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7" r:id="rId2"/>
  </p:sldMasterIdLst>
  <p:notesMasterIdLst>
    <p:notesMasterId r:id="rId16"/>
  </p:notesMasterIdLst>
  <p:handoutMasterIdLst>
    <p:handoutMasterId r:id="rId17"/>
  </p:handoutMasterIdLst>
  <p:sldIdLst>
    <p:sldId id="376" r:id="rId3"/>
    <p:sldId id="386" r:id="rId4"/>
    <p:sldId id="380" r:id="rId5"/>
    <p:sldId id="355" r:id="rId6"/>
    <p:sldId id="387" r:id="rId7"/>
    <p:sldId id="388" r:id="rId8"/>
    <p:sldId id="389" r:id="rId9"/>
    <p:sldId id="377" r:id="rId10"/>
    <p:sldId id="364" r:id="rId11"/>
    <p:sldId id="385" r:id="rId12"/>
    <p:sldId id="391" r:id="rId13"/>
    <p:sldId id="394" r:id="rId14"/>
    <p:sldId id="266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  <a:srgbClr val="000099"/>
    <a:srgbClr val="FF6600"/>
    <a:srgbClr val="FF3300"/>
    <a:srgbClr val="808080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654" autoAdjust="0"/>
  </p:normalViewPr>
  <p:slideViewPr>
    <p:cSldViewPr>
      <p:cViewPr varScale="1">
        <p:scale>
          <a:sx n="105" d="100"/>
          <a:sy n="105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42" y="-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8573F0AA-2F01-4787-B4B4-2E3F27BC7C90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103196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noProof="0" smtClean="0"/>
              <a:t>Click to edit Master text styles</a:t>
            </a:r>
          </a:p>
          <a:p>
            <a:pPr lvl="1"/>
            <a:r>
              <a:rPr lang="en-GB" altLang="nl-NL" noProof="0" smtClean="0"/>
              <a:t>Second level</a:t>
            </a:r>
          </a:p>
          <a:p>
            <a:pPr lvl="2"/>
            <a:r>
              <a:rPr lang="en-GB" altLang="nl-NL" noProof="0" smtClean="0"/>
              <a:t>Third level</a:t>
            </a:r>
          </a:p>
          <a:p>
            <a:pPr lvl="3"/>
            <a:r>
              <a:rPr lang="en-GB" altLang="nl-NL" noProof="0" smtClean="0"/>
              <a:t>Fourth level</a:t>
            </a:r>
          </a:p>
          <a:p>
            <a:pPr lvl="4"/>
            <a:r>
              <a:rPr lang="en-GB" altLang="nl-NL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BD0C40DE-3866-4D46-860A-7DB7D0838A4C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45160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51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45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97388"/>
            <a:ext cx="7916863" cy="746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nl-NL"/>
              <a:t>Klik om het opmaakprofiel van de modeltitel te bewerken</a:t>
            </a:r>
          </a:p>
        </p:txBody>
      </p:sp>
      <p:sp>
        <p:nvSpPr>
          <p:cNvPr id="63491" name="Rectangle 3" descr="naam prsentator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218113"/>
            <a:ext cx="6478588" cy="407987"/>
          </a:xfrm>
        </p:spPr>
        <p:txBody>
          <a:bodyPr anchor="b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alt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6681-A091-4008-879B-874268792A7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878B-AFE2-4BF8-8DAA-A846C5C56B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2425" y="293688"/>
            <a:ext cx="2112963" cy="618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8775" y="293688"/>
            <a:ext cx="6191250" cy="618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1561-B2C6-4834-B8AF-C2BB84EF9E6F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BB8D-06AE-42FE-971F-AC9633BCD9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93688"/>
            <a:ext cx="7558088" cy="9001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8775" y="1438275"/>
            <a:ext cx="4151313" cy="5038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62488" y="1438275"/>
            <a:ext cx="4152900" cy="24431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62488" y="4033838"/>
            <a:ext cx="4152900" cy="24431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3582-4458-4F4E-9825-EA3E3B4C3CF1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1086-0832-499B-B2C8-A8E92AE5AA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93688"/>
            <a:ext cx="7558088" cy="9001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8775" y="1438275"/>
            <a:ext cx="8456613" cy="24431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8775" y="4033838"/>
            <a:ext cx="8456613" cy="24431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B9C1-9DAA-42C4-9673-3603322DFE5B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3EF3-D760-4848-AC08-31F1E8975A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93688"/>
            <a:ext cx="7558088" cy="9001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8775" y="1438275"/>
            <a:ext cx="4151313" cy="5038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2488" y="1438275"/>
            <a:ext cx="4152900" cy="5038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9B6D-1344-4C82-852B-4BDB02EBD0F2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89BB-D530-464B-AEEA-D7FBF9D7C3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358775" y="293688"/>
            <a:ext cx="8456613" cy="61833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C612-458C-4D09-AFB6-7B596441D1B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B737-D303-4996-B5F9-BF4F5E751F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3888000"/>
            <a:ext cx="6048000" cy="216000"/>
          </a:xfrm>
        </p:spPr>
        <p:txBody>
          <a:bodyPr wrap="none"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06.11.2012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4752000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8FA33A-31F3-4182-AB72-BAAB5522A633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BC2A4-EE64-42B6-B981-6020D94B902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0" y="1512000"/>
            <a:ext cx="7210800" cy="201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126AB-65B4-480F-9A8B-D2D02672DAE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63DD1-459F-46E3-BFCE-FD2EDE309EA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04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53200" y="3780000"/>
            <a:ext cx="3492000" cy="1440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148386" cy="52547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928670"/>
            <a:ext cx="7141186" cy="428628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126AB-65B4-480F-9A8B-D2D02672DAE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63DD1-459F-46E3-BFCE-FD2EDE309EA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704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464000" y="1571613"/>
            <a:ext cx="3456000" cy="3571900"/>
          </a:xfrm>
        </p:spPr>
        <p:txBody>
          <a:bodyPr/>
          <a:lstStyle/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A33A-31F3-4182-AB72-BAAB5522A633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C2A4-EE64-42B6-B981-6020D94B90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4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000" y="1573200"/>
            <a:ext cx="3456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41C90-DEDD-455E-8AEA-4AE2C11A883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30A05-F958-4B7A-8351-077AEFB9720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D126AB-65B4-480F-9A8B-D2D02672DAE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163DD1-459F-46E3-BFCE-FD2EDE309EA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88400" y="908720"/>
            <a:ext cx="7100378" cy="4752568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99" y="5772012"/>
            <a:ext cx="780389" cy="7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4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8000" y="4359600"/>
            <a:ext cx="3456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8000" y="1573200"/>
            <a:ext cx="3456000" cy="26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27AE6-25C4-4073-A19D-C177A1E37EBE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F2DDA-E97F-42EF-AB44-38A7B2D9B1A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ABB35-FBD3-41BD-8410-9E71908746A1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9B32D-391E-4901-9044-EECD2ADAFA3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5A67-A031-409E-8011-FD31E7DE721C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26A0B-B071-4717-9D22-D7480BC7CD8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loop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0" y="232827"/>
            <a:ext cx="3816424" cy="550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014"/>
          <a:stretch/>
        </p:blipFill>
        <p:spPr>
          <a:xfrm>
            <a:off x="284400" y="284400"/>
            <a:ext cx="2595600" cy="23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62543" r="-1" b="14"/>
          <a:stretch/>
        </p:blipFill>
        <p:spPr>
          <a:xfrm>
            <a:off x="204451" y="5157352"/>
            <a:ext cx="26676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1DD4-289B-448A-B089-02283630135C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E177-3BAE-4AD2-8F73-315D8547ED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8775" y="1438275"/>
            <a:ext cx="415131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2488" y="1438275"/>
            <a:ext cx="41529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1C90-DEDD-455E-8AEA-4AE2C11A883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0A05-F958-4B7A-8351-077AEFB972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27AE6-25C4-4073-A19D-C177A1E37EBE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2DDA-E97F-42EF-AB44-38A7B2D9B1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BB35-FBD3-41BD-8410-9E71908746A1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B32D-391E-4901-9044-EECD2ADAFA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5A67-A031-409E-8011-FD31E7DE721C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6A0B-B071-4717-9D22-D7480BC7CD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641D-B9D1-4288-86B3-2708639D60D9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2F0E-E971-41D3-820A-AC66C91127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812D-AD2E-4ECC-8323-69BFFE5DB3BC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DB63-7BC0-4AAC-B440-B0FE38633E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93688"/>
            <a:ext cx="755808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  <a:endParaRPr lang="en-GB" altLang="nl-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38275"/>
            <a:ext cx="845661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de opmaakprofielen van de modeltekst te bewerken</a:t>
            </a:r>
          </a:p>
          <a:p>
            <a:pPr lvl="1"/>
            <a:r>
              <a:rPr lang="en-GB" altLang="nl-NL" smtClean="0"/>
              <a:t>Tweede niveau</a:t>
            </a:r>
          </a:p>
          <a:p>
            <a:pPr lvl="2"/>
            <a:r>
              <a:rPr lang="en-GB" altLang="nl-NL" smtClean="0"/>
              <a:t>Derde niveau</a:t>
            </a:r>
          </a:p>
          <a:p>
            <a:pPr lvl="3"/>
            <a:r>
              <a:rPr lang="en-GB" altLang="nl-NL" smtClean="0"/>
              <a:t>Vierde niveau</a:t>
            </a:r>
          </a:p>
          <a:p>
            <a:pPr lvl="4"/>
            <a:r>
              <a:rPr lang="en-GB" altLang="nl-NL" smtClean="0"/>
              <a:t>Vijfde niveau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04800" y="1219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5000"/>
              </a:lnSpc>
              <a:spcBef>
                <a:spcPct val="40000"/>
              </a:spcBef>
              <a:spcAft>
                <a:spcPct val="60000"/>
              </a:spcAft>
              <a:defRPr/>
            </a:pPr>
            <a:endParaRPr lang="nl-NL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524625"/>
            <a:ext cx="1547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CD126AB-65B4-480F-9A8B-D2D02672DAE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24625"/>
            <a:ext cx="10429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9163DD1-459F-46E3-BFCE-FD2EDE309E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200" y="403200"/>
            <a:ext cx="7200000" cy="957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00" y="1512000"/>
            <a:ext cx="7210800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28800"/>
            <a:ext cx="774000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D126AB-65B4-480F-9A8B-D2D02672DAE7}" type="datetime3">
              <a:rPr lang="nl-NL" smtClean="0"/>
              <a:pPr>
                <a:defRPr/>
              </a:pPr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04" y="6328800"/>
            <a:ext cx="4500594" cy="18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Voettekst vullen: Invoegen|Koptekst en voettekst / Insert|Header &amp;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72" y="6328800"/>
            <a:ext cx="398948" cy="180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163DD1-459F-46E3-BFCE-FD2EDE309EA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5" name="Picture 14" descr="Enkel logo naturalis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0" y="5771584"/>
            <a:ext cx="307228" cy="70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0" indent="-201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564" y="188640"/>
            <a:ext cx="7558088" cy="900112"/>
          </a:xfrm>
        </p:spPr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en nu aan de slag!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Educatie - 0189.jpg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692696"/>
            <a:ext cx="7344816" cy="48943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91580" y="836712"/>
            <a:ext cx="6840760" cy="1646605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wat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</a:rPr>
              <a:t>wat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voor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bot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heb</a:t>
            </a:r>
            <a:r>
              <a:rPr lang="en-US" sz="1800" dirty="0" smtClean="0">
                <a:solidFill>
                  <a:srgbClr val="002060"/>
                </a:solidFill>
              </a:rPr>
              <a:t> je?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van </a:t>
            </a:r>
            <a:r>
              <a:rPr lang="en-US" sz="1800" dirty="0" err="1" smtClean="0">
                <a:solidFill>
                  <a:srgbClr val="002060"/>
                </a:solidFill>
              </a:rPr>
              <a:t>wat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voor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dier</a:t>
            </a:r>
            <a:r>
              <a:rPr lang="en-US" sz="1800" dirty="0" smtClean="0">
                <a:solidFill>
                  <a:srgbClr val="002060"/>
                </a:solidFill>
              </a:rPr>
              <a:t> is het </a:t>
            </a:r>
            <a:r>
              <a:rPr lang="en-US" sz="1800" dirty="0" err="1" smtClean="0">
                <a:solidFill>
                  <a:srgbClr val="002060"/>
                </a:solidFill>
              </a:rPr>
              <a:t>bot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in </a:t>
            </a:r>
            <a:r>
              <a:rPr lang="en-US" sz="1800" dirty="0" err="1" smtClean="0">
                <a:solidFill>
                  <a:srgbClr val="002060"/>
                </a:solidFill>
              </a:rPr>
              <a:t>wat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voor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soort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omgeving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leefde</a:t>
            </a:r>
            <a:r>
              <a:rPr lang="en-US" sz="1800" dirty="0" smtClean="0">
                <a:solidFill>
                  <a:srgbClr val="002060"/>
                </a:solidFill>
              </a:rPr>
              <a:t> het </a:t>
            </a:r>
            <a:r>
              <a:rPr lang="en-US" sz="1800" dirty="0" err="1" smtClean="0">
                <a:solidFill>
                  <a:srgbClr val="002060"/>
                </a:solidFill>
              </a:rPr>
              <a:t>dier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  <a:endParaRPr lang="nl-NL" sz="1800" dirty="0">
              <a:solidFill>
                <a:srgbClr val="0020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91580" y="2672916"/>
            <a:ext cx="6840760" cy="2062103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hoe?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</a:rPr>
              <a:t>kijken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vergelijken</a:t>
            </a:r>
            <a:r>
              <a:rPr lang="en-US" sz="1800" dirty="0" smtClean="0">
                <a:solidFill>
                  <a:srgbClr val="002060"/>
                </a:solidFill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opzoeken</a:t>
            </a:r>
            <a:r>
              <a:rPr lang="en-US" sz="1800" dirty="0">
                <a:solidFill>
                  <a:srgbClr val="002060"/>
                </a:solidFill>
              </a:rPr>
              <a:t> in </a:t>
            </a:r>
            <a:r>
              <a:rPr lang="en-US" sz="1800" dirty="0" smtClean="0">
                <a:solidFill>
                  <a:srgbClr val="002060"/>
                </a:solidFill>
              </a:rPr>
              <a:t>de </a:t>
            </a:r>
            <a:r>
              <a:rPr lang="en-US" sz="1800" dirty="0" err="1" smtClean="0">
                <a:solidFill>
                  <a:srgbClr val="002060"/>
                </a:solidFill>
              </a:rPr>
              <a:t>bottentabel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</a:rPr>
              <a:t>bedenk</a:t>
            </a:r>
            <a:r>
              <a:rPr lang="en-US" sz="1800" dirty="0" smtClean="0">
                <a:solidFill>
                  <a:srgbClr val="002060"/>
                </a:solidFill>
              </a:rPr>
              <a:t> in </a:t>
            </a:r>
            <a:r>
              <a:rPr lang="en-US" sz="1800" dirty="0" err="1" smtClean="0">
                <a:solidFill>
                  <a:srgbClr val="002060"/>
                </a:solidFill>
              </a:rPr>
              <a:t>welke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omgeving</a:t>
            </a:r>
            <a:r>
              <a:rPr lang="en-US" sz="1800" dirty="0" smtClean="0">
                <a:solidFill>
                  <a:srgbClr val="002060"/>
                </a:solidFill>
              </a:rPr>
              <a:t> het </a:t>
            </a:r>
            <a:r>
              <a:rPr lang="en-US" sz="1800" dirty="0" err="1" smtClean="0">
                <a:solidFill>
                  <a:srgbClr val="002060"/>
                </a:solidFill>
              </a:rPr>
              <a:t>dier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leefde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leg de </a:t>
            </a:r>
            <a:r>
              <a:rPr lang="en-US" sz="1800" dirty="0" err="1" smtClean="0">
                <a:solidFill>
                  <a:srgbClr val="002060"/>
                </a:solidFill>
              </a:rPr>
              <a:t>resultaten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voor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aan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een</a:t>
            </a:r>
            <a:r>
              <a:rPr lang="en-US" sz="1800" dirty="0" smtClean="0">
                <a:solidFill>
                  <a:srgbClr val="002060"/>
                </a:solidFill>
              </a:rPr>
              <a:t> expert van Naturalis!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83857" y="4905164"/>
            <a:ext cx="6837961" cy="400110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succes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!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ducatie - 0189.jpg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692696"/>
            <a:ext cx="7344816" cy="4894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564" y="213896"/>
            <a:ext cx="7200000" cy="957600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e</a:t>
            </a:r>
            <a:r>
              <a:rPr lang="nl-NL" dirty="0" smtClean="0">
                <a:solidFill>
                  <a:schemeClr val="accent1"/>
                </a:solidFill>
              </a:rPr>
              <a:t>valuatie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761480" y="980728"/>
            <a:ext cx="6942868" cy="765200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 lIns="72000" tIns="36000" rIns="72000" bIns="360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inzicht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1"/>
                </a:solidFill>
              </a:rPr>
              <a:t>w</a:t>
            </a:r>
            <a:r>
              <a:rPr lang="en-US" sz="1800" dirty="0" err="1" smtClean="0">
                <a:solidFill>
                  <a:schemeClr val="accent1"/>
                </a:solidFill>
              </a:rPr>
              <a:t>at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leren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leerlingen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hiervan</a:t>
            </a:r>
            <a:r>
              <a:rPr lang="en-US" sz="1800" dirty="0" smtClean="0">
                <a:solidFill>
                  <a:schemeClr val="accent1"/>
                </a:solidFill>
              </a:rPr>
              <a:t>?</a:t>
            </a:r>
            <a:endParaRPr lang="nl-NL" sz="1800" dirty="0">
              <a:solidFill>
                <a:schemeClr val="accent1"/>
              </a:solidFill>
            </a:endParaRPr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756639" y="2816932"/>
            <a:ext cx="6947709" cy="2057862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vert="horz" wrap="square" lIns="72000" tIns="36000" rIns="72000" bIns="36000" rtlCol="0">
            <a:spAutoFit/>
          </a:bodyPr>
          <a:lstStyle>
            <a:lvl1pPr marL="2016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6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t</a:t>
            </a:r>
            <a:r>
              <a:rPr lang="en-US" sz="2000" b="1" dirty="0" err="1" smtClean="0">
                <a:solidFill>
                  <a:schemeClr val="accent1"/>
                </a:solidFill>
                <a:latin typeface="+mj-lt"/>
              </a:rPr>
              <a:t>oepassing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?</a:t>
            </a:r>
          </a:p>
          <a:p>
            <a:pPr marL="342900" indent="-342900" fontAlgn="auto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>
                <a:solidFill>
                  <a:schemeClr val="accent1"/>
                </a:solidFill>
              </a:rPr>
              <a:t>b</a:t>
            </a:r>
            <a:r>
              <a:rPr lang="en-US" sz="1800" dirty="0" err="1" smtClean="0">
                <a:solidFill>
                  <a:schemeClr val="accent1"/>
                </a:solidFill>
              </a:rPr>
              <a:t>ij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welke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onderwerpen</a:t>
            </a:r>
            <a:r>
              <a:rPr lang="en-US" sz="1800" dirty="0" smtClean="0">
                <a:solidFill>
                  <a:schemeClr val="accent1"/>
                </a:solidFill>
              </a:rPr>
              <a:t> in de les?</a:t>
            </a:r>
          </a:p>
          <a:p>
            <a:pPr marL="342900" indent="-342900" fontAlgn="auto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c</a:t>
            </a:r>
            <a:r>
              <a:rPr lang="en-US" sz="1800" dirty="0" smtClean="0">
                <a:solidFill>
                  <a:schemeClr val="accent1"/>
                </a:solidFill>
              </a:rPr>
              <a:t>urriculum?</a:t>
            </a:r>
          </a:p>
          <a:p>
            <a:pPr marL="342900" indent="-342900" fontAlgn="auto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>
                <a:solidFill>
                  <a:schemeClr val="accent1"/>
                </a:solidFill>
              </a:rPr>
              <a:t>v</a:t>
            </a:r>
            <a:r>
              <a:rPr lang="en-US" sz="1800" dirty="0" err="1" smtClean="0">
                <a:solidFill>
                  <a:schemeClr val="accent1"/>
                </a:solidFill>
              </a:rPr>
              <a:t>aardigheden</a:t>
            </a:r>
            <a:r>
              <a:rPr lang="en-US" sz="1800" dirty="0" smtClean="0">
                <a:solidFill>
                  <a:schemeClr val="accent1"/>
                </a:solidFill>
              </a:rPr>
              <a:t>?</a:t>
            </a:r>
            <a:endParaRPr lang="nl-NL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564" y="213896"/>
            <a:ext cx="7200000" cy="957600"/>
          </a:xfrm>
        </p:spPr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…en verder…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19946704">
            <a:off x="1882806" y="2967335"/>
            <a:ext cx="537839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Skeletpuzzelen</a:t>
            </a:r>
            <a:r>
              <a:rPr lang="nl-N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nl-NL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naturalis</a:t>
            </a:r>
            <a:endParaRPr lang="en-US" b="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zee.jpg"/>
          <p:cNvPicPr>
            <a:picLocks noChangeAspect="1"/>
          </p:cNvPicPr>
          <p:nvPr/>
        </p:nvPicPr>
        <p:blipFill>
          <a:blip r:embed="rId3" cstate="email">
            <a:lum brigh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737" y="0"/>
            <a:ext cx="11757352" cy="685799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1690056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Warme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tijden</a:t>
            </a:r>
            <a:r>
              <a:rPr lang="en-US" dirty="0" smtClean="0">
                <a:solidFill>
                  <a:schemeClr val="accent1"/>
                </a:solidFill>
              </a:rPr>
              <a:t>…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…</a:t>
            </a:r>
            <a:r>
              <a:rPr lang="en-US" dirty="0" err="1" smtClean="0">
                <a:solidFill>
                  <a:schemeClr val="accent1"/>
                </a:solidFill>
              </a:rPr>
              <a:t>koude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tijden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solidFill>
                  <a:schemeClr val="accent1"/>
                </a:solidFill>
              </a:rPr>
              <a:t>naturalis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099" name="Picture 1027" descr="\\MAMMOET\Pearls\definitief.xml\images\N1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277" y="872716"/>
            <a:ext cx="5625244" cy="47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 bwMode="auto">
          <a:xfrm>
            <a:off x="4427984" y="5085184"/>
            <a:ext cx="2736304" cy="19082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40000"/>
              </a:spcBef>
              <a:spcAft>
                <a:spcPct val="6000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err="1">
                <a:solidFill>
                  <a:schemeClr val="accent1"/>
                </a:solidFill>
              </a:rPr>
              <a:t>naturalis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099" name="Picture 1027" descr="\\MAMMOET\Pearls\definitief.xml\images\N112_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1580" y="836712"/>
            <a:ext cx="5713589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 bwMode="auto">
          <a:xfrm>
            <a:off x="4427984" y="5085184"/>
            <a:ext cx="2736304" cy="19082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40000"/>
              </a:spcBef>
              <a:spcAft>
                <a:spcPct val="6000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5004048" y="3032956"/>
            <a:ext cx="3384376" cy="2907498"/>
            <a:chOff x="5004048" y="3032956"/>
            <a:chExt cx="3384376" cy="2907498"/>
          </a:xfrm>
        </p:grpSpPr>
        <p:pic>
          <p:nvPicPr>
            <p:cNvPr id="9" name="Picture 3" descr="E:\oerparade\5 mammoe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52" y="3429000"/>
              <a:ext cx="3348372" cy="2511454"/>
            </a:xfrm>
            <a:prstGeom prst="wedgeRectCallout">
              <a:avLst>
                <a:gd name="adj1" fmla="val -64880"/>
                <a:gd name="adj2" fmla="val -44770"/>
              </a:avLst>
            </a:prstGeom>
            <a:noFill/>
            <a:ln w="381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11" name="Tekstvak 10"/>
            <p:cNvSpPr txBox="1"/>
            <p:nvPr/>
          </p:nvSpPr>
          <p:spPr>
            <a:xfrm>
              <a:off x="5004048" y="3032956"/>
              <a:ext cx="331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99"/>
                  </a:solidFill>
                </a:rPr>
                <a:t>museum</a:t>
              </a:r>
              <a:endParaRPr lang="nl-NL" sz="2000" b="1" dirty="0" smtClean="0">
                <a:solidFill>
                  <a:srgbClr val="333399"/>
                </a:solidFill>
              </a:endParaRP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395536" y="2678365"/>
            <a:ext cx="3312368" cy="2878937"/>
            <a:chOff x="395536" y="2678365"/>
            <a:chExt cx="3312368" cy="2878937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1540" y="2678365"/>
              <a:ext cx="3276364" cy="2458206"/>
            </a:xfrm>
            <a:prstGeom prst="wedgeRectCallout">
              <a:avLst>
                <a:gd name="adj1" fmla="val 58992"/>
                <a:gd name="adj2" fmla="val -45017"/>
              </a:avLst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23" name="Tekstvak 22"/>
            <p:cNvSpPr txBox="1"/>
            <p:nvPr/>
          </p:nvSpPr>
          <p:spPr>
            <a:xfrm>
              <a:off x="395536" y="5157192"/>
              <a:ext cx="3204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333399"/>
                  </a:solidFill>
                </a:rPr>
                <a:t>onderzoek</a:t>
              </a:r>
              <a:endParaRPr lang="nl-NL" sz="2000" b="1" dirty="0" smtClean="0">
                <a:solidFill>
                  <a:srgbClr val="333399"/>
                </a:solidFill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499992" y="656692"/>
            <a:ext cx="2844316" cy="1756403"/>
            <a:chOff x="4499992" y="656692"/>
            <a:chExt cx="2844316" cy="1756403"/>
          </a:xfrm>
        </p:grpSpPr>
        <p:pic>
          <p:nvPicPr>
            <p:cNvPr id="24" name="Afbeelding 9" descr="DSC_0208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7" y="1088740"/>
              <a:ext cx="1872208" cy="1324355"/>
            </a:xfrm>
            <a:prstGeom prst="wedgeRectCallout">
              <a:avLst>
                <a:gd name="adj1" fmla="val -98598"/>
                <a:gd name="adj2" fmla="val -30116"/>
              </a:avLst>
            </a:prstGeom>
            <a:noFill/>
            <a:ln w="381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29" name="Tekstvak 28"/>
            <p:cNvSpPr txBox="1"/>
            <p:nvPr/>
          </p:nvSpPr>
          <p:spPr>
            <a:xfrm>
              <a:off x="4499992" y="656692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333399"/>
                  </a:solidFill>
                </a:rPr>
                <a:t>collectie</a:t>
              </a:r>
              <a:endParaRPr lang="nl-NL" sz="2000" b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19" name="Rechthoek 18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big five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 descr="http://athletesinaction.nl/uploads/2013/05/TheBigF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22" y="1152127"/>
            <a:ext cx="85915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87624" y="2852936"/>
            <a:ext cx="201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1. verwonderend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85208" y="1664289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2. echt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20172" y="263691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3. onderzoekend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076056" y="40554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4. relevant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63688" y="4329100"/>
            <a:ext cx="219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5. wetenschapswijs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5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5" y="878904"/>
            <a:ext cx="7848871" cy="4796532"/>
          </a:xfrm>
        </p:spPr>
      </p:pic>
      <p:sp>
        <p:nvSpPr>
          <p:cNvPr id="5" name="Rechthoek 4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4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online gastlessen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3433474" cy="24970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04" y="2204864"/>
            <a:ext cx="3415879" cy="24842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3717032"/>
            <a:ext cx="3420380" cy="2507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zee.jpg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73" y="836712"/>
            <a:ext cx="7653931" cy="4464496"/>
          </a:xfrm>
          <a:prstGeom prst="rect">
            <a:avLst/>
          </a:prstGeom>
        </p:spPr>
      </p:pic>
      <p:grpSp>
        <p:nvGrpSpPr>
          <p:cNvPr id="19" name="Groep 18"/>
          <p:cNvGrpSpPr/>
          <p:nvPr/>
        </p:nvGrpSpPr>
        <p:grpSpPr>
          <a:xfrm>
            <a:off x="611560" y="1412776"/>
            <a:ext cx="2844316" cy="2452338"/>
            <a:chOff x="251520" y="1412776"/>
            <a:chExt cx="2844316" cy="2452338"/>
          </a:xfrm>
        </p:grpSpPr>
        <p:pic>
          <p:nvPicPr>
            <p:cNvPr id="6" name="Tijdelijke aanduiding voor inhoud 3" descr="visvangst met botmateriaal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2" y="1412776"/>
              <a:ext cx="2671172" cy="19979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3" name="Tekstvak 12"/>
            <p:cNvSpPr txBox="1"/>
            <p:nvPr/>
          </p:nvSpPr>
          <p:spPr>
            <a:xfrm>
              <a:off x="251520" y="3465004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</a:rPr>
                <a:t>verzamelen</a:t>
              </a:r>
              <a:endParaRPr lang="nl-NL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fossielen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uit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Noordzee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8" name="Rechthoekige toelichting 7"/>
          <p:cNvSpPr/>
          <p:nvPr/>
        </p:nvSpPr>
        <p:spPr bwMode="auto">
          <a:xfrm>
            <a:off x="4572000" y="1808820"/>
            <a:ext cx="1116124" cy="1188132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40000"/>
              </a:spcBef>
              <a:spcAft>
                <a:spcPct val="6000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491880" y="1304764"/>
            <a:ext cx="900100" cy="307777"/>
          </a:xfrm>
          <a:prstGeom prst="wedgeRectCallout">
            <a:avLst>
              <a:gd name="adj1" fmla="val -213087"/>
              <a:gd name="adj2" fmla="val 289316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fossiel</a:t>
            </a:r>
            <a:r>
              <a:rPr lang="en-US" dirty="0" smtClean="0"/>
              <a:t>?</a:t>
            </a:r>
            <a:endParaRPr lang="nl-NL" dirty="0"/>
          </a:p>
        </p:txBody>
      </p:sp>
      <p:grpSp>
        <p:nvGrpSpPr>
          <p:cNvPr id="24" name="Groep 23"/>
          <p:cNvGrpSpPr/>
          <p:nvPr/>
        </p:nvGrpSpPr>
        <p:grpSpPr>
          <a:xfrm>
            <a:off x="2771800" y="2420888"/>
            <a:ext cx="2988332" cy="2632358"/>
            <a:chOff x="2375756" y="2240868"/>
            <a:chExt cx="3204356" cy="2776374"/>
          </a:xfrm>
        </p:grpSpPr>
        <p:sp>
          <p:nvSpPr>
            <p:cNvPr id="14" name="Tekstvak 13"/>
            <p:cNvSpPr txBox="1"/>
            <p:nvPr/>
          </p:nvSpPr>
          <p:spPr>
            <a:xfrm>
              <a:off x="2375756" y="4617132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</a:rPr>
                <a:t>schoonmaken</a:t>
              </a:r>
              <a:endParaRPr lang="nl-NL" sz="2000" b="1" dirty="0">
                <a:solidFill>
                  <a:srgbClr val="002060"/>
                </a:solidFill>
              </a:endParaRPr>
            </a:p>
          </p:txBody>
        </p:sp>
        <p:pic>
          <p:nvPicPr>
            <p:cNvPr id="22" name="Afbeelding 21" descr="P103001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1761" y="2240868"/>
              <a:ext cx="3168351" cy="237626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5" name="Groep 24"/>
          <p:cNvGrpSpPr/>
          <p:nvPr/>
        </p:nvGrpSpPr>
        <p:grpSpPr>
          <a:xfrm>
            <a:off x="575556" y="1520788"/>
            <a:ext cx="5148572" cy="2972073"/>
            <a:chOff x="863588" y="1520788"/>
            <a:chExt cx="5148572" cy="2972073"/>
          </a:xfrm>
        </p:grpSpPr>
        <p:sp>
          <p:nvSpPr>
            <p:cNvPr id="9" name="Tekstvak 8"/>
            <p:cNvSpPr txBox="1"/>
            <p:nvPr/>
          </p:nvSpPr>
          <p:spPr>
            <a:xfrm>
              <a:off x="5040052" y="1520788"/>
              <a:ext cx="972108" cy="307777"/>
            </a:xfrm>
            <a:prstGeom prst="wedgeRectCallout">
              <a:avLst>
                <a:gd name="adj1" fmla="val -113886"/>
                <a:gd name="adj2" fmla="val 519329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lijmbad</a:t>
              </a:r>
              <a:endParaRPr lang="nl-NL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863588" y="4185084"/>
              <a:ext cx="1656184" cy="307777"/>
            </a:xfrm>
            <a:prstGeom prst="wedgeRectCallout">
              <a:avLst>
                <a:gd name="adj1" fmla="val 112149"/>
                <a:gd name="adj2" fmla="val -5570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drogende</a:t>
              </a:r>
              <a:r>
                <a:rPr lang="en-US" dirty="0" smtClean="0"/>
                <a:t> </a:t>
              </a:r>
              <a:r>
                <a:rPr lang="en-US" dirty="0" err="1" smtClean="0"/>
                <a:t>botjes</a:t>
              </a:r>
              <a:endParaRPr lang="nl-NL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5256076" y="3501008"/>
            <a:ext cx="3312368" cy="2848382"/>
            <a:chOff x="4535996" y="3501008"/>
            <a:chExt cx="3312368" cy="2848382"/>
          </a:xfrm>
        </p:grpSpPr>
        <p:sp>
          <p:nvSpPr>
            <p:cNvPr id="17" name="Tekstvak 16"/>
            <p:cNvSpPr txBox="1"/>
            <p:nvPr/>
          </p:nvSpPr>
          <p:spPr>
            <a:xfrm>
              <a:off x="4535996" y="5949280"/>
              <a:ext cx="284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</a:rPr>
                <a:t>onderzoeken</a:t>
              </a:r>
              <a:endParaRPr lang="nl-NL" sz="2000" b="1" dirty="0">
                <a:solidFill>
                  <a:srgbClr val="002060"/>
                </a:solidFill>
              </a:endParaRPr>
            </a:p>
          </p:txBody>
        </p:sp>
        <p:pic>
          <p:nvPicPr>
            <p:cNvPr id="33" name="Afbeelding 32" descr="Educatie - 0189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3501008"/>
              <a:ext cx="3276364" cy="2396960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sp>
        <p:nvSpPr>
          <p:cNvPr id="20" name="Rechthoek 19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558088" cy="900112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chemeClr val="accent1"/>
                </a:solidFill>
              </a:rPr>
              <a:t>en nu aan de slag!</a:t>
            </a:r>
          </a:p>
        </p:txBody>
      </p:sp>
      <p:pic>
        <p:nvPicPr>
          <p:cNvPr id="4" name="Afbeelding 3" descr="Educatie - 01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656692"/>
            <a:ext cx="7308812" cy="487032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200292" y="6309320"/>
            <a:ext cx="57606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naturalis - h - blauw_oranje">
  <a:themeElements>
    <a:clrScheme name="sjabloon_naturalis - h - blauw_oranj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_naturalis - h - blauw_oranj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40000"/>
          </a:spcBef>
          <a:spcAft>
            <a:spcPct val="6000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40000"/>
          </a:spcBef>
          <a:spcAft>
            <a:spcPct val="6000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jabloon_naturalis - h - blauw_oranj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naturalis - h - blauw_oranj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naturalis - h - blauw_oranj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naturalis - h - blauw_oranj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naturalis - h - blauw_oranj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naturalis - h - blauw_oranj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naturalis - h - blauw_oranj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naturalis - h - blauw_oranj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naturalis - h - blauw_oranj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naturalis - h - blauw_oranj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naturalis - h - blauw_oranj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naturalis - h - blauw_oranj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alis corporate">
  <a:themeElements>
    <a:clrScheme name="Naturalis">
      <a:dk1>
        <a:sysClr val="windowText" lastClr="000000"/>
      </a:dk1>
      <a:lt1>
        <a:srgbClr val="FFFFFF"/>
      </a:lt1>
      <a:dk2>
        <a:srgbClr val="E3004A"/>
      </a:dk2>
      <a:lt2>
        <a:srgbClr val="B2B1A8"/>
      </a:lt2>
      <a:accent1>
        <a:srgbClr val="3E2782"/>
      </a:accent1>
      <a:accent2>
        <a:srgbClr val="F29400"/>
      </a:accent2>
      <a:accent3>
        <a:srgbClr val="009EE0"/>
      </a:accent3>
      <a:accent4>
        <a:srgbClr val="542E08"/>
      </a:accent4>
      <a:accent5>
        <a:srgbClr val="FFED00"/>
      </a:accent5>
      <a:accent6>
        <a:srgbClr val="009932"/>
      </a:accent6>
      <a:hlink>
        <a:srgbClr val="3E2782"/>
      </a:hlink>
      <a:folHlink>
        <a:srgbClr val="000000"/>
      </a:folHlink>
    </a:clrScheme>
    <a:fontScheme name="Natural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\\Nnms06\Educatie\presentaties\sjabloon_naturalis - h - blauw_oranje.pot</Template>
  <TotalTime>5775</TotalTime>
  <Words>133</Words>
  <Application>Microsoft Office PowerPoint</Application>
  <PresentationFormat>Diavoorstelling (4:3)</PresentationFormat>
  <Paragraphs>42</Paragraphs>
  <Slides>13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sjabloon_naturalis - h - blauw_oranje</vt:lpstr>
      <vt:lpstr>Naturalis corporate</vt:lpstr>
      <vt:lpstr>PowerPoint-presentatie</vt:lpstr>
      <vt:lpstr>Warme tijden… …koude tijden</vt:lpstr>
      <vt:lpstr>naturalis</vt:lpstr>
      <vt:lpstr>naturalis</vt:lpstr>
      <vt:lpstr>big five</vt:lpstr>
      <vt:lpstr>PowerPoint-presentatie</vt:lpstr>
      <vt:lpstr>online gastlessen</vt:lpstr>
      <vt:lpstr>fossielen uit de Noordzee</vt:lpstr>
      <vt:lpstr>en nu aan de slag!</vt:lpstr>
      <vt:lpstr>en nu aan de slag!</vt:lpstr>
      <vt:lpstr>evaluatie</vt:lpstr>
      <vt:lpstr>…en verder…</vt:lpstr>
      <vt:lpstr>naturalis</vt:lpstr>
    </vt:vector>
  </TitlesOfParts>
  <Company>Naturalis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Web-opdrachten</dc:title>
  <dc:creator>Jeroen van der Brugge</dc:creator>
  <cp:lastModifiedBy>Tycho Malmberg</cp:lastModifiedBy>
  <cp:revision>334</cp:revision>
  <cp:lastPrinted>2004-08-13T08:09:52Z</cp:lastPrinted>
  <dcterms:created xsi:type="dcterms:W3CDTF">2005-03-08T15:18:24Z</dcterms:created>
  <dcterms:modified xsi:type="dcterms:W3CDTF">2015-06-05T12:26:42Z</dcterms:modified>
</cp:coreProperties>
</file>