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1" r:id="rId5"/>
    <p:sldId id="258" r:id="rId6"/>
    <p:sldId id="257" r:id="rId7"/>
    <p:sldId id="263" r:id="rId8"/>
    <p:sldId id="259" r:id="rId9"/>
    <p:sldId id="262" r:id="rId1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7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68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7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79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05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38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2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0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6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B513-DBDE-4DC1-9514-D897D9CA263E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5F9-3852-47B4-A14B-EBDD58F835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69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heidsnet.nl/zweten/waarom-zweet-de-een-meer-dan-de-and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shop.nvon.nl/" TargetMode="External"/><Relationship Id="rId5" Type="http://schemas.openxmlformats.org/officeDocument/2006/relationships/hyperlink" Target="http://www.doctorlib.info/physiology/medical/345.html" TargetMode="External"/><Relationship Id="rId4" Type="http://schemas.openxmlformats.org/officeDocument/2006/relationships/hyperlink" Target="https://www.gezondheidsnet.nl/zweten/zweet-het-hoe-en-waar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6513"/>
            <a:ext cx="9144000" cy="1149350"/>
          </a:xfrm>
        </p:spPr>
        <p:txBody>
          <a:bodyPr/>
          <a:lstStyle/>
          <a:p>
            <a:r>
              <a:rPr lang="nl-NL" dirty="0" smtClean="0"/>
              <a:t>Werk je in het zweet!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524000" y="201453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nl-NL" sz="3600" dirty="0" smtClean="0"/>
              <a:t>Pak </a:t>
            </a:r>
            <a:r>
              <a:rPr lang="nl-NL" sz="3600" dirty="0" err="1" smtClean="0"/>
              <a:t>aub</a:t>
            </a:r>
            <a:r>
              <a:rPr lang="nl-NL" sz="3600" dirty="0" smtClean="0"/>
              <a:t> een setje van 4 verschillende kleuren.</a:t>
            </a:r>
          </a:p>
          <a:p>
            <a:pPr marL="342900" indent="-342900">
              <a:buBlip>
                <a:blip r:embed="rId2"/>
              </a:buBlip>
            </a:pPr>
            <a:r>
              <a:rPr lang="nl-NL" sz="3600" dirty="0" smtClean="0"/>
              <a:t>Vul uw emailadres in op de lijst zodat ideeën, slides etc. gedeeld kunnen worden.</a:t>
            </a:r>
          </a:p>
          <a:p>
            <a:pPr marL="342900" indent="-342900">
              <a:buBlip>
                <a:blip r:embed="rId2"/>
              </a:buBlip>
            </a:pPr>
            <a:r>
              <a:rPr lang="nl-NL" sz="3600" dirty="0" smtClean="0"/>
              <a:t>Pak de hand-outs (slides en voorschrift)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941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nl-NL" dirty="0" smtClean="0"/>
              <a:t>´ZWETEN´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524259"/>
            <a:ext cx="9144000" cy="2733541"/>
          </a:xfrm>
        </p:spPr>
        <p:txBody>
          <a:bodyPr/>
          <a:lstStyle/>
          <a:p>
            <a:pPr algn="l"/>
            <a:r>
              <a:rPr lang="nl-NL" sz="3600" dirty="0" smtClean="0"/>
              <a:t>Opzet van vandaag: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3600" dirty="0" smtClean="0"/>
              <a:t>Waarom zweten? en wat is zweten? Quiz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3600" dirty="0" smtClean="0"/>
              <a:t>Uitleg opzet practicum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3600" dirty="0" smtClean="0"/>
              <a:t>Ontwikkelen en testen practicumopzet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international.aerosleep.com/_userfiles/images/Zwetende_huid_techn_teke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2" y="1252150"/>
            <a:ext cx="6977449" cy="3212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49643" y="4687330"/>
            <a:ext cx="10799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1. Hoeveel zweetklieren heeft de mens vanaf zijn geboorte?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/>
                </a:solidFill>
              </a:rPr>
              <a:t>Circa 100000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rgbClr val="92D050"/>
                </a:solidFill>
              </a:rPr>
              <a:t>Circa 1.000.000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>
                    <a:lumMod val="50000"/>
                  </a:schemeClr>
                </a:solidFill>
              </a:rPr>
              <a:t>Circa 3.000.000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rgbClr val="7030A0"/>
                </a:solidFill>
              </a:rPr>
              <a:t>Circa 10.000.000</a:t>
            </a:r>
          </a:p>
          <a:p>
            <a:pPr marL="342900" indent="-342900">
              <a:buAutoNum type="alphaUcPeriod"/>
            </a:pP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6626" y="222422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/>
              <a:t>ZWEET QUIZ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534032" y="5321643"/>
            <a:ext cx="317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3"/>
            </a:pPr>
            <a:r>
              <a:rPr lang="nl-NL" sz="3200" dirty="0">
                <a:solidFill>
                  <a:schemeClr val="accent4">
                    <a:lumMod val="50000"/>
                  </a:schemeClr>
                </a:solidFill>
              </a:rPr>
              <a:t>Circa 3.000.000</a:t>
            </a:r>
          </a:p>
        </p:txBody>
      </p:sp>
    </p:spTree>
    <p:extLst>
      <p:ext uri="{BB962C8B-B14F-4D97-AF65-F5344CB8AC3E}">
        <p14:creationId xmlns:p14="http://schemas.microsoft.com/office/powerpoint/2010/main" val="24840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7838" y="568411"/>
            <a:ext cx="107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2. Stelling: Als je bij een inspanning snel gaat zweten, heb je een slechte conditie.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/>
                </a:solidFill>
              </a:rPr>
              <a:t>Niet waar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rgbClr val="92D050"/>
                </a:solidFill>
              </a:rPr>
              <a:t>Waar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17838" y="1603983"/>
            <a:ext cx="1079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3. Stel dat je niet kunt zweten. Wat gebeurt er met de lichaamstemperatuur als je dan gaat joggen?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/>
                </a:solidFill>
              </a:rPr>
              <a:t>De temperatuur stijgt 1 </a:t>
            </a:r>
            <a:r>
              <a:rPr lang="nl-NL" baseline="30000" dirty="0" smtClean="0">
                <a:solidFill>
                  <a:schemeClr val="accent4"/>
                </a:solidFill>
              </a:rPr>
              <a:t>o</a:t>
            </a:r>
            <a:r>
              <a:rPr lang="nl-NL" dirty="0" smtClean="0">
                <a:solidFill>
                  <a:schemeClr val="accent4"/>
                </a:solidFill>
              </a:rPr>
              <a:t>C per minuut</a:t>
            </a:r>
          </a:p>
          <a:p>
            <a:pPr marL="342900" indent="-342900">
              <a:buFontTx/>
              <a:buAutoNum type="alphaUcPeriod"/>
            </a:pPr>
            <a:r>
              <a:rPr lang="nl-NL" dirty="0">
                <a:solidFill>
                  <a:srgbClr val="92D050"/>
                </a:solidFill>
              </a:rPr>
              <a:t>De temperatuur stijgt 1 </a:t>
            </a:r>
            <a:r>
              <a:rPr lang="nl-NL" baseline="30000" dirty="0">
                <a:solidFill>
                  <a:srgbClr val="92D050"/>
                </a:solidFill>
              </a:rPr>
              <a:t>o</a:t>
            </a:r>
            <a:r>
              <a:rPr lang="nl-NL" dirty="0">
                <a:solidFill>
                  <a:srgbClr val="92D050"/>
                </a:solidFill>
              </a:rPr>
              <a:t>C per </a:t>
            </a:r>
            <a:r>
              <a:rPr lang="nl-NL" dirty="0" smtClean="0">
                <a:solidFill>
                  <a:srgbClr val="92D050"/>
                </a:solidFill>
              </a:rPr>
              <a:t>8 minuten</a:t>
            </a:r>
            <a:endParaRPr lang="nl-NL" dirty="0">
              <a:solidFill>
                <a:srgbClr val="92D05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De temperatuur stijgt 1 </a:t>
            </a:r>
            <a:r>
              <a:rPr lang="nl-NL" baseline="300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C per </a:t>
            </a:r>
            <a:r>
              <a:rPr lang="nl-NL" dirty="0" smtClean="0">
                <a:solidFill>
                  <a:schemeClr val="accent4">
                    <a:lumMod val="50000"/>
                  </a:schemeClr>
                </a:solidFill>
              </a:rPr>
              <a:t>16 minuten</a:t>
            </a:r>
          </a:p>
          <a:p>
            <a:pPr marL="342900" indent="-342900">
              <a:buFontTx/>
              <a:buAutoNum type="alphaUcPeriod"/>
            </a:pPr>
            <a:r>
              <a:rPr lang="nl-NL" dirty="0">
                <a:solidFill>
                  <a:srgbClr val="7030A0"/>
                </a:solidFill>
              </a:rPr>
              <a:t>De temperatuur stijgt 1 </a:t>
            </a:r>
            <a:r>
              <a:rPr lang="nl-NL" baseline="30000" dirty="0">
                <a:solidFill>
                  <a:srgbClr val="7030A0"/>
                </a:solidFill>
              </a:rPr>
              <a:t>o</a:t>
            </a:r>
            <a:r>
              <a:rPr lang="nl-NL" dirty="0">
                <a:solidFill>
                  <a:srgbClr val="7030A0"/>
                </a:solidFill>
              </a:rPr>
              <a:t>C per </a:t>
            </a:r>
            <a:r>
              <a:rPr lang="nl-NL" dirty="0" smtClean="0">
                <a:solidFill>
                  <a:srgbClr val="7030A0"/>
                </a:solidFill>
              </a:rPr>
              <a:t>30 minuten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17838" y="3263909"/>
            <a:ext cx="1079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4. Wat veroorzaakt de zweetgeur?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/>
                </a:solidFill>
              </a:rPr>
              <a:t>Het verdampen van het zweet geproduceerd door eccriene zweetklieren.</a:t>
            </a:r>
          </a:p>
          <a:p>
            <a:pPr marL="342900" indent="-342900">
              <a:buAutoNum type="alphaUcPeriod"/>
            </a:pPr>
            <a:r>
              <a:rPr lang="nl-NL" dirty="0">
                <a:solidFill>
                  <a:srgbClr val="92D050"/>
                </a:solidFill>
              </a:rPr>
              <a:t>Het verdampen van het zweet geproduceerd door </a:t>
            </a:r>
            <a:r>
              <a:rPr lang="nl-NL" dirty="0" smtClean="0">
                <a:solidFill>
                  <a:srgbClr val="92D050"/>
                </a:solidFill>
              </a:rPr>
              <a:t>apocriene </a:t>
            </a:r>
            <a:r>
              <a:rPr lang="nl-NL" dirty="0">
                <a:solidFill>
                  <a:srgbClr val="92D050"/>
                </a:solidFill>
              </a:rPr>
              <a:t>zweetklieren.</a:t>
            </a:r>
          </a:p>
          <a:p>
            <a:pPr marL="342900" indent="-342900">
              <a:buFontTx/>
              <a:buAutoNum type="alphaUcPeriod"/>
            </a:pPr>
            <a:r>
              <a:rPr lang="nl-NL" dirty="0" smtClean="0">
                <a:solidFill>
                  <a:schemeClr val="accent4">
                    <a:lumMod val="50000"/>
                  </a:schemeClr>
                </a:solidFill>
              </a:rPr>
              <a:t>De omzetting van stoffen in het eccriene zweet door huidbacteriën. </a:t>
            </a:r>
          </a:p>
          <a:p>
            <a:pPr marL="342900" indent="-342900">
              <a:buFontTx/>
              <a:buAutoNum type="alphaUcPeriod"/>
            </a:pPr>
            <a:r>
              <a:rPr lang="nl-NL" dirty="0" smtClean="0">
                <a:solidFill>
                  <a:srgbClr val="7030A0"/>
                </a:solidFill>
              </a:rPr>
              <a:t>De </a:t>
            </a:r>
            <a:r>
              <a:rPr lang="nl-NL" dirty="0">
                <a:solidFill>
                  <a:srgbClr val="7030A0"/>
                </a:solidFill>
              </a:rPr>
              <a:t>omzetting van stoffen in het </a:t>
            </a:r>
            <a:r>
              <a:rPr lang="nl-NL" dirty="0" smtClean="0">
                <a:solidFill>
                  <a:srgbClr val="7030A0"/>
                </a:solidFill>
              </a:rPr>
              <a:t>apocriene </a:t>
            </a:r>
            <a:r>
              <a:rPr lang="nl-NL" dirty="0">
                <a:solidFill>
                  <a:srgbClr val="7030A0"/>
                </a:solidFill>
              </a:rPr>
              <a:t>zweet door huidbacteriën.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17838" y="4866167"/>
            <a:ext cx="10799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5. Waardoor kun je gaan zweten?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chemeClr val="accent4"/>
                </a:solidFill>
              </a:rPr>
              <a:t>Stress</a:t>
            </a:r>
          </a:p>
          <a:p>
            <a:pPr marL="342900" indent="-342900">
              <a:buAutoNum type="alphaUcPeriod"/>
            </a:pPr>
            <a:r>
              <a:rPr lang="nl-NL" dirty="0" smtClean="0">
                <a:solidFill>
                  <a:srgbClr val="92D050"/>
                </a:solidFill>
              </a:rPr>
              <a:t>Cafeïne </a:t>
            </a:r>
            <a:endParaRPr lang="nl-NL" dirty="0">
              <a:solidFill>
                <a:srgbClr val="92D05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nl-NL" dirty="0" err="1" smtClean="0">
                <a:solidFill>
                  <a:schemeClr val="accent4">
                    <a:lumMod val="50000"/>
                  </a:schemeClr>
                </a:solidFill>
              </a:rPr>
              <a:t>Capsaïcine</a:t>
            </a:r>
            <a:endParaRPr lang="nl-NL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nl-NL" dirty="0" smtClean="0">
                <a:solidFill>
                  <a:srgbClr val="7030A0"/>
                </a:solidFill>
              </a:rPr>
              <a:t>Zuurstof tekort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534032" y="996778"/>
            <a:ext cx="289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nl-NL" sz="3200" dirty="0">
                <a:solidFill>
                  <a:schemeClr val="accent4"/>
                </a:solidFill>
              </a:rPr>
              <a:t>Niet waar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737654" y="2009920"/>
            <a:ext cx="469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nl-NL" sz="2800" dirty="0">
                <a:solidFill>
                  <a:srgbClr val="92D050"/>
                </a:solidFill>
              </a:rPr>
              <a:t>De temperatuur stijgt 1 </a:t>
            </a:r>
            <a:r>
              <a:rPr lang="nl-NL" sz="2800" baseline="30000" dirty="0">
                <a:solidFill>
                  <a:srgbClr val="92D050"/>
                </a:solidFill>
              </a:rPr>
              <a:t>o</a:t>
            </a:r>
            <a:r>
              <a:rPr lang="nl-NL" sz="2800" dirty="0">
                <a:solidFill>
                  <a:srgbClr val="92D050"/>
                </a:solidFill>
              </a:rPr>
              <a:t>C per 8 minuten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246076" y="3418702"/>
            <a:ext cx="3534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4"/>
            </a:pPr>
            <a:r>
              <a:rPr lang="nl-NL" sz="2400" dirty="0">
                <a:solidFill>
                  <a:srgbClr val="7030A0"/>
                </a:solidFill>
              </a:rPr>
              <a:t>De omzetting van stoffen in het apocriene zweet door huidbacteriën.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769708" y="5143155"/>
            <a:ext cx="3871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nl-NL" sz="2800" dirty="0">
                <a:solidFill>
                  <a:schemeClr val="accent4"/>
                </a:solidFill>
              </a:rPr>
              <a:t>Stress</a:t>
            </a:r>
          </a:p>
          <a:p>
            <a:pPr marL="342900" indent="-342900">
              <a:buAutoNum type="alphaUcPeriod"/>
            </a:pPr>
            <a:r>
              <a:rPr lang="nl-NL" sz="2800" dirty="0">
                <a:solidFill>
                  <a:srgbClr val="92D050"/>
                </a:solidFill>
              </a:rPr>
              <a:t>Cafeïne </a:t>
            </a:r>
          </a:p>
          <a:p>
            <a:pPr marL="342900" indent="-342900">
              <a:buFontTx/>
              <a:buAutoNum type="alphaUcPeriod"/>
            </a:pPr>
            <a:r>
              <a:rPr lang="nl-NL" sz="2800" dirty="0" err="1">
                <a:solidFill>
                  <a:schemeClr val="accent4">
                    <a:lumMod val="50000"/>
                  </a:schemeClr>
                </a:solidFill>
              </a:rPr>
              <a:t>Capsaïcine</a:t>
            </a:r>
            <a:endParaRPr lang="nl-NL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Benodigdheden Practicum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8200" y="1720840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Benodigdheden</a:t>
            </a:r>
            <a:endParaRPr lang="nl-N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Normaal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filtreerpapier verzadigd in een 1% (w/v) zetmeeloplossing en vervolgens gedroogd. </a:t>
            </a:r>
          </a:p>
          <a:p>
            <a:pPr lvl="1"/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Dit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 in stukken worden geknipt naar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eigen inzicht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maar stukken van circa 1,5 bij 4 cm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werken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goed.</a:t>
            </a:r>
          </a:p>
          <a:p>
            <a:pPr marL="742950" lvl="1" indent="-285750">
              <a:buBlip>
                <a:blip r:embed="rId2"/>
              </a:buBlip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Brede hechtpleister die het filtreerpapier volledig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bedekt.</a:t>
            </a:r>
          </a:p>
          <a:p>
            <a:pPr marL="742950" lvl="1" indent="-285750">
              <a:buBlip>
                <a:blip r:embed="rId2"/>
              </a:buBlip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Joodtinctuur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 gram Jood (I</a:t>
            </a:r>
            <a:r>
              <a:rPr lang="nl-NL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nl-NL" sz="20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2,4 gram </a:t>
            </a:r>
            <a:r>
              <a:rPr lang="nl-NL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NatriumJodide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oplossen in 50 ml gedenatureerde 96% ethanol en vervolgens aanvullen met demiwater tot een eindvolume van 100 ml. Maak deze oplossing met de benodigde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veiligheidsmaatregelen.</a:t>
            </a:r>
          </a:p>
          <a:p>
            <a:pPr marL="742950" lvl="1" indent="-285750">
              <a:buBlip>
                <a:blip r:embed="rId2"/>
              </a:buBlip>
            </a:pP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0,5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Natriumthiosulfaatoplossing</a:t>
            </a:r>
          </a:p>
          <a:p>
            <a:pPr marL="742950" lvl="1" indent="-285750">
              <a:buBlip>
                <a:blip r:embed="rId2"/>
              </a:buBlip>
            </a:pPr>
            <a:r>
              <a:rPr lang="nl-NL" sz="2000" dirty="0" smtClean="0">
                <a:latin typeface="+mj-lt"/>
                <a:ea typeface="Calibri" panose="020F0502020204030204" pitchFamily="34" charset="0"/>
              </a:rPr>
              <a:t>Watten voor het aanbrengen van de tinctuur op de huid.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9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Practicum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38199" y="1468192"/>
            <a:ext cx="103535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 1: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Kies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één of meerdere locaties op het lichaam die u wilt onderzoeken.</a:t>
            </a:r>
          </a:p>
          <a:p>
            <a:pPr>
              <a:spcAft>
                <a:spcPts val="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 2: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Smeer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het stukje huid, ter grootte van een visitekaartje, in met de jodiumtinctuur.</a:t>
            </a:r>
          </a:p>
          <a:p>
            <a:pPr>
              <a:spcAft>
                <a:spcPts val="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 3:	De jodiumtinctuur is gebaseerd op een 50% ethanoloplossing, laat het dus even drogen en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 op </a:t>
            </a:r>
            <a:r>
              <a:rPr lang="nl-N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voor vlekken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 4:	Plak met behulp van de pleister een stuk zetmeelpapier op het ingesmeerde stuk huid. </a:t>
            </a:r>
            <a:endParaRPr lang="nl-NL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Zorg ervoor dat </a:t>
            </a:r>
            <a:r>
              <a:rPr lang="nl-N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pleister het ingesmeerde stuk huid volledig bedekt</a:t>
            </a:r>
            <a:r>
              <a:rPr lang="nl-NL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nl-NL" sz="20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 5:	</a:t>
            </a:r>
            <a:r>
              <a:rPr lang="nl-NL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Voer de door jullie bedachte proefopzet uit!</a:t>
            </a:r>
          </a:p>
          <a:p>
            <a:pPr>
              <a:spcAft>
                <a:spcPts val="0"/>
              </a:spcAft>
            </a:pPr>
            <a:endParaRPr lang="nl-NL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+mj-lt"/>
              </a:rPr>
              <a:t>Stap 6:	Verwijder het zetmeelpapier en analyseer het resultaat. Een paars puntje geeft een </a:t>
            </a:r>
            <a:r>
              <a:rPr lang="nl-NL" sz="2000" dirty="0" smtClean="0">
                <a:latin typeface="+mj-lt"/>
              </a:rPr>
              <a:t>	zweetklier </a:t>
            </a:r>
            <a:r>
              <a:rPr lang="nl-NL" sz="2000" dirty="0">
                <a:latin typeface="+mj-lt"/>
              </a:rPr>
              <a:t>aan, de diameter van de vlekken zegt iets over de intensiteit van de </a:t>
            </a:r>
            <a:r>
              <a:rPr lang="nl-NL" sz="2000" dirty="0" smtClean="0">
                <a:latin typeface="+mj-lt"/>
              </a:rPr>
              <a:t>	zweetproductie</a:t>
            </a:r>
            <a:r>
              <a:rPr lang="nl-NL" sz="2000" dirty="0">
                <a:latin typeface="+mj-lt"/>
              </a:rPr>
              <a:t>.</a:t>
            </a:r>
          </a:p>
          <a:p>
            <a:r>
              <a:rPr lang="nl-NL" sz="2000" dirty="0">
                <a:latin typeface="+mj-lt"/>
              </a:rPr>
              <a:t>Stap 7:	De jodiumvlekken op de huid verdwijnen vrij snel (binnen een dag) maar kunnen eventueel </a:t>
            </a:r>
            <a:r>
              <a:rPr lang="nl-NL" sz="2000" dirty="0" smtClean="0">
                <a:latin typeface="+mj-lt"/>
              </a:rPr>
              <a:t>	verwijderd </a:t>
            </a:r>
            <a:r>
              <a:rPr lang="nl-NL" sz="2000" dirty="0">
                <a:latin typeface="+mj-lt"/>
              </a:rPr>
              <a:t>worden met een </a:t>
            </a:r>
            <a:r>
              <a:rPr lang="nl-NL" sz="2000" dirty="0" smtClean="0">
                <a:latin typeface="+mj-lt"/>
              </a:rPr>
              <a:t>natriumthiosulfaat </a:t>
            </a:r>
            <a:r>
              <a:rPr lang="nl-NL" sz="2000" dirty="0">
                <a:latin typeface="+mj-lt"/>
              </a:rPr>
              <a:t>oplossing </a:t>
            </a:r>
            <a:r>
              <a:rPr lang="nl-NL" sz="2000" dirty="0" smtClean="0">
                <a:latin typeface="+mj-lt"/>
              </a:rPr>
              <a:t>(0,5 molair werkt prima) ook 	eventuele </a:t>
            </a:r>
            <a:r>
              <a:rPr lang="nl-NL" sz="2000" dirty="0">
                <a:latin typeface="+mj-lt"/>
              </a:rPr>
              <a:t>vlekken op kleding kunnen hiermee worden behandeld. </a:t>
            </a:r>
            <a:endParaRPr lang="nl-NL" sz="2000" dirty="0" smtClean="0">
              <a:latin typeface="+mj-lt"/>
            </a:endParaRPr>
          </a:p>
          <a:p>
            <a:r>
              <a:rPr lang="nl-NL" sz="2000" dirty="0">
                <a:latin typeface="+mj-lt"/>
              </a:rPr>
              <a:t>	</a:t>
            </a:r>
            <a:r>
              <a:rPr lang="nl-NL" sz="2000" dirty="0" smtClean="0">
                <a:latin typeface="+mj-lt"/>
              </a:rPr>
              <a:t>Naspoelen </a:t>
            </a:r>
            <a:r>
              <a:rPr lang="nl-NL" sz="2000" dirty="0">
                <a:latin typeface="+mj-lt"/>
              </a:rPr>
              <a:t>met water is hierna wel aan te raden</a:t>
            </a:r>
            <a:endParaRPr lang="nl-NL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452437"/>
            <a:ext cx="105822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2476"/>
            <a:ext cx="10515600" cy="1325563"/>
          </a:xfrm>
        </p:spPr>
        <p:txBody>
          <a:bodyPr/>
          <a:lstStyle/>
          <a:p>
            <a:r>
              <a:rPr lang="nl-NL" dirty="0" smtClean="0"/>
              <a:t>Opzet eigen practicumvariant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43188"/>
            <a:ext cx="11203546" cy="542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Te denken valt aan een aantal invalshoeken: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Invloed inspanning op zweetproductie.</a:t>
            </a:r>
          </a:p>
          <a:p>
            <a:pPr>
              <a:buBlip>
                <a:blip r:embed="rId2"/>
              </a:buBlip>
            </a:pPr>
            <a:r>
              <a:rPr lang="nl-NL" dirty="0" smtClean="0"/>
              <a:t> Variatie in productieactiviteit op het lichaam, waar zweet je meer           en/of heb je meer zweetklieren.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Kan het eten van pikant voedsel de zweetproductie stimuleren?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Beïnvloed cafeïne de zweetproductie?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Wat is het effect van deodorant op de zweetproductie?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Welke deodorant is effectiever. Deodorant met of zonder aluminiumzout?</a:t>
            </a:r>
          </a:p>
          <a:p>
            <a:pPr>
              <a:buBlip>
                <a:blip r:embed="rId2"/>
              </a:buBlip>
            </a:pPr>
            <a:r>
              <a:rPr lang="nl-NL" dirty="0"/>
              <a:t> </a:t>
            </a:r>
            <a:r>
              <a:rPr lang="nl-NL" dirty="0" smtClean="0"/>
              <a:t>Kun je zweten leren? Wie zweet eerder en/of meer de frequente sporter of de bankhanger?</a:t>
            </a:r>
          </a:p>
          <a:p>
            <a:pPr>
              <a:buBlip>
                <a:blip r:embed="rId2"/>
              </a:buBlip>
            </a:pPr>
            <a:r>
              <a:rPr lang="nl-NL" dirty="0" smtClean="0"/>
              <a:t> ………………………..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1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3" y="2052304"/>
            <a:ext cx="3385751" cy="447607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42551" y="436605"/>
            <a:ext cx="10083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Interessante bronnen:</a:t>
            </a:r>
          </a:p>
          <a:p>
            <a:r>
              <a:rPr lang="nl-NL" u="sng" dirty="0">
                <a:hlinkClick r:id="rId3"/>
              </a:rPr>
              <a:t>https://www.gezondheidsnet.nl/zweten/waarom-zweet-de-een-meer-dan-de-ander</a:t>
            </a:r>
            <a:endParaRPr lang="nl-NL" dirty="0"/>
          </a:p>
          <a:p>
            <a:r>
              <a:rPr lang="nl-NL" u="sng" dirty="0">
                <a:hlinkClick r:id="rId4"/>
              </a:rPr>
              <a:t>https://www.gezondheidsnet.nl/zweten/zweet-het-hoe-en-waarom</a:t>
            </a:r>
            <a:endParaRPr lang="nl-NL" dirty="0"/>
          </a:p>
          <a:p>
            <a:r>
              <a:rPr lang="nl-NL" dirty="0" smtClean="0">
                <a:hlinkClick r:id="rId5"/>
              </a:rPr>
              <a:t>www.doctorlib.info/physiology/medical/345.html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>
                <a:hlinkClick r:id="rId6"/>
              </a:rPr>
              <a:t>http://webshop.nvon.nl</a:t>
            </a:r>
            <a:r>
              <a:rPr lang="nl-NL" dirty="0" smtClean="0">
                <a:hlinkClick r:id="rId6"/>
              </a:rPr>
              <a:t>/</a:t>
            </a:r>
            <a:endParaRPr lang="nl-NL" dirty="0" smtClean="0"/>
          </a:p>
          <a:p>
            <a:r>
              <a:rPr lang="nl-NL" dirty="0" smtClean="0"/>
              <a:t>Onder andere onderstaande boekjes met vele kleine en vergeten maar geüpdatete practica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395</Words>
  <Application>Microsoft Office PowerPoint</Application>
  <PresentationFormat>Breedbeeld</PresentationFormat>
  <Paragraphs>76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Kantoorthema</vt:lpstr>
      <vt:lpstr>Werk je in het zweet!</vt:lpstr>
      <vt:lpstr>´ZWETEN´</vt:lpstr>
      <vt:lpstr>PowerPoint-presentatie</vt:lpstr>
      <vt:lpstr>PowerPoint-presentatie</vt:lpstr>
      <vt:lpstr>Benodigdheden Practicum</vt:lpstr>
      <vt:lpstr>Werkwijze Practicum </vt:lpstr>
      <vt:lpstr>PowerPoint-presentatie</vt:lpstr>
      <vt:lpstr>Opzet eigen practicumvariant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´ZWETEN´</dc:title>
  <dc:creator>FloorMartijn Havelaar</dc:creator>
  <cp:lastModifiedBy>Gebruiker</cp:lastModifiedBy>
  <cp:revision>18</cp:revision>
  <cp:lastPrinted>2017-06-08T19:05:55Z</cp:lastPrinted>
  <dcterms:created xsi:type="dcterms:W3CDTF">2017-06-08T09:15:34Z</dcterms:created>
  <dcterms:modified xsi:type="dcterms:W3CDTF">2017-06-09T14:48:45Z</dcterms:modified>
</cp:coreProperties>
</file>