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14"/>
  </p:notesMasterIdLst>
  <p:handoutMasterIdLst>
    <p:handoutMasterId r:id="rId15"/>
  </p:handoutMasterIdLst>
  <p:sldIdLst>
    <p:sldId id="281" r:id="rId2"/>
    <p:sldId id="273" r:id="rId3"/>
    <p:sldId id="311" r:id="rId4"/>
    <p:sldId id="303" r:id="rId5"/>
    <p:sldId id="305" r:id="rId6"/>
    <p:sldId id="306" r:id="rId7"/>
    <p:sldId id="310" r:id="rId8"/>
    <p:sldId id="308" r:id="rId9"/>
    <p:sldId id="307" r:id="rId10"/>
    <p:sldId id="312" r:id="rId11"/>
    <p:sldId id="304" r:id="rId12"/>
    <p:sldId id="309" r:id="rId13"/>
  </p:sldIdLst>
  <p:sldSz cx="9144000" cy="6858000" type="screen4x3"/>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D51E4121-DC61-6E42-A510-74C69B4E9DB4}">
          <p14:sldIdLst>
            <p14:sldId id="281"/>
            <p14:sldId id="273"/>
            <p14:sldId id="311"/>
            <p14:sldId id="303"/>
            <p14:sldId id="305"/>
            <p14:sldId id="306"/>
            <p14:sldId id="310"/>
            <p14:sldId id="308"/>
            <p14:sldId id="307"/>
            <p14:sldId id="312"/>
            <p14:sldId id="304"/>
            <p14:sldId id="309"/>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cel Kamp" initials="MJ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06799F8-075E-4A3A-A7F6-7FBC6576F1A4}" styleName="Stijl, thema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Stijl, thema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Stijl, licht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8B1032C-EA38-4F05-BA0D-38AFFFC7BED3}" styleName="Stijl, licht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Stijl, licht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740" autoAdjust="0"/>
  </p:normalViewPr>
  <p:slideViewPr>
    <p:cSldViewPr snapToGrid="0" snapToObjects="1">
      <p:cViewPr varScale="1">
        <p:scale>
          <a:sx n="74" d="100"/>
          <a:sy n="74" d="100"/>
        </p:scale>
        <p:origin x="-112" y="-2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tags" Target="tags/tag1.xml"/><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649CF4-0416-894F-A064-947C5704BF55}" type="datetimeFigureOut">
              <a:rPr lang="nl-NL" smtClean="0"/>
              <a:pPr/>
              <a:t>16/01/20</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4A9138E-F505-1C45-BD07-0219238D36E0}" type="slidenum">
              <a:rPr lang="nl-NL" smtClean="0"/>
              <a:pPr/>
              <a:t>‹nr.›</a:t>
            </a:fld>
            <a:endParaRPr lang="nl-NL"/>
          </a:p>
        </p:txBody>
      </p:sp>
    </p:spTree>
    <p:extLst>
      <p:ext uri="{BB962C8B-B14F-4D97-AF65-F5344CB8AC3E}">
        <p14:creationId xmlns:p14="http://schemas.microsoft.com/office/powerpoint/2010/main" val="14194010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AA2D28-DBDC-5E41-B7E6-34AD3E047F24}" type="datetimeFigureOut">
              <a:rPr lang="nl-NL" smtClean="0"/>
              <a:pPr/>
              <a:t>16/01/20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389981-9132-A747-835A-C343245DEA6C}" type="slidenum">
              <a:rPr lang="nl-NL" smtClean="0"/>
              <a:pPr/>
              <a:t>‹nr.›</a:t>
            </a:fld>
            <a:endParaRPr lang="nl-NL"/>
          </a:p>
        </p:txBody>
      </p:sp>
    </p:spTree>
    <p:extLst>
      <p:ext uri="{BB962C8B-B14F-4D97-AF65-F5344CB8AC3E}">
        <p14:creationId xmlns:p14="http://schemas.microsoft.com/office/powerpoint/2010/main" val="156399737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DE389981-9132-A747-835A-C343245DEA6C}" type="slidenum">
              <a:rPr lang="nl-NL" smtClean="0"/>
              <a:pPr/>
              <a:t>0</a:t>
            </a:fld>
            <a:endParaRPr lang="nl-NL"/>
          </a:p>
        </p:txBody>
      </p:sp>
    </p:spTree>
    <p:extLst>
      <p:ext uri="{BB962C8B-B14F-4D97-AF65-F5344CB8AC3E}">
        <p14:creationId xmlns:p14="http://schemas.microsoft.com/office/powerpoint/2010/main" val="2406572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NB vraag of mensen die suggesties hebben voor digitale doorzoekbaarheid syllabus om met ons te komen praten.</a:t>
            </a:r>
          </a:p>
          <a:p>
            <a:endParaRPr lang="nl-NL" dirty="0"/>
          </a:p>
          <a:p>
            <a:r>
              <a:rPr lang="nl-NL" dirty="0"/>
              <a:t>Bij de uitgang liggen klaar:</a:t>
            </a:r>
          </a:p>
          <a:p>
            <a:pPr marL="171450" indent="-171450">
              <a:buFontTx/>
              <a:buChar char="-"/>
            </a:pPr>
            <a:r>
              <a:rPr lang="nl-NL" dirty="0"/>
              <a:t>Kopie </a:t>
            </a:r>
            <a:r>
              <a:rPr lang="nl-NL" dirty="0" err="1"/>
              <a:t>ppt</a:t>
            </a:r>
            <a:r>
              <a:rPr lang="nl-NL" dirty="0"/>
              <a:t> zodat je de links hebt</a:t>
            </a:r>
          </a:p>
          <a:p>
            <a:pPr marL="171450" indent="-171450">
              <a:buFontTx/>
              <a:buChar char="-"/>
            </a:pPr>
            <a:r>
              <a:rPr lang="nl-NL" dirty="0"/>
              <a:t>Paar</a:t>
            </a:r>
            <a:r>
              <a:rPr lang="nl-NL" baseline="0" dirty="0"/>
              <a:t> </a:t>
            </a:r>
            <a:r>
              <a:rPr lang="nl-NL" baseline="0" dirty="0" err="1"/>
              <a:t>kopieen</a:t>
            </a:r>
            <a:r>
              <a:rPr lang="nl-NL" baseline="0" dirty="0"/>
              <a:t> van syllabi.</a:t>
            </a:r>
            <a:endParaRPr lang="nl-NL" dirty="0"/>
          </a:p>
        </p:txBody>
      </p:sp>
      <p:sp>
        <p:nvSpPr>
          <p:cNvPr id="4" name="Tijdelijke aanduiding voor dianummer 3"/>
          <p:cNvSpPr>
            <a:spLocks noGrp="1"/>
          </p:cNvSpPr>
          <p:nvPr>
            <p:ph type="sldNum" sz="quarter" idx="10"/>
          </p:nvPr>
        </p:nvSpPr>
        <p:spPr/>
        <p:txBody>
          <a:bodyPr/>
          <a:lstStyle/>
          <a:p>
            <a:fld id="{DE389981-9132-A747-835A-C343245DEA6C}" type="slidenum">
              <a:rPr lang="nl-NL" smtClean="0"/>
              <a:pPr/>
              <a:t>11</a:t>
            </a:fld>
            <a:endParaRPr lang="nl-NL"/>
          </a:p>
        </p:txBody>
      </p:sp>
    </p:spTree>
    <p:extLst>
      <p:ext uri="{BB962C8B-B14F-4D97-AF65-F5344CB8AC3E}">
        <p14:creationId xmlns:p14="http://schemas.microsoft.com/office/powerpoint/2010/main" val="1079692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000" dirty="0"/>
              <a:t>Wie</a:t>
            </a:r>
            <a:r>
              <a:rPr lang="nl-NL" sz="1000" baseline="0" dirty="0"/>
              <a:t> zijn wij: kort voorstellen + loopbaan + auteurschap + met pensioen + (wat) rapport maken over syllabus op basis van uitspraken ervaren </a:t>
            </a:r>
            <a:r>
              <a:rPr lang="nl-NL" sz="1000" baseline="0" dirty="0" err="1"/>
              <a:t>doecenten</a:t>
            </a:r>
            <a:endParaRPr lang="nl-NL" sz="1000" baseline="0" dirty="0"/>
          </a:p>
          <a:p>
            <a:r>
              <a:rPr lang="nl-NL" sz="1000" baseline="0" noProof="0" dirty="0"/>
              <a:t>Hoe: actieve lezing, wakker houden na de lunch</a:t>
            </a:r>
          </a:p>
          <a:p>
            <a:r>
              <a:rPr lang="nl-NL" sz="1000" baseline="0" noProof="0" dirty="0"/>
              <a:t>Doel: als je vertrekt heb je meer grip op hoe te werken met de syllabus en je hebt ideeën wat je dat zou kunnen opleveren.</a:t>
            </a:r>
          </a:p>
          <a:p>
            <a:endParaRPr lang="nl-NL" sz="1000" baseline="0" noProof="0" dirty="0"/>
          </a:p>
          <a:p>
            <a:r>
              <a:rPr lang="nl-NL" sz="1000" baseline="0" noProof="0" dirty="0"/>
              <a:t>Wat maakt (het maken van) de syllabus zo lastig ?? Biologie: </a:t>
            </a:r>
            <a:r>
              <a:rPr lang="nl-NL" sz="1000" u="sng" baseline="0" noProof="0" dirty="0"/>
              <a:t>ontzettend groot en snel ontwikkelend </a:t>
            </a:r>
            <a:r>
              <a:rPr lang="nl-NL" sz="1000" baseline="0" noProof="0" dirty="0"/>
              <a:t>vak! HEEL VEEL concepten, die bovendien soms heel verwarrend zijn met andere vakken </a:t>
            </a:r>
            <a:r>
              <a:rPr lang="nl-NL" sz="1000" u="sng" baseline="0" noProof="0" dirty="0"/>
              <a:t>(energie! Impuls </a:t>
            </a:r>
            <a:r>
              <a:rPr lang="nl-NL" sz="1000" baseline="0" noProof="0" dirty="0" err="1"/>
              <a:t>enz</a:t>
            </a:r>
            <a:r>
              <a:rPr lang="nl-NL" sz="1000" baseline="0" noProof="0" dirty="0"/>
              <a:t> </a:t>
            </a:r>
            <a:r>
              <a:rPr lang="nl-NL" sz="1000" baseline="0" noProof="0" dirty="0" err="1"/>
              <a:t>enz</a:t>
            </a:r>
            <a:r>
              <a:rPr lang="nl-NL" sz="1000" baseline="0" noProof="0" dirty="0"/>
              <a:t>). </a:t>
            </a:r>
          </a:p>
          <a:p>
            <a:r>
              <a:rPr lang="nl-NL" sz="1000" u="sng" baseline="0" noProof="0" dirty="0"/>
              <a:t>Veel verschillende organisatieniveaus.</a:t>
            </a:r>
          </a:p>
          <a:p>
            <a:r>
              <a:rPr lang="nl-NL" sz="1000" u="sng" baseline="0" noProof="0" dirty="0"/>
              <a:t>De grote ideeën </a:t>
            </a:r>
            <a:r>
              <a:rPr lang="nl-NL" sz="1000" baseline="0" noProof="0" dirty="0"/>
              <a:t>uit de biologie (evolutie, homeostase, ecologie) sneeuwen makkelijk onder. </a:t>
            </a:r>
          </a:p>
          <a:p>
            <a:r>
              <a:rPr lang="nl-NL" sz="1000" baseline="0" noProof="0" dirty="0"/>
              <a:t>En </a:t>
            </a:r>
            <a:r>
              <a:rPr lang="nl-NL" sz="1000" u="sng" baseline="0" noProof="0" dirty="0"/>
              <a:t>leerbaarheid</a:t>
            </a:r>
            <a:r>
              <a:rPr lang="nl-NL" sz="1000" baseline="0" noProof="0" dirty="0"/>
              <a:t> van biologie is verrassend lastig: </a:t>
            </a:r>
            <a:r>
              <a:rPr lang="nl-NL" sz="1000" baseline="0" noProof="0" dirty="0" err="1"/>
              <a:t>bijv</a:t>
            </a:r>
            <a:r>
              <a:rPr lang="nl-NL" sz="1000" baseline="0" noProof="0" dirty="0"/>
              <a:t>: conventie van de richting van de pijlen bij voedselketens is </a:t>
            </a:r>
            <a:r>
              <a:rPr lang="mr-IN" sz="1000" baseline="0" noProof="0" dirty="0"/>
              <a:t>…</a:t>
            </a:r>
            <a:r>
              <a:rPr lang="en-US" sz="1000" baseline="0" noProof="0" dirty="0"/>
              <a:t>.? </a:t>
            </a:r>
            <a:r>
              <a:rPr lang="en-US" sz="1000" baseline="0" noProof="0" dirty="0" err="1"/>
              <a:t>Wat</a:t>
            </a:r>
            <a:r>
              <a:rPr lang="en-US" sz="1000" baseline="0" noProof="0" dirty="0"/>
              <a:t> </a:t>
            </a:r>
            <a:r>
              <a:rPr lang="en-US" sz="1000" baseline="0" noProof="0" dirty="0" err="1"/>
              <a:t>erachter</a:t>
            </a:r>
            <a:r>
              <a:rPr lang="en-US" sz="1000" baseline="0" noProof="0" dirty="0"/>
              <a:t> zit is de </a:t>
            </a:r>
            <a:r>
              <a:rPr lang="en-US" sz="1000" baseline="0" noProof="0" dirty="0" err="1"/>
              <a:t>notie</a:t>
            </a:r>
            <a:r>
              <a:rPr lang="en-US" sz="1000" baseline="0" noProof="0" dirty="0"/>
              <a:t> van </a:t>
            </a:r>
            <a:r>
              <a:rPr lang="en-US" sz="1000" baseline="0" noProof="0" dirty="0" err="1"/>
              <a:t>energie</a:t>
            </a:r>
            <a:r>
              <a:rPr lang="en-US" sz="1000" baseline="0" noProof="0" dirty="0"/>
              <a:t> die van het </a:t>
            </a:r>
            <a:r>
              <a:rPr lang="en-US" sz="1000" baseline="0" noProof="0" dirty="0" err="1"/>
              <a:t>ene</a:t>
            </a:r>
            <a:r>
              <a:rPr lang="en-US" sz="1000" baseline="0" noProof="0" dirty="0"/>
              <a:t> </a:t>
            </a:r>
            <a:r>
              <a:rPr lang="en-US" sz="1000" baseline="0" noProof="0" dirty="0" err="1"/>
              <a:t>trofische</a:t>
            </a:r>
            <a:r>
              <a:rPr lang="en-US" sz="1000" baseline="0" noProof="0" dirty="0"/>
              <a:t> </a:t>
            </a:r>
            <a:r>
              <a:rPr lang="en-US" sz="1000" baseline="0" noProof="0" dirty="0" err="1"/>
              <a:t>niveau</a:t>
            </a:r>
            <a:r>
              <a:rPr lang="en-US" sz="1000" baseline="0" noProof="0" dirty="0"/>
              <a:t> </a:t>
            </a:r>
            <a:r>
              <a:rPr lang="en-US" sz="1000" baseline="0" noProof="0" dirty="0" err="1"/>
              <a:t>naar</a:t>
            </a:r>
            <a:r>
              <a:rPr lang="en-US" sz="1000" baseline="0" noProof="0" dirty="0"/>
              <a:t> het </a:t>
            </a:r>
            <a:r>
              <a:rPr lang="en-US" sz="1000" baseline="0" noProof="0" dirty="0" err="1"/>
              <a:t>andere</a:t>
            </a:r>
            <a:r>
              <a:rPr lang="en-US" sz="1000" baseline="0" noProof="0" dirty="0"/>
              <a:t> </a:t>
            </a:r>
            <a:r>
              <a:rPr lang="en-US" sz="1000" baseline="0" noProof="0" dirty="0" err="1"/>
              <a:t>gaat</a:t>
            </a:r>
            <a:r>
              <a:rPr lang="en-US" sz="1000" baseline="0" noProof="0" dirty="0"/>
              <a:t> </a:t>
            </a:r>
            <a:r>
              <a:rPr lang="en-US" sz="1000" i="1" baseline="0" noProof="0" dirty="0" err="1"/>
              <a:t>niet</a:t>
            </a:r>
            <a:r>
              <a:rPr lang="en-US" sz="1000" i="0" baseline="0" noProof="0" dirty="0"/>
              <a:t> </a:t>
            </a:r>
            <a:r>
              <a:rPr lang="en-US" sz="1000" i="0" baseline="0" noProof="0" dirty="0" err="1"/>
              <a:t>wie</a:t>
            </a:r>
            <a:r>
              <a:rPr lang="en-US" sz="1000" i="0" baseline="0" noProof="0" dirty="0"/>
              <a:t> </a:t>
            </a:r>
            <a:r>
              <a:rPr lang="en-US" sz="1000" i="0" baseline="0" noProof="0" dirty="0" err="1"/>
              <a:t>wie</a:t>
            </a:r>
            <a:r>
              <a:rPr lang="en-US" sz="1000" i="0" baseline="0" noProof="0" dirty="0"/>
              <a:t> </a:t>
            </a:r>
            <a:r>
              <a:rPr lang="en-US" sz="1000" i="0" baseline="0" noProof="0" dirty="0" err="1"/>
              <a:t>opeet</a:t>
            </a:r>
            <a:r>
              <a:rPr lang="en-US" sz="1000" i="0" baseline="0" noProof="0" dirty="0"/>
              <a:t>. </a:t>
            </a:r>
          </a:p>
          <a:p>
            <a:r>
              <a:rPr lang="en-US" sz="1000" i="0" u="sng" baseline="0" noProof="0" dirty="0" err="1"/>
              <a:t>Diepgang</a:t>
            </a:r>
            <a:r>
              <a:rPr lang="en-US" sz="1000" i="0" u="sng" baseline="0" noProof="0" dirty="0"/>
              <a:t> </a:t>
            </a:r>
            <a:r>
              <a:rPr lang="en-US" sz="1000" i="0" baseline="0" noProof="0" dirty="0"/>
              <a:t>is in de </a:t>
            </a:r>
            <a:r>
              <a:rPr lang="en-US" sz="1000" i="0" baseline="0" noProof="0" dirty="0" err="1"/>
              <a:t>biologie</a:t>
            </a:r>
            <a:r>
              <a:rPr lang="en-US" sz="1000" i="0" baseline="0" noProof="0" dirty="0"/>
              <a:t> </a:t>
            </a:r>
            <a:r>
              <a:rPr lang="en-US" sz="1000" i="0" baseline="0" noProof="0" dirty="0" err="1"/>
              <a:t>lastig</a:t>
            </a:r>
            <a:r>
              <a:rPr lang="en-US" sz="1000" i="0" baseline="0" noProof="0" dirty="0"/>
              <a:t> </a:t>
            </a:r>
            <a:r>
              <a:rPr lang="en-US" sz="1000" i="0" baseline="0" noProof="0" dirty="0" err="1"/>
              <a:t>om</a:t>
            </a:r>
            <a:r>
              <a:rPr lang="en-US" sz="1000" i="0" baseline="0" noProof="0" dirty="0"/>
              <a:t> </a:t>
            </a:r>
            <a:r>
              <a:rPr lang="en-US" sz="1000" i="0" baseline="0" noProof="0" dirty="0" err="1"/>
              <a:t>aan</a:t>
            </a:r>
            <a:r>
              <a:rPr lang="en-US" sz="1000" i="0" baseline="0" noProof="0" dirty="0"/>
              <a:t> </a:t>
            </a:r>
            <a:r>
              <a:rPr lang="en-US" sz="1000" i="0" baseline="0" noProof="0" dirty="0" err="1"/>
              <a:t>te</a:t>
            </a:r>
            <a:r>
              <a:rPr lang="en-US" sz="1000" i="0" baseline="0" noProof="0" dirty="0"/>
              <a:t> </a:t>
            </a:r>
            <a:r>
              <a:rPr lang="en-US" sz="1000" i="0" baseline="0" noProof="0" dirty="0" err="1"/>
              <a:t>geven</a:t>
            </a:r>
            <a:r>
              <a:rPr lang="en-US" sz="1000" i="0" baseline="0" noProof="0" dirty="0"/>
              <a:t>; het is </a:t>
            </a:r>
            <a:r>
              <a:rPr lang="en-US" sz="1000" i="0" baseline="0" noProof="0" dirty="0" err="1"/>
              <a:t>een</a:t>
            </a:r>
            <a:r>
              <a:rPr lang="en-US" sz="1000" i="0" baseline="0" noProof="0" dirty="0"/>
              <a:t> </a:t>
            </a:r>
            <a:r>
              <a:rPr lang="en-US" sz="1000" i="0" baseline="0" noProof="0" dirty="0" err="1"/>
              <a:t>combi</a:t>
            </a:r>
            <a:r>
              <a:rPr lang="en-US" sz="1000" i="0" baseline="0" noProof="0" dirty="0"/>
              <a:t> van </a:t>
            </a:r>
            <a:r>
              <a:rPr lang="en-US" sz="1000" i="0" baseline="0" noProof="0" dirty="0" err="1"/>
              <a:t>organisatieniveau</a:t>
            </a:r>
            <a:r>
              <a:rPr lang="en-US" sz="1000" i="0" baseline="0" noProof="0" dirty="0"/>
              <a:t>, </a:t>
            </a:r>
            <a:r>
              <a:rPr lang="en-US" sz="1000" i="0" baseline="0" noProof="0" dirty="0" err="1"/>
              <a:t>termen</a:t>
            </a:r>
            <a:r>
              <a:rPr lang="en-US" sz="1000" i="0" baseline="0" noProof="0" dirty="0"/>
              <a:t>, </a:t>
            </a:r>
            <a:r>
              <a:rPr lang="en-US" sz="1000" i="0" baseline="0" noProof="0" dirty="0" err="1"/>
              <a:t>processen</a:t>
            </a:r>
            <a:r>
              <a:rPr lang="en-US" sz="1000" i="0" baseline="0" noProof="0" dirty="0"/>
              <a:t>, context,  </a:t>
            </a:r>
            <a:r>
              <a:rPr lang="en-US" sz="1000" i="0" baseline="0" noProof="0" dirty="0" err="1"/>
              <a:t>enz</a:t>
            </a:r>
            <a:r>
              <a:rPr lang="en-US" sz="1000" i="0" baseline="0" noProof="0" dirty="0"/>
              <a:t>. </a:t>
            </a:r>
            <a:endParaRPr lang="nl-NL" sz="1000" noProof="0" dirty="0"/>
          </a:p>
          <a:p>
            <a:endParaRPr lang="nl-NL" sz="1000" noProof="0" dirty="0"/>
          </a:p>
          <a:p>
            <a:r>
              <a:rPr lang="nl-NL" sz="1000" noProof="0" dirty="0"/>
              <a:t>Doel van vandaag is om je bij de huidige syllabus handreikingen</a:t>
            </a:r>
            <a:r>
              <a:rPr lang="nl-NL" sz="1000" baseline="0" noProof="0" dirty="0"/>
              <a:t> te geven om m WEL te gebruiken. Dat er dingen lastig zijn is duidelijk, die zijn in het onderzoek uitgezocht en doen we hier niet dunnetjes over. Het gaat er nu om wat je er wel aan hebt! </a:t>
            </a:r>
            <a:endParaRPr lang="nl-NL" sz="1000" noProof="0" dirty="0"/>
          </a:p>
        </p:txBody>
      </p:sp>
      <p:sp>
        <p:nvSpPr>
          <p:cNvPr id="4" name="Tijdelijke aanduiding voor dianummer 3"/>
          <p:cNvSpPr>
            <a:spLocks noGrp="1"/>
          </p:cNvSpPr>
          <p:nvPr>
            <p:ph type="sldNum" sz="quarter" idx="10"/>
          </p:nvPr>
        </p:nvSpPr>
        <p:spPr/>
        <p:txBody>
          <a:bodyPr/>
          <a:lstStyle/>
          <a:p>
            <a:fld id="{DE389981-9132-A747-835A-C343245DEA6C}" type="slidenum">
              <a:rPr lang="nl-NL" smtClean="0"/>
              <a:pPr/>
              <a:t>1</a:t>
            </a:fld>
            <a:endParaRPr lang="nl-NL"/>
          </a:p>
        </p:txBody>
      </p:sp>
    </p:spTree>
    <p:extLst>
      <p:ext uri="{BB962C8B-B14F-4D97-AF65-F5344CB8AC3E}">
        <p14:creationId xmlns:p14="http://schemas.microsoft.com/office/powerpoint/2010/main" val="2672592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000" dirty="0"/>
              <a:t>Start: </a:t>
            </a:r>
            <a:r>
              <a:rPr lang="nl-NL" sz="1000" u="sng" dirty="0"/>
              <a:t>iedereen staat. </a:t>
            </a:r>
          </a:p>
          <a:p>
            <a:r>
              <a:rPr lang="nl-NL" sz="1000" dirty="0"/>
              <a:t>Blijven staan als voor jou geldt, gaan zitten als niet.</a:t>
            </a:r>
          </a:p>
          <a:p>
            <a:r>
              <a:rPr lang="nl-NL" sz="1000" dirty="0"/>
              <a:t>Je mag tussentijds wel weer gaan staan als je iets</a:t>
            </a:r>
            <a:r>
              <a:rPr lang="nl-NL" sz="1000" baseline="0" dirty="0"/>
              <a:t> tegenkomt dat weer wel voor jou geldt.</a:t>
            </a:r>
          </a:p>
          <a:p>
            <a:endParaRPr lang="nl-NL" sz="1000" baseline="0" dirty="0"/>
          </a:p>
          <a:p>
            <a:r>
              <a:rPr lang="nl-NL" sz="1000" baseline="0" dirty="0"/>
              <a:t>Als iedereen vroeg zit </a:t>
            </a:r>
            <a:r>
              <a:rPr lang="mr-IN" sz="1000" baseline="0" dirty="0"/>
              <a:t>–</a:t>
            </a:r>
            <a:r>
              <a:rPr lang="nl-NL" sz="1000" baseline="0" dirty="0"/>
              <a:t> opmerking maken en overgaan op staan als je denkt ‘dat lijkt me wel wat’.</a:t>
            </a:r>
          </a:p>
          <a:p>
            <a:endParaRPr lang="nl-NL" sz="1000" baseline="0" dirty="0"/>
          </a:p>
          <a:p>
            <a:r>
              <a:rPr lang="nl-NL" sz="1000" baseline="0" dirty="0"/>
              <a:t>Uitkomsten van ons onderzoek: veel docenten doen wel 2 en dan vooral op deelconcepten (maar dat voldoet eigenlijk niet voor de diepgang)</a:t>
            </a:r>
          </a:p>
          <a:p>
            <a:r>
              <a:rPr lang="nl-NL" sz="1000" baseline="0" dirty="0" err="1"/>
              <a:t>Nr</a:t>
            </a:r>
            <a:r>
              <a:rPr lang="nl-NL" sz="1000" baseline="0" dirty="0"/>
              <a:t> </a:t>
            </a:r>
            <a:r>
              <a:rPr lang="nl-NL" sz="1000" baseline="0" dirty="0" smtClean="0"/>
              <a:t>6 </a:t>
            </a:r>
            <a:r>
              <a:rPr lang="nl-NL" sz="1000" baseline="0" dirty="0"/>
              <a:t>samenwerken komt heel weinig voor! Syllabus is er wel voor gemaakt! </a:t>
            </a:r>
            <a:endParaRPr lang="nl-NL" sz="1000" dirty="0"/>
          </a:p>
        </p:txBody>
      </p:sp>
      <p:sp>
        <p:nvSpPr>
          <p:cNvPr id="4" name="Tijdelijke aanduiding voor dianummer 3"/>
          <p:cNvSpPr>
            <a:spLocks noGrp="1"/>
          </p:cNvSpPr>
          <p:nvPr>
            <p:ph type="sldNum" sz="quarter" idx="10"/>
          </p:nvPr>
        </p:nvSpPr>
        <p:spPr/>
        <p:txBody>
          <a:bodyPr/>
          <a:lstStyle/>
          <a:p>
            <a:fld id="{DE389981-9132-A747-835A-C343245DEA6C}" type="slidenum">
              <a:rPr lang="nl-NL" smtClean="0"/>
              <a:pPr/>
              <a:t>2</a:t>
            </a:fld>
            <a:endParaRPr lang="nl-NL"/>
          </a:p>
        </p:txBody>
      </p:sp>
    </p:spTree>
    <p:extLst>
      <p:ext uri="{BB962C8B-B14F-4D97-AF65-F5344CB8AC3E}">
        <p14:creationId xmlns:p14="http://schemas.microsoft.com/office/powerpoint/2010/main" val="4109459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000" dirty="0"/>
              <a:t>Verwachting bepaalt wat je zoekt </a:t>
            </a:r>
            <a:r>
              <a:rPr lang="mr-IN" sz="1000" dirty="0"/>
              <a:t>–</a:t>
            </a:r>
            <a:r>
              <a:rPr lang="nl-NL" sz="1000" dirty="0"/>
              <a:t> dus wat verwacht je?</a:t>
            </a:r>
          </a:p>
          <a:p>
            <a:r>
              <a:rPr lang="nl-NL" sz="1000" dirty="0"/>
              <a:t>Gebruik</a:t>
            </a:r>
            <a:r>
              <a:rPr lang="nl-NL" sz="1000" baseline="0" dirty="0"/>
              <a:t> rode en groene papiertjes die op tafel liggen.</a:t>
            </a:r>
          </a:p>
          <a:p>
            <a:endParaRPr lang="nl-NL" sz="1000" dirty="0"/>
          </a:p>
          <a:p>
            <a:pPr marL="228600" indent="-228600">
              <a:buAutoNum type="arabicPeriod"/>
            </a:pPr>
            <a:r>
              <a:rPr lang="nl-NL" sz="1000" dirty="0"/>
              <a:t>SE staat er alleen op </a:t>
            </a:r>
            <a:r>
              <a:rPr lang="nl-NL" sz="1000" i="1" dirty="0" err="1"/>
              <a:t>subdomein</a:t>
            </a:r>
            <a:r>
              <a:rPr lang="nl-NL" sz="1000" i="1" baseline="0" dirty="0"/>
              <a:t> </a:t>
            </a:r>
            <a:r>
              <a:rPr lang="nl-NL" sz="1000" i="0" baseline="0" dirty="0"/>
              <a:t>in. SLO heeft een handreiking voor SE, school mag kiezen (</a:t>
            </a:r>
            <a:r>
              <a:rPr lang="nl-NL" sz="1000" i="0" baseline="0" dirty="0" err="1"/>
              <a:t>bijv</a:t>
            </a:r>
            <a:r>
              <a:rPr lang="nl-NL" sz="1000" i="0" baseline="0" dirty="0"/>
              <a:t> diepgang, concepten, </a:t>
            </a:r>
            <a:r>
              <a:rPr lang="nl-NL" sz="1000" i="0" baseline="0" dirty="0" err="1"/>
              <a:t>contexten,enz</a:t>
            </a:r>
            <a:r>
              <a:rPr lang="nl-NL" sz="1000" i="0" baseline="0" dirty="0"/>
              <a:t>)</a:t>
            </a:r>
          </a:p>
          <a:p>
            <a:pPr marL="228600" indent="-228600">
              <a:buAutoNum type="arabicPeriod"/>
            </a:pPr>
            <a:r>
              <a:rPr lang="nl-NL" sz="1000" i="0" baseline="0" dirty="0"/>
              <a:t>Wel! Vaardigheden bijna identiek met na en </a:t>
            </a:r>
            <a:r>
              <a:rPr lang="nl-NL" sz="1000" i="0" baseline="0" dirty="0" err="1"/>
              <a:t>sk</a:t>
            </a:r>
            <a:r>
              <a:rPr lang="nl-NL" sz="1000" i="0" baseline="0" dirty="0"/>
              <a:t> (niet helemaal!) en SE staat grijsgedrukt.</a:t>
            </a:r>
          </a:p>
          <a:p>
            <a:pPr marL="228600" indent="-228600">
              <a:buAutoNum type="arabicPeriod"/>
            </a:pPr>
            <a:r>
              <a:rPr lang="nl-NL" sz="1000" i="0" baseline="0" dirty="0"/>
              <a:t>Deelconcepten: </a:t>
            </a:r>
            <a:r>
              <a:rPr lang="nl-NL" sz="1000" i="1" baseline="0" dirty="0"/>
              <a:t>is geen verplichte noch volledige lijst.</a:t>
            </a:r>
            <a:r>
              <a:rPr lang="nl-NL" sz="1000" i="0" baseline="0" dirty="0"/>
              <a:t> </a:t>
            </a:r>
          </a:p>
          <a:p>
            <a:pPr marL="228600" indent="-228600">
              <a:buAutoNum type="arabicPeriod"/>
            </a:pPr>
            <a:r>
              <a:rPr lang="nl-NL" sz="1000" i="0" baseline="0" dirty="0"/>
              <a:t>Nee: examenvragen zitten niet in de syllabus, we gaan er straks wel naar een paar kijken omdat docenten in onderzoek vonden dat die wel hielpen.</a:t>
            </a:r>
          </a:p>
          <a:p>
            <a:pPr marL="228600" indent="-228600">
              <a:buAutoNum type="arabicPeriod"/>
            </a:pPr>
            <a:r>
              <a:rPr lang="nl-NL" sz="1000" i="0" baseline="0" dirty="0"/>
              <a:t>Nieuw per 2020! Ook in andere </a:t>
            </a:r>
            <a:r>
              <a:rPr lang="nl-NL" sz="1000" i="0" baseline="0" dirty="0" err="1"/>
              <a:t>betavakken</a:t>
            </a:r>
            <a:r>
              <a:rPr lang="nl-NL" sz="1000" i="0" baseline="0" dirty="0"/>
              <a:t>.</a:t>
            </a:r>
          </a:p>
          <a:p>
            <a:pPr marL="228600" indent="-228600">
              <a:buAutoNum type="arabicPeriod"/>
            </a:pPr>
            <a:r>
              <a:rPr lang="nl-NL" sz="1000" i="0" baseline="0" dirty="0"/>
              <a:t>Dit is niet zo, syllabus is niet voor leerlingen. Wordt wel vaak om gevraagd.</a:t>
            </a:r>
            <a:endParaRPr lang="nl-NL" sz="1000" dirty="0"/>
          </a:p>
        </p:txBody>
      </p:sp>
      <p:sp>
        <p:nvSpPr>
          <p:cNvPr id="4" name="Tijdelijke aanduiding voor dianummer 3"/>
          <p:cNvSpPr>
            <a:spLocks noGrp="1"/>
          </p:cNvSpPr>
          <p:nvPr>
            <p:ph type="sldNum" sz="quarter" idx="5"/>
          </p:nvPr>
        </p:nvSpPr>
        <p:spPr/>
        <p:txBody>
          <a:bodyPr/>
          <a:lstStyle/>
          <a:p>
            <a:fld id="{DE389981-9132-A747-835A-C343245DEA6C}" type="slidenum">
              <a:rPr lang="nl-NL" smtClean="0"/>
              <a:pPr/>
              <a:t>3</a:t>
            </a:fld>
            <a:endParaRPr lang="nl-NL"/>
          </a:p>
        </p:txBody>
      </p:sp>
    </p:spTree>
    <p:extLst>
      <p:ext uri="{BB962C8B-B14F-4D97-AF65-F5344CB8AC3E}">
        <p14:creationId xmlns:p14="http://schemas.microsoft.com/office/powerpoint/2010/main" val="3912204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000" kern="1200" dirty="0">
                <a:solidFill>
                  <a:schemeClr val="tx1"/>
                </a:solidFill>
                <a:effectLst/>
                <a:latin typeface="+mn-lt"/>
                <a:ea typeface="+mn-ea"/>
                <a:cs typeface="+mn-cs"/>
              </a:rPr>
              <a:t>AD 1. Verdeling examenstof per </a:t>
            </a:r>
            <a:r>
              <a:rPr lang="nl-NL" sz="1000" kern="1200" dirty="0" err="1">
                <a:solidFill>
                  <a:schemeClr val="tx1"/>
                </a:solidFill>
                <a:effectLst/>
                <a:latin typeface="+mn-lt"/>
                <a:ea typeface="+mn-ea"/>
                <a:cs typeface="+mn-cs"/>
              </a:rPr>
              <a:t>subdomein</a:t>
            </a:r>
            <a:r>
              <a:rPr lang="mr-IN" sz="1000" kern="1200" dirty="0">
                <a:solidFill>
                  <a:schemeClr val="tx1"/>
                </a:solidFill>
                <a:effectLst/>
                <a:latin typeface="+mn-lt"/>
                <a:ea typeface="+mn-ea"/>
                <a:cs typeface="+mn-cs"/>
              </a:rPr>
              <a:t>–</a:t>
            </a:r>
            <a:r>
              <a:rPr lang="nl-NL" sz="1000" kern="1200" dirty="0">
                <a:solidFill>
                  <a:schemeClr val="tx1"/>
                </a:solidFill>
                <a:effectLst/>
                <a:latin typeface="+mn-lt"/>
                <a:ea typeface="+mn-ea"/>
                <a:cs typeface="+mn-cs"/>
              </a:rPr>
              <a:t> straks </a:t>
            </a:r>
            <a:r>
              <a:rPr lang="nl-NL" sz="1000" kern="1200" dirty="0" err="1">
                <a:solidFill>
                  <a:schemeClr val="tx1"/>
                </a:solidFill>
                <a:effectLst/>
                <a:latin typeface="+mn-lt"/>
                <a:ea typeface="+mn-ea"/>
                <a:cs typeface="+mn-cs"/>
              </a:rPr>
              <a:t>vb</a:t>
            </a:r>
            <a:r>
              <a:rPr lang="nl-NL" sz="1000" kern="1200" dirty="0">
                <a:solidFill>
                  <a:schemeClr val="tx1"/>
                </a:solidFill>
                <a:effectLst/>
                <a:latin typeface="+mn-lt"/>
                <a:ea typeface="+mn-ea"/>
                <a:cs typeface="+mn-cs"/>
              </a:rPr>
              <a:t> zien van verschil havo en vwo. Let op: SE </a:t>
            </a:r>
            <a:r>
              <a:rPr lang="nl-NL" sz="1000" kern="1200" dirty="0" err="1">
                <a:solidFill>
                  <a:schemeClr val="tx1"/>
                </a:solidFill>
                <a:effectLst/>
                <a:latin typeface="+mn-lt"/>
                <a:ea typeface="+mn-ea"/>
                <a:cs typeface="+mn-cs"/>
              </a:rPr>
              <a:t>móet</a:t>
            </a:r>
            <a:r>
              <a:rPr lang="nl-NL" sz="1000" kern="1200" dirty="0">
                <a:solidFill>
                  <a:schemeClr val="tx1"/>
                </a:solidFill>
                <a:effectLst/>
                <a:latin typeface="+mn-lt"/>
                <a:ea typeface="+mn-ea"/>
                <a:cs typeface="+mn-cs"/>
              </a:rPr>
              <a:t> wel, kennis kan terugkomen in CE vragen.</a:t>
            </a:r>
          </a:p>
          <a:p>
            <a:r>
              <a:rPr lang="nl-NL" sz="1000" kern="1200" dirty="0">
                <a:solidFill>
                  <a:schemeClr val="tx1"/>
                </a:solidFill>
                <a:effectLst/>
                <a:latin typeface="+mn-lt"/>
                <a:ea typeface="+mn-ea"/>
                <a:cs typeface="+mn-cs"/>
              </a:rPr>
              <a:t>AD 2 uitleg schema. Dus heen en weer bladeren, goed</a:t>
            </a:r>
            <a:r>
              <a:rPr lang="nl-NL" sz="1000" kern="1200" baseline="0" dirty="0">
                <a:solidFill>
                  <a:schemeClr val="tx1"/>
                </a:solidFill>
                <a:effectLst/>
                <a:latin typeface="+mn-lt"/>
                <a:ea typeface="+mn-ea"/>
                <a:cs typeface="+mn-cs"/>
              </a:rPr>
              <a:t> opletten ‘waar je bent’. Straks: behulpzaam overzicht.</a:t>
            </a:r>
            <a:endParaRPr lang="nl-NL" sz="1000" kern="1200" dirty="0">
              <a:solidFill>
                <a:schemeClr val="tx1"/>
              </a:solidFill>
              <a:effectLst/>
              <a:latin typeface="+mn-lt"/>
              <a:ea typeface="+mn-ea"/>
              <a:cs typeface="+mn-cs"/>
            </a:endParaRPr>
          </a:p>
          <a:p>
            <a:r>
              <a:rPr lang="nl-NL" sz="1000" kern="1200" dirty="0">
                <a:solidFill>
                  <a:schemeClr val="tx1"/>
                </a:solidFill>
                <a:effectLst/>
                <a:latin typeface="+mn-lt"/>
                <a:ea typeface="+mn-ea"/>
                <a:cs typeface="+mn-cs"/>
              </a:rPr>
              <a:t>AD Bijlage1 Verschil</a:t>
            </a:r>
            <a:r>
              <a:rPr lang="nl-NL" sz="1000" kern="1200" baseline="0" dirty="0">
                <a:solidFill>
                  <a:schemeClr val="tx1"/>
                </a:solidFill>
                <a:effectLst/>
                <a:latin typeface="+mn-lt"/>
                <a:ea typeface="+mn-ea"/>
                <a:cs typeface="+mn-cs"/>
              </a:rPr>
              <a:t> examenprogramma en syllabus. \</a:t>
            </a:r>
          </a:p>
          <a:p>
            <a:r>
              <a:rPr lang="nl-NL" sz="1000" kern="1200" baseline="0" dirty="0">
                <a:solidFill>
                  <a:schemeClr val="tx1"/>
                </a:solidFill>
                <a:effectLst/>
                <a:latin typeface="+mn-lt"/>
                <a:ea typeface="+mn-ea"/>
                <a:cs typeface="+mn-cs"/>
              </a:rPr>
              <a:t>AD Bijlage 2 nieuw, gaan we naar kijken. Wat moet een leerling doen als er </a:t>
            </a:r>
            <a:r>
              <a:rPr lang="nl-NL" sz="1000" i="1" kern="1200" baseline="0" dirty="0">
                <a:solidFill>
                  <a:schemeClr val="tx1"/>
                </a:solidFill>
                <a:effectLst/>
                <a:latin typeface="+mn-lt"/>
                <a:ea typeface="+mn-ea"/>
                <a:cs typeface="+mn-cs"/>
              </a:rPr>
              <a:t>op het examen</a:t>
            </a:r>
            <a:r>
              <a:rPr lang="nl-NL" sz="1000" i="0" kern="1200" baseline="0" dirty="0">
                <a:solidFill>
                  <a:schemeClr val="tx1"/>
                </a:solidFill>
                <a:effectLst/>
                <a:latin typeface="+mn-lt"/>
                <a:ea typeface="+mn-ea"/>
                <a:cs typeface="+mn-cs"/>
              </a:rPr>
              <a:t> staat: bepaal.</a:t>
            </a:r>
            <a:endParaRPr lang="nl-NL" sz="1000" kern="1200" baseline="0" dirty="0">
              <a:solidFill>
                <a:schemeClr val="tx1"/>
              </a:solidFill>
              <a:effectLst/>
              <a:latin typeface="+mn-lt"/>
              <a:ea typeface="+mn-ea"/>
              <a:cs typeface="+mn-cs"/>
            </a:endParaRPr>
          </a:p>
          <a:p>
            <a:r>
              <a:rPr lang="nl-NL" sz="1000" kern="1200" baseline="0" dirty="0">
                <a:solidFill>
                  <a:schemeClr val="tx1"/>
                </a:solidFill>
                <a:effectLst/>
                <a:latin typeface="+mn-lt"/>
                <a:ea typeface="+mn-ea"/>
                <a:cs typeface="+mn-cs"/>
              </a:rPr>
              <a:t>Bijlage 3</a:t>
            </a:r>
            <a:r>
              <a:rPr lang="nl-NL" sz="1000" kern="1200" dirty="0">
                <a:solidFill>
                  <a:schemeClr val="tx1"/>
                </a:solidFill>
                <a:effectLst/>
                <a:latin typeface="+mn-lt"/>
                <a:ea typeface="+mn-ea"/>
                <a:cs typeface="+mn-cs"/>
              </a:rPr>
              <a:t>. Jaarlijks</a:t>
            </a:r>
            <a:r>
              <a:rPr lang="nl-NL" sz="1000" kern="1200" baseline="0" dirty="0">
                <a:solidFill>
                  <a:schemeClr val="tx1"/>
                </a:solidFill>
                <a:effectLst/>
                <a:latin typeface="+mn-lt"/>
                <a:ea typeface="+mn-ea"/>
                <a:cs typeface="+mn-cs"/>
              </a:rPr>
              <a:t> bijgesteld! Nieuw voor 2020: </a:t>
            </a:r>
            <a:r>
              <a:rPr lang="nl-NL" sz="1000" kern="1200" dirty="0">
                <a:solidFill>
                  <a:schemeClr val="tx1"/>
                </a:solidFill>
                <a:effectLst/>
                <a:latin typeface="+mn-lt"/>
                <a:ea typeface="+mn-ea"/>
                <a:cs typeface="+mn-cs"/>
              </a:rPr>
              <a:t>De begrippen reductor en </a:t>
            </a:r>
            <a:r>
              <a:rPr lang="nl-NL" sz="1000" kern="1200" dirty="0" err="1">
                <a:solidFill>
                  <a:schemeClr val="tx1"/>
                </a:solidFill>
                <a:effectLst/>
                <a:latin typeface="+mn-lt"/>
                <a:ea typeface="+mn-ea"/>
                <a:cs typeface="+mn-cs"/>
              </a:rPr>
              <a:t>oxidator</a:t>
            </a:r>
            <a:r>
              <a:rPr lang="nl-NL" sz="1000" kern="1200" dirty="0">
                <a:solidFill>
                  <a:schemeClr val="tx1"/>
                </a:solidFill>
                <a:effectLst/>
                <a:latin typeface="+mn-lt"/>
                <a:ea typeface="+mn-ea"/>
                <a:cs typeface="+mn-cs"/>
              </a:rPr>
              <a:t> zijn vervangen door reductie en oxidatie. Elektron, polair/apolair en lipofiel zijn toegevoegd omdat deze belangrijk zijn </a:t>
            </a:r>
            <a:endParaRPr lang="nl-NL" sz="1000" dirty="0"/>
          </a:p>
          <a:p>
            <a:r>
              <a:rPr lang="nl-NL" sz="1000" kern="1200" dirty="0">
                <a:solidFill>
                  <a:schemeClr val="tx1"/>
                </a:solidFill>
                <a:effectLst/>
                <a:latin typeface="+mn-lt"/>
                <a:ea typeface="+mn-ea"/>
                <a:cs typeface="+mn-cs"/>
              </a:rPr>
              <a:t>Fosfaat en nitraat zijn toegevoegd omdat deze in de lijst horen van veelgebruikte stoffen die herkend moeten worden. </a:t>
            </a:r>
          </a:p>
          <a:p>
            <a:endParaRPr lang="nl-NL" sz="1000" kern="1200" dirty="0">
              <a:solidFill>
                <a:schemeClr val="tx1"/>
              </a:solidFill>
              <a:effectLst/>
              <a:latin typeface="+mn-lt"/>
              <a:ea typeface="+mn-ea"/>
              <a:cs typeface="+mn-cs"/>
            </a:endParaRPr>
          </a:p>
          <a:p>
            <a:r>
              <a:rPr lang="nl-NL" sz="1000" kern="1200" dirty="0">
                <a:solidFill>
                  <a:schemeClr val="tx1"/>
                </a:solidFill>
                <a:effectLst/>
                <a:latin typeface="+mn-lt"/>
                <a:ea typeface="+mn-ea"/>
                <a:cs typeface="+mn-cs"/>
              </a:rPr>
              <a:t>AD bijlages</a:t>
            </a:r>
          </a:p>
          <a:p>
            <a:pPr marL="228600" indent="-228600">
              <a:buAutoNum type="arabicPeriod"/>
            </a:pPr>
            <a:r>
              <a:rPr lang="nl-NL" sz="1000" kern="1200" dirty="0">
                <a:solidFill>
                  <a:schemeClr val="tx1"/>
                </a:solidFill>
                <a:effectLst/>
                <a:latin typeface="+mn-lt"/>
                <a:ea typeface="+mn-ea"/>
                <a:cs typeface="+mn-cs"/>
              </a:rPr>
              <a:t>Examenprogramma is wet; syllabus is de uitwerking. Syllabus wordt jaarlijks</a:t>
            </a:r>
            <a:r>
              <a:rPr lang="nl-NL" sz="1000" kern="1200" baseline="0" dirty="0">
                <a:solidFill>
                  <a:schemeClr val="tx1"/>
                </a:solidFill>
                <a:effectLst/>
                <a:latin typeface="+mn-lt"/>
                <a:ea typeface="+mn-ea"/>
                <a:cs typeface="+mn-cs"/>
              </a:rPr>
              <a:t> bijgesteld, </a:t>
            </a:r>
            <a:r>
              <a:rPr lang="nl-NL" sz="1000" kern="1200" baseline="0" dirty="0" err="1">
                <a:solidFill>
                  <a:schemeClr val="tx1"/>
                </a:solidFill>
                <a:effectLst/>
                <a:latin typeface="+mn-lt"/>
                <a:ea typeface="+mn-ea"/>
                <a:cs typeface="+mn-cs"/>
              </a:rPr>
              <a:t>exprogramma</a:t>
            </a:r>
            <a:r>
              <a:rPr lang="nl-NL" sz="1000" kern="1200" baseline="0" dirty="0">
                <a:solidFill>
                  <a:schemeClr val="tx1"/>
                </a:solidFill>
                <a:effectLst/>
                <a:latin typeface="+mn-lt"/>
                <a:ea typeface="+mn-ea"/>
                <a:cs typeface="+mn-cs"/>
              </a:rPr>
              <a:t> niet! Lijkt dubbelop. Is het niet.</a:t>
            </a:r>
          </a:p>
          <a:p>
            <a:pPr marL="228600" indent="-228600">
              <a:buAutoNum type="arabicPeriod"/>
            </a:pPr>
            <a:r>
              <a:rPr lang="nl-NL" sz="1000" kern="1200" dirty="0">
                <a:solidFill>
                  <a:schemeClr val="tx1"/>
                </a:solidFill>
                <a:effectLst/>
                <a:latin typeface="+mn-lt"/>
                <a:ea typeface="+mn-ea"/>
                <a:cs typeface="+mn-cs"/>
              </a:rPr>
              <a:t>examenwerkwoorden.</a:t>
            </a:r>
            <a:r>
              <a:rPr lang="nl-NL" sz="1000" kern="1200" baseline="0" dirty="0">
                <a:solidFill>
                  <a:schemeClr val="tx1"/>
                </a:solidFill>
                <a:effectLst/>
                <a:latin typeface="+mn-lt"/>
                <a:ea typeface="+mn-ea"/>
                <a:cs typeface="+mn-cs"/>
              </a:rPr>
              <a:t> </a:t>
            </a:r>
            <a:r>
              <a:rPr lang="nl-NL" sz="1000" kern="1200" dirty="0">
                <a:solidFill>
                  <a:schemeClr val="tx1"/>
                </a:solidFill>
                <a:effectLst/>
                <a:latin typeface="+mn-lt"/>
                <a:ea typeface="+mn-ea"/>
                <a:cs typeface="+mn-cs"/>
              </a:rPr>
              <a:t>Beheersingsniveau </a:t>
            </a:r>
            <a:endParaRPr lang="nl-NL" sz="1000" dirty="0"/>
          </a:p>
          <a:p>
            <a:r>
              <a:rPr lang="nl-NL" sz="1000" kern="1200" dirty="0">
                <a:solidFill>
                  <a:schemeClr val="tx1"/>
                </a:solidFill>
                <a:effectLst/>
                <a:latin typeface="+mn-lt"/>
                <a:ea typeface="+mn-ea"/>
                <a:cs typeface="+mn-cs"/>
              </a:rPr>
              <a:t>In het examenprogramma zijn drie beheersingsniveaus onderscheiden die gekarakteriseerd zijn met de woorden benoemen, verklaren en beargumenteren. In de specificatie in deze syllabus zijn verschillende handelingswerkwoorden gebruikt die een indicator zijn van het niveau. </a:t>
            </a:r>
            <a:endParaRPr lang="nl-NL" sz="1000" dirty="0"/>
          </a:p>
          <a:p>
            <a:r>
              <a:rPr lang="nl-NL" sz="1000" kern="1200" dirty="0">
                <a:solidFill>
                  <a:schemeClr val="tx1"/>
                </a:solidFill>
                <a:effectLst/>
                <a:latin typeface="+mn-lt"/>
                <a:ea typeface="+mn-ea"/>
                <a:cs typeface="+mn-cs"/>
              </a:rPr>
              <a:t>Behalve de gebruikte handelingswerkwoorden geven ook de deelconcepten aan tot op welk niveau en in welke mate van detail de kandidaten de stof moeten beheersen. </a:t>
            </a:r>
            <a:endParaRPr lang="nl-NL" sz="1000" dirty="0"/>
          </a:p>
          <a:p>
            <a:r>
              <a:rPr lang="nl-NL" sz="1000" kern="1200" dirty="0">
                <a:solidFill>
                  <a:schemeClr val="tx1"/>
                </a:solidFill>
                <a:effectLst/>
                <a:latin typeface="+mn-lt"/>
                <a:ea typeface="+mn-ea"/>
                <a:cs typeface="+mn-cs"/>
              </a:rPr>
              <a:t>De moeilijkheidsgraad van een examenvraag wordt nader bepaald door de complexiteit van de contexten. Zo </a:t>
            </a:r>
            <a:endParaRPr lang="nl-NL" sz="1000" dirty="0"/>
          </a:p>
          <a:p>
            <a:r>
              <a:rPr lang="nl-NL" sz="1000" kern="1200" dirty="0">
                <a:solidFill>
                  <a:schemeClr val="tx1"/>
                </a:solidFill>
                <a:effectLst/>
                <a:latin typeface="+mn-lt"/>
                <a:ea typeface="+mn-ea"/>
                <a:cs typeface="+mn-cs"/>
              </a:rPr>
              <a:t>kan een werkwoord als benoemen binnen een complexe context een moeilijke vraag opleveren en kan het werkwoord beargumenteren in een recht toe recht aan vraag een makkelijke vraag opleveren.</a:t>
            </a:r>
          </a:p>
          <a:p>
            <a:r>
              <a:rPr lang="nl-NL" sz="1000" kern="1200" dirty="0">
                <a:solidFill>
                  <a:schemeClr val="tx1"/>
                </a:solidFill>
                <a:effectLst/>
                <a:latin typeface="+mn-lt"/>
                <a:ea typeface="+mn-ea"/>
                <a:cs typeface="+mn-cs"/>
              </a:rPr>
              <a:t>3. Komen we op terug, conceptentabel bleek</a:t>
            </a:r>
            <a:r>
              <a:rPr lang="nl-NL" sz="1000" kern="1200" baseline="0" dirty="0">
                <a:solidFill>
                  <a:schemeClr val="tx1"/>
                </a:solidFill>
                <a:effectLst/>
                <a:latin typeface="+mn-lt"/>
                <a:ea typeface="+mn-ea"/>
                <a:cs typeface="+mn-cs"/>
              </a:rPr>
              <a:t> onvoldoende inzichtelijk voor docenten.</a:t>
            </a:r>
          </a:p>
          <a:p>
            <a:r>
              <a:rPr lang="nl-NL" sz="1000" kern="1200" baseline="0" dirty="0">
                <a:solidFill>
                  <a:schemeClr val="tx1"/>
                </a:solidFill>
                <a:effectLst/>
                <a:latin typeface="+mn-lt"/>
                <a:ea typeface="+mn-ea"/>
                <a:cs typeface="+mn-cs"/>
              </a:rPr>
              <a:t>4. Index van deelconcepten: als je het zeker wilt weten waar wat staat doe dan een zoekopdracht in digitale versie syllabus (NB zo wordt ie ook aangeboden!!)</a:t>
            </a:r>
            <a:r>
              <a:rPr lang="nl-NL" sz="1000" kern="1200" dirty="0">
                <a:solidFill>
                  <a:schemeClr val="tx1"/>
                </a:solidFill>
                <a:effectLst/>
                <a:latin typeface="+mn-lt"/>
                <a:ea typeface="+mn-ea"/>
                <a:cs typeface="+mn-cs"/>
              </a:rPr>
              <a:t> </a:t>
            </a:r>
            <a:endParaRPr lang="nl-NL" sz="1000" dirty="0"/>
          </a:p>
          <a:p>
            <a:endParaRPr lang="nl-NL" sz="1000" dirty="0"/>
          </a:p>
          <a:p>
            <a:endParaRPr lang="nl-NL" sz="1000" dirty="0"/>
          </a:p>
        </p:txBody>
      </p:sp>
      <p:sp>
        <p:nvSpPr>
          <p:cNvPr id="4" name="Tijdelijke aanduiding voor dianummer 3"/>
          <p:cNvSpPr>
            <a:spLocks noGrp="1"/>
          </p:cNvSpPr>
          <p:nvPr>
            <p:ph type="sldNum" sz="quarter" idx="10"/>
          </p:nvPr>
        </p:nvSpPr>
        <p:spPr/>
        <p:txBody>
          <a:bodyPr/>
          <a:lstStyle/>
          <a:p>
            <a:fld id="{DE389981-9132-A747-835A-C343245DEA6C}" type="slidenum">
              <a:rPr lang="nl-NL" smtClean="0"/>
              <a:pPr/>
              <a:t>4</a:t>
            </a:fld>
            <a:endParaRPr lang="nl-NL"/>
          </a:p>
        </p:txBody>
      </p:sp>
    </p:spTree>
    <p:extLst>
      <p:ext uri="{BB962C8B-B14F-4D97-AF65-F5344CB8AC3E}">
        <p14:creationId xmlns:p14="http://schemas.microsoft.com/office/powerpoint/2010/main" val="3675360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verschil tussen domein</a:t>
            </a:r>
            <a:r>
              <a:rPr lang="nl-NL" baseline="0" dirty="0"/>
              <a:t> B en C bleek bij de docenten die we ondervraagd hebben een belangrijke oorzaak van verwarring te zijn, mensen hadden het gevoel dat alles dubbel stond en dat ze veel moesten bladeren.</a:t>
            </a:r>
          </a:p>
          <a:p>
            <a:endParaRPr lang="nl-NL" baseline="0" dirty="0"/>
          </a:p>
          <a:p>
            <a:r>
              <a:rPr lang="nl-NL" baseline="0" dirty="0"/>
              <a:t>Het helpt reuze als je wel een idee hebt wat het verschil is tussen deze twee. Dus even eerst zelf de kans om na te denken en dan bespreken. </a:t>
            </a:r>
            <a:endParaRPr lang="nl-NL" dirty="0"/>
          </a:p>
        </p:txBody>
      </p:sp>
      <p:sp>
        <p:nvSpPr>
          <p:cNvPr id="4" name="Tijdelijke aanduiding voor dianummer 3"/>
          <p:cNvSpPr>
            <a:spLocks noGrp="1"/>
          </p:cNvSpPr>
          <p:nvPr>
            <p:ph type="sldNum" sz="quarter" idx="10"/>
          </p:nvPr>
        </p:nvSpPr>
        <p:spPr/>
        <p:txBody>
          <a:bodyPr/>
          <a:lstStyle/>
          <a:p>
            <a:fld id="{DE389981-9132-A747-835A-C343245DEA6C}" type="slidenum">
              <a:rPr lang="nl-NL" smtClean="0"/>
              <a:pPr/>
              <a:t>5</a:t>
            </a:fld>
            <a:endParaRPr lang="nl-NL"/>
          </a:p>
        </p:txBody>
      </p:sp>
    </p:spTree>
    <p:extLst>
      <p:ext uri="{BB962C8B-B14F-4D97-AF65-F5344CB8AC3E}">
        <p14:creationId xmlns:p14="http://schemas.microsoft.com/office/powerpoint/2010/main" val="2463188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aseline="0" dirty="0"/>
              <a:t>Antwoord op vraag 1 in ‘biologentaal’ </a:t>
            </a:r>
            <a:r>
              <a:rPr lang="mr-IN" baseline="0" dirty="0"/>
              <a:t>–</a:t>
            </a:r>
            <a:r>
              <a:rPr lang="nl-NL" baseline="0" dirty="0"/>
              <a:t> klopt dat met wat jullie hadden?</a:t>
            </a:r>
          </a:p>
          <a:p>
            <a:r>
              <a:rPr lang="nl-NL" baseline="0" dirty="0"/>
              <a:t>Verwarring tussen B en C was heel belangrijk in ons onderzoek, pas als je helder voor ogen hebt wat het verschil is dan zie je ook waardoor je het in samenhang moet bezien en in de syllabus moet lezen. </a:t>
            </a:r>
          </a:p>
          <a:p>
            <a:endParaRPr lang="nl-NL" dirty="0"/>
          </a:p>
          <a:p>
            <a:r>
              <a:rPr lang="nl-NL" dirty="0"/>
              <a:t>Uitleg achtergrond nieuw overzicht.</a:t>
            </a:r>
          </a:p>
          <a:p>
            <a:r>
              <a:rPr lang="nl-NL" dirty="0"/>
              <a:t>Uitgeprobeerd</a:t>
            </a:r>
            <a:r>
              <a:rPr lang="nl-NL" baseline="0" dirty="0"/>
              <a:t> bij docenten, positief. </a:t>
            </a:r>
          </a:p>
          <a:p>
            <a:endParaRPr lang="nl-NL" baseline="0" dirty="0"/>
          </a:p>
          <a:p>
            <a:endParaRPr lang="nl-NL" baseline="0" dirty="0"/>
          </a:p>
        </p:txBody>
      </p:sp>
      <p:sp>
        <p:nvSpPr>
          <p:cNvPr id="4" name="Tijdelijke aanduiding voor dianummer 3"/>
          <p:cNvSpPr>
            <a:spLocks noGrp="1"/>
          </p:cNvSpPr>
          <p:nvPr>
            <p:ph type="sldNum" sz="quarter" idx="10"/>
          </p:nvPr>
        </p:nvSpPr>
        <p:spPr/>
        <p:txBody>
          <a:bodyPr/>
          <a:lstStyle/>
          <a:p>
            <a:fld id="{DE389981-9132-A747-835A-C343245DEA6C}" type="slidenum">
              <a:rPr lang="nl-NL" smtClean="0"/>
              <a:pPr/>
              <a:t>6</a:t>
            </a:fld>
            <a:endParaRPr lang="nl-NL"/>
          </a:p>
        </p:txBody>
      </p:sp>
    </p:spTree>
    <p:extLst>
      <p:ext uri="{BB962C8B-B14F-4D97-AF65-F5344CB8AC3E}">
        <p14:creationId xmlns:p14="http://schemas.microsoft.com/office/powerpoint/2010/main" val="1184034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Aan</a:t>
            </a:r>
            <a:r>
              <a:rPr lang="nl-NL" baseline="0" dirty="0"/>
              <a:t> zaal uitleggen hoe het zit (diegenen die al vraag 2 hadden gemaakt kunnen meedenken)</a:t>
            </a:r>
          </a:p>
          <a:p>
            <a:endParaRPr lang="nl-NL" baseline="0" dirty="0"/>
          </a:p>
          <a:p>
            <a:r>
              <a:rPr lang="nl-NL" dirty="0"/>
              <a:t>VWO is uitgebreider</a:t>
            </a:r>
            <a:r>
              <a:rPr lang="nl-NL" baseline="0" dirty="0"/>
              <a:t> (niche, microklimaat) en abstracter, meer op moleculair niveau.</a:t>
            </a:r>
          </a:p>
          <a:p>
            <a:r>
              <a:rPr lang="nl-NL" baseline="0" dirty="0"/>
              <a:t> </a:t>
            </a:r>
          </a:p>
          <a:p>
            <a:r>
              <a:rPr lang="nl-NL" baseline="0" dirty="0"/>
              <a:t>Groot deel in de HAVO is SE stof (biodiversiteit, successie).</a:t>
            </a:r>
          </a:p>
          <a:p>
            <a:endParaRPr lang="nl-NL" baseline="0" dirty="0"/>
          </a:p>
          <a:p>
            <a:r>
              <a:rPr lang="nl-NL" baseline="0" dirty="0"/>
              <a:t>Docenten zeiden ons dat ze het verschil tussen havo en vwo wel goed uit de examens konden herkennen.</a:t>
            </a:r>
          </a:p>
          <a:p>
            <a:endParaRPr lang="nl-NL"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nl-NL" baseline="0" dirty="0" smtClean="0"/>
              <a:t>VB examenvraag vwo 15 </a:t>
            </a:r>
            <a:r>
              <a:rPr lang="mr-IN" baseline="0" dirty="0" smtClean="0"/>
              <a:t>–</a:t>
            </a:r>
            <a:r>
              <a:rPr lang="nl-NL" baseline="0" dirty="0" smtClean="0"/>
              <a:t> </a:t>
            </a:r>
            <a:r>
              <a:rPr lang="nl-NL" baseline="0" dirty="0" err="1" smtClean="0"/>
              <a:t>ll</a:t>
            </a:r>
            <a:r>
              <a:rPr lang="nl-NL" baseline="0" dirty="0" smtClean="0"/>
              <a:t> : </a:t>
            </a:r>
            <a:r>
              <a:rPr lang="nl-NL" i="1" baseline="0" dirty="0" smtClean="0"/>
              <a:t>Dispersie</a:t>
            </a:r>
            <a:r>
              <a:rPr lang="nl-NL" baseline="0" dirty="0" smtClean="0"/>
              <a:t> </a:t>
            </a:r>
            <a:r>
              <a:rPr lang="nl-NL" baseline="0" dirty="0"/>
              <a:t>komt niet voor in de deelconcepten.</a:t>
            </a:r>
          </a:p>
          <a:p>
            <a:endParaRPr lang="nl-NL" dirty="0"/>
          </a:p>
        </p:txBody>
      </p:sp>
      <p:sp>
        <p:nvSpPr>
          <p:cNvPr id="4" name="Tijdelijke aanduiding voor dianummer 3"/>
          <p:cNvSpPr>
            <a:spLocks noGrp="1"/>
          </p:cNvSpPr>
          <p:nvPr>
            <p:ph type="sldNum" sz="quarter" idx="10"/>
          </p:nvPr>
        </p:nvSpPr>
        <p:spPr/>
        <p:txBody>
          <a:bodyPr/>
          <a:lstStyle/>
          <a:p>
            <a:fld id="{DE389981-9132-A747-835A-C343245DEA6C}" type="slidenum">
              <a:rPr lang="nl-NL" smtClean="0"/>
              <a:pPr/>
              <a:t>7</a:t>
            </a:fld>
            <a:endParaRPr lang="nl-NL"/>
          </a:p>
        </p:txBody>
      </p:sp>
    </p:spTree>
    <p:extLst>
      <p:ext uri="{BB962C8B-B14F-4D97-AF65-F5344CB8AC3E}">
        <p14:creationId xmlns:p14="http://schemas.microsoft.com/office/powerpoint/2010/main" val="504167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Vraag 3: meerdere oorzaak-gevolg stappen.</a:t>
            </a:r>
            <a:r>
              <a:rPr lang="nl-NL" baseline="0" dirty="0"/>
              <a:t> Zoals het in de vraag staat zou het </a:t>
            </a:r>
            <a:r>
              <a:rPr lang="nl-NL" i="1" baseline="0" dirty="0"/>
              <a:t>verklaren of aangeven waardoor</a:t>
            </a:r>
            <a:r>
              <a:rPr lang="nl-NL" i="0" baseline="0" dirty="0"/>
              <a:t> moeten zijn.</a:t>
            </a:r>
          </a:p>
          <a:p>
            <a:endParaRPr lang="nl-NL" i="0" baseline="0" dirty="0"/>
          </a:p>
          <a:p>
            <a:r>
              <a:rPr lang="nl-NL" i="0" baseline="0" dirty="0"/>
              <a:t>Vraag 4. NB nog voorbeeld voorbereiden! </a:t>
            </a:r>
            <a:endParaRPr lang="nl-NL" dirty="0"/>
          </a:p>
        </p:txBody>
      </p:sp>
      <p:sp>
        <p:nvSpPr>
          <p:cNvPr id="4" name="Tijdelijke aanduiding voor dianummer 3"/>
          <p:cNvSpPr>
            <a:spLocks noGrp="1"/>
          </p:cNvSpPr>
          <p:nvPr>
            <p:ph type="sldNum" sz="quarter" idx="10"/>
          </p:nvPr>
        </p:nvSpPr>
        <p:spPr/>
        <p:txBody>
          <a:bodyPr/>
          <a:lstStyle/>
          <a:p>
            <a:fld id="{DE389981-9132-A747-835A-C343245DEA6C}" type="slidenum">
              <a:rPr lang="nl-NL" smtClean="0"/>
              <a:pPr/>
              <a:t>9</a:t>
            </a:fld>
            <a:endParaRPr lang="nl-NL"/>
          </a:p>
        </p:txBody>
      </p:sp>
    </p:spTree>
    <p:extLst>
      <p:ext uri="{BB962C8B-B14F-4D97-AF65-F5344CB8AC3E}">
        <p14:creationId xmlns:p14="http://schemas.microsoft.com/office/powerpoint/2010/main" val="3530558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42C546-E7A2-1647-B11A-C18AE5AA28A9}" type="datetime1">
              <a:rPr lang="en-US" smtClean="0"/>
              <a:t>16/01/20</a:t>
            </a:fld>
            <a:endParaRPr lang="en-US"/>
          </a:p>
        </p:txBody>
      </p:sp>
      <p:sp>
        <p:nvSpPr>
          <p:cNvPr id="5" name="Footer Placeholder 4"/>
          <p:cNvSpPr>
            <a:spLocks noGrp="1"/>
          </p:cNvSpPr>
          <p:nvPr>
            <p:ph type="ftr" sz="quarter" idx="11"/>
          </p:nvPr>
        </p:nvSpPr>
        <p:spPr/>
        <p:txBody>
          <a:bodyPr/>
          <a:lstStyle/>
          <a:p>
            <a:r>
              <a:rPr lang="en-US"/>
              <a:t>Els de Hullu, Nora Walsarie Wolff, Jacqueline Wooning</a:t>
            </a:r>
          </a:p>
        </p:txBody>
      </p:sp>
      <p:sp>
        <p:nvSpPr>
          <p:cNvPr id="6" name="Slide Number Placeholder 5"/>
          <p:cNvSpPr>
            <a:spLocks noGrp="1"/>
          </p:cNvSpPr>
          <p:nvPr>
            <p:ph type="sldNum" sz="quarter" idx="12"/>
          </p:nvPr>
        </p:nvSpPr>
        <p:spPr/>
        <p:txBody>
          <a:bodyPr/>
          <a:lstStyle/>
          <a:p>
            <a:fld id="{5FD889E0-CAB2-4699-909D-B9A88D47ACBE}" type="slidenum">
              <a:rPr lang="en-US" smtClean="0"/>
              <a:pPr/>
              <a:t>‹nr.›</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a:t>Titelstijl van model bewerken</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Klik om de titelstijl van het model te bewerken</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a:t>Titelstijl van model bewerken</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Klik om de tekststijl van het model te bewerken</a:t>
            </a:r>
          </a:p>
        </p:txBody>
      </p:sp>
      <p:sp>
        <p:nvSpPr>
          <p:cNvPr id="5" name="Date Placeholder 4"/>
          <p:cNvSpPr>
            <a:spLocks noGrp="1"/>
          </p:cNvSpPr>
          <p:nvPr>
            <p:ph type="dt" sz="half" idx="10"/>
          </p:nvPr>
        </p:nvSpPr>
        <p:spPr/>
        <p:txBody>
          <a:bodyPr/>
          <a:lstStyle/>
          <a:p>
            <a:fld id="{D8646588-C852-344B-9060-53985CC5AC78}" type="datetime1">
              <a:rPr lang="en-US" smtClean="0"/>
              <a:t>16/01/20</a:t>
            </a:fld>
            <a:endParaRPr lang="en-US"/>
          </a:p>
        </p:txBody>
      </p:sp>
      <p:sp>
        <p:nvSpPr>
          <p:cNvPr id="6" name="Footer Placeholder 5"/>
          <p:cNvSpPr>
            <a:spLocks noGrp="1"/>
          </p:cNvSpPr>
          <p:nvPr>
            <p:ph type="ftr" sz="quarter" idx="11"/>
          </p:nvPr>
        </p:nvSpPr>
        <p:spPr/>
        <p:txBody>
          <a:bodyPr/>
          <a:lstStyle/>
          <a:p>
            <a:r>
              <a:rPr lang="en-US"/>
              <a:t>Els de Hullu, Nora Walsarie Wolff, Jacqueline Wooning</a:t>
            </a:r>
          </a:p>
        </p:txBody>
      </p:sp>
      <p:sp>
        <p:nvSpPr>
          <p:cNvPr id="7" name="Slide Number Placeholder 6"/>
          <p:cNvSpPr>
            <a:spLocks noGrp="1"/>
          </p:cNvSpPr>
          <p:nvPr>
            <p:ph type="sldNum" sz="quarter" idx="12"/>
          </p:nvPr>
        </p:nvSpPr>
        <p:spPr/>
        <p:txBody>
          <a:bodyPr/>
          <a:lstStyle/>
          <a:p>
            <a:fld id="{5FD889E0-CAB2-4699-909D-B9A88D47ACBE}" type="slidenum">
              <a:rPr lang="en-US" smtClean="0"/>
              <a:pPr/>
              <a:t>‹nr.›</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a:t>Titelstijl van model bewerken</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Sleep de afbeelding naar de tijdelijke aanduiding of klik op het pictogram als u een afbeelding wilt toevoegen</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Klik om de tekststijl van het model te bewerken</a:t>
            </a:r>
          </a:p>
        </p:txBody>
      </p:sp>
      <p:sp>
        <p:nvSpPr>
          <p:cNvPr id="5" name="Date Placeholder 4"/>
          <p:cNvSpPr>
            <a:spLocks noGrp="1"/>
          </p:cNvSpPr>
          <p:nvPr>
            <p:ph type="dt" sz="half" idx="10"/>
          </p:nvPr>
        </p:nvSpPr>
        <p:spPr/>
        <p:txBody>
          <a:bodyPr/>
          <a:lstStyle/>
          <a:p>
            <a:fld id="{A558D1EF-EC9C-1541-8CB4-FB329BAA55F8}" type="datetime1">
              <a:rPr lang="en-US" smtClean="0"/>
              <a:t>16/01/20</a:t>
            </a:fld>
            <a:endParaRPr lang="en-US"/>
          </a:p>
        </p:txBody>
      </p:sp>
      <p:sp>
        <p:nvSpPr>
          <p:cNvPr id="6" name="Footer Placeholder 5"/>
          <p:cNvSpPr>
            <a:spLocks noGrp="1"/>
          </p:cNvSpPr>
          <p:nvPr>
            <p:ph type="ftr" sz="quarter" idx="11"/>
          </p:nvPr>
        </p:nvSpPr>
        <p:spPr/>
        <p:txBody>
          <a:bodyPr/>
          <a:lstStyle/>
          <a:p>
            <a:r>
              <a:rPr lang="en-US"/>
              <a:t>Els de Hullu, Nora Walsarie Wolff, Jacqueline Wooning</a:t>
            </a:r>
          </a:p>
        </p:txBody>
      </p:sp>
      <p:sp>
        <p:nvSpPr>
          <p:cNvPr id="7" name="Slide Number Placeholder 6"/>
          <p:cNvSpPr>
            <a:spLocks noGrp="1"/>
          </p:cNvSpPr>
          <p:nvPr>
            <p:ph type="sldNum" sz="quarter" idx="12"/>
          </p:nvPr>
        </p:nvSpPr>
        <p:spPr/>
        <p:txBody>
          <a:bodyPr/>
          <a:lstStyle/>
          <a:p>
            <a:fld id="{5FD889E0-CAB2-4699-909D-B9A88D47ACBE}" type="slidenum">
              <a:rPr lang="en-US" smtClean="0"/>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Afbeelding met bijschrift,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a:t>Titelstijl van model bewerken</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Sleep de afbeelding naar de tijdelijke aanduiding of klik op het pictogram als u een afbeelding wilt toevoegen</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Klik om de tekststijl van het model te bewerken</a:t>
            </a:r>
          </a:p>
        </p:txBody>
      </p:sp>
      <p:sp>
        <p:nvSpPr>
          <p:cNvPr id="5" name="Date Placeholder 4"/>
          <p:cNvSpPr>
            <a:spLocks noGrp="1"/>
          </p:cNvSpPr>
          <p:nvPr>
            <p:ph type="dt" sz="half" idx="10"/>
          </p:nvPr>
        </p:nvSpPr>
        <p:spPr/>
        <p:txBody>
          <a:bodyPr/>
          <a:lstStyle/>
          <a:p>
            <a:fld id="{83CE23F1-5C81-2942-A1DA-77CBA701C27F}" type="datetime1">
              <a:rPr lang="en-US" smtClean="0"/>
              <a:t>16/01/20</a:t>
            </a:fld>
            <a:endParaRPr lang="en-US"/>
          </a:p>
        </p:txBody>
      </p:sp>
      <p:sp>
        <p:nvSpPr>
          <p:cNvPr id="6" name="Footer Placeholder 5"/>
          <p:cNvSpPr>
            <a:spLocks noGrp="1"/>
          </p:cNvSpPr>
          <p:nvPr>
            <p:ph type="ftr" sz="quarter" idx="11"/>
          </p:nvPr>
        </p:nvSpPr>
        <p:spPr/>
        <p:txBody>
          <a:bodyPr/>
          <a:lstStyle/>
          <a:p>
            <a:r>
              <a:rPr lang="en-US"/>
              <a:t>Els de Hullu, Nora Walsarie Wolff, Jacqueline Wooning</a:t>
            </a:r>
          </a:p>
        </p:txBody>
      </p:sp>
      <p:sp>
        <p:nvSpPr>
          <p:cNvPr id="7" name="Slide Number Placeholder 6"/>
          <p:cNvSpPr>
            <a:spLocks noGrp="1"/>
          </p:cNvSpPr>
          <p:nvPr>
            <p:ph type="sldNum" sz="quarter" idx="12"/>
          </p:nvPr>
        </p:nvSpPr>
        <p:spPr/>
        <p:txBody>
          <a:bodyPr/>
          <a:lstStyle/>
          <a:p>
            <a:fld id="{5FD889E0-CAB2-4699-909D-B9A88D47ACBE}" type="slidenum">
              <a:rPr lang="en-US" smtClean="0"/>
              <a:pPr/>
              <a:t>‹nr.›</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nhoud, afbeelding en bijschri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5" name="Date Placeholder 4"/>
          <p:cNvSpPr>
            <a:spLocks noGrp="1"/>
          </p:cNvSpPr>
          <p:nvPr>
            <p:ph type="dt" sz="half" idx="10"/>
          </p:nvPr>
        </p:nvSpPr>
        <p:spPr/>
        <p:txBody>
          <a:bodyPr/>
          <a:lstStyle/>
          <a:p>
            <a:fld id="{E1E9A863-1064-0145-A159-45DF619C18A0}" type="datetime1">
              <a:rPr lang="en-US" smtClean="0"/>
              <a:t>16/01/20</a:t>
            </a:fld>
            <a:endParaRPr lang="en-US"/>
          </a:p>
        </p:txBody>
      </p:sp>
      <p:sp>
        <p:nvSpPr>
          <p:cNvPr id="6" name="Footer Placeholder 5"/>
          <p:cNvSpPr>
            <a:spLocks noGrp="1"/>
          </p:cNvSpPr>
          <p:nvPr>
            <p:ph type="ftr" sz="quarter" idx="11"/>
          </p:nvPr>
        </p:nvSpPr>
        <p:spPr/>
        <p:txBody>
          <a:bodyPr/>
          <a:lstStyle/>
          <a:p>
            <a:r>
              <a:rPr lang="en-US"/>
              <a:t>Els de Hullu, Nora Walsarie Wolff, Jacqueline Wooning</a:t>
            </a:r>
          </a:p>
        </p:txBody>
      </p:sp>
      <p:sp>
        <p:nvSpPr>
          <p:cNvPr id="7" name="Slide Number Placeholder 6"/>
          <p:cNvSpPr>
            <a:spLocks noGrp="1"/>
          </p:cNvSpPr>
          <p:nvPr>
            <p:ph type="sldNum" sz="quarter" idx="12"/>
          </p:nvPr>
        </p:nvSpPr>
        <p:spPr/>
        <p:txBody>
          <a:bodyPr/>
          <a:lstStyle/>
          <a:p>
            <a:fld id="{5FD889E0-CAB2-4699-909D-B9A88D47ACBE}" type="slidenum">
              <a:rPr lang="en-US" smtClean="0"/>
              <a:pPr/>
              <a:t>‹nr.›</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Klik om de tekststijl van het model te bewerken</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a:t>Titelstijl van model bewerken</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a:t>Sleep de afbeelding naar de tijdelijke aanduiding of klik op het pictogram als u een afbeelding wilt toevoegen</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afbeeldingen met bijschrift">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a:t>Titelstijl van model bewerken</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Sleep de afbeelding naar de tijdelijke aanduiding of klik op het pictogram als u een afbeelding wilt toevoegen</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Klik om de tekststijl van het model te bewerken</a:t>
            </a:r>
          </a:p>
        </p:txBody>
      </p:sp>
      <p:sp>
        <p:nvSpPr>
          <p:cNvPr id="5" name="Date Placeholder 4"/>
          <p:cNvSpPr>
            <a:spLocks noGrp="1"/>
          </p:cNvSpPr>
          <p:nvPr>
            <p:ph type="dt" sz="half" idx="10"/>
          </p:nvPr>
        </p:nvSpPr>
        <p:spPr/>
        <p:txBody>
          <a:bodyPr/>
          <a:lstStyle/>
          <a:p>
            <a:fld id="{C3F12963-AD36-AA44-A405-447895CD0FC2}" type="datetime1">
              <a:rPr lang="en-US" smtClean="0"/>
              <a:t>16/01/20</a:t>
            </a:fld>
            <a:endParaRPr lang="en-US"/>
          </a:p>
        </p:txBody>
      </p:sp>
      <p:sp>
        <p:nvSpPr>
          <p:cNvPr id="6" name="Footer Placeholder 5"/>
          <p:cNvSpPr>
            <a:spLocks noGrp="1"/>
          </p:cNvSpPr>
          <p:nvPr>
            <p:ph type="ftr" sz="quarter" idx="11"/>
          </p:nvPr>
        </p:nvSpPr>
        <p:spPr/>
        <p:txBody>
          <a:bodyPr/>
          <a:lstStyle/>
          <a:p>
            <a:r>
              <a:rPr lang="en-US"/>
              <a:t>Els de Hullu, Nora Walsarie Wolff, Jacqueline Wooning</a:t>
            </a:r>
          </a:p>
        </p:txBody>
      </p:sp>
      <p:sp>
        <p:nvSpPr>
          <p:cNvPr id="7" name="Slide Number Placeholder 6"/>
          <p:cNvSpPr>
            <a:spLocks noGrp="1"/>
          </p:cNvSpPr>
          <p:nvPr>
            <p:ph type="sldNum" sz="quarter" idx="12"/>
          </p:nvPr>
        </p:nvSpPr>
        <p:spPr/>
        <p:txBody>
          <a:bodyPr/>
          <a:lstStyle/>
          <a:p>
            <a:fld id="{5FD889E0-CAB2-4699-909D-B9A88D47ACBE}" type="slidenum">
              <a:rPr lang="en-US" smtClean="0"/>
              <a:pPr/>
              <a:t>‹nr.›</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Sleep de afbeelding naar de tijdelijke aanduiding of klik op het pictogram als u een afbeelding wilt toevoegen</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Sleep de afbeelding naar de tijdelijke aanduiding of klik op het pictogram als u een afbeelding wilt toevoegen</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a:t>Titelstijl van model bewerken</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4" name="Date Placeholder 3"/>
          <p:cNvSpPr>
            <a:spLocks noGrp="1"/>
          </p:cNvSpPr>
          <p:nvPr>
            <p:ph type="dt" sz="half" idx="10"/>
          </p:nvPr>
        </p:nvSpPr>
        <p:spPr/>
        <p:txBody>
          <a:bodyPr/>
          <a:lstStyle/>
          <a:p>
            <a:fld id="{5A6B6D4C-9F3F-AE4B-BD38-982DECA410D4}" type="datetime1">
              <a:rPr lang="en-US" smtClean="0"/>
              <a:t>16/01/20</a:t>
            </a:fld>
            <a:endParaRPr lang="en-US"/>
          </a:p>
        </p:txBody>
      </p:sp>
      <p:sp>
        <p:nvSpPr>
          <p:cNvPr id="5" name="Footer Placeholder 4"/>
          <p:cNvSpPr>
            <a:spLocks noGrp="1"/>
          </p:cNvSpPr>
          <p:nvPr>
            <p:ph type="ftr" sz="quarter" idx="11"/>
          </p:nvPr>
        </p:nvSpPr>
        <p:spPr/>
        <p:txBody>
          <a:bodyPr/>
          <a:lstStyle/>
          <a:p>
            <a:r>
              <a:rPr lang="en-US"/>
              <a:t>Els de Hullu, Nora Walsarie Wolff, Jacqueline Wooning</a:t>
            </a:r>
          </a:p>
        </p:txBody>
      </p:sp>
      <p:sp>
        <p:nvSpPr>
          <p:cNvPr id="6" name="Slide Number Placeholder 5"/>
          <p:cNvSpPr>
            <a:spLocks noGrp="1"/>
          </p:cNvSpPr>
          <p:nvPr>
            <p:ph type="sldNum" sz="quarter" idx="12"/>
          </p:nvPr>
        </p:nvSpPr>
        <p:spPr/>
        <p:txBody>
          <a:bodyPr/>
          <a:lstStyle/>
          <a:p>
            <a:fld id="{5FD889E0-CAB2-4699-909D-B9A88D47ACBE}" type="slidenum">
              <a:rPr lang="en-US" smtClean="0"/>
              <a:pPr/>
              <a:t>‹nr.›</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a:t>Titelstijl van model bewerken</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4" name="Date Placeholder 3"/>
          <p:cNvSpPr>
            <a:spLocks noGrp="1"/>
          </p:cNvSpPr>
          <p:nvPr>
            <p:ph type="dt" sz="half" idx="10"/>
          </p:nvPr>
        </p:nvSpPr>
        <p:spPr/>
        <p:txBody>
          <a:bodyPr/>
          <a:lstStyle/>
          <a:p>
            <a:fld id="{83B57BC1-2EEF-A745-9AC1-8E4146D2B43E}" type="datetime1">
              <a:rPr lang="en-US" smtClean="0"/>
              <a:t>16/01/20</a:t>
            </a:fld>
            <a:endParaRPr lang="en-US"/>
          </a:p>
        </p:txBody>
      </p:sp>
      <p:sp>
        <p:nvSpPr>
          <p:cNvPr id="5" name="Footer Placeholder 4"/>
          <p:cNvSpPr>
            <a:spLocks noGrp="1"/>
          </p:cNvSpPr>
          <p:nvPr>
            <p:ph type="ftr" sz="quarter" idx="11"/>
          </p:nvPr>
        </p:nvSpPr>
        <p:spPr/>
        <p:txBody>
          <a:bodyPr/>
          <a:lstStyle/>
          <a:p>
            <a:r>
              <a:rPr lang="en-US"/>
              <a:t>Els de Hullu, Nora Walsarie Wolff, Jacqueline Wooning</a:t>
            </a:r>
          </a:p>
        </p:txBody>
      </p:sp>
      <p:sp>
        <p:nvSpPr>
          <p:cNvPr id="6" name="Slide Number Placeholder 5"/>
          <p:cNvSpPr>
            <a:spLocks noGrp="1"/>
          </p:cNvSpPr>
          <p:nvPr>
            <p:ph type="sldNum" sz="quarter" idx="12"/>
          </p:nvPr>
        </p:nvSpPr>
        <p:spPr/>
        <p:txBody>
          <a:bodyPr/>
          <a:lstStyle/>
          <a:p>
            <a:fld id="{5FD889E0-CAB2-4699-909D-B9A88D47ACBE}" type="slidenum">
              <a:rPr lang="en-US" smtClean="0"/>
              <a:pPr/>
              <a:t>‹nr.›</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a:t>Titelstijl van model bewerken</a:t>
            </a:r>
            <a:endParaRPr/>
          </a:p>
        </p:txBody>
      </p:sp>
      <p:sp>
        <p:nvSpPr>
          <p:cNvPr id="3" name="Content Placeholder 2"/>
          <p:cNvSpPr>
            <a:spLocks noGrp="1"/>
          </p:cNvSpPr>
          <p:nvPr>
            <p:ph idx="1"/>
          </p:nvPr>
        </p:nvSpPr>
        <p:spPr/>
        <p:txBody>
          <a:bodyPr/>
          <a:lstStyle>
            <a:lvl5pPr>
              <a:defRPr/>
            </a:lvl5p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4" name="Date Placeholder 3"/>
          <p:cNvSpPr>
            <a:spLocks noGrp="1"/>
          </p:cNvSpPr>
          <p:nvPr>
            <p:ph type="dt" sz="half" idx="10"/>
          </p:nvPr>
        </p:nvSpPr>
        <p:spPr/>
        <p:txBody>
          <a:bodyPr/>
          <a:lstStyle/>
          <a:p>
            <a:fld id="{4E16F84F-47FC-6446-9C77-D54A88CF66E3}" type="datetime1">
              <a:rPr lang="en-US" smtClean="0"/>
              <a:t>16/01/20</a:t>
            </a:fld>
            <a:endParaRPr lang="en-US"/>
          </a:p>
        </p:txBody>
      </p:sp>
      <p:sp>
        <p:nvSpPr>
          <p:cNvPr id="5" name="Footer Placeholder 4"/>
          <p:cNvSpPr>
            <a:spLocks noGrp="1"/>
          </p:cNvSpPr>
          <p:nvPr>
            <p:ph type="ftr" sz="quarter" idx="11"/>
          </p:nvPr>
        </p:nvSpPr>
        <p:spPr/>
        <p:txBody>
          <a:bodyPr/>
          <a:lstStyle/>
          <a:p>
            <a:r>
              <a:rPr lang="en-US"/>
              <a:t>Els de Hullu, Nora Walsarie Wolff, Jacqueline Wooning</a:t>
            </a:r>
          </a:p>
        </p:txBody>
      </p:sp>
      <p:sp>
        <p:nvSpPr>
          <p:cNvPr id="6" name="Slide Number Placeholder 5"/>
          <p:cNvSpPr>
            <a:spLocks noGrp="1"/>
          </p:cNvSpPr>
          <p:nvPr>
            <p:ph type="sldNum" sz="quarter" idx="12"/>
          </p:nvPr>
        </p:nvSpPr>
        <p:spPr/>
        <p:txBody>
          <a:bodyPr/>
          <a:lstStyle/>
          <a:p>
            <a:fld id="{5FD889E0-CAB2-4699-909D-B9A88D47ACBE}"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dia met afbeelding">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942EF08-5DDA-B841-9D78-49568DC6F22A}" type="datetime1">
              <a:rPr lang="en-US" smtClean="0"/>
              <a:t>16/01/20</a:t>
            </a:fld>
            <a:endParaRPr lang="en-US"/>
          </a:p>
        </p:txBody>
      </p:sp>
      <p:sp>
        <p:nvSpPr>
          <p:cNvPr id="5" name="Footer Placeholder 4"/>
          <p:cNvSpPr>
            <a:spLocks noGrp="1"/>
          </p:cNvSpPr>
          <p:nvPr>
            <p:ph type="ftr" sz="quarter" idx="11"/>
          </p:nvPr>
        </p:nvSpPr>
        <p:spPr/>
        <p:txBody>
          <a:bodyPr/>
          <a:lstStyle/>
          <a:p>
            <a:r>
              <a:rPr lang="en-US"/>
              <a:t>Els de Hullu, Nora Walsarie Wolff, Jacqueline Wooning</a:t>
            </a:r>
          </a:p>
        </p:txBody>
      </p:sp>
      <p:sp>
        <p:nvSpPr>
          <p:cNvPr id="6" name="Slide Number Placeholder 5"/>
          <p:cNvSpPr>
            <a:spLocks noGrp="1"/>
          </p:cNvSpPr>
          <p:nvPr>
            <p:ph type="sldNum" sz="quarter" idx="12"/>
          </p:nvPr>
        </p:nvSpPr>
        <p:spPr/>
        <p:txBody>
          <a:bodyPr/>
          <a:lstStyle/>
          <a:p>
            <a:fld id="{5FD889E0-CAB2-4699-909D-B9A88D47ACBE}" type="slidenum">
              <a:rPr lang="en-US" smtClean="0"/>
              <a:pPr/>
              <a:t>‹nr.›</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a:t>Sleep de afbeelding naar de tijdelijke aanduiding of klik op het pictogram als u een afbeelding wilt toevoegen</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Klik om de titelstijl van het model te bewerken</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a:t>Titelstijl van model bewerken</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a:t>Titelstijl van model bewerken</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a:t>Klik om de tekststijl van het model te bewerken</a:t>
            </a:r>
          </a:p>
        </p:txBody>
      </p:sp>
      <p:sp>
        <p:nvSpPr>
          <p:cNvPr id="4" name="Date Placeholder 3"/>
          <p:cNvSpPr>
            <a:spLocks noGrp="1"/>
          </p:cNvSpPr>
          <p:nvPr>
            <p:ph type="dt" sz="half" idx="10"/>
          </p:nvPr>
        </p:nvSpPr>
        <p:spPr/>
        <p:txBody>
          <a:bodyPr/>
          <a:lstStyle/>
          <a:p>
            <a:fld id="{0A4C0C44-B6C1-F347-B7C9-ADF6F18830C9}" type="datetime1">
              <a:rPr lang="en-US" smtClean="0"/>
              <a:t>16/01/20</a:t>
            </a:fld>
            <a:endParaRPr lang="en-US"/>
          </a:p>
        </p:txBody>
      </p:sp>
      <p:sp>
        <p:nvSpPr>
          <p:cNvPr id="5" name="Footer Placeholder 4"/>
          <p:cNvSpPr>
            <a:spLocks noGrp="1"/>
          </p:cNvSpPr>
          <p:nvPr>
            <p:ph type="ftr" sz="quarter" idx="11"/>
          </p:nvPr>
        </p:nvSpPr>
        <p:spPr/>
        <p:txBody>
          <a:bodyPr/>
          <a:lstStyle/>
          <a:p>
            <a:r>
              <a:rPr lang="en-US"/>
              <a:t>Els de Hullu, Nora Walsarie Wolff, Jacqueline Wooning</a:t>
            </a:r>
          </a:p>
        </p:txBody>
      </p:sp>
      <p:sp>
        <p:nvSpPr>
          <p:cNvPr id="6" name="Slide Number Placeholder 5"/>
          <p:cNvSpPr>
            <a:spLocks noGrp="1"/>
          </p:cNvSpPr>
          <p:nvPr>
            <p:ph type="sldNum" sz="quarter" idx="12"/>
          </p:nvPr>
        </p:nvSpPr>
        <p:spPr/>
        <p:txBody>
          <a:bodyPr/>
          <a:lstStyle/>
          <a:p>
            <a:fld id="{5FD889E0-CAB2-4699-909D-B9A88D47ACBE}"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e met afbeelding">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a:t>Sleep de afbeelding naar de tijdelijke aanduiding of klik op het pictogram als u een afbeelding wilt toevoegen</a:t>
            </a:r>
            <a:endParaRPr/>
          </a:p>
        </p:txBody>
      </p:sp>
      <p:sp>
        <p:nvSpPr>
          <p:cNvPr id="4" name="Date Placeholder 3"/>
          <p:cNvSpPr>
            <a:spLocks noGrp="1"/>
          </p:cNvSpPr>
          <p:nvPr>
            <p:ph type="dt" sz="half" idx="10"/>
          </p:nvPr>
        </p:nvSpPr>
        <p:spPr/>
        <p:txBody>
          <a:bodyPr/>
          <a:lstStyle/>
          <a:p>
            <a:fld id="{5CBFF23B-6574-594E-AA3B-21FE528C13F5}" type="datetime1">
              <a:rPr lang="en-US" smtClean="0"/>
              <a:t>16/01/20</a:t>
            </a:fld>
            <a:endParaRPr lang="en-US"/>
          </a:p>
        </p:txBody>
      </p:sp>
      <p:sp>
        <p:nvSpPr>
          <p:cNvPr id="5" name="Footer Placeholder 4"/>
          <p:cNvSpPr>
            <a:spLocks noGrp="1"/>
          </p:cNvSpPr>
          <p:nvPr>
            <p:ph type="ftr" sz="quarter" idx="11"/>
          </p:nvPr>
        </p:nvSpPr>
        <p:spPr/>
        <p:txBody>
          <a:bodyPr/>
          <a:lstStyle/>
          <a:p>
            <a:r>
              <a:rPr lang="en-US"/>
              <a:t>Els de Hullu, Nora Walsarie Wolff, Jacqueline Wooning</a:t>
            </a:r>
          </a:p>
        </p:txBody>
      </p:sp>
      <p:sp>
        <p:nvSpPr>
          <p:cNvPr id="6" name="Slide Number Placeholder 5"/>
          <p:cNvSpPr>
            <a:spLocks noGrp="1"/>
          </p:cNvSpPr>
          <p:nvPr>
            <p:ph type="sldNum" sz="quarter" idx="12"/>
          </p:nvPr>
        </p:nvSpPr>
        <p:spPr/>
        <p:txBody>
          <a:bodyPr/>
          <a:lstStyle/>
          <a:p>
            <a:fld id="{5FD889E0-CAB2-4699-909D-B9A88D47ACBE}" type="slidenum">
              <a:rPr lang="en-US" smtClean="0"/>
              <a:pPr/>
              <a:t>‹nr.›</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a:t>Titelstijl van model bewerken</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Klik om de tekststijl van het model te bewerken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a:t>Titelstijl van model bewerken</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5" name="Date Placeholder 4"/>
          <p:cNvSpPr>
            <a:spLocks noGrp="1"/>
          </p:cNvSpPr>
          <p:nvPr>
            <p:ph type="dt" sz="half" idx="10"/>
          </p:nvPr>
        </p:nvSpPr>
        <p:spPr/>
        <p:txBody>
          <a:bodyPr/>
          <a:lstStyle/>
          <a:p>
            <a:fld id="{DCAEB6D7-29AF-FC43-92CB-069F62EA5ABC}" type="datetime1">
              <a:rPr lang="en-US" smtClean="0"/>
              <a:t>16/01/20</a:t>
            </a:fld>
            <a:endParaRPr lang="en-US"/>
          </a:p>
        </p:txBody>
      </p:sp>
      <p:sp>
        <p:nvSpPr>
          <p:cNvPr id="6" name="Footer Placeholder 5"/>
          <p:cNvSpPr>
            <a:spLocks noGrp="1"/>
          </p:cNvSpPr>
          <p:nvPr>
            <p:ph type="ftr" sz="quarter" idx="11"/>
          </p:nvPr>
        </p:nvSpPr>
        <p:spPr/>
        <p:txBody>
          <a:bodyPr/>
          <a:lstStyle/>
          <a:p>
            <a:r>
              <a:rPr lang="en-US"/>
              <a:t>Els de Hullu, Nora Walsarie Wolff, Jacqueline Wooning</a:t>
            </a:r>
          </a:p>
        </p:txBody>
      </p:sp>
      <p:sp>
        <p:nvSpPr>
          <p:cNvPr id="7" name="Slide Number Placeholder 6"/>
          <p:cNvSpPr>
            <a:spLocks noGrp="1"/>
          </p:cNvSpPr>
          <p:nvPr>
            <p:ph type="sldNum" sz="quarter" idx="12"/>
          </p:nvPr>
        </p:nvSpPr>
        <p:spPr/>
        <p:txBody>
          <a:bodyPr/>
          <a:lstStyle/>
          <a:p>
            <a:fld id="{5FD889E0-CAB2-4699-909D-B9A88D47ACBE}"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a:t>Titelstijl van model bewerken</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Klik om de tekststijl van het model te bewerken</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Klik om de tekststijl van het model te bewerken</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7" name="Date Placeholder 6"/>
          <p:cNvSpPr>
            <a:spLocks noGrp="1"/>
          </p:cNvSpPr>
          <p:nvPr>
            <p:ph type="dt" sz="half" idx="10"/>
          </p:nvPr>
        </p:nvSpPr>
        <p:spPr/>
        <p:txBody>
          <a:bodyPr/>
          <a:lstStyle/>
          <a:p>
            <a:fld id="{29B9751C-B241-EC49-9BD2-94CDA818487D}" type="datetime1">
              <a:rPr lang="en-US" smtClean="0"/>
              <a:t>16/01/20</a:t>
            </a:fld>
            <a:endParaRPr lang="en-US"/>
          </a:p>
        </p:txBody>
      </p:sp>
      <p:sp>
        <p:nvSpPr>
          <p:cNvPr id="8" name="Footer Placeholder 7"/>
          <p:cNvSpPr>
            <a:spLocks noGrp="1"/>
          </p:cNvSpPr>
          <p:nvPr>
            <p:ph type="ftr" sz="quarter" idx="11"/>
          </p:nvPr>
        </p:nvSpPr>
        <p:spPr/>
        <p:txBody>
          <a:bodyPr/>
          <a:lstStyle/>
          <a:p>
            <a:r>
              <a:rPr lang="en-US"/>
              <a:t>Els de Hullu, Nora Walsarie Wolff, Jacqueline Wooning</a:t>
            </a:r>
          </a:p>
        </p:txBody>
      </p:sp>
      <p:sp>
        <p:nvSpPr>
          <p:cNvPr id="9" name="Slide Number Placeholder 8"/>
          <p:cNvSpPr>
            <a:spLocks noGrp="1"/>
          </p:cNvSpPr>
          <p:nvPr>
            <p:ph type="sldNum" sz="quarter" idx="12"/>
          </p:nvPr>
        </p:nvSpPr>
        <p:spPr/>
        <p:txBody>
          <a:bodyPr/>
          <a:lstStyle/>
          <a:p>
            <a:fld id="{5FD889E0-CAB2-4699-909D-B9A88D47ACBE}"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a:t>Titelstijl van model bewerken</a:t>
            </a:r>
            <a:endParaRPr/>
          </a:p>
        </p:txBody>
      </p:sp>
      <p:sp>
        <p:nvSpPr>
          <p:cNvPr id="3" name="Date Placeholder 2"/>
          <p:cNvSpPr>
            <a:spLocks noGrp="1"/>
          </p:cNvSpPr>
          <p:nvPr>
            <p:ph type="dt" sz="half" idx="10"/>
          </p:nvPr>
        </p:nvSpPr>
        <p:spPr/>
        <p:txBody>
          <a:bodyPr/>
          <a:lstStyle/>
          <a:p>
            <a:fld id="{EF28385D-1E67-1E47-AAF5-51955F1CDA63}" type="datetime1">
              <a:rPr lang="en-US" smtClean="0"/>
              <a:t>16/01/20</a:t>
            </a:fld>
            <a:endParaRPr lang="en-US"/>
          </a:p>
        </p:txBody>
      </p:sp>
      <p:sp>
        <p:nvSpPr>
          <p:cNvPr id="4" name="Footer Placeholder 3"/>
          <p:cNvSpPr>
            <a:spLocks noGrp="1"/>
          </p:cNvSpPr>
          <p:nvPr>
            <p:ph type="ftr" sz="quarter" idx="11"/>
          </p:nvPr>
        </p:nvSpPr>
        <p:spPr/>
        <p:txBody>
          <a:bodyPr/>
          <a:lstStyle/>
          <a:p>
            <a:r>
              <a:rPr lang="en-US"/>
              <a:t>Els de Hullu, Nora Walsarie Wolff, Jacqueline Wooning</a:t>
            </a:r>
          </a:p>
        </p:txBody>
      </p:sp>
      <p:sp>
        <p:nvSpPr>
          <p:cNvPr id="5" name="Slide Number Placeholder 4"/>
          <p:cNvSpPr>
            <a:spLocks noGrp="1"/>
          </p:cNvSpPr>
          <p:nvPr>
            <p:ph type="sldNum" sz="quarter" idx="12"/>
          </p:nvPr>
        </p:nvSpPr>
        <p:spPr/>
        <p:txBody>
          <a:bodyPr/>
          <a:lstStyle/>
          <a:p>
            <a:fld id="{5FD889E0-CAB2-4699-909D-B9A88D47ACBE}"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DDF6D8-C415-F341-B2FF-BCDD297197DF}" type="datetime1">
              <a:rPr lang="en-US" smtClean="0"/>
              <a:t>16/01/20</a:t>
            </a:fld>
            <a:endParaRPr lang="en-US"/>
          </a:p>
        </p:txBody>
      </p:sp>
      <p:sp>
        <p:nvSpPr>
          <p:cNvPr id="3" name="Footer Placeholder 2"/>
          <p:cNvSpPr>
            <a:spLocks noGrp="1"/>
          </p:cNvSpPr>
          <p:nvPr>
            <p:ph type="ftr" sz="quarter" idx="11"/>
          </p:nvPr>
        </p:nvSpPr>
        <p:spPr/>
        <p:txBody>
          <a:bodyPr/>
          <a:lstStyle/>
          <a:p>
            <a:r>
              <a:rPr lang="en-US"/>
              <a:t>Els de Hullu, Nora Walsarie Wolff, Jacqueline Wooning</a:t>
            </a:r>
          </a:p>
        </p:txBody>
      </p:sp>
      <p:sp>
        <p:nvSpPr>
          <p:cNvPr id="4" name="Slide Number Placeholder 3"/>
          <p:cNvSpPr>
            <a:spLocks noGrp="1"/>
          </p:cNvSpPr>
          <p:nvPr>
            <p:ph type="sldNum" sz="quarter" idx="12"/>
          </p:nvPr>
        </p:nvSpPr>
        <p:spPr/>
        <p:txBody>
          <a:bodyPr/>
          <a:lstStyle/>
          <a:p>
            <a:fld id="{5FD889E0-CAB2-4699-909D-B9A88D47ACBE}" type="slidenum">
              <a:rPr lang="en-US" smtClean="0"/>
              <a:pPr/>
              <a:t>‹nr.›</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ED6D13B5-FF83-994A-901A-012AD18E6DE8}" type="datetime1">
              <a:rPr lang="en-US" smtClean="0"/>
              <a:t>16/01/20</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r>
              <a:rPr lang="en-US"/>
              <a:t>Els de Hullu, Nora Walsarie Wolff, Jacqueline Wooning</a:t>
            </a:r>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‹nr.›</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a:t>Titelstijl van model bewerken</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dt="0"/>
  <p:txStyles>
    <p:titleStyle>
      <a:lvl1pPr algn="r" defTabSz="914400" rtl="0" eaLnBrk="1" latinLnBrk="0" hangingPunct="1">
        <a:spcBef>
          <a:spcPct val="0"/>
        </a:spcBef>
        <a:buNone/>
        <a:defRPr sz="4200" b="0" i="0" u="none"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nl-NL" dirty="0"/>
              <a:t> </a:t>
            </a:r>
            <a:r>
              <a:rPr lang="nl-NL" dirty="0" err="1"/>
              <a:t>Nibi</a:t>
            </a:r>
            <a:r>
              <a:rPr lang="nl-NL" dirty="0"/>
              <a:t> </a:t>
            </a:r>
            <a:r>
              <a:rPr lang="nl-NL" dirty="0" err="1"/>
              <a:t>iL</a:t>
            </a:r>
            <a:r>
              <a:rPr lang="nl-NL" dirty="0"/>
              <a:t> 20 	De syllabus biologie </a:t>
            </a:r>
            <a:endParaRPr lang="nl-NL" i="1" dirty="0"/>
          </a:p>
        </p:txBody>
      </p:sp>
      <p:sp>
        <p:nvSpPr>
          <p:cNvPr id="4" name="Tijdelijke aanduiding voor voettekst 3"/>
          <p:cNvSpPr>
            <a:spLocks noGrp="1"/>
          </p:cNvSpPr>
          <p:nvPr>
            <p:ph type="ftr" sz="quarter" idx="11"/>
          </p:nvPr>
        </p:nvSpPr>
        <p:spPr/>
        <p:txBody>
          <a:bodyPr/>
          <a:lstStyle/>
          <a:p>
            <a:r>
              <a:rPr lang="en-US" dirty="0"/>
              <a:t>Els de Hullu, Nora </a:t>
            </a:r>
            <a:r>
              <a:rPr lang="en-US" dirty="0" err="1"/>
              <a:t>Walsarie</a:t>
            </a:r>
            <a:r>
              <a:rPr lang="en-US" dirty="0"/>
              <a:t> Wolff, Jacqueline </a:t>
            </a:r>
            <a:r>
              <a:rPr lang="en-US" dirty="0" err="1"/>
              <a:t>Wooning</a:t>
            </a:r>
            <a:endParaRPr lang="en-US" dirty="0"/>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0</a:t>
            </a:fld>
            <a:endParaRPr lang="en-US"/>
          </a:p>
        </p:txBody>
      </p:sp>
      <p:pic>
        <p:nvPicPr>
          <p:cNvPr id="3" name="Afbeelding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0411" y="1899093"/>
            <a:ext cx="5810156" cy="3343803"/>
          </a:xfrm>
          <a:prstGeom prst="rect">
            <a:avLst/>
          </a:prstGeom>
        </p:spPr>
      </p:pic>
      <p:sp>
        <p:nvSpPr>
          <p:cNvPr id="7" name="Tijdelijke aanduiding voor inhoud 6"/>
          <p:cNvSpPr>
            <a:spLocks noGrp="1"/>
          </p:cNvSpPr>
          <p:nvPr>
            <p:ph idx="1"/>
          </p:nvPr>
        </p:nvSpPr>
        <p:spPr>
          <a:xfrm>
            <a:off x="284163" y="5242897"/>
            <a:ext cx="8574087" cy="883266"/>
          </a:xfrm>
        </p:spPr>
        <p:txBody>
          <a:bodyPr>
            <a:normAutofit/>
          </a:bodyPr>
          <a:lstStyle/>
          <a:p>
            <a:pPr marL="0" indent="0" algn="ctr">
              <a:buNone/>
            </a:pPr>
            <a:r>
              <a:rPr lang="nl-NL" sz="4000" dirty="0"/>
              <a:t>Mammoettanker of loodsboot?</a:t>
            </a:r>
          </a:p>
          <a:p>
            <a:pPr marL="0" indent="0">
              <a:buNone/>
            </a:pPr>
            <a:endParaRPr lang="nl-NL" dirty="0"/>
          </a:p>
        </p:txBody>
      </p:sp>
    </p:spTree>
    <p:extLst>
      <p:ext uri="{BB962C8B-B14F-4D97-AF65-F5344CB8AC3E}">
        <p14:creationId xmlns:p14="http://schemas.microsoft.com/office/powerpoint/2010/main" val="422499025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Opdrachten </a:t>
            </a:r>
            <a:r>
              <a:rPr lang="nl-NL" dirty="0" smtClean="0"/>
              <a:t> 4 </a:t>
            </a:r>
            <a:r>
              <a:rPr lang="nl-NL" dirty="0"/>
              <a:t>en 5</a:t>
            </a:r>
          </a:p>
        </p:txBody>
      </p:sp>
      <p:sp>
        <p:nvSpPr>
          <p:cNvPr id="3" name="Tijdelijke aanduiding voor inhoud 2"/>
          <p:cNvSpPr>
            <a:spLocks noGrp="1"/>
          </p:cNvSpPr>
          <p:nvPr>
            <p:ph idx="1"/>
          </p:nvPr>
        </p:nvSpPr>
        <p:spPr>
          <a:xfrm>
            <a:off x="284163" y="2133600"/>
            <a:ext cx="8574087" cy="3992563"/>
          </a:xfrm>
        </p:spPr>
        <p:txBody>
          <a:bodyPr/>
          <a:lstStyle/>
          <a:p>
            <a:pPr marL="0" indent="0">
              <a:buNone/>
            </a:pPr>
            <a:r>
              <a:rPr lang="nl-NL" dirty="0"/>
              <a:t>Opdracht </a:t>
            </a:r>
            <a:r>
              <a:rPr lang="nl-NL" dirty="0" smtClean="0"/>
              <a:t>4 </a:t>
            </a:r>
            <a:r>
              <a:rPr lang="nl-NL" dirty="0"/>
              <a:t>Uitleggen is in de nieuwe examenwerkwoorden lijst </a:t>
            </a:r>
            <a:r>
              <a:rPr lang="nl-NL" i="1" dirty="0" smtClean="0"/>
              <a:t>‘meerdere oorzaak-gevolgstappen’. </a:t>
            </a:r>
            <a:r>
              <a:rPr lang="nl-NL" dirty="0" smtClean="0"/>
              <a:t>Hier is dus een beter woord </a:t>
            </a:r>
            <a:r>
              <a:rPr lang="nl-NL" i="1" dirty="0" smtClean="0"/>
              <a:t>verklaren of aangeven waardoor</a:t>
            </a:r>
            <a:endParaRPr lang="en-US" dirty="0"/>
          </a:p>
          <a:p>
            <a:pPr marL="0" indent="0">
              <a:buNone/>
            </a:pPr>
            <a:r>
              <a:rPr lang="nl-NL" dirty="0"/>
              <a:t>Opdracht </a:t>
            </a:r>
            <a:r>
              <a:rPr lang="nl-NL" dirty="0" smtClean="0"/>
              <a:t>5A</a:t>
            </a:r>
            <a:r>
              <a:rPr lang="en-US" dirty="0"/>
              <a:t/>
            </a:r>
            <a:br>
              <a:rPr lang="en-US" dirty="0"/>
            </a:br>
            <a:r>
              <a:rPr lang="en-US" dirty="0" err="1" smtClean="0"/>
              <a:t>Vwo</a:t>
            </a:r>
            <a:r>
              <a:rPr lang="en-US" dirty="0"/>
              <a:t> </a:t>
            </a:r>
            <a:r>
              <a:rPr lang="en-US" dirty="0" err="1" smtClean="0"/>
              <a:t>moleculaire</a:t>
            </a:r>
            <a:r>
              <a:rPr lang="en-US" dirty="0" smtClean="0"/>
              <a:t> </a:t>
            </a:r>
            <a:r>
              <a:rPr lang="en-US" dirty="0" err="1" smtClean="0"/>
              <a:t>processen</a:t>
            </a:r>
            <a:r>
              <a:rPr lang="en-US" dirty="0" smtClean="0"/>
              <a:t> op </a:t>
            </a:r>
            <a:r>
              <a:rPr lang="en-US" dirty="0" err="1" smtClean="0"/>
              <a:t>celniveau</a:t>
            </a:r>
            <a:r>
              <a:rPr lang="en-US" dirty="0" smtClean="0"/>
              <a:t>. </a:t>
            </a:r>
          </a:p>
          <a:p>
            <a:pPr marL="0" indent="0">
              <a:buNone/>
            </a:pPr>
            <a:r>
              <a:rPr lang="en-US" dirty="0" err="1" smtClean="0"/>
              <a:t>Opdracht</a:t>
            </a:r>
            <a:r>
              <a:rPr lang="en-US" dirty="0" smtClean="0"/>
              <a:t> 5B.</a:t>
            </a:r>
            <a:br>
              <a:rPr lang="en-US" dirty="0" smtClean="0"/>
            </a:br>
            <a:r>
              <a:rPr lang="en-US" dirty="0" err="1" smtClean="0"/>
              <a:t>Herschrijven</a:t>
            </a:r>
            <a:r>
              <a:rPr lang="en-US" dirty="0" smtClean="0"/>
              <a:t> van de </a:t>
            </a:r>
            <a:r>
              <a:rPr lang="en-US" dirty="0" err="1" smtClean="0"/>
              <a:t>vraag</a:t>
            </a:r>
            <a:r>
              <a:rPr lang="en-US" dirty="0" smtClean="0"/>
              <a:t> </a:t>
            </a:r>
            <a:r>
              <a:rPr lang="en-US" dirty="0"/>
              <a:t> </a:t>
            </a:r>
            <a:r>
              <a:rPr lang="en-US" dirty="0" err="1" smtClean="0"/>
              <a:t>bijvoorbeeld</a:t>
            </a:r>
            <a:r>
              <a:rPr lang="en-US" dirty="0" smtClean="0"/>
              <a:t>: </a:t>
            </a:r>
            <a:r>
              <a:rPr lang="en-US" dirty="0" err="1" smtClean="0"/>
              <a:t>meerdere</a:t>
            </a:r>
            <a:r>
              <a:rPr lang="en-US" dirty="0" smtClean="0"/>
              <a:t> </a:t>
            </a:r>
            <a:r>
              <a:rPr lang="en-US" dirty="0" err="1" smtClean="0"/>
              <a:t>denkstappen</a:t>
            </a:r>
            <a:r>
              <a:rPr lang="en-US" dirty="0" smtClean="0"/>
              <a:t>; </a:t>
            </a:r>
            <a:r>
              <a:rPr lang="en-US" dirty="0" err="1" smtClean="0"/>
              <a:t>meer</a:t>
            </a:r>
            <a:r>
              <a:rPr lang="en-US" dirty="0" smtClean="0"/>
              <a:t> </a:t>
            </a:r>
            <a:r>
              <a:rPr lang="en-US" dirty="0" err="1" smtClean="0"/>
              <a:t>moleculair</a:t>
            </a:r>
            <a:r>
              <a:rPr lang="en-US" dirty="0" smtClean="0"/>
              <a:t>; </a:t>
            </a:r>
            <a:r>
              <a:rPr lang="en-US" dirty="0" err="1" smtClean="0"/>
              <a:t>processen</a:t>
            </a:r>
            <a:r>
              <a:rPr lang="en-US" dirty="0" smtClean="0"/>
              <a:t> </a:t>
            </a:r>
            <a:r>
              <a:rPr lang="en-US" dirty="0" err="1" smtClean="0"/>
              <a:t>combineren</a:t>
            </a:r>
            <a:r>
              <a:rPr lang="en-US" dirty="0" smtClean="0"/>
              <a:t>; </a:t>
            </a:r>
            <a:r>
              <a:rPr lang="en-US" dirty="0" err="1" smtClean="0"/>
              <a:t>enz</a:t>
            </a:r>
            <a:r>
              <a:rPr lang="en-US" dirty="0" smtClean="0"/>
              <a:t>.  </a:t>
            </a:r>
            <a:endParaRPr lang="nl-NL" dirty="0" smtClean="0"/>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9</a:t>
            </a:fld>
            <a:endParaRPr lang="en-US"/>
          </a:p>
        </p:txBody>
      </p:sp>
    </p:spTree>
    <p:extLst>
      <p:ext uri="{BB962C8B-B14F-4D97-AF65-F5344CB8AC3E}">
        <p14:creationId xmlns:p14="http://schemas.microsoft.com/office/powerpoint/2010/main" val="39263053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a:t>Zoeken EN vinden</a:t>
            </a:r>
            <a:br>
              <a:rPr lang="nl-NL" dirty="0"/>
            </a:br>
            <a:endParaRPr lang="nl-NL" dirty="0"/>
          </a:p>
        </p:txBody>
      </p:sp>
      <p:sp>
        <p:nvSpPr>
          <p:cNvPr id="3" name="Tijdelijke aanduiding voor inhoud 2"/>
          <p:cNvSpPr>
            <a:spLocks noGrp="1"/>
          </p:cNvSpPr>
          <p:nvPr>
            <p:ph idx="1"/>
          </p:nvPr>
        </p:nvSpPr>
        <p:spPr>
          <a:xfrm>
            <a:off x="317848" y="1852490"/>
            <a:ext cx="8540402" cy="4273673"/>
          </a:xfrm>
        </p:spPr>
        <p:txBody>
          <a:bodyPr>
            <a:normAutofit/>
          </a:bodyPr>
          <a:lstStyle/>
          <a:p>
            <a:r>
              <a:rPr lang="nl-NL" dirty="0"/>
              <a:t>Syllabus (CE) verantwoordelijkheid </a:t>
            </a:r>
            <a:r>
              <a:rPr lang="nl-NL" dirty="0" err="1"/>
              <a:t>CvTE</a:t>
            </a:r>
            <a:r>
              <a:rPr lang="nl-NL" dirty="0"/>
              <a:t> </a:t>
            </a:r>
            <a:r>
              <a:rPr lang="nl-NL" dirty="0" err="1"/>
              <a:t>www.examenblad.nl</a:t>
            </a:r>
            <a:endParaRPr lang="nl-NL" dirty="0"/>
          </a:p>
          <a:p>
            <a:pPr marL="460375" lvl="1" indent="0">
              <a:buNone/>
            </a:pPr>
            <a:r>
              <a:rPr lang="nl-NL" dirty="0"/>
              <a:t>Elk jaar nieuwe versie; uitsluitend digitaal. Nieuw is gemarkeerd. </a:t>
            </a:r>
            <a:br>
              <a:rPr lang="nl-NL" dirty="0"/>
            </a:br>
            <a:r>
              <a:rPr lang="nl-NL" dirty="0"/>
              <a:t>Grondig </a:t>
            </a:r>
            <a:r>
              <a:rPr lang="nl-NL" dirty="0" err="1"/>
              <a:t>herziene</a:t>
            </a:r>
            <a:r>
              <a:rPr lang="nl-NL" dirty="0"/>
              <a:t> versie komt over 1 of 2 jaar.</a:t>
            </a:r>
          </a:p>
          <a:p>
            <a:pPr marL="460375" lvl="1" indent="0">
              <a:buNone/>
            </a:pPr>
            <a:r>
              <a:rPr lang="nl-NL" dirty="0"/>
              <a:t/>
            </a:r>
            <a:br>
              <a:rPr lang="nl-NL" dirty="0"/>
            </a:br>
            <a:r>
              <a:rPr lang="nl-NL" dirty="0" smtClean="0"/>
              <a:t>Onderzoeksrapport </a:t>
            </a:r>
            <a:r>
              <a:rPr lang="nl-NL" dirty="0"/>
              <a:t>ter voorbereiding herziening: </a:t>
            </a:r>
            <a:br>
              <a:rPr lang="nl-NL" dirty="0"/>
            </a:br>
            <a:r>
              <a:rPr lang="nl-NL" dirty="0"/>
              <a:t> </a:t>
            </a:r>
            <a:r>
              <a:rPr lang="nl-NL" dirty="0" err="1"/>
              <a:t>examenblad.nl</a:t>
            </a:r>
            <a:r>
              <a:rPr lang="nl-NL" dirty="0"/>
              <a:t> &gt; veldraadpleging syllabi na </a:t>
            </a:r>
            <a:r>
              <a:rPr lang="nl-NL" dirty="0" err="1"/>
              <a:t>sk</a:t>
            </a:r>
            <a:r>
              <a:rPr lang="nl-NL" dirty="0"/>
              <a:t> bio 11 </a:t>
            </a:r>
            <a:r>
              <a:rPr lang="nl-NL"/>
              <a:t>sept </a:t>
            </a:r>
            <a:r>
              <a:rPr lang="nl-NL" smtClean="0"/>
              <a:t>2019 </a:t>
            </a:r>
            <a:endParaRPr lang="nl-NL" dirty="0"/>
          </a:p>
          <a:p>
            <a:r>
              <a:rPr lang="nl-NL" dirty="0"/>
              <a:t>Handreiking (SE); verantwoordelijkheid SLO</a:t>
            </a:r>
            <a:br>
              <a:rPr lang="nl-NL" dirty="0"/>
            </a:br>
            <a:r>
              <a:rPr lang="nl-NL" dirty="0" err="1"/>
              <a:t>SLO.nl</a:t>
            </a:r>
            <a:r>
              <a:rPr lang="nl-NL" dirty="0"/>
              <a:t>&gt; handreiking-schoolexamen-biologie-havo-</a:t>
            </a:r>
            <a:r>
              <a:rPr lang="nl-NL" dirty="0" err="1"/>
              <a:t>vwo.pdf</a:t>
            </a:r>
            <a:endParaRPr lang="nl-NL" dirty="0"/>
          </a:p>
          <a:p>
            <a:r>
              <a:rPr lang="nl-NL" dirty="0"/>
              <a:t>Nieuwe conceptentabel: NIBI congres bij deze </a:t>
            </a:r>
            <a:r>
              <a:rPr lang="nl-NL" dirty="0" smtClean="0"/>
              <a:t>lezing als pdf.</a:t>
            </a:r>
            <a:br>
              <a:rPr lang="nl-NL" dirty="0" smtClean="0"/>
            </a:br>
            <a:r>
              <a:rPr lang="nl-NL" dirty="0" smtClean="0"/>
              <a:t>NB </a:t>
            </a:r>
            <a:r>
              <a:rPr lang="nl-NL" dirty="0"/>
              <a:t>is niet van de CVTE!</a:t>
            </a:r>
          </a:p>
          <a:p>
            <a:endParaRPr lang="nl-NL" dirty="0"/>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10</a:t>
            </a:fld>
            <a:endParaRPr lang="en-US"/>
          </a:p>
        </p:txBody>
      </p:sp>
    </p:spTree>
    <p:extLst>
      <p:ext uri="{BB962C8B-B14F-4D97-AF65-F5344CB8AC3E}">
        <p14:creationId xmlns:p14="http://schemas.microsoft.com/office/powerpoint/2010/main" val="186412879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Vragen?</a:t>
            </a:r>
          </a:p>
        </p:txBody>
      </p:sp>
      <p:sp>
        <p:nvSpPr>
          <p:cNvPr id="3" name="Tijdelijke aanduiding voor inhoud 2"/>
          <p:cNvSpPr>
            <a:spLocks noGrp="1"/>
          </p:cNvSpPr>
          <p:nvPr>
            <p:ph idx="1"/>
          </p:nvPr>
        </p:nvSpPr>
        <p:spPr>
          <a:xfrm>
            <a:off x="284163" y="2133600"/>
            <a:ext cx="8574087" cy="3992563"/>
          </a:xfrm>
        </p:spPr>
        <p:txBody>
          <a:bodyPr/>
          <a:lstStyle/>
          <a:p>
            <a:r>
              <a:rPr lang="nl-NL" dirty="0"/>
              <a:t>Vragen??</a:t>
            </a:r>
          </a:p>
          <a:p>
            <a:endParaRPr lang="nl-NL" dirty="0"/>
          </a:p>
          <a:p>
            <a:r>
              <a:rPr lang="nl-NL" dirty="0"/>
              <a:t>Slotvraag: wat wil jij met de </a:t>
            </a:r>
            <a:r>
              <a:rPr lang="nl-NL"/>
              <a:t>syllabus gaan </a:t>
            </a:r>
            <a:r>
              <a:rPr lang="nl-NL" dirty="0"/>
              <a:t>doen?</a:t>
            </a:r>
          </a:p>
          <a:p>
            <a:endParaRPr lang="nl-NL" dirty="0"/>
          </a:p>
          <a:p>
            <a:pPr marL="0" indent="0" algn="ctr">
              <a:buNone/>
            </a:pPr>
            <a:r>
              <a:rPr lang="nl-NL" sz="4400" dirty="0">
                <a:solidFill>
                  <a:schemeClr val="accent5">
                    <a:lumMod val="75000"/>
                  </a:schemeClr>
                </a:solidFill>
                <a:latin typeface="Bradley Hand Bold"/>
                <a:cs typeface="Bradley Hand Bold"/>
              </a:rPr>
              <a:t>Dank en tot ziens! </a:t>
            </a:r>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11</a:t>
            </a:fld>
            <a:endParaRPr lang="en-US"/>
          </a:p>
        </p:txBody>
      </p:sp>
    </p:spTree>
    <p:extLst>
      <p:ext uri="{BB962C8B-B14F-4D97-AF65-F5344CB8AC3E}">
        <p14:creationId xmlns:p14="http://schemas.microsoft.com/office/powerpoint/2010/main" val="1359403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4163" y="527107"/>
            <a:ext cx="8574087" cy="967840"/>
          </a:xfrm>
        </p:spPr>
        <p:txBody>
          <a:bodyPr/>
          <a:lstStyle/>
          <a:p>
            <a:pPr algn="ctr"/>
            <a:r>
              <a:rPr lang="nl-NL" dirty="0"/>
              <a:t> Wie, wat, hoe &amp; waartoe?</a:t>
            </a:r>
          </a:p>
        </p:txBody>
      </p:sp>
      <p:sp>
        <p:nvSpPr>
          <p:cNvPr id="3" name="Tijdelijke aanduiding voor inhoud 2"/>
          <p:cNvSpPr>
            <a:spLocks noGrp="1"/>
          </p:cNvSpPr>
          <p:nvPr>
            <p:ph idx="1"/>
          </p:nvPr>
        </p:nvSpPr>
        <p:spPr>
          <a:xfrm>
            <a:off x="300366" y="1905000"/>
            <a:ext cx="8557884" cy="4532032"/>
          </a:xfrm>
        </p:spPr>
        <p:txBody>
          <a:bodyPr>
            <a:normAutofit fontScale="92500" lnSpcReduction="10000"/>
          </a:bodyPr>
          <a:lstStyle/>
          <a:p>
            <a:r>
              <a:rPr lang="nl-NL" dirty="0"/>
              <a:t>Wie? 	Els de Hullu </a:t>
            </a:r>
            <a:br>
              <a:rPr lang="nl-NL" dirty="0"/>
            </a:br>
            <a:r>
              <a:rPr lang="nl-NL" dirty="0"/>
              <a:t>		Nora </a:t>
            </a:r>
            <a:r>
              <a:rPr lang="nl-NL" dirty="0" err="1"/>
              <a:t>Walsarie</a:t>
            </a:r>
            <a:r>
              <a:rPr lang="nl-NL" dirty="0"/>
              <a:t> Wolff </a:t>
            </a:r>
            <a:br>
              <a:rPr lang="nl-NL" dirty="0"/>
            </a:br>
            <a:r>
              <a:rPr lang="nl-NL" dirty="0"/>
              <a:t>		Jacqueline Wooning, </a:t>
            </a:r>
            <a:r>
              <a:rPr lang="nl-NL" dirty="0" err="1"/>
              <a:t>CvTE</a:t>
            </a:r>
            <a:endParaRPr lang="nl-NL" dirty="0"/>
          </a:p>
          <a:p>
            <a:r>
              <a:rPr lang="nl-NL" dirty="0"/>
              <a:t>Wat? 	# onderzoek naar wat ervaren docenten zeggen over 			syllabi havo en vwo			</a:t>
            </a:r>
            <a:br>
              <a:rPr lang="nl-NL" dirty="0"/>
            </a:br>
            <a:r>
              <a:rPr lang="nl-NL" dirty="0"/>
              <a:t>		# rapport beschikbaar bij </a:t>
            </a:r>
            <a:r>
              <a:rPr lang="nl-NL" dirty="0" err="1"/>
              <a:t>CvTE</a:t>
            </a:r>
            <a:r>
              <a:rPr lang="nl-NL" dirty="0"/>
              <a:t> </a:t>
            </a:r>
            <a:br>
              <a:rPr lang="nl-NL" dirty="0"/>
            </a:br>
            <a:endParaRPr lang="nl-NL" dirty="0"/>
          </a:p>
          <a:p>
            <a:r>
              <a:rPr lang="nl-NL" dirty="0"/>
              <a:t>Hoe? 	Zoveel mogelijk interactie; tijd voor vragen</a:t>
            </a:r>
            <a:br>
              <a:rPr lang="nl-NL" dirty="0"/>
            </a:br>
            <a:endParaRPr lang="nl-NL" dirty="0"/>
          </a:p>
          <a:p>
            <a:r>
              <a:rPr lang="nl-NL" dirty="0"/>
              <a:t>Waartoe? 	Met bestaande syllabus beter te kunnen werken</a:t>
            </a:r>
          </a:p>
          <a:p>
            <a:pPr marL="0" indent="0">
              <a:buNone/>
            </a:pPr>
            <a:r>
              <a:rPr lang="nl-NL" dirty="0"/>
              <a:t>		</a:t>
            </a:r>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1</a:t>
            </a:fld>
            <a:endParaRPr lang="en-US"/>
          </a:p>
        </p:txBody>
      </p:sp>
    </p:spTree>
    <p:extLst>
      <p:ext uri="{BB962C8B-B14F-4D97-AF65-F5344CB8AC3E}">
        <p14:creationId xmlns:p14="http://schemas.microsoft.com/office/powerpoint/2010/main" val="1656672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Waarvoor gebruik jij de syllabus?</a:t>
            </a:r>
          </a:p>
        </p:txBody>
      </p:sp>
      <p:sp>
        <p:nvSpPr>
          <p:cNvPr id="3" name="Tijdelijke aanduiding voor inhoud 2"/>
          <p:cNvSpPr>
            <a:spLocks noGrp="1"/>
          </p:cNvSpPr>
          <p:nvPr>
            <p:ph idx="1"/>
          </p:nvPr>
        </p:nvSpPr>
        <p:spPr>
          <a:xfrm>
            <a:off x="284163" y="1910140"/>
            <a:ext cx="8574087" cy="4397142"/>
          </a:xfrm>
        </p:spPr>
        <p:txBody>
          <a:bodyPr>
            <a:normAutofit lnSpcReduction="10000"/>
          </a:bodyPr>
          <a:lstStyle/>
          <a:p>
            <a:pPr marL="457200" indent="-457200">
              <a:buAutoNum type="arabicPeriod"/>
            </a:pPr>
            <a:r>
              <a:rPr lang="nl-NL" dirty="0"/>
              <a:t>Ja, ik gebruik de syllabus wel. 	</a:t>
            </a:r>
            <a:r>
              <a:rPr lang="nl-NL" i="1" dirty="0">
                <a:solidFill>
                  <a:srgbClr val="FF0000"/>
                </a:solidFill>
              </a:rPr>
              <a:t>Nooit gebruiken = ga zitten!</a:t>
            </a:r>
            <a:endParaRPr lang="nl-NL" dirty="0"/>
          </a:p>
          <a:p>
            <a:pPr marL="457200" indent="-457200">
              <a:buAutoNum type="arabicPeriod"/>
            </a:pPr>
            <a:r>
              <a:rPr lang="nl-NL" dirty="0"/>
              <a:t>Als controle voor het examen. 			</a:t>
            </a:r>
            <a:r>
              <a:rPr lang="nl-NL" i="1" dirty="0">
                <a:solidFill>
                  <a:srgbClr val="FF0000"/>
                </a:solidFill>
              </a:rPr>
              <a:t>Niet? Ga zitten</a:t>
            </a:r>
            <a:endParaRPr lang="nl-NL" dirty="0">
              <a:solidFill>
                <a:srgbClr val="FF0000"/>
              </a:solidFill>
            </a:endParaRPr>
          </a:p>
          <a:p>
            <a:pPr marL="457200" indent="-457200">
              <a:buAutoNum type="arabicPeriod"/>
            </a:pPr>
            <a:r>
              <a:rPr lang="nl-NL" dirty="0">
                <a:solidFill>
                  <a:schemeClr val="tx1"/>
                </a:solidFill>
              </a:rPr>
              <a:t>2 &amp; </a:t>
            </a:r>
            <a:r>
              <a:rPr lang="nl-NL" dirty="0"/>
              <a:t>als uitgangspunt voor maken van mijn PTA. 	</a:t>
            </a:r>
            <a:r>
              <a:rPr lang="nl-NL" i="1" dirty="0">
                <a:solidFill>
                  <a:srgbClr val="FF0000"/>
                </a:solidFill>
              </a:rPr>
              <a:t>Niet? Ga zitten</a:t>
            </a:r>
          </a:p>
          <a:p>
            <a:pPr marL="457200" indent="-457200">
              <a:buAutoNum type="arabicPeriod"/>
            </a:pPr>
            <a:r>
              <a:rPr lang="nl-NL" dirty="0">
                <a:solidFill>
                  <a:schemeClr val="tx1"/>
                </a:solidFill>
              </a:rPr>
              <a:t>2 en 3 &amp; </a:t>
            </a:r>
            <a:r>
              <a:rPr lang="nl-NL" dirty="0"/>
              <a:t>als uitgangspunt voor maken van mijn theorielessen.   							</a:t>
            </a:r>
            <a:r>
              <a:rPr lang="nl-NL" i="1" dirty="0">
                <a:solidFill>
                  <a:srgbClr val="FF0000"/>
                </a:solidFill>
              </a:rPr>
              <a:t>Niet? Ga zitten</a:t>
            </a:r>
          </a:p>
          <a:p>
            <a:pPr marL="457200" indent="-457200">
              <a:buAutoNum type="arabicPeriod"/>
            </a:pPr>
            <a:r>
              <a:rPr lang="nl-NL" dirty="0">
                <a:solidFill>
                  <a:schemeClr val="tx1"/>
                </a:solidFill>
              </a:rPr>
              <a:t>2, 3 en 4 &amp; </a:t>
            </a:r>
            <a:r>
              <a:rPr lang="nl-NL" dirty="0"/>
              <a:t>als uitgangspunt voor maken mijn  practica (m.b.v. vaardigheden). 					</a:t>
            </a:r>
            <a:r>
              <a:rPr lang="nl-NL" i="1" dirty="0">
                <a:solidFill>
                  <a:srgbClr val="FF0000"/>
                </a:solidFill>
              </a:rPr>
              <a:t>Niet? Ga zitten </a:t>
            </a:r>
          </a:p>
          <a:p>
            <a:pPr marL="457200" indent="-457200">
              <a:buAutoNum type="arabicPeriod"/>
            </a:pPr>
            <a:r>
              <a:rPr lang="nl-NL" dirty="0">
                <a:solidFill>
                  <a:schemeClr val="tx1"/>
                </a:solidFill>
              </a:rPr>
              <a:t>2, 3, 4 en 5 &amp;</a:t>
            </a:r>
            <a:r>
              <a:rPr lang="nl-NL" dirty="0">
                <a:solidFill>
                  <a:srgbClr val="FF0000"/>
                </a:solidFill>
              </a:rPr>
              <a:t> </a:t>
            </a:r>
            <a:r>
              <a:rPr lang="nl-NL" dirty="0"/>
              <a:t>als uitgangspunt voor samenwerken met mijn β collega’s.						</a:t>
            </a:r>
            <a:r>
              <a:rPr lang="nl-NL" i="1" dirty="0">
                <a:solidFill>
                  <a:srgbClr val="FF0000"/>
                </a:solidFill>
              </a:rPr>
              <a:t>Niet? Ga zitten</a:t>
            </a:r>
            <a:endParaRPr lang="nl-NL" i="1" dirty="0"/>
          </a:p>
          <a:p>
            <a:pPr marL="457200" indent="-457200">
              <a:buAutoNum type="arabicPeriod"/>
            </a:pPr>
            <a:endParaRPr lang="nl-NL" dirty="0"/>
          </a:p>
          <a:p>
            <a:pPr marL="457200" indent="-457200">
              <a:buAutoNum type="arabicPeriod"/>
            </a:pPr>
            <a:endParaRPr lang="nl-NL" dirty="0"/>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2</a:t>
            </a:fld>
            <a:endParaRPr lang="en-US"/>
          </a:p>
        </p:txBody>
      </p:sp>
    </p:spTree>
    <p:extLst>
      <p:ext uri="{BB962C8B-B14F-4D97-AF65-F5344CB8AC3E}">
        <p14:creationId xmlns:p14="http://schemas.microsoft.com/office/powerpoint/2010/main" val="16713205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Wat vind je in de syllabus?</a:t>
            </a:r>
          </a:p>
        </p:txBody>
      </p:sp>
      <p:sp>
        <p:nvSpPr>
          <p:cNvPr id="3" name="Tijdelijke aanduiding voor inhoud 2"/>
          <p:cNvSpPr>
            <a:spLocks noGrp="1"/>
          </p:cNvSpPr>
          <p:nvPr>
            <p:ph idx="1"/>
          </p:nvPr>
        </p:nvSpPr>
        <p:spPr>
          <a:xfrm>
            <a:off x="317848" y="1852490"/>
            <a:ext cx="8540402" cy="4273673"/>
          </a:xfrm>
        </p:spPr>
        <p:txBody>
          <a:bodyPr/>
          <a:lstStyle/>
          <a:p>
            <a:pPr marL="457200" indent="-457200">
              <a:buFont typeface="Wingdings" pitchFamily="2" charset="2"/>
              <a:buAutoNum type="arabicPeriod"/>
            </a:pPr>
            <a:r>
              <a:rPr lang="nl-NL" dirty="0"/>
              <a:t>Wat er precies in CE en SE moet			</a:t>
            </a:r>
          </a:p>
          <a:p>
            <a:pPr marL="457200" indent="-457200">
              <a:buFont typeface="Wingdings" pitchFamily="2" charset="2"/>
              <a:buAutoNum type="arabicPeriod"/>
            </a:pPr>
            <a:r>
              <a:rPr lang="nl-NL" dirty="0"/>
              <a:t>Alle vaardigheden van CE en SE		</a:t>
            </a:r>
            <a:endParaRPr lang="nl-NL" dirty="0">
              <a:sym typeface="Wingdings"/>
            </a:endParaRPr>
          </a:p>
          <a:p>
            <a:pPr marL="457200" indent="-457200">
              <a:buFont typeface="Wingdings" pitchFamily="2" charset="2"/>
              <a:buAutoNum type="arabicPeriod"/>
            </a:pPr>
            <a:r>
              <a:rPr lang="nl-NL" dirty="0">
                <a:sym typeface="Wingdings"/>
              </a:rPr>
              <a:t>Alle deelconcepten voor het CE			</a:t>
            </a:r>
            <a:endParaRPr lang="nl-NL" dirty="0"/>
          </a:p>
          <a:p>
            <a:pPr marL="457200" indent="-457200">
              <a:buFont typeface="Wingdings" pitchFamily="2" charset="2"/>
              <a:buAutoNum type="arabicPeriod"/>
            </a:pPr>
            <a:r>
              <a:rPr lang="nl-NL" dirty="0"/>
              <a:t>Voorbeelden van examenvragen		</a:t>
            </a:r>
            <a:endParaRPr lang="nl-NL" dirty="0">
              <a:latin typeface="Wingdings"/>
              <a:ea typeface="Wingdings"/>
              <a:cs typeface="Wingdings"/>
              <a:sym typeface="Wingdings"/>
            </a:endParaRPr>
          </a:p>
          <a:p>
            <a:pPr marL="457200" indent="-457200">
              <a:buFont typeface="Wingdings" pitchFamily="2" charset="2"/>
              <a:buAutoNum type="arabicPeriod"/>
            </a:pPr>
            <a:r>
              <a:rPr lang="nl-NL" dirty="0"/>
              <a:t>Betekenis van examenwerkwoorden	</a:t>
            </a:r>
            <a:endParaRPr lang="nl-NL" dirty="0">
              <a:latin typeface="Wingdings"/>
              <a:ea typeface="Wingdings"/>
              <a:cs typeface="Wingdings"/>
              <a:sym typeface="Wingdings"/>
            </a:endParaRPr>
          </a:p>
          <a:p>
            <a:pPr marL="457200" indent="-457200">
              <a:buFont typeface="Wingdings" pitchFamily="2" charset="2"/>
              <a:buAutoNum type="arabicPeriod"/>
            </a:pPr>
            <a:r>
              <a:rPr lang="nl-NL" dirty="0">
                <a:ea typeface="Wingdings"/>
                <a:cs typeface="Wingdings"/>
                <a:sym typeface="Wingdings"/>
              </a:rPr>
              <a:t>Aanwijzingen voor leerlingen 		</a:t>
            </a:r>
            <a:endParaRPr lang="nl-NL" dirty="0"/>
          </a:p>
          <a:p>
            <a:pPr marL="457200" indent="-457200">
              <a:buFont typeface="Wingdings" pitchFamily="2" charset="2"/>
              <a:buAutoNum type="arabicPeriod"/>
            </a:pPr>
            <a:endParaRPr lang="nl-NL" dirty="0"/>
          </a:p>
          <a:p>
            <a:pPr marL="457200" indent="-457200">
              <a:buFont typeface="Wingdings" pitchFamily="2" charset="2"/>
              <a:buAutoNum type="arabicPeriod"/>
            </a:pPr>
            <a:endParaRPr lang="nl-NL" dirty="0"/>
          </a:p>
          <a:p>
            <a:pPr marL="457200" indent="-457200">
              <a:buFont typeface="Wingdings" pitchFamily="2" charset="2"/>
              <a:buAutoNum type="arabicPeriod"/>
            </a:pPr>
            <a:endParaRPr lang="nl-NL" dirty="0"/>
          </a:p>
        </p:txBody>
      </p:sp>
      <p:sp>
        <p:nvSpPr>
          <p:cNvPr id="4" name="Tijdelijke aanduiding voor voettekst 3"/>
          <p:cNvSpPr>
            <a:spLocks noGrp="1"/>
          </p:cNvSpPr>
          <p:nvPr>
            <p:ph type="ftr" sz="quarter" idx="11"/>
          </p:nvPr>
        </p:nvSpPr>
        <p:spPr/>
        <p:txBody>
          <a:bodyPr/>
          <a:lstStyle/>
          <a:p>
            <a:r>
              <a:rPr lang="en-US" dirty="0"/>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3</a:t>
            </a:fld>
            <a:endParaRPr lang="en-US"/>
          </a:p>
        </p:txBody>
      </p:sp>
      <p:sp>
        <p:nvSpPr>
          <p:cNvPr id="6" name="Stroomdiagram: Gegevens 5">
            <a:extLst>
              <a:ext uri="{FF2B5EF4-FFF2-40B4-BE49-F238E27FC236}">
                <a16:creationId xmlns="" xmlns:a16="http://schemas.microsoft.com/office/drawing/2014/main" id="{35EFB7C1-DE74-4515-A9D5-F72737ECAED4}"/>
              </a:ext>
            </a:extLst>
          </p:cNvPr>
          <p:cNvSpPr/>
          <p:nvPr/>
        </p:nvSpPr>
        <p:spPr>
          <a:xfrm>
            <a:off x="6078682" y="2005445"/>
            <a:ext cx="363682" cy="365125"/>
          </a:xfrm>
          <a:prstGeom prst="flowChartInputOutp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Stroomdiagram: Gegevens 6">
            <a:extLst>
              <a:ext uri="{FF2B5EF4-FFF2-40B4-BE49-F238E27FC236}">
                <a16:creationId xmlns="" xmlns:a16="http://schemas.microsoft.com/office/drawing/2014/main" id="{41270FF5-823F-4AC8-97F6-48A789DBAB8D}"/>
              </a:ext>
            </a:extLst>
          </p:cNvPr>
          <p:cNvSpPr/>
          <p:nvPr/>
        </p:nvSpPr>
        <p:spPr>
          <a:xfrm>
            <a:off x="6049241" y="3063875"/>
            <a:ext cx="363682" cy="365125"/>
          </a:xfrm>
          <a:prstGeom prst="flowChartInputOutp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8" name="Stroomdiagram: Gegevens 7">
            <a:extLst>
              <a:ext uri="{FF2B5EF4-FFF2-40B4-BE49-F238E27FC236}">
                <a16:creationId xmlns="" xmlns:a16="http://schemas.microsoft.com/office/drawing/2014/main" id="{5EFD8554-4380-4A78-8FA0-4A818524244B}"/>
              </a:ext>
            </a:extLst>
          </p:cNvPr>
          <p:cNvSpPr/>
          <p:nvPr/>
        </p:nvSpPr>
        <p:spPr>
          <a:xfrm>
            <a:off x="6038850" y="3757180"/>
            <a:ext cx="363682" cy="365125"/>
          </a:xfrm>
          <a:prstGeom prst="flowChartInputOutp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9" name="Stroomdiagram: Gegevens 8">
            <a:extLst>
              <a:ext uri="{FF2B5EF4-FFF2-40B4-BE49-F238E27FC236}">
                <a16:creationId xmlns="" xmlns:a16="http://schemas.microsoft.com/office/drawing/2014/main" id="{50C02E62-245C-4F9D-AC97-217B232890BE}"/>
              </a:ext>
            </a:extLst>
          </p:cNvPr>
          <p:cNvSpPr/>
          <p:nvPr/>
        </p:nvSpPr>
        <p:spPr>
          <a:xfrm>
            <a:off x="5960918" y="4941671"/>
            <a:ext cx="363682" cy="365125"/>
          </a:xfrm>
          <a:prstGeom prst="flowChartInputOutp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10" name="Stroomdiagram: Gegevens 9">
            <a:extLst>
              <a:ext uri="{FF2B5EF4-FFF2-40B4-BE49-F238E27FC236}">
                <a16:creationId xmlns="" xmlns:a16="http://schemas.microsoft.com/office/drawing/2014/main" id="{D108E293-48D0-47E6-99B3-D667897A1E2E}"/>
              </a:ext>
            </a:extLst>
          </p:cNvPr>
          <p:cNvSpPr/>
          <p:nvPr/>
        </p:nvSpPr>
        <p:spPr>
          <a:xfrm>
            <a:off x="6035387" y="2518393"/>
            <a:ext cx="363682" cy="365125"/>
          </a:xfrm>
          <a:prstGeom prst="flowChartInputOutp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nl-NL"/>
          </a:p>
        </p:txBody>
      </p:sp>
      <p:sp>
        <p:nvSpPr>
          <p:cNvPr id="11" name="Stroomdiagram: Gegevens 10">
            <a:extLst>
              <a:ext uri="{FF2B5EF4-FFF2-40B4-BE49-F238E27FC236}">
                <a16:creationId xmlns="" xmlns:a16="http://schemas.microsoft.com/office/drawing/2014/main" id="{E3E0D507-C0B6-440E-BE22-ABF0A2F1EAF4}"/>
              </a:ext>
            </a:extLst>
          </p:cNvPr>
          <p:cNvSpPr/>
          <p:nvPr/>
        </p:nvSpPr>
        <p:spPr>
          <a:xfrm>
            <a:off x="5973041" y="4322278"/>
            <a:ext cx="363682" cy="365125"/>
          </a:xfrm>
          <a:prstGeom prst="flowChartInputOutp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1882511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Globale opbouw syllabus</a:t>
            </a:r>
          </a:p>
        </p:txBody>
      </p:sp>
      <p:sp>
        <p:nvSpPr>
          <p:cNvPr id="3" name="Tijdelijke aanduiding voor inhoud 2"/>
          <p:cNvSpPr>
            <a:spLocks noGrp="1"/>
          </p:cNvSpPr>
          <p:nvPr>
            <p:ph idx="1"/>
          </p:nvPr>
        </p:nvSpPr>
        <p:spPr>
          <a:xfrm>
            <a:off x="317848" y="1852490"/>
            <a:ext cx="8540402" cy="4584542"/>
          </a:xfrm>
        </p:spPr>
        <p:txBody>
          <a:bodyPr>
            <a:normAutofit lnSpcReduction="10000"/>
          </a:bodyPr>
          <a:lstStyle/>
          <a:p>
            <a:pPr marL="0" indent="0">
              <a:buNone/>
            </a:pPr>
            <a:r>
              <a:rPr lang="nl-NL" dirty="0"/>
              <a:t>1. verdeling examenstof over CE en SE</a:t>
            </a:r>
          </a:p>
          <a:p>
            <a:pPr marL="0" indent="0">
              <a:buNone/>
            </a:pPr>
            <a:r>
              <a:rPr lang="nl-NL" dirty="0"/>
              <a:t>2. Specificaties </a:t>
            </a:r>
          </a:p>
          <a:p>
            <a:pPr lvl="1"/>
            <a:r>
              <a:rPr lang="nl-NL" dirty="0"/>
              <a:t>2.1 toelichting</a:t>
            </a:r>
          </a:p>
          <a:p>
            <a:pPr lvl="1"/>
            <a:r>
              <a:rPr lang="nl-NL" dirty="0"/>
              <a:t>2.2 Domein A (vaardigheden) en B t/m F (inhoud)</a:t>
            </a:r>
            <a:endParaRPr lang="nl-NL" dirty="0">
              <a:solidFill>
                <a:srgbClr val="FF0000"/>
              </a:solidFill>
            </a:endParaRPr>
          </a:p>
          <a:p>
            <a:pPr marL="0" indent="0">
              <a:buNone/>
            </a:pPr>
            <a:r>
              <a:rPr lang="nl-NL" dirty="0"/>
              <a:t>3. Voorkennis na en </a:t>
            </a:r>
            <a:r>
              <a:rPr lang="nl-NL" dirty="0" err="1"/>
              <a:t>sk</a:t>
            </a:r>
            <a:r>
              <a:rPr lang="nl-NL" dirty="0"/>
              <a:t> </a:t>
            </a:r>
          </a:p>
          <a:p>
            <a:pPr marL="0" indent="0">
              <a:buNone/>
            </a:pPr>
            <a:r>
              <a:rPr lang="nl-NL" dirty="0"/>
              <a:t>Bijlages</a:t>
            </a:r>
          </a:p>
          <a:p>
            <a:pPr marL="460375" lvl="1" indent="0">
              <a:buNone/>
            </a:pPr>
            <a:r>
              <a:rPr lang="nl-NL" dirty="0"/>
              <a:t>1. Examenprogramma </a:t>
            </a:r>
          </a:p>
          <a:p>
            <a:pPr marL="460375" lvl="1" indent="0">
              <a:buNone/>
            </a:pPr>
            <a:r>
              <a:rPr lang="nl-NL" dirty="0"/>
              <a:t>2. Examenwerkwoorden</a:t>
            </a:r>
          </a:p>
          <a:p>
            <a:pPr marL="460375" lvl="1" indent="0">
              <a:buNone/>
            </a:pPr>
            <a:r>
              <a:rPr lang="nl-NL" dirty="0"/>
              <a:t>3. Conceptentabel</a:t>
            </a:r>
          </a:p>
          <a:p>
            <a:pPr marL="460375" lvl="1" indent="0">
              <a:buNone/>
            </a:pPr>
            <a:r>
              <a:rPr lang="nl-NL" dirty="0"/>
              <a:t>4. Index</a:t>
            </a:r>
          </a:p>
          <a:p>
            <a:pPr lvl="1"/>
            <a:endParaRPr lang="nl-NL" dirty="0"/>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4</a:t>
            </a:fld>
            <a:endParaRPr lang="en-US"/>
          </a:p>
        </p:txBody>
      </p:sp>
      <p:pic>
        <p:nvPicPr>
          <p:cNvPr id="6" name="Afbeelding 5"/>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757422" y="3676208"/>
            <a:ext cx="5756910" cy="2830830"/>
          </a:xfrm>
          <a:prstGeom prst="rect">
            <a:avLst/>
          </a:prstGeom>
          <a:noFill/>
          <a:ln>
            <a:noFill/>
          </a:ln>
        </p:spPr>
      </p:pic>
    </p:spTree>
    <p:extLst>
      <p:ext uri="{BB962C8B-B14F-4D97-AF65-F5344CB8AC3E}">
        <p14:creationId xmlns:p14="http://schemas.microsoft.com/office/powerpoint/2010/main" val="19320516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Domeinen B en C, Ecosysteem</a:t>
            </a:r>
          </a:p>
        </p:txBody>
      </p:sp>
      <p:sp>
        <p:nvSpPr>
          <p:cNvPr id="3" name="Tijdelijke aanduiding voor inhoud 2"/>
          <p:cNvSpPr>
            <a:spLocks noGrp="1"/>
          </p:cNvSpPr>
          <p:nvPr>
            <p:ph idx="1"/>
          </p:nvPr>
        </p:nvSpPr>
        <p:spPr>
          <a:xfrm>
            <a:off x="317848" y="1852490"/>
            <a:ext cx="8540402" cy="4273673"/>
          </a:xfrm>
        </p:spPr>
        <p:txBody>
          <a:bodyPr>
            <a:normAutofit/>
          </a:bodyPr>
          <a:lstStyle/>
          <a:p>
            <a:r>
              <a:rPr lang="nl-NL" i="1" dirty="0"/>
              <a:t>Zelfregulatie</a:t>
            </a:r>
            <a:r>
              <a:rPr lang="nl-NL" dirty="0"/>
              <a:t>, Domein B specificatie B8.3, </a:t>
            </a:r>
          </a:p>
          <a:p>
            <a:r>
              <a:rPr lang="nl-NL" i="1" dirty="0"/>
              <a:t>Zelforganisatie</a:t>
            </a:r>
            <a:r>
              <a:rPr lang="nl-NL" dirty="0"/>
              <a:t>, Domein C specificatie C3.1</a:t>
            </a:r>
          </a:p>
          <a:p>
            <a:pPr marL="0" indent="0">
              <a:buNone/>
            </a:pPr>
            <a:endParaRPr lang="nl-NL" dirty="0">
              <a:solidFill>
                <a:schemeClr val="tx1"/>
              </a:solidFill>
            </a:endParaRPr>
          </a:p>
          <a:p>
            <a:pPr marL="0" indent="0">
              <a:buNone/>
            </a:pPr>
            <a:r>
              <a:rPr lang="nl-NL" i="1" dirty="0"/>
              <a:t>Opdracht 1: Stel woorden voor die helpen om het verschil tussen zelforganisatie domein B en zelfregulatie domein C te begrijpen. </a:t>
            </a:r>
          </a:p>
          <a:p>
            <a:pPr marL="0" indent="0">
              <a:buNone/>
            </a:pPr>
            <a:r>
              <a:rPr lang="nl-NL" dirty="0"/>
              <a:t>Tijd over? Kijk alvast naar opdracht </a:t>
            </a:r>
            <a:r>
              <a:rPr lang="nl-NL" dirty="0" smtClean="0"/>
              <a:t>2 en 3</a:t>
            </a:r>
            <a:r>
              <a:rPr lang="nl-NL" i="1" dirty="0" smtClean="0"/>
              <a:t>. </a:t>
            </a:r>
            <a:endParaRPr lang="nl-NL" dirty="0"/>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5</a:t>
            </a:fld>
            <a:endParaRPr lang="en-US"/>
          </a:p>
        </p:txBody>
      </p:sp>
    </p:spTree>
    <p:extLst>
      <p:ext uri="{BB962C8B-B14F-4D97-AF65-F5344CB8AC3E}">
        <p14:creationId xmlns:p14="http://schemas.microsoft.com/office/powerpoint/2010/main" val="40219750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Opdracht 1, uitwerking</a:t>
            </a:r>
          </a:p>
        </p:txBody>
      </p:sp>
      <p:sp>
        <p:nvSpPr>
          <p:cNvPr id="3" name="Tijdelijke aanduiding voor inhoud 2"/>
          <p:cNvSpPr>
            <a:spLocks noGrp="1"/>
          </p:cNvSpPr>
          <p:nvPr>
            <p:ph idx="1"/>
          </p:nvPr>
        </p:nvSpPr>
        <p:spPr>
          <a:xfrm>
            <a:off x="284163" y="2133600"/>
            <a:ext cx="8574087" cy="3992563"/>
          </a:xfrm>
        </p:spPr>
        <p:txBody>
          <a:bodyPr>
            <a:normAutofit/>
          </a:bodyPr>
          <a:lstStyle/>
          <a:p>
            <a:pPr marL="0" indent="0">
              <a:buNone/>
            </a:pPr>
            <a:r>
              <a:rPr lang="nl-NL" dirty="0"/>
              <a:t>Domein B ≈ instandhouding; Domein C ≈ groei &amp; ontwikkeling</a:t>
            </a:r>
          </a:p>
          <a:p>
            <a:pPr marL="0" indent="0">
              <a:buNone/>
            </a:pPr>
            <a:r>
              <a:rPr lang="nl-NL" dirty="0"/>
              <a:t>Gevolg: je moet ze in samenhang bezien (dus bladeren in de syllabus)</a:t>
            </a:r>
          </a:p>
          <a:p>
            <a:pPr marL="0" indent="0">
              <a:buNone/>
            </a:pPr>
            <a:r>
              <a:rPr lang="nl-NL" dirty="0"/>
              <a:t>Nieuw conceptenoverzicht ter ondersteuning, havo en vwo</a:t>
            </a:r>
          </a:p>
          <a:p>
            <a:pPr lvl="1"/>
            <a:r>
              <a:rPr lang="nl-NL" dirty="0"/>
              <a:t>bevat op 1 A4 het onderscheid CE/SE </a:t>
            </a:r>
          </a:p>
          <a:p>
            <a:pPr lvl="1"/>
            <a:r>
              <a:rPr lang="nl-NL" dirty="0"/>
              <a:t>waar je wat vindt (genummerd)</a:t>
            </a:r>
          </a:p>
          <a:p>
            <a:pPr lvl="1"/>
            <a:r>
              <a:rPr lang="nl-NL" dirty="0"/>
              <a:t>grijs is SE</a:t>
            </a:r>
          </a:p>
          <a:p>
            <a:pPr lvl="1"/>
            <a:r>
              <a:rPr lang="nl-NL" dirty="0"/>
              <a:t>vaardigheden (A domein) ernaast</a:t>
            </a:r>
          </a:p>
          <a:p>
            <a:pPr marL="0" indent="0">
              <a:buNone/>
            </a:pPr>
            <a:endParaRPr lang="nl-NL" dirty="0"/>
          </a:p>
          <a:p>
            <a:endParaRPr lang="nl-NL" dirty="0"/>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6</a:t>
            </a:fld>
            <a:endParaRPr lang="en-US"/>
          </a:p>
        </p:txBody>
      </p:sp>
    </p:spTree>
    <p:extLst>
      <p:ext uri="{BB962C8B-B14F-4D97-AF65-F5344CB8AC3E}">
        <p14:creationId xmlns:p14="http://schemas.microsoft.com/office/powerpoint/2010/main" val="28716064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630382"/>
            <a:ext cx="8574087" cy="967840"/>
          </a:xfrm>
        </p:spPr>
        <p:txBody>
          <a:bodyPr/>
          <a:lstStyle/>
          <a:p>
            <a:pPr algn="ctr"/>
            <a:r>
              <a:rPr lang="nl-NL" dirty="0"/>
              <a:t>Opdracht </a:t>
            </a:r>
            <a:r>
              <a:rPr lang="nl-NL" dirty="0" smtClean="0"/>
              <a:t>2, 3 </a:t>
            </a:r>
            <a:r>
              <a:rPr lang="nl-NL" dirty="0"/>
              <a:t>verschil havo/vwo?</a:t>
            </a:r>
          </a:p>
        </p:txBody>
      </p:sp>
      <p:sp>
        <p:nvSpPr>
          <p:cNvPr id="3" name="Tijdelijke aanduiding voor inhoud 2"/>
          <p:cNvSpPr>
            <a:spLocks noGrp="1"/>
          </p:cNvSpPr>
          <p:nvPr>
            <p:ph idx="1"/>
          </p:nvPr>
        </p:nvSpPr>
        <p:spPr>
          <a:xfrm>
            <a:off x="317848" y="1852490"/>
            <a:ext cx="8540402" cy="4273673"/>
          </a:xfrm>
        </p:spPr>
        <p:txBody>
          <a:bodyPr>
            <a:normAutofit/>
          </a:bodyPr>
          <a:lstStyle/>
          <a:p>
            <a:pPr>
              <a:buFontTx/>
              <a:buChar char="-"/>
            </a:pPr>
            <a:r>
              <a:rPr lang="nl-NL" dirty="0"/>
              <a:t>Havo en vwo verschillen qua verdeling CE/SE</a:t>
            </a:r>
          </a:p>
          <a:p>
            <a:pPr>
              <a:buFontTx/>
              <a:buChar char="-"/>
            </a:pPr>
            <a:r>
              <a:rPr lang="nl-NL" dirty="0"/>
              <a:t>VWO concepten zijn uitgebreider en abstracter (</a:t>
            </a:r>
            <a:r>
              <a:rPr lang="nl-NL" dirty="0">
                <a:solidFill>
                  <a:schemeClr val="tx1"/>
                </a:solidFill>
              </a:rPr>
              <a:t>b.v.</a:t>
            </a:r>
            <a:r>
              <a:rPr lang="nl-NL" dirty="0"/>
              <a:t> niche)</a:t>
            </a:r>
            <a:r>
              <a:rPr lang="nl-NL" dirty="0">
                <a:solidFill>
                  <a:srgbClr val="00B050"/>
                </a:solidFill>
              </a:rPr>
              <a:t>.</a:t>
            </a:r>
          </a:p>
          <a:p>
            <a:pPr>
              <a:buFontTx/>
              <a:buChar char="-"/>
            </a:pPr>
            <a:r>
              <a:rPr lang="nl-NL" dirty="0">
                <a:solidFill>
                  <a:schemeClr val="tx1"/>
                </a:solidFill>
              </a:rPr>
              <a:t>Verschil in niveau van concepten van havo/vwo blijft lastig, wat moet bij havo wel/niet? </a:t>
            </a:r>
            <a:r>
              <a:rPr lang="nl-NL" dirty="0"/>
              <a:t>Tip: let op organisatieniveau en gebruik examenvragen.</a:t>
            </a:r>
          </a:p>
          <a:p>
            <a:pPr>
              <a:buFontTx/>
              <a:buChar char="-"/>
            </a:pPr>
            <a:r>
              <a:rPr lang="nl-NL" dirty="0"/>
              <a:t>Deelconcepten zijn </a:t>
            </a:r>
            <a:r>
              <a:rPr lang="nl-NL" i="1" dirty="0"/>
              <a:t>niet</a:t>
            </a:r>
            <a:r>
              <a:rPr lang="nl-NL" dirty="0"/>
              <a:t> uitputtend bij een </a:t>
            </a:r>
            <a:r>
              <a:rPr lang="nl-NL" dirty="0" err="1"/>
              <a:t>subdomein</a:t>
            </a:r>
            <a:r>
              <a:rPr lang="nl-NL" dirty="0"/>
              <a:t>.</a:t>
            </a:r>
          </a:p>
          <a:p>
            <a:pPr>
              <a:buFontTx/>
              <a:buChar char="-"/>
            </a:pPr>
            <a:endParaRPr lang="nl-NL" dirty="0"/>
          </a:p>
          <a:p>
            <a:pPr>
              <a:buFontTx/>
              <a:buChar char="-"/>
            </a:pPr>
            <a:endParaRPr lang="nl-NL" dirty="0"/>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7</a:t>
            </a:fld>
            <a:endParaRPr lang="en-US"/>
          </a:p>
        </p:txBody>
      </p:sp>
    </p:spTree>
    <p:extLst>
      <p:ext uri="{BB962C8B-B14F-4D97-AF65-F5344CB8AC3E}">
        <p14:creationId xmlns:p14="http://schemas.microsoft.com/office/powerpoint/2010/main" val="42107623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nl-NL" dirty="0"/>
              <a:t>De syllabus als loodsboot</a:t>
            </a:r>
          </a:p>
        </p:txBody>
      </p:sp>
      <p:sp>
        <p:nvSpPr>
          <p:cNvPr id="3" name="Tijdelijke aanduiding voor inhoud 2"/>
          <p:cNvSpPr>
            <a:spLocks noGrp="1"/>
          </p:cNvSpPr>
          <p:nvPr>
            <p:ph idx="1"/>
          </p:nvPr>
        </p:nvSpPr>
        <p:spPr>
          <a:xfrm>
            <a:off x="317848" y="1852490"/>
            <a:ext cx="3369588" cy="4273673"/>
          </a:xfrm>
        </p:spPr>
        <p:txBody>
          <a:bodyPr>
            <a:normAutofit/>
          </a:bodyPr>
          <a:lstStyle/>
          <a:p>
            <a:pPr marL="0" indent="0">
              <a:buNone/>
            </a:pPr>
            <a:endParaRPr lang="nl-NL" dirty="0"/>
          </a:p>
          <a:p>
            <a:pPr marL="0" indent="0">
              <a:buNone/>
            </a:pPr>
            <a:endParaRPr lang="nl-NL" dirty="0"/>
          </a:p>
          <a:p>
            <a:pPr marL="0" indent="0">
              <a:buNone/>
            </a:pPr>
            <a:r>
              <a:rPr lang="nl-NL" dirty="0"/>
              <a:t>Trotseer de baren! </a:t>
            </a:r>
          </a:p>
          <a:p>
            <a:pPr marL="0" indent="0">
              <a:buNone/>
            </a:pPr>
            <a:r>
              <a:rPr lang="nl-NL" i="1" dirty="0" smtClean="0"/>
              <a:t>Opdrachten 4 </a:t>
            </a:r>
            <a:r>
              <a:rPr lang="nl-NL" i="1" dirty="0"/>
              <a:t>en </a:t>
            </a:r>
            <a:r>
              <a:rPr lang="nl-NL" i="1" dirty="0" smtClean="0"/>
              <a:t>5.</a:t>
            </a:r>
            <a:endParaRPr lang="nl-NL" dirty="0"/>
          </a:p>
        </p:txBody>
      </p:sp>
      <p:sp>
        <p:nvSpPr>
          <p:cNvPr id="4" name="Tijdelijke aanduiding voor voettekst 3"/>
          <p:cNvSpPr>
            <a:spLocks noGrp="1"/>
          </p:cNvSpPr>
          <p:nvPr>
            <p:ph type="ftr" sz="quarter" idx="11"/>
          </p:nvPr>
        </p:nvSpPr>
        <p:spPr/>
        <p:txBody>
          <a:bodyPr/>
          <a:lstStyle/>
          <a:p>
            <a:r>
              <a:rPr lang="en-US"/>
              <a:t>Els de Hullu, Nora Walsarie Wolff, Jacqueline Wooning</a:t>
            </a:r>
          </a:p>
        </p:txBody>
      </p:sp>
      <p:sp>
        <p:nvSpPr>
          <p:cNvPr id="5" name="Tijdelijke aanduiding voor dianummer 4"/>
          <p:cNvSpPr>
            <a:spLocks noGrp="1"/>
          </p:cNvSpPr>
          <p:nvPr>
            <p:ph type="sldNum" sz="quarter" idx="12"/>
          </p:nvPr>
        </p:nvSpPr>
        <p:spPr/>
        <p:txBody>
          <a:bodyPr/>
          <a:lstStyle/>
          <a:p>
            <a:fld id="{5FD889E0-CAB2-4699-909D-B9A88D47ACBE}" type="slidenum">
              <a:rPr lang="en-US" smtClean="0"/>
              <a:pPr/>
              <a:t>8</a:t>
            </a:fld>
            <a:endParaRPr lang="en-US"/>
          </a:p>
        </p:txBody>
      </p:sp>
      <p:pic>
        <p:nvPicPr>
          <p:cNvPr id="6" name="Afbeelding 5"/>
          <p:cNvPicPr>
            <a:picLocks noChangeAspect="1"/>
          </p:cNvPicPr>
          <p:nvPr/>
        </p:nvPicPr>
        <p:blipFill>
          <a:blip r:embed="rId2"/>
          <a:stretch>
            <a:fillRect/>
          </a:stretch>
        </p:blipFill>
        <p:spPr>
          <a:xfrm>
            <a:off x="3687436" y="1676400"/>
            <a:ext cx="5170814" cy="3505200"/>
          </a:xfrm>
          <a:prstGeom prst="rect">
            <a:avLst/>
          </a:prstGeom>
        </p:spPr>
      </p:pic>
    </p:spTree>
    <p:extLst>
      <p:ext uri="{BB962C8B-B14F-4D97-AF65-F5344CB8AC3E}">
        <p14:creationId xmlns:p14="http://schemas.microsoft.com/office/powerpoint/2010/main" val="1818986386"/>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 Nibi iL 20 &amp;amp;#x09;De syllabus biologie &amp;quot;&quot;/&gt;&lt;property id=&quot;20307&quot; value=&quot;281&quot;/&gt;&lt;/object&gt;&lt;object type=&quot;3&quot; unique_id=&quot;10004&quot;&gt;&lt;property id=&quot;20148&quot; value=&quot;5&quot;/&gt;&lt;property id=&quot;20300&quot; value=&quot;Slide 2 - &amp;quot; Wie, wat, hoe &amp;amp; waartoe?&amp;quot;&quot;/&gt;&lt;property id=&quot;20307&quot; value=&quot;273&quot;/&gt;&lt;/object&gt;&lt;object type=&quot;3&quot; unique_id=&quot;10005&quot;&gt;&lt;property id=&quot;20148&quot; value=&quot;5&quot;/&gt;&lt;property id=&quot;20300&quot; value=&quot;Slide 4 - &amp;quot;Wat vind je in de syllabus?&amp;quot;&quot;/&gt;&lt;property id=&quot;20307&quot; value=&quot;303&quot;/&gt;&lt;/object&gt;&lt;object type=&quot;3&quot; unique_id=&quot;10006&quot;&gt;&lt;property id=&quot;20148&quot; value=&quot;5&quot;/&gt;&lt;property id=&quot;20300&quot; value=&quot;Slide 5 - &amp;quot;Globale opbouw syllabus&amp;quot;&quot;/&gt;&lt;property id=&quot;20307&quot; value=&quot;305&quot;/&gt;&lt;/object&gt;&lt;object type=&quot;3&quot; unique_id=&quot;10007&quot;&gt;&lt;property id=&quot;20148&quot; value=&quot;5&quot;/&gt;&lt;property id=&quot;20300&quot; value=&quot;Slide 6 - &amp;quot;Domeinen B en C, Ecosysteem&amp;quot;&quot;/&gt;&lt;property id=&quot;20307&quot; value=&quot;306&quot;/&gt;&lt;/object&gt;&lt;object type=&quot;3&quot; unique_id=&quot;10008&quot;&gt;&lt;property id=&quot;20148&quot; value=&quot;5&quot;/&gt;&lt;property id=&quot;20300&quot; value=&quot;Slide 7 - &amp;quot;Opdracht 1, uitwerking&amp;quot;&quot;/&gt;&lt;property id=&quot;20307&quot; value=&quot;310&quot;/&gt;&lt;/object&gt;&lt;object type=&quot;3&quot; unique_id=&quot;10009&quot;&gt;&lt;property id=&quot;20148&quot; value=&quot;5&quot;/&gt;&lt;property id=&quot;20300&quot; value=&quot;Slide 8 - &amp;quot;Opdracht 2 verschil havo/vwo?&amp;quot;&quot;/&gt;&lt;property id=&quot;20307&quot; value=&quot;308&quot;/&gt;&lt;/object&gt;&lt;object type=&quot;3&quot; unique_id=&quot;10010&quot;&gt;&lt;property id=&quot;20148&quot; value=&quot;5&quot;/&gt;&lt;property id=&quot;20300&quot; value=&quot;Slide 9 - &amp;quot;De syllabus als loodsboot&amp;quot;&quot;/&gt;&lt;property id=&quot;20307&quot; value=&quot;307&quot;/&gt;&lt;/object&gt;&lt;object type=&quot;3&quot; unique_id=&quot;10011&quot;&gt;&lt;property id=&quot;20148&quot; value=&quot;5&quot;/&gt;&lt;property id=&quot;20300&quot; value=&quot;Slide 11 - &amp;quot;Zoeken EN vinden &amp;quot;&quot;/&gt;&lt;property id=&quot;20307&quot; value=&quot;304&quot;/&gt;&lt;/object&gt;&lt;object type=&quot;3&quot; unique_id=&quot;10012&quot;&gt;&lt;property id=&quot;20148&quot; value=&quot;5&quot;/&gt;&lt;property id=&quot;20300&quot; value=&quot;Slide 12 - &amp;quot;Vragen?&amp;quot;&quot;/&gt;&lt;property id=&quot;20307&quot; value=&quot;309&quot;/&gt;&lt;/object&gt;&lt;object type=&quot;3&quot; unique_id=&quot;10027&quot;&gt;&lt;property id=&quot;20148&quot; value=&quot;5&quot;/&gt;&lt;property id=&quot;20300&quot; value=&quot;Slide 3 - &amp;quot;Waarvoor gebruik jij de syllabus?&amp;quot;&quot;/&gt;&lt;property id=&quot;20307&quot; value=&quot;311&quot;/&gt;&lt;/object&gt;&lt;object type=&quot;3&quot; unique_id=&quot;10028&quot;&gt;&lt;property id=&quot;20148&quot; value=&quot;5&quot;/&gt;&lt;property id=&quot;20300&quot; value=&quot;Slide 10 - &amp;quot;Opdrachten 3,4 en 5&amp;quot;&quot;/&gt;&lt;property id=&quot;20307&quot; value=&quot;312&quot;/&gt;&lt;/object&gt;&lt;/object&gt;&lt;object type=&quot;8&quot; unique_id=&quot;10026&quot;&gt;&lt;/object&gt;&lt;/object&gt;&lt;/database&gt;"/>
  <p:tag name="SECTOMILLISECCONVERTED" val="1"/>
</p:tagLst>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9332</TotalTime>
  <Words>1604</Words>
  <Application>Microsoft Macintosh PowerPoint</Application>
  <PresentationFormat>Diavoorstelling (4:3)</PresentationFormat>
  <Paragraphs>177</Paragraphs>
  <Slides>12</Slides>
  <Notes>10</Notes>
  <HiddenSlides>0</HiddenSlides>
  <MMClips>0</MMClips>
  <ScaleCrop>false</ScaleCrop>
  <HeadingPairs>
    <vt:vector size="4" baseType="variant">
      <vt:variant>
        <vt:lpstr>Thema</vt:lpstr>
      </vt:variant>
      <vt:variant>
        <vt:i4>1</vt:i4>
      </vt:variant>
      <vt:variant>
        <vt:lpstr>Diatitels</vt:lpstr>
      </vt:variant>
      <vt:variant>
        <vt:i4>12</vt:i4>
      </vt:variant>
    </vt:vector>
  </HeadingPairs>
  <TitlesOfParts>
    <vt:vector size="13" baseType="lpstr">
      <vt:lpstr>Spectrum</vt:lpstr>
      <vt:lpstr> Nibi iL 20  De syllabus biologie </vt:lpstr>
      <vt:lpstr> Wie, wat, hoe &amp; waartoe?</vt:lpstr>
      <vt:lpstr>Waarvoor gebruik jij de syllabus?</vt:lpstr>
      <vt:lpstr>Wat vind je in de syllabus?</vt:lpstr>
      <vt:lpstr>Globale opbouw syllabus</vt:lpstr>
      <vt:lpstr>Domeinen B en C, Ecosysteem</vt:lpstr>
      <vt:lpstr>Opdracht 1, uitwerking</vt:lpstr>
      <vt:lpstr>Opdracht 2, 3 verschil havo/vwo?</vt:lpstr>
      <vt:lpstr>De syllabus als loodsboot</vt:lpstr>
      <vt:lpstr>Opdrachten  4 en 5</vt:lpstr>
      <vt:lpstr>Zoeken EN vinden </vt:lpstr>
      <vt:lpstr>Vragen?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Els de Hullu</dc:creator>
  <cp:lastModifiedBy>Els de Hullu</cp:lastModifiedBy>
  <cp:revision>254</cp:revision>
  <cp:lastPrinted>2019-12-13T10:32:16Z</cp:lastPrinted>
  <dcterms:created xsi:type="dcterms:W3CDTF">2013-12-18T13:02:14Z</dcterms:created>
  <dcterms:modified xsi:type="dcterms:W3CDTF">2020-01-16T20:16:26Z</dcterms:modified>
</cp:coreProperties>
</file>