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6" r:id="rId2"/>
    <p:sldMasterId id="2147483723" r:id="rId3"/>
    <p:sldMasterId id="2147483740" r:id="rId4"/>
    <p:sldMasterId id="2147483757" r:id="rId5"/>
  </p:sldMasterIdLst>
  <p:notesMasterIdLst>
    <p:notesMasterId r:id="rId25"/>
  </p:notesMasterIdLst>
  <p:handoutMasterIdLst>
    <p:handoutMasterId r:id="rId26"/>
  </p:handoutMasterIdLst>
  <p:sldIdLst>
    <p:sldId id="257" r:id="rId6"/>
    <p:sldId id="269" r:id="rId7"/>
    <p:sldId id="280" r:id="rId8"/>
    <p:sldId id="279" r:id="rId9"/>
    <p:sldId id="281" r:id="rId10"/>
    <p:sldId id="261" r:id="rId11"/>
    <p:sldId id="283" r:id="rId12"/>
    <p:sldId id="260" r:id="rId13"/>
    <p:sldId id="270" r:id="rId14"/>
    <p:sldId id="266" r:id="rId15"/>
    <p:sldId id="278" r:id="rId16"/>
    <p:sldId id="263" r:id="rId17"/>
    <p:sldId id="264" r:id="rId18"/>
    <p:sldId id="267" r:id="rId19"/>
    <p:sldId id="272" r:id="rId20"/>
    <p:sldId id="273" r:id="rId21"/>
    <p:sldId id="285" r:id="rId22"/>
    <p:sldId id="268" r:id="rId23"/>
    <p:sldId id="282" r:id="rId24"/>
  </p:sldIdLst>
  <p:sldSz cx="12192000" cy="6858000"/>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vanWielink" initials="F" lastIdx="2" clrIdx="0">
    <p:extLst>
      <p:ext uri="{19B8F6BF-5375-455C-9EA6-DF929625EA0E}">
        <p15:presenceInfo xmlns:p15="http://schemas.microsoft.com/office/powerpoint/2012/main" userId="S-1-12-1-3163841145-1199185773-3653956264-8146444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6825" autoAdjust="0"/>
  </p:normalViewPr>
  <p:slideViewPr>
    <p:cSldViewPr snapToGrid="0">
      <p:cViewPr varScale="1">
        <p:scale>
          <a:sx n="68" d="100"/>
          <a:sy n="68" d="100"/>
        </p:scale>
        <p:origin x="117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889938" cy="495348"/>
          </a:xfrm>
          <a:prstGeom prst="rect">
            <a:avLst/>
          </a:prstGeom>
        </p:spPr>
        <p:txBody>
          <a:bodyPr vert="horz" lIns="91440" tIns="45720" rIns="91440" bIns="45720" rtlCol="0"/>
          <a:lstStyle>
            <a:lvl1pPr algn="l">
              <a:defRPr sz="1200"/>
            </a:lvl1pPr>
          </a:lstStyle>
          <a:p>
            <a:r>
              <a:rPr lang="nl-NL" smtClean="0"/>
              <a:t>W19: het fipronil-moeras</a:t>
            </a:r>
            <a:endParaRPr lang="nl-NL"/>
          </a:p>
        </p:txBody>
      </p:sp>
      <p:sp>
        <p:nvSpPr>
          <p:cNvPr id="3" name="Tijdelijke aanduiding voor datum 2"/>
          <p:cNvSpPr>
            <a:spLocks noGrp="1"/>
          </p:cNvSpPr>
          <p:nvPr>
            <p:ph type="dt" sz="quarter" idx="1"/>
          </p:nvPr>
        </p:nvSpPr>
        <p:spPr>
          <a:xfrm>
            <a:off x="3777606" y="1"/>
            <a:ext cx="2889938" cy="495348"/>
          </a:xfrm>
          <a:prstGeom prst="rect">
            <a:avLst/>
          </a:prstGeom>
        </p:spPr>
        <p:txBody>
          <a:bodyPr vert="horz" lIns="91440" tIns="45720" rIns="91440" bIns="45720" rtlCol="0"/>
          <a:lstStyle>
            <a:lvl1pPr algn="r">
              <a:defRPr sz="1200"/>
            </a:lvl1pPr>
          </a:lstStyle>
          <a:p>
            <a:r>
              <a:rPr lang="nl-NL" smtClean="0"/>
              <a:t>12-1-2018</a:t>
            </a:r>
            <a:endParaRPr lang="nl-NL"/>
          </a:p>
        </p:txBody>
      </p:sp>
      <p:sp>
        <p:nvSpPr>
          <p:cNvPr id="4" name="Tijdelijke aanduiding voor voettekst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r>
              <a:rPr lang="nl-NL" smtClean="0"/>
              <a:t>Micha Ummels, Horst Wolter, Mieke Jansen, Frank van Wielink</a:t>
            </a:r>
            <a:endParaRPr lang="nl-NL"/>
          </a:p>
        </p:txBody>
      </p:sp>
      <p:sp>
        <p:nvSpPr>
          <p:cNvPr id="5" name="Tijdelijke aanduiding voor dianummer 4"/>
          <p:cNvSpPr>
            <a:spLocks noGrp="1"/>
          </p:cNvSpPr>
          <p:nvPr>
            <p:ph type="sldNum" sz="quarter" idx="3"/>
          </p:nvPr>
        </p:nvSpPr>
        <p:spPr>
          <a:xfrm>
            <a:off x="3777606" y="9377317"/>
            <a:ext cx="2889938" cy="495347"/>
          </a:xfrm>
          <a:prstGeom prst="rect">
            <a:avLst/>
          </a:prstGeom>
        </p:spPr>
        <p:txBody>
          <a:bodyPr vert="horz" lIns="91440" tIns="45720" rIns="91440" bIns="45720" rtlCol="0" anchor="b"/>
          <a:lstStyle>
            <a:lvl1pPr algn="r">
              <a:defRPr sz="1200"/>
            </a:lvl1pPr>
          </a:lstStyle>
          <a:p>
            <a:fld id="{3460AC5F-AA29-4FC7-B7D3-E3BFA787AE34}" type="slidenum">
              <a:rPr lang="nl-NL" smtClean="0"/>
              <a:t>‹nr.›</a:t>
            </a:fld>
            <a:endParaRPr lang="nl-NL"/>
          </a:p>
        </p:txBody>
      </p:sp>
    </p:spTree>
    <p:extLst>
      <p:ext uri="{BB962C8B-B14F-4D97-AF65-F5344CB8AC3E}">
        <p14:creationId xmlns:p14="http://schemas.microsoft.com/office/powerpoint/2010/main" val="1079700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889938" cy="495348"/>
          </a:xfrm>
          <a:prstGeom prst="rect">
            <a:avLst/>
          </a:prstGeom>
        </p:spPr>
        <p:txBody>
          <a:bodyPr vert="horz" lIns="91440" tIns="45720" rIns="91440" bIns="45720" rtlCol="0"/>
          <a:lstStyle>
            <a:lvl1pPr algn="l">
              <a:defRPr sz="1200"/>
            </a:lvl1pPr>
          </a:lstStyle>
          <a:p>
            <a:r>
              <a:rPr lang="nl-NL" smtClean="0"/>
              <a:t>W19: het fipronil-moeras</a:t>
            </a:r>
            <a:endParaRPr lang="nl-NL"/>
          </a:p>
        </p:txBody>
      </p:sp>
      <p:sp>
        <p:nvSpPr>
          <p:cNvPr id="3" name="Tijdelijke aanduiding voor datum 2"/>
          <p:cNvSpPr>
            <a:spLocks noGrp="1"/>
          </p:cNvSpPr>
          <p:nvPr>
            <p:ph type="dt" idx="1"/>
          </p:nvPr>
        </p:nvSpPr>
        <p:spPr>
          <a:xfrm>
            <a:off x="3777606" y="1"/>
            <a:ext cx="2889938" cy="495348"/>
          </a:xfrm>
          <a:prstGeom prst="rect">
            <a:avLst/>
          </a:prstGeom>
        </p:spPr>
        <p:txBody>
          <a:bodyPr vert="horz" lIns="91440" tIns="45720" rIns="91440" bIns="45720" rtlCol="0"/>
          <a:lstStyle>
            <a:lvl1pPr algn="r">
              <a:defRPr sz="1200"/>
            </a:lvl1pPr>
          </a:lstStyle>
          <a:p>
            <a:r>
              <a:rPr lang="nl-NL" smtClean="0"/>
              <a:t>12-1-2018</a:t>
            </a:r>
            <a:endParaRPr lang="nl-NL"/>
          </a:p>
        </p:txBody>
      </p:sp>
      <p:sp>
        <p:nvSpPr>
          <p:cNvPr id="4" name="Tijdelijke aanduiding voor dia-afbeelding 3"/>
          <p:cNvSpPr>
            <a:spLocks noGrp="1" noRot="1" noChangeAspect="1"/>
          </p:cNvSpPr>
          <p:nvPr>
            <p:ph type="sldImg" idx="2"/>
          </p:nvPr>
        </p:nvSpPr>
        <p:spPr>
          <a:xfrm>
            <a:off x="374650" y="1235075"/>
            <a:ext cx="5919788" cy="33305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19"/>
            <a:ext cx="5335270" cy="3887363"/>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r>
              <a:rPr lang="nl-NL" smtClean="0"/>
              <a:t>Micha Ummels, Horst Wolter, Mieke Jansen, Frank van Wielink</a:t>
            </a:r>
            <a:endParaRPr lang="nl-NL"/>
          </a:p>
        </p:txBody>
      </p:sp>
      <p:sp>
        <p:nvSpPr>
          <p:cNvPr id="7" name="Tijdelijke aanduiding voor dianummer 6"/>
          <p:cNvSpPr>
            <a:spLocks noGrp="1"/>
          </p:cNvSpPr>
          <p:nvPr>
            <p:ph type="sldNum" sz="quarter" idx="5"/>
          </p:nvPr>
        </p:nvSpPr>
        <p:spPr>
          <a:xfrm>
            <a:off x="3777606" y="9377317"/>
            <a:ext cx="2889938" cy="495347"/>
          </a:xfrm>
          <a:prstGeom prst="rect">
            <a:avLst/>
          </a:prstGeom>
        </p:spPr>
        <p:txBody>
          <a:bodyPr vert="horz" lIns="91440" tIns="45720" rIns="91440" bIns="45720" rtlCol="0" anchor="b"/>
          <a:lstStyle>
            <a:lvl1pPr algn="r">
              <a:defRPr sz="1200"/>
            </a:lvl1pPr>
          </a:lstStyle>
          <a:p>
            <a:fld id="{912CCC93-FD81-4664-B7C1-670DC822B75A}" type="slidenum">
              <a:rPr lang="nl-NL" smtClean="0"/>
              <a:t>‹nr.›</a:t>
            </a:fld>
            <a:endParaRPr lang="nl-NL"/>
          </a:p>
        </p:txBody>
      </p:sp>
    </p:spTree>
    <p:extLst>
      <p:ext uri="{BB962C8B-B14F-4D97-AF65-F5344CB8AC3E}">
        <p14:creationId xmlns:p14="http://schemas.microsoft.com/office/powerpoint/2010/main" val="101608314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1. Bi</a:t>
            </a:r>
            <a:r>
              <a:rPr lang="nl-NL" baseline="0" dirty="0" smtClean="0"/>
              <a:t>j binnenkomst krijgt iedereen een kaartje met een nummer 1 t/m 5 (naam van de actor nog niet vermeld op kaartje). </a:t>
            </a:r>
          </a:p>
          <a:p>
            <a:r>
              <a:rPr lang="nl-NL" baseline="0" dirty="0" smtClean="0"/>
              <a:t>In het lokaal zijn er tien groepjes gemaakt. Op elk groepje staat een nummer.</a:t>
            </a:r>
          </a:p>
          <a:p>
            <a:r>
              <a:rPr lang="nl-NL" baseline="0" dirty="0" smtClean="0"/>
              <a:t>Deelnemers gaan zitten in het groepje met het nummer dat overeenkomt met kaartje. </a:t>
            </a:r>
          </a:p>
          <a:p>
            <a:r>
              <a:rPr lang="nl-NL" baseline="0" dirty="0" smtClean="0"/>
              <a:t>Als er minder dan 30 deelnemers zijn dan zorgen dat er per groepje minimaal twee personen zijn. </a:t>
            </a:r>
          </a:p>
          <a:p>
            <a:r>
              <a:rPr lang="nl-NL" baseline="0" dirty="0" smtClean="0"/>
              <a:t>2. Iedereen welkom heten </a:t>
            </a:r>
          </a:p>
          <a:p>
            <a:r>
              <a:rPr lang="nl-NL" baseline="0" dirty="0" smtClean="0"/>
              <a:t>Programma:</a:t>
            </a:r>
          </a:p>
          <a:p>
            <a:r>
              <a:rPr lang="nl-NL" baseline="0" dirty="0" smtClean="0"/>
              <a:t>Aangeven dat we beginnen met de activiteit die vergelijkbaar is met de les voor leerlingen (duurt ongeveer 45 min). </a:t>
            </a:r>
          </a:p>
          <a:p>
            <a:r>
              <a:rPr lang="nl-NL" baseline="0" dirty="0" smtClean="0"/>
              <a:t>Daarna Reflectie (duurt ongeveer 30 min):</a:t>
            </a:r>
          </a:p>
          <a:p>
            <a:pPr marL="228600" indent="-228600">
              <a:buAutoNum type="alphaLcPeriod"/>
            </a:pPr>
            <a:r>
              <a:rPr lang="nl-NL" baseline="0" dirty="0" smtClean="0"/>
              <a:t>Terugblik op deze activiteit, </a:t>
            </a:r>
          </a:p>
          <a:p>
            <a:pPr marL="228600" indent="-228600">
              <a:buAutoNum type="alphaLcPeriod"/>
            </a:pPr>
            <a:r>
              <a:rPr lang="nl-NL" baseline="0" dirty="0" smtClean="0"/>
              <a:t>Wat vonden leerlingen ervan? </a:t>
            </a:r>
          </a:p>
          <a:p>
            <a:pPr marL="228600" indent="-228600">
              <a:buAutoNum type="alphaLcPeriod"/>
            </a:pPr>
            <a:r>
              <a:rPr lang="nl-NL" baseline="0" dirty="0" smtClean="0"/>
              <a:t>Hoe vergelijkbare onderwerpen aan te pakken. Welke onderwerpen zouden geschikt zijn? </a:t>
            </a:r>
          </a:p>
          <a:p>
            <a:pPr marL="228600" indent="-228600">
              <a:buAutoNum type="alphaLcPeriod"/>
            </a:pPr>
            <a:endParaRPr lang="nl-NL"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i="1" baseline="0" dirty="0" smtClean="0"/>
              <a:t>Vraag: wie opent? Voorstel: Micha begint, stelt iedereen voor, noemt bovenstaande workshopindeling en geeft woord aan Frank of Mieke voor leiden van activiteit. Wie leidt discussie binnen de beide viskommen (Mieke, Frank, Horst?) en daarna de plenaire terugkoppeling van de twee viskommen (Micha?)?</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baseline="0" dirty="0" smtClean="0"/>
              <a:t>Reflectie doet Micha dan weer (waarbij de anderen aanvullen).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baseline="0" dirty="0" smtClean="0"/>
              <a:t>Ander idee ook prima. Het maakt mij niet zoveel uit maar we moeten het wel even scherp hebben.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smtClean="0"/>
          </a:p>
          <a:p>
            <a:pPr marL="0" indent="0">
              <a:buNone/>
            </a:pPr>
            <a:endParaRPr lang="nl-NL"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1</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1264031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Relatie met SSIBL</a:t>
            </a:r>
            <a:endParaRPr lang="nl-NL"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14</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3042358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NB dia’s met donkere achtergrond: niet-les-dia’s, maar achtergrondbespreking</a:t>
            </a:r>
            <a:r>
              <a:rPr lang="nl-NL" baseline="0" dirty="0" smtClean="0"/>
              <a:t> voor </a:t>
            </a:r>
            <a:r>
              <a:rPr lang="nl-NL" baseline="0" dirty="0" err="1" smtClean="0"/>
              <a:t>nibi</a:t>
            </a:r>
            <a:r>
              <a:rPr lang="nl-NL" baseline="0" dirty="0" smtClean="0"/>
              <a:t>.</a:t>
            </a:r>
            <a:endParaRPr lang="nl-NL"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15</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112296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Relatie met SSIBL</a:t>
            </a:r>
            <a:endParaRPr lang="nl-NL"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18</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304081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smtClean="0"/>
              <a:t>Les Micha:</a:t>
            </a:r>
          </a:p>
          <a:p>
            <a:r>
              <a:rPr lang="nl-NL" i="1" dirty="0" smtClean="0"/>
              <a:t>Starten met een doosje</a:t>
            </a:r>
            <a:r>
              <a:rPr lang="nl-NL" i="1" baseline="0" dirty="0" smtClean="0"/>
              <a:t> eieren en de vraag of je er een zou eten als een beetje </a:t>
            </a:r>
            <a:r>
              <a:rPr lang="nl-NL" i="1" baseline="0" dirty="0" err="1" smtClean="0"/>
              <a:t>fipronil</a:t>
            </a:r>
            <a:r>
              <a:rPr lang="nl-NL" i="1" baseline="0" dirty="0" smtClean="0"/>
              <a:t> in zou zitten. </a:t>
            </a:r>
          </a:p>
          <a:p>
            <a:r>
              <a:rPr lang="nl-NL" i="1" baseline="0" dirty="0" smtClean="0"/>
              <a:t>Aanvulling Frank: </a:t>
            </a:r>
          </a:p>
          <a:p>
            <a:r>
              <a:rPr lang="nl-NL" i="1" baseline="0" dirty="0" smtClean="0"/>
              <a:t>“deze kost 25 cent, maar er kan </a:t>
            </a:r>
            <a:r>
              <a:rPr lang="nl-NL" i="1" baseline="0" dirty="0" err="1" smtClean="0"/>
              <a:t>fipronil</a:t>
            </a:r>
            <a:r>
              <a:rPr lang="nl-NL" i="1" baseline="0" dirty="0" smtClean="0"/>
              <a:t> in zitten. Deze is gegarandeerd </a:t>
            </a:r>
            <a:r>
              <a:rPr lang="nl-NL" i="1" baseline="0" dirty="0" err="1" smtClean="0"/>
              <a:t>fipronilvrij</a:t>
            </a:r>
            <a:r>
              <a:rPr lang="nl-NL" i="1" baseline="0" dirty="0" smtClean="0"/>
              <a:t> en kost 50 cent: wat ben je bereid te betalen voor kwalitatief goed voedsel (veilig/milieu/voedingswaarde/behandeling dieren)?”</a:t>
            </a:r>
          </a:p>
          <a:p>
            <a:endParaRPr lang="nl-NL" i="1" baseline="0" dirty="0" smtClean="0"/>
          </a:p>
          <a:p>
            <a:r>
              <a:rPr lang="nl-NL" i="1" baseline="0" dirty="0" smtClean="0"/>
              <a:t>Daarna m.b.v. afbeelding bespreken hoe een kip eieren maakt.  </a:t>
            </a:r>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2</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5311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Relatie met SSIBL</a:t>
            </a:r>
            <a:endParaRPr lang="nl-NL"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3</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252622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Relatie met SSIBL</a:t>
            </a:r>
            <a:endParaRPr lang="nl-NL"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5</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212846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smtClean="0"/>
              <a:t>Les Frank: Krantenkoppen eerst om te laten zien waar de discussie over ging in augustus 2017</a:t>
            </a:r>
          </a:p>
          <a:p>
            <a:r>
              <a:rPr lang="nl-NL" dirty="0" smtClean="0"/>
              <a:t>Enkele</a:t>
            </a:r>
            <a:r>
              <a:rPr lang="nl-NL" baseline="0" dirty="0" smtClean="0"/>
              <a:t> krantenkoppen over deze affaire om te laten zien dat het een complexe discussie met veel perspectieven. </a:t>
            </a:r>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6</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2363185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Benadrukken</a:t>
            </a:r>
            <a:r>
              <a:rPr lang="nl-NL" b="1" baseline="0" dirty="0" smtClean="0"/>
              <a:t> wat de belangen zijn van iedere actor!</a:t>
            </a:r>
          </a:p>
          <a:p>
            <a:r>
              <a:rPr lang="nl-NL" i="1" dirty="0" smtClean="0"/>
              <a:t>N.a.v. les Micha: in vierde klassen Milieu</a:t>
            </a:r>
            <a:r>
              <a:rPr lang="nl-NL" i="1" baseline="0" dirty="0" smtClean="0"/>
              <a:t> centraal vervangen voor wakker dier! Ook gedaan in bronnen. </a:t>
            </a:r>
          </a:p>
          <a:p>
            <a:r>
              <a:rPr lang="nl-NL" i="1" baseline="0" dirty="0" smtClean="0"/>
              <a:t>n.a.v. les Frank: In hogere klassen, waar milieuproblematiek al besproken is, is milieu centraal interessant i.v.m. accumulatie en niet specificiteit. Daarom twee opties, ook in bronnenpakket; plaatje blijft hetzelfde.</a:t>
            </a:r>
            <a:endParaRPr lang="nl-NL" i="1" dirty="0" smtClean="0"/>
          </a:p>
          <a:p>
            <a:endParaRPr lang="nl-NL"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9</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4269495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Vijf</a:t>
            </a:r>
            <a:r>
              <a:rPr lang="nl-NL" baseline="0" dirty="0" smtClean="0"/>
              <a:t> bronnenpakketjes uitdelen en post-</a:t>
            </a:r>
            <a:r>
              <a:rPr lang="nl-NL" baseline="0" dirty="0" err="1" smtClean="0"/>
              <a:t>its</a:t>
            </a:r>
            <a:r>
              <a:rPr lang="nl-NL" baseline="0" dirty="0" smtClean="0"/>
              <a:t>. </a:t>
            </a:r>
          </a:p>
          <a:p>
            <a:r>
              <a:rPr lang="nl-NL" i="1" baseline="0" dirty="0" smtClean="0"/>
              <a:t>Les Frank: bronnendocument in één keer naar de klas gestuurd via de </a:t>
            </a:r>
            <a:r>
              <a:rPr lang="nl-NL" i="1" baseline="0" dirty="0" err="1" smtClean="0"/>
              <a:t>elo</a:t>
            </a:r>
            <a:r>
              <a:rPr lang="nl-NL" i="1" baseline="0" dirty="0" smtClean="0"/>
              <a:t> (</a:t>
            </a:r>
            <a:r>
              <a:rPr lang="nl-NL" i="1" baseline="0" dirty="0" err="1" smtClean="0"/>
              <a:t>itslearning</a:t>
            </a:r>
            <a:r>
              <a:rPr lang="nl-NL" i="1" baseline="0" dirty="0" smtClean="0"/>
              <a:t>): leerlingen ontvangen die ook via de </a:t>
            </a:r>
            <a:r>
              <a:rPr lang="nl-NL" i="1" baseline="0" dirty="0" err="1" smtClean="0"/>
              <a:t>elo</a:t>
            </a:r>
            <a:r>
              <a:rPr lang="nl-NL" i="1" baseline="0" dirty="0" smtClean="0"/>
              <a:t>-app op hun mobiel.</a:t>
            </a:r>
          </a:p>
          <a:p>
            <a:r>
              <a:rPr lang="nl-NL" i="1" baseline="0" dirty="0" smtClean="0"/>
              <a:t>Aantekeningen maken op post-</a:t>
            </a:r>
            <a:r>
              <a:rPr lang="nl-NL" i="1" baseline="0" dirty="0" err="1" smtClean="0"/>
              <a:t>its</a:t>
            </a:r>
            <a:r>
              <a:rPr lang="nl-NL" i="1" baseline="0" dirty="0" smtClean="0"/>
              <a:t> voor discussie. Moeten we uittesten bij onze leerlingen</a:t>
            </a:r>
            <a:r>
              <a:rPr lang="nl-NL" baseline="0" dirty="0" smtClean="0"/>
              <a:t>. </a:t>
            </a:r>
          </a:p>
          <a:p>
            <a:r>
              <a:rPr lang="nl-NL" baseline="0" dirty="0" smtClean="0"/>
              <a:t>Les: tijd aanhouden; aandacht geven aan </a:t>
            </a:r>
            <a:r>
              <a:rPr lang="nl-NL" u="sng" baseline="0" dirty="0" smtClean="0"/>
              <a:t>belang</a:t>
            </a:r>
            <a:r>
              <a:rPr lang="nl-NL" u="none" baseline="0" dirty="0" smtClean="0"/>
              <a:t>.</a:t>
            </a:r>
          </a:p>
          <a:p>
            <a:r>
              <a:rPr lang="nl-NL" i="1" u="none" baseline="0" dirty="0" smtClean="0"/>
              <a:t>Opmerking tijd n.a.v. les Frank: Mieke heeft 70 minuten, ik zou zeker stap 2 uitbreiden voor een diepere inhoud. Ik wil zelf deze les nog testen in een kleine 100 minuten.</a:t>
            </a:r>
            <a:endParaRPr lang="nl-NL" i="1"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10</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1563236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Toelichting (werkvorm moet zeer helder worden geïnstrueerd want complex):</a:t>
            </a:r>
            <a:r>
              <a:rPr lang="nl-NL" baseline="0" dirty="0" smtClean="0"/>
              <a:t> </a:t>
            </a:r>
          </a:p>
          <a:p>
            <a:r>
              <a:rPr lang="nl-NL" i="0" dirty="0" smtClean="0"/>
              <a:t>A.</a:t>
            </a:r>
            <a:r>
              <a:rPr lang="nl-NL" i="0" baseline="0" dirty="0" smtClean="0"/>
              <a:t> </a:t>
            </a:r>
            <a:r>
              <a:rPr lang="nl-NL" i="0" dirty="0" smtClean="0"/>
              <a:t>alle nummer A leggen logo actor voor zich neer/krijgen een sticker</a:t>
            </a:r>
            <a:r>
              <a:rPr lang="nl-NL" i="0" baseline="0" dirty="0" smtClean="0"/>
              <a:t>. Dat is helder in de discussie.  </a:t>
            </a:r>
            <a:r>
              <a:rPr lang="nl-NL" i="0" dirty="0" smtClean="0"/>
              <a:t>Discussie starten met voorstel</a:t>
            </a:r>
            <a:r>
              <a:rPr lang="nl-NL" i="0" baseline="0" dirty="0" smtClean="0"/>
              <a:t> van kippenboer: tijdelijk de norm verhogen. Geef kippenboer het woord en vraag waarom (op basis van welke argumenten) ze met dit voorstel komen. Daarna kunnen de anderen hierop reageren.   </a:t>
            </a:r>
            <a:endParaRPr lang="nl-NL" i="0" dirty="0" smtClean="0"/>
          </a:p>
          <a:p>
            <a:r>
              <a:rPr lang="nl-NL" i="0" dirty="0" smtClean="0"/>
              <a:t>A2-rollen: de</a:t>
            </a:r>
            <a:r>
              <a:rPr lang="nl-NL" i="0" baseline="0" dirty="0" smtClean="0"/>
              <a:t> </a:t>
            </a:r>
            <a:r>
              <a:rPr lang="nl-NL" i="0" dirty="0" smtClean="0"/>
              <a:t>leerling die niet A,</a:t>
            </a:r>
            <a:r>
              <a:rPr lang="nl-NL" i="0" baseline="0" dirty="0" smtClean="0"/>
              <a:t> B of C zijn </a:t>
            </a:r>
            <a:r>
              <a:rPr lang="nl-NL" i="0" baseline="0" dirty="0" err="1" smtClean="0"/>
              <a:t>zijn</a:t>
            </a:r>
            <a:r>
              <a:rPr lang="nl-NL" i="0" dirty="0" smtClean="0"/>
              <a:t> back-up voor de</a:t>
            </a:r>
            <a:r>
              <a:rPr lang="nl-NL" i="0" baseline="0" dirty="0" smtClean="0"/>
              <a:t> A van dezelfde actor. Deze zitten achter hun A</a:t>
            </a:r>
            <a:endParaRPr lang="nl-NL"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smtClean="0"/>
              <a:t>B. Argumenten: </a:t>
            </a:r>
            <a:r>
              <a:rPr lang="nl-NL" i="1" baseline="0" dirty="0" smtClean="0"/>
              <a:t>welke</a:t>
            </a:r>
            <a:r>
              <a:rPr lang="nl-NL" baseline="0" dirty="0" smtClean="0"/>
              <a:t> argumenten worden aangedragen door jouw A? (formulier observatoren B)</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smtClean="0"/>
              <a:t>C. Kennis: welke biologische kennis wordt aangedragen door jouw A? Welke kennis die nodig is voor de discussie mist jouw A? (formulier observatoren C)</a:t>
            </a:r>
          </a:p>
          <a:p>
            <a:r>
              <a:rPr lang="nl-NL" i="1" baseline="0" dirty="0" smtClean="0"/>
              <a:t>D. (alleen op de NIBI) </a:t>
            </a:r>
            <a:r>
              <a:rPr lang="nl-NL" i="1" dirty="0" smtClean="0"/>
              <a:t>Proces: Hoe verloopt de werkvorm. Wie</a:t>
            </a:r>
            <a:r>
              <a:rPr lang="nl-NL" i="1" baseline="0" dirty="0" smtClean="0"/>
              <a:t> is actief? Worden de doelen bereikt?</a:t>
            </a:r>
          </a:p>
          <a:p>
            <a:endParaRPr lang="nl-NL"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i="1" baseline="0" dirty="0" smtClean="0"/>
              <a:t>NB bijgesteld n.a.v. Franks les. Tip: maak in het lokaal fysiek verschil tussen A, A2, B en C, bv: A en A2 (</a:t>
            </a:r>
            <a:r>
              <a:rPr lang="nl-NL" i="1" baseline="0" dirty="0" err="1" smtClean="0"/>
              <a:t>backups</a:t>
            </a:r>
            <a:r>
              <a:rPr lang="nl-NL" i="1" baseline="0" dirty="0" smtClean="0"/>
              <a:t>) zitten; B en C staan. Let bij verdeling rollen op: zorg dat A en A2 vanuit de groepjes eerlijk verdeeld zijn. B en C hoeven niet de rol te observeren die ze zelf voorbereid hebben: kies je dus vooral uit de groepjes waar je er meerdere van hebt.</a:t>
            </a:r>
          </a:p>
          <a:p>
            <a:endParaRPr lang="nl-NL" dirty="0" smtClean="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12</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417463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Hier terughalen wat observatoren hebben genoteerd. Geeft</a:t>
            </a:r>
            <a:r>
              <a:rPr lang="nl-NL" baseline="0" dirty="0" smtClean="0"/>
              <a:t> structuur aan de nabespreking.</a:t>
            </a:r>
          </a:p>
          <a:p>
            <a:endParaRPr lang="nl-NL" i="1" baseline="0" dirty="0" smtClean="0"/>
          </a:p>
          <a:p>
            <a:r>
              <a:rPr lang="nl-NL" i="1" baseline="0" dirty="0" smtClean="0"/>
              <a:t>NB formulieren bedacht n.a.v. les Frank. Nog niet getest…</a:t>
            </a:r>
            <a:endParaRPr lang="nl-NL" i="1" dirty="0"/>
          </a:p>
        </p:txBody>
      </p:sp>
      <p:sp>
        <p:nvSpPr>
          <p:cNvPr id="4" name="Tijdelijke aanduiding voor dianummer 3"/>
          <p:cNvSpPr>
            <a:spLocks noGrp="1"/>
          </p:cNvSpPr>
          <p:nvPr>
            <p:ph type="sldNum" sz="quarter" idx="10"/>
          </p:nvPr>
        </p:nvSpPr>
        <p:spPr/>
        <p:txBody>
          <a:bodyPr/>
          <a:lstStyle/>
          <a:p>
            <a:fld id="{912CCC93-FD81-4664-B7C1-670DC822B75A}" type="slidenum">
              <a:rPr lang="nl-NL" smtClean="0"/>
              <a:t>13</a:t>
            </a:fld>
            <a:endParaRPr lang="nl-NL"/>
          </a:p>
        </p:txBody>
      </p:sp>
      <p:sp>
        <p:nvSpPr>
          <p:cNvPr id="5" name="Tijdelijke aanduiding voor voettekst 4"/>
          <p:cNvSpPr>
            <a:spLocks noGrp="1"/>
          </p:cNvSpPr>
          <p:nvPr>
            <p:ph type="ftr" sz="quarter" idx="11"/>
          </p:nvPr>
        </p:nvSpPr>
        <p:spPr/>
        <p:txBody>
          <a:bodyPr/>
          <a:lstStyle/>
          <a:p>
            <a:r>
              <a:rPr lang="nl-NL" smtClean="0"/>
              <a:t>Micha Ummels, Horst Wolter, Mieke Jansen, Frank van Wielink</a:t>
            </a:r>
            <a:endParaRPr lang="nl-NL"/>
          </a:p>
        </p:txBody>
      </p:sp>
      <p:sp>
        <p:nvSpPr>
          <p:cNvPr id="6" name="Tijdelijke aanduiding voor koptekst 5"/>
          <p:cNvSpPr>
            <a:spLocks noGrp="1"/>
          </p:cNvSpPr>
          <p:nvPr>
            <p:ph type="hdr" sz="quarter" idx="12"/>
          </p:nvPr>
        </p:nvSpPr>
        <p:spPr/>
        <p:txBody>
          <a:bodyPr/>
          <a:lstStyle/>
          <a:p>
            <a:r>
              <a:rPr lang="nl-NL" smtClean="0"/>
              <a:t>W19: het fipronil-moeras</a:t>
            </a:r>
            <a:endParaRPr lang="nl-NL"/>
          </a:p>
        </p:txBody>
      </p:sp>
      <p:sp>
        <p:nvSpPr>
          <p:cNvPr id="7" name="Tijdelijke aanduiding voor datum 6"/>
          <p:cNvSpPr>
            <a:spLocks noGrp="1"/>
          </p:cNvSpPr>
          <p:nvPr>
            <p:ph type="dt" idx="13"/>
          </p:nvPr>
        </p:nvSpPr>
        <p:spPr/>
        <p:txBody>
          <a:bodyPr/>
          <a:lstStyle/>
          <a:p>
            <a:r>
              <a:rPr lang="nl-NL" smtClean="0"/>
              <a:t>12-1-2018</a:t>
            </a:r>
            <a:endParaRPr lang="nl-NL"/>
          </a:p>
        </p:txBody>
      </p:sp>
    </p:spTree>
    <p:extLst>
      <p:ext uri="{BB962C8B-B14F-4D97-AF65-F5344CB8AC3E}">
        <p14:creationId xmlns:p14="http://schemas.microsoft.com/office/powerpoint/2010/main" val="232584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680377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20853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9430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643299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681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535605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583242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91561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604601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487028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85091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832271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654531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19D1AFF-6F55-4E81-AF59-8E276F180A95}" type="datetimeFigureOut">
              <a:rPr lang="nl-NL" smtClean="0"/>
              <a:t>12-1-2018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936011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19D1AFF-6F55-4E81-AF59-8E276F180A95}" type="datetimeFigureOut">
              <a:rPr lang="nl-NL" smtClean="0"/>
              <a:t>12-1-2018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680020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D1AFF-6F55-4E81-AF59-8E276F180A95}" type="datetimeFigureOut">
              <a:rPr lang="nl-NL" smtClean="0"/>
              <a:t>12-1-2018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45780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595046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440842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800474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58280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66239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5019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073687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922989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669493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23636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280180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78996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77578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90718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19D1AFF-6F55-4E81-AF59-8E276F180A95}" type="datetimeFigureOut">
              <a:rPr lang="nl-NL" smtClean="0"/>
              <a:t>12-1-2018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993527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19D1AFF-6F55-4E81-AF59-8E276F180A95}" type="datetimeFigureOut">
              <a:rPr lang="nl-NL" smtClean="0"/>
              <a:t>12-1-2018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40767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D1AFF-6F55-4E81-AF59-8E276F180A95}" type="datetimeFigureOut">
              <a:rPr lang="nl-NL" smtClean="0"/>
              <a:t>12-1-2018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019308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103870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289259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995102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809974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05442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492102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64071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730960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793013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573078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07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19D1AFF-6F55-4E81-AF59-8E276F180A95}" type="datetimeFigureOut">
              <a:rPr lang="nl-NL" smtClean="0"/>
              <a:t>12-1-2018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419359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4674210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1451077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266209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19D1AFF-6F55-4E81-AF59-8E276F180A95}" type="datetimeFigureOut">
              <a:rPr lang="nl-NL" smtClean="0"/>
              <a:t>12-1-2018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559389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19D1AFF-6F55-4E81-AF59-8E276F180A95}" type="datetimeFigureOut">
              <a:rPr lang="nl-NL" smtClean="0"/>
              <a:t>12-1-2018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2540473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D1AFF-6F55-4E81-AF59-8E276F180A95}" type="datetimeFigureOut">
              <a:rPr lang="nl-NL" smtClean="0"/>
              <a:t>12-1-2018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04876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219521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137025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946307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3569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19D1AFF-6F55-4E81-AF59-8E276F180A95}" type="datetimeFigureOut">
              <a:rPr lang="nl-NL" smtClean="0"/>
              <a:t>12-1-2018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5460079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702847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8107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7770124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037007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379179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837820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168325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597182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1058240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519D1AFF-6F55-4E81-AF59-8E276F180A95}" type="datetimeFigureOut">
              <a:rPr lang="nl-NL" smtClean="0"/>
              <a:t>12-1-2018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42094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D1AFF-6F55-4E81-AF59-8E276F180A95}" type="datetimeFigureOut">
              <a:rPr lang="nl-NL" smtClean="0"/>
              <a:t>12-1-2018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4284157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519D1AFF-6F55-4E81-AF59-8E276F180A95}" type="datetimeFigureOut">
              <a:rPr lang="nl-NL" smtClean="0"/>
              <a:t>12-1-2018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8744374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D1AFF-6F55-4E81-AF59-8E276F180A95}" type="datetimeFigureOut">
              <a:rPr lang="nl-NL" smtClean="0"/>
              <a:t>12-1-2018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3579182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4052629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5888962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700842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6975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78275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609172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661552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32066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4911998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519D1AFF-6F55-4E81-AF59-8E276F180A95}" type="datetimeFigureOut">
              <a:rPr lang="nl-NL" smtClean="0"/>
              <a:t>12-1-2018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205294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519D1AFF-6F55-4E81-AF59-8E276F180A95}" type="datetimeFigureOut">
              <a:rPr lang="nl-NL" smtClean="0"/>
              <a:t>12-1-2018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14397A-74D1-4A83-BB6E-6C85E1DCF56F}" type="slidenum">
              <a:rPr lang="nl-NL" smtClean="0"/>
              <a:t>‹nr.›</a:t>
            </a:fld>
            <a:endParaRPr lang="nl-NL"/>
          </a:p>
        </p:txBody>
      </p:sp>
    </p:spTree>
    <p:extLst>
      <p:ext uri="{BB962C8B-B14F-4D97-AF65-F5344CB8AC3E}">
        <p14:creationId xmlns:p14="http://schemas.microsoft.com/office/powerpoint/2010/main" val="1111932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9D1AFF-6F55-4E81-AF59-8E276F180A95}" type="datetimeFigureOut">
              <a:rPr lang="nl-NL" smtClean="0"/>
              <a:t>12-1-2018</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314397A-74D1-4A83-BB6E-6C85E1DCF56F}" type="slidenum">
              <a:rPr lang="nl-NL" smtClean="0"/>
              <a:t>‹nr.›</a:t>
            </a:fld>
            <a:endParaRPr lang="nl-NL"/>
          </a:p>
        </p:txBody>
      </p:sp>
    </p:spTree>
    <p:extLst>
      <p:ext uri="{BB962C8B-B14F-4D97-AF65-F5344CB8AC3E}">
        <p14:creationId xmlns:p14="http://schemas.microsoft.com/office/powerpoint/2010/main" val="1008597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9D1AFF-6F55-4E81-AF59-8E276F180A95}" type="datetimeFigureOut">
              <a:rPr lang="nl-NL" smtClean="0"/>
              <a:t>12-1-2018</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314397A-74D1-4A83-BB6E-6C85E1DCF56F}" type="slidenum">
              <a:rPr lang="nl-NL" smtClean="0"/>
              <a:t>‹nr.›</a:t>
            </a:fld>
            <a:endParaRPr lang="nl-NL"/>
          </a:p>
        </p:txBody>
      </p:sp>
    </p:spTree>
    <p:extLst>
      <p:ext uri="{BB962C8B-B14F-4D97-AF65-F5344CB8AC3E}">
        <p14:creationId xmlns:p14="http://schemas.microsoft.com/office/powerpoint/2010/main" val="1671585469"/>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9D1AFF-6F55-4E81-AF59-8E276F180A95}" type="datetimeFigureOut">
              <a:rPr lang="nl-NL" smtClean="0"/>
              <a:t>12-1-2018</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314397A-74D1-4A83-BB6E-6C85E1DCF56F}" type="slidenum">
              <a:rPr lang="nl-NL" smtClean="0"/>
              <a:t>‹nr.›</a:t>
            </a:fld>
            <a:endParaRPr lang="nl-NL"/>
          </a:p>
        </p:txBody>
      </p:sp>
    </p:spTree>
    <p:extLst>
      <p:ext uri="{BB962C8B-B14F-4D97-AF65-F5344CB8AC3E}">
        <p14:creationId xmlns:p14="http://schemas.microsoft.com/office/powerpoint/2010/main" val="3543323906"/>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9D1AFF-6F55-4E81-AF59-8E276F180A95}" type="datetimeFigureOut">
              <a:rPr lang="nl-NL" smtClean="0"/>
              <a:t>12-1-2018</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314397A-74D1-4A83-BB6E-6C85E1DCF56F}" type="slidenum">
              <a:rPr lang="nl-NL" smtClean="0"/>
              <a:t>‹nr.›</a:t>
            </a:fld>
            <a:endParaRPr lang="nl-NL"/>
          </a:p>
        </p:txBody>
      </p:sp>
    </p:spTree>
    <p:extLst>
      <p:ext uri="{BB962C8B-B14F-4D97-AF65-F5344CB8AC3E}">
        <p14:creationId xmlns:p14="http://schemas.microsoft.com/office/powerpoint/2010/main" val="2791244857"/>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9D1AFF-6F55-4E81-AF59-8E276F180A95}" type="datetimeFigureOut">
              <a:rPr lang="nl-NL" smtClean="0"/>
              <a:t>12-1-2018</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314397A-74D1-4A83-BB6E-6C85E1DCF56F}" type="slidenum">
              <a:rPr lang="nl-NL" smtClean="0"/>
              <a:t>‹nr.›</a:t>
            </a:fld>
            <a:endParaRPr lang="nl-NL"/>
          </a:p>
        </p:txBody>
      </p:sp>
    </p:spTree>
    <p:extLst>
      <p:ext uri="{BB962C8B-B14F-4D97-AF65-F5344CB8AC3E}">
        <p14:creationId xmlns:p14="http://schemas.microsoft.com/office/powerpoint/2010/main" val="1631194004"/>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hyperlink" Target="mailto:hhwolter@gmail.com" TargetMode="External"/><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hyperlink" Target="mailto:f.vanwielink@paxchristicolege.nl" TargetMode="External"/><Relationship Id="rId5" Type="http://schemas.openxmlformats.org/officeDocument/2006/relationships/hyperlink" Target="mailto:m.jansen@montessoricollege.nl" TargetMode="External"/><Relationship Id="rId4" Type="http://schemas.openxmlformats.org/officeDocument/2006/relationships/hyperlink" Target="mailto:m.ummels@uu.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lt;strong&gt;Moeras&lt;/strong&gt;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815" y="-16481"/>
            <a:ext cx="5143500" cy="6858000"/>
          </a:xfrm>
          <a:prstGeom prst="rect">
            <a:avLst/>
          </a:prstGeom>
        </p:spPr>
      </p:pic>
      <p:sp>
        <p:nvSpPr>
          <p:cNvPr id="9" name="Tekstvak 8"/>
          <p:cNvSpPr txBox="1"/>
          <p:nvPr/>
        </p:nvSpPr>
        <p:spPr>
          <a:xfrm>
            <a:off x="1024128" y="85606"/>
            <a:ext cx="6557027" cy="1877437"/>
          </a:xfrm>
          <a:prstGeom prst="rect">
            <a:avLst/>
          </a:prstGeom>
          <a:noFill/>
        </p:spPr>
        <p:txBody>
          <a:bodyPr wrap="square" rtlCol="0">
            <a:spAutoFit/>
          </a:bodyPr>
          <a:lstStyle/>
          <a:p>
            <a:r>
              <a:rPr lang="nl-NL" sz="4400" b="1" dirty="0" smtClean="0"/>
              <a:t>W19: </a:t>
            </a:r>
            <a:r>
              <a:rPr lang="nl-NL" sz="2800" b="1" dirty="0" err="1" smtClean="0"/>
              <a:t>Fipronil</a:t>
            </a:r>
            <a:r>
              <a:rPr lang="nl-NL" sz="2800" b="1" dirty="0" smtClean="0"/>
              <a:t>, het meest veelzijdige stukje kip </a:t>
            </a:r>
            <a:endParaRPr lang="nl-NL" sz="3600" b="1" dirty="0"/>
          </a:p>
          <a:p>
            <a:endParaRPr lang="nl-NL" sz="4400" b="1" dirty="0"/>
          </a:p>
        </p:txBody>
      </p:sp>
      <p:grpSp>
        <p:nvGrpSpPr>
          <p:cNvPr id="19" name="Groep 18"/>
          <p:cNvGrpSpPr/>
          <p:nvPr/>
        </p:nvGrpSpPr>
        <p:grpSpPr>
          <a:xfrm>
            <a:off x="137882" y="5971965"/>
            <a:ext cx="5083342" cy="886097"/>
            <a:chOff x="137882" y="5971965"/>
            <a:chExt cx="5083342" cy="886097"/>
          </a:xfrm>
        </p:grpSpPr>
        <p:pic>
          <p:nvPicPr>
            <p:cNvPr id="17" name="Afbeelding 16" descr="Kostenlose Vektorgrafik: &lt;strong&gt;Ei&lt;/strong&gt;, Oval, Lebensmittel, Rund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 y="5971965"/>
              <a:ext cx="620268" cy="886097"/>
            </a:xfrm>
            <a:prstGeom prst="rect">
              <a:avLst/>
            </a:prstGeom>
          </p:spPr>
        </p:pic>
        <p:sp>
          <p:nvSpPr>
            <p:cNvPr id="18" name="Tekstvak 17"/>
            <p:cNvSpPr txBox="1"/>
            <p:nvPr/>
          </p:nvSpPr>
          <p:spPr>
            <a:xfrm>
              <a:off x="137882" y="6202081"/>
              <a:ext cx="1637731" cy="369332"/>
            </a:xfrm>
            <a:prstGeom prst="rect">
              <a:avLst/>
            </a:prstGeom>
            <a:noFill/>
          </p:spPr>
          <p:txBody>
            <a:bodyPr wrap="square" rtlCol="0">
              <a:spAutoFit/>
            </a:bodyPr>
            <a:lstStyle/>
            <a:p>
              <a:r>
                <a:rPr lang="nl-NL" dirty="0" smtClean="0">
                  <a:solidFill>
                    <a:srgbClr val="002060"/>
                  </a:solidFill>
                  <a:latin typeface="Bernard MT Condensed" panose="02050806060905020404" pitchFamily="18" charset="0"/>
                </a:rPr>
                <a:t>EducatorEI</a:t>
              </a:r>
              <a:endParaRPr lang="nl-NL" dirty="0">
                <a:solidFill>
                  <a:srgbClr val="002060"/>
                </a:solidFill>
                <a:latin typeface="Bernard MT Condensed" panose="02050806060905020404" pitchFamily="18" charset="0"/>
              </a:endParaRPr>
            </a:p>
          </p:txBody>
        </p:sp>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871" y="5971965"/>
              <a:ext cx="771516" cy="869554"/>
            </a:xfrm>
            <a:prstGeom prst="rect">
              <a:avLst/>
            </a:prstGeom>
          </p:spPr>
        </p:pic>
        <p:pic>
          <p:nvPicPr>
            <p:cNvPr id="15" name="Afbeelding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9825" y="5993856"/>
              <a:ext cx="1151629" cy="856270"/>
            </a:xfrm>
            <a:prstGeom prst="rect">
              <a:avLst/>
            </a:prstGeom>
          </p:spPr>
        </p:pic>
        <p:pic>
          <p:nvPicPr>
            <p:cNvPr id="16" name="Afbeelding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1454" y="6406008"/>
              <a:ext cx="1789770" cy="315467"/>
            </a:xfrm>
            <a:prstGeom prst="rect">
              <a:avLst/>
            </a:prstGeom>
          </p:spPr>
        </p:pic>
      </p:grpSp>
      <p:pic>
        <p:nvPicPr>
          <p:cNvPr id="28" name="Afbeelding 27" descr="Kostenlose Vektorgrafik: &lt;strong&gt;Ei&lt;/strong&gt;, Oval, Lebensmittel, Runde ..."/>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762241" y="4584283"/>
            <a:ext cx="620268" cy="508926"/>
          </a:xfrm>
          <a:prstGeom prst="rect">
            <a:avLst/>
          </a:prstGeom>
        </p:spPr>
      </p:pic>
      <p:sp>
        <p:nvSpPr>
          <p:cNvPr id="22" name="Boog 21"/>
          <p:cNvSpPr/>
          <p:nvPr/>
        </p:nvSpPr>
        <p:spPr>
          <a:xfrm rot="10600043">
            <a:off x="7682517" y="4919657"/>
            <a:ext cx="1399983" cy="173327"/>
          </a:xfrm>
          <a:prstGeom prst="arc">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30" name="Afbeelding 29" descr="Kostenlose Vektorgrafik: &lt;strong&gt;Ei&lt;/strong&gt;, Oval, Lebensmittel, Runde ..."/>
          <p:cNvPicPr>
            <a:picLocks noChangeAspect="1"/>
          </p:cNvPicPr>
          <p:nvPr/>
        </p:nvPicPr>
        <p:blipFill rotWithShape="1">
          <a:blip r:embed="rId9" cstate="print">
            <a:extLst>
              <a:ext uri="{28A0092B-C50C-407E-A947-70E740481C1C}">
                <a14:useLocalDpi xmlns:a14="http://schemas.microsoft.com/office/drawing/2010/main" val="0"/>
              </a:ext>
            </a:extLst>
          </a:blip>
          <a:srcRect l="-1" r="-10888"/>
          <a:stretch/>
        </p:blipFill>
        <p:spPr>
          <a:xfrm>
            <a:off x="9170563" y="3705069"/>
            <a:ext cx="687812" cy="624044"/>
          </a:xfrm>
          <a:prstGeom prst="rect">
            <a:avLst/>
          </a:prstGeom>
        </p:spPr>
      </p:pic>
      <p:sp>
        <p:nvSpPr>
          <p:cNvPr id="31" name="Boog 30"/>
          <p:cNvSpPr/>
          <p:nvPr/>
        </p:nvSpPr>
        <p:spPr>
          <a:xfrm rot="10600043">
            <a:off x="9090840" y="4142108"/>
            <a:ext cx="1399983" cy="173327"/>
          </a:xfrm>
          <a:prstGeom prst="arc">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32" name="Afbeelding 31" descr="Kostenlose Vektorgrafik: &lt;strong&gt;Ei&lt;/strong&gt;, Oval, Lebensmittel, Runde ..."/>
          <p:cNvPicPr>
            <a:picLocks noChangeAspect="1"/>
          </p:cNvPicPr>
          <p:nvPr/>
        </p:nvPicPr>
        <p:blipFill rotWithShape="1">
          <a:blip r:embed="rId9" cstate="print">
            <a:extLst>
              <a:ext uri="{28A0092B-C50C-407E-A947-70E740481C1C}">
                <a14:useLocalDpi xmlns:a14="http://schemas.microsoft.com/office/drawing/2010/main" val="0"/>
              </a:ext>
            </a:extLst>
          </a:blip>
          <a:srcRect l="-1" r="-10888"/>
          <a:stretch/>
        </p:blipFill>
        <p:spPr>
          <a:xfrm rot="21417371">
            <a:off x="9213164" y="4822023"/>
            <a:ext cx="687812" cy="624044"/>
          </a:xfrm>
          <a:prstGeom prst="rect">
            <a:avLst/>
          </a:prstGeom>
        </p:spPr>
      </p:pic>
      <p:sp>
        <p:nvSpPr>
          <p:cNvPr id="33" name="Boog 32"/>
          <p:cNvSpPr/>
          <p:nvPr/>
        </p:nvSpPr>
        <p:spPr>
          <a:xfrm rot="10600043">
            <a:off x="9147729" y="5273350"/>
            <a:ext cx="1399983" cy="173327"/>
          </a:xfrm>
          <a:prstGeom prst="arc">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34" name="Afbeelding 33" descr="Kostenlose Vektorgrafik: &lt;strong&gt;Ei&lt;/strong&gt;, Oval, Lebensmittel, Runde ..."/>
          <p:cNvPicPr>
            <a:picLocks noChangeAspect="1"/>
          </p:cNvPicPr>
          <p:nvPr/>
        </p:nvPicPr>
        <p:blipFill rotWithShape="1">
          <a:blip r:embed="rId10" cstate="print">
            <a:extLst>
              <a:ext uri="{28A0092B-C50C-407E-A947-70E740481C1C}">
                <a14:useLocalDpi xmlns:a14="http://schemas.microsoft.com/office/drawing/2010/main" val="0"/>
              </a:ext>
            </a:extLst>
          </a:blip>
          <a:srcRect l="-1" r="-9811"/>
          <a:stretch/>
        </p:blipFill>
        <p:spPr>
          <a:xfrm>
            <a:off x="7619960" y="5780847"/>
            <a:ext cx="785583" cy="202060"/>
          </a:xfrm>
          <a:prstGeom prst="rect">
            <a:avLst/>
          </a:prstGeom>
        </p:spPr>
      </p:pic>
      <p:sp>
        <p:nvSpPr>
          <p:cNvPr id="35" name="Boog 34"/>
          <p:cNvSpPr/>
          <p:nvPr/>
        </p:nvSpPr>
        <p:spPr>
          <a:xfrm rot="10600043">
            <a:off x="7598202" y="5827632"/>
            <a:ext cx="1614682" cy="174756"/>
          </a:xfrm>
          <a:prstGeom prst="arc">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 name="Ondertitel 2"/>
          <p:cNvSpPr>
            <a:spLocks noGrp="1"/>
          </p:cNvSpPr>
          <p:nvPr>
            <p:ph type="subTitle" idx="1"/>
          </p:nvPr>
        </p:nvSpPr>
        <p:spPr>
          <a:xfrm>
            <a:off x="989379" y="2753362"/>
            <a:ext cx="5933929" cy="3027485"/>
          </a:xfrm>
          <a:solidFill>
            <a:schemeClr val="bg1"/>
          </a:solidFill>
        </p:spPr>
        <p:txBody>
          <a:bodyPr>
            <a:normAutofit/>
          </a:bodyPr>
          <a:lstStyle/>
          <a:p>
            <a:pPr algn="l">
              <a:tabLst>
                <a:tab pos="2327275" algn="l"/>
              </a:tabLst>
            </a:pPr>
            <a:r>
              <a:rPr lang="nl-NL" sz="2000" dirty="0">
                <a:solidFill>
                  <a:schemeClr val="tx1"/>
                </a:solidFill>
              </a:rPr>
              <a:t>Horst </a:t>
            </a:r>
            <a:r>
              <a:rPr lang="nl-NL" sz="2000" dirty="0" smtClean="0">
                <a:solidFill>
                  <a:schemeClr val="tx1"/>
                </a:solidFill>
              </a:rPr>
              <a:t>Wolter</a:t>
            </a:r>
            <a:r>
              <a:rPr lang="nl-NL" dirty="0">
                <a:solidFill>
                  <a:schemeClr val="tx1"/>
                </a:solidFill>
              </a:rPr>
              <a:t>	</a:t>
            </a:r>
            <a:br>
              <a:rPr lang="nl-NL" dirty="0">
                <a:solidFill>
                  <a:schemeClr val="tx1"/>
                </a:solidFill>
              </a:rPr>
            </a:br>
            <a:r>
              <a:rPr lang="nl-NL" sz="1600" dirty="0" smtClean="0">
                <a:solidFill>
                  <a:schemeClr val="tx1"/>
                </a:solidFill>
              </a:rPr>
              <a:t>Onderwijsontwikkelaar </a:t>
            </a:r>
            <a:r>
              <a:rPr lang="nl-NL" sz="1600" dirty="0" err="1" smtClean="0">
                <a:solidFill>
                  <a:schemeClr val="tx1"/>
                </a:solidFill>
              </a:rPr>
              <a:t>EducatorEI</a:t>
            </a:r>
            <a:endParaRPr lang="nl-NL" sz="1600" dirty="0">
              <a:solidFill>
                <a:schemeClr val="tx1"/>
              </a:solidFill>
            </a:endParaRPr>
          </a:p>
          <a:p>
            <a:pPr algn="l">
              <a:tabLst>
                <a:tab pos="2327275" algn="l"/>
              </a:tabLst>
            </a:pPr>
            <a:r>
              <a:rPr lang="nl-NL" sz="2000" dirty="0">
                <a:solidFill>
                  <a:schemeClr val="tx1"/>
                </a:solidFill>
              </a:rPr>
              <a:t>Micha Ummels</a:t>
            </a:r>
            <a:r>
              <a:rPr lang="nl-NL" dirty="0" smtClean="0">
                <a:solidFill>
                  <a:schemeClr val="tx1"/>
                </a:solidFill>
              </a:rPr>
              <a:t>	</a:t>
            </a:r>
            <a:r>
              <a:rPr lang="nl-NL" dirty="0">
                <a:solidFill>
                  <a:schemeClr val="tx1"/>
                </a:solidFill>
              </a:rPr>
              <a:t/>
            </a:r>
            <a:br>
              <a:rPr lang="nl-NL" dirty="0">
                <a:solidFill>
                  <a:schemeClr val="tx1"/>
                </a:solidFill>
              </a:rPr>
            </a:br>
            <a:r>
              <a:rPr lang="nl-NL" sz="1600" dirty="0" smtClean="0">
                <a:solidFill>
                  <a:schemeClr val="tx1"/>
                </a:solidFill>
              </a:rPr>
              <a:t>Vakdidacticus – </a:t>
            </a:r>
            <a:r>
              <a:rPr lang="nl-NL" sz="1600" dirty="0" err="1" smtClean="0">
                <a:solidFill>
                  <a:schemeClr val="tx1"/>
                </a:solidFill>
              </a:rPr>
              <a:t>Freudenthal</a:t>
            </a:r>
            <a:r>
              <a:rPr lang="nl-NL" sz="1600" dirty="0" smtClean="0">
                <a:solidFill>
                  <a:schemeClr val="tx1"/>
                </a:solidFill>
              </a:rPr>
              <a:t> Instituut, Universiteit Utrecht</a:t>
            </a:r>
            <a:r>
              <a:rPr lang="nl-NL" sz="1600" dirty="0">
                <a:solidFill>
                  <a:schemeClr val="tx1"/>
                </a:solidFill>
              </a:rPr>
              <a:t/>
            </a:r>
            <a:br>
              <a:rPr lang="nl-NL" sz="1600" dirty="0">
                <a:solidFill>
                  <a:schemeClr val="tx1"/>
                </a:solidFill>
              </a:rPr>
            </a:br>
            <a:r>
              <a:rPr lang="nl-NL" sz="1600" dirty="0" smtClean="0">
                <a:solidFill>
                  <a:schemeClr val="tx1"/>
                </a:solidFill>
              </a:rPr>
              <a:t>Docent </a:t>
            </a:r>
            <a:r>
              <a:rPr lang="nl-NL" sz="1600" dirty="0">
                <a:solidFill>
                  <a:schemeClr val="tx1"/>
                </a:solidFill>
              </a:rPr>
              <a:t>biologie – NSG, Nijmegen</a:t>
            </a:r>
          </a:p>
          <a:p>
            <a:pPr algn="l">
              <a:tabLst>
                <a:tab pos="2327275" algn="l"/>
              </a:tabLst>
            </a:pPr>
            <a:r>
              <a:rPr lang="nl-NL" sz="2000" dirty="0">
                <a:solidFill>
                  <a:schemeClr val="tx1"/>
                </a:solidFill>
              </a:rPr>
              <a:t>Mieke Jansen</a:t>
            </a:r>
            <a:r>
              <a:rPr lang="nl-NL" dirty="0" smtClean="0">
                <a:solidFill>
                  <a:schemeClr val="tx1"/>
                </a:solidFill>
              </a:rPr>
              <a:t>	</a:t>
            </a:r>
            <a:r>
              <a:rPr lang="nl-NL" dirty="0">
                <a:solidFill>
                  <a:schemeClr val="tx1"/>
                </a:solidFill>
              </a:rPr>
              <a:t/>
            </a:r>
            <a:br>
              <a:rPr lang="nl-NL" dirty="0">
                <a:solidFill>
                  <a:schemeClr val="tx1"/>
                </a:solidFill>
              </a:rPr>
            </a:br>
            <a:r>
              <a:rPr lang="nl-NL" sz="1600" dirty="0" smtClean="0">
                <a:solidFill>
                  <a:schemeClr val="tx1"/>
                </a:solidFill>
              </a:rPr>
              <a:t>Docent </a:t>
            </a:r>
            <a:r>
              <a:rPr lang="nl-NL" sz="1600" dirty="0">
                <a:solidFill>
                  <a:schemeClr val="tx1"/>
                </a:solidFill>
              </a:rPr>
              <a:t>biologie – Montessori College, Nijmegen</a:t>
            </a:r>
          </a:p>
          <a:p>
            <a:pPr algn="l">
              <a:tabLst>
                <a:tab pos="2327275" algn="l"/>
              </a:tabLst>
            </a:pPr>
            <a:r>
              <a:rPr lang="nl-NL" sz="2000" dirty="0">
                <a:solidFill>
                  <a:schemeClr val="tx1"/>
                </a:solidFill>
              </a:rPr>
              <a:t>Frank van Wielink </a:t>
            </a:r>
            <a:r>
              <a:rPr lang="nl-NL" dirty="0" smtClean="0">
                <a:solidFill>
                  <a:schemeClr val="tx1"/>
                </a:solidFill>
              </a:rPr>
              <a:t>	</a:t>
            </a:r>
            <a:r>
              <a:rPr lang="nl-NL" dirty="0">
                <a:solidFill>
                  <a:schemeClr val="tx1"/>
                </a:solidFill>
              </a:rPr>
              <a:t/>
            </a:r>
            <a:br>
              <a:rPr lang="nl-NL" dirty="0">
                <a:solidFill>
                  <a:schemeClr val="tx1"/>
                </a:solidFill>
              </a:rPr>
            </a:br>
            <a:r>
              <a:rPr lang="nl-NL" sz="1600" dirty="0" smtClean="0">
                <a:solidFill>
                  <a:schemeClr val="tx1"/>
                </a:solidFill>
              </a:rPr>
              <a:t>Docent </a:t>
            </a:r>
            <a:r>
              <a:rPr lang="nl-NL" sz="1600" dirty="0">
                <a:solidFill>
                  <a:schemeClr val="tx1"/>
                </a:solidFill>
              </a:rPr>
              <a:t>biologie </a:t>
            </a:r>
            <a:r>
              <a:rPr lang="nl-NL" sz="1600" dirty="0" smtClean="0">
                <a:solidFill>
                  <a:schemeClr val="tx1"/>
                </a:solidFill>
              </a:rPr>
              <a:t>en NLT – </a:t>
            </a:r>
            <a:r>
              <a:rPr lang="nl-NL" sz="1600" dirty="0">
                <a:solidFill>
                  <a:schemeClr val="tx1"/>
                </a:solidFill>
              </a:rPr>
              <a:t>Pax </a:t>
            </a:r>
            <a:r>
              <a:rPr lang="nl-NL" sz="1600" dirty="0" err="1" smtClean="0">
                <a:solidFill>
                  <a:schemeClr val="tx1"/>
                </a:solidFill>
              </a:rPr>
              <a:t>havo|vwo</a:t>
            </a:r>
            <a:r>
              <a:rPr lang="nl-NL" sz="1600" dirty="0" smtClean="0">
                <a:solidFill>
                  <a:schemeClr val="tx1"/>
                </a:solidFill>
              </a:rPr>
              <a:t>, Druten</a:t>
            </a:r>
            <a:endParaRPr lang="nl-NL" sz="1600" dirty="0">
              <a:solidFill>
                <a:schemeClr val="tx1"/>
              </a:solidFill>
            </a:endParaRPr>
          </a:p>
        </p:txBody>
      </p:sp>
      <p:sp>
        <p:nvSpPr>
          <p:cNvPr id="2" name="Titel 1"/>
          <p:cNvSpPr>
            <a:spLocks noGrp="1"/>
          </p:cNvSpPr>
          <p:nvPr>
            <p:ph type="ctrTitle"/>
          </p:nvPr>
        </p:nvSpPr>
        <p:spPr>
          <a:xfrm>
            <a:off x="920888" y="1358623"/>
            <a:ext cx="10518077" cy="1472184"/>
          </a:xfrm>
        </p:spPr>
        <p:txBody>
          <a:bodyPr>
            <a:noAutofit/>
          </a:bodyPr>
          <a:lstStyle/>
          <a:p>
            <a:pPr algn="l"/>
            <a:r>
              <a:rPr lang="nl-NL" sz="8800" b="1" dirty="0" smtClean="0">
                <a:ln w="28575">
                  <a:solidFill>
                    <a:schemeClr val="tx1"/>
                  </a:solidFill>
                </a:ln>
              </a:rPr>
              <a:t>Het </a:t>
            </a:r>
            <a:r>
              <a:rPr lang="nl-NL" sz="8800" b="1" dirty="0" err="1" smtClean="0">
                <a:ln w="28575">
                  <a:solidFill>
                    <a:schemeClr val="tx1"/>
                  </a:solidFill>
                </a:ln>
              </a:rPr>
              <a:t>fipronil</a:t>
            </a:r>
            <a:r>
              <a:rPr lang="nl-NL" sz="8800" b="1" dirty="0" smtClean="0">
                <a:ln w="28575">
                  <a:solidFill>
                    <a:schemeClr val="tx1"/>
                  </a:solidFill>
                </a:ln>
              </a:rPr>
              <a:t>-moeras</a:t>
            </a:r>
            <a:endParaRPr lang="nl-NL" sz="7200" b="1" dirty="0">
              <a:ln w="28575">
                <a:solidFill>
                  <a:schemeClr val="tx1"/>
                </a:solidFill>
              </a:ln>
            </a:endParaRPr>
          </a:p>
        </p:txBody>
      </p:sp>
      <p:pic>
        <p:nvPicPr>
          <p:cNvPr id="21" name="Afbeelding 20" descr="Kostenlose Vektorgrafik: &lt;strong&gt;Ei&lt;/strong&gt;, Oval, Lebensmittel, Rund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6" y="60445"/>
            <a:ext cx="620268" cy="886097"/>
          </a:xfrm>
          <a:prstGeom prst="rect">
            <a:avLst/>
          </a:prstGeom>
        </p:spPr>
      </p:pic>
      <p:sp>
        <p:nvSpPr>
          <p:cNvPr id="7" name="Tijdelijke aanduiding voor dianummer 6"/>
          <p:cNvSpPr>
            <a:spLocks noGrp="1"/>
          </p:cNvSpPr>
          <p:nvPr>
            <p:ph type="sldNum" sz="quarter" idx="12"/>
          </p:nvPr>
        </p:nvSpPr>
        <p:spPr>
          <a:xfrm>
            <a:off x="4153" y="271858"/>
            <a:ext cx="683339" cy="365125"/>
          </a:xfrm>
        </p:spPr>
        <p:txBody>
          <a:bodyPr/>
          <a:lstStyle/>
          <a:p>
            <a:fld id="{F3DD1E9B-D17E-4C33-A624-A001DBC472D8}" type="slidenum">
              <a:rPr lang="nl-NL" sz="1600" b="1" smtClean="0">
                <a:solidFill>
                  <a:schemeClr val="tx1"/>
                </a:solidFill>
              </a:rPr>
              <a:pPr/>
              <a:t>1</a:t>
            </a:fld>
            <a:r>
              <a:rPr lang="nl-NL" sz="1600" b="1" dirty="0" smtClean="0">
                <a:solidFill>
                  <a:schemeClr val="tx1"/>
                </a:solidFill>
              </a:rPr>
              <a:t>/13</a:t>
            </a:r>
            <a:endParaRPr lang="nl-NL" sz="1600" b="1" dirty="0">
              <a:solidFill>
                <a:schemeClr val="tx1"/>
              </a:solidFill>
            </a:endParaRPr>
          </a:p>
        </p:txBody>
      </p:sp>
    </p:spTree>
    <p:extLst>
      <p:ext uri="{BB962C8B-B14F-4D97-AF65-F5344CB8AC3E}">
        <p14:creationId xmlns:p14="http://schemas.microsoft.com/office/powerpoint/2010/main" val="701420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3" y="519952"/>
            <a:ext cx="10922996" cy="1255060"/>
          </a:xfrm>
        </p:spPr>
        <p:txBody>
          <a:bodyPr>
            <a:normAutofit fontScale="90000"/>
          </a:bodyPr>
          <a:lstStyle/>
          <a:p>
            <a:r>
              <a:rPr lang="nl-NL" sz="3200" dirty="0" smtClean="0"/>
              <a:t>Expertgroepjes. Wat </a:t>
            </a:r>
            <a:r>
              <a:rPr lang="nl-NL" sz="3200" dirty="0"/>
              <a:t>zouden de actoren </a:t>
            </a:r>
            <a:r>
              <a:rPr lang="nl-NL" sz="3200" dirty="0" smtClean="0"/>
              <a:t/>
            </a:r>
            <a:br>
              <a:rPr lang="nl-NL" sz="3200" dirty="0" smtClean="0"/>
            </a:br>
            <a:r>
              <a:rPr lang="nl-NL" sz="3200" dirty="0" smtClean="0"/>
              <a:t>moeten </a:t>
            </a:r>
            <a:r>
              <a:rPr lang="nl-NL" sz="3200" dirty="0"/>
              <a:t>weten </a:t>
            </a:r>
            <a:r>
              <a:rPr lang="nl-NL" sz="3200" dirty="0" smtClean="0"/>
              <a:t>om </a:t>
            </a:r>
            <a:r>
              <a:rPr lang="nl-NL" sz="3200" dirty="0"/>
              <a:t>hier iets van te vinden</a:t>
            </a:r>
            <a:r>
              <a:rPr lang="nl-NL" sz="3200" dirty="0" smtClean="0"/>
              <a:t>?</a:t>
            </a:r>
            <a:br>
              <a:rPr lang="nl-NL" sz="3200" dirty="0" smtClean="0"/>
            </a:br>
            <a:r>
              <a:rPr lang="nl-NL" sz="1600" dirty="0" smtClean="0">
                <a:solidFill>
                  <a:schemeClr val="tx1"/>
                </a:solidFill>
              </a:rPr>
              <a:t>Twee stappen – 20 min</a:t>
            </a:r>
            <a:endParaRPr lang="nl-NL" sz="1600" dirty="0">
              <a:solidFill>
                <a:schemeClr val="tx1"/>
              </a:solidFill>
            </a:endParaRPr>
          </a:p>
        </p:txBody>
      </p:sp>
      <p:sp>
        <p:nvSpPr>
          <p:cNvPr id="3" name="Tijdelijke aanduiding voor inhoud 2"/>
          <p:cNvSpPr>
            <a:spLocks noGrp="1"/>
          </p:cNvSpPr>
          <p:nvPr>
            <p:ph idx="1"/>
          </p:nvPr>
        </p:nvSpPr>
        <p:spPr>
          <a:xfrm>
            <a:off x="677333" y="1930400"/>
            <a:ext cx="9398995" cy="4927600"/>
          </a:xfrm>
        </p:spPr>
        <p:txBody>
          <a:bodyPr>
            <a:noAutofit/>
          </a:bodyPr>
          <a:lstStyle/>
          <a:p>
            <a:pPr>
              <a:lnSpc>
                <a:spcPct val="134000"/>
              </a:lnSpc>
              <a:buFont typeface="Wingdings" panose="05000000000000000000" pitchFamily="2" charset="2"/>
              <a:buChar char="Ø"/>
            </a:pPr>
            <a:r>
              <a:rPr lang="nl-NL" sz="2000" b="1" dirty="0" smtClean="0"/>
              <a:t>Stap </a:t>
            </a:r>
            <a:r>
              <a:rPr lang="nl-NL" sz="2000" b="1" dirty="0"/>
              <a:t>1 (5 min): </a:t>
            </a:r>
            <a:endParaRPr lang="nl-NL" sz="2000" b="1" dirty="0" smtClean="0"/>
          </a:p>
          <a:p>
            <a:pPr>
              <a:lnSpc>
                <a:spcPct val="134000"/>
              </a:lnSpc>
              <a:buFont typeface="Arial" panose="020B0604020202020204" pitchFamily="34" charset="0"/>
              <a:buChar char="•"/>
            </a:pPr>
            <a:r>
              <a:rPr lang="nl-NL" sz="2000" dirty="0" smtClean="0"/>
              <a:t>Formuleer </a:t>
            </a:r>
            <a:r>
              <a:rPr lang="nl-NL" sz="2000" dirty="0"/>
              <a:t>vragen </a:t>
            </a:r>
            <a:r>
              <a:rPr lang="nl-NL" sz="2000" i="1" dirty="0"/>
              <a:t>die vanuit het directe belang</a:t>
            </a:r>
            <a:r>
              <a:rPr lang="nl-NL" sz="2000" dirty="0"/>
              <a:t> </a:t>
            </a:r>
            <a:r>
              <a:rPr lang="nl-NL" sz="2000" dirty="0" smtClean="0"/>
              <a:t>van jullie </a:t>
            </a:r>
            <a:r>
              <a:rPr lang="nl-NL" sz="2000" dirty="0"/>
              <a:t>actor gesteld kunnen </a:t>
            </a:r>
            <a:r>
              <a:rPr lang="nl-NL" sz="2000" dirty="0" smtClean="0"/>
              <a:t>worden. Eventueel worden steunvragen aangeboden. </a:t>
            </a:r>
            <a:endParaRPr lang="nl-NL" sz="2000" dirty="0"/>
          </a:p>
          <a:p>
            <a:pPr>
              <a:lnSpc>
                <a:spcPct val="134000"/>
              </a:lnSpc>
              <a:buFont typeface="Wingdings" panose="05000000000000000000" pitchFamily="2" charset="2"/>
              <a:buChar char="Ø"/>
            </a:pPr>
            <a:r>
              <a:rPr lang="nl-NL" sz="2000" b="1" dirty="0"/>
              <a:t>Stap 2</a:t>
            </a:r>
            <a:r>
              <a:rPr lang="nl-NL" sz="2000" b="1" dirty="0" smtClean="0"/>
              <a:t> (15 min </a:t>
            </a:r>
            <a:r>
              <a:rPr lang="nl-NL" sz="2000" b="1" dirty="0" smtClean="0">
                <a:solidFill>
                  <a:schemeClr val="accent1">
                    <a:lumMod val="50000"/>
                  </a:schemeClr>
                </a:solidFill>
                <a:sym typeface="Wingdings" panose="05000000000000000000" pitchFamily="2" charset="2"/>
              </a:rPr>
              <a:t></a:t>
            </a:r>
            <a:r>
              <a:rPr lang="nl-NL" sz="2000" b="1" dirty="0" smtClean="0">
                <a:solidFill>
                  <a:schemeClr val="accent1">
                    <a:lumMod val="50000"/>
                  </a:schemeClr>
                </a:solidFill>
              </a:rPr>
              <a:t> voor u 10 minuten</a:t>
            </a:r>
            <a:r>
              <a:rPr lang="nl-NL" sz="2000" b="1" dirty="0" smtClean="0"/>
              <a:t>): </a:t>
            </a:r>
          </a:p>
          <a:p>
            <a:pPr>
              <a:lnSpc>
                <a:spcPct val="134000"/>
              </a:lnSpc>
              <a:buFont typeface="Arial" panose="020B0604020202020204" pitchFamily="34" charset="0"/>
              <a:buChar char="•"/>
            </a:pPr>
            <a:r>
              <a:rPr lang="nl-NL" sz="2000" dirty="0" smtClean="0"/>
              <a:t>Bronnen gebruiken </a:t>
            </a:r>
            <a:r>
              <a:rPr lang="nl-NL" sz="2000" dirty="0"/>
              <a:t>per groepje </a:t>
            </a:r>
            <a:r>
              <a:rPr lang="nl-NL" sz="2000" dirty="0" smtClean="0"/>
              <a:t>(</a:t>
            </a:r>
            <a:r>
              <a:rPr lang="nl-NL" sz="2000" dirty="0" smtClean="0">
                <a:solidFill>
                  <a:schemeClr val="accent1">
                    <a:lumMod val="50000"/>
                  </a:schemeClr>
                </a:solidFill>
              </a:rPr>
              <a:t>scan de QR-code</a:t>
            </a:r>
            <a:r>
              <a:rPr lang="nl-NL" sz="2000" dirty="0" smtClean="0"/>
              <a:t>). Googelen mag ook. </a:t>
            </a:r>
          </a:p>
          <a:p>
            <a:pPr>
              <a:lnSpc>
                <a:spcPct val="134000"/>
              </a:lnSpc>
              <a:buFont typeface="Arial" panose="020B0604020202020204" pitchFamily="34" charset="0"/>
              <a:buChar char="•"/>
            </a:pPr>
            <a:r>
              <a:rPr lang="nl-NL" sz="2000" dirty="0" smtClean="0"/>
              <a:t>Bronnen </a:t>
            </a:r>
            <a:r>
              <a:rPr lang="nl-NL" sz="2000" dirty="0"/>
              <a:t>bestuderen en </a:t>
            </a:r>
            <a:r>
              <a:rPr lang="nl-NL" sz="2000" dirty="0" smtClean="0"/>
              <a:t>vragen </a:t>
            </a:r>
            <a:r>
              <a:rPr lang="nl-NL" sz="2000" dirty="0"/>
              <a:t>beantwoorden.</a:t>
            </a:r>
            <a:r>
              <a:rPr lang="nl-NL" sz="2000" b="1" dirty="0"/>
              <a:t> </a:t>
            </a:r>
            <a:endParaRPr lang="nl-NL" sz="2000" b="1" dirty="0" smtClean="0"/>
          </a:p>
          <a:p>
            <a:pPr>
              <a:lnSpc>
                <a:spcPct val="134000"/>
              </a:lnSpc>
              <a:buFont typeface="Arial" panose="020B0604020202020204" pitchFamily="34" charset="0"/>
              <a:buChar char="•"/>
            </a:pPr>
            <a:r>
              <a:rPr lang="nl-NL" sz="2000" dirty="0" smtClean="0"/>
              <a:t>Argumenten </a:t>
            </a:r>
            <a:r>
              <a:rPr lang="nl-NL" sz="2000" dirty="0"/>
              <a:t>noteren op een post-it. Post-</a:t>
            </a:r>
            <a:r>
              <a:rPr lang="nl-NL" sz="2000" dirty="0" err="1"/>
              <a:t>its</a:t>
            </a:r>
            <a:r>
              <a:rPr lang="nl-NL" sz="2000" dirty="0"/>
              <a:t> zijn nodig voor de discussie </a:t>
            </a:r>
            <a:r>
              <a:rPr lang="nl-NL" sz="2000" dirty="0" smtClean="0"/>
              <a:t>met andere actoren in </a:t>
            </a:r>
            <a:r>
              <a:rPr lang="nl-NL" sz="2000" dirty="0"/>
              <a:t>volgende </a:t>
            </a:r>
            <a:r>
              <a:rPr lang="nl-NL" sz="2000" dirty="0" smtClean="0"/>
              <a:t>ronde. Eventueel kan er korte uitwisseling tussen gelijke actorengroepjes plaatsvinden. </a:t>
            </a:r>
            <a:endParaRPr lang="nl-NL" sz="2000" dirty="0"/>
          </a:p>
        </p:txBody>
      </p:sp>
      <p:pic>
        <p:nvPicPr>
          <p:cNvPr id="6" name="Afbeelding 5"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7" name="Tijdelijke aanduiding voor dianummer 6"/>
          <p:cNvSpPr>
            <a:spLocks noGrp="1"/>
          </p:cNvSpPr>
          <p:nvPr>
            <p:ph type="sldNum" sz="quarter" idx="12"/>
          </p:nvPr>
        </p:nvSpPr>
        <p:spPr>
          <a:xfrm>
            <a:off x="11367246" y="6183316"/>
            <a:ext cx="770963" cy="378849"/>
          </a:xfrm>
        </p:spPr>
        <p:txBody>
          <a:bodyPr/>
          <a:lstStyle/>
          <a:p>
            <a:r>
              <a:rPr lang="nl-NL" sz="1600" b="1" dirty="0" smtClean="0">
                <a:solidFill>
                  <a:schemeClr val="tx1"/>
                </a:solidFill>
              </a:rPr>
              <a:t>10/19</a:t>
            </a:r>
            <a:endParaRPr lang="nl-NL" sz="1600" b="1" dirty="0">
              <a:solidFill>
                <a:schemeClr val="tx1"/>
              </a:solidFill>
            </a:endParaRP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8601" y="101082"/>
            <a:ext cx="1738633" cy="2092799"/>
          </a:xfrm>
          <a:prstGeom prst="rect">
            <a:avLst/>
          </a:prstGeom>
        </p:spPr>
      </p:pic>
    </p:spTree>
    <p:extLst>
      <p:ext uri="{BB962C8B-B14F-4D97-AF65-F5344CB8AC3E}">
        <p14:creationId xmlns:p14="http://schemas.microsoft.com/office/powerpoint/2010/main" val="18088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Kostenlose Vektorgrafik: &lt;strong&gt;Ei&lt;/strong&gt;, Oval, Lebensmittel, Rund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6" name="Tijdelijke aanduiding voor dianummer 6"/>
          <p:cNvSpPr>
            <a:spLocks noGrp="1"/>
          </p:cNvSpPr>
          <p:nvPr>
            <p:ph type="sldNum" sz="quarter" idx="12"/>
          </p:nvPr>
        </p:nvSpPr>
        <p:spPr>
          <a:xfrm>
            <a:off x="11367246" y="6183316"/>
            <a:ext cx="770963" cy="378849"/>
          </a:xfrm>
        </p:spPr>
        <p:txBody>
          <a:bodyPr/>
          <a:lstStyle/>
          <a:p>
            <a:r>
              <a:rPr lang="nl-NL" sz="1600" b="1" dirty="0" smtClean="0">
                <a:solidFill>
                  <a:schemeClr val="tx1"/>
                </a:solidFill>
              </a:rPr>
              <a:t>11/19</a:t>
            </a:r>
            <a:endParaRPr lang="nl-NL" sz="1600" b="1" dirty="0">
              <a:solidFill>
                <a:schemeClr val="tx1"/>
              </a:solidFill>
            </a:endParaRPr>
          </a:p>
        </p:txBody>
      </p:sp>
      <p:sp>
        <p:nvSpPr>
          <p:cNvPr id="3" name="Titel 2"/>
          <p:cNvSpPr>
            <a:spLocks noGrp="1"/>
          </p:cNvSpPr>
          <p:nvPr>
            <p:ph type="title"/>
          </p:nvPr>
        </p:nvSpPr>
        <p:spPr/>
        <p:txBody>
          <a:bodyPr/>
          <a:lstStyle/>
          <a:p>
            <a:r>
              <a:rPr lang="nl-NL" dirty="0" smtClean="0"/>
              <a:t>Niet alleen mening vormen, ook mening delen!</a:t>
            </a:r>
            <a:endParaRPr lang="nl-NL" dirty="0"/>
          </a:p>
        </p:txBody>
      </p:sp>
      <p:pic>
        <p:nvPicPr>
          <p:cNvPr id="7" name="clip nieuwsuur_overleg actor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621" y="546637"/>
            <a:ext cx="9652451" cy="5425266"/>
          </a:xfrm>
          <a:prstGeom prst="rect">
            <a:avLst/>
          </a:prstGeom>
        </p:spPr>
      </p:pic>
    </p:spTree>
    <p:extLst>
      <p:ext uri="{BB962C8B-B14F-4D97-AF65-F5344CB8AC3E}">
        <p14:creationId xmlns:p14="http://schemas.microsoft.com/office/powerpoint/2010/main" val="19977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fbeelding 37"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2" name="Titel 1"/>
          <p:cNvSpPr>
            <a:spLocks noGrp="1"/>
          </p:cNvSpPr>
          <p:nvPr>
            <p:ph type="title"/>
          </p:nvPr>
        </p:nvSpPr>
        <p:spPr>
          <a:xfrm>
            <a:off x="499382" y="348651"/>
            <a:ext cx="9269602" cy="1062522"/>
          </a:xfrm>
        </p:spPr>
        <p:txBody>
          <a:bodyPr>
            <a:normAutofit fontScale="90000"/>
          </a:bodyPr>
          <a:lstStyle/>
          <a:p>
            <a:r>
              <a:rPr lang="nl-NL" b="1" dirty="0" smtClean="0"/>
              <a:t>Discussiegroepjes </a:t>
            </a:r>
            <a:r>
              <a:rPr lang="nl-NL" b="1" dirty="0"/>
              <a:t>om tot een advies te komen </a:t>
            </a:r>
            <a:r>
              <a:rPr lang="nl-NL" b="1" dirty="0" smtClean="0"/>
              <a:t/>
            </a:r>
            <a:br>
              <a:rPr lang="nl-NL" b="1" dirty="0" smtClean="0"/>
            </a:br>
            <a:r>
              <a:rPr lang="nl-NL" sz="1800" dirty="0" smtClean="0">
                <a:solidFill>
                  <a:schemeClr val="tx1"/>
                </a:solidFill>
              </a:rPr>
              <a:t>Een viskom in vier stappen - 15 min</a:t>
            </a:r>
            <a:endParaRPr lang="nl-NL" sz="1800" dirty="0">
              <a:solidFill>
                <a:schemeClr val="tx1"/>
              </a:solidFill>
            </a:endParaRPr>
          </a:p>
        </p:txBody>
      </p:sp>
      <p:sp>
        <p:nvSpPr>
          <p:cNvPr id="5" name="Rectangle 3"/>
          <p:cNvSpPr txBox="1">
            <a:spLocks noChangeArrowheads="1"/>
          </p:cNvSpPr>
          <p:nvPr/>
        </p:nvSpPr>
        <p:spPr>
          <a:xfrm>
            <a:off x="353224" y="1652593"/>
            <a:ext cx="11838776" cy="536243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14000"/>
              </a:lnSpc>
              <a:buNone/>
            </a:pPr>
            <a:r>
              <a:rPr lang="nl-NL" altLang="nl-NL" sz="2400" b="1" dirty="0" smtClean="0">
                <a:solidFill>
                  <a:schemeClr val="tx1"/>
                </a:solidFill>
              </a:rPr>
              <a:t>Werkvorm: viskom*</a:t>
            </a:r>
          </a:p>
          <a:p>
            <a:pPr marL="0" indent="0">
              <a:lnSpc>
                <a:spcPct val="114000"/>
              </a:lnSpc>
              <a:buNone/>
            </a:pPr>
            <a:r>
              <a:rPr lang="nl-NL" altLang="nl-NL" sz="2400" dirty="0" smtClean="0">
                <a:solidFill>
                  <a:schemeClr val="tx1"/>
                </a:solidFill>
              </a:rPr>
              <a:t>1. Verdeel in je expertgroep (dus per actor) </a:t>
            </a:r>
          </a:p>
          <a:p>
            <a:pPr marL="0" indent="0">
              <a:lnSpc>
                <a:spcPct val="114000"/>
              </a:lnSpc>
              <a:buNone/>
            </a:pPr>
            <a:r>
              <a:rPr lang="nl-NL" altLang="nl-NL" sz="2400" dirty="0" smtClean="0">
                <a:solidFill>
                  <a:schemeClr val="tx1"/>
                </a:solidFill>
              </a:rPr>
              <a:t>    de volgende drie rollen: </a:t>
            </a:r>
          </a:p>
          <a:p>
            <a:pPr marL="571500" indent="-571500">
              <a:lnSpc>
                <a:spcPct val="114000"/>
              </a:lnSpc>
              <a:buNone/>
            </a:pPr>
            <a:r>
              <a:rPr lang="nl-NL" altLang="nl-NL" sz="2400" dirty="0"/>
              <a:t>	</a:t>
            </a:r>
            <a:r>
              <a:rPr lang="nl-NL" altLang="nl-NL" sz="2400" dirty="0" smtClean="0">
                <a:solidFill>
                  <a:srgbClr val="FFC000"/>
                </a:solidFill>
              </a:rPr>
              <a:t>A</a:t>
            </a:r>
            <a:r>
              <a:rPr lang="nl-NL" altLang="nl-NL" sz="2400" dirty="0" smtClean="0"/>
              <a:t>: </a:t>
            </a:r>
            <a:r>
              <a:rPr lang="nl-NL" altLang="nl-NL" sz="2400" dirty="0">
                <a:solidFill>
                  <a:schemeClr val="tx1"/>
                </a:solidFill>
              </a:rPr>
              <a:t>V</a:t>
            </a:r>
            <a:r>
              <a:rPr lang="nl-NL" altLang="nl-NL" sz="2400" dirty="0" smtClean="0">
                <a:solidFill>
                  <a:schemeClr val="tx1"/>
                </a:solidFill>
              </a:rPr>
              <a:t>oert discussie met overige actoren (m.b.v. post-</a:t>
            </a:r>
            <a:r>
              <a:rPr lang="nl-NL" altLang="nl-NL" sz="2400" dirty="0" err="1" smtClean="0">
                <a:solidFill>
                  <a:schemeClr val="tx1"/>
                </a:solidFill>
              </a:rPr>
              <a:t>its</a:t>
            </a:r>
            <a:r>
              <a:rPr lang="nl-NL" altLang="nl-NL" sz="2400" dirty="0" smtClean="0">
                <a:solidFill>
                  <a:schemeClr val="tx1"/>
                </a:solidFill>
              </a:rPr>
              <a:t>), met back-ups (‘A2’)</a:t>
            </a:r>
          </a:p>
          <a:p>
            <a:pPr marL="571500" indent="-571500">
              <a:lnSpc>
                <a:spcPct val="114000"/>
              </a:lnSpc>
              <a:buFont typeface="Wingdings" panose="05000000000000000000" pitchFamily="2" charset="2"/>
              <a:buNone/>
            </a:pPr>
            <a:r>
              <a:rPr lang="nl-NL" altLang="nl-NL" sz="2400" dirty="0" smtClean="0"/>
              <a:t>	</a:t>
            </a:r>
            <a:r>
              <a:rPr lang="nl-NL" altLang="nl-NL" sz="2400" dirty="0" smtClean="0">
                <a:solidFill>
                  <a:srgbClr val="00B0F0"/>
                </a:solidFill>
              </a:rPr>
              <a:t>B</a:t>
            </a:r>
            <a:r>
              <a:rPr lang="nl-NL" altLang="nl-NL" sz="2400" dirty="0" smtClean="0"/>
              <a:t>: </a:t>
            </a:r>
            <a:r>
              <a:rPr lang="nl-NL" altLang="nl-NL" sz="2400" dirty="0" smtClean="0">
                <a:solidFill>
                  <a:schemeClr val="tx1"/>
                </a:solidFill>
              </a:rPr>
              <a:t>Observeert en noteert </a:t>
            </a:r>
            <a:r>
              <a:rPr lang="nl-NL" altLang="nl-NL" sz="2400" i="1" dirty="0" smtClean="0">
                <a:solidFill>
                  <a:schemeClr val="tx1"/>
                </a:solidFill>
              </a:rPr>
              <a:t>de argumenten</a:t>
            </a:r>
            <a:r>
              <a:rPr lang="nl-NL" altLang="nl-NL" sz="2400" dirty="0" smtClean="0">
                <a:solidFill>
                  <a:schemeClr val="tx1"/>
                </a:solidFill>
              </a:rPr>
              <a:t> van A </a:t>
            </a:r>
          </a:p>
          <a:p>
            <a:pPr marL="571500" indent="-571500">
              <a:lnSpc>
                <a:spcPct val="114000"/>
              </a:lnSpc>
              <a:buFont typeface="Wingdings" panose="05000000000000000000" pitchFamily="2" charset="2"/>
              <a:buNone/>
            </a:pPr>
            <a:r>
              <a:rPr lang="nl-NL" altLang="nl-NL" sz="2400" dirty="0"/>
              <a:t>	</a:t>
            </a:r>
            <a:r>
              <a:rPr lang="nl-NL" altLang="nl-NL" sz="2400" dirty="0" smtClean="0">
                <a:solidFill>
                  <a:srgbClr val="FF0000"/>
                </a:solidFill>
              </a:rPr>
              <a:t>C</a:t>
            </a:r>
            <a:r>
              <a:rPr lang="nl-NL" altLang="nl-NL" sz="2400" dirty="0" smtClean="0"/>
              <a:t>: </a:t>
            </a:r>
            <a:r>
              <a:rPr lang="nl-NL" altLang="nl-NL" sz="2400" dirty="0" smtClean="0">
                <a:solidFill>
                  <a:schemeClr val="tx1"/>
                </a:solidFill>
              </a:rPr>
              <a:t>Observeert en noteert </a:t>
            </a:r>
            <a:r>
              <a:rPr lang="nl-NL" altLang="nl-NL" sz="2400" i="1" dirty="0" smtClean="0">
                <a:solidFill>
                  <a:schemeClr val="tx1"/>
                </a:solidFill>
              </a:rPr>
              <a:t>de benodigde en ontbrekende kennis </a:t>
            </a:r>
            <a:r>
              <a:rPr lang="nl-NL" altLang="nl-NL" sz="2400" dirty="0" smtClean="0">
                <a:solidFill>
                  <a:schemeClr val="tx1"/>
                </a:solidFill>
              </a:rPr>
              <a:t>van A </a:t>
            </a:r>
          </a:p>
          <a:p>
            <a:pPr marL="571500" indent="-571500">
              <a:lnSpc>
                <a:spcPct val="114000"/>
              </a:lnSpc>
              <a:buFont typeface="Wingdings" panose="05000000000000000000" pitchFamily="2" charset="2"/>
              <a:buNone/>
            </a:pPr>
            <a:r>
              <a:rPr lang="nl-NL" altLang="nl-NL" sz="2400" dirty="0" smtClean="0">
                <a:solidFill>
                  <a:schemeClr val="tx1"/>
                </a:solidFill>
              </a:rPr>
              <a:t>2. Voeren discussie over vraag: </a:t>
            </a:r>
            <a:r>
              <a:rPr lang="nl-NL" altLang="nl-NL" sz="2400" i="1" dirty="0">
                <a:solidFill>
                  <a:schemeClr val="tx1"/>
                </a:solidFill>
              </a:rPr>
              <a:t>M</a:t>
            </a:r>
            <a:r>
              <a:rPr lang="nl-NL" altLang="nl-NL" sz="2400" i="1" dirty="0" smtClean="0">
                <a:solidFill>
                  <a:schemeClr val="tx1"/>
                </a:solidFill>
              </a:rPr>
              <a:t>oet de norm tijdelijk worden verhoogd?</a:t>
            </a:r>
            <a:r>
              <a:rPr lang="nl-NL" altLang="nl-NL" sz="2400" dirty="0" smtClean="0">
                <a:solidFill>
                  <a:schemeClr val="tx1"/>
                </a:solidFill>
              </a:rPr>
              <a:t>       </a:t>
            </a:r>
          </a:p>
          <a:p>
            <a:pPr marL="0" indent="0">
              <a:lnSpc>
                <a:spcPct val="114000"/>
              </a:lnSpc>
              <a:buNone/>
            </a:pPr>
            <a:r>
              <a:rPr lang="nl-NL" altLang="nl-NL" sz="2400" dirty="0">
                <a:solidFill>
                  <a:schemeClr val="tx1"/>
                </a:solidFill>
              </a:rPr>
              <a:t> </a:t>
            </a:r>
            <a:r>
              <a:rPr lang="nl-NL" altLang="nl-NL" sz="2400" dirty="0" smtClean="0">
                <a:solidFill>
                  <a:schemeClr val="tx1"/>
                </a:solidFill>
              </a:rPr>
              <a:t>   Streven naar één gezamenlijk besluit. </a:t>
            </a:r>
          </a:p>
          <a:p>
            <a:pPr marL="571500" indent="-571500">
              <a:lnSpc>
                <a:spcPct val="114000"/>
              </a:lnSpc>
              <a:buFont typeface="Wingdings" panose="05000000000000000000" pitchFamily="2" charset="2"/>
              <a:buNone/>
            </a:pPr>
            <a:r>
              <a:rPr lang="nl-NL" altLang="nl-NL" sz="2400" dirty="0" smtClean="0">
                <a:solidFill>
                  <a:schemeClr val="tx1"/>
                </a:solidFill>
              </a:rPr>
              <a:t>3. Besluiten en proces uit de viskom bespreken (plenair). </a:t>
            </a:r>
            <a:endParaRPr lang="nl-NL" altLang="nl-NL" sz="2400" dirty="0">
              <a:solidFill>
                <a:schemeClr val="tx1"/>
              </a:solidFill>
            </a:endParaRPr>
          </a:p>
        </p:txBody>
      </p:sp>
      <p:grpSp>
        <p:nvGrpSpPr>
          <p:cNvPr id="33" name="Groep 32"/>
          <p:cNvGrpSpPr/>
          <p:nvPr/>
        </p:nvGrpSpPr>
        <p:grpSpPr>
          <a:xfrm>
            <a:off x="8635672" y="662521"/>
            <a:ext cx="2928799" cy="2560068"/>
            <a:chOff x="6043152" y="881790"/>
            <a:chExt cx="1764896" cy="1348354"/>
          </a:xfrm>
        </p:grpSpPr>
        <p:sp>
          <p:nvSpPr>
            <p:cNvPr id="6" name="Oval 5"/>
            <p:cNvSpPr>
              <a:spLocks noChangeArrowheads="1"/>
            </p:cNvSpPr>
            <p:nvPr/>
          </p:nvSpPr>
          <p:spPr bwMode="auto">
            <a:xfrm>
              <a:off x="6400800" y="914400"/>
              <a:ext cx="1371600" cy="1219200"/>
            </a:xfrm>
            <a:prstGeom prst="ellipse">
              <a:avLst/>
            </a:prstGeom>
            <a:solidFill>
              <a:srgbClr val="FF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7" name="Oval 6"/>
            <p:cNvSpPr>
              <a:spLocks noChangeArrowheads="1"/>
            </p:cNvSpPr>
            <p:nvPr/>
          </p:nvSpPr>
          <p:spPr bwMode="auto">
            <a:xfrm>
              <a:off x="6705600" y="1219200"/>
              <a:ext cx="762000" cy="609600"/>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8" name="AutoShape 7"/>
            <p:cNvSpPr>
              <a:spLocks noChangeArrowheads="1"/>
            </p:cNvSpPr>
            <p:nvPr/>
          </p:nvSpPr>
          <p:spPr bwMode="auto">
            <a:xfrm>
              <a:off x="6629400" y="1447800"/>
              <a:ext cx="228600" cy="228600"/>
            </a:xfrm>
            <a:prstGeom prst="smileyFace">
              <a:avLst>
                <a:gd name="adj" fmla="val 4653"/>
              </a:avLst>
            </a:prstGeom>
            <a:solidFill>
              <a:srgbClr val="FFC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 name="AutoShape 8"/>
            <p:cNvSpPr>
              <a:spLocks noChangeArrowheads="1"/>
            </p:cNvSpPr>
            <p:nvPr/>
          </p:nvSpPr>
          <p:spPr bwMode="auto">
            <a:xfrm>
              <a:off x="6327719" y="1280814"/>
              <a:ext cx="228600" cy="228600"/>
            </a:xfrm>
            <a:prstGeom prst="smileyFace">
              <a:avLst>
                <a:gd name="adj" fmla="val 4653"/>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 name="AutoShape 9"/>
            <p:cNvSpPr>
              <a:spLocks noChangeArrowheads="1"/>
            </p:cNvSpPr>
            <p:nvPr/>
          </p:nvSpPr>
          <p:spPr bwMode="auto">
            <a:xfrm>
              <a:off x="6329087" y="1557912"/>
              <a:ext cx="228600" cy="228600"/>
            </a:xfrm>
            <a:prstGeom prst="smileyFace">
              <a:avLst>
                <a:gd name="adj" fmla="val 4653"/>
              </a:avLst>
            </a:prstGeom>
            <a:solidFill>
              <a:srgbClr val="00B0F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4" name="AutoShape 13"/>
            <p:cNvSpPr>
              <a:spLocks noChangeArrowheads="1"/>
            </p:cNvSpPr>
            <p:nvPr/>
          </p:nvSpPr>
          <p:spPr bwMode="auto">
            <a:xfrm>
              <a:off x="7341885" y="1273253"/>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5" name="AutoShape 14"/>
            <p:cNvSpPr>
              <a:spLocks noChangeArrowheads="1"/>
            </p:cNvSpPr>
            <p:nvPr/>
          </p:nvSpPr>
          <p:spPr bwMode="auto">
            <a:xfrm>
              <a:off x="7579448" y="1340963"/>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6" name="AutoShape 15"/>
            <p:cNvSpPr>
              <a:spLocks noChangeArrowheads="1"/>
            </p:cNvSpPr>
            <p:nvPr/>
          </p:nvSpPr>
          <p:spPr bwMode="auto">
            <a:xfrm>
              <a:off x="7149421" y="941985"/>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7" name="AutoShape 16"/>
            <p:cNvSpPr>
              <a:spLocks noChangeArrowheads="1"/>
            </p:cNvSpPr>
            <p:nvPr/>
          </p:nvSpPr>
          <p:spPr bwMode="auto">
            <a:xfrm>
              <a:off x="6947543" y="881790"/>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8" name="AutoShape 17"/>
            <p:cNvSpPr>
              <a:spLocks noChangeArrowheads="1"/>
            </p:cNvSpPr>
            <p:nvPr/>
          </p:nvSpPr>
          <p:spPr bwMode="auto">
            <a:xfrm>
              <a:off x="6972300" y="1156020"/>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 name="AutoShape 18"/>
            <p:cNvSpPr>
              <a:spLocks noChangeArrowheads="1"/>
            </p:cNvSpPr>
            <p:nvPr/>
          </p:nvSpPr>
          <p:spPr bwMode="auto">
            <a:xfrm>
              <a:off x="6781800" y="1752600"/>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 name="AutoShape 19"/>
            <p:cNvSpPr>
              <a:spLocks noChangeArrowheads="1"/>
            </p:cNvSpPr>
            <p:nvPr/>
          </p:nvSpPr>
          <p:spPr bwMode="auto">
            <a:xfrm>
              <a:off x="7409224" y="1734637"/>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1" name="AutoShape 20"/>
            <p:cNvSpPr>
              <a:spLocks noChangeArrowheads="1"/>
            </p:cNvSpPr>
            <p:nvPr/>
          </p:nvSpPr>
          <p:spPr bwMode="auto">
            <a:xfrm>
              <a:off x="7162800" y="1752600"/>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2" name="AutoShape 21"/>
            <p:cNvSpPr>
              <a:spLocks noChangeArrowheads="1"/>
            </p:cNvSpPr>
            <p:nvPr/>
          </p:nvSpPr>
          <p:spPr bwMode="auto">
            <a:xfrm>
              <a:off x="6578915" y="1905061"/>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3" name="AutoShape 22"/>
            <p:cNvSpPr>
              <a:spLocks noChangeArrowheads="1"/>
            </p:cNvSpPr>
            <p:nvPr/>
          </p:nvSpPr>
          <p:spPr bwMode="auto">
            <a:xfrm>
              <a:off x="7286012" y="1981199"/>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4" name="AutoShape 23"/>
            <p:cNvSpPr>
              <a:spLocks noChangeArrowheads="1"/>
            </p:cNvSpPr>
            <p:nvPr/>
          </p:nvSpPr>
          <p:spPr bwMode="auto">
            <a:xfrm>
              <a:off x="6811294" y="2001544"/>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5" name="AutoShape 24"/>
            <p:cNvSpPr>
              <a:spLocks noChangeArrowheads="1"/>
            </p:cNvSpPr>
            <p:nvPr/>
          </p:nvSpPr>
          <p:spPr bwMode="auto">
            <a:xfrm>
              <a:off x="7538894" y="1121007"/>
              <a:ext cx="228600" cy="228600"/>
            </a:xfrm>
            <a:prstGeom prst="smileyFace">
              <a:avLst>
                <a:gd name="adj" fmla="val 4653"/>
              </a:avLst>
            </a:prstGeom>
            <a:solidFill>
              <a:srgbClr val="33CC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7" name="Text Box 26"/>
            <p:cNvSpPr txBox="1">
              <a:spLocks noChangeArrowheads="1"/>
            </p:cNvSpPr>
            <p:nvPr/>
          </p:nvSpPr>
          <p:spPr bwMode="auto">
            <a:xfrm>
              <a:off x="6044113" y="1217316"/>
              <a:ext cx="352205" cy="316346"/>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sz="2400" b="1" dirty="0">
                  <a:solidFill>
                    <a:schemeClr val="tx1"/>
                  </a:solidFill>
                </a:rPr>
                <a:t>C</a:t>
              </a:r>
              <a:endParaRPr lang="nl-NL" altLang="nl-NL" sz="2400" b="1" dirty="0">
                <a:solidFill>
                  <a:srgbClr val="FCFEB9"/>
                </a:solidFill>
                <a:latin typeface="Wingdings" panose="05000000000000000000" pitchFamily="2" charset="2"/>
              </a:endParaRPr>
            </a:p>
          </p:txBody>
        </p:sp>
        <p:sp>
          <p:nvSpPr>
            <p:cNvPr id="29" name="Text Box 28"/>
            <p:cNvSpPr txBox="1">
              <a:spLocks noChangeArrowheads="1"/>
            </p:cNvSpPr>
            <p:nvPr/>
          </p:nvSpPr>
          <p:spPr bwMode="auto">
            <a:xfrm>
              <a:off x="6043152" y="1566272"/>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400" b="1" dirty="0">
                  <a:solidFill>
                    <a:schemeClr val="tx1"/>
                  </a:solidFill>
                </a:rPr>
                <a:t>B</a:t>
              </a:r>
            </a:p>
          </p:txBody>
        </p:sp>
        <p:sp>
          <p:nvSpPr>
            <p:cNvPr id="31" name="Text Box 30"/>
            <p:cNvSpPr txBox="1">
              <a:spLocks noChangeArrowheads="1"/>
            </p:cNvSpPr>
            <p:nvPr/>
          </p:nvSpPr>
          <p:spPr bwMode="auto">
            <a:xfrm>
              <a:off x="6833243" y="139764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400" b="1" dirty="0">
                  <a:solidFill>
                    <a:schemeClr val="tx1"/>
                  </a:solidFill>
                </a:rPr>
                <a:t>A</a:t>
              </a:r>
              <a:endParaRPr lang="nl-NL" altLang="nl-NL" sz="2400" b="1" dirty="0">
                <a:solidFill>
                  <a:srgbClr val="FCFEB9"/>
                </a:solidFill>
              </a:endParaRPr>
            </a:p>
          </p:txBody>
        </p:sp>
      </p:grpSp>
      <p:sp>
        <p:nvSpPr>
          <p:cNvPr id="34" name="Tekstvak 33"/>
          <p:cNvSpPr txBox="1"/>
          <p:nvPr/>
        </p:nvSpPr>
        <p:spPr>
          <a:xfrm rot="5400000">
            <a:off x="10144576" y="1774038"/>
            <a:ext cx="3853471" cy="276999"/>
          </a:xfrm>
          <a:prstGeom prst="rect">
            <a:avLst/>
          </a:prstGeom>
          <a:noFill/>
        </p:spPr>
        <p:txBody>
          <a:bodyPr wrap="square" rtlCol="0">
            <a:spAutoFit/>
          </a:bodyPr>
          <a:lstStyle/>
          <a:p>
            <a:r>
              <a:rPr lang="nl-NL" sz="1200" dirty="0" smtClean="0"/>
              <a:t>*Bron werkvorm: cursus activerende didactiek, CPS</a:t>
            </a:r>
            <a:endParaRPr lang="nl-NL" sz="1200" dirty="0"/>
          </a:p>
        </p:txBody>
      </p:sp>
      <p:sp>
        <p:nvSpPr>
          <p:cNvPr id="35" name="AutoShape 8"/>
          <p:cNvSpPr>
            <a:spLocks noChangeArrowheads="1"/>
          </p:cNvSpPr>
          <p:nvPr/>
        </p:nvSpPr>
        <p:spPr bwMode="auto">
          <a:xfrm>
            <a:off x="582736" y="4466279"/>
            <a:ext cx="313484" cy="333611"/>
          </a:xfrm>
          <a:prstGeom prst="smileyFace">
            <a:avLst>
              <a:gd name="adj" fmla="val 4653"/>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 name="AutoShape 9"/>
          <p:cNvSpPr>
            <a:spLocks noChangeArrowheads="1"/>
          </p:cNvSpPr>
          <p:nvPr/>
        </p:nvSpPr>
        <p:spPr bwMode="auto">
          <a:xfrm>
            <a:off x="582736" y="3910989"/>
            <a:ext cx="313484" cy="333611"/>
          </a:xfrm>
          <a:prstGeom prst="smileyFace">
            <a:avLst>
              <a:gd name="adj" fmla="val 4653"/>
            </a:avLst>
          </a:prstGeom>
          <a:solidFill>
            <a:srgbClr val="00B0F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7" name="AutoShape 7"/>
          <p:cNvSpPr>
            <a:spLocks noChangeArrowheads="1"/>
          </p:cNvSpPr>
          <p:nvPr/>
        </p:nvSpPr>
        <p:spPr bwMode="auto">
          <a:xfrm>
            <a:off x="582736" y="3383954"/>
            <a:ext cx="313484" cy="333611"/>
          </a:xfrm>
          <a:prstGeom prst="smileyFace">
            <a:avLst>
              <a:gd name="adj" fmla="val 4653"/>
            </a:avLst>
          </a:prstGeom>
          <a:solidFill>
            <a:srgbClr val="FFC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nvGrpSpPr>
          <p:cNvPr id="11" name="Groep 10"/>
          <p:cNvGrpSpPr/>
          <p:nvPr/>
        </p:nvGrpSpPr>
        <p:grpSpPr>
          <a:xfrm>
            <a:off x="3493477" y="975355"/>
            <a:ext cx="5207754" cy="2391721"/>
            <a:chOff x="3493477" y="975355"/>
            <a:chExt cx="5207754" cy="2391721"/>
          </a:xfrm>
        </p:grpSpPr>
        <p:pic>
          <p:nvPicPr>
            <p:cNvPr id="32" name="Afbeelding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09335" y="975355"/>
              <a:ext cx="1191896" cy="2391721"/>
            </a:xfrm>
            <a:prstGeom prst="rect">
              <a:avLst/>
            </a:prstGeom>
          </p:spPr>
        </p:pic>
        <p:sp>
          <p:nvSpPr>
            <p:cNvPr id="3" name="Bijschrift met afgeronde rechthoek 2"/>
            <p:cNvSpPr/>
            <p:nvPr/>
          </p:nvSpPr>
          <p:spPr>
            <a:xfrm>
              <a:off x="3493477" y="1558698"/>
              <a:ext cx="3579719" cy="549773"/>
            </a:xfrm>
            <a:prstGeom prst="wedgeRoundRectCallout">
              <a:avLst>
                <a:gd name="adj1" fmla="val 60032"/>
                <a:gd name="adj2" fmla="val -49123"/>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latin typeface="Comic Sans MS" panose="030F0702030302020204" pitchFamily="66" charset="0"/>
                </a:rPr>
                <a:t>e</a:t>
              </a:r>
              <a:r>
                <a:rPr lang="nl-NL" sz="2400" b="1" dirty="0" smtClean="0">
                  <a:solidFill>
                    <a:schemeClr val="tx1"/>
                  </a:solidFill>
                  <a:latin typeface="Comic Sans MS" panose="030F0702030302020204" pitchFamily="66" charset="0"/>
                </a:rPr>
                <a:t>n ik mag beginnen.</a:t>
              </a:r>
              <a:endParaRPr lang="nl-NL" sz="2400" b="1" dirty="0">
                <a:solidFill>
                  <a:schemeClr val="tx1"/>
                </a:solidFill>
                <a:latin typeface="Comic Sans MS" panose="030F0702030302020204" pitchFamily="66" charset="0"/>
              </a:endParaRPr>
            </a:p>
          </p:txBody>
        </p:sp>
      </p:grpSp>
      <p:sp>
        <p:nvSpPr>
          <p:cNvPr id="39" name="Tijdelijke aanduiding voor dianummer 6"/>
          <p:cNvSpPr>
            <a:spLocks noGrp="1"/>
          </p:cNvSpPr>
          <p:nvPr>
            <p:ph type="sldNum" sz="quarter" idx="12"/>
          </p:nvPr>
        </p:nvSpPr>
        <p:spPr>
          <a:xfrm>
            <a:off x="11335776" y="6183316"/>
            <a:ext cx="802433" cy="360919"/>
          </a:xfrm>
        </p:spPr>
        <p:txBody>
          <a:bodyPr/>
          <a:lstStyle/>
          <a:p>
            <a:r>
              <a:rPr lang="nl-NL" sz="1600" b="1" dirty="0" smtClean="0">
                <a:solidFill>
                  <a:schemeClr val="tx1"/>
                </a:solidFill>
              </a:rPr>
              <a:t>12/19</a:t>
            </a:r>
            <a:endParaRPr lang="nl-NL" sz="1600" b="1" dirty="0">
              <a:solidFill>
                <a:schemeClr val="tx1"/>
              </a:solidFill>
            </a:endParaRPr>
          </a:p>
        </p:txBody>
      </p:sp>
      <p:sp>
        <p:nvSpPr>
          <p:cNvPr id="40" name="Bijschrift met afgeronde rechthoek 39"/>
          <p:cNvSpPr/>
          <p:nvPr/>
        </p:nvSpPr>
        <p:spPr>
          <a:xfrm>
            <a:off x="3364523" y="1201120"/>
            <a:ext cx="4013427" cy="988025"/>
          </a:xfrm>
          <a:prstGeom prst="wedgeRoundRectCallout">
            <a:avLst>
              <a:gd name="adj1" fmla="val 57905"/>
              <a:gd name="adj2" fmla="val -4001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smtClean="0">
                <a:solidFill>
                  <a:schemeClr val="tx1"/>
                </a:solidFill>
                <a:latin typeface="Comic Sans MS" panose="030F0702030302020204" pitchFamily="66" charset="0"/>
              </a:rPr>
              <a:t>Het is dus een dialoog en géén debat!</a:t>
            </a:r>
            <a:endParaRPr lang="nl-NL" sz="2400" b="1" dirty="0">
              <a:solidFill>
                <a:schemeClr val="tx1"/>
              </a:solidFill>
              <a:latin typeface="Comic Sans MS" panose="030F0702030302020204" pitchFamily="66" charset="0"/>
            </a:endParaRPr>
          </a:p>
        </p:txBody>
      </p:sp>
      <p:sp>
        <p:nvSpPr>
          <p:cNvPr id="41" name="Bijschrift met afgeronde rechthoek 40"/>
          <p:cNvSpPr/>
          <p:nvPr/>
        </p:nvSpPr>
        <p:spPr>
          <a:xfrm>
            <a:off x="12473104" y="5499913"/>
            <a:ext cx="5859711" cy="863862"/>
          </a:xfrm>
          <a:prstGeom prst="wedgeRoundRectCallout">
            <a:avLst>
              <a:gd name="adj1" fmla="val -45219"/>
              <a:gd name="adj2" fmla="val -89942"/>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chemeClr val="tx1"/>
                </a:solidFill>
              </a:rPr>
              <a:t>En hier op de conferentie is de rest </a:t>
            </a:r>
            <a:r>
              <a:rPr lang="nl-NL" sz="2400" dirty="0" smtClean="0">
                <a:solidFill>
                  <a:srgbClr val="7030A0"/>
                </a:solidFill>
              </a:rPr>
              <a:t>D (observator van de hele werkvorm)</a:t>
            </a:r>
            <a:endParaRPr lang="nl-NL" sz="2400" dirty="0">
              <a:solidFill>
                <a:srgbClr val="7030A0"/>
              </a:solidFill>
            </a:endParaRPr>
          </a:p>
        </p:txBody>
      </p:sp>
    </p:spTree>
    <p:extLst>
      <p:ext uri="{BB962C8B-B14F-4D97-AF65-F5344CB8AC3E}">
        <p14:creationId xmlns:p14="http://schemas.microsoft.com/office/powerpoint/2010/main" val="96684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25000" decel="75000" fill="hold" grpId="0" nodeType="clickEffect">
                                  <p:stCondLst>
                                    <p:cond delay="0"/>
                                  </p:stCondLst>
                                  <p:childTnLst>
                                    <p:animMotion origin="layout" path="M -1.25E-6 3.7037E-6 L -0.58515 0.00069 " pathEditMode="relative" rAng="0" ptsTypes="AA">
                                      <p:cBhvr>
                                        <p:cTn id="30" dur="1000" fill="hold"/>
                                        <p:tgtEl>
                                          <p:spTgt spid="41"/>
                                        </p:tgtEl>
                                        <p:attrNameLst>
                                          <p:attrName>ppt_x</p:attrName>
                                          <p:attrName>ppt_y</p:attrName>
                                        </p:attrNameLst>
                                      </p:cBhvr>
                                      <p:rCtr x="-29258" y="23"/>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35" grpId="0" animBg="1"/>
      <p:bldP spid="36" grpId="0" animBg="1"/>
      <p:bldP spid="37" grpId="0" animBg="1"/>
      <p:bldP spid="40" grpId="0" animBg="1"/>
      <p:bldP spid="40" grpId="1" animBg="1"/>
      <p:bldP spid="41" grpId="0" animBg="1"/>
      <p:bldP spid="4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9525" y="537882"/>
            <a:ext cx="9093416" cy="1392518"/>
          </a:xfrm>
        </p:spPr>
        <p:txBody>
          <a:bodyPr>
            <a:normAutofit/>
          </a:bodyPr>
          <a:lstStyle/>
          <a:p>
            <a:r>
              <a:rPr lang="nl-NL" sz="3200" b="1" dirty="0" smtClean="0"/>
              <a:t>Discussiegroepjes </a:t>
            </a:r>
            <a:r>
              <a:rPr lang="nl-NL" sz="3200" b="1" dirty="0"/>
              <a:t>om tot een advies te </a:t>
            </a:r>
            <a:r>
              <a:rPr lang="nl-NL" sz="3200" b="1" dirty="0" smtClean="0"/>
              <a:t>komen</a:t>
            </a:r>
            <a:br>
              <a:rPr lang="nl-NL" sz="3200" b="1" dirty="0" smtClean="0"/>
            </a:br>
            <a:r>
              <a:rPr lang="nl-NL" sz="3200" b="1" dirty="0" smtClean="0"/>
              <a:t>Plenaire nabespreking</a:t>
            </a:r>
            <a:endParaRPr lang="nl-NL" sz="3200" dirty="0"/>
          </a:p>
        </p:txBody>
      </p:sp>
      <p:sp>
        <p:nvSpPr>
          <p:cNvPr id="3" name="Tijdelijke aanduiding voor inhoud 2"/>
          <p:cNvSpPr>
            <a:spLocks noGrp="1"/>
          </p:cNvSpPr>
          <p:nvPr>
            <p:ph idx="1"/>
          </p:nvPr>
        </p:nvSpPr>
        <p:spPr>
          <a:xfrm>
            <a:off x="319525" y="1780988"/>
            <a:ext cx="10438122" cy="4739341"/>
          </a:xfrm>
        </p:spPr>
        <p:txBody>
          <a:bodyPr>
            <a:normAutofit fontScale="77500" lnSpcReduction="20000"/>
          </a:bodyPr>
          <a:lstStyle/>
          <a:p>
            <a:pPr marL="0" indent="0">
              <a:lnSpc>
                <a:spcPct val="120000"/>
              </a:lnSpc>
              <a:buNone/>
            </a:pPr>
            <a:r>
              <a:rPr lang="nl-NL" sz="2400" dirty="0" smtClean="0">
                <a:solidFill>
                  <a:schemeClr val="tx1"/>
                </a:solidFill>
              </a:rPr>
              <a:t>1. Welke besluiten kwamen er uit de viskom?</a:t>
            </a:r>
            <a:endParaRPr lang="nl-NL" sz="2400" dirty="0">
              <a:solidFill>
                <a:schemeClr val="tx1"/>
              </a:solidFill>
            </a:endParaRPr>
          </a:p>
          <a:p>
            <a:pPr marL="0" indent="0">
              <a:lnSpc>
                <a:spcPct val="120000"/>
              </a:lnSpc>
              <a:buNone/>
            </a:pPr>
            <a:r>
              <a:rPr lang="nl-NL" sz="2400" dirty="0" smtClean="0">
                <a:solidFill>
                  <a:schemeClr val="tx1"/>
                </a:solidFill>
              </a:rPr>
              <a:t>2. (observatoren B): Vanuit de onderstaande ‘typen’ argumenten beschouwd:</a:t>
            </a:r>
          </a:p>
          <a:p>
            <a:pPr marL="0" indent="0">
              <a:lnSpc>
                <a:spcPct val="120000"/>
              </a:lnSpc>
              <a:buNone/>
            </a:pPr>
            <a:r>
              <a:rPr lang="nl-NL" sz="2400" dirty="0">
                <a:solidFill>
                  <a:schemeClr val="tx1"/>
                </a:solidFill>
              </a:rPr>
              <a:t>	</a:t>
            </a:r>
            <a:r>
              <a:rPr lang="nl-NL" sz="2400" dirty="0" smtClean="0">
                <a:solidFill>
                  <a:schemeClr val="tx1"/>
                </a:solidFill>
              </a:rPr>
              <a:t>a. </a:t>
            </a:r>
            <a:r>
              <a:rPr lang="nl-NL" sz="2400" dirty="0">
                <a:solidFill>
                  <a:schemeClr val="tx1"/>
                </a:solidFill>
              </a:rPr>
              <a:t>W</a:t>
            </a:r>
            <a:r>
              <a:rPr lang="nl-NL" sz="2400" dirty="0" smtClean="0">
                <a:solidFill>
                  <a:schemeClr val="tx1"/>
                </a:solidFill>
              </a:rPr>
              <a:t>elke wogen zwaar in de discussie? </a:t>
            </a:r>
          </a:p>
          <a:p>
            <a:pPr marL="0" indent="0">
              <a:lnSpc>
                <a:spcPct val="120000"/>
              </a:lnSpc>
              <a:buNone/>
            </a:pPr>
            <a:r>
              <a:rPr lang="nl-NL" sz="2400" dirty="0">
                <a:solidFill>
                  <a:schemeClr val="tx1"/>
                </a:solidFill>
              </a:rPr>
              <a:t>	</a:t>
            </a:r>
            <a:r>
              <a:rPr lang="nl-NL" sz="2400" dirty="0" smtClean="0">
                <a:solidFill>
                  <a:schemeClr val="tx1"/>
                </a:solidFill>
              </a:rPr>
              <a:t>b. over welke verschilden de meningen?</a:t>
            </a:r>
          </a:p>
          <a:p>
            <a:pPr marL="0" indent="0">
              <a:lnSpc>
                <a:spcPct val="120000"/>
              </a:lnSpc>
              <a:buNone/>
            </a:pPr>
            <a:r>
              <a:rPr lang="nl-NL" sz="2400" dirty="0">
                <a:solidFill>
                  <a:schemeClr val="tx1"/>
                </a:solidFill>
              </a:rPr>
              <a:t>	</a:t>
            </a:r>
            <a:r>
              <a:rPr lang="nl-NL" sz="2400" dirty="0" smtClean="0">
                <a:solidFill>
                  <a:schemeClr val="tx1"/>
                </a:solidFill>
              </a:rPr>
              <a:t>c. over welke was meer eensgezindheid?  </a:t>
            </a:r>
          </a:p>
          <a:p>
            <a:pPr marL="1296988" lvl="1" indent="-538163">
              <a:lnSpc>
                <a:spcPct val="120000"/>
              </a:lnSpc>
              <a:buAutoNum type="arabicPeriod"/>
            </a:pPr>
            <a:r>
              <a:rPr lang="nl-NL" sz="2200" dirty="0" smtClean="0">
                <a:solidFill>
                  <a:schemeClr val="tx1"/>
                </a:solidFill>
              </a:rPr>
              <a:t>(volks)gezondheid </a:t>
            </a:r>
          </a:p>
          <a:p>
            <a:pPr marL="1296988" lvl="1" indent="-538163">
              <a:lnSpc>
                <a:spcPct val="120000"/>
              </a:lnSpc>
              <a:buAutoNum type="arabicPeriod"/>
            </a:pPr>
            <a:r>
              <a:rPr lang="nl-NL" sz="2200" dirty="0" smtClean="0">
                <a:solidFill>
                  <a:schemeClr val="tx1"/>
                </a:solidFill>
              </a:rPr>
              <a:t>Milieu</a:t>
            </a:r>
          </a:p>
          <a:p>
            <a:pPr marL="1296988" lvl="1" indent="-538163">
              <a:lnSpc>
                <a:spcPct val="120000"/>
              </a:lnSpc>
              <a:buAutoNum type="arabicPeriod"/>
            </a:pPr>
            <a:r>
              <a:rPr lang="nl-NL" sz="2200" dirty="0" smtClean="0">
                <a:solidFill>
                  <a:schemeClr val="tx1"/>
                </a:solidFill>
              </a:rPr>
              <a:t>Dierenwelzijn</a:t>
            </a:r>
          </a:p>
          <a:p>
            <a:pPr marL="1296988" lvl="1" indent="-538163">
              <a:lnSpc>
                <a:spcPct val="120000"/>
              </a:lnSpc>
              <a:buAutoNum type="arabicPeriod"/>
            </a:pPr>
            <a:r>
              <a:rPr lang="nl-NL" sz="2200" dirty="0">
                <a:solidFill>
                  <a:schemeClr val="tx1"/>
                </a:solidFill>
              </a:rPr>
              <a:t>E</a:t>
            </a:r>
            <a:r>
              <a:rPr lang="nl-NL" sz="2200" dirty="0" smtClean="0">
                <a:solidFill>
                  <a:schemeClr val="tx1"/>
                </a:solidFill>
              </a:rPr>
              <a:t>conomie </a:t>
            </a:r>
            <a:r>
              <a:rPr lang="nl-NL" sz="2200" dirty="0">
                <a:solidFill>
                  <a:schemeClr val="tx1"/>
                </a:solidFill>
              </a:rPr>
              <a:t>(algemeen/sector en </a:t>
            </a:r>
            <a:r>
              <a:rPr lang="nl-NL" sz="2200" dirty="0" smtClean="0">
                <a:solidFill>
                  <a:schemeClr val="tx1"/>
                </a:solidFill>
              </a:rPr>
              <a:t>persoonlijk/individueel)</a:t>
            </a:r>
          </a:p>
          <a:p>
            <a:pPr marL="1296988" lvl="1" indent="-538163">
              <a:lnSpc>
                <a:spcPct val="120000"/>
              </a:lnSpc>
              <a:buAutoNum type="arabicPeriod"/>
            </a:pPr>
            <a:r>
              <a:rPr lang="nl-NL" sz="2200" dirty="0">
                <a:solidFill>
                  <a:schemeClr val="tx1"/>
                </a:solidFill>
              </a:rPr>
              <a:t>S</a:t>
            </a:r>
            <a:r>
              <a:rPr lang="nl-NL" sz="2200" dirty="0" smtClean="0">
                <a:solidFill>
                  <a:schemeClr val="tx1"/>
                </a:solidFill>
              </a:rPr>
              <a:t>ociaal/menselijkheid</a:t>
            </a:r>
            <a:r>
              <a:rPr lang="nl-NL" sz="2200" dirty="0">
                <a:solidFill>
                  <a:schemeClr val="tx1"/>
                </a:solidFill>
              </a:rPr>
              <a:t>.  </a:t>
            </a:r>
          </a:p>
          <a:p>
            <a:pPr marL="0" indent="0">
              <a:lnSpc>
                <a:spcPct val="120000"/>
              </a:lnSpc>
              <a:buNone/>
            </a:pPr>
            <a:r>
              <a:rPr lang="nl-NL" sz="2400" dirty="0" smtClean="0">
                <a:solidFill>
                  <a:schemeClr val="tx1"/>
                </a:solidFill>
              </a:rPr>
              <a:t>3. (Observatoren C): Op welke momenten/hoe kwam (biologische) kennis aan bod in de discussie? Welke kennis ontbreekt?</a:t>
            </a:r>
            <a:endParaRPr lang="nl-NL" sz="2400" dirty="0" smtClean="0"/>
          </a:p>
          <a:p>
            <a:pPr marL="0" indent="0">
              <a:buNone/>
            </a:pPr>
            <a:endParaRPr lang="nl-NL" dirty="0"/>
          </a:p>
        </p:txBody>
      </p:sp>
      <p:pic>
        <p:nvPicPr>
          <p:cNvPr id="4" name="Afbeelding 3"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5" name="Tijdelijke aanduiding voor dianummer 6"/>
          <p:cNvSpPr>
            <a:spLocks noGrp="1"/>
          </p:cNvSpPr>
          <p:nvPr>
            <p:ph type="sldNum" sz="quarter" idx="12"/>
          </p:nvPr>
        </p:nvSpPr>
        <p:spPr>
          <a:xfrm>
            <a:off x="11367246" y="6219174"/>
            <a:ext cx="770963" cy="307131"/>
          </a:xfrm>
        </p:spPr>
        <p:txBody>
          <a:bodyPr/>
          <a:lstStyle/>
          <a:p>
            <a:r>
              <a:rPr lang="nl-NL" sz="1600" b="1" dirty="0" smtClean="0">
                <a:solidFill>
                  <a:schemeClr val="tx1"/>
                </a:solidFill>
              </a:rPr>
              <a:t>13/19</a:t>
            </a:r>
            <a:endParaRPr lang="nl-NL" sz="1600" b="1" dirty="0">
              <a:solidFill>
                <a:schemeClr val="tx1"/>
              </a:solidFill>
            </a:endParaRPr>
          </a:p>
        </p:txBody>
      </p:sp>
    </p:spTree>
    <p:extLst>
      <p:ext uri="{BB962C8B-B14F-4D97-AF65-F5344CB8AC3E}">
        <p14:creationId xmlns:p14="http://schemas.microsoft.com/office/powerpoint/2010/main" val="414774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smtClean="0"/>
              <a:t>Terugblik op activiteit</a:t>
            </a:r>
            <a:endParaRPr lang="nl-NL" b="1" dirty="0"/>
          </a:p>
        </p:txBody>
      </p:sp>
      <p:sp>
        <p:nvSpPr>
          <p:cNvPr id="5" name="Tijdelijke aanduiding voor inhoud 4"/>
          <p:cNvSpPr>
            <a:spLocks noGrp="1"/>
          </p:cNvSpPr>
          <p:nvPr>
            <p:ph idx="1"/>
          </p:nvPr>
        </p:nvSpPr>
        <p:spPr>
          <a:xfrm>
            <a:off x="723756" y="1271037"/>
            <a:ext cx="10600444" cy="2629159"/>
          </a:xfrm>
        </p:spPr>
        <p:txBody>
          <a:bodyPr>
            <a:normAutofit/>
          </a:bodyPr>
          <a:lstStyle/>
          <a:p>
            <a:pPr marL="0" indent="0">
              <a:lnSpc>
                <a:spcPct val="134000"/>
              </a:lnSpc>
              <a:spcBef>
                <a:spcPts val="0"/>
              </a:spcBef>
              <a:buNone/>
            </a:pPr>
            <a:r>
              <a:rPr lang="nl-NL" sz="2900" dirty="0" smtClean="0"/>
              <a:t>Hoe hebben jullie deze activiteit ervaren </a:t>
            </a:r>
            <a:br>
              <a:rPr lang="nl-NL" sz="2900" dirty="0" smtClean="0"/>
            </a:br>
            <a:r>
              <a:rPr lang="nl-NL" sz="2900" dirty="0" smtClean="0"/>
              <a:t>(A, B, C, buitencirkel)?</a:t>
            </a:r>
          </a:p>
          <a:p>
            <a:pPr marL="0" indent="0">
              <a:lnSpc>
                <a:spcPct val="134000"/>
              </a:lnSpc>
              <a:spcBef>
                <a:spcPts val="0"/>
              </a:spcBef>
              <a:buNone/>
            </a:pPr>
            <a:endParaRPr lang="nl-NL" sz="2900" dirty="0" smtClean="0"/>
          </a:p>
          <a:p>
            <a:pPr marL="0" indent="0">
              <a:lnSpc>
                <a:spcPct val="134000"/>
              </a:lnSpc>
              <a:spcBef>
                <a:spcPts val="0"/>
              </a:spcBef>
              <a:buNone/>
            </a:pPr>
            <a:r>
              <a:rPr lang="nl-NL" sz="2900" dirty="0"/>
              <a:t>Bijzondere observaties (B en C)?</a:t>
            </a:r>
          </a:p>
          <a:p>
            <a:pPr marL="0" indent="0">
              <a:lnSpc>
                <a:spcPct val="134000"/>
              </a:lnSpc>
              <a:spcBef>
                <a:spcPts val="0"/>
              </a:spcBef>
              <a:buNone/>
            </a:pPr>
            <a:endParaRPr lang="nl-NL" sz="2900" dirty="0" smtClean="0"/>
          </a:p>
          <a:p>
            <a:pPr marL="0" indent="0">
              <a:lnSpc>
                <a:spcPct val="134000"/>
              </a:lnSpc>
              <a:spcBef>
                <a:spcPts val="0"/>
              </a:spcBef>
              <a:buNone/>
            </a:pPr>
            <a:endParaRPr lang="nl-NL" sz="2900" dirty="0"/>
          </a:p>
        </p:txBody>
      </p:sp>
      <p:pic>
        <p:nvPicPr>
          <p:cNvPr id="6" name="Afbeelding 5"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7" name="Tijdelijke aanduiding voor dianummer 6"/>
          <p:cNvSpPr>
            <a:spLocks noGrp="1"/>
          </p:cNvSpPr>
          <p:nvPr>
            <p:ph type="sldNum" sz="quarter" idx="12"/>
          </p:nvPr>
        </p:nvSpPr>
        <p:spPr>
          <a:xfrm>
            <a:off x="11385176" y="6183316"/>
            <a:ext cx="753034" cy="396388"/>
          </a:xfrm>
        </p:spPr>
        <p:txBody>
          <a:bodyPr/>
          <a:lstStyle/>
          <a:p>
            <a:r>
              <a:rPr lang="nl-NL" sz="1600" b="1" dirty="0" smtClean="0">
                <a:solidFill>
                  <a:schemeClr val="bg1"/>
                </a:solidFill>
              </a:rPr>
              <a:t>14/19</a:t>
            </a:r>
            <a:endParaRPr lang="nl-NL" sz="1600" b="1" dirty="0">
              <a:solidFill>
                <a:schemeClr val="bg1"/>
              </a:solidFill>
            </a:endParaRPr>
          </a:p>
        </p:txBody>
      </p:sp>
      <p:sp>
        <p:nvSpPr>
          <p:cNvPr id="10" name="Tekstvak 9"/>
          <p:cNvSpPr txBox="1"/>
          <p:nvPr/>
        </p:nvSpPr>
        <p:spPr>
          <a:xfrm>
            <a:off x="723756" y="4131405"/>
            <a:ext cx="5355772" cy="2332562"/>
          </a:xfrm>
          <a:prstGeom prst="rect">
            <a:avLst/>
          </a:prstGeom>
          <a:noFill/>
        </p:spPr>
        <p:txBody>
          <a:bodyPr wrap="square" rtlCol="0">
            <a:spAutoFit/>
          </a:bodyPr>
          <a:lstStyle/>
          <a:p>
            <a:pPr>
              <a:lnSpc>
                <a:spcPct val="134000"/>
              </a:lnSpc>
            </a:pPr>
            <a:r>
              <a:rPr lang="nl-NL" sz="2900" dirty="0"/>
              <a:t>Zelf getest in </a:t>
            </a:r>
            <a:r>
              <a:rPr lang="nl-NL" sz="2900" dirty="0" smtClean="0"/>
              <a:t>h4</a:t>
            </a:r>
            <a:r>
              <a:rPr lang="nl-NL" sz="2900" dirty="0"/>
              <a:t>, </a:t>
            </a:r>
            <a:r>
              <a:rPr lang="nl-NL" sz="2900" dirty="0" smtClean="0"/>
              <a:t>v4 </a:t>
            </a:r>
            <a:r>
              <a:rPr lang="nl-NL" sz="2900" dirty="0"/>
              <a:t>(</a:t>
            </a:r>
            <a:r>
              <a:rPr lang="nl-NL" sz="2900" dirty="0" smtClean="0"/>
              <a:t>2x) en v6 </a:t>
            </a:r>
            <a:r>
              <a:rPr lang="nl-NL" sz="2900" dirty="0"/>
              <a:t>op drie verschillende scholen</a:t>
            </a:r>
            <a:r>
              <a:rPr lang="nl-NL" sz="2900" dirty="0" smtClean="0"/>
              <a:t>.</a:t>
            </a:r>
          </a:p>
          <a:p>
            <a:pPr>
              <a:lnSpc>
                <a:spcPct val="134000"/>
              </a:lnSpc>
            </a:pPr>
            <a:endParaRPr lang="nl-NL" sz="2900" dirty="0"/>
          </a:p>
          <a:p>
            <a:endParaRPr lang="nl-NL" sz="2900" dirty="0"/>
          </a:p>
        </p:txBody>
      </p:sp>
      <p:sp>
        <p:nvSpPr>
          <p:cNvPr id="11" name="Tekstvak 10"/>
          <p:cNvSpPr txBox="1"/>
          <p:nvPr/>
        </p:nvSpPr>
        <p:spPr>
          <a:xfrm>
            <a:off x="698694" y="5328558"/>
            <a:ext cx="5355772" cy="1734577"/>
          </a:xfrm>
          <a:prstGeom prst="rect">
            <a:avLst/>
          </a:prstGeom>
          <a:noFill/>
        </p:spPr>
        <p:txBody>
          <a:bodyPr wrap="square" rtlCol="0">
            <a:spAutoFit/>
          </a:bodyPr>
          <a:lstStyle/>
          <a:p>
            <a:pPr>
              <a:lnSpc>
                <a:spcPct val="134000"/>
              </a:lnSpc>
            </a:pPr>
            <a:r>
              <a:rPr lang="nl-NL" sz="2900" dirty="0" smtClean="0">
                <a:solidFill>
                  <a:schemeClr val="accent3"/>
                </a:solidFill>
              </a:rPr>
              <a:t>Onze bevindingen </a:t>
            </a:r>
            <a:r>
              <a:rPr lang="nl-NL" sz="2900" dirty="0" smtClean="0">
                <a:solidFill>
                  <a:schemeClr val="accent3"/>
                </a:solidFill>
                <a:sym typeface="Wingdings" panose="05000000000000000000" pitchFamily="2" charset="2"/>
              </a:rPr>
              <a:t></a:t>
            </a:r>
            <a:endParaRPr lang="nl-NL" sz="2900" dirty="0">
              <a:solidFill>
                <a:schemeClr val="accent3"/>
              </a:solidFill>
            </a:endParaRPr>
          </a:p>
          <a:p>
            <a:pPr>
              <a:lnSpc>
                <a:spcPct val="134000"/>
              </a:lnSpc>
            </a:pPr>
            <a:endParaRPr lang="nl-NL" sz="2900" dirty="0"/>
          </a:p>
          <a:p>
            <a:endParaRPr lang="nl-NL" sz="2900" dirty="0"/>
          </a:p>
        </p:txBody>
      </p:sp>
      <p:sp>
        <p:nvSpPr>
          <p:cNvPr id="12" name="Ezelsoor 11"/>
          <p:cNvSpPr/>
          <p:nvPr/>
        </p:nvSpPr>
        <p:spPr>
          <a:xfrm>
            <a:off x="6251511" y="2008233"/>
            <a:ext cx="5825723" cy="437327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2000" b="1" dirty="0" smtClean="0">
                <a:solidFill>
                  <a:schemeClr val="bg1"/>
                </a:solidFill>
              </a:rPr>
              <a:t>Feedback les:</a:t>
            </a:r>
          </a:p>
          <a:p>
            <a:pPr marL="285750" indent="-285750">
              <a:buFont typeface="Arial" panose="020B0604020202020204" pitchFamily="34" charset="0"/>
              <a:buChar char="•"/>
            </a:pPr>
            <a:r>
              <a:rPr lang="nl-NL" sz="2000" dirty="0" smtClean="0">
                <a:solidFill>
                  <a:schemeClr val="bg1"/>
                </a:solidFill>
              </a:rPr>
              <a:t>Doelen (dia 5) werden bereikt (interviews </a:t>
            </a:r>
            <a:r>
              <a:rPr lang="nl-NL" sz="2000" dirty="0" err="1" smtClean="0">
                <a:solidFill>
                  <a:schemeClr val="bg1"/>
                </a:solidFill>
              </a:rPr>
              <a:t>lln</a:t>
            </a:r>
            <a:r>
              <a:rPr lang="nl-NL" sz="2000" dirty="0" smtClean="0">
                <a:solidFill>
                  <a:schemeClr val="bg1"/>
                </a:solidFill>
              </a:rPr>
              <a:t>).</a:t>
            </a:r>
          </a:p>
          <a:p>
            <a:pPr marL="285750" indent="-285750">
              <a:buFont typeface="Arial" panose="020B0604020202020204" pitchFamily="34" charset="0"/>
              <a:buChar char="•"/>
            </a:pPr>
            <a:r>
              <a:rPr lang="nl-NL" sz="2000" dirty="0" smtClean="0">
                <a:solidFill>
                  <a:schemeClr val="bg1"/>
                </a:solidFill>
              </a:rPr>
              <a:t>Wel meer dan één les nodig om het goed uit te voeren (in klas 4, tenzij je lessen 60m duren).</a:t>
            </a:r>
          </a:p>
          <a:p>
            <a:pPr marL="285750" indent="-285750">
              <a:buFont typeface="Arial" panose="020B0604020202020204" pitchFamily="34" charset="0"/>
              <a:buChar char="•"/>
            </a:pPr>
            <a:r>
              <a:rPr lang="nl-NL" sz="2000" dirty="0" smtClean="0">
                <a:solidFill>
                  <a:schemeClr val="bg1"/>
                </a:solidFill>
              </a:rPr>
              <a:t>Werkvorm </a:t>
            </a:r>
            <a:r>
              <a:rPr lang="nl-NL" sz="2000" dirty="0" smtClean="0">
                <a:solidFill>
                  <a:schemeClr val="bg1"/>
                </a:solidFill>
              </a:rPr>
              <a:t>complex: heldere instructie vereist.</a:t>
            </a:r>
          </a:p>
          <a:p>
            <a:pPr marL="285750" indent="-285750">
              <a:buFont typeface="Arial" panose="020B0604020202020204" pitchFamily="34" charset="0"/>
              <a:buChar char="•"/>
            </a:pPr>
            <a:r>
              <a:rPr lang="nl-NL" sz="2000" dirty="0" smtClean="0">
                <a:solidFill>
                  <a:schemeClr val="bg1"/>
                </a:solidFill>
              </a:rPr>
              <a:t>Milieu Centraal goed in V6, wellicht te specifiek (bv accumulatie) voor klas 4.</a:t>
            </a:r>
          </a:p>
          <a:p>
            <a:pPr marL="285750" indent="-285750">
              <a:buFont typeface="Arial" panose="020B0604020202020204" pitchFamily="34" charset="0"/>
              <a:buChar char="•"/>
            </a:pPr>
            <a:endParaRPr lang="nl-NL" sz="2000" dirty="0" smtClean="0">
              <a:solidFill>
                <a:schemeClr val="bg1"/>
              </a:solidFill>
            </a:endParaRPr>
          </a:p>
          <a:p>
            <a:r>
              <a:rPr lang="nl-NL" sz="2000" b="1" dirty="0" smtClean="0">
                <a:solidFill>
                  <a:schemeClr val="bg1"/>
                </a:solidFill>
              </a:rPr>
              <a:t>Feedback voorbereiding:</a:t>
            </a:r>
          </a:p>
          <a:p>
            <a:pPr marL="285750" indent="-285750">
              <a:buFont typeface="Arial" panose="020B0604020202020204" pitchFamily="34" charset="0"/>
              <a:buChar char="•"/>
            </a:pPr>
            <a:r>
              <a:rPr lang="nl-NL" sz="2000" dirty="0" smtClean="0">
                <a:solidFill>
                  <a:schemeClr val="bg1"/>
                </a:solidFill>
              </a:rPr>
              <a:t>Goede bronnen zijn snel gevonden: niet teveel tijd besteden aan zoeken (er is veel te veel)</a:t>
            </a:r>
          </a:p>
          <a:p>
            <a:pPr marL="285750" indent="-285750">
              <a:buFont typeface="Arial" panose="020B0604020202020204" pitchFamily="34" charset="0"/>
              <a:buChar char="•"/>
            </a:pPr>
            <a:r>
              <a:rPr lang="nl-NL" sz="2000" dirty="0" smtClean="0">
                <a:solidFill>
                  <a:schemeClr val="bg1"/>
                </a:solidFill>
              </a:rPr>
              <a:t>Besteed dus vooral tijd aan de voorbereiding van de werkvorm.</a:t>
            </a:r>
            <a:endParaRPr lang="nl-NL" sz="2000" dirty="0">
              <a:solidFill>
                <a:schemeClr val="bg1"/>
              </a:solidFill>
            </a:endParaRPr>
          </a:p>
        </p:txBody>
      </p:sp>
    </p:spTree>
    <p:extLst>
      <p:ext uri="{BB962C8B-B14F-4D97-AF65-F5344CB8AC3E}">
        <p14:creationId xmlns:p14="http://schemas.microsoft.com/office/powerpoint/2010/main" val="13427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Perspectieven van actoren</a:t>
            </a:r>
            <a:endParaRPr lang="nl-NL" dirty="0"/>
          </a:p>
        </p:txBody>
      </p:sp>
      <p:sp>
        <p:nvSpPr>
          <p:cNvPr id="6" name="Tijdelijke aanduiding voor dianummer 6"/>
          <p:cNvSpPr>
            <a:spLocks noGrp="1"/>
          </p:cNvSpPr>
          <p:nvPr>
            <p:ph type="sldNum" sz="quarter" idx="12"/>
          </p:nvPr>
        </p:nvSpPr>
        <p:spPr>
          <a:xfrm>
            <a:off x="11385175" y="6219174"/>
            <a:ext cx="770963" cy="307131"/>
          </a:xfrm>
        </p:spPr>
        <p:txBody>
          <a:bodyPr/>
          <a:lstStyle/>
          <a:p>
            <a:r>
              <a:rPr lang="nl-NL" sz="1600" b="1" dirty="0" smtClean="0">
                <a:solidFill>
                  <a:schemeClr val="tx1"/>
                </a:solidFill>
              </a:rPr>
              <a:t>11/13</a:t>
            </a:r>
            <a:endParaRPr lang="nl-NL" sz="1600" b="1" dirty="0">
              <a:solidFill>
                <a:schemeClr val="tx1"/>
              </a:solidFill>
            </a:endParaRPr>
          </a:p>
        </p:txBody>
      </p:sp>
      <p:pic>
        <p:nvPicPr>
          <p:cNvPr id="7" name="Afbeelding 6"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8" name="Tijdelijke aanduiding voor dianummer 6"/>
          <p:cNvSpPr txBox="1">
            <a:spLocks/>
          </p:cNvSpPr>
          <p:nvPr/>
        </p:nvSpPr>
        <p:spPr>
          <a:xfrm>
            <a:off x="11385176" y="6183316"/>
            <a:ext cx="753034" cy="396388"/>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600" b="1" dirty="0" smtClean="0">
                <a:solidFill>
                  <a:schemeClr val="bg1"/>
                </a:solidFill>
              </a:rPr>
              <a:t>15/19</a:t>
            </a:r>
            <a:endParaRPr lang="nl-NL" sz="1600" b="1" dirty="0">
              <a:solidFill>
                <a:schemeClr val="bg1"/>
              </a:solidFill>
            </a:endParaRP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52" y="1271109"/>
            <a:ext cx="5584503" cy="4332493"/>
          </a:xfrm>
          <a:prstGeom prst="rect">
            <a:avLst/>
          </a:prstGeom>
        </p:spPr>
      </p:pic>
      <p:pic>
        <p:nvPicPr>
          <p:cNvPr id="10"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76188" y="380999"/>
            <a:ext cx="1252818" cy="2522955"/>
          </a:xfrm>
          <a:prstGeom prst="rect">
            <a:avLst/>
          </a:prstGeom>
        </p:spPr>
      </p:pic>
      <p:pic>
        <p:nvPicPr>
          <p:cNvPr id="11" name="Afbeelding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4440" y="4017003"/>
            <a:ext cx="946348" cy="2499891"/>
          </a:xfrm>
          <a:prstGeom prst="rect">
            <a:avLst/>
          </a:prstGeom>
        </p:spPr>
      </p:pic>
      <p:pic>
        <p:nvPicPr>
          <p:cNvPr id="12" name="Afbeelding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34839" y="867137"/>
            <a:ext cx="1409384" cy="2126526"/>
          </a:xfrm>
          <a:prstGeom prst="rect">
            <a:avLst/>
          </a:prstGeom>
        </p:spPr>
      </p:pic>
      <p:pic>
        <p:nvPicPr>
          <p:cNvPr id="13" name="Afbeelding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93947" y="3833027"/>
            <a:ext cx="1316785" cy="2424467"/>
          </a:xfrm>
          <a:prstGeom prst="rect">
            <a:avLst/>
          </a:prstGeom>
        </p:spPr>
      </p:pic>
      <p:pic>
        <p:nvPicPr>
          <p:cNvPr id="14" name="Afbeelding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29006" y="2632320"/>
            <a:ext cx="2161999" cy="1644083"/>
          </a:xfrm>
          <a:prstGeom prst="rect">
            <a:avLst/>
          </a:prstGeom>
        </p:spPr>
      </p:pic>
    </p:spTree>
    <p:extLst>
      <p:ext uri="{BB962C8B-B14F-4D97-AF65-F5344CB8AC3E}">
        <p14:creationId xmlns:p14="http://schemas.microsoft.com/office/powerpoint/2010/main" val="3850781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552" y="1271109"/>
            <a:ext cx="5584503" cy="4332493"/>
          </a:xfrm>
          <a:prstGeom prst="rect">
            <a:avLst/>
          </a:prstGeom>
        </p:spPr>
      </p:pic>
      <p:sp>
        <p:nvSpPr>
          <p:cNvPr id="2" name="Titel 1"/>
          <p:cNvSpPr>
            <a:spLocks noGrp="1"/>
          </p:cNvSpPr>
          <p:nvPr>
            <p:ph type="title"/>
          </p:nvPr>
        </p:nvSpPr>
        <p:spPr/>
        <p:txBody>
          <a:bodyPr/>
          <a:lstStyle/>
          <a:p>
            <a:r>
              <a:rPr lang="nl-NL" dirty="0" smtClean="0"/>
              <a:t>Perspectieven van actoren</a:t>
            </a:r>
            <a:endParaRPr lang="nl-NL" dirty="0"/>
          </a:p>
        </p:txBody>
      </p:sp>
      <p:sp>
        <p:nvSpPr>
          <p:cNvPr id="3" name="Tekstvak 2"/>
          <p:cNvSpPr txBox="1"/>
          <p:nvPr/>
        </p:nvSpPr>
        <p:spPr>
          <a:xfrm>
            <a:off x="6924675" y="1526204"/>
            <a:ext cx="1371600" cy="369332"/>
          </a:xfrm>
          <a:prstGeom prst="rect">
            <a:avLst/>
          </a:prstGeom>
          <a:noFill/>
        </p:spPr>
        <p:txBody>
          <a:bodyPr wrap="square" rtlCol="0">
            <a:spAutoFit/>
          </a:bodyPr>
          <a:lstStyle/>
          <a:p>
            <a:r>
              <a:rPr lang="nl-NL" dirty="0" smtClean="0"/>
              <a:t>Dierwelzijn</a:t>
            </a:r>
            <a:endParaRPr lang="nl-NL" dirty="0"/>
          </a:p>
        </p:txBody>
      </p:sp>
      <p:sp>
        <p:nvSpPr>
          <p:cNvPr id="5" name="Tekstvak 4"/>
          <p:cNvSpPr txBox="1"/>
          <p:nvPr/>
        </p:nvSpPr>
        <p:spPr>
          <a:xfrm>
            <a:off x="6924674" y="2033783"/>
            <a:ext cx="1568277" cy="646331"/>
          </a:xfrm>
          <a:prstGeom prst="rect">
            <a:avLst/>
          </a:prstGeom>
          <a:noFill/>
        </p:spPr>
        <p:txBody>
          <a:bodyPr wrap="square" rtlCol="0">
            <a:spAutoFit/>
          </a:bodyPr>
          <a:lstStyle/>
          <a:p>
            <a:r>
              <a:rPr lang="nl-NL" dirty="0" smtClean="0"/>
              <a:t>Gezondheid dieren</a:t>
            </a:r>
            <a:endParaRPr lang="nl-NL" dirty="0"/>
          </a:p>
        </p:txBody>
      </p:sp>
      <p:sp>
        <p:nvSpPr>
          <p:cNvPr id="6" name="Tekstvak 5"/>
          <p:cNvSpPr txBox="1"/>
          <p:nvPr/>
        </p:nvSpPr>
        <p:spPr>
          <a:xfrm>
            <a:off x="6488758" y="4087594"/>
            <a:ext cx="1752601" cy="646331"/>
          </a:xfrm>
          <a:prstGeom prst="rect">
            <a:avLst/>
          </a:prstGeom>
          <a:noFill/>
        </p:spPr>
        <p:txBody>
          <a:bodyPr wrap="square" rtlCol="0">
            <a:spAutoFit/>
          </a:bodyPr>
          <a:lstStyle/>
          <a:p>
            <a:r>
              <a:rPr lang="nl-NL" dirty="0" smtClean="0"/>
              <a:t>Leefomgeving / milieu</a:t>
            </a:r>
            <a:endParaRPr lang="nl-NL" dirty="0"/>
          </a:p>
        </p:txBody>
      </p:sp>
      <p:sp>
        <p:nvSpPr>
          <p:cNvPr id="9" name="Tekstvak 8"/>
          <p:cNvSpPr txBox="1"/>
          <p:nvPr/>
        </p:nvSpPr>
        <p:spPr>
          <a:xfrm>
            <a:off x="561972" y="5954374"/>
            <a:ext cx="1752601" cy="923330"/>
          </a:xfrm>
          <a:prstGeom prst="rect">
            <a:avLst/>
          </a:prstGeom>
          <a:noFill/>
        </p:spPr>
        <p:txBody>
          <a:bodyPr wrap="square" rtlCol="0">
            <a:spAutoFit/>
          </a:bodyPr>
          <a:lstStyle/>
          <a:p>
            <a:r>
              <a:rPr lang="nl-NL" dirty="0" smtClean="0"/>
              <a:t>Eigen portemonnee</a:t>
            </a:r>
          </a:p>
          <a:p>
            <a:endParaRPr lang="nl-NL" dirty="0" smtClean="0"/>
          </a:p>
        </p:txBody>
      </p:sp>
      <p:sp>
        <p:nvSpPr>
          <p:cNvPr id="10" name="Tekstvak 9"/>
          <p:cNvSpPr txBox="1"/>
          <p:nvPr/>
        </p:nvSpPr>
        <p:spPr>
          <a:xfrm>
            <a:off x="561972" y="5262129"/>
            <a:ext cx="1752601" cy="369332"/>
          </a:xfrm>
          <a:prstGeom prst="rect">
            <a:avLst/>
          </a:prstGeom>
          <a:noFill/>
        </p:spPr>
        <p:txBody>
          <a:bodyPr wrap="square" rtlCol="0">
            <a:spAutoFit/>
          </a:bodyPr>
          <a:lstStyle/>
          <a:p>
            <a:r>
              <a:rPr lang="nl-NL" dirty="0" smtClean="0"/>
              <a:t>Economie</a:t>
            </a:r>
            <a:endParaRPr lang="nl-NL" dirty="0"/>
          </a:p>
        </p:txBody>
      </p:sp>
      <p:sp>
        <p:nvSpPr>
          <p:cNvPr id="11" name="Tekstvak 10"/>
          <p:cNvSpPr txBox="1"/>
          <p:nvPr/>
        </p:nvSpPr>
        <p:spPr>
          <a:xfrm>
            <a:off x="3101800" y="6042355"/>
            <a:ext cx="1752601" cy="646331"/>
          </a:xfrm>
          <a:prstGeom prst="rect">
            <a:avLst/>
          </a:prstGeom>
          <a:noFill/>
        </p:spPr>
        <p:txBody>
          <a:bodyPr wrap="square" rtlCol="0">
            <a:spAutoFit/>
          </a:bodyPr>
          <a:lstStyle/>
          <a:p>
            <a:r>
              <a:rPr lang="nl-NL" dirty="0"/>
              <a:t>Individueel </a:t>
            </a:r>
          </a:p>
          <a:p>
            <a:r>
              <a:rPr lang="nl-NL" dirty="0"/>
              <a:t>welbevinden</a:t>
            </a:r>
          </a:p>
        </p:txBody>
      </p:sp>
      <p:sp>
        <p:nvSpPr>
          <p:cNvPr id="12" name="Tekstvak 11"/>
          <p:cNvSpPr txBox="1"/>
          <p:nvPr/>
        </p:nvSpPr>
        <p:spPr>
          <a:xfrm>
            <a:off x="3101800" y="5350110"/>
            <a:ext cx="1752601" cy="369332"/>
          </a:xfrm>
          <a:prstGeom prst="rect">
            <a:avLst/>
          </a:prstGeom>
          <a:noFill/>
        </p:spPr>
        <p:txBody>
          <a:bodyPr wrap="square" rtlCol="0">
            <a:spAutoFit/>
          </a:bodyPr>
          <a:lstStyle/>
          <a:p>
            <a:r>
              <a:rPr lang="nl-NL" dirty="0" smtClean="0"/>
              <a:t>Welzijn</a:t>
            </a:r>
            <a:endParaRPr lang="nl-NL" dirty="0"/>
          </a:p>
        </p:txBody>
      </p:sp>
      <p:sp>
        <p:nvSpPr>
          <p:cNvPr id="14" name="Tekstvak 13"/>
          <p:cNvSpPr txBox="1"/>
          <p:nvPr/>
        </p:nvSpPr>
        <p:spPr>
          <a:xfrm>
            <a:off x="6488758" y="3272496"/>
            <a:ext cx="1752601" cy="646331"/>
          </a:xfrm>
          <a:prstGeom prst="rect">
            <a:avLst/>
          </a:prstGeom>
          <a:noFill/>
        </p:spPr>
        <p:txBody>
          <a:bodyPr wrap="square" rtlCol="0">
            <a:spAutoFit/>
          </a:bodyPr>
          <a:lstStyle/>
          <a:p>
            <a:r>
              <a:rPr lang="nl-NL" dirty="0" smtClean="0"/>
              <a:t>Overig, met name politiek</a:t>
            </a:r>
            <a:endParaRPr lang="nl-NL" dirty="0"/>
          </a:p>
        </p:txBody>
      </p:sp>
      <p:sp>
        <p:nvSpPr>
          <p:cNvPr id="15" name="Tekstvak 14"/>
          <p:cNvSpPr txBox="1"/>
          <p:nvPr/>
        </p:nvSpPr>
        <p:spPr>
          <a:xfrm>
            <a:off x="5021908" y="5603602"/>
            <a:ext cx="1752601" cy="369332"/>
          </a:xfrm>
          <a:prstGeom prst="rect">
            <a:avLst/>
          </a:prstGeom>
          <a:noFill/>
        </p:spPr>
        <p:txBody>
          <a:bodyPr wrap="square" rtlCol="0">
            <a:spAutoFit/>
          </a:bodyPr>
          <a:lstStyle/>
          <a:p>
            <a:r>
              <a:rPr lang="nl-NL" dirty="0" smtClean="0"/>
              <a:t>Gezondheid</a:t>
            </a:r>
            <a:endParaRPr lang="nl-NL" dirty="0"/>
          </a:p>
        </p:txBody>
      </p:sp>
      <p:sp>
        <p:nvSpPr>
          <p:cNvPr id="16" name="Tekstvak 15"/>
          <p:cNvSpPr txBox="1"/>
          <p:nvPr/>
        </p:nvSpPr>
        <p:spPr>
          <a:xfrm>
            <a:off x="5021908" y="4911357"/>
            <a:ext cx="1752601" cy="646331"/>
          </a:xfrm>
          <a:prstGeom prst="rect">
            <a:avLst/>
          </a:prstGeom>
          <a:noFill/>
        </p:spPr>
        <p:txBody>
          <a:bodyPr wrap="square" rtlCol="0">
            <a:spAutoFit/>
          </a:bodyPr>
          <a:lstStyle/>
          <a:p>
            <a:r>
              <a:rPr lang="nl-NL" dirty="0" err="1" smtClean="0"/>
              <a:t>Volks-gezondheid</a:t>
            </a:r>
            <a:endParaRPr lang="nl-NL" dirty="0"/>
          </a:p>
        </p:txBody>
      </p:sp>
      <p:cxnSp>
        <p:nvCxnSpPr>
          <p:cNvPr id="18" name="Rechte verbindingslijn met pijl 17"/>
          <p:cNvCxnSpPr>
            <a:stCxn id="10" idx="0"/>
          </p:cNvCxnSpPr>
          <p:nvPr/>
        </p:nvCxnSpPr>
        <p:spPr>
          <a:xfrm flipV="1">
            <a:off x="1438273" y="4295775"/>
            <a:ext cx="457202" cy="9663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Rechte verbindingslijn met pijl 18"/>
          <p:cNvCxnSpPr>
            <a:stCxn id="9" idx="0"/>
          </p:cNvCxnSpPr>
          <p:nvPr/>
        </p:nvCxnSpPr>
        <p:spPr>
          <a:xfrm flipV="1">
            <a:off x="1438273" y="4733925"/>
            <a:ext cx="1043807" cy="12204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Rechte verbindingslijn met pijl 21"/>
          <p:cNvCxnSpPr>
            <a:stCxn id="12" idx="1"/>
          </p:cNvCxnSpPr>
          <p:nvPr/>
        </p:nvCxnSpPr>
        <p:spPr>
          <a:xfrm flipV="1">
            <a:off x="3101800" y="3918827"/>
            <a:ext cx="0" cy="161594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Rechte verbindingslijn met pijl 24"/>
          <p:cNvCxnSpPr>
            <a:stCxn id="11" idx="0"/>
          </p:cNvCxnSpPr>
          <p:nvPr/>
        </p:nvCxnSpPr>
        <p:spPr>
          <a:xfrm flipH="1" flipV="1">
            <a:off x="3815582" y="4219575"/>
            <a:ext cx="162519" cy="182278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9" name="Rechte verbindingslijn met pijl 28"/>
          <p:cNvCxnSpPr>
            <a:stCxn id="16" idx="0"/>
          </p:cNvCxnSpPr>
          <p:nvPr/>
        </p:nvCxnSpPr>
        <p:spPr>
          <a:xfrm flipH="1" flipV="1">
            <a:off x="3815582" y="3296245"/>
            <a:ext cx="2082627" cy="16151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Rechte verbindingslijn met pijl 32"/>
          <p:cNvCxnSpPr>
            <a:stCxn id="15" idx="1"/>
          </p:cNvCxnSpPr>
          <p:nvPr/>
        </p:nvCxnSpPr>
        <p:spPr>
          <a:xfrm flipH="1" flipV="1">
            <a:off x="4279012" y="4000217"/>
            <a:ext cx="742896" cy="17880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 name="Rechte verbindingslijn met pijl 35"/>
          <p:cNvCxnSpPr>
            <a:stCxn id="14" idx="1"/>
          </p:cNvCxnSpPr>
          <p:nvPr/>
        </p:nvCxnSpPr>
        <p:spPr>
          <a:xfrm flipH="1" flipV="1">
            <a:off x="4505325" y="3018409"/>
            <a:ext cx="1983433" cy="5772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 name="Rechte verbindingslijn met pijl 38"/>
          <p:cNvCxnSpPr>
            <a:stCxn id="6" idx="1"/>
          </p:cNvCxnSpPr>
          <p:nvPr/>
        </p:nvCxnSpPr>
        <p:spPr>
          <a:xfrm flipH="1" flipV="1">
            <a:off x="5021908" y="3561464"/>
            <a:ext cx="1466850" cy="8492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2" name="Rechte verbindingslijn met pijl 41"/>
          <p:cNvCxnSpPr>
            <a:stCxn id="5" idx="1"/>
          </p:cNvCxnSpPr>
          <p:nvPr/>
        </p:nvCxnSpPr>
        <p:spPr>
          <a:xfrm flipH="1">
            <a:off x="5610225" y="2356949"/>
            <a:ext cx="1314449" cy="7277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5" name="Rechte verbindingslijn met pijl 44"/>
          <p:cNvCxnSpPr>
            <a:stCxn id="3" idx="1"/>
          </p:cNvCxnSpPr>
          <p:nvPr/>
        </p:nvCxnSpPr>
        <p:spPr>
          <a:xfrm flipH="1">
            <a:off x="5021908" y="1710870"/>
            <a:ext cx="1902767" cy="9692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7" name="Afbeelding 26"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28" name="Tijdelijke aanduiding voor dianummer 6"/>
          <p:cNvSpPr>
            <a:spLocks noGrp="1"/>
          </p:cNvSpPr>
          <p:nvPr>
            <p:ph type="sldNum" sz="quarter" idx="12"/>
          </p:nvPr>
        </p:nvSpPr>
        <p:spPr>
          <a:xfrm>
            <a:off x="11385176" y="6183316"/>
            <a:ext cx="753034" cy="396388"/>
          </a:xfrm>
        </p:spPr>
        <p:txBody>
          <a:bodyPr/>
          <a:lstStyle/>
          <a:p>
            <a:r>
              <a:rPr lang="nl-NL" sz="1600" b="1" dirty="0" smtClean="0">
                <a:solidFill>
                  <a:schemeClr val="bg1"/>
                </a:solidFill>
              </a:rPr>
              <a:t>16/19</a:t>
            </a:r>
            <a:endParaRPr lang="nl-NL" sz="1600" b="1" dirty="0">
              <a:solidFill>
                <a:schemeClr val="bg1"/>
              </a:solidFill>
            </a:endParaRPr>
          </a:p>
        </p:txBody>
      </p:sp>
    </p:spTree>
    <p:extLst>
      <p:ext uri="{BB962C8B-B14F-4D97-AF65-F5344CB8AC3E}">
        <p14:creationId xmlns:p14="http://schemas.microsoft.com/office/powerpoint/2010/main" val="2938658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78" y="3450521"/>
            <a:ext cx="4205012" cy="3262275"/>
          </a:xfrm>
          <a:prstGeom prst="rect">
            <a:avLst/>
          </a:prstGeom>
        </p:spPr>
      </p:pic>
      <p:sp>
        <p:nvSpPr>
          <p:cNvPr id="7" name="Ovale toelichting 6"/>
          <p:cNvSpPr/>
          <p:nvPr/>
        </p:nvSpPr>
        <p:spPr>
          <a:xfrm rot="19023245" flipH="1">
            <a:off x="5013630" y="2266731"/>
            <a:ext cx="1898170" cy="2071053"/>
          </a:xfrm>
          <a:prstGeom prst="wedgeEllipseCallout">
            <a:avLst>
              <a:gd name="adj1" fmla="val -25568"/>
              <a:gd name="adj2" fmla="val 5648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32768" y="3277338"/>
            <a:ext cx="2687213" cy="2043480"/>
          </a:xfrm>
          <a:prstGeom prst="rect">
            <a:avLst/>
          </a:prstGeom>
        </p:spPr>
      </p:pic>
      <p:sp>
        <p:nvSpPr>
          <p:cNvPr id="2" name="Titel 1"/>
          <p:cNvSpPr>
            <a:spLocks noGrp="1"/>
          </p:cNvSpPr>
          <p:nvPr>
            <p:ph type="title"/>
          </p:nvPr>
        </p:nvSpPr>
        <p:spPr>
          <a:xfrm>
            <a:off x="365204" y="460660"/>
            <a:ext cx="8596668" cy="1770941"/>
          </a:xfrm>
        </p:spPr>
        <p:txBody>
          <a:bodyPr>
            <a:normAutofit/>
          </a:bodyPr>
          <a:lstStyle/>
          <a:p>
            <a:r>
              <a:rPr lang="nl-NL" sz="3200" dirty="0" smtClean="0"/>
              <a:t>Vraag aan actor consument:</a:t>
            </a:r>
            <a:br>
              <a:rPr lang="nl-NL" sz="3200" dirty="0" smtClean="0"/>
            </a:br>
            <a:r>
              <a:rPr lang="nl-NL" sz="3200" dirty="0" smtClean="0"/>
              <a:t>Welk perspectief is voor jou het </a:t>
            </a:r>
            <a:br>
              <a:rPr lang="nl-NL" sz="3200" dirty="0" smtClean="0"/>
            </a:br>
            <a:r>
              <a:rPr lang="nl-NL" sz="3200" dirty="0" smtClean="0"/>
              <a:t>belangrijkste m.b.t. tot een ei?</a:t>
            </a:r>
            <a:endParaRPr lang="nl-NL" sz="3200" dirty="0"/>
          </a:p>
        </p:txBody>
      </p:sp>
      <p:sp>
        <p:nvSpPr>
          <p:cNvPr id="13" name="Tijdelijke aanduiding voor dianummer 6"/>
          <p:cNvSpPr>
            <a:spLocks noGrp="1"/>
          </p:cNvSpPr>
          <p:nvPr>
            <p:ph type="sldNum" sz="quarter" idx="12"/>
          </p:nvPr>
        </p:nvSpPr>
        <p:spPr>
          <a:xfrm>
            <a:off x="11385175" y="6219174"/>
            <a:ext cx="770963" cy="307131"/>
          </a:xfrm>
        </p:spPr>
        <p:txBody>
          <a:bodyPr/>
          <a:lstStyle/>
          <a:p>
            <a:r>
              <a:rPr lang="nl-NL" sz="1600" b="1" dirty="0" smtClean="0">
                <a:solidFill>
                  <a:schemeClr val="tx1"/>
                </a:solidFill>
              </a:rPr>
              <a:t>13/13</a:t>
            </a:r>
            <a:endParaRPr lang="nl-NL" sz="1600" b="1" dirty="0">
              <a:solidFill>
                <a:schemeClr val="tx1"/>
              </a:solidFill>
            </a:endParaRPr>
          </a:p>
        </p:txBody>
      </p:sp>
      <p:sp>
        <p:nvSpPr>
          <p:cNvPr id="8" name="Ovale toelichting 7"/>
          <p:cNvSpPr/>
          <p:nvPr/>
        </p:nvSpPr>
        <p:spPr>
          <a:xfrm rot="201036" flipH="1">
            <a:off x="6397474" y="1375672"/>
            <a:ext cx="1482295" cy="1636677"/>
          </a:xfrm>
          <a:prstGeom prst="wedgeEllipseCallout">
            <a:avLst>
              <a:gd name="adj1" fmla="val -23802"/>
              <a:gd name="adj2" fmla="val 6873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6452375" y="1767130"/>
            <a:ext cx="1372492" cy="923330"/>
          </a:xfrm>
          <a:prstGeom prst="rect">
            <a:avLst/>
          </a:prstGeom>
          <a:noFill/>
        </p:spPr>
        <p:txBody>
          <a:bodyPr wrap="none" rtlCol="0">
            <a:spAutoFit/>
          </a:bodyPr>
          <a:lstStyle/>
          <a:p>
            <a:r>
              <a:rPr lang="nl-NL" dirty="0" smtClean="0">
                <a:solidFill>
                  <a:schemeClr val="bg1"/>
                </a:solidFill>
              </a:rPr>
              <a:t>Ik wil graag</a:t>
            </a:r>
          </a:p>
          <a:p>
            <a:r>
              <a:rPr lang="nl-NL" dirty="0">
                <a:solidFill>
                  <a:schemeClr val="bg1"/>
                </a:solidFill>
              </a:rPr>
              <a:t>e</a:t>
            </a:r>
            <a:r>
              <a:rPr lang="nl-NL" dirty="0" smtClean="0">
                <a:solidFill>
                  <a:schemeClr val="bg1"/>
                </a:solidFill>
              </a:rPr>
              <a:t>en lekker</a:t>
            </a:r>
          </a:p>
          <a:p>
            <a:r>
              <a:rPr lang="nl-NL" dirty="0">
                <a:solidFill>
                  <a:schemeClr val="bg1"/>
                </a:solidFill>
              </a:rPr>
              <a:t>e</a:t>
            </a:r>
            <a:r>
              <a:rPr lang="nl-NL" dirty="0" smtClean="0">
                <a:solidFill>
                  <a:schemeClr val="bg1"/>
                </a:solidFill>
              </a:rPr>
              <a:t>i eten.</a:t>
            </a:r>
            <a:endParaRPr lang="nl-NL" dirty="0">
              <a:solidFill>
                <a:schemeClr val="bg1"/>
              </a:solidFill>
            </a:endParaRPr>
          </a:p>
        </p:txBody>
      </p:sp>
      <p:sp>
        <p:nvSpPr>
          <p:cNvPr id="11" name="Tekstvak 10"/>
          <p:cNvSpPr txBox="1"/>
          <p:nvPr/>
        </p:nvSpPr>
        <p:spPr>
          <a:xfrm>
            <a:off x="5597070" y="3098658"/>
            <a:ext cx="731290" cy="369332"/>
          </a:xfrm>
          <a:prstGeom prst="rect">
            <a:avLst/>
          </a:prstGeom>
          <a:noFill/>
        </p:spPr>
        <p:txBody>
          <a:bodyPr wrap="none" rtlCol="0">
            <a:spAutoFit/>
          </a:bodyPr>
          <a:lstStyle/>
          <a:p>
            <a:r>
              <a:rPr lang="nl-NL" dirty="0" err="1" smtClean="0">
                <a:solidFill>
                  <a:schemeClr val="bg1"/>
                </a:solidFill>
              </a:rPr>
              <a:t>Ehh</a:t>
            </a:r>
            <a:r>
              <a:rPr lang="nl-NL" dirty="0" smtClean="0">
                <a:solidFill>
                  <a:schemeClr val="bg1"/>
                </a:solidFill>
              </a:rPr>
              <a:t>…</a:t>
            </a:r>
            <a:endParaRPr lang="nl-NL" dirty="0">
              <a:solidFill>
                <a:schemeClr val="bg1"/>
              </a:solidFill>
            </a:endParaRPr>
          </a:p>
        </p:txBody>
      </p:sp>
      <p:pic>
        <p:nvPicPr>
          <p:cNvPr id="14" name="Afbeelding 13" descr="Kostenlose Vektorgrafik: &lt;strong&gt;Ei&lt;/strong&gt;, Oval, Lebensmittel, Rund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15" name="Tijdelijke aanduiding voor dianummer 6"/>
          <p:cNvSpPr txBox="1">
            <a:spLocks/>
          </p:cNvSpPr>
          <p:nvPr/>
        </p:nvSpPr>
        <p:spPr>
          <a:xfrm>
            <a:off x="11385176" y="6183316"/>
            <a:ext cx="753034" cy="396388"/>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1600" b="1" dirty="0" smtClean="0">
                <a:solidFill>
                  <a:schemeClr val="bg1"/>
                </a:solidFill>
              </a:rPr>
              <a:t>17/19</a:t>
            </a:r>
            <a:endParaRPr lang="nl-NL" sz="1600" b="1" dirty="0">
              <a:solidFill>
                <a:schemeClr val="bg1"/>
              </a:solidFill>
            </a:endParaRPr>
          </a:p>
        </p:txBody>
      </p:sp>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1366" y="2604290"/>
            <a:ext cx="1142797" cy="1479435"/>
          </a:xfrm>
          <a:prstGeom prst="rect">
            <a:avLst/>
          </a:prstGeom>
        </p:spPr>
      </p:pic>
      <p:pic>
        <p:nvPicPr>
          <p:cNvPr id="18" name="Afbeelding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977" y="3450521"/>
            <a:ext cx="4205013" cy="3228365"/>
          </a:xfrm>
          <a:prstGeom prst="rect">
            <a:avLst/>
          </a:prstGeom>
        </p:spPr>
      </p:pic>
      <p:grpSp>
        <p:nvGrpSpPr>
          <p:cNvPr id="5" name="Groep 4"/>
          <p:cNvGrpSpPr/>
          <p:nvPr/>
        </p:nvGrpSpPr>
        <p:grpSpPr>
          <a:xfrm>
            <a:off x="6698531" y="5370987"/>
            <a:ext cx="2021449" cy="924081"/>
            <a:chOff x="6698531" y="5370987"/>
            <a:chExt cx="2021449" cy="924081"/>
          </a:xfrm>
        </p:grpSpPr>
        <p:sp>
          <p:nvSpPr>
            <p:cNvPr id="20" name="Ovale toelichting 19"/>
            <p:cNvSpPr/>
            <p:nvPr/>
          </p:nvSpPr>
          <p:spPr>
            <a:xfrm flipH="1">
              <a:off x="6698531" y="5370987"/>
              <a:ext cx="2021449" cy="924081"/>
            </a:xfrm>
            <a:prstGeom prst="wedgeEllipseCallout">
              <a:avLst>
                <a:gd name="adj1" fmla="val 18697"/>
                <a:gd name="adj2" fmla="val -10173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p:cNvSpPr txBox="1"/>
            <p:nvPr/>
          </p:nvSpPr>
          <p:spPr>
            <a:xfrm>
              <a:off x="7305427" y="5508749"/>
              <a:ext cx="971741" cy="646331"/>
            </a:xfrm>
            <a:prstGeom prst="rect">
              <a:avLst/>
            </a:prstGeom>
            <a:noFill/>
          </p:spPr>
          <p:txBody>
            <a:bodyPr wrap="none" rtlCol="0">
              <a:spAutoFit/>
            </a:bodyPr>
            <a:lstStyle/>
            <a:p>
              <a:r>
                <a:rPr lang="nl-NL" dirty="0" smtClean="0">
                  <a:solidFill>
                    <a:schemeClr val="bg1"/>
                  </a:solidFill>
                </a:rPr>
                <a:t>Niet te </a:t>
              </a:r>
            </a:p>
            <a:p>
              <a:r>
                <a:rPr lang="nl-NL" dirty="0" smtClean="0">
                  <a:solidFill>
                    <a:schemeClr val="bg1"/>
                  </a:solidFill>
                </a:rPr>
                <a:t>duur</a:t>
              </a:r>
              <a:endParaRPr lang="nl-NL" dirty="0">
                <a:solidFill>
                  <a:schemeClr val="bg1"/>
                </a:solidFill>
              </a:endParaRPr>
            </a:p>
          </p:txBody>
        </p:sp>
      </p:grpSp>
      <p:grpSp>
        <p:nvGrpSpPr>
          <p:cNvPr id="6" name="Groep 5"/>
          <p:cNvGrpSpPr/>
          <p:nvPr/>
        </p:nvGrpSpPr>
        <p:grpSpPr>
          <a:xfrm>
            <a:off x="8263277" y="5265236"/>
            <a:ext cx="2021449" cy="924081"/>
            <a:chOff x="8263277" y="5265236"/>
            <a:chExt cx="2021449" cy="924081"/>
          </a:xfrm>
        </p:grpSpPr>
        <p:sp>
          <p:nvSpPr>
            <p:cNvPr id="21" name="Ovale toelichting 20"/>
            <p:cNvSpPr/>
            <p:nvPr/>
          </p:nvSpPr>
          <p:spPr>
            <a:xfrm flipH="1">
              <a:off x="8263277" y="5265236"/>
              <a:ext cx="2021449" cy="924081"/>
            </a:xfrm>
            <a:prstGeom prst="wedgeEllipseCallout">
              <a:avLst>
                <a:gd name="adj1" fmla="val 78275"/>
                <a:gd name="adj2" fmla="val -9691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v</a:t>
              </a:r>
              <a:endParaRPr lang="nl-NL" dirty="0"/>
            </a:p>
          </p:txBody>
        </p:sp>
        <p:sp>
          <p:nvSpPr>
            <p:cNvPr id="23" name="Tekstvak 22"/>
            <p:cNvSpPr txBox="1"/>
            <p:nvPr/>
          </p:nvSpPr>
          <p:spPr>
            <a:xfrm>
              <a:off x="8274633" y="5590095"/>
              <a:ext cx="1871025" cy="369332"/>
            </a:xfrm>
            <a:prstGeom prst="rect">
              <a:avLst/>
            </a:prstGeom>
            <a:noFill/>
          </p:spPr>
          <p:txBody>
            <a:bodyPr wrap="none" rtlCol="0">
              <a:spAutoFit/>
            </a:bodyPr>
            <a:lstStyle/>
            <a:p>
              <a:r>
                <a:rPr lang="nl-NL" dirty="0" smtClean="0">
                  <a:solidFill>
                    <a:schemeClr val="bg1"/>
                  </a:solidFill>
                </a:rPr>
                <a:t>Mijn gezondheid</a:t>
              </a:r>
              <a:endParaRPr lang="nl-NL" dirty="0">
                <a:solidFill>
                  <a:schemeClr val="bg1"/>
                </a:solidFill>
              </a:endParaRPr>
            </a:p>
          </p:txBody>
        </p:sp>
      </p:grpSp>
      <p:grpSp>
        <p:nvGrpSpPr>
          <p:cNvPr id="10" name="Groep 9"/>
          <p:cNvGrpSpPr/>
          <p:nvPr/>
        </p:nvGrpSpPr>
        <p:grpSpPr>
          <a:xfrm>
            <a:off x="7742720" y="5930400"/>
            <a:ext cx="2021449" cy="737356"/>
            <a:chOff x="7742720" y="5930400"/>
            <a:chExt cx="2021449" cy="737356"/>
          </a:xfrm>
        </p:grpSpPr>
        <p:sp>
          <p:nvSpPr>
            <p:cNvPr id="24" name="Ovale toelichting 23"/>
            <p:cNvSpPr/>
            <p:nvPr/>
          </p:nvSpPr>
          <p:spPr>
            <a:xfrm flipH="1">
              <a:off x="7742720" y="5930400"/>
              <a:ext cx="2021449" cy="737356"/>
            </a:xfrm>
            <a:prstGeom prst="wedgeEllipseCallout">
              <a:avLst>
                <a:gd name="adj1" fmla="val 56210"/>
                <a:gd name="adj2" fmla="val -18726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v</a:t>
              </a:r>
              <a:endParaRPr lang="nl-NL" dirty="0"/>
            </a:p>
          </p:txBody>
        </p:sp>
        <p:sp>
          <p:nvSpPr>
            <p:cNvPr id="25" name="Tekstvak 24"/>
            <p:cNvSpPr txBox="1"/>
            <p:nvPr/>
          </p:nvSpPr>
          <p:spPr>
            <a:xfrm>
              <a:off x="7862686" y="6114412"/>
              <a:ext cx="1901483" cy="369332"/>
            </a:xfrm>
            <a:prstGeom prst="rect">
              <a:avLst/>
            </a:prstGeom>
            <a:noFill/>
          </p:spPr>
          <p:txBody>
            <a:bodyPr wrap="none" rtlCol="0">
              <a:spAutoFit/>
            </a:bodyPr>
            <a:lstStyle/>
            <a:p>
              <a:r>
                <a:rPr lang="nl-NL" dirty="0" smtClean="0">
                  <a:solidFill>
                    <a:schemeClr val="bg1"/>
                  </a:solidFill>
                </a:rPr>
                <a:t>Geen dierenleed</a:t>
              </a:r>
              <a:endParaRPr lang="nl-NL" dirty="0">
                <a:solidFill>
                  <a:schemeClr val="bg1"/>
                </a:solidFill>
              </a:endParaRPr>
            </a:p>
          </p:txBody>
        </p:sp>
      </p:grpSp>
      <p:grpSp>
        <p:nvGrpSpPr>
          <p:cNvPr id="26" name="Groep 25"/>
          <p:cNvGrpSpPr/>
          <p:nvPr/>
        </p:nvGrpSpPr>
        <p:grpSpPr>
          <a:xfrm>
            <a:off x="8753443" y="4762141"/>
            <a:ext cx="2359182" cy="883954"/>
            <a:chOff x="8601044" y="4609742"/>
            <a:chExt cx="2192269" cy="745898"/>
          </a:xfrm>
        </p:grpSpPr>
        <p:sp>
          <p:nvSpPr>
            <p:cNvPr id="27" name="Ovale toelichting 26"/>
            <p:cNvSpPr/>
            <p:nvPr/>
          </p:nvSpPr>
          <p:spPr>
            <a:xfrm flipH="1">
              <a:off x="8601044" y="4609742"/>
              <a:ext cx="2021449" cy="737356"/>
            </a:xfrm>
            <a:prstGeom prst="wedgeEllipseCallout">
              <a:avLst>
                <a:gd name="adj1" fmla="val 81107"/>
                <a:gd name="adj2" fmla="val -10984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v</a:t>
              </a:r>
              <a:endParaRPr lang="nl-NL" dirty="0"/>
            </a:p>
          </p:txBody>
        </p:sp>
        <p:sp>
          <p:nvSpPr>
            <p:cNvPr id="28" name="Tekstvak 27"/>
            <p:cNvSpPr txBox="1"/>
            <p:nvPr/>
          </p:nvSpPr>
          <p:spPr>
            <a:xfrm>
              <a:off x="8820085" y="4709309"/>
              <a:ext cx="1973228" cy="646331"/>
            </a:xfrm>
            <a:prstGeom prst="rect">
              <a:avLst/>
            </a:prstGeom>
            <a:noFill/>
          </p:spPr>
          <p:txBody>
            <a:bodyPr wrap="square" rtlCol="0">
              <a:spAutoFit/>
            </a:bodyPr>
            <a:lstStyle/>
            <a:p>
              <a:r>
                <a:rPr lang="nl-NL" dirty="0" smtClean="0">
                  <a:solidFill>
                    <a:schemeClr val="bg1"/>
                  </a:solidFill>
                </a:rPr>
                <a:t>Een Nederlands </a:t>
              </a:r>
            </a:p>
            <a:p>
              <a:r>
                <a:rPr lang="nl-NL" dirty="0" smtClean="0">
                  <a:solidFill>
                    <a:schemeClr val="bg1"/>
                  </a:solidFill>
                </a:rPr>
                <a:t>product</a:t>
              </a:r>
              <a:endParaRPr lang="nl-NL" dirty="0">
                <a:solidFill>
                  <a:schemeClr val="bg1"/>
                </a:solidFill>
              </a:endParaRPr>
            </a:p>
          </p:txBody>
        </p:sp>
      </p:grpSp>
      <p:grpSp>
        <p:nvGrpSpPr>
          <p:cNvPr id="4" name="Groep 3"/>
          <p:cNvGrpSpPr/>
          <p:nvPr/>
        </p:nvGrpSpPr>
        <p:grpSpPr>
          <a:xfrm>
            <a:off x="5009288" y="5397142"/>
            <a:ext cx="2262673" cy="1216663"/>
            <a:chOff x="5009288" y="5397142"/>
            <a:chExt cx="2262673" cy="1216663"/>
          </a:xfrm>
        </p:grpSpPr>
        <p:sp>
          <p:nvSpPr>
            <p:cNvPr id="16" name="Ovale toelichting 15"/>
            <p:cNvSpPr/>
            <p:nvPr/>
          </p:nvSpPr>
          <p:spPr>
            <a:xfrm flipH="1">
              <a:off x="5009288" y="5397142"/>
              <a:ext cx="2262673" cy="1216663"/>
            </a:xfrm>
            <a:prstGeom prst="wedgeEllipseCallout">
              <a:avLst>
                <a:gd name="adj1" fmla="val -49314"/>
                <a:gd name="adj2" fmla="val -105403"/>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5237138" y="5648737"/>
              <a:ext cx="1901483" cy="646331"/>
            </a:xfrm>
            <a:prstGeom prst="rect">
              <a:avLst/>
            </a:prstGeom>
            <a:noFill/>
          </p:spPr>
          <p:txBody>
            <a:bodyPr wrap="none" rtlCol="0">
              <a:spAutoFit/>
            </a:bodyPr>
            <a:lstStyle/>
            <a:p>
              <a:r>
                <a:rPr lang="nl-NL" dirty="0" smtClean="0">
                  <a:solidFill>
                    <a:schemeClr val="bg1"/>
                  </a:solidFill>
                </a:rPr>
                <a:t>Maar wat ik óók</a:t>
              </a:r>
            </a:p>
            <a:p>
              <a:r>
                <a:rPr lang="nl-NL" dirty="0" smtClean="0">
                  <a:solidFill>
                    <a:schemeClr val="bg1"/>
                  </a:solidFill>
                </a:rPr>
                <a:t>belangrijk vind…</a:t>
              </a:r>
              <a:endParaRPr lang="nl-NL" dirty="0">
                <a:solidFill>
                  <a:schemeClr val="bg1"/>
                </a:solidFill>
              </a:endParaRPr>
            </a:p>
          </p:txBody>
        </p:sp>
      </p:grpSp>
    </p:spTree>
    <p:extLst>
      <p:ext uri="{BB962C8B-B14F-4D97-AF65-F5344CB8AC3E}">
        <p14:creationId xmlns:p14="http://schemas.microsoft.com/office/powerpoint/2010/main" val="152372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80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Format voor vergelijkbare casussen</a:t>
            </a:r>
          </a:p>
        </p:txBody>
      </p:sp>
      <p:sp>
        <p:nvSpPr>
          <p:cNvPr id="5" name="Tijdelijke aanduiding voor inhoud 4"/>
          <p:cNvSpPr>
            <a:spLocks noGrp="1"/>
          </p:cNvSpPr>
          <p:nvPr>
            <p:ph idx="1"/>
          </p:nvPr>
        </p:nvSpPr>
        <p:spPr>
          <a:xfrm>
            <a:off x="677334" y="1270000"/>
            <a:ext cx="9524501" cy="5148469"/>
          </a:xfrm>
        </p:spPr>
        <p:txBody>
          <a:bodyPr>
            <a:normAutofit/>
          </a:bodyPr>
          <a:lstStyle/>
          <a:p>
            <a:pPr marL="0" indent="0">
              <a:lnSpc>
                <a:spcPct val="134000"/>
              </a:lnSpc>
              <a:spcBef>
                <a:spcPts val="0"/>
              </a:spcBef>
              <a:buNone/>
            </a:pPr>
            <a:r>
              <a:rPr lang="nl-NL" sz="2000" dirty="0" smtClean="0"/>
              <a:t>Stappenplan </a:t>
            </a:r>
          </a:p>
          <a:p>
            <a:pPr marL="457200" indent="-457200">
              <a:lnSpc>
                <a:spcPct val="134000"/>
              </a:lnSpc>
              <a:spcBef>
                <a:spcPts val="0"/>
              </a:spcBef>
              <a:buFont typeface="+mj-lt"/>
              <a:buAutoNum type="arabicPeriod"/>
            </a:pPr>
            <a:r>
              <a:rPr lang="nl-NL" sz="2000" dirty="0" smtClean="0"/>
              <a:t>Zoek een </a:t>
            </a:r>
            <a:r>
              <a:rPr lang="nl-NL" sz="2000" b="1" i="1" dirty="0" smtClean="0"/>
              <a:t>actualiteit</a:t>
            </a:r>
            <a:r>
              <a:rPr lang="nl-NL" sz="2000" dirty="0" smtClean="0"/>
              <a:t> waarin je raakvlakken met de biologie herkent.</a:t>
            </a:r>
          </a:p>
          <a:p>
            <a:pPr marL="457200" indent="-457200">
              <a:lnSpc>
                <a:spcPct val="134000"/>
              </a:lnSpc>
              <a:spcBef>
                <a:spcPts val="0"/>
              </a:spcBef>
              <a:buFont typeface="+mj-lt"/>
              <a:buAutoNum type="arabicPeriod"/>
            </a:pPr>
            <a:r>
              <a:rPr lang="nl-NL" sz="2000" dirty="0" smtClean="0"/>
              <a:t>Inventariseer welke </a:t>
            </a:r>
            <a:r>
              <a:rPr lang="nl-NL" sz="2000" b="1" i="1" dirty="0" smtClean="0"/>
              <a:t>actoren en perspectieven </a:t>
            </a:r>
            <a:r>
              <a:rPr lang="nl-NL" sz="2000" dirty="0" smtClean="0"/>
              <a:t>erbij betrokken zijn en maak hierin een keuze.</a:t>
            </a:r>
          </a:p>
          <a:p>
            <a:pPr marL="457200" indent="-457200">
              <a:lnSpc>
                <a:spcPct val="134000"/>
              </a:lnSpc>
              <a:spcBef>
                <a:spcPts val="0"/>
              </a:spcBef>
              <a:buFont typeface="+mj-lt"/>
              <a:buAutoNum type="arabicPeriod"/>
            </a:pPr>
            <a:r>
              <a:rPr lang="nl-NL" sz="2000" dirty="0" smtClean="0"/>
              <a:t>Formuleer een </a:t>
            </a:r>
            <a:r>
              <a:rPr lang="nl-NL" sz="2000" b="1" i="1" dirty="0" smtClean="0"/>
              <a:t>concrete richtvraag </a:t>
            </a:r>
            <a:r>
              <a:rPr lang="nl-NL" sz="2000" dirty="0" smtClean="0"/>
              <a:t>als leidraad voor de les.</a:t>
            </a:r>
          </a:p>
          <a:p>
            <a:pPr marL="457200" indent="-457200">
              <a:lnSpc>
                <a:spcPct val="134000"/>
              </a:lnSpc>
              <a:spcBef>
                <a:spcPts val="0"/>
              </a:spcBef>
              <a:buFont typeface="+mj-lt"/>
              <a:buAutoNum type="arabicPeriod"/>
            </a:pPr>
            <a:r>
              <a:rPr lang="nl-NL" sz="2000" dirty="0" smtClean="0"/>
              <a:t>Creëer een lesmoment waarin leerlingen </a:t>
            </a:r>
            <a:r>
              <a:rPr lang="nl-NL" sz="2000" b="1" i="1" dirty="0" smtClean="0"/>
              <a:t>eigen vragen </a:t>
            </a:r>
            <a:r>
              <a:rPr lang="nl-NL" sz="2000" dirty="0" smtClean="0"/>
              <a:t>kunnen stellen. </a:t>
            </a:r>
          </a:p>
          <a:p>
            <a:pPr marL="457200" indent="-457200">
              <a:lnSpc>
                <a:spcPct val="134000"/>
              </a:lnSpc>
              <a:spcBef>
                <a:spcPts val="0"/>
              </a:spcBef>
              <a:buFont typeface="+mj-lt"/>
              <a:buAutoNum type="arabicPeriod"/>
            </a:pPr>
            <a:r>
              <a:rPr lang="nl-NL" sz="2000" dirty="0" smtClean="0"/>
              <a:t>Bedenk welke </a:t>
            </a:r>
            <a:r>
              <a:rPr lang="nl-NL" sz="2000" b="1" i="1" dirty="0" smtClean="0"/>
              <a:t>steun</a:t>
            </a:r>
            <a:r>
              <a:rPr lang="nl-NL" sz="2000" dirty="0" smtClean="0"/>
              <a:t> je leerlingen geeft (steunvragen, gerichte bronnen).</a:t>
            </a:r>
          </a:p>
          <a:p>
            <a:pPr marL="457200" indent="-457200">
              <a:lnSpc>
                <a:spcPct val="134000"/>
              </a:lnSpc>
              <a:spcBef>
                <a:spcPts val="0"/>
              </a:spcBef>
              <a:buFont typeface="+mj-lt"/>
              <a:buAutoNum type="arabicPeriod"/>
            </a:pPr>
            <a:r>
              <a:rPr lang="nl-NL" sz="2000" dirty="0" smtClean="0"/>
              <a:t>Bedenk een werkvorm of eindproduct waarin leerlingen hun antwoorden en meningen kunnen </a:t>
            </a:r>
            <a:r>
              <a:rPr lang="nl-NL" sz="2000" b="1" i="1" dirty="0" smtClean="0"/>
              <a:t>delen </a:t>
            </a:r>
            <a:r>
              <a:rPr lang="nl-NL" sz="2000" dirty="0" smtClean="0"/>
              <a:t>(gericht op beantwoorden vraag of oplossen probleem).  </a:t>
            </a:r>
            <a:r>
              <a:rPr lang="nl-NL" sz="2000" dirty="0" smtClean="0">
                <a:solidFill>
                  <a:schemeClr val="accent1"/>
                </a:solidFill>
              </a:rPr>
              <a:t>(wij hebben de viskom gekozen)</a:t>
            </a:r>
          </a:p>
          <a:p>
            <a:pPr marL="0" indent="0">
              <a:lnSpc>
                <a:spcPct val="134000"/>
              </a:lnSpc>
              <a:spcBef>
                <a:spcPts val="0"/>
              </a:spcBef>
              <a:buNone/>
            </a:pPr>
            <a:endParaRPr lang="nl-NL" sz="2000" dirty="0"/>
          </a:p>
          <a:p>
            <a:pPr marL="0" indent="0">
              <a:lnSpc>
                <a:spcPct val="134000"/>
              </a:lnSpc>
              <a:spcBef>
                <a:spcPts val="0"/>
              </a:spcBef>
              <a:buNone/>
            </a:pPr>
            <a:r>
              <a:rPr lang="nl-NL" sz="2000" b="1" dirty="0" smtClean="0"/>
              <a:t> Brainstorm in je groepje over één stap en deel jullie beste idee.      </a:t>
            </a:r>
          </a:p>
        </p:txBody>
      </p:sp>
      <p:pic>
        <p:nvPicPr>
          <p:cNvPr id="6" name="Afbeelding 5"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7" name="Tijdelijke aanduiding voor dianummer 6"/>
          <p:cNvSpPr>
            <a:spLocks noGrp="1"/>
          </p:cNvSpPr>
          <p:nvPr>
            <p:ph type="sldNum" sz="quarter" idx="12"/>
          </p:nvPr>
        </p:nvSpPr>
        <p:spPr>
          <a:xfrm>
            <a:off x="11385176" y="6183316"/>
            <a:ext cx="753034" cy="396388"/>
          </a:xfrm>
        </p:spPr>
        <p:txBody>
          <a:bodyPr/>
          <a:lstStyle/>
          <a:p>
            <a:r>
              <a:rPr lang="nl-NL" sz="1600" b="1" dirty="0" smtClean="0">
                <a:solidFill>
                  <a:schemeClr val="bg1"/>
                </a:solidFill>
              </a:rPr>
              <a:t>18/19</a:t>
            </a:r>
            <a:endParaRPr lang="nl-NL" sz="1600" b="1" dirty="0">
              <a:solidFill>
                <a:schemeClr val="bg1"/>
              </a:solidFill>
            </a:endParaRPr>
          </a:p>
        </p:txBody>
      </p:sp>
    </p:spTree>
    <p:extLst>
      <p:ext uri="{BB962C8B-B14F-4D97-AF65-F5344CB8AC3E}">
        <p14:creationId xmlns:p14="http://schemas.microsoft.com/office/powerpoint/2010/main" val="160416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jschrift met afgeronde rechthoek 5"/>
          <p:cNvSpPr/>
          <p:nvPr/>
        </p:nvSpPr>
        <p:spPr>
          <a:xfrm>
            <a:off x="971932" y="730805"/>
            <a:ext cx="5635991" cy="876199"/>
          </a:xfrm>
          <a:prstGeom prst="wedgeRoundRectCallout">
            <a:avLst>
              <a:gd name="adj1" fmla="val 71496"/>
              <a:gd name="adj2" fmla="val 4764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smtClean="0">
                <a:solidFill>
                  <a:schemeClr val="bg1"/>
                </a:solidFill>
                <a:latin typeface="Comic Sans MS" panose="030F0702030302020204" pitchFamily="66" charset="0"/>
              </a:rPr>
              <a:t>We eindigen met een anekdote.</a:t>
            </a:r>
            <a:endParaRPr lang="nl-NL" sz="2400" b="1" dirty="0">
              <a:solidFill>
                <a:schemeClr val="bg1"/>
              </a:solidFill>
              <a:latin typeface="Comic Sans MS" panose="030F0702030302020204" pitchFamily="66" charset="0"/>
            </a:endParaRPr>
          </a:p>
        </p:txBody>
      </p:sp>
      <p:pic>
        <p:nvPicPr>
          <p:cNvPr id="7" name="Afbeelding 6" descr="Kostenlose Vektorgrafik: &lt;strong&gt;Ei&lt;/strong&gt;, Oval, Lebensmittel, Run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8" name="Tijdelijke aanduiding voor dianummer 6"/>
          <p:cNvSpPr>
            <a:spLocks noGrp="1"/>
          </p:cNvSpPr>
          <p:nvPr>
            <p:ph type="sldNum" sz="quarter" idx="12"/>
          </p:nvPr>
        </p:nvSpPr>
        <p:spPr>
          <a:xfrm>
            <a:off x="11385176" y="6183316"/>
            <a:ext cx="753034" cy="396388"/>
          </a:xfrm>
        </p:spPr>
        <p:txBody>
          <a:bodyPr/>
          <a:lstStyle/>
          <a:p>
            <a:r>
              <a:rPr lang="nl-NL" sz="1600" b="1" dirty="0" smtClean="0">
                <a:solidFill>
                  <a:schemeClr val="bg1"/>
                </a:solidFill>
              </a:rPr>
              <a:t>19/19</a:t>
            </a:r>
            <a:endParaRPr lang="nl-NL" sz="1600" b="1" dirty="0">
              <a:solidFill>
                <a:schemeClr val="bg1"/>
              </a:solidFill>
            </a:endParaRPr>
          </a:p>
        </p:txBody>
      </p:sp>
      <p:sp>
        <p:nvSpPr>
          <p:cNvPr id="9" name="Ondertitel 2"/>
          <p:cNvSpPr txBox="1">
            <a:spLocks/>
          </p:cNvSpPr>
          <p:nvPr/>
        </p:nvSpPr>
        <p:spPr>
          <a:xfrm>
            <a:off x="550336" y="2990851"/>
            <a:ext cx="6716668" cy="3251080"/>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tabLst>
                <a:tab pos="2327275" algn="l"/>
              </a:tabLst>
            </a:pPr>
            <a:r>
              <a:rPr lang="nl-NL" sz="2000" b="1" dirty="0" smtClean="0">
                <a:solidFill>
                  <a:schemeClr val="accent1"/>
                </a:solidFill>
              </a:rPr>
              <a:t>Informatie of vragen?</a:t>
            </a:r>
          </a:p>
          <a:p>
            <a:pPr>
              <a:tabLst>
                <a:tab pos="2327275" algn="l"/>
              </a:tabLst>
            </a:pPr>
            <a:r>
              <a:rPr lang="nl-NL" sz="2000" dirty="0" smtClean="0">
                <a:solidFill>
                  <a:schemeClr val="tx1"/>
                </a:solidFill>
              </a:rPr>
              <a:t>Horst Wolter (</a:t>
            </a:r>
            <a:r>
              <a:rPr lang="nl-NL" sz="2000" dirty="0" smtClean="0">
                <a:solidFill>
                  <a:schemeClr val="tx1"/>
                </a:solidFill>
                <a:hlinkClick r:id="rId3"/>
              </a:rPr>
              <a:t>hhwolter@gmail.com</a:t>
            </a:r>
            <a:r>
              <a:rPr lang="nl-NL" sz="2000" dirty="0" smtClean="0">
                <a:solidFill>
                  <a:schemeClr val="tx1"/>
                </a:solidFill>
              </a:rPr>
              <a:t>)</a:t>
            </a:r>
            <a:r>
              <a:rPr lang="nl-NL" dirty="0" smtClean="0">
                <a:solidFill>
                  <a:schemeClr val="tx1"/>
                </a:solidFill>
              </a:rPr>
              <a:t>	</a:t>
            </a:r>
            <a:br>
              <a:rPr lang="nl-NL" dirty="0" smtClean="0">
                <a:solidFill>
                  <a:schemeClr val="tx1"/>
                </a:solidFill>
              </a:rPr>
            </a:br>
            <a:r>
              <a:rPr lang="nl-NL" sz="1600" dirty="0" smtClean="0">
                <a:solidFill>
                  <a:schemeClr val="tx1"/>
                </a:solidFill>
              </a:rPr>
              <a:t>Onderwijsontwikkelaar </a:t>
            </a:r>
            <a:r>
              <a:rPr lang="nl-NL" sz="1600" dirty="0" err="1" smtClean="0">
                <a:solidFill>
                  <a:schemeClr val="tx1"/>
                </a:solidFill>
              </a:rPr>
              <a:t>EducatorEI</a:t>
            </a:r>
            <a:endParaRPr lang="nl-NL" sz="1600" dirty="0" smtClean="0">
              <a:solidFill>
                <a:schemeClr val="tx1"/>
              </a:solidFill>
            </a:endParaRPr>
          </a:p>
          <a:p>
            <a:pPr>
              <a:tabLst>
                <a:tab pos="2327275" algn="l"/>
              </a:tabLst>
            </a:pPr>
            <a:r>
              <a:rPr lang="nl-NL" sz="2000" dirty="0" smtClean="0">
                <a:solidFill>
                  <a:schemeClr val="tx1"/>
                </a:solidFill>
              </a:rPr>
              <a:t>Micha Ummels (</a:t>
            </a:r>
            <a:r>
              <a:rPr lang="nl-NL" sz="2000" dirty="0" smtClean="0">
                <a:solidFill>
                  <a:schemeClr val="tx1"/>
                </a:solidFill>
                <a:hlinkClick r:id="rId4"/>
              </a:rPr>
              <a:t>m.ummels@uu.nl</a:t>
            </a:r>
            <a:r>
              <a:rPr lang="nl-NL" sz="2000" dirty="0" smtClean="0">
                <a:solidFill>
                  <a:schemeClr val="tx1"/>
                </a:solidFill>
              </a:rPr>
              <a:t>)</a:t>
            </a:r>
            <a:r>
              <a:rPr lang="nl-NL" dirty="0" smtClean="0">
                <a:solidFill>
                  <a:schemeClr val="tx1"/>
                </a:solidFill>
              </a:rPr>
              <a:t>	</a:t>
            </a:r>
            <a:br>
              <a:rPr lang="nl-NL" dirty="0" smtClean="0">
                <a:solidFill>
                  <a:schemeClr val="tx1"/>
                </a:solidFill>
              </a:rPr>
            </a:br>
            <a:r>
              <a:rPr lang="nl-NL" sz="1600" dirty="0" smtClean="0">
                <a:solidFill>
                  <a:schemeClr val="tx1"/>
                </a:solidFill>
              </a:rPr>
              <a:t>Vakdidacticus – </a:t>
            </a:r>
            <a:r>
              <a:rPr lang="nl-NL" sz="1600" dirty="0" err="1" smtClean="0">
                <a:solidFill>
                  <a:schemeClr val="tx1"/>
                </a:solidFill>
              </a:rPr>
              <a:t>Freudenthal</a:t>
            </a:r>
            <a:r>
              <a:rPr lang="nl-NL" sz="1600" dirty="0" smtClean="0">
                <a:solidFill>
                  <a:schemeClr val="tx1"/>
                </a:solidFill>
              </a:rPr>
              <a:t> Instituut, Universiteit Utrecht</a:t>
            </a:r>
            <a:br>
              <a:rPr lang="nl-NL" sz="1600" dirty="0" smtClean="0">
                <a:solidFill>
                  <a:schemeClr val="tx1"/>
                </a:solidFill>
              </a:rPr>
            </a:br>
            <a:r>
              <a:rPr lang="nl-NL" sz="1600" dirty="0" smtClean="0">
                <a:solidFill>
                  <a:schemeClr val="tx1"/>
                </a:solidFill>
              </a:rPr>
              <a:t>Docent biologie – NSG, Nijmegen</a:t>
            </a:r>
          </a:p>
          <a:p>
            <a:pPr>
              <a:tabLst>
                <a:tab pos="2327275" algn="l"/>
              </a:tabLst>
            </a:pPr>
            <a:r>
              <a:rPr lang="nl-NL" sz="2000" dirty="0" smtClean="0">
                <a:solidFill>
                  <a:schemeClr val="tx1"/>
                </a:solidFill>
              </a:rPr>
              <a:t>Mieke Jansen</a:t>
            </a:r>
            <a:r>
              <a:rPr lang="nl-NL" dirty="0">
                <a:solidFill>
                  <a:schemeClr val="tx1"/>
                </a:solidFill>
              </a:rPr>
              <a:t> </a:t>
            </a:r>
            <a:r>
              <a:rPr lang="nl-NL" dirty="0" smtClean="0">
                <a:solidFill>
                  <a:schemeClr val="tx1"/>
                </a:solidFill>
              </a:rPr>
              <a:t>(</a:t>
            </a:r>
            <a:r>
              <a:rPr lang="nl-NL" dirty="0" smtClean="0">
                <a:solidFill>
                  <a:schemeClr val="tx1"/>
                </a:solidFill>
                <a:hlinkClick r:id="rId5"/>
              </a:rPr>
              <a:t>m.jansen@montessoricollege.nl</a:t>
            </a:r>
            <a:r>
              <a:rPr lang="nl-NL" dirty="0" smtClean="0">
                <a:solidFill>
                  <a:schemeClr val="tx1"/>
                </a:solidFill>
              </a:rPr>
              <a:t>) </a:t>
            </a:r>
            <a:br>
              <a:rPr lang="nl-NL" dirty="0" smtClean="0">
                <a:solidFill>
                  <a:schemeClr val="tx1"/>
                </a:solidFill>
              </a:rPr>
            </a:br>
            <a:r>
              <a:rPr lang="nl-NL" sz="1600" dirty="0" smtClean="0">
                <a:solidFill>
                  <a:schemeClr val="tx1"/>
                </a:solidFill>
              </a:rPr>
              <a:t>Docent biologie – Montessori College, Nijmegen</a:t>
            </a:r>
          </a:p>
          <a:p>
            <a:pPr>
              <a:tabLst>
                <a:tab pos="2327275" algn="l"/>
              </a:tabLst>
            </a:pPr>
            <a:r>
              <a:rPr lang="nl-NL" sz="2000" dirty="0" smtClean="0">
                <a:solidFill>
                  <a:schemeClr val="tx1"/>
                </a:solidFill>
              </a:rPr>
              <a:t>Frank van Wielink (</a:t>
            </a:r>
            <a:r>
              <a:rPr lang="nl-NL" sz="2000" dirty="0" smtClean="0">
                <a:solidFill>
                  <a:schemeClr val="tx1"/>
                </a:solidFill>
                <a:hlinkClick r:id="rId6"/>
              </a:rPr>
              <a:t>f.vanwielink@paxchristicollege.nl</a:t>
            </a:r>
            <a:r>
              <a:rPr lang="nl-NL" sz="2000" dirty="0" smtClean="0">
                <a:solidFill>
                  <a:schemeClr val="tx1"/>
                </a:solidFill>
              </a:rPr>
              <a:t>) </a:t>
            </a:r>
            <a:r>
              <a:rPr lang="nl-NL" dirty="0" smtClean="0">
                <a:solidFill>
                  <a:schemeClr val="tx1"/>
                </a:solidFill>
              </a:rPr>
              <a:t/>
            </a:r>
            <a:br>
              <a:rPr lang="nl-NL" dirty="0" smtClean="0">
                <a:solidFill>
                  <a:schemeClr val="tx1"/>
                </a:solidFill>
              </a:rPr>
            </a:br>
            <a:r>
              <a:rPr lang="nl-NL" sz="1600" dirty="0" smtClean="0">
                <a:solidFill>
                  <a:schemeClr val="tx1"/>
                </a:solidFill>
              </a:rPr>
              <a:t>Docent biologie en NLT – Pax </a:t>
            </a:r>
            <a:r>
              <a:rPr lang="nl-NL" sz="1600" dirty="0" err="1" smtClean="0">
                <a:solidFill>
                  <a:schemeClr val="tx1"/>
                </a:solidFill>
              </a:rPr>
              <a:t>havo|vwo</a:t>
            </a:r>
            <a:r>
              <a:rPr lang="nl-NL" sz="1600" dirty="0" smtClean="0">
                <a:solidFill>
                  <a:schemeClr val="tx1"/>
                </a:solidFill>
              </a:rPr>
              <a:t>, Druten</a:t>
            </a:r>
            <a:endParaRPr lang="nl-NL" sz="1600" dirty="0">
              <a:solidFill>
                <a:schemeClr val="tx1"/>
              </a:solidFill>
            </a:endParaRPr>
          </a:p>
        </p:txBody>
      </p:sp>
      <p:pic>
        <p:nvPicPr>
          <p:cNvPr id="2" name="Afbeelding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148264" y="1166783"/>
            <a:ext cx="2645445" cy="5327463"/>
          </a:xfrm>
          <a:prstGeom prst="rect">
            <a:avLst/>
          </a:prstGeom>
        </p:spPr>
      </p:pic>
      <p:sp>
        <p:nvSpPr>
          <p:cNvPr id="10" name="Bijschrift met afgeronde rechthoek 9"/>
          <p:cNvSpPr/>
          <p:nvPr/>
        </p:nvSpPr>
        <p:spPr>
          <a:xfrm>
            <a:off x="971931" y="1860828"/>
            <a:ext cx="5635991" cy="876199"/>
          </a:xfrm>
          <a:prstGeom prst="wedgeRoundRectCallout">
            <a:avLst>
              <a:gd name="adj1" fmla="val 67854"/>
              <a:gd name="adj2" fmla="val -60970"/>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smtClean="0">
                <a:solidFill>
                  <a:schemeClr val="bg1"/>
                </a:solidFill>
                <a:latin typeface="Comic Sans MS" panose="030F0702030302020204" pitchFamily="66" charset="0"/>
              </a:rPr>
              <a:t>Mocht daar nog tijd voor zijn…</a:t>
            </a:r>
            <a:endParaRPr lang="nl-NL" sz="24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3574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9380" r="13303"/>
          <a:stretch/>
        </p:blipFill>
        <p:spPr>
          <a:xfrm>
            <a:off x="430304" y="1255059"/>
            <a:ext cx="5025911" cy="4970239"/>
          </a:xfrm>
          <a:prstGeom prst="rect">
            <a:avLst/>
          </a:prstGeom>
        </p:spPr>
      </p:pic>
      <p:pic>
        <p:nvPicPr>
          <p:cNvPr id="5" name="Afbeelding 4"/>
          <p:cNvPicPr>
            <a:picLocks noChangeAspect="1"/>
          </p:cNvPicPr>
          <p:nvPr/>
        </p:nvPicPr>
        <p:blipFill>
          <a:blip r:embed="rId5">
            <a:extLst>
              <a:ext uri="{BEBA8EAE-BF5A-486C-A8C5-ECC9F3942E4B}">
                <a14:imgProps xmlns:a14="http://schemas.microsoft.com/office/drawing/2010/main">
                  <a14:imgLayer r:embed="rId6">
                    <a14:imgEffect>
                      <a14:backgroundRemoval t="9925" b="95038" l="3167" r="92833"/>
                    </a14:imgEffect>
                  </a14:imgLayer>
                </a14:imgProps>
              </a:ext>
              <a:ext uri="{28A0092B-C50C-407E-A947-70E740481C1C}">
                <a14:useLocalDpi xmlns:a14="http://schemas.microsoft.com/office/drawing/2010/main" val="0"/>
              </a:ext>
            </a:extLst>
          </a:blip>
          <a:stretch>
            <a:fillRect/>
          </a:stretch>
        </p:blipFill>
        <p:spPr>
          <a:xfrm>
            <a:off x="4858871" y="370487"/>
            <a:ext cx="6076330" cy="6734599"/>
          </a:xfrm>
          <a:prstGeom prst="rect">
            <a:avLst/>
          </a:prstGeom>
        </p:spPr>
      </p:pic>
      <p:pic>
        <p:nvPicPr>
          <p:cNvPr id="4" name="Afbeelding 3" descr="Kostenlose Vektorgrafik: &lt;strong&gt;Ei&lt;/strong&gt;, Oval, Lebensmittel, Rund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6" name="Tijdelijke aanduiding voor dianummer 6"/>
          <p:cNvSpPr>
            <a:spLocks noGrp="1"/>
          </p:cNvSpPr>
          <p:nvPr>
            <p:ph type="sldNum" sz="quarter" idx="12"/>
          </p:nvPr>
        </p:nvSpPr>
        <p:spPr>
          <a:xfrm>
            <a:off x="11401083" y="6183316"/>
            <a:ext cx="683339" cy="365125"/>
          </a:xfrm>
        </p:spPr>
        <p:txBody>
          <a:bodyPr/>
          <a:lstStyle/>
          <a:p>
            <a:r>
              <a:rPr lang="nl-NL" sz="1600" b="1" dirty="0" smtClean="0">
                <a:solidFill>
                  <a:schemeClr val="tx1"/>
                </a:solidFill>
              </a:rPr>
              <a:t>2/19</a:t>
            </a:r>
            <a:endParaRPr lang="nl-NL" sz="1600" b="1" dirty="0">
              <a:solidFill>
                <a:schemeClr val="tx1"/>
              </a:solidFill>
            </a:endParaRPr>
          </a:p>
        </p:txBody>
      </p:sp>
    </p:spTree>
    <p:extLst>
      <p:ext uri="{BB962C8B-B14F-4D97-AF65-F5344CB8AC3E}">
        <p14:creationId xmlns:p14="http://schemas.microsoft.com/office/powerpoint/2010/main" val="243458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smtClean="0"/>
              <a:t>Waarom deze workshop?</a:t>
            </a:r>
            <a:endParaRPr lang="nl-NL" b="1" dirty="0"/>
          </a:p>
        </p:txBody>
      </p:sp>
      <p:sp>
        <p:nvSpPr>
          <p:cNvPr id="5" name="Tijdelijke aanduiding voor inhoud 4"/>
          <p:cNvSpPr>
            <a:spLocks noGrp="1"/>
          </p:cNvSpPr>
          <p:nvPr>
            <p:ph idx="1"/>
          </p:nvPr>
        </p:nvSpPr>
        <p:spPr>
          <a:xfrm>
            <a:off x="787458" y="1431235"/>
            <a:ext cx="9926926" cy="4252389"/>
          </a:xfrm>
        </p:spPr>
        <p:txBody>
          <a:bodyPr>
            <a:normAutofit lnSpcReduction="10000"/>
          </a:bodyPr>
          <a:lstStyle/>
          <a:p>
            <a:pPr marL="0" indent="0">
              <a:lnSpc>
                <a:spcPct val="134000"/>
              </a:lnSpc>
              <a:spcBef>
                <a:spcPts val="0"/>
              </a:spcBef>
              <a:buNone/>
            </a:pPr>
            <a:r>
              <a:rPr lang="nl-NL" sz="2900" dirty="0" smtClean="0"/>
              <a:t>Ons idee achter deze workshop:</a:t>
            </a:r>
          </a:p>
          <a:p>
            <a:pPr>
              <a:lnSpc>
                <a:spcPct val="134000"/>
              </a:lnSpc>
              <a:spcBef>
                <a:spcPts val="0"/>
              </a:spcBef>
            </a:pPr>
            <a:r>
              <a:rPr lang="nl-NL" sz="2900" dirty="0" smtClean="0"/>
              <a:t>Biologie is heel actueel, maar de problematieken zijn vaak ook heel ingewikkeld (</a:t>
            </a:r>
            <a:r>
              <a:rPr lang="nl-NL" sz="3200" dirty="0" smtClean="0"/>
              <a:t>moeras)</a:t>
            </a:r>
          </a:p>
          <a:p>
            <a:pPr>
              <a:lnSpc>
                <a:spcPct val="134000"/>
              </a:lnSpc>
              <a:spcBef>
                <a:spcPts val="0"/>
              </a:spcBef>
            </a:pPr>
            <a:endParaRPr lang="nl-NL" sz="3200" dirty="0"/>
          </a:p>
          <a:p>
            <a:pPr>
              <a:lnSpc>
                <a:spcPct val="134000"/>
              </a:lnSpc>
              <a:spcBef>
                <a:spcPts val="0"/>
              </a:spcBef>
            </a:pPr>
            <a:r>
              <a:rPr lang="nl-NL" sz="2900" dirty="0" smtClean="0"/>
              <a:t>Centrale vraag: Hoe kunnen we leerlingen helpen </a:t>
            </a:r>
            <a:r>
              <a:rPr lang="nl-NL" sz="2900" dirty="0"/>
              <a:t>complexe maatschappelijke situaties </a:t>
            </a:r>
            <a:r>
              <a:rPr lang="nl-NL" sz="2900" dirty="0" smtClean="0"/>
              <a:t>gerelateerd </a:t>
            </a:r>
            <a:r>
              <a:rPr lang="nl-NL" sz="2900" dirty="0"/>
              <a:t>aan de </a:t>
            </a:r>
            <a:r>
              <a:rPr lang="nl-NL" sz="2900" dirty="0" smtClean="0"/>
              <a:t>biologie </a:t>
            </a:r>
            <a:r>
              <a:rPr lang="nl-NL" sz="2900" dirty="0"/>
              <a:t>(</a:t>
            </a:r>
            <a:r>
              <a:rPr lang="nl-NL" sz="2900" dirty="0" err="1" smtClean="0"/>
              <a:t>socio-scientific</a:t>
            </a:r>
            <a:r>
              <a:rPr lang="nl-NL" sz="2900" dirty="0" smtClean="0"/>
              <a:t> issues) </a:t>
            </a:r>
            <a:r>
              <a:rPr lang="nl-NL" sz="2900" dirty="0"/>
              <a:t>te </a:t>
            </a:r>
            <a:r>
              <a:rPr lang="nl-NL" sz="2900" dirty="0" smtClean="0"/>
              <a:t>doorgronden? </a:t>
            </a:r>
            <a:endParaRPr lang="nl-NL" sz="3200" dirty="0"/>
          </a:p>
        </p:txBody>
      </p:sp>
      <p:sp>
        <p:nvSpPr>
          <p:cNvPr id="3" name="Tekstvak 2"/>
          <p:cNvSpPr txBox="1"/>
          <p:nvPr/>
        </p:nvSpPr>
        <p:spPr>
          <a:xfrm>
            <a:off x="1179358" y="5401871"/>
            <a:ext cx="8448737" cy="523220"/>
          </a:xfrm>
          <a:prstGeom prst="rect">
            <a:avLst/>
          </a:prstGeom>
          <a:noFill/>
        </p:spPr>
        <p:txBody>
          <a:bodyPr wrap="square" rtlCol="0">
            <a:spAutoFit/>
          </a:bodyPr>
          <a:lstStyle/>
          <a:p>
            <a:r>
              <a:rPr lang="nl-NL" sz="1400" b="1" dirty="0" smtClean="0"/>
              <a:t>Docententool </a:t>
            </a:r>
            <a:r>
              <a:rPr lang="nl-NL" sz="1400" b="1" dirty="0"/>
              <a:t>voor het voeren van een klassikale dialoog </a:t>
            </a:r>
            <a:endParaRPr lang="nl-NL" sz="1400" dirty="0"/>
          </a:p>
          <a:p>
            <a:r>
              <a:rPr lang="nl-NL" sz="1400" i="1" dirty="0"/>
              <a:t>Door: Miranda Overbeek, Marie-Christine Knippels en Arend Jan </a:t>
            </a:r>
            <a:r>
              <a:rPr lang="nl-NL" sz="1400" i="1" dirty="0" err="1"/>
              <a:t>Waarlo</a:t>
            </a:r>
            <a:r>
              <a:rPr lang="nl-NL" sz="1400" i="1" dirty="0"/>
              <a:t> (</a:t>
            </a:r>
            <a:r>
              <a:rPr lang="nl-NL" sz="1400" i="1" dirty="0" err="1"/>
              <a:t>Freudenthal</a:t>
            </a:r>
            <a:r>
              <a:rPr lang="nl-NL" sz="1400" i="1" dirty="0"/>
              <a:t> Instituut, 2014</a:t>
            </a:r>
            <a:r>
              <a:rPr lang="nl-NL" sz="1400" i="1" dirty="0" smtClean="0"/>
              <a:t>)</a:t>
            </a:r>
            <a:endParaRPr lang="nl-NL" sz="1400" dirty="0"/>
          </a:p>
        </p:txBody>
      </p:sp>
      <p:sp>
        <p:nvSpPr>
          <p:cNvPr id="7" name="Tekstvak 6"/>
          <p:cNvSpPr txBox="1"/>
          <p:nvPr/>
        </p:nvSpPr>
        <p:spPr>
          <a:xfrm>
            <a:off x="1165925" y="3095764"/>
            <a:ext cx="8448737" cy="523220"/>
          </a:xfrm>
          <a:prstGeom prst="rect">
            <a:avLst/>
          </a:prstGeom>
          <a:noFill/>
        </p:spPr>
        <p:txBody>
          <a:bodyPr wrap="square" rtlCol="0">
            <a:spAutoFit/>
          </a:bodyPr>
          <a:lstStyle/>
          <a:p>
            <a:r>
              <a:rPr lang="nl-NL" sz="1400" b="1" dirty="0" smtClean="0"/>
              <a:t>Grip krijgen op complexiteit. Onderwijs voor het ‘moeras’ </a:t>
            </a:r>
          </a:p>
          <a:p>
            <a:r>
              <a:rPr lang="nl-NL" sz="1400" i="1" dirty="0" smtClean="0"/>
              <a:t>oratie </a:t>
            </a:r>
            <a:r>
              <a:rPr lang="nl-NL" sz="1400" i="1" dirty="0"/>
              <a:t>Fred </a:t>
            </a:r>
            <a:r>
              <a:rPr lang="nl-NL" sz="1400" i="1" dirty="0" smtClean="0"/>
              <a:t>Janssen (Universiteit Leiden, 2017)</a:t>
            </a:r>
            <a:endParaRPr lang="nl-NL" sz="1400" i="1" dirty="0"/>
          </a:p>
        </p:txBody>
      </p:sp>
      <p:pic>
        <p:nvPicPr>
          <p:cNvPr id="11" name="Afbeelding 10"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12" name="Tijdelijke aanduiding voor dianummer 6"/>
          <p:cNvSpPr>
            <a:spLocks noGrp="1"/>
          </p:cNvSpPr>
          <p:nvPr>
            <p:ph type="sldNum" sz="quarter" idx="12"/>
          </p:nvPr>
        </p:nvSpPr>
        <p:spPr>
          <a:xfrm>
            <a:off x="11401083" y="6183316"/>
            <a:ext cx="683339" cy="365125"/>
          </a:xfrm>
        </p:spPr>
        <p:txBody>
          <a:bodyPr/>
          <a:lstStyle/>
          <a:p>
            <a:r>
              <a:rPr lang="nl-NL" sz="1600" b="1" dirty="0">
                <a:solidFill>
                  <a:schemeClr val="bg1"/>
                </a:solidFill>
              </a:rPr>
              <a:t>3</a:t>
            </a:r>
            <a:r>
              <a:rPr lang="nl-NL" sz="1600" b="1" dirty="0" smtClean="0">
                <a:solidFill>
                  <a:schemeClr val="bg1"/>
                </a:solidFill>
              </a:rPr>
              <a:t>/19</a:t>
            </a:r>
            <a:endParaRPr lang="nl-NL" sz="1600" b="1" dirty="0">
              <a:solidFill>
                <a:schemeClr val="bg1"/>
              </a:solidFill>
            </a:endParaRPr>
          </a:p>
        </p:txBody>
      </p:sp>
    </p:spTree>
    <p:extLst>
      <p:ext uri="{BB962C8B-B14F-4D97-AF65-F5344CB8AC3E}">
        <p14:creationId xmlns:p14="http://schemas.microsoft.com/office/powerpoint/2010/main" val="192759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Ook in syllabus:</a:t>
            </a:r>
            <a:endParaRPr lang="nl-NL" dirty="0"/>
          </a:p>
        </p:txBody>
      </p:sp>
      <p:pic>
        <p:nvPicPr>
          <p:cNvPr id="4" name="Tijdelijke aanduiding voor inhoud 4"/>
          <p:cNvPicPr>
            <a:picLocks/>
          </p:cNvPicPr>
          <p:nvPr/>
        </p:nvPicPr>
        <p:blipFill>
          <a:blip r:embed="rId2">
            <a:extLst>
              <a:ext uri="{28A0092B-C50C-407E-A947-70E740481C1C}">
                <a14:useLocalDpi xmlns:a14="http://schemas.microsoft.com/office/drawing/2010/main" val="0"/>
              </a:ext>
            </a:extLst>
          </a:blip>
          <a:stretch>
            <a:fillRect/>
          </a:stretch>
        </p:blipFill>
        <p:spPr>
          <a:xfrm>
            <a:off x="498040" y="1707029"/>
            <a:ext cx="11174007" cy="3187700"/>
          </a:xfrm>
          <a:prstGeom prst="rect">
            <a:avLst/>
          </a:prstGeom>
        </p:spPr>
      </p:pic>
      <p:pic>
        <p:nvPicPr>
          <p:cNvPr id="6" name="Afbeelding 5"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7" name="Tijdelijke aanduiding voor dianummer 6"/>
          <p:cNvSpPr>
            <a:spLocks noGrp="1"/>
          </p:cNvSpPr>
          <p:nvPr>
            <p:ph type="sldNum" sz="quarter" idx="12"/>
          </p:nvPr>
        </p:nvSpPr>
        <p:spPr>
          <a:xfrm>
            <a:off x="11401083" y="6183316"/>
            <a:ext cx="683339" cy="365125"/>
          </a:xfrm>
        </p:spPr>
        <p:txBody>
          <a:bodyPr/>
          <a:lstStyle/>
          <a:p>
            <a:r>
              <a:rPr lang="nl-NL" sz="1600" b="1" dirty="0" smtClean="0">
                <a:solidFill>
                  <a:schemeClr val="bg1"/>
                </a:solidFill>
              </a:rPr>
              <a:t>4/19</a:t>
            </a:r>
            <a:endParaRPr lang="nl-NL" sz="1600" b="1" dirty="0">
              <a:solidFill>
                <a:schemeClr val="bg1"/>
              </a:solidFill>
            </a:endParaRPr>
          </a:p>
        </p:txBody>
      </p:sp>
    </p:spTree>
    <p:extLst>
      <p:ext uri="{BB962C8B-B14F-4D97-AF65-F5344CB8AC3E}">
        <p14:creationId xmlns:p14="http://schemas.microsoft.com/office/powerpoint/2010/main" val="1348753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smtClean="0"/>
              <a:t>Ons idee</a:t>
            </a:r>
            <a:endParaRPr lang="nl-NL" b="1" dirty="0"/>
          </a:p>
        </p:txBody>
      </p:sp>
      <p:sp>
        <p:nvSpPr>
          <p:cNvPr id="5" name="Tijdelijke aanduiding voor inhoud 4"/>
          <p:cNvSpPr>
            <a:spLocks noGrp="1"/>
          </p:cNvSpPr>
          <p:nvPr>
            <p:ph idx="1"/>
          </p:nvPr>
        </p:nvSpPr>
        <p:spPr>
          <a:xfrm>
            <a:off x="679884" y="1449164"/>
            <a:ext cx="9926926" cy="5148469"/>
          </a:xfrm>
        </p:spPr>
        <p:txBody>
          <a:bodyPr>
            <a:normAutofit/>
          </a:bodyPr>
          <a:lstStyle/>
          <a:p>
            <a:r>
              <a:rPr lang="nl-NL" sz="3100" dirty="0" smtClean="0"/>
              <a:t>Een eenvoudig voor te bereiden werkvorm waarbij je de actualiteit snel in de klas krijgt.</a:t>
            </a:r>
          </a:p>
          <a:p>
            <a:r>
              <a:rPr lang="nl-NL" sz="3100" dirty="0" smtClean="0"/>
              <a:t>Je eigen oordeel/mening buiten beschouwing kan blijven</a:t>
            </a:r>
          </a:p>
          <a:p>
            <a:r>
              <a:rPr lang="nl-NL" sz="3100" dirty="0" smtClean="0"/>
              <a:t>Je leerlingen zelf vragen laat stellen (</a:t>
            </a:r>
            <a:r>
              <a:rPr lang="nl-NL" sz="3100" dirty="0" err="1" smtClean="0"/>
              <a:t>need</a:t>
            </a:r>
            <a:r>
              <a:rPr lang="nl-NL" sz="3100" dirty="0" smtClean="0"/>
              <a:t> </a:t>
            </a:r>
            <a:r>
              <a:rPr lang="nl-NL" sz="3100" dirty="0" err="1" smtClean="0"/>
              <a:t>to</a:t>
            </a:r>
            <a:r>
              <a:rPr lang="nl-NL" sz="3100" dirty="0" smtClean="0"/>
              <a:t> </a:t>
            </a:r>
            <a:r>
              <a:rPr lang="nl-NL" sz="3100" dirty="0" err="1" smtClean="0"/>
              <a:t>know</a:t>
            </a:r>
            <a:r>
              <a:rPr lang="nl-NL" sz="3100" dirty="0" smtClean="0"/>
              <a:t>)</a:t>
            </a:r>
          </a:p>
          <a:p>
            <a:r>
              <a:rPr lang="nl-NL" sz="3100" dirty="0" smtClean="0"/>
              <a:t>leerlingen snel de complexiteit van de casus laat ontdekken</a:t>
            </a:r>
          </a:p>
          <a:p>
            <a:r>
              <a:rPr lang="nl-NL" sz="3100" dirty="0" smtClean="0"/>
              <a:t>En daarna onderbouwd en subtiel laat argumenteren</a:t>
            </a:r>
          </a:p>
        </p:txBody>
      </p:sp>
      <p:pic>
        <p:nvPicPr>
          <p:cNvPr id="6" name="Afbeelding 5"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7" name="Tijdelijke aanduiding voor dianummer 6"/>
          <p:cNvSpPr>
            <a:spLocks noGrp="1"/>
          </p:cNvSpPr>
          <p:nvPr>
            <p:ph type="sldNum" sz="quarter" idx="12"/>
          </p:nvPr>
        </p:nvSpPr>
        <p:spPr>
          <a:xfrm>
            <a:off x="11401083" y="6183316"/>
            <a:ext cx="683339" cy="365125"/>
          </a:xfrm>
        </p:spPr>
        <p:txBody>
          <a:bodyPr/>
          <a:lstStyle/>
          <a:p>
            <a:r>
              <a:rPr lang="nl-NL" sz="1600" b="1" dirty="0" smtClean="0">
                <a:solidFill>
                  <a:schemeClr val="bg1"/>
                </a:solidFill>
              </a:rPr>
              <a:t>5/19</a:t>
            </a:r>
            <a:endParaRPr lang="nl-NL" sz="1600" b="1" dirty="0">
              <a:solidFill>
                <a:schemeClr val="bg1"/>
              </a:solidFill>
            </a:endParaRPr>
          </a:p>
        </p:txBody>
      </p:sp>
    </p:spTree>
    <p:extLst>
      <p:ext uri="{BB962C8B-B14F-4D97-AF65-F5344CB8AC3E}">
        <p14:creationId xmlns:p14="http://schemas.microsoft.com/office/powerpoint/2010/main" val="378501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Kostenlose Vektorgrafik: &lt;strong&gt;Ei&lt;/strong&gt;, Oval, Lebensmittel, Rund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18" name="Tijdelijke aanduiding voor dianummer 6"/>
          <p:cNvSpPr>
            <a:spLocks noGrp="1"/>
          </p:cNvSpPr>
          <p:nvPr>
            <p:ph type="sldNum" sz="quarter" idx="12"/>
          </p:nvPr>
        </p:nvSpPr>
        <p:spPr>
          <a:xfrm>
            <a:off x="11401083" y="6183316"/>
            <a:ext cx="683339" cy="365125"/>
          </a:xfrm>
        </p:spPr>
        <p:txBody>
          <a:bodyPr/>
          <a:lstStyle/>
          <a:p>
            <a:r>
              <a:rPr lang="nl-NL" sz="1600" b="1" dirty="0">
                <a:solidFill>
                  <a:schemeClr val="tx1"/>
                </a:solidFill>
              </a:rPr>
              <a:t>3</a:t>
            </a:r>
            <a:r>
              <a:rPr lang="nl-NL" sz="1600" b="1" dirty="0" smtClean="0">
                <a:solidFill>
                  <a:schemeClr val="tx1"/>
                </a:solidFill>
              </a:rPr>
              <a:t>/13</a:t>
            </a:r>
            <a:endParaRPr lang="nl-NL" sz="1600" b="1" dirty="0">
              <a:solidFill>
                <a:schemeClr val="tx1"/>
              </a:solidFill>
            </a:endParaRP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203" y="1344710"/>
            <a:ext cx="6462488" cy="2753362"/>
          </a:xfrm>
          <a:prstGeom prst="rect">
            <a:avLst/>
          </a:prstGeom>
        </p:spPr>
      </p:pic>
      <p:sp>
        <p:nvSpPr>
          <p:cNvPr id="13" name="Titel 1"/>
          <p:cNvSpPr>
            <a:spLocks noGrp="1"/>
          </p:cNvSpPr>
          <p:nvPr>
            <p:ph type="title"/>
          </p:nvPr>
        </p:nvSpPr>
        <p:spPr>
          <a:xfrm>
            <a:off x="190284" y="358588"/>
            <a:ext cx="5405937" cy="1288483"/>
          </a:xfrm>
        </p:spPr>
        <p:txBody>
          <a:bodyPr>
            <a:normAutofit/>
          </a:bodyPr>
          <a:lstStyle/>
          <a:p>
            <a:r>
              <a:rPr lang="nl-NL" sz="3200" dirty="0" smtClean="0"/>
              <a:t>Een complexe discussie</a:t>
            </a:r>
            <a:r>
              <a:rPr lang="nl-NL" dirty="0"/>
              <a:t/>
            </a:r>
            <a:br>
              <a:rPr lang="nl-NL" dirty="0"/>
            </a:br>
            <a:endParaRPr lang="nl-NL" dirty="0"/>
          </a:p>
        </p:txBody>
      </p:sp>
      <p:grpSp>
        <p:nvGrpSpPr>
          <p:cNvPr id="4" name="Groep 3"/>
          <p:cNvGrpSpPr/>
          <p:nvPr/>
        </p:nvGrpSpPr>
        <p:grpSpPr>
          <a:xfrm>
            <a:off x="80463" y="1259463"/>
            <a:ext cx="5625580" cy="2998212"/>
            <a:chOff x="80463" y="1259463"/>
            <a:chExt cx="5625580" cy="2998212"/>
          </a:xfrm>
        </p:grpSpPr>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63" y="1259463"/>
              <a:ext cx="5625580" cy="2964111"/>
            </a:xfrm>
            <a:prstGeom prst="rect">
              <a:avLst/>
            </a:prstGeom>
          </p:spPr>
        </p:pic>
        <p:pic>
          <p:nvPicPr>
            <p:cNvPr id="3" name="Afbeelding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3252" y="3804154"/>
              <a:ext cx="1822183" cy="453521"/>
            </a:xfrm>
            <a:prstGeom prst="rect">
              <a:avLst/>
            </a:prstGeom>
          </p:spPr>
        </p:pic>
      </p:grpSp>
      <p:grpSp>
        <p:nvGrpSpPr>
          <p:cNvPr id="14" name="Groep 13"/>
          <p:cNvGrpSpPr/>
          <p:nvPr/>
        </p:nvGrpSpPr>
        <p:grpSpPr>
          <a:xfrm>
            <a:off x="80463" y="4183319"/>
            <a:ext cx="6038850" cy="2600325"/>
            <a:chOff x="80463" y="4257675"/>
            <a:chExt cx="6038850" cy="2600325"/>
          </a:xfrm>
        </p:grpSpPr>
        <p:pic>
          <p:nvPicPr>
            <p:cNvPr id="11" name="Afbeelding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63" y="4257675"/>
              <a:ext cx="6038850" cy="2600325"/>
            </a:xfrm>
            <a:prstGeom prst="rect">
              <a:avLst/>
            </a:prstGeom>
          </p:spPr>
        </p:pic>
        <p:pic>
          <p:nvPicPr>
            <p:cNvPr id="12" name="Afbeelding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343" y="6414758"/>
              <a:ext cx="416859" cy="416859"/>
            </a:xfrm>
            <a:prstGeom prst="rect">
              <a:avLst/>
            </a:prstGeom>
          </p:spPr>
        </p:pic>
      </p:grpSp>
      <p:grpSp>
        <p:nvGrpSpPr>
          <p:cNvPr id="16" name="Groep 15"/>
          <p:cNvGrpSpPr/>
          <p:nvPr/>
        </p:nvGrpSpPr>
        <p:grpSpPr>
          <a:xfrm>
            <a:off x="6205771" y="4381499"/>
            <a:ext cx="5924550" cy="2352675"/>
            <a:chOff x="6205771" y="4381499"/>
            <a:chExt cx="5924550" cy="2352675"/>
          </a:xfrm>
        </p:grpSpPr>
        <p:pic>
          <p:nvPicPr>
            <p:cNvPr id="8" name="Afbeelding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5771" y="4381499"/>
              <a:ext cx="5924550" cy="2352675"/>
            </a:xfrm>
            <a:prstGeom prst="rect">
              <a:avLst/>
            </a:prstGeom>
          </p:spPr>
        </p:pic>
        <p:pic>
          <p:nvPicPr>
            <p:cNvPr id="15" name="Afbeelding 14"/>
            <p:cNvPicPr>
              <a:picLocks noChangeAspect="1"/>
            </p:cNvPicPr>
            <p:nvPr/>
          </p:nvPicPr>
          <p:blipFill rotWithShape="1">
            <a:blip r:embed="rId6" cstate="print">
              <a:extLst>
                <a:ext uri="{28A0092B-C50C-407E-A947-70E740481C1C}">
                  <a14:useLocalDpi xmlns:a14="http://schemas.microsoft.com/office/drawing/2010/main" val="0"/>
                </a:ext>
              </a:extLst>
            </a:blip>
            <a:srcRect b="22114"/>
            <a:stretch/>
          </p:blipFill>
          <p:spPr>
            <a:xfrm>
              <a:off x="8496191" y="6345087"/>
              <a:ext cx="1822183" cy="353229"/>
            </a:xfrm>
            <a:prstGeom prst="rect">
              <a:avLst/>
            </a:prstGeom>
          </p:spPr>
        </p:pic>
      </p:grpSp>
    </p:spTree>
    <p:extLst>
      <p:ext uri="{BB962C8B-B14F-4D97-AF65-F5344CB8AC3E}">
        <p14:creationId xmlns:p14="http://schemas.microsoft.com/office/powerpoint/2010/main" val="1459886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agment fipronil_k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0320" y="441327"/>
            <a:ext cx="10540763" cy="5924551"/>
          </a:xfrm>
          <a:prstGeom prst="rect">
            <a:avLst/>
          </a:prstGeom>
        </p:spPr>
      </p:pic>
      <p:pic>
        <p:nvPicPr>
          <p:cNvPr id="6" name="Afbeelding 5" descr="Kostenlose Vektorgrafik: &lt;strong&gt;Ei&lt;/strong&gt;, Oval, Lebensmittel, Rund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7" name="Tijdelijke aanduiding voor dianummer 6"/>
          <p:cNvSpPr>
            <a:spLocks noGrp="1"/>
          </p:cNvSpPr>
          <p:nvPr>
            <p:ph type="sldNum" sz="quarter" idx="12"/>
          </p:nvPr>
        </p:nvSpPr>
        <p:spPr>
          <a:xfrm>
            <a:off x="11401083" y="6183316"/>
            <a:ext cx="683339" cy="365125"/>
          </a:xfrm>
        </p:spPr>
        <p:txBody>
          <a:bodyPr/>
          <a:lstStyle/>
          <a:p>
            <a:r>
              <a:rPr lang="nl-NL" sz="1600" b="1" dirty="0" smtClean="0">
                <a:solidFill>
                  <a:schemeClr val="tx1"/>
                </a:solidFill>
              </a:rPr>
              <a:t>7/19</a:t>
            </a:r>
            <a:endParaRPr lang="nl-NL" sz="1600" b="1" dirty="0">
              <a:solidFill>
                <a:schemeClr val="tx1"/>
              </a:solidFill>
            </a:endParaRPr>
          </a:p>
        </p:txBody>
      </p:sp>
    </p:spTree>
    <p:extLst>
      <p:ext uri="{BB962C8B-B14F-4D97-AF65-F5344CB8AC3E}">
        <p14:creationId xmlns:p14="http://schemas.microsoft.com/office/powerpoint/2010/main" val="1941927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Moet </a:t>
            </a:r>
            <a:r>
              <a:rPr lang="nl-NL" dirty="0"/>
              <a:t>de norm tijdelijk worden verhoogd? </a:t>
            </a:r>
            <a:br>
              <a:rPr lang="nl-NL" dirty="0"/>
            </a:br>
            <a:endParaRPr lang="nl-NL" dirty="0"/>
          </a:p>
        </p:txBody>
      </p:sp>
      <p:sp>
        <p:nvSpPr>
          <p:cNvPr id="3" name="Tijdelijke aanduiding voor inhoud 2"/>
          <p:cNvSpPr>
            <a:spLocks noGrp="1"/>
          </p:cNvSpPr>
          <p:nvPr>
            <p:ph idx="1"/>
          </p:nvPr>
        </p:nvSpPr>
        <p:spPr/>
        <p:txBody>
          <a:bodyPr>
            <a:normAutofit/>
          </a:bodyPr>
          <a:lstStyle/>
          <a:p>
            <a:r>
              <a:rPr lang="nl-NL" sz="2800" dirty="0" smtClean="0"/>
              <a:t>Het is 2 augustus 2017, midden in de </a:t>
            </a:r>
            <a:r>
              <a:rPr lang="nl-NL" sz="2800" dirty="0" err="1" smtClean="0"/>
              <a:t>fipronil</a:t>
            </a:r>
            <a:r>
              <a:rPr lang="nl-NL" sz="2800" dirty="0" smtClean="0"/>
              <a:t>-affaire.</a:t>
            </a:r>
          </a:p>
          <a:p>
            <a:r>
              <a:rPr lang="nl-NL" sz="2800" dirty="0" smtClean="0"/>
              <a:t>Pluimveehouders doen het voorstel de </a:t>
            </a:r>
            <a:r>
              <a:rPr lang="nl-NL" sz="2800" dirty="0" err="1" smtClean="0"/>
              <a:t>fipronil</a:t>
            </a:r>
            <a:r>
              <a:rPr lang="nl-NL" sz="2800" dirty="0" smtClean="0"/>
              <a:t>-norm tijdelijk te verhogen.</a:t>
            </a:r>
          </a:p>
          <a:p>
            <a:r>
              <a:rPr lang="nl-NL" sz="2800" dirty="0" smtClean="0"/>
              <a:t>Vraag aan jullie (in jullie eigen rol): Wat vind je van dit voorstel?</a:t>
            </a:r>
          </a:p>
          <a:p>
            <a:endParaRPr lang="nl-NL" sz="2800" dirty="0"/>
          </a:p>
        </p:txBody>
      </p:sp>
      <p:pic>
        <p:nvPicPr>
          <p:cNvPr id="4" name="Afbeelding 3" descr="Kostenlose Vektorgrafik: &lt;strong&gt;Ei&lt;/strong&gt;, Oval, Lebensmittel, Run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5" name="Tijdelijke aanduiding voor dianummer 6"/>
          <p:cNvSpPr>
            <a:spLocks noGrp="1"/>
          </p:cNvSpPr>
          <p:nvPr>
            <p:ph type="sldNum" sz="quarter" idx="12"/>
          </p:nvPr>
        </p:nvSpPr>
        <p:spPr>
          <a:xfrm>
            <a:off x="11401083" y="6183316"/>
            <a:ext cx="683339" cy="365125"/>
          </a:xfrm>
        </p:spPr>
        <p:txBody>
          <a:bodyPr/>
          <a:lstStyle/>
          <a:p>
            <a:r>
              <a:rPr lang="nl-NL" sz="1600" b="1" dirty="0" smtClean="0">
                <a:solidFill>
                  <a:schemeClr val="tx1"/>
                </a:solidFill>
              </a:rPr>
              <a:t>8/19</a:t>
            </a:r>
            <a:endParaRPr lang="nl-NL" sz="1600" b="1" dirty="0">
              <a:solidFill>
                <a:schemeClr val="tx1"/>
              </a:solidFill>
            </a:endParaRPr>
          </a:p>
        </p:txBody>
      </p:sp>
    </p:spTree>
    <p:extLst>
      <p:ext uri="{BB962C8B-B14F-4D97-AF65-F5344CB8AC3E}">
        <p14:creationId xmlns:p14="http://schemas.microsoft.com/office/powerpoint/2010/main" val="3524951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zelsoor 2"/>
          <p:cNvSpPr/>
          <p:nvPr/>
        </p:nvSpPr>
        <p:spPr>
          <a:xfrm>
            <a:off x="307840" y="1398487"/>
            <a:ext cx="11274560" cy="5253317"/>
          </a:xfrm>
          <a:prstGeom prst="foldedCorne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8851" y="1564951"/>
            <a:ext cx="1589151" cy="3638068"/>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323" y="1902633"/>
            <a:ext cx="1580198" cy="3170907"/>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7249" y="2034706"/>
            <a:ext cx="1723734" cy="3125030"/>
          </a:xfrm>
          <a:prstGeom prst="rect">
            <a:avLst/>
          </a:prstGeom>
        </p:spPr>
      </p:pic>
      <p:sp>
        <p:nvSpPr>
          <p:cNvPr id="9" name="Rechthoek 8"/>
          <p:cNvSpPr/>
          <p:nvPr/>
        </p:nvSpPr>
        <p:spPr>
          <a:xfrm>
            <a:off x="759518" y="5101298"/>
            <a:ext cx="1888067" cy="369332"/>
          </a:xfrm>
          <a:prstGeom prst="rect">
            <a:avLst/>
          </a:prstGeom>
        </p:spPr>
        <p:txBody>
          <a:bodyPr wrap="square">
            <a:spAutoFit/>
          </a:bodyPr>
          <a:lstStyle/>
          <a:p>
            <a:r>
              <a:rPr lang="nl-NL" dirty="0"/>
              <a:t>1. </a:t>
            </a:r>
            <a:r>
              <a:rPr lang="nl-NL" dirty="0" smtClean="0"/>
              <a:t>Consument </a:t>
            </a:r>
            <a:endParaRPr lang="nl-NL" dirty="0"/>
          </a:p>
        </p:txBody>
      </p:sp>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8311" y="2025121"/>
            <a:ext cx="2149208" cy="3076177"/>
          </a:xfrm>
          <a:prstGeom prst="rect">
            <a:avLst/>
          </a:prstGeom>
        </p:spPr>
      </p:pic>
      <p:sp>
        <p:nvSpPr>
          <p:cNvPr id="10" name="Rechthoek 9"/>
          <p:cNvSpPr/>
          <p:nvPr/>
        </p:nvSpPr>
        <p:spPr>
          <a:xfrm>
            <a:off x="7077760" y="5097593"/>
            <a:ext cx="2794593" cy="1200329"/>
          </a:xfrm>
          <a:prstGeom prst="rect">
            <a:avLst/>
          </a:prstGeom>
        </p:spPr>
        <p:txBody>
          <a:bodyPr wrap="square">
            <a:spAutoFit/>
          </a:bodyPr>
          <a:lstStyle/>
          <a:p>
            <a:r>
              <a:rPr lang="nl-NL" dirty="0" smtClean="0"/>
              <a:t>4</a:t>
            </a:r>
            <a:r>
              <a:rPr lang="nl-NL" dirty="0"/>
              <a:t>. NVWA </a:t>
            </a:r>
            <a:endParaRPr lang="nl-NL" dirty="0" smtClean="0"/>
          </a:p>
          <a:p>
            <a:r>
              <a:rPr lang="nl-NL" dirty="0" smtClean="0"/>
              <a:t>(bewaakt veiligheid </a:t>
            </a:r>
          </a:p>
          <a:p>
            <a:r>
              <a:rPr lang="nl-NL" dirty="0" smtClean="0"/>
              <a:t>voedsel </a:t>
            </a:r>
            <a:r>
              <a:rPr lang="nl-NL" dirty="0"/>
              <a:t>en </a:t>
            </a:r>
            <a:endParaRPr lang="nl-NL" dirty="0" smtClean="0"/>
          </a:p>
          <a:p>
            <a:r>
              <a:rPr lang="nl-NL" dirty="0" smtClean="0"/>
              <a:t>consumentenproducten)</a:t>
            </a:r>
            <a:endParaRPr lang="nl-NL" dirty="0"/>
          </a:p>
        </p:txBody>
      </p:sp>
      <p:sp>
        <p:nvSpPr>
          <p:cNvPr id="11" name="Rechthoek 10"/>
          <p:cNvSpPr/>
          <p:nvPr/>
        </p:nvSpPr>
        <p:spPr>
          <a:xfrm>
            <a:off x="3110831" y="5099719"/>
            <a:ext cx="2295136" cy="646331"/>
          </a:xfrm>
          <a:prstGeom prst="rect">
            <a:avLst/>
          </a:prstGeom>
        </p:spPr>
        <p:txBody>
          <a:bodyPr wrap="square">
            <a:spAutoFit/>
          </a:bodyPr>
          <a:lstStyle/>
          <a:p>
            <a:r>
              <a:rPr lang="nl-NL" dirty="0" smtClean="0"/>
              <a:t>2</a:t>
            </a:r>
            <a:r>
              <a:rPr lang="nl-NL" dirty="0"/>
              <a:t>. </a:t>
            </a:r>
            <a:r>
              <a:rPr lang="nl-NL" dirty="0" err="1" smtClean="0"/>
              <a:t>Supermarkt-ketens</a:t>
            </a:r>
            <a:endParaRPr lang="nl-NL" dirty="0"/>
          </a:p>
        </p:txBody>
      </p:sp>
      <p:sp>
        <p:nvSpPr>
          <p:cNvPr id="12" name="Rechthoek 11"/>
          <p:cNvSpPr/>
          <p:nvPr/>
        </p:nvSpPr>
        <p:spPr>
          <a:xfrm>
            <a:off x="5015025" y="5106860"/>
            <a:ext cx="1959929" cy="369332"/>
          </a:xfrm>
          <a:prstGeom prst="rect">
            <a:avLst/>
          </a:prstGeom>
        </p:spPr>
        <p:txBody>
          <a:bodyPr wrap="square">
            <a:spAutoFit/>
          </a:bodyPr>
          <a:lstStyle/>
          <a:p>
            <a:r>
              <a:rPr lang="nl-NL" dirty="0" smtClean="0"/>
              <a:t>3. Kippenboeren</a:t>
            </a:r>
            <a:endParaRPr lang="nl-NL" dirty="0"/>
          </a:p>
        </p:txBody>
      </p:sp>
      <p:sp>
        <p:nvSpPr>
          <p:cNvPr id="13" name="Rechthoek 12"/>
          <p:cNvSpPr/>
          <p:nvPr/>
        </p:nvSpPr>
        <p:spPr>
          <a:xfrm>
            <a:off x="9557249" y="5097593"/>
            <a:ext cx="1976621" cy="646331"/>
          </a:xfrm>
          <a:prstGeom prst="rect">
            <a:avLst/>
          </a:prstGeom>
        </p:spPr>
        <p:txBody>
          <a:bodyPr wrap="square">
            <a:spAutoFit/>
          </a:bodyPr>
          <a:lstStyle/>
          <a:p>
            <a:r>
              <a:rPr lang="nl-NL" dirty="0" smtClean="0"/>
              <a:t>5</a:t>
            </a:r>
            <a:r>
              <a:rPr lang="nl-NL" dirty="0"/>
              <a:t>. </a:t>
            </a:r>
            <a:r>
              <a:rPr lang="nl-NL" dirty="0" smtClean="0"/>
              <a:t>Wakker Dier /</a:t>
            </a:r>
          </a:p>
          <a:p>
            <a:r>
              <a:rPr lang="nl-NL" dirty="0" smtClean="0"/>
              <a:t>Milieu </a:t>
            </a:r>
            <a:r>
              <a:rPr lang="nl-NL" dirty="0"/>
              <a:t>Centraal.    </a:t>
            </a:r>
          </a:p>
        </p:txBody>
      </p:sp>
      <p:pic>
        <p:nvPicPr>
          <p:cNvPr id="4" name="Afbeelding 3"/>
          <p:cNvPicPr>
            <a:picLocks noChangeAspect="1"/>
          </p:cNvPicPr>
          <p:nvPr/>
        </p:nvPicPr>
        <p:blipFill>
          <a:blip r:embed="rId7" cstate="print">
            <a:extLst>
              <a:ext uri="{BEBA8EAE-BF5A-486C-A8C5-ECC9F3942E4B}">
                <a14:imgProps xmlns:a14="http://schemas.microsoft.com/office/drawing/2010/main">
                  <a14:imgLayer r:embed="rId8">
                    <a14:imgEffect>
                      <a14:backgroundRemoval t="0" b="98758" l="1813" r="97130"/>
                    </a14:imgEffect>
                  </a14:imgLayer>
                </a14:imgProps>
              </a:ext>
              <a:ext uri="{28A0092B-C50C-407E-A947-70E740481C1C}">
                <a14:useLocalDpi xmlns:a14="http://schemas.microsoft.com/office/drawing/2010/main" val="0"/>
              </a:ext>
            </a:extLst>
          </a:blip>
          <a:stretch>
            <a:fillRect/>
          </a:stretch>
        </p:blipFill>
        <p:spPr>
          <a:xfrm>
            <a:off x="361760" y="2826736"/>
            <a:ext cx="2749071" cy="2004907"/>
          </a:xfrm>
          <a:prstGeom prst="rect">
            <a:avLst/>
          </a:prstGeom>
        </p:spPr>
      </p:pic>
      <p:sp>
        <p:nvSpPr>
          <p:cNvPr id="14" name="Titel 1"/>
          <p:cNvSpPr txBox="1">
            <a:spLocks/>
          </p:cNvSpPr>
          <p:nvPr/>
        </p:nvSpPr>
        <p:spPr>
          <a:xfrm>
            <a:off x="424591" y="148352"/>
            <a:ext cx="8596668"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smtClean="0"/>
              <a:t>Expertgroepjes: Wat zouden de actoren moeten weten om hier iets van te vinden?</a:t>
            </a:r>
            <a:endParaRPr lang="nl-NL" dirty="0"/>
          </a:p>
        </p:txBody>
      </p:sp>
      <p:sp>
        <p:nvSpPr>
          <p:cNvPr id="2" name="Titel 1"/>
          <p:cNvSpPr>
            <a:spLocks noGrp="1"/>
          </p:cNvSpPr>
          <p:nvPr>
            <p:ph type="title"/>
          </p:nvPr>
        </p:nvSpPr>
        <p:spPr>
          <a:xfrm>
            <a:off x="361760" y="1487544"/>
            <a:ext cx="8596668" cy="1320800"/>
          </a:xfrm>
        </p:spPr>
        <p:txBody>
          <a:bodyPr>
            <a:normAutofit/>
          </a:bodyPr>
          <a:lstStyle/>
          <a:p>
            <a:r>
              <a:rPr lang="nl-NL" sz="4400" dirty="0" smtClean="0"/>
              <a:t>De actoren</a:t>
            </a:r>
            <a:endParaRPr lang="nl-NL" sz="4400" dirty="0"/>
          </a:p>
        </p:txBody>
      </p:sp>
      <p:pic>
        <p:nvPicPr>
          <p:cNvPr id="15" name="Afbeelding 14" descr="Kostenlose Vektorgrafik: &lt;strong&gt;Ei&lt;/strong&gt;, Oval, Lebensmittel, Runde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56966" y="5971903"/>
            <a:ext cx="620268" cy="886097"/>
          </a:xfrm>
          <a:prstGeom prst="rect">
            <a:avLst/>
          </a:prstGeom>
        </p:spPr>
      </p:pic>
      <p:sp>
        <p:nvSpPr>
          <p:cNvPr id="16" name="Tijdelijke aanduiding voor dianummer 6"/>
          <p:cNvSpPr>
            <a:spLocks noGrp="1"/>
          </p:cNvSpPr>
          <p:nvPr>
            <p:ph type="sldNum" sz="quarter" idx="12"/>
          </p:nvPr>
        </p:nvSpPr>
        <p:spPr>
          <a:xfrm>
            <a:off x="11401083" y="6183316"/>
            <a:ext cx="683339" cy="365125"/>
          </a:xfrm>
        </p:spPr>
        <p:txBody>
          <a:bodyPr/>
          <a:lstStyle/>
          <a:p>
            <a:r>
              <a:rPr lang="nl-NL" sz="1600" b="1" dirty="0" smtClean="0">
                <a:solidFill>
                  <a:schemeClr val="tx1"/>
                </a:solidFill>
              </a:rPr>
              <a:t>9/19</a:t>
            </a:r>
            <a:endParaRPr lang="nl-NL" sz="1600" b="1" dirty="0">
              <a:solidFill>
                <a:schemeClr val="tx1"/>
              </a:solidFill>
            </a:endParaRPr>
          </a:p>
        </p:txBody>
      </p:sp>
    </p:spTree>
    <p:extLst>
      <p:ext uri="{BB962C8B-B14F-4D97-AF65-F5344CB8AC3E}">
        <p14:creationId xmlns:p14="http://schemas.microsoft.com/office/powerpoint/2010/main" val="946684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4.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5.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1661</TotalTime>
  <Words>1794</Words>
  <Application>Microsoft Office PowerPoint</Application>
  <PresentationFormat>Breedbeeld</PresentationFormat>
  <Paragraphs>253</Paragraphs>
  <Slides>19</Slides>
  <Notes>12</Notes>
  <HiddenSlides>0</HiddenSlides>
  <MMClips>2</MMClips>
  <ScaleCrop>false</ScaleCrop>
  <HeadingPairs>
    <vt:vector size="6" baseType="variant">
      <vt:variant>
        <vt:lpstr>Gebruikte lettertypen</vt:lpstr>
      </vt:variant>
      <vt:variant>
        <vt:i4>7</vt:i4>
      </vt:variant>
      <vt:variant>
        <vt:lpstr>Thema</vt:lpstr>
      </vt:variant>
      <vt:variant>
        <vt:i4>5</vt:i4>
      </vt:variant>
      <vt:variant>
        <vt:lpstr>Diatitels</vt:lpstr>
      </vt:variant>
      <vt:variant>
        <vt:i4>19</vt:i4>
      </vt:variant>
    </vt:vector>
  </HeadingPairs>
  <TitlesOfParts>
    <vt:vector size="31" baseType="lpstr">
      <vt:lpstr>Arial</vt:lpstr>
      <vt:lpstr>Bernard MT Condensed</vt:lpstr>
      <vt:lpstr>Calibri</vt:lpstr>
      <vt:lpstr>Comic Sans MS</vt:lpstr>
      <vt:lpstr>Trebuchet MS</vt:lpstr>
      <vt:lpstr>Wingdings</vt:lpstr>
      <vt:lpstr>Wingdings 3</vt:lpstr>
      <vt:lpstr>Facet</vt:lpstr>
      <vt:lpstr>2_Facet</vt:lpstr>
      <vt:lpstr>3_Facet</vt:lpstr>
      <vt:lpstr>4_Facet</vt:lpstr>
      <vt:lpstr>5_Facet</vt:lpstr>
      <vt:lpstr>Het fipronil-moeras</vt:lpstr>
      <vt:lpstr>PowerPoint-presentatie</vt:lpstr>
      <vt:lpstr>Waarom deze workshop?</vt:lpstr>
      <vt:lpstr>Ook in syllabus:</vt:lpstr>
      <vt:lpstr>Ons idee</vt:lpstr>
      <vt:lpstr>Een complexe discussie </vt:lpstr>
      <vt:lpstr>PowerPoint-presentatie</vt:lpstr>
      <vt:lpstr>Moet de norm tijdelijk worden verhoogd?  </vt:lpstr>
      <vt:lpstr>De actoren</vt:lpstr>
      <vt:lpstr>Expertgroepjes. Wat zouden de actoren  moeten weten om hier iets van te vinden? Twee stappen – 20 min</vt:lpstr>
      <vt:lpstr>Niet alleen mening vormen, ook mening delen!</vt:lpstr>
      <vt:lpstr>Discussiegroepjes om tot een advies te komen  Een viskom in vier stappen - 15 min</vt:lpstr>
      <vt:lpstr>Discussiegroepjes om tot een advies te komen Plenaire nabespreking</vt:lpstr>
      <vt:lpstr>Terugblik op activiteit</vt:lpstr>
      <vt:lpstr>Perspectieven van actoren</vt:lpstr>
      <vt:lpstr>Perspectieven van actoren</vt:lpstr>
      <vt:lpstr>Vraag aan actor consument: Welk perspectief is voor jou het  belangrijkste m.b.t. tot een ei?</vt:lpstr>
      <vt:lpstr>Format voor vergelijkbare casussen</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Boerka’s, doping, vetzucht een lessenreeks over hormonen</dc:title>
  <dc:creator>F.vanWielink</dc:creator>
  <cp:lastModifiedBy>Windows User</cp:lastModifiedBy>
  <cp:revision>90</cp:revision>
  <cp:lastPrinted>2018-01-11T09:41:54Z</cp:lastPrinted>
  <dcterms:created xsi:type="dcterms:W3CDTF">2017-11-14T13:24:41Z</dcterms:created>
  <dcterms:modified xsi:type="dcterms:W3CDTF">2018-01-12T14:18:09Z</dcterms:modified>
</cp:coreProperties>
</file>