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5" r:id="rId2"/>
    <p:sldId id="314" r:id="rId3"/>
    <p:sldId id="286" r:id="rId4"/>
    <p:sldId id="329" r:id="rId5"/>
    <p:sldId id="300" r:id="rId6"/>
    <p:sldId id="302" r:id="rId7"/>
    <p:sldId id="337" r:id="rId8"/>
    <p:sldId id="316" r:id="rId9"/>
    <p:sldId id="334" r:id="rId10"/>
    <p:sldId id="313" r:id="rId11"/>
    <p:sldId id="320" r:id="rId12"/>
    <p:sldId id="331" r:id="rId13"/>
    <p:sldId id="318" r:id="rId14"/>
    <p:sldId id="335" r:id="rId15"/>
    <p:sldId id="319" r:id="rId16"/>
    <p:sldId id="330" r:id="rId17"/>
    <p:sldId id="317" r:id="rId18"/>
    <p:sldId id="336" r:id="rId19"/>
    <p:sldId id="321" r:id="rId20"/>
    <p:sldId id="322" r:id="rId21"/>
    <p:sldId id="323" r:id="rId22"/>
    <p:sldId id="324" r:id="rId23"/>
    <p:sldId id="312" r:id="rId24"/>
    <p:sldId id="338" r:id="rId25"/>
    <p:sldId id="299" r:id="rId26"/>
    <p:sldId id="327" r:id="rId27"/>
    <p:sldId id="315" r:id="rId28"/>
  </p:sldIdLst>
  <p:sldSz cx="9144000" cy="6858000" type="screen4x3"/>
  <p:notesSz cx="6794500" cy="99314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aike Rodenboog" initials="M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9964" autoAdjust="0"/>
  </p:normalViewPr>
  <p:slideViewPr>
    <p:cSldViewPr snapToObjects="1">
      <p:cViewPr>
        <p:scale>
          <a:sx n="75" d="100"/>
          <a:sy n="75" d="100"/>
        </p:scale>
        <p:origin x="-1236" y="186"/>
      </p:cViewPr>
      <p:guideLst>
        <p:guide orient="horz" pos="900"/>
        <p:guide orient="horz" pos="2839"/>
        <p:guide orient="horz" pos="2704"/>
        <p:guide orient="horz" pos="1261"/>
        <p:guide pos="1642"/>
        <p:guide pos="13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34B6A-2BFB-4C01-B91E-6D2F58A41D4E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5A1075-8113-44C4-97F0-BDF07E7D3E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866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BCB557-DBFC-4BB2-8949-4DBFCB7937D9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133" y="4717137"/>
            <a:ext cx="5436235" cy="44693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23B46E-A48C-4535-A39C-DAA634071D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878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DB847A-87D7-45C1-BBDC-A2E36309BF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16386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Geneva"/>
              <a:cs typeface="Geneva"/>
            </a:endParaRPr>
          </a:p>
        </p:txBody>
      </p:sp>
      <p:sp>
        <p:nvSpPr>
          <p:cNvPr id="16388" name="Tijdelijke aanduiding voor dianummer 3"/>
          <p:cNvSpPr txBox="1">
            <a:spLocks noGrp="1"/>
          </p:cNvSpPr>
          <p:nvPr/>
        </p:nvSpPr>
        <p:spPr bwMode="auto">
          <a:xfrm>
            <a:off x="3849476" y="9434274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88EB6DA-EB11-4464-8831-CD89E81B97F2}" type="slidenum">
              <a:rPr lang="en-US" sz="1200">
                <a:latin typeface="Calibri" pitchFamily="34" charset="0"/>
              </a:rPr>
              <a:pPr algn="r" eaLnBrk="0" hangingPunct="0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6389" name="Tijdelijke aanduiding voor datum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6 juni 2013</a:t>
            </a:r>
            <a:endParaRPr lang="en-US"/>
          </a:p>
        </p:txBody>
      </p:sp>
      <p:sp>
        <p:nvSpPr>
          <p:cNvPr id="16390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230081" y="9434274"/>
            <a:ext cx="4103358" cy="497126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/>
              <a:t>Conferentie De vele gezichten van de (G)TL</a:t>
            </a: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0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Leeg vel, zelf proberen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100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441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473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78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800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61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595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904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63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594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575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900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nl-NL" dirty="0" smtClean="0">
              <a:effectLst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748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387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468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CA559-8BDE-4068-ADAD-F091F0A901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36866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z="800" smtClean="0">
              <a:ea typeface="Geneva"/>
              <a:cs typeface="Geneva"/>
            </a:endParaRPr>
          </a:p>
        </p:txBody>
      </p:sp>
      <p:sp>
        <p:nvSpPr>
          <p:cNvPr id="36868" name="Tijdelijke aanduiding voor dianummer 3"/>
          <p:cNvSpPr txBox="1">
            <a:spLocks noGrp="1"/>
          </p:cNvSpPr>
          <p:nvPr/>
        </p:nvSpPr>
        <p:spPr bwMode="auto">
          <a:xfrm>
            <a:off x="3849476" y="9434274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743D944-9D0E-4DC4-AC29-145349620D0D}" type="slidenum">
              <a:rPr lang="en-US" sz="1200">
                <a:latin typeface="Calibri" pitchFamily="34" charset="0"/>
              </a:rPr>
              <a:pPr algn="r" eaLnBrk="0" hangingPunct="0"/>
              <a:t>25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6869" name="Tijdelijke aanduiding voor datum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6 juni 2013</a:t>
            </a:r>
            <a:endParaRPr lang="en-US"/>
          </a:p>
        </p:txBody>
      </p:sp>
      <p:sp>
        <p:nvSpPr>
          <p:cNvPr id="36870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/>
              <a:t>Conferentie De vele gezichten van de (G)TL</a:t>
            </a: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144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2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7FF0A-E20D-4938-B871-7FDD79DDDE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18434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Geneva"/>
              <a:cs typeface="Geneva"/>
            </a:endParaRPr>
          </a:p>
        </p:txBody>
      </p:sp>
      <p:sp>
        <p:nvSpPr>
          <p:cNvPr id="18436" name="Tijdelijke aanduiding voor dianummer 3"/>
          <p:cNvSpPr txBox="1">
            <a:spLocks noGrp="1"/>
          </p:cNvSpPr>
          <p:nvPr/>
        </p:nvSpPr>
        <p:spPr bwMode="auto">
          <a:xfrm>
            <a:off x="3849476" y="9434274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ED78D09-7D18-4744-A581-3C36573E3F30}" type="slidenum">
              <a:rPr lang="en-US" sz="1200">
                <a:latin typeface="Calibri" pitchFamily="34" charset="0"/>
              </a:rPr>
              <a:pPr algn="r" eaLnBrk="0" hangingPunct="0"/>
              <a:t>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8437" name="Tijdelijke aanduiding voor datum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6 juni 2013</a:t>
            </a:r>
            <a:endParaRPr lang="en-US"/>
          </a:p>
        </p:txBody>
      </p:sp>
      <p:sp>
        <p:nvSpPr>
          <p:cNvPr id="18438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/>
              <a:t>Conferentie De vele gezichten van de (G)TL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NL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64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851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150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A1472-22DB-4013-A97F-819A200AB2CA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21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93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3B46E-A48C-4535-A39C-DAA634071D8C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42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6" descr="sfeer (31 of 42)_bew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7"/>
          <p:cNvSpPr/>
          <p:nvPr userDrawn="1"/>
        </p:nvSpPr>
        <p:spPr>
          <a:xfrm>
            <a:off x="0" y="3683000"/>
            <a:ext cx="9144000" cy="317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bg1"/>
              </a:solidFill>
            </a:endParaRPr>
          </a:p>
        </p:txBody>
      </p:sp>
      <p:pic>
        <p:nvPicPr>
          <p:cNvPr id="6" name="Afbeelding 8" descr="SLO_logo_totaa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868363"/>
            <a:ext cx="128905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9"/>
          <p:cNvSpPr/>
          <p:nvPr userDrawn="1"/>
        </p:nvSpPr>
        <p:spPr>
          <a:xfrm>
            <a:off x="2617788" y="3683000"/>
            <a:ext cx="6526212" cy="3032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 dirty="0"/>
          </a:p>
        </p:txBody>
      </p:sp>
      <p:sp>
        <p:nvSpPr>
          <p:cNvPr id="8" name="Rechthoek 11"/>
          <p:cNvSpPr/>
          <p:nvPr userDrawn="1"/>
        </p:nvSpPr>
        <p:spPr>
          <a:xfrm>
            <a:off x="2439988" y="3657600"/>
            <a:ext cx="51054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/>
              <a:t>SLO </a:t>
            </a:r>
            <a:r>
              <a:rPr lang="nl-NL" sz="1200" dirty="0"/>
              <a:t>●</a:t>
            </a:r>
            <a:r>
              <a:rPr lang="nl-NL" sz="1400" dirty="0"/>
              <a:t> nationaal expertisecentrum leerplanontwikkeling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B812-C2DE-4C14-BD98-8A5C88FF022C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90B4-F1A8-4E2A-94E8-8177FB7F15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74E7-3C19-4FE8-9DF2-F7D390BAC836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8B10-9D31-4DEC-AADD-B7E39AD1D6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A424B-6642-4091-9F3E-E7D5CFFAA5E0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BCAF-7EFB-4446-BB9A-67ED47E8EA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7F77-CB28-43BB-BD1A-42AD8697C642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1A87-A249-4E3C-B4D0-E66241FE31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5B7F-5725-4380-A4DE-3D3F211EC6D3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9D32E-0AF2-4BAC-AE74-391F215532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7A3D-F00A-497A-B605-62CFD47CF42B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5272-81EA-4D7C-9B0E-26AEF3AC6B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EE17E-B730-4471-BF2D-1BB275312401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1DB03-07FA-4CB1-9C55-67F7805F06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084A-7360-4FD4-9DB2-ABE773B0ABF2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A9512-C128-4B1A-993D-35D0B7C412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38D8-61D8-4EA5-8FA5-0C424CD36394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20E9-0E7C-44CE-9CD6-F248CAA9B5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BF42-33C5-4734-A04C-40300AFBE448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A5AA-5C46-4936-B795-494BE6E916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DE0D-5754-4C54-8921-73E9B684ECF6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96D98-D67B-49F2-B3D3-7F090D91AEE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E1115A-B34B-4501-AD19-24CBB07B7599}" type="datetimeFigureOut">
              <a:rPr lang="nl-NL"/>
              <a:pPr>
                <a:defRPr/>
              </a:pPr>
              <a:t>15-5-2014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19EF78-CE66-4EB4-9665-0F38EC9CE3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32" name="Afbeelding 9" descr="SL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5638" y="6270625"/>
            <a:ext cx="558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.rodenboog@slo.n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visualblooms.wikispaces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docid=h82VO5KR4gljbM&amp;tbnid=4DckSKnYDkli7M:&amp;ved=0CAUQjRw&amp;url=http://talktechwithme.wordpress.com/2012/10/17/blooms-revised-technology-taxonomy/&amp;ei=RyI8U52vJOOQ0AXEiIFY&amp;bvm=bv.63934634,d.d2k&amp;psig=AFQjCNHTMMydcDDW1oP-NsJo_OJbVMi2Bw&amp;ust=1396535965796885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2617788" y="1436688"/>
            <a:ext cx="6315075" cy="2347912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Hogere denkvaardigheden</a:t>
            </a:r>
          </a:p>
        </p:txBody>
      </p:sp>
      <p:sp>
        <p:nvSpPr>
          <p:cNvPr id="16386" name="Ondertitel 2"/>
          <p:cNvSpPr>
            <a:spLocks noGrp="1"/>
          </p:cNvSpPr>
          <p:nvPr>
            <p:ph type="subTitle" idx="1"/>
          </p:nvPr>
        </p:nvSpPr>
        <p:spPr>
          <a:xfrm>
            <a:off x="2771775" y="4581525"/>
            <a:ext cx="5686425" cy="12239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/>
              <a:t>Maaike Rodenboog, SLO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/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/>
              <a:t>16 mei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24" y="-11522"/>
            <a:ext cx="6068322" cy="61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 rot="20181884">
            <a:off x="1568127" y="239277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/>
              <a:t>Even oefenen met </a:t>
            </a:r>
          </a:p>
          <a:p>
            <a:pPr algn="ctr"/>
            <a:r>
              <a:rPr lang="nl-NL" sz="3200" b="1" dirty="0" smtClean="0"/>
              <a:t>‘stevigheid en beweging’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4334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Voorbeeld analyseren: </a:t>
            </a:r>
            <a:br>
              <a:rPr lang="nl-NL" dirty="0" smtClean="0">
                <a:solidFill>
                  <a:srgbClr val="7030A0"/>
                </a:solidFill>
              </a:rPr>
            </a:br>
            <a:r>
              <a:rPr lang="nl-NL" dirty="0" smtClean="0">
                <a:solidFill>
                  <a:srgbClr val="7030A0"/>
                </a:solidFill>
              </a:rPr>
              <a:t>stevigheid en beweging</a:t>
            </a:r>
            <a:endParaRPr lang="nl-NL" dirty="0">
              <a:solidFill>
                <a:srgbClr val="7030A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815306"/>
            <a:ext cx="3238500" cy="4095750"/>
          </a:xfrm>
        </p:spPr>
      </p:pic>
    </p:spTree>
    <p:extLst>
      <p:ext uri="{BB962C8B-B14F-4D97-AF65-F5344CB8AC3E}">
        <p14:creationId xmlns:p14="http://schemas.microsoft.com/office/powerpoint/2010/main" val="8346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Opzet opdrachten voor de website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Inleiding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Opdracht (voor de leerling)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Toelichting (voor de docent)</a:t>
            </a:r>
          </a:p>
          <a:p>
            <a:pPr lvl="1"/>
            <a:r>
              <a:rPr lang="nl-NL" dirty="0" smtClean="0"/>
              <a:t>Waarom de opdracht?</a:t>
            </a:r>
          </a:p>
          <a:p>
            <a:pPr lvl="1"/>
            <a:r>
              <a:rPr lang="nl-NL" dirty="0" smtClean="0"/>
              <a:t>Wat wordt van leerlingen gevraagd?</a:t>
            </a:r>
          </a:p>
          <a:p>
            <a:pPr lvl="1"/>
            <a:r>
              <a:rPr lang="nl-NL" dirty="0" smtClean="0"/>
              <a:t>Suggesties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Antwoorden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82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Evalueren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beargumenteerd </a:t>
            </a:r>
            <a:r>
              <a:rPr lang="nl-NL" dirty="0"/>
              <a:t>oordeel </a:t>
            </a:r>
            <a:r>
              <a:rPr lang="nl-NL" dirty="0" smtClean="0"/>
              <a:t>of waardering geven</a:t>
            </a:r>
          </a:p>
          <a:p>
            <a:pPr>
              <a:buFontTx/>
              <a:buChar char="-"/>
            </a:pPr>
            <a:r>
              <a:rPr lang="nl-NL" dirty="0" smtClean="0"/>
              <a:t>mening geven over ethisch probleem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op basis van aangereikte </a:t>
            </a:r>
            <a:r>
              <a:rPr lang="nl-NL" dirty="0"/>
              <a:t>of zelf bedachte criteria.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8750"/>
            <a:ext cx="2255837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0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Evalueren</a:t>
            </a:r>
            <a:endParaRPr lang="nl-NL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86800" cy="321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3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Voorbeeld evalueren:</a:t>
            </a:r>
            <a:br>
              <a:rPr lang="nl-NL" dirty="0" smtClean="0">
                <a:solidFill>
                  <a:srgbClr val="7030A0"/>
                </a:solidFill>
              </a:rPr>
            </a:br>
            <a:r>
              <a:rPr lang="nl-NL" dirty="0" smtClean="0">
                <a:solidFill>
                  <a:srgbClr val="7030A0"/>
                </a:solidFill>
              </a:rPr>
              <a:t>Kies voedsel bewust</a:t>
            </a:r>
            <a:endParaRPr lang="nl-NL" dirty="0">
              <a:solidFill>
                <a:srgbClr val="7030A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648619"/>
            <a:ext cx="6191250" cy="4429125"/>
          </a:xfrm>
        </p:spPr>
      </p:pic>
    </p:spTree>
    <p:extLst>
      <p:ext uri="{BB962C8B-B14F-4D97-AF65-F5344CB8AC3E}">
        <p14:creationId xmlns:p14="http://schemas.microsoft.com/office/powerpoint/2010/main" val="18168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Vragen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in deze opdracht wordt gewerkt aan hogere denkvaardigheden?</a:t>
            </a:r>
          </a:p>
          <a:p>
            <a:r>
              <a:rPr lang="nl-NL" dirty="0" smtClean="0"/>
              <a:t>Vinden jullie dit een evaluatieve opdracht?</a:t>
            </a:r>
          </a:p>
          <a:p>
            <a:r>
              <a:rPr lang="nl-NL" dirty="0" smtClean="0"/>
              <a:t>Waarom en hoe kan deze opdracht worden gebruikt?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17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Creëren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0" y="1454150"/>
            <a:ext cx="555496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- Met bestaande kennis </a:t>
            </a:r>
            <a:r>
              <a:rPr lang="nl-NL" dirty="0"/>
              <a:t>en </a:t>
            </a:r>
            <a:r>
              <a:rPr lang="nl-NL" dirty="0" smtClean="0"/>
              <a:t>inzichten </a:t>
            </a:r>
            <a:r>
              <a:rPr lang="nl-NL" dirty="0"/>
              <a:t>nieuwe ideeën, producten of zienswijzen tot stand te brengen. 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8750"/>
            <a:ext cx="221297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8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Creëren</a:t>
            </a:r>
            <a:endParaRPr lang="nl-NL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67436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2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Voorbeeld creëren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" y="2708920"/>
            <a:ext cx="8229600" cy="272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71600" y="184482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Ontwerp </a:t>
            </a:r>
            <a:r>
              <a:rPr lang="nl-NL" sz="3200" dirty="0" smtClean="0"/>
              <a:t>een nieuw verblijf voor dieren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1925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Voorstellen</a:t>
            </a:r>
            <a:endParaRPr lang="nl-NL" dirty="0">
              <a:solidFill>
                <a:srgbClr val="7030A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0819"/>
            <a:ext cx="3458623" cy="2590349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139952" y="1600201"/>
            <a:ext cx="4546848" cy="3196952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denkvaardigheden in de klas</a:t>
            </a:r>
          </a:p>
          <a:p>
            <a:pPr marL="0" indent="0">
              <a:buNone/>
            </a:pPr>
            <a:r>
              <a:rPr lang="nl-NL" dirty="0" smtClean="0"/>
              <a:t>taxonomie</a:t>
            </a:r>
          </a:p>
          <a:p>
            <a:pPr marL="0" indent="0">
              <a:buNone/>
            </a:pPr>
            <a:r>
              <a:rPr lang="nl-NL" dirty="0"/>
              <a:t>a</a:t>
            </a:r>
            <a:r>
              <a:rPr lang="nl-NL" dirty="0" smtClean="0"/>
              <a:t>nalyseren</a:t>
            </a:r>
          </a:p>
          <a:p>
            <a:pPr marL="0" indent="0">
              <a:buNone/>
            </a:pPr>
            <a:r>
              <a:rPr lang="nl-NL" dirty="0"/>
              <a:t>e</a:t>
            </a:r>
            <a:r>
              <a:rPr lang="nl-NL" dirty="0" smtClean="0"/>
              <a:t>valueren</a:t>
            </a:r>
          </a:p>
          <a:p>
            <a:pPr marL="0" indent="0">
              <a:buNone/>
            </a:pPr>
            <a:r>
              <a:rPr lang="nl-NL" dirty="0" smtClean="0"/>
              <a:t>creëren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88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Een nieuw verblijf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past deze opdracht het in het biologieprogramma?</a:t>
            </a:r>
          </a:p>
          <a:p>
            <a:r>
              <a:rPr lang="nl-NL" dirty="0" smtClean="0"/>
              <a:t>Hoe worden hogere denkvaardigheden gestimuleerd?</a:t>
            </a:r>
          </a:p>
          <a:p>
            <a:r>
              <a:rPr lang="nl-NL" dirty="0" smtClean="0"/>
              <a:t>Welke ondersteuning heeft de vmbo-leerling nodig?</a:t>
            </a:r>
          </a:p>
        </p:txBody>
      </p:sp>
    </p:spTree>
    <p:extLst>
      <p:ext uri="{BB962C8B-B14F-4D97-AF65-F5344CB8AC3E}">
        <p14:creationId xmlns:p14="http://schemas.microsoft.com/office/powerpoint/2010/main" val="42351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Kenmerken van </a:t>
            </a:r>
            <a:r>
              <a:rPr lang="nl-NL" dirty="0" err="1" smtClean="0">
                <a:solidFill>
                  <a:srgbClr val="7030A0"/>
                </a:solidFill>
              </a:rPr>
              <a:t>hdv</a:t>
            </a:r>
            <a:r>
              <a:rPr lang="nl-NL" dirty="0" smtClean="0">
                <a:solidFill>
                  <a:srgbClr val="7030A0"/>
                </a:solidFill>
              </a:rPr>
              <a:t>-opdrachten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096344"/>
          </a:xfrm>
        </p:spPr>
        <p:txBody>
          <a:bodyPr/>
          <a:lstStyle/>
          <a:p>
            <a:pPr lvl="0"/>
            <a:r>
              <a:rPr lang="nl-NL" dirty="0"/>
              <a:t>A</a:t>
            </a:r>
            <a:r>
              <a:rPr lang="nl-NL" dirty="0" smtClean="0"/>
              <a:t>nalyseren</a:t>
            </a:r>
            <a:r>
              <a:rPr lang="nl-NL" dirty="0"/>
              <a:t>, </a:t>
            </a:r>
            <a:r>
              <a:rPr lang="nl-NL" dirty="0" smtClean="0"/>
              <a:t>evalueren en/of creëren;</a:t>
            </a:r>
          </a:p>
          <a:p>
            <a:r>
              <a:rPr lang="nl-NL" dirty="0"/>
              <a:t>Gebruiken van nieuwe </a:t>
            </a:r>
            <a:r>
              <a:rPr lang="nl-NL" dirty="0" smtClean="0"/>
              <a:t>kennis;</a:t>
            </a:r>
            <a:endParaRPr lang="nl-NL" dirty="0"/>
          </a:p>
          <a:p>
            <a:pPr lvl="0"/>
            <a:r>
              <a:rPr lang="nl-NL" dirty="0" smtClean="0"/>
              <a:t>Aanzetten tot kritisch</a:t>
            </a:r>
            <a:r>
              <a:rPr lang="nl-NL" dirty="0"/>
              <a:t>, flexibel en </a:t>
            </a:r>
            <a:r>
              <a:rPr lang="nl-NL" dirty="0" smtClean="0"/>
              <a:t>creatief denken;</a:t>
            </a:r>
            <a:endParaRPr lang="nl-NL" dirty="0"/>
          </a:p>
          <a:p>
            <a:r>
              <a:rPr lang="nl-NL" dirty="0" smtClean="0"/>
              <a:t>Nodigen </a:t>
            </a:r>
            <a:r>
              <a:rPr lang="nl-NL" dirty="0"/>
              <a:t>uit tot metacognitief </a:t>
            </a:r>
            <a:r>
              <a:rPr lang="nl-NL" dirty="0" smtClean="0"/>
              <a:t>denken.</a:t>
            </a:r>
          </a:p>
          <a:p>
            <a:pPr lvl="0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631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Methode anders gebruiken?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Upgraden van opdrachten door:</a:t>
            </a:r>
          </a:p>
          <a:p>
            <a:pPr lvl="1"/>
            <a:r>
              <a:rPr lang="nl-NL" dirty="0" smtClean="0"/>
              <a:t>Van een gesloten vraag een open vraag maken;</a:t>
            </a:r>
          </a:p>
          <a:p>
            <a:pPr lvl="1"/>
            <a:r>
              <a:rPr lang="nl-NL" dirty="0" smtClean="0"/>
              <a:t>De vraagstelling complexer maken;</a:t>
            </a:r>
          </a:p>
          <a:p>
            <a:pPr lvl="1"/>
            <a:r>
              <a:rPr lang="nl-NL" dirty="0" smtClean="0"/>
              <a:t>Om meer verklaring/uitleg vragen bij de antwoorden;</a:t>
            </a:r>
          </a:p>
          <a:p>
            <a:pPr lvl="1"/>
            <a:r>
              <a:rPr lang="nl-NL" dirty="0" smtClean="0"/>
              <a:t>Vragen naar verbanden en relaties; </a:t>
            </a:r>
          </a:p>
          <a:p>
            <a:pPr lvl="1"/>
            <a:r>
              <a:rPr lang="nl-NL" dirty="0" smtClean="0"/>
              <a:t>Bronnen naast de methode gebruiken en deze complexer te maken; </a:t>
            </a:r>
          </a:p>
          <a:p>
            <a:pPr lvl="1"/>
            <a:r>
              <a:rPr lang="nl-NL" dirty="0" smtClean="0"/>
              <a:t>Minder tussenstappen inbouwen in de opdracht.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32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7030A0"/>
                </a:solidFill>
              </a:rPr>
              <a:t>Hoger denkwerk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Ontwikkelen van HDV-opdrachten met behulp van de methode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78" y="3501008"/>
            <a:ext cx="2279122" cy="24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72" y="71438"/>
            <a:ext cx="1875871" cy="28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7030A0"/>
                </a:solidFill>
              </a:rPr>
              <a:t>Hoger denkwerk (discussie)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Wat hebben docenten nodig om deze opdrachten zelf te ontwikkelen?</a:t>
            </a:r>
          </a:p>
          <a:p>
            <a:r>
              <a:rPr lang="nl-NL" dirty="0" smtClean="0"/>
              <a:t>Welke thema’s voor vmbo zijn geschikt om hogere denkvaardigheden in te zetten?</a:t>
            </a:r>
          </a:p>
          <a:p>
            <a:r>
              <a:rPr lang="nl-NL" dirty="0" smtClean="0"/>
              <a:t>Waar zie je aanknopingspunten voor de eigen onderwijspraktijk?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5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dirty="0" smtClean="0">
                <a:solidFill>
                  <a:srgbClr val="7030A0"/>
                </a:solidFill>
              </a:rPr>
              <a:t>Meer informatie en contact</a:t>
            </a:r>
            <a:endParaRPr lang="nl-NL" dirty="0" smtClean="0">
              <a:solidFill>
                <a:srgbClr val="7030A0"/>
              </a:solidFill>
            </a:endParaRPr>
          </a:p>
        </p:txBody>
      </p:sp>
      <p:sp>
        <p:nvSpPr>
          <p:cNvPr id="35842" name="Tijdelijke aanduiding voor inhoud 2"/>
          <p:cNvSpPr>
            <a:spLocks noGrp="1"/>
          </p:cNvSpPr>
          <p:nvPr>
            <p:ph idx="1"/>
          </p:nvPr>
        </p:nvSpPr>
        <p:spPr>
          <a:xfrm>
            <a:off x="1619250" y="1989138"/>
            <a:ext cx="6481763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b="1" dirty="0" smtClean="0"/>
          </a:p>
          <a:p>
            <a:pPr eaLnBrk="1" hangingPunct="1">
              <a:buFontTx/>
              <a:buNone/>
            </a:pPr>
            <a:endParaRPr lang="nl-NL" dirty="0" smtClean="0"/>
          </a:p>
          <a:p>
            <a:pPr eaLnBrk="1" hangingPunct="1">
              <a:buFontTx/>
              <a:buNone/>
            </a:pPr>
            <a:r>
              <a:rPr lang="nl-NL" dirty="0" smtClean="0"/>
              <a:t>Maaike Rodenboog, SLO</a:t>
            </a:r>
          </a:p>
          <a:p>
            <a:pPr eaLnBrk="1" hangingPunct="1">
              <a:buFontTx/>
              <a:buNone/>
            </a:pPr>
            <a:r>
              <a:rPr lang="nl-NL" dirty="0" smtClean="0">
                <a:hlinkClick r:id="rId3"/>
              </a:rPr>
              <a:t>m.rodenboog@slo.nl</a:t>
            </a:r>
            <a:r>
              <a:rPr lang="nl-NL" dirty="0" smtClean="0"/>
              <a:t> </a:t>
            </a:r>
          </a:p>
          <a:p>
            <a:pPr eaLnBrk="1" hangingPunct="1">
              <a:buFontTx/>
              <a:buNone/>
            </a:pPr>
            <a:endParaRPr lang="nl-NL" dirty="0" smtClean="0"/>
          </a:p>
          <a:p>
            <a:pPr eaLnBrk="1" hangingPunct="1">
              <a:buFontTx/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Afbeelding 2" descr="Digital_Bloom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07" y="1268760"/>
            <a:ext cx="575945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90" y="188640"/>
            <a:ext cx="63150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195736" y="5598328"/>
            <a:ext cx="500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http://www.schrockguide.net/bloomin-apps.html</a:t>
            </a:r>
          </a:p>
        </p:txBody>
      </p:sp>
    </p:spTree>
    <p:extLst>
      <p:ext uri="{BB962C8B-B14F-4D97-AF65-F5344CB8AC3E}">
        <p14:creationId xmlns:p14="http://schemas.microsoft.com/office/powerpoint/2010/main" val="27825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lktechwithme.files.wordpress.com/2012/10/blooms-taxonomy-apps-pictur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460"/>
            <a:ext cx="7579553" cy="58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rgbClr val="7030A0"/>
                </a:solidFill>
              </a:rPr>
              <a:t>Programma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z="2400" dirty="0" smtClean="0"/>
              <a:t>Waarom HDV?</a:t>
            </a:r>
          </a:p>
          <a:p>
            <a:pPr eaLnBrk="1" hangingPunct="1"/>
            <a:r>
              <a:rPr lang="nl-NL" sz="2400" dirty="0" smtClean="0"/>
              <a:t>Project Hogere denkvaardigheden van SLO</a:t>
            </a:r>
          </a:p>
          <a:p>
            <a:pPr eaLnBrk="1" hangingPunct="1"/>
            <a:r>
              <a:rPr lang="nl-NL" sz="2400" dirty="0" smtClean="0"/>
              <a:t>Opbrengsten en voorbeelden</a:t>
            </a:r>
          </a:p>
          <a:p>
            <a:pPr eaLnBrk="1" hangingPunct="1"/>
            <a:r>
              <a:rPr lang="nl-NL" sz="2400" dirty="0" smtClean="0"/>
              <a:t>Discussie en zelf aan de slag</a:t>
            </a:r>
          </a:p>
          <a:p>
            <a:pPr eaLnBrk="1" hangingPunct="1"/>
            <a:endParaRPr lang="nl-NL" sz="2400" dirty="0" smtClean="0"/>
          </a:p>
          <a:p>
            <a:pPr eaLnBrk="1" hangingPunct="1">
              <a:buFontTx/>
              <a:buNone/>
            </a:pPr>
            <a:endParaRPr lang="nl-NL" sz="2400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5"/>
          <a:stretch/>
        </p:blipFill>
        <p:spPr>
          <a:xfrm>
            <a:off x="3923928" y="274638"/>
            <a:ext cx="5220072" cy="15533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7030A0"/>
                </a:solidFill>
              </a:rPr>
              <a:t>Waarom HDV?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21</a:t>
            </a:r>
            <a:r>
              <a:rPr lang="nl-NL" baseline="30000" dirty="0"/>
              <a:t>st</a:t>
            </a:r>
            <a:r>
              <a:rPr lang="nl-NL" dirty="0"/>
              <a:t> </a:t>
            </a:r>
            <a:r>
              <a:rPr lang="nl-NL" dirty="0" err="1"/>
              <a:t>century</a:t>
            </a:r>
            <a:r>
              <a:rPr lang="nl-NL" dirty="0"/>
              <a:t> skills / life long </a:t>
            </a:r>
            <a:r>
              <a:rPr lang="nl-NL" dirty="0" err="1"/>
              <a:t>learning</a:t>
            </a:r>
            <a:r>
              <a:rPr lang="nl-NL" dirty="0"/>
              <a:t> en de veranderingen voor het curriculum?</a:t>
            </a:r>
          </a:p>
          <a:p>
            <a:r>
              <a:rPr lang="nl-NL" dirty="0" smtClean="0"/>
              <a:t>Leren </a:t>
            </a:r>
            <a:r>
              <a:rPr lang="nl-NL" dirty="0" err="1" smtClean="0"/>
              <a:t>leren</a:t>
            </a:r>
            <a:r>
              <a:rPr lang="nl-NL" dirty="0" smtClean="0"/>
              <a:t>?</a:t>
            </a:r>
          </a:p>
          <a:p>
            <a:r>
              <a:rPr lang="nl-NL" dirty="0" smtClean="0"/>
              <a:t>Hogere prestaties?</a:t>
            </a:r>
          </a:p>
          <a:p>
            <a:r>
              <a:rPr lang="nl-NL" dirty="0" smtClean="0"/>
              <a:t>Betere motivatie?</a:t>
            </a:r>
          </a:p>
          <a:p>
            <a:r>
              <a:rPr lang="nl-NL" dirty="0" smtClean="0"/>
              <a:t>Assessment dat bijdraagt aan leren en niet om af te rekenen</a:t>
            </a:r>
            <a:r>
              <a:rPr lang="nl-NL" dirty="0"/>
              <a:t>? </a:t>
            </a:r>
            <a:endParaRPr lang="nl-NL" dirty="0" smtClean="0"/>
          </a:p>
          <a:p>
            <a:r>
              <a:rPr lang="nl-NL" dirty="0" smtClean="0"/>
              <a:t>PISA</a:t>
            </a:r>
            <a:r>
              <a:rPr lang="nl-NL" dirty="0"/>
              <a:t>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08920"/>
            <a:ext cx="2231156" cy="17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dirty="0" smtClean="0">
                <a:solidFill>
                  <a:srgbClr val="7030A0"/>
                </a:solidFill>
              </a:rPr>
              <a:t>Werkwijze SLO</a:t>
            </a:r>
          </a:p>
        </p:txBody>
      </p:sp>
      <p:pic>
        <p:nvPicPr>
          <p:cNvPr id="19458" name="Afbeelding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916113"/>
            <a:ext cx="7291387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oelichting met afgeronde rechthoek 4"/>
          <p:cNvSpPr/>
          <p:nvPr/>
        </p:nvSpPr>
        <p:spPr>
          <a:xfrm>
            <a:off x="323850" y="4221163"/>
            <a:ext cx="2952750" cy="1368425"/>
          </a:xfrm>
          <a:prstGeom prst="wedgeRoundRectCallout">
            <a:avLst>
              <a:gd name="adj1" fmla="val -2330"/>
              <a:gd name="adj2" fmla="val -7637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/>
              <a:t>Nut en noodzaak van HDV</a:t>
            </a:r>
            <a:endParaRPr lang="nl-NL" dirty="0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5292725" y="263525"/>
            <a:ext cx="3049588" cy="1512888"/>
          </a:xfrm>
          <a:prstGeom prst="wedgeRoundRectCallout">
            <a:avLst>
              <a:gd name="adj1" fmla="val -56649"/>
              <a:gd name="adj2" fmla="val 1041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/>
              <a:t>Op welke manier kan in de les aandacht besteed worden aan hogere denkvaardigheden en welke voorbeelden zijn nodig?</a:t>
            </a:r>
            <a:endParaRPr lang="nl-NL" dirty="0"/>
          </a:p>
        </p:txBody>
      </p:sp>
      <p:sp>
        <p:nvSpPr>
          <p:cNvPr id="7" name="Toelichting met afgeronde rechthoek 6"/>
          <p:cNvSpPr/>
          <p:nvPr/>
        </p:nvSpPr>
        <p:spPr>
          <a:xfrm>
            <a:off x="5867400" y="4365625"/>
            <a:ext cx="3101975" cy="1439863"/>
          </a:xfrm>
          <a:prstGeom prst="wedgeRoundRectCallout">
            <a:avLst>
              <a:gd name="adj1" fmla="val -10978"/>
              <a:gd name="adj2" fmla="val -752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Website met ontwikkelde materialen </a:t>
            </a:r>
            <a:r>
              <a:rPr lang="nl-NL" dirty="0" smtClean="0"/>
              <a:t>(en instrumenten)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Doel project </a:t>
            </a:r>
            <a:br>
              <a:rPr lang="nl-NL" dirty="0" smtClean="0"/>
            </a:br>
            <a:r>
              <a:rPr lang="nl-NL" dirty="0" smtClean="0"/>
              <a:t>Hogere Denkvaardigheden</a:t>
            </a:r>
            <a:endParaRPr lang="nl-NL" dirty="0"/>
          </a:p>
        </p:txBody>
      </p:sp>
      <p:sp>
        <p:nvSpPr>
          <p:cNvPr id="20482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696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Concretiseren en inzichtelijk maken van hogere denkvaardigheden binnen de </a:t>
            </a:r>
            <a:r>
              <a:rPr lang="nl-NL" sz="2400" dirty="0" smtClean="0"/>
              <a:t>vakken in de onderbouw van het voortgezet onderwijs.</a:t>
            </a:r>
          </a:p>
          <a:p>
            <a:pPr marL="0" indent="0"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Vakken:</a:t>
            </a:r>
          </a:p>
          <a:p>
            <a:pPr marL="0" indent="0">
              <a:buNone/>
            </a:pPr>
            <a:r>
              <a:rPr lang="nl-NL" sz="2400" dirty="0" smtClean="0"/>
              <a:t>aardrijkskunde</a:t>
            </a:r>
            <a:r>
              <a:rPr lang="nl-NL" sz="2400" dirty="0"/>
              <a:t>, biologie, </a:t>
            </a:r>
            <a:r>
              <a:rPr lang="nl-NL" sz="2400" dirty="0" smtClean="0"/>
              <a:t> </a:t>
            </a:r>
            <a:r>
              <a:rPr lang="nl-NL" sz="2400" dirty="0"/>
              <a:t>geschiedenis, </a:t>
            </a:r>
            <a:r>
              <a:rPr lang="nl-NL" sz="2400" dirty="0" smtClean="0"/>
              <a:t>natuurkunde, wiskunde, Nederlands en Engels </a:t>
            </a:r>
          </a:p>
          <a:p>
            <a:pPr marL="0" indent="0">
              <a:buNone/>
            </a:pPr>
            <a:r>
              <a:rPr lang="nl-NL" sz="2400" dirty="0" smtClean="0"/>
              <a:t> 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Het betreft de hogere denkvaardigheden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analyseren</a:t>
            </a:r>
            <a:r>
              <a:rPr lang="nl-NL" sz="2400" dirty="0"/>
              <a:t>, evalueren, creëren (taxonomie </a:t>
            </a:r>
            <a:r>
              <a:rPr lang="nl-NL" sz="2400" dirty="0" err="1"/>
              <a:t>Bloom</a:t>
            </a:r>
            <a:r>
              <a:rPr lang="nl-NL" sz="2400" dirty="0" smtClean="0"/>
              <a:t>)</a:t>
            </a:r>
            <a:endParaRPr lang="nl-NL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3998417"/>
            <a:ext cx="8477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7030A0"/>
                </a:solidFill>
              </a:rPr>
              <a:t>Herziene</a:t>
            </a:r>
            <a:r>
              <a:rPr lang="nl-NL" dirty="0" smtClean="0">
                <a:solidFill>
                  <a:srgbClr val="7030A0"/>
                </a:solidFill>
              </a:rPr>
              <a:t> </a:t>
            </a:r>
            <a:br>
              <a:rPr lang="nl-NL" dirty="0" smtClean="0">
                <a:solidFill>
                  <a:srgbClr val="7030A0"/>
                </a:solidFill>
              </a:rPr>
            </a:br>
            <a:r>
              <a:rPr lang="nl-NL" dirty="0" smtClean="0">
                <a:solidFill>
                  <a:srgbClr val="7030A0"/>
                </a:solidFill>
              </a:rPr>
              <a:t>taxonomie van </a:t>
            </a:r>
            <a:r>
              <a:rPr lang="nl-NL" dirty="0" err="1" smtClean="0">
                <a:solidFill>
                  <a:srgbClr val="7030A0"/>
                </a:solidFill>
              </a:rPr>
              <a:t>Bloom</a:t>
            </a:r>
            <a:endParaRPr lang="nl-NL" dirty="0">
              <a:solidFill>
                <a:srgbClr val="7030A0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2458"/>
            <a:ext cx="5415450" cy="3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42" y="1632868"/>
            <a:ext cx="3110818" cy="368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5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Analyseren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71800" y="1340768"/>
            <a:ext cx="5915000" cy="4785395"/>
          </a:xfrm>
        </p:spPr>
        <p:txBody>
          <a:bodyPr/>
          <a:lstStyle/>
          <a:p>
            <a:pPr>
              <a:buFontTx/>
              <a:buChar char="-"/>
            </a:pPr>
            <a:r>
              <a:rPr lang="nl-NL" sz="2800" dirty="0" smtClean="0"/>
              <a:t>opdelen </a:t>
            </a:r>
            <a:r>
              <a:rPr lang="nl-NL" sz="2800" dirty="0"/>
              <a:t>van materiaal in zijn samenstellende delen </a:t>
            </a:r>
            <a:endParaRPr lang="nl-NL" sz="2800" dirty="0" smtClean="0"/>
          </a:p>
          <a:p>
            <a:pPr>
              <a:buFontTx/>
              <a:buChar char="-"/>
            </a:pPr>
            <a:r>
              <a:rPr lang="nl-NL" sz="2800" dirty="0" smtClean="0"/>
              <a:t>relaties leggen tussen </a:t>
            </a:r>
            <a:r>
              <a:rPr lang="nl-NL" sz="2800" dirty="0"/>
              <a:t>deze </a:t>
            </a:r>
            <a:r>
              <a:rPr lang="nl-NL" sz="2800" dirty="0" smtClean="0"/>
              <a:t>delen </a:t>
            </a:r>
            <a:r>
              <a:rPr lang="nl-NL" sz="2800" dirty="0"/>
              <a:t>en de </a:t>
            </a:r>
            <a:r>
              <a:rPr lang="nl-NL" sz="2800" dirty="0" smtClean="0"/>
              <a:t>relaties </a:t>
            </a:r>
            <a:r>
              <a:rPr lang="nl-NL" sz="2800" dirty="0"/>
              <a:t>met een overkoepelende structuur. </a:t>
            </a:r>
            <a:endParaRPr lang="nl-NL" sz="2800" dirty="0" smtClean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7514"/>
            <a:ext cx="221297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3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7030A0"/>
                </a:solidFill>
              </a:rPr>
              <a:t>Analyseren</a:t>
            </a:r>
            <a:endParaRPr lang="nl-NL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738168" cy="32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1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04_mage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Presentatie_04_magenta</Template>
  <TotalTime>2307</TotalTime>
  <Words>507</Words>
  <Application>Microsoft Office PowerPoint</Application>
  <PresentationFormat>Diavoorstelling (4:3)</PresentationFormat>
  <Paragraphs>136</Paragraphs>
  <Slides>27</Slides>
  <Notes>27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Presentatie_04_magenta</vt:lpstr>
      <vt:lpstr>Hogere denkvaardigheden</vt:lpstr>
      <vt:lpstr>Voorstellen</vt:lpstr>
      <vt:lpstr>Programma</vt:lpstr>
      <vt:lpstr>Waarom HDV?</vt:lpstr>
      <vt:lpstr>Werkwijze SLO</vt:lpstr>
      <vt:lpstr>Doel project  Hogere Denkvaardigheden</vt:lpstr>
      <vt:lpstr>Herziene  taxonomie van Bloom</vt:lpstr>
      <vt:lpstr>Analyseren</vt:lpstr>
      <vt:lpstr>Analyseren</vt:lpstr>
      <vt:lpstr>PowerPoint-presentatie</vt:lpstr>
      <vt:lpstr>Voorbeeld analyseren:  stevigheid en beweging</vt:lpstr>
      <vt:lpstr>Opzet opdrachten voor de website</vt:lpstr>
      <vt:lpstr>Evalueren</vt:lpstr>
      <vt:lpstr>Evalueren</vt:lpstr>
      <vt:lpstr>Voorbeeld evalueren: Kies voedsel bewust</vt:lpstr>
      <vt:lpstr>Vragen</vt:lpstr>
      <vt:lpstr>Creëren</vt:lpstr>
      <vt:lpstr>Creëren</vt:lpstr>
      <vt:lpstr> Voorbeeld creëren </vt:lpstr>
      <vt:lpstr>Een nieuw verblijf</vt:lpstr>
      <vt:lpstr>Kenmerken van hdv-opdrachten</vt:lpstr>
      <vt:lpstr>Methode anders gebruiken?</vt:lpstr>
      <vt:lpstr>Hoger denkwerk</vt:lpstr>
      <vt:lpstr>Hoger denkwerk (discussie)</vt:lpstr>
      <vt:lpstr>Meer informatie en contact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Victor Schmidt;m.rodenboog@slo.nl</dc:creator>
  <cp:lastModifiedBy>Maaike Rodenboog</cp:lastModifiedBy>
  <cp:revision>74</cp:revision>
  <cp:lastPrinted>2014-05-15T12:42:13Z</cp:lastPrinted>
  <dcterms:created xsi:type="dcterms:W3CDTF">2013-05-24T09:24:52Z</dcterms:created>
  <dcterms:modified xsi:type="dcterms:W3CDTF">2014-05-15T15:40:40Z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0x01010022C1D5C5A2040344A8D375491C66BB5D</vt:lpwstr>
  </property>
  <property fmtid="{D5CDD505-2E9C-101B-9397-08002B2CF9AE}" pid="3" name="Onderdeel van de handreiking">
    <vt:lpwstr>;#1 Diagnose;#2 Doelen stellen;#3 Maatwerk;#4 Toetsen;#</vt:lpwstr>
  </property>
  <property fmtid="{D5CDD505-2E9C-101B-9397-08002B2CF9AE}" pid="4" name="Vak">
    <vt:lpwstr>Wiskunde</vt:lpwstr>
  </property>
  <property fmtid="{D5CDD505-2E9C-101B-9397-08002B2CF9AE}" pid="5" name="Soort document">
    <vt:lpwstr>Achtergrond</vt:lpwstr>
  </property>
</Properties>
</file>