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66"/>
  </p:notesMasterIdLst>
  <p:handoutMasterIdLst>
    <p:handoutMasterId r:id="rId67"/>
  </p:handoutMasterIdLst>
  <p:sldIdLst>
    <p:sldId id="320" r:id="rId3"/>
    <p:sldId id="501" r:id="rId4"/>
    <p:sldId id="557" r:id="rId5"/>
    <p:sldId id="544" r:id="rId6"/>
    <p:sldId id="506" r:id="rId7"/>
    <p:sldId id="530" r:id="rId8"/>
    <p:sldId id="531" r:id="rId9"/>
    <p:sldId id="548" r:id="rId10"/>
    <p:sldId id="535" r:id="rId11"/>
    <p:sldId id="536" r:id="rId12"/>
    <p:sldId id="539" r:id="rId13"/>
    <p:sldId id="540" r:id="rId14"/>
    <p:sldId id="509" r:id="rId15"/>
    <p:sldId id="507" r:id="rId16"/>
    <p:sldId id="508" r:id="rId17"/>
    <p:sldId id="564" r:id="rId18"/>
    <p:sldId id="481" r:id="rId19"/>
    <p:sldId id="482" r:id="rId20"/>
    <p:sldId id="553" r:id="rId21"/>
    <p:sldId id="504" r:id="rId22"/>
    <p:sldId id="566" r:id="rId23"/>
    <p:sldId id="542" r:id="rId24"/>
    <p:sldId id="543" r:id="rId25"/>
    <p:sldId id="516" r:id="rId26"/>
    <p:sldId id="517" r:id="rId27"/>
    <p:sldId id="518" r:id="rId28"/>
    <p:sldId id="519" r:id="rId29"/>
    <p:sldId id="541" r:id="rId30"/>
    <p:sldId id="520" r:id="rId31"/>
    <p:sldId id="521" r:id="rId32"/>
    <p:sldId id="522" r:id="rId33"/>
    <p:sldId id="575" r:id="rId34"/>
    <p:sldId id="523" r:id="rId35"/>
    <p:sldId id="560" r:id="rId36"/>
    <p:sldId id="545" r:id="rId37"/>
    <p:sldId id="448" r:id="rId38"/>
    <p:sldId id="573" r:id="rId39"/>
    <p:sldId id="534" r:id="rId40"/>
    <p:sldId id="483" r:id="rId41"/>
    <p:sldId id="502" r:id="rId42"/>
    <p:sldId id="484" r:id="rId43"/>
    <p:sldId id="485" r:id="rId44"/>
    <p:sldId id="570" r:id="rId45"/>
    <p:sldId id="571" r:id="rId46"/>
    <p:sldId id="503" r:id="rId47"/>
    <p:sldId id="554" r:id="rId48"/>
    <p:sldId id="555" r:id="rId49"/>
    <p:sldId id="579" r:id="rId50"/>
    <p:sldId id="538" r:id="rId51"/>
    <p:sldId id="574" r:id="rId52"/>
    <p:sldId id="512" r:id="rId53"/>
    <p:sldId id="525" r:id="rId54"/>
    <p:sldId id="561" r:id="rId55"/>
    <p:sldId id="526" r:id="rId56"/>
    <p:sldId id="527" r:id="rId57"/>
    <p:sldId id="562" r:id="rId58"/>
    <p:sldId id="547" r:id="rId59"/>
    <p:sldId id="558" r:id="rId60"/>
    <p:sldId id="556" r:id="rId61"/>
    <p:sldId id="576" r:id="rId62"/>
    <p:sldId id="577" r:id="rId63"/>
    <p:sldId id="578" r:id="rId64"/>
    <p:sldId id="563" r:id="rId65"/>
  </p:sldIdLst>
  <p:sldSz cx="13003213" cy="9756775"/>
  <p:notesSz cx="6858000" cy="9144000"/>
  <p:defaultTextStyle>
    <a:defPPr>
      <a:defRPr lang="nl-NL"/>
    </a:defPPr>
    <a:lvl1pPr algn="l" defTabSz="649288" rtl="0" fontAlgn="base">
      <a:spcBef>
        <a:spcPct val="0"/>
      </a:spcBef>
      <a:spcAft>
        <a:spcPct val="0"/>
      </a:spcAft>
      <a:defRPr sz="2600" kern="1200">
        <a:solidFill>
          <a:schemeClr val="tx1"/>
        </a:solidFill>
        <a:latin typeface="Arial" pitchFamily="34" charset="0"/>
        <a:ea typeface="+mn-ea"/>
        <a:cs typeface="Arial" pitchFamily="34" charset="0"/>
      </a:defRPr>
    </a:lvl1pPr>
    <a:lvl2pPr marL="649288" indent="-192088" algn="l" defTabSz="649288" rtl="0" fontAlgn="base">
      <a:spcBef>
        <a:spcPct val="0"/>
      </a:spcBef>
      <a:spcAft>
        <a:spcPct val="0"/>
      </a:spcAft>
      <a:defRPr sz="2600" kern="1200">
        <a:solidFill>
          <a:schemeClr val="tx1"/>
        </a:solidFill>
        <a:latin typeface="Arial" pitchFamily="34" charset="0"/>
        <a:ea typeface="+mn-ea"/>
        <a:cs typeface="Arial" pitchFamily="34" charset="0"/>
      </a:defRPr>
    </a:lvl2pPr>
    <a:lvl3pPr marL="1300163" indent="-385763" algn="l" defTabSz="649288" rtl="0" fontAlgn="base">
      <a:spcBef>
        <a:spcPct val="0"/>
      </a:spcBef>
      <a:spcAft>
        <a:spcPct val="0"/>
      </a:spcAft>
      <a:defRPr sz="2600" kern="1200">
        <a:solidFill>
          <a:schemeClr val="tx1"/>
        </a:solidFill>
        <a:latin typeface="Arial" pitchFamily="34" charset="0"/>
        <a:ea typeface="+mn-ea"/>
        <a:cs typeface="Arial" pitchFamily="34" charset="0"/>
      </a:defRPr>
    </a:lvl3pPr>
    <a:lvl4pPr marL="1949450" indent="-577850" algn="l" defTabSz="649288" rtl="0" fontAlgn="base">
      <a:spcBef>
        <a:spcPct val="0"/>
      </a:spcBef>
      <a:spcAft>
        <a:spcPct val="0"/>
      </a:spcAft>
      <a:defRPr sz="2600" kern="1200">
        <a:solidFill>
          <a:schemeClr val="tx1"/>
        </a:solidFill>
        <a:latin typeface="Arial" pitchFamily="34" charset="0"/>
        <a:ea typeface="+mn-ea"/>
        <a:cs typeface="Arial" pitchFamily="34" charset="0"/>
      </a:defRPr>
    </a:lvl4pPr>
    <a:lvl5pPr marL="2600325" indent="-771525" algn="l" defTabSz="649288" rtl="0" fontAlgn="base">
      <a:spcBef>
        <a:spcPct val="0"/>
      </a:spcBef>
      <a:spcAft>
        <a:spcPct val="0"/>
      </a:spcAft>
      <a:defRPr sz="2600" kern="1200">
        <a:solidFill>
          <a:schemeClr val="tx1"/>
        </a:solidFill>
        <a:latin typeface="Arial" pitchFamily="34" charset="0"/>
        <a:ea typeface="+mn-ea"/>
        <a:cs typeface="Arial" pitchFamily="34" charset="0"/>
      </a:defRPr>
    </a:lvl5pPr>
    <a:lvl6pPr marL="2286000" algn="l" defTabSz="914400" rtl="0" eaLnBrk="1" latinLnBrk="0" hangingPunct="1">
      <a:defRPr sz="2600" kern="1200">
        <a:solidFill>
          <a:schemeClr val="tx1"/>
        </a:solidFill>
        <a:latin typeface="Arial" pitchFamily="34" charset="0"/>
        <a:ea typeface="+mn-ea"/>
        <a:cs typeface="Arial" pitchFamily="34" charset="0"/>
      </a:defRPr>
    </a:lvl6pPr>
    <a:lvl7pPr marL="2743200" algn="l" defTabSz="914400" rtl="0" eaLnBrk="1" latinLnBrk="0" hangingPunct="1">
      <a:defRPr sz="2600" kern="1200">
        <a:solidFill>
          <a:schemeClr val="tx1"/>
        </a:solidFill>
        <a:latin typeface="Arial" pitchFamily="34" charset="0"/>
        <a:ea typeface="+mn-ea"/>
        <a:cs typeface="Arial" pitchFamily="34" charset="0"/>
      </a:defRPr>
    </a:lvl7pPr>
    <a:lvl8pPr marL="3200400" algn="l" defTabSz="914400" rtl="0" eaLnBrk="1" latinLnBrk="0" hangingPunct="1">
      <a:defRPr sz="2600" kern="1200">
        <a:solidFill>
          <a:schemeClr val="tx1"/>
        </a:solidFill>
        <a:latin typeface="Arial" pitchFamily="34" charset="0"/>
        <a:ea typeface="+mn-ea"/>
        <a:cs typeface="Arial" pitchFamily="34" charset="0"/>
      </a:defRPr>
    </a:lvl8pPr>
    <a:lvl9pPr marL="3657600" algn="l" defTabSz="914400" rtl="0" eaLnBrk="1" latinLnBrk="0" hangingPunct="1">
      <a:defRPr sz="2600" kern="1200">
        <a:solidFill>
          <a:schemeClr val="tx1"/>
        </a:solidFill>
        <a:latin typeface="Arial" pitchFamily="34" charset="0"/>
        <a:ea typeface="+mn-ea"/>
        <a:cs typeface="Arial" pitchFamily="34" charset="0"/>
      </a:defRPr>
    </a:lvl9pPr>
  </p:defaultTextStyle>
  <p:extLst>
    <p:ext uri="{521415D9-36F7-43E2-AB2F-B90AF26B5E84}">
      <p14:sectionLst xmlns:p14="http://schemas.microsoft.com/office/powerpoint/2010/main">
        <p14:section name="Default Section" id="{EEDA3C11-8E66-4651-B541-CF72D56EA825}">
          <p14:sldIdLst>
            <p14:sldId id="320"/>
            <p14:sldId id="501"/>
            <p14:sldId id="557"/>
            <p14:sldId id="544"/>
            <p14:sldId id="506"/>
            <p14:sldId id="530"/>
            <p14:sldId id="531"/>
            <p14:sldId id="548"/>
            <p14:sldId id="535"/>
            <p14:sldId id="536"/>
            <p14:sldId id="539"/>
            <p14:sldId id="540"/>
            <p14:sldId id="509"/>
            <p14:sldId id="507"/>
            <p14:sldId id="508"/>
            <p14:sldId id="564"/>
            <p14:sldId id="481"/>
            <p14:sldId id="482"/>
            <p14:sldId id="553"/>
            <p14:sldId id="504"/>
            <p14:sldId id="566"/>
            <p14:sldId id="542"/>
            <p14:sldId id="543"/>
            <p14:sldId id="516"/>
            <p14:sldId id="517"/>
            <p14:sldId id="518"/>
            <p14:sldId id="519"/>
            <p14:sldId id="541"/>
            <p14:sldId id="520"/>
            <p14:sldId id="521"/>
            <p14:sldId id="522"/>
            <p14:sldId id="575"/>
            <p14:sldId id="523"/>
            <p14:sldId id="560"/>
            <p14:sldId id="545"/>
            <p14:sldId id="448"/>
            <p14:sldId id="573"/>
            <p14:sldId id="534"/>
            <p14:sldId id="483"/>
            <p14:sldId id="502"/>
            <p14:sldId id="484"/>
            <p14:sldId id="485"/>
            <p14:sldId id="570"/>
            <p14:sldId id="571"/>
            <p14:sldId id="503"/>
            <p14:sldId id="554"/>
            <p14:sldId id="555"/>
            <p14:sldId id="579"/>
            <p14:sldId id="538"/>
            <p14:sldId id="574"/>
            <p14:sldId id="512"/>
            <p14:sldId id="525"/>
            <p14:sldId id="561"/>
            <p14:sldId id="526"/>
            <p14:sldId id="527"/>
            <p14:sldId id="562"/>
            <p14:sldId id="547"/>
            <p14:sldId id="558"/>
            <p14:sldId id="556"/>
            <p14:sldId id="576"/>
            <p14:sldId id="577"/>
            <p14:sldId id="578"/>
            <p14:sldId id="563"/>
          </p14:sldIdLst>
        </p14:section>
      </p14:sectionLst>
    </p:ext>
    <p:ext uri="{EFAFB233-063F-42B5-8137-9DF3F51BA10A}">
      <p15:sldGuideLst xmlns:p15="http://schemas.microsoft.com/office/powerpoint/2012/main" xmlns="">
        <p15:guide id="1" orient="horz" pos="3073">
          <p15:clr>
            <a:srgbClr val="A4A3A4"/>
          </p15:clr>
        </p15:guide>
        <p15:guide id="2" pos="4096">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CDCC"/>
    <a:srgbClr val="BF2E1B"/>
    <a:srgbClr val="B3011B"/>
    <a:srgbClr val="A8011B"/>
    <a:srgbClr val="B72E1B"/>
    <a:srgbClr val="00332B"/>
    <a:srgbClr val="BE2E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91" autoAdjust="0"/>
    <p:restoredTop sz="84381" autoAdjust="0"/>
  </p:normalViewPr>
  <p:slideViewPr>
    <p:cSldViewPr snapToGrid="0" snapToObjects="1">
      <p:cViewPr varScale="1">
        <p:scale>
          <a:sx n="66" d="100"/>
          <a:sy n="66" d="100"/>
        </p:scale>
        <p:origin x="-1746" y="-120"/>
      </p:cViewPr>
      <p:guideLst>
        <p:guide orient="horz" pos="3073"/>
        <p:guide pos="4096"/>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40" d="100"/>
        <a:sy n="40" d="100"/>
      </p:scale>
      <p:origin x="0" y="-3720"/>
    </p:cViewPr>
  </p:sorterViewPr>
  <p:notesViewPr>
    <p:cSldViewPr snapToGrid="0" snapToObjects="1">
      <p:cViewPr varScale="1">
        <p:scale>
          <a:sx n="133" d="100"/>
          <a:sy n="133" d="100"/>
        </p:scale>
        <p:origin x="-4344"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_rels/viewProps.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119601328903655"/>
          <c:y val="5.5932203389830508E-2"/>
          <c:w val="0.84053156146179397"/>
          <c:h val="0.80338983050847457"/>
        </c:manualLayout>
      </c:layout>
      <c:lineChart>
        <c:grouping val="standard"/>
        <c:varyColors val="0"/>
        <c:ser>
          <c:idx val="0"/>
          <c:order val="0"/>
          <c:tx>
            <c:strRef>
              <c:f>Sheet1!$A$2</c:f>
              <c:strCache>
                <c:ptCount val="1"/>
                <c:pt idx="0">
                  <c:v>ml</c:v>
                </c:pt>
              </c:strCache>
            </c:strRef>
          </c:tx>
          <c:spPr>
            <a:ln w="38100" cap="flat" cmpd="dbl" algn="ctr">
              <a:solidFill>
                <a:schemeClr val="accent1"/>
              </a:solidFill>
              <a:miter lim="800000"/>
            </a:ln>
            <a:effectLst/>
          </c:spPr>
          <c:marker>
            <c:symbol val="none"/>
          </c:marker>
          <c:cat>
            <c:numRef>
              <c:f>Sheet1!$B$1:$F$1</c:f>
              <c:numCache>
                <c:formatCode>General</c:formatCode>
                <c:ptCount val="5"/>
                <c:pt idx="0">
                  <c:v>1</c:v>
                </c:pt>
                <c:pt idx="1">
                  <c:v>2</c:v>
                </c:pt>
                <c:pt idx="2">
                  <c:v>3</c:v>
                </c:pt>
                <c:pt idx="3">
                  <c:v>4</c:v>
                </c:pt>
                <c:pt idx="4">
                  <c:v>5</c:v>
                </c:pt>
              </c:numCache>
            </c:numRef>
          </c:cat>
          <c:val>
            <c:numRef>
              <c:f>Sheet1!$B$2:$F$2</c:f>
              <c:numCache>
                <c:formatCode>General</c:formatCode>
                <c:ptCount val="5"/>
                <c:pt idx="0">
                  <c:v>8.75</c:v>
                </c:pt>
                <c:pt idx="1">
                  <c:v>7.5</c:v>
                </c:pt>
                <c:pt idx="2">
                  <c:v>22.5</c:v>
                </c:pt>
                <c:pt idx="3">
                  <c:v>9</c:v>
                </c:pt>
                <c:pt idx="4">
                  <c:v>2</c:v>
                </c:pt>
              </c:numCache>
            </c:numRef>
          </c:val>
          <c:smooth val="0"/>
        </c:ser>
        <c:dLbls>
          <c:showLegendKey val="0"/>
          <c:showVal val="0"/>
          <c:showCatName val="0"/>
          <c:showSerName val="0"/>
          <c:showPercent val="0"/>
          <c:showBubbleSize val="0"/>
        </c:dLbls>
        <c:marker val="1"/>
        <c:smooth val="0"/>
        <c:axId val="134705920"/>
        <c:axId val="134707840"/>
      </c:lineChart>
      <c:catAx>
        <c:axId val="134705920"/>
        <c:scaling>
          <c:orientation val="minMax"/>
        </c:scaling>
        <c:delete val="0"/>
        <c:axPos val="b"/>
        <c:majorGridlines>
          <c:spPr>
            <a:ln w="9525" cap="flat" cmpd="sng" algn="ctr">
              <a:solidFill>
                <a:schemeClr val="tx1">
                  <a:lumMod val="15000"/>
                  <a:lumOff val="85000"/>
                  <a:alpha val="32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nl-NL"/>
                  <a:t>uren na de voeding</a:t>
                </a:r>
              </a:p>
            </c:rich>
          </c:tx>
          <c:layout>
            <c:manualLayout>
              <c:xMode val="edge"/>
              <c:yMode val="edge"/>
              <c:x val="0.39368770764119604"/>
              <c:y val="0.93220338983050843"/>
            </c:manualLayout>
          </c:layout>
          <c:overlay val="0"/>
          <c:spPr>
            <a:noFill/>
            <a:ln>
              <a:noFill/>
            </a:ln>
            <a:effectLst/>
          </c:spPr>
        </c:title>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34707840"/>
        <c:crosses val="autoZero"/>
        <c:auto val="1"/>
        <c:lblAlgn val="ctr"/>
        <c:lblOffset val="100"/>
        <c:tickLblSkip val="1"/>
        <c:tickMarkSkip val="1"/>
        <c:noMultiLvlLbl val="0"/>
      </c:catAx>
      <c:valAx>
        <c:axId val="134707840"/>
        <c:scaling>
          <c:orientation val="minMax"/>
        </c:scaling>
        <c:delete val="0"/>
        <c:axPos val="l"/>
        <c:majorGridlines>
          <c:spPr>
            <a:ln w="9525" cap="flat" cmpd="sng" algn="ctr">
              <a:solidFill>
                <a:schemeClr val="tx1">
                  <a:lumMod val="15000"/>
                  <a:lumOff val="85000"/>
                  <a:alpha val="32000"/>
                </a:schemeClr>
              </a:solidFill>
              <a:round/>
            </a:ln>
            <a:effectLst/>
          </c:spPr>
        </c:maj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nl-NL"/>
                  <a:t>hoeveelheid secretie (ml)</a:t>
                </a:r>
              </a:p>
            </c:rich>
          </c:tx>
          <c:layout>
            <c:manualLayout>
              <c:xMode val="edge"/>
              <c:yMode val="edge"/>
              <c:x val="0"/>
              <c:y val="0.23728813559322035"/>
            </c:manualLayout>
          </c:layout>
          <c:overlay val="0"/>
          <c:spPr>
            <a:noFill/>
            <a:ln>
              <a:noFill/>
            </a:ln>
            <a:effectLst/>
          </c:spPr>
        </c:title>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34705920"/>
        <c:crosses val="autoZero"/>
        <c:crossBetween val="between"/>
        <c:minorUnit val="5"/>
      </c:valAx>
      <c:spPr>
        <a:noFill/>
        <a:ln>
          <a:noFill/>
        </a:ln>
        <a:effectLst/>
      </c:spPr>
    </c:plotArea>
    <c:plotVisOnly val="1"/>
    <c:dispBlanksAs val="gap"/>
    <c:showDLblsOverMax val="0"/>
  </c:chart>
  <c:spPr>
    <a:noFill/>
    <a:ln>
      <a:noFill/>
    </a:ln>
    <a:effectLst/>
  </c:spPr>
  <c:txPr>
    <a:bodyPr/>
    <a:lstStyle/>
    <a:p>
      <a:pPr>
        <a:defRPr/>
      </a:pPr>
      <a:endParaRPr lang="nl-NL"/>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7">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38100" cap="flat" cmpd="dbl" algn="ctr">
        <a:solidFill>
          <a:schemeClr val="phClr"/>
        </a:solidFill>
        <a:miter lim="800000"/>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lt1"/>
        </a:solidFill>
        <a:round/>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tx1"/>
    </cs:fontRef>
    <cs:spPr>
      <a:ln w="9525">
        <a:solidFill>
          <a:schemeClr val="tx1">
            <a:lumMod val="35000"/>
            <a:lumOff val="65000"/>
          </a:schemeClr>
        </a:solidFill>
      </a:ln>
    </cs:spPr>
  </cs:dropLine>
  <cs:errorBar>
    <cs:lnRef idx="0"/>
    <cs:fillRef idx="0"/>
    <cs:effectRef idx="0"/>
    <cs:fontRef idx="minor">
      <a:schemeClr val="tx1"/>
    </cs:fontRef>
    <cs:spPr>
      <a:ln w="9525">
        <a:solidFill>
          <a:schemeClr val="tx1">
            <a:lumMod val="65000"/>
            <a:lumOff val="35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alpha val="32000"/>
          </a:schemeClr>
        </a:solidFill>
        <a:round/>
      </a:ln>
    </cs:spPr>
  </cs:gridlineMajor>
  <cs:gridlineMinor>
    <cs:lnRef idx="0"/>
    <cs:fillRef idx="0"/>
    <cs:effectRef idx="0"/>
    <cs:fontRef idx="minor">
      <a:schemeClr val="tx1"/>
    </cs:fontRef>
    <cs:spPr>
      <a:ln>
        <a:solidFill>
          <a:schemeClr val="tx1">
            <a:lumMod val="5000"/>
            <a:lumOff val="95000"/>
            <a:alpha val="32000"/>
          </a:schemeClr>
        </a:solidFill>
      </a:ln>
    </cs:spPr>
  </cs:gridlineMinor>
  <cs:hiLoLine>
    <cs:lnRef idx="0"/>
    <cs:fillRef idx="0"/>
    <cs:effectRef idx="0"/>
    <cs:fontRef idx="minor">
      <a:schemeClr val="tx1"/>
    </cs:fontRef>
    <cs:spPr>
      <a:ln w="9525">
        <a:solidFill>
          <a:schemeClr val="tx1"/>
        </a:solidFill>
      </a:ln>
    </cs:spPr>
  </cs:hiLoLine>
  <cs:leaderLine>
    <cs:lnRef idx="0"/>
    <cs:fillRef idx="0"/>
    <cs:effectRef idx="0"/>
    <cs:fontRef idx="minor">
      <a:schemeClr val="tx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spPr>
      <a:ln w="3175" cap="flat" cmpd="sng" algn="ctr">
        <a:solidFill>
          <a:schemeClr val="tx1">
            <a:lumMod val="15000"/>
            <a:lumOff val="85000"/>
          </a:schemeClr>
        </a:solidFill>
        <a:round/>
        <a:tailEnd type="none" w="med" len="lg"/>
      </a:ln>
    </cs:spPr>
    <cs:defRPr sz="1197" kern="1200"/>
  </cs:seriesAxis>
  <cs:seriesLine>
    <cs:lnRef idx="0"/>
    <cs:fillRef idx="0"/>
    <cs:effectRef idx="0"/>
    <cs:fontRef idx="minor">
      <a:schemeClr val="tx1"/>
    </cs:fontRef>
    <cs:spPr>
      <a:ln w="9525">
        <a:solidFill>
          <a:schemeClr val="tx1">
            <a:lumMod val="35000"/>
            <a:lumOff val="65000"/>
          </a:schemeClr>
        </a:solidFill>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tx1"/>
    </cs:fontRef>
    <cs:spPr>
      <a:ln w="12700" cap="rnd"/>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9F96EB-42EB-4D82-A0A3-B01E5AB9A3F1}" type="doc">
      <dgm:prSet loTypeId="urn:microsoft.com/office/officeart/2005/8/layout/hierarchy4" loCatId="hierarchy" qsTypeId="urn:microsoft.com/office/officeart/2005/8/quickstyle/simple2" qsCatId="simple" csTypeId="urn:microsoft.com/office/officeart/2005/8/colors/accent1_2" csCatId="accent1" phldr="1"/>
      <dgm:spPr/>
      <dgm:t>
        <a:bodyPr/>
        <a:lstStyle/>
        <a:p>
          <a:endParaRPr lang="nl-NL"/>
        </a:p>
      </dgm:t>
    </dgm:pt>
    <dgm:pt modelId="{64828F37-7587-46BE-8EEB-A10FE4F715F0}">
      <dgm:prSet phldrT="[Text]"/>
      <dgm:spPr/>
      <dgm:t>
        <a:bodyPr/>
        <a:lstStyle/>
        <a:p>
          <a:r>
            <a:rPr lang="nl-NL" smtClean="0"/>
            <a:t>Perifere zenuwstelsel</a:t>
          </a:r>
          <a:endParaRPr lang="nl-NL"/>
        </a:p>
      </dgm:t>
    </dgm:pt>
    <dgm:pt modelId="{56F191FD-6759-472B-9AAA-9A3C946E1A19}" type="parTrans" cxnId="{B01B5CCA-E9DA-42AD-8116-431016C502FD}">
      <dgm:prSet/>
      <dgm:spPr/>
      <dgm:t>
        <a:bodyPr/>
        <a:lstStyle/>
        <a:p>
          <a:endParaRPr lang="nl-NL"/>
        </a:p>
      </dgm:t>
    </dgm:pt>
    <dgm:pt modelId="{2C316F10-230D-4634-869E-515A417F9E53}" type="sibTrans" cxnId="{B01B5CCA-E9DA-42AD-8116-431016C502FD}">
      <dgm:prSet/>
      <dgm:spPr/>
      <dgm:t>
        <a:bodyPr/>
        <a:lstStyle/>
        <a:p>
          <a:endParaRPr lang="nl-NL"/>
        </a:p>
      </dgm:t>
    </dgm:pt>
    <dgm:pt modelId="{28162FCF-530C-47BF-920F-18E50316A4B6}" type="asst">
      <dgm:prSet phldrT="[Text]"/>
      <dgm:spPr/>
      <dgm:t>
        <a:bodyPr/>
        <a:lstStyle/>
        <a:p>
          <a:r>
            <a:rPr lang="nl-NL" smtClean="0"/>
            <a:t>Somatisch</a:t>
          </a:r>
          <a:endParaRPr lang="nl-NL"/>
        </a:p>
      </dgm:t>
    </dgm:pt>
    <dgm:pt modelId="{AEEC70BA-7EDF-4114-AAAE-0851178131FA}" type="parTrans" cxnId="{D1FAB4F0-FC9E-4734-8F42-14CA21A46E9F}">
      <dgm:prSet/>
      <dgm:spPr/>
      <dgm:t>
        <a:bodyPr/>
        <a:lstStyle/>
        <a:p>
          <a:endParaRPr lang="nl-NL"/>
        </a:p>
      </dgm:t>
    </dgm:pt>
    <dgm:pt modelId="{60B5E247-5C2E-4DB6-B61E-0B7537D9A4DF}" type="sibTrans" cxnId="{D1FAB4F0-FC9E-4734-8F42-14CA21A46E9F}">
      <dgm:prSet/>
      <dgm:spPr/>
      <dgm:t>
        <a:bodyPr/>
        <a:lstStyle/>
        <a:p>
          <a:endParaRPr lang="nl-NL"/>
        </a:p>
      </dgm:t>
    </dgm:pt>
    <dgm:pt modelId="{C81DAFA2-689D-460E-BC0F-D4E29B9C421C}">
      <dgm:prSet phldrT="[Text]"/>
      <dgm:spPr/>
      <dgm:t>
        <a:bodyPr/>
        <a:lstStyle/>
        <a:p>
          <a:r>
            <a:rPr lang="nl-NL" smtClean="0"/>
            <a:t>Autonoom</a:t>
          </a:r>
          <a:endParaRPr lang="nl-NL"/>
        </a:p>
      </dgm:t>
    </dgm:pt>
    <dgm:pt modelId="{EBCE31B8-AF74-4609-839C-6C6F72FA7E28}" type="parTrans" cxnId="{89373706-65CD-4A06-A67C-BEB57EC0CFA0}">
      <dgm:prSet/>
      <dgm:spPr/>
      <dgm:t>
        <a:bodyPr/>
        <a:lstStyle/>
        <a:p>
          <a:endParaRPr lang="nl-NL"/>
        </a:p>
      </dgm:t>
    </dgm:pt>
    <dgm:pt modelId="{01CE1063-8D6E-4C84-AE63-E25DFF381403}" type="sibTrans" cxnId="{89373706-65CD-4A06-A67C-BEB57EC0CFA0}">
      <dgm:prSet/>
      <dgm:spPr/>
      <dgm:t>
        <a:bodyPr/>
        <a:lstStyle/>
        <a:p>
          <a:endParaRPr lang="nl-NL"/>
        </a:p>
      </dgm:t>
    </dgm:pt>
    <dgm:pt modelId="{BF2F8BEB-0DBD-4ED9-812B-26320281D7C6}">
      <dgm:prSet phldrT="[Text]"/>
      <dgm:spPr/>
      <dgm:t>
        <a:bodyPr/>
        <a:lstStyle/>
        <a:p>
          <a:r>
            <a:rPr lang="nl-NL" smtClean="0"/>
            <a:t>Sympatisch</a:t>
          </a:r>
          <a:br>
            <a:rPr lang="nl-NL" smtClean="0"/>
          </a:br>
          <a:r>
            <a:rPr lang="nl-NL" smtClean="0"/>
            <a:t>(thoracolumbaal)</a:t>
          </a:r>
          <a:endParaRPr lang="nl-NL"/>
        </a:p>
      </dgm:t>
    </dgm:pt>
    <dgm:pt modelId="{89819163-1812-4AA0-A9F6-759E969D015E}" type="parTrans" cxnId="{E743F861-AC73-447B-BD95-5B0FEC392E39}">
      <dgm:prSet/>
      <dgm:spPr/>
      <dgm:t>
        <a:bodyPr/>
        <a:lstStyle/>
        <a:p>
          <a:endParaRPr lang="nl-NL"/>
        </a:p>
      </dgm:t>
    </dgm:pt>
    <dgm:pt modelId="{481029C9-08F9-4AB4-B7D4-98391C346F89}" type="sibTrans" cxnId="{E743F861-AC73-447B-BD95-5B0FEC392E39}">
      <dgm:prSet/>
      <dgm:spPr/>
      <dgm:t>
        <a:bodyPr/>
        <a:lstStyle/>
        <a:p>
          <a:endParaRPr lang="nl-NL"/>
        </a:p>
      </dgm:t>
    </dgm:pt>
    <dgm:pt modelId="{122DEA6D-678F-4A20-B290-237F57C6ED03}">
      <dgm:prSet phldrT="[Text]"/>
      <dgm:spPr/>
      <dgm:t>
        <a:bodyPr/>
        <a:lstStyle/>
        <a:p>
          <a:r>
            <a:rPr lang="nl-NL" smtClean="0"/>
            <a:t>Parasympathisch</a:t>
          </a:r>
          <a:br>
            <a:rPr lang="nl-NL" smtClean="0"/>
          </a:br>
          <a:r>
            <a:rPr lang="nl-NL" smtClean="0"/>
            <a:t>(craniosacraal)</a:t>
          </a:r>
          <a:endParaRPr lang="nl-NL"/>
        </a:p>
      </dgm:t>
    </dgm:pt>
    <dgm:pt modelId="{6F0070EE-5ABE-4C17-8A28-1B4DFD1FD537}" type="parTrans" cxnId="{E16FBE70-6731-468D-9061-ED5295FE11CC}">
      <dgm:prSet/>
      <dgm:spPr/>
      <dgm:t>
        <a:bodyPr/>
        <a:lstStyle/>
        <a:p>
          <a:endParaRPr lang="nl-NL"/>
        </a:p>
      </dgm:t>
    </dgm:pt>
    <dgm:pt modelId="{B4C5C6CC-1189-4D9B-AEEF-DD5375F9F634}" type="sibTrans" cxnId="{E16FBE70-6731-468D-9061-ED5295FE11CC}">
      <dgm:prSet/>
      <dgm:spPr/>
      <dgm:t>
        <a:bodyPr/>
        <a:lstStyle/>
        <a:p>
          <a:endParaRPr lang="nl-NL"/>
        </a:p>
      </dgm:t>
    </dgm:pt>
    <dgm:pt modelId="{93A2F4C7-DC8B-499E-9DC4-994F802AD8E6}" type="pres">
      <dgm:prSet presAssocID="{709F96EB-42EB-4D82-A0A3-B01E5AB9A3F1}" presName="Name0" presStyleCnt="0">
        <dgm:presLayoutVars>
          <dgm:chPref val="1"/>
          <dgm:dir/>
          <dgm:animOne val="branch"/>
          <dgm:animLvl val="lvl"/>
          <dgm:resizeHandles/>
        </dgm:presLayoutVars>
      </dgm:prSet>
      <dgm:spPr/>
      <dgm:t>
        <a:bodyPr/>
        <a:lstStyle/>
        <a:p>
          <a:endParaRPr lang="nl-NL"/>
        </a:p>
      </dgm:t>
    </dgm:pt>
    <dgm:pt modelId="{FDAD3179-51E0-4B6A-9568-2F965D54D899}" type="pres">
      <dgm:prSet presAssocID="{64828F37-7587-46BE-8EEB-A10FE4F715F0}" presName="vertOne" presStyleCnt="0"/>
      <dgm:spPr/>
    </dgm:pt>
    <dgm:pt modelId="{3BE13DD2-9156-41F2-82A0-972A75861293}" type="pres">
      <dgm:prSet presAssocID="{64828F37-7587-46BE-8EEB-A10FE4F715F0}" presName="txOne" presStyleLbl="node0" presStyleIdx="0" presStyleCnt="1">
        <dgm:presLayoutVars>
          <dgm:chPref val="3"/>
        </dgm:presLayoutVars>
      </dgm:prSet>
      <dgm:spPr/>
      <dgm:t>
        <a:bodyPr/>
        <a:lstStyle/>
        <a:p>
          <a:endParaRPr lang="nl-NL"/>
        </a:p>
      </dgm:t>
    </dgm:pt>
    <dgm:pt modelId="{967F96D9-273D-4AC3-9C55-ECA6FC0D68DD}" type="pres">
      <dgm:prSet presAssocID="{64828F37-7587-46BE-8EEB-A10FE4F715F0}" presName="parTransOne" presStyleCnt="0"/>
      <dgm:spPr/>
    </dgm:pt>
    <dgm:pt modelId="{6EA6E1CA-C8B1-4331-B46F-7A07DFB832C5}" type="pres">
      <dgm:prSet presAssocID="{64828F37-7587-46BE-8EEB-A10FE4F715F0}" presName="horzOne" presStyleCnt="0"/>
      <dgm:spPr/>
    </dgm:pt>
    <dgm:pt modelId="{9AC10033-24F3-446B-941C-4BE74AE87CB4}" type="pres">
      <dgm:prSet presAssocID="{28162FCF-530C-47BF-920F-18E50316A4B6}" presName="vertTwo" presStyleCnt="0"/>
      <dgm:spPr/>
    </dgm:pt>
    <dgm:pt modelId="{E20A362B-0A03-4A84-8C5A-C7D0D37051AB}" type="pres">
      <dgm:prSet presAssocID="{28162FCF-530C-47BF-920F-18E50316A4B6}" presName="txTwo" presStyleLbl="asst1" presStyleIdx="0" presStyleCnt="1">
        <dgm:presLayoutVars>
          <dgm:chPref val="3"/>
        </dgm:presLayoutVars>
      </dgm:prSet>
      <dgm:spPr/>
      <dgm:t>
        <a:bodyPr/>
        <a:lstStyle/>
        <a:p>
          <a:endParaRPr lang="nl-NL"/>
        </a:p>
      </dgm:t>
    </dgm:pt>
    <dgm:pt modelId="{8138E7DF-023B-4DC0-9E6C-C25245CEFD8B}" type="pres">
      <dgm:prSet presAssocID="{28162FCF-530C-47BF-920F-18E50316A4B6}" presName="horzTwo" presStyleCnt="0"/>
      <dgm:spPr/>
    </dgm:pt>
    <dgm:pt modelId="{C3078655-026A-4467-B3B4-6228083E8B25}" type="pres">
      <dgm:prSet presAssocID="{60B5E247-5C2E-4DB6-B61E-0B7537D9A4DF}" presName="sibSpaceTwo" presStyleCnt="0"/>
      <dgm:spPr/>
    </dgm:pt>
    <dgm:pt modelId="{2B09381F-487A-4015-9DEE-B08801B88AD0}" type="pres">
      <dgm:prSet presAssocID="{C81DAFA2-689D-460E-BC0F-D4E29B9C421C}" presName="vertTwo" presStyleCnt="0"/>
      <dgm:spPr/>
    </dgm:pt>
    <dgm:pt modelId="{53898033-CA59-4E99-A88E-59218CB9FE25}" type="pres">
      <dgm:prSet presAssocID="{C81DAFA2-689D-460E-BC0F-D4E29B9C421C}" presName="txTwo" presStyleLbl="node2" presStyleIdx="0" presStyleCnt="1">
        <dgm:presLayoutVars>
          <dgm:chPref val="3"/>
        </dgm:presLayoutVars>
      </dgm:prSet>
      <dgm:spPr/>
      <dgm:t>
        <a:bodyPr/>
        <a:lstStyle/>
        <a:p>
          <a:endParaRPr lang="nl-NL"/>
        </a:p>
      </dgm:t>
    </dgm:pt>
    <dgm:pt modelId="{E6DCD9D4-9010-4F8A-927A-B75D62810C88}" type="pres">
      <dgm:prSet presAssocID="{C81DAFA2-689D-460E-BC0F-D4E29B9C421C}" presName="parTransTwo" presStyleCnt="0"/>
      <dgm:spPr/>
    </dgm:pt>
    <dgm:pt modelId="{9173C496-5517-4BA6-954F-6ECA90FF3A69}" type="pres">
      <dgm:prSet presAssocID="{C81DAFA2-689D-460E-BC0F-D4E29B9C421C}" presName="horzTwo" presStyleCnt="0"/>
      <dgm:spPr/>
    </dgm:pt>
    <dgm:pt modelId="{C8192E1C-B0C3-49B1-A4A2-0891173C37FD}" type="pres">
      <dgm:prSet presAssocID="{BF2F8BEB-0DBD-4ED9-812B-26320281D7C6}" presName="vertThree" presStyleCnt="0"/>
      <dgm:spPr/>
    </dgm:pt>
    <dgm:pt modelId="{D51D9899-7B5C-48EA-83E2-5D01B1255AAA}" type="pres">
      <dgm:prSet presAssocID="{BF2F8BEB-0DBD-4ED9-812B-26320281D7C6}" presName="txThree" presStyleLbl="node3" presStyleIdx="0" presStyleCnt="2">
        <dgm:presLayoutVars>
          <dgm:chPref val="3"/>
        </dgm:presLayoutVars>
      </dgm:prSet>
      <dgm:spPr/>
      <dgm:t>
        <a:bodyPr/>
        <a:lstStyle/>
        <a:p>
          <a:endParaRPr lang="nl-NL"/>
        </a:p>
      </dgm:t>
    </dgm:pt>
    <dgm:pt modelId="{7A6B96E7-7168-4D48-BEBA-D22B4BC759B8}" type="pres">
      <dgm:prSet presAssocID="{BF2F8BEB-0DBD-4ED9-812B-26320281D7C6}" presName="horzThree" presStyleCnt="0"/>
      <dgm:spPr/>
    </dgm:pt>
    <dgm:pt modelId="{8B62742F-62B4-4C96-8B0D-8C5B9F52A5B5}" type="pres">
      <dgm:prSet presAssocID="{481029C9-08F9-4AB4-B7D4-98391C346F89}" presName="sibSpaceThree" presStyleCnt="0"/>
      <dgm:spPr/>
    </dgm:pt>
    <dgm:pt modelId="{AB8FD35F-0F2C-484F-A581-E37A50E7216A}" type="pres">
      <dgm:prSet presAssocID="{122DEA6D-678F-4A20-B290-237F57C6ED03}" presName="vertThree" presStyleCnt="0"/>
      <dgm:spPr/>
    </dgm:pt>
    <dgm:pt modelId="{9AF0957A-A0A3-4E83-A909-42D2B8091FD4}" type="pres">
      <dgm:prSet presAssocID="{122DEA6D-678F-4A20-B290-237F57C6ED03}" presName="txThree" presStyleLbl="node3" presStyleIdx="1" presStyleCnt="2">
        <dgm:presLayoutVars>
          <dgm:chPref val="3"/>
        </dgm:presLayoutVars>
      </dgm:prSet>
      <dgm:spPr/>
      <dgm:t>
        <a:bodyPr/>
        <a:lstStyle/>
        <a:p>
          <a:endParaRPr lang="nl-NL"/>
        </a:p>
      </dgm:t>
    </dgm:pt>
    <dgm:pt modelId="{3B740FFC-B9DD-458C-894C-23E7367861F3}" type="pres">
      <dgm:prSet presAssocID="{122DEA6D-678F-4A20-B290-237F57C6ED03}" presName="horzThree" presStyleCnt="0"/>
      <dgm:spPr/>
    </dgm:pt>
  </dgm:ptLst>
  <dgm:cxnLst>
    <dgm:cxn modelId="{E246E70E-EDD0-4F84-A037-589DE20AE606}" type="presOf" srcId="{C81DAFA2-689D-460E-BC0F-D4E29B9C421C}" destId="{53898033-CA59-4E99-A88E-59218CB9FE25}" srcOrd="0" destOrd="0" presId="urn:microsoft.com/office/officeart/2005/8/layout/hierarchy4"/>
    <dgm:cxn modelId="{E7201D40-A6FB-400A-9B88-9CBA84200F64}" type="presOf" srcId="{709F96EB-42EB-4D82-A0A3-B01E5AB9A3F1}" destId="{93A2F4C7-DC8B-499E-9DC4-994F802AD8E6}" srcOrd="0" destOrd="0" presId="urn:microsoft.com/office/officeart/2005/8/layout/hierarchy4"/>
    <dgm:cxn modelId="{B01B5CCA-E9DA-42AD-8116-431016C502FD}" srcId="{709F96EB-42EB-4D82-A0A3-B01E5AB9A3F1}" destId="{64828F37-7587-46BE-8EEB-A10FE4F715F0}" srcOrd="0" destOrd="0" parTransId="{56F191FD-6759-472B-9AAA-9A3C946E1A19}" sibTransId="{2C316F10-230D-4634-869E-515A417F9E53}"/>
    <dgm:cxn modelId="{89373706-65CD-4A06-A67C-BEB57EC0CFA0}" srcId="{64828F37-7587-46BE-8EEB-A10FE4F715F0}" destId="{C81DAFA2-689D-460E-BC0F-D4E29B9C421C}" srcOrd="1" destOrd="0" parTransId="{EBCE31B8-AF74-4609-839C-6C6F72FA7E28}" sibTransId="{01CE1063-8D6E-4C84-AE63-E25DFF381403}"/>
    <dgm:cxn modelId="{E16FBE70-6731-468D-9061-ED5295FE11CC}" srcId="{C81DAFA2-689D-460E-BC0F-D4E29B9C421C}" destId="{122DEA6D-678F-4A20-B290-237F57C6ED03}" srcOrd="1" destOrd="0" parTransId="{6F0070EE-5ABE-4C17-8A28-1B4DFD1FD537}" sibTransId="{B4C5C6CC-1189-4D9B-AEEF-DD5375F9F634}"/>
    <dgm:cxn modelId="{D1FAB4F0-FC9E-4734-8F42-14CA21A46E9F}" srcId="{64828F37-7587-46BE-8EEB-A10FE4F715F0}" destId="{28162FCF-530C-47BF-920F-18E50316A4B6}" srcOrd="0" destOrd="0" parTransId="{AEEC70BA-7EDF-4114-AAAE-0851178131FA}" sibTransId="{60B5E247-5C2E-4DB6-B61E-0B7537D9A4DF}"/>
    <dgm:cxn modelId="{6293C666-D1E5-4A02-8EED-2C31F401D079}" type="presOf" srcId="{28162FCF-530C-47BF-920F-18E50316A4B6}" destId="{E20A362B-0A03-4A84-8C5A-C7D0D37051AB}" srcOrd="0" destOrd="0" presId="urn:microsoft.com/office/officeart/2005/8/layout/hierarchy4"/>
    <dgm:cxn modelId="{1B1DA984-DC33-4D0D-A522-DB2FF1BED99B}" type="presOf" srcId="{BF2F8BEB-0DBD-4ED9-812B-26320281D7C6}" destId="{D51D9899-7B5C-48EA-83E2-5D01B1255AAA}" srcOrd="0" destOrd="0" presId="urn:microsoft.com/office/officeart/2005/8/layout/hierarchy4"/>
    <dgm:cxn modelId="{5249EA8B-121F-42E6-859B-0341F9B1F8CC}" type="presOf" srcId="{122DEA6D-678F-4A20-B290-237F57C6ED03}" destId="{9AF0957A-A0A3-4E83-A909-42D2B8091FD4}" srcOrd="0" destOrd="0" presId="urn:microsoft.com/office/officeart/2005/8/layout/hierarchy4"/>
    <dgm:cxn modelId="{A0600CE4-ADE8-42D1-8BFB-D85765E9547B}" type="presOf" srcId="{64828F37-7587-46BE-8EEB-A10FE4F715F0}" destId="{3BE13DD2-9156-41F2-82A0-972A75861293}" srcOrd="0" destOrd="0" presId="urn:microsoft.com/office/officeart/2005/8/layout/hierarchy4"/>
    <dgm:cxn modelId="{E743F861-AC73-447B-BD95-5B0FEC392E39}" srcId="{C81DAFA2-689D-460E-BC0F-D4E29B9C421C}" destId="{BF2F8BEB-0DBD-4ED9-812B-26320281D7C6}" srcOrd="0" destOrd="0" parTransId="{89819163-1812-4AA0-A9F6-759E969D015E}" sibTransId="{481029C9-08F9-4AB4-B7D4-98391C346F89}"/>
    <dgm:cxn modelId="{6738B252-E756-4A42-B113-89BB8A919E54}" type="presParOf" srcId="{93A2F4C7-DC8B-499E-9DC4-994F802AD8E6}" destId="{FDAD3179-51E0-4B6A-9568-2F965D54D899}" srcOrd="0" destOrd="0" presId="urn:microsoft.com/office/officeart/2005/8/layout/hierarchy4"/>
    <dgm:cxn modelId="{42A26BD3-59DD-4E73-9BBC-4958D5EC031E}" type="presParOf" srcId="{FDAD3179-51E0-4B6A-9568-2F965D54D899}" destId="{3BE13DD2-9156-41F2-82A0-972A75861293}" srcOrd="0" destOrd="0" presId="urn:microsoft.com/office/officeart/2005/8/layout/hierarchy4"/>
    <dgm:cxn modelId="{B93C5F73-DD57-4F77-9A6B-712BF8FE39E2}" type="presParOf" srcId="{FDAD3179-51E0-4B6A-9568-2F965D54D899}" destId="{967F96D9-273D-4AC3-9C55-ECA6FC0D68DD}" srcOrd="1" destOrd="0" presId="urn:microsoft.com/office/officeart/2005/8/layout/hierarchy4"/>
    <dgm:cxn modelId="{893FE585-A196-49A7-9DC0-CF29D5E45B11}" type="presParOf" srcId="{FDAD3179-51E0-4B6A-9568-2F965D54D899}" destId="{6EA6E1CA-C8B1-4331-B46F-7A07DFB832C5}" srcOrd="2" destOrd="0" presId="urn:microsoft.com/office/officeart/2005/8/layout/hierarchy4"/>
    <dgm:cxn modelId="{862B90E1-EA97-4CC5-B040-FA483C97C729}" type="presParOf" srcId="{6EA6E1CA-C8B1-4331-B46F-7A07DFB832C5}" destId="{9AC10033-24F3-446B-941C-4BE74AE87CB4}" srcOrd="0" destOrd="0" presId="urn:microsoft.com/office/officeart/2005/8/layout/hierarchy4"/>
    <dgm:cxn modelId="{B469692B-DCDE-43AA-9DD0-7F12061ADB93}" type="presParOf" srcId="{9AC10033-24F3-446B-941C-4BE74AE87CB4}" destId="{E20A362B-0A03-4A84-8C5A-C7D0D37051AB}" srcOrd="0" destOrd="0" presId="urn:microsoft.com/office/officeart/2005/8/layout/hierarchy4"/>
    <dgm:cxn modelId="{DFA1160E-D546-4BB0-AA94-079ED9DDB8C8}" type="presParOf" srcId="{9AC10033-24F3-446B-941C-4BE74AE87CB4}" destId="{8138E7DF-023B-4DC0-9E6C-C25245CEFD8B}" srcOrd="1" destOrd="0" presId="urn:microsoft.com/office/officeart/2005/8/layout/hierarchy4"/>
    <dgm:cxn modelId="{CB38332A-0CA1-4B39-A8EA-B3257F456906}" type="presParOf" srcId="{6EA6E1CA-C8B1-4331-B46F-7A07DFB832C5}" destId="{C3078655-026A-4467-B3B4-6228083E8B25}" srcOrd="1" destOrd="0" presId="urn:microsoft.com/office/officeart/2005/8/layout/hierarchy4"/>
    <dgm:cxn modelId="{0B56D89F-8254-4B40-9B92-568CFA709E4E}" type="presParOf" srcId="{6EA6E1CA-C8B1-4331-B46F-7A07DFB832C5}" destId="{2B09381F-487A-4015-9DEE-B08801B88AD0}" srcOrd="2" destOrd="0" presId="urn:microsoft.com/office/officeart/2005/8/layout/hierarchy4"/>
    <dgm:cxn modelId="{15D55317-B832-447C-B438-17EA8F70FC13}" type="presParOf" srcId="{2B09381F-487A-4015-9DEE-B08801B88AD0}" destId="{53898033-CA59-4E99-A88E-59218CB9FE25}" srcOrd="0" destOrd="0" presId="urn:microsoft.com/office/officeart/2005/8/layout/hierarchy4"/>
    <dgm:cxn modelId="{AC500E95-8189-41E2-A784-295EDBA4C588}" type="presParOf" srcId="{2B09381F-487A-4015-9DEE-B08801B88AD0}" destId="{E6DCD9D4-9010-4F8A-927A-B75D62810C88}" srcOrd="1" destOrd="0" presId="urn:microsoft.com/office/officeart/2005/8/layout/hierarchy4"/>
    <dgm:cxn modelId="{D939896F-952D-4BC3-B131-FCC551FDD1F2}" type="presParOf" srcId="{2B09381F-487A-4015-9DEE-B08801B88AD0}" destId="{9173C496-5517-4BA6-954F-6ECA90FF3A69}" srcOrd="2" destOrd="0" presId="urn:microsoft.com/office/officeart/2005/8/layout/hierarchy4"/>
    <dgm:cxn modelId="{CF5941F0-CC9C-4367-8C8F-639D72A03A3A}" type="presParOf" srcId="{9173C496-5517-4BA6-954F-6ECA90FF3A69}" destId="{C8192E1C-B0C3-49B1-A4A2-0891173C37FD}" srcOrd="0" destOrd="0" presId="urn:microsoft.com/office/officeart/2005/8/layout/hierarchy4"/>
    <dgm:cxn modelId="{7F6F4963-0C98-45B7-9E12-D843BB9745AB}" type="presParOf" srcId="{C8192E1C-B0C3-49B1-A4A2-0891173C37FD}" destId="{D51D9899-7B5C-48EA-83E2-5D01B1255AAA}" srcOrd="0" destOrd="0" presId="urn:microsoft.com/office/officeart/2005/8/layout/hierarchy4"/>
    <dgm:cxn modelId="{F14993E7-3F11-4445-8516-0309B251C7B3}" type="presParOf" srcId="{C8192E1C-B0C3-49B1-A4A2-0891173C37FD}" destId="{7A6B96E7-7168-4D48-BEBA-D22B4BC759B8}" srcOrd="1" destOrd="0" presId="urn:microsoft.com/office/officeart/2005/8/layout/hierarchy4"/>
    <dgm:cxn modelId="{09992094-B3EB-46FB-8526-4BE3CC3E1896}" type="presParOf" srcId="{9173C496-5517-4BA6-954F-6ECA90FF3A69}" destId="{8B62742F-62B4-4C96-8B0D-8C5B9F52A5B5}" srcOrd="1" destOrd="0" presId="urn:microsoft.com/office/officeart/2005/8/layout/hierarchy4"/>
    <dgm:cxn modelId="{825E1675-9EBA-47A1-B765-4692F84850FE}" type="presParOf" srcId="{9173C496-5517-4BA6-954F-6ECA90FF3A69}" destId="{AB8FD35F-0F2C-484F-A581-E37A50E7216A}" srcOrd="2" destOrd="0" presId="urn:microsoft.com/office/officeart/2005/8/layout/hierarchy4"/>
    <dgm:cxn modelId="{11667DE6-5FEB-4B91-A718-E289CF849911}" type="presParOf" srcId="{AB8FD35F-0F2C-484F-A581-E37A50E7216A}" destId="{9AF0957A-A0A3-4E83-A909-42D2B8091FD4}" srcOrd="0" destOrd="0" presId="urn:microsoft.com/office/officeart/2005/8/layout/hierarchy4"/>
    <dgm:cxn modelId="{66AB7475-6AC6-463F-BED9-A4DE68E5A7B6}" type="presParOf" srcId="{AB8FD35F-0F2C-484F-A581-E37A50E7216A}" destId="{3B740FFC-B9DD-458C-894C-23E7367861F3}"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9F96EB-42EB-4D82-A0A3-B01E5AB9A3F1}" type="doc">
      <dgm:prSet loTypeId="urn:microsoft.com/office/officeart/2005/8/layout/hierarchy4" loCatId="hierarchy" qsTypeId="urn:microsoft.com/office/officeart/2005/8/quickstyle/simple2" qsCatId="simple" csTypeId="urn:microsoft.com/office/officeart/2005/8/colors/accent1_2" csCatId="accent1" phldr="1"/>
      <dgm:spPr/>
      <dgm:t>
        <a:bodyPr/>
        <a:lstStyle/>
        <a:p>
          <a:endParaRPr lang="nl-NL"/>
        </a:p>
      </dgm:t>
    </dgm:pt>
    <dgm:pt modelId="{64828F37-7587-46BE-8EEB-A10FE4F715F0}">
      <dgm:prSet phldrT="[Text]"/>
      <dgm:spPr/>
      <dgm:t>
        <a:bodyPr/>
        <a:lstStyle/>
        <a:p>
          <a:r>
            <a:rPr lang="nl-NL" smtClean="0"/>
            <a:t>Perifere zenuwstelsel</a:t>
          </a:r>
          <a:endParaRPr lang="nl-NL"/>
        </a:p>
      </dgm:t>
    </dgm:pt>
    <dgm:pt modelId="{56F191FD-6759-472B-9AAA-9A3C946E1A19}" type="parTrans" cxnId="{B01B5CCA-E9DA-42AD-8116-431016C502FD}">
      <dgm:prSet/>
      <dgm:spPr/>
      <dgm:t>
        <a:bodyPr/>
        <a:lstStyle/>
        <a:p>
          <a:endParaRPr lang="nl-NL"/>
        </a:p>
      </dgm:t>
    </dgm:pt>
    <dgm:pt modelId="{2C316F10-230D-4634-869E-515A417F9E53}" type="sibTrans" cxnId="{B01B5CCA-E9DA-42AD-8116-431016C502FD}">
      <dgm:prSet/>
      <dgm:spPr/>
      <dgm:t>
        <a:bodyPr/>
        <a:lstStyle/>
        <a:p>
          <a:endParaRPr lang="nl-NL"/>
        </a:p>
      </dgm:t>
    </dgm:pt>
    <dgm:pt modelId="{28162FCF-530C-47BF-920F-18E50316A4B6}" type="asst">
      <dgm:prSet phldrT="[Text]"/>
      <dgm:spPr/>
      <dgm:t>
        <a:bodyPr/>
        <a:lstStyle/>
        <a:p>
          <a:r>
            <a:rPr lang="nl-NL" smtClean="0"/>
            <a:t>Somatisch</a:t>
          </a:r>
          <a:endParaRPr lang="nl-NL"/>
        </a:p>
      </dgm:t>
    </dgm:pt>
    <dgm:pt modelId="{AEEC70BA-7EDF-4114-AAAE-0851178131FA}" type="parTrans" cxnId="{D1FAB4F0-FC9E-4734-8F42-14CA21A46E9F}">
      <dgm:prSet/>
      <dgm:spPr/>
      <dgm:t>
        <a:bodyPr/>
        <a:lstStyle/>
        <a:p>
          <a:endParaRPr lang="nl-NL"/>
        </a:p>
      </dgm:t>
    </dgm:pt>
    <dgm:pt modelId="{60B5E247-5C2E-4DB6-B61E-0B7537D9A4DF}" type="sibTrans" cxnId="{D1FAB4F0-FC9E-4734-8F42-14CA21A46E9F}">
      <dgm:prSet/>
      <dgm:spPr/>
      <dgm:t>
        <a:bodyPr/>
        <a:lstStyle/>
        <a:p>
          <a:endParaRPr lang="nl-NL"/>
        </a:p>
      </dgm:t>
    </dgm:pt>
    <dgm:pt modelId="{C81DAFA2-689D-460E-BC0F-D4E29B9C421C}">
      <dgm:prSet phldrT="[Text]"/>
      <dgm:spPr/>
      <dgm:t>
        <a:bodyPr/>
        <a:lstStyle/>
        <a:p>
          <a:r>
            <a:rPr lang="nl-NL" smtClean="0"/>
            <a:t>Autonoom</a:t>
          </a:r>
          <a:endParaRPr lang="nl-NL"/>
        </a:p>
      </dgm:t>
    </dgm:pt>
    <dgm:pt modelId="{EBCE31B8-AF74-4609-839C-6C6F72FA7E28}" type="parTrans" cxnId="{89373706-65CD-4A06-A67C-BEB57EC0CFA0}">
      <dgm:prSet/>
      <dgm:spPr/>
      <dgm:t>
        <a:bodyPr/>
        <a:lstStyle/>
        <a:p>
          <a:endParaRPr lang="nl-NL"/>
        </a:p>
      </dgm:t>
    </dgm:pt>
    <dgm:pt modelId="{01CE1063-8D6E-4C84-AE63-E25DFF381403}" type="sibTrans" cxnId="{89373706-65CD-4A06-A67C-BEB57EC0CFA0}">
      <dgm:prSet/>
      <dgm:spPr/>
      <dgm:t>
        <a:bodyPr/>
        <a:lstStyle/>
        <a:p>
          <a:endParaRPr lang="nl-NL"/>
        </a:p>
      </dgm:t>
    </dgm:pt>
    <dgm:pt modelId="{BF2F8BEB-0DBD-4ED9-812B-26320281D7C6}">
      <dgm:prSet phldrT="[Text]"/>
      <dgm:spPr/>
      <dgm:t>
        <a:bodyPr/>
        <a:lstStyle/>
        <a:p>
          <a:r>
            <a:rPr lang="nl-NL" smtClean="0"/>
            <a:t>Sympatisch</a:t>
          </a:r>
          <a:br>
            <a:rPr lang="nl-NL" smtClean="0"/>
          </a:br>
          <a:r>
            <a:rPr lang="nl-NL" smtClean="0"/>
            <a:t>(thoracolumbaal)</a:t>
          </a:r>
          <a:endParaRPr lang="nl-NL"/>
        </a:p>
      </dgm:t>
    </dgm:pt>
    <dgm:pt modelId="{89819163-1812-4AA0-A9F6-759E969D015E}" type="parTrans" cxnId="{E743F861-AC73-447B-BD95-5B0FEC392E39}">
      <dgm:prSet/>
      <dgm:spPr/>
      <dgm:t>
        <a:bodyPr/>
        <a:lstStyle/>
        <a:p>
          <a:endParaRPr lang="nl-NL"/>
        </a:p>
      </dgm:t>
    </dgm:pt>
    <dgm:pt modelId="{481029C9-08F9-4AB4-B7D4-98391C346F89}" type="sibTrans" cxnId="{E743F861-AC73-447B-BD95-5B0FEC392E39}">
      <dgm:prSet/>
      <dgm:spPr/>
      <dgm:t>
        <a:bodyPr/>
        <a:lstStyle/>
        <a:p>
          <a:endParaRPr lang="nl-NL"/>
        </a:p>
      </dgm:t>
    </dgm:pt>
    <dgm:pt modelId="{122DEA6D-678F-4A20-B290-237F57C6ED03}">
      <dgm:prSet phldrT="[Text]"/>
      <dgm:spPr/>
      <dgm:t>
        <a:bodyPr/>
        <a:lstStyle/>
        <a:p>
          <a:r>
            <a:rPr lang="nl-NL" smtClean="0"/>
            <a:t>Parasympathisch</a:t>
          </a:r>
          <a:br>
            <a:rPr lang="nl-NL" smtClean="0"/>
          </a:br>
          <a:r>
            <a:rPr lang="nl-NL" smtClean="0"/>
            <a:t>(craniosacraal)</a:t>
          </a:r>
          <a:endParaRPr lang="nl-NL"/>
        </a:p>
      </dgm:t>
    </dgm:pt>
    <dgm:pt modelId="{6F0070EE-5ABE-4C17-8A28-1B4DFD1FD537}" type="parTrans" cxnId="{E16FBE70-6731-468D-9061-ED5295FE11CC}">
      <dgm:prSet/>
      <dgm:spPr/>
      <dgm:t>
        <a:bodyPr/>
        <a:lstStyle/>
        <a:p>
          <a:endParaRPr lang="nl-NL"/>
        </a:p>
      </dgm:t>
    </dgm:pt>
    <dgm:pt modelId="{B4C5C6CC-1189-4D9B-AEEF-DD5375F9F634}" type="sibTrans" cxnId="{E16FBE70-6731-468D-9061-ED5295FE11CC}">
      <dgm:prSet/>
      <dgm:spPr/>
      <dgm:t>
        <a:bodyPr/>
        <a:lstStyle/>
        <a:p>
          <a:endParaRPr lang="nl-NL"/>
        </a:p>
      </dgm:t>
    </dgm:pt>
    <dgm:pt modelId="{2E956FE0-9BBE-4F8C-B061-C4D6B5BAA34B}">
      <dgm:prSet phldrT="[Text]"/>
      <dgm:spPr>
        <a:solidFill>
          <a:srgbClr val="FF0000"/>
        </a:solidFill>
      </dgm:spPr>
      <dgm:t>
        <a:bodyPr/>
        <a:lstStyle/>
        <a:p>
          <a:r>
            <a:rPr lang="nl-NL" b="1" smtClean="0"/>
            <a:t>Darmzenuwstelsel</a:t>
          </a:r>
          <a:br>
            <a:rPr lang="nl-NL" b="1" smtClean="0"/>
          </a:br>
          <a:r>
            <a:rPr lang="nl-NL" b="1" smtClean="0"/>
            <a:t>(ENS)</a:t>
          </a:r>
          <a:endParaRPr lang="nl-NL" b="1"/>
        </a:p>
      </dgm:t>
    </dgm:pt>
    <dgm:pt modelId="{F119E770-CB52-4702-AEC6-90AB40D3CAA7}" type="parTrans" cxnId="{89D15341-CC80-4A0B-BE0E-7E20DBA0E2DB}">
      <dgm:prSet/>
      <dgm:spPr/>
      <dgm:t>
        <a:bodyPr/>
        <a:lstStyle/>
        <a:p>
          <a:endParaRPr lang="nl-NL"/>
        </a:p>
      </dgm:t>
    </dgm:pt>
    <dgm:pt modelId="{D808F1A2-99C1-4A97-BC28-DAD7DD036552}" type="sibTrans" cxnId="{89D15341-CC80-4A0B-BE0E-7E20DBA0E2DB}">
      <dgm:prSet/>
      <dgm:spPr/>
      <dgm:t>
        <a:bodyPr/>
        <a:lstStyle/>
        <a:p>
          <a:endParaRPr lang="nl-NL"/>
        </a:p>
      </dgm:t>
    </dgm:pt>
    <dgm:pt modelId="{93A2F4C7-DC8B-499E-9DC4-994F802AD8E6}" type="pres">
      <dgm:prSet presAssocID="{709F96EB-42EB-4D82-A0A3-B01E5AB9A3F1}" presName="Name0" presStyleCnt="0">
        <dgm:presLayoutVars>
          <dgm:chPref val="1"/>
          <dgm:dir/>
          <dgm:animOne val="branch"/>
          <dgm:animLvl val="lvl"/>
          <dgm:resizeHandles/>
        </dgm:presLayoutVars>
      </dgm:prSet>
      <dgm:spPr/>
      <dgm:t>
        <a:bodyPr/>
        <a:lstStyle/>
        <a:p>
          <a:endParaRPr lang="nl-NL"/>
        </a:p>
      </dgm:t>
    </dgm:pt>
    <dgm:pt modelId="{FDAD3179-51E0-4B6A-9568-2F965D54D899}" type="pres">
      <dgm:prSet presAssocID="{64828F37-7587-46BE-8EEB-A10FE4F715F0}" presName="vertOne" presStyleCnt="0"/>
      <dgm:spPr/>
    </dgm:pt>
    <dgm:pt modelId="{3BE13DD2-9156-41F2-82A0-972A75861293}" type="pres">
      <dgm:prSet presAssocID="{64828F37-7587-46BE-8EEB-A10FE4F715F0}" presName="txOne" presStyleLbl="node0" presStyleIdx="0" presStyleCnt="1">
        <dgm:presLayoutVars>
          <dgm:chPref val="3"/>
        </dgm:presLayoutVars>
      </dgm:prSet>
      <dgm:spPr/>
      <dgm:t>
        <a:bodyPr/>
        <a:lstStyle/>
        <a:p>
          <a:endParaRPr lang="nl-NL"/>
        </a:p>
      </dgm:t>
    </dgm:pt>
    <dgm:pt modelId="{967F96D9-273D-4AC3-9C55-ECA6FC0D68DD}" type="pres">
      <dgm:prSet presAssocID="{64828F37-7587-46BE-8EEB-A10FE4F715F0}" presName="parTransOne" presStyleCnt="0"/>
      <dgm:spPr/>
    </dgm:pt>
    <dgm:pt modelId="{6EA6E1CA-C8B1-4331-B46F-7A07DFB832C5}" type="pres">
      <dgm:prSet presAssocID="{64828F37-7587-46BE-8EEB-A10FE4F715F0}" presName="horzOne" presStyleCnt="0"/>
      <dgm:spPr/>
    </dgm:pt>
    <dgm:pt modelId="{9AC10033-24F3-446B-941C-4BE74AE87CB4}" type="pres">
      <dgm:prSet presAssocID="{28162FCF-530C-47BF-920F-18E50316A4B6}" presName="vertTwo" presStyleCnt="0"/>
      <dgm:spPr/>
    </dgm:pt>
    <dgm:pt modelId="{E20A362B-0A03-4A84-8C5A-C7D0D37051AB}" type="pres">
      <dgm:prSet presAssocID="{28162FCF-530C-47BF-920F-18E50316A4B6}" presName="txTwo" presStyleLbl="asst1" presStyleIdx="0" presStyleCnt="1">
        <dgm:presLayoutVars>
          <dgm:chPref val="3"/>
        </dgm:presLayoutVars>
      </dgm:prSet>
      <dgm:spPr/>
      <dgm:t>
        <a:bodyPr/>
        <a:lstStyle/>
        <a:p>
          <a:endParaRPr lang="nl-NL"/>
        </a:p>
      </dgm:t>
    </dgm:pt>
    <dgm:pt modelId="{8138E7DF-023B-4DC0-9E6C-C25245CEFD8B}" type="pres">
      <dgm:prSet presAssocID="{28162FCF-530C-47BF-920F-18E50316A4B6}" presName="horzTwo" presStyleCnt="0"/>
      <dgm:spPr/>
    </dgm:pt>
    <dgm:pt modelId="{C3078655-026A-4467-B3B4-6228083E8B25}" type="pres">
      <dgm:prSet presAssocID="{60B5E247-5C2E-4DB6-B61E-0B7537D9A4DF}" presName="sibSpaceTwo" presStyleCnt="0"/>
      <dgm:spPr/>
    </dgm:pt>
    <dgm:pt modelId="{2B09381F-487A-4015-9DEE-B08801B88AD0}" type="pres">
      <dgm:prSet presAssocID="{C81DAFA2-689D-460E-BC0F-D4E29B9C421C}" presName="vertTwo" presStyleCnt="0"/>
      <dgm:spPr/>
    </dgm:pt>
    <dgm:pt modelId="{53898033-CA59-4E99-A88E-59218CB9FE25}" type="pres">
      <dgm:prSet presAssocID="{C81DAFA2-689D-460E-BC0F-D4E29B9C421C}" presName="txTwo" presStyleLbl="node2" presStyleIdx="0" presStyleCnt="1">
        <dgm:presLayoutVars>
          <dgm:chPref val="3"/>
        </dgm:presLayoutVars>
      </dgm:prSet>
      <dgm:spPr/>
      <dgm:t>
        <a:bodyPr/>
        <a:lstStyle/>
        <a:p>
          <a:endParaRPr lang="nl-NL"/>
        </a:p>
      </dgm:t>
    </dgm:pt>
    <dgm:pt modelId="{E6DCD9D4-9010-4F8A-927A-B75D62810C88}" type="pres">
      <dgm:prSet presAssocID="{C81DAFA2-689D-460E-BC0F-D4E29B9C421C}" presName="parTransTwo" presStyleCnt="0"/>
      <dgm:spPr/>
    </dgm:pt>
    <dgm:pt modelId="{9173C496-5517-4BA6-954F-6ECA90FF3A69}" type="pres">
      <dgm:prSet presAssocID="{C81DAFA2-689D-460E-BC0F-D4E29B9C421C}" presName="horzTwo" presStyleCnt="0"/>
      <dgm:spPr/>
    </dgm:pt>
    <dgm:pt modelId="{C8192E1C-B0C3-49B1-A4A2-0891173C37FD}" type="pres">
      <dgm:prSet presAssocID="{BF2F8BEB-0DBD-4ED9-812B-26320281D7C6}" presName="vertThree" presStyleCnt="0"/>
      <dgm:spPr/>
    </dgm:pt>
    <dgm:pt modelId="{D51D9899-7B5C-48EA-83E2-5D01B1255AAA}" type="pres">
      <dgm:prSet presAssocID="{BF2F8BEB-0DBD-4ED9-812B-26320281D7C6}" presName="txThree" presStyleLbl="node3" presStyleIdx="0" presStyleCnt="3">
        <dgm:presLayoutVars>
          <dgm:chPref val="3"/>
        </dgm:presLayoutVars>
      </dgm:prSet>
      <dgm:spPr/>
      <dgm:t>
        <a:bodyPr/>
        <a:lstStyle/>
        <a:p>
          <a:endParaRPr lang="nl-NL"/>
        </a:p>
      </dgm:t>
    </dgm:pt>
    <dgm:pt modelId="{7A6B96E7-7168-4D48-BEBA-D22B4BC759B8}" type="pres">
      <dgm:prSet presAssocID="{BF2F8BEB-0DBD-4ED9-812B-26320281D7C6}" presName="horzThree" presStyleCnt="0"/>
      <dgm:spPr/>
    </dgm:pt>
    <dgm:pt modelId="{8B62742F-62B4-4C96-8B0D-8C5B9F52A5B5}" type="pres">
      <dgm:prSet presAssocID="{481029C9-08F9-4AB4-B7D4-98391C346F89}" presName="sibSpaceThree" presStyleCnt="0"/>
      <dgm:spPr/>
    </dgm:pt>
    <dgm:pt modelId="{AB8FD35F-0F2C-484F-A581-E37A50E7216A}" type="pres">
      <dgm:prSet presAssocID="{122DEA6D-678F-4A20-B290-237F57C6ED03}" presName="vertThree" presStyleCnt="0"/>
      <dgm:spPr/>
    </dgm:pt>
    <dgm:pt modelId="{9AF0957A-A0A3-4E83-A909-42D2B8091FD4}" type="pres">
      <dgm:prSet presAssocID="{122DEA6D-678F-4A20-B290-237F57C6ED03}" presName="txThree" presStyleLbl="node3" presStyleIdx="1" presStyleCnt="3">
        <dgm:presLayoutVars>
          <dgm:chPref val="3"/>
        </dgm:presLayoutVars>
      </dgm:prSet>
      <dgm:spPr/>
      <dgm:t>
        <a:bodyPr/>
        <a:lstStyle/>
        <a:p>
          <a:endParaRPr lang="nl-NL"/>
        </a:p>
      </dgm:t>
    </dgm:pt>
    <dgm:pt modelId="{3B740FFC-B9DD-458C-894C-23E7367861F3}" type="pres">
      <dgm:prSet presAssocID="{122DEA6D-678F-4A20-B290-237F57C6ED03}" presName="horzThree" presStyleCnt="0"/>
      <dgm:spPr/>
    </dgm:pt>
    <dgm:pt modelId="{C350CB8E-1B7E-498D-82F1-336216448029}" type="pres">
      <dgm:prSet presAssocID="{B4C5C6CC-1189-4D9B-AEEF-DD5375F9F634}" presName="sibSpaceThree" presStyleCnt="0"/>
      <dgm:spPr/>
    </dgm:pt>
    <dgm:pt modelId="{5EF94273-42FB-4858-B84F-5D9231E5FE9E}" type="pres">
      <dgm:prSet presAssocID="{2E956FE0-9BBE-4F8C-B061-C4D6B5BAA34B}" presName="vertThree" presStyleCnt="0"/>
      <dgm:spPr/>
    </dgm:pt>
    <dgm:pt modelId="{9F648926-ECE8-4965-A0FE-5065A0E7B3A3}" type="pres">
      <dgm:prSet presAssocID="{2E956FE0-9BBE-4F8C-B061-C4D6B5BAA34B}" presName="txThree" presStyleLbl="node3" presStyleIdx="2" presStyleCnt="3">
        <dgm:presLayoutVars>
          <dgm:chPref val="3"/>
        </dgm:presLayoutVars>
      </dgm:prSet>
      <dgm:spPr/>
      <dgm:t>
        <a:bodyPr/>
        <a:lstStyle/>
        <a:p>
          <a:endParaRPr lang="nl-NL"/>
        </a:p>
      </dgm:t>
    </dgm:pt>
    <dgm:pt modelId="{0E176B10-8427-4D7D-A126-200488E23ADC}" type="pres">
      <dgm:prSet presAssocID="{2E956FE0-9BBE-4F8C-B061-C4D6B5BAA34B}" presName="horzThree" presStyleCnt="0"/>
      <dgm:spPr/>
    </dgm:pt>
  </dgm:ptLst>
  <dgm:cxnLst>
    <dgm:cxn modelId="{975DCDAD-DC4F-4849-9D5A-4B7FED15A515}" type="presOf" srcId="{122DEA6D-678F-4A20-B290-237F57C6ED03}" destId="{9AF0957A-A0A3-4E83-A909-42D2B8091FD4}" srcOrd="0" destOrd="0" presId="urn:microsoft.com/office/officeart/2005/8/layout/hierarchy4"/>
    <dgm:cxn modelId="{B01B5CCA-E9DA-42AD-8116-431016C502FD}" srcId="{709F96EB-42EB-4D82-A0A3-B01E5AB9A3F1}" destId="{64828F37-7587-46BE-8EEB-A10FE4F715F0}" srcOrd="0" destOrd="0" parTransId="{56F191FD-6759-472B-9AAA-9A3C946E1A19}" sibTransId="{2C316F10-230D-4634-869E-515A417F9E53}"/>
    <dgm:cxn modelId="{89373706-65CD-4A06-A67C-BEB57EC0CFA0}" srcId="{64828F37-7587-46BE-8EEB-A10FE4F715F0}" destId="{C81DAFA2-689D-460E-BC0F-D4E29B9C421C}" srcOrd="1" destOrd="0" parTransId="{EBCE31B8-AF74-4609-839C-6C6F72FA7E28}" sibTransId="{01CE1063-8D6E-4C84-AE63-E25DFF381403}"/>
    <dgm:cxn modelId="{8246AD29-11FF-427B-8044-300D77D20B5B}" type="presOf" srcId="{2E956FE0-9BBE-4F8C-B061-C4D6B5BAA34B}" destId="{9F648926-ECE8-4965-A0FE-5065A0E7B3A3}" srcOrd="0" destOrd="0" presId="urn:microsoft.com/office/officeart/2005/8/layout/hierarchy4"/>
    <dgm:cxn modelId="{E16FBE70-6731-468D-9061-ED5295FE11CC}" srcId="{C81DAFA2-689D-460E-BC0F-D4E29B9C421C}" destId="{122DEA6D-678F-4A20-B290-237F57C6ED03}" srcOrd="1" destOrd="0" parTransId="{6F0070EE-5ABE-4C17-8A28-1B4DFD1FD537}" sibTransId="{B4C5C6CC-1189-4D9B-AEEF-DD5375F9F634}"/>
    <dgm:cxn modelId="{12A17F6F-C17F-4A5C-BD76-B5D2C5AC2973}" type="presOf" srcId="{C81DAFA2-689D-460E-BC0F-D4E29B9C421C}" destId="{53898033-CA59-4E99-A88E-59218CB9FE25}" srcOrd="0" destOrd="0" presId="urn:microsoft.com/office/officeart/2005/8/layout/hierarchy4"/>
    <dgm:cxn modelId="{822B258F-712B-4BD1-9834-45EB7AFC7F8B}" type="presOf" srcId="{709F96EB-42EB-4D82-A0A3-B01E5AB9A3F1}" destId="{93A2F4C7-DC8B-499E-9DC4-994F802AD8E6}" srcOrd="0" destOrd="0" presId="urn:microsoft.com/office/officeart/2005/8/layout/hierarchy4"/>
    <dgm:cxn modelId="{4A576800-0E5D-4E44-8DA5-81DBD8B862A8}" type="presOf" srcId="{28162FCF-530C-47BF-920F-18E50316A4B6}" destId="{E20A362B-0A03-4A84-8C5A-C7D0D37051AB}" srcOrd="0" destOrd="0" presId="urn:microsoft.com/office/officeart/2005/8/layout/hierarchy4"/>
    <dgm:cxn modelId="{D1FAB4F0-FC9E-4734-8F42-14CA21A46E9F}" srcId="{64828F37-7587-46BE-8EEB-A10FE4F715F0}" destId="{28162FCF-530C-47BF-920F-18E50316A4B6}" srcOrd="0" destOrd="0" parTransId="{AEEC70BA-7EDF-4114-AAAE-0851178131FA}" sibTransId="{60B5E247-5C2E-4DB6-B61E-0B7537D9A4DF}"/>
    <dgm:cxn modelId="{89D15341-CC80-4A0B-BE0E-7E20DBA0E2DB}" srcId="{C81DAFA2-689D-460E-BC0F-D4E29B9C421C}" destId="{2E956FE0-9BBE-4F8C-B061-C4D6B5BAA34B}" srcOrd="2" destOrd="0" parTransId="{F119E770-CB52-4702-AEC6-90AB40D3CAA7}" sibTransId="{D808F1A2-99C1-4A97-BC28-DAD7DD036552}"/>
    <dgm:cxn modelId="{2A1860CE-FBE3-46D8-8F78-807EB4ACF8DF}" type="presOf" srcId="{BF2F8BEB-0DBD-4ED9-812B-26320281D7C6}" destId="{D51D9899-7B5C-48EA-83E2-5D01B1255AAA}" srcOrd="0" destOrd="0" presId="urn:microsoft.com/office/officeart/2005/8/layout/hierarchy4"/>
    <dgm:cxn modelId="{BE098191-E50A-4DAD-B387-C26C47D834E0}" type="presOf" srcId="{64828F37-7587-46BE-8EEB-A10FE4F715F0}" destId="{3BE13DD2-9156-41F2-82A0-972A75861293}" srcOrd="0" destOrd="0" presId="urn:microsoft.com/office/officeart/2005/8/layout/hierarchy4"/>
    <dgm:cxn modelId="{E743F861-AC73-447B-BD95-5B0FEC392E39}" srcId="{C81DAFA2-689D-460E-BC0F-D4E29B9C421C}" destId="{BF2F8BEB-0DBD-4ED9-812B-26320281D7C6}" srcOrd="0" destOrd="0" parTransId="{89819163-1812-4AA0-A9F6-759E969D015E}" sibTransId="{481029C9-08F9-4AB4-B7D4-98391C346F89}"/>
    <dgm:cxn modelId="{A751A0AD-91E2-4750-B4B4-DD5D17BC64D4}" type="presParOf" srcId="{93A2F4C7-DC8B-499E-9DC4-994F802AD8E6}" destId="{FDAD3179-51E0-4B6A-9568-2F965D54D899}" srcOrd="0" destOrd="0" presId="urn:microsoft.com/office/officeart/2005/8/layout/hierarchy4"/>
    <dgm:cxn modelId="{08164125-1ED1-4EC5-86F6-A0BA7C9109BD}" type="presParOf" srcId="{FDAD3179-51E0-4B6A-9568-2F965D54D899}" destId="{3BE13DD2-9156-41F2-82A0-972A75861293}" srcOrd="0" destOrd="0" presId="urn:microsoft.com/office/officeart/2005/8/layout/hierarchy4"/>
    <dgm:cxn modelId="{2FFE0B27-3456-4116-B003-A6B6395BFE8C}" type="presParOf" srcId="{FDAD3179-51E0-4B6A-9568-2F965D54D899}" destId="{967F96D9-273D-4AC3-9C55-ECA6FC0D68DD}" srcOrd="1" destOrd="0" presId="urn:microsoft.com/office/officeart/2005/8/layout/hierarchy4"/>
    <dgm:cxn modelId="{50D17F22-DDE6-4E30-8E63-0954F101F8DC}" type="presParOf" srcId="{FDAD3179-51E0-4B6A-9568-2F965D54D899}" destId="{6EA6E1CA-C8B1-4331-B46F-7A07DFB832C5}" srcOrd="2" destOrd="0" presId="urn:microsoft.com/office/officeart/2005/8/layout/hierarchy4"/>
    <dgm:cxn modelId="{C5822462-CF11-4FB2-A8D6-3A3FFD0D58EF}" type="presParOf" srcId="{6EA6E1CA-C8B1-4331-B46F-7A07DFB832C5}" destId="{9AC10033-24F3-446B-941C-4BE74AE87CB4}" srcOrd="0" destOrd="0" presId="urn:microsoft.com/office/officeart/2005/8/layout/hierarchy4"/>
    <dgm:cxn modelId="{B162DE03-EACA-4897-8917-621E6FA26901}" type="presParOf" srcId="{9AC10033-24F3-446B-941C-4BE74AE87CB4}" destId="{E20A362B-0A03-4A84-8C5A-C7D0D37051AB}" srcOrd="0" destOrd="0" presId="urn:microsoft.com/office/officeart/2005/8/layout/hierarchy4"/>
    <dgm:cxn modelId="{73C3131E-7BC5-4BC4-8A6A-9B1C12168596}" type="presParOf" srcId="{9AC10033-24F3-446B-941C-4BE74AE87CB4}" destId="{8138E7DF-023B-4DC0-9E6C-C25245CEFD8B}" srcOrd="1" destOrd="0" presId="urn:microsoft.com/office/officeart/2005/8/layout/hierarchy4"/>
    <dgm:cxn modelId="{9D009B58-3FA9-4820-9B04-ED932D25E6F3}" type="presParOf" srcId="{6EA6E1CA-C8B1-4331-B46F-7A07DFB832C5}" destId="{C3078655-026A-4467-B3B4-6228083E8B25}" srcOrd="1" destOrd="0" presId="urn:microsoft.com/office/officeart/2005/8/layout/hierarchy4"/>
    <dgm:cxn modelId="{99413446-E26C-4DDA-9D10-992990C0489F}" type="presParOf" srcId="{6EA6E1CA-C8B1-4331-B46F-7A07DFB832C5}" destId="{2B09381F-487A-4015-9DEE-B08801B88AD0}" srcOrd="2" destOrd="0" presId="urn:microsoft.com/office/officeart/2005/8/layout/hierarchy4"/>
    <dgm:cxn modelId="{0CE99F1C-A924-4D75-9988-28F2D6DD11D0}" type="presParOf" srcId="{2B09381F-487A-4015-9DEE-B08801B88AD0}" destId="{53898033-CA59-4E99-A88E-59218CB9FE25}" srcOrd="0" destOrd="0" presId="urn:microsoft.com/office/officeart/2005/8/layout/hierarchy4"/>
    <dgm:cxn modelId="{7AA28962-8F6A-49A1-8C5B-2D5951D71552}" type="presParOf" srcId="{2B09381F-487A-4015-9DEE-B08801B88AD0}" destId="{E6DCD9D4-9010-4F8A-927A-B75D62810C88}" srcOrd="1" destOrd="0" presId="urn:microsoft.com/office/officeart/2005/8/layout/hierarchy4"/>
    <dgm:cxn modelId="{0185B3AC-4C1B-420A-8693-51D0645AF61D}" type="presParOf" srcId="{2B09381F-487A-4015-9DEE-B08801B88AD0}" destId="{9173C496-5517-4BA6-954F-6ECA90FF3A69}" srcOrd="2" destOrd="0" presId="urn:microsoft.com/office/officeart/2005/8/layout/hierarchy4"/>
    <dgm:cxn modelId="{01FB3FF7-DE44-4F76-A9BD-A62AE46ACDC9}" type="presParOf" srcId="{9173C496-5517-4BA6-954F-6ECA90FF3A69}" destId="{C8192E1C-B0C3-49B1-A4A2-0891173C37FD}" srcOrd="0" destOrd="0" presId="urn:microsoft.com/office/officeart/2005/8/layout/hierarchy4"/>
    <dgm:cxn modelId="{E4F6C952-3433-4BF1-AB90-30526D6450E2}" type="presParOf" srcId="{C8192E1C-B0C3-49B1-A4A2-0891173C37FD}" destId="{D51D9899-7B5C-48EA-83E2-5D01B1255AAA}" srcOrd="0" destOrd="0" presId="urn:microsoft.com/office/officeart/2005/8/layout/hierarchy4"/>
    <dgm:cxn modelId="{38909FAF-5365-4610-9642-B0644DE81856}" type="presParOf" srcId="{C8192E1C-B0C3-49B1-A4A2-0891173C37FD}" destId="{7A6B96E7-7168-4D48-BEBA-D22B4BC759B8}" srcOrd="1" destOrd="0" presId="urn:microsoft.com/office/officeart/2005/8/layout/hierarchy4"/>
    <dgm:cxn modelId="{B9675E76-B923-41D3-A64E-6994703228FB}" type="presParOf" srcId="{9173C496-5517-4BA6-954F-6ECA90FF3A69}" destId="{8B62742F-62B4-4C96-8B0D-8C5B9F52A5B5}" srcOrd="1" destOrd="0" presId="urn:microsoft.com/office/officeart/2005/8/layout/hierarchy4"/>
    <dgm:cxn modelId="{5F807E5A-45FB-48B1-AFC5-7CF2E63635D5}" type="presParOf" srcId="{9173C496-5517-4BA6-954F-6ECA90FF3A69}" destId="{AB8FD35F-0F2C-484F-A581-E37A50E7216A}" srcOrd="2" destOrd="0" presId="urn:microsoft.com/office/officeart/2005/8/layout/hierarchy4"/>
    <dgm:cxn modelId="{7E3960CD-E09E-4F43-AE40-B62BBF707026}" type="presParOf" srcId="{AB8FD35F-0F2C-484F-A581-E37A50E7216A}" destId="{9AF0957A-A0A3-4E83-A909-42D2B8091FD4}" srcOrd="0" destOrd="0" presId="urn:microsoft.com/office/officeart/2005/8/layout/hierarchy4"/>
    <dgm:cxn modelId="{E850893E-6879-43D3-BC4B-6D1FDE9B558D}" type="presParOf" srcId="{AB8FD35F-0F2C-484F-A581-E37A50E7216A}" destId="{3B740FFC-B9DD-458C-894C-23E7367861F3}" srcOrd="1" destOrd="0" presId="urn:microsoft.com/office/officeart/2005/8/layout/hierarchy4"/>
    <dgm:cxn modelId="{47DBD49C-BB1D-408E-96B4-0869B0678D9C}" type="presParOf" srcId="{9173C496-5517-4BA6-954F-6ECA90FF3A69}" destId="{C350CB8E-1B7E-498D-82F1-336216448029}" srcOrd="3" destOrd="0" presId="urn:microsoft.com/office/officeart/2005/8/layout/hierarchy4"/>
    <dgm:cxn modelId="{293DAB61-252D-4B8C-AF87-1B32AD42085E}" type="presParOf" srcId="{9173C496-5517-4BA6-954F-6ECA90FF3A69}" destId="{5EF94273-42FB-4858-B84F-5D9231E5FE9E}" srcOrd="4" destOrd="0" presId="urn:microsoft.com/office/officeart/2005/8/layout/hierarchy4"/>
    <dgm:cxn modelId="{28173E42-5513-429B-93A6-4B47D0748C75}" type="presParOf" srcId="{5EF94273-42FB-4858-B84F-5D9231E5FE9E}" destId="{9F648926-ECE8-4965-A0FE-5065A0E7B3A3}" srcOrd="0" destOrd="0" presId="urn:microsoft.com/office/officeart/2005/8/layout/hierarchy4"/>
    <dgm:cxn modelId="{382A3DC0-AC36-4FC5-95BC-99747BFCE3EC}" type="presParOf" srcId="{5EF94273-42FB-4858-B84F-5D9231E5FE9E}" destId="{0E176B10-8427-4D7D-A126-200488E23AD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650276" fontAlgn="auto">
              <a:spcBef>
                <a:spcPts val="0"/>
              </a:spcBef>
              <a:spcAft>
                <a:spcPts val="0"/>
              </a:spcAft>
              <a:defRPr sz="1200" smtClean="0">
                <a:latin typeface="+mn-lt"/>
                <a:cs typeface="+mn-cs"/>
              </a:defRPr>
            </a:lvl1pPr>
          </a:lstStyle>
          <a:p>
            <a:pPr>
              <a:defRPr/>
            </a:pPr>
            <a:r>
              <a:rPr lang="nl-NL"/>
              <a:t>Koptekst</a:t>
            </a:r>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defTabSz="650276" fontAlgn="auto">
              <a:spcBef>
                <a:spcPts val="0"/>
              </a:spcBef>
              <a:spcAft>
                <a:spcPts val="0"/>
              </a:spcAft>
              <a:defRPr sz="1200" smtClean="0">
                <a:latin typeface="+mn-lt"/>
                <a:cs typeface="+mn-cs"/>
              </a:defRPr>
            </a:lvl1pPr>
          </a:lstStyle>
          <a:p>
            <a:pPr>
              <a:defRPr/>
            </a:pPr>
            <a:fld id="{1FF561FB-CDF0-41E1-98AD-E78401EFDA20}" type="datetime1">
              <a:rPr lang="nl-NL"/>
              <a:pPr>
                <a:defRPr/>
              </a:pPr>
              <a:t>9-2-2016</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defTabSz="650276" fontAlgn="auto">
              <a:spcBef>
                <a:spcPts val="0"/>
              </a:spcBef>
              <a:spcAft>
                <a:spcPts val="0"/>
              </a:spcAft>
              <a:defRPr sz="1200" smtClean="0">
                <a:latin typeface="+mn-lt"/>
                <a:cs typeface="+mn-cs"/>
              </a:defRPr>
            </a:lvl1pPr>
          </a:lstStyle>
          <a:p>
            <a:pPr>
              <a:defRPr/>
            </a:pPr>
            <a:r>
              <a:rPr lang="nl-NL"/>
              <a:t>Voettekst</a:t>
            </a:r>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defTabSz="650276" fontAlgn="auto">
              <a:spcBef>
                <a:spcPts val="0"/>
              </a:spcBef>
              <a:spcAft>
                <a:spcPts val="0"/>
              </a:spcAft>
              <a:defRPr sz="1200" smtClean="0">
                <a:latin typeface="+mn-lt"/>
                <a:cs typeface="+mn-cs"/>
              </a:defRPr>
            </a:lvl1pPr>
          </a:lstStyle>
          <a:p>
            <a:pPr>
              <a:defRPr/>
            </a:pPr>
            <a:fld id="{50C6283C-2377-44E4-93A3-8F31BFE9F562}" type="slidenum">
              <a:rPr lang="nl-NL"/>
              <a:pPr>
                <a:defRPr/>
              </a:pPr>
              <a:t>‹nr.›</a:t>
            </a:fld>
            <a:endParaRPr lang="nl-NL"/>
          </a:p>
        </p:txBody>
      </p:sp>
    </p:spTree>
    <p:extLst>
      <p:ext uri="{BB962C8B-B14F-4D97-AF65-F5344CB8AC3E}">
        <p14:creationId xmlns:p14="http://schemas.microsoft.com/office/powerpoint/2010/main" val="167801914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650276" fontAlgn="auto">
              <a:spcBef>
                <a:spcPts val="0"/>
              </a:spcBef>
              <a:spcAft>
                <a:spcPts val="0"/>
              </a:spcAft>
              <a:defRPr sz="1200" smtClean="0">
                <a:latin typeface="+mn-lt"/>
                <a:cs typeface="+mn-cs"/>
              </a:defRPr>
            </a:lvl1pPr>
          </a:lstStyle>
          <a:p>
            <a:pPr>
              <a:defRPr/>
            </a:pPr>
            <a:r>
              <a:rPr lang="nl-NL"/>
              <a:t>Koptekst</a:t>
            </a:r>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650276" fontAlgn="auto">
              <a:spcBef>
                <a:spcPts val="0"/>
              </a:spcBef>
              <a:spcAft>
                <a:spcPts val="0"/>
              </a:spcAft>
              <a:defRPr sz="1200" smtClean="0">
                <a:latin typeface="+mn-lt"/>
                <a:cs typeface="+mn-cs"/>
              </a:defRPr>
            </a:lvl1pPr>
          </a:lstStyle>
          <a:p>
            <a:pPr>
              <a:defRPr/>
            </a:pPr>
            <a:fld id="{35E1FF07-EE75-4903-BA30-369DF4AF6657}" type="datetime1">
              <a:rPr lang="nl-NL"/>
              <a:pPr>
                <a:defRPr/>
              </a:pPr>
              <a:t>9-2-2016</a:t>
            </a:fld>
            <a:endParaRPr lang="nl-NL"/>
          </a:p>
        </p:txBody>
      </p:sp>
      <p:sp>
        <p:nvSpPr>
          <p:cNvPr id="4" name="Tijdelijke aanduiding voor dia-afbeelding 3"/>
          <p:cNvSpPr>
            <a:spLocks noGrp="1" noRot="1" noChangeAspect="1"/>
          </p:cNvSpPr>
          <p:nvPr>
            <p:ph type="sldImg" idx="2"/>
          </p:nvPr>
        </p:nvSpPr>
        <p:spPr>
          <a:xfrm>
            <a:off x="1144588" y="685800"/>
            <a:ext cx="4568825" cy="34290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noProof="0" smtClean="0"/>
              <a:t>Klik om de tekststijl van het model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endParaRPr lang="nl-NL" noProof="0"/>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650276" fontAlgn="auto">
              <a:spcBef>
                <a:spcPts val="0"/>
              </a:spcBef>
              <a:spcAft>
                <a:spcPts val="0"/>
              </a:spcAft>
              <a:defRPr sz="1200" smtClean="0">
                <a:latin typeface="+mn-lt"/>
                <a:cs typeface="+mn-cs"/>
              </a:defRPr>
            </a:lvl1pPr>
          </a:lstStyle>
          <a:p>
            <a:pPr>
              <a:defRPr/>
            </a:pPr>
            <a:r>
              <a:rPr lang="nl-NL"/>
              <a:t>Voettekst</a:t>
            </a:r>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650276" fontAlgn="auto">
              <a:spcBef>
                <a:spcPts val="0"/>
              </a:spcBef>
              <a:spcAft>
                <a:spcPts val="0"/>
              </a:spcAft>
              <a:defRPr sz="1200" smtClean="0">
                <a:latin typeface="+mn-lt"/>
                <a:cs typeface="+mn-cs"/>
              </a:defRPr>
            </a:lvl1pPr>
          </a:lstStyle>
          <a:p>
            <a:pPr>
              <a:defRPr/>
            </a:pPr>
            <a:fld id="{769A39F3-D717-4D54-BB26-BCECD1400517}" type="slidenum">
              <a:rPr lang="nl-NL"/>
              <a:pPr>
                <a:defRPr/>
              </a:pPr>
              <a:t>‹nr.›</a:t>
            </a:fld>
            <a:endParaRPr lang="nl-NL"/>
          </a:p>
        </p:txBody>
      </p:sp>
    </p:spTree>
    <p:extLst>
      <p:ext uri="{BB962C8B-B14F-4D97-AF65-F5344CB8AC3E}">
        <p14:creationId xmlns:p14="http://schemas.microsoft.com/office/powerpoint/2010/main" val="33427632"/>
      </p:ext>
    </p:extLst>
  </p:cSld>
  <p:clrMap bg1="lt1" tx1="dk1" bg2="lt2" tx2="dk2" accent1="accent1" accent2="accent2" accent3="accent3" accent4="accent4" accent5="accent5" accent6="accent6" hlink="hlink" folHlink="folHlink"/>
  <p:hf sldNum="0" hdr="0" ftr="0" dt="0"/>
  <p:notesStyle>
    <a:lvl1pPr algn="l" defTabSz="649288" rtl="0" fontAlgn="base">
      <a:spcBef>
        <a:spcPct val="30000"/>
      </a:spcBef>
      <a:spcAft>
        <a:spcPct val="0"/>
      </a:spcAft>
      <a:defRPr sz="1700" kern="1200">
        <a:solidFill>
          <a:schemeClr val="tx1"/>
        </a:solidFill>
        <a:latin typeface="+mn-lt"/>
        <a:ea typeface="+mn-ea"/>
        <a:cs typeface="+mn-cs"/>
      </a:defRPr>
    </a:lvl1pPr>
    <a:lvl2pPr marL="649288" algn="l" defTabSz="649288" rtl="0" fontAlgn="base">
      <a:spcBef>
        <a:spcPct val="30000"/>
      </a:spcBef>
      <a:spcAft>
        <a:spcPct val="0"/>
      </a:spcAft>
      <a:defRPr sz="1700" kern="1200">
        <a:solidFill>
          <a:schemeClr val="tx1"/>
        </a:solidFill>
        <a:latin typeface="+mn-lt"/>
        <a:ea typeface="+mn-ea"/>
        <a:cs typeface="+mn-cs"/>
      </a:defRPr>
    </a:lvl2pPr>
    <a:lvl3pPr marL="1300163" algn="l" defTabSz="649288" rtl="0" fontAlgn="base">
      <a:spcBef>
        <a:spcPct val="30000"/>
      </a:spcBef>
      <a:spcAft>
        <a:spcPct val="0"/>
      </a:spcAft>
      <a:defRPr sz="1700" kern="1200">
        <a:solidFill>
          <a:schemeClr val="tx1"/>
        </a:solidFill>
        <a:latin typeface="+mn-lt"/>
        <a:ea typeface="+mn-ea"/>
        <a:cs typeface="+mn-cs"/>
      </a:defRPr>
    </a:lvl3pPr>
    <a:lvl4pPr marL="1949450" algn="l" defTabSz="649288" rtl="0" fontAlgn="base">
      <a:spcBef>
        <a:spcPct val="30000"/>
      </a:spcBef>
      <a:spcAft>
        <a:spcPct val="0"/>
      </a:spcAft>
      <a:defRPr sz="1700" kern="1200">
        <a:solidFill>
          <a:schemeClr val="tx1"/>
        </a:solidFill>
        <a:latin typeface="+mn-lt"/>
        <a:ea typeface="+mn-ea"/>
        <a:cs typeface="+mn-cs"/>
      </a:defRPr>
    </a:lvl4pPr>
    <a:lvl5pPr marL="2600325" algn="l" defTabSz="649288" rtl="0" fontAlgn="base">
      <a:spcBef>
        <a:spcPct val="30000"/>
      </a:spcBef>
      <a:spcAft>
        <a:spcPct val="0"/>
      </a:spcAft>
      <a:defRPr sz="1700" kern="1200">
        <a:solidFill>
          <a:schemeClr val="tx1"/>
        </a:solidFill>
        <a:latin typeface="+mn-lt"/>
        <a:ea typeface="+mn-ea"/>
        <a:cs typeface="+mn-cs"/>
      </a:defRPr>
    </a:lvl5pPr>
    <a:lvl6pPr marL="3251378" algn="l" defTabSz="650276" rtl="0" eaLnBrk="1" latinLnBrk="0" hangingPunct="1">
      <a:defRPr sz="1700" kern="1200">
        <a:solidFill>
          <a:schemeClr val="tx1"/>
        </a:solidFill>
        <a:latin typeface="+mn-lt"/>
        <a:ea typeface="+mn-ea"/>
        <a:cs typeface="+mn-cs"/>
      </a:defRPr>
    </a:lvl6pPr>
    <a:lvl7pPr marL="3901653" algn="l" defTabSz="650276" rtl="0" eaLnBrk="1" latinLnBrk="0" hangingPunct="1">
      <a:defRPr sz="1700" kern="1200">
        <a:solidFill>
          <a:schemeClr val="tx1"/>
        </a:solidFill>
        <a:latin typeface="+mn-lt"/>
        <a:ea typeface="+mn-ea"/>
        <a:cs typeface="+mn-cs"/>
      </a:defRPr>
    </a:lvl7pPr>
    <a:lvl8pPr marL="4551929" algn="l" defTabSz="650276" rtl="0" eaLnBrk="1" latinLnBrk="0" hangingPunct="1">
      <a:defRPr sz="1700" kern="1200">
        <a:solidFill>
          <a:schemeClr val="tx1"/>
        </a:solidFill>
        <a:latin typeface="+mn-lt"/>
        <a:ea typeface="+mn-ea"/>
        <a:cs typeface="+mn-cs"/>
      </a:defRPr>
    </a:lvl8pPr>
    <a:lvl9pPr marL="5202204" algn="l" defTabSz="650276"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www.nature.com/nrn/journal/v2/n8/full/nrn0801_551a.html#B141" TargetMode="External"/><Relationship Id="rId3" Type="http://schemas.openxmlformats.org/officeDocument/2006/relationships/hyperlink" Target="http://www.nature.com/nrn/journal/v2/n8/full/nrn0801_551a.html#B5" TargetMode="External"/><Relationship Id="rId7" Type="http://schemas.openxmlformats.org/officeDocument/2006/relationships/hyperlink" Target="http://www.nature.com/nrn/journal/v2/n8/full/nrn0801_551a.html#B9"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www.nature.com/nrn/journal/v2/n8/full/nrn0801_551a.html#B8" TargetMode="External"/><Relationship Id="rId5" Type="http://schemas.openxmlformats.org/officeDocument/2006/relationships/hyperlink" Target="http://www.nature.com/nrn/journal/v2/n8/full/nrn0801_551a.html#B7" TargetMode="External"/><Relationship Id="rId10" Type="http://schemas.openxmlformats.org/officeDocument/2006/relationships/hyperlink" Target="http://www.nature.com/nrn/journal/v2/n8/full/nrn0801_551a.html#B129" TargetMode="External"/><Relationship Id="rId4" Type="http://schemas.openxmlformats.org/officeDocument/2006/relationships/hyperlink" Target="http://www.nature.com/nrn/journal/v2/n8/full/nrn0801_551a.html#B1" TargetMode="External"/><Relationship Id="rId9" Type="http://schemas.openxmlformats.org/officeDocument/2006/relationships/hyperlink" Target="http://www.nature.com/nrn/journal/v2/n8/full/nrn0801_551a.html#B128"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jneurosci.org/cgi/content/short/27/35/9458"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Tree>
    <p:extLst>
      <p:ext uri="{BB962C8B-B14F-4D97-AF65-F5344CB8AC3E}">
        <p14:creationId xmlns:p14="http://schemas.microsoft.com/office/powerpoint/2010/main" val="1579141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6"/>
          <p:cNvSpPr>
            <a:spLocks noGrp="1" noChangeArrowheads="1"/>
          </p:cNvSpPr>
          <p:nvPr>
            <p:ph type="ftr" sz="quarter" idx="4"/>
          </p:nvPr>
        </p:nvSpPr>
        <p:spPr>
          <a:noFill/>
        </p:spPr>
        <p:txBody>
          <a:bodyPr/>
          <a:lstStyle/>
          <a:p>
            <a:r>
              <a:rPr lang="nl-NL" smtClean="0"/>
              <a:t>Bouw &amp; Functie 2: Digestiestelsel</a:t>
            </a:r>
          </a:p>
        </p:txBody>
      </p:sp>
      <p:sp>
        <p:nvSpPr>
          <p:cNvPr id="105475" name="Rectangle 7"/>
          <p:cNvSpPr>
            <a:spLocks noGrp="1" noChangeArrowheads="1"/>
          </p:cNvSpPr>
          <p:nvPr>
            <p:ph type="sldNum" sz="quarter" idx="5"/>
          </p:nvPr>
        </p:nvSpPr>
        <p:spPr>
          <a:noFill/>
        </p:spPr>
        <p:txBody>
          <a:bodyPr/>
          <a:lstStyle/>
          <a:p>
            <a:fld id="{E79C866A-4B38-4C14-908E-348B5E477598}" type="slidenum">
              <a:rPr lang="nl-NL" smtClean="0"/>
              <a:pPr/>
              <a:t>17</a:t>
            </a:fld>
            <a:endParaRPr lang="nl-NL" smtClean="0"/>
          </a:p>
        </p:txBody>
      </p:sp>
      <p:sp>
        <p:nvSpPr>
          <p:cNvPr id="105476" name="Rectangle 2"/>
          <p:cNvSpPr>
            <a:spLocks noGrp="1" noRot="1" noChangeAspect="1" noChangeArrowheads="1" noTextEdit="1"/>
          </p:cNvSpPr>
          <p:nvPr>
            <p:ph type="sldImg"/>
          </p:nvPr>
        </p:nvSpPr>
        <p:spPr>
          <a:ln/>
        </p:spPr>
      </p:sp>
      <p:sp>
        <p:nvSpPr>
          <p:cNvPr id="10547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935803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6"/>
          <p:cNvSpPr>
            <a:spLocks noGrp="1" noChangeArrowheads="1"/>
          </p:cNvSpPr>
          <p:nvPr>
            <p:ph type="ftr" sz="quarter" idx="4"/>
          </p:nvPr>
        </p:nvSpPr>
        <p:spPr>
          <a:noFill/>
        </p:spPr>
        <p:txBody>
          <a:bodyPr/>
          <a:lstStyle/>
          <a:p>
            <a:r>
              <a:rPr lang="nl-NL" smtClean="0"/>
              <a:t>Bouw &amp; Functie 2: Digestiestelsel</a:t>
            </a:r>
          </a:p>
        </p:txBody>
      </p:sp>
      <p:sp>
        <p:nvSpPr>
          <p:cNvPr id="106499" name="Rectangle 7"/>
          <p:cNvSpPr>
            <a:spLocks noGrp="1" noChangeArrowheads="1"/>
          </p:cNvSpPr>
          <p:nvPr>
            <p:ph type="sldNum" sz="quarter" idx="5"/>
          </p:nvPr>
        </p:nvSpPr>
        <p:spPr>
          <a:noFill/>
        </p:spPr>
        <p:txBody>
          <a:bodyPr/>
          <a:lstStyle/>
          <a:p>
            <a:fld id="{4C50B502-154D-47C0-AEE4-4CC1EC302AFD}" type="slidenum">
              <a:rPr lang="nl-NL" smtClean="0"/>
              <a:pPr/>
              <a:t>18</a:t>
            </a:fld>
            <a:endParaRPr lang="nl-NL" smtClean="0"/>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204186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Micrographs showing the components of the myenteric plexus of the ileum of rats stained by the myosin-V technique. Figure A e B: 1 – primary plexus; 2 – secondary plexus; 3 – tertiary plexus; 4 – isolated neurons.</a:t>
            </a:r>
            <a:endParaRPr lang="nl-NL"/>
          </a:p>
        </p:txBody>
      </p:sp>
    </p:spTree>
    <p:extLst>
      <p:ext uri="{BB962C8B-B14F-4D97-AF65-F5344CB8AC3E}">
        <p14:creationId xmlns:p14="http://schemas.microsoft.com/office/powerpoint/2010/main" val="1342747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6"/>
          <p:cNvSpPr>
            <a:spLocks noGrp="1" noChangeArrowheads="1"/>
          </p:cNvSpPr>
          <p:nvPr>
            <p:ph type="ftr" sz="quarter" idx="4"/>
          </p:nvPr>
        </p:nvSpPr>
        <p:spPr>
          <a:xfrm>
            <a:off x="0" y="8686800"/>
            <a:ext cx="2971800" cy="457200"/>
          </a:xfrm>
          <a:prstGeom prst="rect">
            <a:avLst/>
          </a:prstGeom>
          <a:noFill/>
        </p:spPr>
        <p:txBody>
          <a:bodyPr/>
          <a:lstStyle/>
          <a:p>
            <a:r>
              <a:rPr lang="nl-NL" smtClean="0"/>
              <a:t>Bouw &amp; Functie 2: Digestiestelsel</a:t>
            </a:r>
          </a:p>
        </p:txBody>
      </p:sp>
      <p:sp>
        <p:nvSpPr>
          <p:cNvPr id="92163" name="Rectangle 7"/>
          <p:cNvSpPr>
            <a:spLocks noGrp="1" noChangeArrowheads="1"/>
          </p:cNvSpPr>
          <p:nvPr>
            <p:ph type="sldNum" sz="quarter" idx="5"/>
          </p:nvPr>
        </p:nvSpPr>
        <p:spPr>
          <a:noFill/>
        </p:spPr>
        <p:txBody>
          <a:bodyPr/>
          <a:lstStyle/>
          <a:p>
            <a:fld id="{27172E85-7CD7-4766-BF09-040BBF08B401}" type="slidenum">
              <a:rPr lang="nl-NL" smtClean="0"/>
              <a:pPr/>
              <a:t>24</a:t>
            </a:fld>
            <a:endParaRPr lang="nl-NL" smtClean="0"/>
          </a:p>
        </p:txBody>
      </p:sp>
      <p:sp>
        <p:nvSpPr>
          <p:cNvPr id="92164" name="Rectangle 2"/>
          <p:cNvSpPr>
            <a:spLocks noGrp="1" noRot="1" noChangeAspect="1" noChangeArrowheads="1" noTextEdit="1"/>
          </p:cNvSpPr>
          <p:nvPr>
            <p:ph type="sldImg"/>
          </p:nvPr>
        </p:nvSpPr>
        <p:spPr>
          <a:ln/>
        </p:spPr>
      </p:sp>
      <p:sp>
        <p:nvSpPr>
          <p:cNvPr id="9216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68695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6"/>
          <p:cNvSpPr>
            <a:spLocks noGrp="1" noChangeArrowheads="1"/>
          </p:cNvSpPr>
          <p:nvPr>
            <p:ph type="ftr" sz="quarter" idx="4"/>
          </p:nvPr>
        </p:nvSpPr>
        <p:spPr>
          <a:xfrm>
            <a:off x="0" y="8686800"/>
            <a:ext cx="2971800" cy="457200"/>
          </a:xfrm>
          <a:prstGeom prst="rect">
            <a:avLst/>
          </a:prstGeom>
          <a:noFill/>
        </p:spPr>
        <p:txBody>
          <a:bodyPr/>
          <a:lstStyle/>
          <a:p>
            <a:r>
              <a:rPr lang="nl-NL" smtClean="0"/>
              <a:t>Bouw &amp; Functie 2: Digestiestelsel</a:t>
            </a:r>
          </a:p>
        </p:txBody>
      </p:sp>
      <p:sp>
        <p:nvSpPr>
          <p:cNvPr id="93187" name="Rectangle 7"/>
          <p:cNvSpPr>
            <a:spLocks noGrp="1" noChangeArrowheads="1"/>
          </p:cNvSpPr>
          <p:nvPr>
            <p:ph type="sldNum" sz="quarter" idx="5"/>
          </p:nvPr>
        </p:nvSpPr>
        <p:spPr>
          <a:noFill/>
        </p:spPr>
        <p:txBody>
          <a:bodyPr/>
          <a:lstStyle/>
          <a:p>
            <a:fld id="{D5A1A0B5-2237-4314-8312-4F96FD22AAAC}" type="slidenum">
              <a:rPr lang="nl-NL" smtClean="0"/>
              <a:pPr/>
              <a:t>25</a:t>
            </a:fld>
            <a:endParaRPr lang="nl-NL" smtClean="0"/>
          </a:p>
        </p:txBody>
      </p:sp>
      <p:sp>
        <p:nvSpPr>
          <p:cNvPr id="93188" name="Rectangle 1026"/>
          <p:cNvSpPr>
            <a:spLocks noGrp="1" noRot="1" noChangeAspect="1" noChangeArrowheads="1" noTextEdit="1"/>
          </p:cNvSpPr>
          <p:nvPr>
            <p:ph type="sldImg"/>
          </p:nvPr>
        </p:nvSpPr>
        <p:spPr>
          <a:ln/>
        </p:spPr>
      </p:sp>
      <p:sp>
        <p:nvSpPr>
          <p:cNvPr id="93189" name="Rectangle 1027"/>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15629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6"/>
          <p:cNvSpPr>
            <a:spLocks noGrp="1" noChangeArrowheads="1"/>
          </p:cNvSpPr>
          <p:nvPr>
            <p:ph type="ftr" sz="quarter" idx="4"/>
          </p:nvPr>
        </p:nvSpPr>
        <p:spPr>
          <a:xfrm>
            <a:off x="0" y="8686800"/>
            <a:ext cx="2971800" cy="457200"/>
          </a:xfrm>
          <a:prstGeom prst="rect">
            <a:avLst/>
          </a:prstGeom>
          <a:noFill/>
        </p:spPr>
        <p:txBody>
          <a:bodyPr/>
          <a:lstStyle/>
          <a:p>
            <a:r>
              <a:rPr lang="nl-NL" smtClean="0"/>
              <a:t>Bouw &amp; Functie 2: Digestiestelsel</a:t>
            </a:r>
          </a:p>
        </p:txBody>
      </p:sp>
      <p:sp>
        <p:nvSpPr>
          <p:cNvPr id="94211" name="Rectangle 7"/>
          <p:cNvSpPr>
            <a:spLocks noGrp="1" noChangeArrowheads="1"/>
          </p:cNvSpPr>
          <p:nvPr>
            <p:ph type="sldNum" sz="quarter" idx="5"/>
          </p:nvPr>
        </p:nvSpPr>
        <p:spPr>
          <a:noFill/>
        </p:spPr>
        <p:txBody>
          <a:bodyPr/>
          <a:lstStyle/>
          <a:p>
            <a:fld id="{E985C20C-2D50-418C-BED7-68D6F26D35D3}" type="slidenum">
              <a:rPr lang="nl-NL" smtClean="0"/>
              <a:pPr/>
              <a:t>26</a:t>
            </a:fld>
            <a:endParaRPr lang="nl-NL" smtClean="0"/>
          </a:p>
        </p:txBody>
      </p:sp>
      <p:sp>
        <p:nvSpPr>
          <p:cNvPr id="94212" name="Rectangle 2"/>
          <p:cNvSpPr>
            <a:spLocks noGrp="1" noRot="1" noChangeAspect="1" noChangeArrowheads="1" noTextEdit="1"/>
          </p:cNvSpPr>
          <p:nvPr>
            <p:ph type="sldImg"/>
          </p:nvPr>
        </p:nvSpPr>
        <p:spPr>
          <a:ln/>
        </p:spPr>
      </p:sp>
      <p:sp>
        <p:nvSpPr>
          <p:cNvPr id="9421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570200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6"/>
          <p:cNvSpPr>
            <a:spLocks noGrp="1" noChangeArrowheads="1"/>
          </p:cNvSpPr>
          <p:nvPr>
            <p:ph type="ftr" sz="quarter" idx="4"/>
          </p:nvPr>
        </p:nvSpPr>
        <p:spPr>
          <a:xfrm>
            <a:off x="0" y="8686800"/>
            <a:ext cx="2971800" cy="457200"/>
          </a:xfrm>
          <a:prstGeom prst="rect">
            <a:avLst/>
          </a:prstGeom>
          <a:noFill/>
        </p:spPr>
        <p:txBody>
          <a:bodyPr/>
          <a:lstStyle/>
          <a:p>
            <a:r>
              <a:rPr lang="nl-NL" smtClean="0"/>
              <a:t>Bouw &amp; Functie 2: Digestiestelsel</a:t>
            </a:r>
          </a:p>
        </p:txBody>
      </p:sp>
      <p:sp>
        <p:nvSpPr>
          <p:cNvPr id="97283" name="Rectangle 7"/>
          <p:cNvSpPr>
            <a:spLocks noGrp="1" noChangeArrowheads="1"/>
          </p:cNvSpPr>
          <p:nvPr>
            <p:ph type="sldNum" sz="quarter" idx="5"/>
          </p:nvPr>
        </p:nvSpPr>
        <p:spPr>
          <a:noFill/>
        </p:spPr>
        <p:txBody>
          <a:bodyPr/>
          <a:lstStyle/>
          <a:p>
            <a:fld id="{B83E5F35-00E6-42E0-A929-78C61E947CB0}" type="slidenum">
              <a:rPr lang="nl-NL" smtClean="0"/>
              <a:pPr/>
              <a:t>29</a:t>
            </a:fld>
            <a:endParaRPr lang="nl-NL" smtClean="0"/>
          </a:p>
        </p:txBody>
      </p:sp>
      <p:sp>
        <p:nvSpPr>
          <p:cNvPr id="97284" name="Rectangle 2"/>
          <p:cNvSpPr>
            <a:spLocks noGrp="1" noRot="1" noChangeAspect="1" noChangeArrowheads="1" noTextEdit="1"/>
          </p:cNvSpPr>
          <p:nvPr>
            <p:ph type="sldImg"/>
          </p:nvPr>
        </p:nvSpPr>
        <p:spPr>
          <a:ln/>
        </p:spPr>
      </p:sp>
      <p:sp>
        <p:nvSpPr>
          <p:cNvPr id="9728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95406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6"/>
          <p:cNvSpPr>
            <a:spLocks noGrp="1" noChangeArrowheads="1"/>
          </p:cNvSpPr>
          <p:nvPr>
            <p:ph type="ftr" sz="quarter" idx="4"/>
          </p:nvPr>
        </p:nvSpPr>
        <p:spPr>
          <a:xfrm>
            <a:off x="0" y="8686800"/>
            <a:ext cx="2971800" cy="457200"/>
          </a:xfrm>
          <a:prstGeom prst="rect">
            <a:avLst/>
          </a:prstGeom>
          <a:noFill/>
        </p:spPr>
        <p:txBody>
          <a:bodyPr/>
          <a:lstStyle/>
          <a:p>
            <a:r>
              <a:rPr lang="nl-NL" smtClean="0"/>
              <a:t>Bouw &amp; Functie 2: Digestiestelsel</a:t>
            </a:r>
          </a:p>
        </p:txBody>
      </p:sp>
      <p:sp>
        <p:nvSpPr>
          <p:cNvPr id="98307" name="Rectangle 7"/>
          <p:cNvSpPr>
            <a:spLocks noGrp="1" noChangeArrowheads="1"/>
          </p:cNvSpPr>
          <p:nvPr>
            <p:ph type="sldNum" sz="quarter" idx="5"/>
          </p:nvPr>
        </p:nvSpPr>
        <p:spPr>
          <a:noFill/>
        </p:spPr>
        <p:txBody>
          <a:bodyPr/>
          <a:lstStyle/>
          <a:p>
            <a:fld id="{216F64B7-028C-4792-9FA7-E4683FE8EB0C}" type="slidenum">
              <a:rPr lang="nl-NL" smtClean="0"/>
              <a:pPr/>
              <a:t>30</a:t>
            </a:fld>
            <a:endParaRPr lang="nl-NL" smtClean="0"/>
          </a:p>
        </p:txBody>
      </p:sp>
      <p:sp>
        <p:nvSpPr>
          <p:cNvPr id="98308" name="Rectangle 2"/>
          <p:cNvSpPr>
            <a:spLocks noGrp="1" noRot="1" noChangeAspect="1" noChangeArrowheads="1" noTextEdit="1"/>
          </p:cNvSpPr>
          <p:nvPr>
            <p:ph type="sldImg"/>
          </p:nvPr>
        </p:nvSpPr>
        <p:spPr>
          <a:ln/>
        </p:spPr>
      </p:sp>
      <p:sp>
        <p:nvSpPr>
          <p:cNvPr id="9830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076566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6"/>
          <p:cNvSpPr>
            <a:spLocks noGrp="1" noChangeArrowheads="1"/>
          </p:cNvSpPr>
          <p:nvPr>
            <p:ph type="ftr" sz="quarter" idx="4"/>
          </p:nvPr>
        </p:nvSpPr>
        <p:spPr>
          <a:xfrm>
            <a:off x="0" y="8686800"/>
            <a:ext cx="2971800" cy="457200"/>
          </a:xfrm>
          <a:prstGeom prst="rect">
            <a:avLst/>
          </a:prstGeom>
          <a:noFill/>
        </p:spPr>
        <p:txBody>
          <a:bodyPr/>
          <a:lstStyle/>
          <a:p>
            <a:r>
              <a:rPr lang="nl-NL" smtClean="0"/>
              <a:t>Bouw &amp; Functie 2: Digestiestelsel</a:t>
            </a:r>
          </a:p>
        </p:txBody>
      </p:sp>
      <p:sp>
        <p:nvSpPr>
          <p:cNvPr id="99331" name="Rectangle 7"/>
          <p:cNvSpPr>
            <a:spLocks noGrp="1" noChangeArrowheads="1"/>
          </p:cNvSpPr>
          <p:nvPr>
            <p:ph type="sldNum" sz="quarter" idx="5"/>
          </p:nvPr>
        </p:nvSpPr>
        <p:spPr>
          <a:noFill/>
        </p:spPr>
        <p:txBody>
          <a:bodyPr/>
          <a:lstStyle/>
          <a:p>
            <a:fld id="{D3F07904-838D-485E-B50A-9AEED3918058}" type="slidenum">
              <a:rPr lang="nl-NL" smtClean="0"/>
              <a:pPr/>
              <a:t>31</a:t>
            </a:fld>
            <a:endParaRPr lang="nl-NL" smtClean="0"/>
          </a:p>
        </p:txBody>
      </p:sp>
      <p:sp>
        <p:nvSpPr>
          <p:cNvPr id="99332" name="Rectangle 1026"/>
          <p:cNvSpPr>
            <a:spLocks noGrp="1" noRot="1" noChangeAspect="1" noChangeArrowheads="1" noTextEdit="1"/>
          </p:cNvSpPr>
          <p:nvPr>
            <p:ph type="sldImg"/>
          </p:nvPr>
        </p:nvSpPr>
        <p:spPr>
          <a:ln/>
        </p:spPr>
      </p:sp>
      <p:sp>
        <p:nvSpPr>
          <p:cNvPr id="99333" name="Rectangle 1027"/>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408013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Tree>
    <p:extLst>
      <p:ext uri="{BB962C8B-B14F-4D97-AF65-F5344CB8AC3E}">
        <p14:creationId xmlns:p14="http://schemas.microsoft.com/office/powerpoint/2010/main" val="2102613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Tree>
    <p:extLst>
      <p:ext uri="{BB962C8B-B14F-4D97-AF65-F5344CB8AC3E}">
        <p14:creationId xmlns:p14="http://schemas.microsoft.com/office/powerpoint/2010/main" val="2566079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6"/>
          <p:cNvSpPr>
            <a:spLocks noGrp="1" noChangeArrowheads="1"/>
          </p:cNvSpPr>
          <p:nvPr>
            <p:ph type="ftr" sz="quarter" idx="4"/>
          </p:nvPr>
        </p:nvSpPr>
        <p:spPr>
          <a:xfrm>
            <a:off x="0" y="8686800"/>
            <a:ext cx="2971800" cy="457200"/>
          </a:xfrm>
          <a:prstGeom prst="rect">
            <a:avLst/>
          </a:prstGeom>
          <a:noFill/>
        </p:spPr>
        <p:txBody>
          <a:bodyPr/>
          <a:lstStyle/>
          <a:p>
            <a:r>
              <a:rPr lang="nl-NL" smtClean="0"/>
              <a:t>Bouw &amp; Functie 2: Digestiestelsel</a:t>
            </a:r>
          </a:p>
        </p:txBody>
      </p:sp>
      <p:sp>
        <p:nvSpPr>
          <p:cNvPr id="101379" name="Rectangle 7"/>
          <p:cNvSpPr>
            <a:spLocks noGrp="1" noChangeArrowheads="1"/>
          </p:cNvSpPr>
          <p:nvPr>
            <p:ph type="sldNum" sz="quarter" idx="5"/>
          </p:nvPr>
        </p:nvSpPr>
        <p:spPr>
          <a:noFill/>
        </p:spPr>
        <p:txBody>
          <a:bodyPr/>
          <a:lstStyle/>
          <a:p>
            <a:fld id="{6BB962DA-6504-48A7-987D-FEE7B453858B}" type="slidenum">
              <a:rPr lang="nl-NL" smtClean="0"/>
              <a:pPr/>
              <a:t>33</a:t>
            </a:fld>
            <a:endParaRPr lang="nl-NL" smtClean="0"/>
          </a:p>
        </p:txBody>
      </p:sp>
      <p:sp>
        <p:nvSpPr>
          <p:cNvPr id="101380" name="Rectangle 2"/>
          <p:cNvSpPr>
            <a:spLocks noGrp="1" noRot="1" noChangeAspect="1" noChangeArrowheads="1" noTextEdit="1"/>
          </p:cNvSpPr>
          <p:nvPr>
            <p:ph type="sldImg"/>
          </p:nvPr>
        </p:nvSpPr>
        <p:spPr>
          <a:ln/>
        </p:spPr>
      </p:sp>
      <p:sp>
        <p:nvSpPr>
          <p:cNvPr id="10138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442649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Tree>
    <p:extLst>
      <p:ext uri="{BB962C8B-B14F-4D97-AF65-F5344CB8AC3E}">
        <p14:creationId xmlns:p14="http://schemas.microsoft.com/office/powerpoint/2010/main" val="4149983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6"/>
          <p:cNvSpPr>
            <a:spLocks noGrp="1" noChangeArrowheads="1"/>
          </p:cNvSpPr>
          <p:nvPr>
            <p:ph type="ftr" sz="quarter" idx="4"/>
          </p:nvPr>
        </p:nvSpPr>
        <p:spPr>
          <a:xfrm>
            <a:off x="0" y="8686800"/>
            <a:ext cx="2971800" cy="457200"/>
          </a:xfrm>
          <a:prstGeom prst="rect">
            <a:avLst/>
          </a:prstGeom>
          <a:noFill/>
        </p:spPr>
        <p:txBody>
          <a:bodyPr/>
          <a:lstStyle/>
          <a:p>
            <a:r>
              <a:rPr lang="nl-NL" smtClean="0"/>
              <a:t>Bouw &amp; Functie 2: Digestiestelsel</a:t>
            </a:r>
          </a:p>
        </p:txBody>
      </p:sp>
      <p:sp>
        <p:nvSpPr>
          <p:cNvPr id="89091" name="Rectangle 7"/>
          <p:cNvSpPr>
            <a:spLocks noGrp="1" noChangeArrowheads="1"/>
          </p:cNvSpPr>
          <p:nvPr>
            <p:ph type="sldNum" sz="quarter" idx="5"/>
          </p:nvPr>
        </p:nvSpPr>
        <p:spPr>
          <a:noFill/>
        </p:spPr>
        <p:txBody>
          <a:bodyPr/>
          <a:lstStyle/>
          <a:p>
            <a:fld id="{243E7818-DC85-4B77-9CA6-9679D3854E0D}" type="slidenum">
              <a:rPr lang="nl-NL" smtClean="0"/>
              <a:pPr/>
              <a:t>36</a:t>
            </a:fld>
            <a:endParaRPr lang="nl-NL" smtClean="0"/>
          </a:p>
        </p:txBody>
      </p:sp>
      <p:sp>
        <p:nvSpPr>
          <p:cNvPr id="89092" name="Rectangle 2"/>
          <p:cNvSpPr>
            <a:spLocks noGrp="1" noRot="1" noChangeAspect="1" noChangeArrowheads="1" noTextEdit="1"/>
          </p:cNvSpPr>
          <p:nvPr>
            <p:ph type="sldImg"/>
          </p:nvPr>
        </p:nvSpPr>
        <p:spPr>
          <a:ln/>
        </p:spPr>
      </p:sp>
      <p:sp>
        <p:nvSpPr>
          <p:cNvPr id="8909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763914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mtClean="0"/>
              <a:t>Postprandial colonic motility recordings in a healthy volunteer (</a:t>
            </a:r>
            <a:r>
              <a:rPr lang="nl-NL" i="1" smtClean="0"/>
              <a:t>A</a:t>
            </a:r>
            <a:r>
              <a:rPr lang="nl-NL" smtClean="0"/>
              <a:t>) and in two separate irritable bowel syndrome (IBS) patients (</a:t>
            </a:r>
            <a:r>
              <a:rPr lang="nl-NL" i="1" smtClean="0"/>
              <a:t>B</a:t>
            </a:r>
            <a:r>
              <a:rPr lang="nl-NL" smtClean="0"/>
              <a:t>) and (</a:t>
            </a:r>
            <a:r>
              <a:rPr lang="nl-NL" i="1" smtClean="0"/>
              <a:t>C</a:t>
            </a:r>
            <a:r>
              <a:rPr lang="nl-NL" smtClean="0"/>
              <a:t>). Intraluminal pressure reached as high as &gt;500 mmHg. HAPCs = high amplitude propagating contractions.</a:t>
            </a:r>
            <a:endParaRPr lang="nl-NL"/>
          </a:p>
        </p:txBody>
      </p:sp>
    </p:spTree>
    <p:extLst>
      <p:ext uri="{BB962C8B-B14F-4D97-AF65-F5344CB8AC3E}">
        <p14:creationId xmlns:p14="http://schemas.microsoft.com/office/powerpoint/2010/main" val="3265290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6"/>
          <p:cNvSpPr>
            <a:spLocks noGrp="1" noChangeArrowheads="1"/>
          </p:cNvSpPr>
          <p:nvPr>
            <p:ph type="ftr" sz="quarter" idx="4"/>
          </p:nvPr>
        </p:nvSpPr>
        <p:spPr>
          <a:noFill/>
        </p:spPr>
        <p:txBody>
          <a:bodyPr/>
          <a:lstStyle/>
          <a:p>
            <a:r>
              <a:rPr lang="nl-NL" smtClean="0"/>
              <a:t>Bouw &amp; Functie 2: Digestiestelsel</a:t>
            </a:r>
          </a:p>
        </p:txBody>
      </p:sp>
      <p:sp>
        <p:nvSpPr>
          <p:cNvPr id="107523" name="Rectangle 7"/>
          <p:cNvSpPr>
            <a:spLocks noGrp="1" noChangeArrowheads="1"/>
          </p:cNvSpPr>
          <p:nvPr>
            <p:ph type="sldNum" sz="quarter" idx="5"/>
          </p:nvPr>
        </p:nvSpPr>
        <p:spPr>
          <a:noFill/>
        </p:spPr>
        <p:txBody>
          <a:bodyPr/>
          <a:lstStyle/>
          <a:p>
            <a:fld id="{9F1C8131-6CEE-4A60-A254-D96CAAE6197B}" type="slidenum">
              <a:rPr lang="nl-NL" smtClean="0"/>
              <a:pPr/>
              <a:t>39</a:t>
            </a:fld>
            <a:endParaRPr lang="nl-NL" smtClean="0"/>
          </a:p>
        </p:txBody>
      </p:sp>
      <p:sp>
        <p:nvSpPr>
          <p:cNvPr id="107524" name="Rectangle 2"/>
          <p:cNvSpPr>
            <a:spLocks noGrp="1" noRot="1" noChangeAspect="1" noChangeArrowheads="1" noTextEdit="1"/>
          </p:cNvSpPr>
          <p:nvPr>
            <p:ph type="sldImg"/>
          </p:nvPr>
        </p:nvSpPr>
        <p:spPr>
          <a:ln/>
        </p:spPr>
      </p:sp>
      <p:sp>
        <p:nvSpPr>
          <p:cNvPr id="10752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717587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6"/>
          <p:cNvSpPr>
            <a:spLocks noGrp="1" noChangeArrowheads="1"/>
          </p:cNvSpPr>
          <p:nvPr>
            <p:ph type="ftr" sz="quarter" idx="4"/>
          </p:nvPr>
        </p:nvSpPr>
        <p:spPr>
          <a:noFill/>
        </p:spPr>
        <p:txBody>
          <a:bodyPr/>
          <a:lstStyle/>
          <a:p>
            <a:r>
              <a:rPr lang="nl-NL" smtClean="0"/>
              <a:t>Bouw &amp; Functie 2: Digestiestelsel</a:t>
            </a:r>
          </a:p>
        </p:txBody>
      </p:sp>
      <p:sp>
        <p:nvSpPr>
          <p:cNvPr id="108547" name="Rectangle 7"/>
          <p:cNvSpPr>
            <a:spLocks noGrp="1" noChangeArrowheads="1"/>
          </p:cNvSpPr>
          <p:nvPr>
            <p:ph type="sldNum" sz="quarter" idx="5"/>
          </p:nvPr>
        </p:nvSpPr>
        <p:spPr>
          <a:noFill/>
        </p:spPr>
        <p:txBody>
          <a:bodyPr/>
          <a:lstStyle/>
          <a:p>
            <a:fld id="{421ECFBC-60D5-4077-BC63-60D2C99F7540}" type="slidenum">
              <a:rPr lang="nl-NL" smtClean="0"/>
              <a:pPr/>
              <a:t>41</a:t>
            </a:fld>
            <a:endParaRPr lang="nl-NL" smtClean="0"/>
          </a:p>
        </p:txBody>
      </p:sp>
      <p:sp>
        <p:nvSpPr>
          <p:cNvPr id="108548" name="Rectangle 2"/>
          <p:cNvSpPr>
            <a:spLocks noGrp="1" noRot="1" noChangeAspect="1" noChangeArrowheads="1" noTextEdit="1"/>
          </p:cNvSpPr>
          <p:nvPr>
            <p:ph type="sldImg"/>
          </p:nvPr>
        </p:nvSpPr>
        <p:spPr>
          <a:ln/>
        </p:spPr>
      </p:sp>
      <p:sp>
        <p:nvSpPr>
          <p:cNvPr id="10854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978585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6"/>
          <p:cNvSpPr>
            <a:spLocks noGrp="1" noChangeArrowheads="1"/>
          </p:cNvSpPr>
          <p:nvPr>
            <p:ph type="ftr" sz="quarter" idx="4"/>
          </p:nvPr>
        </p:nvSpPr>
        <p:spPr>
          <a:noFill/>
        </p:spPr>
        <p:txBody>
          <a:bodyPr/>
          <a:lstStyle/>
          <a:p>
            <a:r>
              <a:rPr lang="nl-NL" smtClean="0"/>
              <a:t>Bouw &amp; Functie 2: Digestiestelsel</a:t>
            </a:r>
          </a:p>
        </p:txBody>
      </p:sp>
      <p:sp>
        <p:nvSpPr>
          <p:cNvPr id="109571" name="Rectangle 7"/>
          <p:cNvSpPr>
            <a:spLocks noGrp="1" noChangeArrowheads="1"/>
          </p:cNvSpPr>
          <p:nvPr>
            <p:ph type="sldNum" sz="quarter" idx="5"/>
          </p:nvPr>
        </p:nvSpPr>
        <p:spPr>
          <a:noFill/>
        </p:spPr>
        <p:txBody>
          <a:bodyPr/>
          <a:lstStyle/>
          <a:p>
            <a:fld id="{0EE5BE44-6AB9-4346-AC53-12427A874B87}" type="slidenum">
              <a:rPr lang="nl-NL" smtClean="0"/>
              <a:pPr/>
              <a:t>42</a:t>
            </a:fld>
            <a:endParaRPr lang="nl-NL" smtClean="0"/>
          </a:p>
        </p:txBody>
      </p:sp>
      <p:sp>
        <p:nvSpPr>
          <p:cNvPr id="109572" name="Rectangle 2"/>
          <p:cNvSpPr>
            <a:spLocks noGrp="1" noRot="1" noChangeAspect="1" noChangeArrowheads="1" noTextEdit="1"/>
          </p:cNvSpPr>
          <p:nvPr>
            <p:ph type="sldImg"/>
          </p:nvPr>
        </p:nvSpPr>
        <p:spPr>
          <a:ln/>
        </p:spPr>
      </p:sp>
      <p:sp>
        <p:nvSpPr>
          <p:cNvPr id="10957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96355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C1ED64-24C9-45AE-AF2D-9C10E9E0C14E}" type="slidenum">
              <a:rPr lang="en-US"/>
              <a:pPr/>
              <a:t>43</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91688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E01A8C-E374-4AF6-B116-9BB2718C4F19}" type="slidenum">
              <a:rPr lang="en-US"/>
              <a:pPr/>
              <a:t>44</a:t>
            </a:fld>
            <a:endParaRPr lang="en-US"/>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07979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 1 Secretin-</a:t>
            </a:r>
            <a:r>
              <a:rPr lang="en-US" dirty="0" err="1" smtClean="0"/>
              <a:t>immunoreactive</a:t>
            </a:r>
            <a:r>
              <a:rPr lang="en-US" dirty="0" smtClean="0"/>
              <a:t> cells (</a:t>
            </a:r>
            <a:r>
              <a:rPr lang="en-US" i="1" dirty="0" smtClean="0"/>
              <a:t>arrows</a:t>
            </a:r>
            <a:r>
              <a:rPr lang="en-US" dirty="0" smtClean="0"/>
              <a:t>) in the villi of the duodenum of a healthy volunteer (</a:t>
            </a:r>
            <a:r>
              <a:rPr lang="en-US" b="1" dirty="0" smtClean="0"/>
              <a:t>A</a:t>
            </a:r>
            <a:r>
              <a:rPr lang="en-US" dirty="0" smtClean="0"/>
              <a:t>) and of a patient with IBS (</a:t>
            </a:r>
            <a:r>
              <a:rPr lang="en-US" b="1" dirty="0" smtClean="0"/>
              <a:t>B</a:t>
            </a:r>
            <a:r>
              <a:rPr lang="en-US" dirty="0" smtClean="0"/>
              <a:t>)</a:t>
            </a:r>
          </a:p>
          <a:p>
            <a:r>
              <a:rPr lang="en-US" dirty="0" smtClean="0"/>
              <a:t>Fig. 2 </a:t>
            </a:r>
            <a:r>
              <a:rPr lang="en-US" dirty="0" err="1" smtClean="0"/>
              <a:t>CCK</a:t>
            </a:r>
            <a:r>
              <a:rPr lang="en-US" dirty="0" smtClean="0"/>
              <a:t> </a:t>
            </a:r>
            <a:r>
              <a:rPr lang="en-US" dirty="0" err="1" smtClean="0"/>
              <a:t>immunoreactive</a:t>
            </a:r>
            <a:r>
              <a:rPr lang="en-US" dirty="0" smtClean="0"/>
              <a:t> cells (</a:t>
            </a:r>
            <a:r>
              <a:rPr lang="en-US" i="1" dirty="0" smtClean="0"/>
              <a:t>arrows</a:t>
            </a:r>
            <a:r>
              <a:rPr lang="en-US" dirty="0" smtClean="0"/>
              <a:t>) in the duodenal crypts of a healthy volunteer (</a:t>
            </a:r>
            <a:r>
              <a:rPr lang="en-US" b="1" dirty="0" smtClean="0"/>
              <a:t>A</a:t>
            </a:r>
            <a:r>
              <a:rPr lang="en-US" dirty="0" smtClean="0"/>
              <a:t>) and of a patient with IBS-diarrhea (</a:t>
            </a:r>
            <a:r>
              <a:rPr lang="en-US" b="1" dirty="0" smtClean="0"/>
              <a:t>B</a:t>
            </a:r>
            <a:r>
              <a:rPr lang="en-US" dirty="0" smtClean="0"/>
              <a:t>)</a:t>
            </a:r>
          </a:p>
          <a:p>
            <a:r>
              <a:rPr lang="en-US" dirty="0" smtClean="0"/>
              <a:t>Fig. 3 </a:t>
            </a:r>
            <a:r>
              <a:rPr lang="en-US" dirty="0" err="1" smtClean="0"/>
              <a:t>GIP</a:t>
            </a:r>
            <a:r>
              <a:rPr lang="en-US" dirty="0" smtClean="0"/>
              <a:t> cells (</a:t>
            </a:r>
            <a:r>
              <a:rPr lang="en-US" i="1" dirty="0" smtClean="0"/>
              <a:t>arrows</a:t>
            </a:r>
            <a:r>
              <a:rPr lang="en-US" dirty="0" smtClean="0"/>
              <a:t>) in the duodenal crypts of a healthy control (</a:t>
            </a:r>
            <a:r>
              <a:rPr lang="en-US" b="1" dirty="0" smtClean="0"/>
              <a:t>A</a:t>
            </a:r>
            <a:r>
              <a:rPr lang="en-US" dirty="0" smtClean="0"/>
              <a:t>) and of a patient with IBS (</a:t>
            </a:r>
            <a:r>
              <a:rPr lang="en-US" b="1" dirty="0" smtClean="0"/>
              <a:t>B</a:t>
            </a:r>
            <a:r>
              <a:rPr lang="en-US" dirty="0" smtClean="0"/>
              <a:t>)</a:t>
            </a:r>
            <a:endParaRPr lang="en-US" dirty="0"/>
          </a:p>
        </p:txBody>
      </p:sp>
      <p:sp>
        <p:nvSpPr>
          <p:cNvPr id="4" name="Footer Placeholder 3"/>
          <p:cNvSpPr>
            <a:spLocks noGrp="1"/>
          </p:cNvSpPr>
          <p:nvPr>
            <p:ph type="ftr" sz="quarter" idx="10"/>
          </p:nvPr>
        </p:nvSpPr>
        <p:spPr/>
        <p:txBody>
          <a:bodyPr/>
          <a:lstStyle/>
          <a:p>
            <a:r>
              <a:rPr lang="nl-NL" smtClean="0"/>
              <a:t>Bouw &amp; Functie 2: Digestiestelsel</a:t>
            </a:r>
            <a:endParaRPr lang="nl-NL"/>
          </a:p>
        </p:txBody>
      </p:sp>
      <p:sp>
        <p:nvSpPr>
          <p:cNvPr id="5" name="Slide Number Placeholder 4"/>
          <p:cNvSpPr>
            <a:spLocks noGrp="1"/>
          </p:cNvSpPr>
          <p:nvPr>
            <p:ph type="sldNum" sz="quarter" idx="11"/>
          </p:nvPr>
        </p:nvSpPr>
        <p:spPr/>
        <p:txBody>
          <a:bodyPr/>
          <a:lstStyle/>
          <a:p>
            <a:fld id="{F2CB14C6-0AD3-45E4-A467-235D726C3EA9}" type="slidenum">
              <a:rPr lang="nl-NL" smtClean="0"/>
              <a:pPr/>
              <a:t>48</a:t>
            </a:fld>
            <a:endParaRPr lang="nl-NL"/>
          </a:p>
        </p:txBody>
      </p:sp>
    </p:spTree>
    <p:extLst>
      <p:ext uri="{BB962C8B-B14F-4D97-AF65-F5344CB8AC3E}">
        <p14:creationId xmlns:p14="http://schemas.microsoft.com/office/powerpoint/2010/main" val="173307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Tree>
    <p:extLst>
      <p:ext uri="{BB962C8B-B14F-4D97-AF65-F5344CB8AC3E}">
        <p14:creationId xmlns:p14="http://schemas.microsoft.com/office/powerpoint/2010/main" val="3406707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Leptin acts as part of a feedback loop to maintain constant stores of fat</a:t>
            </a:r>
            <a:r>
              <a:rPr lang="en-US" baseline="30000" smtClean="0">
                <a:hlinkClick r:id="rId3"/>
              </a:rPr>
              <a:t>5</a:t>
            </a:r>
            <a:r>
              <a:rPr lang="en-US" smtClean="0"/>
              <a:t>. Leptin is released from adipocytes as a function of the amount of fat, and reduces food intake by acting on two hypothalamic pathways. It stimulates an anorexigenic pathway and inhibits an orexigenic pathway; both of them originate in the arcuate nucleus of the hypothalamus and project to the paraventricular nucleus and the lateral hypothalamic area</a:t>
            </a:r>
            <a:r>
              <a:rPr lang="en-US" baseline="30000" smtClean="0">
                <a:hlinkClick r:id="rId4"/>
              </a:rPr>
              <a:t>1, </a:t>
            </a:r>
            <a:r>
              <a:rPr lang="en-US" baseline="30000" smtClean="0">
                <a:hlinkClick r:id="rId5"/>
              </a:rPr>
              <a:t>7, </a:t>
            </a:r>
            <a:r>
              <a:rPr lang="en-US" baseline="30000" smtClean="0">
                <a:hlinkClick r:id="rId6"/>
              </a:rPr>
              <a:t>8, </a:t>
            </a:r>
            <a:r>
              <a:rPr lang="en-US" baseline="30000" smtClean="0">
                <a:hlinkClick r:id="rId7"/>
              </a:rPr>
              <a:t>9, </a:t>
            </a:r>
            <a:r>
              <a:rPr lang="en-US" baseline="30000" smtClean="0">
                <a:hlinkClick r:id="rId8"/>
              </a:rPr>
              <a:t>141</a:t>
            </a:r>
            <a:r>
              <a:rPr lang="en-US" smtClean="0"/>
              <a:t>. Ghrelin is released from the stomach. The effect of ghrelin in the hypothalamus is opposite to that of leptin; in other words, ghrelin acts as an orexigenic molecule. In addition, ghrelin stimulates both energy gain and the secretion of growth hormone (GH) by acting directly on the anterior pituitary. So, the action of ghrelin constitutes an integrated means to produce an anabolic state and growth. Fasting decreases leptin and increases ghrelin production, leading to the activation of the orexigenic pathway. This response might be important for adaptation to fasting</a:t>
            </a:r>
            <a:r>
              <a:rPr lang="en-US" baseline="30000" smtClean="0">
                <a:hlinkClick r:id="rId9"/>
              </a:rPr>
              <a:t>128, </a:t>
            </a:r>
            <a:r>
              <a:rPr lang="en-US" baseline="30000" smtClean="0">
                <a:hlinkClick r:id="rId10"/>
              </a:rPr>
              <a:t>129</a:t>
            </a:r>
            <a:r>
              <a:rPr lang="en-US" smtClean="0"/>
              <a:t>. Although ghrelin is also produced by hypothalamic cells, it remains to be seen whether this source has a similar action to ghrelin produced by the stomach. GHRH, growth-hormone-releasing hormone.</a:t>
            </a:r>
          </a:p>
          <a:p>
            <a:r>
              <a:rPr lang="en-US" sz="1700" kern="1200" smtClean="0">
                <a:solidFill>
                  <a:schemeClr val="tx1"/>
                </a:solidFill>
                <a:effectLst/>
                <a:latin typeface="+mn-lt"/>
                <a:ea typeface="+mn-ea"/>
                <a:cs typeface="+mn-cs"/>
              </a:rPr>
              <a:t>Ghrelin expression in rat stomach (b±g) e, Ghrelin-immunoreactive cells in the stomach have the same distribution as found on </a:t>
            </a:r>
            <a:r>
              <a:rPr lang="en-US" sz="1700" i="1" kern="1200" smtClean="0">
                <a:solidFill>
                  <a:schemeClr val="tx1"/>
                </a:solidFill>
                <a:effectLst/>
                <a:latin typeface="+mn-lt"/>
                <a:ea typeface="+mn-ea"/>
                <a:cs typeface="+mn-cs"/>
              </a:rPr>
              <a:t>in situ </a:t>
            </a:r>
            <a:r>
              <a:rPr lang="en-US" sz="1700" kern="1200" smtClean="0">
                <a:solidFill>
                  <a:schemeClr val="tx1"/>
                </a:solidFill>
                <a:effectLst/>
                <a:latin typeface="+mn-lt"/>
                <a:ea typeface="+mn-ea"/>
                <a:cs typeface="+mn-cs"/>
              </a:rPr>
              <a:t>hybridization. g, High magnification of e.</a:t>
            </a:r>
          </a:p>
        </p:txBody>
      </p:sp>
    </p:spTree>
    <p:extLst>
      <p:ext uri="{BB962C8B-B14F-4D97-AF65-F5344CB8AC3E}">
        <p14:creationId xmlns:p14="http://schemas.microsoft.com/office/powerpoint/2010/main" val="36503114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Tree>
    <p:extLst>
      <p:ext uri="{BB962C8B-B14F-4D97-AF65-F5344CB8AC3E}">
        <p14:creationId xmlns:p14="http://schemas.microsoft.com/office/powerpoint/2010/main" val="3550216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lstStyle/>
          <a:p>
            <a:pPr marL="76930" indent="-76930" eaLnBrk="1">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pitchFamily="34" charset="0"/>
                <a:ea typeface="msgothic" charset="0"/>
                <a:cs typeface="msgothic" charset="0"/>
              </a:rPr>
              <a:t>Figure 1. Original recordings of the effect of vehicle and acetaminophen (1–100 </a:t>
            </a:r>
            <a:r>
              <a:rPr lang="en-GB" dirty="0" err="1">
                <a:latin typeface="Arial" pitchFamily="34" charset="0"/>
                <a:ea typeface="msgothic" charset="0"/>
                <a:cs typeface="msgothic" charset="0"/>
              </a:rPr>
              <a:t>μM</a:t>
            </a:r>
            <a:r>
              <a:rPr lang="en-GB" dirty="0">
                <a:latin typeface="Arial" pitchFamily="34" charset="0"/>
                <a:ea typeface="msgothic" charset="0"/>
                <a:cs typeface="msgothic" charset="0"/>
              </a:rPr>
              <a:t>) on peristalsis in isolated segments of the guinea pig small intestine. The tracings show the </a:t>
            </a:r>
            <a:r>
              <a:rPr lang="en-GB" dirty="0" err="1">
                <a:latin typeface="Arial" pitchFamily="34" charset="0"/>
                <a:ea typeface="msgothic" charset="0"/>
                <a:cs typeface="msgothic" charset="0"/>
              </a:rPr>
              <a:t>intraluminal</a:t>
            </a:r>
            <a:r>
              <a:rPr lang="en-GB" dirty="0">
                <a:latin typeface="Arial" pitchFamily="34" charset="0"/>
                <a:ea typeface="msgothic" charset="0"/>
                <a:cs typeface="msgothic" charset="0"/>
              </a:rPr>
              <a:t> pressure recorded at the </a:t>
            </a:r>
            <a:r>
              <a:rPr lang="en-GB" dirty="0" err="1">
                <a:latin typeface="Arial" pitchFamily="34" charset="0"/>
                <a:ea typeface="msgothic" charset="0"/>
                <a:cs typeface="msgothic" charset="0"/>
              </a:rPr>
              <a:t>aboral</a:t>
            </a:r>
            <a:r>
              <a:rPr lang="en-GB" dirty="0">
                <a:latin typeface="Arial" pitchFamily="34" charset="0"/>
                <a:ea typeface="msgothic" charset="0"/>
                <a:cs typeface="msgothic" charset="0"/>
              </a:rPr>
              <a:t> end of the segments. Luminal perfusion of the segments slowly increased the </a:t>
            </a:r>
            <a:r>
              <a:rPr lang="en-GB" dirty="0" err="1">
                <a:latin typeface="Arial" pitchFamily="34" charset="0"/>
                <a:ea typeface="msgothic" charset="0"/>
                <a:cs typeface="msgothic" charset="0"/>
              </a:rPr>
              <a:t>intraluminal</a:t>
            </a:r>
            <a:r>
              <a:rPr lang="en-GB" dirty="0">
                <a:latin typeface="Arial" pitchFamily="34" charset="0"/>
                <a:ea typeface="msgothic" charset="0"/>
                <a:cs typeface="msgothic" charset="0"/>
              </a:rPr>
              <a:t> pressure; when the peristaltic pressure threshold (</a:t>
            </a:r>
            <a:r>
              <a:rPr lang="en-GB" dirty="0" err="1">
                <a:latin typeface="Arial" pitchFamily="34" charset="0"/>
                <a:ea typeface="msgothic" charset="0"/>
                <a:cs typeface="msgothic" charset="0"/>
              </a:rPr>
              <a:t>PPT</a:t>
            </a:r>
            <a:r>
              <a:rPr lang="en-GB" dirty="0">
                <a:latin typeface="Arial" pitchFamily="34" charset="0"/>
                <a:ea typeface="msgothic" charset="0"/>
                <a:cs typeface="msgothic" charset="0"/>
              </a:rPr>
              <a:t>, marked by an arrow in the inset of A) was reached, a peristaltic wave shown as a spike-like increase of </a:t>
            </a:r>
            <a:r>
              <a:rPr lang="en-GB" dirty="0" err="1">
                <a:latin typeface="Arial" pitchFamily="34" charset="0"/>
                <a:ea typeface="msgothic" charset="0"/>
                <a:cs typeface="msgothic" charset="0"/>
              </a:rPr>
              <a:t>intraluminal</a:t>
            </a:r>
            <a:r>
              <a:rPr lang="en-GB" dirty="0">
                <a:latin typeface="Arial" pitchFamily="34" charset="0"/>
                <a:ea typeface="msgothic" charset="0"/>
                <a:cs typeface="msgothic" charset="0"/>
              </a:rPr>
              <a:t> pressure was triggered. (A) Peristaltic activity was constant during a control period and remained uninfluenced by vehicle (</a:t>
            </a:r>
            <a:r>
              <a:rPr lang="en-GB" dirty="0" err="1">
                <a:latin typeface="Arial" pitchFamily="34" charset="0"/>
                <a:ea typeface="msgothic" charset="0"/>
                <a:cs typeface="msgothic" charset="0"/>
              </a:rPr>
              <a:t>Tyrode’s</a:t>
            </a:r>
            <a:r>
              <a:rPr lang="en-GB" dirty="0">
                <a:latin typeface="Arial" pitchFamily="34" charset="0"/>
                <a:ea typeface="msgothic" charset="0"/>
                <a:cs typeface="msgothic" charset="0"/>
              </a:rPr>
              <a:t> solution). (B) Addition of 1 </a:t>
            </a:r>
            <a:r>
              <a:rPr lang="en-GB" dirty="0" err="1">
                <a:latin typeface="Arial" pitchFamily="34" charset="0"/>
                <a:ea typeface="msgothic" charset="0"/>
                <a:cs typeface="msgothic" charset="0"/>
              </a:rPr>
              <a:t>μM</a:t>
            </a:r>
            <a:r>
              <a:rPr lang="en-GB" dirty="0">
                <a:latin typeface="Arial" pitchFamily="34" charset="0"/>
                <a:ea typeface="msgothic" charset="0"/>
                <a:cs typeface="msgothic" charset="0"/>
              </a:rPr>
              <a:t> acetaminophen led to a small increase in </a:t>
            </a:r>
            <a:r>
              <a:rPr lang="en-GB" dirty="0" err="1">
                <a:latin typeface="Arial" pitchFamily="34" charset="0"/>
                <a:ea typeface="msgothic" charset="0"/>
                <a:cs typeface="msgothic" charset="0"/>
              </a:rPr>
              <a:t>PPT</a:t>
            </a:r>
            <a:r>
              <a:rPr lang="en-GB" dirty="0">
                <a:latin typeface="Arial" pitchFamily="34" charset="0"/>
                <a:ea typeface="msgothic" charset="0"/>
                <a:cs typeface="msgothic" charset="0"/>
              </a:rPr>
              <a:t>, whereas (C) a larger concentration of acetaminophen (10 </a:t>
            </a:r>
            <a:r>
              <a:rPr lang="en-GB" dirty="0" err="1">
                <a:latin typeface="Arial" pitchFamily="34" charset="0"/>
                <a:ea typeface="msgothic" charset="0"/>
                <a:cs typeface="msgothic" charset="0"/>
              </a:rPr>
              <a:t>μM</a:t>
            </a:r>
            <a:r>
              <a:rPr lang="en-GB" dirty="0">
                <a:latin typeface="Arial" pitchFamily="34" charset="0"/>
                <a:ea typeface="msgothic" charset="0"/>
                <a:cs typeface="msgothic" charset="0"/>
              </a:rPr>
              <a:t>) caused a more pronounced but transient increase in PPT. (D) After exposure to 100 </a:t>
            </a:r>
            <a:r>
              <a:rPr lang="en-GB" dirty="0" err="1">
                <a:latin typeface="Arial" pitchFamily="34" charset="0"/>
                <a:ea typeface="msgothic" charset="0"/>
                <a:cs typeface="msgothic" charset="0"/>
              </a:rPr>
              <a:t>μM</a:t>
            </a:r>
            <a:r>
              <a:rPr lang="en-GB" dirty="0">
                <a:latin typeface="Arial" pitchFamily="34" charset="0"/>
                <a:ea typeface="msgothic" charset="0"/>
                <a:cs typeface="msgothic" charset="0"/>
              </a:rPr>
              <a:t> acetaminophen, peristalsis was completely abolished for approximately 15 min so that despite an </a:t>
            </a:r>
            <a:r>
              <a:rPr lang="en-GB" dirty="0" err="1">
                <a:latin typeface="Arial" pitchFamily="34" charset="0"/>
                <a:ea typeface="msgothic" charset="0"/>
                <a:cs typeface="msgothic" charset="0"/>
              </a:rPr>
              <a:t>intraluminal</a:t>
            </a:r>
            <a:r>
              <a:rPr lang="en-GB" dirty="0">
                <a:latin typeface="Arial" pitchFamily="34" charset="0"/>
                <a:ea typeface="msgothic" charset="0"/>
                <a:cs typeface="msgothic" charset="0"/>
              </a:rPr>
              <a:t> pressure of 400 Pa no peristaltic movements took place. Thereafter, motility returned, first as irregular contractions and later as peristaltic waves that were elicited when </a:t>
            </a:r>
            <a:r>
              <a:rPr lang="en-GB" dirty="0" err="1">
                <a:latin typeface="Arial" pitchFamily="34" charset="0"/>
                <a:ea typeface="msgothic" charset="0"/>
                <a:cs typeface="msgothic" charset="0"/>
              </a:rPr>
              <a:t>PPT</a:t>
            </a:r>
            <a:r>
              <a:rPr lang="en-GB" dirty="0">
                <a:latin typeface="Arial" pitchFamily="34" charset="0"/>
                <a:ea typeface="msgothic" charset="0"/>
                <a:cs typeface="msgothic" charset="0"/>
              </a:rPr>
              <a:t> was reached.</a:t>
            </a:r>
          </a:p>
        </p:txBody>
      </p:sp>
    </p:spTree>
    <p:extLst>
      <p:ext uri="{BB962C8B-B14F-4D97-AF65-F5344CB8AC3E}">
        <p14:creationId xmlns:p14="http://schemas.microsoft.com/office/powerpoint/2010/main" val="1153543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6"/>
          <p:cNvSpPr>
            <a:spLocks noGrp="1" noChangeArrowheads="1"/>
          </p:cNvSpPr>
          <p:nvPr>
            <p:ph type="ftr" sz="quarter" idx="4"/>
          </p:nvPr>
        </p:nvSpPr>
        <p:spPr>
          <a:xfrm>
            <a:off x="0" y="8686800"/>
            <a:ext cx="2971800" cy="457200"/>
          </a:xfrm>
          <a:prstGeom prst="rect">
            <a:avLst/>
          </a:prstGeom>
          <a:noFill/>
        </p:spPr>
        <p:txBody>
          <a:bodyPr/>
          <a:lstStyle/>
          <a:p>
            <a:r>
              <a:rPr lang="nl-NL" smtClean="0"/>
              <a:t>Bouw &amp; Functie 2: Digestiestelsel</a:t>
            </a:r>
          </a:p>
        </p:txBody>
      </p:sp>
      <p:sp>
        <p:nvSpPr>
          <p:cNvPr id="103427" name="Rectangle 7"/>
          <p:cNvSpPr>
            <a:spLocks noGrp="1" noChangeArrowheads="1"/>
          </p:cNvSpPr>
          <p:nvPr>
            <p:ph type="sldNum" sz="quarter" idx="5"/>
          </p:nvPr>
        </p:nvSpPr>
        <p:spPr>
          <a:noFill/>
        </p:spPr>
        <p:txBody>
          <a:bodyPr/>
          <a:lstStyle/>
          <a:p>
            <a:fld id="{77A28EF9-B2C4-484A-8C8B-DA2838D44790}" type="slidenum">
              <a:rPr lang="nl-NL" smtClean="0"/>
              <a:pPr/>
              <a:t>52</a:t>
            </a:fld>
            <a:endParaRPr lang="nl-NL" smtClean="0"/>
          </a:p>
        </p:txBody>
      </p:sp>
      <p:sp>
        <p:nvSpPr>
          <p:cNvPr id="103428" name="Rectangle 2"/>
          <p:cNvSpPr>
            <a:spLocks noGrp="1" noRot="1" noChangeAspect="1" noChangeArrowheads="1" noTextEdit="1"/>
          </p:cNvSpPr>
          <p:nvPr>
            <p:ph type="sldImg"/>
          </p:nvPr>
        </p:nvSpPr>
        <p:spPr>
          <a:ln/>
        </p:spPr>
      </p:sp>
      <p:sp>
        <p:nvSpPr>
          <p:cNvPr id="103429" name="Rectangle 3"/>
          <p:cNvSpPr>
            <a:spLocks noGrp="1" noChangeArrowheads="1"/>
          </p:cNvSpPr>
          <p:nvPr>
            <p:ph type="body" idx="1"/>
          </p:nvPr>
        </p:nvSpPr>
        <p:spPr>
          <a:noFill/>
          <a:ln/>
        </p:spPr>
        <p:txBody>
          <a:bodyPr/>
          <a:lstStyle/>
          <a:p>
            <a:r>
              <a:rPr lang="en-US" dirty="0" smtClean="0"/>
              <a:t>Figure 14–5 The enteric nervous system of a rat’s stomach. By injecting a tracer derived from a horseradish enzyme into the </a:t>
            </a:r>
            <a:r>
              <a:rPr lang="en-US" dirty="0" err="1" smtClean="0"/>
              <a:t>vagus</a:t>
            </a:r>
            <a:r>
              <a:rPr lang="en-US" dirty="0" smtClean="0"/>
              <a:t> nerve, which connects the brain to the esophagus and stomach, researchers were able to reveal the extent of the nerve network. As nerve fibers fray out into the tiny endings across the stomach, information concerning food volume, hunger, discomfort, and satiety are sent back the brain.</a:t>
            </a:r>
          </a:p>
          <a:p>
            <a:r>
              <a:rPr lang="en-GB" sz="1200" b="0" dirty="0" err="1" smtClean="0">
                <a:solidFill>
                  <a:schemeClr val="tx1"/>
                </a:solidFill>
                <a:latin typeface="Arial" pitchFamily="34" charset="0"/>
              </a:rPr>
              <a:t>Confocal</a:t>
            </a:r>
            <a:r>
              <a:rPr lang="en-GB" sz="1200" b="0" dirty="0" smtClean="0">
                <a:solidFill>
                  <a:schemeClr val="tx1"/>
                </a:solidFill>
                <a:latin typeface="Arial" pitchFamily="34" charset="0"/>
              </a:rPr>
              <a:t> fluorescence micrographs of CB2 receptor </a:t>
            </a:r>
            <a:r>
              <a:rPr lang="en-GB" sz="1200" b="0" dirty="0" err="1" smtClean="0">
                <a:solidFill>
                  <a:schemeClr val="tx1"/>
                </a:solidFill>
                <a:latin typeface="Arial" pitchFamily="34" charset="0"/>
              </a:rPr>
              <a:t>immunoreactivity</a:t>
            </a:r>
            <a:r>
              <a:rPr lang="en-GB" sz="1200" b="0" dirty="0" smtClean="0">
                <a:solidFill>
                  <a:schemeClr val="tx1"/>
                </a:solidFill>
                <a:latin typeface="Arial" pitchFamily="34" charset="0"/>
              </a:rPr>
              <a:t> double </a:t>
            </a:r>
            <a:r>
              <a:rPr lang="en-GB" sz="1200" b="0" dirty="0" err="1" smtClean="0">
                <a:solidFill>
                  <a:schemeClr val="tx1"/>
                </a:solidFill>
                <a:latin typeface="Arial" pitchFamily="34" charset="0"/>
              </a:rPr>
              <a:t>labeled</a:t>
            </a:r>
            <a:r>
              <a:rPr lang="en-GB" sz="1200" b="0" dirty="0" smtClean="0">
                <a:solidFill>
                  <a:schemeClr val="tx1"/>
                </a:solidFill>
                <a:latin typeface="Arial" pitchFamily="34" charset="0"/>
              </a:rPr>
              <a:t> with enteric neuronal markers in whole-mount preparations of rat </a:t>
            </a:r>
            <a:r>
              <a:rPr lang="en-GB" sz="1200" b="0" dirty="0" err="1" smtClean="0">
                <a:solidFill>
                  <a:schemeClr val="tx1"/>
                </a:solidFill>
                <a:latin typeface="Arial" pitchFamily="34" charset="0"/>
              </a:rPr>
              <a:t>ileal</a:t>
            </a:r>
            <a:r>
              <a:rPr lang="en-GB" sz="1200" b="0" dirty="0" smtClean="0">
                <a:solidFill>
                  <a:schemeClr val="tx1"/>
                </a:solidFill>
                <a:latin typeface="Arial" pitchFamily="34" charset="0"/>
              </a:rPr>
              <a:t> </a:t>
            </a:r>
            <a:r>
              <a:rPr lang="en-GB" sz="1200" b="0" dirty="0" err="1" smtClean="0">
                <a:solidFill>
                  <a:schemeClr val="tx1"/>
                </a:solidFill>
                <a:latin typeface="Arial" pitchFamily="34" charset="0"/>
              </a:rPr>
              <a:t>myenteric</a:t>
            </a:r>
            <a:r>
              <a:rPr lang="en-GB" sz="1200" b="0" dirty="0" smtClean="0">
                <a:solidFill>
                  <a:schemeClr val="tx1"/>
                </a:solidFill>
                <a:latin typeface="Arial" pitchFamily="34" charset="0"/>
              </a:rPr>
              <a:t> plexus</a:t>
            </a:r>
            <a:endParaRPr lang="en-US" b="0" dirty="0" smtClean="0"/>
          </a:p>
          <a:p>
            <a:r>
              <a:rPr lang="en-US" b="1" dirty="0" smtClean="0"/>
              <a:t>Cover legend:</a:t>
            </a:r>
            <a:r>
              <a:rPr lang="en-US" dirty="0" smtClean="0"/>
              <a:t> The human enteric nervous system contains ~500 million neurons in 20 functional classes. All of these cells form from a small population of neural crest-derived cells that migrate through the bowel and vigorously proliferate before differentiating and extending </a:t>
            </a:r>
            <a:r>
              <a:rPr lang="en-US" dirty="0" err="1" smtClean="0"/>
              <a:t>neurites</a:t>
            </a:r>
            <a:r>
              <a:rPr lang="en-US" dirty="0" smtClean="0"/>
              <a:t>. This image shows a whole-mount preparation of the mouse small bowel </a:t>
            </a:r>
            <a:r>
              <a:rPr lang="en-US" dirty="0" err="1" smtClean="0"/>
              <a:t>myenteric</a:t>
            </a:r>
            <a:r>
              <a:rPr lang="en-US" dirty="0" smtClean="0"/>
              <a:t> plexus after </a:t>
            </a:r>
            <a:r>
              <a:rPr lang="en-US" dirty="0" err="1" smtClean="0"/>
              <a:t>NADPH</a:t>
            </a:r>
            <a:r>
              <a:rPr lang="en-US" dirty="0" smtClean="0"/>
              <a:t> </a:t>
            </a:r>
            <a:r>
              <a:rPr lang="en-US" dirty="0" err="1" smtClean="0"/>
              <a:t>diaphorase</a:t>
            </a:r>
            <a:r>
              <a:rPr lang="en-US" dirty="0" smtClean="0"/>
              <a:t> </a:t>
            </a:r>
            <a:r>
              <a:rPr lang="en-US" dirty="0" err="1" smtClean="0"/>
              <a:t>histochemistry</a:t>
            </a:r>
            <a:r>
              <a:rPr lang="en-US" dirty="0" smtClean="0"/>
              <a:t>. For more information, see the article by </a:t>
            </a:r>
            <a:r>
              <a:rPr lang="en-US" dirty="0" err="1" smtClean="0"/>
              <a:t>Vohra</a:t>
            </a:r>
            <a:r>
              <a:rPr lang="en-US" dirty="0" smtClean="0"/>
              <a:t> et al. in the August 29, 2007 issue (pages </a:t>
            </a:r>
            <a:r>
              <a:rPr lang="en-US" dirty="0" smtClean="0">
                <a:hlinkClick r:id="rId3"/>
              </a:rPr>
              <a:t>9458–9468</a:t>
            </a:r>
            <a:r>
              <a:rPr lang="en-US" dirty="0" smtClean="0"/>
              <a:t>) .</a:t>
            </a:r>
          </a:p>
        </p:txBody>
      </p:sp>
    </p:spTree>
    <p:extLst>
      <p:ext uri="{BB962C8B-B14F-4D97-AF65-F5344CB8AC3E}">
        <p14:creationId xmlns:p14="http://schemas.microsoft.com/office/powerpoint/2010/main" val="27223675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6"/>
          <p:cNvSpPr>
            <a:spLocks noGrp="1" noChangeArrowheads="1"/>
          </p:cNvSpPr>
          <p:nvPr>
            <p:ph type="ftr" sz="quarter" idx="4"/>
          </p:nvPr>
        </p:nvSpPr>
        <p:spPr>
          <a:xfrm>
            <a:off x="0" y="8686800"/>
            <a:ext cx="2971800" cy="457200"/>
          </a:xfrm>
          <a:prstGeom prst="rect">
            <a:avLst/>
          </a:prstGeom>
          <a:noFill/>
        </p:spPr>
        <p:txBody>
          <a:bodyPr/>
          <a:lstStyle/>
          <a:p>
            <a:r>
              <a:rPr lang="nl-NL" smtClean="0"/>
              <a:t>Bouw &amp; Functie 2: Digestiestelsel</a:t>
            </a:r>
          </a:p>
        </p:txBody>
      </p:sp>
      <p:sp>
        <p:nvSpPr>
          <p:cNvPr id="104451" name="Rectangle 7"/>
          <p:cNvSpPr>
            <a:spLocks noGrp="1" noChangeArrowheads="1"/>
          </p:cNvSpPr>
          <p:nvPr>
            <p:ph type="sldNum" sz="quarter" idx="5"/>
          </p:nvPr>
        </p:nvSpPr>
        <p:spPr>
          <a:noFill/>
        </p:spPr>
        <p:txBody>
          <a:bodyPr/>
          <a:lstStyle/>
          <a:p>
            <a:fld id="{EA2F0E46-812A-48A3-AA7C-B29C0CA95486}" type="slidenum">
              <a:rPr lang="nl-NL" smtClean="0"/>
              <a:pPr/>
              <a:t>54</a:t>
            </a:fld>
            <a:endParaRPr lang="nl-NL" smtClean="0"/>
          </a:p>
        </p:txBody>
      </p:sp>
      <p:sp>
        <p:nvSpPr>
          <p:cNvPr id="104452" name="Rectangle 2"/>
          <p:cNvSpPr>
            <a:spLocks noGrp="1" noRot="1" noChangeAspect="1" noChangeArrowheads="1" noTextEdit="1"/>
          </p:cNvSpPr>
          <p:nvPr>
            <p:ph type="sldImg"/>
          </p:nvPr>
        </p:nvSpPr>
        <p:spPr>
          <a:ln/>
        </p:spPr>
      </p:sp>
      <p:sp>
        <p:nvSpPr>
          <p:cNvPr id="10445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6297298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6"/>
          <p:cNvSpPr>
            <a:spLocks noGrp="1" noChangeArrowheads="1"/>
          </p:cNvSpPr>
          <p:nvPr>
            <p:ph type="ftr" sz="quarter" idx="4"/>
          </p:nvPr>
        </p:nvSpPr>
        <p:spPr>
          <a:xfrm>
            <a:off x="0" y="8686800"/>
            <a:ext cx="2971800" cy="457200"/>
          </a:xfrm>
          <a:prstGeom prst="rect">
            <a:avLst/>
          </a:prstGeom>
          <a:noFill/>
        </p:spPr>
        <p:txBody>
          <a:bodyPr/>
          <a:lstStyle/>
          <a:p>
            <a:r>
              <a:rPr lang="nl-NL" smtClean="0"/>
              <a:t>Bouw &amp; Functie 2: Digestiestelsel</a:t>
            </a:r>
          </a:p>
        </p:txBody>
      </p:sp>
      <p:sp>
        <p:nvSpPr>
          <p:cNvPr id="105475" name="Rectangle 7"/>
          <p:cNvSpPr>
            <a:spLocks noGrp="1" noChangeArrowheads="1"/>
          </p:cNvSpPr>
          <p:nvPr>
            <p:ph type="sldNum" sz="quarter" idx="5"/>
          </p:nvPr>
        </p:nvSpPr>
        <p:spPr>
          <a:noFill/>
        </p:spPr>
        <p:txBody>
          <a:bodyPr/>
          <a:lstStyle/>
          <a:p>
            <a:fld id="{66E21194-CDA3-4E7F-850B-7C1C1C9C8B7F}" type="slidenum">
              <a:rPr lang="nl-NL" smtClean="0"/>
              <a:pPr/>
              <a:t>55</a:t>
            </a:fld>
            <a:endParaRPr lang="nl-NL" smtClean="0"/>
          </a:p>
        </p:txBody>
      </p:sp>
      <p:sp>
        <p:nvSpPr>
          <p:cNvPr id="105476" name="Rectangle 2"/>
          <p:cNvSpPr>
            <a:spLocks noGrp="1" noRot="1" noChangeAspect="1" noChangeArrowheads="1" noTextEdit="1"/>
          </p:cNvSpPr>
          <p:nvPr>
            <p:ph type="sldImg"/>
          </p:nvPr>
        </p:nvSpPr>
        <p:spPr>
          <a:ln/>
        </p:spPr>
      </p:sp>
      <p:sp>
        <p:nvSpPr>
          <p:cNvPr id="10547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0252003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smtClean="0"/>
              <a:t>Schematized view of the enteric nervous system.</a:t>
            </a:r>
            <a:r>
              <a:rPr lang="en-US" smtClean="0"/>
              <a:t> The system is composed of two major ganglionated plexuses—the myenteric and submucosal plexuses—which form a network of neurons and glial cells. The mucosal layer also contains delicate nerve and glial networks that form the mucosal plexus, which extends to the lamina propria mucosae beneath the epithelial lining.</a:t>
            </a:r>
            <a:endParaRPr lang="nl-NL"/>
          </a:p>
        </p:txBody>
      </p:sp>
    </p:spTree>
    <p:extLst>
      <p:ext uri="{BB962C8B-B14F-4D97-AF65-F5344CB8AC3E}">
        <p14:creationId xmlns:p14="http://schemas.microsoft.com/office/powerpoint/2010/main" val="3942739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5BBAB7-AF0A-4C37-A009-603E22D49343}" type="slidenum">
              <a:rPr lang="nl-NL"/>
              <a:pPr/>
              <a:t>61</a:t>
            </a:fld>
            <a:endParaRPr lang="nl-NL"/>
          </a:p>
        </p:txBody>
      </p:sp>
      <p:sp>
        <p:nvSpPr>
          <p:cNvPr id="1939458" name="Rectangle 2"/>
          <p:cNvSpPr>
            <a:spLocks noGrp="1" noRot="1" noChangeAspect="1" noChangeArrowheads="1" noTextEdit="1"/>
          </p:cNvSpPr>
          <p:nvPr>
            <p:ph type="sldImg"/>
          </p:nvPr>
        </p:nvSpPr>
        <p:spPr>
          <a:ln/>
        </p:spPr>
      </p:sp>
      <p:sp>
        <p:nvSpPr>
          <p:cNvPr id="19394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514163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D1F496-4D46-4D16-8420-DD303EFCA711}" type="slidenum">
              <a:rPr lang="nl-NL"/>
              <a:pPr/>
              <a:t>63</a:t>
            </a:fld>
            <a:endParaRPr lang="nl-NL"/>
          </a:p>
        </p:txBody>
      </p:sp>
      <p:sp>
        <p:nvSpPr>
          <p:cNvPr id="1825794" name="Rectangle 2"/>
          <p:cNvSpPr>
            <a:spLocks noGrp="1" noRot="1" noChangeAspect="1" noChangeArrowheads="1" noTextEdit="1"/>
          </p:cNvSpPr>
          <p:nvPr>
            <p:ph type="sldImg"/>
          </p:nvPr>
        </p:nvSpPr>
        <p:spPr>
          <a:ln/>
        </p:spPr>
      </p:sp>
      <p:sp>
        <p:nvSpPr>
          <p:cNvPr id="1825795" name="Rectangle 3"/>
          <p:cNvSpPr>
            <a:spLocks noGrp="1" noChangeArrowheads="1"/>
          </p:cNvSpPr>
          <p:nvPr>
            <p:ph type="body" idx="1"/>
          </p:nvPr>
        </p:nvSpPr>
        <p:spPr/>
        <p:txBody>
          <a:bodyPr/>
          <a:lstStyle/>
          <a:p>
            <a:r>
              <a:rPr lang="en-US" dirty="0" smtClean="0"/>
              <a:t>Electron micrographs of proximal intestinal </a:t>
            </a:r>
            <a:r>
              <a:rPr lang="en-US" dirty="0" err="1" smtClean="0"/>
              <a:t>microvilli</a:t>
            </a:r>
            <a:r>
              <a:rPr lang="en-US" dirty="0" smtClean="0"/>
              <a:t> of </a:t>
            </a:r>
            <a:r>
              <a:rPr lang="en-US" i="1" dirty="0" smtClean="0"/>
              <a:t>P. </a:t>
            </a:r>
            <a:r>
              <a:rPr lang="en-US" i="1" dirty="0" err="1" smtClean="0"/>
              <a:t>molurus</a:t>
            </a:r>
            <a:r>
              <a:rPr lang="en-US" dirty="0" smtClean="0"/>
              <a:t> fasted (a) and at 0.25 (b), 0.5 (c), 1 (d), 3 (e), 6 (g), and 14 (g) days </a:t>
            </a:r>
            <a:r>
              <a:rPr lang="en-US" dirty="0" err="1" smtClean="0"/>
              <a:t>postfeeding</a:t>
            </a:r>
            <a:r>
              <a:rPr lang="en-US" dirty="0" smtClean="0"/>
              <a:t>. Note the rapid postprandial lengthening of the python's </a:t>
            </a:r>
            <a:r>
              <a:rPr lang="en-US" dirty="0" err="1" smtClean="0"/>
              <a:t>microvilli</a:t>
            </a:r>
            <a:r>
              <a:rPr lang="en-US" dirty="0" smtClean="0"/>
              <a:t> and subsequent shortening following the completion of digestion. Bar: 1 </a:t>
            </a:r>
            <a:r>
              <a:rPr lang="en-US" dirty="0" err="1" smtClean="0"/>
              <a:t>μm</a:t>
            </a:r>
            <a:r>
              <a:rPr lang="en-US" dirty="0" smtClean="0"/>
              <a:t>.</a:t>
            </a:r>
            <a:endParaRPr lang="en-US" dirty="0"/>
          </a:p>
        </p:txBody>
      </p:sp>
    </p:spTree>
    <p:extLst>
      <p:ext uri="{BB962C8B-B14F-4D97-AF65-F5344CB8AC3E}">
        <p14:creationId xmlns:p14="http://schemas.microsoft.com/office/powerpoint/2010/main" val="2779416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Tree>
    <p:extLst>
      <p:ext uri="{BB962C8B-B14F-4D97-AF65-F5344CB8AC3E}">
        <p14:creationId xmlns:p14="http://schemas.microsoft.com/office/powerpoint/2010/main" val="2382593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mtClean="0"/>
              <a:t>Postprandial colonic motility recordings in a healthy volunteer (</a:t>
            </a:r>
            <a:r>
              <a:rPr lang="nl-NL" i="1" smtClean="0"/>
              <a:t>A</a:t>
            </a:r>
            <a:r>
              <a:rPr lang="nl-NL" smtClean="0"/>
              <a:t>) and in two separate irritable bowel syndrome (IBS) patients (</a:t>
            </a:r>
            <a:r>
              <a:rPr lang="nl-NL" i="1" smtClean="0"/>
              <a:t>B</a:t>
            </a:r>
            <a:r>
              <a:rPr lang="nl-NL" smtClean="0"/>
              <a:t>) and (</a:t>
            </a:r>
            <a:r>
              <a:rPr lang="nl-NL" i="1" smtClean="0"/>
              <a:t>C</a:t>
            </a:r>
            <a:r>
              <a:rPr lang="nl-NL" smtClean="0"/>
              <a:t>). Intraluminal pressure reached as high as &gt;500 mmHg. HAPCs = high amplitude propagating contractions.</a:t>
            </a:r>
            <a:endParaRPr lang="nl-NL"/>
          </a:p>
        </p:txBody>
      </p:sp>
    </p:spTree>
    <p:extLst>
      <p:ext uri="{BB962C8B-B14F-4D97-AF65-F5344CB8AC3E}">
        <p14:creationId xmlns:p14="http://schemas.microsoft.com/office/powerpoint/2010/main" val="1919378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ftr" sz="quarter" idx="4"/>
          </p:nvPr>
        </p:nvSpPr>
        <p:spPr>
          <a:xfrm>
            <a:off x="0" y="8686800"/>
            <a:ext cx="2971800" cy="457200"/>
          </a:xfrm>
          <a:prstGeom prst="rect">
            <a:avLst/>
          </a:prstGeom>
          <a:noFill/>
        </p:spPr>
        <p:txBody>
          <a:bodyPr/>
          <a:lstStyle/>
          <a:p>
            <a:r>
              <a:rPr lang="nl-NL" smtClean="0"/>
              <a:t>Bouw &amp; Functie 2: Digestiestelsel</a:t>
            </a:r>
          </a:p>
        </p:txBody>
      </p:sp>
      <p:sp>
        <p:nvSpPr>
          <p:cNvPr id="87043" name="Rectangle 7"/>
          <p:cNvSpPr>
            <a:spLocks noGrp="1" noChangeArrowheads="1"/>
          </p:cNvSpPr>
          <p:nvPr>
            <p:ph type="sldNum" sz="quarter" idx="5"/>
          </p:nvPr>
        </p:nvSpPr>
        <p:spPr>
          <a:noFill/>
        </p:spPr>
        <p:txBody>
          <a:bodyPr/>
          <a:lstStyle/>
          <a:p>
            <a:fld id="{3C3F70BA-89DA-4624-8F72-547E6571B7C7}" type="slidenum">
              <a:rPr lang="nl-NL" smtClean="0"/>
              <a:pPr/>
              <a:t>13</a:t>
            </a:fld>
            <a:endParaRPr lang="nl-NL" smtClean="0"/>
          </a:p>
        </p:txBody>
      </p:sp>
      <p:sp>
        <p:nvSpPr>
          <p:cNvPr id="87044" name="Rectangle 2"/>
          <p:cNvSpPr>
            <a:spLocks noGrp="1" noRot="1" noChangeAspect="1" noChangeArrowheads="1" noTextEdit="1"/>
          </p:cNvSpPr>
          <p:nvPr>
            <p:ph type="sldImg"/>
          </p:nvPr>
        </p:nvSpPr>
        <p:spPr>
          <a:ln/>
        </p:spPr>
      </p:sp>
      <p:sp>
        <p:nvSpPr>
          <p:cNvPr id="8704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719466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6"/>
          <p:cNvSpPr>
            <a:spLocks noGrp="1" noChangeArrowheads="1"/>
          </p:cNvSpPr>
          <p:nvPr>
            <p:ph type="ftr" sz="quarter" idx="4"/>
          </p:nvPr>
        </p:nvSpPr>
        <p:spPr>
          <a:xfrm>
            <a:off x="0" y="8686800"/>
            <a:ext cx="2971800" cy="457200"/>
          </a:xfrm>
          <a:prstGeom prst="rect">
            <a:avLst/>
          </a:prstGeom>
          <a:noFill/>
        </p:spPr>
        <p:txBody>
          <a:bodyPr/>
          <a:lstStyle/>
          <a:p>
            <a:r>
              <a:rPr lang="nl-NL" smtClean="0"/>
              <a:t>Bouw &amp; Functie 2: Digestiestelsel</a:t>
            </a:r>
          </a:p>
        </p:txBody>
      </p:sp>
      <p:sp>
        <p:nvSpPr>
          <p:cNvPr id="84995" name="Rectangle 7"/>
          <p:cNvSpPr>
            <a:spLocks noGrp="1" noChangeArrowheads="1"/>
          </p:cNvSpPr>
          <p:nvPr>
            <p:ph type="sldNum" sz="quarter" idx="5"/>
          </p:nvPr>
        </p:nvSpPr>
        <p:spPr>
          <a:noFill/>
        </p:spPr>
        <p:txBody>
          <a:bodyPr/>
          <a:lstStyle/>
          <a:p>
            <a:fld id="{D6604959-B479-41BA-AB44-43A491800901}" type="slidenum">
              <a:rPr lang="nl-NL" smtClean="0"/>
              <a:pPr/>
              <a:t>14</a:t>
            </a:fld>
            <a:endParaRPr lang="nl-NL" smtClean="0"/>
          </a:p>
        </p:txBody>
      </p:sp>
      <p:sp>
        <p:nvSpPr>
          <p:cNvPr id="84996" name="Rectangle 2"/>
          <p:cNvSpPr>
            <a:spLocks noGrp="1" noRot="1" noChangeAspect="1" noChangeArrowheads="1" noTextEdit="1"/>
          </p:cNvSpPr>
          <p:nvPr>
            <p:ph type="sldImg"/>
          </p:nvPr>
        </p:nvSpPr>
        <p:spPr>
          <a:ln/>
        </p:spPr>
      </p:sp>
      <p:sp>
        <p:nvSpPr>
          <p:cNvPr id="8499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09463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6"/>
          <p:cNvSpPr>
            <a:spLocks noGrp="1" noChangeArrowheads="1"/>
          </p:cNvSpPr>
          <p:nvPr>
            <p:ph type="ftr" sz="quarter" idx="4"/>
          </p:nvPr>
        </p:nvSpPr>
        <p:spPr>
          <a:xfrm>
            <a:off x="0" y="8686800"/>
            <a:ext cx="2971800" cy="457200"/>
          </a:xfrm>
          <a:prstGeom prst="rect">
            <a:avLst/>
          </a:prstGeom>
          <a:noFill/>
        </p:spPr>
        <p:txBody>
          <a:bodyPr/>
          <a:lstStyle/>
          <a:p>
            <a:r>
              <a:rPr lang="nl-NL" smtClean="0"/>
              <a:t>Bouw &amp; Functie 2: Digestiestelsel</a:t>
            </a:r>
          </a:p>
        </p:txBody>
      </p:sp>
      <p:sp>
        <p:nvSpPr>
          <p:cNvPr id="86019" name="Rectangle 7"/>
          <p:cNvSpPr>
            <a:spLocks noGrp="1" noChangeArrowheads="1"/>
          </p:cNvSpPr>
          <p:nvPr>
            <p:ph type="sldNum" sz="quarter" idx="5"/>
          </p:nvPr>
        </p:nvSpPr>
        <p:spPr>
          <a:noFill/>
        </p:spPr>
        <p:txBody>
          <a:bodyPr/>
          <a:lstStyle/>
          <a:p>
            <a:fld id="{F6F072C9-DF2C-479E-90F0-63F728646272}" type="slidenum">
              <a:rPr lang="nl-NL" smtClean="0"/>
              <a:pPr/>
              <a:t>15</a:t>
            </a:fld>
            <a:endParaRPr lang="nl-NL" smtClean="0"/>
          </a:p>
        </p:txBody>
      </p:sp>
      <p:sp>
        <p:nvSpPr>
          <p:cNvPr id="86020" name="Rectangle 2"/>
          <p:cNvSpPr>
            <a:spLocks noGrp="1" noRot="1" noChangeAspect="1" noChangeArrowheads="1" noTextEdit="1"/>
          </p:cNvSpPr>
          <p:nvPr>
            <p:ph type="sldImg"/>
          </p:nvPr>
        </p:nvSpPr>
        <p:spPr>
          <a:ln/>
        </p:spPr>
      </p:sp>
      <p:sp>
        <p:nvSpPr>
          <p:cNvPr id="8602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975422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ftr" sz="quarter" idx="4"/>
          </p:nvPr>
        </p:nvSpPr>
        <p:spPr>
          <a:ln/>
        </p:spPr>
        <p:txBody>
          <a:bodyPr/>
          <a:lstStyle/>
          <a:p>
            <a:r>
              <a:rPr lang="nl-NL"/>
              <a:t>Bouw &amp; Functie 2: Digestiestelsel</a:t>
            </a:r>
          </a:p>
        </p:txBody>
      </p:sp>
      <p:sp>
        <p:nvSpPr>
          <p:cNvPr id="6" name="Rectangle 7"/>
          <p:cNvSpPr>
            <a:spLocks noGrp="1" noChangeArrowheads="1"/>
          </p:cNvSpPr>
          <p:nvPr>
            <p:ph type="sldNum" sz="quarter" idx="5"/>
          </p:nvPr>
        </p:nvSpPr>
        <p:spPr>
          <a:ln/>
        </p:spPr>
        <p:txBody>
          <a:bodyPr/>
          <a:lstStyle/>
          <a:p>
            <a:fld id="{E7EB1175-4FDC-43FA-BB10-06764F4B836B}" type="slidenum">
              <a:rPr lang="nl-NL"/>
              <a:pPr/>
              <a:t>16</a:t>
            </a:fld>
            <a:endParaRPr lang="nl-NL"/>
          </a:p>
        </p:txBody>
      </p:sp>
      <p:sp>
        <p:nvSpPr>
          <p:cNvPr id="866306" name="Rectangle 2"/>
          <p:cNvSpPr>
            <a:spLocks noGrp="1" noRot="1" noChangeAspect="1" noChangeArrowheads="1" noTextEdit="1"/>
          </p:cNvSpPr>
          <p:nvPr>
            <p:ph type="sldImg"/>
          </p:nvPr>
        </p:nvSpPr>
        <p:spPr>
          <a:ln/>
        </p:spPr>
      </p:sp>
      <p:sp>
        <p:nvSpPr>
          <p:cNvPr id="8663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61984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6" name="Tijdelijke aanduiding voor inhoud 2"/>
          <p:cNvSpPr>
            <a:spLocks noGrp="1"/>
          </p:cNvSpPr>
          <p:nvPr>
            <p:ph sz="half" idx="1"/>
          </p:nvPr>
        </p:nvSpPr>
        <p:spPr>
          <a:xfrm>
            <a:off x="900000" y="1800000"/>
            <a:ext cx="5400000" cy="6120000"/>
          </a:xfrm>
        </p:spPr>
        <p:txBody>
          <a:bodyPr/>
          <a:lstStyle>
            <a:lvl1pPr>
              <a:defRPr sz="2500"/>
            </a:lvl1pPr>
            <a:lvl2pPr>
              <a:defRPr sz="2500"/>
            </a:lvl2pPr>
            <a:lvl3pPr>
              <a:defRPr sz="2100"/>
            </a:lvl3pPr>
            <a:lvl4pPr>
              <a:defRPr sz="2100"/>
            </a:lvl4pPr>
            <a:lvl5pPr>
              <a:defRPr sz="2100"/>
            </a:lvl5pPr>
            <a:lvl6pPr>
              <a:defRPr sz="2600"/>
            </a:lvl6pPr>
            <a:lvl7pPr>
              <a:defRPr sz="2600"/>
            </a:lvl7pPr>
            <a:lvl8pPr>
              <a:defRPr sz="2600"/>
            </a:lvl8pPr>
            <a:lvl9pPr>
              <a:defRPr sz="2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7" name="Tijdelijke aanduiding voor inhoud 3"/>
          <p:cNvSpPr>
            <a:spLocks noGrp="1"/>
          </p:cNvSpPr>
          <p:nvPr>
            <p:ph sz="half" idx="2"/>
          </p:nvPr>
        </p:nvSpPr>
        <p:spPr>
          <a:xfrm>
            <a:off x="6660000" y="1800000"/>
            <a:ext cx="5400000" cy="6120000"/>
          </a:xfrm>
        </p:spPr>
        <p:txBody>
          <a:bodyPr/>
          <a:lstStyle>
            <a:lvl1pPr>
              <a:defRPr sz="2500"/>
            </a:lvl1pPr>
            <a:lvl2pPr>
              <a:defRPr sz="2500"/>
            </a:lvl2pPr>
            <a:lvl3pPr>
              <a:defRPr sz="2100"/>
            </a:lvl3pPr>
            <a:lvl4pPr>
              <a:defRPr sz="2100"/>
            </a:lvl4pPr>
            <a:lvl5pPr>
              <a:defRPr sz="2100"/>
            </a:lvl5pPr>
            <a:lvl6pPr>
              <a:defRPr sz="2600"/>
            </a:lvl6pPr>
            <a:lvl7pPr>
              <a:defRPr sz="2600"/>
            </a:lvl7pPr>
            <a:lvl8pPr>
              <a:defRPr sz="2600"/>
            </a:lvl8pPr>
            <a:lvl9pPr>
              <a:defRPr sz="2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5" name="Tijdelijke aanduiding voor dianummer 5"/>
          <p:cNvSpPr>
            <a:spLocks noGrp="1"/>
          </p:cNvSpPr>
          <p:nvPr>
            <p:ph type="sldNum" sz="quarter" idx="10"/>
          </p:nvPr>
        </p:nvSpPr>
        <p:spPr/>
        <p:txBody>
          <a:bodyPr/>
          <a:lstStyle>
            <a:lvl1pPr>
              <a:defRPr/>
            </a:lvl1pPr>
          </a:lstStyle>
          <a:p>
            <a:pPr>
              <a:defRPr/>
            </a:pPr>
            <a:fld id="{AA951DFC-B118-4932-AC91-CCE70DDCBE01}" type="slidenum">
              <a:rPr lang="nl-NL"/>
              <a:pPr>
                <a:defRPr/>
              </a:pPr>
              <a:t>‹nr.›</a:t>
            </a:fld>
            <a:endParaRPr lang="nl-NL" dirty="0"/>
          </a:p>
        </p:txBody>
      </p:sp>
      <p:sp>
        <p:nvSpPr>
          <p:cNvPr id="8" name="Tijdelijke aanduiding voor voettekst 4"/>
          <p:cNvSpPr>
            <a:spLocks noGrp="1"/>
          </p:cNvSpPr>
          <p:nvPr>
            <p:ph type="ftr" sz="quarter" idx="11"/>
          </p:nvPr>
        </p:nvSpPr>
        <p:spPr/>
        <p:txBody>
          <a:bodyPr/>
          <a:lstStyle>
            <a:lvl1pPr>
              <a:defRPr/>
            </a:lvl1pPr>
          </a:lstStyle>
          <a:p>
            <a:pPr>
              <a:defRPr/>
            </a:pPr>
            <a:endParaRPr lang="nl-NL"/>
          </a:p>
        </p:txBody>
      </p:sp>
      <p:sp>
        <p:nvSpPr>
          <p:cNvPr id="9" name="Tijdelijke aanduiding voor datum 3"/>
          <p:cNvSpPr>
            <a:spLocks noGrp="1"/>
          </p:cNvSpPr>
          <p:nvPr>
            <p:ph type="dt" sz="half" idx="12"/>
          </p:nvPr>
        </p:nvSpPr>
        <p:spPr/>
        <p:txBody>
          <a:bodyPr/>
          <a:lstStyle>
            <a:lvl1pPr>
              <a:defRPr/>
            </a:lvl1pPr>
          </a:lstStyle>
          <a:p>
            <a:pPr>
              <a:defRPr/>
            </a:pPr>
            <a:endParaRPr lang="nl-NL" dirty="0"/>
          </a:p>
        </p:txBody>
      </p:sp>
    </p:spTree>
    <p:extLst>
      <p:ext uri="{BB962C8B-B14F-4D97-AF65-F5344CB8AC3E}">
        <p14:creationId xmlns:p14="http://schemas.microsoft.com/office/powerpoint/2010/main" val="2761207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inhoud 2"/>
          <p:cNvSpPr>
            <a:spLocks noGrp="1"/>
          </p:cNvSpPr>
          <p:nvPr>
            <p:ph sz="half" idx="1"/>
          </p:nvPr>
        </p:nvSpPr>
        <p:spPr>
          <a:xfrm>
            <a:off x="1636690" y="2276581"/>
            <a:ext cx="5226117" cy="6439021"/>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inhoud 3"/>
          <p:cNvSpPr>
            <a:spLocks noGrp="1"/>
          </p:cNvSpPr>
          <p:nvPr>
            <p:ph sz="half" idx="2"/>
          </p:nvPr>
        </p:nvSpPr>
        <p:spPr>
          <a:xfrm>
            <a:off x="7079528" y="2276581"/>
            <a:ext cx="5226118" cy="6439021"/>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194FA7-A99D-4E66-A168-14A980D9F61E}" type="slidenum">
              <a:rPr lang="en-US"/>
              <a:pPr>
                <a:defRPr/>
              </a:pPr>
              <a:t>‹nr.›</a:t>
            </a:fld>
            <a:endParaRPr lang="en-US"/>
          </a:p>
        </p:txBody>
      </p:sp>
    </p:spTree>
    <p:extLst>
      <p:ext uri="{BB962C8B-B14F-4D97-AF65-F5344CB8AC3E}">
        <p14:creationId xmlns:p14="http://schemas.microsoft.com/office/powerpoint/2010/main" val="164251262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Date Placeholder 2"/>
          <p:cNvSpPr>
            <a:spLocks noGrp="1"/>
          </p:cNvSpPr>
          <p:nvPr>
            <p:ph type="dt" sz="half" idx="10"/>
          </p:nvPr>
        </p:nvSpPr>
        <p:spPr/>
        <p:txBody>
          <a:bodyPr/>
          <a:lstStyle/>
          <a:p>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488B2BB4-1457-4B53-964C-E0A3A0A961F2}" type="slidenum">
              <a:rPr lang="nl-NL" smtClean="0"/>
              <a:t>‹nr.›</a:t>
            </a:fld>
            <a:endParaRPr lang="nl-NL"/>
          </a:p>
        </p:txBody>
      </p:sp>
    </p:spTree>
    <p:extLst>
      <p:ext uri="{BB962C8B-B14F-4D97-AF65-F5344CB8AC3E}">
        <p14:creationId xmlns:p14="http://schemas.microsoft.com/office/powerpoint/2010/main" val="2424036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1636690" y="390723"/>
            <a:ext cx="10668956" cy="1626129"/>
          </a:xfrm>
        </p:spPr>
        <p:txBody>
          <a:bodyPr/>
          <a:lstStyle/>
          <a:p>
            <a:r>
              <a:rPr lang="nl-NL" smtClean="0"/>
              <a:t>Klik om de stijl te bewerken</a:t>
            </a:r>
            <a:endParaRPr lang="en-US"/>
          </a:p>
        </p:txBody>
      </p:sp>
      <p:sp>
        <p:nvSpPr>
          <p:cNvPr id="3" name="Tijdelijke aanduiding voor tekst 2"/>
          <p:cNvSpPr>
            <a:spLocks noGrp="1"/>
          </p:cNvSpPr>
          <p:nvPr>
            <p:ph type="body" sz="half" idx="1"/>
          </p:nvPr>
        </p:nvSpPr>
        <p:spPr>
          <a:xfrm>
            <a:off x="1636690" y="2276581"/>
            <a:ext cx="5226117" cy="6439021"/>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inhoud 3"/>
          <p:cNvSpPr>
            <a:spLocks noGrp="1"/>
          </p:cNvSpPr>
          <p:nvPr>
            <p:ph sz="half" idx="2"/>
          </p:nvPr>
        </p:nvSpPr>
        <p:spPr>
          <a:xfrm>
            <a:off x="7079528" y="2276581"/>
            <a:ext cx="5226118" cy="6439021"/>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Tijdelijke aanduiding voor datum 4"/>
          <p:cNvSpPr>
            <a:spLocks noGrp="1"/>
          </p:cNvSpPr>
          <p:nvPr>
            <p:ph type="dt" sz="half" idx="10"/>
          </p:nvPr>
        </p:nvSpPr>
        <p:spPr>
          <a:xfrm>
            <a:off x="650161" y="8884989"/>
            <a:ext cx="3034083" cy="677554"/>
          </a:xfrm>
        </p:spPr>
        <p:txBody>
          <a:bodyPr/>
          <a:lstStyle>
            <a:lvl1pPr>
              <a:defRPr/>
            </a:lvl1pPr>
          </a:lstStyle>
          <a:p>
            <a:endParaRPr lang="en-US"/>
          </a:p>
        </p:txBody>
      </p:sp>
      <p:sp>
        <p:nvSpPr>
          <p:cNvPr id="6" name="Tijdelijke aanduiding voor voettekst 5"/>
          <p:cNvSpPr>
            <a:spLocks noGrp="1"/>
          </p:cNvSpPr>
          <p:nvPr>
            <p:ph type="ftr" sz="quarter" idx="11"/>
          </p:nvPr>
        </p:nvSpPr>
        <p:spPr>
          <a:xfrm>
            <a:off x="4442765" y="8884989"/>
            <a:ext cx="4117684" cy="677554"/>
          </a:xfrm>
        </p:spPr>
        <p:txBody>
          <a:bodyPr/>
          <a:lstStyle>
            <a:lvl1pPr>
              <a:defRPr/>
            </a:lvl1pPr>
          </a:lstStyle>
          <a:p>
            <a:endParaRPr lang="en-US"/>
          </a:p>
        </p:txBody>
      </p:sp>
      <p:sp>
        <p:nvSpPr>
          <p:cNvPr id="7" name="Tijdelijke aanduiding voor dianummer 6"/>
          <p:cNvSpPr>
            <a:spLocks noGrp="1"/>
          </p:cNvSpPr>
          <p:nvPr>
            <p:ph type="sldNum" sz="quarter" idx="12"/>
          </p:nvPr>
        </p:nvSpPr>
        <p:spPr>
          <a:xfrm>
            <a:off x="11720953" y="9284747"/>
            <a:ext cx="1234854" cy="392981"/>
          </a:xfrm>
        </p:spPr>
        <p:txBody>
          <a:bodyPr/>
          <a:lstStyle>
            <a:lvl1pPr>
              <a:defRPr/>
            </a:lvl1pPr>
          </a:lstStyle>
          <a:p>
            <a:fld id="{6BCA02C8-6CBC-4E59-82F4-12BC369E789D}" type="slidenum">
              <a:rPr lang="en-US"/>
              <a:pPr/>
              <a:t>‹nr.›</a:t>
            </a:fld>
            <a:endParaRPr lang="en-US"/>
          </a:p>
        </p:txBody>
      </p:sp>
    </p:spTree>
    <p:extLst>
      <p:ext uri="{BB962C8B-B14F-4D97-AF65-F5344CB8AC3E}">
        <p14:creationId xmlns:p14="http://schemas.microsoft.com/office/powerpoint/2010/main" val="3497870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6" name="Tijdelijke aanduiding voor inhoud 2"/>
          <p:cNvSpPr>
            <a:spLocks noGrp="1"/>
          </p:cNvSpPr>
          <p:nvPr>
            <p:ph idx="1"/>
          </p:nvPr>
        </p:nvSpPr>
        <p:spPr>
          <a:xfrm>
            <a:off x="900000" y="1800000"/>
            <a:ext cx="11160000" cy="6120000"/>
          </a:xfrm>
        </p:spPr>
        <p:txBody>
          <a:body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4" name="Tijdelijke aanduiding voor dianummer 5"/>
          <p:cNvSpPr>
            <a:spLocks noGrp="1"/>
          </p:cNvSpPr>
          <p:nvPr>
            <p:ph type="sldNum" sz="quarter" idx="10"/>
          </p:nvPr>
        </p:nvSpPr>
        <p:spPr/>
        <p:txBody>
          <a:bodyPr/>
          <a:lstStyle>
            <a:lvl1pPr>
              <a:defRPr/>
            </a:lvl1pPr>
          </a:lstStyle>
          <a:p>
            <a:pPr>
              <a:defRPr/>
            </a:pPr>
            <a:fld id="{CA5CAFF2-0DCE-4786-8A83-4D6C044EF17C}" type="slidenum">
              <a:rPr lang="nl-NL"/>
              <a:pPr>
                <a:defRPr/>
              </a:pPr>
              <a:t>‹nr.›</a:t>
            </a:fld>
            <a:endParaRPr lang="nl-NL" dirty="0"/>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atum 3"/>
          <p:cNvSpPr>
            <a:spLocks noGrp="1"/>
          </p:cNvSpPr>
          <p:nvPr>
            <p:ph type="dt" sz="half" idx="12"/>
          </p:nvPr>
        </p:nvSpPr>
        <p:spPr/>
        <p:txBody>
          <a:bodyPr/>
          <a:lstStyle>
            <a:lvl1pPr>
              <a:defRPr/>
            </a:lvl1pPr>
          </a:lstStyle>
          <a:p>
            <a:pPr>
              <a:defRPr/>
            </a:pPr>
            <a:endParaRPr lang="nl-NL" dirty="0"/>
          </a:p>
        </p:txBody>
      </p:sp>
    </p:spTree>
    <p:extLst>
      <p:ext uri="{BB962C8B-B14F-4D97-AF65-F5344CB8AC3E}">
        <p14:creationId xmlns:p14="http://schemas.microsoft.com/office/powerpoint/2010/main" val="754531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6" name="Tijdelijke aanduiding voor inhoud 2"/>
          <p:cNvSpPr>
            <a:spLocks noGrp="1"/>
          </p:cNvSpPr>
          <p:nvPr>
            <p:ph idx="1"/>
          </p:nvPr>
        </p:nvSpPr>
        <p:spPr>
          <a:xfrm>
            <a:off x="900000" y="1800000"/>
            <a:ext cx="11160000" cy="61200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4" name="Tijdelijke aanduiding voor dianummer 5"/>
          <p:cNvSpPr>
            <a:spLocks noGrp="1"/>
          </p:cNvSpPr>
          <p:nvPr>
            <p:ph type="sldNum" sz="quarter" idx="10"/>
          </p:nvPr>
        </p:nvSpPr>
        <p:spPr/>
        <p:txBody>
          <a:bodyPr/>
          <a:lstStyle>
            <a:lvl1pPr>
              <a:defRPr/>
            </a:lvl1pPr>
          </a:lstStyle>
          <a:p>
            <a:pPr>
              <a:defRPr/>
            </a:pPr>
            <a:fld id="{BBF17F38-078D-427D-B86A-4D3565F08BA8}" type="slidenum">
              <a:rPr lang="nl-NL"/>
              <a:pPr>
                <a:defRPr/>
              </a:pPr>
              <a:t>‹nr.›</a:t>
            </a:fld>
            <a:endParaRPr lang="nl-NL" dirty="0"/>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atum 3"/>
          <p:cNvSpPr>
            <a:spLocks noGrp="1"/>
          </p:cNvSpPr>
          <p:nvPr>
            <p:ph type="dt" sz="half" idx="12"/>
          </p:nvPr>
        </p:nvSpPr>
        <p:spPr/>
        <p:txBody>
          <a:bodyPr/>
          <a:lstStyle>
            <a:lvl1pPr>
              <a:defRPr/>
            </a:lvl1pPr>
          </a:lstStyle>
          <a:p>
            <a:pPr>
              <a:defRPr/>
            </a:pPr>
            <a:endParaRPr lang="nl-NL" dirty="0"/>
          </a:p>
        </p:txBody>
      </p:sp>
    </p:spTree>
    <p:extLst>
      <p:ext uri="{BB962C8B-B14F-4D97-AF65-F5344CB8AC3E}">
        <p14:creationId xmlns:p14="http://schemas.microsoft.com/office/powerpoint/2010/main" val="2626822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6" name="Tijdelijke aanduiding voor tekst 2"/>
          <p:cNvSpPr>
            <a:spLocks noGrp="1"/>
          </p:cNvSpPr>
          <p:nvPr>
            <p:ph type="body" idx="1"/>
          </p:nvPr>
        </p:nvSpPr>
        <p:spPr>
          <a:xfrm>
            <a:off x="900000" y="1800000"/>
            <a:ext cx="5400000" cy="900000"/>
          </a:xfrm>
        </p:spPr>
        <p:txBody>
          <a:bodyPr/>
          <a:lstStyle>
            <a:lvl1pPr marL="0" indent="0">
              <a:buNone/>
              <a:defRPr sz="25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nl-NL" smtClean="0"/>
              <a:t>Klik om de modelstijlen te bewerken</a:t>
            </a:r>
          </a:p>
        </p:txBody>
      </p:sp>
      <p:sp>
        <p:nvSpPr>
          <p:cNvPr id="7" name="Tijdelijke aanduiding voor inhoud 3"/>
          <p:cNvSpPr>
            <a:spLocks noGrp="1"/>
          </p:cNvSpPr>
          <p:nvPr>
            <p:ph sz="half" idx="2"/>
          </p:nvPr>
        </p:nvSpPr>
        <p:spPr>
          <a:xfrm>
            <a:off x="900000" y="2700000"/>
            <a:ext cx="5400000" cy="5220000"/>
          </a:xfrm>
        </p:spPr>
        <p:txBody>
          <a:bodyPr/>
          <a:lstStyle>
            <a:lvl1pPr>
              <a:defRPr sz="2500"/>
            </a:lvl1pPr>
            <a:lvl2pPr>
              <a:defRPr sz="2500"/>
            </a:lvl2pPr>
            <a:lvl3pPr>
              <a:defRPr sz="2100"/>
            </a:lvl3pPr>
            <a:lvl4pPr>
              <a:defRPr sz="2100"/>
            </a:lvl4pPr>
            <a:lvl5pPr>
              <a:defRPr sz="2100"/>
            </a:lvl5pPr>
            <a:lvl6pPr>
              <a:defRPr sz="2300"/>
            </a:lvl6pPr>
            <a:lvl7pPr>
              <a:defRPr sz="2300"/>
            </a:lvl7pPr>
            <a:lvl8pPr>
              <a:defRPr sz="2300"/>
            </a:lvl8pPr>
            <a:lvl9pPr>
              <a:defRPr sz="23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8" name="Tijdelijke aanduiding voor tekst 4"/>
          <p:cNvSpPr>
            <a:spLocks noGrp="1"/>
          </p:cNvSpPr>
          <p:nvPr>
            <p:ph type="body" sz="quarter" idx="3"/>
          </p:nvPr>
        </p:nvSpPr>
        <p:spPr>
          <a:xfrm>
            <a:off x="6660000" y="1800000"/>
            <a:ext cx="5400000" cy="900000"/>
          </a:xfrm>
        </p:spPr>
        <p:txBody>
          <a:bodyPr/>
          <a:lstStyle>
            <a:lvl1pPr marL="0" indent="0">
              <a:buNone/>
              <a:defRPr sz="25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nl-NL" smtClean="0"/>
              <a:t>Klik om de modelstijlen te bewerken</a:t>
            </a:r>
          </a:p>
        </p:txBody>
      </p:sp>
      <p:sp>
        <p:nvSpPr>
          <p:cNvPr id="9" name="Tijdelijke aanduiding voor inhoud 5"/>
          <p:cNvSpPr>
            <a:spLocks noGrp="1"/>
          </p:cNvSpPr>
          <p:nvPr>
            <p:ph sz="quarter" idx="4"/>
          </p:nvPr>
        </p:nvSpPr>
        <p:spPr>
          <a:xfrm>
            <a:off x="6660000" y="2700000"/>
            <a:ext cx="5400000" cy="5220000"/>
          </a:xfrm>
        </p:spPr>
        <p:txBody>
          <a:bodyPr/>
          <a:lstStyle>
            <a:lvl1pPr>
              <a:defRPr sz="2500"/>
            </a:lvl1pPr>
            <a:lvl2pPr>
              <a:defRPr sz="2500"/>
            </a:lvl2pPr>
            <a:lvl3pPr>
              <a:defRPr sz="2100"/>
            </a:lvl3pPr>
            <a:lvl4pPr>
              <a:defRPr sz="2100"/>
            </a:lvl4pPr>
            <a:lvl5pPr>
              <a:defRPr sz="2100"/>
            </a:lvl5pPr>
            <a:lvl6pPr>
              <a:defRPr sz="2300"/>
            </a:lvl6pPr>
            <a:lvl7pPr>
              <a:defRPr sz="2300"/>
            </a:lvl7pPr>
            <a:lvl8pPr>
              <a:defRPr sz="2300"/>
            </a:lvl8pPr>
            <a:lvl9pPr>
              <a:defRPr sz="23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10" name="Tijdelijke aanduiding voor dianummer 5"/>
          <p:cNvSpPr>
            <a:spLocks noGrp="1"/>
          </p:cNvSpPr>
          <p:nvPr>
            <p:ph type="sldNum" sz="quarter" idx="10"/>
          </p:nvPr>
        </p:nvSpPr>
        <p:spPr/>
        <p:txBody>
          <a:bodyPr/>
          <a:lstStyle>
            <a:lvl1pPr>
              <a:defRPr/>
            </a:lvl1pPr>
          </a:lstStyle>
          <a:p>
            <a:pPr>
              <a:defRPr/>
            </a:pPr>
            <a:fld id="{93588570-36ED-4F8E-91BA-97A0C51490A1}" type="slidenum">
              <a:rPr lang="nl-NL"/>
              <a:pPr>
                <a:defRPr/>
              </a:pPr>
              <a:t>‹nr.›</a:t>
            </a:fld>
            <a:endParaRPr lang="nl-NL" dirty="0"/>
          </a:p>
        </p:txBody>
      </p:sp>
      <p:sp>
        <p:nvSpPr>
          <p:cNvPr id="11" name="Tijdelijke aanduiding voor voettekst 4"/>
          <p:cNvSpPr>
            <a:spLocks noGrp="1"/>
          </p:cNvSpPr>
          <p:nvPr>
            <p:ph type="ftr" sz="quarter" idx="11"/>
          </p:nvPr>
        </p:nvSpPr>
        <p:spPr/>
        <p:txBody>
          <a:bodyPr/>
          <a:lstStyle>
            <a:lvl1pPr>
              <a:defRPr/>
            </a:lvl1pPr>
          </a:lstStyle>
          <a:p>
            <a:pPr>
              <a:defRPr/>
            </a:pPr>
            <a:endParaRPr lang="nl-NL"/>
          </a:p>
        </p:txBody>
      </p:sp>
      <p:sp>
        <p:nvSpPr>
          <p:cNvPr id="12" name="Tijdelijke aanduiding voor datum 3"/>
          <p:cNvSpPr>
            <a:spLocks noGrp="1"/>
          </p:cNvSpPr>
          <p:nvPr>
            <p:ph type="dt" sz="half" idx="12"/>
          </p:nvPr>
        </p:nvSpPr>
        <p:spPr/>
        <p:txBody>
          <a:bodyPr/>
          <a:lstStyle>
            <a:lvl1pPr>
              <a:defRPr/>
            </a:lvl1pPr>
          </a:lstStyle>
          <a:p>
            <a:pPr>
              <a:defRPr/>
            </a:pPr>
            <a:endParaRPr lang="nl-NL" dirty="0"/>
          </a:p>
        </p:txBody>
      </p:sp>
    </p:spTree>
    <p:extLst>
      <p:ext uri="{BB962C8B-B14F-4D97-AF65-F5344CB8AC3E}">
        <p14:creationId xmlns:p14="http://schemas.microsoft.com/office/powerpoint/2010/main" val="1367318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ianummer 5"/>
          <p:cNvSpPr>
            <a:spLocks noGrp="1"/>
          </p:cNvSpPr>
          <p:nvPr>
            <p:ph type="sldNum" sz="quarter" idx="10"/>
          </p:nvPr>
        </p:nvSpPr>
        <p:spPr/>
        <p:txBody>
          <a:bodyPr/>
          <a:lstStyle>
            <a:lvl1pPr>
              <a:defRPr/>
            </a:lvl1pPr>
          </a:lstStyle>
          <a:p>
            <a:pPr>
              <a:defRPr/>
            </a:pPr>
            <a:fld id="{2338772D-3C63-4B23-BC47-8CA19BCD5529}" type="slidenum">
              <a:rPr lang="nl-NL"/>
              <a:pPr>
                <a:defRPr/>
              </a:pPr>
              <a:t>‹nr.›</a:t>
            </a:fld>
            <a:endParaRPr lang="nl-NL" dirty="0"/>
          </a:p>
        </p:txBody>
      </p:sp>
      <p:sp>
        <p:nvSpPr>
          <p:cNvPr id="4" name="Tijdelijke aanduiding voor voettekst 4"/>
          <p:cNvSpPr>
            <a:spLocks noGrp="1"/>
          </p:cNvSpPr>
          <p:nvPr>
            <p:ph type="ftr" sz="quarter" idx="11"/>
          </p:nvPr>
        </p:nvSpPr>
        <p:spPr/>
        <p:txBody>
          <a:bodyPr/>
          <a:lstStyle>
            <a:lvl1pPr>
              <a:defRPr/>
            </a:lvl1pPr>
          </a:lstStyle>
          <a:p>
            <a:pPr>
              <a:defRPr/>
            </a:pPr>
            <a:endParaRPr lang="nl-NL"/>
          </a:p>
        </p:txBody>
      </p:sp>
      <p:sp>
        <p:nvSpPr>
          <p:cNvPr id="5" name="Tijdelijke aanduiding voor datum 3"/>
          <p:cNvSpPr>
            <a:spLocks noGrp="1"/>
          </p:cNvSpPr>
          <p:nvPr>
            <p:ph type="dt" sz="half" idx="12"/>
          </p:nvPr>
        </p:nvSpPr>
        <p:spPr/>
        <p:txBody>
          <a:bodyPr/>
          <a:lstStyle>
            <a:lvl1pPr>
              <a:defRPr/>
            </a:lvl1pPr>
          </a:lstStyle>
          <a:p>
            <a:pPr>
              <a:defRPr/>
            </a:pPr>
            <a:endParaRPr lang="nl-NL" dirty="0"/>
          </a:p>
        </p:txBody>
      </p:sp>
    </p:spTree>
    <p:extLst>
      <p:ext uri="{BB962C8B-B14F-4D97-AF65-F5344CB8AC3E}">
        <p14:creationId xmlns:p14="http://schemas.microsoft.com/office/powerpoint/2010/main" val="2519538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6" name="Tijdelijke aanduiding voor afbeelding 2"/>
          <p:cNvSpPr>
            <a:spLocks noGrp="1"/>
          </p:cNvSpPr>
          <p:nvPr>
            <p:ph type="pic" idx="1"/>
          </p:nvPr>
        </p:nvSpPr>
        <p:spPr>
          <a:xfrm>
            <a:off x="1977370" y="554351"/>
            <a:ext cx="8944630" cy="6711476"/>
          </a:xfrm>
        </p:spPr>
        <p:txBody>
          <a:bodyPr rtlCol="0">
            <a:noAutofit/>
          </a:bodyPr>
          <a:lstStyle>
            <a:lvl1pPr marL="0" indent="0">
              <a:buNone/>
              <a:defRPr sz="4600"/>
            </a:lvl1pPr>
            <a:lvl2pPr marL="650276" indent="0">
              <a:buNone/>
              <a:defRPr sz="4000"/>
            </a:lvl2pPr>
            <a:lvl3pPr marL="1300551" indent="0">
              <a:buNone/>
              <a:defRPr sz="3400"/>
            </a:lvl3pPr>
            <a:lvl4pPr marL="1950827" indent="0">
              <a:buNone/>
              <a:defRPr sz="2800"/>
            </a:lvl4pPr>
            <a:lvl5pPr marL="2601102" indent="0">
              <a:buNone/>
              <a:defRPr sz="2800"/>
            </a:lvl5pPr>
            <a:lvl6pPr marL="3251378" indent="0">
              <a:buNone/>
              <a:defRPr sz="2800"/>
            </a:lvl6pPr>
            <a:lvl7pPr marL="3901653" indent="0">
              <a:buNone/>
              <a:defRPr sz="2800"/>
            </a:lvl7pPr>
            <a:lvl8pPr marL="4551929" indent="0">
              <a:buNone/>
              <a:defRPr sz="2800"/>
            </a:lvl8pPr>
            <a:lvl9pPr marL="5202204" indent="0">
              <a:buNone/>
              <a:defRPr sz="2800"/>
            </a:lvl9pPr>
          </a:lstStyle>
          <a:p>
            <a:pPr lvl="0"/>
            <a:r>
              <a:rPr lang="nl-NL" noProof="0" smtClean="0"/>
              <a:t>Klik op het pictogram als u een afbeelding wilt toevoegen</a:t>
            </a:r>
            <a:endParaRPr lang="nl-NL" noProof="0"/>
          </a:p>
        </p:txBody>
      </p:sp>
      <p:sp>
        <p:nvSpPr>
          <p:cNvPr id="7" name="Tijdelijke aanduiding voor tekst 3"/>
          <p:cNvSpPr>
            <a:spLocks noGrp="1"/>
          </p:cNvSpPr>
          <p:nvPr>
            <p:ph type="body" sz="half" idx="2"/>
          </p:nvPr>
        </p:nvSpPr>
        <p:spPr>
          <a:xfrm>
            <a:off x="1977370" y="7265828"/>
            <a:ext cx="8944630" cy="796768"/>
          </a:xfrm>
        </p:spPr>
        <p:txBody>
          <a:bodyPr/>
          <a:lstStyle>
            <a:lvl1pPr marL="0" indent="0" algn="ctr">
              <a:buNone/>
              <a:defRPr sz="18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nl-NL" smtClean="0"/>
              <a:t>Klik om de modelstijlen te bewerken</a:t>
            </a:r>
          </a:p>
        </p:txBody>
      </p:sp>
      <p:sp>
        <p:nvSpPr>
          <p:cNvPr id="4" name="Tijdelijke aanduiding voor dianummer 5"/>
          <p:cNvSpPr>
            <a:spLocks noGrp="1"/>
          </p:cNvSpPr>
          <p:nvPr>
            <p:ph type="sldNum" sz="quarter" idx="10"/>
          </p:nvPr>
        </p:nvSpPr>
        <p:spPr/>
        <p:txBody>
          <a:bodyPr/>
          <a:lstStyle>
            <a:lvl1pPr>
              <a:defRPr/>
            </a:lvl1pPr>
          </a:lstStyle>
          <a:p>
            <a:pPr>
              <a:defRPr/>
            </a:pPr>
            <a:fld id="{6B5B59CF-36BD-48D9-BB76-18A6218B117F}" type="slidenum">
              <a:rPr lang="nl-NL"/>
              <a:pPr>
                <a:defRPr/>
              </a:pPr>
              <a:t>‹nr.›</a:t>
            </a:fld>
            <a:endParaRPr lang="nl-NL" dirty="0"/>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8" name="Tijdelijke aanduiding voor datum 3"/>
          <p:cNvSpPr>
            <a:spLocks noGrp="1"/>
          </p:cNvSpPr>
          <p:nvPr>
            <p:ph type="dt" sz="half" idx="12"/>
          </p:nvPr>
        </p:nvSpPr>
        <p:spPr/>
        <p:txBody>
          <a:bodyPr/>
          <a:lstStyle>
            <a:lvl1pPr>
              <a:defRPr/>
            </a:lvl1pPr>
          </a:lstStyle>
          <a:p>
            <a:pPr>
              <a:defRPr/>
            </a:pPr>
            <a:endParaRPr lang="nl-NL" dirty="0"/>
          </a:p>
        </p:txBody>
      </p:sp>
    </p:spTree>
    <p:extLst>
      <p:ext uri="{BB962C8B-B14F-4D97-AF65-F5344CB8AC3E}">
        <p14:creationId xmlns:p14="http://schemas.microsoft.com/office/powerpoint/2010/main" val="710266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fbeelding paginavullen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ianummer 5"/>
          <p:cNvSpPr>
            <a:spLocks noGrp="1"/>
          </p:cNvSpPr>
          <p:nvPr>
            <p:ph type="sldNum" sz="quarter" idx="10"/>
          </p:nvPr>
        </p:nvSpPr>
        <p:spPr/>
        <p:txBody>
          <a:bodyPr/>
          <a:lstStyle>
            <a:lvl1pPr>
              <a:defRPr/>
            </a:lvl1pPr>
          </a:lstStyle>
          <a:p>
            <a:pPr>
              <a:defRPr/>
            </a:pPr>
            <a:fld id="{F84489A6-51EE-488F-A8B9-21F1CEF72AF1}" type="slidenum">
              <a:rPr lang="nl-NL"/>
              <a:pPr>
                <a:defRPr/>
              </a:pPr>
              <a:t>‹nr.›</a:t>
            </a:fld>
            <a:endParaRPr lang="nl-NL" dirty="0"/>
          </a:p>
        </p:txBody>
      </p:sp>
      <p:sp>
        <p:nvSpPr>
          <p:cNvPr id="4" name="Tijdelijke aanduiding voor voettekst 4"/>
          <p:cNvSpPr>
            <a:spLocks noGrp="1"/>
          </p:cNvSpPr>
          <p:nvPr>
            <p:ph type="ftr" sz="quarter" idx="11"/>
          </p:nvPr>
        </p:nvSpPr>
        <p:spPr/>
        <p:txBody>
          <a:bodyPr/>
          <a:lstStyle>
            <a:lvl1pPr>
              <a:defRPr/>
            </a:lvl1pPr>
          </a:lstStyle>
          <a:p>
            <a:pPr>
              <a:defRPr/>
            </a:pPr>
            <a:endParaRPr lang="nl-NL"/>
          </a:p>
        </p:txBody>
      </p:sp>
      <p:sp>
        <p:nvSpPr>
          <p:cNvPr id="5" name="Tijdelijke aanduiding voor datum 3"/>
          <p:cNvSpPr>
            <a:spLocks noGrp="1"/>
          </p:cNvSpPr>
          <p:nvPr>
            <p:ph type="dt" sz="half" idx="12"/>
          </p:nvPr>
        </p:nvSpPr>
        <p:spPr/>
        <p:txBody>
          <a:bodyPr/>
          <a:lstStyle>
            <a:lvl1pPr>
              <a:defRPr/>
            </a:lvl1pPr>
          </a:lstStyle>
          <a:p>
            <a:pPr>
              <a:defRPr/>
            </a:pPr>
            <a:endParaRPr lang="nl-NL" dirty="0"/>
          </a:p>
        </p:txBody>
      </p:sp>
    </p:spTree>
    <p:extLst>
      <p:ext uri="{BB962C8B-B14F-4D97-AF65-F5344CB8AC3E}">
        <p14:creationId xmlns:p14="http://schemas.microsoft.com/office/powerpoint/2010/main" val="2626818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238EC492-9CB2-447A-BB62-BFA3BE0D73E4}" type="slidenum">
              <a:rPr lang="en-US"/>
              <a:pPr/>
              <a:t>‹nr.›</a:t>
            </a:fld>
            <a:endParaRPr lang="en-US"/>
          </a:p>
        </p:txBody>
      </p:sp>
    </p:spTree>
    <p:extLst>
      <p:ext uri="{BB962C8B-B14F-4D97-AF65-F5344CB8AC3E}">
        <p14:creationId xmlns:p14="http://schemas.microsoft.com/office/powerpoint/2010/main" val="3143462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dgm">
  <p:cSld name="Titel en diagram of organigram">
    <p:spTree>
      <p:nvGrpSpPr>
        <p:cNvPr id="1" name=""/>
        <p:cNvGrpSpPr/>
        <p:nvPr/>
      </p:nvGrpSpPr>
      <p:grpSpPr>
        <a:xfrm>
          <a:off x="0" y="0"/>
          <a:ext cx="0" cy="0"/>
          <a:chOff x="0" y="0"/>
          <a:chExt cx="0" cy="0"/>
        </a:xfrm>
      </p:grpSpPr>
      <p:sp>
        <p:nvSpPr>
          <p:cNvPr id="2" name="Titel 1"/>
          <p:cNvSpPr>
            <a:spLocks noGrp="1"/>
          </p:cNvSpPr>
          <p:nvPr>
            <p:ph type="title"/>
          </p:nvPr>
        </p:nvSpPr>
        <p:spPr>
          <a:xfrm>
            <a:off x="1636690" y="390723"/>
            <a:ext cx="10668956" cy="1626129"/>
          </a:xfrm>
        </p:spPr>
        <p:txBody>
          <a:bodyPr/>
          <a:lstStyle/>
          <a:p>
            <a:r>
              <a:rPr lang="nl-NL" smtClean="0"/>
              <a:t>Klik om de stijl te bewerken</a:t>
            </a:r>
            <a:endParaRPr lang="en-US"/>
          </a:p>
        </p:txBody>
      </p:sp>
      <p:sp>
        <p:nvSpPr>
          <p:cNvPr id="3" name="Tijdelijke aanduiding voor SmartArt 2"/>
          <p:cNvSpPr>
            <a:spLocks noGrp="1"/>
          </p:cNvSpPr>
          <p:nvPr>
            <p:ph type="dgm" idx="1"/>
          </p:nvPr>
        </p:nvSpPr>
        <p:spPr>
          <a:xfrm>
            <a:off x="1636690" y="2276581"/>
            <a:ext cx="10668956" cy="6439021"/>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15F5E5-BAAE-4291-A7AC-D332515244A6}" type="slidenum">
              <a:rPr lang="en-US"/>
              <a:pPr>
                <a:defRPr/>
              </a:pPr>
              <a:t>‹nr.›</a:t>
            </a:fld>
            <a:endParaRPr lang="en-US"/>
          </a:p>
        </p:txBody>
      </p:sp>
    </p:spTree>
    <p:extLst>
      <p:ext uri="{BB962C8B-B14F-4D97-AF65-F5344CB8AC3E}">
        <p14:creationId xmlns:p14="http://schemas.microsoft.com/office/powerpoint/2010/main" val="211597203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013E2E-9796-49F0-A187-DEB3B0706443}" type="slidenum">
              <a:rPr lang="en-US"/>
              <a:pPr>
                <a:defRPr/>
              </a:pPr>
              <a:t>‹nr.›</a:t>
            </a:fld>
            <a:endParaRPr lang="en-US"/>
          </a:p>
        </p:txBody>
      </p:sp>
    </p:spTree>
    <p:extLst>
      <p:ext uri="{BB962C8B-B14F-4D97-AF65-F5344CB8AC3E}">
        <p14:creationId xmlns:p14="http://schemas.microsoft.com/office/powerpoint/2010/main" val="2350033969"/>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900113" y="720725"/>
            <a:ext cx="111601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t" anchorCtr="0" compatLnSpc="1">
            <a:prstTxWarp prst="textNoShape">
              <a:avLst/>
            </a:prstTxWarp>
          </a:bodyPr>
          <a:lstStyle/>
          <a:p>
            <a:pPr lvl="0"/>
            <a:r>
              <a:rPr lang="nl-NL" altLang="en-US" smtClean="0"/>
              <a:t>Titelstijl van model bewerken</a:t>
            </a:r>
          </a:p>
        </p:txBody>
      </p:sp>
      <p:sp>
        <p:nvSpPr>
          <p:cNvPr id="1027" name="Tijdelijke aanduiding voor tekst 2"/>
          <p:cNvSpPr>
            <a:spLocks noGrp="1"/>
          </p:cNvSpPr>
          <p:nvPr>
            <p:ph type="body" idx="1"/>
          </p:nvPr>
        </p:nvSpPr>
        <p:spPr bwMode="auto">
          <a:xfrm>
            <a:off x="900113" y="1800225"/>
            <a:ext cx="11160125"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t" anchorCtr="0" compatLnSpc="1">
            <a:prstTxWarp prst="textNoShape">
              <a:avLst/>
            </a:prstTxWarp>
          </a:bodyPr>
          <a:lstStyle/>
          <a:p>
            <a:pPr lvl="0"/>
            <a:r>
              <a:rPr lang="nl-NL" altLang="en-US" dirty="0" smtClean="0"/>
              <a:t>Klik om de tekststijl van het model te bewerken</a:t>
            </a:r>
          </a:p>
          <a:p>
            <a:pPr lvl="1"/>
            <a:r>
              <a:rPr lang="nl-NL" altLang="en-US" dirty="0" smtClean="0"/>
              <a:t>Tweede niveau</a:t>
            </a:r>
          </a:p>
          <a:p>
            <a:pPr lvl="2"/>
            <a:r>
              <a:rPr lang="nl-NL" altLang="en-US" dirty="0" smtClean="0"/>
              <a:t>Derde niveau</a:t>
            </a:r>
          </a:p>
          <a:p>
            <a:pPr lvl="3"/>
            <a:r>
              <a:rPr lang="nl-NL" altLang="en-US" dirty="0" smtClean="0"/>
              <a:t>Vierde niveau</a:t>
            </a:r>
          </a:p>
          <a:p>
            <a:pPr lvl="4"/>
            <a:r>
              <a:rPr lang="nl-NL" altLang="en-US" dirty="0" smtClean="0"/>
              <a:t>Vijfde niveau</a:t>
            </a:r>
          </a:p>
        </p:txBody>
      </p:sp>
      <p:sp>
        <p:nvSpPr>
          <p:cNvPr id="6" name="Tijdelijke aanduiding voor dianummer 5"/>
          <p:cNvSpPr>
            <a:spLocks noGrp="1"/>
          </p:cNvSpPr>
          <p:nvPr>
            <p:ph type="sldNum" sz="quarter" idx="4"/>
          </p:nvPr>
        </p:nvSpPr>
        <p:spPr>
          <a:xfrm>
            <a:off x="12339575" y="9194832"/>
            <a:ext cx="627062" cy="519112"/>
          </a:xfrm>
          <a:prstGeom prst="rect">
            <a:avLst/>
          </a:prstGeom>
        </p:spPr>
        <p:txBody>
          <a:bodyPr vert="horz" lIns="0" tIns="0" rIns="0" bIns="0" rtlCol="0" anchor="ctr"/>
          <a:lstStyle>
            <a:lvl1pPr algn="ctr" defTabSz="650276" fontAlgn="auto">
              <a:spcBef>
                <a:spcPts val="0"/>
              </a:spcBef>
              <a:spcAft>
                <a:spcPts val="0"/>
              </a:spcAft>
              <a:defRPr sz="1400" b="0" smtClean="0">
                <a:solidFill>
                  <a:schemeClr val="tx1"/>
                </a:solidFill>
                <a:latin typeface="Calibri" panose="020F0502020204030204" pitchFamily="34" charset="0"/>
                <a:cs typeface="+mn-cs"/>
              </a:defRPr>
            </a:lvl1pPr>
          </a:lstStyle>
          <a:p>
            <a:pPr>
              <a:defRPr/>
            </a:pPr>
            <a:fld id="{E2CCE0EF-79A9-4E4D-8DB1-18748BC5F24E}" type="slidenum">
              <a:rPr lang="nl-NL" smtClean="0"/>
              <a:pPr>
                <a:defRPr/>
              </a:pPr>
              <a:t>‹nr.›</a:t>
            </a:fld>
            <a:endParaRPr lang="nl-NL" dirty="0"/>
          </a:p>
        </p:txBody>
      </p:sp>
      <p:sp>
        <p:nvSpPr>
          <p:cNvPr id="9" name="Tijdelijke aanduiding voor voettekst 4"/>
          <p:cNvSpPr>
            <a:spLocks noGrp="1"/>
          </p:cNvSpPr>
          <p:nvPr>
            <p:ph type="ftr" sz="quarter" idx="3"/>
          </p:nvPr>
        </p:nvSpPr>
        <p:spPr>
          <a:xfrm>
            <a:off x="1616075" y="8916988"/>
            <a:ext cx="5708650" cy="519112"/>
          </a:xfrm>
          <a:prstGeom prst="rect">
            <a:avLst/>
          </a:prstGeom>
        </p:spPr>
        <p:txBody>
          <a:bodyPr vert="horz" lIns="0" tIns="0" rIns="0" bIns="0" rtlCol="0" anchor="ctr"/>
          <a:lstStyle>
            <a:lvl1pPr algn="l" defTabSz="650276" fontAlgn="auto">
              <a:spcBef>
                <a:spcPts val="0"/>
              </a:spcBef>
              <a:spcAft>
                <a:spcPts val="0"/>
              </a:spcAft>
              <a:defRPr sz="1400" dirty="0" smtClean="0">
                <a:solidFill>
                  <a:schemeClr val="tx1"/>
                </a:solidFill>
                <a:latin typeface="Calibri" panose="020F0502020204030204" pitchFamily="34" charset="0"/>
                <a:cs typeface="+mn-cs"/>
              </a:defRPr>
            </a:lvl1pPr>
          </a:lstStyle>
          <a:p>
            <a:pPr>
              <a:defRPr/>
            </a:pPr>
            <a:endParaRPr lang="nl-NL"/>
          </a:p>
        </p:txBody>
      </p:sp>
      <p:sp>
        <p:nvSpPr>
          <p:cNvPr id="8" name="Tijdelijke aanduiding voor datum 3"/>
          <p:cNvSpPr>
            <a:spLocks noGrp="1"/>
          </p:cNvSpPr>
          <p:nvPr>
            <p:ph type="dt" sz="half" idx="2"/>
          </p:nvPr>
        </p:nvSpPr>
        <p:spPr>
          <a:xfrm>
            <a:off x="7507288" y="8916988"/>
            <a:ext cx="922337" cy="519112"/>
          </a:xfrm>
          <a:prstGeom prst="rect">
            <a:avLst/>
          </a:prstGeom>
        </p:spPr>
        <p:txBody>
          <a:bodyPr vert="horz" lIns="0" tIns="0" rIns="0" bIns="0" rtlCol="0" anchor="ctr"/>
          <a:lstStyle>
            <a:lvl1pPr algn="l" defTabSz="650276" fontAlgn="auto">
              <a:spcBef>
                <a:spcPts val="0"/>
              </a:spcBef>
              <a:spcAft>
                <a:spcPts val="0"/>
              </a:spcAft>
              <a:defRPr sz="1200" b="1" smtClean="0">
                <a:solidFill>
                  <a:schemeClr val="tx1"/>
                </a:solidFill>
                <a:latin typeface="Calibri" panose="020F0502020204030204" pitchFamily="34" charset="0"/>
                <a:cs typeface="+mn-cs"/>
              </a:defRPr>
            </a:lvl1pPr>
          </a:lstStyle>
          <a:p>
            <a:pPr>
              <a:defRPr/>
            </a:pPr>
            <a:endParaRPr lang="nl-NL" dirty="0"/>
          </a:p>
        </p:txBody>
      </p:sp>
      <p:pic>
        <p:nvPicPr>
          <p:cNvPr id="1031" name="Afbeelding 9" descr="RU_E_RGB_2014_wit.png"/>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799513" y="8705850"/>
            <a:ext cx="3602037"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79" r:id="rId8"/>
    <p:sldLayoutId id="2147483682" r:id="rId9"/>
    <p:sldLayoutId id="2147483683" r:id="rId10"/>
    <p:sldLayoutId id="2147483686" r:id="rId11"/>
    <p:sldLayoutId id="2147483687" r:id="rId12"/>
  </p:sldLayoutIdLst>
  <p:timing>
    <p:tnLst>
      <p:par>
        <p:cTn id="1" dur="indefinite" restart="never" nodeType="tmRoot"/>
      </p:par>
    </p:tnLst>
  </p:timing>
  <p:hf hdr="0" ftr="0" dt="0"/>
  <p:txStyles>
    <p:titleStyle>
      <a:lvl1pPr algn="l" defTabSz="649288" rtl="0" fontAlgn="base">
        <a:spcBef>
          <a:spcPct val="0"/>
        </a:spcBef>
        <a:spcAft>
          <a:spcPct val="0"/>
        </a:spcAft>
        <a:defRPr sz="3000" b="1" kern="1200">
          <a:solidFill>
            <a:srgbClr val="BE2E1A"/>
          </a:solidFill>
          <a:latin typeface="Calibri" panose="020F0502020204030204" pitchFamily="34" charset="0"/>
          <a:ea typeface="+mj-ea"/>
          <a:cs typeface="+mj-cs"/>
        </a:defRPr>
      </a:lvl1pPr>
      <a:lvl2pPr algn="l" defTabSz="649288" rtl="0" fontAlgn="base">
        <a:spcBef>
          <a:spcPct val="0"/>
        </a:spcBef>
        <a:spcAft>
          <a:spcPct val="0"/>
        </a:spcAft>
        <a:defRPr sz="3000" b="1">
          <a:solidFill>
            <a:srgbClr val="BE2E1A"/>
          </a:solidFill>
          <a:latin typeface="Arial" pitchFamily="34" charset="0"/>
        </a:defRPr>
      </a:lvl2pPr>
      <a:lvl3pPr algn="l" defTabSz="649288" rtl="0" fontAlgn="base">
        <a:spcBef>
          <a:spcPct val="0"/>
        </a:spcBef>
        <a:spcAft>
          <a:spcPct val="0"/>
        </a:spcAft>
        <a:defRPr sz="3000" b="1">
          <a:solidFill>
            <a:srgbClr val="BE2E1A"/>
          </a:solidFill>
          <a:latin typeface="Arial" pitchFamily="34" charset="0"/>
        </a:defRPr>
      </a:lvl3pPr>
      <a:lvl4pPr algn="l" defTabSz="649288" rtl="0" fontAlgn="base">
        <a:spcBef>
          <a:spcPct val="0"/>
        </a:spcBef>
        <a:spcAft>
          <a:spcPct val="0"/>
        </a:spcAft>
        <a:defRPr sz="3000" b="1">
          <a:solidFill>
            <a:srgbClr val="BE2E1A"/>
          </a:solidFill>
          <a:latin typeface="Arial" pitchFamily="34" charset="0"/>
        </a:defRPr>
      </a:lvl4pPr>
      <a:lvl5pPr algn="l" defTabSz="649288" rtl="0" fontAlgn="base">
        <a:spcBef>
          <a:spcPct val="0"/>
        </a:spcBef>
        <a:spcAft>
          <a:spcPct val="0"/>
        </a:spcAft>
        <a:defRPr sz="3000" b="1">
          <a:solidFill>
            <a:srgbClr val="BE2E1A"/>
          </a:solidFill>
          <a:latin typeface="Arial" pitchFamily="34" charset="0"/>
        </a:defRPr>
      </a:lvl5pPr>
      <a:lvl6pPr marL="457200" algn="l" defTabSz="649288" rtl="0" fontAlgn="base">
        <a:spcBef>
          <a:spcPct val="0"/>
        </a:spcBef>
        <a:spcAft>
          <a:spcPct val="0"/>
        </a:spcAft>
        <a:defRPr sz="3000" b="1">
          <a:solidFill>
            <a:srgbClr val="BE2E1A"/>
          </a:solidFill>
          <a:latin typeface="Arial" pitchFamily="34" charset="0"/>
        </a:defRPr>
      </a:lvl6pPr>
      <a:lvl7pPr marL="914400" algn="l" defTabSz="649288" rtl="0" fontAlgn="base">
        <a:spcBef>
          <a:spcPct val="0"/>
        </a:spcBef>
        <a:spcAft>
          <a:spcPct val="0"/>
        </a:spcAft>
        <a:defRPr sz="3000" b="1">
          <a:solidFill>
            <a:srgbClr val="BE2E1A"/>
          </a:solidFill>
          <a:latin typeface="Arial" pitchFamily="34" charset="0"/>
        </a:defRPr>
      </a:lvl7pPr>
      <a:lvl8pPr marL="1371600" algn="l" defTabSz="649288" rtl="0" fontAlgn="base">
        <a:spcBef>
          <a:spcPct val="0"/>
        </a:spcBef>
        <a:spcAft>
          <a:spcPct val="0"/>
        </a:spcAft>
        <a:defRPr sz="3000" b="1">
          <a:solidFill>
            <a:srgbClr val="BE2E1A"/>
          </a:solidFill>
          <a:latin typeface="Arial" pitchFamily="34" charset="0"/>
        </a:defRPr>
      </a:lvl8pPr>
      <a:lvl9pPr marL="1828800" algn="l" defTabSz="649288" rtl="0" fontAlgn="base">
        <a:spcBef>
          <a:spcPct val="0"/>
        </a:spcBef>
        <a:spcAft>
          <a:spcPct val="0"/>
        </a:spcAft>
        <a:defRPr sz="3000" b="1">
          <a:solidFill>
            <a:srgbClr val="BE2E1A"/>
          </a:solidFill>
          <a:latin typeface="Arial" pitchFamily="34" charset="0"/>
        </a:defRPr>
      </a:lvl9pPr>
    </p:titleStyle>
    <p:bodyStyle>
      <a:lvl1pPr marL="358775" indent="-358775" algn="l" defTabSz="649288" rtl="0" fontAlgn="base">
        <a:spcBef>
          <a:spcPct val="0"/>
        </a:spcBef>
        <a:spcAft>
          <a:spcPct val="0"/>
        </a:spcAft>
        <a:buFont typeface="Arial" pitchFamily="34" charset="0"/>
        <a:buChar char="•"/>
        <a:defRPr sz="2800" kern="1200">
          <a:solidFill>
            <a:schemeClr val="tx1"/>
          </a:solidFill>
          <a:latin typeface="Calibri" panose="020F0502020204030204" pitchFamily="34" charset="0"/>
          <a:ea typeface="+mn-ea"/>
          <a:cs typeface="+mn-cs"/>
        </a:defRPr>
      </a:lvl1pPr>
      <a:lvl2pPr marL="719138" indent="-358775" algn="l" defTabSz="649288" rtl="0" fontAlgn="base">
        <a:spcBef>
          <a:spcPct val="0"/>
        </a:spcBef>
        <a:spcAft>
          <a:spcPct val="0"/>
        </a:spcAft>
        <a:buFont typeface="Lucida Grande"/>
        <a:buChar char="-"/>
        <a:defRPr sz="2800" kern="1200">
          <a:solidFill>
            <a:schemeClr val="tx1"/>
          </a:solidFill>
          <a:latin typeface="Calibri" panose="020F0502020204030204" pitchFamily="34" charset="0"/>
          <a:ea typeface="+mn-ea"/>
          <a:cs typeface="+mn-cs"/>
        </a:defRPr>
      </a:lvl2pPr>
      <a:lvl3pPr marL="1114425" indent="-358775" algn="l" defTabSz="649288" rtl="0" fontAlgn="base">
        <a:spcBef>
          <a:spcPct val="0"/>
        </a:spcBef>
        <a:spcAft>
          <a:spcPct val="0"/>
        </a:spcAft>
        <a:buFont typeface="Lucida Grande"/>
        <a:buChar char="–"/>
        <a:defRPr sz="2400" kern="1200">
          <a:solidFill>
            <a:schemeClr val="tx1"/>
          </a:solidFill>
          <a:latin typeface="Calibri" panose="020F0502020204030204" pitchFamily="34" charset="0"/>
          <a:ea typeface="+mn-ea"/>
          <a:cs typeface="+mn-cs"/>
        </a:defRPr>
      </a:lvl3pPr>
      <a:lvl4pPr marL="1511300" indent="-358775" algn="l" defTabSz="649288" rtl="0" fontAlgn="base">
        <a:spcBef>
          <a:spcPct val="0"/>
        </a:spcBef>
        <a:spcAft>
          <a:spcPct val="0"/>
        </a:spcAft>
        <a:buFont typeface="Lucida Grande"/>
        <a:buChar char="-"/>
        <a:defRPr sz="2400" kern="1200">
          <a:solidFill>
            <a:schemeClr val="tx1"/>
          </a:solidFill>
          <a:latin typeface="Calibri" panose="020F0502020204030204" pitchFamily="34" charset="0"/>
          <a:ea typeface="+mn-ea"/>
          <a:cs typeface="+mn-cs"/>
        </a:defRPr>
      </a:lvl4pPr>
      <a:lvl5pPr marL="1906588" indent="-358775" algn="l" defTabSz="649288" rtl="0" fontAlgn="base">
        <a:spcBef>
          <a:spcPct val="0"/>
        </a:spcBef>
        <a:spcAft>
          <a:spcPct val="0"/>
        </a:spcAft>
        <a:buFont typeface="Lucida Grande"/>
        <a:buChar char="-"/>
        <a:defRPr sz="2400" kern="1200">
          <a:solidFill>
            <a:schemeClr val="tx1"/>
          </a:solidFill>
          <a:latin typeface="Calibri" panose="020F0502020204030204" pitchFamily="34" charset="0"/>
          <a:ea typeface="+mn-ea"/>
          <a:cs typeface="+mn-cs"/>
        </a:defRPr>
      </a:lvl5pPr>
      <a:lvl6pPr marL="3576516" indent="-325138" algn="l" defTabSz="650276" rtl="0" eaLnBrk="1" latinLnBrk="0" hangingPunct="1">
        <a:spcBef>
          <a:spcPct val="20000"/>
        </a:spcBef>
        <a:buFont typeface="Arial"/>
        <a:buChar char="•"/>
        <a:defRPr sz="2800" kern="1200">
          <a:solidFill>
            <a:schemeClr val="tx1"/>
          </a:solidFill>
          <a:latin typeface="+mn-lt"/>
          <a:ea typeface="+mn-ea"/>
          <a:cs typeface="+mn-cs"/>
        </a:defRPr>
      </a:lvl6pPr>
      <a:lvl7pPr marL="4226791" indent="-325138" algn="l" defTabSz="650276" rtl="0" eaLnBrk="1" latinLnBrk="0" hangingPunct="1">
        <a:spcBef>
          <a:spcPct val="20000"/>
        </a:spcBef>
        <a:buFont typeface="Arial"/>
        <a:buChar char="•"/>
        <a:defRPr sz="2800" kern="1200">
          <a:solidFill>
            <a:schemeClr val="tx1"/>
          </a:solidFill>
          <a:latin typeface="+mn-lt"/>
          <a:ea typeface="+mn-ea"/>
          <a:cs typeface="+mn-cs"/>
        </a:defRPr>
      </a:lvl7pPr>
      <a:lvl8pPr marL="4877067" indent="-325138" algn="l" defTabSz="650276" rtl="0" eaLnBrk="1" latinLnBrk="0" hangingPunct="1">
        <a:spcBef>
          <a:spcPct val="20000"/>
        </a:spcBef>
        <a:buFont typeface="Arial"/>
        <a:buChar char="•"/>
        <a:defRPr sz="2800" kern="1200">
          <a:solidFill>
            <a:schemeClr val="tx1"/>
          </a:solidFill>
          <a:latin typeface="+mn-lt"/>
          <a:ea typeface="+mn-ea"/>
          <a:cs typeface="+mn-cs"/>
        </a:defRPr>
      </a:lvl8pPr>
      <a:lvl9pPr marL="5527342" indent="-325138" algn="l" defTabSz="650276"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nl-NL"/>
      </a:defPPr>
      <a:lvl1pPr marL="0" algn="l" defTabSz="650276" rtl="0" eaLnBrk="1" latinLnBrk="0" hangingPunct="1">
        <a:defRPr sz="2600" kern="1200">
          <a:solidFill>
            <a:schemeClr val="tx1"/>
          </a:solidFill>
          <a:latin typeface="+mn-lt"/>
          <a:ea typeface="+mn-ea"/>
          <a:cs typeface="+mn-cs"/>
        </a:defRPr>
      </a:lvl1pPr>
      <a:lvl2pPr marL="650276" algn="l" defTabSz="650276" rtl="0" eaLnBrk="1" latinLnBrk="0" hangingPunct="1">
        <a:defRPr sz="2600" kern="1200">
          <a:solidFill>
            <a:schemeClr val="tx1"/>
          </a:solidFill>
          <a:latin typeface="+mn-lt"/>
          <a:ea typeface="+mn-ea"/>
          <a:cs typeface="+mn-cs"/>
        </a:defRPr>
      </a:lvl2pPr>
      <a:lvl3pPr marL="1300551" algn="l" defTabSz="650276" rtl="0" eaLnBrk="1" latinLnBrk="0" hangingPunct="1">
        <a:defRPr sz="2600" kern="1200">
          <a:solidFill>
            <a:schemeClr val="tx1"/>
          </a:solidFill>
          <a:latin typeface="+mn-lt"/>
          <a:ea typeface="+mn-ea"/>
          <a:cs typeface="+mn-cs"/>
        </a:defRPr>
      </a:lvl3pPr>
      <a:lvl4pPr marL="1950827" algn="l" defTabSz="650276" rtl="0" eaLnBrk="1" latinLnBrk="0" hangingPunct="1">
        <a:defRPr sz="2600" kern="1200">
          <a:solidFill>
            <a:schemeClr val="tx1"/>
          </a:solidFill>
          <a:latin typeface="+mn-lt"/>
          <a:ea typeface="+mn-ea"/>
          <a:cs typeface="+mn-cs"/>
        </a:defRPr>
      </a:lvl4pPr>
      <a:lvl5pPr marL="2601102" algn="l" defTabSz="650276" rtl="0" eaLnBrk="1" latinLnBrk="0" hangingPunct="1">
        <a:defRPr sz="2600" kern="1200">
          <a:solidFill>
            <a:schemeClr val="tx1"/>
          </a:solidFill>
          <a:latin typeface="+mn-lt"/>
          <a:ea typeface="+mn-ea"/>
          <a:cs typeface="+mn-cs"/>
        </a:defRPr>
      </a:lvl5pPr>
      <a:lvl6pPr marL="3251378" algn="l" defTabSz="650276" rtl="0" eaLnBrk="1" latinLnBrk="0" hangingPunct="1">
        <a:defRPr sz="2600" kern="1200">
          <a:solidFill>
            <a:schemeClr val="tx1"/>
          </a:solidFill>
          <a:latin typeface="+mn-lt"/>
          <a:ea typeface="+mn-ea"/>
          <a:cs typeface="+mn-cs"/>
        </a:defRPr>
      </a:lvl6pPr>
      <a:lvl7pPr marL="3901653" algn="l" defTabSz="650276" rtl="0" eaLnBrk="1" latinLnBrk="0" hangingPunct="1">
        <a:defRPr sz="2600" kern="1200">
          <a:solidFill>
            <a:schemeClr val="tx1"/>
          </a:solidFill>
          <a:latin typeface="+mn-lt"/>
          <a:ea typeface="+mn-ea"/>
          <a:cs typeface="+mn-cs"/>
        </a:defRPr>
      </a:lvl7pPr>
      <a:lvl8pPr marL="4551929" algn="l" defTabSz="650276" rtl="0" eaLnBrk="1" latinLnBrk="0" hangingPunct="1">
        <a:defRPr sz="2600" kern="1200">
          <a:solidFill>
            <a:schemeClr val="tx1"/>
          </a:solidFill>
          <a:latin typeface="+mn-lt"/>
          <a:ea typeface="+mn-ea"/>
          <a:cs typeface="+mn-cs"/>
        </a:defRPr>
      </a:lvl8pPr>
      <a:lvl9pPr marL="5202204" algn="l" defTabSz="650276"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Tijdelijke aanduiding voor titel 1"/>
          <p:cNvSpPr>
            <a:spLocks noGrp="1"/>
          </p:cNvSpPr>
          <p:nvPr>
            <p:ph type="title"/>
          </p:nvPr>
        </p:nvSpPr>
        <p:spPr bwMode="auto">
          <a:xfrm>
            <a:off x="900113" y="720725"/>
            <a:ext cx="111601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t" anchorCtr="0" compatLnSpc="1">
            <a:prstTxWarp prst="textNoShape">
              <a:avLst/>
            </a:prstTxWarp>
          </a:bodyPr>
          <a:lstStyle/>
          <a:p>
            <a:pPr lvl="0"/>
            <a:r>
              <a:rPr lang="nl-NL" altLang="en-US" smtClean="0"/>
              <a:t>Titelstijl van model bewerken</a:t>
            </a:r>
          </a:p>
        </p:txBody>
      </p:sp>
      <p:sp>
        <p:nvSpPr>
          <p:cNvPr id="2051" name="Tijdelijke aanduiding voor tekst 2"/>
          <p:cNvSpPr>
            <a:spLocks noGrp="1"/>
          </p:cNvSpPr>
          <p:nvPr>
            <p:ph type="body" idx="1"/>
          </p:nvPr>
        </p:nvSpPr>
        <p:spPr bwMode="auto">
          <a:xfrm>
            <a:off x="900113" y="1800225"/>
            <a:ext cx="11160125"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36000" rIns="36000" bIns="36000" numCol="1" anchor="t" anchorCtr="0" compatLnSpc="1">
            <a:prstTxWarp prst="textNoShape">
              <a:avLst/>
            </a:prstTxWarp>
          </a:bodyPr>
          <a:lstStyle/>
          <a:p>
            <a:pPr lvl="0"/>
            <a:r>
              <a:rPr lang="nl-NL" altLang="en-US" dirty="0" smtClean="0"/>
              <a:t>Klik om de tekststijl van het model te bewerken</a:t>
            </a:r>
          </a:p>
          <a:p>
            <a:pPr lvl="1"/>
            <a:r>
              <a:rPr lang="nl-NL" altLang="en-US" dirty="0" smtClean="0"/>
              <a:t>Tweede niveau</a:t>
            </a:r>
          </a:p>
          <a:p>
            <a:pPr lvl="2"/>
            <a:r>
              <a:rPr lang="nl-NL" altLang="en-US" dirty="0" smtClean="0"/>
              <a:t>Derde niveau</a:t>
            </a:r>
          </a:p>
          <a:p>
            <a:pPr lvl="3"/>
            <a:r>
              <a:rPr lang="nl-NL" altLang="en-US" dirty="0" smtClean="0"/>
              <a:t>Vierde niveau</a:t>
            </a:r>
          </a:p>
          <a:p>
            <a:pPr lvl="4"/>
            <a:r>
              <a:rPr lang="nl-NL" altLang="en-US" dirty="0" smtClean="0"/>
              <a:t>Vijfde niveau</a:t>
            </a:r>
          </a:p>
        </p:txBody>
      </p:sp>
      <p:sp>
        <p:nvSpPr>
          <p:cNvPr id="14" name="Tijdelijke aanduiding voor dianummer 5"/>
          <p:cNvSpPr>
            <a:spLocks noGrp="1"/>
          </p:cNvSpPr>
          <p:nvPr>
            <p:ph type="sldNum" sz="quarter" idx="4"/>
          </p:nvPr>
        </p:nvSpPr>
        <p:spPr>
          <a:xfrm>
            <a:off x="900113" y="8916988"/>
            <a:ext cx="627062" cy="519112"/>
          </a:xfrm>
          <a:prstGeom prst="rect">
            <a:avLst/>
          </a:prstGeom>
        </p:spPr>
        <p:txBody>
          <a:bodyPr vert="horz" lIns="0" tIns="0" rIns="0" bIns="0" rtlCol="0" anchor="ctr"/>
          <a:lstStyle>
            <a:lvl1pPr algn="l" defTabSz="650276" fontAlgn="auto">
              <a:spcBef>
                <a:spcPts val="0"/>
              </a:spcBef>
              <a:spcAft>
                <a:spcPts val="0"/>
              </a:spcAft>
              <a:defRPr sz="1400" b="0" smtClean="0">
                <a:solidFill>
                  <a:srgbClr val="FFFFFF"/>
                </a:solidFill>
                <a:latin typeface="Calibri" panose="020F0502020204030204" pitchFamily="34" charset="0"/>
                <a:cs typeface="+mn-cs"/>
              </a:defRPr>
            </a:lvl1pPr>
          </a:lstStyle>
          <a:p>
            <a:pPr>
              <a:defRPr/>
            </a:pPr>
            <a:fld id="{B37A0FF0-C7D1-4090-B33A-6D179F9370FD}" type="slidenum">
              <a:rPr lang="nl-NL" smtClean="0"/>
              <a:pPr>
                <a:defRPr/>
              </a:pPr>
              <a:t>‹nr.›</a:t>
            </a:fld>
            <a:endParaRPr lang="nl-NL" dirty="0"/>
          </a:p>
        </p:txBody>
      </p:sp>
      <p:sp>
        <p:nvSpPr>
          <p:cNvPr id="15" name="Tijdelijke aanduiding voor voettekst 4"/>
          <p:cNvSpPr>
            <a:spLocks noGrp="1"/>
          </p:cNvSpPr>
          <p:nvPr>
            <p:ph type="ftr" sz="quarter" idx="3"/>
          </p:nvPr>
        </p:nvSpPr>
        <p:spPr>
          <a:xfrm>
            <a:off x="1616075" y="8916988"/>
            <a:ext cx="5708650" cy="519112"/>
          </a:xfrm>
          <a:prstGeom prst="rect">
            <a:avLst/>
          </a:prstGeom>
        </p:spPr>
        <p:txBody>
          <a:bodyPr vert="horz" lIns="0" tIns="0" rIns="0" bIns="0" rtlCol="0" anchor="ctr"/>
          <a:lstStyle>
            <a:lvl1pPr algn="l" defTabSz="650276" fontAlgn="auto">
              <a:spcBef>
                <a:spcPts val="0"/>
              </a:spcBef>
              <a:spcAft>
                <a:spcPts val="0"/>
              </a:spcAft>
              <a:defRPr sz="1400" dirty="0" smtClean="0">
                <a:solidFill>
                  <a:srgbClr val="FFFFFF"/>
                </a:solidFill>
                <a:latin typeface="Calibri" panose="020F0502020204030204" pitchFamily="34" charset="0"/>
                <a:cs typeface="+mn-cs"/>
              </a:defRPr>
            </a:lvl1pPr>
          </a:lstStyle>
          <a:p>
            <a:pPr>
              <a:defRPr/>
            </a:pPr>
            <a:endParaRPr lang="nl-NL"/>
          </a:p>
        </p:txBody>
      </p:sp>
      <p:sp>
        <p:nvSpPr>
          <p:cNvPr id="16" name="Tijdelijke aanduiding voor datum 3"/>
          <p:cNvSpPr>
            <a:spLocks noGrp="1"/>
          </p:cNvSpPr>
          <p:nvPr>
            <p:ph type="dt" sz="half" idx="2"/>
          </p:nvPr>
        </p:nvSpPr>
        <p:spPr>
          <a:xfrm>
            <a:off x="7507288" y="8916988"/>
            <a:ext cx="922337" cy="519112"/>
          </a:xfrm>
          <a:prstGeom prst="rect">
            <a:avLst/>
          </a:prstGeom>
        </p:spPr>
        <p:txBody>
          <a:bodyPr vert="horz" lIns="0" tIns="0" rIns="0" bIns="0" rtlCol="0" anchor="ctr"/>
          <a:lstStyle>
            <a:lvl1pPr algn="l" defTabSz="650276" fontAlgn="auto">
              <a:spcBef>
                <a:spcPts val="0"/>
              </a:spcBef>
              <a:spcAft>
                <a:spcPts val="0"/>
              </a:spcAft>
              <a:defRPr sz="1200" b="1" smtClean="0">
                <a:solidFill>
                  <a:schemeClr val="bg1"/>
                </a:solidFill>
                <a:latin typeface="Calibri" panose="020F0502020204030204" pitchFamily="34" charset="0"/>
                <a:cs typeface="+mn-cs"/>
              </a:defRPr>
            </a:lvl1pPr>
          </a:lstStyle>
          <a:p>
            <a:pPr>
              <a:defRPr/>
            </a:pPr>
            <a:endParaRPr lang="nl-NL" dirty="0"/>
          </a:p>
        </p:txBody>
      </p:sp>
      <p:pic>
        <p:nvPicPr>
          <p:cNvPr id="2055" name="Afbeelding 7" descr="RU_E_RGB_2014_wit.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99513" y="8705850"/>
            <a:ext cx="3602037"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7" r:id="rId1"/>
  </p:sldLayoutIdLst>
  <p:timing>
    <p:tnLst>
      <p:par>
        <p:cTn id="1" dur="indefinite" restart="never" nodeType="tmRoot"/>
      </p:par>
    </p:tnLst>
  </p:timing>
  <p:hf hdr="0" ftr="0" dt="0"/>
  <p:txStyles>
    <p:titleStyle>
      <a:lvl1pPr algn="l" defTabSz="649288" rtl="0" fontAlgn="base">
        <a:spcBef>
          <a:spcPct val="0"/>
        </a:spcBef>
        <a:spcAft>
          <a:spcPct val="0"/>
        </a:spcAft>
        <a:defRPr sz="5000" kern="1200">
          <a:solidFill>
            <a:schemeClr val="tx1"/>
          </a:solidFill>
          <a:latin typeface="Calibri" panose="020F0502020204030204" pitchFamily="34" charset="0"/>
          <a:ea typeface="+mj-ea"/>
          <a:cs typeface="+mj-cs"/>
        </a:defRPr>
      </a:lvl1pPr>
      <a:lvl2pPr algn="l" defTabSz="649288" rtl="0" fontAlgn="base">
        <a:spcBef>
          <a:spcPct val="0"/>
        </a:spcBef>
        <a:spcAft>
          <a:spcPct val="0"/>
        </a:spcAft>
        <a:defRPr sz="5000">
          <a:solidFill>
            <a:schemeClr val="tx1"/>
          </a:solidFill>
          <a:latin typeface="Arial" pitchFamily="34" charset="0"/>
        </a:defRPr>
      </a:lvl2pPr>
      <a:lvl3pPr algn="l" defTabSz="649288" rtl="0" fontAlgn="base">
        <a:spcBef>
          <a:spcPct val="0"/>
        </a:spcBef>
        <a:spcAft>
          <a:spcPct val="0"/>
        </a:spcAft>
        <a:defRPr sz="5000">
          <a:solidFill>
            <a:schemeClr val="tx1"/>
          </a:solidFill>
          <a:latin typeface="Arial" pitchFamily="34" charset="0"/>
        </a:defRPr>
      </a:lvl3pPr>
      <a:lvl4pPr algn="l" defTabSz="649288" rtl="0" fontAlgn="base">
        <a:spcBef>
          <a:spcPct val="0"/>
        </a:spcBef>
        <a:spcAft>
          <a:spcPct val="0"/>
        </a:spcAft>
        <a:defRPr sz="5000">
          <a:solidFill>
            <a:schemeClr val="tx1"/>
          </a:solidFill>
          <a:latin typeface="Arial" pitchFamily="34" charset="0"/>
        </a:defRPr>
      </a:lvl4pPr>
      <a:lvl5pPr algn="l" defTabSz="649288" rtl="0" fontAlgn="base">
        <a:spcBef>
          <a:spcPct val="0"/>
        </a:spcBef>
        <a:spcAft>
          <a:spcPct val="0"/>
        </a:spcAft>
        <a:defRPr sz="5000">
          <a:solidFill>
            <a:schemeClr val="tx1"/>
          </a:solidFill>
          <a:latin typeface="Arial" pitchFamily="34" charset="0"/>
        </a:defRPr>
      </a:lvl5pPr>
      <a:lvl6pPr marL="457200" algn="l" defTabSz="649288" rtl="0" fontAlgn="base">
        <a:spcBef>
          <a:spcPct val="0"/>
        </a:spcBef>
        <a:spcAft>
          <a:spcPct val="0"/>
        </a:spcAft>
        <a:defRPr sz="5000">
          <a:solidFill>
            <a:schemeClr val="tx1"/>
          </a:solidFill>
          <a:latin typeface="Arial" pitchFamily="34" charset="0"/>
        </a:defRPr>
      </a:lvl6pPr>
      <a:lvl7pPr marL="914400" algn="l" defTabSz="649288" rtl="0" fontAlgn="base">
        <a:spcBef>
          <a:spcPct val="0"/>
        </a:spcBef>
        <a:spcAft>
          <a:spcPct val="0"/>
        </a:spcAft>
        <a:defRPr sz="5000">
          <a:solidFill>
            <a:schemeClr val="tx1"/>
          </a:solidFill>
          <a:latin typeface="Arial" pitchFamily="34" charset="0"/>
        </a:defRPr>
      </a:lvl7pPr>
      <a:lvl8pPr marL="1371600" algn="l" defTabSz="649288" rtl="0" fontAlgn="base">
        <a:spcBef>
          <a:spcPct val="0"/>
        </a:spcBef>
        <a:spcAft>
          <a:spcPct val="0"/>
        </a:spcAft>
        <a:defRPr sz="5000">
          <a:solidFill>
            <a:schemeClr val="tx1"/>
          </a:solidFill>
          <a:latin typeface="Arial" pitchFamily="34" charset="0"/>
        </a:defRPr>
      </a:lvl8pPr>
      <a:lvl9pPr marL="1828800" algn="l" defTabSz="649288" rtl="0" fontAlgn="base">
        <a:spcBef>
          <a:spcPct val="0"/>
        </a:spcBef>
        <a:spcAft>
          <a:spcPct val="0"/>
        </a:spcAft>
        <a:defRPr sz="5000">
          <a:solidFill>
            <a:schemeClr val="tx1"/>
          </a:solidFill>
          <a:latin typeface="Arial" pitchFamily="34" charset="0"/>
        </a:defRPr>
      </a:lvl9pPr>
    </p:titleStyle>
    <p:bodyStyle>
      <a:lvl1pPr marL="358775" indent="-358775" algn="l" defTabSz="649288" rtl="0" fontAlgn="base">
        <a:spcBef>
          <a:spcPct val="0"/>
        </a:spcBef>
        <a:spcAft>
          <a:spcPct val="0"/>
        </a:spcAft>
        <a:buFont typeface="Arial" pitchFamily="34" charset="0"/>
        <a:buChar char="•"/>
        <a:defRPr sz="2500" kern="1200">
          <a:solidFill>
            <a:srgbClr val="000000"/>
          </a:solidFill>
          <a:latin typeface="Calibri" panose="020F0502020204030204" pitchFamily="34" charset="0"/>
          <a:ea typeface="+mn-ea"/>
          <a:cs typeface="+mn-cs"/>
        </a:defRPr>
      </a:lvl1pPr>
      <a:lvl2pPr marL="719138" indent="-358775" algn="l" defTabSz="649288" rtl="0" fontAlgn="base">
        <a:spcBef>
          <a:spcPct val="0"/>
        </a:spcBef>
        <a:spcAft>
          <a:spcPct val="0"/>
        </a:spcAft>
        <a:buFont typeface="Lucida Grande"/>
        <a:buChar char="-"/>
        <a:defRPr sz="2500" kern="1200">
          <a:solidFill>
            <a:srgbClr val="000000"/>
          </a:solidFill>
          <a:latin typeface="Calibri" panose="020F0502020204030204" pitchFamily="34" charset="0"/>
          <a:ea typeface="+mn-ea"/>
          <a:cs typeface="+mn-cs"/>
        </a:defRPr>
      </a:lvl2pPr>
      <a:lvl3pPr marL="1114425" indent="-358775" algn="l" defTabSz="649288" rtl="0" fontAlgn="base">
        <a:spcBef>
          <a:spcPct val="0"/>
        </a:spcBef>
        <a:spcAft>
          <a:spcPct val="0"/>
        </a:spcAft>
        <a:buFont typeface="Lucida Grande"/>
        <a:buChar char="–"/>
        <a:defRPr sz="2100" kern="1200">
          <a:solidFill>
            <a:srgbClr val="000000"/>
          </a:solidFill>
          <a:latin typeface="Calibri" panose="020F0502020204030204" pitchFamily="34" charset="0"/>
          <a:ea typeface="+mn-ea"/>
          <a:cs typeface="+mn-cs"/>
        </a:defRPr>
      </a:lvl3pPr>
      <a:lvl4pPr marL="1511300" indent="-358775" algn="l" defTabSz="649288" rtl="0" fontAlgn="base">
        <a:spcBef>
          <a:spcPct val="0"/>
        </a:spcBef>
        <a:spcAft>
          <a:spcPct val="0"/>
        </a:spcAft>
        <a:buFont typeface="Lucida Grande"/>
        <a:buChar char="-"/>
        <a:defRPr sz="2100" kern="1200">
          <a:solidFill>
            <a:srgbClr val="000000"/>
          </a:solidFill>
          <a:latin typeface="Calibri" panose="020F0502020204030204" pitchFamily="34" charset="0"/>
          <a:ea typeface="+mn-ea"/>
          <a:cs typeface="+mn-cs"/>
        </a:defRPr>
      </a:lvl4pPr>
      <a:lvl5pPr marL="1906588" indent="-358775" algn="l" defTabSz="649288" rtl="0" fontAlgn="base">
        <a:spcBef>
          <a:spcPct val="0"/>
        </a:spcBef>
        <a:spcAft>
          <a:spcPct val="0"/>
        </a:spcAft>
        <a:buFont typeface="Lucida Grande"/>
        <a:buChar char="-"/>
        <a:defRPr sz="2100" kern="1200">
          <a:solidFill>
            <a:srgbClr val="000000"/>
          </a:solidFill>
          <a:latin typeface="Calibri" panose="020F0502020204030204" pitchFamily="34" charset="0"/>
          <a:ea typeface="+mn-ea"/>
          <a:cs typeface="+mn-cs"/>
        </a:defRPr>
      </a:lvl5pPr>
      <a:lvl6pPr marL="3576516" indent="-325138" algn="l" defTabSz="650276" rtl="0" eaLnBrk="1" latinLnBrk="0" hangingPunct="1">
        <a:spcBef>
          <a:spcPct val="20000"/>
        </a:spcBef>
        <a:buFont typeface="Arial"/>
        <a:buChar char="•"/>
        <a:defRPr sz="2800" kern="1200">
          <a:solidFill>
            <a:schemeClr val="tx1"/>
          </a:solidFill>
          <a:latin typeface="+mn-lt"/>
          <a:ea typeface="+mn-ea"/>
          <a:cs typeface="+mn-cs"/>
        </a:defRPr>
      </a:lvl6pPr>
      <a:lvl7pPr marL="4226791" indent="-325138" algn="l" defTabSz="650276" rtl="0" eaLnBrk="1" latinLnBrk="0" hangingPunct="1">
        <a:spcBef>
          <a:spcPct val="20000"/>
        </a:spcBef>
        <a:buFont typeface="Arial"/>
        <a:buChar char="•"/>
        <a:defRPr sz="2800" kern="1200">
          <a:solidFill>
            <a:schemeClr val="tx1"/>
          </a:solidFill>
          <a:latin typeface="+mn-lt"/>
          <a:ea typeface="+mn-ea"/>
          <a:cs typeface="+mn-cs"/>
        </a:defRPr>
      </a:lvl7pPr>
      <a:lvl8pPr marL="4877067" indent="-325138" algn="l" defTabSz="650276" rtl="0" eaLnBrk="1" latinLnBrk="0" hangingPunct="1">
        <a:spcBef>
          <a:spcPct val="20000"/>
        </a:spcBef>
        <a:buFont typeface="Arial"/>
        <a:buChar char="•"/>
        <a:defRPr sz="2800" kern="1200">
          <a:solidFill>
            <a:schemeClr val="tx1"/>
          </a:solidFill>
          <a:latin typeface="+mn-lt"/>
          <a:ea typeface="+mn-ea"/>
          <a:cs typeface="+mn-cs"/>
        </a:defRPr>
      </a:lvl8pPr>
      <a:lvl9pPr marL="5527342" indent="-325138" algn="l" defTabSz="650276"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nl-NL"/>
      </a:defPPr>
      <a:lvl1pPr marL="0" algn="l" defTabSz="650276" rtl="0" eaLnBrk="1" latinLnBrk="0" hangingPunct="1">
        <a:defRPr sz="2600" kern="1200">
          <a:solidFill>
            <a:schemeClr val="tx1"/>
          </a:solidFill>
          <a:latin typeface="+mn-lt"/>
          <a:ea typeface="+mn-ea"/>
          <a:cs typeface="+mn-cs"/>
        </a:defRPr>
      </a:lvl1pPr>
      <a:lvl2pPr marL="650276" algn="l" defTabSz="650276" rtl="0" eaLnBrk="1" latinLnBrk="0" hangingPunct="1">
        <a:defRPr sz="2600" kern="1200">
          <a:solidFill>
            <a:schemeClr val="tx1"/>
          </a:solidFill>
          <a:latin typeface="+mn-lt"/>
          <a:ea typeface="+mn-ea"/>
          <a:cs typeface="+mn-cs"/>
        </a:defRPr>
      </a:lvl2pPr>
      <a:lvl3pPr marL="1300551" algn="l" defTabSz="650276" rtl="0" eaLnBrk="1" latinLnBrk="0" hangingPunct="1">
        <a:defRPr sz="2600" kern="1200">
          <a:solidFill>
            <a:schemeClr val="tx1"/>
          </a:solidFill>
          <a:latin typeface="+mn-lt"/>
          <a:ea typeface="+mn-ea"/>
          <a:cs typeface="+mn-cs"/>
        </a:defRPr>
      </a:lvl3pPr>
      <a:lvl4pPr marL="1950827" algn="l" defTabSz="650276" rtl="0" eaLnBrk="1" latinLnBrk="0" hangingPunct="1">
        <a:defRPr sz="2600" kern="1200">
          <a:solidFill>
            <a:schemeClr val="tx1"/>
          </a:solidFill>
          <a:latin typeface="+mn-lt"/>
          <a:ea typeface="+mn-ea"/>
          <a:cs typeface="+mn-cs"/>
        </a:defRPr>
      </a:lvl4pPr>
      <a:lvl5pPr marL="2601102" algn="l" defTabSz="650276" rtl="0" eaLnBrk="1" latinLnBrk="0" hangingPunct="1">
        <a:defRPr sz="2600" kern="1200">
          <a:solidFill>
            <a:schemeClr val="tx1"/>
          </a:solidFill>
          <a:latin typeface="+mn-lt"/>
          <a:ea typeface="+mn-ea"/>
          <a:cs typeface="+mn-cs"/>
        </a:defRPr>
      </a:lvl5pPr>
      <a:lvl6pPr marL="3251378" algn="l" defTabSz="650276" rtl="0" eaLnBrk="1" latinLnBrk="0" hangingPunct="1">
        <a:defRPr sz="2600" kern="1200">
          <a:solidFill>
            <a:schemeClr val="tx1"/>
          </a:solidFill>
          <a:latin typeface="+mn-lt"/>
          <a:ea typeface="+mn-ea"/>
          <a:cs typeface="+mn-cs"/>
        </a:defRPr>
      </a:lvl6pPr>
      <a:lvl7pPr marL="3901653" algn="l" defTabSz="650276" rtl="0" eaLnBrk="1" latinLnBrk="0" hangingPunct="1">
        <a:defRPr sz="2600" kern="1200">
          <a:solidFill>
            <a:schemeClr val="tx1"/>
          </a:solidFill>
          <a:latin typeface="+mn-lt"/>
          <a:ea typeface="+mn-ea"/>
          <a:cs typeface="+mn-cs"/>
        </a:defRPr>
      </a:lvl7pPr>
      <a:lvl8pPr marL="4551929" algn="l" defTabSz="650276" rtl="0" eaLnBrk="1" latinLnBrk="0" hangingPunct="1">
        <a:defRPr sz="2600" kern="1200">
          <a:solidFill>
            <a:schemeClr val="tx1"/>
          </a:solidFill>
          <a:latin typeface="+mn-lt"/>
          <a:ea typeface="+mn-ea"/>
          <a:cs typeface="+mn-cs"/>
        </a:defRPr>
      </a:lvl8pPr>
      <a:lvl9pPr marL="5202204" algn="l" defTabSz="650276"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notesSlide" Target="../notesSlides/notesSlide10.xml"/><Relationship Id="rId7"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38.wmf"/><Relationship Id="rId5" Type="http://schemas.openxmlformats.org/officeDocument/2006/relationships/oleObject" Target="../embeddings/oleObject1.bin"/><Relationship Id="rId10" Type="http://schemas.openxmlformats.org/officeDocument/2006/relationships/oleObject" Target="../embeddings/oleObject4.bin"/><Relationship Id="rId4" Type="http://schemas.openxmlformats.org/officeDocument/2006/relationships/image" Target="../media/image40.jpeg"/><Relationship Id="rId9"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8" Type="http://schemas.openxmlformats.org/officeDocument/2006/relationships/image" Target="../media/image39.wmf"/><Relationship Id="rId3" Type="http://schemas.openxmlformats.org/officeDocument/2006/relationships/notesSlide" Target="../notesSlides/notesSlide11.xml"/><Relationship Id="rId7" Type="http://schemas.openxmlformats.org/officeDocument/2006/relationships/oleObject" Target="../embeddings/oleObject6.bin"/><Relationship Id="rId12" Type="http://schemas.openxmlformats.org/officeDocument/2006/relationships/hyperlink" Target="https://www.youtube.com/watch?v=DfGs2Y5WJ14" TargetMode="Externa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38.wmf"/><Relationship Id="rId11" Type="http://schemas.openxmlformats.org/officeDocument/2006/relationships/image" Target="../media/image41.png"/><Relationship Id="rId5" Type="http://schemas.openxmlformats.org/officeDocument/2006/relationships/oleObject" Target="../embeddings/oleObject5.bin"/><Relationship Id="rId10" Type="http://schemas.openxmlformats.org/officeDocument/2006/relationships/oleObject" Target="../embeddings/oleObject8.bin"/><Relationship Id="rId4" Type="http://schemas.openxmlformats.org/officeDocument/2006/relationships/image" Target="../media/image40.jpeg"/><Relationship Id="rId9" Type="http://schemas.openxmlformats.org/officeDocument/2006/relationships/oleObject" Target="../embeddings/oleObject7.bin"/></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9.jpe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1.pn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hyperlink" Target="http://www.catamountresearch.com/products/gimm-preclin.htm" TargetMode="External"/><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90.jpeg"/><Relationship Id="rId4" Type="http://schemas.openxmlformats.org/officeDocument/2006/relationships/image" Target="../media/image89.png"/></Relationships>
</file>

<file path=ppt/slides/_rels/slide53.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p:txBody>
          <a:bodyPr/>
          <a:lstStyle/>
          <a:p>
            <a:r>
              <a:rPr lang="en-US" altLang="en-US" b="1" smtClean="0"/>
              <a:t>Het onderbuikgevoel</a:t>
            </a:r>
            <a:r>
              <a:rPr lang="en-US" altLang="en-US" smtClean="0"/>
              <a:t/>
            </a:r>
            <a:br>
              <a:rPr lang="en-US" altLang="en-US" smtClean="0"/>
            </a:br>
            <a:r>
              <a:rPr lang="en-US" altLang="en-US" sz="4400" smtClean="0"/>
              <a:t>“</a:t>
            </a:r>
            <a:r>
              <a:rPr lang="en-US" altLang="en-US" sz="4400" i="1" smtClean="0"/>
              <a:t>Your gut has a mind of its own</a:t>
            </a:r>
            <a:r>
              <a:rPr lang="en-US" altLang="en-US" sz="4400" smtClean="0"/>
              <a:t>”</a:t>
            </a:r>
            <a:endParaRPr lang="en-US" altLang="en-US" sz="4400" dirty="0" smtClean="0"/>
          </a:p>
        </p:txBody>
      </p:sp>
      <p:sp>
        <p:nvSpPr>
          <p:cNvPr id="3075" name="Tijdelijke aanduiding voor inhoud 2"/>
          <p:cNvSpPr>
            <a:spLocks noGrp="1"/>
          </p:cNvSpPr>
          <p:nvPr>
            <p:ph idx="1"/>
          </p:nvPr>
        </p:nvSpPr>
        <p:spPr>
          <a:xfrm>
            <a:off x="900113" y="2596978"/>
            <a:ext cx="8110537" cy="5399260"/>
          </a:xfrm>
        </p:spPr>
        <p:txBody>
          <a:bodyPr/>
          <a:lstStyle/>
          <a:p>
            <a:pPr marL="0" indent="0">
              <a:buNone/>
            </a:pPr>
            <a:r>
              <a:rPr lang="en-US" altLang="en-US" b="1" dirty="0" smtClean="0"/>
              <a:t>Peter Klaren</a:t>
            </a:r>
          </a:p>
          <a:p>
            <a:pPr marL="0" indent="0">
              <a:buNone/>
            </a:pPr>
            <a:r>
              <a:rPr lang="en-US" altLang="en-US" sz="2000" dirty="0" smtClean="0"/>
              <a:t>Department of Animal Ecology </a:t>
            </a:r>
            <a:r>
              <a:rPr lang="en-US" altLang="en-US" sz="2000" smtClean="0"/>
              <a:t>&amp; Physiology – Institute </a:t>
            </a:r>
            <a:r>
              <a:rPr lang="en-US" altLang="en-US" sz="2000" dirty="0" smtClean="0"/>
              <a:t>for Water and </a:t>
            </a:r>
            <a:r>
              <a:rPr lang="en-US" altLang="en-US" sz="2000" smtClean="0">
                <a:solidFill>
                  <a:schemeClr val="bg1"/>
                </a:solidFill>
              </a:rPr>
              <a:t>Wetland Research – Faculty of Science</a:t>
            </a:r>
          </a:p>
          <a:p>
            <a:pPr marL="0" indent="0">
              <a:buNone/>
            </a:pPr>
            <a:r>
              <a:rPr lang="en-US" altLang="en-US" sz="2000">
                <a:solidFill>
                  <a:schemeClr val="bg1"/>
                </a:solidFill>
              </a:rPr>
              <a:t>&amp;</a:t>
            </a:r>
            <a:endParaRPr lang="en-US" altLang="en-US" sz="2000" smtClean="0">
              <a:solidFill>
                <a:schemeClr val="bg1"/>
              </a:solidFill>
            </a:endParaRPr>
          </a:p>
          <a:p>
            <a:pPr marL="0" indent="0">
              <a:buNone/>
            </a:pPr>
            <a:r>
              <a:rPr lang="en-US" altLang="en-US" sz="2000" smtClean="0">
                <a:solidFill>
                  <a:schemeClr val="bg1"/>
                </a:solidFill>
              </a:rPr>
              <a:t>Graduate School of Education (</a:t>
            </a:r>
            <a:r>
              <a:rPr lang="en-US" altLang="en-US" sz="2000" i="1" smtClean="0">
                <a:solidFill>
                  <a:schemeClr val="bg1"/>
                </a:solidFill>
              </a:rPr>
              <a:t>Radboud Docentenacademie</a:t>
            </a:r>
            <a:r>
              <a:rPr lang="en-US" altLang="en-US" sz="2000" smtClean="0">
                <a:solidFill>
                  <a:schemeClr val="bg1"/>
                </a:solidFill>
              </a:rPr>
              <a:t>)</a:t>
            </a:r>
            <a:endParaRPr lang="en-US" altLang="en-US" sz="2000" dirty="0" smtClean="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112" y="1800224"/>
            <a:ext cx="8471993" cy="59068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nl-NL" dirty="0" smtClean="0"/>
              <a:t>We hebben niet één, maar twee kringspieren rond de anus!</a:t>
            </a:r>
            <a:endParaRPr lang="nl-NL" dirty="0"/>
          </a:p>
        </p:txBody>
      </p:sp>
      <p:pic>
        <p:nvPicPr>
          <p:cNvPr id="2054" name="Picture 6" descr="http://www.riversideonline.com/source/images/image_popup/r7_fecalincontinenc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47562" y="4659086"/>
            <a:ext cx="3412676" cy="444501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488B2BB4-1457-4B53-964C-E0A3A0A961F2}" type="slidenum">
              <a:rPr lang="nl-NL" smtClean="0"/>
              <a:t>10</a:t>
            </a:fld>
            <a:endParaRPr lang="nl-NL"/>
          </a:p>
        </p:txBody>
      </p:sp>
    </p:spTree>
    <p:extLst>
      <p:ext uri="{BB962C8B-B14F-4D97-AF65-F5344CB8AC3E}">
        <p14:creationId xmlns:p14="http://schemas.microsoft.com/office/powerpoint/2010/main" val="3358359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l-NL" smtClean="0"/>
              <a:t>Diarree? Stimuleer het opioïde systeem in je darm!</a:t>
            </a:r>
            <a:endParaRPr lang="nl-NL"/>
          </a:p>
        </p:txBody>
      </p:sp>
      <p:sp>
        <p:nvSpPr>
          <p:cNvPr id="2" name="Slide Number Placeholder 1"/>
          <p:cNvSpPr>
            <a:spLocks noGrp="1"/>
          </p:cNvSpPr>
          <p:nvPr>
            <p:ph type="sldNum" sz="quarter" idx="10"/>
          </p:nvPr>
        </p:nvSpPr>
        <p:spPr/>
        <p:txBody>
          <a:bodyPr/>
          <a:lstStyle/>
          <a:p>
            <a:fld id="{238EC492-9CB2-447A-BB62-BFA3BE0D73E4}" type="slidenum">
              <a:rPr lang="en-US" smtClean="0"/>
              <a:pPr/>
              <a:t>11</a:t>
            </a:fld>
            <a:endParaRPr lang="en-US"/>
          </a:p>
        </p:txBody>
      </p:sp>
      <p:pic>
        <p:nvPicPr>
          <p:cNvPr id="38914" name="Picture 2" descr="http://files.brightside.me/files/news/part_7/73055/453705-800-1452168275-imodium.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00113" y="1683060"/>
            <a:ext cx="5436892" cy="3000881"/>
          </a:xfrm>
          <a:prstGeom prst="rect">
            <a:avLst/>
          </a:prstGeom>
          <a:noFill/>
          <a:extLst>
            <a:ext uri="{909E8E84-426E-40DD-AFC4-6F175D3DCCD1}">
              <a14:hiddenFill xmlns:a14="http://schemas.microsoft.com/office/drawing/2010/main">
                <a:solidFill>
                  <a:srgbClr val="FFFFFF"/>
                </a:solidFill>
              </a14:hiddenFill>
            </a:ext>
          </a:extLst>
        </p:spPr>
      </p:pic>
      <p:pic>
        <p:nvPicPr>
          <p:cNvPr id="38918" name="Picture 6" descr="http://img.newpharma.be/images/products/nl/500/imodium-20-capsules-2m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68558" y="3378944"/>
            <a:ext cx="1776440" cy="157238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815052" y="5258469"/>
            <a:ext cx="11474568" cy="4372191"/>
            <a:chOff x="815052" y="5258469"/>
            <a:chExt cx="11474568" cy="4372191"/>
          </a:xfrm>
        </p:grpSpPr>
        <p:pic>
          <p:nvPicPr>
            <p:cNvPr id="9" name="Picture 8"/>
            <p:cNvPicPr>
              <a:picLocks noChangeAspect="1"/>
            </p:cNvPicPr>
            <p:nvPr/>
          </p:nvPicPr>
          <p:blipFill>
            <a:blip r:embed="rId4"/>
            <a:stretch>
              <a:fillRect/>
            </a:stretch>
          </p:blipFill>
          <p:spPr>
            <a:xfrm>
              <a:off x="815052" y="5258469"/>
              <a:ext cx="11474568" cy="4033637"/>
            </a:xfrm>
            <a:prstGeom prst="rect">
              <a:avLst/>
            </a:prstGeom>
          </p:spPr>
        </p:pic>
        <p:sp>
          <p:nvSpPr>
            <p:cNvPr id="15" name="Rectangle 14"/>
            <p:cNvSpPr/>
            <p:nvPr/>
          </p:nvSpPr>
          <p:spPr>
            <a:xfrm>
              <a:off x="900113" y="9292106"/>
              <a:ext cx="4198354" cy="338554"/>
            </a:xfrm>
            <a:prstGeom prst="rect">
              <a:avLst/>
            </a:prstGeom>
          </p:spPr>
          <p:txBody>
            <a:bodyPr wrap="square">
              <a:spAutoFit/>
            </a:bodyPr>
            <a:lstStyle/>
            <a:p>
              <a:pPr>
                <a:tabLst>
                  <a:tab pos="1029386" algn="l"/>
                  <a:tab pos="2058772" algn="l"/>
                  <a:tab pos="3088157" algn="l"/>
                  <a:tab pos="4117543" algn="l"/>
                  <a:tab pos="5146929" algn="l"/>
                </a:tabLst>
              </a:pPr>
              <a:r>
                <a:rPr lang="en-GB" sz="1600" smtClean="0">
                  <a:solidFill>
                    <a:srgbClr val="000000"/>
                  </a:solidFill>
                  <a:latin typeface="Calibri" pitchFamily="34" charset="0"/>
                </a:rPr>
                <a:t>Mainguet &amp; Fiasse (1977) </a:t>
              </a:r>
              <a:r>
                <a:rPr lang="en-GB" sz="1600" i="1" smtClean="0">
                  <a:solidFill>
                    <a:srgbClr val="000000"/>
                  </a:solidFill>
                  <a:latin typeface="Calibri" pitchFamily="34" charset="0"/>
                </a:rPr>
                <a:t>Gut</a:t>
              </a:r>
              <a:r>
                <a:rPr lang="en-GB" sz="1600" smtClean="0">
                  <a:solidFill>
                    <a:srgbClr val="000000"/>
                  </a:solidFill>
                  <a:latin typeface="Calibri" pitchFamily="34" charset="0"/>
                </a:rPr>
                <a:t> </a:t>
              </a:r>
              <a:r>
                <a:rPr lang="en-GB" sz="1600" b="1" smtClean="0">
                  <a:solidFill>
                    <a:srgbClr val="000000"/>
                  </a:solidFill>
                  <a:latin typeface="Calibri" pitchFamily="34" charset="0"/>
                </a:rPr>
                <a:t>18</a:t>
              </a:r>
              <a:r>
                <a:rPr lang="en-GB" sz="1600" smtClean="0">
                  <a:solidFill>
                    <a:srgbClr val="000000"/>
                  </a:solidFill>
                  <a:latin typeface="Calibri" pitchFamily="34" charset="0"/>
                </a:rPr>
                <a:t>: 575-9</a:t>
              </a:r>
              <a:endParaRPr lang="en-GB" sz="1600" dirty="0">
                <a:solidFill>
                  <a:srgbClr val="000000"/>
                </a:solidFill>
                <a:latin typeface="Calibri" pitchFamily="34" charset="0"/>
              </a:endParaRPr>
            </a:p>
          </p:txBody>
        </p:sp>
      </p:grpSp>
      <p:pic>
        <p:nvPicPr>
          <p:cNvPr id="13" name="Picture 12"/>
          <p:cNvPicPr>
            <a:picLocks noChangeAspect="1"/>
          </p:cNvPicPr>
          <p:nvPr/>
        </p:nvPicPr>
        <p:blipFill>
          <a:blip r:embed="rId5"/>
          <a:stretch>
            <a:fillRect/>
          </a:stretch>
        </p:blipFill>
        <p:spPr>
          <a:xfrm>
            <a:off x="7500990" y="952196"/>
            <a:ext cx="5260203" cy="2630279"/>
          </a:xfrm>
          <a:prstGeom prst="rect">
            <a:avLst/>
          </a:prstGeom>
        </p:spPr>
      </p:pic>
      <p:pic>
        <p:nvPicPr>
          <p:cNvPr id="16" name="Picture 15"/>
          <p:cNvPicPr>
            <a:picLocks noChangeAspect="1"/>
          </p:cNvPicPr>
          <p:nvPr/>
        </p:nvPicPr>
        <p:blipFill>
          <a:blip r:embed="rId6"/>
          <a:stretch>
            <a:fillRect/>
          </a:stretch>
        </p:blipFill>
        <p:spPr>
          <a:xfrm>
            <a:off x="7591308" y="3613887"/>
            <a:ext cx="4723913" cy="1821838"/>
          </a:xfrm>
          <a:prstGeom prst="rect">
            <a:avLst/>
          </a:prstGeom>
        </p:spPr>
      </p:pic>
      <p:sp>
        <p:nvSpPr>
          <p:cNvPr id="17" name="TextBox 16"/>
          <p:cNvSpPr txBox="1"/>
          <p:nvPr/>
        </p:nvSpPr>
        <p:spPr>
          <a:xfrm rot="918609">
            <a:off x="10028614" y="4443505"/>
            <a:ext cx="2351034" cy="369332"/>
          </a:xfrm>
          <a:prstGeom prst="rect">
            <a:avLst/>
          </a:prstGeom>
          <a:solidFill>
            <a:srgbClr val="FFFF00"/>
          </a:solidFill>
          <a:ln>
            <a:solidFill>
              <a:srgbClr val="FFC000"/>
            </a:solidFill>
          </a:ln>
          <a:effectLst>
            <a:outerShdw blurRad="50800" dist="38100" dir="2700000" algn="tl" rotWithShape="0">
              <a:prstClr val="black">
                <a:alpha val="40000"/>
              </a:prstClr>
            </a:outerShdw>
          </a:effectLst>
        </p:spPr>
        <p:txBody>
          <a:bodyPr wrap="square" rtlCol="0">
            <a:spAutoFit/>
          </a:bodyPr>
          <a:lstStyle/>
          <a:p>
            <a:pPr algn="ctr"/>
            <a:r>
              <a:rPr lang="nl-NL" sz="1800" smtClean="0">
                <a:latin typeface="Calibri" panose="020F0502020204030204" pitchFamily="34" charset="0"/>
              </a:rPr>
              <a:t>Bijwerking: obstipatie</a:t>
            </a:r>
          </a:p>
        </p:txBody>
      </p:sp>
    </p:spTree>
    <p:extLst>
      <p:ext uri="{BB962C8B-B14F-4D97-AF65-F5344CB8AC3E}">
        <p14:creationId xmlns:p14="http://schemas.microsoft.com/office/powerpoint/2010/main" val="243440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Is colonhydrotherapie – (hoge) darmspoeling noodzakelijk? Medisch gezien, dan?</a:t>
            </a:r>
            <a:endParaRPr lang="nl-NL"/>
          </a:p>
        </p:txBody>
      </p:sp>
      <p:sp>
        <p:nvSpPr>
          <p:cNvPr id="3" name="Slide Number Placeholder 2"/>
          <p:cNvSpPr>
            <a:spLocks noGrp="1"/>
          </p:cNvSpPr>
          <p:nvPr>
            <p:ph type="sldNum" sz="quarter" idx="10"/>
          </p:nvPr>
        </p:nvSpPr>
        <p:spPr/>
        <p:txBody>
          <a:bodyPr/>
          <a:lstStyle/>
          <a:p>
            <a:pPr>
              <a:defRPr/>
            </a:pPr>
            <a:fld id="{2338772D-3C63-4B23-BC47-8CA19BCD5529}" type="slidenum">
              <a:rPr lang="nl-NL" smtClean="0"/>
              <a:pPr>
                <a:defRPr/>
              </a:pPr>
              <a:t>12</a:t>
            </a:fld>
            <a:endParaRPr lang="nl-NL" dirty="0"/>
          </a:p>
        </p:txBody>
      </p:sp>
      <p:pic>
        <p:nvPicPr>
          <p:cNvPr id="39938" name="Picture 2" descr="Patty Brard en haar klysma behandeli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113" y="2020921"/>
            <a:ext cx="4204781" cy="4204781"/>
          </a:xfrm>
          <a:prstGeom prst="rect">
            <a:avLst/>
          </a:prstGeom>
          <a:noFill/>
          <a:ln>
            <a:solidFill>
              <a:srgbClr val="FFC00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5436274" y="1782176"/>
            <a:ext cx="4330297" cy="4503840"/>
            <a:chOff x="5436274" y="1782176"/>
            <a:chExt cx="4330297" cy="4503840"/>
          </a:xfrm>
        </p:grpSpPr>
        <p:pic>
          <p:nvPicPr>
            <p:cNvPr id="39942" name="Picture 6" descr="1x1.trans Col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47975" y="1782176"/>
              <a:ext cx="4218596" cy="45038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9940" name="Picture 4" descr="1x1.trans Col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36274" y="2100210"/>
              <a:ext cx="2196087" cy="15043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3230086" y="6291939"/>
            <a:ext cx="9794198" cy="3117475"/>
            <a:chOff x="3230086" y="6291939"/>
            <a:chExt cx="9794198" cy="3117475"/>
          </a:xfrm>
        </p:grpSpPr>
        <p:pic>
          <p:nvPicPr>
            <p:cNvPr id="39944" name="Picture 8" descr="https://s.s-bol.com/imgbase0/imagebase3/large/FC/0/5/5/9/9200000039689550.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30086" y="6291939"/>
              <a:ext cx="3117475" cy="311747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544040" y="6472012"/>
              <a:ext cx="7480244" cy="2586739"/>
              <a:chOff x="5544040" y="6355282"/>
              <a:chExt cx="7480244" cy="2586739"/>
            </a:xfrm>
          </p:grpSpPr>
          <p:pic>
            <p:nvPicPr>
              <p:cNvPr id="6" name="Picture 5"/>
              <p:cNvPicPr>
                <a:picLocks noChangeAspect="1"/>
              </p:cNvPicPr>
              <p:nvPr/>
            </p:nvPicPr>
            <p:blipFill>
              <a:blip r:embed="rId6"/>
              <a:stretch>
                <a:fillRect/>
              </a:stretch>
            </p:blipFill>
            <p:spPr>
              <a:xfrm>
                <a:off x="5544040" y="6894238"/>
                <a:ext cx="7480244" cy="1337377"/>
              </a:xfrm>
              <a:prstGeom prst="rect">
                <a:avLst/>
              </a:prstGeom>
            </p:spPr>
          </p:pic>
          <p:pic>
            <p:nvPicPr>
              <p:cNvPr id="7" name="Picture 6"/>
              <p:cNvPicPr>
                <a:picLocks noChangeAspect="1"/>
              </p:cNvPicPr>
              <p:nvPr/>
            </p:nvPicPr>
            <p:blipFill>
              <a:blip r:embed="rId7"/>
              <a:stretch>
                <a:fillRect/>
              </a:stretch>
            </p:blipFill>
            <p:spPr>
              <a:xfrm>
                <a:off x="5544040" y="8246696"/>
                <a:ext cx="2343150" cy="695325"/>
              </a:xfrm>
              <a:prstGeom prst="rect">
                <a:avLst/>
              </a:prstGeom>
            </p:spPr>
          </p:pic>
          <p:pic>
            <p:nvPicPr>
              <p:cNvPr id="8" name="Picture 7"/>
              <p:cNvPicPr>
                <a:picLocks noChangeAspect="1"/>
              </p:cNvPicPr>
              <p:nvPr/>
            </p:nvPicPr>
            <p:blipFill>
              <a:blip r:embed="rId8"/>
              <a:stretch>
                <a:fillRect/>
              </a:stretch>
            </p:blipFill>
            <p:spPr>
              <a:xfrm>
                <a:off x="5544040" y="6355282"/>
                <a:ext cx="1485900" cy="523875"/>
              </a:xfrm>
              <a:prstGeom prst="rect">
                <a:avLst/>
              </a:prstGeom>
            </p:spPr>
          </p:pic>
        </p:grpSp>
      </p:grpSp>
      <p:sp>
        <p:nvSpPr>
          <p:cNvPr id="4" name="Rectangle 3"/>
          <p:cNvSpPr/>
          <p:nvPr/>
        </p:nvSpPr>
        <p:spPr>
          <a:xfrm>
            <a:off x="900112" y="9107398"/>
            <a:ext cx="6987077" cy="646331"/>
          </a:xfrm>
          <a:prstGeom prst="rect">
            <a:avLst/>
          </a:prstGeom>
        </p:spPr>
        <p:txBody>
          <a:bodyPr wrap="square">
            <a:spAutoFit/>
          </a:bodyPr>
          <a:lstStyle/>
          <a:p>
            <a:r>
              <a:rPr lang="nl-NL" sz="1800">
                <a:latin typeface="Calibri" panose="020F0502020204030204" pitchFamily="34" charset="0"/>
              </a:rPr>
              <a:t>http://showvandaag.nl/patty-brard-heeft-altijd-last-van-darmen</a:t>
            </a:r>
            <a:r>
              <a:rPr lang="nl-NL" sz="1800" smtClean="0">
                <a:latin typeface="Calibri" panose="020F0502020204030204" pitchFamily="34" charset="0"/>
              </a:rPr>
              <a:t>/</a:t>
            </a:r>
          </a:p>
          <a:p>
            <a:r>
              <a:rPr lang="nl-NL" sz="1800">
                <a:latin typeface="Calibri" panose="020F0502020204030204" pitchFamily="34" charset="0"/>
              </a:rPr>
              <a:t>http://humares.de/produkte/colon</a:t>
            </a:r>
            <a:r>
              <a:rPr lang="nl-NL" sz="1800" smtClean="0">
                <a:latin typeface="Calibri" panose="020F0502020204030204" pitchFamily="34" charset="0"/>
              </a:rPr>
              <a:t>/</a:t>
            </a:r>
            <a:endParaRPr lang="nl-NL" sz="1800">
              <a:latin typeface="Calibri" panose="020F0502020204030204" pitchFamily="34" charset="0"/>
            </a:endParaRPr>
          </a:p>
        </p:txBody>
      </p:sp>
    </p:spTree>
    <p:extLst>
      <p:ext uri="{BB962C8B-B14F-4D97-AF65-F5344CB8AC3E}">
        <p14:creationId xmlns:p14="http://schemas.microsoft.com/office/powerpoint/2010/main" val="126116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500"/>
                                        <p:tgtEl>
                                          <p:spTgt spid="39938"/>
                                        </p:tgtEl>
                                      </p:cBhvr>
                                    </p:animEffect>
                                  </p:childTnLst>
                                </p:cTn>
                              </p:par>
                            </p:childTnLst>
                          </p:cTn>
                        </p:par>
                        <p:par>
                          <p:cTn id="8" fill="hold">
                            <p:stCondLst>
                              <p:cond delay="500"/>
                            </p:stCondLst>
                            <p:childTnLst>
                              <p:par>
                                <p:cTn id="9" presetID="10" presetClass="entr" presetSubtype="0" fill="hold" nodeType="afterEffect">
                                  <p:stCondLst>
                                    <p:cond delay="7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750"/>
                            </p:stCondLst>
                            <p:childTnLst>
                              <p:par>
                                <p:cTn id="13" presetID="10" presetClass="entr" presetSubtype="0" fill="hold" nodeType="afterEffect">
                                  <p:stCondLst>
                                    <p:cond delay="75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3000"/>
                            </p:stCondLst>
                            <p:childTnLst>
                              <p:par>
                                <p:cTn id="17" presetID="10" presetClass="entr" presetSubtype="0" fill="hold" grpId="0" nodeType="afterEffect">
                                  <p:stCondLst>
                                    <p:cond delay="75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descr="Johnson14"/>
          <p:cNvPicPr>
            <a:picLocks noChangeAspect="1" noChangeArrowheads="1"/>
          </p:cNvPicPr>
          <p:nvPr/>
        </p:nvPicPr>
        <p:blipFill>
          <a:blip r:embed="rId3" cstate="print"/>
          <a:srcRect/>
          <a:stretch>
            <a:fillRect/>
          </a:stretch>
        </p:blipFill>
        <p:spPr bwMode="auto">
          <a:xfrm>
            <a:off x="915280" y="1903914"/>
            <a:ext cx="11538093" cy="5749859"/>
          </a:xfrm>
          <a:prstGeom prst="rect">
            <a:avLst/>
          </a:prstGeom>
          <a:noFill/>
          <a:ln w="9525">
            <a:noFill/>
            <a:miter lim="800000"/>
            <a:headEnd/>
            <a:tailEnd/>
          </a:ln>
        </p:spPr>
      </p:pic>
      <p:sp>
        <p:nvSpPr>
          <p:cNvPr id="35844" name="Rectangle 10"/>
          <p:cNvSpPr>
            <a:spLocks noGrp="1" noChangeArrowheads="1"/>
          </p:cNvSpPr>
          <p:nvPr>
            <p:ph type="title"/>
          </p:nvPr>
        </p:nvSpPr>
        <p:spPr/>
        <p:txBody>
          <a:bodyPr/>
          <a:lstStyle/>
          <a:p>
            <a:r>
              <a:rPr lang="nl-NL" smtClean="0"/>
              <a:t>“</a:t>
            </a:r>
            <a:r>
              <a:rPr lang="nl-NL" i="1" smtClean="0"/>
              <a:t>Housekeeper activity</a:t>
            </a:r>
            <a:r>
              <a:rPr lang="nl-NL" smtClean="0"/>
              <a:t>” – het rommelen van de (lege) maag betekent “schoonmaken”!</a:t>
            </a:r>
            <a:endParaRPr lang="nl-NL" dirty="0" smtClean="0"/>
          </a:p>
        </p:txBody>
      </p:sp>
      <p:sp>
        <p:nvSpPr>
          <p:cNvPr id="647172" name="Freeform 4"/>
          <p:cNvSpPr>
            <a:spLocks/>
          </p:cNvSpPr>
          <p:nvPr/>
        </p:nvSpPr>
        <p:spPr bwMode="auto">
          <a:xfrm>
            <a:off x="6076462" y="2806914"/>
            <a:ext cx="1896302" cy="3973204"/>
          </a:xfrm>
          <a:custGeom>
            <a:avLst/>
            <a:gdLst>
              <a:gd name="T0" fmla="*/ 0 w 744"/>
              <a:gd name="T1" fmla="*/ 0 h 1624"/>
              <a:gd name="T2" fmla="*/ 2147483647 w 744"/>
              <a:gd name="T3" fmla="*/ 2147483647 h 1624"/>
              <a:gd name="T4" fmla="*/ 2147483647 w 744"/>
              <a:gd name="T5" fmla="*/ 2147483647 h 1624"/>
              <a:gd name="T6" fmla="*/ 0 60000 65536"/>
              <a:gd name="T7" fmla="*/ 0 60000 65536"/>
              <a:gd name="T8" fmla="*/ 0 60000 65536"/>
              <a:gd name="T9" fmla="*/ 0 w 744"/>
              <a:gd name="T10" fmla="*/ 0 h 1624"/>
              <a:gd name="T11" fmla="*/ 744 w 744"/>
              <a:gd name="T12" fmla="*/ 1624 h 1624"/>
            </a:gdLst>
            <a:ahLst/>
            <a:cxnLst>
              <a:cxn ang="T6">
                <a:pos x="T0" y="T1"/>
              </a:cxn>
              <a:cxn ang="T7">
                <a:pos x="T2" y="T3"/>
              </a:cxn>
              <a:cxn ang="T8">
                <a:pos x="T4" y="T5"/>
              </a:cxn>
            </a:cxnLst>
            <a:rect l="T9" t="T10" r="T11" b="T12"/>
            <a:pathLst>
              <a:path w="744" h="1624">
                <a:moveTo>
                  <a:pt x="0" y="0"/>
                </a:moveTo>
                <a:cubicBezTo>
                  <a:pt x="118" y="356"/>
                  <a:pt x="236" y="713"/>
                  <a:pt x="360" y="984"/>
                </a:cubicBezTo>
                <a:cubicBezTo>
                  <a:pt x="484" y="1255"/>
                  <a:pt x="614" y="1439"/>
                  <a:pt x="744" y="1624"/>
                </a:cubicBezTo>
              </a:path>
            </a:pathLst>
          </a:custGeom>
          <a:noFill/>
          <a:ln w="28575">
            <a:solidFill>
              <a:srgbClr val="FF0000"/>
            </a:solidFill>
            <a:round/>
            <a:headEnd/>
            <a:tailEnd/>
          </a:ln>
        </p:spPr>
        <p:txBody>
          <a:bodyPr wrap="none" anchor="ctr"/>
          <a:lstStyle/>
          <a:p>
            <a:endParaRPr lang="en-US" sz="3697"/>
          </a:p>
        </p:txBody>
      </p:sp>
      <p:sp>
        <p:nvSpPr>
          <p:cNvPr id="647174" name="Oval 6"/>
          <p:cNvSpPr>
            <a:spLocks noChangeArrowheads="1"/>
          </p:cNvSpPr>
          <p:nvPr/>
        </p:nvSpPr>
        <p:spPr bwMode="auto">
          <a:xfrm>
            <a:off x="5760412" y="2287690"/>
            <a:ext cx="2228155" cy="1198734"/>
          </a:xfrm>
          <a:prstGeom prst="ellipse">
            <a:avLst/>
          </a:prstGeom>
          <a:noFill/>
          <a:ln w="12700">
            <a:solidFill>
              <a:srgbClr val="FF0000"/>
            </a:solidFill>
            <a:round/>
            <a:headEnd/>
            <a:tailEnd/>
          </a:ln>
        </p:spPr>
        <p:txBody>
          <a:bodyPr wrap="none" anchor="ctr"/>
          <a:lstStyle/>
          <a:p>
            <a:endParaRPr lang="en-US" sz="3697"/>
          </a:p>
        </p:txBody>
      </p:sp>
      <p:sp>
        <p:nvSpPr>
          <p:cNvPr id="647175" name="Oval 7"/>
          <p:cNvSpPr>
            <a:spLocks noChangeArrowheads="1"/>
          </p:cNvSpPr>
          <p:nvPr/>
        </p:nvSpPr>
        <p:spPr bwMode="auto">
          <a:xfrm>
            <a:off x="6618263" y="4152387"/>
            <a:ext cx="3932569" cy="1198734"/>
          </a:xfrm>
          <a:prstGeom prst="ellipse">
            <a:avLst/>
          </a:prstGeom>
          <a:noFill/>
          <a:ln w="12700">
            <a:solidFill>
              <a:srgbClr val="FF0000"/>
            </a:solidFill>
            <a:round/>
            <a:headEnd/>
            <a:tailEnd/>
          </a:ln>
        </p:spPr>
        <p:txBody>
          <a:bodyPr wrap="none" anchor="ctr"/>
          <a:lstStyle/>
          <a:p>
            <a:endParaRPr lang="en-US" sz="3697"/>
          </a:p>
        </p:txBody>
      </p:sp>
      <p:sp>
        <p:nvSpPr>
          <p:cNvPr id="647176" name="Oval 8"/>
          <p:cNvSpPr>
            <a:spLocks noChangeArrowheads="1"/>
          </p:cNvSpPr>
          <p:nvPr/>
        </p:nvSpPr>
        <p:spPr bwMode="auto">
          <a:xfrm>
            <a:off x="7512233" y="5771015"/>
            <a:ext cx="4108654" cy="1198733"/>
          </a:xfrm>
          <a:prstGeom prst="ellipse">
            <a:avLst/>
          </a:prstGeom>
          <a:noFill/>
          <a:ln w="12700">
            <a:solidFill>
              <a:srgbClr val="FF0000"/>
            </a:solidFill>
            <a:round/>
            <a:headEnd/>
            <a:tailEnd/>
          </a:ln>
        </p:spPr>
        <p:txBody>
          <a:bodyPr wrap="none" anchor="ctr"/>
          <a:lstStyle/>
          <a:p>
            <a:endParaRPr lang="en-US" sz="3697"/>
          </a:p>
        </p:txBody>
      </p:sp>
      <p:sp>
        <p:nvSpPr>
          <p:cNvPr id="647177" name="Text Box 9"/>
          <p:cNvSpPr txBox="1">
            <a:spLocks noChangeArrowheads="1"/>
          </p:cNvSpPr>
          <p:nvPr/>
        </p:nvSpPr>
        <p:spPr bwMode="auto">
          <a:xfrm>
            <a:off x="6577628" y="3563179"/>
            <a:ext cx="3364511" cy="398699"/>
          </a:xfrm>
          <a:prstGeom prst="rect">
            <a:avLst/>
          </a:prstGeom>
          <a:solidFill>
            <a:srgbClr val="FFFFCC"/>
          </a:solidFill>
          <a:ln w="9525">
            <a:solidFill>
              <a:srgbClr val="000000"/>
            </a:solidFill>
            <a:miter lim="800000"/>
            <a:headEnd/>
            <a:tailEnd/>
          </a:ln>
          <a:effectLst>
            <a:outerShdw blurRad="50800" dist="38100" dir="2700000" algn="tl" rotWithShape="0">
              <a:prstClr val="black">
                <a:alpha val="40000"/>
              </a:prstClr>
            </a:outerShdw>
          </a:effectLst>
        </p:spPr>
        <p:txBody>
          <a:bodyPr wrap="none">
            <a:spAutoFit/>
          </a:bodyPr>
          <a:lstStyle/>
          <a:p>
            <a:pPr eaLnBrk="0" hangingPunct="0">
              <a:defRPr/>
            </a:pPr>
            <a:r>
              <a:rPr lang="nl-NL" sz="2000" dirty="0">
                <a:solidFill>
                  <a:srgbClr val="000000"/>
                </a:solidFill>
                <a:latin typeface="Calibri" pitchFamily="34" charset="0"/>
              </a:rPr>
              <a:t>migrating myoelectric complex</a:t>
            </a:r>
          </a:p>
        </p:txBody>
      </p:sp>
      <p:sp>
        <p:nvSpPr>
          <p:cNvPr id="35850" name="Text Box 11"/>
          <p:cNvSpPr txBox="1">
            <a:spLocks noChangeArrowheads="1"/>
          </p:cNvSpPr>
          <p:nvPr/>
        </p:nvSpPr>
        <p:spPr bwMode="auto">
          <a:xfrm>
            <a:off x="460530" y="9086500"/>
            <a:ext cx="4481121" cy="584775"/>
          </a:xfrm>
          <a:prstGeom prst="rect">
            <a:avLst/>
          </a:prstGeom>
          <a:noFill/>
          <a:ln w="9525">
            <a:noFill/>
            <a:miter lim="800000"/>
            <a:headEnd/>
            <a:tailEnd/>
          </a:ln>
        </p:spPr>
        <p:txBody>
          <a:bodyPr wrap="square">
            <a:spAutoFit/>
          </a:bodyPr>
          <a:lstStyle/>
          <a:p>
            <a:pPr eaLnBrk="0" hangingPunct="0"/>
            <a:r>
              <a:rPr lang="nl-NL" sz="1600">
                <a:latin typeface="Calibri" panose="020F0502020204030204" pitchFamily="34" charset="0"/>
              </a:rPr>
              <a:t>(</a:t>
            </a:r>
            <a:r>
              <a:rPr lang="nl-NL" sz="1600" i="1">
                <a:latin typeface="Calibri" panose="020F0502020204030204" pitchFamily="34" charset="0"/>
              </a:rPr>
              <a:t>uit</a:t>
            </a:r>
            <a:r>
              <a:rPr lang="nl-NL" sz="1600">
                <a:latin typeface="Calibri" panose="020F0502020204030204" pitchFamily="34" charset="0"/>
              </a:rPr>
              <a:t>: Johnson LR (1997) </a:t>
            </a:r>
            <a:r>
              <a:rPr lang="nl-NL" sz="1600" i="1">
                <a:latin typeface="Calibri" panose="020F0502020204030204" pitchFamily="34" charset="0"/>
              </a:rPr>
              <a:t>Gastrointestinal Physiology</a:t>
            </a:r>
            <a:r>
              <a:rPr lang="nl-NL" sz="1600">
                <a:latin typeface="Calibri" panose="020F0502020204030204" pitchFamily="34" charset="0"/>
              </a:rPr>
              <a:t>, 5</a:t>
            </a:r>
            <a:r>
              <a:rPr lang="nl-NL" sz="1600" baseline="30000">
                <a:latin typeface="Calibri" panose="020F0502020204030204" pitchFamily="34" charset="0"/>
              </a:rPr>
              <a:t>th</a:t>
            </a:r>
            <a:r>
              <a:rPr lang="nl-NL" sz="1600">
                <a:latin typeface="Calibri" panose="020F0502020204030204" pitchFamily="34" charset="0"/>
              </a:rPr>
              <a:t> ed., Mosby, St. Louis)</a:t>
            </a:r>
          </a:p>
        </p:txBody>
      </p:sp>
      <p:sp>
        <p:nvSpPr>
          <p:cNvPr id="4" name="Line Callout 2 (Border and Accent Bar) 3"/>
          <p:cNvSpPr/>
          <p:nvPr/>
        </p:nvSpPr>
        <p:spPr>
          <a:xfrm>
            <a:off x="1381328" y="7864490"/>
            <a:ext cx="3871608" cy="773671"/>
          </a:xfrm>
          <a:prstGeom prst="accentBorderCallout2">
            <a:avLst>
              <a:gd name="adj1" fmla="val 18750"/>
              <a:gd name="adj2" fmla="val -3308"/>
              <a:gd name="adj3" fmla="val 18750"/>
              <a:gd name="adj4" fmla="val -16667"/>
              <a:gd name="adj5" fmla="val -189183"/>
              <a:gd name="adj6" fmla="val -938"/>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nl-NL" sz="2000">
                <a:solidFill>
                  <a:schemeClr val="tx1"/>
                </a:solidFill>
                <a:latin typeface="Calibri" panose="020F0502020204030204" pitchFamily="34" charset="0"/>
              </a:rPr>
              <a:t>100 mmHg = 13,3 kN/m</a:t>
            </a:r>
            <a:r>
              <a:rPr lang="nl-NL" sz="2000" baseline="30000">
                <a:solidFill>
                  <a:schemeClr val="tx1"/>
                </a:solidFill>
                <a:latin typeface="Calibri" panose="020F0502020204030204" pitchFamily="34" charset="0"/>
              </a:rPr>
              <a:t>2</a:t>
            </a:r>
            <a:r>
              <a:rPr lang="nl-NL" sz="2000">
                <a:solidFill>
                  <a:schemeClr val="tx1"/>
                </a:solidFill>
                <a:latin typeface="Calibri" panose="020F0502020204030204" pitchFamily="34" charset="0"/>
              </a:rPr>
              <a:t> = 1360 kilogramkracht/m</a:t>
            </a:r>
            <a:r>
              <a:rPr lang="nl-NL" sz="2000" baseline="30000">
                <a:solidFill>
                  <a:schemeClr val="tx1"/>
                </a:solidFill>
                <a:latin typeface="Calibri" panose="020F0502020204030204" pitchFamily="34" charset="0"/>
              </a:rPr>
              <a:t>2</a:t>
            </a:r>
          </a:p>
        </p:txBody>
      </p:sp>
      <p:sp>
        <p:nvSpPr>
          <p:cNvPr id="2" name="Slide Number Placeholder 1"/>
          <p:cNvSpPr>
            <a:spLocks noGrp="1"/>
          </p:cNvSpPr>
          <p:nvPr>
            <p:ph type="sldNum" sz="quarter" idx="10"/>
          </p:nvPr>
        </p:nvSpPr>
        <p:spPr/>
        <p:txBody>
          <a:bodyPr/>
          <a:lstStyle/>
          <a:p>
            <a:pPr>
              <a:defRPr/>
            </a:pPr>
            <a:fld id="{2338772D-3C63-4B23-BC47-8CA19BCD5529}" type="slidenum">
              <a:rPr lang="nl-NL" smtClean="0"/>
              <a:pPr>
                <a:defRPr/>
              </a:pPr>
              <a:t>13</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647174"/>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1000"/>
                                  </p:stCondLst>
                                  <p:childTnLst>
                                    <p:set>
                                      <p:cBhvr>
                                        <p:cTn id="9" dur="1" fill="hold">
                                          <p:stCondLst>
                                            <p:cond delay="499"/>
                                          </p:stCondLst>
                                        </p:cTn>
                                        <p:tgtEl>
                                          <p:spTgt spid="647175"/>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grpId="0" nodeType="afterEffect">
                                  <p:stCondLst>
                                    <p:cond delay="1000"/>
                                  </p:stCondLst>
                                  <p:childTnLst>
                                    <p:set>
                                      <p:cBhvr>
                                        <p:cTn id="12" dur="1" fill="hold">
                                          <p:stCondLst>
                                            <p:cond delay="499"/>
                                          </p:stCondLst>
                                        </p:cTn>
                                        <p:tgtEl>
                                          <p:spTgt spid="6471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47172"/>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grpId="0" nodeType="afterEffect">
                                  <p:stCondLst>
                                    <p:cond delay="1000"/>
                                  </p:stCondLst>
                                  <p:childTnLst>
                                    <p:set>
                                      <p:cBhvr>
                                        <p:cTn id="19" dur="1" fill="hold">
                                          <p:stCondLst>
                                            <p:cond delay="499"/>
                                          </p:stCondLst>
                                        </p:cTn>
                                        <p:tgtEl>
                                          <p:spTgt spid="647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172" grpId="0" animBg="1"/>
      <p:bldP spid="647174" grpId="0" animBg="1"/>
      <p:bldP spid="647175" grpId="0" animBg="1"/>
      <p:bldP spid="647176" grpId="0" animBg="1"/>
      <p:bldP spid="647177"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9"/>
          <p:cNvSpPr>
            <a:spLocks noGrp="1" noChangeArrowheads="1"/>
          </p:cNvSpPr>
          <p:nvPr>
            <p:ph type="title"/>
          </p:nvPr>
        </p:nvSpPr>
        <p:spPr/>
        <p:txBody>
          <a:bodyPr/>
          <a:lstStyle/>
          <a:p>
            <a:r>
              <a:rPr lang="nl-NL" smtClean="0"/>
              <a:t>Alles rustig daar beneden? Schijn bedriegt!</a:t>
            </a:r>
            <a:br>
              <a:rPr lang="nl-NL" smtClean="0"/>
            </a:br>
            <a:r>
              <a:rPr lang="nl-NL" smtClean="0"/>
              <a:t>Klassieke plaatjes vs. de weerbarstige realiteit</a:t>
            </a:r>
          </a:p>
        </p:txBody>
      </p:sp>
      <p:grpSp>
        <p:nvGrpSpPr>
          <p:cNvPr id="3" name="Group 2"/>
          <p:cNvGrpSpPr/>
          <p:nvPr/>
        </p:nvGrpSpPr>
        <p:grpSpPr>
          <a:xfrm>
            <a:off x="6473388" y="2172261"/>
            <a:ext cx="6133659" cy="5945753"/>
            <a:chOff x="6473388" y="2172261"/>
            <a:chExt cx="6133659" cy="5945753"/>
          </a:xfrm>
        </p:grpSpPr>
        <p:pic>
          <p:nvPicPr>
            <p:cNvPr id="33796" name="Picture 4" descr="BerneLevy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73388" y="2172261"/>
              <a:ext cx="4069097" cy="5945753"/>
            </a:xfrm>
            <a:prstGeom prst="rect">
              <a:avLst/>
            </a:prstGeom>
            <a:noFill/>
            <a:ln w="9525">
              <a:noFill/>
              <a:miter lim="800000"/>
              <a:headEnd/>
              <a:tailEnd/>
            </a:ln>
          </p:spPr>
        </p:pic>
        <p:sp>
          <p:nvSpPr>
            <p:cNvPr id="33797" name="Text Box 5"/>
            <p:cNvSpPr txBox="1">
              <a:spLocks noChangeArrowheads="1"/>
            </p:cNvSpPr>
            <p:nvPr/>
          </p:nvSpPr>
          <p:spPr bwMode="auto">
            <a:xfrm>
              <a:off x="10542485" y="2657302"/>
              <a:ext cx="2064562" cy="2246769"/>
            </a:xfrm>
            <a:prstGeom prst="rect">
              <a:avLst/>
            </a:prstGeom>
            <a:noFill/>
            <a:ln w="9525">
              <a:noFill/>
              <a:miter lim="800000"/>
              <a:headEnd/>
              <a:tailEnd/>
            </a:ln>
          </p:spPr>
          <p:txBody>
            <a:bodyPr wrap="square" anchor="ctr">
              <a:spAutoFit/>
            </a:bodyPr>
            <a:lstStyle/>
            <a:p>
              <a:pPr eaLnBrk="0" hangingPunct="0"/>
              <a:r>
                <a:rPr lang="nl-NL" sz="2000" dirty="0">
                  <a:latin typeface="Calibri" pitchFamily="34" charset="0"/>
                </a:rPr>
                <a:t>Röntgenopname van maag en dunne darm (gevuld met </a:t>
              </a:r>
              <a:r>
                <a:rPr lang="nl-NL" sz="2000">
                  <a:latin typeface="Calibri" pitchFamily="34" charset="0"/>
                </a:rPr>
                <a:t>een </a:t>
              </a:r>
              <a:r>
                <a:rPr lang="nl-NL" sz="2000" smtClean="0">
                  <a:latin typeface="Calibri" pitchFamily="34" charset="0"/>
                </a:rPr>
                <a:t>contrastmiddel</a:t>
              </a:r>
              <a:r>
                <a:rPr lang="nl-NL" sz="2000" dirty="0">
                  <a:latin typeface="Calibri" pitchFamily="34" charset="0"/>
                </a:rPr>
                <a:t>) in een gezonde proefpersoon.</a:t>
              </a:r>
            </a:p>
          </p:txBody>
        </p:sp>
      </p:grpSp>
      <p:pic>
        <p:nvPicPr>
          <p:cNvPr id="39938" name="Picture 2" descr="http://nutritionalmuscletesting.com/web_images/colon_intestines.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0113" y="2167618"/>
            <a:ext cx="5355673" cy="501138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2338772D-3C63-4B23-BC47-8CA19BCD5529}" type="slidenum">
              <a:rPr lang="nl-NL" smtClean="0"/>
              <a:pPr>
                <a:defRPr/>
              </a:pPr>
              <a:t>14</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0"/>
          <p:cNvSpPr>
            <a:spLocks noGrp="1" noChangeArrowheads="1"/>
          </p:cNvSpPr>
          <p:nvPr>
            <p:ph type="title"/>
          </p:nvPr>
        </p:nvSpPr>
        <p:spPr/>
        <p:txBody>
          <a:bodyPr/>
          <a:lstStyle/>
          <a:p>
            <a:pPr eaLnBrk="1" hangingPunct="1"/>
            <a:r>
              <a:rPr lang="nl-NL" dirty="0" smtClean="0"/>
              <a:t>Drukmetingen in de </a:t>
            </a:r>
            <a:r>
              <a:rPr lang="nl-NL" smtClean="0"/>
              <a:t>dunne darm tijdens de vertering </a:t>
            </a:r>
            <a:r>
              <a:rPr lang="nl-NL" dirty="0" smtClean="0"/>
              <a:t>van </a:t>
            </a:r>
            <a:r>
              <a:rPr lang="nl-NL" smtClean="0"/>
              <a:t>een maaltijd</a:t>
            </a:r>
            <a:endParaRPr lang="nl-NL" dirty="0" smtClean="0"/>
          </a:p>
        </p:txBody>
      </p:sp>
      <p:pic>
        <p:nvPicPr>
          <p:cNvPr id="34820" name="Picture 4" descr="Johnson13"/>
          <p:cNvPicPr>
            <a:picLocks noChangeAspect="1" noChangeArrowheads="1"/>
          </p:cNvPicPr>
          <p:nvPr/>
        </p:nvPicPr>
        <p:blipFill>
          <a:blip r:embed="rId3" cstate="print"/>
          <a:srcRect/>
          <a:stretch>
            <a:fillRect/>
          </a:stretch>
        </p:blipFill>
        <p:spPr bwMode="auto">
          <a:xfrm>
            <a:off x="1094890" y="2128749"/>
            <a:ext cx="11012096" cy="6393246"/>
          </a:xfrm>
          <a:prstGeom prst="rect">
            <a:avLst/>
          </a:prstGeom>
          <a:noFill/>
          <a:ln w="9525">
            <a:noFill/>
            <a:miter lim="800000"/>
            <a:headEnd/>
            <a:tailEnd/>
          </a:ln>
        </p:spPr>
      </p:pic>
      <p:sp>
        <p:nvSpPr>
          <p:cNvPr id="34821" name="Text Box 5"/>
          <p:cNvSpPr txBox="1">
            <a:spLocks noChangeArrowheads="1"/>
          </p:cNvSpPr>
          <p:nvPr/>
        </p:nvSpPr>
        <p:spPr bwMode="auto">
          <a:xfrm>
            <a:off x="1106176" y="3252986"/>
            <a:ext cx="739305" cy="398699"/>
          </a:xfrm>
          <a:prstGeom prst="rect">
            <a:avLst/>
          </a:prstGeom>
          <a:solidFill>
            <a:schemeClr val="bg1"/>
          </a:solidFill>
          <a:ln w="9525">
            <a:noFill/>
            <a:miter lim="800000"/>
            <a:headEnd/>
            <a:tailEnd/>
          </a:ln>
        </p:spPr>
        <p:txBody>
          <a:bodyPr wrap="none">
            <a:spAutoFit/>
          </a:bodyPr>
          <a:lstStyle/>
          <a:p>
            <a:pPr eaLnBrk="0" hangingPunct="0"/>
            <a:r>
              <a:rPr lang="nl-NL" sz="1991">
                <a:solidFill>
                  <a:srgbClr val="000000"/>
                </a:solidFill>
              </a:rPr>
              <a:t>1 cm</a:t>
            </a:r>
          </a:p>
        </p:txBody>
      </p:sp>
      <p:sp>
        <p:nvSpPr>
          <p:cNvPr id="34822" name="Text Box 6"/>
          <p:cNvSpPr txBox="1">
            <a:spLocks noChangeArrowheads="1"/>
          </p:cNvSpPr>
          <p:nvPr/>
        </p:nvSpPr>
        <p:spPr bwMode="auto">
          <a:xfrm>
            <a:off x="1106176" y="4625548"/>
            <a:ext cx="739305" cy="398699"/>
          </a:xfrm>
          <a:prstGeom prst="rect">
            <a:avLst/>
          </a:prstGeom>
          <a:solidFill>
            <a:schemeClr val="bg1"/>
          </a:solidFill>
          <a:ln w="9525">
            <a:noFill/>
            <a:miter lim="800000"/>
            <a:headEnd/>
            <a:tailEnd/>
          </a:ln>
        </p:spPr>
        <p:txBody>
          <a:bodyPr wrap="none">
            <a:spAutoFit/>
          </a:bodyPr>
          <a:lstStyle/>
          <a:p>
            <a:pPr eaLnBrk="0" hangingPunct="0"/>
            <a:r>
              <a:rPr lang="nl-NL" sz="1991">
                <a:solidFill>
                  <a:srgbClr val="000000"/>
                </a:solidFill>
              </a:rPr>
              <a:t>2 cm</a:t>
            </a:r>
          </a:p>
        </p:txBody>
      </p:sp>
      <p:sp>
        <p:nvSpPr>
          <p:cNvPr id="34823" name="Text Box 7"/>
          <p:cNvSpPr txBox="1">
            <a:spLocks noChangeArrowheads="1"/>
          </p:cNvSpPr>
          <p:nvPr/>
        </p:nvSpPr>
        <p:spPr bwMode="auto">
          <a:xfrm>
            <a:off x="1106176" y="5817509"/>
            <a:ext cx="739305" cy="398699"/>
          </a:xfrm>
          <a:prstGeom prst="rect">
            <a:avLst/>
          </a:prstGeom>
          <a:solidFill>
            <a:schemeClr val="bg1"/>
          </a:solidFill>
          <a:ln w="9525">
            <a:noFill/>
            <a:miter lim="800000"/>
            <a:headEnd/>
            <a:tailEnd/>
          </a:ln>
        </p:spPr>
        <p:txBody>
          <a:bodyPr wrap="none">
            <a:spAutoFit/>
          </a:bodyPr>
          <a:lstStyle/>
          <a:p>
            <a:pPr eaLnBrk="0" hangingPunct="0"/>
            <a:r>
              <a:rPr lang="nl-NL" sz="1991">
                <a:solidFill>
                  <a:srgbClr val="000000"/>
                </a:solidFill>
              </a:rPr>
              <a:t>3 cm</a:t>
            </a:r>
          </a:p>
        </p:txBody>
      </p:sp>
      <p:sp>
        <p:nvSpPr>
          <p:cNvPr id="34824" name="Text Box 8"/>
          <p:cNvSpPr txBox="1">
            <a:spLocks noChangeArrowheads="1"/>
          </p:cNvSpPr>
          <p:nvPr/>
        </p:nvSpPr>
        <p:spPr bwMode="auto">
          <a:xfrm>
            <a:off x="1106176" y="7465485"/>
            <a:ext cx="739305" cy="398699"/>
          </a:xfrm>
          <a:prstGeom prst="rect">
            <a:avLst/>
          </a:prstGeom>
          <a:solidFill>
            <a:schemeClr val="bg1"/>
          </a:solidFill>
          <a:ln w="9525">
            <a:noFill/>
            <a:miter lim="800000"/>
            <a:headEnd/>
            <a:tailEnd/>
          </a:ln>
        </p:spPr>
        <p:txBody>
          <a:bodyPr wrap="none">
            <a:spAutoFit/>
          </a:bodyPr>
          <a:lstStyle/>
          <a:p>
            <a:pPr eaLnBrk="0" hangingPunct="0"/>
            <a:r>
              <a:rPr lang="nl-NL" sz="1991">
                <a:solidFill>
                  <a:srgbClr val="000000"/>
                </a:solidFill>
              </a:rPr>
              <a:t>4 cm</a:t>
            </a:r>
          </a:p>
        </p:txBody>
      </p:sp>
      <p:sp>
        <p:nvSpPr>
          <p:cNvPr id="646153" name="Oval 9"/>
          <p:cNvSpPr>
            <a:spLocks noChangeArrowheads="1"/>
          </p:cNvSpPr>
          <p:nvPr/>
        </p:nvSpPr>
        <p:spPr bwMode="auto">
          <a:xfrm>
            <a:off x="5122274" y="7129117"/>
            <a:ext cx="553087" cy="900743"/>
          </a:xfrm>
          <a:prstGeom prst="ellipse">
            <a:avLst/>
          </a:prstGeom>
          <a:noFill/>
          <a:ln w="19050">
            <a:solidFill>
              <a:srgbClr val="FF0000"/>
            </a:solidFill>
            <a:round/>
            <a:headEnd/>
            <a:tailEnd/>
          </a:ln>
        </p:spPr>
        <p:txBody>
          <a:bodyPr wrap="none" anchor="ctr"/>
          <a:lstStyle/>
          <a:p>
            <a:endParaRPr lang="en-US" sz="3697"/>
          </a:p>
        </p:txBody>
      </p:sp>
      <p:sp>
        <p:nvSpPr>
          <p:cNvPr id="646154" name="Oval 10"/>
          <p:cNvSpPr>
            <a:spLocks noChangeArrowheads="1"/>
          </p:cNvSpPr>
          <p:nvPr/>
        </p:nvSpPr>
        <p:spPr bwMode="auto">
          <a:xfrm>
            <a:off x="6591906" y="5580471"/>
            <a:ext cx="553089" cy="900743"/>
          </a:xfrm>
          <a:prstGeom prst="ellipse">
            <a:avLst/>
          </a:prstGeom>
          <a:noFill/>
          <a:ln w="19050">
            <a:solidFill>
              <a:srgbClr val="FF0000"/>
            </a:solidFill>
            <a:round/>
            <a:headEnd/>
            <a:tailEnd/>
          </a:ln>
        </p:spPr>
        <p:txBody>
          <a:bodyPr wrap="none" anchor="ctr"/>
          <a:lstStyle/>
          <a:p>
            <a:endParaRPr lang="en-US" sz="3697"/>
          </a:p>
        </p:txBody>
      </p:sp>
      <p:sp>
        <p:nvSpPr>
          <p:cNvPr id="646155" name="Oval 11"/>
          <p:cNvSpPr>
            <a:spLocks noChangeArrowheads="1"/>
          </p:cNvSpPr>
          <p:nvPr/>
        </p:nvSpPr>
        <p:spPr bwMode="auto">
          <a:xfrm>
            <a:off x="7102102" y="6688904"/>
            <a:ext cx="573406" cy="1372561"/>
          </a:xfrm>
          <a:prstGeom prst="ellipse">
            <a:avLst/>
          </a:prstGeom>
          <a:noFill/>
          <a:ln w="19050">
            <a:solidFill>
              <a:srgbClr val="FF0000"/>
            </a:solidFill>
            <a:round/>
            <a:headEnd/>
            <a:tailEnd/>
          </a:ln>
        </p:spPr>
        <p:txBody>
          <a:bodyPr wrap="none" anchor="ctr"/>
          <a:lstStyle/>
          <a:p>
            <a:endParaRPr lang="en-US" sz="3697"/>
          </a:p>
        </p:txBody>
      </p:sp>
      <p:sp>
        <p:nvSpPr>
          <p:cNvPr id="646156" name="Oval 12"/>
          <p:cNvSpPr>
            <a:spLocks noChangeArrowheads="1"/>
          </p:cNvSpPr>
          <p:nvPr/>
        </p:nvSpPr>
        <p:spPr bwMode="auto">
          <a:xfrm>
            <a:off x="7174342" y="3722546"/>
            <a:ext cx="573406" cy="1372561"/>
          </a:xfrm>
          <a:prstGeom prst="ellipse">
            <a:avLst/>
          </a:prstGeom>
          <a:noFill/>
          <a:ln w="19050">
            <a:solidFill>
              <a:srgbClr val="FF0000"/>
            </a:solidFill>
            <a:round/>
            <a:headEnd/>
            <a:tailEnd/>
          </a:ln>
        </p:spPr>
        <p:txBody>
          <a:bodyPr wrap="none" anchor="ctr"/>
          <a:lstStyle/>
          <a:p>
            <a:endParaRPr lang="en-US" sz="3697"/>
          </a:p>
        </p:txBody>
      </p:sp>
      <p:sp>
        <p:nvSpPr>
          <p:cNvPr id="646157" name="Line 13"/>
          <p:cNvSpPr>
            <a:spLocks noChangeShapeType="1"/>
          </p:cNvSpPr>
          <p:nvPr/>
        </p:nvSpPr>
        <p:spPr bwMode="auto">
          <a:xfrm>
            <a:off x="3056658" y="2726989"/>
            <a:ext cx="0" cy="5357052"/>
          </a:xfrm>
          <a:prstGeom prst="line">
            <a:avLst/>
          </a:prstGeom>
          <a:noFill/>
          <a:ln w="19050">
            <a:solidFill>
              <a:srgbClr val="FF0000"/>
            </a:solidFill>
            <a:round/>
            <a:headEnd/>
            <a:tailEnd/>
          </a:ln>
        </p:spPr>
        <p:txBody>
          <a:bodyPr wrap="none" anchor="ctr"/>
          <a:lstStyle/>
          <a:p>
            <a:endParaRPr lang="en-US" sz="3697"/>
          </a:p>
        </p:txBody>
      </p:sp>
      <p:sp>
        <p:nvSpPr>
          <p:cNvPr id="646158" name="Line 14"/>
          <p:cNvSpPr>
            <a:spLocks noChangeShapeType="1"/>
          </p:cNvSpPr>
          <p:nvPr/>
        </p:nvSpPr>
        <p:spPr bwMode="auto">
          <a:xfrm>
            <a:off x="3803892" y="2726989"/>
            <a:ext cx="0" cy="5357052"/>
          </a:xfrm>
          <a:prstGeom prst="line">
            <a:avLst/>
          </a:prstGeom>
          <a:noFill/>
          <a:ln w="19050">
            <a:solidFill>
              <a:srgbClr val="FF0000"/>
            </a:solidFill>
            <a:round/>
            <a:headEnd/>
            <a:tailEnd/>
          </a:ln>
        </p:spPr>
        <p:txBody>
          <a:bodyPr wrap="none" anchor="ctr"/>
          <a:lstStyle/>
          <a:p>
            <a:endParaRPr lang="en-US" sz="3697"/>
          </a:p>
        </p:txBody>
      </p:sp>
      <p:sp>
        <p:nvSpPr>
          <p:cNvPr id="646159" name="Oval 15"/>
          <p:cNvSpPr>
            <a:spLocks noChangeArrowheads="1"/>
          </p:cNvSpPr>
          <p:nvPr/>
        </p:nvSpPr>
        <p:spPr bwMode="auto">
          <a:xfrm>
            <a:off x="9210608" y="2964026"/>
            <a:ext cx="553089" cy="900744"/>
          </a:xfrm>
          <a:prstGeom prst="ellipse">
            <a:avLst/>
          </a:prstGeom>
          <a:noFill/>
          <a:ln w="19050">
            <a:solidFill>
              <a:srgbClr val="FF0000"/>
            </a:solidFill>
            <a:round/>
            <a:headEnd/>
            <a:tailEnd/>
          </a:ln>
        </p:spPr>
        <p:txBody>
          <a:bodyPr wrap="none" anchor="ctr"/>
          <a:lstStyle/>
          <a:p>
            <a:endParaRPr lang="en-US" sz="3697"/>
          </a:p>
        </p:txBody>
      </p:sp>
      <p:grpSp>
        <p:nvGrpSpPr>
          <p:cNvPr id="2" name="Group 17"/>
          <p:cNvGrpSpPr>
            <a:grpSpLocks/>
          </p:cNvGrpSpPr>
          <p:nvPr/>
        </p:nvGrpSpPr>
        <p:grpSpPr bwMode="auto">
          <a:xfrm>
            <a:off x="3061171" y="2580253"/>
            <a:ext cx="2214609" cy="629844"/>
            <a:chOff x="1356" y="1142"/>
            <a:chExt cx="981" cy="279"/>
          </a:xfrm>
        </p:grpSpPr>
        <p:sp>
          <p:nvSpPr>
            <p:cNvPr id="646162" name="Text Box 18"/>
            <p:cNvSpPr txBox="1">
              <a:spLocks noChangeArrowheads="1"/>
            </p:cNvSpPr>
            <p:nvPr/>
          </p:nvSpPr>
          <p:spPr bwMode="auto">
            <a:xfrm>
              <a:off x="1643" y="1142"/>
              <a:ext cx="694" cy="279"/>
            </a:xfrm>
            <a:prstGeom prst="rect">
              <a:avLst/>
            </a:prstGeom>
            <a:solidFill>
              <a:srgbClr val="FFFFCC"/>
            </a:solidFill>
            <a:ln w="9525">
              <a:solidFill>
                <a:srgbClr val="000000"/>
              </a:solidFill>
              <a:miter lim="800000"/>
              <a:headEnd/>
              <a:tailEnd/>
            </a:ln>
            <a:effectLst>
              <a:outerShdw blurRad="50800" dist="38100" dir="2700000" algn="tl" rotWithShape="0">
                <a:prstClr val="black">
                  <a:alpha val="40000"/>
                </a:prstClr>
              </a:outerShdw>
            </a:effectLst>
          </p:spPr>
          <p:txBody>
            <a:bodyPr wrap="none" anchor="ctr">
              <a:spAutoFit/>
            </a:bodyPr>
            <a:lstStyle/>
            <a:p>
              <a:pPr algn="ctr" eaLnBrk="0" hangingPunct="0">
                <a:lnSpc>
                  <a:spcPct val="70000"/>
                </a:lnSpc>
                <a:defRPr/>
              </a:pPr>
              <a:r>
                <a:rPr lang="nl-NL" sz="1991" dirty="0">
                  <a:solidFill>
                    <a:srgbClr val="000000"/>
                  </a:solidFill>
                  <a:latin typeface="Calibri" pitchFamily="34" charset="0"/>
                </a:rPr>
                <a:t>peristaltische</a:t>
              </a:r>
            </a:p>
            <a:p>
              <a:pPr algn="ctr" eaLnBrk="0" hangingPunct="0">
                <a:lnSpc>
                  <a:spcPct val="70000"/>
                </a:lnSpc>
                <a:defRPr/>
              </a:pPr>
              <a:r>
                <a:rPr lang="nl-NL" sz="1991" dirty="0">
                  <a:solidFill>
                    <a:srgbClr val="000000"/>
                  </a:solidFill>
                  <a:latin typeface="Calibri" pitchFamily="34" charset="0"/>
                </a:rPr>
                <a:t>contractie</a:t>
              </a:r>
            </a:p>
          </p:txBody>
        </p:sp>
        <p:sp>
          <p:nvSpPr>
            <p:cNvPr id="34845" name="Line 19"/>
            <p:cNvSpPr>
              <a:spLocks noChangeShapeType="1"/>
            </p:cNvSpPr>
            <p:nvPr/>
          </p:nvSpPr>
          <p:spPr bwMode="auto">
            <a:xfrm flipH="1">
              <a:off x="1356" y="1284"/>
              <a:ext cx="192" cy="0"/>
            </a:xfrm>
            <a:prstGeom prst="line">
              <a:avLst/>
            </a:prstGeom>
            <a:noFill/>
            <a:ln w="9525">
              <a:solidFill>
                <a:srgbClr val="000000"/>
              </a:solidFill>
              <a:round/>
              <a:headEnd/>
              <a:tailEnd/>
            </a:ln>
          </p:spPr>
          <p:txBody>
            <a:bodyPr wrap="none" anchor="ctr"/>
            <a:lstStyle/>
            <a:p>
              <a:endParaRPr lang="en-US" sz="3697">
                <a:latin typeface="Calibri" pitchFamily="34" charset="0"/>
              </a:endParaRPr>
            </a:p>
          </p:txBody>
        </p:sp>
      </p:grpSp>
      <p:grpSp>
        <p:nvGrpSpPr>
          <p:cNvPr id="3" name="Group 20"/>
          <p:cNvGrpSpPr>
            <a:grpSpLocks/>
          </p:cNvGrpSpPr>
          <p:nvPr/>
        </p:nvGrpSpPr>
        <p:grpSpPr bwMode="auto">
          <a:xfrm>
            <a:off x="5594091" y="3864770"/>
            <a:ext cx="5795008" cy="3512673"/>
            <a:chOff x="2478" y="1711"/>
            <a:chExt cx="2567" cy="1556"/>
          </a:xfrm>
        </p:grpSpPr>
        <p:cxnSp>
          <p:nvCxnSpPr>
            <p:cNvPr id="34839" name="AutoShape 22"/>
            <p:cNvCxnSpPr>
              <a:cxnSpLocks noChangeShapeType="1"/>
              <a:stCxn id="646153" idx="7"/>
              <a:endCxn id="646165" idx="1"/>
            </p:cNvCxnSpPr>
            <p:nvPr/>
          </p:nvCxnSpPr>
          <p:spPr bwMode="auto">
            <a:xfrm flipV="1">
              <a:off x="2478" y="2978"/>
              <a:ext cx="1342" cy="238"/>
            </a:xfrm>
            <a:prstGeom prst="straightConnector1">
              <a:avLst/>
            </a:prstGeom>
            <a:noFill/>
            <a:ln w="9525">
              <a:solidFill>
                <a:srgbClr val="000000"/>
              </a:solidFill>
              <a:round/>
              <a:headEnd/>
              <a:tailEnd/>
            </a:ln>
          </p:spPr>
        </p:cxnSp>
        <p:cxnSp>
          <p:nvCxnSpPr>
            <p:cNvPr id="34840" name="AutoShape 23"/>
            <p:cNvCxnSpPr>
              <a:cxnSpLocks noChangeShapeType="1"/>
              <a:stCxn id="646155" idx="6"/>
              <a:endCxn id="646165" idx="1"/>
            </p:cNvCxnSpPr>
            <p:nvPr/>
          </p:nvCxnSpPr>
          <p:spPr bwMode="auto">
            <a:xfrm flipV="1">
              <a:off x="3400" y="2978"/>
              <a:ext cx="420" cy="289"/>
            </a:xfrm>
            <a:prstGeom prst="straightConnector1">
              <a:avLst/>
            </a:prstGeom>
            <a:noFill/>
            <a:ln w="9525">
              <a:solidFill>
                <a:srgbClr val="000000"/>
              </a:solidFill>
              <a:round/>
              <a:headEnd/>
              <a:tailEnd/>
            </a:ln>
          </p:spPr>
        </p:cxnSp>
        <p:cxnSp>
          <p:nvCxnSpPr>
            <p:cNvPr id="34841" name="AutoShape 24"/>
            <p:cNvCxnSpPr>
              <a:cxnSpLocks noChangeShapeType="1"/>
              <a:stCxn id="646154" idx="5"/>
              <a:endCxn id="646165" idx="1"/>
            </p:cNvCxnSpPr>
            <p:nvPr/>
          </p:nvCxnSpPr>
          <p:spPr bwMode="auto">
            <a:xfrm>
              <a:off x="3129" y="2812"/>
              <a:ext cx="691" cy="166"/>
            </a:xfrm>
            <a:prstGeom prst="straightConnector1">
              <a:avLst/>
            </a:prstGeom>
            <a:noFill/>
            <a:ln w="9525">
              <a:solidFill>
                <a:srgbClr val="000000"/>
              </a:solidFill>
              <a:round/>
              <a:headEnd/>
              <a:tailEnd/>
            </a:ln>
          </p:spPr>
        </p:cxnSp>
        <p:cxnSp>
          <p:nvCxnSpPr>
            <p:cNvPr id="34842" name="AutoShape 25"/>
            <p:cNvCxnSpPr>
              <a:cxnSpLocks noChangeShapeType="1"/>
              <a:stCxn id="646156" idx="4"/>
              <a:endCxn id="646165" idx="1"/>
            </p:cNvCxnSpPr>
            <p:nvPr/>
          </p:nvCxnSpPr>
          <p:spPr bwMode="auto">
            <a:xfrm>
              <a:off x="3305" y="2256"/>
              <a:ext cx="515" cy="722"/>
            </a:xfrm>
            <a:prstGeom prst="straightConnector1">
              <a:avLst/>
            </a:prstGeom>
            <a:noFill/>
            <a:ln w="9525">
              <a:solidFill>
                <a:srgbClr val="000000"/>
              </a:solidFill>
              <a:round/>
              <a:headEnd/>
              <a:tailEnd/>
            </a:ln>
          </p:spPr>
        </p:cxnSp>
        <p:cxnSp>
          <p:nvCxnSpPr>
            <p:cNvPr id="34843" name="AutoShape 26"/>
            <p:cNvCxnSpPr>
              <a:cxnSpLocks noChangeShapeType="1"/>
              <a:stCxn id="646159" idx="4"/>
              <a:endCxn id="646165" idx="1"/>
            </p:cNvCxnSpPr>
            <p:nvPr/>
          </p:nvCxnSpPr>
          <p:spPr bwMode="auto">
            <a:xfrm flipH="1">
              <a:off x="3820" y="1711"/>
              <a:ext cx="382" cy="1267"/>
            </a:xfrm>
            <a:prstGeom prst="straightConnector1">
              <a:avLst/>
            </a:prstGeom>
            <a:noFill/>
            <a:ln w="9525">
              <a:solidFill>
                <a:srgbClr val="000000"/>
              </a:solidFill>
              <a:round/>
              <a:headEnd/>
              <a:tailEnd/>
            </a:ln>
          </p:spPr>
        </p:cxnSp>
        <p:sp>
          <p:nvSpPr>
            <p:cNvPr id="646165" name="Text Box 21"/>
            <p:cNvSpPr txBox="1">
              <a:spLocks noChangeArrowheads="1"/>
            </p:cNvSpPr>
            <p:nvPr/>
          </p:nvSpPr>
          <p:spPr bwMode="auto">
            <a:xfrm>
              <a:off x="3820" y="2838"/>
              <a:ext cx="1225" cy="279"/>
            </a:xfrm>
            <a:prstGeom prst="rect">
              <a:avLst/>
            </a:prstGeom>
            <a:solidFill>
              <a:srgbClr val="FFFFCC"/>
            </a:solidFill>
            <a:ln w="9525">
              <a:solidFill>
                <a:srgbClr val="000000"/>
              </a:solidFill>
              <a:miter lim="800000"/>
              <a:headEnd/>
              <a:tailEnd/>
            </a:ln>
            <a:effectLst>
              <a:outerShdw blurRad="50800" dist="38100" dir="2700000" algn="tl" rotWithShape="0">
                <a:prstClr val="black">
                  <a:alpha val="40000"/>
                </a:prstClr>
              </a:outerShdw>
            </a:effectLst>
          </p:spPr>
          <p:txBody>
            <a:bodyPr wrap="none" anchor="ctr">
              <a:spAutoFit/>
            </a:bodyPr>
            <a:lstStyle/>
            <a:p>
              <a:pPr algn="ctr" eaLnBrk="0" hangingPunct="0">
                <a:lnSpc>
                  <a:spcPct val="70000"/>
                </a:lnSpc>
                <a:defRPr/>
              </a:pPr>
              <a:r>
                <a:rPr lang="nl-NL" sz="1991">
                  <a:solidFill>
                    <a:srgbClr val="000000"/>
                  </a:solidFill>
                  <a:latin typeface="Calibri" pitchFamily="34" charset="0"/>
                </a:rPr>
                <a:t>afzonderlijke segmentale</a:t>
              </a:r>
            </a:p>
            <a:p>
              <a:pPr algn="ctr" eaLnBrk="0" hangingPunct="0">
                <a:lnSpc>
                  <a:spcPct val="70000"/>
                </a:lnSpc>
                <a:defRPr/>
              </a:pPr>
              <a:r>
                <a:rPr lang="nl-NL" sz="1991">
                  <a:solidFill>
                    <a:srgbClr val="000000"/>
                  </a:solidFill>
                  <a:latin typeface="Calibri" pitchFamily="34" charset="0"/>
                </a:rPr>
                <a:t>contracties</a:t>
              </a:r>
            </a:p>
          </p:txBody>
        </p:sp>
      </p:grpSp>
      <p:grpSp>
        <p:nvGrpSpPr>
          <p:cNvPr id="4" name="Group 27"/>
          <p:cNvGrpSpPr>
            <a:grpSpLocks/>
          </p:cNvGrpSpPr>
          <p:nvPr/>
        </p:nvGrpSpPr>
        <p:grpSpPr bwMode="auto">
          <a:xfrm>
            <a:off x="3794863" y="3848972"/>
            <a:ext cx="1957254" cy="674994"/>
            <a:chOff x="1681" y="1704"/>
            <a:chExt cx="867" cy="299"/>
          </a:xfrm>
        </p:grpSpPr>
        <p:sp>
          <p:nvSpPr>
            <p:cNvPr id="646172" name="Text Box 28"/>
            <p:cNvSpPr txBox="1">
              <a:spLocks noChangeArrowheads="1"/>
            </p:cNvSpPr>
            <p:nvPr/>
          </p:nvSpPr>
          <p:spPr bwMode="auto">
            <a:xfrm>
              <a:off x="1935" y="1704"/>
              <a:ext cx="613" cy="299"/>
            </a:xfrm>
            <a:prstGeom prst="rect">
              <a:avLst/>
            </a:prstGeom>
            <a:solidFill>
              <a:srgbClr val="FFFFCC"/>
            </a:solidFill>
            <a:ln w="9525">
              <a:solidFill>
                <a:srgbClr val="000000"/>
              </a:solidFill>
              <a:miter lim="800000"/>
              <a:headEnd/>
              <a:tailEnd/>
            </a:ln>
            <a:effectLst>
              <a:outerShdw blurRad="50800" dist="38100" dir="2700000" algn="tl" rotWithShape="0">
                <a:prstClr val="black">
                  <a:alpha val="40000"/>
                </a:prstClr>
              </a:outerShdw>
            </a:effectLst>
          </p:spPr>
          <p:txBody>
            <a:bodyPr wrap="none" anchor="ctr">
              <a:spAutoFit/>
            </a:bodyPr>
            <a:lstStyle/>
            <a:p>
              <a:pPr algn="ctr" eaLnBrk="0" hangingPunct="0">
                <a:defRPr/>
              </a:pPr>
              <a:r>
                <a:rPr lang="nl-NL" sz="1991">
                  <a:solidFill>
                    <a:srgbClr val="000000"/>
                  </a:solidFill>
                  <a:latin typeface="Calibri" pitchFamily="34" charset="0"/>
                </a:rPr>
                <a:t>segmentale</a:t>
              </a:r>
            </a:p>
            <a:p>
              <a:pPr algn="ctr" eaLnBrk="0" hangingPunct="0">
                <a:lnSpc>
                  <a:spcPct val="70000"/>
                </a:lnSpc>
                <a:defRPr/>
              </a:pPr>
              <a:r>
                <a:rPr lang="nl-NL" sz="1991">
                  <a:solidFill>
                    <a:srgbClr val="000000"/>
                  </a:solidFill>
                  <a:latin typeface="Calibri" pitchFamily="34" charset="0"/>
                </a:rPr>
                <a:t>contractie</a:t>
              </a:r>
            </a:p>
          </p:txBody>
        </p:sp>
        <p:sp>
          <p:nvSpPr>
            <p:cNvPr id="34837" name="Line 29"/>
            <p:cNvSpPr>
              <a:spLocks noChangeShapeType="1"/>
            </p:cNvSpPr>
            <p:nvPr/>
          </p:nvSpPr>
          <p:spPr bwMode="auto">
            <a:xfrm>
              <a:off x="1681" y="1852"/>
              <a:ext cx="178" cy="0"/>
            </a:xfrm>
            <a:prstGeom prst="line">
              <a:avLst/>
            </a:prstGeom>
            <a:noFill/>
            <a:ln w="9525">
              <a:solidFill>
                <a:srgbClr val="000000"/>
              </a:solidFill>
              <a:round/>
              <a:headEnd/>
              <a:tailEnd/>
            </a:ln>
          </p:spPr>
          <p:txBody>
            <a:bodyPr wrap="none" anchor="ctr"/>
            <a:lstStyle/>
            <a:p>
              <a:endParaRPr lang="en-US" sz="3697">
                <a:latin typeface="Calibri" pitchFamily="34" charset="0"/>
              </a:endParaRPr>
            </a:p>
          </p:txBody>
        </p:sp>
      </p:grpSp>
      <p:sp>
        <p:nvSpPr>
          <p:cNvPr id="34835" name="Text Box 31"/>
          <p:cNvSpPr txBox="1">
            <a:spLocks noChangeArrowheads="1"/>
          </p:cNvSpPr>
          <p:nvPr/>
        </p:nvSpPr>
        <p:spPr bwMode="auto">
          <a:xfrm>
            <a:off x="460530" y="9242140"/>
            <a:ext cx="6407198" cy="307777"/>
          </a:xfrm>
          <a:prstGeom prst="rect">
            <a:avLst/>
          </a:prstGeom>
          <a:noFill/>
          <a:ln w="9525">
            <a:noFill/>
            <a:miter lim="800000"/>
            <a:headEnd/>
            <a:tailEnd/>
          </a:ln>
        </p:spPr>
        <p:txBody>
          <a:bodyPr wrap="square">
            <a:spAutoFit/>
          </a:bodyPr>
          <a:lstStyle/>
          <a:p>
            <a:pPr eaLnBrk="0" hangingPunct="0"/>
            <a:r>
              <a:rPr lang="nl-NL" sz="1400"/>
              <a:t>(</a:t>
            </a:r>
            <a:r>
              <a:rPr lang="nl-NL" sz="1400" i="1"/>
              <a:t>uit</a:t>
            </a:r>
            <a:r>
              <a:rPr lang="nl-NL" sz="1400"/>
              <a:t>: Johnson LR (1997) </a:t>
            </a:r>
            <a:r>
              <a:rPr lang="nl-NL" sz="1400" i="1"/>
              <a:t>Gastrointestinal Physiology</a:t>
            </a:r>
            <a:r>
              <a:rPr lang="nl-NL" sz="1400"/>
              <a:t>, 5</a:t>
            </a:r>
            <a:r>
              <a:rPr lang="nl-NL" sz="1400" baseline="30000"/>
              <a:t>th</a:t>
            </a:r>
            <a:r>
              <a:rPr lang="nl-NL" sz="1400"/>
              <a:t> ed., Mosby, St. Louis)</a:t>
            </a:r>
          </a:p>
        </p:txBody>
      </p:sp>
      <p:sp>
        <p:nvSpPr>
          <p:cNvPr id="5" name="Slide Number Placeholder 4"/>
          <p:cNvSpPr>
            <a:spLocks noGrp="1"/>
          </p:cNvSpPr>
          <p:nvPr>
            <p:ph type="sldNum" sz="quarter" idx="10"/>
          </p:nvPr>
        </p:nvSpPr>
        <p:spPr/>
        <p:txBody>
          <a:bodyPr/>
          <a:lstStyle/>
          <a:p>
            <a:pPr>
              <a:defRPr/>
            </a:pPr>
            <a:fld id="{2338772D-3C63-4B23-BC47-8CA19BCD5529}" type="slidenum">
              <a:rPr lang="nl-NL" smtClean="0"/>
              <a:pPr>
                <a:defRPr/>
              </a:pPr>
              <a:t>15</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615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646158"/>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646153"/>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500"/>
                                  </p:stCondLst>
                                  <p:childTnLst>
                                    <p:set>
                                      <p:cBhvr>
                                        <p:cTn id="23" dur="1" fill="hold">
                                          <p:stCondLst>
                                            <p:cond delay="499"/>
                                          </p:stCondLst>
                                        </p:cTn>
                                        <p:tgtEl>
                                          <p:spTgt spid="646154"/>
                                        </p:tgtEl>
                                        <p:attrNameLst>
                                          <p:attrName>style.visibility</p:attrName>
                                        </p:attrNameLst>
                                      </p:cBhvr>
                                      <p:to>
                                        <p:strVal val="visible"/>
                                      </p:to>
                                    </p:set>
                                  </p:childTnLst>
                                </p:cTn>
                              </p:par>
                            </p:childTnLst>
                          </p:cTn>
                        </p:par>
                        <p:par>
                          <p:cTn id="24" fill="hold">
                            <p:stCondLst>
                              <p:cond delay="1500"/>
                            </p:stCondLst>
                            <p:childTnLst>
                              <p:par>
                                <p:cTn id="25" presetID="1" presetClass="entr" presetSubtype="0" fill="hold" grpId="0" nodeType="afterEffect">
                                  <p:stCondLst>
                                    <p:cond delay="500"/>
                                  </p:stCondLst>
                                  <p:childTnLst>
                                    <p:set>
                                      <p:cBhvr>
                                        <p:cTn id="26" dur="1" fill="hold">
                                          <p:stCondLst>
                                            <p:cond delay="499"/>
                                          </p:stCondLst>
                                        </p:cTn>
                                        <p:tgtEl>
                                          <p:spTgt spid="646155"/>
                                        </p:tgtEl>
                                        <p:attrNameLst>
                                          <p:attrName>style.visibility</p:attrName>
                                        </p:attrNameLst>
                                      </p:cBhvr>
                                      <p:to>
                                        <p:strVal val="visible"/>
                                      </p:to>
                                    </p:set>
                                  </p:childTnLst>
                                </p:cTn>
                              </p:par>
                            </p:childTnLst>
                          </p:cTn>
                        </p:par>
                        <p:par>
                          <p:cTn id="27" fill="hold">
                            <p:stCondLst>
                              <p:cond delay="2500"/>
                            </p:stCondLst>
                            <p:childTnLst>
                              <p:par>
                                <p:cTn id="28" presetID="1" presetClass="entr" presetSubtype="0" fill="hold" grpId="0" nodeType="afterEffect">
                                  <p:stCondLst>
                                    <p:cond delay="500"/>
                                  </p:stCondLst>
                                  <p:childTnLst>
                                    <p:set>
                                      <p:cBhvr>
                                        <p:cTn id="29" dur="1" fill="hold">
                                          <p:stCondLst>
                                            <p:cond delay="499"/>
                                          </p:stCondLst>
                                        </p:cTn>
                                        <p:tgtEl>
                                          <p:spTgt spid="646156"/>
                                        </p:tgtEl>
                                        <p:attrNameLst>
                                          <p:attrName>style.visibility</p:attrName>
                                        </p:attrNameLst>
                                      </p:cBhvr>
                                      <p:to>
                                        <p:strVal val="visible"/>
                                      </p:to>
                                    </p:set>
                                  </p:childTnLst>
                                </p:cTn>
                              </p:par>
                            </p:childTnLst>
                          </p:cTn>
                        </p:par>
                        <p:par>
                          <p:cTn id="30" fill="hold">
                            <p:stCondLst>
                              <p:cond delay="3500"/>
                            </p:stCondLst>
                            <p:childTnLst>
                              <p:par>
                                <p:cTn id="31" presetID="1" presetClass="entr" presetSubtype="0" fill="hold" grpId="0" nodeType="afterEffect">
                                  <p:stCondLst>
                                    <p:cond delay="500"/>
                                  </p:stCondLst>
                                  <p:childTnLst>
                                    <p:set>
                                      <p:cBhvr>
                                        <p:cTn id="32" dur="1" fill="hold">
                                          <p:stCondLst>
                                            <p:cond delay="499"/>
                                          </p:stCondLst>
                                        </p:cTn>
                                        <p:tgtEl>
                                          <p:spTgt spid="646159"/>
                                        </p:tgtEl>
                                        <p:attrNameLst>
                                          <p:attrName>style.visibility</p:attrName>
                                        </p:attrNameLst>
                                      </p:cBhvr>
                                      <p:to>
                                        <p:strVal val="visible"/>
                                      </p:to>
                                    </p:set>
                                  </p:childTnLst>
                                </p:cTn>
                              </p:par>
                            </p:childTnLst>
                          </p:cTn>
                        </p:par>
                        <p:par>
                          <p:cTn id="33" fill="hold">
                            <p:stCondLst>
                              <p:cond delay="4500"/>
                            </p:stCondLst>
                            <p:childTnLst>
                              <p:par>
                                <p:cTn id="34" presetID="1" presetClass="entr" presetSubtype="0" fill="hold" nodeType="afterEffect">
                                  <p:stCondLst>
                                    <p:cond delay="100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53" grpId="0" animBg="1"/>
      <p:bldP spid="646154" grpId="0" animBg="1"/>
      <p:bldP spid="646155" grpId="0" animBg="1"/>
      <p:bldP spid="646156" grpId="0" animBg="1"/>
      <p:bldP spid="646157" grpId="0" animBg="1"/>
      <p:bldP spid="646158" grpId="0" animBg="1"/>
      <p:bldP spid="64615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8" name="Picture 8" descr="http://www.sporttegoed.nl/cache/images/f4eec29294e3dbeeec421dbbe97e3413_normal.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13185" y="6059264"/>
            <a:ext cx="4040400" cy="3555552"/>
          </a:xfrm>
          <a:prstGeom prst="rect">
            <a:avLst/>
          </a:prstGeom>
          <a:noFill/>
          <a:extLst>
            <a:ext uri="{909E8E84-426E-40DD-AFC4-6F175D3DCCD1}">
              <a14:hiddenFill xmlns:a14="http://schemas.microsoft.com/office/drawing/2010/main">
                <a:solidFill>
                  <a:srgbClr val="FFFFFF"/>
                </a:solidFill>
              </a14:hiddenFill>
            </a:ext>
          </a:extLst>
        </p:spPr>
      </p:pic>
      <p:pic>
        <p:nvPicPr>
          <p:cNvPr id="865286"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01404" y="5274027"/>
            <a:ext cx="4068019" cy="3810664"/>
          </a:xfrm>
          <a:prstGeom prst="rect">
            <a:avLst/>
          </a:prstGeom>
          <a:noFill/>
          <a:ln w="9525">
            <a:noFill/>
            <a:miter lim="800000"/>
            <a:headEnd/>
            <a:tailEnd/>
          </a:ln>
          <a:effectLst/>
        </p:spPr>
      </p:pic>
      <p:pic>
        <p:nvPicPr>
          <p:cNvPr id="865288"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136606" y="7975764"/>
            <a:ext cx="1083601" cy="1011361"/>
          </a:xfrm>
          <a:prstGeom prst="rect">
            <a:avLst/>
          </a:prstGeom>
          <a:noFill/>
          <a:ln w="9525">
            <a:noFill/>
            <a:miter lim="800000"/>
            <a:headEnd/>
            <a:tailEnd/>
          </a:ln>
          <a:effectLst/>
        </p:spPr>
      </p:pic>
      <p:sp>
        <p:nvSpPr>
          <p:cNvPr id="865284" name="Rectangle 4"/>
          <p:cNvSpPr>
            <a:spLocks noGrp="1" noChangeArrowheads="1"/>
          </p:cNvSpPr>
          <p:nvPr>
            <p:ph type="title"/>
          </p:nvPr>
        </p:nvSpPr>
        <p:spPr/>
        <p:txBody>
          <a:bodyPr/>
          <a:lstStyle/>
          <a:p>
            <a:r>
              <a:rPr lang="nl-NL" smtClean="0"/>
              <a:t>De digestietractus is flexibel en verricht haar werk zonder ons nadenken</a:t>
            </a:r>
            <a:endParaRPr lang="nl-NL" dirty="0"/>
          </a:p>
        </p:txBody>
      </p:sp>
      <p:sp>
        <p:nvSpPr>
          <p:cNvPr id="865285" name="Rectangle 5"/>
          <p:cNvSpPr>
            <a:spLocks noGrp="1" noChangeArrowheads="1"/>
          </p:cNvSpPr>
          <p:nvPr>
            <p:ph type="body" sz="half" idx="1"/>
          </p:nvPr>
        </p:nvSpPr>
        <p:spPr>
          <a:xfrm>
            <a:off x="1636690" y="2276582"/>
            <a:ext cx="5226117" cy="3782682"/>
          </a:xfrm>
        </p:spPr>
        <p:txBody>
          <a:bodyPr/>
          <a:lstStyle/>
          <a:p>
            <a:pPr marL="0" indent="0">
              <a:buNone/>
            </a:pPr>
            <a:r>
              <a:rPr lang="nl-NL" smtClean="0"/>
              <a:t>Aangepast aan:</a:t>
            </a:r>
          </a:p>
          <a:p>
            <a:r>
              <a:rPr lang="nl-NL" smtClean="0"/>
              <a:t>Grote diversiteit aan input (diëten en voedingsmiddelen).</a:t>
            </a:r>
          </a:p>
          <a:p>
            <a:r>
              <a:rPr lang="nl-NL" smtClean="0"/>
              <a:t>Continue veranderingen in de samenstelling (chemisch, fysisch) van de voedselbrij in het lumen.</a:t>
            </a:r>
          </a:p>
          <a:p>
            <a:r>
              <a:rPr lang="nl-NL" smtClean="0"/>
              <a:t>Variërende input, relatief constante output</a:t>
            </a:r>
            <a:endParaRPr lang="nl-NL"/>
          </a:p>
        </p:txBody>
      </p:sp>
      <p:sp>
        <p:nvSpPr>
          <p:cNvPr id="19" name="Curved Down Arrow 18"/>
          <p:cNvSpPr/>
          <p:nvPr/>
        </p:nvSpPr>
        <p:spPr>
          <a:xfrm>
            <a:off x="4282344" y="6454094"/>
            <a:ext cx="2445804" cy="1382946"/>
          </a:xfrm>
          <a:prstGeom prst="curvedDownArrow">
            <a:avLst/>
          </a:prstGeom>
          <a:solidFill>
            <a:schemeClr val="accent3">
              <a:lumMod val="60000"/>
              <a:lumOff val="40000"/>
            </a:schemeClr>
          </a:solidFill>
          <a:ln>
            <a:solidFill>
              <a:schemeClr val="accent3">
                <a:lumMod val="75000"/>
              </a:schemeClr>
            </a:solidFill>
          </a:ln>
        </p:spPr>
        <p:txBody>
          <a:bodyPr rtlCol="0" anchor="ctr">
            <a:spAutoFit/>
          </a:bodyPr>
          <a:lstStyle/>
          <a:p>
            <a:pPr algn="ctr"/>
            <a:endParaRPr lang="nl-NL">
              <a:latin typeface="Calibri" panose="020F0502020204030204" pitchFamily="34" charset="0"/>
            </a:endParaRPr>
          </a:p>
        </p:txBody>
      </p:sp>
      <p:sp>
        <p:nvSpPr>
          <p:cNvPr id="28" name="Curved Down Arrow 27"/>
          <p:cNvSpPr/>
          <p:nvPr/>
        </p:nvSpPr>
        <p:spPr>
          <a:xfrm>
            <a:off x="8611702" y="6454094"/>
            <a:ext cx="2445804" cy="1382946"/>
          </a:xfrm>
          <a:prstGeom prst="curvedDownArrow">
            <a:avLst/>
          </a:prstGeom>
          <a:solidFill>
            <a:schemeClr val="accent3">
              <a:lumMod val="60000"/>
              <a:lumOff val="40000"/>
            </a:schemeClr>
          </a:solidFill>
          <a:ln>
            <a:solidFill>
              <a:schemeClr val="accent3">
                <a:lumMod val="75000"/>
              </a:schemeClr>
            </a:solidFill>
          </a:ln>
        </p:spPr>
        <p:txBody>
          <a:bodyPr rtlCol="0" anchor="ctr">
            <a:spAutoFit/>
          </a:bodyPr>
          <a:lstStyle/>
          <a:p>
            <a:pPr algn="ctr"/>
            <a:endParaRPr lang="nl-NL">
              <a:latin typeface="Calibri" panose="020F0502020204030204" pitchFamily="34" charset="0"/>
            </a:endParaRPr>
          </a:p>
        </p:txBody>
      </p:sp>
      <p:sp>
        <p:nvSpPr>
          <p:cNvPr id="21" name="TextBox 20"/>
          <p:cNvSpPr txBox="1"/>
          <p:nvPr/>
        </p:nvSpPr>
        <p:spPr>
          <a:xfrm rot="694915">
            <a:off x="5892711" y="4176487"/>
            <a:ext cx="5934702" cy="646331"/>
          </a:xfrm>
          <a:prstGeom prst="rect">
            <a:avLst/>
          </a:prstGeom>
          <a:solidFill>
            <a:srgbClr val="FFFF00"/>
          </a:solidFill>
          <a:ln>
            <a:solidFill>
              <a:srgbClr val="FFC000"/>
            </a:solidFill>
          </a:ln>
          <a:effectLst>
            <a:outerShdw blurRad="50800" dist="38100" dir="2700000" algn="tl" rotWithShape="0">
              <a:prstClr val="black">
                <a:alpha val="40000"/>
              </a:prstClr>
            </a:outerShdw>
          </a:effectLst>
        </p:spPr>
        <p:txBody>
          <a:bodyPr wrap="none" rtlCol="0">
            <a:spAutoFit/>
          </a:bodyPr>
          <a:lstStyle/>
          <a:p>
            <a:pPr algn="ctr"/>
            <a:r>
              <a:rPr lang="nl-NL" sz="3600" smtClean="0">
                <a:latin typeface="Calibri" panose="020F0502020204030204" pitchFamily="34" charset="0"/>
              </a:rPr>
              <a:t>Er mòet een regelsysteem zijn!</a:t>
            </a:r>
          </a:p>
        </p:txBody>
      </p:sp>
      <p:sp>
        <p:nvSpPr>
          <p:cNvPr id="2" name="Slide Number Placeholder 1"/>
          <p:cNvSpPr>
            <a:spLocks noGrp="1"/>
          </p:cNvSpPr>
          <p:nvPr>
            <p:ph type="sldNum" sz="quarter" idx="12"/>
          </p:nvPr>
        </p:nvSpPr>
        <p:spPr/>
        <p:txBody>
          <a:bodyPr/>
          <a:lstStyle/>
          <a:p>
            <a:fld id="{6BCA02C8-6CBC-4E59-82F4-12BC369E789D}" type="slidenum">
              <a:rPr lang="en-US" smtClean="0"/>
              <a:pPr/>
              <a:t>16</a:t>
            </a:fld>
            <a:endParaRPr lang="en-US"/>
          </a:p>
        </p:txBody>
      </p:sp>
    </p:spTree>
    <p:extLst>
      <p:ext uri="{BB962C8B-B14F-4D97-AF65-F5344CB8AC3E}">
        <p14:creationId xmlns:p14="http://schemas.microsoft.com/office/powerpoint/2010/main" val="1252015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65285">
                                            <p:txEl>
                                              <p:pRg st="0" end="0"/>
                                            </p:txEl>
                                          </p:spTgt>
                                        </p:tgtEl>
                                        <p:attrNameLst>
                                          <p:attrName>style.visibility</p:attrName>
                                        </p:attrNameLst>
                                      </p:cBhvr>
                                      <p:to>
                                        <p:strVal val="visible"/>
                                      </p:to>
                                    </p:set>
                                    <p:animEffect transition="in" filter="fade">
                                      <p:cBhvr>
                                        <p:cTn id="7" dur="1000"/>
                                        <p:tgtEl>
                                          <p:spTgt spid="865285">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65285">
                                            <p:txEl>
                                              <p:pRg st="1" end="1"/>
                                            </p:txEl>
                                          </p:spTgt>
                                        </p:tgtEl>
                                        <p:attrNameLst>
                                          <p:attrName>style.visibility</p:attrName>
                                        </p:attrNameLst>
                                      </p:cBhvr>
                                      <p:to>
                                        <p:strVal val="visible"/>
                                      </p:to>
                                    </p:set>
                                    <p:animEffect transition="in" filter="fade">
                                      <p:cBhvr>
                                        <p:cTn id="11" dur="1000"/>
                                        <p:tgtEl>
                                          <p:spTgt spid="865285">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865285">
                                            <p:txEl>
                                              <p:pRg st="2" end="2"/>
                                            </p:txEl>
                                          </p:spTgt>
                                        </p:tgtEl>
                                        <p:attrNameLst>
                                          <p:attrName>style.visibility</p:attrName>
                                        </p:attrNameLst>
                                      </p:cBhvr>
                                      <p:to>
                                        <p:strVal val="visible"/>
                                      </p:to>
                                    </p:set>
                                    <p:animEffect transition="in" filter="fade">
                                      <p:cBhvr>
                                        <p:cTn id="15" dur="1000"/>
                                        <p:tgtEl>
                                          <p:spTgt spid="865285">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865285">
                                            <p:txEl>
                                              <p:pRg st="3" end="3"/>
                                            </p:txEl>
                                          </p:spTgt>
                                        </p:tgtEl>
                                        <p:attrNameLst>
                                          <p:attrName>style.visibility</p:attrName>
                                        </p:attrNameLst>
                                      </p:cBhvr>
                                      <p:to>
                                        <p:strVal val="visible"/>
                                      </p:to>
                                    </p:set>
                                    <p:animEffect transition="in" filter="fade">
                                      <p:cBhvr>
                                        <p:cTn id="19" dur="1000"/>
                                        <p:tgtEl>
                                          <p:spTgt spid="865285">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65286"/>
                                        </p:tgtEl>
                                        <p:attrNameLst>
                                          <p:attrName>style.visibility</p:attrName>
                                        </p:attrNameLst>
                                      </p:cBhvr>
                                      <p:to>
                                        <p:strVal val="visible"/>
                                      </p:to>
                                    </p:set>
                                    <p:animEffect transition="in" filter="fade">
                                      <p:cBhvr>
                                        <p:cTn id="24" dur="500"/>
                                        <p:tgtEl>
                                          <p:spTgt spid="865286"/>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40968"/>
                                        </p:tgtEl>
                                        <p:attrNameLst>
                                          <p:attrName>style.visibility</p:attrName>
                                        </p:attrNameLst>
                                      </p:cBhvr>
                                      <p:to>
                                        <p:strVal val="visible"/>
                                      </p:to>
                                    </p:set>
                                    <p:animEffect transition="in" filter="fade">
                                      <p:cBhvr>
                                        <p:cTn id="28" dur="500"/>
                                        <p:tgtEl>
                                          <p:spTgt spid="40968"/>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865288"/>
                                        </p:tgtEl>
                                        <p:attrNameLst>
                                          <p:attrName>style.visibility</p:attrName>
                                        </p:attrNameLst>
                                      </p:cBhvr>
                                      <p:to>
                                        <p:strVal val="visible"/>
                                      </p:to>
                                    </p:set>
                                    <p:animEffect transition="in" filter="fade">
                                      <p:cBhvr>
                                        <p:cTn id="40" dur="500"/>
                                        <p:tgtEl>
                                          <p:spTgt spid="86528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285" grpId="0" build="p" advAuto="500"/>
      <p:bldP spid="19" grpId="0" animBg="1"/>
      <p:bldP spid="28"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12"/>
          <p:cNvSpPr>
            <a:spLocks noGrp="1" noChangeArrowheads="1"/>
          </p:cNvSpPr>
          <p:nvPr>
            <p:ph type="title"/>
          </p:nvPr>
        </p:nvSpPr>
        <p:spPr/>
        <p:txBody>
          <a:bodyPr/>
          <a:lstStyle/>
          <a:p>
            <a:pPr eaLnBrk="1" hangingPunct="1"/>
            <a:r>
              <a:rPr lang="nl-NL" smtClean="0"/>
              <a:t>Feed back </a:t>
            </a:r>
            <a:r>
              <a:rPr lang="nl-NL" i="1" smtClean="0"/>
              <a:t>vs</a:t>
            </a:r>
            <a:r>
              <a:rPr lang="nl-NL" smtClean="0"/>
              <a:t>. feed forward.</a:t>
            </a:r>
          </a:p>
        </p:txBody>
      </p:sp>
      <p:pic>
        <p:nvPicPr>
          <p:cNvPr id="3080" name="Picture 4" descr="cbintro1"/>
          <p:cNvPicPr>
            <a:picLocks noChangeAspect="1" noChangeArrowheads="1"/>
          </p:cNvPicPr>
          <p:nvPr/>
        </p:nvPicPr>
        <p:blipFill>
          <a:blip r:embed="rId4" cstate="print"/>
          <a:srcRect/>
          <a:stretch>
            <a:fillRect/>
          </a:stretch>
        </p:blipFill>
        <p:spPr bwMode="auto">
          <a:xfrm>
            <a:off x="1081345" y="1988785"/>
            <a:ext cx="5521850" cy="6797340"/>
          </a:xfrm>
          <a:prstGeom prst="rect">
            <a:avLst/>
          </a:prstGeom>
          <a:noFill/>
          <a:ln w="9525">
            <a:noFill/>
            <a:miter lim="800000"/>
            <a:headEnd/>
            <a:tailEnd/>
          </a:ln>
        </p:spPr>
      </p:pic>
      <p:graphicFrame>
        <p:nvGraphicFramePr>
          <p:cNvPr id="547845" name="Object 5"/>
          <p:cNvGraphicFramePr>
            <a:graphicFrameLocks noChangeAspect="1"/>
          </p:cNvGraphicFramePr>
          <p:nvPr/>
        </p:nvGraphicFramePr>
        <p:xfrm>
          <a:off x="5296100" y="2478663"/>
          <a:ext cx="754006" cy="1496723"/>
        </p:xfrm>
        <a:graphic>
          <a:graphicData uri="http://schemas.openxmlformats.org/presentationml/2006/ole">
            <mc:AlternateContent xmlns:mc="http://schemas.openxmlformats.org/markup-compatibility/2006">
              <mc:Choice xmlns:v="urn:schemas-microsoft-com:vml" Requires="v">
                <p:oleObj spid="_x0000_s27990" name="Clip" r:id="rId5" imgW="1973160" imgH="3926880" progId="">
                  <p:embed/>
                </p:oleObj>
              </mc:Choice>
              <mc:Fallback>
                <p:oleObj name="Clip" r:id="rId5" imgW="1973160" imgH="392688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6100" y="2478663"/>
                        <a:ext cx="754006" cy="1496723"/>
                      </a:xfrm>
                      <a:prstGeom prst="rect">
                        <a:avLst/>
                      </a:prstGeom>
                      <a:solidFill>
                        <a:srgbClr val="FFFFCC"/>
                      </a:solidFill>
                      <a:effectLst>
                        <a:outerShdw dist="107763" dir="2700000" algn="ctr" rotWithShape="0">
                          <a:schemeClr val="tx1"/>
                        </a:outerShdw>
                      </a:effectLst>
                    </p:spPr>
                  </p:pic>
                </p:oleObj>
              </mc:Fallback>
            </mc:AlternateContent>
          </a:graphicData>
        </a:graphic>
      </p:graphicFrame>
      <p:graphicFrame>
        <p:nvGraphicFramePr>
          <p:cNvPr id="547846" name="Object 6"/>
          <p:cNvGraphicFramePr>
            <a:graphicFrameLocks noChangeAspect="1"/>
          </p:cNvGraphicFramePr>
          <p:nvPr/>
        </p:nvGraphicFramePr>
        <p:xfrm>
          <a:off x="1304837" y="6384142"/>
          <a:ext cx="1848895" cy="2257502"/>
        </p:xfrm>
        <a:graphic>
          <a:graphicData uri="http://schemas.openxmlformats.org/presentationml/2006/ole">
            <mc:AlternateContent xmlns:mc="http://schemas.openxmlformats.org/markup-compatibility/2006">
              <mc:Choice xmlns:v="urn:schemas-microsoft-com:vml" Requires="v">
                <p:oleObj spid="_x0000_s27991" name="Clip" r:id="rId7" imgW="2712960" imgH="3310560" progId="">
                  <p:embed/>
                </p:oleObj>
              </mc:Choice>
              <mc:Fallback>
                <p:oleObj name="Clip" r:id="rId7" imgW="2712960" imgH="331056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4837" y="6384142"/>
                        <a:ext cx="1848895" cy="2257502"/>
                      </a:xfrm>
                      <a:prstGeom prst="rect">
                        <a:avLst/>
                      </a:prstGeom>
                      <a:solidFill>
                        <a:srgbClr val="FFFFCC"/>
                      </a:solidFill>
                      <a:effectLst>
                        <a:outerShdw dist="107763" dir="2700000" algn="ctr" rotWithShape="0">
                          <a:schemeClr val="tx1"/>
                        </a:outerShdw>
                      </a:effectLst>
                    </p:spPr>
                  </p:pic>
                </p:oleObj>
              </mc:Fallback>
            </mc:AlternateContent>
          </a:graphicData>
        </a:graphic>
      </p:graphicFrame>
      <p:graphicFrame>
        <p:nvGraphicFramePr>
          <p:cNvPr id="547847" name="Object 7"/>
          <p:cNvGraphicFramePr>
            <a:graphicFrameLocks noChangeAspect="1"/>
          </p:cNvGraphicFramePr>
          <p:nvPr/>
        </p:nvGraphicFramePr>
        <p:xfrm>
          <a:off x="10894706" y="2465118"/>
          <a:ext cx="765294" cy="1523813"/>
        </p:xfrm>
        <a:graphic>
          <a:graphicData uri="http://schemas.openxmlformats.org/presentationml/2006/ole">
            <mc:AlternateContent xmlns:mc="http://schemas.openxmlformats.org/markup-compatibility/2006">
              <mc:Choice xmlns:v="urn:schemas-microsoft-com:vml" Requires="v">
                <p:oleObj spid="_x0000_s27992" name="Clip" r:id="rId9" imgW="1973160" imgH="3926880" progId="">
                  <p:embed/>
                </p:oleObj>
              </mc:Choice>
              <mc:Fallback>
                <p:oleObj name="Clip" r:id="rId9" imgW="1973160" imgH="392688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94706" y="2465118"/>
                        <a:ext cx="765294" cy="1523813"/>
                      </a:xfrm>
                      <a:prstGeom prst="rect">
                        <a:avLst/>
                      </a:prstGeom>
                      <a:noFill/>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107763" dir="2700000" algn="ctr" rotWithShape="0">
                                <a:schemeClr val="tx1"/>
                              </a:outerShdw>
                            </a:effectLst>
                          </a14:hiddenEffects>
                        </a:ext>
                      </a:extLst>
                    </p:spPr>
                  </p:pic>
                </p:oleObj>
              </mc:Fallback>
            </mc:AlternateContent>
          </a:graphicData>
        </a:graphic>
      </p:graphicFrame>
      <p:sp>
        <p:nvSpPr>
          <p:cNvPr id="547848" name="WordArt 8"/>
          <p:cNvSpPr>
            <a:spLocks noChangeArrowheads="1" noChangeShapeType="1" noTextEdit="1"/>
          </p:cNvSpPr>
          <p:nvPr/>
        </p:nvSpPr>
        <p:spPr bwMode="auto">
          <a:xfrm rot="-1937976">
            <a:off x="6720584" y="3964099"/>
            <a:ext cx="4045444" cy="1839864"/>
          </a:xfrm>
          <a:prstGeom prst="rect">
            <a:avLst/>
          </a:prstGeom>
        </p:spPr>
        <p:txBody>
          <a:bodyPr wrap="none"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sp3d>
          </a:bodyPr>
          <a:lstStyle/>
          <a:p>
            <a:pPr algn="ctr"/>
            <a:r>
              <a:rPr lang="nl-NL" sz="5119" kern="10">
                <a:ln w="9525">
                  <a:round/>
                  <a:headEnd/>
                  <a:tailEnd/>
                </a:ln>
                <a:gradFill rotWithShape="1">
                  <a:gsLst>
                    <a:gs pos="0">
                      <a:srgbClr val="FFE701"/>
                    </a:gs>
                    <a:gs pos="100000">
                      <a:srgbClr val="FE3E02"/>
                    </a:gs>
                  </a:gsLst>
                  <a:lin ang="7320000" scaled="1"/>
                </a:gradFill>
                <a:latin typeface="Impact"/>
              </a:rPr>
              <a:t>Komt-ie!</a:t>
            </a:r>
          </a:p>
        </p:txBody>
      </p:sp>
      <p:graphicFrame>
        <p:nvGraphicFramePr>
          <p:cNvPr id="547849" name="Object 9"/>
          <p:cNvGraphicFramePr>
            <a:graphicFrameLocks noChangeAspect="1"/>
          </p:cNvGraphicFramePr>
          <p:nvPr/>
        </p:nvGraphicFramePr>
        <p:xfrm>
          <a:off x="6880867" y="6424777"/>
          <a:ext cx="1848895" cy="2257502"/>
        </p:xfrm>
        <a:graphic>
          <a:graphicData uri="http://schemas.openxmlformats.org/presentationml/2006/ole">
            <mc:AlternateContent xmlns:mc="http://schemas.openxmlformats.org/markup-compatibility/2006">
              <mc:Choice xmlns:v="urn:schemas-microsoft-com:vml" Requires="v">
                <p:oleObj spid="_x0000_s27993" name="Clip" r:id="rId10" imgW="2712960" imgH="3310560" progId="">
                  <p:embed/>
                </p:oleObj>
              </mc:Choice>
              <mc:Fallback>
                <p:oleObj name="Clip" r:id="rId10" imgW="2712960" imgH="331056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0867" y="6424777"/>
                        <a:ext cx="1848895" cy="2257502"/>
                      </a:xfrm>
                      <a:prstGeom prst="rect">
                        <a:avLst/>
                      </a:prstGeom>
                      <a:noFill/>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107763" dir="2700000" algn="ctr" rotWithShape="0">
                                <a:schemeClr val="tx1"/>
                              </a:outerShdw>
                            </a:effectLst>
                          </a14:hiddenEffects>
                        </a:ext>
                      </a:extLst>
                    </p:spPr>
                  </p:pic>
                </p:oleObj>
              </mc:Fallback>
            </mc:AlternateContent>
          </a:graphicData>
        </a:graphic>
      </p:graphicFrame>
      <p:sp>
        <p:nvSpPr>
          <p:cNvPr id="547850" name="WordArt 10"/>
          <p:cNvSpPr>
            <a:spLocks noChangeArrowheads="1" noChangeShapeType="1" noTextEdit="1"/>
          </p:cNvSpPr>
          <p:nvPr/>
        </p:nvSpPr>
        <p:spPr bwMode="auto">
          <a:xfrm rot="-2800833">
            <a:off x="8571735" y="4463008"/>
            <a:ext cx="4131229" cy="1769882"/>
          </a:xfrm>
          <a:prstGeom prst="rect">
            <a:avLst/>
          </a:prstGeom>
        </p:spPr>
        <p:txBody>
          <a:bodyPr wrap="none" fromWordArt="1">
            <a:prstTxWarp prst="textCurveUp">
              <a:avLst>
                <a:gd name="adj" fmla="val 40356"/>
              </a:avLst>
            </a:prstTxWarp>
          </a:bodyPr>
          <a:lstStyle/>
          <a:p>
            <a:pPr algn="ctr"/>
            <a:r>
              <a:rPr lang="nl-NL" sz="5119" kern="10">
                <a:ln w="12700">
                  <a:solidFill>
                    <a:srgbClr val="000000"/>
                  </a:solidFill>
                  <a:round/>
                  <a:headEnd/>
                  <a:tailEnd/>
                </a:ln>
                <a:gradFill rotWithShape="1">
                  <a:gsLst>
                    <a:gs pos="0">
                      <a:srgbClr val="FFFF66"/>
                    </a:gs>
                    <a:gs pos="100000">
                      <a:srgbClr val="FFFFCC"/>
                    </a:gs>
                  </a:gsLst>
                  <a:lin ang="8160000" scaled="1"/>
                </a:gradFill>
                <a:effectLst>
                  <a:outerShdw dist="45791" dir="2021404" algn="ctr" rotWithShape="0">
                    <a:srgbClr val="808080"/>
                  </a:outerShdw>
                </a:effectLst>
                <a:latin typeface="Arial Black"/>
              </a:rPr>
              <a:t>Ho even!</a:t>
            </a:r>
          </a:p>
        </p:txBody>
      </p:sp>
      <p:sp>
        <p:nvSpPr>
          <p:cNvPr id="2" name="Slide Number Placeholder 1"/>
          <p:cNvSpPr>
            <a:spLocks noGrp="1"/>
          </p:cNvSpPr>
          <p:nvPr>
            <p:ph type="sldNum" sz="quarter" idx="10"/>
          </p:nvPr>
        </p:nvSpPr>
        <p:spPr/>
        <p:txBody>
          <a:bodyPr/>
          <a:lstStyle/>
          <a:p>
            <a:pPr>
              <a:defRPr/>
            </a:pPr>
            <a:fld id="{2338772D-3C63-4B23-BC47-8CA19BCD5529}" type="slidenum">
              <a:rPr lang="nl-NL" smtClean="0"/>
              <a:pPr>
                <a:defRPr/>
              </a:pPr>
              <a:t>17</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4784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1000"/>
                                  </p:stCondLst>
                                  <p:childTnLst>
                                    <p:set>
                                      <p:cBhvr>
                                        <p:cTn id="9" dur="1" fill="hold">
                                          <p:stCondLst>
                                            <p:cond delay="499"/>
                                          </p:stCondLst>
                                        </p:cTn>
                                        <p:tgtEl>
                                          <p:spTgt spid="547845"/>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750"/>
                                  </p:stCondLst>
                                  <p:childTnLst>
                                    <p:set>
                                      <p:cBhvr>
                                        <p:cTn id="12" dur="1" fill="hold">
                                          <p:stCondLst>
                                            <p:cond delay="499"/>
                                          </p:stCondLst>
                                        </p:cTn>
                                        <p:tgtEl>
                                          <p:spTgt spid="547849"/>
                                        </p:tgtEl>
                                        <p:attrNameLst>
                                          <p:attrName>style.visibility</p:attrName>
                                        </p:attrNameLst>
                                      </p:cBhvr>
                                      <p:to>
                                        <p:strVal val="visible"/>
                                      </p:to>
                                    </p:set>
                                  </p:childTnLst>
                                </p:cTn>
                              </p:par>
                            </p:childTnLst>
                          </p:cTn>
                        </p:par>
                        <p:par>
                          <p:cTn id="13" fill="hold">
                            <p:stCondLst>
                              <p:cond delay="3250"/>
                            </p:stCondLst>
                            <p:childTnLst>
                              <p:par>
                                <p:cTn id="14" presetID="1" presetClass="entr" presetSubtype="0" fill="hold" nodeType="afterEffect">
                                  <p:stCondLst>
                                    <p:cond delay="1000"/>
                                  </p:stCondLst>
                                  <p:childTnLst>
                                    <p:set>
                                      <p:cBhvr>
                                        <p:cTn id="15" dur="1" fill="hold">
                                          <p:stCondLst>
                                            <p:cond delay="499"/>
                                          </p:stCondLst>
                                        </p:cTn>
                                        <p:tgtEl>
                                          <p:spTgt spid="547847"/>
                                        </p:tgtEl>
                                        <p:attrNameLst>
                                          <p:attrName>style.visibility</p:attrName>
                                        </p:attrNameLst>
                                      </p:cBhvr>
                                      <p:to>
                                        <p:strVal val="visible"/>
                                      </p:to>
                                    </p:set>
                                  </p:childTnLst>
                                </p:cTn>
                              </p:par>
                            </p:childTnLst>
                          </p:cTn>
                        </p:par>
                        <p:par>
                          <p:cTn id="16" fill="hold">
                            <p:stCondLst>
                              <p:cond delay="4750"/>
                            </p:stCondLst>
                            <p:childTnLst>
                              <p:par>
                                <p:cTn id="17" presetID="22" presetClass="entr" presetSubtype="4" fill="hold" grpId="0" nodeType="afterEffect">
                                  <p:stCondLst>
                                    <p:cond delay="750"/>
                                  </p:stCondLst>
                                  <p:childTnLst>
                                    <p:set>
                                      <p:cBhvr>
                                        <p:cTn id="18" dur="1" fill="hold">
                                          <p:stCondLst>
                                            <p:cond delay="0"/>
                                          </p:stCondLst>
                                        </p:cTn>
                                        <p:tgtEl>
                                          <p:spTgt spid="547848"/>
                                        </p:tgtEl>
                                        <p:attrNameLst>
                                          <p:attrName>style.visibility</p:attrName>
                                        </p:attrNameLst>
                                      </p:cBhvr>
                                      <p:to>
                                        <p:strVal val="visible"/>
                                      </p:to>
                                    </p:set>
                                    <p:animEffect transition="in" filter="wipe(down)">
                                      <p:cBhvr>
                                        <p:cTn id="19" dur="500"/>
                                        <p:tgtEl>
                                          <p:spTgt spid="547848"/>
                                        </p:tgtEl>
                                      </p:cBhvr>
                                    </p:animEffect>
                                  </p:childTnLst>
                                </p:cTn>
                              </p:par>
                            </p:childTnLst>
                          </p:cTn>
                        </p:par>
                        <p:par>
                          <p:cTn id="20" fill="hold">
                            <p:stCondLst>
                              <p:cond delay="6000"/>
                            </p:stCondLst>
                            <p:childTnLst>
                              <p:par>
                                <p:cTn id="21" presetID="22" presetClass="entr" presetSubtype="1" fill="hold" grpId="0" nodeType="afterEffect">
                                  <p:stCondLst>
                                    <p:cond delay="750"/>
                                  </p:stCondLst>
                                  <p:childTnLst>
                                    <p:set>
                                      <p:cBhvr>
                                        <p:cTn id="22" dur="1" fill="hold">
                                          <p:stCondLst>
                                            <p:cond delay="0"/>
                                          </p:stCondLst>
                                        </p:cTn>
                                        <p:tgtEl>
                                          <p:spTgt spid="547850"/>
                                        </p:tgtEl>
                                        <p:attrNameLst>
                                          <p:attrName>style.visibility</p:attrName>
                                        </p:attrNameLst>
                                      </p:cBhvr>
                                      <p:to>
                                        <p:strVal val="visible"/>
                                      </p:to>
                                    </p:set>
                                    <p:animEffect transition="in" filter="wipe(up)">
                                      <p:cBhvr>
                                        <p:cTn id="23" dur="500"/>
                                        <p:tgtEl>
                                          <p:spTgt spid="547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8" grpId="0" animBg="1"/>
      <p:bldP spid="54785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Rectangle 13"/>
          <p:cNvSpPr>
            <a:spLocks noGrp="1" noChangeArrowheads="1"/>
          </p:cNvSpPr>
          <p:nvPr>
            <p:ph type="title"/>
          </p:nvPr>
        </p:nvSpPr>
        <p:spPr/>
        <p:txBody>
          <a:bodyPr/>
          <a:lstStyle/>
          <a:p>
            <a:pPr eaLnBrk="1" hangingPunct="1"/>
            <a:r>
              <a:rPr lang="nl-NL" smtClean="0"/>
              <a:t>Feed back </a:t>
            </a:r>
            <a:r>
              <a:rPr lang="nl-NL" i="1" smtClean="0"/>
              <a:t>vs</a:t>
            </a:r>
            <a:r>
              <a:rPr lang="nl-NL" smtClean="0"/>
              <a:t>. feed forward.</a:t>
            </a:r>
          </a:p>
        </p:txBody>
      </p:sp>
      <p:pic>
        <p:nvPicPr>
          <p:cNvPr id="4104" name="Picture 4" descr="cbintro1"/>
          <p:cNvPicPr>
            <a:picLocks noChangeAspect="1" noChangeArrowheads="1"/>
          </p:cNvPicPr>
          <p:nvPr/>
        </p:nvPicPr>
        <p:blipFill>
          <a:blip r:embed="rId4" cstate="print"/>
          <a:srcRect/>
          <a:stretch>
            <a:fillRect/>
          </a:stretch>
        </p:blipFill>
        <p:spPr bwMode="auto">
          <a:xfrm>
            <a:off x="1081345" y="1988785"/>
            <a:ext cx="5521850" cy="6797340"/>
          </a:xfrm>
          <a:prstGeom prst="rect">
            <a:avLst/>
          </a:prstGeom>
          <a:noFill/>
          <a:ln w="9525">
            <a:noFill/>
            <a:miter lim="800000"/>
            <a:headEnd/>
            <a:tailEnd/>
          </a:ln>
        </p:spPr>
      </p:pic>
      <p:graphicFrame>
        <p:nvGraphicFramePr>
          <p:cNvPr id="4098" name="Object 5"/>
          <p:cNvGraphicFramePr>
            <a:graphicFrameLocks noChangeAspect="1"/>
          </p:cNvGraphicFramePr>
          <p:nvPr/>
        </p:nvGraphicFramePr>
        <p:xfrm>
          <a:off x="5296100" y="2478663"/>
          <a:ext cx="754006" cy="1496723"/>
        </p:xfrm>
        <a:graphic>
          <a:graphicData uri="http://schemas.openxmlformats.org/presentationml/2006/ole">
            <mc:AlternateContent xmlns:mc="http://schemas.openxmlformats.org/markup-compatibility/2006">
              <mc:Choice xmlns:v="urn:schemas-microsoft-com:vml" Requires="v">
                <p:oleObj spid="_x0000_s29012" name="Clip" r:id="rId5" imgW="1973160" imgH="3926880" progId="">
                  <p:embed/>
                </p:oleObj>
              </mc:Choice>
              <mc:Fallback>
                <p:oleObj name="Clip" r:id="rId5" imgW="1973160" imgH="392688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6100" y="2478663"/>
                        <a:ext cx="754006" cy="1496723"/>
                      </a:xfrm>
                      <a:prstGeom prst="rect">
                        <a:avLst/>
                      </a:prstGeom>
                      <a:solidFill>
                        <a:srgbClr val="FFFFCC"/>
                      </a:solidFill>
                      <a:effectLst>
                        <a:outerShdw dist="107763" dir="2700000" algn="ctr" rotWithShape="0">
                          <a:schemeClr val="tx1"/>
                        </a:outerShdw>
                      </a:effectLst>
                    </p:spPr>
                  </p:pic>
                </p:oleObj>
              </mc:Fallback>
            </mc:AlternateContent>
          </a:graphicData>
        </a:graphic>
      </p:graphicFrame>
      <p:graphicFrame>
        <p:nvGraphicFramePr>
          <p:cNvPr id="4099" name="Object 6"/>
          <p:cNvGraphicFramePr>
            <a:graphicFrameLocks noChangeAspect="1"/>
          </p:cNvGraphicFramePr>
          <p:nvPr/>
        </p:nvGraphicFramePr>
        <p:xfrm>
          <a:off x="1304837" y="6384142"/>
          <a:ext cx="1848895" cy="2257502"/>
        </p:xfrm>
        <a:graphic>
          <a:graphicData uri="http://schemas.openxmlformats.org/presentationml/2006/ole">
            <mc:AlternateContent xmlns:mc="http://schemas.openxmlformats.org/markup-compatibility/2006">
              <mc:Choice xmlns:v="urn:schemas-microsoft-com:vml" Requires="v">
                <p:oleObj spid="_x0000_s29013" name="Clip" r:id="rId7" imgW="2712960" imgH="3310560" progId="">
                  <p:embed/>
                </p:oleObj>
              </mc:Choice>
              <mc:Fallback>
                <p:oleObj name="Clip" r:id="rId7" imgW="2712960" imgH="331056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4837" y="6384142"/>
                        <a:ext cx="1848895" cy="2257502"/>
                      </a:xfrm>
                      <a:prstGeom prst="rect">
                        <a:avLst/>
                      </a:prstGeom>
                      <a:solidFill>
                        <a:srgbClr val="FFFFCC"/>
                      </a:solidFill>
                      <a:effectLst>
                        <a:outerShdw dist="107763" dir="2700000" algn="ctr" rotWithShape="0">
                          <a:schemeClr val="tx1"/>
                        </a:outerShdw>
                      </a:effectLst>
                    </p:spPr>
                  </p:pic>
                </p:oleObj>
              </mc:Fallback>
            </mc:AlternateContent>
          </a:graphicData>
        </a:graphic>
      </p:graphicFrame>
      <p:graphicFrame>
        <p:nvGraphicFramePr>
          <p:cNvPr id="4100" name="Object 7"/>
          <p:cNvGraphicFramePr>
            <a:graphicFrameLocks noChangeAspect="1"/>
          </p:cNvGraphicFramePr>
          <p:nvPr/>
        </p:nvGraphicFramePr>
        <p:xfrm>
          <a:off x="10894706" y="2465118"/>
          <a:ext cx="765294" cy="1523813"/>
        </p:xfrm>
        <a:graphic>
          <a:graphicData uri="http://schemas.openxmlformats.org/presentationml/2006/ole">
            <mc:AlternateContent xmlns:mc="http://schemas.openxmlformats.org/markup-compatibility/2006">
              <mc:Choice xmlns:v="urn:schemas-microsoft-com:vml" Requires="v">
                <p:oleObj spid="_x0000_s29014" name="Clip" r:id="rId9" imgW="1973160" imgH="3926880" progId="">
                  <p:embed/>
                </p:oleObj>
              </mc:Choice>
              <mc:Fallback>
                <p:oleObj name="Clip" r:id="rId9" imgW="1973160" imgH="392688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94706" y="2465118"/>
                        <a:ext cx="765294" cy="1523813"/>
                      </a:xfrm>
                      <a:prstGeom prst="rect">
                        <a:avLst/>
                      </a:prstGeom>
                      <a:noFill/>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107763" dir="2700000" algn="ctr" rotWithShape="0">
                                <a:schemeClr val="tx1"/>
                              </a:outerShdw>
                            </a:effectLst>
                          </a14:hiddenEffects>
                        </a:ext>
                      </a:extLst>
                    </p:spPr>
                  </p:pic>
                </p:oleObj>
              </mc:Fallback>
            </mc:AlternateContent>
          </a:graphicData>
        </a:graphic>
      </p:graphicFrame>
      <p:graphicFrame>
        <p:nvGraphicFramePr>
          <p:cNvPr id="4101" name="Object 8"/>
          <p:cNvGraphicFramePr>
            <a:graphicFrameLocks noChangeAspect="1"/>
          </p:cNvGraphicFramePr>
          <p:nvPr/>
        </p:nvGraphicFramePr>
        <p:xfrm>
          <a:off x="6880867" y="6424777"/>
          <a:ext cx="1848895" cy="2257502"/>
        </p:xfrm>
        <a:graphic>
          <a:graphicData uri="http://schemas.openxmlformats.org/presentationml/2006/ole">
            <mc:AlternateContent xmlns:mc="http://schemas.openxmlformats.org/markup-compatibility/2006">
              <mc:Choice xmlns:v="urn:schemas-microsoft-com:vml" Requires="v">
                <p:oleObj spid="_x0000_s29015" name="Clip" r:id="rId10" imgW="2712960" imgH="3310560" progId="">
                  <p:embed/>
                </p:oleObj>
              </mc:Choice>
              <mc:Fallback>
                <p:oleObj name="Clip" r:id="rId10" imgW="2712960" imgH="331056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80867" y="6424777"/>
                        <a:ext cx="1848895" cy="2257502"/>
                      </a:xfrm>
                      <a:prstGeom prst="rect">
                        <a:avLst/>
                      </a:prstGeom>
                      <a:noFill/>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107763" dir="2700000" algn="ctr" rotWithShape="0">
                                <a:schemeClr val="tx1"/>
                              </a:outerShdw>
                            </a:effectLst>
                          </a14:hiddenEffects>
                        </a:ext>
                      </a:extLst>
                    </p:spPr>
                  </p:pic>
                </p:oleObj>
              </mc:Fallback>
            </mc:AlternateContent>
          </a:graphicData>
        </a:graphic>
      </p:graphicFrame>
      <p:sp>
        <p:nvSpPr>
          <p:cNvPr id="548873" name="AutoShape 9"/>
          <p:cNvSpPr>
            <a:spLocks noChangeArrowheads="1"/>
          </p:cNvSpPr>
          <p:nvPr/>
        </p:nvSpPr>
        <p:spPr bwMode="auto">
          <a:xfrm rot="-2649210">
            <a:off x="6032046" y="3289106"/>
            <a:ext cx="6027531" cy="1124236"/>
          </a:xfrm>
          <a:prstGeom prst="curvedDownArrow">
            <a:avLst>
              <a:gd name="adj1" fmla="val 107229"/>
              <a:gd name="adj2" fmla="val 214458"/>
              <a:gd name="adj3" fmla="val 33333"/>
            </a:avLst>
          </a:prstGeom>
          <a:solidFill>
            <a:schemeClr val="accent1"/>
          </a:solidFill>
          <a:ln w="9525">
            <a:solidFill>
              <a:schemeClr val="tx1"/>
            </a:solidFill>
            <a:miter lim="800000"/>
            <a:headEnd/>
            <a:tailEnd/>
          </a:ln>
        </p:spPr>
        <p:txBody>
          <a:bodyPr wrap="none" anchor="ctr"/>
          <a:lstStyle/>
          <a:p>
            <a:endParaRPr lang="en-US" sz="3697"/>
          </a:p>
        </p:txBody>
      </p:sp>
      <p:sp>
        <p:nvSpPr>
          <p:cNvPr id="548874" name="AutoShape 10"/>
          <p:cNvSpPr>
            <a:spLocks noChangeArrowheads="1"/>
          </p:cNvSpPr>
          <p:nvPr/>
        </p:nvSpPr>
        <p:spPr bwMode="auto">
          <a:xfrm rot="8150790">
            <a:off x="7553603" y="5282481"/>
            <a:ext cx="6027531" cy="1124236"/>
          </a:xfrm>
          <a:prstGeom prst="curvedDownArrow">
            <a:avLst>
              <a:gd name="adj1" fmla="val 107229"/>
              <a:gd name="adj2" fmla="val 214458"/>
              <a:gd name="adj3" fmla="val 33333"/>
            </a:avLst>
          </a:prstGeom>
          <a:solidFill>
            <a:schemeClr val="accent1"/>
          </a:solidFill>
          <a:ln w="9525">
            <a:solidFill>
              <a:schemeClr val="tx1"/>
            </a:solidFill>
            <a:miter lim="800000"/>
            <a:headEnd/>
            <a:tailEnd/>
          </a:ln>
        </p:spPr>
        <p:txBody>
          <a:bodyPr wrap="none" anchor="ctr"/>
          <a:lstStyle/>
          <a:p>
            <a:endParaRPr lang="en-US" sz="3697"/>
          </a:p>
        </p:txBody>
      </p:sp>
      <p:sp>
        <p:nvSpPr>
          <p:cNvPr id="548875" name="Text Box 11"/>
          <p:cNvSpPr txBox="1">
            <a:spLocks noChangeArrowheads="1"/>
          </p:cNvSpPr>
          <p:nvPr/>
        </p:nvSpPr>
        <p:spPr bwMode="auto">
          <a:xfrm>
            <a:off x="10121640" y="5930384"/>
            <a:ext cx="1893788" cy="617541"/>
          </a:xfrm>
          <a:prstGeom prst="rect">
            <a:avLst/>
          </a:prstGeom>
          <a:solidFill>
            <a:srgbClr val="FFFFCC"/>
          </a:solidFill>
          <a:ln w="9525">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p>
            <a:pPr algn="ctr" eaLnBrk="0" hangingPunct="0">
              <a:defRPr/>
            </a:pPr>
            <a:r>
              <a:rPr lang="nl-NL" sz="3413">
                <a:latin typeface="Calibri" panose="020F0502020204030204" pitchFamily="34" charset="0"/>
              </a:rPr>
              <a:t>feed back</a:t>
            </a:r>
          </a:p>
        </p:txBody>
      </p:sp>
      <p:sp>
        <p:nvSpPr>
          <p:cNvPr id="548876" name="Text Box 12"/>
          <p:cNvSpPr txBox="1">
            <a:spLocks noChangeArrowheads="1"/>
          </p:cNvSpPr>
          <p:nvPr/>
        </p:nvSpPr>
        <p:spPr bwMode="auto">
          <a:xfrm>
            <a:off x="7086404" y="2988859"/>
            <a:ext cx="2474012" cy="617541"/>
          </a:xfrm>
          <a:prstGeom prst="rect">
            <a:avLst/>
          </a:prstGeom>
          <a:solidFill>
            <a:srgbClr val="FFFFCC"/>
          </a:solidFill>
          <a:ln w="9525">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p>
            <a:pPr algn="ctr" eaLnBrk="0" hangingPunct="0">
              <a:defRPr/>
            </a:pPr>
            <a:r>
              <a:rPr lang="nl-NL" sz="3413">
                <a:latin typeface="Calibri" panose="020F0502020204030204" pitchFamily="34" charset="0"/>
              </a:rPr>
              <a:t>feed forward</a:t>
            </a:r>
          </a:p>
        </p:txBody>
      </p:sp>
      <p:pic>
        <p:nvPicPr>
          <p:cNvPr id="4" name="Picture 3"/>
          <p:cNvPicPr>
            <a:picLocks noChangeAspect="1"/>
          </p:cNvPicPr>
          <p:nvPr/>
        </p:nvPicPr>
        <p:blipFill>
          <a:blip r:embed="rId11"/>
          <a:stretch>
            <a:fillRect/>
          </a:stretch>
        </p:blipFill>
        <p:spPr>
          <a:xfrm flipH="1">
            <a:off x="11279188" y="7087058"/>
            <a:ext cx="1724025" cy="2657475"/>
          </a:xfrm>
          <a:prstGeom prst="rect">
            <a:avLst/>
          </a:prstGeom>
        </p:spPr>
      </p:pic>
      <p:sp>
        <p:nvSpPr>
          <p:cNvPr id="2" name="Action Button: Movie 1">
            <a:hlinkClick r:id="rId12" highlightClick="1"/>
          </p:cNvPr>
          <p:cNvSpPr/>
          <p:nvPr/>
        </p:nvSpPr>
        <p:spPr>
          <a:xfrm>
            <a:off x="10106146" y="8383722"/>
            <a:ext cx="1042416" cy="1042416"/>
          </a:xfrm>
          <a:prstGeom prst="actionButtonMovie">
            <a:avLst/>
          </a:prstGeom>
          <a:solidFill>
            <a:schemeClr val="bg1">
              <a:lumMod val="95000"/>
            </a:schemeClr>
          </a:solidFill>
          <a:effectLst>
            <a:outerShdw blurRad="50800" dist="38100" dir="2700000" algn="tl" rotWithShape="0">
              <a:prstClr val="black">
                <a:alpha val="40000"/>
              </a:prstClr>
            </a:outerShdw>
          </a:effectLst>
        </p:spPr>
        <p:txBody>
          <a:bodyPr rtlCol="0" anchor="ctr">
            <a:spAutoFit/>
          </a:bodyPr>
          <a:lstStyle/>
          <a:p>
            <a:pPr algn="ctr"/>
            <a:endParaRPr lang="nl-NL">
              <a:latin typeface="Calibri" panose="020F0502020204030204" pitchFamily="34" charset="0"/>
            </a:endParaRPr>
          </a:p>
        </p:txBody>
      </p:sp>
      <p:sp>
        <p:nvSpPr>
          <p:cNvPr id="16" name="TextBox 15"/>
          <p:cNvSpPr txBox="1"/>
          <p:nvPr/>
        </p:nvSpPr>
        <p:spPr>
          <a:xfrm rot="694915">
            <a:off x="6793149" y="4359846"/>
            <a:ext cx="5934702" cy="646331"/>
          </a:xfrm>
          <a:prstGeom prst="rect">
            <a:avLst/>
          </a:prstGeom>
          <a:solidFill>
            <a:srgbClr val="FFFF00"/>
          </a:solidFill>
          <a:ln>
            <a:solidFill>
              <a:srgbClr val="FFC000"/>
            </a:solidFill>
          </a:ln>
          <a:effectLst>
            <a:outerShdw blurRad="50800" dist="38100" dir="2700000" algn="tl" rotWithShape="0">
              <a:prstClr val="black">
                <a:alpha val="40000"/>
              </a:prstClr>
            </a:outerShdw>
          </a:effectLst>
        </p:spPr>
        <p:txBody>
          <a:bodyPr wrap="none" rtlCol="0">
            <a:spAutoFit/>
          </a:bodyPr>
          <a:lstStyle/>
          <a:p>
            <a:pPr algn="ctr"/>
            <a:r>
              <a:rPr lang="nl-NL" sz="3600" smtClean="0">
                <a:latin typeface="Calibri" panose="020F0502020204030204" pitchFamily="34" charset="0"/>
              </a:rPr>
              <a:t>Er mòet een regelsysteem zijn!</a:t>
            </a:r>
          </a:p>
        </p:txBody>
      </p:sp>
      <p:sp>
        <p:nvSpPr>
          <p:cNvPr id="3" name="Slide Number Placeholder 2"/>
          <p:cNvSpPr>
            <a:spLocks noGrp="1"/>
          </p:cNvSpPr>
          <p:nvPr>
            <p:ph type="sldNum" sz="quarter" idx="10"/>
          </p:nvPr>
        </p:nvSpPr>
        <p:spPr/>
        <p:txBody>
          <a:bodyPr/>
          <a:lstStyle/>
          <a:p>
            <a:pPr>
              <a:defRPr/>
            </a:pPr>
            <a:fld id="{2338772D-3C63-4B23-BC47-8CA19BCD5529}" type="slidenum">
              <a:rPr lang="nl-NL" smtClean="0"/>
              <a:pPr>
                <a:defRPr/>
              </a:pPr>
              <a:t>18</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48873"/>
                                        </p:tgtEl>
                                        <p:attrNameLst>
                                          <p:attrName>style.visibility</p:attrName>
                                        </p:attrNameLst>
                                      </p:cBhvr>
                                      <p:to>
                                        <p:strVal val="visible"/>
                                      </p:to>
                                    </p:set>
                                    <p:animEffect transition="in" filter="wipe(down)">
                                      <p:cBhvr>
                                        <p:cTn id="7" dur="500"/>
                                        <p:tgtEl>
                                          <p:spTgt spid="548873"/>
                                        </p:tgtEl>
                                      </p:cBhvr>
                                    </p:animEffect>
                                  </p:childTnLst>
                                </p:cTn>
                              </p:par>
                            </p:childTnLst>
                          </p:cTn>
                        </p:par>
                        <p:par>
                          <p:cTn id="8" fill="hold">
                            <p:stCondLst>
                              <p:cond delay="500"/>
                            </p:stCondLst>
                            <p:childTnLst>
                              <p:par>
                                <p:cTn id="9" presetID="22" presetClass="entr" presetSubtype="1" fill="hold" grpId="0" nodeType="afterEffect">
                                  <p:stCondLst>
                                    <p:cond delay="1000"/>
                                  </p:stCondLst>
                                  <p:childTnLst>
                                    <p:set>
                                      <p:cBhvr>
                                        <p:cTn id="10" dur="1" fill="hold">
                                          <p:stCondLst>
                                            <p:cond delay="0"/>
                                          </p:stCondLst>
                                        </p:cTn>
                                        <p:tgtEl>
                                          <p:spTgt spid="548874"/>
                                        </p:tgtEl>
                                        <p:attrNameLst>
                                          <p:attrName>style.visibility</p:attrName>
                                        </p:attrNameLst>
                                      </p:cBhvr>
                                      <p:to>
                                        <p:strVal val="visible"/>
                                      </p:to>
                                    </p:set>
                                    <p:animEffect transition="in" filter="wipe(up)">
                                      <p:cBhvr>
                                        <p:cTn id="11" dur="500"/>
                                        <p:tgtEl>
                                          <p:spTgt spid="548874"/>
                                        </p:tgtEl>
                                      </p:cBhvr>
                                    </p:animEffect>
                                  </p:childTnLst>
                                </p:cTn>
                              </p:par>
                            </p:childTnLst>
                          </p:cTn>
                        </p:par>
                        <p:par>
                          <p:cTn id="12" fill="hold">
                            <p:stCondLst>
                              <p:cond delay="2000"/>
                            </p:stCondLst>
                            <p:childTnLst>
                              <p:par>
                                <p:cTn id="13" presetID="1" presetClass="entr" presetSubtype="0" fill="hold" grpId="0" nodeType="afterEffect">
                                  <p:stCondLst>
                                    <p:cond delay="0"/>
                                  </p:stCondLst>
                                  <p:childTnLst>
                                    <p:set>
                                      <p:cBhvr>
                                        <p:cTn id="14" dur="1" fill="hold">
                                          <p:stCondLst>
                                            <p:cond delay="499"/>
                                          </p:stCondLst>
                                        </p:cTn>
                                        <p:tgtEl>
                                          <p:spTgt spid="548876"/>
                                        </p:tgtEl>
                                        <p:attrNameLst>
                                          <p:attrName>style.visibility</p:attrName>
                                        </p:attrNameLst>
                                      </p:cBhvr>
                                      <p:to>
                                        <p:strVal val="visible"/>
                                      </p:to>
                                    </p:set>
                                  </p:childTnLst>
                                </p:cTn>
                              </p:par>
                            </p:childTnLst>
                          </p:cTn>
                        </p:par>
                        <p:par>
                          <p:cTn id="15" fill="hold">
                            <p:stCondLst>
                              <p:cond delay="2500"/>
                            </p:stCondLst>
                            <p:childTnLst>
                              <p:par>
                                <p:cTn id="16" presetID="1" presetClass="entr" presetSubtype="0" fill="hold" grpId="0" nodeType="afterEffect">
                                  <p:stCondLst>
                                    <p:cond delay="1000"/>
                                  </p:stCondLst>
                                  <p:childTnLst>
                                    <p:set>
                                      <p:cBhvr>
                                        <p:cTn id="17" dur="1" fill="hold">
                                          <p:stCondLst>
                                            <p:cond delay="499"/>
                                          </p:stCondLst>
                                        </p:cTn>
                                        <p:tgtEl>
                                          <p:spTgt spid="548875"/>
                                        </p:tgtEl>
                                        <p:attrNameLst>
                                          <p:attrName>style.visibility</p:attrName>
                                        </p:attrNameLst>
                                      </p:cBhvr>
                                      <p:to>
                                        <p:strVal val="visible"/>
                                      </p:to>
                                    </p:set>
                                  </p:childTnLst>
                                </p:cTn>
                              </p:par>
                            </p:childTnLst>
                          </p:cTn>
                        </p:par>
                        <p:par>
                          <p:cTn id="18" fill="hold">
                            <p:stCondLst>
                              <p:cond delay="4000"/>
                            </p:stCondLst>
                            <p:childTnLst>
                              <p:par>
                                <p:cTn id="19" presetID="10" presetClass="entr" presetSubtype="0" fill="hold" nodeType="afterEffect">
                                  <p:stCondLst>
                                    <p:cond delay="75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5250"/>
                            </p:stCondLst>
                            <p:childTnLst>
                              <p:par>
                                <p:cTn id="23" presetID="10" presetClass="entr" presetSubtype="0" fill="hold" grpId="0" nodeType="afterEffect">
                                  <p:stCondLst>
                                    <p:cond delay="75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73" grpId="0" animBg="1"/>
      <p:bldP spid="548874" grpId="0" animBg="1"/>
      <p:bldP spid="548875" grpId="0" animBg="1" autoUpdateAnimBg="0"/>
      <p:bldP spid="548876" grpId="0" animBg="1" autoUpdateAnimBg="0"/>
      <p:bldP spid="2"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8EC492-9CB2-447A-BB62-BFA3BE0D73E4}" type="slidenum">
              <a:rPr lang="en-US" smtClean="0"/>
              <a:pPr/>
              <a:t>19</a:t>
            </a:fld>
            <a:endParaRPr lang="en-US"/>
          </a:p>
        </p:txBody>
      </p:sp>
      <p:pic>
        <p:nvPicPr>
          <p:cNvPr id="4" name="Picture 3"/>
          <p:cNvPicPr>
            <a:picLocks noChangeAspect="1"/>
          </p:cNvPicPr>
          <p:nvPr/>
        </p:nvPicPr>
        <p:blipFill>
          <a:blip r:embed="rId2"/>
          <a:stretch>
            <a:fillRect/>
          </a:stretch>
        </p:blipFill>
        <p:spPr>
          <a:xfrm>
            <a:off x="405606" y="382587"/>
            <a:ext cx="12192000" cy="8991600"/>
          </a:xfrm>
          <a:prstGeom prst="rect">
            <a:avLst/>
          </a:prstGeom>
        </p:spPr>
      </p:pic>
      <p:sp>
        <p:nvSpPr>
          <p:cNvPr id="5" name="Rectangle 4"/>
          <p:cNvSpPr/>
          <p:nvPr/>
        </p:nvSpPr>
        <p:spPr>
          <a:xfrm>
            <a:off x="2433652" y="8828112"/>
            <a:ext cx="8135908" cy="461665"/>
          </a:xfrm>
          <a:prstGeom prst="rect">
            <a:avLst/>
          </a:prstGeom>
        </p:spPr>
        <p:txBody>
          <a:bodyPr wrap="square">
            <a:spAutoFit/>
          </a:bodyPr>
          <a:lstStyle/>
          <a:p>
            <a:pPr algn="ctr"/>
            <a:r>
              <a:rPr lang="en-US" sz="2400">
                <a:solidFill>
                  <a:schemeClr val="bg1">
                    <a:lumMod val="95000"/>
                  </a:schemeClr>
                </a:solidFill>
                <a:latin typeface="Calibri" panose="020F0502020204030204" pitchFamily="34" charset="0"/>
              </a:rPr>
              <a:t>William Beaumont &amp; Alexis St. Martin, </a:t>
            </a:r>
            <a:r>
              <a:rPr lang="en-US" sz="2400" smtClean="0">
                <a:solidFill>
                  <a:schemeClr val="bg1">
                    <a:lumMod val="95000"/>
                  </a:schemeClr>
                </a:solidFill>
                <a:latin typeface="Calibri" panose="020F0502020204030204" pitchFamily="34" charset="0"/>
              </a:rPr>
              <a:t>door Dean </a:t>
            </a:r>
            <a:r>
              <a:rPr lang="en-US" sz="2400">
                <a:solidFill>
                  <a:schemeClr val="bg1">
                    <a:lumMod val="95000"/>
                  </a:schemeClr>
                </a:solidFill>
                <a:latin typeface="Calibri" panose="020F0502020204030204" pitchFamily="34" charset="0"/>
              </a:rPr>
              <a:t>Cornwell.</a:t>
            </a:r>
            <a:endParaRPr lang="nl-NL" sz="2400">
              <a:solidFill>
                <a:schemeClr val="bg1">
                  <a:lumMod val="95000"/>
                </a:schemeClr>
              </a:solidFill>
              <a:latin typeface="Calibri" panose="020F0502020204030204" pitchFamily="34" charset="0"/>
            </a:endParaRPr>
          </a:p>
        </p:txBody>
      </p:sp>
    </p:spTree>
    <p:extLst>
      <p:ext uri="{BB962C8B-B14F-4D97-AF65-F5344CB8AC3E}">
        <p14:creationId xmlns:p14="http://schemas.microsoft.com/office/powerpoint/2010/main" val="7606487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364D9676-4090-4AFA-B4CB-B02E2836CCAC}" type="slidenum">
              <a:rPr lang="en-US" smtClean="0"/>
              <a:pPr>
                <a:defRPr/>
              </a:pPr>
              <a:t>2</a:t>
            </a:fld>
            <a:endParaRPr lang="en-US"/>
          </a:p>
        </p:txBody>
      </p:sp>
      <p:pic>
        <p:nvPicPr>
          <p:cNvPr id="30724" name="Picture 4" descr="http://www.nibi.nl/uploads/nibi/pages/gallery/ff2c220e30683e04c985ec7a5f614779b2b309db.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52648" y="828675"/>
            <a:ext cx="6097916" cy="7705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211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Een geluk bij een ongeluk (Michigan, 1822)</a:t>
            </a:r>
            <a:endParaRPr lang="nl-NL" dirty="0"/>
          </a:p>
        </p:txBody>
      </p:sp>
      <p:sp>
        <p:nvSpPr>
          <p:cNvPr id="3" name="Slide Number Placeholder 2"/>
          <p:cNvSpPr>
            <a:spLocks noGrp="1"/>
          </p:cNvSpPr>
          <p:nvPr>
            <p:ph type="sldNum" sz="quarter" idx="10"/>
          </p:nvPr>
        </p:nvSpPr>
        <p:spPr/>
        <p:txBody>
          <a:bodyPr/>
          <a:lstStyle/>
          <a:p>
            <a:fld id="{2338772D-3C63-4B23-BC47-8CA19BCD5529}" type="slidenum">
              <a:rPr lang="nl-NL" smtClean="0"/>
              <a:pPr/>
              <a:t>20</a:t>
            </a:fld>
            <a:endParaRPr lang="nl-NL" dirty="0"/>
          </a:p>
        </p:txBody>
      </p:sp>
      <p:pic>
        <p:nvPicPr>
          <p:cNvPr id="409602" name="Picture 2" descr="Alexi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44130" y="5739320"/>
            <a:ext cx="2569265" cy="2729844"/>
          </a:xfrm>
          <a:prstGeom prst="rect">
            <a:avLst/>
          </a:prstGeom>
          <a:noFill/>
          <a:ln>
            <a:solidFill>
              <a:srgbClr val="92D050"/>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a:stretch>
            <a:fillRect/>
          </a:stretch>
        </p:blipFill>
        <p:spPr>
          <a:xfrm>
            <a:off x="1022277" y="1981362"/>
            <a:ext cx="2695575" cy="2857500"/>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a:stretch>
            <a:fillRect/>
          </a:stretch>
        </p:blipFill>
        <p:spPr>
          <a:xfrm>
            <a:off x="8088969" y="1800224"/>
            <a:ext cx="4146232" cy="6668939"/>
          </a:xfrm>
          <a:prstGeom prst="rect">
            <a:avLst/>
          </a:prstGeom>
        </p:spPr>
      </p:pic>
      <p:sp>
        <p:nvSpPr>
          <p:cNvPr id="8" name="TextBox 7"/>
          <p:cNvSpPr txBox="1"/>
          <p:nvPr/>
        </p:nvSpPr>
        <p:spPr>
          <a:xfrm>
            <a:off x="1338940" y="4856339"/>
            <a:ext cx="2120324" cy="707886"/>
          </a:xfrm>
          <a:prstGeom prst="rect">
            <a:avLst/>
          </a:prstGeom>
          <a:noFill/>
        </p:spPr>
        <p:txBody>
          <a:bodyPr wrap="none" rtlCol="0">
            <a:spAutoFit/>
          </a:bodyPr>
          <a:lstStyle/>
          <a:p>
            <a:pPr algn="ctr"/>
            <a:r>
              <a:rPr lang="nl-NL" sz="2000" smtClean="0">
                <a:latin typeface="Calibri" panose="020F0502020204030204" pitchFamily="34" charset="0"/>
              </a:rPr>
              <a:t>William Beaumont</a:t>
            </a:r>
          </a:p>
          <a:p>
            <a:pPr algn="ctr"/>
            <a:r>
              <a:rPr lang="nl-NL" sz="2000" smtClean="0">
                <a:latin typeface="Calibri" panose="020F0502020204030204" pitchFamily="34" charset="0"/>
              </a:rPr>
              <a:t>(1785 – 1853)</a:t>
            </a:r>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09646" y="5739320"/>
            <a:ext cx="2378912" cy="3278359"/>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12" name="TextBox 11"/>
          <p:cNvSpPr txBox="1"/>
          <p:nvPr/>
        </p:nvSpPr>
        <p:spPr>
          <a:xfrm>
            <a:off x="1440919" y="9035132"/>
            <a:ext cx="2147639" cy="707886"/>
          </a:xfrm>
          <a:prstGeom prst="rect">
            <a:avLst/>
          </a:prstGeom>
          <a:noFill/>
        </p:spPr>
        <p:txBody>
          <a:bodyPr wrap="none" rtlCol="0">
            <a:spAutoFit/>
          </a:bodyPr>
          <a:lstStyle/>
          <a:p>
            <a:pPr algn="ctr"/>
            <a:r>
              <a:rPr lang="nl-NL" sz="2000" smtClean="0">
                <a:latin typeface="Calibri" panose="020F0502020204030204" pitchFamily="34" charset="0"/>
              </a:rPr>
              <a:t>Alexis B. St. Martin</a:t>
            </a:r>
          </a:p>
          <a:p>
            <a:pPr algn="ctr"/>
            <a:r>
              <a:rPr lang="nl-NL" sz="2000" smtClean="0">
                <a:latin typeface="Calibri" panose="020F0502020204030204" pitchFamily="34" charset="0"/>
              </a:rPr>
              <a:t>(1802 – 1880)</a:t>
            </a:r>
          </a:p>
        </p:txBody>
      </p:sp>
      <p:sp>
        <p:nvSpPr>
          <p:cNvPr id="4" name="Rounded Rectangular Callout 3"/>
          <p:cNvSpPr/>
          <p:nvPr/>
        </p:nvSpPr>
        <p:spPr>
          <a:xfrm>
            <a:off x="3588558" y="1618357"/>
            <a:ext cx="4118528" cy="2724150"/>
          </a:xfrm>
          <a:prstGeom prst="wedgeRoundRectCallout">
            <a:avLst>
              <a:gd name="adj1" fmla="val -66295"/>
              <a:gd name="adj2" fmla="val 4754"/>
              <a:gd name="adj3" fmla="val 16667"/>
            </a:avLst>
          </a:prstGeom>
          <a:solidFill>
            <a:schemeClr val="accent5">
              <a:lumMod val="60000"/>
              <a:lumOff val="40000"/>
            </a:schemeClr>
          </a:solidFill>
          <a:ln>
            <a:solidFill>
              <a:schemeClr val="accent1">
                <a:lumMod val="50000"/>
              </a:schemeClr>
            </a:solidFill>
          </a:ln>
          <a:effectLst>
            <a:outerShdw blurRad="50800" dist="38100" dir="2700000" algn="tl" rotWithShape="0">
              <a:prstClr val="black">
                <a:alpha val="40000"/>
              </a:prstClr>
            </a:outerShdw>
          </a:effectLst>
        </p:spPr>
        <p:txBody>
          <a:bodyPr rtlCol="0" anchor="ctr">
            <a:spAutoFit/>
          </a:bodyPr>
          <a:lstStyle/>
          <a:p>
            <a:pPr algn="ctr"/>
            <a:r>
              <a:rPr lang="nl-NL" sz="2200" smtClean="0">
                <a:latin typeface="Calibri" panose="020F0502020204030204" pitchFamily="34" charset="0"/>
              </a:rPr>
              <a:t>“When stationed at Michillimackinac, Michigan Territories, in 1822, in the military service of the United States, the following case of surgery came under my care and treatment…”</a:t>
            </a:r>
            <a:endParaRPr lang="nl-NL" sz="2200">
              <a:latin typeface="Calibri" panose="020F0502020204030204" pitchFamily="34" charset="0"/>
            </a:endParaRPr>
          </a:p>
        </p:txBody>
      </p:sp>
    </p:spTree>
    <p:extLst>
      <p:ext uri="{BB962C8B-B14F-4D97-AF65-F5344CB8AC3E}">
        <p14:creationId xmlns:p14="http://schemas.microsoft.com/office/powerpoint/2010/main" val="26797215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a:t>
            </a:r>
            <a:r>
              <a:rPr lang="nl-NL" i="1" smtClean="0"/>
              <a:t>Experiments and Observations on the Gastric Juice and the Physiology of Digestion</a:t>
            </a:r>
            <a:r>
              <a:rPr lang="nl-NL" smtClean="0"/>
              <a:t>” by William Beaumont, M.D. (1838)</a:t>
            </a:r>
            <a:endParaRPr lang="nl-NL"/>
          </a:p>
        </p:txBody>
      </p:sp>
      <p:sp>
        <p:nvSpPr>
          <p:cNvPr id="3" name="Slide Number Placeholder 2"/>
          <p:cNvSpPr>
            <a:spLocks noGrp="1"/>
          </p:cNvSpPr>
          <p:nvPr>
            <p:ph type="sldNum" sz="quarter" idx="10"/>
          </p:nvPr>
        </p:nvSpPr>
        <p:spPr/>
        <p:txBody>
          <a:bodyPr/>
          <a:lstStyle/>
          <a:p>
            <a:pPr>
              <a:defRPr/>
            </a:pPr>
            <a:fld id="{2338772D-3C63-4B23-BC47-8CA19BCD5529}" type="slidenum">
              <a:rPr lang="nl-NL" smtClean="0"/>
              <a:pPr>
                <a:defRPr/>
              </a:pPr>
              <a:t>21</a:t>
            </a:fld>
            <a:endParaRPr lang="nl-NL" dirty="0"/>
          </a:p>
        </p:txBody>
      </p:sp>
      <p:pic>
        <p:nvPicPr>
          <p:cNvPr id="4" name="Picture 3"/>
          <p:cNvPicPr>
            <a:picLocks noChangeAspect="1"/>
          </p:cNvPicPr>
          <p:nvPr/>
        </p:nvPicPr>
        <p:blipFill>
          <a:blip r:embed="rId2"/>
          <a:stretch>
            <a:fillRect/>
          </a:stretch>
        </p:blipFill>
        <p:spPr>
          <a:xfrm>
            <a:off x="2177497" y="3954824"/>
            <a:ext cx="2695575" cy="2857500"/>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5" name="Rounded Rectangular Callout 4"/>
          <p:cNvSpPr/>
          <p:nvPr/>
        </p:nvSpPr>
        <p:spPr>
          <a:xfrm>
            <a:off x="2177497" y="1915182"/>
            <a:ext cx="4118528" cy="1600438"/>
          </a:xfrm>
          <a:prstGeom prst="wedgeRoundRectCallout">
            <a:avLst>
              <a:gd name="adj1" fmla="val -16605"/>
              <a:gd name="adj2" fmla="val 89096"/>
              <a:gd name="adj3" fmla="val 16667"/>
            </a:avLst>
          </a:prstGeom>
          <a:solidFill>
            <a:schemeClr val="accent5">
              <a:lumMod val="60000"/>
              <a:lumOff val="40000"/>
            </a:schemeClr>
          </a:solidFill>
          <a:ln>
            <a:solidFill>
              <a:schemeClr val="accent1">
                <a:lumMod val="50000"/>
              </a:schemeClr>
            </a:solidFill>
          </a:ln>
          <a:effectLst>
            <a:outerShdw blurRad="50800" dist="38100" dir="2700000" algn="tl" rotWithShape="0">
              <a:prstClr val="black">
                <a:alpha val="40000"/>
              </a:prstClr>
            </a:outerShdw>
          </a:effectLst>
        </p:spPr>
        <p:txBody>
          <a:bodyPr rtlCol="0" anchor="ctr">
            <a:spAutoFit/>
          </a:bodyPr>
          <a:lstStyle/>
          <a:p>
            <a:pPr algn="ctr"/>
            <a:r>
              <a:rPr lang="nl-NL" sz="2200" smtClean="0">
                <a:latin typeface="Calibri" panose="020F0502020204030204" pitchFamily="34" charset="0"/>
              </a:rPr>
              <a:t>“On applying the tongue to the mucous coat of the stomach, in its empty, unirritated state, no acid taste can be perceived.”</a:t>
            </a:r>
            <a:endParaRPr lang="nl-NL" sz="2200">
              <a:latin typeface="Calibri" panose="020F0502020204030204" pitchFamily="34" charset="0"/>
            </a:endParaRPr>
          </a:p>
        </p:txBody>
      </p:sp>
      <p:sp>
        <p:nvSpPr>
          <p:cNvPr id="6" name="Rounded Rectangular Callout 5"/>
          <p:cNvSpPr/>
          <p:nvPr/>
        </p:nvSpPr>
        <p:spPr>
          <a:xfrm>
            <a:off x="6114043" y="2643072"/>
            <a:ext cx="4118528" cy="1975009"/>
          </a:xfrm>
          <a:prstGeom prst="wedgeRoundRectCallout">
            <a:avLst>
              <a:gd name="adj1" fmla="val -100655"/>
              <a:gd name="adj2" fmla="val 42680"/>
              <a:gd name="adj3" fmla="val 16667"/>
            </a:avLst>
          </a:prstGeom>
          <a:solidFill>
            <a:schemeClr val="accent3">
              <a:lumMod val="40000"/>
              <a:lumOff val="60000"/>
            </a:schemeClr>
          </a:solidFill>
          <a:ln>
            <a:solidFill>
              <a:schemeClr val="accent1">
                <a:lumMod val="50000"/>
              </a:schemeClr>
            </a:solidFill>
          </a:ln>
          <a:effectLst>
            <a:outerShdw blurRad="50800" dist="38100" dir="2700000" algn="tl" rotWithShape="0">
              <a:prstClr val="black">
                <a:alpha val="40000"/>
              </a:prstClr>
            </a:outerShdw>
          </a:effectLst>
        </p:spPr>
        <p:txBody>
          <a:bodyPr rtlCol="0" anchor="ctr">
            <a:spAutoFit/>
          </a:bodyPr>
          <a:lstStyle/>
          <a:p>
            <a:pPr algn="ctr"/>
            <a:r>
              <a:rPr lang="nl-NL" sz="2200" smtClean="0">
                <a:latin typeface="Calibri" panose="020F0502020204030204" pitchFamily="34" charset="0"/>
              </a:rPr>
              <a:t>“August 1, 1825 – At 12 o’clock, AM, I introduced through the perforation, into the stomach, the following articles of diet, suspended by a silk string…”</a:t>
            </a:r>
            <a:endParaRPr lang="nl-NL" sz="2200">
              <a:latin typeface="Calibri" panose="020F0502020204030204" pitchFamily="34" charset="0"/>
            </a:endParaRPr>
          </a:p>
        </p:txBody>
      </p:sp>
      <p:sp>
        <p:nvSpPr>
          <p:cNvPr id="7" name="Rounded Rectangular Callout 6"/>
          <p:cNvSpPr/>
          <p:nvPr/>
        </p:nvSpPr>
        <p:spPr>
          <a:xfrm>
            <a:off x="5700387" y="4518042"/>
            <a:ext cx="4118528" cy="1600438"/>
          </a:xfrm>
          <a:prstGeom prst="wedgeRoundRectCallout">
            <a:avLst>
              <a:gd name="adj1" fmla="val -86912"/>
              <a:gd name="adj2" fmla="val -46822"/>
              <a:gd name="adj3" fmla="val 16667"/>
            </a:avLst>
          </a:prstGeom>
          <a:solidFill>
            <a:schemeClr val="accent4">
              <a:lumMod val="40000"/>
              <a:lumOff val="60000"/>
            </a:schemeClr>
          </a:solidFill>
          <a:ln>
            <a:solidFill>
              <a:schemeClr val="accent1">
                <a:lumMod val="50000"/>
              </a:schemeClr>
            </a:solidFill>
          </a:ln>
          <a:effectLst>
            <a:outerShdw blurRad="50800" dist="38100" dir="2700000" algn="tl" rotWithShape="0">
              <a:prstClr val="black">
                <a:alpha val="40000"/>
              </a:prstClr>
            </a:outerShdw>
          </a:effectLst>
        </p:spPr>
        <p:txBody>
          <a:bodyPr rtlCol="0" anchor="ctr">
            <a:spAutoFit/>
          </a:bodyPr>
          <a:lstStyle/>
          <a:p>
            <a:pPr algn="ctr"/>
            <a:r>
              <a:rPr lang="nl-NL" sz="2200" smtClean="0">
                <a:latin typeface="Calibri" panose="020F0502020204030204" pitchFamily="34" charset="0"/>
              </a:rPr>
              <a:t>“March 12, 1831 – (…) This experiment shows the effect of violent passion on the digestive apparatus…”</a:t>
            </a:r>
            <a:endParaRPr lang="nl-NL" sz="2200">
              <a:latin typeface="Calibri" panose="020F0502020204030204" pitchFamily="34" charset="0"/>
            </a:endParaRPr>
          </a:p>
        </p:txBody>
      </p:sp>
      <p:sp>
        <p:nvSpPr>
          <p:cNvPr id="8" name="Rounded Rectangular Callout 7"/>
          <p:cNvSpPr/>
          <p:nvPr/>
        </p:nvSpPr>
        <p:spPr>
          <a:xfrm>
            <a:off x="5239461" y="6100139"/>
            <a:ext cx="4118528" cy="2349579"/>
          </a:xfrm>
          <a:prstGeom prst="wedgeRoundRectCallout">
            <a:avLst>
              <a:gd name="adj1" fmla="val -76339"/>
              <a:gd name="adj2" fmla="val -105535"/>
              <a:gd name="adj3" fmla="val 16667"/>
            </a:avLst>
          </a:prstGeom>
          <a:solidFill>
            <a:schemeClr val="accent6">
              <a:lumMod val="60000"/>
              <a:lumOff val="40000"/>
            </a:schemeClr>
          </a:solidFill>
          <a:ln>
            <a:solidFill>
              <a:schemeClr val="accent1">
                <a:lumMod val="50000"/>
              </a:schemeClr>
            </a:solidFill>
          </a:ln>
          <a:effectLst>
            <a:outerShdw blurRad="50800" dist="38100" dir="2700000" algn="tl" rotWithShape="0">
              <a:prstClr val="black">
                <a:alpha val="40000"/>
              </a:prstClr>
            </a:outerShdw>
          </a:effectLst>
        </p:spPr>
        <p:txBody>
          <a:bodyPr rtlCol="0" anchor="ctr">
            <a:spAutoFit/>
          </a:bodyPr>
          <a:lstStyle/>
          <a:p>
            <a:pPr algn="ctr"/>
            <a:r>
              <a:rPr lang="nl-NL" sz="2200" smtClean="0">
                <a:latin typeface="Calibri" panose="020F0502020204030204" pitchFamily="34" charset="0"/>
              </a:rPr>
              <a:t>“January 20, 1833 – (…) This experiment proves that the sense of hunger resides in the stomach, and is well allayed by putting the food directly into the stomach…”</a:t>
            </a:r>
            <a:endParaRPr lang="nl-NL" sz="2200">
              <a:latin typeface="Calibri" panose="020F0502020204030204" pitchFamily="34" charset="0"/>
            </a:endParaRPr>
          </a:p>
        </p:txBody>
      </p:sp>
      <p:sp>
        <p:nvSpPr>
          <p:cNvPr id="9" name="Rounded Rectangular Callout 8"/>
          <p:cNvSpPr/>
          <p:nvPr/>
        </p:nvSpPr>
        <p:spPr>
          <a:xfrm>
            <a:off x="1273333" y="7215181"/>
            <a:ext cx="4118528" cy="1975009"/>
          </a:xfrm>
          <a:prstGeom prst="wedgeRoundRectCallout">
            <a:avLst>
              <a:gd name="adj1" fmla="val -8147"/>
              <a:gd name="adj2" fmla="val -92562"/>
              <a:gd name="adj3" fmla="val 16667"/>
            </a:avLst>
          </a:prstGeom>
          <a:solidFill>
            <a:schemeClr val="bg1">
              <a:lumMod val="75000"/>
            </a:schemeClr>
          </a:solidFill>
          <a:ln>
            <a:solidFill>
              <a:schemeClr val="accent1">
                <a:lumMod val="50000"/>
              </a:schemeClr>
            </a:solidFill>
          </a:ln>
          <a:effectLst>
            <a:outerShdw blurRad="50800" dist="38100" dir="2700000" algn="tl" rotWithShape="0">
              <a:prstClr val="black">
                <a:alpha val="40000"/>
              </a:prstClr>
            </a:outerShdw>
          </a:effectLst>
        </p:spPr>
        <p:txBody>
          <a:bodyPr rtlCol="0" anchor="ctr">
            <a:spAutoFit/>
          </a:bodyPr>
          <a:lstStyle/>
          <a:p>
            <a:pPr algn="ctr"/>
            <a:r>
              <a:rPr lang="nl-NL" sz="2200" smtClean="0">
                <a:latin typeface="Calibri" panose="020F0502020204030204" pitchFamily="34" charset="0"/>
              </a:rPr>
              <a:t>“July 28, 1833 – St. Martin has been drinking ardent spirits, pretty freely, for eight or ten days past – (…) – says he feels well and has good appetite.” </a:t>
            </a:r>
            <a:r>
              <a:rPr lang="nl-NL" sz="2200" b="1" smtClean="0">
                <a:latin typeface="Calibri" panose="020F0502020204030204" pitchFamily="34" charset="0"/>
              </a:rPr>
              <a:t>*</a:t>
            </a:r>
            <a:endParaRPr lang="nl-NL" sz="2200" b="1">
              <a:latin typeface="Calibri" panose="020F0502020204030204" pitchFamily="34" charset="0"/>
            </a:endParaRPr>
          </a:p>
        </p:txBody>
      </p:sp>
      <p:sp>
        <p:nvSpPr>
          <p:cNvPr id="10" name="Rounded Rectangular Callout 9"/>
          <p:cNvSpPr/>
          <p:nvPr/>
        </p:nvSpPr>
        <p:spPr>
          <a:xfrm>
            <a:off x="5700387" y="8338892"/>
            <a:ext cx="5729613" cy="1191816"/>
          </a:xfrm>
          <a:prstGeom prst="wedgeRoundRectCallout">
            <a:avLst>
              <a:gd name="adj1" fmla="val -58465"/>
              <a:gd name="adj2" fmla="val -23985"/>
              <a:gd name="adj3" fmla="val 16667"/>
            </a:avLst>
          </a:prstGeom>
          <a:solidFill>
            <a:schemeClr val="bg1">
              <a:lumMod val="75000"/>
            </a:schemeClr>
          </a:solidFill>
          <a:ln>
            <a:solidFill>
              <a:schemeClr val="accent1">
                <a:lumMod val="50000"/>
              </a:schemeClr>
            </a:solidFill>
          </a:ln>
          <a:effectLst>
            <a:outerShdw blurRad="50800" dist="38100" dir="2700000" algn="tl" rotWithShape="0">
              <a:prstClr val="black">
                <a:alpha val="40000"/>
              </a:prstClr>
            </a:outerShdw>
          </a:effectLst>
        </p:spPr>
        <p:txBody>
          <a:bodyPr rtlCol="0" anchor="ctr">
            <a:spAutoFit/>
          </a:bodyPr>
          <a:lstStyle/>
          <a:p>
            <a:pPr algn="ctr"/>
            <a:r>
              <a:rPr lang="nl-NL" sz="2200" b="1" smtClean="0">
                <a:latin typeface="Calibri" panose="020F0502020204030204" pitchFamily="34" charset="0"/>
              </a:rPr>
              <a:t>*</a:t>
            </a:r>
            <a:r>
              <a:rPr lang="nl-NL" sz="2000" smtClean="0">
                <a:latin typeface="Calibri" panose="020F0502020204030204" pitchFamily="34" charset="0"/>
              </a:rPr>
              <a:t> “The morbid appearances of the stomach (…) as the result of drinking ardent spirits, are particularly deserving of the reader’s attention.” - </a:t>
            </a:r>
            <a:r>
              <a:rPr lang="nl-NL" sz="2000" cap="small" smtClean="0">
                <a:latin typeface="Calibri" panose="020F0502020204030204" pitchFamily="34" charset="0"/>
              </a:rPr>
              <a:t>Editor</a:t>
            </a:r>
            <a:endParaRPr lang="nl-NL" sz="2000" cap="small">
              <a:latin typeface="Calibri" panose="020F0502020204030204" pitchFamily="34" charset="0"/>
            </a:endParaRPr>
          </a:p>
        </p:txBody>
      </p:sp>
      <p:sp>
        <p:nvSpPr>
          <p:cNvPr id="11" name="TextBox 10"/>
          <p:cNvSpPr txBox="1"/>
          <p:nvPr/>
        </p:nvSpPr>
        <p:spPr>
          <a:xfrm rot="694915">
            <a:off x="6793150" y="2091896"/>
            <a:ext cx="5934702" cy="646331"/>
          </a:xfrm>
          <a:prstGeom prst="rect">
            <a:avLst/>
          </a:prstGeom>
          <a:solidFill>
            <a:srgbClr val="FFFF00"/>
          </a:solidFill>
          <a:ln>
            <a:solidFill>
              <a:srgbClr val="FFC000"/>
            </a:solidFill>
          </a:ln>
          <a:effectLst>
            <a:outerShdw blurRad="50800" dist="38100" dir="2700000" algn="tl" rotWithShape="0">
              <a:prstClr val="black">
                <a:alpha val="40000"/>
              </a:prstClr>
            </a:outerShdw>
          </a:effectLst>
        </p:spPr>
        <p:txBody>
          <a:bodyPr wrap="none" rtlCol="0">
            <a:spAutoFit/>
          </a:bodyPr>
          <a:lstStyle/>
          <a:p>
            <a:pPr algn="ctr"/>
            <a:r>
              <a:rPr lang="nl-NL" sz="3600" smtClean="0">
                <a:latin typeface="Calibri" panose="020F0502020204030204" pitchFamily="34" charset="0"/>
              </a:rPr>
              <a:t>Er mòet een regelsysteem zijn!</a:t>
            </a:r>
          </a:p>
        </p:txBody>
      </p:sp>
    </p:spTree>
    <p:extLst>
      <p:ext uri="{BB962C8B-B14F-4D97-AF65-F5344CB8AC3E}">
        <p14:creationId xmlns:p14="http://schemas.microsoft.com/office/powerpoint/2010/main" val="181294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Leopold Auerbach (1828 – 1897) en Georg Meissner (1829 – 1905), ontdekkers van zenuwnetwerken in de darmwand</a:t>
            </a:r>
            <a:endParaRPr lang="nl-NL"/>
          </a:p>
        </p:txBody>
      </p:sp>
      <p:sp>
        <p:nvSpPr>
          <p:cNvPr id="3" name="Slide Number Placeholder 2"/>
          <p:cNvSpPr>
            <a:spLocks noGrp="1"/>
          </p:cNvSpPr>
          <p:nvPr>
            <p:ph type="sldNum" sz="quarter" idx="10"/>
          </p:nvPr>
        </p:nvSpPr>
        <p:spPr/>
        <p:txBody>
          <a:bodyPr/>
          <a:lstStyle/>
          <a:p>
            <a:pPr>
              <a:defRPr/>
            </a:pPr>
            <a:fld id="{2338772D-3C63-4B23-BC47-8CA19BCD5529}" type="slidenum">
              <a:rPr lang="nl-NL" smtClean="0"/>
              <a:pPr>
                <a:defRPr/>
              </a:pPr>
              <a:t>22</a:t>
            </a:fld>
            <a:endParaRPr lang="nl-NL" dirty="0"/>
          </a:p>
        </p:txBody>
      </p:sp>
      <p:pic>
        <p:nvPicPr>
          <p:cNvPr id="9" name="Picture 8"/>
          <p:cNvPicPr>
            <a:picLocks noChangeAspect="1"/>
          </p:cNvPicPr>
          <p:nvPr/>
        </p:nvPicPr>
        <p:blipFill>
          <a:blip r:embed="rId3"/>
          <a:stretch>
            <a:fillRect/>
          </a:stretch>
        </p:blipFill>
        <p:spPr>
          <a:xfrm>
            <a:off x="7693814" y="1716083"/>
            <a:ext cx="3638365" cy="4757862"/>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89566" y="1800225"/>
            <a:ext cx="3568397" cy="4589578"/>
          </a:xfrm>
          <a:prstGeom prst="rect">
            <a:avLst/>
          </a:prstGeom>
          <a:noFill/>
          <a:effectLst>
            <a:outerShdw blurRad="50800" dist="38100" dir="2700000" algn="tl" rotWithShape="0">
              <a:prstClr val="black">
                <a:alpha val="40000"/>
              </a:prstClr>
            </a:outerShdw>
          </a:effectLst>
        </p:spPr>
      </p:pic>
      <p:sp>
        <p:nvSpPr>
          <p:cNvPr id="7" name="Rectangle 6"/>
          <p:cNvSpPr/>
          <p:nvPr/>
        </p:nvSpPr>
        <p:spPr>
          <a:xfrm>
            <a:off x="2641879" y="9085056"/>
            <a:ext cx="8243888" cy="369332"/>
          </a:xfrm>
          <a:prstGeom prst="rect">
            <a:avLst/>
          </a:prstGeom>
        </p:spPr>
        <p:txBody>
          <a:bodyPr wrap="square">
            <a:spAutoFit/>
          </a:bodyPr>
          <a:lstStyle/>
          <a:p>
            <a:r>
              <a:rPr lang="nl-NL" sz="1800">
                <a:latin typeface="Calibri" panose="020F0502020204030204" pitchFamily="34" charset="0"/>
              </a:rPr>
              <a:t>http://www.laborundmore.com/archive/202765/Das-enterische-Nervensystem.html</a:t>
            </a:r>
          </a:p>
        </p:txBody>
      </p:sp>
      <p:pic>
        <p:nvPicPr>
          <p:cNvPr id="38916" name="Picture 4" descr="http://www.laborundmore.com/thumb/24073ef7/lm0812.pdf%20-%26nbsp%3BAdobe%26nbsp%3BReader.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41879" y="5442858"/>
            <a:ext cx="7825096" cy="3283746"/>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23768" y="8068166"/>
            <a:ext cx="2970300" cy="89255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none" rtlCol="0">
            <a:spAutoFit/>
          </a:bodyPr>
          <a:lstStyle/>
          <a:p>
            <a:pPr algn="ctr"/>
            <a:r>
              <a:rPr lang="nl-NL" smtClean="0">
                <a:latin typeface="Calibri" panose="020F0502020204030204" pitchFamily="34" charset="0"/>
              </a:rPr>
              <a:t>Plexus van Auerbach</a:t>
            </a:r>
          </a:p>
          <a:p>
            <a:pPr algn="ctr"/>
            <a:r>
              <a:rPr lang="nl-NL" smtClean="0">
                <a:latin typeface="Calibri" panose="020F0502020204030204" pitchFamily="34" charset="0"/>
              </a:rPr>
              <a:t>(plexus myentericus)</a:t>
            </a:r>
          </a:p>
        </p:txBody>
      </p:sp>
      <p:sp>
        <p:nvSpPr>
          <p:cNvPr id="11" name="TextBox 10"/>
          <p:cNvSpPr txBox="1"/>
          <p:nvPr/>
        </p:nvSpPr>
        <p:spPr>
          <a:xfrm>
            <a:off x="7114720" y="8068166"/>
            <a:ext cx="2999668" cy="89255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none" rtlCol="0">
            <a:spAutoFit/>
          </a:bodyPr>
          <a:lstStyle/>
          <a:p>
            <a:pPr algn="ctr"/>
            <a:r>
              <a:rPr lang="nl-NL" smtClean="0">
                <a:latin typeface="Calibri" panose="020F0502020204030204" pitchFamily="34" charset="0"/>
              </a:rPr>
              <a:t>Plexus van Meissner</a:t>
            </a:r>
          </a:p>
          <a:p>
            <a:pPr algn="ctr"/>
            <a:r>
              <a:rPr lang="nl-NL" smtClean="0">
                <a:latin typeface="Calibri" panose="020F0502020204030204" pitchFamily="34" charset="0"/>
              </a:rPr>
              <a:t>(plexus submucocus)</a:t>
            </a:r>
          </a:p>
        </p:txBody>
      </p:sp>
    </p:spTree>
    <p:extLst>
      <p:ext uri="{BB962C8B-B14F-4D97-AF65-F5344CB8AC3E}">
        <p14:creationId xmlns:p14="http://schemas.microsoft.com/office/powerpoint/2010/main" val="17535908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8EC492-9CB2-447A-BB62-BFA3BE0D73E4}" type="slidenum">
              <a:rPr lang="en-US" smtClean="0"/>
              <a:pPr/>
              <a:t>23</a:t>
            </a:fld>
            <a:endParaRPr lang="en-US"/>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l="8425" t="15263" r="13577" b="4922"/>
          <a:stretch/>
        </p:blipFill>
        <p:spPr>
          <a:xfrm>
            <a:off x="306381" y="121953"/>
            <a:ext cx="12033194" cy="9522674"/>
          </a:xfrm>
          <a:prstGeom prst="rect">
            <a:avLst/>
          </a:prstGeom>
        </p:spPr>
      </p:pic>
    </p:spTree>
    <p:extLst>
      <p:ext uri="{BB962C8B-B14F-4D97-AF65-F5344CB8AC3E}">
        <p14:creationId xmlns:p14="http://schemas.microsoft.com/office/powerpoint/2010/main" val="24119948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549723" y="1203787"/>
            <a:ext cx="6310880" cy="7859383"/>
          </a:xfrm>
          <a:prstGeom prst="rect">
            <a:avLst/>
          </a:prstGeom>
        </p:spPr>
      </p:pic>
      <p:sp>
        <p:nvSpPr>
          <p:cNvPr id="5123" name="Tijdelijke aanduiding voor dianummer 5"/>
          <p:cNvSpPr>
            <a:spLocks noGrp="1"/>
          </p:cNvSpPr>
          <p:nvPr>
            <p:ph type="sldNum" sz="quarter" idx="12"/>
          </p:nvPr>
        </p:nvSpPr>
        <p:spPr>
          <a:noFill/>
        </p:spPr>
        <p:txBody>
          <a:bodyPr/>
          <a:lstStyle/>
          <a:p>
            <a:fld id="{0BC38A8C-AB10-4ACE-824A-E50A225F1C09}" type="slidenum">
              <a:rPr lang="en-US" smtClean="0"/>
              <a:pPr/>
              <a:t>24</a:t>
            </a:fld>
            <a:endParaRPr lang="en-US" smtClean="0"/>
          </a:p>
        </p:txBody>
      </p:sp>
      <p:sp>
        <p:nvSpPr>
          <p:cNvPr id="5124" name="Rectangle 35"/>
          <p:cNvSpPr>
            <a:spLocks noGrp="1" noChangeArrowheads="1"/>
          </p:cNvSpPr>
          <p:nvPr>
            <p:ph type="title"/>
          </p:nvPr>
        </p:nvSpPr>
        <p:spPr/>
        <p:txBody>
          <a:bodyPr/>
          <a:lstStyle/>
          <a:p>
            <a:pPr eaLnBrk="1" hangingPunct="1"/>
            <a:r>
              <a:rPr lang="nl-NL" smtClean="0"/>
              <a:t>Indeling van het perifere zenuwstelsel volgens het boekje.</a:t>
            </a:r>
            <a:br>
              <a:rPr lang="nl-NL" smtClean="0"/>
            </a:br>
            <a:r>
              <a:rPr lang="nl-NL" smtClean="0"/>
              <a:t>Klassiek(e fout)</a:t>
            </a:r>
          </a:p>
        </p:txBody>
      </p:sp>
      <p:graphicFrame>
        <p:nvGraphicFramePr>
          <p:cNvPr id="7" name="Diagram 6"/>
          <p:cNvGraphicFramePr/>
          <p:nvPr>
            <p:extLst>
              <p:ext uri="{D42A27DB-BD31-4B8C-83A1-F6EECF244321}">
                <p14:modId xmlns:p14="http://schemas.microsoft.com/office/powerpoint/2010/main" val="1504478516"/>
              </p:ext>
            </p:extLst>
          </p:nvPr>
        </p:nvGraphicFramePr>
        <p:xfrm>
          <a:off x="1636690" y="2459061"/>
          <a:ext cx="8661196" cy="54484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201" name="Rectangle 9"/>
          <p:cNvSpPr>
            <a:spLocks noChangeArrowheads="1"/>
          </p:cNvSpPr>
          <p:nvPr/>
        </p:nvSpPr>
        <p:spPr bwMode="auto">
          <a:xfrm>
            <a:off x="1652492" y="2131008"/>
            <a:ext cx="9377664" cy="6390988"/>
          </a:xfrm>
          <a:prstGeom prst="rect">
            <a:avLst/>
          </a:prstGeom>
          <a:solidFill>
            <a:schemeClr val="accent1">
              <a:lumMod val="60000"/>
              <a:lumOff val="40000"/>
            </a:schemeClr>
          </a:solidFill>
          <a:ln w="9525">
            <a:solidFill>
              <a:srgbClr val="000000"/>
            </a:solidFill>
            <a:miter lim="800000"/>
            <a:headEnd/>
            <a:tailEnd/>
          </a:ln>
          <a:effectLst>
            <a:outerShdw blurRad="50800" dist="38100" dir="2700000" algn="tl" rotWithShape="0">
              <a:prstClr val="black">
                <a:alpha val="40000"/>
              </a:prstClr>
            </a:outerShdw>
          </a:effectLst>
        </p:spPr>
        <p:txBody>
          <a:bodyPr wrap="none" anchor="ctr"/>
          <a:lstStyle/>
          <a:p>
            <a:pPr algn="ctr">
              <a:defRPr/>
            </a:pPr>
            <a:endParaRPr lang="en-US" sz="1706">
              <a:latin typeface="Tahoma" pitchFamily="34" charset="0"/>
            </a:endParaRPr>
          </a:p>
        </p:txBody>
      </p:sp>
      <p:sp>
        <p:nvSpPr>
          <p:cNvPr id="40964" name="Rectangle 64"/>
          <p:cNvSpPr>
            <a:spLocks noGrp="1" noChangeArrowheads="1"/>
          </p:cNvSpPr>
          <p:nvPr>
            <p:ph type="title"/>
          </p:nvPr>
        </p:nvSpPr>
        <p:spPr/>
        <p:txBody>
          <a:bodyPr/>
          <a:lstStyle/>
          <a:p>
            <a:pPr eaLnBrk="1" hangingPunct="1"/>
            <a:r>
              <a:rPr lang="nl-NL" smtClean="0"/>
              <a:t>Autonome </a:t>
            </a:r>
            <a:r>
              <a:rPr lang="nl-NL" i="1" smtClean="0"/>
              <a:t>vs</a:t>
            </a:r>
            <a:r>
              <a:rPr lang="nl-NL" smtClean="0"/>
              <a:t>. somatische  zenuwstelsel: worden skeletspieren geïnnerveerd of niet?</a:t>
            </a:r>
          </a:p>
        </p:txBody>
      </p:sp>
      <p:sp>
        <p:nvSpPr>
          <p:cNvPr id="40965" name="Text Box 53"/>
          <p:cNvSpPr txBox="1">
            <a:spLocks noChangeArrowheads="1"/>
          </p:cNvSpPr>
          <p:nvPr/>
        </p:nvSpPr>
        <p:spPr bwMode="auto">
          <a:xfrm>
            <a:off x="2623217" y="5045443"/>
            <a:ext cx="1238352" cy="354841"/>
          </a:xfrm>
          <a:prstGeom prst="rect">
            <a:avLst/>
          </a:prstGeom>
          <a:noFill/>
          <a:ln w="9525">
            <a:noFill/>
            <a:miter lim="800000"/>
            <a:headEnd/>
            <a:tailEnd/>
          </a:ln>
        </p:spPr>
        <p:txBody>
          <a:bodyPr wrap="none">
            <a:spAutoFit/>
          </a:bodyPr>
          <a:lstStyle/>
          <a:p>
            <a:r>
              <a:rPr lang="nl-NL" sz="1706">
                <a:solidFill>
                  <a:srgbClr val="000000"/>
                </a:solidFill>
                <a:latin typeface="Tahoma" pitchFamily="34" charset="0"/>
              </a:rPr>
              <a:t>ruggemerg</a:t>
            </a:r>
          </a:p>
        </p:txBody>
      </p:sp>
      <p:grpSp>
        <p:nvGrpSpPr>
          <p:cNvPr id="40966" name="Group 17"/>
          <p:cNvGrpSpPr>
            <a:grpSpLocks/>
          </p:cNvGrpSpPr>
          <p:nvPr/>
        </p:nvGrpSpPr>
        <p:grpSpPr bwMode="auto">
          <a:xfrm>
            <a:off x="2162687" y="5688831"/>
            <a:ext cx="2106250" cy="2562264"/>
            <a:chOff x="1041" y="1339"/>
            <a:chExt cx="933" cy="1135"/>
          </a:xfrm>
        </p:grpSpPr>
        <p:grpSp>
          <p:nvGrpSpPr>
            <p:cNvPr id="41003" name="Group 10"/>
            <p:cNvGrpSpPr>
              <a:grpSpLocks/>
            </p:cNvGrpSpPr>
            <p:nvPr/>
          </p:nvGrpSpPr>
          <p:grpSpPr bwMode="auto">
            <a:xfrm>
              <a:off x="1041" y="1339"/>
              <a:ext cx="933" cy="1135"/>
              <a:chOff x="1038" y="1339"/>
              <a:chExt cx="933" cy="1135"/>
            </a:xfrm>
          </p:grpSpPr>
          <p:sp>
            <p:nvSpPr>
              <p:cNvPr id="41007" name="Oval 5"/>
              <p:cNvSpPr>
                <a:spLocks noChangeArrowheads="1"/>
              </p:cNvSpPr>
              <p:nvPr/>
            </p:nvSpPr>
            <p:spPr bwMode="auto">
              <a:xfrm>
                <a:off x="1038" y="1339"/>
                <a:ext cx="933" cy="1135"/>
              </a:xfrm>
              <a:prstGeom prst="ellipse">
                <a:avLst/>
              </a:prstGeom>
              <a:solidFill>
                <a:srgbClr val="FFFFCC"/>
              </a:solidFill>
              <a:ln w="9525">
                <a:solidFill>
                  <a:srgbClr val="000000"/>
                </a:solidFill>
                <a:round/>
                <a:headEnd/>
                <a:tailEnd/>
              </a:ln>
            </p:spPr>
            <p:txBody>
              <a:bodyPr wrap="none" anchor="ctr"/>
              <a:lstStyle/>
              <a:p>
                <a:endParaRPr lang="en-US" sz="3697"/>
              </a:p>
            </p:txBody>
          </p:sp>
          <p:sp>
            <p:nvSpPr>
              <p:cNvPr id="41008" name="Freeform 8"/>
              <p:cNvSpPr>
                <a:spLocks/>
              </p:cNvSpPr>
              <p:nvPr/>
            </p:nvSpPr>
            <p:spPr bwMode="auto">
              <a:xfrm>
                <a:off x="1062" y="1596"/>
                <a:ext cx="886" cy="852"/>
              </a:xfrm>
              <a:custGeom>
                <a:avLst/>
                <a:gdLst>
                  <a:gd name="T0" fmla="*/ 0 w 886"/>
                  <a:gd name="T1" fmla="*/ 156 h 852"/>
                  <a:gd name="T2" fmla="*/ 279 w 886"/>
                  <a:gd name="T3" fmla="*/ 276 h 852"/>
                  <a:gd name="T4" fmla="*/ 297 w 886"/>
                  <a:gd name="T5" fmla="*/ 744 h 852"/>
                  <a:gd name="T6" fmla="*/ 441 w 886"/>
                  <a:gd name="T7" fmla="*/ 318 h 852"/>
                  <a:gd name="T8" fmla="*/ 594 w 886"/>
                  <a:gd name="T9" fmla="*/ 753 h 852"/>
                  <a:gd name="T10" fmla="*/ 618 w 886"/>
                  <a:gd name="T11" fmla="*/ 279 h 852"/>
                  <a:gd name="T12" fmla="*/ 885 w 886"/>
                  <a:gd name="T13" fmla="*/ 177 h 852"/>
                  <a:gd name="T14" fmla="*/ 819 w 886"/>
                  <a:gd name="T15" fmla="*/ 3 h 852"/>
                  <a:gd name="T16" fmla="*/ 57 w 886"/>
                  <a:gd name="T17" fmla="*/ 0 h 852"/>
                  <a:gd name="T18" fmla="*/ 0 w 886"/>
                  <a:gd name="T19" fmla="*/ 156 h 8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6"/>
                  <a:gd name="T31" fmla="*/ 0 h 852"/>
                  <a:gd name="T32" fmla="*/ 886 w 886"/>
                  <a:gd name="T33" fmla="*/ 852 h 8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6" h="852">
                    <a:moveTo>
                      <a:pt x="0" y="156"/>
                    </a:moveTo>
                    <a:cubicBezTo>
                      <a:pt x="22" y="191"/>
                      <a:pt x="273" y="123"/>
                      <a:pt x="279" y="276"/>
                    </a:cubicBezTo>
                    <a:cubicBezTo>
                      <a:pt x="318" y="432"/>
                      <a:pt x="76" y="686"/>
                      <a:pt x="297" y="744"/>
                    </a:cubicBezTo>
                    <a:cubicBezTo>
                      <a:pt x="474" y="852"/>
                      <a:pt x="372" y="315"/>
                      <a:pt x="441" y="318"/>
                    </a:cubicBezTo>
                    <a:cubicBezTo>
                      <a:pt x="546" y="321"/>
                      <a:pt x="411" y="846"/>
                      <a:pt x="594" y="753"/>
                    </a:cubicBezTo>
                    <a:cubicBezTo>
                      <a:pt x="837" y="660"/>
                      <a:pt x="537" y="447"/>
                      <a:pt x="618" y="279"/>
                    </a:cubicBezTo>
                    <a:cubicBezTo>
                      <a:pt x="672" y="117"/>
                      <a:pt x="802" y="177"/>
                      <a:pt x="885" y="177"/>
                    </a:cubicBezTo>
                    <a:cubicBezTo>
                      <a:pt x="886" y="147"/>
                      <a:pt x="852" y="39"/>
                      <a:pt x="819" y="3"/>
                    </a:cubicBezTo>
                    <a:cubicBezTo>
                      <a:pt x="511" y="84"/>
                      <a:pt x="414" y="105"/>
                      <a:pt x="57" y="0"/>
                    </a:cubicBezTo>
                    <a:cubicBezTo>
                      <a:pt x="15" y="69"/>
                      <a:pt x="12" y="87"/>
                      <a:pt x="0" y="156"/>
                    </a:cubicBezTo>
                    <a:close/>
                  </a:path>
                </a:pathLst>
              </a:custGeom>
              <a:solidFill>
                <a:schemeClr val="bg2"/>
              </a:solidFill>
              <a:ln w="9525">
                <a:solidFill>
                  <a:schemeClr val="tx1"/>
                </a:solidFill>
                <a:round/>
                <a:headEnd/>
                <a:tailEnd/>
              </a:ln>
            </p:spPr>
            <p:txBody>
              <a:bodyPr wrap="none"/>
              <a:lstStyle/>
              <a:p>
                <a:endParaRPr lang="en-US" sz="3697"/>
              </a:p>
            </p:txBody>
          </p:sp>
        </p:grpSp>
        <p:grpSp>
          <p:nvGrpSpPr>
            <p:cNvPr id="41004" name="Group 16"/>
            <p:cNvGrpSpPr>
              <a:grpSpLocks/>
            </p:cNvGrpSpPr>
            <p:nvPr/>
          </p:nvGrpSpPr>
          <p:grpSpPr bwMode="auto">
            <a:xfrm>
              <a:off x="1460" y="1729"/>
              <a:ext cx="96" cy="120"/>
              <a:chOff x="1568" y="1813"/>
              <a:chExt cx="96" cy="120"/>
            </a:xfrm>
          </p:grpSpPr>
          <p:sp>
            <p:nvSpPr>
              <p:cNvPr id="41005" name="Oval 15"/>
              <p:cNvSpPr>
                <a:spLocks noChangeArrowheads="1"/>
              </p:cNvSpPr>
              <p:nvPr/>
            </p:nvSpPr>
            <p:spPr bwMode="auto">
              <a:xfrm>
                <a:off x="1568" y="1813"/>
                <a:ext cx="96" cy="120"/>
              </a:xfrm>
              <a:prstGeom prst="ellipse">
                <a:avLst/>
              </a:prstGeom>
              <a:solidFill>
                <a:srgbClr val="FFFFCC"/>
              </a:solidFill>
              <a:ln w="6350">
                <a:solidFill>
                  <a:srgbClr val="000000"/>
                </a:solidFill>
                <a:round/>
                <a:headEnd/>
                <a:tailEnd/>
              </a:ln>
            </p:spPr>
            <p:txBody>
              <a:bodyPr wrap="none" anchor="ctr"/>
              <a:lstStyle/>
              <a:p>
                <a:endParaRPr lang="en-US" sz="3697"/>
              </a:p>
            </p:txBody>
          </p:sp>
          <p:sp>
            <p:nvSpPr>
              <p:cNvPr id="41006" name="Oval 14"/>
              <p:cNvSpPr>
                <a:spLocks noChangeArrowheads="1"/>
              </p:cNvSpPr>
              <p:nvPr/>
            </p:nvSpPr>
            <p:spPr bwMode="auto">
              <a:xfrm>
                <a:off x="1575" y="1828"/>
                <a:ext cx="81" cy="90"/>
              </a:xfrm>
              <a:prstGeom prst="ellipse">
                <a:avLst/>
              </a:prstGeom>
              <a:solidFill>
                <a:schemeClr val="tx1"/>
              </a:solidFill>
              <a:ln w="9525">
                <a:noFill/>
                <a:round/>
                <a:headEnd/>
                <a:tailEnd/>
              </a:ln>
            </p:spPr>
            <p:txBody>
              <a:bodyPr wrap="none" anchor="ctr"/>
              <a:lstStyle/>
              <a:p>
                <a:endParaRPr lang="en-US" sz="3697"/>
              </a:p>
            </p:txBody>
          </p:sp>
        </p:grpSp>
      </p:grpSp>
      <p:sp>
        <p:nvSpPr>
          <p:cNvPr id="40967" name="Oval 25"/>
          <p:cNvSpPr>
            <a:spLocks noChangeArrowheads="1"/>
          </p:cNvSpPr>
          <p:nvPr/>
        </p:nvSpPr>
        <p:spPr bwMode="auto">
          <a:xfrm>
            <a:off x="3587171" y="7682205"/>
            <a:ext cx="126420" cy="128678"/>
          </a:xfrm>
          <a:prstGeom prst="ellipse">
            <a:avLst/>
          </a:prstGeom>
          <a:solidFill>
            <a:srgbClr val="000000"/>
          </a:solidFill>
          <a:ln w="9525">
            <a:solidFill>
              <a:srgbClr val="000000"/>
            </a:solidFill>
            <a:round/>
            <a:headEnd/>
            <a:tailEnd/>
          </a:ln>
        </p:spPr>
        <p:txBody>
          <a:bodyPr wrap="none" anchor="ctr"/>
          <a:lstStyle/>
          <a:p>
            <a:endParaRPr lang="en-US" sz="3697"/>
          </a:p>
        </p:txBody>
      </p:sp>
      <p:sp>
        <p:nvSpPr>
          <p:cNvPr id="40968" name="Oval 26" descr="Zigzag"/>
          <p:cNvSpPr>
            <a:spLocks noChangeArrowheads="1"/>
          </p:cNvSpPr>
          <p:nvPr/>
        </p:nvSpPr>
        <p:spPr bwMode="auto">
          <a:xfrm>
            <a:off x="7521997" y="6752114"/>
            <a:ext cx="1447060" cy="785611"/>
          </a:xfrm>
          <a:prstGeom prst="ellipse">
            <a:avLst/>
          </a:prstGeom>
          <a:pattFill prst="zigZag">
            <a:fgClr>
              <a:schemeClr val="tx2"/>
            </a:fgClr>
            <a:bgClr>
              <a:srgbClr val="FF9966"/>
            </a:bgClr>
          </a:pattFill>
          <a:ln w="9525">
            <a:solidFill>
              <a:srgbClr val="000000"/>
            </a:solidFill>
            <a:round/>
            <a:headEnd/>
            <a:tailEnd/>
          </a:ln>
        </p:spPr>
        <p:txBody>
          <a:bodyPr wrap="none" anchor="ctr"/>
          <a:lstStyle/>
          <a:p>
            <a:endParaRPr lang="en-US" sz="3697"/>
          </a:p>
        </p:txBody>
      </p:sp>
      <p:sp>
        <p:nvSpPr>
          <p:cNvPr id="40969" name="Freeform 31"/>
          <p:cNvSpPr>
            <a:spLocks/>
          </p:cNvSpPr>
          <p:nvPr/>
        </p:nvSpPr>
        <p:spPr bwMode="auto">
          <a:xfrm>
            <a:off x="3688759" y="6989153"/>
            <a:ext cx="3709077" cy="844306"/>
          </a:xfrm>
          <a:custGeom>
            <a:avLst/>
            <a:gdLst>
              <a:gd name="T0" fmla="*/ 0 w 1643"/>
              <a:gd name="T1" fmla="*/ 2147483647 h 374"/>
              <a:gd name="T2" fmla="*/ 2147483647 w 1643"/>
              <a:gd name="T3" fmla="*/ 2147483647 h 374"/>
              <a:gd name="T4" fmla="*/ 2147483647 w 1643"/>
              <a:gd name="T5" fmla="*/ 2147483647 h 374"/>
              <a:gd name="T6" fmla="*/ 2147483647 w 1643"/>
              <a:gd name="T7" fmla="*/ 2147483647 h 374"/>
              <a:gd name="T8" fmla="*/ 0 60000 65536"/>
              <a:gd name="T9" fmla="*/ 0 60000 65536"/>
              <a:gd name="T10" fmla="*/ 0 60000 65536"/>
              <a:gd name="T11" fmla="*/ 0 60000 65536"/>
              <a:gd name="T12" fmla="*/ 0 w 1643"/>
              <a:gd name="T13" fmla="*/ 0 h 374"/>
              <a:gd name="T14" fmla="*/ 1643 w 1643"/>
              <a:gd name="T15" fmla="*/ 374 h 374"/>
            </a:gdLst>
            <a:ahLst/>
            <a:cxnLst>
              <a:cxn ang="T8">
                <a:pos x="T0" y="T1"/>
              </a:cxn>
              <a:cxn ang="T9">
                <a:pos x="T2" y="T3"/>
              </a:cxn>
              <a:cxn ang="T10">
                <a:pos x="T4" y="T5"/>
              </a:cxn>
              <a:cxn ang="T11">
                <a:pos x="T6" y="T7"/>
              </a:cxn>
            </a:cxnLst>
            <a:rect l="T12" t="T13" r="T14" b="T15"/>
            <a:pathLst>
              <a:path w="1643" h="374">
                <a:moveTo>
                  <a:pt x="0" y="341"/>
                </a:moveTo>
                <a:cubicBezTo>
                  <a:pt x="61" y="338"/>
                  <a:pt x="212" y="374"/>
                  <a:pt x="369" y="324"/>
                </a:cubicBezTo>
                <a:cubicBezTo>
                  <a:pt x="526" y="274"/>
                  <a:pt x="733" y="80"/>
                  <a:pt x="945" y="40"/>
                </a:cubicBezTo>
                <a:cubicBezTo>
                  <a:pt x="1157" y="0"/>
                  <a:pt x="1498" y="73"/>
                  <a:pt x="1643" y="81"/>
                </a:cubicBezTo>
              </a:path>
            </a:pathLst>
          </a:custGeom>
          <a:noFill/>
          <a:ln w="28575">
            <a:solidFill>
              <a:srgbClr val="000000"/>
            </a:solidFill>
            <a:round/>
            <a:headEnd/>
            <a:tailEnd/>
          </a:ln>
        </p:spPr>
        <p:txBody>
          <a:bodyPr wrap="none"/>
          <a:lstStyle/>
          <a:p>
            <a:endParaRPr lang="en-US" sz="3697"/>
          </a:p>
        </p:txBody>
      </p:sp>
      <p:sp>
        <p:nvSpPr>
          <p:cNvPr id="40970" name="Text Box 47"/>
          <p:cNvSpPr txBox="1">
            <a:spLocks noChangeArrowheads="1"/>
          </p:cNvSpPr>
          <p:nvPr/>
        </p:nvSpPr>
        <p:spPr bwMode="auto">
          <a:xfrm>
            <a:off x="9063872" y="6948518"/>
            <a:ext cx="1205458" cy="354841"/>
          </a:xfrm>
          <a:prstGeom prst="rect">
            <a:avLst/>
          </a:prstGeom>
          <a:noFill/>
          <a:ln w="9525">
            <a:noFill/>
            <a:miter lim="800000"/>
            <a:headEnd/>
            <a:tailEnd/>
          </a:ln>
        </p:spPr>
        <p:txBody>
          <a:bodyPr wrap="none">
            <a:spAutoFit/>
          </a:bodyPr>
          <a:lstStyle/>
          <a:p>
            <a:r>
              <a:rPr lang="nl-NL" sz="1706">
                <a:solidFill>
                  <a:srgbClr val="000000"/>
                </a:solidFill>
                <a:latin typeface="Tahoma" pitchFamily="34" charset="0"/>
              </a:rPr>
              <a:t>skeletspier</a:t>
            </a:r>
          </a:p>
        </p:txBody>
      </p:sp>
      <p:sp>
        <p:nvSpPr>
          <p:cNvPr id="40971" name="Text Box 49"/>
          <p:cNvSpPr txBox="1">
            <a:spLocks noChangeArrowheads="1"/>
          </p:cNvSpPr>
          <p:nvPr/>
        </p:nvSpPr>
        <p:spPr bwMode="auto">
          <a:xfrm>
            <a:off x="4494688" y="5959732"/>
            <a:ext cx="5147563" cy="398699"/>
          </a:xfrm>
          <a:prstGeom prst="rect">
            <a:avLst/>
          </a:prstGeom>
          <a:noFill/>
          <a:ln w="9525">
            <a:noFill/>
            <a:miter lim="800000"/>
            <a:headEnd/>
            <a:tailEnd/>
          </a:ln>
        </p:spPr>
        <p:txBody>
          <a:bodyPr wrap="none">
            <a:spAutoFit/>
          </a:bodyPr>
          <a:lstStyle/>
          <a:p>
            <a:r>
              <a:rPr lang="nl-NL" sz="1991" b="1">
                <a:solidFill>
                  <a:srgbClr val="000000"/>
                </a:solidFill>
                <a:latin typeface="Tahoma" pitchFamily="34" charset="0"/>
              </a:rPr>
              <a:t>Somatische (motorische) zenuwstelsel</a:t>
            </a:r>
          </a:p>
        </p:txBody>
      </p:sp>
      <p:sp>
        <p:nvSpPr>
          <p:cNvPr id="40972" name="Line 58"/>
          <p:cNvSpPr>
            <a:spLocks noChangeShapeType="1"/>
          </p:cNvSpPr>
          <p:nvPr/>
        </p:nvSpPr>
        <p:spPr bwMode="auto">
          <a:xfrm flipV="1">
            <a:off x="7210462" y="7041075"/>
            <a:ext cx="155768" cy="94815"/>
          </a:xfrm>
          <a:prstGeom prst="line">
            <a:avLst/>
          </a:prstGeom>
          <a:noFill/>
          <a:ln w="28575">
            <a:solidFill>
              <a:srgbClr val="000000"/>
            </a:solidFill>
            <a:round/>
            <a:headEnd/>
            <a:tailEnd/>
          </a:ln>
        </p:spPr>
        <p:txBody>
          <a:bodyPr wrap="none"/>
          <a:lstStyle/>
          <a:p>
            <a:endParaRPr lang="en-US" sz="3697"/>
          </a:p>
        </p:txBody>
      </p:sp>
      <p:grpSp>
        <p:nvGrpSpPr>
          <p:cNvPr id="40973" name="Group 18"/>
          <p:cNvGrpSpPr>
            <a:grpSpLocks/>
          </p:cNvGrpSpPr>
          <p:nvPr/>
        </p:nvGrpSpPr>
        <p:grpSpPr bwMode="auto">
          <a:xfrm>
            <a:off x="2162687" y="2480920"/>
            <a:ext cx="2106250" cy="2562266"/>
            <a:chOff x="1041" y="1339"/>
            <a:chExt cx="933" cy="1135"/>
          </a:xfrm>
        </p:grpSpPr>
        <p:grpSp>
          <p:nvGrpSpPr>
            <p:cNvPr id="40997" name="Group 19"/>
            <p:cNvGrpSpPr>
              <a:grpSpLocks/>
            </p:cNvGrpSpPr>
            <p:nvPr/>
          </p:nvGrpSpPr>
          <p:grpSpPr bwMode="auto">
            <a:xfrm>
              <a:off x="1041" y="1339"/>
              <a:ext cx="933" cy="1135"/>
              <a:chOff x="1038" y="1339"/>
              <a:chExt cx="933" cy="1135"/>
            </a:xfrm>
          </p:grpSpPr>
          <p:sp>
            <p:nvSpPr>
              <p:cNvPr id="41001" name="Oval 20"/>
              <p:cNvSpPr>
                <a:spLocks noChangeArrowheads="1"/>
              </p:cNvSpPr>
              <p:nvPr/>
            </p:nvSpPr>
            <p:spPr bwMode="auto">
              <a:xfrm>
                <a:off x="1038" y="1339"/>
                <a:ext cx="933" cy="1135"/>
              </a:xfrm>
              <a:prstGeom prst="ellipse">
                <a:avLst/>
              </a:prstGeom>
              <a:solidFill>
                <a:srgbClr val="FFFFCC"/>
              </a:solidFill>
              <a:ln w="9525">
                <a:solidFill>
                  <a:srgbClr val="000000"/>
                </a:solidFill>
                <a:round/>
                <a:headEnd/>
                <a:tailEnd/>
              </a:ln>
            </p:spPr>
            <p:txBody>
              <a:bodyPr wrap="none" anchor="ctr"/>
              <a:lstStyle/>
              <a:p>
                <a:endParaRPr lang="en-US" sz="3697"/>
              </a:p>
            </p:txBody>
          </p:sp>
          <p:sp>
            <p:nvSpPr>
              <p:cNvPr id="41002" name="Freeform 21"/>
              <p:cNvSpPr>
                <a:spLocks/>
              </p:cNvSpPr>
              <p:nvPr/>
            </p:nvSpPr>
            <p:spPr bwMode="auto">
              <a:xfrm>
                <a:off x="1062" y="1596"/>
                <a:ext cx="886" cy="852"/>
              </a:xfrm>
              <a:custGeom>
                <a:avLst/>
                <a:gdLst>
                  <a:gd name="T0" fmla="*/ 0 w 886"/>
                  <a:gd name="T1" fmla="*/ 156 h 852"/>
                  <a:gd name="T2" fmla="*/ 279 w 886"/>
                  <a:gd name="T3" fmla="*/ 276 h 852"/>
                  <a:gd name="T4" fmla="*/ 297 w 886"/>
                  <a:gd name="T5" fmla="*/ 744 h 852"/>
                  <a:gd name="T6" fmla="*/ 441 w 886"/>
                  <a:gd name="T7" fmla="*/ 318 h 852"/>
                  <a:gd name="T8" fmla="*/ 594 w 886"/>
                  <a:gd name="T9" fmla="*/ 753 h 852"/>
                  <a:gd name="T10" fmla="*/ 618 w 886"/>
                  <a:gd name="T11" fmla="*/ 279 h 852"/>
                  <a:gd name="T12" fmla="*/ 885 w 886"/>
                  <a:gd name="T13" fmla="*/ 177 h 852"/>
                  <a:gd name="T14" fmla="*/ 819 w 886"/>
                  <a:gd name="T15" fmla="*/ 3 h 852"/>
                  <a:gd name="T16" fmla="*/ 57 w 886"/>
                  <a:gd name="T17" fmla="*/ 0 h 852"/>
                  <a:gd name="T18" fmla="*/ 0 w 886"/>
                  <a:gd name="T19" fmla="*/ 156 h 8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6"/>
                  <a:gd name="T31" fmla="*/ 0 h 852"/>
                  <a:gd name="T32" fmla="*/ 886 w 886"/>
                  <a:gd name="T33" fmla="*/ 852 h 8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6" h="852">
                    <a:moveTo>
                      <a:pt x="0" y="156"/>
                    </a:moveTo>
                    <a:cubicBezTo>
                      <a:pt x="22" y="191"/>
                      <a:pt x="273" y="123"/>
                      <a:pt x="279" y="276"/>
                    </a:cubicBezTo>
                    <a:cubicBezTo>
                      <a:pt x="318" y="432"/>
                      <a:pt x="76" y="686"/>
                      <a:pt x="297" y="744"/>
                    </a:cubicBezTo>
                    <a:cubicBezTo>
                      <a:pt x="474" y="852"/>
                      <a:pt x="372" y="315"/>
                      <a:pt x="441" y="318"/>
                    </a:cubicBezTo>
                    <a:cubicBezTo>
                      <a:pt x="546" y="321"/>
                      <a:pt x="411" y="846"/>
                      <a:pt x="594" y="753"/>
                    </a:cubicBezTo>
                    <a:cubicBezTo>
                      <a:pt x="837" y="660"/>
                      <a:pt x="537" y="447"/>
                      <a:pt x="618" y="279"/>
                    </a:cubicBezTo>
                    <a:cubicBezTo>
                      <a:pt x="672" y="117"/>
                      <a:pt x="802" y="177"/>
                      <a:pt x="885" y="177"/>
                    </a:cubicBezTo>
                    <a:cubicBezTo>
                      <a:pt x="886" y="147"/>
                      <a:pt x="852" y="39"/>
                      <a:pt x="819" y="3"/>
                    </a:cubicBezTo>
                    <a:cubicBezTo>
                      <a:pt x="511" y="84"/>
                      <a:pt x="414" y="105"/>
                      <a:pt x="57" y="0"/>
                    </a:cubicBezTo>
                    <a:cubicBezTo>
                      <a:pt x="15" y="69"/>
                      <a:pt x="12" y="87"/>
                      <a:pt x="0" y="156"/>
                    </a:cubicBezTo>
                    <a:close/>
                  </a:path>
                </a:pathLst>
              </a:custGeom>
              <a:solidFill>
                <a:schemeClr val="bg2"/>
              </a:solidFill>
              <a:ln w="9525">
                <a:solidFill>
                  <a:schemeClr val="tx1"/>
                </a:solidFill>
                <a:round/>
                <a:headEnd/>
                <a:tailEnd/>
              </a:ln>
            </p:spPr>
            <p:txBody>
              <a:bodyPr wrap="none"/>
              <a:lstStyle/>
              <a:p>
                <a:endParaRPr lang="en-US" sz="3697"/>
              </a:p>
            </p:txBody>
          </p:sp>
        </p:grpSp>
        <p:grpSp>
          <p:nvGrpSpPr>
            <p:cNvPr id="40998" name="Group 22"/>
            <p:cNvGrpSpPr>
              <a:grpSpLocks/>
            </p:cNvGrpSpPr>
            <p:nvPr/>
          </p:nvGrpSpPr>
          <p:grpSpPr bwMode="auto">
            <a:xfrm>
              <a:off x="1460" y="1729"/>
              <a:ext cx="96" cy="120"/>
              <a:chOff x="1568" y="1813"/>
              <a:chExt cx="96" cy="120"/>
            </a:xfrm>
          </p:grpSpPr>
          <p:sp>
            <p:nvSpPr>
              <p:cNvPr id="40999" name="Oval 23"/>
              <p:cNvSpPr>
                <a:spLocks noChangeArrowheads="1"/>
              </p:cNvSpPr>
              <p:nvPr/>
            </p:nvSpPr>
            <p:spPr bwMode="auto">
              <a:xfrm>
                <a:off x="1568" y="1813"/>
                <a:ext cx="96" cy="120"/>
              </a:xfrm>
              <a:prstGeom prst="ellipse">
                <a:avLst/>
              </a:prstGeom>
              <a:solidFill>
                <a:srgbClr val="FFFFCC"/>
              </a:solidFill>
              <a:ln w="6350">
                <a:solidFill>
                  <a:srgbClr val="000000"/>
                </a:solidFill>
                <a:round/>
                <a:headEnd/>
                <a:tailEnd/>
              </a:ln>
            </p:spPr>
            <p:txBody>
              <a:bodyPr wrap="none" anchor="ctr"/>
              <a:lstStyle/>
              <a:p>
                <a:endParaRPr lang="en-US" sz="3697"/>
              </a:p>
            </p:txBody>
          </p:sp>
          <p:sp>
            <p:nvSpPr>
              <p:cNvPr id="41000" name="Oval 24"/>
              <p:cNvSpPr>
                <a:spLocks noChangeArrowheads="1"/>
              </p:cNvSpPr>
              <p:nvPr/>
            </p:nvSpPr>
            <p:spPr bwMode="auto">
              <a:xfrm>
                <a:off x="1575" y="1828"/>
                <a:ext cx="81" cy="90"/>
              </a:xfrm>
              <a:prstGeom prst="ellipse">
                <a:avLst/>
              </a:prstGeom>
              <a:solidFill>
                <a:schemeClr val="tx2"/>
              </a:solidFill>
              <a:ln w="9525">
                <a:noFill/>
                <a:round/>
                <a:headEnd/>
                <a:tailEnd/>
              </a:ln>
            </p:spPr>
            <p:txBody>
              <a:bodyPr wrap="none" anchor="ctr"/>
              <a:lstStyle/>
              <a:p>
                <a:endParaRPr lang="en-US" sz="3697"/>
              </a:p>
            </p:txBody>
          </p:sp>
        </p:grpSp>
      </p:grpSp>
      <p:sp>
        <p:nvSpPr>
          <p:cNvPr id="40974" name="Oval 29"/>
          <p:cNvSpPr>
            <a:spLocks noChangeArrowheads="1"/>
          </p:cNvSpPr>
          <p:nvPr/>
        </p:nvSpPr>
        <p:spPr bwMode="auto">
          <a:xfrm>
            <a:off x="3399798" y="3797045"/>
            <a:ext cx="126420" cy="128677"/>
          </a:xfrm>
          <a:prstGeom prst="ellipse">
            <a:avLst/>
          </a:prstGeom>
          <a:solidFill>
            <a:srgbClr val="000000"/>
          </a:solidFill>
          <a:ln w="9525">
            <a:solidFill>
              <a:srgbClr val="000000"/>
            </a:solidFill>
            <a:round/>
            <a:headEnd/>
            <a:tailEnd/>
          </a:ln>
        </p:spPr>
        <p:txBody>
          <a:bodyPr wrap="none" anchor="ctr"/>
          <a:lstStyle/>
          <a:p>
            <a:endParaRPr lang="en-US" sz="3697"/>
          </a:p>
        </p:txBody>
      </p:sp>
      <p:sp>
        <p:nvSpPr>
          <p:cNvPr id="40975" name="Oval 30"/>
          <p:cNvSpPr>
            <a:spLocks noChangeArrowheads="1"/>
          </p:cNvSpPr>
          <p:nvPr/>
        </p:nvSpPr>
        <p:spPr bwMode="auto">
          <a:xfrm>
            <a:off x="7521997" y="2812773"/>
            <a:ext cx="1447060" cy="785611"/>
          </a:xfrm>
          <a:prstGeom prst="ellipse">
            <a:avLst/>
          </a:prstGeom>
          <a:solidFill>
            <a:srgbClr val="FF9966"/>
          </a:solidFill>
          <a:ln w="9525">
            <a:solidFill>
              <a:srgbClr val="000000"/>
            </a:solidFill>
            <a:round/>
            <a:headEnd/>
            <a:tailEnd/>
          </a:ln>
        </p:spPr>
        <p:txBody>
          <a:bodyPr wrap="none" anchor="ctr"/>
          <a:lstStyle/>
          <a:p>
            <a:endParaRPr lang="en-US" sz="3697"/>
          </a:p>
        </p:txBody>
      </p:sp>
      <p:sp>
        <p:nvSpPr>
          <p:cNvPr id="40976" name="AutoShape 32"/>
          <p:cNvSpPr>
            <a:spLocks noChangeArrowheads="1"/>
          </p:cNvSpPr>
          <p:nvPr/>
        </p:nvSpPr>
        <p:spPr bwMode="auto">
          <a:xfrm>
            <a:off x="7930606" y="4684242"/>
            <a:ext cx="627586" cy="620814"/>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9966"/>
          </a:solidFill>
          <a:ln w="9525">
            <a:solidFill>
              <a:srgbClr val="000000"/>
            </a:solidFill>
            <a:miter lim="800000"/>
            <a:headEnd/>
            <a:tailEnd/>
          </a:ln>
        </p:spPr>
        <p:txBody>
          <a:bodyPr wrap="none" anchor="ctr"/>
          <a:lstStyle/>
          <a:p>
            <a:endParaRPr lang="en-US" sz="3697"/>
          </a:p>
        </p:txBody>
      </p:sp>
      <p:grpSp>
        <p:nvGrpSpPr>
          <p:cNvPr id="40977" name="Group 37"/>
          <p:cNvGrpSpPr>
            <a:grpSpLocks/>
          </p:cNvGrpSpPr>
          <p:nvPr/>
        </p:nvGrpSpPr>
        <p:grpSpPr bwMode="auto">
          <a:xfrm>
            <a:off x="7594237" y="3837680"/>
            <a:ext cx="1300321" cy="970726"/>
            <a:chOff x="3066" y="3368"/>
            <a:chExt cx="576" cy="576"/>
          </a:xfrm>
        </p:grpSpPr>
        <p:sp>
          <p:nvSpPr>
            <p:cNvPr id="40994" name="AutoShape 33"/>
            <p:cNvSpPr>
              <a:spLocks noChangeArrowheads="1"/>
            </p:cNvSpPr>
            <p:nvPr/>
          </p:nvSpPr>
          <p:spPr bwMode="auto">
            <a:xfrm>
              <a:off x="3066" y="3368"/>
              <a:ext cx="576"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9966"/>
            </a:solidFill>
            <a:ln w="9525">
              <a:solidFill>
                <a:srgbClr val="000000"/>
              </a:solidFill>
              <a:miter lim="800000"/>
              <a:headEnd/>
              <a:tailEnd/>
            </a:ln>
          </p:spPr>
          <p:txBody>
            <a:bodyPr wrap="none" anchor="ctr"/>
            <a:lstStyle/>
            <a:p>
              <a:endParaRPr lang="en-US" sz="3697"/>
            </a:p>
          </p:txBody>
        </p:sp>
        <p:sp>
          <p:nvSpPr>
            <p:cNvPr id="40995" name="Oval 34"/>
            <p:cNvSpPr>
              <a:spLocks noChangeArrowheads="1"/>
            </p:cNvSpPr>
            <p:nvPr/>
          </p:nvSpPr>
          <p:spPr bwMode="auto">
            <a:xfrm>
              <a:off x="3070" y="3584"/>
              <a:ext cx="142" cy="130"/>
            </a:xfrm>
            <a:prstGeom prst="ellipse">
              <a:avLst/>
            </a:prstGeom>
            <a:solidFill>
              <a:srgbClr val="000000"/>
            </a:solidFill>
            <a:ln w="28575">
              <a:solidFill>
                <a:srgbClr val="FF9966"/>
              </a:solidFill>
              <a:round/>
              <a:headEnd/>
              <a:tailEnd/>
            </a:ln>
          </p:spPr>
          <p:txBody>
            <a:bodyPr wrap="none" anchor="ctr"/>
            <a:lstStyle/>
            <a:p>
              <a:endParaRPr lang="en-US" sz="3697"/>
            </a:p>
          </p:txBody>
        </p:sp>
        <p:sp>
          <p:nvSpPr>
            <p:cNvPr id="40996" name="Oval 36"/>
            <p:cNvSpPr>
              <a:spLocks noChangeArrowheads="1"/>
            </p:cNvSpPr>
            <p:nvPr/>
          </p:nvSpPr>
          <p:spPr bwMode="auto">
            <a:xfrm>
              <a:off x="3498" y="3584"/>
              <a:ext cx="142" cy="130"/>
            </a:xfrm>
            <a:prstGeom prst="ellipse">
              <a:avLst/>
            </a:prstGeom>
            <a:solidFill>
              <a:srgbClr val="000000"/>
            </a:solidFill>
            <a:ln w="28575">
              <a:solidFill>
                <a:srgbClr val="FF9966"/>
              </a:solidFill>
              <a:round/>
              <a:headEnd/>
              <a:tailEnd/>
            </a:ln>
          </p:spPr>
          <p:txBody>
            <a:bodyPr wrap="none" anchor="ctr"/>
            <a:lstStyle/>
            <a:p>
              <a:endParaRPr lang="en-US" sz="3697"/>
            </a:p>
          </p:txBody>
        </p:sp>
      </p:grpSp>
      <p:sp>
        <p:nvSpPr>
          <p:cNvPr id="40978" name="Oval 39"/>
          <p:cNvSpPr>
            <a:spLocks noChangeArrowheads="1"/>
          </p:cNvSpPr>
          <p:nvPr/>
        </p:nvSpPr>
        <p:spPr bwMode="auto">
          <a:xfrm>
            <a:off x="4998111" y="4352391"/>
            <a:ext cx="510195" cy="510195"/>
          </a:xfrm>
          <a:prstGeom prst="ellipse">
            <a:avLst/>
          </a:prstGeom>
          <a:solidFill>
            <a:schemeClr val="bg2"/>
          </a:solidFill>
          <a:ln w="9525">
            <a:solidFill>
              <a:srgbClr val="000000"/>
            </a:solidFill>
            <a:round/>
            <a:headEnd/>
            <a:tailEnd/>
          </a:ln>
        </p:spPr>
        <p:txBody>
          <a:bodyPr wrap="none" anchor="ctr"/>
          <a:lstStyle/>
          <a:p>
            <a:endParaRPr lang="en-US" sz="3697"/>
          </a:p>
        </p:txBody>
      </p:sp>
      <p:sp>
        <p:nvSpPr>
          <p:cNvPr id="40979" name="Oval 38"/>
          <p:cNvSpPr>
            <a:spLocks noChangeArrowheads="1"/>
          </p:cNvSpPr>
          <p:nvPr/>
        </p:nvSpPr>
        <p:spPr bwMode="auto">
          <a:xfrm>
            <a:off x="5189998" y="4542021"/>
            <a:ext cx="126420" cy="128677"/>
          </a:xfrm>
          <a:prstGeom prst="ellipse">
            <a:avLst/>
          </a:prstGeom>
          <a:solidFill>
            <a:schemeClr val="tx1"/>
          </a:solidFill>
          <a:ln w="9525">
            <a:solidFill>
              <a:srgbClr val="000000"/>
            </a:solidFill>
            <a:round/>
            <a:headEnd/>
            <a:tailEnd/>
          </a:ln>
        </p:spPr>
        <p:txBody>
          <a:bodyPr wrap="none" anchor="ctr"/>
          <a:lstStyle/>
          <a:p>
            <a:endParaRPr lang="en-US" sz="3697"/>
          </a:p>
        </p:txBody>
      </p:sp>
      <p:sp>
        <p:nvSpPr>
          <p:cNvPr id="40980" name="Freeform 42"/>
          <p:cNvSpPr>
            <a:spLocks/>
          </p:cNvSpPr>
          <p:nvPr/>
        </p:nvSpPr>
        <p:spPr bwMode="auto">
          <a:xfrm>
            <a:off x="3458494" y="3900890"/>
            <a:ext cx="1650235" cy="1329668"/>
          </a:xfrm>
          <a:custGeom>
            <a:avLst/>
            <a:gdLst>
              <a:gd name="T0" fmla="*/ 0 w 731"/>
              <a:gd name="T1" fmla="*/ 0 h 589"/>
              <a:gd name="T2" fmla="*/ 2147483647 w 731"/>
              <a:gd name="T3" fmla="*/ 2147483647 h 589"/>
              <a:gd name="T4" fmla="*/ 2147483647 w 731"/>
              <a:gd name="T5" fmla="*/ 2147483647 h 589"/>
              <a:gd name="T6" fmla="*/ 0 60000 65536"/>
              <a:gd name="T7" fmla="*/ 0 60000 65536"/>
              <a:gd name="T8" fmla="*/ 0 60000 65536"/>
              <a:gd name="T9" fmla="*/ 0 w 731"/>
              <a:gd name="T10" fmla="*/ 0 h 589"/>
              <a:gd name="T11" fmla="*/ 731 w 731"/>
              <a:gd name="T12" fmla="*/ 589 h 589"/>
            </a:gdLst>
            <a:ahLst/>
            <a:cxnLst>
              <a:cxn ang="T6">
                <a:pos x="T0" y="T1"/>
              </a:cxn>
              <a:cxn ang="T7">
                <a:pos x="T2" y="T3"/>
              </a:cxn>
              <a:cxn ang="T8">
                <a:pos x="T4" y="T5"/>
              </a:cxn>
            </a:cxnLst>
            <a:rect l="T9" t="T10" r="T11" b="T12"/>
            <a:pathLst>
              <a:path w="731" h="589">
                <a:moveTo>
                  <a:pt x="0" y="0"/>
                </a:moveTo>
                <a:cubicBezTo>
                  <a:pt x="20" y="89"/>
                  <a:pt x="0" y="477"/>
                  <a:pt x="122" y="533"/>
                </a:cubicBezTo>
                <a:cubicBezTo>
                  <a:pt x="244" y="589"/>
                  <a:pt x="604" y="379"/>
                  <a:pt x="731" y="338"/>
                </a:cubicBezTo>
              </a:path>
            </a:pathLst>
          </a:custGeom>
          <a:noFill/>
          <a:ln w="28575">
            <a:solidFill>
              <a:srgbClr val="000000"/>
            </a:solidFill>
            <a:round/>
            <a:headEnd/>
            <a:tailEnd/>
          </a:ln>
        </p:spPr>
        <p:txBody>
          <a:bodyPr wrap="none"/>
          <a:lstStyle/>
          <a:p>
            <a:endParaRPr lang="en-US" sz="3697"/>
          </a:p>
        </p:txBody>
      </p:sp>
      <p:sp>
        <p:nvSpPr>
          <p:cNvPr id="40981" name="Freeform 43"/>
          <p:cNvSpPr>
            <a:spLocks/>
          </p:cNvSpPr>
          <p:nvPr/>
        </p:nvSpPr>
        <p:spPr bwMode="auto">
          <a:xfrm>
            <a:off x="5266753" y="3124309"/>
            <a:ext cx="2185262" cy="1480921"/>
          </a:xfrm>
          <a:custGeom>
            <a:avLst/>
            <a:gdLst>
              <a:gd name="T0" fmla="*/ 0 w 968"/>
              <a:gd name="T1" fmla="*/ 2147483647 h 656"/>
              <a:gd name="T2" fmla="*/ 2147483647 w 968"/>
              <a:gd name="T3" fmla="*/ 2147483647 h 656"/>
              <a:gd name="T4" fmla="*/ 2147483647 w 968"/>
              <a:gd name="T5" fmla="*/ 2147483647 h 656"/>
              <a:gd name="T6" fmla="*/ 2147483647 w 968"/>
              <a:gd name="T7" fmla="*/ 0 h 656"/>
              <a:gd name="T8" fmla="*/ 0 60000 65536"/>
              <a:gd name="T9" fmla="*/ 0 60000 65536"/>
              <a:gd name="T10" fmla="*/ 0 60000 65536"/>
              <a:gd name="T11" fmla="*/ 0 60000 65536"/>
              <a:gd name="T12" fmla="*/ 0 w 968"/>
              <a:gd name="T13" fmla="*/ 0 h 656"/>
              <a:gd name="T14" fmla="*/ 968 w 968"/>
              <a:gd name="T15" fmla="*/ 656 h 656"/>
            </a:gdLst>
            <a:ahLst/>
            <a:cxnLst>
              <a:cxn ang="T8">
                <a:pos x="T0" y="T1"/>
              </a:cxn>
              <a:cxn ang="T9">
                <a:pos x="T2" y="T3"/>
              </a:cxn>
              <a:cxn ang="T10">
                <a:pos x="T4" y="T5"/>
              </a:cxn>
              <a:cxn ang="T11">
                <a:pos x="T6" y="T7"/>
              </a:cxn>
            </a:cxnLst>
            <a:rect l="T12" t="T13" r="T14" b="T15"/>
            <a:pathLst>
              <a:path w="968" h="656">
                <a:moveTo>
                  <a:pt x="0" y="656"/>
                </a:moveTo>
                <a:cubicBezTo>
                  <a:pt x="38" y="595"/>
                  <a:pt x="115" y="370"/>
                  <a:pt x="230" y="284"/>
                </a:cubicBezTo>
                <a:cubicBezTo>
                  <a:pt x="345" y="198"/>
                  <a:pt x="569" y="185"/>
                  <a:pt x="692" y="138"/>
                </a:cubicBezTo>
                <a:cubicBezTo>
                  <a:pt x="815" y="91"/>
                  <a:pt x="918" y="24"/>
                  <a:pt x="968" y="0"/>
                </a:cubicBezTo>
              </a:path>
            </a:pathLst>
          </a:custGeom>
          <a:noFill/>
          <a:ln w="9525">
            <a:solidFill>
              <a:srgbClr val="000000"/>
            </a:solidFill>
            <a:round/>
            <a:headEnd/>
            <a:tailEnd/>
          </a:ln>
        </p:spPr>
        <p:txBody>
          <a:bodyPr wrap="none"/>
          <a:lstStyle/>
          <a:p>
            <a:endParaRPr lang="en-US" sz="3697"/>
          </a:p>
        </p:txBody>
      </p:sp>
      <p:sp>
        <p:nvSpPr>
          <p:cNvPr id="40982" name="Freeform 44"/>
          <p:cNvSpPr>
            <a:spLocks/>
          </p:cNvSpPr>
          <p:nvPr/>
        </p:nvSpPr>
        <p:spPr bwMode="auto">
          <a:xfrm>
            <a:off x="5785979" y="3765439"/>
            <a:ext cx="1758593" cy="611782"/>
          </a:xfrm>
          <a:custGeom>
            <a:avLst/>
            <a:gdLst>
              <a:gd name="T0" fmla="*/ 0 w 779"/>
              <a:gd name="T1" fmla="*/ 0 h 271"/>
              <a:gd name="T2" fmla="*/ 2147483647 w 779"/>
              <a:gd name="T3" fmla="*/ 2147483647 h 271"/>
              <a:gd name="T4" fmla="*/ 2147483647 w 779"/>
              <a:gd name="T5" fmla="*/ 2147483647 h 271"/>
              <a:gd name="T6" fmla="*/ 0 60000 65536"/>
              <a:gd name="T7" fmla="*/ 0 60000 65536"/>
              <a:gd name="T8" fmla="*/ 0 60000 65536"/>
              <a:gd name="T9" fmla="*/ 0 w 779"/>
              <a:gd name="T10" fmla="*/ 0 h 271"/>
              <a:gd name="T11" fmla="*/ 779 w 779"/>
              <a:gd name="T12" fmla="*/ 271 h 271"/>
            </a:gdLst>
            <a:ahLst/>
            <a:cxnLst>
              <a:cxn ang="T6">
                <a:pos x="T0" y="T1"/>
              </a:cxn>
              <a:cxn ang="T7">
                <a:pos x="T2" y="T3"/>
              </a:cxn>
              <a:cxn ang="T8">
                <a:pos x="T4" y="T5"/>
              </a:cxn>
            </a:cxnLst>
            <a:rect l="T9" t="T10" r="T11" b="T12"/>
            <a:pathLst>
              <a:path w="779" h="271">
                <a:moveTo>
                  <a:pt x="0" y="0"/>
                </a:moveTo>
                <a:cubicBezTo>
                  <a:pt x="206" y="108"/>
                  <a:pt x="413" y="217"/>
                  <a:pt x="543" y="244"/>
                </a:cubicBezTo>
                <a:cubicBezTo>
                  <a:pt x="673" y="271"/>
                  <a:pt x="726" y="217"/>
                  <a:pt x="779" y="163"/>
                </a:cubicBezTo>
              </a:path>
            </a:pathLst>
          </a:custGeom>
          <a:noFill/>
          <a:ln w="9525">
            <a:solidFill>
              <a:srgbClr val="000000"/>
            </a:solidFill>
            <a:round/>
            <a:headEnd/>
            <a:tailEnd/>
          </a:ln>
        </p:spPr>
        <p:txBody>
          <a:bodyPr wrap="none"/>
          <a:lstStyle/>
          <a:p>
            <a:endParaRPr lang="en-US" sz="3697"/>
          </a:p>
        </p:txBody>
      </p:sp>
      <p:sp>
        <p:nvSpPr>
          <p:cNvPr id="40983" name="Freeform 45"/>
          <p:cNvSpPr>
            <a:spLocks/>
          </p:cNvSpPr>
          <p:nvPr/>
        </p:nvSpPr>
        <p:spPr bwMode="auto">
          <a:xfrm>
            <a:off x="6244251" y="4004735"/>
            <a:ext cx="1465120" cy="988786"/>
          </a:xfrm>
          <a:custGeom>
            <a:avLst/>
            <a:gdLst>
              <a:gd name="T0" fmla="*/ 0 w 649"/>
              <a:gd name="T1" fmla="*/ 0 h 438"/>
              <a:gd name="T2" fmla="*/ 2147483647 w 649"/>
              <a:gd name="T3" fmla="*/ 2147483647 h 438"/>
              <a:gd name="T4" fmla="*/ 2147483647 w 649"/>
              <a:gd name="T5" fmla="*/ 2147483647 h 438"/>
              <a:gd name="T6" fmla="*/ 0 60000 65536"/>
              <a:gd name="T7" fmla="*/ 0 60000 65536"/>
              <a:gd name="T8" fmla="*/ 0 60000 65536"/>
              <a:gd name="T9" fmla="*/ 0 w 649"/>
              <a:gd name="T10" fmla="*/ 0 h 438"/>
              <a:gd name="T11" fmla="*/ 649 w 649"/>
              <a:gd name="T12" fmla="*/ 438 h 438"/>
            </a:gdLst>
            <a:ahLst/>
            <a:cxnLst>
              <a:cxn ang="T6">
                <a:pos x="T0" y="T1"/>
              </a:cxn>
              <a:cxn ang="T7">
                <a:pos x="T2" y="T3"/>
              </a:cxn>
              <a:cxn ang="T8">
                <a:pos x="T4" y="T5"/>
              </a:cxn>
            </a:cxnLst>
            <a:rect l="T9" t="T10" r="T11" b="T12"/>
            <a:pathLst>
              <a:path w="649" h="438">
                <a:moveTo>
                  <a:pt x="0" y="0"/>
                </a:moveTo>
                <a:cubicBezTo>
                  <a:pt x="79" y="142"/>
                  <a:pt x="159" y="284"/>
                  <a:pt x="267" y="357"/>
                </a:cubicBezTo>
                <a:cubicBezTo>
                  <a:pt x="375" y="430"/>
                  <a:pt x="512" y="434"/>
                  <a:pt x="649" y="438"/>
                </a:cubicBezTo>
              </a:path>
            </a:pathLst>
          </a:custGeom>
          <a:noFill/>
          <a:ln w="9525">
            <a:solidFill>
              <a:srgbClr val="000000"/>
            </a:solidFill>
            <a:round/>
            <a:headEnd/>
            <a:tailEnd/>
          </a:ln>
        </p:spPr>
        <p:txBody>
          <a:bodyPr wrap="none"/>
          <a:lstStyle/>
          <a:p>
            <a:endParaRPr lang="en-US" sz="3697"/>
          </a:p>
        </p:txBody>
      </p:sp>
      <p:sp>
        <p:nvSpPr>
          <p:cNvPr id="40984" name="Text Box 48"/>
          <p:cNvSpPr txBox="1">
            <a:spLocks noChangeArrowheads="1"/>
          </p:cNvSpPr>
          <p:nvPr/>
        </p:nvSpPr>
        <p:spPr bwMode="auto">
          <a:xfrm>
            <a:off x="4995853" y="4853556"/>
            <a:ext cx="1002390" cy="354841"/>
          </a:xfrm>
          <a:prstGeom prst="rect">
            <a:avLst/>
          </a:prstGeom>
          <a:noFill/>
          <a:ln w="9525">
            <a:noFill/>
            <a:miter lim="800000"/>
            <a:headEnd/>
            <a:tailEnd/>
          </a:ln>
        </p:spPr>
        <p:txBody>
          <a:bodyPr wrap="none">
            <a:spAutoFit/>
          </a:bodyPr>
          <a:lstStyle/>
          <a:p>
            <a:r>
              <a:rPr lang="nl-NL" sz="1706">
                <a:solidFill>
                  <a:srgbClr val="000000"/>
                </a:solidFill>
                <a:latin typeface="Tahoma" pitchFamily="34" charset="0"/>
              </a:rPr>
              <a:t>ganglion</a:t>
            </a:r>
          </a:p>
        </p:txBody>
      </p:sp>
      <p:sp>
        <p:nvSpPr>
          <p:cNvPr id="40985" name="Text Box 50"/>
          <p:cNvSpPr txBox="1">
            <a:spLocks noChangeArrowheads="1"/>
          </p:cNvSpPr>
          <p:nvPr/>
        </p:nvSpPr>
        <p:spPr bwMode="auto">
          <a:xfrm>
            <a:off x="9063872" y="4799376"/>
            <a:ext cx="1035861" cy="354841"/>
          </a:xfrm>
          <a:prstGeom prst="rect">
            <a:avLst/>
          </a:prstGeom>
          <a:noFill/>
          <a:ln w="9525">
            <a:noFill/>
            <a:miter lim="800000"/>
            <a:headEnd/>
            <a:tailEnd/>
          </a:ln>
        </p:spPr>
        <p:txBody>
          <a:bodyPr wrap="none">
            <a:spAutoFit/>
          </a:bodyPr>
          <a:lstStyle/>
          <a:p>
            <a:r>
              <a:rPr lang="nl-NL" sz="1706">
                <a:solidFill>
                  <a:srgbClr val="000000"/>
                </a:solidFill>
                <a:latin typeface="Tahoma" pitchFamily="34" charset="0"/>
              </a:rPr>
              <a:t>hartspier</a:t>
            </a:r>
          </a:p>
        </p:txBody>
      </p:sp>
      <p:sp>
        <p:nvSpPr>
          <p:cNvPr id="40986" name="Text Box 51"/>
          <p:cNvSpPr txBox="1">
            <a:spLocks noChangeArrowheads="1"/>
          </p:cNvSpPr>
          <p:nvPr/>
        </p:nvSpPr>
        <p:spPr bwMode="auto">
          <a:xfrm>
            <a:off x="9063873" y="3927980"/>
            <a:ext cx="1240083" cy="354841"/>
          </a:xfrm>
          <a:prstGeom prst="rect">
            <a:avLst/>
          </a:prstGeom>
          <a:noFill/>
          <a:ln w="9525">
            <a:noFill/>
            <a:miter lim="800000"/>
            <a:headEnd/>
            <a:tailEnd/>
          </a:ln>
        </p:spPr>
        <p:txBody>
          <a:bodyPr wrap="none">
            <a:spAutoFit/>
          </a:bodyPr>
          <a:lstStyle/>
          <a:p>
            <a:r>
              <a:rPr lang="nl-NL" sz="1706">
                <a:solidFill>
                  <a:srgbClr val="000000"/>
                </a:solidFill>
                <a:latin typeface="Tahoma" pitchFamily="34" charset="0"/>
              </a:rPr>
              <a:t>bloedvaten</a:t>
            </a:r>
          </a:p>
        </p:txBody>
      </p:sp>
      <p:sp>
        <p:nvSpPr>
          <p:cNvPr id="40987" name="Text Box 52"/>
          <p:cNvSpPr txBox="1">
            <a:spLocks noChangeArrowheads="1"/>
          </p:cNvSpPr>
          <p:nvPr/>
        </p:nvSpPr>
        <p:spPr bwMode="auto">
          <a:xfrm>
            <a:off x="9063872" y="3009176"/>
            <a:ext cx="1356462" cy="354841"/>
          </a:xfrm>
          <a:prstGeom prst="rect">
            <a:avLst/>
          </a:prstGeom>
          <a:noFill/>
          <a:ln w="9525">
            <a:noFill/>
            <a:miter lim="800000"/>
            <a:headEnd/>
            <a:tailEnd/>
          </a:ln>
        </p:spPr>
        <p:txBody>
          <a:bodyPr wrap="none">
            <a:spAutoFit/>
          </a:bodyPr>
          <a:lstStyle/>
          <a:p>
            <a:r>
              <a:rPr lang="nl-NL" sz="1706">
                <a:solidFill>
                  <a:srgbClr val="000000"/>
                </a:solidFill>
                <a:latin typeface="Tahoma" pitchFamily="34" charset="0"/>
              </a:rPr>
              <a:t>gladde spier</a:t>
            </a:r>
          </a:p>
        </p:txBody>
      </p:sp>
      <p:sp>
        <p:nvSpPr>
          <p:cNvPr id="40988" name="Line 54"/>
          <p:cNvSpPr>
            <a:spLocks noChangeShapeType="1"/>
          </p:cNvSpPr>
          <p:nvPr/>
        </p:nvSpPr>
        <p:spPr bwMode="auto">
          <a:xfrm>
            <a:off x="5009398" y="4713590"/>
            <a:ext cx="128677" cy="33862"/>
          </a:xfrm>
          <a:prstGeom prst="line">
            <a:avLst/>
          </a:prstGeom>
          <a:noFill/>
          <a:ln w="28575">
            <a:solidFill>
              <a:srgbClr val="000000"/>
            </a:solidFill>
            <a:round/>
            <a:headEnd/>
            <a:tailEnd/>
          </a:ln>
        </p:spPr>
        <p:txBody>
          <a:bodyPr wrap="none"/>
          <a:lstStyle/>
          <a:p>
            <a:endParaRPr lang="en-US" sz="3697"/>
          </a:p>
        </p:txBody>
      </p:sp>
      <p:sp>
        <p:nvSpPr>
          <p:cNvPr id="40989" name="Line 55"/>
          <p:cNvSpPr>
            <a:spLocks noChangeShapeType="1"/>
          </p:cNvSpPr>
          <p:nvPr/>
        </p:nvSpPr>
        <p:spPr bwMode="auto">
          <a:xfrm flipV="1">
            <a:off x="7610041" y="4896448"/>
            <a:ext cx="101587" cy="94815"/>
          </a:xfrm>
          <a:prstGeom prst="line">
            <a:avLst/>
          </a:prstGeom>
          <a:noFill/>
          <a:ln w="9525">
            <a:solidFill>
              <a:srgbClr val="000000"/>
            </a:solidFill>
            <a:round/>
            <a:headEnd/>
            <a:tailEnd/>
          </a:ln>
        </p:spPr>
        <p:txBody>
          <a:bodyPr wrap="none"/>
          <a:lstStyle/>
          <a:p>
            <a:endParaRPr lang="en-US" sz="3697"/>
          </a:p>
        </p:txBody>
      </p:sp>
      <p:sp>
        <p:nvSpPr>
          <p:cNvPr id="40990" name="Line 56"/>
          <p:cNvSpPr>
            <a:spLocks noChangeShapeType="1"/>
          </p:cNvSpPr>
          <p:nvPr/>
        </p:nvSpPr>
        <p:spPr bwMode="auto">
          <a:xfrm>
            <a:off x="7447500" y="4225970"/>
            <a:ext cx="88042" cy="67725"/>
          </a:xfrm>
          <a:prstGeom prst="line">
            <a:avLst/>
          </a:prstGeom>
          <a:noFill/>
          <a:ln w="9525">
            <a:solidFill>
              <a:srgbClr val="000000"/>
            </a:solidFill>
            <a:round/>
            <a:headEnd/>
            <a:tailEnd/>
          </a:ln>
        </p:spPr>
        <p:txBody>
          <a:bodyPr wrap="none"/>
          <a:lstStyle/>
          <a:p>
            <a:endParaRPr lang="en-US" sz="3697"/>
          </a:p>
        </p:txBody>
      </p:sp>
      <p:sp>
        <p:nvSpPr>
          <p:cNvPr id="40991" name="Line 57"/>
          <p:cNvSpPr>
            <a:spLocks noChangeShapeType="1"/>
          </p:cNvSpPr>
          <p:nvPr/>
        </p:nvSpPr>
        <p:spPr bwMode="auto">
          <a:xfrm>
            <a:off x="7352685" y="3189776"/>
            <a:ext cx="88042" cy="94815"/>
          </a:xfrm>
          <a:prstGeom prst="line">
            <a:avLst/>
          </a:prstGeom>
          <a:noFill/>
          <a:ln w="9525">
            <a:solidFill>
              <a:srgbClr val="000000"/>
            </a:solidFill>
            <a:round/>
            <a:headEnd/>
            <a:tailEnd/>
          </a:ln>
        </p:spPr>
        <p:txBody>
          <a:bodyPr wrap="none"/>
          <a:lstStyle/>
          <a:p>
            <a:endParaRPr lang="en-US" sz="3697"/>
          </a:p>
        </p:txBody>
      </p:sp>
      <p:sp>
        <p:nvSpPr>
          <p:cNvPr id="40992" name="Text Box 59"/>
          <p:cNvSpPr txBox="1">
            <a:spLocks noChangeArrowheads="1"/>
          </p:cNvSpPr>
          <p:nvPr/>
        </p:nvSpPr>
        <p:spPr bwMode="auto">
          <a:xfrm>
            <a:off x="4435993" y="2354500"/>
            <a:ext cx="5057795" cy="398699"/>
          </a:xfrm>
          <a:prstGeom prst="rect">
            <a:avLst/>
          </a:prstGeom>
          <a:noFill/>
          <a:ln w="9525">
            <a:noFill/>
            <a:miter lim="800000"/>
            <a:headEnd/>
            <a:tailEnd/>
          </a:ln>
        </p:spPr>
        <p:txBody>
          <a:bodyPr wrap="none">
            <a:spAutoFit/>
          </a:bodyPr>
          <a:lstStyle/>
          <a:p>
            <a:r>
              <a:rPr lang="nl-NL" sz="1991" b="1">
                <a:solidFill>
                  <a:srgbClr val="000000"/>
                </a:solidFill>
                <a:latin typeface="Tahoma" pitchFamily="34" charset="0"/>
              </a:rPr>
              <a:t>Autonome (vegetatieve) zenuwstelsel</a:t>
            </a:r>
          </a:p>
        </p:txBody>
      </p:sp>
      <p:sp>
        <p:nvSpPr>
          <p:cNvPr id="2" name="Slide Number Placeholder 1"/>
          <p:cNvSpPr>
            <a:spLocks noGrp="1"/>
          </p:cNvSpPr>
          <p:nvPr>
            <p:ph type="sldNum" sz="quarter" idx="10"/>
          </p:nvPr>
        </p:nvSpPr>
        <p:spPr/>
        <p:txBody>
          <a:bodyPr/>
          <a:lstStyle/>
          <a:p>
            <a:pPr>
              <a:defRPr/>
            </a:pPr>
            <a:fld id="{2338772D-3C63-4B23-BC47-8CA19BCD5529}" type="slidenum">
              <a:rPr lang="nl-NL" smtClean="0"/>
              <a:pPr>
                <a:defRPr/>
              </a:pPr>
              <a:t>25</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1614115" y="2151325"/>
            <a:ext cx="9377664" cy="6390989"/>
          </a:xfrm>
          <a:prstGeom prst="rect">
            <a:avLst/>
          </a:prstGeom>
          <a:solidFill>
            <a:schemeClr val="accent1">
              <a:lumMod val="60000"/>
              <a:lumOff val="40000"/>
            </a:schemeClr>
          </a:solidFill>
          <a:ln w="9525">
            <a:solidFill>
              <a:srgbClr val="000000"/>
            </a:solidFill>
            <a:miter lim="800000"/>
            <a:headEnd/>
            <a:tailEnd/>
          </a:ln>
          <a:effectLst>
            <a:outerShdw blurRad="50800" dist="38100" dir="2700000" algn="tl" rotWithShape="0">
              <a:prstClr val="black">
                <a:alpha val="40000"/>
              </a:prstClr>
            </a:outerShdw>
          </a:effectLst>
        </p:spPr>
        <p:txBody>
          <a:bodyPr wrap="none" anchor="ctr"/>
          <a:lstStyle/>
          <a:p>
            <a:pPr algn="ctr">
              <a:defRPr/>
            </a:pPr>
            <a:endParaRPr lang="en-US" sz="1706">
              <a:latin typeface="Tahoma" pitchFamily="34" charset="0"/>
            </a:endParaRPr>
          </a:p>
        </p:txBody>
      </p:sp>
      <p:sp>
        <p:nvSpPr>
          <p:cNvPr id="41988" name="Oval 139"/>
          <p:cNvSpPr>
            <a:spLocks noChangeArrowheads="1"/>
          </p:cNvSpPr>
          <p:nvPr/>
        </p:nvSpPr>
        <p:spPr bwMode="auto">
          <a:xfrm>
            <a:off x="3758742" y="6007138"/>
            <a:ext cx="790126" cy="1020391"/>
          </a:xfrm>
          <a:prstGeom prst="ellipse">
            <a:avLst/>
          </a:prstGeom>
          <a:solidFill>
            <a:schemeClr val="bg1"/>
          </a:solidFill>
          <a:ln w="9525">
            <a:solidFill>
              <a:srgbClr val="000000"/>
            </a:solidFill>
            <a:round/>
            <a:headEnd/>
            <a:tailEnd/>
          </a:ln>
        </p:spPr>
        <p:txBody>
          <a:bodyPr wrap="none" anchor="ctr"/>
          <a:lstStyle/>
          <a:p>
            <a:endParaRPr lang="en-US" sz="3697"/>
          </a:p>
        </p:txBody>
      </p:sp>
      <p:sp>
        <p:nvSpPr>
          <p:cNvPr id="41989" name="Rectangle 141"/>
          <p:cNvSpPr>
            <a:spLocks noGrp="1" noChangeArrowheads="1"/>
          </p:cNvSpPr>
          <p:nvPr>
            <p:ph type="title"/>
          </p:nvPr>
        </p:nvSpPr>
        <p:spPr/>
        <p:txBody>
          <a:bodyPr/>
          <a:lstStyle/>
          <a:p>
            <a:pPr eaLnBrk="1" hangingPunct="1"/>
            <a:r>
              <a:rPr lang="nl-NL" smtClean="0"/>
              <a:t>Parasympathicus </a:t>
            </a:r>
            <a:r>
              <a:rPr lang="nl-NL" i="1" smtClean="0"/>
              <a:t>vs</a:t>
            </a:r>
            <a:r>
              <a:rPr lang="nl-NL" smtClean="0"/>
              <a:t>. sympathicus: lange of korte pre- en post-ganglionaire axonen?</a:t>
            </a:r>
          </a:p>
        </p:txBody>
      </p:sp>
      <p:sp>
        <p:nvSpPr>
          <p:cNvPr id="41990" name="Text Box 4"/>
          <p:cNvSpPr txBox="1">
            <a:spLocks noChangeArrowheads="1"/>
          </p:cNvSpPr>
          <p:nvPr/>
        </p:nvSpPr>
        <p:spPr bwMode="auto">
          <a:xfrm>
            <a:off x="2521630" y="5025126"/>
            <a:ext cx="1238352" cy="354841"/>
          </a:xfrm>
          <a:prstGeom prst="rect">
            <a:avLst/>
          </a:prstGeom>
          <a:noFill/>
          <a:ln w="9525">
            <a:noFill/>
            <a:miter lim="800000"/>
            <a:headEnd/>
            <a:tailEnd/>
          </a:ln>
        </p:spPr>
        <p:txBody>
          <a:bodyPr wrap="none">
            <a:spAutoFit/>
          </a:bodyPr>
          <a:lstStyle/>
          <a:p>
            <a:r>
              <a:rPr lang="nl-NL" sz="1706">
                <a:solidFill>
                  <a:srgbClr val="000000"/>
                </a:solidFill>
                <a:latin typeface="Tahoma" pitchFamily="34" charset="0"/>
              </a:rPr>
              <a:t>ruggemerg</a:t>
            </a:r>
          </a:p>
        </p:txBody>
      </p:sp>
      <p:grpSp>
        <p:nvGrpSpPr>
          <p:cNvPr id="41991" name="Group 20"/>
          <p:cNvGrpSpPr>
            <a:grpSpLocks/>
          </p:cNvGrpSpPr>
          <p:nvPr/>
        </p:nvGrpSpPr>
        <p:grpSpPr bwMode="auto">
          <a:xfrm>
            <a:off x="2124311" y="2460603"/>
            <a:ext cx="2106249" cy="2562264"/>
            <a:chOff x="1041" y="1339"/>
            <a:chExt cx="933" cy="1135"/>
          </a:xfrm>
        </p:grpSpPr>
        <p:grpSp>
          <p:nvGrpSpPr>
            <p:cNvPr id="42056" name="Group 21"/>
            <p:cNvGrpSpPr>
              <a:grpSpLocks/>
            </p:cNvGrpSpPr>
            <p:nvPr/>
          </p:nvGrpSpPr>
          <p:grpSpPr bwMode="auto">
            <a:xfrm>
              <a:off x="1041" y="1339"/>
              <a:ext cx="933" cy="1135"/>
              <a:chOff x="1038" y="1339"/>
              <a:chExt cx="933" cy="1135"/>
            </a:xfrm>
          </p:grpSpPr>
          <p:sp>
            <p:nvSpPr>
              <p:cNvPr id="42060" name="Oval 22"/>
              <p:cNvSpPr>
                <a:spLocks noChangeArrowheads="1"/>
              </p:cNvSpPr>
              <p:nvPr/>
            </p:nvSpPr>
            <p:spPr bwMode="auto">
              <a:xfrm>
                <a:off x="1038" y="1339"/>
                <a:ext cx="933" cy="1135"/>
              </a:xfrm>
              <a:prstGeom prst="ellipse">
                <a:avLst/>
              </a:prstGeom>
              <a:solidFill>
                <a:srgbClr val="FFFFCC"/>
              </a:solidFill>
              <a:ln w="9525">
                <a:solidFill>
                  <a:srgbClr val="000000"/>
                </a:solidFill>
                <a:round/>
                <a:headEnd/>
                <a:tailEnd/>
              </a:ln>
            </p:spPr>
            <p:txBody>
              <a:bodyPr wrap="none" anchor="ctr"/>
              <a:lstStyle/>
              <a:p>
                <a:endParaRPr lang="en-US" sz="3697"/>
              </a:p>
            </p:txBody>
          </p:sp>
          <p:sp>
            <p:nvSpPr>
              <p:cNvPr id="42061" name="Freeform 23"/>
              <p:cNvSpPr>
                <a:spLocks/>
              </p:cNvSpPr>
              <p:nvPr/>
            </p:nvSpPr>
            <p:spPr bwMode="auto">
              <a:xfrm>
                <a:off x="1062" y="1596"/>
                <a:ext cx="886" cy="852"/>
              </a:xfrm>
              <a:custGeom>
                <a:avLst/>
                <a:gdLst>
                  <a:gd name="T0" fmla="*/ 0 w 886"/>
                  <a:gd name="T1" fmla="*/ 156 h 852"/>
                  <a:gd name="T2" fmla="*/ 279 w 886"/>
                  <a:gd name="T3" fmla="*/ 276 h 852"/>
                  <a:gd name="T4" fmla="*/ 297 w 886"/>
                  <a:gd name="T5" fmla="*/ 744 h 852"/>
                  <a:gd name="T6" fmla="*/ 441 w 886"/>
                  <a:gd name="T7" fmla="*/ 318 h 852"/>
                  <a:gd name="T8" fmla="*/ 594 w 886"/>
                  <a:gd name="T9" fmla="*/ 753 h 852"/>
                  <a:gd name="T10" fmla="*/ 618 w 886"/>
                  <a:gd name="T11" fmla="*/ 279 h 852"/>
                  <a:gd name="T12" fmla="*/ 885 w 886"/>
                  <a:gd name="T13" fmla="*/ 177 h 852"/>
                  <a:gd name="T14" fmla="*/ 819 w 886"/>
                  <a:gd name="T15" fmla="*/ 3 h 852"/>
                  <a:gd name="T16" fmla="*/ 57 w 886"/>
                  <a:gd name="T17" fmla="*/ 0 h 852"/>
                  <a:gd name="T18" fmla="*/ 0 w 886"/>
                  <a:gd name="T19" fmla="*/ 156 h 8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6"/>
                  <a:gd name="T31" fmla="*/ 0 h 852"/>
                  <a:gd name="T32" fmla="*/ 886 w 886"/>
                  <a:gd name="T33" fmla="*/ 852 h 8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6" h="852">
                    <a:moveTo>
                      <a:pt x="0" y="156"/>
                    </a:moveTo>
                    <a:cubicBezTo>
                      <a:pt x="22" y="191"/>
                      <a:pt x="273" y="123"/>
                      <a:pt x="279" y="276"/>
                    </a:cubicBezTo>
                    <a:cubicBezTo>
                      <a:pt x="318" y="432"/>
                      <a:pt x="76" y="686"/>
                      <a:pt x="297" y="744"/>
                    </a:cubicBezTo>
                    <a:cubicBezTo>
                      <a:pt x="474" y="852"/>
                      <a:pt x="372" y="315"/>
                      <a:pt x="441" y="318"/>
                    </a:cubicBezTo>
                    <a:cubicBezTo>
                      <a:pt x="546" y="321"/>
                      <a:pt x="411" y="846"/>
                      <a:pt x="594" y="753"/>
                    </a:cubicBezTo>
                    <a:cubicBezTo>
                      <a:pt x="837" y="660"/>
                      <a:pt x="537" y="447"/>
                      <a:pt x="618" y="279"/>
                    </a:cubicBezTo>
                    <a:cubicBezTo>
                      <a:pt x="672" y="117"/>
                      <a:pt x="802" y="177"/>
                      <a:pt x="885" y="177"/>
                    </a:cubicBezTo>
                    <a:cubicBezTo>
                      <a:pt x="886" y="147"/>
                      <a:pt x="852" y="39"/>
                      <a:pt x="819" y="3"/>
                    </a:cubicBezTo>
                    <a:cubicBezTo>
                      <a:pt x="511" y="84"/>
                      <a:pt x="414" y="105"/>
                      <a:pt x="57" y="0"/>
                    </a:cubicBezTo>
                    <a:cubicBezTo>
                      <a:pt x="15" y="69"/>
                      <a:pt x="12" y="87"/>
                      <a:pt x="0" y="156"/>
                    </a:cubicBezTo>
                    <a:close/>
                  </a:path>
                </a:pathLst>
              </a:custGeom>
              <a:solidFill>
                <a:schemeClr val="bg2"/>
              </a:solidFill>
              <a:ln w="9525">
                <a:solidFill>
                  <a:schemeClr val="tx1"/>
                </a:solidFill>
                <a:round/>
                <a:headEnd/>
                <a:tailEnd/>
              </a:ln>
            </p:spPr>
            <p:txBody>
              <a:bodyPr wrap="none"/>
              <a:lstStyle/>
              <a:p>
                <a:endParaRPr lang="en-US" sz="3697"/>
              </a:p>
            </p:txBody>
          </p:sp>
        </p:grpSp>
        <p:grpSp>
          <p:nvGrpSpPr>
            <p:cNvPr id="42057" name="Group 24"/>
            <p:cNvGrpSpPr>
              <a:grpSpLocks/>
            </p:cNvGrpSpPr>
            <p:nvPr/>
          </p:nvGrpSpPr>
          <p:grpSpPr bwMode="auto">
            <a:xfrm>
              <a:off x="1460" y="1729"/>
              <a:ext cx="96" cy="120"/>
              <a:chOff x="1568" y="1813"/>
              <a:chExt cx="96" cy="120"/>
            </a:xfrm>
          </p:grpSpPr>
          <p:sp>
            <p:nvSpPr>
              <p:cNvPr id="42058" name="Oval 25"/>
              <p:cNvSpPr>
                <a:spLocks noChangeArrowheads="1"/>
              </p:cNvSpPr>
              <p:nvPr/>
            </p:nvSpPr>
            <p:spPr bwMode="auto">
              <a:xfrm>
                <a:off x="1568" y="1813"/>
                <a:ext cx="96" cy="120"/>
              </a:xfrm>
              <a:prstGeom prst="ellipse">
                <a:avLst/>
              </a:prstGeom>
              <a:solidFill>
                <a:schemeClr val="bg1"/>
              </a:solidFill>
              <a:ln w="6350">
                <a:solidFill>
                  <a:srgbClr val="000000"/>
                </a:solidFill>
                <a:round/>
                <a:headEnd/>
                <a:tailEnd/>
              </a:ln>
            </p:spPr>
            <p:txBody>
              <a:bodyPr wrap="none" anchor="ctr"/>
              <a:lstStyle/>
              <a:p>
                <a:endParaRPr lang="en-US" sz="3697"/>
              </a:p>
            </p:txBody>
          </p:sp>
          <p:sp>
            <p:nvSpPr>
              <p:cNvPr id="42059" name="Oval 26"/>
              <p:cNvSpPr>
                <a:spLocks noChangeArrowheads="1"/>
              </p:cNvSpPr>
              <p:nvPr/>
            </p:nvSpPr>
            <p:spPr bwMode="auto">
              <a:xfrm>
                <a:off x="1575" y="1828"/>
                <a:ext cx="81" cy="90"/>
              </a:xfrm>
              <a:prstGeom prst="ellipse">
                <a:avLst/>
              </a:prstGeom>
              <a:solidFill>
                <a:schemeClr val="tx1"/>
              </a:solidFill>
              <a:ln w="9525">
                <a:noFill/>
                <a:round/>
                <a:headEnd/>
                <a:tailEnd/>
              </a:ln>
            </p:spPr>
            <p:txBody>
              <a:bodyPr wrap="none" anchor="ctr"/>
              <a:lstStyle/>
              <a:p>
                <a:endParaRPr lang="en-US" sz="3697"/>
              </a:p>
            </p:txBody>
          </p:sp>
        </p:grpSp>
      </p:grpSp>
      <p:sp>
        <p:nvSpPr>
          <p:cNvPr id="41992" name="Oval 27"/>
          <p:cNvSpPr>
            <a:spLocks noChangeArrowheads="1"/>
          </p:cNvSpPr>
          <p:nvPr/>
        </p:nvSpPr>
        <p:spPr bwMode="auto">
          <a:xfrm>
            <a:off x="3361421" y="3776726"/>
            <a:ext cx="126420" cy="128678"/>
          </a:xfrm>
          <a:prstGeom prst="ellipse">
            <a:avLst/>
          </a:prstGeom>
          <a:solidFill>
            <a:srgbClr val="000000"/>
          </a:solidFill>
          <a:ln w="9525">
            <a:solidFill>
              <a:srgbClr val="000000"/>
            </a:solidFill>
            <a:round/>
            <a:headEnd/>
            <a:tailEnd/>
          </a:ln>
        </p:spPr>
        <p:txBody>
          <a:bodyPr wrap="none" anchor="ctr"/>
          <a:lstStyle/>
          <a:p>
            <a:endParaRPr lang="en-US" sz="3697"/>
          </a:p>
        </p:txBody>
      </p:sp>
      <p:sp>
        <p:nvSpPr>
          <p:cNvPr id="41993" name="Oval 28"/>
          <p:cNvSpPr>
            <a:spLocks noChangeArrowheads="1"/>
          </p:cNvSpPr>
          <p:nvPr/>
        </p:nvSpPr>
        <p:spPr bwMode="auto">
          <a:xfrm>
            <a:off x="7483621" y="2792455"/>
            <a:ext cx="1447058" cy="785611"/>
          </a:xfrm>
          <a:prstGeom prst="ellipse">
            <a:avLst/>
          </a:prstGeom>
          <a:solidFill>
            <a:srgbClr val="FF9966"/>
          </a:solidFill>
          <a:ln w="9525">
            <a:solidFill>
              <a:srgbClr val="000000"/>
            </a:solidFill>
            <a:round/>
            <a:headEnd/>
            <a:tailEnd/>
          </a:ln>
        </p:spPr>
        <p:txBody>
          <a:bodyPr wrap="none" anchor="ctr"/>
          <a:lstStyle/>
          <a:p>
            <a:endParaRPr lang="en-US" sz="3697"/>
          </a:p>
        </p:txBody>
      </p:sp>
      <p:sp>
        <p:nvSpPr>
          <p:cNvPr id="41994" name="AutoShape 29"/>
          <p:cNvSpPr>
            <a:spLocks noChangeArrowheads="1"/>
          </p:cNvSpPr>
          <p:nvPr/>
        </p:nvSpPr>
        <p:spPr bwMode="auto">
          <a:xfrm>
            <a:off x="7892228" y="4663925"/>
            <a:ext cx="627586" cy="62081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9966"/>
          </a:solidFill>
          <a:ln w="9525">
            <a:solidFill>
              <a:srgbClr val="000000"/>
            </a:solidFill>
            <a:miter lim="800000"/>
            <a:headEnd/>
            <a:tailEnd/>
          </a:ln>
        </p:spPr>
        <p:txBody>
          <a:bodyPr wrap="none" anchor="ctr"/>
          <a:lstStyle/>
          <a:p>
            <a:endParaRPr lang="en-US" sz="3697"/>
          </a:p>
        </p:txBody>
      </p:sp>
      <p:grpSp>
        <p:nvGrpSpPr>
          <p:cNvPr id="41995" name="Group 30"/>
          <p:cNvGrpSpPr>
            <a:grpSpLocks/>
          </p:cNvGrpSpPr>
          <p:nvPr/>
        </p:nvGrpSpPr>
        <p:grpSpPr bwMode="auto">
          <a:xfrm>
            <a:off x="7555860" y="3817362"/>
            <a:ext cx="1300321" cy="970726"/>
            <a:chOff x="3066" y="3368"/>
            <a:chExt cx="576" cy="576"/>
          </a:xfrm>
        </p:grpSpPr>
        <p:sp>
          <p:nvSpPr>
            <p:cNvPr id="42053" name="AutoShape 31"/>
            <p:cNvSpPr>
              <a:spLocks noChangeArrowheads="1"/>
            </p:cNvSpPr>
            <p:nvPr/>
          </p:nvSpPr>
          <p:spPr bwMode="auto">
            <a:xfrm>
              <a:off x="3066" y="3368"/>
              <a:ext cx="576"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2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9966"/>
            </a:solidFill>
            <a:ln w="9525">
              <a:solidFill>
                <a:srgbClr val="000000"/>
              </a:solidFill>
              <a:miter lim="800000"/>
              <a:headEnd/>
              <a:tailEnd/>
            </a:ln>
          </p:spPr>
          <p:txBody>
            <a:bodyPr wrap="none" anchor="ctr"/>
            <a:lstStyle/>
            <a:p>
              <a:endParaRPr lang="en-US" sz="3697"/>
            </a:p>
          </p:txBody>
        </p:sp>
        <p:sp>
          <p:nvSpPr>
            <p:cNvPr id="42054" name="Oval 32"/>
            <p:cNvSpPr>
              <a:spLocks noChangeArrowheads="1"/>
            </p:cNvSpPr>
            <p:nvPr/>
          </p:nvSpPr>
          <p:spPr bwMode="auto">
            <a:xfrm>
              <a:off x="3070" y="3584"/>
              <a:ext cx="142" cy="130"/>
            </a:xfrm>
            <a:prstGeom prst="ellipse">
              <a:avLst/>
            </a:prstGeom>
            <a:solidFill>
              <a:srgbClr val="000000"/>
            </a:solidFill>
            <a:ln w="28575">
              <a:solidFill>
                <a:srgbClr val="FF9966"/>
              </a:solidFill>
              <a:round/>
              <a:headEnd/>
              <a:tailEnd/>
            </a:ln>
          </p:spPr>
          <p:txBody>
            <a:bodyPr wrap="none" anchor="ctr"/>
            <a:lstStyle/>
            <a:p>
              <a:endParaRPr lang="en-US" sz="3697"/>
            </a:p>
          </p:txBody>
        </p:sp>
        <p:sp>
          <p:nvSpPr>
            <p:cNvPr id="42055" name="Oval 33"/>
            <p:cNvSpPr>
              <a:spLocks noChangeArrowheads="1"/>
            </p:cNvSpPr>
            <p:nvPr/>
          </p:nvSpPr>
          <p:spPr bwMode="auto">
            <a:xfrm>
              <a:off x="3498" y="3584"/>
              <a:ext cx="142" cy="130"/>
            </a:xfrm>
            <a:prstGeom prst="ellipse">
              <a:avLst/>
            </a:prstGeom>
            <a:solidFill>
              <a:srgbClr val="000000"/>
            </a:solidFill>
            <a:ln w="28575">
              <a:solidFill>
                <a:srgbClr val="FF9966"/>
              </a:solidFill>
              <a:round/>
              <a:headEnd/>
              <a:tailEnd/>
            </a:ln>
          </p:spPr>
          <p:txBody>
            <a:bodyPr wrap="none" anchor="ctr"/>
            <a:lstStyle/>
            <a:p>
              <a:endParaRPr lang="en-US" sz="3697"/>
            </a:p>
          </p:txBody>
        </p:sp>
      </p:grpSp>
      <p:sp>
        <p:nvSpPr>
          <p:cNvPr id="41996" name="Oval 35"/>
          <p:cNvSpPr>
            <a:spLocks noChangeArrowheads="1"/>
          </p:cNvSpPr>
          <p:nvPr/>
        </p:nvSpPr>
        <p:spPr bwMode="auto">
          <a:xfrm>
            <a:off x="4959734" y="4332072"/>
            <a:ext cx="510195" cy="510195"/>
          </a:xfrm>
          <a:prstGeom prst="ellipse">
            <a:avLst/>
          </a:prstGeom>
          <a:solidFill>
            <a:schemeClr val="bg2"/>
          </a:solidFill>
          <a:ln w="9525">
            <a:solidFill>
              <a:srgbClr val="000000"/>
            </a:solidFill>
            <a:round/>
            <a:headEnd/>
            <a:tailEnd/>
          </a:ln>
        </p:spPr>
        <p:txBody>
          <a:bodyPr wrap="none" anchor="ctr"/>
          <a:lstStyle/>
          <a:p>
            <a:endParaRPr lang="en-US" sz="3697"/>
          </a:p>
        </p:txBody>
      </p:sp>
      <p:sp>
        <p:nvSpPr>
          <p:cNvPr id="41997" name="Oval 36"/>
          <p:cNvSpPr>
            <a:spLocks noChangeArrowheads="1"/>
          </p:cNvSpPr>
          <p:nvPr/>
        </p:nvSpPr>
        <p:spPr bwMode="auto">
          <a:xfrm>
            <a:off x="5151620" y="4521702"/>
            <a:ext cx="126420" cy="128678"/>
          </a:xfrm>
          <a:prstGeom prst="ellipse">
            <a:avLst/>
          </a:prstGeom>
          <a:solidFill>
            <a:schemeClr val="tx1"/>
          </a:solidFill>
          <a:ln w="9525">
            <a:solidFill>
              <a:srgbClr val="000000"/>
            </a:solidFill>
            <a:round/>
            <a:headEnd/>
            <a:tailEnd/>
          </a:ln>
        </p:spPr>
        <p:txBody>
          <a:bodyPr wrap="none" anchor="ctr"/>
          <a:lstStyle/>
          <a:p>
            <a:endParaRPr lang="en-US" sz="3697"/>
          </a:p>
        </p:txBody>
      </p:sp>
      <p:sp>
        <p:nvSpPr>
          <p:cNvPr id="41998" name="Freeform 37"/>
          <p:cNvSpPr>
            <a:spLocks/>
          </p:cNvSpPr>
          <p:nvPr/>
        </p:nvSpPr>
        <p:spPr bwMode="auto">
          <a:xfrm>
            <a:off x="3420116" y="3880571"/>
            <a:ext cx="1650233" cy="1329669"/>
          </a:xfrm>
          <a:custGeom>
            <a:avLst/>
            <a:gdLst>
              <a:gd name="T0" fmla="*/ 0 w 731"/>
              <a:gd name="T1" fmla="*/ 0 h 589"/>
              <a:gd name="T2" fmla="*/ 2147483647 w 731"/>
              <a:gd name="T3" fmla="*/ 2147483647 h 589"/>
              <a:gd name="T4" fmla="*/ 2147483647 w 731"/>
              <a:gd name="T5" fmla="*/ 2147483647 h 589"/>
              <a:gd name="T6" fmla="*/ 0 60000 65536"/>
              <a:gd name="T7" fmla="*/ 0 60000 65536"/>
              <a:gd name="T8" fmla="*/ 0 60000 65536"/>
              <a:gd name="T9" fmla="*/ 0 w 731"/>
              <a:gd name="T10" fmla="*/ 0 h 589"/>
              <a:gd name="T11" fmla="*/ 731 w 731"/>
              <a:gd name="T12" fmla="*/ 589 h 589"/>
            </a:gdLst>
            <a:ahLst/>
            <a:cxnLst>
              <a:cxn ang="T6">
                <a:pos x="T0" y="T1"/>
              </a:cxn>
              <a:cxn ang="T7">
                <a:pos x="T2" y="T3"/>
              </a:cxn>
              <a:cxn ang="T8">
                <a:pos x="T4" y="T5"/>
              </a:cxn>
            </a:cxnLst>
            <a:rect l="T9" t="T10" r="T11" b="T12"/>
            <a:pathLst>
              <a:path w="731" h="589">
                <a:moveTo>
                  <a:pt x="0" y="0"/>
                </a:moveTo>
                <a:cubicBezTo>
                  <a:pt x="20" y="89"/>
                  <a:pt x="0" y="477"/>
                  <a:pt x="122" y="533"/>
                </a:cubicBezTo>
                <a:cubicBezTo>
                  <a:pt x="244" y="589"/>
                  <a:pt x="604" y="379"/>
                  <a:pt x="731" y="338"/>
                </a:cubicBezTo>
              </a:path>
            </a:pathLst>
          </a:custGeom>
          <a:noFill/>
          <a:ln w="28575">
            <a:solidFill>
              <a:srgbClr val="000000"/>
            </a:solidFill>
            <a:round/>
            <a:headEnd/>
            <a:tailEnd/>
          </a:ln>
        </p:spPr>
        <p:txBody>
          <a:bodyPr wrap="none"/>
          <a:lstStyle/>
          <a:p>
            <a:endParaRPr lang="en-US" sz="3697"/>
          </a:p>
        </p:txBody>
      </p:sp>
      <p:sp>
        <p:nvSpPr>
          <p:cNvPr id="41999" name="Freeform 38"/>
          <p:cNvSpPr>
            <a:spLocks/>
          </p:cNvSpPr>
          <p:nvPr/>
        </p:nvSpPr>
        <p:spPr bwMode="auto">
          <a:xfrm>
            <a:off x="5228375" y="3103991"/>
            <a:ext cx="2185262" cy="1480921"/>
          </a:xfrm>
          <a:custGeom>
            <a:avLst/>
            <a:gdLst>
              <a:gd name="T0" fmla="*/ 0 w 968"/>
              <a:gd name="T1" fmla="*/ 2147483647 h 656"/>
              <a:gd name="T2" fmla="*/ 2147483647 w 968"/>
              <a:gd name="T3" fmla="*/ 2147483647 h 656"/>
              <a:gd name="T4" fmla="*/ 2147483647 w 968"/>
              <a:gd name="T5" fmla="*/ 2147483647 h 656"/>
              <a:gd name="T6" fmla="*/ 2147483647 w 968"/>
              <a:gd name="T7" fmla="*/ 0 h 656"/>
              <a:gd name="T8" fmla="*/ 0 60000 65536"/>
              <a:gd name="T9" fmla="*/ 0 60000 65536"/>
              <a:gd name="T10" fmla="*/ 0 60000 65536"/>
              <a:gd name="T11" fmla="*/ 0 60000 65536"/>
              <a:gd name="T12" fmla="*/ 0 w 968"/>
              <a:gd name="T13" fmla="*/ 0 h 656"/>
              <a:gd name="T14" fmla="*/ 968 w 968"/>
              <a:gd name="T15" fmla="*/ 656 h 656"/>
            </a:gdLst>
            <a:ahLst/>
            <a:cxnLst>
              <a:cxn ang="T8">
                <a:pos x="T0" y="T1"/>
              </a:cxn>
              <a:cxn ang="T9">
                <a:pos x="T2" y="T3"/>
              </a:cxn>
              <a:cxn ang="T10">
                <a:pos x="T4" y="T5"/>
              </a:cxn>
              <a:cxn ang="T11">
                <a:pos x="T6" y="T7"/>
              </a:cxn>
            </a:cxnLst>
            <a:rect l="T12" t="T13" r="T14" b="T15"/>
            <a:pathLst>
              <a:path w="968" h="656">
                <a:moveTo>
                  <a:pt x="0" y="656"/>
                </a:moveTo>
                <a:cubicBezTo>
                  <a:pt x="38" y="595"/>
                  <a:pt x="115" y="370"/>
                  <a:pt x="230" y="284"/>
                </a:cubicBezTo>
                <a:cubicBezTo>
                  <a:pt x="345" y="198"/>
                  <a:pt x="569" y="185"/>
                  <a:pt x="692" y="138"/>
                </a:cubicBezTo>
                <a:cubicBezTo>
                  <a:pt x="815" y="91"/>
                  <a:pt x="918" y="24"/>
                  <a:pt x="968" y="0"/>
                </a:cubicBezTo>
              </a:path>
            </a:pathLst>
          </a:custGeom>
          <a:noFill/>
          <a:ln w="9525">
            <a:solidFill>
              <a:srgbClr val="000000"/>
            </a:solidFill>
            <a:round/>
            <a:headEnd/>
            <a:tailEnd/>
          </a:ln>
        </p:spPr>
        <p:txBody>
          <a:bodyPr wrap="none"/>
          <a:lstStyle/>
          <a:p>
            <a:endParaRPr lang="en-US" sz="3697"/>
          </a:p>
        </p:txBody>
      </p:sp>
      <p:sp>
        <p:nvSpPr>
          <p:cNvPr id="42000" name="Freeform 39"/>
          <p:cNvSpPr>
            <a:spLocks/>
          </p:cNvSpPr>
          <p:nvPr/>
        </p:nvSpPr>
        <p:spPr bwMode="auto">
          <a:xfrm>
            <a:off x="5747601" y="3745122"/>
            <a:ext cx="1758595" cy="611784"/>
          </a:xfrm>
          <a:custGeom>
            <a:avLst/>
            <a:gdLst>
              <a:gd name="T0" fmla="*/ 0 w 779"/>
              <a:gd name="T1" fmla="*/ 0 h 271"/>
              <a:gd name="T2" fmla="*/ 2147483647 w 779"/>
              <a:gd name="T3" fmla="*/ 2147483647 h 271"/>
              <a:gd name="T4" fmla="*/ 2147483647 w 779"/>
              <a:gd name="T5" fmla="*/ 2147483647 h 271"/>
              <a:gd name="T6" fmla="*/ 0 60000 65536"/>
              <a:gd name="T7" fmla="*/ 0 60000 65536"/>
              <a:gd name="T8" fmla="*/ 0 60000 65536"/>
              <a:gd name="T9" fmla="*/ 0 w 779"/>
              <a:gd name="T10" fmla="*/ 0 h 271"/>
              <a:gd name="T11" fmla="*/ 779 w 779"/>
              <a:gd name="T12" fmla="*/ 271 h 271"/>
            </a:gdLst>
            <a:ahLst/>
            <a:cxnLst>
              <a:cxn ang="T6">
                <a:pos x="T0" y="T1"/>
              </a:cxn>
              <a:cxn ang="T7">
                <a:pos x="T2" y="T3"/>
              </a:cxn>
              <a:cxn ang="T8">
                <a:pos x="T4" y="T5"/>
              </a:cxn>
            </a:cxnLst>
            <a:rect l="T9" t="T10" r="T11" b="T12"/>
            <a:pathLst>
              <a:path w="779" h="271">
                <a:moveTo>
                  <a:pt x="0" y="0"/>
                </a:moveTo>
                <a:cubicBezTo>
                  <a:pt x="206" y="108"/>
                  <a:pt x="413" y="217"/>
                  <a:pt x="543" y="244"/>
                </a:cubicBezTo>
                <a:cubicBezTo>
                  <a:pt x="673" y="271"/>
                  <a:pt x="726" y="217"/>
                  <a:pt x="779" y="163"/>
                </a:cubicBezTo>
              </a:path>
            </a:pathLst>
          </a:custGeom>
          <a:noFill/>
          <a:ln w="9525">
            <a:solidFill>
              <a:srgbClr val="000000"/>
            </a:solidFill>
            <a:round/>
            <a:headEnd/>
            <a:tailEnd/>
          </a:ln>
        </p:spPr>
        <p:txBody>
          <a:bodyPr wrap="none"/>
          <a:lstStyle/>
          <a:p>
            <a:endParaRPr lang="en-US" sz="3697"/>
          </a:p>
        </p:txBody>
      </p:sp>
      <p:sp>
        <p:nvSpPr>
          <p:cNvPr id="42001" name="Freeform 40"/>
          <p:cNvSpPr>
            <a:spLocks/>
          </p:cNvSpPr>
          <p:nvPr/>
        </p:nvSpPr>
        <p:spPr bwMode="auto">
          <a:xfrm>
            <a:off x="6205875" y="3984417"/>
            <a:ext cx="1465118" cy="988786"/>
          </a:xfrm>
          <a:custGeom>
            <a:avLst/>
            <a:gdLst>
              <a:gd name="T0" fmla="*/ 0 w 649"/>
              <a:gd name="T1" fmla="*/ 0 h 438"/>
              <a:gd name="T2" fmla="*/ 2147483647 w 649"/>
              <a:gd name="T3" fmla="*/ 2147483647 h 438"/>
              <a:gd name="T4" fmla="*/ 2147483647 w 649"/>
              <a:gd name="T5" fmla="*/ 2147483647 h 438"/>
              <a:gd name="T6" fmla="*/ 0 60000 65536"/>
              <a:gd name="T7" fmla="*/ 0 60000 65536"/>
              <a:gd name="T8" fmla="*/ 0 60000 65536"/>
              <a:gd name="T9" fmla="*/ 0 w 649"/>
              <a:gd name="T10" fmla="*/ 0 h 438"/>
              <a:gd name="T11" fmla="*/ 649 w 649"/>
              <a:gd name="T12" fmla="*/ 438 h 438"/>
            </a:gdLst>
            <a:ahLst/>
            <a:cxnLst>
              <a:cxn ang="T6">
                <a:pos x="T0" y="T1"/>
              </a:cxn>
              <a:cxn ang="T7">
                <a:pos x="T2" y="T3"/>
              </a:cxn>
              <a:cxn ang="T8">
                <a:pos x="T4" y="T5"/>
              </a:cxn>
            </a:cxnLst>
            <a:rect l="T9" t="T10" r="T11" b="T12"/>
            <a:pathLst>
              <a:path w="649" h="438">
                <a:moveTo>
                  <a:pt x="0" y="0"/>
                </a:moveTo>
                <a:cubicBezTo>
                  <a:pt x="79" y="142"/>
                  <a:pt x="159" y="284"/>
                  <a:pt x="267" y="357"/>
                </a:cubicBezTo>
                <a:cubicBezTo>
                  <a:pt x="375" y="430"/>
                  <a:pt x="512" y="434"/>
                  <a:pt x="649" y="438"/>
                </a:cubicBezTo>
              </a:path>
            </a:pathLst>
          </a:custGeom>
          <a:noFill/>
          <a:ln w="9525">
            <a:solidFill>
              <a:srgbClr val="000000"/>
            </a:solidFill>
            <a:round/>
            <a:headEnd/>
            <a:tailEnd/>
          </a:ln>
        </p:spPr>
        <p:txBody>
          <a:bodyPr wrap="none"/>
          <a:lstStyle/>
          <a:p>
            <a:endParaRPr lang="en-US" sz="3697"/>
          </a:p>
        </p:txBody>
      </p:sp>
      <p:sp>
        <p:nvSpPr>
          <p:cNvPr id="42002" name="Text Box 41"/>
          <p:cNvSpPr txBox="1">
            <a:spLocks noChangeArrowheads="1"/>
          </p:cNvSpPr>
          <p:nvPr/>
        </p:nvSpPr>
        <p:spPr bwMode="auto">
          <a:xfrm>
            <a:off x="4957475" y="4833238"/>
            <a:ext cx="1002390" cy="354841"/>
          </a:xfrm>
          <a:prstGeom prst="rect">
            <a:avLst/>
          </a:prstGeom>
          <a:noFill/>
          <a:ln w="9525">
            <a:noFill/>
            <a:miter lim="800000"/>
            <a:headEnd/>
            <a:tailEnd/>
          </a:ln>
        </p:spPr>
        <p:txBody>
          <a:bodyPr wrap="none">
            <a:spAutoFit/>
          </a:bodyPr>
          <a:lstStyle/>
          <a:p>
            <a:r>
              <a:rPr lang="nl-NL" sz="1706">
                <a:solidFill>
                  <a:srgbClr val="000000"/>
                </a:solidFill>
                <a:latin typeface="Tahoma" pitchFamily="34" charset="0"/>
              </a:rPr>
              <a:t>ganglion</a:t>
            </a:r>
          </a:p>
        </p:txBody>
      </p:sp>
      <p:sp>
        <p:nvSpPr>
          <p:cNvPr id="42003" name="Text Box 42"/>
          <p:cNvSpPr txBox="1">
            <a:spLocks noChangeArrowheads="1"/>
          </p:cNvSpPr>
          <p:nvPr/>
        </p:nvSpPr>
        <p:spPr bwMode="auto">
          <a:xfrm>
            <a:off x="9025494" y="4779058"/>
            <a:ext cx="1035861" cy="354841"/>
          </a:xfrm>
          <a:prstGeom prst="rect">
            <a:avLst/>
          </a:prstGeom>
          <a:noFill/>
          <a:ln w="9525">
            <a:noFill/>
            <a:miter lim="800000"/>
            <a:headEnd/>
            <a:tailEnd/>
          </a:ln>
        </p:spPr>
        <p:txBody>
          <a:bodyPr wrap="none">
            <a:spAutoFit/>
          </a:bodyPr>
          <a:lstStyle/>
          <a:p>
            <a:r>
              <a:rPr lang="nl-NL" sz="1706">
                <a:solidFill>
                  <a:srgbClr val="000000"/>
                </a:solidFill>
                <a:latin typeface="Tahoma" pitchFamily="34" charset="0"/>
              </a:rPr>
              <a:t>hartspier</a:t>
            </a:r>
          </a:p>
        </p:txBody>
      </p:sp>
      <p:sp>
        <p:nvSpPr>
          <p:cNvPr id="42004" name="Text Box 43"/>
          <p:cNvSpPr txBox="1">
            <a:spLocks noChangeArrowheads="1"/>
          </p:cNvSpPr>
          <p:nvPr/>
        </p:nvSpPr>
        <p:spPr bwMode="auto">
          <a:xfrm>
            <a:off x="9025494" y="3907662"/>
            <a:ext cx="1240083" cy="354841"/>
          </a:xfrm>
          <a:prstGeom prst="rect">
            <a:avLst/>
          </a:prstGeom>
          <a:noFill/>
          <a:ln w="9525">
            <a:noFill/>
            <a:miter lim="800000"/>
            <a:headEnd/>
            <a:tailEnd/>
          </a:ln>
        </p:spPr>
        <p:txBody>
          <a:bodyPr wrap="none">
            <a:spAutoFit/>
          </a:bodyPr>
          <a:lstStyle/>
          <a:p>
            <a:r>
              <a:rPr lang="nl-NL" sz="1706">
                <a:solidFill>
                  <a:srgbClr val="000000"/>
                </a:solidFill>
                <a:latin typeface="Tahoma" pitchFamily="34" charset="0"/>
              </a:rPr>
              <a:t>bloedvaten</a:t>
            </a:r>
          </a:p>
        </p:txBody>
      </p:sp>
      <p:sp>
        <p:nvSpPr>
          <p:cNvPr id="42005" name="Text Box 44"/>
          <p:cNvSpPr txBox="1">
            <a:spLocks noChangeArrowheads="1"/>
          </p:cNvSpPr>
          <p:nvPr/>
        </p:nvSpPr>
        <p:spPr bwMode="auto">
          <a:xfrm>
            <a:off x="9025494" y="2988859"/>
            <a:ext cx="1842940" cy="354841"/>
          </a:xfrm>
          <a:prstGeom prst="rect">
            <a:avLst/>
          </a:prstGeom>
          <a:noFill/>
          <a:ln w="9525">
            <a:noFill/>
            <a:miter lim="800000"/>
            <a:headEnd/>
            <a:tailEnd/>
          </a:ln>
        </p:spPr>
        <p:txBody>
          <a:bodyPr wrap="none">
            <a:spAutoFit/>
          </a:bodyPr>
          <a:lstStyle/>
          <a:p>
            <a:r>
              <a:rPr lang="nl-NL" sz="1706">
                <a:solidFill>
                  <a:srgbClr val="000000"/>
                </a:solidFill>
                <a:latin typeface="Tahoma" pitchFamily="34" charset="0"/>
              </a:rPr>
              <a:t>glad spierweefsel</a:t>
            </a:r>
          </a:p>
        </p:txBody>
      </p:sp>
      <p:sp>
        <p:nvSpPr>
          <p:cNvPr id="42006" name="Line 45"/>
          <p:cNvSpPr>
            <a:spLocks noChangeShapeType="1"/>
          </p:cNvSpPr>
          <p:nvPr/>
        </p:nvSpPr>
        <p:spPr bwMode="auto">
          <a:xfrm>
            <a:off x="4971020" y="4693273"/>
            <a:ext cx="128678" cy="33863"/>
          </a:xfrm>
          <a:prstGeom prst="line">
            <a:avLst/>
          </a:prstGeom>
          <a:noFill/>
          <a:ln w="28575">
            <a:solidFill>
              <a:srgbClr val="000000"/>
            </a:solidFill>
            <a:round/>
            <a:headEnd/>
            <a:tailEnd/>
          </a:ln>
        </p:spPr>
        <p:txBody>
          <a:bodyPr wrap="none"/>
          <a:lstStyle/>
          <a:p>
            <a:endParaRPr lang="en-US" sz="3697"/>
          </a:p>
        </p:txBody>
      </p:sp>
      <p:sp>
        <p:nvSpPr>
          <p:cNvPr id="42007" name="Line 46"/>
          <p:cNvSpPr>
            <a:spLocks noChangeShapeType="1"/>
          </p:cNvSpPr>
          <p:nvPr/>
        </p:nvSpPr>
        <p:spPr bwMode="auto">
          <a:xfrm flipV="1">
            <a:off x="7571662" y="4876131"/>
            <a:ext cx="101588" cy="94815"/>
          </a:xfrm>
          <a:prstGeom prst="line">
            <a:avLst/>
          </a:prstGeom>
          <a:noFill/>
          <a:ln w="9525">
            <a:solidFill>
              <a:srgbClr val="000000"/>
            </a:solidFill>
            <a:round/>
            <a:headEnd/>
            <a:tailEnd/>
          </a:ln>
        </p:spPr>
        <p:txBody>
          <a:bodyPr wrap="none"/>
          <a:lstStyle/>
          <a:p>
            <a:endParaRPr lang="en-US" sz="3697"/>
          </a:p>
        </p:txBody>
      </p:sp>
      <p:sp>
        <p:nvSpPr>
          <p:cNvPr id="42008" name="Line 47"/>
          <p:cNvSpPr>
            <a:spLocks noChangeShapeType="1"/>
          </p:cNvSpPr>
          <p:nvPr/>
        </p:nvSpPr>
        <p:spPr bwMode="auto">
          <a:xfrm>
            <a:off x="7409123" y="4205652"/>
            <a:ext cx="88043" cy="67725"/>
          </a:xfrm>
          <a:prstGeom prst="line">
            <a:avLst/>
          </a:prstGeom>
          <a:noFill/>
          <a:ln w="9525">
            <a:solidFill>
              <a:srgbClr val="000000"/>
            </a:solidFill>
            <a:round/>
            <a:headEnd/>
            <a:tailEnd/>
          </a:ln>
        </p:spPr>
        <p:txBody>
          <a:bodyPr wrap="none"/>
          <a:lstStyle/>
          <a:p>
            <a:endParaRPr lang="en-US" sz="3697"/>
          </a:p>
        </p:txBody>
      </p:sp>
      <p:sp>
        <p:nvSpPr>
          <p:cNvPr id="42009" name="Line 48"/>
          <p:cNvSpPr>
            <a:spLocks noChangeShapeType="1"/>
          </p:cNvSpPr>
          <p:nvPr/>
        </p:nvSpPr>
        <p:spPr bwMode="auto">
          <a:xfrm>
            <a:off x="7314308" y="3169459"/>
            <a:ext cx="88043" cy="94815"/>
          </a:xfrm>
          <a:prstGeom prst="line">
            <a:avLst/>
          </a:prstGeom>
          <a:noFill/>
          <a:ln w="9525">
            <a:solidFill>
              <a:srgbClr val="000000"/>
            </a:solidFill>
            <a:round/>
            <a:headEnd/>
            <a:tailEnd/>
          </a:ln>
        </p:spPr>
        <p:txBody>
          <a:bodyPr wrap="none"/>
          <a:lstStyle/>
          <a:p>
            <a:endParaRPr lang="en-US" sz="3697"/>
          </a:p>
        </p:txBody>
      </p:sp>
      <p:sp>
        <p:nvSpPr>
          <p:cNvPr id="42010" name="Text Box 49"/>
          <p:cNvSpPr txBox="1">
            <a:spLocks noChangeArrowheads="1"/>
          </p:cNvSpPr>
          <p:nvPr/>
        </p:nvSpPr>
        <p:spPr bwMode="auto">
          <a:xfrm>
            <a:off x="4397615" y="2334184"/>
            <a:ext cx="5057795" cy="398699"/>
          </a:xfrm>
          <a:prstGeom prst="rect">
            <a:avLst/>
          </a:prstGeom>
          <a:noFill/>
          <a:ln w="9525">
            <a:noFill/>
            <a:miter lim="800000"/>
            <a:headEnd/>
            <a:tailEnd/>
          </a:ln>
        </p:spPr>
        <p:txBody>
          <a:bodyPr wrap="none">
            <a:spAutoFit/>
          </a:bodyPr>
          <a:lstStyle/>
          <a:p>
            <a:r>
              <a:rPr lang="nl-NL" sz="1991" b="1">
                <a:solidFill>
                  <a:srgbClr val="000000"/>
                </a:solidFill>
                <a:latin typeface="Tahoma" pitchFamily="34" charset="0"/>
              </a:rPr>
              <a:t>Autonome (vegetatieve) zenuwstelsel</a:t>
            </a:r>
          </a:p>
        </p:txBody>
      </p:sp>
      <p:grpSp>
        <p:nvGrpSpPr>
          <p:cNvPr id="42011" name="Group 52"/>
          <p:cNvGrpSpPr>
            <a:grpSpLocks/>
          </p:cNvGrpSpPr>
          <p:nvPr/>
        </p:nvGrpSpPr>
        <p:grpSpPr bwMode="auto">
          <a:xfrm>
            <a:off x="3907738" y="6273524"/>
            <a:ext cx="510195" cy="510195"/>
            <a:chOff x="2256" y="3156"/>
            <a:chExt cx="226" cy="226"/>
          </a:xfrm>
        </p:grpSpPr>
        <p:sp>
          <p:nvSpPr>
            <p:cNvPr id="42051" name="Oval 53"/>
            <p:cNvSpPr>
              <a:spLocks noChangeArrowheads="1"/>
            </p:cNvSpPr>
            <p:nvPr/>
          </p:nvSpPr>
          <p:spPr bwMode="auto">
            <a:xfrm>
              <a:off x="2256" y="3156"/>
              <a:ext cx="226" cy="226"/>
            </a:xfrm>
            <a:prstGeom prst="ellipse">
              <a:avLst/>
            </a:prstGeom>
            <a:solidFill>
              <a:schemeClr val="tx2"/>
            </a:solidFill>
            <a:ln w="9525">
              <a:solidFill>
                <a:srgbClr val="000000"/>
              </a:solidFill>
              <a:round/>
              <a:headEnd/>
              <a:tailEnd/>
            </a:ln>
          </p:spPr>
          <p:txBody>
            <a:bodyPr wrap="none" anchor="ctr"/>
            <a:lstStyle/>
            <a:p>
              <a:endParaRPr lang="en-US" sz="3697"/>
            </a:p>
          </p:txBody>
        </p:sp>
        <p:sp>
          <p:nvSpPr>
            <p:cNvPr id="42052" name="Oval 54"/>
            <p:cNvSpPr>
              <a:spLocks noChangeArrowheads="1"/>
            </p:cNvSpPr>
            <p:nvPr/>
          </p:nvSpPr>
          <p:spPr bwMode="auto">
            <a:xfrm>
              <a:off x="2341" y="3240"/>
              <a:ext cx="56" cy="57"/>
            </a:xfrm>
            <a:prstGeom prst="ellipse">
              <a:avLst/>
            </a:prstGeom>
            <a:solidFill>
              <a:srgbClr val="000000"/>
            </a:solidFill>
            <a:ln w="9525">
              <a:solidFill>
                <a:srgbClr val="000000"/>
              </a:solidFill>
              <a:round/>
              <a:headEnd/>
              <a:tailEnd/>
            </a:ln>
          </p:spPr>
          <p:txBody>
            <a:bodyPr wrap="none" anchor="ctr"/>
            <a:lstStyle/>
            <a:p>
              <a:endParaRPr lang="en-US" sz="3697"/>
            </a:p>
          </p:txBody>
        </p:sp>
      </p:grpSp>
      <p:grpSp>
        <p:nvGrpSpPr>
          <p:cNvPr id="42012" name="Group 134"/>
          <p:cNvGrpSpPr>
            <a:grpSpLocks/>
          </p:cNvGrpSpPr>
          <p:nvPr/>
        </p:nvGrpSpPr>
        <p:grpSpPr bwMode="auto">
          <a:xfrm>
            <a:off x="7564891" y="6273524"/>
            <a:ext cx="510195" cy="510195"/>
            <a:chOff x="3450" y="3027"/>
            <a:chExt cx="226" cy="226"/>
          </a:xfrm>
        </p:grpSpPr>
        <p:sp>
          <p:nvSpPr>
            <p:cNvPr id="42049" name="Oval 60"/>
            <p:cNvSpPr>
              <a:spLocks noChangeArrowheads="1"/>
            </p:cNvSpPr>
            <p:nvPr/>
          </p:nvSpPr>
          <p:spPr bwMode="auto">
            <a:xfrm>
              <a:off x="3450" y="3027"/>
              <a:ext cx="226" cy="226"/>
            </a:xfrm>
            <a:prstGeom prst="ellipse">
              <a:avLst/>
            </a:prstGeom>
            <a:solidFill>
              <a:schemeClr val="bg2"/>
            </a:solidFill>
            <a:ln w="9525">
              <a:solidFill>
                <a:srgbClr val="000000"/>
              </a:solidFill>
              <a:round/>
              <a:headEnd/>
              <a:tailEnd/>
            </a:ln>
          </p:spPr>
          <p:txBody>
            <a:bodyPr wrap="none" anchor="ctr"/>
            <a:lstStyle/>
            <a:p>
              <a:endParaRPr lang="en-US" sz="3697"/>
            </a:p>
          </p:txBody>
        </p:sp>
        <p:sp>
          <p:nvSpPr>
            <p:cNvPr id="42050" name="Oval 61"/>
            <p:cNvSpPr>
              <a:spLocks noChangeArrowheads="1"/>
            </p:cNvSpPr>
            <p:nvPr/>
          </p:nvSpPr>
          <p:spPr bwMode="auto">
            <a:xfrm>
              <a:off x="3535" y="3111"/>
              <a:ext cx="56" cy="57"/>
            </a:xfrm>
            <a:prstGeom prst="ellipse">
              <a:avLst/>
            </a:prstGeom>
            <a:solidFill>
              <a:schemeClr val="tx1"/>
            </a:solidFill>
            <a:ln w="9525">
              <a:solidFill>
                <a:srgbClr val="000000"/>
              </a:solidFill>
              <a:round/>
              <a:headEnd/>
              <a:tailEnd/>
            </a:ln>
          </p:spPr>
          <p:txBody>
            <a:bodyPr wrap="none" anchor="ctr"/>
            <a:lstStyle/>
            <a:p>
              <a:endParaRPr lang="en-US" sz="3697"/>
            </a:p>
          </p:txBody>
        </p:sp>
      </p:grpSp>
      <p:sp>
        <p:nvSpPr>
          <p:cNvPr id="42013" name="Line 72"/>
          <p:cNvSpPr>
            <a:spLocks noChangeShapeType="1"/>
          </p:cNvSpPr>
          <p:nvPr/>
        </p:nvSpPr>
        <p:spPr bwMode="auto">
          <a:xfrm>
            <a:off x="4411160" y="6546682"/>
            <a:ext cx="3020538" cy="0"/>
          </a:xfrm>
          <a:prstGeom prst="line">
            <a:avLst/>
          </a:prstGeom>
          <a:noFill/>
          <a:ln w="28575">
            <a:solidFill>
              <a:srgbClr val="000000"/>
            </a:solidFill>
            <a:round/>
            <a:headEnd/>
            <a:tailEnd/>
          </a:ln>
        </p:spPr>
        <p:txBody>
          <a:bodyPr wrap="none"/>
          <a:lstStyle/>
          <a:p>
            <a:endParaRPr lang="en-US" sz="3697"/>
          </a:p>
        </p:txBody>
      </p:sp>
      <p:sp>
        <p:nvSpPr>
          <p:cNvPr id="42014" name="Line 73"/>
          <p:cNvSpPr>
            <a:spLocks noChangeShapeType="1"/>
          </p:cNvSpPr>
          <p:nvPr/>
        </p:nvSpPr>
        <p:spPr bwMode="auto">
          <a:xfrm>
            <a:off x="8072827" y="6528622"/>
            <a:ext cx="586951" cy="0"/>
          </a:xfrm>
          <a:prstGeom prst="line">
            <a:avLst/>
          </a:prstGeom>
          <a:noFill/>
          <a:ln w="9525">
            <a:solidFill>
              <a:srgbClr val="000000"/>
            </a:solidFill>
            <a:round/>
            <a:headEnd/>
            <a:tailEnd/>
          </a:ln>
        </p:spPr>
        <p:txBody>
          <a:bodyPr wrap="none"/>
          <a:lstStyle/>
          <a:p>
            <a:endParaRPr lang="en-US" sz="3697"/>
          </a:p>
        </p:txBody>
      </p:sp>
      <p:sp>
        <p:nvSpPr>
          <p:cNvPr id="42015" name="Line 75"/>
          <p:cNvSpPr>
            <a:spLocks noChangeShapeType="1"/>
          </p:cNvSpPr>
          <p:nvPr/>
        </p:nvSpPr>
        <p:spPr bwMode="auto">
          <a:xfrm flipV="1">
            <a:off x="7436212" y="6456382"/>
            <a:ext cx="54180" cy="81270"/>
          </a:xfrm>
          <a:prstGeom prst="line">
            <a:avLst/>
          </a:prstGeom>
          <a:noFill/>
          <a:ln w="28575">
            <a:solidFill>
              <a:srgbClr val="000000"/>
            </a:solidFill>
            <a:round/>
            <a:headEnd/>
            <a:tailEnd/>
          </a:ln>
        </p:spPr>
        <p:txBody>
          <a:bodyPr wrap="none"/>
          <a:lstStyle/>
          <a:p>
            <a:endParaRPr lang="en-US" sz="3697"/>
          </a:p>
        </p:txBody>
      </p:sp>
      <p:sp>
        <p:nvSpPr>
          <p:cNvPr id="42016" name="Line 76"/>
          <p:cNvSpPr>
            <a:spLocks noChangeShapeType="1"/>
          </p:cNvSpPr>
          <p:nvPr/>
        </p:nvSpPr>
        <p:spPr bwMode="auto">
          <a:xfrm>
            <a:off x="7429441" y="6551198"/>
            <a:ext cx="67725" cy="94815"/>
          </a:xfrm>
          <a:prstGeom prst="line">
            <a:avLst/>
          </a:prstGeom>
          <a:noFill/>
          <a:ln w="28575">
            <a:solidFill>
              <a:srgbClr val="000000"/>
            </a:solidFill>
            <a:round/>
            <a:headEnd/>
            <a:tailEnd/>
          </a:ln>
        </p:spPr>
        <p:txBody>
          <a:bodyPr wrap="none"/>
          <a:lstStyle/>
          <a:p>
            <a:endParaRPr lang="en-US" sz="3697"/>
          </a:p>
        </p:txBody>
      </p:sp>
      <p:sp>
        <p:nvSpPr>
          <p:cNvPr id="42017" name="Freeform 80"/>
          <p:cNvSpPr>
            <a:spLocks/>
          </p:cNvSpPr>
          <p:nvPr/>
        </p:nvSpPr>
        <p:spPr bwMode="auto">
          <a:xfrm>
            <a:off x="8634947" y="6117757"/>
            <a:ext cx="1293548" cy="406350"/>
          </a:xfrm>
          <a:custGeom>
            <a:avLst/>
            <a:gdLst>
              <a:gd name="T0" fmla="*/ 0 w 573"/>
              <a:gd name="T1" fmla="*/ 2147483647 h 180"/>
              <a:gd name="T2" fmla="*/ 2147483647 w 573"/>
              <a:gd name="T3" fmla="*/ 2147483647 h 180"/>
              <a:gd name="T4" fmla="*/ 2147483647 w 573"/>
              <a:gd name="T5" fmla="*/ 2147483647 h 180"/>
              <a:gd name="T6" fmla="*/ 2147483647 w 573"/>
              <a:gd name="T7" fmla="*/ 2147483647 h 180"/>
              <a:gd name="T8" fmla="*/ 2147483647 w 573"/>
              <a:gd name="T9" fmla="*/ 2147483647 h 180"/>
              <a:gd name="T10" fmla="*/ 2147483647 w 573"/>
              <a:gd name="T11" fmla="*/ 2147483647 h 180"/>
              <a:gd name="T12" fmla="*/ 2147483647 w 573"/>
              <a:gd name="T13" fmla="*/ 2147483647 h 180"/>
              <a:gd name="T14" fmla="*/ 0 60000 65536"/>
              <a:gd name="T15" fmla="*/ 0 60000 65536"/>
              <a:gd name="T16" fmla="*/ 0 60000 65536"/>
              <a:gd name="T17" fmla="*/ 0 60000 65536"/>
              <a:gd name="T18" fmla="*/ 0 60000 65536"/>
              <a:gd name="T19" fmla="*/ 0 60000 65536"/>
              <a:gd name="T20" fmla="*/ 0 60000 65536"/>
              <a:gd name="T21" fmla="*/ 0 w 573"/>
              <a:gd name="T22" fmla="*/ 0 h 180"/>
              <a:gd name="T23" fmla="*/ 573 w 573"/>
              <a:gd name="T24" fmla="*/ 180 h 1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3" h="180">
                <a:moveTo>
                  <a:pt x="0" y="180"/>
                </a:moveTo>
                <a:cubicBezTo>
                  <a:pt x="6" y="165"/>
                  <a:pt x="12" y="151"/>
                  <a:pt x="39" y="141"/>
                </a:cubicBezTo>
                <a:cubicBezTo>
                  <a:pt x="66" y="131"/>
                  <a:pt x="120" y="128"/>
                  <a:pt x="162" y="120"/>
                </a:cubicBezTo>
                <a:cubicBezTo>
                  <a:pt x="204" y="112"/>
                  <a:pt x="256" y="109"/>
                  <a:pt x="294" y="93"/>
                </a:cubicBezTo>
                <a:cubicBezTo>
                  <a:pt x="332" y="77"/>
                  <a:pt x="356" y="39"/>
                  <a:pt x="387" y="24"/>
                </a:cubicBezTo>
                <a:cubicBezTo>
                  <a:pt x="418" y="9"/>
                  <a:pt x="452" y="0"/>
                  <a:pt x="483" y="3"/>
                </a:cubicBezTo>
                <a:cubicBezTo>
                  <a:pt x="514" y="6"/>
                  <a:pt x="554" y="34"/>
                  <a:pt x="573" y="42"/>
                </a:cubicBezTo>
              </a:path>
            </a:pathLst>
          </a:custGeom>
          <a:noFill/>
          <a:ln w="9525">
            <a:solidFill>
              <a:srgbClr val="000000"/>
            </a:solidFill>
            <a:round/>
            <a:headEnd/>
            <a:tailEnd/>
          </a:ln>
        </p:spPr>
        <p:txBody>
          <a:bodyPr wrap="none"/>
          <a:lstStyle/>
          <a:p>
            <a:endParaRPr lang="en-US" sz="3697"/>
          </a:p>
        </p:txBody>
      </p:sp>
      <p:sp>
        <p:nvSpPr>
          <p:cNvPr id="42018" name="Freeform 81"/>
          <p:cNvSpPr>
            <a:spLocks/>
          </p:cNvSpPr>
          <p:nvPr/>
        </p:nvSpPr>
        <p:spPr bwMode="auto">
          <a:xfrm>
            <a:off x="8980343" y="6395429"/>
            <a:ext cx="751749" cy="413124"/>
          </a:xfrm>
          <a:custGeom>
            <a:avLst/>
            <a:gdLst>
              <a:gd name="T0" fmla="*/ 0 w 333"/>
              <a:gd name="T1" fmla="*/ 0 h 183"/>
              <a:gd name="T2" fmla="*/ 2147483647 w 333"/>
              <a:gd name="T3" fmla="*/ 2147483647 h 183"/>
              <a:gd name="T4" fmla="*/ 2147483647 w 333"/>
              <a:gd name="T5" fmla="*/ 2147483647 h 183"/>
              <a:gd name="T6" fmla="*/ 2147483647 w 333"/>
              <a:gd name="T7" fmla="*/ 2147483647 h 183"/>
              <a:gd name="T8" fmla="*/ 2147483647 w 333"/>
              <a:gd name="T9" fmla="*/ 2147483647 h 183"/>
              <a:gd name="T10" fmla="*/ 2147483647 w 333"/>
              <a:gd name="T11" fmla="*/ 2147483647 h 183"/>
              <a:gd name="T12" fmla="*/ 0 60000 65536"/>
              <a:gd name="T13" fmla="*/ 0 60000 65536"/>
              <a:gd name="T14" fmla="*/ 0 60000 65536"/>
              <a:gd name="T15" fmla="*/ 0 60000 65536"/>
              <a:gd name="T16" fmla="*/ 0 60000 65536"/>
              <a:gd name="T17" fmla="*/ 0 60000 65536"/>
              <a:gd name="T18" fmla="*/ 0 w 333"/>
              <a:gd name="T19" fmla="*/ 0 h 183"/>
              <a:gd name="T20" fmla="*/ 333 w 333"/>
              <a:gd name="T21" fmla="*/ 183 h 183"/>
            </a:gdLst>
            <a:ahLst/>
            <a:cxnLst>
              <a:cxn ang="T12">
                <a:pos x="T0" y="T1"/>
              </a:cxn>
              <a:cxn ang="T13">
                <a:pos x="T2" y="T3"/>
              </a:cxn>
              <a:cxn ang="T14">
                <a:pos x="T4" y="T5"/>
              </a:cxn>
              <a:cxn ang="T15">
                <a:pos x="T6" y="T7"/>
              </a:cxn>
              <a:cxn ang="T16">
                <a:pos x="T8" y="T9"/>
              </a:cxn>
              <a:cxn ang="T17">
                <a:pos x="T10" y="T11"/>
              </a:cxn>
            </a:cxnLst>
            <a:rect l="T18" t="T19" r="T20" b="T21"/>
            <a:pathLst>
              <a:path w="333" h="183">
                <a:moveTo>
                  <a:pt x="0" y="0"/>
                </a:moveTo>
                <a:cubicBezTo>
                  <a:pt x="30" y="26"/>
                  <a:pt x="60" y="52"/>
                  <a:pt x="87" y="66"/>
                </a:cubicBezTo>
                <a:cubicBezTo>
                  <a:pt x="114" y="80"/>
                  <a:pt x="138" y="87"/>
                  <a:pt x="162" y="87"/>
                </a:cubicBezTo>
                <a:cubicBezTo>
                  <a:pt x="186" y="87"/>
                  <a:pt x="211" y="62"/>
                  <a:pt x="234" y="63"/>
                </a:cubicBezTo>
                <a:cubicBezTo>
                  <a:pt x="257" y="64"/>
                  <a:pt x="287" y="76"/>
                  <a:pt x="303" y="96"/>
                </a:cubicBezTo>
                <a:cubicBezTo>
                  <a:pt x="319" y="116"/>
                  <a:pt x="328" y="169"/>
                  <a:pt x="333" y="183"/>
                </a:cubicBezTo>
              </a:path>
            </a:pathLst>
          </a:custGeom>
          <a:noFill/>
          <a:ln w="9525">
            <a:solidFill>
              <a:srgbClr val="000000"/>
            </a:solidFill>
            <a:round/>
            <a:headEnd/>
            <a:tailEnd/>
          </a:ln>
        </p:spPr>
        <p:txBody>
          <a:bodyPr wrap="none"/>
          <a:lstStyle/>
          <a:p>
            <a:endParaRPr lang="en-US" sz="3697"/>
          </a:p>
        </p:txBody>
      </p:sp>
      <p:sp>
        <p:nvSpPr>
          <p:cNvPr id="42019" name="Freeform 82"/>
          <p:cNvSpPr>
            <a:spLocks/>
          </p:cNvSpPr>
          <p:nvPr/>
        </p:nvSpPr>
        <p:spPr bwMode="auto">
          <a:xfrm>
            <a:off x="8641718" y="6524108"/>
            <a:ext cx="1300321" cy="571147"/>
          </a:xfrm>
          <a:custGeom>
            <a:avLst/>
            <a:gdLst>
              <a:gd name="T0" fmla="*/ 0 w 576"/>
              <a:gd name="T1" fmla="*/ 0 h 253"/>
              <a:gd name="T2" fmla="*/ 2147483647 w 576"/>
              <a:gd name="T3" fmla="*/ 2147483647 h 253"/>
              <a:gd name="T4" fmla="*/ 2147483647 w 576"/>
              <a:gd name="T5" fmla="*/ 2147483647 h 253"/>
              <a:gd name="T6" fmla="*/ 2147483647 w 576"/>
              <a:gd name="T7" fmla="*/ 2147483647 h 253"/>
              <a:gd name="T8" fmla="*/ 2147483647 w 576"/>
              <a:gd name="T9" fmla="*/ 2147483647 h 253"/>
              <a:gd name="T10" fmla="*/ 2147483647 w 576"/>
              <a:gd name="T11" fmla="*/ 2147483647 h 253"/>
              <a:gd name="T12" fmla="*/ 2147483647 w 576"/>
              <a:gd name="T13" fmla="*/ 2147483647 h 253"/>
              <a:gd name="T14" fmla="*/ 0 60000 65536"/>
              <a:gd name="T15" fmla="*/ 0 60000 65536"/>
              <a:gd name="T16" fmla="*/ 0 60000 65536"/>
              <a:gd name="T17" fmla="*/ 0 60000 65536"/>
              <a:gd name="T18" fmla="*/ 0 60000 65536"/>
              <a:gd name="T19" fmla="*/ 0 60000 65536"/>
              <a:gd name="T20" fmla="*/ 0 60000 65536"/>
              <a:gd name="T21" fmla="*/ 0 w 576"/>
              <a:gd name="T22" fmla="*/ 0 h 253"/>
              <a:gd name="T23" fmla="*/ 576 w 576"/>
              <a:gd name="T24" fmla="*/ 253 h 2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53">
                <a:moveTo>
                  <a:pt x="0" y="0"/>
                </a:moveTo>
                <a:cubicBezTo>
                  <a:pt x="5" y="13"/>
                  <a:pt x="15" y="57"/>
                  <a:pt x="36" y="81"/>
                </a:cubicBezTo>
                <a:cubicBezTo>
                  <a:pt x="57" y="105"/>
                  <a:pt x="99" y="138"/>
                  <a:pt x="129" y="147"/>
                </a:cubicBezTo>
                <a:cubicBezTo>
                  <a:pt x="159" y="156"/>
                  <a:pt x="177" y="120"/>
                  <a:pt x="216" y="135"/>
                </a:cubicBezTo>
                <a:cubicBezTo>
                  <a:pt x="255" y="150"/>
                  <a:pt x="317" y="227"/>
                  <a:pt x="366" y="240"/>
                </a:cubicBezTo>
                <a:cubicBezTo>
                  <a:pt x="415" y="253"/>
                  <a:pt x="478" y="212"/>
                  <a:pt x="513" y="213"/>
                </a:cubicBezTo>
                <a:cubicBezTo>
                  <a:pt x="548" y="214"/>
                  <a:pt x="566" y="244"/>
                  <a:pt x="576" y="249"/>
                </a:cubicBezTo>
              </a:path>
            </a:pathLst>
          </a:custGeom>
          <a:noFill/>
          <a:ln w="9525">
            <a:solidFill>
              <a:srgbClr val="000000"/>
            </a:solidFill>
            <a:round/>
            <a:headEnd/>
            <a:tailEnd/>
          </a:ln>
        </p:spPr>
        <p:txBody>
          <a:bodyPr wrap="none"/>
          <a:lstStyle/>
          <a:p>
            <a:endParaRPr lang="en-US" sz="3697"/>
          </a:p>
        </p:txBody>
      </p:sp>
      <p:sp>
        <p:nvSpPr>
          <p:cNvPr id="42020" name="Freeform 83"/>
          <p:cNvSpPr>
            <a:spLocks/>
          </p:cNvSpPr>
          <p:nvPr/>
        </p:nvSpPr>
        <p:spPr bwMode="auto">
          <a:xfrm>
            <a:off x="9325743" y="6855960"/>
            <a:ext cx="507937" cy="115133"/>
          </a:xfrm>
          <a:custGeom>
            <a:avLst/>
            <a:gdLst>
              <a:gd name="T0" fmla="*/ 0 w 225"/>
              <a:gd name="T1" fmla="*/ 2147483647 h 51"/>
              <a:gd name="T2" fmla="*/ 2147483647 w 225"/>
              <a:gd name="T3" fmla="*/ 2147483647 h 51"/>
              <a:gd name="T4" fmla="*/ 2147483647 w 225"/>
              <a:gd name="T5" fmla="*/ 2147483647 h 51"/>
              <a:gd name="T6" fmla="*/ 2147483647 w 225"/>
              <a:gd name="T7" fmla="*/ 0 h 51"/>
              <a:gd name="T8" fmla="*/ 0 60000 65536"/>
              <a:gd name="T9" fmla="*/ 0 60000 65536"/>
              <a:gd name="T10" fmla="*/ 0 60000 65536"/>
              <a:gd name="T11" fmla="*/ 0 60000 65536"/>
              <a:gd name="T12" fmla="*/ 0 w 225"/>
              <a:gd name="T13" fmla="*/ 0 h 51"/>
              <a:gd name="T14" fmla="*/ 225 w 225"/>
              <a:gd name="T15" fmla="*/ 51 h 51"/>
            </a:gdLst>
            <a:ahLst/>
            <a:cxnLst>
              <a:cxn ang="T8">
                <a:pos x="T0" y="T1"/>
              </a:cxn>
              <a:cxn ang="T9">
                <a:pos x="T2" y="T3"/>
              </a:cxn>
              <a:cxn ang="T10">
                <a:pos x="T4" y="T5"/>
              </a:cxn>
              <a:cxn ang="T11">
                <a:pos x="T6" y="T7"/>
              </a:cxn>
            </a:cxnLst>
            <a:rect l="T12" t="T13" r="T14" b="T15"/>
            <a:pathLst>
              <a:path w="225" h="51">
                <a:moveTo>
                  <a:pt x="0" y="51"/>
                </a:moveTo>
                <a:cubicBezTo>
                  <a:pt x="30" y="36"/>
                  <a:pt x="61" y="21"/>
                  <a:pt x="93" y="18"/>
                </a:cubicBezTo>
                <a:cubicBezTo>
                  <a:pt x="125" y="15"/>
                  <a:pt x="173" y="33"/>
                  <a:pt x="195" y="30"/>
                </a:cubicBezTo>
                <a:cubicBezTo>
                  <a:pt x="217" y="27"/>
                  <a:pt x="221" y="13"/>
                  <a:pt x="225" y="0"/>
                </a:cubicBezTo>
              </a:path>
            </a:pathLst>
          </a:custGeom>
          <a:noFill/>
          <a:ln w="9525">
            <a:solidFill>
              <a:srgbClr val="000000"/>
            </a:solidFill>
            <a:round/>
            <a:headEnd/>
            <a:tailEnd/>
          </a:ln>
        </p:spPr>
        <p:txBody>
          <a:bodyPr wrap="none"/>
          <a:lstStyle/>
          <a:p>
            <a:endParaRPr lang="en-US" sz="3697"/>
          </a:p>
        </p:txBody>
      </p:sp>
      <p:sp>
        <p:nvSpPr>
          <p:cNvPr id="42021" name="Freeform 84"/>
          <p:cNvSpPr>
            <a:spLocks/>
          </p:cNvSpPr>
          <p:nvPr/>
        </p:nvSpPr>
        <p:spPr bwMode="auto">
          <a:xfrm>
            <a:off x="8858438" y="6666330"/>
            <a:ext cx="643389" cy="142223"/>
          </a:xfrm>
          <a:custGeom>
            <a:avLst/>
            <a:gdLst>
              <a:gd name="T0" fmla="*/ 0 w 285"/>
              <a:gd name="T1" fmla="*/ 2147483647 h 63"/>
              <a:gd name="T2" fmla="*/ 2147483647 w 285"/>
              <a:gd name="T3" fmla="*/ 2147483647 h 63"/>
              <a:gd name="T4" fmla="*/ 2147483647 w 285"/>
              <a:gd name="T5" fmla="*/ 2147483647 h 63"/>
              <a:gd name="T6" fmla="*/ 2147483647 w 285"/>
              <a:gd name="T7" fmla="*/ 2147483647 h 63"/>
              <a:gd name="T8" fmla="*/ 0 60000 65536"/>
              <a:gd name="T9" fmla="*/ 0 60000 65536"/>
              <a:gd name="T10" fmla="*/ 0 60000 65536"/>
              <a:gd name="T11" fmla="*/ 0 60000 65536"/>
              <a:gd name="T12" fmla="*/ 0 w 285"/>
              <a:gd name="T13" fmla="*/ 0 h 63"/>
              <a:gd name="T14" fmla="*/ 285 w 285"/>
              <a:gd name="T15" fmla="*/ 63 h 63"/>
            </a:gdLst>
            <a:ahLst/>
            <a:cxnLst>
              <a:cxn ang="T8">
                <a:pos x="T0" y="T1"/>
              </a:cxn>
              <a:cxn ang="T9">
                <a:pos x="T2" y="T3"/>
              </a:cxn>
              <a:cxn ang="T10">
                <a:pos x="T4" y="T5"/>
              </a:cxn>
              <a:cxn ang="T11">
                <a:pos x="T6" y="T7"/>
              </a:cxn>
            </a:cxnLst>
            <a:rect l="T12" t="T13" r="T14" b="T15"/>
            <a:pathLst>
              <a:path w="285" h="63">
                <a:moveTo>
                  <a:pt x="0" y="63"/>
                </a:moveTo>
                <a:cubicBezTo>
                  <a:pt x="15" y="53"/>
                  <a:pt x="63" y="6"/>
                  <a:pt x="93" y="3"/>
                </a:cubicBezTo>
                <a:cubicBezTo>
                  <a:pt x="123" y="0"/>
                  <a:pt x="148" y="37"/>
                  <a:pt x="180" y="42"/>
                </a:cubicBezTo>
                <a:cubicBezTo>
                  <a:pt x="212" y="47"/>
                  <a:pt x="263" y="35"/>
                  <a:pt x="285" y="33"/>
                </a:cubicBezTo>
              </a:path>
            </a:pathLst>
          </a:custGeom>
          <a:noFill/>
          <a:ln w="9525">
            <a:solidFill>
              <a:srgbClr val="000000"/>
            </a:solidFill>
            <a:round/>
            <a:headEnd/>
            <a:tailEnd/>
          </a:ln>
        </p:spPr>
        <p:txBody>
          <a:bodyPr wrap="none"/>
          <a:lstStyle/>
          <a:p>
            <a:endParaRPr lang="en-US" sz="3697"/>
          </a:p>
        </p:txBody>
      </p:sp>
      <p:sp>
        <p:nvSpPr>
          <p:cNvPr id="42022" name="Freeform 85"/>
          <p:cNvSpPr>
            <a:spLocks/>
          </p:cNvSpPr>
          <p:nvPr/>
        </p:nvSpPr>
        <p:spPr bwMode="auto">
          <a:xfrm>
            <a:off x="9393468" y="6436064"/>
            <a:ext cx="507937" cy="135450"/>
          </a:xfrm>
          <a:custGeom>
            <a:avLst/>
            <a:gdLst>
              <a:gd name="T0" fmla="*/ 0 w 225"/>
              <a:gd name="T1" fmla="*/ 2147483647 h 60"/>
              <a:gd name="T2" fmla="*/ 2147483647 w 225"/>
              <a:gd name="T3" fmla="*/ 2147483647 h 60"/>
              <a:gd name="T4" fmla="*/ 2147483647 w 225"/>
              <a:gd name="T5" fmla="*/ 2147483647 h 60"/>
              <a:gd name="T6" fmla="*/ 2147483647 w 225"/>
              <a:gd name="T7" fmla="*/ 0 h 60"/>
              <a:gd name="T8" fmla="*/ 0 60000 65536"/>
              <a:gd name="T9" fmla="*/ 0 60000 65536"/>
              <a:gd name="T10" fmla="*/ 0 60000 65536"/>
              <a:gd name="T11" fmla="*/ 0 60000 65536"/>
              <a:gd name="T12" fmla="*/ 0 w 225"/>
              <a:gd name="T13" fmla="*/ 0 h 60"/>
              <a:gd name="T14" fmla="*/ 225 w 225"/>
              <a:gd name="T15" fmla="*/ 60 h 60"/>
            </a:gdLst>
            <a:ahLst/>
            <a:cxnLst>
              <a:cxn ang="T8">
                <a:pos x="T0" y="T1"/>
              </a:cxn>
              <a:cxn ang="T9">
                <a:pos x="T2" y="T3"/>
              </a:cxn>
              <a:cxn ang="T10">
                <a:pos x="T4" y="T5"/>
              </a:cxn>
              <a:cxn ang="T11">
                <a:pos x="T6" y="T7"/>
              </a:cxn>
            </a:cxnLst>
            <a:rect l="T12" t="T13" r="T14" b="T15"/>
            <a:pathLst>
              <a:path w="225" h="60">
                <a:moveTo>
                  <a:pt x="0" y="60"/>
                </a:moveTo>
                <a:cubicBezTo>
                  <a:pt x="28" y="40"/>
                  <a:pt x="57" y="20"/>
                  <a:pt x="78" y="12"/>
                </a:cubicBezTo>
                <a:cubicBezTo>
                  <a:pt x="99" y="4"/>
                  <a:pt x="105" y="14"/>
                  <a:pt x="129" y="12"/>
                </a:cubicBezTo>
                <a:cubicBezTo>
                  <a:pt x="153" y="10"/>
                  <a:pt x="189" y="5"/>
                  <a:pt x="225" y="0"/>
                </a:cubicBezTo>
              </a:path>
            </a:pathLst>
          </a:custGeom>
          <a:noFill/>
          <a:ln w="9525">
            <a:solidFill>
              <a:srgbClr val="000000"/>
            </a:solidFill>
            <a:round/>
            <a:headEnd/>
            <a:tailEnd/>
          </a:ln>
        </p:spPr>
        <p:txBody>
          <a:bodyPr wrap="none"/>
          <a:lstStyle/>
          <a:p>
            <a:endParaRPr lang="en-US" sz="3697"/>
          </a:p>
        </p:txBody>
      </p:sp>
      <p:sp>
        <p:nvSpPr>
          <p:cNvPr id="42023" name="Oval 140"/>
          <p:cNvSpPr>
            <a:spLocks noChangeArrowheads="1"/>
          </p:cNvSpPr>
          <p:nvPr/>
        </p:nvSpPr>
        <p:spPr bwMode="auto">
          <a:xfrm>
            <a:off x="3754227" y="7219417"/>
            <a:ext cx="790126" cy="1020391"/>
          </a:xfrm>
          <a:prstGeom prst="ellipse">
            <a:avLst/>
          </a:prstGeom>
          <a:solidFill>
            <a:schemeClr val="bg1"/>
          </a:solidFill>
          <a:ln w="9525">
            <a:solidFill>
              <a:srgbClr val="000000"/>
            </a:solidFill>
            <a:round/>
            <a:headEnd/>
            <a:tailEnd/>
          </a:ln>
        </p:spPr>
        <p:txBody>
          <a:bodyPr wrap="none" anchor="ctr"/>
          <a:lstStyle/>
          <a:p>
            <a:endParaRPr lang="en-US" sz="3697"/>
          </a:p>
        </p:txBody>
      </p:sp>
      <p:sp>
        <p:nvSpPr>
          <p:cNvPr id="42024" name="Line 71"/>
          <p:cNvSpPr>
            <a:spLocks noChangeShapeType="1"/>
          </p:cNvSpPr>
          <p:nvPr/>
        </p:nvSpPr>
        <p:spPr bwMode="auto">
          <a:xfrm>
            <a:off x="4372782" y="7716068"/>
            <a:ext cx="659191" cy="0"/>
          </a:xfrm>
          <a:prstGeom prst="line">
            <a:avLst/>
          </a:prstGeom>
          <a:noFill/>
          <a:ln w="28575">
            <a:solidFill>
              <a:srgbClr val="000000"/>
            </a:solidFill>
            <a:round/>
            <a:headEnd/>
            <a:tailEnd/>
          </a:ln>
        </p:spPr>
        <p:txBody>
          <a:bodyPr wrap="none"/>
          <a:lstStyle/>
          <a:p>
            <a:endParaRPr lang="en-US" sz="3697"/>
          </a:p>
        </p:txBody>
      </p:sp>
      <p:grpSp>
        <p:nvGrpSpPr>
          <p:cNvPr id="42025" name="Group 136"/>
          <p:cNvGrpSpPr>
            <a:grpSpLocks/>
          </p:cNvGrpSpPr>
          <p:nvPr/>
        </p:nvGrpSpPr>
        <p:grpSpPr bwMode="auto">
          <a:xfrm>
            <a:off x="5144849" y="7465485"/>
            <a:ext cx="510195" cy="510195"/>
            <a:chOff x="2378" y="3555"/>
            <a:chExt cx="226" cy="226"/>
          </a:xfrm>
        </p:grpSpPr>
        <p:sp>
          <p:nvSpPr>
            <p:cNvPr id="42047" name="Oval 67"/>
            <p:cNvSpPr>
              <a:spLocks noChangeArrowheads="1"/>
            </p:cNvSpPr>
            <p:nvPr/>
          </p:nvSpPr>
          <p:spPr bwMode="auto">
            <a:xfrm>
              <a:off x="2378" y="3555"/>
              <a:ext cx="226" cy="226"/>
            </a:xfrm>
            <a:prstGeom prst="ellipse">
              <a:avLst/>
            </a:prstGeom>
            <a:solidFill>
              <a:schemeClr val="bg2"/>
            </a:solidFill>
            <a:ln w="9525">
              <a:solidFill>
                <a:srgbClr val="000000"/>
              </a:solidFill>
              <a:round/>
              <a:headEnd/>
              <a:tailEnd/>
            </a:ln>
          </p:spPr>
          <p:txBody>
            <a:bodyPr wrap="none" anchor="ctr"/>
            <a:lstStyle/>
            <a:p>
              <a:endParaRPr lang="en-US" sz="3697"/>
            </a:p>
          </p:txBody>
        </p:sp>
        <p:sp>
          <p:nvSpPr>
            <p:cNvPr id="42048" name="Oval 68"/>
            <p:cNvSpPr>
              <a:spLocks noChangeArrowheads="1"/>
            </p:cNvSpPr>
            <p:nvPr/>
          </p:nvSpPr>
          <p:spPr bwMode="auto">
            <a:xfrm>
              <a:off x="2463" y="3639"/>
              <a:ext cx="56" cy="57"/>
            </a:xfrm>
            <a:prstGeom prst="ellipse">
              <a:avLst/>
            </a:prstGeom>
            <a:solidFill>
              <a:schemeClr val="tx1"/>
            </a:solidFill>
            <a:ln w="9525">
              <a:solidFill>
                <a:srgbClr val="000000"/>
              </a:solidFill>
              <a:round/>
              <a:headEnd/>
              <a:tailEnd/>
            </a:ln>
          </p:spPr>
          <p:txBody>
            <a:bodyPr wrap="none" anchor="ctr"/>
            <a:lstStyle/>
            <a:p>
              <a:endParaRPr lang="en-US" sz="3697"/>
            </a:p>
          </p:txBody>
        </p:sp>
      </p:grpSp>
      <p:grpSp>
        <p:nvGrpSpPr>
          <p:cNvPr id="42026" name="Group 56"/>
          <p:cNvGrpSpPr>
            <a:grpSpLocks/>
          </p:cNvGrpSpPr>
          <p:nvPr/>
        </p:nvGrpSpPr>
        <p:grpSpPr bwMode="auto">
          <a:xfrm>
            <a:off x="3909994" y="7465485"/>
            <a:ext cx="510195" cy="510195"/>
            <a:chOff x="2256" y="3156"/>
            <a:chExt cx="226" cy="226"/>
          </a:xfrm>
        </p:grpSpPr>
        <p:sp>
          <p:nvSpPr>
            <p:cNvPr id="42045" name="Oval 57"/>
            <p:cNvSpPr>
              <a:spLocks noChangeArrowheads="1"/>
            </p:cNvSpPr>
            <p:nvPr/>
          </p:nvSpPr>
          <p:spPr bwMode="auto">
            <a:xfrm>
              <a:off x="2256" y="3156"/>
              <a:ext cx="226" cy="226"/>
            </a:xfrm>
            <a:prstGeom prst="ellipse">
              <a:avLst/>
            </a:prstGeom>
            <a:solidFill>
              <a:schemeClr val="tx2"/>
            </a:solidFill>
            <a:ln w="9525">
              <a:solidFill>
                <a:srgbClr val="000000"/>
              </a:solidFill>
              <a:round/>
              <a:headEnd/>
              <a:tailEnd/>
            </a:ln>
          </p:spPr>
          <p:txBody>
            <a:bodyPr wrap="none" anchor="ctr"/>
            <a:lstStyle/>
            <a:p>
              <a:endParaRPr lang="en-US" sz="3697"/>
            </a:p>
          </p:txBody>
        </p:sp>
        <p:sp>
          <p:nvSpPr>
            <p:cNvPr id="42046" name="Oval 58"/>
            <p:cNvSpPr>
              <a:spLocks noChangeArrowheads="1"/>
            </p:cNvSpPr>
            <p:nvPr/>
          </p:nvSpPr>
          <p:spPr bwMode="auto">
            <a:xfrm>
              <a:off x="2341" y="3240"/>
              <a:ext cx="56" cy="57"/>
            </a:xfrm>
            <a:prstGeom prst="ellipse">
              <a:avLst/>
            </a:prstGeom>
            <a:solidFill>
              <a:srgbClr val="000000"/>
            </a:solidFill>
            <a:ln w="9525">
              <a:solidFill>
                <a:srgbClr val="000000"/>
              </a:solidFill>
              <a:round/>
              <a:headEnd/>
              <a:tailEnd/>
            </a:ln>
          </p:spPr>
          <p:txBody>
            <a:bodyPr wrap="none" anchor="ctr"/>
            <a:lstStyle/>
            <a:p>
              <a:endParaRPr lang="en-US" sz="3697"/>
            </a:p>
          </p:txBody>
        </p:sp>
      </p:grpSp>
      <p:sp>
        <p:nvSpPr>
          <p:cNvPr id="42027" name="Line 74"/>
          <p:cNvSpPr>
            <a:spLocks noChangeShapeType="1"/>
          </p:cNvSpPr>
          <p:nvPr/>
        </p:nvSpPr>
        <p:spPr bwMode="auto">
          <a:xfrm>
            <a:off x="5636983" y="7716068"/>
            <a:ext cx="3095035" cy="0"/>
          </a:xfrm>
          <a:prstGeom prst="line">
            <a:avLst/>
          </a:prstGeom>
          <a:noFill/>
          <a:ln w="9525">
            <a:solidFill>
              <a:srgbClr val="000000"/>
            </a:solidFill>
            <a:round/>
            <a:headEnd/>
            <a:tailEnd/>
          </a:ln>
        </p:spPr>
        <p:txBody>
          <a:bodyPr wrap="none"/>
          <a:lstStyle/>
          <a:p>
            <a:endParaRPr lang="en-US" sz="3697"/>
          </a:p>
        </p:txBody>
      </p:sp>
      <p:sp>
        <p:nvSpPr>
          <p:cNvPr id="42028" name="Line 77"/>
          <p:cNvSpPr>
            <a:spLocks noChangeShapeType="1"/>
          </p:cNvSpPr>
          <p:nvPr/>
        </p:nvSpPr>
        <p:spPr bwMode="auto">
          <a:xfrm flipV="1">
            <a:off x="5018428" y="7614480"/>
            <a:ext cx="81270" cy="94815"/>
          </a:xfrm>
          <a:prstGeom prst="line">
            <a:avLst/>
          </a:prstGeom>
          <a:noFill/>
          <a:ln w="28575">
            <a:solidFill>
              <a:srgbClr val="000000"/>
            </a:solidFill>
            <a:round/>
            <a:headEnd/>
            <a:tailEnd/>
          </a:ln>
        </p:spPr>
        <p:txBody>
          <a:bodyPr wrap="none"/>
          <a:lstStyle/>
          <a:p>
            <a:endParaRPr lang="en-US" sz="3697"/>
          </a:p>
        </p:txBody>
      </p:sp>
      <p:sp>
        <p:nvSpPr>
          <p:cNvPr id="42029" name="Line 78"/>
          <p:cNvSpPr>
            <a:spLocks noChangeShapeType="1"/>
          </p:cNvSpPr>
          <p:nvPr/>
        </p:nvSpPr>
        <p:spPr bwMode="auto">
          <a:xfrm>
            <a:off x="5018428" y="7716069"/>
            <a:ext cx="74497" cy="94815"/>
          </a:xfrm>
          <a:prstGeom prst="line">
            <a:avLst/>
          </a:prstGeom>
          <a:noFill/>
          <a:ln w="28575">
            <a:solidFill>
              <a:srgbClr val="000000"/>
            </a:solidFill>
            <a:round/>
            <a:headEnd/>
            <a:tailEnd/>
          </a:ln>
        </p:spPr>
        <p:txBody>
          <a:bodyPr wrap="none"/>
          <a:lstStyle/>
          <a:p>
            <a:endParaRPr lang="en-US" sz="3697"/>
          </a:p>
        </p:txBody>
      </p:sp>
      <p:sp>
        <p:nvSpPr>
          <p:cNvPr id="42030" name="Freeform 86"/>
          <p:cNvSpPr>
            <a:spLocks/>
          </p:cNvSpPr>
          <p:nvPr/>
        </p:nvSpPr>
        <p:spPr bwMode="auto">
          <a:xfrm>
            <a:off x="6162981" y="7323263"/>
            <a:ext cx="1103919" cy="386032"/>
          </a:xfrm>
          <a:custGeom>
            <a:avLst/>
            <a:gdLst>
              <a:gd name="T0" fmla="*/ 0 w 489"/>
              <a:gd name="T1" fmla="*/ 2147483647 h 171"/>
              <a:gd name="T2" fmla="*/ 2147483647 w 489"/>
              <a:gd name="T3" fmla="*/ 2147483647 h 171"/>
              <a:gd name="T4" fmla="*/ 2147483647 w 489"/>
              <a:gd name="T5" fmla="*/ 2147483647 h 171"/>
              <a:gd name="T6" fmla="*/ 2147483647 w 489"/>
              <a:gd name="T7" fmla="*/ 2147483647 h 171"/>
              <a:gd name="T8" fmla="*/ 2147483647 w 489"/>
              <a:gd name="T9" fmla="*/ 2147483647 h 171"/>
              <a:gd name="T10" fmla="*/ 2147483647 w 489"/>
              <a:gd name="T11" fmla="*/ 0 h 171"/>
              <a:gd name="T12" fmla="*/ 0 60000 65536"/>
              <a:gd name="T13" fmla="*/ 0 60000 65536"/>
              <a:gd name="T14" fmla="*/ 0 60000 65536"/>
              <a:gd name="T15" fmla="*/ 0 60000 65536"/>
              <a:gd name="T16" fmla="*/ 0 60000 65536"/>
              <a:gd name="T17" fmla="*/ 0 60000 65536"/>
              <a:gd name="T18" fmla="*/ 0 w 489"/>
              <a:gd name="T19" fmla="*/ 0 h 171"/>
              <a:gd name="T20" fmla="*/ 489 w 489"/>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489" h="171">
                <a:moveTo>
                  <a:pt x="0" y="171"/>
                </a:moveTo>
                <a:cubicBezTo>
                  <a:pt x="16" y="152"/>
                  <a:pt x="33" y="133"/>
                  <a:pt x="60" y="123"/>
                </a:cubicBezTo>
                <a:cubicBezTo>
                  <a:pt x="87" y="113"/>
                  <a:pt x="127" y="122"/>
                  <a:pt x="165" y="108"/>
                </a:cubicBezTo>
                <a:cubicBezTo>
                  <a:pt x="203" y="94"/>
                  <a:pt x="251" y="48"/>
                  <a:pt x="288" y="36"/>
                </a:cubicBezTo>
                <a:cubicBezTo>
                  <a:pt x="325" y="24"/>
                  <a:pt x="351" y="42"/>
                  <a:pt x="384" y="36"/>
                </a:cubicBezTo>
                <a:cubicBezTo>
                  <a:pt x="417" y="30"/>
                  <a:pt x="453" y="15"/>
                  <a:pt x="489" y="0"/>
                </a:cubicBezTo>
              </a:path>
            </a:pathLst>
          </a:custGeom>
          <a:noFill/>
          <a:ln w="9525">
            <a:solidFill>
              <a:srgbClr val="000000"/>
            </a:solidFill>
            <a:round/>
            <a:headEnd/>
            <a:tailEnd/>
          </a:ln>
        </p:spPr>
        <p:txBody>
          <a:bodyPr wrap="none"/>
          <a:lstStyle/>
          <a:p>
            <a:endParaRPr lang="en-US" sz="3697"/>
          </a:p>
        </p:txBody>
      </p:sp>
      <p:sp>
        <p:nvSpPr>
          <p:cNvPr id="42031" name="Freeform 87"/>
          <p:cNvSpPr>
            <a:spLocks/>
          </p:cNvSpPr>
          <p:nvPr/>
        </p:nvSpPr>
        <p:spPr bwMode="auto">
          <a:xfrm>
            <a:off x="6630285" y="7512894"/>
            <a:ext cx="535027" cy="94815"/>
          </a:xfrm>
          <a:custGeom>
            <a:avLst/>
            <a:gdLst>
              <a:gd name="T0" fmla="*/ 0 w 237"/>
              <a:gd name="T1" fmla="*/ 0 h 42"/>
              <a:gd name="T2" fmla="*/ 2147483647 w 237"/>
              <a:gd name="T3" fmla="*/ 2147483647 h 42"/>
              <a:gd name="T4" fmla="*/ 2147483647 w 237"/>
              <a:gd name="T5" fmla="*/ 2147483647 h 42"/>
              <a:gd name="T6" fmla="*/ 0 60000 65536"/>
              <a:gd name="T7" fmla="*/ 0 60000 65536"/>
              <a:gd name="T8" fmla="*/ 0 60000 65536"/>
              <a:gd name="T9" fmla="*/ 0 w 237"/>
              <a:gd name="T10" fmla="*/ 0 h 42"/>
              <a:gd name="T11" fmla="*/ 237 w 237"/>
              <a:gd name="T12" fmla="*/ 42 h 42"/>
            </a:gdLst>
            <a:ahLst/>
            <a:cxnLst>
              <a:cxn ang="T6">
                <a:pos x="T0" y="T1"/>
              </a:cxn>
              <a:cxn ang="T7">
                <a:pos x="T2" y="T3"/>
              </a:cxn>
              <a:cxn ang="T8">
                <a:pos x="T4" y="T5"/>
              </a:cxn>
            </a:cxnLst>
            <a:rect l="T9" t="T10" r="T11" b="T12"/>
            <a:pathLst>
              <a:path w="237" h="42">
                <a:moveTo>
                  <a:pt x="0" y="0"/>
                </a:moveTo>
                <a:cubicBezTo>
                  <a:pt x="30" y="15"/>
                  <a:pt x="60" y="30"/>
                  <a:pt x="99" y="36"/>
                </a:cubicBezTo>
                <a:cubicBezTo>
                  <a:pt x="138" y="42"/>
                  <a:pt x="187" y="39"/>
                  <a:pt x="237" y="36"/>
                </a:cubicBezTo>
              </a:path>
            </a:pathLst>
          </a:custGeom>
          <a:noFill/>
          <a:ln w="9525">
            <a:solidFill>
              <a:srgbClr val="000000"/>
            </a:solidFill>
            <a:round/>
            <a:headEnd/>
            <a:tailEnd/>
          </a:ln>
        </p:spPr>
        <p:txBody>
          <a:bodyPr wrap="none"/>
          <a:lstStyle/>
          <a:p>
            <a:endParaRPr lang="en-US" sz="3697"/>
          </a:p>
        </p:txBody>
      </p:sp>
      <p:sp>
        <p:nvSpPr>
          <p:cNvPr id="42032" name="Freeform 88"/>
          <p:cNvSpPr>
            <a:spLocks/>
          </p:cNvSpPr>
          <p:nvPr/>
        </p:nvSpPr>
        <p:spPr bwMode="auto">
          <a:xfrm>
            <a:off x="7212720" y="7716068"/>
            <a:ext cx="1191961" cy="550831"/>
          </a:xfrm>
          <a:custGeom>
            <a:avLst/>
            <a:gdLst>
              <a:gd name="T0" fmla="*/ 2147483647 w 528"/>
              <a:gd name="T1" fmla="*/ 0 h 244"/>
              <a:gd name="T2" fmla="*/ 2147483647 w 528"/>
              <a:gd name="T3" fmla="*/ 2147483647 h 244"/>
              <a:gd name="T4" fmla="*/ 2147483647 w 528"/>
              <a:gd name="T5" fmla="*/ 2147483647 h 244"/>
              <a:gd name="T6" fmla="*/ 2147483647 w 528"/>
              <a:gd name="T7" fmla="*/ 2147483647 h 244"/>
              <a:gd name="T8" fmla="*/ 2147483647 w 528"/>
              <a:gd name="T9" fmla="*/ 2147483647 h 244"/>
              <a:gd name="T10" fmla="*/ 2147483647 w 528"/>
              <a:gd name="T11" fmla="*/ 2147483647 h 244"/>
              <a:gd name="T12" fmla="*/ 2147483647 w 528"/>
              <a:gd name="T13" fmla="*/ 2147483647 h 244"/>
              <a:gd name="T14" fmla="*/ 0 60000 65536"/>
              <a:gd name="T15" fmla="*/ 0 60000 65536"/>
              <a:gd name="T16" fmla="*/ 0 60000 65536"/>
              <a:gd name="T17" fmla="*/ 0 60000 65536"/>
              <a:gd name="T18" fmla="*/ 0 60000 65536"/>
              <a:gd name="T19" fmla="*/ 0 60000 65536"/>
              <a:gd name="T20" fmla="*/ 0 60000 65536"/>
              <a:gd name="T21" fmla="*/ 0 w 528"/>
              <a:gd name="T22" fmla="*/ 0 h 244"/>
              <a:gd name="T23" fmla="*/ 528 w 528"/>
              <a:gd name="T24" fmla="*/ 244 h 2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8" h="244">
                <a:moveTo>
                  <a:pt x="6" y="0"/>
                </a:moveTo>
                <a:cubicBezTo>
                  <a:pt x="3" y="34"/>
                  <a:pt x="0" y="69"/>
                  <a:pt x="6" y="93"/>
                </a:cubicBezTo>
                <a:cubicBezTo>
                  <a:pt x="12" y="117"/>
                  <a:pt x="10" y="126"/>
                  <a:pt x="39" y="144"/>
                </a:cubicBezTo>
                <a:cubicBezTo>
                  <a:pt x="68" y="162"/>
                  <a:pt x="136" y="198"/>
                  <a:pt x="180" y="204"/>
                </a:cubicBezTo>
                <a:cubicBezTo>
                  <a:pt x="224" y="210"/>
                  <a:pt x="262" y="175"/>
                  <a:pt x="306" y="180"/>
                </a:cubicBezTo>
                <a:cubicBezTo>
                  <a:pt x="350" y="185"/>
                  <a:pt x="407" y="224"/>
                  <a:pt x="444" y="234"/>
                </a:cubicBezTo>
                <a:cubicBezTo>
                  <a:pt x="481" y="244"/>
                  <a:pt x="504" y="242"/>
                  <a:pt x="528" y="240"/>
                </a:cubicBezTo>
              </a:path>
            </a:pathLst>
          </a:custGeom>
          <a:noFill/>
          <a:ln w="9525">
            <a:solidFill>
              <a:srgbClr val="000000"/>
            </a:solidFill>
            <a:round/>
            <a:headEnd/>
            <a:tailEnd/>
          </a:ln>
        </p:spPr>
        <p:txBody>
          <a:bodyPr wrap="none"/>
          <a:lstStyle/>
          <a:p>
            <a:endParaRPr lang="en-US" sz="3697"/>
          </a:p>
        </p:txBody>
      </p:sp>
      <p:sp>
        <p:nvSpPr>
          <p:cNvPr id="42033" name="Freeform 89"/>
          <p:cNvSpPr>
            <a:spLocks/>
          </p:cNvSpPr>
          <p:nvPr/>
        </p:nvSpPr>
        <p:spPr bwMode="auto">
          <a:xfrm>
            <a:off x="7605526" y="7937303"/>
            <a:ext cx="711112" cy="232522"/>
          </a:xfrm>
          <a:custGeom>
            <a:avLst/>
            <a:gdLst>
              <a:gd name="T0" fmla="*/ 0 w 315"/>
              <a:gd name="T1" fmla="*/ 2147483647 h 103"/>
              <a:gd name="T2" fmla="*/ 2147483647 w 315"/>
              <a:gd name="T3" fmla="*/ 2147483647 h 103"/>
              <a:gd name="T4" fmla="*/ 2147483647 w 315"/>
              <a:gd name="T5" fmla="*/ 2147483647 h 103"/>
              <a:gd name="T6" fmla="*/ 2147483647 w 315"/>
              <a:gd name="T7" fmla="*/ 2147483647 h 103"/>
              <a:gd name="T8" fmla="*/ 2147483647 w 315"/>
              <a:gd name="T9" fmla="*/ 2147483647 h 103"/>
              <a:gd name="T10" fmla="*/ 0 60000 65536"/>
              <a:gd name="T11" fmla="*/ 0 60000 65536"/>
              <a:gd name="T12" fmla="*/ 0 60000 65536"/>
              <a:gd name="T13" fmla="*/ 0 60000 65536"/>
              <a:gd name="T14" fmla="*/ 0 60000 65536"/>
              <a:gd name="T15" fmla="*/ 0 w 315"/>
              <a:gd name="T16" fmla="*/ 0 h 103"/>
              <a:gd name="T17" fmla="*/ 315 w 315"/>
              <a:gd name="T18" fmla="*/ 103 h 103"/>
            </a:gdLst>
            <a:ahLst/>
            <a:cxnLst>
              <a:cxn ang="T10">
                <a:pos x="T0" y="T1"/>
              </a:cxn>
              <a:cxn ang="T11">
                <a:pos x="T2" y="T3"/>
              </a:cxn>
              <a:cxn ang="T12">
                <a:pos x="T4" y="T5"/>
              </a:cxn>
              <a:cxn ang="T13">
                <a:pos x="T6" y="T7"/>
              </a:cxn>
              <a:cxn ang="T14">
                <a:pos x="T8" y="T9"/>
              </a:cxn>
            </a:cxnLst>
            <a:rect l="T15" t="T16" r="T17" b="T18"/>
            <a:pathLst>
              <a:path w="315" h="103">
                <a:moveTo>
                  <a:pt x="0" y="103"/>
                </a:moveTo>
                <a:cubicBezTo>
                  <a:pt x="20" y="76"/>
                  <a:pt x="41" y="50"/>
                  <a:pt x="63" y="40"/>
                </a:cubicBezTo>
                <a:cubicBezTo>
                  <a:pt x="85" y="30"/>
                  <a:pt x="109" y="48"/>
                  <a:pt x="135" y="43"/>
                </a:cubicBezTo>
                <a:cubicBezTo>
                  <a:pt x="161" y="38"/>
                  <a:pt x="189" y="14"/>
                  <a:pt x="219" y="7"/>
                </a:cubicBezTo>
                <a:cubicBezTo>
                  <a:pt x="249" y="0"/>
                  <a:pt x="282" y="0"/>
                  <a:pt x="315" y="1"/>
                </a:cubicBezTo>
              </a:path>
            </a:pathLst>
          </a:custGeom>
          <a:noFill/>
          <a:ln w="9525">
            <a:solidFill>
              <a:srgbClr val="000000"/>
            </a:solidFill>
            <a:round/>
            <a:headEnd/>
            <a:tailEnd/>
          </a:ln>
        </p:spPr>
        <p:txBody>
          <a:bodyPr wrap="none"/>
          <a:lstStyle/>
          <a:p>
            <a:endParaRPr lang="en-US" sz="3697"/>
          </a:p>
        </p:txBody>
      </p:sp>
      <p:sp>
        <p:nvSpPr>
          <p:cNvPr id="42034" name="Freeform 91"/>
          <p:cNvSpPr>
            <a:spLocks/>
          </p:cNvSpPr>
          <p:nvPr/>
        </p:nvSpPr>
        <p:spPr bwMode="auto">
          <a:xfrm>
            <a:off x="7991558" y="8000514"/>
            <a:ext cx="237038" cy="128677"/>
          </a:xfrm>
          <a:custGeom>
            <a:avLst/>
            <a:gdLst>
              <a:gd name="T0" fmla="*/ 0 w 105"/>
              <a:gd name="T1" fmla="*/ 0 h 57"/>
              <a:gd name="T2" fmla="*/ 2147483647 w 105"/>
              <a:gd name="T3" fmla="*/ 2147483647 h 57"/>
              <a:gd name="T4" fmla="*/ 2147483647 w 105"/>
              <a:gd name="T5" fmla="*/ 2147483647 h 57"/>
              <a:gd name="T6" fmla="*/ 0 60000 65536"/>
              <a:gd name="T7" fmla="*/ 0 60000 65536"/>
              <a:gd name="T8" fmla="*/ 0 60000 65536"/>
              <a:gd name="T9" fmla="*/ 0 w 105"/>
              <a:gd name="T10" fmla="*/ 0 h 57"/>
              <a:gd name="T11" fmla="*/ 105 w 105"/>
              <a:gd name="T12" fmla="*/ 57 h 57"/>
            </a:gdLst>
            <a:ahLst/>
            <a:cxnLst>
              <a:cxn ang="T6">
                <a:pos x="T0" y="T1"/>
              </a:cxn>
              <a:cxn ang="T7">
                <a:pos x="T2" y="T3"/>
              </a:cxn>
              <a:cxn ang="T8">
                <a:pos x="T4" y="T5"/>
              </a:cxn>
            </a:cxnLst>
            <a:rect l="T9" t="T10" r="T11" b="T12"/>
            <a:pathLst>
              <a:path w="105" h="57">
                <a:moveTo>
                  <a:pt x="0" y="0"/>
                </a:moveTo>
                <a:cubicBezTo>
                  <a:pt x="12" y="15"/>
                  <a:pt x="25" y="30"/>
                  <a:pt x="42" y="39"/>
                </a:cubicBezTo>
                <a:cubicBezTo>
                  <a:pt x="59" y="48"/>
                  <a:pt x="82" y="52"/>
                  <a:pt x="105" y="57"/>
                </a:cubicBezTo>
              </a:path>
            </a:pathLst>
          </a:custGeom>
          <a:noFill/>
          <a:ln w="9525">
            <a:solidFill>
              <a:srgbClr val="000000"/>
            </a:solidFill>
            <a:round/>
            <a:headEnd/>
            <a:tailEnd/>
          </a:ln>
        </p:spPr>
        <p:txBody>
          <a:bodyPr wrap="none"/>
          <a:lstStyle/>
          <a:p>
            <a:endParaRPr lang="en-US" sz="3697"/>
          </a:p>
        </p:txBody>
      </p:sp>
      <p:sp>
        <p:nvSpPr>
          <p:cNvPr id="42035" name="Freeform 92"/>
          <p:cNvSpPr>
            <a:spLocks/>
          </p:cNvSpPr>
          <p:nvPr/>
        </p:nvSpPr>
        <p:spPr bwMode="auto">
          <a:xfrm>
            <a:off x="8738792" y="7578360"/>
            <a:ext cx="1399651" cy="401835"/>
          </a:xfrm>
          <a:custGeom>
            <a:avLst/>
            <a:gdLst>
              <a:gd name="T0" fmla="*/ 0 w 620"/>
              <a:gd name="T1" fmla="*/ 2147483647 h 178"/>
              <a:gd name="T2" fmla="*/ 2147483647 w 620"/>
              <a:gd name="T3" fmla="*/ 2147483647 h 178"/>
              <a:gd name="T4" fmla="*/ 2147483647 w 620"/>
              <a:gd name="T5" fmla="*/ 2147483647 h 178"/>
              <a:gd name="T6" fmla="*/ 2147483647 w 620"/>
              <a:gd name="T7" fmla="*/ 2147483647 h 178"/>
              <a:gd name="T8" fmla="*/ 2147483647 w 620"/>
              <a:gd name="T9" fmla="*/ 2147483647 h 178"/>
              <a:gd name="T10" fmla="*/ 2147483647 w 620"/>
              <a:gd name="T11" fmla="*/ 2147483647 h 178"/>
              <a:gd name="T12" fmla="*/ 0 60000 65536"/>
              <a:gd name="T13" fmla="*/ 0 60000 65536"/>
              <a:gd name="T14" fmla="*/ 0 60000 65536"/>
              <a:gd name="T15" fmla="*/ 0 60000 65536"/>
              <a:gd name="T16" fmla="*/ 0 60000 65536"/>
              <a:gd name="T17" fmla="*/ 0 60000 65536"/>
              <a:gd name="T18" fmla="*/ 0 w 620"/>
              <a:gd name="T19" fmla="*/ 0 h 178"/>
              <a:gd name="T20" fmla="*/ 620 w 620"/>
              <a:gd name="T21" fmla="*/ 178 h 178"/>
            </a:gdLst>
            <a:ahLst/>
            <a:cxnLst>
              <a:cxn ang="T12">
                <a:pos x="T0" y="T1"/>
              </a:cxn>
              <a:cxn ang="T13">
                <a:pos x="T2" y="T3"/>
              </a:cxn>
              <a:cxn ang="T14">
                <a:pos x="T4" y="T5"/>
              </a:cxn>
              <a:cxn ang="T15">
                <a:pos x="T6" y="T7"/>
              </a:cxn>
              <a:cxn ang="T16">
                <a:pos x="T8" y="T9"/>
              </a:cxn>
              <a:cxn ang="T17">
                <a:pos x="T10" y="T11"/>
              </a:cxn>
            </a:cxnLst>
            <a:rect l="T18" t="T19" r="T20" b="T21"/>
            <a:pathLst>
              <a:path w="620" h="178">
                <a:moveTo>
                  <a:pt x="0" y="62"/>
                </a:moveTo>
                <a:cubicBezTo>
                  <a:pt x="6" y="47"/>
                  <a:pt x="2" y="24"/>
                  <a:pt x="39" y="23"/>
                </a:cubicBezTo>
                <a:cubicBezTo>
                  <a:pt x="76" y="22"/>
                  <a:pt x="160" y="61"/>
                  <a:pt x="221" y="58"/>
                </a:cubicBezTo>
                <a:cubicBezTo>
                  <a:pt x="282" y="55"/>
                  <a:pt x="354" y="0"/>
                  <a:pt x="404" y="7"/>
                </a:cubicBezTo>
                <a:cubicBezTo>
                  <a:pt x="454" y="14"/>
                  <a:pt x="485" y="75"/>
                  <a:pt x="521" y="103"/>
                </a:cubicBezTo>
                <a:cubicBezTo>
                  <a:pt x="557" y="131"/>
                  <a:pt x="600" y="163"/>
                  <a:pt x="620" y="178"/>
                </a:cubicBezTo>
              </a:path>
            </a:pathLst>
          </a:custGeom>
          <a:noFill/>
          <a:ln w="9525">
            <a:solidFill>
              <a:srgbClr val="000000"/>
            </a:solidFill>
            <a:round/>
            <a:headEnd/>
            <a:tailEnd/>
          </a:ln>
        </p:spPr>
        <p:txBody>
          <a:bodyPr wrap="none"/>
          <a:lstStyle/>
          <a:p>
            <a:endParaRPr lang="en-US" sz="3697"/>
          </a:p>
        </p:txBody>
      </p:sp>
      <p:sp>
        <p:nvSpPr>
          <p:cNvPr id="42036" name="Freeform 93"/>
          <p:cNvSpPr>
            <a:spLocks/>
          </p:cNvSpPr>
          <p:nvPr/>
        </p:nvSpPr>
        <p:spPr bwMode="auto">
          <a:xfrm>
            <a:off x="8745563" y="7718325"/>
            <a:ext cx="1300321" cy="571149"/>
          </a:xfrm>
          <a:custGeom>
            <a:avLst/>
            <a:gdLst>
              <a:gd name="T0" fmla="*/ 0 w 576"/>
              <a:gd name="T1" fmla="*/ 0 h 253"/>
              <a:gd name="T2" fmla="*/ 2147483647 w 576"/>
              <a:gd name="T3" fmla="*/ 2147483647 h 253"/>
              <a:gd name="T4" fmla="*/ 2147483647 w 576"/>
              <a:gd name="T5" fmla="*/ 2147483647 h 253"/>
              <a:gd name="T6" fmla="*/ 2147483647 w 576"/>
              <a:gd name="T7" fmla="*/ 2147483647 h 253"/>
              <a:gd name="T8" fmla="*/ 2147483647 w 576"/>
              <a:gd name="T9" fmla="*/ 2147483647 h 253"/>
              <a:gd name="T10" fmla="*/ 2147483647 w 576"/>
              <a:gd name="T11" fmla="*/ 2147483647 h 253"/>
              <a:gd name="T12" fmla="*/ 2147483647 w 576"/>
              <a:gd name="T13" fmla="*/ 2147483647 h 253"/>
              <a:gd name="T14" fmla="*/ 0 60000 65536"/>
              <a:gd name="T15" fmla="*/ 0 60000 65536"/>
              <a:gd name="T16" fmla="*/ 0 60000 65536"/>
              <a:gd name="T17" fmla="*/ 0 60000 65536"/>
              <a:gd name="T18" fmla="*/ 0 60000 65536"/>
              <a:gd name="T19" fmla="*/ 0 60000 65536"/>
              <a:gd name="T20" fmla="*/ 0 60000 65536"/>
              <a:gd name="T21" fmla="*/ 0 w 576"/>
              <a:gd name="T22" fmla="*/ 0 h 253"/>
              <a:gd name="T23" fmla="*/ 576 w 576"/>
              <a:gd name="T24" fmla="*/ 253 h 2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6" h="253">
                <a:moveTo>
                  <a:pt x="0" y="0"/>
                </a:moveTo>
                <a:cubicBezTo>
                  <a:pt x="5" y="13"/>
                  <a:pt x="15" y="57"/>
                  <a:pt x="36" y="81"/>
                </a:cubicBezTo>
                <a:cubicBezTo>
                  <a:pt x="57" y="105"/>
                  <a:pt x="99" y="138"/>
                  <a:pt x="129" y="147"/>
                </a:cubicBezTo>
                <a:cubicBezTo>
                  <a:pt x="159" y="156"/>
                  <a:pt x="177" y="120"/>
                  <a:pt x="216" y="135"/>
                </a:cubicBezTo>
                <a:cubicBezTo>
                  <a:pt x="255" y="150"/>
                  <a:pt x="317" y="227"/>
                  <a:pt x="366" y="240"/>
                </a:cubicBezTo>
                <a:cubicBezTo>
                  <a:pt x="415" y="253"/>
                  <a:pt x="478" y="212"/>
                  <a:pt x="513" y="213"/>
                </a:cubicBezTo>
                <a:cubicBezTo>
                  <a:pt x="548" y="214"/>
                  <a:pt x="566" y="244"/>
                  <a:pt x="576" y="249"/>
                </a:cubicBezTo>
              </a:path>
            </a:pathLst>
          </a:custGeom>
          <a:noFill/>
          <a:ln w="9525">
            <a:solidFill>
              <a:srgbClr val="000000"/>
            </a:solidFill>
            <a:round/>
            <a:headEnd/>
            <a:tailEnd/>
          </a:ln>
        </p:spPr>
        <p:txBody>
          <a:bodyPr wrap="none"/>
          <a:lstStyle/>
          <a:p>
            <a:endParaRPr lang="en-US" sz="3697"/>
          </a:p>
        </p:txBody>
      </p:sp>
      <p:sp>
        <p:nvSpPr>
          <p:cNvPr id="42037" name="Freeform 94"/>
          <p:cNvSpPr>
            <a:spLocks/>
          </p:cNvSpPr>
          <p:nvPr/>
        </p:nvSpPr>
        <p:spPr bwMode="auto">
          <a:xfrm>
            <a:off x="8962284" y="7837973"/>
            <a:ext cx="817216" cy="180600"/>
          </a:xfrm>
          <a:custGeom>
            <a:avLst/>
            <a:gdLst>
              <a:gd name="T0" fmla="*/ 0 w 362"/>
              <a:gd name="T1" fmla="*/ 2147483647 h 80"/>
              <a:gd name="T2" fmla="*/ 2147483647 w 362"/>
              <a:gd name="T3" fmla="*/ 2147483647 h 80"/>
              <a:gd name="T4" fmla="*/ 2147483647 w 362"/>
              <a:gd name="T5" fmla="*/ 2147483647 h 80"/>
              <a:gd name="T6" fmla="*/ 2147483647 w 362"/>
              <a:gd name="T7" fmla="*/ 0 h 80"/>
              <a:gd name="T8" fmla="*/ 0 60000 65536"/>
              <a:gd name="T9" fmla="*/ 0 60000 65536"/>
              <a:gd name="T10" fmla="*/ 0 60000 65536"/>
              <a:gd name="T11" fmla="*/ 0 60000 65536"/>
              <a:gd name="T12" fmla="*/ 0 w 362"/>
              <a:gd name="T13" fmla="*/ 0 h 80"/>
              <a:gd name="T14" fmla="*/ 362 w 362"/>
              <a:gd name="T15" fmla="*/ 80 h 80"/>
            </a:gdLst>
            <a:ahLst/>
            <a:cxnLst>
              <a:cxn ang="T8">
                <a:pos x="T0" y="T1"/>
              </a:cxn>
              <a:cxn ang="T9">
                <a:pos x="T2" y="T3"/>
              </a:cxn>
              <a:cxn ang="T10">
                <a:pos x="T4" y="T5"/>
              </a:cxn>
              <a:cxn ang="T11">
                <a:pos x="T6" y="T7"/>
              </a:cxn>
            </a:cxnLst>
            <a:rect l="T12" t="T13" r="T14" b="T15"/>
            <a:pathLst>
              <a:path w="362" h="80">
                <a:moveTo>
                  <a:pt x="0" y="73"/>
                </a:moveTo>
                <a:cubicBezTo>
                  <a:pt x="15" y="63"/>
                  <a:pt x="48" y="12"/>
                  <a:pt x="93" y="13"/>
                </a:cubicBezTo>
                <a:cubicBezTo>
                  <a:pt x="138" y="14"/>
                  <a:pt x="227" y="80"/>
                  <a:pt x="272" y="78"/>
                </a:cubicBezTo>
                <a:cubicBezTo>
                  <a:pt x="317" y="76"/>
                  <a:pt x="343" y="16"/>
                  <a:pt x="362" y="0"/>
                </a:cubicBezTo>
              </a:path>
            </a:pathLst>
          </a:custGeom>
          <a:noFill/>
          <a:ln w="9525">
            <a:solidFill>
              <a:srgbClr val="000000"/>
            </a:solidFill>
            <a:round/>
            <a:headEnd/>
            <a:tailEnd/>
          </a:ln>
        </p:spPr>
        <p:txBody>
          <a:bodyPr wrap="none"/>
          <a:lstStyle/>
          <a:p>
            <a:endParaRPr lang="en-US" sz="3697"/>
          </a:p>
        </p:txBody>
      </p:sp>
      <p:sp>
        <p:nvSpPr>
          <p:cNvPr id="42038" name="Freeform 95"/>
          <p:cNvSpPr>
            <a:spLocks/>
          </p:cNvSpPr>
          <p:nvPr/>
        </p:nvSpPr>
        <p:spPr bwMode="auto">
          <a:xfrm>
            <a:off x="9318969" y="7424850"/>
            <a:ext cx="740461" cy="264128"/>
          </a:xfrm>
          <a:custGeom>
            <a:avLst/>
            <a:gdLst>
              <a:gd name="T0" fmla="*/ 0 w 328"/>
              <a:gd name="T1" fmla="*/ 2147483647 h 117"/>
              <a:gd name="T2" fmla="*/ 2147483647 w 328"/>
              <a:gd name="T3" fmla="*/ 2147483647 h 117"/>
              <a:gd name="T4" fmla="*/ 2147483647 w 328"/>
              <a:gd name="T5" fmla="*/ 2147483647 h 117"/>
              <a:gd name="T6" fmla="*/ 2147483647 w 328"/>
              <a:gd name="T7" fmla="*/ 2147483647 h 117"/>
              <a:gd name="T8" fmla="*/ 2147483647 w 328"/>
              <a:gd name="T9" fmla="*/ 2147483647 h 117"/>
              <a:gd name="T10" fmla="*/ 0 60000 65536"/>
              <a:gd name="T11" fmla="*/ 0 60000 65536"/>
              <a:gd name="T12" fmla="*/ 0 60000 65536"/>
              <a:gd name="T13" fmla="*/ 0 60000 65536"/>
              <a:gd name="T14" fmla="*/ 0 60000 65536"/>
              <a:gd name="T15" fmla="*/ 0 w 328"/>
              <a:gd name="T16" fmla="*/ 0 h 117"/>
              <a:gd name="T17" fmla="*/ 328 w 328"/>
              <a:gd name="T18" fmla="*/ 117 h 117"/>
            </a:gdLst>
            <a:ahLst/>
            <a:cxnLst>
              <a:cxn ang="T10">
                <a:pos x="T0" y="T1"/>
              </a:cxn>
              <a:cxn ang="T11">
                <a:pos x="T2" y="T3"/>
              </a:cxn>
              <a:cxn ang="T12">
                <a:pos x="T4" y="T5"/>
              </a:cxn>
              <a:cxn ang="T13">
                <a:pos x="T6" y="T7"/>
              </a:cxn>
              <a:cxn ang="T14">
                <a:pos x="T8" y="T9"/>
              </a:cxn>
            </a:cxnLst>
            <a:rect l="T15" t="T16" r="T17" b="T18"/>
            <a:pathLst>
              <a:path w="328" h="117">
                <a:moveTo>
                  <a:pt x="0" y="117"/>
                </a:moveTo>
                <a:cubicBezTo>
                  <a:pt x="12" y="104"/>
                  <a:pt x="51" y="52"/>
                  <a:pt x="76" y="40"/>
                </a:cubicBezTo>
                <a:cubicBezTo>
                  <a:pt x="101" y="28"/>
                  <a:pt x="122" y="48"/>
                  <a:pt x="148" y="43"/>
                </a:cubicBezTo>
                <a:cubicBezTo>
                  <a:pt x="174" y="38"/>
                  <a:pt x="202" y="14"/>
                  <a:pt x="232" y="7"/>
                </a:cubicBezTo>
                <a:cubicBezTo>
                  <a:pt x="262" y="0"/>
                  <a:pt x="295" y="0"/>
                  <a:pt x="328" y="1"/>
                </a:cubicBezTo>
              </a:path>
            </a:pathLst>
          </a:custGeom>
          <a:noFill/>
          <a:ln w="9525">
            <a:solidFill>
              <a:srgbClr val="000000"/>
            </a:solidFill>
            <a:round/>
            <a:headEnd/>
            <a:tailEnd/>
          </a:ln>
        </p:spPr>
        <p:txBody>
          <a:bodyPr wrap="none"/>
          <a:lstStyle/>
          <a:p>
            <a:endParaRPr lang="en-US" sz="3697"/>
          </a:p>
        </p:txBody>
      </p:sp>
      <p:sp>
        <p:nvSpPr>
          <p:cNvPr id="42039" name="Freeform 96"/>
          <p:cNvSpPr>
            <a:spLocks/>
          </p:cNvSpPr>
          <p:nvPr/>
        </p:nvSpPr>
        <p:spPr bwMode="auto">
          <a:xfrm>
            <a:off x="9734349" y="7488060"/>
            <a:ext cx="237038" cy="128678"/>
          </a:xfrm>
          <a:custGeom>
            <a:avLst/>
            <a:gdLst>
              <a:gd name="T0" fmla="*/ 0 w 105"/>
              <a:gd name="T1" fmla="*/ 0 h 57"/>
              <a:gd name="T2" fmla="*/ 2147483647 w 105"/>
              <a:gd name="T3" fmla="*/ 2147483647 h 57"/>
              <a:gd name="T4" fmla="*/ 2147483647 w 105"/>
              <a:gd name="T5" fmla="*/ 2147483647 h 57"/>
              <a:gd name="T6" fmla="*/ 0 60000 65536"/>
              <a:gd name="T7" fmla="*/ 0 60000 65536"/>
              <a:gd name="T8" fmla="*/ 0 60000 65536"/>
              <a:gd name="T9" fmla="*/ 0 w 105"/>
              <a:gd name="T10" fmla="*/ 0 h 57"/>
              <a:gd name="T11" fmla="*/ 105 w 105"/>
              <a:gd name="T12" fmla="*/ 57 h 57"/>
            </a:gdLst>
            <a:ahLst/>
            <a:cxnLst>
              <a:cxn ang="T6">
                <a:pos x="T0" y="T1"/>
              </a:cxn>
              <a:cxn ang="T7">
                <a:pos x="T2" y="T3"/>
              </a:cxn>
              <a:cxn ang="T8">
                <a:pos x="T4" y="T5"/>
              </a:cxn>
            </a:cxnLst>
            <a:rect l="T9" t="T10" r="T11" b="T12"/>
            <a:pathLst>
              <a:path w="105" h="57">
                <a:moveTo>
                  <a:pt x="0" y="0"/>
                </a:moveTo>
                <a:cubicBezTo>
                  <a:pt x="12" y="15"/>
                  <a:pt x="25" y="30"/>
                  <a:pt x="42" y="39"/>
                </a:cubicBezTo>
                <a:cubicBezTo>
                  <a:pt x="59" y="48"/>
                  <a:pt x="82" y="52"/>
                  <a:pt x="105" y="57"/>
                </a:cubicBezTo>
              </a:path>
            </a:pathLst>
          </a:custGeom>
          <a:noFill/>
          <a:ln w="9525">
            <a:solidFill>
              <a:srgbClr val="000000"/>
            </a:solidFill>
            <a:round/>
            <a:headEnd/>
            <a:tailEnd/>
          </a:ln>
        </p:spPr>
        <p:txBody>
          <a:bodyPr wrap="none"/>
          <a:lstStyle/>
          <a:p>
            <a:endParaRPr lang="en-US" sz="3697"/>
          </a:p>
        </p:txBody>
      </p:sp>
      <p:sp>
        <p:nvSpPr>
          <p:cNvPr id="42040" name="Freeform 97"/>
          <p:cNvSpPr>
            <a:spLocks/>
          </p:cNvSpPr>
          <p:nvPr/>
        </p:nvSpPr>
        <p:spPr bwMode="auto">
          <a:xfrm>
            <a:off x="7438470" y="7388730"/>
            <a:ext cx="1568963" cy="322824"/>
          </a:xfrm>
          <a:custGeom>
            <a:avLst/>
            <a:gdLst>
              <a:gd name="T0" fmla="*/ 0 w 695"/>
              <a:gd name="T1" fmla="*/ 2147483647 h 143"/>
              <a:gd name="T2" fmla="*/ 2147483647 w 695"/>
              <a:gd name="T3" fmla="*/ 2147483647 h 143"/>
              <a:gd name="T4" fmla="*/ 2147483647 w 695"/>
              <a:gd name="T5" fmla="*/ 2147483647 h 143"/>
              <a:gd name="T6" fmla="*/ 2147483647 w 695"/>
              <a:gd name="T7" fmla="*/ 2147483647 h 143"/>
              <a:gd name="T8" fmla="*/ 2147483647 w 695"/>
              <a:gd name="T9" fmla="*/ 2147483647 h 143"/>
              <a:gd name="T10" fmla="*/ 2147483647 w 695"/>
              <a:gd name="T11" fmla="*/ 2147483647 h 143"/>
              <a:gd name="T12" fmla="*/ 0 60000 65536"/>
              <a:gd name="T13" fmla="*/ 0 60000 65536"/>
              <a:gd name="T14" fmla="*/ 0 60000 65536"/>
              <a:gd name="T15" fmla="*/ 0 60000 65536"/>
              <a:gd name="T16" fmla="*/ 0 60000 65536"/>
              <a:gd name="T17" fmla="*/ 0 60000 65536"/>
              <a:gd name="T18" fmla="*/ 0 w 695"/>
              <a:gd name="T19" fmla="*/ 0 h 143"/>
              <a:gd name="T20" fmla="*/ 695 w 695"/>
              <a:gd name="T21" fmla="*/ 143 h 143"/>
            </a:gdLst>
            <a:ahLst/>
            <a:cxnLst>
              <a:cxn ang="T12">
                <a:pos x="T0" y="T1"/>
              </a:cxn>
              <a:cxn ang="T13">
                <a:pos x="T2" y="T3"/>
              </a:cxn>
              <a:cxn ang="T14">
                <a:pos x="T4" y="T5"/>
              </a:cxn>
              <a:cxn ang="T15">
                <a:pos x="T6" y="T7"/>
              </a:cxn>
              <a:cxn ang="T16">
                <a:pos x="T8" y="T9"/>
              </a:cxn>
              <a:cxn ang="T17">
                <a:pos x="T10" y="T11"/>
              </a:cxn>
            </a:cxnLst>
            <a:rect l="T18" t="T19" r="T20" b="T21"/>
            <a:pathLst>
              <a:path w="695" h="143">
                <a:moveTo>
                  <a:pt x="0" y="143"/>
                </a:moveTo>
                <a:cubicBezTo>
                  <a:pt x="21" y="137"/>
                  <a:pt x="98" y="119"/>
                  <a:pt x="125" y="109"/>
                </a:cubicBezTo>
                <a:cubicBezTo>
                  <a:pt x="152" y="99"/>
                  <a:pt x="138" y="97"/>
                  <a:pt x="165" y="80"/>
                </a:cubicBezTo>
                <a:cubicBezTo>
                  <a:pt x="192" y="63"/>
                  <a:pt x="242" y="16"/>
                  <a:pt x="288" y="8"/>
                </a:cubicBezTo>
                <a:cubicBezTo>
                  <a:pt x="334" y="0"/>
                  <a:pt x="375" y="29"/>
                  <a:pt x="443" y="31"/>
                </a:cubicBezTo>
                <a:cubicBezTo>
                  <a:pt x="511" y="33"/>
                  <a:pt x="643" y="24"/>
                  <a:pt x="695" y="22"/>
                </a:cubicBezTo>
              </a:path>
            </a:pathLst>
          </a:custGeom>
          <a:noFill/>
          <a:ln w="9525">
            <a:solidFill>
              <a:srgbClr val="000000"/>
            </a:solidFill>
            <a:round/>
            <a:headEnd/>
            <a:tailEnd/>
          </a:ln>
        </p:spPr>
        <p:txBody>
          <a:bodyPr wrap="none"/>
          <a:lstStyle/>
          <a:p>
            <a:endParaRPr lang="en-US" sz="3697"/>
          </a:p>
        </p:txBody>
      </p:sp>
      <p:sp>
        <p:nvSpPr>
          <p:cNvPr id="42041" name="Freeform 98"/>
          <p:cNvSpPr>
            <a:spLocks/>
          </p:cNvSpPr>
          <p:nvPr/>
        </p:nvSpPr>
        <p:spPr bwMode="auto">
          <a:xfrm>
            <a:off x="7905772" y="7515150"/>
            <a:ext cx="986529" cy="115133"/>
          </a:xfrm>
          <a:custGeom>
            <a:avLst/>
            <a:gdLst>
              <a:gd name="T0" fmla="*/ 0 w 437"/>
              <a:gd name="T1" fmla="*/ 0 h 51"/>
              <a:gd name="T2" fmla="*/ 2147483647 w 437"/>
              <a:gd name="T3" fmla="*/ 2147483647 h 51"/>
              <a:gd name="T4" fmla="*/ 2147483647 w 437"/>
              <a:gd name="T5" fmla="*/ 2147483647 h 51"/>
              <a:gd name="T6" fmla="*/ 0 60000 65536"/>
              <a:gd name="T7" fmla="*/ 0 60000 65536"/>
              <a:gd name="T8" fmla="*/ 0 60000 65536"/>
              <a:gd name="T9" fmla="*/ 0 w 437"/>
              <a:gd name="T10" fmla="*/ 0 h 51"/>
              <a:gd name="T11" fmla="*/ 437 w 437"/>
              <a:gd name="T12" fmla="*/ 51 h 51"/>
            </a:gdLst>
            <a:ahLst/>
            <a:cxnLst>
              <a:cxn ang="T6">
                <a:pos x="T0" y="T1"/>
              </a:cxn>
              <a:cxn ang="T7">
                <a:pos x="T2" y="T3"/>
              </a:cxn>
              <a:cxn ang="T8">
                <a:pos x="T4" y="T5"/>
              </a:cxn>
            </a:cxnLst>
            <a:rect l="T9" t="T10" r="T11" b="T12"/>
            <a:pathLst>
              <a:path w="437" h="51">
                <a:moveTo>
                  <a:pt x="0" y="0"/>
                </a:moveTo>
                <a:cubicBezTo>
                  <a:pt x="38" y="8"/>
                  <a:pt x="157" y="49"/>
                  <a:pt x="230" y="50"/>
                </a:cubicBezTo>
                <a:cubicBezTo>
                  <a:pt x="303" y="51"/>
                  <a:pt x="394" y="17"/>
                  <a:pt x="437" y="8"/>
                </a:cubicBezTo>
              </a:path>
            </a:pathLst>
          </a:custGeom>
          <a:noFill/>
          <a:ln w="9525">
            <a:solidFill>
              <a:srgbClr val="000000"/>
            </a:solidFill>
            <a:round/>
            <a:headEnd/>
            <a:tailEnd/>
          </a:ln>
        </p:spPr>
        <p:txBody>
          <a:bodyPr wrap="none"/>
          <a:lstStyle/>
          <a:p>
            <a:endParaRPr lang="en-US" sz="3697"/>
          </a:p>
        </p:txBody>
      </p:sp>
      <p:sp>
        <p:nvSpPr>
          <p:cNvPr id="42042" name="Text Box 132"/>
          <p:cNvSpPr txBox="1">
            <a:spLocks noChangeArrowheads="1"/>
          </p:cNvSpPr>
          <p:nvPr/>
        </p:nvSpPr>
        <p:spPr bwMode="auto">
          <a:xfrm>
            <a:off x="1670552" y="6323189"/>
            <a:ext cx="2060179" cy="354841"/>
          </a:xfrm>
          <a:prstGeom prst="rect">
            <a:avLst/>
          </a:prstGeom>
          <a:noFill/>
          <a:ln w="9525">
            <a:noFill/>
            <a:miter lim="800000"/>
            <a:headEnd/>
            <a:tailEnd/>
          </a:ln>
        </p:spPr>
        <p:txBody>
          <a:bodyPr wrap="none">
            <a:spAutoFit/>
          </a:bodyPr>
          <a:lstStyle/>
          <a:p>
            <a:r>
              <a:rPr lang="nl-NL" sz="1706" b="1">
                <a:solidFill>
                  <a:srgbClr val="000000"/>
                </a:solidFill>
                <a:latin typeface="Tahoma" pitchFamily="34" charset="0"/>
              </a:rPr>
              <a:t>parasympathicus</a:t>
            </a:r>
          </a:p>
        </p:txBody>
      </p:sp>
      <p:sp>
        <p:nvSpPr>
          <p:cNvPr id="42043" name="Text Box 133"/>
          <p:cNvSpPr txBox="1">
            <a:spLocks noChangeArrowheads="1"/>
          </p:cNvSpPr>
          <p:nvPr/>
        </p:nvSpPr>
        <p:spPr bwMode="auto">
          <a:xfrm>
            <a:off x="2158172" y="7521924"/>
            <a:ext cx="1564852" cy="354841"/>
          </a:xfrm>
          <a:prstGeom prst="rect">
            <a:avLst/>
          </a:prstGeom>
          <a:noFill/>
          <a:ln w="9525">
            <a:noFill/>
            <a:miter lim="800000"/>
            <a:headEnd/>
            <a:tailEnd/>
          </a:ln>
        </p:spPr>
        <p:txBody>
          <a:bodyPr wrap="none">
            <a:spAutoFit/>
          </a:bodyPr>
          <a:lstStyle/>
          <a:p>
            <a:r>
              <a:rPr lang="nl-NL" sz="1706" b="1">
                <a:solidFill>
                  <a:srgbClr val="000000"/>
                </a:solidFill>
                <a:latin typeface="Tahoma" pitchFamily="34" charset="0"/>
              </a:rPr>
              <a:t>sympathicus</a:t>
            </a:r>
          </a:p>
        </p:txBody>
      </p:sp>
      <p:sp>
        <p:nvSpPr>
          <p:cNvPr id="2" name="Slide Number Placeholder 1"/>
          <p:cNvSpPr>
            <a:spLocks noGrp="1"/>
          </p:cNvSpPr>
          <p:nvPr>
            <p:ph type="sldNum" sz="quarter" idx="10"/>
          </p:nvPr>
        </p:nvSpPr>
        <p:spPr/>
        <p:txBody>
          <a:bodyPr/>
          <a:lstStyle/>
          <a:p>
            <a:pPr>
              <a:defRPr/>
            </a:pPr>
            <a:fld id="{2338772D-3C63-4B23-BC47-8CA19BCD5529}" type="slidenum">
              <a:rPr lang="nl-NL" smtClean="0"/>
              <a:pPr>
                <a:defRPr/>
              </a:pPr>
              <a:t>26</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dirty="0" smtClean="0"/>
              <a:t>...nog eens goed kijken... waar zijn de parasympathische ganglia?</a:t>
            </a:r>
            <a:endParaRPr lang="nl-NL" dirty="0"/>
          </a:p>
        </p:txBody>
      </p:sp>
      <p:pic>
        <p:nvPicPr>
          <p:cNvPr id="10" name="Picture 4" descr="http://www.laborundmore.com/thumb/24073ef7/lm0812.pdf%20-%26nbsp%3BAdobe%26nbsp%3BRead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89479" y="1800225"/>
            <a:ext cx="7825096" cy="3283746"/>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871368" y="4425533"/>
            <a:ext cx="2970300" cy="89255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none" rtlCol="0">
            <a:spAutoFit/>
          </a:bodyPr>
          <a:lstStyle/>
          <a:p>
            <a:pPr algn="ctr"/>
            <a:r>
              <a:rPr lang="nl-NL" smtClean="0">
                <a:latin typeface="Calibri" panose="020F0502020204030204" pitchFamily="34" charset="0"/>
              </a:rPr>
              <a:t>Plexus van Auerbach</a:t>
            </a:r>
          </a:p>
          <a:p>
            <a:pPr algn="ctr"/>
            <a:r>
              <a:rPr lang="nl-NL" smtClean="0">
                <a:latin typeface="Calibri" panose="020F0502020204030204" pitchFamily="34" charset="0"/>
              </a:rPr>
              <a:t>(plexus myentericus)</a:t>
            </a:r>
          </a:p>
        </p:txBody>
      </p:sp>
      <p:sp>
        <p:nvSpPr>
          <p:cNvPr id="12" name="TextBox 11"/>
          <p:cNvSpPr txBox="1"/>
          <p:nvPr/>
        </p:nvSpPr>
        <p:spPr>
          <a:xfrm>
            <a:off x="6962320" y="4425533"/>
            <a:ext cx="2999668" cy="892552"/>
          </a:xfrm>
          <a:prstGeom prst="rect">
            <a:avLst/>
          </a:prstGeom>
          <a:solidFill>
            <a:schemeClr val="bg1">
              <a:lumMod val="95000"/>
            </a:schemeClr>
          </a:solidFill>
          <a:effectLst>
            <a:outerShdw blurRad="50800" dist="38100" dir="2700000" algn="tl" rotWithShape="0">
              <a:prstClr val="black">
                <a:alpha val="40000"/>
              </a:prstClr>
            </a:outerShdw>
          </a:effectLst>
        </p:spPr>
        <p:txBody>
          <a:bodyPr wrap="none" rtlCol="0">
            <a:spAutoFit/>
          </a:bodyPr>
          <a:lstStyle/>
          <a:p>
            <a:pPr algn="ctr"/>
            <a:r>
              <a:rPr lang="nl-NL" smtClean="0">
                <a:latin typeface="Calibri" panose="020F0502020204030204" pitchFamily="34" charset="0"/>
              </a:rPr>
              <a:t>Plexus van Meissner</a:t>
            </a:r>
          </a:p>
          <a:p>
            <a:pPr algn="ctr"/>
            <a:r>
              <a:rPr lang="nl-NL" smtClean="0">
                <a:latin typeface="Calibri" panose="020F0502020204030204" pitchFamily="34" charset="0"/>
              </a:rPr>
              <a:t>(plexus submucocus)</a:t>
            </a:r>
          </a:p>
        </p:txBody>
      </p:sp>
      <p:sp>
        <p:nvSpPr>
          <p:cNvPr id="2" name="Slide Number Placeholder 1"/>
          <p:cNvSpPr>
            <a:spLocks noGrp="1"/>
          </p:cNvSpPr>
          <p:nvPr>
            <p:ph type="sldNum" sz="quarter" idx="10"/>
          </p:nvPr>
        </p:nvSpPr>
        <p:spPr/>
        <p:txBody>
          <a:bodyPr/>
          <a:lstStyle/>
          <a:p>
            <a:pPr>
              <a:defRPr/>
            </a:pPr>
            <a:fld id="{BBF17F38-078D-427D-B86A-4D3565F08BA8}" type="slidenum">
              <a:rPr lang="nl-NL" smtClean="0"/>
              <a:pPr>
                <a:defRPr/>
              </a:pPr>
              <a:t>27</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l-NL" smtClean="0"/>
              <a:t>John Newport Langley (1852 – 1925): de “ontdekker” van het autonome zenuwstelsel</a:t>
            </a:r>
            <a:endParaRPr lang="nl-NL"/>
          </a:p>
        </p:txBody>
      </p:sp>
      <p:sp>
        <p:nvSpPr>
          <p:cNvPr id="4" name="Slide Number Placeholder 3"/>
          <p:cNvSpPr>
            <a:spLocks noGrp="1"/>
          </p:cNvSpPr>
          <p:nvPr>
            <p:ph type="sldNum" sz="quarter" idx="10"/>
          </p:nvPr>
        </p:nvSpPr>
        <p:spPr/>
        <p:txBody>
          <a:bodyPr/>
          <a:lstStyle/>
          <a:p>
            <a:pPr>
              <a:defRPr/>
            </a:pPr>
            <a:fld id="{BBF17F38-078D-427D-B86A-4D3565F08BA8}" type="slidenum">
              <a:rPr lang="nl-NL" smtClean="0"/>
              <a:pPr>
                <a:defRPr/>
              </a:pPr>
              <a:t>28</a:t>
            </a:fld>
            <a:endParaRPr lang="nl-NL" dirty="0"/>
          </a:p>
        </p:txBody>
      </p:sp>
      <p:pic>
        <p:nvPicPr>
          <p:cNvPr id="40962" name="Picture 2" descr="John Newport Langley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112" y="2155790"/>
            <a:ext cx="4269129" cy="60738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94954" y="2372192"/>
            <a:ext cx="5394817" cy="2874722"/>
          </a:xfrm>
          <a:prstGeom prst="rect">
            <a:avLst/>
          </a:prstGeom>
          <a:noFill/>
        </p:spPr>
        <p:txBody>
          <a:bodyPr wrap="square" rtlCol="0">
            <a:spAutoFit/>
          </a:bodyPr>
          <a:lstStyle/>
          <a:p>
            <a:r>
              <a:rPr lang="nl-NL" smtClean="0">
                <a:latin typeface="Calibri" panose="020F0502020204030204" pitchFamily="34" charset="0"/>
              </a:rPr>
              <a:t>“I propose the term ‘autonomic nervous system’ for the </a:t>
            </a:r>
            <a:r>
              <a:rPr lang="nl-NL" b="1" smtClean="0">
                <a:latin typeface="Calibri" panose="020F0502020204030204" pitchFamily="34" charset="0"/>
              </a:rPr>
              <a:t>sympathetic system </a:t>
            </a:r>
            <a:r>
              <a:rPr lang="nl-NL" smtClean="0">
                <a:latin typeface="Calibri" panose="020F0502020204030204" pitchFamily="34" charset="0"/>
              </a:rPr>
              <a:t>and the allied nervous system of </a:t>
            </a:r>
            <a:r>
              <a:rPr lang="nl-NL" b="1" smtClean="0">
                <a:latin typeface="Calibri" panose="020F0502020204030204" pitchFamily="34" charset="0"/>
              </a:rPr>
              <a:t>the cranial and sacral nerves </a:t>
            </a:r>
            <a:r>
              <a:rPr lang="nl-NL" smtClean="0">
                <a:latin typeface="Calibri" panose="020F0502020204030204" pitchFamily="34" charset="0"/>
              </a:rPr>
              <a:t>and for the </a:t>
            </a:r>
            <a:r>
              <a:rPr lang="nl-NL" b="1" smtClean="0">
                <a:latin typeface="Calibri" panose="020F0502020204030204" pitchFamily="34" charset="0"/>
              </a:rPr>
              <a:t>local nervous system of the gut</a:t>
            </a:r>
            <a:r>
              <a:rPr lang="nl-NL" smtClean="0">
                <a:latin typeface="Calibri" panose="020F0502020204030204" pitchFamily="34" charset="0"/>
              </a:rPr>
              <a:t>.”</a:t>
            </a:r>
          </a:p>
          <a:p>
            <a:r>
              <a:rPr lang="nl-NL" smtClean="0">
                <a:latin typeface="Calibri" panose="020F0502020204030204" pitchFamily="34" charset="0"/>
              </a:rPr>
              <a:t>(</a:t>
            </a:r>
            <a:r>
              <a:rPr lang="nl-NL" i="1" smtClean="0">
                <a:latin typeface="Calibri" panose="020F0502020204030204" pitchFamily="34" charset="0"/>
              </a:rPr>
              <a:t>J. Physiol.</a:t>
            </a:r>
            <a:r>
              <a:rPr lang="nl-NL" smtClean="0">
                <a:latin typeface="Calibri" panose="020F0502020204030204" pitchFamily="34" charset="0"/>
              </a:rPr>
              <a:t> 1898)</a:t>
            </a:r>
          </a:p>
        </p:txBody>
      </p:sp>
    </p:spTree>
    <p:extLst>
      <p:ext uri="{BB962C8B-B14F-4D97-AF65-F5344CB8AC3E}">
        <p14:creationId xmlns:p14="http://schemas.microsoft.com/office/powerpoint/2010/main" val="13678688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12"/>
          <p:cNvSpPr>
            <a:spLocks noGrp="1" noChangeArrowheads="1"/>
          </p:cNvSpPr>
          <p:nvPr>
            <p:ph type="title"/>
          </p:nvPr>
        </p:nvSpPr>
        <p:spPr/>
        <p:txBody>
          <a:bodyPr/>
          <a:lstStyle/>
          <a:p>
            <a:pPr eaLnBrk="1" hangingPunct="1"/>
            <a:r>
              <a:rPr lang="nl-NL" smtClean="0">
                <a:cs typeface="Calibri" pitchFamily="34" charset="0"/>
              </a:rPr>
              <a:t>Wat zegt J.N. Langley (1921) er van:</a:t>
            </a:r>
          </a:p>
        </p:txBody>
      </p:sp>
      <p:sp>
        <p:nvSpPr>
          <p:cNvPr id="45060" name="Text Box 4"/>
          <p:cNvSpPr txBox="1">
            <a:spLocks noChangeArrowheads="1"/>
          </p:cNvSpPr>
          <p:nvPr/>
        </p:nvSpPr>
        <p:spPr bwMode="auto">
          <a:xfrm>
            <a:off x="1054254" y="1986462"/>
            <a:ext cx="11161091" cy="1667957"/>
          </a:xfrm>
          <a:prstGeom prst="rect">
            <a:avLst/>
          </a:prstGeom>
          <a:solidFill>
            <a:schemeClr val="accent1">
              <a:lumMod val="60000"/>
              <a:lumOff val="40000"/>
            </a:schemeClr>
          </a:solidFill>
          <a:ln w="9525">
            <a:noFill/>
            <a:miter lim="800000"/>
            <a:headEnd/>
            <a:tailEnd/>
          </a:ln>
        </p:spPr>
        <p:txBody>
          <a:bodyPr>
            <a:spAutoFit/>
          </a:bodyPr>
          <a:lstStyle/>
          <a:p>
            <a:pPr algn="ctr" eaLnBrk="0" hangingPunct="0">
              <a:spcBef>
                <a:spcPct val="50000"/>
              </a:spcBef>
            </a:pPr>
            <a:r>
              <a:rPr lang="nl-NL" sz="3413" dirty="0">
                <a:solidFill>
                  <a:schemeClr val="bg1"/>
                </a:solidFill>
                <a:latin typeface="Calibri" pitchFamily="34" charset="0"/>
                <a:cs typeface="Calibri" pitchFamily="34" charset="0"/>
              </a:rPr>
              <a:t>“The </a:t>
            </a:r>
            <a:r>
              <a:rPr lang="nl-NL" sz="3413" dirty="0">
                <a:solidFill>
                  <a:schemeClr val="folHlink"/>
                </a:solidFill>
                <a:latin typeface="Calibri" pitchFamily="34" charset="0"/>
                <a:cs typeface="Calibri" pitchFamily="34" charset="0"/>
              </a:rPr>
              <a:t>autonomic nervous system</a:t>
            </a:r>
            <a:r>
              <a:rPr lang="nl-NL" sz="3413" dirty="0">
                <a:solidFill>
                  <a:schemeClr val="bg1"/>
                </a:solidFill>
                <a:latin typeface="Calibri" pitchFamily="34" charset="0"/>
                <a:cs typeface="Calibri" pitchFamily="34" charset="0"/>
              </a:rPr>
              <a:t> consists of the nerve cells and nerve fibres, by means of which efferent impulses pass to tissues </a:t>
            </a:r>
            <a:r>
              <a:rPr lang="nl-NL" sz="3413" dirty="0">
                <a:solidFill>
                  <a:schemeClr val="folHlink"/>
                </a:solidFill>
                <a:latin typeface="Calibri" pitchFamily="34" charset="0"/>
                <a:cs typeface="Calibri" pitchFamily="34" charset="0"/>
              </a:rPr>
              <a:t>other than multi-nuclear striated muscle</a:t>
            </a:r>
            <a:r>
              <a:rPr lang="nl-NL" sz="3413" dirty="0">
                <a:solidFill>
                  <a:schemeClr val="bg1"/>
                </a:solidFill>
                <a:latin typeface="Calibri" pitchFamily="34" charset="0"/>
                <a:cs typeface="Calibri" pitchFamily="34" charset="0"/>
              </a:rPr>
              <a:t>.”</a:t>
            </a:r>
          </a:p>
        </p:txBody>
      </p:sp>
      <p:grpSp>
        <p:nvGrpSpPr>
          <p:cNvPr id="45061" name="Group 11"/>
          <p:cNvGrpSpPr>
            <a:grpSpLocks/>
          </p:cNvGrpSpPr>
          <p:nvPr/>
        </p:nvGrpSpPr>
        <p:grpSpPr bwMode="auto">
          <a:xfrm>
            <a:off x="1361274" y="4788022"/>
            <a:ext cx="10646380" cy="1627660"/>
            <a:chOff x="403" y="2390"/>
            <a:chExt cx="4716" cy="721"/>
          </a:xfrm>
        </p:grpSpPr>
        <p:sp>
          <p:nvSpPr>
            <p:cNvPr id="45063" name="Text Box 7"/>
            <p:cNvSpPr txBox="1">
              <a:spLocks noChangeArrowheads="1"/>
            </p:cNvSpPr>
            <p:nvPr/>
          </p:nvSpPr>
          <p:spPr bwMode="auto">
            <a:xfrm>
              <a:off x="584" y="2420"/>
              <a:ext cx="4426" cy="623"/>
            </a:xfrm>
            <a:prstGeom prst="rect">
              <a:avLst/>
            </a:prstGeom>
            <a:solidFill>
              <a:srgbClr val="00B050"/>
            </a:solidFill>
            <a:ln w="9525">
              <a:noFill/>
              <a:miter lim="800000"/>
              <a:headEnd/>
              <a:tailEnd/>
            </a:ln>
          </p:spPr>
          <p:txBody>
            <a:bodyPr>
              <a:spAutoFit/>
            </a:bodyPr>
            <a:lstStyle/>
            <a:p>
              <a:pPr algn="ctr" eaLnBrk="0" hangingPunct="0">
                <a:spcBef>
                  <a:spcPct val="50000"/>
                </a:spcBef>
              </a:pPr>
              <a:r>
                <a:rPr lang="nl-NL" sz="2844">
                  <a:solidFill>
                    <a:schemeClr val="bg1"/>
                  </a:solidFill>
                  <a:latin typeface="Calibri" pitchFamily="34" charset="0"/>
                  <a:cs typeface="Calibri" pitchFamily="34" charset="0"/>
                </a:rPr>
                <a:t>“Het </a:t>
              </a:r>
              <a:r>
                <a:rPr lang="nl-NL" sz="2844">
                  <a:solidFill>
                    <a:schemeClr val="folHlink"/>
                  </a:solidFill>
                  <a:latin typeface="Calibri" pitchFamily="34" charset="0"/>
                  <a:cs typeface="Calibri" pitchFamily="34" charset="0"/>
                </a:rPr>
                <a:t>autonome zenuwstelsel</a:t>
              </a:r>
              <a:r>
                <a:rPr lang="nl-NL" sz="2844">
                  <a:solidFill>
                    <a:schemeClr val="bg1"/>
                  </a:solidFill>
                  <a:latin typeface="Calibri" pitchFamily="34" charset="0"/>
                  <a:cs typeface="Calibri" pitchFamily="34" charset="0"/>
                </a:rPr>
                <a:t> bestaat uit die zenuwcellen en zenuwen waardoor efferente signalen worden vervoerd naar weefsels </a:t>
              </a:r>
              <a:r>
                <a:rPr lang="nl-NL" sz="2844">
                  <a:solidFill>
                    <a:schemeClr val="folHlink"/>
                  </a:solidFill>
                  <a:latin typeface="Calibri" pitchFamily="34" charset="0"/>
                  <a:cs typeface="Calibri" pitchFamily="34" charset="0"/>
                </a:rPr>
                <a:t>anders dan dwarsgestreepte spieren</a:t>
              </a:r>
              <a:r>
                <a:rPr lang="nl-NL" sz="2844">
                  <a:solidFill>
                    <a:schemeClr val="bg1"/>
                  </a:solidFill>
                  <a:latin typeface="Calibri" pitchFamily="34" charset="0"/>
                  <a:cs typeface="Calibri" pitchFamily="34" charset="0"/>
                </a:rPr>
                <a:t>.”</a:t>
              </a:r>
            </a:p>
          </p:txBody>
        </p:sp>
        <p:sp>
          <p:nvSpPr>
            <p:cNvPr id="45064" name="AutoShape 8"/>
            <p:cNvSpPr>
              <a:spLocks noChangeArrowheads="1"/>
            </p:cNvSpPr>
            <p:nvPr/>
          </p:nvSpPr>
          <p:spPr bwMode="auto">
            <a:xfrm>
              <a:off x="403" y="2390"/>
              <a:ext cx="4716" cy="721"/>
            </a:xfrm>
            <a:prstGeom prst="bracketPair">
              <a:avLst>
                <a:gd name="adj" fmla="val 16644"/>
              </a:avLst>
            </a:prstGeom>
            <a:noFill/>
            <a:ln w="9525">
              <a:solidFill>
                <a:schemeClr val="tx2"/>
              </a:solidFill>
              <a:round/>
              <a:headEnd/>
              <a:tailEnd/>
            </a:ln>
          </p:spPr>
          <p:txBody>
            <a:bodyPr wrap="none" anchor="ctr"/>
            <a:lstStyle/>
            <a:p>
              <a:endParaRPr lang="en-US" sz="3697">
                <a:latin typeface="Calibri" pitchFamily="34" charset="0"/>
                <a:cs typeface="Calibri" pitchFamily="34" charset="0"/>
              </a:endParaRPr>
            </a:p>
          </p:txBody>
        </p:sp>
      </p:grpSp>
      <p:sp>
        <p:nvSpPr>
          <p:cNvPr id="45062" name="Text Box 13"/>
          <p:cNvSpPr txBox="1">
            <a:spLocks noChangeArrowheads="1"/>
          </p:cNvSpPr>
          <p:nvPr/>
        </p:nvSpPr>
        <p:spPr bwMode="auto">
          <a:xfrm>
            <a:off x="1044140" y="3685437"/>
            <a:ext cx="6472259" cy="338554"/>
          </a:xfrm>
          <a:prstGeom prst="rect">
            <a:avLst/>
          </a:prstGeom>
          <a:noFill/>
          <a:ln w="9525">
            <a:noFill/>
            <a:miter lim="800000"/>
            <a:headEnd/>
            <a:tailEnd/>
          </a:ln>
        </p:spPr>
        <p:txBody>
          <a:bodyPr>
            <a:spAutoFit/>
          </a:bodyPr>
          <a:lstStyle/>
          <a:p>
            <a:pPr eaLnBrk="0" hangingPunct="0"/>
            <a:r>
              <a:rPr lang="nl-NL" sz="1600" dirty="0">
                <a:latin typeface="Calibri" pitchFamily="34" charset="0"/>
                <a:cs typeface="Calibri" pitchFamily="34" charset="0"/>
              </a:rPr>
              <a:t>(</a:t>
            </a:r>
            <a:r>
              <a:rPr lang="nl-NL" sz="1600" i="1" dirty="0">
                <a:latin typeface="Calibri" pitchFamily="34" charset="0"/>
                <a:cs typeface="Calibri" pitchFamily="34" charset="0"/>
              </a:rPr>
              <a:t>uit</a:t>
            </a:r>
            <a:r>
              <a:rPr lang="nl-NL" sz="1600" dirty="0">
                <a:latin typeface="Calibri" pitchFamily="34" charset="0"/>
                <a:cs typeface="Calibri" pitchFamily="34" charset="0"/>
              </a:rPr>
              <a:t>: Langley JN (1921) </a:t>
            </a:r>
            <a:r>
              <a:rPr lang="nl-NL" sz="1600" i="1" dirty="0">
                <a:latin typeface="Calibri" pitchFamily="34" charset="0"/>
                <a:cs typeface="Calibri" pitchFamily="34" charset="0"/>
              </a:rPr>
              <a:t>The Autonomic Nervous System, Part I</a:t>
            </a:r>
            <a:r>
              <a:rPr lang="nl-NL" sz="1600" dirty="0">
                <a:latin typeface="Calibri" pitchFamily="34" charset="0"/>
                <a:cs typeface="Calibri" pitchFamily="34" charset="0"/>
              </a:rPr>
              <a:t>, Cambridge) </a:t>
            </a:r>
          </a:p>
        </p:txBody>
      </p:sp>
      <p:sp>
        <p:nvSpPr>
          <p:cNvPr id="2" name="Slide Number Placeholder 1"/>
          <p:cNvSpPr>
            <a:spLocks noGrp="1"/>
          </p:cNvSpPr>
          <p:nvPr>
            <p:ph type="sldNum" sz="quarter" idx="10"/>
          </p:nvPr>
        </p:nvSpPr>
        <p:spPr/>
        <p:txBody>
          <a:bodyPr/>
          <a:lstStyle/>
          <a:p>
            <a:pPr>
              <a:defRPr/>
            </a:pPr>
            <a:fld id="{2338772D-3C63-4B23-BC47-8CA19BCD5529}" type="slidenum">
              <a:rPr lang="nl-NL" smtClean="0"/>
              <a:pPr>
                <a:defRPr/>
              </a:pPr>
              <a:t>29</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Vanmorgen op het menu:</a:t>
            </a:r>
            <a:endParaRPr lang="nl-NL"/>
          </a:p>
        </p:txBody>
      </p:sp>
      <p:sp>
        <p:nvSpPr>
          <p:cNvPr id="3" name="Content Placeholder 2"/>
          <p:cNvSpPr>
            <a:spLocks noGrp="1"/>
          </p:cNvSpPr>
          <p:nvPr>
            <p:ph idx="1"/>
          </p:nvPr>
        </p:nvSpPr>
        <p:spPr/>
        <p:txBody>
          <a:bodyPr/>
          <a:lstStyle/>
          <a:p>
            <a:r>
              <a:rPr lang="nl-NL" smtClean="0"/>
              <a:t>Knappe darmen!</a:t>
            </a:r>
          </a:p>
          <a:p>
            <a:r>
              <a:rPr lang="nl-NL" smtClean="0"/>
              <a:t>Smoelenboek.</a:t>
            </a:r>
          </a:p>
          <a:p>
            <a:r>
              <a:rPr lang="nl-NL" smtClean="0"/>
              <a:t>Wetenschap met herrie en gevolgen.</a:t>
            </a:r>
          </a:p>
          <a:p>
            <a:r>
              <a:rPr lang="nl-NL" smtClean="0"/>
              <a:t>Vergeten wetenschap.</a:t>
            </a:r>
          </a:p>
          <a:p>
            <a:r>
              <a:rPr lang="nl-NL" smtClean="0"/>
              <a:t>Foute ikonen.</a:t>
            </a:r>
            <a:endParaRPr lang="nl-NL"/>
          </a:p>
        </p:txBody>
      </p:sp>
      <p:sp>
        <p:nvSpPr>
          <p:cNvPr id="4" name="Slide Number Placeholder 3"/>
          <p:cNvSpPr>
            <a:spLocks noGrp="1"/>
          </p:cNvSpPr>
          <p:nvPr>
            <p:ph type="sldNum" sz="quarter" idx="10"/>
          </p:nvPr>
        </p:nvSpPr>
        <p:spPr/>
        <p:txBody>
          <a:bodyPr/>
          <a:lstStyle/>
          <a:p>
            <a:pPr>
              <a:defRPr/>
            </a:pPr>
            <a:fld id="{BBF17F38-078D-427D-B86A-4D3565F08BA8}" type="slidenum">
              <a:rPr lang="nl-NL" smtClean="0"/>
              <a:pPr>
                <a:defRPr/>
              </a:pPr>
              <a:t>3</a:t>
            </a:fld>
            <a:endParaRPr lang="nl-NL" dirty="0"/>
          </a:p>
        </p:txBody>
      </p:sp>
    </p:spTree>
    <p:extLst>
      <p:ext uri="{BB962C8B-B14F-4D97-AF65-F5344CB8AC3E}">
        <p14:creationId xmlns:p14="http://schemas.microsoft.com/office/powerpoint/2010/main" val="181111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50"/>
                                        <p:tgtEl>
                                          <p:spTgt spid="3">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750"/>
                                        <p:tgtEl>
                                          <p:spTgt spid="3">
                                            <p:txEl>
                                              <p:pRg st="1" end="1"/>
                                            </p:txEl>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50"/>
                                        <p:tgtEl>
                                          <p:spTgt spid="3">
                                            <p:txEl>
                                              <p:pRg st="2" end="2"/>
                                            </p:txEl>
                                          </p:spTgt>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750"/>
                                        <p:tgtEl>
                                          <p:spTgt spid="3">
                                            <p:txEl>
                                              <p:pRg st="3" end="3"/>
                                            </p:txEl>
                                          </p:spTgt>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7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9"/>
          <p:cNvSpPr>
            <a:spLocks noGrp="1" noChangeArrowheads="1"/>
          </p:cNvSpPr>
          <p:nvPr>
            <p:ph type="title"/>
          </p:nvPr>
        </p:nvSpPr>
        <p:spPr/>
        <p:txBody>
          <a:bodyPr/>
          <a:lstStyle/>
          <a:p>
            <a:pPr eaLnBrk="1" hangingPunct="1"/>
            <a:r>
              <a:rPr lang="nl-NL" smtClean="0">
                <a:cs typeface="Calibri" pitchFamily="34" charset="0"/>
              </a:rPr>
              <a:t>Wat zegt J.N. Langley er nog meer van:</a:t>
            </a:r>
          </a:p>
        </p:txBody>
      </p:sp>
      <p:sp>
        <p:nvSpPr>
          <p:cNvPr id="46084" name="Text Box 4"/>
          <p:cNvSpPr txBox="1">
            <a:spLocks noChangeArrowheads="1"/>
          </p:cNvSpPr>
          <p:nvPr/>
        </p:nvSpPr>
        <p:spPr bwMode="auto">
          <a:xfrm>
            <a:off x="1054254" y="1855333"/>
            <a:ext cx="11161091" cy="3243580"/>
          </a:xfrm>
          <a:prstGeom prst="rect">
            <a:avLst/>
          </a:prstGeom>
          <a:solidFill>
            <a:schemeClr val="accent1">
              <a:lumMod val="60000"/>
              <a:lumOff val="40000"/>
            </a:schemeClr>
          </a:solidFill>
          <a:ln w="9525">
            <a:noFill/>
            <a:miter lim="800000"/>
            <a:headEnd/>
            <a:tailEnd/>
          </a:ln>
        </p:spPr>
        <p:txBody>
          <a:bodyPr>
            <a:spAutoFit/>
          </a:bodyPr>
          <a:lstStyle/>
          <a:p>
            <a:pPr algn="ctr" eaLnBrk="0" hangingPunct="0">
              <a:spcBef>
                <a:spcPct val="50000"/>
              </a:spcBef>
            </a:pPr>
            <a:r>
              <a:rPr lang="nl-NL" sz="3413">
                <a:solidFill>
                  <a:schemeClr val="bg1"/>
                </a:solidFill>
                <a:latin typeface="Calibri" pitchFamily="34" charset="0"/>
                <a:cs typeface="Calibri" pitchFamily="34" charset="0"/>
              </a:rPr>
              <a:t>“I pointed out that we should expect the cells of the </a:t>
            </a:r>
            <a:r>
              <a:rPr lang="nl-NL" sz="3413" i="1">
                <a:solidFill>
                  <a:schemeClr val="bg1"/>
                </a:solidFill>
                <a:latin typeface="Calibri" pitchFamily="34" charset="0"/>
                <a:cs typeface="Calibri" pitchFamily="34" charset="0"/>
              </a:rPr>
              <a:t>myenteric</a:t>
            </a:r>
            <a:r>
              <a:rPr lang="nl-NL" sz="3413">
                <a:solidFill>
                  <a:schemeClr val="bg1"/>
                </a:solidFill>
                <a:latin typeface="Calibri" pitchFamily="34" charset="0"/>
                <a:cs typeface="Calibri" pitchFamily="34" charset="0"/>
              </a:rPr>
              <a:t> and </a:t>
            </a:r>
            <a:r>
              <a:rPr lang="nl-NL" sz="3413" i="1">
                <a:solidFill>
                  <a:schemeClr val="bg1"/>
                </a:solidFill>
                <a:latin typeface="Calibri" pitchFamily="34" charset="0"/>
                <a:cs typeface="Calibri" pitchFamily="34" charset="0"/>
              </a:rPr>
              <a:t>submucosal</a:t>
            </a:r>
            <a:r>
              <a:rPr lang="nl-NL" sz="3413">
                <a:solidFill>
                  <a:schemeClr val="bg1"/>
                </a:solidFill>
                <a:latin typeface="Calibri" pitchFamily="34" charset="0"/>
                <a:cs typeface="Calibri" pitchFamily="34" charset="0"/>
              </a:rPr>
              <a:t> plexuses to be on the course of the bulbar and sacral nerves, but (…) as their obvious histological characteristics differed from those of any other peripheral nerve cell, </a:t>
            </a:r>
            <a:r>
              <a:rPr lang="nl-NL" sz="3413">
                <a:solidFill>
                  <a:schemeClr val="folHlink"/>
                </a:solidFill>
                <a:latin typeface="Calibri" pitchFamily="34" charset="0"/>
                <a:cs typeface="Calibri" pitchFamily="34" charset="0"/>
              </a:rPr>
              <a:t>I placed them in a class by themselves as the enteric nervous system</a:t>
            </a:r>
            <a:r>
              <a:rPr lang="nl-NL" sz="3413">
                <a:solidFill>
                  <a:schemeClr val="bg1"/>
                </a:solidFill>
                <a:latin typeface="Calibri" pitchFamily="34" charset="0"/>
                <a:cs typeface="Calibri" pitchFamily="34" charset="0"/>
              </a:rPr>
              <a:t>.”</a:t>
            </a:r>
          </a:p>
        </p:txBody>
      </p:sp>
      <p:sp>
        <p:nvSpPr>
          <p:cNvPr id="46085" name="Text Box 6"/>
          <p:cNvSpPr txBox="1">
            <a:spLocks noChangeArrowheads="1"/>
          </p:cNvSpPr>
          <p:nvPr/>
        </p:nvSpPr>
        <p:spPr bwMode="auto">
          <a:xfrm>
            <a:off x="1392880" y="5711147"/>
            <a:ext cx="10449977" cy="1843069"/>
          </a:xfrm>
          <a:prstGeom prst="rect">
            <a:avLst/>
          </a:prstGeom>
          <a:solidFill>
            <a:srgbClr val="00B050"/>
          </a:solidFill>
          <a:ln w="9525">
            <a:noFill/>
            <a:miter lim="800000"/>
            <a:headEnd/>
            <a:tailEnd/>
          </a:ln>
        </p:spPr>
        <p:txBody>
          <a:bodyPr>
            <a:spAutoFit/>
          </a:bodyPr>
          <a:lstStyle/>
          <a:p>
            <a:pPr algn="ctr" eaLnBrk="0" hangingPunct="0">
              <a:spcBef>
                <a:spcPct val="50000"/>
              </a:spcBef>
            </a:pPr>
            <a:r>
              <a:rPr lang="nl-NL" sz="2844">
                <a:solidFill>
                  <a:schemeClr val="bg1"/>
                </a:solidFill>
                <a:latin typeface="Calibri" pitchFamily="34" charset="0"/>
                <a:cs typeface="Calibri" pitchFamily="34" charset="0"/>
              </a:rPr>
              <a:t>“Hoewel de myenterische en submucosale plexi een onderdeel van de parasympathicus lijken te vormen, zijn de verschillen met elke andere perifere zenuwcel zó groot dat ik ze in een </a:t>
            </a:r>
            <a:r>
              <a:rPr lang="nl-NL" sz="2844" i="1">
                <a:solidFill>
                  <a:schemeClr val="folHlink"/>
                </a:solidFill>
                <a:latin typeface="Calibri" pitchFamily="34" charset="0"/>
                <a:cs typeface="Calibri" pitchFamily="34" charset="0"/>
              </a:rPr>
              <a:t>aparte klasse</a:t>
            </a:r>
            <a:r>
              <a:rPr lang="nl-NL" sz="2844">
                <a:solidFill>
                  <a:schemeClr val="bg1"/>
                </a:solidFill>
                <a:latin typeface="Calibri" pitchFamily="34" charset="0"/>
                <a:cs typeface="Calibri" pitchFamily="34" charset="0"/>
              </a:rPr>
              <a:t>, het </a:t>
            </a:r>
            <a:r>
              <a:rPr lang="nl-NL" sz="2844" i="1">
                <a:solidFill>
                  <a:schemeClr val="folHlink"/>
                </a:solidFill>
                <a:latin typeface="Calibri" pitchFamily="34" charset="0"/>
                <a:cs typeface="Calibri" pitchFamily="34" charset="0"/>
              </a:rPr>
              <a:t>darmzenuwstelsel</a:t>
            </a:r>
            <a:r>
              <a:rPr lang="nl-NL" sz="2844">
                <a:solidFill>
                  <a:schemeClr val="bg1"/>
                </a:solidFill>
                <a:latin typeface="Calibri" pitchFamily="34" charset="0"/>
                <a:cs typeface="Calibri" pitchFamily="34" charset="0"/>
              </a:rPr>
              <a:t>, heb ingedeeld.”</a:t>
            </a:r>
          </a:p>
        </p:txBody>
      </p:sp>
      <p:sp>
        <p:nvSpPr>
          <p:cNvPr id="46086" name="AutoShape 7"/>
          <p:cNvSpPr>
            <a:spLocks noChangeArrowheads="1"/>
          </p:cNvSpPr>
          <p:nvPr/>
        </p:nvSpPr>
        <p:spPr bwMode="auto">
          <a:xfrm>
            <a:off x="1128751" y="5559246"/>
            <a:ext cx="11025641" cy="2153657"/>
          </a:xfrm>
          <a:prstGeom prst="bracketPair">
            <a:avLst>
              <a:gd name="adj" fmla="val 16644"/>
            </a:avLst>
          </a:prstGeom>
          <a:noFill/>
          <a:ln w="9525">
            <a:solidFill>
              <a:schemeClr val="tx2"/>
            </a:solidFill>
            <a:round/>
            <a:headEnd/>
            <a:tailEnd/>
          </a:ln>
        </p:spPr>
        <p:txBody>
          <a:bodyPr wrap="none" anchor="ctr"/>
          <a:lstStyle/>
          <a:p>
            <a:endParaRPr lang="en-US" sz="3697">
              <a:latin typeface="Calibri" pitchFamily="34" charset="0"/>
              <a:cs typeface="Calibri" pitchFamily="34" charset="0"/>
            </a:endParaRPr>
          </a:p>
        </p:txBody>
      </p:sp>
      <p:sp>
        <p:nvSpPr>
          <p:cNvPr id="46087" name="Text Box 11"/>
          <p:cNvSpPr txBox="1">
            <a:spLocks noChangeArrowheads="1"/>
          </p:cNvSpPr>
          <p:nvPr/>
        </p:nvSpPr>
        <p:spPr bwMode="auto">
          <a:xfrm>
            <a:off x="985267" y="5125281"/>
            <a:ext cx="6472259" cy="338554"/>
          </a:xfrm>
          <a:prstGeom prst="rect">
            <a:avLst/>
          </a:prstGeom>
          <a:noFill/>
          <a:ln w="9525">
            <a:noFill/>
            <a:miter lim="800000"/>
            <a:headEnd/>
            <a:tailEnd/>
          </a:ln>
        </p:spPr>
        <p:txBody>
          <a:bodyPr>
            <a:spAutoFit/>
          </a:bodyPr>
          <a:lstStyle/>
          <a:p>
            <a:pPr eaLnBrk="0" hangingPunct="0"/>
            <a:r>
              <a:rPr lang="nl-NL" sz="1600" dirty="0">
                <a:latin typeface="Calibri" pitchFamily="34" charset="0"/>
                <a:cs typeface="Calibri" pitchFamily="34" charset="0"/>
              </a:rPr>
              <a:t>(</a:t>
            </a:r>
            <a:r>
              <a:rPr lang="nl-NL" sz="1600" i="1" dirty="0">
                <a:latin typeface="Calibri" pitchFamily="34" charset="0"/>
                <a:cs typeface="Calibri" pitchFamily="34" charset="0"/>
              </a:rPr>
              <a:t>uit</a:t>
            </a:r>
            <a:r>
              <a:rPr lang="nl-NL" sz="1600" dirty="0">
                <a:latin typeface="Calibri" pitchFamily="34" charset="0"/>
                <a:cs typeface="Calibri" pitchFamily="34" charset="0"/>
              </a:rPr>
              <a:t>: Langley JN (1921) </a:t>
            </a:r>
            <a:r>
              <a:rPr lang="nl-NL" sz="1600" i="1" dirty="0">
                <a:latin typeface="Calibri" pitchFamily="34" charset="0"/>
                <a:cs typeface="Calibri" pitchFamily="34" charset="0"/>
              </a:rPr>
              <a:t>The Autonomic Nervous System, Part I</a:t>
            </a:r>
            <a:r>
              <a:rPr lang="nl-NL" sz="1600" dirty="0">
                <a:latin typeface="Calibri" pitchFamily="34" charset="0"/>
                <a:cs typeface="Calibri" pitchFamily="34" charset="0"/>
              </a:rPr>
              <a:t>, Cambridge) </a:t>
            </a:r>
          </a:p>
        </p:txBody>
      </p:sp>
      <p:sp>
        <p:nvSpPr>
          <p:cNvPr id="2" name="Slide Number Placeholder 1"/>
          <p:cNvSpPr>
            <a:spLocks noGrp="1"/>
          </p:cNvSpPr>
          <p:nvPr>
            <p:ph type="sldNum" sz="quarter" idx="10"/>
          </p:nvPr>
        </p:nvSpPr>
        <p:spPr/>
        <p:txBody>
          <a:bodyPr/>
          <a:lstStyle/>
          <a:p>
            <a:pPr>
              <a:defRPr/>
            </a:pPr>
            <a:fld id="{2338772D-3C63-4B23-BC47-8CA19BCD5529}" type="slidenum">
              <a:rPr lang="nl-NL" smtClean="0"/>
              <a:pPr>
                <a:defRPr/>
              </a:pPr>
              <a:t>30</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jdelijke aanduiding voor dianummer 5"/>
          <p:cNvSpPr>
            <a:spLocks noGrp="1"/>
          </p:cNvSpPr>
          <p:nvPr>
            <p:ph type="sldNum" sz="quarter" idx="12"/>
          </p:nvPr>
        </p:nvSpPr>
        <p:spPr>
          <a:noFill/>
        </p:spPr>
        <p:txBody>
          <a:bodyPr/>
          <a:lstStyle/>
          <a:p>
            <a:fld id="{E0FA5C9A-B3A9-46F0-B813-DE5367697450}" type="slidenum">
              <a:rPr lang="en-US" smtClean="0"/>
              <a:pPr/>
              <a:t>31</a:t>
            </a:fld>
            <a:endParaRPr lang="en-US" smtClean="0"/>
          </a:p>
        </p:txBody>
      </p:sp>
      <p:sp>
        <p:nvSpPr>
          <p:cNvPr id="6148" name="Rectangle 10"/>
          <p:cNvSpPr>
            <a:spLocks noGrp="1" noChangeArrowheads="1"/>
          </p:cNvSpPr>
          <p:nvPr>
            <p:ph type="title"/>
          </p:nvPr>
        </p:nvSpPr>
        <p:spPr/>
        <p:txBody>
          <a:bodyPr/>
          <a:lstStyle/>
          <a:p>
            <a:pPr eaLnBrk="1" hangingPunct="1"/>
            <a:r>
              <a:rPr lang="nl-NL" smtClean="0"/>
              <a:t>(Correcte) indeling van het perifere zenuwstelsel</a:t>
            </a:r>
          </a:p>
        </p:txBody>
      </p:sp>
      <p:graphicFrame>
        <p:nvGraphicFramePr>
          <p:cNvPr id="11" name="Diagram 10"/>
          <p:cNvGraphicFramePr/>
          <p:nvPr>
            <p:extLst>
              <p:ext uri="{D42A27DB-BD31-4B8C-83A1-F6EECF244321}">
                <p14:modId xmlns:p14="http://schemas.microsoft.com/office/powerpoint/2010/main" val="2005673678"/>
              </p:ext>
            </p:extLst>
          </p:nvPr>
        </p:nvGraphicFramePr>
        <p:xfrm>
          <a:off x="1636690" y="1588203"/>
          <a:ext cx="8661196" cy="5448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3987965" y="7396686"/>
            <a:ext cx="1979323" cy="461665"/>
          </a:xfrm>
          <a:prstGeom prst="rect">
            <a:avLst/>
          </a:prstGeom>
          <a:noFill/>
        </p:spPr>
        <p:txBody>
          <a:bodyPr wrap="none" rtlCol="0">
            <a:spAutoFit/>
          </a:bodyPr>
          <a:lstStyle/>
          <a:p>
            <a:pPr algn="ctr"/>
            <a:r>
              <a:rPr lang="nl-NL" sz="2400" smtClean="0">
                <a:latin typeface="Calibri" panose="020F0502020204030204" pitchFamily="34" charset="0"/>
              </a:rPr>
              <a:t>Noradrenaline</a:t>
            </a:r>
          </a:p>
        </p:txBody>
      </p:sp>
      <p:sp>
        <p:nvSpPr>
          <p:cNvPr id="6" name="TextBox 5"/>
          <p:cNvSpPr txBox="1"/>
          <p:nvPr/>
        </p:nvSpPr>
        <p:spPr>
          <a:xfrm>
            <a:off x="6146148" y="7396686"/>
            <a:ext cx="1867755" cy="461665"/>
          </a:xfrm>
          <a:prstGeom prst="rect">
            <a:avLst/>
          </a:prstGeom>
          <a:noFill/>
        </p:spPr>
        <p:txBody>
          <a:bodyPr wrap="none" rtlCol="0">
            <a:spAutoFit/>
          </a:bodyPr>
          <a:lstStyle/>
          <a:p>
            <a:pPr algn="ctr"/>
            <a:r>
              <a:rPr lang="nl-NL" sz="2400" smtClean="0">
                <a:latin typeface="Calibri" panose="020F0502020204030204" pitchFamily="34" charset="0"/>
              </a:rPr>
              <a:t>Acetylcholine</a:t>
            </a:r>
          </a:p>
        </p:txBody>
      </p:sp>
      <p:sp>
        <p:nvSpPr>
          <p:cNvPr id="7" name="TextBox 6"/>
          <p:cNvSpPr txBox="1"/>
          <p:nvPr/>
        </p:nvSpPr>
        <p:spPr>
          <a:xfrm>
            <a:off x="8289282" y="7212020"/>
            <a:ext cx="1979323" cy="1200329"/>
          </a:xfrm>
          <a:prstGeom prst="rect">
            <a:avLst/>
          </a:prstGeom>
          <a:noFill/>
        </p:spPr>
        <p:txBody>
          <a:bodyPr wrap="none" rtlCol="0">
            <a:spAutoFit/>
          </a:bodyPr>
          <a:lstStyle/>
          <a:p>
            <a:pPr algn="ctr"/>
            <a:r>
              <a:rPr lang="nl-NL" sz="2400" smtClean="0">
                <a:latin typeface="Calibri" panose="020F0502020204030204" pitchFamily="34" charset="0"/>
              </a:rPr>
              <a:t>Noradrenaline</a:t>
            </a:r>
          </a:p>
          <a:p>
            <a:pPr algn="ctr"/>
            <a:r>
              <a:rPr lang="nl-NL" sz="2400" smtClean="0">
                <a:latin typeface="Calibri" panose="020F0502020204030204" pitchFamily="34" charset="0"/>
              </a:rPr>
              <a:t>Acetylcholine</a:t>
            </a:r>
          </a:p>
          <a:p>
            <a:pPr algn="ctr"/>
            <a:r>
              <a:rPr lang="nl-NL" sz="2400" smtClean="0">
                <a:latin typeface="Calibri" panose="020F0502020204030204" pitchFamily="34" charset="0"/>
              </a:rPr>
              <a:t>(en meer…?)</a:t>
            </a: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Oliver W. Sacks (1933 – 2015): “Scotoma – Forgetting and neglect in science.”</a:t>
            </a:r>
            <a:endParaRPr lang="nl-NL"/>
          </a:p>
        </p:txBody>
      </p:sp>
      <p:sp>
        <p:nvSpPr>
          <p:cNvPr id="3" name="Slide Number Placeholder 2"/>
          <p:cNvSpPr>
            <a:spLocks noGrp="1"/>
          </p:cNvSpPr>
          <p:nvPr>
            <p:ph type="sldNum" sz="quarter" idx="10"/>
          </p:nvPr>
        </p:nvSpPr>
        <p:spPr/>
        <p:txBody>
          <a:bodyPr/>
          <a:lstStyle/>
          <a:p>
            <a:pPr>
              <a:defRPr/>
            </a:pPr>
            <a:fld id="{2338772D-3C63-4B23-BC47-8CA19BCD5529}" type="slidenum">
              <a:rPr lang="nl-NL" smtClean="0"/>
              <a:pPr>
                <a:defRPr/>
              </a:pPr>
              <a:t>32</a:t>
            </a:fld>
            <a:endParaRPr lang="nl-NL" dirty="0"/>
          </a:p>
        </p:txBody>
      </p:sp>
      <p:pic>
        <p:nvPicPr>
          <p:cNvPr id="44034" name="Picture 2" descr="http://media.nbcnewyork.com/images/1200*675/Oliver-Sacks.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585"/>
          <a:stretch/>
        </p:blipFill>
        <p:spPr bwMode="auto">
          <a:xfrm>
            <a:off x="900113" y="1800225"/>
            <a:ext cx="5816374" cy="37433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19256" y="1800225"/>
            <a:ext cx="4615543" cy="892552"/>
          </a:xfrm>
          <a:prstGeom prst="rect">
            <a:avLst/>
          </a:prstGeom>
          <a:noFill/>
        </p:spPr>
        <p:txBody>
          <a:bodyPr wrap="square" rtlCol="0">
            <a:spAutoFit/>
          </a:bodyPr>
          <a:lstStyle/>
          <a:p>
            <a:r>
              <a:rPr lang="nl-NL" b="1" smtClean="0">
                <a:latin typeface="Calibri" panose="020F0502020204030204" pitchFamily="34" charset="0"/>
              </a:rPr>
              <a:t>Scotoom</a:t>
            </a:r>
            <a:r>
              <a:rPr lang="nl-NL" smtClean="0">
                <a:latin typeface="Calibri" panose="020F0502020204030204" pitchFamily="34" charset="0"/>
              </a:rPr>
              <a:t>: blinde vlek(ken), uitval van een stukje gezichtsveld.</a:t>
            </a:r>
          </a:p>
        </p:txBody>
      </p:sp>
      <p:pic>
        <p:nvPicPr>
          <p:cNvPr id="6" name="Picture 5"/>
          <p:cNvPicPr>
            <a:picLocks noChangeAspect="1"/>
          </p:cNvPicPr>
          <p:nvPr/>
        </p:nvPicPr>
        <p:blipFill>
          <a:blip r:embed="rId4"/>
          <a:stretch>
            <a:fillRect/>
          </a:stretch>
        </p:blipFill>
        <p:spPr>
          <a:xfrm>
            <a:off x="7119256" y="2692777"/>
            <a:ext cx="4615543" cy="2434736"/>
          </a:xfrm>
          <a:prstGeom prst="rect">
            <a:avLst/>
          </a:prstGeom>
        </p:spPr>
      </p:pic>
      <p:sp>
        <p:nvSpPr>
          <p:cNvPr id="7" name="TextBox 6"/>
          <p:cNvSpPr txBox="1"/>
          <p:nvPr/>
        </p:nvSpPr>
        <p:spPr>
          <a:xfrm>
            <a:off x="2373087" y="6071756"/>
            <a:ext cx="8686799" cy="2893100"/>
          </a:xfrm>
          <a:prstGeom prst="rect">
            <a:avLst/>
          </a:prstGeom>
          <a:noFill/>
        </p:spPr>
        <p:txBody>
          <a:bodyPr wrap="square" rtlCol="0">
            <a:spAutoFit/>
          </a:bodyPr>
          <a:lstStyle/>
          <a:p>
            <a:pPr marL="457200" indent="-457200">
              <a:buFont typeface="Arial" panose="020B0604020202020204" pitchFamily="34" charset="0"/>
              <a:buChar char="•"/>
            </a:pPr>
            <a:r>
              <a:rPr lang="nl-NL" smtClean="0">
                <a:latin typeface="Calibri" panose="020F0502020204030204" pitchFamily="34" charset="0"/>
              </a:rPr>
              <a:t>Wetenschappelijke ontdekkingen kunnen </a:t>
            </a:r>
            <a:r>
              <a:rPr lang="nl-NL" b="1" smtClean="0">
                <a:latin typeface="Calibri" panose="020F0502020204030204" pitchFamily="34" charset="0"/>
              </a:rPr>
              <a:t>prematuur</a:t>
            </a:r>
            <a:r>
              <a:rPr lang="nl-NL" smtClean="0">
                <a:latin typeface="Calibri" panose="020F0502020204030204" pitchFamily="34" charset="0"/>
              </a:rPr>
              <a:t> zijn (Mendels overervingswetten,</a:t>
            </a:r>
            <a:r>
              <a:rPr lang="nl-NL">
                <a:latin typeface="Calibri" panose="020F0502020204030204" pitchFamily="34" charset="0"/>
              </a:rPr>
              <a:t> </a:t>
            </a:r>
            <a:r>
              <a:rPr lang="nl-NL" smtClean="0">
                <a:latin typeface="Calibri" panose="020F0502020204030204" pitchFamily="34" charset="0"/>
              </a:rPr>
              <a:t>ontdekking van DNA als drager van erfelijke eigenschappen door Avery).</a:t>
            </a:r>
          </a:p>
          <a:p>
            <a:pPr marL="457200" indent="-457200">
              <a:buFont typeface="Arial" panose="020B0604020202020204" pitchFamily="34" charset="0"/>
              <a:buChar char="•"/>
            </a:pPr>
            <a:r>
              <a:rPr lang="nl-NL" smtClean="0">
                <a:latin typeface="Calibri" panose="020F0502020204030204" pitchFamily="34" charset="0"/>
              </a:rPr>
              <a:t>Bestaande resultaten kunnen worden </a:t>
            </a:r>
            <a:r>
              <a:rPr lang="nl-NL" b="1" smtClean="0">
                <a:latin typeface="Calibri" panose="020F0502020204030204" pitchFamily="34" charset="0"/>
              </a:rPr>
              <a:t>vergeten</a:t>
            </a:r>
            <a:r>
              <a:rPr lang="nl-NL" smtClean="0">
                <a:latin typeface="Calibri" panose="020F0502020204030204" pitchFamily="34" charset="0"/>
              </a:rPr>
              <a:t>, </a:t>
            </a:r>
            <a:r>
              <a:rPr lang="nl-NL" b="1" smtClean="0">
                <a:latin typeface="Calibri" panose="020F0502020204030204" pitchFamily="34" charset="0"/>
              </a:rPr>
              <a:t>“weggepoetst”</a:t>
            </a:r>
            <a:r>
              <a:rPr lang="nl-NL" smtClean="0">
                <a:latin typeface="Calibri" panose="020F0502020204030204" pitchFamily="34" charset="0"/>
              </a:rPr>
              <a:t>, bijvoorbeeld omdat ze in strijd zijn met persoonlijke overtuigingen, of vanwege een dogmatische houding (Darwins evolutietheorie met natuurlijke selectie).</a:t>
            </a:r>
          </a:p>
        </p:txBody>
      </p:sp>
    </p:spTree>
    <p:extLst>
      <p:ext uri="{BB962C8B-B14F-4D97-AF65-F5344CB8AC3E}">
        <p14:creationId xmlns:p14="http://schemas.microsoft.com/office/powerpoint/2010/main" val="204347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0"/>
          <p:cNvSpPr>
            <a:spLocks noGrp="1" noChangeArrowheads="1"/>
          </p:cNvSpPr>
          <p:nvPr>
            <p:ph type="title"/>
          </p:nvPr>
        </p:nvSpPr>
        <p:spPr>
          <a:xfrm>
            <a:off x="900114" y="720725"/>
            <a:ext cx="5217658" cy="1376420"/>
          </a:xfrm>
        </p:spPr>
        <p:txBody>
          <a:bodyPr/>
          <a:lstStyle/>
          <a:p>
            <a:pPr eaLnBrk="1" hangingPunct="1"/>
            <a:r>
              <a:rPr lang="nl-NL" b="1" i="1" smtClean="0"/>
              <a:t>Extrinsieke</a:t>
            </a:r>
            <a:r>
              <a:rPr lang="nl-NL" smtClean="0"/>
              <a:t> innervatie door het autonome zenuwstelsel.</a:t>
            </a:r>
          </a:p>
        </p:txBody>
      </p:sp>
      <p:pic>
        <p:nvPicPr>
          <p:cNvPr id="12" name="Picture 2" descr="http://users.atw.hu/blp6/BLP6/HTML/common/M9780323045827-026-f00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17772" y="720724"/>
            <a:ext cx="5225040" cy="8856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BBF17F38-078D-427D-B86A-4D3565F08BA8}" type="slidenum">
              <a:rPr lang="nl-NL" smtClean="0"/>
              <a:pPr>
                <a:defRPr/>
              </a:pPr>
              <a:t>33</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114" y="720724"/>
            <a:ext cx="4999944" cy="2087789"/>
          </a:xfrm>
        </p:spPr>
        <p:txBody>
          <a:bodyPr/>
          <a:lstStyle/>
          <a:p>
            <a:r>
              <a:rPr lang="nl-NL" smtClean="0"/>
              <a:t>Darmzenuwstelsel: plexus myentericus (Auerbach), plexus submucosus (Meissner), en meer…</a:t>
            </a:r>
            <a:endParaRPr lang="nl-NL"/>
          </a:p>
        </p:txBody>
      </p:sp>
      <p:sp>
        <p:nvSpPr>
          <p:cNvPr id="3" name="Slide Number Placeholder 2"/>
          <p:cNvSpPr>
            <a:spLocks noGrp="1"/>
          </p:cNvSpPr>
          <p:nvPr>
            <p:ph type="sldNum" sz="quarter" idx="10"/>
          </p:nvPr>
        </p:nvSpPr>
        <p:spPr/>
        <p:txBody>
          <a:bodyPr/>
          <a:lstStyle/>
          <a:p>
            <a:pPr>
              <a:defRPr/>
            </a:pPr>
            <a:fld id="{2338772D-3C63-4B23-BC47-8CA19BCD5529}" type="slidenum">
              <a:rPr lang="nl-NL" smtClean="0"/>
              <a:pPr>
                <a:defRPr/>
              </a:pPr>
              <a:t>34</a:t>
            </a:fld>
            <a:endParaRPr lang="nl-NL" dirty="0"/>
          </a:p>
        </p:txBody>
      </p:sp>
      <p:pic>
        <p:nvPicPr>
          <p:cNvPr id="39938" name="Picture 2" descr="http://users.atw.hu/blp6/BLP6/HTML/common/M9780323045827-026-f00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7771" y="720724"/>
            <a:ext cx="5958823" cy="88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9009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“Physiologische und pharmakologische Versuche über die Dünndarmperistaltik” von Paul Trendelenburg (1917)</a:t>
            </a:r>
            <a:endParaRPr lang="nl-NL"/>
          </a:p>
        </p:txBody>
      </p:sp>
      <p:sp>
        <p:nvSpPr>
          <p:cNvPr id="3" name="Slide Number Placeholder 2"/>
          <p:cNvSpPr>
            <a:spLocks noGrp="1"/>
          </p:cNvSpPr>
          <p:nvPr>
            <p:ph type="sldNum" sz="quarter" idx="10"/>
          </p:nvPr>
        </p:nvSpPr>
        <p:spPr/>
        <p:txBody>
          <a:bodyPr/>
          <a:lstStyle/>
          <a:p>
            <a:fld id="{2338772D-3C63-4B23-BC47-8CA19BCD5529}" type="slidenum">
              <a:rPr lang="nl-NL" smtClean="0"/>
              <a:pPr/>
              <a:t>35</a:t>
            </a:fld>
            <a:endParaRPr lang="nl-NL" dirty="0"/>
          </a:p>
        </p:txBody>
      </p:sp>
      <p:sp>
        <p:nvSpPr>
          <p:cNvPr id="5" name="Rectangle 4"/>
          <p:cNvSpPr/>
          <p:nvPr/>
        </p:nvSpPr>
        <p:spPr>
          <a:xfrm>
            <a:off x="4866855" y="8083045"/>
            <a:ext cx="7472719" cy="1477328"/>
          </a:xfrm>
          <a:prstGeom prst="rect">
            <a:avLst/>
          </a:prstGeom>
        </p:spPr>
        <p:txBody>
          <a:bodyPr wrap="square">
            <a:spAutoFit/>
          </a:bodyPr>
          <a:lstStyle/>
          <a:p>
            <a:r>
              <a:rPr lang="de-DE" sz="1800">
                <a:latin typeface="Times New Roman" panose="02020603050405020304" pitchFamily="18" charset="0"/>
              </a:rPr>
              <a:t>Fig. 6. </a:t>
            </a:r>
            <a:r>
              <a:rPr lang="de-DE" sz="1800" smtClean="0">
                <a:latin typeface="Times New Roman" panose="02020603050405020304" pitchFamily="18" charset="0"/>
              </a:rPr>
              <a:t>Einfluss </a:t>
            </a:r>
            <a:r>
              <a:rPr lang="de-DE" sz="1800">
                <a:latin typeface="Times New Roman" panose="02020603050405020304" pitchFamily="18" charset="0"/>
              </a:rPr>
              <a:t>der </a:t>
            </a:r>
            <a:r>
              <a:rPr lang="de-DE" sz="1800" smtClean="0">
                <a:latin typeface="Times New Roman" panose="02020603050405020304" pitchFamily="18" charset="0"/>
              </a:rPr>
              <a:t>Höhe des  lnnenüberdrucks (=</a:t>
            </a:r>
            <a:r>
              <a:rPr lang="de-DE" sz="1800">
                <a:latin typeface="Times New Roman" panose="02020603050405020304" pitchFamily="18" charset="0"/>
              </a:rPr>
              <a:t>Wandspannung) auf </a:t>
            </a:r>
            <a:r>
              <a:rPr lang="de-DE" sz="1800" smtClean="0">
                <a:latin typeface="Times New Roman" panose="02020603050405020304" pitchFamily="18" charset="0"/>
              </a:rPr>
              <a:t>die Frequenz </a:t>
            </a:r>
            <a:r>
              <a:rPr lang="de-DE" sz="1800">
                <a:latin typeface="Times New Roman" panose="02020603050405020304" pitchFamily="18" charset="0"/>
              </a:rPr>
              <a:t>der peristaltischen Wellen der Ringmuskeln des </a:t>
            </a:r>
            <a:r>
              <a:rPr lang="de-DE" sz="1800" smtClean="0">
                <a:latin typeface="Times New Roman" panose="02020603050405020304" pitchFamily="18" charset="0"/>
              </a:rPr>
              <a:t>Meerschweinchendünndarmes. </a:t>
            </a:r>
            <a:r>
              <a:rPr lang="nl-NL" sz="1800" smtClean="0">
                <a:latin typeface="Times New Roman" panose="02020603050405020304" pitchFamily="18" charset="0"/>
              </a:rPr>
              <a:t>(</a:t>
            </a:r>
            <a:r>
              <a:rPr lang="nl-NL" sz="1800">
                <a:latin typeface="Times New Roman" panose="02020603050405020304" pitchFamily="18" charset="0"/>
              </a:rPr>
              <a:t>Die </a:t>
            </a:r>
            <a:r>
              <a:rPr lang="nl-NL" sz="1800" smtClean="0">
                <a:latin typeface="Times New Roman" panose="02020603050405020304" pitchFamily="18" charset="0"/>
              </a:rPr>
              <a:t>Peristaltik trat beim Übergang von </a:t>
            </a:r>
            <a:r>
              <a:rPr lang="nl-NL" sz="1800">
                <a:latin typeface="Times New Roman" panose="02020603050405020304" pitchFamily="18" charset="0"/>
              </a:rPr>
              <a:t>2 cm </a:t>
            </a:r>
            <a:r>
              <a:rPr lang="nl-NL" sz="1800" smtClean="0">
                <a:latin typeface="Times New Roman" panose="02020603050405020304" pitchFamily="18" charset="0"/>
              </a:rPr>
              <a:t>Flüssigkeitsdruck </a:t>
            </a:r>
            <a:r>
              <a:rPr lang="de-DE" sz="1800" smtClean="0">
                <a:latin typeface="Times New Roman" panose="02020603050405020304" pitchFamily="18" charset="0"/>
              </a:rPr>
              <a:t>auf </a:t>
            </a:r>
            <a:r>
              <a:rPr lang="de-DE" sz="1800">
                <a:latin typeface="Times New Roman" panose="02020603050405020304" pitchFamily="18" charset="0"/>
              </a:rPr>
              <a:t>3 cm auf, sie schwand beim </a:t>
            </a:r>
            <a:r>
              <a:rPr lang="de-DE" sz="1800" smtClean="0">
                <a:latin typeface="Times New Roman" panose="02020603050405020304" pitchFamily="18" charset="0"/>
              </a:rPr>
              <a:t>Überschreiten </a:t>
            </a:r>
            <a:r>
              <a:rPr lang="de-DE" sz="1800">
                <a:latin typeface="Times New Roman" panose="02020603050405020304" pitchFamily="18" charset="0"/>
              </a:rPr>
              <a:t>von 6 cm </a:t>
            </a:r>
            <a:r>
              <a:rPr lang="de-DE" sz="1800" smtClean="0">
                <a:latin typeface="Times New Roman" panose="02020603050405020304" pitchFamily="18" charset="0"/>
              </a:rPr>
              <a:t>Flüssigkeitsdruck.) </a:t>
            </a:r>
            <a:r>
              <a:rPr lang="nl-NL" sz="1800" smtClean="0">
                <a:latin typeface="Times New Roman" panose="02020603050405020304" pitchFamily="18" charset="0"/>
              </a:rPr>
              <a:t>Zeitschreibung </a:t>
            </a:r>
            <a:r>
              <a:rPr lang="nl-NL" sz="1800">
                <a:latin typeface="Times New Roman" panose="02020603050405020304" pitchFamily="18" charset="0"/>
              </a:rPr>
              <a:t>= Sekunden.</a:t>
            </a:r>
            <a:endParaRPr lang="nl-NL" sz="180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6137294" y="1917019"/>
            <a:ext cx="4931842" cy="7472719"/>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9269" y="2111828"/>
            <a:ext cx="4913157" cy="3853153"/>
          </a:xfrm>
          <a:prstGeom prst="rect">
            <a:avLst/>
          </a:prstGeom>
        </p:spPr>
      </p:pic>
    </p:spTree>
    <p:extLst>
      <p:ext uri="{BB962C8B-B14F-4D97-AF65-F5344CB8AC3E}">
        <p14:creationId xmlns:p14="http://schemas.microsoft.com/office/powerpoint/2010/main" val="38180345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4" descr="Trendelenburg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11187" y="1751747"/>
            <a:ext cx="4973278" cy="7512967"/>
          </a:xfrm>
          <a:prstGeom prst="rect">
            <a:avLst/>
          </a:prstGeom>
          <a:noFill/>
          <a:ln w="9525">
            <a:noFill/>
            <a:miter lim="800000"/>
            <a:headEnd/>
            <a:tailEnd/>
          </a:ln>
        </p:spPr>
      </p:pic>
      <p:sp>
        <p:nvSpPr>
          <p:cNvPr id="188421" name="Oval 5"/>
          <p:cNvSpPr>
            <a:spLocks noChangeArrowheads="1"/>
          </p:cNvSpPr>
          <p:nvPr/>
        </p:nvSpPr>
        <p:spPr bwMode="auto">
          <a:xfrm>
            <a:off x="5106470" y="6316417"/>
            <a:ext cx="377004" cy="977498"/>
          </a:xfrm>
          <a:prstGeom prst="ellipse">
            <a:avLst/>
          </a:prstGeom>
          <a:noFill/>
          <a:ln w="38100">
            <a:solidFill>
              <a:srgbClr val="FF0000"/>
            </a:solidFill>
            <a:round/>
            <a:headEnd/>
            <a:tailEnd/>
          </a:ln>
        </p:spPr>
        <p:txBody>
          <a:bodyPr wrap="none" anchor="ctr"/>
          <a:lstStyle/>
          <a:p>
            <a:endParaRPr lang="en-US" sz="3697"/>
          </a:p>
        </p:txBody>
      </p:sp>
      <p:sp>
        <p:nvSpPr>
          <p:cNvPr id="37898" name="Rectangle 18"/>
          <p:cNvSpPr>
            <a:spLocks noGrp="1" noChangeArrowheads="1"/>
          </p:cNvSpPr>
          <p:nvPr>
            <p:ph type="title"/>
          </p:nvPr>
        </p:nvSpPr>
        <p:spPr/>
        <p:txBody>
          <a:bodyPr/>
          <a:lstStyle/>
          <a:p>
            <a:pPr eaLnBrk="1" hangingPunct="1"/>
            <a:r>
              <a:rPr lang="nl-NL" dirty="0" smtClean="0"/>
              <a:t>Peristaltiek in </a:t>
            </a:r>
            <a:r>
              <a:rPr lang="nl-NL" smtClean="0"/>
              <a:t>geïsoleerde dunne-darmsegmenten: een rol voor het darmzenuwstelsel</a:t>
            </a:r>
            <a:endParaRPr lang="nl-NL" dirty="0" smtClean="0"/>
          </a:p>
        </p:txBody>
      </p:sp>
      <p:grpSp>
        <p:nvGrpSpPr>
          <p:cNvPr id="5" name="Group 4"/>
          <p:cNvGrpSpPr/>
          <p:nvPr/>
        </p:nvGrpSpPr>
        <p:grpSpPr>
          <a:xfrm>
            <a:off x="5181877" y="3291328"/>
            <a:ext cx="7385769" cy="3503272"/>
            <a:chOff x="5181877" y="3291328"/>
            <a:chExt cx="7385769" cy="3503272"/>
          </a:xfrm>
        </p:grpSpPr>
        <p:grpSp>
          <p:nvGrpSpPr>
            <p:cNvPr id="4" name="Group 3"/>
            <p:cNvGrpSpPr/>
            <p:nvPr/>
          </p:nvGrpSpPr>
          <p:grpSpPr>
            <a:xfrm>
              <a:off x="5181877" y="3291328"/>
              <a:ext cx="7385769" cy="3503272"/>
              <a:chOff x="5181877" y="3291328"/>
              <a:chExt cx="7385769" cy="3503272"/>
            </a:xfrm>
          </p:grpSpPr>
          <p:grpSp>
            <p:nvGrpSpPr>
              <p:cNvPr id="15" name="Group 14"/>
              <p:cNvGrpSpPr/>
              <p:nvPr/>
            </p:nvGrpSpPr>
            <p:grpSpPr>
              <a:xfrm>
                <a:off x="5181877" y="3291328"/>
                <a:ext cx="7385769" cy="2989635"/>
                <a:chOff x="3643952" y="2428713"/>
                <a:chExt cx="5193753" cy="2102344"/>
              </a:xfrm>
            </p:grpSpPr>
            <p:pic>
              <p:nvPicPr>
                <p:cNvPr id="1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r="48258" b="54796"/>
                <a:stretch>
                  <a:fillRect/>
                </a:stretch>
              </p:blipFill>
              <p:spPr bwMode="auto">
                <a:xfrm>
                  <a:off x="3643952" y="2428713"/>
                  <a:ext cx="5193753" cy="2102344"/>
                </a:xfrm>
                <a:prstGeom prst="rect">
                  <a:avLst/>
                </a:prstGeom>
                <a:noFill/>
                <a:ln w="9525">
                  <a:solidFill>
                    <a:schemeClr val="bg2">
                      <a:lumMod val="60000"/>
                      <a:lumOff val="40000"/>
                    </a:schemeClr>
                  </a:solidFill>
                  <a:round/>
                  <a:headEnd/>
                  <a:tailEnd/>
                </a:ln>
                <a:effectLst>
                  <a:outerShdw blurRad="50800" dist="38100" dir="2700000" algn="tl" rotWithShape="0">
                    <a:prstClr val="black">
                      <a:alpha val="40000"/>
                    </a:prstClr>
                  </a:outerShdw>
                </a:effectLst>
              </p:spPr>
            </p:pic>
            <p:sp>
              <p:nvSpPr>
                <p:cNvPr id="14" name="Rectangle 13"/>
                <p:cNvSpPr/>
                <p:nvPr/>
              </p:nvSpPr>
              <p:spPr bwMode="auto">
                <a:xfrm>
                  <a:off x="5186149" y="4326341"/>
                  <a:ext cx="286603" cy="204716"/>
                </a:xfrm>
                <a:prstGeom prst="rect">
                  <a:avLst/>
                </a:prstGeom>
                <a:solidFill>
                  <a:schemeClr val="bg1"/>
                </a:solidFill>
                <a:ln w="9525" cap="flat" cmpd="sng" algn="ctr">
                  <a:noFill/>
                  <a:prstDash val="solid"/>
                  <a:round/>
                  <a:headEnd type="none" w="med" len="med"/>
                  <a:tailEnd type="none" w="med" len="med"/>
                </a:ln>
                <a:effectLst/>
              </p:spPr>
              <p:txBody>
                <a:bodyPr vert="horz" wrap="none" lIns="130032" tIns="65016" rIns="130032" bIns="65016" numCol="1" rtlCol="0" anchor="t" anchorCtr="0" compatLnSpc="1">
                  <a:prstTxWarp prst="textNoShape">
                    <a:avLst/>
                  </a:prstTxWarp>
                </a:bodyPr>
                <a:lstStyle/>
                <a:p>
                  <a:pPr defTabSz="1300277"/>
                  <a:endParaRPr lang="nl-NL" sz="1991">
                    <a:latin typeface="Arial" charset="0"/>
                  </a:endParaRPr>
                </a:p>
              </p:txBody>
            </p:sp>
          </p:grpSp>
          <p:sp>
            <p:nvSpPr>
              <p:cNvPr id="16" name="Text Box 4"/>
              <p:cNvSpPr txBox="1">
                <a:spLocks noChangeArrowheads="1"/>
              </p:cNvSpPr>
              <p:nvPr/>
            </p:nvSpPr>
            <p:spPr bwMode="auto">
              <a:xfrm>
                <a:off x="8168627" y="6387911"/>
                <a:ext cx="4399019" cy="406689"/>
              </a:xfrm>
              <a:prstGeom prst="rect">
                <a:avLst/>
              </a:prstGeom>
              <a:noFill/>
              <a:ln w="9525">
                <a:noFill/>
                <a:round/>
                <a:headEnd/>
                <a:tailEnd/>
              </a:ln>
              <a:effectLst/>
            </p:spPr>
            <p:txBody>
              <a:bodyPr lIns="0" tIns="0" rIns="0" bIns="0"/>
              <a:lstStyle/>
              <a:p>
                <a:pPr algn="r">
                  <a:tabLst>
                    <a:tab pos="933756" algn="l"/>
                    <a:tab pos="1867511" algn="l"/>
                    <a:tab pos="2801267" algn="l"/>
                    <a:tab pos="3735024" algn="l"/>
                    <a:tab pos="4668779" algn="l"/>
                  </a:tabLst>
                </a:pPr>
                <a:r>
                  <a:rPr lang="en-GB" sz="1422" dirty="0">
                    <a:solidFill>
                      <a:srgbClr val="000000"/>
                    </a:solidFill>
                    <a:latin typeface="Calibri" pitchFamily="34" charset="0"/>
                    <a:ea typeface="msgothic" charset="0"/>
                    <a:cs typeface="Calibri" pitchFamily="34" charset="0"/>
                  </a:rPr>
                  <a:t>Herbert et al. (</a:t>
                </a:r>
                <a:r>
                  <a:rPr lang="en-GB" sz="1600" dirty="0">
                    <a:solidFill>
                      <a:srgbClr val="000000"/>
                    </a:solidFill>
                    <a:latin typeface="Calibri" pitchFamily="34" charset="0"/>
                    <a:ea typeface="msgothic" charset="0"/>
                    <a:cs typeface="Calibri" pitchFamily="34" charset="0"/>
                  </a:rPr>
                  <a:t>2005</a:t>
                </a:r>
                <a:r>
                  <a:rPr lang="en-GB" sz="1422" dirty="0">
                    <a:solidFill>
                      <a:srgbClr val="000000"/>
                    </a:solidFill>
                    <a:latin typeface="Calibri" pitchFamily="34" charset="0"/>
                    <a:ea typeface="msgothic" charset="0"/>
                    <a:cs typeface="Calibri" pitchFamily="34" charset="0"/>
                  </a:rPr>
                  <a:t>) </a:t>
                </a:r>
                <a:r>
                  <a:rPr lang="en-GB" sz="1422" i="1" dirty="0" err="1">
                    <a:solidFill>
                      <a:srgbClr val="000000"/>
                    </a:solidFill>
                    <a:latin typeface="Calibri" pitchFamily="34" charset="0"/>
                    <a:ea typeface="msgothic" charset="0"/>
                    <a:cs typeface="Calibri" pitchFamily="34" charset="0"/>
                  </a:rPr>
                  <a:t>Anesth</a:t>
                </a:r>
                <a:r>
                  <a:rPr lang="en-GB" sz="1422" i="1" dirty="0">
                    <a:solidFill>
                      <a:srgbClr val="000000"/>
                    </a:solidFill>
                    <a:latin typeface="Calibri" pitchFamily="34" charset="0"/>
                    <a:ea typeface="msgothic" charset="0"/>
                    <a:cs typeface="Calibri" pitchFamily="34" charset="0"/>
                  </a:rPr>
                  <a:t>. </a:t>
                </a:r>
                <a:r>
                  <a:rPr lang="en-GB" sz="1422" i="1" dirty="0" err="1">
                    <a:solidFill>
                      <a:srgbClr val="000000"/>
                    </a:solidFill>
                    <a:latin typeface="Calibri" pitchFamily="34" charset="0"/>
                    <a:ea typeface="msgothic" charset="0"/>
                    <a:cs typeface="Calibri" pitchFamily="34" charset="0"/>
                  </a:rPr>
                  <a:t>Analg</a:t>
                </a:r>
                <a:r>
                  <a:rPr lang="en-GB" sz="1422" i="1" dirty="0">
                    <a:solidFill>
                      <a:srgbClr val="000000"/>
                    </a:solidFill>
                    <a:latin typeface="Calibri" pitchFamily="34" charset="0"/>
                    <a:ea typeface="msgothic" charset="0"/>
                    <a:cs typeface="Calibri" pitchFamily="34" charset="0"/>
                  </a:rPr>
                  <a:t>.</a:t>
                </a:r>
                <a:r>
                  <a:rPr lang="en-GB" sz="1422" dirty="0">
                    <a:solidFill>
                      <a:srgbClr val="000000"/>
                    </a:solidFill>
                    <a:latin typeface="Calibri" pitchFamily="34" charset="0"/>
                    <a:ea typeface="msgothic" charset="0"/>
                    <a:cs typeface="Calibri" pitchFamily="34" charset="0"/>
                  </a:rPr>
                  <a:t> </a:t>
                </a:r>
                <a:r>
                  <a:rPr lang="en-GB" sz="1422" b="1" dirty="0">
                    <a:solidFill>
                      <a:srgbClr val="000000"/>
                    </a:solidFill>
                    <a:latin typeface="Calibri" pitchFamily="34" charset="0"/>
                    <a:ea typeface="msgothic" charset="0"/>
                    <a:cs typeface="Calibri" pitchFamily="34" charset="0"/>
                  </a:rPr>
                  <a:t>100</a:t>
                </a:r>
                <a:r>
                  <a:rPr lang="en-GB" sz="1422" dirty="0">
                    <a:solidFill>
                      <a:srgbClr val="000000"/>
                    </a:solidFill>
                    <a:latin typeface="Calibri" pitchFamily="34" charset="0"/>
                    <a:ea typeface="msgothic" charset="0"/>
                    <a:cs typeface="Calibri" pitchFamily="34" charset="0"/>
                  </a:rPr>
                  <a:t>: 120-7</a:t>
                </a:r>
              </a:p>
            </p:txBody>
          </p:sp>
        </p:grpSp>
        <p:sp>
          <p:nvSpPr>
            <p:cNvPr id="17" name="TextBox 16"/>
            <p:cNvSpPr txBox="1"/>
            <p:nvPr/>
          </p:nvSpPr>
          <p:spPr>
            <a:xfrm>
              <a:off x="7614153" y="3428021"/>
              <a:ext cx="3794076" cy="40011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spAutoFit/>
            </a:bodyPr>
            <a:lstStyle/>
            <a:p>
              <a:r>
                <a:rPr lang="en-GB" sz="2000" b="1" dirty="0">
                  <a:latin typeface="Calibri" pitchFamily="34" charset="0"/>
                  <a:cs typeface="Calibri" pitchFamily="34" charset="0"/>
                </a:rPr>
                <a:t>PPT</a:t>
              </a:r>
              <a:r>
                <a:rPr lang="en-GB" sz="2000" dirty="0">
                  <a:latin typeface="Calibri" pitchFamily="34" charset="0"/>
                  <a:cs typeface="Calibri" pitchFamily="34" charset="0"/>
                </a:rPr>
                <a:t>: peristaltic pressure threshold</a:t>
              </a:r>
            </a:p>
          </p:txBody>
        </p:sp>
      </p:grpSp>
      <p:sp>
        <p:nvSpPr>
          <p:cNvPr id="3" name="Action Button: Movie 2">
            <a:hlinkClick r:id="rId5" highlightClick="1"/>
          </p:cNvPr>
          <p:cNvSpPr/>
          <p:nvPr/>
        </p:nvSpPr>
        <p:spPr>
          <a:xfrm>
            <a:off x="11539030" y="6727037"/>
            <a:ext cx="1042416" cy="1042416"/>
          </a:xfrm>
          <a:prstGeom prst="actionButtonMovie">
            <a:avLst/>
          </a:prstGeom>
          <a:solidFill>
            <a:srgbClr val="92D050"/>
          </a:solidFill>
          <a:effectLst>
            <a:outerShdw blurRad="50800" dist="38100" dir="2700000" algn="tl" rotWithShape="0">
              <a:prstClr val="black">
                <a:alpha val="40000"/>
              </a:prstClr>
            </a:outerShdw>
          </a:effectLst>
        </p:spPr>
        <p:txBody>
          <a:bodyPr rtlCol="0" anchor="ctr">
            <a:spAutoFit/>
          </a:bodyPr>
          <a:lstStyle/>
          <a:p>
            <a:pPr algn="ctr"/>
            <a:endParaRPr lang="nl-NL">
              <a:latin typeface="Calibri" panose="020F0502020204030204" pitchFamily="34" charset="0"/>
            </a:endParaRPr>
          </a:p>
        </p:txBody>
      </p:sp>
      <p:sp>
        <p:nvSpPr>
          <p:cNvPr id="6" name="Rectangle 5"/>
          <p:cNvSpPr/>
          <p:nvPr/>
        </p:nvSpPr>
        <p:spPr>
          <a:xfrm>
            <a:off x="6953461" y="7881686"/>
            <a:ext cx="5627985" cy="338554"/>
          </a:xfrm>
          <a:prstGeom prst="rect">
            <a:avLst/>
          </a:prstGeom>
        </p:spPr>
        <p:txBody>
          <a:bodyPr wrap="square">
            <a:spAutoFit/>
          </a:bodyPr>
          <a:lstStyle/>
          <a:p>
            <a:pPr algn="r"/>
            <a:r>
              <a:rPr lang="nl-NL" sz="1600">
                <a:latin typeface="Calibri" panose="020F0502020204030204" pitchFamily="34" charset="0"/>
              </a:rPr>
              <a:t>http://www.catamountresearch.com/products/gimm-preclin.htm</a:t>
            </a:r>
          </a:p>
        </p:txBody>
      </p:sp>
      <p:sp>
        <p:nvSpPr>
          <p:cNvPr id="2" name="Slide Number Placeholder 1"/>
          <p:cNvSpPr>
            <a:spLocks noGrp="1"/>
          </p:cNvSpPr>
          <p:nvPr>
            <p:ph type="sldNum" sz="quarter" idx="10"/>
          </p:nvPr>
        </p:nvSpPr>
        <p:spPr/>
        <p:txBody>
          <a:bodyPr/>
          <a:lstStyle/>
          <a:p>
            <a:pPr>
              <a:defRPr/>
            </a:pPr>
            <a:fld id="{2338772D-3C63-4B23-BC47-8CA19BCD5529}" type="slidenum">
              <a:rPr lang="nl-NL" smtClean="0"/>
              <a:pPr>
                <a:defRPr/>
              </a:pPr>
              <a:t>36</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Aandrang na een maaltijd…?</a:t>
            </a:r>
            <a:endParaRPr lang="nl-NL"/>
          </a:p>
        </p:txBody>
      </p:sp>
      <p:sp>
        <p:nvSpPr>
          <p:cNvPr id="3" name="Slide Number Placeholder 2"/>
          <p:cNvSpPr>
            <a:spLocks noGrp="1"/>
          </p:cNvSpPr>
          <p:nvPr>
            <p:ph type="sldNum" sz="quarter" idx="10"/>
          </p:nvPr>
        </p:nvSpPr>
        <p:spPr/>
        <p:txBody>
          <a:bodyPr/>
          <a:lstStyle/>
          <a:p>
            <a:pPr>
              <a:defRPr/>
            </a:pPr>
            <a:fld id="{2338772D-3C63-4B23-BC47-8CA19BCD5529}" type="slidenum">
              <a:rPr lang="nl-NL" smtClean="0"/>
              <a:pPr>
                <a:defRPr/>
              </a:pPr>
              <a:t>37</a:t>
            </a:fld>
            <a:endParaRPr lang="nl-NL" dirty="0"/>
          </a:p>
        </p:txBody>
      </p:sp>
      <p:sp>
        <p:nvSpPr>
          <p:cNvPr id="6" name="TextBox 5"/>
          <p:cNvSpPr txBox="1"/>
          <p:nvPr/>
        </p:nvSpPr>
        <p:spPr>
          <a:xfrm>
            <a:off x="1206230" y="9127882"/>
            <a:ext cx="5810630" cy="400110"/>
          </a:xfrm>
          <a:prstGeom prst="rect">
            <a:avLst/>
          </a:prstGeom>
          <a:noFill/>
        </p:spPr>
        <p:txBody>
          <a:bodyPr wrap="none" rtlCol="0">
            <a:spAutoFit/>
          </a:bodyPr>
          <a:lstStyle/>
          <a:p>
            <a:r>
              <a:rPr lang="nl-NL" sz="2000" smtClean="0">
                <a:latin typeface="Calibri" panose="020F0502020204030204" pitchFamily="34" charset="0"/>
              </a:rPr>
              <a:t>Chey et al. (2001) </a:t>
            </a:r>
            <a:r>
              <a:rPr lang="nl-NL" sz="2000" i="1" smtClean="0">
                <a:latin typeface="Calibri" panose="020F0502020204030204" pitchFamily="34" charset="0"/>
              </a:rPr>
              <a:t>Am. J. Gastroenterol.</a:t>
            </a:r>
            <a:r>
              <a:rPr lang="nl-NL" sz="2000" smtClean="0">
                <a:latin typeface="Calibri" panose="020F0502020204030204" pitchFamily="34" charset="0"/>
              </a:rPr>
              <a:t> </a:t>
            </a:r>
            <a:r>
              <a:rPr lang="nl-NL" sz="2000" b="1" smtClean="0">
                <a:latin typeface="Calibri" panose="020F0502020204030204" pitchFamily="34" charset="0"/>
              </a:rPr>
              <a:t>96</a:t>
            </a:r>
            <a:r>
              <a:rPr lang="nl-NL" sz="2000" smtClean="0">
                <a:latin typeface="Calibri" panose="020F0502020204030204" pitchFamily="34" charset="0"/>
              </a:rPr>
              <a:t>: 1499-1506</a:t>
            </a:r>
          </a:p>
        </p:txBody>
      </p:sp>
      <p:sp>
        <p:nvSpPr>
          <p:cNvPr id="7" name="TextBox 6"/>
          <p:cNvSpPr txBox="1"/>
          <p:nvPr/>
        </p:nvSpPr>
        <p:spPr>
          <a:xfrm flipH="1">
            <a:off x="7016858" y="2295728"/>
            <a:ext cx="4053218" cy="2492990"/>
          </a:xfrm>
          <a:prstGeom prst="rect">
            <a:avLst/>
          </a:prstGeom>
          <a:noFill/>
        </p:spPr>
        <p:txBody>
          <a:bodyPr wrap="square" rtlCol="0">
            <a:spAutoFit/>
          </a:bodyPr>
          <a:lstStyle/>
          <a:p>
            <a:r>
              <a:rPr lang="nl-NL" smtClean="0">
                <a:latin typeface="Calibri" panose="020F0502020204030204" pitchFamily="34" charset="0"/>
              </a:rPr>
              <a:t>Motiliteit van het colon van een gezonde vrijwilliger.</a:t>
            </a:r>
          </a:p>
          <a:p>
            <a:endParaRPr lang="nl-NL">
              <a:latin typeface="Calibri" panose="020F0502020204030204" pitchFamily="34" charset="0"/>
            </a:endParaRPr>
          </a:p>
          <a:p>
            <a:r>
              <a:rPr lang="nl-NL" smtClean="0">
                <a:solidFill>
                  <a:srgbClr val="C00000"/>
                </a:solidFill>
                <a:latin typeface="Calibri" panose="020F0502020204030204" pitchFamily="34" charset="0"/>
              </a:rPr>
              <a:t>Wordt deze gastrocolische reflex gemedieerd door een zenuwstelsel?</a:t>
            </a:r>
          </a:p>
        </p:txBody>
      </p:sp>
      <p:sp>
        <p:nvSpPr>
          <p:cNvPr id="8" name="TextBox 7"/>
          <p:cNvSpPr txBox="1"/>
          <p:nvPr/>
        </p:nvSpPr>
        <p:spPr>
          <a:xfrm flipH="1">
            <a:off x="7016859" y="5458552"/>
            <a:ext cx="4053216" cy="2800767"/>
          </a:xfrm>
          <a:prstGeom prst="rect">
            <a:avLst/>
          </a:prstGeom>
          <a:noFill/>
        </p:spPr>
        <p:txBody>
          <a:bodyPr wrap="square" rtlCol="0">
            <a:spAutoFit/>
          </a:bodyPr>
          <a:lstStyle/>
          <a:p>
            <a:r>
              <a:rPr lang="nl-NL" smtClean="0">
                <a:latin typeface="Calibri" panose="020F0502020204030204" pitchFamily="34" charset="0"/>
              </a:rPr>
              <a:t>Motiliteit van het colon van een patiënt met het prikkelbare-darmsyndroom (“spastisch colon”, </a:t>
            </a:r>
            <a:r>
              <a:rPr lang="nl-NL" i="1" smtClean="0">
                <a:latin typeface="Calibri" panose="020F0502020204030204" pitchFamily="34" charset="0"/>
              </a:rPr>
              <a:t>irritable bowel syndrome</a:t>
            </a:r>
            <a:r>
              <a:rPr lang="nl-NL" smtClean="0">
                <a:latin typeface="Calibri" panose="020F0502020204030204" pitchFamily="34" charset="0"/>
              </a:rPr>
              <a:t>).</a:t>
            </a:r>
          </a:p>
          <a:p>
            <a:endParaRPr lang="nl-NL" smtClean="0">
              <a:latin typeface="Calibri" panose="020F0502020204030204" pitchFamily="34" charset="0"/>
            </a:endParaRPr>
          </a:p>
          <a:p>
            <a:r>
              <a:rPr lang="nl-NL" sz="2000">
                <a:latin typeface="Calibri" panose="020F0502020204030204" pitchFamily="34" charset="0"/>
              </a:rPr>
              <a:t>(</a:t>
            </a:r>
            <a:r>
              <a:rPr lang="nl-NL" sz="2000" smtClean="0">
                <a:latin typeface="Calibri" panose="020F0502020204030204" pitchFamily="34" charset="0"/>
              </a:rPr>
              <a:t>Spasme: verhoogde spiertonus)</a:t>
            </a:r>
          </a:p>
        </p:txBody>
      </p:sp>
      <p:sp>
        <p:nvSpPr>
          <p:cNvPr id="9" name="Oval 8"/>
          <p:cNvSpPr/>
          <p:nvPr/>
        </p:nvSpPr>
        <p:spPr>
          <a:xfrm>
            <a:off x="1987084" y="2101851"/>
            <a:ext cx="89930" cy="81394"/>
          </a:xfrm>
          <a:prstGeom prst="ellipse">
            <a:avLst/>
          </a:prstGeom>
          <a:solidFill>
            <a:srgbClr val="FFFF00"/>
          </a:solidFill>
          <a:ln>
            <a:solidFill>
              <a:schemeClr val="tx1"/>
            </a:solidFill>
          </a:ln>
        </p:spPr>
        <p:txBody>
          <a:bodyPr rtlCol="0" anchor="ctr">
            <a:spAutoFit/>
          </a:bodyPr>
          <a:lstStyle/>
          <a:p>
            <a:pPr algn="ctr"/>
            <a:endParaRPr lang="nl-NL" sz="2400">
              <a:latin typeface="Calibri" panose="020F0502020204030204" pitchFamily="34" charset="0"/>
            </a:endParaRPr>
          </a:p>
        </p:txBody>
      </p:sp>
      <p:sp>
        <p:nvSpPr>
          <p:cNvPr id="10" name="Oval 9"/>
          <p:cNvSpPr/>
          <p:nvPr/>
        </p:nvSpPr>
        <p:spPr>
          <a:xfrm>
            <a:off x="2361734" y="2019301"/>
            <a:ext cx="89930" cy="81394"/>
          </a:xfrm>
          <a:prstGeom prst="ellipse">
            <a:avLst/>
          </a:prstGeom>
          <a:solidFill>
            <a:srgbClr val="FFFF00"/>
          </a:solidFill>
          <a:ln>
            <a:solidFill>
              <a:schemeClr val="tx1"/>
            </a:solidFill>
          </a:ln>
        </p:spPr>
        <p:txBody>
          <a:bodyPr rtlCol="0" anchor="ctr">
            <a:spAutoFit/>
          </a:bodyPr>
          <a:lstStyle/>
          <a:p>
            <a:pPr algn="ctr"/>
            <a:endParaRPr lang="nl-NL" sz="2400">
              <a:latin typeface="Calibri" panose="020F0502020204030204" pitchFamily="34" charset="0"/>
            </a:endParaRPr>
          </a:p>
        </p:txBody>
      </p:sp>
      <p:sp>
        <p:nvSpPr>
          <p:cNvPr id="11" name="Oval 10"/>
          <p:cNvSpPr/>
          <p:nvPr/>
        </p:nvSpPr>
        <p:spPr>
          <a:xfrm>
            <a:off x="2374434" y="2336801"/>
            <a:ext cx="89930" cy="81394"/>
          </a:xfrm>
          <a:prstGeom prst="ellipse">
            <a:avLst/>
          </a:prstGeom>
          <a:solidFill>
            <a:srgbClr val="FFFF00"/>
          </a:solidFill>
          <a:ln>
            <a:solidFill>
              <a:schemeClr val="tx1"/>
            </a:solidFill>
          </a:ln>
        </p:spPr>
        <p:txBody>
          <a:bodyPr rtlCol="0" anchor="ctr">
            <a:spAutoFit/>
          </a:bodyPr>
          <a:lstStyle/>
          <a:p>
            <a:pPr algn="ctr"/>
            <a:endParaRPr lang="nl-NL" sz="2400">
              <a:latin typeface="Calibri" panose="020F0502020204030204" pitchFamily="34" charset="0"/>
            </a:endParaRPr>
          </a:p>
        </p:txBody>
      </p:sp>
      <p:sp>
        <p:nvSpPr>
          <p:cNvPr id="12" name="Oval 11"/>
          <p:cNvSpPr/>
          <p:nvPr/>
        </p:nvSpPr>
        <p:spPr>
          <a:xfrm>
            <a:off x="2374434" y="2616201"/>
            <a:ext cx="89930" cy="81394"/>
          </a:xfrm>
          <a:prstGeom prst="ellipse">
            <a:avLst/>
          </a:prstGeom>
          <a:solidFill>
            <a:srgbClr val="FFFF00"/>
          </a:solidFill>
          <a:ln>
            <a:solidFill>
              <a:schemeClr val="tx1"/>
            </a:solidFill>
          </a:ln>
        </p:spPr>
        <p:txBody>
          <a:bodyPr rtlCol="0" anchor="ctr">
            <a:spAutoFit/>
          </a:bodyPr>
          <a:lstStyle/>
          <a:p>
            <a:pPr algn="ctr"/>
            <a:endParaRPr lang="nl-NL" sz="2400">
              <a:latin typeface="Calibri" panose="020F0502020204030204" pitchFamily="34" charset="0"/>
            </a:endParaRPr>
          </a:p>
        </p:txBody>
      </p:sp>
      <p:sp>
        <p:nvSpPr>
          <p:cNvPr id="13" name="Oval 12"/>
          <p:cNvSpPr/>
          <p:nvPr/>
        </p:nvSpPr>
        <p:spPr>
          <a:xfrm>
            <a:off x="2279184" y="2908301"/>
            <a:ext cx="89930" cy="81394"/>
          </a:xfrm>
          <a:prstGeom prst="ellipse">
            <a:avLst/>
          </a:prstGeom>
          <a:solidFill>
            <a:srgbClr val="FFFF00"/>
          </a:solidFill>
          <a:ln>
            <a:solidFill>
              <a:schemeClr val="tx1"/>
            </a:solidFill>
          </a:ln>
        </p:spPr>
        <p:txBody>
          <a:bodyPr rtlCol="0" anchor="ctr">
            <a:spAutoFit/>
          </a:bodyPr>
          <a:lstStyle/>
          <a:p>
            <a:pPr algn="ctr"/>
            <a:endParaRPr lang="nl-NL" sz="2400">
              <a:latin typeface="Calibri" panose="020F0502020204030204" pitchFamily="34" charset="0"/>
            </a:endParaRPr>
          </a:p>
        </p:txBody>
      </p:sp>
      <p:sp>
        <p:nvSpPr>
          <p:cNvPr id="14" name="Oval 13"/>
          <p:cNvSpPr/>
          <p:nvPr/>
        </p:nvSpPr>
        <p:spPr>
          <a:xfrm>
            <a:off x="1942634" y="3003551"/>
            <a:ext cx="89930" cy="81394"/>
          </a:xfrm>
          <a:prstGeom prst="ellipse">
            <a:avLst/>
          </a:prstGeom>
          <a:solidFill>
            <a:srgbClr val="FFFF00"/>
          </a:solidFill>
          <a:ln>
            <a:solidFill>
              <a:schemeClr val="tx1"/>
            </a:solidFill>
          </a:ln>
        </p:spPr>
        <p:txBody>
          <a:bodyPr rtlCol="0" anchor="ctr">
            <a:spAutoFit/>
          </a:bodyPr>
          <a:lstStyle/>
          <a:p>
            <a:pPr algn="ctr"/>
            <a:endParaRPr lang="nl-NL" sz="2400">
              <a:latin typeface="Calibri" panose="020F0502020204030204" pitchFamily="34" charset="0"/>
            </a:endParaRPr>
          </a:p>
        </p:txBody>
      </p:sp>
      <p:sp>
        <p:nvSpPr>
          <p:cNvPr id="15" name="Oval 14"/>
          <p:cNvSpPr/>
          <p:nvPr/>
        </p:nvSpPr>
        <p:spPr>
          <a:xfrm>
            <a:off x="1733648" y="5459708"/>
            <a:ext cx="89930" cy="81394"/>
          </a:xfrm>
          <a:prstGeom prst="ellipse">
            <a:avLst/>
          </a:prstGeom>
          <a:solidFill>
            <a:srgbClr val="FFFF00"/>
          </a:solidFill>
          <a:ln>
            <a:solidFill>
              <a:schemeClr val="tx1"/>
            </a:solidFill>
          </a:ln>
        </p:spPr>
        <p:txBody>
          <a:bodyPr rtlCol="0" anchor="ctr">
            <a:spAutoFit/>
          </a:bodyPr>
          <a:lstStyle/>
          <a:p>
            <a:pPr algn="ctr"/>
            <a:endParaRPr lang="nl-NL" sz="2400">
              <a:latin typeface="Calibri" panose="020F0502020204030204" pitchFamily="34" charset="0"/>
            </a:endParaRPr>
          </a:p>
        </p:txBody>
      </p:sp>
      <p:sp>
        <p:nvSpPr>
          <p:cNvPr id="16" name="Oval 15"/>
          <p:cNvSpPr/>
          <p:nvPr/>
        </p:nvSpPr>
        <p:spPr>
          <a:xfrm>
            <a:off x="2108298" y="5377158"/>
            <a:ext cx="89930" cy="81394"/>
          </a:xfrm>
          <a:prstGeom prst="ellipse">
            <a:avLst/>
          </a:prstGeom>
          <a:solidFill>
            <a:srgbClr val="FFFF00"/>
          </a:solidFill>
          <a:ln>
            <a:solidFill>
              <a:schemeClr val="tx1"/>
            </a:solidFill>
          </a:ln>
        </p:spPr>
        <p:txBody>
          <a:bodyPr rtlCol="0" anchor="ctr">
            <a:spAutoFit/>
          </a:bodyPr>
          <a:lstStyle/>
          <a:p>
            <a:pPr algn="ctr"/>
            <a:endParaRPr lang="nl-NL" sz="2400">
              <a:latin typeface="Calibri" panose="020F0502020204030204" pitchFamily="34" charset="0"/>
            </a:endParaRPr>
          </a:p>
        </p:txBody>
      </p:sp>
      <p:sp>
        <p:nvSpPr>
          <p:cNvPr id="17" name="Oval 16"/>
          <p:cNvSpPr/>
          <p:nvPr/>
        </p:nvSpPr>
        <p:spPr>
          <a:xfrm>
            <a:off x="2120998" y="5694658"/>
            <a:ext cx="89930" cy="81394"/>
          </a:xfrm>
          <a:prstGeom prst="ellipse">
            <a:avLst/>
          </a:prstGeom>
          <a:solidFill>
            <a:srgbClr val="FFFF00"/>
          </a:solidFill>
          <a:ln>
            <a:solidFill>
              <a:schemeClr val="tx1"/>
            </a:solidFill>
          </a:ln>
        </p:spPr>
        <p:txBody>
          <a:bodyPr rtlCol="0" anchor="ctr">
            <a:spAutoFit/>
          </a:bodyPr>
          <a:lstStyle/>
          <a:p>
            <a:pPr algn="ctr"/>
            <a:endParaRPr lang="nl-NL" sz="2400">
              <a:latin typeface="Calibri" panose="020F0502020204030204" pitchFamily="34" charset="0"/>
            </a:endParaRPr>
          </a:p>
        </p:txBody>
      </p:sp>
      <p:sp>
        <p:nvSpPr>
          <p:cNvPr id="18" name="Oval 17"/>
          <p:cNvSpPr/>
          <p:nvPr/>
        </p:nvSpPr>
        <p:spPr>
          <a:xfrm>
            <a:off x="2120998" y="5974058"/>
            <a:ext cx="89930" cy="81394"/>
          </a:xfrm>
          <a:prstGeom prst="ellipse">
            <a:avLst/>
          </a:prstGeom>
          <a:solidFill>
            <a:srgbClr val="FFFF00"/>
          </a:solidFill>
          <a:ln>
            <a:solidFill>
              <a:schemeClr val="tx1"/>
            </a:solidFill>
          </a:ln>
        </p:spPr>
        <p:txBody>
          <a:bodyPr rtlCol="0" anchor="ctr">
            <a:spAutoFit/>
          </a:bodyPr>
          <a:lstStyle/>
          <a:p>
            <a:pPr algn="ctr"/>
            <a:endParaRPr lang="nl-NL" sz="2400">
              <a:latin typeface="Calibri" panose="020F0502020204030204" pitchFamily="34" charset="0"/>
            </a:endParaRPr>
          </a:p>
        </p:txBody>
      </p:sp>
      <p:sp>
        <p:nvSpPr>
          <p:cNvPr id="19" name="Oval 18"/>
          <p:cNvSpPr/>
          <p:nvPr/>
        </p:nvSpPr>
        <p:spPr>
          <a:xfrm>
            <a:off x="2025748" y="6266158"/>
            <a:ext cx="89930" cy="81394"/>
          </a:xfrm>
          <a:prstGeom prst="ellipse">
            <a:avLst/>
          </a:prstGeom>
          <a:solidFill>
            <a:srgbClr val="FFFF00"/>
          </a:solidFill>
          <a:ln>
            <a:solidFill>
              <a:schemeClr val="tx1"/>
            </a:solidFill>
          </a:ln>
        </p:spPr>
        <p:txBody>
          <a:bodyPr rtlCol="0" anchor="ctr">
            <a:spAutoFit/>
          </a:bodyPr>
          <a:lstStyle/>
          <a:p>
            <a:pPr algn="ctr"/>
            <a:endParaRPr lang="nl-NL" sz="2400">
              <a:latin typeface="Calibri" panose="020F0502020204030204" pitchFamily="34" charset="0"/>
            </a:endParaRPr>
          </a:p>
        </p:txBody>
      </p:sp>
      <p:sp>
        <p:nvSpPr>
          <p:cNvPr id="20" name="Oval 19"/>
          <p:cNvSpPr/>
          <p:nvPr/>
        </p:nvSpPr>
        <p:spPr>
          <a:xfrm>
            <a:off x="1689198" y="6361408"/>
            <a:ext cx="89930" cy="81394"/>
          </a:xfrm>
          <a:prstGeom prst="ellipse">
            <a:avLst/>
          </a:prstGeom>
          <a:solidFill>
            <a:srgbClr val="FFFF00"/>
          </a:solidFill>
          <a:ln>
            <a:solidFill>
              <a:schemeClr val="tx1"/>
            </a:solidFill>
          </a:ln>
        </p:spPr>
        <p:txBody>
          <a:bodyPr rtlCol="0" anchor="ctr">
            <a:spAutoFit/>
          </a:bodyPr>
          <a:lstStyle/>
          <a:p>
            <a:pPr algn="ctr"/>
            <a:endParaRPr lang="nl-NL" sz="2400">
              <a:latin typeface="Calibri" panose="020F0502020204030204" pitchFamily="34" charset="0"/>
            </a:endParaRPr>
          </a:p>
        </p:txBody>
      </p:sp>
      <p:pic>
        <p:nvPicPr>
          <p:cNvPr id="23" name="Picture 22"/>
          <p:cNvPicPr>
            <a:picLocks noChangeAspect="1"/>
          </p:cNvPicPr>
          <p:nvPr/>
        </p:nvPicPr>
        <p:blipFill>
          <a:blip r:embed="rId3"/>
          <a:stretch>
            <a:fillRect/>
          </a:stretch>
        </p:blipFill>
        <p:spPr>
          <a:xfrm>
            <a:off x="900112" y="1916112"/>
            <a:ext cx="5695241" cy="7084880"/>
          </a:xfrm>
          <a:prstGeom prst="rect">
            <a:avLst/>
          </a:prstGeom>
        </p:spPr>
      </p:pic>
      <p:sp>
        <p:nvSpPr>
          <p:cNvPr id="22" name="Rectangle 21"/>
          <p:cNvSpPr/>
          <p:nvPr/>
        </p:nvSpPr>
        <p:spPr>
          <a:xfrm>
            <a:off x="839987" y="5267142"/>
            <a:ext cx="10343408" cy="3797065"/>
          </a:xfrm>
          <a:prstGeom prst="rect">
            <a:avLst/>
          </a:prstGeom>
          <a:solidFill>
            <a:schemeClr val="bg1"/>
          </a:solidFill>
        </p:spPr>
        <p:txBody>
          <a:bodyPr rtlCol="0" anchor="ctr">
            <a:spAutoFit/>
          </a:bodyPr>
          <a:lstStyle/>
          <a:p>
            <a:pPr algn="ctr"/>
            <a:endParaRPr lang="nl-NL" sz="2400">
              <a:latin typeface="Calibri" panose="020F0502020204030204" pitchFamily="34" charset="0"/>
            </a:endParaRPr>
          </a:p>
        </p:txBody>
      </p:sp>
    </p:spTree>
    <p:extLst>
      <p:ext uri="{BB962C8B-B14F-4D97-AF65-F5344CB8AC3E}">
        <p14:creationId xmlns:p14="http://schemas.microsoft.com/office/powerpoint/2010/main" val="244675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750"/>
                                        <p:tgtEl>
                                          <p:spTgt spid="22"/>
                                        </p:tgtEl>
                                      </p:cBhvr>
                                    </p:animEffect>
                                    <p:set>
                                      <p:cBhvr>
                                        <p:cTn id="7" dur="1" fill="hold">
                                          <p:stCondLst>
                                            <p:cond delay="74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l-NL" smtClean="0"/>
              <a:t>In je broek poepen van angst?</a:t>
            </a:r>
            <a:endParaRPr lang="nl-NL"/>
          </a:p>
        </p:txBody>
      </p:sp>
      <p:sp>
        <p:nvSpPr>
          <p:cNvPr id="4" name="Slide Number Placeholder 3"/>
          <p:cNvSpPr>
            <a:spLocks noGrp="1"/>
          </p:cNvSpPr>
          <p:nvPr>
            <p:ph type="sldNum" sz="quarter" idx="10"/>
          </p:nvPr>
        </p:nvSpPr>
        <p:spPr/>
        <p:txBody>
          <a:bodyPr/>
          <a:lstStyle/>
          <a:p>
            <a:fld id="{668DBE68-ABC7-429B-8476-364BBDB79AF1}" type="slidenum">
              <a:rPr lang="en-US" altLang="nl-NL" smtClean="0"/>
              <a:pPr/>
              <a:t>38</a:t>
            </a:fld>
            <a:endParaRPr lang="en-US" altLang="nl-NL"/>
          </a:p>
        </p:txBody>
      </p:sp>
      <p:pic>
        <p:nvPicPr>
          <p:cNvPr id="6" name="Picture 5"/>
          <p:cNvPicPr>
            <a:picLocks noChangeAspect="1"/>
          </p:cNvPicPr>
          <p:nvPr/>
        </p:nvPicPr>
        <p:blipFill>
          <a:blip r:embed="rId2"/>
          <a:stretch>
            <a:fillRect/>
          </a:stretch>
        </p:blipFill>
        <p:spPr>
          <a:xfrm>
            <a:off x="1366837" y="1566451"/>
            <a:ext cx="4979988" cy="7347772"/>
          </a:xfrm>
          <a:prstGeom prst="rect">
            <a:avLst/>
          </a:prstGeom>
        </p:spPr>
      </p:pic>
      <p:sp>
        <p:nvSpPr>
          <p:cNvPr id="7" name="Rectangle 6"/>
          <p:cNvSpPr/>
          <p:nvPr/>
        </p:nvSpPr>
        <p:spPr>
          <a:xfrm>
            <a:off x="1475491" y="8822611"/>
            <a:ext cx="4198354" cy="338554"/>
          </a:xfrm>
          <a:prstGeom prst="rect">
            <a:avLst/>
          </a:prstGeom>
        </p:spPr>
        <p:txBody>
          <a:bodyPr wrap="square">
            <a:spAutoFit/>
          </a:bodyPr>
          <a:lstStyle/>
          <a:p>
            <a:pPr>
              <a:tabLst>
                <a:tab pos="1029386" algn="l"/>
                <a:tab pos="2058772" algn="l"/>
                <a:tab pos="3088157" algn="l"/>
                <a:tab pos="4117543" algn="l"/>
                <a:tab pos="5146929" algn="l"/>
              </a:tabLst>
            </a:pPr>
            <a:r>
              <a:rPr lang="en-GB" sz="1600" smtClean="0">
                <a:solidFill>
                  <a:srgbClr val="000000"/>
                </a:solidFill>
                <a:latin typeface="Calibri" pitchFamily="34" charset="0"/>
              </a:rPr>
              <a:t>Narducci et al. (1985</a:t>
            </a:r>
            <a:r>
              <a:rPr lang="en-GB" sz="1600">
                <a:solidFill>
                  <a:srgbClr val="000000"/>
                </a:solidFill>
                <a:latin typeface="Calibri" pitchFamily="34" charset="0"/>
              </a:rPr>
              <a:t>) </a:t>
            </a:r>
            <a:r>
              <a:rPr lang="en-GB" sz="1600" i="1" smtClean="0">
                <a:solidFill>
                  <a:srgbClr val="000000"/>
                </a:solidFill>
                <a:latin typeface="Calibri" pitchFamily="34" charset="0"/>
              </a:rPr>
              <a:t>Dig. Dis. Sci</a:t>
            </a:r>
            <a:r>
              <a:rPr lang="en-GB" sz="1600" smtClean="0">
                <a:solidFill>
                  <a:srgbClr val="000000"/>
                </a:solidFill>
                <a:latin typeface="Calibri" pitchFamily="34" charset="0"/>
              </a:rPr>
              <a:t>. </a:t>
            </a:r>
            <a:r>
              <a:rPr lang="en-GB" sz="1600" b="1" smtClean="0">
                <a:solidFill>
                  <a:srgbClr val="000000"/>
                </a:solidFill>
                <a:latin typeface="Calibri" pitchFamily="34" charset="0"/>
              </a:rPr>
              <a:t>10</a:t>
            </a:r>
            <a:r>
              <a:rPr lang="en-GB" sz="1600" smtClean="0">
                <a:solidFill>
                  <a:srgbClr val="000000"/>
                </a:solidFill>
                <a:latin typeface="Calibri" pitchFamily="34" charset="0"/>
              </a:rPr>
              <a:t>: 40-4</a:t>
            </a:r>
            <a:endParaRPr lang="en-GB" sz="1600" dirty="0">
              <a:solidFill>
                <a:srgbClr val="000000"/>
              </a:solidFill>
              <a:latin typeface="Calibri" pitchFamily="34" charset="0"/>
            </a:endParaRPr>
          </a:p>
        </p:txBody>
      </p:sp>
      <p:sp>
        <p:nvSpPr>
          <p:cNvPr id="3" name="Line Callout 2 2"/>
          <p:cNvSpPr/>
          <p:nvPr/>
        </p:nvSpPr>
        <p:spPr>
          <a:xfrm>
            <a:off x="6813549" y="6128696"/>
            <a:ext cx="3831771" cy="892552"/>
          </a:xfrm>
          <a:prstGeom prst="borderCallout2">
            <a:avLst/>
          </a:prstGeom>
          <a:solidFill>
            <a:schemeClr val="bg1">
              <a:lumMod val="85000"/>
            </a:schemeClr>
          </a:solidFill>
          <a:ln>
            <a:solidFill>
              <a:schemeClr val="tx1"/>
            </a:solidFill>
          </a:ln>
        </p:spPr>
        <p:txBody>
          <a:bodyPr rtlCol="0" anchor="ctr">
            <a:spAutoFit/>
          </a:bodyPr>
          <a:lstStyle/>
          <a:p>
            <a:pPr algn="ctr"/>
            <a:r>
              <a:rPr lang="nl-NL" smtClean="0">
                <a:latin typeface="Calibri" panose="020F0502020204030204" pitchFamily="34" charset="0"/>
              </a:rPr>
              <a:t>Stroop test:</a:t>
            </a:r>
          </a:p>
          <a:p>
            <a:pPr algn="ctr"/>
            <a:r>
              <a:rPr lang="nl-NL" b="1" smtClean="0">
                <a:solidFill>
                  <a:srgbClr val="00B050"/>
                </a:solidFill>
                <a:latin typeface="Calibri" panose="020F0502020204030204" pitchFamily="34" charset="0"/>
              </a:rPr>
              <a:t>rood </a:t>
            </a:r>
            <a:r>
              <a:rPr lang="nl-NL" b="1" smtClean="0">
                <a:latin typeface="Calibri" panose="020F0502020204030204" pitchFamily="34" charset="0"/>
              </a:rPr>
              <a:t>  </a:t>
            </a:r>
            <a:r>
              <a:rPr lang="nl-NL" b="1" smtClean="0">
                <a:solidFill>
                  <a:srgbClr val="FF0000"/>
                </a:solidFill>
                <a:latin typeface="Calibri" panose="020F0502020204030204" pitchFamily="34" charset="0"/>
              </a:rPr>
              <a:t>groen</a:t>
            </a:r>
            <a:r>
              <a:rPr lang="nl-NL" b="1" smtClean="0">
                <a:latin typeface="Calibri" panose="020F0502020204030204" pitchFamily="34" charset="0"/>
              </a:rPr>
              <a:t>   </a:t>
            </a:r>
            <a:r>
              <a:rPr lang="nl-NL" b="1" smtClean="0">
                <a:solidFill>
                  <a:srgbClr val="FFFF00"/>
                </a:solidFill>
                <a:latin typeface="Calibri" panose="020F0502020204030204" pitchFamily="34" charset="0"/>
              </a:rPr>
              <a:t>blauw</a:t>
            </a:r>
            <a:r>
              <a:rPr lang="nl-NL" b="1" smtClean="0">
                <a:latin typeface="Calibri" panose="020F0502020204030204" pitchFamily="34" charset="0"/>
              </a:rPr>
              <a:t>   </a:t>
            </a:r>
            <a:r>
              <a:rPr lang="nl-NL" b="1" smtClean="0">
                <a:solidFill>
                  <a:srgbClr val="0070C0"/>
                </a:solidFill>
                <a:latin typeface="Calibri" panose="020F0502020204030204" pitchFamily="34" charset="0"/>
              </a:rPr>
              <a:t>geel</a:t>
            </a:r>
            <a:endParaRPr lang="nl-NL" b="1">
              <a:solidFill>
                <a:srgbClr val="0070C0"/>
              </a:solidFill>
              <a:latin typeface="Calibri" panose="020F0502020204030204" pitchFamily="34" charset="0"/>
            </a:endParaRPr>
          </a:p>
        </p:txBody>
      </p:sp>
      <p:sp>
        <p:nvSpPr>
          <p:cNvPr id="8" name="Line Callout 2 7"/>
          <p:cNvSpPr/>
          <p:nvPr/>
        </p:nvSpPr>
        <p:spPr>
          <a:xfrm>
            <a:off x="6095092" y="1077312"/>
            <a:ext cx="3831771" cy="1692771"/>
          </a:xfrm>
          <a:prstGeom prst="borderCallout2">
            <a:avLst>
              <a:gd name="adj1" fmla="val 18750"/>
              <a:gd name="adj2" fmla="val -8333"/>
              <a:gd name="adj3" fmla="val 18750"/>
              <a:gd name="adj4" fmla="val -16667"/>
              <a:gd name="adj5" fmla="val 92289"/>
              <a:gd name="adj6" fmla="val -45531"/>
            </a:avLst>
          </a:prstGeom>
          <a:solidFill>
            <a:schemeClr val="bg1">
              <a:lumMod val="85000"/>
            </a:schemeClr>
          </a:solidFill>
          <a:ln>
            <a:solidFill>
              <a:schemeClr val="tx1"/>
            </a:solidFill>
          </a:ln>
        </p:spPr>
        <p:txBody>
          <a:bodyPr rtlCol="0" anchor="ctr">
            <a:spAutoFit/>
          </a:bodyPr>
          <a:lstStyle/>
          <a:p>
            <a:pPr algn="ctr"/>
            <a:r>
              <a:rPr lang="nl-NL" smtClean="0">
                <a:latin typeface="Calibri" panose="020F0502020204030204" pitchFamily="34" charset="0"/>
              </a:rPr>
              <a:t>Chlordiazepoxide: anxiolyticum, blokkeert de GABA</a:t>
            </a:r>
            <a:r>
              <a:rPr lang="nl-NL" baseline="-25000" smtClean="0">
                <a:latin typeface="Calibri" panose="020F0502020204030204" pitchFamily="34" charset="0"/>
              </a:rPr>
              <a:t>A</a:t>
            </a:r>
            <a:r>
              <a:rPr lang="nl-NL" smtClean="0">
                <a:latin typeface="Calibri" panose="020F0502020204030204" pitchFamily="34" charset="0"/>
              </a:rPr>
              <a:t>-receptor (GABA is een neurotransmitter)</a:t>
            </a:r>
          </a:p>
        </p:txBody>
      </p:sp>
    </p:spTree>
    <p:extLst>
      <p:ext uri="{BB962C8B-B14F-4D97-AF65-F5344CB8AC3E}">
        <p14:creationId xmlns:p14="http://schemas.microsoft.com/office/powerpoint/2010/main" val="302720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6"/>
          <p:cNvSpPr>
            <a:spLocks noGrp="1" noChangeArrowheads="1"/>
          </p:cNvSpPr>
          <p:nvPr>
            <p:ph type="title"/>
          </p:nvPr>
        </p:nvSpPr>
        <p:spPr/>
        <p:txBody>
          <a:bodyPr/>
          <a:lstStyle/>
          <a:p>
            <a:pPr eaLnBrk="1" hangingPunct="1"/>
            <a:r>
              <a:rPr lang="nl-NL" smtClean="0"/>
              <a:t>Ivan Petrovitsj Pavlov (1849-1936)</a:t>
            </a:r>
          </a:p>
        </p:txBody>
      </p:sp>
      <p:pic>
        <p:nvPicPr>
          <p:cNvPr id="44036" name="Picture 4" descr="pavlov"/>
          <p:cNvPicPr>
            <a:picLocks noChangeAspect="1" noChangeArrowheads="1"/>
          </p:cNvPicPr>
          <p:nvPr/>
        </p:nvPicPr>
        <p:blipFill>
          <a:blip r:embed="rId3" cstate="print"/>
          <a:srcRect/>
          <a:stretch>
            <a:fillRect/>
          </a:stretch>
        </p:blipFill>
        <p:spPr bwMode="auto">
          <a:xfrm>
            <a:off x="1115206" y="2090372"/>
            <a:ext cx="10459008" cy="6086226"/>
          </a:xfrm>
          <a:prstGeom prst="rect">
            <a:avLst/>
          </a:prstGeom>
          <a:noFill/>
          <a:ln w="9525">
            <a:noFill/>
            <a:miter lim="800000"/>
            <a:headEnd/>
            <a:tailEnd/>
          </a:ln>
        </p:spPr>
      </p:pic>
      <p:pic>
        <p:nvPicPr>
          <p:cNvPr id="549893" name="Picture 5" descr="pavlovdog"/>
          <p:cNvPicPr>
            <a:picLocks noChangeAspect="1" noChangeArrowheads="1"/>
          </p:cNvPicPr>
          <p:nvPr/>
        </p:nvPicPr>
        <p:blipFill>
          <a:blip r:embed="rId4" cstate="print"/>
          <a:srcRect/>
          <a:stretch>
            <a:fillRect/>
          </a:stretch>
        </p:blipFill>
        <p:spPr bwMode="auto">
          <a:xfrm>
            <a:off x="7235295" y="2492208"/>
            <a:ext cx="5418005" cy="3612003"/>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pPr>
              <a:defRPr/>
            </a:pPr>
            <a:fld id="{2338772D-3C63-4B23-BC47-8CA19BCD5529}" type="slidenum">
              <a:rPr lang="nl-NL" smtClean="0"/>
              <a:pPr>
                <a:defRPr/>
              </a:pPr>
              <a:t>39</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549893"/>
                                        </p:tgtEl>
                                        <p:attrNameLst>
                                          <p:attrName>style.visibility</p:attrName>
                                        </p:attrNameLst>
                                      </p:cBhvr>
                                      <p:to>
                                        <p:strVal val="visible"/>
                                      </p:to>
                                    </p:set>
                                    <p:animEffect transition="in" filter="box(out)">
                                      <p:cBhvr>
                                        <p:cTn id="7" dur="500"/>
                                        <p:tgtEl>
                                          <p:spTgt spid="549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2338772D-3C63-4B23-BC47-8CA19BCD5529}" type="slidenum">
              <a:rPr lang="nl-NL" smtClean="0"/>
              <a:pPr>
                <a:defRPr/>
              </a:pPr>
              <a:t>4</a:t>
            </a:fld>
            <a:endParaRPr lang="nl-NL" dirty="0"/>
          </a:p>
        </p:txBody>
      </p:sp>
      <p:pic>
        <p:nvPicPr>
          <p:cNvPr id="38914" name="Picture 2" descr="http://classes.midlandstech.edu/carterp/Courses/bio211/chap23/figure_23_01_labele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113" y="720725"/>
            <a:ext cx="8339141" cy="73812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r="3588"/>
          <a:stretch>
            <a:fillRect/>
          </a:stretch>
        </p:blipFill>
        <p:spPr bwMode="auto">
          <a:xfrm>
            <a:off x="9794050" y="5204952"/>
            <a:ext cx="2859056" cy="3989880"/>
          </a:xfrm>
          <a:prstGeom prst="rect">
            <a:avLst/>
          </a:prstGeom>
          <a:noFill/>
          <a:ln w="9525">
            <a:noFill/>
            <a:miter lim="800000"/>
            <a:headEnd/>
            <a:tailEnd/>
          </a:ln>
        </p:spPr>
      </p:pic>
    </p:spTree>
    <p:extLst>
      <p:ext uri="{BB962C8B-B14F-4D97-AF65-F5344CB8AC3E}">
        <p14:creationId xmlns:p14="http://schemas.microsoft.com/office/powerpoint/2010/main" val="17980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nl-NL" smtClean="0"/>
              <a:t>“</a:t>
            </a:r>
            <a:r>
              <a:rPr lang="nl-NL" i="1" smtClean="0"/>
              <a:t>Does the name ‘Pavlov’ ring a bell</a:t>
            </a:r>
            <a:r>
              <a:rPr lang="nl-NL" smtClean="0"/>
              <a:t>?”</a:t>
            </a:r>
            <a:endParaRPr lang="nl-NL" dirty="0"/>
          </a:p>
        </p:txBody>
      </p:sp>
      <p:pic>
        <p:nvPicPr>
          <p:cNvPr id="304129" name="Picture 1"/>
          <p:cNvPicPr>
            <a:picLocks noChangeAspect="1" noChangeArrowheads="1"/>
          </p:cNvPicPr>
          <p:nvPr/>
        </p:nvPicPr>
        <p:blipFill>
          <a:blip r:embed="rId2" cstate="print"/>
          <a:srcRect/>
          <a:stretch>
            <a:fillRect/>
          </a:stretch>
        </p:blipFill>
        <p:spPr bwMode="auto">
          <a:xfrm>
            <a:off x="900113" y="1434643"/>
            <a:ext cx="9667697" cy="7538575"/>
          </a:xfrm>
          <a:prstGeom prst="rect">
            <a:avLst/>
          </a:prstGeom>
          <a:noFill/>
          <a:ln w="9525">
            <a:noFill/>
            <a:miter lim="800000"/>
            <a:headEnd/>
            <a:tailEnd/>
          </a:ln>
        </p:spPr>
      </p:pic>
      <p:sp>
        <p:nvSpPr>
          <p:cNvPr id="4" name="Rectangle 3"/>
          <p:cNvSpPr/>
          <p:nvPr/>
        </p:nvSpPr>
        <p:spPr>
          <a:xfrm>
            <a:off x="1257776" y="9236347"/>
            <a:ext cx="4198354" cy="338554"/>
          </a:xfrm>
          <a:prstGeom prst="rect">
            <a:avLst/>
          </a:prstGeom>
        </p:spPr>
        <p:txBody>
          <a:bodyPr wrap="square">
            <a:spAutoFit/>
          </a:bodyPr>
          <a:lstStyle/>
          <a:p>
            <a:pPr>
              <a:tabLst>
                <a:tab pos="1029386" algn="l"/>
                <a:tab pos="2058772" algn="l"/>
                <a:tab pos="3088157" algn="l"/>
                <a:tab pos="4117543" algn="l"/>
                <a:tab pos="5146929" algn="l"/>
              </a:tabLst>
            </a:pPr>
            <a:r>
              <a:rPr lang="en-GB" sz="1600" smtClean="0">
                <a:solidFill>
                  <a:srgbClr val="000000"/>
                </a:solidFill>
                <a:latin typeface="Calibri" pitchFamily="34" charset="0"/>
              </a:rPr>
              <a:t>Uit: Biologie voor Jou, 4H</a:t>
            </a:r>
            <a:endParaRPr lang="en-GB" sz="1600" dirty="0">
              <a:solidFill>
                <a:srgbClr val="000000"/>
              </a:solidFill>
              <a:latin typeface="Calibri" pitchFamily="34" charset="0"/>
            </a:endParaRPr>
          </a:p>
        </p:txBody>
      </p:sp>
      <p:sp>
        <p:nvSpPr>
          <p:cNvPr id="2" name="Slide Number Placeholder 1"/>
          <p:cNvSpPr>
            <a:spLocks noGrp="1"/>
          </p:cNvSpPr>
          <p:nvPr>
            <p:ph type="sldNum" sz="quarter" idx="12"/>
          </p:nvPr>
        </p:nvSpPr>
        <p:spPr/>
        <p:txBody>
          <a:bodyPr/>
          <a:lstStyle/>
          <a:p>
            <a:pPr>
              <a:defRPr/>
            </a:pPr>
            <a:fld id="{63013E2E-9796-49F0-A187-DEB3B0706443}" type="slidenum">
              <a:rPr lang="en-US" smtClean="0"/>
              <a:pPr>
                <a:defRPr/>
              </a:pPr>
              <a:t>40</a:t>
            </a:fld>
            <a:endParaRPr lang="en-US"/>
          </a:p>
        </p:txBody>
      </p:sp>
    </p:spTree>
    <p:extLst>
      <p:ext uri="{BB962C8B-B14F-4D97-AF65-F5344CB8AC3E}">
        <p14:creationId xmlns:p14="http://schemas.microsoft.com/office/powerpoint/2010/main" val="2424791300"/>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p:txBody>
          <a:bodyPr/>
          <a:lstStyle/>
          <a:p>
            <a:r>
              <a:rPr lang="nl-NL" smtClean="0"/>
              <a:t>“Werkzaamheid van de pancreas van een hond na de consumptie van 600 ml melk.” (Pavlov, 1896)</a:t>
            </a:r>
            <a:endParaRPr lang="nl-NL"/>
          </a:p>
        </p:txBody>
      </p:sp>
      <p:graphicFrame>
        <p:nvGraphicFramePr>
          <p:cNvPr id="4" name="Object 3"/>
          <p:cNvGraphicFramePr>
            <a:graphicFrameLocks noGrp="1" noChangeAspect="1"/>
          </p:cNvGraphicFramePr>
          <p:nvPr>
            <p:ph type="chart" idx="4294967295"/>
            <p:extLst>
              <p:ext uri="{D42A27DB-BD31-4B8C-83A1-F6EECF244321}">
                <p14:modId xmlns:p14="http://schemas.microsoft.com/office/powerpoint/2010/main" val="228564747"/>
              </p:ext>
            </p:extLst>
          </p:nvPr>
        </p:nvGraphicFramePr>
        <p:xfrm>
          <a:off x="1164020" y="2288105"/>
          <a:ext cx="7326837" cy="7468670"/>
        </p:xfrm>
        <a:graphic>
          <a:graphicData uri="http://schemas.openxmlformats.org/drawingml/2006/chart">
            <c:chart xmlns:c="http://schemas.openxmlformats.org/drawingml/2006/chart" xmlns:r="http://schemas.openxmlformats.org/officeDocument/2006/relationships" r:id="rId3"/>
          </a:graphicData>
        </a:graphic>
      </p:graphicFrame>
      <p:pic>
        <p:nvPicPr>
          <p:cNvPr id="552965" name="Picture 5" descr="pavlov"/>
          <p:cNvPicPr>
            <a:picLocks noChangeAspect="1" noChangeArrowheads="1"/>
          </p:cNvPicPr>
          <p:nvPr/>
        </p:nvPicPr>
        <p:blipFill>
          <a:blip r:embed="rId4" cstate="print"/>
          <a:srcRect/>
          <a:stretch>
            <a:fillRect/>
          </a:stretch>
        </p:blipFill>
        <p:spPr bwMode="auto">
          <a:xfrm>
            <a:off x="7519740" y="2596053"/>
            <a:ext cx="1397393" cy="1977572"/>
          </a:xfrm>
          <a:prstGeom prst="rect">
            <a:avLst/>
          </a:prstGeom>
          <a:noFill/>
          <a:ln w="9525">
            <a:noFill/>
            <a:miter lim="800000"/>
            <a:headEnd/>
            <a:tailEnd/>
          </a:ln>
        </p:spPr>
      </p:pic>
      <p:sp>
        <p:nvSpPr>
          <p:cNvPr id="5" name="Rounded Rectangular Callout 4"/>
          <p:cNvSpPr/>
          <p:nvPr/>
        </p:nvSpPr>
        <p:spPr>
          <a:xfrm>
            <a:off x="8177775" y="4367965"/>
            <a:ext cx="4629496" cy="3839863"/>
          </a:xfrm>
          <a:prstGeom prst="wedgeRoundRectCallout">
            <a:avLst>
              <a:gd name="adj1" fmla="val -40230"/>
              <a:gd name="adj2" fmla="val -62280"/>
              <a:gd name="adj3" fmla="val 16667"/>
            </a:avLst>
          </a:prstGeom>
          <a:solidFill>
            <a:schemeClr val="bg1">
              <a:lumMod val="95000"/>
            </a:schemeClr>
          </a:solidFill>
          <a:ln>
            <a:solidFill>
              <a:schemeClr val="bg1">
                <a:lumMod val="50000"/>
              </a:schemeClr>
            </a:solidFill>
          </a:ln>
          <a:effectLst>
            <a:outerShdw blurRad="50800" dist="38100" dir="2700000" algn="tl" rotWithShape="0">
              <a:prstClr val="black">
                <a:alpha val="40000"/>
              </a:prstClr>
            </a:outerShdw>
          </a:effectLst>
        </p:spPr>
        <p:txBody>
          <a:bodyPr rtlCol="0" anchor="ctr">
            <a:spAutoFit/>
          </a:bodyPr>
          <a:lstStyle/>
          <a:p>
            <a:pPr algn="ctr" eaLnBrk="0" hangingPunct="0"/>
            <a:r>
              <a:rPr lang="nl-NL" sz="2400" smtClean="0">
                <a:latin typeface="Calibri" panose="020F0502020204030204" pitchFamily="34" charset="0"/>
              </a:rPr>
              <a:t>“Volkomen </a:t>
            </a:r>
            <a:r>
              <a:rPr lang="nl-NL" sz="2400">
                <a:latin typeface="Calibri" panose="020F0502020204030204" pitchFamily="34" charset="0"/>
              </a:rPr>
              <a:t>duister en </a:t>
            </a:r>
            <a:r>
              <a:rPr lang="nl-NL" sz="2400" smtClean="0">
                <a:latin typeface="Calibri" panose="020F0502020204030204" pitchFamily="34" charset="0"/>
              </a:rPr>
              <a:t>onbegrijpelijk </a:t>
            </a:r>
            <a:r>
              <a:rPr lang="nl-NL" sz="2400">
                <a:latin typeface="Calibri" panose="020F0502020204030204" pitchFamily="34" charset="0"/>
              </a:rPr>
              <a:t>blijft echter de ingewikkeld verlopende stijging van de curve. Hoe is </a:t>
            </a:r>
            <a:r>
              <a:rPr lang="nl-NL" sz="2400" smtClean="0">
                <a:latin typeface="Calibri" panose="020F0502020204030204" pitchFamily="34" charset="0"/>
              </a:rPr>
              <a:t>bijvoor-beeld </a:t>
            </a:r>
            <a:r>
              <a:rPr lang="nl-NL" sz="2400">
                <a:latin typeface="Calibri" panose="020F0502020204030204" pitchFamily="34" charset="0"/>
              </a:rPr>
              <a:t>te verklaren dat de pancreas op zo’n laat moment, namelijk twee tot drie uur na de voedselopname, zijn maximale secretie bereikt?”</a:t>
            </a:r>
          </a:p>
        </p:txBody>
      </p:sp>
      <p:sp>
        <p:nvSpPr>
          <p:cNvPr id="2" name="Slide Number Placeholder 1"/>
          <p:cNvSpPr>
            <a:spLocks noGrp="1"/>
          </p:cNvSpPr>
          <p:nvPr>
            <p:ph type="sldNum" sz="quarter" idx="10"/>
          </p:nvPr>
        </p:nvSpPr>
        <p:spPr/>
        <p:txBody>
          <a:bodyPr/>
          <a:lstStyle/>
          <a:p>
            <a:pPr>
              <a:defRPr/>
            </a:pPr>
            <a:fld id="{2338772D-3C63-4B23-BC47-8CA19BCD5529}" type="slidenum">
              <a:rPr lang="nl-NL" smtClean="0"/>
              <a:pPr>
                <a:defRPr/>
              </a:pPr>
              <a:t>41</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2965"/>
                                        </p:tgtEl>
                                        <p:attrNameLst>
                                          <p:attrName>style.visibility</p:attrName>
                                        </p:attrNameLst>
                                      </p:cBhvr>
                                      <p:to>
                                        <p:strVal val="visible"/>
                                      </p:to>
                                    </p:set>
                                    <p:animEffect transition="in" filter="fade">
                                      <p:cBhvr>
                                        <p:cTn id="7" dur="500"/>
                                        <p:tgtEl>
                                          <p:spTgt spid="552965"/>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type="title"/>
          </p:nvPr>
        </p:nvSpPr>
        <p:spPr/>
        <p:txBody>
          <a:bodyPr/>
          <a:lstStyle/>
          <a:p>
            <a:pPr eaLnBrk="1" hangingPunct="1"/>
            <a:r>
              <a:rPr lang="nl-NL" dirty="0" smtClean="0"/>
              <a:t>De experimenten </a:t>
            </a:r>
            <a:r>
              <a:rPr lang="nl-NL" smtClean="0"/>
              <a:t>van Ernest H. Bayliss en William Starling </a:t>
            </a:r>
            <a:r>
              <a:rPr lang="nl-NL" dirty="0" smtClean="0"/>
              <a:t>aan de pancreas: </a:t>
            </a:r>
            <a:r>
              <a:rPr lang="nl-NL" b="1" dirty="0" smtClean="0"/>
              <a:t>ontdekking van secretine</a:t>
            </a:r>
          </a:p>
        </p:txBody>
      </p:sp>
      <p:pic>
        <p:nvPicPr>
          <p:cNvPr id="45060" name="Picture 2" descr="Bayliss"/>
          <p:cNvPicPr>
            <a:picLocks noGrp="1" noChangeAspect="1" noChangeArrowheads="1"/>
          </p:cNvPicPr>
          <p:nvPr>
            <p:ph idx="4294967295"/>
          </p:nvPr>
        </p:nvPicPr>
        <p:blipFill>
          <a:blip r:embed="rId3" cstate="email">
            <a:extLst>
              <a:ext uri="{28A0092B-C50C-407E-A947-70E740481C1C}">
                <a14:useLocalDpi xmlns:a14="http://schemas.microsoft.com/office/drawing/2010/main"/>
              </a:ext>
            </a:extLst>
          </a:blip>
          <a:srcRect/>
          <a:stretch>
            <a:fillRect/>
          </a:stretch>
        </p:blipFill>
        <p:spPr>
          <a:xfrm>
            <a:off x="6698010" y="2469634"/>
            <a:ext cx="5567000" cy="5630210"/>
          </a:xfrm>
          <a:noFill/>
        </p:spPr>
      </p:pic>
      <p:pic>
        <p:nvPicPr>
          <p:cNvPr id="45061" name="Picture 4" descr="Chivers1"/>
          <p:cNvPicPr>
            <a:picLocks noChangeAspect="1" noChangeArrowheads="1"/>
          </p:cNvPicPr>
          <p:nvPr/>
        </p:nvPicPr>
        <p:blipFill>
          <a:blip r:embed="rId4" cstate="email">
            <a:extLst>
              <a:ext uri="{28A0092B-C50C-407E-A947-70E740481C1C}">
                <a14:useLocalDpi xmlns:a14="http://schemas.microsoft.com/office/drawing/2010/main"/>
              </a:ext>
            </a:extLst>
          </a:blip>
          <a:srcRect l="12346"/>
          <a:stretch>
            <a:fillRect/>
          </a:stretch>
        </p:blipFill>
        <p:spPr bwMode="auto">
          <a:xfrm>
            <a:off x="871396" y="2370303"/>
            <a:ext cx="5214830" cy="6492576"/>
          </a:xfrm>
          <a:prstGeom prst="rect">
            <a:avLst/>
          </a:prstGeom>
          <a:noFill/>
          <a:ln w="9525">
            <a:noFill/>
            <a:miter lim="800000"/>
            <a:headEnd/>
            <a:tailEnd/>
          </a:ln>
        </p:spPr>
      </p:pic>
      <p:sp>
        <p:nvSpPr>
          <p:cNvPr id="45062" name="Line 5"/>
          <p:cNvSpPr>
            <a:spLocks noChangeShapeType="1"/>
          </p:cNvSpPr>
          <p:nvPr/>
        </p:nvSpPr>
        <p:spPr bwMode="auto">
          <a:xfrm>
            <a:off x="2214610" y="3997961"/>
            <a:ext cx="2564522" cy="751749"/>
          </a:xfrm>
          <a:prstGeom prst="line">
            <a:avLst/>
          </a:prstGeom>
          <a:noFill/>
          <a:ln w="19050">
            <a:solidFill>
              <a:srgbClr val="FF9966"/>
            </a:solidFill>
            <a:round/>
            <a:headEnd/>
            <a:tailEnd/>
          </a:ln>
        </p:spPr>
        <p:txBody>
          <a:bodyPr wrap="none" anchor="ctr"/>
          <a:lstStyle/>
          <a:p>
            <a:endParaRPr lang="nl-NL" sz="3697"/>
          </a:p>
        </p:txBody>
      </p:sp>
      <p:sp>
        <p:nvSpPr>
          <p:cNvPr id="45063" name="Text Box 6"/>
          <p:cNvSpPr txBox="1">
            <a:spLocks noChangeArrowheads="1"/>
          </p:cNvSpPr>
          <p:nvPr/>
        </p:nvSpPr>
        <p:spPr bwMode="auto">
          <a:xfrm>
            <a:off x="4670772" y="4476552"/>
            <a:ext cx="2146884" cy="530017"/>
          </a:xfrm>
          <a:prstGeom prst="rect">
            <a:avLst/>
          </a:prstGeom>
          <a:solidFill>
            <a:srgbClr val="FFFFCC"/>
          </a:solidFill>
          <a:ln w="9525">
            <a:solidFill>
              <a:srgbClr val="000000"/>
            </a:solidFill>
            <a:miter lim="800000"/>
            <a:headEnd/>
            <a:tailEnd/>
          </a:ln>
        </p:spPr>
        <p:txBody>
          <a:bodyPr>
            <a:spAutoFit/>
          </a:bodyPr>
          <a:lstStyle/>
          <a:p>
            <a:pPr eaLnBrk="0" hangingPunct="0"/>
            <a:r>
              <a:rPr lang="nl-NL" sz="2844" i="1">
                <a:latin typeface="Tahoma" pitchFamily="34" charset="0"/>
              </a:rPr>
              <a:t>duodenum</a:t>
            </a:r>
            <a:endParaRPr lang="nl-NL" sz="2844">
              <a:latin typeface="Tahoma" pitchFamily="34" charset="0"/>
            </a:endParaRPr>
          </a:p>
        </p:txBody>
      </p:sp>
      <p:sp>
        <p:nvSpPr>
          <p:cNvPr id="45064" name="Line 7"/>
          <p:cNvSpPr>
            <a:spLocks noChangeShapeType="1"/>
          </p:cNvSpPr>
          <p:nvPr/>
        </p:nvSpPr>
        <p:spPr bwMode="auto">
          <a:xfrm>
            <a:off x="3076977" y="4989006"/>
            <a:ext cx="1745048" cy="629842"/>
          </a:xfrm>
          <a:prstGeom prst="line">
            <a:avLst/>
          </a:prstGeom>
          <a:noFill/>
          <a:ln w="19050">
            <a:solidFill>
              <a:srgbClr val="FF9966"/>
            </a:solidFill>
            <a:round/>
            <a:headEnd/>
            <a:tailEnd/>
          </a:ln>
        </p:spPr>
        <p:txBody>
          <a:bodyPr wrap="none" anchor="ctr"/>
          <a:lstStyle/>
          <a:p>
            <a:endParaRPr lang="nl-NL" sz="3697"/>
          </a:p>
        </p:txBody>
      </p:sp>
      <p:sp>
        <p:nvSpPr>
          <p:cNvPr id="45065" name="Text Box 8"/>
          <p:cNvSpPr txBox="1">
            <a:spLocks noChangeArrowheads="1"/>
          </p:cNvSpPr>
          <p:nvPr/>
        </p:nvSpPr>
        <p:spPr bwMode="auto">
          <a:xfrm>
            <a:off x="4688833" y="5268936"/>
            <a:ext cx="1625573" cy="530017"/>
          </a:xfrm>
          <a:prstGeom prst="rect">
            <a:avLst/>
          </a:prstGeom>
          <a:solidFill>
            <a:srgbClr val="FFFFCC"/>
          </a:solidFill>
          <a:ln w="9525">
            <a:solidFill>
              <a:srgbClr val="000000"/>
            </a:solidFill>
            <a:miter lim="800000"/>
            <a:headEnd/>
            <a:tailEnd/>
          </a:ln>
        </p:spPr>
        <p:txBody>
          <a:bodyPr wrap="none">
            <a:spAutoFit/>
          </a:bodyPr>
          <a:lstStyle/>
          <a:p>
            <a:pPr eaLnBrk="0" hangingPunct="0"/>
            <a:r>
              <a:rPr lang="nl-NL" sz="2844">
                <a:latin typeface="Tahoma" pitchFamily="34" charset="0"/>
              </a:rPr>
              <a:t>pancreas</a:t>
            </a:r>
          </a:p>
        </p:txBody>
      </p:sp>
      <p:sp>
        <p:nvSpPr>
          <p:cNvPr id="45066" name="Line 9"/>
          <p:cNvSpPr>
            <a:spLocks noChangeShapeType="1"/>
          </p:cNvSpPr>
          <p:nvPr/>
        </p:nvSpPr>
        <p:spPr bwMode="auto">
          <a:xfrm>
            <a:off x="1801487" y="6013911"/>
            <a:ext cx="2993448" cy="367972"/>
          </a:xfrm>
          <a:prstGeom prst="line">
            <a:avLst/>
          </a:prstGeom>
          <a:noFill/>
          <a:ln w="19050">
            <a:solidFill>
              <a:srgbClr val="FF9966"/>
            </a:solidFill>
            <a:round/>
            <a:headEnd/>
            <a:tailEnd/>
          </a:ln>
        </p:spPr>
        <p:txBody>
          <a:bodyPr wrap="none" anchor="ctr"/>
          <a:lstStyle/>
          <a:p>
            <a:endParaRPr lang="nl-NL" sz="3697"/>
          </a:p>
        </p:txBody>
      </p:sp>
      <p:sp>
        <p:nvSpPr>
          <p:cNvPr id="45067" name="Line 10"/>
          <p:cNvSpPr>
            <a:spLocks noChangeShapeType="1"/>
          </p:cNvSpPr>
          <p:nvPr/>
        </p:nvSpPr>
        <p:spPr bwMode="auto">
          <a:xfrm>
            <a:off x="3390768" y="6332219"/>
            <a:ext cx="1343215" cy="1395136"/>
          </a:xfrm>
          <a:prstGeom prst="line">
            <a:avLst/>
          </a:prstGeom>
          <a:noFill/>
          <a:ln w="19050">
            <a:solidFill>
              <a:srgbClr val="FF9966"/>
            </a:solidFill>
            <a:round/>
            <a:headEnd/>
            <a:tailEnd/>
          </a:ln>
        </p:spPr>
        <p:txBody>
          <a:bodyPr wrap="none" anchor="ctr"/>
          <a:lstStyle/>
          <a:p>
            <a:endParaRPr lang="nl-NL" sz="3697"/>
          </a:p>
        </p:txBody>
      </p:sp>
      <p:sp>
        <p:nvSpPr>
          <p:cNvPr id="45068" name="Text Box 11"/>
          <p:cNvSpPr txBox="1">
            <a:spLocks noChangeArrowheads="1"/>
          </p:cNvSpPr>
          <p:nvPr/>
        </p:nvSpPr>
        <p:spPr bwMode="auto">
          <a:xfrm>
            <a:off x="4688833" y="6041002"/>
            <a:ext cx="1699898" cy="530017"/>
          </a:xfrm>
          <a:prstGeom prst="rect">
            <a:avLst/>
          </a:prstGeom>
          <a:solidFill>
            <a:srgbClr val="FFFFCC"/>
          </a:solidFill>
          <a:ln w="9525">
            <a:solidFill>
              <a:srgbClr val="000000"/>
            </a:solidFill>
            <a:miter lim="800000"/>
            <a:headEnd/>
            <a:tailEnd/>
          </a:ln>
        </p:spPr>
        <p:txBody>
          <a:bodyPr>
            <a:spAutoFit/>
          </a:bodyPr>
          <a:lstStyle/>
          <a:p>
            <a:pPr eaLnBrk="0" hangingPunct="0"/>
            <a:r>
              <a:rPr lang="nl-NL" sz="2844" i="1">
                <a:latin typeface="Tahoma" pitchFamily="34" charset="0"/>
              </a:rPr>
              <a:t>jejunum</a:t>
            </a:r>
            <a:endParaRPr lang="nl-NL" sz="2844">
              <a:latin typeface="Tahoma" pitchFamily="34" charset="0"/>
            </a:endParaRPr>
          </a:p>
        </p:txBody>
      </p:sp>
      <p:sp>
        <p:nvSpPr>
          <p:cNvPr id="45069" name="Text Box 12"/>
          <p:cNvSpPr txBox="1">
            <a:spLocks noChangeArrowheads="1"/>
          </p:cNvSpPr>
          <p:nvPr/>
        </p:nvSpPr>
        <p:spPr bwMode="auto">
          <a:xfrm>
            <a:off x="4688833" y="7460970"/>
            <a:ext cx="1291291" cy="530017"/>
          </a:xfrm>
          <a:prstGeom prst="rect">
            <a:avLst/>
          </a:prstGeom>
          <a:solidFill>
            <a:srgbClr val="FFFFCC"/>
          </a:solidFill>
          <a:ln w="9525">
            <a:solidFill>
              <a:srgbClr val="000000"/>
            </a:solidFill>
            <a:miter lim="800000"/>
            <a:headEnd/>
            <a:tailEnd/>
          </a:ln>
        </p:spPr>
        <p:txBody>
          <a:bodyPr>
            <a:spAutoFit/>
          </a:bodyPr>
          <a:lstStyle/>
          <a:p>
            <a:pPr eaLnBrk="0" hangingPunct="0"/>
            <a:r>
              <a:rPr lang="nl-NL" sz="2844" i="1">
                <a:latin typeface="Tahoma" pitchFamily="34" charset="0"/>
              </a:rPr>
              <a:t>ileum</a:t>
            </a:r>
            <a:endParaRPr lang="nl-NL" sz="2844">
              <a:latin typeface="Tahoma" pitchFamily="34" charset="0"/>
            </a:endParaRPr>
          </a:p>
        </p:txBody>
      </p:sp>
      <p:sp>
        <p:nvSpPr>
          <p:cNvPr id="2" name="Slide Number Placeholder 1"/>
          <p:cNvSpPr>
            <a:spLocks noGrp="1"/>
          </p:cNvSpPr>
          <p:nvPr>
            <p:ph type="sldNum" sz="quarter" idx="10"/>
          </p:nvPr>
        </p:nvSpPr>
        <p:spPr/>
        <p:txBody>
          <a:bodyPr/>
          <a:lstStyle/>
          <a:p>
            <a:pPr>
              <a:defRPr/>
            </a:pPr>
            <a:fld id="{2338772D-3C63-4B23-BC47-8CA19BCD5529}" type="slidenum">
              <a:rPr lang="nl-NL" smtClean="0"/>
              <a:pPr>
                <a:defRPr/>
              </a:pPr>
              <a:t>42</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Bayliss1"/>
          <p:cNvPicPr>
            <a:picLocks noChangeAspect="1" noChangeArrowheads="1"/>
          </p:cNvPicPr>
          <p:nvPr/>
        </p:nvPicPr>
        <p:blipFill>
          <a:blip r:embed="rId3" cstate="print"/>
          <a:srcRect/>
          <a:stretch>
            <a:fillRect/>
          </a:stretch>
        </p:blipFill>
        <p:spPr bwMode="auto">
          <a:xfrm>
            <a:off x="1688612" y="1805927"/>
            <a:ext cx="8059283" cy="5072607"/>
          </a:xfrm>
          <a:prstGeom prst="rect">
            <a:avLst/>
          </a:prstGeom>
          <a:noFill/>
        </p:spPr>
      </p:pic>
      <p:sp>
        <p:nvSpPr>
          <p:cNvPr id="190467" name="Rectangle 3"/>
          <p:cNvSpPr>
            <a:spLocks noGrp="1" noChangeArrowheads="1"/>
          </p:cNvSpPr>
          <p:nvPr>
            <p:ph type="title"/>
          </p:nvPr>
        </p:nvSpPr>
        <p:spPr/>
        <p:txBody>
          <a:bodyPr/>
          <a:lstStyle/>
          <a:p>
            <a:r>
              <a:rPr lang="en-US"/>
              <a:t>“</a:t>
            </a:r>
            <a:r>
              <a:rPr lang="en-US" i="1"/>
              <a:t>The crucial experiment</a:t>
            </a:r>
            <a:r>
              <a:rPr lang="en-US" smtClean="0"/>
              <a:t>” (Ofwel: met blijdschap geven wij kennis van de geboorte van een nieuw vakgebied; de endocrinology)</a:t>
            </a:r>
            <a:endParaRPr lang="en-GB"/>
          </a:p>
        </p:txBody>
      </p:sp>
      <p:sp>
        <p:nvSpPr>
          <p:cNvPr id="190468" name="Rectangle 4"/>
          <p:cNvSpPr>
            <a:spLocks noGrp="1" noChangeArrowheads="1"/>
          </p:cNvSpPr>
          <p:nvPr>
            <p:ph type="body" sz="half" idx="4294967295"/>
          </p:nvPr>
        </p:nvSpPr>
        <p:spPr>
          <a:xfrm>
            <a:off x="1386106" y="7330035"/>
            <a:ext cx="7779665" cy="2221415"/>
          </a:xfrm>
        </p:spPr>
        <p:txBody>
          <a:bodyPr/>
          <a:lstStyle/>
          <a:p>
            <a:pPr>
              <a:lnSpc>
                <a:spcPct val="90000"/>
              </a:lnSpc>
            </a:pPr>
            <a:r>
              <a:rPr lang="en-US" sz="2560" b="1" dirty="0" err="1"/>
              <a:t>Intraveneuse</a:t>
            </a:r>
            <a:r>
              <a:rPr lang="en-US" sz="2560" b="1" dirty="0"/>
              <a:t> </a:t>
            </a:r>
            <a:r>
              <a:rPr lang="en-US" sz="2560" b="1" dirty="0" err="1"/>
              <a:t>toediening</a:t>
            </a:r>
            <a:r>
              <a:rPr lang="en-US" sz="2560" b="1" dirty="0"/>
              <a:t> </a:t>
            </a:r>
            <a:r>
              <a:rPr lang="en-US" sz="2560" dirty="0"/>
              <a:t>van </a:t>
            </a:r>
            <a:r>
              <a:rPr lang="en-US" sz="2560" dirty="0" err="1"/>
              <a:t>een</a:t>
            </a:r>
            <a:r>
              <a:rPr lang="en-US" sz="2560" dirty="0"/>
              <a:t> extract </a:t>
            </a:r>
            <a:r>
              <a:rPr lang="en-US" sz="2560" dirty="0" err="1"/>
              <a:t>uit</a:t>
            </a:r>
            <a:r>
              <a:rPr lang="en-US" sz="2560" dirty="0"/>
              <a:t> de mucosa van de </a:t>
            </a:r>
            <a:r>
              <a:rPr lang="en-US" sz="2560" dirty="0" err="1"/>
              <a:t>dunne</a:t>
            </a:r>
            <a:r>
              <a:rPr lang="en-US" sz="2560" dirty="0"/>
              <a:t> </a:t>
            </a:r>
            <a:r>
              <a:rPr lang="en-US" sz="2560" dirty="0" err="1"/>
              <a:t>darm</a:t>
            </a:r>
            <a:r>
              <a:rPr lang="en-US" sz="2560" dirty="0"/>
              <a:t> (jejunum).</a:t>
            </a:r>
          </a:p>
          <a:p>
            <a:pPr>
              <a:lnSpc>
                <a:spcPct val="90000"/>
              </a:lnSpc>
            </a:pPr>
            <a:r>
              <a:rPr lang="en-US" sz="2560" dirty="0"/>
              <a:t>Ca. 70 </a:t>
            </a:r>
            <a:r>
              <a:rPr lang="en-US" sz="2560" dirty="0" err="1"/>
              <a:t>seconden</a:t>
            </a:r>
            <a:r>
              <a:rPr lang="en-US" sz="2560" dirty="0"/>
              <a:t> (!) </a:t>
            </a:r>
            <a:r>
              <a:rPr lang="en-US" sz="2560" dirty="0" err="1"/>
              <a:t>na</a:t>
            </a:r>
            <a:r>
              <a:rPr lang="en-US" sz="2560" dirty="0"/>
              <a:t> </a:t>
            </a:r>
            <a:r>
              <a:rPr lang="en-US" sz="2560" dirty="0" err="1"/>
              <a:t>injectie</a:t>
            </a:r>
            <a:r>
              <a:rPr lang="en-US" sz="2560" dirty="0"/>
              <a:t> start de </a:t>
            </a:r>
            <a:r>
              <a:rPr lang="en-US" sz="2560" dirty="0" err="1"/>
              <a:t>secretie</a:t>
            </a:r>
            <a:r>
              <a:rPr lang="en-US" sz="2560" dirty="0"/>
              <a:t> van </a:t>
            </a:r>
            <a:r>
              <a:rPr lang="en-US" sz="2560" dirty="0" err="1"/>
              <a:t>pancreassap</a:t>
            </a:r>
            <a:r>
              <a:rPr lang="en-US" sz="2560" dirty="0"/>
              <a:t>.</a:t>
            </a:r>
          </a:p>
          <a:p>
            <a:pPr>
              <a:lnSpc>
                <a:spcPct val="90000"/>
              </a:lnSpc>
            </a:pPr>
            <a:r>
              <a:rPr lang="en-US" sz="2560" b="1" dirty="0"/>
              <a:t>“We have already suggested the name ‘secretin’ for this body…”</a:t>
            </a:r>
            <a:endParaRPr lang="en-GB" sz="2560" b="1" dirty="0"/>
          </a:p>
        </p:txBody>
      </p:sp>
      <p:sp>
        <p:nvSpPr>
          <p:cNvPr id="190469" name="Text Box 5"/>
          <p:cNvSpPr txBox="1">
            <a:spLocks noChangeArrowheads="1"/>
          </p:cNvSpPr>
          <p:nvPr/>
        </p:nvSpPr>
        <p:spPr bwMode="auto">
          <a:xfrm>
            <a:off x="10086520" y="4776801"/>
            <a:ext cx="2496797" cy="792525"/>
          </a:xfrm>
          <a:prstGeom prst="rect">
            <a:avLst/>
          </a:prstGeom>
          <a:noFill/>
          <a:ln w="9525">
            <a:noFill/>
            <a:miter lim="800000"/>
            <a:headEnd/>
            <a:tailEnd/>
          </a:ln>
          <a:effectLst/>
        </p:spPr>
        <p:txBody>
          <a:bodyPr>
            <a:spAutoFit/>
          </a:bodyPr>
          <a:lstStyle/>
          <a:p>
            <a:r>
              <a:rPr lang="en-US" sz="2275">
                <a:latin typeface="Calibri" pitchFamily="34" charset="0"/>
              </a:rPr>
              <a:t>toediening darmextract</a:t>
            </a:r>
            <a:endParaRPr lang="en-GB" sz="2275">
              <a:latin typeface="Calibri" pitchFamily="34" charset="0"/>
            </a:endParaRPr>
          </a:p>
        </p:txBody>
      </p:sp>
      <p:sp>
        <p:nvSpPr>
          <p:cNvPr id="190470" name="Line 6"/>
          <p:cNvSpPr>
            <a:spLocks noChangeShapeType="1"/>
          </p:cNvSpPr>
          <p:nvPr/>
        </p:nvSpPr>
        <p:spPr bwMode="auto">
          <a:xfrm>
            <a:off x="9648565" y="5187666"/>
            <a:ext cx="476334" cy="0"/>
          </a:xfrm>
          <a:prstGeom prst="line">
            <a:avLst/>
          </a:prstGeom>
          <a:noFill/>
          <a:ln w="9525">
            <a:solidFill>
              <a:srgbClr val="FF9966"/>
            </a:solidFill>
            <a:round/>
            <a:headEnd/>
            <a:tailEnd/>
          </a:ln>
          <a:effectLst/>
        </p:spPr>
        <p:txBody>
          <a:bodyPr wrap="none"/>
          <a:lstStyle/>
          <a:p>
            <a:endParaRPr lang="en-US" sz="3697"/>
          </a:p>
        </p:txBody>
      </p:sp>
      <p:sp>
        <p:nvSpPr>
          <p:cNvPr id="190471" name="Text Box 7"/>
          <p:cNvSpPr txBox="1">
            <a:spLocks noChangeArrowheads="1"/>
          </p:cNvSpPr>
          <p:nvPr/>
        </p:nvSpPr>
        <p:spPr bwMode="auto">
          <a:xfrm>
            <a:off x="4072534" y="6846929"/>
            <a:ext cx="5910141" cy="354841"/>
          </a:xfrm>
          <a:prstGeom prst="rect">
            <a:avLst/>
          </a:prstGeom>
          <a:noFill/>
          <a:ln w="9525">
            <a:noFill/>
            <a:miter lim="800000"/>
            <a:headEnd/>
            <a:tailEnd/>
          </a:ln>
          <a:effectLst/>
        </p:spPr>
        <p:txBody>
          <a:bodyPr>
            <a:spAutoFit/>
          </a:bodyPr>
          <a:lstStyle/>
          <a:p>
            <a:pPr algn="ctr" eaLnBrk="0" hangingPunct="0"/>
            <a:r>
              <a:rPr lang="nl-NL" sz="1706">
                <a:latin typeface="Calibri" pitchFamily="34" charset="0"/>
              </a:rPr>
              <a:t>(</a:t>
            </a:r>
            <a:r>
              <a:rPr lang="nl-NL" sz="1706" i="1">
                <a:latin typeface="Calibri" pitchFamily="34" charset="0"/>
              </a:rPr>
              <a:t>uit</a:t>
            </a:r>
            <a:r>
              <a:rPr lang="nl-NL" sz="1706">
                <a:latin typeface="Calibri" pitchFamily="34" charset="0"/>
              </a:rPr>
              <a:t>: Bayliss WM, Starling EH (1902) </a:t>
            </a:r>
            <a:r>
              <a:rPr lang="nl-NL" sz="1706" i="1">
                <a:latin typeface="Calibri" pitchFamily="34" charset="0"/>
              </a:rPr>
              <a:t>J. Physiol.</a:t>
            </a:r>
            <a:r>
              <a:rPr lang="nl-NL" sz="1706">
                <a:latin typeface="Calibri" pitchFamily="34" charset="0"/>
              </a:rPr>
              <a:t> </a:t>
            </a:r>
            <a:r>
              <a:rPr lang="nl-NL" sz="1706" b="1">
                <a:latin typeface="Calibri" pitchFamily="34" charset="0"/>
              </a:rPr>
              <a:t>28</a:t>
            </a:r>
            <a:r>
              <a:rPr lang="nl-NL" sz="1706">
                <a:latin typeface="Calibri" pitchFamily="34" charset="0"/>
              </a:rPr>
              <a:t>: 325-353)</a:t>
            </a:r>
          </a:p>
        </p:txBody>
      </p:sp>
      <p:sp>
        <p:nvSpPr>
          <p:cNvPr id="190472" name="Oval 8"/>
          <p:cNvSpPr>
            <a:spLocks noChangeArrowheads="1"/>
          </p:cNvSpPr>
          <p:nvPr/>
        </p:nvSpPr>
        <p:spPr bwMode="auto">
          <a:xfrm>
            <a:off x="1869212" y="5068017"/>
            <a:ext cx="505680" cy="352170"/>
          </a:xfrm>
          <a:prstGeom prst="ellipse">
            <a:avLst/>
          </a:prstGeom>
          <a:noFill/>
          <a:ln w="19050">
            <a:solidFill>
              <a:srgbClr val="FF3300"/>
            </a:solidFill>
            <a:round/>
            <a:headEnd/>
            <a:tailEnd/>
          </a:ln>
          <a:effectLst/>
        </p:spPr>
        <p:txBody>
          <a:bodyPr wrap="none" anchor="ctr"/>
          <a:lstStyle/>
          <a:p>
            <a:endParaRPr lang="en-US" sz="3697"/>
          </a:p>
        </p:txBody>
      </p:sp>
      <p:sp>
        <p:nvSpPr>
          <p:cNvPr id="190473" name="Line 9"/>
          <p:cNvSpPr>
            <a:spLocks noChangeShapeType="1"/>
          </p:cNvSpPr>
          <p:nvPr/>
        </p:nvSpPr>
        <p:spPr bwMode="auto">
          <a:xfrm>
            <a:off x="2709002" y="4011506"/>
            <a:ext cx="0" cy="1652492"/>
          </a:xfrm>
          <a:prstGeom prst="line">
            <a:avLst/>
          </a:prstGeom>
          <a:noFill/>
          <a:ln w="19050">
            <a:solidFill>
              <a:srgbClr val="FF3300"/>
            </a:solidFill>
            <a:round/>
            <a:headEnd/>
            <a:tailEnd/>
          </a:ln>
          <a:effectLst/>
        </p:spPr>
        <p:txBody>
          <a:bodyPr wrap="none"/>
          <a:lstStyle/>
          <a:p>
            <a:endParaRPr lang="en-US" sz="3697"/>
          </a:p>
        </p:txBody>
      </p:sp>
      <p:sp>
        <p:nvSpPr>
          <p:cNvPr id="10" name="Tijdelijke aanduiding voor dianummer 9"/>
          <p:cNvSpPr>
            <a:spLocks noGrp="1"/>
          </p:cNvSpPr>
          <p:nvPr>
            <p:ph type="sldNum" sz="quarter" idx="12"/>
          </p:nvPr>
        </p:nvSpPr>
        <p:spPr/>
        <p:txBody>
          <a:bodyPr/>
          <a:lstStyle/>
          <a:p>
            <a:fld id="{09395C89-1D71-479E-893E-206E9FB12D33}" type="slidenum">
              <a:rPr lang="en-US" smtClean="0"/>
              <a:pPr/>
              <a:t>43</a:t>
            </a:fld>
            <a:endParaRPr lang="en-US"/>
          </a:p>
        </p:txBody>
      </p:sp>
    </p:spTree>
    <p:extLst>
      <p:ext uri="{BB962C8B-B14F-4D97-AF65-F5344CB8AC3E}">
        <p14:creationId xmlns:p14="http://schemas.microsoft.com/office/powerpoint/2010/main" val="424908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047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3000"/>
                                  </p:stCondLst>
                                  <p:childTnLst>
                                    <p:set>
                                      <p:cBhvr>
                                        <p:cTn id="9" dur="1" fill="hold">
                                          <p:stCondLst>
                                            <p:cond delay="499"/>
                                          </p:stCondLst>
                                        </p:cTn>
                                        <p:tgtEl>
                                          <p:spTgt spid="1904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72" grpId="0" animBg="1"/>
      <p:bldP spid="19047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7" name="Rectangle 9"/>
          <p:cNvSpPr>
            <a:spLocks noGrp="1" noChangeArrowheads="1"/>
          </p:cNvSpPr>
          <p:nvPr>
            <p:ph type="title"/>
          </p:nvPr>
        </p:nvSpPr>
        <p:spPr/>
        <p:txBody>
          <a:bodyPr/>
          <a:lstStyle/>
          <a:p>
            <a:r>
              <a:rPr lang="nl-NL"/>
              <a:t>16 januari 1902: geboorte van de endocrinologie</a:t>
            </a:r>
          </a:p>
        </p:txBody>
      </p:sp>
      <p:sp>
        <p:nvSpPr>
          <p:cNvPr id="191491" name="Text Box 3"/>
          <p:cNvSpPr txBox="1">
            <a:spLocks noChangeArrowheads="1"/>
          </p:cNvSpPr>
          <p:nvPr/>
        </p:nvSpPr>
        <p:spPr bwMode="auto">
          <a:xfrm>
            <a:off x="6359385" y="6650769"/>
            <a:ext cx="5910141" cy="617348"/>
          </a:xfrm>
          <a:prstGeom prst="rect">
            <a:avLst/>
          </a:prstGeom>
          <a:noFill/>
          <a:ln w="9525">
            <a:noFill/>
            <a:miter lim="800000"/>
            <a:headEnd/>
            <a:tailEnd/>
          </a:ln>
          <a:effectLst/>
        </p:spPr>
        <p:txBody>
          <a:bodyPr>
            <a:spAutoFit/>
          </a:bodyPr>
          <a:lstStyle/>
          <a:p>
            <a:pPr algn="ctr" eaLnBrk="0" hangingPunct="0"/>
            <a:r>
              <a:rPr lang="nl-NL" sz="1706">
                <a:latin typeface="Calibri" pitchFamily="34" charset="0"/>
              </a:rPr>
              <a:t>(</a:t>
            </a:r>
            <a:r>
              <a:rPr lang="nl-NL" sz="1706" i="1">
                <a:latin typeface="Calibri" pitchFamily="34" charset="0"/>
              </a:rPr>
              <a:t>uit</a:t>
            </a:r>
            <a:r>
              <a:rPr lang="nl-NL" sz="1706">
                <a:latin typeface="Calibri" pitchFamily="34" charset="0"/>
              </a:rPr>
              <a:t>: Bayliss WM, Starling EH (1902) The mechanism of pancreatic secretion. </a:t>
            </a:r>
            <a:r>
              <a:rPr lang="nl-NL" sz="1706" i="1">
                <a:latin typeface="Calibri" pitchFamily="34" charset="0"/>
              </a:rPr>
              <a:t>J. Physiol.</a:t>
            </a:r>
            <a:r>
              <a:rPr lang="nl-NL" sz="1706">
                <a:latin typeface="Calibri" pitchFamily="34" charset="0"/>
              </a:rPr>
              <a:t> </a:t>
            </a:r>
            <a:r>
              <a:rPr lang="nl-NL" sz="1706" b="1">
                <a:latin typeface="Calibri" pitchFamily="34" charset="0"/>
              </a:rPr>
              <a:t>28</a:t>
            </a:r>
            <a:r>
              <a:rPr lang="nl-NL" sz="1706">
                <a:latin typeface="Calibri" pitchFamily="34" charset="0"/>
              </a:rPr>
              <a:t>: 325-353)</a:t>
            </a:r>
          </a:p>
        </p:txBody>
      </p:sp>
      <p:pic>
        <p:nvPicPr>
          <p:cNvPr id="191492" name="Picture 4" descr="Baylis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2101" y="1885182"/>
            <a:ext cx="5567000" cy="5630210"/>
          </a:xfrm>
          <a:prstGeom prst="rect">
            <a:avLst/>
          </a:prstGeom>
          <a:noFill/>
          <a:effectLst>
            <a:outerShdw blurRad="50800" dist="38100" dir="2700000" algn="tl" rotWithShape="0">
              <a:prstClr val="black">
                <a:alpha val="40000"/>
              </a:prstClr>
            </a:outerShdw>
          </a:effectLst>
        </p:spPr>
      </p:pic>
      <p:sp>
        <p:nvSpPr>
          <p:cNvPr id="191493" name="Text Box 5"/>
          <p:cNvSpPr txBox="1">
            <a:spLocks noChangeArrowheads="1"/>
          </p:cNvSpPr>
          <p:nvPr/>
        </p:nvSpPr>
        <p:spPr bwMode="auto">
          <a:xfrm>
            <a:off x="6278115" y="2063525"/>
            <a:ext cx="6070423" cy="4424481"/>
          </a:xfrm>
          <a:prstGeom prst="rect">
            <a:avLst/>
          </a:prstGeom>
          <a:noFill/>
          <a:ln w="9525">
            <a:noFill/>
            <a:miter lim="800000"/>
            <a:headEnd/>
            <a:tailEnd/>
          </a:ln>
          <a:effectLst/>
        </p:spPr>
        <p:txBody>
          <a:bodyPr>
            <a:spAutoFit/>
          </a:bodyPr>
          <a:lstStyle/>
          <a:p>
            <a:pPr algn="ctr">
              <a:spcBef>
                <a:spcPct val="50000"/>
              </a:spcBef>
            </a:pPr>
            <a:r>
              <a:rPr lang="nl-NL" sz="3128">
                <a:latin typeface="Calibri" pitchFamily="34" charset="0"/>
              </a:rPr>
              <a:t>“We soon found, however, that the secretion of the pancreas is normally called into play (…) by a chemical substance which is formed (…) in the upper parts of the small intestine under the influence of acid, and is carried thence by the blood-stream to the gland-cells of the pancreas.</a:t>
            </a:r>
          </a:p>
        </p:txBody>
      </p:sp>
      <p:pic>
        <p:nvPicPr>
          <p:cNvPr id="191494" name="Picture 6" descr="pavlov"/>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96174" y="7312217"/>
            <a:ext cx="1101661" cy="1557676"/>
          </a:xfrm>
          <a:prstGeom prst="rect">
            <a:avLst/>
          </a:prstGeom>
          <a:noFill/>
          <a:effectLst>
            <a:outerShdw blurRad="50800" dist="38100" dir="2700000" algn="tl" rotWithShape="0">
              <a:prstClr val="black">
                <a:alpha val="40000"/>
              </a:prstClr>
            </a:outerShdw>
          </a:effectLst>
        </p:spPr>
      </p:pic>
      <p:sp>
        <p:nvSpPr>
          <p:cNvPr id="9" name="Tijdelijke aanduiding voor dianummer 8"/>
          <p:cNvSpPr>
            <a:spLocks noGrp="1"/>
          </p:cNvSpPr>
          <p:nvPr>
            <p:ph type="sldNum" sz="quarter" idx="12"/>
          </p:nvPr>
        </p:nvSpPr>
        <p:spPr/>
        <p:txBody>
          <a:bodyPr/>
          <a:lstStyle/>
          <a:p>
            <a:fld id="{09395C89-1D71-479E-893E-206E9FB12D33}" type="slidenum">
              <a:rPr lang="en-US" smtClean="0"/>
              <a:pPr/>
              <a:t>44</a:t>
            </a:fld>
            <a:endParaRPr lang="en-US"/>
          </a:p>
        </p:txBody>
      </p:sp>
      <p:sp>
        <p:nvSpPr>
          <p:cNvPr id="2" name="Rounded Rectangular Callout 1"/>
          <p:cNvSpPr/>
          <p:nvPr/>
        </p:nvSpPr>
        <p:spPr>
          <a:xfrm>
            <a:off x="7767554" y="8159158"/>
            <a:ext cx="2486789" cy="919401"/>
          </a:xfrm>
          <a:prstGeom prst="wedgeRoundRectCallout">
            <a:avLst>
              <a:gd name="adj1" fmla="val -70109"/>
              <a:gd name="adj2" fmla="val -55060"/>
              <a:gd name="adj3" fmla="val 16667"/>
            </a:avLst>
          </a:prstGeom>
          <a:solidFill>
            <a:schemeClr val="accent1">
              <a:lumMod val="40000"/>
              <a:lumOff val="60000"/>
            </a:schemeClr>
          </a:solidFill>
          <a:ln>
            <a:solidFill>
              <a:schemeClr val="accent1">
                <a:lumMod val="75000"/>
              </a:schemeClr>
            </a:solidFill>
          </a:ln>
        </p:spPr>
        <p:txBody>
          <a:bodyPr rtlCol="0" anchor="ctr">
            <a:spAutoFit/>
          </a:bodyPr>
          <a:lstStyle/>
          <a:p>
            <a:pPr algn="ctr" eaLnBrk="0" hangingPunct="0"/>
            <a:r>
              <a:rPr lang="nl-NL" sz="2400">
                <a:latin typeface="Calibri" pitchFamily="34" charset="0"/>
              </a:rPr>
              <a:t>“Of </a:t>
            </a:r>
            <a:r>
              <a:rPr lang="nl-NL" sz="2400" smtClean="0">
                <a:latin typeface="Calibri" pitchFamily="34" charset="0"/>
              </a:rPr>
              <a:t>course </a:t>
            </a:r>
            <a:r>
              <a:rPr lang="nl-NL" sz="2400">
                <a:latin typeface="Calibri" pitchFamily="34" charset="0"/>
              </a:rPr>
              <a:t>they are right.”</a:t>
            </a:r>
          </a:p>
        </p:txBody>
      </p:sp>
    </p:spTree>
    <p:extLst>
      <p:ext uri="{BB962C8B-B14F-4D97-AF65-F5344CB8AC3E}">
        <p14:creationId xmlns:p14="http://schemas.microsoft.com/office/powerpoint/2010/main" val="147891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499"/>
                                          </p:stCondLst>
                                        </p:cTn>
                                        <p:tgtEl>
                                          <p:spTgt spid="191494"/>
                                        </p:tgtEl>
                                        <p:attrNameLst>
                                          <p:attrName>style.visibility</p:attrName>
                                        </p:attrNameLst>
                                      </p:cBhvr>
                                      <p:to>
                                        <p:strVal val="visible"/>
                                      </p:to>
                                    </p:set>
                                  </p:childTnLst>
                                </p:cTn>
                              </p:par>
                            </p:childTnLst>
                          </p:cTn>
                        </p:par>
                        <p:par>
                          <p:cTn id="7" fill="hold">
                            <p:stCondLst>
                              <p:cond delay="2000"/>
                            </p:stCondLst>
                            <p:childTnLst>
                              <p:par>
                                <p:cTn id="8" presetID="10" presetClass="entr" presetSubtype="0" fill="hold" grpId="0" nodeType="after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1905: Starling munt de term “hormoon” voor signaalstoffen die via het bloed hun doelwitorgaan bereiken. </a:t>
            </a:r>
            <a:r>
              <a:rPr lang="en-GB" dirty="0" smtClean="0"/>
              <a:t/>
            </a:r>
            <a:br>
              <a:rPr lang="en-GB" dirty="0" smtClean="0"/>
            </a:br>
            <a:endParaRPr lang="nl-NL" dirty="0"/>
          </a:p>
        </p:txBody>
      </p:sp>
      <p:sp>
        <p:nvSpPr>
          <p:cNvPr id="3" name="Slide Number Placeholder 2"/>
          <p:cNvSpPr>
            <a:spLocks noGrp="1"/>
          </p:cNvSpPr>
          <p:nvPr>
            <p:ph type="sldNum" sz="quarter" idx="10"/>
          </p:nvPr>
        </p:nvSpPr>
        <p:spPr/>
        <p:txBody>
          <a:bodyPr/>
          <a:lstStyle/>
          <a:p>
            <a:fld id="{2338772D-3C63-4B23-BC47-8CA19BCD5529}" type="slidenum">
              <a:rPr lang="nl-NL" smtClean="0"/>
              <a:pPr/>
              <a:t>45</a:t>
            </a:fld>
            <a:endParaRPr lang="nl-NL" dirty="0"/>
          </a:p>
        </p:txBody>
      </p:sp>
      <p:sp>
        <p:nvSpPr>
          <p:cNvPr id="5" name="Rectangle 4"/>
          <p:cNvSpPr/>
          <p:nvPr/>
        </p:nvSpPr>
        <p:spPr>
          <a:xfrm>
            <a:off x="1257776" y="9236347"/>
            <a:ext cx="4198354" cy="338554"/>
          </a:xfrm>
          <a:prstGeom prst="rect">
            <a:avLst/>
          </a:prstGeom>
        </p:spPr>
        <p:txBody>
          <a:bodyPr wrap="square">
            <a:spAutoFit/>
          </a:bodyPr>
          <a:lstStyle/>
          <a:p>
            <a:pPr>
              <a:tabLst>
                <a:tab pos="1029386" algn="l"/>
                <a:tab pos="2058772" algn="l"/>
                <a:tab pos="3088157" algn="l"/>
                <a:tab pos="4117543" algn="l"/>
                <a:tab pos="5146929" algn="l"/>
              </a:tabLst>
            </a:pPr>
            <a:r>
              <a:rPr lang="en-GB" sz="1600" dirty="0">
                <a:solidFill>
                  <a:srgbClr val="000000"/>
                </a:solidFill>
                <a:latin typeface="Calibri" pitchFamily="34" charset="0"/>
              </a:rPr>
              <a:t>Starling (1905) </a:t>
            </a:r>
            <a:r>
              <a:rPr lang="en-GB" sz="1600" i="1" dirty="0">
                <a:solidFill>
                  <a:srgbClr val="000000"/>
                </a:solidFill>
                <a:latin typeface="Calibri" pitchFamily="34" charset="0"/>
              </a:rPr>
              <a:t>Lancet</a:t>
            </a:r>
            <a:r>
              <a:rPr lang="en-GB" sz="1600" dirty="0">
                <a:solidFill>
                  <a:srgbClr val="000000"/>
                </a:solidFill>
                <a:latin typeface="Calibri" pitchFamily="34" charset="0"/>
              </a:rPr>
              <a:t> </a:t>
            </a:r>
            <a:r>
              <a:rPr lang="en-GB" sz="1600" b="1" dirty="0">
                <a:solidFill>
                  <a:srgbClr val="000000"/>
                </a:solidFill>
                <a:latin typeface="Calibri" pitchFamily="34" charset="0"/>
              </a:rPr>
              <a:t>166</a:t>
            </a:r>
            <a:r>
              <a:rPr lang="en-GB" sz="1600" dirty="0">
                <a:solidFill>
                  <a:srgbClr val="000000"/>
                </a:solidFill>
                <a:latin typeface="Calibri" pitchFamily="34" charset="0"/>
              </a:rPr>
              <a:t>(4275): 339-341</a:t>
            </a:r>
          </a:p>
        </p:txBody>
      </p:sp>
      <p:pic>
        <p:nvPicPr>
          <p:cNvPr id="408578" name="Picture 2" descr="\\cnas.ru.nl\U438102\Pictures\CroonianLecture.JPG"/>
          <p:cNvPicPr>
            <a:picLocks noChangeAspect="1" noChangeArrowheads="1"/>
          </p:cNvPicPr>
          <p:nvPr/>
        </p:nvPicPr>
        <p:blipFill>
          <a:blip r:embed="rId2" cstate="print"/>
          <a:srcRect/>
          <a:stretch>
            <a:fillRect/>
          </a:stretch>
        </p:blipFill>
        <p:spPr bwMode="auto">
          <a:xfrm>
            <a:off x="972067" y="1688708"/>
            <a:ext cx="6451129" cy="7518324"/>
          </a:xfrm>
          <a:prstGeom prst="rect">
            <a:avLst/>
          </a:prstGeom>
          <a:noFill/>
        </p:spPr>
      </p:pic>
      <p:pic>
        <p:nvPicPr>
          <p:cNvPr id="408579" name="Picture 3"/>
          <p:cNvPicPr>
            <a:picLocks noChangeAspect="1" noChangeArrowheads="1"/>
          </p:cNvPicPr>
          <p:nvPr/>
        </p:nvPicPr>
        <p:blipFill>
          <a:blip r:embed="rId3" cstate="print"/>
          <a:srcRect/>
          <a:stretch>
            <a:fillRect/>
          </a:stretch>
        </p:blipFill>
        <p:spPr bwMode="auto">
          <a:xfrm>
            <a:off x="5682415" y="3444803"/>
            <a:ext cx="6521077" cy="3825699"/>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p:spPr>
      </p:pic>
      <p:sp>
        <p:nvSpPr>
          <p:cNvPr id="4" name="TextBox 3"/>
          <p:cNvSpPr txBox="1"/>
          <p:nvPr/>
        </p:nvSpPr>
        <p:spPr>
          <a:xfrm>
            <a:off x="8207830" y="7402285"/>
            <a:ext cx="3483428" cy="899918"/>
          </a:xfrm>
          <a:prstGeom prst="rect">
            <a:avLst/>
          </a:prstGeom>
          <a:noFill/>
        </p:spPr>
        <p:txBody>
          <a:bodyPr wrap="square" rtlCol="0">
            <a:spAutoFit/>
          </a:bodyPr>
          <a:lstStyle/>
          <a:p>
            <a:r>
              <a:rPr lang="nl-NL" b="1" smtClean="0">
                <a:latin typeface="Symbol" panose="05050102010706020507" pitchFamily="18" charset="2"/>
              </a:rPr>
              <a:t>orman</a:t>
            </a:r>
            <a:r>
              <a:rPr lang="nl-NL" smtClean="0">
                <a:latin typeface="Calibri" panose="020F0502020204030204" pitchFamily="34" charset="0"/>
              </a:rPr>
              <a:t> (Gr.): (zich) in beweging zetten.</a:t>
            </a:r>
          </a:p>
        </p:txBody>
      </p:sp>
    </p:spTree>
    <p:extLst>
      <p:ext uri="{BB962C8B-B14F-4D97-AF65-F5344CB8AC3E}">
        <p14:creationId xmlns:p14="http://schemas.microsoft.com/office/powerpoint/2010/main" val="41550284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i="1" smtClean="0"/>
              <a:t>The brown dog riots </a:t>
            </a:r>
            <a:r>
              <a:rPr lang="nl-NL" smtClean="0"/>
              <a:t>(1903 – 1910), opmaat voor een wet op Dierproeven in Engelend</a:t>
            </a:r>
            <a:endParaRPr lang="nl-NL"/>
          </a:p>
        </p:txBody>
      </p:sp>
      <p:sp>
        <p:nvSpPr>
          <p:cNvPr id="2" name="Slide Number Placeholder 1"/>
          <p:cNvSpPr>
            <a:spLocks noGrp="1"/>
          </p:cNvSpPr>
          <p:nvPr>
            <p:ph type="sldNum" sz="quarter" idx="10"/>
          </p:nvPr>
        </p:nvSpPr>
        <p:spPr/>
        <p:txBody>
          <a:bodyPr/>
          <a:lstStyle/>
          <a:p>
            <a:fld id="{238EC492-9CB2-447A-BB62-BFA3BE0D73E4}" type="slidenum">
              <a:rPr lang="en-US" smtClean="0"/>
              <a:pPr/>
              <a:t>46</a:t>
            </a:fld>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2781" y="1898395"/>
            <a:ext cx="5023773" cy="3218354"/>
          </a:xfrm>
          <a:prstGeom prst="rect">
            <a:avLst/>
          </a:prstGeom>
          <a:ln>
            <a:solidFill>
              <a:schemeClr val="bg1">
                <a:lumMod val="65000"/>
              </a:schemeClr>
            </a:solidFill>
          </a:ln>
          <a:effectLst>
            <a:outerShdw blurRad="50800" dist="38100" dir="2700000" algn="tl" rotWithShape="0">
              <a:prstClr val="black">
                <a:alpha val="40000"/>
              </a:prstClr>
            </a:outerShdw>
          </a:effectLst>
        </p:spPr>
      </p:pic>
      <p:grpSp>
        <p:nvGrpSpPr>
          <p:cNvPr id="7" name="Group 6"/>
          <p:cNvGrpSpPr/>
          <p:nvPr/>
        </p:nvGrpSpPr>
        <p:grpSpPr>
          <a:xfrm>
            <a:off x="6602018" y="1898395"/>
            <a:ext cx="5883138" cy="7019438"/>
            <a:chOff x="6602018" y="1898395"/>
            <a:chExt cx="5883138" cy="7019438"/>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02018" y="1898395"/>
              <a:ext cx="4145823" cy="5577427"/>
            </a:xfrm>
            <a:prstGeom prst="rect">
              <a:avLst/>
            </a:prstGeom>
            <a:ln>
              <a:noFill/>
            </a:ln>
            <a:effectLst>
              <a:outerShdw blurRad="50800" dist="38100" dir="2700000" algn="tl" rotWithShape="0">
                <a:prstClr val="black">
                  <a:alpha val="40000"/>
                </a:prstClr>
              </a:outerShdw>
            </a:effectLst>
          </p:spPr>
        </p:pic>
        <p:sp>
          <p:nvSpPr>
            <p:cNvPr id="11" name="Rectangle 10"/>
            <p:cNvSpPr/>
            <p:nvPr/>
          </p:nvSpPr>
          <p:spPr>
            <a:xfrm>
              <a:off x="8561083" y="5224514"/>
              <a:ext cx="3924073" cy="3693319"/>
            </a:xfrm>
            <a:prstGeom prst="rect">
              <a:avLst/>
            </a:prstGeom>
            <a:solidFill>
              <a:schemeClr val="accent5">
                <a:lumMod val="60000"/>
                <a:lumOff val="40000"/>
              </a:schemeClr>
            </a:solidFill>
            <a:effectLst>
              <a:outerShdw blurRad="50800" dist="38100" dir="2700000" algn="tl" rotWithShape="0">
                <a:prstClr val="black">
                  <a:alpha val="40000"/>
                </a:prstClr>
              </a:outerShdw>
            </a:effectLst>
          </p:spPr>
          <p:txBody>
            <a:bodyPr wrap="square">
              <a:spAutoFit/>
            </a:bodyPr>
            <a:lstStyle/>
            <a:p>
              <a:r>
                <a:rPr lang="en-US" sz="1800">
                  <a:latin typeface="Calibri" panose="020F0502020204030204" pitchFamily="34" charset="0"/>
                </a:rPr>
                <a:t>In Memory of the Brown Terrier</a:t>
              </a:r>
              <a:br>
                <a:rPr lang="en-US" sz="1800">
                  <a:latin typeface="Calibri" panose="020F0502020204030204" pitchFamily="34" charset="0"/>
                </a:rPr>
              </a:br>
              <a:r>
                <a:rPr lang="en-US" sz="1800">
                  <a:latin typeface="Calibri" panose="020F0502020204030204" pitchFamily="34" charset="0"/>
                </a:rPr>
                <a:t>Dog </a:t>
              </a:r>
              <a:r>
                <a:rPr lang="en-US" sz="1800" smtClean="0">
                  <a:latin typeface="Calibri" panose="020F0502020204030204" pitchFamily="34" charset="0"/>
                </a:rPr>
                <a:t>done </a:t>
              </a:r>
              <a:r>
                <a:rPr lang="en-US" sz="1800">
                  <a:latin typeface="Calibri" panose="020F0502020204030204" pitchFamily="34" charset="0"/>
                </a:rPr>
                <a:t>to </a:t>
              </a:r>
              <a:r>
                <a:rPr lang="en-US" sz="1800" smtClean="0">
                  <a:latin typeface="Calibri" panose="020F0502020204030204" pitchFamily="34" charset="0"/>
                </a:rPr>
                <a:t>death </a:t>
              </a:r>
              <a:r>
                <a:rPr lang="en-US" sz="1800">
                  <a:latin typeface="Calibri" panose="020F0502020204030204" pitchFamily="34" charset="0"/>
                </a:rPr>
                <a:t>in the </a:t>
              </a:r>
              <a:r>
                <a:rPr lang="en-US" sz="1800" smtClean="0">
                  <a:latin typeface="Calibri" panose="020F0502020204030204" pitchFamily="34" charset="0"/>
                </a:rPr>
                <a:t>laboratories</a:t>
              </a:r>
              <a:r>
                <a:rPr lang="en-US" sz="1800">
                  <a:latin typeface="Calibri" panose="020F0502020204030204" pitchFamily="34" charset="0"/>
                </a:rPr>
                <a:t/>
              </a:r>
              <a:br>
                <a:rPr lang="en-US" sz="1800">
                  <a:latin typeface="Calibri" panose="020F0502020204030204" pitchFamily="34" charset="0"/>
                </a:rPr>
              </a:br>
              <a:r>
                <a:rPr lang="en-US" sz="1800">
                  <a:latin typeface="Calibri" panose="020F0502020204030204" pitchFamily="34" charset="0"/>
                </a:rPr>
                <a:t>of University College in February</a:t>
              </a:r>
              <a:br>
                <a:rPr lang="en-US" sz="1800">
                  <a:latin typeface="Calibri" panose="020F0502020204030204" pitchFamily="34" charset="0"/>
                </a:rPr>
              </a:br>
              <a:r>
                <a:rPr lang="en-US" sz="1800">
                  <a:latin typeface="Calibri" panose="020F0502020204030204" pitchFamily="34" charset="0"/>
                </a:rPr>
                <a:t>1903 after having endured </a:t>
              </a:r>
              <a:r>
                <a:rPr lang="en-US" sz="1800" smtClean="0">
                  <a:latin typeface="Calibri" panose="020F0502020204030204" pitchFamily="34" charset="0"/>
                </a:rPr>
                <a:t>vivisection</a:t>
              </a:r>
              <a:r>
                <a:rPr lang="en-US" sz="1800">
                  <a:latin typeface="Calibri" panose="020F0502020204030204" pitchFamily="34" charset="0"/>
                </a:rPr>
                <a:t/>
              </a:r>
              <a:br>
                <a:rPr lang="en-US" sz="1800">
                  <a:latin typeface="Calibri" panose="020F0502020204030204" pitchFamily="34" charset="0"/>
                </a:rPr>
              </a:br>
              <a:r>
                <a:rPr lang="en-US" sz="1800">
                  <a:latin typeface="Calibri" panose="020F0502020204030204" pitchFamily="34" charset="0"/>
                </a:rPr>
                <a:t>extending over more than </a:t>
              </a:r>
              <a:r>
                <a:rPr lang="en-US" sz="1800" smtClean="0">
                  <a:latin typeface="Calibri" panose="020F0502020204030204" pitchFamily="34" charset="0"/>
                </a:rPr>
                <a:t>two months</a:t>
              </a:r>
              <a:r>
                <a:rPr lang="en-US" sz="1800">
                  <a:latin typeface="Calibri" panose="020F0502020204030204" pitchFamily="34" charset="0"/>
                </a:rPr>
                <a:t/>
              </a:r>
              <a:br>
                <a:rPr lang="en-US" sz="1800">
                  <a:latin typeface="Calibri" panose="020F0502020204030204" pitchFamily="34" charset="0"/>
                </a:rPr>
              </a:br>
              <a:r>
                <a:rPr lang="en-US" sz="1800">
                  <a:latin typeface="Calibri" panose="020F0502020204030204" pitchFamily="34" charset="0"/>
                </a:rPr>
                <a:t>and having been handed over from</a:t>
              </a:r>
              <a:br>
                <a:rPr lang="en-US" sz="1800">
                  <a:latin typeface="Calibri" panose="020F0502020204030204" pitchFamily="34" charset="0"/>
                </a:rPr>
              </a:br>
              <a:r>
                <a:rPr lang="en-US" sz="1800">
                  <a:latin typeface="Calibri" panose="020F0502020204030204" pitchFamily="34" charset="0"/>
                </a:rPr>
                <a:t>one </a:t>
              </a:r>
              <a:r>
                <a:rPr lang="en-US" sz="1800" smtClean="0">
                  <a:latin typeface="Calibri" panose="020F0502020204030204" pitchFamily="34" charset="0"/>
                </a:rPr>
                <a:t>vivisector </a:t>
              </a:r>
              <a:r>
                <a:rPr lang="en-US" sz="1800">
                  <a:latin typeface="Calibri" panose="020F0502020204030204" pitchFamily="34" charset="0"/>
                </a:rPr>
                <a:t>to </a:t>
              </a:r>
              <a:r>
                <a:rPr lang="en-US" sz="1800" smtClean="0">
                  <a:latin typeface="Calibri" panose="020F0502020204030204" pitchFamily="34" charset="0"/>
                </a:rPr>
                <a:t>another till death </a:t>
              </a:r>
              <a:r>
                <a:rPr lang="en-US" sz="1800">
                  <a:latin typeface="Calibri" panose="020F0502020204030204" pitchFamily="34" charset="0"/>
                </a:rPr>
                <a:t>came to his </a:t>
              </a:r>
              <a:r>
                <a:rPr lang="en-US" sz="1800" smtClean="0">
                  <a:latin typeface="Calibri" panose="020F0502020204030204" pitchFamily="34" charset="0"/>
                </a:rPr>
                <a:t>release</a:t>
              </a:r>
              <a:r>
                <a:rPr lang="en-US" sz="1800">
                  <a:latin typeface="Calibri" panose="020F0502020204030204" pitchFamily="34" charset="0"/>
                </a:rPr>
                <a:t>.</a:t>
              </a:r>
              <a:br>
                <a:rPr lang="en-US" sz="1800">
                  <a:latin typeface="Calibri" panose="020F0502020204030204" pitchFamily="34" charset="0"/>
                </a:rPr>
              </a:br>
              <a:r>
                <a:rPr lang="en-US" sz="1800">
                  <a:latin typeface="Calibri" panose="020F0502020204030204" pitchFamily="34" charset="0"/>
                </a:rPr>
                <a:t/>
              </a:r>
              <a:br>
                <a:rPr lang="en-US" sz="1800">
                  <a:latin typeface="Calibri" panose="020F0502020204030204" pitchFamily="34" charset="0"/>
                </a:rPr>
              </a:br>
              <a:r>
                <a:rPr lang="en-US" sz="1800">
                  <a:latin typeface="Calibri" panose="020F0502020204030204" pitchFamily="34" charset="0"/>
                </a:rPr>
                <a:t>Also in Memory of the 232 dogs </a:t>
              </a:r>
              <a:r>
                <a:rPr lang="en-US" sz="1800" smtClean="0">
                  <a:latin typeface="Calibri" panose="020F0502020204030204" pitchFamily="34" charset="0"/>
                </a:rPr>
                <a:t>vivisected at </a:t>
              </a:r>
              <a:r>
                <a:rPr lang="en-US" sz="1800">
                  <a:latin typeface="Calibri" panose="020F0502020204030204" pitchFamily="34" charset="0"/>
                </a:rPr>
                <a:t>the same place during the year </a:t>
              </a:r>
              <a:r>
                <a:rPr lang="en-US" sz="1800" smtClean="0">
                  <a:latin typeface="Calibri" panose="020F0502020204030204" pitchFamily="34" charset="0"/>
                </a:rPr>
                <a:t>1902. Men </a:t>
              </a:r>
              <a:r>
                <a:rPr lang="en-US" sz="1800">
                  <a:latin typeface="Calibri" panose="020F0502020204030204" pitchFamily="34" charset="0"/>
                </a:rPr>
                <a:t>and Women of England</a:t>
              </a:r>
              <a:br>
                <a:rPr lang="en-US" sz="1800">
                  <a:latin typeface="Calibri" panose="020F0502020204030204" pitchFamily="34" charset="0"/>
                </a:rPr>
              </a:br>
              <a:r>
                <a:rPr lang="en-US" sz="1800">
                  <a:latin typeface="Calibri" panose="020F0502020204030204" pitchFamily="34" charset="0"/>
                </a:rPr>
                <a:t>how long shall these </a:t>
              </a:r>
              <a:r>
                <a:rPr lang="en-US" sz="1800" smtClean="0">
                  <a:latin typeface="Calibri" panose="020F0502020204030204" pitchFamily="34" charset="0"/>
                </a:rPr>
                <a:t>things </a:t>
              </a:r>
              <a:r>
                <a:rPr lang="en-US" sz="1800">
                  <a:latin typeface="Calibri" panose="020F0502020204030204" pitchFamily="34" charset="0"/>
                </a:rPr>
                <a:t>be?</a:t>
              </a:r>
              <a:endParaRPr lang="nl-NL" sz="1800">
                <a:latin typeface="Calibri" panose="020F0502020204030204" pitchFamily="34" charset="0"/>
              </a:endParaRPr>
            </a:p>
          </p:txBody>
        </p:sp>
      </p:grpSp>
      <p:grpSp>
        <p:nvGrpSpPr>
          <p:cNvPr id="5" name="Group 4"/>
          <p:cNvGrpSpPr/>
          <p:nvPr/>
        </p:nvGrpSpPr>
        <p:grpSpPr>
          <a:xfrm>
            <a:off x="653396" y="4474722"/>
            <a:ext cx="5024758" cy="4072316"/>
            <a:chOff x="653396" y="4474722"/>
            <a:chExt cx="5024758" cy="4072316"/>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5652" y="4474722"/>
              <a:ext cx="4362502" cy="3537164"/>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3" name="Line Callout 2 (Border and Accent Bar) 2"/>
            <p:cNvSpPr/>
            <p:nvPr/>
          </p:nvSpPr>
          <p:spPr>
            <a:xfrm flipH="1">
              <a:off x="653396" y="7839152"/>
              <a:ext cx="2580060" cy="707886"/>
            </a:xfrm>
            <a:prstGeom prst="accentBorderCallout2">
              <a:avLst>
                <a:gd name="adj1" fmla="val 18750"/>
                <a:gd name="adj2" fmla="val -4114"/>
                <a:gd name="adj3" fmla="val 18750"/>
                <a:gd name="adj4" fmla="val -16667"/>
                <a:gd name="adj5" fmla="val -91229"/>
                <a:gd name="adj6" fmla="val -8987"/>
              </a:avLst>
            </a:prstGeom>
            <a:solidFill>
              <a:schemeClr val="accent1">
                <a:lumMod val="20000"/>
                <a:lumOff val="80000"/>
              </a:schemeClr>
            </a:solidFill>
            <a:ln>
              <a:solidFill>
                <a:schemeClr val="tx1"/>
              </a:solidFill>
            </a:ln>
            <a:effectLst>
              <a:outerShdw blurRad="50800" dist="38100" dir="2700000" algn="tl" rotWithShape="0">
                <a:prstClr val="black">
                  <a:alpha val="40000"/>
                </a:prstClr>
              </a:outerShdw>
            </a:effectLst>
          </p:spPr>
          <p:txBody>
            <a:bodyPr rtlCol="0" anchor="ctr">
              <a:spAutoFit/>
            </a:bodyPr>
            <a:lstStyle/>
            <a:p>
              <a:pPr algn="ctr"/>
              <a:r>
                <a:rPr lang="nl-NL" sz="2000" smtClean="0">
                  <a:latin typeface="Calibri" panose="020F0502020204030204" pitchFamily="34" charset="0"/>
                </a:rPr>
                <a:t>Lizzy Lind af Hageby (1878 – 1963)</a:t>
              </a:r>
              <a:endParaRPr lang="nl-NL" sz="2000">
                <a:latin typeface="Calibri" panose="020F0502020204030204" pitchFamily="34" charset="0"/>
              </a:endParaRPr>
            </a:p>
          </p:txBody>
        </p:sp>
      </p:gr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23794" y="6489971"/>
            <a:ext cx="4527950" cy="2964417"/>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7805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500" y="2547212"/>
            <a:ext cx="12284212" cy="6546784"/>
          </a:xfrm>
          <a:prstGeom prst="rect">
            <a:avLst/>
          </a:prstGeom>
        </p:spPr>
      </p:pic>
      <p:sp>
        <p:nvSpPr>
          <p:cNvPr id="2" name="Slide Number Placeholder 1"/>
          <p:cNvSpPr>
            <a:spLocks noGrp="1"/>
          </p:cNvSpPr>
          <p:nvPr>
            <p:ph type="sldNum" sz="quarter" idx="12"/>
          </p:nvPr>
        </p:nvSpPr>
        <p:spPr/>
        <p:txBody>
          <a:bodyPr/>
          <a:lstStyle/>
          <a:p>
            <a:fld id="{238EC492-9CB2-447A-BB62-BFA3BE0D73E4}" type="slidenum">
              <a:rPr lang="en-US" smtClean="0"/>
              <a:pPr/>
              <a:t>47</a:t>
            </a:fld>
            <a:endParaRPr lang="en-US"/>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58982" y="1156694"/>
            <a:ext cx="2723745" cy="3337432"/>
          </a:xfrm>
          <a:prstGeom prst="rect">
            <a:avLst/>
          </a:prstGeom>
          <a:ln>
            <a:solidFill>
              <a:schemeClr val="accent3">
                <a:lumMod val="75000"/>
              </a:schemeClr>
            </a:solidFill>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95241" y="763178"/>
            <a:ext cx="3097220" cy="2062232"/>
          </a:xfrm>
          <a:prstGeom prst="rect">
            <a:avLst/>
          </a:prstGeom>
          <a:ln>
            <a:solidFill>
              <a:schemeClr val="accent3">
                <a:lumMod val="75000"/>
              </a:schemeClr>
            </a:solidFill>
          </a:ln>
          <a:effectLst>
            <a:outerShdw blurRad="50800" dist="38100" dir="2700000" algn="tl" rotWithShape="0">
              <a:prstClr val="black">
                <a:alpha val="40000"/>
              </a:prstClr>
            </a:outerShdw>
          </a:effectLst>
        </p:spPr>
      </p:pic>
      <p:sp>
        <p:nvSpPr>
          <p:cNvPr id="14" name="Notched Right Arrow 13"/>
          <p:cNvSpPr/>
          <p:nvPr/>
        </p:nvSpPr>
        <p:spPr>
          <a:xfrm>
            <a:off x="1058982" y="5272391"/>
            <a:ext cx="2034119" cy="77822"/>
          </a:xfrm>
          <a:prstGeom prst="notchedRightArrow">
            <a:avLst/>
          </a:prstGeom>
        </p:spPr>
        <p:txBody>
          <a:bodyPr rtlCol="0" anchor="ctr">
            <a:spAutoFit/>
          </a:bodyPr>
          <a:lstStyle/>
          <a:p>
            <a:pPr algn="ctr"/>
            <a:endParaRPr lang="nl-NL" sz="2400">
              <a:latin typeface="Calibri" panose="020F0502020204030204" pitchFamily="34" charset="0"/>
            </a:endParaRPr>
          </a:p>
        </p:txBody>
      </p:sp>
      <p:grpSp>
        <p:nvGrpSpPr>
          <p:cNvPr id="3" name="Group 2"/>
          <p:cNvGrpSpPr/>
          <p:nvPr/>
        </p:nvGrpSpPr>
        <p:grpSpPr>
          <a:xfrm>
            <a:off x="6098139" y="1516096"/>
            <a:ext cx="4455265" cy="6329215"/>
            <a:chOff x="6098139" y="1516096"/>
            <a:chExt cx="4455265" cy="6329215"/>
          </a:xfrm>
        </p:grpSpPr>
        <p:pic>
          <p:nvPicPr>
            <p:cNvPr id="11" name="Picture 10"/>
            <p:cNvPicPr>
              <a:picLocks noChangeAspect="1"/>
            </p:cNvPicPr>
            <p:nvPr/>
          </p:nvPicPr>
          <p:blipFill>
            <a:blip r:embed="rId5"/>
            <a:stretch>
              <a:fillRect/>
            </a:stretch>
          </p:blipFill>
          <p:spPr>
            <a:xfrm>
              <a:off x="7543504" y="1516096"/>
              <a:ext cx="3009900" cy="3000375"/>
            </a:xfrm>
            <a:prstGeom prst="rect">
              <a:avLst/>
            </a:prstGeom>
            <a:ln>
              <a:solidFill>
                <a:schemeClr val="accent6">
                  <a:lumMod val="50000"/>
                </a:schemeClr>
              </a:solidFill>
            </a:ln>
            <a:effectLst>
              <a:outerShdw blurRad="50800" dist="38100" dir="2700000" algn="tl" rotWithShape="0">
                <a:prstClr val="black">
                  <a:alpha val="40000"/>
                </a:prstClr>
              </a:outerShdw>
            </a:effectLst>
          </p:spPr>
        </p:pic>
        <p:sp>
          <p:nvSpPr>
            <p:cNvPr id="15" name="Notched Right Arrow 14"/>
            <p:cNvSpPr/>
            <p:nvPr/>
          </p:nvSpPr>
          <p:spPr>
            <a:xfrm rot="7940619">
              <a:off x="4149118" y="5198881"/>
              <a:ext cx="4595451" cy="697409"/>
            </a:xfrm>
            <a:prstGeom prst="notchedRightArrow">
              <a:avLst/>
            </a:prstGeom>
            <a:solidFill>
              <a:srgbClr val="FF0000"/>
            </a:solidFill>
            <a:effectLst>
              <a:outerShdw blurRad="50800" dist="38100" dir="2700000" algn="tl" rotWithShape="0">
                <a:prstClr val="black">
                  <a:alpha val="40000"/>
                </a:prstClr>
              </a:outerShdw>
            </a:effectLst>
          </p:spPr>
          <p:txBody>
            <a:bodyPr rtlCol="0" anchor="ctr">
              <a:spAutoFit/>
            </a:bodyPr>
            <a:lstStyle/>
            <a:p>
              <a:pPr algn="ctr"/>
              <a:endParaRPr lang="nl-NL" sz="2400">
                <a:latin typeface="Calibri" panose="020F0502020204030204" pitchFamily="34" charset="0"/>
              </a:endParaRPr>
            </a:p>
          </p:txBody>
        </p:sp>
      </p:grpSp>
      <p:sp>
        <p:nvSpPr>
          <p:cNvPr id="16" name="Notched Right Arrow 15"/>
          <p:cNvSpPr/>
          <p:nvPr/>
        </p:nvSpPr>
        <p:spPr>
          <a:xfrm rot="4964421">
            <a:off x="1194978" y="5461582"/>
            <a:ext cx="3449238" cy="697409"/>
          </a:xfrm>
          <a:prstGeom prst="notchedRightArrow">
            <a:avLst/>
          </a:prstGeom>
          <a:solidFill>
            <a:srgbClr val="FF0000"/>
          </a:solidFill>
          <a:effectLst>
            <a:outerShdw blurRad="50800" dist="38100" dir="2700000" algn="tl" rotWithShape="0">
              <a:prstClr val="black">
                <a:alpha val="40000"/>
              </a:prstClr>
            </a:outerShdw>
          </a:effectLst>
        </p:spPr>
        <p:txBody>
          <a:bodyPr rtlCol="0" anchor="ctr">
            <a:spAutoFit/>
          </a:bodyPr>
          <a:lstStyle/>
          <a:p>
            <a:pPr algn="ctr"/>
            <a:endParaRPr lang="nl-NL" sz="2400">
              <a:latin typeface="Calibri" panose="020F0502020204030204" pitchFamily="34" charset="0"/>
            </a:endParaRPr>
          </a:p>
        </p:txBody>
      </p:sp>
    </p:spTree>
    <p:extLst>
      <p:ext uri="{BB962C8B-B14F-4D97-AF65-F5344CB8AC3E}">
        <p14:creationId xmlns:p14="http://schemas.microsoft.com/office/powerpoint/2010/main" val="367161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Een </a:t>
            </a:r>
            <a:r>
              <a:rPr lang="nl-NL" b="1" dirty="0" smtClean="0"/>
              <a:t>diffuus enteroendocrien </a:t>
            </a:r>
            <a:r>
              <a:rPr lang="nl-NL" b="1" smtClean="0"/>
              <a:t>systeem </a:t>
            </a:r>
            <a:r>
              <a:rPr lang="nl-NL" smtClean="0"/>
              <a:t>in </a:t>
            </a:r>
            <a:r>
              <a:rPr lang="nl-NL" dirty="0" smtClean="0"/>
              <a:t>de </a:t>
            </a:r>
            <a:r>
              <a:rPr lang="nl-NL" smtClean="0"/>
              <a:t>dunne darm: wellicht het grootste hormoonproducerende orgaan in ons lichaam</a:t>
            </a:r>
            <a:endParaRPr lang="nl-NL" dirty="0"/>
          </a:p>
        </p:txBody>
      </p:sp>
      <p:pic>
        <p:nvPicPr>
          <p:cNvPr id="137318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00113" y="1806230"/>
            <a:ext cx="5023363" cy="371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3187"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00113" y="5614594"/>
            <a:ext cx="5023363" cy="3812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3188"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044029" y="1770735"/>
            <a:ext cx="5023363" cy="378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074783" y="4974661"/>
            <a:ext cx="1269286" cy="400110"/>
          </a:xfrm>
          <a:prstGeom prst="rect">
            <a:avLst/>
          </a:prstGeom>
          <a:solidFill>
            <a:srgbClr val="C00000"/>
          </a:solidFill>
          <a:effectLst>
            <a:outerShdw blurRad="50800" dist="38100" dir="2700000" algn="tl" rotWithShape="0">
              <a:prstClr val="black">
                <a:alpha val="40000"/>
              </a:prstClr>
            </a:outerShdw>
          </a:effectLst>
        </p:spPr>
        <p:txBody>
          <a:bodyPr wrap="square" rtlCol="0">
            <a:spAutoFit/>
          </a:bodyPr>
          <a:lstStyle/>
          <a:p>
            <a:pPr algn="ctr"/>
            <a:r>
              <a:rPr lang="en-GB" sz="2000" b="1" dirty="0" err="1">
                <a:solidFill>
                  <a:schemeClr val="bg1"/>
                </a:solidFill>
                <a:latin typeface="Calibri" pitchFamily="34" charset="0"/>
                <a:cs typeface="Calibri" pitchFamily="34" charset="0"/>
              </a:rPr>
              <a:t>secretine</a:t>
            </a:r>
            <a:endParaRPr lang="en-US" sz="2000" b="1" dirty="0">
              <a:solidFill>
                <a:schemeClr val="bg1"/>
              </a:solidFill>
              <a:latin typeface="Calibri" pitchFamily="34" charset="0"/>
              <a:cs typeface="Calibri" pitchFamily="34" charset="0"/>
            </a:endParaRPr>
          </a:p>
        </p:txBody>
      </p:sp>
      <p:sp>
        <p:nvSpPr>
          <p:cNvPr id="13" name="TextBox 12"/>
          <p:cNvSpPr txBox="1"/>
          <p:nvPr/>
        </p:nvSpPr>
        <p:spPr>
          <a:xfrm>
            <a:off x="6257513" y="4974660"/>
            <a:ext cx="633076" cy="400110"/>
          </a:xfrm>
          <a:prstGeom prst="rect">
            <a:avLst/>
          </a:prstGeom>
          <a:solidFill>
            <a:srgbClr val="C00000"/>
          </a:solidFill>
          <a:effectLst>
            <a:outerShdw blurRad="50800" dist="38100" dir="2700000" algn="tl" rotWithShape="0">
              <a:prstClr val="black">
                <a:alpha val="40000"/>
              </a:prstClr>
            </a:outerShdw>
          </a:effectLst>
        </p:spPr>
        <p:txBody>
          <a:bodyPr wrap="square" rtlCol="0">
            <a:spAutoFit/>
          </a:bodyPr>
          <a:lstStyle/>
          <a:p>
            <a:pPr algn="ctr"/>
            <a:r>
              <a:rPr lang="en-GB" sz="2000" b="1" dirty="0">
                <a:solidFill>
                  <a:schemeClr val="bg1"/>
                </a:solidFill>
                <a:latin typeface="Calibri" pitchFamily="34" charset="0"/>
                <a:cs typeface="Calibri" pitchFamily="34" charset="0"/>
              </a:rPr>
              <a:t>GIP</a:t>
            </a:r>
            <a:endParaRPr lang="en-US" sz="2000" b="1" dirty="0">
              <a:solidFill>
                <a:schemeClr val="bg1"/>
              </a:solidFill>
              <a:latin typeface="Calibri" pitchFamily="34" charset="0"/>
              <a:cs typeface="Calibri" pitchFamily="34" charset="0"/>
            </a:endParaRPr>
          </a:p>
        </p:txBody>
      </p:sp>
      <p:sp>
        <p:nvSpPr>
          <p:cNvPr id="14" name="TextBox 13"/>
          <p:cNvSpPr txBox="1"/>
          <p:nvPr/>
        </p:nvSpPr>
        <p:spPr>
          <a:xfrm>
            <a:off x="1057897" y="8861555"/>
            <a:ext cx="673280" cy="400110"/>
          </a:xfrm>
          <a:prstGeom prst="rect">
            <a:avLst/>
          </a:prstGeom>
          <a:solidFill>
            <a:srgbClr val="C00000"/>
          </a:solidFill>
          <a:effectLst>
            <a:outerShdw blurRad="50800" dist="38100" dir="2700000" algn="tl" rotWithShape="0">
              <a:prstClr val="black">
                <a:alpha val="40000"/>
              </a:prstClr>
            </a:outerShdw>
          </a:effectLst>
        </p:spPr>
        <p:txBody>
          <a:bodyPr wrap="square" rtlCol="0">
            <a:spAutoFit/>
          </a:bodyPr>
          <a:lstStyle/>
          <a:p>
            <a:pPr algn="ctr"/>
            <a:r>
              <a:rPr lang="en-GB" sz="2000" b="1" dirty="0" err="1">
                <a:solidFill>
                  <a:schemeClr val="bg1"/>
                </a:solidFill>
                <a:latin typeface="Calibri" pitchFamily="34" charset="0"/>
                <a:cs typeface="Calibri" pitchFamily="34" charset="0"/>
              </a:rPr>
              <a:t>CCK</a:t>
            </a:r>
            <a:endParaRPr lang="en-US" sz="2000" b="1" dirty="0">
              <a:solidFill>
                <a:schemeClr val="bg1"/>
              </a:solidFill>
              <a:latin typeface="Calibri" pitchFamily="34" charset="0"/>
              <a:cs typeface="Calibri" pitchFamily="34" charset="0"/>
            </a:endParaRPr>
          </a:p>
        </p:txBody>
      </p:sp>
      <p:sp>
        <p:nvSpPr>
          <p:cNvPr id="10" name="TextBox 9"/>
          <p:cNvSpPr txBox="1"/>
          <p:nvPr/>
        </p:nvSpPr>
        <p:spPr>
          <a:xfrm>
            <a:off x="900113" y="9399328"/>
            <a:ext cx="4217437" cy="354841"/>
          </a:xfrm>
          <a:prstGeom prst="rect">
            <a:avLst/>
          </a:prstGeom>
          <a:noFill/>
        </p:spPr>
        <p:txBody>
          <a:bodyPr wrap="none" rtlCol="0">
            <a:spAutoFit/>
          </a:bodyPr>
          <a:lstStyle/>
          <a:p>
            <a:r>
              <a:rPr lang="en-GB" sz="1706" dirty="0">
                <a:latin typeface="Calibri" pitchFamily="34" charset="0"/>
                <a:cs typeface="Calibri" pitchFamily="34" charset="0"/>
              </a:rPr>
              <a:t>El-</a:t>
            </a:r>
            <a:r>
              <a:rPr lang="en-GB" sz="1706" dirty="0" err="1">
                <a:latin typeface="Calibri" pitchFamily="34" charset="0"/>
                <a:cs typeface="Calibri" pitchFamily="34" charset="0"/>
              </a:rPr>
              <a:t>Salhy</a:t>
            </a:r>
            <a:r>
              <a:rPr lang="en-GB" sz="1706" dirty="0">
                <a:latin typeface="Calibri" pitchFamily="34" charset="0"/>
                <a:cs typeface="Calibri" pitchFamily="34" charset="0"/>
              </a:rPr>
              <a:t> et al. (2010) </a:t>
            </a:r>
            <a:r>
              <a:rPr lang="en-GB" sz="1706" i="1" dirty="0">
                <a:latin typeface="Calibri" pitchFamily="34" charset="0"/>
                <a:cs typeface="Calibri" pitchFamily="34" charset="0"/>
              </a:rPr>
              <a:t>Dig. Dis. Sci.</a:t>
            </a:r>
            <a:r>
              <a:rPr lang="en-GB" sz="1706" dirty="0">
                <a:latin typeface="Calibri" pitchFamily="34" charset="0"/>
                <a:cs typeface="Calibri" pitchFamily="34" charset="0"/>
              </a:rPr>
              <a:t> </a:t>
            </a:r>
            <a:r>
              <a:rPr lang="en-GB" sz="1706" b="1" dirty="0">
                <a:latin typeface="Calibri" pitchFamily="34" charset="0"/>
                <a:cs typeface="Calibri" pitchFamily="34" charset="0"/>
              </a:rPr>
              <a:t>55</a:t>
            </a:r>
            <a:r>
              <a:rPr lang="en-GB" sz="1706" dirty="0">
                <a:latin typeface="Calibri" pitchFamily="34" charset="0"/>
                <a:cs typeface="Calibri" pitchFamily="34" charset="0"/>
              </a:rPr>
              <a:t>: 3508-13</a:t>
            </a:r>
            <a:endParaRPr lang="en-US" sz="1706" dirty="0">
              <a:latin typeface="Calibri" pitchFamily="34" charset="0"/>
              <a:cs typeface="Calibri" pitchFamily="34" charset="0"/>
            </a:endParaRPr>
          </a:p>
        </p:txBody>
      </p:sp>
      <p:grpSp>
        <p:nvGrpSpPr>
          <p:cNvPr id="11" name="Group 15"/>
          <p:cNvGrpSpPr/>
          <p:nvPr/>
        </p:nvGrpSpPr>
        <p:grpSpPr>
          <a:xfrm>
            <a:off x="5994176" y="5679435"/>
            <a:ext cx="3040969" cy="3781376"/>
            <a:chOff x="6634163" y="4157504"/>
            <a:chExt cx="2266951" cy="2673097"/>
          </a:xfrm>
        </p:grpSpPr>
        <p:pic>
          <p:nvPicPr>
            <p:cNvPr id="12" name="Picture 1"/>
            <p:cNvPicPr>
              <a:picLocks noChangeAspect="1" noChangeArrowheads="1"/>
            </p:cNvPicPr>
            <p:nvPr/>
          </p:nvPicPr>
          <p:blipFill>
            <a:blip r:embed="rId6" cstate="print"/>
            <a:srcRect/>
            <a:stretch>
              <a:fillRect/>
            </a:stretch>
          </p:blipFill>
          <p:spPr bwMode="auto">
            <a:xfrm>
              <a:off x="6686554" y="4157504"/>
              <a:ext cx="2214560" cy="2457621"/>
            </a:xfrm>
            <a:prstGeom prst="rect">
              <a:avLst/>
            </a:prstGeom>
            <a:noFill/>
            <a:ln w="9525">
              <a:solidFill>
                <a:schemeClr val="tx2">
                  <a:lumMod val="65000"/>
                  <a:lumOff val="35000"/>
                </a:schemeClr>
              </a:solidFill>
              <a:miter lim="800000"/>
              <a:headEnd/>
              <a:tailEnd/>
            </a:ln>
          </p:spPr>
        </p:pic>
        <p:sp>
          <p:nvSpPr>
            <p:cNvPr id="15" name="Text Box 6"/>
            <p:cNvSpPr txBox="1">
              <a:spLocks noChangeArrowheads="1"/>
            </p:cNvSpPr>
            <p:nvPr/>
          </p:nvSpPr>
          <p:spPr bwMode="auto">
            <a:xfrm>
              <a:off x="6634163" y="6611779"/>
              <a:ext cx="2238375" cy="218822"/>
            </a:xfrm>
            <a:prstGeom prst="rect">
              <a:avLst/>
            </a:prstGeom>
            <a:noFill/>
            <a:ln w="9525">
              <a:noFill/>
              <a:miter lim="800000"/>
              <a:headEnd/>
              <a:tailEnd/>
            </a:ln>
            <a:effectLst/>
          </p:spPr>
          <p:txBody>
            <a:bodyPr>
              <a:spAutoFit/>
            </a:bodyPr>
            <a:lstStyle/>
            <a:p>
              <a:r>
                <a:rPr lang="en-US" sz="1422" dirty="0">
                  <a:latin typeface="Calibri" pitchFamily="34" charset="0"/>
                </a:rPr>
                <a:t>(</a:t>
              </a:r>
              <a:r>
                <a:rPr lang="en-US" sz="1422" dirty="0" err="1">
                  <a:latin typeface="Calibri" pitchFamily="34" charset="0"/>
                </a:rPr>
                <a:t>Junqueira</a:t>
              </a:r>
              <a:r>
                <a:rPr lang="en-US" sz="1422" dirty="0">
                  <a:latin typeface="Calibri" pitchFamily="34" charset="0"/>
                </a:rPr>
                <a:t> &amp; </a:t>
              </a:r>
              <a:r>
                <a:rPr lang="en-US" sz="1422" dirty="0" err="1">
                  <a:latin typeface="Calibri" pitchFamily="34" charset="0"/>
                </a:rPr>
                <a:t>Carneiro</a:t>
              </a:r>
              <a:r>
                <a:rPr lang="en-US" sz="1422" dirty="0">
                  <a:latin typeface="Calibri" pitchFamily="34" charset="0"/>
                </a:rPr>
                <a:t>) </a:t>
              </a:r>
            </a:p>
          </p:txBody>
        </p:sp>
      </p:grpSp>
      <p:sp>
        <p:nvSpPr>
          <p:cNvPr id="4" name="Slide Number Placeholder 3"/>
          <p:cNvSpPr>
            <a:spLocks noGrp="1"/>
          </p:cNvSpPr>
          <p:nvPr>
            <p:ph type="sldNum" sz="quarter" idx="10"/>
          </p:nvPr>
        </p:nvSpPr>
        <p:spPr/>
        <p:txBody>
          <a:bodyPr/>
          <a:lstStyle/>
          <a:p>
            <a:pPr>
              <a:defRPr/>
            </a:pPr>
            <a:fld id="{2338772D-3C63-4B23-BC47-8CA19BCD5529}" type="slidenum">
              <a:rPr lang="nl-NL" smtClean="0"/>
              <a:pPr>
                <a:defRPr/>
              </a:pPr>
              <a:t>48</a:t>
            </a:fld>
            <a:endParaRPr lang="nl-NL" dirty="0"/>
          </a:p>
        </p:txBody>
      </p:sp>
    </p:spTree>
    <p:extLst>
      <p:ext uri="{BB962C8B-B14F-4D97-AF65-F5344CB8AC3E}">
        <p14:creationId xmlns:p14="http://schemas.microsoft.com/office/powerpoint/2010/main" val="335847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Ghreline: een recent ontdekt hormoon. Geproduceerd in de maag, en veroorzaker van het hongergevoel</a:t>
            </a:r>
            <a:endParaRPr lang="nl-NL"/>
          </a:p>
        </p:txBody>
      </p:sp>
      <p:sp>
        <p:nvSpPr>
          <p:cNvPr id="3" name="Slide Number Placeholder 2"/>
          <p:cNvSpPr>
            <a:spLocks noGrp="1"/>
          </p:cNvSpPr>
          <p:nvPr>
            <p:ph type="sldNum" sz="quarter" idx="10"/>
          </p:nvPr>
        </p:nvSpPr>
        <p:spPr/>
        <p:txBody>
          <a:bodyPr/>
          <a:lstStyle/>
          <a:p>
            <a:pPr>
              <a:defRPr/>
            </a:pPr>
            <a:fld id="{2338772D-3C63-4B23-BC47-8CA19BCD5529}" type="slidenum">
              <a:rPr lang="nl-NL" smtClean="0"/>
              <a:pPr>
                <a:defRPr/>
              </a:pPr>
              <a:t>49</a:t>
            </a:fld>
            <a:endParaRPr lang="nl-NL" dirty="0"/>
          </a:p>
        </p:txBody>
      </p:sp>
      <p:pic>
        <p:nvPicPr>
          <p:cNvPr id="38914" name="Picture 2" descr="Ghrelin: An orexigenic and somatotrophic signal from the stomach"/>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38705"/>
          <a:stretch/>
        </p:blipFill>
        <p:spPr bwMode="auto">
          <a:xfrm>
            <a:off x="900113" y="1716931"/>
            <a:ext cx="8918801" cy="601340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00113" y="8209904"/>
            <a:ext cx="4198354" cy="584775"/>
          </a:xfrm>
          <a:prstGeom prst="rect">
            <a:avLst/>
          </a:prstGeom>
        </p:spPr>
        <p:txBody>
          <a:bodyPr wrap="square">
            <a:spAutoFit/>
          </a:bodyPr>
          <a:lstStyle/>
          <a:p>
            <a:pPr>
              <a:tabLst>
                <a:tab pos="1029386" algn="l"/>
                <a:tab pos="2058772" algn="l"/>
                <a:tab pos="3088157" algn="l"/>
                <a:tab pos="4117543" algn="l"/>
                <a:tab pos="5146929" algn="l"/>
              </a:tabLst>
            </a:pPr>
            <a:r>
              <a:rPr lang="en-GB" sz="1600" smtClean="0">
                <a:solidFill>
                  <a:srgbClr val="000000"/>
                </a:solidFill>
                <a:latin typeface="Calibri" pitchFamily="34" charset="0"/>
              </a:rPr>
              <a:t>Inui (2001) </a:t>
            </a:r>
            <a:r>
              <a:rPr lang="en-GB" sz="1600" i="1" smtClean="0">
                <a:solidFill>
                  <a:srgbClr val="000000"/>
                </a:solidFill>
                <a:latin typeface="Calibri" pitchFamily="34" charset="0"/>
              </a:rPr>
              <a:t>Nature Rev. Neurosci.</a:t>
            </a:r>
            <a:r>
              <a:rPr lang="en-GB" sz="1600" smtClean="0">
                <a:solidFill>
                  <a:srgbClr val="000000"/>
                </a:solidFill>
                <a:latin typeface="Calibri" pitchFamily="34" charset="0"/>
              </a:rPr>
              <a:t> </a:t>
            </a:r>
            <a:r>
              <a:rPr lang="en-GB" sz="1600" b="1" smtClean="0">
                <a:solidFill>
                  <a:srgbClr val="000000"/>
                </a:solidFill>
                <a:latin typeface="Calibri" pitchFamily="34" charset="0"/>
              </a:rPr>
              <a:t>2</a:t>
            </a:r>
            <a:r>
              <a:rPr lang="en-GB" sz="1600" smtClean="0">
                <a:solidFill>
                  <a:srgbClr val="000000"/>
                </a:solidFill>
                <a:latin typeface="Calibri" pitchFamily="34" charset="0"/>
              </a:rPr>
              <a:t>: 551-60</a:t>
            </a:r>
          </a:p>
          <a:p>
            <a:pPr>
              <a:tabLst>
                <a:tab pos="1029386" algn="l"/>
                <a:tab pos="2058772" algn="l"/>
                <a:tab pos="3088157" algn="l"/>
                <a:tab pos="4117543" algn="l"/>
                <a:tab pos="5146929" algn="l"/>
              </a:tabLst>
            </a:pPr>
            <a:r>
              <a:rPr lang="en-GB" sz="1600" smtClean="0">
                <a:solidFill>
                  <a:srgbClr val="000000"/>
                </a:solidFill>
                <a:latin typeface="Calibri" pitchFamily="34" charset="0"/>
              </a:rPr>
              <a:t>Kojima et al. (1999) </a:t>
            </a:r>
            <a:r>
              <a:rPr lang="en-GB" sz="1600" i="1" smtClean="0">
                <a:solidFill>
                  <a:srgbClr val="000000"/>
                </a:solidFill>
                <a:latin typeface="Calibri" pitchFamily="34" charset="0"/>
              </a:rPr>
              <a:t>Nature</a:t>
            </a:r>
            <a:r>
              <a:rPr lang="en-GB" sz="1600" smtClean="0">
                <a:solidFill>
                  <a:srgbClr val="000000"/>
                </a:solidFill>
                <a:latin typeface="Calibri" pitchFamily="34" charset="0"/>
              </a:rPr>
              <a:t> </a:t>
            </a:r>
            <a:r>
              <a:rPr lang="en-GB" sz="1600" b="1" smtClean="0">
                <a:solidFill>
                  <a:srgbClr val="000000"/>
                </a:solidFill>
                <a:latin typeface="Calibri" pitchFamily="34" charset="0"/>
              </a:rPr>
              <a:t>402</a:t>
            </a:r>
            <a:r>
              <a:rPr lang="en-GB" sz="1600" smtClean="0">
                <a:solidFill>
                  <a:srgbClr val="000000"/>
                </a:solidFill>
                <a:latin typeface="Calibri" pitchFamily="34" charset="0"/>
              </a:rPr>
              <a:t>: 655-60</a:t>
            </a:r>
            <a:endParaRPr lang="en-GB" sz="1600" dirty="0">
              <a:solidFill>
                <a:srgbClr val="000000"/>
              </a:solidFill>
              <a:latin typeface="Calibri" pitchFamily="34" charset="0"/>
            </a:endParaRPr>
          </a:p>
        </p:txBody>
      </p:sp>
      <p:grpSp>
        <p:nvGrpSpPr>
          <p:cNvPr id="7" name="Group 6"/>
          <p:cNvGrpSpPr/>
          <p:nvPr/>
        </p:nvGrpSpPr>
        <p:grpSpPr>
          <a:xfrm>
            <a:off x="9818914" y="2919174"/>
            <a:ext cx="3008363" cy="4472731"/>
            <a:chOff x="9262206" y="2487612"/>
            <a:chExt cx="3390900" cy="4781550"/>
          </a:xfrm>
        </p:grpSpPr>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62206" y="2487612"/>
              <a:ext cx="3390900" cy="4781550"/>
            </a:xfrm>
            <a:prstGeom prst="rect">
              <a:avLst/>
            </a:prstGeom>
          </p:spPr>
        </p:pic>
        <p:sp>
          <p:nvSpPr>
            <p:cNvPr id="5" name="TextBox 4"/>
            <p:cNvSpPr txBox="1"/>
            <p:nvPr/>
          </p:nvSpPr>
          <p:spPr>
            <a:xfrm>
              <a:off x="11418805" y="4310241"/>
              <a:ext cx="984565" cy="400110"/>
            </a:xfrm>
            <a:prstGeom prst="rect">
              <a:avLst/>
            </a:prstGeom>
            <a:noFill/>
          </p:spPr>
          <p:txBody>
            <a:bodyPr wrap="none" rtlCol="0">
              <a:spAutoFit/>
            </a:bodyPr>
            <a:lstStyle/>
            <a:p>
              <a:pPr algn="ctr"/>
              <a:r>
                <a:rPr lang="nl-NL" sz="2000" b="1" smtClean="0">
                  <a:latin typeface="Calibri" panose="020F0502020204030204" pitchFamily="34" charset="0"/>
                </a:rPr>
                <a:t>400 µm</a:t>
              </a:r>
            </a:p>
          </p:txBody>
        </p:sp>
        <p:sp>
          <p:nvSpPr>
            <p:cNvPr id="9" name="TextBox 8"/>
            <p:cNvSpPr txBox="1"/>
            <p:nvPr/>
          </p:nvSpPr>
          <p:spPr>
            <a:xfrm>
              <a:off x="11508537" y="6695480"/>
              <a:ext cx="854721" cy="400110"/>
            </a:xfrm>
            <a:prstGeom prst="rect">
              <a:avLst/>
            </a:prstGeom>
            <a:noFill/>
          </p:spPr>
          <p:txBody>
            <a:bodyPr wrap="none" rtlCol="0">
              <a:spAutoFit/>
            </a:bodyPr>
            <a:lstStyle/>
            <a:p>
              <a:pPr algn="ctr"/>
              <a:r>
                <a:rPr lang="nl-NL" sz="2000" b="1" smtClean="0">
                  <a:latin typeface="Calibri" panose="020F0502020204030204" pitchFamily="34" charset="0"/>
                </a:rPr>
                <a:t>40 µm</a:t>
              </a:r>
            </a:p>
          </p:txBody>
        </p:sp>
      </p:grpSp>
    </p:spTree>
    <p:extLst>
      <p:ext uri="{BB962C8B-B14F-4D97-AF65-F5344CB8AC3E}">
        <p14:creationId xmlns:p14="http://schemas.microsoft.com/office/powerpoint/2010/main" val="25406310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82" name="Picture 14" descr="Abundance of bacteria in the gut microbiome. (using Vitcomic)"/>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5461349" y="12863"/>
            <a:ext cx="4767845" cy="4767846"/>
          </a:xfrm>
          <a:prstGeom prst="rect">
            <a:avLst/>
          </a:prstGeom>
          <a:noFill/>
          <a:extLst>
            <a:ext uri="{909E8E84-426E-40DD-AFC4-6F175D3DCCD1}">
              <a14:hiddenFill xmlns:a14="http://schemas.microsoft.com/office/drawing/2010/main">
                <a:solidFill>
                  <a:srgbClr val="FFFFFF"/>
                </a:solidFill>
              </a14:hiddenFill>
            </a:ext>
          </a:extLst>
        </p:spPr>
      </p:pic>
      <p:pic>
        <p:nvPicPr>
          <p:cNvPr id="109584" name="Picture 16" descr="http://thescienceofnutrition.files.wordpress.com/2012/03/bacteria2.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65468" y="4384983"/>
            <a:ext cx="9034524" cy="53502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92835" y="1037255"/>
            <a:ext cx="5024305" cy="3766829"/>
          </a:xfrm>
        </p:spPr>
        <p:txBody>
          <a:bodyPr/>
          <a:lstStyle/>
          <a:p>
            <a:r>
              <a:rPr lang="nl-NL" b="1" i="1" smtClean="0"/>
              <a:t>Human gut microbiome</a:t>
            </a:r>
            <a:r>
              <a:rPr lang="nl-NL" smtClean="0"/>
              <a:t>: honderden bacterie- en archaea-soorten betrokken bij afweer en extractie van energie uit onze voeding.</a:t>
            </a:r>
            <a:endParaRPr lang="en-GB"/>
          </a:p>
        </p:txBody>
      </p:sp>
      <p:pic>
        <p:nvPicPr>
          <p:cNvPr id="109570" name="Picture 2" descr="http://www.nature.com/nature/journal/v489/n7414/images/489054a-i1.0.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619740" y="258595"/>
            <a:ext cx="2030391" cy="26620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9576" name="Picture 8" descr="http://photos-g.ak.fbcdn.net/hphotos-ak-ash2/149916_451157973830_195087858830_5583809_848599_a.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229194" y="998645"/>
            <a:ext cx="1998966" cy="265418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pPr>
              <a:defRPr/>
            </a:pPr>
            <a:fld id="{2338772D-3C63-4B23-BC47-8CA19BCD5529}" type="slidenum">
              <a:rPr lang="nl-NL" smtClean="0"/>
              <a:pPr>
                <a:defRPr/>
              </a:pPr>
              <a:t>5</a:t>
            </a:fld>
            <a:endParaRPr lang="nl-NL" dirty="0"/>
          </a:p>
        </p:txBody>
      </p:sp>
    </p:spTree>
    <p:extLst>
      <p:ext uri="{BB962C8B-B14F-4D97-AF65-F5344CB8AC3E}">
        <p14:creationId xmlns:p14="http://schemas.microsoft.com/office/powerpoint/2010/main" val="2400122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Michael D. Gershon M.D. had het lef te suggereren dat er een derde neurotransmitter (en misschien wel meer) in de darm voorkomt</a:t>
            </a:r>
            <a:endParaRPr lang="nl-NL"/>
          </a:p>
        </p:txBody>
      </p:sp>
      <p:sp>
        <p:nvSpPr>
          <p:cNvPr id="3" name="Slide Number Placeholder 2"/>
          <p:cNvSpPr>
            <a:spLocks noGrp="1"/>
          </p:cNvSpPr>
          <p:nvPr>
            <p:ph type="sldNum" sz="quarter" idx="10"/>
          </p:nvPr>
        </p:nvSpPr>
        <p:spPr/>
        <p:txBody>
          <a:bodyPr/>
          <a:lstStyle/>
          <a:p>
            <a:pPr>
              <a:defRPr/>
            </a:pPr>
            <a:fld id="{2338772D-3C63-4B23-BC47-8CA19BCD5529}" type="slidenum">
              <a:rPr lang="nl-NL" smtClean="0"/>
              <a:pPr>
                <a:defRPr/>
              </a:pPr>
              <a:t>50</a:t>
            </a:fld>
            <a:endParaRPr lang="nl-NL"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0113" y="2073955"/>
            <a:ext cx="3018744" cy="4506656"/>
          </a:xfrm>
          <a:prstGeom prst="rect">
            <a:avLst/>
          </a:prstGeom>
        </p:spPr>
      </p:pic>
      <p:sp>
        <p:nvSpPr>
          <p:cNvPr id="5" name="Rounded Rectangular Callout 4"/>
          <p:cNvSpPr/>
          <p:nvPr/>
        </p:nvSpPr>
        <p:spPr>
          <a:xfrm>
            <a:off x="4833257" y="2682751"/>
            <a:ext cx="4593772" cy="4086225"/>
          </a:xfrm>
          <a:prstGeom prst="wedgeRoundRectCallout">
            <a:avLst>
              <a:gd name="adj1" fmla="val -80943"/>
              <a:gd name="adj2" fmla="val 8679"/>
              <a:gd name="adj3" fmla="val 16667"/>
            </a:avLst>
          </a:prstGeom>
          <a:solidFill>
            <a:schemeClr val="accent1">
              <a:lumMod val="40000"/>
              <a:lumOff val="60000"/>
            </a:schemeClr>
          </a:solidFill>
          <a:ln>
            <a:solidFill>
              <a:schemeClr val="accent1">
                <a:lumMod val="75000"/>
              </a:schemeClr>
            </a:solidFill>
          </a:ln>
          <a:effectLst>
            <a:outerShdw blurRad="50800" dist="38100" dir="2700000" algn="tl" rotWithShape="0">
              <a:prstClr val="black">
                <a:alpha val="40000"/>
              </a:prstClr>
            </a:outerShdw>
          </a:effectLst>
        </p:spPr>
        <p:txBody>
          <a:bodyPr wrap="square" rtlCol="0" anchor="ctr">
            <a:spAutoFit/>
          </a:bodyPr>
          <a:lstStyle/>
          <a:p>
            <a:pPr algn="ctr"/>
            <a:r>
              <a:rPr lang="nl-NL" smtClean="0">
                <a:latin typeface="Calibri" panose="020F0502020204030204" pitchFamily="34" charset="0"/>
              </a:rPr>
              <a:t>“I was (…) able to speak, but the panic attack had not abated and I simply forgot what I had to say, I really was speechless. (…)</a:t>
            </a:r>
          </a:p>
          <a:p>
            <a:pPr algn="ctr"/>
            <a:r>
              <a:rPr lang="nl-NL" smtClean="0">
                <a:latin typeface="Calibri" panose="020F0502020204030204" pitchFamily="34" charset="0"/>
              </a:rPr>
              <a:t>I may have lost the ability to speak, but at least I could still read [the lines on the slides].”</a:t>
            </a:r>
            <a:endParaRPr lang="nl-NL">
              <a:latin typeface="Calibri" panose="020F0502020204030204" pitchFamily="34" charset="0"/>
            </a:endParaRPr>
          </a:p>
        </p:txBody>
      </p:sp>
      <p:sp>
        <p:nvSpPr>
          <p:cNvPr id="6" name="Rounded Rectangular Callout 5"/>
          <p:cNvSpPr/>
          <p:nvPr/>
        </p:nvSpPr>
        <p:spPr>
          <a:xfrm>
            <a:off x="3461657" y="6580611"/>
            <a:ext cx="4767943" cy="2485787"/>
          </a:xfrm>
          <a:prstGeom prst="wedgeRoundRectCallout">
            <a:avLst>
              <a:gd name="adj1" fmla="val -54459"/>
              <a:gd name="adj2" fmla="val -103372"/>
              <a:gd name="adj3" fmla="val 16667"/>
            </a:avLst>
          </a:prstGeom>
          <a:solidFill>
            <a:schemeClr val="accent2">
              <a:lumMod val="40000"/>
              <a:lumOff val="60000"/>
            </a:schemeClr>
          </a:solidFill>
          <a:ln>
            <a:solidFill>
              <a:schemeClr val="accent2">
                <a:lumMod val="75000"/>
              </a:schemeClr>
            </a:solidFill>
          </a:ln>
          <a:effectLst>
            <a:outerShdw blurRad="50800" dist="38100" dir="2700000" algn="tl" rotWithShape="0">
              <a:prstClr val="black">
                <a:alpha val="40000"/>
              </a:prstClr>
            </a:outerShdw>
          </a:effectLst>
        </p:spPr>
        <p:txBody>
          <a:bodyPr wrap="square" rtlCol="0" anchor="ctr">
            <a:spAutoFit/>
          </a:bodyPr>
          <a:lstStyle/>
          <a:p>
            <a:pPr algn="ctr"/>
            <a:r>
              <a:rPr lang="nl-NL" sz="2000" smtClean="0">
                <a:latin typeface="Calibri" panose="020F0502020204030204" pitchFamily="34" charset="0"/>
              </a:rPr>
              <a:t>“The volitional difference between the [autonomic nervous system and skeletal motor system] is not absolute. Some people can be conditioned to will changes to occur in autonomic activities, such as their heartbeat or their blood pressure.” (1998)</a:t>
            </a:r>
            <a:endParaRPr lang="nl-NL" sz="2000">
              <a:latin typeface="Calibri" panose="020F0502020204030204" pitchFamily="34" charset="0"/>
            </a:endParaRPr>
          </a:p>
        </p:txBody>
      </p:sp>
    </p:spTree>
    <p:extLst>
      <p:ext uri="{BB962C8B-B14F-4D97-AF65-F5344CB8AC3E}">
        <p14:creationId xmlns:p14="http://schemas.microsoft.com/office/powerpoint/2010/main" val="307312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1433" y="2003281"/>
            <a:ext cx="11558568" cy="5355462"/>
          </a:xfrm>
          <a:prstGeom prst="rect">
            <a:avLst/>
          </a:prstGeom>
          <a:noFill/>
          <a:ln w="9525">
            <a:noFill/>
            <a:round/>
            <a:headEnd/>
            <a:tailEnd/>
          </a:ln>
          <a:effectLst/>
        </p:spPr>
      </p:pic>
      <p:sp>
        <p:nvSpPr>
          <p:cNvPr id="3076" name="Text Box 4"/>
          <p:cNvSpPr txBox="1">
            <a:spLocks noChangeArrowheads="1"/>
          </p:cNvSpPr>
          <p:nvPr/>
        </p:nvSpPr>
        <p:spPr bwMode="auto">
          <a:xfrm>
            <a:off x="961433" y="8789866"/>
            <a:ext cx="4399019" cy="406689"/>
          </a:xfrm>
          <a:prstGeom prst="rect">
            <a:avLst/>
          </a:prstGeom>
          <a:noFill/>
          <a:ln w="9525">
            <a:noFill/>
            <a:round/>
            <a:headEnd/>
            <a:tailEnd/>
          </a:ln>
          <a:effectLst/>
        </p:spPr>
        <p:txBody>
          <a:bodyPr lIns="0" tIns="0" rIns="0" bIns="0"/>
          <a:lstStyle/>
          <a:p>
            <a:pPr>
              <a:tabLst>
                <a:tab pos="933756" algn="l"/>
                <a:tab pos="1867511" algn="l"/>
                <a:tab pos="2801267" algn="l"/>
                <a:tab pos="3735024" algn="l"/>
                <a:tab pos="4668779" algn="l"/>
              </a:tabLst>
            </a:pPr>
            <a:r>
              <a:rPr lang="en-GB" sz="1800" dirty="0">
                <a:solidFill>
                  <a:srgbClr val="000000"/>
                </a:solidFill>
                <a:latin typeface="Calibri" pitchFamily="34" charset="0"/>
                <a:ea typeface="msgothic" charset="0"/>
                <a:cs typeface="Calibri" pitchFamily="34" charset="0"/>
              </a:rPr>
              <a:t>Herbert et al. (2005) </a:t>
            </a:r>
            <a:r>
              <a:rPr lang="en-GB" sz="1800" i="1" dirty="0" err="1">
                <a:solidFill>
                  <a:srgbClr val="000000"/>
                </a:solidFill>
                <a:latin typeface="Calibri" pitchFamily="34" charset="0"/>
                <a:ea typeface="msgothic" charset="0"/>
                <a:cs typeface="Calibri" pitchFamily="34" charset="0"/>
              </a:rPr>
              <a:t>Anesth</a:t>
            </a:r>
            <a:r>
              <a:rPr lang="en-GB" sz="1800" i="1" dirty="0">
                <a:solidFill>
                  <a:srgbClr val="000000"/>
                </a:solidFill>
                <a:latin typeface="Calibri" pitchFamily="34" charset="0"/>
                <a:ea typeface="msgothic" charset="0"/>
                <a:cs typeface="Calibri" pitchFamily="34" charset="0"/>
              </a:rPr>
              <a:t>. </a:t>
            </a:r>
            <a:r>
              <a:rPr lang="en-GB" sz="1800" i="1" dirty="0" err="1">
                <a:solidFill>
                  <a:srgbClr val="000000"/>
                </a:solidFill>
                <a:latin typeface="Calibri" pitchFamily="34" charset="0"/>
                <a:ea typeface="msgothic" charset="0"/>
                <a:cs typeface="Calibri" pitchFamily="34" charset="0"/>
              </a:rPr>
              <a:t>Analg</a:t>
            </a:r>
            <a:r>
              <a:rPr lang="en-GB" sz="1800" i="1" dirty="0">
                <a:solidFill>
                  <a:srgbClr val="000000"/>
                </a:solidFill>
                <a:latin typeface="Calibri" pitchFamily="34" charset="0"/>
                <a:ea typeface="msgothic" charset="0"/>
                <a:cs typeface="Calibri" pitchFamily="34" charset="0"/>
              </a:rPr>
              <a:t>.</a:t>
            </a:r>
            <a:r>
              <a:rPr lang="en-GB" sz="1800" dirty="0">
                <a:solidFill>
                  <a:srgbClr val="000000"/>
                </a:solidFill>
                <a:latin typeface="Calibri" pitchFamily="34" charset="0"/>
                <a:ea typeface="msgothic" charset="0"/>
                <a:cs typeface="Calibri" pitchFamily="34" charset="0"/>
              </a:rPr>
              <a:t> </a:t>
            </a:r>
            <a:r>
              <a:rPr lang="en-GB" sz="1800" b="1" dirty="0">
                <a:solidFill>
                  <a:srgbClr val="000000"/>
                </a:solidFill>
                <a:latin typeface="Calibri" pitchFamily="34" charset="0"/>
                <a:ea typeface="msgothic" charset="0"/>
                <a:cs typeface="Calibri" pitchFamily="34" charset="0"/>
              </a:rPr>
              <a:t>100</a:t>
            </a:r>
            <a:r>
              <a:rPr lang="en-GB" sz="1800" dirty="0">
                <a:solidFill>
                  <a:srgbClr val="000000"/>
                </a:solidFill>
                <a:latin typeface="Calibri" pitchFamily="34" charset="0"/>
                <a:ea typeface="msgothic" charset="0"/>
                <a:cs typeface="Calibri" pitchFamily="34" charset="0"/>
              </a:rPr>
              <a:t>: 120-7</a:t>
            </a:r>
          </a:p>
        </p:txBody>
      </p:sp>
      <p:sp>
        <p:nvSpPr>
          <p:cNvPr id="7" name="Title 6"/>
          <p:cNvSpPr>
            <a:spLocks noGrp="1"/>
          </p:cNvSpPr>
          <p:nvPr>
            <p:ph type="title"/>
          </p:nvPr>
        </p:nvSpPr>
        <p:spPr/>
        <p:txBody>
          <a:bodyPr/>
          <a:lstStyle/>
          <a:p>
            <a:r>
              <a:rPr lang="en-GB" dirty="0" err="1" smtClean="0"/>
              <a:t>Peristaltiek</a:t>
            </a:r>
            <a:r>
              <a:rPr lang="en-GB" dirty="0" smtClean="0"/>
              <a:t> in de </a:t>
            </a:r>
            <a:r>
              <a:rPr lang="en-GB" dirty="0" err="1" smtClean="0"/>
              <a:t>geïsoleerde</a:t>
            </a:r>
            <a:r>
              <a:rPr lang="en-GB" dirty="0" smtClean="0"/>
              <a:t> </a:t>
            </a:r>
            <a:r>
              <a:rPr lang="en-GB" dirty="0" err="1" smtClean="0"/>
              <a:t>dunne</a:t>
            </a:r>
            <a:r>
              <a:rPr lang="en-GB" dirty="0" smtClean="0"/>
              <a:t> </a:t>
            </a:r>
            <a:r>
              <a:rPr lang="en-GB" dirty="0" err="1" smtClean="0"/>
              <a:t>darm</a:t>
            </a:r>
            <a:r>
              <a:rPr lang="en-GB" dirty="0" smtClean="0"/>
              <a:t> van </a:t>
            </a:r>
            <a:r>
              <a:rPr lang="en-GB" err="1" smtClean="0"/>
              <a:t>een</a:t>
            </a:r>
            <a:r>
              <a:rPr lang="en-GB" smtClean="0"/>
              <a:t> cavia: </a:t>
            </a:r>
            <a:r>
              <a:rPr lang="en-GB" b="1" smtClean="0"/>
              <a:t>afhankelijk van serotonine? Een </a:t>
            </a:r>
            <a:r>
              <a:rPr lang="en-GB" b="1" i="1" smtClean="0"/>
              <a:t>derde</a:t>
            </a:r>
            <a:r>
              <a:rPr lang="en-GB" b="1" smtClean="0"/>
              <a:t> neurotransmitter?!</a:t>
            </a:r>
            <a:endParaRPr lang="en-US" b="1" dirty="0"/>
          </a:p>
        </p:txBody>
      </p:sp>
      <p:sp>
        <p:nvSpPr>
          <p:cNvPr id="10" name="TextBox 9"/>
          <p:cNvSpPr txBox="1"/>
          <p:nvPr/>
        </p:nvSpPr>
        <p:spPr>
          <a:xfrm>
            <a:off x="961433" y="7568589"/>
            <a:ext cx="4897312" cy="1011431"/>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en-GB" sz="2000" b="1" dirty="0" err="1">
                <a:latin typeface="Calibri" pitchFamily="34" charset="0"/>
                <a:cs typeface="Calibri" pitchFamily="34" charset="0"/>
              </a:rPr>
              <a:t>PPT</a:t>
            </a:r>
            <a:r>
              <a:rPr lang="en-GB" sz="2000" dirty="0">
                <a:latin typeface="Calibri" pitchFamily="34" charset="0"/>
                <a:cs typeface="Calibri" pitchFamily="34" charset="0"/>
              </a:rPr>
              <a:t>: peristaltic pressure threshold</a:t>
            </a:r>
          </a:p>
          <a:p>
            <a:r>
              <a:rPr lang="en-GB" sz="2000" b="1" dirty="0">
                <a:latin typeface="Calibri" pitchFamily="34" charset="0"/>
                <a:cs typeface="Calibri" pitchFamily="34" charset="0"/>
              </a:rPr>
              <a:t>acetaminophen</a:t>
            </a:r>
            <a:r>
              <a:rPr lang="en-GB" sz="2000" dirty="0">
                <a:latin typeface="Calibri" pitchFamily="34" charset="0"/>
                <a:cs typeface="Calibri" pitchFamily="34" charset="0"/>
              </a:rPr>
              <a:t>: </a:t>
            </a:r>
            <a:r>
              <a:rPr lang="en-GB" sz="2000" dirty="0" err="1">
                <a:latin typeface="Calibri" pitchFamily="34" charset="0"/>
                <a:cs typeface="Calibri" pitchFamily="34" charset="0"/>
              </a:rPr>
              <a:t>paracetamol</a:t>
            </a:r>
            <a:r>
              <a:rPr lang="en-GB" sz="2000">
                <a:latin typeface="Calibri" pitchFamily="34" charset="0"/>
                <a:cs typeface="Calibri" pitchFamily="34" charset="0"/>
              </a:rPr>
              <a:t>, inhibeert </a:t>
            </a:r>
            <a:r>
              <a:rPr lang="en-GB" sz="2000" dirty="0" err="1">
                <a:latin typeface="Calibri" pitchFamily="34" charset="0"/>
                <a:cs typeface="Calibri" pitchFamily="34" charset="0"/>
              </a:rPr>
              <a:t>serotonerge</a:t>
            </a:r>
            <a:r>
              <a:rPr lang="en-GB" sz="2000" dirty="0">
                <a:latin typeface="Calibri" pitchFamily="34" charset="0"/>
                <a:cs typeface="Calibri" pitchFamily="34" charset="0"/>
              </a:rPr>
              <a:t> </a:t>
            </a:r>
            <a:r>
              <a:rPr lang="en-GB" sz="2000" dirty="0" err="1">
                <a:latin typeface="Calibri" pitchFamily="34" charset="0"/>
                <a:cs typeface="Calibri" pitchFamily="34" charset="0"/>
              </a:rPr>
              <a:t>neuronen</a:t>
            </a:r>
            <a:r>
              <a:rPr lang="en-GB" sz="2000" dirty="0">
                <a:latin typeface="Calibri" pitchFamily="34" charset="0"/>
                <a:cs typeface="Calibri" pitchFamily="34" charset="0"/>
              </a:rPr>
              <a:t> </a:t>
            </a:r>
            <a:endParaRPr lang="en-US" sz="2000" dirty="0">
              <a:latin typeface="Calibri" pitchFamily="34" charset="0"/>
              <a:cs typeface="Calibri" pitchFamily="34" charset="0"/>
            </a:endParaRPr>
          </a:p>
        </p:txBody>
      </p:sp>
      <p:sp>
        <p:nvSpPr>
          <p:cNvPr id="2" name="Slide Number Placeholder 1"/>
          <p:cNvSpPr>
            <a:spLocks noGrp="1"/>
          </p:cNvSpPr>
          <p:nvPr>
            <p:ph type="sldNum" sz="quarter" idx="10"/>
          </p:nvPr>
        </p:nvSpPr>
        <p:spPr/>
        <p:txBody>
          <a:bodyPr/>
          <a:lstStyle/>
          <a:p>
            <a:pPr>
              <a:defRPr/>
            </a:pPr>
            <a:fld id="{2338772D-3C63-4B23-BC47-8CA19BCD5529}" type="slidenum">
              <a:rPr lang="nl-NL" smtClean="0"/>
              <a:pPr>
                <a:defRPr/>
              </a:pPr>
              <a:t>51</a:t>
            </a:fld>
            <a:endParaRPr lang="nl-NL"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5"/>
          <p:cNvSpPr>
            <a:spLocks noGrp="1" noChangeArrowheads="1"/>
          </p:cNvSpPr>
          <p:nvPr>
            <p:ph type="title"/>
          </p:nvPr>
        </p:nvSpPr>
        <p:spPr/>
        <p:txBody>
          <a:bodyPr/>
          <a:lstStyle/>
          <a:p>
            <a:r>
              <a:rPr lang="en-US" dirty="0" smtClean="0"/>
              <a:t>Het </a:t>
            </a:r>
            <a:r>
              <a:rPr lang="en-US" b="1" err="1" smtClean="0"/>
              <a:t>darmzenuwstelsel</a:t>
            </a:r>
            <a:r>
              <a:rPr lang="en-US" smtClean="0"/>
              <a:t> zoals we het nu zo’n beetje kennen: </a:t>
            </a:r>
            <a:r>
              <a:rPr lang="en-US" dirty="0" smtClean="0"/>
              <a:t>ca. 500 </a:t>
            </a:r>
            <a:r>
              <a:rPr lang="en-US" dirty="0" err="1" smtClean="0"/>
              <a:t>miljoen</a:t>
            </a:r>
            <a:r>
              <a:rPr lang="en-US" dirty="0" smtClean="0"/>
              <a:t> </a:t>
            </a:r>
            <a:r>
              <a:rPr lang="en-US" dirty="0" err="1" smtClean="0"/>
              <a:t>neuronen</a:t>
            </a:r>
            <a:r>
              <a:rPr lang="en-US" dirty="0" smtClean="0"/>
              <a:t> in 20 </a:t>
            </a:r>
            <a:r>
              <a:rPr lang="en-US" dirty="0" err="1" smtClean="0"/>
              <a:t>functionele</a:t>
            </a:r>
            <a:r>
              <a:rPr lang="en-US" dirty="0" smtClean="0"/>
              <a:t> </a:t>
            </a:r>
            <a:r>
              <a:rPr lang="en-US" dirty="0" err="1" smtClean="0"/>
              <a:t>klassen</a:t>
            </a:r>
            <a:endParaRPr lang="en-US" dirty="0" smtClean="0"/>
          </a:p>
        </p:txBody>
      </p:sp>
      <p:sp>
        <p:nvSpPr>
          <p:cNvPr id="49154" name="Tijdelijke aanduiding voor dianummer 4"/>
          <p:cNvSpPr>
            <a:spLocks noGrp="1"/>
          </p:cNvSpPr>
          <p:nvPr>
            <p:ph type="sldNum" sz="quarter" idx="12"/>
          </p:nvPr>
        </p:nvSpPr>
        <p:spPr/>
        <p:txBody>
          <a:bodyPr/>
          <a:lstStyle/>
          <a:p>
            <a:fld id="{F5CEAB5F-B329-45BE-AFCF-5DCBD1E83103}" type="slidenum">
              <a:rPr lang="en-US" smtClean="0"/>
              <a:pPr/>
              <a:t>52</a:t>
            </a:fld>
            <a:endParaRPr lang="en-US" smtClean="0"/>
          </a:p>
        </p:txBody>
      </p:sp>
      <p:sp>
        <p:nvSpPr>
          <p:cNvPr id="49156" name="Rectangle 3" descr="1405"/>
          <p:cNvSpPr>
            <a:spLocks noGrp="1" noChangeAspect="1" noChangeArrowheads="1"/>
          </p:cNvSpPr>
          <p:nvPr/>
        </p:nvSpPr>
        <p:spPr bwMode="auto">
          <a:xfrm>
            <a:off x="6501993" y="2101110"/>
            <a:ext cx="2363763" cy="3114406"/>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9525">
            <a:noFill/>
            <a:miter lim="800000"/>
            <a:headEnd/>
            <a:tailEnd/>
          </a:ln>
        </p:spPr>
        <p:txBody>
          <a:bodyPr/>
          <a:lstStyle/>
          <a:p>
            <a:endParaRPr lang="en-US" sz="3697"/>
          </a:p>
        </p:txBody>
      </p:sp>
      <p:pic>
        <p:nvPicPr>
          <p:cNvPr id="177154" name="Picture 2"/>
          <p:cNvPicPr>
            <a:picLocks noChangeAspect="1" noChangeArrowheads="1"/>
          </p:cNvPicPr>
          <p:nvPr/>
        </p:nvPicPr>
        <p:blipFill>
          <a:blip r:embed="rId4" cstate="print"/>
          <a:srcRect/>
          <a:stretch>
            <a:fillRect/>
          </a:stretch>
        </p:blipFill>
        <p:spPr bwMode="auto">
          <a:xfrm>
            <a:off x="9014928" y="2101111"/>
            <a:ext cx="3768681" cy="4710850"/>
          </a:xfrm>
          <a:prstGeom prst="rect">
            <a:avLst/>
          </a:prstGeom>
          <a:noFill/>
          <a:ln w="9525">
            <a:noFill/>
            <a:miter lim="800000"/>
            <a:headEnd/>
            <a:tailEnd/>
          </a:ln>
        </p:spPr>
      </p:pic>
      <p:sp>
        <p:nvSpPr>
          <p:cNvPr id="8" name="Rectangle 7"/>
          <p:cNvSpPr/>
          <p:nvPr/>
        </p:nvSpPr>
        <p:spPr>
          <a:xfrm>
            <a:off x="8907978" y="6782822"/>
            <a:ext cx="3875671" cy="1624163"/>
          </a:xfrm>
          <a:prstGeom prst="rect">
            <a:avLst/>
          </a:prstGeom>
        </p:spPr>
        <p:txBody>
          <a:bodyPr wrap="square">
            <a:spAutoFit/>
          </a:bodyPr>
          <a:lstStyle/>
          <a:p>
            <a:r>
              <a:rPr lang="en-US" sz="1991" dirty="0">
                <a:latin typeface="Calibri" pitchFamily="34" charset="0"/>
                <a:cs typeface="Calibri" pitchFamily="34" charset="0"/>
              </a:rPr>
              <a:t>Whole-mount preparation of the mouse small bowel </a:t>
            </a:r>
            <a:r>
              <a:rPr lang="en-US" sz="1991" dirty="0" err="1">
                <a:latin typeface="Calibri" pitchFamily="34" charset="0"/>
                <a:cs typeface="Calibri" pitchFamily="34" charset="0"/>
              </a:rPr>
              <a:t>myenteric</a:t>
            </a:r>
            <a:r>
              <a:rPr lang="en-US" sz="1991" dirty="0">
                <a:latin typeface="Calibri" pitchFamily="34" charset="0"/>
                <a:cs typeface="Calibri" pitchFamily="34" charset="0"/>
              </a:rPr>
              <a:t> plexus after staining for </a:t>
            </a:r>
            <a:r>
              <a:rPr lang="en-US" sz="1991" dirty="0" err="1">
                <a:latin typeface="Calibri" pitchFamily="34" charset="0"/>
                <a:cs typeface="Calibri" pitchFamily="34" charset="0"/>
              </a:rPr>
              <a:t>NADPH</a:t>
            </a:r>
            <a:r>
              <a:rPr lang="en-US" sz="1991" dirty="0">
                <a:latin typeface="Calibri" pitchFamily="34" charset="0"/>
                <a:cs typeface="Calibri" pitchFamily="34" charset="0"/>
              </a:rPr>
              <a:t>  </a:t>
            </a:r>
            <a:r>
              <a:rPr lang="en-US" sz="1991" dirty="0" err="1">
                <a:latin typeface="Calibri" pitchFamily="34" charset="0"/>
                <a:cs typeface="Calibri" pitchFamily="34" charset="0"/>
              </a:rPr>
              <a:t>dehydrogenase</a:t>
            </a:r>
            <a:r>
              <a:rPr lang="en-US" sz="1991" dirty="0">
                <a:latin typeface="Calibri" pitchFamily="34" charset="0"/>
                <a:cs typeface="Calibri" pitchFamily="34" charset="0"/>
              </a:rPr>
              <a:t> (cover </a:t>
            </a:r>
            <a:r>
              <a:rPr lang="en-US" sz="1991" i="1" dirty="0">
                <a:latin typeface="Calibri" pitchFamily="34" charset="0"/>
                <a:cs typeface="Calibri" pitchFamily="34" charset="0"/>
              </a:rPr>
              <a:t>J. </a:t>
            </a:r>
            <a:r>
              <a:rPr lang="en-US" sz="1991" i="1" dirty="0" err="1">
                <a:latin typeface="Calibri" pitchFamily="34" charset="0"/>
                <a:cs typeface="Calibri" pitchFamily="34" charset="0"/>
              </a:rPr>
              <a:t>Neurosci</a:t>
            </a:r>
            <a:r>
              <a:rPr lang="en-US" sz="1991" i="1" dirty="0">
                <a:latin typeface="Calibri" pitchFamily="34" charset="0"/>
                <a:cs typeface="Calibri" pitchFamily="34" charset="0"/>
              </a:rPr>
              <a:t>.</a:t>
            </a:r>
            <a:r>
              <a:rPr lang="en-US" sz="1991" dirty="0">
                <a:latin typeface="Calibri" pitchFamily="34" charset="0"/>
                <a:cs typeface="Calibri" pitchFamily="34" charset="0"/>
              </a:rPr>
              <a:t> </a:t>
            </a:r>
            <a:r>
              <a:rPr lang="en-US" sz="1991" b="1" dirty="0">
                <a:latin typeface="Calibri" pitchFamily="34" charset="0"/>
                <a:cs typeface="Calibri" pitchFamily="34" charset="0"/>
              </a:rPr>
              <a:t>27</a:t>
            </a:r>
            <a:r>
              <a:rPr lang="en-US" sz="1991" dirty="0">
                <a:latin typeface="Calibri" pitchFamily="34" charset="0"/>
                <a:cs typeface="Calibri" pitchFamily="34" charset="0"/>
              </a:rPr>
              <a:t>, Nov. 2007).</a:t>
            </a:r>
          </a:p>
        </p:txBody>
      </p:sp>
      <p:pic>
        <p:nvPicPr>
          <p:cNvPr id="1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83874" y="5330937"/>
            <a:ext cx="4081882" cy="4085876"/>
          </a:xfrm>
          <a:prstGeom prst="rect">
            <a:avLst/>
          </a:prstGeom>
          <a:noFill/>
        </p:spPr>
      </p:pic>
      <p:sp>
        <p:nvSpPr>
          <p:cNvPr id="11" name="Rectangle 10"/>
          <p:cNvSpPr/>
          <p:nvPr/>
        </p:nvSpPr>
        <p:spPr>
          <a:xfrm>
            <a:off x="1334068" y="5330938"/>
            <a:ext cx="3360571" cy="3700950"/>
          </a:xfrm>
          <a:prstGeom prst="rect">
            <a:avLst/>
          </a:prstGeom>
        </p:spPr>
        <p:txBody>
          <a:bodyPr wrap="square">
            <a:spAutoFit/>
          </a:bodyPr>
          <a:lstStyle/>
          <a:p>
            <a:pPr algn="r">
              <a:lnSpc>
                <a:spcPct val="97000"/>
              </a:lnSpc>
              <a:buClr>
                <a:srgbClr val="000000"/>
              </a:buClr>
              <a:buSzPct val="100000"/>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pPr>
            <a:r>
              <a:rPr lang="en-GB" sz="1991" dirty="0" err="1">
                <a:latin typeface="Calibri" pitchFamily="34" charset="0"/>
                <a:cs typeface="Calibri" pitchFamily="34" charset="0"/>
              </a:rPr>
              <a:t>Confocal</a:t>
            </a:r>
            <a:r>
              <a:rPr lang="en-GB" sz="1991" dirty="0">
                <a:latin typeface="Calibri" pitchFamily="34" charset="0"/>
                <a:cs typeface="Calibri" pitchFamily="34" charset="0"/>
              </a:rPr>
              <a:t> fluorescence images of CB</a:t>
            </a:r>
            <a:r>
              <a:rPr lang="en-GB" sz="1991" baseline="-25000" dirty="0">
                <a:latin typeface="Calibri" pitchFamily="34" charset="0"/>
                <a:cs typeface="Calibri" pitchFamily="34" charset="0"/>
              </a:rPr>
              <a:t>2</a:t>
            </a:r>
            <a:r>
              <a:rPr lang="en-GB" sz="1991" dirty="0">
                <a:latin typeface="Calibri" pitchFamily="34" charset="0"/>
                <a:cs typeface="Calibri" pitchFamily="34" charset="0"/>
              </a:rPr>
              <a:t> receptor </a:t>
            </a:r>
            <a:r>
              <a:rPr lang="en-GB" sz="1991" dirty="0" err="1">
                <a:latin typeface="Calibri" pitchFamily="34" charset="0"/>
                <a:cs typeface="Calibri" pitchFamily="34" charset="0"/>
              </a:rPr>
              <a:t>immuno</a:t>
            </a:r>
            <a:r>
              <a:rPr lang="en-GB" sz="1991" dirty="0">
                <a:latin typeface="Calibri" pitchFamily="34" charset="0"/>
                <a:cs typeface="Calibri" pitchFamily="34" charset="0"/>
              </a:rPr>
              <a:t>-reactivity </a:t>
            </a:r>
            <a:r>
              <a:rPr lang="en-GB" sz="1991" dirty="0" err="1">
                <a:latin typeface="Calibri" pitchFamily="34" charset="0"/>
                <a:cs typeface="Calibri" pitchFamily="34" charset="0"/>
              </a:rPr>
              <a:t>colocalizing</a:t>
            </a:r>
            <a:r>
              <a:rPr lang="en-GB" sz="1991" dirty="0">
                <a:latin typeface="Calibri" pitchFamily="34" charset="0"/>
                <a:cs typeface="Calibri" pitchFamily="34" charset="0"/>
              </a:rPr>
              <a:t> with enteric neuronal markers in whole-mount preparations of rat </a:t>
            </a:r>
            <a:r>
              <a:rPr lang="en-GB" sz="1991" dirty="0" err="1">
                <a:latin typeface="Calibri" pitchFamily="34" charset="0"/>
                <a:cs typeface="Calibri" pitchFamily="34" charset="0"/>
              </a:rPr>
              <a:t>ileal</a:t>
            </a:r>
            <a:r>
              <a:rPr lang="en-GB" sz="1991" dirty="0">
                <a:latin typeface="Calibri" pitchFamily="34" charset="0"/>
                <a:cs typeface="Calibri" pitchFamily="34" charset="0"/>
              </a:rPr>
              <a:t> </a:t>
            </a:r>
            <a:r>
              <a:rPr lang="en-GB" sz="1991" dirty="0" err="1">
                <a:latin typeface="Calibri" pitchFamily="34" charset="0"/>
                <a:cs typeface="Calibri" pitchFamily="34" charset="0"/>
              </a:rPr>
              <a:t>myenteric</a:t>
            </a:r>
            <a:r>
              <a:rPr lang="en-GB" sz="1991" dirty="0">
                <a:latin typeface="Calibri" pitchFamily="34" charset="0"/>
                <a:cs typeface="Calibri" pitchFamily="34" charset="0"/>
              </a:rPr>
              <a:t> plexus (Duncan et al. (2008) </a:t>
            </a:r>
            <a:r>
              <a:rPr lang="en-GB" sz="1991" i="1" dirty="0">
                <a:latin typeface="Calibri" pitchFamily="34" charset="0"/>
                <a:cs typeface="Calibri" pitchFamily="34" charset="0"/>
              </a:rPr>
              <a:t>Am. J. Physiol. </a:t>
            </a:r>
            <a:r>
              <a:rPr lang="en-GB" sz="1991" b="1" dirty="0">
                <a:latin typeface="Calibri" pitchFamily="34" charset="0"/>
                <a:cs typeface="Calibri" pitchFamily="34" charset="0"/>
              </a:rPr>
              <a:t>295</a:t>
            </a:r>
            <a:r>
              <a:rPr lang="en-GB" sz="1991" dirty="0">
                <a:latin typeface="Calibri" pitchFamily="34" charset="0"/>
                <a:cs typeface="Calibri" pitchFamily="34" charset="0"/>
              </a:rPr>
              <a:t>: G78-87).</a:t>
            </a:r>
          </a:p>
          <a:p>
            <a:pPr algn="r">
              <a:lnSpc>
                <a:spcPct val="97000"/>
              </a:lnSpc>
              <a:buClr>
                <a:srgbClr val="000000"/>
              </a:buClr>
              <a:buSzPct val="100000"/>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pPr>
            <a:endParaRPr lang="en-GB" sz="1991" dirty="0">
              <a:latin typeface="Calibri" pitchFamily="34" charset="0"/>
              <a:cs typeface="Calibri" pitchFamily="34" charset="0"/>
            </a:endParaRPr>
          </a:p>
          <a:p>
            <a:pPr algn="r">
              <a:lnSpc>
                <a:spcPct val="97000"/>
              </a:lnSpc>
              <a:buClr>
                <a:srgbClr val="000000"/>
              </a:buClr>
              <a:buSzPct val="100000"/>
              <a:tabLst>
                <a:tab pos="0" algn="l"/>
                <a:tab pos="650138" algn="l"/>
                <a:tab pos="1300277" algn="l"/>
                <a:tab pos="1950415" algn="l"/>
                <a:tab pos="2600554" algn="l"/>
                <a:tab pos="3250692" algn="l"/>
                <a:tab pos="3900830" algn="l"/>
                <a:tab pos="4550969" algn="l"/>
                <a:tab pos="5201107" algn="l"/>
                <a:tab pos="5851246" algn="l"/>
                <a:tab pos="6501384" algn="l"/>
                <a:tab pos="7151522" algn="l"/>
                <a:tab pos="7801661" algn="l"/>
                <a:tab pos="8451799" algn="l"/>
                <a:tab pos="9101938" algn="l"/>
                <a:tab pos="9752076" algn="l"/>
                <a:tab pos="10402214" algn="l"/>
                <a:tab pos="11052353" algn="l"/>
                <a:tab pos="11702491" algn="l"/>
                <a:tab pos="12352630" algn="l"/>
                <a:tab pos="13002768" algn="l"/>
              </a:tabLst>
            </a:pPr>
            <a:r>
              <a:rPr lang="en-GB" sz="1564" dirty="0">
                <a:latin typeface="Calibri" pitchFamily="34" charset="0"/>
                <a:cs typeface="Calibri" pitchFamily="34" charset="0"/>
              </a:rPr>
              <a:t>(CB2: </a:t>
            </a:r>
            <a:r>
              <a:rPr lang="en-GB" sz="1564" dirty="0" err="1">
                <a:latin typeface="Calibri" pitchFamily="34" charset="0"/>
                <a:cs typeface="Calibri" pitchFamily="34" charset="0"/>
              </a:rPr>
              <a:t>cannabinoid</a:t>
            </a:r>
            <a:r>
              <a:rPr lang="en-GB" sz="1564" dirty="0">
                <a:latin typeface="Calibri" pitchFamily="34" charset="0"/>
                <a:cs typeface="Calibri" pitchFamily="34" charset="0"/>
              </a:rPr>
              <a:t> type 2 receptor; </a:t>
            </a:r>
            <a:r>
              <a:rPr lang="en-GB" sz="1564" dirty="0" err="1">
                <a:latin typeface="Calibri" pitchFamily="34" charset="0"/>
                <a:cs typeface="Calibri" pitchFamily="34" charset="0"/>
              </a:rPr>
              <a:t>NSE</a:t>
            </a:r>
            <a:r>
              <a:rPr lang="en-GB" sz="1564" dirty="0">
                <a:latin typeface="Calibri" pitchFamily="34" charset="0"/>
                <a:cs typeface="Calibri" pitchFamily="34" charset="0"/>
              </a:rPr>
              <a:t>: neuron specific </a:t>
            </a:r>
            <a:r>
              <a:rPr lang="en-GB" sz="1564" dirty="0" err="1">
                <a:latin typeface="Calibri" pitchFamily="34" charset="0"/>
                <a:cs typeface="Calibri" pitchFamily="34" charset="0"/>
              </a:rPr>
              <a:t>enolase</a:t>
            </a:r>
            <a:r>
              <a:rPr lang="en-GB" sz="1564" dirty="0">
                <a:latin typeface="Calibri" pitchFamily="34" charset="0"/>
                <a:cs typeface="Calibri" pitchFamily="34" charset="0"/>
              </a:rPr>
              <a:t>; </a:t>
            </a:r>
            <a:r>
              <a:rPr lang="en-GB" sz="1564" dirty="0" err="1">
                <a:latin typeface="Calibri" pitchFamily="34" charset="0"/>
                <a:cs typeface="Calibri" pitchFamily="34" charset="0"/>
              </a:rPr>
              <a:t>calret</a:t>
            </a:r>
            <a:r>
              <a:rPr lang="en-GB" sz="1564" dirty="0">
                <a:latin typeface="Calibri" pitchFamily="34" charset="0"/>
                <a:cs typeface="Calibri" pitchFamily="34" charset="0"/>
              </a:rPr>
              <a:t>: </a:t>
            </a:r>
            <a:r>
              <a:rPr lang="en-GB" sz="1564" dirty="0" err="1">
                <a:latin typeface="Calibri" pitchFamily="34" charset="0"/>
                <a:cs typeface="Calibri" pitchFamily="34" charset="0"/>
              </a:rPr>
              <a:t>calretinine</a:t>
            </a:r>
            <a:r>
              <a:rPr lang="en-GB" sz="1564" dirty="0">
                <a:latin typeface="Calibri" pitchFamily="34" charset="0"/>
                <a:cs typeface="Calibri" pitchFamily="34" charset="0"/>
              </a:rPr>
              <a:t>; </a:t>
            </a:r>
            <a:r>
              <a:rPr lang="en-GB" sz="1564" dirty="0" err="1">
                <a:latin typeface="Calibri" pitchFamily="34" charset="0"/>
                <a:cs typeface="Calibri" pitchFamily="34" charset="0"/>
              </a:rPr>
              <a:t>nNOS</a:t>
            </a:r>
            <a:r>
              <a:rPr lang="en-GB" sz="1564" dirty="0">
                <a:latin typeface="Calibri" pitchFamily="34" charset="0"/>
                <a:cs typeface="Calibri" pitchFamily="34" charset="0"/>
              </a:rPr>
              <a:t>: neural nitric oxide </a:t>
            </a:r>
            <a:r>
              <a:rPr lang="en-GB" sz="1564" dirty="0" err="1">
                <a:latin typeface="Calibri" pitchFamily="34" charset="0"/>
                <a:cs typeface="Calibri" pitchFamily="34" charset="0"/>
              </a:rPr>
              <a:t>synthase</a:t>
            </a:r>
            <a:r>
              <a:rPr lang="en-GB" sz="1564" dirty="0">
                <a:latin typeface="Calibri" pitchFamily="34" charset="0"/>
                <a:cs typeface="Calibri" pitchFamily="34" charset="0"/>
              </a:rPr>
              <a:t>. Bar is 100 µm)</a:t>
            </a:r>
          </a:p>
        </p:txBody>
      </p:sp>
      <p:sp>
        <p:nvSpPr>
          <p:cNvPr id="12" name="Rectangle 11"/>
          <p:cNvSpPr/>
          <p:nvPr/>
        </p:nvSpPr>
        <p:spPr>
          <a:xfrm>
            <a:off x="2752599" y="2600697"/>
            <a:ext cx="3715203" cy="1624163"/>
          </a:xfrm>
          <a:prstGeom prst="rect">
            <a:avLst/>
          </a:prstGeom>
        </p:spPr>
        <p:txBody>
          <a:bodyPr wrap="square">
            <a:spAutoFit/>
          </a:bodyPr>
          <a:lstStyle/>
          <a:p>
            <a:pPr algn="r"/>
            <a:r>
              <a:rPr lang="en-US" sz="1991" dirty="0">
                <a:latin typeface="Calibri" pitchFamily="34" charset="0"/>
                <a:cs typeface="Calibri" pitchFamily="34" charset="0"/>
              </a:rPr>
              <a:t>The enteric nervous system of a rat’s stomach visualized by injecting a tracer derived from a horseradish enzyme into the </a:t>
            </a:r>
            <a:r>
              <a:rPr lang="en-US" sz="1991" dirty="0" err="1">
                <a:latin typeface="Calibri" pitchFamily="34" charset="0"/>
                <a:cs typeface="Calibri" pitchFamily="34" charset="0"/>
              </a:rPr>
              <a:t>nervus</a:t>
            </a:r>
            <a:r>
              <a:rPr lang="en-US" sz="1991" dirty="0">
                <a:latin typeface="Calibri" pitchFamily="34" charset="0"/>
                <a:cs typeface="Calibri" pitchFamily="34" charset="0"/>
              </a:rPr>
              <a:t> </a:t>
            </a:r>
            <a:r>
              <a:rPr lang="en-US" sz="1991" dirty="0" err="1">
                <a:latin typeface="Calibri" pitchFamily="34" charset="0"/>
                <a:cs typeface="Calibri" pitchFamily="34" charset="0"/>
              </a:rPr>
              <a:t>vagus</a:t>
            </a:r>
            <a:r>
              <a:rPr lang="en-US" sz="1991" dirty="0">
                <a:latin typeface="Calibri" pitchFamily="34" charset="0"/>
                <a:cs typeface="Calibri"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9156"/>
                                        </p:tgtEl>
                                        <p:attrNameLst>
                                          <p:attrName>style.visibility</p:attrName>
                                        </p:attrNameLst>
                                      </p:cBhvr>
                                      <p:to>
                                        <p:strVal val="visible"/>
                                      </p:to>
                                    </p:set>
                                    <p:animEffect transition="in" filter="fade">
                                      <p:cBhvr>
                                        <p:cTn id="7" dur="1000"/>
                                        <p:tgtEl>
                                          <p:spTgt spid="4915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par>
                          <p:cTn id="16" fill="hold">
                            <p:stCondLst>
                              <p:cond delay="5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6000"/>
                            </p:stCondLst>
                            <p:childTnLst>
                              <p:par>
                                <p:cTn id="21" presetID="10" presetClass="entr" presetSubtype="0" fill="hold" nodeType="afterEffect">
                                  <p:stCondLst>
                                    <p:cond delay="1000"/>
                                  </p:stCondLst>
                                  <p:childTnLst>
                                    <p:set>
                                      <p:cBhvr>
                                        <p:cTn id="22" dur="1" fill="hold">
                                          <p:stCondLst>
                                            <p:cond delay="0"/>
                                          </p:stCondLst>
                                        </p:cTn>
                                        <p:tgtEl>
                                          <p:spTgt spid="177154"/>
                                        </p:tgtEl>
                                        <p:attrNameLst>
                                          <p:attrName>style.visibility</p:attrName>
                                        </p:attrNameLst>
                                      </p:cBhvr>
                                      <p:to>
                                        <p:strVal val="visible"/>
                                      </p:to>
                                    </p:set>
                                    <p:animEffect transition="in" filter="fade">
                                      <p:cBhvr>
                                        <p:cTn id="23" dur="1000"/>
                                        <p:tgtEl>
                                          <p:spTgt spid="177154"/>
                                        </p:tgtEl>
                                      </p:cBhvr>
                                    </p:animEffect>
                                  </p:childTnLst>
                                </p:cTn>
                              </p:par>
                            </p:childTnLst>
                          </p:cTn>
                        </p:par>
                        <p:par>
                          <p:cTn id="24" fill="hold">
                            <p:stCondLst>
                              <p:cond delay="80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animBg="1"/>
      <p:bldP spid="8" grpId="0"/>
      <p:bldP spid="11"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Sensorische neuronen, interneuronen, motorneuronen en andere efferente neuronen: een “echt” zenuwstelsel!</a:t>
            </a:r>
            <a:endParaRPr lang="nl-NL"/>
          </a:p>
        </p:txBody>
      </p:sp>
      <p:sp>
        <p:nvSpPr>
          <p:cNvPr id="3" name="Slide Number Placeholder 2"/>
          <p:cNvSpPr>
            <a:spLocks noGrp="1"/>
          </p:cNvSpPr>
          <p:nvPr>
            <p:ph type="sldNum" sz="quarter" idx="10"/>
          </p:nvPr>
        </p:nvSpPr>
        <p:spPr/>
        <p:txBody>
          <a:bodyPr/>
          <a:lstStyle/>
          <a:p>
            <a:pPr>
              <a:defRPr/>
            </a:pPr>
            <a:fld id="{2338772D-3C63-4B23-BC47-8CA19BCD5529}" type="slidenum">
              <a:rPr lang="nl-NL" smtClean="0"/>
              <a:pPr>
                <a:defRPr/>
              </a:pPr>
              <a:t>53</a:t>
            </a:fld>
            <a:endParaRPr lang="nl-NL" dirty="0"/>
          </a:p>
        </p:txBody>
      </p:sp>
      <p:pic>
        <p:nvPicPr>
          <p:cNvPr id="4" name="Picture 3"/>
          <p:cNvPicPr>
            <a:picLocks noChangeAspect="1"/>
          </p:cNvPicPr>
          <p:nvPr/>
        </p:nvPicPr>
        <p:blipFill>
          <a:blip r:embed="rId2"/>
          <a:stretch>
            <a:fillRect/>
          </a:stretch>
        </p:blipFill>
        <p:spPr>
          <a:xfrm>
            <a:off x="900112" y="1944836"/>
            <a:ext cx="9620173" cy="7200000"/>
          </a:xfrm>
          <a:prstGeom prst="rect">
            <a:avLst/>
          </a:prstGeom>
        </p:spPr>
      </p:pic>
      <p:sp>
        <p:nvSpPr>
          <p:cNvPr id="5" name="Rectangle 4"/>
          <p:cNvSpPr/>
          <p:nvPr/>
        </p:nvSpPr>
        <p:spPr>
          <a:xfrm>
            <a:off x="900113" y="9139069"/>
            <a:ext cx="6337266" cy="338554"/>
          </a:xfrm>
          <a:prstGeom prst="rect">
            <a:avLst/>
          </a:prstGeom>
        </p:spPr>
        <p:txBody>
          <a:bodyPr wrap="square">
            <a:spAutoFit/>
          </a:bodyPr>
          <a:lstStyle/>
          <a:p>
            <a:r>
              <a:rPr lang="nl-NL" sz="1600" smtClean="0">
                <a:latin typeface="Calibri" panose="020F0502020204030204" pitchFamily="34" charset="0"/>
              </a:rPr>
              <a:t>The Varenna Group (2005) </a:t>
            </a:r>
            <a:r>
              <a:rPr lang="nl-NL" sz="1600" i="1" smtClean="0">
                <a:latin typeface="Calibri" panose="020F0502020204030204" pitchFamily="34" charset="0"/>
              </a:rPr>
              <a:t>Neurogastroenterol. Motil. </a:t>
            </a:r>
            <a:r>
              <a:rPr lang="nl-NL" sz="1600" b="1" smtClean="0">
                <a:latin typeface="Calibri" panose="020F0502020204030204" pitchFamily="34" charset="0"/>
              </a:rPr>
              <a:t>17</a:t>
            </a:r>
            <a:r>
              <a:rPr lang="nl-NL" sz="1600" smtClean="0">
                <a:latin typeface="Calibri" panose="020F0502020204030204" pitchFamily="34" charset="0"/>
              </a:rPr>
              <a:t> (Suppl. 3): 4-19</a:t>
            </a:r>
            <a:endParaRPr lang="nl-NL" sz="1600">
              <a:latin typeface="Calibri" panose="020F0502020204030204" pitchFamily="34" charset="0"/>
            </a:endParaRPr>
          </a:p>
        </p:txBody>
      </p:sp>
    </p:spTree>
    <p:extLst>
      <p:ext uri="{BB962C8B-B14F-4D97-AF65-F5344CB8AC3E}">
        <p14:creationId xmlns:p14="http://schemas.microsoft.com/office/powerpoint/2010/main" val="2929182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Tijdelijke aanduiding voor dianummer 6"/>
          <p:cNvSpPr>
            <a:spLocks noGrp="1"/>
          </p:cNvSpPr>
          <p:nvPr>
            <p:ph type="sldNum" sz="quarter" idx="12"/>
          </p:nvPr>
        </p:nvSpPr>
        <p:spPr>
          <a:noFill/>
        </p:spPr>
        <p:txBody>
          <a:bodyPr/>
          <a:lstStyle/>
          <a:p>
            <a:fld id="{A0D70CB8-69E4-47E7-8991-3C618BEFC7F6}" type="slidenum">
              <a:rPr lang="en-US" smtClean="0"/>
              <a:pPr/>
              <a:t>54</a:t>
            </a:fld>
            <a:endParaRPr lang="en-US" smtClean="0"/>
          </a:p>
        </p:txBody>
      </p:sp>
      <p:sp>
        <p:nvSpPr>
          <p:cNvPr id="50179" name="Rectangle 9"/>
          <p:cNvSpPr>
            <a:spLocks noGrp="1" noChangeArrowheads="1"/>
          </p:cNvSpPr>
          <p:nvPr>
            <p:ph type="title"/>
          </p:nvPr>
        </p:nvSpPr>
        <p:spPr/>
        <p:txBody>
          <a:bodyPr/>
          <a:lstStyle/>
          <a:p>
            <a:pPr eaLnBrk="1" hangingPunct="1"/>
            <a:r>
              <a:rPr lang="nl-NL" smtClean="0"/>
              <a:t>Neurotransmitters en andere signaalstoffen in de darm.</a:t>
            </a:r>
          </a:p>
        </p:txBody>
      </p:sp>
      <p:sp>
        <p:nvSpPr>
          <p:cNvPr id="199690" name="Rectangle 10"/>
          <p:cNvSpPr>
            <a:spLocks noGrp="1" noChangeArrowheads="1"/>
          </p:cNvSpPr>
          <p:nvPr>
            <p:ph type="body" sz="half" idx="1"/>
          </p:nvPr>
        </p:nvSpPr>
        <p:spPr>
          <a:xfrm>
            <a:off x="1636689" y="2277745"/>
            <a:ext cx="5235147" cy="6436139"/>
          </a:xfrm>
        </p:spPr>
        <p:txBody>
          <a:bodyPr/>
          <a:lstStyle/>
          <a:p>
            <a:pPr eaLnBrk="1" hangingPunct="1">
              <a:buFontTx/>
              <a:buNone/>
            </a:pPr>
            <a:r>
              <a:rPr lang="nl-NL" sz="2417" b="1"/>
              <a:t>eiwitten</a:t>
            </a:r>
            <a:r>
              <a:rPr lang="nl-NL" sz="2417"/>
              <a:t>:</a:t>
            </a:r>
          </a:p>
          <a:p>
            <a:pPr eaLnBrk="1" hangingPunct="1"/>
            <a:r>
              <a:rPr lang="nl-NL" sz="2417"/>
              <a:t>angiotensine I</a:t>
            </a:r>
          </a:p>
          <a:p>
            <a:pPr eaLnBrk="1" hangingPunct="1"/>
            <a:r>
              <a:rPr lang="nl-NL" sz="2417"/>
              <a:t>angiotensine II</a:t>
            </a:r>
          </a:p>
          <a:p>
            <a:pPr eaLnBrk="1" hangingPunct="1"/>
            <a:r>
              <a:rPr lang="nl-NL" sz="2417"/>
              <a:t>calcitonin gene-related peptide (CGRP)</a:t>
            </a:r>
          </a:p>
          <a:p>
            <a:pPr eaLnBrk="1" hangingPunct="1"/>
            <a:r>
              <a:rPr lang="nl-NL" sz="2417" smtClean="0"/>
              <a:t>cholecystokinine </a:t>
            </a:r>
            <a:r>
              <a:rPr lang="nl-NL" sz="2417"/>
              <a:t>(CCK)-8</a:t>
            </a:r>
          </a:p>
          <a:p>
            <a:pPr eaLnBrk="1" hangingPunct="1"/>
            <a:r>
              <a:rPr lang="nl-NL" sz="2417"/>
              <a:t>dynorfine A</a:t>
            </a:r>
          </a:p>
          <a:p>
            <a:pPr eaLnBrk="1" hangingPunct="1"/>
            <a:r>
              <a:rPr lang="nl-NL" sz="2417"/>
              <a:t>[Leu]-enkephaline</a:t>
            </a:r>
          </a:p>
          <a:p>
            <a:pPr eaLnBrk="1" hangingPunct="1"/>
            <a:r>
              <a:rPr lang="nl-NL" sz="2417"/>
              <a:t>[Met]-enkephaline</a:t>
            </a:r>
          </a:p>
          <a:p>
            <a:pPr eaLnBrk="1" hangingPunct="1"/>
            <a:r>
              <a:rPr lang="nl-NL" sz="2417"/>
              <a:t>galanine</a:t>
            </a:r>
          </a:p>
          <a:p>
            <a:pPr eaLnBrk="1" hangingPunct="1"/>
            <a:r>
              <a:rPr lang="nl-NL" sz="2417"/>
              <a:t>gastrin-releasing peptide (GRP)</a:t>
            </a:r>
          </a:p>
          <a:p>
            <a:pPr eaLnBrk="1" hangingPunct="1"/>
            <a:r>
              <a:rPr lang="nl-NL" sz="2417"/>
              <a:t>neuropeptide Y (NPY)</a:t>
            </a:r>
          </a:p>
          <a:p>
            <a:pPr eaLnBrk="1" hangingPunct="1"/>
            <a:r>
              <a:rPr lang="nl-NL" sz="2417"/>
              <a:t>neurotensine</a:t>
            </a:r>
          </a:p>
          <a:p>
            <a:pPr eaLnBrk="1" hangingPunct="1"/>
            <a:r>
              <a:rPr lang="nl-NL" sz="2417"/>
              <a:t>peptide histidine isoleucine (PHI)</a:t>
            </a:r>
          </a:p>
        </p:txBody>
      </p:sp>
      <p:sp>
        <p:nvSpPr>
          <p:cNvPr id="199691" name="Rectangle 11"/>
          <p:cNvSpPr>
            <a:spLocks noGrp="1" noChangeArrowheads="1"/>
          </p:cNvSpPr>
          <p:nvPr>
            <p:ph type="body" sz="half" idx="2"/>
          </p:nvPr>
        </p:nvSpPr>
        <p:spPr>
          <a:xfrm>
            <a:off x="7070497" y="2729246"/>
            <a:ext cx="5235148" cy="4973278"/>
          </a:xfrm>
        </p:spPr>
        <p:txBody>
          <a:bodyPr/>
          <a:lstStyle/>
          <a:p>
            <a:pPr eaLnBrk="1" hangingPunct="1"/>
            <a:r>
              <a:rPr lang="nl-NL" sz="2133"/>
              <a:t>somatostatine</a:t>
            </a:r>
          </a:p>
          <a:p>
            <a:pPr eaLnBrk="1" hangingPunct="1"/>
            <a:r>
              <a:rPr lang="nl-NL" sz="2133"/>
              <a:t>substance K (neurokinine A)</a:t>
            </a:r>
          </a:p>
          <a:p>
            <a:pPr eaLnBrk="1" hangingPunct="1"/>
            <a:r>
              <a:rPr lang="nl-NL" sz="2133"/>
              <a:t>substance P (SP)</a:t>
            </a:r>
          </a:p>
          <a:p>
            <a:pPr eaLnBrk="1" hangingPunct="1"/>
            <a:r>
              <a:rPr lang="nl-NL" sz="2133"/>
              <a:t>thyrotropin-releasing hormone (TRH)</a:t>
            </a:r>
          </a:p>
          <a:p>
            <a:pPr eaLnBrk="1" hangingPunct="1"/>
            <a:r>
              <a:rPr lang="nl-NL" sz="2133"/>
              <a:t>vasoactive intestinal peptide (VIP)</a:t>
            </a:r>
          </a:p>
          <a:p>
            <a:pPr eaLnBrk="1" hangingPunct="1"/>
            <a:endParaRPr lang="nl-NL" sz="2133"/>
          </a:p>
          <a:p>
            <a:pPr eaLnBrk="1" hangingPunct="1">
              <a:buFontTx/>
              <a:buNone/>
            </a:pPr>
            <a:r>
              <a:rPr lang="nl-NL" sz="2133" b="1"/>
              <a:t>niet-eiwitten</a:t>
            </a:r>
            <a:r>
              <a:rPr lang="nl-NL" sz="2133"/>
              <a:t>:</a:t>
            </a:r>
          </a:p>
          <a:p>
            <a:pPr eaLnBrk="1" hangingPunct="1"/>
            <a:r>
              <a:rPr lang="nl-NL" sz="2133"/>
              <a:t>acetylcholine (ACh)</a:t>
            </a:r>
          </a:p>
          <a:p>
            <a:pPr eaLnBrk="1" hangingPunct="1"/>
            <a:r>
              <a:rPr lang="nl-NL" sz="2133"/>
              <a:t>noradrenaline</a:t>
            </a:r>
          </a:p>
          <a:p>
            <a:pPr eaLnBrk="1" hangingPunct="1"/>
            <a:r>
              <a:rPr lang="nl-NL" sz="2133"/>
              <a:t>5-hydroxytryptamine (serotonine)</a:t>
            </a:r>
          </a:p>
          <a:p>
            <a:pPr eaLnBrk="1" hangingPunct="1"/>
            <a:r>
              <a:rPr lang="nl-NL" sz="2133">
                <a:sym typeface="Symbol" pitchFamily="18" charset="2"/>
              </a:rPr>
              <a:t></a:t>
            </a:r>
            <a:r>
              <a:rPr lang="nl-NL" sz="2133"/>
              <a:t>-aminoboterzuur (GABA)</a:t>
            </a:r>
          </a:p>
          <a:p>
            <a:pPr eaLnBrk="1" hangingPunct="1"/>
            <a:r>
              <a:rPr lang="nl-NL" sz="2133"/>
              <a:t>adenosinetrifosfaat (ATP)</a:t>
            </a:r>
          </a:p>
          <a:p>
            <a:pPr eaLnBrk="1" hangingPunct="1"/>
            <a:r>
              <a:rPr lang="nl-NL" sz="2133"/>
              <a:t>stikstofmonoxide (NO)</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99690">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99690">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99690">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99690">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99690">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99690">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199690">
                                            <p:txEl>
                                              <p:pRg st="6" end="6"/>
                                            </p:txEl>
                                          </p:spTgt>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199690">
                                            <p:txEl>
                                              <p:pRg st="7" end="7"/>
                                            </p:txEl>
                                          </p:spTgt>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199690">
                                            <p:txEl>
                                              <p:pRg st="8" end="8"/>
                                            </p:txEl>
                                          </p:spTgt>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199690">
                                            <p:txEl>
                                              <p:pRg st="9" end="9"/>
                                            </p:txEl>
                                          </p:spTgt>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grpId="0" nodeType="afterEffect">
                                  <p:stCondLst>
                                    <p:cond delay="0"/>
                                  </p:stCondLst>
                                  <p:childTnLst>
                                    <p:set>
                                      <p:cBhvr>
                                        <p:cTn id="36" dur="1" fill="hold">
                                          <p:stCondLst>
                                            <p:cond delay="499"/>
                                          </p:stCondLst>
                                        </p:cTn>
                                        <p:tgtEl>
                                          <p:spTgt spid="199690">
                                            <p:txEl>
                                              <p:pRg st="10" end="10"/>
                                            </p:txEl>
                                          </p:spTgt>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grpId="0" nodeType="afterEffect">
                                  <p:stCondLst>
                                    <p:cond delay="0"/>
                                  </p:stCondLst>
                                  <p:childTnLst>
                                    <p:set>
                                      <p:cBhvr>
                                        <p:cTn id="39" dur="1" fill="hold">
                                          <p:stCondLst>
                                            <p:cond delay="499"/>
                                          </p:stCondLst>
                                        </p:cTn>
                                        <p:tgtEl>
                                          <p:spTgt spid="199690">
                                            <p:txEl>
                                              <p:pRg st="11" end="11"/>
                                            </p:txEl>
                                          </p:spTgt>
                                        </p:tgtEl>
                                        <p:attrNameLst>
                                          <p:attrName>style.visibility</p:attrName>
                                        </p:attrNameLst>
                                      </p:cBhvr>
                                      <p:to>
                                        <p:strVal val="visible"/>
                                      </p:to>
                                    </p:set>
                                  </p:childTnLst>
                                </p:cTn>
                              </p:par>
                            </p:childTnLst>
                          </p:cTn>
                        </p:par>
                        <p:par>
                          <p:cTn id="40" fill="hold">
                            <p:stCondLst>
                              <p:cond delay="6000"/>
                            </p:stCondLst>
                            <p:childTnLst>
                              <p:par>
                                <p:cTn id="41" presetID="1" presetClass="entr" presetSubtype="0" fill="hold" grpId="0" nodeType="afterEffect">
                                  <p:stCondLst>
                                    <p:cond delay="0"/>
                                  </p:stCondLst>
                                  <p:childTnLst>
                                    <p:set>
                                      <p:cBhvr>
                                        <p:cTn id="42" dur="1" fill="hold">
                                          <p:stCondLst>
                                            <p:cond delay="499"/>
                                          </p:stCondLst>
                                        </p:cTn>
                                        <p:tgtEl>
                                          <p:spTgt spid="199690">
                                            <p:txEl>
                                              <p:pRg st="12" end="12"/>
                                            </p:txEl>
                                          </p:spTgt>
                                        </p:tgtEl>
                                        <p:attrNameLst>
                                          <p:attrName>style.visibility</p:attrName>
                                        </p:attrNameLst>
                                      </p:cBhvr>
                                      <p:to>
                                        <p:strVal val="visible"/>
                                      </p:to>
                                    </p:set>
                                  </p:childTnLst>
                                </p:cTn>
                              </p:par>
                            </p:childTnLst>
                          </p:cTn>
                        </p:par>
                        <p:par>
                          <p:cTn id="43" fill="hold">
                            <p:stCondLst>
                              <p:cond delay="6500"/>
                            </p:stCondLst>
                            <p:childTnLst>
                              <p:par>
                                <p:cTn id="44" presetID="1" presetClass="entr" presetSubtype="0" fill="hold" grpId="0" nodeType="afterEffect">
                                  <p:stCondLst>
                                    <p:cond delay="0"/>
                                  </p:stCondLst>
                                  <p:childTnLst>
                                    <p:set>
                                      <p:cBhvr>
                                        <p:cTn id="45" dur="1" fill="hold">
                                          <p:stCondLst>
                                            <p:cond delay="499"/>
                                          </p:stCondLst>
                                        </p:cTn>
                                        <p:tgtEl>
                                          <p:spTgt spid="199691">
                                            <p:txEl>
                                              <p:pRg st="0" end="0"/>
                                            </p:txEl>
                                          </p:spTgt>
                                        </p:tgtEl>
                                        <p:attrNameLst>
                                          <p:attrName>style.visibility</p:attrName>
                                        </p:attrNameLst>
                                      </p:cBhvr>
                                      <p:to>
                                        <p:strVal val="visible"/>
                                      </p:to>
                                    </p:set>
                                  </p:childTnLst>
                                </p:cTn>
                              </p:par>
                            </p:childTnLst>
                          </p:cTn>
                        </p:par>
                        <p:par>
                          <p:cTn id="46" fill="hold">
                            <p:stCondLst>
                              <p:cond delay="7000"/>
                            </p:stCondLst>
                            <p:childTnLst>
                              <p:par>
                                <p:cTn id="47" presetID="1" presetClass="entr" presetSubtype="0" fill="hold" grpId="0" nodeType="afterEffect">
                                  <p:stCondLst>
                                    <p:cond delay="0"/>
                                  </p:stCondLst>
                                  <p:childTnLst>
                                    <p:set>
                                      <p:cBhvr>
                                        <p:cTn id="48" dur="1" fill="hold">
                                          <p:stCondLst>
                                            <p:cond delay="499"/>
                                          </p:stCondLst>
                                        </p:cTn>
                                        <p:tgtEl>
                                          <p:spTgt spid="199691">
                                            <p:txEl>
                                              <p:pRg st="1" end="1"/>
                                            </p:txEl>
                                          </p:spTgt>
                                        </p:tgtEl>
                                        <p:attrNameLst>
                                          <p:attrName>style.visibility</p:attrName>
                                        </p:attrNameLst>
                                      </p:cBhvr>
                                      <p:to>
                                        <p:strVal val="visible"/>
                                      </p:to>
                                    </p:set>
                                  </p:childTnLst>
                                </p:cTn>
                              </p:par>
                            </p:childTnLst>
                          </p:cTn>
                        </p:par>
                        <p:par>
                          <p:cTn id="49" fill="hold">
                            <p:stCondLst>
                              <p:cond delay="7500"/>
                            </p:stCondLst>
                            <p:childTnLst>
                              <p:par>
                                <p:cTn id="50" presetID="1" presetClass="entr" presetSubtype="0" fill="hold" grpId="0" nodeType="afterEffect">
                                  <p:stCondLst>
                                    <p:cond delay="0"/>
                                  </p:stCondLst>
                                  <p:childTnLst>
                                    <p:set>
                                      <p:cBhvr>
                                        <p:cTn id="51" dur="1" fill="hold">
                                          <p:stCondLst>
                                            <p:cond delay="499"/>
                                          </p:stCondLst>
                                        </p:cTn>
                                        <p:tgtEl>
                                          <p:spTgt spid="199691">
                                            <p:txEl>
                                              <p:pRg st="2" end="2"/>
                                            </p:txEl>
                                          </p:spTgt>
                                        </p:tgtEl>
                                        <p:attrNameLst>
                                          <p:attrName>style.visibility</p:attrName>
                                        </p:attrNameLst>
                                      </p:cBhvr>
                                      <p:to>
                                        <p:strVal val="visible"/>
                                      </p:to>
                                    </p:set>
                                  </p:childTnLst>
                                </p:cTn>
                              </p:par>
                            </p:childTnLst>
                          </p:cTn>
                        </p:par>
                        <p:par>
                          <p:cTn id="52" fill="hold">
                            <p:stCondLst>
                              <p:cond delay="8000"/>
                            </p:stCondLst>
                            <p:childTnLst>
                              <p:par>
                                <p:cTn id="53" presetID="1" presetClass="entr" presetSubtype="0" fill="hold" grpId="0" nodeType="afterEffect">
                                  <p:stCondLst>
                                    <p:cond delay="0"/>
                                  </p:stCondLst>
                                  <p:childTnLst>
                                    <p:set>
                                      <p:cBhvr>
                                        <p:cTn id="54" dur="1" fill="hold">
                                          <p:stCondLst>
                                            <p:cond delay="499"/>
                                          </p:stCondLst>
                                        </p:cTn>
                                        <p:tgtEl>
                                          <p:spTgt spid="199691">
                                            <p:txEl>
                                              <p:pRg st="3" end="3"/>
                                            </p:txEl>
                                          </p:spTgt>
                                        </p:tgtEl>
                                        <p:attrNameLst>
                                          <p:attrName>style.visibility</p:attrName>
                                        </p:attrNameLst>
                                      </p:cBhvr>
                                      <p:to>
                                        <p:strVal val="visible"/>
                                      </p:to>
                                    </p:set>
                                  </p:childTnLst>
                                </p:cTn>
                              </p:par>
                            </p:childTnLst>
                          </p:cTn>
                        </p:par>
                        <p:par>
                          <p:cTn id="55" fill="hold">
                            <p:stCondLst>
                              <p:cond delay="8500"/>
                            </p:stCondLst>
                            <p:childTnLst>
                              <p:par>
                                <p:cTn id="56" presetID="1" presetClass="entr" presetSubtype="0" fill="hold" grpId="0" nodeType="afterEffect">
                                  <p:stCondLst>
                                    <p:cond delay="0"/>
                                  </p:stCondLst>
                                  <p:childTnLst>
                                    <p:set>
                                      <p:cBhvr>
                                        <p:cTn id="57" dur="1" fill="hold">
                                          <p:stCondLst>
                                            <p:cond delay="499"/>
                                          </p:stCondLst>
                                        </p:cTn>
                                        <p:tgtEl>
                                          <p:spTgt spid="199691">
                                            <p:txEl>
                                              <p:pRg st="4" end="4"/>
                                            </p:txEl>
                                          </p:spTgt>
                                        </p:tgtEl>
                                        <p:attrNameLst>
                                          <p:attrName>style.visibility</p:attrName>
                                        </p:attrNameLst>
                                      </p:cBhvr>
                                      <p:to>
                                        <p:strVal val="visible"/>
                                      </p:to>
                                    </p:set>
                                  </p:childTnLst>
                                </p:cTn>
                              </p:par>
                            </p:childTnLst>
                          </p:cTn>
                        </p:par>
                        <p:par>
                          <p:cTn id="58" fill="hold">
                            <p:stCondLst>
                              <p:cond delay="9000"/>
                            </p:stCondLst>
                            <p:childTnLst>
                              <p:par>
                                <p:cTn id="59" presetID="1" presetClass="entr" presetSubtype="0" fill="hold" grpId="0" nodeType="afterEffect">
                                  <p:stCondLst>
                                    <p:cond delay="0"/>
                                  </p:stCondLst>
                                  <p:childTnLst>
                                    <p:set>
                                      <p:cBhvr>
                                        <p:cTn id="60" dur="1" fill="hold">
                                          <p:stCondLst>
                                            <p:cond delay="499"/>
                                          </p:stCondLst>
                                        </p:cTn>
                                        <p:tgtEl>
                                          <p:spTgt spid="199691">
                                            <p:txEl>
                                              <p:pRg st="6" end="6"/>
                                            </p:txEl>
                                          </p:spTgt>
                                        </p:tgtEl>
                                        <p:attrNameLst>
                                          <p:attrName>style.visibility</p:attrName>
                                        </p:attrNameLst>
                                      </p:cBhvr>
                                      <p:to>
                                        <p:strVal val="visible"/>
                                      </p:to>
                                    </p:set>
                                  </p:childTnLst>
                                </p:cTn>
                              </p:par>
                            </p:childTnLst>
                          </p:cTn>
                        </p:par>
                        <p:par>
                          <p:cTn id="61" fill="hold">
                            <p:stCondLst>
                              <p:cond delay="9500"/>
                            </p:stCondLst>
                            <p:childTnLst>
                              <p:par>
                                <p:cTn id="62" presetID="1" presetClass="entr" presetSubtype="0" fill="hold" grpId="0" nodeType="afterEffect">
                                  <p:stCondLst>
                                    <p:cond delay="0"/>
                                  </p:stCondLst>
                                  <p:childTnLst>
                                    <p:set>
                                      <p:cBhvr>
                                        <p:cTn id="63" dur="1" fill="hold">
                                          <p:stCondLst>
                                            <p:cond delay="499"/>
                                          </p:stCondLst>
                                        </p:cTn>
                                        <p:tgtEl>
                                          <p:spTgt spid="199691">
                                            <p:txEl>
                                              <p:pRg st="7" end="7"/>
                                            </p:txEl>
                                          </p:spTgt>
                                        </p:tgtEl>
                                        <p:attrNameLst>
                                          <p:attrName>style.visibility</p:attrName>
                                        </p:attrNameLst>
                                      </p:cBhvr>
                                      <p:to>
                                        <p:strVal val="visible"/>
                                      </p:to>
                                    </p:set>
                                  </p:child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499"/>
                                          </p:stCondLst>
                                        </p:cTn>
                                        <p:tgtEl>
                                          <p:spTgt spid="199691">
                                            <p:txEl>
                                              <p:pRg st="8" end="8"/>
                                            </p:txEl>
                                          </p:spTgt>
                                        </p:tgtEl>
                                        <p:attrNameLst>
                                          <p:attrName>style.visibility</p:attrName>
                                        </p:attrNameLst>
                                      </p:cBhvr>
                                      <p:to>
                                        <p:strVal val="visible"/>
                                      </p:to>
                                    </p:set>
                                  </p:childTnLst>
                                </p:cTn>
                              </p:par>
                            </p:childTnLst>
                          </p:cTn>
                        </p:par>
                        <p:par>
                          <p:cTn id="67" fill="hold">
                            <p:stCondLst>
                              <p:cond delay="10500"/>
                            </p:stCondLst>
                            <p:childTnLst>
                              <p:par>
                                <p:cTn id="68" presetID="1" presetClass="entr" presetSubtype="0" fill="hold" grpId="0" nodeType="afterEffect">
                                  <p:stCondLst>
                                    <p:cond delay="0"/>
                                  </p:stCondLst>
                                  <p:childTnLst>
                                    <p:set>
                                      <p:cBhvr>
                                        <p:cTn id="69" dur="1" fill="hold">
                                          <p:stCondLst>
                                            <p:cond delay="499"/>
                                          </p:stCondLst>
                                        </p:cTn>
                                        <p:tgtEl>
                                          <p:spTgt spid="199691">
                                            <p:txEl>
                                              <p:pRg st="9" end="9"/>
                                            </p:txEl>
                                          </p:spTgt>
                                        </p:tgtEl>
                                        <p:attrNameLst>
                                          <p:attrName>style.visibility</p:attrName>
                                        </p:attrNameLst>
                                      </p:cBhvr>
                                      <p:to>
                                        <p:strVal val="visible"/>
                                      </p:to>
                                    </p:set>
                                  </p:child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499"/>
                                          </p:stCondLst>
                                        </p:cTn>
                                        <p:tgtEl>
                                          <p:spTgt spid="199691">
                                            <p:txEl>
                                              <p:pRg st="10" end="10"/>
                                            </p:txEl>
                                          </p:spTgt>
                                        </p:tgtEl>
                                        <p:attrNameLst>
                                          <p:attrName>style.visibility</p:attrName>
                                        </p:attrNameLst>
                                      </p:cBhvr>
                                      <p:to>
                                        <p:strVal val="visible"/>
                                      </p:to>
                                    </p:set>
                                  </p:childTnLst>
                                </p:cTn>
                              </p:par>
                            </p:childTnLst>
                          </p:cTn>
                        </p:par>
                        <p:par>
                          <p:cTn id="73" fill="hold">
                            <p:stCondLst>
                              <p:cond delay="11500"/>
                            </p:stCondLst>
                            <p:childTnLst>
                              <p:par>
                                <p:cTn id="74" presetID="1" presetClass="entr" presetSubtype="0" fill="hold" grpId="0" nodeType="afterEffect">
                                  <p:stCondLst>
                                    <p:cond delay="0"/>
                                  </p:stCondLst>
                                  <p:childTnLst>
                                    <p:set>
                                      <p:cBhvr>
                                        <p:cTn id="75" dur="1" fill="hold">
                                          <p:stCondLst>
                                            <p:cond delay="499"/>
                                          </p:stCondLst>
                                        </p:cTn>
                                        <p:tgtEl>
                                          <p:spTgt spid="199691">
                                            <p:txEl>
                                              <p:pRg st="11" end="11"/>
                                            </p:txEl>
                                          </p:spTgt>
                                        </p:tgtEl>
                                        <p:attrNameLst>
                                          <p:attrName>style.visibility</p:attrName>
                                        </p:attrNameLst>
                                      </p:cBhvr>
                                      <p:to>
                                        <p:strVal val="visible"/>
                                      </p:to>
                                    </p:set>
                                  </p:child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499"/>
                                          </p:stCondLst>
                                        </p:cTn>
                                        <p:tgtEl>
                                          <p:spTgt spid="19969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90" grpId="0" build="p" autoUpdateAnimBg="0" advAuto="0"/>
      <p:bldP spid="199691" grpId="0" build="p" autoUpdateAnimBg="0"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p:txBody>
          <a:bodyPr/>
          <a:lstStyle/>
          <a:p>
            <a:pPr eaLnBrk="1" hangingPunct="1">
              <a:lnSpc>
                <a:spcPct val="80000"/>
              </a:lnSpc>
            </a:pPr>
            <a:r>
              <a:rPr lang="nl-NL" i="1" smtClean="0"/>
              <a:t>Intrinsieke</a:t>
            </a:r>
            <a:r>
              <a:rPr lang="nl-NL" smtClean="0"/>
              <a:t> innervatie door het autonome zenuwstelsel.</a:t>
            </a:r>
          </a:p>
        </p:txBody>
      </p:sp>
      <p:pic>
        <p:nvPicPr>
          <p:cNvPr id="51204" name="Picture 3" descr="Johnson18"/>
          <p:cNvPicPr>
            <a:picLocks noChangeAspect="1" noChangeArrowheads="1"/>
          </p:cNvPicPr>
          <p:nvPr/>
        </p:nvPicPr>
        <p:blipFill>
          <a:blip r:embed="rId3" cstate="print"/>
          <a:srcRect/>
          <a:stretch>
            <a:fillRect/>
          </a:stretch>
        </p:blipFill>
        <p:spPr bwMode="auto">
          <a:xfrm>
            <a:off x="1090375" y="2058768"/>
            <a:ext cx="11380068" cy="5239662"/>
          </a:xfrm>
          <a:prstGeom prst="rect">
            <a:avLst/>
          </a:prstGeom>
          <a:noFill/>
          <a:ln w="9525">
            <a:noFill/>
            <a:miter lim="800000"/>
            <a:headEnd/>
            <a:tailEnd/>
          </a:ln>
        </p:spPr>
      </p:pic>
      <p:sp>
        <p:nvSpPr>
          <p:cNvPr id="648200" name="Oval 8"/>
          <p:cNvSpPr>
            <a:spLocks noChangeArrowheads="1"/>
          </p:cNvSpPr>
          <p:nvPr/>
        </p:nvSpPr>
        <p:spPr bwMode="auto">
          <a:xfrm>
            <a:off x="6465486" y="4354647"/>
            <a:ext cx="830761" cy="1047481"/>
          </a:xfrm>
          <a:prstGeom prst="ellipse">
            <a:avLst/>
          </a:prstGeom>
          <a:noFill/>
          <a:ln w="38100">
            <a:solidFill>
              <a:srgbClr val="FF0000"/>
            </a:solidFill>
            <a:round/>
            <a:headEnd/>
            <a:tailEnd/>
          </a:ln>
        </p:spPr>
        <p:txBody>
          <a:bodyPr wrap="none" anchor="ctr"/>
          <a:lstStyle/>
          <a:p>
            <a:endParaRPr lang="en-US" sz="3697"/>
          </a:p>
        </p:txBody>
      </p:sp>
      <p:sp>
        <p:nvSpPr>
          <p:cNvPr id="51206" name="Text Box 9"/>
          <p:cNvSpPr txBox="1">
            <a:spLocks noChangeArrowheads="1"/>
          </p:cNvSpPr>
          <p:nvPr/>
        </p:nvSpPr>
        <p:spPr bwMode="auto">
          <a:xfrm>
            <a:off x="460530" y="9242140"/>
            <a:ext cx="5625695" cy="267446"/>
          </a:xfrm>
          <a:prstGeom prst="rect">
            <a:avLst/>
          </a:prstGeom>
          <a:noFill/>
          <a:ln w="9525">
            <a:noFill/>
            <a:miter lim="800000"/>
            <a:headEnd/>
            <a:tailEnd/>
          </a:ln>
        </p:spPr>
        <p:txBody>
          <a:bodyPr>
            <a:spAutoFit/>
          </a:bodyPr>
          <a:lstStyle/>
          <a:p>
            <a:pPr eaLnBrk="0" hangingPunct="0"/>
            <a:r>
              <a:rPr lang="nl-NL" sz="1138"/>
              <a:t>(</a:t>
            </a:r>
            <a:r>
              <a:rPr lang="nl-NL" sz="1138" i="1"/>
              <a:t>uit</a:t>
            </a:r>
            <a:r>
              <a:rPr lang="nl-NL" sz="1138"/>
              <a:t>: Johnson LR (1997) </a:t>
            </a:r>
            <a:r>
              <a:rPr lang="nl-NL" sz="1138" i="1"/>
              <a:t>Gastrointestinal Physiology</a:t>
            </a:r>
            <a:r>
              <a:rPr lang="nl-NL" sz="1138"/>
              <a:t>, 5</a:t>
            </a:r>
            <a:r>
              <a:rPr lang="nl-NL" sz="1138" baseline="30000"/>
              <a:t>th</a:t>
            </a:r>
            <a:r>
              <a:rPr lang="nl-NL" sz="1138"/>
              <a:t> ed., Mosby, St. Louis)</a:t>
            </a:r>
          </a:p>
        </p:txBody>
      </p:sp>
      <p:sp>
        <p:nvSpPr>
          <p:cNvPr id="2" name="Slide Number Placeholder 1"/>
          <p:cNvSpPr>
            <a:spLocks noGrp="1"/>
          </p:cNvSpPr>
          <p:nvPr>
            <p:ph type="sldNum" sz="quarter" idx="10"/>
          </p:nvPr>
        </p:nvSpPr>
        <p:spPr/>
        <p:txBody>
          <a:bodyPr/>
          <a:lstStyle/>
          <a:p>
            <a:pPr>
              <a:defRPr/>
            </a:pPr>
            <a:fld id="{2338772D-3C63-4B23-BC47-8CA19BCD5529}" type="slidenum">
              <a:rPr lang="nl-NL" smtClean="0"/>
              <a:pPr>
                <a:defRPr/>
              </a:pPr>
              <a:t>55</a:t>
            </a:fld>
            <a:endParaRPr lang="nl-NL"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8200"/>
                                        </p:tgtEl>
                                        <p:attrNameLst>
                                          <p:attrName>style.visibility</p:attrName>
                                        </p:attrNameLst>
                                      </p:cBhvr>
                                      <p:to>
                                        <p:strVal val="visible"/>
                                      </p:to>
                                    </p:set>
                                  </p:childTnLst>
                                </p:cTn>
                              </p:par>
                            </p:childTnLst>
                          </p:cTn>
                        </p:par>
                        <p:par>
                          <p:cTn id="7" fill="hold">
                            <p:stCondLst>
                              <p:cond delay="0"/>
                            </p:stCondLst>
                            <p:childTnLst>
                              <p:par>
                                <p:cTn id="8" presetID="8" presetClass="emph" presetSubtype="0" fill="hold" grpId="1" nodeType="afterEffect">
                                  <p:stCondLst>
                                    <p:cond delay="0"/>
                                  </p:stCondLst>
                                  <p:childTnLst>
                                    <p:animRot by="21600000">
                                      <p:cBhvr>
                                        <p:cTn id="9" dur="2000" fill="hold"/>
                                        <p:tgtEl>
                                          <p:spTgt spid="64820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200" grpId="0" animBg="1"/>
      <p:bldP spid="648200"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De hersenen praten not direct met de darm, altijd zit daar het darmzenuwstelsel tussen</a:t>
            </a:r>
            <a:endParaRPr lang="nl-NL"/>
          </a:p>
        </p:txBody>
      </p:sp>
      <p:sp>
        <p:nvSpPr>
          <p:cNvPr id="3" name="Slide Number Placeholder 2"/>
          <p:cNvSpPr>
            <a:spLocks noGrp="1"/>
          </p:cNvSpPr>
          <p:nvPr>
            <p:ph type="sldNum" sz="quarter" idx="10"/>
          </p:nvPr>
        </p:nvSpPr>
        <p:spPr/>
        <p:txBody>
          <a:bodyPr/>
          <a:lstStyle/>
          <a:p>
            <a:pPr>
              <a:defRPr/>
            </a:pPr>
            <a:fld id="{2338772D-3C63-4B23-BC47-8CA19BCD5529}" type="slidenum">
              <a:rPr lang="nl-NL" smtClean="0"/>
              <a:pPr>
                <a:defRPr/>
              </a:pPr>
              <a:t>56</a:t>
            </a:fld>
            <a:endParaRPr lang="nl-NL" dirty="0"/>
          </a:p>
        </p:txBody>
      </p:sp>
      <p:pic>
        <p:nvPicPr>
          <p:cNvPr id="38914"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2000" y="2178995"/>
            <a:ext cx="8891149" cy="62724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00113" y="9038560"/>
            <a:ext cx="4614212" cy="369332"/>
          </a:xfrm>
          <a:prstGeom prst="rect">
            <a:avLst/>
          </a:prstGeom>
        </p:spPr>
        <p:txBody>
          <a:bodyPr wrap="none">
            <a:spAutoFit/>
          </a:bodyPr>
          <a:lstStyle/>
          <a:p>
            <a:r>
              <a:rPr lang="en-US" sz="1800" smtClean="0">
                <a:latin typeface="Calibri" panose="020F0502020204030204" pitchFamily="34" charset="0"/>
              </a:rPr>
              <a:t>Rescigno (2008) </a:t>
            </a:r>
            <a:r>
              <a:rPr lang="en-US" sz="1800" i="1" smtClean="0">
                <a:latin typeface="Calibri" panose="020F0502020204030204" pitchFamily="34" charset="0"/>
              </a:rPr>
              <a:t>Mucosal </a:t>
            </a:r>
            <a:r>
              <a:rPr lang="en-US" sz="1800" i="1">
                <a:latin typeface="Calibri" panose="020F0502020204030204" pitchFamily="34" charset="0"/>
              </a:rPr>
              <a:t>Immunology</a:t>
            </a:r>
            <a:r>
              <a:rPr lang="en-US" sz="1800">
                <a:latin typeface="Calibri" panose="020F0502020204030204" pitchFamily="34" charset="0"/>
              </a:rPr>
              <a:t> </a:t>
            </a:r>
            <a:r>
              <a:rPr lang="en-US" sz="1800" b="1" smtClean="0">
                <a:latin typeface="Calibri" panose="020F0502020204030204" pitchFamily="34" charset="0"/>
              </a:rPr>
              <a:t>1:</a:t>
            </a:r>
            <a:r>
              <a:rPr lang="en-US" sz="1800" smtClean="0">
                <a:latin typeface="Calibri" panose="020F0502020204030204" pitchFamily="34" charset="0"/>
              </a:rPr>
              <a:t> 328–9</a:t>
            </a:r>
            <a:endParaRPr lang="nl-NL" sz="1800">
              <a:latin typeface="Calibri" panose="020F0502020204030204" pitchFamily="34" charset="0"/>
            </a:endParaRPr>
          </a:p>
        </p:txBody>
      </p:sp>
    </p:spTree>
    <p:extLst>
      <p:ext uri="{BB962C8B-B14F-4D97-AF65-F5344CB8AC3E}">
        <p14:creationId xmlns:p14="http://schemas.microsoft.com/office/powerpoint/2010/main" val="42587418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Ziekte van Hirschsprung: congenitale aganglionisch megacolon</a:t>
            </a:r>
            <a:endParaRPr lang="nl-NL"/>
          </a:p>
        </p:txBody>
      </p:sp>
      <p:sp>
        <p:nvSpPr>
          <p:cNvPr id="3" name="Slide Number Placeholder 2"/>
          <p:cNvSpPr>
            <a:spLocks noGrp="1"/>
          </p:cNvSpPr>
          <p:nvPr>
            <p:ph type="sldNum" sz="quarter" idx="10"/>
          </p:nvPr>
        </p:nvSpPr>
        <p:spPr/>
        <p:txBody>
          <a:bodyPr/>
          <a:lstStyle/>
          <a:p>
            <a:pPr>
              <a:defRPr/>
            </a:pPr>
            <a:fld id="{2338772D-3C63-4B23-BC47-8CA19BCD5529}" type="slidenum">
              <a:rPr lang="nl-NL" smtClean="0"/>
              <a:pPr>
                <a:defRPr/>
              </a:pPr>
              <a:t>57</a:t>
            </a:fld>
            <a:endParaRPr lang="nl-NL" dirty="0"/>
          </a:p>
        </p:txBody>
      </p:sp>
      <p:pic>
        <p:nvPicPr>
          <p:cNvPr id="38914" name="Picture 2" descr="http://images.radiopaedia.org/images/135533/4cd3331caa5c4b2af3d936d6f20a96_jumb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28966" y="2392998"/>
            <a:ext cx="5114148" cy="51141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900113" y="8746502"/>
            <a:ext cx="6499225" cy="707886"/>
          </a:xfrm>
          <a:prstGeom prst="rect">
            <a:avLst/>
          </a:prstGeom>
        </p:spPr>
        <p:txBody>
          <a:bodyPr>
            <a:spAutoFit/>
          </a:bodyPr>
          <a:lstStyle/>
          <a:p>
            <a:r>
              <a:rPr lang="nl-NL" sz="2000">
                <a:latin typeface="Calibri" panose="020F0502020204030204" pitchFamily="34" charset="0"/>
              </a:rPr>
              <a:t>http://</a:t>
            </a:r>
            <a:r>
              <a:rPr lang="nl-NL" sz="2000" smtClean="0">
                <a:latin typeface="Calibri" panose="020F0502020204030204" pitchFamily="34" charset="0"/>
              </a:rPr>
              <a:t>www.anatomybox.com/barium-ene</a:t>
            </a:r>
            <a:r>
              <a:rPr lang="nl-NL" sz="2000">
                <a:latin typeface="Calibri" panose="020F0502020204030204" pitchFamily="34" charset="0"/>
              </a:rPr>
              <a:t>i</a:t>
            </a:r>
            <a:r>
              <a:rPr lang="nl-NL" sz="2000" smtClean="0">
                <a:latin typeface="Calibri" panose="020F0502020204030204" pitchFamily="34" charset="0"/>
              </a:rPr>
              <a:t>ma</a:t>
            </a:r>
            <a:r>
              <a:rPr lang="nl-NL" sz="2000">
                <a:latin typeface="Calibri" panose="020F0502020204030204" pitchFamily="34" charset="0"/>
              </a:rPr>
              <a:t>/</a:t>
            </a:r>
          </a:p>
          <a:p>
            <a:r>
              <a:rPr lang="nl-NL" sz="2000" smtClean="0">
                <a:latin typeface="Calibri" panose="020F0502020204030204" pitchFamily="34" charset="0"/>
              </a:rPr>
              <a:t>http</a:t>
            </a:r>
            <a:r>
              <a:rPr lang="nl-NL" sz="2000">
                <a:latin typeface="Calibri" panose="020F0502020204030204" pitchFamily="34" charset="0"/>
              </a:rPr>
              <a:t>://</a:t>
            </a:r>
            <a:r>
              <a:rPr lang="nl-NL" sz="2000" smtClean="0">
                <a:latin typeface="Calibri" panose="020F0502020204030204" pitchFamily="34" charset="0"/>
              </a:rPr>
              <a:t>radiopaedia.org/cases/hirschsprung-dsease</a:t>
            </a:r>
            <a:endParaRPr lang="nl-NL" sz="2000">
              <a:latin typeface="Calibri" panose="020F0502020204030204" pitchFamily="34" charset="0"/>
            </a:endParaRPr>
          </a:p>
        </p:txBody>
      </p:sp>
      <p:pic>
        <p:nvPicPr>
          <p:cNvPr id="38916" name="Picture 4" descr="http://www.anatomybox.com/wp-content/uploads/2012/12/barium-enem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0113" y="2392998"/>
            <a:ext cx="4917027" cy="59094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59009" y="1430568"/>
            <a:ext cx="9842331" cy="923520"/>
          </a:xfrm>
          <a:prstGeom prst="rect">
            <a:avLst/>
          </a:prstGeom>
          <a:noFill/>
        </p:spPr>
        <p:txBody>
          <a:bodyPr wrap="square" rtlCol="0">
            <a:spAutoFit/>
          </a:bodyPr>
          <a:lstStyle/>
          <a:p>
            <a:r>
              <a:rPr lang="nl-NL" smtClean="0">
                <a:latin typeface="Calibri" panose="020F0502020204030204" pitchFamily="34" charset="0"/>
              </a:rPr>
              <a:t>Röntgenopname van het colon (met een bariumklysma) van een gezonde vrijwilliger (links) en een Hirschsprung-patiëntje (rechts).</a:t>
            </a:r>
          </a:p>
        </p:txBody>
      </p:sp>
    </p:spTree>
    <p:extLst>
      <p:ext uri="{BB962C8B-B14F-4D97-AF65-F5344CB8AC3E}">
        <p14:creationId xmlns:p14="http://schemas.microsoft.com/office/powerpoint/2010/main" val="20340337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857720A-F8AF-4DE0-AE94-AE5486AED114}" type="slidenum">
              <a:rPr lang="en-US" smtClean="0"/>
              <a:pPr>
                <a:defRPr/>
              </a:pPr>
              <a:t>58</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1721" y="184805"/>
            <a:ext cx="5451204" cy="9420283"/>
          </a:xfrm>
          <a:prstGeom prst="rect">
            <a:avLst/>
          </a:prstGeom>
        </p:spPr>
      </p:pic>
      <p:sp>
        <p:nvSpPr>
          <p:cNvPr id="3" name="Rectangle 2"/>
          <p:cNvSpPr/>
          <p:nvPr/>
        </p:nvSpPr>
        <p:spPr>
          <a:xfrm>
            <a:off x="7110575" y="1989967"/>
            <a:ext cx="4875502" cy="5293757"/>
          </a:xfrm>
          <a:prstGeom prst="rect">
            <a:avLst/>
          </a:prstGeom>
        </p:spPr>
        <p:txBody>
          <a:bodyPr wrap="square">
            <a:spAutoFit/>
          </a:bodyPr>
          <a:lstStyle/>
          <a:p>
            <a:pPr eaLnBrk="1" hangingPunct="1"/>
            <a:r>
              <a:rPr lang="nl-NL" smtClean="0">
                <a:latin typeface="Calibri" panose="020F0502020204030204" pitchFamily="34" charset="0"/>
              </a:rPr>
              <a:t>De hersenen besteden het vuile werk uit aan het darmzenuw-stelsel, ENS</a:t>
            </a:r>
          </a:p>
          <a:p>
            <a:pPr marL="457200" indent="-457200" eaLnBrk="1" hangingPunct="1">
              <a:buFont typeface="Arial" panose="020B0604020202020204" pitchFamily="34" charset="0"/>
              <a:buChar char="•"/>
            </a:pPr>
            <a:r>
              <a:rPr lang="nl-NL" smtClean="0">
                <a:latin typeface="Calibri" panose="020F0502020204030204" pitchFamily="34" charset="0"/>
              </a:rPr>
              <a:t>ENS bevat evenveel </a:t>
            </a:r>
            <a:r>
              <a:rPr lang="nl-NL">
                <a:latin typeface="Calibri" panose="020F0502020204030204" pitchFamily="34" charset="0"/>
              </a:rPr>
              <a:t>neuronen als in het ruggemerg.</a:t>
            </a:r>
          </a:p>
          <a:p>
            <a:pPr marL="457200" indent="-457200" eaLnBrk="1" hangingPunct="1">
              <a:buFont typeface="Arial" panose="020B0604020202020204" pitchFamily="34" charset="0"/>
              <a:buChar char="•"/>
            </a:pPr>
            <a:r>
              <a:rPr lang="nl-NL" smtClean="0">
                <a:latin typeface="Calibri" panose="020F0502020204030204" pitchFamily="34" charset="0"/>
              </a:rPr>
              <a:t>Veel neurotransmitters </a:t>
            </a:r>
            <a:r>
              <a:rPr lang="nl-NL">
                <a:latin typeface="Calibri" panose="020F0502020204030204" pitchFamily="34" charset="0"/>
              </a:rPr>
              <a:t>die in de hersenen voorkomen worden ook in het ENS aangetroffen.</a:t>
            </a:r>
          </a:p>
          <a:p>
            <a:pPr marL="457200" indent="-457200" eaLnBrk="1" hangingPunct="1">
              <a:buFont typeface="Arial" panose="020B0604020202020204" pitchFamily="34" charset="0"/>
              <a:buChar char="•"/>
            </a:pPr>
            <a:r>
              <a:rPr lang="nl-NL">
                <a:latin typeface="Calibri" panose="020F0502020204030204" pitchFamily="34" charset="0"/>
              </a:rPr>
              <a:t>Het ENS stelt de digestietractus in staat om in grote mate autonoom van het CZS te werken</a:t>
            </a:r>
            <a:r>
              <a:rPr lang="nl-NL" smtClean="0">
                <a:latin typeface="Calibri" panose="020F0502020204030204" pitchFamily="34" charset="0"/>
              </a:rPr>
              <a:t>.</a:t>
            </a:r>
            <a:endParaRPr lang="nl-NL">
              <a:latin typeface="Calibri" panose="020F0502020204030204" pitchFamily="34" charset="0"/>
            </a:endParaRPr>
          </a:p>
        </p:txBody>
      </p:sp>
    </p:spTree>
    <p:extLst>
      <p:ext uri="{BB962C8B-B14F-4D97-AF65-F5344CB8AC3E}">
        <p14:creationId xmlns:p14="http://schemas.microsoft.com/office/powerpoint/2010/main" val="4020260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smtClean="0"/>
              <a:t>“</a:t>
            </a:r>
            <a:r>
              <a:rPr lang="en-US" b="0" i="1" smtClean="0"/>
              <a:t>Mind-altering </a:t>
            </a:r>
            <a:r>
              <a:rPr lang="en-US" b="0" i="1"/>
              <a:t>microorganisms: the impact of the gut microbiota on brain and </a:t>
            </a:r>
            <a:r>
              <a:rPr lang="en-US" b="0" i="1" smtClean="0"/>
              <a:t>behaviour</a:t>
            </a:r>
            <a:r>
              <a:rPr lang="en-US" b="0" smtClean="0"/>
              <a:t>”</a:t>
            </a:r>
            <a:endParaRPr lang="nl-NL"/>
          </a:p>
        </p:txBody>
      </p:sp>
      <p:sp>
        <p:nvSpPr>
          <p:cNvPr id="3" name="Slide Number Placeholder 2"/>
          <p:cNvSpPr>
            <a:spLocks noGrp="1"/>
          </p:cNvSpPr>
          <p:nvPr>
            <p:ph type="sldNum" sz="quarter" idx="10"/>
          </p:nvPr>
        </p:nvSpPr>
        <p:spPr/>
        <p:txBody>
          <a:bodyPr/>
          <a:lstStyle/>
          <a:p>
            <a:pPr>
              <a:defRPr/>
            </a:pPr>
            <a:fld id="{2338772D-3C63-4B23-BC47-8CA19BCD5529}" type="slidenum">
              <a:rPr lang="nl-NL" smtClean="0"/>
              <a:pPr>
                <a:defRPr/>
              </a:pPr>
              <a:t>59</a:t>
            </a:fld>
            <a:endParaRPr lang="nl-NL" dirty="0"/>
          </a:p>
        </p:txBody>
      </p:sp>
      <p:pic>
        <p:nvPicPr>
          <p:cNvPr id="4" name="Picture 3"/>
          <p:cNvPicPr>
            <a:picLocks noChangeAspect="1"/>
          </p:cNvPicPr>
          <p:nvPr/>
        </p:nvPicPr>
        <p:blipFill>
          <a:blip r:embed="rId2"/>
          <a:stretch>
            <a:fillRect/>
          </a:stretch>
        </p:blipFill>
        <p:spPr>
          <a:xfrm>
            <a:off x="763924" y="1754636"/>
            <a:ext cx="6850665" cy="7661738"/>
          </a:xfrm>
          <a:prstGeom prst="rect">
            <a:avLst/>
          </a:prstGeom>
        </p:spPr>
      </p:pic>
      <p:sp>
        <p:nvSpPr>
          <p:cNvPr id="5" name="Rectangle 4"/>
          <p:cNvSpPr/>
          <p:nvPr/>
        </p:nvSpPr>
        <p:spPr>
          <a:xfrm>
            <a:off x="7427537" y="8563356"/>
            <a:ext cx="5423658" cy="830997"/>
          </a:xfrm>
          <a:prstGeom prst="rect">
            <a:avLst/>
          </a:prstGeom>
        </p:spPr>
        <p:txBody>
          <a:bodyPr wrap="square">
            <a:spAutoFit/>
          </a:bodyPr>
          <a:lstStyle/>
          <a:p>
            <a:pPr>
              <a:tabLst>
                <a:tab pos="1029386" algn="l"/>
                <a:tab pos="2058772" algn="l"/>
                <a:tab pos="3088157" algn="l"/>
                <a:tab pos="4117543" algn="l"/>
                <a:tab pos="5146929" algn="l"/>
              </a:tabLst>
            </a:pPr>
            <a:r>
              <a:rPr lang="en-GB" sz="1600" smtClean="0">
                <a:solidFill>
                  <a:srgbClr val="000000"/>
                </a:solidFill>
                <a:latin typeface="Calibri" pitchFamily="34" charset="0"/>
              </a:rPr>
              <a:t>Cryan &amp; Dinan (2012) </a:t>
            </a:r>
            <a:r>
              <a:rPr lang="en-GB" sz="1600" i="1" smtClean="0">
                <a:solidFill>
                  <a:srgbClr val="000000"/>
                </a:solidFill>
                <a:latin typeface="Calibri" pitchFamily="34" charset="0"/>
              </a:rPr>
              <a:t>Nature Rev. Neurosci</a:t>
            </a:r>
            <a:r>
              <a:rPr lang="en-GB" sz="1600" smtClean="0">
                <a:solidFill>
                  <a:srgbClr val="000000"/>
                </a:solidFill>
                <a:latin typeface="Calibri" pitchFamily="34" charset="0"/>
              </a:rPr>
              <a:t>. </a:t>
            </a:r>
            <a:r>
              <a:rPr lang="en-GB" sz="1600" b="1" smtClean="0">
                <a:solidFill>
                  <a:srgbClr val="000000"/>
                </a:solidFill>
                <a:latin typeface="Calibri" pitchFamily="34" charset="0"/>
              </a:rPr>
              <a:t>13</a:t>
            </a:r>
            <a:r>
              <a:rPr lang="en-GB" sz="1600" smtClean="0">
                <a:solidFill>
                  <a:srgbClr val="000000"/>
                </a:solidFill>
                <a:latin typeface="Calibri" pitchFamily="34" charset="0"/>
              </a:rPr>
              <a:t>: 701-12</a:t>
            </a:r>
          </a:p>
          <a:p>
            <a:pPr>
              <a:tabLst>
                <a:tab pos="1029386" algn="l"/>
                <a:tab pos="2058772" algn="l"/>
                <a:tab pos="3088157" algn="l"/>
                <a:tab pos="4117543" algn="l"/>
                <a:tab pos="5146929" algn="l"/>
              </a:tabLst>
            </a:pPr>
            <a:r>
              <a:rPr lang="nl-NL" sz="1600">
                <a:latin typeface="Calibri" panose="020F0502020204030204" pitchFamily="34" charset="0"/>
              </a:rPr>
              <a:t>http://</a:t>
            </a:r>
            <a:r>
              <a:rPr lang="nl-NL" sz="1600" smtClean="0">
                <a:latin typeface="Calibri" panose="020F0502020204030204" pitchFamily="34" charset="0"/>
              </a:rPr>
              <a:t>www.kennislink.nl/publicaties/manipulerende-microben</a:t>
            </a:r>
          </a:p>
          <a:p>
            <a:pPr>
              <a:tabLst>
                <a:tab pos="1029386" algn="l"/>
                <a:tab pos="2058772" algn="l"/>
                <a:tab pos="3088157" algn="l"/>
                <a:tab pos="4117543" algn="l"/>
                <a:tab pos="5146929" algn="l"/>
              </a:tabLst>
            </a:pPr>
            <a:r>
              <a:rPr lang="nl-NL" sz="1600">
                <a:latin typeface="Calibri" panose="020F0502020204030204" pitchFamily="34" charset="0"/>
              </a:rPr>
              <a:t>http://blog.donders.ru.nl/?</a:t>
            </a:r>
            <a:r>
              <a:rPr lang="nl-NL" sz="1600" smtClean="0">
                <a:latin typeface="Calibri" panose="020F0502020204030204" pitchFamily="34" charset="0"/>
              </a:rPr>
              <a:t>p=1903</a:t>
            </a:r>
            <a:endParaRPr lang="en-GB" sz="1600">
              <a:latin typeface="Calibri" panose="020F0502020204030204" pitchFamily="34"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625913">
            <a:off x="6291028" y="2578509"/>
            <a:ext cx="6204187" cy="2432289"/>
          </a:xfrm>
          <a:prstGeom prst="rect">
            <a:avLst/>
          </a:prstGeom>
          <a:effectLst>
            <a:outerShdw blurRad="50800" dist="38100" dir="2700000" algn="tl" rotWithShape="0">
              <a:prstClr val="black">
                <a:alpha val="40000"/>
              </a:prstClr>
            </a:outerShdw>
          </a:effectLst>
        </p:spPr>
      </p:pic>
      <p:pic>
        <p:nvPicPr>
          <p:cNvPr id="9"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rot="21191085">
            <a:off x="7509645" y="5302354"/>
            <a:ext cx="5037374" cy="227391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950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par>
                          <p:cTn id="8" fill="hold">
                            <p:stCondLst>
                              <p:cond delay="750"/>
                            </p:stCondLst>
                            <p:childTnLst>
                              <p:par>
                                <p:cTn id="9" presetID="10" presetClass="entr" presetSubtype="0" fill="hold"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Ondersteboven drinken of auscultatie van de onderste oesophageale sfincter?</a:t>
            </a:r>
            <a:endParaRPr lang="nl-NL"/>
          </a:p>
        </p:txBody>
      </p:sp>
      <p:pic>
        <p:nvPicPr>
          <p:cNvPr id="39940" name="Picture 4" descr="http://image.shutterstock.com/z/stock-photo-upside-down-view-of-young-girl-drinking-tea-on-white-background-7213471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00113" y="1800225"/>
            <a:ext cx="3777530" cy="5400000"/>
          </a:xfrm>
          <a:prstGeom prst="rect">
            <a:avLst/>
          </a:prstGeom>
          <a:noFill/>
          <a:ln>
            <a:solidFill>
              <a:schemeClr val="bg1">
                <a:lumMod val="8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9942" name="Picture 6" descr="https://lygsbtd.files.wordpress.com/2013/02/upside_down_beer_drinker.jpg?w=49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36017" y="1800225"/>
            <a:ext cx="4561834" cy="5400000"/>
          </a:xfrm>
          <a:prstGeom prst="rect">
            <a:avLst/>
          </a:prstGeom>
          <a:noFill/>
          <a:ln>
            <a:solidFill>
              <a:schemeClr val="bg2">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9938" name="Picture 2" descr="http://25.media.tumblr.com/tumblr_l6qrhbEaUH1qcm2a1o1_40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92629" y="2304233"/>
            <a:ext cx="3352800" cy="3400426"/>
          </a:xfrm>
          <a:prstGeom prst="rect">
            <a:avLst/>
          </a:prstGeom>
          <a:noFill/>
          <a:ln>
            <a:solidFill>
              <a:schemeClr val="tx2">
                <a:lumMod val="60000"/>
                <a:lumOff val="4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aphicFrame>
        <p:nvGraphicFramePr>
          <p:cNvPr id="11" name="Content Placeholder 10"/>
          <p:cNvGraphicFramePr>
            <a:graphicFrameLocks noGrp="1"/>
          </p:cNvGraphicFramePr>
          <p:nvPr>
            <p:ph sz="half" idx="1"/>
            <p:extLst>
              <p:ext uri="{D42A27DB-BD31-4B8C-83A1-F6EECF244321}">
                <p14:modId xmlns:p14="http://schemas.microsoft.com/office/powerpoint/2010/main" val="1696939112"/>
              </p:ext>
            </p:extLst>
          </p:nvPr>
        </p:nvGraphicFramePr>
        <p:xfrm>
          <a:off x="2506660" y="6159897"/>
          <a:ext cx="7947030" cy="332232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09623"/>
                <a:gridCol w="744238"/>
                <a:gridCol w="744238"/>
                <a:gridCol w="744238"/>
                <a:gridCol w="744238"/>
                <a:gridCol w="1881851"/>
                <a:gridCol w="1478604"/>
              </a:tblGrid>
              <a:tr h="441960">
                <a:tc rowSpan="2">
                  <a:txBody>
                    <a:bodyPr/>
                    <a:lstStyle/>
                    <a:p>
                      <a:pPr algn="ctr"/>
                      <a:r>
                        <a:rPr lang="nl-NL" smtClean="0">
                          <a:latin typeface="Calibri" panose="020F0502020204030204" pitchFamily="34" charset="0"/>
                        </a:rPr>
                        <a:t>Subject</a:t>
                      </a:r>
                      <a:endParaRPr lang="nl-NL">
                        <a:latin typeface="Calibri" panose="020F0502020204030204" pitchFamily="34" charset="0"/>
                      </a:endParaRPr>
                    </a:p>
                  </a:txBody>
                  <a:tcPr anchor="ctr">
                    <a:lnR w="3175" cap="flat" cmpd="sng" algn="ctr">
                      <a:solidFill>
                        <a:schemeClr val="bg1"/>
                      </a:solidFill>
                      <a:prstDash val="solid"/>
                      <a:round/>
                      <a:headEnd type="none" w="med" len="med"/>
                      <a:tailEnd type="none" w="med" len="med"/>
                    </a:lnR>
                  </a:tcPr>
                </a:tc>
                <a:tc gridSpan="4">
                  <a:txBody>
                    <a:bodyPr/>
                    <a:lstStyle/>
                    <a:p>
                      <a:pPr algn="ctr"/>
                      <a:r>
                        <a:rPr lang="nl-NL" smtClean="0">
                          <a:latin typeface="Calibri" panose="020F0502020204030204" pitchFamily="34" charset="0"/>
                        </a:rPr>
                        <a:t>Tijd tot aan “geborrel” (s)</a:t>
                      </a:r>
                      <a:endParaRPr lang="nl-NL">
                        <a:latin typeface="Calibri" panose="020F0502020204030204" pitchFamily="34" charset="0"/>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B w="3175" cap="flat" cmpd="sng" algn="ctr">
                      <a:solidFill>
                        <a:schemeClr val="bg1"/>
                      </a:solidFill>
                      <a:prstDash val="solid"/>
                      <a:round/>
                      <a:headEnd type="none" w="med" len="med"/>
                      <a:tailEnd type="none" w="med" len="med"/>
                    </a:lnB>
                  </a:tcPr>
                </a:tc>
                <a:tc hMerge="1">
                  <a:txBody>
                    <a:bodyPr/>
                    <a:lstStyle/>
                    <a:p>
                      <a:endParaRPr lang="nl-NL">
                        <a:latin typeface="Calibri" panose="020F0502020204030204" pitchFamily="34" charset="0"/>
                      </a:endParaRPr>
                    </a:p>
                  </a:txBody>
                  <a:tcPr/>
                </a:tc>
                <a:tc hMerge="1">
                  <a:txBody>
                    <a:bodyPr/>
                    <a:lstStyle/>
                    <a:p>
                      <a:endParaRPr lang="nl-NL">
                        <a:latin typeface="Calibri" panose="020F0502020204030204" pitchFamily="34" charset="0"/>
                      </a:endParaRPr>
                    </a:p>
                  </a:txBody>
                  <a:tcPr/>
                </a:tc>
                <a:tc hMerge="1">
                  <a:txBody>
                    <a:bodyPr/>
                    <a:lstStyle/>
                    <a:p>
                      <a:endParaRPr lang="nl-NL">
                        <a:latin typeface="Calibri" panose="020F0502020204030204" pitchFamily="34" charset="0"/>
                      </a:endParaRPr>
                    </a:p>
                  </a:txBody>
                  <a:tcPr/>
                </a:tc>
                <a:tc rowSpan="2">
                  <a:txBody>
                    <a:bodyPr/>
                    <a:lstStyle/>
                    <a:p>
                      <a:pPr algn="ctr"/>
                      <a:r>
                        <a:rPr lang="nl-NL" smtClean="0">
                          <a:latin typeface="Calibri" panose="020F0502020204030204" pitchFamily="34" charset="0"/>
                        </a:rPr>
                        <a:t>Gemiddeld</a:t>
                      </a:r>
                    </a:p>
                    <a:p>
                      <a:pPr algn="ctr"/>
                      <a:r>
                        <a:rPr lang="nl-NL" smtClean="0">
                          <a:latin typeface="Calibri" panose="020F0502020204030204" pitchFamily="34" charset="0"/>
                        </a:rPr>
                        <a:t>(s)</a:t>
                      </a:r>
                      <a:endParaRPr lang="nl-NL">
                        <a:latin typeface="Calibri" panose="020F0502020204030204" pitchFamily="34" charset="0"/>
                      </a:endParaRPr>
                    </a:p>
                  </a:txBody>
                  <a:tcPr anchor="ctr">
                    <a:lnL w="3175" cap="flat" cmpd="sng" algn="ctr">
                      <a:solidFill>
                        <a:schemeClr val="bg1"/>
                      </a:solidFill>
                      <a:prstDash val="solid"/>
                      <a:round/>
                      <a:headEnd type="none" w="med" len="med"/>
                      <a:tailEnd type="none" w="med" len="med"/>
                    </a:lnL>
                  </a:tcPr>
                </a:tc>
                <a:tc rowSpan="2">
                  <a:txBody>
                    <a:bodyPr/>
                    <a:lstStyle/>
                    <a:p>
                      <a:pPr algn="ctr"/>
                      <a:r>
                        <a:rPr lang="nl-NL" smtClean="0">
                          <a:latin typeface="Calibri" panose="020F0502020204030204" pitchFamily="34" charset="0"/>
                        </a:rPr>
                        <a:t>Snelheid</a:t>
                      </a:r>
                      <a:endParaRPr lang="nl-NL" baseline="0" smtClean="0">
                        <a:latin typeface="Calibri" panose="020F0502020204030204" pitchFamily="34" charset="0"/>
                      </a:endParaRPr>
                    </a:p>
                    <a:p>
                      <a:pPr algn="ctr"/>
                      <a:r>
                        <a:rPr lang="nl-NL" baseline="0" smtClean="0">
                          <a:latin typeface="Calibri" panose="020F0502020204030204" pitchFamily="34" charset="0"/>
                        </a:rPr>
                        <a:t>(m/s)</a:t>
                      </a:r>
                      <a:endParaRPr lang="nl-NL">
                        <a:latin typeface="Calibri" panose="020F0502020204030204" pitchFamily="34" charset="0"/>
                      </a:endParaRPr>
                    </a:p>
                  </a:txBody>
                  <a:tcPr anchor="ctr"/>
                </a:tc>
              </a:tr>
              <a:tr h="441960">
                <a:tc vMerge="1">
                  <a:txBody>
                    <a:bodyPr/>
                    <a:lstStyle/>
                    <a:p>
                      <a:endParaRPr lang="nl-NL"/>
                    </a:p>
                  </a:txBody>
                  <a:tcPr/>
                </a:tc>
                <a:tc>
                  <a:txBody>
                    <a:bodyPr/>
                    <a:lstStyle/>
                    <a:p>
                      <a:pPr algn="ctr"/>
                      <a:r>
                        <a:rPr lang="nl-NL" b="1" smtClean="0">
                          <a:solidFill>
                            <a:schemeClr val="bg1"/>
                          </a:solidFill>
                          <a:latin typeface="Calibri" panose="020F0502020204030204" pitchFamily="34" charset="0"/>
                        </a:rPr>
                        <a:t>1</a:t>
                      </a:r>
                      <a:endParaRPr lang="nl-NL" b="1">
                        <a:solidFill>
                          <a:schemeClr val="bg1"/>
                        </a:solidFill>
                        <a:latin typeface="Calibri" panose="020F0502020204030204" pitchFamily="34" charset="0"/>
                      </a:endParaRPr>
                    </a:p>
                  </a:txBody>
                  <a:tcPr anchor="ctr">
                    <a:lnL w="3175" cap="flat" cmpd="sng" algn="ctr">
                      <a:solidFill>
                        <a:schemeClr val="bg1"/>
                      </a:solidFill>
                      <a:prstDash val="solid"/>
                      <a:round/>
                      <a:headEnd type="none" w="med" len="med"/>
                      <a:tailEnd type="none" w="med" len="med"/>
                    </a:lnL>
                    <a:lnR w="12700" cmpd="sng">
                      <a:noFill/>
                    </a:lnR>
                    <a:lnT w="31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NL" b="1" smtClean="0">
                          <a:solidFill>
                            <a:schemeClr val="bg1"/>
                          </a:solidFill>
                          <a:latin typeface="Calibri" panose="020F0502020204030204" pitchFamily="34" charset="0"/>
                        </a:rPr>
                        <a:t>2</a:t>
                      </a:r>
                      <a:endParaRPr lang="nl-NL" b="1">
                        <a:solidFill>
                          <a:schemeClr val="bg1"/>
                        </a:solidFill>
                        <a:latin typeface="Calibri" panose="020F0502020204030204" pitchFamily="34" charset="0"/>
                      </a:endParaRPr>
                    </a:p>
                  </a:txBody>
                  <a:tcPr anchor="ctr">
                    <a:lnL w="12700" cmpd="sng">
                      <a:noFill/>
                    </a:lnL>
                    <a:lnR w="12700" cmpd="sng">
                      <a:noFill/>
                    </a:lnR>
                    <a:lnT w="31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NL" b="1" smtClean="0">
                          <a:solidFill>
                            <a:schemeClr val="bg1"/>
                          </a:solidFill>
                          <a:latin typeface="Calibri" panose="020F0502020204030204" pitchFamily="34" charset="0"/>
                        </a:rPr>
                        <a:t>3</a:t>
                      </a:r>
                      <a:endParaRPr lang="nl-NL" b="1">
                        <a:solidFill>
                          <a:schemeClr val="bg1"/>
                        </a:solidFill>
                        <a:latin typeface="Calibri" panose="020F0502020204030204" pitchFamily="34" charset="0"/>
                      </a:endParaRPr>
                    </a:p>
                  </a:txBody>
                  <a:tcPr anchor="ctr">
                    <a:lnL w="12700" cmpd="sng">
                      <a:noFill/>
                    </a:lnL>
                    <a:lnR w="12700" cmpd="sng">
                      <a:noFill/>
                    </a:lnR>
                    <a:lnT w="31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nl-NL" b="1" smtClean="0">
                          <a:solidFill>
                            <a:schemeClr val="bg1"/>
                          </a:solidFill>
                          <a:latin typeface="Calibri" panose="020F0502020204030204" pitchFamily="34" charset="0"/>
                        </a:rPr>
                        <a:t>4</a:t>
                      </a:r>
                      <a:endParaRPr lang="nl-NL" b="1">
                        <a:solidFill>
                          <a:schemeClr val="bg1"/>
                        </a:solidFill>
                        <a:latin typeface="Calibri" panose="020F0502020204030204" pitchFamily="34" charset="0"/>
                      </a:endParaRPr>
                    </a:p>
                  </a:txBody>
                  <a:tcPr anchor="ctr">
                    <a:lnL w="12700" cmpd="sng">
                      <a:noFill/>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vMerge="1">
                  <a:txBody>
                    <a:bodyPr/>
                    <a:lstStyle/>
                    <a:p>
                      <a:endParaRPr lang="nl-NL"/>
                    </a:p>
                  </a:txBody>
                  <a:tcPr/>
                </a:tc>
                <a:tc vMerge="1">
                  <a:txBody>
                    <a:bodyPr/>
                    <a:lstStyle/>
                    <a:p>
                      <a:endParaRPr lang="nl-NL"/>
                    </a:p>
                  </a:txBody>
                  <a:tcPr/>
                </a:tc>
              </a:tr>
              <a:tr h="370840">
                <a:tc>
                  <a:txBody>
                    <a:bodyPr/>
                    <a:lstStyle/>
                    <a:p>
                      <a:r>
                        <a:rPr lang="nl-NL" b="1" smtClean="0">
                          <a:latin typeface="Calibri" panose="020F0502020204030204" pitchFamily="34" charset="0"/>
                        </a:rPr>
                        <a:t>Pim</a:t>
                      </a:r>
                    </a:p>
                  </a:txBody>
                  <a:tcPr anchor="ctr"/>
                </a:tc>
                <a:tc>
                  <a:txBody>
                    <a:bodyPr/>
                    <a:lstStyle/>
                    <a:p>
                      <a:pPr algn="r"/>
                      <a:r>
                        <a:rPr lang="nl-NL" smtClean="0">
                          <a:latin typeface="Calibri" panose="020F0502020204030204" pitchFamily="34" charset="0"/>
                        </a:rPr>
                        <a:t>5</a:t>
                      </a:r>
                      <a:endParaRPr lang="nl-NL">
                        <a:latin typeface="Calibri" panose="020F0502020204030204" pitchFamily="34" charset="0"/>
                      </a:endParaRPr>
                    </a:p>
                  </a:txBody>
                  <a:tcPr marR="180000" anchor="ctr">
                    <a:lnT w="38100" cap="flat" cmpd="sng" algn="ctr">
                      <a:solidFill>
                        <a:schemeClr val="bg1"/>
                      </a:solidFill>
                      <a:prstDash val="solid"/>
                      <a:round/>
                      <a:headEnd type="none" w="med" len="med"/>
                      <a:tailEnd type="none" w="med" len="med"/>
                    </a:lnT>
                  </a:tcPr>
                </a:tc>
                <a:tc>
                  <a:txBody>
                    <a:bodyPr/>
                    <a:lstStyle/>
                    <a:p>
                      <a:pPr algn="r"/>
                      <a:r>
                        <a:rPr lang="nl-NL" smtClean="0">
                          <a:latin typeface="Calibri" panose="020F0502020204030204" pitchFamily="34" charset="0"/>
                        </a:rPr>
                        <a:t>13</a:t>
                      </a:r>
                      <a:endParaRPr lang="nl-NL">
                        <a:latin typeface="Calibri" panose="020F0502020204030204" pitchFamily="34" charset="0"/>
                      </a:endParaRPr>
                    </a:p>
                  </a:txBody>
                  <a:tcPr marR="180000" anchor="ctr">
                    <a:lnT w="38100" cap="flat" cmpd="sng" algn="ctr">
                      <a:solidFill>
                        <a:schemeClr val="bg1"/>
                      </a:solidFill>
                      <a:prstDash val="solid"/>
                      <a:round/>
                      <a:headEnd type="none" w="med" len="med"/>
                      <a:tailEnd type="none" w="med" len="med"/>
                    </a:lnT>
                  </a:tcPr>
                </a:tc>
                <a:tc>
                  <a:txBody>
                    <a:bodyPr/>
                    <a:lstStyle/>
                    <a:p>
                      <a:pPr algn="r"/>
                      <a:r>
                        <a:rPr lang="nl-NL" smtClean="0">
                          <a:latin typeface="Calibri" panose="020F0502020204030204" pitchFamily="34" charset="0"/>
                        </a:rPr>
                        <a:t>19</a:t>
                      </a:r>
                      <a:endParaRPr lang="nl-NL">
                        <a:latin typeface="Calibri" panose="020F0502020204030204" pitchFamily="34" charset="0"/>
                      </a:endParaRPr>
                    </a:p>
                  </a:txBody>
                  <a:tcPr marR="180000" anchor="ctr">
                    <a:lnT w="38100" cap="flat" cmpd="sng" algn="ctr">
                      <a:solidFill>
                        <a:schemeClr val="bg1"/>
                      </a:solidFill>
                      <a:prstDash val="solid"/>
                      <a:round/>
                      <a:headEnd type="none" w="med" len="med"/>
                      <a:tailEnd type="none" w="med" len="med"/>
                    </a:lnT>
                  </a:tcPr>
                </a:tc>
                <a:tc>
                  <a:txBody>
                    <a:bodyPr/>
                    <a:lstStyle/>
                    <a:p>
                      <a:pPr algn="r"/>
                      <a:r>
                        <a:rPr lang="nl-NL" smtClean="0">
                          <a:latin typeface="Calibri" panose="020F0502020204030204" pitchFamily="34" charset="0"/>
                        </a:rPr>
                        <a:t>22</a:t>
                      </a:r>
                      <a:endParaRPr lang="nl-NL">
                        <a:latin typeface="Calibri" panose="020F0502020204030204" pitchFamily="34" charset="0"/>
                      </a:endParaRPr>
                    </a:p>
                  </a:txBody>
                  <a:tcPr marR="180000" anchor="ctr">
                    <a:lnT w="38100" cap="flat" cmpd="sng" algn="ctr">
                      <a:solidFill>
                        <a:schemeClr val="bg1"/>
                      </a:solidFill>
                      <a:prstDash val="solid"/>
                      <a:round/>
                      <a:headEnd type="none" w="med" len="med"/>
                      <a:tailEnd type="none" w="med" len="med"/>
                    </a:lnT>
                  </a:tcPr>
                </a:tc>
                <a:tc>
                  <a:txBody>
                    <a:bodyPr/>
                    <a:lstStyle/>
                    <a:p>
                      <a:pPr algn="r"/>
                      <a:r>
                        <a:rPr lang="nl-NL" b="1" smtClean="0">
                          <a:latin typeface="Calibri" panose="020F0502020204030204" pitchFamily="34" charset="0"/>
                        </a:rPr>
                        <a:t>14,8</a:t>
                      </a:r>
                      <a:endParaRPr lang="nl-NL" b="1">
                        <a:latin typeface="Calibri" panose="020F0502020204030204" pitchFamily="34" charset="0"/>
                      </a:endParaRPr>
                    </a:p>
                  </a:txBody>
                  <a:tcPr marR="180000" anchor="ctr"/>
                </a:tc>
                <a:tc>
                  <a:txBody>
                    <a:bodyPr/>
                    <a:lstStyle/>
                    <a:p>
                      <a:pPr algn="r"/>
                      <a:r>
                        <a:rPr lang="nl-NL" b="1" smtClean="0">
                          <a:latin typeface="Calibri" panose="020F0502020204030204" pitchFamily="34" charset="0"/>
                        </a:rPr>
                        <a:t>1,7</a:t>
                      </a:r>
                      <a:endParaRPr lang="nl-NL" b="1">
                        <a:latin typeface="Calibri" panose="020F0502020204030204" pitchFamily="34" charset="0"/>
                      </a:endParaRPr>
                    </a:p>
                  </a:txBody>
                  <a:tcPr marR="180000" anchor="ctr"/>
                </a:tc>
              </a:tr>
              <a:tr h="370840">
                <a:tc>
                  <a:txBody>
                    <a:bodyPr/>
                    <a:lstStyle/>
                    <a:p>
                      <a:r>
                        <a:rPr lang="nl-NL" b="1" smtClean="0">
                          <a:latin typeface="Calibri" panose="020F0502020204030204" pitchFamily="34" charset="0"/>
                        </a:rPr>
                        <a:t>Bram</a:t>
                      </a:r>
                      <a:endParaRPr lang="nl-NL" b="1">
                        <a:latin typeface="Calibri" panose="020F0502020204030204" pitchFamily="34" charset="0"/>
                      </a:endParaRPr>
                    </a:p>
                  </a:txBody>
                  <a:tcPr anchor="ctr"/>
                </a:tc>
                <a:tc>
                  <a:txBody>
                    <a:bodyPr/>
                    <a:lstStyle/>
                    <a:p>
                      <a:pPr algn="r"/>
                      <a:r>
                        <a:rPr lang="nl-NL" smtClean="0">
                          <a:latin typeface="Calibri" panose="020F0502020204030204" pitchFamily="34" charset="0"/>
                        </a:rPr>
                        <a:t>8</a:t>
                      </a:r>
                      <a:endParaRPr lang="nl-NL">
                        <a:latin typeface="Calibri" panose="020F0502020204030204" pitchFamily="34" charset="0"/>
                      </a:endParaRPr>
                    </a:p>
                  </a:txBody>
                  <a:tcPr marR="180000" anchor="ctr"/>
                </a:tc>
                <a:tc>
                  <a:txBody>
                    <a:bodyPr/>
                    <a:lstStyle/>
                    <a:p>
                      <a:pPr algn="r"/>
                      <a:r>
                        <a:rPr lang="nl-NL" smtClean="0">
                          <a:latin typeface="Calibri" panose="020F0502020204030204" pitchFamily="34" charset="0"/>
                        </a:rPr>
                        <a:t>8</a:t>
                      </a:r>
                      <a:endParaRPr lang="nl-NL">
                        <a:latin typeface="Calibri" panose="020F0502020204030204" pitchFamily="34" charset="0"/>
                      </a:endParaRPr>
                    </a:p>
                  </a:txBody>
                  <a:tcPr marR="180000" anchor="ctr"/>
                </a:tc>
                <a:tc>
                  <a:txBody>
                    <a:bodyPr/>
                    <a:lstStyle/>
                    <a:p>
                      <a:pPr algn="r"/>
                      <a:r>
                        <a:rPr lang="nl-NL" smtClean="0">
                          <a:latin typeface="Calibri" panose="020F0502020204030204" pitchFamily="34" charset="0"/>
                        </a:rPr>
                        <a:t>9</a:t>
                      </a:r>
                      <a:endParaRPr lang="nl-NL">
                        <a:latin typeface="Calibri" panose="020F0502020204030204" pitchFamily="34" charset="0"/>
                      </a:endParaRPr>
                    </a:p>
                  </a:txBody>
                  <a:tcPr marR="180000" anchor="ctr"/>
                </a:tc>
                <a:tc>
                  <a:txBody>
                    <a:bodyPr/>
                    <a:lstStyle/>
                    <a:p>
                      <a:pPr algn="r"/>
                      <a:r>
                        <a:rPr lang="nl-NL" smtClean="0">
                          <a:latin typeface="Calibri" panose="020F0502020204030204" pitchFamily="34" charset="0"/>
                        </a:rPr>
                        <a:t>13</a:t>
                      </a:r>
                      <a:endParaRPr lang="nl-NL">
                        <a:latin typeface="Calibri" panose="020F0502020204030204" pitchFamily="34" charset="0"/>
                      </a:endParaRPr>
                    </a:p>
                  </a:txBody>
                  <a:tcPr marR="180000" anchor="ctr"/>
                </a:tc>
                <a:tc>
                  <a:txBody>
                    <a:bodyPr/>
                    <a:lstStyle/>
                    <a:p>
                      <a:pPr algn="r"/>
                      <a:r>
                        <a:rPr lang="nl-NL" b="1" smtClean="0">
                          <a:latin typeface="Calibri" panose="020F0502020204030204" pitchFamily="34" charset="0"/>
                        </a:rPr>
                        <a:t>9,5</a:t>
                      </a:r>
                      <a:endParaRPr lang="nl-NL" b="1">
                        <a:latin typeface="Calibri" panose="020F0502020204030204" pitchFamily="34" charset="0"/>
                      </a:endParaRPr>
                    </a:p>
                  </a:txBody>
                  <a:tcPr marR="180000" anchor="ctr"/>
                </a:tc>
                <a:tc>
                  <a:txBody>
                    <a:bodyPr/>
                    <a:lstStyle/>
                    <a:p>
                      <a:pPr algn="r"/>
                      <a:r>
                        <a:rPr lang="nl-NL" b="1" smtClean="0">
                          <a:latin typeface="Calibri" panose="020F0502020204030204" pitchFamily="34" charset="0"/>
                        </a:rPr>
                        <a:t>2,6</a:t>
                      </a:r>
                      <a:endParaRPr lang="nl-NL" b="1">
                        <a:latin typeface="Calibri" panose="020F0502020204030204" pitchFamily="34" charset="0"/>
                      </a:endParaRPr>
                    </a:p>
                  </a:txBody>
                  <a:tcPr marR="180000" anchor="ctr"/>
                </a:tc>
              </a:tr>
              <a:tr h="370840">
                <a:tc>
                  <a:txBody>
                    <a:bodyPr/>
                    <a:lstStyle/>
                    <a:p>
                      <a:r>
                        <a:rPr lang="nl-NL" b="1" smtClean="0">
                          <a:latin typeface="Calibri" panose="020F0502020204030204" pitchFamily="34" charset="0"/>
                        </a:rPr>
                        <a:t>Aukje</a:t>
                      </a:r>
                      <a:endParaRPr lang="nl-NL" b="1">
                        <a:latin typeface="Calibri" panose="020F0502020204030204" pitchFamily="34" charset="0"/>
                      </a:endParaRPr>
                    </a:p>
                  </a:txBody>
                  <a:tcPr anchor="ctr"/>
                </a:tc>
                <a:tc>
                  <a:txBody>
                    <a:bodyPr/>
                    <a:lstStyle/>
                    <a:p>
                      <a:pPr algn="r"/>
                      <a:r>
                        <a:rPr lang="nl-NL" smtClean="0">
                          <a:latin typeface="Calibri" panose="020F0502020204030204" pitchFamily="34" charset="0"/>
                        </a:rPr>
                        <a:t>5</a:t>
                      </a:r>
                      <a:endParaRPr lang="nl-NL">
                        <a:latin typeface="Calibri" panose="020F0502020204030204" pitchFamily="34" charset="0"/>
                      </a:endParaRPr>
                    </a:p>
                  </a:txBody>
                  <a:tcPr marR="180000" anchor="ctr"/>
                </a:tc>
                <a:tc>
                  <a:txBody>
                    <a:bodyPr/>
                    <a:lstStyle/>
                    <a:p>
                      <a:pPr algn="r"/>
                      <a:r>
                        <a:rPr lang="nl-NL" smtClean="0">
                          <a:latin typeface="Calibri" panose="020F0502020204030204" pitchFamily="34" charset="0"/>
                        </a:rPr>
                        <a:t>6</a:t>
                      </a:r>
                      <a:endParaRPr lang="nl-NL">
                        <a:latin typeface="Calibri" panose="020F0502020204030204" pitchFamily="34" charset="0"/>
                      </a:endParaRPr>
                    </a:p>
                  </a:txBody>
                  <a:tcPr marR="180000" anchor="ctr"/>
                </a:tc>
                <a:tc>
                  <a:txBody>
                    <a:bodyPr/>
                    <a:lstStyle/>
                    <a:p>
                      <a:pPr algn="r"/>
                      <a:r>
                        <a:rPr lang="nl-NL" smtClean="0">
                          <a:latin typeface="Calibri" panose="020F0502020204030204" pitchFamily="34" charset="0"/>
                        </a:rPr>
                        <a:t>6</a:t>
                      </a:r>
                      <a:endParaRPr lang="nl-NL">
                        <a:latin typeface="Calibri" panose="020F0502020204030204" pitchFamily="34" charset="0"/>
                      </a:endParaRPr>
                    </a:p>
                  </a:txBody>
                  <a:tcPr marR="180000" anchor="ctr"/>
                </a:tc>
                <a:tc>
                  <a:txBody>
                    <a:bodyPr/>
                    <a:lstStyle/>
                    <a:p>
                      <a:pPr algn="r"/>
                      <a:r>
                        <a:rPr lang="nl-NL" smtClean="0">
                          <a:latin typeface="Calibri" panose="020F0502020204030204" pitchFamily="34" charset="0"/>
                        </a:rPr>
                        <a:t>8</a:t>
                      </a:r>
                      <a:endParaRPr lang="nl-NL">
                        <a:latin typeface="Calibri" panose="020F0502020204030204" pitchFamily="34" charset="0"/>
                      </a:endParaRPr>
                    </a:p>
                  </a:txBody>
                  <a:tcPr marR="180000" anchor="ctr"/>
                </a:tc>
                <a:tc>
                  <a:txBody>
                    <a:bodyPr/>
                    <a:lstStyle/>
                    <a:p>
                      <a:pPr algn="r"/>
                      <a:r>
                        <a:rPr lang="nl-NL" b="1" smtClean="0">
                          <a:latin typeface="Calibri" panose="020F0502020204030204" pitchFamily="34" charset="0"/>
                        </a:rPr>
                        <a:t>6,3</a:t>
                      </a:r>
                      <a:endParaRPr lang="nl-NL" b="1">
                        <a:latin typeface="Calibri" panose="020F0502020204030204" pitchFamily="34" charset="0"/>
                      </a:endParaRPr>
                    </a:p>
                  </a:txBody>
                  <a:tcPr marR="180000" anchor="ctr"/>
                </a:tc>
                <a:tc>
                  <a:txBody>
                    <a:bodyPr/>
                    <a:lstStyle/>
                    <a:p>
                      <a:pPr algn="r"/>
                      <a:r>
                        <a:rPr lang="nl-NL" b="1" smtClean="0">
                          <a:latin typeface="Calibri" panose="020F0502020204030204" pitchFamily="34" charset="0"/>
                        </a:rPr>
                        <a:t>4,0</a:t>
                      </a:r>
                      <a:endParaRPr lang="nl-NL" b="1">
                        <a:latin typeface="Calibri" panose="020F0502020204030204" pitchFamily="34" charset="0"/>
                      </a:endParaRPr>
                    </a:p>
                  </a:txBody>
                  <a:tcPr marR="180000" anchor="ctr"/>
                </a:tc>
              </a:tr>
              <a:tr h="370840">
                <a:tc>
                  <a:txBody>
                    <a:bodyPr/>
                    <a:lstStyle/>
                    <a:p>
                      <a:r>
                        <a:rPr lang="nl-NL" b="1" smtClean="0">
                          <a:latin typeface="Calibri" panose="020F0502020204030204" pitchFamily="34" charset="0"/>
                        </a:rPr>
                        <a:t>Peter</a:t>
                      </a:r>
                      <a:endParaRPr lang="nl-NL" b="1">
                        <a:latin typeface="Calibri" panose="020F0502020204030204" pitchFamily="34" charset="0"/>
                      </a:endParaRPr>
                    </a:p>
                  </a:txBody>
                  <a:tcPr anchor="ctr"/>
                </a:tc>
                <a:tc>
                  <a:txBody>
                    <a:bodyPr/>
                    <a:lstStyle/>
                    <a:p>
                      <a:pPr algn="r"/>
                      <a:r>
                        <a:rPr lang="nl-NL" smtClean="0">
                          <a:latin typeface="Calibri" panose="020F0502020204030204" pitchFamily="34" charset="0"/>
                        </a:rPr>
                        <a:t>4</a:t>
                      </a:r>
                      <a:endParaRPr lang="nl-NL">
                        <a:latin typeface="Calibri" panose="020F0502020204030204" pitchFamily="34" charset="0"/>
                      </a:endParaRPr>
                    </a:p>
                  </a:txBody>
                  <a:tcPr marR="180000" anchor="ctr"/>
                </a:tc>
                <a:tc>
                  <a:txBody>
                    <a:bodyPr/>
                    <a:lstStyle/>
                    <a:p>
                      <a:pPr algn="r"/>
                      <a:r>
                        <a:rPr lang="nl-NL" smtClean="0">
                          <a:latin typeface="Calibri" panose="020F0502020204030204" pitchFamily="34" charset="0"/>
                        </a:rPr>
                        <a:t>5</a:t>
                      </a:r>
                      <a:endParaRPr lang="nl-NL">
                        <a:latin typeface="Calibri" panose="020F0502020204030204" pitchFamily="34" charset="0"/>
                      </a:endParaRPr>
                    </a:p>
                  </a:txBody>
                  <a:tcPr marR="180000" anchor="ctr"/>
                </a:tc>
                <a:tc>
                  <a:txBody>
                    <a:bodyPr/>
                    <a:lstStyle/>
                    <a:p>
                      <a:pPr algn="r"/>
                      <a:r>
                        <a:rPr lang="nl-NL" smtClean="0">
                          <a:latin typeface="Calibri" panose="020F0502020204030204" pitchFamily="34" charset="0"/>
                        </a:rPr>
                        <a:t>5</a:t>
                      </a:r>
                      <a:endParaRPr lang="nl-NL">
                        <a:latin typeface="Calibri" panose="020F0502020204030204" pitchFamily="34" charset="0"/>
                      </a:endParaRPr>
                    </a:p>
                  </a:txBody>
                  <a:tcPr marR="180000" anchor="ctr"/>
                </a:tc>
                <a:tc>
                  <a:txBody>
                    <a:bodyPr/>
                    <a:lstStyle/>
                    <a:p>
                      <a:pPr algn="r"/>
                      <a:r>
                        <a:rPr lang="nl-NL" smtClean="0">
                          <a:latin typeface="Calibri" panose="020F0502020204030204" pitchFamily="34" charset="0"/>
                        </a:rPr>
                        <a:t>7</a:t>
                      </a:r>
                      <a:endParaRPr lang="nl-NL">
                        <a:latin typeface="Calibri" panose="020F0502020204030204" pitchFamily="34" charset="0"/>
                      </a:endParaRPr>
                    </a:p>
                  </a:txBody>
                  <a:tcPr marR="180000" anchor="ctr"/>
                </a:tc>
                <a:tc>
                  <a:txBody>
                    <a:bodyPr/>
                    <a:lstStyle/>
                    <a:p>
                      <a:pPr algn="r"/>
                      <a:r>
                        <a:rPr lang="nl-NL" b="1" smtClean="0">
                          <a:latin typeface="Calibri" panose="020F0502020204030204" pitchFamily="34" charset="0"/>
                        </a:rPr>
                        <a:t>5,3</a:t>
                      </a:r>
                      <a:endParaRPr lang="nl-NL" b="1">
                        <a:latin typeface="Calibri" panose="020F0502020204030204" pitchFamily="34" charset="0"/>
                      </a:endParaRPr>
                    </a:p>
                  </a:txBody>
                  <a:tcPr marR="180000" anchor="ctr"/>
                </a:tc>
                <a:tc>
                  <a:txBody>
                    <a:bodyPr/>
                    <a:lstStyle/>
                    <a:p>
                      <a:pPr algn="r"/>
                      <a:r>
                        <a:rPr lang="nl-NL" b="1" smtClean="0">
                          <a:latin typeface="Calibri" panose="020F0502020204030204" pitchFamily="34" charset="0"/>
                        </a:rPr>
                        <a:t>4,7</a:t>
                      </a:r>
                      <a:endParaRPr lang="nl-NL" b="1">
                        <a:latin typeface="Calibri" panose="020F0502020204030204" pitchFamily="34" charset="0"/>
                      </a:endParaRPr>
                    </a:p>
                  </a:txBody>
                  <a:tcPr marR="180000" anchor="ctr"/>
                </a:tc>
              </a:tr>
            </a:tbl>
          </a:graphicData>
        </a:graphic>
      </p:graphicFrame>
    </p:spTree>
    <p:extLst>
      <p:ext uri="{BB962C8B-B14F-4D97-AF65-F5344CB8AC3E}">
        <p14:creationId xmlns:p14="http://schemas.microsoft.com/office/powerpoint/2010/main" val="408425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9940"/>
                                        </p:tgtEl>
                                        <p:attrNameLst>
                                          <p:attrName>style.visibility</p:attrName>
                                        </p:attrNameLst>
                                      </p:cBhvr>
                                      <p:to>
                                        <p:strVal val="visible"/>
                                      </p:to>
                                    </p:set>
                                    <p:animEffect transition="in" filter="fade">
                                      <p:cBhvr>
                                        <p:cTn id="7" dur="500"/>
                                        <p:tgtEl>
                                          <p:spTgt spid="39940"/>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39942"/>
                                        </p:tgtEl>
                                        <p:attrNameLst>
                                          <p:attrName>style.visibility</p:attrName>
                                        </p:attrNameLst>
                                      </p:cBhvr>
                                      <p:to>
                                        <p:strVal val="visible"/>
                                      </p:to>
                                    </p:set>
                                    <p:animEffect transition="in" filter="fade">
                                      <p:cBhvr>
                                        <p:cTn id="11" dur="500"/>
                                        <p:tgtEl>
                                          <p:spTgt spid="39942"/>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39938"/>
                                        </p:tgtEl>
                                        <p:attrNameLst>
                                          <p:attrName>style.visibility</p:attrName>
                                        </p:attrNameLst>
                                      </p:cBhvr>
                                      <p:to>
                                        <p:strVal val="visible"/>
                                      </p:to>
                                    </p:set>
                                    <p:animEffect transition="in" filter="fade">
                                      <p:cBhvr>
                                        <p:cTn id="15" dur="500"/>
                                        <p:tgtEl>
                                          <p:spTgt spid="399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Bottom lines:</a:t>
            </a:r>
            <a:endParaRPr lang="nl-NL"/>
          </a:p>
        </p:txBody>
      </p:sp>
      <p:sp>
        <p:nvSpPr>
          <p:cNvPr id="3" name="Content Placeholder 2"/>
          <p:cNvSpPr>
            <a:spLocks noGrp="1"/>
          </p:cNvSpPr>
          <p:nvPr>
            <p:ph idx="1"/>
          </p:nvPr>
        </p:nvSpPr>
        <p:spPr>
          <a:xfrm>
            <a:off x="900000" y="1800000"/>
            <a:ext cx="7895657" cy="3621086"/>
          </a:xfrm>
        </p:spPr>
        <p:txBody>
          <a:bodyPr/>
          <a:lstStyle/>
          <a:p>
            <a:r>
              <a:rPr lang="nl-NL" smtClean="0"/>
              <a:t>Pas op met “klassiekers”; ze gaan wel eens te kort door de bocht.</a:t>
            </a:r>
          </a:p>
          <a:p>
            <a:r>
              <a:rPr lang="nl-NL" smtClean="0"/>
              <a:t>Wetenschappelijk werk heeft maatschappelijke gevolgen.</a:t>
            </a:r>
          </a:p>
          <a:p>
            <a:r>
              <a:rPr lang="nl-NL" smtClean="0"/>
              <a:t>Wetenschap is mensenwerk.</a:t>
            </a:r>
          </a:p>
          <a:p>
            <a:r>
              <a:rPr lang="nl-NL" smtClean="0"/>
              <a:t>Uit onze wetenschapsgeschiedenis zijn interessante verhalen te putten</a:t>
            </a:r>
          </a:p>
          <a:p>
            <a:r>
              <a:rPr lang="nl-NL" smtClean="0"/>
              <a:t>Het onderbuikgevoel:</a:t>
            </a:r>
          </a:p>
          <a:p>
            <a:endParaRPr lang="nl-NL"/>
          </a:p>
        </p:txBody>
      </p:sp>
      <p:sp>
        <p:nvSpPr>
          <p:cNvPr id="4" name="Slide Number Placeholder 3"/>
          <p:cNvSpPr>
            <a:spLocks noGrp="1"/>
          </p:cNvSpPr>
          <p:nvPr>
            <p:ph type="sldNum" sz="quarter" idx="10"/>
          </p:nvPr>
        </p:nvSpPr>
        <p:spPr/>
        <p:txBody>
          <a:bodyPr/>
          <a:lstStyle/>
          <a:p>
            <a:pPr>
              <a:defRPr/>
            </a:pPr>
            <a:fld id="{BBF17F38-078D-427D-B86A-4D3565F08BA8}" type="slidenum">
              <a:rPr lang="nl-NL" smtClean="0"/>
              <a:pPr>
                <a:defRPr/>
              </a:pPr>
              <a:t>60</a:t>
            </a:fld>
            <a:endParaRPr lang="nl-NL" dirty="0"/>
          </a:p>
        </p:txBody>
      </p:sp>
      <p:pic>
        <p:nvPicPr>
          <p:cNvPr id="5" name="Picture 4" descr="feature1-119"/>
          <p:cNvPicPr>
            <a:picLocks noChangeAspect="1" noChangeArrowheads="1"/>
          </p:cNvPicPr>
          <p:nvPr/>
        </p:nvPicPr>
        <p:blipFill>
          <a:blip r:embed="rId2" cstate="print"/>
          <a:srcRect/>
          <a:stretch>
            <a:fillRect/>
          </a:stretch>
        </p:blipFill>
        <p:spPr bwMode="auto">
          <a:xfrm>
            <a:off x="4822620" y="4984173"/>
            <a:ext cx="2662189" cy="4404901"/>
          </a:xfrm>
          <a:prstGeom prst="rect">
            <a:avLst/>
          </a:prstGeom>
          <a:noFill/>
          <a:ln w="9525">
            <a:noFill/>
            <a:miter lim="800000"/>
            <a:headEnd/>
            <a:tailEnd/>
          </a:ln>
        </p:spPr>
      </p:pic>
      <p:sp>
        <p:nvSpPr>
          <p:cNvPr id="6" name="Rectangle 8"/>
          <p:cNvSpPr txBox="1">
            <a:spLocks noChangeArrowheads="1"/>
          </p:cNvSpPr>
          <p:nvPr/>
        </p:nvSpPr>
        <p:spPr>
          <a:xfrm>
            <a:off x="7475020" y="4984173"/>
            <a:ext cx="5491617" cy="4144826"/>
          </a:xfrm>
          <a:prstGeom prst="rect">
            <a:avLst/>
          </a:prstGeom>
        </p:spPr>
        <p:txBody>
          <a:bodyPr/>
          <a:lstStyle>
            <a:lvl1pPr marL="358775" indent="-358775" algn="l" defTabSz="649288" rtl="0" fontAlgn="base">
              <a:spcBef>
                <a:spcPct val="0"/>
              </a:spcBef>
              <a:spcAft>
                <a:spcPct val="0"/>
              </a:spcAft>
              <a:buFont typeface="Arial" pitchFamily="34" charset="0"/>
              <a:buChar char="•"/>
              <a:defRPr sz="2800" kern="1200">
                <a:solidFill>
                  <a:schemeClr val="tx1"/>
                </a:solidFill>
                <a:latin typeface="Calibri" panose="020F0502020204030204" pitchFamily="34" charset="0"/>
                <a:ea typeface="+mn-ea"/>
                <a:cs typeface="+mn-cs"/>
              </a:defRPr>
            </a:lvl1pPr>
            <a:lvl2pPr marL="719138" indent="-358775" algn="l" defTabSz="649288" rtl="0" fontAlgn="base">
              <a:spcBef>
                <a:spcPct val="0"/>
              </a:spcBef>
              <a:spcAft>
                <a:spcPct val="0"/>
              </a:spcAft>
              <a:buFont typeface="Lucida Grande"/>
              <a:buChar char="-"/>
              <a:defRPr sz="2800" kern="1200">
                <a:solidFill>
                  <a:schemeClr val="tx1"/>
                </a:solidFill>
                <a:latin typeface="Calibri" panose="020F0502020204030204" pitchFamily="34" charset="0"/>
                <a:ea typeface="+mn-ea"/>
                <a:cs typeface="+mn-cs"/>
              </a:defRPr>
            </a:lvl2pPr>
            <a:lvl3pPr marL="1114425" indent="-358775" algn="l" defTabSz="649288" rtl="0" fontAlgn="base">
              <a:spcBef>
                <a:spcPct val="0"/>
              </a:spcBef>
              <a:spcAft>
                <a:spcPct val="0"/>
              </a:spcAft>
              <a:buFont typeface="Lucida Grande"/>
              <a:buChar char="–"/>
              <a:defRPr sz="2400" kern="1200">
                <a:solidFill>
                  <a:schemeClr val="tx1"/>
                </a:solidFill>
                <a:latin typeface="Calibri" panose="020F0502020204030204" pitchFamily="34" charset="0"/>
                <a:ea typeface="+mn-ea"/>
                <a:cs typeface="+mn-cs"/>
              </a:defRPr>
            </a:lvl3pPr>
            <a:lvl4pPr marL="1511300" indent="-358775" algn="l" defTabSz="649288" rtl="0" fontAlgn="base">
              <a:spcBef>
                <a:spcPct val="0"/>
              </a:spcBef>
              <a:spcAft>
                <a:spcPct val="0"/>
              </a:spcAft>
              <a:buFont typeface="Lucida Grande"/>
              <a:buChar char="-"/>
              <a:defRPr sz="2400" kern="1200">
                <a:solidFill>
                  <a:schemeClr val="tx1"/>
                </a:solidFill>
                <a:latin typeface="Calibri" panose="020F0502020204030204" pitchFamily="34" charset="0"/>
                <a:ea typeface="+mn-ea"/>
                <a:cs typeface="+mn-cs"/>
              </a:defRPr>
            </a:lvl4pPr>
            <a:lvl5pPr marL="1906588" indent="-358775" algn="l" defTabSz="649288" rtl="0" fontAlgn="base">
              <a:spcBef>
                <a:spcPct val="0"/>
              </a:spcBef>
              <a:spcAft>
                <a:spcPct val="0"/>
              </a:spcAft>
              <a:buFont typeface="Lucida Grande"/>
              <a:buChar char="-"/>
              <a:defRPr sz="2400" kern="1200">
                <a:solidFill>
                  <a:schemeClr val="tx1"/>
                </a:solidFill>
                <a:latin typeface="Calibri" panose="020F0502020204030204" pitchFamily="34" charset="0"/>
                <a:ea typeface="+mn-ea"/>
                <a:cs typeface="+mn-cs"/>
              </a:defRPr>
            </a:lvl5pPr>
            <a:lvl6pPr marL="3576516" indent="-325138" algn="l" defTabSz="650276" rtl="0" eaLnBrk="1" latinLnBrk="0" hangingPunct="1">
              <a:spcBef>
                <a:spcPct val="20000"/>
              </a:spcBef>
              <a:buFont typeface="Arial"/>
              <a:buChar char="•"/>
              <a:defRPr sz="2800" kern="1200">
                <a:solidFill>
                  <a:schemeClr val="tx1"/>
                </a:solidFill>
                <a:latin typeface="+mn-lt"/>
                <a:ea typeface="+mn-ea"/>
                <a:cs typeface="+mn-cs"/>
              </a:defRPr>
            </a:lvl6pPr>
            <a:lvl7pPr marL="4226791" indent="-325138" algn="l" defTabSz="650276" rtl="0" eaLnBrk="1" latinLnBrk="0" hangingPunct="1">
              <a:spcBef>
                <a:spcPct val="20000"/>
              </a:spcBef>
              <a:buFont typeface="Arial"/>
              <a:buChar char="•"/>
              <a:defRPr sz="2800" kern="1200">
                <a:solidFill>
                  <a:schemeClr val="tx1"/>
                </a:solidFill>
                <a:latin typeface="+mn-lt"/>
                <a:ea typeface="+mn-ea"/>
                <a:cs typeface="+mn-cs"/>
              </a:defRPr>
            </a:lvl7pPr>
            <a:lvl8pPr marL="4877067" indent="-325138" algn="l" defTabSz="650276" rtl="0" eaLnBrk="1" latinLnBrk="0" hangingPunct="1">
              <a:spcBef>
                <a:spcPct val="20000"/>
              </a:spcBef>
              <a:buFont typeface="Arial"/>
              <a:buChar char="•"/>
              <a:defRPr sz="2800" kern="1200">
                <a:solidFill>
                  <a:schemeClr val="tx1"/>
                </a:solidFill>
                <a:latin typeface="+mn-lt"/>
                <a:ea typeface="+mn-ea"/>
                <a:cs typeface="+mn-cs"/>
              </a:defRPr>
            </a:lvl8pPr>
            <a:lvl9pPr marL="5527342" indent="-325138" algn="l" defTabSz="650276" rtl="0" eaLnBrk="1" latinLnBrk="0" hangingPunct="1">
              <a:spcBef>
                <a:spcPct val="20000"/>
              </a:spcBef>
              <a:buFont typeface="Arial"/>
              <a:buChar char="•"/>
              <a:defRPr sz="2800" kern="1200">
                <a:solidFill>
                  <a:schemeClr val="tx1"/>
                </a:solidFill>
                <a:latin typeface="+mn-lt"/>
                <a:ea typeface="+mn-ea"/>
                <a:cs typeface="+mn-cs"/>
              </a:defRPr>
            </a:lvl9pPr>
          </a:lstStyle>
          <a:p>
            <a:pPr marL="0" indent="0" algn="ctr">
              <a:buNone/>
            </a:pPr>
            <a:r>
              <a:rPr lang="nl-NL" sz="2702" smtClean="0"/>
              <a:t>enteric nervous system</a:t>
            </a:r>
          </a:p>
          <a:p>
            <a:pPr marL="0" indent="0" algn="ctr">
              <a:buNone/>
            </a:pPr>
            <a:r>
              <a:rPr lang="nl-NL" sz="2702" smtClean="0">
                <a:latin typeface="Adobe Caslon Pro" panose="0205050205050A020403" pitchFamily="18" charset="0"/>
              </a:rPr>
              <a:t>het brein van de buik</a:t>
            </a:r>
          </a:p>
          <a:p>
            <a:pPr marL="0" indent="0" algn="ctr">
              <a:buNone/>
            </a:pPr>
            <a:r>
              <a:rPr lang="nl-NL" sz="2702" smtClean="0">
                <a:latin typeface="Agency FB" panose="020B0503020202020204" pitchFamily="34" charset="0"/>
              </a:rPr>
              <a:t>little brain</a:t>
            </a:r>
          </a:p>
          <a:p>
            <a:pPr marL="0" indent="0" algn="ctr">
              <a:buNone/>
            </a:pPr>
            <a:r>
              <a:rPr lang="nl-NL" sz="2702" smtClean="0">
                <a:latin typeface="Bauhaus 93" panose="04030905020B02020C02" pitchFamily="82" charset="0"/>
              </a:rPr>
              <a:t>the second brain</a:t>
            </a:r>
          </a:p>
          <a:p>
            <a:pPr marL="0" indent="0" algn="ctr">
              <a:buNone/>
            </a:pPr>
            <a:r>
              <a:rPr lang="nl-NL" sz="2702" smtClean="0">
                <a:latin typeface="Castellar" panose="020A0402060406010301" pitchFamily="18" charset="0"/>
              </a:rPr>
              <a:t>the brain below</a:t>
            </a:r>
          </a:p>
          <a:p>
            <a:pPr marL="0" indent="0" algn="ctr">
              <a:buNone/>
            </a:pPr>
            <a:r>
              <a:rPr lang="nl-NL" sz="2702" smtClean="0">
                <a:latin typeface="Corbel" panose="020B0503020204020204" pitchFamily="34" charset="0"/>
              </a:rPr>
              <a:t>the brain down under</a:t>
            </a:r>
          </a:p>
          <a:p>
            <a:pPr marL="0" indent="0" algn="ctr">
              <a:buNone/>
            </a:pPr>
            <a:r>
              <a:rPr lang="nl-NL" sz="2702" smtClean="0">
                <a:latin typeface="Harrington" panose="04040505050A02020702" pitchFamily="82" charset="0"/>
              </a:rPr>
              <a:t>downstairs brain</a:t>
            </a:r>
          </a:p>
          <a:p>
            <a:pPr marL="0" indent="0" algn="ctr">
              <a:buNone/>
            </a:pPr>
            <a:r>
              <a:rPr lang="nl-NL" sz="2702" smtClean="0"/>
              <a:t>“</a:t>
            </a:r>
            <a:r>
              <a:rPr lang="nl-NL" sz="2702" smtClean="0">
                <a:latin typeface="Rockwell Condensed" panose="02060603050405020104" pitchFamily="18" charset="0"/>
              </a:rPr>
              <a:t>your gut has a mind of his own</a:t>
            </a:r>
            <a:r>
              <a:rPr lang="nl-NL" sz="2702" smtClean="0"/>
              <a:t>”</a:t>
            </a:r>
          </a:p>
          <a:p>
            <a:pPr marL="0" indent="0" algn="ctr">
              <a:buNone/>
            </a:pPr>
            <a:r>
              <a:rPr lang="nl-NL" sz="2702" smtClean="0"/>
              <a:t>“</a:t>
            </a:r>
            <a:r>
              <a:rPr lang="nl-NL" sz="2702" smtClean="0">
                <a:latin typeface="Prestige Elite Std" panose="02060509020206020304" pitchFamily="49" charset="0"/>
              </a:rPr>
              <a:t>the thoughtful brain</a:t>
            </a:r>
            <a:r>
              <a:rPr lang="nl-NL" sz="2702" smtClean="0"/>
              <a:t>”</a:t>
            </a:r>
            <a:endParaRPr lang="nl-NL" sz="2702"/>
          </a:p>
        </p:txBody>
      </p:sp>
    </p:spTree>
    <p:extLst>
      <p:ext uri="{BB962C8B-B14F-4D97-AF65-F5344CB8AC3E}">
        <p14:creationId xmlns:p14="http://schemas.microsoft.com/office/powerpoint/2010/main" val="383643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6">
                                            <p:txEl>
                                              <p:pRg st="0" end="0"/>
                                            </p:txEl>
                                          </p:spTgt>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1000"/>
                                  </p:stCondLst>
                                  <p:childTnLst>
                                    <p:set>
                                      <p:cBhvr>
                                        <p:cTn id="9" dur="1" fill="hold">
                                          <p:stCondLst>
                                            <p:cond delay="499"/>
                                          </p:stCondLst>
                                        </p:cTn>
                                        <p:tgtEl>
                                          <p:spTgt spid="6">
                                            <p:txEl>
                                              <p:pRg st="1" end="1"/>
                                            </p:txEl>
                                          </p:spTgt>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grpId="0" nodeType="afterEffect">
                                  <p:stCondLst>
                                    <p:cond delay="1000"/>
                                  </p:stCondLst>
                                  <p:childTnLst>
                                    <p:set>
                                      <p:cBhvr>
                                        <p:cTn id="12" dur="1" fill="hold">
                                          <p:stCondLst>
                                            <p:cond delay="499"/>
                                          </p:stCondLst>
                                        </p:cTn>
                                        <p:tgtEl>
                                          <p:spTgt spid="6">
                                            <p:txEl>
                                              <p:pRg st="2" end="2"/>
                                            </p:txEl>
                                          </p:spTgt>
                                        </p:tgtEl>
                                        <p:attrNameLst>
                                          <p:attrName>style.visibility</p:attrName>
                                        </p:attrNameLst>
                                      </p:cBhvr>
                                      <p:to>
                                        <p:strVal val="visible"/>
                                      </p:to>
                                    </p:set>
                                  </p:childTnLst>
                                </p:cTn>
                              </p:par>
                            </p:childTnLst>
                          </p:cTn>
                        </p:par>
                        <p:par>
                          <p:cTn id="13" fill="hold">
                            <p:stCondLst>
                              <p:cond delay="4500"/>
                            </p:stCondLst>
                            <p:childTnLst>
                              <p:par>
                                <p:cTn id="14" presetID="1" presetClass="entr" presetSubtype="0" fill="hold" grpId="0" nodeType="afterEffect">
                                  <p:stCondLst>
                                    <p:cond delay="1000"/>
                                  </p:stCondLst>
                                  <p:childTnLst>
                                    <p:set>
                                      <p:cBhvr>
                                        <p:cTn id="15" dur="1" fill="hold">
                                          <p:stCondLst>
                                            <p:cond delay="499"/>
                                          </p:stCondLst>
                                        </p:cTn>
                                        <p:tgtEl>
                                          <p:spTgt spid="6">
                                            <p:txEl>
                                              <p:pRg st="3" end="3"/>
                                            </p:txEl>
                                          </p:spTgt>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grpId="0" nodeType="afterEffect">
                                  <p:stCondLst>
                                    <p:cond delay="1000"/>
                                  </p:stCondLst>
                                  <p:childTnLst>
                                    <p:set>
                                      <p:cBhvr>
                                        <p:cTn id="18" dur="1" fill="hold">
                                          <p:stCondLst>
                                            <p:cond delay="499"/>
                                          </p:stCondLst>
                                        </p:cTn>
                                        <p:tgtEl>
                                          <p:spTgt spid="6">
                                            <p:txEl>
                                              <p:pRg st="4" end="4"/>
                                            </p:txEl>
                                          </p:spTgt>
                                        </p:tgtEl>
                                        <p:attrNameLst>
                                          <p:attrName>style.visibility</p:attrName>
                                        </p:attrNameLst>
                                      </p:cBhvr>
                                      <p:to>
                                        <p:strVal val="visible"/>
                                      </p:to>
                                    </p:set>
                                  </p:childTnLst>
                                </p:cTn>
                              </p:par>
                            </p:childTnLst>
                          </p:cTn>
                        </p:par>
                        <p:par>
                          <p:cTn id="19" fill="hold">
                            <p:stCondLst>
                              <p:cond delay="7500"/>
                            </p:stCondLst>
                            <p:childTnLst>
                              <p:par>
                                <p:cTn id="20" presetID="1" presetClass="entr" presetSubtype="0" fill="hold" grpId="0" nodeType="afterEffect">
                                  <p:stCondLst>
                                    <p:cond delay="1000"/>
                                  </p:stCondLst>
                                  <p:childTnLst>
                                    <p:set>
                                      <p:cBhvr>
                                        <p:cTn id="21" dur="1" fill="hold">
                                          <p:stCondLst>
                                            <p:cond delay="499"/>
                                          </p:stCondLst>
                                        </p:cTn>
                                        <p:tgtEl>
                                          <p:spTgt spid="6">
                                            <p:txEl>
                                              <p:pRg st="5" end="5"/>
                                            </p:txEl>
                                          </p:spTgt>
                                        </p:tgtEl>
                                        <p:attrNameLst>
                                          <p:attrName>style.visibility</p:attrName>
                                        </p:attrNameLst>
                                      </p:cBhvr>
                                      <p:to>
                                        <p:strVal val="visible"/>
                                      </p:to>
                                    </p:set>
                                  </p:childTnLst>
                                </p:cTn>
                              </p:par>
                            </p:childTnLst>
                          </p:cTn>
                        </p:par>
                        <p:par>
                          <p:cTn id="22" fill="hold">
                            <p:stCondLst>
                              <p:cond delay="9000"/>
                            </p:stCondLst>
                            <p:childTnLst>
                              <p:par>
                                <p:cTn id="23" presetID="1" presetClass="entr" presetSubtype="0" fill="hold" grpId="0" nodeType="afterEffect">
                                  <p:stCondLst>
                                    <p:cond delay="1000"/>
                                  </p:stCondLst>
                                  <p:childTnLst>
                                    <p:set>
                                      <p:cBhvr>
                                        <p:cTn id="24" dur="1" fill="hold">
                                          <p:stCondLst>
                                            <p:cond delay="499"/>
                                          </p:stCondLst>
                                        </p:cTn>
                                        <p:tgtEl>
                                          <p:spTgt spid="6">
                                            <p:txEl>
                                              <p:pRg st="6" end="6"/>
                                            </p:txEl>
                                          </p:spTgt>
                                        </p:tgtEl>
                                        <p:attrNameLst>
                                          <p:attrName>style.visibility</p:attrName>
                                        </p:attrNameLst>
                                      </p:cBhvr>
                                      <p:to>
                                        <p:strVal val="visible"/>
                                      </p:to>
                                    </p:set>
                                  </p:childTnLst>
                                </p:cTn>
                              </p:par>
                            </p:childTnLst>
                          </p:cTn>
                        </p:par>
                        <p:par>
                          <p:cTn id="25" fill="hold">
                            <p:stCondLst>
                              <p:cond delay="10500"/>
                            </p:stCondLst>
                            <p:childTnLst>
                              <p:par>
                                <p:cTn id="26" presetID="1" presetClass="entr" presetSubtype="0" fill="hold" grpId="0" nodeType="afterEffect">
                                  <p:stCondLst>
                                    <p:cond delay="1000"/>
                                  </p:stCondLst>
                                  <p:childTnLst>
                                    <p:set>
                                      <p:cBhvr>
                                        <p:cTn id="27" dur="1" fill="hold">
                                          <p:stCondLst>
                                            <p:cond delay="499"/>
                                          </p:stCondLst>
                                        </p:cTn>
                                        <p:tgtEl>
                                          <p:spTgt spid="6">
                                            <p:txEl>
                                              <p:pRg st="7" end="7"/>
                                            </p:txEl>
                                          </p:spTgt>
                                        </p:tgtEl>
                                        <p:attrNameLst>
                                          <p:attrName>style.visibility</p:attrName>
                                        </p:attrNameLst>
                                      </p:cBhvr>
                                      <p:to>
                                        <p:strVal val="visible"/>
                                      </p:to>
                                    </p:set>
                                  </p:childTnLst>
                                </p:cTn>
                              </p:par>
                            </p:childTnLst>
                          </p:cTn>
                        </p:par>
                        <p:par>
                          <p:cTn id="28" fill="hold">
                            <p:stCondLst>
                              <p:cond delay="12000"/>
                            </p:stCondLst>
                            <p:childTnLst>
                              <p:par>
                                <p:cTn id="29" presetID="1" presetClass="entr" presetSubtype="0" fill="hold" grpId="0" nodeType="afterEffect">
                                  <p:stCondLst>
                                    <p:cond delay="1000"/>
                                  </p:stCondLst>
                                  <p:childTnLst>
                                    <p:set>
                                      <p:cBhvr>
                                        <p:cTn id="30" dur="1" fill="hold">
                                          <p:stCondLst>
                                            <p:cond delay="499"/>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advAuto="100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3"/>
          <p:cNvSpPr>
            <a:spLocks noGrp="1"/>
          </p:cNvSpPr>
          <p:nvPr>
            <p:ph type="sldNum" sz="quarter" idx="12"/>
          </p:nvPr>
        </p:nvSpPr>
        <p:spPr/>
        <p:txBody>
          <a:bodyPr/>
          <a:lstStyle/>
          <a:p>
            <a:fld id="{A3935454-46A5-4D55-B291-B5AE6EB625A7}" type="slidenum">
              <a:rPr lang="en-US"/>
              <a:pPr/>
              <a:t>61</a:t>
            </a:fld>
            <a:endParaRPr lang="en-US"/>
          </a:p>
        </p:txBody>
      </p:sp>
      <p:pic>
        <p:nvPicPr>
          <p:cNvPr id="4" name="Picture 6"/>
          <p:cNvPicPr>
            <a:picLocks noChangeAspect="1" noChangeArrowheads="1"/>
          </p:cNvPicPr>
          <p:nvPr/>
        </p:nvPicPr>
        <p:blipFill>
          <a:blip r:embed="rId3" cstate="print"/>
          <a:srcRect/>
          <a:stretch>
            <a:fillRect/>
          </a:stretch>
        </p:blipFill>
        <p:spPr bwMode="auto">
          <a:xfrm>
            <a:off x="2609673" y="896153"/>
            <a:ext cx="7783867" cy="796446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AutoShape 7"/>
          <p:cNvSpPr>
            <a:spLocks noChangeArrowheads="1"/>
          </p:cNvSpPr>
          <p:nvPr/>
        </p:nvSpPr>
        <p:spPr bwMode="auto">
          <a:xfrm>
            <a:off x="229815" y="1125516"/>
            <a:ext cx="3451720" cy="2243957"/>
          </a:xfrm>
          <a:prstGeom prst="wedgeEllipseCallout">
            <a:avLst>
              <a:gd name="adj1" fmla="val 45227"/>
              <a:gd name="adj2" fmla="val 56338"/>
            </a:avLst>
          </a:prstGeom>
          <a:solidFill>
            <a:schemeClr val="accent5">
              <a:lumMod val="60000"/>
              <a:lumOff val="40000"/>
            </a:schemeClr>
          </a:solidFill>
          <a:ln w="9525">
            <a:solidFill>
              <a:schemeClr val="tx1"/>
            </a:solidFill>
            <a:miter lim="800000"/>
            <a:headEnd/>
            <a:tailEnd/>
          </a:ln>
          <a:effectLst>
            <a:outerShdw blurRad="50800" dist="38100" dir="2700000" algn="tl" rotWithShape="0">
              <a:prstClr val="black">
                <a:alpha val="40000"/>
              </a:prstClr>
            </a:outerShdw>
          </a:effectLst>
        </p:spPr>
        <p:txBody>
          <a:bodyPr/>
          <a:lstStyle/>
          <a:p>
            <a:pPr algn="ctr"/>
            <a:r>
              <a:rPr lang="en-US" sz="2200" dirty="0">
                <a:latin typeface="Calibri" pitchFamily="34" charset="0"/>
                <a:cs typeface="Calibri" pitchFamily="34" charset="0"/>
              </a:rPr>
              <a:t>In short, if we want this process of digestion well done, we've got to do it ourselves. </a:t>
            </a:r>
          </a:p>
        </p:txBody>
      </p:sp>
      <p:sp>
        <p:nvSpPr>
          <p:cNvPr id="6" name="Text Box 8"/>
          <p:cNvSpPr txBox="1">
            <a:spLocks noChangeArrowheads="1"/>
          </p:cNvSpPr>
          <p:nvPr/>
        </p:nvSpPr>
        <p:spPr bwMode="auto">
          <a:xfrm>
            <a:off x="2927941" y="8879146"/>
            <a:ext cx="7014613" cy="461665"/>
          </a:xfrm>
          <a:prstGeom prst="rect">
            <a:avLst/>
          </a:prstGeom>
          <a:noFill/>
          <a:ln w="9525">
            <a:noFill/>
            <a:miter lim="800000"/>
            <a:headEnd/>
            <a:tailEnd/>
          </a:ln>
          <a:effectLst/>
        </p:spPr>
        <p:txBody>
          <a:bodyPr wrap="none">
            <a:spAutoFit/>
          </a:bodyPr>
          <a:lstStyle/>
          <a:p>
            <a:pPr algn="ctr"/>
            <a:r>
              <a:rPr lang="en-US" sz="2400" dirty="0">
                <a:latin typeface="Calibri" pitchFamily="34" charset="0"/>
                <a:cs typeface="Calibri" pitchFamily="34" charset="0"/>
              </a:rPr>
              <a:t>Robert Benchley in “The Romance of Digestion” (1937)</a:t>
            </a:r>
          </a:p>
        </p:txBody>
      </p:sp>
    </p:spTree>
    <p:extLst>
      <p:ext uri="{BB962C8B-B14F-4D97-AF65-F5344CB8AC3E}">
        <p14:creationId xmlns:p14="http://schemas.microsoft.com/office/powerpoint/2010/main" val="3759308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Verder lezen:</a:t>
            </a:r>
            <a:endParaRPr lang="nl-NL"/>
          </a:p>
        </p:txBody>
      </p:sp>
      <p:sp>
        <p:nvSpPr>
          <p:cNvPr id="3" name="Content Placeholder 2"/>
          <p:cNvSpPr>
            <a:spLocks noGrp="1"/>
          </p:cNvSpPr>
          <p:nvPr>
            <p:ph idx="1"/>
          </p:nvPr>
        </p:nvSpPr>
        <p:spPr>
          <a:xfrm>
            <a:off x="900000" y="1800000"/>
            <a:ext cx="10203429" cy="6120000"/>
          </a:xfrm>
        </p:spPr>
        <p:txBody>
          <a:bodyPr/>
          <a:lstStyle/>
          <a:p>
            <a:pPr>
              <a:spcAft>
                <a:spcPts val="300"/>
              </a:spcAft>
            </a:pPr>
            <a:r>
              <a:rPr lang="nl-NL" sz="2400" b="1" smtClean="0"/>
              <a:t>Michael D. Gershon (1998), </a:t>
            </a:r>
            <a:r>
              <a:rPr lang="nl-NL" sz="2400" b="1" i="1" smtClean="0"/>
              <a:t>The second brain.</a:t>
            </a:r>
          </a:p>
          <a:p>
            <a:pPr lvl="2">
              <a:spcAft>
                <a:spcPts val="300"/>
              </a:spcAft>
            </a:pPr>
            <a:r>
              <a:rPr lang="nl-NL" sz="2000" smtClean="0"/>
              <a:t>Vlot geschreven persoonlijk verhaal achter de ontdekking van serotonine als neurotransmitter in het ENS. Tevens een korte introductie in neuroanatomie en –fysiologie. Leest als een detective!</a:t>
            </a:r>
          </a:p>
          <a:p>
            <a:pPr>
              <a:spcAft>
                <a:spcPts val="300"/>
              </a:spcAft>
            </a:pPr>
            <a:r>
              <a:rPr lang="nl-NL" sz="2400" b="1" smtClean="0"/>
              <a:t>J.P. Pavlov (1898), </a:t>
            </a:r>
            <a:r>
              <a:rPr lang="nl-NL" sz="2400" b="1" i="1" smtClean="0"/>
              <a:t>De fysiologie van de spijsvertering. Acht colleges; een experimentele benadering.</a:t>
            </a:r>
          </a:p>
          <a:p>
            <a:pPr lvl="2">
              <a:spcAft>
                <a:spcPts val="300"/>
              </a:spcAft>
            </a:pPr>
            <a:r>
              <a:rPr lang="nl-NL" sz="2000" smtClean="0"/>
              <a:t>Nederlandse vertaling van de colleges die Pavlov in 1898 in St. Petersburg gaf. Vermakelijk vanwege het antieke taalgebruik (Pavlov begint elk college met “Mijne heren!”). Waardevol omdat veel van zijn metingen letterlijk worden weergegeven.</a:t>
            </a:r>
          </a:p>
          <a:p>
            <a:pPr>
              <a:spcAft>
                <a:spcPts val="300"/>
              </a:spcAft>
            </a:pPr>
            <a:r>
              <a:rPr lang="nl-NL" sz="2400" b="1" smtClean="0"/>
              <a:t>Daniel P. Todes (2002), </a:t>
            </a:r>
            <a:r>
              <a:rPr lang="nl-NL" sz="2400" b="1" i="1" smtClean="0"/>
              <a:t>Pavlov’s physiology factory.</a:t>
            </a:r>
          </a:p>
          <a:p>
            <a:pPr lvl="2">
              <a:spcAft>
                <a:spcPts val="300"/>
              </a:spcAft>
            </a:pPr>
            <a:r>
              <a:rPr lang="nl-NL" sz="2000" smtClean="0"/>
              <a:t>Biografie van Pavlov met veel aandacht voor zijn experimentele werk en collega’s. Deze biografie is wellicht beter toegankelijk dat Todes’ meest recente Pavlov-biografie: </a:t>
            </a:r>
            <a:r>
              <a:rPr lang="nl-NL" sz="2000" i="1" smtClean="0"/>
              <a:t>Ivan Pavlov: a Russian life in science</a:t>
            </a:r>
            <a:r>
              <a:rPr lang="nl-NL" sz="2000" smtClean="0"/>
              <a:t> (2014).</a:t>
            </a:r>
          </a:p>
          <a:p>
            <a:pPr>
              <a:spcAft>
                <a:spcPts val="300"/>
              </a:spcAft>
            </a:pPr>
            <a:r>
              <a:rPr lang="nl-NL" sz="2400" b="1" smtClean="0"/>
              <a:t>William Beaumont (1838) </a:t>
            </a:r>
            <a:r>
              <a:rPr lang="nl-NL" sz="2400" b="1" i="1" smtClean="0"/>
              <a:t>Experiments and observations on the gastric juice and the physiology of digestion.</a:t>
            </a:r>
          </a:p>
          <a:p>
            <a:pPr lvl="2">
              <a:spcAft>
                <a:spcPts val="300"/>
              </a:spcAft>
            </a:pPr>
            <a:r>
              <a:rPr lang="nl-NL" sz="2000" smtClean="0"/>
              <a:t>Opsomming van de honderden experimenten die Beaumont op St. Martin uitvoerde.</a:t>
            </a:r>
          </a:p>
          <a:p>
            <a:pPr>
              <a:spcAft>
                <a:spcPts val="300"/>
              </a:spcAft>
            </a:pPr>
            <a:r>
              <a:rPr lang="nl-NL" sz="2400" b="1" smtClean="0"/>
              <a:t>Oliver Sacks (1995) </a:t>
            </a:r>
            <a:r>
              <a:rPr lang="nl-NL" sz="2400" b="1" i="1" smtClean="0"/>
              <a:t>Scotoma: forgetting and neglect in science</a:t>
            </a:r>
            <a:r>
              <a:rPr lang="nl-NL" sz="2400" b="1" smtClean="0"/>
              <a:t>.</a:t>
            </a:r>
            <a:r>
              <a:rPr lang="nl-NL" sz="2400" smtClean="0"/>
              <a:t> In: </a:t>
            </a:r>
            <a:r>
              <a:rPr lang="nl-NL" sz="2400" i="1" smtClean="0"/>
              <a:t>Hidden histories of Science </a:t>
            </a:r>
            <a:r>
              <a:rPr lang="nl-NL" sz="2400" smtClean="0"/>
              <a:t>(ed. Robert Silvers)</a:t>
            </a:r>
          </a:p>
          <a:p>
            <a:pPr>
              <a:spcAft>
                <a:spcPts val="300"/>
              </a:spcAft>
            </a:pPr>
            <a:r>
              <a:rPr lang="nl-NL" sz="2400" b="1" smtClean="0"/>
              <a:t>Leonard Johnson (2013) </a:t>
            </a:r>
            <a:r>
              <a:rPr lang="nl-NL" sz="2400" b="1" i="1" smtClean="0"/>
              <a:t>Gastrointestinal physiology, 8</a:t>
            </a:r>
            <a:r>
              <a:rPr lang="nl-NL" sz="2400" b="1" i="1" baseline="30000" smtClean="0"/>
              <a:t>th</a:t>
            </a:r>
            <a:r>
              <a:rPr lang="nl-NL" sz="2400" b="1" i="1" smtClean="0"/>
              <a:t> ed.</a:t>
            </a:r>
          </a:p>
          <a:p>
            <a:pPr lvl="2">
              <a:spcAft>
                <a:spcPts val="300"/>
              </a:spcAft>
            </a:pPr>
            <a:r>
              <a:rPr lang="nl-NL" sz="2000" smtClean="0"/>
              <a:t>Beknopte (176 pp.) studentenversie van de “Grote Johnson’s” (</a:t>
            </a:r>
            <a:r>
              <a:rPr lang="nl-NL" sz="2000" i="1" smtClean="0"/>
              <a:t>Physiology of the gastrointestinal tract</a:t>
            </a:r>
            <a:r>
              <a:rPr lang="nl-NL" sz="2000" smtClean="0"/>
              <a:t>, &gt;1000 pp.) Gevorderde basiskennis beknopt uitgelegd. Prima leesbaar.</a:t>
            </a:r>
            <a:endParaRPr lang="nl-NL" sz="2000"/>
          </a:p>
        </p:txBody>
      </p:sp>
      <p:sp>
        <p:nvSpPr>
          <p:cNvPr id="4" name="Slide Number Placeholder 3"/>
          <p:cNvSpPr>
            <a:spLocks noGrp="1"/>
          </p:cNvSpPr>
          <p:nvPr>
            <p:ph type="sldNum" sz="quarter" idx="10"/>
          </p:nvPr>
        </p:nvSpPr>
        <p:spPr/>
        <p:txBody>
          <a:bodyPr/>
          <a:lstStyle/>
          <a:p>
            <a:pPr>
              <a:defRPr/>
            </a:pPr>
            <a:fld id="{BBF17F38-078D-427D-B86A-4D3565F08BA8}" type="slidenum">
              <a:rPr lang="nl-NL" smtClean="0"/>
              <a:pPr>
                <a:defRPr/>
              </a:pPr>
              <a:t>62</a:t>
            </a:fld>
            <a:endParaRPr lang="nl-NL" dirty="0"/>
          </a:p>
        </p:txBody>
      </p:sp>
    </p:spTree>
    <p:extLst>
      <p:ext uri="{BB962C8B-B14F-4D97-AF65-F5344CB8AC3E}">
        <p14:creationId xmlns:p14="http://schemas.microsoft.com/office/powerpoint/2010/main" val="19349308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dianummer 4"/>
          <p:cNvSpPr>
            <a:spLocks noGrp="1"/>
          </p:cNvSpPr>
          <p:nvPr>
            <p:ph type="sldNum" sz="quarter" idx="12"/>
          </p:nvPr>
        </p:nvSpPr>
        <p:spPr>
          <a:xfrm>
            <a:off x="7507288" y="8525110"/>
            <a:ext cx="922337" cy="519112"/>
          </a:xfrm>
        </p:spPr>
        <p:txBody>
          <a:bodyPr/>
          <a:lstStyle/>
          <a:p>
            <a:fld id="{BA2C425E-B137-496D-A98F-EBA7C38F1A33}" type="slidenum">
              <a:rPr lang="en-US"/>
              <a:pPr/>
              <a:t>63</a:t>
            </a:fld>
            <a:endParaRPr lang="en-US"/>
          </a:p>
        </p:txBody>
      </p:sp>
      <p:sp>
        <p:nvSpPr>
          <p:cNvPr id="1824776" name="Rectangle 8"/>
          <p:cNvSpPr>
            <a:spLocks noGrp="1" noChangeArrowheads="1"/>
          </p:cNvSpPr>
          <p:nvPr>
            <p:ph type="title"/>
          </p:nvPr>
        </p:nvSpPr>
        <p:spPr>
          <a:xfrm>
            <a:off x="1636690" y="392731"/>
            <a:ext cx="11188047" cy="1625402"/>
          </a:xfrm>
        </p:spPr>
        <p:txBody>
          <a:bodyPr/>
          <a:lstStyle/>
          <a:p>
            <a:r>
              <a:rPr lang="en-US" smtClean="0"/>
              <a:t>De plastische digestietractus van de python </a:t>
            </a:r>
            <a:r>
              <a:rPr lang="en-US" dirty="0" smtClean="0"/>
              <a:t>(</a:t>
            </a:r>
            <a:r>
              <a:rPr lang="en-US" i="1" dirty="0" smtClean="0"/>
              <a:t>Python </a:t>
            </a:r>
            <a:r>
              <a:rPr lang="en-US" i="1" dirty="0" err="1" smtClean="0"/>
              <a:t>molurus</a:t>
            </a:r>
            <a:r>
              <a:rPr lang="en-US" dirty="0" smtClean="0"/>
              <a:t>)</a:t>
            </a:r>
            <a:endParaRPr lang="en-GB" dirty="0"/>
          </a:p>
        </p:txBody>
      </p:sp>
      <p:sp>
        <p:nvSpPr>
          <p:cNvPr id="1824773" name="Rectangle 5"/>
          <p:cNvSpPr>
            <a:spLocks noChangeArrowheads="1"/>
          </p:cNvSpPr>
          <p:nvPr/>
        </p:nvSpPr>
        <p:spPr bwMode="auto">
          <a:xfrm>
            <a:off x="9664627" y="3388293"/>
            <a:ext cx="3427824" cy="683264"/>
          </a:xfrm>
          <a:prstGeom prst="rect">
            <a:avLst/>
          </a:prstGeom>
          <a:noFill/>
          <a:ln w="9525">
            <a:noFill/>
            <a:miter lim="800000"/>
            <a:headEnd/>
            <a:tailEnd/>
          </a:ln>
          <a:effectLst/>
        </p:spPr>
        <p:txBody>
          <a:bodyPr wrap="square">
            <a:spAutoFit/>
          </a:bodyPr>
          <a:lstStyle/>
          <a:p>
            <a:pPr eaLnBrk="0" hangingPunct="0"/>
            <a:r>
              <a:rPr lang="nl-NL" sz="1280" dirty="0">
                <a:latin typeface="Calibri" pitchFamily="34" charset="0"/>
                <a:cs typeface="Calibri" pitchFamily="34" charset="0"/>
              </a:rPr>
              <a:t>Secor (2008) J. Exp. Biol. 211: 3767</a:t>
            </a:r>
          </a:p>
          <a:p>
            <a:pPr eaLnBrk="0" hangingPunct="0"/>
            <a:r>
              <a:rPr lang="nl-NL" sz="1280" dirty="0">
                <a:latin typeface="Calibri" pitchFamily="34" charset="0"/>
                <a:cs typeface="Calibri" pitchFamily="34" charset="0"/>
              </a:rPr>
              <a:t>Lignot et al. (2005) Comp. Physiol. Biochem. A 141: 28</a:t>
            </a:r>
          </a:p>
        </p:txBody>
      </p:sp>
      <p:grpSp>
        <p:nvGrpSpPr>
          <p:cNvPr id="20" name="Group 19"/>
          <p:cNvGrpSpPr/>
          <p:nvPr/>
        </p:nvGrpSpPr>
        <p:grpSpPr>
          <a:xfrm>
            <a:off x="4774618" y="4703231"/>
            <a:ext cx="7193605" cy="3144270"/>
            <a:chOff x="3726228" y="4434726"/>
            <a:chExt cx="5372947" cy="2182914"/>
          </a:xfrm>
        </p:grpSpPr>
        <p:pic>
          <p:nvPicPr>
            <p:cNvPr id="1026" name="Picture 2"/>
            <p:cNvPicPr>
              <a:picLocks noChangeAspect="1" noChangeArrowheads="1"/>
            </p:cNvPicPr>
            <p:nvPr/>
          </p:nvPicPr>
          <p:blipFill>
            <a:blip r:embed="rId3" cstate="print"/>
            <a:srcRect/>
            <a:stretch>
              <a:fillRect/>
            </a:stretch>
          </p:blipFill>
          <p:spPr bwMode="auto">
            <a:xfrm>
              <a:off x="3726228" y="4434726"/>
              <a:ext cx="5372947" cy="1632288"/>
            </a:xfrm>
            <a:prstGeom prst="rect">
              <a:avLst/>
            </a:prstGeom>
            <a:noFill/>
            <a:ln w="9525">
              <a:solidFill>
                <a:schemeClr val="tx1"/>
              </a:solidFill>
              <a:miter lim="800000"/>
              <a:headEnd/>
              <a:tailEnd/>
            </a:ln>
          </p:spPr>
        </p:pic>
        <p:sp>
          <p:nvSpPr>
            <p:cNvPr id="11" name="TextBox 10"/>
            <p:cNvSpPr txBox="1"/>
            <p:nvPr/>
          </p:nvSpPr>
          <p:spPr>
            <a:xfrm>
              <a:off x="3729317" y="6078074"/>
              <a:ext cx="5149603" cy="261662"/>
            </a:xfrm>
            <a:prstGeom prst="rect">
              <a:avLst/>
            </a:prstGeom>
            <a:noFill/>
            <a:ln>
              <a:noFill/>
            </a:ln>
          </p:spPr>
          <p:txBody>
            <a:bodyPr wrap="none" rtlCol="0">
              <a:spAutoFit/>
            </a:bodyPr>
            <a:lstStyle/>
            <a:p>
              <a:r>
                <a:rPr lang="en-GB" sz="1849" dirty="0">
                  <a:latin typeface="Calibri" pitchFamily="34" charset="0"/>
                  <a:cs typeface="Calibri" pitchFamily="34" charset="0"/>
                </a:rPr>
                <a:t>fasted       6 h        12 h             24 h                 3 d                  6 d            14 d</a:t>
              </a:r>
              <a:endParaRPr lang="en-US" sz="1849" dirty="0">
                <a:latin typeface="Calibri" pitchFamily="34" charset="0"/>
                <a:cs typeface="Calibri" pitchFamily="34" charset="0"/>
              </a:endParaRPr>
            </a:p>
          </p:txBody>
        </p:sp>
        <p:sp>
          <p:nvSpPr>
            <p:cNvPr id="12" name="TextBox 11"/>
            <p:cNvSpPr txBox="1"/>
            <p:nvPr/>
          </p:nvSpPr>
          <p:spPr>
            <a:xfrm>
              <a:off x="5957880" y="6355978"/>
              <a:ext cx="1359933" cy="261662"/>
            </a:xfrm>
            <a:prstGeom prst="rect">
              <a:avLst/>
            </a:prstGeom>
            <a:noFill/>
            <a:ln>
              <a:noFill/>
            </a:ln>
          </p:spPr>
          <p:txBody>
            <a:bodyPr wrap="none" rtlCol="0">
              <a:spAutoFit/>
            </a:bodyPr>
            <a:lstStyle/>
            <a:p>
              <a:r>
                <a:rPr lang="en-GB" sz="1849" dirty="0">
                  <a:latin typeface="Calibri" pitchFamily="34" charset="0"/>
                  <a:cs typeface="Calibri" pitchFamily="34" charset="0"/>
                </a:rPr>
                <a:t>time </a:t>
              </a:r>
              <a:r>
                <a:rPr lang="en-GB" sz="1849" dirty="0" err="1">
                  <a:latin typeface="Calibri" pitchFamily="34" charset="0"/>
                  <a:cs typeface="Calibri" pitchFamily="34" charset="0"/>
                </a:rPr>
                <a:t>postfeeding</a:t>
              </a:r>
              <a:endParaRPr lang="en-US" sz="1849" dirty="0">
                <a:latin typeface="Calibri" pitchFamily="34" charset="0"/>
                <a:cs typeface="Calibri" pitchFamily="34" charset="0"/>
              </a:endParaRPr>
            </a:p>
          </p:txBody>
        </p:sp>
        <p:cxnSp>
          <p:nvCxnSpPr>
            <p:cNvPr id="14" name="Straight Connector 13"/>
            <p:cNvCxnSpPr/>
            <p:nvPr/>
          </p:nvCxnSpPr>
          <p:spPr bwMode="auto">
            <a:xfrm>
              <a:off x="4456863" y="6355992"/>
              <a:ext cx="460785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17" name="TextBox 16"/>
          <p:cNvSpPr txBox="1"/>
          <p:nvPr/>
        </p:nvSpPr>
        <p:spPr>
          <a:xfrm>
            <a:off x="5715635" y="7825044"/>
            <a:ext cx="5914444" cy="1323439"/>
          </a:xfrm>
          <a:prstGeom prst="rect">
            <a:avLst/>
          </a:prstGeom>
          <a:solidFill>
            <a:schemeClr val="accent1">
              <a:lumMod val="40000"/>
              <a:lumOff val="60000"/>
            </a:schemeClr>
          </a:solidFill>
          <a:effectLst>
            <a:outerShdw blurRad="50800" dist="38100" dir="2700000" algn="tl" rotWithShape="0">
              <a:prstClr val="black">
                <a:alpha val="40000"/>
              </a:prstClr>
            </a:outerShdw>
          </a:effectLst>
        </p:spPr>
        <p:txBody>
          <a:bodyPr wrap="square" rtlCol="0">
            <a:spAutoFit/>
          </a:bodyPr>
          <a:lstStyle/>
          <a:p>
            <a:pPr algn="ctr"/>
            <a:r>
              <a:rPr lang="en-US" sz="2000" smtClean="0">
                <a:latin typeface="Calibri" pitchFamily="34" charset="0"/>
                <a:cs typeface="Calibri" pitchFamily="34" charset="0"/>
              </a:rPr>
              <a:t>Binnen 6 tot 12 uur na een maaltijd neemt de activiteit van verteringsenzymen en de opnamesnelheid van voedingsstoffen toe, en verandert de ultrastructuur van de microvilli in de darm.</a:t>
            </a:r>
            <a:endParaRPr lang="en-US" sz="2000" dirty="0"/>
          </a:p>
        </p:txBody>
      </p:sp>
      <p:pic>
        <p:nvPicPr>
          <p:cNvPr id="1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49875" y="1536906"/>
            <a:ext cx="2637839" cy="2747681"/>
          </a:xfrm>
          <a:prstGeom prst="rect">
            <a:avLst/>
          </a:prstGeom>
          <a:noFill/>
          <a:ln>
            <a:solidFill>
              <a:schemeClr val="tx1"/>
            </a:solidFill>
          </a:ln>
          <a:effectLst>
            <a:outerShdw blurRad="50800" dist="38100" dir="2700000" algn="tl" rotWithShape="0">
              <a:prstClr val="black">
                <a:alpha val="40000"/>
              </a:prstClr>
            </a:outerShdw>
          </a:effectLst>
        </p:spPr>
      </p:pic>
      <p:pic>
        <p:nvPicPr>
          <p:cNvPr id="21"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74618" y="1547243"/>
            <a:ext cx="4718718" cy="3038599"/>
          </a:xfrm>
          <a:prstGeom prst="rect">
            <a:avLst/>
          </a:prstGeom>
          <a:noFill/>
          <a:ln>
            <a:noFill/>
          </a:ln>
        </p:spPr>
      </p:pic>
      <p:pic>
        <p:nvPicPr>
          <p:cNvPr id="22"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19028" y="4388783"/>
            <a:ext cx="3001844" cy="4815819"/>
          </a:xfrm>
          <a:prstGeom prst="rect">
            <a:avLst/>
          </a:prstGeom>
          <a:noFill/>
        </p:spPr>
      </p:pic>
    </p:spTree>
    <p:extLst>
      <p:ext uri="{BB962C8B-B14F-4D97-AF65-F5344CB8AC3E}">
        <p14:creationId xmlns:p14="http://schemas.microsoft.com/office/powerpoint/2010/main" val="470223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6" descr="Illustration of the esophagus "/>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777848" y="1545766"/>
            <a:ext cx="4394553" cy="5940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nl-NL" smtClean="0"/>
              <a:t>Drukmetingen in de slokdarm: een slokje of een hapje “valt” niet, maar doet het rustig aan (0,5 tot 0,1 km/h)</a:t>
            </a:r>
            <a:endParaRPr lang="nl-NL"/>
          </a:p>
        </p:txBody>
      </p:sp>
      <p:sp>
        <p:nvSpPr>
          <p:cNvPr id="2" name="Slide Number Placeholder 1"/>
          <p:cNvSpPr>
            <a:spLocks noGrp="1"/>
          </p:cNvSpPr>
          <p:nvPr>
            <p:ph type="sldNum" sz="quarter" idx="10"/>
          </p:nvPr>
        </p:nvSpPr>
        <p:spPr/>
        <p:txBody>
          <a:bodyPr/>
          <a:lstStyle/>
          <a:p>
            <a:fld id="{238EC492-9CB2-447A-BB62-BFA3BE0D73E4}" type="slidenum">
              <a:rPr lang="en-US" smtClean="0"/>
              <a:pPr/>
              <a:t>7</a:t>
            </a:fld>
            <a:endParaRPr lang="en-US"/>
          </a:p>
        </p:txBody>
      </p:sp>
      <p:sp>
        <p:nvSpPr>
          <p:cNvPr id="3" name="Rectangle 2"/>
          <p:cNvSpPr/>
          <p:nvPr/>
        </p:nvSpPr>
        <p:spPr>
          <a:xfrm>
            <a:off x="900113" y="9301204"/>
            <a:ext cx="6499225" cy="400110"/>
          </a:xfrm>
          <a:prstGeom prst="rect">
            <a:avLst/>
          </a:prstGeom>
        </p:spPr>
        <p:txBody>
          <a:bodyPr>
            <a:spAutoFit/>
          </a:bodyPr>
          <a:lstStyle/>
          <a:p>
            <a:r>
              <a:rPr lang="nl-NL" sz="2000">
                <a:latin typeface="Calibri" panose="020F0502020204030204" pitchFamily="34" charset="0"/>
              </a:rPr>
              <a:t>http</a:t>
            </a:r>
            <a:r>
              <a:rPr lang="nl-NL" sz="2000" smtClean="0">
                <a:latin typeface="Calibri" panose="020F0502020204030204" pitchFamily="34" charset="0"/>
              </a:rPr>
              <a:t>://gastrocure.com/esophageal-manometry/</a:t>
            </a:r>
            <a:endParaRPr lang="nl-NL" sz="2000">
              <a:latin typeface="Calibri" panose="020F0502020204030204" pitchFamily="34" charset="0"/>
            </a:endParaRPr>
          </a:p>
        </p:txBody>
      </p:sp>
      <p:pic>
        <p:nvPicPr>
          <p:cNvPr id="33794" name="Picture 2" descr="High resolution manometry"/>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00113" y="2262035"/>
            <a:ext cx="6739163" cy="696272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H="1">
            <a:off x="6480175" y="3123946"/>
            <a:ext cx="2837997" cy="0"/>
          </a:xfrm>
          <a:prstGeom prst="line">
            <a:avLst/>
          </a:prstGeom>
          <a:ln w="28575">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2960920" y="7184568"/>
            <a:ext cx="6052457" cy="0"/>
          </a:xfrm>
          <a:prstGeom prst="line">
            <a:avLst/>
          </a:prstGeom>
          <a:ln w="28575">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2083160" y="3018047"/>
            <a:ext cx="0" cy="3749917"/>
          </a:xfrm>
          <a:prstGeom prst="straightConnector1">
            <a:avLst/>
          </a:prstGeom>
          <a:ln>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rot="5400000">
            <a:off x="11707446" y="4692950"/>
            <a:ext cx="1154483" cy="400110"/>
          </a:xfrm>
          <a:prstGeom prst="rect">
            <a:avLst/>
          </a:prstGeom>
          <a:noFill/>
        </p:spPr>
        <p:txBody>
          <a:bodyPr wrap="none" rtlCol="0">
            <a:spAutoFit/>
          </a:bodyPr>
          <a:lstStyle/>
          <a:p>
            <a:r>
              <a:rPr lang="nl-NL" sz="2000" smtClean="0">
                <a:solidFill>
                  <a:schemeClr val="accent1">
                    <a:lumMod val="75000"/>
                  </a:schemeClr>
                </a:solidFill>
                <a:latin typeface="Calibri" panose="020F0502020204030204" pitchFamily="34" charset="0"/>
              </a:rPr>
              <a:t>20-25 cm</a:t>
            </a:r>
          </a:p>
        </p:txBody>
      </p:sp>
    </p:spTree>
    <p:extLst>
      <p:ext uri="{BB962C8B-B14F-4D97-AF65-F5344CB8AC3E}">
        <p14:creationId xmlns:p14="http://schemas.microsoft.com/office/powerpoint/2010/main" val="40466795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Aandrang na een maaltijd…?</a:t>
            </a:r>
            <a:endParaRPr lang="nl-NL"/>
          </a:p>
        </p:txBody>
      </p:sp>
      <p:sp>
        <p:nvSpPr>
          <p:cNvPr id="3" name="Slide Number Placeholder 2"/>
          <p:cNvSpPr>
            <a:spLocks noGrp="1"/>
          </p:cNvSpPr>
          <p:nvPr>
            <p:ph type="sldNum" sz="quarter" idx="10"/>
          </p:nvPr>
        </p:nvSpPr>
        <p:spPr/>
        <p:txBody>
          <a:bodyPr/>
          <a:lstStyle/>
          <a:p>
            <a:pPr>
              <a:defRPr/>
            </a:pPr>
            <a:fld id="{2338772D-3C63-4B23-BC47-8CA19BCD5529}" type="slidenum">
              <a:rPr lang="nl-NL" smtClean="0"/>
              <a:pPr>
                <a:defRPr/>
              </a:pPr>
              <a:t>8</a:t>
            </a:fld>
            <a:endParaRPr lang="nl-NL" dirty="0"/>
          </a:p>
        </p:txBody>
      </p:sp>
      <p:sp>
        <p:nvSpPr>
          <p:cNvPr id="7" name="TextBox 6"/>
          <p:cNvSpPr txBox="1"/>
          <p:nvPr/>
        </p:nvSpPr>
        <p:spPr>
          <a:xfrm flipH="1">
            <a:off x="7016858" y="2295728"/>
            <a:ext cx="4053218" cy="3293209"/>
          </a:xfrm>
          <a:prstGeom prst="rect">
            <a:avLst/>
          </a:prstGeom>
          <a:noFill/>
        </p:spPr>
        <p:txBody>
          <a:bodyPr wrap="square" rtlCol="0">
            <a:spAutoFit/>
          </a:bodyPr>
          <a:lstStyle/>
          <a:p>
            <a:r>
              <a:rPr lang="nl-NL" smtClean="0">
                <a:latin typeface="Calibri" panose="020F0502020204030204" pitchFamily="34" charset="0"/>
              </a:rPr>
              <a:t>Motiliteit van het colon van een gezonde vrijwilliger.</a:t>
            </a:r>
          </a:p>
          <a:p>
            <a:endParaRPr lang="nl-NL">
              <a:latin typeface="Calibri" panose="020F0502020204030204" pitchFamily="34" charset="0"/>
            </a:endParaRPr>
          </a:p>
          <a:p>
            <a:r>
              <a:rPr lang="nl-NL" b="1" smtClean="0">
                <a:solidFill>
                  <a:srgbClr val="C00000"/>
                </a:solidFill>
                <a:latin typeface="Calibri" panose="020F0502020204030204" pitchFamily="34" charset="0"/>
              </a:rPr>
              <a:t>De</a:t>
            </a:r>
            <a:r>
              <a:rPr lang="nl-NL" smtClean="0">
                <a:solidFill>
                  <a:srgbClr val="C00000"/>
                </a:solidFill>
                <a:latin typeface="Calibri" panose="020F0502020204030204" pitchFamily="34" charset="0"/>
              </a:rPr>
              <a:t> </a:t>
            </a:r>
            <a:r>
              <a:rPr lang="nl-NL" b="1" smtClean="0">
                <a:solidFill>
                  <a:srgbClr val="C00000"/>
                </a:solidFill>
                <a:latin typeface="Calibri" panose="020F0502020204030204" pitchFamily="34" charset="0"/>
              </a:rPr>
              <a:t>gastrocolische reflex</a:t>
            </a:r>
            <a:r>
              <a:rPr lang="nl-NL" smtClean="0">
                <a:solidFill>
                  <a:srgbClr val="C00000"/>
                </a:solidFill>
                <a:latin typeface="Calibri" panose="020F0502020204030204" pitchFamily="34" charset="0"/>
              </a:rPr>
              <a:t>: een “gebeurtenis” in de maag leidt tot een “gebeurtenis” in de dikke darm…</a:t>
            </a:r>
          </a:p>
        </p:txBody>
      </p:sp>
      <p:grpSp>
        <p:nvGrpSpPr>
          <p:cNvPr id="8" name="Group 7"/>
          <p:cNvGrpSpPr/>
          <p:nvPr/>
        </p:nvGrpSpPr>
        <p:grpSpPr>
          <a:xfrm>
            <a:off x="900112" y="1916112"/>
            <a:ext cx="5695241" cy="4197350"/>
            <a:chOff x="900112" y="1916112"/>
            <a:chExt cx="5695241" cy="4197350"/>
          </a:xfrm>
        </p:grpSpPr>
        <p:sp>
          <p:nvSpPr>
            <p:cNvPr id="6" name="TextBox 5"/>
            <p:cNvSpPr txBox="1"/>
            <p:nvPr/>
          </p:nvSpPr>
          <p:spPr>
            <a:xfrm>
              <a:off x="1423944" y="5405576"/>
              <a:ext cx="3583485" cy="707886"/>
            </a:xfrm>
            <a:prstGeom prst="rect">
              <a:avLst/>
            </a:prstGeom>
            <a:noFill/>
          </p:spPr>
          <p:txBody>
            <a:bodyPr wrap="square" rtlCol="0">
              <a:spAutoFit/>
            </a:bodyPr>
            <a:lstStyle/>
            <a:p>
              <a:r>
                <a:rPr lang="nl-NL" sz="2000" smtClean="0">
                  <a:latin typeface="Calibri" panose="020F0502020204030204" pitchFamily="34" charset="0"/>
                </a:rPr>
                <a:t>Chey et al. (2001) </a:t>
              </a:r>
              <a:r>
                <a:rPr lang="nl-NL" sz="2000" i="1" smtClean="0">
                  <a:latin typeface="Calibri" panose="020F0502020204030204" pitchFamily="34" charset="0"/>
                </a:rPr>
                <a:t>Am. J. Gastroenterol.</a:t>
              </a:r>
              <a:r>
                <a:rPr lang="nl-NL" sz="2000" smtClean="0">
                  <a:latin typeface="Calibri" panose="020F0502020204030204" pitchFamily="34" charset="0"/>
                </a:rPr>
                <a:t> </a:t>
              </a:r>
              <a:r>
                <a:rPr lang="nl-NL" sz="2000" b="1" smtClean="0">
                  <a:latin typeface="Calibri" panose="020F0502020204030204" pitchFamily="34" charset="0"/>
                </a:rPr>
                <a:t>96</a:t>
              </a:r>
              <a:r>
                <a:rPr lang="nl-NL" sz="2000" smtClean="0">
                  <a:latin typeface="Calibri" panose="020F0502020204030204" pitchFamily="34" charset="0"/>
                </a:rPr>
                <a:t>: 1499-1506</a:t>
              </a:r>
            </a:p>
          </p:txBody>
        </p:sp>
        <p:grpSp>
          <p:nvGrpSpPr>
            <p:cNvPr id="5" name="Group 4"/>
            <p:cNvGrpSpPr/>
            <p:nvPr/>
          </p:nvGrpSpPr>
          <p:grpSpPr>
            <a:xfrm>
              <a:off x="900112" y="1916112"/>
              <a:ext cx="5695241" cy="3309031"/>
              <a:chOff x="900112" y="1916112"/>
              <a:chExt cx="5695241" cy="3309031"/>
            </a:xfrm>
          </p:grpSpPr>
          <p:pic>
            <p:nvPicPr>
              <p:cNvPr id="23" name="Picture 2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00112" y="1916112"/>
                <a:ext cx="5695241" cy="3309031"/>
              </a:xfrm>
              <a:prstGeom prst="rect">
                <a:avLst/>
              </a:prstGeom>
            </p:spPr>
          </p:pic>
          <p:sp>
            <p:nvSpPr>
              <p:cNvPr id="9" name="Oval 8"/>
              <p:cNvSpPr/>
              <p:nvPr/>
            </p:nvSpPr>
            <p:spPr>
              <a:xfrm>
                <a:off x="1987084" y="2101851"/>
                <a:ext cx="89930" cy="81394"/>
              </a:xfrm>
              <a:prstGeom prst="ellipse">
                <a:avLst/>
              </a:prstGeom>
              <a:solidFill>
                <a:srgbClr val="FFFF00"/>
              </a:solidFill>
              <a:ln>
                <a:solidFill>
                  <a:schemeClr val="tx1"/>
                </a:solidFill>
              </a:ln>
            </p:spPr>
            <p:txBody>
              <a:bodyPr rtlCol="0" anchor="ctr">
                <a:spAutoFit/>
              </a:bodyPr>
              <a:lstStyle/>
              <a:p>
                <a:pPr algn="ctr"/>
                <a:endParaRPr lang="nl-NL" sz="2400">
                  <a:latin typeface="Calibri" panose="020F0502020204030204" pitchFamily="34" charset="0"/>
                </a:endParaRPr>
              </a:p>
            </p:txBody>
          </p:sp>
          <p:sp>
            <p:nvSpPr>
              <p:cNvPr id="10" name="Oval 9"/>
              <p:cNvSpPr/>
              <p:nvPr/>
            </p:nvSpPr>
            <p:spPr>
              <a:xfrm>
                <a:off x="2361734" y="2019301"/>
                <a:ext cx="89930" cy="81394"/>
              </a:xfrm>
              <a:prstGeom prst="ellipse">
                <a:avLst/>
              </a:prstGeom>
              <a:solidFill>
                <a:srgbClr val="FFFF00"/>
              </a:solidFill>
              <a:ln>
                <a:solidFill>
                  <a:schemeClr val="tx1"/>
                </a:solidFill>
              </a:ln>
            </p:spPr>
            <p:txBody>
              <a:bodyPr rtlCol="0" anchor="ctr">
                <a:spAutoFit/>
              </a:bodyPr>
              <a:lstStyle/>
              <a:p>
                <a:pPr algn="ctr"/>
                <a:endParaRPr lang="nl-NL" sz="2400">
                  <a:latin typeface="Calibri" panose="020F0502020204030204" pitchFamily="34" charset="0"/>
                </a:endParaRPr>
              </a:p>
            </p:txBody>
          </p:sp>
          <p:sp>
            <p:nvSpPr>
              <p:cNvPr id="11" name="Oval 10"/>
              <p:cNvSpPr/>
              <p:nvPr/>
            </p:nvSpPr>
            <p:spPr>
              <a:xfrm>
                <a:off x="2374434" y="2336801"/>
                <a:ext cx="89930" cy="81394"/>
              </a:xfrm>
              <a:prstGeom prst="ellipse">
                <a:avLst/>
              </a:prstGeom>
              <a:solidFill>
                <a:srgbClr val="FFFF00"/>
              </a:solidFill>
              <a:ln>
                <a:solidFill>
                  <a:schemeClr val="tx1"/>
                </a:solidFill>
              </a:ln>
            </p:spPr>
            <p:txBody>
              <a:bodyPr rtlCol="0" anchor="ctr">
                <a:spAutoFit/>
              </a:bodyPr>
              <a:lstStyle/>
              <a:p>
                <a:pPr algn="ctr"/>
                <a:endParaRPr lang="nl-NL" sz="2400">
                  <a:latin typeface="Calibri" panose="020F0502020204030204" pitchFamily="34" charset="0"/>
                </a:endParaRPr>
              </a:p>
            </p:txBody>
          </p:sp>
          <p:sp>
            <p:nvSpPr>
              <p:cNvPr id="12" name="Oval 11"/>
              <p:cNvSpPr/>
              <p:nvPr/>
            </p:nvSpPr>
            <p:spPr>
              <a:xfrm>
                <a:off x="2374434" y="2616201"/>
                <a:ext cx="89930" cy="81394"/>
              </a:xfrm>
              <a:prstGeom prst="ellipse">
                <a:avLst/>
              </a:prstGeom>
              <a:solidFill>
                <a:srgbClr val="FFFF00"/>
              </a:solidFill>
              <a:ln>
                <a:solidFill>
                  <a:schemeClr val="tx1"/>
                </a:solidFill>
              </a:ln>
            </p:spPr>
            <p:txBody>
              <a:bodyPr rtlCol="0" anchor="ctr">
                <a:spAutoFit/>
              </a:bodyPr>
              <a:lstStyle/>
              <a:p>
                <a:pPr algn="ctr"/>
                <a:endParaRPr lang="nl-NL" sz="2400">
                  <a:latin typeface="Calibri" panose="020F0502020204030204" pitchFamily="34" charset="0"/>
                </a:endParaRPr>
              </a:p>
            </p:txBody>
          </p:sp>
          <p:sp>
            <p:nvSpPr>
              <p:cNvPr id="13" name="Oval 12"/>
              <p:cNvSpPr/>
              <p:nvPr/>
            </p:nvSpPr>
            <p:spPr>
              <a:xfrm>
                <a:off x="2279184" y="2908301"/>
                <a:ext cx="89930" cy="81394"/>
              </a:xfrm>
              <a:prstGeom prst="ellipse">
                <a:avLst/>
              </a:prstGeom>
              <a:solidFill>
                <a:srgbClr val="FFFF00"/>
              </a:solidFill>
              <a:ln>
                <a:solidFill>
                  <a:schemeClr val="tx1"/>
                </a:solidFill>
              </a:ln>
            </p:spPr>
            <p:txBody>
              <a:bodyPr rtlCol="0" anchor="ctr">
                <a:spAutoFit/>
              </a:bodyPr>
              <a:lstStyle/>
              <a:p>
                <a:pPr algn="ctr"/>
                <a:endParaRPr lang="nl-NL" sz="2400">
                  <a:latin typeface="Calibri" panose="020F0502020204030204" pitchFamily="34" charset="0"/>
                </a:endParaRPr>
              </a:p>
            </p:txBody>
          </p:sp>
          <p:sp>
            <p:nvSpPr>
              <p:cNvPr id="14" name="Oval 13"/>
              <p:cNvSpPr/>
              <p:nvPr/>
            </p:nvSpPr>
            <p:spPr>
              <a:xfrm>
                <a:off x="1942634" y="3003551"/>
                <a:ext cx="89930" cy="81394"/>
              </a:xfrm>
              <a:prstGeom prst="ellipse">
                <a:avLst/>
              </a:prstGeom>
              <a:solidFill>
                <a:srgbClr val="FFFF00"/>
              </a:solidFill>
              <a:ln>
                <a:solidFill>
                  <a:schemeClr val="tx1"/>
                </a:solidFill>
              </a:ln>
            </p:spPr>
            <p:txBody>
              <a:bodyPr rtlCol="0" anchor="ctr">
                <a:spAutoFit/>
              </a:bodyPr>
              <a:lstStyle/>
              <a:p>
                <a:pPr algn="ctr"/>
                <a:endParaRPr lang="nl-NL" sz="2400">
                  <a:latin typeface="Calibri" panose="020F0502020204030204" pitchFamily="34" charset="0"/>
                </a:endParaRPr>
              </a:p>
            </p:txBody>
          </p:sp>
        </p:grpSp>
      </p:grpSp>
    </p:spTree>
    <p:extLst>
      <p:ext uri="{BB962C8B-B14F-4D97-AF65-F5344CB8AC3E}">
        <p14:creationId xmlns:p14="http://schemas.microsoft.com/office/powerpoint/2010/main" val="308247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11107" y="720724"/>
            <a:ext cx="7070016" cy="8474108"/>
          </a:xfrm>
          <a:prstGeom prst="rect">
            <a:avLst/>
          </a:prstGeom>
        </p:spPr>
      </p:pic>
      <p:sp>
        <p:nvSpPr>
          <p:cNvPr id="2" name="Title 1"/>
          <p:cNvSpPr>
            <a:spLocks noGrp="1"/>
          </p:cNvSpPr>
          <p:nvPr>
            <p:ph type="title"/>
          </p:nvPr>
        </p:nvSpPr>
        <p:spPr>
          <a:xfrm>
            <a:off x="900113" y="720724"/>
            <a:ext cx="4556017" cy="2098675"/>
          </a:xfrm>
        </p:spPr>
        <p:txBody>
          <a:bodyPr/>
          <a:lstStyle/>
          <a:p>
            <a:r>
              <a:rPr lang="nl-NL" smtClean="0"/>
              <a:t>“</a:t>
            </a:r>
            <a:r>
              <a:rPr lang="nl-NL" i="1" smtClean="0"/>
              <a:t>Flowchart to show the principal events occurring during defecation</a:t>
            </a:r>
            <a:r>
              <a:rPr lang="nl-NL" smtClean="0"/>
              <a:t>”</a:t>
            </a:r>
            <a:endParaRPr lang="nl-NL"/>
          </a:p>
        </p:txBody>
      </p:sp>
      <p:sp>
        <p:nvSpPr>
          <p:cNvPr id="3" name="Slide Number Placeholder 2"/>
          <p:cNvSpPr>
            <a:spLocks noGrp="1"/>
          </p:cNvSpPr>
          <p:nvPr>
            <p:ph type="sldNum" sz="quarter" idx="10"/>
          </p:nvPr>
        </p:nvSpPr>
        <p:spPr/>
        <p:txBody>
          <a:bodyPr/>
          <a:lstStyle/>
          <a:p>
            <a:pPr>
              <a:defRPr/>
            </a:pPr>
            <a:fld id="{2338772D-3C63-4B23-BC47-8CA19BCD5529}" type="slidenum">
              <a:rPr lang="nl-NL" smtClean="0"/>
              <a:pPr>
                <a:defRPr/>
              </a:pPr>
              <a:t>9</a:t>
            </a:fld>
            <a:endParaRPr lang="nl-NL" dirty="0"/>
          </a:p>
        </p:txBody>
      </p:sp>
      <p:sp>
        <p:nvSpPr>
          <p:cNvPr id="5" name="Rectangle 4"/>
          <p:cNvSpPr/>
          <p:nvPr/>
        </p:nvSpPr>
        <p:spPr>
          <a:xfrm>
            <a:off x="4411107" y="9126673"/>
            <a:ext cx="4198354" cy="338554"/>
          </a:xfrm>
          <a:prstGeom prst="rect">
            <a:avLst/>
          </a:prstGeom>
        </p:spPr>
        <p:txBody>
          <a:bodyPr wrap="square">
            <a:spAutoFit/>
          </a:bodyPr>
          <a:lstStyle/>
          <a:p>
            <a:pPr>
              <a:tabLst>
                <a:tab pos="1029386" algn="l"/>
                <a:tab pos="2058772" algn="l"/>
                <a:tab pos="3088157" algn="l"/>
                <a:tab pos="4117543" algn="l"/>
                <a:tab pos="5146929" algn="l"/>
              </a:tabLst>
            </a:pPr>
            <a:r>
              <a:rPr lang="en-GB" sz="1600" smtClean="0">
                <a:solidFill>
                  <a:srgbClr val="000000"/>
                </a:solidFill>
                <a:latin typeface="Calibri" pitchFamily="34" charset="0"/>
              </a:rPr>
              <a:t>Palit et al. (2012) </a:t>
            </a:r>
            <a:r>
              <a:rPr lang="en-GB" sz="1600" i="1" smtClean="0">
                <a:solidFill>
                  <a:srgbClr val="000000"/>
                </a:solidFill>
                <a:latin typeface="Calibri" pitchFamily="34" charset="0"/>
              </a:rPr>
              <a:t>Dig. Dis. Sci</a:t>
            </a:r>
            <a:r>
              <a:rPr lang="en-GB" sz="1600" smtClean="0">
                <a:solidFill>
                  <a:srgbClr val="000000"/>
                </a:solidFill>
                <a:latin typeface="Calibri" pitchFamily="34" charset="0"/>
              </a:rPr>
              <a:t>. </a:t>
            </a:r>
            <a:r>
              <a:rPr lang="en-GB" sz="1600" b="1" smtClean="0">
                <a:solidFill>
                  <a:srgbClr val="000000"/>
                </a:solidFill>
                <a:latin typeface="Calibri" pitchFamily="34" charset="0"/>
              </a:rPr>
              <a:t>57</a:t>
            </a:r>
            <a:r>
              <a:rPr lang="en-GB" sz="1600" smtClean="0">
                <a:solidFill>
                  <a:srgbClr val="000000"/>
                </a:solidFill>
                <a:latin typeface="Calibri" pitchFamily="34" charset="0"/>
              </a:rPr>
              <a:t>: 1445-64</a:t>
            </a:r>
            <a:endParaRPr lang="en-GB" sz="1600" dirty="0">
              <a:solidFill>
                <a:srgbClr val="000000"/>
              </a:solidFill>
              <a:latin typeface="Calibri" pitchFamily="34" charset="0"/>
            </a:endParaRPr>
          </a:p>
        </p:txBody>
      </p:sp>
      <p:sp>
        <p:nvSpPr>
          <p:cNvPr id="7" name="Line Callout 2 (Accent Bar) 6"/>
          <p:cNvSpPr/>
          <p:nvPr/>
        </p:nvSpPr>
        <p:spPr>
          <a:xfrm flipH="1">
            <a:off x="1233828" y="2819399"/>
            <a:ext cx="2843564" cy="1352550"/>
          </a:xfrm>
          <a:prstGeom prst="accentCallout2">
            <a:avLst>
              <a:gd name="adj1" fmla="val 18750"/>
              <a:gd name="adj2" fmla="val -8333"/>
              <a:gd name="adj3" fmla="val -44026"/>
              <a:gd name="adj4" fmla="val -22792"/>
              <a:gd name="adj5" fmla="val -49674"/>
              <a:gd name="adj6" fmla="val -33154"/>
            </a:avLst>
          </a:prstGeom>
          <a:solidFill>
            <a:schemeClr val="bg1">
              <a:lumMod val="9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nl-NL" sz="1800">
                <a:solidFill>
                  <a:schemeClr val="tx1"/>
                </a:solidFill>
                <a:latin typeface="Calibri" panose="020F0502020204030204" pitchFamily="34" charset="0"/>
              </a:rPr>
              <a:t>RAIR: </a:t>
            </a:r>
            <a:r>
              <a:rPr lang="nl-NL" sz="1800" i="1">
                <a:solidFill>
                  <a:schemeClr val="tx1"/>
                </a:solidFill>
                <a:latin typeface="Calibri" panose="020F0502020204030204" pitchFamily="34" charset="0"/>
              </a:rPr>
              <a:t>recto-anal inhibitory reflex </a:t>
            </a:r>
            <a:r>
              <a:rPr lang="nl-NL" sz="1800">
                <a:solidFill>
                  <a:schemeClr val="tx1"/>
                </a:solidFill>
                <a:latin typeface="Calibri" panose="020F0502020204030204" pitchFamily="34" charset="0"/>
              </a:rPr>
              <a:t>(reflexmatige </a:t>
            </a:r>
            <a:r>
              <a:rPr lang="nl-NL" sz="1800" smtClean="0">
                <a:solidFill>
                  <a:schemeClr val="tx1"/>
                </a:solidFill>
                <a:latin typeface="Calibri" panose="020F0502020204030204" pitchFamily="34" charset="0"/>
              </a:rPr>
              <a:t>ont-spanning </a:t>
            </a:r>
            <a:r>
              <a:rPr lang="nl-NL" sz="1800">
                <a:solidFill>
                  <a:schemeClr val="tx1"/>
                </a:solidFill>
                <a:latin typeface="Calibri" panose="020F0502020204030204" pitchFamily="34" charset="0"/>
              </a:rPr>
              <a:t>van de interne anale sfincter bij uitrekking van het </a:t>
            </a:r>
            <a:r>
              <a:rPr lang="nl-NL" sz="1800" smtClean="0">
                <a:solidFill>
                  <a:schemeClr val="tx1"/>
                </a:solidFill>
                <a:latin typeface="Calibri" panose="020F0502020204030204" pitchFamily="34" charset="0"/>
              </a:rPr>
              <a:t>rectum).</a:t>
            </a:r>
            <a:endParaRPr lang="nl-NL" sz="1800">
              <a:solidFill>
                <a:schemeClr val="tx1"/>
              </a:solidFill>
              <a:latin typeface="Calibri" panose="020F0502020204030204" pitchFamily="34" charset="0"/>
            </a:endParaRPr>
          </a:p>
        </p:txBody>
      </p:sp>
      <p:sp>
        <p:nvSpPr>
          <p:cNvPr id="8" name="Line Callout 2 (Accent Bar) 7"/>
          <p:cNvSpPr/>
          <p:nvPr/>
        </p:nvSpPr>
        <p:spPr>
          <a:xfrm flipH="1">
            <a:off x="1233828" y="4866366"/>
            <a:ext cx="2843564" cy="1352550"/>
          </a:xfrm>
          <a:prstGeom prst="accentCallout2">
            <a:avLst>
              <a:gd name="adj1" fmla="val 18750"/>
              <a:gd name="adj2" fmla="val -8333"/>
              <a:gd name="adj3" fmla="val 10702"/>
              <a:gd name="adj4" fmla="val -21261"/>
              <a:gd name="adj5" fmla="val -25529"/>
              <a:gd name="adj6" fmla="val -33920"/>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sz="2400" smtClean="0">
                <a:solidFill>
                  <a:schemeClr val="tx1"/>
                </a:solidFill>
                <a:latin typeface="Calibri" panose="020F0502020204030204" pitchFamily="34" charset="0"/>
              </a:rPr>
              <a:t>“Discrimination of the nature of rectal contents”</a:t>
            </a:r>
            <a:endParaRPr lang="nl-NL" sz="2400">
              <a:solidFill>
                <a:schemeClr val="tx1"/>
              </a:solidFill>
              <a:latin typeface="Calibri" panose="020F0502020204030204" pitchFamily="34" charset="0"/>
            </a:endParaRPr>
          </a:p>
        </p:txBody>
      </p:sp>
    </p:spTree>
    <p:extLst>
      <p:ext uri="{BB962C8B-B14F-4D97-AF65-F5344CB8AC3E}">
        <p14:creationId xmlns:p14="http://schemas.microsoft.com/office/powerpoint/2010/main" val="282393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Lst>
  </p:timing>
</p:sld>
</file>

<file path=ppt/theme/theme1.xml><?xml version="1.0" encoding="utf-8"?>
<a:theme xmlns:a="http://schemas.openxmlformats.org/drawingml/2006/main" name="RU PPT Algemeen ENG 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siek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a:defRPr>
            <a:latin typeface="Calibri" panose="020F0502020204030204" pitchFamily="34" charset="0"/>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mtClean="0">
            <a:latin typeface="Calibri" panose="020F0502020204030204" pitchFamily="34" charset="0"/>
          </a:defRPr>
        </a:defPPr>
      </a:lstStyle>
    </a:txDef>
  </a:objectDefaults>
  <a:extraClrSchemeLst/>
</a:theme>
</file>

<file path=ppt/theme/theme2.xml><?xml version="1.0" encoding="utf-8"?>
<a:theme xmlns:a="http://schemas.openxmlformats.org/drawingml/2006/main" name="RU Titeldia'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 klassiek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4662</TotalTime>
  <Words>4165</Words>
  <Application>Microsoft Office PowerPoint</Application>
  <PresentationFormat>Aangepast</PresentationFormat>
  <Paragraphs>453</Paragraphs>
  <Slides>63</Slides>
  <Notes>38</Notes>
  <HiddenSlides>0</HiddenSlides>
  <MMClips>0</MMClips>
  <ScaleCrop>false</ScaleCrop>
  <HeadingPairs>
    <vt:vector size="6" baseType="variant">
      <vt:variant>
        <vt:lpstr>Thema</vt:lpstr>
      </vt:variant>
      <vt:variant>
        <vt:i4>2</vt:i4>
      </vt:variant>
      <vt:variant>
        <vt:lpstr>Ingesloten OLE-bronprogramma's</vt:lpstr>
      </vt:variant>
      <vt:variant>
        <vt:i4>1</vt:i4>
      </vt:variant>
      <vt:variant>
        <vt:lpstr>Diatitels</vt:lpstr>
      </vt:variant>
      <vt:variant>
        <vt:i4>63</vt:i4>
      </vt:variant>
    </vt:vector>
  </HeadingPairs>
  <TitlesOfParts>
    <vt:vector size="66" baseType="lpstr">
      <vt:lpstr>RU PPT Algemeen ENG 2014</vt:lpstr>
      <vt:lpstr>RU Titeldia's</vt:lpstr>
      <vt:lpstr>Clip</vt:lpstr>
      <vt:lpstr>Het onderbuikgevoel “Your gut has a mind of its own”</vt:lpstr>
      <vt:lpstr>PowerPoint-presentatie</vt:lpstr>
      <vt:lpstr>Vanmorgen op het menu:</vt:lpstr>
      <vt:lpstr>PowerPoint-presentatie</vt:lpstr>
      <vt:lpstr>Human gut microbiome: honderden bacterie- en archaea-soorten betrokken bij afweer en extractie van energie uit onze voeding.</vt:lpstr>
      <vt:lpstr>Ondersteboven drinken of auscultatie van de onderste oesophageale sfincter?</vt:lpstr>
      <vt:lpstr>Drukmetingen in de slokdarm: een slokje of een hapje “valt” niet, maar doet het rustig aan (0,5 tot 0,1 km/h)</vt:lpstr>
      <vt:lpstr>Aandrang na een maaltijd…?</vt:lpstr>
      <vt:lpstr>“Flowchart to show the principal events occurring during defecation”</vt:lpstr>
      <vt:lpstr>We hebben niet één, maar twee kringspieren rond de anus!</vt:lpstr>
      <vt:lpstr>Diarree? Stimuleer het opioïde systeem in je darm!</vt:lpstr>
      <vt:lpstr>Is colonhydrotherapie – (hoge) darmspoeling noodzakelijk? Medisch gezien, dan?</vt:lpstr>
      <vt:lpstr>“Housekeeper activity” – het rommelen van de (lege) maag betekent “schoonmaken”!</vt:lpstr>
      <vt:lpstr>Alles rustig daar beneden? Schijn bedriegt! Klassieke plaatjes vs. de weerbarstige realiteit</vt:lpstr>
      <vt:lpstr>Drukmetingen in de dunne darm tijdens de vertering van een maaltijd</vt:lpstr>
      <vt:lpstr>De digestietractus is flexibel en verricht haar werk zonder ons nadenken</vt:lpstr>
      <vt:lpstr>Feed back vs. feed forward.</vt:lpstr>
      <vt:lpstr>Feed back vs. feed forward.</vt:lpstr>
      <vt:lpstr>PowerPoint-presentatie</vt:lpstr>
      <vt:lpstr>Een geluk bij een ongeluk (Michigan, 1822)</vt:lpstr>
      <vt:lpstr>“Experiments and Observations on the Gastric Juice and the Physiology of Digestion” by William Beaumont, M.D. (1838)</vt:lpstr>
      <vt:lpstr>Leopold Auerbach (1828 – 1897) en Georg Meissner (1829 – 1905), ontdekkers van zenuwnetwerken in de darmwand</vt:lpstr>
      <vt:lpstr>PowerPoint-presentatie</vt:lpstr>
      <vt:lpstr>Indeling van het perifere zenuwstelsel volgens het boekje. Klassiek(e fout)</vt:lpstr>
      <vt:lpstr>Autonome vs. somatische  zenuwstelsel: worden skeletspieren geïnnerveerd of niet?</vt:lpstr>
      <vt:lpstr>Parasympathicus vs. sympathicus: lange of korte pre- en post-ganglionaire axonen?</vt:lpstr>
      <vt:lpstr>...nog eens goed kijken... waar zijn de parasympathische ganglia?</vt:lpstr>
      <vt:lpstr>John Newport Langley (1852 – 1925): de “ontdekker” van het autonome zenuwstelsel</vt:lpstr>
      <vt:lpstr>Wat zegt J.N. Langley (1921) er van:</vt:lpstr>
      <vt:lpstr>Wat zegt J.N. Langley er nog meer van:</vt:lpstr>
      <vt:lpstr>(Correcte) indeling van het perifere zenuwstelsel</vt:lpstr>
      <vt:lpstr>Oliver W. Sacks (1933 – 2015): “Scotoma – Forgetting and neglect in science.”</vt:lpstr>
      <vt:lpstr>Extrinsieke innervatie door het autonome zenuwstelsel.</vt:lpstr>
      <vt:lpstr>Darmzenuwstelsel: plexus myentericus (Auerbach), plexus submucosus (Meissner), en meer…</vt:lpstr>
      <vt:lpstr>“Physiologische und pharmakologische Versuche über die Dünndarmperistaltik” von Paul Trendelenburg (1917)</vt:lpstr>
      <vt:lpstr>Peristaltiek in geïsoleerde dunne-darmsegmenten: een rol voor het darmzenuwstelsel</vt:lpstr>
      <vt:lpstr>Aandrang na een maaltijd…?</vt:lpstr>
      <vt:lpstr>In je broek poepen van angst?</vt:lpstr>
      <vt:lpstr>Ivan Petrovitsj Pavlov (1849-1936)</vt:lpstr>
      <vt:lpstr>“Does the name ‘Pavlov’ ring a bell?”</vt:lpstr>
      <vt:lpstr>“Werkzaamheid van de pancreas van een hond na de consumptie van 600 ml melk.” (Pavlov, 1896)</vt:lpstr>
      <vt:lpstr>De experimenten van Ernest H. Bayliss en William Starling aan de pancreas: ontdekking van secretine</vt:lpstr>
      <vt:lpstr>“The crucial experiment” (Ofwel: met blijdschap geven wij kennis van de geboorte van een nieuw vakgebied; de endocrinology)</vt:lpstr>
      <vt:lpstr>16 januari 1902: geboorte van de endocrinologie</vt:lpstr>
      <vt:lpstr>1905: Starling munt de term “hormoon” voor signaalstoffen die via het bloed hun doelwitorgaan bereiken.  </vt:lpstr>
      <vt:lpstr>The brown dog riots (1903 – 1910), opmaat voor een wet op Dierproeven in Engelend</vt:lpstr>
      <vt:lpstr>PowerPoint-presentatie</vt:lpstr>
      <vt:lpstr>Een diffuus enteroendocrien systeem in de dunne darm: wellicht het grootste hormoonproducerende orgaan in ons lichaam</vt:lpstr>
      <vt:lpstr>Ghreline: een recent ontdekt hormoon. Geproduceerd in de maag, en veroorzaker van het hongergevoel</vt:lpstr>
      <vt:lpstr>Michael D. Gershon M.D. had het lef te suggereren dat er een derde neurotransmitter (en misschien wel meer) in de darm voorkomt</vt:lpstr>
      <vt:lpstr>Peristaltiek in de geïsoleerde dunne darm van een cavia: afhankelijk van serotonine? Een derde neurotransmitter?!</vt:lpstr>
      <vt:lpstr>Het darmzenuwstelsel zoals we het nu zo’n beetje kennen: ca. 500 miljoen neuronen in 20 functionele klassen</vt:lpstr>
      <vt:lpstr>Sensorische neuronen, interneuronen, motorneuronen en andere efferente neuronen: een “echt” zenuwstelsel!</vt:lpstr>
      <vt:lpstr>Neurotransmitters en andere signaalstoffen in de darm.</vt:lpstr>
      <vt:lpstr>Intrinsieke innervatie door het autonome zenuwstelsel.</vt:lpstr>
      <vt:lpstr>De hersenen praten not direct met de darm, altijd zit daar het darmzenuwstelsel tussen</vt:lpstr>
      <vt:lpstr>Ziekte van Hirschsprung: congenitale aganglionisch megacolon</vt:lpstr>
      <vt:lpstr>PowerPoint-presentatie</vt:lpstr>
      <vt:lpstr>“Mind-altering microorganisms: the impact of the gut microbiota on brain and behaviour”</vt:lpstr>
      <vt:lpstr>Bottom lines:</vt:lpstr>
      <vt:lpstr>PowerPoint-presentatie</vt:lpstr>
      <vt:lpstr>Verder lezen:</vt:lpstr>
      <vt:lpstr>De plastische digestietractus van de python (Python molurus)</vt:lpstr>
    </vt:vector>
  </TitlesOfParts>
  <Company>Radboud Universiteit Nijmegen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u560141</dc:creator>
  <cp:lastModifiedBy>Tycho Malmberg</cp:lastModifiedBy>
  <cp:revision>276</cp:revision>
  <dcterms:created xsi:type="dcterms:W3CDTF">2014-10-09T12:18:01Z</dcterms:created>
  <dcterms:modified xsi:type="dcterms:W3CDTF">2016-02-09T13:29:53Z</dcterms:modified>
</cp:coreProperties>
</file>