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345" r:id="rId3"/>
    <p:sldId id="365" r:id="rId4"/>
    <p:sldId id="366" r:id="rId5"/>
    <p:sldId id="367" r:id="rId6"/>
    <p:sldId id="368" r:id="rId7"/>
    <p:sldId id="369" r:id="rId8"/>
    <p:sldId id="346" r:id="rId9"/>
    <p:sldId id="347" r:id="rId10"/>
    <p:sldId id="348" r:id="rId11"/>
    <p:sldId id="351" r:id="rId12"/>
    <p:sldId id="352" r:id="rId13"/>
    <p:sldId id="353" r:id="rId14"/>
    <p:sldId id="354" r:id="rId15"/>
    <p:sldId id="355" r:id="rId16"/>
    <p:sldId id="342" r:id="rId17"/>
    <p:sldId id="343" r:id="rId18"/>
    <p:sldId id="356" r:id="rId19"/>
    <p:sldId id="357" r:id="rId20"/>
    <p:sldId id="358" r:id="rId21"/>
    <p:sldId id="359" r:id="rId22"/>
    <p:sldId id="360" r:id="rId23"/>
    <p:sldId id="361" r:id="rId24"/>
    <p:sldId id="290" r:id="rId25"/>
    <p:sldId id="339" r:id="rId26"/>
    <p:sldId id="362" r:id="rId27"/>
    <p:sldId id="363" r:id="rId28"/>
    <p:sldId id="364" r:id="rId29"/>
    <p:sldId id="370" r:id="rId30"/>
    <p:sldId id="371" r:id="rId31"/>
  </p:sldIdLst>
  <p:sldSz cx="9144000" cy="6858000" type="screen4x3"/>
  <p:notesSz cx="6797675" cy="9928225"/>
  <p:defaultTextStyle>
    <a:defPPr>
      <a:defRPr lang="nl-NL"/>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96097616-5D9D-496A-865D-42783C158E30}" type="datetimeFigureOut">
              <a:rPr lang="nl-NL" altLang="nl-NL"/>
              <a:pPr>
                <a:defRPr/>
              </a:pPr>
              <a:t>5-6-2015</a:t>
            </a:fld>
            <a:endParaRPr lang="nl-NL" alt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ltLang="nl-NL"/>
          </a:p>
        </p:txBody>
      </p:sp>
      <p:sp>
        <p:nvSpPr>
          <p:cNvPr id="6" name="Tijdelijke aanduiding voor dianummer 5"/>
          <p:cNvSpPr>
            <a:spLocks noGrp="1"/>
          </p:cNvSpPr>
          <p:nvPr>
            <p:ph type="sldNum" sz="quarter" idx="12"/>
          </p:nvPr>
        </p:nvSpPr>
        <p:spPr/>
        <p:txBody>
          <a:bodyPr/>
          <a:lstStyle>
            <a:lvl1pPr>
              <a:defRPr/>
            </a:lvl1pPr>
          </a:lstStyle>
          <a:p>
            <a:pPr>
              <a:defRPr/>
            </a:pPr>
            <a:fld id="{828872CA-4CEC-43CF-BC52-36316E98CE49}" type="slidenum">
              <a:rPr lang="nl-NL" altLang="nl-NL"/>
              <a:pPr>
                <a:defRPr/>
              </a:pPr>
              <a:t>‹nr.›</a:t>
            </a:fld>
            <a:endParaRPr lang="nl-NL" altLang="nl-NL"/>
          </a:p>
        </p:txBody>
      </p:sp>
    </p:spTree>
    <p:extLst>
      <p:ext uri="{BB962C8B-B14F-4D97-AF65-F5344CB8AC3E}">
        <p14:creationId xmlns:p14="http://schemas.microsoft.com/office/powerpoint/2010/main" val="497029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FCC7BFDB-8707-4792-8CD7-8D3E11893ECD}" type="datetimeFigureOut">
              <a:rPr lang="nl-NL" altLang="nl-NL"/>
              <a:pPr>
                <a:defRPr/>
              </a:pPr>
              <a:t>5-6-2015</a:t>
            </a:fld>
            <a:endParaRPr lang="nl-NL" alt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ltLang="nl-NL"/>
          </a:p>
        </p:txBody>
      </p:sp>
      <p:sp>
        <p:nvSpPr>
          <p:cNvPr id="6" name="Tijdelijke aanduiding voor dianummer 5"/>
          <p:cNvSpPr>
            <a:spLocks noGrp="1"/>
          </p:cNvSpPr>
          <p:nvPr>
            <p:ph type="sldNum" sz="quarter" idx="12"/>
          </p:nvPr>
        </p:nvSpPr>
        <p:spPr/>
        <p:txBody>
          <a:bodyPr/>
          <a:lstStyle>
            <a:lvl1pPr>
              <a:defRPr/>
            </a:lvl1pPr>
          </a:lstStyle>
          <a:p>
            <a:pPr>
              <a:defRPr/>
            </a:pPr>
            <a:fld id="{0799FA53-8FFB-4602-9A7C-9AD21839B482}" type="slidenum">
              <a:rPr lang="nl-NL" altLang="nl-NL"/>
              <a:pPr>
                <a:defRPr/>
              </a:pPr>
              <a:t>‹nr.›</a:t>
            </a:fld>
            <a:endParaRPr lang="nl-NL" altLang="nl-NL"/>
          </a:p>
        </p:txBody>
      </p:sp>
    </p:spTree>
    <p:extLst>
      <p:ext uri="{BB962C8B-B14F-4D97-AF65-F5344CB8AC3E}">
        <p14:creationId xmlns:p14="http://schemas.microsoft.com/office/powerpoint/2010/main" val="3156197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F069F3CE-6561-4F88-8DF1-A818EF0C1044}" type="datetimeFigureOut">
              <a:rPr lang="nl-NL" altLang="nl-NL"/>
              <a:pPr>
                <a:defRPr/>
              </a:pPr>
              <a:t>5-6-2015</a:t>
            </a:fld>
            <a:endParaRPr lang="nl-NL" alt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ltLang="nl-NL"/>
          </a:p>
        </p:txBody>
      </p:sp>
      <p:sp>
        <p:nvSpPr>
          <p:cNvPr id="6" name="Tijdelijke aanduiding voor dianummer 5"/>
          <p:cNvSpPr>
            <a:spLocks noGrp="1"/>
          </p:cNvSpPr>
          <p:nvPr>
            <p:ph type="sldNum" sz="quarter" idx="12"/>
          </p:nvPr>
        </p:nvSpPr>
        <p:spPr/>
        <p:txBody>
          <a:bodyPr/>
          <a:lstStyle>
            <a:lvl1pPr>
              <a:defRPr/>
            </a:lvl1pPr>
          </a:lstStyle>
          <a:p>
            <a:pPr>
              <a:defRPr/>
            </a:pPr>
            <a:fld id="{EC6EDBB7-01BE-44F6-85BD-A854A6F71C94}" type="slidenum">
              <a:rPr lang="nl-NL" altLang="nl-NL"/>
              <a:pPr>
                <a:defRPr/>
              </a:pPr>
              <a:t>‹nr.›</a:t>
            </a:fld>
            <a:endParaRPr lang="nl-NL" altLang="nl-NL"/>
          </a:p>
        </p:txBody>
      </p:sp>
    </p:spTree>
    <p:extLst>
      <p:ext uri="{BB962C8B-B14F-4D97-AF65-F5344CB8AC3E}">
        <p14:creationId xmlns:p14="http://schemas.microsoft.com/office/powerpoint/2010/main" val="31039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925FC6A8-1B08-4B5E-916F-93F95B5142BD}" type="datetimeFigureOut">
              <a:rPr lang="nl-NL" altLang="nl-NL"/>
              <a:pPr>
                <a:defRPr/>
              </a:pPr>
              <a:t>5-6-2015</a:t>
            </a:fld>
            <a:endParaRPr lang="nl-NL" alt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ltLang="nl-NL"/>
          </a:p>
        </p:txBody>
      </p:sp>
      <p:sp>
        <p:nvSpPr>
          <p:cNvPr id="6" name="Tijdelijke aanduiding voor dianummer 5"/>
          <p:cNvSpPr>
            <a:spLocks noGrp="1"/>
          </p:cNvSpPr>
          <p:nvPr>
            <p:ph type="sldNum" sz="quarter" idx="12"/>
          </p:nvPr>
        </p:nvSpPr>
        <p:spPr/>
        <p:txBody>
          <a:bodyPr/>
          <a:lstStyle>
            <a:lvl1pPr>
              <a:defRPr/>
            </a:lvl1pPr>
          </a:lstStyle>
          <a:p>
            <a:pPr>
              <a:defRPr/>
            </a:pPr>
            <a:fld id="{0E6CF290-1B6F-4E76-BA22-AD13A90EAD11}" type="slidenum">
              <a:rPr lang="nl-NL" altLang="nl-NL"/>
              <a:pPr>
                <a:defRPr/>
              </a:pPr>
              <a:t>‹nr.›</a:t>
            </a:fld>
            <a:endParaRPr lang="nl-NL" altLang="nl-NL"/>
          </a:p>
        </p:txBody>
      </p:sp>
    </p:spTree>
    <p:extLst>
      <p:ext uri="{BB962C8B-B14F-4D97-AF65-F5344CB8AC3E}">
        <p14:creationId xmlns:p14="http://schemas.microsoft.com/office/powerpoint/2010/main" val="3846251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56EEA9B0-CFFE-43D1-A495-84799522790B}" type="datetimeFigureOut">
              <a:rPr lang="nl-NL" altLang="nl-NL"/>
              <a:pPr>
                <a:defRPr/>
              </a:pPr>
              <a:t>5-6-2015</a:t>
            </a:fld>
            <a:endParaRPr lang="nl-NL" alt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ltLang="nl-NL"/>
          </a:p>
        </p:txBody>
      </p:sp>
      <p:sp>
        <p:nvSpPr>
          <p:cNvPr id="6" name="Tijdelijke aanduiding voor dianummer 5"/>
          <p:cNvSpPr>
            <a:spLocks noGrp="1"/>
          </p:cNvSpPr>
          <p:nvPr>
            <p:ph type="sldNum" sz="quarter" idx="12"/>
          </p:nvPr>
        </p:nvSpPr>
        <p:spPr/>
        <p:txBody>
          <a:bodyPr/>
          <a:lstStyle>
            <a:lvl1pPr>
              <a:defRPr/>
            </a:lvl1pPr>
          </a:lstStyle>
          <a:p>
            <a:pPr>
              <a:defRPr/>
            </a:pPr>
            <a:fld id="{534BF81A-4D03-4AC7-8161-22E704B9ADB8}" type="slidenum">
              <a:rPr lang="nl-NL" altLang="nl-NL"/>
              <a:pPr>
                <a:defRPr/>
              </a:pPr>
              <a:t>‹nr.›</a:t>
            </a:fld>
            <a:endParaRPr lang="nl-NL" altLang="nl-NL"/>
          </a:p>
        </p:txBody>
      </p:sp>
    </p:spTree>
    <p:extLst>
      <p:ext uri="{BB962C8B-B14F-4D97-AF65-F5344CB8AC3E}">
        <p14:creationId xmlns:p14="http://schemas.microsoft.com/office/powerpoint/2010/main" val="3014303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EFFAF93D-1C38-462E-B9A2-90E22545FA40}" type="datetimeFigureOut">
              <a:rPr lang="nl-NL" altLang="nl-NL"/>
              <a:pPr>
                <a:defRPr/>
              </a:pPr>
              <a:t>5-6-2015</a:t>
            </a:fld>
            <a:endParaRPr lang="nl-NL" alt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ltLang="nl-NL"/>
          </a:p>
        </p:txBody>
      </p:sp>
      <p:sp>
        <p:nvSpPr>
          <p:cNvPr id="7" name="Tijdelijke aanduiding voor dianummer 5"/>
          <p:cNvSpPr>
            <a:spLocks noGrp="1"/>
          </p:cNvSpPr>
          <p:nvPr>
            <p:ph type="sldNum" sz="quarter" idx="12"/>
          </p:nvPr>
        </p:nvSpPr>
        <p:spPr/>
        <p:txBody>
          <a:bodyPr/>
          <a:lstStyle>
            <a:lvl1pPr>
              <a:defRPr/>
            </a:lvl1pPr>
          </a:lstStyle>
          <a:p>
            <a:pPr>
              <a:defRPr/>
            </a:pPr>
            <a:fld id="{0ED7ABCE-0D9C-4E93-B2CE-8EDB2CEDFE36}" type="slidenum">
              <a:rPr lang="nl-NL" altLang="nl-NL"/>
              <a:pPr>
                <a:defRPr/>
              </a:pPr>
              <a:t>‹nr.›</a:t>
            </a:fld>
            <a:endParaRPr lang="nl-NL" altLang="nl-NL"/>
          </a:p>
        </p:txBody>
      </p:sp>
    </p:spTree>
    <p:extLst>
      <p:ext uri="{BB962C8B-B14F-4D97-AF65-F5344CB8AC3E}">
        <p14:creationId xmlns:p14="http://schemas.microsoft.com/office/powerpoint/2010/main" val="4137700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4FF11471-A6A1-4538-8D25-1388A99A92C8}" type="datetimeFigureOut">
              <a:rPr lang="nl-NL" altLang="nl-NL"/>
              <a:pPr>
                <a:defRPr/>
              </a:pPr>
              <a:t>5-6-2015</a:t>
            </a:fld>
            <a:endParaRPr lang="nl-NL" alt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ltLang="nl-NL"/>
          </a:p>
        </p:txBody>
      </p:sp>
      <p:sp>
        <p:nvSpPr>
          <p:cNvPr id="9" name="Tijdelijke aanduiding voor dianummer 5"/>
          <p:cNvSpPr>
            <a:spLocks noGrp="1"/>
          </p:cNvSpPr>
          <p:nvPr>
            <p:ph type="sldNum" sz="quarter" idx="12"/>
          </p:nvPr>
        </p:nvSpPr>
        <p:spPr/>
        <p:txBody>
          <a:bodyPr/>
          <a:lstStyle>
            <a:lvl1pPr>
              <a:defRPr/>
            </a:lvl1pPr>
          </a:lstStyle>
          <a:p>
            <a:pPr>
              <a:defRPr/>
            </a:pPr>
            <a:fld id="{47990111-4CBC-4288-85F2-947CBE3375BE}" type="slidenum">
              <a:rPr lang="nl-NL" altLang="nl-NL"/>
              <a:pPr>
                <a:defRPr/>
              </a:pPr>
              <a:t>‹nr.›</a:t>
            </a:fld>
            <a:endParaRPr lang="nl-NL" altLang="nl-NL"/>
          </a:p>
        </p:txBody>
      </p:sp>
    </p:spTree>
    <p:extLst>
      <p:ext uri="{BB962C8B-B14F-4D97-AF65-F5344CB8AC3E}">
        <p14:creationId xmlns:p14="http://schemas.microsoft.com/office/powerpoint/2010/main" val="4269221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0B04CB85-7CA0-4B4F-A168-7D8E85E0C8CF}" type="datetimeFigureOut">
              <a:rPr lang="nl-NL" altLang="nl-NL"/>
              <a:pPr>
                <a:defRPr/>
              </a:pPr>
              <a:t>5-6-2015</a:t>
            </a:fld>
            <a:endParaRPr lang="nl-NL" alt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ltLang="nl-NL"/>
          </a:p>
        </p:txBody>
      </p:sp>
      <p:sp>
        <p:nvSpPr>
          <p:cNvPr id="5" name="Tijdelijke aanduiding voor dianummer 5"/>
          <p:cNvSpPr>
            <a:spLocks noGrp="1"/>
          </p:cNvSpPr>
          <p:nvPr>
            <p:ph type="sldNum" sz="quarter" idx="12"/>
          </p:nvPr>
        </p:nvSpPr>
        <p:spPr/>
        <p:txBody>
          <a:bodyPr/>
          <a:lstStyle>
            <a:lvl1pPr>
              <a:defRPr/>
            </a:lvl1pPr>
          </a:lstStyle>
          <a:p>
            <a:pPr>
              <a:defRPr/>
            </a:pPr>
            <a:fld id="{9B2F51E8-3889-44A2-B976-D1C614CA2E9D}" type="slidenum">
              <a:rPr lang="nl-NL" altLang="nl-NL"/>
              <a:pPr>
                <a:defRPr/>
              </a:pPr>
              <a:t>‹nr.›</a:t>
            </a:fld>
            <a:endParaRPr lang="nl-NL" altLang="nl-NL"/>
          </a:p>
        </p:txBody>
      </p:sp>
    </p:spTree>
    <p:extLst>
      <p:ext uri="{BB962C8B-B14F-4D97-AF65-F5344CB8AC3E}">
        <p14:creationId xmlns:p14="http://schemas.microsoft.com/office/powerpoint/2010/main" val="472953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F46385DE-1CCE-4C65-8F35-32A8AB2C682C}" type="datetimeFigureOut">
              <a:rPr lang="nl-NL" altLang="nl-NL"/>
              <a:pPr>
                <a:defRPr/>
              </a:pPr>
              <a:t>5-6-2015</a:t>
            </a:fld>
            <a:endParaRPr lang="nl-NL" alt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ltLang="nl-NL"/>
          </a:p>
        </p:txBody>
      </p:sp>
      <p:sp>
        <p:nvSpPr>
          <p:cNvPr id="4" name="Tijdelijke aanduiding voor dianummer 5"/>
          <p:cNvSpPr>
            <a:spLocks noGrp="1"/>
          </p:cNvSpPr>
          <p:nvPr>
            <p:ph type="sldNum" sz="quarter" idx="12"/>
          </p:nvPr>
        </p:nvSpPr>
        <p:spPr/>
        <p:txBody>
          <a:bodyPr/>
          <a:lstStyle>
            <a:lvl1pPr>
              <a:defRPr/>
            </a:lvl1pPr>
          </a:lstStyle>
          <a:p>
            <a:pPr>
              <a:defRPr/>
            </a:pPr>
            <a:fld id="{0F30C7AA-AC0D-4622-B42B-D53AE70457FB}" type="slidenum">
              <a:rPr lang="nl-NL" altLang="nl-NL"/>
              <a:pPr>
                <a:defRPr/>
              </a:pPr>
              <a:t>‹nr.›</a:t>
            </a:fld>
            <a:endParaRPr lang="nl-NL" altLang="nl-NL"/>
          </a:p>
        </p:txBody>
      </p:sp>
    </p:spTree>
    <p:extLst>
      <p:ext uri="{BB962C8B-B14F-4D97-AF65-F5344CB8AC3E}">
        <p14:creationId xmlns:p14="http://schemas.microsoft.com/office/powerpoint/2010/main" val="3835098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36947D98-8357-4D63-8AD3-15B630F50E6C}" type="datetimeFigureOut">
              <a:rPr lang="nl-NL" altLang="nl-NL"/>
              <a:pPr>
                <a:defRPr/>
              </a:pPr>
              <a:t>5-6-2015</a:t>
            </a:fld>
            <a:endParaRPr lang="nl-NL" alt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ltLang="nl-NL"/>
          </a:p>
        </p:txBody>
      </p:sp>
      <p:sp>
        <p:nvSpPr>
          <p:cNvPr id="7" name="Tijdelijke aanduiding voor dianummer 5"/>
          <p:cNvSpPr>
            <a:spLocks noGrp="1"/>
          </p:cNvSpPr>
          <p:nvPr>
            <p:ph type="sldNum" sz="quarter" idx="12"/>
          </p:nvPr>
        </p:nvSpPr>
        <p:spPr/>
        <p:txBody>
          <a:bodyPr/>
          <a:lstStyle>
            <a:lvl1pPr>
              <a:defRPr/>
            </a:lvl1pPr>
          </a:lstStyle>
          <a:p>
            <a:pPr>
              <a:defRPr/>
            </a:pPr>
            <a:fld id="{4C41B5C1-36CD-41F4-B464-8C3983EDF2EB}" type="slidenum">
              <a:rPr lang="nl-NL" altLang="nl-NL"/>
              <a:pPr>
                <a:defRPr/>
              </a:pPr>
              <a:t>‹nr.›</a:t>
            </a:fld>
            <a:endParaRPr lang="nl-NL" altLang="nl-NL"/>
          </a:p>
        </p:txBody>
      </p:sp>
    </p:spTree>
    <p:extLst>
      <p:ext uri="{BB962C8B-B14F-4D97-AF65-F5344CB8AC3E}">
        <p14:creationId xmlns:p14="http://schemas.microsoft.com/office/powerpoint/2010/main" val="3473359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02EBBB2-42DB-484D-A4E5-1FA8CDC8740B}" type="datetimeFigureOut">
              <a:rPr lang="nl-NL" altLang="nl-NL"/>
              <a:pPr>
                <a:defRPr/>
              </a:pPr>
              <a:t>5-6-2015</a:t>
            </a:fld>
            <a:endParaRPr lang="nl-NL" alt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ltLang="nl-NL"/>
          </a:p>
        </p:txBody>
      </p:sp>
      <p:sp>
        <p:nvSpPr>
          <p:cNvPr id="7" name="Tijdelijke aanduiding voor dianummer 5"/>
          <p:cNvSpPr>
            <a:spLocks noGrp="1"/>
          </p:cNvSpPr>
          <p:nvPr>
            <p:ph type="sldNum" sz="quarter" idx="12"/>
          </p:nvPr>
        </p:nvSpPr>
        <p:spPr/>
        <p:txBody>
          <a:bodyPr/>
          <a:lstStyle>
            <a:lvl1pPr>
              <a:defRPr/>
            </a:lvl1pPr>
          </a:lstStyle>
          <a:p>
            <a:pPr>
              <a:defRPr/>
            </a:pPr>
            <a:fld id="{0B92A29E-19AE-4CD2-A2BD-C68A4CAA4EB9}" type="slidenum">
              <a:rPr lang="nl-NL" altLang="nl-NL"/>
              <a:pPr>
                <a:defRPr/>
              </a:pPr>
              <a:t>‹nr.›</a:t>
            </a:fld>
            <a:endParaRPr lang="nl-NL" altLang="nl-NL"/>
          </a:p>
        </p:txBody>
      </p:sp>
    </p:spTree>
    <p:extLst>
      <p:ext uri="{BB962C8B-B14F-4D97-AF65-F5344CB8AC3E}">
        <p14:creationId xmlns:p14="http://schemas.microsoft.com/office/powerpoint/2010/main" val="519147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Klik om de modelstijlen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itchFamily="34" charset="0"/>
              </a:defRPr>
            </a:lvl1pPr>
          </a:lstStyle>
          <a:p>
            <a:pPr>
              <a:defRPr/>
            </a:pPr>
            <a:fld id="{B866530D-C012-4490-BE9E-C7C3663C1956}" type="datetimeFigureOut">
              <a:rPr lang="nl-NL" altLang="nl-NL"/>
              <a:pPr>
                <a:defRPr/>
              </a:pPr>
              <a:t>5-6-2015</a:t>
            </a:fld>
            <a:endParaRPr lang="nl-NL" alt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smtClean="0">
                <a:solidFill>
                  <a:srgbClr val="898989"/>
                </a:solidFill>
                <a:latin typeface="Calibri" pitchFamily="34" charset="0"/>
              </a:defRPr>
            </a:lvl1pPr>
          </a:lstStyle>
          <a:p>
            <a:pPr>
              <a:defRPr/>
            </a:pPr>
            <a:endParaRPr lang="nl-NL" alt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69D821DC-3A05-42F5-8834-6B8E60AE8893}"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ctrTitle"/>
          </p:nvPr>
        </p:nvSpPr>
        <p:spPr/>
        <p:txBody>
          <a:bodyPr/>
          <a:lstStyle/>
          <a:p>
            <a:pPr eaLnBrk="1" hangingPunct="1"/>
            <a:r>
              <a:rPr lang="nl-NL" altLang="nl-NL" smtClean="0"/>
              <a:t>Project Waddenzeeschool</a:t>
            </a:r>
          </a:p>
        </p:txBody>
      </p:sp>
      <p:sp>
        <p:nvSpPr>
          <p:cNvPr id="2051" name="Ondertitel 2"/>
          <p:cNvSpPr>
            <a:spLocks noGrp="1"/>
          </p:cNvSpPr>
          <p:nvPr>
            <p:ph type="subTitle" idx="1"/>
          </p:nvPr>
        </p:nvSpPr>
        <p:spPr/>
        <p:txBody>
          <a:bodyPr/>
          <a:lstStyle/>
          <a:p>
            <a:pPr eaLnBrk="1" hangingPunct="1"/>
            <a:r>
              <a:rPr lang="nl-NL" altLang="nl-NL" sz="1200" smtClean="0">
                <a:solidFill>
                  <a:srgbClr val="898989"/>
                </a:solidFill>
              </a:rPr>
              <a:t> </a:t>
            </a:r>
          </a:p>
          <a:p>
            <a:pPr eaLnBrk="1" hangingPunct="1"/>
            <a:r>
              <a:rPr lang="nl-NL" altLang="nl-NL" b="1" smtClean="0">
                <a:solidFill>
                  <a:schemeClr val="tx1"/>
                </a:solidFill>
              </a:rPr>
              <a:t>Een complete waddenleerlijn</a:t>
            </a:r>
          </a:p>
          <a:p>
            <a:pPr eaLnBrk="1" hangingPunct="1"/>
            <a:r>
              <a:rPr lang="nl-NL" altLang="nl-NL" smtClean="0">
                <a:solidFill>
                  <a:schemeClr val="tx1"/>
                </a:solidFill>
              </a:rPr>
              <a:t>Beleven – Ontdekken – Onderzoeken</a:t>
            </a:r>
          </a:p>
        </p:txBody>
      </p:sp>
      <p:pic>
        <p:nvPicPr>
          <p:cNvPr id="2052" name="Afbeelding 3" descr="scholekster.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Afbeelding 5" descr="ruie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0" y="6053138"/>
            <a:ext cx="917575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Afbeelding 3" descr="scholekster.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Afbeelding 5" descr="ruie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0" y="6053138"/>
            <a:ext cx="917575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ijdelijke aanduiding voor tekst 9"/>
          <p:cNvSpPr txBox="1">
            <a:spLocks/>
          </p:cNvSpPr>
          <p:nvPr/>
        </p:nvSpPr>
        <p:spPr bwMode="auto">
          <a:xfrm>
            <a:off x="611188" y="1989138"/>
            <a:ext cx="777716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r>
              <a:rPr lang="nl-NL" altLang="nl-NL"/>
              <a:t>De waddenleerlijn bouwt zich op, d.w.z:</a:t>
            </a:r>
          </a:p>
          <a:p>
            <a:pPr eaLnBrk="1" hangingPunct="1"/>
            <a:r>
              <a:rPr lang="nl-NL" altLang="nl-NL"/>
              <a:t>in het ‘onderzoeken-programma’ ook ruimte voor beleven en ontdekken.</a:t>
            </a:r>
          </a:p>
          <a:p>
            <a:pPr eaLnBrk="1" hangingPunct="1"/>
            <a:r>
              <a:rPr lang="nl-NL" altLang="nl-NL"/>
              <a:t>in een ‘ontdekken-programma’ ook ruimte voor beleven.</a:t>
            </a:r>
          </a:p>
          <a:p>
            <a:pPr eaLnBrk="1" hangingPunct="1"/>
            <a:r>
              <a:rPr lang="nl-NL" altLang="nl-NL"/>
              <a:t>Gids kan programma aanpassen aan groep: maatwerk.</a:t>
            </a:r>
          </a:p>
          <a:p>
            <a:pPr eaLnBrk="1" hangingPunct="1">
              <a:buFont typeface="Arial" charset="0"/>
              <a:buNone/>
            </a:pPr>
            <a:endParaRPr lang="nl-NL" altLang="nl-NL"/>
          </a:p>
        </p:txBody>
      </p:sp>
      <p:sp>
        <p:nvSpPr>
          <p:cNvPr id="10" name="Titel 7"/>
          <p:cNvSpPr txBox="1">
            <a:spLocks/>
          </p:cNvSpPr>
          <p:nvPr/>
        </p:nvSpPr>
        <p:spPr>
          <a:xfrm>
            <a:off x="395288" y="1125538"/>
            <a:ext cx="8229600" cy="652462"/>
          </a:xfrm>
          <a:prstGeom prst="rect">
            <a:avLst/>
          </a:prstGeom>
        </p:spPr>
        <p:txBody>
          <a:bodyPr anchor="ctr">
            <a:normAutofit fontScale="92500" lnSpcReduction="20000"/>
          </a:bodyPr>
          <a:lstStyle>
            <a:lvl1pPr>
              <a:defRPr baseline="0"/>
            </a:lvl1pPr>
          </a:lstStyle>
          <a:p>
            <a:pPr algn="ctr" eaLnBrk="1" fontAlgn="auto" hangingPunct="1">
              <a:spcAft>
                <a:spcPts val="0"/>
              </a:spcAft>
              <a:defRPr/>
            </a:pPr>
            <a:r>
              <a:rPr lang="nl-NL" sz="4400" dirty="0" smtClean="0">
                <a:latin typeface="+mj-lt"/>
                <a:ea typeface="+mj-ea"/>
                <a:cs typeface="+mj-cs"/>
              </a:rPr>
              <a:t>Opbouw</a:t>
            </a:r>
            <a:endParaRPr lang="nl-NL" sz="4400" dirty="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additive="base">
                                        <p:cTn id="7" dur="500" fill="hold"/>
                                        <p:tgtEl>
                                          <p:spTgt spid="112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68">
                                            <p:txEl>
                                              <p:pRg st="1" end="1"/>
                                            </p:txEl>
                                          </p:spTgt>
                                        </p:tgtEl>
                                        <p:attrNameLst>
                                          <p:attrName>style.visibility</p:attrName>
                                        </p:attrNameLst>
                                      </p:cBhvr>
                                      <p:to>
                                        <p:strVal val="visible"/>
                                      </p:to>
                                    </p:set>
                                    <p:anim calcmode="lin" valueType="num">
                                      <p:cBhvr additive="base">
                                        <p:cTn id="13" dur="500" fill="hold"/>
                                        <p:tgtEl>
                                          <p:spTgt spid="1126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268">
                                            <p:txEl>
                                              <p:pRg st="2" end="2"/>
                                            </p:txEl>
                                          </p:spTgt>
                                        </p:tgtEl>
                                        <p:attrNameLst>
                                          <p:attrName>style.visibility</p:attrName>
                                        </p:attrNameLst>
                                      </p:cBhvr>
                                      <p:to>
                                        <p:strVal val="visible"/>
                                      </p:to>
                                    </p:set>
                                    <p:anim calcmode="lin" valueType="num">
                                      <p:cBhvr additive="base">
                                        <p:cTn id="19" dur="500" fill="hold"/>
                                        <p:tgtEl>
                                          <p:spTgt spid="1126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268">
                                            <p:txEl>
                                              <p:pRg st="3" end="3"/>
                                            </p:txEl>
                                          </p:spTgt>
                                        </p:tgtEl>
                                        <p:attrNameLst>
                                          <p:attrName>style.visibility</p:attrName>
                                        </p:attrNameLst>
                                      </p:cBhvr>
                                      <p:to>
                                        <p:strVal val="visible"/>
                                      </p:to>
                                    </p:set>
                                    <p:anim calcmode="lin" valueType="num">
                                      <p:cBhvr additive="base">
                                        <p:cTn id="25" dur="500" fill="hold"/>
                                        <p:tgtEl>
                                          <p:spTgt spid="1126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Tijdelijke aanduiding voor inhoud 10"/>
          <p:cNvPicPr>
            <a:picLocks noGrp="1" noChangeAspect="1"/>
          </p:cNvPicPr>
          <p:nvPr>
            <p:ph sz="half" idx="1"/>
          </p:nvPr>
        </p:nvPicPr>
        <p:blipFill>
          <a:blip r:embed="rId2">
            <a:extLst>
              <a:ext uri="{28A0092B-C50C-407E-A947-70E740481C1C}">
                <a14:useLocalDpi xmlns:a14="http://schemas.microsoft.com/office/drawing/2010/main"/>
              </a:ext>
            </a:extLst>
          </a:blip>
          <a:srcRect/>
          <a:stretch>
            <a:fillRect/>
          </a:stretch>
        </p:blipFill>
        <p:spPr>
          <a:xfrm>
            <a:off x="3513138" y="-6350"/>
            <a:ext cx="5176837" cy="3449638"/>
          </a:xfrm>
        </p:spPr>
      </p:pic>
      <p:pic>
        <p:nvPicPr>
          <p:cNvPr id="12291" name="Tijdelijke aanduiding voor inhoud 11"/>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57200" y="-6350"/>
            <a:ext cx="4546600" cy="2330450"/>
          </a:xfrm>
        </p:spPr>
      </p:pic>
      <p:pic>
        <p:nvPicPr>
          <p:cNvPr id="12292" name="Afbeelding 1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032000" y="3443288"/>
            <a:ext cx="6657975" cy="341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Afbeelding 1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1963" y="2238375"/>
            <a:ext cx="4541837"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Afbeelding 15"/>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57200" y="4524375"/>
            <a:ext cx="454660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Afbeelding 3" descr="scholekster.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Afbeelding 5" descr="ruie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0" y="6053138"/>
            <a:ext cx="917575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ijdelijke aanduiding voor tekst 9"/>
          <p:cNvSpPr txBox="1">
            <a:spLocks/>
          </p:cNvSpPr>
          <p:nvPr/>
        </p:nvSpPr>
        <p:spPr bwMode="auto">
          <a:xfrm>
            <a:off x="611188" y="1989138"/>
            <a:ext cx="777716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r>
              <a:rPr lang="nl-NL" altLang="nl-NL"/>
              <a:t>Kern is: </a:t>
            </a:r>
            <a:r>
              <a:rPr lang="nl-NL" altLang="nl-NL" b="1"/>
              <a:t>zelf ervaren</a:t>
            </a:r>
            <a:r>
              <a:rPr lang="nl-NL" altLang="nl-NL"/>
              <a:t> van natuur d.m.v. alle zintuigen</a:t>
            </a:r>
          </a:p>
          <a:p>
            <a:pPr eaLnBrk="1" hangingPunct="1"/>
            <a:r>
              <a:rPr lang="nl-NL" altLang="nl-NL"/>
              <a:t>Zelf doen levert optimale natuurbeleving.</a:t>
            </a:r>
          </a:p>
          <a:p>
            <a:pPr eaLnBrk="1" hangingPunct="1"/>
            <a:r>
              <a:rPr lang="nl-NL" altLang="nl-NL"/>
              <a:t>Opdrachten allemaal actief, richten zich op één of meerdere zintuigen.</a:t>
            </a:r>
          </a:p>
          <a:p>
            <a:pPr eaLnBrk="1" hangingPunct="1"/>
            <a:r>
              <a:rPr lang="nl-NL" altLang="nl-NL"/>
              <a:t>Nieuwsgierigheid prikkelen, op speelse manier natuur beleven.</a:t>
            </a:r>
          </a:p>
          <a:p>
            <a:pPr eaLnBrk="1" hangingPunct="1">
              <a:buFont typeface="Arial" charset="0"/>
              <a:buNone/>
            </a:pPr>
            <a:endParaRPr lang="nl-NL" altLang="nl-NL"/>
          </a:p>
        </p:txBody>
      </p:sp>
      <p:sp>
        <p:nvSpPr>
          <p:cNvPr id="10" name="Titel 7"/>
          <p:cNvSpPr txBox="1">
            <a:spLocks/>
          </p:cNvSpPr>
          <p:nvPr/>
        </p:nvSpPr>
        <p:spPr>
          <a:xfrm>
            <a:off x="395288" y="1125538"/>
            <a:ext cx="8229600" cy="652462"/>
          </a:xfrm>
          <a:prstGeom prst="rect">
            <a:avLst/>
          </a:prstGeom>
        </p:spPr>
        <p:txBody>
          <a:bodyPr anchor="ctr">
            <a:normAutofit fontScale="92500" lnSpcReduction="20000"/>
          </a:bodyPr>
          <a:lstStyle>
            <a:lvl1pPr>
              <a:defRPr baseline="0"/>
            </a:lvl1pPr>
          </a:lstStyle>
          <a:p>
            <a:pPr algn="ctr" eaLnBrk="1" fontAlgn="auto" hangingPunct="1">
              <a:spcAft>
                <a:spcPts val="0"/>
              </a:spcAft>
              <a:defRPr/>
            </a:pPr>
            <a:r>
              <a:rPr lang="nl-NL" sz="4400" dirty="0" smtClean="0">
                <a:latin typeface="+mj-lt"/>
                <a:ea typeface="+mj-ea"/>
                <a:cs typeface="+mj-cs"/>
              </a:rPr>
              <a:t>Basisonderwijs: beleven</a:t>
            </a:r>
            <a:endParaRPr lang="nl-NL" sz="4400" dirty="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additive="base">
                                        <p:cTn id="7" dur="500" fill="hold"/>
                                        <p:tgtEl>
                                          <p:spTgt spid="112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68">
                                            <p:txEl>
                                              <p:pRg st="1" end="1"/>
                                            </p:txEl>
                                          </p:spTgt>
                                        </p:tgtEl>
                                        <p:attrNameLst>
                                          <p:attrName>style.visibility</p:attrName>
                                        </p:attrNameLst>
                                      </p:cBhvr>
                                      <p:to>
                                        <p:strVal val="visible"/>
                                      </p:to>
                                    </p:set>
                                    <p:anim calcmode="lin" valueType="num">
                                      <p:cBhvr additive="base">
                                        <p:cTn id="13" dur="500" fill="hold"/>
                                        <p:tgtEl>
                                          <p:spTgt spid="1126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268">
                                            <p:txEl>
                                              <p:pRg st="2" end="2"/>
                                            </p:txEl>
                                          </p:spTgt>
                                        </p:tgtEl>
                                        <p:attrNameLst>
                                          <p:attrName>style.visibility</p:attrName>
                                        </p:attrNameLst>
                                      </p:cBhvr>
                                      <p:to>
                                        <p:strVal val="visible"/>
                                      </p:to>
                                    </p:set>
                                    <p:anim calcmode="lin" valueType="num">
                                      <p:cBhvr additive="base">
                                        <p:cTn id="19" dur="500" fill="hold"/>
                                        <p:tgtEl>
                                          <p:spTgt spid="1126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268">
                                            <p:txEl>
                                              <p:pRg st="3" end="3"/>
                                            </p:txEl>
                                          </p:spTgt>
                                        </p:tgtEl>
                                        <p:attrNameLst>
                                          <p:attrName>style.visibility</p:attrName>
                                        </p:attrNameLst>
                                      </p:cBhvr>
                                      <p:to>
                                        <p:strVal val="visible"/>
                                      </p:to>
                                    </p:set>
                                    <p:anim calcmode="lin" valueType="num">
                                      <p:cBhvr additive="base">
                                        <p:cTn id="25" dur="500" fill="hold"/>
                                        <p:tgtEl>
                                          <p:spTgt spid="1126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Afbeelding 3" descr="scholekster.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Afbeelding 5" descr="ruie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0" y="6053138"/>
            <a:ext cx="917575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ijdelijke aanduiding voor tekst 9"/>
          <p:cNvSpPr txBox="1">
            <a:spLocks/>
          </p:cNvSpPr>
          <p:nvPr/>
        </p:nvSpPr>
        <p:spPr bwMode="auto">
          <a:xfrm>
            <a:off x="611188" y="1989138"/>
            <a:ext cx="777716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r>
              <a:rPr lang="nl-NL" altLang="nl-NL" sz="2400"/>
              <a:t>Zoek de kleuren van de steentjes terug in de natuur.</a:t>
            </a:r>
          </a:p>
          <a:p>
            <a:pPr eaLnBrk="1" hangingPunct="1"/>
            <a:r>
              <a:rPr lang="nl-NL" altLang="nl-NL" sz="2400"/>
              <a:t>Zoek een plekje en ga 5 minuten luisteren naar de geluiden van het gebied.</a:t>
            </a:r>
          </a:p>
          <a:p>
            <a:pPr eaLnBrk="1" hangingPunct="1"/>
            <a:r>
              <a:rPr lang="nl-NL" altLang="nl-NL" sz="2400"/>
              <a:t>Zoek met een duwnetje naar dieren in de geul.</a:t>
            </a:r>
          </a:p>
          <a:p>
            <a:pPr eaLnBrk="1" hangingPunct="1"/>
            <a:r>
              <a:rPr lang="nl-NL" altLang="nl-NL" sz="2400"/>
              <a:t>Proef het zout van het zeewater.</a:t>
            </a:r>
          </a:p>
          <a:p>
            <a:pPr eaLnBrk="1" hangingPunct="1"/>
            <a:r>
              <a:rPr lang="nl-NL" altLang="nl-NL" sz="2400"/>
              <a:t>Ruik de geur van de plant.</a:t>
            </a:r>
          </a:p>
          <a:p>
            <a:pPr eaLnBrk="1" hangingPunct="1"/>
            <a:r>
              <a:rPr lang="nl-NL" altLang="nl-NL" sz="2400"/>
              <a:t>Luister naar het fluisteren van het wad.</a:t>
            </a:r>
          </a:p>
          <a:p>
            <a:pPr eaLnBrk="1" hangingPunct="1"/>
            <a:r>
              <a:rPr lang="nl-NL" altLang="nl-NL" sz="2400"/>
              <a:t>Ren heel hard van een duin naar beneden.</a:t>
            </a:r>
          </a:p>
          <a:p>
            <a:pPr eaLnBrk="1" hangingPunct="1"/>
            <a:r>
              <a:rPr lang="nl-NL" altLang="nl-NL" sz="2400"/>
              <a:t>Loop met een blinddoek op in een rechte lijn.</a:t>
            </a:r>
          </a:p>
          <a:p>
            <a:pPr eaLnBrk="1" hangingPunct="1"/>
            <a:endParaRPr lang="nl-NL" altLang="nl-NL" sz="2800"/>
          </a:p>
        </p:txBody>
      </p:sp>
      <p:sp>
        <p:nvSpPr>
          <p:cNvPr id="10" name="Titel 7"/>
          <p:cNvSpPr txBox="1">
            <a:spLocks/>
          </p:cNvSpPr>
          <p:nvPr/>
        </p:nvSpPr>
        <p:spPr>
          <a:xfrm>
            <a:off x="395288" y="1125538"/>
            <a:ext cx="8229600" cy="652462"/>
          </a:xfrm>
          <a:prstGeom prst="rect">
            <a:avLst/>
          </a:prstGeom>
        </p:spPr>
        <p:txBody>
          <a:bodyPr anchor="ctr">
            <a:normAutofit fontScale="92500" lnSpcReduction="20000"/>
          </a:bodyPr>
          <a:lstStyle>
            <a:lvl1pPr>
              <a:defRPr baseline="0"/>
            </a:lvl1pPr>
          </a:lstStyle>
          <a:p>
            <a:pPr algn="ctr" eaLnBrk="1" fontAlgn="auto" hangingPunct="1">
              <a:spcAft>
                <a:spcPts val="0"/>
              </a:spcAft>
              <a:defRPr/>
            </a:pPr>
            <a:r>
              <a:rPr lang="nl-NL" sz="4400" dirty="0" smtClean="0">
                <a:latin typeface="+mj-lt"/>
                <a:ea typeface="+mj-ea"/>
                <a:cs typeface="+mj-cs"/>
              </a:rPr>
              <a:t>Voorbeeld opdrachten: beleven</a:t>
            </a:r>
            <a:endParaRPr lang="nl-NL" sz="4400" dirty="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additive="base">
                                        <p:cTn id="7" dur="500" fill="hold"/>
                                        <p:tgtEl>
                                          <p:spTgt spid="112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68">
                                            <p:txEl>
                                              <p:pRg st="1" end="1"/>
                                            </p:txEl>
                                          </p:spTgt>
                                        </p:tgtEl>
                                        <p:attrNameLst>
                                          <p:attrName>style.visibility</p:attrName>
                                        </p:attrNameLst>
                                      </p:cBhvr>
                                      <p:to>
                                        <p:strVal val="visible"/>
                                      </p:to>
                                    </p:set>
                                    <p:anim calcmode="lin" valueType="num">
                                      <p:cBhvr additive="base">
                                        <p:cTn id="13" dur="500" fill="hold"/>
                                        <p:tgtEl>
                                          <p:spTgt spid="1126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268">
                                            <p:txEl>
                                              <p:pRg st="2" end="2"/>
                                            </p:txEl>
                                          </p:spTgt>
                                        </p:tgtEl>
                                        <p:attrNameLst>
                                          <p:attrName>style.visibility</p:attrName>
                                        </p:attrNameLst>
                                      </p:cBhvr>
                                      <p:to>
                                        <p:strVal val="visible"/>
                                      </p:to>
                                    </p:set>
                                    <p:anim calcmode="lin" valueType="num">
                                      <p:cBhvr additive="base">
                                        <p:cTn id="19" dur="500" fill="hold"/>
                                        <p:tgtEl>
                                          <p:spTgt spid="1126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268">
                                            <p:txEl>
                                              <p:pRg st="3" end="3"/>
                                            </p:txEl>
                                          </p:spTgt>
                                        </p:tgtEl>
                                        <p:attrNameLst>
                                          <p:attrName>style.visibility</p:attrName>
                                        </p:attrNameLst>
                                      </p:cBhvr>
                                      <p:to>
                                        <p:strVal val="visible"/>
                                      </p:to>
                                    </p:set>
                                    <p:anim calcmode="lin" valueType="num">
                                      <p:cBhvr additive="base">
                                        <p:cTn id="25" dur="500" fill="hold"/>
                                        <p:tgtEl>
                                          <p:spTgt spid="1126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268">
                                            <p:txEl>
                                              <p:pRg st="4" end="4"/>
                                            </p:txEl>
                                          </p:spTgt>
                                        </p:tgtEl>
                                        <p:attrNameLst>
                                          <p:attrName>style.visibility</p:attrName>
                                        </p:attrNameLst>
                                      </p:cBhvr>
                                      <p:to>
                                        <p:strVal val="visible"/>
                                      </p:to>
                                    </p:set>
                                    <p:anim calcmode="lin" valueType="num">
                                      <p:cBhvr additive="base">
                                        <p:cTn id="31" dur="500" fill="hold"/>
                                        <p:tgtEl>
                                          <p:spTgt spid="1126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1268">
                                            <p:txEl>
                                              <p:pRg st="5" end="5"/>
                                            </p:txEl>
                                          </p:spTgt>
                                        </p:tgtEl>
                                        <p:attrNameLst>
                                          <p:attrName>style.visibility</p:attrName>
                                        </p:attrNameLst>
                                      </p:cBhvr>
                                      <p:to>
                                        <p:strVal val="visible"/>
                                      </p:to>
                                    </p:set>
                                    <p:anim calcmode="lin" valueType="num">
                                      <p:cBhvr additive="base">
                                        <p:cTn id="37" dur="500" fill="hold"/>
                                        <p:tgtEl>
                                          <p:spTgt spid="1126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1268">
                                            <p:txEl>
                                              <p:pRg st="6" end="6"/>
                                            </p:txEl>
                                          </p:spTgt>
                                        </p:tgtEl>
                                        <p:attrNameLst>
                                          <p:attrName>style.visibility</p:attrName>
                                        </p:attrNameLst>
                                      </p:cBhvr>
                                      <p:to>
                                        <p:strVal val="visible"/>
                                      </p:to>
                                    </p:set>
                                    <p:anim calcmode="lin" valueType="num">
                                      <p:cBhvr additive="base">
                                        <p:cTn id="43" dur="500" fill="hold"/>
                                        <p:tgtEl>
                                          <p:spTgt spid="1126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26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1268">
                                            <p:txEl>
                                              <p:pRg st="7" end="7"/>
                                            </p:txEl>
                                          </p:spTgt>
                                        </p:tgtEl>
                                        <p:attrNameLst>
                                          <p:attrName>style.visibility</p:attrName>
                                        </p:attrNameLst>
                                      </p:cBhvr>
                                      <p:to>
                                        <p:strVal val="visible"/>
                                      </p:to>
                                    </p:set>
                                    <p:anim calcmode="lin" valueType="num">
                                      <p:cBhvr additive="base">
                                        <p:cTn id="49" dur="500" fill="hold"/>
                                        <p:tgtEl>
                                          <p:spTgt spid="1126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26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Afbeelding 3" descr="scholekster.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Afbeelding 5" descr="ruie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0" y="6053138"/>
            <a:ext cx="917575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ijdelijke aanduiding voor tekst 9"/>
          <p:cNvSpPr txBox="1">
            <a:spLocks/>
          </p:cNvSpPr>
          <p:nvPr/>
        </p:nvSpPr>
        <p:spPr bwMode="auto">
          <a:xfrm>
            <a:off x="611188" y="1989138"/>
            <a:ext cx="777716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r>
              <a:rPr lang="nl-NL" altLang="nl-NL"/>
              <a:t>Leerlingen ervaren samenspel van factoren en systemen in natuur. Bijvoorbeeld: wadpier graaft zich in. Dieren beschermen zich door zich in te graven, zo ook de kokkel en de krab. </a:t>
            </a:r>
          </a:p>
          <a:p>
            <a:pPr eaLnBrk="1" hangingPunct="1"/>
            <a:r>
              <a:rPr lang="nl-NL" altLang="nl-NL"/>
              <a:t>Leerlingen komen er achter dat er structuren, regels en patronen in de natuur zijn aan te wijzen: slikkig vs. zandig wad.</a:t>
            </a:r>
          </a:p>
          <a:p>
            <a:pPr eaLnBrk="1" hangingPunct="1">
              <a:buFont typeface="Arial" charset="0"/>
              <a:buNone/>
            </a:pPr>
            <a:endParaRPr lang="nl-NL" altLang="nl-NL"/>
          </a:p>
        </p:txBody>
      </p:sp>
      <p:sp>
        <p:nvSpPr>
          <p:cNvPr id="10" name="Titel 7"/>
          <p:cNvSpPr txBox="1">
            <a:spLocks/>
          </p:cNvSpPr>
          <p:nvPr/>
        </p:nvSpPr>
        <p:spPr>
          <a:xfrm>
            <a:off x="395288" y="1125538"/>
            <a:ext cx="8229600" cy="652462"/>
          </a:xfrm>
          <a:prstGeom prst="rect">
            <a:avLst/>
          </a:prstGeom>
        </p:spPr>
        <p:txBody>
          <a:bodyPr anchor="ctr">
            <a:normAutofit fontScale="92500" lnSpcReduction="20000"/>
          </a:bodyPr>
          <a:lstStyle>
            <a:lvl1pPr>
              <a:defRPr baseline="0"/>
            </a:lvl1pPr>
          </a:lstStyle>
          <a:p>
            <a:pPr algn="ctr" eaLnBrk="1" fontAlgn="auto" hangingPunct="1">
              <a:spcAft>
                <a:spcPts val="0"/>
              </a:spcAft>
              <a:defRPr/>
            </a:pPr>
            <a:r>
              <a:rPr lang="nl-NL" sz="4400" dirty="0" smtClean="0">
                <a:latin typeface="+mj-lt"/>
                <a:ea typeface="+mj-ea"/>
                <a:cs typeface="+mj-cs"/>
              </a:rPr>
              <a:t>Achtergrond: beleven</a:t>
            </a:r>
            <a:endParaRPr lang="nl-NL" sz="4400" dirty="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additive="base">
                                        <p:cTn id="7" dur="500" fill="hold"/>
                                        <p:tgtEl>
                                          <p:spTgt spid="112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68">
                                            <p:txEl>
                                              <p:pRg st="1" end="1"/>
                                            </p:txEl>
                                          </p:spTgt>
                                        </p:tgtEl>
                                        <p:attrNameLst>
                                          <p:attrName>style.visibility</p:attrName>
                                        </p:attrNameLst>
                                      </p:cBhvr>
                                      <p:to>
                                        <p:strVal val="visible"/>
                                      </p:to>
                                    </p:set>
                                    <p:anim calcmode="lin" valueType="num">
                                      <p:cBhvr additive="base">
                                        <p:cTn id="13" dur="500" fill="hold"/>
                                        <p:tgtEl>
                                          <p:spTgt spid="1126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Afbeelding 3" descr="scholekster.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Afbeelding 5" descr="ruie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0" y="6053138"/>
            <a:ext cx="917575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ijdelijke aanduiding voor tekst 9"/>
          <p:cNvSpPr txBox="1">
            <a:spLocks/>
          </p:cNvSpPr>
          <p:nvPr/>
        </p:nvSpPr>
        <p:spPr bwMode="auto">
          <a:xfrm>
            <a:off x="611188" y="1989138"/>
            <a:ext cx="777716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r>
              <a:rPr lang="nl-NL" altLang="nl-NL"/>
              <a:t>Leerlingen maken begin met leggen oorzaak en gevolg relaties (alikruik).</a:t>
            </a:r>
          </a:p>
          <a:p>
            <a:pPr eaLnBrk="1" hangingPunct="1"/>
            <a:r>
              <a:rPr lang="nl-NL" altLang="nl-NL"/>
              <a:t>Op eenvoudige manier laten zien dat er verbanden zijn, vertellen van leuke, spannende en spectaculaire natuurweetjes.</a:t>
            </a:r>
          </a:p>
          <a:p>
            <a:pPr eaLnBrk="1" hangingPunct="1"/>
            <a:r>
              <a:rPr lang="nl-NL" altLang="nl-NL"/>
              <a:t>Draait niet om kennis, maar bepaalde begrippen kunnen aan bod komen.</a:t>
            </a:r>
          </a:p>
          <a:p>
            <a:pPr eaLnBrk="1" hangingPunct="1">
              <a:buFont typeface="Arial" charset="0"/>
              <a:buNone/>
            </a:pPr>
            <a:endParaRPr lang="nl-NL" altLang="nl-NL"/>
          </a:p>
        </p:txBody>
      </p:sp>
      <p:sp>
        <p:nvSpPr>
          <p:cNvPr id="10" name="Titel 7"/>
          <p:cNvSpPr txBox="1">
            <a:spLocks/>
          </p:cNvSpPr>
          <p:nvPr/>
        </p:nvSpPr>
        <p:spPr>
          <a:xfrm>
            <a:off x="395288" y="1125538"/>
            <a:ext cx="8229600" cy="652462"/>
          </a:xfrm>
          <a:prstGeom prst="rect">
            <a:avLst/>
          </a:prstGeom>
        </p:spPr>
        <p:txBody>
          <a:bodyPr anchor="ctr">
            <a:normAutofit fontScale="92500" lnSpcReduction="20000"/>
          </a:bodyPr>
          <a:lstStyle>
            <a:lvl1pPr>
              <a:defRPr baseline="0"/>
            </a:lvl1pPr>
          </a:lstStyle>
          <a:p>
            <a:pPr algn="ctr" eaLnBrk="1" fontAlgn="auto" hangingPunct="1">
              <a:spcAft>
                <a:spcPts val="0"/>
              </a:spcAft>
              <a:defRPr/>
            </a:pPr>
            <a:r>
              <a:rPr lang="nl-NL" sz="4400" dirty="0" smtClean="0">
                <a:latin typeface="+mj-lt"/>
                <a:ea typeface="+mj-ea"/>
                <a:cs typeface="+mj-cs"/>
              </a:rPr>
              <a:t>Achtergrond: beleven</a:t>
            </a:r>
            <a:endParaRPr lang="nl-NL" sz="4400" dirty="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additive="base">
                                        <p:cTn id="7" dur="500" fill="hold"/>
                                        <p:tgtEl>
                                          <p:spTgt spid="112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68">
                                            <p:txEl>
                                              <p:pRg st="1" end="1"/>
                                            </p:txEl>
                                          </p:spTgt>
                                        </p:tgtEl>
                                        <p:attrNameLst>
                                          <p:attrName>style.visibility</p:attrName>
                                        </p:attrNameLst>
                                      </p:cBhvr>
                                      <p:to>
                                        <p:strVal val="visible"/>
                                      </p:to>
                                    </p:set>
                                    <p:anim calcmode="lin" valueType="num">
                                      <p:cBhvr additive="base">
                                        <p:cTn id="13" dur="500" fill="hold"/>
                                        <p:tgtEl>
                                          <p:spTgt spid="1126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268">
                                            <p:txEl>
                                              <p:pRg st="2" end="2"/>
                                            </p:txEl>
                                          </p:spTgt>
                                        </p:tgtEl>
                                        <p:attrNameLst>
                                          <p:attrName>style.visibility</p:attrName>
                                        </p:attrNameLst>
                                      </p:cBhvr>
                                      <p:to>
                                        <p:strVal val="visible"/>
                                      </p:to>
                                    </p:set>
                                    <p:anim calcmode="lin" valueType="num">
                                      <p:cBhvr additive="base">
                                        <p:cTn id="19" dur="500" fill="hold"/>
                                        <p:tgtEl>
                                          <p:spTgt spid="1126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5"/>
          <p:cNvSpPr>
            <a:spLocks noGrp="1"/>
          </p:cNvSpPr>
          <p:nvPr>
            <p:ph type="title"/>
          </p:nvPr>
        </p:nvSpPr>
        <p:spPr/>
        <p:txBody>
          <a:bodyPr/>
          <a:lstStyle/>
          <a:p>
            <a:pPr eaLnBrk="1" hangingPunct="1"/>
            <a:endParaRPr lang="nl-NL" altLang="nl-NL" smtClean="0"/>
          </a:p>
        </p:txBody>
      </p:sp>
      <p:pic>
        <p:nvPicPr>
          <p:cNvPr id="17411" name="Afbeelding 3" descr="scholekster.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Afbeelding 5" descr="ruie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0" y="6053138"/>
            <a:ext cx="917575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Tijdelijke aanduiding voor inhoud 3"/>
          <p:cNvPicPr>
            <a:picLocks noGrp="1" noChangeAspect="1"/>
          </p:cNvPicPr>
          <p:nvPr>
            <p:ph idx="1"/>
          </p:nvPr>
        </p:nvPicPr>
        <p:blipFill>
          <a:blip r:embed="rId4" cstate="screen">
            <a:extLst>
              <a:ext uri="{28A0092B-C50C-407E-A947-70E740481C1C}">
                <a14:useLocalDpi xmlns:a14="http://schemas.microsoft.com/office/drawing/2010/main"/>
              </a:ext>
            </a:extLst>
          </a:blip>
          <a:srcRect/>
          <a:stretch>
            <a:fillRect/>
          </a:stretch>
        </p:blipFill>
        <p:spPr>
          <a:xfrm>
            <a:off x="1165225" y="1455738"/>
            <a:ext cx="6813550" cy="4525962"/>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5"/>
          <p:cNvSpPr>
            <a:spLocks noGrp="1"/>
          </p:cNvSpPr>
          <p:nvPr>
            <p:ph type="title"/>
          </p:nvPr>
        </p:nvSpPr>
        <p:spPr/>
        <p:txBody>
          <a:bodyPr/>
          <a:lstStyle/>
          <a:p>
            <a:pPr eaLnBrk="1" hangingPunct="1"/>
            <a:endParaRPr lang="nl-NL" altLang="nl-NL" smtClean="0"/>
          </a:p>
        </p:txBody>
      </p:sp>
      <p:pic>
        <p:nvPicPr>
          <p:cNvPr id="18435" name="Afbeelding 3" descr="scholekster.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Afbeelding 5" descr="ruie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0" y="6053138"/>
            <a:ext cx="917575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Tijdelijke aanduiding voor inhoud 2"/>
          <p:cNvPicPr>
            <a:picLocks noGrp="1" noChangeAspect="1"/>
          </p:cNvPicPr>
          <p:nvPr>
            <p:ph idx="1"/>
          </p:nvPr>
        </p:nvPicPr>
        <p:blipFill>
          <a:blip r:embed="rId4" cstate="screen">
            <a:extLst>
              <a:ext uri="{28A0092B-C50C-407E-A947-70E740481C1C}">
                <a14:useLocalDpi xmlns:a14="http://schemas.microsoft.com/office/drawing/2010/main"/>
              </a:ext>
            </a:extLst>
          </a:blip>
          <a:srcRect/>
          <a:stretch>
            <a:fillRect/>
          </a:stretch>
        </p:blipFill>
        <p:spPr>
          <a:xfrm>
            <a:off x="1152525" y="1487488"/>
            <a:ext cx="6807200" cy="4525962"/>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Afbeelding 3" descr="scholekster.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Afbeelding 5" descr="ruie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0" y="6053138"/>
            <a:ext cx="917575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ijdelijke aanduiding voor tekst 9"/>
          <p:cNvSpPr txBox="1">
            <a:spLocks/>
          </p:cNvSpPr>
          <p:nvPr/>
        </p:nvSpPr>
        <p:spPr bwMode="auto">
          <a:xfrm>
            <a:off x="611188" y="1989138"/>
            <a:ext cx="777716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r>
              <a:rPr lang="nl-NL" altLang="nl-NL"/>
              <a:t>Kern is: binnen structuur ruimte krijgen om zelf te ontdekken.</a:t>
            </a:r>
          </a:p>
          <a:p>
            <a:pPr eaLnBrk="1" hangingPunct="1"/>
            <a:r>
              <a:rPr lang="nl-NL" altLang="nl-NL"/>
              <a:t>Zelfstandigheid en zelfwerkzaamheid.</a:t>
            </a:r>
          </a:p>
          <a:p>
            <a:pPr eaLnBrk="1" hangingPunct="1"/>
            <a:r>
              <a:rPr lang="nl-NL" altLang="nl-NL"/>
              <a:t>Leeftijd dat ze veel met zichzelf en leeftijdsgenoten bezig zijn: hebben minder aandacht voor verhalen van volwassenen.</a:t>
            </a:r>
          </a:p>
          <a:p>
            <a:pPr eaLnBrk="1" hangingPunct="1"/>
            <a:r>
              <a:rPr lang="nl-NL" altLang="nl-NL"/>
              <a:t>Informatieoverdracht ⅓, zelfstandig werk ⅔.</a:t>
            </a:r>
          </a:p>
          <a:p>
            <a:pPr eaLnBrk="1" hangingPunct="1">
              <a:buFont typeface="Arial" charset="0"/>
              <a:buNone/>
            </a:pPr>
            <a:endParaRPr lang="nl-NL" altLang="nl-NL"/>
          </a:p>
        </p:txBody>
      </p:sp>
      <p:sp>
        <p:nvSpPr>
          <p:cNvPr id="10" name="Titel 7"/>
          <p:cNvSpPr txBox="1">
            <a:spLocks/>
          </p:cNvSpPr>
          <p:nvPr/>
        </p:nvSpPr>
        <p:spPr>
          <a:xfrm>
            <a:off x="395288" y="1125538"/>
            <a:ext cx="8229600" cy="652462"/>
          </a:xfrm>
          <a:prstGeom prst="rect">
            <a:avLst/>
          </a:prstGeom>
        </p:spPr>
        <p:txBody>
          <a:bodyPr anchor="ctr">
            <a:normAutofit fontScale="92500" lnSpcReduction="20000"/>
          </a:bodyPr>
          <a:lstStyle>
            <a:lvl1pPr>
              <a:defRPr baseline="0"/>
            </a:lvl1pPr>
          </a:lstStyle>
          <a:p>
            <a:pPr algn="ctr" eaLnBrk="1" fontAlgn="auto" hangingPunct="1">
              <a:spcAft>
                <a:spcPts val="0"/>
              </a:spcAft>
              <a:defRPr/>
            </a:pPr>
            <a:r>
              <a:rPr lang="nl-NL" sz="4400" dirty="0" smtClean="0">
                <a:latin typeface="+mj-lt"/>
                <a:ea typeface="+mj-ea"/>
                <a:cs typeface="+mj-cs"/>
              </a:rPr>
              <a:t>Onderbouw VO: ontdekken</a:t>
            </a:r>
            <a:endParaRPr lang="nl-NL" sz="4400" dirty="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additive="base">
                                        <p:cTn id="7" dur="500" fill="hold"/>
                                        <p:tgtEl>
                                          <p:spTgt spid="112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68">
                                            <p:txEl>
                                              <p:pRg st="1" end="1"/>
                                            </p:txEl>
                                          </p:spTgt>
                                        </p:tgtEl>
                                        <p:attrNameLst>
                                          <p:attrName>style.visibility</p:attrName>
                                        </p:attrNameLst>
                                      </p:cBhvr>
                                      <p:to>
                                        <p:strVal val="visible"/>
                                      </p:to>
                                    </p:set>
                                    <p:anim calcmode="lin" valueType="num">
                                      <p:cBhvr additive="base">
                                        <p:cTn id="13" dur="500" fill="hold"/>
                                        <p:tgtEl>
                                          <p:spTgt spid="1126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268">
                                            <p:txEl>
                                              <p:pRg st="2" end="2"/>
                                            </p:txEl>
                                          </p:spTgt>
                                        </p:tgtEl>
                                        <p:attrNameLst>
                                          <p:attrName>style.visibility</p:attrName>
                                        </p:attrNameLst>
                                      </p:cBhvr>
                                      <p:to>
                                        <p:strVal val="visible"/>
                                      </p:to>
                                    </p:set>
                                    <p:anim calcmode="lin" valueType="num">
                                      <p:cBhvr additive="base">
                                        <p:cTn id="19" dur="500" fill="hold"/>
                                        <p:tgtEl>
                                          <p:spTgt spid="1126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268">
                                            <p:txEl>
                                              <p:pRg st="3" end="3"/>
                                            </p:txEl>
                                          </p:spTgt>
                                        </p:tgtEl>
                                        <p:attrNameLst>
                                          <p:attrName>style.visibility</p:attrName>
                                        </p:attrNameLst>
                                      </p:cBhvr>
                                      <p:to>
                                        <p:strVal val="visible"/>
                                      </p:to>
                                    </p:set>
                                    <p:anim calcmode="lin" valueType="num">
                                      <p:cBhvr additive="base">
                                        <p:cTn id="25" dur="500" fill="hold"/>
                                        <p:tgtEl>
                                          <p:spTgt spid="1126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Afbeelding 3" descr="scholekster.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Afbeelding 5" descr="ruie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0" y="6053138"/>
            <a:ext cx="917575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ijdelijke aanduiding voor tekst 9"/>
          <p:cNvSpPr txBox="1">
            <a:spLocks/>
          </p:cNvSpPr>
          <p:nvPr/>
        </p:nvSpPr>
        <p:spPr bwMode="auto">
          <a:xfrm>
            <a:off x="611188" y="1989138"/>
            <a:ext cx="777716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r>
              <a:rPr lang="nl-NL" altLang="nl-NL" sz="2400"/>
              <a:t>Laat ze zelf een route uitzoeken en geef de tijd waarop ze op een bepaalde plaats terug moeten zijn.</a:t>
            </a:r>
          </a:p>
          <a:p>
            <a:pPr eaLnBrk="1" hangingPunct="1"/>
            <a:r>
              <a:rPr lang="nl-NL" altLang="nl-NL" sz="2400"/>
              <a:t>Laat ze zelf een plek zoeken in de natuur om bijvoorbeeld stil te zijn, of juist goed te observeren zonder met andere leerlingen bezig te zijn.</a:t>
            </a:r>
          </a:p>
          <a:p>
            <a:pPr eaLnBrk="1" hangingPunct="1"/>
            <a:r>
              <a:rPr lang="nl-NL" altLang="nl-NL" sz="2400"/>
              <a:t>Laat ze een heel eind lopen waarbij ze een bepaald organisme moeten zien te vinden of op een bepaald verschijnsel moeten letten. </a:t>
            </a:r>
          </a:p>
          <a:p>
            <a:pPr eaLnBrk="1" hangingPunct="1"/>
            <a:r>
              <a:rPr lang="nl-NL" altLang="nl-NL" sz="2400"/>
              <a:t>Je laat ze vrij, binnen een bepaalde tijd en binnen een bepaalde afstand.</a:t>
            </a:r>
          </a:p>
        </p:txBody>
      </p:sp>
      <p:sp>
        <p:nvSpPr>
          <p:cNvPr id="10" name="Titel 7"/>
          <p:cNvSpPr txBox="1">
            <a:spLocks/>
          </p:cNvSpPr>
          <p:nvPr/>
        </p:nvSpPr>
        <p:spPr>
          <a:xfrm>
            <a:off x="395288" y="1125538"/>
            <a:ext cx="8229600" cy="652462"/>
          </a:xfrm>
          <a:prstGeom prst="rect">
            <a:avLst/>
          </a:prstGeom>
        </p:spPr>
        <p:txBody>
          <a:bodyPr anchor="ctr">
            <a:normAutofit fontScale="92500" lnSpcReduction="20000"/>
          </a:bodyPr>
          <a:lstStyle>
            <a:lvl1pPr>
              <a:defRPr baseline="0"/>
            </a:lvl1pPr>
          </a:lstStyle>
          <a:p>
            <a:pPr algn="ctr" eaLnBrk="1" fontAlgn="auto" hangingPunct="1">
              <a:spcAft>
                <a:spcPts val="0"/>
              </a:spcAft>
              <a:defRPr/>
            </a:pPr>
            <a:r>
              <a:rPr lang="nl-NL" sz="4400" dirty="0" smtClean="0">
                <a:latin typeface="+mj-lt"/>
                <a:ea typeface="+mj-ea"/>
                <a:cs typeface="+mj-cs"/>
              </a:rPr>
              <a:t>Voorbeeld opdrachten: ontdekken</a:t>
            </a:r>
            <a:endParaRPr lang="nl-NL" sz="4400" dirty="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additive="base">
                                        <p:cTn id="7" dur="500" fill="hold"/>
                                        <p:tgtEl>
                                          <p:spTgt spid="112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68">
                                            <p:txEl>
                                              <p:pRg st="1" end="1"/>
                                            </p:txEl>
                                          </p:spTgt>
                                        </p:tgtEl>
                                        <p:attrNameLst>
                                          <p:attrName>style.visibility</p:attrName>
                                        </p:attrNameLst>
                                      </p:cBhvr>
                                      <p:to>
                                        <p:strVal val="visible"/>
                                      </p:to>
                                    </p:set>
                                    <p:anim calcmode="lin" valueType="num">
                                      <p:cBhvr additive="base">
                                        <p:cTn id="13" dur="500" fill="hold"/>
                                        <p:tgtEl>
                                          <p:spTgt spid="1126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268">
                                            <p:txEl>
                                              <p:pRg st="2" end="2"/>
                                            </p:txEl>
                                          </p:spTgt>
                                        </p:tgtEl>
                                        <p:attrNameLst>
                                          <p:attrName>style.visibility</p:attrName>
                                        </p:attrNameLst>
                                      </p:cBhvr>
                                      <p:to>
                                        <p:strVal val="visible"/>
                                      </p:to>
                                    </p:set>
                                    <p:anim calcmode="lin" valueType="num">
                                      <p:cBhvr additive="base">
                                        <p:cTn id="19" dur="500" fill="hold"/>
                                        <p:tgtEl>
                                          <p:spTgt spid="1126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268">
                                            <p:txEl>
                                              <p:pRg st="3" end="3"/>
                                            </p:txEl>
                                          </p:spTgt>
                                        </p:tgtEl>
                                        <p:attrNameLst>
                                          <p:attrName>style.visibility</p:attrName>
                                        </p:attrNameLst>
                                      </p:cBhvr>
                                      <p:to>
                                        <p:strVal val="visible"/>
                                      </p:to>
                                    </p:set>
                                    <p:anim calcmode="lin" valueType="num">
                                      <p:cBhvr additive="base">
                                        <p:cTn id="25" dur="500" fill="hold"/>
                                        <p:tgtEl>
                                          <p:spTgt spid="1126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Tijdelijke aanduiding voor inhoud 3"/>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a:xfrm>
            <a:off x="3681413" y="403225"/>
            <a:ext cx="1781175" cy="885825"/>
          </a:xfrm>
        </p:spPr>
      </p:pic>
      <p:pic>
        <p:nvPicPr>
          <p:cNvPr id="3075" name="Tijdelijke aanduiding voor inhoud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57200" y="1700213"/>
            <a:ext cx="8229600"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Afbeelding 5"/>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264150" y="2660650"/>
            <a:ext cx="39687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Afbeelding 5"/>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851275" y="2781300"/>
            <a:ext cx="39687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Afbeelding 5"/>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rot="-3900526">
            <a:off x="1362869" y="4206081"/>
            <a:ext cx="39687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Afbeelding 5"/>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rot="-2096770">
            <a:off x="1752600" y="3613150"/>
            <a:ext cx="39687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Afbeelding 5"/>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519363" y="3068638"/>
            <a:ext cx="39687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Afbeelding 10"/>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495800" y="3660775"/>
            <a:ext cx="3048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Afbeelding 11"/>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2220913" y="5043488"/>
            <a:ext cx="30480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Afbeelding 12"/>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5387975" y="5040313"/>
            <a:ext cx="30480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Afbeelding 3" descr="scholekster.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Afbeelding 5" descr="ruie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0" y="6053138"/>
            <a:ext cx="917575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ijdelijke aanduiding voor tekst 9"/>
          <p:cNvSpPr txBox="1">
            <a:spLocks/>
          </p:cNvSpPr>
          <p:nvPr/>
        </p:nvSpPr>
        <p:spPr bwMode="auto">
          <a:xfrm>
            <a:off x="611188" y="1989138"/>
            <a:ext cx="777716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r>
              <a:rPr lang="nl-NL" altLang="nl-NL"/>
              <a:t>Stervariant is beste manier: gids staat op centrale plek, leerlingen doen in groepjes opdrachten in een bepaalde straal om de gids heen. </a:t>
            </a:r>
          </a:p>
          <a:p>
            <a:pPr eaLnBrk="1" hangingPunct="1">
              <a:buFont typeface="Arial" charset="0"/>
              <a:buNone/>
            </a:pPr>
            <a:endParaRPr lang="nl-NL" altLang="nl-NL"/>
          </a:p>
        </p:txBody>
      </p:sp>
      <p:sp>
        <p:nvSpPr>
          <p:cNvPr id="10" name="Titel 7"/>
          <p:cNvSpPr txBox="1">
            <a:spLocks/>
          </p:cNvSpPr>
          <p:nvPr/>
        </p:nvSpPr>
        <p:spPr>
          <a:xfrm>
            <a:off x="395288" y="1125538"/>
            <a:ext cx="8229600" cy="652462"/>
          </a:xfrm>
          <a:prstGeom prst="rect">
            <a:avLst/>
          </a:prstGeom>
        </p:spPr>
        <p:txBody>
          <a:bodyPr anchor="ctr">
            <a:normAutofit fontScale="92500" lnSpcReduction="20000"/>
          </a:bodyPr>
          <a:lstStyle>
            <a:lvl1pPr>
              <a:defRPr baseline="0"/>
            </a:lvl1pPr>
          </a:lstStyle>
          <a:p>
            <a:pPr algn="ctr" eaLnBrk="1" fontAlgn="auto" hangingPunct="1">
              <a:spcAft>
                <a:spcPts val="0"/>
              </a:spcAft>
              <a:defRPr/>
            </a:pPr>
            <a:r>
              <a:rPr lang="nl-NL" sz="4400" dirty="0" smtClean="0">
                <a:latin typeface="+mj-lt"/>
                <a:ea typeface="+mj-ea"/>
                <a:cs typeface="+mj-cs"/>
              </a:rPr>
              <a:t>Achtergrond: ontdekken</a:t>
            </a:r>
            <a:endParaRPr lang="nl-NL" sz="4400" dirty="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additive="base">
                                        <p:cTn id="7" dur="500" fill="hold"/>
                                        <p:tgtEl>
                                          <p:spTgt spid="112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98588" y="17463"/>
            <a:ext cx="11987213"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Afbeelding 3" descr="scholekster.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Afbeelding 5" descr="ruie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0" y="6053138"/>
            <a:ext cx="917575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ijdelijke aanduiding voor tekst 9"/>
          <p:cNvSpPr txBox="1">
            <a:spLocks/>
          </p:cNvSpPr>
          <p:nvPr/>
        </p:nvSpPr>
        <p:spPr bwMode="auto">
          <a:xfrm>
            <a:off x="611188" y="1989138"/>
            <a:ext cx="777716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r>
              <a:rPr lang="nl-NL" altLang="nl-NL"/>
              <a:t>Stervariant is beste manier: gids staat op centrale plek, leerlingen doen in groepjes opdrachten in een bepaalde straal om de gids heen. </a:t>
            </a:r>
          </a:p>
          <a:p>
            <a:pPr eaLnBrk="1" hangingPunct="1"/>
            <a:r>
              <a:rPr lang="nl-NL" altLang="nl-NL"/>
              <a:t>Hierbij niet allerbelangrijkste dat ze alle opdrachten perfect uitvoeren, maar dat ze zelf tijd hebben dingen te ontdekken.</a:t>
            </a:r>
          </a:p>
          <a:p>
            <a:pPr eaLnBrk="1" hangingPunct="1">
              <a:buFont typeface="Arial" charset="0"/>
              <a:buNone/>
            </a:pPr>
            <a:endParaRPr lang="nl-NL" altLang="nl-NL"/>
          </a:p>
        </p:txBody>
      </p:sp>
      <p:sp>
        <p:nvSpPr>
          <p:cNvPr id="10" name="Titel 7"/>
          <p:cNvSpPr txBox="1">
            <a:spLocks/>
          </p:cNvSpPr>
          <p:nvPr/>
        </p:nvSpPr>
        <p:spPr>
          <a:xfrm>
            <a:off x="395288" y="1125538"/>
            <a:ext cx="8229600" cy="652462"/>
          </a:xfrm>
          <a:prstGeom prst="rect">
            <a:avLst/>
          </a:prstGeom>
        </p:spPr>
        <p:txBody>
          <a:bodyPr anchor="ctr">
            <a:normAutofit fontScale="92500" lnSpcReduction="20000"/>
          </a:bodyPr>
          <a:lstStyle>
            <a:lvl1pPr>
              <a:defRPr baseline="0"/>
            </a:lvl1pPr>
          </a:lstStyle>
          <a:p>
            <a:pPr algn="ctr" eaLnBrk="1" fontAlgn="auto" hangingPunct="1">
              <a:spcAft>
                <a:spcPts val="0"/>
              </a:spcAft>
              <a:defRPr/>
            </a:pPr>
            <a:r>
              <a:rPr lang="nl-NL" sz="4400" dirty="0" smtClean="0">
                <a:latin typeface="+mj-lt"/>
                <a:ea typeface="+mj-ea"/>
                <a:cs typeface="+mj-cs"/>
              </a:rPr>
              <a:t>Achtergrond: ontdekken</a:t>
            </a:r>
            <a:endParaRPr lang="nl-NL" sz="4400" dirty="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additive="base">
                                        <p:cTn id="7" dur="500" fill="hold"/>
                                        <p:tgtEl>
                                          <p:spTgt spid="112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68">
                                            <p:txEl>
                                              <p:pRg st="1" end="1"/>
                                            </p:txEl>
                                          </p:spTgt>
                                        </p:tgtEl>
                                        <p:attrNameLst>
                                          <p:attrName>style.visibility</p:attrName>
                                        </p:attrNameLst>
                                      </p:cBhvr>
                                      <p:to>
                                        <p:strVal val="visible"/>
                                      </p:to>
                                    </p:set>
                                    <p:anim calcmode="lin" valueType="num">
                                      <p:cBhvr additive="base">
                                        <p:cTn id="13" dur="500" fill="hold"/>
                                        <p:tgtEl>
                                          <p:spTgt spid="1126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Afbeelding 3" descr="scholekster.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Afbeelding 5" descr="ruie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0" y="6053138"/>
            <a:ext cx="917575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ijdelijke aanduiding voor tekst 9"/>
          <p:cNvSpPr txBox="1">
            <a:spLocks/>
          </p:cNvSpPr>
          <p:nvPr/>
        </p:nvSpPr>
        <p:spPr bwMode="auto">
          <a:xfrm>
            <a:off x="611188" y="1989138"/>
            <a:ext cx="777716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r>
              <a:rPr lang="nl-NL" altLang="nl-NL"/>
              <a:t>Belangrijk dat er eerst een intrinsieke motivatie en nieuwsgierigheid ontstaat.</a:t>
            </a:r>
          </a:p>
          <a:p>
            <a:pPr eaLnBrk="1" hangingPunct="1"/>
            <a:r>
              <a:rPr lang="nl-NL" altLang="nl-NL"/>
              <a:t>In opdrachten kunnen een aantal basisbegrippen en concepten uit ecologie en biologie naar voren komen.</a:t>
            </a:r>
          </a:p>
          <a:p>
            <a:pPr eaLnBrk="1" hangingPunct="1"/>
            <a:r>
              <a:rPr lang="nl-NL" altLang="nl-NL"/>
              <a:t>Belangrijk onderdeel is dus ‘loslaten’. Afhankelijk van hoeveel vrijheid de groep aankan. </a:t>
            </a:r>
          </a:p>
          <a:p>
            <a:pPr eaLnBrk="1" hangingPunct="1">
              <a:buFont typeface="Arial" charset="0"/>
              <a:buNone/>
            </a:pPr>
            <a:endParaRPr lang="nl-NL" altLang="nl-NL"/>
          </a:p>
        </p:txBody>
      </p:sp>
      <p:sp>
        <p:nvSpPr>
          <p:cNvPr id="10" name="Titel 7"/>
          <p:cNvSpPr txBox="1">
            <a:spLocks/>
          </p:cNvSpPr>
          <p:nvPr/>
        </p:nvSpPr>
        <p:spPr>
          <a:xfrm>
            <a:off x="395288" y="1125538"/>
            <a:ext cx="8229600" cy="652462"/>
          </a:xfrm>
          <a:prstGeom prst="rect">
            <a:avLst/>
          </a:prstGeom>
        </p:spPr>
        <p:txBody>
          <a:bodyPr anchor="ctr">
            <a:normAutofit fontScale="92500" lnSpcReduction="20000"/>
          </a:bodyPr>
          <a:lstStyle>
            <a:lvl1pPr>
              <a:defRPr baseline="0"/>
            </a:lvl1pPr>
          </a:lstStyle>
          <a:p>
            <a:pPr algn="ctr" eaLnBrk="1" fontAlgn="auto" hangingPunct="1">
              <a:spcAft>
                <a:spcPts val="0"/>
              </a:spcAft>
              <a:defRPr/>
            </a:pPr>
            <a:r>
              <a:rPr lang="nl-NL" sz="4400" dirty="0" smtClean="0">
                <a:latin typeface="+mj-lt"/>
                <a:ea typeface="+mj-ea"/>
                <a:cs typeface="+mj-cs"/>
              </a:rPr>
              <a:t>Achtergrond: ontdekken</a:t>
            </a:r>
            <a:endParaRPr lang="nl-NL" sz="4400" dirty="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additive="base">
                                        <p:cTn id="7" dur="500" fill="hold"/>
                                        <p:tgtEl>
                                          <p:spTgt spid="112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68">
                                            <p:txEl>
                                              <p:pRg st="1" end="1"/>
                                            </p:txEl>
                                          </p:spTgt>
                                        </p:tgtEl>
                                        <p:attrNameLst>
                                          <p:attrName>style.visibility</p:attrName>
                                        </p:attrNameLst>
                                      </p:cBhvr>
                                      <p:to>
                                        <p:strVal val="visible"/>
                                      </p:to>
                                    </p:set>
                                    <p:anim calcmode="lin" valueType="num">
                                      <p:cBhvr additive="base">
                                        <p:cTn id="13" dur="500" fill="hold"/>
                                        <p:tgtEl>
                                          <p:spTgt spid="1126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268">
                                            <p:txEl>
                                              <p:pRg st="2" end="2"/>
                                            </p:txEl>
                                          </p:spTgt>
                                        </p:tgtEl>
                                        <p:attrNameLst>
                                          <p:attrName>style.visibility</p:attrName>
                                        </p:attrNameLst>
                                      </p:cBhvr>
                                      <p:to>
                                        <p:strVal val="visible"/>
                                      </p:to>
                                    </p:set>
                                    <p:anim calcmode="lin" valueType="num">
                                      <p:cBhvr additive="base">
                                        <p:cTn id="19" dur="500" fill="hold"/>
                                        <p:tgtEl>
                                          <p:spTgt spid="1126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pPr eaLnBrk="1" hangingPunct="1"/>
            <a:endParaRPr lang="nl-NL" altLang="nl-NL" smtClean="0"/>
          </a:p>
        </p:txBody>
      </p:sp>
      <p:pic>
        <p:nvPicPr>
          <p:cNvPr id="25603" name="Tijdelijke aanduiding voor inhoud 4"/>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395288" y="1412875"/>
            <a:ext cx="6807200" cy="4525963"/>
          </a:xfrm>
        </p:spPr>
      </p:pic>
      <p:pic>
        <p:nvPicPr>
          <p:cNvPr id="25604" name="Afbeelding 3" descr="scholekster.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Afbeelding 5" descr="ruien.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1750" y="6053138"/>
            <a:ext cx="917575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Tijdelijke aanduiding voor inhoud 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67400" y="1412875"/>
            <a:ext cx="3009900"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p:txBody>
          <a:bodyPr/>
          <a:lstStyle/>
          <a:p>
            <a:pPr eaLnBrk="1" hangingPunct="1"/>
            <a:endParaRPr lang="nl-NL" altLang="nl-NL" smtClean="0"/>
          </a:p>
        </p:txBody>
      </p:sp>
      <p:pic>
        <p:nvPicPr>
          <p:cNvPr id="26627" name="Afbeelding 3" descr="scholekster.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Afbeelding 5" descr="ruie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0" y="6053138"/>
            <a:ext cx="917575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Tijdelijke aanduiding voor inhoud 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35375" y="2349500"/>
            <a:ext cx="508317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Tijdelijke aanduiding voor inhoud 3"/>
          <p:cNvPicPr>
            <a:picLocks noGrp="1" noChangeAspect="1"/>
          </p:cNvPicPr>
          <p:nvPr>
            <p:ph idx="1"/>
          </p:nvPr>
        </p:nvPicPr>
        <p:blipFill>
          <a:blip r:embed="rId5" cstate="screen">
            <a:extLst>
              <a:ext uri="{28A0092B-C50C-407E-A947-70E740481C1C}">
                <a14:useLocalDpi xmlns:a14="http://schemas.microsoft.com/office/drawing/2010/main"/>
              </a:ext>
            </a:extLst>
          </a:blip>
          <a:srcRect/>
          <a:stretch>
            <a:fillRect/>
          </a:stretch>
        </p:blipFill>
        <p:spPr>
          <a:xfrm>
            <a:off x="395288" y="1341438"/>
            <a:ext cx="4968875" cy="3325812"/>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Afbeelding 3" descr="scholekster.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Afbeelding 5" descr="ruie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0" y="6053138"/>
            <a:ext cx="917575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ijdelijke aanduiding voor tekst 9"/>
          <p:cNvSpPr txBox="1">
            <a:spLocks/>
          </p:cNvSpPr>
          <p:nvPr/>
        </p:nvSpPr>
        <p:spPr bwMode="auto">
          <a:xfrm>
            <a:off x="611188" y="1989138"/>
            <a:ext cx="777716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r>
              <a:rPr lang="nl-NL" altLang="nl-NL"/>
              <a:t>Laatste stap in waddenleerlijn.</a:t>
            </a:r>
          </a:p>
          <a:p>
            <a:pPr eaLnBrk="1" hangingPunct="1"/>
            <a:r>
              <a:rPr lang="nl-NL" altLang="nl-NL"/>
              <a:t>Uitgangspunt is zoveel mogelijk aan te sluiten op de </a:t>
            </a:r>
            <a:r>
              <a:rPr lang="nl-NL" altLang="nl-NL" i="1"/>
              <a:t>wetenschappelijke onderzoeksmethode</a:t>
            </a:r>
            <a:r>
              <a:rPr lang="nl-NL" altLang="nl-NL"/>
              <a:t>: onderzoeksvraag – uitgesproken verwachting over de uitkomst – beschrijving van materiaal en methode – weergave van de resultaten – discussie – conclusie.</a:t>
            </a:r>
          </a:p>
          <a:p>
            <a:pPr eaLnBrk="1" hangingPunct="1">
              <a:buFont typeface="Arial" charset="0"/>
              <a:buNone/>
            </a:pPr>
            <a:endParaRPr lang="nl-NL" altLang="nl-NL"/>
          </a:p>
        </p:txBody>
      </p:sp>
      <p:sp>
        <p:nvSpPr>
          <p:cNvPr id="10" name="Titel 7"/>
          <p:cNvSpPr txBox="1">
            <a:spLocks/>
          </p:cNvSpPr>
          <p:nvPr/>
        </p:nvSpPr>
        <p:spPr>
          <a:xfrm>
            <a:off x="395288" y="1125538"/>
            <a:ext cx="8229600" cy="652462"/>
          </a:xfrm>
          <a:prstGeom prst="rect">
            <a:avLst/>
          </a:prstGeom>
        </p:spPr>
        <p:txBody>
          <a:bodyPr anchor="ctr">
            <a:normAutofit fontScale="92500" lnSpcReduction="20000"/>
          </a:bodyPr>
          <a:lstStyle>
            <a:lvl1pPr>
              <a:defRPr baseline="0"/>
            </a:lvl1pPr>
          </a:lstStyle>
          <a:p>
            <a:pPr algn="ctr" eaLnBrk="1" fontAlgn="auto" hangingPunct="1">
              <a:spcAft>
                <a:spcPts val="0"/>
              </a:spcAft>
              <a:defRPr/>
            </a:pPr>
            <a:r>
              <a:rPr lang="nl-NL" sz="4400" dirty="0" smtClean="0">
                <a:latin typeface="+mj-lt"/>
                <a:ea typeface="+mj-ea"/>
                <a:cs typeface="+mj-cs"/>
              </a:rPr>
              <a:t>Bovenbouw VO: onderzoeken</a:t>
            </a:r>
            <a:endParaRPr lang="nl-NL" sz="4400" dirty="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additive="base">
                                        <p:cTn id="7" dur="500" fill="hold"/>
                                        <p:tgtEl>
                                          <p:spTgt spid="112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68">
                                            <p:txEl>
                                              <p:pRg st="1" end="1"/>
                                            </p:txEl>
                                          </p:spTgt>
                                        </p:tgtEl>
                                        <p:attrNameLst>
                                          <p:attrName>style.visibility</p:attrName>
                                        </p:attrNameLst>
                                      </p:cBhvr>
                                      <p:to>
                                        <p:strVal val="visible"/>
                                      </p:to>
                                    </p:set>
                                    <p:anim calcmode="lin" valueType="num">
                                      <p:cBhvr additive="base">
                                        <p:cTn id="13" dur="500" fill="hold"/>
                                        <p:tgtEl>
                                          <p:spTgt spid="1126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Afbeelding 3" descr="scholekster.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Afbeelding 5" descr="ruie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0" y="6053138"/>
            <a:ext cx="917575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ijdelijke aanduiding voor tekst 9"/>
          <p:cNvSpPr txBox="1">
            <a:spLocks/>
          </p:cNvSpPr>
          <p:nvPr/>
        </p:nvSpPr>
        <p:spPr bwMode="auto">
          <a:xfrm>
            <a:off x="611188" y="1989138"/>
            <a:ext cx="777716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r>
              <a:rPr lang="nl-NL" altLang="nl-NL"/>
              <a:t>Anders dan bij ‘beleven’ en ‘ontdekken’ gaat het bij ‘onderzoeken’ meer om een manier van denken die de gids zich eigen moet maken en waar je ervaring mee op moet doen.  </a:t>
            </a:r>
          </a:p>
          <a:p>
            <a:pPr eaLnBrk="1" hangingPunct="1"/>
            <a:r>
              <a:rPr lang="nl-NL" altLang="nl-NL"/>
              <a:t>Geldt ook voor leerling: je wilt ze meer een manier van denken en kijken meegeven dan kennis. </a:t>
            </a:r>
          </a:p>
          <a:p>
            <a:pPr eaLnBrk="1" hangingPunct="1">
              <a:buFont typeface="Arial" charset="0"/>
              <a:buNone/>
            </a:pPr>
            <a:endParaRPr lang="nl-NL" altLang="nl-NL"/>
          </a:p>
        </p:txBody>
      </p:sp>
      <p:sp>
        <p:nvSpPr>
          <p:cNvPr id="10" name="Titel 7"/>
          <p:cNvSpPr txBox="1">
            <a:spLocks/>
          </p:cNvSpPr>
          <p:nvPr/>
        </p:nvSpPr>
        <p:spPr>
          <a:xfrm>
            <a:off x="395288" y="1125538"/>
            <a:ext cx="8229600" cy="652462"/>
          </a:xfrm>
          <a:prstGeom prst="rect">
            <a:avLst/>
          </a:prstGeom>
        </p:spPr>
        <p:txBody>
          <a:bodyPr anchor="ctr">
            <a:normAutofit fontScale="92500" lnSpcReduction="20000"/>
          </a:bodyPr>
          <a:lstStyle>
            <a:lvl1pPr>
              <a:defRPr baseline="0"/>
            </a:lvl1pPr>
          </a:lstStyle>
          <a:p>
            <a:pPr algn="ctr" eaLnBrk="1" fontAlgn="auto" hangingPunct="1">
              <a:spcAft>
                <a:spcPts val="0"/>
              </a:spcAft>
              <a:defRPr/>
            </a:pPr>
            <a:r>
              <a:rPr lang="nl-NL" sz="4400" dirty="0" smtClean="0">
                <a:latin typeface="+mj-lt"/>
                <a:ea typeface="+mj-ea"/>
                <a:cs typeface="+mj-cs"/>
              </a:rPr>
              <a:t>Achtergrond: onderzoeken</a:t>
            </a:r>
            <a:endParaRPr lang="nl-NL" sz="4400" dirty="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additive="base">
                                        <p:cTn id="7" dur="500" fill="hold"/>
                                        <p:tgtEl>
                                          <p:spTgt spid="112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68">
                                            <p:txEl>
                                              <p:pRg st="1" end="1"/>
                                            </p:txEl>
                                          </p:spTgt>
                                        </p:tgtEl>
                                        <p:attrNameLst>
                                          <p:attrName>style.visibility</p:attrName>
                                        </p:attrNameLst>
                                      </p:cBhvr>
                                      <p:to>
                                        <p:strVal val="visible"/>
                                      </p:to>
                                    </p:set>
                                    <p:anim calcmode="lin" valueType="num">
                                      <p:cBhvr additive="base">
                                        <p:cTn id="13" dur="500" fill="hold"/>
                                        <p:tgtEl>
                                          <p:spTgt spid="1126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Afbeelding 3" descr="scholekster.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Afbeelding 5" descr="ruie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0" y="6053138"/>
            <a:ext cx="917575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ijdelijke aanduiding voor tekst 9"/>
          <p:cNvSpPr txBox="1">
            <a:spLocks/>
          </p:cNvSpPr>
          <p:nvPr/>
        </p:nvSpPr>
        <p:spPr bwMode="auto">
          <a:xfrm>
            <a:off x="611188" y="1989138"/>
            <a:ext cx="777716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r>
              <a:rPr lang="nl-NL" altLang="nl-NL"/>
              <a:t>Er zit een heel praktisch onderdeel met zelf onderzoek doen in: op en rond school hebben ze niet de kans kennis te maken met ‘echt veldwerk’, met alle lastige omstandigheden daarbij (wind, water, koude, maar in de natuur is het elk moment net even anders dan je dacht) die in het laboratorium niet gelden.  </a:t>
            </a:r>
          </a:p>
          <a:p>
            <a:pPr eaLnBrk="1" hangingPunct="1"/>
            <a:endParaRPr lang="nl-NL" altLang="nl-NL"/>
          </a:p>
          <a:p>
            <a:pPr eaLnBrk="1" hangingPunct="1">
              <a:buFont typeface="Arial" charset="0"/>
              <a:buNone/>
            </a:pPr>
            <a:endParaRPr lang="nl-NL" altLang="nl-NL"/>
          </a:p>
        </p:txBody>
      </p:sp>
      <p:sp>
        <p:nvSpPr>
          <p:cNvPr id="10" name="Titel 7"/>
          <p:cNvSpPr txBox="1">
            <a:spLocks/>
          </p:cNvSpPr>
          <p:nvPr/>
        </p:nvSpPr>
        <p:spPr>
          <a:xfrm>
            <a:off x="395288" y="1125538"/>
            <a:ext cx="8229600" cy="652462"/>
          </a:xfrm>
          <a:prstGeom prst="rect">
            <a:avLst/>
          </a:prstGeom>
        </p:spPr>
        <p:txBody>
          <a:bodyPr anchor="ctr">
            <a:normAutofit fontScale="92500" lnSpcReduction="20000"/>
          </a:bodyPr>
          <a:lstStyle>
            <a:lvl1pPr>
              <a:defRPr baseline="0"/>
            </a:lvl1pPr>
          </a:lstStyle>
          <a:p>
            <a:pPr algn="ctr" eaLnBrk="1" fontAlgn="auto" hangingPunct="1">
              <a:spcAft>
                <a:spcPts val="0"/>
              </a:spcAft>
              <a:defRPr/>
            </a:pPr>
            <a:r>
              <a:rPr lang="nl-NL" sz="4400" dirty="0" smtClean="0">
                <a:latin typeface="+mj-lt"/>
                <a:ea typeface="+mj-ea"/>
                <a:cs typeface="+mj-cs"/>
              </a:rPr>
              <a:t>Achtergrond: onderzoeken</a:t>
            </a:r>
            <a:endParaRPr lang="nl-NL" sz="4400" dirty="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additive="base">
                                        <p:cTn id="7" dur="500" fill="hold"/>
                                        <p:tgtEl>
                                          <p:spTgt spid="112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Afbeelding 3" descr="scholekster.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Afbeelding 5" descr="ruie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0" y="6053138"/>
            <a:ext cx="917575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ijdelijke aanduiding voor tekst 9"/>
          <p:cNvSpPr txBox="1">
            <a:spLocks/>
          </p:cNvSpPr>
          <p:nvPr/>
        </p:nvSpPr>
        <p:spPr bwMode="auto">
          <a:xfrm>
            <a:off x="611188" y="1989138"/>
            <a:ext cx="777716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endParaRPr lang="nl-NL" altLang="nl-NL"/>
          </a:p>
          <a:p>
            <a:pPr eaLnBrk="1" hangingPunct="1">
              <a:buFont typeface="Arial" charset="0"/>
              <a:buNone/>
            </a:pPr>
            <a:endParaRPr lang="nl-NL" altLang="nl-NL"/>
          </a:p>
        </p:txBody>
      </p:sp>
      <p:sp>
        <p:nvSpPr>
          <p:cNvPr id="30725" name="Titel 7"/>
          <p:cNvSpPr txBox="1">
            <a:spLocks/>
          </p:cNvSpPr>
          <p:nvPr/>
        </p:nvSpPr>
        <p:spPr bwMode="auto">
          <a:xfrm>
            <a:off x="395288" y="1125538"/>
            <a:ext cx="8229600"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nl-NL" altLang="nl-NL" sz="4400"/>
          </a:p>
        </p:txBody>
      </p:sp>
      <p:sp>
        <p:nvSpPr>
          <p:cNvPr id="30726" name="Titel 8"/>
          <p:cNvSpPr>
            <a:spLocks noGrp="1"/>
          </p:cNvSpPr>
          <p:nvPr>
            <p:ph type="title"/>
          </p:nvPr>
        </p:nvSpPr>
        <p:spPr>
          <a:xfrm>
            <a:off x="468313" y="2708275"/>
            <a:ext cx="8229600" cy="1143000"/>
          </a:xfrm>
        </p:spPr>
        <p:txBody>
          <a:bodyPr/>
          <a:lstStyle/>
          <a:p>
            <a:r>
              <a:rPr lang="nl-NL" altLang="nl-NL" sz="9600" smtClean="0"/>
              <a:t>WAAR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957888" y="2060575"/>
            <a:ext cx="3186112"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el 1"/>
          <p:cNvSpPr>
            <a:spLocks noGrp="1"/>
          </p:cNvSpPr>
          <p:nvPr>
            <p:ph type="title"/>
          </p:nvPr>
        </p:nvSpPr>
        <p:spPr/>
        <p:txBody>
          <a:bodyPr/>
          <a:lstStyle/>
          <a:p>
            <a:pPr eaLnBrk="1" hangingPunct="1"/>
            <a:endParaRPr lang="nl-NL" altLang="nl-NL" smtClean="0"/>
          </a:p>
        </p:txBody>
      </p:sp>
      <p:pic>
        <p:nvPicPr>
          <p:cNvPr id="4100" name="Tijdelijke aanduiding voor inhoud 8" descr="wadlopen.jpg"/>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0" y="-26988"/>
            <a:ext cx="9144000" cy="1177926"/>
          </a:xfrm>
        </p:spPr>
      </p:pic>
      <p:pic>
        <p:nvPicPr>
          <p:cNvPr id="4101" name="Afbeelding 11" descr="793-wadlopen-ogb.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6034088"/>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ijdelijke aanduiding voor tekst 8"/>
          <p:cNvSpPr txBox="1">
            <a:spLocks/>
          </p:cNvSpPr>
          <p:nvPr/>
        </p:nvSpPr>
        <p:spPr bwMode="auto">
          <a:xfrm>
            <a:off x="179388" y="1916113"/>
            <a:ext cx="61214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nl-NL" altLang="nl-NL" u="sng"/>
              <a:t>Groep 3 /4: </a:t>
            </a:r>
          </a:p>
          <a:p>
            <a:pPr eaLnBrk="1" hangingPunct="1">
              <a:spcBef>
                <a:spcPct val="0"/>
              </a:spcBef>
              <a:buFontTx/>
              <a:buNone/>
            </a:pPr>
            <a:endParaRPr lang="nl-NL" altLang="nl-NL"/>
          </a:p>
          <a:p>
            <a:pPr eaLnBrk="1" hangingPunct="1">
              <a:spcBef>
                <a:spcPct val="0"/>
              </a:spcBef>
            </a:pPr>
            <a:r>
              <a:rPr lang="nl-NL" altLang="nl-NL"/>
              <a:t>Dieren op het wad, in de duinen en in de zee. </a:t>
            </a:r>
          </a:p>
          <a:p>
            <a:pPr eaLnBrk="1" hangingPunct="1">
              <a:spcBef>
                <a:spcPct val="0"/>
              </a:spcBef>
            </a:pPr>
            <a:r>
              <a:rPr lang="nl-NL" altLang="nl-NL"/>
              <a:t>Bijvoorbeeld: in een schelp heeft een dier geleefd.</a:t>
            </a:r>
          </a:p>
          <a:p>
            <a:pPr eaLnBrk="1" hangingPunct="1">
              <a:spcBef>
                <a:spcPct val="0"/>
              </a:spcBef>
            </a:pPr>
            <a:r>
              <a:rPr lang="nl-NL" altLang="nl-NL"/>
              <a:t>Verwondering</a:t>
            </a:r>
          </a:p>
        </p:txBody>
      </p:sp>
      <p:sp>
        <p:nvSpPr>
          <p:cNvPr id="4103" name="Titel 1"/>
          <p:cNvSpPr txBox="1">
            <a:spLocks/>
          </p:cNvSpPr>
          <p:nvPr/>
        </p:nvSpPr>
        <p:spPr bwMode="auto">
          <a:xfrm>
            <a:off x="684213" y="1412875"/>
            <a:ext cx="77724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NL" altLang="nl-NL" sz="4100"/>
              <a:t>De leerlijn in het BO</a:t>
            </a:r>
            <a:br>
              <a:rPr lang="nl-NL" altLang="nl-NL" sz="4100"/>
            </a:br>
            <a:endParaRPr lang="nl-NL" altLang="nl-NL" sz="41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Afbeelding 3" descr="scholekster.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Afbeelding 5" descr="ruie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0" y="6053138"/>
            <a:ext cx="917575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ijdelijke aanduiding voor tekst 9"/>
          <p:cNvSpPr txBox="1">
            <a:spLocks/>
          </p:cNvSpPr>
          <p:nvPr/>
        </p:nvSpPr>
        <p:spPr bwMode="auto">
          <a:xfrm>
            <a:off x="611188" y="1989138"/>
            <a:ext cx="777716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endParaRPr lang="nl-NL" altLang="nl-NL"/>
          </a:p>
          <a:p>
            <a:pPr eaLnBrk="1" hangingPunct="1">
              <a:buFont typeface="Arial" charset="0"/>
              <a:buNone/>
            </a:pPr>
            <a:endParaRPr lang="nl-NL" altLang="nl-NL"/>
          </a:p>
        </p:txBody>
      </p:sp>
      <p:sp>
        <p:nvSpPr>
          <p:cNvPr id="31749" name="Titel 7"/>
          <p:cNvSpPr txBox="1">
            <a:spLocks/>
          </p:cNvSpPr>
          <p:nvPr/>
        </p:nvSpPr>
        <p:spPr bwMode="auto">
          <a:xfrm>
            <a:off x="395288" y="1125538"/>
            <a:ext cx="8229600"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nl-NL" altLang="nl-NL" sz="4400"/>
          </a:p>
        </p:txBody>
      </p:sp>
      <p:sp>
        <p:nvSpPr>
          <p:cNvPr id="31750" name="Titel 8"/>
          <p:cNvSpPr>
            <a:spLocks noGrp="1"/>
          </p:cNvSpPr>
          <p:nvPr>
            <p:ph type="title"/>
          </p:nvPr>
        </p:nvSpPr>
        <p:spPr>
          <a:xfrm>
            <a:off x="468313" y="2708275"/>
            <a:ext cx="8229600" cy="1143000"/>
          </a:xfrm>
        </p:spPr>
        <p:txBody>
          <a:bodyPr/>
          <a:lstStyle/>
          <a:p>
            <a:r>
              <a:rPr lang="nl-NL" altLang="nl-NL" sz="9600" smtClean="0"/>
              <a:t>NIET WAAR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59338" y="3424238"/>
            <a:ext cx="461327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el 1"/>
          <p:cNvSpPr>
            <a:spLocks noGrp="1"/>
          </p:cNvSpPr>
          <p:nvPr>
            <p:ph type="ctrTitle"/>
          </p:nvPr>
        </p:nvSpPr>
        <p:spPr>
          <a:xfrm>
            <a:off x="684213" y="1412875"/>
            <a:ext cx="7772400" cy="1082675"/>
          </a:xfrm>
        </p:spPr>
        <p:txBody>
          <a:bodyPr/>
          <a:lstStyle/>
          <a:p>
            <a:pPr eaLnBrk="1" hangingPunct="1"/>
            <a:r>
              <a:rPr lang="nl-NL" altLang="nl-NL" sz="4100" smtClean="0"/>
              <a:t>De leerlijn in het BO</a:t>
            </a:r>
            <a:br>
              <a:rPr lang="nl-NL" altLang="nl-NL" sz="4100" smtClean="0"/>
            </a:br>
            <a:endParaRPr lang="nl-NL" altLang="nl-NL" sz="4100" smtClean="0"/>
          </a:p>
        </p:txBody>
      </p:sp>
      <p:sp>
        <p:nvSpPr>
          <p:cNvPr id="5124" name="Ondertitel 2"/>
          <p:cNvSpPr>
            <a:spLocks noGrp="1"/>
          </p:cNvSpPr>
          <p:nvPr>
            <p:ph type="subTitle" idx="1"/>
          </p:nvPr>
        </p:nvSpPr>
        <p:spPr>
          <a:xfrm>
            <a:off x="323850" y="2060575"/>
            <a:ext cx="6400800" cy="2663825"/>
          </a:xfrm>
        </p:spPr>
        <p:txBody>
          <a:bodyPr/>
          <a:lstStyle/>
          <a:p>
            <a:pPr algn="l" eaLnBrk="1" hangingPunct="1">
              <a:spcBef>
                <a:spcPct val="0"/>
              </a:spcBef>
            </a:pPr>
            <a:r>
              <a:rPr lang="nl-NL" altLang="nl-NL" u="sng" smtClean="0">
                <a:solidFill>
                  <a:schemeClr val="tx1"/>
                </a:solidFill>
              </a:rPr>
              <a:t>Groep 5 /6: </a:t>
            </a:r>
          </a:p>
          <a:p>
            <a:pPr algn="l" eaLnBrk="1" hangingPunct="1">
              <a:spcBef>
                <a:spcPct val="0"/>
              </a:spcBef>
            </a:pPr>
            <a:endParaRPr lang="nl-NL" altLang="nl-NL" smtClean="0">
              <a:solidFill>
                <a:schemeClr val="tx1"/>
              </a:solidFill>
            </a:endParaRPr>
          </a:p>
          <a:p>
            <a:pPr algn="l" eaLnBrk="1" hangingPunct="1">
              <a:spcBef>
                <a:spcPct val="0"/>
              </a:spcBef>
              <a:buFont typeface="Arial" charset="0"/>
              <a:buChar char="•"/>
            </a:pPr>
            <a:r>
              <a:rPr lang="nl-NL" altLang="nl-NL" smtClean="0">
                <a:solidFill>
                  <a:schemeClr val="tx1"/>
                </a:solidFill>
              </a:rPr>
              <a:t>Kenmerken en eigenschappen van een dier. </a:t>
            </a:r>
          </a:p>
          <a:p>
            <a:pPr algn="l" eaLnBrk="1" hangingPunct="1">
              <a:spcBef>
                <a:spcPct val="0"/>
              </a:spcBef>
              <a:buFont typeface="Arial" charset="0"/>
              <a:buChar char="•"/>
            </a:pPr>
            <a:r>
              <a:rPr lang="nl-NL" altLang="nl-NL" smtClean="0">
                <a:solidFill>
                  <a:schemeClr val="tx1"/>
                </a:solidFill>
              </a:rPr>
              <a:t>Wat vinden leerlingen van natuur?</a:t>
            </a:r>
          </a:p>
        </p:txBody>
      </p:sp>
      <p:pic>
        <p:nvPicPr>
          <p:cNvPr id="5125" name="Afbeelding 3" descr="scholekster.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Afbeelding 5" descr="ruien.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1750" y="6053138"/>
            <a:ext cx="917575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940425" y="3744913"/>
            <a:ext cx="2960688"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el 1"/>
          <p:cNvSpPr>
            <a:spLocks noGrp="1"/>
          </p:cNvSpPr>
          <p:nvPr>
            <p:ph type="title"/>
          </p:nvPr>
        </p:nvSpPr>
        <p:spPr/>
        <p:txBody>
          <a:bodyPr/>
          <a:lstStyle/>
          <a:p>
            <a:pPr eaLnBrk="1" hangingPunct="1"/>
            <a:endParaRPr lang="nl-NL" altLang="nl-NL" smtClean="0"/>
          </a:p>
        </p:txBody>
      </p:sp>
      <p:pic>
        <p:nvPicPr>
          <p:cNvPr id="6148" name="Tijdelijke aanduiding voor inhoud 8" descr="wadlopen.jpg"/>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17463" y="0"/>
            <a:ext cx="9144001" cy="1177925"/>
          </a:xfrm>
        </p:spPr>
      </p:pic>
      <p:pic>
        <p:nvPicPr>
          <p:cNvPr id="6149" name="Afbeelding 11" descr="793-wadlopen-ogb.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6034088"/>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hthoek 4"/>
          <p:cNvSpPr>
            <a:spLocks noChangeArrowheads="1"/>
          </p:cNvSpPr>
          <p:nvPr/>
        </p:nvSpPr>
        <p:spPr bwMode="auto">
          <a:xfrm>
            <a:off x="250825" y="2133600"/>
            <a:ext cx="63373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nl-NL" altLang="nl-NL" u="sng"/>
              <a:t>Groep 7 /8: </a:t>
            </a:r>
          </a:p>
          <a:p>
            <a:pPr eaLnBrk="1" hangingPunct="1">
              <a:spcBef>
                <a:spcPct val="0"/>
              </a:spcBef>
              <a:buFontTx/>
              <a:buNone/>
            </a:pPr>
            <a:endParaRPr lang="nl-NL" altLang="nl-NL"/>
          </a:p>
          <a:p>
            <a:pPr eaLnBrk="1" hangingPunct="1">
              <a:spcBef>
                <a:spcPct val="0"/>
              </a:spcBef>
            </a:pPr>
            <a:r>
              <a:rPr lang="nl-NL" altLang="nl-NL"/>
              <a:t> Dieren en hun omgeving. </a:t>
            </a:r>
          </a:p>
          <a:p>
            <a:pPr eaLnBrk="1" hangingPunct="1">
              <a:spcBef>
                <a:spcPct val="0"/>
              </a:spcBef>
            </a:pPr>
            <a:r>
              <a:rPr lang="nl-NL" altLang="nl-NL"/>
              <a:t> Wat vinden mensen van natuur?</a:t>
            </a:r>
          </a:p>
        </p:txBody>
      </p:sp>
      <p:sp>
        <p:nvSpPr>
          <p:cNvPr id="6151" name="Titel 1"/>
          <p:cNvSpPr txBox="1">
            <a:spLocks/>
          </p:cNvSpPr>
          <p:nvPr/>
        </p:nvSpPr>
        <p:spPr bwMode="auto">
          <a:xfrm>
            <a:off x="684213" y="1412875"/>
            <a:ext cx="77724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NL" altLang="nl-NL" sz="4100"/>
              <a:t>De leerlijn in het BO</a:t>
            </a:r>
            <a:br>
              <a:rPr lang="nl-NL" altLang="nl-NL" sz="4100"/>
            </a:br>
            <a:endParaRPr lang="nl-NL" altLang="nl-NL" sz="41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ndertitel 2"/>
          <p:cNvSpPr>
            <a:spLocks noGrp="1"/>
          </p:cNvSpPr>
          <p:nvPr>
            <p:ph type="subTitle" idx="1"/>
          </p:nvPr>
        </p:nvSpPr>
        <p:spPr>
          <a:xfrm>
            <a:off x="611188" y="2276475"/>
            <a:ext cx="8208962" cy="3600450"/>
          </a:xfrm>
        </p:spPr>
        <p:txBody>
          <a:bodyPr/>
          <a:lstStyle/>
          <a:p>
            <a:pPr algn="l"/>
            <a:r>
              <a:rPr lang="nl-NL" altLang="nl-NL" u="sng" smtClean="0">
                <a:solidFill>
                  <a:schemeClr val="tx1"/>
                </a:solidFill>
              </a:rPr>
              <a:t>Onderbouw VMBO: </a:t>
            </a:r>
          </a:p>
          <a:p>
            <a:pPr algn="l"/>
            <a:r>
              <a:rPr lang="nl-NL" altLang="nl-NL" smtClean="0">
                <a:solidFill>
                  <a:schemeClr val="tx1"/>
                </a:solidFill>
              </a:rPr>
              <a:t>Praktisch en handelingsgericht.</a:t>
            </a:r>
          </a:p>
          <a:p>
            <a:pPr algn="l"/>
            <a:endParaRPr lang="nl-NL" altLang="nl-NL" smtClean="0">
              <a:solidFill>
                <a:schemeClr val="tx1"/>
              </a:solidFill>
            </a:endParaRPr>
          </a:p>
          <a:p>
            <a:pPr algn="l"/>
            <a:r>
              <a:rPr lang="nl-NL" altLang="nl-NL" u="sng" smtClean="0">
                <a:solidFill>
                  <a:schemeClr val="tx1"/>
                </a:solidFill>
              </a:rPr>
              <a:t>Onderbouw HAVO /VWO: </a:t>
            </a:r>
          </a:p>
          <a:p>
            <a:pPr algn="l">
              <a:buFontTx/>
              <a:buChar char="-"/>
            </a:pPr>
            <a:r>
              <a:rPr lang="nl-NL" altLang="nl-NL" smtClean="0">
                <a:solidFill>
                  <a:schemeClr val="tx1"/>
                </a:solidFill>
              </a:rPr>
              <a:t> Ecologische principes.</a:t>
            </a:r>
          </a:p>
          <a:p>
            <a:pPr algn="l">
              <a:buFontTx/>
              <a:buChar char="-"/>
            </a:pPr>
            <a:r>
              <a:rPr lang="nl-NL" altLang="nl-NL" smtClean="0">
                <a:solidFill>
                  <a:schemeClr val="tx1"/>
                </a:solidFill>
              </a:rPr>
              <a:t> Basisonderzoeksvaardigheden. </a:t>
            </a:r>
          </a:p>
          <a:p>
            <a:pPr algn="l"/>
            <a:endParaRPr lang="nl-NL" altLang="nl-NL" smtClean="0">
              <a:solidFill>
                <a:schemeClr val="tx1"/>
              </a:solidFill>
            </a:endParaRPr>
          </a:p>
        </p:txBody>
      </p:sp>
      <p:pic>
        <p:nvPicPr>
          <p:cNvPr id="7171" name="Afbeelding 3" descr="scholekster.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Afbeelding 5" descr="ruie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0" y="6053138"/>
            <a:ext cx="917575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itel 1"/>
          <p:cNvSpPr txBox="1">
            <a:spLocks/>
          </p:cNvSpPr>
          <p:nvPr/>
        </p:nvSpPr>
        <p:spPr bwMode="auto">
          <a:xfrm>
            <a:off x="684213" y="1412875"/>
            <a:ext cx="77724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nl-NL" altLang="nl-NL" sz="4100"/>
              <a:t>De leerlijn in het VO</a:t>
            </a:r>
            <a:br>
              <a:rPr lang="nl-NL" altLang="nl-NL" sz="4100"/>
            </a:br>
            <a:endParaRPr lang="nl-NL" altLang="nl-NL" sz="41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endParaRPr lang="nl-NL" altLang="nl-NL" smtClean="0"/>
          </a:p>
        </p:txBody>
      </p:sp>
      <p:pic>
        <p:nvPicPr>
          <p:cNvPr id="8195" name="Tijdelijke aanduiding voor inhoud 8" descr="wadlopen.jpg"/>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a:xfrm>
            <a:off x="0" y="-26988"/>
            <a:ext cx="9144000" cy="1177926"/>
          </a:xfrm>
        </p:spPr>
      </p:pic>
      <p:pic>
        <p:nvPicPr>
          <p:cNvPr id="8196" name="Afbeelding 11" descr="793-wadlopen-ogb.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6034088"/>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hthoek 4"/>
          <p:cNvSpPr>
            <a:spLocks noChangeArrowheads="1"/>
          </p:cNvSpPr>
          <p:nvPr/>
        </p:nvSpPr>
        <p:spPr bwMode="auto">
          <a:xfrm>
            <a:off x="611188" y="2828925"/>
            <a:ext cx="7993062"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nl-NL" altLang="nl-NL" u="sng"/>
              <a:t>Bovenbouw VMBO: </a:t>
            </a:r>
          </a:p>
          <a:p>
            <a:pPr>
              <a:spcBef>
                <a:spcPct val="0"/>
              </a:spcBef>
              <a:buFontTx/>
              <a:buNone/>
            </a:pPr>
            <a:r>
              <a:rPr lang="nl-NL" altLang="nl-NL"/>
              <a:t>Gericht op de verschillende beroepsgroepen.</a:t>
            </a:r>
          </a:p>
          <a:p>
            <a:pPr>
              <a:spcBef>
                <a:spcPct val="0"/>
              </a:spcBef>
              <a:buFontTx/>
              <a:buNone/>
            </a:pPr>
            <a:endParaRPr lang="nl-NL" altLang="nl-NL"/>
          </a:p>
          <a:p>
            <a:pPr>
              <a:spcBef>
                <a:spcPct val="0"/>
              </a:spcBef>
              <a:buFontTx/>
              <a:buNone/>
            </a:pPr>
            <a:r>
              <a:rPr lang="nl-NL" altLang="nl-NL" u="sng"/>
              <a:t>Bovenbouw HAVO /VWO: </a:t>
            </a:r>
          </a:p>
          <a:p>
            <a:pPr>
              <a:spcBef>
                <a:spcPct val="0"/>
              </a:spcBef>
              <a:buFontTx/>
              <a:buNone/>
            </a:pPr>
            <a:r>
              <a:rPr lang="nl-NL" altLang="nl-NL"/>
              <a:t>Onderzoeksgericht: PWS en PO’s.</a:t>
            </a:r>
          </a:p>
        </p:txBody>
      </p:sp>
      <p:sp>
        <p:nvSpPr>
          <p:cNvPr id="8198" name="Titel 1"/>
          <p:cNvSpPr txBox="1">
            <a:spLocks/>
          </p:cNvSpPr>
          <p:nvPr/>
        </p:nvSpPr>
        <p:spPr bwMode="auto">
          <a:xfrm>
            <a:off x="684213" y="1412875"/>
            <a:ext cx="77724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nl-NL" altLang="nl-NL" sz="4100"/>
              <a:t>De leerlijn in het VO</a:t>
            </a:r>
            <a:br>
              <a:rPr lang="nl-NL" altLang="nl-NL" sz="4100"/>
            </a:br>
            <a:endParaRPr lang="nl-NL" altLang="nl-NL" sz="41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Afbeelding 3" descr="scholekster.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Afbeelding 5" descr="ruie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0" y="6053138"/>
            <a:ext cx="917575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ijdelijke aanduiding voor tekst 9"/>
          <p:cNvSpPr txBox="1">
            <a:spLocks/>
          </p:cNvSpPr>
          <p:nvPr/>
        </p:nvSpPr>
        <p:spPr bwMode="auto">
          <a:xfrm>
            <a:off x="611188" y="1989138"/>
            <a:ext cx="777716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r>
              <a:rPr lang="nl-NL" altLang="nl-NL"/>
              <a:t>Beleven: basisonderwijs</a:t>
            </a:r>
          </a:p>
          <a:p>
            <a:pPr eaLnBrk="1" hangingPunct="1"/>
            <a:r>
              <a:rPr lang="nl-NL" altLang="nl-NL"/>
              <a:t>Ontdekken: onderbouw voortgezet onderwijs</a:t>
            </a:r>
          </a:p>
          <a:p>
            <a:pPr eaLnBrk="1" hangingPunct="1"/>
            <a:r>
              <a:rPr lang="nl-NL" altLang="nl-NL"/>
              <a:t>Onderzoeken: bovenbouw voortgezet onderwijs</a:t>
            </a:r>
          </a:p>
        </p:txBody>
      </p:sp>
      <p:sp>
        <p:nvSpPr>
          <p:cNvPr id="10" name="Titel 7"/>
          <p:cNvSpPr txBox="1">
            <a:spLocks/>
          </p:cNvSpPr>
          <p:nvPr/>
        </p:nvSpPr>
        <p:spPr>
          <a:xfrm>
            <a:off x="395288" y="1125538"/>
            <a:ext cx="8229600" cy="652462"/>
          </a:xfrm>
          <a:prstGeom prst="rect">
            <a:avLst/>
          </a:prstGeom>
        </p:spPr>
        <p:txBody>
          <a:bodyPr anchor="ctr">
            <a:normAutofit fontScale="92500" lnSpcReduction="20000"/>
          </a:bodyPr>
          <a:lstStyle>
            <a:lvl1pPr>
              <a:defRPr baseline="0"/>
            </a:lvl1pPr>
          </a:lstStyle>
          <a:p>
            <a:pPr algn="ctr" eaLnBrk="1" fontAlgn="auto" hangingPunct="1">
              <a:spcAft>
                <a:spcPts val="0"/>
              </a:spcAft>
              <a:defRPr/>
            </a:pPr>
            <a:r>
              <a:rPr lang="nl-NL" sz="4400" dirty="0" smtClean="0">
                <a:latin typeface="+mj-lt"/>
                <a:ea typeface="+mj-ea"/>
                <a:cs typeface="+mj-cs"/>
              </a:rPr>
              <a:t>Buitenprogramma’s algemeen</a:t>
            </a:r>
            <a:endParaRPr lang="nl-NL" sz="4400" dirty="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additive="base">
                                        <p:cTn id="7" dur="500" fill="hold"/>
                                        <p:tgtEl>
                                          <p:spTgt spid="112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68">
                                            <p:txEl>
                                              <p:pRg st="1" end="1"/>
                                            </p:txEl>
                                          </p:spTgt>
                                        </p:tgtEl>
                                        <p:attrNameLst>
                                          <p:attrName>style.visibility</p:attrName>
                                        </p:attrNameLst>
                                      </p:cBhvr>
                                      <p:to>
                                        <p:strVal val="visible"/>
                                      </p:to>
                                    </p:set>
                                    <p:anim calcmode="lin" valueType="num">
                                      <p:cBhvr additive="base">
                                        <p:cTn id="13" dur="500" fill="hold"/>
                                        <p:tgtEl>
                                          <p:spTgt spid="1126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268">
                                            <p:txEl>
                                              <p:pRg st="2" end="2"/>
                                            </p:txEl>
                                          </p:spTgt>
                                        </p:tgtEl>
                                        <p:attrNameLst>
                                          <p:attrName>style.visibility</p:attrName>
                                        </p:attrNameLst>
                                      </p:cBhvr>
                                      <p:to>
                                        <p:strVal val="visible"/>
                                      </p:to>
                                    </p:set>
                                    <p:anim calcmode="lin" valueType="num">
                                      <p:cBhvr additive="base">
                                        <p:cTn id="19" dur="500" fill="hold"/>
                                        <p:tgtEl>
                                          <p:spTgt spid="1126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Afbeelding 3" descr="scholekster.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Afbeelding 5" descr="ruie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0" y="6053138"/>
            <a:ext cx="917575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ijdelijke aanduiding voor tekst 9"/>
          <p:cNvSpPr txBox="1">
            <a:spLocks/>
          </p:cNvSpPr>
          <p:nvPr/>
        </p:nvSpPr>
        <p:spPr bwMode="auto">
          <a:xfrm>
            <a:off x="611188" y="1989138"/>
            <a:ext cx="777716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r>
              <a:rPr lang="nl-NL" altLang="nl-NL"/>
              <a:t>Kennis (van planten en dieren) staat in de waddenleerlijn </a:t>
            </a:r>
            <a:r>
              <a:rPr lang="nl-NL" altLang="nl-NL" b="1"/>
              <a:t>niet</a:t>
            </a:r>
            <a:r>
              <a:rPr lang="nl-NL" altLang="nl-NL"/>
              <a:t> op de eerste plaats.</a:t>
            </a:r>
          </a:p>
          <a:p>
            <a:pPr eaLnBrk="1" hangingPunct="1"/>
            <a:r>
              <a:rPr lang="nl-NL" altLang="nl-NL"/>
              <a:t>Ook bij bovenbouw voortgezet onderwijs wordt er geen beroep gedaan op soortenkennis gids…</a:t>
            </a:r>
          </a:p>
          <a:p>
            <a:pPr eaLnBrk="1" hangingPunct="1"/>
            <a:r>
              <a:rPr lang="nl-NL" altLang="nl-NL"/>
              <a:t>Het gaat om didactische vaardigheden!</a:t>
            </a:r>
          </a:p>
          <a:p>
            <a:pPr eaLnBrk="1" hangingPunct="1">
              <a:buFont typeface="Arial" charset="0"/>
              <a:buNone/>
            </a:pPr>
            <a:endParaRPr lang="nl-NL" altLang="nl-NL"/>
          </a:p>
        </p:txBody>
      </p:sp>
      <p:sp>
        <p:nvSpPr>
          <p:cNvPr id="10" name="Titel 7"/>
          <p:cNvSpPr txBox="1">
            <a:spLocks/>
          </p:cNvSpPr>
          <p:nvPr/>
        </p:nvSpPr>
        <p:spPr>
          <a:xfrm>
            <a:off x="395288" y="1125538"/>
            <a:ext cx="8229600" cy="652462"/>
          </a:xfrm>
          <a:prstGeom prst="rect">
            <a:avLst/>
          </a:prstGeom>
        </p:spPr>
        <p:txBody>
          <a:bodyPr anchor="ctr">
            <a:normAutofit fontScale="92500" lnSpcReduction="20000"/>
          </a:bodyPr>
          <a:lstStyle>
            <a:lvl1pPr>
              <a:defRPr baseline="0"/>
            </a:lvl1pPr>
          </a:lstStyle>
          <a:p>
            <a:pPr algn="ctr" eaLnBrk="1" fontAlgn="auto" hangingPunct="1">
              <a:spcAft>
                <a:spcPts val="0"/>
              </a:spcAft>
              <a:defRPr/>
            </a:pPr>
            <a:r>
              <a:rPr lang="nl-NL" sz="4400" dirty="0" smtClean="0">
                <a:latin typeface="+mj-lt"/>
                <a:ea typeface="+mj-ea"/>
                <a:cs typeface="+mj-cs"/>
              </a:rPr>
              <a:t>Algemeen</a:t>
            </a:r>
            <a:endParaRPr lang="nl-NL" sz="4400" dirty="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additive="base">
                                        <p:cTn id="7" dur="500" fill="hold"/>
                                        <p:tgtEl>
                                          <p:spTgt spid="112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68">
                                            <p:txEl>
                                              <p:pRg st="1" end="1"/>
                                            </p:txEl>
                                          </p:spTgt>
                                        </p:tgtEl>
                                        <p:attrNameLst>
                                          <p:attrName>style.visibility</p:attrName>
                                        </p:attrNameLst>
                                      </p:cBhvr>
                                      <p:to>
                                        <p:strVal val="visible"/>
                                      </p:to>
                                    </p:set>
                                    <p:anim calcmode="lin" valueType="num">
                                      <p:cBhvr additive="base">
                                        <p:cTn id="13" dur="500" fill="hold"/>
                                        <p:tgtEl>
                                          <p:spTgt spid="1126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268">
                                            <p:txEl>
                                              <p:pRg st="2" end="2"/>
                                            </p:txEl>
                                          </p:spTgt>
                                        </p:tgtEl>
                                        <p:attrNameLst>
                                          <p:attrName>style.visibility</p:attrName>
                                        </p:attrNameLst>
                                      </p:cBhvr>
                                      <p:to>
                                        <p:strVal val="visible"/>
                                      </p:to>
                                    </p:set>
                                    <p:anim calcmode="lin" valueType="num">
                                      <p:cBhvr additive="base">
                                        <p:cTn id="19" dur="500" fill="hold"/>
                                        <p:tgtEl>
                                          <p:spTgt spid="1126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904</TotalTime>
  <Words>885</Words>
  <Application>Microsoft Office PowerPoint</Application>
  <PresentationFormat>Diavoorstelling (4:3)</PresentationFormat>
  <Paragraphs>96</Paragraphs>
  <Slides>30</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30</vt:i4>
      </vt:variant>
    </vt:vector>
  </HeadingPairs>
  <TitlesOfParts>
    <vt:vector size="33" baseType="lpstr">
      <vt:lpstr>Arial</vt:lpstr>
      <vt:lpstr>Calibri</vt:lpstr>
      <vt:lpstr>Office-thema</vt:lpstr>
      <vt:lpstr>Project Waddenzeeschool</vt:lpstr>
      <vt:lpstr>PowerPoint-presentatie</vt:lpstr>
      <vt:lpstr>PowerPoint-presentatie</vt:lpstr>
      <vt:lpstr>De leerlijn in het BO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WAAR</vt:lpstr>
      <vt:lpstr>NIET WAAR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quintenvk</dc:creator>
  <cp:lastModifiedBy>Tycho Malmberg</cp:lastModifiedBy>
  <cp:revision>69</cp:revision>
  <dcterms:created xsi:type="dcterms:W3CDTF">2011-01-18T07:44:34Z</dcterms:created>
  <dcterms:modified xsi:type="dcterms:W3CDTF">2015-06-05T12:20:10Z</dcterms:modified>
</cp:coreProperties>
</file>