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9" r:id="rId9"/>
    <p:sldId id="272" r:id="rId10"/>
    <p:sldId id="270" r:id="rId11"/>
    <p:sldId id="273" r:id="rId12"/>
    <p:sldId id="265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6"/>
  </p:normalViewPr>
  <p:slideViewPr>
    <p:cSldViewPr snapToGrid="0" snapToObjects="1">
      <p:cViewPr varScale="1">
        <p:scale>
          <a:sx n="107" d="100"/>
          <a:sy n="107" d="100"/>
        </p:scale>
        <p:origin x="5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5/23/24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5/23/24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5/23/24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5/23/24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5/23/24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5/23/24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5/23/24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5/23/24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5/23/24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Titelstijl van model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5/23/24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Sleep de afbeelding naar de tijdelijke aanduiding of klik op het pictogram als u een afbeelding wilt toevoegen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5/23/24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5/23/24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884712"/>
          </a:xfrm>
        </p:spPr>
        <p:txBody>
          <a:bodyPr/>
          <a:lstStyle/>
          <a:p>
            <a:r>
              <a:rPr lang="nl-NL" sz="3200" dirty="0"/>
              <a:t>Snijpracticum met spullen van de supermarkt, slager of visboer.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762000" y="4085113"/>
            <a:ext cx="6858000" cy="2020864"/>
          </a:xfrm>
        </p:spPr>
        <p:txBody>
          <a:bodyPr>
            <a:normAutofit lnSpcReduction="10000"/>
          </a:bodyPr>
          <a:lstStyle/>
          <a:p>
            <a:r>
              <a:rPr lang="nl-NL" dirty="0"/>
              <a:t>Jan-Pieter de Krijger</a:t>
            </a:r>
          </a:p>
          <a:p>
            <a:r>
              <a:rPr lang="nl-NL" dirty="0" err="1"/>
              <a:t>Tabor</a:t>
            </a:r>
            <a:r>
              <a:rPr lang="nl-NL" dirty="0"/>
              <a:t> college locatie </a:t>
            </a:r>
            <a:r>
              <a:rPr lang="nl-NL" dirty="0" err="1"/>
              <a:t>Werenfridus</a:t>
            </a:r>
            <a:r>
              <a:rPr lang="nl-NL" dirty="0"/>
              <a:t> Hoorn</a:t>
            </a:r>
          </a:p>
          <a:p>
            <a:r>
              <a:rPr lang="nl-NL" dirty="0"/>
              <a:t>Kevin van der Horst</a:t>
            </a:r>
          </a:p>
          <a:p>
            <a:r>
              <a:rPr lang="nl-NL" dirty="0"/>
              <a:t>Da Vinci college Purmerend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636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EA1E78-A9E0-FB0F-CBEF-35237ABF9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BB1E97-60D5-0EA7-A93D-5D12D97BA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Waarom Gamba?</a:t>
            </a:r>
          </a:p>
          <a:p>
            <a:r>
              <a:rPr lang="nl-NL" dirty="0"/>
              <a:t>Eens goed kijken naar iets wat je normaal gesproken alleen gepeld en gaar op je bord ziet.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De theorie van geleedpotigen in de praktijk zien.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Verwondering.</a:t>
            </a:r>
          </a:p>
          <a:p>
            <a:endParaRPr lang="nl-NL" dirty="0"/>
          </a:p>
          <a:p>
            <a:r>
              <a:rPr lang="nl-NL" dirty="0"/>
              <a:t>Eens kijken naar andere kieuwen dan die van vissen.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8DCA319-D8CA-1239-5B75-032BEDEAD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956" y="4387353"/>
            <a:ext cx="5085607" cy="238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74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64700-C17D-29E9-A980-6B5C0EF53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6A5C11-D244-A30D-02BF-6A507AC78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Toevoegingen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Haal voorzichtig 1 pootje los met de kieuwen er nog aan.</a:t>
            </a:r>
          </a:p>
          <a:p>
            <a:endParaRPr lang="nl-NL" dirty="0"/>
          </a:p>
          <a:p>
            <a:r>
              <a:rPr lang="nl-NL" dirty="0"/>
              <a:t>Pel het achterlijf en ga op zoek naar de darm.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E9A82B0-70A9-B851-5462-78DD18CEE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584" y="3114304"/>
            <a:ext cx="1412432" cy="305789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9A2AC99-FD58-F8C4-D45F-25AE8FCDA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847" y="3728850"/>
            <a:ext cx="2545285" cy="305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74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Genoeg gepraat, aan de slag!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Jullie gaan in tweetallen werken.</a:t>
            </a:r>
          </a:p>
          <a:p>
            <a:pPr marL="0" indent="0">
              <a:buNone/>
            </a:pPr>
            <a:r>
              <a:rPr lang="nl-NL" dirty="0"/>
              <a:t>2 stations met 6 werkplekken.</a:t>
            </a:r>
          </a:p>
          <a:p>
            <a:pPr marL="0" indent="0">
              <a:buNone/>
            </a:pPr>
            <a:r>
              <a:rPr lang="nl-NL" dirty="0"/>
              <a:t>Ongeveer 20 minuten per werkplek.</a:t>
            </a:r>
          </a:p>
        </p:txBody>
      </p:sp>
      <p:pic>
        <p:nvPicPr>
          <p:cNvPr id="4" name="Afbeelding 3" descr="zehn_minut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90" y="3917714"/>
            <a:ext cx="3192729" cy="279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85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We hopen dat met deze workshop jullie enthousiasme voor snijpractica is toegenomen en dat jullie mogelijkheden zien.</a:t>
            </a:r>
          </a:p>
          <a:p>
            <a:pPr marL="0" indent="0">
              <a:buNone/>
            </a:pPr>
            <a:r>
              <a:rPr lang="nl-NL" dirty="0"/>
              <a:t>Het verlevendigd de stof, laat leerlingen dingen zien die ze nog niet kende en is een leuke afwisseling in je lessen.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Een laatste tip: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Vertrouw niet op de schoonmaak dat je afval ook daadwerkelijk opgeruimd wordt. Gooi het zelf weg in de afvalcontainer buiten school.</a:t>
            </a:r>
          </a:p>
          <a:p>
            <a:endParaRPr lang="nl-NL" dirty="0"/>
          </a:p>
        </p:txBody>
      </p:sp>
      <p:pic>
        <p:nvPicPr>
          <p:cNvPr id="4" name="Afbeelding 3" descr="image-4410137.gif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526" y="4105894"/>
            <a:ext cx="3669474" cy="275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14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000" y="444500"/>
            <a:ext cx="7543800" cy="33655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Punten van aandacht: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Snijpracticum in de onderbouw en op het vmbo met spullen die makkelijk verkrijgbaar zijn.</a:t>
            </a:r>
          </a:p>
          <a:p>
            <a:pPr marL="0" indent="0">
              <a:buNone/>
            </a:pPr>
            <a:r>
              <a:rPr lang="nl-NL" dirty="0"/>
              <a:t>Wat kan je doen? </a:t>
            </a:r>
          </a:p>
          <a:p>
            <a:pPr marL="0" indent="0">
              <a:buNone/>
            </a:pPr>
            <a:r>
              <a:rPr lang="nl-NL" dirty="0"/>
              <a:t>Waar zet je het in?</a:t>
            </a:r>
          </a:p>
          <a:p>
            <a:pPr marL="0" indent="0">
              <a:buNone/>
            </a:pPr>
            <a:r>
              <a:rPr lang="nl-NL" dirty="0"/>
              <a:t>Waar loop je tegen aan? </a:t>
            </a:r>
          </a:p>
        </p:txBody>
      </p:sp>
      <p:pic>
        <p:nvPicPr>
          <p:cNvPr id="4" name="Afbeelding 3" descr="iStock_000011860969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848" y="2799958"/>
            <a:ext cx="3819887" cy="253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1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214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Snijpractica voegen wel degelijk wat toe aan de lessen. Het verduidelijkt de theorie en geeft leerlingen inzicht in de soms lastige materie.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Maar je kan het ook gebruiken om </a:t>
            </a:r>
          </a:p>
          <a:p>
            <a:pPr marL="0" indent="0">
              <a:buNone/>
            </a:pPr>
            <a:r>
              <a:rPr lang="nl-NL" dirty="0"/>
              <a:t>de </a:t>
            </a:r>
            <a:r>
              <a:rPr lang="nl-NL" dirty="0" err="1"/>
              <a:t>IEUWfactor</a:t>
            </a:r>
            <a:r>
              <a:rPr lang="nl-NL" dirty="0"/>
              <a:t> weg te nemen en om </a:t>
            </a:r>
          </a:p>
          <a:p>
            <a:pPr marL="0" indent="0">
              <a:buNone/>
            </a:pPr>
            <a:r>
              <a:rPr lang="nl-NL" dirty="0"/>
              <a:t>kinderen dingen te laten zien die veelal </a:t>
            </a:r>
          </a:p>
          <a:p>
            <a:pPr marL="0" indent="0">
              <a:buNone/>
            </a:pPr>
            <a:r>
              <a:rPr lang="nl-NL" dirty="0"/>
              <a:t>voor ze verborgen blijven.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Niet elk practicum hoeft ook door de leerlingen gedaan te worden. Demonstraties werken ook heel goed. </a:t>
            </a:r>
          </a:p>
        </p:txBody>
      </p:sp>
      <p:pic>
        <p:nvPicPr>
          <p:cNvPr id="4" name="Afbeelding 3" descr="getver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44" y="2646918"/>
            <a:ext cx="2877312" cy="129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85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7531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Wij gebruiken snijpractica bij:</a:t>
            </a:r>
          </a:p>
          <a:p>
            <a:r>
              <a:rPr lang="nl-NL" dirty="0"/>
              <a:t>Ordening en evolutie dan gebruiken we mossel, inktvis en eventueel zeester.</a:t>
            </a:r>
          </a:p>
          <a:p>
            <a:r>
              <a:rPr lang="nl-NL" dirty="0"/>
              <a:t>Regeling en we gebruiken hersenen.</a:t>
            </a:r>
          </a:p>
          <a:p>
            <a:r>
              <a:rPr lang="nl-NL" dirty="0"/>
              <a:t>Zintuigelijke waarnemingen en we gebruiken koeienoog.</a:t>
            </a:r>
          </a:p>
          <a:p>
            <a:r>
              <a:rPr lang="nl-NL" dirty="0"/>
              <a:t>Gaswisseling en we gebruiken vissenkop of gamba.</a:t>
            </a:r>
          </a:p>
          <a:p>
            <a:r>
              <a:rPr lang="nl-NL" dirty="0"/>
              <a:t>Transport en we gebruiken schapenhart.</a:t>
            </a:r>
          </a:p>
          <a:p>
            <a:r>
              <a:rPr lang="nl-NL" dirty="0"/>
              <a:t>Uitscheiding en we gebruiken nieren.</a:t>
            </a:r>
          </a:p>
          <a:p>
            <a:r>
              <a:rPr lang="nl-NL" dirty="0"/>
              <a:t>Ordening en we gebruiken gamba.</a:t>
            </a:r>
          </a:p>
        </p:txBody>
      </p:sp>
      <p:pic>
        <p:nvPicPr>
          <p:cNvPr id="4" name="Afbeelding 3" descr="koeienoo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543" y="5810504"/>
            <a:ext cx="1365504" cy="908304"/>
          </a:xfrm>
          <a:prstGeom prst="rect">
            <a:avLst/>
          </a:prstGeom>
        </p:spPr>
      </p:pic>
      <p:pic>
        <p:nvPicPr>
          <p:cNvPr id="5" name="Afbeelding 4" descr="inktv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45244" y="5209027"/>
            <a:ext cx="2362200" cy="822046"/>
          </a:xfrm>
          <a:prstGeom prst="rect">
            <a:avLst/>
          </a:prstGeom>
        </p:spPr>
      </p:pic>
      <p:pic>
        <p:nvPicPr>
          <p:cNvPr id="6" name="Afbeelding 5" descr="mosse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62" y="5794749"/>
            <a:ext cx="1473200" cy="926606"/>
          </a:xfrm>
          <a:prstGeom prst="rect">
            <a:avLst/>
          </a:prstGeom>
        </p:spPr>
      </p:pic>
      <p:pic>
        <p:nvPicPr>
          <p:cNvPr id="7" name="Afbeelding 6" descr="hersene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45" y="5762244"/>
            <a:ext cx="1527329" cy="1025652"/>
          </a:xfrm>
          <a:prstGeom prst="rect">
            <a:avLst/>
          </a:prstGeom>
        </p:spPr>
      </p:pic>
      <p:pic>
        <p:nvPicPr>
          <p:cNvPr id="8" name="Afbeelding 7" descr="zeest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08" y="3765850"/>
            <a:ext cx="1346200" cy="1346200"/>
          </a:xfrm>
          <a:prstGeom prst="rect">
            <a:avLst/>
          </a:prstGeom>
        </p:spPr>
      </p:pic>
      <p:pic>
        <p:nvPicPr>
          <p:cNvPr id="9" name="Afbeelding 8" descr="har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416" y="5398008"/>
            <a:ext cx="1320800" cy="1320800"/>
          </a:xfrm>
          <a:prstGeom prst="rect">
            <a:avLst/>
          </a:prstGeom>
        </p:spPr>
      </p:pic>
      <p:pic>
        <p:nvPicPr>
          <p:cNvPr id="10" name="Afbeelding 9" descr="kop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976" y="5242052"/>
            <a:ext cx="1915932" cy="14351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8E4BE54-4C5B-C3F6-51DA-B152A883A0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88" y="4602447"/>
            <a:ext cx="2099548" cy="1059251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F5CCCE4-3107-8286-8BB0-83752BDFF3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5794" y="3717522"/>
            <a:ext cx="1866247" cy="104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71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Waar loop je tegen aan?</a:t>
            </a:r>
          </a:p>
          <a:p>
            <a:r>
              <a:rPr lang="nl-NL" dirty="0"/>
              <a:t>Beschikbaarheid materiaal.</a:t>
            </a:r>
          </a:p>
          <a:p>
            <a:r>
              <a:rPr lang="nl-NL" dirty="0"/>
              <a:t>Leerlingen weten ruim van te voren dat er practicum aan komt en maken zich druk. Enkele leerlingen</a:t>
            </a:r>
          </a:p>
          <a:p>
            <a:pPr marL="0" indent="0">
              <a:buNone/>
            </a:pPr>
            <a:r>
              <a:rPr lang="nl-NL" dirty="0"/>
              <a:t>    weigeren in eerste instantie mee te werken.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Een heel enkele keer komt het voor dat een leerling het echt niet trekt.</a:t>
            </a:r>
          </a:p>
        </p:txBody>
      </p:sp>
      <p:pic>
        <p:nvPicPr>
          <p:cNvPr id="4" name="Afbeelding 3" descr="875_hazhrqg7n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952" y="3987880"/>
            <a:ext cx="2273679" cy="2184320"/>
          </a:xfrm>
          <a:prstGeom prst="rect">
            <a:avLst/>
          </a:prstGeom>
        </p:spPr>
      </p:pic>
      <p:pic>
        <p:nvPicPr>
          <p:cNvPr id="5" name="Afbeelding 4" descr="Weigeren-erfenis-280x16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517" y="2249731"/>
            <a:ext cx="2257936" cy="13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2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Vissenkop practicum</a:t>
            </a:r>
          </a:p>
        </p:txBody>
      </p:sp>
      <p:pic>
        <p:nvPicPr>
          <p:cNvPr id="4" name="Tijdelijke aanduiding voor inhoud 3" descr="Vissenkop 2007 00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7" b="15657"/>
          <a:stretch>
            <a:fillRect/>
          </a:stretch>
        </p:blipFill>
        <p:spPr>
          <a:xfrm>
            <a:off x="227718" y="1125983"/>
            <a:ext cx="8621211" cy="4441230"/>
          </a:xfrm>
        </p:spPr>
      </p:pic>
    </p:spTree>
    <p:extLst>
      <p:ext uri="{BB962C8B-B14F-4D97-AF65-F5344CB8AC3E}">
        <p14:creationId xmlns:p14="http://schemas.microsoft.com/office/powerpoint/2010/main" val="923255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Koeienoog practicum</a:t>
            </a:r>
          </a:p>
        </p:txBody>
      </p:sp>
      <p:pic>
        <p:nvPicPr>
          <p:cNvPr id="5" name="Afbeelding 4" descr="IMG_20150304_1446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21" y="564418"/>
            <a:ext cx="3690766" cy="4921020"/>
          </a:xfrm>
          <a:prstGeom prst="rect">
            <a:avLst/>
          </a:prstGeom>
        </p:spPr>
      </p:pic>
      <p:pic>
        <p:nvPicPr>
          <p:cNvPr id="11" name="Tijdelijke aanduiding voor inhoud 10" descr="IMG_20150304_14473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412" r="-79412"/>
          <a:stretch>
            <a:fillRect/>
          </a:stretch>
        </p:blipFill>
        <p:spPr>
          <a:xfrm>
            <a:off x="-2560759" y="587918"/>
            <a:ext cx="9506951" cy="4897520"/>
          </a:xfrm>
        </p:spPr>
      </p:pic>
    </p:spTree>
    <p:extLst>
      <p:ext uri="{BB962C8B-B14F-4D97-AF65-F5344CB8AC3E}">
        <p14:creationId xmlns:p14="http://schemas.microsoft.com/office/powerpoint/2010/main" val="1859049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01BFCC-966D-5D4A-A571-F2C79260E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860472"/>
            <a:ext cx="6781800" cy="311727"/>
          </a:xfrm>
        </p:spPr>
        <p:txBody>
          <a:bodyPr>
            <a:normAutofit fontScale="90000"/>
          </a:bodyPr>
          <a:lstStyle/>
          <a:p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B0B8AE-0017-E44E-9FE6-F1ACA8D0A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8"/>
            <a:ext cx="7886700" cy="3559969"/>
          </a:xfrm>
        </p:spPr>
        <p:txBody>
          <a:bodyPr/>
          <a:lstStyle/>
          <a:p>
            <a:r>
              <a:rPr lang="nl-NL" dirty="0"/>
              <a:t>Vertaling van theorie naar praktijk</a:t>
            </a:r>
            <a:br>
              <a:rPr lang="nl-NL" dirty="0"/>
            </a:br>
            <a:endParaRPr lang="nl-NL" dirty="0"/>
          </a:p>
          <a:p>
            <a:r>
              <a:rPr lang="nl-NL" dirty="0"/>
              <a:t>Activerende werkvorm</a:t>
            </a:r>
            <a:br>
              <a:rPr lang="nl-NL" dirty="0"/>
            </a:br>
            <a:r>
              <a:rPr lang="nl-NL" dirty="0"/>
              <a:t>Lage drempel</a:t>
            </a:r>
            <a:br>
              <a:rPr lang="nl-NL" dirty="0"/>
            </a:br>
            <a:endParaRPr lang="nl-NL" dirty="0"/>
          </a:p>
          <a:p>
            <a:r>
              <a:rPr lang="nl-NL" dirty="0"/>
              <a:t>Tekenvaardigheid</a:t>
            </a:r>
            <a:br>
              <a:rPr lang="nl-NL" dirty="0"/>
            </a:br>
            <a:r>
              <a:rPr lang="nl-NL" dirty="0"/>
              <a:t>Vorm-functie-denken.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AA0C7A4-128B-D24C-96F2-07BE1263D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2915840"/>
            <a:ext cx="4096987" cy="316013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0B400ED-D678-48C7-4454-D28F8325A4B0}"/>
              </a:ext>
            </a:extLst>
          </p:cNvPr>
          <p:cNvSpPr txBox="1"/>
          <p:nvPr/>
        </p:nvSpPr>
        <p:spPr>
          <a:xfrm>
            <a:off x="762001" y="997527"/>
            <a:ext cx="6945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Vandaag gaan we aan de slag met nieren en gamba’s.</a:t>
            </a:r>
          </a:p>
          <a:p>
            <a:endParaRPr lang="nl-NL" sz="2400" dirty="0"/>
          </a:p>
          <a:p>
            <a:r>
              <a:rPr lang="nl-NL" sz="2400" dirty="0"/>
              <a:t>Waarom Nieren?</a:t>
            </a:r>
          </a:p>
        </p:txBody>
      </p:sp>
    </p:spTree>
    <p:extLst>
      <p:ext uri="{BB962C8B-B14F-4D97-AF65-F5344CB8AC3E}">
        <p14:creationId xmlns:p14="http://schemas.microsoft.com/office/powerpoint/2010/main" val="1656941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B95337-810E-F942-8C20-ADB24312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66C6AD-7487-A646-8FCB-6C32C5EFA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73147"/>
            <a:ext cx="4654154" cy="3716826"/>
          </a:xfrm>
        </p:spPr>
        <p:txBody>
          <a:bodyPr>
            <a:normAutofit lnSpcReduction="10000"/>
          </a:bodyPr>
          <a:lstStyle/>
          <a:p>
            <a:r>
              <a:rPr lang="nl-NL" dirty="0"/>
              <a:t>Laat ze nog het urinewegstelsel tekenen</a:t>
            </a:r>
          </a:p>
          <a:p>
            <a:endParaRPr lang="nl-NL" dirty="0"/>
          </a:p>
          <a:p>
            <a:r>
              <a:rPr lang="nl-NL" dirty="0"/>
              <a:t>Laat ze in eigen woorden de werking van de nier of het urinewegstelsel beschrijven. </a:t>
            </a:r>
          </a:p>
          <a:p>
            <a:endParaRPr lang="nl-NL" dirty="0"/>
          </a:p>
          <a:p>
            <a:r>
              <a:rPr lang="nl-NL" dirty="0"/>
              <a:t>Laat ze in eigen woorden beschrijven met welke organen de nieren samenwerken.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244E05D-DA4C-3141-ADBC-D809EF5C9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872" y="1536215"/>
            <a:ext cx="4118372" cy="274558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2536CBA-BDFA-A23C-F7C2-FD1A4E5A30BA}"/>
              </a:ext>
            </a:extLst>
          </p:cNvPr>
          <p:cNvSpPr txBox="1"/>
          <p:nvPr/>
        </p:nvSpPr>
        <p:spPr>
          <a:xfrm>
            <a:off x="762000" y="1021278"/>
            <a:ext cx="2937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Toevoegingen</a:t>
            </a:r>
          </a:p>
        </p:txBody>
      </p:sp>
    </p:spTree>
    <p:extLst>
      <p:ext uri="{BB962C8B-B14F-4D97-AF65-F5344CB8AC3E}">
        <p14:creationId xmlns:p14="http://schemas.microsoft.com/office/powerpoint/2010/main" val="20348095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antenpapier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Krantenpapier.thmx</Template>
  <TotalTime>8688</TotalTime>
  <Words>467</Words>
  <Application>Microsoft Macintosh PowerPoint</Application>
  <PresentationFormat>Diavoorstelling (4:3)</PresentationFormat>
  <Paragraphs>73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Impact</vt:lpstr>
      <vt:lpstr>Times New Roman</vt:lpstr>
      <vt:lpstr>Krantenpapier</vt:lpstr>
      <vt:lpstr>Snijpracticum met spullen van de supermarkt, slager of visboer.</vt:lpstr>
      <vt:lpstr>PowerPoint-presentatie</vt:lpstr>
      <vt:lpstr>PowerPoint-presentatie</vt:lpstr>
      <vt:lpstr>PowerPoint-presentatie</vt:lpstr>
      <vt:lpstr>PowerPoint-presentatie</vt:lpstr>
      <vt:lpstr>Vissenkop practicum</vt:lpstr>
      <vt:lpstr>Koeienoog practicum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Zee of snijpracticum</dc:title>
  <dc:creator>JP</dc:creator>
  <cp:lastModifiedBy>Jan-Pieter de Krijger</cp:lastModifiedBy>
  <cp:revision>28</cp:revision>
  <dcterms:created xsi:type="dcterms:W3CDTF">2015-05-11T11:38:47Z</dcterms:created>
  <dcterms:modified xsi:type="dcterms:W3CDTF">2024-05-23T07:06:09Z</dcterms:modified>
</cp:coreProperties>
</file>