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515" r:id="rId2"/>
    <p:sldId id="517" r:id="rId3"/>
    <p:sldId id="516" r:id="rId4"/>
    <p:sldId id="518" r:id="rId5"/>
    <p:sldId id="519" r:id="rId6"/>
    <p:sldId id="520" r:id="rId7"/>
    <p:sldId id="521" r:id="rId8"/>
    <p:sldId id="523" r:id="rId9"/>
    <p:sldId id="526" r:id="rId10"/>
    <p:sldId id="527" r:id="rId11"/>
    <p:sldId id="529" r:id="rId12"/>
    <p:sldId id="528" r:id="rId13"/>
    <p:sldId id="530" r:id="rId14"/>
    <p:sldId id="531" r:id="rId15"/>
    <p:sldId id="524" r:id="rId16"/>
    <p:sldId id="315" r:id="rId17"/>
    <p:sldId id="431" r:id="rId18"/>
    <p:sldId id="432" r:id="rId19"/>
    <p:sldId id="433" r:id="rId20"/>
    <p:sldId id="434" r:id="rId21"/>
    <p:sldId id="488" r:id="rId22"/>
    <p:sldId id="357" r:id="rId23"/>
    <p:sldId id="363" r:id="rId24"/>
    <p:sldId id="562" r:id="rId25"/>
    <p:sldId id="537" r:id="rId26"/>
    <p:sldId id="365" r:id="rId27"/>
    <p:sldId id="370" r:id="rId28"/>
    <p:sldId id="490" r:id="rId29"/>
    <p:sldId id="493" r:id="rId30"/>
    <p:sldId id="540" r:id="rId31"/>
    <p:sldId id="541" r:id="rId32"/>
    <p:sldId id="509" r:id="rId33"/>
    <p:sldId id="494" r:id="rId34"/>
    <p:sldId id="495" r:id="rId35"/>
    <p:sldId id="498" r:id="rId36"/>
    <p:sldId id="500" r:id="rId37"/>
    <p:sldId id="513" r:id="rId38"/>
    <p:sldId id="538" r:id="rId39"/>
    <p:sldId id="264" r:id="rId40"/>
    <p:sldId id="437" r:id="rId41"/>
    <p:sldId id="438" r:id="rId42"/>
    <p:sldId id="442" r:id="rId43"/>
    <p:sldId id="288" r:id="rId44"/>
    <p:sldId id="293" r:id="rId45"/>
    <p:sldId id="294" r:id="rId46"/>
    <p:sldId id="296" r:id="rId47"/>
    <p:sldId id="468" r:id="rId48"/>
    <p:sldId id="457" r:id="rId49"/>
    <p:sldId id="458" r:id="rId50"/>
    <p:sldId id="461" r:id="rId51"/>
    <p:sldId id="466" r:id="rId52"/>
    <p:sldId id="462" r:id="rId53"/>
    <p:sldId id="534" r:id="rId54"/>
    <p:sldId id="298" r:id="rId55"/>
    <p:sldId id="299" r:id="rId56"/>
    <p:sldId id="444" r:id="rId57"/>
    <p:sldId id="445" r:id="rId58"/>
    <p:sldId id="303" r:id="rId59"/>
    <p:sldId id="304" r:id="rId60"/>
    <p:sldId id="305" r:id="rId61"/>
    <p:sldId id="306" r:id="rId62"/>
    <p:sldId id="307" r:id="rId63"/>
    <p:sldId id="308" r:id="rId64"/>
    <p:sldId id="318" r:id="rId65"/>
    <p:sldId id="319" r:id="rId66"/>
    <p:sldId id="320" r:id="rId67"/>
    <p:sldId id="322" r:id="rId68"/>
    <p:sldId id="324" r:id="rId69"/>
    <p:sldId id="325" r:id="rId70"/>
    <p:sldId id="328" r:id="rId71"/>
    <p:sldId id="329" r:id="rId72"/>
    <p:sldId id="330" r:id="rId73"/>
    <p:sldId id="565" r:id="rId74"/>
    <p:sldId id="331" r:id="rId75"/>
    <p:sldId id="567" r:id="rId76"/>
    <p:sldId id="568" r:id="rId77"/>
    <p:sldId id="564" r:id="rId78"/>
    <p:sldId id="332" r:id="rId79"/>
    <p:sldId id="569" r:id="rId80"/>
    <p:sldId id="570" r:id="rId81"/>
    <p:sldId id="553" r:id="rId82"/>
    <p:sldId id="554" r:id="rId83"/>
    <p:sldId id="374" r:id="rId84"/>
    <p:sldId id="557" r:id="rId85"/>
    <p:sldId id="563" r:id="rId86"/>
    <p:sldId id="558" r:id="rId87"/>
    <p:sldId id="559" r:id="rId88"/>
    <p:sldId id="560" r:id="rId89"/>
    <p:sldId id="561" r:id="rId90"/>
    <p:sldId id="556" r:id="rId91"/>
    <p:sldId id="555" r:id="rId9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86877" autoAdjust="0"/>
  </p:normalViewPr>
  <p:slideViewPr>
    <p:cSldViewPr>
      <p:cViewPr varScale="1">
        <p:scale>
          <a:sx n="94" d="100"/>
          <a:sy n="94" d="100"/>
        </p:scale>
        <p:origin x="2316" y="1260"/>
      </p:cViewPr>
      <p:guideLst>
        <p:guide orient="horz" pos="2160"/>
        <p:guide pos="2880"/>
      </p:guideLst>
    </p:cSldViewPr>
  </p:slideViewPr>
  <p:notesTextViewPr>
    <p:cViewPr>
      <p:scale>
        <a:sx n="1" d="1"/>
        <a:sy n="1" d="1"/>
      </p:scale>
      <p:origin x="0" y="0"/>
    </p:cViewPr>
  </p:notesTextViewPr>
  <p:sorterViewPr>
    <p:cViewPr>
      <p:scale>
        <a:sx n="100" d="100"/>
        <a:sy n="100" d="100"/>
      </p:scale>
      <p:origin x="0" y="68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018C4-6404-4F8A-A485-CE3C8755C383}" type="datetimeFigureOut">
              <a:rPr lang="nl-NL" smtClean="0"/>
              <a:t>20-5-2019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FFF44-EB11-43EB-A5EE-39D0914162F5}" type="slidenum">
              <a:rPr lang="nl-NL" smtClean="0"/>
              <a:t>‹nr.›</a:t>
            </a:fld>
            <a:endParaRPr lang="nl-NL"/>
          </a:p>
        </p:txBody>
      </p:sp>
    </p:spTree>
    <p:extLst>
      <p:ext uri="{BB962C8B-B14F-4D97-AF65-F5344CB8AC3E}">
        <p14:creationId xmlns:p14="http://schemas.microsoft.com/office/powerpoint/2010/main" val="222155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ncomms14691#auth-1"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nature.com/articles/ncomms14691#auth-2" TargetMode="External"/><Relationship Id="rId4" Type="http://schemas.openxmlformats.org/officeDocument/2006/relationships/hyperlink" Target="https://www.nature.com/articles/ncomms14691#a1"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nl.wikipedia.org/wiki/Naaktzadigen" TargetMode="External"/><Relationship Id="rId13" Type="http://schemas.openxmlformats.org/officeDocument/2006/relationships/hyperlink" Target="https://nl.wikipedia.org/wiki/Lijsterbes" TargetMode="External"/><Relationship Id="rId18" Type="http://schemas.openxmlformats.org/officeDocument/2006/relationships/hyperlink" Target="https://nl.wikipedia.org/wiki/Paardenbloem" TargetMode="External"/><Relationship Id="rId3" Type="http://schemas.openxmlformats.org/officeDocument/2006/relationships/hyperlink" Target="https://nl.wikipedia.org/wiki/Ongeslachtelijke_voortplanting" TargetMode="External"/><Relationship Id="rId21" Type="http://schemas.openxmlformats.org/officeDocument/2006/relationships/hyperlink" Target="https://nl.wikipedia.org/wiki/Viviparie" TargetMode="External"/><Relationship Id="rId7" Type="http://schemas.openxmlformats.org/officeDocument/2006/relationships/hyperlink" Target="https://nl.wikipedia.org/wiki/Varenachtigen" TargetMode="External"/><Relationship Id="rId12" Type="http://schemas.openxmlformats.org/officeDocument/2006/relationships/hyperlink" Target="https://nl.wikipedia.org/wiki/Braam_(plant)" TargetMode="External"/><Relationship Id="rId17" Type="http://schemas.openxmlformats.org/officeDocument/2006/relationships/hyperlink" Target="https://nl.wikipedia.org/wiki/Havikskruid" TargetMode="External"/><Relationship Id="rId2" Type="http://schemas.openxmlformats.org/officeDocument/2006/relationships/slide" Target="../slides/slide28.xml"/><Relationship Id="rId16" Type="http://schemas.openxmlformats.org/officeDocument/2006/relationships/hyperlink" Target="https://nl.wikipedia.org/wiki/Streepzaad" TargetMode="External"/><Relationship Id="rId20" Type="http://schemas.openxmlformats.org/officeDocument/2006/relationships/hyperlink" Target="https://nl.wikipedia.org/wiki/Citrusvrucht" TargetMode="External"/><Relationship Id="rId1" Type="http://schemas.openxmlformats.org/officeDocument/2006/relationships/notesMaster" Target="../notesMasters/notesMaster1.xml"/><Relationship Id="rId6" Type="http://schemas.openxmlformats.org/officeDocument/2006/relationships/hyperlink" Target="https://nl.wikipedia.org/wiki/Bedektzadigen" TargetMode="External"/><Relationship Id="rId11" Type="http://schemas.openxmlformats.org/officeDocument/2006/relationships/hyperlink" Target="https://nl.wikipedia.org/wiki/Rozenfamilie" TargetMode="External"/><Relationship Id="rId5" Type="http://schemas.openxmlformats.org/officeDocument/2006/relationships/hyperlink" Target="https://nl.wikipedia.org/wiki/Amfimixis" TargetMode="External"/><Relationship Id="rId15" Type="http://schemas.openxmlformats.org/officeDocument/2006/relationships/hyperlink" Target="https://nl.wikipedia.org/wiki/Duizendblad_(soort)" TargetMode="External"/><Relationship Id="rId10" Type="http://schemas.openxmlformats.org/officeDocument/2006/relationships/hyperlink" Target="https://nl.wikipedia.org/wiki/Veldbeemdgras" TargetMode="External"/><Relationship Id="rId19" Type="http://schemas.openxmlformats.org/officeDocument/2006/relationships/hyperlink" Target="https://nl.wikipedia.org/wiki/Wijnruitfamilie" TargetMode="External"/><Relationship Id="rId4" Type="http://schemas.openxmlformats.org/officeDocument/2006/relationships/hyperlink" Target="https://nl.wikipedia.org/w/index.php?title=Agamospermie&amp;action=edit&amp;redlink=1" TargetMode="External"/><Relationship Id="rId9" Type="http://schemas.openxmlformats.org/officeDocument/2006/relationships/hyperlink" Target="https://nl.wikipedia.org/wiki/Grassenfamilie" TargetMode="External"/><Relationship Id="rId14" Type="http://schemas.openxmlformats.org/officeDocument/2006/relationships/hyperlink" Target="https://nl.wikipedia.org/wiki/Composietenfamilie" TargetMode="External"/><Relationship Id="rId22" Type="http://schemas.openxmlformats.org/officeDocument/2006/relationships/hyperlink" Target="https://nl.wikipedia.org/wiki/Parthenogenese"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nl.wikipedia.org/wiki/Naaktzadigen" TargetMode="External"/><Relationship Id="rId13" Type="http://schemas.openxmlformats.org/officeDocument/2006/relationships/hyperlink" Target="https://nl.wikipedia.org/wiki/Lijsterbes" TargetMode="External"/><Relationship Id="rId18" Type="http://schemas.openxmlformats.org/officeDocument/2006/relationships/hyperlink" Target="https://nl.wikipedia.org/wiki/Paardenbloem" TargetMode="External"/><Relationship Id="rId3" Type="http://schemas.openxmlformats.org/officeDocument/2006/relationships/hyperlink" Target="https://nl.wikipedia.org/wiki/Ongeslachtelijke_voortplanting" TargetMode="External"/><Relationship Id="rId21" Type="http://schemas.openxmlformats.org/officeDocument/2006/relationships/hyperlink" Target="https://nl.wikipedia.org/wiki/Viviparie" TargetMode="External"/><Relationship Id="rId7" Type="http://schemas.openxmlformats.org/officeDocument/2006/relationships/hyperlink" Target="https://nl.wikipedia.org/wiki/Varenachtigen" TargetMode="External"/><Relationship Id="rId12" Type="http://schemas.openxmlformats.org/officeDocument/2006/relationships/hyperlink" Target="https://nl.wikipedia.org/wiki/Braam_(plant)" TargetMode="External"/><Relationship Id="rId17" Type="http://schemas.openxmlformats.org/officeDocument/2006/relationships/hyperlink" Target="https://nl.wikipedia.org/wiki/Havikskruid" TargetMode="External"/><Relationship Id="rId2" Type="http://schemas.openxmlformats.org/officeDocument/2006/relationships/slide" Target="../slides/slide30.xml"/><Relationship Id="rId16" Type="http://schemas.openxmlformats.org/officeDocument/2006/relationships/hyperlink" Target="https://nl.wikipedia.org/wiki/Streepzaad" TargetMode="External"/><Relationship Id="rId20" Type="http://schemas.openxmlformats.org/officeDocument/2006/relationships/hyperlink" Target="https://nl.wikipedia.org/wiki/Citrusvrucht" TargetMode="External"/><Relationship Id="rId1" Type="http://schemas.openxmlformats.org/officeDocument/2006/relationships/notesMaster" Target="../notesMasters/notesMaster1.xml"/><Relationship Id="rId6" Type="http://schemas.openxmlformats.org/officeDocument/2006/relationships/hyperlink" Target="https://nl.wikipedia.org/wiki/Bedektzadigen" TargetMode="External"/><Relationship Id="rId11" Type="http://schemas.openxmlformats.org/officeDocument/2006/relationships/hyperlink" Target="https://nl.wikipedia.org/wiki/Rozenfamilie" TargetMode="External"/><Relationship Id="rId5" Type="http://schemas.openxmlformats.org/officeDocument/2006/relationships/hyperlink" Target="https://nl.wikipedia.org/wiki/Amfimixis" TargetMode="External"/><Relationship Id="rId15" Type="http://schemas.openxmlformats.org/officeDocument/2006/relationships/hyperlink" Target="https://nl.wikipedia.org/wiki/Duizendblad_(soort)" TargetMode="External"/><Relationship Id="rId10" Type="http://schemas.openxmlformats.org/officeDocument/2006/relationships/hyperlink" Target="https://nl.wikipedia.org/wiki/Veldbeemdgras" TargetMode="External"/><Relationship Id="rId19" Type="http://schemas.openxmlformats.org/officeDocument/2006/relationships/hyperlink" Target="https://nl.wikipedia.org/wiki/Wijnruitfamilie" TargetMode="External"/><Relationship Id="rId4" Type="http://schemas.openxmlformats.org/officeDocument/2006/relationships/hyperlink" Target="https://nl.wikipedia.org/w/index.php?title=Agamospermie&amp;action=edit&amp;redlink=1" TargetMode="External"/><Relationship Id="rId9" Type="http://schemas.openxmlformats.org/officeDocument/2006/relationships/hyperlink" Target="https://nl.wikipedia.org/wiki/Grassenfamilie" TargetMode="External"/><Relationship Id="rId14" Type="http://schemas.openxmlformats.org/officeDocument/2006/relationships/hyperlink" Target="https://nl.wikipedia.org/wiki/Composietenfamilie" TargetMode="External"/><Relationship Id="rId22" Type="http://schemas.openxmlformats.org/officeDocument/2006/relationships/hyperlink" Target="https://nl.wikipedia.org/wiki/Parthenogenes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nl.wikipedia.org/wiki/Naaktzadigen" TargetMode="External"/><Relationship Id="rId13" Type="http://schemas.openxmlformats.org/officeDocument/2006/relationships/hyperlink" Target="https://nl.wikipedia.org/wiki/Lijsterbes" TargetMode="External"/><Relationship Id="rId18" Type="http://schemas.openxmlformats.org/officeDocument/2006/relationships/hyperlink" Target="https://nl.wikipedia.org/wiki/Paardenbloem" TargetMode="External"/><Relationship Id="rId3" Type="http://schemas.openxmlformats.org/officeDocument/2006/relationships/hyperlink" Target="https://nl.wikipedia.org/wiki/Ongeslachtelijke_voortplanting" TargetMode="External"/><Relationship Id="rId21" Type="http://schemas.openxmlformats.org/officeDocument/2006/relationships/hyperlink" Target="https://nl.wikipedia.org/wiki/Viviparie" TargetMode="External"/><Relationship Id="rId7" Type="http://schemas.openxmlformats.org/officeDocument/2006/relationships/hyperlink" Target="https://nl.wikipedia.org/wiki/Varenachtigen" TargetMode="External"/><Relationship Id="rId12" Type="http://schemas.openxmlformats.org/officeDocument/2006/relationships/hyperlink" Target="https://nl.wikipedia.org/wiki/Braam_(plant)" TargetMode="External"/><Relationship Id="rId17" Type="http://schemas.openxmlformats.org/officeDocument/2006/relationships/hyperlink" Target="https://nl.wikipedia.org/wiki/Havikskruid" TargetMode="External"/><Relationship Id="rId2" Type="http://schemas.openxmlformats.org/officeDocument/2006/relationships/slide" Target="../slides/slide32.xml"/><Relationship Id="rId16" Type="http://schemas.openxmlformats.org/officeDocument/2006/relationships/hyperlink" Target="https://nl.wikipedia.org/wiki/Streepzaad" TargetMode="External"/><Relationship Id="rId20" Type="http://schemas.openxmlformats.org/officeDocument/2006/relationships/hyperlink" Target="https://nl.wikipedia.org/wiki/Citrusvrucht" TargetMode="External"/><Relationship Id="rId1" Type="http://schemas.openxmlformats.org/officeDocument/2006/relationships/notesMaster" Target="../notesMasters/notesMaster1.xml"/><Relationship Id="rId6" Type="http://schemas.openxmlformats.org/officeDocument/2006/relationships/hyperlink" Target="https://nl.wikipedia.org/wiki/Bedektzadigen" TargetMode="External"/><Relationship Id="rId11" Type="http://schemas.openxmlformats.org/officeDocument/2006/relationships/hyperlink" Target="https://nl.wikipedia.org/wiki/Rozenfamilie" TargetMode="External"/><Relationship Id="rId5" Type="http://schemas.openxmlformats.org/officeDocument/2006/relationships/hyperlink" Target="https://nl.wikipedia.org/wiki/Amfimixis" TargetMode="External"/><Relationship Id="rId15" Type="http://schemas.openxmlformats.org/officeDocument/2006/relationships/hyperlink" Target="https://nl.wikipedia.org/wiki/Duizendblad_(soort)" TargetMode="External"/><Relationship Id="rId10" Type="http://schemas.openxmlformats.org/officeDocument/2006/relationships/hyperlink" Target="https://nl.wikipedia.org/wiki/Veldbeemdgras" TargetMode="External"/><Relationship Id="rId19" Type="http://schemas.openxmlformats.org/officeDocument/2006/relationships/hyperlink" Target="https://nl.wikipedia.org/wiki/Wijnruitfamilie" TargetMode="External"/><Relationship Id="rId4" Type="http://schemas.openxmlformats.org/officeDocument/2006/relationships/hyperlink" Target="https://nl.wikipedia.org/w/index.php?title=Agamospermie&amp;action=edit&amp;redlink=1" TargetMode="External"/><Relationship Id="rId9" Type="http://schemas.openxmlformats.org/officeDocument/2006/relationships/hyperlink" Target="https://nl.wikipedia.org/wiki/Grassenfamilie" TargetMode="External"/><Relationship Id="rId14" Type="http://schemas.openxmlformats.org/officeDocument/2006/relationships/hyperlink" Target="https://nl.wikipedia.org/wiki/Composietenfamilie" TargetMode="External"/><Relationship Id="rId22" Type="http://schemas.openxmlformats.org/officeDocument/2006/relationships/hyperlink" Target="https://nl.wikipedia.org/wiki/Parthenogenes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nl.wikipedia.org/wiki/Rozenfamilie" TargetMode="External"/><Relationship Id="rId13" Type="http://schemas.openxmlformats.org/officeDocument/2006/relationships/hyperlink" Target="https://nl.wikipedia.org/wiki/Streepzaad" TargetMode="External"/><Relationship Id="rId3" Type="http://schemas.openxmlformats.org/officeDocument/2006/relationships/hyperlink" Target="https://nl.wikipedia.org/wiki/Bedektzadigen" TargetMode="External"/><Relationship Id="rId7" Type="http://schemas.openxmlformats.org/officeDocument/2006/relationships/hyperlink" Target="https://nl.wikipedia.org/wiki/Veldbeemdgras" TargetMode="External"/><Relationship Id="rId12" Type="http://schemas.openxmlformats.org/officeDocument/2006/relationships/hyperlink" Target="https://nl.wikipedia.org/wiki/Duizendblad_(soort)" TargetMode="External"/><Relationship Id="rId17" Type="http://schemas.openxmlformats.org/officeDocument/2006/relationships/hyperlink" Target="https://nl.wikipedia.org/wiki/Citrusvrucht" TargetMode="External"/><Relationship Id="rId2" Type="http://schemas.openxmlformats.org/officeDocument/2006/relationships/slide" Target="../slides/slide35.xml"/><Relationship Id="rId16" Type="http://schemas.openxmlformats.org/officeDocument/2006/relationships/hyperlink" Target="https://nl.wikipedia.org/wiki/Wijnruitfamilie" TargetMode="External"/><Relationship Id="rId1" Type="http://schemas.openxmlformats.org/officeDocument/2006/relationships/notesMaster" Target="../notesMasters/notesMaster1.xml"/><Relationship Id="rId6" Type="http://schemas.openxmlformats.org/officeDocument/2006/relationships/hyperlink" Target="https://nl.wikipedia.org/wiki/Grassenfamilie" TargetMode="External"/><Relationship Id="rId11" Type="http://schemas.openxmlformats.org/officeDocument/2006/relationships/hyperlink" Target="https://nl.wikipedia.org/wiki/Composietenfamilie" TargetMode="External"/><Relationship Id="rId5" Type="http://schemas.openxmlformats.org/officeDocument/2006/relationships/hyperlink" Target="https://nl.wikipedia.org/wiki/Naaktzadigen" TargetMode="External"/><Relationship Id="rId15" Type="http://schemas.openxmlformats.org/officeDocument/2006/relationships/hyperlink" Target="https://nl.wikipedia.org/wiki/Paardenbloem" TargetMode="External"/><Relationship Id="rId10" Type="http://schemas.openxmlformats.org/officeDocument/2006/relationships/hyperlink" Target="https://nl.wikipedia.org/wiki/Lijsterbes" TargetMode="External"/><Relationship Id="rId4" Type="http://schemas.openxmlformats.org/officeDocument/2006/relationships/hyperlink" Target="https://nl.wikipedia.org/wiki/Varenachtigen" TargetMode="External"/><Relationship Id="rId9" Type="http://schemas.openxmlformats.org/officeDocument/2006/relationships/hyperlink" Target="https://nl.wikipedia.org/wiki/Braam_(plant)" TargetMode="External"/><Relationship Id="rId14" Type="http://schemas.openxmlformats.org/officeDocument/2006/relationships/hyperlink" Target="https://nl.wikipedia.org/wiki/Havikskruid"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articles/s41588-019-0356-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93152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jdelijke aanduiding voor dia-afbeelding 1"/>
          <p:cNvSpPr>
            <a:spLocks noGrp="1" noRot="1" noChangeAspect="1" noTextEdit="1"/>
          </p:cNvSpPr>
          <p:nvPr>
            <p:ph type="sldImg"/>
          </p:nvPr>
        </p:nvSpPr>
        <p:spPr>
          <a:ln/>
        </p:spPr>
      </p:sp>
      <p:sp>
        <p:nvSpPr>
          <p:cNvPr id="215043" name="Tijdelijke aanduiding voor notities 2"/>
          <p:cNvSpPr>
            <a:spLocks noGrp="1"/>
          </p:cNvSpPr>
          <p:nvPr>
            <p:ph type="body" idx="1"/>
          </p:nvPr>
        </p:nvSpPr>
        <p:spPr>
          <a:noFill/>
        </p:spPr>
        <p:txBody>
          <a:bodyPr/>
          <a:lstStyle/>
          <a:p>
            <a:endParaRPr lang="en-US" altLang="nl-NL"/>
          </a:p>
        </p:txBody>
      </p:sp>
      <p:sp>
        <p:nvSpPr>
          <p:cNvPr id="215044" name="Tijdelijke aanduiding voor dianumm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215D5FD-505F-4589-8966-7EEEE556A465}" type="slidenum">
              <a:rPr lang="nl-NL" altLang="nl-NL" sz="1200" smtClean="0">
                <a:solidFill>
                  <a:srgbClr val="000000"/>
                </a:solidFill>
              </a:rPr>
              <a:pPr/>
              <a:t>43</a:t>
            </a:fld>
            <a:endParaRPr lang="nl-NL" altLang="nl-NL" sz="1200">
              <a:solidFill>
                <a:srgbClr val="000000"/>
              </a:solidFill>
            </a:endParaRPr>
          </a:p>
        </p:txBody>
      </p:sp>
    </p:spTree>
    <p:extLst>
      <p:ext uri="{BB962C8B-B14F-4D97-AF65-F5344CB8AC3E}">
        <p14:creationId xmlns:p14="http://schemas.microsoft.com/office/powerpoint/2010/main" val="386728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CEAEB36-1024-44B5-B7FD-2F77FA062DE5}" type="slidenum">
              <a:rPr lang="nl-NL" altLang="nl-NL" sz="1200" smtClean="0"/>
              <a:pPr/>
              <a:t>44</a:t>
            </a:fld>
            <a:endParaRPr lang="nl-NL" altLang="nl-NL" sz="12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endParaRPr lang="en-US" altLang="nl-NL"/>
          </a:p>
        </p:txBody>
      </p:sp>
    </p:spTree>
    <p:extLst>
      <p:ext uri="{BB962C8B-B14F-4D97-AF65-F5344CB8AC3E}">
        <p14:creationId xmlns:p14="http://schemas.microsoft.com/office/powerpoint/2010/main" val="34217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jdelijke aanduiding voor dia-afbeelding 1"/>
          <p:cNvSpPr>
            <a:spLocks noGrp="1" noRot="1" noChangeAspect="1" noTextEdit="1"/>
          </p:cNvSpPr>
          <p:nvPr>
            <p:ph type="sldImg"/>
          </p:nvPr>
        </p:nvSpPr>
        <p:spPr>
          <a:ln/>
        </p:spPr>
      </p:sp>
      <p:sp>
        <p:nvSpPr>
          <p:cNvPr id="223235" name="Tijdelijke aanduiding voor notities 2"/>
          <p:cNvSpPr>
            <a:spLocks noGrp="1"/>
          </p:cNvSpPr>
          <p:nvPr>
            <p:ph type="body" idx="1"/>
          </p:nvPr>
        </p:nvSpPr>
        <p:spPr>
          <a:noFill/>
        </p:spPr>
        <p:txBody>
          <a:bodyPr/>
          <a:lstStyle/>
          <a:p>
            <a:endParaRPr lang="en-US" altLang="nl-NL"/>
          </a:p>
        </p:txBody>
      </p:sp>
      <p:sp>
        <p:nvSpPr>
          <p:cNvPr id="223236" name="Tijdelijke aanduiding voor dianumm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7CE0252-7C7E-45E8-9130-BDEF7F62784D}" type="slidenum">
              <a:rPr lang="nl-NL" altLang="nl-NL" sz="1200" smtClean="0"/>
              <a:pPr/>
              <a:t>45</a:t>
            </a:fld>
            <a:endParaRPr lang="nl-NL" altLang="nl-NL" sz="1200"/>
          </a:p>
        </p:txBody>
      </p:sp>
    </p:spTree>
    <p:extLst>
      <p:ext uri="{BB962C8B-B14F-4D97-AF65-F5344CB8AC3E}">
        <p14:creationId xmlns:p14="http://schemas.microsoft.com/office/powerpoint/2010/main" val="346163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685817" indent="-263776" eaLnBrk="0" hangingPunct="0">
              <a:defRPr>
                <a:solidFill>
                  <a:schemeClr val="tx1"/>
                </a:solidFill>
                <a:latin typeface="Arial" charset="0"/>
                <a:cs typeface="Arial" charset="0"/>
              </a:defRPr>
            </a:lvl2pPr>
            <a:lvl3pPr marL="1055103" indent="-211021" eaLnBrk="0" hangingPunct="0">
              <a:defRPr>
                <a:solidFill>
                  <a:schemeClr val="tx1"/>
                </a:solidFill>
                <a:latin typeface="Arial" charset="0"/>
                <a:cs typeface="Arial" charset="0"/>
              </a:defRPr>
            </a:lvl3pPr>
            <a:lvl4pPr marL="1477145" indent="-211021" eaLnBrk="0" hangingPunct="0">
              <a:defRPr>
                <a:solidFill>
                  <a:schemeClr val="tx1"/>
                </a:solidFill>
                <a:latin typeface="Arial" charset="0"/>
                <a:cs typeface="Arial" charset="0"/>
              </a:defRPr>
            </a:lvl4pPr>
            <a:lvl5pPr marL="1899186" indent="-211021" eaLnBrk="0" hangingPunct="0">
              <a:defRPr>
                <a:solidFill>
                  <a:schemeClr val="tx1"/>
                </a:solidFill>
                <a:latin typeface="Arial" charset="0"/>
                <a:cs typeface="Arial" charset="0"/>
              </a:defRPr>
            </a:lvl5pPr>
            <a:lvl6pPr marL="2321227" indent="-211021" eaLnBrk="0" fontAlgn="base" hangingPunct="0">
              <a:spcBef>
                <a:spcPct val="0"/>
              </a:spcBef>
              <a:spcAft>
                <a:spcPct val="0"/>
              </a:spcAft>
              <a:defRPr>
                <a:solidFill>
                  <a:schemeClr val="tx1"/>
                </a:solidFill>
                <a:latin typeface="Arial" charset="0"/>
                <a:cs typeface="Arial" charset="0"/>
              </a:defRPr>
            </a:lvl6pPr>
            <a:lvl7pPr marL="2743269" indent="-211021" eaLnBrk="0" fontAlgn="base" hangingPunct="0">
              <a:spcBef>
                <a:spcPct val="0"/>
              </a:spcBef>
              <a:spcAft>
                <a:spcPct val="0"/>
              </a:spcAft>
              <a:defRPr>
                <a:solidFill>
                  <a:schemeClr val="tx1"/>
                </a:solidFill>
                <a:latin typeface="Arial" charset="0"/>
                <a:cs typeface="Arial" charset="0"/>
              </a:defRPr>
            </a:lvl7pPr>
            <a:lvl8pPr marL="3165310" indent="-211021" eaLnBrk="0" fontAlgn="base" hangingPunct="0">
              <a:spcBef>
                <a:spcPct val="0"/>
              </a:spcBef>
              <a:spcAft>
                <a:spcPct val="0"/>
              </a:spcAft>
              <a:defRPr>
                <a:solidFill>
                  <a:schemeClr val="tx1"/>
                </a:solidFill>
                <a:latin typeface="Arial" charset="0"/>
                <a:cs typeface="Arial" charset="0"/>
              </a:defRPr>
            </a:lvl8pPr>
            <a:lvl9pPr marL="3587351" indent="-211021" eaLnBrk="0" fontAlgn="base" hangingPunct="0">
              <a:spcBef>
                <a:spcPct val="0"/>
              </a:spcBef>
              <a:spcAft>
                <a:spcPct val="0"/>
              </a:spcAft>
              <a:defRPr>
                <a:solidFill>
                  <a:schemeClr val="tx1"/>
                </a:solidFill>
                <a:latin typeface="Arial" charset="0"/>
                <a:cs typeface="Arial" charset="0"/>
              </a:defRPr>
            </a:lvl9pPr>
          </a:lstStyle>
          <a:p>
            <a:pPr eaLnBrk="1" hangingPunct="1"/>
            <a:fld id="{15C6E4B9-6206-458F-B4BF-1D470EC4BDAB}" type="slidenum">
              <a:rPr lang="nl-NL" smtClean="0"/>
              <a:pPr eaLnBrk="1" hangingPunct="1"/>
              <a:t>51</a:t>
            </a:fld>
            <a:endParaRPr lang="nl-NL"/>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nl-NL"/>
              <a:t>Enkele vormen van kapsels met sporen erin</a:t>
            </a:r>
          </a:p>
        </p:txBody>
      </p:sp>
    </p:spTree>
    <p:extLst>
      <p:ext uri="{BB962C8B-B14F-4D97-AF65-F5344CB8AC3E}">
        <p14:creationId xmlns:p14="http://schemas.microsoft.com/office/powerpoint/2010/main" val="894467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hdr" sz="quarter"/>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nl-NL" altLang="nl-NL" sz="1200">
              <a:solidFill>
                <a:srgbClr val="000000"/>
              </a:solidFill>
            </a:endParaRPr>
          </a:p>
        </p:txBody>
      </p:sp>
      <p:sp>
        <p:nvSpPr>
          <p:cNvPr id="231427" name="Rectangle 3"/>
          <p:cNvSpPr>
            <a:spLocks noGrp="1" noChangeArrowheads="1"/>
          </p:cNvSpPr>
          <p:nvPr>
            <p:ph type="dt" sz="quarter" idx="1"/>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nl-NL" altLang="nl-NL" sz="1200">
              <a:solidFill>
                <a:srgbClr val="000000"/>
              </a:solidFill>
            </a:endParaRPr>
          </a:p>
        </p:txBody>
      </p:sp>
      <p:sp>
        <p:nvSpPr>
          <p:cNvPr id="231428"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nl-NL" altLang="nl-NL" sz="1200">
              <a:solidFill>
                <a:srgbClr val="000000"/>
              </a:solidFill>
            </a:endParaRPr>
          </a:p>
        </p:txBody>
      </p:sp>
      <p:sp>
        <p:nvSpPr>
          <p:cNvPr id="231429"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0486074-8D1E-444F-A3DF-D8A6BD0E09C6}" type="slidenum">
              <a:rPr lang="nl-NL" altLang="nl-NL" sz="1200" smtClean="0">
                <a:solidFill>
                  <a:srgbClr val="000000"/>
                </a:solidFill>
              </a:rPr>
              <a:pPr/>
              <a:t>59</a:t>
            </a:fld>
            <a:endParaRPr lang="nl-NL" altLang="nl-NL" sz="1200">
              <a:solidFill>
                <a:srgbClr val="000000"/>
              </a:solidFill>
            </a:endParaRPr>
          </a:p>
        </p:txBody>
      </p:sp>
      <p:sp>
        <p:nvSpPr>
          <p:cNvPr id="231430" name="Rectangle 2"/>
          <p:cNvSpPr>
            <a:spLocks noGrp="1" noRot="1" noChangeAspect="1" noChangeArrowheads="1" noTextEdit="1"/>
          </p:cNvSpPr>
          <p:nvPr>
            <p:ph type="sldImg"/>
          </p:nvPr>
        </p:nvSpPr>
        <p:spPr>
          <a:ln/>
        </p:spPr>
      </p:sp>
      <p:sp>
        <p:nvSpPr>
          <p:cNvPr id="231431" name="Rectangle 3"/>
          <p:cNvSpPr>
            <a:spLocks noGrp="1" noChangeArrowheads="1"/>
          </p:cNvSpPr>
          <p:nvPr>
            <p:ph type="body" idx="1"/>
          </p:nvPr>
        </p:nvSpPr>
        <p:spPr>
          <a:xfrm>
            <a:off x="684657" y="4343144"/>
            <a:ext cx="5488687" cy="4115019"/>
          </a:xfrm>
          <a:noFill/>
        </p:spPr>
        <p:txBody>
          <a:bodyPr/>
          <a:lstStyle/>
          <a:p>
            <a:r>
              <a:rPr lang="nl-NL" altLang="nl-NL"/>
              <a:t>Zover bekend is de Gingko biloba de oudste levende boom ter wereld, ook wel genoemd een levende fossiel, omdat deze boom meer dan tweehonderd miljoen jaar natuurrampen overleefde, waaronder de ijstijd. Natuurlijke vindplaatsen liggen in Oost-Chinese berggebieden vanwaar ze later via China en Japan (waar men ze aanplantte bij tempels) naar Europa verspreid werden. Botanisch gezien is het de voorloper van de coniferen (kegeldragers). </a:t>
            </a:r>
            <a:br>
              <a:rPr lang="nl-NL" altLang="nl-NL"/>
            </a:br>
            <a:r>
              <a:rPr lang="nl-NL" altLang="nl-NL"/>
              <a:t>De boom kan zeer oud en uiteindelijk 25 meter hoog en erg breed worden maar is in z'n jeugdjaren kegel- of zuilvormig.</a:t>
            </a:r>
            <a:br>
              <a:rPr lang="nl-NL" altLang="nl-NL"/>
            </a:br>
            <a:r>
              <a:rPr lang="nl-NL" altLang="nl-NL"/>
              <a:t>Van bladeren van deze boom wordt ook een extract gemaakt dat de bloedsomloop stimuleert en verder een zeer gunstige werking op de benen en de hersenen van het menselijk lichaam heeft. In China en Japan worden de zaden gegeten omdat ze de effekten van alcohol zouden verzachten en beter doen verteren. In China wordt deze boom veel als straatboom toegepast, bij ons helaas vaak gecombineerd met Prunus of es.</a:t>
            </a:r>
            <a:br>
              <a:rPr lang="nl-NL" altLang="nl-NL"/>
            </a:br>
            <a:endParaRPr lang="nl-NL" altLang="nl-NL"/>
          </a:p>
        </p:txBody>
      </p:sp>
    </p:spTree>
    <p:extLst>
      <p:ext uri="{BB962C8B-B14F-4D97-AF65-F5344CB8AC3E}">
        <p14:creationId xmlns:p14="http://schemas.microsoft.com/office/powerpoint/2010/main" val="367450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https://www.nature.com/articles/ncomms14691</a:t>
            </a:r>
          </a:p>
          <a:p>
            <a:r>
              <a:rPr lang="en-US" b="1" dirty="0"/>
              <a:t>Real-time divergent evolution in plants driven by pollinators</a:t>
            </a:r>
          </a:p>
          <a:p>
            <a:r>
              <a:rPr lang="en-US" dirty="0">
                <a:hlinkClick r:id="rId3"/>
              </a:rPr>
              <a:t>Daniel D. L. Gervasi</a:t>
            </a:r>
            <a:r>
              <a:rPr lang="en-US" baseline="30000" dirty="0">
                <a:hlinkClick r:id="rId4"/>
              </a:rPr>
              <a:t>1</a:t>
            </a:r>
            <a:endParaRPr lang="en-US" dirty="0"/>
          </a:p>
          <a:p>
            <a:r>
              <a:rPr lang="en-US" dirty="0"/>
              <a:t> &amp; </a:t>
            </a:r>
            <a:r>
              <a:rPr lang="en-US" dirty="0">
                <a:hlinkClick r:id="rId5"/>
              </a:rPr>
              <a:t>Florian P Schiestl</a:t>
            </a:r>
            <a:r>
              <a:rPr lang="en-US" baseline="30000" dirty="0">
                <a:hlinkClick r:id="rId4"/>
              </a:rPr>
              <a:t>1</a:t>
            </a:r>
            <a:endParaRPr lang="en-US" dirty="0"/>
          </a:p>
          <a:p>
            <a:r>
              <a:rPr lang="en-US" i="1" dirty="0"/>
              <a:t>Nature Communications</a:t>
            </a:r>
            <a:r>
              <a:rPr lang="en-US" dirty="0"/>
              <a:t> </a:t>
            </a:r>
            <a:r>
              <a:rPr lang="en-US" b="1" dirty="0"/>
              <a:t>8</a:t>
            </a:r>
            <a:r>
              <a:rPr lang="en-US" dirty="0"/>
              <a:t>, Article number: 14691 (2017)</a:t>
            </a:r>
          </a:p>
          <a:p>
            <a:r>
              <a:rPr lang="en-US" dirty="0"/>
              <a:t>doi:10.1038/ncomms14691</a:t>
            </a:r>
          </a:p>
          <a:p>
            <a:r>
              <a:rPr lang="en-US" dirty="0"/>
              <a:t>Pollinator-driven diversification is thought to be a major source of floral variation in plants. Our knowledge of this process is, however, limited to indirect assessments of evolutionary changes. Here, we employ experimental evolution with fast cycling </a:t>
            </a:r>
            <a:r>
              <a:rPr lang="en-US" i="1" dirty="0"/>
              <a:t>Brassica </a:t>
            </a:r>
            <a:r>
              <a:rPr lang="en-US" i="1" dirty="0" err="1"/>
              <a:t>rapa</a:t>
            </a:r>
            <a:r>
              <a:rPr lang="en-US" dirty="0"/>
              <a:t> plants to demonstrate adaptive evolution driven by different pollinators. Our study shows pollinator-driven divergent selection as well as divergent evolution in plant traits. Plants pollinated by bumblebees evolved taller size and more fragrant flowers with increased ultraviolet reflection. Bumblebees preferred bumblebee-pollinated plants over hoverfly-pollinated plants at the end of the experiment, showing that plants had adapted to the bumblebees’ preferences. Plants with hoverfly pollination became shorter, had reduced emission of some floral volatiles, but increased fitness through augmented autonomous self-pollination. Our study demonstrates that changes in pollinator communities can have rapid consequences on the evolution of plant traits and mating system.</a:t>
            </a:r>
            <a:endParaRPr lang="nl-NL" altLang="nl-NL" dirty="0"/>
          </a:p>
          <a:p>
            <a:endParaRPr lang="nl-NL" dirty="0"/>
          </a:p>
        </p:txBody>
      </p:sp>
      <p:sp>
        <p:nvSpPr>
          <p:cNvPr id="4" name="Tijdelijke aanduiding voor dianummer 3"/>
          <p:cNvSpPr>
            <a:spLocks noGrp="1"/>
          </p:cNvSpPr>
          <p:nvPr>
            <p:ph type="sldNum" sz="quarter" idx="10"/>
          </p:nvPr>
        </p:nvSpPr>
        <p:spPr/>
        <p:txBody>
          <a:bodyPr/>
          <a:lstStyle/>
          <a:p>
            <a:pPr>
              <a:defRPr/>
            </a:pPr>
            <a:fld id="{13A17997-DE6D-4A6E-958D-EBBDD634CE84}" type="slidenum">
              <a:rPr lang="nl-NL" smtClean="0"/>
              <a:pPr>
                <a:defRPr/>
              </a:pPr>
              <a:t>66</a:t>
            </a:fld>
            <a:endParaRPr lang="nl-NL"/>
          </a:p>
        </p:txBody>
      </p:sp>
    </p:spTree>
    <p:extLst>
      <p:ext uri="{BB962C8B-B14F-4D97-AF65-F5344CB8AC3E}">
        <p14:creationId xmlns:p14="http://schemas.microsoft.com/office/powerpoint/2010/main" val="1828306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jdelijke aanduiding voor dia-afbeelding 1"/>
          <p:cNvSpPr>
            <a:spLocks noGrp="1" noRot="1" noChangeAspect="1" noTextEdit="1"/>
          </p:cNvSpPr>
          <p:nvPr>
            <p:ph type="sldImg"/>
          </p:nvPr>
        </p:nvSpPr>
        <p:spPr>
          <a:ln/>
        </p:spPr>
      </p:sp>
      <p:sp>
        <p:nvSpPr>
          <p:cNvPr id="232451" name="Tijdelijke aanduiding voor notities 2"/>
          <p:cNvSpPr>
            <a:spLocks noGrp="1"/>
          </p:cNvSpPr>
          <p:nvPr>
            <p:ph type="body" idx="1"/>
          </p:nvPr>
        </p:nvSpPr>
        <p:spPr>
          <a:noFill/>
        </p:spPr>
        <p:txBody>
          <a:bodyPr/>
          <a:lstStyle/>
          <a:p>
            <a:endParaRPr lang="nl-NL" altLang="nl-NL" dirty="0"/>
          </a:p>
        </p:txBody>
      </p:sp>
      <p:sp>
        <p:nvSpPr>
          <p:cNvPr id="232452" name="Tijdelijke aanduiding voor dianumm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3D7DF8B-B1EA-425D-A59C-7A0F709A3A39}" type="slidenum">
              <a:rPr lang="nl-NL" altLang="nl-NL" sz="1200" smtClean="0"/>
              <a:pPr/>
              <a:t>72</a:t>
            </a:fld>
            <a:endParaRPr lang="nl-NL" altLang="nl-NL" sz="1200"/>
          </a:p>
        </p:txBody>
      </p:sp>
    </p:spTree>
    <p:extLst>
      <p:ext uri="{BB962C8B-B14F-4D97-AF65-F5344CB8AC3E}">
        <p14:creationId xmlns:p14="http://schemas.microsoft.com/office/powerpoint/2010/main" val="124400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685817" indent="-263776" eaLnBrk="0" hangingPunct="0">
              <a:defRPr>
                <a:solidFill>
                  <a:schemeClr val="tx1"/>
                </a:solidFill>
                <a:latin typeface="Arial" pitchFamily="34" charset="0"/>
                <a:cs typeface="Arial" pitchFamily="34" charset="0"/>
              </a:defRPr>
            </a:lvl2pPr>
            <a:lvl3pPr marL="1055103" indent="-211021" eaLnBrk="0" hangingPunct="0">
              <a:defRPr>
                <a:solidFill>
                  <a:schemeClr val="tx1"/>
                </a:solidFill>
                <a:latin typeface="Arial" pitchFamily="34" charset="0"/>
                <a:cs typeface="Arial" pitchFamily="34" charset="0"/>
              </a:defRPr>
            </a:lvl3pPr>
            <a:lvl4pPr marL="1477145" indent="-211021" eaLnBrk="0" hangingPunct="0">
              <a:defRPr>
                <a:solidFill>
                  <a:schemeClr val="tx1"/>
                </a:solidFill>
                <a:latin typeface="Arial" pitchFamily="34" charset="0"/>
                <a:cs typeface="Arial" pitchFamily="34" charset="0"/>
              </a:defRPr>
            </a:lvl4pPr>
            <a:lvl5pPr marL="1899186" indent="-211021" eaLnBrk="0" hangingPunct="0">
              <a:defRPr>
                <a:solidFill>
                  <a:schemeClr val="tx1"/>
                </a:solidFill>
                <a:latin typeface="Arial" pitchFamily="34" charset="0"/>
                <a:cs typeface="Arial" pitchFamily="34" charset="0"/>
              </a:defRPr>
            </a:lvl5pPr>
            <a:lvl6pPr marL="2321227" indent="-211021" eaLnBrk="0" fontAlgn="base" hangingPunct="0">
              <a:spcBef>
                <a:spcPct val="0"/>
              </a:spcBef>
              <a:spcAft>
                <a:spcPct val="0"/>
              </a:spcAft>
              <a:defRPr>
                <a:solidFill>
                  <a:schemeClr val="tx1"/>
                </a:solidFill>
                <a:latin typeface="Arial" pitchFamily="34" charset="0"/>
                <a:cs typeface="Arial" pitchFamily="34" charset="0"/>
              </a:defRPr>
            </a:lvl6pPr>
            <a:lvl7pPr marL="2743269" indent="-211021" eaLnBrk="0" fontAlgn="base" hangingPunct="0">
              <a:spcBef>
                <a:spcPct val="0"/>
              </a:spcBef>
              <a:spcAft>
                <a:spcPct val="0"/>
              </a:spcAft>
              <a:defRPr>
                <a:solidFill>
                  <a:schemeClr val="tx1"/>
                </a:solidFill>
                <a:latin typeface="Arial" pitchFamily="34" charset="0"/>
                <a:cs typeface="Arial" pitchFamily="34" charset="0"/>
              </a:defRPr>
            </a:lvl7pPr>
            <a:lvl8pPr marL="3165310" indent="-211021" eaLnBrk="0" fontAlgn="base" hangingPunct="0">
              <a:spcBef>
                <a:spcPct val="0"/>
              </a:spcBef>
              <a:spcAft>
                <a:spcPct val="0"/>
              </a:spcAft>
              <a:defRPr>
                <a:solidFill>
                  <a:schemeClr val="tx1"/>
                </a:solidFill>
                <a:latin typeface="Arial" pitchFamily="34" charset="0"/>
                <a:cs typeface="Arial" pitchFamily="34" charset="0"/>
              </a:defRPr>
            </a:lvl8pPr>
            <a:lvl9pPr marL="3587351" indent="-21102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151562C-27E6-4D54-AB2A-6B1D0E2799B3}" type="slidenum">
              <a:rPr lang="nl-NL" altLang="nl-NL" smtClean="0"/>
              <a:pPr eaLnBrk="1" hangingPunct="1"/>
              <a:t>75</a:t>
            </a:fld>
            <a:endParaRPr lang="nl-NL" altLang="nl-NL"/>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altLang="nl-NL">
              <a:latin typeface="Arial" pitchFamily="34" charset="0"/>
              <a:cs typeface="Arial" pitchFamily="34" charset="0"/>
            </a:endParaRPr>
          </a:p>
        </p:txBody>
      </p:sp>
    </p:spTree>
    <p:extLst>
      <p:ext uri="{BB962C8B-B14F-4D97-AF65-F5344CB8AC3E}">
        <p14:creationId xmlns:p14="http://schemas.microsoft.com/office/powerpoint/2010/main" val="97200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E8FFF44-EB11-43EB-A5EE-39D0914162F5}" type="slidenum">
              <a:rPr lang="nl-NL" smtClean="0"/>
              <a:t>88</a:t>
            </a:fld>
            <a:endParaRPr lang="nl-NL"/>
          </a:p>
        </p:txBody>
      </p:sp>
    </p:spTree>
    <p:extLst>
      <p:ext uri="{BB962C8B-B14F-4D97-AF65-F5344CB8AC3E}">
        <p14:creationId xmlns:p14="http://schemas.microsoft.com/office/powerpoint/2010/main" val="315666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nl-NL" sz="1200" dirty="0" err="1"/>
              <a:t>Chromatine</a:t>
            </a:r>
            <a:r>
              <a:rPr lang="en-GB" altLang="nl-NL" sz="1200" dirty="0"/>
              <a:t> </a:t>
            </a:r>
            <a:r>
              <a:rPr lang="en-GB" altLang="nl-NL" sz="1200" dirty="0" err="1"/>
              <a:t>voor</a:t>
            </a:r>
            <a:r>
              <a:rPr lang="en-GB" altLang="nl-NL" sz="1200" dirty="0"/>
              <a:t> 50% </a:t>
            </a:r>
            <a:r>
              <a:rPr lang="en-GB" altLang="nl-NL" sz="1200" dirty="0" err="1"/>
              <a:t>eiwit</a:t>
            </a:r>
            <a:r>
              <a:rPr lang="en-GB" altLang="nl-NL" sz="1200" dirty="0"/>
              <a:t> en </a:t>
            </a:r>
            <a:r>
              <a:rPr lang="en-GB" altLang="nl-NL" sz="1200" dirty="0" err="1"/>
              <a:t>daarvan</a:t>
            </a:r>
            <a:r>
              <a:rPr lang="en-GB" altLang="nl-NL" sz="1200" dirty="0"/>
              <a:t> </a:t>
            </a:r>
            <a:r>
              <a:rPr lang="en-GB" altLang="nl-NL" sz="1200" dirty="0" err="1"/>
              <a:t>vnl</a:t>
            </a:r>
            <a:r>
              <a:rPr lang="en-GB" altLang="nl-NL" sz="1200" dirty="0"/>
              <a:t> </a:t>
            </a:r>
            <a:r>
              <a:rPr lang="en-GB" altLang="nl-NL" sz="1200" dirty="0" err="1"/>
              <a:t>histonen</a:t>
            </a:r>
            <a:r>
              <a:rPr lang="en-GB" altLang="nl-NL" sz="1200" dirty="0"/>
              <a:t> (</a:t>
            </a:r>
            <a:r>
              <a:rPr lang="en-GB" altLang="nl-NL" sz="1200" dirty="0" err="1"/>
              <a:t>positief</a:t>
            </a:r>
            <a:r>
              <a:rPr lang="en-GB" altLang="nl-NL" sz="1200" dirty="0"/>
              <a:t> </a:t>
            </a:r>
            <a:r>
              <a:rPr lang="en-GB" altLang="nl-NL" sz="1200" dirty="0" err="1"/>
              <a:t>geladen</a:t>
            </a:r>
            <a:r>
              <a:rPr lang="en-GB" altLang="nl-NL" sz="1200" dirty="0"/>
              <a:t>).</a:t>
            </a:r>
          </a:p>
          <a:p>
            <a:r>
              <a:rPr lang="en-GB" altLang="nl-NL" sz="1200" dirty="0"/>
              <a:t>DNA-</a:t>
            </a:r>
            <a:r>
              <a:rPr lang="en-GB" altLang="nl-NL" sz="1200" dirty="0" err="1"/>
              <a:t>synthese</a:t>
            </a:r>
            <a:r>
              <a:rPr lang="en-GB" altLang="nl-NL" sz="1200" dirty="0"/>
              <a:t> </a:t>
            </a:r>
            <a:r>
              <a:rPr lang="en-GB" altLang="nl-NL" sz="1200" dirty="0" err="1"/>
              <a:t>voorafgaand</a:t>
            </a:r>
            <a:r>
              <a:rPr lang="en-GB" altLang="nl-NL" sz="1200" dirty="0"/>
              <a:t> </a:t>
            </a:r>
            <a:r>
              <a:rPr lang="en-GB" altLang="nl-NL" sz="1200" dirty="0" err="1"/>
              <a:t>aan</a:t>
            </a:r>
            <a:r>
              <a:rPr lang="en-GB" altLang="nl-NL" sz="1200" dirty="0"/>
              <a:t> </a:t>
            </a:r>
            <a:r>
              <a:rPr lang="en-GB" altLang="nl-NL" sz="1200" dirty="0" err="1"/>
              <a:t>profase</a:t>
            </a:r>
            <a:r>
              <a:rPr lang="en-GB" altLang="nl-NL" sz="1200" dirty="0"/>
              <a:t>. </a:t>
            </a:r>
          </a:p>
          <a:p>
            <a:r>
              <a:rPr lang="en-GB" altLang="nl-NL" sz="1200" dirty="0" err="1"/>
              <a:t>Zusterchromatiden</a:t>
            </a:r>
            <a:r>
              <a:rPr lang="en-GB" altLang="nl-NL" sz="1200" dirty="0"/>
              <a:t> </a:t>
            </a:r>
            <a:r>
              <a:rPr lang="en-GB" altLang="nl-NL" sz="1200" dirty="0" err="1"/>
              <a:t>aan</a:t>
            </a:r>
            <a:r>
              <a:rPr lang="en-GB" altLang="nl-NL" sz="1200" dirty="0"/>
              <a:t> </a:t>
            </a:r>
            <a:r>
              <a:rPr lang="en-GB" altLang="nl-NL" sz="1200" dirty="0" err="1"/>
              <a:t>elkaar</a:t>
            </a:r>
            <a:r>
              <a:rPr lang="en-GB" altLang="nl-NL" sz="1200" dirty="0"/>
              <a:t> </a:t>
            </a:r>
            <a:r>
              <a:rPr lang="en-GB" altLang="nl-NL" sz="1200" dirty="0" err="1"/>
              <a:t>verbonden</a:t>
            </a:r>
            <a:r>
              <a:rPr lang="en-GB" altLang="nl-NL" sz="1200" dirty="0"/>
              <a:t> </a:t>
            </a:r>
            <a:r>
              <a:rPr lang="en-GB" altLang="nl-NL" sz="1200" dirty="0" err="1"/>
              <a:t>bij</a:t>
            </a:r>
            <a:r>
              <a:rPr lang="en-GB" altLang="nl-NL" sz="1200" dirty="0"/>
              <a:t> het </a:t>
            </a:r>
            <a:r>
              <a:rPr lang="en-GB" altLang="nl-NL" sz="1200" dirty="0" err="1"/>
              <a:t>centromeer</a:t>
            </a:r>
            <a:r>
              <a:rPr lang="en-GB" altLang="nl-NL" sz="1200" dirty="0"/>
              <a:t>.</a:t>
            </a:r>
          </a:p>
          <a:p>
            <a:r>
              <a:rPr lang="en-GB" altLang="nl-NL" sz="1200" dirty="0" err="1"/>
              <a:t>Centromeer</a:t>
            </a:r>
            <a:r>
              <a:rPr lang="en-GB" altLang="nl-NL" sz="1200" dirty="0"/>
              <a:t> is de </a:t>
            </a:r>
            <a:r>
              <a:rPr lang="en-GB" altLang="nl-NL" sz="1200" dirty="0" err="1"/>
              <a:t>plaats</a:t>
            </a:r>
            <a:r>
              <a:rPr lang="en-GB" altLang="nl-NL" sz="1200" dirty="0"/>
              <a:t> </a:t>
            </a:r>
            <a:r>
              <a:rPr lang="en-GB" altLang="nl-NL" sz="1200" dirty="0" err="1"/>
              <a:t>waar</a:t>
            </a:r>
            <a:r>
              <a:rPr lang="en-GB" altLang="nl-NL" sz="1200" dirty="0"/>
              <a:t> het </a:t>
            </a:r>
            <a:r>
              <a:rPr lang="en-GB" altLang="nl-NL" sz="1200" dirty="0" err="1"/>
              <a:t>kinetochoor</a:t>
            </a:r>
            <a:r>
              <a:rPr lang="en-GB" altLang="nl-NL" sz="1200" dirty="0"/>
              <a:t> </a:t>
            </a:r>
            <a:r>
              <a:rPr lang="en-GB" altLang="nl-NL" sz="1200" dirty="0" err="1"/>
              <a:t>ontstaat</a:t>
            </a:r>
            <a:r>
              <a:rPr lang="en-GB" altLang="nl-NL" sz="1200" dirty="0"/>
              <a:t>.</a:t>
            </a:r>
          </a:p>
          <a:p>
            <a:r>
              <a:rPr lang="en-GB" altLang="nl-NL" sz="1200" dirty="0" err="1"/>
              <a:t>Kinetochoor</a:t>
            </a:r>
            <a:r>
              <a:rPr lang="en-GB" altLang="nl-NL" sz="1200" dirty="0"/>
              <a:t> is de </a:t>
            </a:r>
            <a:r>
              <a:rPr lang="en-GB" altLang="nl-NL" sz="1200" dirty="0" err="1"/>
              <a:t>structuur</a:t>
            </a:r>
            <a:r>
              <a:rPr lang="en-GB" altLang="nl-NL" sz="1200" dirty="0"/>
              <a:t> </a:t>
            </a:r>
            <a:r>
              <a:rPr lang="en-GB" altLang="nl-NL" sz="1200" dirty="0" err="1"/>
              <a:t>waaraan</a:t>
            </a:r>
            <a:r>
              <a:rPr lang="en-GB" altLang="nl-NL" sz="1200" dirty="0"/>
              <a:t> </a:t>
            </a:r>
            <a:r>
              <a:rPr lang="en-GB" altLang="nl-NL" sz="1200" dirty="0" err="1"/>
              <a:t>microtubuli</a:t>
            </a:r>
            <a:r>
              <a:rPr lang="en-GB" altLang="nl-NL" sz="1200" dirty="0"/>
              <a:t> </a:t>
            </a:r>
            <a:r>
              <a:rPr lang="en-GB" altLang="nl-NL" sz="1200" dirty="0" err="1"/>
              <a:t>hechten</a:t>
            </a:r>
            <a:r>
              <a:rPr lang="en-GB" altLang="nl-NL" sz="1200" dirty="0"/>
              <a:t>.</a:t>
            </a:r>
          </a:p>
          <a:p>
            <a:r>
              <a:rPr lang="en-GB" altLang="nl-NL" sz="1200" dirty="0" err="1"/>
              <a:t>Zusterchromatiden</a:t>
            </a:r>
            <a:r>
              <a:rPr lang="en-GB" altLang="nl-NL" sz="1200" dirty="0"/>
              <a:t> </a:t>
            </a:r>
            <a:r>
              <a:rPr lang="en-GB" altLang="nl-NL" sz="1200" dirty="0" err="1"/>
              <a:t>gaan</a:t>
            </a:r>
            <a:r>
              <a:rPr lang="en-GB" altLang="nl-NL" sz="1200" dirty="0"/>
              <a:t> </a:t>
            </a:r>
            <a:r>
              <a:rPr lang="en-GB" altLang="nl-NL" sz="1200" dirty="0" err="1"/>
              <a:t>dochterchromosomen</a:t>
            </a:r>
            <a:r>
              <a:rPr lang="en-GB" altLang="nl-NL" sz="1200" dirty="0"/>
              <a:t> </a:t>
            </a:r>
            <a:r>
              <a:rPr lang="en-GB" altLang="nl-NL" sz="1200" dirty="0" err="1"/>
              <a:t>heten</a:t>
            </a:r>
            <a:r>
              <a:rPr lang="en-GB" altLang="nl-NL" sz="1200" dirty="0"/>
              <a:t> </a:t>
            </a:r>
            <a:r>
              <a:rPr lang="en-GB" altLang="nl-NL" sz="1200" dirty="0" err="1"/>
              <a:t>zodra</a:t>
            </a:r>
            <a:r>
              <a:rPr lang="en-GB" altLang="nl-NL" sz="1200" dirty="0"/>
              <a:t> </a:t>
            </a:r>
            <a:r>
              <a:rPr lang="en-GB" altLang="nl-NL" sz="1200" dirty="0" err="1"/>
              <a:t>er</a:t>
            </a:r>
            <a:r>
              <a:rPr lang="en-GB" altLang="nl-NL" sz="1200" dirty="0"/>
              <a:t> </a:t>
            </a:r>
            <a:r>
              <a:rPr lang="en-GB" altLang="nl-NL" sz="1200" dirty="0" err="1"/>
              <a:t>splitsing</a:t>
            </a:r>
            <a:r>
              <a:rPr lang="en-GB" altLang="nl-NL" sz="1200" dirty="0"/>
              <a:t> </a:t>
            </a:r>
            <a:r>
              <a:rPr lang="en-GB" altLang="nl-NL" sz="1200" dirty="0" err="1"/>
              <a:t>optreedt</a:t>
            </a:r>
            <a:r>
              <a:rPr lang="en-GB" altLang="nl-NL" sz="1200" dirty="0"/>
              <a:t> (</a:t>
            </a:r>
            <a:r>
              <a:rPr lang="en-GB" altLang="nl-NL" sz="1200" dirty="0" err="1"/>
              <a:t>bij</a:t>
            </a:r>
            <a:r>
              <a:rPr lang="en-GB" altLang="nl-NL" sz="1200" dirty="0"/>
              <a:t> </a:t>
            </a:r>
            <a:r>
              <a:rPr lang="en-GB" altLang="nl-NL" sz="1200" dirty="0" err="1"/>
              <a:t>anafase</a:t>
            </a:r>
            <a:r>
              <a:rPr lang="en-GB" altLang="nl-NL" sz="1200" dirty="0"/>
              <a:t>).</a:t>
            </a:r>
          </a:p>
          <a:p>
            <a:endParaRPr lang="nl-NL" dirty="0"/>
          </a:p>
        </p:txBody>
      </p:sp>
      <p:sp>
        <p:nvSpPr>
          <p:cNvPr id="4" name="Tijdelijke aanduiding voor dianummer 3"/>
          <p:cNvSpPr>
            <a:spLocks noGrp="1"/>
          </p:cNvSpPr>
          <p:nvPr>
            <p:ph type="sldNum" sz="quarter" idx="10"/>
          </p:nvPr>
        </p:nvSpPr>
        <p:spPr/>
        <p:txBody>
          <a:bodyPr/>
          <a:lstStyle/>
          <a:p>
            <a:fld id="{9E8FFF44-EB11-43EB-A5EE-39D0914162F5}" type="slidenum">
              <a:rPr lang="nl-NL" smtClean="0"/>
              <a:t>23</a:t>
            </a:fld>
            <a:endParaRPr lang="nl-NL"/>
          </a:p>
        </p:txBody>
      </p:sp>
    </p:spTree>
    <p:extLst>
      <p:ext uri="{BB962C8B-B14F-4D97-AF65-F5344CB8AC3E}">
        <p14:creationId xmlns:p14="http://schemas.microsoft.com/office/powerpoint/2010/main" val="372718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66338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Wikipedia</a:t>
            </a:r>
          </a:p>
          <a:p>
            <a:pPr rtl="0"/>
            <a:r>
              <a:rPr lang="nl-NL" b="1" dirty="0" err="1">
                <a:effectLst/>
              </a:rPr>
              <a:t>Apomixie</a:t>
            </a:r>
            <a:r>
              <a:rPr lang="nl-NL" dirty="0">
                <a:effectLst/>
              </a:rPr>
              <a:t>, ook vaak </a:t>
            </a:r>
            <a:r>
              <a:rPr lang="nl-NL" dirty="0" err="1">
                <a:effectLst/>
              </a:rPr>
              <a:t>apomixis</a:t>
            </a:r>
            <a:r>
              <a:rPr lang="nl-NL" dirty="0">
                <a:effectLst/>
              </a:rPr>
              <a:t> genoemd, is een verzamelnaam voor </a:t>
            </a:r>
            <a:r>
              <a:rPr lang="nl-NL" dirty="0">
                <a:effectLst/>
                <a:hlinkClick r:id="rId3" tooltip="Ongeslachtelijke voortplanting"/>
              </a:rPr>
              <a:t>ongeslachtelijke voortplanting</a:t>
            </a:r>
            <a:r>
              <a:rPr lang="nl-NL" dirty="0">
                <a:effectLst/>
              </a:rPr>
              <a:t> via zaad. </a:t>
            </a:r>
            <a:r>
              <a:rPr lang="nl-NL" dirty="0" err="1">
                <a:effectLst/>
                <a:hlinkClick r:id="rId4" tooltip="Agamospermie (de pagina bestaat niet)"/>
              </a:rPr>
              <a:t>Agamospermie</a:t>
            </a:r>
            <a:r>
              <a:rPr lang="nl-NL" dirty="0">
                <a:effectLst/>
              </a:rPr>
              <a:t> valt onder de term </a:t>
            </a:r>
            <a:r>
              <a:rPr lang="nl-NL" dirty="0" err="1">
                <a:effectLst/>
              </a:rPr>
              <a:t>apomixie</a:t>
            </a:r>
            <a:r>
              <a:rPr lang="nl-NL" dirty="0">
                <a:effectLst/>
              </a:rPr>
              <a:t>. Geslachtelijke voortplanting wordt </a:t>
            </a:r>
            <a:r>
              <a:rPr lang="nl-NL" dirty="0" err="1">
                <a:effectLst/>
                <a:hlinkClick r:id="rId5" tooltip="Amfimixis"/>
              </a:rPr>
              <a:t>amfimixis</a:t>
            </a:r>
            <a:r>
              <a:rPr lang="nl-NL" dirty="0">
                <a:effectLst/>
              </a:rPr>
              <a:t> genoemd.</a:t>
            </a:r>
          </a:p>
          <a:p>
            <a:pPr rtl="0"/>
            <a:r>
              <a:rPr lang="nl-NL" dirty="0" err="1">
                <a:effectLst/>
              </a:rPr>
              <a:t>Apomixie</a:t>
            </a:r>
            <a:r>
              <a:rPr lang="nl-NL" dirty="0">
                <a:effectLst/>
              </a:rPr>
              <a:t> komt relatief vaak voor bij de </a:t>
            </a:r>
            <a:r>
              <a:rPr lang="nl-NL" dirty="0">
                <a:effectLst/>
                <a:hlinkClick r:id="rId6" tooltip="Bedektzadigen"/>
              </a:rPr>
              <a:t>bedektzadigen</a:t>
            </a:r>
            <a:r>
              <a:rPr lang="nl-NL" dirty="0">
                <a:effectLst/>
              </a:rPr>
              <a:t> (</a:t>
            </a:r>
            <a:r>
              <a:rPr lang="nl-NL" dirty="0" err="1">
                <a:effectLst/>
              </a:rPr>
              <a:t>Magnoliophyta</a:t>
            </a:r>
            <a:r>
              <a:rPr lang="nl-NL" dirty="0">
                <a:effectLst/>
              </a:rPr>
              <a:t>) en </a:t>
            </a:r>
            <a:r>
              <a:rPr lang="nl-NL" dirty="0" err="1">
                <a:effectLst/>
                <a:hlinkClick r:id="rId7" tooltip="Varenachtigen"/>
              </a:rPr>
              <a:t>varenachtigen</a:t>
            </a:r>
            <a:r>
              <a:rPr lang="nl-NL" dirty="0">
                <a:effectLst/>
              </a:rPr>
              <a:t> (</a:t>
            </a:r>
            <a:r>
              <a:rPr lang="nl-NL" dirty="0" err="1">
                <a:effectLst/>
              </a:rPr>
              <a:t>Pteridophyta</a:t>
            </a:r>
            <a:r>
              <a:rPr lang="nl-NL" dirty="0">
                <a:effectLst/>
              </a:rPr>
              <a:t>), maar is tot nu toe niet gevonden bij de </a:t>
            </a:r>
            <a:r>
              <a:rPr lang="nl-NL" dirty="0">
                <a:effectLst/>
                <a:hlinkClick r:id="rId8" tooltip="Naaktzadigen"/>
              </a:rPr>
              <a:t>naaktzadigen</a:t>
            </a:r>
            <a:r>
              <a:rPr lang="nl-NL" dirty="0">
                <a:effectLst/>
              </a:rPr>
              <a:t> (</a:t>
            </a:r>
            <a:r>
              <a:rPr lang="nl-NL" dirty="0" err="1">
                <a:effectLst/>
              </a:rPr>
              <a:t>Gymnospermae</a:t>
            </a:r>
            <a:r>
              <a:rPr lang="nl-NL" dirty="0">
                <a:effectLst/>
              </a:rPr>
              <a:t>). Het komt wijdverbreid voor in de </a:t>
            </a:r>
            <a:r>
              <a:rPr lang="nl-NL" dirty="0">
                <a:effectLst/>
                <a:hlinkClick r:id="rId9" tooltip="Grassenfamilie"/>
              </a:rPr>
              <a:t>grassenfamilie</a:t>
            </a:r>
            <a:r>
              <a:rPr lang="nl-NL" dirty="0">
                <a:effectLst/>
              </a:rPr>
              <a:t> (</a:t>
            </a:r>
            <a:r>
              <a:rPr lang="nl-NL" dirty="0">
                <a:effectLst/>
                <a:hlinkClick r:id="rId10" tooltip="Veldbeemdgras"/>
              </a:rPr>
              <a:t>veldbeemdgras</a:t>
            </a:r>
            <a:r>
              <a:rPr lang="nl-NL" dirty="0">
                <a:effectLst/>
              </a:rPr>
              <a:t>), </a:t>
            </a:r>
            <a:r>
              <a:rPr lang="nl-NL" dirty="0">
                <a:effectLst/>
                <a:hlinkClick r:id="rId11" tooltip="Rozenfamilie"/>
              </a:rPr>
              <a:t>rozenfamilie</a:t>
            </a:r>
            <a:r>
              <a:rPr lang="nl-NL" dirty="0">
                <a:effectLst/>
              </a:rPr>
              <a:t> (</a:t>
            </a:r>
            <a:r>
              <a:rPr lang="nl-NL" dirty="0">
                <a:effectLst/>
                <a:hlinkClick r:id="rId12" tooltip="Braam (plant)"/>
              </a:rPr>
              <a:t>braam</a:t>
            </a:r>
            <a:r>
              <a:rPr lang="nl-NL" dirty="0">
                <a:effectLst/>
              </a:rPr>
              <a:t> en </a:t>
            </a:r>
            <a:r>
              <a:rPr lang="nl-NL" dirty="0">
                <a:effectLst/>
                <a:hlinkClick r:id="rId13" tooltip="Lijsterbes"/>
              </a:rPr>
              <a:t>lijsterbes</a:t>
            </a:r>
            <a:r>
              <a:rPr lang="nl-NL" dirty="0">
                <a:effectLst/>
              </a:rPr>
              <a:t>), </a:t>
            </a:r>
            <a:r>
              <a:rPr lang="nl-NL" dirty="0">
                <a:effectLst/>
                <a:hlinkClick r:id="rId14" tooltip="Composietenfamilie"/>
              </a:rPr>
              <a:t>composietenfamilie</a:t>
            </a:r>
            <a:r>
              <a:rPr lang="nl-NL" dirty="0">
                <a:effectLst/>
              </a:rPr>
              <a:t> (</a:t>
            </a:r>
            <a:r>
              <a:rPr lang="nl-NL" dirty="0">
                <a:effectLst/>
                <a:hlinkClick r:id="rId15" tooltip="Duizendblad (soort)"/>
              </a:rPr>
              <a:t>duizendblad</a:t>
            </a:r>
            <a:r>
              <a:rPr lang="nl-NL" dirty="0">
                <a:effectLst/>
              </a:rPr>
              <a:t>, </a:t>
            </a:r>
            <a:r>
              <a:rPr lang="nl-NL" dirty="0">
                <a:effectLst/>
                <a:hlinkClick r:id="rId16" tooltip="Streepzaad"/>
              </a:rPr>
              <a:t>streepzaad</a:t>
            </a:r>
            <a:r>
              <a:rPr lang="nl-NL" dirty="0">
                <a:effectLst/>
              </a:rPr>
              <a:t>, </a:t>
            </a:r>
            <a:r>
              <a:rPr lang="nl-NL" dirty="0">
                <a:effectLst/>
                <a:hlinkClick r:id="rId17" tooltip="Havikskruid"/>
              </a:rPr>
              <a:t>havikskruid</a:t>
            </a:r>
            <a:r>
              <a:rPr lang="nl-NL" dirty="0">
                <a:effectLst/>
              </a:rPr>
              <a:t>, </a:t>
            </a:r>
            <a:r>
              <a:rPr lang="nl-NL" dirty="0">
                <a:effectLst/>
                <a:hlinkClick r:id="rId18" tooltip="Paardenbloem"/>
              </a:rPr>
              <a:t>paardenbloem</a:t>
            </a:r>
            <a:r>
              <a:rPr lang="nl-NL" dirty="0">
                <a:effectLst/>
              </a:rPr>
              <a:t>) en </a:t>
            </a:r>
            <a:r>
              <a:rPr lang="nl-NL" dirty="0">
                <a:effectLst/>
                <a:hlinkClick r:id="rId19" tooltip="Wijnruitfamilie"/>
              </a:rPr>
              <a:t>wijnruitfamilie</a:t>
            </a:r>
            <a:r>
              <a:rPr lang="nl-NL" dirty="0">
                <a:effectLst/>
              </a:rPr>
              <a:t> (</a:t>
            </a:r>
            <a:r>
              <a:rPr lang="nl-NL" dirty="0" err="1">
                <a:effectLst/>
                <a:hlinkClick r:id="rId20" tooltip="Citrusvrucht"/>
              </a:rPr>
              <a:t>citrus</a:t>
            </a:r>
            <a:r>
              <a:rPr lang="nl-NL" dirty="0">
                <a:effectLst/>
              </a:rPr>
              <a:t>).</a:t>
            </a:r>
          </a:p>
          <a:p>
            <a:pPr rtl="0"/>
            <a:r>
              <a:rPr lang="nl-NL" dirty="0">
                <a:effectLst/>
              </a:rPr>
              <a:t>Vroeger viel </a:t>
            </a:r>
            <a:r>
              <a:rPr lang="nl-NL" dirty="0" err="1">
                <a:effectLst/>
                <a:hlinkClick r:id="rId21" tooltip="Viviparie"/>
              </a:rPr>
              <a:t>viviparie</a:t>
            </a:r>
            <a:r>
              <a:rPr lang="nl-NL" dirty="0">
                <a:effectLst/>
              </a:rPr>
              <a:t> ook onder het begrip </a:t>
            </a:r>
            <a:r>
              <a:rPr lang="nl-NL" dirty="0" err="1">
                <a:effectLst/>
              </a:rPr>
              <a:t>apomixie</a:t>
            </a:r>
            <a:r>
              <a:rPr lang="nl-NL" dirty="0">
                <a:effectLst/>
              </a:rPr>
              <a:t>.</a:t>
            </a:r>
          </a:p>
          <a:p>
            <a:pPr rtl="0"/>
            <a:r>
              <a:rPr lang="nl-NL" dirty="0">
                <a:effectLst/>
              </a:rPr>
              <a:t>Bij </a:t>
            </a:r>
            <a:r>
              <a:rPr lang="nl-NL" b="1" dirty="0">
                <a:effectLst/>
              </a:rPr>
              <a:t>diplosporie</a:t>
            </a:r>
            <a:r>
              <a:rPr lang="nl-NL" dirty="0">
                <a:effectLst/>
              </a:rPr>
              <a:t> deelt de embryozakmoedercel zich niet.</a:t>
            </a:r>
          </a:p>
          <a:p>
            <a:pPr rtl="0"/>
            <a:r>
              <a:rPr lang="nl-NL" dirty="0">
                <a:effectLst/>
              </a:rPr>
              <a:t>Bij </a:t>
            </a:r>
            <a:r>
              <a:rPr lang="nl-NL" b="1" dirty="0" err="1">
                <a:effectLst/>
              </a:rPr>
              <a:t>aposporie</a:t>
            </a:r>
            <a:r>
              <a:rPr lang="nl-NL" dirty="0">
                <a:effectLst/>
              </a:rPr>
              <a:t> vormt een somatische cel uit het weefsel rondom de embryozakmoedercel de eicel.</a:t>
            </a:r>
          </a:p>
          <a:p>
            <a:pPr rtl="0"/>
            <a:r>
              <a:rPr lang="nl-NL" dirty="0">
                <a:effectLst/>
              </a:rPr>
              <a:t>Bij dieren komt </a:t>
            </a:r>
            <a:r>
              <a:rPr lang="nl-NL" dirty="0">
                <a:effectLst/>
                <a:hlinkClick r:id="rId22" tooltip="Parthenogenese"/>
              </a:rPr>
              <a:t>parthenogenese</a:t>
            </a:r>
            <a:r>
              <a:rPr lang="nl-NL" dirty="0">
                <a:effectLst/>
              </a:rPr>
              <a:t> voor.</a:t>
            </a:r>
          </a:p>
          <a:p>
            <a:endParaRPr lang="nl-NL" dirty="0"/>
          </a:p>
        </p:txBody>
      </p:sp>
      <p:sp>
        <p:nvSpPr>
          <p:cNvPr id="4" name="Tijdelijke aanduiding voor dianummer 3"/>
          <p:cNvSpPr>
            <a:spLocks noGrp="1"/>
          </p:cNvSpPr>
          <p:nvPr>
            <p:ph type="sldNum" sz="quarter" idx="10"/>
          </p:nvPr>
        </p:nvSpPr>
        <p:spPr/>
        <p:txBody>
          <a:bodyPr/>
          <a:lstStyle/>
          <a:p>
            <a:pPr>
              <a:defRPr/>
            </a:pPr>
            <a:fld id="{DE402935-1A37-48AF-96F0-809634A7A757}" type="slidenum">
              <a:rPr lang="nl-NL" smtClean="0"/>
              <a:pPr>
                <a:defRPr/>
              </a:pPr>
              <a:t>28</a:t>
            </a:fld>
            <a:endParaRPr lang="nl-NL"/>
          </a:p>
        </p:txBody>
      </p:sp>
    </p:spTree>
    <p:extLst>
      <p:ext uri="{BB962C8B-B14F-4D97-AF65-F5344CB8AC3E}">
        <p14:creationId xmlns:p14="http://schemas.microsoft.com/office/powerpoint/2010/main" val="324828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Wikipedia</a:t>
            </a:r>
          </a:p>
          <a:p>
            <a:pPr rtl="0"/>
            <a:r>
              <a:rPr lang="nl-NL" b="1" dirty="0" err="1">
                <a:effectLst/>
              </a:rPr>
              <a:t>Apomixie</a:t>
            </a:r>
            <a:r>
              <a:rPr lang="nl-NL" dirty="0">
                <a:effectLst/>
              </a:rPr>
              <a:t>, ook vaak </a:t>
            </a:r>
            <a:r>
              <a:rPr lang="nl-NL" dirty="0" err="1">
                <a:effectLst/>
              </a:rPr>
              <a:t>apomixis</a:t>
            </a:r>
            <a:r>
              <a:rPr lang="nl-NL" dirty="0">
                <a:effectLst/>
              </a:rPr>
              <a:t> genoemd, is een verzamelnaam voor </a:t>
            </a:r>
            <a:r>
              <a:rPr lang="nl-NL" dirty="0">
                <a:effectLst/>
                <a:hlinkClick r:id="rId3" tooltip="Ongeslachtelijke voortplanting"/>
              </a:rPr>
              <a:t>ongeslachtelijke voortplanting</a:t>
            </a:r>
            <a:r>
              <a:rPr lang="nl-NL" dirty="0">
                <a:effectLst/>
              </a:rPr>
              <a:t> via zaad. </a:t>
            </a:r>
            <a:r>
              <a:rPr lang="nl-NL" dirty="0" err="1">
                <a:effectLst/>
                <a:hlinkClick r:id="rId4" tooltip="Agamospermie (de pagina bestaat niet)"/>
              </a:rPr>
              <a:t>Agamospermie</a:t>
            </a:r>
            <a:r>
              <a:rPr lang="nl-NL" dirty="0">
                <a:effectLst/>
              </a:rPr>
              <a:t> valt onder de term </a:t>
            </a:r>
            <a:r>
              <a:rPr lang="nl-NL" dirty="0" err="1">
                <a:effectLst/>
              </a:rPr>
              <a:t>apomixie</a:t>
            </a:r>
            <a:r>
              <a:rPr lang="nl-NL" dirty="0">
                <a:effectLst/>
              </a:rPr>
              <a:t>. Geslachtelijke voortplanting wordt </a:t>
            </a:r>
            <a:r>
              <a:rPr lang="nl-NL" dirty="0" err="1">
                <a:effectLst/>
                <a:hlinkClick r:id="rId5" tooltip="Amfimixis"/>
              </a:rPr>
              <a:t>amfimixis</a:t>
            </a:r>
            <a:r>
              <a:rPr lang="nl-NL" dirty="0">
                <a:effectLst/>
              </a:rPr>
              <a:t> genoemd.</a:t>
            </a:r>
          </a:p>
          <a:p>
            <a:pPr rtl="0"/>
            <a:r>
              <a:rPr lang="nl-NL" dirty="0" err="1">
                <a:effectLst/>
              </a:rPr>
              <a:t>Apomixie</a:t>
            </a:r>
            <a:r>
              <a:rPr lang="nl-NL" dirty="0">
                <a:effectLst/>
              </a:rPr>
              <a:t> komt relatief vaak voor bij de </a:t>
            </a:r>
            <a:r>
              <a:rPr lang="nl-NL" dirty="0">
                <a:effectLst/>
                <a:hlinkClick r:id="rId6" tooltip="Bedektzadigen"/>
              </a:rPr>
              <a:t>bedektzadigen</a:t>
            </a:r>
            <a:r>
              <a:rPr lang="nl-NL" dirty="0">
                <a:effectLst/>
              </a:rPr>
              <a:t> (</a:t>
            </a:r>
            <a:r>
              <a:rPr lang="nl-NL" dirty="0" err="1">
                <a:effectLst/>
              </a:rPr>
              <a:t>Magnoliophyta</a:t>
            </a:r>
            <a:r>
              <a:rPr lang="nl-NL" dirty="0">
                <a:effectLst/>
              </a:rPr>
              <a:t>) en </a:t>
            </a:r>
            <a:r>
              <a:rPr lang="nl-NL" dirty="0" err="1">
                <a:effectLst/>
                <a:hlinkClick r:id="rId7" tooltip="Varenachtigen"/>
              </a:rPr>
              <a:t>varenachtigen</a:t>
            </a:r>
            <a:r>
              <a:rPr lang="nl-NL" dirty="0">
                <a:effectLst/>
              </a:rPr>
              <a:t> (</a:t>
            </a:r>
            <a:r>
              <a:rPr lang="nl-NL" dirty="0" err="1">
                <a:effectLst/>
              </a:rPr>
              <a:t>Pteridophyta</a:t>
            </a:r>
            <a:r>
              <a:rPr lang="nl-NL" dirty="0">
                <a:effectLst/>
              </a:rPr>
              <a:t>), maar is tot nu toe niet gevonden bij de </a:t>
            </a:r>
            <a:r>
              <a:rPr lang="nl-NL" dirty="0">
                <a:effectLst/>
                <a:hlinkClick r:id="rId8" tooltip="Naaktzadigen"/>
              </a:rPr>
              <a:t>naaktzadigen</a:t>
            </a:r>
            <a:r>
              <a:rPr lang="nl-NL" dirty="0">
                <a:effectLst/>
              </a:rPr>
              <a:t> (</a:t>
            </a:r>
            <a:r>
              <a:rPr lang="nl-NL" dirty="0" err="1">
                <a:effectLst/>
              </a:rPr>
              <a:t>Gymnospermae</a:t>
            </a:r>
            <a:r>
              <a:rPr lang="nl-NL" dirty="0">
                <a:effectLst/>
              </a:rPr>
              <a:t>). Het komt wijdverbreid voor in de </a:t>
            </a:r>
            <a:r>
              <a:rPr lang="nl-NL" dirty="0">
                <a:effectLst/>
                <a:hlinkClick r:id="rId9" tooltip="Grassenfamilie"/>
              </a:rPr>
              <a:t>grassenfamilie</a:t>
            </a:r>
            <a:r>
              <a:rPr lang="nl-NL" dirty="0">
                <a:effectLst/>
              </a:rPr>
              <a:t> (</a:t>
            </a:r>
            <a:r>
              <a:rPr lang="nl-NL" dirty="0">
                <a:effectLst/>
                <a:hlinkClick r:id="rId10" tooltip="Veldbeemdgras"/>
              </a:rPr>
              <a:t>veldbeemdgras</a:t>
            </a:r>
            <a:r>
              <a:rPr lang="nl-NL" dirty="0">
                <a:effectLst/>
              </a:rPr>
              <a:t>), </a:t>
            </a:r>
            <a:r>
              <a:rPr lang="nl-NL" dirty="0">
                <a:effectLst/>
                <a:hlinkClick r:id="rId11" tooltip="Rozenfamilie"/>
              </a:rPr>
              <a:t>rozenfamilie</a:t>
            </a:r>
            <a:r>
              <a:rPr lang="nl-NL" dirty="0">
                <a:effectLst/>
              </a:rPr>
              <a:t> (</a:t>
            </a:r>
            <a:r>
              <a:rPr lang="nl-NL" dirty="0">
                <a:effectLst/>
                <a:hlinkClick r:id="rId12" tooltip="Braam (plant)"/>
              </a:rPr>
              <a:t>braam</a:t>
            </a:r>
            <a:r>
              <a:rPr lang="nl-NL" dirty="0">
                <a:effectLst/>
              </a:rPr>
              <a:t> en </a:t>
            </a:r>
            <a:r>
              <a:rPr lang="nl-NL" dirty="0">
                <a:effectLst/>
                <a:hlinkClick r:id="rId13" tooltip="Lijsterbes"/>
              </a:rPr>
              <a:t>lijsterbes</a:t>
            </a:r>
            <a:r>
              <a:rPr lang="nl-NL" dirty="0">
                <a:effectLst/>
              </a:rPr>
              <a:t>), </a:t>
            </a:r>
            <a:r>
              <a:rPr lang="nl-NL" dirty="0">
                <a:effectLst/>
                <a:hlinkClick r:id="rId14" tooltip="Composietenfamilie"/>
              </a:rPr>
              <a:t>composietenfamilie</a:t>
            </a:r>
            <a:r>
              <a:rPr lang="nl-NL" dirty="0">
                <a:effectLst/>
              </a:rPr>
              <a:t> (</a:t>
            </a:r>
            <a:r>
              <a:rPr lang="nl-NL" dirty="0">
                <a:effectLst/>
                <a:hlinkClick r:id="rId15" tooltip="Duizendblad (soort)"/>
              </a:rPr>
              <a:t>duizendblad</a:t>
            </a:r>
            <a:r>
              <a:rPr lang="nl-NL" dirty="0">
                <a:effectLst/>
              </a:rPr>
              <a:t>, </a:t>
            </a:r>
            <a:r>
              <a:rPr lang="nl-NL" dirty="0">
                <a:effectLst/>
                <a:hlinkClick r:id="rId16" tooltip="Streepzaad"/>
              </a:rPr>
              <a:t>streepzaad</a:t>
            </a:r>
            <a:r>
              <a:rPr lang="nl-NL" dirty="0">
                <a:effectLst/>
              </a:rPr>
              <a:t>, </a:t>
            </a:r>
            <a:r>
              <a:rPr lang="nl-NL" dirty="0">
                <a:effectLst/>
                <a:hlinkClick r:id="rId17" tooltip="Havikskruid"/>
              </a:rPr>
              <a:t>havikskruid</a:t>
            </a:r>
            <a:r>
              <a:rPr lang="nl-NL" dirty="0">
                <a:effectLst/>
              </a:rPr>
              <a:t>, </a:t>
            </a:r>
            <a:r>
              <a:rPr lang="nl-NL" dirty="0">
                <a:effectLst/>
                <a:hlinkClick r:id="rId18" tooltip="Paardenbloem"/>
              </a:rPr>
              <a:t>paardenbloem</a:t>
            </a:r>
            <a:r>
              <a:rPr lang="nl-NL" dirty="0">
                <a:effectLst/>
              </a:rPr>
              <a:t>) en </a:t>
            </a:r>
            <a:r>
              <a:rPr lang="nl-NL" dirty="0">
                <a:effectLst/>
                <a:hlinkClick r:id="rId19" tooltip="Wijnruitfamilie"/>
              </a:rPr>
              <a:t>wijnruitfamilie</a:t>
            </a:r>
            <a:r>
              <a:rPr lang="nl-NL" dirty="0">
                <a:effectLst/>
              </a:rPr>
              <a:t> (</a:t>
            </a:r>
            <a:r>
              <a:rPr lang="nl-NL" dirty="0" err="1">
                <a:effectLst/>
                <a:hlinkClick r:id="rId20" tooltip="Citrusvrucht"/>
              </a:rPr>
              <a:t>citrus</a:t>
            </a:r>
            <a:r>
              <a:rPr lang="nl-NL" dirty="0">
                <a:effectLst/>
              </a:rPr>
              <a:t>).</a:t>
            </a:r>
          </a:p>
          <a:p>
            <a:pPr rtl="0"/>
            <a:r>
              <a:rPr lang="nl-NL" dirty="0">
                <a:effectLst/>
              </a:rPr>
              <a:t>Vroeger viel </a:t>
            </a:r>
            <a:r>
              <a:rPr lang="nl-NL" dirty="0" err="1">
                <a:effectLst/>
                <a:hlinkClick r:id="rId21" tooltip="Viviparie"/>
              </a:rPr>
              <a:t>viviparie</a:t>
            </a:r>
            <a:r>
              <a:rPr lang="nl-NL" dirty="0">
                <a:effectLst/>
              </a:rPr>
              <a:t> ook onder het begrip </a:t>
            </a:r>
            <a:r>
              <a:rPr lang="nl-NL" dirty="0" err="1">
                <a:effectLst/>
              </a:rPr>
              <a:t>apomixie</a:t>
            </a:r>
            <a:r>
              <a:rPr lang="nl-NL" dirty="0">
                <a:effectLst/>
              </a:rPr>
              <a:t>.</a:t>
            </a:r>
          </a:p>
          <a:p>
            <a:pPr rtl="0"/>
            <a:r>
              <a:rPr lang="nl-NL" dirty="0">
                <a:effectLst/>
              </a:rPr>
              <a:t>Bij </a:t>
            </a:r>
            <a:r>
              <a:rPr lang="nl-NL" b="1" dirty="0">
                <a:effectLst/>
              </a:rPr>
              <a:t>diplosporie</a:t>
            </a:r>
            <a:r>
              <a:rPr lang="nl-NL" dirty="0">
                <a:effectLst/>
              </a:rPr>
              <a:t> deelt de embryozakmoedercel zich niet.</a:t>
            </a:r>
          </a:p>
          <a:p>
            <a:pPr rtl="0"/>
            <a:r>
              <a:rPr lang="nl-NL" dirty="0">
                <a:effectLst/>
              </a:rPr>
              <a:t>Bij </a:t>
            </a:r>
            <a:r>
              <a:rPr lang="nl-NL" b="1" dirty="0" err="1">
                <a:effectLst/>
              </a:rPr>
              <a:t>aposporie</a:t>
            </a:r>
            <a:r>
              <a:rPr lang="nl-NL" dirty="0">
                <a:effectLst/>
              </a:rPr>
              <a:t> vormt een somatische cel uit het weefsel rondom de embryozakmoedercel de eicel.</a:t>
            </a:r>
          </a:p>
          <a:p>
            <a:pPr rtl="0"/>
            <a:r>
              <a:rPr lang="nl-NL" dirty="0">
                <a:effectLst/>
              </a:rPr>
              <a:t>Bij dieren komt </a:t>
            </a:r>
            <a:r>
              <a:rPr lang="nl-NL" dirty="0">
                <a:effectLst/>
                <a:hlinkClick r:id="rId22" tooltip="Parthenogenese"/>
              </a:rPr>
              <a:t>parthenogenese</a:t>
            </a:r>
            <a:r>
              <a:rPr lang="nl-NL" dirty="0">
                <a:effectLst/>
              </a:rPr>
              <a:t> voor.</a:t>
            </a:r>
          </a:p>
          <a:p>
            <a:endParaRPr lang="nl-NL" dirty="0"/>
          </a:p>
        </p:txBody>
      </p:sp>
      <p:sp>
        <p:nvSpPr>
          <p:cNvPr id="4" name="Tijdelijke aanduiding voor dianummer 3"/>
          <p:cNvSpPr>
            <a:spLocks noGrp="1"/>
          </p:cNvSpPr>
          <p:nvPr>
            <p:ph type="sldNum" sz="quarter" idx="10"/>
          </p:nvPr>
        </p:nvSpPr>
        <p:spPr/>
        <p:txBody>
          <a:bodyPr/>
          <a:lstStyle/>
          <a:p>
            <a:pPr>
              <a:defRPr/>
            </a:pPr>
            <a:fld id="{DE402935-1A37-48AF-96F0-809634A7A757}" type="slidenum">
              <a:rPr lang="nl-NL" smtClean="0"/>
              <a:pPr>
                <a:defRPr/>
              </a:pPr>
              <a:t>30</a:t>
            </a:fld>
            <a:endParaRPr lang="nl-NL"/>
          </a:p>
        </p:txBody>
      </p:sp>
    </p:spTree>
    <p:extLst>
      <p:ext uri="{BB962C8B-B14F-4D97-AF65-F5344CB8AC3E}">
        <p14:creationId xmlns:p14="http://schemas.microsoft.com/office/powerpoint/2010/main" val="324828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Wikipedia</a:t>
            </a:r>
          </a:p>
          <a:p>
            <a:pPr rtl="0"/>
            <a:r>
              <a:rPr lang="nl-NL" b="1" dirty="0" err="1">
                <a:effectLst/>
              </a:rPr>
              <a:t>Apomixie</a:t>
            </a:r>
            <a:r>
              <a:rPr lang="nl-NL" dirty="0">
                <a:effectLst/>
              </a:rPr>
              <a:t>, ook vaak </a:t>
            </a:r>
            <a:r>
              <a:rPr lang="nl-NL" dirty="0" err="1">
                <a:effectLst/>
              </a:rPr>
              <a:t>apomixis</a:t>
            </a:r>
            <a:r>
              <a:rPr lang="nl-NL" dirty="0">
                <a:effectLst/>
              </a:rPr>
              <a:t> genoemd, is een verzamelnaam voor </a:t>
            </a:r>
            <a:r>
              <a:rPr lang="nl-NL" dirty="0">
                <a:effectLst/>
                <a:hlinkClick r:id="rId3" tooltip="Ongeslachtelijke voortplanting"/>
              </a:rPr>
              <a:t>ongeslachtelijke voortplanting</a:t>
            </a:r>
            <a:r>
              <a:rPr lang="nl-NL" dirty="0">
                <a:effectLst/>
              </a:rPr>
              <a:t> via zaad. </a:t>
            </a:r>
            <a:r>
              <a:rPr lang="nl-NL" dirty="0" err="1">
                <a:effectLst/>
                <a:hlinkClick r:id="rId4" tooltip="Agamospermie (de pagina bestaat niet)"/>
              </a:rPr>
              <a:t>Agamospermie</a:t>
            </a:r>
            <a:r>
              <a:rPr lang="nl-NL" dirty="0">
                <a:effectLst/>
              </a:rPr>
              <a:t> valt onder de term </a:t>
            </a:r>
            <a:r>
              <a:rPr lang="nl-NL" dirty="0" err="1">
                <a:effectLst/>
              </a:rPr>
              <a:t>apomixie</a:t>
            </a:r>
            <a:r>
              <a:rPr lang="nl-NL" dirty="0">
                <a:effectLst/>
              </a:rPr>
              <a:t>. Geslachtelijke voortplanting wordt </a:t>
            </a:r>
            <a:r>
              <a:rPr lang="nl-NL" dirty="0" err="1">
                <a:effectLst/>
                <a:hlinkClick r:id="rId5" tooltip="Amfimixis"/>
              </a:rPr>
              <a:t>amfimixis</a:t>
            </a:r>
            <a:r>
              <a:rPr lang="nl-NL" dirty="0">
                <a:effectLst/>
              </a:rPr>
              <a:t> genoemd.</a:t>
            </a:r>
          </a:p>
          <a:p>
            <a:pPr rtl="0"/>
            <a:r>
              <a:rPr lang="nl-NL" dirty="0" err="1">
                <a:effectLst/>
              </a:rPr>
              <a:t>Apomixie</a:t>
            </a:r>
            <a:r>
              <a:rPr lang="nl-NL" dirty="0">
                <a:effectLst/>
              </a:rPr>
              <a:t> komt relatief vaak voor bij de </a:t>
            </a:r>
            <a:r>
              <a:rPr lang="nl-NL" dirty="0">
                <a:effectLst/>
                <a:hlinkClick r:id="rId6" tooltip="Bedektzadigen"/>
              </a:rPr>
              <a:t>bedektzadigen</a:t>
            </a:r>
            <a:r>
              <a:rPr lang="nl-NL" dirty="0">
                <a:effectLst/>
              </a:rPr>
              <a:t> (</a:t>
            </a:r>
            <a:r>
              <a:rPr lang="nl-NL" dirty="0" err="1">
                <a:effectLst/>
              </a:rPr>
              <a:t>Magnoliophyta</a:t>
            </a:r>
            <a:r>
              <a:rPr lang="nl-NL" dirty="0">
                <a:effectLst/>
              </a:rPr>
              <a:t>) en </a:t>
            </a:r>
            <a:r>
              <a:rPr lang="nl-NL" dirty="0" err="1">
                <a:effectLst/>
                <a:hlinkClick r:id="rId7" tooltip="Varenachtigen"/>
              </a:rPr>
              <a:t>varenachtigen</a:t>
            </a:r>
            <a:r>
              <a:rPr lang="nl-NL" dirty="0">
                <a:effectLst/>
              </a:rPr>
              <a:t> (</a:t>
            </a:r>
            <a:r>
              <a:rPr lang="nl-NL" dirty="0" err="1">
                <a:effectLst/>
              </a:rPr>
              <a:t>Pteridophyta</a:t>
            </a:r>
            <a:r>
              <a:rPr lang="nl-NL" dirty="0">
                <a:effectLst/>
              </a:rPr>
              <a:t>), maar is tot nu toe niet gevonden bij de </a:t>
            </a:r>
            <a:r>
              <a:rPr lang="nl-NL" dirty="0">
                <a:effectLst/>
                <a:hlinkClick r:id="rId8" tooltip="Naaktzadigen"/>
              </a:rPr>
              <a:t>naaktzadigen</a:t>
            </a:r>
            <a:r>
              <a:rPr lang="nl-NL" dirty="0">
                <a:effectLst/>
              </a:rPr>
              <a:t> (</a:t>
            </a:r>
            <a:r>
              <a:rPr lang="nl-NL" dirty="0" err="1">
                <a:effectLst/>
              </a:rPr>
              <a:t>Gymnospermae</a:t>
            </a:r>
            <a:r>
              <a:rPr lang="nl-NL" dirty="0">
                <a:effectLst/>
              </a:rPr>
              <a:t>). Het komt wijdverbreid voor in de </a:t>
            </a:r>
            <a:r>
              <a:rPr lang="nl-NL" dirty="0">
                <a:effectLst/>
                <a:hlinkClick r:id="rId9" tooltip="Grassenfamilie"/>
              </a:rPr>
              <a:t>grassenfamilie</a:t>
            </a:r>
            <a:r>
              <a:rPr lang="nl-NL" dirty="0">
                <a:effectLst/>
              </a:rPr>
              <a:t> (</a:t>
            </a:r>
            <a:r>
              <a:rPr lang="nl-NL" dirty="0">
                <a:effectLst/>
                <a:hlinkClick r:id="rId10" tooltip="Veldbeemdgras"/>
              </a:rPr>
              <a:t>veldbeemdgras</a:t>
            </a:r>
            <a:r>
              <a:rPr lang="nl-NL" dirty="0">
                <a:effectLst/>
              </a:rPr>
              <a:t>), </a:t>
            </a:r>
            <a:r>
              <a:rPr lang="nl-NL" dirty="0">
                <a:effectLst/>
                <a:hlinkClick r:id="rId11" tooltip="Rozenfamilie"/>
              </a:rPr>
              <a:t>rozenfamilie</a:t>
            </a:r>
            <a:r>
              <a:rPr lang="nl-NL" dirty="0">
                <a:effectLst/>
              </a:rPr>
              <a:t> (</a:t>
            </a:r>
            <a:r>
              <a:rPr lang="nl-NL" dirty="0">
                <a:effectLst/>
                <a:hlinkClick r:id="rId12" tooltip="Braam (plant)"/>
              </a:rPr>
              <a:t>braam</a:t>
            </a:r>
            <a:r>
              <a:rPr lang="nl-NL" dirty="0">
                <a:effectLst/>
              </a:rPr>
              <a:t> en </a:t>
            </a:r>
            <a:r>
              <a:rPr lang="nl-NL" dirty="0">
                <a:effectLst/>
                <a:hlinkClick r:id="rId13" tooltip="Lijsterbes"/>
              </a:rPr>
              <a:t>lijsterbes</a:t>
            </a:r>
            <a:r>
              <a:rPr lang="nl-NL" dirty="0">
                <a:effectLst/>
              </a:rPr>
              <a:t>), </a:t>
            </a:r>
            <a:r>
              <a:rPr lang="nl-NL" dirty="0">
                <a:effectLst/>
                <a:hlinkClick r:id="rId14" tooltip="Composietenfamilie"/>
              </a:rPr>
              <a:t>composietenfamilie</a:t>
            </a:r>
            <a:r>
              <a:rPr lang="nl-NL" dirty="0">
                <a:effectLst/>
              </a:rPr>
              <a:t> (</a:t>
            </a:r>
            <a:r>
              <a:rPr lang="nl-NL" dirty="0">
                <a:effectLst/>
                <a:hlinkClick r:id="rId15" tooltip="Duizendblad (soort)"/>
              </a:rPr>
              <a:t>duizendblad</a:t>
            </a:r>
            <a:r>
              <a:rPr lang="nl-NL" dirty="0">
                <a:effectLst/>
              </a:rPr>
              <a:t>, </a:t>
            </a:r>
            <a:r>
              <a:rPr lang="nl-NL" dirty="0">
                <a:effectLst/>
                <a:hlinkClick r:id="rId16" tooltip="Streepzaad"/>
              </a:rPr>
              <a:t>streepzaad</a:t>
            </a:r>
            <a:r>
              <a:rPr lang="nl-NL" dirty="0">
                <a:effectLst/>
              </a:rPr>
              <a:t>, </a:t>
            </a:r>
            <a:r>
              <a:rPr lang="nl-NL" dirty="0">
                <a:effectLst/>
                <a:hlinkClick r:id="rId17" tooltip="Havikskruid"/>
              </a:rPr>
              <a:t>havikskruid</a:t>
            </a:r>
            <a:r>
              <a:rPr lang="nl-NL" dirty="0">
                <a:effectLst/>
              </a:rPr>
              <a:t>, </a:t>
            </a:r>
            <a:r>
              <a:rPr lang="nl-NL" dirty="0">
                <a:effectLst/>
                <a:hlinkClick r:id="rId18" tooltip="Paardenbloem"/>
              </a:rPr>
              <a:t>paardenbloem</a:t>
            </a:r>
            <a:r>
              <a:rPr lang="nl-NL" dirty="0">
                <a:effectLst/>
              </a:rPr>
              <a:t>) en </a:t>
            </a:r>
            <a:r>
              <a:rPr lang="nl-NL" dirty="0">
                <a:effectLst/>
                <a:hlinkClick r:id="rId19" tooltip="Wijnruitfamilie"/>
              </a:rPr>
              <a:t>wijnruitfamilie</a:t>
            </a:r>
            <a:r>
              <a:rPr lang="nl-NL" dirty="0">
                <a:effectLst/>
              </a:rPr>
              <a:t> (</a:t>
            </a:r>
            <a:r>
              <a:rPr lang="nl-NL" dirty="0" err="1">
                <a:effectLst/>
                <a:hlinkClick r:id="rId20" tooltip="Citrusvrucht"/>
              </a:rPr>
              <a:t>citrus</a:t>
            </a:r>
            <a:r>
              <a:rPr lang="nl-NL" dirty="0">
                <a:effectLst/>
              </a:rPr>
              <a:t>).</a:t>
            </a:r>
          </a:p>
          <a:p>
            <a:pPr rtl="0"/>
            <a:r>
              <a:rPr lang="nl-NL" dirty="0">
                <a:effectLst/>
              </a:rPr>
              <a:t>Vroeger viel </a:t>
            </a:r>
            <a:r>
              <a:rPr lang="nl-NL" dirty="0" err="1">
                <a:effectLst/>
                <a:hlinkClick r:id="rId21" tooltip="Viviparie"/>
              </a:rPr>
              <a:t>viviparie</a:t>
            </a:r>
            <a:r>
              <a:rPr lang="nl-NL" dirty="0">
                <a:effectLst/>
              </a:rPr>
              <a:t> ook onder het begrip </a:t>
            </a:r>
            <a:r>
              <a:rPr lang="nl-NL" dirty="0" err="1">
                <a:effectLst/>
              </a:rPr>
              <a:t>apomixie</a:t>
            </a:r>
            <a:r>
              <a:rPr lang="nl-NL" dirty="0">
                <a:effectLst/>
              </a:rPr>
              <a:t>.</a:t>
            </a:r>
          </a:p>
          <a:p>
            <a:pPr rtl="0"/>
            <a:r>
              <a:rPr lang="nl-NL" dirty="0">
                <a:effectLst/>
              </a:rPr>
              <a:t>Bij </a:t>
            </a:r>
            <a:r>
              <a:rPr lang="nl-NL" b="1" dirty="0">
                <a:effectLst/>
              </a:rPr>
              <a:t>diplosporie</a:t>
            </a:r>
            <a:r>
              <a:rPr lang="nl-NL" dirty="0">
                <a:effectLst/>
              </a:rPr>
              <a:t> deelt de embryozakmoedercel zich niet.</a:t>
            </a:r>
          </a:p>
          <a:p>
            <a:pPr rtl="0"/>
            <a:r>
              <a:rPr lang="nl-NL" dirty="0">
                <a:effectLst/>
              </a:rPr>
              <a:t>Bij </a:t>
            </a:r>
            <a:r>
              <a:rPr lang="nl-NL" b="1" dirty="0" err="1">
                <a:effectLst/>
              </a:rPr>
              <a:t>aposporie</a:t>
            </a:r>
            <a:r>
              <a:rPr lang="nl-NL" dirty="0">
                <a:effectLst/>
              </a:rPr>
              <a:t> vormt een somatische cel uit het weefsel rondom de embryozakmoedercel de eicel.</a:t>
            </a:r>
          </a:p>
          <a:p>
            <a:pPr rtl="0"/>
            <a:r>
              <a:rPr lang="nl-NL" dirty="0">
                <a:effectLst/>
              </a:rPr>
              <a:t>Bij dieren komt </a:t>
            </a:r>
            <a:r>
              <a:rPr lang="nl-NL" dirty="0">
                <a:effectLst/>
                <a:hlinkClick r:id="rId22" tooltip="Parthenogenese"/>
              </a:rPr>
              <a:t>parthenogenese</a:t>
            </a:r>
            <a:r>
              <a:rPr lang="nl-NL" dirty="0">
                <a:effectLst/>
              </a:rPr>
              <a:t> voor.</a:t>
            </a:r>
          </a:p>
          <a:p>
            <a:endParaRPr lang="nl-NL" dirty="0"/>
          </a:p>
        </p:txBody>
      </p:sp>
      <p:sp>
        <p:nvSpPr>
          <p:cNvPr id="4" name="Tijdelijke aanduiding voor dianummer 3"/>
          <p:cNvSpPr>
            <a:spLocks noGrp="1"/>
          </p:cNvSpPr>
          <p:nvPr>
            <p:ph type="sldNum" sz="quarter" idx="10"/>
          </p:nvPr>
        </p:nvSpPr>
        <p:spPr/>
        <p:txBody>
          <a:bodyPr/>
          <a:lstStyle/>
          <a:p>
            <a:pPr>
              <a:defRPr/>
            </a:pPr>
            <a:fld id="{DE402935-1A37-48AF-96F0-809634A7A757}" type="slidenum">
              <a:rPr lang="nl-NL" smtClean="0"/>
              <a:pPr>
                <a:defRPr/>
              </a:pPr>
              <a:t>32</a:t>
            </a:fld>
            <a:endParaRPr lang="nl-NL"/>
          </a:p>
        </p:txBody>
      </p:sp>
    </p:spTree>
    <p:extLst>
      <p:ext uri="{BB962C8B-B14F-4D97-AF65-F5344CB8AC3E}">
        <p14:creationId xmlns:p14="http://schemas.microsoft.com/office/powerpoint/2010/main" val="324828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dirty="0" err="1">
                <a:effectLst/>
              </a:rPr>
              <a:t>Apomixie</a:t>
            </a:r>
            <a:r>
              <a:rPr lang="nl-NL" dirty="0">
                <a:effectLst/>
              </a:rPr>
              <a:t> komt relatief vaak voor bij de </a:t>
            </a:r>
            <a:r>
              <a:rPr lang="nl-NL" dirty="0">
                <a:effectLst/>
                <a:hlinkClick r:id="rId3" tooltip="Bedektzadigen"/>
              </a:rPr>
              <a:t>bedektzadigen</a:t>
            </a:r>
            <a:r>
              <a:rPr lang="nl-NL" dirty="0">
                <a:effectLst/>
              </a:rPr>
              <a:t> (</a:t>
            </a:r>
            <a:r>
              <a:rPr lang="nl-NL" dirty="0" err="1">
                <a:effectLst/>
              </a:rPr>
              <a:t>Magnoliophyta</a:t>
            </a:r>
            <a:r>
              <a:rPr lang="nl-NL" dirty="0">
                <a:effectLst/>
              </a:rPr>
              <a:t>) en </a:t>
            </a:r>
            <a:r>
              <a:rPr lang="nl-NL" dirty="0" err="1">
                <a:effectLst/>
                <a:hlinkClick r:id="rId4" tooltip="Varenachtigen"/>
              </a:rPr>
              <a:t>varenachtigen</a:t>
            </a:r>
            <a:r>
              <a:rPr lang="nl-NL" dirty="0">
                <a:effectLst/>
              </a:rPr>
              <a:t> (</a:t>
            </a:r>
            <a:r>
              <a:rPr lang="nl-NL" dirty="0" err="1">
                <a:effectLst/>
              </a:rPr>
              <a:t>Pteridophyta</a:t>
            </a:r>
            <a:r>
              <a:rPr lang="nl-NL" dirty="0">
                <a:effectLst/>
              </a:rPr>
              <a:t>), maar is tot nu toe niet gevonden bij de </a:t>
            </a:r>
            <a:r>
              <a:rPr lang="nl-NL" dirty="0">
                <a:effectLst/>
                <a:hlinkClick r:id="rId5" tooltip="Naaktzadigen"/>
              </a:rPr>
              <a:t>naaktzadigen</a:t>
            </a:r>
            <a:r>
              <a:rPr lang="nl-NL" dirty="0">
                <a:effectLst/>
              </a:rPr>
              <a:t> (</a:t>
            </a:r>
            <a:r>
              <a:rPr lang="nl-NL" dirty="0" err="1">
                <a:effectLst/>
              </a:rPr>
              <a:t>Gymnospermae</a:t>
            </a:r>
            <a:r>
              <a:rPr lang="nl-NL" dirty="0">
                <a:effectLst/>
              </a:rPr>
              <a:t>). Het komt wijdverbreid voor in de </a:t>
            </a:r>
            <a:r>
              <a:rPr lang="nl-NL" dirty="0">
                <a:effectLst/>
                <a:hlinkClick r:id="rId6" tooltip="Grassenfamilie"/>
              </a:rPr>
              <a:t>grassenfamilie</a:t>
            </a:r>
            <a:r>
              <a:rPr lang="nl-NL" dirty="0">
                <a:effectLst/>
              </a:rPr>
              <a:t> (</a:t>
            </a:r>
            <a:r>
              <a:rPr lang="nl-NL" dirty="0">
                <a:effectLst/>
                <a:hlinkClick r:id="rId7" tooltip="Veldbeemdgras"/>
              </a:rPr>
              <a:t>veldbeemdgras</a:t>
            </a:r>
            <a:r>
              <a:rPr lang="nl-NL" dirty="0">
                <a:effectLst/>
              </a:rPr>
              <a:t>), </a:t>
            </a:r>
            <a:r>
              <a:rPr lang="nl-NL" dirty="0">
                <a:effectLst/>
                <a:hlinkClick r:id="rId8" tooltip="Rozenfamilie"/>
              </a:rPr>
              <a:t>rozenfamilie</a:t>
            </a:r>
            <a:r>
              <a:rPr lang="nl-NL" dirty="0">
                <a:effectLst/>
              </a:rPr>
              <a:t> (</a:t>
            </a:r>
            <a:r>
              <a:rPr lang="nl-NL" dirty="0">
                <a:effectLst/>
                <a:hlinkClick r:id="rId9" tooltip="Braam (plant)"/>
              </a:rPr>
              <a:t>braam</a:t>
            </a:r>
            <a:r>
              <a:rPr lang="nl-NL" dirty="0">
                <a:effectLst/>
              </a:rPr>
              <a:t> en </a:t>
            </a:r>
            <a:r>
              <a:rPr lang="nl-NL" dirty="0">
                <a:effectLst/>
                <a:hlinkClick r:id="rId10" tooltip="Lijsterbes"/>
              </a:rPr>
              <a:t>lijsterbes</a:t>
            </a:r>
            <a:r>
              <a:rPr lang="nl-NL" dirty="0">
                <a:effectLst/>
              </a:rPr>
              <a:t>), </a:t>
            </a:r>
            <a:r>
              <a:rPr lang="nl-NL" dirty="0">
                <a:effectLst/>
                <a:hlinkClick r:id="rId11" tooltip="Composietenfamilie"/>
              </a:rPr>
              <a:t>composietenfamilie</a:t>
            </a:r>
            <a:r>
              <a:rPr lang="nl-NL" dirty="0">
                <a:effectLst/>
              </a:rPr>
              <a:t> (</a:t>
            </a:r>
            <a:r>
              <a:rPr lang="nl-NL" dirty="0">
                <a:effectLst/>
                <a:hlinkClick r:id="rId12" tooltip="Duizendblad (soort)"/>
              </a:rPr>
              <a:t>duizendblad</a:t>
            </a:r>
            <a:r>
              <a:rPr lang="nl-NL" dirty="0">
                <a:effectLst/>
              </a:rPr>
              <a:t>, </a:t>
            </a:r>
            <a:r>
              <a:rPr lang="nl-NL" dirty="0">
                <a:effectLst/>
                <a:hlinkClick r:id="rId13" tooltip="Streepzaad"/>
              </a:rPr>
              <a:t>streepzaad</a:t>
            </a:r>
            <a:r>
              <a:rPr lang="nl-NL" dirty="0">
                <a:effectLst/>
              </a:rPr>
              <a:t>, </a:t>
            </a:r>
            <a:r>
              <a:rPr lang="nl-NL" dirty="0">
                <a:effectLst/>
                <a:hlinkClick r:id="rId14" tooltip="Havikskruid"/>
              </a:rPr>
              <a:t>havikskruid</a:t>
            </a:r>
            <a:r>
              <a:rPr lang="nl-NL" dirty="0">
                <a:effectLst/>
              </a:rPr>
              <a:t>, </a:t>
            </a:r>
            <a:r>
              <a:rPr lang="nl-NL" dirty="0">
                <a:effectLst/>
                <a:hlinkClick r:id="rId15" tooltip="Paardenbloem"/>
              </a:rPr>
              <a:t>paardenbloem</a:t>
            </a:r>
            <a:r>
              <a:rPr lang="nl-NL" dirty="0">
                <a:effectLst/>
              </a:rPr>
              <a:t>) en </a:t>
            </a:r>
            <a:r>
              <a:rPr lang="nl-NL" dirty="0">
                <a:effectLst/>
                <a:hlinkClick r:id="rId16" tooltip="Wijnruitfamilie"/>
              </a:rPr>
              <a:t>wijnruitfamilie</a:t>
            </a:r>
            <a:r>
              <a:rPr lang="nl-NL" dirty="0">
                <a:effectLst/>
              </a:rPr>
              <a:t> (</a:t>
            </a:r>
            <a:r>
              <a:rPr lang="nl-NL" dirty="0" err="1">
                <a:effectLst/>
                <a:hlinkClick r:id="rId17" tooltip="Citrusvrucht"/>
              </a:rPr>
              <a:t>citrus</a:t>
            </a:r>
            <a:r>
              <a:rPr lang="nl-NL" dirty="0">
                <a:effectLst/>
              </a:rPr>
              <a:t>).</a:t>
            </a:r>
          </a:p>
          <a:p>
            <a:endParaRPr lang="nl-NL" dirty="0"/>
          </a:p>
        </p:txBody>
      </p:sp>
      <p:sp>
        <p:nvSpPr>
          <p:cNvPr id="4" name="Tijdelijke aanduiding voor dianummer 3"/>
          <p:cNvSpPr>
            <a:spLocks noGrp="1"/>
          </p:cNvSpPr>
          <p:nvPr>
            <p:ph type="sldNum" sz="quarter" idx="10"/>
          </p:nvPr>
        </p:nvSpPr>
        <p:spPr/>
        <p:txBody>
          <a:bodyPr/>
          <a:lstStyle/>
          <a:p>
            <a:pPr>
              <a:defRPr/>
            </a:pPr>
            <a:fld id="{DE402935-1A37-48AF-96F0-809634A7A757}" type="slidenum">
              <a:rPr lang="nl-NL" smtClean="0"/>
              <a:pPr>
                <a:defRPr/>
              </a:pPr>
              <a:t>35</a:t>
            </a:fld>
            <a:endParaRPr lang="nl-NL"/>
          </a:p>
        </p:txBody>
      </p:sp>
    </p:spTree>
    <p:extLst>
      <p:ext uri="{BB962C8B-B14F-4D97-AF65-F5344CB8AC3E}">
        <p14:creationId xmlns:p14="http://schemas.microsoft.com/office/powerpoint/2010/main" val="138036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aardbei zoals wij die in de winkel kopen, draagt genen bij zich uit vier wilde vooroudersoorten: twee Japanse wilde aardbeien, een Aziatische aardbei die in Midden-Europa en Azië groeit en ten slotte de bosaardbei. Die groeit ook veel in Europa, maar bij de kruising was een Amerikaanse ondersoort betrokken. </a:t>
            </a:r>
          </a:p>
          <a:p>
            <a:r>
              <a:rPr lang="nl-NL" dirty="0"/>
              <a:t>Amerikaanse wetenschappers hebben ontrafeld waar de consumptie-aardbei ontstond en hoe die vier genensets nu samen bepalen hoe onze aardbei eruitziet, ruikt en smaakt. In de mix van genen blijken de laatst toegevoegde genen van de wilde bosaardbei het meest dominant aanwezig. Het </a:t>
            </a:r>
            <a:r>
              <a:rPr lang="nl-NL" dirty="0">
                <a:hlinkClick r:id="rId3"/>
              </a:rPr>
              <a:t>onderzoek stond maandag</a:t>
            </a:r>
            <a:r>
              <a:rPr lang="nl-NL" dirty="0"/>
              <a:t> in </a:t>
            </a:r>
            <a:r>
              <a:rPr lang="nl-NL" i="1" dirty="0"/>
              <a:t>Nature Genetics</a:t>
            </a:r>
            <a:r>
              <a:rPr lang="nl-NL" dirty="0"/>
              <a:t>.</a:t>
            </a:r>
          </a:p>
          <a:p>
            <a:r>
              <a:rPr lang="nl-NL" dirty="0"/>
              <a:t>De </a:t>
            </a:r>
            <a:r>
              <a:rPr lang="nl-NL" b="1" dirty="0"/>
              <a:t>bosaardbei</a:t>
            </a:r>
            <a:r>
              <a:rPr lang="nl-NL" dirty="0"/>
              <a:t> is een wilde aardbei met vruchtjes van hooguit 1,5 cm groot. Foto </a:t>
            </a:r>
            <a:r>
              <a:rPr lang="nl-NL" dirty="0" err="1"/>
              <a:t>iStockWereldwijd</a:t>
            </a:r>
            <a:r>
              <a:rPr lang="nl-NL" dirty="0"/>
              <a:t> bestaan er 22 wilde aardbeiensoorten en vele honderden gekweekte rassen. Bekend was dat al die kweekrassen afstammen van een kruising tussen een wilde Noord-Amerikaanse aardbei (</a:t>
            </a:r>
            <a:r>
              <a:rPr lang="nl-NL" i="1" dirty="0" err="1"/>
              <a:t>Fragaria</a:t>
            </a:r>
            <a:r>
              <a:rPr lang="nl-NL" i="1" dirty="0"/>
              <a:t> </a:t>
            </a:r>
            <a:r>
              <a:rPr lang="nl-NL" i="1" dirty="0" err="1"/>
              <a:t>virginiana</a:t>
            </a:r>
            <a:r>
              <a:rPr lang="nl-NL" dirty="0"/>
              <a:t>) en de wilde Chileense aardbei (</a:t>
            </a:r>
            <a:r>
              <a:rPr lang="nl-NL" i="1" dirty="0"/>
              <a:t>F. </a:t>
            </a:r>
            <a:r>
              <a:rPr lang="nl-NL" i="1" dirty="0" err="1"/>
              <a:t>chiloensis</a:t>
            </a:r>
            <a:r>
              <a:rPr lang="nl-NL" dirty="0"/>
              <a:t>). Die kruising vond waarschijnlijk zo’n driehonderd jaar geleden plaats in Frankrijk, waar beide soorten waren ingevoerd. Vervolgens kweekten tuinders allerlei rassen met gewenste combinaties van eigenschappen, zoals kleur, smaak, stevigheid en resistentie tegen ziekten. Zo ontstonden de varianten die we vandaag kennen, waaronder de </a:t>
            </a:r>
            <a:r>
              <a:rPr lang="nl-NL" dirty="0" err="1"/>
              <a:t>camarosa</a:t>
            </a:r>
            <a:r>
              <a:rPr lang="nl-NL" dirty="0"/>
              <a:t>, </a:t>
            </a:r>
            <a:r>
              <a:rPr lang="nl-NL" dirty="0" err="1"/>
              <a:t>elsanta</a:t>
            </a:r>
            <a:r>
              <a:rPr lang="nl-NL" dirty="0"/>
              <a:t>, lambada, </a:t>
            </a:r>
            <a:r>
              <a:rPr lang="nl-NL" dirty="0" err="1"/>
              <a:t>korona</a:t>
            </a:r>
            <a:r>
              <a:rPr lang="nl-NL" dirty="0"/>
              <a:t> en </a:t>
            </a:r>
            <a:r>
              <a:rPr lang="nl-NL" dirty="0" err="1"/>
              <a:t>elvira</a:t>
            </a:r>
            <a:r>
              <a:rPr lang="nl-NL" dirty="0"/>
              <a:t>.</a:t>
            </a:r>
          </a:p>
          <a:p>
            <a:r>
              <a:rPr lang="nl-NL" dirty="0"/>
              <a:t>Daaraan vooraf gaat een verhaal dat veel ingewikkelder is. Die Noord- en Zuid-Amerikaanse voorouders waren elk al een complexe genetische mix. Ze hebben zeven chromosomen (de moleculen die de genen dragen) die ieder achtvoudig in iedere celkern aanwezig zijn. Dat geldt ook voor de gekweekte aardbei, maar niet voor veel andere wilde aardbeisoorten. Die hebben hun chromosomen veelal in tweevoud, zoals de mens van ieder chromosoom één paar heeft. </a:t>
            </a:r>
          </a:p>
          <a:p>
            <a:r>
              <a:rPr lang="nl-NL" dirty="0"/>
              <a:t>Het vermoeden bestond al dat de twee bekende wilde vooroudersoorten elk zijn ontstaan door zeldzame samenvoeging van complete genomen van andere wilde soorten. Dat is anders dan bij ‘normale’ voortplanting, waarbij het genoom tijdens de vorming van geslachtscellen wordt gehalveerd. Bij het samensmelten van stuifmeelkorrel en eicel (bij ons: zaad- en eicel) ontstaat dan weer een compleet genoom. Soms vindt die halvering echter niet plaats en ontstaat er een nakomeling met een dubbel genoom. </a:t>
            </a:r>
          </a:p>
          <a:p>
            <a:r>
              <a:rPr lang="nl-NL" dirty="0"/>
              <a:t>Van </a:t>
            </a:r>
            <a:r>
              <a:rPr lang="nl-NL" i="1" dirty="0"/>
              <a:t>F. </a:t>
            </a:r>
            <a:r>
              <a:rPr lang="nl-NL" i="1" dirty="0" err="1"/>
              <a:t>virginiana</a:t>
            </a:r>
            <a:r>
              <a:rPr lang="nl-NL" dirty="0"/>
              <a:t> en </a:t>
            </a:r>
            <a:r>
              <a:rPr lang="nl-NL" i="1" dirty="0"/>
              <a:t>F. </a:t>
            </a:r>
            <a:r>
              <a:rPr lang="nl-NL" i="1" dirty="0" err="1"/>
              <a:t>chiloensis</a:t>
            </a:r>
            <a:r>
              <a:rPr lang="nl-NL" dirty="0"/>
              <a:t> was al bekend dat hun vierdubbele genoom in elk geval het erfelijk materiaal van twee wilde soorten bevatte: de wilde bosaardbei (</a:t>
            </a:r>
            <a:r>
              <a:rPr lang="nl-NL" i="1" dirty="0"/>
              <a:t>F. </a:t>
            </a:r>
            <a:r>
              <a:rPr lang="nl-NL" i="1" dirty="0" err="1"/>
              <a:t>vesca</a:t>
            </a:r>
            <a:r>
              <a:rPr lang="nl-NL" dirty="0"/>
              <a:t>, die op het hele noordelijk halfrond voorkomt) en </a:t>
            </a:r>
            <a:r>
              <a:rPr lang="nl-NL" i="1" dirty="0"/>
              <a:t>F. </a:t>
            </a:r>
            <a:r>
              <a:rPr lang="nl-NL" i="1" dirty="0" err="1"/>
              <a:t>iinumae</a:t>
            </a:r>
            <a:r>
              <a:rPr lang="nl-NL" dirty="0"/>
              <a:t> (uit Japan). Het vermoeden was dat er nog twee vooroudersoorten moesten zijn. </a:t>
            </a:r>
          </a:p>
          <a:p>
            <a:r>
              <a:rPr lang="nl-NL" dirty="0"/>
              <a:t>De Amerikaanse onderzoekers voerde als eersten een vrijwel complete genoomanalyse uit van een in de supermarkt populair </a:t>
            </a:r>
            <a:r>
              <a:rPr lang="nl-NL" dirty="0" err="1"/>
              <a:t>aardbeienras</a:t>
            </a:r>
            <a:r>
              <a:rPr lang="nl-NL" dirty="0"/>
              <a:t>, de </a:t>
            </a:r>
            <a:r>
              <a:rPr lang="nl-NL" dirty="0" err="1"/>
              <a:t>Camarosa</a:t>
            </a:r>
            <a:r>
              <a:rPr lang="nl-NL" dirty="0"/>
              <a:t>. Ze achterhaalden de twee ontbrekende voorouders: de heuvelaardbei (</a:t>
            </a:r>
            <a:r>
              <a:rPr lang="nl-NL" i="1" dirty="0"/>
              <a:t>F. viridis</a:t>
            </a:r>
            <a:r>
              <a:rPr lang="nl-NL" dirty="0"/>
              <a:t>, uit Midden- en Oost-Europa en Rusland), en de Japanse wilde aardbei </a:t>
            </a:r>
            <a:r>
              <a:rPr lang="nl-NL" i="1" dirty="0"/>
              <a:t>F. </a:t>
            </a:r>
            <a:r>
              <a:rPr lang="nl-NL" i="1" dirty="0" err="1"/>
              <a:t>nipponica</a:t>
            </a:r>
            <a:r>
              <a:rPr lang="nl-NL" dirty="0"/>
              <a:t>. </a:t>
            </a:r>
          </a:p>
          <a:p>
            <a:r>
              <a:rPr lang="nl-NL" dirty="0"/>
              <a:t>Eerst, zo ontdekten de Amerikanen, ontstonden er in Oost-Azië intermediaire varianten tussen de heuvelaardbei en de twee Japanse aardbeisoorten. Vervolgens kruisten die, zo’n 1,1 miljoen jaar geleden, ergens in Alaska met de wilde bosaardbei. Waarom het genoom zich daarbij steeds uitbreidde, is niet bekend. Waarschijnlijk is ‘</a:t>
            </a:r>
            <a:r>
              <a:rPr lang="nl-NL" dirty="0" err="1"/>
              <a:t>polyploïdie</a:t>
            </a:r>
            <a:r>
              <a:rPr lang="nl-NL" dirty="0"/>
              <a:t>’ (het hebben van meerdere sets chromosomen) onder bepaalde omstandigheden een voordeel, aldus de Amerikanen. Chromosoomverdubbeling komt veel voor in de plantenwereld. </a:t>
            </a:r>
          </a:p>
          <a:p>
            <a:r>
              <a:rPr lang="nl-NL" b="1" dirty="0"/>
              <a:t>Houdbaar hard</a:t>
            </a:r>
          </a:p>
          <a:p>
            <a:r>
              <a:rPr lang="nl-NL" dirty="0"/>
              <a:t>Die nieuwe aardbeisoort, met acht exemplaren van elk chromosoom, deed het goed en verspreidde zich over de </a:t>
            </a:r>
            <a:r>
              <a:rPr lang="nl-NL" dirty="0" err="1"/>
              <a:t>Amerika’s</a:t>
            </a:r>
            <a:r>
              <a:rPr lang="nl-NL" dirty="0"/>
              <a:t>. Er ontstonden twee soorten uit: </a:t>
            </a:r>
            <a:r>
              <a:rPr lang="nl-NL" i="1" dirty="0"/>
              <a:t>F. </a:t>
            </a:r>
            <a:r>
              <a:rPr lang="nl-NL" i="1" dirty="0" err="1"/>
              <a:t>virginiana</a:t>
            </a:r>
            <a:r>
              <a:rPr lang="nl-NL" dirty="0"/>
              <a:t> in het noorden en </a:t>
            </a:r>
            <a:r>
              <a:rPr lang="nl-NL" i="1" dirty="0"/>
              <a:t>F. </a:t>
            </a:r>
            <a:r>
              <a:rPr lang="nl-NL" i="1" dirty="0" err="1"/>
              <a:t>chiloensis</a:t>
            </a:r>
            <a:r>
              <a:rPr lang="nl-NL" dirty="0"/>
              <a:t> in het zuiden. En die werden driehonderd jaar geleden in Parijs weer gekruist. Daaruit zijn inmiddels honderden aardbeirassen geteeld. Variërend van smaakvol zacht, tot houdbaar hard en alle tussenvormen.</a:t>
            </a:r>
          </a:p>
          <a:p>
            <a:r>
              <a:rPr lang="nl-NL" dirty="0"/>
              <a:t>De genensets van de vier voorouders zijn in de kweekaardbei niet met elkaar versmolten, maar bestaan naast elkaar. De onderzoekers wilden graag weten hoe die sets met elkaar samenwerken. Welke set bepaalt welke eigenschap? Gemiddeld genomen, zo ontdekten ze, zijn de genen van de wilde bosaardbei de baas. Die bepalen 88 procent van de kleur, 89 procent van de geur en 95 procent van de zoetheid. Ook andere commercieel belangrijke eigenschappen, zoals stevigheid en resistentie tegen bepaalde ziekten, bleken vooral afkomstig te zijn van de wilde bosaardbei. Die overheersing van één chromosomenpaar komt ook voor in andere planten met </a:t>
            </a:r>
            <a:r>
              <a:rPr lang="nl-NL" dirty="0" err="1"/>
              <a:t>polyploïde</a:t>
            </a:r>
            <a:r>
              <a:rPr lang="nl-NL" dirty="0"/>
              <a:t> chromosomen. Deze informatie, aldus de auteurs, kan kwekers helpen de eigenschappen van aardbeien veel gerichter en dus sneller te verbeteren.</a:t>
            </a:r>
          </a:p>
          <a:p>
            <a:endParaRPr lang="nl-NL" dirty="0"/>
          </a:p>
        </p:txBody>
      </p:sp>
      <p:sp>
        <p:nvSpPr>
          <p:cNvPr id="4" name="Tijdelijke aanduiding voor dianummer 3"/>
          <p:cNvSpPr>
            <a:spLocks noGrp="1"/>
          </p:cNvSpPr>
          <p:nvPr>
            <p:ph type="sldNum" sz="quarter" idx="10"/>
          </p:nvPr>
        </p:nvSpPr>
        <p:spPr/>
        <p:txBody>
          <a:bodyPr/>
          <a:lstStyle/>
          <a:p>
            <a:fld id="{9E8FFF44-EB11-43EB-A5EE-39D0914162F5}" type="slidenum">
              <a:rPr lang="nl-NL" smtClean="0"/>
              <a:t>37</a:t>
            </a:fld>
            <a:endParaRPr lang="nl-NL"/>
          </a:p>
        </p:txBody>
      </p:sp>
    </p:spTree>
    <p:extLst>
      <p:ext uri="{BB962C8B-B14F-4D97-AF65-F5344CB8AC3E}">
        <p14:creationId xmlns:p14="http://schemas.microsoft.com/office/powerpoint/2010/main" val="71858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jdelijke aanduiding voor dia-afbeelding 1"/>
          <p:cNvSpPr>
            <a:spLocks noGrp="1" noRot="1" noChangeAspect="1" noTextEdit="1"/>
          </p:cNvSpPr>
          <p:nvPr>
            <p:ph type="sldImg"/>
          </p:nvPr>
        </p:nvSpPr>
        <p:spPr>
          <a:ln/>
        </p:spPr>
      </p:sp>
      <p:sp>
        <p:nvSpPr>
          <p:cNvPr id="204803" name="Tijdelijke aanduiding voor notities 2"/>
          <p:cNvSpPr>
            <a:spLocks noGrp="1"/>
          </p:cNvSpPr>
          <p:nvPr>
            <p:ph type="body" idx="1"/>
          </p:nvPr>
        </p:nvSpPr>
        <p:spPr>
          <a:noFill/>
        </p:spPr>
        <p:txBody>
          <a:bodyPr/>
          <a:lstStyle/>
          <a:p>
            <a:endParaRPr lang="en-US" altLang="nl-NL"/>
          </a:p>
        </p:txBody>
      </p:sp>
      <p:sp>
        <p:nvSpPr>
          <p:cNvPr id="204804" name="Tijdelijke aanduiding voor dianumm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928DC1A-34DC-4FD4-B208-FA61F52326A3}" type="slidenum">
              <a:rPr lang="nl-NL" altLang="nl-NL" sz="1200" smtClean="0"/>
              <a:pPr/>
              <a:t>42</a:t>
            </a:fld>
            <a:endParaRPr lang="nl-NL" altLang="nl-NL" sz="1200"/>
          </a:p>
        </p:txBody>
      </p:sp>
    </p:spTree>
    <p:extLst>
      <p:ext uri="{BB962C8B-B14F-4D97-AF65-F5344CB8AC3E}">
        <p14:creationId xmlns:p14="http://schemas.microsoft.com/office/powerpoint/2010/main" val="568779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403029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1280127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101959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3" y="1600206"/>
            <a:ext cx="404706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39733" y="1600206"/>
            <a:ext cx="404706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34329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D0F29C02-1EB7-4719-AC23-491A26FA238A}" type="slidenum">
              <a:rPr lang="nl-NL"/>
              <a:pPr>
                <a:defRPr/>
              </a:pPr>
              <a:t>‹nr.›</a:t>
            </a:fld>
            <a:endParaRPr lang="nl-NL"/>
          </a:p>
        </p:txBody>
      </p:sp>
    </p:spTree>
    <p:extLst>
      <p:ext uri="{BB962C8B-B14F-4D97-AF65-F5344CB8AC3E}">
        <p14:creationId xmlns:p14="http://schemas.microsoft.com/office/powerpoint/2010/main" val="169271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nl-NL"/>
          </a:p>
        </p:txBody>
      </p:sp>
      <p:sp>
        <p:nvSpPr>
          <p:cNvPr id="7" name="Rectangle 5"/>
          <p:cNvSpPr>
            <a:spLocks noGrp="1" noChangeArrowheads="1"/>
          </p:cNvSpPr>
          <p:nvPr>
            <p:ph type="ftr" sz="quarter" idx="11"/>
          </p:nvPr>
        </p:nvSpPr>
        <p:spPr>
          <a:ln/>
        </p:spPr>
        <p:txBody>
          <a:bodyPr/>
          <a:lstStyle>
            <a:lvl1pPr>
              <a:defRPr/>
            </a:lvl1pPr>
          </a:lstStyle>
          <a:p>
            <a:pPr>
              <a:defRPr/>
            </a:pPr>
            <a:endParaRPr lang="nl-NL"/>
          </a:p>
        </p:txBody>
      </p:sp>
      <p:sp>
        <p:nvSpPr>
          <p:cNvPr id="8" name="Rectangle 6"/>
          <p:cNvSpPr>
            <a:spLocks noGrp="1" noChangeArrowheads="1"/>
          </p:cNvSpPr>
          <p:nvPr>
            <p:ph type="sldNum" sz="quarter" idx="12"/>
          </p:nvPr>
        </p:nvSpPr>
        <p:spPr>
          <a:ln/>
        </p:spPr>
        <p:txBody>
          <a:bodyPr/>
          <a:lstStyle>
            <a:lvl1pPr>
              <a:defRPr/>
            </a:lvl1pPr>
          </a:lstStyle>
          <a:p>
            <a:pPr>
              <a:defRPr/>
            </a:pPr>
            <a:fld id="{8AD7D7DF-2FB6-48A6-9CB7-D6E9EC66E0A2}" type="slidenum">
              <a:rPr lang="nl-NL"/>
              <a:pPr>
                <a:defRPr/>
              </a:pPr>
              <a:t>‹nr.›</a:t>
            </a:fld>
            <a:endParaRPr lang="nl-NL"/>
          </a:p>
        </p:txBody>
      </p:sp>
    </p:spTree>
    <p:extLst>
      <p:ext uri="{BB962C8B-B14F-4D97-AF65-F5344CB8AC3E}">
        <p14:creationId xmlns:p14="http://schemas.microsoft.com/office/powerpoint/2010/main" val="105112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257312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92013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3973001-EFDF-4BF5-8810-8897DBFDB40A}" type="datetimeFigureOut">
              <a:rPr lang="nl-NL" smtClean="0"/>
              <a:t>20-5-2019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50058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3973001-EFDF-4BF5-8810-8897DBFDB40A}" type="datetimeFigureOut">
              <a:rPr lang="nl-NL" smtClean="0"/>
              <a:t>20-5-2019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198160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3973001-EFDF-4BF5-8810-8897DBFDB40A}" type="datetimeFigureOut">
              <a:rPr lang="nl-NL" smtClean="0"/>
              <a:t>20-5-2019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361521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3973001-EFDF-4BF5-8810-8897DBFDB40A}" type="datetimeFigureOut">
              <a:rPr lang="nl-NL" smtClean="0"/>
              <a:t>20-5-2019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397470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3973001-EFDF-4BF5-8810-8897DBFDB40A}" type="datetimeFigureOut">
              <a:rPr lang="nl-NL" smtClean="0"/>
              <a:t>20-5-2019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254865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3973001-EFDF-4BF5-8810-8897DBFDB40A}" type="datetimeFigureOut">
              <a:rPr lang="nl-NL" smtClean="0"/>
              <a:t>20-5-2019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87827F5-BBBD-43F7-AAE5-DDFB18D1D918}" type="slidenum">
              <a:rPr lang="nl-NL" smtClean="0"/>
              <a:t>‹nr.›</a:t>
            </a:fld>
            <a:endParaRPr lang="nl-NL"/>
          </a:p>
        </p:txBody>
      </p:sp>
    </p:spTree>
    <p:extLst>
      <p:ext uri="{BB962C8B-B14F-4D97-AF65-F5344CB8AC3E}">
        <p14:creationId xmlns:p14="http://schemas.microsoft.com/office/powerpoint/2010/main" val="313198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73001-EFDF-4BF5-8810-8897DBFDB40A}" type="datetimeFigureOut">
              <a:rPr lang="nl-NL" smtClean="0"/>
              <a:t>20-5-2019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827F5-BBBD-43F7-AAE5-DDFB18D1D918}" type="slidenum">
              <a:rPr lang="nl-NL" smtClean="0"/>
              <a:t>‹nr.›</a:t>
            </a:fld>
            <a:endParaRPr lang="nl-NL"/>
          </a:p>
        </p:txBody>
      </p:sp>
      <p:sp>
        <p:nvSpPr>
          <p:cNvPr id="7" name="Tekstvak 6"/>
          <p:cNvSpPr txBox="1"/>
          <p:nvPr userDrawn="1"/>
        </p:nvSpPr>
        <p:spPr>
          <a:xfrm>
            <a:off x="7963005" y="5324"/>
            <a:ext cx="1152128" cy="276999"/>
          </a:xfrm>
          <a:prstGeom prst="rect">
            <a:avLst/>
          </a:prstGeom>
          <a:noFill/>
        </p:spPr>
        <p:txBody>
          <a:bodyPr wrap="square" rtlCol="0">
            <a:spAutoFit/>
          </a:bodyPr>
          <a:lstStyle/>
          <a:p>
            <a:r>
              <a:rPr lang="nl-NL" sz="1200" dirty="0"/>
              <a:t>Dia </a:t>
            </a:r>
            <a:fld id="{7817A15B-CBA2-4593-A1CD-A0CD14DA7401}" type="slidenum">
              <a:rPr lang="nl-NL" sz="1200" smtClean="0"/>
              <a:t>‹nr.›</a:t>
            </a:fld>
            <a:r>
              <a:rPr lang="nl-NL" sz="1200" dirty="0"/>
              <a:t> van 89</a:t>
            </a:r>
          </a:p>
        </p:txBody>
      </p:sp>
    </p:spTree>
    <p:extLst>
      <p:ext uri="{BB962C8B-B14F-4D97-AF65-F5344CB8AC3E}">
        <p14:creationId xmlns:p14="http://schemas.microsoft.com/office/powerpoint/2010/main" val="3931689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http://www.clt.astate.edu/mhuss/mitosis1.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http://digicoll.library.wisc.edu/Science/data/images/GenBot/GroupA01_09/large/8-1.3l.jp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nl/url?sa=t&amp;rct=j&amp;q=&amp;esrc=s&amp;source=web&amp;cd=1&amp;cad=rja&amp;uact=8&amp;ved=2ahUKEwjrgqra-47iAhVCLlAKHU8PBX8QFjAAegQIBhAB&amp;url=https://www.nrc.nl/nieuws/2019/02/25/geteelde-aardbei-zit-vol-genen-van-bosaardbeitje-a3655297&amp;usg=AOvVaw3h5h9rYc900dqQxu_VUq6-"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s://www.google.com/url?sa=i&amp;rct=j&amp;q=&amp;esrc=s&amp;source=images&amp;cd=&amp;cad=rja&amp;uact=8&amp;ved=2ahUKEwjd0JOTlI7iAhVLEVAKHU4dBrQQjRx6BAgBEAU&amp;url=https://www.hermie.eu/nl/10886/plantenfiche-fragaria-x-ananassa-sonata-aardbei-sonata-1&amp;psig=AOvVaw1_osqRhOZ6iY5fpY9bfhRD&amp;ust=1557481306964389" TargetMode="External"/><Relationship Id="rId4" Type="http://schemas.openxmlformats.org/officeDocument/2006/relationships/hyperlink" Target="https://www.nature.com/articles/s41588-019-0356-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ature.com/articles/s41588-019-0356-4"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youtube.com/watch?v=fZYAVIRedz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Ralf_Reski"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http://www.kennislink.nl/upload/91945_276_1035283003846-Erkens2Afb14.jpg" TargetMode="External"/><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wmf"/><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4Q_kdk00sFk"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fxFV0hcCZvI" TargetMode="External"/><Relationship Id="rId2" Type="http://schemas.openxmlformats.org/officeDocument/2006/relationships/hyperlink" Target="https://www.youtube.com/watch?v=4Q_kdk00sFk"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8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7072" y="-5214519"/>
            <a:ext cx="17044800" cy="12783600"/>
          </a:xfrm>
          <a:prstGeom prst="rect">
            <a:avLst/>
          </a:prstGeom>
        </p:spPr>
      </p:pic>
    </p:spTree>
    <p:extLst>
      <p:ext uri="{BB962C8B-B14F-4D97-AF65-F5344CB8AC3E}">
        <p14:creationId xmlns:p14="http://schemas.microsoft.com/office/powerpoint/2010/main" val="265583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127994" y="867916"/>
            <a:ext cx="6875436" cy="5156577"/>
          </a:xfr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2002" y="1600233"/>
            <a:ext cx="4956043" cy="3717032"/>
          </a:xfrm>
          <a:prstGeom prst="rect">
            <a:avLst/>
          </a:prstGeom>
        </p:spPr>
      </p:pic>
    </p:spTree>
    <p:extLst>
      <p:ext uri="{BB962C8B-B14F-4D97-AF65-F5344CB8AC3E}">
        <p14:creationId xmlns:p14="http://schemas.microsoft.com/office/powerpoint/2010/main" val="212757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40316" y="868508"/>
            <a:ext cx="9471388" cy="710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57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0" y="0"/>
            <a:ext cx="9399379" cy="7049535"/>
          </a:xfrm>
        </p:spPr>
      </p:pic>
    </p:spTree>
    <p:extLst>
      <p:ext uri="{BB962C8B-B14F-4D97-AF65-F5344CB8AC3E}">
        <p14:creationId xmlns:p14="http://schemas.microsoft.com/office/powerpoint/2010/main" val="55770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65" y="0"/>
            <a:ext cx="5040560" cy="6867581"/>
          </a:xfrm>
        </p:spPr>
      </p:pic>
      <p:pic>
        <p:nvPicPr>
          <p:cNvPr id="5" name="Afbeelding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48884" y="3526947"/>
            <a:ext cx="3027463" cy="3331053"/>
          </a:xfrm>
          <a:prstGeom prst="rect">
            <a:avLst/>
          </a:prstGeom>
        </p:spPr>
      </p:pic>
      <p:pic>
        <p:nvPicPr>
          <p:cNvPr id="6" name="Afbeelding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353737" y="-12778"/>
            <a:ext cx="3417757" cy="3443314"/>
          </a:xfrm>
          <a:prstGeom prst="rect">
            <a:avLst/>
          </a:prstGeom>
        </p:spPr>
      </p:pic>
    </p:spTree>
    <p:extLst>
      <p:ext uri="{BB962C8B-B14F-4D97-AF65-F5344CB8AC3E}">
        <p14:creationId xmlns:p14="http://schemas.microsoft.com/office/powerpoint/2010/main" val="6819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60648" y="-952877"/>
            <a:ext cx="10427105" cy="7820329"/>
          </a:xfrm>
        </p:spPr>
      </p:pic>
      <p:sp>
        <p:nvSpPr>
          <p:cNvPr id="5" name="Tekstvak 4"/>
          <p:cNvSpPr txBox="1"/>
          <p:nvPr/>
        </p:nvSpPr>
        <p:spPr>
          <a:xfrm>
            <a:off x="5796136" y="6444044"/>
            <a:ext cx="3456384" cy="369332"/>
          </a:xfrm>
          <a:prstGeom prst="rect">
            <a:avLst/>
          </a:prstGeom>
          <a:noFill/>
        </p:spPr>
        <p:txBody>
          <a:bodyPr wrap="square" rtlCol="0">
            <a:spAutoFit/>
          </a:bodyPr>
          <a:lstStyle/>
          <a:p>
            <a:r>
              <a:rPr lang="nl-NL" dirty="0" err="1">
                <a:solidFill>
                  <a:schemeClr val="bg1"/>
                </a:solidFill>
              </a:rPr>
              <a:t>Whatsapp</a:t>
            </a:r>
            <a:r>
              <a:rPr lang="nl-NL" dirty="0">
                <a:solidFill>
                  <a:schemeClr val="bg1"/>
                </a:solidFill>
              </a:rPr>
              <a:t>-groepje en data delen?</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2320" y="5366310"/>
            <a:ext cx="1070248" cy="107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3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5400000">
            <a:off x="-2208104" y="818334"/>
            <a:ext cx="7337789" cy="3918163"/>
          </a:xfrm>
        </p:spPr>
      </p:pic>
      <p:pic>
        <p:nvPicPr>
          <p:cNvPr id="5" name="Afbeelding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945024" y="-164276"/>
            <a:ext cx="10392139" cy="7209540"/>
          </a:xfrm>
          <a:prstGeom prst="rect">
            <a:avLst/>
          </a:prstGeom>
        </p:spPr>
      </p:pic>
      <p:sp>
        <p:nvSpPr>
          <p:cNvPr id="6" name="Tekstvak 5"/>
          <p:cNvSpPr txBox="1"/>
          <p:nvPr/>
        </p:nvSpPr>
        <p:spPr>
          <a:xfrm>
            <a:off x="-36512" y="5661248"/>
            <a:ext cx="10009112" cy="1200329"/>
          </a:xfrm>
          <a:prstGeom prst="rect">
            <a:avLst/>
          </a:prstGeom>
          <a:solidFill>
            <a:schemeClr val="bg1">
              <a:lumMod val="95000"/>
            </a:schemeClr>
          </a:solidFill>
        </p:spPr>
        <p:txBody>
          <a:bodyPr wrap="square" rtlCol="0">
            <a:spAutoFit/>
          </a:bodyPr>
          <a:lstStyle/>
          <a:p>
            <a:pPr algn="ctr"/>
            <a:r>
              <a:rPr lang="nl-NL" sz="2400" dirty="0" err="1"/>
              <a:t>Sex</a:t>
            </a:r>
            <a:r>
              <a:rPr lang="nl-NL" sz="2400" dirty="0"/>
              <a:t> bij planten – een bron van verrassing en variatie</a:t>
            </a:r>
          </a:p>
          <a:p>
            <a:pPr algn="ctr"/>
            <a:r>
              <a:rPr lang="nl-NL" sz="2400" dirty="0"/>
              <a:t>6</a:t>
            </a:r>
            <a:r>
              <a:rPr lang="nl-NL" sz="2400" baseline="30000" dirty="0"/>
              <a:t>e</a:t>
            </a:r>
            <a:r>
              <a:rPr lang="nl-NL" sz="2400" dirty="0"/>
              <a:t> NIBI-Biologieconferentie zaterdag 11 mei 2019</a:t>
            </a:r>
          </a:p>
          <a:p>
            <a:pPr algn="ctr"/>
            <a:r>
              <a:rPr lang="nl-NL" sz="2400" dirty="0"/>
              <a:t>André van Lammeren, Wageningen Universiteit</a:t>
            </a:r>
          </a:p>
        </p:txBody>
      </p:sp>
    </p:spTree>
    <p:extLst>
      <p:ext uri="{BB962C8B-B14F-4D97-AF65-F5344CB8AC3E}">
        <p14:creationId xmlns:p14="http://schemas.microsoft.com/office/powerpoint/2010/main" val="7904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764704"/>
            <a:ext cx="7776864" cy="1200329"/>
          </a:xfrm>
          <a:prstGeom prst="rect">
            <a:avLst/>
          </a:prstGeom>
          <a:noFill/>
        </p:spPr>
        <p:txBody>
          <a:bodyPr wrap="square" rtlCol="0">
            <a:spAutoFit/>
          </a:bodyPr>
          <a:lstStyle/>
          <a:p>
            <a:pPr algn="ctr"/>
            <a:r>
              <a:rPr lang="nl-NL" sz="3600" dirty="0" err="1"/>
              <a:t>Sex</a:t>
            </a:r>
            <a:r>
              <a:rPr lang="nl-NL" sz="3600" dirty="0"/>
              <a:t> bij planten </a:t>
            </a:r>
          </a:p>
          <a:p>
            <a:pPr algn="ctr"/>
            <a:r>
              <a:rPr lang="nl-NL" sz="3600" dirty="0"/>
              <a:t>een bron van verrassing en variatie</a:t>
            </a:r>
          </a:p>
        </p:txBody>
      </p:sp>
      <p:sp>
        <p:nvSpPr>
          <p:cNvPr id="3" name="Tekstvak 2"/>
          <p:cNvSpPr txBox="1"/>
          <p:nvPr/>
        </p:nvSpPr>
        <p:spPr>
          <a:xfrm>
            <a:off x="899592" y="2254220"/>
            <a:ext cx="7488832" cy="3539430"/>
          </a:xfrm>
          <a:prstGeom prst="rect">
            <a:avLst/>
          </a:prstGeom>
          <a:noFill/>
          <a:ln>
            <a:solidFill>
              <a:srgbClr val="FF0000"/>
            </a:solidFill>
          </a:ln>
        </p:spPr>
        <p:txBody>
          <a:bodyPr wrap="square" rtlCol="0">
            <a:spAutoFit/>
          </a:bodyPr>
          <a:lstStyle/>
          <a:p>
            <a:pPr marL="457200" indent="-457200">
              <a:buFont typeface="Arial" panose="020B0604020202020204" pitchFamily="34" charset="0"/>
              <a:buChar char="•"/>
            </a:pPr>
            <a:r>
              <a:rPr lang="nl-NL" sz="2800" dirty="0"/>
              <a:t>Mitose en Meiose: conservatief versus een bron </a:t>
            </a:r>
            <a:r>
              <a:rPr lang="nl-NL" sz="2800"/>
              <a:t>van verrassing en </a:t>
            </a:r>
            <a:r>
              <a:rPr lang="nl-NL" sz="2800" dirty="0"/>
              <a:t>vernieuwing.</a:t>
            </a:r>
          </a:p>
          <a:p>
            <a:pPr marL="457200" indent="-457200">
              <a:buFont typeface="Arial" panose="020B0604020202020204" pitchFamily="34" charset="0"/>
              <a:buChar char="•"/>
            </a:pPr>
            <a:r>
              <a:rPr lang="nl-NL" sz="2800" dirty="0" err="1"/>
              <a:t>Soortsvorming</a:t>
            </a:r>
            <a:r>
              <a:rPr lang="nl-NL" sz="2800" dirty="0"/>
              <a:t> door </a:t>
            </a:r>
            <a:r>
              <a:rPr lang="nl-NL" sz="2800" dirty="0" err="1"/>
              <a:t>polyploïdisering</a:t>
            </a:r>
            <a:r>
              <a:rPr lang="nl-NL" sz="2800" dirty="0"/>
              <a:t>.</a:t>
            </a:r>
          </a:p>
          <a:p>
            <a:pPr marL="457200" indent="-457200">
              <a:buFont typeface="Arial" panose="020B0604020202020204" pitchFamily="34" charset="0"/>
              <a:buChar char="•"/>
            </a:pPr>
            <a:r>
              <a:rPr lang="nl-NL" sz="2800" dirty="0" err="1"/>
              <a:t>Haploïdie</a:t>
            </a:r>
            <a:r>
              <a:rPr lang="nl-NL" sz="2800" dirty="0"/>
              <a:t> versus diploïdie.</a:t>
            </a:r>
          </a:p>
          <a:p>
            <a:pPr marL="457200" indent="-457200">
              <a:buFont typeface="Arial" panose="020B0604020202020204" pitchFamily="34" charset="0"/>
              <a:buChar char="•"/>
            </a:pPr>
            <a:r>
              <a:rPr lang="nl-NL" sz="2800" dirty="0"/>
              <a:t>Het verschijnsel </a:t>
            </a:r>
            <a:r>
              <a:rPr lang="nl-NL" sz="2800" dirty="0" err="1"/>
              <a:t>sexualiteit</a:t>
            </a:r>
            <a:r>
              <a:rPr lang="nl-NL" sz="2800" dirty="0"/>
              <a:t>.</a:t>
            </a:r>
          </a:p>
          <a:p>
            <a:pPr marL="457200" indent="-457200">
              <a:buFont typeface="Arial" panose="020B0604020202020204" pitchFamily="34" charset="0"/>
              <a:buChar char="•"/>
            </a:pPr>
            <a:r>
              <a:rPr lang="nl-NL" sz="2800" dirty="0"/>
              <a:t>Hoe vinden partners elkaar?</a:t>
            </a:r>
          </a:p>
          <a:p>
            <a:pPr marL="457200" indent="-457200">
              <a:buFont typeface="Arial" panose="020B0604020202020204" pitchFamily="34" charset="0"/>
              <a:buChar char="•"/>
            </a:pPr>
            <a:r>
              <a:rPr lang="nl-NL" sz="2800" dirty="0"/>
              <a:t>Variatie in bevruchtings-strategieën.</a:t>
            </a:r>
          </a:p>
          <a:p>
            <a:pPr marL="457200" indent="-457200">
              <a:buFont typeface="Arial" panose="020B0604020202020204" pitchFamily="34" charset="0"/>
              <a:buChar char="•"/>
            </a:pPr>
            <a:r>
              <a:rPr lang="nl-NL" sz="2800" dirty="0"/>
              <a:t>Variatie in verspreidings-strategieën.</a:t>
            </a:r>
          </a:p>
        </p:txBody>
      </p:sp>
    </p:spTree>
    <p:extLst>
      <p:ext uri="{BB962C8B-B14F-4D97-AF65-F5344CB8AC3E}">
        <p14:creationId xmlns:p14="http://schemas.microsoft.com/office/powerpoint/2010/main" val="6082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539553" y="1528763"/>
            <a:ext cx="8712968" cy="4132485"/>
          </a:xfrm>
        </p:spPr>
        <p:txBody>
          <a:bodyPr>
            <a:normAutofit lnSpcReduction="10000"/>
          </a:bodyPr>
          <a:lstStyle/>
          <a:p>
            <a:pPr>
              <a:buFontTx/>
              <a:buNone/>
            </a:pPr>
            <a:r>
              <a:rPr lang="nl-NL" altLang="nl-NL" sz="3600" dirty="0"/>
              <a:t>Prokaryoten</a:t>
            </a:r>
            <a:r>
              <a:rPr lang="nl-NL" altLang="nl-NL" sz="2800" dirty="0"/>
              <a:t> </a:t>
            </a:r>
          </a:p>
          <a:p>
            <a:r>
              <a:rPr lang="nl-NL" altLang="nl-NL" sz="2800" dirty="0"/>
              <a:t>Eerste cyanobacteriën sinds 3,9 miljard jaar.</a:t>
            </a:r>
          </a:p>
          <a:p>
            <a:pPr lvl="1"/>
            <a:r>
              <a:rPr lang="nl-NL" altLang="nl-NL" sz="2400" dirty="0"/>
              <a:t>Reductie CO</a:t>
            </a:r>
            <a:r>
              <a:rPr lang="nl-NL" altLang="nl-NL" sz="2400" baseline="-25000" dirty="0"/>
              <a:t>2  </a:t>
            </a:r>
            <a:r>
              <a:rPr lang="nl-NL" altLang="nl-NL" sz="2400" dirty="0">
                <a:sym typeface="Symbol" pitchFamily="18" charset="2"/>
              </a:rPr>
              <a:t> </a:t>
            </a:r>
            <a:r>
              <a:rPr lang="nl-NL" altLang="nl-NL" sz="2400" dirty="0"/>
              <a:t>minder </a:t>
            </a:r>
            <a:r>
              <a:rPr lang="nl-NL" altLang="nl-NL" sz="2400" dirty="0" err="1"/>
              <a:t>broeikas-effect</a:t>
            </a:r>
            <a:endParaRPr lang="nl-NL" altLang="nl-NL" sz="2400" dirty="0"/>
          </a:p>
          <a:p>
            <a:pPr lvl="1"/>
            <a:r>
              <a:rPr lang="nl-NL" altLang="nl-NL" sz="2400" dirty="0"/>
              <a:t>Toename O</a:t>
            </a:r>
            <a:r>
              <a:rPr lang="nl-NL" altLang="nl-NL" sz="2400" baseline="-25000" dirty="0"/>
              <a:t>2 </a:t>
            </a:r>
            <a:r>
              <a:rPr lang="nl-NL" altLang="nl-NL" sz="2400" dirty="0">
                <a:sym typeface="Symbol" pitchFamily="18" charset="2"/>
              </a:rPr>
              <a:t> </a:t>
            </a:r>
            <a:r>
              <a:rPr lang="nl-NL" altLang="nl-NL" sz="2400" dirty="0"/>
              <a:t>bescherming tegen </a:t>
            </a:r>
            <a:r>
              <a:rPr lang="nl-NL" altLang="nl-NL" sz="2400" dirty="0" err="1"/>
              <a:t>UV-straling</a:t>
            </a:r>
            <a:r>
              <a:rPr lang="nl-NL" altLang="nl-NL" sz="2400" dirty="0"/>
              <a:t> door ozon (O</a:t>
            </a:r>
            <a:r>
              <a:rPr lang="nl-NL" altLang="nl-NL" sz="2400" baseline="-25000" dirty="0"/>
              <a:t>3</a:t>
            </a:r>
            <a:r>
              <a:rPr lang="nl-NL" altLang="nl-NL" sz="2400" dirty="0"/>
              <a:t>)</a:t>
            </a:r>
          </a:p>
          <a:p>
            <a:pPr lvl="1"/>
            <a:r>
              <a:rPr lang="nl-NL" altLang="nl-NL" sz="2400" dirty="0"/>
              <a:t>Toename gereduceerde stikstof</a:t>
            </a:r>
          </a:p>
          <a:p>
            <a:pPr marL="457200" lvl="1" indent="0">
              <a:buNone/>
            </a:pPr>
            <a:endParaRPr lang="en-GB" altLang="nl-NL" sz="2400" dirty="0"/>
          </a:p>
          <a:p>
            <a:r>
              <a:rPr lang="en-GB" altLang="nl-NL" sz="2800" dirty="0" err="1"/>
              <a:t>Voortplanting</a:t>
            </a:r>
            <a:r>
              <a:rPr lang="en-GB" altLang="nl-NL" sz="2800" dirty="0"/>
              <a:t> door </a:t>
            </a:r>
            <a:r>
              <a:rPr lang="en-GB" altLang="nl-NL" sz="2800" dirty="0" err="1"/>
              <a:t>mitose</a:t>
            </a:r>
            <a:r>
              <a:rPr lang="en-GB" altLang="nl-NL" sz="2800" dirty="0"/>
              <a:t> en </a:t>
            </a:r>
            <a:r>
              <a:rPr lang="en-GB" altLang="nl-NL" sz="2800" dirty="0" err="1"/>
              <a:t>deling</a:t>
            </a:r>
            <a:r>
              <a:rPr lang="en-GB" altLang="nl-NL" sz="2800" dirty="0"/>
              <a:t>, en </a:t>
            </a:r>
            <a:r>
              <a:rPr lang="en-GB" altLang="nl-NL" sz="2800" dirty="0" err="1"/>
              <a:t>daardoor</a:t>
            </a:r>
            <a:r>
              <a:rPr lang="en-GB" altLang="nl-NL" sz="2800" dirty="0"/>
              <a:t> </a:t>
            </a:r>
            <a:r>
              <a:rPr lang="en-GB" altLang="nl-NL" sz="2800" dirty="0" err="1"/>
              <a:t>eeuwig</a:t>
            </a:r>
            <a:r>
              <a:rPr lang="en-GB" altLang="nl-NL" sz="2800" dirty="0"/>
              <a:t> </a:t>
            </a:r>
            <a:r>
              <a:rPr lang="en-GB" altLang="nl-NL" sz="2800" dirty="0" err="1"/>
              <a:t>levend</a:t>
            </a:r>
            <a:r>
              <a:rPr lang="en-GB" altLang="nl-NL" sz="2800" dirty="0"/>
              <a:t>. </a:t>
            </a:r>
          </a:p>
          <a:p>
            <a:r>
              <a:rPr lang="en-GB" altLang="nl-NL" sz="2800" dirty="0" err="1"/>
              <a:t>Geen</a:t>
            </a:r>
            <a:r>
              <a:rPr lang="en-GB" altLang="nl-NL" sz="2800" dirty="0"/>
              <a:t> celfusie en </a:t>
            </a:r>
            <a:r>
              <a:rPr lang="en-GB" altLang="nl-NL" sz="2800" dirty="0" err="1"/>
              <a:t>meiose</a:t>
            </a:r>
            <a:r>
              <a:rPr lang="en-GB" altLang="nl-NL" sz="2800" dirty="0"/>
              <a:t>.</a:t>
            </a:r>
            <a:endParaRPr lang="nl-NL" altLang="nl-NL" sz="2400" dirty="0"/>
          </a:p>
          <a:p>
            <a:pPr>
              <a:buFontTx/>
              <a:buNone/>
            </a:pPr>
            <a:endParaRPr lang="nl-NL" altLang="nl-NL" sz="2800" dirty="0"/>
          </a:p>
          <a:p>
            <a:endParaRPr lang="nl-NL" altLang="nl-NL" sz="2800" dirty="0"/>
          </a:p>
          <a:p>
            <a:pPr lvl="2"/>
            <a:endParaRPr lang="nl-NL" altLang="nl-NL" sz="2000" dirty="0"/>
          </a:p>
        </p:txBody>
      </p:sp>
      <p:sp>
        <p:nvSpPr>
          <p:cNvPr id="2" name="Tekstvak 1"/>
          <p:cNvSpPr txBox="1"/>
          <p:nvPr/>
        </p:nvSpPr>
        <p:spPr>
          <a:xfrm>
            <a:off x="683568" y="332656"/>
            <a:ext cx="7776864" cy="584775"/>
          </a:xfrm>
          <a:prstGeom prst="rect">
            <a:avLst/>
          </a:prstGeom>
          <a:noFill/>
          <a:ln>
            <a:solidFill>
              <a:srgbClr val="FF0000"/>
            </a:solidFill>
          </a:ln>
        </p:spPr>
        <p:txBody>
          <a:bodyPr wrap="square" rtlCol="0">
            <a:spAutoFit/>
          </a:bodyPr>
          <a:lstStyle/>
          <a:p>
            <a:r>
              <a:rPr lang="nl-NL" sz="3200" dirty="0"/>
              <a:t>Eerst waren er alleen bacteriën op aarde</a:t>
            </a:r>
          </a:p>
        </p:txBody>
      </p:sp>
    </p:spTree>
    <p:extLst>
      <p:ext uri="{BB962C8B-B14F-4D97-AF65-F5344CB8AC3E}">
        <p14:creationId xmlns:p14="http://schemas.microsoft.com/office/powerpoint/2010/main" val="105612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0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902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90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altLang="nl-NL"/>
          </a:p>
        </p:txBody>
      </p:sp>
      <p:sp>
        <p:nvSpPr>
          <p:cNvPr id="27651" name="Rectangle 3"/>
          <p:cNvSpPr>
            <a:spLocks noGrp="1" noChangeArrowheads="1"/>
          </p:cNvSpPr>
          <p:nvPr>
            <p:ph type="body" idx="1"/>
          </p:nvPr>
        </p:nvSpPr>
        <p:spPr/>
        <p:txBody>
          <a:bodyPr/>
          <a:lstStyle/>
          <a:p>
            <a:endParaRPr lang="en-US" altLang="nl-NL"/>
          </a:p>
        </p:txBody>
      </p:sp>
      <p:pic>
        <p:nvPicPr>
          <p:cNvPr id="27652" name="Picture 6" descr="OSCILLA_LIMNETIC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953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7"/>
          <p:cNvSpPr txBox="1">
            <a:spLocks noChangeArrowheads="1"/>
          </p:cNvSpPr>
          <p:nvPr/>
        </p:nvSpPr>
        <p:spPr bwMode="auto">
          <a:xfrm>
            <a:off x="395288" y="5734050"/>
            <a:ext cx="723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nl-NL" altLang="nl-NL" sz="2400">
                <a:solidFill>
                  <a:schemeClr val="bg1"/>
                </a:solidFill>
              </a:rPr>
              <a:t>Cyanobacteri</a:t>
            </a:r>
            <a:r>
              <a:rPr lang="en-US" altLang="nl-NL" sz="2400">
                <a:solidFill>
                  <a:schemeClr val="bg1"/>
                </a:solidFill>
                <a:cs typeface="Times New Roman" pitchFamily="18" charset="0"/>
              </a:rPr>
              <a:t>ë</a:t>
            </a:r>
            <a:r>
              <a:rPr lang="nl-NL" altLang="nl-NL" sz="2400">
                <a:solidFill>
                  <a:schemeClr val="bg1"/>
                </a:solidFill>
              </a:rPr>
              <a:t>n:  </a:t>
            </a:r>
            <a:r>
              <a:rPr lang="nl-NL" altLang="nl-NL" sz="2400" i="1">
                <a:solidFill>
                  <a:schemeClr val="bg1"/>
                </a:solidFill>
              </a:rPr>
              <a:t>Oscillatoria</a:t>
            </a:r>
            <a:r>
              <a:rPr lang="nl-NL" altLang="nl-NL" sz="2400">
                <a:solidFill>
                  <a:schemeClr val="bg1"/>
                </a:solidFill>
              </a:rPr>
              <a:t> sp., autotrofe prokaryoot </a:t>
            </a:r>
          </a:p>
        </p:txBody>
      </p:sp>
    </p:spTree>
    <p:extLst>
      <p:ext uri="{BB962C8B-B14F-4D97-AF65-F5344CB8AC3E}">
        <p14:creationId xmlns:p14="http://schemas.microsoft.com/office/powerpoint/2010/main" val="3967889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US" altLang="nl-NL"/>
          </a:p>
        </p:txBody>
      </p:sp>
      <p:sp>
        <p:nvSpPr>
          <p:cNvPr id="29699" name="Rectangle 3"/>
          <p:cNvSpPr>
            <a:spLocks noGrp="1" noChangeArrowheads="1"/>
          </p:cNvSpPr>
          <p:nvPr>
            <p:ph type="body" idx="1"/>
          </p:nvPr>
        </p:nvSpPr>
        <p:spPr/>
        <p:txBody>
          <a:bodyPr/>
          <a:lstStyle/>
          <a:p>
            <a:endParaRPr lang="en-US" altLang="nl-NL"/>
          </a:p>
        </p:txBody>
      </p:sp>
      <p:pic>
        <p:nvPicPr>
          <p:cNvPr id="29700" name="Picture 5" descr="azolla_mexican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100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476671" y="-1738600"/>
            <a:ext cx="12097344" cy="9073009"/>
          </a:xfrm>
        </p:spPr>
      </p:pic>
    </p:spTree>
    <p:extLst>
      <p:ext uri="{BB962C8B-B14F-4D97-AF65-F5344CB8AC3E}">
        <p14:creationId xmlns:p14="http://schemas.microsoft.com/office/powerpoint/2010/main" val="2642719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88913"/>
            <a:ext cx="9144000" cy="1368425"/>
          </a:xfrm>
        </p:spPr>
        <p:txBody>
          <a:bodyPr>
            <a:normAutofit fontScale="90000"/>
          </a:bodyPr>
          <a:lstStyle/>
          <a:p>
            <a:r>
              <a:rPr lang="nl-NL" altLang="nl-NL" sz="4000" dirty="0"/>
              <a:t>Prokaryoot</a:t>
            </a:r>
            <a:r>
              <a:rPr lang="nl-NL" altLang="nl-NL" sz="4000" i="1" dirty="0"/>
              <a:t> </a:t>
            </a:r>
            <a:r>
              <a:rPr lang="nl-NL" altLang="nl-NL" sz="4000" i="1" dirty="0" err="1"/>
              <a:t>Anabaena</a:t>
            </a:r>
            <a:r>
              <a:rPr lang="nl-NL" altLang="nl-NL" sz="4000" i="1" dirty="0"/>
              <a:t> </a:t>
            </a:r>
            <a:r>
              <a:rPr lang="nl-NL" altLang="nl-NL" sz="4000" i="1" dirty="0" err="1"/>
              <a:t>azolla</a:t>
            </a:r>
            <a:r>
              <a:rPr lang="nl-NL" altLang="nl-NL" sz="4000" i="1" dirty="0"/>
              <a:t> </a:t>
            </a:r>
            <a:br>
              <a:rPr lang="nl-NL" altLang="nl-NL" sz="4000" i="1" dirty="0"/>
            </a:br>
            <a:r>
              <a:rPr lang="nl-NL" altLang="nl-NL" sz="2400" i="1" dirty="0"/>
              <a:t>Heeft vooral fotosynthetisch actieve vegetatieve cellen en daarnaast doorzichtige heterocysten met N-fixatie en soms grote </a:t>
            </a:r>
            <a:r>
              <a:rPr lang="nl-NL" altLang="nl-NL" sz="2400" i="1" dirty="0" err="1"/>
              <a:t>akineten</a:t>
            </a:r>
            <a:r>
              <a:rPr lang="nl-NL" altLang="nl-NL" sz="2400" i="1" dirty="0"/>
              <a:t>                                         				(rustcellen met reservevoedsel)</a:t>
            </a:r>
          </a:p>
        </p:txBody>
      </p:sp>
      <p:sp>
        <p:nvSpPr>
          <p:cNvPr id="30723" name="Rectangle 3"/>
          <p:cNvSpPr>
            <a:spLocks noGrp="1" noChangeArrowheads="1"/>
          </p:cNvSpPr>
          <p:nvPr>
            <p:ph type="body" idx="1"/>
          </p:nvPr>
        </p:nvSpPr>
        <p:spPr/>
        <p:txBody>
          <a:bodyPr/>
          <a:lstStyle/>
          <a:p>
            <a:endParaRPr lang="en-US" altLang="nl-NL"/>
          </a:p>
        </p:txBody>
      </p:sp>
      <p:pic>
        <p:nvPicPr>
          <p:cNvPr id="30724" name="Picture 4" descr="voorkant 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438" y="2001838"/>
            <a:ext cx="8820150" cy="46307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0725" name="Rechte verbindingslijn met pijl 2"/>
          <p:cNvCxnSpPr>
            <a:cxnSpLocks noChangeShapeType="1"/>
          </p:cNvCxnSpPr>
          <p:nvPr/>
        </p:nvCxnSpPr>
        <p:spPr bwMode="auto">
          <a:xfrm flipH="1">
            <a:off x="1835150" y="1376363"/>
            <a:ext cx="1728788" cy="2773362"/>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6" name="Rechte verbindingslijn met pijl 6"/>
          <p:cNvCxnSpPr>
            <a:cxnSpLocks noChangeShapeType="1"/>
          </p:cNvCxnSpPr>
          <p:nvPr/>
        </p:nvCxnSpPr>
        <p:spPr bwMode="auto">
          <a:xfrm flipH="1">
            <a:off x="3419475" y="1376363"/>
            <a:ext cx="144463" cy="612775"/>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7" name="Rechte verbindingslijn met pijl 10"/>
          <p:cNvCxnSpPr>
            <a:cxnSpLocks noChangeShapeType="1"/>
          </p:cNvCxnSpPr>
          <p:nvPr/>
        </p:nvCxnSpPr>
        <p:spPr bwMode="auto">
          <a:xfrm>
            <a:off x="3563938" y="1341438"/>
            <a:ext cx="2087562" cy="1295400"/>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0967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kstvak 1"/>
              <p:cNvSpPr txBox="1"/>
              <p:nvPr/>
            </p:nvSpPr>
            <p:spPr>
              <a:xfrm>
                <a:off x="611560" y="548680"/>
                <a:ext cx="8352928" cy="5770811"/>
              </a:xfrm>
              <a:prstGeom prst="rect">
                <a:avLst/>
              </a:prstGeom>
              <a:noFill/>
              <a:ln>
                <a:solidFill>
                  <a:srgbClr val="FF0000"/>
                </a:solidFill>
              </a:ln>
            </p:spPr>
            <p:txBody>
              <a:bodyPr wrap="square" rtlCol="0">
                <a:spAutoFit/>
              </a:bodyPr>
              <a:lstStyle/>
              <a:p>
                <a:r>
                  <a:rPr lang="nl-NL" sz="3300" dirty="0"/>
                  <a:t>Eukaryoten: </a:t>
                </a:r>
                <a:r>
                  <a:rPr lang="nl-NL" sz="3300" dirty="0" err="1"/>
                  <a:t>haploid</a:t>
                </a:r>
                <a:r>
                  <a:rPr lang="nl-NL" sz="3300" dirty="0"/>
                  <a:t>, </a:t>
                </a:r>
                <a:r>
                  <a:rPr lang="nl-NL" sz="3300" dirty="0" err="1"/>
                  <a:t>diploid</a:t>
                </a:r>
                <a:r>
                  <a:rPr lang="nl-NL" sz="3300" dirty="0"/>
                  <a:t> of allebei</a:t>
                </a:r>
              </a:p>
              <a:p>
                <a:pPr marL="457200" indent="-457200">
                  <a:buFont typeface="Arial" panose="020B0604020202020204" pitchFamily="34" charset="0"/>
                  <a:buChar char="•"/>
                </a:pPr>
                <a:r>
                  <a:rPr lang="nl-NL" sz="2800" dirty="0"/>
                  <a:t>Soms alleen haploïde verschijningsvorm (b.v. het kranswier </a:t>
                </a:r>
                <a:r>
                  <a:rPr lang="nl-NL" sz="2800" dirty="0" err="1"/>
                  <a:t>Chara</a:t>
                </a:r>
                <a:r>
                  <a:rPr lang="nl-NL" sz="2800" dirty="0"/>
                  <a:t> en het draadwier </a:t>
                </a:r>
                <a:r>
                  <a:rPr lang="nl-NL" sz="2800" dirty="0" err="1"/>
                  <a:t>Spirogyra</a:t>
                </a:r>
                <a:r>
                  <a:rPr lang="nl-NL" sz="2800" dirty="0"/>
                  <a:t>).</a:t>
                </a:r>
              </a:p>
              <a:p>
                <a:pPr marL="457200" indent="-457200">
                  <a:buFont typeface="Arial" panose="020B0604020202020204" pitchFamily="34" charset="0"/>
                  <a:buChar char="•"/>
                </a:pPr>
                <a:r>
                  <a:rPr lang="nl-NL" sz="2800" dirty="0"/>
                  <a:t>Soms wieren met diploïde verschijningsvorm (b.v. </a:t>
                </a:r>
                <a:r>
                  <a:rPr lang="nl-NL" sz="2800" dirty="0" err="1"/>
                  <a:t>Fucussoorten</a:t>
                </a:r>
                <a:r>
                  <a:rPr lang="nl-NL" sz="2800" dirty="0"/>
                  <a:t>, de zee-eiken). </a:t>
                </a:r>
              </a:p>
              <a:p>
                <a:pPr marL="457200" indent="-457200">
                  <a:buFont typeface="Arial" panose="020B0604020202020204" pitchFamily="34" charset="0"/>
                  <a:buChar char="•"/>
                </a:pPr>
                <a:r>
                  <a:rPr lang="nl-NL" sz="2800" dirty="0" err="1"/>
                  <a:t>Diploidie</a:t>
                </a:r>
                <a:r>
                  <a:rPr lang="nl-NL" sz="2800" dirty="0"/>
                  <a:t> wordt wel gezien als een aanpassing aan landleven.</a:t>
                </a:r>
              </a:p>
              <a:p>
                <a:pPr marL="457200" indent="-457200">
                  <a:buFont typeface="Arial" panose="020B0604020202020204" pitchFamily="34" charset="0"/>
                  <a:buChar char="•"/>
                </a:pPr>
                <a:r>
                  <a:rPr lang="nl-NL" sz="2800" dirty="0"/>
                  <a:t>Vaak twee verschijningsvormen: haploïd en diploïd. Sommige algen zoals </a:t>
                </a:r>
                <a:r>
                  <a:rPr lang="nl-NL" sz="2800" dirty="0" err="1"/>
                  <a:t>zeesla</a:t>
                </a:r>
                <a:r>
                  <a:rPr lang="nl-NL" sz="2800" dirty="0"/>
                  <a:t>, en al de mossen, varens en zaadplanten.</a:t>
                </a:r>
              </a:p>
              <a:p>
                <a:pPr marL="457200" indent="-457200">
                  <a:buFont typeface="Arial" panose="020B0604020202020204" pitchFamily="34" charset="0"/>
                  <a:buChar char="•"/>
                </a:pPr>
                <a:r>
                  <a:rPr lang="nl-NL" sz="2800" dirty="0"/>
                  <a:t>Diploïdie meestal door </a:t>
                </a:r>
                <a:r>
                  <a:rPr lang="nl-NL" sz="2800" dirty="0" err="1"/>
                  <a:t>celversmelting</a:t>
                </a:r>
                <a:r>
                  <a:rPr lang="nl-NL" sz="2800" dirty="0"/>
                  <a:t> (bevruchting).</a:t>
                </a:r>
              </a:p>
              <a:p>
                <a:pPr marL="457200" indent="-457200">
                  <a:buFont typeface="Arial" panose="020B0604020202020204" pitchFamily="34" charset="0"/>
                  <a:buChar char="•"/>
                </a:pPr>
                <a:r>
                  <a:rPr lang="nl-NL" sz="2800" dirty="0"/>
                  <a:t>Bevruchting moet ooit gevolgd worden door meiose. </a:t>
                </a:r>
              </a:p>
              <a:p>
                <a:pPr marL="457200" indent="-457200">
                  <a:buFont typeface="Arial" panose="020B0604020202020204" pitchFamily="34" charset="0"/>
                  <a:buChar char="•"/>
                </a:pPr>
                <a:r>
                  <a:rPr lang="nl-NL" sz="2800" dirty="0"/>
                  <a:t>Soms diploïdie en </a:t>
                </a:r>
                <a:r>
                  <a:rPr lang="nl-NL" sz="2800" dirty="0" err="1"/>
                  <a:t>polyplo</a:t>
                </a:r>
                <a14:m>
                  <m:oMath xmlns:m="http://schemas.openxmlformats.org/officeDocument/2006/math">
                    <m:r>
                      <a:rPr lang="nl-NL" sz="2800" i="1" dirty="0" smtClean="0">
                        <a:latin typeface="Cambria Math"/>
                      </a:rPr>
                      <m:t>ï</m:t>
                    </m:r>
                  </m:oMath>
                </a14:m>
                <a:r>
                  <a:rPr lang="nl-NL" sz="2800" dirty="0" err="1"/>
                  <a:t>die</a:t>
                </a:r>
                <a:r>
                  <a:rPr lang="nl-NL" sz="2800" dirty="0"/>
                  <a:t> door andere oorzaken. </a:t>
                </a:r>
              </a:p>
            </p:txBody>
          </p:sp>
        </mc:Choice>
        <mc:Fallback xmlns="">
          <p:sp>
            <p:nvSpPr>
              <p:cNvPr id="2" name="Tekstvak 1"/>
              <p:cNvSpPr txBox="1">
                <a:spLocks noRot="1" noChangeAspect="1" noMove="1" noResize="1" noEditPoints="1" noAdjustHandles="1" noChangeArrowheads="1" noChangeShapeType="1" noTextEdit="1"/>
              </p:cNvSpPr>
              <p:nvPr/>
            </p:nvSpPr>
            <p:spPr>
              <a:xfrm>
                <a:off x="611560" y="548680"/>
                <a:ext cx="8352928" cy="5770811"/>
              </a:xfrm>
              <a:prstGeom prst="rect">
                <a:avLst/>
              </a:prstGeom>
              <a:blipFill rotWithShape="1">
                <a:blip r:embed="rId2"/>
                <a:stretch>
                  <a:fillRect l="-1821" t="-1264" r="-947" b="-1897"/>
                </a:stretch>
              </a:blipFill>
              <a:ln>
                <a:solidFill>
                  <a:srgbClr val="FF0000"/>
                </a:solidFill>
              </a:ln>
            </p:spPr>
            <p:txBody>
              <a:bodyPr/>
              <a:lstStyle/>
              <a:p>
                <a:r>
                  <a:rPr lang="nl-NL">
                    <a:noFill/>
                  </a:rPr>
                  <a:t> </a:t>
                </a:r>
              </a:p>
            </p:txBody>
          </p:sp>
        </mc:Fallback>
      </mc:AlternateContent>
    </p:spTree>
    <p:extLst>
      <p:ext uri="{BB962C8B-B14F-4D97-AF65-F5344CB8AC3E}">
        <p14:creationId xmlns:p14="http://schemas.microsoft.com/office/powerpoint/2010/main" val="104940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p:txBody>
          <a:bodyPr/>
          <a:lstStyle/>
          <a:p>
            <a:pPr eaLnBrk="1" hangingPunct="1"/>
            <a:r>
              <a:rPr lang="nl-NL" altLang="nl-NL" dirty="0"/>
              <a:t>Mitose - conservatieve deling</a:t>
            </a:r>
          </a:p>
        </p:txBody>
      </p:sp>
      <p:pic>
        <p:nvPicPr>
          <p:cNvPr id="5123" name="Picture 4" descr="http://www.clt.astate.edu/mhuss/mitosis1.jpg"/>
          <p:cNvPicPr>
            <a:picLocks noGrp="1" noChangeAspect="1" noChangeArrowheads="1"/>
          </p:cNvPicPr>
          <p:nvPr>
            <p:ph idx="1"/>
          </p:nvPr>
        </p:nvPicPr>
        <p:blipFill>
          <a:blip r:embed="rId3" r:link="rId4">
            <a:extLst>
              <a:ext uri="{28A0092B-C50C-407E-A947-70E740481C1C}">
                <a14:useLocalDpi xmlns:a14="http://schemas.microsoft.com/office/drawing/2010/main"/>
              </a:ext>
            </a:extLst>
          </a:blip>
          <a:srcRect/>
          <a:stretch>
            <a:fillRect/>
          </a:stretch>
        </p:blipFill>
        <p:spPr>
          <a:xfrm>
            <a:off x="395288" y="1989138"/>
            <a:ext cx="8143875" cy="417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268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 3-41.jpg                                                00002B9CArt                            BB1CF5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0400" y="165100"/>
            <a:ext cx="5289550" cy="65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90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23293"/>
            <a:ext cx="82296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Tijdelijke aanduiding voor inhoud 7"/>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5476" y="1253650"/>
            <a:ext cx="9036496" cy="6423822"/>
          </a:xfrm>
        </p:spPr>
      </p:pic>
    </p:spTree>
    <p:extLst>
      <p:ext uri="{BB962C8B-B14F-4D97-AF65-F5344CB8AC3E}">
        <p14:creationId xmlns:p14="http://schemas.microsoft.com/office/powerpoint/2010/main" val="333479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476672"/>
            <a:ext cx="9087345" cy="6815509"/>
          </a:xfrm>
        </p:spPr>
      </p:pic>
      <p:sp>
        <p:nvSpPr>
          <p:cNvPr id="5" name="Tekstvak 4"/>
          <p:cNvSpPr txBox="1"/>
          <p:nvPr/>
        </p:nvSpPr>
        <p:spPr>
          <a:xfrm>
            <a:off x="0" y="513362"/>
            <a:ext cx="1800200" cy="646331"/>
          </a:xfrm>
          <a:prstGeom prst="rect">
            <a:avLst/>
          </a:prstGeom>
          <a:solidFill>
            <a:schemeClr val="bg1">
              <a:lumMod val="85000"/>
            </a:schemeClr>
          </a:solidFill>
          <a:ln>
            <a:solidFill>
              <a:schemeClr val="tx1"/>
            </a:solidFill>
          </a:ln>
        </p:spPr>
        <p:txBody>
          <a:bodyPr wrap="square" rtlCol="0">
            <a:spAutoFit/>
          </a:bodyPr>
          <a:lstStyle/>
          <a:p>
            <a:pPr algn="ctr"/>
            <a:r>
              <a:rPr lang="nl-NL" dirty="0"/>
              <a:t>Vorming homologe paren</a:t>
            </a:r>
          </a:p>
        </p:txBody>
      </p:sp>
      <p:sp>
        <p:nvSpPr>
          <p:cNvPr id="6" name="Tekstvak 5"/>
          <p:cNvSpPr txBox="1"/>
          <p:nvPr/>
        </p:nvSpPr>
        <p:spPr>
          <a:xfrm>
            <a:off x="1979712" y="513362"/>
            <a:ext cx="1800200" cy="369332"/>
          </a:xfrm>
          <a:prstGeom prst="rect">
            <a:avLst/>
          </a:prstGeom>
          <a:solidFill>
            <a:schemeClr val="bg1">
              <a:lumMod val="85000"/>
            </a:schemeClr>
          </a:solidFill>
          <a:ln>
            <a:solidFill>
              <a:schemeClr val="tx1"/>
            </a:solidFill>
          </a:ln>
        </p:spPr>
        <p:txBody>
          <a:bodyPr wrap="square" rtlCol="0">
            <a:spAutoFit/>
          </a:bodyPr>
          <a:lstStyle/>
          <a:p>
            <a:pPr algn="ctr"/>
            <a:r>
              <a:rPr lang="nl-NL" dirty="0" err="1"/>
              <a:t>synapsis</a:t>
            </a:r>
            <a:endParaRPr lang="nl-NL" dirty="0"/>
          </a:p>
        </p:txBody>
      </p:sp>
      <p:sp>
        <p:nvSpPr>
          <p:cNvPr id="7" name="Tekstvak 6"/>
          <p:cNvSpPr txBox="1"/>
          <p:nvPr/>
        </p:nvSpPr>
        <p:spPr>
          <a:xfrm>
            <a:off x="4139952" y="513362"/>
            <a:ext cx="1800200" cy="369332"/>
          </a:xfrm>
          <a:prstGeom prst="rect">
            <a:avLst/>
          </a:prstGeom>
          <a:solidFill>
            <a:schemeClr val="bg1">
              <a:lumMod val="85000"/>
            </a:schemeClr>
          </a:solidFill>
          <a:ln>
            <a:solidFill>
              <a:schemeClr val="tx1"/>
            </a:solidFill>
          </a:ln>
        </p:spPr>
        <p:txBody>
          <a:bodyPr wrap="square" rtlCol="0">
            <a:spAutoFit/>
          </a:bodyPr>
          <a:lstStyle/>
          <a:p>
            <a:pPr algn="ctr"/>
            <a:r>
              <a:rPr lang="nl-NL" dirty="0"/>
              <a:t>Crossing over</a:t>
            </a:r>
          </a:p>
        </p:txBody>
      </p:sp>
      <p:sp>
        <p:nvSpPr>
          <p:cNvPr id="8" name="Tekstvak 7"/>
          <p:cNvSpPr txBox="1"/>
          <p:nvPr/>
        </p:nvSpPr>
        <p:spPr>
          <a:xfrm>
            <a:off x="6372200" y="513362"/>
            <a:ext cx="1080120" cy="369332"/>
          </a:xfrm>
          <a:prstGeom prst="rect">
            <a:avLst/>
          </a:prstGeom>
          <a:solidFill>
            <a:schemeClr val="bg1">
              <a:lumMod val="85000"/>
            </a:schemeClr>
          </a:solidFill>
          <a:ln>
            <a:solidFill>
              <a:schemeClr val="tx1"/>
            </a:solidFill>
          </a:ln>
        </p:spPr>
        <p:txBody>
          <a:bodyPr wrap="square" rtlCol="0">
            <a:spAutoFit/>
          </a:bodyPr>
          <a:lstStyle/>
          <a:p>
            <a:r>
              <a:rPr lang="nl-NL" dirty="0"/>
              <a:t>Meiose I</a:t>
            </a:r>
          </a:p>
        </p:txBody>
      </p:sp>
      <p:sp>
        <p:nvSpPr>
          <p:cNvPr id="9" name="Tekstvak 8"/>
          <p:cNvSpPr txBox="1"/>
          <p:nvPr/>
        </p:nvSpPr>
        <p:spPr>
          <a:xfrm>
            <a:off x="7884368" y="513362"/>
            <a:ext cx="1152128" cy="369332"/>
          </a:xfrm>
          <a:prstGeom prst="rect">
            <a:avLst/>
          </a:prstGeom>
          <a:solidFill>
            <a:schemeClr val="bg1">
              <a:lumMod val="85000"/>
            </a:schemeClr>
          </a:solidFill>
          <a:ln>
            <a:solidFill>
              <a:schemeClr val="tx1"/>
            </a:solidFill>
          </a:ln>
        </p:spPr>
        <p:txBody>
          <a:bodyPr wrap="square" rtlCol="0">
            <a:spAutoFit/>
          </a:bodyPr>
          <a:lstStyle/>
          <a:p>
            <a:r>
              <a:rPr lang="nl-NL" dirty="0"/>
              <a:t>Meiose II</a:t>
            </a:r>
          </a:p>
        </p:txBody>
      </p:sp>
      <p:cxnSp>
        <p:nvCxnSpPr>
          <p:cNvPr id="10" name="Rechte verbindingslijn met pijl 9"/>
          <p:cNvCxnSpPr/>
          <p:nvPr/>
        </p:nvCxnSpPr>
        <p:spPr>
          <a:xfrm>
            <a:off x="8820472" y="882694"/>
            <a:ext cx="0" cy="17542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25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nl-NL" dirty="0"/>
              <a:t> </a:t>
            </a:r>
            <a:r>
              <a:rPr lang="en-GB" altLang="nl-NL" dirty="0" err="1"/>
              <a:t>Meiose</a:t>
            </a:r>
            <a:r>
              <a:rPr lang="en-GB" altLang="nl-NL" dirty="0"/>
              <a:t> - </a:t>
            </a:r>
            <a:r>
              <a:rPr lang="en-GB" altLang="nl-NL" dirty="0" err="1"/>
              <a:t>introductie</a:t>
            </a:r>
            <a:r>
              <a:rPr lang="en-GB" altLang="nl-NL" dirty="0"/>
              <a:t> van </a:t>
            </a:r>
            <a:r>
              <a:rPr lang="en-GB" altLang="nl-NL" dirty="0" err="1"/>
              <a:t>variatie</a:t>
            </a:r>
            <a:r>
              <a:rPr lang="en-GB" altLang="nl-NL" dirty="0"/>
              <a:t> </a:t>
            </a:r>
          </a:p>
        </p:txBody>
      </p:sp>
      <p:sp>
        <p:nvSpPr>
          <p:cNvPr id="9219" name="Content Placeholder 2"/>
          <p:cNvSpPr>
            <a:spLocks noGrp="1"/>
          </p:cNvSpPr>
          <p:nvPr>
            <p:ph idx="1"/>
          </p:nvPr>
        </p:nvSpPr>
        <p:spPr>
          <a:xfrm>
            <a:off x="323528" y="1268760"/>
            <a:ext cx="8686800" cy="5400600"/>
          </a:xfrm>
          <a:ln>
            <a:solidFill>
              <a:srgbClr val="FF0000"/>
            </a:solidFill>
          </a:ln>
        </p:spPr>
        <p:txBody>
          <a:bodyPr>
            <a:normAutofit fontScale="55000" lnSpcReduction="20000"/>
          </a:bodyPr>
          <a:lstStyle/>
          <a:p>
            <a:pPr marL="457200" indent="-457200">
              <a:buFont typeface="+mj-lt"/>
              <a:buAutoNum type="arabicPeriod"/>
            </a:pPr>
            <a:r>
              <a:rPr lang="en-GB" altLang="nl-NL" sz="3600" dirty="0" err="1"/>
              <a:t>Eerst</a:t>
            </a:r>
            <a:r>
              <a:rPr lang="en-GB" altLang="nl-NL" sz="3600" dirty="0"/>
              <a:t> DNA-</a:t>
            </a:r>
            <a:r>
              <a:rPr lang="en-GB" altLang="nl-NL" sz="3600" dirty="0" err="1"/>
              <a:t>synthese</a:t>
            </a:r>
            <a:r>
              <a:rPr lang="en-GB" altLang="nl-NL" sz="3600" dirty="0"/>
              <a:t> in </a:t>
            </a:r>
            <a:r>
              <a:rPr lang="en-GB" altLang="nl-NL" sz="3600" dirty="0" err="1"/>
              <a:t>diploide</a:t>
            </a:r>
            <a:r>
              <a:rPr lang="en-GB" altLang="nl-NL" sz="3600" dirty="0"/>
              <a:t> </a:t>
            </a:r>
            <a:r>
              <a:rPr lang="en-GB" altLang="nl-NL" sz="3600" dirty="0" err="1"/>
              <a:t>cel</a:t>
            </a:r>
            <a:r>
              <a:rPr lang="en-GB" altLang="nl-NL" sz="3600" dirty="0"/>
              <a:t> </a:t>
            </a:r>
            <a:r>
              <a:rPr lang="en-GB" altLang="nl-NL" sz="3600" dirty="0" err="1"/>
              <a:t>voorafgaand</a:t>
            </a:r>
            <a:r>
              <a:rPr lang="en-GB" altLang="nl-NL" sz="3600" dirty="0"/>
              <a:t> </a:t>
            </a:r>
            <a:r>
              <a:rPr lang="en-GB" altLang="nl-NL" sz="3600" dirty="0" err="1"/>
              <a:t>aan</a:t>
            </a:r>
            <a:r>
              <a:rPr lang="en-GB" altLang="nl-NL" sz="3600" dirty="0"/>
              <a:t> </a:t>
            </a:r>
            <a:r>
              <a:rPr lang="en-GB" altLang="nl-NL" sz="3600" dirty="0" err="1"/>
              <a:t>profase</a:t>
            </a:r>
            <a:r>
              <a:rPr lang="en-GB" altLang="nl-NL" sz="3600" dirty="0"/>
              <a:t> I.</a:t>
            </a:r>
          </a:p>
          <a:p>
            <a:pPr marL="457200" indent="-457200">
              <a:buFont typeface="+mj-lt"/>
              <a:buAutoNum type="arabicPeriod"/>
            </a:pPr>
            <a:r>
              <a:rPr lang="en-GB" altLang="nl-NL" sz="3600" dirty="0" err="1"/>
              <a:t>Leidt</a:t>
            </a:r>
            <a:r>
              <a:rPr lang="en-GB" altLang="nl-NL" sz="3600" dirty="0"/>
              <a:t> tot twee </a:t>
            </a:r>
            <a:r>
              <a:rPr lang="en-GB" altLang="nl-NL" sz="3600" dirty="0" err="1"/>
              <a:t>identieke</a:t>
            </a:r>
            <a:r>
              <a:rPr lang="en-GB" altLang="nl-NL" sz="3600" dirty="0"/>
              <a:t> </a:t>
            </a:r>
            <a:r>
              <a:rPr lang="en-GB" altLang="nl-NL" sz="3600" dirty="0" err="1"/>
              <a:t>zusterchromatiden</a:t>
            </a:r>
            <a:r>
              <a:rPr lang="en-GB" altLang="nl-NL" sz="3600" dirty="0"/>
              <a:t> per </a:t>
            </a:r>
            <a:r>
              <a:rPr lang="en-GB" altLang="nl-NL" sz="3600" dirty="0" err="1"/>
              <a:t>chromosoom</a:t>
            </a:r>
            <a:r>
              <a:rPr lang="en-GB" altLang="nl-NL" sz="3600" dirty="0"/>
              <a:t>.</a:t>
            </a:r>
          </a:p>
          <a:p>
            <a:pPr marL="457200" indent="-457200">
              <a:buFont typeface="+mj-lt"/>
              <a:buAutoNum type="arabicPeriod"/>
            </a:pPr>
            <a:r>
              <a:rPr lang="en-GB" altLang="nl-NL" sz="3600" dirty="0" err="1"/>
              <a:t>Homologe</a:t>
            </a:r>
            <a:r>
              <a:rPr lang="en-GB" altLang="nl-NL" sz="3600" dirty="0"/>
              <a:t> </a:t>
            </a:r>
            <a:r>
              <a:rPr lang="en-GB" altLang="nl-NL" sz="3600" dirty="0" err="1"/>
              <a:t>chromosomen</a:t>
            </a:r>
            <a:r>
              <a:rPr lang="en-GB" altLang="nl-NL" sz="3600" dirty="0"/>
              <a:t> </a:t>
            </a:r>
            <a:r>
              <a:rPr lang="en-GB" altLang="nl-NL" sz="3600" dirty="0" err="1"/>
              <a:t>paren</a:t>
            </a:r>
            <a:r>
              <a:rPr lang="en-GB" altLang="nl-NL" sz="3600" dirty="0"/>
              <a:t> </a:t>
            </a:r>
            <a:r>
              <a:rPr lang="en-GB" altLang="nl-NL" sz="3600" dirty="0" err="1"/>
              <a:t>voordat</a:t>
            </a:r>
            <a:r>
              <a:rPr lang="en-GB" altLang="nl-NL" sz="3600" dirty="0"/>
              <a:t> </a:t>
            </a:r>
            <a:r>
              <a:rPr lang="en-GB" altLang="nl-NL" sz="3600" dirty="0" err="1"/>
              <a:t>individuele</a:t>
            </a:r>
            <a:r>
              <a:rPr lang="en-GB" altLang="nl-NL" sz="3600" dirty="0"/>
              <a:t> chromatiden </a:t>
            </a:r>
            <a:r>
              <a:rPr lang="en-GB" altLang="nl-NL" sz="3600" dirty="0" err="1"/>
              <a:t>zichtbaar</a:t>
            </a:r>
            <a:r>
              <a:rPr lang="en-GB" altLang="nl-NL" sz="3600" dirty="0"/>
              <a:t> </a:t>
            </a:r>
            <a:r>
              <a:rPr lang="en-GB" altLang="nl-NL" sz="3600" dirty="0" err="1"/>
              <a:t>worden</a:t>
            </a:r>
            <a:r>
              <a:rPr lang="en-GB" altLang="nl-NL" sz="3600" dirty="0"/>
              <a:t>.</a:t>
            </a:r>
          </a:p>
          <a:p>
            <a:pPr marL="457200" indent="-457200">
              <a:buFont typeface="+mj-lt"/>
              <a:buAutoNum type="arabicPeriod"/>
            </a:pPr>
            <a:r>
              <a:rPr lang="en-GB" altLang="nl-NL" sz="3600" dirty="0" err="1"/>
              <a:t>Proces</a:t>
            </a:r>
            <a:r>
              <a:rPr lang="en-GB" altLang="nl-NL" sz="3600" dirty="0"/>
              <a:t> van </a:t>
            </a:r>
            <a:r>
              <a:rPr lang="en-GB" altLang="nl-NL" sz="3600" dirty="0" err="1"/>
              <a:t>chromosoomparing</a:t>
            </a:r>
            <a:r>
              <a:rPr lang="en-GB" altLang="nl-NL" sz="3600" dirty="0"/>
              <a:t> </a:t>
            </a:r>
            <a:r>
              <a:rPr lang="en-GB" altLang="nl-NL" sz="3600" dirty="0" err="1"/>
              <a:t>verloopt</a:t>
            </a:r>
            <a:r>
              <a:rPr lang="en-GB" altLang="nl-NL" sz="3600" dirty="0"/>
              <a:t> </a:t>
            </a:r>
            <a:r>
              <a:rPr lang="en-GB" altLang="nl-NL" sz="3600" dirty="0" err="1"/>
              <a:t>als</a:t>
            </a:r>
            <a:r>
              <a:rPr lang="en-GB" altLang="nl-NL" sz="3600" dirty="0"/>
              <a:t> </a:t>
            </a:r>
            <a:r>
              <a:rPr lang="en-GB" altLang="nl-NL" sz="3600" dirty="0" err="1"/>
              <a:t>bij</a:t>
            </a:r>
            <a:r>
              <a:rPr lang="en-GB" altLang="nl-NL" sz="3600" dirty="0"/>
              <a:t> </a:t>
            </a:r>
            <a:r>
              <a:rPr lang="en-GB" altLang="nl-NL" sz="3600" dirty="0" err="1"/>
              <a:t>een</a:t>
            </a:r>
            <a:r>
              <a:rPr lang="en-GB" altLang="nl-NL" sz="3600" dirty="0"/>
              <a:t> </a:t>
            </a:r>
            <a:r>
              <a:rPr lang="en-GB" altLang="nl-NL" sz="3600" dirty="0" err="1"/>
              <a:t>ritssluiting</a:t>
            </a:r>
            <a:r>
              <a:rPr lang="en-GB" altLang="nl-NL" sz="3600" dirty="0"/>
              <a:t> </a:t>
            </a:r>
            <a:r>
              <a:rPr lang="en-GB" altLang="nl-NL" sz="3600" dirty="0" err="1"/>
              <a:t>mbv</a:t>
            </a:r>
            <a:r>
              <a:rPr lang="en-GB" altLang="nl-NL" sz="3600" dirty="0"/>
              <a:t> het </a:t>
            </a:r>
            <a:r>
              <a:rPr lang="en-GB" altLang="nl-NL" sz="3600" dirty="0" err="1"/>
              <a:t>synaptonemaal</a:t>
            </a:r>
            <a:r>
              <a:rPr lang="en-GB" altLang="nl-NL" sz="3600" dirty="0"/>
              <a:t> complex </a:t>
            </a:r>
            <a:r>
              <a:rPr lang="en-GB" altLang="nl-NL" sz="3600" dirty="0" err="1"/>
              <a:t>waarbij</a:t>
            </a:r>
            <a:r>
              <a:rPr lang="en-GB" altLang="nl-NL" sz="3600" dirty="0"/>
              <a:t> </a:t>
            </a:r>
            <a:r>
              <a:rPr lang="en-GB" altLang="nl-NL" sz="3600" dirty="0" err="1"/>
              <a:t>zusterchromatiden</a:t>
            </a:r>
            <a:r>
              <a:rPr lang="en-GB" altLang="nl-NL" sz="3600" dirty="0"/>
              <a:t> </a:t>
            </a:r>
            <a:r>
              <a:rPr lang="en-GB" altLang="nl-NL" sz="3600" dirty="0" err="1"/>
              <a:t>tussen</a:t>
            </a:r>
            <a:r>
              <a:rPr lang="en-GB" altLang="nl-NL" sz="3600" dirty="0"/>
              <a:t> </a:t>
            </a:r>
            <a:r>
              <a:rPr lang="en-GB" altLang="nl-NL" sz="3600" dirty="0" err="1"/>
              <a:t>paren</a:t>
            </a:r>
            <a:r>
              <a:rPr lang="en-GB" altLang="nl-NL" sz="3600" dirty="0"/>
              <a:t> </a:t>
            </a:r>
            <a:r>
              <a:rPr lang="en-GB" altLang="nl-NL" sz="3600" dirty="0" err="1"/>
              <a:t>koppelen</a:t>
            </a:r>
            <a:r>
              <a:rPr lang="en-GB" altLang="nl-NL" sz="3600" dirty="0"/>
              <a:t>.</a:t>
            </a:r>
          </a:p>
          <a:p>
            <a:pPr marL="514350" indent="-514350">
              <a:buFont typeface="+mj-lt"/>
              <a:buAutoNum type="arabicPeriod"/>
            </a:pPr>
            <a:r>
              <a:rPr lang="nl-NL" sz="3600" dirty="0"/>
              <a:t>Na de paring ontstaan crossing overs waardoor stukjes  genoom uitgewisseld worden  tussen een </a:t>
            </a:r>
            <a:r>
              <a:rPr lang="nl-NL" sz="3600" dirty="0" err="1"/>
              <a:t>zusterchromatide</a:t>
            </a:r>
            <a:r>
              <a:rPr lang="nl-NL" sz="3600" dirty="0"/>
              <a:t> van het vader chromosoom en het moederchromosoom.</a:t>
            </a:r>
          </a:p>
          <a:p>
            <a:pPr marL="514350" indent="-514350">
              <a:buFont typeface="+mj-lt"/>
              <a:buAutoNum type="arabicPeriod"/>
            </a:pPr>
            <a:r>
              <a:rPr lang="nl-NL" sz="3600" dirty="0"/>
              <a:t>Aantal en plaats van de crossing-overs </a:t>
            </a:r>
            <a:r>
              <a:rPr lang="nl-NL" sz="3600" dirty="0" err="1"/>
              <a:t>varieren</a:t>
            </a:r>
            <a:r>
              <a:rPr lang="nl-NL" sz="3600" dirty="0"/>
              <a:t> en gebeurt paarsgewijs op alle vier de chromatiden.</a:t>
            </a:r>
          </a:p>
          <a:p>
            <a:pPr marL="514350" indent="-514350">
              <a:buFont typeface="+mj-lt"/>
              <a:buAutoNum type="arabicPeriod"/>
            </a:pPr>
            <a:r>
              <a:rPr lang="nl-NL" sz="3600" dirty="0"/>
              <a:t>Bij de eerste meiotische deling wijken de homologe chromosomen van ieder paar willekeurig uiteen.</a:t>
            </a:r>
          </a:p>
          <a:p>
            <a:pPr marL="514350" indent="-514350">
              <a:buFont typeface="+mj-lt"/>
              <a:buAutoNum type="arabicPeriod"/>
            </a:pPr>
            <a:r>
              <a:rPr lang="nl-NL" sz="3600" dirty="0"/>
              <a:t>Bij de tweede meiotische deling is het willekeuring welk </a:t>
            </a:r>
            <a:r>
              <a:rPr lang="nl-NL" sz="3600" dirty="0" err="1"/>
              <a:t>zusterchromatide</a:t>
            </a:r>
            <a:r>
              <a:rPr lang="nl-NL" sz="3600" dirty="0"/>
              <a:t> welke kant op gaat.</a:t>
            </a:r>
          </a:p>
          <a:p>
            <a:pPr marL="514350" indent="-514350">
              <a:buFont typeface="+mj-lt"/>
              <a:buAutoNum type="arabicPeriod"/>
            </a:pPr>
            <a:r>
              <a:rPr lang="nl-NL" sz="3600" dirty="0"/>
              <a:t>Resultaat is grote variatie in de 4 meiotische cellen (</a:t>
            </a:r>
            <a:r>
              <a:rPr lang="nl-NL" sz="3600" dirty="0" err="1"/>
              <a:t>meiosporen</a:t>
            </a:r>
            <a:r>
              <a:rPr lang="nl-NL" sz="3600" dirty="0"/>
              <a:t>).</a:t>
            </a:r>
          </a:p>
          <a:p>
            <a:pPr marL="514350" indent="-514350">
              <a:buFont typeface="+mj-lt"/>
              <a:buAutoNum type="arabicPeriod"/>
            </a:pPr>
            <a:r>
              <a:rPr lang="nl-NL" altLang="nl-NL" sz="3600" dirty="0"/>
              <a:t>Variatie is een sleutel tot aanpassing aan veranderende omstandigheden</a:t>
            </a:r>
            <a:r>
              <a:rPr lang="nl-NL" altLang="nl-NL" sz="2800" dirty="0"/>
              <a:t>.</a:t>
            </a:r>
          </a:p>
          <a:p>
            <a:pPr marL="514350" indent="-514350">
              <a:buFont typeface="+mj-lt"/>
              <a:buAutoNum type="arabicPeriod"/>
            </a:pPr>
            <a:r>
              <a:rPr lang="nl-NL" altLang="nl-NL" sz="3600" dirty="0"/>
              <a:t>Nakomelingen zijn anders dan de ouder en daarmee is eindigheid van leven geïntroduceerd, de dood.</a:t>
            </a:r>
            <a:endParaRPr lang="en-GB" altLang="nl-NL" sz="3600" dirty="0"/>
          </a:p>
        </p:txBody>
      </p:sp>
    </p:spTree>
    <p:extLst>
      <p:ext uri="{BB962C8B-B14F-4D97-AF65-F5344CB8AC3E}">
        <p14:creationId xmlns:p14="http://schemas.microsoft.com/office/powerpoint/2010/main" val="31172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251520" y="274638"/>
            <a:ext cx="8640960" cy="1498600"/>
          </a:xfrm>
        </p:spPr>
        <p:txBody>
          <a:bodyPr>
            <a:normAutofit fontScale="90000"/>
          </a:bodyPr>
          <a:lstStyle/>
          <a:p>
            <a:pPr eaLnBrk="1" hangingPunct="1"/>
            <a:r>
              <a:rPr lang="nl-NL" altLang="nl-NL" dirty="0"/>
              <a:t>Kortom: meiose is een bron van variatie</a:t>
            </a:r>
            <a:br>
              <a:rPr lang="nl-NL" altLang="nl-NL" dirty="0"/>
            </a:br>
            <a:endParaRPr lang="nl-NL" altLang="nl-NL" sz="1800" dirty="0"/>
          </a:p>
        </p:txBody>
      </p:sp>
      <p:pic>
        <p:nvPicPr>
          <p:cNvPr id="18435" name="Picture 4" descr="image"/>
          <p:cNvPicPr>
            <a:picLocks noGrp="1" noChangeAspect="1" noChangeArrowheads="1"/>
          </p:cNvPicPr>
          <p:nvPr>
            <p:ph idx="1"/>
          </p:nvPr>
        </p:nvPicPr>
        <p:blipFill>
          <a:blip r:embed="rId3" r:link="rId4">
            <a:extLst>
              <a:ext uri="{28A0092B-C50C-407E-A947-70E740481C1C}">
                <a14:useLocalDpi xmlns:a14="http://schemas.microsoft.com/office/drawing/2010/main"/>
              </a:ext>
            </a:extLst>
          </a:blip>
          <a:srcRect/>
          <a:stretch>
            <a:fillRect/>
          </a:stretch>
        </p:blipFill>
        <p:spPr>
          <a:xfrm>
            <a:off x="468313" y="2004271"/>
            <a:ext cx="8229600" cy="410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Rectangle 7"/>
          <p:cNvSpPr>
            <a:spLocks noChangeArrowheads="1"/>
          </p:cNvSpPr>
          <p:nvPr/>
        </p:nvSpPr>
        <p:spPr bwMode="auto">
          <a:xfrm>
            <a:off x="468313" y="5734050"/>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000000"/>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nl-NL" sz="1800">
                <a:solidFill>
                  <a:schemeClr val="tx2"/>
                </a:solidFill>
              </a:rPr>
              <a:t>Meiose bij de lelie</a:t>
            </a:r>
          </a:p>
        </p:txBody>
      </p:sp>
      <p:sp>
        <p:nvSpPr>
          <p:cNvPr id="2" name="Tekstvak 1"/>
          <p:cNvSpPr txBox="1"/>
          <p:nvPr/>
        </p:nvSpPr>
        <p:spPr>
          <a:xfrm>
            <a:off x="1468438" y="1733907"/>
            <a:ext cx="6271914" cy="954107"/>
          </a:xfrm>
          <a:prstGeom prst="rect">
            <a:avLst/>
          </a:prstGeom>
          <a:solidFill>
            <a:schemeClr val="bg1"/>
          </a:solidFill>
          <a:ln>
            <a:solidFill>
              <a:schemeClr val="tx1"/>
            </a:solidFill>
          </a:ln>
        </p:spPr>
        <p:txBody>
          <a:bodyPr wrap="square" rtlCol="0">
            <a:spAutoFit/>
          </a:bodyPr>
          <a:lstStyle/>
          <a:p>
            <a:pPr algn="ctr"/>
            <a:r>
              <a:rPr lang="nl-NL" sz="2800" dirty="0"/>
              <a:t>Meiose bij de lelie met als resultaat 4 verschillende microsporen</a:t>
            </a:r>
          </a:p>
        </p:txBody>
      </p:sp>
    </p:spTree>
    <p:extLst>
      <p:ext uri="{BB962C8B-B14F-4D97-AF65-F5344CB8AC3E}">
        <p14:creationId xmlns:p14="http://schemas.microsoft.com/office/powerpoint/2010/main" val="69169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nl-NL"/>
              <a:t>Hoe ontstaan soorten?</a:t>
            </a:r>
            <a:endParaRPr lang="nl-NL" altLang="nl-NL"/>
          </a:p>
        </p:txBody>
      </p:sp>
      <p:sp>
        <p:nvSpPr>
          <p:cNvPr id="14339" name="Rectangle 3"/>
          <p:cNvSpPr>
            <a:spLocks noGrp="1" noChangeArrowheads="1"/>
          </p:cNvSpPr>
          <p:nvPr>
            <p:ph type="body" idx="1"/>
          </p:nvPr>
        </p:nvSpPr>
        <p:spPr>
          <a:xfrm>
            <a:off x="685800" y="1981200"/>
            <a:ext cx="8350250" cy="4114800"/>
          </a:xfrm>
        </p:spPr>
        <p:txBody>
          <a:bodyPr>
            <a:normAutofit/>
          </a:bodyPr>
          <a:lstStyle/>
          <a:p>
            <a:r>
              <a:rPr lang="en-US" altLang="nl-NL" dirty="0"/>
              <a:t>Door </a:t>
            </a:r>
            <a:r>
              <a:rPr lang="en-US" altLang="nl-NL" dirty="0" err="1"/>
              <a:t>fysieke</a:t>
            </a:r>
            <a:r>
              <a:rPr lang="en-US" altLang="nl-NL" dirty="0"/>
              <a:t> </a:t>
            </a:r>
            <a:r>
              <a:rPr lang="en-US" altLang="nl-NL" dirty="0" err="1"/>
              <a:t>barieres</a:t>
            </a:r>
            <a:r>
              <a:rPr lang="en-US" altLang="nl-NL" dirty="0"/>
              <a:t> </a:t>
            </a:r>
            <a:r>
              <a:rPr lang="en-US" altLang="nl-NL" dirty="0" err="1"/>
              <a:t>terwijl</a:t>
            </a:r>
            <a:r>
              <a:rPr lang="en-US" altLang="nl-NL" dirty="0"/>
              <a:t> </a:t>
            </a:r>
            <a:r>
              <a:rPr lang="en-US" altLang="nl-NL" dirty="0" err="1"/>
              <a:t>toch</a:t>
            </a:r>
            <a:r>
              <a:rPr lang="en-US" altLang="nl-NL" dirty="0"/>
              <a:t> </a:t>
            </a:r>
            <a:r>
              <a:rPr lang="en-US" altLang="nl-NL" dirty="0" err="1"/>
              <a:t>hybridisering</a:t>
            </a:r>
            <a:r>
              <a:rPr lang="en-US" altLang="nl-NL" dirty="0"/>
              <a:t> </a:t>
            </a:r>
            <a:r>
              <a:rPr lang="en-US" altLang="nl-NL" dirty="0" err="1"/>
              <a:t>mogelijk</a:t>
            </a:r>
            <a:r>
              <a:rPr lang="en-US" altLang="nl-NL" dirty="0"/>
              <a:t> </a:t>
            </a:r>
            <a:r>
              <a:rPr lang="en-US" altLang="nl-NL" dirty="0" err="1"/>
              <a:t>geweest</a:t>
            </a:r>
            <a:r>
              <a:rPr lang="en-US" altLang="nl-NL" dirty="0"/>
              <a:t> </a:t>
            </a:r>
            <a:r>
              <a:rPr lang="en-US" altLang="nl-NL" dirty="0" err="1"/>
              <a:t>zou</a:t>
            </a:r>
            <a:r>
              <a:rPr lang="en-US" altLang="nl-NL" dirty="0"/>
              <a:t> </a:t>
            </a:r>
            <a:r>
              <a:rPr lang="en-US" altLang="nl-NL" dirty="0" err="1"/>
              <a:t>zijn</a:t>
            </a:r>
            <a:r>
              <a:rPr lang="en-US" altLang="nl-NL" dirty="0"/>
              <a:t>.</a:t>
            </a:r>
          </a:p>
        </p:txBody>
      </p:sp>
    </p:spTree>
    <p:extLst>
      <p:ext uri="{BB962C8B-B14F-4D97-AF65-F5344CB8AC3E}">
        <p14:creationId xmlns:p14="http://schemas.microsoft.com/office/powerpoint/2010/main" val="4213008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188913"/>
            <a:ext cx="4119562" cy="653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4787900" y="5305425"/>
            <a:ext cx="4176713" cy="1196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50000"/>
              </a:spcBef>
              <a:buFontTx/>
              <a:buNone/>
            </a:pPr>
            <a:r>
              <a:rPr lang="en-US" altLang="nl-NL" sz="2400"/>
              <a:t>Hybride van </a:t>
            </a:r>
            <a:r>
              <a:rPr lang="en-US" altLang="nl-NL" sz="2400" i="1"/>
              <a:t>Platanus orientalis</a:t>
            </a:r>
            <a:r>
              <a:rPr lang="en-US" altLang="nl-NL" sz="2400"/>
              <a:t> en </a:t>
            </a:r>
            <a:r>
              <a:rPr lang="en-US" altLang="nl-NL" sz="2400" i="1"/>
              <a:t>Platanus occidentalis</a:t>
            </a:r>
            <a:r>
              <a:rPr lang="en-US" altLang="nl-NL" sz="2400"/>
              <a:t> en de distributie van de soorten.</a:t>
            </a:r>
            <a:endParaRPr lang="nl-NL" altLang="nl-NL" sz="2400"/>
          </a:p>
        </p:txBody>
      </p:sp>
      <p:sp>
        <p:nvSpPr>
          <p:cNvPr id="24580" name="TextBox 1"/>
          <p:cNvSpPr txBox="1">
            <a:spLocks noChangeArrowheads="1"/>
          </p:cNvSpPr>
          <p:nvPr/>
        </p:nvSpPr>
        <p:spPr bwMode="auto">
          <a:xfrm>
            <a:off x="539750" y="6210300"/>
            <a:ext cx="19446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11-11</a:t>
            </a:r>
          </a:p>
          <a:p>
            <a:pPr>
              <a:spcBef>
                <a:spcPct val="0"/>
              </a:spcBef>
              <a:buFontTx/>
              <a:buNone/>
            </a:pPr>
            <a:endParaRPr lang="nl-NL" altLang="nl-NL" sz="1400"/>
          </a:p>
        </p:txBody>
      </p:sp>
      <p:sp>
        <p:nvSpPr>
          <p:cNvPr id="2" name="Tekstvak 1"/>
          <p:cNvSpPr txBox="1"/>
          <p:nvPr/>
        </p:nvSpPr>
        <p:spPr>
          <a:xfrm>
            <a:off x="5292080" y="548680"/>
            <a:ext cx="3024336" cy="369332"/>
          </a:xfrm>
          <a:prstGeom prst="rect">
            <a:avLst/>
          </a:prstGeom>
          <a:noFill/>
          <a:ln>
            <a:solidFill>
              <a:srgbClr val="FF0000"/>
            </a:solidFill>
          </a:ln>
        </p:spPr>
        <p:txBody>
          <a:bodyPr wrap="square" rtlCol="0">
            <a:spAutoFit/>
          </a:bodyPr>
          <a:lstStyle/>
          <a:p>
            <a:r>
              <a:rPr lang="nl-NL" dirty="0"/>
              <a:t>Voorbeeld fysieke barrière</a:t>
            </a:r>
          </a:p>
        </p:txBody>
      </p:sp>
    </p:spTree>
    <p:extLst>
      <p:ext uri="{BB962C8B-B14F-4D97-AF65-F5344CB8AC3E}">
        <p14:creationId xmlns:p14="http://schemas.microsoft.com/office/powerpoint/2010/main" val="129473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764702" y="-2547665"/>
            <a:ext cx="12673406" cy="9505055"/>
          </a:xfrm>
        </p:spPr>
      </p:pic>
    </p:spTree>
    <p:extLst>
      <p:ext uri="{BB962C8B-B14F-4D97-AF65-F5344CB8AC3E}">
        <p14:creationId xmlns:p14="http://schemas.microsoft.com/office/powerpoint/2010/main" val="3355272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nl-NL"/>
              <a:t>Hoe ontstaan soorten?</a:t>
            </a:r>
            <a:endParaRPr lang="nl-NL" altLang="nl-NL"/>
          </a:p>
        </p:txBody>
      </p:sp>
      <p:sp>
        <p:nvSpPr>
          <p:cNvPr id="14339" name="Rectangle 3"/>
          <p:cNvSpPr>
            <a:spLocks noGrp="1" noChangeArrowheads="1"/>
          </p:cNvSpPr>
          <p:nvPr>
            <p:ph type="body" idx="1"/>
          </p:nvPr>
        </p:nvSpPr>
        <p:spPr>
          <a:xfrm>
            <a:off x="685800" y="1981200"/>
            <a:ext cx="8350250" cy="4114800"/>
          </a:xfrm>
        </p:spPr>
        <p:txBody>
          <a:bodyPr>
            <a:normAutofit/>
          </a:bodyPr>
          <a:lstStyle/>
          <a:p>
            <a:pPr eaLnBrk="1" hangingPunct="1"/>
            <a:r>
              <a:rPr lang="en-US" altLang="nl-NL" dirty="0" err="1"/>
              <a:t>Ontstaan</a:t>
            </a:r>
            <a:r>
              <a:rPr lang="en-US" altLang="nl-NL" dirty="0"/>
              <a:t> van </a:t>
            </a:r>
            <a:r>
              <a:rPr lang="en-US" altLang="nl-NL" dirty="0" err="1"/>
              <a:t>steriele</a:t>
            </a:r>
            <a:r>
              <a:rPr lang="en-US" altLang="nl-NL" dirty="0"/>
              <a:t> </a:t>
            </a:r>
            <a:r>
              <a:rPr lang="en-US" altLang="nl-NL" dirty="0" err="1"/>
              <a:t>hybriden</a:t>
            </a:r>
            <a:r>
              <a:rPr lang="en-US" altLang="nl-NL" dirty="0"/>
              <a:t> die </a:t>
            </a:r>
            <a:r>
              <a:rPr lang="en-US" altLang="nl-NL" dirty="0" err="1"/>
              <a:t>zich</a:t>
            </a:r>
            <a:r>
              <a:rPr lang="en-US" altLang="nl-NL" dirty="0"/>
              <a:t> </a:t>
            </a:r>
            <a:r>
              <a:rPr lang="en-US" altLang="nl-NL" dirty="0" err="1"/>
              <a:t>vervolgens</a:t>
            </a:r>
            <a:r>
              <a:rPr lang="en-US" altLang="nl-NL" dirty="0"/>
              <a:t> </a:t>
            </a:r>
            <a:r>
              <a:rPr lang="en-US" altLang="nl-NL" dirty="0" err="1"/>
              <a:t>asexueel</a:t>
            </a:r>
            <a:r>
              <a:rPr lang="en-US" altLang="nl-NL" dirty="0"/>
              <a:t> </a:t>
            </a:r>
            <a:r>
              <a:rPr lang="en-US" altLang="nl-NL" dirty="0" err="1"/>
              <a:t>voortplanten</a:t>
            </a:r>
            <a:endParaRPr lang="en-US" altLang="nl-NL" dirty="0"/>
          </a:p>
          <a:p>
            <a:pPr lvl="1" eaLnBrk="1" hangingPunct="1"/>
            <a:r>
              <a:rPr lang="en-US" altLang="nl-NL" dirty="0"/>
              <a:t>Met </a:t>
            </a:r>
            <a:r>
              <a:rPr lang="en-US" altLang="nl-NL" dirty="0" err="1"/>
              <a:t>b.v</a:t>
            </a:r>
            <a:r>
              <a:rPr lang="en-US" altLang="nl-NL" dirty="0"/>
              <a:t>. </a:t>
            </a:r>
            <a:r>
              <a:rPr lang="en-US" altLang="nl-NL" dirty="0" err="1"/>
              <a:t>wortelstokken</a:t>
            </a:r>
            <a:r>
              <a:rPr lang="en-US" altLang="nl-NL" dirty="0"/>
              <a:t> (</a:t>
            </a:r>
            <a:r>
              <a:rPr lang="en-US" altLang="nl-NL" dirty="0" err="1"/>
              <a:t>voorbeeld</a:t>
            </a:r>
            <a:r>
              <a:rPr lang="en-US" altLang="nl-NL" dirty="0"/>
              <a:t> </a:t>
            </a:r>
            <a:r>
              <a:rPr lang="en-US" altLang="nl-NL" dirty="0" err="1"/>
              <a:t>volgende</a:t>
            </a:r>
            <a:r>
              <a:rPr lang="en-US" altLang="nl-NL" dirty="0"/>
              <a:t> </a:t>
            </a:r>
            <a:r>
              <a:rPr lang="en-US" altLang="nl-NL" dirty="0" err="1"/>
              <a:t>dia</a:t>
            </a:r>
            <a:r>
              <a:rPr lang="en-US" altLang="nl-NL" dirty="0"/>
              <a:t>)</a:t>
            </a:r>
          </a:p>
          <a:p>
            <a:pPr eaLnBrk="1" hangingPunct="1">
              <a:buFontTx/>
              <a:buNone/>
            </a:pPr>
            <a:r>
              <a:rPr lang="en-US" altLang="nl-NL" dirty="0"/>
              <a:t>	</a:t>
            </a:r>
          </a:p>
          <a:p>
            <a:pPr eaLnBrk="1" hangingPunct="1"/>
            <a:endParaRPr lang="nl-NL" altLang="nl-NL" dirty="0"/>
          </a:p>
        </p:txBody>
      </p:sp>
    </p:spTree>
    <p:extLst>
      <p:ext uri="{BB962C8B-B14F-4D97-AF65-F5344CB8AC3E}">
        <p14:creationId xmlns:p14="http://schemas.microsoft.com/office/powerpoint/2010/main" val="2603954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15888"/>
            <a:ext cx="4033837" cy="653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5600" y="188913"/>
            <a:ext cx="3527425"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 Box 4"/>
          <p:cNvSpPr txBox="1">
            <a:spLocks noChangeArrowheads="1"/>
          </p:cNvSpPr>
          <p:nvPr/>
        </p:nvSpPr>
        <p:spPr bwMode="auto">
          <a:xfrm>
            <a:off x="4700588" y="4724400"/>
            <a:ext cx="4241800" cy="19399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50000"/>
              </a:spcBef>
              <a:buFontTx/>
              <a:buNone/>
            </a:pPr>
            <a:r>
              <a:rPr lang="en-US" altLang="nl-NL" sz="2400" dirty="0" err="1"/>
              <a:t>Een</a:t>
            </a:r>
            <a:r>
              <a:rPr lang="en-US" altLang="nl-NL" sz="2400" dirty="0"/>
              <a:t> </a:t>
            </a:r>
            <a:r>
              <a:rPr lang="en-US" altLang="nl-NL" sz="2400" dirty="0" err="1"/>
              <a:t>steriele</a:t>
            </a:r>
            <a:r>
              <a:rPr lang="en-US" altLang="nl-NL" sz="2400" dirty="0"/>
              <a:t> </a:t>
            </a:r>
            <a:r>
              <a:rPr lang="en-US" altLang="nl-NL" sz="2400" dirty="0" err="1"/>
              <a:t>hybride</a:t>
            </a:r>
            <a:r>
              <a:rPr lang="en-US" altLang="nl-NL" sz="2400" dirty="0"/>
              <a:t> (•) van </a:t>
            </a:r>
            <a:r>
              <a:rPr lang="en-US" altLang="nl-NL" sz="2400" i="1" dirty="0">
                <a:solidFill>
                  <a:schemeClr val="accent3">
                    <a:lumMod val="75000"/>
                  </a:schemeClr>
                </a:solidFill>
              </a:rPr>
              <a:t>Equisetum </a:t>
            </a:r>
            <a:r>
              <a:rPr lang="en-US" altLang="nl-NL" sz="2400" i="1" dirty="0" err="1">
                <a:solidFill>
                  <a:schemeClr val="accent3">
                    <a:lumMod val="75000"/>
                  </a:schemeClr>
                </a:solidFill>
              </a:rPr>
              <a:t>laevigatum</a:t>
            </a:r>
            <a:r>
              <a:rPr lang="en-US" altLang="nl-NL" sz="2400" dirty="0">
                <a:solidFill>
                  <a:schemeClr val="accent3">
                    <a:lumMod val="75000"/>
                  </a:schemeClr>
                </a:solidFill>
              </a:rPr>
              <a:t> </a:t>
            </a:r>
            <a:r>
              <a:rPr lang="en-US" altLang="nl-NL" sz="2400" dirty="0"/>
              <a:t>en </a:t>
            </a:r>
            <a:br>
              <a:rPr lang="en-US" altLang="nl-NL" sz="2400" dirty="0"/>
            </a:br>
            <a:r>
              <a:rPr lang="en-US" altLang="nl-NL" sz="2400" i="1" dirty="0">
                <a:solidFill>
                  <a:srgbClr val="92D050"/>
                </a:solidFill>
              </a:rPr>
              <a:t>Equisetum </a:t>
            </a:r>
            <a:r>
              <a:rPr lang="en-US" altLang="nl-NL" sz="2400" i="1" dirty="0" err="1">
                <a:solidFill>
                  <a:srgbClr val="92D050"/>
                </a:solidFill>
              </a:rPr>
              <a:t>hyemale</a:t>
            </a:r>
            <a:r>
              <a:rPr lang="en-US" altLang="nl-NL" sz="2400" i="1" dirty="0">
                <a:solidFill>
                  <a:srgbClr val="92D050"/>
                </a:solidFill>
              </a:rPr>
              <a:t> </a:t>
            </a:r>
            <a:r>
              <a:rPr lang="en-US" altLang="nl-NL" sz="2400" dirty="0"/>
              <a:t>plant </a:t>
            </a:r>
            <a:r>
              <a:rPr lang="en-US" altLang="nl-NL" sz="2400" dirty="0" err="1"/>
              <a:t>zich</a:t>
            </a:r>
            <a:r>
              <a:rPr lang="en-US" altLang="nl-NL" sz="2400" dirty="0"/>
              <a:t> </a:t>
            </a:r>
            <a:r>
              <a:rPr lang="en-US" altLang="nl-NL" sz="2400" dirty="0" err="1"/>
              <a:t>voort</a:t>
            </a:r>
            <a:r>
              <a:rPr lang="en-US" altLang="nl-NL" sz="2400" dirty="0"/>
              <a:t> door </a:t>
            </a:r>
            <a:r>
              <a:rPr lang="en-US" altLang="nl-NL" sz="2400" dirty="0" err="1"/>
              <a:t>ondergrondse</a:t>
            </a:r>
            <a:r>
              <a:rPr lang="en-US" altLang="nl-NL" sz="2400" dirty="0"/>
              <a:t> </a:t>
            </a:r>
            <a:r>
              <a:rPr lang="en-US" altLang="nl-NL" sz="2400" dirty="0" err="1"/>
              <a:t>stengel-fragmenten</a:t>
            </a:r>
            <a:r>
              <a:rPr lang="en-US" altLang="nl-NL" sz="2400" dirty="0"/>
              <a:t>.</a:t>
            </a:r>
            <a:endParaRPr lang="nl-NL" altLang="nl-NL" sz="2400" dirty="0"/>
          </a:p>
        </p:txBody>
      </p:sp>
      <p:sp>
        <p:nvSpPr>
          <p:cNvPr id="22533" name="TextBox 4"/>
          <p:cNvSpPr txBox="1">
            <a:spLocks noChangeArrowheads="1"/>
          </p:cNvSpPr>
          <p:nvPr/>
        </p:nvSpPr>
        <p:spPr bwMode="auto">
          <a:xfrm>
            <a:off x="123825" y="6218238"/>
            <a:ext cx="19446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11-18a</a:t>
            </a:r>
          </a:p>
          <a:p>
            <a:pPr>
              <a:spcBef>
                <a:spcPct val="0"/>
              </a:spcBef>
              <a:buFontTx/>
              <a:buNone/>
            </a:pPr>
            <a:endParaRPr lang="nl-NL" altLang="nl-NL" sz="1400"/>
          </a:p>
        </p:txBody>
      </p:sp>
      <p:sp>
        <p:nvSpPr>
          <p:cNvPr id="22534" name="TextBox 5"/>
          <p:cNvSpPr txBox="1">
            <a:spLocks noChangeArrowheads="1"/>
          </p:cNvSpPr>
          <p:nvPr/>
        </p:nvSpPr>
        <p:spPr bwMode="auto">
          <a:xfrm>
            <a:off x="5364163" y="4287838"/>
            <a:ext cx="19446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11-18b</a:t>
            </a:r>
            <a:endParaRPr lang="nl-NL" altLang="nl-NL" sz="1400"/>
          </a:p>
        </p:txBody>
      </p:sp>
      <p:sp>
        <p:nvSpPr>
          <p:cNvPr id="2" name="Tekstvak 1"/>
          <p:cNvSpPr txBox="1"/>
          <p:nvPr/>
        </p:nvSpPr>
        <p:spPr>
          <a:xfrm>
            <a:off x="1907704" y="6218238"/>
            <a:ext cx="1296144" cy="461665"/>
          </a:xfrm>
          <a:prstGeom prst="rect">
            <a:avLst/>
          </a:prstGeom>
          <a:noFill/>
          <a:ln>
            <a:solidFill>
              <a:srgbClr val="FF0000"/>
            </a:solidFill>
          </a:ln>
        </p:spPr>
        <p:txBody>
          <a:bodyPr wrap="square" rtlCol="0">
            <a:spAutoFit/>
          </a:bodyPr>
          <a:lstStyle/>
          <a:p>
            <a:r>
              <a:rPr lang="nl-NL" dirty="0" err="1"/>
              <a:t>asexueel</a:t>
            </a:r>
            <a:endParaRPr lang="nl-NL" dirty="0"/>
          </a:p>
        </p:txBody>
      </p:sp>
    </p:spTree>
    <p:extLst>
      <p:ext uri="{BB962C8B-B14F-4D97-AF65-F5344CB8AC3E}">
        <p14:creationId xmlns:p14="http://schemas.microsoft.com/office/powerpoint/2010/main" val="68608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nl-NL"/>
              <a:t>Hoe ontstaan soorten?</a:t>
            </a:r>
            <a:endParaRPr lang="nl-NL" altLang="nl-NL"/>
          </a:p>
        </p:txBody>
      </p:sp>
      <p:sp>
        <p:nvSpPr>
          <p:cNvPr id="14339" name="Rectangle 3"/>
          <p:cNvSpPr>
            <a:spLocks noGrp="1" noChangeArrowheads="1"/>
          </p:cNvSpPr>
          <p:nvPr>
            <p:ph type="body" idx="1"/>
          </p:nvPr>
        </p:nvSpPr>
        <p:spPr>
          <a:xfrm>
            <a:off x="685800" y="1981200"/>
            <a:ext cx="8350250" cy="4114800"/>
          </a:xfrm>
        </p:spPr>
        <p:txBody>
          <a:bodyPr>
            <a:normAutofit/>
          </a:bodyPr>
          <a:lstStyle/>
          <a:p>
            <a:r>
              <a:rPr lang="en-US" altLang="nl-NL" dirty="0"/>
              <a:t>Door </a:t>
            </a:r>
            <a:r>
              <a:rPr lang="en-US" altLang="nl-NL" dirty="0" err="1"/>
              <a:t>polypoidisering</a:t>
            </a:r>
            <a:endParaRPr lang="en-US" altLang="nl-NL" dirty="0"/>
          </a:p>
          <a:p>
            <a:pPr lvl="1"/>
            <a:r>
              <a:rPr lang="en-US" altLang="nl-NL" dirty="0" err="1"/>
              <a:t>Binnen</a:t>
            </a:r>
            <a:r>
              <a:rPr lang="en-US" altLang="nl-NL" dirty="0"/>
              <a:t> </a:t>
            </a:r>
            <a:r>
              <a:rPr lang="en-US" altLang="nl-NL" dirty="0" err="1"/>
              <a:t>een</a:t>
            </a:r>
            <a:r>
              <a:rPr lang="en-US" altLang="nl-NL" dirty="0"/>
              <a:t> </a:t>
            </a:r>
            <a:r>
              <a:rPr lang="en-US" altLang="nl-NL" dirty="0" err="1"/>
              <a:t>soort</a:t>
            </a:r>
            <a:r>
              <a:rPr lang="en-US" altLang="nl-NL" dirty="0"/>
              <a:t>: </a:t>
            </a:r>
            <a:r>
              <a:rPr lang="en-US" altLang="nl-NL" dirty="0" err="1">
                <a:solidFill>
                  <a:srgbClr val="FF0000"/>
                </a:solidFill>
              </a:rPr>
              <a:t>autopolyploidie</a:t>
            </a:r>
            <a:endParaRPr lang="en-US" altLang="nl-NL" dirty="0">
              <a:solidFill>
                <a:srgbClr val="FF0000"/>
              </a:solidFill>
            </a:endParaRPr>
          </a:p>
          <a:p>
            <a:pPr lvl="1"/>
            <a:r>
              <a:rPr lang="en-US" altLang="nl-NL" dirty="0" err="1"/>
              <a:t>Tussen</a:t>
            </a:r>
            <a:r>
              <a:rPr lang="en-US" altLang="nl-NL" dirty="0"/>
              <a:t> </a:t>
            </a:r>
            <a:r>
              <a:rPr lang="en-US" altLang="nl-NL" dirty="0" err="1"/>
              <a:t>verschillende</a:t>
            </a:r>
            <a:r>
              <a:rPr lang="en-US" altLang="nl-NL" dirty="0"/>
              <a:t> </a:t>
            </a:r>
            <a:r>
              <a:rPr lang="en-US" altLang="nl-NL" dirty="0" err="1"/>
              <a:t>soorten</a:t>
            </a:r>
            <a:r>
              <a:rPr lang="en-US" altLang="nl-NL" dirty="0"/>
              <a:t>:  </a:t>
            </a:r>
            <a:r>
              <a:rPr lang="en-US" altLang="nl-NL" dirty="0" err="1">
                <a:solidFill>
                  <a:srgbClr val="FF0000"/>
                </a:solidFill>
              </a:rPr>
              <a:t>allopolyploidie</a:t>
            </a:r>
            <a:endParaRPr lang="en-US" altLang="nl-NL" dirty="0">
              <a:solidFill>
                <a:srgbClr val="FF0000"/>
              </a:solidFill>
            </a:endParaRPr>
          </a:p>
        </p:txBody>
      </p:sp>
    </p:spTree>
    <p:extLst>
      <p:ext uri="{BB962C8B-B14F-4D97-AF65-F5344CB8AC3E}">
        <p14:creationId xmlns:p14="http://schemas.microsoft.com/office/powerpoint/2010/main" val="4099655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77641"/>
            <a:ext cx="4625975" cy="653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4427538" y="4505325"/>
            <a:ext cx="4610100" cy="2308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50000"/>
              </a:spcBef>
              <a:buFontTx/>
              <a:buNone/>
            </a:pPr>
            <a:r>
              <a:rPr lang="en-US" altLang="nl-NL" sz="2400" dirty="0"/>
              <a:t>Schema van </a:t>
            </a:r>
            <a:r>
              <a:rPr lang="en-US" altLang="nl-NL" sz="2400" dirty="0" err="1">
                <a:solidFill>
                  <a:srgbClr val="FF0000"/>
                </a:solidFill>
              </a:rPr>
              <a:t>autopolyploidie</a:t>
            </a:r>
            <a:r>
              <a:rPr lang="en-US" altLang="nl-NL" sz="2400" dirty="0"/>
              <a:t>:</a:t>
            </a:r>
            <a:br>
              <a:rPr lang="en-US" altLang="nl-NL" sz="2400" dirty="0"/>
            </a:br>
            <a:r>
              <a:rPr lang="en-US" altLang="nl-NL" sz="2400" dirty="0" err="1"/>
              <a:t>Ontstaan</a:t>
            </a:r>
            <a:r>
              <a:rPr lang="en-US" altLang="nl-NL" sz="2400" dirty="0"/>
              <a:t> van </a:t>
            </a:r>
            <a:r>
              <a:rPr lang="en-US" altLang="nl-NL" sz="2400" dirty="0" err="1"/>
              <a:t>polyploidie</a:t>
            </a:r>
            <a:r>
              <a:rPr lang="en-US" altLang="nl-NL" sz="2400" dirty="0"/>
              <a:t> in </a:t>
            </a:r>
            <a:r>
              <a:rPr lang="en-US" altLang="nl-NL" sz="2400" dirty="0" err="1"/>
              <a:t>één</a:t>
            </a:r>
            <a:r>
              <a:rPr lang="en-US" altLang="nl-NL" sz="2400" dirty="0"/>
              <a:t> </a:t>
            </a:r>
            <a:r>
              <a:rPr lang="en-US" altLang="nl-NL" sz="2400" dirty="0" err="1"/>
              <a:t>individu</a:t>
            </a:r>
            <a:r>
              <a:rPr lang="en-US" altLang="nl-NL" sz="2400" dirty="0"/>
              <a:t>.</a:t>
            </a:r>
            <a:br>
              <a:rPr lang="en-US" altLang="nl-NL" sz="2400" dirty="0"/>
            </a:br>
            <a:r>
              <a:rPr lang="en-US" altLang="nl-NL" sz="2400" dirty="0"/>
              <a:t>De </a:t>
            </a:r>
            <a:r>
              <a:rPr lang="en-US" altLang="nl-NL" sz="2400" dirty="0" err="1"/>
              <a:t>nieuwe</a:t>
            </a:r>
            <a:r>
              <a:rPr lang="en-US" altLang="nl-NL" sz="2400" dirty="0"/>
              <a:t> tetraploid </a:t>
            </a:r>
            <a:r>
              <a:rPr lang="en-US" altLang="nl-NL" sz="2400" dirty="0" err="1"/>
              <a:t>kan</a:t>
            </a:r>
            <a:r>
              <a:rPr lang="en-US" altLang="nl-NL" sz="2400" dirty="0"/>
              <a:t> </a:t>
            </a:r>
            <a:r>
              <a:rPr lang="en-US" altLang="nl-NL" sz="2400" dirty="0" err="1"/>
              <a:t>weer</a:t>
            </a:r>
            <a:r>
              <a:rPr lang="en-US" altLang="nl-NL" sz="2400" dirty="0"/>
              <a:t> </a:t>
            </a:r>
            <a:r>
              <a:rPr lang="en-US" altLang="nl-NL" sz="2400" dirty="0" err="1"/>
              <a:t>meiose</a:t>
            </a:r>
            <a:r>
              <a:rPr lang="en-US" altLang="nl-NL" sz="2400" dirty="0"/>
              <a:t> </a:t>
            </a:r>
            <a:r>
              <a:rPr lang="en-US" altLang="nl-NL" sz="2400" dirty="0" err="1"/>
              <a:t>ondergaan</a:t>
            </a:r>
            <a:r>
              <a:rPr lang="en-US" altLang="nl-NL" sz="2400" dirty="0"/>
              <a:t> maar is </a:t>
            </a:r>
            <a:r>
              <a:rPr lang="en-US" altLang="nl-NL" sz="2400" dirty="0" err="1"/>
              <a:t>genetisch</a:t>
            </a:r>
            <a:r>
              <a:rPr lang="en-US" altLang="nl-NL" sz="2400" dirty="0"/>
              <a:t> </a:t>
            </a:r>
            <a:r>
              <a:rPr lang="en-US" altLang="nl-NL" sz="2400" dirty="0" err="1"/>
              <a:t>geïsoleerd</a:t>
            </a:r>
            <a:r>
              <a:rPr lang="en-US" altLang="nl-NL" sz="2400" dirty="0"/>
              <a:t> van de </a:t>
            </a:r>
            <a:r>
              <a:rPr lang="en-US" altLang="nl-NL" sz="2400" dirty="0" err="1"/>
              <a:t>ouders</a:t>
            </a:r>
            <a:r>
              <a:rPr lang="en-US" altLang="nl-NL" sz="2400" dirty="0"/>
              <a:t>.</a:t>
            </a:r>
            <a:endParaRPr lang="nl-NL" altLang="nl-NL" sz="2400" dirty="0"/>
          </a:p>
        </p:txBody>
      </p:sp>
      <p:sp>
        <p:nvSpPr>
          <p:cNvPr id="25604" name="Tekstvak 1"/>
          <p:cNvSpPr txBox="1">
            <a:spLocks noChangeArrowheads="1"/>
          </p:cNvSpPr>
          <p:nvPr/>
        </p:nvSpPr>
        <p:spPr bwMode="auto">
          <a:xfrm>
            <a:off x="5004048" y="404813"/>
            <a:ext cx="3960565" cy="83099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nl-NL" altLang="nl-NL" sz="2400" dirty="0"/>
              <a:t>Hoe ontstaan soorten?</a:t>
            </a:r>
          </a:p>
          <a:p>
            <a:pPr>
              <a:spcBef>
                <a:spcPct val="0"/>
              </a:spcBef>
              <a:buFontTx/>
              <a:buNone/>
            </a:pPr>
            <a:r>
              <a:rPr lang="nl-NL" altLang="nl-NL" sz="2400" dirty="0"/>
              <a:t>1. Door een fout in de meiose.</a:t>
            </a:r>
          </a:p>
        </p:txBody>
      </p:sp>
      <p:sp>
        <p:nvSpPr>
          <p:cNvPr id="25605" name="TextBox 4"/>
          <p:cNvSpPr txBox="1">
            <a:spLocks noChangeArrowheads="1"/>
          </p:cNvSpPr>
          <p:nvPr/>
        </p:nvSpPr>
        <p:spPr bwMode="auto">
          <a:xfrm>
            <a:off x="539750" y="6286500"/>
            <a:ext cx="194468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11-12</a:t>
            </a:r>
          </a:p>
          <a:p>
            <a:pPr>
              <a:spcBef>
                <a:spcPct val="0"/>
              </a:spcBef>
              <a:buFontTx/>
              <a:buNone/>
            </a:pPr>
            <a:endParaRPr lang="nl-NL" altLang="nl-NL" sz="1400"/>
          </a:p>
        </p:txBody>
      </p:sp>
      <p:sp>
        <p:nvSpPr>
          <p:cNvPr id="2" name="Tekstvak 1"/>
          <p:cNvSpPr txBox="1"/>
          <p:nvPr/>
        </p:nvSpPr>
        <p:spPr>
          <a:xfrm>
            <a:off x="3995936" y="2219672"/>
            <a:ext cx="3960886" cy="461665"/>
          </a:xfrm>
          <a:prstGeom prst="rect">
            <a:avLst/>
          </a:prstGeom>
          <a:noFill/>
        </p:spPr>
        <p:txBody>
          <a:bodyPr wrap="square" rtlCol="0">
            <a:spAutoFit/>
          </a:bodyPr>
          <a:lstStyle/>
          <a:p>
            <a:r>
              <a:rPr lang="nl-NL" dirty="0"/>
              <a:t>Meiose 1 is overgeslagen</a:t>
            </a:r>
          </a:p>
        </p:txBody>
      </p:sp>
      <p:sp>
        <p:nvSpPr>
          <p:cNvPr id="3" name="Ovaal 2"/>
          <p:cNvSpPr/>
          <p:nvPr/>
        </p:nvSpPr>
        <p:spPr>
          <a:xfrm>
            <a:off x="3707904" y="1881844"/>
            <a:ext cx="3528392" cy="1137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293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88913"/>
            <a:ext cx="3357562" cy="653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3"/>
          <p:cNvSpPr txBox="1">
            <a:spLocks noChangeArrowheads="1"/>
          </p:cNvSpPr>
          <p:nvPr/>
        </p:nvSpPr>
        <p:spPr bwMode="auto">
          <a:xfrm>
            <a:off x="4029075" y="4508500"/>
            <a:ext cx="4932363" cy="21240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50000"/>
              </a:spcBef>
              <a:buFontTx/>
              <a:buNone/>
            </a:pPr>
            <a:r>
              <a:rPr lang="en-US" altLang="nl-NL" sz="2400" dirty="0" err="1">
                <a:solidFill>
                  <a:srgbClr val="FF0000"/>
                </a:solidFill>
              </a:rPr>
              <a:t>Allopolyploide</a:t>
            </a:r>
            <a:r>
              <a:rPr lang="en-US" altLang="nl-NL" sz="2400" dirty="0"/>
              <a:t> plant, </a:t>
            </a:r>
            <a:r>
              <a:rPr lang="en-US" altLang="nl-NL" sz="2400" dirty="0" err="1"/>
              <a:t>een</a:t>
            </a:r>
            <a:r>
              <a:rPr lang="en-US" altLang="nl-NL" sz="2400" dirty="0"/>
              <a:t> </a:t>
            </a:r>
            <a:r>
              <a:rPr lang="en-US" altLang="nl-NL" sz="2400" dirty="0" err="1"/>
              <a:t>hybride</a:t>
            </a:r>
            <a:r>
              <a:rPr lang="en-US" altLang="nl-NL" sz="2400" dirty="0"/>
              <a:t> van twee </a:t>
            </a:r>
            <a:r>
              <a:rPr lang="en-US" altLang="nl-NL" sz="2400" dirty="0" err="1"/>
              <a:t>verschillende</a:t>
            </a:r>
            <a:r>
              <a:rPr lang="en-US" altLang="nl-NL" sz="2400" dirty="0"/>
              <a:t> </a:t>
            </a:r>
            <a:r>
              <a:rPr lang="en-US" altLang="nl-NL" sz="2400" dirty="0" err="1"/>
              <a:t>soorten</a:t>
            </a:r>
            <a:r>
              <a:rPr lang="en-US" altLang="nl-NL" sz="2400" dirty="0"/>
              <a:t>. </a:t>
            </a:r>
            <a:br>
              <a:rPr lang="en-US" altLang="nl-NL" sz="2400" dirty="0"/>
            </a:br>
            <a:r>
              <a:rPr lang="en-US" altLang="nl-NL" sz="2400" dirty="0" err="1"/>
              <a:t>Als</a:t>
            </a:r>
            <a:r>
              <a:rPr lang="en-US" altLang="nl-NL" sz="2400" dirty="0"/>
              <a:t> </a:t>
            </a:r>
            <a:r>
              <a:rPr lang="en-US" altLang="nl-NL" sz="2400" dirty="0" err="1"/>
              <a:t>chromosoomverdubbeling</a:t>
            </a:r>
            <a:r>
              <a:rPr lang="en-US" altLang="nl-NL" sz="2400" dirty="0"/>
              <a:t> </a:t>
            </a:r>
            <a:r>
              <a:rPr lang="en-US" altLang="nl-NL" sz="2400" dirty="0" err="1"/>
              <a:t>optreedt</a:t>
            </a:r>
            <a:r>
              <a:rPr lang="en-US" altLang="nl-NL" sz="2400" dirty="0"/>
              <a:t>, </a:t>
            </a:r>
            <a:r>
              <a:rPr lang="en-US" altLang="nl-NL" sz="2400" dirty="0" err="1"/>
              <a:t>wordt</a:t>
            </a:r>
            <a:r>
              <a:rPr lang="en-US" altLang="nl-NL" sz="2400" dirty="0"/>
              <a:t> de </a:t>
            </a:r>
            <a:r>
              <a:rPr lang="en-US" altLang="nl-NL" sz="2400" dirty="0" err="1"/>
              <a:t>hybride</a:t>
            </a:r>
            <a:r>
              <a:rPr lang="en-US" altLang="nl-NL" sz="2400" dirty="0"/>
              <a:t> </a:t>
            </a:r>
            <a:r>
              <a:rPr lang="en-US" altLang="nl-NL" sz="2400" dirty="0" err="1"/>
              <a:t>fertiel</a:t>
            </a:r>
            <a:r>
              <a:rPr lang="en-US" altLang="nl-NL" sz="2400" dirty="0"/>
              <a:t>. </a:t>
            </a:r>
          </a:p>
          <a:p>
            <a:pPr>
              <a:spcBef>
                <a:spcPct val="50000"/>
              </a:spcBef>
              <a:buFontTx/>
              <a:buNone/>
            </a:pPr>
            <a:r>
              <a:rPr lang="en-US" altLang="nl-NL" sz="2400" dirty="0"/>
              <a:t>In detail op 2 </a:t>
            </a:r>
            <a:r>
              <a:rPr lang="en-US" altLang="nl-NL" sz="2400" dirty="0" err="1"/>
              <a:t>volgende</a:t>
            </a:r>
            <a:r>
              <a:rPr lang="en-US" altLang="nl-NL" sz="2400" dirty="0"/>
              <a:t> </a:t>
            </a:r>
            <a:r>
              <a:rPr lang="en-US" altLang="nl-NL" sz="2400" dirty="0" err="1"/>
              <a:t>afbeeldingen</a:t>
            </a:r>
            <a:r>
              <a:rPr lang="en-US" altLang="nl-NL" sz="2400" dirty="0"/>
              <a:t>.</a:t>
            </a:r>
            <a:endParaRPr lang="nl-NL" altLang="nl-NL" sz="2400" dirty="0"/>
          </a:p>
        </p:txBody>
      </p:sp>
      <p:sp>
        <p:nvSpPr>
          <p:cNvPr id="26628" name="Tekstvak 3"/>
          <p:cNvSpPr txBox="1">
            <a:spLocks noChangeArrowheads="1"/>
          </p:cNvSpPr>
          <p:nvPr/>
        </p:nvSpPr>
        <p:spPr bwMode="auto">
          <a:xfrm>
            <a:off x="4932040" y="404813"/>
            <a:ext cx="4032573" cy="23083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nl-NL" altLang="nl-NL" sz="2400" dirty="0"/>
              <a:t>Hoe ontstaan soorten?</a:t>
            </a:r>
          </a:p>
          <a:p>
            <a:pPr>
              <a:spcBef>
                <a:spcPct val="0"/>
              </a:spcBef>
              <a:buFontTx/>
              <a:buNone/>
            </a:pPr>
            <a:r>
              <a:rPr lang="nl-NL" altLang="nl-NL" sz="2400" dirty="0"/>
              <a:t>Door een verstoring in de mitose na gameetversmelting </a:t>
            </a:r>
            <a:r>
              <a:rPr lang="nl-NL" altLang="nl-NL" sz="2400" dirty="0">
                <a:solidFill>
                  <a:srgbClr val="FF0000"/>
                </a:solidFill>
              </a:rPr>
              <a:t>tussen twee soorten</a:t>
            </a:r>
            <a:r>
              <a:rPr lang="nl-NL" altLang="nl-NL" sz="2400" dirty="0"/>
              <a:t>. Er is dan wel chromosoomverdubbeling maar geen kerndeling.</a:t>
            </a:r>
          </a:p>
        </p:txBody>
      </p:sp>
      <p:sp>
        <p:nvSpPr>
          <p:cNvPr id="26629" name="TextBox 4"/>
          <p:cNvSpPr txBox="1">
            <a:spLocks noChangeArrowheads="1"/>
          </p:cNvSpPr>
          <p:nvPr/>
        </p:nvSpPr>
        <p:spPr bwMode="auto">
          <a:xfrm>
            <a:off x="539750" y="6243638"/>
            <a:ext cx="19446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11-13</a:t>
            </a:r>
          </a:p>
          <a:p>
            <a:pPr>
              <a:spcBef>
                <a:spcPct val="0"/>
              </a:spcBef>
              <a:buFontTx/>
              <a:buNone/>
            </a:pPr>
            <a:endParaRPr lang="nl-NL" altLang="nl-NL" sz="1400"/>
          </a:p>
        </p:txBody>
      </p:sp>
      <p:sp>
        <p:nvSpPr>
          <p:cNvPr id="6" name="Tekstvak 5"/>
          <p:cNvSpPr txBox="1"/>
          <p:nvPr/>
        </p:nvSpPr>
        <p:spPr>
          <a:xfrm>
            <a:off x="4176590" y="3050669"/>
            <a:ext cx="4967410" cy="830997"/>
          </a:xfrm>
          <a:prstGeom prst="rect">
            <a:avLst/>
          </a:prstGeom>
          <a:noFill/>
        </p:spPr>
        <p:txBody>
          <a:bodyPr wrap="square" rtlCol="0">
            <a:spAutoFit/>
          </a:bodyPr>
          <a:lstStyle/>
          <a:p>
            <a:r>
              <a:rPr lang="nl-NL" dirty="0"/>
              <a:t>Kerndeling bij mitose is overgeslagen: </a:t>
            </a:r>
            <a:r>
              <a:rPr lang="nl-NL" dirty="0" err="1"/>
              <a:t>Mitotic</a:t>
            </a:r>
            <a:r>
              <a:rPr lang="nl-NL" dirty="0"/>
              <a:t> non-</a:t>
            </a:r>
            <a:r>
              <a:rPr lang="nl-NL" dirty="0" err="1"/>
              <a:t>disjunction</a:t>
            </a:r>
            <a:endParaRPr lang="nl-NL" dirty="0"/>
          </a:p>
        </p:txBody>
      </p:sp>
      <p:cxnSp>
        <p:nvCxnSpPr>
          <p:cNvPr id="3" name="Rechte verbindingslijn met pijl 2"/>
          <p:cNvCxnSpPr>
            <a:stCxn id="6" idx="1"/>
          </p:cNvCxnSpPr>
          <p:nvPr/>
        </p:nvCxnSpPr>
        <p:spPr bwMode="auto">
          <a:xfrm flipH="1">
            <a:off x="2987824" y="3466168"/>
            <a:ext cx="1188766" cy="415498"/>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al 1"/>
          <p:cNvSpPr/>
          <p:nvPr/>
        </p:nvSpPr>
        <p:spPr>
          <a:xfrm>
            <a:off x="3923928" y="2636912"/>
            <a:ext cx="5295453" cy="1507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582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nl-NL"/>
              <a:t>Polyploïdie komt voor bij</a:t>
            </a:r>
          </a:p>
        </p:txBody>
      </p:sp>
      <p:sp>
        <p:nvSpPr>
          <p:cNvPr id="3" name="Content Placeholder 2"/>
          <p:cNvSpPr>
            <a:spLocks noGrp="1"/>
          </p:cNvSpPr>
          <p:nvPr>
            <p:ph idx="1"/>
          </p:nvPr>
        </p:nvSpPr>
        <p:spPr>
          <a:xfrm>
            <a:off x="683568" y="1340768"/>
            <a:ext cx="7772400" cy="4114800"/>
          </a:xfrm>
        </p:spPr>
        <p:txBody>
          <a:bodyPr>
            <a:noAutofit/>
          </a:bodyPr>
          <a:lstStyle/>
          <a:p>
            <a:pPr>
              <a:defRPr/>
            </a:pPr>
            <a:r>
              <a:rPr lang="en-GB" sz="2800" dirty="0" err="1"/>
              <a:t>Dieren</a:t>
            </a:r>
            <a:r>
              <a:rPr lang="en-GB" sz="2800" dirty="0"/>
              <a:t> </a:t>
            </a:r>
            <a:r>
              <a:rPr lang="en-GB" sz="2800" dirty="0" err="1"/>
              <a:t>b.v</a:t>
            </a:r>
            <a:r>
              <a:rPr lang="en-GB" sz="2800" dirty="0"/>
              <a:t>. </a:t>
            </a:r>
          </a:p>
          <a:p>
            <a:pPr lvl="1">
              <a:defRPr/>
            </a:pPr>
            <a:r>
              <a:rPr lang="en-GB" dirty="0" err="1"/>
              <a:t>goudvis</a:t>
            </a:r>
            <a:endParaRPr lang="en-GB" dirty="0"/>
          </a:p>
          <a:p>
            <a:pPr lvl="1">
              <a:defRPr/>
            </a:pPr>
            <a:r>
              <a:rPr lang="en-GB" dirty="0" err="1"/>
              <a:t>zalm</a:t>
            </a:r>
            <a:endParaRPr lang="en-GB" dirty="0"/>
          </a:p>
          <a:p>
            <a:pPr lvl="1">
              <a:defRPr/>
            </a:pPr>
            <a:r>
              <a:rPr lang="en-GB" dirty="0"/>
              <a:t>salamander</a:t>
            </a:r>
          </a:p>
          <a:p>
            <a:pPr lvl="1">
              <a:defRPr/>
            </a:pPr>
            <a:r>
              <a:rPr lang="en-GB" dirty="0" err="1"/>
              <a:t>platworm</a:t>
            </a:r>
            <a:endParaRPr lang="en-GB" dirty="0"/>
          </a:p>
          <a:p>
            <a:pPr>
              <a:defRPr/>
            </a:pPr>
            <a:r>
              <a:rPr lang="en-GB" sz="2800" dirty="0" err="1"/>
              <a:t>Planten</a:t>
            </a:r>
            <a:endParaRPr lang="en-GB" sz="2800" dirty="0"/>
          </a:p>
          <a:p>
            <a:pPr lvl="1">
              <a:defRPr/>
            </a:pPr>
            <a:r>
              <a:rPr lang="en-GB" dirty="0" err="1"/>
              <a:t>varens</a:t>
            </a:r>
            <a:endParaRPr lang="en-GB" dirty="0"/>
          </a:p>
          <a:p>
            <a:pPr lvl="1">
              <a:defRPr/>
            </a:pPr>
            <a:r>
              <a:rPr lang="en-GB" dirty="0" err="1"/>
              <a:t>bloemplanten</a:t>
            </a:r>
            <a:endParaRPr lang="en-GB" dirty="0"/>
          </a:p>
          <a:p>
            <a:pPr lvl="2">
              <a:defRPr/>
            </a:pPr>
            <a:r>
              <a:rPr lang="en-GB" sz="2800" dirty="0" err="1"/>
              <a:t>b.v</a:t>
            </a:r>
            <a:r>
              <a:rPr lang="en-GB" sz="2800" dirty="0"/>
              <a:t>. </a:t>
            </a:r>
            <a:r>
              <a:rPr lang="en-GB" sz="2800" dirty="0" err="1"/>
              <a:t>tarwe</a:t>
            </a:r>
            <a:r>
              <a:rPr lang="en-GB" sz="2800" dirty="0"/>
              <a:t> , kiwi (6n), </a:t>
            </a:r>
            <a:r>
              <a:rPr lang="en-GB" sz="2800" dirty="0" err="1"/>
              <a:t>aardbei</a:t>
            </a:r>
            <a:r>
              <a:rPr lang="en-GB" sz="2800" dirty="0"/>
              <a:t> (8 of 10n), </a:t>
            </a:r>
            <a:br>
              <a:rPr lang="en-GB" sz="2800" dirty="0"/>
            </a:br>
            <a:r>
              <a:rPr lang="en-GB" sz="2800" dirty="0" err="1"/>
              <a:t>appel</a:t>
            </a:r>
            <a:r>
              <a:rPr lang="en-GB" sz="2800" dirty="0"/>
              <a:t>, citrus, </a:t>
            </a:r>
            <a:r>
              <a:rPr lang="en-GB" sz="2800" dirty="0" err="1"/>
              <a:t>banaan</a:t>
            </a:r>
            <a:r>
              <a:rPr lang="en-GB" sz="2800" dirty="0"/>
              <a:t>, </a:t>
            </a:r>
            <a:r>
              <a:rPr lang="en-GB" sz="2800" dirty="0" err="1"/>
              <a:t>watermeloen</a:t>
            </a:r>
            <a:r>
              <a:rPr lang="en-GB" sz="2800" dirty="0"/>
              <a:t> (3n)</a:t>
            </a:r>
          </a:p>
          <a:p>
            <a:pPr marL="914400" lvl="2" indent="0">
              <a:buFontTx/>
              <a:buNone/>
              <a:defRPr/>
            </a:pPr>
            <a:endParaRPr lang="en-GB" sz="2800" dirty="0"/>
          </a:p>
        </p:txBody>
      </p:sp>
    </p:spTree>
    <p:extLst>
      <p:ext uri="{BB962C8B-B14F-4D97-AF65-F5344CB8AC3E}">
        <p14:creationId xmlns:p14="http://schemas.microsoft.com/office/powerpoint/2010/main" val="283627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88913"/>
            <a:ext cx="6935788" cy="653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3"/>
          <p:cNvSpPr txBox="1">
            <a:spLocks noChangeArrowheads="1"/>
          </p:cNvSpPr>
          <p:nvPr/>
        </p:nvSpPr>
        <p:spPr bwMode="auto">
          <a:xfrm>
            <a:off x="3877026" y="5876924"/>
            <a:ext cx="5184775"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50000"/>
              </a:spcBef>
              <a:buFontTx/>
              <a:buNone/>
            </a:pPr>
            <a:r>
              <a:rPr lang="en-US" altLang="nl-NL" sz="2400" dirty="0" err="1"/>
              <a:t>Ontstaan</a:t>
            </a:r>
            <a:r>
              <a:rPr lang="en-US" altLang="nl-NL" sz="2400" dirty="0"/>
              <a:t> van </a:t>
            </a:r>
            <a:r>
              <a:rPr lang="en-US" altLang="nl-NL" sz="2400" dirty="0" err="1"/>
              <a:t>tarwe</a:t>
            </a:r>
            <a:r>
              <a:rPr lang="en-US" altLang="nl-NL" sz="2400" dirty="0"/>
              <a:t> (</a:t>
            </a:r>
            <a:r>
              <a:rPr lang="en-US" altLang="nl-NL" sz="2400" i="1" dirty="0" err="1"/>
              <a:t>Triticum</a:t>
            </a:r>
            <a:r>
              <a:rPr lang="en-US" altLang="nl-NL" sz="2400" i="1" dirty="0"/>
              <a:t> </a:t>
            </a:r>
            <a:r>
              <a:rPr lang="en-US" altLang="nl-NL" sz="2400" i="1" dirty="0" err="1"/>
              <a:t>aestivum</a:t>
            </a:r>
            <a:r>
              <a:rPr lang="en-US" altLang="nl-NL" sz="2400" dirty="0"/>
              <a:t>). </a:t>
            </a:r>
            <a:endParaRPr lang="nl-NL" altLang="nl-NL" sz="2400" dirty="0"/>
          </a:p>
        </p:txBody>
      </p:sp>
      <p:sp>
        <p:nvSpPr>
          <p:cNvPr id="31748" name="TextBox 3"/>
          <p:cNvSpPr txBox="1">
            <a:spLocks noChangeArrowheads="1"/>
          </p:cNvSpPr>
          <p:nvPr/>
        </p:nvSpPr>
        <p:spPr bwMode="auto">
          <a:xfrm>
            <a:off x="250825" y="6292850"/>
            <a:ext cx="19446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a:defRPr>
            </a:lvl1pPr>
            <a:lvl2pPr marL="742950" indent="-285750">
              <a:spcBef>
                <a:spcPct val="20000"/>
              </a:spcBef>
              <a:buChar char="–"/>
              <a:defRPr sz="2800">
                <a:solidFill>
                  <a:schemeClr val="tx1"/>
                </a:solidFill>
                <a:latin typeface="Times"/>
              </a:defRPr>
            </a:lvl2pPr>
            <a:lvl3pPr marL="1143000" indent="-228600">
              <a:spcBef>
                <a:spcPct val="20000"/>
              </a:spcBef>
              <a:buChar char="•"/>
              <a:defRPr sz="2400">
                <a:solidFill>
                  <a:schemeClr val="tx1"/>
                </a:solidFill>
                <a:latin typeface="Times"/>
              </a:defRPr>
            </a:lvl3pPr>
            <a:lvl4pPr marL="1600200" indent="-228600">
              <a:spcBef>
                <a:spcPct val="20000"/>
              </a:spcBef>
              <a:buChar char="–"/>
              <a:defRPr sz="2000">
                <a:solidFill>
                  <a:schemeClr val="tx1"/>
                </a:solidFill>
                <a:latin typeface="Times"/>
              </a:defRPr>
            </a:lvl4pPr>
            <a:lvl5pPr marL="2057400" indent="-228600">
              <a:spcBef>
                <a:spcPct val="20000"/>
              </a:spcBef>
              <a:buChar char="»"/>
              <a:defRPr sz="2000">
                <a:solidFill>
                  <a:schemeClr val="tx1"/>
                </a:solidFill>
                <a:latin typeface="Times"/>
              </a:defRPr>
            </a:lvl5pPr>
            <a:lvl6pPr marL="2514600" indent="-228600" eaLnBrk="0" fontAlgn="base" hangingPunct="0">
              <a:spcBef>
                <a:spcPct val="20000"/>
              </a:spcBef>
              <a:spcAft>
                <a:spcPct val="0"/>
              </a:spcAft>
              <a:buChar char="»"/>
              <a:defRPr sz="2000">
                <a:solidFill>
                  <a:schemeClr val="tx1"/>
                </a:solidFill>
                <a:latin typeface="Times"/>
              </a:defRPr>
            </a:lvl6pPr>
            <a:lvl7pPr marL="2971800" indent="-228600" eaLnBrk="0" fontAlgn="base" hangingPunct="0">
              <a:spcBef>
                <a:spcPct val="20000"/>
              </a:spcBef>
              <a:spcAft>
                <a:spcPct val="0"/>
              </a:spcAft>
              <a:buChar char="»"/>
              <a:defRPr sz="2000">
                <a:solidFill>
                  <a:schemeClr val="tx1"/>
                </a:solidFill>
                <a:latin typeface="Times"/>
              </a:defRPr>
            </a:lvl7pPr>
            <a:lvl8pPr marL="3429000" indent="-228600" eaLnBrk="0" fontAlgn="base" hangingPunct="0">
              <a:spcBef>
                <a:spcPct val="20000"/>
              </a:spcBef>
              <a:spcAft>
                <a:spcPct val="0"/>
              </a:spcAft>
              <a:buChar char="»"/>
              <a:defRPr sz="2000">
                <a:solidFill>
                  <a:schemeClr val="tx1"/>
                </a:solidFill>
                <a:latin typeface="Times"/>
              </a:defRPr>
            </a:lvl8pPr>
            <a:lvl9pPr marL="3886200" indent="-228600" eaLnBrk="0" fontAlgn="base" hangingPunct="0">
              <a:spcBef>
                <a:spcPct val="20000"/>
              </a:spcBef>
              <a:spcAft>
                <a:spcPct val="0"/>
              </a:spcAft>
              <a:buChar char="»"/>
              <a:defRPr sz="2000">
                <a:solidFill>
                  <a:schemeClr val="tx1"/>
                </a:solidFill>
                <a:latin typeface="Times"/>
              </a:defRPr>
            </a:lvl9pPr>
          </a:lstStyle>
          <a:p>
            <a:pPr>
              <a:spcBef>
                <a:spcPct val="0"/>
              </a:spcBef>
              <a:buFontTx/>
              <a:buNone/>
            </a:pPr>
            <a:r>
              <a:rPr lang="en-GB" altLang="nl-NL" sz="1400"/>
              <a:t>Raven Fig. 11-16</a:t>
            </a:r>
          </a:p>
          <a:p>
            <a:pPr>
              <a:spcBef>
                <a:spcPct val="0"/>
              </a:spcBef>
              <a:buFontTx/>
              <a:buNone/>
            </a:pPr>
            <a:endParaRPr lang="nl-NL" altLang="nl-NL" sz="1400"/>
          </a:p>
        </p:txBody>
      </p:sp>
      <p:sp>
        <p:nvSpPr>
          <p:cNvPr id="3" name="Ovaal 2"/>
          <p:cNvSpPr/>
          <p:nvPr/>
        </p:nvSpPr>
        <p:spPr>
          <a:xfrm>
            <a:off x="683568" y="3573016"/>
            <a:ext cx="2267744"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4572000" y="2717304"/>
            <a:ext cx="2267744"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596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34690" y="1556792"/>
            <a:ext cx="7344816" cy="4062651"/>
          </a:xfrm>
          <a:prstGeom prst="rect">
            <a:avLst/>
          </a:prstGeom>
        </p:spPr>
        <p:txBody>
          <a:bodyPr wrap="square">
            <a:spAutoFit/>
          </a:bodyPr>
          <a:lstStyle/>
          <a:p>
            <a:r>
              <a:rPr lang="nl-NL" b="1" dirty="0">
                <a:hlinkClick r:id="rId3"/>
              </a:rPr>
              <a:t>NRC 25 februari 2019</a:t>
            </a:r>
            <a:r>
              <a:rPr lang="nl-NL" b="1" dirty="0"/>
              <a:t>, </a:t>
            </a:r>
            <a:r>
              <a:rPr lang="nl-NL" dirty="0"/>
              <a:t>Nienke </a:t>
            </a:r>
            <a:r>
              <a:rPr lang="nl-NL" dirty="0" err="1"/>
              <a:t>Beintema</a:t>
            </a:r>
            <a:endParaRPr lang="nl-NL" b="1" dirty="0"/>
          </a:p>
          <a:p>
            <a:endParaRPr lang="nl-NL" b="1" dirty="0"/>
          </a:p>
          <a:p>
            <a:r>
              <a:rPr lang="nl-NL" sz="2400" b="1" dirty="0"/>
              <a:t>Geteelde aardbei zit vol genen van bosaardbeitje </a:t>
            </a:r>
          </a:p>
          <a:p>
            <a:r>
              <a:rPr lang="nl-NL" sz="2000" i="1" dirty="0"/>
              <a:t>Genetica</a:t>
            </a:r>
            <a:r>
              <a:rPr lang="nl-NL" sz="2000" dirty="0"/>
              <a:t> </a:t>
            </a:r>
          </a:p>
          <a:p>
            <a:r>
              <a:rPr lang="nl-NL" sz="2000" dirty="0"/>
              <a:t>In consumptieaardbeien zitten de genen van vier wilde aardbeiensoorten. Maar die van de bosaardbei overheersen de andere. </a:t>
            </a:r>
          </a:p>
          <a:p>
            <a:r>
              <a:rPr lang="nl-NL" sz="2000" dirty="0"/>
              <a:t>De aardbei zoals wij die in de winkel kopen, draagt genen bij zich uit vier wilde vooroudersoorten: twee Japanse wilde aardbeien, een Aziatische aardbei die in Midden-Europa en Azië groeit en ten slotte de bosaardbei. Die groeit ook veel in Europa, maar bij de kruising was een Amerikaanse ondersoort betrokken. </a:t>
            </a:r>
          </a:p>
          <a:p>
            <a:r>
              <a:rPr lang="nl-NL" dirty="0"/>
              <a:t>Link: </a:t>
            </a:r>
            <a:r>
              <a:rPr lang="nl-NL" dirty="0">
                <a:hlinkClick r:id="rId4"/>
              </a:rPr>
              <a:t>onderzoek stond maandag</a:t>
            </a:r>
            <a:r>
              <a:rPr lang="nl-NL" dirty="0"/>
              <a:t> in Nature Genetics</a:t>
            </a:r>
          </a:p>
        </p:txBody>
      </p:sp>
      <p:sp>
        <p:nvSpPr>
          <p:cNvPr id="3" name="Tekstvak 2"/>
          <p:cNvSpPr txBox="1"/>
          <p:nvPr/>
        </p:nvSpPr>
        <p:spPr>
          <a:xfrm>
            <a:off x="5508104" y="416189"/>
            <a:ext cx="3240360" cy="461665"/>
          </a:xfrm>
          <a:prstGeom prst="rect">
            <a:avLst/>
          </a:prstGeom>
          <a:noFill/>
        </p:spPr>
        <p:txBody>
          <a:bodyPr wrap="square" rtlCol="0">
            <a:spAutoFit/>
          </a:bodyPr>
          <a:lstStyle/>
          <a:p>
            <a:r>
              <a:rPr lang="nl-NL" sz="2400" dirty="0">
                <a:latin typeface="Times"/>
              </a:rPr>
              <a:t>Ontstaan van de aardbei</a:t>
            </a:r>
          </a:p>
        </p:txBody>
      </p:sp>
      <p:pic>
        <p:nvPicPr>
          <p:cNvPr id="7170" name="Picture 2" descr="Afbeeldingsresultaat voor aardbei">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62838" y="877854"/>
            <a:ext cx="1681162" cy="168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46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728" y="1484784"/>
            <a:ext cx="5139686"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395536" y="260648"/>
            <a:ext cx="8064896" cy="830997"/>
          </a:xfrm>
          <a:prstGeom prst="rect">
            <a:avLst/>
          </a:prstGeom>
          <a:noFill/>
        </p:spPr>
        <p:txBody>
          <a:bodyPr wrap="square" rtlCol="0">
            <a:spAutoFit/>
          </a:bodyPr>
          <a:lstStyle/>
          <a:p>
            <a:pPr algn="ctr"/>
            <a:r>
              <a:rPr lang="nl-NL" sz="2400" dirty="0"/>
              <a:t>Hoe is de </a:t>
            </a:r>
            <a:r>
              <a:rPr lang="nl-NL" sz="2400" dirty="0" err="1"/>
              <a:t>consumtieaardbei</a:t>
            </a:r>
            <a:r>
              <a:rPr lang="nl-NL" sz="2400" dirty="0"/>
              <a:t> ontstaan?</a:t>
            </a:r>
            <a:br>
              <a:rPr lang="nl-NL" sz="2400" dirty="0"/>
            </a:br>
            <a:r>
              <a:rPr lang="nl-NL" sz="2400" dirty="0"/>
              <a:t> </a:t>
            </a:r>
            <a:r>
              <a:rPr lang="nl-NL" sz="2400" dirty="0" err="1"/>
              <a:t>Origin</a:t>
            </a:r>
            <a:r>
              <a:rPr lang="nl-NL" sz="2400" dirty="0"/>
              <a:t> </a:t>
            </a:r>
            <a:r>
              <a:rPr lang="nl-NL" sz="2400" dirty="0" err="1"/>
              <a:t>an</a:t>
            </a:r>
            <a:r>
              <a:rPr lang="nl-NL" sz="2400" dirty="0"/>
              <a:t> </a:t>
            </a:r>
            <a:r>
              <a:rPr lang="nl-NL" sz="2400" dirty="0" err="1"/>
              <a:t>evolution</a:t>
            </a:r>
            <a:r>
              <a:rPr lang="nl-NL" sz="2400" dirty="0"/>
              <a:t> of </a:t>
            </a:r>
            <a:r>
              <a:rPr lang="nl-NL" sz="2400" dirty="0" err="1"/>
              <a:t>the</a:t>
            </a:r>
            <a:r>
              <a:rPr lang="nl-NL" sz="2400" dirty="0"/>
              <a:t> </a:t>
            </a:r>
            <a:r>
              <a:rPr lang="nl-NL" sz="2400" dirty="0" err="1"/>
              <a:t>octoploid</a:t>
            </a:r>
            <a:r>
              <a:rPr lang="nl-NL" sz="2400" dirty="0"/>
              <a:t> </a:t>
            </a:r>
            <a:r>
              <a:rPr lang="nl-NL" sz="2400" dirty="0" err="1"/>
              <a:t>strawberry</a:t>
            </a:r>
            <a:r>
              <a:rPr lang="nl-NL" sz="2400" dirty="0"/>
              <a:t> </a:t>
            </a:r>
            <a:r>
              <a:rPr lang="nl-NL" sz="2400" dirty="0" err="1"/>
              <a:t>genome</a:t>
            </a:r>
            <a:endParaRPr lang="nl-NL" sz="2400" dirty="0"/>
          </a:p>
        </p:txBody>
      </p:sp>
      <p:sp>
        <p:nvSpPr>
          <p:cNvPr id="3" name="Tekstvak 2"/>
          <p:cNvSpPr txBox="1"/>
          <p:nvPr/>
        </p:nvSpPr>
        <p:spPr>
          <a:xfrm>
            <a:off x="251520" y="6095037"/>
            <a:ext cx="3888432" cy="646331"/>
          </a:xfrm>
          <a:prstGeom prst="rect">
            <a:avLst/>
          </a:prstGeom>
          <a:noFill/>
        </p:spPr>
        <p:txBody>
          <a:bodyPr wrap="square" rtlCol="0">
            <a:spAutoFit/>
          </a:bodyPr>
          <a:lstStyle/>
          <a:p>
            <a:r>
              <a:rPr lang="nl-NL" dirty="0">
                <a:hlinkClick r:id="rId3"/>
              </a:rPr>
              <a:t>onderzoek stond maandag</a:t>
            </a:r>
            <a:r>
              <a:rPr lang="nl-NL" dirty="0"/>
              <a:t> </a:t>
            </a:r>
            <a:br>
              <a:rPr lang="nl-NL" dirty="0"/>
            </a:br>
            <a:r>
              <a:rPr lang="nl-NL" dirty="0"/>
              <a:t>25 februari 2019 in </a:t>
            </a:r>
            <a:r>
              <a:rPr lang="nl-NL" i="1" dirty="0"/>
              <a:t>Nature Genetics</a:t>
            </a:r>
            <a:endParaRPr lang="nl-NL" dirty="0"/>
          </a:p>
        </p:txBody>
      </p:sp>
    </p:spTree>
    <p:extLst>
      <p:ext uri="{BB962C8B-B14F-4D97-AF65-F5344CB8AC3E}">
        <p14:creationId xmlns:p14="http://schemas.microsoft.com/office/powerpoint/2010/main" val="383248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5970" y="377428"/>
            <a:ext cx="8442796" cy="826446"/>
          </a:xfrm>
        </p:spPr>
        <p:txBody>
          <a:bodyPr>
            <a:normAutofit fontScale="90000"/>
          </a:bodyPr>
          <a:lstStyle/>
          <a:p>
            <a:r>
              <a:rPr lang="nl-NL" sz="2800" dirty="0">
                <a:latin typeface="Verdana"/>
              </a:rPr>
              <a:t>Fylogenetische boom van levende organismen</a:t>
            </a:r>
            <a:endParaRPr lang="en-US" sz="2800" dirty="0">
              <a:latin typeface="Verdana"/>
            </a:endParaRPr>
          </a:p>
        </p:txBody>
      </p:sp>
      <p:pic>
        <p:nvPicPr>
          <p:cNvPr id="3" name="Picture 2" descr="160308_Diversity kleure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6341"/>
            <a:ext cx="9144000" cy="5471659"/>
          </a:xfrm>
          <a:prstGeom prst="rect">
            <a:avLst/>
          </a:prstGeom>
        </p:spPr>
      </p:pic>
      <p:sp>
        <p:nvSpPr>
          <p:cNvPr id="2" name="Tekstvak 1"/>
          <p:cNvSpPr txBox="1"/>
          <p:nvPr/>
        </p:nvSpPr>
        <p:spPr>
          <a:xfrm>
            <a:off x="2591780" y="188640"/>
            <a:ext cx="3960440" cy="369332"/>
          </a:xfrm>
          <a:prstGeom prst="rect">
            <a:avLst/>
          </a:prstGeom>
          <a:noFill/>
        </p:spPr>
        <p:txBody>
          <a:bodyPr wrap="square" rtlCol="0">
            <a:spAutoFit/>
          </a:bodyPr>
          <a:lstStyle/>
          <a:p>
            <a:r>
              <a:rPr lang="nl-NL" dirty="0"/>
              <a:t>Resultaat van variatie en </a:t>
            </a:r>
            <a:r>
              <a:rPr lang="nl-NL" dirty="0" err="1"/>
              <a:t>soortsvorming</a:t>
            </a:r>
            <a:r>
              <a:rPr lang="nl-NL" dirty="0"/>
              <a:t>:</a:t>
            </a:r>
          </a:p>
        </p:txBody>
      </p:sp>
      <p:sp>
        <p:nvSpPr>
          <p:cNvPr id="4" name="Ovaal 3"/>
          <p:cNvSpPr/>
          <p:nvPr/>
        </p:nvSpPr>
        <p:spPr>
          <a:xfrm>
            <a:off x="2483768" y="3645024"/>
            <a:ext cx="122413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467544" y="3645024"/>
            <a:ext cx="1800200"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0604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776706" y="-3070748"/>
            <a:ext cx="12769420" cy="9577065"/>
          </a:xfrm>
        </p:spPr>
      </p:pic>
    </p:spTree>
    <p:extLst>
      <p:ext uri="{BB962C8B-B14F-4D97-AF65-F5344CB8AC3E}">
        <p14:creationId xmlns:p14="http://schemas.microsoft.com/office/powerpoint/2010/main" val="2633612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en-US" altLang="nl-NL"/>
          </a:p>
        </p:txBody>
      </p:sp>
      <p:sp>
        <p:nvSpPr>
          <p:cNvPr id="64515" name="Rectangle 3"/>
          <p:cNvSpPr>
            <a:spLocks noGrp="1" noChangeArrowheads="1"/>
          </p:cNvSpPr>
          <p:nvPr>
            <p:ph type="body" idx="1"/>
          </p:nvPr>
        </p:nvSpPr>
        <p:spPr/>
        <p:txBody>
          <a:bodyPr/>
          <a:lstStyle/>
          <a:p>
            <a:endParaRPr lang="en-US" altLang="nl-NL"/>
          </a:p>
        </p:txBody>
      </p:sp>
      <p:pic>
        <p:nvPicPr>
          <p:cNvPr id="64516" name="Picture 4" descr="P405093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827088" y="620713"/>
            <a:ext cx="36734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nl-NL" altLang="nl-NL" sz="2400" i="1"/>
              <a:t>Spirogyra</a:t>
            </a:r>
            <a:r>
              <a:rPr lang="nl-NL" altLang="nl-NL" sz="2400"/>
              <a:t> in vijver in Arboretum de Dreijen</a:t>
            </a:r>
          </a:p>
        </p:txBody>
      </p:sp>
    </p:spTree>
    <p:extLst>
      <p:ext uri="{BB962C8B-B14F-4D97-AF65-F5344CB8AC3E}">
        <p14:creationId xmlns:p14="http://schemas.microsoft.com/office/powerpoint/2010/main" val="3668372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endParaRPr lang="en-US" altLang="nl-NL"/>
          </a:p>
        </p:txBody>
      </p:sp>
      <p:sp>
        <p:nvSpPr>
          <p:cNvPr id="65539" name="Rectangle 3"/>
          <p:cNvSpPr>
            <a:spLocks noGrp="1" noChangeArrowheads="1"/>
          </p:cNvSpPr>
          <p:nvPr>
            <p:ph type="body" idx="1"/>
          </p:nvPr>
        </p:nvSpPr>
        <p:spPr/>
        <p:txBody>
          <a:bodyPr/>
          <a:lstStyle/>
          <a:p>
            <a:endParaRPr lang="en-US" altLang="nl-NL"/>
          </a:p>
        </p:txBody>
      </p:sp>
      <p:pic>
        <p:nvPicPr>
          <p:cNvPr id="65540" name="Picture 4" descr="SpirogyraBig5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190500"/>
            <a:ext cx="105838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395288" y="620713"/>
            <a:ext cx="52568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nl-NL" altLang="nl-NL" sz="3600" i="1" dirty="0" err="1"/>
              <a:t>Spirogyra</a:t>
            </a:r>
            <a:r>
              <a:rPr lang="nl-NL" altLang="nl-NL" sz="3600" dirty="0"/>
              <a:t> </a:t>
            </a:r>
            <a:r>
              <a:rPr lang="nl-NL" altLang="nl-NL" sz="3600" dirty="0" err="1"/>
              <a:t>sp</a:t>
            </a:r>
            <a:r>
              <a:rPr lang="nl-NL" altLang="nl-NL" dirty="0"/>
              <a:t>., een draadwier </a:t>
            </a:r>
          </a:p>
        </p:txBody>
      </p:sp>
      <p:sp>
        <p:nvSpPr>
          <p:cNvPr id="65542" name="Line 6"/>
          <p:cNvSpPr>
            <a:spLocks noChangeShapeType="1"/>
          </p:cNvSpPr>
          <p:nvPr/>
        </p:nvSpPr>
        <p:spPr bwMode="auto">
          <a:xfrm>
            <a:off x="1908175" y="3933825"/>
            <a:ext cx="503238"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65543" name="Line 7"/>
          <p:cNvSpPr>
            <a:spLocks noChangeShapeType="1"/>
          </p:cNvSpPr>
          <p:nvPr/>
        </p:nvSpPr>
        <p:spPr bwMode="auto">
          <a:xfrm>
            <a:off x="7019925" y="404813"/>
            <a:ext cx="5048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Tree>
    <p:extLst>
      <p:ext uri="{BB962C8B-B14F-4D97-AF65-F5344CB8AC3E}">
        <p14:creationId xmlns:p14="http://schemas.microsoft.com/office/powerpoint/2010/main" val="2201211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pirogy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37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4319588" y="1700213"/>
            <a:ext cx="48244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nl-NL" altLang="nl-NL" sz="2600" i="1" dirty="0"/>
              <a:t>Voortplanting bij </a:t>
            </a:r>
            <a:r>
              <a:rPr lang="nl-NL" altLang="nl-NL" sz="2600" i="1" dirty="0" err="1"/>
              <a:t>Spirogyra</a:t>
            </a:r>
            <a:endParaRPr lang="nl-NL" altLang="nl-NL" sz="2600" i="1" dirty="0"/>
          </a:p>
          <a:p>
            <a:pPr marL="0" indent="0">
              <a:buFontTx/>
              <a:buNone/>
            </a:pPr>
            <a:r>
              <a:rPr lang="nl-NL" altLang="nl-NL" sz="2600" dirty="0"/>
              <a:t>Een organisme met een </a:t>
            </a:r>
            <a:r>
              <a:rPr lang="nl-NL" altLang="nl-NL" sz="2600" dirty="0" err="1"/>
              <a:t>haploide</a:t>
            </a:r>
            <a:r>
              <a:rPr lang="nl-NL" altLang="nl-NL" sz="2600" dirty="0"/>
              <a:t> verschijningsvorm met mannelijke en vrouwelijke draden.</a:t>
            </a:r>
          </a:p>
          <a:p>
            <a:pPr marL="0" indent="0">
              <a:buFontTx/>
              <a:buNone/>
            </a:pPr>
            <a:r>
              <a:rPr lang="nl-NL" altLang="nl-NL" sz="2600" dirty="0"/>
              <a:t>Alleen de zygote is </a:t>
            </a:r>
            <a:r>
              <a:rPr lang="nl-NL" altLang="nl-NL" sz="2600" dirty="0" err="1">
                <a:solidFill>
                  <a:srgbClr val="FF0000"/>
                </a:solidFill>
              </a:rPr>
              <a:t>diploid</a:t>
            </a:r>
            <a:r>
              <a:rPr lang="nl-NL" altLang="nl-NL" sz="2600" dirty="0">
                <a:solidFill>
                  <a:srgbClr val="FF0000"/>
                </a:solidFill>
              </a:rPr>
              <a:t> (2N)</a:t>
            </a:r>
            <a:r>
              <a:rPr lang="nl-NL" altLang="nl-NL" sz="2600" dirty="0"/>
              <a:t>. </a:t>
            </a:r>
          </a:p>
          <a:p>
            <a:pPr>
              <a:buFontTx/>
              <a:buNone/>
            </a:pPr>
            <a:endParaRPr lang="nl-NL" altLang="nl-NL" sz="2800" dirty="0"/>
          </a:p>
        </p:txBody>
      </p:sp>
      <p:sp>
        <p:nvSpPr>
          <p:cNvPr id="80900" name="Rectangle 4"/>
          <p:cNvSpPr>
            <a:spLocks noChangeArrowheads="1"/>
          </p:cNvSpPr>
          <p:nvPr/>
        </p:nvSpPr>
        <p:spPr bwMode="auto">
          <a:xfrm>
            <a:off x="4859338" y="5157788"/>
            <a:ext cx="40497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nl-NL" altLang="nl-NL" sz="2400"/>
              <a:t>Fusie: </a:t>
            </a:r>
            <a:r>
              <a:rPr lang="nl-NL" altLang="nl-NL" sz="2400">
                <a:hlinkClick r:id="rId4"/>
              </a:rPr>
              <a:t>http://www.youtube.com/watch?v=fZYAVIRedzM</a:t>
            </a:r>
            <a:endParaRPr lang="nl-NL" altLang="nl-NL" sz="2400"/>
          </a:p>
        </p:txBody>
      </p:sp>
    </p:spTree>
    <p:extLst>
      <p:ext uri="{BB962C8B-B14F-4D97-AF65-F5344CB8AC3E}">
        <p14:creationId xmlns:p14="http://schemas.microsoft.com/office/powerpoint/2010/main" val="1683313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Cha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410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5"/>
          <p:cNvSpPr>
            <a:spLocks noChangeArrowheads="1"/>
          </p:cNvSpPr>
          <p:nvPr/>
        </p:nvSpPr>
        <p:spPr bwMode="auto">
          <a:xfrm>
            <a:off x="4443413" y="1979613"/>
            <a:ext cx="480910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nl-NL" altLang="nl-NL" sz="2800" i="1" dirty="0">
                <a:solidFill>
                  <a:srgbClr val="000000"/>
                </a:solidFill>
              </a:rPr>
              <a:t>Voortplanting bij </a:t>
            </a:r>
            <a:r>
              <a:rPr lang="nl-NL" altLang="nl-NL" sz="2800" i="1" dirty="0" err="1">
                <a:solidFill>
                  <a:srgbClr val="000000"/>
                </a:solidFill>
              </a:rPr>
              <a:t>Chara</a:t>
            </a:r>
            <a:r>
              <a:rPr lang="nl-NL" altLang="nl-NL" sz="2800" i="1" dirty="0">
                <a:solidFill>
                  <a:srgbClr val="000000"/>
                </a:solidFill>
              </a:rPr>
              <a:t> </a:t>
            </a:r>
            <a:r>
              <a:rPr lang="nl-NL" altLang="nl-NL" sz="2800" dirty="0" err="1">
                <a:solidFill>
                  <a:srgbClr val="000000"/>
                </a:solidFill>
              </a:rPr>
              <a:t>sp</a:t>
            </a:r>
            <a:r>
              <a:rPr lang="nl-NL" altLang="nl-NL" sz="2800" dirty="0">
                <a:solidFill>
                  <a:srgbClr val="000000"/>
                </a:solidFill>
              </a:rPr>
              <a:t>.</a:t>
            </a:r>
          </a:p>
          <a:p>
            <a:pPr marL="0" indent="0">
              <a:buNone/>
            </a:pPr>
            <a:r>
              <a:rPr lang="nl-NL" altLang="nl-NL" sz="2400" dirty="0">
                <a:solidFill>
                  <a:srgbClr val="000000"/>
                </a:solidFill>
              </a:rPr>
              <a:t>Een </a:t>
            </a:r>
            <a:r>
              <a:rPr lang="nl-NL" altLang="nl-NL" sz="2400" dirty="0" err="1">
                <a:solidFill>
                  <a:srgbClr val="000000"/>
                </a:solidFill>
              </a:rPr>
              <a:t>haploid</a:t>
            </a:r>
            <a:r>
              <a:rPr lang="nl-NL" altLang="nl-NL" sz="2400" dirty="0">
                <a:solidFill>
                  <a:srgbClr val="000000"/>
                </a:solidFill>
              </a:rPr>
              <a:t>, tweeslachtig organisme.</a:t>
            </a:r>
          </a:p>
          <a:p>
            <a:pPr marL="0" indent="0">
              <a:buNone/>
            </a:pPr>
            <a:r>
              <a:rPr lang="nl-NL" altLang="nl-NL" sz="2400" dirty="0">
                <a:solidFill>
                  <a:srgbClr val="000000"/>
                </a:solidFill>
              </a:rPr>
              <a:t>Alleen de zygote is </a:t>
            </a:r>
            <a:r>
              <a:rPr lang="nl-NL" altLang="nl-NL" sz="2400" dirty="0" err="1">
                <a:solidFill>
                  <a:srgbClr val="FF0000"/>
                </a:solidFill>
              </a:rPr>
              <a:t>diploid</a:t>
            </a:r>
            <a:r>
              <a:rPr lang="nl-NL" altLang="nl-NL" sz="2400" dirty="0">
                <a:solidFill>
                  <a:srgbClr val="000000"/>
                </a:solidFill>
              </a:rPr>
              <a:t>.</a:t>
            </a:r>
            <a:endParaRPr lang="nl-NL" altLang="nl-NL" sz="2800" dirty="0">
              <a:solidFill>
                <a:srgbClr val="000000"/>
              </a:solidFill>
            </a:endParaRPr>
          </a:p>
        </p:txBody>
      </p:sp>
    </p:spTree>
    <p:extLst>
      <p:ext uri="{BB962C8B-B14F-4D97-AF65-F5344CB8AC3E}">
        <p14:creationId xmlns:p14="http://schemas.microsoft.com/office/powerpoint/2010/main" val="4086520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260350"/>
            <a:ext cx="7772400" cy="1143000"/>
          </a:xfrm>
        </p:spPr>
        <p:txBody>
          <a:bodyPr>
            <a:normAutofit fontScale="90000"/>
          </a:bodyPr>
          <a:lstStyle/>
          <a:p>
            <a:r>
              <a:rPr lang="nl-NL" altLang="nl-NL" sz="4000"/>
              <a:t>Voorbeeld van groenwieren </a:t>
            </a:r>
            <a:r>
              <a:rPr lang="nl-NL" altLang="nl-NL" sz="4000">
                <a:solidFill>
                  <a:srgbClr val="FF0000"/>
                </a:solidFill>
              </a:rPr>
              <a:t>met</a:t>
            </a:r>
            <a:r>
              <a:rPr lang="nl-NL" altLang="nl-NL" sz="4000"/>
              <a:t> generatiewisseling</a:t>
            </a:r>
          </a:p>
        </p:txBody>
      </p:sp>
      <p:sp>
        <p:nvSpPr>
          <p:cNvPr id="100355" name="Rectangle 3"/>
          <p:cNvSpPr>
            <a:spLocks noGrp="1" noChangeArrowheads="1"/>
          </p:cNvSpPr>
          <p:nvPr>
            <p:ph type="body" idx="1"/>
          </p:nvPr>
        </p:nvSpPr>
        <p:spPr>
          <a:xfrm>
            <a:off x="684213" y="1989138"/>
            <a:ext cx="7772400" cy="4114800"/>
          </a:xfrm>
        </p:spPr>
        <p:txBody>
          <a:bodyPr/>
          <a:lstStyle/>
          <a:p>
            <a:endParaRPr lang="en-US" altLang="nl-NL"/>
          </a:p>
        </p:txBody>
      </p:sp>
      <p:pic>
        <p:nvPicPr>
          <p:cNvPr id="100356" name="Picture 4" descr="ulva_lactuca_01_06_18_a_600x5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8238" y="1646238"/>
            <a:ext cx="4859337"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2700338" y="6308725"/>
            <a:ext cx="4248150" cy="461963"/>
          </a:xfrm>
          <a:prstGeom prst="rect">
            <a:avLst/>
          </a:prstGeom>
          <a:solidFill>
            <a:schemeClr val="tx2">
              <a:lumMod val="20000"/>
              <a:lumOff val="80000"/>
            </a:schemeClr>
          </a:solidFill>
          <a:ln>
            <a:no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None/>
              <a:defRPr/>
            </a:pPr>
            <a:r>
              <a:rPr lang="nl-NL" altLang="nl-NL" sz="2400" dirty="0" err="1">
                <a:latin typeface="Arial" charset="0"/>
              </a:rPr>
              <a:t>Zeesla</a:t>
            </a:r>
            <a:r>
              <a:rPr lang="nl-NL" altLang="nl-NL" sz="2400" dirty="0">
                <a:latin typeface="Arial" charset="0"/>
              </a:rPr>
              <a:t>, </a:t>
            </a:r>
            <a:r>
              <a:rPr lang="nl-NL" altLang="nl-NL" sz="2400" i="1" dirty="0" err="1">
                <a:latin typeface="Arial" charset="0"/>
              </a:rPr>
              <a:t>Ulva</a:t>
            </a:r>
            <a:r>
              <a:rPr lang="nl-NL" altLang="nl-NL" sz="2400" i="1" dirty="0">
                <a:latin typeface="Arial" charset="0"/>
              </a:rPr>
              <a:t> </a:t>
            </a:r>
            <a:r>
              <a:rPr lang="nl-NL" altLang="nl-NL" sz="2400" i="1" dirty="0" err="1">
                <a:latin typeface="Arial" charset="0"/>
              </a:rPr>
              <a:t>lactuca</a:t>
            </a:r>
            <a:r>
              <a:rPr lang="nl-NL" altLang="nl-NL" sz="2400" i="1" dirty="0">
                <a:latin typeface="Arial" charset="0"/>
              </a:rPr>
              <a:t> </a:t>
            </a:r>
            <a:endParaRPr lang="nl-NL" altLang="nl-NL" sz="2400" dirty="0">
              <a:latin typeface="Arial" charset="0"/>
            </a:endParaRPr>
          </a:p>
        </p:txBody>
      </p:sp>
    </p:spTree>
    <p:extLst>
      <p:ext uri="{BB962C8B-B14F-4D97-AF65-F5344CB8AC3E}">
        <p14:creationId xmlns:p14="http://schemas.microsoft.com/office/powerpoint/2010/main" val="3084289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Ulv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5"/>
          <p:cNvSpPr>
            <a:spLocks noChangeArrowheads="1"/>
          </p:cNvSpPr>
          <p:nvPr/>
        </p:nvSpPr>
        <p:spPr bwMode="auto">
          <a:xfrm>
            <a:off x="4515102" y="620688"/>
            <a:ext cx="457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nl-NL" altLang="nl-NL" sz="2400" i="1" dirty="0" err="1"/>
              <a:t>Zeesla</a:t>
            </a:r>
            <a:endParaRPr lang="nl-NL" altLang="nl-NL" sz="2400" dirty="0"/>
          </a:p>
          <a:p>
            <a:pPr>
              <a:spcBef>
                <a:spcPct val="0"/>
              </a:spcBef>
              <a:buFontTx/>
              <a:buNone/>
            </a:pPr>
            <a:endParaRPr lang="nl-NL" altLang="nl-NL" sz="2400" dirty="0"/>
          </a:p>
          <a:p>
            <a:pPr>
              <a:spcBef>
                <a:spcPct val="0"/>
              </a:spcBef>
              <a:buFontTx/>
              <a:buNone/>
            </a:pPr>
            <a:r>
              <a:rPr lang="nl-NL" altLang="nl-NL" sz="2400" dirty="0"/>
              <a:t>Een organisme met een haploïde verschijningsvorm </a:t>
            </a:r>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endParaRPr lang="nl-NL" altLang="nl-NL" sz="2400" dirty="0"/>
          </a:p>
          <a:p>
            <a:pPr>
              <a:spcBef>
                <a:spcPct val="0"/>
              </a:spcBef>
              <a:buFontTx/>
              <a:buNone/>
            </a:pPr>
            <a:r>
              <a:rPr lang="nl-NL" altLang="nl-NL" sz="2400" dirty="0"/>
              <a:t>en een </a:t>
            </a:r>
            <a:r>
              <a:rPr lang="nl-NL" altLang="nl-NL" sz="2400" dirty="0">
                <a:solidFill>
                  <a:srgbClr val="FF0000"/>
                </a:solidFill>
              </a:rPr>
              <a:t>diploïde</a:t>
            </a:r>
            <a:r>
              <a:rPr lang="nl-NL" altLang="nl-NL" sz="2400" dirty="0"/>
              <a:t> verschijningsvorm. </a:t>
            </a:r>
          </a:p>
          <a:p>
            <a:pPr>
              <a:spcBef>
                <a:spcPct val="0"/>
              </a:spcBef>
              <a:buFontTx/>
              <a:buNone/>
            </a:pPr>
            <a:r>
              <a:rPr lang="nl-NL" altLang="nl-NL" sz="2400" dirty="0">
                <a:solidFill>
                  <a:srgbClr val="FF0000"/>
                </a:solidFill>
              </a:rPr>
              <a:t>Er is dan generatiewisseling</a:t>
            </a:r>
            <a:r>
              <a:rPr lang="nl-NL" altLang="nl-NL" sz="2400" dirty="0"/>
              <a:t>.</a:t>
            </a:r>
          </a:p>
        </p:txBody>
      </p:sp>
      <p:sp>
        <p:nvSpPr>
          <p:cNvPr id="101380" name="Tekstvak 1"/>
          <p:cNvSpPr txBox="1">
            <a:spLocks noChangeArrowheads="1"/>
          </p:cNvSpPr>
          <p:nvPr/>
        </p:nvSpPr>
        <p:spPr bwMode="auto">
          <a:xfrm>
            <a:off x="4537075" y="6165850"/>
            <a:ext cx="442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nl-NL" altLang="nl-NL" sz="2000"/>
              <a:t>Zie volgende 2 afbeeldingen voor details</a:t>
            </a:r>
          </a:p>
        </p:txBody>
      </p:sp>
      <p:cxnSp>
        <p:nvCxnSpPr>
          <p:cNvPr id="3" name="Rechte verbindingslijn met pijl 2"/>
          <p:cNvCxnSpPr/>
          <p:nvPr/>
        </p:nvCxnSpPr>
        <p:spPr>
          <a:xfrm>
            <a:off x="6516216" y="2276872"/>
            <a:ext cx="0" cy="24482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135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Andre\Pictures\vakantie zomer 2012\109___07\IMG_38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450"/>
            <a:ext cx="9467850"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le 1"/>
          <p:cNvSpPr>
            <a:spLocks noGrp="1"/>
          </p:cNvSpPr>
          <p:nvPr>
            <p:ph type="title"/>
          </p:nvPr>
        </p:nvSpPr>
        <p:spPr>
          <a:xfrm>
            <a:off x="228600" y="6237288"/>
            <a:ext cx="5559425" cy="495300"/>
          </a:xfrm>
          <a:solidFill>
            <a:schemeClr val="bg2"/>
          </a:solidFill>
        </p:spPr>
        <p:txBody>
          <a:bodyPr>
            <a:normAutofit fontScale="90000"/>
          </a:bodyPr>
          <a:lstStyle/>
          <a:p>
            <a:r>
              <a:rPr lang="en-GB" altLang="nl-NL" sz="1800" dirty="0" err="1">
                <a:solidFill>
                  <a:srgbClr val="000A10"/>
                </a:solidFill>
              </a:rPr>
              <a:t>Wollige</a:t>
            </a:r>
            <a:r>
              <a:rPr lang="en-GB" altLang="nl-NL" sz="1800" dirty="0">
                <a:solidFill>
                  <a:srgbClr val="000A10"/>
                </a:solidFill>
              </a:rPr>
              <a:t> </a:t>
            </a:r>
            <a:r>
              <a:rPr lang="en-GB" altLang="nl-NL" sz="1800" dirty="0" err="1">
                <a:solidFill>
                  <a:srgbClr val="000A10"/>
                </a:solidFill>
              </a:rPr>
              <a:t>bisschopsmuts</a:t>
            </a:r>
            <a:r>
              <a:rPr lang="en-GB" altLang="nl-NL" sz="1800" dirty="0">
                <a:solidFill>
                  <a:srgbClr val="000A10"/>
                </a:solidFill>
              </a:rPr>
              <a:t> (</a:t>
            </a:r>
            <a:r>
              <a:rPr lang="en-GB" altLang="nl-NL" sz="1800" i="1" dirty="0" err="1">
                <a:solidFill>
                  <a:srgbClr val="000A10"/>
                </a:solidFill>
              </a:rPr>
              <a:t>Rhacomitrium</a:t>
            </a:r>
            <a:r>
              <a:rPr lang="en-GB" altLang="nl-NL" sz="1800" i="1" dirty="0">
                <a:solidFill>
                  <a:srgbClr val="000A10"/>
                </a:solidFill>
              </a:rPr>
              <a:t> </a:t>
            </a:r>
            <a:r>
              <a:rPr lang="en-GB" altLang="nl-NL" sz="1800" i="1" dirty="0" err="1">
                <a:solidFill>
                  <a:srgbClr val="000A10"/>
                </a:solidFill>
              </a:rPr>
              <a:t>lanuginosum</a:t>
            </a:r>
            <a:r>
              <a:rPr lang="en-GB" altLang="nl-NL" sz="1800" dirty="0">
                <a:solidFill>
                  <a:srgbClr val="000A10"/>
                </a:solidFill>
              </a:rPr>
              <a:t>) op </a:t>
            </a:r>
            <a:r>
              <a:rPr lang="en-GB" altLang="nl-NL" sz="1800" dirty="0" err="1">
                <a:solidFill>
                  <a:srgbClr val="000A10"/>
                </a:solidFill>
              </a:rPr>
              <a:t>IJsland</a:t>
            </a:r>
            <a:endParaRPr lang="en-GB" altLang="nl-NL" sz="1800" dirty="0">
              <a:solidFill>
                <a:srgbClr val="000A10"/>
              </a:solidFill>
            </a:endParaRPr>
          </a:p>
        </p:txBody>
      </p:sp>
      <p:sp>
        <p:nvSpPr>
          <p:cNvPr id="4" name="Title 1"/>
          <p:cNvSpPr txBox="1">
            <a:spLocks/>
          </p:cNvSpPr>
          <p:nvPr/>
        </p:nvSpPr>
        <p:spPr>
          <a:xfrm>
            <a:off x="539552" y="4941168"/>
            <a:ext cx="8445624" cy="1143000"/>
          </a:xfrm>
          <a:prstGeom prst="rect">
            <a:avLst/>
          </a:prstGeom>
          <a:solidFill>
            <a:schemeClr val="bg1"/>
          </a:solidFill>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a:t>Sexualiteit</a:t>
            </a:r>
            <a:r>
              <a:rPr lang="en-GB" dirty="0"/>
              <a:t> </a:t>
            </a:r>
            <a:r>
              <a:rPr lang="en-GB" dirty="0" err="1"/>
              <a:t>bij</a:t>
            </a:r>
            <a:r>
              <a:rPr lang="en-GB" dirty="0"/>
              <a:t> </a:t>
            </a:r>
            <a:r>
              <a:rPr lang="en-GB" dirty="0" err="1"/>
              <a:t>mossen</a:t>
            </a:r>
            <a:endParaRPr lang="en-GB" dirty="0"/>
          </a:p>
          <a:p>
            <a:r>
              <a:rPr lang="en-GB" dirty="0" err="1"/>
              <a:t>Er</a:t>
            </a:r>
            <a:r>
              <a:rPr lang="en-GB" dirty="0"/>
              <a:t> is </a:t>
            </a:r>
            <a:r>
              <a:rPr lang="en-GB" dirty="0" err="1"/>
              <a:t>afwisselend</a:t>
            </a:r>
            <a:r>
              <a:rPr lang="en-GB" dirty="0"/>
              <a:t> </a:t>
            </a:r>
            <a:r>
              <a:rPr lang="en-GB" dirty="0" err="1"/>
              <a:t>een</a:t>
            </a:r>
            <a:r>
              <a:rPr lang="en-GB" dirty="0"/>
              <a:t> </a:t>
            </a:r>
            <a:r>
              <a:rPr lang="en-GB" dirty="0" err="1"/>
              <a:t>haploide</a:t>
            </a:r>
            <a:r>
              <a:rPr lang="en-GB" dirty="0"/>
              <a:t> en </a:t>
            </a:r>
            <a:r>
              <a:rPr lang="en-GB" dirty="0" err="1"/>
              <a:t>een</a:t>
            </a:r>
            <a:r>
              <a:rPr lang="en-GB" dirty="0"/>
              <a:t> </a:t>
            </a:r>
            <a:r>
              <a:rPr lang="en-GB" dirty="0" err="1"/>
              <a:t>diploide</a:t>
            </a:r>
            <a:r>
              <a:rPr lang="en-GB" dirty="0"/>
              <a:t> </a:t>
            </a:r>
            <a:r>
              <a:rPr lang="en-GB" dirty="0" err="1"/>
              <a:t>levensfase</a:t>
            </a:r>
            <a:endParaRPr lang="en-GB" dirty="0"/>
          </a:p>
          <a:p>
            <a:r>
              <a:rPr lang="en-GB" dirty="0" err="1">
                <a:solidFill>
                  <a:srgbClr val="FF0000"/>
                </a:solidFill>
              </a:rPr>
              <a:t>Dus</a:t>
            </a:r>
            <a:r>
              <a:rPr lang="en-GB" dirty="0">
                <a:solidFill>
                  <a:srgbClr val="FF0000"/>
                </a:solidFill>
              </a:rPr>
              <a:t> </a:t>
            </a:r>
            <a:r>
              <a:rPr lang="en-GB" dirty="0" err="1">
                <a:solidFill>
                  <a:srgbClr val="FF0000"/>
                </a:solidFill>
              </a:rPr>
              <a:t>ook</a:t>
            </a:r>
            <a:r>
              <a:rPr lang="en-GB" dirty="0">
                <a:solidFill>
                  <a:srgbClr val="FF0000"/>
                </a:solidFill>
              </a:rPr>
              <a:t> </a:t>
            </a:r>
            <a:r>
              <a:rPr lang="en-GB" dirty="0" err="1">
                <a:solidFill>
                  <a:srgbClr val="FF0000"/>
                </a:solidFill>
              </a:rPr>
              <a:t>generatiewisseling</a:t>
            </a:r>
            <a:endParaRPr lang="nl-NL" dirty="0">
              <a:solidFill>
                <a:srgbClr val="FF0000"/>
              </a:solidFill>
            </a:endParaRPr>
          </a:p>
        </p:txBody>
      </p:sp>
    </p:spTree>
    <p:extLst>
      <p:ext uri="{BB962C8B-B14F-4D97-AF65-F5344CB8AC3E}">
        <p14:creationId xmlns:p14="http://schemas.microsoft.com/office/powerpoint/2010/main" val="49808876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a:p>
        </p:txBody>
      </p:sp>
      <p:sp>
        <p:nvSpPr>
          <p:cNvPr id="55299" name="Rectangle 3"/>
          <p:cNvSpPr>
            <a:spLocks noGrp="1" noChangeArrowheads="1"/>
          </p:cNvSpPr>
          <p:nvPr>
            <p:ph type="body" idx="1"/>
          </p:nvPr>
        </p:nvSpPr>
        <p:spPr/>
        <p:txBody>
          <a:bodyPr/>
          <a:lstStyle/>
          <a:p>
            <a:pPr eaLnBrk="1" hangingPunct="1"/>
            <a:endParaRPr lang="en-US"/>
          </a:p>
        </p:txBody>
      </p:sp>
      <p:pic>
        <p:nvPicPr>
          <p:cNvPr id="55300" name="Picture 4" descr="P305038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923118" y="5867980"/>
            <a:ext cx="7321290" cy="646331"/>
          </a:xfrm>
          <a:prstGeom prst="rect">
            <a:avLst/>
          </a:prstGeom>
          <a:solidFill>
            <a:schemeClr val="bg1"/>
          </a:solidFill>
        </p:spPr>
        <p:txBody>
          <a:bodyPr wrap="square" rtlCol="0">
            <a:spAutoFit/>
          </a:bodyPr>
          <a:lstStyle/>
          <a:p>
            <a:pPr algn="ctr"/>
            <a:r>
              <a:rPr lang="nl-NL" dirty="0"/>
              <a:t>Soms ongeslachtelijke voortplanting van de haploïde mosplant met broedtakjes of met broedknoppen zoals bij het </a:t>
            </a:r>
            <a:r>
              <a:rPr lang="nl-NL" dirty="0" err="1"/>
              <a:t>halvemaantjesmos</a:t>
            </a:r>
            <a:r>
              <a:rPr lang="nl-NL" dirty="0"/>
              <a:t>.</a:t>
            </a:r>
          </a:p>
        </p:txBody>
      </p:sp>
      <p:cxnSp>
        <p:nvCxnSpPr>
          <p:cNvPr id="4" name="Rechte verbindingslijn met pijl 3"/>
          <p:cNvCxnSpPr/>
          <p:nvPr/>
        </p:nvCxnSpPr>
        <p:spPr>
          <a:xfrm flipH="1">
            <a:off x="4932040" y="2204864"/>
            <a:ext cx="1728192" cy="36004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687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p>
        </p:txBody>
      </p:sp>
      <p:pic>
        <p:nvPicPr>
          <p:cNvPr id="30723" name="Picture 3" descr="funar01a"/>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6988"/>
            <a:ext cx="9467850" cy="6884988"/>
          </a:xfrm>
          <a:solidFill>
            <a:schemeClr val="accent1"/>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4"/>
          <p:cNvSpPr txBox="1">
            <a:spLocks noChangeArrowheads="1"/>
          </p:cNvSpPr>
          <p:nvPr/>
        </p:nvSpPr>
        <p:spPr bwMode="auto">
          <a:xfrm>
            <a:off x="382588" y="6307138"/>
            <a:ext cx="3529012" cy="366712"/>
          </a:xfrm>
          <a:prstGeom prst="rect">
            <a:avLst/>
          </a:prstGeom>
          <a:solidFill>
            <a:schemeClr val="bg1"/>
          </a:solid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nl-NL" dirty="0" err="1"/>
              <a:t>Krulmos</a:t>
            </a:r>
            <a:r>
              <a:rPr lang="nl-NL" dirty="0"/>
              <a:t> – </a:t>
            </a:r>
            <a:r>
              <a:rPr lang="nl-NL" i="1" dirty="0" err="1"/>
              <a:t>Funaria</a:t>
            </a:r>
            <a:r>
              <a:rPr lang="nl-NL" i="1" dirty="0"/>
              <a:t> </a:t>
            </a:r>
            <a:r>
              <a:rPr lang="nl-NL" i="1" dirty="0" err="1"/>
              <a:t>hygrometrica</a:t>
            </a:r>
            <a:endParaRPr lang="nl-NL" i="1" dirty="0"/>
          </a:p>
        </p:txBody>
      </p:sp>
      <p:sp>
        <p:nvSpPr>
          <p:cNvPr id="30726" name="Text Box 6"/>
          <p:cNvSpPr txBox="1">
            <a:spLocks noChangeArrowheads="1"/>
          </p:cNvSpPr>
          <p:nvPr/>
        </p:nvSpPr>
        <p:spPr bwMode="auto">
          <a:xfrm>
            <a:off x="755576" y="351672"/>
            <a:ext cx="8388424" cy="830997"/>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nl-NL" sz="2400" dirty="0"/>
              <a:t>Mossen maken na bevruchting diploïde kapsels en daarin door meiotische deling weer haploïde sporen.</a:t>
            </a:r>
          </a:p>
        </p:txBody>
      </p:sp>
    </p:spTree>
    <p:extLst>
      <p:ext uri="{BB962C8B-B14F-4D97-AF65-F5344CB8AC3E}">
        <p14:creationId xmlns:p14="http://schemas.microsoft.com/office/powerpoint/2010/main" val="2701773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p>
        </p:txBody>
      </p:sp>
      <p:pic>
        <p:nvPicPr>
          <p:cNvPr id="31747" name="Picture 3" descr="Krulmos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7048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8" name="Text Box 4"/>
          <p:cNvSpPr txBox="1">
            <a:spLocks noChangeArrowheads="1"/>
          </p:cNvSpPr>
          <p:nvPr/>
        </p:nvSpPr>
        <p:spPr bwMode="auto">
          <a:xfrm>
            <a:off x="179512" y="6128945"/>
            <a:ext cx="5976664" cy="646331"/>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nl-NL" dirty="0" err="1"/>
              <a:t>Krulmos</a:t>
            </a:r>
            <a:r>
              <a:rPr lang="nl-NL" dirty="0"/>
              <a:t> – </a:t>
            </a:r>
            <a:r>
              <a:rPr lang="nl-NL" i="1" dirty="0" err="1"/>
              <a:t>Funaria</a:t>
            </a:r>
            <a:r>
              <a:rPr lang="nl-NL" i="1" dirty="0"/>
              <a:t> </a:t>
            </a:r>
            <a:r>
              <a:rPr lang="nl-NL" i="1" dirty="0" err="1"/>
              <a:t>hygrometrica</a:t>
            </a:r>
            <a:br>
              <a:rPr lang="nl-NL" i="1" dirty="0"/>
            </a:br>
            <a:r>
              <a:rPr lang="nl-NL" i="1" dirty="0" err="1"/>
              <a:t>Diploid</a:t>
            </a:r>
            <a:r>
              <a:rPr lang="nl-NL" i="1" dirty="0"/>
              <a:t> s</a:t>
            </a:r>
            <a:r>
              <a:rPr lang="nl-NL" dirty="0"/>
              <a:t>porenkapsels met deksel (</a:t>
            </a:r>
            <a:r>
              <a:rPr lang="nl-NL" dirty="0" err="1"/>
              <a:t>operculum</a:t>
            </a:r>
            <a:r>
              <a:rPr lang="nl-NL" dirty="0"/>
              <a:t>) er nog op.</a:t>
            </a:r>
          </a:p>
        </p:txBody>
      </p:sp>
    </p:spTree>
    <p:extLst>
      <p:ext uri="{BB962C8B-B14F-4D97-AF65-F5344CB8AC3E}">
        <p14:creationId xmlns:p14="http://schemas.microsoft.com/office/powerpoint/2010/main" val="1791245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12" y="-99392"/>
            <a:ext cx="10684031" cy="8013023"/>
          </a:xfrm>
        </p:spPr>
      </p:pic>
    </p:spTree>
    <p:extLst>
      <p:ext uri="{BB962C8B-B14F-4D97-AF65-F5344CB8AC3E}">
        <p14:creationId xmlns:p14="http://schemas.microsoft.com/office/powerpoint/2010/main" val="394294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Content Placeholder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2606706">
            <a:off x="2404284" y="-1517548"/>
            <a:ext cx="3982393" cy="1036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508104" y="5733256"/>
            <a:ext cx="3456384" cy="646331"/>
          </a:xfrm>
          <a:prstGeom prst="rect">
            <a:avLst/>
          </a:prstGeom>
          <a:noFill/>
        </p:spPr>
        <p:txBody>
          <a:bodyPr wrap="square" rtlCol="0">
            <a:spAutoFit/>
          </a:bodyPr>
          <a:lstStyle/>
          <a:p>
            <a:pPr fontAlgn="auto">
              <a:spcBef>
                <a:spcPts val="0"/>
              </a:spcBef>
              <a:spcAft>
                <a:spcPts val="0"/>
              </a:spcAft>
            </a:pPr>
            <a:r>
              <a:rPr lang="nl-NL" dirty="0">
                <a:solidFill>
                  <a:prstClr val="black"/>
                </a:solidFill>
                <a:latin typeface="Calibri"/>
                <a:cs typeface="+mn-cs"/>
              </a:rPr>
              <a:t>Lengtedoorsnede van kapsel</a:t>
            </a:r>
          </a:p>
          <a:p>
            <a:pPr fontAlgn="auto">
              <a:spcBef>
                <a:spcPts val="0"/>
              </a:spcBef>
              <a:spcAft>
                <a:spcPts val="0"/>
              </a:spcAft>
            </a:pPr>
            <a:r>
              <a:rPr lang="nl-NL" dirty="0">
                <a:solidFill>
                  <a:prstClr val="black"/>
                </a:solidFill>
                <a:latin typeface="Calibri"/>
                <a:cs typeface="+mn-cs"/>
              </a:rPr>
              <a:t>Hier is deksel nog aanwezig.</a:t>
            </a:r>
          </a:p>
        </p:txBody>
      </p:sp>
    </p:spTree>
    <p:extLst>
      <p:ext uri="{BB962C8B-B14F-4D97-AF65-F5344CB8AC3E}">
        <p14:creationId xmlns:p14="http://schemas.microsoft.com/office/powerpoint/2010/main" val="2824724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sz="quarter"/>
          </p:nvPr>
        </p:nvSpPr>
        <p:spPr/>
        <p:txBody>
          <a:bodyPr/>
          <a:lstStyle/>
          <a:p>
            <a:pPr eaLnBrk="1" hangingPunct="1"/>
            <a:endParaRPr lang="en-US"/>
          </a:p>
        </p:txBody>
      </p:sp>
      <p:pic>
        <p:nvPicPr>
          <p:cNvPr id="39939" name="Picture 3" descr="alterra021"/>
          <p:cNvPicPr>
            <a:picLocks noGrp="1" noChangeAspect="1" noChangeArrowheads="1"/>
          </p:cNvPicPr>
          <p:nvPr>
            <p:ph sz="quarter" idx="1"/>
          </p:nvPr>
        </p:nvPicPr>
        <p:blipFill rotWithShape="1">
          <a:blip r:embed="rId3" cstate="email">
            <a:extLst>
              <a:ext uri="{28A0092B-C50C-407E-A947-70E740481C1C}">
                <a14:useLocalDpi xmlns:a14="http://schemas.microsoft.com/office/drawing/2010/main"/>
              </a:ext>
            </a:extLst>
          </a:blip>
          <a:srcRect/>
          <a:stretch/>
        </p:blipFill>
        <p:spPr>
          <a:xfrm>
            <a:off x="-1" y="0"/>
            <a:ext cx="4867275" cy="3294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4" descr="capsule"/>
          <p:cNvPicPr>
            <a:picLocks noGrp="1" noChangeAspect="1" noChangeArrowheads="1"/>
          </p:cNvPicPr>
          <p:nvPr>
            <p:ph sz="quarter" idx="2"/>
          </p:nvPr>
        </p:nvPicPr>
        <p:blipFill rotWithShape="1">
          <a:blip r:embed="rId4" cstate="email">
            <a:extLst>
              <a:ext uri="{28A0092B-C50C-407E-A947-70E740481C1C}">
                <a14:useLocalDpi xmlns:a14="http://schemas.microsoft.com/office/drawing/2010/main"/>
              </a:ext>
            </a:extLst>
          </a:blip>
          <a:srcRect/>
          <a:stretch/>
        </p:blipFill>
        <p:spPr>
          <a:xfrm>
            <a:off x="4484689" y="0"/>
            <a:ext cx="4659312" cy="369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5" descr="sporangiums"/>
          <p:cNvPicPr>
            <a:picLocks noGrp="1" noChangeAspect="1" noChangeArrowheads="1"/>
          </p:cNvPicPr>
          <p:nvPr>
            <p:ph sz="quarter" idx="4"/>
          </p:nvPr>
        </p:nvPicPr>
        <p:blipFill rotWithShape="1">
          <a:blip r:embed="rId5" cstate="email">
            <a:extLst>
              <a:ext uri="{28A0092B-C50C-407E-A947-70E740481C1C}">
                <a14:useLocalDpi xmlns:a14="http://schemas.microsoft.com/office/drawing/2010/main"/>
              </a:ext>
            </a:extLst>
          </a:blip>
          <a:srcRect/>
          <a:stretch/>
        </p:blipFill>
        <p:spPr>
          <a:xfrm>
            <a:off x="5072063" y="3263900"/>
            <a:ext cx="4071937"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2" name="Picture 6" descr="post-10-114157125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268663"/>
            <a:ext cx="5076825"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53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p>
        </p:txBody>
      </p:sp>
      <p:sp>
        <p:nvSpPr>
          <p:cNvPr id="34819" name="Rectangle 3"/>
          <p:cNvSpPr>
            <a:spLocks noGrp="1" noChangeArrowheads="1"/>
          </p:cNvSpPr>
          <p:nvPr>
            <p:ph type="body" idx="1"/>
          </p:nvPr>
        </p:nvSpPr>
        <p:spPr/>
        <p:txBody>
          <a:bodyPr/>
          <a:lstStyle/>
          <a:p>
            <a:pPr eaLnBrk="1" hangingPunct="1"/>
            <a:endParaRPr lang="en-US"/>
          </a:p>
        </p:txBody>
      </p:sp>
      <p:pic>
        <p:nvPicPr>
          <p:cNvPr id="34820" name="Picture 4" descr="Eurynchium 20x 01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5563"/>
            <a:ext cx="9324975"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4860033" y="5517232"/>
            <a:ext cx="4464942" cy="923330"/>
          </a:xfrm>
          <a:prstGeom prst="rect">
            <a:avLst/>
          </a:prstGeom>
          <a:solidFill>
            <a:schemeClr val="bg1">
              <a:lumMod val="85000"/>
            </a:schemeClr>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nl-NL" dirty="0"/>
              <a:t>Sporenkapsel van </a:t>
            </a:r>
            <a:r>
              <a:rPr lang="nl-NL" dirty="0" err="1"/>
              <a:t>boomsnavelmos</a:t>
            </a:r>
            <a:r>
              <a:rPr lang="nl-NL" dirty="0"/>
              <a:t>, </a:t>
            </a:r>
            <a:r>
              <a:rPr lang="nl-NL" i="1" dirty="0" err="1"/>
              <a:t>Rhynchostegium</a:t>
            </a:r>
            <a:r>
              <a:rPr lang="nl-NL" i="1" dirty="0"/>
              <a:t> </a:t>
            </a:r>
            <a:r>
              <a:rPr lang="nl-NL" i="1" dirty="0" err="1"/>
              <a:t>confertum</a:t>
            </a:r>
            <a:r>
              <a:rPr lang="nl-NL" i="1" dirty="0"/>
              <a:t> </a:t>
            </a:r>
            <a:r>
              <a:rPr lang="nl-NL" dirty="0"/>
              <a:t>met dubbele rij beweeglijke peristoomtanden.</a:t>
            </a:r>
            <a:endParaRPr lang="nl-NL" i="1" dirty="0"/>
          </a:p>
        </p:txBody>
      </p:sp>
    </p:spTree>
    <p:extLst>
      <p:ext uri="{BB962C8B-B14F-4D97-AF65-F5344CB8AC3E}">
        <p14:creationId xmlns:p14="http://schemas.microsoft.com/office/powerpoint/2010/main" val="3952546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Wat komt er uit een spore?</a:t>
            </a:r>
            <a:br>
              <a:rPr lang="nl-NL" dirty="0"/>
            </a:br>
            <a:r>
              <a:rPr lang="nl-NL" sz="3100" dirty="0"/>
              <a:t>Een haploïd </a:t>
            </a:r>
            <a:r>
              <a:rPr lang="nl-NL" sz="3100" dirty="0" err="1"/>
              <a:t>protonema</a:t>
            </a:r>
            <a:r>
              <a:rPr lang="nl-NL" sz="3100" dirty="0"/>
              <a:t> waarop mosplanten ontstaan.</a:t>
            </a:r>
          </a:p>
        </p:txBody>
      </p:sp>
      <p:sp>
        <p:nvSpPr>
          <p:cNvPr id="3" name="Tijdelijke aanduiding voor inhoud 2"/>
          <p:cNvSpPr>
            <a:spLocks noGrp="1"/>
          </p:cNvSpPr>
          <p:nvPr>
            <p:ph idx="1"/>
          </p:nvPr>
        </p:nvSpPr>
        <p:spPr/>
        <p:txBody>
          <a:bodyPr/>
          <a:lstStyle/>
          <a:p>
            <a:endParaRPr lang="nl-NL"/>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1628800"/>
            <a:ext cx="8063010" cy="451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755576" y="6309320"/>
            <a:ext cx="7846986" cy="253916"/>
          </a:xfrm>
          <a:prstGeom prst="rect">
            <a:avLst/>
          </a:prstGeom>
          <a:noFill/>
        </p:spPr>
        <p:txBody>
          <a:bodyPr wrap="square" rtlCol="0">
            <a:spAutoFit/>
          </a:bodyPr>
          <a:lstStyle/>
          <a:p>
            <a:r>
              <a:rPr lang="en-US" sz="1050" dirty="0"/>
              <a:t>Anja Martin, Labor Ralf </a:t>
            </a:r>
            <a:r>
              <a:rPr lang="en-US" sz="1050" dirty="0" err="1"/>
              <a:t>Reski</a:t>
            </a:r>
            <a:r>
              <a:rPr lang="en-US" sz="1050" dirty="0"/>
              <a:t> (</a:t>
            </a:r>
            <a:r>
              <a:rPr lang="en-US" sz="1050" dirty="0">
                <a:hlinkClick r:id="rId3"/>
              </a:rPr>
              <a:t>http://en.wikipedia.org/wiki/Ralf_Reski</a:t>
            </a:r>
            <a:r>
              <a:rPr lang="en-US" sz="1050" dirty="0"/>
              <a:t>) - </a:t>
            </a:r>
            <a:r>
              <a:rPr lang="en-US" sz="1050" dirty="0" err="1"/>
              <a:t>Reski</a:t>
            </a:r>
            <a:r>
              <a:rPr lang="en-US" sz="1050" dirty="0"/>
              <a:t> Lab, University of Freiburg</a:t>
            </a:r>
            <a:endParaRPr lang="nl-NL" sz="1050" dirty="0"/>
          </a:p>
        </p:txBody>
      </p:sp>
    </p:spTree>
    <p:extLst>
      <p:ext uri="{BB962C8B-B14F-4D97-AF65-F5344CB8AC3E}">
        <p14:creationId xmlns:p14="http://schemas.microsoft.com/office/powerpoint/2010/main" val="3604090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9552" y="116632"/>
            <a:ext cx="8229600" cy="1296144"/>
          </a:xfrm>
        </p:spPr>
        <p:txBody>
          <a:bodyPr anchor="t">
            <a:normAutofit/>
          </a:bodyPr>
          <a:lstStyle/>
          <a:p>
            <a:r>
              <a:rPr lang="nl-NL" altLang="nl-NL" dirty="0" err="1"/>
              <a:t>Sexualiteit</a:t>
            </a:r>
            <a:r>
              <a:rPr lang="nl-NL" altLang="nl-NL" dirty="0"/>
              <a:t> bij </a:t>
            </a:r>
            <a:r>
              <a:rPr lang="nl-NL" altLang="nl-NL" dirty="0" err="1"/>
              <a:t>varenachtigen</a:t>
            </a:r>
            <a:br>
              <a:rPr lang="nl-NL" altLang="nl-NL" dirty="0"/>
            </a:br>
            <a:r>
              <a:rPr lang="nl-NL" altLang="nl-NL" sz="2700" dirty="0"/>
              <a:t>Ook hier afwisseling van </a:t>
            </a:r>
            <a:r>
              <a:rPr lang="nl-NL" altLang="nl-NL" sz="2700" dirty="0" err="1"/>
              <a:t>haploide</a:t>
            </a:r>
            <a:r>
              <a:rPr lang="nl-NL" altLang="nl-NL" sz="2700" dirty="0"/>
              <a:t> en </a:t>
            </a:r>
            <a:r>
              <a:rPr lang="nl-NL" altLang="nl-NL" sz="2700" dirty="0" err="1"/>
              <a:t>diploide</a:t>
            </a:r>
            <a:r>
              <a:rPr lang="nl-NL" altLang="nl-NL" sz="2700" dirty="0"/>
              <a:t> generatie</a:t>
            </a:r>
          </a:p>
        </p:txBody>
      </p:sp>
      <p:sp>
        <p:nvSpPr>
          <p:cNvPr id="911363" name="Rectangle 3"/>
          <p:cNvSpPr>
            <a:spLocks noGrp="1" noChangeArrowheads="1"/>
          </p:cNvSpPr>
          <p:nvPr>
            <p:ph type="body" idx="1"/>
          </p:nvPr>
        </p:nvSpPr>
        <p:spPr>
          <a:xfrm>
            <a:off x="450179" y="1628800"/>
            <a:ext cx="8686800" cy="4779962"/>
          </a:xfrm>
          <a:solidFill>
            <a:schemeClr val="bg1"/>
          </a:solidFill>
          <a:ln>
            <a:solidFill>
              <a:srgbClr val="FF0000"/>
            </a:solidFill>
          </a:ln>
          <a:extLst/>
        </p:spPr>
        <p:txBody>
          <a:bodyPr/>
          <a:lstStyle/>
          <a:p>
            <a:pPr>
              <a:lnSpc>
                <a:spcPct val="90000"/>
              </a:lnSpc>
              <a:defRPr/>
            </a:pPr>
            <a:r>
              <a:rPr lang="nl-NL" sz="2400" dirty="0">
                <a:solidFill>
                  <a:srgbClr val="FF0000"/>
                </a:solidFill>
              </a:rPr>
              <a:t>Gametofyt</a:t>
            </a:r>
            <a:r>
              <a:rPr lang="nl-NL" sz="2400" dirty="0"/>
              <a:t> (prothallium) eenvoudig van bouw en kortlevend.</a:t>
            </a:r>
          </a:p>
          <a:p>
            <a:pPr lvl="1">
              <a:lnSpc>
                <a:spcPct val="90000"/>
              </a:lnSpc>
              <a:defRPr/>
            </a:pPr>
            <a:r>
              <a:rPr lang="nl-NL" sz="2400" dirty="0"/>
              <a:t>heeft geen cuticula – functioneel onder vochtige condities.</a:t>
            </a:r>
          </a:p>
          <a:p>
            <a:pPr lvl="1">
              <a:lnSpc>
                <a:spcPct val="90000"/>
              </a:lnSpc>
              <a:defRPr/>
            </a:pPr>
            <a:r>
              <a:rPr lang="nl-NL" sz="2400" dirty="0">
                <a:solidFill>
                  <a:srgbClr val="FF0000"/>
                </a:solidFill>
              </a:rPr>
              <a:t>vormt gameten</a:t>
            </a:r>
            <a:r>
              <a:rPr lang="nl-NL" sz="2400" dirty="0"/>
              <a:t>. Bevruchting alleen onder vochtige condities.</a:t>
            </a:r>
          </a:p>
          <a:p>
            <a:pPr>
              <a:lnSpc>
                <a:spcPct val="90000"/>
              </a:lnSpc>
              <a:defRPr/>
            </a:pPr>
            <a:r>
              <a:rPr lang="nl-NL" sz="2400" dirty="0">
                <a:solidFill>
                  <a:srgbClr val="FF0000"/>
                </a:solidFill>
              </a:rPr>
              <a:t>Sporofyt</a:t>
            </a:r>
            <a:r>
              <a:rPr lang="nl-NL" sz="2400" dirty="0"/>
              <a:t> (</a:t>
            </a:r>
            <a:r>
              <a:rPr lang="nl-NL" sz="2400" dirty="0" err="1"/>
              <a:t>varenplant</a:t>
            </a:r>
            <a:r>
              <a:rPr lang="nl-NL" sz="2400" dirty="0"/>
              <a:t>) complex van bouw en dominante levensfase.</a:t>
            </a:r>
          </a:p>
          <a:p>
            <a:pPr lvl="1">
              <a:lnSpc>
                <a:spcPct val="90000"/>
              </a:lnSpc>
              <a:defRPr/>
            </a:pPr>
            <a:r>
              <a:rPr lang="nl-NL" sz="2400" dirty="0"/>
              <a:t>slechts kort afhankelijk van gametofyt.</a:t>
            </a:r>
          </a:p>
          <a:p>
            <a:pPr lvl="1">
              <a:lnSpc>
                <a:spcPct val="90000"/>
              </a:lnSpc>
              <a:defRPr/>
            </a:pPr>
            <a:r>
              <a:rPr lang="nl-NL" sz="2400" dirty="0"/>
              <a:t>heeft complexe bouw (wortels, stengel, blad).</a:t>
            </a:r>
            <a:br>
              <a:rPr lang="nl-NL" sz="2400" dirty="0"/>
            </a:br>
            <a:r>
              <a:rPr lang="nl-NL" sz="2400" dirty="0"/>
              <a:t>ondergronds wortels en bovengrondse delen met cuticula en huidmondjes.</a:t>
            </a:r>
          </a:p>
          <a:p>
            <a:pPr lvl="1">
              <a:lnSpc>
                <a:spcPct val="90000"/>
              </a:lnSpc>
              <a:defRPr/>
            </a:pPr>
            <a:r>
              <a:rPr lang="nl-NL" sz="2400" dirty="0">
                <a:solidFill>
                  <a:srgbClr val="FF0000"/>
                </a:solidFill>
              </a:rPr>
              <a:t>vormt sporen</a:t>
            </a:r>
            <a:r>
              <a:rPr lang="nl-NL" sz="2400" dirty="0"/>
              <a:t>.</a:t>
            </a:r>
          </a:p>
          <a:p>
            <a:pPr>
              <a:lnSpc>
                <a:spcPct val="90000"/>
              </a:lnSpc>
              <a:defRPr/>
            </a:pPr>
            <a:r>
              <a:rPr lang="nl-NL" sz="2400" dirty="0">
                <a:solidFill>
                  <a:srgbClr val="FF0000"/>
                </a:solidFill>
              </a:rPr>
              <a:t>Verspreiding met sporen</a:t>
            </a:r>
            <a:r>
              <a:rPr lang="nl-NL" sz="2400" dirty="0"/>
              <a:t>.</a:t>
            </a:r>
          </a:p>
          <a:p>
            <a:pPr lvl="1">
              <a:lnSpc>
                <a:spcPct val="90000"/>
              </a:lnSpc>
              <a:defRPr/>
            </a:pPr>
            <a:r>
              <a:rPr lang="nl-NL" sz="2400" dirty="0"/>
              <a:t>Sporenverspreiding meestal onder droge condities.</a:t>
            </a:r>
          </a:p>
          <a:p>
            <a:pPr marL="0" indent="0">
              <a:lnSpc>
                <a:spcPct val="90000"/>
              </a:lnSpc>
              <a:buFont typeface="Wingdings" pitchFamily="2" charset="2"/>
              <a:buNone/>
              <a:defRPr/>
            </a:pPr>
            <a:endParaRPr lang="nl-NL" dirty="0"/>
          </a:p>
        </p:txBody>
      </p:sp>
    </p:spTree>
    <p:extLst>
      <p:ext uri="{BB962C8B-B14F-4D97-AF65-F5344CB8AC3E}">
        <p14:creationId xmlns:p14="http://schemas.microsoft.com/office/powerpoint/2010/main" val="37407930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3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3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113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1136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1136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11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12643" name="Picture 3" descr="P921044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26988"/>
            <a:ext cx="9144000" cy="688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323850" y="404813"/>
            <a:ext cx="4319588" cy="708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nl-NL" sz="2000">
                <a:solidFill>
                  <a:srgbClr val="000A10"/>
                </a:solidFill>
                <a:latin typeface="Arial" pitchFamily="34" charset="0"/>
                <a:cs typeface="Arial" pitchFamily="34" charset="0"/>
              </a:rPr>
              <a:t>Varenprothallia (gametofyten) </a:t>
            </a:r>
            <a:br>
              <a:rPr lang="nl-NL" altLang="nl-NL" sz="2000">
                <a:solidFill>
                  <a:srgbClr val="000A10"/>
                </a:solidFill>
                <a:latin typeface="Arial" pitchFamily="34" charset="0"/>
                <a:cs typeface="Arial" pitchFamily="34" charset="0"/>
              </a:rPr>
            </a:br>
            <a:r>
              <a:rPr lang="nl-NL" altLang="nl-NL" sz="2000">
                <a:solidFill>
                  <a:srgbClr val="000A10"/>
                </a:solidFill>
                <a:latin typeface="Arial" pitchFamily="34" charset="0"/>
                <a:cs typeface="Arial" pitchFamily="34" charset="0"/>
              </a:rPr>
              <a:t>met jonge sporofyten</a:t>
            </a:r>
          </a:p>
        </p:txBody>
      </p:sp>
      <p:sp>
        <p:nvSpPr>
          <p:cNvPr id="112645" name="Line 5"/>
          <p:cNvSpPr>
            <a:spLocks noChangeShapeType="1"/>
          </p:cNvSpPr>
          <p:nvPr/>
        </p:nvSpPr>
        <p:spPr bwMode="auto">
          <a:xfrm>
            <a:off x="2203450" y="1112838"/>
            <a:ext cx="0" cy="2028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12646" name="Line 6"/>
          <p:cNvSpPr>
            <a:spLocks noChangeShapeType="1"/>
          </p:cNvSpPr>
          <p:nvPr/>
        </p:nvSpPr>
        <p:spPr bwMode="auto">
          <a:xfrm>
            <a:off x="2938463" y="758825"/>
            <a:ext cx="161925" cy="13684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Tree>
    <p:extLst>
      <p:ext uri="{BB962C8B-B14F-4D97-AF65-F5344CB8AC3E}">
        <p14:creationId xmlns:p14="http://schemas.microsoft.com/office/powerpoint/2010/main" val="2452731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nl-NL"/>
          </a:p>
        </p:txBody>
      </p:sp>
      <p:pic>
        <p:nvPicPr>
          <p:cNvPr id="39939" name="Picture 3" descr="P920041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5875"/>
            <a:ext cx="9756775" cy="7300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0" name="Text Box 4"/>
          <p:cNvSpPr txBox="1">
            <a:spLocks noChangeArrowheads="1"/>
          </p:cNvSpPr>
          <p:nvPr/>
        </p:nvSpPr>
        <p:spPr bwMode="auto">
          <a:xfrm>
            <a:off x="107504" y="6093296"/>
            <a:ext cx="3382962" cy="646331"/>
          </a:xfrm>
          <a:prstGeom prst="rect">
            <a:avLst/>
          </a:prstGeom>
          <a:solidFill>
            <a:schemeClr val="bg1">
              <a:lumMod val="85000"/>
            </a:schemeClr>
          </a:solidFill>
          <a:ln>
            <a:noFill/>
          </a:ln>
          <a:effectLst/>
          <a:extLst/>
        </p:spPr>
        <p:txBody>
          <a:bodyPr>
            <a:spAutoFit/>
          </a:bodyPr>
          <a:lstStyle/>
          <a:p>
            <a:pPr>
              <a:spcBef>
                <a:spcPct val="50000"/>
              </a:spcBef>
            </a:pPr>
            <a:r>
              <a:rPr lang="nl-NL" altLang="nl-NL" dirty="0"/>
              <a:t>Eikvaren - </a:t>
            </a:r>
            <a:r>
              <a:rPr lang="nl-NL" altLang="nl-NL" i="1" dirty="0"/>
              <a:t>Polypodium </a:t>
            </a:r>
            <a:r>
              <a:rPr lang="nl-NL" altLang="nl-NL" i="1" dirty="0" err="1"/>
              <a:t>vulgare</a:t>
            </a:r>
            <a:r>
              <a:rPr lang="nl-NL" altLang="nl-NL" i="1" dirty="0"/>
              <a:t> </a:t>
            </a:r>
            <a:r>
              <a:rPr lang="nl-NL" altLang="nl-NL" dirty="0"/>
              <a:t>met sporenkapsels </a:t>
            </a:r>
          </a:p>
        </p:txBody>
      </p:sp>
    </p:spTree>
    <p:extLst>
      <p:ext uri="{BB962C8B-B14F-4D97-AF65-F5344CB8AC3E}">
        <p14:creationId xmlns:p14="http://schemas.microsoft.com/office/powerpoint/2010/main" val="1421899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nl-NL"/>
          </a:p>
        </p:txBody>
      </p:sp>
      <p:pic>
        <p:nvPicPr>
          <p:cNvPr id="40963" name="Picture 3" descr="fernsoruswm"/>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5795963" y="476250"/>
            <a:ext cx="3152775" cy="53895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4" descr="104_Fern"/>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60579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 Box 5"/>
          <p:cNvSpPr txBox="1">
            <a:spLocks noChangeArrowheads="1"/>
          </p:cNvSpPr>
          <p:nvPr/>
        </p:nvSpPr>
        <p:spPr bwMode="auto">
          <a:xfrm>
            <a:off x="5975350" y="5949950"/>
            <a:ext cx="31686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nl-NL"/>
              <a:t>Sporenkapsel met sporen</a:t>
            </a:r>
          </a:p>
          <a:p>
            <a:pPr>
              <a:spcBef>
                <a:spcPct val="50000"/>
              </a:spcBef>
            </a:pPr>
            <a:endParaRPr lang="nl-NL" altLang="nl-NL"/>
          </a:p>
        </p:txBody>
      </p:sp>
      <p:sp>
        <p:nvSpPr>
          <p:cNvPr id="40966" name="Oval 6"/>
          <p:cNvSpPr>
            <a:spLocks noChangeArrowheads="1"/>
          </p:cNvSpPr>
          <p:nvPr/>
        </p:nvSpPr>
        <p:spPr bwMode="auto">
          <a:xfrm>
            <a:off x="7667625" y="4868863"/>
            <a:ext cx="647700" cy="9350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0967" name="Text Box 7"/>
          <p:cNvSpPr txBox="1">
            <a:spLocks noChangeArrowheads="1"/>
          </p:cNvSpPr>
          <p:nvPr/>
        </p:nvSpPr>
        <p:spPr bwMode="auto">
          <a:xfrm>
            <a:off x="4859338" y="3716338"/>
            <a:ext cx="11525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nl-NL"/>
              <a:t>sorus</a:t>
            </a:r>
          </a:p>
        </p:txBody>
      </p:sp>
      <p:sp>
        <p:nvSpPr>
          <p:cNvPr id="40968" name="Text Box 8"/>
          <p:cNvSpPr txBox="1">
            <a:spLocks noChangeArrowheads="1"/>
          </p:cNvSpPr>
          <p:nvPr/>
        </p:nvSpPr>
        <p:spPr bwMode="auto">
          <a:xfrm>
            <a:off x="4932363" y="4989513"/>
            <a:ext cx="1079500"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nl-NL"/>
              <a:t>Sporen-kapsels</a:t>
            </a:r>
          </a:p>
          <a:p>
            <a:pPr>
              <a:spcBef>
                <a:spcPct val="50000"/>
              </a:spcBef>
            </a:pPr>
            <a:endParaRPr lang="nl-NL" altLang="nl-NL"/>
          </a:p>
        </p:txBody>
      </p:sp>
    </p:spTree>
    <p:extLst>
      <p:ext uri="{BB962C8B-B14F-4D97-AF65-F5344CB8AC3E}">
        <p14:creationId xmlns:p14="http://schemas.microsoft.com/office/powerpoint/2010/main" val="1073907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33123" name="Picture 3" descr="P417100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0" y="-674688"/>
            <a:ext cx="9144000" cy="6843713"/>
          </a:xfrm>
          <a:noFill/>
          <a:extLst>
            <a:ext uri="{909E8E84-426E-40DD-AFC4-6F175D3DCCD1}">
              <a14:hiddenFill xmlns:a14="http://schemas.microsoft.com/office/drawing/2010/main">
                <a:solidFill>
                  <a:srgbClr val="FFFFFF"/>
                </a:solidFill>
              </a14:hiddenFill>
            </a:ext>
          </a:extLst>
        </p:spPr>
      </p:pic>
      <p:sp>
        <p:nvSpPr>
          <p:cNvPr id="133125" name="Text Box 4"/>
          <p:cNvSpPr txBox="1">
            <a:spLocks noChangeArrowheads="1"/>
          </p:cNvSpPr>
          <p:nvPr/>
        </p:nvSpPr>
        <p:spPr bwMode="auto">
          <a:xfrm>
            <a:off x="92514" y="6200203"/>
            <a:ext cx="8964488"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nl-NL" altLang="nl-NL" sz="1800" i="1" dirty="0">
                <a:solidFill>
                  <a:srgbClr val="FFFFFF"/>
                </a:solidFill>
                <a:latin typeface="Arial" pitchFamily="34" charset="0"/>
                <a:cs typeface="Arial" pitchFamily="34" charset="0"/>
              </a:rPr>
              <a:t>Ginkgo </a:t>
            </a:r>
            <a:r>
              <a:rPr lang="nl-NL" altLang="nl-NL" sz="1800" i="1" dirty="0" err="1">
                <a:solidFill>
                  <a:srgbClr val="FFFFFF"/>
                </a:solidFill>
                <a:latin typeface="Arial" pitchFamily="34" charset="0"/>
                <a:cs typeface="Arial" pitchFamily="34" charset="0"/>
              </a:rPr>
              <a:t>biloba</a:t>
            </a:r>
            <a:r>
              <a:rPr lang="nl-NL" altLang="nl-NL" sz="1800" i="1" dirty="0">
                <a:solidFill>
                  <a:srgbClr val="FFFFFF"/>
                </a:solidFill>
                <a:latin typeface="Arial" pitchFamily="34" charset="0"/>
                <a:cs typeface="Arial" pitchFamily="34" charset="0"/>
              </a:rPr>
              <a:t>, </a:t>
            </a:r>
            <a:r>
              <a:rPr lang="nl-NL" altLang="nl-NL" sz="1800" dirty="0">
                <a:solidFill>
                  <a:srgbClr val="FFFFFF"/>
                </a:solidFill>
                <a:latin typeface="Arial" pitchFamily="34" charset="0"/>
                <a:cs typeface="Arial" pitchFamily="34" charset="0"/>
              </a:rPr>
              <a:t>een 200 miljoen jaar oude naaktzadige die stuifmeel vrijgeeft aan de wind, maar net als mossen en varens nog steeds </a:t>
            </a:r>
            <a:r>
              <a:rPr lang="nl-NL" altLang="nl-NL" sz="1800" dirty="0" err="1">
                <a:solidFill>
                  <a:srgbClr val="FFFFFF"/>
                </a:solidFill>
                <a:latin typeface="Arial" pitchFamily="34" charset="0"/>
                <a:cs typeface="Arial" pitchFamily="34" charset="0"/>
              </a:rPr>
              <a:t>spermatozo</a:t>
            </a:r>
            <a:r>
              <a:rPr lang="en-US" altLang="nl-NL" sz="1800" dirty="0">
                <a:solidFill>
                  <a:srgbClr val="FFFFFF"/>
                </a:solidFill>
                <a:latin typeface="Arial" pitchFamily="34" charset="0"/>
                <a:cs typeface="Arial" pitchFamily="34" charset="0"/>
              </a:rPr>
              <a:t>ï</a:t>
            </a:r>
            <a:r>
              <a:rPr lang="nl-NL" altLang="nl-NL" sz="1800" dirty="0">
                <a:solidFill>
                  <a:srgbClr val="FFFFFF"/>
                </a:solidFill>
                <a:latin typeface="Arial" pitchFamily="34" charset="0"/>
                <a:cs typeface="Arial" pitchFamily="34" charset="0"/>
              </a:rPr>
              <a:t>den vormt.</a:t>
            </a:r>
          </a:p>
        </p:txBody>
      </p:sp>
      <p:sp>
        <p:nvSpPr>
          <p:cNvPr id="7" name="Title 1"/>
          <p:cNvSpPr txBox="1">
            <a:spLocks/>
          </p:cNvSpPr>
          <p:nvPr/>
        </p:nvSpPr>
        <p:spPr>
          <a:xfrm>
            <a:off x="395536" y="-73440"/>
            <a:ext cx="82296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a:t>Sexualiteit</a:t>
            </a:r>
            <a:r>
              <a:rPr lang="en-GB" dirty="0"/>
              <a:t> </a:t>
            </a:r>
            <a:r>
              <a:rPr lang="en-GB" dirty="0" err="1"/>
              <a:t>bij</a:t>
            </a:r>
            <a:r>
              <a:rPr lang="en-GB" dirty="0"/>
              <a:t> </a:t>
            </a:r>
            <a:r>
              <a:rPr lang="en-GB" dirty="0" err="1"/>
              <a:t>zaadplanten</a:t>
            </a:r>
            <a:endParaRPr lang="nl-NL" dirty="0"/>
          </a:p>
        </p:txBody>
      </p:sp>
    </p:spTree>
    <p:extLst>
      <p:ext uri="{BB962C8B-B14F-4D97-AF65-F5344CB8AC3E}">
        <p14:creationId xmlns:p14="http://schemas.microsoft.com/office/powerpoint/2010/main" val="898735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34147" name="Picture 3" descr="P4171000"/>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15875"/>
            <a:ext cx="9756775" cy="7300913"/>
          </a:xfrm>
          <a:noFill/>
          <a:extLst>
            <a:ext uri="{909E8E84-426E-40DD-AFC4-6F175D3DCCD1}">
              <a14:hiddenFill xmlns:a14="http://schemas.microsoft.com/office/drawing/2010/main">
                <a:solidFill>
                  <a:srgbClr val="FFFFFF"/>
                </a:solidFill>
              </a14:hiddenFill>
            </a:ext>
          </a:extLst>
        </p:spPr>
      </p:pic>
      <p:sp>
        <p:nvSpPr>
          <p:cNvPr id="134148" name="Text Box 4"/>
          <p:cNvSpPr txBox="1">
            <a:spLocks noChangeArrowheads="1"/>
          </p:cNvSpPr>
          <p:nvPr/>
        </p:nvSpPr>
        <p:spPr bwMode="auto">
          <a:xfrm>
            <a:off x="26988" y="6172200"/>
            <a:ext cx="2960836"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nl-NL" sz="1800" dirty="0">
                <a:solidFill>
                  <a:schemeClr val="bg1"/>
                </a:solidFill>
                <a:latin typeface="Arial" pitchFamily="34" charset="0"/>
                <a:cs typeface="Arial" pitchFamily="34" charset="0"/>
              </a:rPr>
              <a:t>Mannelijke plant met meeldraden in een ‘aar’.</a:t>
            </a:r>
          </a:p>
        </p:txBody>
      </p:sp>
    </p:spTree>
    <p:extLst>
      <p:ext uri="{BB962C8B-B14F-4D97-AF65-F5344CB8AC3E}">
        <p14:creationId xmlns:p14="http://schemas.microsoft.com/office/powerpoint/2010/main" val="173560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5400000">
            <a:off x="-6014069" y="-2114723"/>
            <a:ext cx="20745450" cy="15559088"/>
          </a:xfrm>
        </p:spPr>
      </p:pic>
    </p:spTree>
    <p:extLst>
      <p:ext uri="{BB962C8B-B14F-4D97-AF65-F5344CB8AC3E}">
        <p14:creationId xmlns:p14="http://schemas.microsoft.com/office/powerpoint/2010/main" val="2172776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36195" name="Picture 3" descr="P417100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501650"/>
            <a:ext cx="10404475" cy="7786688"/>
          </a:xfrm>
          <a:noFill/>
          <a:extLst>
            <a:ext uri="{909E8E84-426E-40DD-AFC4-6F175D3DCCD1}">
              <a14:hiddenFill xmlns:a14="http://schemas.microsoft.com/office/drawing/2010/main">
                <a:solidFill>
                  <a:srgbClr val="FFFFFF"/>
                </a:solidFill>
              </a14:hiddenFill>
            </a:ext>
          </a:extLst>
        </p:spPr>
      </p:pic>
      <p:sp>
        <p:nvSpPr>
          <p:cNvPr id="136196" name="Text Box 4"/>
          <p:cNvSpPr txBox="1">
            <a:spLocks noChangeArrowheads="1"/>
          </p:cNvSpPr>
          <p:nvPr/>
        </p:nvSpPr>
        <p:spPr bwMode="auto">
          <a:xfrm>
            <a:off x="468313" y="6165850"/>
            <a:ext cx="4103687"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nl-NL" sz="1800" dirty="0">
                <a:solidFill>
                  <a:srgbClr val="FFFFFF"/>
                </a:solidFill>
                <a:latin typeface="Arial" pitchFamily="34" charset="0"/>
                <a:cs typeface="Arial" pitchFamily="34" charset="0"/>
              </a:rPr>
              <a:t>Vrouwelijke plant met zaadbeginsels met bestuivingsdruppel.</a:t>
            </a:r>
          </a:p>
        </p:txBody>
      </p:sp>
    </p:spTree>
    <p:extLst>
      <p:ext uri="{BB962C8B-B14F-4D97-AF65-F5344CB8AC3E}">
        <p14:creationId xmlns:p14="http://schemas.microsoft.com/office/powerpoint/2010/main" val="3818003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37219" name="Picture 3" descr="P921043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43713"/>
          </a:xfrm>
          <a:noFill/>
          <a:extLst>
            <a:ext uri="{909E8E84-426E-40DD-AFC4-6F175D3DCCD1}">
              <a14:hiddenFill xmlns:a14="http://schemas.microsoft.com/office/drawing/2010/main">
                <a:solidFill>
                  <a:srgbClr val="FFFFFF"/>
                </a:solidFill>
              </a14:hiddenFill>
            </a:ext>
          </a:extLst>
        </p:spPr>
      </p:pic>
      <p:sp>
        <p:nvSpPr>
          <p:cNvPr id="137220" name="Text Box 4"/>
          <p:cNvSpPr txBox="1">
            <a:spLocks noChangeArrowheads="1"/>
          </p:cNvSpPr>
          <p:nvPr/>
        </p:nvSpPr>
        <p:spPr bwMode="auto">
          <a:xfrm>
            <a:off x="107950" y="6027738"/>
            <a:ext cx="6511925" cy="6461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nl-NL" sz="1800" i="1" dirty="0">
                <a:solidFill>
                  <a:srgbClr val="FFFFFF"/>
                </a:solidFill>
                <a:latin typeface="Arial" pitchFamily="34" charset="0"/>
                <a:cs typeface="Arial" pitchFamily="34" charset="0"/>
              </a:rPr>
              <a:t>Ginkgo </a:t>
            </a:r>
            <a:r>
              <a:rPr lang="nl-NL" altLang="nl-NL" sz="1800" i="1" dirty="0" err="1">
                <a:solidFill>
                  <a:srgbClr val="FFFFFF"/>
                </a:solidFill>
                <a:latin typeface="Arial" pitchFamily="34" charset="0"/>
                <a:cs typeface="Arial" pitchFamily="34" charset="0"/>
              </a:rPr>
              <a:t>biloba</a:t>
            </a:r>
            <a:r>
              <a:rPr lang="nl-NL" altLang="nl-NL" sz="1800" i="1" dirty="0">
                <a:solidFill>
                  <a:srgbClr val="FFFFFF"/>
                </a:solidFill>
                <a:latin typeface="Arial" pitchFamily="34" charset="0"/>
                <a:cs typeface="Arial" pitchFamily="34" charset="0"/>
              </a:rPr>
              <a:t>, </a:t>
            </a:r>
            <a:r>
              <a:rPr lang="nl-NL" altLang="nl-NL" sz="1800" dirty="0">
                <a:solidFill>
                  <a:srgbClr val="FFFFFF"/>
                </a:solidFill>
                <a:latin typeface="Arial" pitchFamily="34" charset="0"/>
                <a:cs typeface="Arial" pitchFamily="34" charset="0"/>
              </a:rPr>
              <a:t>vrouwelijke plant met bijna volgroeide ‘zaden’  waarin de bevruchting nog moet plaatsvinden.</a:t>
            </a:r>
          </a:p>
        </p:txBody>
      </p:sp>
    </p:spTree>
    <p:extLst>
      <p:ext uri="{BB962C8B-B14F-4D97-AF65-F5344CB8AC3E}">
        <p14:creationId xmlns:p14="http://schemas.microsoft.com/office/powerpoint/2010/main" val="1527169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Wimereux-2002 070"/>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1900" y="0"/>
            <a:ext cx="6642100" cy="6858000"/>
          </a:xfrm>
          <a:noFill/>
          <a:extLst>
            <a:ext uri="{909E8E84-426E-40DD-AFC4-6F175D3DCCD1}">
              <a14:hiddenFill xmlns:a14="http://schemas.microsoft.com/office/drawing/2010/main">
                <a:solidFill>
                  <a:srgbClr val="FFFFFF"/>
                </a:solidFill>
              </a14:hiddenFill>
            </a:ext>
          </a:extLst>
        </p:spPr>
      </p:pic>
      <p:sp>
        <p:nvSpPr>
          <p:cNvPr id="138243" name="Text Box 4"/>
          <p:cNvSpPr txBox="1">
            <a:spLocks noChangeArrowheads="1"/>
          </p:cNvSpPr>
          <p:nvPr/>
        </p:nvSpPr>
        <p:spPr bwMode="auto">
          <a:xfrm>
            <a:off x="250825" y="4724400"/>
            <a:ext cx="2233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nl-NL" sz="1800" dirty="0" err="1">
                <a:latin typeface="Arial" pitchFamily="34" charset="0"/>
                <a:cs typeface="Arial" pitchFamily="34" charset="0"/>
              </a:rPr>
              <a:t>Mannelijke</a:t>
            </a:r>
            <a:r>
              <a:rPr lang="en-US" altLang="nl-NL" sz="1800" dirty="0">
                <a:latin typeface="Arial" pitchFamily="34" charset="0"/>
                <a:cs typeface="Arial" pitchFamily="34" charset="0"/>
              </a:rPr>
              <a:t> </a:t>
            </a:r>
            <a:r>
              <a:rPr lang="en-US" altLang="nl-NL" sz="1800" dirty="0" err="1">
                <a:latin typeface="Arial" pitchFamily="34" charset="0"/>
                <a:cs typeface="Arial" pitchFamily="34" charset="0"/>
              </a:rPr>
              <a:t>kegels</a:t>
            </a:r>
            <a:r>
              <a:rPr lang="en-US" altLang="nl-NL" sz="1800" dirty="0">
                <a:latin typeface="Arial" pitchFamily="34" charset="0"/>
                <a:cs typeface="Arial" pitchFamily="34" charset="0"/>
              </a:rPr>
              <a:t> van de </a:t>
            </a:r>
            <a:r>
              <a:rPr lang="en-US" altLang="nl-NL" sz="1800" dirty="0" err="1">
                <a:latin typeface="Arial" pitchFamily="34" charset="0"/>
                <a:cs typeface="Arial" pitchFamily="34" charset="0"/>
              </a:rPr>
              <a:t>zeeden</a:t>
            </a:r>
            <a:r>
              <a:rPr lang="en-US" altLang="nl-NL" sz="1800" dirty="0">
                <a:latin typeface="Arial" pitchFamily="34" charset="0"/>
                <a:cs typeface="Arial" pitchFamily="34" charset="0"/>
              </a:rPr>
              <a:t>,</a:t>
            </a:r>
            <a:br>
              <a:rPr lang="en-US" altLang="nl-NL" sz="1800" dirty="0">
                <a:latin typeface="Arial" pitchFamily="34" charset="0"/>
                <a:cs typeface="Arial" pitchFamily="34" charset="0"/>
              </a:rPr>
            </a:br>
            <a:r>
              <a:rPr lang="en-US" altLang="nl-NL" sz="1800" i="1" dirty="0" err="1">
                <a:latin typeface="Arial" pitchFamily="34" charset="0"/>
                <a:cs typeface="Arial" pitchFamily="34" charset="0"/>
              </a:rPr>
              <a:t>Pinus</a:t>
            </a:r>
            <a:r>
              <a:rPr lang="en-US" altLang="nl-NL" sz="1800" i="1" dirty="0">
                <a:latin typeface="Arial" pitchFamily="34" charset="0"/>
                <a:cs typeface="Arial" pitchFamily="34" charset="0"/>
              </a:rPr>
              <a:t> </a:t>
            </a:r>
            <a:r>
              <a:rPr lang="en-US" altLang="nl-NL" sz="1800" i="1" dirty="0" err="1">
                <a:latin typeface="Arial" pitchFamily="34" charset="0"/>
                <a:cs typeface="Arial" pitchFamily="34" charset="0"/>
              </a:rPr>
              <a:t>pinaster</a:t>
            </a:r>
            <a:r>
              <a:rPr lang="en-US" altLang="nl-NL" sz="1800" i="1" dirty="0">
                <a:latin typeface="Arial" pitchFamily="34" charset="0"/>
                <a:cs typeface="Arial" pitchFamily="34" charset="0"/>
              </a:rPr>
              <a:t>,</a:t>
            </a:r>
            <a:br>
              <a:rPr lang="en-US" altLang="nl-NL" sz="1800" dirty="0">
                <a:latin typeface="Arial" pitchFamily="34" charset="0"/>
                <a:cs typeface="Arial" pitchFamily="34" charset="0"/>
              </a:rPr>
            </a:br>
            <a:r>
              <a:rPr lang="en-US" altLang="nl-NL" sz="1800" dirty="0" err="1">
                <a:latin typeface="Arial" pitchFamily="34" charset="0"/>
                <a:cs typeface="Arial" pitchFamily="34" charset="0"/>
              </a:rPr>
              <a:t>een</a:t>
            </a:r>
            <a:r>
              <a:rPr lang="en-US" altLang="nl-NL" sz="1800" dirty="0">
                <a:latin typeface="Arial" pitchFamily="34" charset="0"/>
                <a:cs typeface="Arial" pitchFamily="34" charset="0"/>
              </a:rPr>
              <a:t> </a:t>
            </a:r>
            <a:r>
              <a:rPr lang="en-US" altLang="nl-NL" sz="1800" dirty="0" err="1">
                <a:latin typeface="Arial" pitchFamily="34" charset="0"/>
                <a:cs typeface="Arial" pitchFamily="34" charset="0"/>
              </a:rPr>
              <a:t>windbestuiver</a:t>
            </a:r>
            <a:r>
              <a:rPr lang="en-US" altLang="nl-NL" sz="1800" dirty="0">
                <a:latin typeface="Arial" pitchFamily="34" charset="0"/>
                <a:cs typeface="Arial" pitchFamily="34" charset="0"/>
              </a:rPr>
              <a:t>.</a:t>
            </a:r>
          </a:p>
        </p:txBody>
      </p:sp>
      <p:sp>
        <p:nvSpPr>
          <p:cNvPr id="2" name="Tekstvak 1"/>
          <p:cNvSpPr txBox="1"/>
          <p:nvPr/>
        </p:nvSpPr>
        <p:spPr>
          <a:xfrm>
            <a:off x="250825" y="764704"/>
            <a:ext cx="1368847" cy="369332"/>
          </a:xfrm>
          <a:prstGeom prst="rect">
            <a:avLst/>
          </a:prstGeom>
          <a:noFill/>
        </p:spPr>
        <p:txBody>
          <a:bodyPr wrap="square" rtlCol="0">
            <a:spAutoFit/>
          </a:bodyPr>
          <a:lstStyle/>
          <a:p>
            <a:endParaRPr lang="nl-NL" dirty="0"/>
          </a:p>
        </p:txBody>
      </p:sp>
    </p:spTree>
    <p:extLst>
      <p:ext uri="{BB962C8B-B14F-4D97-AF65-F5344CB8AC3E}">
        <p14:creationId xmlns:p14="http://schemas.microsoft.com/office/powerpoint/2010/main" val="3953395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solidFill>
            <a:srgbClr val="FFFFFF"/>
          </a:solidFill>
          <a:ln>
            <a:solidFill>
              <a:srgbClr val="000000"/>
            </a:solidFill>
            <a:miter lim="800000"/>
            <a:headEnd/>
            <a:tailEnd/>
          </a:ln>
        </p:spPr>
        <p:txBody>
          <a:bodyPr anchor="t"/>
          <a:lstStyle/>
          <a:p>
            <a:endParaRPr lang="nl-NL" altLang="nl-NL"/>
          </a:p>
        </p:txBody>
      </p:sp>
      <p:pic>
        <p:nvPicPr>
          <p:cNvPr id="139267" name="Picture 3" descr="Wimereux-2002 06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4254500" y="0"/>
            <a:ext cx="5141913" cy="6858000"/>
          </a:xfrm>
          <a:noFill/>
          <a:extLst>
            <a:ext uri="{909E8E84-426E-40DD-AFC4-6F175D3DCCD1}">
              <a14:hiddenFill xmlns:a14="http://schemas.microsoft.com/office/drawing/2010/main">
                <a:solidFill>
                  <a:srgbClr val="FFFFFF"/>
                </a:solidFill>
              </a14:hiddenFill>
            </a:ext>
          </a:extLst>
        </p:spPr>
      </p:pic>
      <p:pic>
        <p:nvPicPr>
          <p:cNvPr id="139268" name="Picture 4" descr="Wimereux-2002 068"/>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0" y="0"/>
            <a:ext cx="51403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 Box 5"/>
          <p:cNvSpPr txBox="1">
            <a:spLocks noChangeArrowheads="1"/>
          </p:cNvSpPr>
          <p:nvPr/>
        </p:nvSpPr>
        <p:spPr bwMode="auto">
          <a:xfrm>
            <a:off x="611188" y="6165850"/>
            <a:ext cx="4392860"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nl-NL" sz="1800" i="1" dirty="0" err="1">
                <a:solidFill>
                  <a:srgbClr val="FFFFFF"/>
                </a:solidFill>
                <a:latin typeface="Arial" pitchFamily="34" charset="0"/>
                <a:cs typeface="Arial" pitchFamily="34" charset="0"/>
              </a:rPr>
              <a:t>Pinus</a:t>
            </a:r>
            <a:r>
              <a:rPr lang="nl-NL" altLang="nl-NL" sz="1800" dirty="0">
                <a:solidFill>
                  <a:srgbClr val="FFFFFF"/>
                </a:solidFill>
                <a:latin typeface="Arial" pitchFamily="34" charset="0"/>
                <a:cs typeface="Arial" pitchFamily="34" charset="0"/>
              </a:rPr>
              <a:t> </a:t>
            </a:r>
            <a:r>
              <a:rPr lang="nl-NL" altLang="nl-NL" sz="1800" i="1" dirty="0">
                <a:solidFill>
                  <a:srgbClr val="FFFFFF"/>
                </a:solidFill>
                <a:latin typeface="Arial" pitchFamily="34" charset="0"/>
                <a:cs typeface="Arial" pitchFamily="34" charset="0"/>
              </a:rPr>
              <a:t>pinaster</a:t>
            </a:r>
            <a:r>
              <a:rPr lang="nl-NL" altLang="nl-NL" sz="1800" dirty="0">
                <a:solidFill>
                  <a:srgbClr val="FFFFFF"/>
                </a:solidFill>
                <a:latin typeface="Arial" pitchFamily="34" charset="0"/>
                <a:cs typeface="Arial" pitchFamily="34" charset="0"/>
              </a:rPr>
              <a:t>, </a:t>
            </a:r>
            <a:r>
              <a:rPr lang="nl-NL" altLang="nl-NL" sz="1800" dirty="0" err="1">
                <a:solidFill>
                  <a:srgbClr val="FFFFFF"/>
                </a:solidFill>
                <a:latin typeface="Arial" pitchFamily="34" charset="0"/>
                <a:cs typeface="Arial" pitchFamily="34" charset="0"/>
              </a:rPr>
              <a:t>zeeden</a:t>
            </a:r>
            <a:r>
              <a:rPr lang="nl-NL" altLang="nl-NL" sz="1800" dirty="0">
                <a:solidFill>
                  <a:srgbClr val="FFFFFF"/>
                </a:solidFill>
                <a:latin typeface="Arial" pitchFamily="34" charset="0"/>
                <a:cs typeface="Arial" pitchFamily="34" charset="0"/>
              </a:rPr>
              <a:t>, vrouwelijke dennenkegel ten tijde van de bestuiving.</a:t>
            </a:r>
          </a:p>
        </p:txBody>
      </p:sp>
    </p:spTree>
    <p:extLst>
      <p:ext uri="{BB962C8B-B14F-4D97-AF65-F5344CB8AC3E}">
        <p14:creationId xmlns:p14="http://schemas.microsoft.com/office/powerpoint/2010/main" val="1848463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Afb. 14 : De 7 grote stappen in de evolutie van het plantenrijkklik op de afbeelding voor een grotere versie"/>
          <p:cNvPicPr>
            <a:picLocks noGrp="1" noChangeAspect="1" noChangeArrowheads="1"/>
          </p:cNvPicPr>
          <p:nvPr>
            <p:ph sz="half" idx="1"/>
          </p:nvPr>
        </p:nvPicPr>
        <p:blipFill>
          <a:blip r:embed="rId2" r:link="rId3" cstate="email">
            <a:extLst>
              <a:ext uri="{28A0092B-C50C-407E-A947-70E740481C1C}">
                <a14:useLocalDpi xmlns:a14="http://schemas.microsoft.com/office/drawing/2010/main"/>
              </a:ext>
            </a:extLst>
          </a:blip>
          <a:srcRect/>
          <a:stretch>
            <a:fillRect/>
          </a:stretch>
        </p:blipFill>
        <p:spPr bwMode="auto">
          <a:xfrm>
            <a:off x="395288" y="1419225"/>
            <a:ext cx="7859712" cy="543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4" descr="question 1"/>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612775" y="-14288"/>
            <a:ext cx="7416800" cy="1484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al 1"/>
          <p:cNvSpPr/>
          <p:nvPr/>
        </p:nvSpPr>
        <p:spPr bwMode="auto">
          <a:xfrm>
            <a:off x="5436096" y="2996952"/>
            <a:ext cx="2160240" cy="1296144"/>
          </a:xfrm>
          <a:prstGeom prst="ellipse">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ndParaRPr>
          </a:p>
        </p:txBody>
      </p:sp>
      <p:sp>
        <p:nvSpPr>
          <p:cNvPr id="3" name="Tekstvak 2"/>
          <p:cNvSpPr txBox="1"/>
          <p:nvPr/>
        </p:nvSpPr>
        <p:spPr>
          <a:xfrm>
            <a:off x="755576" y="-27384"/>
            <a:ext cx="2664296" cy="830997"/>
          </a:xfrm>
          <a:prstGeom prst="rect">
            <a:avLst/>
          </a:prstGeom>
          <a:noFill/>
        </p:spPr>
        <p:txBody>
          <a:bodyPr wrap="square" rtlCol="0">
            <a:spAutoFit/>
          </a:bodyPr>
          <a:lstStyle/>
          <a:p>
            <a:r>
              <a:rPr lang="nl-NL" dirty="0">
                <a:solidFill>
                  <a:schemeClr val="bg1">
                    <a:lumMod val="50000"/>
                  </a:schemeClr>
                </a:solidFill>
              </a:rPr>
              <a:t>Voortplanting bij </a:t>
            </a:r>
            <a:r>
              <a:rPr lang="nl-NL" dirty="0" err="1">
                <a:solidFill>
                  <a:schemeClr val="bg1">
                    <a:lumMod val="50000"/>
                  </a:schemeClr>
                </a:solidFill>
              </a:rPr>
              <a:t>bedektzadigen</a:t>
            </a:r>
            <a:endParaRPr lang="nl-NL" dirty="0">
              <a:solidFill>
                <a:schemeClr val="bg1">
                  <a:lumMod val="50000"/>
                </a:schemeClr>
              </a:solidFill>
            </a:endParaRPr>
          </a:p>
        </p:txBody>
      </p:sp>
      <p:sp>
        <p:nvSpPr>
          <p:cNvPr id="4" name="TextBox 3"/>
          <p:cNvSpPr txBox="1"/>
          <p:nvPr/>
        </p:nvSpPr>
        <p:spPr>
          <a:xfrm>
            <a:off x="4788024" y="6165304"/>
            <a:ext cx="4032448" cy="461665"/>
          </a:xfrm>
          <a:prstGeom prst="rect">
            <a:avLst/>
          </a:prstGeom>
          <a:noFill/>
          <a:ln>
            <a:solidFill>
              <a:srgbClr val="FF0000"/>
            </a:solidFill>
          </a:ln>
        </p:spPr>
        <p:txBody>
          <a:bodyPr wrap="square" rtlCol="0">
            <a:spAutoFit/>
          </a:bodyPr>
          <a:lstStyle/>
          <a:p>
            <a:r>
              <a:rPr lang="en-GB" sz="2400" dirty="0" err="1"/>
              <a:t>Sexualiteit</a:t>
            </a:r>
            <a:r>
              <a:rPr lang="en-GB" sz="2400" dirty="0"/>
              <a:t> </a:t>
            </a:r>
            <a:r>
              <a:rPr lang="en-GB" sz="2400" dirty="0" err="1"/>
              <a:t>bij</a:t>
            </a:r>
            <a:r>
              <a:rPr lang="en-GB" sz="2400" dirty="0"/>
              <a:t> </a:t>
            </a:r>
            <a:r>
              <a:rPr lang="en-GB" sz="2400" dirty="0" err="1"/>
              <a:t>bloemplanten</a:t>
            </a:r>
            <a:endParaRPr lang="nl-NL" sz="2400" dirty="0"/>
          </a:p>
        </p:txBody>
      </p:sp>
    </p:spTree>
    <p:extLst>
      <p:ext uri="{BB962C8B-B14F-4D97-AF65-F5344CB8AC3E}">
        <p14:creationId xmlns:p14="http://schemas.microsoft.com/office/powerpoint/2010/main" val="580826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3" y="1600207"/>
            <a:ext cx="8507285" cy="2260842"/>
          </a:xfrm>
          <a:ln>
            <a:solidFill>
              <a:srgbClr val="FF0000"/>
            </a:solidFill>
          </a:ln>
        </p:spPr>
        <p:txBody>
          <a:bodyPr/>
          <a:lstStyle/>
          <a:p>
            <a:r>
              <a:rPr lang="nl-NL" sz="2400" dirty="0" err="1"/>
              <a:t>Soortsvorming</a:t>
            </a:r>
            <a:r>
              <a:rPr lang="nl-NL" sz="2400" dirty="0"/>
              <a:t> bij mossen heeft geleid tot </a:t>
            </a:r>
            <a:r>
              <a:rPr lang="nl-NL" sz="2400" dirty="0">
                <a:solidFill>
                  <a:srgbClr val="FF0000"/>
                </a:solidFill>
              </a:rPr>
              <a:t>12.000</a:t>
            </a:r>
            <a:r>
              <a:rPr lang="nl-NL" sz="2400" dirty="0"/>
              <a:t> soorten.</a:t>
            </a:r>
          </a:p>
          <a:p>
            <a:r>
              <a:rPr lang="nl-NL" sz="2400" dirty="0" err="1"/>
              <a:t>Soortsvorming</a:t>
            </a:r>
            <a:r>
              <a:rPr lang="nl-NL" sz="2400" dirty="0"/>
              <a:t> bij varens heeft geleid tot </a:t>
            </a:r>
            <a:r>
              <a:rPr lang="nl-NL" sz="2400" dirty="0">
                <a:solidFill>
                  <a:srgbClr val="FF0000"/>
                </a:solidFill>
              </a:rPr>
              <a:t>11.000</a:t>
            </a:r>
            <a:r>
              <a:rPr lang="nl-NL" sz="2400" dirty="0"/>
              <a:t> soorten.</a:t>
            </a:r>
          </a:p>
          <a:p>
            <a:r>
              <a:rPr lang="nl-NL" sz="2400" dirty="0"/>
              <a:t>Er zijn momenteel ongeveer </a:t>
            </a:r>
            <a:r>
              <a:rPr lang="nl-NL" sz="2400" dirty="0">
                <a:solidFill>
                  <a:srgbClr val="FF0000"/>
                </a:solidFill>
              </a:rPr>
              <a:t>1000</a:t>
            </a:r>
            <a:r>
              <a:rPr lang="nl-NL" sz="2400" dirty="0"/>
              <a:t> soorten naaktzadigen.</a:t>
            </a:r>
          </a:p>
          <a:p>
            <a:r>
              <a:rPr lang="nl-NL" sz="2400" dirty="0" err="1"/>
              <a:t>Soortsvorming</a:t>
            </a:r>
            <a:r>
              <a:rPr lang="nl-NL" sz="2400" dirty="0"/>
              <a:t> bij </a:t>
            </a:r>
            <a:r>
              <a:rPr lang="nl-NL" sz="2400" dirty="0" err="1"/>
              <a:t>bedektzadigen</a:t>
            </a:r>
            <a:r>
              <a:rPr lang="nl-NL" sz="2400" dirty="0"/>
              <a:t> (bloemplanten) heeft geleid tot  meer dan </a:t>
            </a:r>
            <a:r>
              <a:rPr lang="nl-NL" sz="2400" dirty="0">
                <a:solidFill>
                  <a:srgbClr val="FF0000"/>
                </a:solidFill>
              </a:rPr>
              <a:t>300.000 </a:t>
            </a:r>
            <a:r>
              <a:rPr lang="nl-NL" sz="2400" dirty="0"/>
              <a:t>soorten.</a:t>
            </a:r>
          </a:p>
          <a:p>
            <a:endParaRPr lang="nl-NL" dirty="0"/>
          </a:p>
        </p:txBody>
      </p:sp>
    </p:spTree>
    <p:extLst>
      <p:ext uri="{BB962C8B-B14F-4D97-AF65-F5344CB8AC3E}">
        <p14:creationId xmlns:p14="http://schemas.microsoft.com/office/powerpoint/2010/main" val="2534679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764704"/>
            <a:ext cx="8229600" cy="1143000"/>
          </a:xfrm>
        </p:spPr>
        <p:txBody>
          <a:bodyPr/>
          <a:lstStyle/>
          <a:p>
            <a:r>
              <a:rPr lang="nl-NL" dirty="0"/>
              <a:t>Oorzaken van </a:t>
            </a:r>
            <a:r>
              <a:rPr lang="nl-NL" dirty="0" err="1"/>
              <a:t>soortsvorming</a:t>
            </a:r>
            <a:r>
              <a:rPr lang="nl-NL" dirty="0"/>
              <a:t>:</a:t>
            </a:r>
          </a:p>
        </p:txBody>
      </p:sp>
      <p:sp>
        <p:nvSpPr>
          <p:cNvPr id="3" name="Tijdelijke aanduiding voor inhoud 2"/>
          <p:cNvSpPr>
            <a:spLocks noGrp="1"/>
          </p:cNvSpPr>
          <p:nvPr>
            <p:ph idx="1"/>
          </p:nvPr>
        </p:nvSpPr>
        <p:spPr>
          <a:xfrm>
            <a:off x="107504" y="1772816"/>
            <a:ext cx="8830816" cy="3960440"/>
          </a:xfrm>
          <a:ln>
            <a:solidFill>
              <a:schemeClr val="tx1"/>
            </a:solidFill>
          </a:ln>
        </p:spPr>
        <p:txBody>
          <a:bodyPr>
            <a:normAutofit fontScale="92500" lnSpcReduction="20000"/>
          </a:bodyPr>
          <a:lstStyle/>
          <a:p>
            <a:r>
              <a:rPr lang="nl-NL" dirty="0" err="1"/>
              <a:t>Allopatrische</a:t>
            </a:r>
            <a:r>
              <a:rPr lang="nl-NL" dirty="0"/>
              <a:t> </a:t>
            </a:r>
            <a:r>
              <a:rPr lang="nl-NL" dirty="0" err="1"/>
              <a:t>soortsvorming</a:t>
            </a:r>
            <a:r>
              <a:rPr lang="nl-NL" dirty="0"/>
              <a:t> </a:t>
            </a:r>
            <a:r>
              <a:rPr lang="nl-NL" dirty="0">
                <a:solidFill>
                  <a:srgbClr val="FF0000"/>
                </a:solidFill>
              </a:rPr>
              <a:t>door geografische </a:t>
            </a:r>
            <a:r>
              <a:rPr lang="nl-NL" dirty="0" err="1">
                <a:solidFill>
                  <a:srgbClr val="FF0000"/>
                </a:solidFill>
              </a:rPr>
              <a:t>barieres</a:t>
            </a:r>
            <a:r>
              <a:rPr lang="nl-NL" dirty="0">
                <a:solidFill>
                  <a:srgbClr val="FFFF00"/>
                </a:solidFill>
              </a:rPr>
              <a:t> </a:t>
            </a:r>
            <a:r>
              <a:rPr lang="nl-NL" dirty="0"/>
              <a:t>(platentektoniek, gebergtevorming etc.)</a:t>
            </a:r>
          </a:p>
          <a:p>
            <a:r>
              <a:rPr lang="nl-NL" dirty="0" err="1"/>
              <a:t>Sympatrische</a:t>
            </a:r>
            <a:r>
              <a:rPr lang="nl-NL" dirty="0"/>
              <a:t> </a:t>
            </a:r>
            <a:r>
              <a:rPr lang="nl-NL" dirty="0" err="1"/>
              <a:t>soortsvorming</a:t>
            </a:r>
            <a:r>
              <a:rPr lang="nl-NL" dirty="0"/>
              <a:t> zonder externe </a:t>
            </a:r>
            <a:r>
              <a:rPr lang="nl-NL" dirty="0" err="1"/>
              <a:t>barrieres</a:t>
            </a:r>
            <a:r>
              <a:rPr lang="nl-NL" dirty="0"/>
              <a:t> </a:t>
            </a:r>
            <a:r>
              <a:rPr lang="nl-NL" dirty="0">
                <a:solidFill>
                  <a:srgbClr val="FF0000"/>
                </a:solidFill>
              </a:rPr>
              <a:t>door reproductieve isolatie</a:t>
            </a:r>
            <a:r>
              <a:rPr lang="nl-NL" dirty="0">
                <a:solidFill>
                  <a:srgbClr val="FFFF00"/>
                </a:solidFill>
              </a:rPr>
              <a:t> </a:t>
            </a:r>
            <a:r>
              <a:rPr lang="nl-NL" dirty="0"/>
              <a:t>t.g.v.</a:t>
            </a:r>
          </a:p>
          <a:p>
            <a:pPr lvl="1"/>
            <a:r>
              <a:rPr lang="nl-NL" dirty="0" err="1"/>
              <a:t>Polyploïdisering</a:t>
            </a:r>
            <a:endParaRPr lang="nl-NL" dirty="0"/>
          </a:p>
          <a:p>
            <a:pPr lvl="1"/>
            <a:r>
              <a:rPr lang="nl-NL" dirty="0" err="1"/>
              <a:t>Hybridisering</a:t>
            </a:r>
            <a:r>
              <a:rPr lang="nl-NL" dirty="0"/>
              <a:t> en </a:t>
            </a:r>
            <a:r>
              <a:rPr lang="nl-NL" dirty="0" err="1"/>
              <a:t>polyploïdisering</a:t>
            </a:r>
            <a:r>
              <a:rPr lang="nl-NL" dirty="0"/>
              <a:t> (bij lelie- en koolsoorten)</a:t>
            </a:r>
          </a:p>
          <a:p>
            <a:pPr lvl="1"/>
            <a:r>
              <a:rPr lang="nl-NL" dirty="0"/>
              <a:t>Gevolg van plant-dier (</a:t>
            </a:r>
            <a:r>
              <a:rPr lang="nl-NL" dirty="0" err="1"/>
              <a:t>bestuiver</a:t>
            </a:r>
            <a:r>
              <a:rPr lang="nl-NL" dirty="0"/>
              <a:t>) interacties: </a:t>
            </a:r>
            <a:br>
              <a:rPr lang="nl-NL" dirty="0"/>
            </a:br>
            <a:r>
              <a:rPr lang="nl-NL" dirty="0"/>
              <a:t>b.v. “</a:t>
            </a:r>
            <a:r>
              <a:rPr lang="en-US" dirty="0"/>
              <a:t>adaptive evolution driven by different pollinators – e.g. bumblebees and hoverflies” </a:t>
            </a:r>
            <a:br>
              <a:rPr lang="en-US" dirty="0"/>
            </a:br>
            <a:r>
              <a:rPr lang="en-US" dirty="0"/>
              <a:t>De </a:t>
            </a:r>
            <a:r>
              <a:rPr lang="en-US" dirty="0" err="1"/>
              <a:t>bloem</a:t>
            </a:r>
            <a:r>
              <a:rPr lang="en-US" dirty="0"/>
              <a:t> </a:t>
            </a:r>
            <a:r>
              <a:rPr lang="en-US" dirty="0" err="1"/>
              <a:t>heeft</a:t>
            </a:r>
            <a:r>
              <a:rPr lang="en-US" dirty="0"/>
              <a:t> </a:t>
            </a:r>
            <a:r>
              <a:rPr lang="en-US" dirty="0" err="1"/>
              <a:t>daarbij</a:t>
            </a:r>
            <a:r>
              <a:rPr lang="en-US" dirty="0"/>
              <a:t> </a:t>
            </a:r>
            <a:r>
              <a:rPr lang="en-US" dirty="0" err="1"/>
              <a:t>een</a:t>
            </a:r>
            <a:r>
              <a:rPr lang="en-US" dirty="0"/>
              <a:t> </a:t>
            </a:r>
            <a:r>
              <a:rPr lang="en-US" dirty="0" err="1"/>
              <a:t>belangrijke</a:t>
            </a:r>
            <a:r>
              <a:rPr lang="en-US" dirty="0"/>
              <a:t> </a:t>
            </a:r>
            <a:r>
              <a:rPr lang="en-US" dirty="0" err="1"/>
              <a:t>taak</a:t>
            </a:r>
            <a:r>
              <a:rPr lang="en-US" dirty="0"/>
              <a:t>.</a:t>
            </a:r>
            <a:endParaRPr lang="nl-NL" dirty="0"/>
          </a:p>
        </p:txBody>
      </p:sp>
    </p:spTree>
    <p:extLst>
      <p:ext uri="{BB962C8B-B14F-4D97-AF65-F5344CB8AC3E}">
        <p14:creationId xmlns:p14="http://schemas.microsoft.com/office/powerpoint/2010/main" val="3307977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457200" y="6207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r>
              <a:rPr lang="en-GB" altLang="nl-NL" dirty="0" err="1"/>
              <a:t>Bloemplanten</a:t>
            </a:r>
            <a:br>
              <a:rPr lang="en-GB" altLang="nl-NL" sz="2800" dirty="0"/>
            </a:br>
            <a:r>
              <a:rPr lang="en-GB" altLang="nl-NL" sz="2800" dirty="0" err="1"/>
              <a:t>Eénbloemig</a:t>
            </a:r>
            <a:r>
              <a:rPr lang="en-GB" altLang="nl-NL" sz="2800" dirty="0"/>
              <a:t>, </a:t>
            </a:r>
            <a:r>
              <a:rPr lang="en-GB" altLang="nl-NL" sz="2800" dirty="0" err="1"/>
              <a:t>bloemen</a:t>
            </a:r>
            <a:r>
              <a:rPr lang="en-GB" altLang="nl-NL" sz="2800" dirty="0"/>
              <a:t> </a:t>
            </a:r>
            <a:r>
              <a:rPr lang="en-GB" altLang="nl-NL" sz="2800" dirty="0" err="1"/>
              <a:t>verspreid</a:t>
            </a:r>
            <a:r>
              <a:rPr lang="en-GB" altLang="nl-NL" sz="2800" dirty="0"/>
              <a:t>, </a:t>
            </a:r>
            <a:r>
              <a:rPr lang="en-GB" altLang="nl-NL" sz="2800" dirty="0" err="1"/>
              <a:t>bloemen</a:t>
            </a:r>
            <a:r>
              <a:rPr lang="en-GB" altLang="nl-NL" sz="2800" dirty="0"/>
              <a:t> in </a:t>
            </a:r>
            <a:r>
              <a:rPr lang="en-GB" altLang="nl-NL" sz="2800" dirty="0" err="1"/>
              <a:t>bloemgestellen</a:t>
            </a:r>
            <a:endParaRPr lang="en-GB" altLang="nl-NL" sz="2800" dirty="0"/>
          </a:p>
        </p:txBody>
      </p:sp>
      <p:sp>
        <p:nvSpPr>
          <p:cNvPr id="152579" name="Rectangle 3"/>
          <p:cNvSpPr>
            <a:spLocks noGrp="1" noChangeArrowheads="1"/>
          </p:cNvSpPr>
          <p:nvPr>
            <p:ph type="body" sz="half" idx="1"/>
          </p:nvPr>
        </p:nvSpPr>
        <p:spPr bwMode="auto">
          <a:xfrm>
            <a:off x="381000" y="2492375"/>
            <a:ext cx="3810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 typeface="Wingdings" pitchFamily="2" charset="2"/>
              <a:buNone/>
            </a:pPr>
            <a:r>
              <a:rPr lang="en-GB" altLang="nl-NL" sz="2400" dirty="0" err="1"/>
              <a:t>Planten</a:t>
            </a:r>
            <a:r>
              <a:rPr lang="en-GB" altLang="nl-NL" sz="2400" dirty="0"/>
              <a:t> met </a:t>
            </a:r>
            <a:r>
              <a:rPr lang="en-GB" altLang="nl-NL" sz="2400" dirty="0" err="1"/>
              <a:t>één</a:t>
            </a:r>
            <a:r>
              <a:rPr lang="en-GB" altLang="nl-NL" sz="2400" dirty="0"/>
              <a:t> </a:t>
            </a:r>
            <a:r>
              <a:rPr lang="en-GB" altLang="nl-NL" sz="2400" dirty="0" err="1"/>
              <a:t>bloem</a:t>
            </a:r>
            <a:endParaRPr lang="en-GB" altLang="nl-NL" sz="2400" dirty="0"/>
          </a:p>
          <a:p>
            <a:pPr>
              <a:buFont typeface="Wingdings" pitchFamily="2" charset="2"/>
              <a:buNone/>
            </a:pPr>
            <a:r>
              <a:rPr lang="en-GB" altLang="nl-NL" sz="2400" dirty="0"/>
              <a:t>per plant</a:t>
            </a:r>
          </a:p>
          <a:p>
            <a:endParaRPr lang="en-GB" altLang="nl-NL" sz="2400" dirty="0"/>
          </a:p>
        </p:txBody>
      </p:sp>
      <p:pic>
        <p:nvPicPr>
          <p:cNvPr id="152580" name="Picture 4" descr="_UN_NL_Z"/>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5076825" y="6165850"/>
            <a:ext cx="3810000"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tulipa-greigii-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P62700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429000"/>
            <a:ext cx="4572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Text Box 7"/>
          <p:cNvSpPr txBox="1">
            <a:spLocks noChangeArrowheads="1"/>
          </p:cNvSpPr>
          <p:nvPr/>
        </p:nvSpPr>
        <p:spPr bwMode="auto">
          <a:xfrm>
            <a:off x="4733925" y="2449513"/>
            <a:ext cx="4248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nl-NL" altLang="nl-NL" sz="2800" dirty="0"/>
              <a:t>Planten met meer bloemen per plant</a:t>
            </a:r>
          </a:p>
        </p:txBody>
      </p:sp>
      <p:sp>
        <p:nvSpPr>
          <p:cNvPr id="2" name="Tekstvak 1"/>
          <p:cNvSpPr txBox="1"/>
          <p:nvPr/>
        </p:nvSpPr>
        <p:spPr>
          <a:xfrm>
            <a:off x="4601980" y="6510354"/>
            <a:ext cx="1782291" cy="307777"/>
          </a:xfrm>
          <a:prstGeom prst="rect">
            <a:avLst/>
          </a:prstGeom>
          <a:solidFill>
            <a:schemeClr val="bg1">
              <a:lumMod val="85000"/>
            </a:schemeClr>
          </a:solidFill>
        </p:spPr>
        <p:txBody>
          <a:bodyPr wrap="square" rtlCol="0">
            <a:spAutoFit/>
          </a:bodyPr>
          <a:lstStyle/>
          <a:p>
            <a:pPr algn="ctr"/>
            <a:r>
              <a:rPr lang="nl-NL" sz="1400" dirty="0"/>
              <a:t>teunisbloem</a:t>
            </a:r>
          </a:p>
        </p:txBody>
      </p:sp>
      <p:sp>
        <p:nvSpPr>
          <p:cNvPr id="9" name="Tekstvak 8"/>
          <p:cNvSpPr txBox="1"/>
          <p:nvPr/>
        </p:nvSpPr>
        <p:spPr>
          <a:xfrm>
            <a:off x="3748203" y="6517474"/>
            <a:ext cx="796759" cy="307777"/>
          </a:xfrm>
          <a:prstGeom prst="rect">
            <a:avLst/>
          </a:prstGeom>
          <a:solidFill>
            <a:schemeClr val="bg1">
              <a:lumMod val="85000"/>
            </a:schemeClr>
          </a:solidFill>
        </p:spPr>
        <p:txBody>
          <a:bodyPr wrap="square" rtlCol="0">
            <a:spAutoFit/>
          </a:bodyPr>
          <a:lstStyle/>
          <a:p>
            <a:pPr algn="ctr"/>
            <a:r>
              <a:rPr lang="nl-NL" sz="1400" dirty="0"/>
              <a:t>tulp</a:t>
            </a:r>
          </a:p>
        </p:txBody>
      </p:sp>
    </p:spTree>
    <p:extLst>
      <p:ext uri="{BB962C8B-B14F-4D97-AF65-F5344CB8AC3E}">
        <p14:creationId xmlns:p14="http://schemas.microsoft.com/office/powerpoint/2010/main" val="71487003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body" idx="1"/>
          </p:nvPr>
        </p:nvSpPr>
        <p:spPr bwMode="auto">
          <a:xfrm>
            <a:off x="609600" y="692696"/>
            <a:ext cx="7788275" cy="56890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en-GB" altLang="nl-NL" dirty="0" err="1">
                <a:solidFill>
                  <a:srgbClr val="FF0000"/>
                </a:solidFill>
              </a:rPr>
              <a:t>Planten</a:t>
            </a:r>
            <a:r>
              <a:rPr lang="en-GB" altLang="nl-NL" dirty="0">
                <a:solidFill>
                  <a:srgbClr val="FF0000"/>
                </a:solidFill>
              </a:rPr>
              <a:t> met </a:t>
            </a:r>
            <a:r>
              <a:rPr lang="en-GB" altLang="nl-NL" dirty="0" err="1">
                <a:solidFill>
                  <a:srgbClr val="FF0000"/>
                </a:solidFill>
              </a:rPr>
              <a:t>meerdere</a:t>
            </a:r>
            <a:r>
              <a:rPr lang="en-GB" altLang="nl-NL" dirty="0">
                <a:solidFill>
                  <a:srgbClr val="FF0000"/>
                </a:solidFill>
              </a:rPr>
              <a:t> </a:t>
            </a:r>
            <a:r>
              <a:rPr lang="en-GB" altLang="nl-NL" dirty="0" err="1">
                <a:solidFill>
                  <a:srgbClr val="FF0000"/>
                </a:solidFill>
              </a:rPr>
              <a:t>bloemen</a:t>
            </a:r>
            <a:r>
              <a:rPr lang="en-GB" altLang="nl-NL" dirty="0">
                <a:solidFill>
                  <a:srgbClr val="FF0000"/>
                </a:solidFill>
              </a:rPr>
              <a:t> per plant</a:t>
            </a:r>
          </a:p>
          <a:p>
            <a:pPr lvl="1">
              <a:lnSpc>
                <a:spcPct val="90000"/>
              </a:lnSpc>
            </a:pPr>
            <a:r>
              <a:rPr lang="en-GB" altLang="nl-NL" sz="3200" dirty="0" err="1"/>
              <a:t>Bloemen</a:t>
            </a:r>
            <a:r>
              <a:rPr lang="en-GB" altLang="nl-NL" sz="3200" dirty="0"/>
              <a:t> </a:t>
            </a:r>
            <a:r>
              <a:rPr lang="en-GB" altLang="nl-NL" sz="3200" dirty="0" err="1"/>
              <a:t>niet</a:t>
            </a:r>
            <a:r>
              <a:rPr lang="en-GB" altLang="nl-NL" sz="3200" dirty="0"/>
              <a:t> </a:t>
            </a:r>
            <a:r>
              <a:rPr lang="en-GB" altLang="nl-NL" sz="3200" dirty="0" err="1"/>
              <a:t>bijeenstaand</a:t>
            </a:r>
            <a:r>
              <a:rPr lang="en-GB" altLang="nl-NL" sz="3200" dirty="0"/>
              <a:t> in </a:t>
            </a:r>
            <a:r>
              <a:rPr lang="en-GB" altLang="nl-NL" sz="3200" dirty="0" err="1"/>
              <a:t>bloemgestel</a:t>
            </a:r>
            <a:r>
              <a:rPr lang="en-GB" altLang="nl-NL" sz="3200" dirty="0"/>
              <a:t> maar </a:t>
            </a:r>
            <a:r>
              <a:rPr lang="en-GB" altLang="nl-NL" sz="3200" dirty="0" err="1"/>
              <a:t>verspreid</a:t>
            </a:r>
            <a:r>
              <a:rPr lang="en-GB" altLang="nl-NL" sz="3200" dirty="0"/>
              <a:t> over de plant.</a:t>
            </a:r>
          </a:p>
          <a:p>
            <a:pPr lvl="1">
              <a:lnSpc>
                <a:spcPct val="90000"/>
              </a:lnSpc>
            </a:pPr>
            <a:r>
              <a:rPr lang="en-GB" altLang="nl-NL" sz="3200" dirty="0" err="1"/>
              <a:t>Bloemen</a:t>
            </a:r>
            <a:r>
              <a:rPr lang="en-GB" altLang="nl-NL" sz="3200" dirty="0"/>
              <a:t> </a:t>
            </a:r>
            <a:r>
              <a:rPr lang="en-GB" altLang="nl-NL" sz="3200" dirty="0" err="1"/>
              <a:t>bijeenstaand</a:t>
            </a:r>
            <a:r>
              <a:rPr lang="en-GB" altLang="nl-NL" sz="3200" dirty="0"/>
              <a:t> in </a:t>
            </a:r>
            <a:r>
              <a:rPr lang="en-GB" altLang="nl-NL" sz="3200" dirty="0" err="1"/>
              <a:t>bloemgestellen</a:t>
            </a:r>
            <a:endParaRPr lang="en-GB" altLang="nl-NL" sz="3200" dirty="0"/>
          </a:p>
          <a:p>
            <a:pPr lvl="2">
              <a:lnSpc>
                <a:spcPct val="90000"/>
              </a:lnSpc>
            </a:pPr>
            <a:r>
              <a:rPr lang="en-GB" altLang="nl-NL" sz="3200" dirty="0" err="1"/>
              <a:t>onbepaalde</a:t>
            </a:r>
            <a:r>
              <a:rPr lang="en-GB" altLang="nl-NL" sz="3200" dirty="0"/>
              <a:t> </a:t>
            </a:r>
            <a:r>
              <a:rPr lang="en-GB" altLang="nl-NL" sz="3200" dirty="0" err="1"/>
              <a:t>bloemgestellen</a:t>
            </a:r>
            <a:endParaRPr lang="en-GB" altLang="nl-NL" sz="3200" dirty="0"/>
          </a:p>
          <a:p>
            <a:pPr lvl="2">
              <a:lnSpc>
                <a:spcPct val="90000"/>
              </a:lnSpc>
            </a:pPr>
            <a:r>
              <a:rPr lang="en-GB" altLang="nl-NL" sz="3200" dirty="0" err="1"/>
              <a:t>bepaalde</a:t>
            </a:r>
            <a:r>
              <a:rPr lang="en-GB" altLang="nl-NL" sz="3200" dirty="0"/>
              <a:t> </a:t>
            </a:r>
            <a:r>
              <a:rPr lang="en-GB" altLang="nl-NL" sz="3200" dirty="0" err="1"/>
              <a:t>bloemgestellen</a:t>
            </a:r>
            <a:endParaRPr lang="en-GB" altLang="nl-NL" sz="3200" dirty="0"/>
          </a:p>
          <a:p>
            <a:pPr lvl="2">
              <a:lnSpc>
                <a:spcPct val="90000"/>
              </a:lnSpc>
            </a:pPr>
            <a:endParaRPr lang="en-GB" altLang="nl-NL" sz="3200" dirty="0"/>
          </a:p>
          <a:p>
            <a:pPr>
              <a:lnSpc>
                <a:spcPct val="90000"/>
              </a:lnSpc>
            </a:pPr>
            <a:r>
              <a:rPr lang="en-GB" altLang="nl-NL" dirty="0" err="1"/>
              <a:t>Bloemgestellen</a:t>
            </a:r>
            <a:r>
              <a:rPr lang="en-GB" altLang="nl-NL" dirty="0"/>
              <a:t> </a:t>
            </a:r>
            <a:r>
              <a:rPr lang="en-GB" altLang="nl-NL" dirty="0" err="1"/>
              <a:t>zijn</a:t>
            </a:r>
            <a:r>
              <a:rPr lang="en-GB" altLang="nl-NL" dirty="0"/>
              <a:t> </a:t>
            </a:r>
            <a:r>
              <a:rPr lang="en-GB" altLang="nl-NL" dirty="0" err="1"/>
              <a:t>vaak</a:t>
            </a:r>
            <a:r>
              <a:rPr lang="en-GB" altLang="nl-NL" dirty="0"/>
              <a:t> van </a:t>
            </a:r>
            <a:r>
              <a:rPr lang="en-GB" altLang="nl-NL" dirty="0" err="1"/>
              <a:t>strategisch</a:t>
            </a:r>
            <a:r>
              <a:rPr lang="en-GB" altLang="nl-NL" dirty="0"/>
              <a:t> nut met </a:t>
            </a:r>
            <a:r>
              <a:rPr lang="en-GB" altLang="nl-NL" dirty="0" err="1"/>
              <a:t>betrekking</a:t>
            </a:r>
            <a:r>
              <a:rPr lang="en-GB" altLang="nl-NL" dirty="0"/>
              <a:t> tot de </a:t>
            </a:r>
            <a:r>
              <a:rPr lang="en-GB" altLang="nl-NL" dirty="0" err="1"/>
              <a:t>bestuiving</a:t>
            </a:r>
            <a:r>
              <a:rPr lang="en-GB" altLang="nl-NL" dirty="0"/>
              <a:t>.</a:t>
            </a:r>
          </a:p>
          <a:p>
            <a:pPr lvl="2">
              <a:lnSpc>
                <a:spcPct val="90000"/>
              </a:lnSpc>
            </a:pPr>
            <a:endParaRPr lang="en-GB" altLang="nl-NL" sz="3200" dirty="0"/>
          </a:p>
          <a:p>
            <a:pPr lvl="1">
              <a:lnSpc>
                <a:spcPct val="90000"/>
              </a:lnSpc>
            </a:pPr>
            <a:endParaRPr lang="en-GB" altLang="nl-NL" sz="2000" dirty="0"/>
          </a:p>
        </p:txBody>
      </p:sp>
    </p:spTree>
    <p:extLst>
      <p:ext uri="{BB962C8B-B14F-4D97-AF65-F5344CB8AC3E}">
        <p14:creationId xmlns:p14="http://schemas.microsoft.com/office/powerpoint/2010/main" val="24459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95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19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195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195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19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12-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750" y="444500"/>
            <a:ext cx="83502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171" name="Text Box 3"/>
          <p:cNvSpPr txBox="1">
            <a:spLocks noChangeArrowheads="1"/>
          </p:cNvSpPr>
          <p:nvPr/>
        </p:nvSpPr>
        <p:spPr bwMode="auto">
          <a:xfrm>
            <a:off x="0" y="4509120"/>
            <a:ext cx="9144000" cy="23237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GB" altLang="nl-NL" sz="2800" dirty="0" err="1">
                <a:latin typeface="Arial" pitchFamily="34" charset="0"/>
              </a:rPr>
              <a:t>Typen</a:t>
            </a:r>
            <a:r>
              <a:rPr lang="en-GB" altLang="nl-NL" sz="2800" dirty="0">
                <a:latin typeface="Arial" pitchFamily="34" charset="0"/>
              </a:rPr>
              <a:t> van </a:t>
            </a:r>
            <a:r>
              <a:rPr lang="en-GB" altLang="nl-NL" sz="2800" dirty="0" err="1">
                <a:latin typeface="Arial" pitchFamily="34" charset="0"/>
              </a:rPr>
              <a:t>enkelvoudige</a:t>
            </a:r>
            <a:r>
              <a:rPr lang="en-GB" altLang="nl-NL" sz="2800" dirty="0">
                <a:latin typeface="Arial" pitchFamily="34" charset="0"/>
              </a:rPr>
              <a:t> </a:t>
            </a:r>
            <a:r>
              <a:rPr lang="en-GB" altLang="nl-NL" sz="2800" dirty="0" err="1">
                <a:latin typeface="Arial" pitchFamily="34" charset="0"/>
              </a:rPr>
              <a:t>onbepaalde</a:t>
            </a:r>
            <a:r>
              <a:rPr lang="en-GB" altLang="nl-NL" sz="2800" dirty="0">
                <a:latin typeface="Arial" pitchFamily="34" charset="0"/>
              </a:rPr>
              <a:t> </a:t>
            </a:r>
            <a:r>
              <a:rPr lang="en-GB" altLang="nl-NL" sz="2800" dirty="0" err="1">
                <a:latin typeface="Arial" pitchFamily="34" charset="0"/>
              </a:rPr>
              <a:t>bloemgestellen</a:t>
            </a:r>
            <a:r>
              <a:rPr lang="en-GB" altLang="nl-NL" sz="2800" dirty="0">
                <a:latin typeface="Arial" pitchFamily="34" charset="0"/>
              </a:rPr>
              <a:t>: </a:t>
            </a:r>
            <a:br>
              <a:rPr lang="en-GB" altLang="nl-NL" sz="1800" dirty="0">
                <a:latin typeface="Arial" pitchFamily="34" charset="0"/>
              </a:rPr>
            </a:br>
            <a:r>
              <a:rPr lang="en-GB" altLang="nl-NL" sz="1800" dirty="0">
                <a:latin typeface="Arial" pitchFamily="34" charset="0"/>
              </a:rPr>
              <a:t>de </a:t>
            </a:r>
            <a:r>
              <a:rPr lang="en-GB" altLang="nl-NL" sz="1800" dirty="0" err="1">
                <a:latin typeface="Arial" pitchFamily="34" charset="0"/>
              </a:rPr>
              <a:t>basisvorm</a:t>
            </a:r>
            <a:r>
              <a:rPr lang="en-GB" altLang="nl-NL" sz="1800" dirty="0">
                <a:latin typeface="Arial" pitchFamily="34" charset="0"/>
              </a:rPr>
              <a:t> is de </a:t>
            </a:r>
            <a:r>
              <a:rPr lang="en-GB" altLang="nl-NL" sz="1800" dirty="0" err="1">
                <a:latin typeface="Arial" pitchFamily="34" charset="0"/>
              </a:rPr>
              <a:t>tros</a:t>
            </a:r>
            <a:endParaRPr lang="en-GB" altLang="nl-NL" sz="1800" dirty="0">
              <a:latin typeface="Arial" pitchFamily="34" charset="0"/>
            </a:endParaRPr>
          </a:p>
          <a:p>
            <a:pPr algn="ctr">
              <a:spcBef>
                <a:spcPct val="50000"/>
              </a:spcBef>
            </a:pPr>
            <a:r>
              <a:rPr lang="en-GB" altLang="nl-NL" sz="1800" dirty="0" err="1">
                <a:latin typeface="Arial" pitchFamily="34" charset="0"/>
              </a:rPr>
              <a:t>Afgeleiden</a:t>
            </a:r>
            <a:r>
              <a:rPr lang="en-GB" altLang="nl-NL" sz="1800" dirty="0">
                <a:latin typeface="Arial" pitchFamily="34" charset="0"/>
              </a:rPr>
              <a:t> van de </a:t>
            </a:r>
            <a:r>
              <a:rPr lang="en-GB" altLang="nl-NL" sz="1800" dirty="0" err="1">
                <a:latin typeface="Arial" pitchFamily="34" charset="0"/>
              </a:rPr>
              <a:t>tros</a:t>
            </a:r>
            <a:r>
              <a:rPr lang="en-GB" altLang="nl-NL" sz="1800" dirty="0">
                <a:latin typeface="Arial" pitchFamily="34" charset="0"/>
              </a:rPr>
              <a:t> (A) </a:t>
            </a:r>
            <a:r>
              <a:rPr lang="en-GB" altLang="nl-NL" sz="1800" dirty="0" err="1">
                <a:latin typeface="Arial" pitchFamily="34" charset="0"/>
              </a:rPr>
              <a:t>zijn</a:t>
            </a:r>
            <a:r>
              <a:rPr lang="en-GB" altLang="nl-NL" sz="1800" dirty="0">
                <a:latin typeface="Arial" pitchFamily="34" charset="0"/>
              </a:rPr>
              <a:t> de </a:t>
            </a:r>
            <a:r>
              <a:rPr lang="en-GB" altLang="nl-NL" sz="1800" dirty="0" err="1">
                <a:latin typeface="Arial" pitchFamily="34" charset="0"/>
              </a:rPr>
              <a:t>aar</a:t>
            </a:r>
            <a:r>
              <a:rPr lang="en-GB" altLang="nl-NL" sz="1800" dirty="0">
                <a:latin typeface="Arial" pitchFamily="34" charset="0"/>
              </a:rPr>
              <a:t>, </a:t>
            </a:r>
            <a:r>
              <a:rPr lang="en-GB" altLang="nl-NL" sz="1800" dirty="0" err="1">
                <a:latin typeface="Arial" pitchFamily="34" charset="0"/>
              </a:rPr>
              <a:t>kolf</a:t>
            </a:r>
            <a:r>
              <a:rPr lang="en-GB" altLang="nl-NL" sz="1800" dirty="0">
                <a:latin typeface="Arial" pitchFamily="34" charset="0"/>
              </a:rPr>
              <a:t>, </a:t>
            </a:r>
            <a:r>
              <a:rPr lang="en-GB" altLang="nl-NL" sz="1800" dirty="0" err="1">
                <a:latin typeface="Arial" pitchFamily="34" charset="0"/>
              </a:rPr>
              <a:t>scherm</a:t>
            </a:r>
            <a:r>
              <a:rPr lang="en-GB" altLang="nl-NL" sz="1800" dirty="0">
                <a:latin typeface="Arial" pitchFamily="34" charset="0"/>
              </a:rPr>
              <a:t>, </a:t>
            </a:r>
            <a:r>
              <a:rPr lang="en-GB" altLang="nl-NL" sz="1800" dirty="0" err="1">
                <a:latin typeface="Arial" pitchFamily="34" charset="0"/>
              </a:rPr>
              <a:t>hoofdje</a:t>
            </a:r>
            <a:endParaRPr lang="en-GB" altLang="nl-NL" sz="1800" dirty="0">
              <a:latin typeface="Arial" pitchFamily="34" charset="0"/>
            </a:endParaRPr>
          </a:p>
          <a:p>
            <a:pPr algn="ctr">
              <a:spcBef>
                <a:spcPct val="50000"/>
              </a:spcBef>
            </a:pPr>
            <a:r>
              <a:rPr lang="en-GB" altLang="nl-NL" sz="1800" dirty="0" err="1">
                <a:latin typeface="Arial" pitchFamily="34" charset="0"/>
              </a:rPr>
              <a:t>Deze</a:t>
            </a:r>
            <a:r>
              <a:rPr lang="en-GB" altLang="nl-NL" sz="1800" dirty="0">
                <a:latin typeface="Arial" pitchFamily="34" charset="0"/>
              </a:rPr>
              <a:t> </a:t>
            </a:r>
            <a:r>
              <a:rPr lang="en-GB" altLang="nl-NL" sz="1800" dirty="0" err="1">
                <a:latin typeface="Arial" pitchFamily="34" charset="0"/>
              </a:rPr>
              <a:t>vormen</a:t>
            </a:r>
            <a:r>
              <a:rPr lang="en-GB" altLang="nl-NL" sz="1800" dirty="0">
                <a:latin typeface="Arial" pitchFamily="34" charset="0"/>
              </a:rPr>
              <a:t> </a:t>
            </a:r>
            <a:r>
              <a:rPr lang="en-GB" altLang="nl-NL" sz="1800" dirty="0" err="1">
                <a:latin typeface="Arial" pitchFamily="34" charset="0"/>
              </a:rPr>
              <a:t>hebben</a:t>
            </a:r>
            <a:r>
              <a:rPr lang="en-GB" altLang="nl-NL" sz="1800" dirty="0">
                <a:latin typeface="Arial" pitchFamily="34" charset="0"/>
              </a:rPr>
              <a:t> </a:t>
            </a:r>
            <a:r>
              <a:rPr lang="en-GB" altLang="nl-NL" sz="1800" dirty="0" err="1">
                <a:latin typeface="Arial" pitchFamily="34" charset="0"/>
              </a:rPr>
              <a:t>slechts</a:t>
            </a:r>
            <a:r>
              <a:rPr lang="en-GB" altLang="nl-NL" sz="1800" dirty="0">
                <a:latin typeface="Arial" pitchFamily="34" charset="0"/>
              </a:rPr>
              <a:t> </a:t>
            </a:r>
            <a:r>
              <a:rPr lang="en-GB" altLang="nl-NL" sz="1800" dirty="0" err="1">
                <a:latin typeface="Arial" pitchFamily="34" charset="0"/>
              </a:rPr>
              <a:t>een</a:t>
            </a:r>
            <a:r>
              <a:rPr lang="en-GB" altLang="nl-NL" sz="1800" dirty="0">
                <a:latin typeface="Arial" pitchFamily="34" charset="0"/>
              </a:rPr>
              <a:t> </a:t>
            </a:r>
            <a:r>
              <a:rPr lang="en-GB" altLang="nl-NL" sz="1800" dirty="0" err="1">
                <a:latin typeface="Arial" pitchFamily="34" charset="0"/>
              </a:rPr>
              <a:t>enkelvoudige</a:t>
            </a:r>
            <a:r>
              <a:rPr lang="en-GB" altLang="nl-NL" sz="1800" dirty="0">
                <a:latin typeface="Arial" pitchFamily="34" charset="0"/>
              </a:rPr>
              <a:t> </a:t>
            </a:r>
            <a:r>
              <a:rPr lang="en-GB" altLang="nl-NL" sz="1800" dirty="0" err="1">
                <a:latin typeface="Arial" pitchFamily="34" charset="0"/>
              </a:rPr>
              <a:t>vertakking</a:t>
            </a:r>
            <a:r>
              <a:rPr lang="en-GB" altLang="nl-NL" sz="1800" dirty="0">
                <a:latin typeface="Arial" pitchFamily="34" charset="0"/>
              </a:rPr>
              <a:t>, </a:t>
            </a:r>
            <a:r>
              <a:rPr lang="en-GB" altLang="nl-NL" sz="1800" dirty="0" err="1">
                <a:latin typeface="Arial" pitchFamily="34" charset="0"/>
              </a:rPr>
              <a:t>bloeien</a:t>
            </a:r>
            <a:r>
              <a:rPr lang="en-GB" altLang="nl-NL" sz="1800" dirty="0">
                <a:latin typeface="Arial" pitchFamily="34" charset="0"/>
              </a:rPr>
              <a:t> van </a:t>
            </a:r>
            <a:r>
              <a:rPr lang="en-GB" altLang="nl-NL" sz="1800" dirty="0" err="1">
                <a:latin typeface="Arial" pitchFamily="34" charset="0"/>
              </a:rPr>
              <a:t>onder</a:t>
            </a:r>
            <a:r>
              <a:rPr lang="en-GB" altLang="nl-NL" sz="1800" dirty="0">
                <a:latin typeface="Arial" pitchFamily="34" charset="0"/>
              </a:rPr>
              <a:t> </a:t>
            </a:r>
            <a:r>
              <a:rPr lang="en-GB" altLang="nl-NL" sz="1800" dirty="0" err="1">
                <a:latin typeface="Arial" pitchFamily="34" charset="0"/>
              </a:rPr>
              <a:t>naar</a:t>
            </a:r>
            <a:r>
              <a:rPr lang="en-GB" altLang="nl-NL" sz="1800" dirty="0">
                <a:latin typeface="Arial" pitchFamily="34" charset="0"/>
              </a:rPr>
              <a:t> </a:t>
            </a:r>
            <a:r>
              <a:rPr lang="en-GB" altLang="nl-NL" sz="1800" dirty="0" err="1">
                <a:latin typeface="Arial" pitchFamily="34" charset="0"/>
              </a:rPr>
              <a:t>boven</a:t>
            </a:r>
            <a:r>
              <a:rPr lang="en-GB" altLang="nl-NL" sz="1800" dirty="0">
                <a:latin typeface="Arial" pitchFamily="34" charset="0"/>
              </a:rPr>
              <a:t> of van </a:t>
            </a:r>
            <a:r>
              <a:rPr lang="en-GB" altLang="nl-NL" sz="1800" dirty="0" err="1">
                <a:latin typeface="Arial" pitchFamily="34" charset="0"/>
              </a:rPr>
              <a:t>buiten</a:t>
            </a:r>
            <a:r>
              <a:rPr lang="en-GB" altLang="nl-NL" sz="1800" dirty="0">
                <a:latin typeface="Arial" pitchFamily="34" charset="0"/>
              </a:rPr>
              <a:t> </a:t>
            </a:r>
            <a:r>
              <a:rPr lang="en-GB" altLang="nl-NL" sz="1800" dirty="0" err="1">
                <a:latin typeface="Arial" pitchFamily="34" charset="0"/>
              </a:rPr>
              <a:t>naar</a:t>
            </a:r>
            <a:r>
              <a:rPr lang="en-GB" altLang="nl-NL" sz="1800" dirty="0">
                <a:latin typeface="Arial" pitchFamily="34" charset="0"/>
              </a:rPr>
              <a:t> </a:t>
            </a:r>
            <a:r>
              <a:rPr lang="en-GB" altLang="nl-NL" sz="1800" dirty="0" err="1">
                <a:latin typeface="Arial" pitchFamily="34" charset="0"/>
              </a:rPr>
              <a:t>binnen</a:t>
            </a:r>
            <a:endParaRPr lang="en-GB" altLang="nl-NL" sz="1800" dirty="0">
              <a:latin typeface="Arial" pitchFamily="34" charset="0"/>
            </a:endParaRPr>
          </a:p>
          <a:p>
            <a:pPr algn="ctr">
              <a:spcBef>
                <a:spcPct val="50000"/>
              </a:spcBef>
            </a:pPr>
            <a:r>
              <a:rPr lang="en-GB" altLang="nl-NL" sz="1800" dirty="0">
                <a:latin typeface="Arial" pitchFamily="34" charset="0"/>
              </a:rPr>
              <a:t>(</a:t>
            </a:r>
            <a:r>
              <a:rPr lang="en-GB" altLang="nl-NL" sz="1800" dirty="0" err="1">
                <a:latin typeface="Arial" pitchFamily="34" charset="0"/>
              </a:rPr>
              <a:t>Een</a:t>
            </a:r>
            <a:r>
              <a:rPr lang="en-GB" altLang="nl-NL" sz="1800" dirty="0">
                <a:latin typeface="Arial" pitchFamily="34" charset="0"/>
              </a:rPr>
              <a:t> </a:t>
            </a:r>
            <a:r>
              <a:rPr lang="en-GB" altLang="nl-NL" sz="1800" dirty="0" err="1">
                <a:latin typeface="Arial" pitchFamily="34" charset="0"/>
              </a:rPr>
              <a:t>katje</a:t>
            </a:r>
            <a:r>
              <a:rPr lang="en-GB" altLang="nl-NL" sz="1800" dirty="0">
                <a:latin typeface="Arial" pitchFamily="34" charset="0"/>
              </a:rPr>
              <a:t> is </a:t>
            </a:r>
            <a:r>
              <a:rPr lang="en-GB" altLang="nl-NL" sz="1800" dirty="0" err="1">
                <a:latin typeface="Arial" pitchFamily="34" charset="0"/>
              </a:rPr>
              <a:t>een</a:t>
            </a:r>
            <a:r>
              <a:rPr lang="en-GB" altLang="nl-NL" sz="1800" dirty="0">
                <a:latin typeface="Arial" pitchFamily="34" charset="0"/>
              </a:rPr>
              <a:t> </a:t>
            </a:r>
            <a:r>
              <a:rPr lang="en-GB" altLang="nl-NL" sz="1800" dirty="0" err="1">
                <a:latin typeface="Arial" pitchFamily="34" charset="0"/>
              </a:rPr>
              <a:t>éénslachtige</a:t>
            </a:r>
            <a:r>
              <a:rPr lang="en-GB" altLang="nl-NL" sz="1800" dirty="0">
                <a:latin typeface="Arial" pitchFamily="34" charset="0"/>
              </a:rPr>
              <a:t> </a:t>
            </a:r>
            <a:r>
              <a:rPr lang="en-GB" altLang="nl-NL" sz="1800" dirty="0" err="1">
                <a:latin typeface="Arial" pitchFamily="34" charset="0"/>
              </a:rPr>
              <a:t>aar</a:t>
            </a:r>
            <a:r>
              <a:rPr lang="en-GB" altLang="nl-NL" sz="1800" dirty="0">
                <a:latin typeface="Arial" pitchFamily="34" charset="0"/>
              </a:rPr>
              <a:t>)</a:t>
            </a:r>
          </a:p>
        </p:txBody>
      </p:sp>
      <p:sp>
        <p:nvSpPr>
          <p:cNvPr id="155652" name="Text Box 4"/>
          <p:cNvSpPr txBox="1">
            <a:spLocks noChangeArrowheads="1"/>
          </p:cNvSpPr>
          <p:nvPr/>
        </p:nvSpPr>
        <p:spPr bwMode="auto">
          <a:xfrm>
            <a:off x="2693988" y="3860800"/>
            <a:ext cx="630237" cy="461963"/>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aar</a:t>
            </a:r>
          </a:p>
        </p:txBody>
      </p:sp>
      <p:sp>
        <p:nvSpPr>
          <p:cNvPr id="155653" name="Text Box 5"/>
          <p:cNvSpPr txBox="1">
            <a:spLocks noChangeArrowheads="1"/>
          </p:cNvSpPr>
          <p:nvPr/>
        </p:nvSpPr>
        <p:spPr bwMode="auto">
          <a:xfrm>
            <a:off x="1285875" y="3860800"/>
            <a:ext cx="696913" cy="461963"/>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tros</a:t>
            </a:r>
          </a:p>
        </p:txBody>
      </p:sp>
      <p:sp>
        <p:nvSpPr>
          <p:cNvPr id="155654" name="Text Box 6"/>
          <p:cNvSpPr txBox="1">
            <a:spLocks noChangeArrowheads="1"/>
          </p:cNvSpPr>
          <p:nvPr/>
        </p:nvSpPr>
        <p:spPr bwMode="auto">
          <a:xfrm>
            <a:off x="4332288" y="3848100"/>
            <a:ext cx="663575" cy="461963"/>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kolf</a:t>
            </a:r>
          </a:p>
        </p:txBody>
      </p:sp>
      <p:sp>
        <p:nvSpPr>
          <p:cNvPr id="155655" name="Text Box 7"/>
          <p:cNvSpPr txBox="1">
            <a:spLocks noChangeArrowheads="1"/>
          </p:cNvSpPr>
          <p:nvPr/>
        </p:nvSpPr>
        <p:spPr bwMode="auto">
          <a:xfrm>
            <a:off x="6835775" y="1879600"/>
            <a:ext cx="1193800" cy="461963"/>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scherm</a:t>
            </a:r>
          </a:p>
        </p:txBody>
      </p:sp>
      <p:sp>
        <p:nvSpPr>
          <p:cNvPr id="155656" name="Text Box 8"/>
          <p:cNvSpPr txBox="1">
            <a:spLocks noChangeArrowheads="1"/>
          </p:cNvSpPr>
          <p:nvPr/>
        </p:nvSpPr>
        <p:spPr bwMode="auto">
          <a:xfrm>
            <a:off x="5795963" y="2598738"/>
            <a:ext cx="1195387" cy="461962"/>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hoofdje</a:t>
            </a:r>
          </a:p>
        </p:txBody>
      </p:sp>
      <p:sp>
        <p:nvSpPr>
          <p:cNvPr id="155657" name="Text Box 9"/>
          <p:cNvSpPr txBox="1">
            <a:spLocks noChangeArrowheads="1"/>
          </p:cNvSpPr>
          <p:nvPr/>
        </p:nvSpPr>
        <p:spPr bwMode="auto">
          <a:xfrm>
            <a:off x="7451725" y="2598738"/>
            <a:ext cx="1196975" cy="461962"/>
          </a:xfrm>
          <a:prstGeom prst="rect">
            <a:avLst/>
          </a:prstGeom>
          <a:noFill/>
          <a:ln w="127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nl-NL">
                <a:solidFill>
                  <a:srgbClr val="000A10"/>
                </a:solidFill>
                <a:latin typeface="Arial" pitchFamily="34" charset="0"/>
              </a:rPr>
              <a:t>hoofdje</a:t>
            </a:r>
          </a:p>
        </p:txBody>
      </p:sp>
    </p:spTree>
    <p:extLst>
      <p:ext uri="{BB962C8B-B14F-4D97-AF65-F5344CB8AC3E}">
        <p14:creationId xmlns:p14="http://schemas.microsoft.com/office/powerpoint/2010/main" val="723956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1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1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1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812564" y="205764"/>
            <a:ext cx="12810399" cy="9607800"/>
          </a:xfrm>
        </p:spPr>
      </p:pic>
    </p:spTree>
    <p:extLst>
      <p:ext uri="{BB962C8B-B14F-4D97-AF65-F5344CB8AC3E}">
        <p14:creationId xmlns:p14="http://schemas.microsoft.com/office/powerpoint/2010/main" val="1302132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12-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663" y="838200"/>
            <a:ext cx="8262937"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684213" y="5805264"/>
            <a:ext cx="8135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nl-NL" altLang="nl-NL" dirty="0">
                <a:solidFill>
                  <a:srgbClr val="004C78"/>
                </a:solidFill>
              </a:rPr>
              <a:t>Voorbeelden bepaalde bloemgestellen met samengesteld </a:t>
            </a:r>
            <a:r>
              <a:rPr lang="nl-NL" altLang="nl-NL" dirty="0" err="1">
                <a:solidFill>
                  <a:srgbClr val="004C78"/>
                </a:solidFill>
              </a:rPr>
              <a:t>tweetakkig</a:t>
            </a:r>
            <a:r>
              <a:rPr lang="nl-NL" altLang="nl-NL" dirty="0">
                <a:solidFill>
                  <a:srgbClr val="004C78"/>
                </a:solidFill>
              </a:rPr>
              <a:t> bijscherm: links aardbei en rechts vogelmuur. </a:t>
            </a:r>
          </a:p>
        </p:txBody>
      </p:sp>
    </p:spTree>
    <p:extLst>
      <p:ext uri="{BB962C8B-B14F-4D97-AF65-F5344CB8AC3E}">
        <p14:creationId xmlns:p14="http://schemas.microsoft.com/office/powerpoint/2010/main" val="217557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552" y="-22703"/>
            <a:ext cx="10513168" cy="699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08" y="5661248"/>
            <a:ext cx="8748972" cy="1107996"/>
          </a:xfrm>
          <a:prstGeom prst="rect">
            <a:avLst/>
          </a:prstGeom>
          <a:solidFill>
            <a:schemeClr val="bg1">
              <a:lumMod val="85000"/>
            </a:schemeClr>
          </a:solidFill>
        </p:spPr>
        <p:txBody>
          <a:bodyPr wrap="square" rtlCol="0">
            <a:spAutoFit/>
          </a:bodyPr>
          <a:lstStyle/>
          <a:p>
            <a:r>
              <a:rPr lang="nl-NL" sz="2200" dirty="0"/>
              <a:t>Het bloemgestel van de </a:t>
            </a:r>
            <a:r>
              <a:rPr lang="nl-NL" sz="2200" dirty="0" err="1"/>
              <a:t>Buddleya</a:t>
            </a:r>
            <a:r>
              <a:rPr lang="nl-NL" sz="2200" dirty="0"/>
              <a:t>, heeft een combinatie van een tros met samengestelde </a:t>
            </a:r>
            <a:r>
              <a:rPr lang="nl-NL" sz="2200" dirty="0" err="1"/>
              <a:t>tweetakkige</a:t>
            </a:r>
            <a:r>
              <a:rPr lang="nl-NL" sz="2200" dirty="0"/>
              <a:t> bijschermen en verschaft bestuivers een lange tijd nectar.</a:t>
            </a:r>
          </a:p>
        </p:txBody>
      </p:sp>
    </p:spTree>
    <p:extLst>
      <p:ext uri="{BB962C8B-B14F-4D97-AF65-F5344CB8AC3E}">
        <p14:creationId xmlns:p14="http://schemas.microsoft.com/office/powerpoint/2010/main" val="308948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ltLang="nl-NL"/>
          </a:p>
        </p:txBody>
      </p:sp>
      <p:pic>
        <p:nvPicPr>
          <p:cNvPr id="164867" name="Picture 3" descr="P7090298"/>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4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350838" y="6381750"/>
            <a:ext cx="8613775" cy="400050"/>
          </a:xfrm>
          <a:prstGeom prst="rect">
            <a:avLst/>
          </a:prstGeom>
          <a:solidFill>
            <a:schemeClr val="bg1">
              <a:lumMod val="85000"/>
            </a:schemeClr>
          </a:solidFill>
          <a:ln>
            <a:noFill/>
          </a:ln>
          <a:effectLs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nl-NL" altLang="nl-NL" sz="2000" dirty="0">
                <a:solidFill>
                  <a:srgbClr val="000A10"/>
                </a:solidFill>
                <a:latin typeface="Arial" pitchFamily="34" charset="0"/>
                <a:cs typeface="Arial" pitchFamily="34" charset="0"/>
              </a:rPr>
              <a:t>Aardhommel op stokroos </a:t>
            </a:r>
            <a:r>
              <a:rPr lang="nl-NL" altLang="nl-NL" sz="2000" u="sng" dirty="0">
                <a:hlinkClick r:id="rId4"/>
              </a:rPr>
              <a:t>https://www.youtube.com/watch?v=4Q_kdk00sFk</a:t>
            </a:r>
            <a:r>
              <a:rPr lang="nl-NL" altLang="nl-NL" sz="2000" dirty="0">
                <a:solidFill>
                  <a:srgbClr val="000A10"/>
                </a:solidFill>
                <a:latin typeface="Arial" pitchFamily="34" charset="0"/>
                <a:cs typeface="Arial" pitchFamily="34" charset="0"/>
              </a:rPr>
              <a:t> </a:t>
            </a:r>
          </a:p>
        </p:txBody>
      </p:sp>
      <p:sp>
        <p:nvSpPr>
          <p:cNvPr id="2" name="Tekstvak 1"/>
          <p:cNvSpPr txBox="1"/>
          <p:nvPr/>
        </p:nvSpPr>
        <p:spPr>
          <a:xfrm>
            <a:off x="1547664" y="548680"/>
            <a:ext cx="3816424" cy="461665"/>
          </a:xfrm>
          <a:prstGeom prst="rect">
            <a:avLst/>
          </a:prstGeom>
          <a:solidFill>
            <a:schemeClr val="bg1"/>
          </a:solidFill>
        </p:spPr>
        <p:txBody>
          <a:bodyPr wrap="square" rtlCol="0">
            <a:spAutoFit/>
          </a:bodyPr>
          <a:lstStyle/>
          <a:p>
            <a:r>
              <a:rPr lang="nl-NL" dirty="0">
                <a:solidFill>
                  <a:schemeClr val="bg1">
                    <a:lumMod val="50000"/>
                  </a:schemeClr>
                </a:solidFill>
              </a:rPr>
              <a:t>Aanpassing van een </a:t>
            </a:r>
            <a:r>
              <a:rPr lang="nl-NL" dirty="0" err="1">
                <a:solidFill>
                  <a:schemeClr val="bg1">
                    <a:lumMod val="50000"/>
                  </a:schemeClr>
                </a:solidFill>
              </a:rPr>
              <a:t>bestuiver</a:t>
            </a:r>
            <a:endParaRPr lang="nl-NL" dirty="0">
              <a:solidFill>
                <a:schemeClr val="bg1">
                  <a:lumMod val="50000"/>
                </a:schemeClr>
              </a:solidFill>
            </a:endParaRPr>
          </a:p>
        </p:txBody>
      </p:sp>
    </p:spTree>
    <p:extLst>
      <p:ext uri="{BB962C8B-B14F-4D97-AF65-F5344CB8AC3E}">
        <p14:creationId xmlns:p14="http://schemas.microsoft.com/office/powerpoint/2010/main" val="3891835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Meest voorkomende hommelsoorten</a:t>
            </a:r>
          </a:p>
        </p:txBody>
      </p:sp>
      <p:sp>
        <p:nvSpPr>
          <p:cNvPr id="3" name="Tijdelijke aanduiding voor inhoud 2"/>
          <p:cNvSpPr>
            <a:spLocks noGrp="1"/>
          </p:cNvSpPr>
          <p:nvPr>
            <p:ph idx="1"/>
          </p:nvPr>
        </p:nvSpPr>
        <p:spPr/>
        <p:txBody>
          <a:bodyPr/>
          <a:lstStyle/>
          <a:p>
            <a:endParaRPr lang="nl-NL"/>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1484784"/>
            <a:ext cx="88709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259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620688"/>
            <a:ext cx="8229600" cy="1143000"/>
          </a:xfrm>
        </p:spPr>
        <p:txBody>
          <a:bodyPr/>
          <a:lstStyle/>
          <a:p>
            <a:r>
              <a:rPr lang="nl-NL" dirty="0"/>
              <a:t>Bestuivers en bestuiving</a:t>
            </a:r>
          </a:p>
        </p:txBody>
      </p:sp>
      <p:sp>
        <p:nvSpPr>
          <p:cNvPr id="3" name="Tijdelijke aanduiding voor inhoud 2"/>
          <p:cNvSpPr>
            <a:spLocks noGrp="1"/>
          </p:cNvSpPr>
          <p:nvPr>
            <p:ph idx="1"/>
          </p:nvPr>
        </p:nvSpPr>
        <p:spPr/>
        <p:txBody>
          <a:bodyPr/>
          <a:lstStyle/>
          <a:p>
            <a:r>
              <a:rPr lang="nl-NL" sz="2400" dirty="0"/>
              <a:t>Hommels hebben een interne temperatuurregulatie om bij diverse temperatuuromstandigheden te kunnen </a:t>
            </a:r>
            <a:r>
              <a:rPr lang="nl-NL" sz="2400" dirty="0" err="1"/>
              <a:t>fourageren</a:t>
            </a:r>
            <a:r>
              <a:rPr lang="nl-NL" sz="2400" dirty="0"/>
              <a:t> </a:t>
            </a:r>
            <a:r>
              <a:rPr lang="nl-NL" altLang="nl-NL" sz="2400" u="sng" dirty="0">
                <a:hlinkClick r:id="rId2"/>
              </a:rPr>
              <a:t>https://www.youtube.com/watch?v=4Q_kdk00sFk</a:t>
            </a:r>
            <a:r>
              <a:rPr lang="nl-NL" altLang="nl-NL" sz="2400" dirty="0">
                <a:solidFill>
                  <a:srgbClr val="000A10"/>
                </a:solidFill>
                <a:latin typeface="Arial" pitchFamily="34" charset="0"/>
                <a:cs typeface="Arial" pitchFamily="34" charset="0"/>
              </a:rPr>
              <a:t> </a:t>
            </a:r>
            <a:endParaRPr lang="nl-NL" sz="2400" dirty="0"/>
          </a:p>
          <a:p>
            <a:r>
              <a:rPr lang="nl-NL" sz="2400" dirty="0"/>
              <a:t>Hommels hebben een </a:t>
            </a:r>
            <a:r>
              <a:rPr lang="nl-NL" sz="2400" dirty="0" err="1"/>
              <a:t>fourageerstrategie</a:t>
            </a:r>
            <a:r>
              <a:rPr lang="nl-NL" sz="2400" dirty="0"/>
              <a:t> die de plant goed uitkomt en door de plant geïnduceerd wordt. De onderste bloemen zijn het rijkst aan nectar en niet meer mannelijk actief, wel vrouwelijk actief. Ze nemen stuifmeel op. Hommels bezoeken een bloemgestel van onder naar boven. De bovenste bloemen geven stuifmeel af. Na bezoek volgt een tweede bloemgestel.</a:t>
            </a:r>
            <a:br>
              <a:rPr lang="nl-NL" sz="2400" dirty="0"/>
            </a:br>
            <a:r>
              <a:rPr lang="nl-NL" sz="2400" dirty="0">
                <a:hlinkClick r:id="rId3"/>
              </a:rPr>
              <a:t>https://www.youtube.com/watch?v=fxFV0hcCZvI</a:t>
            </a:r>
            <a:endParaRPr lang="nl-NL" sz="2400" dirty="0"/>
          </a:p>
          <a:p>
            <a:endParaRPr lang="nl-NL" sz="2400" dirty="0"/>
          </a:p>
        </p:txBody>
      </p:sp>
    </p:spTree>
    <p:extLst>
      <p:ext uri="{BB962C8B-B14F-4D97-AF65-F5344CB8AC3E}">
        <p14:creationId xmlns:p14="http://schemas.microsoft.com/office/powerpoint/2010/main" val="1411466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ltLang="nl-NL"/>
          </a:p>
        </p:txBody>
      </p:sp>
      <p:sp>
        <p:nvSpPr>
          <p:cNvPr id="131075" name="Rectangle 3"/>
          <p:cNvSpPr>
            <a:spLocks noGrp="1" noChangeArrowheads="1"/>
          </p:cNvSpPr>
          <p:nvPr>
            <p:ph type="body" idx="1"/>
          </p:nvPr>
        </p:nvSpPr>
        <p:spPr>
          <a:xfrm>
            <a:off x="468313" y="1628775"/>
            <a:ext cx="8229600" cy="4525963"/>
          </a:xfrm>
        </p:spPr>
        <p:txBody>
          <a:bodyPr/>
          <a:lstStyle/>
          <a:p>
            <a:pPr eaLnBrk="1" hangingPunct="1"/>
            <a:endParaRPr lang="en-US" altLang="nl-NL"/>
          </a:p>
        </p:txBody>
      </p:sp>
      <p:pic>
        <p:nvPicPr>
          <p:cNvPr id="131076" name="Picture 4" descr="P50404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9875"/>
            <a:ext cx="2962275"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P504045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6238" y="0"/>
            <a:ext cx="6284912" cy="83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107950" y="6165304"/>
            <a:ext cx="2232025" cy="646331"/>
          </a:xfrm>
          <a:prstGeom prst="rect">
            <a:avLst/>
          </a:prstGeom>
          <a:solidFill>
            <a:schemeClr val="bg1">
              <a:lumMod val="85000"/>
            </a:schemeClr>
          </a:solidFill>
          <a:ln>
            <a:noFill/>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nl-NL" altLang="nl-NL" i="1" dirty="0" err="1">
                <a:solidFill>
                  <a:schemeClr val="tx2"/>
                </a:solidFill>
              </a:rPr>
              <a:t>Ophrys</a:t>
            </a:r>
            <a:r>
              <a:rPr lang="nl-NL" altLang="nl-NL" i="1" dirty="0">
                <a:solidFill>
                  <a:schemeClr val="tx2"/>
                </a:solidFill>
              </a:rPr>
              <a:t> </a:t>
            </a:r>
            <a:r>
              <a:rPr lang="nl-NL" altLang="nl-NL" i="1" dirty="0" err="1">
                <a:solidFill>
                  <a:schemeClr val="tx2"/>
                </a:solidFill>
              </a:rPr>
              <a:t>insectifera</a:t>
            </a:r>
            <a:r>
              <a:rPr lang="nl-NL" altLang="nl-NL" i="1" dirty="0">
                <a:solidFill>
                  <a:schemeClr val="tx2"/>
                </a:solidFill>
              </a:rPr>
              <a:t>, vliegenorchis</a:t>
            </a:r>
          </a:p>
        </p:txBody>
      </p:sp>
    </p:spTree>
    <p:extLst>
      <p:ext uri="{BB962C8B-B14F-4D97-AF65-F5344CB8AC3E}">
        <p14:creationId xmlns:p14="http://schemas.microsoft.com/office/powerpoint/2010/main" val="2150077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nl-NL" altLang="nl-NL" sz="4000" i="1"/>
              <a:t>Ophrys insectifera</a:t>
            </a:r>
            <a:r>
              <a:rPr lang="nl-NL" altLang="nl-NL" sz="4000"/>
              <a:t> en zijn bestuiver</a:t>
            </a:r>
          </a:p>
        </p:txBody>
      </p:sp>
      <p:pic>
        <p:nvPicPr>
          <p:cNvPr id="132099" name="Picture 3" descr="Ophrys insectifera + Argogorytes mystaceus ♂, D Augsburg 19.6.0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23825" y="1679575"/>
            <a:ext cx="28797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0" name="Picture 4" descr="Ophrys insectifera + Argogorytes mystaceus ♂, D Augsburg 19.6.04"/>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3152775" y="1711325"/>
            <a:ext cx="2879725"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1" name="Picture 5" descr="Ophrys insectifera + Argogorytes mystaceus ♂, D Augsburg 19.6.04"/>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126163" y="1700213"/>
            <a:ext cx="2879725" cy="431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448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Bestuiving door </a:t>
            </a:r>
            <a:r>
              <a:rPr lang="nl-NL" dirty="0" err="1"/>
              <a:t>insekten</a:t>
            </a:r>
            <a:endParaRPr lang="nl-NL" dirty="0"/>
          </a:p>
        </p:txBody>
      </p:sp>
      <p:sp>
        <p:nvSpPr>
          <p:cNvPr id="3" name="Tijdelijke aanduiding voor inhoud 2"/>
          <p:cNvSpPr>
            <a:spLocks noGrp="1"/>
          </p:cNvSpPr>
          <p:nvPr>
            <p:ph idx="1"/>
          </p:nvPr>
        </p:nvSpPr>
        <p:spPr/>
        <p:txBody>
          <a:bodyPr/>
          <a:lstStyle/>
          <a:p>
            <a:endParaRPr lang="nl-NL"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547688"/>
            <a:ext cx="9144000" cy="741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95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46" name="Object 2"/>
          <p:cNvGraphicFramePr>
            <a:graphicFrameLocks noChangeAspect="1"/>
          </p:cNvGraphicFramePr>
          <p:nvPr/>
        </p:nvGraphicFramePr>
        <p:xfrm>
          <a:off x="0" y="-163513"/>
          <a:ext cx="9372600" cy="7021513"/>
        </p:xfrm>
        <a:graphic>
          <a:graphicData uri="http://schemas.openxmlformats.org/presentationml/2006/ole">
            <mc:AlternateContent xmlns:mc="http://schemas.openxmlformats.org/markup-compatibility/2006">
              <mc:Choice xmlns:v="urn:schemas-microsoft-com:vml" Requires="v">
                <p:oleObj spid="_x0000_s1066" name="Slide" r:id="rId3" imgW="4533840" imgH="3390840" progId="PowerPoint.Slide.8">
                  <p:embed/>
                </p:oleObj>
              </mc:Choice>
              <mc:Fallback>
                <p:oleObj name="Slide" r:id="rId3" imgW="4533840" imgH="339084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513"/>
                        <a:ext cx="9372600" cy="702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747" name="Rectangle 3"/>
          <p:cNvSpPr>
            <a:spLocks noGrp="1" noChangeArrowheads="1"/>
          </p:cNvSpPr>
          <p:nvPr>
            <p:ph type="ctrTitle"/>
          </p:nvPr>
        </p:nvSpPr>
        <p:spPr bwMode="auto">
          <a:xfrm>
            <a:off x="2123728" y="150750"/>
            <a:ext cx="5112568" cy="469938"/>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algn="ctr"/>
            <a:r>
              <a:rPr lang="en-US" altLang="nl-NL" sz="2000" dirty="0" err="1"/>
              <a:t>Bestuiving</a:t>
            </a:r>
            <a:r>
              <a:rPr lang="en-US" altLang="nl-NL" sz="2000" dirty="0"/>
              <a:t> door de </a:t>
            </a:r>
            <a:r>
              <a:rPr lang="en-US" altLang="nl-NL" sz="2000" dirty="0" err="1"/>
              <a:t>blinde</a:t>
            </a:r>
            <a:r>
              <a:rPr lang="en-US" altLang="nl-NL" sz="2000" dirty="0"/>
              <a:t> </a:t>
            </a:r>
            <a:r>
              <a:rPr lang="en-US" altLang="nl-NL" sz="2000" dirty="0" err="1"/>
              <a:t>bij</a:t>
            </a:r>
            <a:r>
              <a:rPr lang="en-US" altLang="nl-NL" sz="2000" dirty="0"/>
              <a:t>, </a:t>
            </a:r>
            <a:r>
              <a:rPr lang="en-US" altLang="nl-NL" sz="2000" dirty="0" err="1"/>
              <a:t>een</a:t>
            </a:r>
            <a:r>
              <a:rPr lang="en-US" altLang="nl-NL" sz="2000" dirty="0"/>
              <a:t> </a:t>
            </a:r>
            <a:r>
              <a:rPr lang="en-US" altLang="nl-NL" sz="2000" dirty="0" err="1"/>
              <a:t>zweefvlieg</a:t>
            </a:r>
            <a:endParaRPr lang="en-US" altLang="nl-NL" sz="2000" dirty="0"/>
          </a:p>
        </p:txBody>
      </p:sp>
    </p:spTree>
    <p:extLst>
      <p:ext uri="{BB962C8B-B14F-4D97-AF65-F5344CB8AC3E}">
        <p14:creationId xmlns:p14="http://schemas.microsoft.com/office/powerpoint/2010/main" val="3140394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vinden partners elkaar?</a:t>
            </a:r>
          </a:p>
        </p:txBody>
      </p:sp>
      <p:sp>
        <p:nvSpPr>
          <p:cNvPr id="3" name="Tijdelijke aanduiding voor inhoud 2"/>
          <p:cNvSpPr>
            <a:spLocks noGrp="1"/>
          </p:cNvSpPr>
          <p:nvPr>
            <p:ph sz="half" idx="1"/>
          </p:nvPr>
        </p:nvSpPr>
        <p:spPr>
          <a:xfrm>
            <a:off x="457200" y="1600200"/>
            <a:ext cx="8363272" cy="4925143"/>
          </a:xfrm>
          <a:ln>
            <a:solidFill>
              <a:srgbClr val="FF0000"/>
            </a:solidFill>
          </a:ln>
        </p:spPr>
        <p:txBody>
          <a:bodyPr>
            <a:normAutofit fontScale="92500" lnSpcReduction="10000"/>
          </a:bodyPr>
          <a:lstStyle/>
          <a:p>
            <a:r>
              <a:rPr lang="nl-NL" dirty="0"/>
              <a:t>Bij </a:t>
            </a:r>
            <a:r>
              <a:rPr lang="nl-NL" dirty="0">
                <a:solidFill>
                  <a:srgbClr val="FF0000"/>
                </a:solidFill>
              </a:rPr>
              <a:t>algen</a:t>
            </a:r>
            <a:r>
              <a:rPr lang="nl-NL" dirty="0"/>
              <a:t>: mannelijke geslachtscel gaat in water naar vrouwelijke geslachtscel die al of niet direct vrijkomt.</a:t>
            </a:r>
          </a:p>
          <a:p>
            <a:r>
              <a:rPr lang="nl-NL" dirty="0"/>
              <a:t>Bij </a:t>
            </a:r>
            <a:r>
              <a:rPr lang="nl-NL" dirty="0">
                <a:solidFill>
                  <a:srgbClr val="FF0000"/>
                </a:solidFill>
              </a:rPr>
              <a:t>mossen</a:t>
            </a:r>
            <a:r>
              <a:rPr lang="nl-NL" dirty="0"/>
              <a:t>: mannelijke geslachtscel gaat naar eicel op ouderplant (via water). Zygote groeit uit tot </a:t>
            </a:r>
            <a:r>
              <a:rPr lang="nl-NL" dirty="0" err="1"/>
              <a:t>sporofyt</a:t>
            </a:r>
            <a:r>
              <a:rPr lang="nl-NL" dirty="0"/>
              <a:t>.</a:t>
            </a:r>
          </a:p>
          <a:p>
            <a:r>
              <a:rPr lang="nl-NL" dirty="0"/>
              <a:t>Bij </a:t>
            </a:r>
            <a:r>
              <a:rPr lang="nl-NL" dirty="0">
                <a:solidFill>
                  <a:srgbClr val="FF0000"/>
                </a:solidFill>
              </a:rPr>
              <a:t>varens</a:t>
            </a:r>
            <a:r>
              <a:rPr lang="nl-NL" dirty="0"/>
              <a:t>: mannelijke geslachtscel gaat naar </a:t>
            </a:r>
            <a:r>
              <a:rPr lang="nl-NL" dirty="0" err="1"/>
              <a:t>ecel</a:t>
            </a:r>
            <a:r>
              <a:rPr lang="nl-NL" dirty="0"/>
              <a:t> op ouderplant (prothallium) via water. Zygote wordt </a:t>
            </a:r>
            <a:r>
              <a:rPr lang="nl-NL" dirty="0" err="1"/>
              <a:t>sporofyt</a:t>
            </a:r>
            <a:r>
              <a:rPr lang="nl-NL" dirty="0"/>
              <a:t>.</a:t>
            </a:r>
          </a:p>
          <a:p>
            <a:r>
              <a:rPr lang="nl-NL" dirty="0"/>
              <a:t>Bij </a:t>
            </a:r>
            <a:r>
              <a:rPr lang="nl-NL" dirty="0">
                <a:solidFill>
                  <a:srgbClr val="FF0000"/>
                </a:solidFill>
              </a:rPr>
              <a:t>naaktzadigen</a:t>
            </a:r>
            <a:r>
              <a:rPr lang="nl-NL" dirty="0"/>
              <a:t>: stuifmeelkorrel (die de mannelijke geslachtscellen zal vormen) gaat via wind naar vrouwelijk voortplantingsorgaan aan ouderplant.</a:t>
            </a:r>
          </a:p>
          <a:p>
            <a:r>
              <a:rPr lang="nl-NL" dirty="0"/>
              <a:t>Bij </a:t>
            </a:r>
            <a:r>
              <a:rPr lang="nl-NL" dirty="0" err="1">
                <a:solidFill>
                  <a:srgbClr val="FF0000"/>
                </a:solidFill>
              </a:rPr>
              <a:t>bedektzadigen</a:t>
            </a:r>
            <a:r>
              <a:rPr lang="nl-NL" dirty="0"/>
              <a:t>: stuifmeelkorrel gaat via water, wind of dieren maar vrouwelijk voortplantingsorgaan (stempel van stamper) aan ouderplant.</a:t>
            </a:r>
          </a:p>
        </p:txBody>
      </p:sp>
    </p:spTree>
    <p:extLst>
      <p:ext uri="{BB962C8B-B14F-4D97-AF65-F5344CB8AC3E}">
        <p14:creationId xmlns:p14="http://schemas.microsoft.com/office/powerpoint/2010/main" val="31554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0568" y="-387424"/>
            <a:ext cx="10780041" cy="8085031"/>
          </a:xfrm>
        </p:spPr>
      </p:pic>
    </p:spTree>
    <p:extLst>
      <p:ext uri="{BB962C8B-B14F-4D97-AF65-F5344CB8AC3E}">
        <p14:creationId xmlns:p14="http://schemas.microsoft.com/office/powerpoint/2010/main" val="5177759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verspreiden planten zich?</a:t>
            </a:r>
          </a:p>
        </p:txBody>
      </p:sp>
      <p:sp>
        <p:nvSpPr>
          <p:cNvPr id="3" name="Tijdelijke aanduiding voor inhoud 2"/>
          <p:cNvSpPr>
            <a:spLocks noGrp="1"/>
          </p:cNvSpPr>
          <p:nvPr>
            <p:ph sz="half" idx="1"/>
          </p:nvPr>
        </p:nvSpPr>
        <p:spPr>
          <a:xfrm>
            <a:off x="179512" y="2204864"/>
            <a:ext cx="8964488" cy="3556992"/>
          </a:xfrm>
          <a:ln>
            <a:solidFill>
              <a:srgbClr val="FF0000"/>
            </a:solidFill>
          </a:ln>
        </p:spPr>
        <p:txBody>
          <a:bodyPr>
            <a:normAutofit/>
          </a:bodyPr>
          <a:lstStyle/>
          <a:p>
            <a:r>
              <a:rPr lang="nl-NL" dirty="0"/>
              <a:t>Algen: met de waterstroom.</a:t>
            </a:r>
          </a:p>
          <a:p>
            <a:r>
              <a:rPr lang="nl-NL" dirty="0"/>
              <a:t>Mossen: met sporen door de wind en ook ongeslachtelijk.</a:t>
            </a:r>
          </a:p>
          <a:p>
            <a:r>
              <a:rPr lang="nl-NL" dirty="0"/>
              <a:t>Varens: met sporen en soms ongeslachtelijk.</a:t>
            </a:r>
          </a:p>
          <a:p>
            <a:r>
              <a:rPr lang="nl-NL" dirty="0"/>
              <a:t>Naaktzadigen: met zaden, meestal door de wind, soms door dieren.</a:t>
            </a:r>
          </a:p>
          <a:p>
            <a:r>
              <a:rPr lang="nl-NL" dirty="0" err="1"/>
              <a:t>Bedektzadigen</a:t>
            </a:r>
            <a:r>
              <a:rPr lang="nl-NL" dirty="0"/>
              <a:t>: met zaden, actief en door wind, water en dieren.</a:t>
            </a:r>
          </a:p>
        </p:txBody>
      </p:sp>
    </p:spTree>
    <p:extLst>
      <p:ext uri="{BB962C8B-B14F-4D97-AF65-F5344CB8AC3E}">
        <p14:creationId xmlns:p14="http://schemas.microsoft.com/office/powerpoint/2010/main" val="6567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95536" y="764704"/>
            <a:ext cx="8424936" cy="5632311"/>
          </a:xfrm>
          <a:prstGeom prst="rect">
            <a:avLst/>
          </a:prstGeom>
          <a:noFill/>
          <a:ln>
            <a:solidFill>
              <a:srgbClr val="FF0000"/>
            </a:solidFill>
          </a:ln>
        </p:spPr>
        <p:txBody>
          <a:bodyPr wrap="square" rtlCol="0">
            <a:spAutoFit/>
          </a:bodyPr>
          <a:lstStyle/>
          <a:p>
            <a:r>
              <a:rPr lang="nl-NL" sz="2000" b="1" dirty="0"/>
              <a:t>Weetjes, o.a. te vinden in “Het </a:t>
            </a:r>
            <a:r>
              <a:rPr lang="nl-NL" sz="2000" b="1" dirty="0" err="1"/>
              <a:t>sexuele</a:t>
            </a:r>
            <a:r>
              <a:rPr lang="nl-NL" sz="2000" b="1" dirty="0"/>
              <a:t> leven van planten”, van Alec </a:t>
            </a:r>
            <a:r>
              <a:rPr lang="nl-NL" sz="2000" b="1" dirty="0" err="1"/>
              <a:t>Bristow</a:t>
            </a:r>
            <a:endParaRPr lang="nl-NL" sz="2000" b="1" dirty="0"/>
          </a:p>
          <a:p>
            <a:pPr marL="342900" indent="-342900">
              <a:buFont typeface="Arial" panose="020B0604020202020204" pitchFamily="34" charset="0"/>
              <a:buChar char="•"/>
            </a:pPr>
            <a:r>
              <a:rPr lang="nl-NL" sz="2000" dirty="0"/>
              <a:t>Viooltjes hebben mierenbroodjes aan de zaden: </a:t>
            </a:r>
            <a:r>
              <a:rPr lang="nl-NL" sz="2000" dirty="0" err="1"/>
              <a:t>elaiosomen</a:t>
            </a:r>
            <a:r>
              <a:rPr lang="nl-NL" sz="2000" dirty="0"/>
              <a:t>.</a:t>
            </a:r>
          </a:p>
          <a:p>
            <a:pPr marL="342900" indent="-342900">
              <a:buFont typeface="Arial" panose="020B0604020202020204" pitchFamily="34" charset="0"/>
              <a:buChar char="•"/>
            </a:pPr>
            <a:r>
              <a:rPr lang="nl-NL" sz="2000" dirty="0"/>
              <a:t>Mahonie heeft beweegbare meeldraden (</a:t>
            </a:r>
            <a:r>
              <a:rPr lang="nl-NL" sz="2000" dirty="0" err="1"/>
              <a:t>tychonastie</a:t>
            </a:r>
            <a:r>
              <a:rPr lang="nl-NL" sz="2000" dirty="0"/>
              <a:t>).</a:t>
            </a:r>
          </a:p>
          <a:p>
            <a:pPr marL="342900" indent="-342900">
              <a:buFont typeface="Arial" panose="020B0604020202020204" pitchFamily="34" charset="0"/>
              <a:buChar char="•"/>
            </a:pPr>
            <a:r>
              <a:rPr lang="nl-NL" sz="2000" dirty="0"/>
              <a:t>Anemonen en de lisdodde  presenteren hun zaden pas in de lente.</a:t>
            </a:r>
          </a:p>
          <a:p>
            <a:pPr marL="342900" indent="-342900">
              <a:buFont typeface="Arial" panose="020B0604020202020204" pitchFamily="34" charset="0"/>
              <a:buChar char="•"/>
            </a:pPr>
            <a:r>
              <a:rPr lang="nl-NL" sz="2000" dirty="0"/>
              <a:t>Bloemen nemen een tweezijdige symmetrie aan om dieren duidelijker te leiden.</a:t>
            </a:r>
          </a:p>
          <a:p>
            <a:pPr marL="342900" indent="-342900">
              <a:buFont typeface="Arial" panose="020B0604020202020204" pitchFamily="34" charset="0"/>
              <a:buChar char="•"/>
            </a:pPr>
            <a:r>
              <a:rPr lang="nl-NL" sz="2000" dirty="0"/>
              <a:t>Wespenorchis trekt </a:t>
            </a:r>
            <a:r>
              <a:rPr lang="nl-NL" sz="2000" dirty="0" err="1"/>
              <a:t>insekten</a:t>
            </a:r>
            <a:r>
              <a:rPr lang="nl-NL" sz="2000" dirty="0"/>
              <a:t> aan door geur, vorm en beharing (</a:t>
            </a:r>
            <a:r>
              <a:rPr lang="nl-NL" sz="2000" dirty="0" err="1"/>
              <a:t>mimicri</a:t>
            </a:r>
            <a:r>
              <a:rPr lang="nl-NL" sz="2000" dirty="0"/>
              <a:t>).</a:t>
            </a:r>
          </a:p>
          <a:p>
            <a:pPr marL="342900" indent="-342900">
              <a:buFont typeface="Arial" panose="020B0604020202020204" pitchFamily="34" charset="0"/>
              <a:buChar char="•"/>
            </a:pPr>
            <a:r>
              <a:rPr lang="nl-NL" sz="2000" dirty="0"/>
              <a:t>Zaden worden door dieren verstopt, gestolen weer verstopt en/of vergeten. Zo verstopt de notenkraker zaden boven de boomgrens.</a:t>
            </a:r>
          </a:p>
          <a:p>
            <a:pPr marL="342900" indent="-342900">
              <a:buFont typeface="Arial" panose="020B0604020202020204" pitchFamily="34" charset="0"/>
              <a:buChar char="•"/>
            </a:pPr>
            <a:r>
              <a:rPr lang="nl-NL" sz="2000" dirty="0"/>
              <a:t>Muurleeuwenbek plant zaden door vruchtdragende stengels van het licht af te laten groeien in spleten in de muur.</a:t>
            </a:r>
          </a:p>
          <a:p>
            <a:pPr marL="342900" indent="-342900">
              <a:buFont typeface="Arial" panose="020B0604020202020204" pitchFamily="34" charset="0"/>
              <a:buChar char="•"/>
            </a:pPr>
            <a:r>
              <a:rPr lang="nl-NL" sz="2000" dirty="0"/>
              <a:t>Varens katapulteren hun sporen.</a:t>
            </a:r>
          </a:p>
          <a:p>
            <a:pPr marL="342900" indent="-342900">
              <a:buFont typeface="Arial" panose="020B0604020202020204" pitchFamily="34" charset="0"/>
              <a:buChar char="•"/>
            </a:pPr>
            <a:r>
              <a:rPr lang="nl-NL" sz="2000" dirty="0"/>
              <a:t>Paardenstaarten hebben beweeglijke sporen met elateren. </a:t>
            </a:r>
          </a:p>
          <a:p>
            <a:pPr marL="342900" indent="-342900">
              <a:buFont typeface="Arial" panose="020B0604020202020204" pitchFamily="34" charset="0"/>
              <a:buChar char="•"/>
            </a:pPr>
            <a:r>
              <a:rPr lang="nl-NL" sz="2000" dirty="0" err="1"/>
              <a:t>Sphagnum</a:t>
            </a:r>
            <a:r>
              <a:rPr lang="nl-NL" sz="2000" dirty="0"/>
              <a:t> heeft een explosiemechanisme om sporen te verspreiden. </a:t>
            </a:r>
          </a:p>
          <a:p>
            <a:pPr marL="342900" indent="-342900">
              <a:buFont typeface="Arial" panose="020B0604020202020204" pitchFamily="34" charset="0"/>
              <a:buChar char="•"/>
            </a:pPr>
            <a:r>
              <a:rPr lang="nl-NL" sz="2000" dirty="0"/>
              <a:t>Mossen met beweeglijke tandjes verspreiden sporen actief bij droogte of juist bij vochtig weer al gelang het een epifyt of terrestrisch mos betreft.</a:t>
            </a:r>
          </a:p>
          <a:p>
            <a:pPr marL="342900" indent="-342900">
              <a:buFont typeface="Arial" panose="020B0604020202020204" pitchFamily="34" charset="0"/>
              <a:buChar char="•"/>
            </a:pPr>
            <a:r>
              <a:rPr lang="nl-NL" sz="2000" dirty="0"/>
              <a:t>Sporen zijn net als zaden een middel ter verspreiding én overbrugging van ongunstige tijden. Dat kennen dieren niet.</a:t>
            </a:r>
            <a:endParaRPr lang="nl-NL" dirty="0"/>
          </a:p>
        </p:txBody>
      </p:sp>
    </p:spTree>
    <p:extLst>
      <p:ext uri="{BB962C8B-B14F-4D97-AF65-F5344CB8AC3E}">
        <p14:creationId xmlns:p14="http://schemas.microsoft.com/office/powerpoint/2010/main" val="37480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692696"/>
            <a:ext cx="8964488" cy="5016758"/>
          </a:xfrm>
          <a:prstGeom prst="rect">
            <a:avLst/>
          </a:prstGeom>
          <a:ln>
            <a:solidFill>
              <a:srgbClr val="FF0000"/>
            </a:solidFill>
          </a:ln>
        </p:spPr>
        <p:txBody>
          <a:bodyPr wrap="square">
            <a:spAutoFit/>
          </a:bodyPr>
          <a:lstStyle/>
          <a:p>
            <a:pPr marL="342900" indent="-342900">
              <a:buFont typeface="Arial" panose="020B0604020202020204" pitchFamily="34" charset="0"/>
              <a:buChar char="•"/>
            </a:pPr>
            <a:r>
              <a:rPr lang="nl-NL" sz="2000" dirty="0"/>
              <a:t>Hoe voorkom je zelfbevruchting als je toch tweeslachtig bent?</a:t>
            </a:r>
            <a:br>
              <a:rPr lang="nl-NL" sz="2000" dirty="0"/>
            </a:br>
            <a:r>
              <a:rPr lang="nl-NL" sz="2000" dirty="0"/>
              <a:t>Eenslachtige bloemen, </a:t>
            </a:r>
            <a:r>
              <a:rPr lang="nl-NL" sz="2000" dirty="0" err="1"/>
              <a:t>protrandrie</a:t>
            </a:r>
            <a:r>
              <a:rPr lang="nl-NL" sz="2000" dirty="0"/>
              <a:t> of </a:t>
            </a:r>
            <a:r>
              <a:rPr lang="nl-NL" sz="2000" dirty="0" err="1"/>
              <a:t>protogenie</a:t>
            </a:r>
            <a:r>
              <a:rPr lang="nl-NL" sz="2000" dirty="0"/>
              <a:t>, </a:t>
            </a:r>
            <a:r>
              <a:rPr lang="nl-NL" sz="2000" dirty="0" err="1"/>
              <a:t>heterostylie</a:t>
            </a:r>
            <a:r>
              <a:rPr lang="nl-NL" sz="2000" dirty="0"/>
              <a:t>, incompatibiliteit. Waterlelie en aronskelk zijn voorbeelden.</a:t>
            </a:r>
          </a:p>
          <a:p>
            <a:pPr marL="342900" indent="-342900">
              <a:buFont typeface="Arial" panose="020B0604020202020204" pitchFamily="34" charset="0"/>
              <a:buChar char="•"/>
            </a:pPr>
            <a:r>
              <a:rPr lang="nl-NL" sz="2000" dirty="0"/>
              <a:t>Waarom ben je toch tweeslachtig </a:t>
            </a:r>
            <a:r>
              <a:rPr lang="nl-NL" sz="2000" dirty="0" err="1"/>
              <a:t>ipv</a:t>
            </a:r>
            <a:r>
              <a:rPr lang="nl-NL" sz="2000" dirty="0"/>
              <a:t> eenslachtig? Mannelijke planten zijn ‘duur’.</a:t>
            </a:r>
          </a:p>
          <a:p>
            <a:pPr marL="342900" indent="-342900">
              <a:buFont typeface="Arial" panose="020B0604020202020204" pitchFamily="34" charset="0"/>
              <a:buChar char="•"/>
            </a:pPr>
            <a:r>
              <a:rPr lang="nl-NL" sz="2000" dirty="0"/>
              <a:t>. Het bloem-</a:t>
            </a:r>
            <a:r>
              <a:rPr lang="nl-NL" sz="2000" dirty="0" err="1"/>
              <a:t>insekten</a:t>
            </a:r>
            <a:r>
              <a:rPr lang="nl-NL" sz="2000" dirty="0"/>
              <a:t> syndroom: kevers op oude bloemen, Straalsgewijze bloemen versus tweezijdig symmetrische.  Leidt tot efficiënter stuifmeelgebruik</a:t>
            </a:r>
          </a:p>
          <a:p>
            <a:pPr marL="342900" indent="-342900">
              <a:buFont typeface="Arial" panose="020B0604020202020204" pitchFamily="34" charset="0"/>
              <a:buChar char="•"/>
            </a:pPr>
            <a:r>
              <a:rPr lang="nl-NL" sz="2000" dirty="0"/>
              <a:t>Bloemen alleen en in bloemgestellen bloeiend van onder naar  boven, of van binnen naar buiten om </a:t>
            </a:r>
            <a:r>
              <a:rPr lang="nl-NL" sz="2000" dirty="0" err="1"/>
              <a:t>insektengedrag</a:t>
            </a:r>
            <a:r>
              <a:rPr lang="nl-NL" sz="2000" dirty="0"/>
              <a:t>  te beïnvloeden.</a:t>
            </a:r>
            <a:br>
              <a:rPr lang="nl-NL" sz="2000" dirty="0"/>
            </a:br>
            <a:r>
              <a:rPr lang="nl-NL" sz="2000" dirty="0"/>
              <a:t>Voorbeelden Vingerhoedskruid en hommels.</a:t>
            </a:r>
          </a:p>
          <a:p>
            <a:pPr marL="342900" indent="-342900">
              <a:buFont typeface="Arial" panose="020B0604020202020204" pitchFamily="34" charset="0"/>
              <a:buChar char="•"/>
            </a:pPr>
            <a:r>
              <a:rPr lang="nl-NL" sz="2000" dirty="0"/>
              <a:t>Bloemen leveren </a:t>
            </a:r>
            <a:r>
              <a:rPr lang="nl-NL" sz="2000" dirty="0" err="1"/>
              <a:t>insekten</a:t>
            </a:r>
            <a:r>
              <a:rPr lang="nl-NL" sz="2000" dirty="0"/>
              <a:t> stuifmeel (</a:t>
            </a:r>
            <a:r>
              <a:rPr lang="nl-NL" sz="2000" dirty="0" err="1"/>
              <a:t>farine</a:t>
            </a:r>
            <a:r>
              <a:rPr lang="nl-NL" sz="2000" dirty="0"/>
              <a:t>), nectar en soms slechts illusie.</a:t>
            </a:r>
          </a:p>
          <a:p>
            <a:pPr marL="342900" indent="-342900">
              <a:buFont typeface="Arial" panose="020B0604020202020204" pitchFamily="34" charset="0"/>
              <a:buChar char="•"/>
            </a:pPr>
            <a:r>
              <a:rPr lang="nl-NL" sz="2000" dirty="0"/>
              <a:t>Bloemen met </a:t>
            </a:r>
            <a:r>
              <a:rPr lang="nl-NL" sz="2000" dirty="0" err="1"/>
              <a:t>aasgeur</a:t>
            </a:r>
            <a:r>
              <a:rPr lang="nl-NL" sz="2000" dirty="0"/>
              <a:t> voor bestuiving door vliegen. </a:t>
            </a:r>
          </a:p>
          <a:p>
            <a:pPr marL="342900" indent="-342900">
              <a:buFont typeface="Arial" panose="020B0604020202020204" pitchFamily="34" charset="0"/>
              <a:buChar char="•"/>
            </a:pPr>
            <a:r>
              <a:rPr lang="nl-NL" sz="2000" dirty="0"/>
              <a:t>Bestuiving door vogels reptielen en zoogdieren, de wind.</a:t>
            </a:r>
          </a:p>
          <a:p>
            <a:pPr marL="342900" indent="-342900">
              <a:buFont typeface="Arial" panose="020B0604020202020204" pitchFamily="34" charset="0"/>
              <a:buChar char="•"/>
            </a:pPr>
            <a:r>
              <a:rPr lang="nl-NL" sz="2000" dirty="0"/>
              <a:t>Vruchten gespecialiseerd in zaadverspreiding door wind, water, zwaartekracht, vogels zoogdieren epi- of </a:t>
            </a:r>
            <a:r>
              <a:rPr lang="nl-NL" sz="2000" dirty="0" err="1"/>
              <a:t>endo</a:t>
            </a:r>
            <a:r>
              <a:rPr lang="nl-NL" sz="2000" dirty="0"/>
              <a:t>-, of pas na een bosbrand.</a:t>
            </a:r>
          </a:p>
          <a:p>
            <a:pPr marL="342900" indent="-342900">
              <a:buFont typeface="Arial" panose="020B0604020202020204" pitchFamily="34" charset="0"/>
              <a:buChar char="•"/>
            </a:pPr>
            <a:r>
              <a:rPr lang="nl-NL" sz="2000" dirty="0"/>
              <a:t>Droge vruchten vaak voor actieve verspreiding.</a:t>
            </a:r>
          </a:p>
          <a:p>
            <a:pPr marL="342900" indent="-342900">
              <a:buFont typeface="Arial" panose="020B0604020202020204" pitchFamily="34" charset="0"/>
              <a:buChar char="•"/>
            </a:pPr>
            <a:r>
              <a:rPr lang="nl-NL" sz="2000" dirty="0"/>
              <a:t>Vlezige vruchten vaak voor verspreiding door dieren.</a:t>
            </a:r>
          </a:p>
        </p:txBody>
      </p:sp>
    </p:spTree>
    <p:extLst>
      <p:ext uri="{BB962C8B-B14F-4D97-AF65-F5344CB8AC3E}">
        <p14:creationId xmlns:p14="http://schemas.microsoft.com/office/powerpoint/2010/main" val="4283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5976" y="0"/>
            <a:ext cx="714375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52" y="34652"/>
            <a:ext cx="4502884" cy="682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4932040" y="116632"/>
            <a:ext cx="4032448" cy="369332"/>
          </a:xfrm>
          <a:prstGeom prst="rect">
            <a:avLst/>
          </a:prstGeom>
          <a:solidFill>
            <a:schemeClr val="bg1">
              <a:lumMod val="85000"/>
            </a:schemeClr>
          </a:solidFill>
        </p:spPr>
        <p:txBody>
          <a:bodyPr wrap="square" rtlCol="0">
            <a:spAutoFit/>
          </a:bodyPr>
          <a:lstStyle/>
          <a:p>
            <a:r>
              <a:rPr lang="nl-NL" dirty="0"/>
              <a:t>Sporenverspreiding bij de paardenstaart</a:t>
            </a:r>
          </a:p>
        </p:txBody>
      </p:sp>
    </p:spTree>
    <p:extLst>
      <p:ext uri="{BB962C8B-B14F-4D97-AF65-F5344CB8AC3E}">
        <p14:creationId xmlns:p14="http://schemas.microsoft.com/office/powerpoint/2010/main" val="3606765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913" y="-16805"/>
            <a:ext cx="9399380" cy="7049535"/>
          </a:xfrm>
        </p:spPr>
      </p:pic>
      <p:sp>
        <p:nvSpPr>
          <p:cNvPr id="5" name="Tekstvak 4"/>
          <p:cNvSpPr txBox="1"/>
          <p:nvPr/>
        </p:nvSpPr>
        <p:spPr>
          <a:xfrm>
            <a:off x="611560" y="6021288"/>
            <a:ext cx="3960440" cy="646331"/>
          </a:xfrm>
          <a:prstGeom prst="rect">
            <a:avLst/>
          </a:prstGeom>
          <a:solidFill>
            <a:schemeClr val="bg1">
              <a:lumMod val="75000"/>
            </a:schemeClr>
          </a:solidFill>
        </p:spPr>
        <p:txBody>
          <a:bodyPr wrap="square" rtlCol="0">
            <a:spAutoFit/>
          </a:bodyPr>
          <a:lstStyle/>
          <a:p>
            <a:r>
              <a:rPr lang="nl-NL" dirty="0"/>
              <a:t>“zaadverspreiding bij Lisdodde in het voorjaar (Foto 25 februari 2019)</a:t>
            </a:r>
          </a:p>
        </p:txBody>
      </p:sp>
    </p:spTree>
    <p:extLst>
      <p:ext uri="{BB962C8B-B14F-4D97-AF65-F5344CB8AC3E}">
        <p14:creationId xmlns:p14="http://schemas.microsoft.com/office/powerpoint/2010/main" val="1365543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406797"/>
            <a:ext cx="9722908" cy="7292181"/>
          </a:xfrm>
        </p:spPr>
      </p:pic>
    </p:spTree>
    <p:extLst>
      <p:ext uri="{BB962C8B-B14F-4D97-AF65-F5344CB8AC3E}">
        <p14:creationId xmlns:p14="http://schemas.microsoft.com/office/powerpoint/2010/main" val="1622667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9722908" cy="7292181"/>
          </a:xfrm>
        </p:spPr>
      </p:pic>
      <p:sp>
        <p:nvSpPr>
          <p:cNvPr id="6" name="Tekstvak 5"/>
          <p:cNvSpPr txBox="1"/>
          <p:nvPr/>
        </p:nvSpPr>
        <p:spPr>
          <a:xfrm>
            <a:off x="467544" y="260648"/>
            <a:ext cx="3528392" cy="923330"/>
          </a:xfrm>
          <a:prstGeom prst="rect">
            <a:avLst/>
          </a:prstGeom>
          <a:solidFill>
            <a:schemeClr val="bg1">
              <a:lumMod val="75000"/>
            </a:schemeClr>
          </a:solidFill>
        </p:spPr>
        <p:txBody>
          <a:bodyPr wrap="square" rtlCol="0">
            <a:spAutoFit/>
          </a:bodyPr>
          <a:lstStyle/>
          <a:p>
            <a:r>
              <a:rPr lang="nl-NL" dirty="0"/>
              <a:t>‘Zaadverspreiding bij </a:t>
            </a:r>
            <a:r>
              <a:rPr lang="nl-NL" i="1" dirty="0" err="1"/>
              <a:t>Anemone</a:t>
            </a:r>
            <a:r>
              <a:rPr lang="nl-NL" i="1" dirty="0"/>
              <a:t> </a:t>
            </a:r>
            <a:r>
              <a:rPr lang="nl-NL" i="1" dirty="0" err="1"/>
              <a:t>hybrida</a:t>
            </a:r>
            <a:r>
              <a:rPr lang="nl-NL" dirty="0"/>
              <a:t> in het voorjaar (Foto 25 februari 2019)</a:t>
            </a:r>
          </a:p>
        </p:txBody>
      </p:sp>
    </p:spTree>
    <p:extLst>
      <p:ext uri="{BB962C8B-B14F-4D97-AF65-F5344CB8AC3E}">
        <p14:creationId xmlns:p14="http://schemas.microsoft.com/office/powerpoint/2010/main" val="1823182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0528" y="-171400"/>
            <a:ext cx="10059961" cy="7544971"/>
          </a:xfrm>
        </p:spPr>
      </p:pic>
    </p:spTree>
    <p:extLst>
      <p:ext uri="{BB962C8B-B14F-4D97-AF65-F5344CB8AC3E}">
        <p14:creationId xmlns:p14="http://schemas.microsoft.com/office/powerpoint/2010/main" val="1082556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768765" y="769065"/>
            <a:ext cx="6034617" cy="4525963"/>
          </a:xfr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810000" y="762000"/>
            <a:ext cx="6096000" cy="4572000"/>
          </a:xfrm>
          <a:prstGeom prst="rect">
            <a:avLst/>
          </a:prstGeom>
        </p:spPr>
      </p:pic>
      <p:sp>
        <p:nvSpPr>
          <p:cNvPr id="6" name="Tekstvak 5"/>
          <p:cNvSpPr txBox="1"/>
          <p:nvPr/>
        </p:nvSpPr>
        <p:spPr>
          <a:xfrm>
            <a:off x="683568" y="6165304"/>
            <a:ext cx="7992888" cy="646331"/>
          </a:xfrm>
          <a:prstGeom prst="rect">
            <a:avLst/>
          </a:prstGeom>
          <a:noFill/>
        </p:spPr>
        <p:txBody>
          <a:bodyPr wrap="square" rtlCol="0">
            <a:spAutoFit/>
          </a:bodyPr>
          <a:lstStyle/>
          <a:p>
            <a:r>
              <a:rPr lang="nl-NL" dirty="0" err="1"/>
              <a:t>Heterostylie</a:t>
            </a:r>
            <a:r>
              <a:rPr lang="nl-NL" dirty="0"/>
              <a:t> bij Primula. Vererft 1:1. Rechts een  plant met grote meeldraden met grote stuifmeelkorrels, die goed passen op grote stempel van ander individu.</a:t>
            </a:r>
          </a:p>
        </p:txBody>
      </p:sp>
    </p:spTree>
    <p:extLst>
      <p:ext uri="{BB962C8B-B14F-4D97-AF65-F5344CB8AC3E}">
        <p14:creationId xmlns:p14="http://schemas.microsoft.com/office/powerpoint/2010/main" val="1051768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536171" y="-1492562"/>
            <a:ext cx="12289365" cy="9217024"/>
          </a:xfrm>
          <a:prstGeom prst="rect">
            <a:avLst/>
          </a:prstGeom>
        </p:spPr>
      </p:pic>
      <p:sp>
        <p:nvSpPr>
          <p:cNvPr id="2" name="Titel 1"/>
          <p:cNvSpPr>
            <a:spLocks noGrp="1"/>
          </p:cNvSpPr>
          <p:nvPr>
            <p:ph type="title"/>
          </p:nvPr>
        </p:nvSpPr>
        <p:spPr/>
        <p:txBody>
          <a:bodyPr/>
          <a:lstStyle/>
          <a:p>
            <a:endParaRPr lang="nl-NL"/>
          </a:p>
        </p:txBody>
      </p:sp>
      <p:sp>
        <p:nvSpPr>
          <p:cNvPr id="5" name="Tekstvak 4"/>
          <p:cNvSpPr txBox="1"/>
          <p:nvPr/>
        </p:nvSpPr>
        <p:spPr>
          <a:xfrm>
            <a:off x="899592" y="6021288"/>
            <a:ext cx="7416824" cy="646331"/>
          </a:xfrm>
          <a:prstGeom prst="rect">
            <a:avLst/>
          </a:prstGeom>
          <a:solidFill>
            <a:schemeClr val="bg1">
              <a:lumMod val="75000"/>
            </a:schemeClr>
          </a:solidFill>
        </p:spPr>
        <p:txBody>
          <a:bodyPr wrap="square" rtlCol="0">
            <a:spAutoFit/>
          </a:bodyPr>
          <a:lstStyle/>
          <a:p>
            <a:r>
              <a:rPr lang="nl-NL" dirty="0" err="1"/>
              <a:t>Heterostylie</a:t>
            </a:r>
            <a:r>
              <a:rPr lang="nl-NL" dirty="0"/>
              <a:t> bij Primula, hier plant met stamper met grote stempel. Meeldraden zijn kort met kleine stuifmeelkorrels.</a:t>
            </a:r>
          </a:p>
        </p:txBody>
      </p:sp>
      <p:sp>
        <p:nvSpPr>
          <p:cNvPr id="7" name="Tijdelijke aanduiding voor inhoud 6"/>
          <p:cNvSpPr>
            <a:spLocks noGrp="1"/>
          </p:cNvSpPr>
          <p:nvPr>
            <p:ph idx="1"/>
          </p:nvPr>
        </p:nvSpPr>
        <p:spPr/>
        <p:txBody>
          <a:bodyPr/>
          <a:lstStyle/>
          <a:p>
            <a:endParaRPr lang="nl-NL" dirty="0"/>
          </a:p>
        </p:txBody>
      </p:sp>
    </p:spTree>
    <p:extLst>
      <p:ext uri="{BB962C8B-B14F-4D97-AF65-F5344CB8AC3E}">
        <p14:creationId xmlns:p14="http://schemas.microsoft.com/office/powerpoint/2010/main" val="188047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5400000">
            <a:off x="-6590133" y="-5218213"/>
            <a:ext cx="20745450" cy="15559088"/>
          </a:xfrm>
        </p:spPr>
      </p:pic>
    </p:spTree>
    <p:extLst>
      <p:ext uri="{BB962C8B-B14F-4D97-AF65-F5344CB8AC3E}">
        <p14:creationId xmlns:p14="http://schemas.microsoft.com/office/powerpoint/2010/main" val="20965410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009676" y="1342381"/>
            <a:ext cx="6695727" cy="431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4788024" y="332656"/>
            <a:ext cx="4032448" cy="2308324"/>
          </a:xfrm>
          <a:prstGeom prst="rect">
            <a:avLst/>
          </a:prstGeom>
          <a:noFill/>
        </p:spPr>
        <p:txBody>
          <a:bodyPr wrap="square" rtlCol="0">
            <a:spAutoFit/>
          </a:bodyPr>
          <a:lstStyle/>
          <a:p>
            <a:r>
              <a:rPr lang="nl-NL" dirty="0"/>
              <a:t>Waar vind je deze informatie?</a:t>
            </a:r>
          </a:p>
          <a:p>
            <a:r>
              <a:rPr lang="nl-NL" dirty="0"/>
              <a:t>In het al genoemde boek.</a:t>
            </a:r>
          </a:p>
          <a:p>
            <a:r>
              <a:rPr lang="nl-NL" dirty="0"/>
              <a:t>In de natuur …. dus</a:t>
            </a:r>
            <a:br>
              <a:rPr lang="nl-NL" dirty="0"/>
            </a:br>
            <a:r>
              <a:rPr lang="nl-NL" dirty="0"/>
              <a:t>Na theorie de praktijk ……</a:t>
            </a:r>
          </a:p>
          <a:p>
            <a:endParaRPr lang="nl-NL" dirty="0"/>
          </a:p>
          <a:p>
            <a:r>
              <a:rPr lang="nl-NL" dirty="0"/>
              <a:t>Hoe te benaderen?</a:t>
            </a:r>
          </a:p>
          <a:p>
            <a:r>
              <a:rPr lang="nl-NL" dirty="0"/>
              <a:t>Wellicht met de smartphone.</a:t>
            </a:r>
          </a:p>
          <a:p>
            <a:endParaRPr lang="nl-NL" dirty="0"/>
          </a:p>
        </p:txBody>
      </p:sp>
    </p:spTree>
    <p:extLst>
      <p:ext uri="{BB962C8B-B14F-4D97-AF65-F5344CB8AC3E}">
        <p14:creationId xmlns:p14="http://schemas.microsoft.com/office/powerpoint/2010/main" val="29218839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gaan we buiten doen?</a:t>
            </a:r>
          </a:p>
        </p:txBody>
      </p:sp>
      <p:sp>
        <p:nvSpPr>
          <p:cNvPr id="3" name="Tijdelijke aanduiding voor inhoud 2"/>
          <p:cNvSpPr>
            <a:spLocks noGrp="1"/>
          </p:cNvSpPr>
          <p:nvPr>
            <p:ph idx="1"/>
          </p:nvPr>
        </p:nvSpPr>
        <p:spPr>
          <a:xfrm>
            <a:off x="251520" y="1340768"/>
            <a:ext cx="8568952" cy="5040560"/>
          </a:xfrm>
          <a:ln>
            <a:solidFill>
              <a:srgbClr val="FF0000"/>
            </a:solidFill>
          </a:ln>
        </p:spPr>
        <p:txBody>
          <a:bodyPr>
            <a:normAutofit fontScale="85000" lnSpcReduction="20000"/>
          </a:bodyPr>
          <a:lstStyle/>
          <a:p>
            <a:pPr marL="0" indent="0">
              <a:buNone/>
            </a:pPr>
            <a:r>
              <a:rPr lang="nl-NL" dirty="0"/>
              <a:t>Wat is nu te zien van voortplanting? </a:t>
            </a:r>
          </a:p>
          <a:p>
            <a:r>
              <a:rPr lang="nl-NL" dirty="0"/>
              <a:t>Bij mossen,</a:t>
            </a:r>
          </a:p>
          <a:p>
            <a:r>
              <a:rPr lang="nl-NL" dirty="0"/>
              <a:t>Bij varens,</a:t>
            </a:r>
          </a:p>
          <a:p>
            <a:r>
              <a:rPr lang="nl-NL" dirty="0"/>
              <a:t>Bij den en </a:t>
            </a:r>
            <a:r>
              <a:rPr lang="nl-NL" dirty="0" err="1"/>
              <a:t>larix</a:t>
            </a:r>
            <a:r>
              <a:rPr lang="nl-NL" dirty="0"/>
              <a:t>,</a:t>
            </a:r>
          </a:p>
          <a:p>
            <a:r>
              <a:rPr lang="nl-NL" dirty="0"/>
              <a:t>Bij berk, eik en beuk,</a:t>
            </a:r>
          </a:p>
          <a:p>
            <a:r>
              <a:rPr lang="nl-NL" dirty="0"/>
              <a:t>Bij  de </a:t>
            </a:r>
            <a:r>
              <a:rPr lang="nl-NL" dirty="0" err="1"/>
              <a:t>dagkoekoeksbloem</a:t>
            </a:r>
            <a:r>
              <a:rPr lang="nl-NL" dirty="0"/>
              <a:t> – tweehuizig,</a:t>
            </a:r>
          </a:p>
          <a:p>
            <a:r>
              <a:rPr lang="nl-NL" dirty="0"/>
              <a:t>Bij Look zonder look met tros als bloemgestel,</a:t>
            </a:r>
          </a:p>
          <a:p>
            <a:r>
              <a:rPr lang="nl-NL" dirty="0"/>
              <a:t>Bij paardenbloem en madeliefje met hoofdje,</a:t>
            </a:r>
          </a:p>
          <a:p>
            <a:r>
              <a:rPr lang="nl-NL" dirty="0"/>
              <a:t>Bij vergeet-mij-nietje met complex bepaald bloemgestel,</a:t>
            </a:r>
          </a:p>
          <a:p>
            <a:r>
              <a:rPr lang="nl-NL" dirty="0"/>
              <a:t>Bij een </a:t>
            </a:r>
            <a:r>
              <a:rPr lang="nl-NL" dirty="0" err="1"/>
              <a:t>rhododendron</a:t>
            </a:r>
            <a:r>
              <a:rPr lang="nl-NL" dirty="0"/>
              <a:t> met </a:t>
            </a:r>
            <a:r>
              <a:rPr lang="nl-NL" dirty="0" err="1"/>
              <a:t>insektenbezoek</a:t>
            </a:r>
            <a:r>
              <a:rPr lang="nl-NL" dirty="0"/>
              <a:t>,</a:t>
            </a:r>
          </a:p>
          <a:p>
            <a:r>
              <a:rPr lang="nl-NL" dirty="0"/>
              <a:t>Bij </a:t>
            </a:r>
            <a:r>
              <a:rPr lang="nl-NL" dirty="0" err="1"/>
              <a:t>eem</a:t>
            </a:r>
            <a:r>
              <a:rPr lang="nl-NL" dirty="0"/>
              <a:t> meidoorn met afwijkende bloembouw.</a:t>
            </a:r>
          </a:p>
          <a:p>
            <a:r>
              <a:rPr lang="nl-NL" dirty="0"/>
              <a:t>En wat we verder eventueel tegenkomen…………..</a:t>
            </a:r>
          </a:p>
        </p:txBody>
      </p:sp>
    </p:spTree>
    <p:extLst>
      <p:ext uri="{BB962C8B-B14F-4D97-AF65-F5344CB8AC3E}">
        <p14:creationId xmlns:p14="http://schemas.microsoft.com/office/powerpoint/2010/main" val="67923866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1726</TotalTime>
  <Words>3403</Words>
  <Application>Microsoft Office PowerPoint</Application>
  <PresentationFormat>Diavoorstelling (4:3)</PresentationFormat>
  <Paragraphs>336</Paragraphs>
  <Slides>91</Slides>
  <Notes>18</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91</vt:i4>
      </vt:variant>
    </vt:vector>
  </HeadingPairs>
  <TitlesOfParts>
    <vt:vector size="100" baseType="lpstr">
      <vt:lpstr>Arial</vt:lpstr>
      <vt:lpstr>Calibri</vt:lpstr>
      <vt:lpstr>Cambria Math</vt:lpstr>
      <vt:lpstr>Times</vt:lpstr>
      <vt:lpstr>Times New Roman</vt:lpstr>
      <vt:lpstr>Verdana</vt:lpstr>
      <vt:lpstr>Wingdings</vt:lpstr>
      <vt:lpstr>Kantoorthema</vt:lpstr>
      <vt:lpstr>Slide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Prokaryoot Anabaena azolla  Heeft vooral fotosynthetisch actieve vegetatieve cellen en daarnaast doorzichtige heterocysten met N-fixatie en soms grote akineten                                             (rustcellen met reservevoedsel)</vt:lpstr>
      <vt:lpstr>PowerPoint-presentatie</vt:lpstr>
      <vt:lpstr>Mitose - conservatieve deling</vt:lpstr>
      <vt:lpstr>PowerPoint-presentatie</vt:lpstr>
      <vt:lpstr>PowerPoint-presentatie</vt:lpstr>
      <vt:lpstr>PowerPoint-presentatie</vt:lpstr>
      <vt:lpstr> Meiose - introductie van variatie </vt:lpstr>
      <vt:lpstr>Kortom: meiose is een bron van variatie </vt:lpstr>
      <vt:lpstr>Hoe ontstaan soorten?</vt:lpstr>
      <vt:lpstr>PowerPoint-presentatie</vt:lpstr>
      <vt:lpstr>Hoe ontstaan soorten?</vt:lpstr>
      <vt:lpstr>PowerPoint-presentatie</vt:lpstr>
      <vt:lpstr>Hoe ontstaan soorten?</vt:lpstr>
      <vt:lpstr>PowerPoint-presentatie</vt:lpstr>
      <vt:lpstr>PowerPoint-presentatie</vt:lpstr>
      <vt:lpstr>Polyploïdie komt voor bij</vt:lpstr>
      <vt:lpstr>PowerPoint-presentatie</vt:lpstr>
      <vt:lpstr>PowerPoint-presentatie</vt:lpstr>
      <vt:lpstr>PowerPoint-presentatie</vt:lpstr>
      <vt:lpstr>Fylogenetische boom van levende organismen</vt:lpstr>
      <vt:lpstr>PowerPoint-presentatie</vt:lpstr>
      <vt:lpstr>PowerPoint-presentatie</vt:lpstr>
      <vt:lpstr>PowerPoint-presentatie</vt:lpstr>
      <vt:lpstr>PowerPoint-presentatie</vt:lpstr>
      <vt:lpstr>Voorbeeld van groenwieren met generatiewisseling</vt:lpstr>
      <vt:lpstr>PowerPoint-presentatie</vt:lpstr>
      <vt:lpstr>Wollige bisschopsmuts (Rhacomitrium lanuginosum) op IJsland</vt:lpstr>
      <vt:lpstr>PowerPoint-presentatie</vt:lpstr>
      <vt:lpstr>PowerPoint-presentatie</vt:lpstr>
      <vt:lpstr>PowerPoint-presentatie</vt:lpstr>
      <vt:lpstr>PowerPoint-presentatie</vt:lpstr>
      <vt:lpstr>PowerPoint-presentatie</vt:lpstr>
      <vt:lpstr>PowerPoint-presentatie</vt:lpstr>
      <vt:lpstr>Wat komt er uit een spore? Een haploïd protonema waarop mosplanten ontstaan.</vt:lpstr>
      <vt:lpstr>Sexualiteit bij varenachtigen Ook hier afwisseling van haploide en diploide generatie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Oorzaken van soortsvorming:</vt:lpstr>
      <vt:lpstr>Bloemplanten Eénbloemig, bloemen verspreid, bloemen in bloemgestellen</vt:lpstr>
      <vt:lpstr>PowerPoint-presentatie</vt:lpstr>
      <vt:lpstr>PowerPoint-presentatie</vt:lpstr>
      <vt:lpstr>PowerPoint-presentatie</vt:lpstr>
      <vt:lpstr>PowerPoint-presentatie</vt:lpstr>
      <vt:lpstr>PowerPoint-presentatie</vt:lpstr>
      <vt:lpstr>Meest voorkomende hommelsoorten</vt:lpstr>
      <vt:lpstr>Bestuivers en bestuiving</vt:lpstr>
      <vt:lpstr>PowerPoint-presentatie</vt:lpstr>
      <vt:lpstr>Ophrys insectifera en zijn bestuiver</vt:lpstr>
      <vt:lpstr>Bestuiving door insekten</vt:lpstr>
      <vt:lpstr>Bestuiving door de blinde bij, een zweefvlieg</vt:lpstr>
      <vt:lpstr>Hoe vinden partners elkaar?</vt:lpstr>
      <vt:lpstr>Hoe verspreiden planten zich?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gaan we buiten doen?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van lammeren</dc:creator>
  <cp:lastModifiedBy>Tycho Malmberg</cp:lastModifiedBy>
  <cp:revision>73</cp:revision>
  <dcterms:created xsi:type="dcterms:W3CDTF">2019-03-05T12:23:12Z</dcterms:created>
  <dcterms:modified xsi:type="dcterms:W3CDTF">2019-05-20T12:11:05Z</dcterms:modified>
</cp:coreProperties>
</file>