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99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309" r:id="rId15"/>
    <p:sldId id="270" r:id="rId16"/>
    <p:sldId id="311" r:id="rId17"/>
    <p:sldId id="312" r:id="rId18"/>
    <p:sldId id="313" r:id="rId19"/>
    <p:sldId id="314" r:id="rId20"/>
    <p:sldId id="302" r:id="rId21"/>
    <p:sldId id="303" r:id="rId22"/>
    <p:sldId id="305" r:id="rId23"/>
    <p:sldId id="307" r:id="rId24"/>
    <p:sldId id="279" r:id="rId25"/>
    <p:sldId id="280" r:id="rId26"/>
    <p:sldId id="318" r:id="rId27"/>
    <p:sldId id="319" r:id="rId28"/>
    <p:sldId id="320" r:id="rId29"/>
    <p:sldId id="321" r:id="rId30"/>
    <p:sldId id="281" r:id="rId31"/>
    <p:sldId id="306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301" r:id="rId40"/>
    <p:sldId id="310" r:id="rId41"/>
    <p:sldId id="315" r:id="rId42"/>
    <p:sldId id="316" r:id="rId43"/>
    <p:sldId id="317" r:id="rId44"/>
    <p:sldId id="294" r:id="rId45"/>
  </p:sldIdLst>
  <p:sldSz cx="9144000" cy="6858000" type="screen4x3"/>
  <p:notesSz cx="9944100" cy="68056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264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D9E8F-1BF5-4F12-AA38-A0C5B56E5445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3757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264" y="6463757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66B07-0982-429B-A437-7FBCAA4173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264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850F9-8DA2-48BC-8863-4663E8E8AD37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1838" y="511175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0" y="3232666"/>
            <a:ext cx="7955280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3757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264" y="6463757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288D1-6E5F-4572-9E82-93B8495785C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1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973235" y="6370263"/>
            <a:ext cx="4274945" cy="187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2E3FFA-F492-43E7-895B-FCD6D73EE120}" type="slidenum">
              <a:rPr lang="en-US" altLang="en-US" sz="11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100" smtClean="0">
              <a:solidFill>
                <a:srgbClr val="000000"/>
              </a:solidFill>
            </a:endParaRPr>
          </a:p>
        </p:txBody>
      </p:sp>
      <p:sp>
        <p:nvSpPr>
          <p:cNvPr id="5427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3425" y="511175"/>
            <a:ext cx="3402013" cy="2551113"/>
          </a:xfrm>
          <a:ln/>
        </p:spPr>
      </p:sp>
      <p:sp>
        <p:nvSpPr>
          <p:cNvPr id="54276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994173" y="3232476"/>
            <a:ext cx="7955754" cy="3062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nl-NL" altLang="en-US" smtClean="0">
                <a:latin typeface="Arial" pitchFamily="34" charset="0"/>
              </a:rPr>
              <a:t>getijden: gestuwd vs vrije stroming</a:t>
            </a:r>
          </a:p>
          <a:p>
            <a:pPr eaLnBrk="1" hangingPunct="1"/>
            <a:endParaRPr lang="nl-NL" altLang="en-US" smtClean="0">
              <a:latin typeface="Arial" pitchFamily="34" charset="0"/>
            </a:endParaRPr>
          </a:p>
          <a:p>
            <a:pPr eaLnBrk="1" hangingPunct="1"/>
            <a:endParaRPr lang="nl-NL" altLang="en-US" smtClean="0">
              <a:latin typeface="Arial" pitchFamily="34" charset="0"/>
            </a:endParaRPr>
          </a:p>
          <a:p>
            <a:pPr eaLnBrk="1" hangingPunct="1"/>
            <a:endParaRPr lang="nl-NL" altLang="en-US" smtClean="0">
              <a:latin typeface="Arial" pitchFamily="34" charset="0"/>
            </a:endParaRPr>
          </a:p>
        </p:txBody>
      </p:sp>
      <p:sp>
        <p:nvSpPr>
          <p:cNvPr id="54277" name="Tijdelijke aanduiding voor datum 3"/>
          <p:cNvSpPr txBox="1">
            <a:spLocks noGrp="1"/>
          </p:cNvSpPr>
          <p:nvPr/>
        </p:nvSpPr>
        <p:spPr bwMode="auto">
          <a:xfrm>
            <a:off x="5633648" y="0"/>
            <a:ext cx="4308084" cy="34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90" tIns="43745" rIns="87490" bIns="4374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CE2F404A-03E7-427C-A4FF-C928FDB8BA92}" type="datetime4">
              <a:rPr lang="nl-NL" altLang="en-US" sz="11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29 mei 2015</a:t>
            </a:fld>
            <a:endParaRPr lang="nl-NL" altLang="en-US" sz="1100">
              <a:solidFill>
                <a:srgbClr val="000000"/>
              </a:solidFill>
            </a:endParaRPr>
          </a:p>
        </p:txBody>
      </p:sp>
      <p:sp>
        <p:nvSpPr>
          <p:cNvPr id="54278" name="Tijdelijke aanduiding voor dianummer 4"/>
          <p:cNvSpPr txBox="1">
            <a:spLocks noGrp="1"/>
          </p:cNvSpPr>
          <p:nvPr/>
        </p:nvSpPr>
        <p:spPr bwMode="auto">
          <a:xfrm>
            <a:off x="5633648" y="6463864"/>
            <a:ext cx="4308084" cy="34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90" tIns="43745" rIns="87490" bIns="4374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9FFAD783-BFC1-4F5F-93B6-7A3146234425}" type="slidenum">
              <a:rPr lang="nl-NL" altLang="en-US" sz="11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17</a:t>
            </a:fld>
            <a:endParaRPr lang="nl-NL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973235" y="6370263"/>
            <a:ext cx="4274945" cy="187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1D0C62-1D68-4082-B914-9E3D4A469132}" type="slidenum">
              <a:rPr lang="en-US" altLang="en-US" sz="11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100" smtClean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nl-NL" altLang="en-US" smtClean="0">
                <a:latin typeface="Arial" pitchFamily="34" charset="0"/>
              </a:rPr>
              <a:t>blue energy: red; ook pro een optie</a:t>
            </a:r>
          </a:p>
          <a:p>
            <a:pPr eaLnBrk="1" hangingPunct="1"/>
            <a:endParaRPr lang="nl-NL" altLang="en-US" smtClean="0">
              <a:latin typeface="Arial" pitchFamily="34" charset="0"/>
            </a:endParaRPr>
          </a:p>
          <a:p>
            <a:pPr eaLnBrk="1" hangingPunct="1"/>
            <a:r>
              <a:rPr lang="nl-NL" altLang="en-US" smtClean="0">
                <a:latin typeface="Arial" pitchFamily="34" charset="0"/>
              </a:rPr>
              <a:t>aquatische biomassa: kansen op de noordzee</a:t>
            </a: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A46D8-7617-4F2F-B8AA-B811A278EEA8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2A6FFB-E993-4AC3-B438-3C170A8763D2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973234" y="6360467"/>
            <a:ext cx="4274945" cy="1969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D2874C-3859-4339-8003-B1B299E501F5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CD11DF-B334-4640-B1C2-F38E94C6464D}" type="datetime1">
              <a:rPr lang="en-GB" sz="900" smtClean="0">
                <a:solidFill>
                  <a:srgbClr val="000000"/>
                </a:solidFill>
                <a:latin typeface="News Gothic"/>
              </a:rPr>
              <a:pPr eaLnBrk="1" hangingPunct="1"/>
              <a:t>29/05/2015</a:t>
            </a:fld>
            <a:endParaRPr lang="en-GB" sz="900" smtClean="0">
              <a:solidFill>
                <a:srgbClr val="000000"/>
              </a:solidFill>
              <a:latin typeface="News Gothic"/>
            </a:endParaRP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97B2F8-BF9A-45A7-B918-8AFE5AEC086A}" type="slidenum">
              <a:rPr lang="en-GB" sz="900" smtClean="0">
                <a:solidFill>
                  <a:srgbClr val="000000"/>
                </a:solidFill>
                <a:latin typeface="News Gothic"/>
              </a:rPr>
              <a:pPr eaLnBrk="1" hangingPunct="1"/>
              <a:t>37</a:t>
            </a:fld>
            <a:endParaRPr lang="en-GB" sz="900" smtClean="0">
              <a:solidFill>
                <a:srgbClr val="000000"/>
              </a:solidFill>
              <a:latin typeface="News Gothic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9588"/>
            <a:ext cx="3403600" cy="255270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7932" y="3232476"/>
            <a:ext cx="7288236" cy="3063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5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CE9E5-0B47-4A3D-8DAE-22F65BBF80D2}" type="slidenum">
              <a:rPr lang="nl-NL" smtClean="0"/>
              <a:pPr eaLnBrk="1" hangingPunct="1"/>
              <a:t>39</a:t>
            </a:fld>
            <a:endParaRPr lang="nl-N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8188" y="511175"/>
            <a:ext cx="3400425" cy="255111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65" y="3232476"/>
            <a:ext cx="7292971" cy="3062689"/>
          </a:xfrm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/>
          <p:cNvSpPr>
            <a:spLocks noGrp="1"/>
          </p:cNvSpPr>
          <p:nvPr>
            <p:ph type="pic" sz="quarter" idx="11" hasCustomPrompt="1"/>
          </p:nvPr>
        </p:nvSpPr>
        <p:spPr>
          <a:xfrm>
            <a:off x="4892426" y="-1587"/>
            <a:ext cx="1824006" cy="178821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Change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4358" y="2130425"/>
            <a:ext cx="7273841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84357" y="3886200"/>
            <a:ext cx="72738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pic>
        <p:nvPicPr>
          <p:cNvPr id="5" name="Afbeelding 4" descr="_MAP009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379" y="0"/>
            <a:ext cx="1864823" cy="179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552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2922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3277" y="274638"/>
            <a:ext cx="5983723" cy="5729229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3037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8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9800" y="1981200"/>
            <a:ext cx="6248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8959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63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521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001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C78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3209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9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306" y="4406900"/>
            <a:ext cx="825649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0306" y="2906713"/>
            <a:ext cx="825649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16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30307" y="1600201"/>
            <a:ext cx="4019686" cy="4414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96926" y="1600200"/>
            <a:ext cx="4089874" cy="441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729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0306" y="1535113"/>
            <a:ext cx="408265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0305" y="2174875"/>
            <a:ext cx="4082659" cy="3807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96926" y="1535113"/>
            <a:ext cx="40898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96926" y="2174875"/>
            <a:ext cx="4089874" cy="38079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280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127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11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230" y="273050"/>
            <a:ext cx="308560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41268" y="273050"/>
            <a:ext cx="4845532" cy="5688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98230" y="1435100"/>
            <a:ext cx="3085608" cy="45267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19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697" y="4800600"/>
            <a:ext cx="811283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71697" y="612775"/>
            <a:ext cx="811283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1697" y="5367338"/>
            <a:ext cx="8112839" cy="6680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6538550" y="6119323"/>
            <a:ext cx="2148249" cy="5546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nl-NL" dirty="0" err="1" smtClean="0"/>
              <a:t>Insert</a:t>
            </a:r>
            <a:r>
              <a:rPr lang="nl-NL" dirty="0" smtClean="0"/>
              <a:t> logo </a:t>
            </a:r>
            <a:r>
              <a:rPr lang="nl-NL" dirty="0" err="1" smtClean="0"/>
              <a:t>university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35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0306" y="274638"/>
            <a:ext cx="82564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0306" y="1600200"/>
            <a:ext cx="8256493" cy="4445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706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  <p:sldLayoutId id="21474836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70B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70B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0B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70B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70B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0eaFxSRdI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youtube.com/watch?v=FhBn1ozht-E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://www.deltares.nl/nl/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youtube.com/watch?v=cJD8hrg8baw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youtube.com/watch?v=1A5LsyYPZ98&amp;feature=related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jubile.nl/wp-content/uploads/2007/02/blue_energy_1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.montana.edu/biofilmbook/MODULE_01/Mod01_Blue/Mod01_S01_Blue.htm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jpeg"/><Relationship Id="rId7" Type="http://schemas.openxmlformats.org/officeDocument/2006/relationships/image" Target="http://www.eusalt.com/images/logo_esco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11" Type="http://schemas.openxmlformats.org/officeDocument/2006/relationships/image" Target="../media/image81.jpeg"/><Relationship Id="rId5" Type="http://schemas.openxmlformats.org/officeDocument/2006/relationships/image" Target="http://www.pulpandpaper-technology.com/contractor_images/paques/logo.gif" TargetMode="External"/><Relationship Id="rId10" Type="http://schemas.openxmlformats.org/officeDocument/2006/relationships/image" Target="../media/image80.jpeg"/><Relationship Id="rId4" Type="http://schemas.openxmlformats.org/officeDocument/2006/relationships/image" Target="../media/image77.png"/><Relationship Id="rId9" Type="http://schemas.openxmlformats.org/officeDocument/2006/relationships/image" Target="http://www.vastgoedvitens-harderwijk.nl/Upload/image/VITENS_BASIS_def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etsusnl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gebouw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2400" y="2419350"/>
            <a:ext cx="5410200" cy="46196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2400" b="1" dirty="0" smtClean="0">
                <a:solidFill>
                  <a:srgbClr val="1E76C6"/>
                </a:solidFill>
              </a:rPr>
              <a:t>Marco de Graaff</a:t>
            </a:r>
            <a:endParaRPr lang="nl-NL" altLang="en-US" sz="2400" b="1" dirty="0">
              <a:solidFill>
                <a:srgbClr val="1E76C6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024" y="4952999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nl-NL" sz="24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nl-NL" sz="2400" b="1" dirty="0" smtClean="0">
                <a:solidFill>
                  <a:schemeClr val="bg2">
                    <a:lumMod val="50000"/>
                  </a:schemeClr>
                </a:solidFill>
              </a:rPr>
              <a:t>ustainable </a:t>
            </a:r>
          </a:p>
          <a:p>
            <a:pPr algn="ctr" eaLnBrk="1" hangingPunct="1">
              <a:spcBef>
                <a:spcPts val="0"/>
              </a:spcBef>
            </a:pPr>
            <a:r>
              <a:rPr lang="nl-NL" sz="2400" b="1" dirty="0" smtClean="0">
                <a:solidFill>
                  <a:srgbClr val="3399FF"/>
                </a:solidFill>
              </a:rPr>
              <a:t>water</a:t>
            </a:r>
            <a:r>
              <a:rPr lang="nl-NL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nl-NL" sz="2400" b="1" dirty="0" smtClean="0">
                <a:solidFill>
                  <a:schemeClr val="bg2">
                    <a:lumMod val="50000"/>
                  </a:schemeClr>
                </a:solidFill>
              </a:rPr>
              <a:t>technology</a:t>
            </a:r>
            <a:endParaRPr lang="nl-NL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12" descr="_MAP028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2643188"/>
            <a:ext cx="49530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2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Wetsus - 2015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6248400" cy="2559728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sz="2000" b="1" dirty="0" smtClean="0"/>
              <a:t>120 Employees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	- </a:t>
            </a:r>
            <a:r>
              <a:rPr lang="en-US" sz="2000" b="1" i="1" dirty="0" smtClean="0"/>
              <a:t>70 PhD Researchers</a:t>
            </a:r>
          </a:p>
          <a:p>
            <a:pPr eaLnBrk="1" hangingPunct="1">
              <a:buFontTx/>
              <a:buNone/>
              <a:defRPr/>
            </a:pPr>
            <a:r>
              <a:rPr lang="en-US" sz="2000" b="1" i="1" dirty="0" smtClean="0"/>
              <a:t>	- 35 Internship students</a:t>
            </a:r>
          </a:p>
          <a:p>
            <a:pPr eaLnBrk="1" hangingPunct="1">
              <a:buFontTx/>
              <a:buNone/>
              <a:defRPr/>
            </a:pPr>
            <a:endParaRPr lang="en-US" sz="20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035" y="4503198"/>
            <a:ext cx="1608892" cy="160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8927" y="510758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60%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of our employees is foreign: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	- 23 nationalities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	- English communication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K:\Research\Personen\PV\2013\PV trip 2013_pictures\2013-06-06-Wetsus trip\IMG_266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7097" y="1524000"/>
            <a:ext cx="5127406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9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04" y="3962400"/>
            <a:ext cx="3995737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Situation today</a:t>
            </a:r>
            <a:endParaRPr lang="en-US" altLang="nl-N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2" y="1676400"/>
            <a:ext cx="4006828" cy="26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676400"/>
            <a:ext cx="4616428" cy="346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9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686800" y="6629400"/>
            <a:ext cx="38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53F79DF-D612-4DAC-9A37-C08E2855C3BE}" type="slidenum">
              <a:rPr lang="en-US" sz="8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12</a:t>
            </a:fld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5000" y="3810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95AA6"/>
              </a:solidFill>
              <a:cs typeface="Arial" charset="0"/>
            </a:endParaRPr>
          </a:p>
        </p:txBody>
      </p:sp>
      <p:sp>
        <p:nvSpPr>
          <p:cNvPr id="9223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095AA6"/>
                </a:solidFill>
              </a:rPr>
              <a:t>Research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152400" y="1752600"/>
            <a:ext cx="5562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rgbClr val="095AA6"/>
                </a:solidFill>
              </a:rPr>
              <a:t>Carried out by PhD`s: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95AA6"/>
                </a:solidFill>
              </a:rPr>
              <a:t>Desalination of seawater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95AA6"/>
                </a:solidFill>
              </a:rPr>
              <a:t>Separation at source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95AA6"/>
                </a:solidFill>
              </a:rPr>
              <a:t>Membrane bioreactor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95AA6"/>
                </a:solidFill>
              </a:rPr>
              <a:t>Fouling of membranes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095AA6"/>
                </a:solidFill>
              </a:rPr>
              <a:t>Energy</a:t>
            </a:r>
            <a:r>
              <a:rPr lang="en-US" sz="2000" dirty="0" smtClean="0">
                <a:solidFill>
                  <a:srgbClr val="095AA6"/>
                </a:solidFill>
              </a:rPr>
              <a:t> from water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95AA6"/>
                </a:solidFill>
              </a:rPr>
              <a:t>Sensors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95AA6"/>
                </a:solidFill>
              </a:rPr>
              <a:t>Hydrogen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95AA6"/>
                </a:solidFill>
              </a:rPr>
              <a:t>Hormones and medication in water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095AA6"/>
                </a:solidFill>
              </a:rPr>
              <a:t>Algae</a:t>
            </a:r>
            <a:endParaRPr lang="en-US" sz="2000" dirty="0">
              <a:solidFill>
                <a:srgbClr val="095AA6"/>
              </a:solidFill>
            </a:endParaRPr>
          </a:p>
        </p:txBody>
      </p:sp>
      <p:pic>
        <p:nvPicPr>
          <p:cNvPr id="9225" name="Picture 10" descr="_MAP0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00" y="1676400"/>
            <a:ext cx="3238500" cy="4876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What do we know about water?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2286000" cy="381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nl-NL" sz="2000" dirty="0" smtClean="0"/>
              <a:t>Well, not much:</a:t>
            </a:r>
          </a:p>
        </p:txBody>
      </p:sp>
      <p:pic>
        <p:nvPicPr>
          <p:cNvPr id="28676" name="Picture 4" descr="IMG_627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1727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6" descr="Arctic-ice-cave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354263"/>
            <a:ext cx="43815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8" descr="IMG_25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362200"/>
            <a:ext cx="19431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533400" y="50292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nl-NL" b="1" dirty="0" smtClean="0">
                <a:solidFill>
                  <a:srgbClr val="0065BD"/>
                </a:solidFill>
              </a:rPr>
              <a:t>Liquid</a:t>
            </a:r>
            <a:endParaRPr lang="en-US" altLang="nl-NL" b="1" dirty="0">
              <a:solidFill>
                <a:srgbClr val="0065BD"/>
              </a:solidFill>
            </a:endParaRP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4114800" y="50292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nl-NL" b="1" dirty="0" smtClean="0">
                <a:solidFill>
                  <a:srgbClr val="0065BD"/>
                </a:solidFill>
              </a:rPr>
              <a:t>Solid</a:t>
            </a:r>
            <a:endParaRPr lang="en-US" altLang="nl-NL" b="1" dirty="0">
              <a:solidFill>
                <a:srgbClr val="0065BD"/>
              </a:solidFill>
            </a:endParaRP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7696200" y="50292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nl-NL" b="1" dirty="0">
                <a:solidFill>
                  <a:srgbClr val="0065BD"/>
                </a:solidFill>
              </a:rPr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14940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800" dirty="0" smtClean="0"/>
              <a:t>Water Bridge</a:t>
            </a:r>
          </a:p>
        </p:txBody>
      </p:sp>
      <p:pic>
        <p:nvPicPr>
          <p:cNvPr id="29699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257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3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practice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676400"/>
            <a:ext cx="46863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276600"/>
            <a:ext cx="4914732" cy="327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15_osmosecent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7" y="1613320"/>
            <a:ext cx="6450013" cy="455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Blue Energy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6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 idx="4294967295"/>
          </p:nvPr>
        </p:nvSpPr>
        <p:spPr>
          <a:xfrm>
            <a:off x="1025525" y="338138"/>
            <a:ext cx="7737475" cy="774700"/>
          </a:xfrm>
        </p:spPr>
        <p:txBody>
          <a:bodyPr tIns="45715" bIns="45715"/>
          <a:lstStyle/>
          <a:p>
            <a:pPr eaLnBrk="1"/>
            <a:r>
              <a:rPr lang="nl-NL" altLang="en-US" smtClean="0"/>
              <a:t>Mechanical energy from water</a:t>
            </a:r>
          </a:p>
        </p:txBody>
      </p:sp>
      <p:sp>
        <p:nvSpPr>
          <p:cNvPr id="24579" name="Tekstvak 6"/>
          <p:cNvSpPr txBox="1">
            <a:spLocks noChangeArrowheads="1"/>
          </p:cNvSpPr>
          <p:nvPr/>
        </p:nvSpPr>
        <p:spPr bwMode="auto">
          <a:xfrm>
            <a:off x="3560763" y="4146550"/>
            <a:ext cx="28273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b="1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Wave energy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Large amount, but distributed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Possible in combination with 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offshore wind</a:t>
            </a:r>
          </a:p>
        </p:txBody>
      </p:sp>
      <p:pic>
        <p:nvPicPr>
          <p:cNvPr id="24580" name="Picture 5" descr="Getijdenstroming 1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725" y="1143000"/>
            <a:ext cx="207645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stroming stuwen sluizen 1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1609725"/>
            <a:ext cx="30099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Golfenergie 15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1665288"/>
            <a:ext cx="289083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kstvak 4"/>
          <p:cNvSpPr txBox="1">
            <a:spLocks noChangeArrowheads="1"/>
          </p:cNvSpPr>
          <p:nvPr/>
        </p:nvSpPr>
        <p:spPr bwMode="auto">
          <a:xfrm>
            <a:off x="528638" y="4141788"/>
            <a:ext cx="28273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b="1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Gravitational energy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(from rivers): 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Limited, but easy to harvest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Feasible at sufficient drop height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Proven technology</a:t>
            </a:r>
          </a:p>
        </p:txBody>
      </p:sp>
      <p:sp>
        <p:nvSpPr>
          <p:cNvPr id="24584" name="Tekstvak 7"/>
          <p:cNvSpPr txBox="1">
            <a:spLocks/>
          </p:cNvSpPr>
          <p:nvPr/>
        </p:nvSpPr>
        <p:spPr bwMode="auto">
          <a:xfrm>
            <a:off x="6486525" y="4149725"/>
            <a:ext cx="26939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b="1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Tidal energy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Large amount, but distributed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Feasible at large tidal 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velocities (&gt; 2 m/s)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  <a:cs typeface="Arial" pitchFamily="34" charset="0"/>
              </a:rPr>
              <a:t>Environmental impact</a:t>
            </a:r>
          </a:p>
          <a:p>
            <a:pPr>
              <a:spcBef>
                <a:spcPct val="50000"/>
              </a:spcBef>
            </a:pPr>
            <a:endParaRPr lang="nl-NL" altLang="en-US" sz="1400">
              <a:solidFill>
                <a:srgbClr val="004C78"/>
              </a:solidFill>
              <a:ea typeface="MS Gothic" pitchFamily="49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nl-NL" altLang="en-US" sz="1400">
              <a:solidFill>
                <a:srgbClr val="004C78"/>
              </a:solidFill>
              <a:ea typeface="MS Gothic" pitchFamily="49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692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kstvak 4"/>
          <p:cNvSpPr txBox="1">
            <a:spLocks noChangeArrowheads="1"/>
          </p:cNvSpPr>
          <p:nvPr/>
        </p:nvSpPr>
        <p:spPr bwMode="auto">
          <a:xfrm>
            <a:off x="742950" y="3651250"/>
            <a:ext cx="398621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b="1">
                <a:solidFill>
                  <a:srgbClr val="004C78"/>
                </a:solidFill>
                <a:ea typeface="MS Gothic" pitchFamily="49" charset="-128"/>
              </a:rPr>
              <a:t>Aquatic biomass energy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</a:rPr>
              <a:t>Very large amount to produce a fuel. 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</a:rPr>
              <a:t>Flexible source,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</a:rPr>
              <a:t>Difficult  to optimise. Interference with 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</a:rPr>
              <a:t>water quality standards and recreation</a:t>
            </a:r>
          </a:p>
        </p:txBody>
      </p:sp>
      <p:pic>
        <p:nvPicPr>
          <p:cNvPr id="25603" name="Picture 4" descr="Aquatische biomassa 1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20838"/>
            <a:ext cx="29527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kstvak 7"/>
          <p:cNvSpPr txBox="1">
            <a:spLocks/>
          </p:cNvSpPr>
          <p:nvPr/>
        </p:nvSpPr>
        <p:spPr bwMode="auto">
          <a:xfrm>
            <a:off x="4364038" y="3644900"/>
            <a:ext cx="282733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/>
          <a:lstStyle>
            <a:lvl1pPr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b="1">
                <a:solidFill>
                  <a:srgbClr val="004C78"/>
                </a:solidFill>
                <a:ea typeface="MS Gothic" pitchFamily="49" charset="-128"/>
              </a:rPr>
              <a:t>Salinity gradient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</a:rPr>
              <a:t>Large amount, depending on 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</a:rPr>
              <a:t>fresh water flow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</a:rPr>
              <a:t>Export potential, innovative, 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</a:rPr>
              <a:t>not yet proven at pilot scale</a:t>
            </a:r>
          </a:p>
          <a:p>
            <a:pPr>
              <a:spcBef>
                <a:spcPct val="50000"/>
              </a:spcBef>
            </a:pPr>
            <a:r>
              <a:rPr lang="nl-NL" altLang="en-US" sz="1400">
                <a:solidFill>
                  <a:srgbClr val="004C78"/>
                </a:solidFill>
                <a:ea typeface="MS Gothic" pitchFamily="49" charset="-128"/>
              </a:rPr>
              <a:t>Fouling in practice?</a:t>
            </a:r>
          </a:p>
        </p:txBody>
      </p:sp>
      <p:pic>
        <p:nvPicPr>
          <p:cNvPr id="25605" name="Picture 4" descr="zoet-zout 1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050" y="1387475"/>
            <a:ext cx="2908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nl-NL" altLang="en-US" smtClean="0"/>
              <a:t>Chemical energy from water</a:t>
            </a:r>
            <a:endParaRPr lang="en-US" altLang="en-US" smtClean="0"/>
          </a:p>
        </p:txBody>
      </p:sp>
      <p:pic>
        <p:nvPicPr>
          <p:cNvPr id="25607" name="Picture 2" descr="logo deltar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6203950"/>
            <a:ext cx="1695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966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Conversion techniques</a:t>
            </a:r>
            <a:endParaRPr lang="en-US" smtClean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846263"/>
            <a:ext cx="7634287" cy="410368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nl-NL" dirty="0" smtClean="0"/>
              <a:t>Reversible mixing by means of selective membranes, i.e. mixing limited to one of the components</a:t>
            </a:r>
          </a:p>
          <a:p>
            <a:pPr>
              <a:lnSpc>
                <a:spcPct val="90000"/>
              </a:lnSpc>
              <a:defRPr/>
            </a:pPr>
            <a:r>
              <a:rPr lang="nl-NL" dirty="0" smtClean="0"/>
              <a:t>Pressure Retarded Osmosis (PRO): </a:t>
            </a:r>
          </a:p>
          <a:p>
            <a:pPr lvl="1">
              <a:lnSpc>
                <a:spcPct val="90000"/>
              </a:lnSpc>
              <a:defRPr/>
            </a:pPr>
            <a:r>
              <a:rPr lang="nl-NL" dirty="0" smtClean="0"/>
              <a:t>Water-permeable membranes</a:t>
            </a:r>
          </a:p>
          <a:p>
            <a:pPr>
              <a:lnSpc>
                <a:spcPct val="90000"/>
              </a:lnSpc>
              <a:defRPr/>
            </a:pPr>
            <a:r>
              <a:rPr lang="nl-NL" dirty="0" smtClean="0"/>
              <a:t>Reverse Electro Dialysis (RED): </a:t>
            </a:r>
          </a:p>
          <a:p>
            <a:pPr lvl="1">
              <a:lnSpc>
                <a:spcPct val="90000"/>
              </a:lnSpc>
              <a:defRPr/>
            </a:pPr>
            <a:r>
              <a:rPr lang="nl-NL" dirty="0" smtClean="0"/>
              <a:t>Ion-selective membranes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6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87" y="2168128"/>
            <a:ext cx="1740226" cy="769144"/>
          </a:xfrm>
          <a:prstGeom prst="rect">
            <a:avLst/>
          </a:prstGeom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8686800" y="6629400"/>
            <a:ext cx="38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65BD"/>
                </a:solidFill>
                <a:latin typeface="Arial" charset="0"/>
              </a:defRPr>
            </a:lvl1pPr>
            <a:lvl2pPr>
              <a:defRPr sz="2400">
                <a:solidFill>
                  <a:srgbClr val="0065BD"/>
                </a:solidFill>
                <a:latin typeface="Arial" charset="0"/>
              </a:defRPr>
            </a:lvl2pPr>
            <a:lvl3pPr>
              <a:defRPr sz="2000">
                <a:solidFill>
                  <a:srgbClr val="0065BD"/>
                </a:solidFill>
                <a:latin typeface="Arial" charset="0"/>
              </a:defRPr>
            </a:lvl3pPr>
            <a:lvl4pPr>
              <a:defRPr sz="2000">
                <a:solidFill>
                  <a:srgbClr val="095AA6"/>
                </a:solidFill>
                <a:latin typeface="Arial" charset="0"/>
              </a:defRPr>
            </a:lvl4pPr>
            <a:lvl5pPr>
              <a:defRPr sz="2000">
                <a:solidFill>
                  <a:srgbClr val="095AA6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95AA6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95AA6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95AA6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95AA6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6D9BB801-C2C2-45A7-8D4F-9A964D9A4190}" type="slidenum">
              <a:rPr lang="en-US" altLang="en-US" sz="8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2</a:t>
            </a:fld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905000" y="3810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rgbClr val="0065BD"/>
                </a:solidFill>
                <a:latin typeface="Arial" charset="0"/>
              </a:defRPr>
            </a:lvl1pPr>
            <a:lvl2pPr>
              <a:defRPr sz="2400">
                <a:solidFill>
                  <a:srgbClr val="0065BD"/>
                </a:solidFill>
                <a:latin typeface="Arial" charset="0"/>
              </a:defRPr>
            </a:lvl2pPr>
            <a:lvl3pPr>
              <a:defRPr sz="2000">
                <a:solidFill>
                  <a:srgbClr val="0065BD"/>
                </a:solidFill>
                <a:latin typeface="Arial" charset="0"/>
              </a:defRPr>
            </a:lvl3pPr>
            <a:lvl4pPr>
              <a:defRPr sz="2000">
                <a:solidFill>
                  <a:srgbClr val="095AA6"/>
                </a:solidFill>
                <a:latin typeface="Arial" charset="0"/>
              </a:defRPr>
            </a:lvl4pPr>
            <a:lvl5pPr>
              <a:defRPr sz="2000">
                <a:solidFill>
                  <a:srgbClr val="095AA6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95AA6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95AA6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95AA6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95AA6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>
              <a:solidFill>
                <a:srgbClr val="095AA6"/>
              </a:solidFill>
              <a:cs typeface="Arial" charset="0"/>
            </a:endParaRPr>
          </a:p>
        </p:txBody>
      </p:sp>
      <p:pic>
        <p:nvPicPr>
          <p:cNvPr id="410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51308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21"/>
          <p:cNvSpPr>
            <a:spLocks noChangeArrowheads="1"/>
          </p:cNvSpPr>
          <p:nvPr/>
        </p:nvSpPr>
        <p:spPr bwMode="auto">
          <a:xfrm>
            <a:off x="2286000" y="533400"/>
            <a:ext cx="6248400" cy="533400"/>
          </a:xfrm>
          <a:prstGeom prst="rect">
            <a:avLst/>
          </a:prstGeom>
          <a:solidFill>
            <a:srgbClr val="1E82C6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800" b="1" smtClean="0">
                <a:solidFill>
                  <a:srgbClr val="095AA6"/>
                </a:solidFill>
              </a:rPr>
              <a:t>Technological Top Institute Water</a:t>
            </a:r>
            <a:endParaRPr lang="en-US" altLang="en-US" sz="2800" b="1">
              <a:solidFill>
                <a:srgbClr val="095AA6"/>
              </a:solidFill>
            </a:endParaRPr>
          </a:p>
        </p:txBody>
      </p:sp>
      <p:pic>
        <p:nvPicPr>
          <p:cNvPr id="4106" name="Picture 22" descr="kaart_nederla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1752600"/>
            <a:ext cx="4000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AutoShape 23"/>
          <p:cNvSpPr>
            <a:spLocks noChangeArrowheads="1"/>
          </p:cNvSpPr>
          <p:nvPr/>
        </p:nvSpPr>
        <p:spPr bwMode="auto">
          <a:xfrm>
            <a:off x="76200" y="1905000"/>
            <a:ext cx="2895600" cy="1295400"/>
          </a:xfrm>
          <a:prstGeom prst="cloudCallout">
            <a:avLst>
              <a:gd name="adj1" fmla="val 68093"/>
              <a:gd name="adj2" fmla="val -19731"/>
            </a:avLst>
          </a:prstGeom>
          <a:solidFill>
            <a:srgbClr val="99CCFF">
              <a:alpha val="30196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09" name="Oval 25"/>
          <p:cNvSpPr>
            <a:spLocks noChangeArrowheads="1"/>
          </p:cNvSpPr>
          <p:nvPr/>
        </p:nvSpPr>
        <p:spPr bwMode="auto">
          <a:xfrm>
            <a:off x="2514600" y="37338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10" name="Oval 26"/>
          <p:cNvSpPr>
            <a:spLocks noChangeArrowheads="1"/>
          </p:cNvSpPr>
          <p:nvPr/>
        </p:nvSpPr>
        <p:spPr bwMode="auto">
          <a:xfrm>
            <a:off x="3417888" y="2252663"/>
            <a:ext cx="223837" cy="88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2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verse%20osmosis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029"/>
          <a:stretch>
            <a:fillRect/>
          </a:stretch>
        </p:blipFill>
        <p:spPr bwMode="auto">
          <a:xfrm>
            <a:off x="971550" y="1628775"/>
            <a:ext cx="7777163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Osmotic pressure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867400" y="3716338"/>
            <a:ext cx="3603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5867400" y="3716338"/>
            <a:ext cx="3603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Blue Energy</a:t>
            </a:r>
          </a:p>
        </p:txBody>
      </p:sp>
      <p:pic>
        <p:nvPicPr>
          <p:cNvPr id="12291" name="Picture 3" descr="z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2876550"/>
            <a:ext cx="12096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7620000" y="3733800"/>
            <a:ext cx="11430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Cl</a:t>
            </a:r>
            <a:r>
              <a:rPr lang="nl-NL" baseline="30000"/>
              <a:t>-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4953000" y="3733800"/>
            <a:ext cx="1143000" cy="1143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Na</a:t>
            </a:r>
            <a:r>
              <a:rPr lang="nl-NL" baseline="30000"/>
              <a:t>+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5791200" y="3124200"/>
            <a:ext cx="457200" cy="68580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7383463" y="3124200"/>
            <a:ext cx="533400" cy="68580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1295400" y="2298054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dirty="0" smtClean="0">
                <a:solidFill>
                  <a:srgbClr val="095AA6"/>
                </a:solidFill>
              </a:rPr>
              <a:t>Salt</a:t>
            </a:r>
            <a:endParaRPr lang="nl-NL" sz="2400" b="1" dirty="0">
              <a:solidFill>
                <a:srgbClr val="095AA6"/>
              </a:solidFill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591" y="2033587"/>
            <a:ext cx="127061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9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Energy - RED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810000" y="3688656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Cl</a:t>
            </a:r>
            <a:r>
              <a:rPr lang="nl-NL" baseline="30000"/>
              <a:t>-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505200" y="1631256"/>
            <a:ext cx="5334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Na</a:t>
            </a:r>
            <a:r>
              <a:rPr lang="nl-NL" baseline="30000"/>
              <a:t>+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581400" y="2240856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Cl</a:t>
            </a:r>
            <a:r>
              <a:rPr lang="nl-NL" baseline="30000"/>
              <a:t>-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5410200" y="4374456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Cl</a:t>
            </a:r>
            <a:r>
              <a:rPr lang="nl-NL" baseline="30000"/>
              <a:t>-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800600" y="3155256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Cl</a:t>
            </a:r>
            <a:r>
              <a:rPr lang="nl-NL" baseline="30000"/>
              <a:t>-</a:t>
            </a: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3352800" y="4603056"/>
            <a:ext cx="5334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Na</a:t>
            </a:r>
            <a:r>
              <a:rPr lang="nl-NL" baseline="30000"/>
              <a:t>+</a:t>
            </a: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181600" y="1707456"/>
            <a:ext cx="5334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Na</a:t>
            </a:r>
            <a:r>
              <a:rPr lang="nl-NL" baseline="30000"/>
              <a:t>+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4267200" y="2621856"/>
            <a:ext cx="5334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Na</a:t>
            </a:r>
            <a:r>
              <a:rPr lang="nl-NL" baseline="30000"/>
              <a:t>+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1402656"/>
            <a:ext cx="0" cy="4267200"/>
          </a:xfrm>
          <a:prstGeom prst="line">
            <a:avLst/>
          </a:prstGeom>
          <a:noFill/>
          <a:ln w="50800">
            <a:solidFill>
              <a:srgbClr val="99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172200" y="1402656"/>
            <a:ext cx="0" cy="4267200"/>
          </a:xfrm>
          <a:prstGeom prst="line">
            <a:avLst/>
          </a:prstGeom>
          <a:noFill/>
          <a:ln w="508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-4049117">
            <a:off x="6019800" y="2240856"/>
            <a:ext cx="457200" cy="1066800"/>
          </a:xfrm>
          <a:prstGeom prst="curvedRightArrow">
            <a:avLst>
              <a:gd name="adj1" fmla="val 34028"/>
              <a:gd name="adj2" fmla="val 9167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rot="-4038885">
            <a:off x="6019800" y="3764856"/>
            <a:ext cx="457200" cy="1066800"/>
          </a:xfrm>
          <a:prstGeom prst="curvedRightArrow">
            <a:avLst>
              <a:gd name="adj1" fmla="val 34028"/>
              <a:gd name="adj2" fmla="val 9167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5400000">
            <a:off x="2819400" y="2088456"/>
            <a:ext cx="457200" cy="1066800"/>
          </a:xfrm>
          <a:prstGeom prst="curvedRightArrow">
            <a:avLst>
              <a:gd name="adj1" fmla="val 34028"/>
              <a:gd name="adj2" fmla="val 91670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rot="5400000">
            <a:off x="2819400" y="3688656"/>
            <a:ext cx="457200" cy="1066800"/>
          </a:xfrm>
          <a:prstGeom prst="curvedRightArrow">
            <a:avLst>
              <a:gd name="adj1" fmla="val 34028"/>
              <a:gd name="adj2" fmla="val 91670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3" name="Oval 17"/>
          <p:cNvSpPr>
            <a:spLocks noChangeArrowheads="1"/>
          </p:cNvSpPr>
          <p:nvPr/>
        </p:nvSpPr>
        <p:spPr bwMode="auto">
          <a:xfrm>
            <a:off x="1752600" y="4069656"/>
            <a:ext cx="5334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Na</a:t>
            </a:r>
            <a:r>
              <a:rPr lang="nl-NL" baseline="30000"/>
              <a:t>+</a:t>
            </a:r>
          </a:p>
        </p:txBody>
      </p:sp>
      <p:sp>
        <p:nvSpPr>
          <p:cNvPr id="152594" name="Oval 18"/>
          <p:cNvSpPr>
            <a:spLocks noChangeArrowheads="1"/>
          </p:cNvSpPr>
          <p:nvPr/>
        </p:nvSpPr>
        <p:spPr bwMode="auto">
          <a:xfrm>
            <a:off x="1752600" y="2621856"/>
            <a:ext cx="5334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Na</a:t>
            </a:r>
            <a:r>
              <a:rPr lang="nl-NL" baseline="30000"/>
              <a:t>+</a:t>
            </a:r>
          </a:p>
        </p:txBody>
      </p:sp>
      <p:sp>
        <p:nvSpPr>
          <p:cNvPr id="152595" name="Oval 19"/>
          <p:cNvSpPr>
            <a:spLocks noChangeArrowheads="1"/>
          </p:cNvSpPr>
          <p:nvPr/>
        </p:nvSpPr>
        <p:spPr bwMode="auto">
          <a:xfrm>
            <a:off x="7010400" y="2545656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Cl</a:t>
            </a:r>
            <a:r>
              <a:rPr lang="nl-NL" baseline="30000"/>
              <a:t>-</a:t>
            </a:r>
          </a:p>
        </p:txBody>
      </p:sp>
      <p:sp>
        <p:nvSpPr>
          <p:cNvPr id="152596" name="Oval 20"/>
          <p:cNvSpPr>
            <a:spLocks noChangeArrowheads="1"/>
          </p:cNvSpPr>
          <p:nvPr/>
        </p:nvSpPr>
        <p:spPr bwMode="auto">
          <a:xfrm>
            <a:off x="7010400" y="3993456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/>
              <a:t>Cl</a:t>
            </a:r>
            <a:r>
              <a:rPr lang="nl-NL" baseline="30000"/>
              <a:t>-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371600" y="1326456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/>
              <a:t>zoet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962400" y="1326456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/>
              <a:t>zout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324600" y="1326456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/>
              <a:t>zoet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6248400" y="1326456"/>
            <a:ext cx="1981200" cy="4267200"/>
          </a:xfrm>
          <a:prstGeom prst="rect">
            <a:avLst/>
          </a:prstGeom>
          <a:solidFill>
            <a:srgbClr val="99CC00">
              <a:alpha val="39999"/>
            </a:srgbClr>
          </a:solidFill>
          <a:ln w="50800">
            <a:pattFill prst="zigZag">
              <a:fgClr>
                <a:srgbClr val="1E82C6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200400" y="1326456"/>
            <a:ext cx="2895600" cy="4267200"/>
          </a:xfrm>
          <a:prstGeom prst="rect">
            <a:avLst/>
          </a:prstGeom>
          <a:solidFill>
            <a:srgbClr val="99CCFF">
              <a:alpha val="39999"/>
            </a:srgbClr>
          </a:solidFill>
          <a:ln w="50800">
            <a:pattFill prst="zigZag">
              <a:fgClr>
                <a:srgbClr val="99CCFF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2602" name="Picture 26" descr="nl-kleurplaat-kleurplaten-foto-batterij-p100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159477">
            <a:off x="3217069" y="4686400"/>
            <a:ext cx="30241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066800" y="1326456"/>
            <a:ext cx="1981200" cy="4267200"/>
          </a:xfrm>
          <a:prstGeom prst="rect">
            <a:avLst/>
          </a:prstGeom>
          <a:solidFill>
            <a:srgbClr val="99CC00">
              <a:alpha val="39999"/>
            </a:srgbClr>
          </a:solidFill>
          <a:ln w="50800">
            <a:pattFill prst="zigZag">
              <a:fgClr>
                <a:srgbClr val="1E82C6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Rectangle 11"/>
          <p:cNvSpPr>
            <a:spLocks noChangeArrowheads="1"/>
          </p:cNvSpPr>
          <p:nvPr/>
        </p:nvSpPr>
        <p:spPr bwMode="auto">
          <a:xfrm>
            <a:off x="0" y="5593656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92D050"/>
                </a:solidFill>
              </a:rPr>
              <a:t>Membrane </a:t>
            </a:r>
            <a:r>
              <a:rPr lang="en-US" b="1" dirty="0">
                <a:solidFill>
                  <a:srgbClr val="0065BD"/>
                </a:solidFill>
              </a:rPr>
              <a:t>1: </a:t>
            </a:r>
            <a:r>
              <a:rPr lang="en-US" b="1" dirty="0" smtClean="0">
                <a:solidFill>
                  <a:srgbClr val="0065BD"/>
                </a:solidFill>
              </a:rPr>
              <a:t>Selects positive ions</a:t>
            </a:r>
            <a:endParaRPr lang="en-US" b="1" dirty="0">
              <a:solidFill>
                <a:srgbClr val="0065BD"/>
              </a:solidFill>
            </a:endParaRPr>
          </a:p>
        </p:txBody>
      </p:sp>
      <p:sp>
        <p:nvSpPr>
          <p:cNvPr id="13341" name="Rectangle 11"/>
          <p:cNvSpPr>
            <a:spLocks noChangeArrowheads="1"/>
          </p:cNvSpPr>
          <p:nvPr/>
        </p:nvSpPr>
        <p:spPr bwMode="auto">
          <a:xfrm>
            <a:off x="6324600" y="5593656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FFC000"/>
                </a:solidFill>
              </a:rPr>
              <a:t>Membrane </a:t>
            </a:r>
            <a:r>
              <a:rPr lang="en-US" b="1" dirty="0">
                <a:solidFill>
                  <a:srgbClr val="0065BD"/>
                </a:solidFill>
              </a:rPr>
              <a:t>2: </a:t>
            </a:r>
            <a:r>
              <a:rPr lang="en-US" b="1" dirty="0" smtClean="0">
                <a:solidFill>
                  <a:srgbClr val="0065BD"/>
                </a:solidFill>
              </a:rPr>
              <a:t>Selects negative ions</a:t>
            </a:r>
            <a:endParaRPr lang="en-US" b="1" dirty="0">
              <a:solidFill>
                <a:srgbClr val="0065BD"/>
              </a:solidFill>
            </a:endParaRPr>
          </a:p>
        </p:txBody>
      </p:sp>
      <p:sp>
        <p:nvSpPr>
          <p:cNvPr id="2" name="Bent-Up Arrow 1"/>
          <p:cNvSpPr/>
          <p:nvPr/>
        </p:nvSpPr>
        <p:spPr>
          <a:xfrm>
            <a:off x="2895600" y="5746056"/>
            <a:ext cx="304800" cy="266700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Bent-Up Arrow 31"/>
          <p:cNvSpPr/>
          <p:nvPr/>
        </p:nvSpPr>
        <p:spPr>
          <a:xfrm flipH="1">
            <a:off x="6096000" y="5746056"/>
            <a:ext cx="282575" cy="284163"/>
          </a:xfrm>
          <a:prstGeom prst="bent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4" grpId="0" animBg="1"/>
      <p:bldP spid="152595" grpId="0" animBg="1"/>
      <p:bldP spid="1525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Membraantechnologie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5" name="Picture 3" descr="Membraan%20Ne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772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667000" y="487363"/>
            <a:ext cx="6248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3200" b="1">
                <a:solidFill>
                  <a:srgbClr val="095AA6"/>
                </a:solidFill>
                <a:cs typeface="Arial" charset="0"/>
              </a:rPr>
              <a:t>Productie van een membraan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1600200"/>
            <a:ext cx="87630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nl-NL" sz="2400">
                <a:solidFill>
                  <a:srgbClr val="095AA6"/>
                </a:solidFill>
              </a:rPr>
              <a:t>Basis is een organisch polymeer (PAN, PES, CA, PVDF)      welke de   weerstand en sterkte bepaald. 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nl-NL" sz="2400">
                <a:solidFill>
                  <a:srgbClr val="095AA6"/>
                </a:solidFill>
              </a:rPr>
              <a:t>Gietstroop is een mix van polymeer met een Ion/wisselaar en een  organisch oplosmiddel.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nl-NL" sz="2400">
                <a:solidFill>
                  <a:srgbClr val="095AA6"/>
                </a:solidFill>
              </a:rPr>
              <a:t>Het oplosmiddel lost op                                                                                 in water</a:t>
            </a:r>
            <a:r>
              <a:rPr lang="nl-NL" sz="2800">
                <a:solidFill>
                  <a:srgbClr val="095AA6"/>
                </a:solidFill>
              </a:rPr>
              <a:t>		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62400" y="6629400"/>
            <a:ext cx="685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solidFill>
                  <a:srgbClr val="095AA6"/>
                </a:solidFill>
              </a:rPr>
              <a:t>file12</a:t>
            </a:r>
            <a:endParaRPr lang="en-US" sz="1200" b="1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686800" y="6629400"/>
            <a:ext cx="228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3276600"/>
            <a:ext cx="447833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2209800" y="5943600"/>
            <a:ext cx="247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i="1">
                <a:solidFill>
                  <a:srgbClr val="92D050"/>
                </a:solidFill>
              </a:rPr>
              <a:t>Membraan oppervlak</a:t>
            </a:r>
            <a:endParaRPr lang="en-US" i="1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659063" y="487363"/>
            <a:ext cx="495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>
                <a:solidFill>
                  <a:srgbClr val="095AA6"/>
                </a:solidFill>
                <a:cs typeface="Arial" charset="0"/>
              </a:rPr>
              <a:t>Onderzoek: Biofouling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962400" y="6629400"/>
            <a:ext cx="685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solidFill>
                  <a:srgbClr val="095AA6"/>
                </a:solidFill>
              </a:rPr>
              <a:t>file12</a:t>
            </a:r>
            <a:endParaRPr lang="en-US" sz="1200" b="1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8686800" y="6629400"/>
            <a:ext cx="228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191000"/>
            <a:ext cx="73406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7912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9875"/>
            <a:ext cx="4306888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43200"/>
            <a:ext cx="52197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1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Demonstration Blue Energy</a:t>
            </a:r>
          </a:p>
        </p:txBody>
      </p:sp>
      <p:pic>
        <p:nvPicPr>
          <p:cNvPr id="14339" name="Picture 3" descr="Blue Energy impressie_1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925" y="1905000"/>
            <a:ext cx="4876800" cy="36576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6248400" cy="4114800"/>
          </a:xfrm>
        </p:spPr>
        <p:txBody>
          <a:bodyPr/>
          <a:lstStyle/>
          <a:p>
            <a:r>
              <a:rPr lang="nl-NL" sz="2400" b="0" dirty="0" err="1" smtClean="0"/>
              <a:t>REDstack</a:t>
            </a:r>
            <a:endParaRPr lang="en-US" sz="2400" b="0" dirty="0" smtClean="0"/>
          </a:p>
          <a:p>
            <a:r>
              <a:rPr lang="en-US" sz="2400" b="0" dirty="0" err="1" smtClean="0"/>
              <a:t>Eneco</a:t>
            </a:r>
            <a:endParaRPr lang="en-US" sz="2400" b="0" dirty="0" smtClean="0"/>
          </a:p>
          <a:p>
            <a:r>
              <a:rPr lang="en-US" sz="2400" b="0" dirty="0" err="1" smtClean="0"/>
              <a:t>Alliander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nuon</a:t>
            </a:r>
            <a:r>
              <a:rPr lang="en-US" sz="2400" b="0" dirty="0" smtClean="0"/>
              <a:t>)</a:t>
            </a:r>
          </a:p>
          <a:p>
            <a:r>
              <a:rPr lang="en-US" sz="2400" b="0" dirty="0" smtClean="0"/>
              <a:t>Fuji Film</a:t>
            </a:r>
          </a:p>
          <a:p>
            <a:r>
              <a:rPr lang="en-US" sz="2400" b="0" dirty="0" err="1" smtClean="0"/>
              <a:t>Landustrie</a:t>
            </a:r>
            <a:endParaRPr lang="en-US" sz="2400" b="0" dirty="0" smtClean="0"/>
          </a:p>
          <a:p>
            <a:r>
              <a:rPr lang="en-US" sz="2400" b="0" dirty="0" smtClean="0"/>
              <a:t>Magneto</a:t>
            </a:r>
          </a:p>
          <a:p>
            <a:r>
              <a:rPr lang="en-US" sz="2400" b="0" dirty="0" smtClean="0"/>
              <a:t>Mast Carbon</a:t>
            </a:r>
          </a:p>
          <a:p>
            <a:r>
              <a:rPr lang="en-US" sz="2400" b="0" dirty="0" err="1" smtClean="0"/>
              <a:t>Frisia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Zout</a:t>
            </a:r>
            <a:endParaRPr lang="en-US" sz="2400" b="0" dirty="0" smtClean="0"/>
          </a:p>
          <a:p>
            <a:endParaRPr lang="en-US" sz="2400" b="0" dirty="0" smtClean="0"/>
          </a:p>
        </p:txBody>
      </p:sp>
      <p:pic>
        <p:nvPicPr>
          <p:cNvPr id="34820" name="Picture 4" descr="off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6670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_MAP00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2819400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Pilot</a:t>
            </a:r>
          </a:p>
        </p:txBody>
      </p:sp>
      <p:pic>
        <p:nvPicPr>
          <p:cNvPr id="38915" name="Picture 4" descr="frisia_lucht fe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50963"/>
            <a:ext cx="48768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76850" y="1360488"/>
            <a:ext cx="3276600" cy="2590800"/>
          </a:xfrm>
        </p:spPr>
        <p:txBody>
          <a:bodyPr/>
          <a:lstStyle/>
          <a:p>
            <a:pPr>
              <a:buFontTx/>
              <a:buNone/>
            </a:pPr>
            <a:r>
              <a:rPr lang="nl-NL" altLang="nl-NL" sz="2000" b="1" dirty="0" smtClean="0"/>
              <a:t>Salt factory </a:t>
            </a:r>
            <a:r>
              <a:rPr lang="nl-NL" altLang="nl-NL" sz="2000" dirty="0" smtClean="0"/>
              <a:t>Harlingen</a:t>
            </a:r>
          </a:p>
          <a:p>
            <a:pPr>
              <a:buFontTx/>
              <a:buChar char="-"/>
            </a:pPr>
            <a:r>
              <a:rPr lang="nl-NL" altLang="nl-NL" sz="2000" dirty="0" smtClean="0"/>
              <a:t>24/7 experiments</a:t>
            </a:r>
          </a:p>
          <a:p>
            <a:pPr>
              <a:buFontTx/>
              <a:buChar char="-"/>
            </a:pPr>
            <a:r>
              <a:rPr lang="nl-NL" altLang="nl-NL" sz="2000" dirty="0" smtClean="0"/>
              <a:t>2 stacks</a:t>
            </a:r>
          </a:p>
          <a:p>
            <a:pPr>
              <a:buFontTx/>
              <a:buChar char="-"/>
            </a:pPr>
            <a:r>
              <a:rPr lang="nl-NL" altLang="nl-NL" sz="2000" dirty="0" smtClean="0"/>
              <a:t>1200 membranes</a:t>
            </a:r>
          </a:p>
          <a:p>
            <a:pPr>
              <a:buFontTx/>
              <a:buNone/>
            </a:pPr>
            <a:endParaRPr lang="nl-NL" altLang="nl-NL" sz="2000" dirty="0" smtClean="0"/>
          </a:p>
          <a:p>
            <a:pPr>
              <a:buFontTx/>
              <a:buNone/>
            </a:pPr>
            <a:r>
              <a:rPr lang="nl-NL" altLang="nl-NL" sz="2000" b="0" dirty="0" smtClean="0"/>
              <a:t>-    </a:t>
            </a:r>
            <a:r>
              <a:rPr lang="nl-NL" altLang="nl-NL" sz="2000" dirty="0" smtClean="0"/>
              <a:t>target: 1kW / stack</a:t>
            </a:r>
          </a:p>
          <a:p>
            <a:pPr>
              <a:buFontTx/>
              <a:buChar char="-"/>
            </a:pPr>
            <a:endParaRPr lang="nl-NL" altLang="nl-NL" sz="2000" dirty="0" smtClean="0"/>
          </a:p>
        </p:txBody>
      </p:sp>
      <p:pic>
        <p:nvPicPr>
          <p:cNvPr id="138246" name="Picture 6" descr="Logo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6079111"/>
            <a:ext cx="2238375" cy="5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694906"/>
            <a:ext cx="2200275" cy="293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686800" y="6629400"/>
            <a:ext cx="38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5E05469-C586-48F1-9311-36D44049B8DA}" type="slidenum">
              <a:rPr lang="en-US" sz="8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3</a:t>
            </a:fld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05000" y="3810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95AA6"/>
              </a:solidFill>
              <a:cs typeface="Arial" charset="0"/>
            </a:endParaRP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1169988" y="404813"/>
            <a:ext cx="7561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3200" b="1" dirty="0">
                <a:solidFill>
                  <a:srgbClr val="095AA6"/>
                </a:solidFill>
              </a:rPr>
              <a:t>	</a:t>
            </a:r>
            <a:r>
              <a:rPr lang="nl-NL" sz="3200" b="1" dirty="0" smtClean="0">
                <a:solidFill>
                  <a:srgbClr val="095AA6"/>
                </a:solidFill>
              </a:rPr>
              <a:t>World Water Stress</a:t>
            </a:r>
            <a:endParaRPr lang="nl-NL" sz="2400" dirty="0">
              <a:solidFill>
                <a:srgbClr val="095AA6"/>
              </a:solidFill>
              <a:cs typeface="Arial" charset="0"/>
            </a:endParaRPr>
          </a:p>
        </p:txBody>
      </p:sp>
      <p:pic>
        <p:nvPicPr>
          <p:cNvPr id="5128" name="Picture 16" descr="20061023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2895600" cy="1903413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17" descr="irri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895600" cy="1920875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8" descr="sani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532" y="1616075"/>
            <a:ext cx="2571750" cy="274320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84048" y="4664075"/>
            <a:ext cx="2941831" cy="646331"/>
          </a:xfrm>
          <a:prstGeom prst="rect">
            <a:avLst/>
          </a:prstGeom>
          <a:noFill/>
          <a:ln w="4826" algn="ctr">
            <a:solidFill>
              <a:srgbClr val="095A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95AA6"/>
                </a:solidFill>
              </a:rPr>
              <a:t>1.1 billion people without</a:t>
            </a:r>
          </a:p>
          <a:p>
            <a:pPr algn="ctr" eaLnBrk="1" hangingPunct="1"/>
            <a:r>
              <a:rPr lang="en-US" b="1" dirty="0" smtClean="0">
                <a:solidFill>
                  <a:srgbClr val="095AA6"/>
                </a:solidFill>
              </a:rPr>
              <a:t>clean drinking water</a:t>
            </a:r>
            <a:endParaRPr lang="en-US" b="1" dirty="0">
              <a:solidFill>
                <a:srgbClr val="095AA6"/>
              </a:solidFill>
            </a:endParaRPr>
          </a:p>
        </p:txBody>
      </p:sp>
      <p:sp>
        <p:nvSpPr>
          <p:cNvPr id="5132" name="Text Box 23"/>
          <p:cNvSpPr txBox="1">
            <a:spLocks noChangeArrowheads="1"/>
          </p:cNvSpPr>
          <p:nvPr/>
        </p:nvSpPr>
        <p:spPr bwMode="auto">
          <a:xfrm>
            <a:off x="6424732" y="4687888"/>
            <a:ext cx="2569935" cy="646331"/>
          </a:xfrm>
          <a:prstGeom prst="rect">
            <a:avLst/>
          </a:prstGeom>
          <a:noFill/>
          <a:ln w="4826" algn="ctr">
            <a:solidFill>
              <a:srgbClr val="095A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95AA6"/>
                </a:solidFill>
              </a:rPr>
              <a:t>shortage of irrigation </a:t>
            </a:r>
          </a:p>
          <a:p>
            <a:pPr algn="ctr" eaLnBrk="1" hangingPunct="1"/>
            <a:r>
              <a:rPr lang="en-US" b="1" dirty="0" smtClean="0">
                <a:solidFill>
                  <a:srgbClr val="095AA6"/>
                </a:solidFill>
              </a:rPr>
              <a:t>water</a:t>
            </a:r>
            <a:endParaRPr lang="en-US" b="1" dirty="0">
              <a:solidFill>
                <a:srgbClr val="095AA6"/>
              </a:solidFill>
            </a:endParaRPr>
          </a:p>
        </p:txBody>
      </p:sp>
      <p:sp>
        <p:nvSpPr>
          <p:cNvPr id="5133" name="Text Box 24"/>
          <p:cNvSpPr txBox="1">
            <a:spLocks noChangeArrowheads="1"/>
          </p:cNvSpPr>
          <p:nvPr/>
        </p:nvSpPr>
        <p:spPr bwMode="auto">
          <a:xfrm>
            <a:off x="3195237" y="4687888"/>
            <a:ext cx="3005951" cy="646331"/>
          </a:xfrm>
          <a:prstGeom prst="rect">
            <a:avLst/>
          </a:prstGeom>
          <a:noFill/>
          <a:ln w="4826" algn="ctr">
            <a:solidFill>
              <a:srgbClr val="095A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95AA6"/>
                </a:solidFill>
              </a:rPr>
              <a:t>2.5 billion people without </a:t>
            </a:r>
          </a:p>
          <a:p>
            <a:pPr algn="ctr" eaLnBrk="1" hangingPunct="1"/>
            <a:r>
              <a:rPr lang="en-US" b="1" dirty="0" smtClean="0">
                <a:solidFill>
                  <a:srgbClr val="095AA6"/>
                </a:solidFill>
              </a:rPr>
              <a:t>safe sanitation</a:t>
            </a:r>
            <a:endParaRPr lang="en-US" b="1" dirty="0">
              <a:solidFill>
                <a:srgbClr val="095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Pilot Afsluitdijk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646238"/>
            <a:ext cx="409257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616075"/>
            <a:ext cx="4462462" cy="41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804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:\secretariaat\Personen\TVRI\2013\POWERPOINT\werkmap PP\WETSUS CONGRES\Plaatjes\redstack\P10309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1401763"/>
            <a:ext cx="2811463" cy="2109787"/>
          </a:xfrm>
          <a:prstGeom prst="rect">
            <a:avLst/>
          </a:prstGeom>
          <a:noFill/>
          <a:ln w="38100">
            <a:solidFill>
              <a:srgbClr val="006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175" y="3289300"/>
            <a:ext cx="2425700" cy="3235325"/>
          </a:xfrm>
          <a:prstGeom prst="rect">
            <a:avLst/>
          </a:prstGeom>
          <a:noFill/>
          <a:ln w="38100">
            <a:solidFill>
              <a:srgbClr val="006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1066800" y="217488"/>
            <a:ext cx="693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r>
              <a:rPr lang="nl-NL" sz="3200" b="1">
                <a:solidFill>
                  <a:srgbClr val="0065BD"/>
                </a:solidFill>
              </a:rPr>
              <a:t>Demo 50 kW Blue Energy Afsluitdijk</a:t>
            </a:r>
          </a:p>
        </p:txBody>
      </p:sp>
      <p:pic>
        <p:nvPicPr>
          <p:cNvPr id="37893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675" y="1647825"/>
            <a:ext cx="2189163" cy="1641475"/>
          </a:xfrm>
          <a:prstGeom prst="rect">
            <a:avLst/>
          </a:prstGeom>
          <a:noFill/>
          <a:ln w="38100">
            <a:solidFill>
              <a:srgbClr val="006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75" y="1322388"/>
            <a:ext cx="2622550" cy="1966912"/>
          </a:xfrm>
          <a:prstGeom prst="rect">
            <a:avLst/>
          </a:prstGeom>
          <a:noFill/>
          <a:ln w="38100">
            <a:solidFill>
              <a:srgbClr val="006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3289300"/>
            <a:ext cx="3784600" cy="2838450"/>
          </a:xfrm>
          <a:prstGeom prst="rect">
            <a:avLst/>
          </a:prstGeom>
          <a:noFill/>
          <a:ln w="38100">
            <a:solidFill>
              <a:srgbClr val="006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3551238"/>
            <a:ext cx="1801813" cy="2403475"/>
          </a:xfrm>
          <a:prstGeom prst="rect">
            <a:avLst/>
          </a:prstGeom>
          <a:noFill/>
          <a:ln w="38100">
            <a:solidFill>
              <a:srgbClr val="006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8025" y="908050"/>
            <a:ext cx="1951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43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794615" y="260350"/>
            <a:ext cx="21643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3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65BD"/>
                </a:solidFill>
                <a:latin typeface="Arial" charset="0"/>
              </a:defRPr>
            </a:lvl1pPr>
            <a:lvl2pPr>
              <a:defRPr sz="2400">
                <a:solidFill>
                  <a:srgbClr val="0065BD"/>
                </a:solidFill>
                <a:latin typeface="Arial" charset="0"/>
              </a:defRPr>
            </a:lvl2pPr>
            <a:lvl3pPr>
              <a:defRPr sz="2000">
                <a:solidFill>
                  <a:srgbClr val="0065BD"/>
                </a:solidFill>
                <a:latin typeface="Arial" charset="0"/>
              </a:defRPr>
            </a:lvl3pPr>
            <a:lvl4pPr>
              <a:defRPr sz="2000">
                <a:solidFill>
                  <a:srgbClr val="095AA6"/>
                </a:solidFill>
                <a:latin typeface="Arial" charset="0"/>
              </a:defRPr>
            </a:lvl4pPr>
            <a:lvl5pPr>
              <a:defRPr sz="2000">
                <a:solidFill>
                  <a:srgbClr val="095AA6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95AA6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95AA6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95AA6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95AA6"/>
                </a:solidFill>
                <a:latin typeface="Arial" charset="0"/>
              </a:defRPr>
            </a:lvl9pPr>
          </a:lstStyle>
          <a:p>
            <a:pPr algn="ctr"/>
            <a:r>
              <a:rPr lang="en-US" altLang="nl-NL" sz="3200" dirty="0">
                <a:solidFill>
                  <a:srgbClr val="095AA6"/>
                </a:solidFill>
              </a:rPr>
              <a:t>2014</a:t>
            </a:r>
          </a:p>
          <a:p>
            <a:pPr algn="ctr"/>
            <a:r>
              <a:rPr lang="en-US" altLang="nl-NL" sz="3200" dirty="0" err="1" smtClean="0">
                <a:solidFill>
                  <a:srgbClr val="095AA6"/>
                </a:solidFill>
              </a:rPr>
              <a:t>Afsluitdijk</a:t>
            </a:r>
            <a:endParaRPr lang="en-US" altLang="nl-NL" sz="3200" dirty="0">
              <a:solidFill>
                <a:srgbClr val="095AA6"/>
              </a:solidFill>
            </a:endParaRPr>
          </a:p>
        </p:txBody>
      </p:sp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51756"/>
            <a:ext cx="7048500" cy="39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6983412" cy="1008063"/>
          </a:xfrm>
        </p:spPr>
        <p:txBody>
          <a:bodyPr/>
          <a:lstStyle/>
          <a:p>
            <a:r>
              <a:rPr lang="nl-NL" dirty="0" err="1" smtClean="0"/>
              <a:t>Developments</a:t>
            </a:r>
            <a:endParaRPr lang="nl-NL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819275"/>
            <a:ext cx="8002588" cy="19050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400" b="0" dirty="0" smtClean="0"/>
              <a:t>Low-cost membranes</a:t>
            </a:r>
          </a:p>
          <a:p>
            <a:pPr marL="533400" indent="-533400">
              <a:buFontTx/>
              <a:buAutoNum type="arabicPeriod"/>
            </a:pPr>
            <a:r>
              <a:rPr lang="en-US" sz="2400" b="0" dirty="0" smtClean="0"/>
              <a:t>Pre-treatment and Hydrodynamics</a:t>
            </a:r>
          </a:p>
          <a:p>
            <a:pPr marL="533400" indent="-533400">
              <a:buFontTx/>
              <a:buAutoNum type="arabicPeriod"/>
            </a:pPr>
            <a:r>
              <a:rPr lang="en-US" sz="2400" b="0" dirty="0" smtClean="0"/>
              <a:t>Feasibility</a:t>
            </a:r>
          </a:p>
          <a:p>
            <a:pPr marL="533400" indent="-533400">
              <a:buFontTx/>
              <a:buAutoNum type="arabicPeriod"/>
            </a:pPr>
            <a:r>
              <a:rPr lang="en-US" sz="2400" b="0" dirty="0" smtClean="0"/>
              <a:t>Up scaling</a:t>
            </a:r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818" y="2962276"/>
            <a:ext cx="2730732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95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Fouling</a:t>
            </a:r>
            <a:endParaRPr lang="en-US" smtClean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3"/>
          <a:stretch/>
        </p:blipFill>
        <p:spPr bwMode="auto">
          <a:xfrm rot="-5400000">
            <a:off x="2874146" y="935855"/>
            <a:ext cx="507210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Prevention of biofouling</a:t>
            </a:r>
          </a:p>
        </p:txBody>
      </p:sp>
      <p:pic>
        <p:nvPicPr>
          <p:cNvPr id="41988" name="Picture 7" descr="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222500"/>
            <a:ext cx="777716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5426075" y="5541659"/>
            <a:ext cx="30241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i="1" dirty="0">
              <a:solidFill>
                <a:srgbClr val="004C78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000" i="1" dirty="0">
                <a:solidFill>
                  <a:srgbClr val="004C78"/>
                </a:solidFill>
                <a:hlinkClick r:id="rId3"/>
              </a:rPr>
              <a:t>Biofilm </a:t>
            </a:r>
            <a:r>
              <a:rPr lang="en-US" sz="1000" i="1" dirty="0" err="1">
                <a:solidFill>
                  <a:srgbClr val="004C78"/>
                </a:solidFill>
                <a:hlinkClick r:id="rId3"/>
              </a:rPr>
              <a:t>hypertextbook</a:t>
            </a:r>
            <a:r>
              <a:rPr lang="en-US" sz="1000" i="1" dirty="0">
                <a:solidFill>
                  <a:srgbClr val="004C78"/>
                </a:solidFill>
              </a:rPr>
              <a:t>, Montana State University Center for Biofilm Engineering</a:t>
            </a:r>
          </a:p>
          <a:p>
            <a:pPr eaLnBrk="0" hangingPunct="0"/>
            <a:endParaRPr lang="en-US" sz="1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54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on membrane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04268" y="1024732"/>
            <a:ext cx="471646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745" y="191654"/>
            <a:ext cx="6477000" cy="1371600"/>
          </a:xfrm>
        </p:spPr>
        <p:txBody>
          <a:bodyPr/>
          <a:lstStyle/>
          <a:p>
            <a:r>
              <a:rPr lang="nl-NL" dirty="0" smtClean="0"/>
              <a:t>Blue Energy</a:t>
            </a:r>
          </a:p>
        </p:txBody>
      </p:sp>
      <p:pic>
        <p:nvPicPr>
          <p:cNvPr id="29699" name="Picture 4" descr="potentia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404813"/>
            <a:ext cx="47879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0445" name="Group 93"/>
          <p:cNvGraphicFramePr>
            <a:graphicFrameLocks noGrp="1"/>
          </p:cNvGraphicFramePr>
          <p:nvPr>
            <p:ph idx="1"/>
          </p:nvPr>
        </p:nvGraphicFramePr>
        <p:xfrm>
          <a:off x="179388" y="1844675"/>
          <a:ext cx="3816350" cy="4195775"/>
        </p:xfrm>
        <a:graphic>
          <a:graphicData uri="http://schemas.openxmlformats.org/drawingml/2006/table">
            <a:tbl>
              <a:tblPr/>
              <a:tblGrid>
                <a:gridCol w="1306512"/>
                <a:gridCol w="854075"/>
                <a:gridCol w="936625"/>
                <a:gridCol w="719138"/>
              </a:tblGrid>
              <a:tr h="7132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Region</a:t>
                      </a:r>
                      <a:endParaRPr kumimoji="0" lang="en-GB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Number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of rivers 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Avg.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discharge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(m</a:t>
                      </a:r>
                      <a:r>
                        <a:rPr kumimoji="0" lang="en-GB" altLang="zh-TW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3</a:t>
                      </a: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/s)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Total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 power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 (GW) 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1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Africa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513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170 134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310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9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Asia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1308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215 318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338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1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Australia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275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15 811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30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89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Europe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767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66 308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91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1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North America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2000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190 457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319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Oceania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529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147 888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275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Oceans*</a:t>
                      </a:r>
                      <a:endParaRPr kumimoji="0" lang="en-GB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11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792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</a:t>
                      </a:r>
                      <a:endParaRPr kumimoji="0" lang="en-GB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South America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439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319 597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314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1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SUM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 </a:t>
                      </a:r>
                      <a:endParaRPr kumimoji="0" lang="en-GB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1 126 305</a:t>
                      </a:r>
                      <a:endParaRPr kumimoji="0" lang="en-GB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PMingLiU" pitchFamily="18" charset="-120"/>
                          <a:cs typeface="Arial" pitchFamily="34" charset="0"/>
                        </a:rPr>
                        <a:t>1 680</a:t>
                      </a:r>
                      <a:endParaRPr kumimoji="0" lang="en-GB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PMingLiU" pitchFamily="18" charset="-12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57" name="Content Placeholder 3" descr="atl_anntotpreci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644900"/>
            <a:ext cx="4500563" cy="30035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686800" y="6629400"/>
            <a:ext cx="38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C611E22-B6EF-43B4-9823-BD3425538086}" type="slidenum">
              <a:rPr lang="en-US" sz="8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38</a:t>
            </a:fld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905000" y="3810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95AA6"/>
              </a:solidFill>
              <a:cs typeface="Arial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971800" y="487363"/>
            <a:ext cx="419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z="3200" b="1">
                <a:solidFill>
                  <a:srgbClr val="095AA6"/>
                </a:solidFill>
              </a:rPr>
              <a:t>Educatie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0" y="3048000"/>
            <a:ext cx="6019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b="1">
                <a:solidFill>
                  <a:srgbClr val="095AA6"/>
                </a:solidFill>
              </a:rPr>
              <a:t>Ontwikkelen van lesmateriaal over water.</a:t>
            </a:r>
          </a:p>
          <a:p>
            <a:pPr marL="342900" indent="-342900">
              <a:spcBef>
                <a:spcPct val="20000"/>
              </a:spcBef>
            </a:pPr>
            <a:r>
              <a:rPr lang="nl-NL">
                <a:solidFill>
                  <a:srgbClr val="095AA6"/>
                </a:solidFill>
              </a:rPr>
              <a:t>	- Primair onderwijs</a:t>
            </a:r>
          </a:p>
          <a:p>
            <a:pPr marL="342900" indent="-342900">
              <a:spcBef>
                <a:spcPct val="20000"/>
              </a:spcBef>
            </a:pPr>
            <a:r>
              <a:rPr lang="nl-NL">
                <a:solidFill>
                  <a:srgbClr val="095AA6"/>
                </a:solidFill>
              </a:rPr>
              <a:t>	- Voortgezet onderwijs</a:t>
            </a:r>
          </a:p>
          <a:p>
            <a:pPr marL="342900" indent="-342900">
              <a:spcBef>
                <a:spcPct val="20000"/>
              </a:spcBef>
            </a:pPr>
            <a:endParaRPr lang="nl-NL">
              <a:solidFill>
                <a:srgbClr val="095AA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b="1">
                <a:solidFill>
                  <a:srgbClr val="095AA6"/>
                </a:solidFill>
              </a:rPr>
              <a:t>Participeren in nationale initiatieven en projecten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l-NL" b="1">
              <a:solidFill>
                <a:srgbClr val="095AA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b="1">
                <a:solidFill>
                  <a:srgbClr val="095AA6"/>
                </a:solidFill>
              </a:rPr>
              <a:t>Master Watertechnologie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nl-NL">
                <a:solidFill>
                  <a:srgbClr val="095AA6"/>
                </a:solidFill>
              </a:rPr>
              <a:t>Universitaire opleiding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nl-NL">
                <a:solidFill>
                  <a:srgbClr val="095AA6"/>
                </a:solidFill>
              </a:rPr>
              <a:t>Leeuwarden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228600" y="1905000"/>
            <a:ext cx="8686800" cy="457200"/>
          </a:xfrm>
          <a:prstGeom prst="rect">
            <a:avLst/>
          </a:prstGeom>
          <a:solidFill>
            <a:srgbClr val="99CCFF">
              <a:alpha val="30196"/>
            </a:srgbClr>
          </a:solidFill>
          <a:ln w="9525">
            <a:solidFill>
              <a:srgbClr val="095AA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nl-NL" sz="2000">
                <a:solidFill>
                  <a:srgbClr val="095AA6"/>
                </a:solidFill>
              </a:rPr>
              <a:t>Implementeren van water en watertechnologie in het onderwijs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381000" y="26670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95AA6"/>
                </a:solidFill>
              </a:rPr>
              <a:t>Hoe:</a:t>
            </a:r>
          </a:p>
        </p:txBody>
      </p:sp>
      <p:pic>
        <p:nvPicPr>
          <p:cNvPr id="28684" name="Picture 15" descr="8+ klas - toi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925763" cy="3902075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Lesmateriaal</a:t>
            </a:r>
          </a:p>
        </p:txBody>
      </p:sp>
      <p:pic>
        <p:nvPicPr>
          <p:cNvPr id="29699" name="Picture 4" descr="IMG_0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352800" cy="25146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066800" y="2260600"/>
            <a:ext cx="3733800" cy="1687513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l-NL" sz="2000">
                <a:solidFill>
                  <a:srgbClr val="0066CC"/>
                </a:solidFill>
              </a:rPr>
              <a:t> Lespakket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l-NL" sz="2000">
                <a:solidFill>
                  <a:srgbClr val="0066CC"/>
                </a:solidFill>
              </a:rPr>
              <a:t> Docentenhandleiding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l-NL" sz="2000">
                <a:solidFill>
                  <a:srgbClr val="0066CC"/>
                </a:solidFill>
              </a:rPr>
              <a:t> Blue Energy Bouwpakket</a:t>
            </a:r>
          </a:p>
          <a:p>
            <a:pPr eaLnBrk="1" hangingPunct="1">
              <a:spcBef>
                <a:spcPct val="50000"/>
              </a:spcBef>
            </a:pPr>
            <a:r>
              <a:rPr lang="nl-NL" sz="1600" b="1"/>
              <a:t>200</a:t>
            </a:r>
            <a:r>
              <a:rPr lang="nl-NL" sz="1600"/>
              <a:t> middelbare scholen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066800" y="4775200"/>
            <a:ext cx="3733800" cy="17780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l-NL" sz="2000">
                <a:solidFill>
                  <a:srgbClr val="0066CC"/>
                </a:solidFill>
              </a:rPr>
              <a:t> Proefjesles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l-NL" sz="2000">
                <a:solidFill>
                  <a:srgbClr val="0066CC"/>
                </a:solidFill>
              </a:rPr>
              <a:t> Excursie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l-NL" sz="2000">
                <a:solidFill>
                  <a:srgbClr val="0066CC"/>
                </a:solidFill>
              </a:rPr>
              <a:t> Verwerkingsles</a:t>
            </a:r>
          </a:p>
          <a:p>
            <a:pPr eaLnBrk="1" hangingPunct="1">
              <a:spcBef>
                <a:spcPct val="50000"/>
              </a:spcBef>
            </a:pPr>
            <a:r>
              <a:rPr lang="nl-NL" sz="1600" b="1"/>
              <a:t>100</a:t>
            </a:r>
            <a:r>
              <a:rPr lang="nl-NL" sz="1600"/>
              <a:t> basisscholen</a:t>
            </a:r>
            <a:r>
              <a:rPr lang="nl-NL" sz="2000"/>
              <a:t> 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533400" y="1812925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0066CC"/>
                </a:solidFill>
              </a:rPr>
              <a:t>Lesmateriaal Blue Energy (5&amp;6 vwo)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549275" y="4327525"/>
            <a:ext cx="375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0066CC"/>
                </a:solidFill>
              </a:rPr>
              <a:t>Wetsus 3 Daagse (groep 7&amp;8)</a:t>
            </a:r>
          </a:p>
        </p:txBody>
      </p:sp>
      <p:pic>
        <p:nvPicPr>
          <p:cNvPr id="29705" name="Picture 14" descr="http://www.pulpandpaper-technology.com/contractor_images/paques/logo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5368925"/>
            <a:ext cx="10302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5" descr="http://www.eusalt.com/images/logo_esco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2" b="18988"/>
          <a:stretch>
            <a:fillRect/>
          </a:stretch>
        </p:blipFill>
        <p:spPr bwMode="auto">
          <a:xfrm>
            <a:off x="7231063" y="5397500"/>
            <a:ext cx="12271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6" descr="http://www.vastgoedvitens-harderwijk.nl/Upload/image/VITENS_BASIS_def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46775"/>
            <a:ext cx="10302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7" descr="6845&amp;versionid=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189071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ectangle 18"/>
          <p:cNvSpPr>
            <a:spLocks noChangeArrowheads="1"/>
          </p:cNvSpPr>
          <p:nvPr/>
        </p:nvSpPr>
        <p:spPr bwMode="auto">
          <a:xfrm>
            <a:off x="5867400" y="4938713"/>
            <a:ext cx="2743200" cy="1524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0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88025"/>
            <a:ext cx="1371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731963" y="528638"/>
            <a:ext cx="6413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nl-NL" altLang="nl-NL" sz="3200" b="1" dirty="0">
              <a:solidFill>
                <a:srgbClr val="0065BD"/>
              </a:solidFill>
            </a:endParaRPr>
          </a:p>
        </p:txBody>
      </p: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1295399" y="1397001"/>
            <a:ext cx="7229475" cy="5232400"/>
            <a:chOff x="1317" y="6244"/>
            <a:chExt cx="9255" cy="7320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6360"/>
              <a:ext cx="6780" cy="378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1335" y="6244"/>
              <a:ext cx="6735" cy="7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" y="9612"/>
              <a:ext cx="4089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10725"/>
              <a:ext cx="4904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Earth water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4" name="Picture 16" descr="IMG_00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40908"/>
            <a:ext cx="2649873" cy="1988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18" descr="LogoJet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343400"/>
            <a:ext cx="12398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0" descr="eneco_energ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826000"/>
            <a:ext cx="10906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2" descr="NU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5532438"/>
            <a:ext cx="80803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4" descr="logoplatformbetatechni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4343400"/>
            <a:ext cx="9906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6" descr="Bild1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990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27"/>
          <p:cNvSpPr txBox="1">
            <a:spLocks noChangeArrowheads="1"/>
          </p:cNvSpPr>
          <p:nvPr/>
        </p:nvSpPr>
        <p:spPr bwMode="auto">
          <a:xfrm>
            <a:off x="6392863" y="3810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b="1">
                <a:solidFill>
                  <a:srgbClr val="0065BD"/>
                </a:solidFill>
              </a:rPr>
              <a:t>Sponsoring:</a:t>
            </a:r>
          </a:p>
        </p:txBody>
      </p:sp>
      <p:sp>
        <p:nvSpPr>
          <p:cNvPr id="30729" name="Rectangle 28"/>
          <p:cNvSpPr>
            <a:spLocks noChangeArrowheads="1"/>
          </p:cNvSpPr>
          <p:nvPr/>
        </p:nvSpPr>
        <p:spPr bwMode="auto">
          <a:xfrm>
            <a:off x="2667000" y="76200"/>
            <a:ext cx="6477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nl-NL" sz="3200" b="1">
                <a:solidFill>
                  <a:srgbClr val="0065BD"/>
                </a:solidFill>
              </a:rPr>
              <a:t>Certificering lesmateriaal</a:t>
            </a:r>
          </a:p>
          <a:p>
            <a:r>
              <a:rPr lang="nl-NL" sz="3200" b="1">
                <a:solidFill>
                  <a:srgbClr val="0065BD"/>
                </a:solidFill>
              </a:rPr>
              <a:t>	</a:t>
            </a:r>
            <a:r>
              <a:rPr lang="nl-NL" sz="1600" b="1" i="1">
                <a:solidFill>
                  <a:srgbClr val="0065BD"/>
                </a:solidFill>
              </a:rPr>
              <a:t>nationaal</a:t>
            </a:r>
            <a:endParaRPr lang="en-US" sz="1600" b="1">
              <a:solidFill>
                <a:srgbClr val="0065BD"/>
              </a:solidFill>
            </a:endParaRPr>
          </a:p>
        </p:txBody>
      </p:sp>
      <p:pic>
        <p:nvPicPr>
          <p:cNvPr id="11" name="Picture 9" descr="Blue energ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32236"/>
            <a:ext cx="2667000" cy="200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7"/>
          <p:cNvSpPr txBox="1">
            <a:spLocks noChangeArrowheads="1"/>
          </p:cNvSpPr>
          <p:nvPr/>
        </p:nvSpPr>
        <p:spPr bwMode="auto">
          <a:xfrm>
            <a:off x="457200" y="1676400"/>
            <a:ext cx="4953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nl-NL" altLang="zh-CN" b="1" dirty="0" smtClean="0">
                <a:solidFill>
                  <a:srgbClr val="0065BD"/>
                </a:solidFill>
                <a:latin typeface="Arial" charset="0"/>
                <a:ea typeface="SimSun" charset="-122"/>
              </a:rPr>
              <a:t>Natuur, Leven &amp; Technologie</a:t>
            </a:r>
            <a:endParaRPr lang="en-US" sz="2000" b="1" dirty="0" smtClean="0">
              <a:solidFill>
                <a:srgbClr val="0065BD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nl-NL" sz="2000" dirty="0" smtClean="0">
                <a:solidFill>
                  <a:srgbClr val="0065BD"/>
                </a:solidFill>
                <a:latin typeface="Arial" charset="0"/>
              </a:rPr>
              <a:t>Lesmateriaal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nl-NL" sz="2000" dirty="0" smtClean="0">
                <a:solidFill>
                  <a:srgbClr val="0065BD"/>
                </a:solidFill>
                <a:latin typeface="Arial" charset="0"/>
              </a:rPr>
              <a:t>Docentenhandleiding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nl-NL" sz="2000" dirty="0" smtClean="0">
                <a:solidFill>
                  <a:srgbClr val="0065BD"/>
                </a:solidFill>
                <a:latin typeface="Arial" charset="0"/>
              </a:rPr>
              <a:t>Bouwpakket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nl-NL" sz="1800" i="1" dirty="0" smtClean="0">
                <a:solidFill>
                  <a:srgbClr val="0065BD"/>
                </a:solidFill>
                <a:latin typeface="Arial" charset="0"/>
              </a:rPr>
              <a:t>200 middelbare scholen (5/6 vwo)</a:t>
            </a:r>
          </a:p>
        </p:txBody>
      </p:sp>
    </p:spTree>
    <p:extLst>
      <p:ext uri="{BB962C8B-B14F-4D97-AF65-F5344CB8AC3E}">
        <p14:creationId xmlns:p14="http://schemas.microsoft.com/office/powerpoint/2010/main" val="24698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710649" y="4821238"/>
            <a:ext cx="5715000" cy="1415772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spcBef>
                <a:spcPct val="10000"/>
              </a:spcBef>
            </a:pPr>
            <a:r>
              <a:rPr lang="nl-NL" sz="2000" b="1" i="1" dirty="0">
                <a:solidFill>
                  <a:srgbClr val="1E82C6"/>
                </a:solidFill>
              </a:rPr>
              <a:t>Email: </a:t>
            </a:r>
            <a:r>
              <a:rPr lang="nl-NL" sz="2000" i="1" dirty="0" smtClean="0">
                <a:solidFill>
                  <a:srgbClr val="1E82C6"/>
                </a:solidFill>
              </a:rPr>
              <a:t>marco.degraaff@wetsus.nl</a:t>
            </a:r>
            <a:endParaRPr lang="nl-NL" sz="2000" i="1" dirty="0">
              <a:solidFill>
                <a:srgbClr val="1E82C6"/>
              </a:solidFill>
            </a:endParaRPr>
          </a:p>
          <a:p>
            <a:pPr eaLnBrk="1" fontAlgn="t" hangingPunct="1">
              <a:spcBef>
                <a:spcPct val="10000"/>
              </a:spcBef>
            </a:pPr>
            <a:r>
              <a:rPr lang="nl-NL" sz="2000" i="1" dirty="0" smtClean="0">
                <a:solidFill>
                  <a:srgbClr val="1E82C6"/>
                </a:solidFill>
              </a:rPr>
              <a:t>www.wetsus.nl</a:t>
            </a:r>
            <a:endParaRPr lang="nl-NL" sz="2000" i="1" dirty="0">
              <a:solidFill>
                <a:srgbClr val="1E82C6"/>
              </a:solidFill>
            </a:endParaRPr>
          </a:p>
          <a:p>
            <a:pPr eaLnBrk="1" fontAlgn="t" hangingPunct="1">
              <a:spcBef>
                <a:spcPct val="10000"/>
              </a:spcBef>
            </a:pPr>
            <a:endParaRPr lang="nl-NL" sz="2000" i="1" dirty="0">
              <a:solidFill>
                <a:srgbClr val="1E82C6"/>
              </a:solidFill>
            </a:endParaRPr>
          </a:p>
          <a:p>
            <a:pPr eaLnBrk="1" fontAlgn="t" hangingPunct="1">
              <a:spcBef>
                <a:spcPct val="10000"/>
              </a:spcBef>
            </a:pPr>
            <a:r>
              <a:rPr lang="nl-NL" sz="2000" i="1" dirty="0" smtClean="0">
                <a:solidFill>
                  <a:srgbClr val="1E82C6"/>
                </a:solidFill>
              </a:rPr>
              <a:t>          </a:t>
            </a:r>
            <a:r>
              <a:rPr lang="nl-NL" sz="2000" i="1" dirty="0">
                <a:solidFill>
                  <a:srgbClr val="1E82C6"/>
                </a:solidFill>
              </a:rPr>
              <a:t>	</a:t>
            </a:r>
            <a:r>
              <a:rPr lang="nl-NL" sz="2000" i="1" dirty="0" smtClean="0">
                <a:solidFill>
                  <a:srgbClr val="1E82C6"/>
                </a:solidFill>
              </a:rPr>
              <a:t> wetsusnl</a:t>
            </a:r>
            <a:endParaRPr lang="nl-NL" sz="2000" i="1" dirty="0">
              <a:solidFill>
                <a:srgbClr val="1E82C6"/>
              </a:solidFill>
            </a:endParaRPr>
          </a:p>
        </p:txBody>
      </p:sp>
      <p:pic>
        <p:nvPicPr>
          <p:cNvPr id="21508" name="Picture 9" descr="_62J0017basisV2 HR - compres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4419600" cy="294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7" descr="http://verdienviainternet.com/wp-content/uploads/2012/09/Youtube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225" y="5791200"/>
            <a:ext cx="9175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avelkabat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13" y="1651000"/>
            <a:ext cx="578485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20875" y="311150"/>
            <a:ext cx="530066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nl-NL" altLang="nl-NL" sz="3200" b="1" dirty="0" smtClean="0">
                <a:solidFill>
                  <a:srgbClr val="0065BD"/>
                </a:solidFill>
              </a:rPr>
              <a:t>Water use</a:t>
            </a:r>
            <a:endParaRPr lang="nl-NL" altLang="nl-NL" sz="3200" b="1" dirty="0">
              <a:solidFill>
                <a:srgbClr val="006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79800"/>
              </p:ext>
            </p:extLst>
          </p:nvPr>
        </p:nvGraphicFramePr>
        <p:xfrm>
          <a:off x="1301463" y="1601908"/>
          <a:ext cx="7675849" cy="450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hart" r:id="rId3" imgW="7019925" imgH="4124325" progId="Excel.Chart.8">
                  <p:embed/>
                </p:oleObj>
              </mc:Choice>
              <mc:Fallback>
                <p:oleObj name="Chart" r:id="rId3" imgW="7019925" imgH="4124325" progId="Excel.Chart.8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463" y="1601908"/>
                        <a:ext cx="7675849" cy="4505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687" y="236538"/>
            <a:ext cx="5014913" cy="1000125"/>
          </a:xfrm>
        </p:spPr>
        <p:txBody>
          <a:bodyPr/>
          <a:lstStyle/>
          <a:p>
            <a:pPr eaLnBrk="1" hangingPunct="1"/>
            <a:r>
              <a:rPr lang="en-US" altLang="nl-NL" dirty="0" smtClean="0">
                <a:solidFill>
                  <a:srgbClr val="0065BD"/>
                </a:solidFill>
              </a:rPr>
              <a:t>Price of water (€/m</a:t>
            </a:r>
            <a:r>
              <a:rPr lang="en-US" altLang="nl-NL" baseline="30000" dirty="0" smtClean="0">
                <a:solidFill>
                  <a:srgbClr val="0065BD"/>
                </a:solidFill>
              </a:rPr>
              <a:t>3</a:t>
            </a:r>
            <a:r>
              <a:rPr lang="en-US" altLang="nl-NL" dirty="0" smtClean="0">
                <a:solidFill>
                  <a:srgbClr val="0065BD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3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766B4F3C-F57D-4406-A5E1-04126F628424@loca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3338" y="3124200"/>
            <a:ext cx="4294397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686800" y="6629400"/>
            <a:ext cx="38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77E1C2B-01A2-4692-A7E8-5E0187B16BD2}" type="slidenum">
              <a:rPr lang="en-US" sz="8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7</a:t>
            </a:fld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905000" y="3810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95AA6"/>
              </a:solidFill>
              <a:cs typeface="Arial" charset="0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2971800" y="487363"/>
            <a:ext cx="419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z="3200" b="1" dirty="0">
                <a:solidFill>
                  <a:srgbClr val="095AA6"/>
                </a:solidFill>
              </a:rPr>
              <a:t>Wetsus </a:t>
            </a:r>
            <a:r>
              <a:rPr lang="nl-NL" sz="3200" b="1" dirty="0" smtClean="0">
                <a:solidFill>
                  <a:srgbClr val="095AA6"/>
                </a:solidFill>
              </a:rPr>
              <a:t>Vision</a:t>
            </a:r>
            <a:endParaRPr lang="nl-NL" sz="3200" b="1" dirty="0">
              <a:solidFill>
                <a:srgbClr val="095AA6"/>
              </a:solidFill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630238" y="1752600"/>
            <a:ext cx="7691529" cy="1323439"/>
          </a:xfrm>
          <a:prstGeom prst="rect">
            <a:avLst/>
          </a:prstGeom>
          <a:noFill/>
          <a:ln w="4826" algn="ctr">
            <a:solidFill>
              <a:srgbClr val="095A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 smtClean="0">
                <a:solidFill>
                  <a:srgbClr val="095AA6"/>
                </a:solidFill>
              </a:rPr>
              <a:t>Wetsus</a:t>
            </a:r>
            <a:r>
              <a:rPr lang="en-US" sz="2000" b="1" dirty="0" smtClean="0">
                <a:solidFill>
                  <a:srgbClr val="095AA6"/>
                </a:solidFill>
              </a:rPr>
              <a:t> is a research institute for water technology: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000" b="1" dirty="0" smtClean="0">
                <a:solidFill>
                  <a:srgbClr val="095AA6"/>
                </a:solidFill>
              </a:rPr>
              <a:t>Research</a:t>
            </a:r>
            <a:r>
              <a:rPr lang="en-US" sz="2000" dirty="0" smtClean="0">
                <a:solidFill>
                  <a:srgbClr val="095AA6"/>
                </a:solidFill>
              </a:rPr>
              <a:t>: develop new sustainable technologies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000" b="1" dirty="0" smtClean="0">
                <a:solidFill>
                  <a:srgbClr val="095AA6"/>
                </a:solidFill>
              </a:rPr>
              <a:t>Education</a:t>
            </a:r>
            <a:r>
              <a:rPr lang="en-US" sz="2000" dirty="0" smtClean="0">
                <a:solidFill>
                  <a:srgbClr val="095AA6"/>
                </a:solidFill>
              </a:rPr>
              <a:t>: educate students for their future career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2000" b="1" dirty="0" smtClean="0">
                <a:solidFill>
                  <a:srgbClr val="095AA6"/>
                </a:solidFill>
              </a:rPr>
              <a:t>Entrepreneurship</a:t>
            </a:r>
            <a:r>
              <a:rPr lang="en-US" sz="2000" dirty="0" smtClean="0">
                <a:solidFill>
                  <a:srgbClr val="095AA6"/>
                </a:solidFill>
              </a:rPr>
              <a:t>: bring technology to the market, earn money</a:t>
            </a:r>
          </a:p>
        </p:txBody>
      </p:sp>
    </p:spTree>
    <p:extLst>
      <p:ext uri="{BB962C8B-B14F-4D97-AF65-F5344CB8AC3E}">
        <p14:creationId xmlns:p14="http://schemas.microsoft.com/office/powerpoint/2010/main" val="26745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LogoWageningen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286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2" descr="Rijksuniversiteit_Gronin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50" y="3429000"/>
            <a:ext cx="12001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3" descr="TUD_45bdd3cda45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743200"/>
            <a:ext cx="1371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TUe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20383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ut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225" y="3657600"/>
            <a:ext cx="162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Oval 17"/>
          <p:cNvSpPr>
            <a:spLocks noChangeArrowheads="1"/>
          </p:cNvSpPr>
          <p:nvPr/>
        </p:nvSpPr>
        <p:spPr bwMode="auto">
          <a:xfrm>
            <a:off x="5105400" y="1828800"/>
            <a:ext cx="3962400" cy="3048000"/>
          </a:xfrm>
          <a:prstGeom prst="ellipse">
            <a:avLst/>
          </a:prstGeom>
          <a:solidFill>
            <a:srgbClr val="1E82C6">
              <a:alpha val="20000"/>
            </a:srgbClr>
          </a:solidFill>
          <a:ln w="9525">
            <a:solidFill>
              <a:srgbClr val="095AA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1131460" y="274638"/>
            <a:ext cx="66294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95AA6"/>
                </a:solidFill>
              </a:rPr>
              <a:t>Cooperation </a:t>
            </a:r>
            <a:br>
              <a:rPr lang="en-US" dirty="0" smtClean="0">
                <a:solidFill>
                  <a:srgbClr val="095AA6"/>
                </a:solidFill>
              </a:rPr>
            </a:br>
            <a:r>
              <a:rPr lang="en-US" b="0" dirty="0" smtClean="0">
                <a:solidFill>
                  <a:srgbClr val="095AA6"/>
                </a:solidFill>
              </a:rPr>
              <a:t>Companies and Universities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8686800" y="6629400"/>
            <a:ext cx="381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1657D42-C8D8-4B5F-912A-5FD85D949E11}" type="slidenum">
              <a:rPr lang="en-US" sz="8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8</a:t>
            </a:fld>
            <a:endParaRPr lang="en-US" sz="800" b="1">
              <a:solidFill>
                <a:schemeClr val="bg1"/>
              </a:solidFill>
            </a:endParaRPr>
          </a:p>
        </p:txBody>
      </p:sp>
      <p:pic>
        <p:nvPicPr>
          <p:cNvPr id="7179" name="Picture 9" descr="offic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895600" cy="2895600"/>
          </a:xfrm>
          <a:prstGeom prst="rect">
            <a:avLst/>
          </a:prstGeom>
          <a:noFill/>
          <a:ln w="9525">
            <a:solidFill>
              <a:srgbClr val="095A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10"/>
          <p:cNvSpPr txBox="1">
            <a:spLocks noChangeArrowheads="1"/>
          </p:cNvSpPr>
          <p:nvPr/>
        </p:nvSpPr>
        <p:spPr bwMode="auto">
          <a:xfrm>
            <a:off x="457200" y="4943475"/>
            <a:ext cx="2362200" cy="461665"/>
          </a:xfrm>
          <a:prstGeom prst="rect">
            <a:avLst/>
          </a:prstGeom>
          <a:noFill/>
          <a:ln w="9525">
            <a:solidFill>
              <a:srgbClr val="095A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z="2400" b="1" dirty="0">
                <a:solidFill>
                  <a:srgbClr val="095AA6"/>
                </a:solidFill>
              </a:rPr>
              <a:t>90 </a:t>
            </a:r>
            <a:r>
              <a:rPr lang="nl-NL" sz="2400" b="1" dirty="0" smtClean="0">
                <a:solidFill>
                  <a:srgbClr val="095AA6"/>
                </a:solidFill>
              </a:rPr>
              <a:t>Companies</a:t>
            </a:r>
            <a:endParaRPr lang="nl-NL" sz="2400" b="1" dirty="0">
              <a:solidFill>
                <a:srgbClr val="095AA6"/>
              </a:solidFill>
            </a:endParaRP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5943600" y="4943475"/>
            <a:ext cx="2743200" cy="466725"/>
          </a:xfrm>
          <a:prstGeom prst="rect">
            <a:avLst/>
          </a:prstGeom>
          <a:noFill/>
          <a:ln w="9525">
            <a:solidFill>
              <a:srgbClr val="095A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095AA6"/>
                </a:solidFill>
              </a:rPr>
              <a:t>16 Universities</a:t>
            </a:r>
            <a:endParaRPr lang="en-US" sz="2400" b="1">
              <a:solidFill>
                <a:srgbClr val="095AA6"/>
              </a:solidFill>
            </a:endParaRPr>
          </a:p>
        </p:txBody>
      </p:sp>
      <p:graphicFrame>
        <p:nvGraphicFramePr>
          <p:cNvPr id="13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962718"/>
              </p:ext>
            </p:extLst>
          </p:nvPr>
        </p:nvGraphicFramePr>
        <p:xfrm>
          <a:off x="3020720" y="5257800"/>
          <a:ext cx="2805112" cy="1341440"/>
        </p:xfrm>
        <a:graphic>
          <a:graphicData uri="http://schemas.openxmlformats.org/drawingml/2006/table">
            <a:tbl>
              <a:tblPr/>
              <a:tblGrid>
                <a:gridCol w="1412875"/>
                <a:gridCol w="1392237"/>
              </a:tblGrid>
              <a:tr h="3353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5BD"/>
                          </a:solidFill>
                          <a:effectLst/>
                          <a:latin typeface="Arial" charset="0"/>
                        </a:rPr>
                        <a:t>Financing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5BD"/>
                          </a:solidFill>
                          <a:effectLst/>
                          <a:latin typeface="Arial" charset="0"/>
                        </a:rPr>
                        <a:t>Companies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5BD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5BD"/>
                          </a:solidFill>
                          <a:effectLst/>
                          <a:latin typeface="Arial" charset="0"/>
                        </a:rPr>
                        <a:t>Universitities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5BD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65BD"/>
                          </a:solidFill>
                          <a:effectLst/>
                          <a:latin typeface="Arial" charset="0"/>
                        </a:rPr>
                        <a:t>Government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65BD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5A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2296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7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wetsus2015-template">
  <a:themeElements>
    <a:clrScheme name="wetsus">
      <a:dk1>
        <a:sysClr val="windowText" lastClr="000000"/>
      </a:dk1>
      <a:lt1>
        <a:sysClr val="window" lastClr="FFFFFF"/>
      </a:lt1>
      <a:dk2>
        <a:srgbClr val="223B6C"/>
      </a:dk2>
      <a:lt2>
        <a:srgbClr val="EEECE1"/>
      </a:lt2>
      <a:accent1>
        <a:srgbClr val="0070B6"/>
      </a:accent1>
      <a:accent2>
        <a:srgbClr val="414688"/>
      </a:accent2>
      <a:accent3>
        <a:srgbClr val="D9D116"/>
      </a:accent3>
      <a:accent4>
        <a:srgbClr val="0085A4"/>
      </a:accent4>
      <a:accent5>
        <a:srgbClr val="4BACC6"/>
      </a:accent5>
      <a:accent6>
        <a:srgbClr val="D43735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69A38E7EC4A40A7065F1FAE79E242" ma:contentTypeVersion="0" ma:contentTypeDescription="Create a new document." ma:contentTypeScope="" ma:versionID="d5ca0a9ad0765e19a12055c508dd60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8FC57-7336-46EB-B23D-68B0BA255CDC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B4A4196-2A87-4C05-A859-B58006164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F51DBA-4D54-4D9F-8A75-210396179D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wetsus2015-template.thmx</Template>
  <TotalTime>449</TotalTime>
  <Words>652</Words>
  <Application>Microsoft Office PowerPoint</Application>
  <PresentationFormat>Diavoorstelling (4:3)</PresentationFormat>
  <Paragraphs>257</Paragraphs>
  <Slides>41</Slides>
  <Notes>7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3" baseType="lpstr">
      <vt:lpstr>wetsus2015-template</vt:lpstr>
      <vt:lpstr>Chart</vt:lpstr>
      <vt:lpstr>PowerPoint-presentatie</vt:lpstr>
      <vt:lpstr>PowerPoint-presentatie</vt:lpstr>
      <vt:lpstr>PowerPoint-presentatie</vt:lpstr>
      <vt:lpstr>Earth water supply</vt:lpstr>
      <vt:lpstr>PowerPoint-presentatie</vt:lpstr>
      <vt:lpstr>Price of water (€/m3)</vt:lpstr>
      <vt:lpstr>PowerPoint-presentatie</vt:lpstr>
      <vt:lpstr>Cooperation  Companies and Universities</vt:lpstr>
      <vt:lpstr>PowerPoint-presentatie</vt:lpstr>
      <vt:lpstr>Wetsus - 2015</vt:lpstr>
      <vt:lpstr>Situation today</vt:lpstr>
      <vt:lpstr>Research</vt:lpstr>
      <vt:lpstr>What do we know about water?</vt:lpstr>
      <vt:lpstr>Water Bridge</vt:lpstr>
      <vt:lpstr>In practice</vt:lpstr>
      <vt:lpstr>Blue Energy</vt:lpstr>
      <vt:lpstr>Mechanical energy from water</vt:lpstr>
      <vt:lpstr>Chemical energy from water</vt:lpstr>
      <vt:lpstr>Conversion techniques</vt:lpstr>
      <vt:lpstr>Osmotic pressure</vt:lpstr>
      <vt:lpstr>Blue Energy</vt:lpstr>
      <vt:lpstr>Blue Energy - RED</vt:lpstr>
      <vt:lpstr>Membraantechnologie</vt:lpstr>
      <vt:lpstr>PowerPoint-presentatie</vt:lpstr>
      <vt:lpstr>PowerPoint-presentatie</vt:lpstr>
      <vt:lpstr>PowerPoint-presentatie</vt:lpstr>
      <vt:lpstr>Demonstration Blue Energy</vt:lpstr>
      <vt:lpstr>Cooperation</vt:lpstr>
      <vt:lpstr>Pilot</vt:lpstr>
      <vt:lpstr>Pilot Afsluitdijk</vt:lpstr>
      <vt:lpstr>PowerPoint-presentatie</vt:lpstr>
      <vt:lpstr>PowerPoint-presentatie</vt:lpstr>
      <vt:lpstr>Developments</vt:lpstr>
      <vt:lpstr>Fouling</vt:lpstr>
      <vt:lpstr>Prevention of biofouling</vt:lpstr>
      <vt:lpstr>Structure on membrane</vt:lpstr>
      <vt:lpstr>Blue Energy</vt:lpstr>
      <vt:lpstr>PowerPoint-presentatie</vt:lpstr>
      <vt:lpstr>Lesmateriaal</vt:lpstr>
      <vt:lpstr>PowerPoint-presentatie</vt:lpstr>
      <vt:lpstr>Thank you for your attention</vt:lpstr>
    </vt:vector>
  </TitlesOfParts>
  <Company>Karen Visser Ontwerp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Karen Visser</dc:creator>
  <cp:lastModifiedBy>Gebruiker</cp:lastModifiedBy>
  <cp:revision>31</cp:revision>
  <cp:lastPrinted>2015-01-27T16:28:25Z</cp:lastPrinted>
  <dcterms:created xsi:type="dcterms:W3CDTF">2015-01-22T13:45:25Z</dcterms:created>
  <dcterms:modified xsi:type="dcterms:W3CDTF">2015-05-29T12:59:55Z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0x01010067569A38E7EC4A40A7065F1FAE79E242</vt:lpwstr>
  </property>
</Properties>
</file>