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1" r:id="rId2"/>
    <p:sldMasterId id="2147483696" r:id="rId3"/>
  </p:sldMasterIdLst>
  <p:notesMasterIdLst>
    <p:notesMasterId r:id="rId40"/>
  </p:notesMasterIdLst>
  <p:handoutMasterIdLst>
    <p:handoutMasterId r:id="rId41"/>
  </p:handoutMasterIdLst>
  <p:sldIdLst>
    <p:sldId id="1339" r:id="rId4"/>
    <p:sldId id="1340" r:id="rId5"/>
    <p:sldId id="1337" r:id="rId6"/>
    <p:sldId id="1341" r:id="rId7"/>
    <p:sldId id="1336" r:id="rId8"/>
    <p:sldId id="1342" r:id="rId9"/>
    <p:sldId id="283" r:id="rId10"/>
    <p:sldId id="1343" r:id="rId11"/>
    <p:sldId id="1344" r:id="rId12"/>
    <p:sldId id="1385" r:id="rId13"/>
    <p:sldId id="1384" r:id="rId14"/>
    <p:sldId id="1345" r:id="rId15"/>
    <p:sldId id="1346" r:id="rId16"/>
    <p:sldId id="1105" r:id="rId17"/>
    <p:sldId id="1347" r:id="rId18"/>
    <p:sldId id="1392" r:id="rId19"/>
    <p:sldId id="1348" r:id="rId20"/>
    <p:sldId id="1349" r:id="rId21"/>
    <p:sldId id="1350" r:id="rId22"/>
    <p:sldId id="1356" r:id="rId23"/>
    <p:sldId id="1386" r:id="rId24"/>
    <p:sldId id="1393" r:id="rId25"/>
    <p:sldId id="1357" r:id="rId26"/>
    <p:sldId id="1358" r:id="rId27"/>
    <p:sldId id="377" r:id="rId28"/>
    <p:sldId id="375" r:id="rId29"/>
    <p:sldId id="1391" r:id="rId30"/>
    <p:sldId id="1387" r:id="rId31"/>
    <p:sldId id="1359" r:id="rId32"/>
    <p:sldId id="1360" r:id="rId33"/>
    <p:sldId id="1389" r:id="rId34"/>
    <p:sldId id="1390" r:id="rId35"/>
    <p:sldId id="1361" r:id="rId36"/>
    <p:sldId id="1362" r:id="rId37"/>
    <p:sldId id="1363" r:id="rId38"/>
    <p:sldId id="1364" r:id="rId39"/>
  </p:sldIdLst>
  <p:sldSz cx="1219835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Georgia" panose="02040502050405020303" pitchFamily="18" charset="0"/>
      <p:regular r:id="rId48"/>
      <p:bold r:id="rId49"/>
      <p:italic r:id="rId50"/>
      <p:boldItalic r:id="rId51"/>
    </p:embeddedFont>
    <p:embeddedFont>
      <p:font typeface="Minion" panose="020B0604020202020204"/>
      <p:regular r:id="rId52"/>
      <p:bold r:id="rId53"/>
      <p:italic r:id="rId54"/>
      <p:boldItalic r:id="rId55"/>
    </p:embeddedFont>
  </p:embeddedFontLst>
  <p:custDataLst>
    <p:tags r:id="rId5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 Janssen" initials="FJ" lastIdx="2" clrIdx="0">
    <p:extLst>
      <p:ext uri="{19B8F6BF-5375-455C-9EA6-DF929625EA0E}">
        <p15:presenceInfo xmlns:p15="http://schemas.microsoft.com/office/powerpoint/2012/main" userId="f7d35f1850d4d2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4F93"/>
    <a:srgbClr val="2E5292"/>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6433" autoAdjust="0"/>
  </p:normalViewPr>
  <p:slideViewPr>
    <p:cSldViewPr>
      <p:cViewPr varScale="1">
        <p:scale>
          <a:sx n="86" d="100"/>
          <a:sy n="86" d="100"/>
        </p:scale>
        <p:origin x="590" y="53"/>
      </p:cViewPr>
      <p:guideLst>
        <p:guide orient="horz" pos="2160"/>
        <p:guide pos="3842"/>
      </p:guideLst>
    </p:cSldViewPr>
  </p:slideViewPr>
  <p:outlineViewPr>
    <p:cViewPr>
      <p:scale>
        <a:sx n="33" d="100"/>
        <a:sy n="33" d="100"/>
      </p:scale>
      <p:origin x="0" y="-46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B526E7-C253-477F-81E3-3BC5A03D0C1F}" type="datetime1">
              <a:rPr lang="nl-NL" smtClean="0"/>
              <a:t>12-11-2021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2AC126-6C2E-43F4-B8EE-B62747AADFB1}" type="slidenum">
              <a:rPr lang="nl-NL" smtClean="0"/>
              <a:t>‹nr.›</a:t>
            </a:fld>
            <a:endParaRPr lang="nl-NL"/>
          </a:p>
        </p:txBody>
      </p:sp>
    </p:spTree>
    <p:extLst>
      <p:ext uri="{BB962C8B-B14F-4D97-AF65-F5344CB8AC3E}">
        <p14:creationId xmlns:p14="http://schemas.microsoft.com/office/powerpoint/2010/main" val="175308419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57D177-A44C-4D55-A76C-C95563FBCF7E}" type="datetime1">
              <a:rPr lang="nl-NL" smtClean="0"/>
              <a:t>12-11-2021</a:t>
            </a:fld>
            <a:endParaRPr lang="nl-NL"/>
          </a:p>
        </p:txBody>
      </p:sp>
      <p:sp>
        <p:nvSpPr>
          <p:cNvPr id="4" name="Tijdelijke aanduiding voor dia-afbeelding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ECD43-08E5-4945-BC4F-4857758E978F}" type="slidenum">
              <a:rPr lang="nl-NL" smtClean="0"/>
              <a:t>‹nr.›</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0" y="-1"/>
            <a:ext cx="12198349" cy="4521941"/>
          </a:xfrm>
          <a:solidFill>
            <a:srgbClr val="8592BC"/>
          </a:solidFill>
        </p:spPr>
        <p:txBody>
          <a:bodyPr>
            <a:normAutofit/>
          </a:bodyPr>
          <a:lstStyle>
            <a:lvl1pPr marL="0" indent="0">
              <a:buNone/>
              <a:defRPr sz="100">
                <a:solidFill>
                  <a:schemeClr val="bg2"/>
                </a:solidFill>
              </a:defRPr>
            </a:lvl1pPr>
          </a:lstStyle>
          <a:p>
            <a:pPr lvl="0"/>
            <a:r>
              <a:rPr lang="nl-NL" dirty="0"/>
              <a:t>..</a:t>
            </a:r>
          </a:p>
        </p:txBody>
      </p:sp>
      <p:sp>
        <p:nvSpPr>
          <p:cNvPr id="6" name="Tijdelijke aanduiding voor tekst 5"/>
          <p:cNvSpPr>
            <a:spLocks noGrp="1"/>
          </p:cNvSpPr>
          <p:nvPr>
            <p:ph type="body" sz="quarter" idx="12" hasCustomPrompt="1"/>
          </p:nvPr>
        </p:nvSpPr>
        <p:spPr>
          <a:xfrm>
            <a:off x="1" y="1"/>
            <a:ext cx="12198350" cy="3719335"/>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van de presentatie</a:t>
            </a:r>
          </a:p>
        </p:txBody>
      </p:sp>
      <p:sp>
        <p:nvSpPr>
          <p:cNvPr id="20" name="Tijdelijke aanduiding voor tekst 19"/>
          <p:cNvSpPr>
            <a:spLocks noGrp="1"/>
          </p:cNvSpPr>
          <p:nvPr>
            <p:ph type="body" sz="quarter" idx="14" hasCustomPrompt="1"/>
          </p:nvPr>
        </p:nvSpPr>
        <p:spPr>
          <a:xfrm>
            <a:off x="1511300" y="3934610"/>
            <a:ext cx="5828311" cy="393700"/>
          </a:xfrm>
        </p:spPr>
        <p:txBody>
          <a:bodyPr anchor="ctr">
            <a:normAutofit/>
          </a:bodyPr>
          <a:lstStyle>
            <a:lvl1pPr marL="0" indent="0">
              <a:buNone/>
              <a:defRPr sz="2400">
                <a:solidFill>
                  <a:schemeClr val="bg1"/>
                </a:solidFill>
              </a:defRPr>
            </a:lvl1pPr>
          </a:lstStyle>
          <a:p>
            <a:pPr lvl="0"/>
            <a:r>
              <a:rPr lang="nl-NL" dirty="0"/>
              <a:t>Subtitel presentatie</a:t>
            </a:r>
          </a:p>
        </p:txBody>
      </p:sp>
      <p:sp>
        <p:nvSpPr>
          <p:cNvPr id="8" name="Tijdelijke aanduiding voor datum 3"/>
          <p:cNvSpPr>
            <a:spLocks noGrp="1"/>
          </p:cNvSpPr>
          <p:nvPr>
            <p:ph type="dt" sz="half" idx="2"/>
          </p:nvPr>
        </p:nvSpPr>
        <p:spPr>
          <a:xfrm>
            <a:off x="7467327" y="3934684"/>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795" y="4581128"/>
            <a:ext cx="3292076" cy="1816032"/>
          </a:xfrm>
          <a:prstGeom prst="rect">
            <a:avLst/>
          </a:prstGeom>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grafiek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70295096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video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6531707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1939"/>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afsluiting</a:t>
            </a:r>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5"/>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795" y="4581128"/>
            <a:ext cx="3292076" cy="1816032"/>
          </a:xfrm>
          <a:prstGeom prst="rect">
            <a:avLst/>
          </a:prstGeom>
        </p:spPr>
      </p:pic>
    </p:spTree>
    <p:extLst>
      <p:ext uri="{BB962C8B-B14F-4D97-AF65-F5344CB8AC3E}">
        <p14:creationId xmlns:p14="http://schemas.microsoft.com/office/powerpoint/2010/main" val="1239628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5588" y="1122363"/>
            <a:ext cx="9148762"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5588" y="3602038"/>
            <a:ext cx="91487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1080856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420680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2195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21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256422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4775"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5375" y="1825625"/>
            <a:ext cx="5184775"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202470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2195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6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60962"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5375" y="1681163"/>
            <a:ext cx="5186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5375" y="2505075"/>
            <a:ext cx="5186363"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423079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2726613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104668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a:t>Opsomming</a:t>
            </a:r>
          </a:p>
          <a:p>
            <a:pPr lvl="1"/>
            <a:r>
              <a:rPr lang="nl-NL" dirty="0" err="1"/>
              <a:t>Bullet</a:t>
            </a:r>
            <a:endParaRPr lang="nl-NL" dirty="0"/>
          </a:p>
          <a:p>
            <a:pPr lvl="2"/>
            <a:r>
              <a:rPr lang="nl-NL" dirty="0"/>
              <a:t>Leestekst</a:t>
            </a:r>
          </a:p>
          <a:p>
            <a:pPr lvl="3"/>
            <a:r>
              <a:rPr lang="nl-NL" dirty="0"/>
              <a:t>Kopje wit</a:t>
            </a:r>
          </a:p>
          <a:p>
            <a:pPr lvl="4"/>
            <a:r>
              <a:rPr lang="nl-NL" dirty="0"/>
              <a:t>Kopje geel</a:t>
            </a:r>
          </a:p>
          <a:p>
            <a:pPr lvl="5"/>
            <a:r>
              <a:rPr lang="nl-NL" dirty="0"/>
              <a:t>Opsomming</a:t>
            </a:r>
          </a:p>
          <a:p>
            <a:pPr lvl="6"/>
            <a:r>
              <a:rPr lang="nl-NL" dirty="0" err="1"/>
              <a:t>Bullet</a:t>
            </a:r>
            <a:endParaRPr lang="nl-NL" dirty="0"/>
          </a:p>
          <a:p>
            <a:pPr lvl="7"/>
            <a:r>
              <a:rPr lang="nl-NL" sz="1800" dirty="0"/>
              <a:t>Leestekst</a:t>
            </a:r>
          </a:p>
          <a:p>
            <a:pPr lvl="8"/>
            <a:r>
              <a:rPr lang="nl-NL" dirty="0"/>
              <a:t>Kopje wit</a:t>
            </a:r>
          </a:p>
        </p:txBody>
      </p:sp>
      <p:sp>
        <p:nvSpPr>
          <p:cNvPr id="7" name="Tijdelijke aanduiding voor afbeelding 13"/>
          <p:cNvSpPr>
            <a:spLocks noGrp="1"/>
          </p:cNvSpPr>
          <p:nvPr>
            <p:ph type="pic" sz="quarter" idx="13" hasCustomPrompt="1"/>
          </p:nvPr>
        </p:nvSpPr>
        <p:spPr>
          <a:xfrm>
            <a:off x="7453634" y="1252538"/>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grpSp>
        <p:nvGrpSpPr>
          <p:cNvPr id="8" name="Grid" hidden="1"/>
          <p:cNvGrpSpPr/>
          <p:nvPr userDrawn="1"/>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54426134"/>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5412"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6363"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54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2835290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5412"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6363" y="987425"/>
            <a:ext cx="61753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54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72234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120967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9663" y="365125"/>
            <a:ext cx="2630487"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9063"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B90D95B-2DCA-4A8C-818D-5010775FDD58}" type="slidenum">
              <a:rPr lang="nl-NL" smtClean="0"/>
              <a:t>‹nr.›</a:t>
            </a:fld>
            <a:endParaRPr lang="nl-NL"/>
          </a:p>
        </p:txBody>
      </p:sp>
    </p:spTree>
    <p:extLst>
      <p:ext uri="{BB962C8B-B14F-4D97-AF65-F5344CB8AC3E}">
        <p14:creationId xmlns:p14="http://schemas.microsoft.com/office/powerpoint/2010/main" val="823714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9" y="-1"/>
            <a:ext cx="12198349" cy="4521941"/>
          </a:xfrm>
          <a:solidFill>
            <a:srgbClr val="8592BC"/>
          </a:solidFill>
        </p:spPr>
        <p:txBody>
          <a:bodyPr>
            <a:normAutofit/>
          </a:bodyPr>
          <a:lstStyle>
            <a:lvl1pPr marL="0" indent="0">
              <a:buNone/>
              <a:defRPr sz="100">
                <a:solidFill>
                  <a:schemeClr val="bg2"/>
                </a:solidFill>
              </a:defRPr>
            </a:lvl1pPr>
          </a:lstStyle>
          <a:p>
            <a:pPr lvl="0"/>
            <a:r>
              <a:rPr lang="nl-NL" dirty="0"/>
              <a:t>..</a:t>
            </a:r>
          </a:p>
        </p:txBody>
      </p:sp>
      <p:sp>
        <p:nvSpPr>
          <p:cNvPr id="6" name="Tijdelijke aanduiding voor tekst 5"/>
          <p:cNvSpPr>
            <a:spLocks noGrp="1"/>
          </p:cNvSpPr>
          <p:nvPr>
            <p:ph type="body" sz="quarter" idx="12" hasCustomPrompt="1"/>
          </p:nvPr>
        </p:nvSpPr>
        <p:spPr>
          <a:xfrm>
            <a:off x="1" y="5"/>
            <a:ext cx="12198350" cy="3719335"/>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7" y="1052736"/>
            <a:ext cx="10298859" cy="1656184"/>
          </a:xfrm>
        </p:spPr>
        <p:txBody>
          <a:bodyPr/>
          <a:lstStyle>
            <a:lvl1pPr algn="l">
              <a:defRPr sz="5400">
                <a:solidFill>
                  <a:schemeClr val="bg1"/>
                </a:solidFill>
              </a:defRPr>
            </a:lvl1pPr>
          </a:lstStyle>
          <a:p>
            <a:r>
              <a:rPr lang="nl-NL" dirty="0"/>
              <a:t>Titel van de presentatie</a:t>
            </a:r>
          </a:p>
        </p:txBody>
      </p:sp>
      <p:sp>
        <p:nvSpPr>
          <p:cNvPr id="20" name="Tijdelijke aanduiding voor tekst 19"/>
          <p:cNvSpPr>
            <a:spLocks noGrp="1"/>
          </p:cNvSpPr>
          <p:nvPr>
            <p:ph type="body" sz="quarter" idx="14" hasCustomPrompt="1"/>
          </p:nvPr>
        </p:nvSpPr>
        <p:spPr>
          <a:xfrm>
            <a:off x="1511300" y="3934610"/>
            <a:ext cx="5828311" cy="393700"/>
          </a:xfrm>
        </p:spPr>
        <p:txBody>
          <a:bodyPr anchor="ctr">
            <a:normAutofit/>
          </a:bodyPr>
          <a:lstStyle>
            <a:lvl1pPr marL="0" indent="0">
              <a:buNone/>
              <a:defRPr sz="2400">
                <a:solidFill>
                  <a:schemeClr val="bg1"/>
                </a:solidFill>
              </a:defRPr>
            </a:lvl1pPr>
          </a:lstStyle>
          <a:p>
            <a:pPr lvl="0"/>
            <a:r>
              <a:rPr lang="nl-NL" dirty="0"/>
              <a:t>Subtitel presentatie</a:t>
            </a:r>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8" y="4926617"/>
            <a:ext cx="26733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7" y="3934691"/>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pic>
        <p:nvPicPr>
          <p:cNvPr id="9" name="Picture 2" descr="J:\Workgroups\ICL\Algemeen\Communicatie ICLON\Logo's\Logo's ICLON\ICLON\JPG\Logo ICLO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91735" y="5119572"/>
            <a:ext cx="2901951" cy="7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1392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a:t>Opsomming</a:t>
            </a:r>
          </a:p>
          <a:p>
            <a:pPr lvl="1"/>
            <a:r>
              <a:rPr lang="nl-NL" dirty="0" err="1"/>
              <a:t>Bullet</a:t>
            </a:r>
            <a:endParaRPr lang="nl-NL" dirty="0"/>
          </a:p>
          <a:p>
            <a:pPr lvl="2"/>
            <a:r>
              <a:rPr lang="nl-NL" dirty="0"/>
              <a:t>Leestekst</a:t>
            </a:r>
          </a:p>
          <a:p>
            <a:pPr lvl="3"/>
            <a:r>
              <a:rPr lang="nl-NL" dirty="0"/>
              <a:t>Kopje wit</a:t>
            </a:r>
          </a:p>
          <a:p>
            <a:pPr lvl="4"/>
            <a:r>
              <a:rPr lang="nl-NL" dirty="0"/>
              <a:t>Kopje geel</a:t>
            </a:r>
          </a:p>
          <a:p>
            <a:pPr lvl="5"/>
            <a:r>
              <a:rPr lang="nl-NL" dirty="0"/>
              <a:t>Opsomming</a:t>
            </a:r>
          </a:p>
          <a:p>
            <a:pPr lvl="6"/>
            <a:r>
              <a:rPr lang="nl-NL" dirty="0" err="1"/>
              <a:t>Bullet</a:t>
            </a:r>
            <a:endParaRPr lang="nl-NL" dirty="0"/>
          </a:p>
          <a:p>
            <a:pPr lvl="7"/>
            <a:r>
              <a:rPr lang="nl-NL" sz="1800" dirty="0"/>
              <a:t>Leestekst</a:t>
            </a:r>
          </a:p>
          <a:p>
            <a:pPr lvl="8"/>
            <a:r>
              <a:rPr lang="nl-NL" dirty="0"/>
              <a:t>Kopje wit</a:t>
            </a:r>
          </a:p>
        </p:txBody>
      </p:sp>
      <p:sp>
        <p:nvSpPr>
          <p:cNvPr id="7" name="Tijdelijke aanduiding voor afbeelding 13"/>
          <p:cNvSpPr>
            <a:spLocks noGrp="1"/>
          </p:cNvSpPr>
          <p:nvPr>
            <p:ph type="pic" sz="quarter" idx="13" hasCustomPrompt="1"/>
          </p:nvPr>
        </p:nvSpPr>
        <p:spPr>
          <a:xfrm>
            <a:off x="7453636" y="1252540"/>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grpSp>
        <p:nvGrpSpPr>
          <p:cNvPr id="8" name="Grid" hidden="1"/>
          <p:cNvGrpSpPr/>
          <p:nvPr userDrawn="1"/>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741160565"/>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2307636532"/>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4" y="1252836"/>
            <a:ext cx="792676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0"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6" y="1252540"/>
            <a:ext cx="3259784"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120249633"/>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5593346"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83" y="1252540"/>
            <a:ext cx="5592763"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3282111037"/>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70" y="1252836"/>
            <a:ext cx="3534273"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8" y="1252540"/>
            <a:ext cx="7652271"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110715067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70" y="1252540"/>
            <a:ext cx="11388877"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2589501266"/>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5593346"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125255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9098614" y="125255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8" name="Tijdelijke aanduiding voor afbeelding 13"/>
          <p:cNvSpPr>
            <a:spLocks noGrp="1"/>
          </p:cNvSpPr>
          <p:nvPr>
            <p:ph type="pic" sz="quarter" idx="15" hasCustomPrompt="1"/>
          </p:nvPr>
        </p:nvSpPr>
        <p:spPr>
          <a:xfrm>
            <a:off x="6200776" y="375163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9" name="Tijdelijke aanduiding voor afbeelding 13"/>
          <p:cNvSpPr>
            <a:spLocks noGrp="1"/>
          </p:cNvSpPr>
          <p:nvPr>
            <p:ph type="pic" sz="quarter" idx="16" hasCustomPrompt="1"/>
          </p:nvPr>
        </p:nvSpPr>
        <p:spPr>
          <a:xfrm>
            <a:off x="9098614" y="375163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21" name="Afbeelding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1389089433"/>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5593346"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9098179"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8" name="Afbeelding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2526517892"/>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grafiek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553212825"/>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video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51" y="6543376"/>
            <a:ext cx="4657501" cy="270000"/>
          </a:xfrm>
          <a:prstGeom prst="rect">
            <a:avLst/>
          </a:prstGeom>
        </p:spPr>
      </p:pic>
    </p:spTree>
    <p:extLst>
      <p:ext uri="{BB962C8B-B14F-4D97-AF65-F5344CB8AC3E}">
        <p14:creationId xmlns:p14="http://schemas.microsoft.com/office/powerpoint/2010/main" val="3705893263"/>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3"/>
            <a:ext cx="12198350" cy="4521939"/>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7" y="1052736"/>
            <a:ext cx="10298859" cy="1656184"/>
          </a:xfrm>
        </p:spPr>
        <p:txBody>
          <a:bodyPr/>
          <a:lstStyle>
            <a:lvl1pPr algn="l">
              <a:defRPr sz="5400">
                <a:solidFill>
                  <a:schemeClr val="bg1"/>
                </a:solidFill>
              </a:defRPr>
            </a:lvl1pPr>
          </a:lstStyle>
          <a:p>
            <a:r>
              <a:rPr lang="nl-NL" dirty="0"/>
              <a:t>Titel afsluiting</a:t>
            </a:r>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8" y="4926617"/>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pic>
        <p:nvPicPr>
          <p:cNvPr id="7" name="Picture 2" descr="J:\Workgroups\ICL\Algemeen\Communicatie ICLON\Logo's\Logo's ICLON\ICLON\JPG\Logo ICLO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91735" y="5119572"/>
            <a:ext cx="2901951" cy="7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737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19" y="274638"/>
            <a:ext cx="10978515" cy="1143000"/>
          </a:xfrm>
        </p:spPr>
        <p:txBody>
          <a:bodyPr/>
          <a:lstStyle>
            <a:lvl1pPr>
              <a:defRPr/>
            </a:lvl1pPr>
          </a:lstStyle>
          <a:p>
            <a:r>
              <a:rPr lang="en-US"/>
              <a:t>Click to edit Master title style</a:t>
            </a:r>
            <a:endParaRPr lang="nl-NL"/>
          </a:p>
        </p:txBody>
      </p:sp>
      <p:sp>
        <p:nvSpPr>
          <p:cNvPr id="3" name="Tijdelijke aanduiding voor tekst 2"/>
          <p:cNvSpPr>
            <a:spLocks noGrp="1"/>
          </p:cNvSpPr>
          <p:nvPr>
            <p:ph type="body" idx="1"/>
          </p:nvPr>
        </p:nvSpPr>
        <p:spPr>
          <a:xfrm>
            <a:off x="609919" y="1535113"/>
            <a:ext cx="53897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609919" y="2174875"/>
            <a:ext cx="53897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p:cNvSpPr>
            <a:spLocks noGrp="1"/>
          </p:cNvSpPr>
          <p:nvPr>
            <p:ph type="body" sz="quarter" idx="3"/>
          </p:nvPr>
        </p:nvSpPr>
        <p:spPr>
          <a:xfrm>
            <a:off x="6196593" y="1535113"/>
            <a:ext cx="53918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6196593" y="2174875"/>
            <a:ext cx="53918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66"/>
          <p:cNvSpPr>
            <a:spLocks noGrp="1" noChangeArrowheads="1"/>
          </p:cNvSpPr>
          <p:nvPr>
            <p:ph type="sldNum" sz="quarter" idx="10"/>
          </p:nvPr>
        </p:nvSpPr>
        <p:spPr/>
        <p:txBody>
          <a:bodyPr/>
          <a:lstStyle>
            <a:lvl1pPr algn="r">
              <a:defRPr/>
            </a:lvl1pPr>
          </a:lstStyle>
          <a:p>
            <a:fld id="{697D694F-7C51-4ACF-8063-6BCE561C0C37}" type="slidenum">
              <a:rPr lang="en-US" altLang="nl-NL"/>
              <a:pPr/>
              <a:t>‹nr.›</a:t>
            </a:fld>
            <a:endParaRPr lang="en-US" altLang="nl-NL"/>
          </a:p>
        </p:txBody>
      </p:sp>
    </p:spTree>
    <p:extLst>
      <p:ext uri="{BB962C8B-B14F-4D97-AF65-F5344CB8AC3E}">
        <p14:creationId xmlns:p14="http://schemas.microsoft.com/office/powerpoint/2010/main" val="2099146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66"/>
          <p:cNvSpPr>
            <a:spLocks noGrp="1" noChangeArrowheads="1"/>
          </p:cNvSpPr>
          <p:nvPr>
            <p:ph type="sldNum" sz="quarter" idx="10"/>
          </p:nvPr>
        </p:nvSpPr>
        <p:spPr/>
        <p:txBody>
          <a:bodyPr/>
          <a:lstStyle>
            <a:lvl1pPr algn="r">
              <a:defRPr/>
            </a:lvl1pPr>
          </a:lstStyle>
          <a:p>
            <a:fld id="{953ED404-AA63-4BB6-A196-C3D90BCFE4C4}" type="slidenum">
              <a:rPr lang="en-US" altLang="nl-NL"/>
              <a:pPr/>
              <a:t>‹nr.›</a:t>
            </a:fld>
            <a:endParaRPr lang="en-US" altLang="nl-NL"/>
          </a:p>
        </p:txBody>
      </p:sp>
    </p:spTree>
    <p:extLst>
      <p:ext uri="{BB962C8B-B14F-4D97-AF65-F5344CB8AC3E}">
        <p14:creationId xmlns:p14="http://schemas.microsoft.com/office/powerpoint/2010/main" val="411374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792676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0"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5" y="1252538"/>
            <a:ext cx="3259784"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03028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1252538"/>
            <a:ext cx="5592763"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827674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3534273"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1252538"/>
            <a:ext cx="7652271"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3231762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3" y="1252538"/>
            <a:ext cx="11388876"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92925822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1252538"/>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9098614" y="1252538"/>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8" name="Tijdelijke aanduiding voor afbeelding 13"/>
          <p:cNvSpPr>
            <a:spLocks noGrp="1"/>
          </p:cNvSpPr>
          <p:nvPr>
            <p:ph type="pic" sz="quarter" idx="15" hasCustomPrompt="1"/>
          </p:nvPr>
        </p:nvSpPr>
        <p:spPr>
          <a:xfrm>
            <a:off x="6200776" y="3751623"/>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9" name="Tijdelijke aanduiding voor afbeelding 13"/>
          <p:cNvSpPr>
            <a:spLocks noGrp="1"/>
          </p:cNvSpPr>
          <p:nvPr>
            <p:ph type="pic" sz="quarter" idx="16" hasCustomPrompt="1"/>
          </p:nvPr>
        </p:nvSpPr>
        <p:spPr>
          <a:xfrm>
            <a:off x="9098614" y="3751623"/>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21" name="Afbeelding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9098179"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pic>
        <p:nvPicPr>
          <p:cNvPr id="18" name="Afbeelding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469822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2" y="404664"/>
            <a:ext cx="11389024" cy="432048"/>
          </a:xfrm>
          <a:prstGeom prst="rect">
            <a:avLst/>
          </a:prstGeom>
        </p:spPr>
        <p:txBody>
          <a:bodyPr vert="horz" lIns="0" tIns="0" rIns="0" bIns="0" rtlCol="0" anchor="ctr">
            <a:noAutofit/>
          </a:bodyPr>
          <a:lstStyle/>
          <a:p>
            <a:r>
              <a:rPr lang="nl-NL" dirty="0"/>
              <a:t>Titel</a:t>
            </a:r>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11" name="Grid" hidden="1"/>
          <p:cNvGrpSpPr/>
          <p:nvPr/>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20" name="Rechthoek 19"/>
          <p:cNvSpPr/>
          <p:nvPr/>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2" y="6453336"/>
            <a:ext cx="508726" cy="404664"/>
          </a:xfrm>
          <a:prstGeom prst="rect">
            <a:avLst/>
          </a:prstGeom>
        </p:spPr>
        <p:txBody>
          <a:bodyPr vert="horz" lIns="0" tIns="0" rIns="0" bIns="0" rtlCol="0" anchor="ctr"/>
          <a:lstStyle>
            <a:lvl1pPr algn="l">
              <a:defRPr lang="nl-NL" sz="1400" b="1" smtClean="0">
                <a:solidFill>
                  <a:schemeClr val="bg1"/>
                </a:solidFill>
              </a:defRPr>
            </a:lvl1pPr>
          </a:lstStyle>
          <a:p>
            <a:fld id="{21272068-81DC-4C45-9305-5AD5E2019168}" type="slidenum">
              <a:rPr lang="nl-NL" smtClean="0"/>
              <a:pPr/>
              <a:t>‹nr.›</a:t>
            </a:fld>
            <a:endParaRPr lang="nl-NL" dirty="0"/>
          </a:p>
        </p:txBody>
      </p:sp>
      <p:sp>
        <p:nvSpPr>
          <p:cNvPr id="14" name="Tijdelijke aanduiding voor dianummer 5"/>
          <p:cNvSpPr txBox="1">
            <a:spLocks/>
          </p:cNvSpPr>
          <p:nvPr/>
        </p:nvSpPr>
        <p:spPr>
          <a:xfrm>
            <a:off x="9177763" y="6453336"/>
            <a:ext cx="2744787" cy="41612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D95B-2DCA-4A8C-818D-5010775FDD58}" type="slidenum">
              <a:rPr lang="nl-NL" smtClean="0">
                <a:solidFill>
                  <a:schemeClr val="bg1"/>
                </a:solidFill>
              </a:rPr>
              <a:pPr/>
              <a:t>‹nr.›</a:t>
            </a:fld>
            <a:endParaRPr lang="nl-NL">
              <a:solidFill>
                <a:schemeClr val="bg1"/>
              </a:solidFill>
            </a:endParaRPr>
          </a:p>
        </p:txBody>
      </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Lst>
  <p:hf hdr="0" ftr="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2195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2195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040188" y="6356350"/>
            <a:ext cx="4117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5363" y="6356350"/>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0D95B-2DCA-4A8C-818D-5010775FDD58}" type="slidenum">
              <a:rPr lang="nl-NL" smtClean="0"/>
              <a:t>‹nr.›</a:t>
            </a:fld>
            <a:endParaRPr lang="nl-NL"/>
          </a:p>
        </p:txBody>
      </p:sp>
    </p:spTree>
    <p:extLst>
      <p:ext uri="{BB962C8B-B14F-4D97-AF65-F5344CB8AC3E}">
        <p14:creationId xmlns:p14="http://schemas.microsoft.com/office/powerpoint/2010/main" val="10095195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70" y="404664"/>
            <a:ext cx="11389023" cy="432048"/>
          </a:xfrm>
          <a:prstGeom prst="rect">
            <a:avLst/>
          </a:prstGeom>
        </p:spPr>
        <p:txBody>
          <a:bodyPr vert="horz" lIns="0" tIns="0" rIns="0" bIns="0" rtlCol="0" anchor="ctr">
            <a:noAutofit/>
          </a:bodyPr>
          <a:lstStyle/>
          <a:p>
            <a:r>
              <a:rPr lang="nl-NL" dirty="0"/>
              <a:t>Titel</a:t>
            </a:r>
          </a:p>
        </p:txBody>
      </p:sp>
      <p:sp>
        <p:nvSpPr>
          <p:cNvPr id="3" name="Tijdelijke aanduiding voor tekst 2"/>
          <p:cNvSpPr>
            <a:spLocks noGrp="1"/>
          </p:cNvSpPr>
          <p:nvPr>
            <p:ph type="body" idx="1"/>
          </p:nvPr>
        </p:nvSpPr>
        <p:spPr>
          <a:xfrm>
            <a:off x="404670" y="1252836"/>
            <a:ext cx="11389023" cy="4795836"/>
          </a:xfrm>
          <a:prstGeom prst="rect">
            <a:avLst/>
          </a:prstGeom>
        </p:spPr>
        <p:txBody>
          <a:bodyPr vert="horz" lIns="0" tIns="0" rIns="0" bIns="0" rtlCol="0">
            <a:normAutofit/>
          </a:body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11" name="Grid" hidden="1"/>
          <p:cNvGrpSpPr/>
          <p:nvPr/>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20" name="Rechthoek 19"/>
          <p:cNvSpPr/>
          <p:nvPr/>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1" y="6453336"/>
            <a:ext cx="508726" cy="404664"/>
          </a:xfrm>
          <a:prstGeom prst="rect">
            <a:avLst/>
          </a:prstGeom>
        </p:spPr>
        <p:txBody>
          <a:bodyPr vert="horz" lIns="0" tIns="0" rIns="0" bIns="0" rtlCol="0" anchor="ctr"/>
          <a:lstStyle>
            <a:lvl1pPr algn="l">
              <a:defRPr lang="nl-NL" sz="1400" b="1" smtClean="0">
                <a:solidFill>
                  <a:schemeClr val="bg1"/>
                </a:solidFill>
              </a:defRPr>
            </a:lvl1pPr>
          </a:lstStyle>
          <a:p>
            <a:fld id="{21272068-81DC-4C45-9305-5AD5E2019168}" type="slidenum">
              <a:rPr lang="nl-NL" smtClean="0"/>
              <a:pPr/>
              <a:t>‹nr.›</a:t>
            </a:fld>
            <a:endParaRPr lang="nl-NL" dirty="0"/>
          </a:p>
        </p:txBody>
      </p:sp>
      <p:sp>
        <p:nvSpPr>
          <p:cNvPr id="14" name="Tijdelijke aanduiding voor dianummer 5"/>
          <p:cNvSpPr txBox="1">
            <a:spLocks/>
          </p:cNvSpPr>
          <p:nvPr/>
        </p:nvSpPr>
        <p:spPr>
          <a:xfrm>
            <a:off x="9177771" y="6453348"/>
            <a:ext cx="2744787" cy="416127"/>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D95B-2DCA-4A8C-818D-5010775FDD58}" type="slidenum">
              <a:rPr lang="nl-NL" smtClean="0">
                <a:solidFill>
                  <a:schemeClr val="bg1"/>
                </a:solidFill>
              </a:rPr>
              <a:pPr/>
              <a:t>‹nr.›</a:t>
            </a:fld>
            <a:endParaRPr lang="nl-NL">
              <a:solidFill>
                <a:schemeClr val="bg1"/>
              </a:solidFill>
            </a:endParaRPr>
          </a:p>
        </p:txBody>
      </p:sp>
    </p:spTree>
    <p:extLst>
      <p:ext uri="{BB962C8B-B14F-4D97-AF65-F5344CB8AC3E}">
        <p14:creationId xmlns:p14="http://schemas.microsoft.com/office/powerpoint/2010/main" val="957142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m4a"/><Relationship Id="rId7" Type="http://schemas.openxmlformats.org/officeDocument/2006/relationships/image" Target="../media/image35.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hyperlink" Target="https://www.universiteitleiden.nl/onderzoek/onderzoeksoutput/iclon/wat-is-echt-de-moeite-waard-om-te-onderwijzen" TargetMode="External"/><Relationship Id="rId5" Type="http://schemas.openxmlformats.org/officeDocument/2006/relationships/image" Target="../media/image34.png"/><Relationship Id="rId4"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WA01sf1FUbE" TargetMode="External"/><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niversiteitleiden.nl/iclon/wetenschappelijk-onderzoek/perspectiefgericht-onderwij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universiteitleiden.nl/iclon/wetenschappelijk-onderzoek/perspectiefgericht-onderwijs"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387D1C3E-AAEE-4F1C-8265-C159BDDFAFC0}"/>
              </a:ext>
            </a:extLst>
          </p:cNvPr>
          <p:cNvSpPr>
            <a:spLocks noGrp="1"/>
          </p:cNvSpPr>
          <p:nvPr>
            <p:ph type="body" sz="quarter" idx="13"/>
          </p:nvPr>
        </p:nvSpPr>
        <p:spPr>
          <a:xfrm>
            <a:off x="33446" y="0"/>
            <a:ext cx="12198349" cy="4521941"/>
          </a:xfrm>
        </p:spPr>
        <p:txBody>
          <a:bodyPr/>
          <a:lstStyle/>
          <a:p>
            <a:r>
              <a:rPr lang="nl-NL" dirty="0"/>
              <a:t>      **</a:t>
            </a:r>
          </a:p>
        </p:txBody>
      </p:sp>
      <p:sp>
        <p:nvSpPr>
          <p:cNvPr id="6" name="Tijdelijke aanduiding voor tekst 5">
            <a:extLst>
              <a:ext uri="{FF2B5EF4-FFF2-40B4-BE49-F238E27FC236}">
                <a16:creationId xmlns:a16="http://schemas.microsoft.com/office/drawing/2014/main" id="{0BCD281E-3621-4DB7-8265-E6EDC88388F9}"/>
              </a:ext>
            </a:extLst>
          </p:cNvPr>
          <p:cNvSpPr>
            <a:spLocks noGrp="1"/>
          </p:cNvSpPr>
          <p:nvPr>
            <p:ph type="body" sz="quarter" idx="12"/>
          </p:nvPr>
        </p:nvSpPr>
        <p:spPr/>
        <p:txBody>
          <a:bodyPr/>
          <a:lstStyle/>
          <a:p>
            <a:endParaRPr lang="nl-NL" dirty="0"/>
          </a:p>
          <a:p>
            <a:r>
              <a:rPr lang="nl-NL" dirty="0"/>
              <a:t>(v</a:t>
            </a:r>
          </a:p>
          <a:p>
            <a:endParaRPr lang="nl-NL" dirty="0"/>
          </a:p>
        </p:txBody>
      </p:sp>
      <p:sp>
        <p:nvSpPr>
          <p:cNvPr id="5" name="Titel 4">
            <a:extLst>
              <a:ext uri="{FF2B5EF4-FFF2-40B4-BE49-F238E27FC236}">
                <a16:creationId xmlns:a16="http://schemas.microsoft.com/office/drawing/2014/main" id="{C309D78A-97E3-4ACE-A298-F4107090BF9F}"/>
              </a:ext>
            </a:extLst>
          </p:cNvPr>
          <p:cNvSpPr>
            <a:spLocks noGrp="1"/>
          </p:cNvSpPr>
          <p:nvPr>
            <p:ph type="title"/>
          </p:nvPr>
        </p:nvSpPr>
        <p:spPr>
          <a:xfrm>
            <a:off x="1274639" y="116632"/>
            <a:ext cx="10298859" cy="1656184"/>
          </a:xfrm>
        </p:spPr>
        <p:txBody>
          <a:bodyPr/>
          <a:lstStyle/>
          <a:p>
            <a:pPr algn="ctr"/>
            <a:br>
              <a:rPr lang="nl-NL" dirty="0"/>
            </a:br>
            <a:br>
              <a:rPr lang="nl-NL" dirty="0"/>
            </a:br>
            <a:br>
              <a:rPr lang="nl-NL" sz="4000" dirty="0"/>
            </a:br>
            <a:r>
              <a:rPr lang="nl-NL" sz="2800" dirty="0"/>
              <a:t>Van Overladenheid en Versnippering </a:t>
            </a:r>
            <a:br>
              <a:rPr lang="nl-NL" sz="2800" dirty="0"/>
            </a:br>
            <a:r>
              <a:rPr lang="nl-NL" sz="2800" dirty="0"/>
              <a:t>naar Kern en Samenhang en Doorlopende Leerlijnen</a:t>
            </a:r>
            <a:endParaRPr lang="nl-NL" sz="2800" b="0" dirty="0">
              <a:solidFill>
                <a:srgbClr val="FFFF00"/>
              </a:solidFill>
            </a:endParaRPr>
          </a:p>
        </p:txBody>
      </p:sp>
      <p:sp>
        <p:nvSpPr>
          <p:cNvPr id="8" name="Tijdelijke aanduiding voor tekst 7">
            <a:extLst>
              <a:ext uri="{FF2B5EF4-FFF2-40B4-BE49-F238E27FC236}">
                <a16:creationId xmlns:a16="http://schemas.microsoft.com/office/drawing/2014/main" id="{920B8598-0441-49A2-970B-5291A7E87116}"/>
              </a:ext>
            </a:extLst>
          </p:cNvPr>
          <p:cNvSpPr>
            <a:spLocks noGrp="1"/>
          </p:cNvSpPr>
          <p:nvPr>
            <p:ph type="body" sz="quarter" idx="14"/>
          </p:nvPr>
        </p:nvSpPr>
        <p:spPr>
          <a:xfrm>
            <a:off x="2192305" y="3983819"/>
            <a:ext cx="6946605" cy="393700"/>
          </a:xfrm>
        </p:spPr>
        <p:txBody>
          <a:bodyPr>
            <a:normAutofit fontScale="92500"/>
          </a:bodyPr>
          <a:lstStyle/>
          <a:p>
            <a:r>
              <a:rPr lang="nl-NL" b="1" dirty="0"/>
              <a:t>                              </a:t>
            </a:r>
            <a:r>
              <a:rPr lang="nl-NL" sz="2200" b="1" dirty="0"/>
              <a:t>Fred Janssen* en Eveline de Boer**</a:t>
            </a:r>
          </a:p>
          <a:p>
            <a:endParaRPr lang="nl-NL" b="1" dirty="0"/>
          </a:p>
        </p:txBody>
      </p:sp>
      <p:pic>
        <p:nvPicPr>
          <p:cNvPr id="9" name="Afbeelding 8">
            <a:extLst>
              <a:ext uri="{FF2B5EF4-FFF2-40B4-BE49-F238E27FC236}">
                <a16:creationId xmlns:a16="http://schemas.microsoft.com/office/drawing/2014/main" id="{CDB6B0FA-5599-4E33-B750-8593DD41191A}"/>
              </a:ext>
            </a:extLst>
          </p:cNvPr>
          <p:cNvPicPr>
            <a:picLocks noChangeAspect="1"/>
          </p:cNvPicPr>
          <p:nvPr/>
        </p:nvPicPr>
        <p:blipFill>
          <a:blip r:embed="rId2"/>
          <a:stretch>
            <a:fillRect/>
          </a:stretch>
        </p:blipFill>
        <p:spPr>
          <a:xfrm>
            <a:off x="3185018" y="4638572"/>
            <a:ext cx="2480590" cy="1711675"/>
          </a:xfrm>
          <a:prstGeom prst="rect">
            <a:avLst/>
          </a:prstGeom>
        </p:spPr>
      </p:pic>
      <p:pic>
        <p:nvPicPr>
          <p:cNvPr id="10" name="Afbeelding 9">
            <a:extLst>
              <a:ext uri="{FF2B5EF4-FFF2-40B4-BE49-F238E27FC236}">
                <a16:creationId xmlns:a16="http://schemas.microsoft.com/office/drawing/2014/main" id="{0FD54D92-735F-447E-BBB0-90E2AB85066D}"/>
              </a:ext>
            </a:extLst>
          </p:cNvPr>
          <p:cNvPicPr>
            <a:picLocks noChangeAspect="1"/>
          </p:cNvPicPr>
          <p:nvPr/>
        </p:nvPicPr>
        <p:blipFill>
          <a:blip r:embed="rId3"/>
          <a:stretch>
            <a:fillRect/>
          </a:stretch>
        </p:blipFill>
        <p:spPr>
          <a:xfrm>
            <a:off x="7755359" y="4638572"/>
            <a:ext cx="2156244" cy="1604409"/>
          </a:xfrm>
          <a:prstGeom prst="rect">
            <a:avLst/>
          </a:prstGeom>
          <a:ln w="22225">
            <a:solidFill>
              <a:srgbClr val="002060"/>
            </a:solidFill>
          </a:ln>
        </p:spPr>
      </p:pic>
      <p:sp>
        <p:nvSpPr>
          <p:cNvPr id="2" name="Pijl: rechts 1">
            <a:extLst>
              <a:ext uri="{FF2B5EF4-FFF2-40B4-BE49-F238E27FC236}">
                <a16:creationId xmlns:a16="http://schemas.microsoft.com/office/drawing/2014/main" id="{3E84FE2F-5C58-4DF9-A21A-8E9E395D3F28}"/>
              </a:ext>
            </a:extLst>
          </p:cNvPr>
          <p:cNvSpPr/>
          <p:nvPr/>
        </p:nvSpPr>
        <p:spPr>
          <a:xfrm>
            <a:off x="6099175" y="5229200"/>
            <a:ext cx="978408" cy="484632"/>
          </a:xfrm>
          <a:prstGeom prst="right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Tekstvak 3">
            <a:extLst>
              <a:ext uri="{FF2B5EF4-FFF2-40B4-BE49-F238E27FC236}">
                <a16:creationId xmlns:a16="http://schemas.microsoft.com/office/drawing/2014/main" id="{AF09CE4E-8E58-4BB6-BEA6-E148342CAA68}"/>
              </a:ext>
            </a:extLst>
          </p:cNvPr>
          <p:cNvSpPr txBox="1"/>
          <p:nvPr/>
        </p:nvSpPr>
        <p:spPr>
          <a:xfrm>
            <a:off x="5091063" y="6552425"/>
            <a:ext cx="73448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 Hoogleraar Didactiek van de Natuurwetenschappen/ **) Onderzoeker en </a:t>
            </a:r>
            <a:r>
              <a:rPr kumimoji="0" lang="nl-NL" sz="1200" b="0" i="0" u="none" strike="noStrike" kern="1200" cap="none" spc="0" normalizeH="0" baseline="0" noProof="0" dirty="0" err="1">
                <a:ln>
                  <a:noFill/>
                </a:ln>
                <a:solidFill>
                  <a:srgbClr val="FFFFFF"/>
                </a:solidFill>
                <a:effectLst/>
                <a:uLnTx/>
                <a:uFillTx/>
                <a:latin typeface="Georgia"/>
                <a:ea typeface="+mn-ea"/>
                <a:cs typeface="+mn-cs"/>
              </a:rPr>
              <a:t>nascholer</a:t>
            </a:r>
            <a:r>
              <a:rPr lang="nl-NL" sz="1200" dirty="0">
                <a:solidFill>
                  <a:srgbClr val="FFFFFF"/>
                </a:solidFill>
                <a:latin typeface="Georgia"/>
              </a:rPr>
              <a:t> . </a:t>
            </a:r>
            <a:endParaRPr kumimoji="0" lang="nl-NL" sz="1200" b="0" i="0" u="none" strike="noStrike" kern="1200" cap="none" spc="0" normalizeH="0" baseline="0" noProof="0" dirty="0">
              <a:ln>
                <a:noFill/>
              </a:ln>
              <a:solidFill>
                <a:srgbClr val="FFFFFF"/>
              </a:solidFill>
              <a:effectLst/>
              <a:uLnTx/>
              <a:uFillTx/>
              <a:latin typeface="Georgia"/>
              <a:ea typeface="+mn-ea"/>
              <a:cs typeface="+mn-cs"/>
            </a:endParaRPr>
          </a:p>
        </p:txBody>
      </p:sp>
      <p:sp>
        <p:nvSpPr>
          <p:cNvPr id="3" name="Tekstvak 2">
            <a:extLst>
              <a:ext uri="{FF2B5EF4-FFF2-40B4-BE49-F238E27FC236}">
                <a16:creationId xmlns:a16="http://schemas.microsoft.com/office/drawing/2014/main" id="{6C3AEFEB-066A-44AF-9FB4-B750B2C764E3}"/>
              </a:ext>
            </a:extLst>
          </p:cNvPr>
          <p:cNvSpPr txBox="1"/>
          <p:nvPr/>
        </p:nvSpPr>
        <p:spPr>
          <a:xfrm>
            <a:off x="3938935" y="2907888"/>
            <a:ext cx="6984776" cy="369332"/>
          </a:xfrm>
          <a:prstGeom prst="rect">
            <a:avLst/>
          </a:prstGeom>
          <a:noFill/>
        </p:spPr>
        <p:txBody>
          <a:bodyPr wrap="square" rtlCol="0">
            <a:spAutoFit/>
          </a:bodyPr>
          <a:lstStyle/>
          <a:p>
            <a:r>
              <a:rPr lang="nl-NL" b="1" dirty="0">
                <a:solidFill>
                  <a:srgbClr val="FFFF00"/>
                </a:solidFill>
              </a:rPr>
              <a:t>Meer bereiken met minder met de curriculumtool</a:t>
            </a:r>
          </a:p>
        </p:txBody>
      </p:sp>
    </p:spTree>
    <p:extLst>
      <p:ext uri="{BB962C8B-B14F-4D97-AF65-F5344CB8AC3E}">
        <p14:creationId xmlns:p14="http://schemas.microsoft.com/office/powerpoint/2010/main" val="2855450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80709-4AF3-4D80-8DCE-BD2B243CABFF}"/>
              </a:ext>
            </a:extLst>
          </p:cNvPr>
          <p:cNvSpPr>
            <a:spLocks noGrp="1"/>
          </p:cNvSpPr>
          <p:nvPr>
            <p:ph type="title"/>
          </p:nvPr>
        </p:nvSpPr>
        <p:spPr/>
        <p:txBody>
          <a:bodyPr/>
          <a:lstStyle/>
          <a:p>
            <a:r>
              <a:rPr lang="nl-NL" dirty="0"/>
              <a:t>Kerndoelen</a:t>
            </a:r>
          </a:p>
        </p:txBody>
      </p:sp>
      <p:sp>
        <p:nvSpPr>
          <p:cNvPr id="3" name="Tijdelijke aanduiding voor verticale tekst 2">
            <a:extLst>
              <a:ext uri="{FF2B5EF4-FFF2-40B4-BE49-F238E27FC236}">
                <a16:creationId xmlns:a16="http://schemas.microsoft.com/office/drawing/2014/main" id="{1DDDF345-6BB5-4CFD-9291-1567DD739F0E}"/>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180883FC-E745-44AE-955C-40B62F246DBB}"/>
              </a:ext>
            </a:extLst>
          </p:cNvPr>
          <p:cNvPicPr>
            <a:picLocks noChangeAspect="1"/>
          </p:cNvPicPr>
          <p:nvPr/>
        </p:nvPicPr>
        <p:blipFill>
          <a:blip r:embed="rId2"/>
          <a:stretch>
            <a:fillRect/>
          </a:stretch>
        </p:blipFill>
        <p:spPr>
          <a:xfrm>
            <a:off x="4458072" y="876350"/>
            <a:ext cx="7029450" cy="2724150"/>
          </a:xfrm>
          <a:prstGeom prst="rect">
            <a:avLst/>
          </a:prstGeom>
        </p:spPr>
      </p:pic>
      <p:pic>
        <p:nvPicPr>
          <p:cNvPr id="7" name="Afbeelding 6">
            <a:extLst>
              <a:ext uri="{FF2B5EF4-FFF2-40B4-BE49-F238E27FC236}">
                <a16:creationId xmlns:a16="http://schemas.microsoft.com/office/drawing/2014/main" id="{DBAA562B-EB03-46DF-BE36-85BEE2E1DE35}"/>
              </a:ext>
            </a:extLst>
          </p:cNvPr>
          <p:cNvPicPr>
            <a:picLocks noChangeAspect="1"/>
          </p:cNvPicPr>
          <p:nvPr/>
        </p:nvPicPr>
        <p:blipFill>
          <a:blip r:embed="rId3"/>
          <a:stretch>
            <a:fillRect/>
          </a:stretch>
        </p:blipFill>
        <p:spPr>
          <a:xfrm>
            <a:off x="4370983" y="3405733"/>
            <a:ext cx="6810375" cy="3019425"/>
          </a:xfrm>
          <a:prstGeom prst="rect">
            <a:avLst/>
          </a:prstGeom>
        </p:spPr>
      </p:pic>
      <p:sp>
        <p:nvSpPr>
          <p:cNvPr id="10" name="Tekstvak 9">
            <a:extLst>
              <a:ext uri="{FF2B5EF4-FFF2-40B4-BE49-F238E27FC236}">
                <a16:creationId xmlns:a16="http://schemas.microsoft.com/office/drawing/2014/main" id="{40F27377-B702-40E2-AACC-FC314677AD5C}"/>
              </a:ext>
            </a:extLst>
          </p:cNvPr>
          <p:cNvSpPr txBox="1"/>
          <p:nvPr/>
        </p:nvSpPr>
        <p:spPr>
          <a:xfrm>
            <a:off x="338535" y="1700808"/>
            <a:ext cx="3156633" cy="1384995"/>
          </a:xfrm>
          <a:prstGeom prst="rect">
            <a:avLst/>
          </a:prstGeom>
          <a:noFill/>
        </p:spPr>
        <p:txBody>
          <a:bodyPr wrap="none" rtlCol="0">
            <a:spAutoFit/>
          </a:bodyPr>
          <a:lstStyle/>
          <a:p>
            <a:r>
              <a:rPr lang="nl-NL" sz="2800" b="1" dirty="0">
                <a:solidFill>
                  <a:schemeClr val="bg2"/>
                </a:solidFill>
              </a:rPr>
              <a:t>Domein</a:t>
            </a:r>
          </a:p>
          <a:p>
            <a:endParaRPr lang="nl-NL" sz="2800" b="1" dirty="0">
              <a:solidFill>
                <a:schemeClr val="bg2"/>
              </a:solidFill>
            </a:endParaRPr>
          </a:p>
          <a:p>
            <a:r>
              <a:rPr lang="nl-NL" sz="2800" b="1" dirty="0">
                <a:solidFill>
                  <a:schemeClr val="bg2"/>
                </a:solidFill>
              </a:rPr>
              <a:t>Mens en Natuur</a:t>
            </a:r>
          </a:p>
        </p:txBody>
      </p:sp>
    </p:spTree>
    <p:extLst>
      <p:ext uri="{BB962C8B-B14F-4D97-AF65-F5344CB8AC3E}">
        <p14:creationId xmlns:p14="http://schemas.microsoft.com/office/powerpoint/2010/main" val="73836364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F537E-112A-430A-BE3D-6D9C5795F382}"/>
              </a:ext>
            </a:extLst>
          </p:cNvPr>
          <p:cNvSpPr>
            <a:spLocks noGrp="1"/>
          </p:cNvSpPr>
          <p:nvPr>
            <p:ph type="title"/>
          </p:nvPr>
        </p:nvSpPr>
        <p:spPr/>
        <p:txBody>
          <a:bodyPr/>
          <a:lstStyle/>
          <a:p>
            <a:r>
              <a:rPr lang="nl-NL" dirty="0"/>
              <a:t>Curriculum.nu</a:t>
            </a:r>
          </a:p>
        </p:txBody>
      </p:sp>
      <p:sp>
        <p:nvSpPr>
          <p:cNvPr id="3" name="Tijdelijke aanduiding voor verticale tekst 2">
            <a:extLst>
              <a:ext uri="{FF2B5EF4-FFF2-40B4-BE49-F238E27FC236}">
                <a16:creationId xmlns:a16="http://schemas.microsoft.com/office/drawing/2014/main" id="{4397B5FF-5DA5-4D0F-8981-04ED85805D26}"/>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0EBEFC43-6499-47B8-B52D-2C18CDDD0785}"/>
              </a:ext>
            </a:extLst>
          </p:cNvPr>
          <p:cNvPicPr>
            <a:picLocks noChangeAspect="1"/>
          </p:cNvPicPr>
          <p:nvPr/>
        </p:nvPicPr>
        <p:blipFill>
          <a:blip r:embed="rId2"/>
          <a:stretch>
            <a:fillRect/>
          </a:stretch>
        </p:blipFill>
        <p:spPr>
          <a:xfrm>
            <a:off x="5229198" y="2178130"/>
            <a:ext cx="6386451" cy="4123729"/>
          </a:xfrm>
          <a:prstGeom prst="rect">
            <a:avLst/>
          </a:prstGeom>
        </p:spPr>
      </p:pic>
      <p:pic>
        <p:nvPicPr>
          <p:cNvPr id="7" name="Afbeelding 6">
            <a:extLst>
              <a:ext uri="{FF2B5EF4-FFF2-40B4-BE49-F238E27FC236}">
                <a16:creationId xmlns:a16="http://schemas.microsoft.com/office/drawing/2014/main" id="{72070337-BB67-4EDA-926E-17A199DA83E9}"/>
              </a:ext>
            </a:extLst>
          </p:cNvPr>
          <p:cNvPicPr>
            <a:picLocks noChangeAspect="1"/>
          </p:cNvPicPr>
          <p:nvPr/>
        </p:nvPicPr>
        <p:blipFill rotWithShape="1">
          <a:blip r:embed="rId3"/>
          <a:srcRect r="21471"/>
          <a:stretch/>
        </p:blipFill>
        <p:spPr>
          <a:xfrm>
            <a:off x="-3" y="1897960"/>
            <a:ext cx="4824536" cy="4448175"/>
          </a:xfrm>
          <a:prstGeom prst="rect">
            <a:avLst/>
          </a:prstGeom>
        </p:spPr>
      </p:pic>
      <p:pic>
        <p:nvPicPr>
          <p:cNvPr id="9" name="Afbeelding 8">
            <a:extLst>
              <a:ext uri="{FF2B5EF4-FFF2-40B4-BE49-F238E27FC236}">
                <a16:creationId xmlns:a16="http://schemas.microsoft.com/office/drawing/2014/main" id="{4FF2BE31-F40B-4314-A958-2478B3181410}"/>
              </a:ext>
            </a:extLst>
          </p:cNvPr>
          <p:cNvPicPr>
            <a:picLocks noChangeAspect="1"/>
          </p:cNvPicPr>
          <p:nvPr/>
        </p:nvPicPr>
        <p:blipFill>
          <a:blip r:embed="rId4"/>
          <a:stretch>
            <a:fillRect/>
          </a:stretch>
        </p:blipFill>
        <p:spPr>
          <a:xfrm>
            <a:off x="5523111" y="79428"/>
            <a:ext cx="6258510" cy="1870073"/>
          </a:xfrm>
          <a:prstGeom prst="rect">
            <a:avLst/>
          </a:prstGeom>
        </p:spPr>
      </p:pic>
      <p:sp>
        <p:nvSpPr>
          <p:cNvPr id="10" name="Pijl: omlaag 9">
            <a:extLst>
              <a:ext uri="{FF2B5EF4-FFF2-40B4-BE49-F238E27FC236}">
                <a16:creationId xmlns:a16="http://schemas.microsoft.com/office/drawing/2014/main" id="{0D7E440B-441F-447A-8F9E-A63D0EC99F92}"/>
              </a:ext>
            </a:extLst>
          </p:cNvPr>
          <p:cNvSpPr/>
          <p:nvPr/>
        </p:nvSpPr>
        <p:spPr>
          <a:xfrm rot="3963521">
            <a:off x="5005314" y="1469798"/>
            <a:ext cx="484632" cy="891369"/>
          </a:xfrm>
          <a:prstGeom prst="down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omlaag 10">
            <a:extLst>
              <a:ext uri="{FF2B5EF4-FFF2-40B4-BE49-F238E27FC236}">
                <a16:creationId xmlns:a16="http://schemas.microsoft.com/office/drawing/2014/main" id="{22DC0F4C-6A87-41E7-A2E2-BF0B0A119B70}"/>
              </a:ext>
            </a:extLst>
          </p:cNvPr>
          <p:cNvSpPr/>
          <p:nvPr/>
        </p:nvSpPr>
        <p:spPr>
          <a:xfrm rot="16200000">
            <a:off x="4488707" y="3983765"/>
            <a:ext cx="484632" cy="1584176"/>
          </a:xfrm>
          <a:prstGeom prst="down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2002195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85F7E-2E60-4685-9E16-3D5A5C0D7FFD}"/>
              </a:ext>
            </a:extLst>
          </p:cNvPr>
          <p:cNvSpPr>
            <a:spLocks noGrp="1"/>
          </p:cNvSpPr>
          <p:nvPr>
            <p:ph type="title"/>
          </p:nvPr>
        </p:nvSpPr>
        <p:spPr>
          <a:xfrm>
            <a:off x="292379" y="199024"/>
            <a:ext cx="11389024" cy="432048"/>
          </a:xfrm>
        </p:spPr>
        <p:txBody>
          <a:bodyPr/>
          <a:lstStyle/>
          <a:p>
            <a:br>
              <a:rPr lang="nl-NL" sz="2800" dirty="0"/>
            </a:br>
            <a:r>
              <a:rPr lang="nl-NL" sz="2800" dirty="0"/>
              <a:t>Hoe komen tot kern, samenhang en doorlopende leerlijnen?</a:t>
            </a:r>
            <a:br>
              <a:rPr lang="nl-NL" sz="2800" dirty="0"/>
            </a:br>
            <a:r>
              <a:rPr lang="nl-NL" sz="2800" dirty="0"/>
              <a:t>Een holistische aanpak </a:t>
            </a:r>
            <a:r>
              <a:rPr lang="nl-NL" sz="2800" dirty="0">
                <a:sym typeface="Wingdings" panose="05000000000000000000" pitchFamily="2" charset="2"/>
              </a:rPr>
              <a:t> </a:t>
            </a:r>
            <a:r>
              <a:rPr lang="nl-NL" sz="2800" b="0" dirty="0">
                <a:sym typeface="Wingdings" panose="05000000000000000000" pitchFamily="2" charset="2"/>
              </a:rPr>
              <a:t>Werk schoolvakken uit tot perspectieven </a:t>
            </a:r>
            <a:r>
              <a:rPr lang="nl-NL" sz="2800" dirty="0"/>
              <a:t> </a:t>
            </a:r>
          </a:p>
        </p:txBody>
      </p:sp>
      <p:sp>
        <p:nvSpPr>
          <p:cNvPr id="3" name="Tijdelijke aanduiding voor verticale tekst 2">
            <a:extLst>
              <a:ext uri="{FF2B5EF4-FFF2-40B4-BE49-F238E27FC236}">
                <a16:creationId xmlns:a16="http://schemas.microsoft.com/office/drawing/2014/main" id="{10C8E2C3-78A9-46F9-82BF-D07FD3125B1A}"/>
              </a:ext>
            </a:extLst>
          </p:cNvPr>
          <p:cNvSpPr>
            <a:spLocks noGrp="1"/>
          </p:cNvSpPr>
          <p:nvPr>
            <p:ph type="body" orient="vert" idx="1"/>
          </p:nvPr>
        </p:nvSpPr>
        <p:spPr/>
        <p:txBody>
          <a:bodyPr/>
          <a:lstStyle/>
          <a:p>
            <a:pPr marL="0" indent="0">
              <a:buNone/>
            </a:pPr>
            <a:endParaRPr lang="nl-NL" dirty="0"/>
          </a:p>
          <a:p>
            <a:pPr marL="0" indent="0">
              <a:buNone/>
            </a:pPr>
            <a:endParaRPr lang="nl-NL" dirty="0"/>
          </a:p>
          <a:p>
            <a:pPr marL="0" indent="0">
              <a:buNone/>
            </a:pPr>
            <a:endParaRPr lang="nl-NL" dirty="0"/>
          </a:p>
        </p:txBody>
      </p:sp>
      <p:pic>
        <p:nvPicPr>
          <p:cNvPr id="4" name="Afbeelding 3">
            <a:extLst>
              <a:ext uri="{FF2B5EF4-FFF2-40B4-BE49-F238E27FC236}">
                <a16:creationId xmlns:a16="http://schemas.microsoft.com/office/drawing/2014/main" id="{30F0D8A9-34EA-4CFF-98C3-5610D12BA51C}"/>
              </a:ext>
            </a:extLst>
          </p:cNvPr>
          <p:cNvPicPr>
            <a:picLocks noChangeAspect="1"/>
          </p:cNvPicPr>
          <p:nvPr/>
        </p:nvPicPr>
        <p:blipFill>
          <a:blip r:embed="rId2"/>
          <a:stretch>
            <a:fillRect/>
          </a:stretch>
        </p:blipFill>
        <p:spPr>
          <a:xfrm>
            <a:off x="48220" y="1414585"/>
            <a:ext cx="2777744" cy="1967621"/>
          </a:xfrm>
          <a:prstGeom prst="rect">
            <a:avLst/>
          </a:prstGeom>
        </p:spPr>
      </p:pic>
      <p:pic>
        <p:nvPicPr>
          <p:cNvPr id="8" name="Afbeelding 7">
            <a:extLst>
              <a:ext uri="{FF2B5EF4-FFF2-40B4-BE49-F238E27FC236}">
                <a16:creationId xmlns:a16="http://schemas.microsoft.com/office/drawing/2014/main" id="{41F21E15-7952-4A0F-A7E4-91ECBF1BEC21}"/>
              </a:ext>
            </a:extLst>
          </p:cNvPr>
          <p:cNvPicPr>
            <a:picLocks noChangeAspect="1"/>
          </p:cNvPicPr>
          <p:nvPr/>
        </p:nvPicPr>
        <p:blipFill>
          <a:blip r:embed="rId3"/>
          <a:stretch>
            <a:fillRect/>
          </a:stretch>
        </p:blipFill>
        <p:spPr>
          <a:xfrm>
            <a:off x="266527" y="3683266"/>
            <a:ext cx="2820927" cy="2206050"/>
          </a:xfrm>
          <a:prstGeom prst="rect">
            <a:avLst/>
          </a:prstGeom>
        </p:spPr>
      </p:pic>
      <p:pic>
        <p:nvPicPr>
          <p:cNvPr id="9" name="Afbeelding 8">
            <a:extLst>
              <a:ext uri="{FF2B5EF4-FFF2-40B4-BE49-F238E27FC236}">
                <a16:creationId xmlns:a16="http://schemas.microsoft.com/office/drawing/2014/main" id="{AF815F9F-913B-40DF-9C90-062D226C5CBF}"/>
              </a:ext>
            </a:extLst>
          </p:cNvPr>
          <p:cNvPicPr>
            <a:picLocks noChangeAspect="1"/>
          </p:cNvPicPr>
          <p:nvPr/>
        </p:nvPicPr>
        <p:blipFill>
          <a:blip r:embed="rId4"/>
          <a:stretch>
            <a:fillRect/>
          </a:stretch>
        </p:blipFill>
        <p:spPr>
          <a:xfrm>
            <a:off x="3789023" y="3537731"/>
            <a:ext cx="1812075" cy="2470124"/>
          </a:xfrm>
          <a:prstGeom prst="rect">
            <a:avLst/>
          </a:prstGeom>
        </p:spPr>
      </p:pic>
      <p:pic>
        <p:nvPicPr>
          <p:cNvPr id="11" name="Afbeelding 10">
            <a:extLst>
              <a:ext uri="{FF2B5EF4-FFF2-40B4-BE49-F238E27FC236}">
                <a16:creationId xmlns:a16="http://schemas.microsoft.com/office/drawing/2014/main" id="{29FFCF54-A9D6-41C1-BC1B-42D4B122B22A}"/>
              </a:ext>
            </a:extLst>
          </p:cNvPr>
          <p:cNvPicPr>
            <a:picLocks noChangeAspect="1"/>
          </p:cNvPicPr>
          <p:nvPr/>
        </p:nvPicPr>
        <p:blipFill>
          <a:blip r:embed="rId5"/>
          <a:stretch>
            <a:fillRect/>
          </a:stretch>
        </p:blipFill>
        <p:spPr>
          <a:xfrm>
            <a:off x="5940040" y="1370613"/>
            <a:ext cx="2938432" cy="1807871"/>
          </a:xfrm>
          <a:prstGeom prst="rect">
            <a:avLst/>
          </a:prstGeom>
        </p:spPr>
      </p:pic>
      <p:sp>
        <p:nvSpPr>
          <p:cNvPr id="13" name="Tekstvak 12">
            <a:extLst>
              <a:ext uri="{FF2B5EF4-FFF2-40B4-BE49-F238E27FC236}">
                <a16:creationId xmlns:a16="http://schemas.microsoft.com/office/drawing/2014/main" id="{A819AEE0-68C8-4343-BB28-C330987A3745}"/>
              </a:ext>
            </a:extLst>
          </p:cNvPr>
          <p:cNvSpPr txBox="1"/>
          <p:nvPr/>
        </p:nvSpPr>
        <p:spPr>
          <a:xfrm>
            <a:off x="9852144" y="5214302"/>
            <a:ext cx="11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Georgia"/>
                <a:ea typeface="+mn-ea"/>
                <a:cs typeface="+mn-cs"/>
              </a:rPr>
              <a:t>Migratie</a:t>
            </a:r>
          </a:p>
        </p:txBody>
      </p:sp>
      <p:pic>
        <p:nvPicPr>
          <p:cNvPr id="5" name="Afbeelding 4">
            <a:extLst>
              <a:ext uri="{FF2B5EF4-FFF2-40B4-BE49-F238E27FC236}">
                <a16:creationId xmlns:a16="http://schemas.microsoft.com/office/drawing/2014/main" id="{CFF697EE-F3F3-4AB2-9129-BBB7E1E6B370}"/>
              </a:ext>
            </a:extLst>
          </p:cNvPr>
          <p:cNvPicPr>
            <a:picLocks noChangeAspect="1"/>
          </p:cNvPicPr>
          <p:nvPr/>
        </p:nvPicPr>
        <p:blipFill>
          <a:blip r:embed="rId6"/>
          <a:stretch>
            <a:fillRect/>
          </a:stretch>
        </p:blipFill>
        <p:spPr>
          <a:xfrm>
            <a:off x="5820220" y="3418699"/>
            <a:ext cx="4323720" cy="2870188"/>
          </a:xfrm>
          <a:prstGeom prst="rect">
            <a:avLst/>
          </a:prstGeom>
        </p:spPr>
      </p:pic>
      <p:pic>
        <p:nvPicPr>
          <p:cNvPr id="6" name="Afbeelding 5">
            <a:extLst>
              <a:ext uri="{FF2B5EF4-FFF2-40B4-BE49-F238E27FC236}">
                <a16:creationId xmlns:a16="http://schemas.microsoft.com/office/drawing/2014/main" id="{ECAC30DC-29F1-4D2B-A1C1-07A1871B2CC3}"/>
              </a:ext>
            </a:extLst>
          </p:cNvPr>
          <p:cNvPicPr>
            <a:picLocks noChangeAspect="1"/>
          </p:cNvPicPr>
          <p:nvPr/>
        </p:nvPicPr>
        <p:blipFill>
          <a:blip r:embed="rId7"/>
          <a:stretch>
            <a:fillRect/>
          </a:stretch>
        </p:blipFill>
        <p:spPr>
          <a:xfrm>
            <a:off x="9191595" y="1313107"/>
            <a:ext cx="2740225" cy="1733551"/>
          </a:xfrm>
          <a:prstGeom prst="rect">
            <a:avLst/>
          </a:prstGeom>
        </p:spPr>
      </p:pic>
      <p:pic>
        <p:nvPicPr>
          <p:cNvPr id="10" name="Afbeelding 9">
            <a:extLst>
              <a:ext uri="{FF2B5EF4-FFF2-40B4-BE49-F238E27FC236}">
                <a16:creationId xmlns:a16="http://schemas.microsoft.com/office/drawing/2014/main" id="{E9D054D4-4B31-4ED4-9912-0DDD73950997}"/>
              </a:ext>
            </a:extLst>
          </p:cNvPr>
          <p:cNvPicPr>
            <a:picLocks noChangeAspect="1"/>
          </p:cNvPicPr>
          <p:nvPr/>
        </p:nvPicPr>
        <p:blipFill>
          <a:blip r:embed="rId8"/>
          <a:stretch>
            <a:fillRect/>
          </a:stretch>
        </p:blipFill>
        <p:spPr>
          <a:xfrm>
            <a:off x="10071266" y="3215227"/>
            <a:ext cx="1957283" cy="3142128"/>
          </a:xfrm>
          <a:prstGeom prst="rect">
            <a:avLst/>
          </a:prstGeom>
        </p:spPr>
      </p:pic>
      <p:pic>
        <p:nvPicPr>
          <p:cNvPr id="14" name="Afbeelding 13">
            <a:extLst>
              <a:ext uri="{FF2B5EF4-FFF2-40B4-BE49-F238E27FC236}">
                <a16:creationId xmlns:a16="http://schemas.microsoft.com/office/drawing/2014/main" id="{9A473E5B-4B79-4A78-8A36-EF760FD899E8}"/>
              </a:ext>
            </a:extLst>
          </p:cNvPr>
          <p:cNvPicPr>
            <a:picLocks noChangeAspect="1"/>
          </p:cNvPicPr>
          <p:nvPr/>
        </p:nvPicPr>
        <p:blipFill>
          <a:blip r:embed="rId9"/>
          <a:stretch>
            <a:fillRect/>
          </a:stretch>
        </p:blipFill>
        <p:spPr>
          <a:xfrm>
            <a:off x="2890806" y="1360963"/>
            <a:ext cx="2929414" cy="2170717"/>
          </a:xfrm>
          <a:prstGeom prst="rect">
            <a:avLst/>
          </a:prstGeom>
        </p:spPr>
      </p:pic>
    </p:spTree>
    <p:extLst>
      <p:ext uri="{BB962C8B-B14F-4D97-AF65-F5344CB8AC3E}">
        <p14:creationId xmlns:p14="http://schemas.microsoft.com/office/powerpoint/2010/main" val="554270800"/>
      </p:ext>
    </p:extLst>
  </p:cSld>
  <p:clrMapOvr>
    <a:masterClrMapping/>
  </p:clrMapOvr>
  <p:transition spd="slow" advTm="42897">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2C65A-47CF-435B-9B73-1F042E962DE6}"/>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3621FE7E-5E1E-46F9-A5CF-011F2F720D82}"/>
              </a:ext>
            </a:extLst>
          </p:cNvPr>
          <p:cNvPicPr>
            <a:picLocks noChangeAspect="1"/>
          </p:cNvPicPr>
          <p:nvPr/>
        </p:nvPicPr>
        <p:blipFill>
          <a:blip r:embed="rId5"/>
          <a:stretch>
            <a:fillRect/>
          </a:stretch>
        </p:blipFill>
        <p:spPr>
          <a:xfrm>
            <a:off x="5085658" y="400347"/>
            <a:ext cx="6448425" cy="5648325"/>
          </a:xfrm>
          <a:prstGeom prst="rect">
            <a:avLst/>
          </a:prstGeom>
        </p:spPr>
      </p:pic>
      <p:sp>
        <p:nvSpPr>
          <p:cNvPr id="3" name="Tijdelijke aanduiding voor verticale tekst 2">
            <a:extLst>
              <a:ext uri="{FF2B5EF4-FFF2-40B4-BE49-F238E27FC236}">
                <a16:creationId xmlns:a16="http://schemas.microsoft.com/office/drawing/2014/main" id="{DBB5C10C-8D1C-471F-84E8-97CE847ABF27}"/>
              </a:ext>
            </a:extLst>
          </p:cNvPr>
          <p:cNvSpPr>
            <a:spLocks noGrp="1"/>
          </p:cNvSpPr>
          <p:nvPr>
            <p:ph type="body" orient="vert" idx="1"/>
          </p:nvPr>
        </p:nvSpPr>
        <p:spPr/>
        <p:txBody>
          <a:bodyPr/>
          <a:lstStyle/>
          <a:p>
            <a:endParaRPr lang="nl-NL" dirty="0"/>
          </a:p>
        </p:txBody>
      </p:sp>
      <p:pic>
        <p:nvPicPr>
          <p:cNvPr id="4" name="Afbeelding 3">
            <a:hlinkClick r:id="rId6"/>
            <a:extLst>
              <a:ext uri="{FF2B5EF4-FFF2-40B4-BE49-F238E27FC236}">
                <a16:creationId xmlns:a16="http://schemas.microsoft.com/office/drawing/2014/main" id="{6F46A597-02CE-445E-9425-F03902641035}"/>
              </a:ext>
            </a:extLst>
          </p:cNvPr>
          <p:cNvPicPr>
            <a:picLocks noChangeAspect="1"/>
          </p:cNvPicPr>
          <p:nvPr/>
        </p:nvPicPr>
        <p:blipFill>
          <a:blip r:embed="rId7"/>
          <a:stretch>
            <a:fillRect/>
          </a:stretch>
        </p:blipFill>
        <p:spPr>
          <a:xfrm>
            <a:off x="404657" y="404664"/>
            <a:ext cx="4450200" cy="5901934"/>
          </a:xfrm>
          <a:prstGeom prst="rect">
            <a:avLst/>
          </a:prstGeom>
        </p:spPr>
      </p:pic>
      <p:pic>
        <p:nvPicPr>
          <p:cNvPr id="9" name="Audio 8">
            <a:hlinkClick r:id="" action="ppaction://media"/>
            <a:extLst>
              <a:ext uri="{FF2B5EF4-FFF2-40B4-BE49-F238E27FC236}">
                <a16:creationId xmlns:a16="http://schemas.microsoft.com/office/drawing/2014/main" id="{9FD69F1F-B083-4EAB-9DC2-DD851FD2B6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95088" y="6154738"/>
            <a:ext cx="487362" cy="487362"/>
          </a:xfrm>
          <a:prstGeom prst="rect">
            <a:avLst/>
          </a:prstGeom>
        </p:spPr>
      </p:pic>
    </p:spTree>
    <p:custDataLst>
      <p:tags r:id="rId1"/>
    </p:custDataLst>
    <p:extLst>
      <p:ext uri="{BB962C8B-B14F-4D97-AF65-F5344CB8AC3E}">
        <p14:creationId xmlns:p14="http://schemas.microsoft.com/office/powerpoint/2010/main" val="2770185230"/>
      </p:ext>
    </p:extLst>
  </p:cSld>
  <p:clrMapOvr>
    <a:masterClrMapping/>
  </p:clrMapOvr>
  <p:transition spd="slow" advTm="4559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60B6B-257F-4AA6-8470-7C7D0F581CB5}"/>
              </a:ext>
            </a:extLst>
          </p:cNvPr>
          <p:cNvSpPr>
            <a:spLocks noGrp="1"/>
          </p:cNvSpPr>
          <p:nvPr>
            <p:ph type="title"/>
          </p:nvPr>
        </p:nvSpPr>
        <p:spPr/>
        <p:txBody>
          <a:bodyPr/>
          <a:lstStyle/>
          <a:p>
            <a:r>
              <a:rPr lang="nl-NL" sz="2400" dirty="0"/>
              <a:t>Biologisch perspectief </a:t>
            </a:r>
          </a:p>
        </p:txBody>
      </p:sp>
      <p:pic>
        <p:nvPicPr>
          <p:cNvPr id="4" name="Tijdelijke aanduiding voor inhoud 3" descr="ontwerpendleren1.jpg">
            <a:extLst>
              <a:ext uri="{FF2B5EF4-FFF2-40B4-BE49-F238E27FC236}">
                <a16:creationId xmlns:a16="http://schemas.microsoft.com/office/drawing/2014/main" id="{DE96F888-85F1-439F-993F-DB123CBC0C7D}"/>
              </a:ext>
            </a:extLst>
          </p:cNvPr>
          <p:cNvPicPr>
            <a:picLocks noChangeAspect="1"/>
          </p:cNvPicPr>
          <p:nvPr/>
        </p:nvPicPr>
        <p:blipFill>
          <a:blip r:embed="rId2"/>
          <a:srcRect/>
          <a:stretch>
            <a:fillRect/>
          </a:stretch>
        </p:blipFill>
        <p:spPr>
          <a:xfrm>
            <a:off x="434198" y="1820594"/>
            <a:ext cx="5040560" cy="4247316"/>
          </a:xfrm>
          <a:prstGeom prst="rect">
            <a:avLst/>
          </a:prstGeom>
        </p:spPr>
      </p:pic>
      <p:sp>
        <p:nvSpPr>
          <p:cNvPr id="7" name="Tekstvak 6">
            <a:extLst>
              <a:ext uri="{FF2B5EF4-FFF2-40B4-BE49-F238E27FC236}">
                <a16:creationId xmlns:a16="http://schemas.microsoft.com/office/drawing/2014/main" id="{4736E620-7A0C-4FC2-996A-F223E81E7B7D}"/>
              </a:ext>
            </a:extLst>
          </p:cNvPr>
          <p:cNvSpPr txBox="1"/>
          <p:nvPr/>
        </p:nvSpPr>
        <p:spPr>
          <a:xfrm>
            <a:off x="6387207" y="1820594"/>
            <a:ext cx="5472607" cy="3970318"/>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Groot idee van de biologie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C2577"/>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C2577"/>
                </a:solidFill>
                <a:effectLst/>
                <a:uLnTx/>
                <a:uFillTx/>
                <a:latin typeface="Georgia"/>
                <a:ea typeface="+mn-ea"/>
                <a:cs typeface="+mn-cs"/>
              </a:rPr>
              <a:t>Organismen</a:t>
            </a:r>
            <a:r>
              <a:rPr kumimoji="0" lang="nl-NL" sz="1800" b="0" i="0" u="none" strike="noStrike" kern="1200" cap="none" spc="0" normalizeH="0" baseline="0" noProof="0" dirty="0">
                <a:ln>
                  <a:noFill/>
                </a:ln>
                <a:solidFill>
                  <a:srgbClr val="0C2577"/>
                </a:solidFill>
                <a:effectLst/>
                <a:uLnTx/>
                <a:uFillTx/>
                <a:latin typeface="Georgia"/>
                <a:ea typeface="+mn-ea"/>
                <a:cs typeface="+mn-cs"/>
              </a:rPr>
              <a:t> zijn </a:t>
            </a:r>
            <a:r>
              <a:rPr kumimoji="0" lang="nl-NL" sz="1800" b="1" i="0" u="none" strike="noStrike" kern="1200" cap="none" spc="0" normalizeH="0" baseline="0" noProof="0" dirty="0">
                <a:ln>
                  <a:noFill/>
                </a:ln>
                <a:solidFill>
                  <a:srgbClr val="0C2577"/>
                </a:solidFill>
                <a:effectLst/>
                <a:uLnTx/>
                <a:uFillTx/>
                <a:latin typeface="Georgia"/>
                <a:ea typeface="+mn-ea"/>
                <a:cs typeface="+mn-cs"/>
              </a:rPr>
              <a:t>aangepast</a:t>
            </a:r>
            <a:r>
              <a:rPr kumimoji="0" lang="nl-NL" sz="1800" b="0" i="0" u="none" strike="noStrike" kern="1200" cap="none" spc="0" normalizeH="0" baseline="0" noProof="0" dirty="0">
                <a:ln>
                  <a:noFill/>
                </a:ln>
                <a:solidFill>
                  <a:srgbClr val="0C2577"/>
                </a:solidFill>
                <a:effectLst/>
                <a:uLnTx/>
                <a:uFillTx/>
                <a:latin typeface="Georgia"/>
                <a:ea typeface="+mn-ea"/>
                <a:cs typeface="+mn-cs"/>
              </a:rPr>
              <a:t> om 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C2577"/>
                </a:solidFill>
                <a:effectLst/>
                <a:uLnTx/>
                <a:uFillTx/>
                <a:latin typeface="Georgia"/>
                <a:ea typeface="+mn-ea"/>
                <a:cs typeface="+mn-cs"/>
              </a:rPr>
              <a:t>functioneren</a:t>
            </a:r>
            <a:r>
              <a:rPr kumimoji="0" lang="nl-NL" sz="1800" b="0" i="0" u="none" strike="noStrike" kern="1200" cap="none" spc="0" normalizeH="0" baseline="0" noProof="0" dirty="0">
                <a:ln>
                  <a:noFill/>
                </a:ln>
                <a:solidFill>
                  <a:srgbClr val="0C2577"/>
                </a:solidFill>
                <a:effectLst/>
                <a:uLnTx/>
                <a:uFillTx/>
                <a:latin typeface="Georgia"/>
                <a:ea typeface="+mn-ea"/>
                <a:cs typeface="+mn-cs"/>
              </a:rPr>
              <a:t> in de </a:t>
            </a:r>
            <a:r>
              <a:rPr kumimoji="0" lang="nl-NL" sz="1800" b="1" i="0" u="none" strike="noStrike" kern="1200" cap="none" spc="0" normalizeH="0" baseline="0" noProof="0" dirty="0">
                <a:ln>
                  <a:noFill/>
                </a:ln>
                <a:solidFill>
                  <a:srgbClr val="0C2577"/>
                </a:solidFill>
                <a:effectLst/>
                <a:uLnTx/>
                <a:uFillTx/>
                <a:latin typeface="Georgia"/>
                <a:ea typeface="+mn-ea"/>
                <a:cs typeface="+mn-cs"/>
              </a:rPr>
              <a:t>omgeving</a:t>
            </a:r>
            <a:r>
              <a:rPr kumimoji="0" lang="nl-NL" sz="1800" b="0" i="0" u="none" strike="noStrike" kern="1200" cap="none" spc="0" normalizeH="0" baseline="0" noProof="0" dirty="0">
                <a:ln>
                  <a:noFill/>
                </a:ln>
                <a:solidFill>
                  <a:srgbClr val="0C2577"/>
                </a:solidFill>
                <a:effectLst/>
                <a:uLnTx/>
                <a:uFillTx/>
                <a:latin typeface="Georgia"/>
                <a:ea typeface="+mn-ea"/>
                <a:cs typeface="+mn-cs"/>
              </a:rPr>
              <a:t> waarin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ze voorkomen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C2577"/>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Wat is 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Wat moet het kunnen en hoe werkt dat?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Voeden?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Voortplanten?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Verdedigen?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Informatie verwerken?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Hoe aanpassen?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Welke relatie met de omgeving?</a:t>
            </a:r>
            <a:endParaRPr kumimoji="0" lang="nl-NL" sz="1800" b="0" i="0" u="none" strike="noStrike" kern="1200" cap="none" spc="0" normalizeH="0" baseline="0" noProof="0" dirty="0">
              <a:ln>
                <a:noFill/>
              </a:ln>
              <a:solidFill>
                <a:srgbClr val="000000"/>
              </a:solidFill>
              <a:effectLst/>
              <a:uLnTx/>
              <a:uFillTx/>
              <a:latin typeface="Georgia"/>
              <a:ea typeface="+mn-ea"/>
              <a:cs typeface="+mn-cs"/>
            </a:endParaRPr>
          </a:p>
        </p:txBody>
      </p:sp>
      <p:sp>
        <p:nvSpPr>
          <p:cNvPr id="3" name="Tekstvak 2">
            <a:extLst>
              <a:ext uri="{FF2B5EF4-FFF2-40B4-BE49-F238E27FC236}">
                <a16:creationId xmlns:a16="http://schemas.microsoft.com/office/drawing/2014/main" id="{A59080B0-E578-434C-A46B-EA585FACA397}"/>
              </a:ext>
            </a:extLst>
          </p:cNvPr>
          <p:cNvSpPr txBox="1"/>
          <p:nvPr/>
        </p:nvSpPr>
        <p:spPr>
          <a:xfrm>
            <a:off x="155564" y="1005487"/>
            <a:ext cx="1175033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  In een perspectief wordt het grote idee dat aan een vakgebied ten grondslag ligt in een vertakkende vragenboom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  uitgewerkt. </a:t>
            </a:r>
          </a:p>
        </p:txBody>
      </p:sp>
    </p:spTree>
    <p:extLst>
      <p:ext uri="{BB962C8B-B14F-4D97-AF65-F5344CB8AC3E}">
        <p14:creationId xmlns:p14="http://schemas.microsoft.com/office/powerpoint/2010/main" val="50920981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D4332-4F8B-40F3-82D8-3CA26F9AA9A4}"/>
              </a:ext>
            </a:extLst>
          </p:cNvPr>
          <p:cNvSpPr>
            <a:spLocks noGrp="1"/>
          </p:cNvSpPr>
          <p:nvPr>
            <p:ph type="title"/>
          </p:nvPr>
        </p:nvSpPr>
        <p:spPr/>
        <p:txBody>
          <a:bodyPr/>
          <a:lstStyle/>
          <a:p>
            <a:r>
              <a:rPr lang="nl-NL" sz="2400" dirty="0"/>
              <a:t>In een perspectief wordt de kern van de leerstof in samenhang </a:t>
            </a:r>
            <a:r>
              <a:rPr lang="nl-NL" sz="2400" dirty="0" err="1"/>
              <a:t>vraaggestuurd</a:t>
            </a:r>
            <a:r>
              <a:rPr lang="nl-NL" sz="2400" dirty="0"/>
              <a:t> uitgebouwd</a:t>
            </a:r>
          </a:p>
        </p:txBody>
      </p:sp>
      <p:sp>
        <p:nvSpPr>
          <p:cNvPr id="3" name="Tijdelijke aanduiding voor verticale tekst 2">
            <a:extLst>
              <a:ext uri="{FF2B5EF4-FFF2-40B4-BE49-F238E27FC236}">
                <a16:creationId xmlns:a16="http://schemas.microsoft.com/office/drawing/2014/main" id="{FFF63195-8648-4916-8DBE-9B704BFEBDC1}"/>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168861A0-AF7F-4333-878F-7E655FA650BF}"/>
              </a:ext>
            </a:extLst>
          </p:cNvPr>
          <p:cNvPicPr>
            <a:picLocks noChangeAspect="1"/>
          </p:cNvPicPr>
          <p:nvPr/>
        </p:nvPicPr>
        <p:blipFill>
          <a:blip r:embed="rId2"/>
          <a:stretch>
            <a:fillRect/>
          </a:stretch>
        </p:blipFill>
        <p:spPr>
          <a:xfrm>
            <a:off x="2474777" y="2869307"/>
            <a:ext cx="3762375" cy="1695450"/>
          </a:xfrm>
          <a:prstGeom prst="rect">
            <a:avLst/>
          </a:prstGeom>
        </p:spPr>
      </p:pic>
      <p:sp>
        <p:nvSpPr>
          <p:cNvPr id="4" name="Pijl: rechts 3">
            <a:extLst>
              <a:ext uri="{FF2B5EF4-FFF2-40B4-BE49-F238E27FC236}">
                <a16:creationId xmlns:a16="http://schemas.microsoft.com/office/drawing/2014/main" id="{C583C90D-C99C-4CC2-A860-682CBD5DDD6D}"/>
              </a:ext>
            </a:extLst>
          </p:cNvPr>
          <p:cNvSpPr/>
          <p:nvPr/>
        </p:nvSpPr>
        <p:spPr>
          <a:xfrm>
            <a:off x="5451103" y="3429000"/>
            <a:ext cx="1572098" cy="576064"/>
          </a:xfrm>
          <a:prstGeom prst="right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eorgia"/>
                <a:ea typeface="+mn-ea"/>
                <a:cs typeface="+mn-cs"/>
              </a:rPr>
              <a:t>uitgebouwd</a:t>
            </a:r>
          </a:p>
        </p:txBody>
      </p:sp>
      <p:pic>
        <p:nvPicPr>
          <p:cNvPr id="8" name="Afbeelding 7" descr="Afbeelding met tekst, kantoorartikelen&#10;&#10;Automatisch gegenereerde beschrijving">
            <a:extLst>
              <a:ext uri="{FF2B5EF4-FFF2-40B4-BE49-F238E27FC236}">
                <a16:creationId xmlns:a16="http://schemas.microsoft.com/office/drawing/2014/main" id="{2704F7CC-5A9D-433D-BBFA-F41CA304FA45}"/>
              </a:ext>
            </a:extLst>
          </p:cNvPr>
          <p:cNvPicPr>
            <a:picLocks noChangeAspect="1"/>
          </p:cNvPicPr>
          <p:nvPr/>
        </p:nvPicPr>
        <p:blipFill>
          <a:blip r:embed="rId3"/>
          <a:stretch>
            <a:fillRect/>
          </a:stretch>
        </p:blipFill>
        <p:spPr>
          <a:xfrm>
            <a:off x="185191" y="2347219"/>
            <a:ext cx="2488045" cy="2889485"/>
          </a:xfrm>
          <a:prstGeom prst="rect">
            <a:avLst/>
          </a:prstGeom>
        </p:spPr>
      </p:pic>
      <p:pic>
        <p:nvPicPr>
          <p:cNvPr id="9" name="Afbeelding 8">
            <a:extLst>
              <a:ext uri="{FF2B5EF4-FFF2-40B4-BE49-F238E27FC236}">
                <a16:creationId xmlns:a16="http://schemas.microsoft.com/office/drawing/2014/main" id="{1E4E8859-7C23-4AE3-81B1-81964F0CB4EC}"/>
              </a:ext>
            </a:extLst>
          </p:cNvPr>
          <p:cNvPicPr>
            <a:picLocks noChangeAspect="1"/>
          </p:cNvPicPr>
          <p:nvPr/>
        </p:nvPicPr>
        <p:blipFill rotWithShape="1">
          <a:blip r:embed="rId4"/>
          <a:srcRect l="10695"/>
          <a:stretch/>
        </p:blipFill>
        <p:spPr>
          <a:xfrm>
            <a:off x="7203313" y="1252836"/>
            <a:ext cx="4809843" cy="5128492"/>
          </a:xfrm>
          <a:prstGeom prst="rect">
            <a:avLst/>
          </a:prstGeom>
        </p:spPr>
      </p:pic>
    </p:spTree>
    <p:extLst>
      <p:ext uri="{BB962C8B-B14F-4D97-AF65-F5344CB8AC3E}">
        <p14:creationId xmlns:p14="http://schemas.microsoft.com/office/powerpoint/2010/main" val="158796705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142AF-42C0-44D7-BBCE-469ED734463E}"/>
              </a:ext>
            </a:extLst>
          </p:cNvPr>
          <p:cNvSpPr>
            <a:spLocks noGrp="1"/>
          </p:cNvSpPr>
          <p:nvPr>
            <p:ph type="title"/>
          </p:nvPr>
        </p:nvSpPr>
        <p:spPr/>
        <p:txBody>
          <a:bodyPr/>
          <a:lstStyle/>
          <a:p>
            <a:r>
              <a:rPr lang="nl-NL" dirty="0"/>
              <a:t>De Afrikaanse olifant bevragen</a:t>
            </a:r>
          </a:p>
        </p:txBody>
      </p:sp>
      <p:sp>
        <p:nvSpPr>
          <p:cNvPr id="3" name="Tijdelijke aanduiding voor verticale tekst 2">
            <a:extLst>
              <a:ext uri="{FF2B5EF4-FFF2-40B4-BE49-F238E27FC236}">
                <a16:creationId xmlns:a16="http://schemas.microsoft.com/office/drawing/2014/main" id="{4CAFB84D-AD86-4C01-8F68-B596DDBF0EED}"/>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1BEF1C36-C77E-4271-A26B-9E3CFA13A474}"/>
              </a:ext>
            </a:extLst>
          </p:cNvPr>
          <p:cNvPicPr>
            <a:picLocks noChangeAspect="1"/>
          </p:cNvPicPr>
          <p:nvPr/>
        </p:nvPicPr>
        <p:blipFill>
          <a:blip r:embed="rId2"/>
          <a:stretch>
            <a:fillRect/>
          </a:stretch>
        </p:blipFill>
        <p:spPr>
          <a:xfrm>
            <a:off x="5451103" y="1010183"/>
            <a:ext cx="6193772" cy="4837634"/>
          </a:xfrm>
          <a:prstGeom prst="rect">
            <a:avLst/>
          </a:prstGeom>
        </p:spPr>
      </p:pic>
      <p:pic>
        <p:nvPicPr>
          <p:cNvPr id="6" name="Afbeelding 5">
            <a:extLst>
              <a:ext uri="{FF2B5EF4-FFF2-40B4-BE49-F238E27FC236}">
                <a16:creationId xmlns:a16="http://schemas.microsoft.com/office/drawing/2014/main" id="{5E549B47-9391-4B24-B088-1D2410D7717B}"/>
              </a:ext>
            </a:extLst>
          </p:cNvPr>
          <p:cNvPicPr>
            <a:picLocks noChangeAspect="1"/>
          </p:cNvPicPr>
          <p:nvPr/>
        </p:nvPicPr>
        <p:blipFill rotWithShape="1">
          <a:blip r:embed="rId3"/>
          <a:srcRect l="10695"/>
          <a:stretch/>
        </p:blipFill>
        <p:spPr>
          <a:xfrm>
            <a:off x="266527" y="864754"/>
            <a:ext cx="4809843" cy="5128492"/>
          </a:xfrm>
          <a:prstGeom prst="rect">
            <a:avLst/>
          </a:prstGeom>
        </p:spPr>
      </p:pic>
    </p:spTree>
    <p:extLst>
      <p:ext uri="{BB962C8B-B14F-4D97-AF65-F5344CB8AC3E}">
        <p14:creationId xmlns:p14="http://schemas.microsoft.com/office/powerpoint/2010/main" val="2564919128"/>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B7755-B513-464C-9F71-E9AF2F9C17D0}"/>
              </a:ext>
            </a:extLst>
          </p:cNvPr>
          <p:cNvSpPr>
            <a:spLocks noGrp="1"/>
          </p:cNvSpPr>
          <p:nvPr>
            <p:ph type="title"/>
          </p:nvPr>
        </p:nvSpPr>
        <p:spPr/>
        <p:txBody>
          <a:bodyPr/>
          <a:lstStyle/>
          <a:p>
            <a:br>
              <a:rPr lang="nl-NL" sz="2800" dirty="0"/>
            </a:br>
            <a:r>
              <a:rPr lang="nl-NL" sz="2400" dirty="0"/>
              <a:t>Eindtermen en plaats in de methode kunnen hierin worden aangegeven, geïllustreerd voor de ‘tak’ zelf maken van voedsel</a:t>
            </a:r>
          </a:p>
        </p:txBody>
      </p:sp>
      <p:sp>
        <p:nvSpPr>
          <p:cNvPr id="3" name="Tijdelijke aanduiding voor verticale tekst 2">
            <a:extLst>
              <a:ext uri="{FF2B5EF4-FFF2-40B4-BE49-F238E27FC236}">
                <a16:creationId xmlns:a16="http://schemas.microsoft.com/office/drawing/2014/main" id="{7F939D70-B275-4C9D-9B91-F0E074AE70B3}"/>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2BC80AAA-9B4D-4BAB-8588-742C1A3271A8}"/>
              </a:ext>
            </a:extLst>
          </p:cNvPr>
          <p:cNvPicPr>
            <a:picLocks noChangeAspect="1"/>
          </p:cNvPicPr>
          <p:nvPr/>
        </p:nvPicPr>
        <p:blipFill>
          <a:blip r:embed="rId2"/>
          <a:stretch>
            <a:fillRect/>
          </a:stretch>
        </p:blipFill>
        <p:spPr>
          <a:xfrm>
            <a:off x="404662" y="1252836"/>
            <a:ext cx="10267950" cy="5200500"/>
          </a:xfrm>
          <a:prstGeom prst="rect">
            <a:avLst/>
          </a:prstGeom>
        </p:spPr>
      </p:pic>
      <p:pic>
        <p:nvPicPr>
          <p:cNvPr id="6" name="Afbeelding 5" descr="Afbeelding met tekst, kantoorartikelen&#10;&#10;Automatisch gegenereerde beschrijving">
            <a:extLst>
              <a:ext uri="{FF2B5EF4-FFF2-40B4-BE49-F238E27FC236}">
                <a16:creationId xmlns:a16="http://schemas.microsoft.com/office/drawing/2014/main" id="{37D340C2-6404-4BB7-A58B-BEFB75940FDD}"/>
              </a:ext>
            </a:extLst>
          </p:cNvPr>
          <p:cNvPicPr>
            <a:picLocks noChangeAspect="1"/>
          </p:cNvPicPr>
          <p:nvPr/>
        </p:nvPicPr>
        <p:blipFill>
          <a:blip r:embed="rId3"/>
          <a:stretch>
            <a:fillRect/>
          </a:stretch>
        </p:blipFill>
        <p:spPr>
          <a:xfrm>
            <a:off x="9555559" y="3609090"/>
            <a:ext cx="2017153" cy="2342616"/>
          </a:xfrm>
          <a:prstGeom prst="rect">
            <a:avLst/>
          </a:prstGeom>
        </p:spPr>
      </p:pic>
      <p:sp>
        <p:nvSpPr>
          <p:cNvPr id="4" name="Tekstvak 3">
            <a:extLst>
              <a:ext uri="{FF2B5EF4-FFF2-40B4-BE49-F238E27FC236}">
                <a16:creationId xmlns:a16="http://schemas.microsoft.com/office/drawing/2014/main" id="{E07B11D4-5969-45DC-B2FE-096DFDBEC168}"/>
              </a:ext>
            </a:extLst>
          </p:cNvPr>
          <p:cNvSpPr txBox="1"/>
          <p:nvPr/>
        </p:nvSpPr>
        <p:spPr>
          <a:xfrm>
            <a:off x="7323311" y="1484784"/>
            <a:ext cx="27762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C2577"/>
                </a:solidFill>
                <a:effectLst/>
                <a:uLnTx/>
                <a:uFillTx/>
                <a:latin typeface="Calibri" panose="020F0502020204030204" pitchFamily="34" charset="0"/>
                <a:ea typeface="+mn-ea"/>
                <a:cs typeface="Calibri" panose="020F0502020204030204" pitchFamily="34" charset="0"/>
              </a:rPr>
              <a:t>L = leerjaar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rPr>
              <a:t>H = hoofdstuk en paragraaf</a:t>
            </a:r>
          </a:p>
        </p:txBody>
      </p:sp>
    </p:spTree>
    <p:extLst>
      <p:ext uri="{BB962C8B-B14F-4D97-AF65-F5344CB8AC3E}">
        <p14:creationId xmlns:p14="http://schemas.microsoft.com/office/powerpoint/2010/main" val="2157865866"/>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995E95B-5344-471C-8F2E-E5C47546C76B}"/>
              </a:ext>
            </a:extLst>
          </p:cNvPr>
          <p:cNvSpPr/>
          <p:nvPr/>
        </p:nvSpPr>
        <p:spPr>
          <a:xfrm>
            <a:off x="266527" y="2996952"/>
            <a:ext cx="1800200" cy="36004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Titel 1">
            <a:extLst>
              <a:ext uri="{FF2B5EF4-FFF2-40B4-BE49-F238E27FC236}">
                <a16:creationId xmlns:a16="http://schemas.microsoft.com/office/drawing/2014/main" id="{CC7942EC-B6F8-4042-986B-8A8BDE3402D2}"/>
              </a:ext>
            </a:extLst>
          </p:cNvPr>
          <p:cNvSpPr>
            <a:spLocks noGrp="1"/>
          </p:cNvSpPr>
          <p:nvPr>
            <p:ph type="title"/>
          </p:nvPr>
        </p:nvSpPr>
        <p:spPr/>
        <p:txBody>
          <a:bodyPr/>
          <a:lstStyle/>
          <a:p>
            <a:br>
              <a:rPr lang="nl-NL" sz="3200" dirty="0"/>
            </a:br>
            <a:r>
              <a:rPr lang="nl-NL" sz="3200" dirty="0"/>
              <a:t>Verantwoord schrappen geïllustreerd </a:t>
            </a:r>
            <a:endParaRPr lang="nl-NL" sz="2400" dirty="0"/>
          </a:p>
        </p:txBody>
      </p:sp>
      <p:sp>
        <p:nvSpPr>
          <p:cNvPr id="3" name="Tijdelijke aanduiding voor verticale tekst 2">
            <a:extLst>
              <a:ext uri="{FF2B5EF4-FFF2-40B4-BE49-F238E27FC236}">
                <a16:creationId xmlns:a16="http://schemas.microsoft.com/office/drawing/2014/main" id="{973FCE3D-6BE3-434A-86CD-B177C0ED1F27}"/>
              </a:ext>
            </a:extLst>
          </p:cNvPr>
          <p:cNvSpPr>
            <a:spLocks noGrp="1"/>
          </p:cNvSpPr>
          <p:nvPr>
            <p:ph type="body" orient="vert" idx="1"/>
          </p:nvPr>
        </p:nvSpPr>
        <p:spPr>
          <a:xfrm>
            <a:off x="404662" y="1412776"/>
            <a:ext cx="11389023" cy="4635896"/>
          </a:xfrm>
        </p:spPr>
        <p:txBody>
          <a:bodyPr>
            <a:normAutofit fontScale="92500" lnSpcReduction="20000"/>
          </a:bodyPr>
          <a:lstStyle/>
          <a:p>
            <a:pPr marL="0" indent="0">
              <a:buNone/>
            </a:pPr>
            <a:endParaRPr lang="nl-NL" dirty="0"/>
          </a:p>
          <a:p>
            <a:pPr marL="0" indent="0">
              <a:buNone/>
            </a:pPr>
            <a:r>
              <a:rPr lang="nl-NL" b="1" dirty="0"/>
              <a:t>Leerjaar 1. Hoofdstuk 2  Planten  (35 pagina’s)</a:t>
            </a:r>
          </a:p>
          <a:p>
            <a:pPr marL="0" indent="0">
              <a:buNone/>
            </a:pPr>
            <a:r>
              <a:rPr lang="nl-NL" dirty="0"/>
              <a:t>2.1 De levenscyclus van een plant</a:t>
            </a:r>
          </a:p>
          <a:p>
            <a:pPr marL="0" indent="0">
              <a:buNone/>
            </a:pPr>
            <a:r>
              <a:rPr lang="nl-NL" dirty="0"/>
              <a:t>2.2. Wortels</a:t>
            </a:r>
          </a:p>
          <a:p>
            <a:pPr marL="0" indent="0">
              <a:buNone/>
            </a:pPr>
            <a:r>
              <a:rPr lang="nl-NL" dirty="0"/>
              <a:t>2.3 Stengels</a:t>
            </a:r>
          </a:p>
          <a:p>
            <a:pPr marL="0" indent="0">
              <a:buNone/>
            </a:pPr>
            <a:r>
              <a:rPr lang="nl-NL" dirty="0"/>
              <a:t>2.4. Bladeren </a:t>
            </a:r>
          </a:p>
          <a:p>
            <a:pPr marL="0" indent="0">
              <a:buNone/>
            </a:pPr>
            <a:r>
              <a:rPr lang="nl-NL" dirty="0"/>
              <a:t>2.5. Eetbare wortels, stengels en bladeren</a:t>
            </a:r>
          </a:p>
          <a:p>
            <a:pPr marL="0" indent="0">
              <a:buNone/>
            </a:pPr>
            <a:r>
              <a:rPr lang="nl-NL" dirty="0"/>
              <a:t>2.6. Een experiment ontwerpen </a:t>
            </a:r>
          </a:p>
          <a:p>
            <a:pPr marL="0" indent="0">
              <a:buNone/>
            </a:pPr>
            <a:r>
              <a:rPr lang="nl-NL" dirty="0"/>
              <a:t>Extra basisstof/verrijkingsstof</a:t>
            </a:r>
          </a:p>
          <a:p>
            <a:pPr marL="0" indent="0">
              <a:buNone/>
            </a:pPr>
            <a:r>
              <a:rPr lang="nl-NL" dirty="0"/>
              <a:t>2.6. Takken</a:t>
            </a:r>
          </a:p>
          <a:p>
            <a:pPr marL="0" indent="0">
              <a:buNone/>
            </a:pPr>
            <a:r>
              <a:rPr lang="nl-NL" dirty="0"/>
              <a:t>2.7  Kenmerken van een blad</a:t>
            </a:r>
          </a:p>
          <a:p>
            <a:pPr marL="0" indent="0">
              <a:buNone/>
            </a:pPr>
            <a:r>
              <a:rPr lang="nl-NL" dirty="0"/>
              <a:t>2.8. Spruitgroenten</a:t>
            </a:r>
          </a:p>
          <a:p>
            <a:pPr marL="0" indent="0">
              <a:buNone/>
            </a:pPr>
            <a:r>
              <a:rPr lang="nl-NL" dirty="0"/>
              <a:t>2.9. Het belang van fotosynthese</a:t>
            </a:r>
          </a:p>
          <a:p>
            <a:pPr marL="0" indent="0">
              <a:buNone/>
            </a:pPr>
            <a:r>
              <a:rPr lang="nl-NL" dirty="0"/>
              <a:t>2.10 Gallen  </a:t>
            </a:r>
          </a:p>
          <a:p>
            <a:pPr marL="0" indent="0">
              <a:buNone/>
            </a:pPr>
            <a:endParaRPr lang="nl-NL" dirty="0"/>
          </a:p>
        </p:txBody>
      </p:sp>
      <p:cxnSp>
        <p:nvCxnSpPr>
          <p:cNvPr id="7" name="Rechte verbindingslijn met pijl 6">
            <a:extLst>
              <a:ext uri="{FF2B5EF4-FFF2-40B4-BE49-F238E27FC236}">
                <a16:creationId xmlns:a16="http://schemas.microsoft.com/office/drawing/2014/main" id="{A1CC64B2-51B4-4651-A736-9A35B98588F4}"/>
              </a:ext>
            </a:extLst>
          </p:cNvPr>
          <p:cNvCxnSpPr>
            <a:cxnSpLocks/>
          </p:cNvCxnSpPr>
          <p:nvPr/>
        </p:nvCxnSpPr>
        <p:spPr>
          <a:xfrm>
            <a:off x="2066727" y="3212976"/>
            <a:ext cx="3672408"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FDF273D3-912A-42D2-A27E-692DB719359E}"/>
              </a:ext>
            </a:extLst>
          </p:cNvPr>
          <p:cNvSpPr txBox="1"/>
          <p:nvPr/>
        </p:nvSpPr>
        <p:spPr>
          <a:xfrm>
            <a:off x="5739135" y="2708920"/>
            <a:ext cx="5511445" cy="1754326"/>
          </a:xfrm>
          <a:prstGeom prst="rect">
            <a:avLst/>
          </a:prstGeom>
          <a:solidFill>
            <a:srgbClr val="FFFF00"/>
          </a:solidFill>
          <a:ln>
            <a:solidFill>
              <a:schemeClr val="bg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In paragraaf 2.4 wordt de kern in 4 pagina’s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besproken (het bouwplan van de plant en waarom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dit zo in elkaar). De andere paragrafen kunnen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desgewenst worden geschrapt (of is keuze).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Georgia"/>
                <a:ea typeface="+mn-ea"/>
                <a:cs typeface="+mn-cs"/>
              </a:rPr>
              <a:t>In dit geval kunnen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Georgia"/>
                <a:ea typeface="+mn-ea"/>
                <a:cs typeface="+mn-cs"/>
              </a:rPr>
              <a:t>van de 35 pagina’s er 31 (!) worden geschrapt</a:t>
            </a:r>
          </a:p>
        </p:txBody>
      </p:sp>
    </p:spTree>
    <p:extLst>
      <p:ext uri="{BB962C8B-B14F-4D97-AF65-F5344CB8AC3E}">
        <p14:creationId xmlns:p14="http://schemas.microsoft.com/office/powerpoint/2010/main" val="2548622032"/>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61A30-5896-442A-A224-ED7A9A146A22}"/>
              </a:ext>
            </a:extLst>
          </p:cNvPr>
          <p:cNvSpPr>
            <a:spLocks noGrp="1"/>
          </p:cNvSpPr>
          <p:nvPr>
            <p:ph type="title"/>
          </p:nvPr>
        </p:nvSpPr>
        <p:spPr>
          <a:xfrm>
            <a:off x="404661" y="404664"/>
            <a:ext cx="11599169" cy="432048"/>
          </a:xfrm>
        </p:spPr>
        <p:txBody>
          <a:bodyPr/>
          <a:lstStyle/>
          <a:p>
            <a:r>
              <a:rPr lang="nl-NL" sz="2800" dirty="0"/>
              <a:t>Uitdagend gedifferentieerd onderwijs over de kern van hoofdstuk 2 Planten door hele taak eerst met hulp op maat</a:t>
            </a:r>
          </a:p>
        </p:txBody>
      </p:sp>
      <p:pic>
        <p:nvPicPr>
          <p:cNvPr id="4" name="Afbeelding 3">
            <a:extLst>
              <a:ext uri="{FF2B5EF4-FFF2-40B4-BE49-F238E27FC236}">
                <a16:creationId xmlns:a16="http://schemas.microsoft.com/office/drawing/2014/main" id="{D1DDD06D-E59C-4CD6-A45E-5C8B5950F5CE}"/>
              </a:ext>
            </a:extLst>
          </p:cNvPr>
          <p:cNvPicPr>
            <a:picLocks noChangeAspect="1"/>
          </p:cNvPicPr>
          <p:nvPr/>
        </p:nvPicPr>
        <p:blipFill rotWithShape="1">
          <a:blip r:embed="rId2"/>
          <a:srcRect r="41566"/>
          <a:stretch/>
        </p:blipFill>
        <p:spPr>
          <a:xfrm>
            <a:off x="554559" y="1340768"/>
            <a:ext cx="5256584" cy="2275681"/>
          </a:xfrm>
          <a:prstGeom prst="rect">
            <a:avLst/>
          </a:prstGeom>
          <a:ln>
            <a:solidFill>
              <a:schemeClr val="bg2"/>
            </a:solidFill>
          </a:ln>
        </p:spPr>
      </p:pic>
      <p:sp>
        <p:nvSpPr>
          <p:cNvPr id="5" name="Tijdelijke aanduiding voor verticale tekst 2">
            <a:extLst>
              <a:ext uri="{FF2B5EF4-FFF2-40B4-BE49-F238E27FC236}">
                <a16:creationId xmlns:a16="http://schemas.microsoft.com/office/drawing/2014/main" id="{44C50E4A-8509-44E0-9099-1562922F4A8C}"/>
              </a:ext>
            </a:extLst>
          </p:cNvPr>
          <p:cNvSpPr>
            <a:spLocks noGrp="1"/>
          </p:cNvSpPr>
          <p:nvPr>
            <p:ph type="body" orient="vert" idx="1"/>
          </p:nvPr>
        </p:nvSpPr>
        <p:spPr>
          <a:xfrm>
            <a:off x="554559" y="3861048"/>
            <a:ext cx="5400600" cy="2448272"/>
          </a:xfrm>
          <a:solidFill>
            <a:schemeClr val="accent2">
              <a:lumMod val="20000"/>
              <a:lumOff val="80000"/>
            </a:schemeClr>
          </a:solidFill>
        </p:spPr>
        <p:txBody>
          <a:bodyPr>
            <a:noAutofit/>
          </a:bodyPr>
          <a:lstStyle/>
          <a:p>
            <a:pPr marL="0" lvl="0" indent="0">
              <a:lnSpc>
                <a:spcPct val="100000"/>
              </a:lnSpc>
              <a:spcBef>
                <a:spcPts val="0"/>
              </a:spcBef>
              <a:spcAft>
                <a:spcPts val="0"/>
              </a:spcAft>
              <a:buClrTx/>
              <a:buNone/>
            </a:pPr>
            <a:r>
              <a:rPr lang="nl-NL" sz="1400" dirty="0"/>
              <a:t>Jeanette was een </a:t>
            </a:r>
            <a:r>
              <a:rPr lang="nl-NL" sz="1400" dirty="0" err="1"/>
              <a:t>Breatharian</a:t>
            </a:r>
            <a:r>
              <a:rPr lang="nl-NL" sz="1400" dirty="0"/>
              <a:t>. Een groep mensen die denken dat eten niet nodig is. Bekijk  </a:t>
            </a:r>
            <a:r>
              <a:rPr lang="en-US" sz="1400" dirty="0">
                <a:hlinkClick r:id="rId3"/>
              </a:rPr>
              <a:t>Breatharian lives off air instead of food - YouTube</a:t>
            </a:r>
            <a:endParaRPr lang="nl-NL" sz="1400" dirty="0"/>
          </a:p>
          <a:p>
            <a:pPr marL="0" lvl="0" indent="0">
              <a:lnSpc>
                <a:spcPct val="100000"/>
              </a:lnSpc>
              <a:spcBef>
                <a:spcPts val="0"/>
              </a:spcBef>
              <a:spcAft>
                <a:spcPts val="0"/>
              </a:spcAft>
              <a:buClrTx/>
              <a:buNone/>
            </a:pPr>
            <a:endParaRPr lang="nl-NL" sz="1400" dirty="0"/>
          </a:p>
          <a:p>
            <a:pPr marL="0" lvl="0" indent="0">
              <a:lnSpc>
                <a:spcPct val="100000"/>
              </a:lnSpc>
              <a:spcBef>
                <a:spcPts val="0"/>
              </a:spcBef>
              <a:spcAft>
                <a:spcPts val="0"/>
              </a:spcAft>
              <a:buClrTx/>
              <a:buNone/>
            </a:pPr>
            <a:r>
              <a:rPr lang="nl-NL" sz="1400" b="1" dirty="0"/>
              <a:t>Waardoor heeft Jeanette dit niet overleefd terwijl de kamerplanten in het huis van Jeanette dat wel kunnen?</a:t>
            </a:r>
          </a:p>
          <a:p>
            <a:pPr marL="0" lvl="0" indent="0">
              <a:lnSpc>
                <a:spcPct val="100000"/>
              </a:lnSpc>
              <a:spcBef>
                <a:spcPts val="0"/>
              </a:spcBef>
              <a:spcAft>
                <a:spcPts val="0"/>
              </a:spcAft>
              <a:buClrTx/>
              <a:buNone/>
            </a:pPr>
            <a:endParaRPr lang="nl-NL" sz="1400" dirty="0"/>
          </a:p>
          <a:p>
            <a:pPr marL="0" lvl="0" indent="0">
              <a:lnSpc>
                <a:spcPct val="100000"/>
              </a:lnSpc>
              <a:spcBef>
                <a:spcPts val="0"/>
              </a:spcBef>
              <a:spcAft>
                <a:spcPts val="0"/>
              </a:spcAft>
              <a:buClrTx/>
              <a:buNone/>
            </a:pPr>
            <a:r>
              <a:rPr lang="nl-NL" sz="1400" dirty="0"/>
              <a:t>Gebruik in je uitwerking alle begrippen uit tabel 1. Ook als een begrip volgens jou niet van toepassing is leg dan uit waarom dit niet het geval is. De totale omvang van je uitwerking is minimaal een ½ A4 en maximaal 1 A4 (lettergrootte 11 en regelafstand 1)</a:t>
            </a:r>
          </a:p>
        </p:txBody>
      </p:sp>
      <p:pic>
        <p:nvPicPr>
          <p:cNvPr id="7" name="Afbeelding 6">
            <a:extLst>
              <a:ext uri="{FF2B5EF4-FFF2-40B4-BE49-F238E27FC236}">
                <a16:creationId xmlns:a16="http://schemas.microsoft.com/office/drawing/2014/main" id="{8DD570FF-88EE-4E03-AFCF-B8A738CD4079}"/>
              </a:ext>
            </a:extLst>
          </p:cNvPr>
          <p:cNvPicPr>
            <a:picLocks noChangeAspect="1"/>
          </p:cNvPicPr>
          <p:nvPr/>
        </p:nvPicPr>
        <p:blipFill>
          <a:blip r:embed="rId4"/>
          <a:stretch>
            <a:fillRect/>
          </a:stretch>
        </p:blipFill>
        <p:spPr>
          <a:xfrm>
            <a:off x="6243193" y="1311287"/>
            <a:ext cx="5256584" cy="4979535"/>
          </a:xfrm>
          <a:prstGeom prst="rect">
            <a:avLst/>
          </a:prstGeom>
          <a:ln>
            <a:solidFill>
              <a:schemeClr val="bg2"/>
            </a:solidFill>
          </a:ln>
        </p:spPr>
      </p:pic>
    </p:spTree>
    <p:extLst>
      <p:ext uri="{BB962C8B-B14F-4D97-AF65-F5344CB8AC3E}">
        <p14:creationId xmlns:p14="http://schemas.microsoft.com/office/powerpoint/2010/main" val="129134778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79FD8-506F-4ABA-A0D3-4BB353DDF863}"/>
              </a:ext>
            </a:extLst>
          </p:cNvPr>
          <p:cNvSpPr>
            <a:spLocks noGrp="1"/>
          </p:cNvSpPr>
          <p:nvPr>
            <p:ph type="title"/>
          </p:nvPr>
        </p:nvSpPr>
        <p:spPr>
          <a:xfrm>
            <a:off x="404661" y="404664"/>
            <a:ext cx="11671177" cy="432048"/>
          </a:xfrm>
        </p:spPr>
        <p:txBody>
          <a:bodyPr/>
          <a:lstStyle/>
          <a:p>
            <a:r>
              <a:rPr lang="nl-NL" sz="3200" dirty="0"/>
              <a:t>Hardnekkige curriculumproblemen </a:t>
            </a:r>
          </a:p>
        </p:txBody>
      </p:sp>
      <p:sp>
        <p:nvSpPr>
          <p:cNvPr id="3" name="Tijdelijke aanduiding voor verticale tekst 2">
            <a:extLst>
              <a:ext uri="{FF2B5EF4-FFF2-40B4-BE49-F238E27FC236}">
                <a16:creationId xmlns:a16="http://schemas.microsoft.com/office/drawing/2014/main" id="{2D799909-AE96-4F3F-8492-B6CAEEE2F935}"/>
              </a:ext>
            </a:extLst>
          </p:cNvPr>
          <p:cNvSpPr>
            <a:spLocks noGrp="1"/>
          </p:cNvSpPr>
          <p:nvPr>
            <p:ph type="body" orient="vert" idx="1"/>
          </p:nvPr>
        </p:nvSpPr>
        <p:spPr/>
        <p:txBody>
          <a:bodyPr>
            <a:normAutofit fontScale="62500" lnSpcReduction="20000"/>
          </a:bodyPr>
          <a:lstStyle/>
          <a:p>
            <a:pPr marL="0" indent="0" algn="ctr">
              <a:lnSpc>
                <a:spcPct val="107000"/>
              </a:lnSpc>
              <a:spcAft>
                <a:spcPts val="800"/>
              </a:spcAft>
              <a:buNone/>
            </a:pPr>
            <a:r>
              <a:rPr lang="nl-NL" sz="9600" b="1" dirty="0"/>
              <a:t> </a:t>
            </a:r>
            <a:r>
              <a:rPr lang="nl-NL" sz="3800" i="1" dirty="0">
                <a:effectLst/>
                <a:ea typeface="Calibri" panose="020F0502020204030204" pitchFamily="34" charset="0"/>
                <a:cs typeface="Times New Roman" panose="02020603050405020304" pitchFamily="18" charset="0"/>
              </a:rPr>
              <a:t>“Het programma is erg vol”</a:t>
            </a:r>
          </a:p>
          <a:p>
            <a:pPr marL="0" indent="0" algn="ctr">
              <a:lnSpc>
                <a:spcPct val="107000"/>
              </a:lnSpc>
              <a:spcAft>
                <a:spcPts val="800"/>
              </a:spcAft>
              <a:buNone/>
            </a:pPr>
            <a:r>
              <a:rPr lang="nl-NL" sz="3800" i="1" dirty="0">
                <a:effectLst/>
                <a:ea typeface="Calibri" panose="020F0502020204030204" pitchFamily="34" charset="0"/>
                <a:cs typeface="Times New Roman" panose="02020603050405020304" pitchFamily="18" charset="0"/>
              </a:rPr>
              <a:t>“In 4H ben ik alleen maar aan het rennen”</a:t>
            </a:r>
          </a:p>
          <a:p>
            <a:pPr marL="0" indent="0" algn="ctr">
              <a:lnSpc>
                <a:spcPct val="107000"/>
              </a:lnSpc>
              <a:spcAft>
                <a:spcPts val="800"/>
              </a:spcAft>
              <a:buNone/>
            </a:pPr>
            <a:r>
              <a:rPr lang="nl-NL" sz="3800" i="1" dirty="0">
                <a:effectLst/>
                <a:ea typeface="Calibri" panose="020F0502020204030204" pitchFamily="34" charset="0"/>
                <a:cs typeface="Times New Roman" panose="02020603050405020304" pitchFamily="18" charset="0"/>
              </a:rPr>
              <a:t>“Ik moet met TGV snelheid door het programma heen’’  </a:t>
            </a:r>
          </a:p>
          <a:p>
            <a:pPr marL="0" indent="0" algn="ctr">
              <a:lnSpc>
                <a:spcPct val="107000"/>
              </a:lnSpc>
              <a:spcAft>
                <a:spcPts val="800"/>
              </a:spcAft>
              <a:buNone/>
            </a:pPr>
            <a:r>
              <a:rPr lang="nl-NL" sz="3800" i="1" dirty="0">
                <a:effectLst/>
                <a:ea typeface="Calibri" panose="020F0502020204030204" pitchFamily="34" charset="0"/>
                <a:cs typeface="Times New Roman" panose="02020603050405020304" pitchFamily="18" charset="0"/>
              </a:rPr>
              <a:t>“Ze zien door de bomen het bos al snel niet meer”</a:t>
            </a:r>
          </a:p>
          <a:p>
            <a:pPr marL="0" indent="0" algn="ctr">
              <a:lnSpc>
                <a:spcPct val="107000"/>
              </a:lnSpc>
              <a:spcAft>
                <a:spcPts val="800"/>
              </a:spcAft>
              <a:buNone/>
            </a:pPr>
            <a:r>
              <a:rPr lang="nl-NL" sz="3800" i="1" dirty="0">
                <a:ea typeface="Calibri" panose="020F0502020204030204" pitchFamily="34" charset="0"/>
                <a:cs typeface="Times New Roman" panose="02020603050405020304" pitchFamily="18" charset="0"/>
              </a:rPr>
              <a:t>“Leerlingen vragen ook telkens waarom ze het moeten leren”</a:t>
            </a:r>
          </a:p>
          <a:p>
            <a:pPr marL="0" indent="0" algn="ctr">
              <a:lnSpc>
                <a:spcPct val="107000"/>
              </a:lnSpc>
              <a:spcAft>
                <a:spcPts val="800"/>
              </a:spcAft>
              <a:buNone/>
            </a:pPr>
            <a:r>
              <a:rPr lang="nl-NL" sz="3800" i="1" dirty="0">
                <a:effectLst/>
                <a:ea typeface="Calibri" panose="020F0502020204030204" pitchFamily="34" charset="0"/>
                <a:cs typeface="Times New Roman" panose="02020603050405020304" pitchFamily="18" charset="0"/>
              </a:rPr>
              <a:t>“Ze kunnen geen verbanden leggen”</a:t>
            </a:r>
          </a:p>
          <a:p>
            <a:pPr marL="0" indent="0" algn="ctr">
              <a:lnSpc>
                <a:spcPct val="107000"/>
              </a:lnSpc>
              <a:spcAft>
                <a:spcPts val="800"/>
              </a:spcAft>
              <a:buNone/>
            </a:pPr>
            <a:r>
              <a:rPr lang="nl-NL" sz="3800" i="1" dirty="0">
                <a:effectLst/>
                <a:ea typeface="Calibri" panose="020F0502020204030204" pitchFamily="34" charset="0"/>
                <a:cs typeface="Times New Roman" panose="02020603050405020304" pitchFamily="18" charset="0"/>
              </a:rPr>
              <a:t>“Ik kom nauwelijks toe aan wat ik echt belangrijk vind”</a:t>
            </a:r>
          </a:p>
          <a:p>
            <a:pPr marL="0" indent="0" algn="ctr">
              <a:lnSpc>
                <a:spcPct val="107000"/>
              </a:lnSpc>
              <a:spcAft>
                <a:spcPts val="800"/>
              </a:spcAft>
              <a:buNone/>
            </a:pPr>
            <a:r>
              <a:rPr lang="nl-NL" sz="3800" i="1" dirty="0">
                <a:ea typeface="Calibri" panose="020F0502020204030204" pitchFamily="34" charset="0"/>
                <a:cs typeface="Times New Roman" panose="02020603050405020304" pitchFamily="18" charset="0"/>
              </a:rPr>
              <a:t>“Ik zou wel meer buiten het boekje willen doen maar daar is geen tijd voor”</a:t>
            </a:r>
          </a:p>
          <a:p>
            <a:pPr marL="0" indent="0" algn="ctr">
              <a:lnSpc>
                <a:spcPct val="107000"/>
              </a:lnSpc>
              <a:spcAft>
                <a:spcPts val="800"/>
              </a:spcAft>
              <a:buNone/>
            </a:pPr>
            <a:endParaRPr lang="nl-NL" sz="2200" dirty="0">
              <a:effectLst/>
              <a:ea typeface="Calibri" panose="020F0502020204030204" pitchFamily="34" charset="0"/>
              <a:cs typeface="Times New Roman" panose="02020603050405020304" pitchFamily="18" charset="0"/>
            </a:endParaRPr>
          </a:p>
          <a:p>
            <a:endParaRPr lang="nl-NL" sz="2400" b="1" dirty="0"/>
          </a:p>
        </p:txBody>
      </p:sp>
    </p:spTree>
    <p:extLst>
      <p:ext uri="{BB962C8B-B14F-4D97-AF65-F5344CB8AC3E}">
        <p14:creationId xmlns:p14="http://schemas.microsoft.com/office/powerpoint/2010/main" val="121962028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A3AB0-9386-4948-A19D-4C8CC7F03CF1}"/>
              </a:ext>
            </a:extLst>
          </p:cNvPr>
          <p:cNvSpPr>
            <a:spLocks noGrp="1"/>
          </p:cNvSpPr>
          <p:nvPr>
            <p:ph type="title"/>
          </p:nvPr>
        </p:nvSpPr>
        <p:spPr/>
        <p:txBody>
          <a:bodyPr/>
          <a:lstStyle/>
          <a:p>
            <a:r>
              <a:rPr lang="nl-NL" sz="2400" dirty="0"/>
              <a:t>Hele taak eerst door omdraaien en hulp op maat door weglaten </a:t>
            </a:r>
          </a:p>
        </p:txBody>
      </p:sp>
      <p:pic>
        <p:nvPicPr>
          <p:cNvPr id="4" name="Afbeelding 3">
            <a:extLst>
              <a:ext uri="{FF2B5EF4-FFF2-40B4-BE49-F238E27FC236}">
                <a16:creationId xmlns:a16="http://schemas.microsoft.com/office/drawing/2014/main" id="{A96C619C-140D-4B18-A240-35DA7AB76003}"/>
              </a:ext>
            </a:extLst>
          </p:cNvPr>
          <p:cNvPicPr/>
          <p:nvPr/>
        </p:nvPicPr>
        <p:blipFill>
          <a:blip r:embed="rId2">
            <a:extLst>
              <a:ext uri="{28A0092B-C50C-407E-A947-70E740481C1C}">
                <a14:useLocalDpi xmlns:a14="http://schemas.microsoft.com/office/drawing/2010/main" val="0"/>
              </a:ext>
            </a:extLst>
          </a:blip>
          <a:stretch>
            <a:fillRect/>
          </a:stretch>
        </p:blipFill>
        <p:spPr>
          <a:xfrm>
            <a:off x="266527" y="1052736"/>
            <a:ext cx="8712968" cy="5076564"/>
          </a:xfrm>
          <a:prstGeom prst="rect">
            <a:avLst/>
          </a:prstGeom>
        </p:spPr>
      </p:pic>
      <p:sp>
        <p:nvSpPr>
          <p:cNvPr id="5" name="Rechthoek 4">
            <a:extLst>
              <a:ext uri="{FF2B5EF4-FFF2-40B4-BE49-F238E27FC236}">
                <a16:creationId xmlns:a16="http://schemas.microsoft.com/office/drawing/2014/main" id="{DA4258E6-5A26-4E43-A096-C69A5291E2CD}"/>
              </a:ext>
            </a:extLst>
          </p:cNvPr>
          <p:cNvSpPr/>
          <p:nvPr/>
        </p:nvSpPr>
        <p:spPr>
          <a:xfrm>
            <a:off x="9378478" y="1412776"/>
            <a:ext cx="2016224" cy="9144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eorgia"/>
                <a:ea typeface="+mn-ea"/>
                <a:cs typeface="+mn-cs"/>
              </a:rPr>
              <a:t>Reguliere directe instructie</a:t>
            </a:r>
          </a:p>
        </p:txBody>
      </p:sp>
      <p:sp>
        <p:nvSpPr>
          <p:cNvPr id="7" name="Rechthoek 6">
            <a:extLst>
              <a:ext uri="{FF2B5EF4-FFF2-40B4-BE49-F238E27FC236}">
                <a16:creationId xmlns:a16="http://schemas.microsoft.com/office/drawing/2014/main" id="{1BFDA43F-BFDD-4D71-AC03-1DDDE9C11E72}"/>
              </a:ext>
            </a:extLst>
          </p:cNvPr>
          <p:cNvSpPr/>
          <p:nvPr/>
        </p:nvSpPr>
        <p:spPr>
          <a:xfrm>
            <a:off x="9378478" y="2903240"/>
            <a:ext cx="2016224" cy="9144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eorgia"/>
                <a:ea typeface="+mn-ea"/>
                <a:cs typeface="+mn-cs"/>
              </a:rPr>
              <a:t>Hele taak eerst directe instructie</a:t>
            </a:r>
          </a:p>
        </p:txBody>
      </p:sp>
      <p:sp>
        <p:nvSpPr>
          <p:cNvPr id="8" name="Rechthoek 7">
            <a:extLst>
              <a:ext uri="{FF2B5EF4-FFF2-40B4-BE49-F238E27FC236}">
                <a16:creationId xmlns:a16="http://schemas.microsoft.com/office/drawing/2014/main" id="{38D538AD-68A5-4C96-8C5A-4329F3413667}"/>
              </a:ext>
            </a:extLst>
          </p:cNvPr>
          <p:cNvSpPr/>
          <p:nvPr/>
        </p:nvSpPr>
        <p:spPr>
          <a:xfrm>
            <a:off x="9378477" y="4401246"/>
            <a:ext cx="2049289" cy="169204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eorgia"/>
                <a:ea typeface="+mn-ea"/>
                <a:cs typeface="+mn-cs"/>
              </a:rPr>
              <a:t>Hele taak eerst met hulp op maat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Combineert adaptief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Directe instructie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Begeleid ontdekkend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Meester gezel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FFFFFF"/>
                </a:solidFill>
                <a:effectLst/>
                <a:uLnTx/>
                <a:uFillTx/>
                <a:latin typeface="Georgi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491990655"/>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58D8D-AA05-4FA6-B9B9-79C71432E1A3}"/>
              </a:ext>
            </a:extLst>
          </p:cNvPr>
          <p:cNvSpPr>
            <a:spLocks noGrp="1"/>
          </p:cNvSpPr>
          <p:nvPr>
            <p:ph type="title"/>
          </p:nvPr>
        </p:nvSpPr>
        <p:spPr/>
        <p:txBody>
          <a:bodyPr/>
          <a:lstStyle/>
          <a:p>
            <a:r>
              <a:rPr lang="nl-NL" dirty="0"/>
              <a:t>Wat kun je schrappen in jouw lessen?</a:t>
            </a:r>
          </a:p>
        </p:txBody>
      </p:sp>
      <p:sp>
        <p:nvSpPr>
          <p:cNvPr id="3" name="Tijdelijke aanduiding voor verticale tekst 2">
            <a:extLst>
              <a:ext uri="{FF2B5EF4-FFF2-40B4-BE49-F238E27FC236}">
                <a16:creationId xmlns:a16="http://schemas.microsoft.com/office/drawing/2014/main" id="{E18A0B75-9DF7-4AB4-95FE-78EB9B9C85BA}"/>
              </a:ext>
            </a:extLst>
          </p:cNvPr>
          <p:cNvSpPr>
            <a:spLocks noGrp="1"/>
          </p:cNvSpPr>
          <p:nvPr>
            <p:ph type="body" orient="vert" idx="1"/>
          </p:nvPr>
        </p:nvSpPr>
        <p:spPr/>
        <p:txBody>
          <a:bodyPr/>
          <a:lstStyle/>
          <a:p>
            <a:r>
              <a:rPr lang="nl-NL" dirty="0"/>
              <a:t>Kies een onderwerp </a:t>
            </a:r>
          </a:p>
          <a:p>
            <a:r>
              <a:rPr lang="nl-NL" dirty="0"/>
              <a:t>Neem het biologisch perspectief voor het betreffende onderwerp erbij. </a:t>
            </a:r>
          </a:p>
          <a:p>
            <a:r>
              <a:rPr lang="nl-NL" dirty="0"/>
              <a:t>Ga na welke onderdelen je kunt schrappen in de methode die jij gebruikt (leerstof en opdrachten)</a:t>
            </a:r>
          </a:p>
          <a:p>
            <a:pPr marL="0" indent="0">
              <a:buNone/>
            </a:pPr>
            <a:endParaRPr lang="nl-NL" dirty="0"/>
          </a:p>
          <a:p>
            <a:endParaRPr lang="nl-NL" dirty="0"/>
          </a:p>
          <a:p>
            <a:r>
              <a:rPr lang="nl-NL" dirty="0"/>
              <a:t>Plenair uitwisselen </a:t>
            </a: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198012592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D25C8-D2A0-40B4-AE81-8F42FBF3BC9D}"/>
              </a:ext>
            </a:extLst>
          </p:cNvPr>
          <p:cNvSpPr>
            <a:spLocks noGrp="1"/>
          </p:cNvSpPr>
          <p:nvPr>
            <p:ph type="title"/>
          </p:nvPr>
        </p:nvSpPr>
        <p:spPr/>
        <p:txBody>
          <a:bodyPr/>
          <a:lstStyle/>
          <a:p>
            <a:r>
              <a:rPr lang="nl-NL" sz="2800" dirty="0"/>
              <a:t>Plaats de nummers van de hoofdstukken in de boom en maak een nieuwe volgorde</a:t>
            </a:r>
          </a:p>
        </p:txBody>
      </p:sp>
      <p:graphicFrame>
        <p:nvGraphicFramePr>
          <p:cNvPr id="8" name="Tabel 22">
            <a:extLst>
              <a:ext uri="{FF2B5EF4-FFF2-40B4-BE49-F238E27FC236}">
                <a16:creationId xmlns:a16="http://schemas.microsoft.com/office/drawing/2014/main" id="{45552184-DCC2-409A-BD2A-99DB18A12151}"/>
              </a:ext>
            </a:extLst>
          </p:cNvPr>
          <p:cNvGraphicFramePr>
            <a:graphicFrameLocks noGrp="1"/>
          </p:cNvGraphicFramePr>
          <p:nvPr/>
        </p:nvGraphicFramePr>
        <p:xfrm>
          <a:off x="7598739" y="3756750"/>
          <a:ext cx="4182343" cy="2550095"/>
        </p:xfrm>
        <a:graphic>
          <a:graphicData uri="http://schemas.openxmlformats.org/drawingml/2006/table">
            <a:tbl>
              <a:tblPr firstRow="1" bandRow="1">
                <a:tableStyleId>{5C22544A-7EE6-4342-B048-85BDC9FD1C3A}</a:tableStyleId>
              </a:tblPr>
              <a:tblGrid>
                <a:gridCol w="2112276">
                  <a:extLst>
                    <a:ext uri="{9D8B030D-6E8A-4147-A177-3AD203B41FA5}">
                      <a16:colId xmlns:a16="http://schemas.microsoft.com/office/drawing/2014/main" val="3749071449"/>
                    </a:ext>
                  </a:extLst>
                </a:gridCol>
                <a:gridCol w="2070067">
                  <a:extLst>
                    <a:ext uri="{9D8B030D-6E8A-4147-A177-3AD203B41FA5}">
                      <a16:colId xmlns:a16="http://schemas.microsoft.com/office/drawing/2014/main" val="2463316589"/>
                    </a:ext>
                  </a:extLst>
                </a:gridCol>
              </a:tblGrid>
              <a:tr h="326166">
                <a:tc gridSpan="2">
                  <a:txBody>
                    <a:bodyPr/>
                    <a:lstStyle/>
                    <a:p>
                      <a:r>
                        <a:rPr lang="nl-NL" sz="1200" dirty="0">
                          <a:latin typeface="Calibri" panose="020F0502020204030204" pitchFamily="34" charset="0"/>
                          <a:cs typeface="Calibri" panose="020F0502020204030204" pitchFamily="34" charset="0"/>
                        </a:rPr>
                        <a:t>Inhoudsopgave  van een methode Havo Biologie brugklas en klas 2/3</a:t>
                      </a:r>
                    </a:p>
                  </a:txBody>
                  <a:tcPr>
                    <a:solidFill>
                      <a:schemeClr val="bg2"/>
                    </a:solidFill>
                  </a:tcPr>
                </a:tc>
                <a:tc hMerge="1">
                  <a:txBody>
                    <a:bodyPr/>
                    <a:lstStyle/>
                    <a:p>
                      <a:endParaRPr lang="nl-NL" dirty="0"/>
                    </a:p>
                  </a:txBody>
                  <a:tcPr>
                    <a:solidFill>
                      <a:schemeClr val="bg2"/>
                    </a:solidFill>
                  </a:tcPr>
                </a:tc>
                <a:extLst>
                  <a:ext uri="{0D108BD9-81ED-4DB2-BD59-A6C34878D82A}">
                    <a16:rowId xmlns:a16="http://schemas.microsoft.com/office/drawing/2014/main" val="810132629"/>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1. Wat is biologie?</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8. Verbranding &amp; Ademhaling</a:t>
                      </a:r>
                    </a:p>
                  </a:txBody>
                  <a:tcPr>
                    <a:solidFill>
                      <a:schemeClr val="bg2"/>
                    </a:solidFill>
                  </a:tcPr>
                </a:tc>
                <a:extLst>
                  <a:ext uri="{0D108BD9-81ED-4DB2-BD59-A6C34878D82A}">
                    <a16:rowId xmlns:a16="http://schemas.microsoft.com/office/drawing/2014/main" val="240772819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2. Planten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9. Voeding &amp; Vertering</a:t>
                      </a:r>
                    </a:p>
                  </a:txBody>
                  <a:tcPr>
                    <a:solidFill>
                      <a:schemeClr val="bg2"/>
                    </a:solidFill>
                  </a:tcPr>
                </a:tc>
                <a:extLst>
                  <a:ext uri="{0D108BD9-81ED-4DB2-BD59-A6C34878D82A}">
                    <a16:rowId xmlns:a16="http://schemas.microsoft.com/office/drawing/2014/main" val="1400760246"/>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3. Organen &amp; Cellen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10. Bloedsomloop</a:t>
                      </a:r>
                    </a:p>
                  </a:txBody>
                  <a:tcPr>
                    <a:solidFill>
                      <a:schemeClr val="bg2"/>
                    </a:solidFill>
                  </a:tcPr>
                </a:tc>
                <a:extLst>
                  <a:ext uri="{0D108BD9-81ED-4DB2-BD59-A6C34878D82A}">
                    <a16:rowId xmlns:a16="http://schemas.microsoft.com/office/drawing/2014/main" val="800290678"/>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4. Ordening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11 Voortplanting</a:t>
                      </a:r>
                    </a:p>
                  </a:txBody>
                  <a:tcPr>
                    <a:solidFill>
                      <a:schemeClr val="bg2"/>
                    </a:solidFill>
                  </a:tcPr>
                </a:tc>
                <a:extLst>
                  <a:ext uri="{0D108BD9-81ED-4DB2-BD59-A6C34878D82A}">
                    <a16:rowId xmlns:a16="http://schemas.microsoft.com/office/drawing/2014/main" val="233115578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5. Stevigheid &amp; Beweging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12. Erfelijkheid &amp; Evolutie</a:t>
                      </a:r>
                    </a:p>
                  </a:txBody>
                  <a:tcPr>
                    <a:solidFill>
                      <a:schemeClr val="bg2"/>
                    </a:solidFill>
                  </a:tcPr>
                </a:tc>
                <a:extLst>
                  <a:ext uri="{0D108BD9-81ED-4DB2-BD59-A6C34878D82A}">
                    <a16:rowId xmlns:a16="http://schemas.microsoft.com/office/drawing/2014/main" val="401786474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6. Waarneming/regeling/gedrag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13. Ecologie</a:t>
                      </a:r>
                    </a:p>
                  </a:txBody>
                  <a:tcPr>
                    <a:solidFill>
                      <a:schemeClr val="bg2"/>
                    </a:solidFill>
                  </a:tcPr>
                </a:tc>
                <a:extLst>
                  <a:ext uri="{0D108BD9-81ED-4DB2-BD59-A6C34878D82A}">
                    <a16:rowId xmlns:a16="http://schemas.microsoft.com/office/drawing/2014/main" val="3119014473"/>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7. Bloemen , vruchten, zaden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14. Mens &amp; Milieu</a:t>
                      </a:r>
                    </a:p>
                  </a:txBody>
                  <a:tcPr>
                    <a:solidFill>
                      <a:schemeClr val="bg2"/>
                    </a:solidFill>
                  </a:tcPr>
                </a:tc>
                <a:extLst>
                  <a:ext uri="{0D108BD9-81ED-4DB2-BD59-A6C34878D82A}">
                    <a16:rowId xmlns:a16="http://schemas.microsoft.com/office/drawing/2014/main" val="1115609198"/>
                  </a:ext>
                </a:extLst>
              </a:tr>
            </a:tbl>
          </a:graphicData>
        </a:graphic>
      </p:graphicFrame>
      <p:pic>
        <p:nvPicPr>
          <p:cNvPr id="10" name="Afbeelding 9">
            <a:extLst>
              <a:ext uri="{FF2B5EF4-FFF2-40B4-BE49-F238E27FC236}">
                <a16:creationId xmlns:a16="http://schemas.microsoft.com/office/drawing/2014/main" id="{22C12387-04F0-4DCF-9EF2-9BE4B6AFB7F7}"/>
              </a:ext>
            </a:extLst>
          </p:cNvPr>
          <p:cNvPicPr>
            <a:picLocks noChangeAspect="1"/>
          </p:cNvPicPr>
          <p:nvPr/>
        </p:nvPicPr>
        <p:blipFill rotWithShape="1">
          <a:blip r:embed="rId2"/>
          <a:srcRect l="2824"/>
          <a:stretch/>
        </p:blipFill>
        <p:spPr>
          <a:xfrm>
            <a:off x="122511" y="1318289"/>
            <a:ext cx="7432551" cy="4181475"/>
          </a:xfrm>
          <a:prstGeom prst="rect">
            <a:avLst/>
          </a:prstGeom>
        </p:spPr>
      </p:pic>
      <p:sp>
        <p:nvSpPr>
          <p:cNvPr id="3" name="Tekstvak 2">
            <a:extLst>
              <a:ext uri="{FF2B5EF4-FFF2-40B4-BE49-F238E27FC236}">
                <a16:creationId xmlns:a16="http://schemas.microsoft.com/office/drawing/2014/main" id="{B61EEBBB-0406-4EF9-9AEE-BD6B1AEFF450}"/>
              </a:ext>
            </a:extLst>
          </p:cNvPr>
          <p:cNvSpPr txBox="1"/>
          <p:nvPr/>
        </p:nvSpPr>
        <p:spPr>
          <a:xfrm>
            <a:off x="8907487" y="2275214"/>
            <a:ext cx="277832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De nummers in het perspectief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verwijzen naar de nummers van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de hoofdstukken uit de methode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(hieronder). </a:t>
            </a:r>
          </a:p>
        </p:txBody>
      </p:sp>
    </p:spTree>
    <p:extLst>
      <p:ext uri="{BB962C8B-B14F-4D97-AF65-F5344CB8AC3E}">
        <p14:creationId xmlns:p14="http://schemas.microsoft.com/office/powerpoint/2010/main" val="317145863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D25C8-D2A0-40B4-AE81-8F42FBF3BC9D}"/>
              </a:ext>
            </a:extLst>
          </p:cNvPr>
          <p:cNvSpPr>
            <a:spLocks noGrp="1"/>
          </p:cNvSpPr>
          <p:nvPr>
            <p:ph type="title"/>
          </p:nvPr>
        </p:nvSpPr>
        <p:spPr/>
        <p:txBody>
          <a:bodyPr/>
          <a:lstStyle/>
          <a:p>
            <a:r>
              <a:rPr lang="nl-NL" sz="2800" dirty="0"/>
              <a:t>Versnippering in het bestaande curriculum maar ook mogelijkheden voor samenhang worden zichtbaar</a:t>
            </a:r>
          </a:p>
        </p:txBody>
      </p:sp>
      <p:graphicFrame>
        <p:nvGraphicFramePr>
          <p:cNvPr id="8" name="Tabel 22">
            <a:extLst>
              <a:ext uri="{FF2B5EF4-FFF2-40B4-BE49-F238E27FC236}">
                <a16:creationId xmlns:a16="http://schemas.microsoft.com/office/drawing/2014/main" id="{45552184-DCC2-409A-BD2A-99DB18A12151}"/>
              </a:ext>
            </a:extLst>
          </p:cNvPr>
          <p:cNvGraphicFramePr>
            <a:graphicFrameLocks noGrp="1"/>
          </p:cNvGraphicFramePr>
          <p:nvPr/>
        </p:nvGraphicFramePr>
        <p:xfrm>
          <a:off x="7598739" y="3756750"/>
          <a:ext cx="4182343" cy="2550095"/>
        </p:xfrm>
        <a:graphic>
          <a:graphicData uri="http://schemas.openxmlformats.org/drawingml/2006/table">
            <a:tbl>
              <a:tblPr firstRow="1" bandRow="1">
                <a:tableStyleId>{5C22544A-7EE6-4342-B048-85BDC9FD1C3A}</a:tableStyleId>
              </a:tblPr>
              <a:tblGrid>
                <a:gridCol w="2112276">
                  <a:extLst>
                    <a:ext uri="{9D8B030D-6E8A-4147-A177-3AD203B41FA5}">
                      <a16:colId xmlns:a16="http://schemas.microsoft.com/office/drawing/2014/main" val="3749071449"/>
                    </a:ext>
                  </a:extLst>
                </a:gridCol>
                <a:gridCol w="2070067">
                  <a:extLst>
                    <a:ext uri="{9D8B030D-6E8A-4147-A177-3AD203B41FA5}">
                      <a16:colId xmlns:a16="http://schemas.microsoft.com/office/drawing/2014/main" val="2463316589"/>
                    </a:ext>
                  </a:extLst>
                </a:gridCol>
              </a:tblGrid>
              <a:tr h="326166">
                <a:tc gridSpan="2">
                  <a:txBody>
                    <a:bodyPr/>
                    <a:lstStyle/>
                    <a:p>
                      <a:r>
                        <a:rPr lang="nl-NL" sz="1200" dirty="0">
                          <a:latin typeface="Calibri" panose="020F0502020204030204" pitchFamily="34" charset="0"/>
                          <a:cs typeface="Calibri" panose="020F0502020204030204" pitchFamily="34" charset="0"/>
                        </a:rPr>
                        <a:t>Inhoudsopgave  van een methode Havo Biologie brugklas en klas 2/3</a:t>
                      </a:r>
                    </a:p>
                  </a:txBody>
                  <a:tcPr>
                    <a:solidFill>
                      <a:schemeClr val="bg2"/>
                    </a:solidFill>
                  </a:tcPr>
                </a:tc>
                <a:tc hMerge="1">
                  <a:txBody>
                    <a:bodyPr/>
                    <a:lstStyle/>
                    <a:p>
                      <a:endParaRPr lang="nl-NL" dirty="0"/>
                    </a:p>
                  </a:txBody>
                  <a:tcPr>
                    <a:solidFill>
                      <a:schemeClr val="bg2"/>
                    </a:solidFill>
                  </a:tcPr>
                </a:tc>
                <a:extLst>
                  <a:ext uri="{0D108BD9-81ED-4DB2-BD59-A6C34878D82A}">
                    <a16:rowId xmlns:a16="http://schemas.microsoft.com/office/drawing/2014/main" val="810132629"/>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1. Wat is biologie?</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8. Verbranding &amp; Ademhaling</a:t>
                      </a:r>
                    </a:p>
                  </a:txBody>
                  <a:tcPr>
                    <a:solidFill>
                      <a:schemeClr val="bg2"/>
                    </a:solidFill>
                  </a:tcPr>
                </a:tc>
                <a:extLst>
                  <a:ext uri="{0D108BD9-81ED-4DB2-BD59-A6C34878D82A}">
                    <a16:rowId xmlns:a16="http://schemas.microsoft.com/office/drawing/2014/main" val="240772819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2. Planten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9. Voeding &amp; Vertering</a:t>
                      </a:r>
                    </a:p>
                  </a:txBody>
                  <a:tcPr>
                    <a:solidFill>
                      <a:schemeClr val="bg2"/>
                    </a:solidFill>
                  </a:tcPr>
                </a:tc>
                <a:extLst>
                  <a:ext uri="{0D108BD9-81ED-4DB2-BD59-A6C34878D82A}">
                    <a16:rowId xmlns:a16="http://schemas.microsoft.com/office/drawing/2014/main" val="1400760246"/>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3. Organen &amp; Cellen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10. Bloedsomloop</a:t>
                      </a:r>
                    </a:p>
                  </a:txBody>
                  <a:tcPr>
                    <a:solidFill>
                      <a:schemeClr val="bg2"/>
                    </a:solidFill>
                  </a:tcPr>
                </a:tc>
                <a:extLst>
                  <a:ext uri="{0D108BD9-81ED-4DB2-BD59-A6C34878D82A}">
                    <a16:rowId xmlns:a16="http://schemas.microsoft.com/office/drawing/2014/main" val="800290678"/>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4. Ordening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11 Voortplanting</a:t>
                      </a:r>
                    </a:p>
                  </a:txBody>
                  <a:tcPr>
                    <a:solidFill>
                      <a:schemeClr val="bg2"/>
                    </a:solidFill>
                  </a:tcPr>
                </a:tc>
                <a:extLst>
                  <a:ext uri="{0D108BD9-81ED-4DB2-BD59-A6C34878D82A}">
                    <a16:rowId xmlns:a16="http://schemas.microsoft.com/office/drawing/2014/main" val="233115578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5. Stevigheid &amp; Beweging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12. Erfelijkheid &amp; Evolutie</a:t>
                      </a:r>
                    </a:p>
                  </a:txBody>
                  <a:tcPr>
                    <a:solidFill>
                      <a:schemeClr val="bg2"/>
                    </a:solidFill>
                  </a:tcPr>
                </a:tc>
                <a:extLst>
                  <a:ext uri="{0D108BD9-81ED-4DB2-BD59-A6C34878D82A}">
                    <a16:rowId xmlns:a16="http://schemas.microsoft.com/office/drawing/2014/main" val="401786474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6. Waarneming/regeling/gedrag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13. Ecologie</a:t>
                      </a:r>
                    </a:p>
                  </a:txBody>
                  <a:tcPr>
                    <a:solidFill>
                      <a:schemeClr val="bg2"/>
                    </a:solidFill>
                  </a:tcPr>
                </a:tc>
                <a:extLst>
                  <a:ext uri="{0D108BD9-81ED-4DB2-BD59-A6C34878D82A}">
                    <a16:rowId xmlns:a16="http://schemas.microsoft.com/office/drawing/2014/main" val="3119014473"/>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7. Bloemen , vruchten, zaden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14. Mens &amp; Milieu</a:t>
                      </a:r>
                    </a:p>
                  </a:txBody>
                  <a:tcPr>
                    <a:solidFill>
                      <a:schemeClr val="bg2"/>
                    </a:solidFill>
                  </a:tcPr>
                </a:tc>
                <a:extLst>
                  <a:ext uri="{0D108BD9-81ED-4DB2-BD59-A6C34878D82A}">
                    <a16:rowId xmlns:a16="http://schemas.microsoft.com/office/drawing/2014/main" val="1115609198"/>
                  </a:ext>
                </a:extLst>
              </a:tr>
            </a:tbl>
          </a:graphicData>
        </a:graphic>
      </p:graphicFrame>
      <p:pic>
        <p:nvPicPr>
          <p:cNvPr id="10" name="Afbeelding 9">
            <a:extLst>
              <a:ext uri="{FF2B5EF4-FFF2-40B4-BE49-F238E27FC236}">
                <a16:creationId xmlns:a16="http://schemas.microsoft.com/office/drawing/2014/main" id="{22C12387-04F0-4DCF-9EF2-9BE4B6AFB7F7}"/>
              </a:ext>
            </a:extLst>
          </p:cNvPr>
          <p:cNvPicPr>
            <a:picLocks noChangeAspect="1"/>
          </p:cNvPicPr>
          <p:nvPr/>
        </p:nvPicPr>
        <p:blipFill rotWithShape="1">
          <a:blip r:embed="rId2"/>
          <a:srcRect l="2824"/>
          <a:stretch/>
        </p:blipFill>
        <p:spPr>
          <a:xfrm>
            <a:off x="122511" y="1318289"/>
            <a:ext cx="7432551" cy="4181475"/>
          </a:xfrm>
          <a:prstGeom prst="rect">
            <a:avLst/>
          </a:prstGeom>
        </p:spPr>
      </p:pic>
      <p:sp>
        <p:nvSpPr>
          <p:cNvPr id="11" name="Tekstvak 10">
            <a:extLst>
              <a:ext uri="{FF2B5EF4-FFF2-40B4-BE49-F238E27FC236}">
                <a16:creationId xmlns:a16="http://schemas.microsoft.com/office/drawing/2014/main" id="{835AA7DE-4975-4DCC-99AE-4F6F87B2315C}"/>
              </a:ext>
            </a:extLst>
          </p:cNvPr>
          <p:cNvSpPr txBox="1"/>
          <p:nvPr/>
        </p:nvSpPr>
        <p:spPr>
          <a:xfrm>
            <a:off x="2210743" y="1637418"/>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4</a:t>
            </a:r>
          </a:p>
        </p:txBody>
      </p:sp>
      <p:sp>
        <p:nvSpPr>
          <p:cNvPr id="12" name="Tekstvak 11">
            <a:extLst>
              <a:ext uri="{FF2B5EF4-FFF2-40B4-BE49-F238E27FC236}">
                <a16:creationId xmlns:a16="http://schemas.microsoft.com/office/drawing/2014/main" id="{87CD8C35-0090-4679-8FE4-EA60447CD25B}"/>
              </a:ext>
            </a:extLst>
          </p:cNvPr>
          <p:cNvSpPr txBox="1"/>
          <p:nvPr/>
        </p:nvSpPr>
        <p:spPr>
          <a:xfrm>
            <a:off x="1418655" y="3417163"/>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3</a:t>
            </a:r>
          </a:p>
        </p:txBody>
      </p:sp>
      <p:sp>
        <p:nvSpPr>
          <p:cNvPr id="13" name="Tekstvak 12">
            <a:extLst>
              <a:ext uri="{FF2B5EF4-FFF2-40B4-BE49-F238E27FC236}">
                <a16:creationId xmlns:a16="http://schemas.microsoft.com/office/drawing/2014/main" id="{ABA0FA54-523B-41C9-894F-F998C89A1E99}"/>
              </a:ext>
            </a:extLst>
          </p:cNvPr>
          <p:cNvSpPr txBox="1"/>
          <p:nvPr/>
        </p:nvSpPr>
        <p:spPr>
          <a:xfrm>
            <a:off x="3362871" y="3448973"/>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7</a:t>
            </a:r>
          </a:p>
        </p:txBody>
      </p:sp>
      <p:sp>
        <p:nvSpPr>
          <p:cNvPr id="14" name="Tekstvak 13">
            <a:extLst>
              <a:ext uri="{FF2B5EF4-FFF2-40B4-BE49-F238E27FC236}">
                <a16:creationId xmlns:a16="http://schemas.microsoft.com/office/drawing/2014/main" id="{83BCA350-96E6-4BFC-80E1-6F5C31D07428}"/>
              </a:ext>
            </a:extLst>
          </p:cNvPr>
          <p:cNvSpPr txBox="1"/>
          <p:nvPr/>
        </p:nvSpPr>
        <p:spPr>
          <a:xfrm>
            <a:off x="3722911" y="3448973"/>
            <a:ext cx="423664"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11</a:t>
            </a:r>
          </a:p>
        </p:txBody>
      </p:sp>
      <p:sp>
        <p:nvSpPr>
          <p:cNvPr id="16" name="Tekstvak 15">
            <a:extLst>
              <a:ext uri="{FF2B5EF4-FFF2-40B4-BE49-F238E27FC236}">
                <a16:creationId xmlns:a16="http://schemas.microsoft.com/office/drawing/2014/main" id="{8FAF86C0-3897-4D93-9FAF-1580CC205F83}"/>
              </a:ext>
            </a:extLst>
          </p:cNvPr>
          <p:cNvSpPr txBox="1"/>
          <p:nvPr/>
        </p:nvSpPr>
        <p:spPr>
          <a:xfrm>
            <a:off x="3290862" y="4797152"/>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6</a:t>
            </a:r>
          </a:p>
        </p:txBody>
      </p:sp>
      <p:sp>
        <p:nvSpPr>
          <p:cNvPr id="18" name="Tekstvak 17">
            <a:extLst>
              <a:ext uri="{FF2B5EF4-FFF2-40B4-BE49-F238E27FC236}">
                <a16:creationId xmlns:a16="http://schemas.microsoft.com/office/drawing/2014/main" id="{5971D79D-C51F-4467-996A-F06A6F678DFA}"/>
              </a:ext>
            </a:extLst>
          </p:cNvPr>
          <p:cNvSpPr txBox="1"/>
          <p:nvPr/>
        </p:nvSpPr>
        <p:spPr>
          <a:xfrm>
            <a:off x="3266901" y="5297072"/>
            <a:ext cx="407937"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13</a:t>
            </a:r>
          </a:p>
        </p:txBody>
      </p:sp>
      <p:sp>
        <p:nvSpPr>
          <p:cNvPr id="19" name="Tekstvak 18">
            <a:extLst>
              <a:ext uri="{FF2B5EF4-FFF2-40B4-BE49-F238E27FC236}">
                <a16:creationId xmlns:a16="http://schemas.microsoft.com/office/drawing/2014/main" id="{1AC034CA-0FAE-4333-BB0F-E7CA8A156BB9}"/>
              </a:ext>
            </a:extLst>
          </p:cNvPr>
          <p:cNvSpPr txBox="1"/>
          <p:nvPr/>
        </p:nvSpPr>
        <p:spPr>
          <a:xfrm>
            <a:off x="3704638" y="5297072"/>
            <a:ext cx="441938"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14</a:t>
            </a:r>
          </a:p>
        </p:txBody>
      </p:sp>
      <p:sp>
        <p:nvSpPr>
          <p:cNvPr id="20" name="Tekstvak 19">
            <a:extLst>
              <a:ext uri="{FF2B5EF4-FFF2-40B4-BE49-F238E27FC236}">
                <a16:creationId xmlns:a16="http://schemas.microsoft.com/office/drawing/2014/main" id="{68DC3664-24C2-4781-B6F9-4A4991EAE832}"/>
              </a:ext>
            </a:extLst>
          </p:cNvPr>
          <p:cNvSpPr txBox="1"/>
          <p:nvPr/>
        </p:nvSpPr>
        <p:spPr>
          <a:xfrm>
            <a:off x="4010944" y="1967437"/>
            <a:ext cx="288034"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2</a:t>
            </a:r>
          </a:p>
        </p:txBody>
      </p:sp>
      <p:sp>
        <p:nvSpPr>
          <p:cNvPr id="21" name="Tekstvak 20">
            <a:extLst>
              <a:ext uri="{FF2B5EF4-FFF2-40B4-BE49-F238E27FC236}">
                <a16:creationId xmlns:a16="http://schemas.microsoft.com/office/drawing/2014/main" id="{D0686136-4E58-46C0-866D-A3B64C079C88}"/>
              </a:ext>
            </a:extLst>
          </p:cNvPr>
          <p:cNvSpPr txBox="1"/>
          <p:nvPr/>
        </p:nvSpPr>
        <p:spPr>
          <a:xfrm>
            <a:off x="7436228" y="2255729"/>
            <a:ext cx="288033"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9</a:t>
            </a:r>
          </a:p>
        </p:txBody>
      </p:sp>
      <p:sp>
        <p:nvSpPr>
          <p:cNvPr id="22" name="Tekstvak 21">
            <a:extLst>
              <a:ext uri="{FF2B5EF4-FFF2-40B4-BE49-F238E27FC236}">
                <a16:creationId xmlns:a16="http://schemas.microsoft.com/office/drawing/2014/main" id="{0CE20708-0FF9-4F3A-867F-01FC67D6D6CE}"/>
              </a:ext>
            </a:extLst>
          </p:cNvPr>
          <p:cNvSpPr txBox="1"/>
          <p:nvPr/>
        </p:nvSpPr>
        <p:spPr>
          <a:xfrm>
            <a:off x="6387207" y="2448262"/>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5</a:t>
            </a:r>
          </a:p>
        </p:txBody>
      </p:sp>
      <p:sp>
        <p:nvSpPr>
          <p:cNvPr id="23" name="Tekstvak 22">
            <a:extLst>
              <a:ext uri="{FF2B5EF4-FFF2-40B4-BE49-F238E27FC236}">
                <a16:creationId xmlns:a16="http://schemas.microsoft.com/office/drawing/2014/main" id="{3FA16901-81CB-4368-A7A9-CF4F831489D8}"/>
              </a:ext>
            </a:extLst>
          </p:cNvPr>
          <p:cNvSpPr txBox="1"/>
          <p:nvPr/>
        </p:nvSpPr>
        <p:spPr>
          <a:xfrm>
            <a:off x="6736116" y="2866940"/>
            <a:ext cx="407937"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10</a:t>
            </a:r>
          </a:p>
        </p:txBody>
      </p:sp>
      <p:sp>
        <p:nvSpPr>
          <p:cNvPr id="24" name="Tekstvak 23">
            <a:extLst>
              <a:ext uri="{FF2B5EF4-FFF2-40B4-BE49-F238E27FC236}">
                <a16:creationId xmlns:a16="http://schemas.microsoft.com/office/drawing/2014/main" id="{221B3BE8-A37C-4984-B85E-CDFC66C8F19F}"/>
              </a:ext>
            </a:extLst>
          </p:cNvPr>
          <p:cNvSpPr txBox="1"/>
          <p:nvPr/>
        </p:nvSpPr>
        <p:spPr>
          <a:xfrm>
            <a:off x="6099174" y="2654693"/>
            <a:ext cx="288033"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9</a:t>
            </a:r>
          </a:p>
        </p:txBody>
      </p:sp>
      <p:sp>
        <p:nvSpPr>
          <p:cNvPr id="25" name="Tekstvak 24">
            <a:extLst>
              <a:ext uri="{FF2B5EF4-FFF2-40B4-BE49-F238E27FC236}">
                <a16:creationId xmlns:a16="http://schemas.microsoft.com/office/drawing/2014/main" id="{AD632DA3-8E6D-45B7-8BF6-24AF378F7718}"/>
              </a:ext>
            </a:extLst>
          </p:cNvPr>
          <p:cNvSpPr txBox="1"/>
          <p:nvPr/>
        </p:nvSpPr>
        <p:spPr>
          <a:xfrm>
            <a:off x="6375613" y="2713052"/>
            <a:ext cx="288033"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8</a:t>
            </a:r>
          </a:p>
        </p:txBody>
      </p:sp>
      <p:sp>
        <p:nvSpPr>
          <p:cNvPr id="26" name="Tekstvak 25">
            <a:extLst>
              <a:ext uri="{FF2B5EF4-FFF2-40B4-BE49-F238E27FC236}">
                <a16:creationId xmlns:a16="http://schemas.microsoft.com/office/drawing/2014/main" id="{C6C49145-A5CF-463D-A1AB-43DAA0BE8811}"/>
              </a:ext>
            </a:extLst>
          </p:cNvPr>
          <p:cNvSpPr txBox="1"/>
          <p:nvPr/>
        </p:nvSpPr>
        <p:spPr>
          <a:xfrm>
            <a:off x="3362871" y="4451120"/>
            <a:ext cx="288032"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a:t>
            </a:r>
          </a:p>
        </p:txBody>
      </p:sp>
      <p:sp>
        <p:nvSpPr>
          <p:cNvPr id="27" name="Tekstvak 26">
            <a:extLst>
              <a:ext uri="{FF2B5EF4-FFF2-40B4-BE49-F238E27FC236}">
                <a16:creationId xmlns:a16="http://schemas.microsoft.com/office/drawing/2014/main" id="{28D333AB-7621-49D0-A824-5D1225E99B62}"/>
              </a:ext>
            </a:extLst>
          </p:cNvPr>
          <p:cNvSpPr txBox="1"/>
          <p:nvPr/>
        </p:nvSpPr>
        <p:spPr>
          <a:xfrm>
            <a:off x="3755425" y="3828721"/>
            <a:ext cx="423664"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12</a:t>
            </a:r>
          </a:p>
        </p:txBody>
      </p:sp>
      <p:sp>
        <p:nvSpPr>
          <p:cNvPr id="28" name="Tekstvak 27">
            <a:extLst>
              <a:ext uri="{FF2B5EF4-FFF2-40B4-BE49-F238E27FC236}">
                <a16:creationId xmlns:a16="http://schemas.microsoft.com/office/drawing/2014/main" id="{775F154F-3A33-4C5C-AA57-8A0936185623}"/>
              </a:ext>
            </a:extLst>
          </p:cNvPr>
          <p:cNvSpPr txBox="1"/>
          <p:nvPr/>
        </p:nvSpPr>
        <p:spPr>
          <a:xfrm>
            <a:off x="3762632" y="4255119"/>
            <a:ext cx="423664" cy="30777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Georgia"/>
                <a:ea typeface="+mn-ea"/>
                <a:cs typeface="+mn-cs"/>
              </a:rPr>
              <a:t>12</a:t>
            </a:r>
          </a:p>
        </p:txBody>
      </p:sp>
      <p:sp>
        <p:nvSpPr>
          <p:cNvPr id="3" name="Tekstvak 2">
            <a:extLst>
              <a:ext uri="{FF2B5EF4-FFF2-40B4-BE49-F238E27FC236}">
                <a16:creationId xmlns:a16="http://schemas.microsoft.com/office/drawing/2014/main" id="{B61EEBBB-0406-4EF9-9AEE-BD6B1AEFF450}"/>
              </a:ext>
            </a:extLst>
          </p:cNvPr>
          <p:cNvSpPr txBox="1"/>
          <p:nvPr/>
        </p:nvSpPr>
        <p:spPr>
          <a:xfrm>
            <a:off x="8907487" y="2275214"/>
            <a:ext cx="277832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De nummers in het perspectief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verwijzen naar de nummers van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de hoofdstukken uit de methode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Georgia"/>
                <a:ea typeface="+mn-ea"/>
                <a:cs typeface="+mn-cs"/>
              </a:rPr>
              <a:t>(hieronder). </a:t>
            </a:r>
          </a:p>
        </p:txBody>
      </p:sp>
    </p:spTree>
    <p:extLst>
      <p:ext uri="{BB962C8B-B14F-4D97-AF65-F5344CB8AC3E}">
        <p14:creationId xmlns:p14="http://schemas.microsoft.com/office/powerpoint/2010/main" val="251543502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FE522-94C4-404B-85E2-E9AD55F6F07F}"/>
              </a:ext>
            </a:extLst>
          </p:cNvPr>
          <p:cNvSpPr>
            <a:spLocks noGrp="1"/>
          </p:cNvSpPr>
          <p:nvPr>
            <p:ph type="title"/>
          </p:nvPr>
        </p:nvSpPr>
        <p:spPr/>
        <p:txBody>
          <a:bodyPr/>
          <a:lstStyle/>
          <a:p>
            <a:r>
              <a:rPr lang="nl-NL" sz="2400" dirty="0"/>
              <a:t>Mogelijke alternatieve selectie en ordening waardoor voor leerlingen kern en samenhang zichtbaar blijven en stapsgewijs worden uitgebouwd</a:t>
            </a:r>
          </a:p>
        </p:txBody>
      </p:sp>
      <p:graphicFrame>
        <p:nvGraphicFramePr>
          <p:cNvPr id="4" name="Tabel 22">
            <a:extLst>
              <a:ext uri="{FF2B5EF4-FFF2-40B4-BE49-F238E27FC236}">
                <a16:creationId xmlns:a16="http://schemas.microsoft.com/office/drawing/2014/main" id="{D40142D4-62D3-4CD5-9792-BB766C753B57}"/>
              </a:ext>
            </a:extLst>
          </p:cNvPr>
          <p:cNvGraphicFramePr>
            <a:graphicFrameLocks noGrp="1"/>
          </p:cNvGraphicFramePr>
          <p:nvPr/>
        </p:nvGraphicFramePr>
        <p:xfrm>
          <a:off x="5734427" y="1340768"/>
          <a:ext cx="3096344" cy="355413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3749071449"/>
                    </a:ext>
                  </a:extLst>
                </a:gridCol>
              </a:tblGrid>
              <a:tr h="0">
                <a:tc>
                  <a:txBody>
                    <a:bodyPr/>
                    <a:lstStyle/>
                    <a:p>
                      <a:r>
                        <a:rPr lang="nl-NL" sz="1200" dirty="0">
                          <a:latin typeface="Calibri" panose="020F0502020204030204" pitchFamily="34" charset="0"/>
                          <a:cs typeface="Calibri" panose="020F0502020204030204" pitchFamily="34" charset="0"/>
                        </a:rPr>
                        <a:t>Mogelijke alternatieve selectie en ordening voor de onderbouw</a:t>
                      </a:r>
                    </a:p>
                  </a:txBody>
                  <a:tcPr>
                    <a:solidFill>
                      <a:schemeClr val="bg2"/>
                    </a:solidFill>
                  </a:tcPr>
                </a:tc>
                <a:extLst>
                  <a:ext uri="{0D108BD9-81ED-4DB2-BD59-A6C34878D82A}">
                    <a16:rowId xmlns:a16="http://schemas.microsoft.com/office/drawing/2014/main" val="810132629"/>
                  </a:ext>
                </a:extLst>
              </a:tr>
              <a:tr h="298985">
                <a:tc>
                  <a:txBody>
                    <a:bodyPr/>
                    <a:lstStyle/>
                    <a:p>
                      <a:pPr marL="0" indent="0">
                        <a:buNone/>
                      </a:pPr>
                      <a:r>
                        <a:rPr lang="nl-NL" sz="1050" dirty="0">
                          <a:solidFill>
                            <a:schemeClr val="bg1"/>
                          </a:solidFill>
                          <a:latin typeface="Calibri" panose="020F0502020204030204" pitchFamily="34" charset="0"/>
                          <a:cs typeface="Calibri" panose="020F0502020204030204" pitchFamily="34" charset="0"/>
                        </a:rPr>
                        <a:t>13/2/4        Ecologie  </a:t>
                      </a:r>
                    </a:p>
                    <a:p>
                      <a:pPr marL="0" indent="0">
                        <a:buNone/>
                      </a:pPr>
                      <a:r>
                        <a:rPr lang="nl-NL" sz="1050" dirty="0">
                          <a:solidFill>
                            <a:schemeClr val="bg1"/>
                          </a:solidFill>
                          <a:latin typeface="Calibri" panose="020F0502020204030204" pitchFamily="34" charset="0"/>
                          <a:cs typeface="Calibri" panose="020F0502020204030204" pitchFamily="34" charset="0"/>
                        </a:rPr>
                        <a:t>Leerlingen ontwerpen bouwplan plant, dier, bacterie/schimmel in een ecosysteem</a:t>
                      </a:r>
                    </a:p>
                  </a:txBody>
                  <a:tcPr>
                    <a:solidFill>
                      <a:schemeClr val="bg2"/>
                    </a:solidFill>
                  </a:tcPr>
                </a:tc>
                <a:extLst>
                  <a:ext uri="{0D108BD9-81ED-4DB2-BD59-A6C34878D82A}">
                    <a16:rowId xmlns:a16="http://schemas.microsoft.com/office/drawing/2014/main" val="2407728195"/>
                  </a:ext>
                </a:extLst>
              </a:tr>
              <a:tr h="298985">
                <a:tc>
                  <a:txBody>
                    <a:bodyPr/>
                    <a:lstStyle/>
                    <a:p>
                      <a:pPr marL="0" indent="0">
                        <a:buNone/>
                      </a:pPr>
                      <a:r>
                        <a:rPr lang="nl-NL" sz="1050" dirty="0">
                          <a:solidFill>
                            <a:schemeClr val="bg1"/>
                          </a:solidFill>
                          <a:latin typeface="Calibri" panose="020F0502020204030204" pitchFamily="34" charset="0"/>
                          <a:cs typeface="Calibri" panose="020F0502020204030204" pitchFamily="34" charset="0"/>
                        </a:rPr>
                        <a:t>12               Erfelijkheid &amp; Evolutie</a:t>
                      </a:r>
                    </a:p>
                  </a:txBody>
                  <a:tcPr>
                    <a:solidFill>
                      <a:schemeClr val="bg2"/>
                    </a:solidFill>
                  </a:tcPr>
                </a:tc>
                <a:extLst>
                  <a:ext uri="{0D108BD9-81ED-4DB2-BD59-A6C34878D82A}">
                    <a16:rowId xmlns:a16="http://schemas.microsoft.com/office/drawing/2014/main" val="800290678"/>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9/2/8/10   Voeding</a:t>
                      </a:r>
                    </a:p>
                  </a:txBody>
                  <a:tcPr>
                    <a:solidFill>
                      <a:schemeClr val="bg2"/>
                    </a:solidFill>
                  </a:tcPr>
                </a:tc>
                <a:extLst>
                  <a:ext uri="{0D108BD9-81ED-4DB2-BD59-A6C34878D82A}">
                    <a16:rowId xmlns:a16="http://schemas.microsoft.com/office/drawing/2014/main" val="233115578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6.                 Regeling (waarneming/gedrag) </a:t>
                      </a:r>
                    </a:p>
                  </a:txBody>
                  <a:tcPr>
                    <a:solidFill>
                      <a:schemeClr val="bg2"/>
                    </a:solidFill>
                  </a:tcPr>
                </a:tc>
                <a:extLst>
                  <a:ext uri="{0D108BD9-81ED-4DB2-BD59-A6C34878D82A}">
                    <a16:rowId xmlns:a16="http://schemas.microsoft.com/office/drawing/2014/main" val="401786474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11/7            Voortplanting</a:t>
                      </a:r>
                    </a:p>
                  </a:txBody>
                  <a:tcPr>
                    <a:solidFill>
                      <a:schemeClr val="bg2"/>
                    </a:solidFill>
                  </a:tcPr>
                </a:tc>
                <a:extLst>
                  <a:ext uri="{0D108BD9-81ED-4DB2-BD59-A6C34878D82A}">
                    <a16:rowId xmlns:a16="http://schemas.microsoft.com/office/drawing/2014/main" val="85553149"/>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                    Verdediging</a:t>
                      </a:r>
                    </a:p>
                  </a:txBody>
                  <a:tcPr>
                    <a:solidFill>
                      <a:schemeClr val="bg2"/>
                    </a:solidFill>
                  </a:tcPr>
                </a:tc>
                <a:extLst>
                  <a:ext uri="{0D108BD9-81ED-4DB2-BD59-A6C34878D82A}">
                    <a16:rowId xmlns:a16="http://schemas.microsoft.com/office/drawing/2014/main" val="3119014473"/>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14                Mens &amp; Milieu</a:t>
                      </a:r>
                    </a:p>
                  </a:txBody>
                  <a:tcPr>
                    <a:solidFill>
                      <a:schemeClr val="bg2"/>
                    </a:solidFill>
                  </a:tcPr>
                </a:tc>
                <a:extLst>
                  <a:ext uri="{0D108BD9-81ED-4DB2-BD59-A6C34878D82A}">
                    <a16:rowId xmlns:a16="http://schemas.microsoft.com/office/drawing/2014/main" val="1115609198"/>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Eventueel gevolgd door een tweede spiraal waarbij focus  wordt verlegd van organisme en </a:t>
                      </a:r>
                      <a:r>
                        <a:rPr lang="nl-NL" sz="1050" dirty="0" err="1">
                          <a:solidFill>
                            <a:schemeClr val="bg1"/>
                          </a:solidFill>
                          <a:latin typeface="Calibri" panose="020F0502020204030204" pitchFamily="34" charset="0"/>
                          <a:cs typeface="Calibri" panose="020F0502020204030204" pitchFamily="34" charset="0"/>
                        </a:rPr>
                        <a:t>orgaaniveau</a:t>
                      </a:r>
                      <a:r>
                        <a:rPr lang="nl-NL" sz="1050" dirty="0">
                          <a:solidFill>
                            <a:schemeClr val="bg1"/>
                          </a:solidFill>
                          <a:latin typeface="Calibri" panose="020F0502020204030204" pitchFamily="34" charset="0"/>
                          <a:cs typeface="Calibri" panose="020F0502020204030204" pitchFamily="34" charset="0"/>
                        </a:rPr>
                        <a:t> naar cellulair en moleculair niveau (daarmee in feite ook meeste bovenbouwstof behandeld)</a:t>
                      </a:r>
                    </a:p>
                  </a:txBody>
                  <a:tcPr>
                    <a:solidFill>
                      <a:schemeClr val="bg2"/>
                    </a:solidFill>
                  </a:tcPr>
                </a:tc>
                <a:extLst>
                  <a:ext uri="{0D108BD9-81ED-4DB2-BD59-A6C34878D82A}">
                    <a16:rowId xmlns:a16="http://schemas.microsoft.com/office/drawing/2014/main" val="2434113124"/>
                  </a:ext>
                </a:extLst>
              </a:tr>
            </a:tbl>
          </a:graphicData>
        </a:graphic>
      </p:graphicFrame>
      <p:graphicFrame>
        <p:nvGraphicFramePr>
          <p:cNvPr id="5" name="Tabel 22">
            <a:extLst>
              <a:ext uri="{FF2B5EF4-FFF2-40B4-BE49-F238E27FC236}">
                <a16:creationId xmlns:a16="http://schemas.microsoft.com/office/drawing/2014/main" id="{3CA1E7BC-2377-4BC3-A91F-D9AF80DB17FC}"/>
              </a:ext>
            </a:extLst>
          </p:cNvPr>
          <p:cNvGraphicFramePr>
            <a:graphicFrameLocks noGrp="1"/>
          </p:cNvGraphicFramePr>
          <p:nvPr/>
        </p:nvGraphicFramePr>
        <p:xfrm>
          <a:off x="404662" y="1340768"/>
          <a:ext cx="4182343" cy="2550095"/>
        </p:xfrm>
        <a:graphic>
          <a:graphicData uri="http://schemas.openxmlformats.org/drawingml/2006/table">
            <a:tbl>
              <a:tblPr firstRow="1" bandRow="1">
                <a:tableStyleId>{5C22544A-7EE6-4342-B048-85BDC9FD1C3A}</a:tableStyleId>
              </a:tblPr>
              <a:tblGrid>
                <a:gridCol w="2112276">
                  <a:extLst>
                    <a:ext uri="{9D8B030D-6E8A-4147-A177-3AD203B41FA5}">
                      <a16:colId xmlns:a16="http://schemas.microsoft.com/office/drawing/2014/main" val="3749071449"/>
                    </a:ext>
                  </a:extLst>
                </a:gridCol>
                <a:gridCol w="2070067">
                  <a:extLst>
                    <a:ext uri="{9D8B030D-6E8A-4147-A177-3AD203B41FA5}">
                      <a16:colId xmlns:a16="http://schemas.microsoft.com/office/drawing/2014/main" val="2463316589"/>
                    </a:ext>
                  </a:extLst>
                </a:gridCol>
              </a:tblGrid>
              <a:tr h="326166">
                <a:tc gridSpan="2">
                  <a:txBody>
                    <a:bodyPr/>
                    <a:lstStyle/>
                    <a:p>
                      <a:r>
                        <a:rPr lang="nl-NL" sz="1200" dirty="0">
                          <a:latin typeface="Calibri" panose="020F0502020204030204" pitchFamily="34" charset="0"/>
                          <a:cs typeface="Calibri" panose="020F0502020204030204" pitchFamily="34" charset="0"/>
                        </a:rPr>
                        <a:t>Inhoudsopgave  van een methode Havo Biologie brugklas en klas 2/3</a:t>
                      </a:r>
                    </a:p>
                  </a:txBody>
                  <a:tcPr>
                    <a:solidFill>
                      <a:schemeClr val="bg2"/>
                    </a:solidFill>
                  </a:tcPr>
                </a:tc>
                <a:tc hMerge="1">
                  <a:txBody>
                    <a:bodyPr/>
                    <a:lstStyle/>
                    <a:p>
                      <a:endParaRPr lang="nl-NL" dirty="0"/>
                    </a:p>
                  </a:txBody>
                  <a:tcPr>
                    <a:solidFill>
                      <a:schemeClr val="bg2"/>
                    </a:solidFill>
                  </a:tcPr>
                </a:tc>
                <a:extLst>
                  <a:ext uri="{0D108BD9-81ED-4DB2-BD59-A6C34878D82A}">
                    <a16:rowId xmlns:a16="http://schemas.microsoft.com/office/drawing/2014/main" val="810132629"/>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1. Wat is biologie?</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8. Verbranding &amp; Ademhaling</a:t>
                      </a:r>
                    </a:p>
                  </a:txBody>
                  <a:tcPr>
                    <a:solidFill>
                      <a:schemeClr val="bg2"/>
                    </a:solidFill>
                  </a:tcPr>
                </a:tc>
                <a:extLst>
                  <a:ext uri="{0D108BD9-81ED-4DB2-BD59-A6C34878D82A}">
                    <a16:rowId xmlns:a16="http://schemas.microsoft.com/office/drawing/2014/main" val="240772819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2. Planten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9. Voeding &amp; Vertering</a:t>
                      </a:r>
                    </a:p>
                  </a:txBody>
                  <a:tcPr>
                    <a:solidFill>
                      <a:schemeClr val="bg2"/>
                    </a:solidFill>
                  </a:tcPr>
                </a:tc>
                <a:extLst>
                  <a:ext uri="{0D108BD9-81ED-4DB2-BD59-A6C34878D82A}">
                    <a16:rowId xmlns:a16="http://schemas.microsoft.com/office/drawing/2014/main" val="1400760246"/>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3. Organen &amp; Cellen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10. Bloedsomloop</a:t>
                      </a:r>
                    </a:p>
                  </a:txBody>
                  <a:tcPr>
                    <a:solidFill>
                      <a:schemeClr val="bg2"/>
                    </a:solidFill>
                  </a:tcPr>
                </a:tc>
                <a:extLst>
                  <a:ext uri="{0D108BD9-81ED-4DB2-BD59-A6C34878D82A}">
                    <a16:rowId xmlns:a16="http://schemas.microsoft.com/office/drawing/2014/main" val="800290678"/>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4. Ordening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11 Voortplanting</a:t>
                      </a:r>
                    </a:p>
                  </a:txBody>
                  <a:tcPr>
                    <a:solidFill>
                      <a:schemeClr val="bg2"/>
                    </a:solidFill>
                  </a:tcPr>
                </a:tc>
                <a:extLst>
                  <a:ext uri="{0D108BD9-81ED-4DB2-BD59-A6C34878D82A}">
                    <a16:rowId xmlns:a16="http://schemas.microsoft.com/office/drawing/2014/main" val="233115578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5. Stevigheid &amp; Beweging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12. Erfelijkheid &amp; Evolutie</a:t>
                      </a:r>
                    </a:p>
                  </a:txBody>
                  <a:tcPr>
                    <a:solidFill>
                      <a:schemeClr val="bg2"/>
                    </a:solidFill>
                  </a:tcPr>
                </a:tc>
                <a:extLst>
                  <a:ext uri="{0D108BD9-81ED-4DB2-BD59-A6C34878D82A}">
                    <a16:rowId xmlns:a16="http://schemas.microsoft.com/office/drawing/2014/main" val="4017864745"/>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6. Waarneming/regeling/gedrag</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13. Ecologie</a:t>
                      </a:r>
                    </a:p>
                  </a:txBody>
                  <a:tcPr>
                    <a:solidFill>
                      <a:schemeClr val="bg2"/>
                    </a:solidFill>
                  </a:tcPr>
                </a:tc>
                <a:extLst>
                  <a:ext uri="{0D108BD9-81ED-4DB2-BD59-A6C34878D82A}">
                    <a16:rowId xmlns:a16="http://schemas.microsoft.com/office/drawing/2014/main" val="3119014473"/>
                  </a:ext>
                </a:extLst>
              </a:tr>
              <a:tr h="298985">
                <a:tc>
                  <a:txBody>
                    <a:bodyPr/>
                    <a:lstStyle/>
                    <a:p>
                      <a:r>
                        <a:rPr lang="nl-NL" sz="1050" dirty="0">
                          <a:solidFill>
                            <a:schemeClr val="bg1"/>
                          </a:solidFill>
                          <a:latin typeface="Calibri" panose="020F0502020204030204" pitchFamily="34" charset="0"/>
                          <a:cs typeface="Calibri" panose="020F0502020204030204" pitchFamily="34" charset="0"/>
                        </a:rPr>
                        <a:t>7. Bloemen , vruchten, zaden</a:t>
                      </a:r>
                    </a:p>
                  </a:txBody>
                  <a:tcPr>
                    <a:solidFill>
                      <a:schemeClr val="bg2"/>
                    </a:solidFill>
                  </a:tcPr>
                </a:tc>
                <a:tc>
                  <a:txBody>
                    <a:bodyPr/>
                    <a:lstStyle/>
                    <a:p>
                      <a:r>
                        <a:rPr lang="nl-NL" sz="1050" dirty="0">
                          <a:solidFill>
                            <a:schemeClr val="bg1"/>
                          </a:solidFill>
                          <a:latin typeface="Calibri" panose="020F0502020204030204" pitchFamily="34" charset="0"/>
                          <a:cs typeface="Calibri" panose="020F0502020204030204" pitchFamily="34" charset="0"/>
                        </a:rPr>
                        <a:t>14. Mens &amp; Milieu</a:t>
                      </a:r>
                    </a:p>
                  </a:txBody>
                  <a:tcPr>
                    <a:solidFill>
                      <a:schemeClr val="bg2"/>
                    </a:solidFill>
                  </a:tcPr>
                </a:tc>
                <a:extLst>
                  <a:ext uri="{0D108BD9-81ED-4DB2-BD59-A6C34878D82A}">
                    <a16:rowId xmlns:a16="http://schemas.microsoft.com/office/drawing/2014/main" val="1115609198"/>
                  </a:ext>
                </a:extLst>
              </a:tr>
            </a:tbl>
          </a:graphicData>
        </a:graphic>
      </p:graphicFrame>
      <p:pic>
        <p:nvPicPr>
          <p:cNvPr id="7" name="Afbeelding 6">
            <a:extLst>
              <a:ext uri="{FF2B5EF4-FFF2-40B4-BE49-F238E27FC236}">
                <a16:creationId xmlns:a16="http://schemas.microsoft.com/office/drawing/2014/main" id="{C5D4D395-B5FB-47A9-8F2A-FB9A2A51A5DA}"/>
              </a:ext>
            </a:extLst>
          </p:cNvPr>
          <p:cNvPicPr>
            <a:picLocks noChangeAspect="1"/>
          </p:cNvPicPr>
          <p:nvPr/>
        </p:nvPicPr>
        <p:blipFill rotWithShape="1">
          <a:blip r:embed="rId2"/>
          <a:srcRect l="-119948" t="630" r="159974" b="-630"/>
          <a:stretch/>
        </p:blipFill>
        <p:spPr>
          <a:xfrm>
            <a:off x="482552" y="2442167"/>
            <a:ext cx="3672408" cy="3380019"/>
          </a:xfrm>
          <a:prstGeom prst="rect">
            <a:avLst/>
          </a:prstGeom>
        </p:spPr>
      </p:pic>
      <p:pic>
        <p:nvPicPr>
          <p:cNvPr id="9" name="Afbeelding 8" descr="Afbeelding met tekst, poseren&#10;&#10;Automatisch gegenereerde beschrijving">
            <a:extLst>
              <a:ext uri="{FF2B5EF4-FFF2-40B4-BE49-F238E27FC236}">
                <a16:creationId xmlns:a16="http://schemas.microsoft.com/office/drawing/2014/main" id="{B6EA1040-F4FD-4D3B-AF79-74ADE796E458}"/>
              </a:ext>
            </a:extLst>
          </p:cNvPr>
          <p:cNvPicPr>
            <a:picLocks noChangeAspect="1"/>
          </p:cNvPicPr>
          <p:nvPr/>
        </p:nvPicPr>
        <p:blipFill>
          <a:blip r:embed="rId3"/>
          <a:stretch>
            <a:fillRect/>
          </a:stretch>
        </p:blipFill>
        <p:spPr>
          <a:xfrm>
            <a:off x="9123511" y="1306252"/>
            <a:ext cx="2448297" cy="3505200"/>
          </a:xfrm>
          <a:prstGeom prst="rect">
            <a:avLst/>
          </a:prstGeom>
        </p:spPr>
      </p:pic>
      <p:pic>
        <p:nvPicPr>
          <p:cNvPr id="10" name="Afbeelding 2" descr="Onderwijs als een &#10;cijfertekening:">
            <a:extLst>
              <a:ext uri="{FF2B5EF4-FFF2-40B4-BE49-F238E27FC236}">
                <a16:creationId xmlns:a16="http://schemas.microsoft.com/office/drawing/2014/main" id="{A9F8656C-AC61-4AEE-9104-25A233AB72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20" y="4115351"/>
            <a:ext cx="2007103" cy="219130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4FD55E-70C4-49C2-A9EE-A669D80F581E}"/>
              </a:ext>
            </a:extLst>
          </p:cNvPr>
          <p:cNvSpPr txBox="1"/>
          <p:nvPr/>
        </p:nvSpPr>
        <p:spPr>
          <a:xfrm>
            <a:off x="2776730" y="4472338"/>
            <a:ext cx="234551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Onderwijs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atomistisch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opgebouwd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als een cijfertekening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deel voor deel </a:t>
            </a:r>
          </a:p>
        </p:txBody>
      </p:sp>
      <p:sp>
        <p:nvSpPr>
          <p:cNvPr id="12" name="Tekstvak 11">
            <a:extLst>
              <a:ext uri="{FF2B5EF4-FFF2-40B4-BE49-F238E27FC236}">
                <a16:creationId xmlns:a16="http://schemas.microsoft.com/office/drawing/2014/main" id="{ACA8705A-58C2-407C-A322-3EE708178F47}"/>
              </a:ext>
            </a:extLst>
          </p:cNvPr>
          <p:cNvSpPr txBox="1"/>
          <p:nvPr/>
        </p:nvSpPr>
        <p:spPr>
          <a:xfrm>
            <a:off x="8248863" y="5000583"/>
            <a:ext cx="40446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Onderwijs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holistisch opgebouwd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als een portrettekening van 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eenvoudig naar een complexer geheel</a:t>
            </a:r>
          </a:p>
        </p:txBody>
      </p:sp>
    </p:spTree>
    <p:extLst>
      <p:ext uri="{BB962C8B-B14F-4D97-AF65-F5344CB8AC3E}">
        <p14:creationId xmlns:p14="http://schemas.microsoft.com/office/powerpoint/2010/main" val="324897500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t>Lln. ontwerpen zelf ecosysteem rondom een predator</a:t>
            </a:r>
          </a:p>
        </p:txBody>
      </p:sp>
      <p:sp>
        <p:nvSpPr>
          <p:cNvPr id="3" name="Tijdelijke aanduiding voor inhoud 2"/>
          <p:cNvSpPr>
            <a:spLocks noGrp="1"/>
          </p:cNvSpPr>
          <p:nvPr>
            <p:ph type="body" orient="vert" idx="1"/>
          </p:nvPr>
        </p:nvSpPr>
        <p:spPr/>
        <p:txBody>
          <a:bodyPr>
            <a:normAutofit/>
          </a:bodyPr>
          <a:lstStyle/>
          <a:p>
            <a:pPr marL="0" indent="0">
              <a:buNone/>
            </a:pPr>
            <a:endParaRPr lang="nl-NL" sz="2800" dirty="0"/>
          </a:p>
          <a:p>
            <a:pPr marL="514350" indent="-514350">
              <a:buAutoNum type="arabicPeriod"/>
            </a:pPr>
            <a:r>
              <a:rPr lang="nl-NL" sz="2400" dirty="0"/>
              <a:t>Lln. kiezen een gebied en een predator in dit gebied (bijvoorbeeld de reiger, das, vos et cetera)</a:t>
            </a:r>
          </a:p>
          <a:p>
            <a:pPr marL="514350" indent="-514350">
              <a:buAutoNum type="arabicPeriod"/>
            </a:pPr>
            <a:r>
              <a:rPr lang="nl-NL" sz="2400" dirty="0"/>
              <a:t>Schrijf of teken gekozen predator in het midden van een groot vel papier. </a:t>
            </a:r>
          </a:p>
          <a:p>
            <a:pPr marL="514350" indent="-514350">
              <a:buAutoNum type="arabicPeriod"/>
            </a:pPr>
            <a:r>
              <a:rPr lang="nl-NL" sz="2400" dirty="0"/>
              <a:t>Ga na wat de predator eet en schrijf/teken dit op het vel. </a:t>
            </a:r>
          </a:p>
          <a:p>
            <a:pPr marL="514350" indent="-514350">
              <a:buAutoNum type="arabicPeriod"/>
            </a:pPr>
            <a:r>
              <a:rPr lang="nl-NL" sz="2400" dirty="0"/>
              <a:t>Ga voor dit organisme ook weer na wat deze moet eten. </a:t>
            </a:r>
          </a:p>
          <a:p>
            <a:pPr marL="457200" indent="-457200">
              <a:buAutoNum type="arabicPeriod" startAt="5"/>
            </a:pPr>
            <a:r>
              <a:rPr lang="nl-NL" sz="2400" dirty="0"/>
              <a:t> Herhaal 4 totdat alle organismen te eten hebben. </a:t>
            </a:r>
          </a:p>
          <a:p>
            <a:pPr marL="457200" indent="-457200">
              <a:buAutoNum type="arabicPeriod" startAt="6"/>
            </a:pPr>
            <a:r>
              <a:rPr lang="nl-NL" sz="2400" dirty="0"/>
              <a:t> Eventueel dit herhalen voor een andere functie die voor</a:t>
            </a:r>
          </a:p>
          <a:p>
            <a:pPr marL="0" indent="0">
              <a:buNone/>
            </a:pPr>
            <a:r>
              <a:rPr lang="nl-NL" sz="2400" dirty="0"/>
              <a:t>       predator moet worden vervuld (bv verdediging of  voortplanting)</a:t>
            </a:r>
          </a:p>
        </p:txBody>
      </p:sp>
      <p:sp>
        <p:nvSpPr>
          <p:cNvPr id="4" name="Tijdelijke aanduiding voor dianummer 3"/>
          <p:cNvSpPr>
            <a:spLocks noGrp="1"/>
          </p:cNvSpPr>
          <p:nvPr>
            <p:ph type="sldNum" sz="quarter" idx="4294967295"/>
          </p:nvPr>
        </p:nvSpPr>
        <p:spPr>
          <a:xfrm>
            <a:off x="0" y="6526213"/>
            <a:ext cx="1730375" cy="287337"/>
          </a:xfrm>
        </p:spPr>
        <p:txBody>
          <a:bodyPr/>
          <a:lstStyle/>
          <a:p>
            <a:pPr fontAlgn="base">
              <a:spcBef>
                <a:spcPct val="0"/>
              </a:spcBef>
              <a:spcAft>
                <a:spcPct val="0"/>
              </a:spcAft>
            </a:pPr>
            <a:fld id="{C756341D-19E1-48A3-A217-54BAF0AE1385}" type="slidenum">
              <a:rPr lang="en-US" altLang="nl-NL">
                <a:solidFill>
                  <a:srgbClr val="FFFFFF"/>
                </a:solidFill>
                <a:latin typeface="Times New Roman" pitchFamily="18" charset="0"/>
              </a:rPr>
              <a:pPr fontAlgn="base">
                <a:spcBef>
                  <a:spcPct val="0"/>
                </a:spcBef>
                <a:spcAft>
                  <a:spcPct val="0"/>
                </a:spcAft>
              </a:pPr>
              <a:t>25</a:t>
            </a:fld>
            <a:endParaRPr lang="en-US" altLang="nl-NL">
              <a:solidFill>
                <a:srgbClr val="FFFFFF"/>
              </a:solidFill>
              <a:latin typeface="Times New Roman" pitchFamily="18" charset="0"/>
            </a:endParaRPr>
          </a:p>
        </p:txBody>
      </p:sp>
    </p:spTree>
    <p:extLst>
      <p:ext uri="{BB962C8B-B14F-4D97-AF65-F5344CB8AC3E}">
        <p14:creationId xmlns:p14="http://schemas.microsoft.com/office/powerpoint/2010/main" val="316558336"/>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FD5BC3-7D82-4FED-9337-31D14D8A7DB6}"/>
              </a:ext>
            </a:extLst>
          </p:cNvPr>
          <p:cNvSpPr>
            <a:spLocks noGrp="1"/>
          </p:cNvSpPr>
          <p:nvPr>
            <p:ph type="title"/>
          </p:nvPr>
        </p:nvSpPr>
        <p:spPr/>
        <p:txBody>
          <a:bodyPr/>
          <a:lstStyle/>
          <a:p>
            <a:endParaRPr lang="nl-NL"/>
          </a:p>
        </p:txBody>
      </p:sp>
      <p:sp>
        <p:nvSpPr>
          <p:cNvPr id="5" name="Tijdelijke aanduiding voor verticale tekst 4">
            <a:extLst>
              <a:ext uri="{FF2B5EF4-FFF2-40B4-BE49-F238E27FC236}">
                <a16:creationId xmlns:a16="http://schemas.microsoft.com/office/drawing/2014/main" id="{1302FFD0-5984-49DF-8732-80DA617DD705}"/>
              </a:ext>
            </a:extLst>
          </p:cNvPr>
          <p:cNvSpPr>
            <a:spLocks noGrp="1"/>
          </p:cNvSpPr>
          <p:nvPr>
            <p:ph type="body" orient="vert" idx="1"/>
          </p:nvPr>
        </p:nvSpPr>
        <p:spPr/>
        <p:txBody>
          <a:bodyPr/>
          <a:lstStyle/>
          <a:p>
            <a:endParaRPr lang="nl-NL"/>
          </a:p>
        </p:txBody>
      </p:sp>
      <p:sp>
        <p:nvSpPr>
          <p:cNvPr id="4" name="Slide Number Placeholder 3"/>
          <p:cNvSpPr>
            <a:spLocks noGrp="1"/>
          </p:cNvSpPr>
          <p:nvPr>
            <p:ph type="sldNum" sz="quarter" idx="4294967295"/>
          </p:nvPr>
        </p:nvSpPr>
        <p:spPr>
          <a:xfrm>
            <a:off x="0" y="6526213"/>
            <a:ext cx="1730375" cy="287337"/>
          </a:xfrm>
        </p:spPr>
        <p:txBody>
          <a:bodyPr/>
          <a:lstStyle/>
          <a:p>
            <a:pPr fontAlgn="base">
              <a:spcBef>
                <a:spcPct val="0"/>
              </a:spcBef>
              <a:spcAft>
                <a:spcPct val="0"/>
              </a:spcAft>
            </a:pPr>
            <a:fld id="{C756341D-19E1-48A3-A217-54BAF0AE1385}" type="slidenum">
              <a:rPr lang="en-US" altLang="nl-NL">
                <a:solidFill>
                  <a:srgbClr val="FFFFFF"/>
                </a:solidFill>
                <a:latin typeface="Times New Roman" pitchFamily="18" charset="0"/>
              </a:rPr>
              <a:pPr fontAlgn="base">
                <a:spcBef>
                  <a:spcPct val="0"/>
                </a:spcBef>
                <a:spcAft>
                  <a:spcPct val="0"/>
                </a:spcAft>
              </a:pPr>
              <a:t>26</a:t>
            </a:fld>
            <a:endParaRPr lang="en-US" altLang="nl-NL">
              <a:solidFill>
                <a:srgbClr val="FFFFFF"/>
              </a:solidFill>
              <a:latin typeface="Times New Roman" pitchFamily="18" charset="0"/>
            </a:endParaRPr>
          </a:p>
        </p:txBody>
      </p:sp>
      <p:pic>
        <p:nvPicPr>
          <p:cNvPr id="102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986607" y="431711"/>
            <a:ext cx="9217024" cy="585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564208"/>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F7FCA-04E7-466F-AD96-BD8FD13D4B99}"/>
              </a:ext>
            </a:extLst>
          </p:cNvPr>
          <p:cNvSpPr>
            <a:spLocks noGrp="1"/>
          </p:cNvSpPr>
          <p:nvPr>
            <p:ph type="title"/>
          </p:nvPr>
        </p:nvSpPr>
        <p:spPr/>
        <p:txBody>
          <a:bodyPr/>
          <a:lstStyle/>
          <a:p>
            <a:r>
              <a:rPr lang="nl-NL" dirty="0"/>
              <a:t>Welke doorlopende leerlijn zie jij voor je?</a:t>
            </a:r>
          </a:p>
        </p:txBody>
      </p:sp>
      <p:sp>
        <p:nvSpPr>
          <p:cNvPr id="3" name="Tijdelijke aanduiding voor verticale tekst 2">
            <a:extLst>
              <a:ext uri="{FF2B5EF4-FFF2-40B4-BE49-F238E27FC236}">
                <a16:creationId xmlns:a16="http://schemas.microsoft.com/office/drawing/2014/main" id="{950664F7-B185-486A-BDAC-177F343919F7}"/>
              </a:ext>
            </a:extLst>
          </p:cNvPr>
          <p:cNvSpPr>
            <a:spLocks noGrp="1"/>
          </p:cNvSpPr>
          <p:nvPr>
            <p:ph type="body" orient="vert" idx="1"/>
          </p:nvPr>
        </p:nvSpPr>
        <p:spPr/>
        <p:txBody>
          <a:bodyPr/>
          <a:lstStyle/>
          <a:p>
            <a:r>
              <a:rPr lang="nl-NL" dirty="0"/>
              <a:t>Kies om welke leerjaren het gaat</a:t>
            </a:r>
          </a:p>
          <a:p>
            <a:r>
              <a:rPr lang="nl-NL" dirty="0"/>
              <a:t>Kies een volgorde waarin je onderwerpen wilt behandelen? Noteer dit in het biologisch perspectief</a:t>
            </a:r>
          </a:p>
          <a:p>
            <a:r>
              <a:rPr lang="nl-NL" dirty="0"/>
              <a:t>Licht je keuze toe</a:t>
            </a:r>
          </a:p>
          <a:p>
            <a:endParaRPr lang="nl-NL" dirty="0"/>
          </a:p>
        </p:txBody>
      </p:sp>
    </p:spTree>
    <p:extLst>
      <p:ext uri="{BB962C8B-B14F-4D97-AF65-F5344CB8AC3E}">
        <p14:creationId xmlns:p14="http://schemas.microsoft.com/office/powerpoint/2010/main" val="763559333"/>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142AF-42C0-44D7-BBCE-469ED734463E}"/>
              </a:ext>
            </a:extLst>
          </p:cNvPr>
          <p:cNvSpPr>
            <a:spLocks noGrp="1"/>
          </p:cNvSpPr>
          <p:nvPr>
            <p:ph type="title"/>
          </p:nvPr>
        </p:nvSpPr>
        <p:spPr/>
        <p:txBody>
          <a:bodyPr/>
          <a:lstStyle/>
          <a:p>
            <a:endParaRPr lang="nl-NL" dirty="0"/>
          </a:p>
        </p:txBody>
      </p:sp>
      <p:sp>
        <p:nvSpPr>
          <p:cNvPr id="3" name="Tijdelijke aanduiding voor verticale tekst 2">
            <a:extLst>
              <a:ext uri="{FF2B5EF4-FFF2-40B4-BE49-F238E27FC236}">
                <a16:creationId xmlns:a16="http://schemas.microsoft.com/office/drawing/2014/main" id="{4CAFB84D-AD86-4C01-8F68-B596DDBF0EED}"/>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1BEF1C36-C77E-4271-A26B-9E3CFA13A474}"/>
              </a:ext>
            </a:extLst>
          </p:cNvPr>
          <p:cNvPicPr>
            <a:picLocks noChangeAspect="1"/>
          </p:cNvPicPr>
          <p:nvPr/>
        </p:nvPicPr>
        <p:blipFill>
          <a:blip r:embed="rId2"/>
          <a:stretch>
            <a:fillRect/>
          </a:stretch>
        </p:blipFill>
        <p:spPr>
          <a:xfrm>
            <a:off x="5451103" y="1010183"/>
            <a:ext cx="6193772" cy="4837634"/>
          </a:xfrm>
          <a:prstGeom prst="rect">
            <a:avLst/>
          </a:prstGeom>
        </p:spPr>
      </p:pic>
      <p:pic>
        <p:nvPicPr>
          <p:cNvPr id="10" name="Afbeelding 9">
            <a:extLst>
              <a:ext uri="{FF2B5EF4-FFF2-40B4-BE49-F238E27FC236}">
                <a16:creationId xmlns:a16="http://schemas.microsoft.com/office/drawing/2014/main" id="{511A368A-26E1-4479-8B6C-A6D300120341}"/>
              </a:ext>
            </a:extLst>
          </p:cNvPr>
          <p:cNvPicPr>
            <a:picLocks noChangeAspect="1"/>
          </p:cNvPicPr>
          <p:nvPr/>
        </p:nvPicPr>
        <p:blipFill>
          <a:blip r:embed="rId3"/>
          <a:stretch>
            <a:fillRect/>
          </a:stretch>
        </p:blipFill>
        <p:spPr>
          <a:xfrm>
            <a:off x="0" y="836712"/>
            <a:ext cx="5181600" cy="4933950"/>
          </a:xfrm>
          <a:prstGeom prst="rect">
            <a:avLst/>
          </a:prstGeom>
        </p:spPr>
      </p:pic>
    </p:spTree>
    <p:extLst>
      <p:ext uri="{BB962C8B-B14F-4D97-AF65-F5344CB8AC3E}">
        <p14:creationId xmlns:p14="http://schemas.microsoft.com/office/powerpoint/2010/main" val="540887092"/>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3EE86-29AA-4EF6-88CA-C879B84C9CB8}"/>
              </a:ext>
            </a:extLst>
          </p:cNvPr>
          <p:cNvSpPr>
            <a:spLocks noGrp="1"/>
          </p:cNvSpPr>
          <p:nvPr>
            <p:ph type="title"/>
          </p:nvPr>
        </p:nvSpPr>
        <p:spPr/>
        <p:txBody>
          <a:bodyPr/>
          <a:lstStyle/>
          <a:p>
            <a:r>
              <a:rPr lang="nl-NL" sz="3200" dirty="0"/>
              <a:t>Van kern en samenhang </a:t>
            </a:r>
            <a:r>
              <a:rPr lang="nl-NL" sz="3200" u="sng" dirty="0"/>
              <a:t>binnen</a:t>
            </a:r>
            <a:r>
              <a:rPr lang="nl-NL" sz="3200" dirty="0"/>
              <a:t> een schoolvak naar </a:t>
            </a:r>
            <a:br>
              <a:rPr lang="nl-NL" sz="3200" dirty="0"/>
            </a:br>
            <a:r>
              <a:rPr lang="nl-NL" sz="3200" dirty="0"/>
              <a:t>kern en samenhang </a:t>
            </a:r>
            <a:r>
              <a:rPr lang="nl-NL" sz="3200" u="sng" dirty="0"/>
              <a:t>tussen</a:t>
            </a:r>
            <a:r>
              <a:rPr lang="nl-NL" sz="3200" dirty="0"/>
              <a:t> schoolvakken</a:t>
            </a:r>
          </a:p>
        </p:txBody>
      </p:sp>
      <p:sp>
        <p:nvSpPr>
          <p:cNvPr id="3" name="Tijdelijke aanduiding voor verticale tekst 2">
            <a:extLst>
              <a:ext uri="{FF2B5EF4-FFF2-40B4-BE49-F238E27FC236}">
                <a16:creationId xmlns:a16="http://schemas.microsoft.com/office/drawing/2014/main" id="{22FA75C1-EA99-4DF8-BB4F-CC7A94BE0661}"/>
              </a:ext>
            </a:extLst>
          </p:cNvPr>
          <p:cNvSpPr>
            <a:spLocks noGrp="1"/>
          </p:cNvSpPr>
          <p:nvPr>
            <p:ph type="body" orient="vert" idx="1"/>
          </p:nvPr>
        </p:nvSpPr>
        <p:spPr/>
        <p:txBody>
          <a:bodyPr/>
          <a:lstStyle/>
          <a:p>
            <a:endParaRPr lang="nl-NL" dirty="0"/>
          </a:p>
          <a:p>
            <a:endParaRPr lang="nl-NL" dirty="0"/>
          </a:p>
          <a:p>
            <a:endParaRPr lang="nl-NL" dirty="0"/>
          </a:p>
          <a:p>
            <a:endParaRPr lang="nl-NL" dirty="0"/>
          </a:p>
          <a:p>
            <a:pPr marL="0" indent="0" algn="ctr">
              <a:buNone/>
            </a:pPr>
            <a:r>
              <a:rPr lang="nl-NL" sz="2800" b="1" dirty="0"/>
              <a:t>Het hele funderend curriculum voor PO en VO </a:t>
            </a:r>
          </a:p>
          <a:p>
            <a:pPr marL="0" indent="0" algn="ctr">
              <a:buNone/>
            </a:pPr>
            <a:r>
              <a:rPr lang="nl-NL" sz="2800" b="1" dirty="0"/>
              <a:t>kan worden gedekt met </a:t>
            </a:r>
          </a:p>
          <a:p>
            <a:pPr marL="0" indent="0" algn="ctr">
              <a:buNone/>
            </a:pPr>
            <a:r>
              <a:rPr lang="nl-NL" sz="2800" b="1" dirty="0"/>
              <a:t>20 perspectieven </a:t>
            </a:r>
          </a:p>
        </p:txBody>
      </p:sp>
      <p:sp>
        <p:nvSpPr>
          <p:cNvPr id="4" name="Tekstvak 3">
            <a:extLst>
              <a:ext uri="{FF2B5EF4-FFF2-40B4-BE49-F238E27FC236}">
                <a16:creationId xmlns:a16="http://schemas.microsoft.com/office/drawing/2014/main" id="{ADFDB15E-14A7-4558-A02B-7DB66EB8FAF0}"/>
              </a:ext>
            </a:extLst>
          </p:cNvPr>
          <p:cNvSpPr txBox="1"/>
          <p:nvPr/>
        </p:nvSpPr>
        <p:spPr>
          <a:xfrm>
            <a:off x="3794919" y="5212395"/>
            <a:ext cx="60989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hlinkClick r:id="rId2"/>
              </a:rPr>
              <a:t>Perspectiefgericht onderwijs - Universiteit Leiden</a:t>
            </a:r>
            <a:endParaRPr kumimoji="0" lang="nl-NL" sz="1800" b="0" i="0" u="none" strike="noStrike" kern="1200" cap="none" spc="0" normalizeH="0" baseline="0" noProof="0" dirty="0">
              <a:ln>
                <a:noFill/>
              </a:ln>
              <a:solidFill>
                <a:srgbClr val="000000"/>
              </a:solidFill>
              <a:effectLst/>
              <a:uLnTx/>
              <a:uFillTx/>
              <a:latin typeface="Georgia"/>
              <a:ea typeface="+mn-ea"/>
              <a:cs typeface="+mn-cs"/>
            </a:endParaRPr>
          </a:p>
        </p:txBody>
      </p:sp>
      <p:pic>
        <p:nvPicPr>
          <p:cNvPr id="6" name="Afbeelding 5">
            <a:extLst>
              <a:ext uri="{FF2B5EF4-FFF2-40B4-BE49-F238E27FC236}">
                <a16:creationId xmlns:a16="http://schemas.microsoft.com/office/drawing/2014/main" id="{0FAE220F-2C5E-419D-9B83-1470187E13FF}"/>
              </a:ext>
            </a:extLst>
          </p:cNvPr>
          <p:cNvPicPr>
            <a:picLocks noChangeAspect="1"/>
          </p:cNvPicPr>
          <p:nvPr/>
        </p:nvPicPr>
        <p:blipFill>
          <a:blip r:embed="rId3"/>
          <a:stretch>
            <a:fillRect/>
          </a:stretch>
        </p:blipFill>
        <p:spPr>
          <a:xfrm>
            <a:off x="914599" y="1418949"/>
            <a:ext cx="9843591" cy="1209111"/>
          </a:xfrm>
          <a:prstGeom prst="rect">
            <a:avLst/>
          </a:prstGeom>
        </p:spPr>
      </p:pic>
      <p:sp>
        <p:nvSpPr>
          <p:cNvPr id="7" name="Tekstvak 6">
            <a:extLst>
              <a:ext uri="{FF2B5EF4-FFF2-40B4-BE49-F238E27FC236}">
                <a16:creationId xmlns:a16="http://schemas.microsoft.com/office/drawing/2014/main" id="{665FF337-73C4-4DAD-940D-658C4161EFCD}"/>
              </a:ext>
            </a:extLst>
          </p:cNvPr>
          <p:cNvSpPr txBox="1"/>
          <p:nvPr/>
        </p:nvSpPr>
        <p:spPr>
          <a:xfrm>
            <a:off x="1059581" y="4977386"/>
            <a:ext cx="24897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Voor meer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over achtergronden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C2577"/>
                </a:solidFill>
                <a:effectLst/>
                <a:uLnTx/>
                <a:uFillTx/>
                <a:latin typeface="Georgia"/>
                <a:ea typeface="+mn-ea"/>
                <a:cs typeface="+mn-cs"/>
              </a:rPr>
              <a:t>trajecten en tools</a:t>
            </a:r>
            <a:r>
              <a:rPr kumimoji="0" lang="nl-NL" sz="1800" b="0" i="0" u="none" strike="noStrike" kern="1200" cap="none" spc="0" normalizeH="0" baseline="0" noProof="0" dirty="0">
                <a:ln>
                  <a:noFill/>
                </a:ln>
                <a:solidFill>
                  <a:srgbClr val="000000"/>
                </a:solidFill>
                <a:effectLst/>
                <a:uLnTx/>
                <a:uFillTx/>
                <a:latin typeface="Georgia"/>
                <a:ea typeface="+mn-ea"/>
                <a:cs typeface="+mn-cs"/>
              </a:rPr>
              <a:t> </a:t>
            </a:r>
          </a:p>
        </p:txBody>
      </p:sp>
    </p:spTree>
    <p:extLst>
      <p:ext uri="{BB962C8B-B14F-4D97-AF65-F5344CB8AC3E}">
        <p14:creationId xmlns:p14="http://schemas.microsoft.com/office/powerpoint/2010/main" val="88003598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9E88A-08E1-4103-A83F-B4F464014FE4}"/>
              </a:ext>
            </a:extLst>
          </p:cNvPr>
          <p:cNvSpPr>
            <a:spLocks noGrp="1"/>
          </p:cNvSpPr>
          <p:nvPr>
            <p:ph type="title"/>
          </p:nvPr>
        </p:nvSpPr>
        <p:spPr/>
        <p:txBody>
          <a:bodyPr/>
          <a:lstStyle/>
          <a:p>
            <a:r>
              <a:rPr lang="nl-NL" sz="3200" dirty="0"/>
              <a:t>Hardnekkige curriculumproblemen</a:t>
            </a:r>
          </a:p>
        </p:txBody>
      </p:sp>
      <p:sp>
        <p:nvSpPr>
          <p:cNvPr id="3" name="Tijdelijke aanduiding voor verticale tekst 2">
            <a:extLst>
              <a:ext uri="{FF2B5EF4-FFF2-40B4-BE49-F238E27FC236}">
                <a16:creationId xmlns:a16="http://schemas.microsoft.com/office/drawing/2014/main" id="{184B65C9-512D-4030-B682-6AF7C02AF067}"/>
              </a:ext>
            </a:extLst>
          </p:cNvPr>
          <p:cNvSpPr>
            <a:spLocks noGrp="1"/>
          </p:cNvSpPr>
          <p:nvPr>
            <p:ph type="body" orient="vert" idx="1"/>
          </p:nvPr>
        </p:nvSpPr>
        <p:spPr/>
        <p:txBody>
          <a:bodyPr>
            <a:normAutofit/>
          </a:bodyPr>
          <a:lstStyle/>
          <a:p>
            <a:r>
              <a:rPr lang="nl-NL" sz="2400" b="1" dirty="0"/>
              <a:t>Overladenheid</a:t>
            </a:r>
            <a:r>
              <a:rPr lang="nl-NL" sz="2400" dirty="0"/>
              <a:t> i.p.v. kern en keuze</a:t>
            </a:r>
          </a:p>
          <a:p>
            <a:r>
              <a:rPr lang="nl-NL" sz="2400" b="1" dirty="0"/>
              <a:t>Versnippering</a:t>
            </a:r>
            <a:r>
              <a:rPr lang="nl-NL" sz="2400" dirty="0"/>
              <a:t> i.p.v. samenhang</a:t>
            </a:r>
          </a:p>
          <a:p>
            <a:pPr marL="0" indent="0">
              <a:buNone/>
            </a:pPr>
            <a:endParaRPr lang="nl-NL" sz="2400" dirty="0"/>
          </a:p>
          <a:p>
            <a:pPr marL="0" indent="0">
              <a:buNone/>
            </a:pPr>
            <a:r>
              <a:rPr lang="nl-NL" sz="2400" b="1" dirty="0"/>
              <a:t>Consequenties</a:t>
            </a:r>
          </a:p>
          <a:p>
            <a:r>
              <a:rPr lang="nl-NL" sz="2400" dirty="0"/>
              <a:t>Leerlingen leren niet de kern en de samenhang (binnen en tussen vakken)</a:t>
            </a:r>
          </a:p>
          <a:p>
            <a:r>
              <a:rPr lang="nl-NL" sz="2400" dirty="0"/>
              <a:t>Weinig tijd voor betekenisvol, gedifferentieerd, diepgaand leren</a:t>
            </a:r>
          </a:p>
          <a:p>
            <a:r>
              <a:rPr lang="nl-NL" sz="2400" dirty="0"/>
              <a:t>Weinig ruimte voor eigen keuzes door docenten en leerlingen  </a:t>
            </a:r>
          </a:p>
          <a:p>
            <a:r>
              <a:rPr lang="nl-NL" sz="2400" dirty="0"/>
              <a:t>Doodlopende i.p.v. doorlopende leerlijnen </a:t>
            </a:r>
          </a:p>
          <a:p>
            <a:endParaRPr lang="nl-NL" dirty="0"/>
          </a:p>
        </p:txBody>
      </p:sp>
    </p:spTree>
    <p:extLst>
      <p:ext uri="{BB962C8B-B14F-4D97-AF65-F5344CB8AC3E}">
        <p14:creationId xmlns:p14="http://schemas.microsoft.com/office/powerpoint/2010/main" val="369231031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C37ED-0874-423C-9941-A3986DB7DC71}"/>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220C206-6B9E-4D62-8E8E-BE06CD417418}"/>
              </a:ext>
            </a:extLst>
          </p:cNvPr>
          <p:cNvSpPr>
            <a:spLocks noGrp="1"/>
          </p:cNvSpPr>
          <p:nvPr>
            <p:ph type="body" orient="vert" idx="1"/>
          </p:nvPr>
        </p:nvSpPr>
        <p:spPr/>
        <p:txBody>
          <a:bodyPr/>
          <a:lstStyle/>
          <a:p>
            <a:r>
              <a:rPr lang="nl-NL" dirty="0">
                <a:hlinkClick r:id="rId2"/>
              </a:rPr>
              <a:t>Perspectiefgericht onderwijs - Universiteit Leiden</a:t>
            </a:r>
            <a:endParaRPr lang="nl-NL" dirty="0"/>
          </a:p>
        </p:txBody>
      </p:sp>
      <p:pic>
        <p:nvPicPr>
          <p:cNvPr id="4" name="Afbeelding 3">
            <a:extLst>
              <a:ext uri="{FF2B5EF4-FFF2-40B4-BE49-F238E27FC236}">
                <a16:creationId xmlns:a16="http://schemas.microsoft.com/office/drawing/2014/main" id="{181A85DD-2AE5-49DA-8790-E85B6C893E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82" t="1934" r="19301" b="1498"/>
          <a:stretch/>
        </p:blipFill>
        <p:spPr bwMode="auto">
          <a:xfrm>
            <a:off x="145176" y="444992"/>
            <a:ext cx="8424936" cy="5968015"/>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6EB9AF75-84AE-40EC-A7C3-828DFA350C1A}"/>
              </a:ext>
            </a:extLst>
          </p:cNvPr>
          <p:cNvPicPr>
            <a:picLocks noChangeAspect="1"/>
          </p:cNvPicPr>
          <p:nvPr/>
        </p:nvPicPr>
        <p:blipFill>
          <a:blip r:embed="rId4"/>
          <a:stretch>
            <a:fillRect/>
          </a:stretch>
        </p:blipFill>
        <p:spPr>
          <a:xfrm>
            <a:off x="8614751" y="2276872"/>
            <a:ext cx="3438420" cy="2685571"/>
          </a:xfrm>
          <a:prstGeom prst="rect">
            <a:avLst/>
          </a:prstGeom>
        </p:spPr>
      </p:pic>
    </p:spTree>
    <p:extLst>
      <p:ext uri="{BB962C8B-B14F-4D97-AF65-F5344CB8AC3E}">
        <p14:creationId xmlns:p14="http://schemas.microsoft.com/office/powerpoint/2010/main" val="171376941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142AF-42C0-44D7-BBCE-469ED734463E}"/>
              </a:ext>
            </a:extLst>
          </p:cNvPr>
          <p:cNvSpPr>
            <a:spLocks noGrp="1"/>
          </p:cNvSpPr>
          <p:nvPr>
            <p:ph type="title"/>
          </p:nvPr>
        </p:nvSpPr>
        <p:spPr/>
        <p:txBody>
          <a:bodyPr/>
          <a:lstStyle/>
          <a:p>
            <a:endParaRPr lang="nl-NL" dirty="0"/>
          </a:p>
        </p:txBody>
      </p:sp>
      <p:sp>
        <p:nvSpPr>
          <p:cNvPr id="3" name="Tijdelijke aanduiding voor verticale tekst 2">
            <a:extLst>
              <a:ext uri="{FF2B5EF4-FFF2-40B4-BE49-F238E27FC236}">
                <a16:creationId xmlns:a16="http://schemas.microsoft.com/office/drawing/2014/main" id="{4CAFB84D-AD86-4C01-8F68-B596DDBF0EED}"/>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1BEF1C36-C77E-4271-A26B-9E3CFA13A474}"/>
              </a:ext>
            </a:extLst>
          </p:cNvPr>
          <p:cNvPicPr>
            <a:picLocks noChangeAspect="1"/>
          </p:cNvPicPr>
          <p:nvPr/>
        </p:nvPicPr>
        <p:blipFill>
          <a:blip r:embed="rId2"/>
          <a:stretch>
            <a:fillRect/>
          </a:stretch>
        </p:blipFill>
        <p:spPr>
          <a:xfrm>
            <a:off x="1562671" y="619840"/>
            <a:ext cx="8209996" cy="5428832"/>
          </a:xfrm>
          <a:prstGeom prst="rect">
            <a:avLst/>
          </a:prstGeom>
        </p:spPr>
      </p:pic>
      <p:pic>
        <p:nvPicPr>
          <p:cNvPr id="6" name="Afbeelding 5">
            <a:extLst>
              <a:ext uri="{FF2B5EF4-FFF2-40B4-BE49-F238E27FC236}">
                <a16:creationId xmlns:a16="http://schemas.microsoft.com/office/drawing/2014/main" id="{D7248C77-3761-4897-938B-CEB1D0249627}"/>
              </a:ext>
            </a:extLst>
          </p:cNvPr>
          <p:cNvPicPr>
            <a:picLocks noChangeAspect="1"/>
          </p:cNvPicPr>
          <p:nvPr/>
        </p:nvPicPr>
        <p:blipFill>
          <a:blip r:embed="rId3"/>
          <a:stretch>
            <a:fillRect/>
          </a:stretch>
        </p:blipFill>
        <p:spPr>
          <a:xfrm>
            <a:off x="122512" y="160920"/>
            <a:ext cx="4248472" cy="2593969"/>
          </a:xfrm>
          <a:prstGeom prst="rect">
            <a:avLst/>
          </a:prstGeom>
        </p:spPr>
      </p:pic>
      <p:pic>
        <p:nvPicPr>
          <p:cNvPr id="8" name="Afbeelding 7">
            <a:extLst>
              <a:ext uri="{FF2B5EF4-FFF2-40B4-BE49-F238E27FC236}">
                <a16:creationId xmlns:a16="http://schemas.microsoft.com/office/drawing/2014/main" id="{F6132DE5-2F34-4B81-8E3E-26DF9C3B2824}"/>
              </a:ext>
            </a:extLst>
          </p:cNvPr>
          <p:cNvPicPr>
            <a:picLocks noChangeAspect="1"/>
          </p:cNvPicPr>
          <p:nvPr/>
        </p:nvPicPr>
        <p:blipFill>
          <a:blip r:embed="rId4"/>
          <a:stretch>
            <a:fillRect/>
          </a:stretch>
        </p:blipFill>
        <p:spPr>
          <a:xfrm>
            <a:off x="5493316" y="4783971"/>
            <a:ext cx="6603231" cy="1607226"/>
          </a:xfrm>
          <a:prstGeom prst="rect">
            <a:avLst/>
          </a:prstGeom>
        </p:spPr>
      </p:pic>
      <p:pic>
        <p:nvPicPr>
          <p:cNvPr id="10" name="Afbeelding 9">
            <a:extLst>
              <a:ext uri="{FF2B5EF4-FFF2-40B4-BE49-F238E27FC236}">
                <a16:creationId xmlns:a16="http://schemas.microsoft.com/office/drawing/2014/main" id="{178FB7DC-6CC2-42FD-9831-BEB40F568B50}"/>
              </a:ext>
            </a:extLst>
          </p:cNvPr>
          <p:cNvPicPr>
            <a:picLocks noChangeAspect="1"/>
          </p:cNvPicPr>
          <p:nvPr/>
        </p:nvPicPr>
        <p:blipFill>
          <a:blip r:embed="rId5"/>
          <a:stretch>
            <a:fillRect/>
          </a:stretch>
        </p:blipFill>
        <p:spPr>
          <a:xfrm>
            <a:off x="7539335" y="321642"/>
            <a:ext cx="4086597" cy="1030139"/>
          </a:xfrm>
          <a:prstGeom prst="rect">
            <a:avLst/>
          </a:prstGeom>
        </p:spPr>
      </p:pic>
    </p:spTree>
    <p:extLst>
      <p:ext uri="{BB962C8B-B14F-4D97-AF65-F5344CB8AC3E}">
        <p14:creationId xmlns:p14="http://schemas.microsoft.com/office/powerpoint/2010/main" val="2682480669"/>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290E1-4683-4946-9931-5EDA865CA82D}"/>
              </a:ext>
            </a:extLst>
          </p:cNvPr>
          <p:cNvSpPr>
            <a:spLocks noGrp="1"/>
          </p:cNvSpPr>
          <p:nvPr>
            <p:ph type="title"/>
          </p:nvPr>
        </p:nvSpPr>
        <p:spPr/>
        <p:txBody>
          <a:bodyPr/>
          <a:lstStyle/>
          <a:p>
            <a:endParaRPr lang="nl-NL"/>
          </a:p>
        </p:txBody>
      </p:sp>
      <p:graphicFrame>
        <p:nvGraphicFramePr>
          <p:cNvPr id="4" name="Tabel 3">
            <a:extLst>
              <a:ext uri="{FF2B5EF4-FFF2-40B4-BE49-F238E27FC236}">
                <a16:creationId xmlns:a16="http://schemas.microsoft.com/office/drawing/2014/main" id="{D8EA6778-66B9-4A77-88B3-72FEB46AE3B7}"/>
              </a:ext>
            </a:extLst>
          </p:cNvPr>
          <p:cNvGraphicFramePr>
            <a:graphicFrameLocks noGrp="1"/>
          </p:cNvGraphicFramePr>
          <p:nvPr/>
        </p:nvGraphicFramePr>
        <p:xfrm>
          <a:off x="230522" y="1844824"/>
          <a:ext cx="11737304" cy="2870283"/>
        </p:xfrm>
        <a:graphic>
          <a:graphicData uri="http://schemas.openxmlformats.org/drawingml/2006/table">
            <a:tbl>
              <a:tblPr firstRow="1" firstCol="1" bandRow="1"/>
              <a:tblGrid>
                <a:gridCol w="1166416">
                  <a:extLst>
                    <a:ext uri="{9D8B030D-6E8A-4147-A177-3AD203B41FA5}">
                      <a16:colId xmlns:a16="http://schemas.microsoft.com/office/drawing/2014/main" val="1144184186"/>
                    </a:ext>
                  </a:extLst>
                </a:gridCol>
                <a:gridCol w="1877410">
                  <a:extLst>
                    <a:ext uri="{9D8B030D-6E8A-4147-A177-3AD203B41FA5}">
                      <a16:colId xmlns:a16="http://schemas.microsoft.com/office/drawing/2014/main" val="3545025084"/>
                    </a:ext>
                  </a:extLst>
                </a:gridCol>
                <a:gridCol w="1975901">
                  <a:extLst>
                    <a:ext uri="{9D8B030D-6E8A-4147-A177-3AD203B41FA5}">
                      <a16:colId xmlns:a16="http://schemas.microsoft.com/office/drawing/2014/main" val="2823922490"/>
                    </a:ext>
                  </a:extLst>
                </a:gridCol>
                <a:gridCol w="2304766">
                  <a:extLst>
                    <a:ext uri="{9D8B030D-6E8A-4147-A177-3AD203B41FA5}">
                      <a16:colId xmlns:a16="http://schemas.microsoft.com/office/drawing/2014/main" val="2871003506"/>
                    </a:ext>
                  </a:extLst>
                </a:gridCol>
                <a:gridCol w="2136973">
                  <a:extLst>
                    <a:ext uri="{9D8B030D-6E8A-4147-A177-3AD203B41FA5}">
                      <a16:colId xmlns:a16="http://schemas.microsoft.com/office/drawing/2014/main" val="3047018127"/>
                    </a:ext>
                  </a:extLst>
                </a:gridCol>
                <a:gridCol w="2275838">
                  <a:extLst>
                    <a:ext uri="{9D8B030D-6E8A-4147-A177-3AD203B41FA5}">
                      <a16:colId xmlns:a16="http://schemas.microsoft.com/office/drawing/2014/main" val="233531634"/>
                    </a:ext>
                  </a:extLst>
                </a:gridCol>
              </a:tblGrid>
              <a:tr h="0">
                <a:tc grid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Dimensies</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a:lnSpc>
                          <a:spcPct val="107000"/>
                        </a:lnSpc>
                        <a:spcAft>
                          <a:spcPts val="0"/>
                        </a:spcAft>
                      </a:pPr>
                      <a:endParaRPr lang="nl-NL"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4">
                  <a:txBody>
                    <a:bodyPr/>
                    <a:lstStyle/>
                    <a:p>
                      <a:pPr>
                        <a:lnSpc>
                          <a:spcPct val="107000"/>
                        </a:lnSpc>
                        <a:spcAft>
                          <a:spcPts val="0"/>
                        </a:spcAft>
                      </a:pPr>
                      <a:r>
                        <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Eenvoudiger                                                                                                                                    </a:t>
                      </a: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Complexer </a:t>
                      </a: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a:lnSpc>
                          <a:spcPct val="107000"/>
                        </a:lnSpc>
                        <a:spcAft>
                          <a:spcPts val="0"/>
                        </a:spcAft>
                      </a:pPr>
                      <a:endParaRPr lang="nl-NL"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798953270"/>
                  </a:ext>
                </a:extLst>
              </a:tr>
              <a:tr h="280325">
                <a:tc grid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Omvang van je ontwerp?</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nl-NL"/>
                    </a:p>
                  </a:txBody>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Lesactiviteit</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Les</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Lessenserie</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Leerlijn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5700052"/>
                  </a:ext>
                </a:extLst>
              </a:tr>
              <a:tr h="280325">
                <a:tc grid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Bronnen die je daarbij gebruikt?</a:t>
                      </a: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nl-NL"/>
                    </a:p>
                  </a:txBody>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Methode wordt gevolgd</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Creatief gebruik methode</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Methode/externe bronnen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Externe bronnen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35858585"/>
                  </a:ext>
                </a:extLst>
              </a:tr>
              <a:tr h="280325">
                <a:tc grid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Samenwerking met collega’s? </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nl-NL"/>
                    </a:p>
                  </a:txBody>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N.v.t.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Vakcollega</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Collega’s van vaksectie</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Ook daarbuiten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75458416"/>
                  </a:ext>
                </a:extLst>
              </a:tr>
              <a:tr h="260870">
                <a:tc row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Hele taak eerst? </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Aantal hele taken?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N.v.t. : uitleg stof eerst</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Eén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Meerdere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Gepersonaliseerd</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3490659"/>
                  </a:ext>
                </a:extLst>
              </a:tr>
              <a:tr h="260870">
                <a:tc vMerge="1">
                  <a:txBody>
                    <a:bodyPr/>
                    <a:lstStyle/>
                    <a:p>
                      <a:endParaRPr lang="nl-NL"/>
                    </a:p>
                  </a:txBody>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Wie bepaalt het?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Methode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 &amp; Lln.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Leerlingen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226774"/>
                  </a:ext>
                </a:extLst>
              </a:tr>
              <a:tr h="260870">
                <a:tc row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Hulp op maat? </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Aantal leerroutes?</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N.v.t. : alle lln. hetzelfde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Twee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Meerdere</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Gepersonaliseerd</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7055733"/>
                  </a:ext>
                </a:extLst>
              </a:tr>
              <a:tr h="260870">
                <a:tc vMerge="1">
                  <a:txBody>
                    <a:bodyPr/>
                    <a:lstStyle/>
                    <a:p>
                      <a:endParaRPr lang="nl-NL"/>
                    </a:p>
                  </a:txBody>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Wie bepaalt het?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Methode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 &amp; Lln.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Lln.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06237531"/>
                  </a:ext>
                </a:extLst>
              </a:tr>
              <a:tr h="260870">
                <a:tc rowSpan="2">
                  <a:txBody>
                    <a:bodyPr/>
                    <a:lstStyle/>
                    <a:p>
                      <a:pPr>
                        <a:lnSpc>
                          <a:spcPct val="107000"/>
                        </a:lnSpc>
                        <a:spcAft>
                          <a:spcPts val="0"/>
                        </a:spcAft>
                      </a:pPr>
                      <a:r>
                        <a:rPr lang="nl-NL"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Perspectief-gestuurd?</a:t>
                      </a:r>
                      <a:endParaRPr lang="nl-NL"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08" marR="51408" marT="41564" marB="41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Aantal perspectieven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N.v.t.: blijft impliciet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E</a:t>
                      </a:r>
                      <a:r>
                        <a:rPr lang="lt-LT" sz="1300" dirty="0">
                          <a:effectLst/>
                          <a:latin typeface="Calibri" panose="020F0502020204030204" pitchFamily="34" charset="0"/>
                          <a:ea typeface="Calibri" panose="020F0502020204030204" pitchFamily="34" charset="0"/>
                          <a:cs typeface="Times New Roman" panose="02020603050405020304" pitchFamily="18" charset="0"/>
                        </a:rPr>
                        <a:t>é</a:t>
                      </a:r>
                      <a:r>
                        <a:rPr lang="nl-NL" sz="1300" dirty="0">
                          <a:effectLst/>
                          <a:latin typeface="Calibri" panose="020F0502020204030204" pitchFamily="34" charset="0"/>
                          <a:ea typeface="Calibri" panose="020F0502020204030204" pitchFamily="34" charset="0"/>
                          <a:cs typeface="Times New Roman" panose="02020603050405020304" pitchFamily="18" charset="0"/>
                        </a:rPr>
                        <a:t>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Meerdere vakgebonden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Meerdere vakoverschrijdend</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30826013"/>
                  </a:ext>
                </a:extLst>
              </a:tr>
              <a:tr h="260870">
                <a:tc v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7000"/>
                        </a:lnSpc>
                        <a:spcAft>
                          <a:spcPts val="0"/>
                        </a:spcAft>
                      </a:pPr>
                      <a:r>
                        <a:rPr lang="nl-NL" sz="13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Wie bepaalt het?</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Methode</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Docent(-en)</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Docent&amp; Lln. </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nl-NL" sz="1300" dirty="0">
                          <a:effectLst/>
                          <a:latin typeface="Calibri" panose="020F0502020204030204" pitchFamily="34" charset="0"/>
                          <a:ea typeface="Calibri" panose="020F0502020204030204" pitchFamily="34" charset="0"/>
                          <a:cs typeface="Times New Roman" panose="02020603050405020304" pitchFamily="18" charset="0"/>
                        </a:rPr>
                        <a:t>Gepersonaliseerd</a:t>
                      </a:r>
                    </a:p>
                  </a:txBody>
                  <a:tcPr marL="51408" marR="514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2913269"/>
                  </a:ext>
                </a:extLst>
              </a:tr>
            </a:tbl>
          </a:graphicData>
        </a:graphic>
      </p:graphicFrame>
      <p:sp>
        <p:nvSpPr>
          <p:cNvPr id="5" name="Tekstvak 4">
            <a:extLst>
              <a:ext uri="{FF2B5EF4-FFF2-40B4-BE49-F238E27FC236}">
                <a16:creationId xmlns:a16="http://schemas.microsoft.com/office/drawing/2014/main" id="{3941A005-F3D0-4CBF-90E4-D7015DBA791A}"/>
              </a:ext>
            </a:extLst>
          </p:cNvPr>
          <p:cNvSpPr txBox="1"/>
          <p:nvPr/>
        </p:nvSpPr>
        <p:spPr>
          <a:xfrm>
            <a:off x="626567" y="5445224"/>
            <a:ext cx="2770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Vincent van Gogh project</a:t>
            </a:r>
          </a:p>
        </p:txBody>
      </p:sp>
    </p:spTree>
    <p:extLst>
      <p:ext uri="{BB962C8B-B14F-4D97-AF65-F5344CB8AC3E}">
        <p14:creationId xmlns:p14="http://schemas.microsoft.com/office/powerpoint/2010/main" val="3343413072"/>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3D55D-6172-446B-AE2E-E11C6372D372}"/>
              </a:ext>
            </a:extLst>
          </p:cNvPr>
          <p:cNvSpPr>
            <a:spLocks noGrp="1"/>
          </p:cNvSpPr>
          <p:nvPr>
            <p:ph type="title"/>
          </p:nvPr>
        </p:nvSpPr>
        <p:spPr/>
        <p:txBody>
          <a:bodyPr/>
          <a:lstStyle/>
          <a:p>
            <a:r>
              <a:rPr lang="nl-NL" sz="2800" dirty="0"/>
              <a:t>Perspectieven openen de wereld voor leerlingen</a:t>
            </a:r>
          </a:p>
        </p:txBody>
      </p:sp>
      <p:sp>
        <p:nvSpPr>
          <p:cNvPr id="3" name="Tijdelijke aanduiding voor verticale tekst 2">
            <a:extLst>
              <a:ext uri="{FF2B5EF4-FFF2-40B4-BE49-F238E27FC236}">
                <a16:creationId xmlns:a16="http://schemas.microsoft.com/office/drawing/2014/main" id="{E9FFBCA7-08FB-42A7-B35C-70AFFCCAFB33}"/>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49D29073-9198-4874-9DCE-5EB29D66C55E}"/>
              </a:ext>
            </a:extLst>
          </p:cNvPr>
          <p:cNvPicPr>
            <a:picLocks noChangeAspect="1"/>
          </p:cNvPicPr>
          <p:nvPr/>
        </p:nvPicPr>
        <p:blipFill>
          <a:blip r:embed="rId2"/>
          <a:stretch>
            <a:fillRect/>
          </a:stretch>
        </p:blipFill>
        <p:spPr>
          <a:xfrm>
            <a:off x="9302" y="932160"/>
            <a:ext cx="7176600" cy="5437187"/>
          </a:xfrm>
          <a:prstGeom prst="rect">
            <a:avLst/>
          </a:prstGeom>
        </p:spPr>
      </p:pic>
      <p:pic>
        <p:nvPicPr>
          <p:cNvPr id="7" name="Afbeelding 6">
            <a:extLst>
              <a:ext uri="{FF2B5EF4-FFF2-40B4-BE49-F238E27FC236}">
                <a16:creationId xmlns:a16="http://schemas.microsoft.com/office/drawing/2014/main" id="{8E3297E7-C843-45D6-A5EA-17B4808E7B56}"/>
              </a:ext>
            </a:extLst>
          </p:cNvPr>
          <p:cNvPicPr>
            <a:picLocks noChangeAspect="1"/>
          </p:cNvPicPr>
          <p:nvPr/>
        </p:nvPicPr>
        <p:blipFill>
          <a:blip r:embed="rId3"/>
          <a:stretch>
            <a:fillRect/>
          </a:stretch>
        </p:blipFill>
        <p:spPr>
          <a:xfrm>
            <a:off x="6889469" y="1038225"/>
            <a:ext cx="5200650" cy="4781550"/>
          </a:xfrm>
          <a:prstGeom prst="rect">
            <a:avLst/>
          </a:prstGeom>
        </p:spPr>
      </p:pic>
    </p:spTree>
    <p:extLst>
      <p:ext uri="{BB962C8B-B14F-4D97-AF65-F5344CB8AC3E}">
        <p14:creationId xmlns:p14="http://schemas.microsoft.com/office/powerpoint/2010/main" val="1211928553"/>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A3844-58F5-4A08-A865-12A0F3C4CE4E}"/>
              </a:ext>
            </a:extLst>
          </p:cNvPr>
          <p:cNvSpPr>
            <a:spLocks noGrp="1"/>
          </p:cNvSpPr>
          <p:nvPr>
            <p:ph type="title"/>
          </p:nvPr>
        </p:nvSpPr>
        <p:spPr/>
        <p:txBody>
          <a:bodyPr/>
          <a:lstStyle/>
          <a:p>
            <a:r>
              <a:rPr lang="nl-NL" sz="2800" dirty="0"/>
              <a:t>Perspectieven openen de leerling voor de wereld</a:t>
            </a:r>
          </a:p>
        </p:txBody>
      </p:sp>
      <p:sp>
        <p:nvSpPr>
          <p:cNvPr id="3" name="Tijdelijke aanduiding voor verticale tekst 2">
            <a:extLst>
              <a:ext uri="{FF2B5EF4-FFF2-40B4-BE49-F238E27FC236}">
                <a16:creationId xmlns:a16="http://schemas.microsoft.com/office/drawing/2014/main" id="{12F3FA6B-1A10-48F1-AD60-2DCEBEBE452F}"/>
              </a:ext>
            </a:extLst>
          </p:cNvPr>
          <p:cNvSpPr>
            <a:spLocks noGrp="1"/>
          </p:cNvSpPr>
          <p:nvPr>
            <p:ph type="body" orient="vert" idx="1"/>
          </p:nvPr>
        </p:nvSpPr>
        <p:spPr/>
        <p:txBody>
          <a:bodyPr/>
          <a:lstStyle/>
          <a:p>
            <a:endParaRPr lang="nl-NL" dirty="0"/>
          </a:p>
        </p:txBody>
      </p:sp>
      <p:pic>
        <p:nvPicPr>
          <p:cNvPr id="5" name="Afbeelding 4">
            <a:extLst>
              <a:ext uri="{FF2B5EF4-FFF2-40B4-BE49-F238E27FC236}">
                <a16:creationId xmlns:a16="http://schemas.microsoft.com/office/drawing/2014/main" id="{313AD155-8A2C-4A76-AE75-7AC1FC9179B3}"/>
              </a:ext>
            </a:extLst>
          </p:cNvPr>
          <p:cNvPicPr>
            <a:picLocks noChangeAspect="1"/>
          </p:cNvPicPr>
          <p:nvPr/>
        </p:nvPicPr>
        <p:blipFill>
          <a:blip r:embed="rId2"/>
          <a:stretch>
            <a:fillRect/>
          </a:stretch>
        </p:blipFill>
        <p:spPr>
          <a:xfrm>
            <a:off x="-33327" y="1455168"/>
            <a:ext cx="6354483" cy="4795836"/>
          </a:xfrm>
          <a:prstGeom prst="rect">
            <a:avLst/>
          </a:prstGeom>
        </p:spPr>
      </p:pic>
      <p:pic>
        <p:nvPicPr>
          <p:cNvPr id="7" name="Afbeelding 6">
            <a:extLst>
              <a:ext uri="{FF2B5EF4-FFF2-40B4-BE49-F238E27FC236}">
                <a16:creationId xmlns:a16="http://schemas.microsoft.com/office/drawing/2014/main" id="{3B831B9D-03D4-4FA3-817F-2FD452B18DC3}"/>
              </a:ext>
            </a:extLst>
          </p:cNvPr>
          <p:cNvPicPr>
            <a:picLocks noChangeAspect="1"/>
          </p:cNvPicPr>
          <p:nvPr/>
        </p:nvPicPr>
        <p:blipFill>
          <a:blip r:embed="rId3"/>
          <a:stretch>
            <a:fillRect/>
          </a:stretch>
        </p:blipFill>
        <p:spPr>
          <a:xfrm>
            <a:off x="6321156" y="1003551"/>
            <a:ext cx="5551140" cy="5449785"/>
          </a:xfrm>
          <a:prstGeom prst="rect">
            <a:avLst/>
          </a:prstGeom>
        </p:spPr>
      </p:pic>
    </p:spTree>
    <p:extLst>
      <p:ext uri="{BB962C8B-B14F-4D97-AF65-F5344CB8AC3E}">
        <p14:creationId xmlns:p14="http://schemas.microsoft.com/office/powerpoint/2010/main" val="3877085542"/>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7EDCF-F7B1-45DF-A588-70B8B5F89B64}"/>
              </a:ext>
            </a:extLst>
          </p:cNvPr>
          <p:cNvSpPr>
            <a:spLocks noGrp="1"/>
          </p:cNvSpPr>
          <p:nvPr>
            <p:ph type="title"/>
          </p:nvPr>
        </p:nvSpPr>
        <p:spPr/>
        <p:txBody>
          <a:bodyPr/>
          <a:lstStyle/>
          <a:p>
            <a:r>
              <a:rPr lang="nl-NL" sz="2400" dirty="0"/>
              <a:t>Perspectieven als fundament van een algemeen vormend curriculum</a:t>
            </a:r>
          </a:p>
        </p:txBody>
      </p:sp>
      <p:sp>
        <p:nvSpPr>
          <p:cNvPr id="3" name="Tijdelijke aanduiding voor verticale tekst 2">
            <a:extLst>
              <a:ext uri="{FF2B5EF4-FFF2-40B4-BE49-F238E27FC236}">
                <a16:creationId xmlns:a16="http://schemas.microsoft.com/office/drawing/2014/main" id="{7F115CB8-2E02-4552-BBB9-F6FA72621F35}"/>
              </a:ext>
            </a:extLst>
          </p:cNvPr>
          <p:cNvSpPr>
            <a:spLocks noGrp="1"/>
          </p:cNvSpPr>
          <p:nvPr>
            <p:ph type="body" orient="vert" idx="1"/>
          </p:nvPr>
        </p:nvSpPr>
        <p:spPr/>
        <p:txBody>
          <a:bodyPr/>
          <a:lstStyle/>
          <a:p>
            <a:pPr marL="0" indent="0" algn="ctr">
              <a:buNone/>
            </a:pPr>
            <a:r>
              <a:rPr lang="nl-NL" sz="2400" dirty="0"/>
              <a:t>Vorming als een proces van dubbele ontsluiting</a:t>
            </a:r>
            <a:endParaRPr lang="nl-NL" dirty="0"/>
          </a:p>
          <a:p>
            <a:pPr marL="0" indent="0" algn="ctr">
              <a:buNone/>
            </a:pPr>
            <a:endParaRPr lang="nl-NL" dirty="0"/>
          </a:p>
          <a:p>
            <a:pPr marL="0" indent="0" algn="ctr">
              <a:buNone/>
            </a:pPr>
            <a:r>
              <a:rPr lang="nl-NL" sz="2400" dirty="0"/>
              <a:t>Perspectieven: </a:t>
            </a:r>
          </a:p>
          <a:p>
            <a:pPr marL="0" indent="0">
              <a:buNone/>
            </a:pPr>
            <a:endParaRPr lang="nl-NL" sz="2400" dirty="0"/>
          </a:p>
          <a:p>
            <a:pPr marL="0" indent="0" algn="ctr">
              <a:buNone/>
            </a:pPr>
            <a:r>
              <a:rPr lang="nl-NL" sz="2400" b="1" dirty="0"/>
              <a:t>Openen de wereld voor de leerling </a:t>
            </a:r>
          </a:p>
          <a:p>
            <a:pPr marL="0" indent="0" algn="ctr">
              <a:buNone/>
            </a:pPr>
            <a:r>
              <a:rPr lang="nl-NL" sz="2400" b="1" dirty="0"/>
              <a:t>Openen de leerling voor de wereld </a:t>
            </a:r>
          </a:p>
        </p:txBody>
      </p:sp>
    </p:spTree>
    <p:extLst>
      <p:ext uri="{BB962C8B-B14F-4D97-AF65-F5344CB8AC3E}">
        <p14:creationId xmlns:p14="http://schemas.microsoft.com/office/powerpoint/2010/main" val="1954540187"/>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4A202-E503-44C8-8CA9-7957699D9DA4}"/>
              </a:ext>
            </a:extLst>
          </p:cNvPr>
          <p:cNvSpPr>
            <a:spLocks noGrp="1"/>
          </p:cNvSpPr>
          <p:nvPr>
            <p:ph type="title"/>
          </p:nvPr>
        </p:nvSpPr>
        <p:spPr/>
        <p:txBody>
          <a:bodyPr/>
          <a:lstStyle/>
          <a:p>
            <a:r>
              <a:rPr lang="nl-NL" sz="3600" dirty="0"/>
              <a:t>Heel veel meer met veel minder is dus mogelijk</a:t>
            </a:r>
          </a:p>
        </p:txBody>
      </p:sp>
      <p:sp>
        <p:nvSpPr>
          <p:cNvPr id="3" name="Tijdelijke aanduiding voor verticale tekst 2">
            <a:extLst>
              <a:ext uri="{FF2B5EF4-FFF2-40B4-BE49-F238E27FC236}">
                <a16:creationId xmlns:a16="http://schemas.microsoft.com/office/drawing/2014/main" id="{1D9AB8B1-8F9F-4375-92C5-FA62F5698C19}"/>
              </a:ext>
            </a:extLst>
          </p:cNvPr>
          <p:cNvSpPr>
            <a:spLocks noGrp="1"/>
          </p:cNvSpPr>
          <p:nvPr>
            <p:ph type="body" orient="vert" idx="1"/>
          </p:nvPr>
        </p:nvSpPr>
        <p:spPr/>
        <p:txBody>
          <a:bodyPr/>
          <a:lstStyle/>
          <a:p>
            <a:pPr marL="0" indent="0" algn="ctr">
              <a:buNone/>
            </a:pPr>
            <a:endParaRPr lang="nl-NL" dirty="0"/>
          </a:p>
          <a:p>
            <a:pPr marL="0" indent="0" algn="ctr">
              <a:buNone/>
            </a:pPr>
            <a:endParaRPr lang="nl-NL" dirty="0"/>
          </a:p>
        </p:txBody>
      </p:sp>
      <p:graphicFrame>
        <p:nvGraphicFramePr>
          <p:cNvPr id="4" name="Tabel 4">
            <a:extLst>
              <a:ext uri="{FF2B5EF4-FFF2-40B4-BE49-F238E27FC236}">
                <a16:creationId xmlns:a16="http://schemas.microsoft.com/office/drawing/2014/main" id="{CC961B4F-D283-4524-AE70-2707745A0149}"/>
              </a:ext>
            </a:extLst>
          </p:cNvPr>
          <p:cNvGraphicFramePr>
            <a:graphicFrameLocks noGrp="1"/>
          </p:cNvGraphicFramePr>
          <p:nvPr>
            <p:extLst>
              <p:ext uri="{D42A27DB-BD31-4B8C-83A1-F6EECF244321}">
                <p14:modId xmlns:p14="http://schemas.microsoft.com/office/powerpoint/2010/main" val="1263798293"/>
              </p:ext>
            </p:extLst>
          </p:nvPr>
        </p:nvGraphicFramePr>
        <p:xfrm>
          <a:off x="914599" y="1428254"/>
          <a:ext cx="10081120" cy="4445000"/>
        </p:xfrm>
        <a:graphic>
          <a:graphicData uri="http://schemas.openxmlformats.org/drawingml/2006/table">
            <a:tbl>
              <a:tblPr firstRow="1" bandRow="1">
                <a:tableStyleId>{5C22544A-7EE6-4342-B048-85BDC9FD1C3A}</a:tableStyleId>
              </a:tblPr>
              <a:tblGrid>
                <a:gridCol w="5040560">
                  <a:extLst>
                    <a:ext uri="{9D8B030D-6E8A-4147-A177-3AD203B41FA5}">
                      <a16:colId xmlns:a16="http://schemas.microsoft.com/office/drawing/2014/main" val="1850596292"/>
                    </a:ext>
                  </a:extLst>
                </a:gridCol>
                <a:gridCol w="5040560">
                  <a:extLst>
                    <a:ext uri="{9D8B030D-6E8A-4147-A177-3AD203B41FA5}">
                      <a16:colId xmlns:a16="http://schemas.microsoft.com/office/drawing/2014/main" val="226634387"/>
                    </a:ext>
                  </a:extLst>
                </a:gridCol>
              </a:tblGrid>
              <a:tr h="370840">
                <a:tc>
                  <a:txBody>
                    <a:bodyPr/>
                    <a:lstStyle/>
                    <a:p>
                      <a:r>
                        <a:rPr lang="nl-NL" dirty="0"/>
                        <a:t>Minder </a:t>
                      </a:r>
                    </a:p>
                  </a:txBody>
                  <a:tcPr>
                    <a:solidFill>
                      <a:schemeClr val="bg2"/>
                    </a:solidFill>
                  </a:tcPr>
                </a:tc>
                <a:tc>
                  <a:txBody>
                    <a:bodyPr/>
                    <a:lstStyle/>
                    <a:p>
                      <a:r>
                        <a:rPr lang="nl-NL" dirty="0"/>
                        <a:t>Meer</a:t>
                      </a:r>
                    </a:p>
                  </a:txBody>
                  <a:tcPr>
                    <a:solidFill>
                      <a:schemeClr val="bg2"/>
                    </a:solidFill>
                  </a:tcPr>
                </a:tc>
                <a:extLst>
                  <a:ext uri="{0D108BD9-81ED-4DB2-BD59-A6C34878D82A}">
                    <a16:rowId xmlns:a16="http://schemas.microsoft.com/office/drawing/2014/main" val="414445114"/>
                  </a:ext>
                </a:extLst>
              </a:tr>
              <a:tr h="370840">
                <a:tc>
                  <a:txBody>
                    <a:bodyPr/>
                    <a:lstStyle/>
                    <a:p>
                      <a:r>
                        <a:rPr lang="nl-NL" dirty="0"/>
                        <a:t>Overladenheid</a:t>
                      </a:r>
                    </a:p>
                  </a:txBody>
                  <a:tcPr/>
                </a:tc>
                <a:tc>
                  <a:txBody>
                    <a:bodyPr/>
                    <a:lstStyle/>
                    <a:p>
                      <a:r>
                        <a:rPr lang="nl-NL" dirty="0"/>
                        <a:t>Kern en keuze</a:t>
                      </a:r>
                    </a:p>
                  </a:txBody>
                  <a:tcPr/>
                </a:tc>
                <a:extLst>
                  <a:ext uri="{0D108BD9-81ED-4DB2-BD59-A6C34878D82A}">
                    <a16:rowId xmlns:a16="http://schemas.microsoft.com/office/drawing/2014/main" val="379523996"/>
                  </a:ext>
                </a:extLst>
              </a:tr>
              <a:tr h="370840">
                <a:tc>
                  <a:txBody>
                    <a:bodyPr/>
                    <a:lstStyle/>
                    <a:p>
                      <a:r>
                        <a:rPr lang="nl-NL" dirty="0"/>
                        <a:t>Versnippering</a:t>
                      </a:r>
                    </a:p>
                  </a:txBody>
                  <a:tcPr/>
                </a:tc>
                <a:tc>
                  <a:txBody>
                    <a:bodyPr/>
                    <a:lstStyle/>
                    <a:p>
                      <a:r>
                        <a:rPr lang="nl-NL" dirty="0"/>
                        <a:t>Samenhang (binnen en tussen vakken)</a:t>
                      </a:r>
                    </a:p>
                  </a:txBody>
                  <a:tcPr/>
                </a:tc>
                <a:extLst>
                  <a:ext uri="{0D108BD9-81ED-4DB2-BD59-A6C34878D82A}">
                    <a16:rowId xmlns:a16="http://schemas.microsoft.com/office/drawing/2014/main" val="1198991132"/>
                  </a:ext>
                </a:extLst>
              </a:tr>
              <a:tr h="370840">
                <a:tc>
                  <a:txBody>
                    <a:bodyPr/>
                    <a:lstStyle/>
                    <a:p>
                      <a:r>
                        <a:rPr lang="nl-NL" dirty="0"/>
                        <a:t>Sturing vanuit de methode</a:t>
                      </a:r>
                    </a:p>
                  </a:txBody>
                  <a:tcPr/>
                </a:tc>
                <a:tc>
                  <a:txBody>
                    <a:bodyPr/>
                    <a:lstStyle/>
                    <a:p>
                      <a:r>
                        <a:rPr lang="nl-NL" dirty="0"/>
                        <a:t>Meer sturing vanuit docenten en leerlingen</a:t>
                      </a:r>
                    </a:p>
                  </a:txBody>
                  <a:tcPr/>
                </a:tc>
                <a:extLst>
                  <a:ext uri="{0D108BD9-81ED-4DB2-BD59-A6C34878D82A}">
                    <a16:rowId xmlns:a16="http://schemas.microsoft.com/office/drawing/2014/main" val="2426215891"/>
                  </a:ext>
                </a:extLst>
              </a:tr>
              <a:tr h="370840">
                <a:tc>
                  <a:txBody>
                    <a:bodyPr/>
                    <a:lstStyle/>
                    <a:p>
                      <a:r>
                        <a:rPr lang="nl-NL" dirty="0"/>
                        <a:t>Leren omdat het moet</a:t>
                      </a:r>
                    </a:p>
                  </a:txBody>
                  <a:tcPr/>
                </a:tc>
                <a:tc>
                  <a:txBody>
                    <a:bodyPr/>
                    <a:lstStyle/>
                    <a:p>
                      <a:r>
                        <a:rPr lang="nl-NL" dirty="0"/>
                        <a:t>Leren vanuit betekenisvolle vragen </a:t>
                      </a:r>
                    </a:p>
                  </a:txBody>
                  <a:tcPr/>
                </a:tc>
                <a:extLst>
                  <a:ext uri="{0D108BD9-81ED-4DB2-BD59-A6C34878D82A}">
                    <a16:rowId xmlns:a16="http://schemas.microsoft.com/office/drawing/2014/main" val="3260810505"/>
                  </a:ext>
                </a:extLst>
              </a:tr>
              <a:tr h="370840">
                <a:tc>
                  <a:txBody>
                    <a:bodyPr/>
                    <a:lstStyle/>
                    <a:p>
                      <a:r>
                        <a:rPr lang="nl-NL" dirty="0"/>
                        <a:t>Scheiding kennis en vaardigheden</a:t>
                      </a:r>
                    </a:p>
                  </a:txBody>
                  <a:tcPr/>
                </a:tc>
                <a:tc>
                  <a:txBody>
                    <a:bodyPr/>
                    <a:lstStyle/>
                    <a:p>
                      <a:r>
                        <a:rPr lang="nl-NL" dirty="0" err="1"/>
                        <a:t>Perspectiefgebonden</a:t>
                      </a:r>
                      <a:r>
                        <a:rPr lang="nl-NL" dirty="0"/>
                        <a:t> denkgereedschap </a:t>
                      </a:r>
                    </a:p>
                  </a:txBody>
                  <a:tcPr/>
                </a:tc>
                <a:extLst>
                  <a:ext uri="{0D108BD9-81ED-4DB2-BD59-A6C34878D82A}">
                    <a16:rowId xmlns:a16="http://schemas.microsoft.com/office/drawing/2014/main" val="3762062667"/>
                  </a:ext>
                </a:extLst>
              </a:tr>
              <a:tr h="370840">
                <a:tc>
                  <a:txBody>
                    <a:bodyPr/>
                    <a:lstStyle/>
                    <a:p>
                      <a:r>
                        <a:rPr lang="nl-NL" dirty="0"/>
                        <a:t>Focus op onthouden </a:t>
                      </a:r>
                    </a:p>
                  </a:txBody>
                  <a:tcPr/>
                </a:tc>
                <a:tc>
                  <a:txBody>
                    <a:bodyPr/>
                    <a:lstStyle/>
                    <a:p>
                      <a:r>
                        <a:rPr lang="nl-NL" dirty="0"/>
                        <a:t>Focus op creatief toepassen</a:t>
                      </a:r>
                    </a:p>
                  </a:txBody>
                  <a:tcPr/>
                </a:tc>
                <a:extLst>
                  <a:ext uri="{0D108BD9-81ED-4DB2-BD59-A6C34878D82A}">
                    <a16:rowId xmlns:a16="http://schemas.microsoft.com/office/drawing/2014/main" val="2277844671"/>
                  </a:ext>
                </a:extLst>
              </a:tr>
              <a:tr h="370840">
                <a:tc>
                  <a:txBody>
                    <a:bodyPr/>
                    <a:lstStyle/>
                    <a:p>
                      <a:r>
                        <a:rPr lang="nl-NL" dirty="0"/>
                        <a:t>Losse feiten leren  </a:t>
                      </a:r>
                    </a:p>
                  </a:txBody>
                  <a:tcPr/>
                </a:tc>
                <a:tc>
                  <a:txBody>
                    <a:bodyPr/>
                    <a:lstStyle/>
                    <a:p>
                      <a:r>
                        <a:rPr lang="nl-NL" dirty="0"/>
                        <a:t>Verbanden leren </a:t>
                      </a:r>
                    </a:p>
                  </a:txBody>
                  <a:tcPr/>
                </a:tc>
                <a:extLst>
                  <a:ext uri="{0D108BD9-81ED-4DB2-BD59-A6C34878D82A}">
                    <a16:rowId xmlns:a16="http://schemas.microsoft.com/office/drawing/2014/main" val="1753214668"/>
                  </a:ext>
                </a:extLst>
              </a:tr>
              <a:tr h="370840">
                <a:tc>
                  <a:txBody>
                    <a:bodyPr/>
                    <a:lstStyle/>
                    <a:p>
                      <a:r>
                        <a:rPr lang="nl-NL" dirty="0"/>
                        <a:t>Eenzijdige focus op antwoorden</a:t>
                      </a:r>
                    </a:p>
                  </a:txBody>
                  <a:tcPr/>
                </a:tc>
                <a:tc>
                  <a:txBody>
                    <a:bodyPr/>
                    <a:lstStyle/>
                    <a:p>
                      <a:r>
                        <a:rPr lang="nl-NL" dirty="0"/>
                        <a:t>Vragen leren stellen en kennisontwikkeling </a:t>
                      </a:r>
                    </a:p>
                  </a:txBody>
                  <a:tcPr/>
                </a:tc>
                <a:extLst>
                  <a:ext uri="{0D108BD9-81ED-4DB2-BD59-A6C34878D82A}">
                    <a16:rowId xmlns:a16="http://schemas.microsoft.com/office/drawing/2014/main" val="3418338899"/>
                  </a:ext>
                </a:extLst>
              </a:tr>
              <a:tr h="0">
                <a:tc>
                  <a:txBody>
                    <a:bodyPr/>
                    <a:lstStyle/>
                    <a:p>
                      <a:r>
                        <a:rPr lang="nl-NL" dirty="0"/>
                        <a:t>Schoolse opgaven </a:t>
                      </a:r>
                    </a:p>
                  </a:txBody>
                  <a:tcPr/>
                </a:tc>
                <a:tc>
                  <a:txBody>
                    <a:bodyPr/>
                    <a:lstStyle/>
                    <a:p>
                      <a:r>
                        <a:rPr lang="nl-NL" dirty="0"/>
                        <a:t>Grip leren krijgen op echte kwesties</a:t>
                      </a:r>
                    </a:p>
                  </a:txBody>
                  <a:tcPr/>
                </a:tc>
                <a:extLst>
                  <a:ext uri="{0D108BD9-81ED-4DB2-BD59-A6C34878D82A}">
                    <a16:rowId xmlns:a16="http://schemas.microsoft.com/office/drawing/2014/main" val="311937894"/>
                  </a:ext>
                </a:extLst>
              </a:tr>
              <a:tr h="370840">
                <a:tc>
                  <a:txBody>
                    <a:bodyPr/>
                    <a:lstStyle/>
                    <a:p>
                      <a:r>
                        <a:rPr lang="nl-NL" dirty="0"/>
                        <a:t>Versnipperd beeld van leerlingen</a:t>
                      </a:r>
                    </a:p>
                  </a:txBody>
                  <a:tcPr/>
                </a:tc>
                <a:tc>
                  <a:txBody>
                    <a:bodyPr/>
                    <a:lstStyle/>
                    <a:p>
                      <a:r>
                        <a:rPr lang="nl-NL" dirty="0"/>
                        <a:t>Inzicht in talenten en interesses van leerlingen</a:t>
                      </a:r>
                    </a:p>
                  </a:txBody>
                  <a:tcPr/>
                </a:tc>
                <a:extLst>
                  <a:ext uri="{0D108BD9-81ED-4DB2-BD59-A6C34878D82A}">
                    <a16:rowId xmlns:a16="http://schemas.microsoft.com/office/drawing/2014/main" val="423465182"/>
                  </a:ext>
                </a:extLst>
              </a:tr>
              <a:tr h="370840">
                <a:tc>
                  <a:txBody>
                    <a:bodyPr/>
                    <a:lstStyle/>
                    <a:p>
                      <a:r>
                        <a:rPr lang="nl-NL" dirty="0"/>
                        <a:t>Doodlopende leerlijnen </a:t>
                      </a:r>
                    </a:p>
                  </a:txBody>
                  <a:tcPr/>
                </a:tc>
                <a:tc>
                  <a:txBody>
                    <a:bodyPr/>
                    <a:lstStyle/>
                    <a:p>
                      <a:r>
                        <a:rPr lang="nl-NL" dirty="0"/>
                        <a:t>Doorlopende leerlijnen </a:t>
                      </a:r>
                    </a:p>
                  </a:txBody>
                  <a:tcPr/>
                </a:tc>
                <a:extLst>
                  <a:ext uri="{0D108BD9-81ED-4DB2-BD59-A6C34878D82A}">
                    <a16:rowId xmlns:a16="http://schemas.microsoft.com/office/drawing/2014/main" val="1328317283"/>
                  </a:ext>
                </a:extLst>
              </a:tr>
            </a:tbl>
          </a:graphicData>
        </a:graphic>
      </p:graphicFrame>
    </p:spTree>
    <p:extLst>
      <p:ext uri="{BB962C8B-B14F-4D97-AF65-F5344CB8AC3E}">
        <p14:creationId xmlns:p14="http://schemas.microsoft.com/office/powerpoint/2010/main" val="73794664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595BA-1CC0-4ED1-ABAA-94F77E459D9C}"/>
              </a:ext>
            </a:extLst>
          </p:cNvPr>
          <p:cNvSpPr>
            <a:spLocks noGrp="1"/>
          </p:cNvSpPr>
          <p:nvPr>
            <p:ph type="title"/>
          </p:nvPr>
        </p:nvSpPr>
        <p:spPr/>
        <p:txBody>
          <a:bodyPr/>
          <a:lstStyle/>
          <a:p>
            <a:r>
              <a:rPr lang="nl-NL" sz="3200" dirty="0"/>
              <a:t>Overladenheid?</a:t>
            </a:r>
          </a:p>
        </p:txBody>
      </p:sp>
      <p:sp>
        <p:nvSpPr>
          <p:cNvPr id="3" name="Tijdelijke aanduiding voor verticale tekst 2">
            <a:extLst>
              <a:ext uri="{FF2B5EF4-FFF2-40B4-BE49-F238E27FC236}">
                <a16:creationId xmlns:a16="http://schemas.microsoft.com/office/drawing/2014/main" id="{ECE0C877-D8D2-4DCF-B165-6E3E9CD77FBA}"/>
              </a:ext>
            </a:extLst>
          </p:cNvPr>
          <p:cNvSpPr>
            <a:spLocks noGrp="1"/>
          </p:cNvSpPr>
          <p:nvPr>
            <p:ph type="body" orient="vert" idx="1"/>
          </p:nvPr>
        </p:nvSpPr>
        <p:spPr/>
        <p:txBody>
          <a:bodyPr/>
          <a:lstStyle/>
          <a:p>
            <a:pPr marL="0" indent="0">
              <a:buNone/>
            </a:pPr>
            <a:r>
              <a:rPr lang="nl-NL" sz="3600" b="1" dirty="0">
                <a:solidFill>
                  <a:srgbClr val="FF0000"/>
                </a:solidFill>
              </a:rPr>
              <a:t> &gt; 1680</a:t>
            </a:r>
            <a:r>
              <a:rPr lang="nl-NL" sz="3600" b="1" dirty="0"/>
              <a:t> </a:t>
            </a:r>
            <a:r>
              <a:rPr lang="nl-NL" b="1" dirty="0"/>
              <a:t>begrippen </a:t>
            </a:r>
          </a:p>
        </p:txBody>
      </p:sp>
      <p:pic>
        <p:nvPicPr>
          <p:cNvPr id="5" name="Afbeelding 4">
            <a:extLst>
              <a:ext uri="{FF2B5EF4-FFF2-40B4-BE49-F238E27FC236}">
                <a16:creationId xmlns:a16="http://schemas.microsoft.com/office/drawing/2014/main" id="{1F0406A1-65EA-491B-BBF1-39501E6901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644"/>
          <a:stretch/>
        </p:blipFill>
        <p:spPr>
          <a:xfrm rot="5400000">
            <a:off x="4091969" y="1333681"/>
            <a:ext cx="5056484" cy="4634147"/>
          </a:xfrm>
          <a:prstGeom prst="rect">
            <a:avLst/>
          </a:prstGeom>
        </p:spPr>
      </p:pic>
      <p:sp>
        <p:nvSpPr>
          <p:cNvPr id="7" name="Rechthoek 6">
            <a:extLst>
              <a:ext uri="{FF2B5EF4-FFF2-40B4-BE49-F238E27FC236}">
                <a16:creationId xmlns:a16="http://schemas.microsoft.com/office/drawing/2014/main" id="{839EE716-4E63-4F80-960C-2A9306CF6096}"/>
              </a:ext>
            </a:extLst>
          </p:cNvPr>
          <p:cNvSpPr/>
          <p:nvPr/>
        </p:nvSpPr>
        <p:spPr>
          <a:xfrm>
            <a:off x="9195519" y="2852936"/>
            <a:ext cx="1562472" cy="9864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Georgia"/>
                <a:ea typeface="+mn-ea"/>
                <a:cs typeface="+mn-cs"/>
              </a:rPr>
              <a:t>En dat 20x</a:t>
            </a:r>
          </a:p>
        </p:txBody>
      </p:sp>
      <p:pic>
        <p:nvPicPr>
          <p:cNvPr id="8" name="Afbeelding 7" descr="Afbeelding met tekst, kantoorartikelen&#10;&#10;Automatisch gegenereerde beschrijving">
            <a:extLst>
              <a:ext uri="{FF2B5EF4-FFF2-40B4-BE49-F238E27FC236}">
                <a16:creationId xmlns:a16="http://schemas.microsoft.com/office/drawing/2014/main" id="{658C6C12-6937-442F-87A5-94914412ED75}"/>
              </a:ext>
            </a:extLst>
          </p:cNvPr>
          <p:cNvPicPr>
            <a:picLocks noChangeAspect="1"/>
          </p:cNvPicPr>
          <p:nvPr/>
        </p:nvPicPr>
        <p:blipFill>
          <a:blip r:embed="rId3"/>
          <a:stretch>
            <a:fillRect/>
          </a:stretch>
        </p:blipFill>
        <p:spPr>
          <a:xfrm>
            <a:off x="554559" y="2492896"/>
            <a:ext cx="2488045" cy="2889485"/>
          </a:xfrm>
          <a:prstGeom prst="rect">
            <a:avLst/>
          </a:prstGeom>
        </p:spPr>
      </p:pic>
    </p:spTree>
    <p:extLst>
      <p:ext uri="{BB962C8B-B14F-4D97-AF65-F5344CB8AC3E}">
        <p14:creationId xmlns:p14="http://schemas.microsoft.com/office/powerpoint/2010/main" val="57089266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AB6A0-1FD1-4641-B79E-308FC03A424E}"/>
              </a:ext>
            </a:extLst>
          </p:cNvPr>
          <p:cNvSpPr>
            <a:spLocks noGrp="1"/>
          </p:cNvSpPr>
          <p:nvPr>
            <p:ph type="title"/>
          </p:nvPr>
        </p:nvSpPr>
        <p:spPr/>
        <p:txBody>
          <a:bodyPr/>
          <a:lstStyle/>
          <a:p>
            <a:r>
              <a:rPr lang="nl-NL" sz="3200" dirty="0"/>
              <a:t>Versnippering?</a:t>
            </a:r>
          </a:p>
        </p:txBody>
      </p:sp>
      <p:graphicFrame>
        <p:nvGraphicFramePr>
          <p:cNvPr id="6" name="Tabel 22">
            <a:extLst>
              <a:ext uri="{FF2B5EF4-FFF2-40B4-BE49-F238E27FC236}">
                <a16:creationId xmlns:a16="http://schemas.microsoft.com/office/drawing/2014/main" id="{5AEE73F0-96E4-4E7D-A988-1DC5A67CA1B9}"/>
              </a:ext>
            </a:extLst>
          </p:cNvPr>
          <p:cNvGraphicFramePr>
            <a:graphicFrameLocks noGrp="1"/>
          </p:cNvGraphicFramePr>
          <p:nvPr/>
        </p:nvGraphicFramePr>
        <p:xfrm>
          <a:off x="266527" y="1484784"/>
          <a:ext cx="4608512" cy="3096346"/>
        </p:xfrm>
        <a:graphic>
          <a:graphicData uri="http://schemas.openxmlformats.org/drawingml/2006/table">
            <a:tbl>
              <a:tblPr firstRow="1" bandRow="1">
                <a:tableStyleId>{5C22544A-7EE6-4342-B048-85BDC9FD1C3A}</a:tableStyleId>
              </a:tblPr>
              <a:tblGrid>
                <a:gridCol w="2327511">
                  <a:extLst>
                    <a:ext uri="{9D8B030D-6E8A-4147-A177-3AD203B41FA5}">
                      <a16:colId xmlns:a16="http://schemas.microsoft.com/office/drawing/2014/main" val="3749071449"/>
                    </a:ext>
                  </a:extLst>
                </a:gridCol>
                <a:gridCol w="2281001">
                  <a:extLst>
                    <a:ext uri="{9D8B030D-6E8A-4147-A177-3AD203B41FA5}">
                      <a16:colId xmlns:a16="http://schemas.microsoft.com/office/drawing/2014/main" val="2463316589"/>
                    </a:ext>
                  </a:extLst>
                </a:gridCol>
              </a:tblGrid>
              <a:tr h="555136">
                <a:tc gridSpan="2">
                  <a:txBody>
                    <a:bodyPr/>
                    <a:lstStyle/>
                    <a:p>
                      <a:r>
                        <a:rPr lang="nl-NL" sz="1200" dirty="0">
                          <a:latin typeface="Calibri" panose="020F0502020204030204" pitchFamily="34" charset="0"/>
                          <a:cs typeface="Calibri" panose="020F0502020204030204" pitchFamily="34" charset="0"/>
                        </a:rPr>
                        <a:t>Inhoudsopgave  van een methode Havo Biologie brugklas en klas 2/3</a:t>
                      </a:r>
                    </a:p>
                  </a:txBody>
                  <a:tcPr>
                    <a:solidFill>
                      <a:schemeClr val="bg2"/>
                    </a:solidFill>
                  </a:tcPr>
                </a:tc>
                <a:tc hMerge="1">
                  <a:txBody>
                    <a:bodyPr/>
                    <a:lstStyle/>
                    <a:p>
                      <a:endParaRPr lang="nl-NL" dirty="0"/>
                    </a:p>
                  </a:txBody>
                  <a:tcPr>
                    <a:solidFill>
                      <a:schemeClr val="bg2"/>
                    </a:solidFill>
                  </a:tcPr>
                </a:tc>
                <a:extLst>
                  <a:ext uri="{0D108BD9-81ED-4DB2-BD59-A6C34878D82A}">
                    <a16:rowId xmlns:a16="http://schemas.microsoft.com/office/drawing/2014/main" val="810132629"/>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1. Wat is biologie?</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8. Verbranding &amp; Ademhaling</a:t>
                      </a:r>
                    </a:p>
                  </a:txBody>
                  <a:tcPr>
                    <a:solidFill>
                      <a:schemeClr val="bg2"/>
                    </a:solidFill>
                  </a:tcPr>
                </a:tc>
                <a:extLst>
                  <a:ext uri="{0D108BD9-81ED-4DB2-BD59-A6C34878D82A}">
                    <a16:rowId xmlns:a16="http://schemas.microsoft.com/office/drawing/2014/main" val="240772819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2. Planten</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9. Voeding &amp; Vertering</a:t>
                      </a:r>
                    </a:p>
                  </a:txBody>
                  <a:tcPr>
                    <a:solidFill>
                      <a:schemeClr val="bg2"/>
                    </a:solidFill>
                  </a:tcPr>
                </a:tc>
                <a:extLst>
                  <a:ext uri="{0D108BD9-81ED-4DB2-BD59-A6C34878D82A}">
                    <a16:rowId xmlns:a16="http://schemas.microsoft.com/office/drawing/2014/main" val="1400760246"/>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3. Organen &amp; Cellen</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10. Bloedsomloop</a:t>
                      </a:r>
                    </a:p>
                  </a:txBody>
                  <a:tcPr>
                    <a:solidFill>
                      <a:schemeClr val="bg2"/>
                    </a:solidFill>
                  </a:tcPr>
                </a:tc>
                <a:extLst>
                  <a:ext uri="{0D108BD9-81ED-4DB2-BD59-A6C34878D82A}">
                    <a16:rowId xmlns:a16="http://schemas.microsoft.com/office/drawing/2014/main" val="800290678"/>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4. Ordening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11 Voortplanting</a:t>
                      </a:r>
                    </a:p>
                  </a:txBody>
                  <a:tcPr>
                    <a:solidFill>
                      <a:schemeClr val="bg2"/>
                    </a:solidFill>
                  </a:tcPr>
                </a:tc>
                <a:extLst>
                  <a:ext uri="{0D108BD9-81ED-4DB2-BD59-A6C34878D82A}">
                    <a16:rowId xmlns:a16="http://schemas.microsoft.com/office/drawing/2014/main" val="233115578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5. Stevigheid &amp; Beweging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12. Erfelijkheid &amp; Evolutie</a:t>
                      </a:r>
                    </a:p>
                  </a:txBody>
                  <a:tcPr>
                    <a:solidFill>
                      <a:schemeClr val="bg2"/>
                    </a:solidFill>
                  </a:tcPr>
                </a:tc>
                <a:extLst>
                  <a:ext uri="{0D108BD9-81ED-4DB2-BD59-A6C34878D82A}">
                    <a16:rowId xmlns:a16="http://schemas.microsoft.com/office/drawing/2014/main" val="401786474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6. Waarneming/regeling/gedrag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13. Ecologie</a:t>
                      </a:r>
                    </a:p>
                  </a:txBody>
                  <a:tcPr>
                    <a:solidFill>
                      <a:schemeClr val="bg2"/>
                    </a:solidFill>
                  </a:tcPr>
                </a:tc>
                <a:extLst>
                  <a:ext uri="{0D108BD9-81ED-4DB2-BD59-A6C34878D82A}">
                    <a16:rowId xmlns:a16="http://schemas.microsoft.com/office/drawing/2014/main" val="3119014473"/>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7. Bloemen , vruchten, zaden</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14. Mens &amp; Milieu</a:t>
                      </a:r>
                    </a:p>
                  </a:txBody>
                  <a:tcPr>
                    <a:solidFill>
                      <a:schemeClr val="bg2"/>
                    </a:solidFill>
                  </a:tcPr>
                </a:tc>
                <a:extLst>
                  <a:ext uri="{0D108BD9-81ED-4DB2-BD59-A6C34878D82A}">
                    <a16:rowId xmlns:a16="http://schemas.microsoft.com/office/drawing/2014/main" val="1115609198"/>
                  </a:ext>
                </a:extLst>
              </a:tr>
            </a:tbl>
          </a:graphicData>
        </a:graphic>
      </p:graphicFrame>
      <p:graphicFrame>
        <p:nvGraphicFramePr>
          <p:cNvPr id="7" name="Tabel 22">
            <a:extLst>
              <a:ext uri="{FF2B5EF4-FFF2-40B4-BE49-F238E27FC236}">
                <a16:creationId xmlns:a16="http://schemas.microsoft.com/office/drawing/2014/main" id="{913F830C-9E7D-4FAB-AB89-9A96AD81D9DF}"/>
              </a:ext>
            </a:extLst>
          </p:cNvPr>
          <p:cNvGraphicFramePr>
            <a:graphicFrameLocks noGrp="1"/>
          </p:cNvGraphicFramePr>
          <p:nvPr/>
        </p:nvGraphicFramePr>
        <p:xfrm>
          <a:off x="5811143" y="1479108"/>
          <a:ext cx="4752528" cy="3096346"/>
        </p:xfrm>
        <a:graphic>
          <a:graphicData uri="http://schemas.openxmlformats.org/drawingml/2006/table">
            <a:tbl>
              <a:tblPr firstRow="1" bandRow="1">
                <a:tableStyleId>{5C22544A-7EE6-4342-B048-85BDC9FD1C3A}</a:tableStyleId>
              </a:tblPr>
              <a:tblGrid>
                <a:gridCol w="2400246">
                  <a:extLst>
                    <a:ext uri="{9D8B030D-6E8A-4147-A177-3AD203B41FA5}">
                      <a16:colId xmlns:a16="http://schemas.microsoft.com/office/drawing/2014/main" val="3749071449"/>
                    </a:ext>
                  </a:extLst>
                </a:gridCol>
                <a:gridCol w="2352282">
                  <a:extLst>
                    <a:ext uri="{9D8B030D-6E8A-4147-A177-3AD203B41FA5}">
                      <a16:colId xmlns:a16="http://schemas.microsoft.com/office/drawing/2014/main" val="2463316589"/>
                    </a:ext>
                  </a:extLst>
                </a:gridCol>
              </a:tblGrid>
              <a:tr h="555136">
                <a:tc gridSpan="2">
                  <a:txBody>
                    <a:bodyPr/>
                    <a:lstStyle/>
                    <a:p>
                      <a:r>
                        <a:rPr lang="nl-NL" sz="1200" dirty="0">
                          <a:latin typeface="Calibri" panose="020F0502020204030204" pitchFamily="34" charset="0"/>
                          <a:cs typeface="Calibri" panose="020F0502020204030204" pitchFamily="34" charset="0"/>
                        </a:rPr>
                        <a:t>Inhoudsopgave  van een methode Havo Biologie voor 4 en 5 Havo</a:t>
                      </a:r>
                    </a:p>
                  </a:txBody>
                  <a:tcPr>
                    <a:solidFill>
                      <a:schemeClr val="bg2"/>
                    </a:solidFill>
                  </a:tcPr>
                </a:tc>
                <a:tc hMerge="1">
                  <a:txBody>
                    <a:bodyPr/>
                    <a:lstStyle/>
                    <a:p>
                      <a:endParaRPr lang="nl-NL" dirty="0"/>
                    </a:p>
                  </a:txBody>
                  <a:tcPr>
                    <a:solidFill>
                      <a:schemeClr val="bg2"/>
                    </a:solidFill>
                  </a:tcPr>
                </a:tc>
                <a:extLst>
                  <a:ext uri="{0D108BD9-81ED-4DB2-BD59-A6C34878D82A}">
                    <a16:rowId xmlns:a16="http://schemas.microsoft.com/office/drawing/2014/main" val="810132629"/>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1. Inleiding in de biologie</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8. Stofwisseling in de cel</a:t>
                      </a:r>
                    </a:p>
                  </a:txBody>
                  <a:tcPr>
                    <a:solidFill>
                      <a:schemeClr val="bg2"/>
                    </a:solidFill>
                  </a:tcPr>
                </a:tc>
                <a:extLst>
                  <a:ext uri="{0D108BD9-81ED-4DB2-BD59-A6C34878D82A}">
                    <a16:rowId xmlns:a16="http://schemas.microsoft.com/office/drawing/2014/main" val="240772819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2. Voortplanting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9. DNA</a:t>
                      </a:r>
                    </a:p>
                  </a:txBody>
                  <a:tcPr>
                    <a:solidFill>
                      <a:schemeClr val="bg2"/>
                    </a:solidFill>
                  </a:tcPr>
                </a:tc>
                <a:extLst>
                  <a:ext uri="{0D108BD9-81ED-4DB2-BD59-A6C34878D82A}">
                    <a16:rowId xmlns:a16="http://schemas.microsoft.com/office/drawing/2014/main" val="1400760246"/>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3. Genetica</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10. Vertering</a:t>
                      </a:r>
                    </a:p>
                  </a:txBody>
                  <a:tcPr>
                    <a:solidFill>
                      <a:schemeClr val="bg2"/>
                    </a:solidFill>
                  </a:tcPr>
                </a:tc>
                <a:extLst>
                  <a:ext uri="{0D108BD9-81ED-4DB2-BD59-A6C34878D82A}">
                    <a16:rowId xmlns:a16="http://schemas.microsoft.com/office/drawing/2014/main" val="800290678"/>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4. Evolutie</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11. Transport</a:t>
                      </a:r>
                    </a:p>
                  </a:txBody>
                  <a:tcPr>
                    <a:solidFill>
                      <a:schemeClr val="bg2"/>
                    </a:solidFill>
                  </a:tcPr>
                </a:tc>
                <a:extLst>
                  <a:ext uri="{0D108BD9-81ED-4DB2-BD59-A6C34878D82A}">
                    <a16:rowId xmlns:a16="http://schemas.microsoft.com/office/drawing/2014/main" val="233115578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5. Regeling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12. Gaswisseling en uitscheiding</a:t>
                      </a:r>
                    </a:p>
                  </a:txBody>
                  <a:tcPr>
                    <a:solidFill>
                      <a:schemeClr val="bg2"/>
                    </a:solidFill>
                  </a:tcPr>
                </a:tc>
                <a:extLst>
                  <a:ext uri="{0D108BD9-81ED-4DB2-BD59-A6C34878D82A}">
                    <a16:rowId xmlns:a16="http://schemas.microsoft.com/office/drawing/2014/main" val="4017864745"/>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6. Waarneming en gedrag</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13. Afweer</a:t>
                      </a:r>
                    </a:p>
                  </a:txBody>
                  <a:tcPr>
                    <a:solidFill>
                      <a:schemeClr val="bg2"/>
                    </a:solidFill>
                  </a:tcPr>
                </a:tc>
                <a:extLst>
                  <a:ext uri="{0D108BD9-81ED-4DB2-BD59-A6C34878D82A}">
                    <a16:rowId xmlns:a16="http://schemas.microsoft.com/office/drawing/2014/main" val="3119014473"/>
                  </a:ext>
                </a:extLst>
              </a:tr>
              <a:tr h="363030">
                <a:tc>
                  <a:txBody>
                    <a:bodyPr/>
                    <a:lstStyle/>
                    <a:p>
                      <a:r>
                        <a:rPr lang="nl-NL" sz="1200" dirty="0">
                          <a:solidFill>
                            <a:schemeClr val="bg1"/>
                          </a:solidFill>
                          <a:latin typeface="Calibri" panose="020F0502020204030204" pitchFamily="34" charset="0"/>
                          <a:cs typeface="Calibri" panose="020F0502020204030204" pitchFamily="34" charset="0"/>
                        </a:rPr>
                        <a:t>7. Ecologie en milieu</a:t>
                      </a:r>
                    </a:p>
                  </a:txBody>
                  <a:tcPr>
                    <a:solidFill>
                      <a:schemeClr val="bg2"/>
                    </a:solidFill>
                  </a:tcPr>
                </a:tc>
                <a:tc>
                  <a:txBody>
                    <a:bodyPr/>
                    <a:lstStyle/>
                    <a:p>
                      <a:r>
                        <a:rPr lang="nl-NL" sz="1200" dirty="0">
                          <a:solidFill>
                            <a:schemeClr val="bg1"/>
                          </a:solidFill>
                          <a:latin typeface="Calibri" panose="020F0502020204030204" pitchFamily="34" charset="0"/>
                          <a:cs typeface="Calibri" panose="020F0502020204030204" pitchFamily="34" charset="0"/>
                        </a:rPr>
                        <a:t>14. Samenhang van de biologie</a:t>
                      </a:r>
                    </a:p>
                  </a:txBody>
                  <a:tcPr>
                    <a:solidFill>
                      <a:schemeClr val="bg2"/>
                    </a:solidFill>
                  </a:tcPr>
                </a:tc>
                <a:extLst>
                  <a:ext uri="{0D108BD9-81ED-4DB2-BD59-A6C34878D82A}">
                    <a16:rowId xmlns:a16="http://schemas.microsoft.com/office/drawing/2014/main" val="1115609198"/>
                  </a:ext>
                </a:extLst>
              </a:tr>
            </a:tbl>
          </a:graphicData>
        </a:graphic>
      </p:graphicFrame>
      <p:sp>
        <p:nvSpPr>
          <p:cNvPr id="8" name="Bijschrift: pijl-omhoog 7">
            <a:extLst>
              <a:ext uri="{FF2B5EF4-FFF2-40B4-BE49-F238E27FC236}">
                <a16:creationId xmlns:a16="http://schemas.microsoft.com/office/drawing/2014/main" id="{49FBD899-799A-48B2-B830-EE54CE0DF4FA}"/>
              </a:ext>
            </a:extLst>
          </p:cNvPr>
          <p:cNvSpPr/>
          <p:nvPr/>
        </p:nvSpPr>
        <p:spPr>
          <a:xfrm>
            <a:off x="7589837" y="4575454"/>
            <a:ext cx="3909938" cy="1661858"/>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C2577"/>
                </a:solidFill>
                <a:effectLst/>
                <a:uLnTx/>
                <a:uFillTx/>
                <a:latin typeface="Georgia"/>
                <a:ea typeface="+mn-ea"/>
                <a:cs typeface="+mn-cs"/>
              </a:rPr>
              <a:t>In het </a:t>
            </a:r>
            <a:r>
              <a:rPr kumimoji="0" lang="nl-NL" sz="1600" b="1" i="0" u="none" strike="noStrike" kern="1200" cap="none" spc="0" normalizeH="0" baseline="0" noProof="0" dirty="0">
                <a:ln>
                  <a:noFill/>
                </a:ln>
                <a:solidFill>
                  <a:srgbClr val="0C2577"/>
                </a:solidFill>
                <a:effectLst/>
                <a:uLnTx/>
                <a:uFillTx/>
                <a:latin typeface="Georgia"/>
                <a:ea typeface="+mn-ea"/>
                <a:cs typeface="+mn-cs"/>
              </a:rPr>
              <a:t>laatste</a:t>
            </a:r>
            <a:r>
              <a:rPr kumimoji="0" lang="nl-NL" sz="1600" b="0" i="0" u="none" strike="noStrike" kern="1200" cap="none" spc="0" normalizeH="0" baseline="0" noProof="0" dirty="0">
                <a:ln>
                  <a:noFill/>
                </a:ln>
                <a:solidFill>
                  <a:srgbClr val="0C2577"/>
                </a:solidFill>
                <a:effectLst/>
                <a:uLnTx/>
                <a:uFillTx/>
                <a:latin typeface="Georgia"/>
                <a:ea typeface="+mn-ea"/>
                <a:cs typeface="+mn-cs"/>
              </a:rPr>
              <a:t> </a:t>
            </a:r>
            <a:r>
              <a:rPr kumimoji="0" lang="nl-NL" sz="1600" b="1" i="0" u="none" strike="noStrike" kern="1200" cap="none" spc="0" normalizeH="0" baseline="0" noProof="0" dirty="0">
                <a:ln>
                  <a:noFill/>
                </a:ln>
                <a:solidFill>
                  <a:srgbClr val="0C2577"/>
                </a:solidFill>
                <a:effectLst/>
                <a:uLnTx/>
                <a:uFillTx/>
                <a:latin typeface="Georgia"/>
                <a:ea typeface="+mn-ea"/>
                <a:cs typeface="+mn-cs"/>
              </a:rPr>
              <a:t>hoofdstuk </a:t>
            </a:r>
            <a:r>
              <a:rPr kumimoji="0" lang="nl-NL" sz="1600" b="0" i="0" u="none" strike="noStrike" kern="1200" cap="none" spc="0" normalizeH="0" baseline="0" noProof="0" dirty="0">
                <a:ln>
                  <a:noFill/>
                </a:ln>
                <a:solidFill>
                  <a:srgbClr val="0C2577"/>
                </a:solidFill>
                <a:effectLst/>
                <a:uLnTx/>
                <a:uFillTx/>
                <a:latin typeface="Georgia"/>
                <a:ea typeface="+mn-ea"/>
                <a:cs typeface="+mn-cs"/>
              </a:rPr>
              <a:t>van het </a:t>
            </a:r>
            <a:r>
              <a:rPr kumimoji="0" lang="nl-NL" sz="1600" b="1" i="0" u="none" strike="noStrike" kern="1200" cap="none" spc="0" normalizeH="0" baseline="0" noProof="0" dirty="0">
                <a:ln>
                  <a:noFill/>
                </a:ln>
                <a:solidFill>
                  <a:srgbClr val="0C2577"/>
                </a:solidFill>
                <a:effectLst/>
                <a:uLnTx/>
                <a:uFillTx/>
                <a:latin typeface="Georgia"/>
                <a:ea typeface="+mn-ea"/>
                <a:cs typeface="+mn-cs"/>
              </a:rPr>
              <a:t>laatste jaar</a:t>
            </a:r>
            <a:r>
              <a:rPr kumimoji="0" lang="nl-NL" sz="1600" b="0" i="0" u="none" strike="noStrike" kern="1200" cap="none" spc="0" normalizeH="0" baseline="0" noProof="0" dirty="0">
                <a:ln>
                  <a:noFill/>
                </a:ln>
                <a:solidFill>
                  <a:srgbClr val="0C2577"/>
                </a:solidFill>
                <a:effectLst/>
                <a:uLnTx/>
                <a:uFillTx/>
                <a:latin typeface="Georgia"/>
                <a:ea typeface="+mn-ea"/>
                <a:cs typeface="+mn-cs"/>
              </a:rPr>
              <a:t> wordt er aandacht besteed aan </a:t>
            </a:r>
            <a:r>
              <a:rPr kumimoji="0" lang="nl-NL" sz="1600" b="1" i="0" u="none" strike="noStrike" kern="1200" cap="none" spc="0" normalizeH="0" baseline="0" noProof="0" dirty="0">
                <a:ln>
                  <a:noFill/>
                </a:ln>
                <a:solidFill>
                  <a:srgbClr val="0C2577"/>
                </a:solidFill>
                <a:effectLst/>
                <a:uLnTx/>
                <a:uFillTx/>
                <a:latin typeface="Georgia"/>
                <a:ea typeface="+mn-ea"/>
                <a:cs typeface="+mn-cs"/>
              </a:rPr>
              <a:t>samenhang</a:t>
            </a:r>
            <a:r>
              <a:rPr kumimoji="0" lang="nl-NL" sz="1600" b="0" i="0" u="none" strike="noStrike" kern="1200" cap="none" spc="0" normalizeH="0" baseline="0" noProof="0" dirty="0">
                <a:ln>
                  <a:noFill/>
                </a:ln>
                <a:solidFill>
                  <a:srgbClr val="0C2577"/>
                </a:solidFill>
                <a:effectLst/>
                <a:uLnTx/>
                <a:uFillTx/>
                <a:latin typeface="Georgia"/>
                <a:ea typeface="+mn-ea"/>
                <a:cs typeface="+mn-cs"/>
              </a:rPr>
              <a:t>. Dit hoofdstuk wordt ook nog vaak geschrapt</a:t>
            </a:r>
            <a:endParaRPr kumimoji="0" lang="nl-NL" sz="1600" b="1" i="0" u="none" strike="noStrike" kern="1200" cap="none" spc="0" normalizeH="0" baseline="0" noProof="0" dirty="0">
              <a:ln>
                <a:noFill/>
              </a:ln>
              <a:solidFill>
                <a:srgbClr val="0C2577"/>
              </a:solidFill>
              <a:effectLst/>
              <a:uLnTx/>
              <a:uFillTx/>
              <a:latin typeface="Georgia"/>
              <a:ea typeface="+mn-ea"/>
              <a:cs typeface="+mn-cs"/>
            </a:endParaRPr>
          </a:p>
        </p:txBody>
      </p:sp>
    </p:spTree>
    <p:extLst>
      <p:ext uri="{BB962C8B-B14F-4D97-AF65-F5344CB8AC3E}">
        <p14:creationId xmlns:p14="http://schemas.microsoft.com/office/powerpoint/2010/main" val="322276765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995E95B-5344-471C-8F2E-E5C47546C76B}"/>
              </a:ext>
            </a:extLst>
          </p:cNvPr>
          <p:cNvSpPr/>
          <p:nvPr/>
        </p:nvSpPr>
        <p:spPr>
          <a:xfrm>
            <a:off x="266527" y="2996952"/>
            <a:ext cx="1800200" cy="36004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Titel 1">
            <a:extLst>
              <a:ext uri="{FF2B5EF4-FFF2-40B4-BE49-F238E27FC236}">
                <a16:creationId xmlns:a16="http://schemas.microsoft.com/office/drawing/2014/main" id="{CC7942EC-B6F8-4042-986B-8A8BDE3402D2}"/>
              </a:ext>
            </a:extLst>
          </p:cNvPr>
          <p:cNvSpPr>
            <a:spLocks noGrp="1"/>
          </p:cNvSpPr>
          <p:nvPr>
            <p:ph type="title"/>
          </p:nvPr>
        </p:nvSpPr>
        <p:spPr/>
        <p:txBody>
          <a:bodyPr/>
          <a:lstStyle/>
          <a:p>
            <a:br>
              <a:rPr lang="nl-NL" sz="3200" dirty="0"/>
            </a:br>
            <a:r>
              <a:rPr lang="nl-NL" sz="3200" dirty="0"/>
              <a:t>Versnippering binnen een hoofdstuk</a:t>
            </a:r>
            <a:br>
              <a:rPr lang="nl-NL" sz="3200" dirty="0"/>
            </a:br>
            <a:endParaRPr lang="nl-NL" sz="2400" dirty="0"/>
          </a:p>
        </p:txBody>
      </p:sp>
      <p:sp>
        <p:nvSpPr>
          <p:cNvPr id="3" name="Tijdelijke aanduiding voor verticale tekst 2">
            <a:extLst>
              <a:ext uri="{FF2B5EF4-FFF2-40B4-BE49-F238E27FC236}">
                <a16:creationId xmlns:a16="http://schemas.microsoft.com/office/drawing/2014/main" id="{973FCE3D-6BE3-434A-86CD-B177C0ED1F27}"/>
              </a:ext>
            </a:extLst>
          </p:cNvPr>
          <p:cNvSpPr>
            <a:spLocks noGrp="1"/>
          </p:cNvSpPr>
          <p:nvPr>
            <p:ph type="body" orient="vert" idx="1"/>
          </p:nvPr>
        </p:nvSpPr>
        <p:spPr>
          <a:xfrm>
            <a:off x="404662" y="1412776"/>
            <a:ext cx="11389023" cy="4635896"/>
          </a:xfrm>
        </p:spPr>
        <p:txBody>
          <a:bodyPr>
            <a:normAutofit fontScale="92500" lnSpcReduction="20000"/>
          </a:bodyPr>
          <a:lstStyle/>
          <a:p>
            <a:pPr marL="0" indent="0">
              <a:buNone/>
            </a:pPr>
            <a:endParaRPr lang="nl-NL" dirty="0"/>
          </a:p>
          <a:p>
            <a:pPr marL="0" indent="0">
              <a:buNone/>
            </a:pPr>
            <a:r>
              <a:rPr lang="nl-NL" b="1" dirty="0"/>
              <a:t>Leerjaar 1. Hoofdstuk 2  Planten  (35 pagina’s)</a:t>
            </a:r>
          </a:p>
          <a:p>
            <a:pPr marL="0" indent="0">
              <a:buNone/>
            </a:pPr>
            <a:r>
              <a:rPr lang="nl-NL" dirty="0"/>
              <a:t>2.1 De levenscyclus van een plant</a:t>
            </a:r>
          </a:p>
          <a:p>
            <a:pPr marL="0" indent="0">
              <a:buNone/>
            </a:pPr>
            <a:r>
              <a:rPr lang="nl-NL" dirty="0"/>
              <a:t>2.2. Wortels</a:t>
            </a:r>
          </a:p>
          <a:p>
            <a:pPr marL="0" indent="0">
              <a:buNone/>
            </a:pPr>
            <a:r>
              <a:rPr lang="nl-NL" dirty="0"/>
              <a:t>2.3 Stengels</a:t>
            </a:r>
          </a:p>
          <a:p>
            <a:pPr marL="0" indent="0">
              <a:buNone/>
            </a:pPr>
            <a:r>
              <a:rPr lang="nl-NL" dirty="0"/>
              <a:t>2.4. Bladeren </a:t>
            </a:r>
          </a:p>
          <a:p>
            <a:pPr marL="0" indent="0">
              <a:buNone/>
            </a:pPr>
            <a:r>
              <a:rPr lang="nl-NL" dirty="0"/>
              <a:t>2.5. Eetbare wortels, stengels en bladeren</a:t>
            </a:r>
          </a:p>
          <a:p>
            <a:pPr marL="0" indent="0">
              <a:buNone/>
            </a:pPr>
            <a:r>
              <a:rPr lang="nl-NL" dirty="0"/>
              <a:t>2.6. Een experiment ontwerpen </a:t>
            </a:r>
          </a:p>
          <a:p>
            <a:pPr marL="0" indent="0">
              <a:buNone/>
            </a:pPr>
            <a:r>
              <a:rPr lang="nl-NL" dirty="0"/>
              <a:t>Extra basisstof/verrijkingsstof</a:t>
            </a:r>
          </a:p>
          <a:p>
            <a:pPr marL="0" indent="0">
              <a:buNone/>
            </a:pPr>
            <a:r>
              <a:rPr lang="nl-NL" dirty="0"/>
              <a:t>2.6. Takken</a:t>
            </a:r>
          </a:p>
          <a:p>
            <a:pPr marL="0" indent="0">
              <a:buNone/>
            </a:pPr>
            <a:r>
              <a:rPr lang="nl-NL" dirty="0"/>
              <a:t>2.7  Kenmerken van een blad</a:t>
            </a:r>
          </a:p>
          <a:p>
            <a:pPr marL="0" indent="0">
              <a:buNone/>
            </a:pPr>
            <a:r>
              <a:rPr lang="nl-NL" dirty="0"/>
              <a:t>2.8. Spruitgroenten</a:t>
            </a:r>
          </a:p>
          <a:p>
            <a:pPr marL="0" indent="0">
              <a:buNone/>
            </a:pPr>
            <a:r>
              <a:rPr lang="nl-NL" dirty="0"/>
              <a:t>2.9. Het belang van fotosynthese</a:t>
            </a:r>
          </a:p>
          <a:p>
            <a:pPr marL="0" indent="0">
              <a:buNone/>
            </a:pPr>
            <a:r>
              <a:rPr lang="nl-NL" dirty="0"/>
              <a:t>2.10 Gallen  </a:t>
            </a:r>
          </a:p>
          <a:p>
            <a:pPr marL="0" indent="0">
              <a:buNone/>
            </a:pPr>
            <a:endParaRPr lang="nl-NL" dirty="0"/>
          </a:p>
        </p:txBody>
      </p:sp>
      <p:cxnSp>
        <p:nvCxnSpPr>
          <p:cNvPr id="7" name="Rechte verbindingslijn met pijl 6">
            <a:extLst>
              <a:ext uri="{FF2B5EF4-FFF2-40B4-BE49-F238E27FC236}">
                <a16:creationId xmlns:a16="http://schemas.microsoft.com/office/drawing/2014/main" id="{A1CC64B2-51B4-4651-A736-9A35B98588F4}"/>
              </a:ext>
            </a:extLst>
          </p:cNvPr>
          <p:cNvCxnSpPr>
            <a:cxnSpLocks/>
          </p:cNvCxnSpPr>
          <p:nvPr/>
        </p:nvCxnSpPr>
        <p:spPr>
          <a:xfrm>
            <a:off x="2066727" y="3212976"/>
            <a:ext cx="3528392"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FDF273D3-912A-42D2-A27E-692DB719359E}"/>
              </a:ext>
            </a:extLst>
          </p:cNvPr>
          <p:cNvSpPr txBox="1"/>
          <p:nvPr/>
        </p:nvSpPr>
        <p:spPr>
          <a:xfrm>
            <a:off x="5710785" y="2807394"/>
            <a:ext cx="6240811" cy="1200329"/>
          </a:xfrm>
          <a:prstGeom prst="rect">
            <a:avLst/>
          </a:prstGeom>
          <a:solidFill>
            <a:srgbClr val="FFFF00"/>
          </a:solidFill>
          <a:ln>
            <a:solidFill>
              <a:schemeClr val="bg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In paragraaf 2.4 wordt kern en samenhang besproken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(het bouwplan van de plant en waarom dit zo in elkaar zit).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Paragraaf 2.9. is ook essentieel maar die wordt meestal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Georgia"/>
                <a:ea typeface="+mn-ea"/>
                <a:cs typeface="+mn-cs"/>
              </a:rPr>
              <a:t>overgeslagen </a:t>
            </a:r>
          </a:p>
        </p:txBody>
      </p:sp>
      <p:cxnSp>
        <p:nvCxnSpPr>
          <p:cNvPr id="9" name="Rechte verbindingslijn met pijl 8">
            <a:extLst>
              <a:ext uri="{FF2B5EF4-FFF2-40B4-BE49-F238E27FC236}">
                <a16:creationId xmlns:a16="http://schemas.microsoft.com/office/drawing/2014/main" id="{A78F5238-D9C9-4743-BCE8-AA8E6CB7A42B}"/>
              </a:ext>
            </a:extLst>
          </p:cNvPr>
          <p:cNvCxnSpPr>
            <a:cxnSpLocks/>
          </p:cNvCxnSpPr>
          <p:nvPr/>
        </p:nvCxnSpPr>
        <p:spPr>
          <a:xfrm flipH="1">
            <a:off x="3650903" y="4077072"/>
            <a:ext cx="1944216" cy="1368152"/>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47646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2C3468-5B33-4D9C-B075-8A5CF0FF5AB9}"/>
              </a:ext>
            </a:extLst>
          </p:cNvPr>
          <p:cNvSpPr>
            <a:spLocks noGrp="1"/>
          </p:cNvSpPr>
          <p:nvPr>
            <p:ph type="title"/>
          </p:nvPr>
        </p:nvSpPr>
        <p:spPr/>
        <p:txBody>
          <a:bodyPr/>
          <a:lstStyle/>
          <a:p>
            <a:r>
              <a:rPr lang="nl-NL" sz="2800" dirty="0"/>
              <a:t>Onderwijs is vaak georganiseerd als een cijfertekening</a:t>
            </a:r>
          </a:p>
        </p:txBody>
      </p:sp>
      <p:pic>
        <p:nvPicPr>
          <p:cNvPr id="9" name="Afbeelding 8">
            <a:extLst>
              <a:ext uri="{FF2B5EF4-FFF2-40B4-BE49-F238E27FC236}">
                <a16:creationId xmlns:a16="http://schemas.microsoft.com/office/drawing/2014/main" id="{0665A98F-D60A-48BF-9B1D-043572CD9F6B}"/>
              </a:ext>
            </a:extLst>
          </p:cNvPr>
          <p:cNvPicPr>
            <a:picLocks noChangeAspect="1"/>
          </p:cNvPicPr>
          <p:nvPr/>
        </p:nvPicPr>
        <p:blipFill>
          <a:blip r:embed="rId2"/>
          <a:stretch>
            <a:fillRect/>
          </a:stretch>
        </p:blipFill>
        <p:spPr>
          <a:xfrm>
            <a:off x="7447322" y="2760112"/>
            <a:ext cx="2945224" cy="2866935"/>
          </a:xfrm>
          <a:prstGeom prst="rect">
            <a:avLst/>
          </a:prstGeom>
        </p:spPr>
      </p:pic>
      <p:graphicFrame>
        <p:nvGraphicFramePr>
          <p:cNvPr id="8" name="Tabel 13">
            <a:extLst>
              <a:ext uri="{FF2B5EF4-FFF2-40B4-BE49-F238E27FC236}">
                <a16:creationId xmlns:a16="http://schemas.microsoft.com/office/drawing/2014/main" id="{E7E79081-A163-44AE-B7F1-26C713D22A13}"/>
              </a:ext>
            </a:extLst>
          </p:cNvPr>
          <p:cNvGraphicFramePr>
            <a:graphicFrameLocks noGrp="1"/>
          </p:cNvGraphicFramePr>
          <p:nvPr/>
        </p:nvGraphicFramePr>
        <p:xfrm>
          <a:off x="7480464" y="2760112"/>
          <a:ext cx="2912081" cy="2845481"/>
        </p:xfrm>
        <a:graphic>
          <a:graphicData uri="http://schemas.openxmlformats.org/drawingml/2006/table">
            <a:tbl>
              <a:tblPr firstRow="1" bandRow="1">
                <a:tableStyleId>{5940675A-B579-460E-94D1-54222C63F5DA}</a:tableStyleId>
              </a:tblPr>
              <a:tblGrid>
                <a:gridCol w="958060">
                  <a:extLst>
                    <a:ext uri="{9D8B030D-6E8A-4147-A177-3AD203B41FA5}">
                      <a16:colId xmlns:a16="http://schemas.microsoft.com/office/drawing/2014/main" val="14187775"/>
                    </a:ext>
                  </a:extLst>
                </a:gridCol>
                <a:gridCol w="1011938">
                  <a:extLst>
                    <a:ext uri="{9D8B030D-6E8A-4147-A177-3AD203B41FA5}">
                      <a16:colId xmlns:a16="http://schemas.microsoft.com/office/drawing/2014/main" val="3700675880"/>
                    </a:ext>
                  </a:extLst>
                </a:gridCol>
                <a:gridCol w="942083">
                  <a:extLst>
                    <a:ext uri="{9D8B030D-6E8A-4147-A177-3AD203B41FA5}">
                      <a16:colId xmlns:a16="http://schemas.microsoft.com/office/drawing/2014/main" val="1579133869"/>
                    </a:ext>
                  </a:extLst>
                </a:gridCol>
              </a:tblGrid>
              <a:tr h="796735">
                <a:tc>
                  <a:txBody>
                    <a:bodyPr/>
                    <a:lstStyle/>
                    <a:p>
                      <a:endParaRPr lang="nl-NL" sz="1000" dirty="0"/>
                    </a:p>
                    <a:p>
                      <a:endParaRPr lang="nl-NL" sz="1000" dirty="0"/>
                    </a:p>
                  </a:txBody>
                  <a:tcPr marL="68544" marR="68544" marT="34272" marB="34272"/>
                </a:tc>
                <a:tc>
                  <a:txBody>
                    <a:bodyPr/>
                    <a:lstStyle/>
                    <a:p>
                      <a:endParaRPr lang="nl-NL" sz="1000" dirty="0"/>
                    </a:p>
                  </a:txBody>
                  <a:tcPr marL="68544" marR="68544" marT="34272" marB="34272"/>
                </a:tc>
                <a:tc>
                  <a:txBody>
                    <a:bodyPr/>
                    <a:lstStyle/>
                    <a:p>
                      <a:endParaRPr lang="nl-NL" sz="1000" dirty="0"/>
                    </a:p>
                  </a:txBody>
                  <a:tcPr marL="68544" marR="68544" marT="34272" marB="34272"/>
                </a:tc>
                <a:extLst>
                  <a:ext uri="{0D108BD9-81ED-4DB2-BD59-A6C34878D82A}">
                    <a16:rowId xmlns:a16="http://schemas.microsoft.com/office/drawing/2014/main" val="1829531226"/>
                  </a:ext>
                </a:extLst>
              </a:tr>
              <a:tr h="796735">
                <a:tc>
                  <a:txBody>
                    <a:bodyPr/>
                    <a:lstStyle/>
                    <a:p>
                      <a:endParaRPr lang="nl-NL" sz="1000" dirty="0"/>
                    </a:p>
                    <a:p>
                      <a:endParaRPr lang="nl-NL" sz="1000" dirty="0"/>
                    </a:p>
                  </a:txBody>
                  <a:tcPr marL="68544" marR="68544" marT="34272" marB="34272"/>
                </a:tc>
                <a:tc>
                  <a:txBody>
                    <a:bodyPr/>
                    <a:lstStyle/>
                    <a:p>
                      <a:endParaRPr lang="nl-NL" sz="1000" dirty="0"/>
                    </a:p>
                  </a:txBody>
                  <a:tcPr marL="68544" marR="68544" marT="34272" marB="34272"/>
                </a:tc>
                <a:tc>
                  <a:txBody>
                    <a:bodyPr/>
                    <a:lstStyle/>
                    <a:p>
                      <a:endParaRPr lang="nl-NL" sz="1000" dirty="0"/>
                    </a:p>
                  </a:txBody>
                  <a:tcPr marL="68544" marR="68544" marT="34272" marB="34272"/>
                </a:tc>
                <a:extLst>
                  <a:ext uri="{0D108BD9-81ED-4DB2-BD59-A6C34878D82A}">
                    <a16:rowId xmlns:a16="http://schemas.microsoft.com/office/drawing/2014/main" val="556062646"/>
                  </a:ext>
                </a:extLst>
              </a:tr>
              <a:tr h="796735">
                <a:tc>
                  <a:txBody>
                    <a:bodyPr/>
                    <a:lstStyle/>
                    <a:p>
                      <a:endParaRPr lang="nl-NL" sz="1000" dirty="0"/>
                    </a:p>
                    <a:p>
                      <a:endParaRPr lang="nl-NL" sz="1000" dirty="0"/>
                    </a:p>
                  </a:txBody>
                  <a:tcPr marL="68544" marR="68544" marT="34272" marB="34272"/>
                </a:tc>
                <a:tc>
                  <a:txBody>
                    <a:bodyPr/>
                    <a:lstStyle/>
                    <a:p>
                      <a:endParaRPr lang="nl-NL" sz="1000" dirty="0"/>
                    </a:p>
                  </a:txBody>
                  <a:tcPr marL="68544" marR="68544" marT="34272" marB="34272"/>
                </a:tc>
                <a:tc>
                  <a:txBody>
                    <a:bodyPr/>
                    <a:lstStyle/>
                    <a:p>
                      <a:endParaRPr lang="nl-NL" sz="1000" dirty="0"/>
                    </a:p>
                  </a:txBody>
                  <a:tcPr marL="68544" marR="68544" marT="34272" marB="34272"/>
                </a:tc>
                <a:extLst>
                  <a:ext uri="{0D108BD9-81ED-4DB2-BD59-A6C34878D82A}">
                    <a16:rowId xmlns:a16="http://schemas.microsoft.com/office/drawing/2014/main" val="2583998142"/>
                  </a:ext>
                </a:extLst>
              </a:tr>
              <a:tr h="455276">
                <a:tc>
                  <a:txBody>
                    <a:bodyPr/>
                    <a:lstStyle/>
                    <a:p>
                      <a:endParaRPr lang="nl-NL" sz="1000" dirty="0"/>
                    </a:p>
                  </a:txBody>
                  <a:tcPr marL="68544" marR="68544" marT="34272" marB="34272"/>
                </a:tc>
                <a:tc>
                  <a:txBody>
                    <a:bodyPr/>
                    <a:lstStyle/>
                    <a:p>
                      <a:endParaRPr lang="nl-NL" sz="1000" dirty="0"/>
                    </a:p>
                  </a:txBody>
                  <a:tcPr marL="68544" marR="68544" marT="34272" marB="34272"/>
                </a:tc>
                <a:tc>
                  <a:txBody>
                    <a:bodyPr/>
                    <a:lstStyle/>
                    <a:p>
                      <a:endParaRPr lang="nl-NL" sz="1000" dirty="0"/>
                    </a:p>
                  </a:txBody>
                  <a:tcPr marL="68544" marR="68544" marT="34272" marB="34272"/>
                </a:tc>
                <a:extLst>
                  <a:ext uri="{0D108BD9-81ED-4DB2-BD59-A6C34878D82A}">
                    <a16:rowId xmlns:a16="http://schemas.microsoft.com/office/drawing/2014/main" val="2223657663"/>
                  </a:ext>
                </a:extLst>
              </a:tr>
            </a:tbl>
          </a:graphicData>
        </a:graphic>
      </p:graphicFrame>
      <p:sp>
        <p:nvSpPr>
          <p:cNvPr id="10" name="Rechthoek 9">
            <a:extLst>
              <a:ext uri="{FF2B5EF4-FFF2-40B4-BE49-F238E27FC236}">
                <a16:creationId xmlns:a16="http://schemas.microsoft.com/office/drawing/2014/main" id="{54FFD2DF-843D-496F-B7F2-72DE16B0370D}"/>
              </a:ext>
            </a:extLst>
          </p:cNvPr>
          <p:cNvSpPr/>
          <p:nvPr/>
        </p:nvSpPr>
        <p:spPr>
          <a:xfrm>
            <a:off x="320095" y="1015568"/>
            <a:ext cx="1187104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C2577"/>
                </a:solidFill>
                <a:effectLst/>
                <a:uLnTx/>
                <a:uFillTx/>
                <a:latin typeface="Georgia"/>
                <a:ea typeface="+mn-ea"/>
                <a:cs typeface="+mn-cs"/>
              </a:rPr>
              <a:t>Zowel</a:t>
            </a:r>
            <a:r>
              <a:rPr kumimoji="0" lang="en-US" sz="1800" b="0" i="0" u="none" strike="noStrike" kern="1200" cap="none" spc="0" normalizeH="0" baseline="0" noProof="0" dirty="0">
                <a:ln>
                  <a:noFill/>
                </a:ln>
                <a:solidFill>
                  <a:srgbClr val="0C2577"/>
                </a:solidFill>
                <a:effectLst/>
                <a:uLnTx/>
                <a:uFillTx/>
                <a:latin typeface="Georgia"/>
                <a:ea typeface="+mn-ea"/>
                <a:cs typeface="+mn-cs"/>
              </a:rPr>
              <a:t> op het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niveau</a:t>
            </a:r>
            <a:r>
              <a:rPr kumimoji="0" lang="en-US" sz="1800" b="0" i="0" u="none" strike="noStrike" kern="1200" cap="none" spc="0" normalizeH="0" baseline="0" noProof="0" dirty="0">
                <a:ln>
                  <a:noFill/>
                </a:ln>
                <a:solidFill>
                  <a:srgbClr val="0C2577"/>
                </a:solidFill>
                <a:effectLst/>
                <a:uLnTx/>
                <a:uFillTx/>
                <a:latin typeface="Georgia"/>
                <a:ea typeface="+mn-ea"/>
                <a:cs typeface="+mn-cs"/>
              </a:rPr>
              <a:t> van lessen,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lessenseries</a:t>
            </a:r>
            <a:r>
              <a:rPr kumimoji="0" lang="en-US" sz="1800" b="0" i="0" u="none" strike="noStrike" kern="1200" cap="none" spc="0" normalizeH="0" baseline="0" noProof="0" dirty="0">
                <a:ln>
                  <a:noFill/>
                </a:ln>
                <a:solidFill>
                  <a:srgbClr val="0C2577"/>
                </a:solidFill>
                <a:effectLst/>
                <a:uLnTx/>
                <a:uFillTx/>
                <a:latin typeface="Georgia"/>
                <a:ea typeface="+mn-ea"/>
                <a:cs typeface="+mn-cs"/>
              </a:rPr>
              <a:t>,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leerjaren</a:t>
            </a:r>
            <a:r>
              <a:rPr kumimoji="0" lang="en-US" sz="1800" b="0" i="0" u="none" strike="noStrike" kern="1200" cap="none" spc="0" normalizeH="0" baseline="0" noProof="0" dirty="0">
                <a:ln>
                  <a:noFill/>
                </a:ln>
                <a:solidFill>
                  <a:srgbClr val="0C2577"/>
                </a:solidFill>
                <a:effectLst/>
                <a:uLnTx/>
                <a:uFillTx/>
                <a:latin typeface="Georgia"/>
                <a:ea typeface="+mn-ea"/>
                <a:cs typeface="+mn-cs"/>
              </a:rPr>
              <a:t>,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als</a:t>
            </a:r>
            <a:r>
              <a:rPr kumimoji="0" lang="en-US" sz="1800" b="0" i="0" u="none" strike="noStrike" kern="1200" cap="none" spc="0" normalizeH="0" baseline="0" noProof="0" dirty="0">
                <a:ln>
                  <a:noFill/>
                </a:ln>
                <a:solidFill>
                  <a:srgbClr val="0C2577"/>
                </a:solidFill>
                <a:effectLst/>
                <a:uLnTx/>
                <a:uFillTx/>
                <a:latin typeface="Georgia"/>
                <a:ea typeface="+mn-ea"/>
                <a:cs typeface="+mn-cs"/>
              </a:rPr>
              <a:t> de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gehele</a:t>
            </a:r>
            <a:r>
              <a:rPr kumimoji="0" lang="en-US" sz="1800" b="0" i="0" u="none" strike="noStrike" kern="1200" cap="none" spc="0" normalizeH="0" baseline="0" noProof="0" dirty="0">
                <a:ln>
                  <a:noFill/>
                </a:ln>
                <a:solidFill>
                  <a:srgbClr val="0C2577"/>
                </a:solidFill>
                <a:effectLst/>
                <a:uLnTx/>
                <a:uFillTx/>
                <a:latin typeface="Georgia"/>
                <a:ea typeface="+mn-ea"/>
                <a:cs typeface="+mn-cs"/>
              </a:rPr>
              <a:t> </a:t>
            </a:r>
            <a:r>
              <a:rPr kumimoji="0" lang="en-US" sz="1800" b="0" i="0" u="none" strike="noStrike" kern="1200" cap="none" spc="0" normalizeH="0" baseline="0" noProof="0" dirty="0" err="1">
                <a:ln>
                  <a:noFill/>
                </a:ln>
                <a:solidFill>
                  <a:srgbClr val="0C2577"/>
                </a:solidFill>
                <a:effectLst/>
                <a:uLnTx/>
                <a:uFillTx/>
                <a:latin typeface="Georgia"/>
                <a:ea typeface="+mn-ea"/>
                <a:cs typeface="+mn-cs"/>
              </a:rPr>
              <a:t>opleiding</a:t>
            </a:r>
            <a:endParaRPr kumimoji="0" lang="en-US" sz="1800" b="0" i="0" u="none" strike="noStrike" kern="1200" cap="none" spc="0" normalizeH="0" baseline="0" noProof="0" dirty="0">
              <a:ln>
                <a:noFill/>
              </a:ln>
              <a:solidFill>
                <a:srgbClr val="0C2577"/>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C2577"/>
              </a:solidFill>
              <a:effectLst/>
              <a:uLnTx/>
              <a:uFillTx/>
              <a:latin typeface="Georgia"/>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C2577"/>
                </a:solidFill>
                <a:effectLst/>
                <a:uLnTx/>
                <a:uFillTx/>
                <a:latin typeface="Georgia"/>
                <a:ea typeface="+mn-ea"/>
                <a:cs typeface="+mn-cs"/>
              </a:rPr>
              <a:t>Atomistisch ontwerp: eerst de delen en dan pas het geheel </a:t>
            </a:r>
            <a:r>
              <a:rPr kumimoji="0" lang="nl-NL" sz="1800" b="1" i="0" u="none" strike="noStrike" kern="1200" cap="none" spc="0" normalizeH="0" baseline="0" noProof="0" dirty="0">
                <a:ln>
                  <a:noFill/>
                </a:ln>
                <a:solidFill>
                  <a:srgbClr val="0C2577"/>
                </a:solidFill>
                <a:effectLst/>
                <a:uLnTx/>
                <a:uFillTx/>
                <a:latin typeface="Georgia"/>
                <a:ea typeface="+mn-ea"/>
                <a:cs typeface="+mn-cs"/>
                <a:sym typeface="Wingdings" panose="05000000000000000000" pitchFamily="2" charset="2"/>
              </a:rPr>
              <a:t> overladenheid en versnippering</a:t>
            </a:r>
            <a:endParaRPr kumimoji="0" lang="nl-NL" sz="1800" b="1" i="0" u="none" strike="noStrike" kern="1200" cap="none" spc="0" normalizeH="0" baseline="0" noProof="0" dirty="0">
              <a:ln>
                <a:noFill/>
              </a:ln>
              <a:solidFill>
                <a:srgbClr val="0C2577"/>
              </a:solidFill>
              <a:effectLst/>
              <a:uLnTx/>
              <a:uFillTx/>
              <a:latin typeface="Georgia"/>
              <a:ea typeface="+mn-ea"/>
              <a:cs typeface="+mn-cs"/>
            </a:endParaRPr>
          </a:p>
        </p:txBody>
      </p:sp>
      <p:pic>
        <p:nvPicPr>
          <p:cNvPr id="3" name="Picture 2"/>
          <p:cNvPicPr>
            <a:picLocks noChangeAspect="1"/>
          </p:cNvPicPr>
          <p:nvPr/>
        </p:nvPicPr>
        <p:blipFill>
          <a:blip r:embed="rId3"/>
          <a:stretch>
            <a:fillRect/>
          </a:stretch>
        </p:blipFill>
        <p:spPr>
          <a:xfrm>
            <a:off x="1729854" y="2832547"/>
            <a:ext cx="1219200" cy="904875"/>
          </a:xfrm>
          <a:prstGeom prst="rect">
            <a:avLst/>
          </a:prstGeom>
        </p:spPr>
      </p:pic>
      <p:pic>
        <p:nvPicPr>
          <p:cNvPr id="4" name="Picture 3"/>
          <p:cNvPicPr>
            <a:picLocks noChangeAspect="1"/>
          </p:cNvPicPr>
          <p:nvPr/>
        </p:nvPicPr>
        <p:blipFill>
          <a:blip r:embed="rId4"/>
          <a:stretch>
            <a:fillRect/>
          </a:stretch>
        </p:blipFill>
        <p:spPr>
          <a:xfrm>
            <a:off x="3251416" y="2834392"/>
            <a:ext cx="1276350" cy="914400"/>
          </a:xfrm>
          <a:prstGeom prst="rect">
            <a:avLst/>
          </a:prstGeom>
        </p:spPr>
      </p:pic>
      <p:pic>
        <p:nvPicPr>
          <p:cNvPr id="5" name="Picture 4"/>
          <p:cNvPicPr>
            <a:picLocks noChangeAspect="1"/>
          </p:cNvPicPr>
          <p:nvPr/>
        </p:nvPicPr>
        <p:blipFill>
          <a:blip r:embed="rId5"/>
          <a:stretch>
            <a:fillRect/>
          </a:stretch>
        </p:blipFill>
        <p:spPr>
          <a:xfrm>
            <a:off x="4812646" y="2843918"/>
            <a:ext cx="1190625" cy="904875"/>
          </a:xfrm>
          <a:prstGeom prst="rect">
            <a:avLst/>
          </a:prstGeom>
        </p:spPr>
      </p:pic>
      <p:pic>
        <p:nvPicPr>
          <p:cNvPr id="6" name="Picture 5"/>
          <p:cNvPicPr>
            <a:picLocks noChangeAspect="1"/>
          </p:cNvPicPr>
          <p:nvPr/>
        </p:nvPicPr>
        <p:blipFill>
          <a:blip r:embed="rId6"/>
          <a:stretch>
            <a:fillRect/>
          </a:stretch>
        </p:blipFill>
        <p:spPr>
          <a:xfrm>
            <a:off x="1719949" y="4106753"/>
            <a:ext cx="1219200" cy="895350"/>
          </a:xfrm>
          <a:prstGeom prst="rect">
            <a:avLst/>
          </a:prstGeom>
        </p:spPr>
      </p:pic>
      <p:pic>
        <p:nvPicPr>
          <p:cNvPr id="7" name="Picture 6"/>
          <p:cNvPicPr>
            <a:picLocks noChangeAspect="1"/>
          </p:cNvPicPr>
          <p:nvPr/>
        </p:nvPicPr>
        <p:blipFill>
          <a:blip r:embed="rId7"/>
          <a:stretch>
            <a:fillRect/>
          </a:stretch>
        </p:blipFill>
        <p:spPr>
          <a:xfrm>
            <a:off x="3251416" y="4106754"/>
            <a:ext cx="1276350" cy="904875"/>
          </a:xfrm>
          <a:prstGeom prst="rect">
            <a:avLst/>
          </a:prstGeom>
        </p:spPr>
      </p:pic>
      <p:pic>
        <p:nvPicPr>
          <p:cNvPr id="12" name="Picture 11"/>
          <p:cNvPicPr>
            <a:picLocks noChangeAspect="1"/>
          </p:cNvPicPr>
          <p:nvPr/>
        </p:nvPicPr>
        <p:blipFill>
          <a:blip r:embed="rId8"/>
          <a:stretch>
            <a:fillRect/>
          </a:stretch>
        </p:blipFill>
        <p:spPr>
          <a:xfrm>
            <a:off x="4851564" y="4106754"/>
            <a:ext cx="1200150" cy="904875"/>
          </a:xfrm>
          <a:prstGeom prst="rect">
            <a:avLst/>
          </a:prstGeom>
        </p:spPr>
      </p:pic>
      <p:pic>
        <p:nvPicPr>
          <p:cNvPr id="13" name="Picture 12"/>
          <p:cNvPicPr>
            <a:picLocks noChangeAspect="1"/>
          </p:cNvPicPr>
          <p:nvPr/>
        </p:nvPicPr>
        <p:blipFill>
          <a:blip r:embed="rId9"/>
          <a:stretch>
            <a:fillRect/>
          </a:stretch>
        </p:blipFill>
        <p:spPr>
          <a:xfrm>
            <a:off x="1721956" y="5372857"/>
            <a:ext cx="1209675" cy="914400"/>
          </a:xfrm>
          <a:prstGeom prst="rect">
            <a:avLst/>
          </a:prstGeom>
        </p:spPr>
      </p:pic>
      <p:pic>
        <p:nvPicPr>
          <p:cNvPr id="14" name="Picture 13"/>
          <p:cNvPicPr>
            <a:picLocks noChangeAspect="1"/>
          </p:cNvPicPr>
          <p:nvPr/>
        </p:nvPicPr>
        <p:blipFill>
          <a:blip r:embed="rId10"/>
          <a:stretch>
            <a:fillRect/>
          </a:stretch>
        </p:blipFill>
        <p:spPr>
          <a:xfrm>
            <a:off x="3251416" y="5369589"/>
            <a:ext cx="1276350" cy="895350"/>
          </a:xfrm>
          <a:prstGeom prst="rect">
            <a:avLst/>
          </a:prstGeom>
        </p:spPr>
      </p:pic>
      <p:pic>
        <p:nvPicPr>
          <p:cNvPr id="15" name="Picture 14"/>
          <p:cNvPicPr>
            <a:picLocks noChangeAspect="1"/>
          </p:cNvPicPr>
          <p:nvPr/>
        </p:nvPicPr>
        <p:blipFill>
          <a:blip r:embed="rId11"/>
          <a:stretch>
            <a:fillRect/>
          </a:stretch>
        </p:blipFill>
        <p:spPr>
          <a:xfrm>
            <a:off x="4861090" y="5360065"/>
            <a:ext cx="1190625" cy="904875"/>
          </a:xfrm>
          <a:prstGeom prst="rect">
            <a:avLst/>
          </a:prstGeom>
        </p:spPr>
      </p:pic>
      <p:sp>
        <p:nvSpPr>
          <p:cNvPr id="16" name="TextBox 15"/>
          <p:cNvSpPr txBox="1"/>
          <p:nvPr/>
        </p:nvSpPr>
        <p:spPr>
          <a:xfrm>
            <a:off x="1886810" y="2530066"/>
            <a:ext cx="1167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1</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25" name="Right Arrow 24"/>
          <p:cNvSpPr/>
          <p:nvPr/>
        </p:nvSpPr>
        <p:spPr>
          <a:xfrm>
            <a:off x="6270077" y="3961887"/>
            <a:ext cx="864096" cy="36004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26" name="TextBox 25"/>
          <p:cNvSpPr txBox="1"/>
          <p:nvPr/>
        </p:nvSpPr>
        <p:spPr>
          <a:xfrm>
            <a:off x="3389696" y="2535369"/>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2</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27" name="TextBox 26"/>
          <p:cNvSpPr txBox="1"/>
          <p:nvPr/>
        </p:nvSpPr>
        <p:spPr>
          <a:xfrm>
            <a:off x="4917534" y="2545666"/>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3</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28" name="TextBox 27"/>
          <p:cNvSpPr txBox="1"/>
          <p:nvPr/>
        </p:nvSpPr>
        <p:spPr>
          <a:xfrm>
            <a:off x="1822495" y="3807999"/>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4</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29" name="TextBox 28"/>
          <p:cNvSpPr txBox="1"/>
          <p:nvPr/>
        </p:nvSpPr>
        <p:spPr>
          <a:xfrm>
            <a:off x="3392053" y="3807999"/>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5</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30" name="TextBox 29"/>
          <p:cNvSpPr txBox="1"/>
          <p:nvPr/>
        </p:nvSpPr>
        <p:spPr>
          <a:xfrm>
            <a:off x="4889629" y="3798977"/>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6</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31" name="TextBox 30"/>
          <p:cNvSpPr txBox="1"/>
          <p:nvPr/>
        </p:nvSpPr>
        <p:spPr>
          <a:xfrm>
            <a:off x="1830808" y="5061813"/>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7</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32" name="TextBox 31"/>
          <p:cNvSpPr txBox="1"/>
          <p:nvPr/>
        </p:nvSpPr>
        <p:spPr>
          <a:xfrm>
            <a:off x="3400445" y="5061813"/>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8</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
        <p:nvSpPr>
          <p:cNvPr id="33" name="TextBox 32"/>
          <p:cNvSpPr txBox="1"/>
          <p:nvPr/>
        </p:nvSpPr>
        <p:spPr>
          <a:xfrm>
            <a:off x="4963872" y="5073500"/>
            <a:ext cx="999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2577"/>
                </a:solidFill>
                <a:effectLst/>
                <a:uLnTx/>
                <a:uFillTx/>
                <a:latin typeface="Georgia"/>
                <a:ea typeface="+mn-ea"/>
                <a:cs typeface="+mn-cs"/>
              </a:rPr>
              <a:t>Hst</a:t>
            </a:r>
            <a:r>
              <a:rPr kumimoji="0" lang="en-US" sz="1400" b="0" i="0" u="none" strike="noStrike" kern="1200" cap="none" spc="0" normalizeH="0" baseline="0" noProof="0" dirty="0">
                <a:ln>
                  <a:noFill/>
                </a:ln>
                <a:solidFill>
                  <a:srgbClr val="0C2577"/>
                </a:solidFill>
                <a:effectLst/>
                <a:uLnTx/>
                <a:uFillTx/>
                <a:latin typeface="Georgia"/>
                <a:ea typeface="+mn-ea"/>
                <a:cs typeface="+mn-cs"/>
              </a:rPr>
              <a:t>/</a:t>
            </a:r>
            <a:r>
              <a:rPr kumimoji="0" lang="en-US" sz="1400" b="0" i="0" u="none" strike="noStrike" kern="1200" cap="none" spc="0" normalizeH="0" baseline="0" noProof="0" dirty="0" err="1">
                <a:ln>
                  <a:noFill/>
                </a:ln>
                <a:solidFill>
                  <a:srgbClr val="0C2577"/>
                </a:solidFill>
                <a:effectLst/>
                <a:uLnTx/>
                <a:uFillTx/>
                <a:latin typeface="Georgia"/>
                <a:ea typeface="+mn-ea"/>
                <a:cs typeface="+mn-cs"/>
              </a:rPr>
              <a:t>vak</a:t>
            </a:r>
            <a:r>
              <a:rPr kumimoji="0" lang="en-US" sz="1400" b="0" i="0" u="none" strike="noStrike" kern="1200" cap="none" spc="0" normalizeH="0" baseline="0" noProof="0" dirty="0">
                <a:ln>
                  <a:noFill/>
                </a:ln>
                <a:solidFill>
                  <a:srgbClr val="0C2577"/>
                </a:solidFill>
                <a:effectLst/>
                <a:uLnTx/>
                <a:uFillTx/>
                <a:latin typeface="Georgia"/>
                <a:ea typeface="+mn-ea"/>
                <a:cs typeface="+mn-cs"/>
              </a:rPr>
              <a:t> 9</a:t>
            </a:r>
            <a:endParaRPr kumimoji="0" lang="nl-NL" sz="1400" b="0" i="0" u="none" strike="noStrike" kern="1200" cap="none" spc="0" normalizeH="0" baseline="0" noProof="0" dirty="0">
              <a:ln>
                <a:noFill/>
              </a:ln>
              <a:solidFill>
                <a:srgbClr val="0C2577"/>
              </a:solidFill>
              <a:effectLst/>
              <a:uLnTx/>
              <a:uFillTx/>
              <a:latin typeface="Georgia"/>
              <a:ea typeface="+mn-ea"/>
              <a:cs typeface="+mn-cs"/>
            </a:endParaRPr>
          </a:p>
        </p:txBody>
      </p:sp>
    </p:spTree>
    <p:extLst>
      <p:ext uri="{BB962C8B-B14F-4D97-AF65-F5344CB8AC3E}">
        <p14:creationId xmlns:p14="http://schemas.microsoft.com/office/powerpoint/2010/main" val="924603850"/>
      </p:ext>
    </p:extLst>
  </p:cSld>
  <p:clrMapOvr>
    <a:masterClrMapping/>
  </p:clrMapOvr>
  <p:transition spd="slow" advTm="45162">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22A1D-D265-4305-9EBF-917F6144C114}"/>
              </a:ext>
            </a:extLst>
          </p:cNvPr>
          <p:cNvSpPr>
            <a:spLocks noGrp="1"/>
          </p:cNvSpPr>
          <p:nvPr>
            <p:ph type="title"/>
          </p:nvPr>
        </p:nvSpPr>
        <p:spPr/>
        <p:txBody>
          <a:bodyPr/>
          <a:lstStyle/>
          <a:p>
            <a:r>
              <a:rPr lang="nl-NL" sz="3200" dirty="0"/>
              <a:t>Kan het ook anders? Naar holistisch ontwerpen</a:t>
            </a:r>
          </a:p>
        </p:txBody>
      </p:sp>
      <p:sp>
        <p:nvSpPr>
          <p:cNvPr id="3" name="Tijdelijke aanduiding voor verticale tekst 2">
            <a:extLst>
              <a:ext uri="{FF2B5EF4-FFF2-40B4-BE49-F238E27FC236}">
                <a16:creationId xmlns:a16="http://schemas.microsoft.com/office/drawing/2014/main" id="{C50E7287-1AC8-41D1-A2E4-569E7C564858}"/>
              </a:ext>
            </a:extLst>
          </p:cNvPr>
          <p:cNvSpPr>
            <a:spLocks noGrp="1"/>
          </p:cNvSpPr>
          <p:nvPr>
            <p:ph type="body" orient="vert" idx="1"/>
          </p:nvPr>
        </p:nvSpPr>
        <p:spPr/>
        <p:txBody>
          <a:bodyPr/>
          <a:lstStyle/>
          <a:p>
            <a:pPr marL="0" indent="0">
              <a:buNone/>
            </a:pPr>
            <a:r>
              <a:rPr lang="nl-NL" b="1" dirty="0"/>
              <a:t>Leerstof selecteren en opbouwen van een eenvoudig geheel naar een complex geheel</a:t>
            </a:r>
            <a:r>
              <a:rPr lang="nl-NL" dirty="0"/>
              <a:t> </a:t>
            </a:r>
          </a:p>
          <a:p>
            <a:pPr marL="0" indent="0">
              <a:buNone/>
            </a:pPr>
            <a:r>
              <a:rPr lang="nl-NL" dirty="0">
                <a:sym typeface="Wingdings" panose="05000000000000000000" pitchFamily="2" charset="2"/>
              </a:rPr>
              <a:t>onderwijs dus NIET opbouwen als een cijfertekening MAAR hoe je normaal een portret tekent</a:t>
            </a:r>
            <a:endParaRPr lang="nl-NL" dirty="0"/>
          </a:p>
        </p:txBody>
      </p:sp>
      <p:pic>
        <p:nvPicPr>
          <p:cNvPr id="4" name="Afbeelding 3">
            <a:extLst>
              <a:ext uri="{FF2B5EF4-FFF2-40B4-BE49-F238E27FC236}">
                <a16:creationId xmlns:a16="http://schemas.microsoft.com/office/drawing/2014/main" id="{FC924661-CB8E-47DB-BE9D-F7EECABF608F}"/>
              </a:ext>
            </a:extLst>
          </p:cNvPr>
          <p:cNvPicPr>
            <a:picLocks noChangeAspect="1"/>
          </p:cNvPicPr>
          <p:nvPr/>
        </p:nvPicPr>
        <p:blipFill>
          <a:blip r:embed="rId2"/>
          <a:stretch>
            <a:fillRect/>
          </a:stretch>
        </p:blipFill>
        <p:spPr>
          <a:xfrm>
            <a:off x="2066727" y="2060848"/>
            <a:ext cx="7416824" cy="4093996"/>
          </a:xfrm>
          <a:prstGeom prst="rect">
            <a:avLst/>
          </a:prstGeom>
        </p:spPr>
      </p:pic>
    </p:spTree>
    <p:extLst>
      <p:ext uri="{BB962C8B-B14F-4D97-AF65-F5344CB8AC3E}">
        <p14:creationId xmlns:p14="http://schemas.microsoft.com/office/powerpoint/2010/main" val="129210351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12D79-116A-4676-A26F-0D38DF3D13A3}"/>
              </a:ext>
            </a:extLst>
          </p:cNvPr>
          <p:cNvSpPr>
            <a:spLocks noGrp="1"/>
          </p:cNvSpPr>
          <p:nvPr>
            <p:ph type="title"/>
          </p:nvPr>
        </p:nvSpPr>
        <p:spPr/>
        <p:txBody>
          <a:bodyPr/>
          <a:lstStyle/>
          <a:p>
            <a:r>
              <a:rPr lang="nl-NL" dirty="0"/>
              <a:t>Ja prima, maar…..</a:t>
            </a:r>
          </a:p>
        </p:txBody>
      </p:sp>
      <p:sp>
        <p:nvSpPr>
          <p:cNvPr id="3" name="Tijdelijke aanduiding voor verticale tekst 2">
            <a:extLst>
              <a:ext uri="{FF2B5EF4-FFF2-40B4-BE49-F238E27FC236}">
                <a16:creationId xmlns:a16="http://schemas.microsoft.com/office/drawing/2014/main" id="{B4A25C26-5ECA-4A10-9383-FE04801031EC}"/>
              </a:ext>
            </a:extLst>
          </p:cNvPr>
          <p:cNvSpPr>
            <a:spLocks noGrp="1"/>
          </p:cNvSpPr>
          <p:nvPr>
            <p:ph type="body" orient="vert" idx="1"/>
          </p:nvPr>
        </p:nvSpPr>
        <p:spPr/>
        <p:txBody>
          <a:bodyPr/>
          <a:lstStyle/>
          <a:p>
            <a:r>
              <a:rPr lang="nl-NL" sz="2400" b="1" dirty="0"/>
              <a:t>Hoe doe je dat?</a:t>
            </a:r>
          </a:p>
          <a:p>
            <a:endParaRPr lang="nl-NL" sz="2400" dirty="0"/>
          </a:p>
          <a:p>
            <a:r>
              <a:rPr lang="nl-NL" sz="2400" dirty="0"/>
              <a:t>Zodat leerlingen ook goed (of liever nog beter)</a:t>
            </a:r>
          </a:p>
          <a:p>
            <a:pPr marL="0" indent="0">
              <a:buNone/>
            </a:pPr>
            <a:r>
              <a:rPr lang="nl-NL" sz="2400" dirty="0"/>
              <a:t>  worden voorbereid op de schoolexamens en de centrale examens?</a:t>
            </a:r>
          </a:p>
          <a:p>
            <a:r>
              <a:rPr lang="nl-NL" sz="2400" dirty="0"/>
              <a:t>Zodat het niet teveel tijd kost in de voorbereiding en tijd bespaart bij de uitvoering?</a:t>
            </a:r>
          </a:p>
          <a:p>
            <a:r>
              <a:rPr lang="nl-NL" sz="2400" dirty="0"/>
              <a:t>Zodat ik de methode nog wel kan gebruiken? </a:t>
            </a:r>
          </a:p>
          <a:p>
            <a:r>
              <a:rPr lang="nl-NL" sz="2400" dirty="0"/>
              <a:t>Zodat het richtinggevend is en als praktische tool voor curriculumontwikkeling op school kan fungeren?</a:t>
            </a:r>
          </a:p>
          <a:p>
            <a:r>
              <a:rPr lang="nl-NL" sz="2400" dirty="0"/>
              <a:t>Zodat niet alles op de sch0p moet?</a:t>
            </a:r>
          </a:p>
          <a:p>
            <a:endParaRPr lang="nl-NL" dirty="0"/>
          </a:p>
        </p:txBody>
      </p:sp>
    </p:spTree>
    <p:extLst>
      <p:ext uri="{BB962C8B-B14F-4D97-AF65-F5344CB8AC3E}">
        <p14:creationId xmlns:p14="http://schemas.microsoft.com/office/powerpoint/2010/main" val="2740725609"/>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79df663fd594932a3918d4dd59275d6b965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ICLON-presentatiesjabloon-breedbeeld-nl-windows-v1.3">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ICLON-presentatiesjabloon-breedbeeld-nl-windows-v1.3</Template>
  <TotalTime>8252</TotalTime>
  <Words>1992</Words>
  <Application>Microsoft Office PowerPoint</Application>
  <PresentationFormat>Aangepast</PresentationFormat>
  <Paragraphs>391</Paragraphs>
  <Slides>36</Slides>
  <Notes>0</Notes>
  <HiddenSlides>2</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36</vt:i4>
      </vt:variant>
    </vt:vector>
  </HeadingPairs>
  <TitlesOfParts>
    <vt:vector size="45" baseType="lpstr">
      <vt:lpstr>Times New Roman</vt:lpstr>
      <vt:lpstr>Minion</vt:lpstr>
      <vt:lpstr>Georgia</vt:lpstr>
      <vt:lpstr>Calibri Light</vt:lpstr>
      <vt:lpstr>Arial</vt:lpstr>
      <vt:lpstr>Calibri</vt:lpstr>
      <vt:lpstr>ICLON-presentatiesjabloon-breedbeeld-nl-windows-v1.3</vt:lpstr>
      <vt:lpstr>Aangepast ontwerp</vt:lpstr>
      <vt:lpstr>1_blank</vt:lpstr>
      <vt:lpstr>   Van Overladenheid en Versnippering  naar Kern en Samenhang en Doorlopende Leerlijnen</vt:lpstr>
      <vt:lpstr>Hardnekkige curriculumproblemen </vt:lpstr>
      <vt:lpstr>Hardnekkige curriculumproblemen</vt:lpstr>
      <vt:lpstr>Overladenheid?</vt:lpstr>
      <vt:lpstr>Versnippering?</vt:lpstr>
      <vt:lpstr> Versnippering binnen een hoofdstuk </vt:lpstr>
      <vt:lpstr>Onderwijs is vaak georganiseerd als een cijfertekening</vt:lpstr>
      <vt:lpstr>Kan het ook anders? Naar holistisch ontwerpen</vt:lpstr>
      <vt:lpstr>Ja prima, maar…..</vt:lpstr>
      <vt:lpstr>Kerndoelen</vt:lpstr>
      <vt:lpstr>Curriculum.nu</vt:lpstr>
      <vt:lpstr> Hoe komen tot kern, samenhang en doorlopende leerlijnen? Een holistische aanpak  Werk schoolvakken uit tot perspectieven  </vt:lpstr>
      <vt:lpstr>PowerPoint-presentatie</vt:lpstr>
      <vt:lpstr>Biologisch perspectief </vt:lpstr>
      <vt:lpstr>In een perspectief wordt de kern van de leerstof in samenhang vraaggestuurd uitgebouwd</vt:lpstr>
      <vt:lpstr>De Afrikaanse olifant bevragen</vt:lpstr>
      <vt:lpstr> Eindtermen en plaats in de methode kunnen hierin worden aangegeven, geïllustreerd voor de ‘tak’ zelf maken van voedsel</vt:lpstr>
      <vt:lpstr> Verantwoord schrappen geïllustreerd </vt:lpstr>
      <vt:lpstr>Uitdagend gedifferentieerd onderwijs over de kern van hoofdstuk 2 Planten door hele taak eerst met hulp op maat</vt:lpstr>
      <vt:lpstr>Hele taak eerst door omdraaien en hulp op maat door weglaten </vt:lpstr>
      <vt:lpstr>Wat kun je schrappen in jouw lessen?</vt:lpstr>
      <vt:lpstr>Plaats de nummers van de hoofdstukken in de boom en maak een nieuwe volgorde</vt:lpstr>
      <vt:lpstr>Versnippering in het bestaande curriculum maar ook mogelijkheden voor samenhang worden zichtbaar</vt:lpstr>
      <vt:lpstr>Mogelijke alternatieve selectie en ordening waardoor voor leerlingen kern en samenhang zichtbaar blijven en stapsgewijs worden uitgebouwd</vt:lpstr>
      <vt:lpstr>Lln. ontwerpen zelf ecosysteem rondom een predator</vt:lpstr>
      <vt:lpstr>PowerPoint-presentatie</vt:lpstr>
      <vt:lpstr>Welke doorlopende leerlijn zie jij voor je?</vt:lpstr>
      <vt:lpstr>PowerPoint-presentatie</vt:lpstr>
      <vt:lpstr>Van kern en samenhang binnen een schoolvak naar  kern en samenhang tussen schoolvakken</vt:lpstr>
      <vt:lpstr>PowerPoint-presentatie</vt:lpstr>
      <vt:lpstr>PowerPoint-presentatie</vt:lpstr>
      <vt:lpstr>PowerPoint-presentatie</vt:lpstr>
      <vt:lpstr>Perspectieven openen de wereld voor leerlingen</vt:lpstr>
      <vt:lpstr>Perspectieven openen de leerling voor de wereld</vt:lpstr>
      <vt:lpstr>Perspectieven als fundament van een algemeen vormend curriculum</vt:lpstr>
      <vt:lpstr>Heel veel meer met veel minder is dus mogelijk</vt:lpstr>
    </vt:vector>
  </TitlesOfParts>
  <Company>ISSC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creator>Motte, L.C.D. de la</dc:creator>
  <cp:lastModifiedBy>fred janssen</cp:lastModifiedBy>
  <cp:revision>554</cp:revision>
  <dcterms:created xsi:type="dcterms:W3CDTF">2017-12-12T10:03:26Z</dcterms:created>
  <dcterms:modified xsi:type="dcterms:W3CDTF">2021-11-12T12:33:58Z</dcterms:modified>
</cp:coreProperties>
</file>