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97" r:id="rId3"/>
    <p:sldId id="396" r:id="rId4"/>
    <p:sldId id="411" r:id="rId5"/>
    <p:sldId id="413" r:id="rId6"/>
    <p:sldId id="414" r:id="rId7"/>
    <p:sldId id="455" r:id="rId8"/>
    <p:sldId id="407" r:id="rId9"/>
    <p:sldId id="408" r:id="rId10"/>
    <p:sldId id="409" r:id="rId11"/>
    <p:sldId id="401" r:id="rId12"/>
    <p:sldId id="402" r:id="rId13"/>
    <p:sldId id="403" r:id="rId14"/>
    <p:sldId id="427" r:id="rId15"/>
    <p:sldId id="440" r:id="rId16"/>
    <p:sldId id="437" r:id="rId17"/>
    <p:sldId id="428" r:id="rId18"/>
    <p:sldId id="444" r:id="rId19"/>
    <p:sldId id="445" r:id="rId20"/>
    <p:sldId id="446" r:id="rId21"/>
    <p:sldId id="404" r:id="rId22"/>
    <p:sldId id="405" r:id="rId23"/>
    <p:sldId id="406" r:id="rId24"/>
    <p:sldId id="379" r:id="rId25"/>
    <p:sldId id="380" r:id="rId26"/>
    <p:sldId id="381" r:id="rId27"/>
    <p:sldId id="382" r:id="rId28"/>
    <p:sldId id="383" r:id="rId29"/>
    <p:sldId id="454" r:id="rId30"/>
    <p:sldId id="439" r:id="rId31"/>
    <p:sldId id="422" r:id="rId32"/>
    <p:sldId id="448" r:id="rId33"/>
    <p:sldId id="442" r:id="rId34"/>
    <p:sldId id="441" r:id="rId35"/>
    <p:sldId id="443" r:id="rId36"/>
    <p:sldId id="453" r:id="rId37"/>
    <p:sldId id="451" r:id="rId38"/>
    <p:sldId id="449" r:id="rId39"/>
    <p:sldId id="450" r:id="rId40"/>
    <p:sldId id="306" r:id="rId41"/>
    <p:sldId id="426" r:id="rId42"/>
    <p:sldId id="421" r:id="rId43"/>
    <p:sldId id="345" r:id="rId44"/>
    <p:sldId id="309" r:id="rId45"/>
    <p:sldId id="269" r:id="rId46"/>
    <p:sldId id="307" r:id="rId4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1.xml><?xml version="1.0" encoding="utf-8"?>
<ax:ocx xmlns:ax="http://schemas.microsoft.com/office/2006/activeX" xmlns:r="http://schemas.openxmlformats.org/officeDocument/2006/relationships" ax:classid="{5512D110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2ACEE-9287-4EF0-9CBF-1BE6890C60FA}" type="datetimeFigureOut">
              <a:rPr lang="nl-NL" smtClean="0"/>
              <a:pPr/>
              <a:t>9-2-2016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C9D419-1C09-4ADF-9B85-F389407E8E6F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4262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8E59-48DC-4BB1-8B45-BBED3CC3ECD8}" type="datetimeFigureOut">
              <a:rPr lang="nl-NL" smtClean="0"/>
              <a:pPr/>
              <a:t>9-2-2016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1D3E-657F-439D-9637-FF5F2A98C3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8E59-48DC-4BB1-8B45-BBED3CC3ECD8}" type="datetimeFigureOut">
              <a:rPr lang="nl-NL" smtClean="0"/>
              <a:pPr/>
              <a:t>9-2-2016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1D3E-657F-439D-9637-FF5F2A98C3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8E59-48DC-4BB1-8B45-BBED3CC3ECD8}" type="datetimeFigureOut">
              <a:rPr lang="nl-NL" smtClean="0"/>
              <a:pPr/>
              <a:t>9-2-2016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1D3E-657F-439D-9637-FF5F2A98C3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8E59-48DC-4BB1-8B45-BBED3CC3ECD8}" type="datetimeFigureOut">
              <a:rPr lang="nl-NL" smtClean="0"/>
              <a:pPr/>
              <a:t>9-2-2016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1D3E-657F-439D-9637-FF5F2A98C3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8E59-48DC-4BB1-8B45-BBED3CC3ECD8}" type="datetimeFigureOut">
              <a:rPr lang="nl-NL" smtClean="0"/>
              <a:pPr/>
              <a:t>9-2-2016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1D3E-657F-439D-9637-FF5F2A98C3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8E59-48DC-4BB1-8B45-BBED3CC3ECD8}" type="datetimeFigureOut">
              <a:rPr lang="nl-NL" smtClean="0"/>
              <a:pPr/>
              <a:t>9-2-2016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1D3E-657F-439D-9637-FF5F2A98C3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8E59-48DC-4BB1-8B45-BBED3CC3ECD8}" type="datetimeFigureOut">
              <a:rPr lang="nl-NL" smtClean="0"/>
              <a:pPr/>
              <a:t>9-2-2016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1D3E-657F-439D-9637-FF5F2A98C3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8E59-48DC-4BB1-8B45-BBED3CC3ECD8}" type="datetimeFigureOut">
              <a:rPr lang="nl-NL" smtClean="0"/>
              <a:pPr/>
              <a:t>9-2-2016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1D3E-657F-439D-9637-FF5F2A98C3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8E59-48DC-4BB1-8B45-BBED3CC3ECD8}" type="datetimeFigureOut">
              <a:rPr lang="nl-NL" smtClean="0"/>
              <a:pPr/>
              <a:t>9-2-2016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1D3E-657F-439D-9637-FF5F2A98C3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8E59-48DC-4BB1-8B45-BBED3CC3ECD8}" type="datetimeFigureOut">
              <a:rPr lang="nl-NL" smtClean="0"/>
              <a:pPr/>
              <a:t>9-2-2016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1D3E-657F-439D-9637-FF5F2A98C3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18E59-48DC-4BB1-8B45-BBED3CC3ECD8}" type="datetimeFigureOut">
              <a:rPr lang="nl-NL" smtClean="0"/>
              <a:pPr/>
              <a:t>9-2-2016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41D3E-657F-439D-9637-FF5F2A98C3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18E59-48DC-4BB1-8B45-BBED3CC3ECD8}" type="datetimeFigureOut">
              <a:rPr lang="nl-NL" smtClean="0"/>
              <a:pPr/>
              <a:t>9-2-2016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41D3E-657F-439D-9637-FF5F2A98C355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control" Target="../activeX/activeX12.xml"/><Relationship Id="rId18" Type="http://schemas.openxmlformats.org/officeDocument/2006/relationships/control" Target="../activeX/activeX17.xml"/><Relationship Id="rId3" Type="http://schemas.openxmlformats.org/officeDocument/2006/relationships/control" Target="../activeX/activeX2.xml"/><Relationship Id="rId21" Type="http://schemas.openxmlformats.org/officeDocument/2006/relationships/control" Target="../activeX/activeX20.xml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17" Type="http://schemas.openxmlformats.org/officeDocument/2006/relationships/control" Target="../activeX/activeX16.xml"/><Relationship Id="rId25" Type="http://schemas.openxmlformats.org/officeDocument/2006/relationships/image" Target="../media/image29.wmf"/><Relationship Id="rId2" Type="http://schemas.openxmlformats.org/officeDocument/2006/relationships/control" Target="../activeX/activeX1.xml"/><Relationship Id="rId16" Type="http://schemas.openxmlformats.org/officeDocument/2006/relationships/control" Target="../activeX/activeX15.xml"/><Relationship Id="rId20" Type="http://schemas.openxmlformats.org/officeDocument/2006/relationships/control" Target="../activeX/activeX19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24" Type="http://schemas.openxmlformats.org/officeDocument/2006/relationships/image" Target="../media/image28.wmf"/><Relationship Id="rId5" Type="http://schemas.openxmlformats.org/officeDocument/2006/relationships/control" Target="../activeX/activeX4.xml"/><Relationship Id="rId15" Type="http://schemas.openxmlformats.org/officeDocument/2006/relationships/control" Target="../activeX/activeX14.xml"/><Relationship Id="rId23" Type="http://schemas.openxmlformats.org/officeDocument/2006/relationships/slideLayout" Target="../slideLayouts/slideLayout2.xml"/><Relationship Id="rId10" Type="http://schemas.openxmlformats.org/officeDocument/2006/relationships/control" Target="../activeX/activeX9.xml"/><Relationship Id="rId19" Type="http://schemas.openxmlformats.org/officeDocument/2006/relationships/control" Target="../activeX/activeX18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control" Target="../activeX/activeX13.xml"/><Relationship Id="rId22" Type="http://schemas.openxmlformats.org/officeDocument/2006/relationships/control" Target="../activeX/activeX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6632"/>
            <a:ext cx="7772400" cy="1470025"/>
          </a:xfrm>
        </p:spPr>
        <p:txBody>
          <a:bodyPr/>
          <a:lstStyle/>
          <a:p>
            <a:r>
              <a:rPr lang="nl-NL" b="1" dirty="0" smtClean="0"/>
              <a:t>Geheugenverlies door de ziekte van Alzheimer</a:t>
            </a:r>
            <a:endParaRPr lang="nl-NL" b="1" dirty="0"/>
          </a:p>
        </p:txBody>
      </p:sp>
      <p:pic>
        <p:nvPicPr>
          <p:cNvPr id="1026" name="Picture 2" descr="http://r3.nashvillemedicalnews.com/files/base/scomm/mni/image/2015/10/16x9/640w/NMN.Neuro_Main.Illus_Opt_1.Oct_15.560f0391dd3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564904"/>
            <a:ext cx="6096000" cy="34194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63688" y="6093296"/>
            <a:ext cx="5763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De late herfst van het leven, en de aftakeling van het brein</a:t>
            </a:r>
            <a:endParaRPr lang="nl-NL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1844824"/>
            <a:ext cx="624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Prof. Dr. E.A. Van der Zee, GELIFES, afdeling Neurobiologie, RUG</a:t>
            </a:r>
            <a:endParaRPr lang="nl-N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24" y="1582341"/>
            <a:ext cx="669674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endParaRPr lang="en-US" dirty="0" smtClean="0">
              <a:cs typeface="Arial" charset="0"/>
            </a:endParaRPr>
          </a:p>
          <a:p>
            <a:pPr marL="342900" indent="-342900"/>
            <a:r>
              <a:rPr lang="en-US" sz="2400" b="1" dirty="0" err="1" smtClean="0">
                <a:cs typeface="Arial" charset="0"/>
              </a:rPr>
              <a:t>Elke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err="1" smtClean="0">
                <a:cs typeface="Arial" charset="0"/>
              </a:rPr>
              <a:t>naam</a:t>
            </a:r>
            <a:r>
              <a:rPr lang="en-US" sz="2400" b="1" dirty="0" smtClean="0">
                <a:cs typeface="Arial" charset="0"/>
              </a:rPr>
              <a:t> = 1 punt; </a:t>
            </a:r>
            <a:r>
              <a:rPr lang="en-US" sz="2400" b="1" dirty="0" err="1" smtClean="0">
                <a:cs typeface="Arial" charset="0"/>
              </a:rPr>
              <a:t>maximale</a:t>
            </a:r>
            <a:r>
              <a:rPr lang="en-US" sz="2400" b="1" dirty="0" smtClean="0">
                <a:cs typeface="Arial" charset="0"/>
              </a:rPr>
              <a:t> score = 40</a:t>
            </a:r>
          </a:p>
          <a:p>
            <a:pPr marL="342900" indent="-342900"/>
            <a:endParaRPr lang="en-US" sz="2400" b="1" dirty="0" smtClean="0">
              <a:cs typeface="Arial" charset="0"/>
            </a:endParaRPr>
          </a:p>
          <a:p>
            <a:pPr marL="342900" indent="-342900"/>
            <a:r>
              <a:rPr lang="en-US" sz="2400" b="1" dirty="0" smtClean="0">
                <a:solidFill>
                  <a:srgbClr val="006600"/>
                </a:solidFill>
                <a:cs typeface="Arial" charset="0"/>
              </a:rPr>
              <a:t>25 of </a:t>
            </a:r>
            <a:r>
              <a:rPr lang="en-US" sz="2400" b="1" dirty="0" err="1" smtClean="0">
                <a:solidFill>
                  <a:srgbClr val="006600"/>
                </a:solidFill>
                <a:cs typeface="Arial" charset="0"/>
              </a:rPr>
              <a:t>meer</a:t>
            </a:r>
            <a:r>
              <a:rPr lang="en-US" sz="2400" b="1" dirty="0" smtClean="0">
                <a:cs typeface="Arial" charset="0"/>
              </a:rPr>
              <a:t>: prima, </a:t>
            </a:r>
            <a:r>
              <a:rPr lang="en-US" sz="2400" b="1" dirty="0" err="1" smtClean="0">
                <a:cs typeface="Arial" charset="0"/>
              </a:rPr>
              <a:t>niets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err="1" smtClean="0">
                <a:cs typeface="Arial" charset="0"/>
              </a:rPr>
              <a:t>aan</a:t>
            </a:r>
            <a:r>
              <a:rPr lang="en-US" sz="2400" b="1" dirty="0" smtClean="0">
                <a:cs typeface="Arial" charset="0"/>
              </a:rPr>
              <a:t> de hand</a:t>
            </a:r>
          </a:p>
          <a:p>
            <a:pPr marL="342900" indent="-342900"/>
            <a:endParaRPr lang="en-US" sz="2400" b="1" dirty="0" smtClean="0">
              <a:cs typeface="Arial" charset="0"/>
            </a:endParaRPr>
          </a:p>
          <a:p>
            <a:pPr marL="342900" indent="-342900"/>
            <a:r>
              <a:rPr lang="en-US" sz="2400" b="1" dirty="0" err="1" smtClean="0">
                <a:solidFill>
                  <a:srgbClr val="002060"/>
                </a:solidFill>
                <a:cs typeface="Arial" charset="0"/>
              </a:rPr>
              <a:t>Tussen</a:t>
            </a:r>
            <a:r>
              <a:rPr lang="en-US" sz="2400" b="1" dirty="0" smtClean="0">
                <a:solidFill>
                  <a:srgbClr val="002060"/>
                </a:solidFill>
                <a:cs typeface="Arial" charset="0"/>
              </a:rPr>
              <a:t> 15 en 24</a:t>
            </a:r>
            <a:r>
              <a:rPr lang="en-US" sz="2400" b="1" dirty="0" smtClean="0">
                <a:cs typeface="Arial" charset="0"/>
              </a:rPr>
              <a:t>: </a:t>
            </a:r>
            <a:r>
              <a:rPr lang="en-US" sz="2400" b="1" dirty="0" err="1" smtClean="0">
                <a:cs typeface="Arial" charset="0"/>
              </a:rPr>
              <a:t>er</a:t>
            </a:r>
            <a:r>
              <a:rPr lang="en-US" sz="2400" b="1" dirty="0" smtClean="0">
                <a:cs typeface="Arial" charset="0"/>
              </a:rPr>
              <a:t> is </a:t>
            </a:r>
            <a:r>
              <a:rPr lang="en-US" sz="2400" b="1" dirty="0" err="1" smtClean="0">
                <a:cs typeface="Arial" charset="0"/>
              </a:rPr>
              <a:t>mogelijk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err="1" smtClean="0">
                <a:cs typeface="Arial" charset="0"/>
              </a:rPr>
              <a:t>iets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err="1" smtClean="0">
                <a:cs typeface="Arial" charset="0"/>
              </a:rPr>
              <a:t>aan</a:t>
            </a:r>
            <a:r>
              <a:rPr lang="en-US" sz="2400" b="1" dirty="0" smtClean="0">
                <a:cs typeface="Arial" charset="0"/>
              </a:rPr>
              <a:t> de hand</a:t>
            </a:r>
          </a:p>
          <a:p>
            <a:pPr marL="342900" indent="-342900"/>
            <a:endParaRPr lang="en-US" sz="2400" b="1" dirty="0" smtClean="0">
              <a:cs typeface="Arial" charset="0"/>
            </a:endParaRPr>
          </a:p>
          <a:p>
            <a:pPr marL="342900" indent="-342900"/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15 of lager</a:t>
            </a:r>
            <a:r>
              <a:rPr lang="en-US" sz="2400" b="1" dirty="0" smtClean="0">
                <a:cs typeface="Arial" charset="0"/>
              </a:rPr>
              <a:t>: </a:t>
            </a:r>
            <a:r>
              <a:rPr lang="en-US" sz="2400" b="1" dirty="0" err="1" smtClean="0">
                <a:cs typeface="Arial" charset="0"/>
              </a:rPr>
              <a:t>mogelijk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err="1" smtClean="0">
                <a:cs typeface="Arial" charset="0"/>
              </a:rPr>
              <a:t>sprake</a:t>
            </a:r>
            <a:r>
              <a:rPr lang="en-US" sz="2400" b="1" dirty="0" smtClean="0">
                <a:cs typeface="Arial" charset="0"/>
              </a:rPr>
              <a:t> van </a:t>
            </a:r>
            <a:r>
              <a:rPr lang="en-US" sz="2400" b="1" dirty="0" err="1" smtClean="0">
                <a:cs typeface="Arial" charset="0"/>
              </a:rPr>
              <a:t>dementie</a:t>
            </a:r>
            <a:r>
              <a:rPr lang="en-US" sz="2400" b="1" dirty="0" smtClean="0">
                <a:cs typeface="Arial" charset="0"/>
              </a:rPr>
              <a:t> (</a:t>
            </a:r>
            <a:r>
              <a:rPr lang="en-US" sz="2400" b="1" dirty="0" err="1" smtClean="0">
                <a:cs typeface="Arial" charset="0"/>
              </a:rPr>
              <a:t>ziekte</a:t>
            </a:r>
            <a:r>
              <a:rPr lang="en-US" sz="2400" b="1" dirty="0" smtClean="0">
                <a:cs typeface="Arial" charset="0"/>
              </a:rPr>
              <a:t> van Alzheimer</a:t>
            </a:r>
            <a:r>
              <a:rPr lang="en-US" sz="2400" dirty="0" smtClean="0">
                <a:cs typeface="Arial" charset="0"/>
              </a:rPr>
              <a:t>)</a:t>
            </a:r>
            <a:endParaRPr lang="en-US" sz="24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>
          <a:xfrm>
            <a:off x="5004048" y="4005064"/>
            <a:ext cx="3810000" cy="2133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2000" b="1" dirty="0" smtClean="0">
                <a:solidFill>
                  <a:srgbClr val="000066"/>
                </a:solidFill>
                <a:latin typeface="Arial" pitchFamily="34" charset="0"/>
              </a:rPr>
              <a:t>Vergelijking hersenen Alzheimer pati</a:t>
            </a:r>
            <a:r>
              <a:rPr lang="en-US" sz="20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ë</a:t>
            </a:r>
            <a:r>
              <a:rPr lang="nl-NL" sz="2000" b="1" dirty="0" smtClean="0">
                <a:solidFill>
                  <a:srgbClr val="000066"/>
                </a:solidFill>
                <a:latin typeface="Arial" pitchFamily="34" charset="0"/>
              </a:rPr>
              <a:t>nt en een controle individu.</a:t>
            </a:r>
            <a:br>
              <a:rPr lang="nl-NL" sz="2000" b="1" dirty="0" smtClean="0">
                <a:solidFill>
                  <a:srgbClr val="000066"/>
                </a:solidFill>
                <a:latin typeface="Arial" pitchFamily="34" charset="0"/>
              </a:rPr>
            </a:br>
            <a:r>
              <a:rPr lang="nl-NL" sz="2000" b="1" dirty="0" smtClean="0">
                <a:solidFill>
                  <a:srgbClr val="000066"/>
                </a:solidFill>
                <a:latin typeface="Arial" pitchFamily="34" charset="0"/>
              </a:rPr>
              <a:t/>
            </a:r>
            <a:br>
              <a:rPr lang="nl-NL" sz="2000" b="1" dirty="0" smtClean="0">
                <a:solidFill>
                  <a:srgbClr val="000066"/>
                </a:solidFill>
                <a:latin typeface="Arial" pitchFamily="34" charset="0"/>
              </a:rPr>
            </a:br>
            <a:r>
              <a:rPr lang="nl-NL" sz="2000" b="1" dirty="0" smtClean="0">
                <a:solidFill>
                  <a:srgbClr val="000066"/>
                </a:solidFill>
                <a:latin typeface="Arial" pitchFamily="34" charset="0"/>
              </a:rPr>
              <a:t>Let op de atrofie van de grote hersenen. Het cerebellum blijft onaangetast</a:t>
            </a:r>
            <a:endParaRPr lang="en-US" sz="2000" b="1" dirty="0" smtClean="0">
              <a:solidFill>
                <a:srgbClr val="000066"/>
              </a:solidFill>
              <a:latin typeface="Arial" pitchFamily="34" charset="0"/>
            </a:endParaRPr>
          </a:p>
        </p:txBody>
      </p:sp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88925"/>
            <a:ext cx="4572000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403600"/>
            <a:ext cx="45974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51920" y="-6417"/>
            <a:ext cx="533152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dirty="0" smtClean="0"/>
              <a:t>Wat zien we aan het brein van een</a:t>
            </a:r>
          </a:p>
          <a:p>
            <a:pPr algn="ctr"/>
            <a:r>
              <a:rPr lang="nl-NL" sz="2800" b="1" dirty="0" smtClean="0"/>
              <a:t>Alzheimer patient?</a:t>
            </a:r>
            <a:endParaRPr lang="nl-N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0" y="609600"/>
            <a:ext cx="41910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24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Atrofie (krimp) van het hersenweefsel in AD</a:t>
            </a:r>
            <a:endParaRPr lang="en-US" sz="2400" b="1" dirty="0" smtClean="0">
              <a:solidFill>
                <a:schemeClr val="accent4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291" name="Picture 5"/>
          <p:cNvPicPr>
            <a:picLocks noChangeAspect="1" noChangeArrowheads="1"/>
          </p:cNvPicPr>
          <p:nvPr/>
        </p:nvPicPr>
        <p:blipFill>
          <a:blip r:embed="rId2" cstate="email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581400"/>
            <a:ext cx="4114800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3" cstate="email">
            <a:lum bright="-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90500"/>
            <a:ext cx="4114800" cy="334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0" y="0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Controle brein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6504" name="Text Box 8"/>
          <p:cNvSpPr txBox="1">
            <a:spLocks noChangeArrowheads="1"/>
          </p:cNvSpPr>
          <p:nvPr/>
        </p:nvSpPr>
        <p:spPr bwMode="auto">
          <a:xfrm>
            <a:off x="0" y="6461125"/>
            <a:ext cx="2209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000" dirty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Alzheimer</a:t>
            </a:r>
            <a:endParaRPr lang="en-US" sz="2000" dirty="0">
              <a:solidFill>
                <a:schemeClr val="accent4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25988" name="Picture 4" descr="http://www.blogscienze.com/wp-content/uploads/2008/01/alzheimer-etanercerp-neuroinflammation.jpg"/>
          <p:cNvPicPr>
            <a:picLocks noChangeAspect="1" noChangeArrowheads="1"/>
          </p:cNvPicPr>
          <p:nvPr/>
        </p:nvPicPr>
        <p:blipFill>
          <a:blip r:embed="rId4" cstate="print">
            <a:lum bright="-18000" contrast="10000"/>
          </a:blip>
          <a:srcRect/>
          <a:stretch>
            <a:fillRect/>
          </a:stretch>
        </p:blipFill>
        <p:spPr bwMode="auto">
          <a:xfrm>
            <a:off x="4860032" y="2614092"/>
            <a:ext cx="4032448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8" name="Rectangle 4"/>
          <p:cNvSpPr>
            <a:spLocks noGrp="1" noChangeArrowheads="1"/>
          </p:cNvSpPr>
          <p:nvPr>
            <p:ph type="title"/>
          </p:nvPr>
        </p:nvSpPr>
        <p:spPr>
          <a:xfrm>
            <a:off x="4495800" y="609600"/>
            <a:ext cx="42672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2000" b="1" dirty="0" smtClean="0">
                <a:solidFill>
                  <a:srgbClr val="000066"/>
                </a:solidFill>
              </a:rPr>
              <a:t>Degeneratie van het hippocampus gebied in de temporale lob in een Alzheimer patient</a:t>
            </a:r>
            <a:endParaRPr lang="en-US" sz="2000" b="1" dirty="0" smtClean="0">
              <a:solidFill>
                <a:srgbClr val="000066"/>
              </a:solidFill>
            </a:endParaRPr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2" cstate="email">
            <a:lum bright="-12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3200" y="2236788"/>
            <a:ext cx="57912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 cstate="email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685800"/>
            <a:ext cx="4495800" cy="330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2" name="Line 8"/>
          <p:cNvSpPr>
            <a:spLocks noChangeShapeType="1"/>
          </p:cNvSpPr>
          <p:nvPr/>
        </p:nvSpPr>
        <p:spPr bwMode="auto">
          <a:xfrm flipV="1">
            <a:off x="3352800" y="5334000"/>
            <a:ext cx="1447800" cy="838200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4100" y="2209800"/>
            <a:ext cx="20955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pload.wikimedia.org/wikipedia/commons/5/5b/Hippocampus_and_seahorse_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546" y="1874092"/>
            <a:ext cx="7600950" cy="48672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83768" y="188640"/>
            <a:ext cx="62853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b="1" dirty="0" smtClean="0"/>
              <a:t>De hippocampus (het zeepaardje) staat centraal</a:t>
            </a:r>
          </a:p>
          <a:p>
            <a:pPr algn="ctr"/>
            <a:r>
              <a:rPr lang="nl-NL" sz="2400" b="1" dirty="0" smtClean="0"/>
              <a:t>bij het kortetermijngeheugen</a:t>
            </a:r>
            <a:endParaRPr lang="nl-NL" sz="2400" b="1" dirty="0"/>
          </a:p>
        </p:txBody>
      </p:sp>
      <p:sp>
        <p:nvSpPr>
          <p:cNvPr id="453634" name="AutoShape 2" descr="Image result for hippocampus in br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536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2232248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Hippocampus is vroeg aangetast</a:t>
            </a:r>
            <a:endParaRPr lang="nl-NL" b="1" dirty="0"/>
          </a:p>
        </p:txBody>
      </p:sp>
      <p:pic>
        <p:nvPicPr>
          <p:cNvPr id="404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2296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347864" y="4581128"/>
            <a:ext cx="2304256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roc-dementie.weebly.com/uploads/1/8/5/5/18551954/1364187956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3648" y="0"/>
            <a:ext cx="6574010" cy="4583885"/>
          </a:xfrm>
          <a:prstGeom prst="rect">
            <a:avLst/>
          </a:prstGeom>
          <a:noFill/>
        </p:spPr>
      </p:pic>
      <p:pic>
        <p:nvPicPr>
          <p:cNvPr id="10242" name="Picture 2" descr="http://cdn2-b.examiner.com/sites/default/files/styles/image_content_width/hash/27/a9/27a94d4ff85f5bb75209f765f3cfb1ac.jpg?itok=JCN-HyAM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581128"/>
            <a:ext cx="3100794" cy="210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610" name="Picture 2" descr="http://image.slidesharecdn.com/chapter8-131020162545-phpapp01/95/psy-150-403-chapter-8-slides-46-638.jpg?cb=138234513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3888432" cy="504056"/>
          </a:xfrm>
          <a:prstGeom prst="rect">
            <a:avLst/>
          </a:prstGeom>
          <a:noFill/>
        </p:spPr>
      </p:pic>
      <p:pic>
        <p:nvPicPr>
          <p:cNvPr id="452612" name="Picture 4" descr="http://image.slidesharecdn.com/chapter8-131020162545-phpapp01/95/psy-150-403-chapter-8-slides-46-638.jpg?cb=138234513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3484662" cy="33123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5373216"/>
            <a:ext cx="51543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b="1" dirty="0" smtClean="0"/>
              <a:t>Een Alzheimer patient verliest zijn “ik” </a:t>
            </a:r>
          </a:p>
          <a:p>
            <a:pPr algn="ctr"/>
            <a:r>
              <a:rPr lang="nl-NL" sz="2400" b="1" dirty="0" smtClean="0"/>
              <a:t>en raakt verloren in tijd en plaats</a:t>
            </a:r>
            <a:endParaRPr lang="nl-NL" sz="2400" b="1" dirty="0"/>
          </a:p>
        </p:txBody>
      </p:sp>
      <p:pic>
        <p:nvPicPr>
          <p:cNvPr id="452614" name="Picture 6" descr="http://www.best-alzheimers-products.com/wp-content/uploads/2014/04/auguste-deter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260648"/>
            <a:ext cx="2012045" cy="2333972"/>
          </a:xfrm>
          <a:prstGeom prst="rect">
            <a:avLst/>
          </a:prstGeom>
          <a:noFill/>
        </p:spPr>
      </p:pic>
      <p:pic>
        <p:nvPicPr>
          <p:cNvPr id="452616" name="Picture 8" descr="http://blog.jimbaileyphoto.com/wp-content/uploads/2010/05/SC05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780928"/>
            <a:ext cx="2526958" cy="365913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6588224" y="1916832"/>
            <a:ext cx="1548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b="1" dirty="0" smtClean="0">
                <a:solidFill>
                  <a:srgbClr val="FFC000"/>
                </a:solidFill>
              </a:rPr>
              <a:t>Auguste Deter</a:t>
            </a:r>
            <a:endParaRPr lang="nl-NL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957682"/>
              </p:ext>
            </p:extLst>
          </p:nvPr>
        </p:nvGraphicFramePr>
        <p:xfrm>
          <a:off x="2627784" y="1628800"/>
          <a:ext cx="5097780" cy="466105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840865"/>
                <a:gridCol w="3256915"/>
              </a:tblGrid>
              <a:tr h="519046">
                <a:tc gridSpan="2">
                  <a:txBody>
                    <a:bodyPr/>
                    <a:lstStyle/>
                    <a:p>
                      <a:pPr algn="ctr"/>
                      <a:r>
                        <a:rPr lang="nl-NL" sz="1300" dirty="0"/>
                        <a:t>Hieronder staan 12 woordjes. Lees ze </a:t>
                      </a:r>
                      <a:r>
                        <a:rPr lang="nl-NL" sz="1300" dirty="0" smtClean="0"/>
                        <a:t>eenmaal.</a:t>
                      </a:r>
                      <a:endParaRPr lang="nl-NL" sz="1300" dirty="0">
                        <a:latin typeface="Arial"/>
                      </a:endParaRPr>
                    </a:p>
                  </a:txBody>
                  <a:tcPr marL="64508" marR="64508" marT="32254" marB="32254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295858">
                <a:tc>
                  <a:txBody>
                    <a:bodyPr/>
                    <a:lstStyle/>
                    <a:p>
                      <a:pPr algn="ctr"/>
                      <a:r>
                        <a:rPr lang="nl-NL" sz="1300"/>
                        <a:t> </a:t>
                      </a:r>
                      <a:endParaRPr lang="nl-NL" sz="1300">
                        <a:latin typeface="Arial"/>
                      </a:endParaRPr>
                    </a:p>
                  </a:txBody>
                  <a:tcPr marL="64508" marR="64508" marT="32254" marB="32254" anchor="ctr"/>
                </a:tc>
                <a:tc>
                  <a:txBody>
                    <a:bodyPr/>
                    <a:lstStyle/>
                    <a:p>
                      <a:endParaRPr lang="nl-NL" sz="1300"/>
                    </a:p>
                  </a:txBody>
                  <a:tcPr marL="64508" marR="64508" marT="32254" marB="32254"/>
                </a:tc>
              </a:tr>
              <a:tr h="295858">
                <a:tc>
                  <a:txBody>
                    <a:bodyPr/>
                    <a:lstStyle/>
                    <a:p>
                      <a:pPr algn="ctr"/>
                      <a:r>
                        <a:rPr lang="nl-NL" sz="1300" b="1" dirty="0"/>
                        <a:t>Brood</a:t>
                      </a:r>
                      <a:endParaRPr lang="nl-NL" sz="1300" b="1" dirty="0">
                        <a:latin typeface="Arial"/>
                      </a:endParaRPr>
                    </a:p>
                  </a:txBody>
                  <a:tcPr marL="64508" marR="64508" marT="32254" marB="32254" anchor="ctr"/>
                </a:tc>
                <a:tc rowSpan="12">
                  <a:txBody>
                    <a:bodyPr/>
                    <a:lstStyle/>
                    <a:p>
                      <a:pPr algn="ctr"/>
                      <a:endParaRPr lang="nl-NL" sz="1300" dirty="0">
                        <a:latin typeface="Arial"/>
                      </a:endParaRPr>
                    </a:p>
                  </a:txBody>
                  <a:tcPr marL="64508" marR="64508" marT="32254" marB="32254"/>
                </a:tc>
              </a:tr>
              <a:tr h="295858">
                <a:tc>
                  <a:txBody>
                    <a:bodyPr/>
                    <a:lstStyle/>
                    <a:p>
                      <a:pPr algn="ctr"/>
                      <a:r>
                        <a:rPr lang="nl-NL" sz="1300" b="1" dirty="0"/>
                        <a:t>Hond</a:t>
                      </a:r>
                      <a:endParaRPr lang="nl-NL" sz="1300" b="1" dirty="0">
                        <a:latin typeface="Arial"/>
                      </a:endParaRPr>
                    </a:p>
                  </a:txBody>
                  <a:tcPr marL="64508" marR="64508" marT="32254" marB="32254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295858">
                <a:tc>
                  <a:txBody>
                    <a:bodyPr/>
                    <a:lstStyle/>
                    <a:p>
                      <a:pPr algn="ctr"/>
                      <a:r>
                        <a:rPr lang="nl-NL" sz="1300" b="1" dirty="0"/>
                        <a:t>Regenen</a:t>
                      </a:r>
                      <a:endParaRPr lang="nl-NL" sz="1300" b="1" dirty="0">
                        <a:latin typeface="Arial"/>
                      </a:endParaRPr>
                    </a:p>
                  </a:txBody>
                  <a:tcPr marL="64508" marR="64508" marT="32254" marB="32254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295858">
                <a:tc>
                  <a:txBody>
                    <a:bodyPr/>
                    <a:lstStyle/>
                    <a:p>
                      <a:pPr algn="ctr"/>
                      <a:r>
                        <a:rPr lang="nl-NL" sz="1300" b="1" dirty="0"/>
                        <a:t>Stoel</a:t>
                      </a:r>
                      <a:endParaRPr lang="nl-NL" sz="1300" b="1" dirty="0">
                        <a:latin typeface="Arial"/>
                      </a:endParaRPr>
                    </a:p>
                  </a:txBody>
                  <a:tcPr marL="64508" marR="64508" marT="32254" marB="32254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295858">
                <a:tc>
                  <a:txBody>
                    <a:bodyPr/>
                    <a:lstStyle/>
                    <a:p>
                      <a:pPr algn="ctr"/>
                      <a:r>
                        <a:rPr lang="nl-NL" sz="1300" b="1" dirty="0"/>
                        <a:t>Toeter</a:t>
                      </a:r>
                      <a:endParaRPr lang="nl-NL" sz="1300" b="1" dirty="0">
                        <a:latin typeface="Arial"/>
                      </a:endParaRPr>
                    </a:p>
                  </a:txBody>
                  <a:tcPr marL="64508" marR="64508" marT="32254" marB="32254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295858">
                <a:tc>
                  <a:txBody>
                    <a:bodyPr/>
                    <a:lstStyle/>
                    <a:p>
                      <a:pPr algn="ctr"/>
                      <a:r>
                        <a:rPr lang="nl-NL" sz="1300" b="1" dirty="0"/>
                        <a:t>Kapitaal</a:t>
                      </a:r>
                      <a:endParaRPr lang="nl-NL" sz="1300" b="1" dirty="0">
                        <a:latin typeface="Arial"/>
                      </a:endParaRPr>
                    </a:p>
                  </a:txBody>
                  <a:tcPr marL="64508" marR="64508" marT="32254" marB="32254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295858">
                <a:tc>
                  <a:txBody>
                    <a:bodyPr/>
                    <a:lstStyle/>
                    <a:p>
                      <a:pPr algn="ctr"/>
                      <a:r>
                        <a:rPr lang="nl-NL" sz="1300" b="1" dirty="0"/>
                        <a:t>Leonardo Da Vinci</a:t>
                      </a:r>
                      <a:endParaRPr lang="nl-NL" sz="1300" b="1" dirty="0">
                        <a:latin typeface="Arial"/>
                      </a:endParaRPr>
                    </a:p>
                  </a:txBody>
                  <a:tcPr marL="64508" marR="64508" marT="32254" marB="32254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295858">
                <a:tc>
                  <a:txBody>
                    <a:bodyPr/>
                    <a:lstStyle/>
                    <a:p>
                      <a:pPr algn="ctr"/>
                      <a:r>
                        <a:rPr lang="nl-NL" sz="1300" b="1" dirty="0"/>
                        <a:t>Kapper</a:t>
                      </a:r>
                      <a:endParaRPr lang="nl-NL" sz="1300" b="1" dirty="0">
                        <a:latin typeface="Arial"/>
                      </a:endParaRPr>
                    </a:p>
                  </a:txBody>
                  <a:tcPr marL="64508" marR="64508" marT="32254" marB="32254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295858">
                <a:tc>
                  <a:txBody>
                    <a:bodyPr/>
                    <a:lstStyle/>
                    <a:p>
                      <a:pPr algn="ctr"/>
                      <a:r>
                        <a:rPr lang="nl-NL" sz="1300" b="1" dirty="0"/>
                        <a:t>Verf</a:t>
                      </a:r>
                      <a:endParaRPr lang="nl-NL" sz="1300" b="1" dirty="0">
                        <a:latin typeface="Arial"/>
                      </a:endParaRPr>
                    </a:p>
                  </a:txBody>
                  <a:tcPr marL="64508" marR="64508" marT="32254" marB="32254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295858">
                <a:tc>
                  <a:txBody>
                    <a:bodyPr/>
                    <a:lstStyle/>
                    <a:p>
                      <a:pPr algn="ctr"/>
                      <a:r>
                        <a:rPr lang="nl-NL" sz="1300" b="1" dirty="0"/>
                        <a:t>Blik</a:t>
                      </a:r>
                      <a:endParaRPr lang="nl-NL" sz="1300" b="1" dirty="0">
                        <a:latin typeface="Arial"/>
                      </a:endParaRPr>
                    </a:p>
                  </a:txBody>
                  <a:tcPr marL="64508" marR="64508" marT="32254" marB="32254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295858">
                <a:tc>
                  <a:txBody>
                    <a:bodyPr/>
                    <a:lstStyle/>
                    <a:p>
                      <a:pPr algn="ctr"/>
                      <a:r>
                        <a:rPr lang="nl-NL" sz="1300" b="1" dirty="0"/>
                        <a:t>Afwasmiddel</a:t>
                      </a:r>
                      <a:endParaRPr lang="nl-NL" sz="1300" b="1" dirty="0">
                        <a:latin typeface="Arial"/>
                      </a:endParaRPr>
                    </a:p>
                  </a:txBody>
                  <a:tcPr marL="64508" marR="64508" marT="32254" marB="32254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295858">
                <a:tc>
                  <a:txBody>
                    <a:bodyPr/>
                    <a:lstStyle/>
                    <a:p>
                      <a:pPr algn="ctr"/>
                      <a:r>
                        <a:rPr lang="nl-NL" sz="1300" b="1" dirty="0"/>
                        <a:t>Drempel</a:t>
                      </a:r>
                      <a:endParaRPr lang="nl-NL" sz="1300" b="1" dirty="0">
                        <a:latin typeface="Arial"/>
                      </a:endParaRPr>
                    </a:p>
                  </a:txBody>
                  <a:tcPr marL="64508" marR="64508" marT="32254" marB="32254" anchor="ctr"/>
                </a:tc>
                <a:tc v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295858">
                <a:tc>
                  <a:txBody>
                    <a:bodyPr/>
                    <a:lstStyle/>
                    <a:p>
                      <a:endParaRPr lang="nl-NL" sz="1300" b="1" dirty="0"/>
                    </a:p>
                  </a:txBody>
                  <a:tcPr marL="64508" marR="64508" marT="32254" marB="32254"/>
                </a:tc>
                <a:tc>
                  <a:txBody>
                    <a:bodyPr/>
                    <a:lstStyle/>
                    <a:p>
                      <a:endParaRPr lang="nl-NL" sz="1300" dirty="0"/>
                    </a:p>
                  </a:txBody>
                  <a:tcPr marL="64508" marR="64508" marT="32254" marB="32254"/>
                </a:tc>
              </a:tr>
            </a:tbl>
          </a:graphicData>
        </a:graphic>
      </p:graphicFrame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l-NL" dirty="0" smtClean="0"/>
              <a:t>Aantasting kortetermijngeheugen</a:t>
            </a:r>
            <a:endParaRPr lang="nl-NL" dirty="0"/>
          </a:p>
        </p:txBody>
      </p:sp>
      <p:sp>
        <p:nvSpPr>
          <p:cNvPr id="6" name="Rectangle 5"/>
          <p:cNvSpPr/>
          <p:nvPr/>
        </p:nvSpPr>
        <p:spPr>
          <a:xfrm>
            <a:off x="3744416" y="357301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l-NL" b="1" dirty="0" smtClean="0">
                <a:solidFill>
                  <a:srgbClr val="006600"/>
                </a:solidFill>
              </a:rPr>
              <a:t>Doorgaans kan men 6-7 </a:t>
            </a:r>
          </a:p>
          <a:p>
            <a:pPr algn="ctr"/>
            <a:r>
              <a:rPr lang="nl-NL" b="1" dirty="0" smtClean="0">
                <a:solidFill>
                  <a:srgbClr val="006600"/>
                </a:solidFill>
              </a:rPr>
              <a:t>items tegelijk onthouden</a:t>
            </a:r>
          </a:p>
          <a:p>
            <a:pPr algn="ctr"/>
            <a:r>
              <a:rPr lang="nl-NL" b="1" dirty="0" smtClean="0">
                <a:solidFill>
                  <a:srgbClr val="006600"/>
                </a:solidFill>
              </a:rPr>
              <a:t>(digit span genoemd)</a:t>
            </a:r>
            <a:endParaRPr lang="nl-NL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19672" y="260648"/>
          <a:ext cx="2565488" cy="635245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430250"/>
                <a:gridCol w="135238"/>
              </a:tblGrid>
              <a:tr h="475858">
                <a:tc gridSpan="2">
                  <a:txBody>
                    <a:bodyPr/>
                    <a:lstStyle/>
                    <a:p>
                      <a:pPr algn="l"/>
                      <a:endParaRPr lang="nl-NL" sz="1100" dirty="0">
                        <a:latin typeface="Arial"/>
                      </a:endParaRPr>
                    </a:p>
                  </a:txBody>
                  <a:tcPr marL="54919" marR="54919" marT="27459" marB="27459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4564702">
                <a:tc>
                  <a:txBody>
                    <a:bodyPr/>
                    <a:lstStyle/>
                    <a:p>
                      <a:pPr algn="l"/>
                      <a:r>
                        <a:rPr lang="nl-NL" sz="1800" b="1" dirty="0"/>
                        <a:t>Brood</a:t>
                      </a:r>
                      <a:br>
                        <a:rPr lang="nl-NL" sz="1800" b="1" dirty="0"/>
                      </a:br>
                      <a:r>
                        <a:rPr lang="nl-NL" sz="1800" b="1" dirty="0"/>
                        <a:t>Afwasmiddel</a:t>
                      </a:r>
                      <a:br>
                        <a:rPr lang="nl-NL" sz="1800" b="1" dirty="0"/>
                      </a:br>
                      <a:r>
                        <a:rPr lang="nl-NL" sz="1800" b="1" dirty="0"/>
                        <a:t>Kat</a:t>
                      </a:r>
                      <a:br>
                        <a:rPr lang="nl-NL" sz="1800" b="1" dirty="0"/>
                      </a:br>
                      <a:r>
                        <a:rPr lang="nl-NL" sz="1800" b="1" dirty="0"/>
                        <a:t>Kapper</a:t>
                      </a:r>
                      <a:br>
                        <a:rPr lang="nl-NL" sz="1800" b="1" dirty="0"/>
                      </a:br>
                      <a:r>
                        <a:rPr lang="nl-NL" sz="1800" b="1" dirty="0"/>
                        <a:t>Wasmachine</a:t>
                      </a:r>
                      <a:br>
                        <a:rPr lang="nl-NL" sz="1800" b="1" dirty="0"/>
                      </a:br>
                      <a:r>
                        <a:rPr lang="nl-NL" sz="1800" b="1" dirty="0"/>
                        <a:t>Michaelangelo</a:t>
                      </a:r>
                      <a:br>
                        <a:rPr lang="nl-NL" sz="1800" b="1" dirty="0"/>
                      </a:br>
                      <a:r>
                        <a:rPr lang="nl-NL" sz="1800" b="1" dirty="0"/>
                        <a:t>Kaas</a:t>
                      </a:r>
                      <a:br>
                        <a:rPr lang="nl-NL" sz="1800" b="1" dirty="0"/>
                      </a:br>
                      <a:r>
                        <a:rPr lang="nl-NL" sz="1800" b="1" dirty="0"/>
                        <a:t>Toeter</a:t>
                      </a:r>
                      <a:br>
                        <a:rPr lang="nl-NL" sz="1800" b="1" dirty="0"/>
                      </a:br>
                      <a:r>
                        <a:rPr lang="nl-NL" sz="1800" b="1" dirty="0"/>
                        <a:t>Hond</a:t>
                      </a:r>
                      <a:br>
                        <a:rPr lang="nl-NL" sz="1800" b="1" dirty="0"/>
                      </a:br>
                      <a:r>
                        <a:rPr lang="nl-NL" sz="1800" b="1" dirty="0"/>
                        <a:t>Leonardo Da Vinci</a:t>
                      </a:r>
                      <a:br>
                        <a:rPr lang="nl-NL" sz="1800" b="1" dirty="0"/>
                      </a:br>
                      <a:r>
                        <a:rPr lang="nl-NL" sz="1800" b="1" dirty="0"/>
                        <a:t>Stoel</a:t>
                      </a:r>
                      <a:br>
                        <a:rPr lang="nl-NL" sz="1800" b="1" dirty="0"/>
                      </a:br>
                      <a:r>
                        <a:rPr lang="nl-NL" sz="1800" b="1" dirty="0"/>
                        <a:t>Vaatwastabletten</a:t>
                      </a:r>
                      <a:br>
                        <a:rPr lang="nl-NL" sz="1800" b="1" dirty="0"/>
                      </a:br>
                      <a:r>
                        <a:rPr lang="nl-NL" sz="1800" b="1" dirty="0"/>
                        <a:t>Drempel</a:t>
                      </a:r>
                      <a:br>
                        <a:rPr lang="nl-NL" sz="1800" b="1" dirty="0"/>
                      </a:br>
                      <a:r>
                        <a:rPr lang="nl-NL" sz="1800" b="1" dirty="0"/>
                        <a:t>Kast</a:t>
                      </a:r>
                      <a:br>
                        <a:rPr lang="nl-NL" sz="1800" b="1" dirty="0"/>
                      </a:br>
                      <a:r>
                        <a:rPr lang="nl-NL" sz="1800" b="1" dirty="0"/>
                        <a:t>Verf</a:t>
                      </a:r>
                      <a:br>
                        <a:rPr lang="nl-NL" sz="1800" b="1" dirty="0"/>
                      </a:br>
                      <a:r>
                        <a:rPr lang="nl-NL" sz="1800" b="1" dirty="0"/>
                        <a:t>Blik</a:t>
                      </a:r>
                      <a:br>
                        <a:rPr lang="nl-NL" sz="1800" b="1" dirty="0"/>
                      </a:br>
                      <a:r>
                        <a:rPr lang="nl-NL" sz="1800" b="1" dirty="0"/>
                        <a:t>Water</a:t>
                      </a:r>
                      <a:br>
                        <a:rPr lang="nl-NL" sz="1800" b="1" dirty="0"/>
                      </a:br>
                      <a:r>
                        <a:rPr lang="nl-NL" sz="1800" b="1" dirty="0"/>
                        <a:t>Bank</a:t>
                      </a:r>
                      <a:br>
                        <a:rPr lang="nl-NL" sz="1800" b="1" dirty="0"/>
                      </a:br>
                      <a:r>
                        <a:rPr lang="nl-NL" sz="1800" b="1" dirty="0"/>
                        <a:t>Regenen</a:t>
                      </a:r>
                      <a:br>
                        <a:rPr lang="nl-NL" sz="1800" b="1" dirty="0"/>
                      </a:br>
                      <a:r>
                        <a:rPr lang="nl-NL" sz="1800" b="1" dirty="0"/>
                        <a:t>Kapitaal</a:t>
                      </a:r>
                      <a:r>
                        <a:rPr lang="nl-NL" sz="1100" dirty="0"/>
                        <a:t/>
                      </a:r>
                      <a:br>
                        <a:rPr lang="nl-NL" sz="1100" dirty="0"/>
                      </a:br>
                      <a:r>
                        <a:rPr lang="nl-NL" sz="1100" dirty="0"/>
                        <a:t/>
                      </a:r>
                      <a:br>
                        <a:rPr lang="nl-NL" sz="1100" dirty="0"/>
                      </a:br>
                      <a:endParaRPr lang="nl-NL" sz="1100" dirty="0">
                        <a:latin typeface="Arial"/>
                      </a:endParaRPr>
                    </a:p>
                  </a:txBody>
                  <a:tcPr marL="54919" marR="54919" marT="27459" marB="27459" anchor="ctr"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 marL="54919" marR="54919" marT="27459" marB="27459"/>
                </a:tc>
              </a:tr>
            </a:tbl>
          </a:graphicData>
        </a:graphic>
      </p:graphicFrame>
      <p:sp>
        <p:nvSpPr>
          <p:cNvPr id="3" name="Right Arrow 2"/>
          <p:cNvSpPr/>
          <p:nvPr/>
        </p:nvSpPr>
        <p:spPr>
          <a:xfrm rot="10800000">
            <a:off x="2843808" y="4149080"/>
            <a:ext cx="936104" cy="7200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ight Arrow 4"/>
          <p:cNvSpPr/>
          <p:nvPr/>
        </p:nvSpPr>
        <p:spPr>
          <a:xfrm rot="10800000">
            <a:off x="2843808" y="4437112"/>
            <a:ext cx="936104" cy="7200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2800" y="3062505"/>
            <a:ext cx="27142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</a:rPr>
              <a:t>NEUROBIOLOGY</a:t>
            </a:r>
            <a:endParaRPr lang="nl-NL" sz="2400" b="1" dirty="0">
              <a:solidFill>
                <a:srgbClr val="FF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5408" y="188640"/>
            <a:ext cx="8892480" cy="1143000"/>
          </a:xfrm>
        </p:spPr>
        <p:txBody>
          <a:bodyPr>
            <a:noAutofit/>
          </a:bodyPr>
          <a:lstStyle/>
          <a:p>
            <a:r>
              <a:rPr lang="nl-NL" sz="2800" b="1" dirty="0" smtClean="0"/>
              <a:t>Hersenonderzoek: Het belang van een goed geheugen om de kwaliteit van het leven hoog te houden</a:t>
            </a:r>
            <a:endParaRPr lang="nl-NL" sz="2800" b="1" dirty="0"/>
          </a:p>
        </p:txBody>
      </p:sp>
      <p:grpSp>
        <p:nvGrpSpPr>
          <p:cNvPr id="2" name="Group 6"/>
          <p:cNvGrpSpPr/>
          <p:nvPr/>
        </p:nvGrpSpPr>
        <p:grpSpPr>
          <a:xfrm>
            <a:off x="827584" y="1473760"/>
            <a:ext cx="7677427" cy="5195600"/>
            <a:chOff x="785813" y="507990"/>
            <a:chExt cx="7677427" cy="5195600"/>
          </a:xfrm>
        </p:grpSpPr>
        <p:pic>
          <p:nvPicPr>
            <p:cNvPr id="8195" name="Picture 2" descr="Voorzijdesept20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5813" y="1988840"/>
              <a:ext cx="7675562" cy="3714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74" name="Picture 2" descr="http://www.rug.nl/news-and-events/news/archief2015/nieuwsberichten/gelifes-header-690x22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4204" y="507990"/>
              <a:ext cx="7669036" cy="2467429"/>
            </a:xfrm>
            <a:prstGeom prst="rect">
              <a:avLst/>
            </a:prstGeom>
            <a:noFill/>
          </p:spPr>
        </p:pic>
        <p:pic>
          <p:nvPicPr>
            <p:cNvPr id="8194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3024221"/>
              <a:ext cx="1279805" cy="378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https://c2.staticflickr.com/8/7058/6792064088_374f528766_b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52726" y="5363120"/>
            <a:ext cx="18288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19672" y="260648"/>
          <a:ext cx="2565488" cy="635245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430250"/>
                <a:gridCol w="135238"/>
              </a:tblGrid>
              <a:tr h="475858">
                <a:tc gridSpan="2">
                  <a:txBody>
                    <a:bodyPr/>
                    <a:lstStyle/>
                    <a:p>
                      <a:pPr algn="l"/>
                      <a:endParaRPr lang="nl-NL" sz="1100" dirty="0">
                        <a:latin typeface="Arial"/>
                      </a:endParaRPr>
                    </a:p>
                  </a:txBody>
                  <a:tcPr marL="54919" marR="54919" marT="27459" marB="27459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4564702">
                <a:tc>
                  <a:txBody>
                    <a:bodyPr/>
                    <a:lstStyle/>
                    <a:p>
                      <a:pPr algn="l"/>
                      <a:r>
                        <a:rPr lang="nl-NL" sz="1800" b="1" dirty="0"/>
                        <a:t>Brood</a:t>
                      </a:r>
                      <a:br>
                        <a:rPr lang="nl-NL" sz="1800" b="1" dirty="0"/>
                      </a:br>
                      <a:r>
                        <a:rPr lang="nl-NL" sz="1800" b="1" dirty="0"/>
                        <a:t>Afwasmiddel</a:t>
                      </a:r>
                      <a:br>
                        <a:rPr lang="nl-NL" sz="1800" b="1" dirty="0"/>
                      </a:br>
                      <a:r>
                        <a:rPr lang="nl-NL" sz="1800" b="1" dirty="0"/>
                        <a:t>Kat</a:t>
                      </a:r>
                      <a:br>
                        <a:rPr lang="nl-NL" sz="1800" b="1" dirty="0"/>
                      </a:br>
                      <a:r>
                        <a:rPr lang="nl-NL" sz="1800" b="1" dirty="0"/>
                        <a:t>Kapper</a:t>
                      </a:r>
                      <a:br>
                        <a:rPr lang="nl-NL" sz="1800" b="1" dirty="0"/>
                      </a:br>
                      <a:r>
                        <a:rPr lang="nl-NL" sz="1800" b="1" dirty="0"/>
                        <a:t>Wasmachine</a:t>
                      </a:r>
                      <a:br>
                        <a:rPr lang="nl-NL" sz="1800" b="1" dirty="0"/>
                      </a:br>
                      <a:r>
                        <a:rPr lang="nl-NL" sz="1800" b="1" dirty="0"/>
                        <a:t>Michaelangelo</a:t>
                      </a:r>
                      <a:br>
                        <a:rPr lang="nl-NL" sz="1800" b="1" dirty="0"/>
                      </a:br>
                      <a:r>
                        <a:rPr lang="nl-NL" sz="1800" b="1" dirty="0"/>
                        <a:t>Kaas</a:t>
                      </a:r>
                      <a:br>
                        <a:rPr lang="nl-NL" sz="1800" b="1" dirty="0"/>
                      </a:br>
                      <a:r>
                        <a:rPr lang="nl-NL" sz="1800" b="1" dirty="0"/>
                        <a:t>Toeter</a:t>
                      </a:r>
                      <a:br>
                        <a:rPr lang="nl-NL" sz="1800" b="1" dirty="0"/>
                      </a:br>
                      <a:r>
                        <a:rPr lang="nl-NL" sz="1800" b="1" dirty="0"/>
                        <a:t>Hond</a:t>
                      </a:r>
                      <a:br>
                        <a:rPr lang="nl-NL" sz="1800" b="1" dirty="0"/>
                      </a:br>
                      <a:r>
                        <a:rPr lang="nl-NL" sz="1800" b="1" dirty="0"/>
                        <a:t>Leonardo Da Vinci</a:t>
                      </a:r>
                      <a:br>
                        <a:rPr lang="nl-NL" sz="1800" b="1" dirty="0"/>
                      </a:br>
                      <a:r>
                        <a:rPr lang="nl-NL" sz="1800" b="1" dirty="0"/>
                        <a:t>Stoel</a:t>
                      </a:r>
                      <a:br>
                        <a:rPr lang="nl-NL" sz="1800" b="1" dirty="0"/>
                      </a:br>
                      <a:r>
                        <a:rPr lang="nl-NL" sz="1800" b="1" dirty="0"/>
                        <a:t>Vaatwastabletten</a:t>
                      </a:r>
                      <a:br>
                        <a:rPr lang="nl-NL" sz="1800" b="1" dirty="0"/>
                      </a:br>
                      <a:r>
                        <a:rPr lang="nl-NL" sz="1800" b="1" dirty="0"/>
                        <a:t>Drempel</a:t>
                      </a:r>
                      <a:br>
                        <a:rPr lang="nl-NL" sz="1800" b="1" dirty="0"/>
                      </a:br>
                      <a:r>
                        <a:rPr lang="nl-NL" sz="1800" b="1" dirty="0"/>
                        <a:t>Kast</a:t>
                      </a:r>
                      <a:br>
                        <a:rPr lang="nl-NL" sz="1800" b="1" dirty="0"/>
                      </a:br>
                      <a:r>
                        <a:rPr lang="nl-NL" sz="1800" b="1" dirty="0"/>
                        <a:t>Verf</a:t>
                      </a:r>
                      <a:br>
                        <a:rPr lang="nl-NL" sz="1800" b="1" dirty="0"/>
                      </a:br>
                      <a:r>
                        <a:rPr lang="nl-NL" sz="1800" b="1" dirty="0"/>
                        <a:t>Blik</a:t>
                      </a:r>
                      <a:br>
                        <a:rPr lang="nl-NL" sz="1800" b="1" dirty="0"/>
                      </a:br>
                      <a:r>
                        <a:rPr lang="nl-NL" sz="1800" b="1" dirty="0"/>
                        <a:t>Water</a:t>
                      </a:r>
                      <a:br>
                        <a:rPr lang="nl-NL" sz="1800" b="1" dirty="0"/>
                      </a:br>
                      <a:r>
                        <a:rPr lang="nl-NL" sz="1800" b="1" dirty="0"/>
                        <a:t>Bank</a:t>
                      </a:r>
                      <a:br>
                        <a:rPr lang="nl-NL" sz="1800" b="1" dirty="0"/>
                      </a:br>
                      <a:r>
                        <a:rPr lang="nl-NL" sz="1800" b="1" dirty="0"/>
                        <a:t>Regenen</a:t>
                      </a:r>
                      <a:br>
                        <a:rPr lang="nl-NL" sz="1800" b="1" dirty="0"/>
                      </a:br>
                      <a:r>
                        <a:rPr lang="nl-NL" sz="1800" b="1" dirty="0"/>
                        <a:t>Kapitaal</a:t>
                      </a:r>
                      <a:r>
                        <a:rPr lang="nl-NL" sz="1100" dirty="0"/>
                        <a:t/>
                      </a:r>
                      <a:br>
                        <a:rPr lang="nl-NL" sz="1100" dirty="0"/>
                      </a:br>
                      <a:r>
                        <a:rPr lang="nl-NL" sz="1100" dirty="0"/>
                        <a:t/>
                      </a:r>
                      <a:br>
                        <a:rPr lang="nl-NL" sz="1100" dirty="0"/>
                      </a:br>
                      <a:endParaRPr lang="nl-NL" sz="1100" dirty="0">
                        <a:latin typeface="Arial"/>
                      </a:endParaRPr>
                    </a:p>
                  </a:txBody>
                  <a:tcPr marL="54919" marR="54919" marT="27459" marB="27459" anchor="ctr"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 marL="54919" marR="54919" marT="27459" marB="27459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004048" y="260648"/>
          <a:ext cx="2565488" cy="635245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430250"/>
                <a:gridCol w="135238"/>
              </a:tblGrid>
              <a:tr h="475858">
                <a:tc gridSpan="2">
                  <a:txBody>
                    <a:bodyPr/>
                    <a:lstStyle/>
                    <a:p>
                      <a:pPr algn="l"/>
                      <a:endParaRPr lang="nl-NL" sz="1100" dirty="0">
                        <a:latin typeface="Arial"/>
                      </a:endParaRPr>
                    </a:p>
                  </a:txBody>
                  <a:tcPr marL="54919" marR="54919" marT="27459" marB="27459" anchor="ctr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4564702">
                <a:tc>
                  <a:txBody>
                    <a:bodyPr/>
                    <a:lstStyle/>
                    <a:p>
                      <a:pPr algn="l"/>
                      <a:r>
                        <a:rPr lang="nl-NL" sz="1800" b="1" dirty="0">
                          <a:solidFill>
                            <a:srgbClr val="008A3E"/>
                          </a:solidFill>
                        </a:rPr>
                        <a:t>Brood</a:t>
                      </a:r>
                      <a:r>
                        <a:rPr lang="nl-NL" sz="1800" b="1" dirty="0"/>
                        <a:t/>
                      </a:r>
                      <a:br>
                        <a:rPr lang="nl-NL" sz="1800" b="1" dirty="0"/>
                      </a:br>
                      <a:r>
                        <a:rPr lang="nl-NL" sz="1800" b="1" dirty="0">
                          <a:solidFill>
                            <a:srgbClr val="008A3E"/>
                          </a:solidFill>
                        </a:rPr>
                        <a:t>Afwasmiddel</a:t>
                      </a:r>
                      <a:r>
                        <a:rPr lang="nl-NL" sz="1800" b="1" dirty="0"/>
                        <a:t/>
                      </a:r>
                      <a:br>
                        <a:rPr lang="nl-NL" sz="1800" b="1" dirty="0"/>
                      </a:br>
                      <a:r>
                        <a:rPr lang="nl-NL" sz="1800" b="1" dirty="0">
                          <a:solidFill>
                            <a:srgbClr val="FF0000"/>
                          </a:solidFill>
                        </a:rPr>
                        <a:t>Kat</a:t>
                      </a:r>
                      <a:r>
                        <a:rPr lang="nl-NL" sz="1800" b="1" dirty="0"/>
                        <a:t/>
                      </a:r>
                      <a:br>
                        <a:rPr lang="nl-NL" sz="1800" b="1" dirty="0"/>
                      </a:br>
                      <a:r>
                        <a:rPr lang="nl-NL" sz="1800" b="1" dirty="0">
                          <a:solidFill>
                            <a:srgbClr val="008A3E"/>
                          </a:solidFill>
                        </a:rPr>
                        <a:t>Kapper</a:t>
                      </a:r>
                      <a:r>
                        <a:rPr lang="nl-NL" sz="1800" b="1" dirty="0"/>
                        <a:t/>
                      </a:r>
                      <a:br>
                        <a:rPr lang="nl-NL" sz="1800" b="1" dirty="0"/>
                      </a:br>
                      <a:r>
                        <a:rPr lang="nl-NL" sz="1800" b="1" dirty="0">
                          <a:solidFill>
                            <a:srgbClr val="FF0000"/>
                          </a:solidFill>
                        </a:rPr>
                        <a:t>Wasmachine</a:t>
                      </a:r>
                      <a:r>
                        <a:rPr lang="nl-NL" sz="1800" b="1" dirty="0"/>
                        <a:t/>
                      </a:r>
                      <a:br>
                        <a:rPr lang="nl-NL" sz="1800" b="1" dirty="0"/>
                      </a:br>
                      <a:r>
                        <a:rPr lang="nl-NL" sz="1800" b="1" dirty="0">
                          <a:solidFill>
                            <a:srgbClr val="FF0000"/>
                          </a:solidFill>
                        </a:rPr>
                        <a:t>Michaelangelo</a:t>
                      </a:r>
                      <a:br>
                        <a:rPr lang="nl-NL" sz="18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nl-NL" sz="1800" b="1" dirty="0">
                          <a:solidFill>
                            <a:srgbClr val="FF0000"/>
                          </a:solidFill>
                        </a:rPr>
                        <a:t>Kaas</a:t>
                      </a:r>
                      <a:br>
                        <a:rPr lang="nl-NL" sz="18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nl-NL" sz="1800" b="1" dirty="0">
                          <a:solidFill>
                            <a:srgbClr val="008A3E"/>
                          </a:solidFill>
                        </a:rPr>
                        <a:t>Toeter</a:t>
                      </a:r>
                      <a:r>
                        <a:rPr lang="nl-NL" sz="1800" b="1" dirty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nl-NL" sz="18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nl-NL" sz="1800" b="1" dirty="0">
                          <a:solidFill>
                            <a:srgbClr val="008A3E"/>
                          </a:solidFill>
                        </a:rPr>
                        <a:t>Hond</a:t>
                      </a:r>
                      <a:br>
                        <a:rPr lang="nl-NL" sz="1800" b="1" dirty="0">
                          <a:solidFill>
                            <a:srgbClr val="008A3E"/>
                          </a:solidFill>
                        </a:rPr>
                      </a:br>
                      <a:r>
                        <a:rPr lang="nl-NL" sz="1800" b="1" dirty="0">
                          <a:solidFill>
                            <a:srgbClr val="008A3E"/>
                          </a:solidFill>
                        </a:rPr>
                        <a:t>Leonardo Da Vinci</a:t>
                      </a:r>
                      <a:br>
                        <a:rPr lang="nl-NL" sz="1800" b="1" dirty="0">
                          <a:solidFill>
                            <a:srgbClr val="008A3E"/>
                          </a:solidFill>
                        </a:rPr>
                      </a:br>
                      <a:r>
                        <a:rPr lang="nl-NL" sz="1800" b="1" dirty="0">
                          <a:solidFill>
                            <a:srgbClr val="008A3E"/>
                          </a:solidFill>
                        </a:rPr>
                        <a:t>Stoel</a:t>
                      </a:r>
                      <a:r>
                        <a:rPr lang="nl-NL" sz="1800" b="1" dirty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nl-NL" sz="18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nl-NL" sz="1800" b="1" dirty="0">
                          <a:solidFill>
                            <a:srgbClr val="FF0000"/>
                          </a:solidFill>
                        </a:rPr>
                        <a:t>Vaatwastabletten</a:t>
                      </a:r>
                      <a:br>
                        <a:rPr lang="nl-NL" sz="18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nl-NL" sz="1800" b="1" dirty="0">
                          <a:solidFill>
                            <a:srgbClr val="008A3E"/>
                          </a:solidFill>
                        </a:rPr>
                        <a:t>Drempel</a:t>
                      </a:r>
                      <a:r>
                        <a:rPr lang="nl-NL" sz="1800" b="1" dirty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nl-NL" sz="18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nl-NL" sz="1800" b="1" dirty="0">
                          <a:solidFill>
                            <a:srgbClr val="FF0000"/>
                          </a:solidFill>
                        </a:rPr>
                        <a:t>Kast</a:t>
                      </a:r>
                      <a:br>
                        <a:rPr lang="nl-NL" sz="18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nl-NL" sz="1800" b="1" dirty="0">
                          <a:solidFill>
                            <a:srgbClr val="008A3E"/>
                          </a:solidFill>
                        </a:rPr>
                        <a:t>Verf</a:t>
                      </a:r>
                      <a:br>
                        <a:rPr lang="nl-NL" sz="1800" b="1" dirty="0">
                          <a:solidFill>
                            <a:srgbClr val="008A3E"/>
                          </a:solidFill>
                        </a:rPr>
                      </a:br>
                      <a:r>
                        <a:rPr lang="nl-NL" sz="1800" b="1" dirty="0">
                          <a:solidFill>
                            <a:srgbClr val="008A3E"/>
                          </a:solidFill>
                        </a:rPr>
                        <a:t>Blik</a:t>
                      </a:r>
                      <a:r>
                        <a:rPr lang="nl-NL" sz="1800" b="1" dirty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nl-NL" sz="18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nl-NL" sz="1800" b="1" dirty="0">
                          <a:solidFill>
                            <a:srgbClr val="FF0000"/>
                          </a:solidFill>
                        </a:rPr>
                        <a:t>Water</a:t>
                      </a:r>
                      <a:br>
                        <a:rPr lang="nl-NL" sz="18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nl-NL" sz="1800" b="1" dirty="0">
                          <a:solidFill>
                            <a:srgbClr val="FF0000"/>
                          </a:solidFill>
                        </a:rPr>
                        <a:t>Bank</a:t>
                      </a:r>
                      <a:br>
                        <a:rPr lang="nl-NL" sz="18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nl-NL" sz="1800" b="1" dirty="0">
                          <a:solidFill>
                            <a:srgbClr val="008A3E"/>
                          </a:solidFill>
                        </a:rPr>
                        <a:t>Regenen</a:t>
                      </a:r>
                      <a:r>
                        <a:rPr lang="nl-NL" sz="1800" b="1" dirty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nl-NL" sz="1800" b="1" dirty="0">
                          <a:solidFill>
                            <a:srgbClr val="FF0000"/>
                          </a:solidFill>
                        </a:rPr>
                      </a:br>
                      <a:r>
                        <a:rPr lang="nl-NL" sz="1800" b="1" dirty="0">
                          <a:solidFill>
                            <a:srgbClr val="008A3E"/>
                          </a:solidFill>
                        </a:rPr>
                        <a:t>Kapitaal</a:t>
                      </a:r>
                      <a:r>
                        <a:rPr lang="nl-NL" sz="1100" dirty="0"/>
                        <a:t/>
                      </a:r>
                      <a:br>
                        <a:rPr lang="nl-NL" sz="1100" dirty="0"/>
                      </a:br>
                      <a:r>
                        <a:rPr lang="nl-NL" sz="1100" dirty="0"/>
                        <a:t/>
                      </a:r>
                      <a:br>
                        <a:rPr lang="nl-NL" sz="1100" dirty="0"/>
                      </a:br>
                      <a:endParaRPr lang="nl-NL" sz="1100" dirty="0">
                        <a:latin typeface="Arial"/>
                      </a:endParaRPr>
                    </a:p>
                  </a:txBody>
                  <a:tcPr marL="54919" marR="54919" marT="27459" marB="27459" anchor="ctr"/>
                </a:tc>
                <a:tc>
                  <a:txBody>
                    <a:bodyPr/>
                    <a:lstStyle/>
                    <a:p>
                      <a:endParaRPr lang="nl-NL" sz="1100" dirty="0"/>
                    </a:p>
                  </a:txBody>
                  <a:tcPr marL="54919" marR="54919" marT="27459" marB="27459"/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 rot="10800000">
            <a:off x="2843808" y="4149080"/>
            <a:ext cx="936104" cy="7200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ight Arrow 5"/>
          <p:cNvSpPr/>
          <p:nvPr/>
        </p:nvSpPr>
        <p:spPr>
          <a:xfrm rot="10800000">
            <a:off x="2843808" y="4437112"/>
            <a:ext cx="936104" cy="72008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74135" name="DefaultOcx" r:id="rId2" imgW="257040" imgH="304920"/>
        </mc:Choice>
        <mc:Fallback>
          <p:control name="DefaultOcx" r:id="rId2" imgW="257040" imgH="30492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74136" name="HTMLCheckbox1" r:id="rId3" imgW="257040" imgH="304920"/>
        </mc:Choice>
        <mc:Fallback>
          <p:control name="HTMLCheckbox1" r:id="rId3" imgW="257040" imgH="304920">
            <p:pic>
              <p:nvPicPr>
                <p:cNvPr id="0" name="HTMLCheckbox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74137" name="HTMLCheckbox2" r:id="rId4" imgW="257040" imgH="304920"/>
        </mc:Choice>
        <mc:Fallback>
          <p:control name="HTMLCheckbox2" r:id="rId4" imgW="257040" imgH="304920">
            <p:pic>
              <p:nvPicPr>
                <p:cNvPr id="0" name="HTMLCheckbox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74138" name="HTMLCheckbox3" r:id="rId5" imgW="257040" imgH="304920"/>
        </mc:Choice>
        <mc:Fallback>
          <p:control name="HTMLCheckbox3" r:id="rId5" imgW="257040" imgH="304920">
            <p:pic>
              <p:nvPicPr>
                <p:cNvPr id="0" name="HTMLCheckbox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74139" name="HTMLCheckbox4" r:id="rId6" imgW="257040" imgH="304920"/>
        </mc:Choice>
        <mc:Fallback>
          <p:control name="HTMLCheckbox4" r:id="rId6" imgW="257040" imgH="304920">
            <p:pic>
              <p:nvPicPr>
                <p:cNvPr id="0" name="HTMLCheckbox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74140" name="HTMLCheckbox5" r:id="rId7" imgW="257040" imgH="304920"/>
        </mc:Choice>
        <mc:Fallback>
          <p:control name="HTMLCheckbox5" r:id="rId7" imgW="257040" imgH="304920">
            <p:pic>
              <p:nvPicPr>
                <p:cNvPr id="0" name="HTMLCheckbox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74141" name="HTMLCheckbox6" r:id="rId8" imgW="257040" imgH="304920"/>
        </mc:Choice>
        <mc:Fallback>
          <p:control name="HTMLCheckbox6" r:id="rId8" imgW="257040" imgH="304920">
            <p:pic>
              <p:nvPicPr>
                <p:cNvPr id="0" name="HTMLCheckbox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74142" name="HTMLCheckbox7" r:id="rId9" imgW="257040" imgH="304920"/>
        </mc:Choice>
        <mc:Fallback>
          <p:control name="HTMLCheckbox7" r:id="rId9" imgW="257040" imgH="304920">
            <p:pic>
              <p:nvPicPr>
                <p:cNvPr id="0" name="HTMLCheckbox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74143" name="HTMLCheckbox8" r:id="rId10" imgW="257040" imgH="304920"/>
        </mc:Choice>
        <mc:Fallback>
          <p:control name="HTMLCheckbox8" r:id="rId10" imgW="257040" imgH="304920">
            <p:pic>
              <p:nvPicPr>
                <p:cNvPr id="0" name="HTMLCheckbox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74144" name="HTMLCheckbox9" r:id="rId11" imgW="257040" imgH="304920"/>
        </mc:Choice>
        <mc:Fallback>
          <p:control name="HTMLCheckbox9" r:id="rId11" imgW="257040" imgH="304920">
            <p:pic>
              <p:nvPicPr>
                <p:cNvPr id="0" name="HTMLCheckbox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74145" name="HTMLCheckbox10" r:id="rId12" imgW="257040" imgH="304920"/>
        </mc:Choice>
        <mc:Fallback>
          <p:control name="HTMLCheckbox10" r:id="rId12" imgW="257040" imgH="304920">
            <p:pic>
              <p:nvPicPr>
                <p:cNvPr id="0" name="HTMLCheckbox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74146" name="HTMLCheckbox11" r:id="rId13" imgW="257040" imgH="304920"/>
        </mc:Choice>
        <mc:Fallback>
          <p:control name="HTMLCheckbox11" r:id="rId13" imgW="257040" imgH="304920">
            <p:pic>
              <p:nvPicPr>
                <p:cNvPr id="0" name="HTMLCheckbox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74147" name="HTMLCheckbox12" r:id="rId14" imgW="257040" imgH="304920"/>
        </mc:Choice>
        <mc:Fallback>
          <p:control name="HTMLCheckbox12" r:id="rId14" imgW="257040" imgH="304920">
            <p:pic>
              <p:nvPicPr>
                <p:cNvPr id="0" name="HTMLCheckbox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74148" name="HTMLCheckbox13" r:id="rId15" imgW="257040" imgH="304920"/>
        </mc:Choice>
        <mc:Fallback>
          <p:control name="HTMLCheckbox13" r:id="rId15" imgW="257040" imgH="304920">
            <p:pic>
              <p:nvPicPr>
                <p:cNvPr id="0" name="HTMLCheckbox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74149" name="HTMLCheckbox14" r:id="rId16" imgW="257040" imgH="304920"/>
        </mc:Choice>
        <mc:Fallback>
          <p:control name="HTMLCheckbox14" r:id="rId16" imgW="257040" imgH="304920">
            <p:pic>
              <p:nvPicPr>
                <p:cNvPr id="0" name="HTMLCheckbox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74150" name="HTMLCheckbox15" r:id="rId17" imgW="257040" imgH="304920"/>
        </mc:Choice>
        <mc:Fallback>
          <p:control name="HTMLCheckbox15" r:id="rId17" imgW="257040" imgH="304920">
            <p:pic>
              <p:nvPicPr>
                <p:cNvPr id="0" name="HTMLCheckbox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74151" name="HTMLCheckbox16" r:id="rId18" imgW="257040" imgH="304920"/>
        </mc:Choice>
        <mc:Fallback>
          <p:control name="HTMLCheckbox16" r:id="rId18" imgW="257040" imgH="304920">
            <p:pic>
              <p:nvPicPr>
                <p:cNvPr id="0" name="HTMLCheckbox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74152" name="HTMLCheckbox17" r:id="rId19" imgW="257040" imgH="304920"/>
        </mc:Choice>
        <mc:Fallback>
          <p:control name="HTMLCheckbox17" r:id="rId19" imgW="257040" imgH="304920">
            <p:pic>
              <p:nvPicPr>
                <p:cNvPr id="0" name="HTMLCheckbox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74153" name="HTMLCheckbox18" r:id="rId20" imgW="257040" imgH="304920"/>
        </mc:Choice>
        <mc:Fallback>
          <p:control name="HTMLCheckbox18" r:id="rId20" imgW="257040" imgH="304920">
            <p:pic>
              <p:nvPicPr>
                <p:cNvPr id="0" name="HTMLCheckbox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74154" name="HTMLCheckbox19" r:id="rId21" imgW="257040" imgH="304920"/>
        </mc:Choice>
        <mc:Fallback>
          <p:control name="HTMLCheckbox19" r:id="rId21" imgW="257040" imgH="304920">
            <p:pic>
              <p:nvPicPr>
                <p:cNvPr id="0" name="HTMLCheckbox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74155" name="HTMLSubmit1" r:id="rId22" imgW="647640" imgH="361800"/>
        </mc:Choice>
        <mc:Fallback>
          <p:control name="HTMLSubmit1" r:id="rId22" imgW="647640" imgH="361800">
            <p:pic>
              <p:nvPicPr>
                <p:cNvPr id="0" name="HTMLSubmit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" cy="3048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3810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28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Wat is de primaire oorzaak van de ziekte van Alzheimer?</a:t>
            </a:r>
            <a:br>
              <a:rPr lang="nl-NL" sz="28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nl-NL" sz="28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nl-NL" sz="28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nl-NL" sz="2800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Volgens de klassieke kijk:</a:t>
            </a:r>
            <a:r>
              <a:rPr lang="nl-NL" sz="28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nl-NL" sz="28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nl-NL" sz="28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nl-NL" sz="28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nl-NL" sz="24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Vorming van een klein, abnormaal gevouwen eiwit: </a:t>
            </a:r>
            <a:br>
              <a:rPr lang="nl-NL" sz="24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nl-NL" sz="24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nl-NL" sz="24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nl-NL" sz="2800" b="1" i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beta-amyloid</a:t>
            </a:r>
            <a:r>
              <a:rPr lang="nl-NL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nl-NL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4725144"/>
            <a:ext cx="767081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b="1" dirty="0" smtClean="0"/>
              <a:t>Maar de werkelijheid is dat de wetenschap het </a:t>
            </a:r>
            <a:r>
              <a:rPr lang="nl-NL" sz="2400" b="1" dirty="0" smtClean="0">
                <a:solidFill>
                  <a:srgbClr val="FF0000"/>
                </a:solidFill>
              </a:rPr>
              <a:t>NIET</a:t>
            </a:r>
            <a:r>
              <a:rPr lang="nl-NL" sz="2400" b="1" dirty="0" smtClean="0"/>
              <a:t> weet. </a:t>
            </a:r>
          </a:p>
          <a:p>
            <a:pPr algn="ctr"/>
            <a:r>
              <a:rPr lang="nl-NL" sz="2400" b="1" dirty="0" smtClean="0"/>
              <a:t>Het is een zogenaamde multifactoriële aandoening;</a:t>
            </a:r>
          </a:p>
          <a:p>
            <a:pPr algn="ctr"/>
            <a:r>
              <a:rPr lang="nl-NL" sz="2400" b="1" dirty="0" smtClean="0"/>
              <a:t>vele factoren spelen gezamenlijk een rol</a:t>
            </a:r>
          </a:p>
          <a:p>
            <a:pPr algn="ctr"/>
            <a:endParaRPr lang="nl-NL" sz="2400" b="1" dirty="0" smtClean="0"/>
          </a:p>
          <a:p>
            <a:pPr algn="ctr"/>
            <a:r>
              <a:rPr lang="nl-NL" sz="2400" b="1" dirty="0" smtClean="0"/>
              <a:t>Maar nog steeds heel veel onderzoek aan A</a:t>
            </a:r>
            <a:r>
              <a:rPr lang="nl-NL" sz="2400" b="1" dirty="0" smtClean="0">
                <a:latin typeface="Symbol" pitchFamily="18" charset="2"/>
              </a:rPr>
              <a:t>b</a:t>
            </a:r>
            <a:endParaRPr lang="nl-NL" sz="2400" b="1" dirty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152400"/>
            <a:ext cx="60960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000" b="1" dirty="0" err="1" smtClean="0">
                <a:solidFill>
                  <a:srgbClr val="000066"/>
                </a:solidFill>
              </a:rPr>
              <a:t>Amyloide</a:t>
            </a:r>
            <a:r>
              <a:rPr lang="en-US" sz="2000" b="1" dirty="0" smtClean="0">
                <a:solidFill>
                  <a:srgbClr val="000066"/>
                </a:solidFill>
              </a:rPr>
              <a:t> plaques in de </a:t>
            </a:r>
            <a:r>
              <a:rPr lang="en-US" sz="2000" b="1" dirty="0" err="1" smtClean="0">
                <a:solidFill>
                  <a:srgbClr val="000066"/>
                </a:solidFill>
              </a:rPr>
              <a:t>temporale</a:t>
            </a:r>
            <a:r>
              <a:rPr lang="en-US" sz="2000" b="1" dirty="0" smtClean="0">
                <a:solidFill>
                  <a:srgbClr val="000066"/>
                </a:solidFill>
              </a:rPr>
              <a:t> lob van </a:t>
            </a:r>
            <a:r>
              <a:rPr lang="en-US" sz="2000" b="1" dirty="0" err="1" smtClean="0">
                <a:solidFill>
                  <a:srgbClr val="000066"/>
                </a:solidFill>
              </a:rPr>
              <a:t>een</a:t>
            </a:r>
            <a:r>
              <a:rPr lang="en-US" sz="2000" b="1" dirty="0" smtClean="0">
                <a:solidFill>
                  <a:srgbClr val="000066"/>
                </a:solidFill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</a:rPr>
              <a:t>alzheimer</a:t>
            </a:r>
            <a:r>
              <a:rPr lang="en-US" sz="2000" b="1" dirty="0" smtClean="0">
                <a:solidFill>
                  <a:srgbClr val="000066"/>
                </a:solidFill>
              </a:rPr>
              <a:t> patient (King </a:t>
            </a:r>
            <a:r>
              <a:rPr lang="en-US" sz="2000" b="1" dirty="0" err="1" smtClean="0">
                <a:solidFill>
                  <a:srgbClr val="000066"/>
                </a:solidFill>
              </a:rPr>
              <a:t>zilver</a:t>
            </a:r>
            <a:r>
              <a:rPr lang="en-US" sz="2000" b="1" dirty="0" smtClean="0">
                <a:solidFill>
                  <a:srgbClr val="000066"/>
                </a:solidFill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</a:rPr>
              <a:t>kleuring</a:t>
            </a:r>
            <a:r>
              <a:rPr lang="en-US" sz="2000" b="1" dirty="0" smtClean="0">
                <a:solidFill>
                  <a:srgbClr val="000066"/>
                </a:solidFill>
              </a:rPr>
              <a:t>)</a:t>
            </a:r>
          </a:p>
        </p:txBody>
      </p:sp>
      <p:pic>
        <p:nvPicPr>
          <p:cNvPr id="15363" name="Picture 3" descr="plaquesmany"/>
          <p:cNvPicPr>
            <a:picLocks noChangeAspect="1" noChangeArrowheads="1"/>
          </p:cNvPicPr>
          <p:nvPr/>
        </p:nvPicPr>
        <p:blipFill>
          <a:blip r:embed="rId2" cstate="print">
            <a:lum contrast="54000"/>
          </a:blip>
          <a:srcRect/>
          <a:stretch>
            <a:fillRect/>
          </a:stretch>
        </p:blipFill>
        <p:spPr bwMode="auto">
          <a:xfrm>
            <a:off x="838200" y="1447800"/>
            <a:ext cx="8077200" cy="5195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7086600" y="6172200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©</a:t>
            </a:r>
            <a:r>
              <a:rPr lang="en-US" sz="1600" b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2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Luiten en Majtenyi</a:t>
            </a:r>
          </a:p>
        </p:txBody>
      </p:sp>
      <p:pic>
        <p:nvPicPr>
          <p:cNvPr id="15365" name="Picture 5" descr="Alz06"/>
          <p:cNvPicPr>
            <a:picLocks noChangeAspect="1" noChangeArrowheads="1"/>
          </p:cNvPicPr>
          <p:nvPr/>
        </p:nvPicPr>
        <p:blipFill>
          <a:blip r:embed="rId3" cstate="email">
            <a:lum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2209800" cy="17208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1981200" y="1676400"/>
            <a:ext cx="228600" cy="152400"/>
          </a:xfrm>
          <a:prstGeom prst="rect">
            <a:avLst/>
          </a:prstGeom>
          <a:noFill/>
          <a:ln w="1587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0"/>
            <a:ext cx="65532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2000" b="1" dirty="0" err="1" smtClean="0">
                <a:solidFill>
                  <a:srgbClr val="000066"/>
                </a:solidFill>
              </a:rPr>
              <a:t>Een</a:t>
            </a:r>
            <a:r>
              <a:rPr lang="en-GB" sz="2000" b="1" dirty="0" smtClean="0">
                <a:solidFill>
                  <a:srgbClr val="000066"/>
                </a:solidFill>
              </a:rPr>
              <a:t> </a:t>
            </a:r>
            <a:r>
              <a:rPr lang="en-GB" sz="2000" b="1" dirty="0" err="1" smtClean="0">
                <a:solidFill>
                  <a:srgbClr val="000066"/>
                </a:solidFill>
              </a:rPr>
              <a:t>amyloide</a:t>
            </a:r>
            <a:r>
              <a:rPr lang="en-GB" sz="2000" b="1" dirty="0" smtClean="0">
                <a:solidFill>
                  <a:srgbClr val="000066"/>
                </a:solidFill>
              </a:rPr>
              <a:t> plaque in het Alzheimer </a:t>
            </a:r>
            <a:r>
              <a:rPr lang="en-GB" sz="2000" b="1" dirty="0" err="1" smtClean="0">
                <a:solidFill>
                  <a:srgbClr val="000066"/>
                </a:solidFill>
              </a:rPr>
              <a:t>brein</a:t>
            </a:r>
            <a:r>
              <a:rPr lang="en-GB" sz="2000" b="1" dirty="0" smtClean="0">
                <a:solidFill>
                  <a:srgbClr val="000066"/>
                </a:solidFill>
              </a:rPr>
              <a:t>, </a:t>
            </a:r>
            <a:r>
              <a:rPr lang="en-GB" sz="2000" b="1" dirty="0" err="1" smtClean="0">
                <a:solidFill>
                  <a:srgbClr val="000066"/>
                </a:solidFill>
              </a:rPr>
              <a:t>parahippocampale</a:t>
            </a:r>
            <a:r>
              <a:rPr lang="en-GB" sz="2000" b="1" dirty="0" smtClean="0">
                <a:solidFill>
                  <a:srgbClr val="000066"/>
                </a:solidFill>
              </a:rPr>
              <a:t> cortex</a:t>
            </a:r>
          </a:p>
        </p:txBody>
      </p:sp>
      <p:pic>
        <p:nvPicPr>
          <p:cNvPr id="16387" name="Picture 3" descr="plaque"/>
          <p:cNvPicPr>
            <a:picLocks noChangeAspect="1" noChangeArrowheads="1"/>
          </p:cNvPicPr>
          <p:nvPr/>
        </p:nvPicPr>
        <p:blipFill>
          <a:blip r:embed="rId2" cstate="print">
            <a:lum bright="-6000" contrast="18000"/>
          </a:blip>
          <a:srcRect/>
          <a:stretch>
            <a:fillRect/>
          </a:stretch>
        </p:blipFill>
        <p:spPr bwMode="auto">
          <a:xfrm>
            <a:off x="979488" y="1166813"/>
            <a:ext cx="7935912" cy="5462587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6553200" y="6019800"/>
            <a:ext cx="3200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©</a:t>
            </a:r>
            <a:r>
              <a:rPr lang="en-US" sz="1600" b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12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Luiten en Majtenyi</a:t>
            </a:r>
          </a:p>
        </p:txBody>
      </p:sp>
      <p:pic>
        <p:nvPicPr>
          <p:cNvPr id="16389" name="Picture 5" descr="plaquesmany"/>
          <p:cNvPicPr>
            <a:picLocks noChangeAspect="1" noChangeArrowheads="1"/>
          </p:cNvPicPr>
          <p:nvPr/>
        </p:nvPicPr>
        <p:blipFill>
          <a:blip r:embed="rId3" cstate="email">
            <a:lum bright="6000"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3048000" cy="1960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1447800" y="2286000"/>
            <a:ext cx="228600" cy="2286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nl-NL" b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0663" name="Line 7"/>
          <p:cNvSpPr>
            <a:spLocks noChangeShapeType="1"/>
          </p:cNvSpPr>
          <p:nvPr/>
        </p:nvSpPr>
        <p:spPr bwMode="auto">
          <a:xfrm>
            <a:off x="1676400" y="2438400"/>
            <a:ext cx="16764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457200"/>
            <a:ext cx="4876800" cy="16764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nl-NL" sz="18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Vorming van </a:t>
            </a:r>
            <a:r>
              <a:rPr lang="nl-NL" sz="1800" b="1" dirty="0" err="1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amyloid-beta</a:t>
            </a:r>
            <a:r>
              <a:rPr lang="nl-NL" sz="18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eiwit door afsplitsing van het </a:t>
            </a:r>
            <a:r>
              <a:rPr lang="nl-NL" sz="1800" b="1" dirty="0" err="1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amyloid</a:t>
            </a:r>
            <a:r>
              <a:rPr lang="nl-NL" sz="1800" b="1" dirty="0" smtClean="0">
                <a:solidFill>
                  <a:schemeClr val="accent4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voorloper eiwit (APP) in de wand van zenuwcellen</a:t>
            </a:r>
            <a:endParaRPr lang="en-GB" sz="1800" dirty="0" smtClean="0">
              <a:solidFill>
                <a:schemeClr val="accent4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7411" name="Picture 3" descr="APP"/>
          <p:cNvPicPr>
            <a:picLocks noChangeAspect="1" noChangeArrowheads="1"/>
          </p:cNvPicPr>
          <p:nvPr/>
        </p:nvPicPr>
        <p:blipFill>
          <a:blip r:embed="rId2" cstate="email">
            <a:lum bright="-24000" contras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3075" y="2773363"/>
            <a:ext cx="7248525" cy="38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Neuronen as coldoc"/>
          <p:cNvPicPr>
            <a:picLocks noChangeAspect="1" noChangeArrowheads="1"/>
          </p:cNvPicPr>
          <p:nvPr/>
        </p:nvPicPr>
        <p:blipFill>
          <a:blip r:embed="rId3" cstate="email">
            <a:lum bright="6000" contrast="1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267811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3657600" y="2819400"/>
            <a:ext cx="1828800" cy="1219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514600" y="4191000"/>
            <a:ext cx="15240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2060848"/>
            <a:ext cx="4937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dirty="0" smtClean="0">
                <a:solidFill>
                  <a:srgbClr val="006600"/>
                </a:solidFill>
              </a:rPr>
              <a:t>APP, gekscherend “All Purpose Protein” genoemd,</a:t>
            </a:r>
          </a:p>
          <a:p>
            <a:pPr algn="ctr"/>
            <a:r>
              <a:rPr lang="nl-NL" b="1" dirty="0" smtClean="0">
                <a:solidFill>
                  <a:srgbClr val="006600"/>
                </a:solidFill>
              </a:rPr>
              <a:t>want goed voor vele functies</a:t>
            </a:r>
            <a:endParaRPr lang="nl-NL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050" y="692150"/>
            <a:ext cx="5421313" cy="854075"/>
          </a:xfrm>
        </p:spPr>
        <p:txBody>
          <a:bodyPr/>
          <a:lstStyle/>
          <a:p>
            <a:pPr eaLnBrk="1" hangingPunct="1"/>
            <a:r>
              <a:rPr lang="en-GB" sz="2400" b="1" smtClean="0">
                <a:solidFill>
                  <a:schemeClr val="bg1"/>
                </a:solidFill>
                <a:latin typeface="Verdana" pitchFamily="34" charset="0"/>
              </a:rPr>
              <a:t>Wat is beta-amyloid?</a:t>
            </a:r>
          </a:p>
        </p:txBody>
      </p:sp>
      <p:pic>
        <p:nvPicPr>
          <p:cNvPr id="18435" name="Picture 58"/>
          <p:cNvPicPr>
            <a:picLocks noChangeAspect="1" noChangeArrowheads="1"/>
          </p:cNvPicPr>
          <p:nvPr/>
        </p:nvPicPr>
        <p:blipFill>
          <a:blip r:embed="rId2" cstate="email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628775"/>
            <a:ext cx="6842125" cy="4675188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18" name="Text Box 60"/>
          <p:cNvSpPr txBox="1">
            <a:spLocks noChangeArrowheads="1"/>
          </p:cNvSpPr>
          <p:nvPr/>
        </p:nvSpPr>
        <p:spPr bwMode="auto">
          <a:xfrm>
            <a:off x="3287713" y="5183188"/>
            <a:ext cx="2066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Unicode MS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Unicode MS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Unicode MS" pitchFamily="34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Unicode MS" pitchFamily="34" charset="-128"/>
              </a:defRPr>
            </a:lvl9pPr>
          </a:lstStyle>
          <a:p>
            <a:pPr>
              <a:defRPr/>
            </a:pPr>
            <a:endParaRPr lang="en-GB" sz="1800" smtClean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148485" name="Line 62"/>
          <p:cNvSpPr>
            <a:spLocks noChangeShapeType="1"/>
          </p:cNvSpPr>
          <p:nvPr/>
        </p:nvSpPr>
        <p:spPr bwMode="auto">
          <a:xfrm>
            <a:off x="4427538" y="3716338"/>
            <a:ext cx="44450" cy="1493837"/>
          </a:xfrm>
          <a:prstGeom prst="line">
            <a:avLst/>
          </a:prstGeom>
          <a:noFill/>
          <a:ln w="15875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8486" name="Line 63"/>
          <p:cNvSpPr>
            <a:spLocks noChangeShapeType="1"/>
          </p:cNvSpPr>
          <p:nvPr/>
        </p:nvSpPr>
        <p:spPr bwMode="auto">
          <a:xfrm>
            <a:off x="3473450" y="4200525"/>
            <a:ext cx="0" cy="1398588"/>
          </a:xfrm>
          <a:prstGeom prst="line">
            <a:avLst/>
          </a:prstGeom>
          <a:noFill/>
          <a:ln w="15875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8487" name="Line 64"/>
          <p:cNvSpPr>
            <a:spLocks noChangeShapeType="1"/>
          </p:cNvSpPr>
          <p:nvPr/>
        </p:nvSpPr>
        <p:spPr bwMode="auto">
          <a:xfrm>
            <a:off x="4471988" y="5443538"/>
            <a:ext cx="0" cy="155575"/>
          </a:xfrm>
          <a:prstGeom prst="line">
            <a:avLst/>
          </a:prstGeom>
          <a:noFill/>
          <a:ln w="15875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40" name="Text Box 65"/>
          <p:cNvSpPr txBox="1">
            <a:spLocks noChangeArrowheads="1"/>
          </p:cNvSpPr>
          <p:nvPr/>
        </p:nvSpPr>
        <p:spPr bwMode="auto">
          <a:xfrm>
            <a:off x="0" y="5373688"/>
            <a:ext cx="1098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de-DE" sz="200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  <a:p>
            <a:r>
              <a:rPr lang="de-DE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rPr>
              <a:t>                </a:t>
            </a:r>
            <a:endParaRPr lang="el-GR" sz="2000">
              <a:solidFill>
                <a:schemeClr val="tx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124075" y="5876925"/>
            <a:ext cx="16557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en-GB" sz="2000">
                <a:solidFill>
                  <a:schemeClr val="tx1"/>
                </a:solidFill>
                <a:latin typeface="Verdana" pitchFamily="34" charset="0"/>
              </a:rPr>
              <a:t>hersencel</a:t>
            </a:r>
          </a:p>
        </p:txBody>
      </p:sp>
      <p:pic>
        <p:nvPicPr>
          <p:cNvPr id="18442" name="Picture 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888" y="4433888"/>
            <a:ext cx="2879725" cy="216376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2339752" y="620688"/>
            <a:ext cx="50666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 smtClean="0"/>
              <a:t>APP wordt verkeerd geknipt:</a:t>
            </a:r>
            <a:endParaRPr lang="nl-NL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email">
            <a:lum bright="-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2032000"/>
            <a:ext cx="6624637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 descr="plaque"/>
          <p:cNvPicPr>
            <a:picLocks noChangeAspect="1" noChangeArrowheads="1"/>
          </p:cNvPicPr>
          <p:nvPr/>
        </p:nvPicPr>
        <p:blipFill>
          <a:blip r:embed="rId3" cstate="email">
            <a:lum bright="-6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3213100"/>
            <a:ext cx="1828800" cy="1258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548680"/>
            <a:ext cx="7726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/>
              <a:t>Ophoping van A</a:t>
            </a:r>
            <a:r>
              <a:rPr lang="nl-NL" sz="2800" b="1" dirty="0" smtClean="0">
                <a:latin typeface="Symbol" pitchFamily="18" charset="2"/>
              </a:rPr>
              <a:t>b</a:t>
            </a:r>
            <a:r>
              <a:rPr lang="nl-NL" sz="2800" b="1" dirty="0" smtClean="0"/>
              <a:t> veroorzaakt de (senniele) plaque</a:t>
            </a:r>
            <a:endParaRPr lang="nl-NL" sz="2800" b="1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ChangeArrowheads="1"/>
          </p:cNvSpPr>
          <p:nvPr/>
        </p:nvSpPr>
        <p:spPr bwMode="auto">
          <a:xfrm>
            <a:off x="971550" y="1052513"/>
            <a:ext cx="7129463" cy="5545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8229600" cy="854075"/>
          </a:xfrm>
        </p:spPr>
        <p:txBody>
          <a:bodyPr/>
          <a:lstStyle/>
          <a:p>
            <a:pPr eaLnBrk="1" hangingPunct="1">
              <a:defRPr/>
            </a:pPr>
            <a:r>
              <a:rPr lang="en-GB" sz="2000" b="1" dirty="0" err="1" smtClean="0">
                <a:solidFill>
                  <a:srgbClr val="000066"/>
                </a:solidFill>
                <a:latin typeface="Verdana" pitchFamily="34" charset="0"/>
              </a:rPr>
              <a:t>Samengeklonterd</a:t>
            </a:r>
            <a:r>
              <a:rPr lang="en-GB" sz="2000" b="1" dirty="0" smtClean="0">
                <a:solidFill>
                  <a:srgbClr val="000066"/>
                </a:solidFill>
                <a:latin typeface="Verdana" pitchFamily="34" charset="0"/>
              </a:rPr>
              <a:t> amyloid is </a:t>
            </a:r>
            <a:r>
              <a:rPr lang="en-GB" sz="2000" b="1" dirty="0" err="1" smtClean="0">
                <a:solidFill>
                  <a:srgbClr val="000066"/>
                </a:solidFill>
                <a:latin typeface="Verdana" pitchFamily="34" charset="0"/>
              </a:rPr>
              <a:t>toxisch</a:t>
            </a:r>
            <a:r>
              <a:rPr lang="en-GB" sz="2000" b="1" dirty="0" smtClean="0">
                <a:solidFill>
                  <a:srgbClr val="000066"/>
                </a:solidFill>
                <a:latin typeface="Verdana" pitchFamily="34" charset="0"/>
              </a:rPr>
              <a:t> </a:t>
            </a:r>
            <a:r>
              <a:rPr lang="en-GB" sz="2000" b="1" dirty="0" err="1" smtClean="0">
                <a:solidFill>
                  <a:srgbClr val="000066"/>
                </a:solidFill>
                <a:latin typeface="Verdana" pitchFamily="34" charset="0"/>
              </a:rPr>
              <a:t>voor</a:t>
            </a:r>
            <a:r>
              <a:rPr lang="en-GB" sz="2000" b="1" dirty="0" smtClean="0">
                <a:solidFill>
                  <a:srgbClr val="000066"/>
                </a:solidFill>
                <a:latin typeface="Verdana" pitchFamily="34" charset="0"/>
              </a:rPr>
              <a:t> </a:t>
            </a:r>
            <a:r>
              <a:rPr lang="en-GB" sz="2000" b="1" dirty="0" err="1" smtClean="0">
                <a:solidFill>
                  <a:srgbClr val="000066"/>
                </a:solidFill>
                <a:latin typeface="Verdana" pitchFamily="34" charset="0"/>
              </a:rPr>
              <a:t>hersencellen</a:t>
            </a:r>
            <a:r>
              <a:rPr lang="en-GB" sz="2000" b="1" dirty="0" smtClean="0">
                <a:solidFill>
                  <a:srgbClr val="000066"/>
                </a:solidFill>
                <a:latin typeface="Verdana" pitchFamily="34" charset="0"/>
              </a:rPr>
              <a:t> en </a:t>
            </a:r>
            <a:r>
              <a:rPr lang="en-GB" sz="2000" b="1" dirty="0" err="1" smtClean="0">
                <a:solidFill>
                  <a:srgbClr val="000066"/>
                </a:solidFill>
                <a:latin typeface="Verdana" pitchFamily="34" charset="0"/>
              </a:rPr>
              <a:t>veroorzaakt</a:t>
            </a:r>
            <a:r>
              <a:rPr lang="en-GB" sz="2000" b="1" dirty="0" smtClean="0">
                <a:solidFill>
                  <a:srgbClr val="000066"/>
                </a:solidFill>
                <a:latin typeface="Verdana" pitchFamily="34" charset="0"/>
              </a:rPr>
              <a:t> </a:t>
            </a:r>
            <a:r>
              <a:rPr lang="en-GB" sz="2000" b="1" dirty="0" err="1" smtClean="0">
                <a:solidFill>
                  <a:srgbClr val="000066"/>
                </a:solidFill>
                <a:latin typeface="Verdana" pitchFamily="34" charset="0"/>
              </a:rPr>
              <a:t>celdood</a:t>
            </a:r>
            <a:r>
              <a:rPr lang="en-GB" sz="2000" b="1" dirty="0" smtClean="0">
                <a:solidFill>
                  <a:srgbClr val="000066"/>
                </a:solidFill>
                <a:latin typeface="Verdana" pitchFamily="34" charset="0"/>
              </a:rPr>
              <a:t>. </a:t>
            </a:r>
            <a:r>
              <a:rPr lang="en-GB" sz="2000" b="1" dirty="0" err="1" smtClean="0">
                <a:solidFill>
                  <a:srgbClr val="000066"/>
                </a:solidFill>
                <a:latin typeface="Verdana" pitchFamily="34" charset="0"/>
              </a:rPr>
              <a:t>Hierdoor</a:t>
            </a:r>
            <a:r>
              <a:rPr lang="en-GB" sz="2000" b="1" dirty="0" smtClean="0">
                <a:solidFill>
                  <a:srgbClr val="000066"/>
                </a:solidFill>
                <a:latin typeface="Verdana" pitchFamily="34" charset="0"/>
              </a:rPr>
              <a:t> </a:t>
            </a:r>
            <a:r>
              <a:rPr lang="en-GB" sz="2000" b="1" dirty="0" err="1" smtClean="0">
                <a:solidFill>
                  <a:srgbClr val="000066"/>
                </a:solidFill>
                <a:latin typeface="Verdana" pitchFamily="34" charset="0"/>
              </a:rPr>
              <a:t>ontstaat</a:t>
            </a:r>
            <a:r>
              <a:rPr lang="en-GB" sz="2000" b="1" dirty="0" smtClean="0">
                <a:solidFill>
                  <a:srgbClr val="000066"/>
                </a:solidFill>
                <a:latin typeface="Verdana" pitchFamily="34" charset="0"/>
              </a:rPr>
              <a:t> </a:t>
            </a:r>
            <a:r>
              <a:rPr lang="en-GB" sz="2000" b="1" dirty="0" err="1" smtClean="0">
                <a:solidFill>
                  <a:srgbClr val="000066"/>
                </a:solidFill>
                <a:latin typeface="Verdana" pitchFamily="34" charset="0"/>
              </a:rPr>
              <a:t>dementie</a:t>
            </a:r>
            <a:r>
              <a:rPr lang="en-GB" sz="2000" b="1" dirty="0" smtClean="0">
                <a:solidFill>
                  <a:srgbClr val="000066"/>
                </a:solidFill>
                <a:latin typeface="Verdana" pitchFamily="34" charset="0"/>
              </a:rPr>
              <a:t>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/>
          <a:stretch>
            <a:fillRect/>
          </a:stretch>
        </p:blipFill>
        <p:spPr bwMode="auto">
          <a:xfrm>
            <a:off x="1403350" y="1557338"/>
            <a:ext cx="4824413" cy="3702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3644900"/>
            <a:ext cx="3562350" cy="267652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50534" name="Line 6"/>
          <p:cNvSpPr>
            <a:spLocks noChangeShapeType="1"/>
          </p:cNvSpPr>
          <p:nvPr/>
        </p:nvSpPr>
        <p:spPr bwMode="auto">
          <a:xfrm>
            <a:off x="1403350" y="1557338"/>
            <a:ext cx="0" cy="3384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535" name="Line 7"/>
          <p:cNvSpPr>
            <a:spLocks noChangeShapeType="1"/>
          </p:cNvSpPr>
          <p:nvPr/>
        </p:nvSpPr>
        <p:spPr bwMode="auto">
          <a:xfrm>
            <a:off x="1403350" y="1557338"/>
            <a:ext cx="44640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536" name="Line 8"/>
          <p:cNvSpPr>
            <a:spLocks noChangeShapeType="1"/>
          </p:cNvSpPr>
          <p:nvPr/>
        </p:nvSpPr>
        <p:spPr bwMode="auto">
          <a:xfrm>
            <a:off x="1403350" y="4941888"/>
            <a:ext cx="23764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537" name="Line 9"/>
          <p:cNvSpPr>
            <a:spLocks noChangeShapeType="1"/>
          </p:cNvSpPr>
          <p:nvPr/>
        </p:nvSpPr>
        <p:spPr bwMode="auto">
          <a:xfrm>
            <a:off x="5867400" y="1557338"/>
            <a:ext cx="0" cy="20875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538" name="Rectangle 10"/>
          <p:cNvSpPr>
            <a:spLocks noChangeArrowheads="1"/>
          </p:cNvSpPr>
          <p:nvPr/>
        </p:nvSpPr>
        <p:spPr bwMode="auto">
          <a:xfrm>
            <a:off x="6084168" y="1484437"/>
            <a:ext cx="215900" cy="21605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0539" name="Line 11"/>
          <p:cNvSpPr>
            <a:spLocks noChangeShapeType="1"/>
          </p:cNvSpPr>
          <p:nvPr/>
        </p:nvSpPr>
        <p:spPr bwMode="auto">
          <a:xfrm>
            <a:off x="6084888" y="3644900"/>
            <a:ext cx="2873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1763713" y="4578350"/>
            <a:ext cx="1728787" cy="290513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50000"/>
              </a:spcBef>
            </a:pPr>
            <a:r>
              <a:rPr lang="en-GB" sz="1600">
                <a:solidFill>
                  <a:schemeClr val="tx1"/>
                </a:solidFill>
                <a:latin typeface="Verdana" pitchFamily="34" charset="0"/>
              </a:rPr>
              <a:t>  </a:t>
            </a:r>
            <a:r>
              <a:rPr lang="en-GB" sz="1400">
                <a:solidFill>
                  <a:schemeClr val="tx1"/>
                </a:solidFill>
                <a:latin typeface="Verdana" pitchFamily="34" charset="0"/>
              </a:rPr>
              <a:t> Alzheimer</a:t>
            </a:r>
          </a:p>
        </p:txBody>
      </p:sp>
      <p:sp>
        <p:nvSpPr>
          <p:cNvPr id="20493" name="Rectangle 13"/>
          <p:cNvSpPr>
            <a:spLocks noChangeArrowheads="1"/>
          </p:cNvSpPr>
          <p:nvPr/>
        </p:nvSpPr>
        <p:spPr bwMode="auto">
          <a:xfrm>
            <a:off x="4716463" y="5876925"/>
            <a:ext cx="2519362" cy="288925"/>
          </a:xfrm>
          <a:prstGeom prst="rect">
            <a:avLst/>
          </a:prstGeom>
          <a:solidFill>
            <a:schemeClr val="bg1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</a:pPr>
            <a:r>
              <a:rPr lang="en-GB" sz="1400">
                <a:solidFill>
                  <a:schemeClr val="tx1"/>
                </a:solidFill>
                <a:latin typeface="Verdana" pitchFamily="34" charset="0"/>
              </a:rPr>
              <a:t>Intacte hersencellen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nl-NL" sz="2400" b="1" dirty="0" smtClean="0">
                <a:solidFill>
                  <a:srgbClr val="000066"/>
                </a:solidFill>
              </a:rPr>
              <a:t>Amyloidneerslag en neuronale degeneratie</a:t>
            </a:r>
            <a:endParaRPr lang="en-US" sz="2400" b="1" dirty="0" smtClean="0">
              <a:solidFill>
                <a:srgbClr val="000066"/>
              </a:solidFill>
            </a:endParaRPr>
          </a:p>
        </p:txBody>
      </p:sp>
      <p:pic>
        <p:nvPicPr>
          <p:cNvPr id="21507" name="Picture 3" descr="Amyloid en tangle schem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6610350" cy="483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8" name="Line 4"/>
          <p:cNvSpPr>
            <a:spLocks noChangeShapeType="1"/>
          </p:cNvSpPr>
          <p:nvPr/>
        </p:nvSpPr>
        <p:spPr bwMode="auto">
          <a:xfrm flipH="1">
            <a:off x="4495800" y="1752600"/>
            <a:ext cx="381000" cy="381000"/>
          </a:xfrm>
          <a:prstGeom prst="line">
            <a:avLst/>
          </a:prstGeom>
          <a:noFill/>
          <a:ln w="12700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5029200" y="1668463"/>
            <a:ext cx="1600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1400" dirty="0">
                <a:solidFill>
                  <a:schemeClr val="accent2"/>
                </a:solidFill>
              </a:rPr>
              <a:t>Amyloid eiwit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 flipH="1">
            <a:off x="4495800" y="2971800"/>
            <a:ext cx="381000" cy="304800"/>
          </a:xfrm>
          <a:prstGeom prst="line">
            <a:avLst/>
          </a:prstGeom>
          <a:noFill/>
          <a:ln w="12700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4876800" y="2819400"/>
            <a:ext cx="259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1400" dirty="0">
                <a:solidFill>
                  <a:schemeClr val="accent2"/>
                </a:solidFill>
              </a:rPr>
              <a:t>toxische amyloid aggregatie</a:t>
            </a: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 flipH="1" flipV="1">
            <a:off x="4191000" y="3962400"/>
            <a:ext cx="914400" cy="152400"/>
          </a:xfrm>
          <a:prstGeom prst="line">
            <a:avLst/>
          </a:prstGeom>
          <a:noFill/>
          <a:ln w="12700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13" name="Line 9"/>
          <p:cNvSpPr>
            <a:spLocks noChangeShapeType="1"/>
          </p:cNvSpPr>
          <p:nvPr/>
        </p:nvSpPr>
        <p:spPr bwMode="auto">
          <a:xfrm flipH="1">
            <a:off x="4191000" y="4191000"/>
            <a:ext cx="914400" cy="152400"/>
          </a:xfrm>
          <a:prstGeom prst="line">
            <a:avLst/>
          </a:prstGeom>
          <a:noFill/>
          <a:ln w="12700">
            <a:solidFill>
              <a:srgbClr val="66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5148064" y="3933056"/>
            <a:ext cx="23762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2000" b="1" dirty="0">
                <a:solidFill>
                  <a:srgbClr val="FF0000"/>
                </a:solidFill>
              </a:rPr>
              <a:t>ontstekingsreacties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72715" name="Text Box 11"/>
          <p:cNvSpPr txBox="1">
            <a:spLocks noChangeArrowheads="1"/>
          </p:cNvSpPr>
          <p:nvPr/>
        </p:nvSpPr>
        <p:spPr bwMode="auto">
          <a:xfrm>
            <a:off x="5105400" y="5257800"/>
            <a:ext cx="2362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l-NL" sz="1400" dirty="0">
                <a:solidFill>
                  <a:schemeClr val="accent2"/>
                </a:solidFill>
              </a:rPr>
              <a:t>neurodegeneratie en tangle vorming</a:t>
            </a:r>
            <a:endParaRPr lang="en-US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906" name="Picture 2" descr="http://image.slidesharecdn.com/townalzforumwebinartruncated-121212204428-phpapp01/95/slide-5-638.jpg?13553678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6681" y="1196752"/>
            <a:ext cx="7285719" cy="547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188640"/>
            <a:ext cx="77975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b="1" dirty="0" smtClean="0">
                <a:solidFill>
                  <a:srgbClr val="FF0000"/>
                </a:solidFill>
              </a:rPr>
              <a:t>Negatieve rol van “een op hol geslagen” neuroinflammatie: </a:t>
            </a:r>
          </a:p>
          <a:p>
            <a:pPr algn="ctr"/>
            <a:r>
              <a:rPr lang="nl-NL" sz="2400" b="1" dirty="0" smtClean="0">
                <a:solidFill>
                  <a:srgbClr val="FF0000"/>
                </a:solidFill>
              </a:rPr>
              <a:t>extra schade aan hersencellen (the brain on fire)</a:t>
            </a:r>
            <a:endParaRPr lang="nl-NL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nl-NL" sz="3600" b="1" dirty="0" smtClean="0"/>
              <a:t>Wanneer heb je de ziekte van Alzheimer?</a:t>
            </a:r>
            <a:endParaRPr lang="nl-NL" sz="3600" b="1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043608" y="1340768"/>
            <a:ext cx="49648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 dirty="0" smtClean="0">
                <a:latin typeface="Comic Sans MS" pitchFamily="66" charset="0"/>
              </a:rPr>
              <a:t>De top 7 van </a:t>
            </a:r>
            <a:r>
              <a:rPr lang="en-US" sz="2400" b="1" dirty="0" err="1" smtClean="0">
                <a:latin typeface="Comic Sans MS" pitchFamily="66" charset="0"/>
              </a:rPr>
              <a:t>geheugenklachten</a:t>
            </a:r>
            <a:r>
              <a:rPr lang="en-US" sz="2400" b="1" dirty="0" smtClean="0">
                <a:latin typeface="Comic Sans MS" pitchFamily="66" charset="0"/>
              </a:rPr>
              <a:t>:</a:t>
            </a:r>
            <a:endParaRPr lang="en-US" sz="2400" b="1" dirty="0">
              <a:latin typeface="Comic Sans MS" pitchFamily="66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547813" y="1930400"/>
            <a:ext cx="58864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>
              <a:buFontTx/>
              <a:buAutoNum type="arabicPeriod"/>
            </a:pPr>
            <a:r>
              <a:rPr lang="en-US"/>
              <a:t>Vergeten van namen</a:t>
            </a:r>
          </a:p>
          <a:p>
            <a:pPr marL="342900" indent="-342900" defTabSz="914400">
              <a:buFontTx/>
              <a:buAutoNum type="arabicPeriod"/>
            </a:pPr>
            <a:r>
              <a:rPr lang="en-US"/>
              <a:t>Niet op het juiste woord kunnen komen</a:t>
            </a:r>
          </a:p>
          <a:p>
            <a:pPr marL="342900" indent="-342900" defTabSz="914400">
              <a:buFontTx/>
              <a:buAutoNum type="arabicPeriod"/>
            </a:pPr>
            <a:r>
              <a:rPr lang="en-US"/>
              <a:t>Vergeten waar je spullen hebt neergelegd</a:t>
            </a:r>
          </a:p>
          <a:p>
            <a:pPr marL="342900" indent="-342900" defTabSz="914400">
              <a:buFontTx/>
              <a:buAutoNum type="arabicPeriod"/>
            </a:pPr>
            <a:r>
              <a:rPr lang="en-US"/>
              <a:t>Teksten/gesprekken niet kunnen reproduceren</a:t>
            </a:r>
          </a:p>
          <a:p>
            <a:pPr marL="342900" indent="-342900" defTabSz="914400">
              <a:buFontTx/>
              <a:buAutoNum type="arabicPeriod"/>
            </a:pPr>
            <a:r>
              <a:rPr lang="en-US"/>
              <a:t>Vergeten van voorgenomen handelingen</a:t>
            </a:r>
          </a:p>
          <a:p>
            <a:pPr marL="342900" indent="-342900" defTabSz="914400">
              <a:buFontTx/>
              <a:buAutoNum type="arabicPeriod"/>
            </a:pPr>
            <a:r>
              <a:rPr lang="en-US"/>
              <a:t>Vergeten van afspraken</a:t>
            </a:r>
          </a:p>
          <a:p>
            <a:pPr marL="342900" indent="-342900" defTabSz="914400">
              <a:buFontTx/>
              <a:buAutoNum type="arabicPeriod"/>
            </a:pPr>
            <a:r>
              <a:rPr lang="en-US"/>
              <a:t>Vergeten wie iets gezegd had, of waar het gelezen is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11188" y="4508500"/>
            <a:ext cx="7905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Niet erg als het soms gebeurt, of als de kennis later wel ophaalbaar is;</a:t>
            </a:r>
          </a:p>
          <a:p>
            <a:pPr algn="ctr"/>
            <a:r>
              <a:rPr lang="en-US" b="1"/>
              <a:t>gebeurt het voortdurend, dan </a:t>
            </a:r>
            <a:r>
              <a:rPr lang="en-US" b="1" i="1"/>
              <a:t>kan </a:t>
            </a:r>
            <a:r>
              <a:rPr lang="en-US" b="1"/>
              <a:t>er iets met het brein aan de hand zijn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691680" y="5301208"/>
            <a:ext cx="563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400" b="1" dirty="0"/>
              <a:t>De </a:t>
            </a:r>
            <a:r>
              <a:rPr lang="en-US" sz="2400" b="1" dirty="0" err="1"/>
              <a:t>zogenaamde</a:t>
            </a:r>
            <a:r>
              <a:rPr lang="en-US" sz="2400" b="1" dirty="0"/>
              <a:t> “senior moments”….</a:t>
            </a:r>
          </a:p>
        </p:txBody>
      </p:sp>
      <p:sp>
        <p:nvSpPr>
          <p:cNvPr id="9" name="Rectangle 8"/>
          <p:cNvSpPr/>
          <p:nvPr/>
        </p:nvSpPr>
        <p:spPr>
          <a:xfrm>
            <a:off x="1259632" y="6093296"/>
            <a:ext cx="6228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400" b="1" dirty="0" smtClean="0">
                <a:solidFill>
                  <a:srgbClr val="FF0000"/>
                </a:solidFill>
              </a:rPr>
              <a:t>want 60% van de ouderen wordt NIET dement! </a:t>
            </a:r>
            <a:endParaRPr lang="nl-NL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066" name="Picture 2"/>
          <p:cNvPicPr>
            <a:picLocks noChangeAspect="1" noChangeArrowheads="1"/>
          </p:cNvPicPr>
          <p:nvPr/>
        </p:nvPicPr>
        <p:blipFill>
          <a:blip r:embed="rId2" cstate="print">
            <a:lum bright="-18000" contrast="35000"/>
          </a:blip>
          <a:srcRect/>
          <a:stretch>
            <a:fillRect/>
          </a:stretch>
        </p:blipFill>
        <p:spPr bwMode="auto">
          <a:xfrm>
            <a:off x="148530" y="1847850"/>
            <a:ext cx="874395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2068" name="Picture 4" descr="http://www.alz.org/norcal/images/Fall2010NL_Plaque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0"/>
            <a:ext cx="2171650" cy="1954485"/>
          </a:xfrm>
          <a:prstGeom prst="rect">
            <a:avLst/>
          </a:prstGeom>
          <a:noFill/>
        </p:spPr>
      </p:pic>
      <p:cxnSp>
        <p:nvCxnSpPr>
          <p:cNvPr id="7" name="Straight Connector 6"/>
          <p:cNvCxnSpPr/>
          <p:nvPr/>
        </p:nvCxnSpPr>
        <p:spPr>
          <a:xfrm>
            <a:off x="5220072" y="692696"/>
            <a:ext cx="1728192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67744" y="908720"/>
            <a:ext cx="1728192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020272" y="476672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A</a:t>
            </a:r>
            <a:r>
              <a:rPr lang="nl-NL" dirty="0" smtClean="0">
                <a:latin typeface="Symbol" pitchFamily="18" charset="2"/>
              </a:rPr>
              <a:t>b</a:t>
            </a:r>
            <a:endParaRPr lang="nl-NL" dirty="0">
              <a:latin typeface="Symbol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692696"/>
            <a:ext cx="511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Tau</a:t>
            </a:r>
            <a:endParaRPr lang="nl-NL" dirty="0"/>
          </a:p>
        </p:txBody>
      </p:sp>
      <p:sp>
        <p:nvSpPr>
          <p:cNvPr id="11" name="TextBox 10"/>
          <p:cNvSpPr txBox="1"/>
          <p:nvPr/>
        </p:nvSpPr>
        <p:spPr>
          <a:xfrm>
            <a:off x="6804248" y="836712"/>
            <a:ext cx="1059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(plaques)</a:t>
            </a:r>
            <a:endParaRPr lang="nl-NL" dirty="0"/>
          </a:p>
        </p:txBody>
      </p:sp>
      <p:sp>
        <p:nvSpPr>
          <p:cNvPr id="12" name="TextBox 11"/>
          <p:cNvSpPr txBox="1"/>
          <p:nvPr/>
        </p:nvSpPr>
        <p:spPr>
          <a:xfrm>
            <a:off x="1475656" y="980728"/>
            <a:ext cx="999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(tangles)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2487" y="188640"/>
            <a:ext cx="7816592" cy="94553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nl-NL" sz="2800" b="1" dirty="0" smtClean="0"/>
              <a:t>We worden steeds ouder, maar:</a:t>
            </a:r>
          </a:p>
          <a:p>
            <a:pPr algn="ctr"/>
            <a:r>
              <a:rPr lang="nl-NL" sz="2800" b="1" dirty="0" smtClean="0"/>
              <a:t>bijna al onze neuronen moeten een levenlang mee!</a:t>
            </a:r>
            <a:endParaRPr lang="nl-NL" sz="2800" b="1" dirty="0"/>
          </a:p>
        </p:txBody>
      </p:sp>
      <p:pic>
        <p:nvPicPr>
          <p:cNvPr id="12290" name="Picture 2" descr="http://4.bp.blogspot.com/-QidyZcHk7cw/TyA5q-OqlDI/AAAAAAAADUM/tcT3rPTSREI/s400/Ag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9935" y="1338621"/>
            <a:ext cx="4922310" cy="2412187"/>
          </a:xfrm>
          <a:prstGeom prst="rect">
            <a:avLst/>
          </a:prstGeom>
          <a:noFill/>
        </p:spPr>
      </p:pic>
      <p:pic>
        <p:nvPicPr>
          <p:cNvPr id="12292" name="Picture 4" descr="http://www.senescence.info/comparative_lifespan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32713" y="4408865"/>
            <a:ext cx="5883840" cy="170225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37291" y="6136040"/>
            <a:ext cx="765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Leeftijd is de grootste risicofactor voor het krijgen van de ziekte van Alzheimer</a:t>
            </a:r>
            <a:endParaRPr lang="nl-N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42" name="Picture 2" descr="http://idrp.pbrc.edu/images/clip_image002_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2776"/>
            <a:ext cx="8070462" cy="23595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88349" y="404664"/>
            <a:ext cx="61631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b="1" dirty="0" smtClean="0"/>
              <a:t>Muizen krijgen van nature de ziekte van Alzheimer </a:t>
            </a:r>
            <a:r>
              <a:rPr lang="nl-NL" sz="2000" b="1" dirty="0" smtClean="0">
                <a:solidFill>
                  <a:srgbClr val="FF0000"/>
                </a:solidFill>
              </a:rPr>
              <a:t>NIET</a:t>
            </a:r>
            <a:r>
              <a:rPr lang="nl-NL" sz="2000" b="1" dirty="0" smtClean="0"/>
              <a:t>,</a:t>
            </a:r>
          </a:p>
          <a:p>
            <a:pPr algn="ctr"/>
            <a:r>
              <a:rPr lang="nl-NL" sz="2000" b="1" dirty="0" smtClean="0"/>
              <a:t>maar door het inbrengen van humane genen kunnen ze</a:t>
            </a:r>
          </a:p>
          <a:p>
            <a:pPr algn="ctr"/>
            <a:r>
              <a:rPr lang="nl-NL" sz="2000" b="1" dirty="0" smtClean="0"/>
              <a:t>bijvoorbeeld wel plaques ontwikkelen </a:t>
            </a:r>
            <a:endParaRPr lang="nl-NL" sz="2000" b="1" dirty="0"/>
          </a:p>
        </p:txBody>
      </p:sp>
      <p:pic>
        <p:nvPicPr>
          <p:cNvPr id="475138" name="Picture 2" descr="http://3.bp.blogspot.com/--rmPktPt8Ck/VLuDl3SGNrI/AAAAAAAAHI8/36xit9YmZC0/s1600/long3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4293096"/>
            <a:ext cx="6120680" cy="2093273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>
            <a:off x="1979712" y="3717032"/>
            <a:ext cx="0" cy="100811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804248" y="3717032"/>
            <a:ext cx="0" cy="100811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59-8"/>
          <p:cNvPicPr>
            <a:picLocks noChangeAspect="1" noChangeArrowheads="1"/>
          </p:cNvPicPr>
          <p:nvPr/>
        </p:nvPicPr>
        <p:blipFill>
          <a:blip r:embed="rId2" cstate="email">
            <a:lum bright="-12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9201" y="1460501"/>
            <a:ext cx="6334125" cy="47879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</p:spPr>
      </p:pic>
      <p:cxnSp>
        <p:nvCxnSpPr>
          <p:cNvPr id="7" name="Straight Connector 6"/>
          <p:cNvCxnSpPr/>
          <p:nvPr/>
        </p:nvCxnSpPr>
        <p:spPr>
          <a:xfrm flipV="1">
            <a:off x="3541486" y="696686"/>
            <a:ext cx="0" cy="5558971"/>
          </a:xfrm>
          <a:prstGeom prst="line">
            <a:avLst/>
          </a:prstGeom>
          <a:ln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985632" y="689432"/>
            <a:ext cx="0" cy="55589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901372" y="870857"/>
            <a:ext cx="10839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gezond</a:t>
            </a:r>
            <a:endParaRPr lang="nl-NL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577771" y="689429"/>
            <a:ext cx="1337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b="1" dirty="0" smtClean="0"/>
              <a:t>(heel erg)</a:t>
            </a:r>
          </a:p>
          <a:p>
            <a:pPr algn="ctr"/>
            <a:r>
              <a:rPr lang="nl-NL" sz="2000" b="1" dirty="0" smtClean="0"/>
              <a:t>oud</a:t>
            </a:r>
            <a:endParaRPr lang="nl-NL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54915" y="849086"/>
            <a:ext cx="10967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dement</a:t>
            </a:r>
            <a:endParaRPr lang="nl-N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4"/>
          <p:cNvSpPr txBox="1">
            <a:spLocks noChangeArrowheads="1"/>
          </p:cNvSpPr>
          <p:nvPr/>
        </p:nvSpPr>
        <p:spPr bwMode="auto">
          <a:xfrm>
            <a:off x="871538" y="261938"/>
            <a:ext cx="741997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US" sz="2400" b="1" dirty="0">
                <a:latin typeface="+mj-lt"/>
              </a:rPr>
              <a:t>De </a:t>
            </a:r>
            <a:r>
              <a:rPr lang="en-US" sz="2400" b="1" dirty="0" err="1">
                <a:latin typeface="+mj-lt"/>
              </a:rPr>
              <a:t>synaps</a:t>
            </a:r>
            <a:r>
              <a:rPr lang="en-US" sz="2400" b="1" dirty="0">
                <a:latin typeface="+mj-lt"/>
              </a:rPr>
              <a:t> met de spine</a:t>
            </a:r>
            <a:r>
              <a:rPr lang="en-US" sz="2400" dirty="0">
                <a:latin typeface="+mj-lt"/>
              </a:rPr>
              <a:t>: </a:t>
            </a:r>
          </a:p>
          <a:p>
            <a:pPr algn="ctr" defTabSz="914400"/>
            <a:r>
              <a:rPr lang="en-US" b="1" dirty="0"/>
              <a:t>De</a:t>
            </a:r>
            <a:r>
              <a:rPr lang="en-US" dirty="0"/>
              <a:t> </a:t>
            </a:r>
            <a:r>
              <a:rPr lang="en-US" dirty="0" err="1"/>
              <a:t>brein-elementen</a:t>
            </a:r>
            <a:r>
              <a:rPr lang="en-US" dirty="0"/>
              <a:t> </a:t>
            </a:r>
            <a:r>
              <a:rPr lang="en-US" dirty="0" err="1"/>
              <a:t>waar</a:t>
            </a:r>
            <a:r>
              <a:rPr lang="en-US" dirty="0"/>
              <a:t> het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leren</a:t>
            </a:r>
            <a:r>
              <a:rPr lang="en-US" dirty="0"/>
              <a:t> </a:t>
            </a:r>
            <a:r>
              <a:rPr lang="en-US" dirty="0" smtClean="0"/>
              <a:t>en </a:t>
            </a:r>
            <a:r>
              <a:rPr lang="en-US" dirty="0" err="1"/>
              <a:t>geheugen</a:t>
            </a:r>
            <a:r>
              <a:rPr lang="en-US" dirty="0"/>
              <a:t> 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draait</a:t>
            </a:r>
            <a:r>
              <a:rPr lang="en-US" dirty="0"/>
              <a:t> </a:t>
            </a:r>
          </a:p>
        </p:txBody>
      </p:sp>
      <p:pic>
        <p:nvPicPr>
          <p:cNvPr id="29699" name="Picture 6" descr="ANd9GcSzWbzqBPygyz3Vj69cahe34fv_f-xlVYrxq8gdmVhqtEu39eck8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060825"/>
            <a:ext cx="3671887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 descr="ANd9GcS3D-uX3HfovA7S7BL0hrnejRsCwpz_rCoazvVbPL2mfXCM3hDa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1254125"/>
            <a:ext cx="3671888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Oval 7"/>
          <p:cNvSpPr>
            <a:spLocks noChangeArrowheads="1"/>
          </p:cNvSpPr>
          <p:nvPr/>
        </p:nvSpPr>
        <p:spPr bwMode="auto">
          <a:xfrm>
            <a:off x="2843213" y="2420938"/>
            <a:ext cx="215900" cy="714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Oval 8"/>
          <p:cNvSpPr>
            <a:spLocks noChangeArrowheads="1"/>
          </p:cNvSpPr>
          <p:nvPr/>
        </p:nvSpPr>
        <p:spPr bwMode="auto">
          <a:xfrm>
            <a:off x="5653088" y="2276475"/>
            <a:ext cx="1655762" cy="7207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Oval 9"/>
          <p:cNvSpPr>
            <a:spLocks noChangeArrowheads="1"/>
          </p:cNvSpPr>
          <p:nvPr/>
        </p:nvSpPr>
        <p:spPr bwMode="auto">
          <a:xfrm>
            <a:off x="5653088" y="4868863"/>
            <a:ext cx="287337" cy="2159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Line 10"/>
          <p:cNvSpPr>
            <a:spLocks noChangeShapeType="1"/>
          </p:cNvSpPr>
          <p:nvPr/>
        </p:nvSpPr>
        <p:spPr bwMode="auto">
          <a:xfrm>
            <a:off x="4211638" y="2420938"/>
            <a:ext cx="5762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08" name="TextBox 2"/>
          <p:cNvSpPr txBox="1">
            <a:spLocks noChangeArrowheads="1"/>
          </p:cNvSpPr>
          <p:nvPr/>
        </p:nvSpPr>
        <p:spPr bwMode="auto">
          <a:xfrm>
            <a:off x="6637338" y="6456363"/>
            <a:ext cx="14716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1400" b="1">
                <a:cs typeface="Arial" charset="0"/>
              </a:rPr>
              <a:t>www.i-brain.be</a:t>
            </a:r>
          </a:p>
        </p:txBody>
      </p:sp>
      <p:sp>
        <p:nvSpPr>
          <p:cNvPr id="29709" name="Text Box 17"/>
          <p:cNvSpPr txBox="1">
            <a:spLocks noChangeArrowheads="1"/>
          </p:cNvSpPr>
          <p:nvPr/>
        </p:nvSpPr>
        <p:spPr bwMode="auto">
          <a:xfrm>
            <a:off x="1373188" y="6059488"/>
            <a:ext cx="781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b="1">
                <a:solidFill>
                  <a:schemeClr val="bg1"/>
                </a:solidFill>
              </a:rPr>
              <a:t>spine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4354286"/>
            <a:ext cx="3680065" cy="225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Line 12"/>
          <p:cNvSpPr>
            <a:spLocks noChangeShapeType="1"/>
          </p:cNvSpPr>
          <p:nvPr/>
        </p:nvSpPr>
        <p:spPr bwMode="auto">
          <a:xfrm flipH="1">
            <a:off x="4140200" y="5229225"/>
            <a:ext cx="5032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4619" y="1144587"/>
            <a:ext cx="3030916" cy="2816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6" name="Line 11"/>
          <p:cNvSpPr>
            <a:spLocks noChangeShapeType="1"/>
          </p:cNvSpPr>
          <p:nvPr/>
        </p:nvSpPr>
        <p:spPr bwMode="auto">
          <a:xfrm>
            <a:off x="6588125" y="3716338"/>
            <a:ext cx="0" cy="5048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2.bp.blogspot.com/-Ja3Ya0XsIOY/UMTiZNLDDNI/AAAAAAAABYQ/-M-mGtnXRa4/s1600/Pyramidal+neuron+spi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6275" y="464858"/>
            <a:ext cx="4600575" cy="5715000"/>
          </a:xfrm>
          <a:prstGeom prst="rect">
            <a:avLst/>
          </a:prstGeom>
          <a:noFill/>
        </p:spPr>
      </p:pic>
      <p:pic>
        <p:nvPicPr>
          <p:cNvPr id="3" name="Picture 2" descr="http://www.nsf.gov/news/special_reports/scivis/images/synapse_l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376" y="870330"/>
            <a:ext cx="3797731" cy="296697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46183" y="164332"/>
            <a:ext cx="3751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dirty="0" smtClean="0"/>
              <a:t>Hoe wordt de informatie opgeslagen? </a:t>
            </a:r>
          </a:p>
          <a:p>
            <a:pPr algn="ctr"/>
            <a:r>
              <a:rPr lang="nl-NL" dirty="0" smtClean="0"/>
              <a:t>De rol van de spines van hersencellen.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487277" y="914400"/>
            <a:ext cx="3811837" cy="166354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 descr="http://static1.hln.be/static/photo/2013/3/6/13/20130227110820/media_xxl_56010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618" y="4225661"/>
            <a:ext cx="2577947" cy="194955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991518" y="6323682"/>
            <a:ext cx="684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Neuronale netwerken in ons brein: een netwerk vormt een herinnering.</a:t>
            </a:r>
            <a:endParaRPr lang="nl-NL" dirty="0"/>
          </a:p>
        </p:txBody>
      </p:sp>
      <p:sp>
        <p:nvSpPr>
          <p:cNvPr id="15" name="Down Arrow 14"/>
          <p:cNvSpPr/>
          <p:nvPr/>
        </p:nvSpPr>
        <p:spPr>
          <a:xfrm>
            <a:off x="2137272" y="3723701"/>
            <a:ext cx="132203" cy="44067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xtBox 1"/>
          <p:cNvSpPr txBox="1"/>
          <p:nvPr/>
        </p:nvSpPr>
        <p:spPr>
          <a:xfrm>
            <a:off x="6316910" y="3652641"/>
            <a:ext cx="978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 smtClean="0"/>
              <a:t>cellichaam</a:t>
            </a:r>
            <a:endParaRPr lang="nl-NL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19351" y="5200440"/>
            <a:ext cx="1006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 smtClean="0"/>
              <a:t>dendrieten</a:t>
            </a:r>
            <a:endParaRPr lang="nl-NL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108611" y="4555886"/>
            <a:ext cx="1006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 smtClean="0"/>
              <a:t>dendrieten</a:t>
            </a:r>
            <a:endParaRPr lang="nl-NL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655267" y="920837"/>
            <a:ext cx="1006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 smtClean="0"/>
              <a:t>dendrieten</a:t>
            </a:r>
            <a:endParaRPr lang="nl-NL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43712" y="5667054"/>
            <a:ext cx="1006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 smtClean="0"/>
              <a:t>dendrieten</a:t>
            </a:r>
            <a:endParaRPr lang="nl-NL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13696" y="75501"/>
            <a:ext cx="2460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Een neuron in het brein: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2.bp.blogspot.com/-Ja3Ya0XsIOY/UMTiZNLDDNI/AAAAAAAABYQ/-M-mGtnXRa4/s1600/Pyramidal+neuron+spi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6275" y="464858"/>
            <a:ext cx="4600575" cy="5715000"/>
          </a:xfrm>
          <a:prstGeom prst="rect">
            <a:avLst/>
          </a:prstGeom>
          <a:noFill/>
        </p:spPr>
      </p:pic>
      <p:pic>
        <p:nvPicPr>
          <p:cNvPr id="3" name="Picture 2" descr="http://www.nsf.gov/news/special_reports/scivis/images/synapse_l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376" y="870330"/>
            <a:ext cx="3797731" cy="296697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46183" y="164332"/>
            <a:ext cx="37512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dirty="0" smtClean="0"/>
              <a:t>Hoe wordt de informatie opgeslagen? </a:t>
            </a:r>
          </a:p>
          <a:p>
            <a:pPr algn="ctr"/>
            <a:r>
              <a:rPr lang="nl-NL" dirty="0" smtClean="0"/>
              <a:t>De rol van de spines van hersencellen.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487277" y="914400"/>
            <a:ext cx="3811837" cy="1663547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8" name="Picture 4" descr="http://static1.hln.be/static/photo/2013/3/6/13/20130227110820/media_xxl_560101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618" y="4225661"/>
            <a:ext cx="2577947" cy="1949559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991518" y="6323682"/>
            <a:ext cx="6849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Neuronale netwerken in ons brein: een netwerk vormt een herinnering.</a:t>
            </a:r>
            <a:endParaRPr lang="nl-NL" dirty="0"/>
          </a:p>
        </p:txBody>
      </p:sp>
      <p:sp>
        <p:nvSpPr>
          <p:cNvPr id="15" name="Down Arrow 14"/>
          <p:cNvSpPr/>
          <p:nvPr/>
        </p:nvSpPr>
        <p:spPr>
          <a:xfrm>
            <a:off x="2137272" y="3723701"/>
            <a:ext cx="132203" cy="440675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extBox 1"/>
          <p:cNvSpPr txBox="1"/>
          <p:nvPr/>
        </p:nvSpPr>
        <p:spPr>
          <a:xfrm>
            <a:off x="6316910" y="3652641"/>
            <a:ext cx="9781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 smtClean="0"/>
              <a:t>cellichaam</a:t>
            </a:r>
            <a:endParaRPr lang="nl-NL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19351" y="5200440"/>
            <a:ext cx="1006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 smtClean="0"/>
              <a:t>dendrieten</a:t>
            </a:r>
            <a:endParaRPr lang="nl-NL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108611" y="4555886"/>
            <a:ext cx="1006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 smtClean="0"/>
              <a:t>dendrieten</a:t>
            </a:r>
            <a:endParaRPr lang="nl-NL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655267" y="920837"/>
            <a:ext cx="1006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 smtClean="0"/>
              <a:t>dendrieten</a:t>
            </a:r>
            <a:endParaRPr lang="nl-NL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843712" y="5667054"/>
            <a:ext cx="10068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400" b="1" dirty="0" smtClean="0"/>
              <a:t>dendrieten</a:t>
            </a:r>
            <a:endParaRPr lang="nl-NL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613696" y="75501"/>
            <a:ext cx="2460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Een neuron in het brein:</a:t>
            </a:r>
            <a:endParaRPr lang="nl-NL" dirty="0"/>
          </a:p>
        </p:txBody>
      </p:sp>
      <p:sp>
        <p:nvSpPr>
          <p:cNvPr id="16" name="Rectangle 15"/>
          <p:cNvSpPr/>
          <p:nvPr/>
        </p:nvSpPr>
        <p:spPr>
          <a:xfrm>
            <a:off x="323528" y="2924944"/>
            <a:ext cx="8568952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 smtClean="0"/>
              <a:t>Nieuwe kijk op de ziekte van Alzheimer:</a:t>
            </a:r>
          </a:p>
          <a:p>
            <a:pPr algn="ctr"/>
            <a:r>
              <a:rPr lang="nl-NL" sz="2400" b="1" dirty="0" smtClean="0"/>
              <a:t>het is een kwestie van verlies van synaptische contacten</a:t>
            </a:r>
          </a:p>
          <a:p>
            <a:pPr algn="ctr"/>
            <a:r>
              <a:rPr lang="nl-NL" sz="2400" b="1" dirty="0" smtClean="0"/>
              <a:t>(a synaptic disease)</a:t>
            </a:r>
            <a:endParaRPr lang="nl-N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188640"/>
            <a:ext cx="6171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Het principe van “brein reserve” en “cognitieve reserve”</a:t>
            </a:r>
            <a:endParaRPr lang="nl-NL" sz="2000" b="1" dirty="0"/>
          </a:p>
        </p:txBody>
      </p:sp>
      <p:pic>
        <p:nvPicPr>
          <p:cNvPr id="491522" name="Picture 2" descr="http://blogs.scientificamerican.com/beautiful-minds/files/2013/05/BrainFitnessLifecycle_CP.jpg"/>
          <p:cNvPicPr>
            <a:picLocks noChangeAspect="1" noChangeArrowheads="1"/>
          </p:cNvPicPr>
          <p:nvPr/>
        </p:nvPicPr>
        <p:blipFill>
          <a:blip r:embed="rId2" cstate="print">
            <a:lum bright="-1000" contrast="-2000"/>
          </a:blip>
          <a:srcRect/>
          <a:stretch>
            <a:fillRect/>
          </a:stretch>
        </p:blipFill>
        <p:spPr bwMode="auto">
          <a:xfrm>
            <a:off x="899592" y="1340768"/>
            <a:ext cx="7299176" cy="364958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5445224"/>
            <a:ext cx="8058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dirty="0" smtClean="0"/>
              <a:t>Meer verbindingen en meer netwerken biedt weerstand tegen Alzheimer:</a:t>
            </a:r>
          </a:p>
          <a:p>
            <a:pPr algn="ctr"/>
            <a:r>
              <a:rPr lang="nl-NL" b="1" dirty="0" smtClean="0"/>
              <a:t>hoger opgeleiden en mensen met cognitief veel-eisende banen zijn in het voordeel</a:t>
            </a:r>
            <a:endParaRPr lang="nl-N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7" descr="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0638" y="1052513"/>
            <a:ext cx="6881812" cy="430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042988" y="174625"/>
            <a:ext cx="7632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sz="2400" b="1" dirty="0"/>
              <a:t>Default modus         </a:t>
            </a:r>
            <a:r>
              <a:rPr lang="en-GB" altLang="en-US" b="1" dirty="0" err="1"/>
              <a:t>Hersenactiviteit</a:t>
            </a:r>
            <a:r>
              <a:rPr lang="en-GB" altLang="en-US" b="1" dirty="0"/>
              <a:t> </a:t>
            </a:r>
            <a:r>
              <a:rPr lang="en-GB" altLang="en-US" b="1" dirty="0" err="1"/>
              <a:t>tijdens</a:t>
            </a:r>
            <a:r>
              <a:rPr lang="en-GB" altLang="en-US" b="1" dirty="0"/>
              <a:t> </a:t>
            </a:r>
            <a:r>
              <a:rPr lang="en-GB" altLang="en-US" b="1" dirty="0" smtClean="0"/>
              <a:t>rust: </a:t>
            </a:r>
            <a:r>
              <a:rPr lang="en-GB" altLang="en-US" b="1" dirty="0" err="1" smtClean="0"/>
              <a:t>geen</a:t>
            </a:r>
            <a:r>
              <a:rPr lang="en-GB" altLang="en-US" b="1" dirty="0" smtClean="0"/>
              <a:t> ramp!</a:t>
            </a:r>
            <a:endParaRPr lang="en-GB" altLang="en-US" b="1" dirty="0"/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755650" y="5661025"/>
            <a:ext cx="7950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altLang="en-US" dirty="0"/>
              <a:t>De </a:t>
            </a:r>
            <a:r>
              <a:rPr lang="en-GB" altLang="en-US" dirty="0" err="1"/>
              <a:t>hersenregio’s</a:t>
            </a:r>
            <a:r>
              <a:rPr lang="en-GB" altLang="en-US" dirty="0"/>
              <a:t> die </a:t>
            </a:r>
            <a:r>
              <a:rPr lang="en-GB" altLang="en-US" dirty="0" err="1"/>
              <a:t>sterk</a:t>
            </a:r>
            <a:r>
              <a:rPr lang="en-GB" altLang="en-US" dirty="0"/>
              <a:t> </a:t>
            </a:r>
            <a:r>
              <a:rPr lang="en-GB" altLang="en-US" dirty="0" err="1"/>
              <a:t>betrokken</a:t>
            </a:r>
            <a:r>
              <a:rPr lang="en-GB" altLang="en-US" dirty="0"/>
              <a:t> </a:t>
            </a:r>
            <a:r>
              <a:rPr lang="en-GB" altLang="en-US" dirty="0" err="1"/>
              <a:t>zijn</a:t>
            </a:r>
            <a:r>
              <a:rPr lang="en-GB" altLang="en-US" dirty="0"/>
              <a:t> </a:t>
            </a:r>
            <a:r>
              <a:rPr lang="en-GB" altLang="en-US" dirty="0" err="1"/>
              <a:t>bij</a:t>
            </a:r>
            <a:r>
              <a:rPr lang="en-GB" altLang="en-US" dirty="0"/>
              <a:t> de default modus </a:t>
            </a:r>
            <a:r>
              <a:rPr lang="en-GB" altLang="en-US" dirty="0" err="1" smtClean="0"/>
              <a:t>zouden</a:t>
            </a:r>
            <a:r>
              <a:rPr lang="en-GB" altLang="en-US" dirty="0" smtClean="0"/>
              <a:t> </a:t>
            </a:r>
            <a:r>
              <a:rPr lang="en-GB" altLang="en-US" dirty="0" err="1" smtClean="0"/>
              <a:t>wel</a:t>
            </a:r>
            <a:endParaRPr lang="en-GB" altLang="en-US" dirty="0"/>
          </a:p>
          <a:p>
            <a:pPr algn="ctr"/>
            <a:r>
              <a:rPr lang="en-GB" altLang="en-US" dirty="0" err="1"/>
              <a:t>gevoeliger</a:t>
            </a:r>
            <a:r>
              <a:rPr lang="en-GB" altLang="en-US" dirty="0"/>
              <a:t> </a:t>
            </a:r>
            <a:r>
              <a:rPr lang="en-GB" altLang="en-US" dirty="0" err="1"/>
              <a:t>zijn</a:t>
            </a:r>
            <a:r>
              <a:rPr lang="en-GB" altLang="en-US" dirty="0"/>
              <a:t> </a:t>
            </a:r>
            <a:r>
              <a:rPr lang="en-GB" altLang="en-US" dirty="0" err="1"/>
              <a:t>voor</a:t>
            </a:r>
            <a:r>
              <a:rPr lang="en-GB" altLang="en-US" dirty="0"/>
              <a:t> de </a:t>
            </a:r>
            <a:r>
              <a:rPr lang="en-GB" altLang="en-US" dirty="0" err="1"/>
              <a:t>ziekte</a:t>
            </a:r>
            <a:r>
              <a:rPr lang="en-GB" altLang="en-US" dirty="0"/>
              <a:t> van Alzheimer </a:t>
            </a:r>
            <a:r>
              <a:rPr lang="en-GB" altLang="en-US" dirty="0" err="1"/>
              <a:t>vanwege</a:t>
            </a:r>
            <a:r>
              <a:rPr lang="en-GB" altLang="en-US" dirty="0"/>
              <a:t> </a:t>
            </a:r>
            <a:r>
              <a:rPr lang="en-GB" altLang="en-US" dirty="0" err="1" smtClean="0"/>
              <a:t>relatieve</a:t>
            </a:r>
            <a:r>
              <a:rPr lang="en-GB" altLang="en-US" dirty="0" smtClean="0"/>
              <a:t> </a:t>
            </a:r>
            <a:r>
              <a:rPr lang="en-GB" altLang="en-US" dirty="0" err="1"/>
              <a:t>inactiviteit</a:t>
            </a:r>
            <a:endParaRPr lang="en-GB" altLang="en-US" dirty="0"/>
          </a:p>
          <a:p>
            <a:pPr algn="ctr"/>
            <a:r>
              <a:rPr lang="en-GB" altLang="en-US" dirty="0" err="1"/>
              <a:t>t.o.v</a:t>
            </a:r>
            <a:r>
              <a:rPr lang="en-GB" altLang="en-US" dirty="0"/>
              <a:t>. </a:t>
            </a:r>
            <a:r>
              <a:rPr lang="en-GB" altLang="en-US" dirty="0" err="1"/>
              <a:t>ta</a:t>
            </a:r>
            <a:r>
              <a:rPr lang="en-US" altLang="en-US" dirty="0"/>
              <a:t>a</a:t>
            </a:r>
            <a:r>
              <a:rPr lang="en-GB" altLang="en-US" dirty="0"/>
              <a:t>k-</a:t>
            </a:r>
            <a:r>
              <a:rPr lang="en-GB" altLang="en-US" dirty="0" err="1"/>
              <a:t>specifieke</a:t>
            </a:r>
            <a:r>
              <a:rPr lang="en-GB" altLang="en-US" dirty="0"/>
              <a:t> </a:t>
            </a:r>
            <a:r>
              <a:rPr lang="en-GB" altLang="en-US" dirty="0" err="1"/>
              <a:t>regio’s</a:t>
            </a:r>
            <a:endParaRPr lang="en-GB" altLang="en-US" dirty="0"/>
          </a:p>
        </p:txBody>
      </p:sp>
      <p:pic>
        <p:nvPicPr>
          <p:cNvPr id="15366" name="Picture 6" descr="article-2321081-19AC1584000005DC-540_634x53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9875" y="3568700"/>
            <a:ext cx="2228850" cy="189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2218838" y="1649413"/>
            <a:ext cx="5049838" cy="3362325"/>
            <a:chOff x="799" y="930"/>
            <a:chExt cx="2404" cy="1451"/>
          </a:xfrm>
        </p:grpSpPr>
        <p:sp>
          <p:nvSpPr>
            <p:cNvPr id="80902" name="Rectangle 4"/>
            <p:cNvSpPr>
              <a:spLocks noChangeArrowheads="1"/>
            </p:cNvSpPr>
            <p:nvPr/>
          </p:nvSpPr>
          <p:spPr bwMode="auto">
            <a:xfrm>
              <a:off x="981" y="1338"/>
              <a:ext cx="1043" cy="8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GB"/>
            </a:p>
          </p:txBody>
        </p:sp>
        <p:sp>
          <p:nvSpPr>
            <p:cNvPr id="80903" name="Rectangle 5"/>
            <p:cNvSpPr>
              <a:spLocks noChangeArrowheads="1"/>
            </p:cNvSpPr>
            <p:nvPr/>
          </p:nvSpPr>
          <p:spPr bwMode="auto">
            <a:xfrm>
              <a:off x="2024" y="1338"/>
              <a:ext cx="1043" cy="862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GB"/>
            </a:p>
          </p:txBody>
        </p:sp>
        <p:sp>
          <p:nvSpPr>
            <p:cNvPr id="80904" name="Rectangle 6"/>
            <p:cNvSpPr>
              <a:spLocks noChangeArrowheads="1"/>
            </p:cNvSpPr>
            <p:nvPr/>
          </p:nvSpPr>
          <p:spPr bwMode="auto">
            <a:xfrm>
              <a:off x="981" y="1066"/>
              <a:ext cx="1043" cy="27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GB"/>
            </a:p>
          </p:txBody>
        </p:sp>
        <p:sp>
          <p:nvSpPr>
            <p:cNvPr id="80905" name="Rectangle 7"/>
            <p:cNvSpPr>
              <a:spLocks noChangeArrowheads="1"/>
            </p:cNvSpPr>
            <p:nvPr/>
          </p:nvSpPr>
          <p:spPr bwMode="auto">
            <a:xfrm>
              <a:off x="2024" y="1066"/>
              <a:ext cx="1043" cy="27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GB"/>
            </a:p>
          </p:txBody>
        </p:sp>
        <p:sp>
          <p:nvSpPr>
            <p:cNvPr id="80906" name="Text Box 8"/>
            <p:cNvSpPr txBox="1">
              <a:spLocks noChangeArrowheads="1"/>
            </p:cNvSpPr>
            <p:nvPr/>
          </p:nvSpPr>
          <p:spPr bwMode="auto">
            <a:xfrm>
              <a:off x="1180" y="1101"/>
              <a:ext cx="673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914400"/>
              <a:r>
                <a:rPr lang="en-US" sz="1400"/>
                <a:t>jongere brein</a:t>
              </a:r>
            </a:p>
          </p:txBody>
        </p:sp>
        <p:sp>
          <p:nvSpPr>
            <p:cNvPr id="80907" name="Text Box 9"/>
            <p:cNvSpPr txBox="1">
              <a:spLocks noChangeArrowheads="1"/>
            </p:cNvSpPr>
            <p:nvPr/>
          </p:nvSpPr>
          <p:spPr bwMode="auto">
            <a:xfrm>
              <a:off x="2242" y="1101"/>
              <a:ext cx="598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1400" b="1">
                  <a:solidFill>
                    <a:srgbClr val="FF0000"/>
                  </a:solidFill>
                </a:rPr>
                <a:t>oudere brein</a:t>
              </a:r>
            </a:p>
          </p:txBody>
        </p:sp>
        <p:sp>
          <p:nvSpPr>
            <p:cNvPr id="80908" name="Line 10"/>
            <p:cNvSpPr>
              <a:spLocks noChangeShapeType="1"/>
            </p:cNvSpPr>
            <p:nvPr/>
          </p:nvSpPr>
          <p:spPr bwMode="auto">
            <a:xfrm>
              <a:off x="988" y="1736"/>
              <a:ext cx="10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09" name="Line 11"/>
            <p:cNvSpPr>
              <a:spLocks noChangeShapeType="1"/>
            </p:cNvSpPr>
            <p:nvPr/>
          </p:nvSpPr>
          <p:spPr bwMode="auto">
            <a:xfrm>
              <a:off x="2024" y="1596"/>
              <a:ext cx="10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910" name="Text Box 12"/>
            <p:cNvSpPr txBox="1">
              <a:spLocks noChangeArrowheads="1"/>
            </p:cNvSpPr>
            <p:nvPr/>
          </p:nvSpPr>
          <p:spPr bwMode="auto">
            <a:xfrm>
              <a:off x="1122" y="1373"/>
              <a:ext cx="740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1200" b="1"/>
                <a:t>cognitief presteren</a:t>
              </a:r>
            </a:p>
          </p:txBody>
        </p:sp>
        <p:sp>
          <p:nvSpPr>
            <p:cNvPr id="80911" name="Text Box 13"/>
            <p:cNvSpPr txBox="1">
              <a:spLocks noChangeArrowheads="1"/>
            </p:cNvSpPr>
            <p:nvPr/>
          </p:nvSpPr>
          <p:spPr bwMode="auto">
            <a:xfrm>
              <a:off x="2171" y="1369"/>
              <a:ext cx="740" cy="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1200" b="1"/>
                <a:t>cognitief presteren</a:t>
              </a:r>
            </a:p>
          </p:txBody>
        </p:sp>
        <p:sp>
          <p:nvSpPr>
            <p:cNvPr id="80912" name="Text Box 14"/>
            <p:cNvSpPr txBox="1">
              <a:spLocks noChangeArrowheads="1"/>
            </p:cNvSpPr>
            <p:nvPr/>
          </p:nvSpPr>
          <p:spPr bwMode="auto">
            <a:xfrm>
              <a:off x="1187" y="1821"/>
              <a:ext cx="633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1200" b="1"/>
                <a:t>rust</a:t>
              </a:r>
            </a:p>
            <a:p>
              <a:pPr algn="ctr" defTabSz="914400"/>
              <a:r>
                <a:rPr lang="en-US" sz="1200" b="1"/>
                <a:t>(default modus)</a:t>
              </a:r>
            </a:p>
          </p:txBody>
        </p:sp>
        <p:sp>
          <p:nvSpPr>
            <p:cNvPr id="80913" name="Text Box 15"/>
            <p:cNvSpPr txBox="1">
              <a:spLocks noChangeArrowheads="1"/>
            </p:cNvSpPr>
            <p:nvPr/>
          </p:nvSpPr>
          <p:spPr bwMode="auto">
            <a:xfrm>
              <a:off x="2255" y="1821"/>
              <a:ext cx="633" cy="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914400"/>
              <a:r>
                <a:rPr lang="en-US" sz="1200" b="1"/>
                <a:t>rust</a:t>
              </a:r>
            </a:p>
            <a:p>
              <a:pPr algn="ctr" defTabSz="914400"/>
              <a:r>
                <a:rPr lang="en-US" sz="1200" b="1"/>
                <a:t>(default modus)</a:t>
              </a:r>
            </a:p>
          </p:txBody>
        </p:sp>
        <p:sp>
          <p:nvSpPr>
            <p:cNvPr id="80914" name="AutoShape 16"/>
            <p:cNvSpPr>
              <a:spLocks noChangeArrowheads="1"/>
            </p:cNvSpPr>
            <p:nvPr/>
          </p:nvSpPr>
          <p:spPr bwMode="auto">
            <a:xfrm>
              <a:off x="1448" y="1572"/>
              <a:ext cx="152" cy="276"/>
            </a:xfrm>
            <a:prstGeom prst="upDownArrow">
              <a:avLst>
                <a:gd name="adj1" fmla="val 50000"/>
                <a:gd name="adj2" fmla="val 36316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GB"/>
            </a:p>
          </p:txBody>
        </p:sp>
        <p:sp>
          <p:nvSpPr>
            <p:cNvPr id="80915" name="AutoShape 17"/>
            <p:cNvSpPr>
              <a:spLocks noChangeArrowheads="1"/>
            </p:cNvSpPr>
            <p:nvPr/>
          </p:nvSpPr>
          <p:spPr bwMode="auto">
            <a:xfrm>
              <a:off x="2536" y="1524"/>
              <a:ext cx="64" cy="160"/>
            </a:xfrm>
            <a:prstGeom prst="upDownArrow">
              <a:avLst>
                <a:gd name="adj1" fmla="val 50000"/>
                <a:gd name="adj2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GB"/>
            </a:p>
          </p:txBody>
        </p:sp>
        <p:sp>
          <p:nvSpPr>
            <p:cNvPr id="80916" name="Text Box 18"/>
            <p:cNvSpPr txBox="1">
              <a:spLocks noChangeArrowheads="1"/>
            </p:cNvSpPr>
            <p:nvPr/>
          </p:nvSpPr>
          <p:spPr bwMode="auto">
            <a:xfrm rot="-5400000">
              <a:off x="609" y="1826"/>
              <a:ext cx="525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914400"/>
              <a:r>
                <a:rPr lang="en-US" sz="1200" b="1"/>
                <a:t>brein activiteit</a:t>
              </a:r>
            </a:p>
          </p:txBody>
        </p:sp>
        <p:sp>
          <p:nvSpPr>
            <p:cNvPr id="80917" name="Rectangle 19"/>
            <p:cNvSpPr>
              <a:spLocks noChangeArrowheads="1"/>
            </p:cNvSpPr>
            <p:nvPr/>
          </p:nvSpPr>
          <p:spPr bwMode="auto">
            <a:xfrm>
              <a:off x="799" y="930"/>
              <a:ext cx="2404" cy="145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en-GB"/>
            </a:p>
          </p:txBody>
        </p:sp>
      </p:grpSp>
      <p:sp>
        <p:nvSpPr>
          <p:cNvPr id="80900" name="Text Box 22"/>
          <p:cNvSpPr txBox="1">
            <a:spLocks noChangeArrowheads="1"/>
          </p:cNvSpPr>
          <p:nvPr/>
        </p:nvSpPr>
        <p:spPr bwMode="auto">
          <a:xfrm>
            <a:off x="2305923" y="5189764"/>
            <a:ext cx="49720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b="1" dirty="0">
                <a:solidFill>
                  <a:srgbClr val="009900"/>
                </a:solidFill>
              </a:rPr>
              <a:t>Default modus</a:t>
            </a:r>
            <a:r>
              <a:rPr lang="en-US" b="1" dirty="0"/>
              <a:t> </a:t>
            </a:r>
            <a:r>
              <a:rPr lang="en-US" b="1" dirty="0" err="1"/>
              <a:t>moet</a:t>
            </a:r>
            <a:r>
              <a:rPr lang="en-US" b="1" dirty="0"/>
              <a:t> </a:t>
            </a:r>
            <a:r>
              <a:rPr lang="en-US" b="1" dirty="0" err="1"/>
              <a:t>onderdrukt</a:t>
            </a:r>
            <a:r>
              <a:rPr lang="en-US" b="1" dirty="0"/>
              <a:t> </a:t>
            </a:r>
            <a:r>
              <a:rPr lang="en-US" b="1" dirty="0" err="1"/>
              <a:t>worden</a:t>
            </a:r>
            <a:endParaRPr lang="en-US" b="1" dirty="0"/>
          </a:p>
          <a:p>
            <a:pPr algn="ctr" defTabSz="914400"/>
            <a:r>
              <a:rPr lang="en-US" b="1" dirty="0" err="1"/>
              <a:t>bij</a:t>
            </a:r>
            <a:r>
              <a:rPr lang="en-US" b="1" dirty="0"/>
              <a:t> </a:t>
            </a:r>
            <a:r>
              <a:rPr lang="en-US" b="1" dirty="0" err="1"/>
              <a:t>een</a:t>
            </a:r>
            <a:r>
              <a:rPr lang="en-US" b="1" dirty="0"/>
              <a:t> </a:t>
            </a:r>
            <a:r>
              <a:rPr lang="en-US" b="1" dirty="0" err="1"/>
              <a:t>cognitieve</a:t>
            </a:r>
            <a:r>
              <a:rPr lang="en-US" b="1" dirty="0"/>
              <a:t> </a:t>
            </a:r>
            <a:r>
              <a:rPr lang="en-US" b="1" dirty="0" err="1"/>
              <a:t>prestatie</a:t>
            </a:r>
            <a:r>
              <a:rPr lang="en-US" b="1" dirty="0"/>
              <a:t>;</a:t>
            </a:r>
          </a:p>
          <a:p>
            <a:pPr algn="ctr" defTabSz="914400"/>
            <a:r>
              <a:rPr lang="en-US" b="1" dirty="0" err="1"/>
              <a:t>maar</a:t>
            </a:r>
            <a:r>
              <a:rPr lang="en-US" b="1" dirty="0"/>
              <a:t> is </a:t>
            </a:r>
            <a:r>
              <a:rPr lang="en-US" b="1" dirty="0" err="1"/>
              <a:t>cruciaal</a:t>
            </a:r>
            <a:r>
              <a:rPr lang="en-US" b="1" dirty="0"/>
              <a:t> </a:t>
            </a:r>
            <a:r>
              <a:rPr lang="en-US" b="1" dirty="0" err="1"/>
              <a:t>voor</a:t>
            </a:r>
            <a:endParaRPr lang="en-US" b="1" dirty="0"/>
          </a:p>
          <a:p>
            <a:pPr algn="ctr" defTabSz="914400"/>
            <a:r>
              <a:rPr lang="en-US" b="1" dirty="0" err="1">
                <a:solidFill>
                  <a:srgbClr val="009900"/>
                </a:solidFill>
              </a:rPr>
              <a:t>spontaan</a:t>
            </a:r>
            <a:r>
              <a:rPr lang="en-US" b="1" dirty="0">
                <a:solidFill>
                  <a:srgbClr val="009900"/>
                </a:solidFill>
              </a:rPr>
              <a:t> </a:t>
            </a:r>
            <a:r>
              <a:rPr lang="en-US" b="1" dirty="0" err="1">
                <a:solidFill>
                  <a:srgbClr val="009900"/>
                </a:solidFill>
              </a:rPr>
              <a:t>dingen</a:t>
            </a:r>
            <a:r>
              <a:rPr lang="en-US" b="1" dirty="0">
                <a:solidFill>
                  <a:srgbClr val="009900"/>
                </a:solidFill>
              </a:rPr>
              <a:t> </a:t>
            </a:r>
            <a:r>
              <a:rPr lang="en-US" b="1" dirty="0" err="1">
                <a:solidFill>
                  <a:srgbClr val="009900"/>
                </a:solidFill>
              </a:rPr>
              <a:t>ophalen</a:t>
            </a:r>
            <a:r>
              <a:rPr lang="en-US" b="1" dirty="0">
                <a:solidFill>
                  <a:srgbClr val="009900"/>
                </a:solidFill>
              </a:rPr>
              <a:t> </a:t>
            </a:r>
            <a:r>
              <a:rPr lang="en-US" b="1" dirty="0" err="1">
                <a:solidFill>
                  <a:srgbClr val="009900"/>
                </a:solidFill>
              </a:rPr>
              <a:t>uit</a:t>
            </a:r>
            <a:r>
              <a:rPr lang="en-US" b="1" dirty="0">
                <a:solidFill>
                  <a:srgbClr val="009900"/>
                </a:solidFill>
              </a:rPr>
              <a:t> </a:t>
            </a:r>
            <a:r>
              <a:rPr lang="en-US" b="1" dirty="0" err="1">
                <a:solidFill>
                  <a:srgbClr val="009900"/>
                </a:solidFill>
              </a:rPr>
              <a:t>ons</a:t>
            </a:r>
            <a:r>
              <a:rPr lang="en-US" b="1" dirty="0">
                <a:solidFill>
                  <a:srgbClr val="009900"/>
                </a:solidFill>
              </a:rPr>
              <a:t> </a:t>
            </a:r>
            <a:r>
              <a:rPr lang="en-US" b="1" dirty="0" err="1">
                <a:solidFill>
                  <a:srgbClr val="009900"/>
                </a:solidFill>
              </a:rPr>
              <a:t>geheugen</a:t>
            </a:r>
            <a:r>
              <a:rPr lang="en-US" b="1" dirty="0">
                <a:solidFill>
                  <a:srgbClr val="009900"/>
                </a:solidFill>
              </a:rPr>
              <a:t>,</a:t>
            </a:r>
          </a:p>
          <a:p>
            <a:pPr algn="ctr" defTabSz="914400"/>
            <a:r>
              <a:rPr lang="en-US" b="1" dirty="0" err="1">
                <a:solidFill>
                  <a:srgbClr val="009900"/>
                </a:solidFill>
              </a:rPr>
              <a:t>plotseling</a:t>
            </a:r>
            <a:r>
              <a:rPr lang="en-US" b="1" dirty="0">
                <a:solidFill>
                  <a:srgbClr val="009900"/>
                </a:solidFill>
              </a:rPr>
              <a:t> </a:t>
            </a:r>
            <a:r>
              <a:rPr lang="en-US" b="1" dirty="0" err="1">
                <a:solidFill>
                  <a:srgbClr val="009900"/>
                </a:solidFill>
              </a:rPr>
              <a:t>inzicht</a:t>
            </a:r>
            <a:r>
              <a:rPr lang="en-US" b="1" dirty="0">
                <a:solidFill>
                  <a:srgbClr val="009900"/>
                </a:solidFill>
              </a:rPr>
              <a:t> </a:t>
            </a:r>
            <a:r>
              <a:rPr lang="en-US" b="1" dirty="0" err="1">
                <a:solidFill>
                  <a:srgbClr val="009900"/>
                </a:solidFill>
              </a:rPr>
              <a:t>krijgen</a:t>
            </a:r>
            <a:endParaRPr lang="en-US" b="1" dirty="0">
              <a:solidFill>
                <a:srgbClr val="009900"/>
              </a:solidFill>
            </a:endParaRPr>
          </a:p>
        </p:txBody>
      </p:sp>
      <p:sp>
        <p:nvSpPr>
          <p:cNvPr id="80901" name="Text Box 22"/>
          <p:cNvSpPr txBox="1">
            <a:spLocks noChangeArrowheads="1"/>
          </p:cNvSpPr>
          <p:nvPr/>
        </p:nvSpPr>
        <p:spPr bwMode="auto">
          <a:xfrm>
            <a:off x="2158035" y="142875"/>
            <a:ext cx="489204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200" b="1" dirty="0">
                <a:latin typeface="+mj-lt"/>
              </a:rPr>
              <a:t>Is rust </a:t>
            </a:r>
            <a:r>
              <a:rPr lang="en-US" sz="2200" b="1" dirty="0" err="1">
                <a:latin typeface="+mj-lt"/>
              </a:rPr>
              <a:t>nemen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dan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slecht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voor</a:t>
            </a:r>
            <a:r>
              <a:rPr lang="en-US" sz="2200" b="1" dirty="0">
                <a:latin typeface="+mj-lt"/>
              </a:rPr>
              <a:t> het </a:t>
            </a:r>
            <a:r>
              <a:rPr lang="en-US" sz="2200" b="1" dirty="0" err="1">
                <a:latin typeface="+mj-lt"/>
              </a:rPr>
              <a:t>brein</a:t>
            </a:r>
            <a:r>
              <a:rPr lang="en-US" sz="2200" b="1" dirty="0">
                <a:latin typeface="+mj-lt"/>
              </a:rPr>
              <a:t>?</a:t>
            </a:r>
          </a:p>
          <a:p>
            <a:pPr algn="ctr"/>
            <a:r>
              <a:rPr lang="en-US" sz="2200" b="1" dirty="0" err="1">
                <a:latin typeface="+mj-lt"/>
              </a:rPr>
              <a:t>Wat</a:t>
            </a:r>
            <a:r>
              <a:rPr lang="en-US" sz="2200" b="1" dirty="0">
                <a:latin typeface="+mj-lt"/>
              </a:rPr>
              <a:t> de ‘default modus’ </a:t>
            </a:r>
            <a:r>
              <a:rPr lang="en-US" sz="2200" b="1" dirty="0" err="1">
                <a:latin typeface="+mj-lt"/>
              </a:rPr>
              <a:t>ons</a:t>
            </a:r>
            <a:r>
              <a:rPr lang="en-US" sz="2200" b="1" dirty="0">
                <a:latin typeface="+mj-lt"/>
              </a:rPr>
              <a:t> </a:t>
            </a:r>
            <a:r>
              <a:rPr lang="en-US" sz="2200" b="1" dirty="0" err="1">
                <a:latin typeface="+mj-lt"/>
              </a:rPr>
              <a:t>leert</a:t>
            </a:r>
            <a:endParaRPr lang="en-US" sz="22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 </a:t>
            </a:r>
            <a:r>
              <a:rPr lang="en-US" sz="2000" b="1" dirty="0" err="1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geheugenprestatie</a:t>
            </a:r>
            <a:r>
              <a:rPr lang="en-US" sz="20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van </a:t>
            </a:r>
            <a:r>
              <a:rPr lang="en-US" sz="2000" b="1" dirty="0" err="1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een</a:t>
            </a:r>
            <a:r>
              <a:rPr lang="en-US" sz="20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Alzheimer </a:t>
            </a:r>
            <a:r>
              <a:rPr lang="en-US" sz="2000" b="1" dirty="0" err="1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patiënt</a:t>
            </a:r>
            <a:endParaRPr lang="en-US" sz="2000" b="1" dirty="0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6627" name="Picture 3" descr="fisostigmine"/>
          <p:cNvPicPr>
            <a:picLocks noChangeAspect="1" noChangeArrowheads="1"/>
          </p:cNvPicPr>
          <p:nvPr/>
        </p:nvPicPr>
        <p:blipFill>
          <a:blip r:embed="rId2" cstate="email">
            <a:lum bright="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1981200"/>
            <a:ext cx="2592288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2057400" y="4800600"/>
            <a:ext cx="5943600" cy="838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3"/>
          <p:cNvSpPr txBox="1">
            <a:spLocks noChangeArrowheads="1"/>
          </p:cNvSpPr>
          <p:nvPr/>
        </p:nvSpPr>
        <p:spPr bwMode="auto">
          <a:xfrm>
            <a:off x="900113" y="1916113"/>
            <a:ext cx="40957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defTabSz="914400">
              <a:buFontTx/>
              <a:buAutoNum type="arabicPeriod"/>
            </a:pPr>
            <a:r>
              <a:rPr lang="en-US"/>
              <a:t>Aardbeien</a:t>
            </a:r>
          </a:p>
          <a:p>
            <a:pPr marL="342900" indent="-342900" defTabSz="914400">
              <a:buFontTx/>
              <a:buAutoNum type="arabicPeriod"/>
            </a:pPr>
            <a:r>
              <a:rPr lang="en-US"/>
              <a:t>Rook (bijv. van een sigaret)</a:t>
            </a:r>
          </a:p>
          <a:p>
            <a:pPr marL="342900" indent="-342900" defTabSz="914400">
              <a:buFontTx/>
              <a:buAutoNum type="arabicPeriod"/>
            </a:pPr>
            <a:r>
              <a:rPr lang="en-US"/>
              <a:t>Zeep</a:t>
            </a:r>
          </a:p>
          <a:p>
            <a:pPr marL="342900" indent="-342900" defTabSz="914400">
              <a:buFontTx/>
              <a:buAutoNum type="arabicPeriod"/>
            </a:pPr>
            <a:r>
              <a:rPr lang="en-US"/>
              <a:t>Menthol (pepermunt)</a:t>
            </a:r>
          </a:p>
          <a:p>
            <a:pPr marL="342900" indent="-342900" defTabSz="914400">
              <a:buFontTx/>
              <a:buAutoNum type="arabicPeriod"/>
            </a:pPr>
            <a:r>
              <a:rPr lang="en-US"/>
              <a:t>Kruidnagel</a:t>
            </a:r>
          </a:p>
          <a:p>
            <a:pPr marL="342900" indent="-342900" defTabSz="914400">
              <a:buFontTx/>
              <a:buAutoNum type="arabicPeriod"/>
            </a:pPr>
            <a:r>
              <a:rPr lang="en-US"/>
              <a:t>Ananas</a:t>
            </a:r>
          </a:p>
          <a:p>
            <a:pPr marL="342900" indent="-342900" defTabSz="914400">
              <a:buFontTx/>
              <a:buAutoNum type="arabicPeriod"/>
            </a:pPr>
            <a:r>
              <a:rPr lang="en-US"/>
              <a:t>Aardgas (tetrahydrothiofeen)</a:t>
            </a:r>
          </a:p>
          <a:p>
            <a:pPr marL="342900" indent="-342900" defTabSz="914400">
              <a:buFontTx/>
              <a:buAutoNum type="arabicPeriod"/>
            </a:pPr>
            <a:r>
              <a:rPr lang="en-US"/>
              <a:t>Sering (bloeidende bloemen ervan)</a:t>
            </a:r>
          </a:p>
          <a:p>
            <a:pPr marL="342900" indent="-342900" defTabSz="914400">
              <a:buFontTx/>
              <a:buAutoNum type="arabicPeriod"/>
            </a:pPr>
            <a:r>
              <a:rPr lang="en-US"/>
              <a:t>Citroen</a:t>
            </a:r>
          </a:p>
          <a:p>
            <a:pPr marL="342900" indent="-342900" defTabSz="914400">
              <a:buFontTx/>
              <a:buAutoNum type="arabicPeriod"/>
            </a:pPr>
            <a:r>
              <a:rPr lang="en-US"/>
              <a:t>Leer</a:t>
            </a:r>
          </a:p>
        </p:txBody>
      </p:sp>
      <p:sp>
        <p:nvSpPr>
          <p:cNvPr id="48130" name="Text Box 3"/>
          <p:cNvSpPr txBox="1">
            <a:spLocks noChangeArrowheads="1"/>
          </p:cNvSpPr>
          <p:nvPr/>
        </p:nvSpPr>
        <p:spPr bwMode="auto">
          <a:xfrm>
            <a:off x="727521" y="214313"/>
            <a:ext cx="756354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b="1" dirty="0" err="1">
                <a:latin typeface="+mj-lt"/>
              </a:rPr>
              <a:t>Een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alarmbelletje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zou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moeten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gaan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rinkelen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indien</a:t>
            </a:r>
            <a:r>
              <a:rPr lang="en-US" sz="2000" b="1" dirty="0">
                <a:latin typeface="+mj-lt"/>
              </a:rPr>
              <a:t> men het </a:t>
            </a:r>
            <a:r>
              <a:rPr lang="en-US" sz="2000" b="1" dirty="0" err="1">
                <a:latin typeface="+mj-lt"/>
              </a:rPr>
              <a:t>volgende</a:t>
            </a:r>
            <a:endParaRPr lang="en-US" sz="2000" b="1" dirty="0">
              <a:latin typeface="+mj-lt"/>
            </a:endParaRPr>
          </a:p>
          <a:p>
            <a:pPr algn="ctr"/>
            <a:r>
              <a:rPr lang="en-US" sz="2000" b="1" dirty="0" err="1">
                <a:latin typeface="+mj-lt"/>
              </a:rPr>
              <a:t>niet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meer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kan</a:t>
            </a:r>
            <a:r>
              <a:rPr lang="en-US" sz="2000" b="1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ruiken</a:t>
            </a:r>
            <a:r>
              <a:rPr lang="en-US" sz="2000" b="1" dirty="0">
                <a:latin typeface="+mj-lt"/>
              </a:rPr>
              <a:t> (in de </a:t>
            </a:r>
            <a:r>
              <a:rPr lang="en-US" sz="2000" b="1" dirty="0" err="1">
                <a:latin typeface="+mj-lt"/>
              </a:rPr>
              <a:t>bulbus</a:t>
            </a:r>
            <a:r>
              <a:rPr lang="en-US" sz="2000" b="1" dirty="0">
                <a:latin typeface="+mj-lt"/>
              </a:rPr>
              <a:t> van het </a:t>
            </a:r>
            <a:r>
              <a:rPr lang="en-US" sz="2000" b="1" dirty="0" err="1">
                <a:latin typeface="+mj-lt"/>
              </a:rPr>
              <a:t>brein</a:t>
            </a:r>
            <a:r>
              <a:rPr lang="en-US" sz="2000" b="1" dirty="0">
                <a:latin typeface="+mj-lt"/>
              </a:rPr>
              <a:t>):</a:t>
            </a:r>
          </a:p>
        </p:txBody>
      </p:sp>
      <p:pic>
        <p:nvPicPr>
          <p:cNvPr id="48131" name="Picture 4" descr="ANd9GcRe1mtAj6D3SXxj91qsnMFN2LN3VtKY9boCRkKzOOn99aRfgRl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1412875"/>
            <a:ext cx="2520950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5" descr="ANd9GcTtxVOILtcy5Sj3DHSn7q03RnfYcArrR4YvKH0byupXJFTAXjPrr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0438" y="4152900"/>
            <a:ext cx="26098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 Box 6"/>
          <p:cNvSpPr txBox="1">
            <a:spLocks noChangeArrowheads="1"/>
          </p:cNvSpPr>
          <p:nvPr/>
        </p:nvSpPr>
        <p:spPr bwMode="auto">
          <a:xfrm>
            <a:off x="592138" y="5465763"/>
            <a:ext cx="427355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Heeft mogelijk te maken met afname</a:t>
            </a:r>
          </a:p>
          <a:p>
            <a:pPr algn="ctr"/>
            <a:r>
              <a:rPr lang="en-US" b="1"/>
              <a:t>van de vorming van nieuwe neuronen</a:t>
            </a:r>
          </a:p>
          <a:p>
            <a:pPr algn="ctr"/>
            <a:r>
              <a:rPr lang="en-US" b="1"/>
              <a:t>(specifiek voor de bulbus)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800" b="1" dirty="0" smtClean="0"/>
              <a:t>Een vroege indicatie voor Alzheimer:</a:t>
            </a:r>
            <a:br>
              <a:rPr lang="nl-NL" sz="2800" b="1" dirty="0" smtClean="0"/>
            </a:br>
            <a:r>
              <a:rPr lang="nl-NL" sz="2800" b="1" dirty="0" smtClean="0"/>
              <a:t>verlies aan onderscheidt tussen logische en minder logische woordkoppels</a:t>
            </a:r>
            <a:endParaRPr lang="nl-NL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2564904"/>
            <a:ext cx="18572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Groen – Gras</a:t>
            </a:r>
          </a:p>
          <a:p>
            <a:endParaRPr lang="nl-NL" sz="2400" b="1" dirty="0" smtClean="0"/>
          </a:p>
          <a:p>
            <a:r>
              <a:rPr lang="nl-NL" sz="2400" b="1" dirty="0" smtClean="0"/>
              <a:t>Rond – Cirkel</a:t>
            </a:r>
          </a:p>
          <a:p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2636912"/>
            <a:ext cx="18473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Rood – Vis</a:t>
            </a:r>
          </a:p>
          <a:p>
            <a:endParaRPr lang="nl-NL" sz="2400" b="1" dirty="0" smtClean="0"/>
          </a:p>
          <a:p>
            <a:r>
              <a:rPr lang="nl-NL" sz="2400" b="1" dirty="0" smtClean="0"/>
              <a:t>Ovaal – Boek</a:t>
            </a:r>
          </a:p>
          <a:p>
            <a:endParaRPr lang="nl-NL" sz="2400" b="1" dirty="0"/>
          </a:p>
        </p:txBody>
      </p:sp>
      <p:pic>
        <p:nvPicPr>
          <p:cNvPr id="470018" name="Picture 2" descr="http://thumbs.dreamstime.com/t/cirkelachtergrond-van-groen-gras-424145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077072"/>
            <a:ext cx="2376264" cy="23762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707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Bewegen is belangrijk voor het brein!</a:t>
            </a:r>
            <a:endParaRPr lang="nl-NL" dirty="0"/>
          </a:p>
        </p:txBody>
      </p:sp>
      <p:pic>
        <p:nvPicPr>
          <p:cNvPr id="468994" name="Picture 2" descr="http://www.lopenenzo.nl/wp-content/uploads/2014/10/Erik-Scherd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3057490" cy="4869160"/>
          </a:xfrm>
          <a:prstGeom prst="rect">
            <a:avLst/>
          </a:prstGeom>
          <a:noFill/>
        </p:spPr>
      </p:pic>
      <p:pic>
        <p:nvPicPr>
          <p:cNvPr id="468996" name="Picture 4" descr="http://www.cogmed.com.au/userfiles/juggling%20brain%20on%20unicycl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4248472" cy="318210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940152" y="5013176"/>
            <a:ext cx="2166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train your brain</a:t>
            </a:r>
            <a:endParaRPr lang="nl-NL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://www.bravebrands.nl/wp-content/uploads/2014/05/brain-benefits-exercis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0824" y="1412776"/>
            <a:ext cx="7467600" cy="520065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7442" y="188640"/>
            <a:ext cx="78940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b="1" dirty="0" smtClean="0"/>
              <a:t>Met name voor ouderen is 20 minuten wandelen t.o.v. niet wandelen op</a:t>
            </a:r>
          </a:p>
          <a:p>
            <a:pPr algn="ctr"/>
            <a:r>
              <a:rPr lang="nl-NL" sz="2000" b="1" dirty="0" smtClean="0"/>
              <a:t>een dag al een belangrijk verschil </a:t>
            </a:r>
            <a:endParaRPr lang="nl-N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1" y="916508"/>
            <a:ext cx="5041230" cy="465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Text Box 5"/>
          <p:cNvSpPr txBox="1">
            <a:spLocks noChangeArrowheads="1"/>
          </p:cNvSpPr>
          <p:nvPr/>
        </p:nvSpPr>
        <p:spPr bwMode="auto">
          <a:xfrm>
            <a:off x="2483768" y="332656"/>
            <a:ext cx="39228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US" sz="2400" b="1" dirty="0">
                <a:latin typeface="+mj-lt"/>
              </a:rPr>
              <a:t>Hoe </a:t>
            </a:r>
            <a:r>
              <a:rPr lang="en-US" sz="2400" b="1" dirty="0" err="1">
                <a:latin typeface="+mj-lt"/>
              </a:rPr>
              <a:t>houden</a:t>
            </a:r>
            <a:r>
              <a:rPr lang="en-US" sz="2400" b="1" dirty="0">
                <a:latin typeface="+mj-lt"/>
              </a:rPr>
              <a:t> we het </a:t>
            </a:r>
            <a:r>
              <a:rPr lang="en-US" sz="2400" b="1" dirty="0" err="1">
                <a:latin typeface="+mj-lt"/>
              </a:rPr>
              <a:t>brein</a:t>
            </a:r>
            <a:r>
              <a:rPr lang="en-US" sz="2400" b="1" dirty="0">
                <a:latin typeface="+mj-lt"/>
              </a:rPr>
              <a:t> fit?</a:t>
            </a: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1476375" y="5589588"/>
            <a:ext cx="648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b="1"/>
              <a:t>4 hoofdelementen, waar veel boeken over geschreven zijn</a:t>
            </a:r>
          </a:p>
          <a:p>
            <a:pPr algn="ctr"/>
            <a:r>
              <a:rPr lang="en-US" b="1"/>
              <a:t>in het kader van gezond verouderen (healthy aging)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004048" y="4365104"/>
            <a:ext cx="22322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20272" y="3356992"/>
            <a:ext cx="152945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dirty="0" smtClean="0">
                <a:solidFill>
                  <a:srgbClr val="FF0000"/>
                </a:solidFill>
              </a:rPr>
              <a:t>Onderschat</a:t>
            </a:r>
          </a:p>
          <a:p>
            <a:pPr algn="ctr"/>
            <a:r>
              <a:rPr lang="nl-NL" b="1" dirty="0" smtClean="0">
                <a:solidFill>
                  <a:srgbClr val="FF0000"/>
                </a:solidFill>
              </a:rPr>
              <a:t>de  hoge mate</a:t>
            </a:r>
          </a:p>
          <a:p>
            <a:pPr algn="ctr"/>
            <a:r>
              <a:rPr lang="nl-NL" b="1" dirty="0" smtClean="0">
                <a:solidFill>
                  <a:srgbClr val="FF0000"/>
                </a:solidFill>
              </a:rPr>
              <a:t>van stress</a:t>
            </a:r>
          </a:p>
          <a:p>
            <a:pPr algn="ctr"/>
            <a:r>
              <a:rPr lang="nl-NL" b="1" dirty="0" smtClean="0">
                <a:solidFill>
                  <a:srgbClr val="FF0000"/>
                </a:solidFill>
              </a:rPr>
              <a:t>niet bij</a:t>
            </a:r>
          </a:p>
          <a:p>
            <a:pPr algn="ctr"/>
            <a:r>
              <a:rPr lang="nl-NL" b="1" dirty="0" smtClean="0">
                <a:solidFill>
                  <a:srgbClr val="FF0000"/>
                </a:solidFill>
              </a:rPr>
              <a:t>beginnende</a:t>
            </a:r>
          </a:p>
          <a:p>
            <a:pPr algn="ctr"/>
            <a:r>
              <a:rPr lang="nl-NL" b="1" dirty="0" smtClean="0">
                <a:solidFill>
                  <a:srgbClr val="FF0000"/>
                </a:solidFill>
              </a:rPr>
              <a:t>dementie!</a:t>
            </a:r>
            <a:endParaRPr lang="nl-NL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nl-NL" sz="3200" b="1" dirty="0" smtClean="0"/>
              <a:t>Kwaliteit van het leven, en een doel hebben in het leven;</a:t>
            </a:r>
            <a:br>
              <a:rPr lang="nl-NL" sz="3200" b="1" dirty="0" smtClean="0"/>
            </a:br>
            <a:r>
              <a:rPr lang="nl-NL" sz="3200" b="1" dirty="0" smtClean="0"/>
              <a:t>een goed geheugen is hiervoor nodig!</a:t>
            </a:r>
            <a:endParaRPr lang="nl-NL" sz="3200" b="1" dirty="0"/>
          </a:p>
        </p:txBody>
      </p:sp>
      <p:pic>
        <p:nvPicPr>
          <p:cNvPr id="7170" name="Picture 2" descr="http://www.ouderenhart.be/PSYCHISCH_WELBEHAGEN/ISOLEMENT/isolement_bijlagen/klein_20090421_CARTOON_rusthuis_AlLangHie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57" y="1832060"/>
            <a:ext cx="3367313" cy="4860645"/>
          </a:xfrm>
          <a:prstGeom prst="rect">
            <a:avLst/>
          </a:prstGeom>
          <a:noFill/>
        </p:spPr>
      </p:pic>
      <p:pic>
        <p:nvPicPr>
          <p:cNvPr id="7172" name="Picture 4" descr="http://zorgendestad.digitalestedenagenda.nl/wp-content/uploads/sites/3/2014/01/13920693164_6c87ee03f9_b-600x3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5257" y="2177142"/>
            <a:ext cx="4465908" cy="3657601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V="1">
            <a:off x="3541486" y="3425371"/>
            <a:ext cx="2162628" cy="14515"/>
          </a:xfrm>
          <a:prstGeom prst="straightConnector1">
            <a:avLst/>
          </a:prstGeom>
          <a:ln w="762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355976" y="6165304"/>
            <a:ext cx="4378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>
                <a:solidFill>
                  <a:srgbClr val="FF0000"/>
                </a:solidFill>
              </a:rPr>
              <a:t>“Zitten is het nieuwe roken”</a:t>
            </a:r>
            <a:endParaRPr lang="nl-NL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5" descr="mindyourbr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863" y="536575"/>
            <a:ext cx="7751762" cy="503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Text Box 6"/>
          <p:cNvSpPr txBox="1">
            <a:spLocks noChangeArrowheads="1"/>
          </p:cNvSpPr>
          <p:nvPr/>
        </p:nvSpPr>
        <p:spPr bwMode="auto">
          <a:xfrm>
            <a:off x="3203848" y="5733256"/>
            <a:ext cx="343728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US" sz="2400" b="1" dirty="0" err="1">
                <a:latin typeface="+mj-lt"/>
              </a:rPr>
              <a:t>Wees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zuinig</a:t>
            </a:r>
            <a:r>
              <a:rPr lang="en-US" sz="2400" b="1" dirty="0">
                <a:latin typeface="+mj-lt"/>
              </a:rPr>
              <a:t> op </a:t>
            </a:r>
            <a:r>
              <a:rPr lang="en-US" sz="2400" b="1" dirty="0" err="1">
                <a:latin typeface="+mj-lt"/>
              </a:rPr>
              <a:t>Uw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brein</a:t>
            </a:r>
            <a:r>
              <a:rPr lang="en-US" sz="2400" b="1" dirty="0">
                <a:latin typeface="+mj-lt"/>
              </a:rPr>
              <a:t>!</a:t>
            </a:r>
          </a:p>
          <a:p>
            <a:pPr algn="ctr" defTabSz="914400"/>
            <a:r>
              <a:rPr lang="en-US" dirty="0"/>
              <a:t>(mind your brain)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fisostigmine"/>
          <p:cNvPicPr>
            <a:picLocks noChangeAspect="1" noChangeArrowheads="1"/>
          </p:cNvPicPr>
          <p:nvPr/>
        </p:nvPicPr>
        <p:blipFill>
          <a:blip r:embed="rId2" cstate="email">
            <a:lum bright="6000" contras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264"/>
          <a:stretch>
            <a:fillRect/>
          </a:stretch>
        </p:blipFill>
        <p:spPr bwMode="auto">
          <a:xfrm>
            <a:off x="1066800" y="1981200"/>
            <a:ext cx="4729336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2057400" y="4800600"/>
            <a:ext cx="5943600" cy="838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 </a:t>
            </a:r>
            <a:r>
              <a:rPr lang="en-US" sz="2000" b="1" dirty="0" err="1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geheugenprestatie</a:t>
            </a:r>
            <a:r>
              <a:rPr lang="en-US" sz="20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van </a:t>
            </a:r>
            <a:r>
              <a:rPr lang="en-US" sz="2000" b="1" dirty="0" err="1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een</a:t>
            </a:r>
            <a:r>
              <a:rPr lang="en-US" sz="20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Alzheimer </a:t>
            </a:r>
            <a:r>
              <a:rPr lang="en-US" sz="2000" b="1" dirty="0" err="1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patiënt</a:t>
            </a:r>
            <a:endParaRPr lang="en-US" sz="2000" b="1" dirty="0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Het effect of </a:t>
            </a:r>
            <a:r>
              <a:rPr lang="en-US" sz="2000" b="1" dirty="0" err="1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esteraseremmer</a:t>
            </a:r>
            <a:r>
              <a:rPr lang="en-US" sz="20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physostigmine</a:t>
            </a:r>
            <a:r>
              <a:rPr lang="en-US" sz="20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op </a:t>
            </a:r>
            <a:br>
              <a:rPr lang="en-US" sz="20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 </a:t>
            </a:r>
            <a:r>
              <a:rPr lang="en-US" sz="2000" b="1" dirty="0" err="1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geheugenprestatie</a:t>
            </a:r>
            <a:r>
              <a:rPr lang="en-US" sz="20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van </a:t>
            </a:r>
            <a:r>
              <a:rPr lang="en-US" sz="2000" b="1" dirty="0" err="1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een</a:t>
            </a:r>
            <a:r>
              <a:rPr lang="en-US" sz="20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Alzheimer </a:t>
            </a:r>
            <a:r>
              <a:rPr lang="en-US" sz="2000" b="1" dirty="0" err="1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patiënt</a:t>
            </a:r>
            <a:endParaRPr lang="en-US" sz="2000" b="1" dirty="0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6627" name="Picture 3" descr="fisostigmine"/>
          <p:cNvPicPr>
            <a:picLocks noChangeAspect="1" noChangeArrowheads="1"/>
          </p:cNvPicPr>
          <p:nvPr/>
        </p:nvPicPr>
        <p:blipFill>
          <a:blip r:embed="rId2" cstate="print">
            <a:lum bright="6000" contrast="12000"/>
          </a:blip>
          <a:srcRect/>
          <a:stretch>
            <a:fillRect/>
          </a:stretch>
        </p:blipFill>
        <p:spPr bwMode="auto">
          <a:xfrm>
            <a:off x="1066800" y="1981200"/>
            <a:ext cx="7086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2057400" y="4800600"/>
            <a:ext cx="5943600" cy="838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sz="20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Het effect of </a:t>
            </a:r>
            <a:r>
              <a:rPr lang="en-US" sz="2000" b="1" dirty="0" err="1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esteraseremmer</a:t>
            </a:r>
            <a:r>
              <a:rPr lang="en-US" sz="20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err="1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physostigmine</a:t>
            </a:r>
            <a:r>
              <a:rPr lang="en-US" sz="20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op </a:t>
            </a:r>
            <a:br>
              <a:rPr lang="en-US" sz="20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</a:br>
            <a:r>
              <a:rPr lang="en-US" sz="20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de </a:t>
            </a:r>
            <a:r>
              <a:rPr lang="en-US" sz="2000" b="1" dirty="0" err="1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geheugenprestatie</a:t>
            </a:r>
            <a:r>
              <a:rPr lang="en-US" sz="20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van </a:t>
            </a:r>
            <a:r>
              <a:rPr lang="en-US" sz="2000" b="1" dirty="0" err="1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een</a:t>
            </a:r>
            <a:r>
              <a:rPr lang="en-US" sz="2000" b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 Alzheimer </a:t>
            </a:r>
            <a:r>
              <a:rPr lang="en-US" sz="2000" b="1" dirty="0" err="1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patiënt</a:t>
            </a:r>
            <a:endParaRPr lang="en-US" sz="2000" b="1" dirty="0" smtClean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6627" name="Picture 3" descr="fisostigmine"/>
          <p:cNvPicPr>
            <a:picLocks noChangeAspect="1" noChangeArrowheads="1"/>
          </p:cNvPicPr>
          <p:nvPr/>
        </p:nvPicPr>
        <p:blipFill>
          <a:blip r:embed="rId2" cstate="print">
            <a:lum bright="6000" contrast="12000"/>
          </a:blip>
          <a:srcRect/>
          <a:stretch>
            <a:fillRect/>
          </a:stretch>
        </p:blipFill>
        <p:spPr bwMode="auto">
          <a:xfrm>
            <a:off x="1066800" y="1981200"/>
            <a:ext cx="7086600" cy="37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6980" name="Rectangle 4"/>
          <p:cNvSpPr>
            <a:spLocks noChangeArrowheads="1"/>
          </p:cNvSpPr>
          <p:nvPr/>
        </p:nvSpPr>
        <p:spPr bwMode="auto">
          <a:xfrm>
            <a:off x="2057400" y="4800600"/>
            <a:ext cx="5943600" cy="838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nl-N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3120" y="5589240"/>
            <a:ext cx="75182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000" b="1" dirty="0" smtClean="0">
                <a:solidFill>
                  <a:srgbClr val="FF0000"/>
                </a:solidFill>
              </a:rPr>
              <a:t>Het verhogen van de spiegels van de neurotransmitter Acetylcholine.</a:t>
            </a:r>
          </a:p>
          <a:p>
            <a:pPr algn="ctr"/>
            <a:r>
              <a:rPr lang="nl-NL" sz="2000" b="1" dirty="0" smtClean="0">
                <a:solidFill>
                  <a:srgbClr val="FF0000"/>
                </a:solidFill>
              </a:rPr>
              <a:t>Vertraagd het proces met ca. 6 maanden....</a:t>
            </a:r>
          </a:p>
          <a:p>
            <a:pPr algn="ctr"/>
            <a:r>
              <a:rPr lang="nl-NL" sz="2000" b="1" dirty="0" smtClean="0">
                <a:solidFill>
                  <a:srgbClr val="FF0000"/>
                </a:solidFill>
              </a:rPr>
              <a:t>Men “koopt tijd” als het ware.</a:t>
            </a:r>
            <a:endParaRPr lang="nl-NL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Een geheugentestje...</a:t>
            </a:r>
            <a:endParaRPr lang="nl-NL" b="1" dirty="0"/>
          </a:p>
        </p:txBody>
      </p:sp>
      <p:pic>
        <p:nvPicPr>
          <p:cNvPr id="414722" name="Picture 2" descr="http://www.upckuleuven.be/images/onthaaldienst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72816"/>
            <a:ext cx="4286250" cy="2914650"/>
          </a:xfrm>
          <a:prstGeom prst="rect">
            <a:avLst/>
          </a:prstGeom>
          <a:noFill/>
        </p:spPr>
      </p:pic>
      <p:pic>
        <p:nvPicPr>
          <p:cNvPr id="414724" name="Picture 4" descr="http://www.alzheimer-nederland.nl/media/411391/logo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636912"/>
            <a:ext cx="1524000" cy="1828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71600" y="5877272"/>
            <a:ext cx="69116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Websites met op Alzheimer gerichte geheugentesten</a:t>
            </a:r>
            <a:endParaRPr lang="nl-NL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07704" y="4797152"/>
            <a:ext cx="214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 smtClean="0"/>
              <a:t>Een geheugenkliniek</a:t>
            </a:r>
            <a:endParaRPr lang="nl-N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 Box 2"/>
          <p:cNvSpPr txBox="1">
            <a:spLocks noChangeArrowheads="1"/>
          </p:cNvSpPr>
          <p:nvPr/>
        </p:nvSpPr>
        <p:spPr bwMode="auto">
          <a:xfrm>
            <a:off x="2829831" y="332656"/>
            <a:ext cx="3165803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 defTabSz="914400"/>
            <a:r>
              <a:rPr lang="en-US" sz="2000" b="1" dirty="0"/>
              <a:t>Test </a:t>
            </a:r>
            <a:r>
              <a:rPr lang="en-US" sz="2000" b="1" dirty="0" err="1"/>
              <a:t>Uw</a:t>
            </a:r>
            <a:r>
              <a:rPr lang="en-US" sz="2000" b="1" dirty="0"/>
              <a:t> </a:t>
            </a:r>
            <a:r>
              <a:rPr lang="en-US" sz="2000" b="1" dirty="0" err="1"/>
              <a:t>geheugenprestatie</a:t>
            </a:r>
            <a:r>
              <a:rPr lang="en-US" sz="2000" b="1" dirty="0"/>
              <a:t>:</a:t>
            </a:r>
          </a:p>
          <a:p>
            <a:pPr marL="342900" indent="-342900" algn="ctr" defTabSz="914400"/>
            <a:r>
              <a:rPr lang="en-US" sz="2000" b="1" dirty="0"/>
              <a:t>(Isaacs &amp; </a:t>
            </a:r>
            <a:r>
              <a:rPr lang="en-US" sz="2000" b="1" dirty="0" err="1"/>
              <a:t>Kennie</a:t>
            </a:r>
            <a:r>
              <a:rPr lang="en-US" sz="2000" b="1" dirty="0"/>
              <a:t>, 1973)</a:t>
            </a:r>
          </a:p>
          <a:p>
            <a:pPr marL="342900" indent="-342900" algn="ctr" defTabSz="914400"/>
            <a:endParaRPr lang="en-US" sz="2000" b="1" dirty="0">
              <a:latin typeface="Comic Sans MS" pitchFamily="66" charset="0"/>
            </a:endParaRPr>
          </a:p>
          <a:p>
            <a:pPr marL="342900" indent="-342900" algn="ctr" defTabSz="914400"/>
            <a:r>
              <a:rPr lang="en-US" sz="2800" b="1" dirty="0"/>
              <a:t>4 </a:t>
            </a:r>
            <a:r>
              <a:rPr lang="en-US" sz="2800" b="1" dirty="0" err="1"/>
              <a:t>categorie</a:t>
            </a:r>
            <a:r>
              <a:rPr lang="en-US" sz="2800" b="1" dirty="0" err="1">
                <a:cs typeface="Arial" charset="0"/>
              </a:rPr>
              <a:t>ën</a:t>
            </a:r>
            <a:r>
              <a:rPr lang="en-US" sz="2800" b="1" dirty="0" smtClean="0">
                <a:cs typeface="Arial" charset="0"/>
              </a:rPr>
              <a:t>:</a:t>
            </a:r>
          </a:p>
          <a:p>
            <a:pPr marL="342900" indent="-342900" algn="ctr" defTabSz="914400"/>
            <a:endParaRPr lang="en-US" sz="2800" b="1" dirty="0">
              <a:cs typeface="Arial" charset="0"/>
            </a:endParaRPr>
          </a:p>
          <a:p>
            <a:pPr marL="342900" indent="-342900" algn="ctr" defTabSz="914400">
              <a:buFontTx/>
              <a:buAutoNum type="alphaLcParenR"/>
            </a:pP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cs typeface="Arial" charset="0"/>
              </a:rPr>
              <a:t>Dieren</a:t>
            </a:r>
            <a:endParaRPr lang="en-US" sz="2800" b="1" dirty="0" smtClean="0">
              <a:solidFill>
                <a:schemeClr val="accent6">
                  <a:lumMod val="75000"/>
                </a:schemeClr>
              </a:solidFill>
              <a:cs typeface="Arial" charset="0"/>
            </a:endParaRPr>
          </a:p>
          <a:p>
            <a:pPr marL="342900" indent="-342900" algn="ctr" defTabSz="914400">
              <a:buFontTx/>
              <a:buAutoNum type="alphaLcParenR"/>
            </a:pPr>
            <a:r>
              <a:rPr lang="en-US" sz="2800" b="1" dirty="0" err="1" smtClean="0">
                <a:solidFill>
                  <a:schemeClr val="tx2">
                    <a:lumMod val="75000"/>
                  </a:schemeClr>
                </a:solidFill>
                <a:cs typeface="Arial" charset="0"/>
              </a:rPr>
              <a:t>Steden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cs typeface="Arial" charset="0"/>
            </a:endParaRPr>
          </a:p>
          <a:p>
            <a:pPr marL="342900" indent="-342900" algn="ctr" defTabSz="914400">
              <a:buFontTx/>
              <a:buAutoNum type="alphaLcParenR"/>
            </a:pPr>
            <a:r>
              <a:rPr lang="en-US" sz="2800" b="1" dirty="0" err="1" smtClean="0">
                <a:solidFill>
                  <a:srgbClr val="00B050"/>
                </a:solidFill>
                <a:cs typeface="Arial" charset="0"/>
              </a:rPr>
              <a:t>Kleuren</a:t>
            </a:r>
            <a:endParaRPr lang="en-US" sz="2800" b="1" dirty="0" smtClean="0">
              <a:solidFill>
                <a:srgbClr val="00B050"/>
              </a:solidFill>
              <a:cs typeface="Arial" charset="0"/>
            </a:endParaRPr>
          </a:p>
          <a:p>
            <a:pPr marL="342900" indent="-342900" algn="ctr" defTabSz="914400">
              <a:buFontTx/>
              <a:buAutoNum type="alphaLcParenR"/>
            </a:pPr>
            <a:r>
              <a:rPr lang="en-US" sz="2800" b="1" dirty="0" smtClean="0">
                <a:solidFill>
                  <a:srgbClr val="FF0000"/>
                </a:solidFill>
                <a:cs typeface="Arial" charset="0"/>
              </a:rPr>
              <a:t>Fruit</a:t>
            </a:r>
            <a:endParaRPr lang="en-US" sz="2800" b="1" dirty="0">
              <a:solidFill>
                <a:srgbClr val="FF0000"/>
              </a:solidFill>
              <a:cs typeface="Arial" charset="0"/>
            </a:endParaRPr>
          </a:p>
          <a:p>
            <a:pPr marL="342900" indent="-342900" defTabSz="914400">
              <a:buFontTx/>
              <a:buAutoNum type="alphaLcParenR"/>
            </a:pPr>
            <a:endParaRPr lang="en-US" dirty="0"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4293096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400" b="1" dirty="0" smtClean="0">
                <a:cs typeface="Arial" charset="0"/>
              </a:rPr>
              <a:t>30 </a:t>
            </a:r>
            <a:r>
              <a:rPr lang="en-US" sz="2400" b="1" dirty="0" err="1" smtClean="0">
                <a:cs typeface="Arial" charset="0"/>
              </a:rPr>
              <a:t>seconden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err="1" smtClean="0">
                <a:cs typeface="Arial" charset="0"/>
              </a:rPr>
              <a:t>om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err="1" smtClean="0">
                <a:cs typeface="Arial" charset="0"/>
              </a:rPr>
              <a:t>zo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err="1" smtClean="0">
                <a:cs typeface="Arial" charset="0"/>
              </a:rPr>
              <a:t>veel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err="1" smtClean="0">
                <a:cs typeface="Arial" charset="0"/>
              </a:rPr>
              <a:t>mogelijk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err="1" smtClean="0">
                <a:cs typeface="Arial" charset="0"/>
              </a:rPr>
              <a:t>namen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err="1" smtClean="0">
                <a:cs typeface="Arial" charset="0"/>
              </a:rPr>
              <a:t>te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err="1" smtClean="0">
                <a:cs typeface="Arial" charset="0"/>
              </a:rPr>
              <a:t>noemen</a:t>
            </a:r>
            <a:endParaRPr lang="en-US" sz="2400" b="1" dirty="0" smtClean="0">
              <a:cs typeface="Arial" charset="0"/>
            </a:endParaRPr>
          </a:p>
          <a:p>
            <a:pPr marL="342900" indent="-342900"/>
            <a:endParaRPr lang="en-US" sz="2400" b="1" dirty="0" smtClean="0">
              <a:cs typeface="Arial" charset="0"/>
            </a:endParaRPr>
          </a:p>
          <a:p>
            <a:pPr marL="342900" indent="-342900"/>
            <a:r>
              <a:rPr lang="en-US" sz="2400" b="1" dirty="0" err="1" smtClean="0">
                <a:cs typeface="Arial" charset="0"/>
              </a:rPr>
              <a:t>Indien</a:t>
            </a:r>
            <a:r>
              <a:rPr lang="en-US" sz="2400" b="1" dirty="0" smtClean="0">
                <a:cs typeface="Arial" charset="0"/>
              </a:rPr>
              <a:t> 10 </a:t>
            </a:r>
            <a:r>
              <a:rPr lang="en-US" sz="2400" b="1" dirty="0" err="1" smtClean="0">
                <a:cs typeface="Arial" charset="0"/>
              </a:rPr>
              <a:t>namen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err="1" smtClean="0">
                <a:cs typeface="Arial" charset="0"/>
              </a:rPr>
              <a:t>binnen</a:t>
            </a:r>
            <a:r>
              <a:rPr lang="en-US" sz="2400" b="1" dirty="0" smtClean="0">
                <a:cs typeface="Arial" charset="0"/>
              </a:rPr>
              <a:t> 30 </a:t>
            </a:r>
            <a:r>
              <a:rPr lang="en-US" sz="2400" b="1" dirty="0" err="1" smtClean="0">
                <a:cs typeface="Arial" charset="0"/>
              </a:rPr>
              <a:t>seconden</a:t>
            </a:r>
            <a:r>
              <a:rPr lang="en-US" sz="2400" b="1" dirty="0" smtClean="0">
                <a:cs typeface="Arial" charset="0"/>
              </a:rPr>
              <a:t>, </a:t>
            </a:r>
            <a:r>
              <a:rPr lang="en-US" sz="2400" b="1" dirty="0" err="1" smtClean="0">
                <a:cs typeface="Arial" charset="0"/>
              </a:rPr>
              <a:t>dan</a:t>
            </a:r>
            <a:r>
              <a:rPr lang="en-US" sz="2400" b="1" dirty="0" smtClean="0">
                <a:cs typeface="Arial" charset="0"/>
              </a:rPr>
              <a:t> bent U </a:t>
            </a:r>
            <a:r>
              <a:rPr lang="en-US" sz="2400" b="1" dirty="0" err="1" smtClean="0">
                <a:cs typeface="Arial" charset="0"/>
              </a:rPr>
              <a:t>klaar</a:t>
            </a:r>
            <a:endParaRPr lang="en-US" sz="2400" b="1" dirty="0" smtClean="0">
              <a:cs typeface="Arial" charset="0"/>
            </a:endParaRPr>
          </a:p>
          <a:p>
            <a:pPr marL="342900" indent="-342900"/>
            <a:endParaRPr lang="en-US" sz="2400" b="1" dirty="0" smtClean="0">
              <a:cs typeface="Arial" charset="0"/>
            </a:endParaRPr>
          </a:p>
          <a:p>
            <a:pPr marL="342900" indent="-342900"/>
            <a:r>
              <a:rPr lang="en-US" sz="2400" b="1" dirty="0" err="1" smtClean="0">
                <a:cs typeface="Arial" charset="0"/>
              </a:rPr>
              <a:t>Elke</a:t>
            </a:r>
            <a:r>
              <a:rPr lang="en-US" sz="2400" b="1" dirty="0" smtClean="0">
                <a:cs typeface="Arial" charset="0"/>
              </a:rPr>
              <a:t> </a:t>
            </a:r>
            <a:r>
              <a:rPr lang="en-US" sz="2400" b="1" dirty="0" err="1" smtClean="0">
                <a:cs typeface="Arial" charset="0"/>
              </a:rPr>
              <a:t>naam</a:t>
            </a:r>
            <a:r>
              <a:rPr lang="en-US" sz="2400" b="1" dirty="0" smtClean="0">
                <a:cs typeface="Arial" charset="0"/>
              </a:rPr>
              <a:t> = 1 punt; </a:t>
            </a:r>
            <a:r>
              <a:rPr lang="en-US" sz="2400" b="1" dirty="0" err="1" smtClean="0">
                <a:cs typeface="Arial" charset="0"/>
              </a:rPr>
              <a:t>maximale</a:t>
            </a:r>
            <a:r>
              <a:rPr lang="en-US" sz="2400" b="1" dirty="0" smtClean="0">
                <a:cs typeface="Arial" charset="0"/>
              </a:rPr>
              <a:t> score = 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1096</Words>
  <Application>Microsoft Office PowerPoint</Application>
  <PresentationFormat>Diavoorstelling (4:3)</PresentationFormat>
  <Paragraphs>215</Paragraphs>
  <Slides>46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46</vt:i4>
      </vt:variant>
    </vt:vector>
  </HeadingPairs>
  <TitlesOfParts>
    <vt:vector size="47" baseType="lpstr">
      <vt:lpstr>Office Theme</vt:lpstr>
      <vt:lpstr>Geheugenverlies door de ziekte van Alzheimer</vt:lpstr>
      <vt:lpstr>Hersenonderzoek: Het belang van een goed geheugen om de kwaliteit van het leven hoog te houden</vt:lpstr>
      <vt:lpstr>Wanneer heb je de ziekte van Alzheimer?</vt:lpstr>
      <vt:lpstr>De geheugenprestatie van een Alzheimer patiënt</vt:lpstr>
      <vt:lpstr>De geheugenprestatie van een Alzheimer patiënt</vt:lpstr>
      <vt:lpstr>Het effect of esteraseremmer physostigmine op  de geheugenprestatie van een Alzheimer patiënt</vt:lpstr>
      <vt:lpstr>Het effect of esteraseremmer physostigmine op  de geheugenprestatie van een Alzheimer patiënt</vt:lpstr>
      <vt:lpstr>Een geheugentestje...</vt:lpstr>
      <vt:lpstr>PowerPoint-presentatie</vt:lpstr>
      <vt:lpstr>PowerPoint-presentatie</vt:lpstr>
      <vt:lpstr>Vergelijking hersenen Alzheimer patiënt en een controle individu.  Let op de atrofie van de grote hersenen. Het cerebellum blijft onaangetast</vt:lpstr>
      <vt:lpstr>Atrofie (krimp) van het hersenweefsel in AD</vt:lpstr>
      <vt:lpstr>Degeneratie van het hippocampus gebied in de temporale lob in een Alzheimer patient</vt:lpstr>
      <vt:lpstr>PowerPoint-presentatie</vt:lpstr>
      <vt:lpstr>Hippocampus is vroeg aangetast</vt:lpstr>
      <vt:lpstr>PowerPoint-presentatie</vt:lpstr>
      <vt:lpstr>PowerPoint-presentatie</vt:lpstr>
      <vt:lpstr>Aantasting kortetermijngeheugen</vt:lpstr>
      <vt:lpstr>PowerPoint-presentatie</vt:lpstr>
      <vt:lpstr>PowerPoint-presentatie</vt:lpstr>
      <vt:lpstr>Wat is de primaire oorzaak van de ziekte van Alzheimer?  Volgens de klassieke kijk:  Vorming van een klein, abnormaal gevouwen eiwit:   beta-amyloid </vt:lpstr>
      <vt:lpstr>Amyloide plaques in de temporale lob van een alzheimer patient (King zilver kleuring)</vt:lpstr>
      <vt:lpstr>Een amyloide plaque in het Alzheimer brein, parahippocampale cortex</vt:lpstr>
      <vt:lpstr>Vorming van amyloid-beta eiwit door afsplitsing van het amyloid voorloper eiwit (APP) in de wand van zenuwcellen</vt:lpstr>
      <vt:lpstr>Wat is beta-amyloid?</vt:lpstr>
      <vt:lpstr>PowerPoint-presentatie</vt:lpstr>
      <vt:lpstr>Samengeklonterd amyloid is toxisch voor hersencellen en veroorzaakt celdood. Hierdoor ontstaat dementie.</vt:lpstr>
      <vt:lpstr>Amyloidneerslag en neuronale degeneratie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Een vroege indicatie voor Alzheimer: verlies aan onderscheidt tussen logische en minder logische woordkoppels</vt:lpstr>
      <vt:lpstr>Bewegen is belangrijk voor het brein!</vt:lpstr>
      <vt:lpstr>PowerPoint-presentatie</vt:lpstr>
      <vt:lpstr>PowerPoint-presentatie</vt:lpstr>
      <vt:lpstr>Kwaliteit van het leven, en een doel hebben in het leven; een goed geheugen is hiervoor nodig!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Geheugenverlies door de ziekte van Alzheimer</dc:title>
  <dc:creator>E.A. van der Zee</dc:creator>
  <cp:lastModifiedBy>Tycho Malmberg</cp:lastModifiedBy>
  <cp:revision>26</cp:revision>
  <dcterms:created xsi:type="dcterms:W3CDTF">2016-01-05T14:11:20Z</dcterms:created>
  <dcterms:modified xsi:type="dcterms:W3CDTF">2016-02-09T13:28:14Z</dcterms:modified>
</cp:coreProperties>
</file>