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44" r:id="rId3"/>
  </p:sldMasterIdLst>
  <p:notesMasterIdLst>
    <p:notesMasterId r:id="rId43"/>
  </p:notesMasterIdLst>
  <p:sldIdLst>
    <p:sldId id="348" r:id="rId4"/>
    <p:sldId id="2313" r:id="rId5"/>
    <p:sldId id="353" r:id="rId6"/>
    <p:sldId id="258" r:id="rId7"/>
    <p:sldId id="2387" r:id="rId8"/>
    <p:sldId id="2388" r:id="rId9"/>
    <p:sldId id="261" r:id="rId10"/>
    <p:sldId id="2391" r:id="rId11"/>
    <p:sldId id="2390" r:id="rId12"/>
    <p:sldId id="2389" r:id="rId13"/>
    <p:sldId id="2360" r:id="rId14"/>
    <p:sldId id="2361" r:id="rId15"/>
    <p:sldId id="2362" r:id="rId16"/>
    <p:sldId id="2363" r:id="rId17"/>
    <p:sldId id="2364" r:id="rId18"/>
    <p:sldId id="2367" r:id="rId19"/>
    <p:sldId id="2392" r:id="rId20"/>
    <p:sldId id="2396" r:id="rId21"/>
    <p:sldId id="2397" r:id="rId22"/>
    <p:sldId id="2368" r:id="rId23"/>
    <p:sldId id="2370" r:id="rId24"/>
    <p:sldId id="2371" r:id="rId25"/>
    <p:sldId id="2372" r:id="rId26"/>
    <p:sldId id="2373" r:id="rId27"/>
    <p:sldId id="2352" r:id="rId28"/>
    <p:sldId id="2374" r:id="rId29"/>
    <p:sldId id="2377" r:id="rId30"/>
    <p:sldId id="2378" r:id="rId31"/>
    <p:sldId id="2379" r:id="rId32"/>
    <p:sldId id="2380" r:id="rId33"/>
    <p:sldId id="2381" r:id="rId34"/>
    <p:sldId id="2382" r:id="rId35"/>
    <p:sldId id="2394" r:id="rId36"/>
    <p:sldId id="2384" r:id="rId37"/>
    <p:sldId id="2385" r:id="rId38"/>
    <p:sldId id="2386" r:id="rId39"/>
    <p:sldId id="369" r:id="rId40"/>
    <p:sldId id="2398" r:id="rId41"/>
    <p:sldId id="2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 van Bakel" initials="" lastIdx="1" clrIdx="0"/>
  <p:cmAuthor id="1" name="SFaes"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27FF5-0F7F-4FF9-8073-49F96141D5D3}" v="1" dt="2022-11-03T13:44:26.5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3164" autoAdjust="0"/>
  </p:normalViewPr>
  <p:slideViewPr>
    <p:cSldViewPr>
      <p:cViewPr varScale="1">
        <p:scale>
          <a:sx n="97" d="100"/>
          <a:sy n="97" d="100"/>
        </p:scale>
        <p:origin x="217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A4BA83-6218-450C-A5D9-013A60068B6C}" type="datetimeFigureOut">
              <a:rPr lang="en-GB" smtClean="0"/>
              <a:t>12/11/2023</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97E41-820C-4DCA-AAD9-8AC698DC185A}" type="slidenum">
              <a:rPr lang="en-GB" smtClean="0"/>
              <a:t>‹nr.›</a:t>
            </a:fld>
            <a:endParaRPr lang="en-GB"/>
          </a:p>
        </p:txBody>
      </p:sp>
    </p:spTree>
    <p:extLst>
      <p:ext uri="{BB962C8B-B14F-4D97-AF65-F5344CB8AC3E}">
        <p14:creationId xmlns:p14="http://schemas.microsoft.com/office/powerpoint/2010/main" val="192984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14.00 tot 15.15</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a:t>
            </a:fld>
            <a:endParaRPr lang="en-GB"/>
          </a:p>
        </p:txBody>
      </p:sp>
    </p:spTree>
    <p:extLst>
      <p:ext uri="{BB962C8B-B14F-4D97-AF65-F5344CB8AC3E}">
        <p14:creationId xmlns:p14="http://schemas.microsoft.com/office/powerpoint/2010/main" val="97781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Denken dat je het weet zorgt voor passiviteit, geen noodzaak beter te studeren.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16</a:t>
            </a:fld>
            <a:endParaRPr lang="en-GB"/>
          </a:p>
        </p:txBody>
      </p:sp>
    </p:spTree>
    <p:extLst>
      <p:ext uri="{BB962C8B-B14F-4D97-AF65-F5344CB8AC3E}">
        <p14:creationId xmlns:p14="http://schemas.microsoft.com/office/powerpoint/2010/main" val="2072479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misvatting komt ook veel bij volwassen voor</a:t>
            </a:r>
          </a:p>
          <a:p>
            <a:r>
              <a:rPr lang="nl-NL" dirty="0"/>
              <a:t>Tijd, 3, 2, 1</a:t>
            </a:r>
          </a:p>
          <a:p>
            <a:r>
              <a:rPr lang="nl-NL" dirty="0"/>
              <a:t>Effect laten voelen, niet meteen antwoord geven</a:t>
            </a:r>
          </a:p>
          <a:p>
            <a:r>
              <a:rPr lang="nl-NL" dirty="0"/>
              <a:t>Veiligheid: vingers zijn weer weg</a:t>
            </a:r>
          </a:p>
          <a:p>
            <a:endParaRPr lang="nl-NL" dirty="0"/>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18</a:t>
            </a:fld>
            <a:endParaRPr lang="en-GB"/>
          </a:p>
        </p:txBody>
      </p:sp>
    </p:spTree>
    <p:extLst>
      <p:ext uri="{BB962C8B-B14F-4D97-AF65-F5344CB8AC3E}">
        <p14:creationId xmlns:p14="http://schemas.microsoft.com/office/powerpoint/2010/main" val="161793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Leerlingen komen hier zelf niet mee (heb je nog vragen?)</a:t>
            </a:r>
          </a:p>
          <a:p>
            <a:r>
              <a:rPr lang="nl-NL" dirty="0"/>
              <a:t>Door het gat zichtbaar te maken wat ze nog niet weten ontstaat er meer urgentie om gericht aan de slag te gaan. Om er op een juiste manier over te denken. </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19</a:t>
            </a:fld>
            <a:endParaRPr lang="en-GB"/>
          </a:p>
        </p:txBody>
      </p:sp>
    </p:spTree>
    <p:extLst>
      <p:ext uri="{BB962C8B-B14F-4D97-AF65-F5344CB8AC3E}">
        <p14:creationId xmlns:p14="http://schemas.microsoft.com/office/powerpoint/2010/main" val="288578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Bekende bias</a:t>
            </a:r>
            <a:r>
              <a:rPr lang="nl-NL" baseline="0" dirty="0"/>
              <a:t> bij mensen. Als je zelf goed bent in iets overschat je hoe makkelijke het is voor anderen om te leren. Het is daarom belangrijk altijd zichtbaar te maken wat leerlingen denken en kunnen.</a:t>
            </a: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09338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Alleen, als ik mijn les</a:t>
            </a:r>
            <a:r>
              <a:rPr lang="nl-NL" baseline="0" dirty="0"/>
              <a:t>sen voorbereid heb ik niet altijd snel toegang tot deze informatie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22</a:t>
            </a:fld>
            <a:endParaRPr lang="en-GB"/>
          </a:p>
        </p:txBody>
      </p:sp>
    </p:spTree>
    <p:extLst>
      <p:ext uri="{BB962C8B-B14F-4D97-AF65-F5344CB8AC3E}">
        <p14:creationId xmlns:p14="http://schemas.microsoft.com/office/powerpoint/2010/main" val="3310311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Wat we bij biologie ook veel zien is dat we orgaanstelsel los behandelen en weinig aandacht hebben voor de samenwerking</a:t>
            </a:r>
            <a:r>
              <a:rPr lang="nl-NL" baseline="0" dirty="0"/>
              <a:t> tussen de stelsels. Deze vraag is ontworpen om dat te adresseren.</a:t>
            </a:r>
          </a:p>
          <a:p>
            <a:r>
              <a:rPr lang="nl-NL" baseline="0" dirty="0"/>
              <a:t>(Voorbeelden </a:t>
            </a:r>
            <a:r>
              <a:rPr lang="nl-NL" baseline="0" dirty="0" err="1"/>
              <a:t>hic</a:t>
            </a:r>
            <a:r>
              <a:rPr lang="nl-NL" baseline="0" dirty="0"/>
              <a:t>?)</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25</a:t>
            </a:fld>
            <a:endParaRPr lang="en-GB"/>
          </a:p>
        </p:txBody>
      </p:sp>
    </p:spTree>
    <p:extLst>
      <p:ext uri="{BB962C8B-B14F-4D97-AF65-F5344CB8AC3E}">
        <p14:creationId xmlns:p14="http://schemas.microsoft.com/office/powerpoint/2010/main" val="11208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wil snel weten of</a:t>
            </a:r>
            <a:r>
              <a:rPr lang="nl-NL" baseline="0" dirty="0"/>
              <a:t> een al bekend misconcept aanwezig is. </a:t>
            </a:r>
          </a:p>
          <a:p>
            <a:r>
              <a:rPr lang="nl-NL" baseline="0" dirty="0"/>
              <a:t>Open vraag: je haalt veel informatie binnen. DV: je ziet in een oogopslag in hoeverre een bekende misvatting aanwezig is</a:t>
            </a:r>
          </a:p>
          <a:p>
            <a:endParaRPr lang="nl-NL" baseline="0" dirty="0"/>
          </a:p>
          <a:p>
            <a:r>
              <a:rPr lang="nl-NL" baseline="0" dirty="0"/>
              <a:t>Het is geen duizend dingen doekje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26</a:t>
            </a:fld>
            <a:endParaRPr lang="en-GB"/>
          </a:p>
        </p:txBody>
      </p:sp>
    </p:spTree>
    <p:extLst>
      <p:ext uri="{BB962C8B-B14F-4D97-AF65-F5344CB8AC3E}">
        <p14:creationId xmlns:p14="http://schemas.microsoft.com/office/powerpoint/2010/main" val="2706376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Plaatje digitaal</a:t>
            </a:r>
            <a:r>
              <a:rPr lang="nl-NL" baseline="0" dirty="0"/>
              <a:t> </a:t>
            </a:r>
            <a:r>
              <a:rPr lang="nl-NL" baseline="0" dirty="0" err="1"/>
              <a:t>socrative</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27</a:t>
            </a:fld>
            <a:endParaRPr lang="en-GB"/>
          </a:p>
        </p:txBody>
      </p:sp>
    </p:spTree>
    <p:extLst>
      <p:ext uri="{BB962C8B-B14F-4D97-AF65-F5344CB8AC3E}">
        <p14:creationId xmlns:p14="http://schemas.microsoft.com/office/powerpoint/2010/main" val="2897026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906195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Bij het formatief </a:t>
            </a:r>
            <a:r>
              <a:rPr lang="nl-NL" u="sng" baseline="0" dirty="0"/>
              <a:t>gebruiken</a:t>
            </a:r>
            <a:r>
              <a:rPr lang="nl-NL" baseline="0" dirty="0"/>
              <a:t> van een vraag staat centraal wat je in de les met de uitkomst doet. Alle andere 3 doe je namelijk elke keer als je een gewone vraag aan de klas stelt en iedereen doet mee, ook heel nuttig, doe ik heel vaak maar niet formatief. </a:t>
            </a:r>
          </a:p>
          <a:p>
            <a:r>
              <a:rPr lang="nl-NL" baseline="0" dirty="0"/>
              <a:t>Je houdt in je voorbereiding rekening met een reactie op deze vraag (plan </a:t>
            </a:r>
            <a:r>
              <a:rPr lang="nl-NL" baseline="0" dirty="0" err="1"/>
              <a:t>for</a:t>
            </a:r>
            <a:r>
              <a:rPr lang="nl-NL" baseline="0" dirty="0"/>
              <a:t> error)</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7926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Frode: foto invoegen</a:t>
            </a:r>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2</a:t>
            </a:fld>
            <a:endParaRPr lang="nl-NL"/>
          </a:p>
        </p:txBody>
      </p:sp>
    </p:spTree>
    <p:extLst>
      <p:ext uri="{BB962C8B-B14F-4D97-AF65-F5344CB8AC3E}">
        <p14:creationId xmlns:p14="http://schemas.microsoft.com/office/powerpoint/2010/main" val="1487595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Vroeger ging ik gewoon naar het volgende onderdeel omdat ik daar zelf aan toe was.</a:t>
            </a:r>
          </a:p>
          <a:p>
            <a:endParaRPr lang="nl-NL" dirty="0"/>
          </a:p>
          <a:p>
            <a:r>
              <a:rPr lang="nl-NL" dirty="0"/>
              <a:t>Nu ontdek ik: het wisselt echt per klas in hoeverre ze iets goed begrepen hebben. </a:t>
            </a:r>
          </a:p>
          <a:p>
            <a:endParaRPr lang="nl-NL" dirty="0"/>
          </a:p>
          <a:p>
            <a:r>
              <a:rPr lang="nl-NL" dirty="0"/>
              <a:t>Wissel naar Dominique</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30</a:t>
            </a:fld>
            <a:endParaRPr lang="en-GB"/>
          </a:p>
        </p:txBody>
      </p:sp>
    </p:spTree>
    <p:extLst>
      <p:ext uri="{BB962C8B-B14F-4D97-AF65-F5344CB8AC3E}">
        <p14:creationId xmlns:p14="http://schemas.microsoft.com/office/powerpoint/2010/main" val="381871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Craig</a:t>
            </a:r>
            <a:r>
              <a:rPr lang="nl-NL" dirty="0"/>
              <a:t> Barton (wiskunde docent in UK) heeft een boek geschreven over </a:t>
            </a:r>
            <a:r>
              <a:rPr lang="nl-NL" dirty="0" err="1"/>
              <a:t>evidence</a:t>
            </a:r>
            <a:r>
              <a:rPr lang="nl-NL" dirty="0"/>
              <a:t> </a:t>
            </a:r>
            <a:r>
              <a:rPr lang="nl-NL" dirty="0" err="1"/>
              <a:t>informed</a:t>
            </a:r>
            <a:r>
              <a:rPr lang="nl-NL" dirty="0"/>
              <a:t> lesgeven (met veel humor,</a:t>
            </a:r>
            <a:r>
              <a:rPr lang="nl-NL" baseline="0" dirty="0"/>
              <a:t> hij etaleert al zijn beginners fouten).</a:t>
            </a:r>
          </a:p>
          <a:p>
            <a:endParaRPr lang="nl-NL" baseline="0" dirty="0"/>
          </a:p>
          <a:p>
            <a:r>
              <a:rPr lang="nl-NL" baseline="0" dirty="0"/>
              <a:t>Hierin beschrijft hij 5 gouden regels van en diagnostische vraag</a:t>
            </a:r>
            <a:endParaRPr lang="nl-NL" dirty="0"/>
          </a:p>
          <a:p>
            <a:endParaRPr lang="nl-NL" dirty="0"/>
          </a:p>
        </p:txBody>
      </p:sp>
      <p:sp>
        <p:nvSpPr>
          <p:cNvPr id="4" name="Tijdelijke aanduiding voor dianummer 3"/>
          <p:cNvSpPr>
            <a:spLocks noGrp="1"/>
          </p:cNvSpPr>
          <p:nvPr>
            <p:ph type="sldNum" sz="quarter" idx="10"/>
          </p:nvPr>
        </p:nvSpPr>
        <p:spPr/>
        <p:txBody>
          <a:bodyPr/>
          <a:lstStyle/>
          <a:p>
            <a:fld id="{11F1C358-4E8C-45ED-93DC-EA3651EF8B34}" type="slidenum">
              <a:rPr lang="nl-NL" smtClean="0"/>
              <a:t>31</a:t>
            </a:fld>
            <a:endParaRPr lang="nl-NL"/>
          </a:p>
        </p:txBody>
      </p:sp>
    </p:spTree>
    <p:extLst>
      <p:ext uri="{BB962C8B-B14F-4D97-AF65-F5344CB8AC3E}">
        <p14:creationId xmlns:p14="http://schemas.microsoft.com/office/powerpoint/2010/main" val="189704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 thema’s</a:t>
            </a:r>
          </a:p>
          <a:p>
            <a:r>
              <a:rPr lang="nl-NL" dirty="0"/>
              <a:t>Maak duo (nieuw persoon), kies samen een thema </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33</a:t>
            </a:fld>
            <a:endParaRPr lang="en-GB"/>
          </a:p>
        </p:txBody>
      </p:sp>
    </p:spTree>
    <p:extLst>
      <p:ext uri="{BB962C8B-B14F-4D97-AF65-F5344CB8AC3E}">
        <p14:creationId xmlns:p14="http://schemas.microsoft.com/office/powerpoint/2010/main" val="3263052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a:t>
            </a:r>
            <a:r>
              <a:rPr lang="nl-NL" baseline="0" dirty="0"/>
              <a:t> werkwijze</a:t>
            </a:r>
          </a:p>
          <a:p>
            <a:pPr marL="228600" indent="-228600">
              <a:buAutoNum type="arabicPeriod"/>
            </a:pPr>
            <a:r>
              <a:rPr lang="nl-NL" baseline="0" dirty="0"/>
              <a:t>Kies een thema, bijv. iets wat je komende week of na de vakantie behandeld</a:t>
            </a:r>
          </a:p>
          <a:p>
            <a:pPr marL="228600" indent="-228600">
              <a:buAutoNum type="arabicPeriod"/>
            </a:pPr>
            <a:r>
              <a:rPr lang="nl-NL" baseline="0" dirty="0"/>
              <a:t>Bespreek en bedenk welke hardnekkige fouten leerlingen hier maken</a:t>
            </a:r>
          </a:p>
          <a:p>
            <a:pPr marL="0" indent="0">
              <a:buNone/>
            </a:pPr>
            <a:r>
              <a:rPr lang="nl-NL" baseline="0" dirty="0"/>
              <a:t>Individueel:</a:t>
            </a:r>
          </a:p>
          <a:p>
            <a:pPr marL="228600" indent="-228600">
              <a:buAutoNum type="arabicPeriod"/>
            </a:pPr>
            <a:r>
              <a:rPr lang="nl-NL" baseline="0" dirty="0"/>
              <a:t>Kies een misvatting en schrijf deze op</a:t>
            </a:r>
          </a:p>
          <a:p>
            <a:pPr marL="228600" indent="-228600">
              <a:buAutoNum type="arabicPeriod"/>
            </a:pPr>
            <a:r>
              <a:rPr lang="nl-NL" baseline="0" dirty="0"/>
              <a:t>Bedenk een vraag en schrijf deze bovenin</a:t>
            </a:r>
          </a:p>
          <a:p>
            <a:pPr marL="228600" indent="-228600">
              <a:buAutoNum type="arabicPeriod"/>
            </a:pPr>
            <a:r>
              <a:rPr lang="nl-NL" baseline="0" dirty="0"/>
              <a:t>Op de </a:t>
            </a:r>
            <a:r>
              <a:rPr lang="nl-NL" b="1" baseline="0" dirty="0"/>
              <a:t>onderste</a:t>
            </a:r>
            <a:r>
              <a:rPr lang="nl-NL" baseline="0" dirty="0"/>
              <a:t> regel schrijf je de bijbehorende antwoordopties (hoeven niet persé alle 4 vol)</a:t>
            </a:r>
          </a:p>
          <a:p>
            <a:pPr marL="228600" indent="-228600">
              <a:buAutoNum type="arabicPeriod"/>
            </a:pPr>
            <a:r>
              <a:rPr lang="nl-NL" baseline="0" dirty="0"/>
              <a:t>Vouw de regel om</a:t>
            </a:r>
          </a:p>
          <a:p>
            <a:pPr marL="228600" indent="-228600">
              <a:buAutoNum type="arabicPeriod"/>
            </a:pPr>
            <a:r>
              <a:rPr lang="nl-NL" baseline="0" dirty="0"/>
              <a:t>Wissel van blad en bedenk antwoorden bij de vraag van je buur</a:t>
            </a:r>
          </a:p>
          <a:p>
            <a:pPr marL="228600" indent="-228600">
              <a:buAutoNum type="arabicPeriod"/>
            </a:pPr>
            <a:r>
              <a:rPr lang="nl-NL" baseline="0" dirty="0"/>
              <a:t>Vouw open en bespreek</a:t>
            </a:r>
          </a:p>
          <a:p>
            <a:pPr marL="228600" indent="-228600">
              <a:buAutoNum type="arabicPeriod"/>
            </a:pPr>
            <a:r>
              <a:rPr lang="nl-NL" baseline="0" dirty="0"/>
              <a:t>Vul de beste opties in op de bovenste regel</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34</a:t>
            </a:fld>
            <a:endParaRPr lang="nl-NL"/>
          </a:p>
        </p:txBody>
      </p:sp>
    </p:spTree>
    <p:extLst>
      <p:ext uri="{BB962C8B-B14F-4D97-AF65-F5344CB8AC3E}">
        <p14:creationId xmlns:p14="http://schemas.microsoft.com/office/powerpoint/2010/main" val="367762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delen</a:t>
            </a:r>
          </a:p>
          <a:p>
            <a:r>
              <a:rPr lang="nl-NL" dirty="0"/>
              <a:t>Proces, wat levert dit op, bevindingen</a:t>
            </a:r>
          </a:p>
        </p:txBody>
      </p:sp>
      <p:sp>
        <p:nvSpPr>
          <p:cNvPr id="4" name="Tijdelijke aanduiding voor dianummer 3"/>
          <p:cNvSpPr>
            <a:spLocks noGrp="1"/>
          </p:cNvSpPr>
          <p:nvPr>
            <p:ph type="sldNum" sz="quarter" idx="5"/>
          </p:nvPr>
        </p:nvSpPr>
        <p:spPr/>
        <p:txBody>
          <a:bodyPr/>
          <a:lstStyle/>
          <a:p>
            <a:fld id="{F0A97E41-820C-4DCA-AAD9-8AC698DC185A}" type="slidenum">
              <a:rPr lang="en-GB" smtClean="0"/>
              <a:t>35</a:t>
            </a:fld>
            <a:endParaRPr lang="en-GB"/>
          </a:p>
        </p:txBody>
      </p:sp>
    </p:spTree>
    <p:extLst>
      <p:ext uri="{BB962C8B-B14F-4D97-AF65-F5344CB8AC3E}">
        <p14:creationId xmlns:p14="http://schemas.microsoft.com/office/powerpoint/2010/main" val="56444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Zou het niet handig zijn als er een verzameling is met goede diagnostische vragen?</a:t>
            </a:r>
          </a:p>
          <a:p>
            <a:pPr marL="0" indent="0">
              <a:buFontTx/>
              <a:buNone/>
            </a:pPr>
            <a:r>
              <a:rPr lang="nl-NL" dirty="0"/>
              <a:t>NVON en </a:t>
            </a:r>
            <a:r>
              <a:rPr lang="nl-NL" dirty="0" err="1"/>
              <a:t>NVvW</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36</a:t>
            </a:fld>
            <a:endParaRPr lang="nl-NL"/>
          </a:p>
        </p:txBody>
      </p:sp>
    </p:spTree>
    <p:extLst>
      <p:ext uri="{BB962C8B-B14F-4D97-AF65-F5344CB8AC3E}">
        <p14:creationId xmlns:p14="http://schemas.microsoft.com/office/powerpoint/2010/main" val="490524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mijn aanraders aan het publiek, heb jij anderen?</a:t>
            </a:r>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37</a:t>
            </a:fld>
            <a:endParaRPr lang="en-GB"/>
          </a:p>
        </p:txBody>
      </p:sp>
    </p:spTree>
    <p:extLst>
      <p:ext uri="{BB962C8B-B14F-4D97-AF65-F5344CB8AC3E}">
        <p14:creationId xmlns:p14="http://schemas.microsoft.com/office/powerpoint/2010/main" val="2845531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39</a:t>
            </a:fld>
            <a:endParaRPr lang="en-GB"/>
          </a:p>
        </p:txBody>
      </p:sp>
    </p:spTree>
    <p:extLst>
      <p:ext uri="{BB962C8B-B14F-4D97-AF65-F5344CB8AC3E}">
        <p14:creationId xmlns:p14="http://schemas.microsoft.com/office/powerpoint/2010/main" val="50065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Tip: pak er pen en papier bij en maak aantekeningen</a:t>
            </a:r>
          </a:p>
          <a:p>
            <a:pPr marL="171450" indent="-171450">
              <a:buFontTx/>
              <a:buChar char="-"/>
            </a:pPr>
            <a:r>
              <a:rPr lang="nl-NL" dirty="0"/>
              <a:t>Je onthoud het beter</a:t>
            </a:r>
          </a:p>
          <a:p>
            <a:pPr marL="171450" indent="-171450">
              <a:buFontTx/>
              <a:buChar char="-"/>
            </a:pPr>
            <a:r>
              <a:rPr lang="nl-NL" dirty="0"/>
              <a:t>Je structureert kennis</a:t>
            </a:r>
          </a:p>
          <a:p>
            <a:pPr marL="171450" indent="-171450">
              <a:buFontTx/>
              <a:buChar char="-"/>
            </a:pPr>
            <a:r>
              <a:rPr lang="nl-NL" dirty="0"/>
              <a:t>Je kan er makkelijk</a:t>
            </a:r>
            <a:r>
              <a:rPr lang="nl-NL" baseline="0" dirty="0"/>
              <a:t> terug naar kijken</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3</a:t>
            </a:fld>
            <a:endParaRPr lang="en-GB"/>
          </a:p>
        </p:txBody>
      </p:sp>
    </p:spTree>
    <p:extLst>
      <p:ext uri="{BB962C8B-B14F-4D97-AF65-F5344CB8AC3E}">
        <p14:creationId xmlns:p14="http://schemas.microsoft.com/office/powerpoint/2010/main" val="416846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houd van pure chocola (oefen stelling)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a:solidFill>
                  <a:schemeClr val="tx1"/>
                </a:solidFill>
                <a:effectLst/>
                <a:latin typeface="+mn-lt"/>
                <a:ea typeface="+mn-ea"/>
                <a:cs typeface="+mn-cs"/>
              </a:rPr>
              <a:t>Ik was langer dan 30 min onderweg naar hier</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geef naast biologie nog een vak</a:t>
            </a:r>
          </a:p>
          <a:p>
            <a:r>
              <a:rPr lang="nl-NL" sz="1200" kern="1200" dirty="0">
                <a:solidFill>
                  <a:schemeClr val="tx1"/>
                </a:solidFill>
                <a:effectLst/>
                <a:latin typeface="+mn-lt"/>
                <a:ea typeface="+mn-ea"/>
                <a:cs typeface="+mn-cs"/>
              </a:rPr>
              <a:t>Ik geef minder dan 20 lesuren</a:t>
            </a:r>
          </a:p>
          <a:p>
            <a:r>
              <a:rPr lang="nl-NL" sz="1200" kern="1200" dirty="0">
                <a:solidFill>
                  <a:schemeClr val="tx1"/>
                </a:solidFill>
                <a:effectLst/>
                <a:latin typeface="+mn-lt"/>
                <a:ea typeface="+mn-ea"/>
                <a:cs typeface="+mn-cs"/>
              </a:rPr>
              <a:t>Ik geef alleen in</a:t>
            </a:r>
            <a:r>
              <a:rPr lang="nl-NL" sz="1200" kern="1200" baseline="0" dirty="0">
                <a:solidFill>
                  <a:schemeClr val="tx1"/>
                </a:solidFill>
                <a:effectLst/>
                <a:latin typeface="+mn-lt"/>
                <a:ea typeface="+mn-ea"/>
                <a:cs typeface="+mn-cs"/>
              </a:rPr>
              <a:t> de bovenbouw les</a:t>
            </a:r>
          </a:p>
          <a:p>
            <a:r>
              <a:rPr lang="nl-NL" sz="1200" kern="1200" dirty="0">
                <a:solidFill>
                  <a:schemeClr val="tx1"/>
                </a:solidFill>
                <a:effectLst/>
                <a:latin typeface="+mn-lt"/>
                <a:ea typeface="+mn-ea"/>
                <a:cs typeface="+mn-cs"/>
              </a:rPr>
              <a:t>Ik weet wat formatief handelen</a:t>
            </a:r>
            <a:r>
              <a:rPr lang="nl-NL" sz="1200" kern="1200" baseline="0" dirty="0">
                <a:solidFill>
                  <a:schemeClr val="tx1"/>
                </a:solidFill>
                <a:effectLst/>
                <a:latin typeface="+mn-lt"/>
                <a:ea typeface="+mn-ea"/>
                <a:cs typeface="+mn-cs"/>
              </a:rPr>
              <a:t> is</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 formatieve werkvormen in mijn lessen</a:t>
            </a:r>
            <a:endParaRPr lang="en-GB"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gebruik regelmatig</a:t>
            </a:r>
            <a:r>
              <a:rPr lang="nl-NL" sz="1200" kern="1200" baseline="0" dirty="0">
                <a:solidFill>
                  <a:schemeClr val="tx1"/>
                </a:solidFill>
                <a:effectLst/>
                <a:latin typeface="+mn-lt"/>
                <a:ea typeface="+mn-ea"/>
                <a:cs typeface="+mn-cs"/>
              </a:rPr>
              <a:t> diagnostische vragen in mijn lessen</a:t>
            </a:r>
            <a:endParaRPr lang="en-GB" sz="12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4</a:t>
            </a:fld>
            <a:endParaRPr lang="en-GB"/>
          </a:p>
        </p:txBody>
      </p:sp>
    </p:spTree>
    <p:extLst>
      <p:ext uri="{BB962C8B-B14F-4D97-AF65-F5344CB8AC3E}">
        <p14:creationId xmlns:p14="http://schemas.microsoft.com/office/powerpoint/2010/main" val="334639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343400"/>
            <a:ext cx="5486400" cy="4114800"/>
          </a:xfrm>
          <a:prstGeom prst="rect">
            <a:avLst/>
          </a:prstGeom>
        </p:spPr>
        <p:txBody>
          <a:bodyPr/>
          <a:lstStyle/>
          <a:p>
            <a:endParaRPr lang="en-GB"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51591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Formatief handelen kan over</a:t>
            </a:r>
            <a:r>
              <a:rPr lang="nl-NL" baseline="0" dirty="0"/>
              <a:t> verschillende tijdsspanne. </a:t>
            </a:r>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t>10</a:t>
            </a:fld>
            <a:endParaRPr lang="en-GB"/>
          </a:p>
        </p:txBody>
      </p:sp>
    </p:spTree>
    <p:extLst>
      <p:ext uri="{BB962C8B-B14F-4D97-AF65-F5344CB8AC3E}">
        <p14:creationId xmlns:p14="http://schemas.microsoft.com/office/powerpoint/2010/main" val="599485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a:t>
            </a:r>
            <a:r>
              <a:rPr lang="nl-NL" baseline="0" dirty="0"/>
              <a:t> heb het nog zó gezegd. </a:t>
            </a:r>
            <a:r>
              <a:rPr lang="nl-NL" dirty="0"/>
              <a:t>dat frustrerende gevoel dat </a:t>
            </a:r>
            <a:r>
              <a:rPr lang="nl-NL" dirty="0" err="1"/>
              <a:t>lln</a:t>
            </a:r>
            <a:r>
              <a:rPr lang="nl-NL" dirty="0"/>
              <a:t> nog steeds een bepaald onderwerp niet lijken te snappen. </a:t>
            </a:r>
            <a:endParaRPr lang="nl-NL" baseline="0" dirty="0"/>
          </a:p>
          <a:p>
            <a:r>
              <a:rPr lang="nl-NL" baseline="0" dirty="0"/>
              <a:t>Hoe komt het toch dat ze dit zo moeilijk leren? En wat ik er aan doen om dit beter te maken?</a:t>
            </a:r>
            <a:endParaRPr lang="nl-NL" dirty="0"/>
          </a:p>
        </p:txBody>
      </p:sp>
      <p:sp>
        <p:nvSpPr>
          <p:cNvPr id="4" name="Tijdelijke aanduiding voor dianummer 3"/>
          <p:cNvSpPr>
            <a:spLocks noGrp="1"/>
          </p:cNvSpPr>
          <p:nvPr>
            <p:ph type="sldNum" sz="quarter" idx="5"/>
          </p:nvPr>
        </p:nvSpPr>
        <p:spPr/>
        <p:txBody>
          <a:bodyPr/>
          <a:lstStyle/>
          <a:p>
            <a:fld id="{11F1C358-4E8C-45ED-93DC-EA3651EF8B34}" type="slidenum">
              <a:rPr lang="nl-NL" smtClean="0"/>
              <a:t>11</a:t>
            </a:fld>
            <a:endParaRPr lang="nl-NL"/>
          </a:p>
        </p:txBody>
      </p:sp>
    </p:spTree>
    <p:extLst>
      <p:ext uri="{BB962C8B-B14F-4D97-AF65-F5344CB8AC3E}">
        <p14:creationId xmlns:p14="http://schemas.microsoft.com/office/powerpoint/2010/main" val="345424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err="1"/>
              <a:t>Ookal</a:t>
            </a:r>
            <a:r>
              <a:rPr lang="nl-NL" baseline="0" dirty="0"/>
              <a:t> geef je nog zo goed les, het is moeilijk te voorspellen wat leerlingen in hun hoofd met de kennis doen. Daarom is het belangrijk zichtbaar te maken wat er in de hoofden van leerlingen zit zodat misvattingen tijdig opgespoord en verholpen kunnen worden.</a:t>
            </a:r>
            <a:endParaRPr lang="nl-NL" dirty="0"/>
          </a:p>
        </p:txBody>
      </p:sp>
      <p:sp>
        <p:nvSpPr>
          <p:cNvPr id="4" name="Tijdelijke aanduiding voor dianummer 3"/>
          <p:cNvSpPr>
            <a:spLocks noGrp="1"/>
          </p:cNvSpPr>
          <p:nvPr>
            <p:ph type="sldNum" sz="quarter" idx="10"/>
          </p:nvPr>
        </p:nvSpPr>
        <p:spPr/>
        <p:txBody>
          <a:bodyPr/>
          <a:lstStyle/>
          <a:p>
            <a:fld id="{52CB98BE-9FD0-4F18-92DD-F25E01AEB5F1}" type="slidenum">
              <a:rPr lang="nl-NL" smtClean="0"/>
              <a:t>12</a:t>
            </a:fld>
            <a:endParaRPr lang="nl-NL"/>
          </a:p>
        </p:txBody>
      </p:sp>
    </p:spTree>
    <p:extLst>
      <p:ext uri="{BB962C8B-B14F-4D97-AF65-F5344CB8AC3E}">
        <p14:creationId xmlns:p14="http://schemas.microsoft.com/office/powerpoint/2010/main" val="864359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FF0000"/>
                </a:solidFill>
              </a:rPr>
              <a:t>Er is nog veel over</a:t>
            </a:r>
            <a:r>
              <a:rPr lang="nl-NL" baseline="0" dirty="0">
                <a:solidFill>
                  <a:srgbClr val="FF0000"/>
                </a:solidFill>
              </a:rPr>
              <a:t> hersenen wat we nog niet weten maar het lijkt erop dat kennis in netwerken wordt opgeslagen, kennisschema’s. </a:t>
            </a:r>
          </a:p>
          <a:p>
            <a:r>
              <a:rPr lang="nl-NL" baseline="0" dirty="0">
                <a:solidFill>
                  <a:srgbClr val="FF0000"/>
                </a:solidFill>
              </a:rPr>
              <a:t>Bij een misvatting is er sprake van foute voorkennis. Een bestaande connectie / associatie is moeilijk te verwijderen. Daardoor zijn misvattingen erg hardnekkig en blijven ze terugkomen</a:t>
            </a:r>
            <a:endParaRPr lang="nl-NL"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F0A97E41-820C-4DCA-AAD9-8AC698DC185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982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8" y="1380083"/>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5"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a:xfrm>
            <a:off x="3999311" y="5883290"/>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164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41"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1441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2"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8062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15"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41"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34100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41"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81060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61"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42"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29220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7"/>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41"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41"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18231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4125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9"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41"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1129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40573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983779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900" y="5867146"/>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38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64336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39215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64001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0873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828029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436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291924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6217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724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6923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1"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06922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777242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198525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41237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051393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90380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nl-NL"/>
              <a:t>Klik om de stijl te bewerken</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562797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55119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4112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0210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7927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113241" y="685815"/>
            <a:ext cx="7514035" cy="1752599"/>
          </a:xfrm>
        </p:spPr>
        <p:txBody>
          <a:bodyPr/>
          <a:lstStyle/>
          <a:p>
            <a:r>
              <a:rPr lang="nl-NL"/>
              <a:t>Klik om de stijl te bewerken</a:t>
            </a:r>
            <a:endParaRPr lang="en-US" dirty="0"/>
          </a:p>
        </p:txBody>
      </p:sp>
      <p:sp>
        <p:nvSpPr>
          <p:cNvPr id="3" name="Content Placeholder 2"/>
          <p:cNvSpPr>
            <a:spLocks noGrp="1"/>
          </p:cNvSpPr>
          <p:nvPr>
            <p:ph sz="half" idx="1"/>
          </p:nvPr>
        </p:nvSpPr>
        <p:spPr>
          <a:xfrm>
            <a:off x="1113242" y="2667014"/>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555108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40962445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941349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01784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40694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0820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056181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182009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nl-NL"/>
              <a:t>Klik om de stijl te bewerken</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616512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3200" b="0" cap="none">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5340753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Klik om de modelstijlen te bewerken</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40643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160373"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221362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778395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09123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42382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897850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3241" y="1600200"/>
            <a:ext cx="2661841" cy="1371600"/>
          </a:xfrm>
        </p:spPr>
        <p:txBody>
          <a:bodyPr anchor="b">
            <a:normAutofit/>
          </a:bodyPr>
          <a:lstStyle>
            <a:lvl1pPr algn="ctr">
              <a:defRPr sz="2400" b="0"/>
            </a:lvl1pPr>
          </a:lstStyle>
          <a:p>
            <a:r>
              <a:rPr lang="nl-NL"/>
              <a:t>Klik om de stijl te bewerken</a:t>
            </a:r>
            <a:endParaRPr lang="en-US" dirty="0"/>
          </a:p>
        </p:txBody>
      </p:sp>
      <p:sp>
        <p:nvSpPr>
          <p:cNvPr id="3" name="Content Placeholder 2"/>
          <p:cNvSpPr>
            <a:spLocks noGrp="1"/>
          </p:cNvSpPr>
          <p:nvPr>
            <p:ph idx="1"/>
          </p:nvPr>
        </p:nvSpPr>
        <p:spPr>
          <a:xfrm>
            <a:off x="3946532" y="685814"/>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3241"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373539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2050" y="1752599"/>
            <a:ext cx="4069619" cy="1371600"/>
          </a:xfrm>
        </p:spPr>
        <p:txBody>
          <a:bodyPr anchor="b">
            <a:normAutofit/>
          </a:bodyPr>
          <a:lstStyle>
            <a:lvl1pPr algn="ctr">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5696018"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2050"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11/12/2023</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136775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3"/>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41" y="685815"/>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40" y="2667014"/>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90"/>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11/12/2023</a:t>
            </a:fld>
            <a:endParaRPr lang="en-US" dirty="0">
              <a:solidFill>
                <a:prstClr val="black"/>
              </a:solidFill>
            </a:endParaRPr>
          </a:p>
        </p:txBody>
      </p:sp>
      <p:sp>
        <p:nvSpPr>
          <p:cNvPr id="5" name="Footer Placeholder 4"/>
          <p:cNvSpPr>
            <a:spLocks noGrp="1"/>
          </p:cNvSpPr>
          <p:nvPr>
            <p:ph type="ftr" sz="quarter" idx="3"/>
          </p:nvPr>
        </p:nvSpPr>
        <p:spPr>
          <a:xfrm>
            <a:off x="1929217" y="5883290"/>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900" y="5883290"/>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51834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11/12/2023</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218824846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11/12/2023</a:t>
            </a:fld>
            <a:endParaRPr lang="en-US" dirty="0">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‹nr.›</a:t>
            </a:fld>
            <a:endParaRPr lang="en-US" dirty="0">
              <a:solidFill>
                <a:prstClr val="black"/>
              </a:solidFill>
            </a:endParaRPr>
          </a:p>
        </p:txBody>
      </p:sp>
    </p:spTree>
    <p:extLst>
      <p:ext uri="{BB962C8B-B14F-4D97-AF65-F5344CB8AC3E}">
        <p14:creationId xmlns:p14="http://schemas.microsoft.com/office/powerpoint/2010/main" val="17617155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nvon.nl/diagnostischevragen" TargetMode="Externa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hyperlink" Target="mailto:s.faes@heerbeeck.nl"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6" Type="http://schemas.openxmlformats.org/officeDocument/2006/relationships/hyperlink" Target="https://www.linkedin.com/in/dominique-de-koning-5a04a816/" TargetMode="External"/><Relationship Id="rId5" Type="http://schemas.openxmlformats.org/officeDocument/2006/relationships/hyperlink" Target="mailto:ddekoning@stmichaelcollege.nl" TargetMode="External"/><Relationship Id="rId4" Type="http://schemas.openxmlformats.org/officeDocument/2006/relationships/hyperlink" Target="https://nl.linkedin.com/in/sofie-faes-5242655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idactiefonline.nl/artikel/formatief-evalueren-tijdens-nederland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s://teacherhead.com/2019/01/10/revisiting-dylan-wiliams-five-brilliant-formative-assessment-strategi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7664" y="1380083"/>
            <a:ext cx="7079611" cy="1760885"/>
          </a:xfrm>
        </p:spPr>
        <p:txBody>
          <a:bodyPr>
            <a:normAutofit/>
          </a:bodyPr>
          <a:lstStyle/>
          <a:p>
            <a:r>
              <a:rPr lang="nl-NL" sz="5000" dirty="0"/>
              <a:t>Snel formatief handelen </a:t>
            </a:r>
            <a:br>
              <a:rPr lang="nl-NL" sz="5000" dirty="0"/>
            </a:br>
            <a:r>
              <a:rPr lang="nl-NL" sz="5000" dirty="0"/>
              <a:t>met diagnostische vragen</a:t>
            </a:r>
          </a:p>
        </p:txBody>
      </p:sp>
      <p:sp>
        <p:nvSpPr>
          <p:cNvPr id="3" name="Ondertitel 2"/>
          <p:cNvSpPr>
            <a:spLocks noGrp="1"/>
          </p:cNvSpPr>
          <p:nvPr>
            <p:ph type="subTitle" idx="1"/>
          </p:nvPr>
        </p:nvSpPr>
        <p:spPr>
          <a:xfrm>
            <a:off x="4427984" y="3284984"/>
            <a:ext cx="4608512" cy="3168352"/>
          </a:xfrm>
        </p:spPr>
        <p:txBody>
          <a:bodyPr>
            <a:normAutofit/>
          </a:bodyPr>
          <a:lstStyle/>
          <a:p>
            <a:pPr algn="l"/>
            <a:r>
              <a:rPr lang="nl-NL" dirty="0"/>
              <a:t>Doelen: </a:t>
            </a:r>
          </a:p>
          <a:p>
            <a:pPr marL="342900" indent="-342900" algn="l">
              <a:buFont typeface="Arial" panose="020B0604020202020204" pitchFamily="34" charset="0"/>
              <a:buChar char="•"/>
            </a:pPr>
            <a:r>
              <a:rPr lang="nl-NL" dirty="0">
                <a:solidFill>
                  <a:schemeClr val="tx2"/>
                </a:solidFill>
              </a:rPr>
              <a:t>Je kan een diagnostische vraag effectief inzetten in je les</a:t>
            </a:r>
          </a:p>
          <a:p>
            <a:pPr marL="342900" indent="-342900" algn="l">
              <a:buFont typeface="Arial" panose="020B0604020202020204" pitchFamily="34" charset="0"/>
              <a:buChar char="•"/>
            </a:pPr>
            <a:r>
              <a:rPr lang="nl-NL" dirty="0">
                <a:solidFill>
                  <a:schemeClr val="tx2"/>
                </a:solidFill>
              </a:rPr>
              <a:t>Je kunt zelf een diagnostische vraag ontwerpen en onderbouwen</a:t>
            </a:r>
          </a:p>
          <a:p>
            <a:pPr marL="342900" indent="-342900" algn="l">
              <a:buFont typeface="Arial" panose="020B0604020202020204" pitchFamily="34" charset="0"/>
              <a:buChar char="•"/>
            </a:pPr>
            <a:r>
              <a:rPr lang="nl-NL" dirty="0">
                <a:solidFill>
                  <a:schemeClr val="tx2"/>
                </a:solidFill>
              </a:rPr>
              <a:t>Je hebt een set vragen die je komende weken kunt testen</a:t>
            </a:r>
          </a:p>
          <a:p>
            <a:pPr marL="342900" indent="-342900" algn="ctr">
              <a:buFontTx/>
              <a:buChar char="-"/>
            </a:pPr>
            <a:endParaRPr lang="nl-NL" dirty="0"/>
          </a:p>
          <a:p>
            <a:endParaRPr lang="nl-NL" dirty="0"/>
          </a:p>
        </p:txBody>
      </p:sp>
    </p:spTree>
    <p:extLst>
      <p:ext uri="{BB962C8B-B14F-4D97-AF65-F5344CB8AC3E}">
        <p14:creationId xmlns:p14="http://schemas.microsoft.com/office/powerpoint/2010/main" val="398108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E8784-5E47-8812-3161-841FC3451C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98833014-ABD2-CA02-90D1-6FF8E6A2CD42}"/>
              </a:ext>
            </a:extLst>
          </p:cNvPr>
          <p:cNvSpPr>
            <a:spLocks noGrp="1"/>
          </p:cNvSpPr>
          <p:nvPr>
            <p:ph idx="1"/>
          </p:nvPr>
        </p:nvSpPr>
        <p:spPr/>
        <p:txBody>
          <a:bodyPr/>
          <a:lstStyle/>
          <a:p>
            <a:endParaRPr lang="en-GB"/>
          </a:p>
        </p:txBody>
      </p:sp>
      <p:sp>
        <p:nvSpPr>
          <p:cNvPr id="8" name="Rounded Rectangle 3">
            <a:extLst>
              <a:ext uri="{FF2B5EF4-FFF2-40B4-BE49-F238E27FC236}">
                <a16:creationId xmlns:a16="http://schemas.microsoft.com/office/drawing/2014/main" xmlns="" id="{5BB95F44-6765-63F0-54E8-7162C90CE51E}"/>
              </a:ext>
            </a:extLst>
          </p:cNvPr>
          <p:cNvSpPr/>
          <p:nvPr/>
        </p:nvSpPr>
        <p:spPr>
          <a:xfrm>
            <a:off x="1038967" y="1287680"/>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A1AADB0-90B8-A1B4-7535-7A567DFBCF84}"/>
              </a:ext>
            </a:extLst>
          </p:cNvPr>
          <p:cNvSpPr txBox="1"/>
          <p:nvPr/>
        </p:nvSpPr>
        <p:spPr>
          <a:xfrm>
            <a:off x="1094623" y="1321630"/>
            <a:ext cx="242047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Lange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0" name="Rounded Rectangle 5">
            <a:extLst>
              <a:ext uri="{FF2B5EF4-FFF2-40B4-BE49-F238E27FC236}">
                <a16:creationId xmlns:a16="http://schemas.microsoft.com/office/drawing/2014/main" xmlns="" id="{DA0E95A5-EA06-AA93-649F-515B4BAA8192}"/>
              </a:ext>
            </a:extLst>
          </p:cNvPr>
          <p:cNvSpPr/>
          <p:nvPr/>
        </p:nvSpPr>
        <p:spPr>
          <a:xfrm>
            <a:off x="3667494" y="1340768"/>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xmlns="" id="{37437371-C39D-E917-92B0-D2511AA28746}"/>
              </a:ext>
            </a:extLst>
          </p:cNvPr>
          <p:cNvSpPr/>
          <p:nvPr/>
        </p:nvSpPr>
        <p:spPr>
          <a:xfrm>
            <a:off x="6240365" y="1321630"/>
            <a:ext cx="2459317" cy="4941297"/>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E75A5C5-3DE9-C500-0F1A-D57010F7E740}"/>
              </a:ext>
            </a:extLst>
          </p:cNvPr>
          <p:cNvSpPr txBox="1"/>
          <p:nvPr/>
        </p:nvSpPr>
        <p:spPr>
          <a:xfrm>
            <a:off x="3667494" y="1340768"/>
            <a:ext cx="24324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chemeClr val="tx1"/>
                </a:solidFill>
                <a:latin typeface="Source Sans Pro" panose="020B0503030403020204" pitchFamily="34" charset="0"/>
              </a:rPr>
              <a:t>Middencyclus</a:t>
            </a:r>
            <a:endParaRPr lang="en-US" sz="2000" b="1"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xmlns="" id="{F88DA0F5-A7F8-E2F6-DCDF-F7C3EC973148}"/>
              </a:ext>
            </a:extLst>
          </p:cNvPr>
          <p:cNvSpPr txBox="1"/>
          <p:nvPr/>
        </p:nvSpPr>
        <p:spPr>
          <a:xfrm>
            <a:off x="6252206" y="1340768"/>
            <a:ext cx="24474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Korte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4" name="Rounded Rectangle 9">
            <a:extLst>
              <a:ext uri="{FF2B5EF4-FFF2-40B4-BE49-F238E27FC236}">
                <a16:creationId xmlns:a16="http://schemas.microsoft.com/office/drawing/2014/main" xmlns="" id="{A3547C02-2290-D304-15B9-8A63D78BD81E}"/>
              </a:ext>
            </a:extLst>
          </p:cNvPr>
          <p:cNvSpPr/>
          <p:nvPr/>
        </p:nvSpPr>
        <p:spPr>
          <a:xfrm>
            <a:off x="1094623"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Over </a:t>
            </a:r>
            <a:r>
              <a:rPr lang="en-US" sz="2400" dirty="0" err="1">
                <a:solidFill>
                  <a:schemeClr val="bg1"/>
                </a:solidFill>
                <a:latin typeface="Source Sans Pro" panose="020B0503030403020204" pitchFamily="34" charset="0"/>
              </a:rPr>
              <a:t>periodes</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heen</a:t>
            </a:r>
            <a:endParaRPr lang="en-US" sz="2400" dirty="0">
              <a:solidFill>
                <a:schemeClr val="bg1"/>
              </a:solidFill>
              <a:latin typeface="Source Sans Pro" panose="020B0503030403020204" pitchFamily="34" charset="0"/>
            </a:endParaRPr>
          </a:p>
        </p:txBody>
      </p:sp>
      <p:sp>
        <p:nvSpPr>
          <p:cNvPr id="15" name="Rounded Rectangle 10">
            <a:extLst>
              <a:ext uri="{FF2B5EF4-FFF2-40B4-BE49-F238E27FC236}">
                <a16:creationId xmlns:a16="http://schemas.microsoft.com/office/drawing/2014/main" xmlns="" id="{77B195F8-7135-E708-02C7-8B9B639D0DA6}"/>
              </a:ext>
            </a:extLst>
          </p:cNvPr>
          <p:cNvSpPr/>
          <p:nvPr/>
        </p:nvSpPr>
        <p:spPr>
          <a:xfrm>
            <a:off x="1094623"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jaar</a:t>
            </a:r>
            <a:endParaRPr lang="en-US" sz="2400" dirty="0">
              <a:solidFill>
                <a:schemeClr val="bg1"/>
              </a:solidFill>
              <a:latin typeface="Source Sans Pro" panose="020B0503030403020204" pitchFamily="34" charset="0"/>
            </a:endParaRPr>
          </a:p>
        </p:txBody>
      </p:sp>
      <p:sp>
        <p:nvSpPr>
          <p:cNvPr id="16" name="Rounded Rectangle 11">
            <a:extLst>
              <a:ext uri="{FF2B5EF4-FFF2-40B4-BE49-F238E27FC236}">
                <a16:creationId xmlns:a16="http://schemas.microsoft.com/office/drawing/2014/main" xmlns="" id="{96D74657-ED79-BCB4-F9DA-93AE36137240}"/>
              </a:ext>
            </a:extLst>
          </p:cNvPr>
          <p:cNvSpPr/>
          <p:nvPr/>
        </p:nvSpPr>
        <p:spPr>
          <a:xfrm>
            <a:off x="1094623"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Monitoren</a:t>
            </a:r>
            <a:r>
              <a:rPr lang="en-US" sz="2400" dirty="0">
                <a:solidFill>
                  <a:schemeClr val="bg1"/>
                </a:solidFill>
                <a:latin typeface="Source Sans Pro" panose="020B0503030403020204" pitchFamily="34" charset="0"/>
              </a:rPr>
              <a:t>, curriculum-</a:t>
            </a:r>
            <a:r>
              <a:rPr lang="en-US" sz="2400" dirty="0" err="1">
                <a:solidFill>
                  <a:schemeClr val="bg1"/>
                </a:solidFill>
                <a:latin typeface="Source Sans Pro" panose="020B0503030403020204" pitchFamily="34" charset="0"/>
              </a:rPr>
              <a:t>aanpassingen</a:t>
            </a:r>
            <a:endParaRPr lang="en-US" sz="2400" dirty="0">
              <a:solidFill>
                <a:schemeClr val="bg1"/>
              </a:solidFill>
              <a:latin typeface="Source Sans Pro" panose="020B0503030403020204" pitchFamily="34" charset="0"/>
            </a:endParaRPr>
          </a:p>
        </p:txBody>
      </p:sp>
      <p:sp>
        <p:nvSpPr>
          <p:cNvPr id="17" name="Rounded Rectangle 12">
            <a:extLst>
              <a:ext uri="{FF2B5EF4-FFF2-40B4-BE49-F238E27FC236}">
                <a16:creationId xmlns:a16="http://schemas.microsoft.com/office/drawing/2014/main" xmlns="" id="{9CD4F1E1-0DED-CBBE-ABEA-C4474AFF946A}"/>
              </a:ext>
            </a:extLst>
          </p:cNvPr>
          <p:cNvSpPr/>
          <p:nvPr/>
        </p:nvSpPr>
        <p:spPr>
          <a:xfrm>
            <a:off x="6249591" y="1945798"/>
            <a:ext cx="2447476"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lessen</a:t>
            </a:r>
          </a:p>
        </p:txBody>
      </p:sp>
      <p:sp>
        <p:nvSpPr>
          <p:cNvPr id="18" name="Rounded Rectangle 13">
            <a:extLst>
              <a:ext uri="{FF2B5EF4-FFF2-40B4-BE49-F238E27FC236}">
                <a16:creationId xmlns:a16="http://schemas.microsoft.com/office/drawing/2014/main" xmlns="" id="{477373F5-6505-917D-132D-61A6474D0781}"/>
              </a:ext>
            </a:extLst>
          </p:cNvPr>
          <p:cNvSpPr/>
          <p:nvPr/>
        </p:nvSpPr>
        <p:spPr>
          <a:xfrm>
            <a:off x="6249591" y="3412301"/>
            <a:ext cx="2447476"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Van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dag</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dag</a:t>
            </a:r>
            <a:endParaRPr lang="en-US" sz="2400" dirty="0">
              <a:solidFill>
                <a:schemeClr val="bg1"/>
              </a:solidFill>
              <a:latin typeface="Source Sans Pro" panose="020B0503030403020204" pitchFamily="34" charset="0"/>
            </a:endParaRPr>
          </a:p>
        </p:txBody>
      </p:sp>
      <p:sp>
        <p:nvSpPr>
          <p:cNvPr id="19" name="Rounded Rectangle 14">
            <a:extLst>
              <a:ext uri="{FF2B5EF4-FFF2-40B4-BE49-F238E27FC236}">
                <a16:creationId xmlns:a16="http://schemas.microsoft.com/office/drawing/2014/main" xmlns="" id="{DDCE7732-24F1-D593-FC87-539D6697BE9B}"/>
              </a:ext>
            </a:extLst>
          </p:cNvPr>
          <p:cNvSpPr/>
          <p:nvPr/>
        </p:nvSpPr>
        <p:spPr>
          <a:xfrm>
            <a:off x="6249591" y="4847748"/>
            <a:ext cx="2447476"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Activatie</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responsiviteit</a:t>
            </a:r>
            <a:endParaRPr lang="en-US" sz="2400" dirty="0">
              <a:solidFill>
                <a:schemeClr val="bg1"/>
              </a:solidFill>
              <a:latin typeface="Source Sans Pro" panose="020B0503030403020204" pitchFamily="34" charset="0"/>
            </a:endParaRPr>
          </a:p>
        </p:txBody>
      </p:sp>
      <p:sp>
        <p:nvSpPr>
          <p:cNvPr id="20" name="Rounded Rectangle 15">
            <a:extLst>
              <a:ext uri="{FF2B5EF4-FFF2-40B4-BE49-F238E27FC236}">
                <a16:creationId xmlns:a16="http://schemas.microsoft.com/office/drawing/2014/main" xmlns="" id="{156D18FD-7062-400B-D1B1-A9740A76773C}"/>
              </a:ext>
            </a:extLst>
          </p:cNvPr>
          <p:cNvSpPr/>
          <p:nvPr/>
        </p:nvSpPr>
        <p:spPr>
          <a:xfrm>
            <a:off x="3658529"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hoofdstukken</a:t>
            </a:r>
            <a:endParaRPr lang="en-US" sz="2400" dirty="0">
              <a:solidFill>
                <a:schemeClr val="bg1"/>
              </a:solidFill>
              <a:latin typeface="Source Sans Pro" panose="020B0503030403020204" pitchFamily="34" charset="0"/>
            </a:endParaRPr>
          </a:p>
        </p:txBody>
      </p:sp>
      <p:sp>
        <p:nvSpPr>
          <p:cNvPr id="21" name="Rounded Rectangle 16">
            <a:extLst>
              <a:ext uri="{FF2B5EF4-FFF2-40B4-BE49-F238E27FC236}">
                <a16:creationId xmlns:a16="http://schemas.microsoft.com/office/drawing/2014/main" xmlns="" id="{19F83B4E-C669-BBC5-0F87-B97F062C8325}"/>
              </a:ext>
            </a:extLst>
          </p:cNvPr>
          <p:cNvSpPr/>
          <p:nvPr/>
        </p:nvSpPr>
        <p:spPr>
          <a:xfrm>
            <a:off x="3658529"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endParaRPr lang="en-US" sz="2400" dirty="0">
              <a:solidFill>
                <a:schemeClr val="bg1"/>
              </a:solidFill>
              <a:latin typeface="Source Sans Pro" panose="020B0503030403020204" pitchFamily="34" charset="0"/>
            </a:endParaRPr>
          </a:p>
        </p:txBody>
      </p:sp>
      <p:sp>
        <p:nvSpPr>
          <p:cNvPr id="22" name="Rounded Rectangle 17">
            <a:extLst>
              <a:ext uri="{FF2B5EF4-FFF2-40B4-BE49-F238E27FC236}">
                <a16:creationId xmlns:a16="http://schemas.microsoft.com/office/drawing/2014/main" xmlns="" id="{314432C0-64BF-E078-CDE0-BDE34CCC4B8E}"/>
              </a:ext>
            </a:extLst>
          </p:cNvPr>
          <p:cNvSpPr/>
          <p:nvPr/>
        </p:nvSpPr>
        <p:spPr>
          <a:xfrm>
            <a:off x="3658529"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err="1">
                <a:solidFill>
                  <a:schemeClr val="bg1"/>
                </a:solidFill>
                <a:latin typeface="Source Sans Pro" panose="020B0503030403020204" pitchFamily="34" charset="0"/>
              </a:rPr>
              <a:t>Betrokkenheid</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leerlingen</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260536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3350ED9-7664-4E39-ACEF-199F94A8B585}"/>
              </a:ext>
            </a:extLst>
          </p:cNvPr>
          <p:cNvSpPr>
            <a:spLocks noGrp="1"/>
          </p:cNvSpPr>
          <p:nvPr>
            <p:ph type="title"/>
          </p:nvPr>
        </p:nvSpPr>
        <p:spPr/>
        <p:txBody>
          <a:bodyPr/>
          <a:lstStyle/>
          <a:p>
            <a:r>
              <a:rPr lang="nl-NL" dirty="0"/>
              <a:t>Je zit na te kijken en …</a:t>
            </a:r>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2348880"/>
            <a:ext cx="4369347" cy="2911078"/>
          </a:xfrm>
        </p:spPr>
      </p:pic>
    </p:spTree>
    <p:extLst>
      <p:ext uri="{BB962C8B-B14F-4D97-AF65-F5344CB8AC3E}">
        <p14:creationId xmlns:p14="http://schemas.microsoft.com/office/powerpoint/2010/main" val="50612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is een grillig proces</a:t>
            </a:r>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5047" y="2400300"/>
            <a:ext cx="3834990" cy="2825110"/>
          </a:xfrm>
        </p:spPr>
      </p:pic>
    </p:spTree>
    <p:extLst>
      <p:ext uri="{BB962C8B-B14F-4D97-AF65-F5344CB8AC3E}">
        <p14:creationId xmlns:p14="http://schemas.microsoft.com/office/powerpoint/2010/main" val="270293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misvatting? En waarom zijn ze zo hardnekkig</a:t>
            </a:r>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a:blip r:embed="rId3"/>
          <a:stretch>
            <a:fillRect/>
          </a:stretch>
        </p:blipFill>
        <p:spPr>
          <a:xfrm>
            <a:off x="3203848" y="3124200"/>
            <a:ext cx="2895600" cy="2209800"/>
          </a:xfrm>
          <a:prstGeom prst="rect">
            <a:avLst/>
          </a:prstGeom>
        </p:spPr>
      </p:pic>
      <p:cxnSp>
        <p:nvCxnSpPr>
          <p:cNvPr id="7" name="Rechte verbindingslijn 6"/>
          <p:cNvCxnSpPr/>
          <p:nvPr/>
        </p:nvCxnSpPr>
        <p:spPr>
          <a:xfrm flipH="1">
            <a:off x="4427984" y="4509120"/>
            <a:ext cx="442268"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355976" y="4509120"/>
            <a:ext cx="514274" cy="2880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7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groep van de gewervelden hoort dit dier?</a:t>
            </a:r>
          </a:p>
        </p:txBody>
      </p:sp>
      <p:sp>
        <p:nvSpPr>
          <p:cNvPr id="3" name="Tijdelijke aanduiding voor inhoud 2"/>
          <p:cNvSpPr>
            <a:spLocks noGrp="1"/>
          </p:cNvSpPr>
          <p:nvPr>
            <p:ph idx="1"/>
          </p:nvPr>
        </p:nvSpPr>
        <p:spPr>
          <a:xfrm>
            <a:off x="1619672" y="2667000"/>
            <a:ext cx="7007596" cy="3124201"/>
          </a:xfrm>
        </p:spPr>
        <p:txBody>
          <a:bodyPr/>
          <a:lstStyle/>
          <a:p>
            <a:pPr marL="457200" indent="-457200">
              <a:buAutoNum type="alphaUcPeriod"/>
            </a:pPr>
            <a:r>
              <a:rPr lang="nl-NL" dirty="0"/>
              <a:t>Vissen</a:t>
            </a:r>
          </a:p>
          <a:p>
            <a:pPr marL="457200" indent="-457200">
              <a:buAutoNum type="alphaUcPeriod"/>
            </a:pPr>
            <a:r>
              <a:rPr lang="nl-NL" dirty="0"/>
              <a:t>Amfibieën</a:t>
            </a:r>
          </a:p>
          <a:p>
            <a:pPr marL="457200" indent="-457200">
              <a:buAutoNum type="alphaUcPeriod"/>
            </a:pPr>
            <a:r>
              <a:rPr lang="nl-NL" dirty="0"/>
              <a:t>Reptielen</a:t>
            </a:r>
          </a:p>
          <a:p>
            <a:pPr marL="457200" indent="-457200">
              <a:buAutoNum type="alphaUcPeriod"/>
            </a:pPr>
            <a:r>
              <a:rPr lang="nl-NL" dirty="0"/>
              <a:t>Vogels</a:t>
            </a:r>
          </a:p>
          <a:p>
            <a:pPr marL="457200" indent="-457200">
              <a:buAutoNum type="alphaUcPeriod"/>
            </a:pPr>
            <a:r>
              <a:rPr lang="nl-NL" dirty="0"/>
              <a:t>Zoogdieren</a:t>
            </a:r>
          </a:p>
        </p:txBody>
      </p:sp>
      <p:pic>
        <p:nvPicPr>
          <p:cNvPr id="6"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063044"/>
            <a:ext cx="3500355" cy="2332112"/>
          </a:xfrm>
          <a:prstGeom prst="rect">
            <a:avLst/>
          </a:prstGeom>
        </p:spPr>
      </p:pic>
    </p:spTree>
    <p:extLst>
      <p:ext uri="{BB962C8B-B14F-4D97-AF65-F5344CB8AC3E}">
        <p14:creationId xmlns:p14="http://schemas.microsoft.com/office/powerpoint/2010/main" val="141346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Bij welke groep van de gewervelden hoort dit dier?</a:t>
            </a:r>
          </a:p>
        </p:txBody>
      </p:sp>
      <p:sp>
        <p:nvSpPr>
          <p:cNvPr id="3" name="Tijdelijke aanduiding voor inhoud 2"/>
          <p:cNvSpPr>
            <a:spLocks noGrp="1"/>
          </p:cNvSpPr>
          <p:nvPr>
            <p:ph idx="1"/>
          </p:nvPr>
        </p:nvSpPr>
        <p:spPr>
          <a:xfrm>
            <a:off x="1619672" y="2667000"/>
            <a:ext cx="7007596" cy="3124201"/>
          </a:xfrm>
        </p:spPr>
        <p:txBody>
          <a:bodyPr/>
          <a:lstStyle/>
          <a:p>
            <a:pPr marL="457200" indent="-457200">
              <a:buAutoNum type="alphaUcPeriod"/>
            </a:pPr>
            <a:r>
              <a:rPr lang="nl-NL" dirty="0"/>
              <a:t>Vissen</a:t>
            </a:r>
          </a:p>
          <a:p>
            <a:pPr marL="457200" indent="-457200">
              <a:buAutoNum type="alphaUcPeriod"/>
            </a:pPr>
            <a:r>
              <a:rPr lang="nl-NL" dirty="0"/>
              <a:t>Amfibieën</a:t>
            </a:r>
          </a:p>
          <a:p>
            <a:pPr marL="457200" indent="-457200">
              <a:buAutoNum type="alphaUcPeriod"/>
            </a:pPr>
            <a:r>
              <a:rPr lang="nl-NL" dirty="0"/>
              <a:t>Reptielen</a:t>
            </a:r>
          </a:p>
          <a:p>
            <a:pPr marL="457200" indent="-457200">
              <a:buAutoNum type="alphaUcPeriod"/>
            </a:pPr>
            <a:r>
              <a:rPr lang="nl-NL" dirty="0"/>
              <a:t>Vogels</a:t>
            </a:r>
          </a:p>
          <a:p>
            <a:pPr marL="457200" indent="-457200">
              <a:buAutoNum type="alphaUcPeriod"/>
            </a:pPr>
            <a:r>
              <a:rPr lang="nl-NL" dirty="0"/>
              <a:t>Zoogdieren</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068960"/>
            <a:ext cx="3497048" cy="2332531"/>
          </a:xfrm>
          <a:prstGeom prst="rect">
            <a:avLst/>
          </a:prstGeom>
        </p:spPr>
      </p:pic>
    </p:spTree>
    <p:extLst>
      <p:ext uri="{BB962C8B-B14F-4D97-AF65-F5344CB8AC3E}">
        <p14:creationId xmlns:p14="http://schemas.microsoft.com/office/powerpoint/2010/main" val="196599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685801"/>
            <a:ext cx="3528391" cy="2887215"/>
          </a:xfrm>
        </p:spPr>
        <p:txBody>
          <a:bodyPr>
            <a:normAutofit/>
          </a:bodyPr>
          <a:lstStyle/>
          <a:p>
            <a:r>
              <a:rPr lang="nl-NL" sz="3200" dirty="0"/>
              <a:t>Leerling dénkt dat hij het al weet en gaat niet zelf opzoek naar het goede antwoord</a:t>
            </a:r>
          </a:p>
        </p:txBody>
      </p:sp>
      <p:pic>
        <p:nvPicPr>
          <p:cNvPr id="4" name="Afbeelding 3"/>
          <p:cNvPicPr>
            <a:picLocks noChangeAspect="1"/>
          </p:cNvPicPr>
          <p:nvPr/>
        </p:nvPicPr>
        <p:blipFill rotWithShape="1">
          <a:blip r:embed="rId3" cstate="print">
            <a:extLst>
              <a:ext uri="{28A0092B-C50C-407E-A947-70E740481C1C}">
                <a14:useLocalDpi xmlns:a14="http://schemas.microsoft.com/office/drawing/2010/main" val="0"/>
              </a:ext>
            </a:extLst>
          </a:blip>
          <a:srcRect l="8969" t="5901" r="5348" b="9051"/>
          <a:stretch/>
        </p:blipFill>
        <p:spPr>
          <a:xfrm>
            <a:off x="4499992" y="548680"/>
            <a:ext cx="4392488" cy="5832648"/>
          </a:xfrm>
          <a:prstGeom prst="rect">
            <a:avLst/>
          </a:prstGeom>
        </p:spPr>
      </p:pic>
    </p:spTree>
    <p:extLst>
      <p:ext uri="{BB962C8B-B14F-4D97-AF65-F5344CB8AC3E}">
        <p14:creationId xmlns:p14="http://schemas.microsoft.com/office/powerpoint/2010/main" val="1436854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werkt de </a:t>
            </a:r>
            <a:r>
              <a:rPr lang="nl-NL" dirty="0" err="1"/>
              <a:t>morning</a:t>
            </a:r>
            <a:r>
              <a:rPr lang="nl-NL" dirty="0"/>
              <a:t> </a:t>
            </a:r>
            <a:r>
              <a:rPr lang="nl-NL" dirty="0" err="1"/>
              <a:t>after</a:t>
            </a:r>
            <a:r>
              <a:rPr lang="nl-NL" dirty="0"/>
              <a:t> pil?</a:t>
            </a:r>
          </a:p>
        </p:txBody>
      </p:sp>
      <p:sp>
        <p:nvSpPr>
          <p:cNvPr id="3" name="Tijdelijke aanduiding voor inhoud 2"/>
          <p:cNvSpPr>
            <a:spLocks noGrp="1"/>
          </p:cNvSpPr>
          <p:nvPr>
            <p:ph idx="1"/>
          </p:nvPr>
        </p:nvSpPr>
        <p:spPr>
          <a:xfrm>
            <a:off x="1403648" y="2667014"/>
            <a:ext cx="7223627" cy="3124201"/>
          </a:xfrm>
        </p:spPr>
        <p:txBody>
          <a:bodyPr/>
          <a:lstStyle/>
          <a:p>
            <a:r>
              <a:rPr lang="nl-NL" dirty="0"/>
              <a:t>Zelf</a:t>
            </a:r>
          </a:p>
          <a:p>
            <a:r>
              <a:rPr lang="nl-NL" dirty="0"/>
              <a:t>Wat denk je dat leerlingen antwoorden?</a:t>
            </a:r>
          </a:p>
          <a:p>
            <a:r>
              <a:rPr lang="nl-NL" dirty="0"/>
              <a:t>Wat deed H5 les voor de toets?</a:t>
            </a:r>
          </a:p>
        </p:txBody>
      </p:sp>
      <p:pic>
        <p:nvPicPr>
          <p:cNvPr id="4" name="Afbeelding 3">
            <a:extLst>
              <a:ext uri="{FF2B5EF4-FFF2-40B4-BE49-F238E27FC236}">
                <a16:creationId xmlns:a16="http://schemas.microsoft.com/office/drawing/2014/main" xmlns="" id="{31A417F9-5229-8FF2-15F1-F2ED3BB8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437" y="2228850"/>
            <a:ext cx="3819525" cy="1200150"/>
          </a:xfrm>
          <a:prstGeom prst="rect">
            <a:avLst/>
          </a:prstGeom>
        </p:spPr>
      </p:pic>
    </p:spTree>
    <p:extLst>
      <p:ext uri="{BB962C8B-B14F-4D97-AF65-F5344CB8AC3E}">
        <p14:creationId xmlns:p14="http://schemas.microsoft.com/office/powerpoint/2010/main" val="1312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1FFA82-E8CC-4EEE-D8A5-A6C86042A349}"/>
              </a:ext>
            </a:extLst>
          </p:cNvPr>
          <p:cNvSpPr>
            <a:spLocks noGrp="1"/>
          </p:cNvSpPr>
          <p:nvPr>
            <p:ph type="title"/>
          </p:nvPr>
        </p:nvSpPr>
        <p:spPr>
          <a:xfrm>
            <a:off x="1113241" y="685815"/>
            <a:ext cx="7514035" cy="942985"/>
          </a:xfrm>
        </p:spPr>
        <p:txBody>
          <a:bodyPr/>
          <a:lstStyle/>
          <a:p>
            <a:r>
              <a:rPr lang="nl-NL" dirty="0"/>
              <a:t>Voorbeeld</a:t>
            </a:r>
          </a:p>
        </p:txBody>
      </p:sp>
      <p:sp>
        <p:nvSpPr>
          <p:cNvPr id="3" name="Tijdelijke aanduiding voor inhoud 2">
            <a:extLst>
              <a:ext uri="{FF2B5EF4-FFF2-40B4-BE49-F238E27FC236}">
                <a16:creationId xmlns:a16="http://schemas.microsoft.com/office/drawing/2014/main" xmlns="" id="{4890EA4A-DDEC-D5BA-6F86-94C1CCD07D53}"/>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xmlns="" id="{98761FD7-7E0D-BA29-BCC9-AFB501EFA335}"/>
              </a:ext>
            </a:extLst>
          </p:cNvPr>
          <p:cNvPicPr>
            <a:picLocks noChangeAspect="1"/>
          </p:cNvPicPr>
          <p:nvPr/>
        </p:nvPicPr>
        <p:blipFill>
          <a:blip r:embed="rId3"/>
          <a:stretch>
            <a:fillRect/>
          </a:stretch>
        </p:blipFill>
        <p:spPr>
          <a:xfrm>
            <a:off x="1113240" y="2060848"/>
            <a:ext cx="7858125" cy="4029075"/>
          </a:xfrm>
          <a:prstGeom prst="rect">
            <a:avLst/>
          </a:prstGeom>
        </p:spPr>
      </p:pic>
    </p:spTree>
    <p:extLst>
      <p:ext uri="{BB962C8B-B14F-4D97-AF65-F5344CB8AC3E}">
        <p14:creationId xmlns:p14="http://schemas.microsoft.com/office/powerpoint/2010/main" val="230124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AE636ED-F552-73CD-742A-236BE7F339A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xmlns="" id="{9EF6AABD-2FA0-73C3-33A6-91D6A6181B6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xmlns="" id="{2DEF2247-535E-8507-0319-69C5B26A8E1F}"/>
              </a:ext>
            </a:extLst>
          </p:cNvPr>
          <p:cNvPicPr>
            <a:picLocks noChangeAspect="1"/>
          </p:cNvPicPr>
          <p:nvPr/>
        </p:nvPicPr>
        <p:blipFill>
          <a:blip r:embed="rId3"/>
          <a:stretch>
            <a:fillRect/>
          </a:stretch>
        </p:blipFill>
        <p:spPr>
          <a:xfrm>
            <a:off x="0" y="2368289"/>
            <a:ext cx="9144000" cy="4102595"/>
          </a:xfrm>
          <a:prstGeom prst="rect">
            <a:avLst/>
          </a:prstGeom>
        </p:spPr>
      </p:pic>
    </p:spTree>
    <p:extLst>
      <p:ext uri="{BB962C8B-B14F-4D97-AF65-F5344CB8AC3E}">
        <p14:creationId xmlns:p14="http://schemas.microsoft.com/office/powerpoint/2010/main" val="1542987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Even voorstellen</a:t>
            </a:r>
          </a:p>
        </p:txBody>
      </p:sp>
      <p:pic>
        <p:nvPicPr>
          <p:cNvPr id="4" name="Tijdelijke aanduiding voor inhou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845" t="9396" r="8318" b="24198"/>
          <a:stretch/>
        </p:blipFill>
        <p:spPr>
          <a:xfrm>
            <a:off x="5852398" y="2541360"/>
            <a:ext cx="2536025" cy="2990610"/>
          </a:xfrm>
        </p:spPr>
      </p:pic>
      <p:sp>
        <p:nvSpPr>
          <p:cNvPr id="6" name="Tijdelijke aanduiding voor inhoud 2"/>
          <p:cNvSpPr txBox="1">
            <a:spLocks/>
          </p:cNvSpPr>
          <p:nvPr/>
        </p:nvSpPr>
        <p:spPr>
          <a:xfrm>
            <a:off x="1940922" y="5634916"/>
            <a:ext cx="6447501" cy="602580"/>
          </a:xfrm>
          <a:prstGeom prst="rect">
            <a:avLst/>
          </a:prstGeom>
        </p:spPr>
        <p:txBody>
          <a:bodyPr vert="horz" lIns="68580" tIns="34290" rIns="68580" bIns="3429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nl-NL" sz="1900" dirty="0">
                <a:solidFill>
                  <a:schemeClr val="tx1"/>
                </a:solidFill>
              </a:rPr>
              <a:t>Dominique de Koning</a:t>
            </a:r>
            <a:r>
              <a:rPr lang="nl-NL" sz="1900" dirty="0">
                <a:solidFill>
                  <a:schemeClr val="tx1">
                    <a:lumMod val="95000"/>
                    <a:lumOff val="5000"/>
                  </a:schemeClr>
                </a:solidFill>
              </a:rPr>
              <a:t>		              	     Sofie Faes</a:t>
            </a:r>
          </a:p>
          <a:p>
            <a:pPr marL="0" indent="0">
              <a:buNone/>
            </a:pPr>
            <a:r>
              <a:rPr lang="nl-NL" sz="1350" dirty="0">
                <a:solidFill>
                  <a:schemeClr val="tx1">
                    <a:lumMod val="95000"/>
                    <a:lumOff val="5000"/>
                  </a:schemeClr>
                </a:solidFill>
              </a:rPr>
              <a:t>								</a:t>
            </a:r>
            <a:r>
              <a:rPr lang="nl-NL" sz="1350" dirty="0"/>
              <a:t>			</a:t>
            </a:r>
          </a:p>
        </p:txBody>
      </p:sp>
      <p:pic>
        <p:nvPicPr>
          <p:cNvPr id="5" name="Afbeelding 4" descr="Afbeelding met Menselijk gezicht, persoon, kleding, glimlach&#10;&#10;Automatisch gegenereerde beschrijving">
            <a:extLst>
              <a:ext uri="{FF2B5EF4-FFF2-40B4-BE49-F238E27FC236}">
                <a16:creationId xmlns:a16="http://schemas.microsoft.com/office/drawing/2014/main" xmlns="" id="{808E8DC5-DFE6-A15C-3E7E-76AA25E51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61179" y="2883290"/>
            <a:ext cx="3029464" cy="2272098"/>
          </a:xfrm>
          <a:prstGeom prst="rect">
            <a:avLst/>
          </a:prstGeom>
        </p:spPr>
      </p:pic>
    </p:spTree>
    <p:extLst>
      <p:ext uri="{BB962C8B-B14F-4D97-AF65-F5344CB8AC3E}">
        <p14:creationId xmlns:p14="http://schemas.microsoft.com/office/powerpoint/2010/main" val="257236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 </a:t>
            </a:r>
            <a:r>
              <a:rPr lang="nl-NL" dirty="0" err="1"/>
              <a:t>curse</a:t>
            </a:r>
            <a:r>
              <a:rPr lang="nl-NL" dirty="0"/>
              <a:t> of </a:t>
            </a:r>
            <a:r>
              <a:rPr lang="nl-NL" dirty="0" err="1"/>
              <a:t>knowledge</a:t>
            </a:r>
            <a:endParaRPr lang="nl-NL" dirty="0"/>
          </a:p>
        </p:txBody>
      </p:sp>
      <p:sp>
        <p:nvSpPr>
          <p:cNvPr id="3" name="Tijdelijke aanduiding voor inhoud 2"/>
          <p:cNvSpPr>
            <a:spLocks noGrp="1"/>
          </p:cNvSpPr>
          <p:nvPr>
            <p:ph idx="1"/>
          </p:nvPr>
        </p:nvSpPr>
        <p:spPr/>
        <p:txBody>
          <a:bodyPr/>
          <a:lstStyle/>
          <a:p>
            <a:endParaRPr lang="nl-NL"/>
          </a:p>
        </p:txBody>
      </p:sp>
      <p:pic>
        <p:nvPicPr>
          <p:cNvPr id="8" name="Afbeelding 7"/>
          <p:cNvPicPr>
            <a:picLocks noChangeAspect="1"/>
          </p:cNvPicPr>
          <p:nvPr/>
        </p:nvPicPr>
        <p:blipFill>
          <a:blip r:embed="rId3"/>
          <a:stretch>
            <a:fillRect/>
          </a:stretch>
        </p:blipFill>
        <p:spPr>
          <a:xfrm>
            <a:off x="2483767" y="2492896"/>
            <a:ext cx="4776971" cy="3024336"/>
          </a:xfrm>
          <a:prstGeom prst="rect">
            <a:avLst/>
          </a:prstGeom>
        </p:spPr>
      </p:pic>
    </p:spTree>
    <p:extLst>
      <p:ext uri="{BB962C8B-B14F-4D97-AF65-F5344CB8AC3E}">
        <p14:creationId xmlns:p14="http://schemas.microsoft.com/office/powerpoint/2010/main" val="53680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misconcepten</a:t>
            </a:r>
          </a:p>
        </p:txBody>
      </p:sp>
    </p:spTree>
    <p:extLst>
      <p:ext uri="{BB962C8B-B14F-4D97-AF65-F5344CB8AC3E}">
        <p14:creationId xmlns:p14="http://schemas.microsoft.com/office/powerpoint/2010/main" val="274175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Er is hoop</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dirty="0"/>
              <a:t>Ervaring							Onderzoek</a:t>
            </a:r>
          </a:p>
        </p:txBody>
      </p:sp>
      <p:pic>
        <p:nvPicPr>
          <p:cNvPr id="5" name="Afbeelding 4"/>
          <p:cNvPicPr>
            <a:picLocks noChangeAspect="1"/>
          </p:cNvPicPr>
          <p:nvPr/>
        </p:nvPicPr>
        <p:blipFill>
          <a:blip r:embed="rId3"/>
          <a:stretch>
            <a:fillRect/>
          </a:stretch>
        </p:blipFill>
        <p:spPr>
          <a:xfrm>
            <a:off x="1101933" y="2996952"/>
            <a:ext cx="3505572" cy="2109186"/>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9" y="2996952"/>
            <a:ext cx="3749664" cy="2109186"/>
          </a:xfrm>
          <a:prstGeom prst="rect">
            <a:avLst/>
          </a:prstGeom>
        </p:spPr>
      </p:pic>
    </p:spTree>
    <p:extLst>
      <p:ext uri="{BB962C8B-B14F-4D97-AF65-F5344CB8AC3E}">
        <p14:creationId xmlns:p14="http://schemas.microsoft.com/office/powerpoint/2010/main" val="428749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a:t>
            </a:r>
          </a:p>
        </p:txBody>
      </p:sp>
      <p:sp>
        <p:nvSpPr>
          <p:cNvPr id="3" name="Tijdelijke aanduiding voor inhoud 2"/>
          <p:cNvSpPr>
            <a:spLocks noGrp="1"/>
          </p:cNvSpPr>
          <p:nvPr>
            <p:ph idx="1"/>
          </p:nvPr>
        </p:nvSpPr>
        <p:spPr>
          <a:xfrm>
            <a:off x="1113233" y="1844824"/>
            <a:ext cx="7514035" cy="3946377"/>
          </a:xfrm>
        </p:spPr>
        <p:txBody>
          <a:bodyPr/>
          <a:lstStyle/>
          <a:p>
            <a:r>
              <a:rPr lang="nl-NL" dirty="0"/>
              <a:t>Leren is grillig</a:t>
            </a:r>
          </a:p>
          <a:p>
            <a:r>
              <a:rPr lang="nl-NL" dirty="0"/>
              <a:t>Als expert overschat je makkelijk de kennis van leerlingen (</a:t>
            </a:r>
            <a:r>
              <a:rPr lang="nl-NL" dirty="0" err="1"/>
              <a:t>curse</a:t>
            </a:r>
            <a:r>
              <a:rPr lang="nl-NL" dirty="0"/>
              <a:t> of </a:t>
            </a:r>
            <a:r>
              <a:rPr lang="nl-NL" dirty="0" err="1"/>
              <a:t>knowledge</a:t>
            </a:r>
            <a:r>
              <a:rPr lang="nl-NL" dirty="0"/>
              <a:t>)</a:t>
            </a:r>
          </a:p>
          <a:p>
            <a:r>
              <a:rPr lang="nl-NL" dirty="0"/>
              <a:t>Bij sommige concepten ontstaan (door onze hersenen en omgeving) vaak hardnekkige misconcepten</a:t>
            </a:r>
          </a:p>
          <a:p>
            <a:pPr lvl="1"/>
            <a:r>
              <a:rPr lang="nl-NL" dirty="0"/>
              <a:t>Dit is bekend maar als ik een les zit voor te bereiden heb ik niet snel toegang tot deze informatie</a:t>
            </a:r>
          </a:p>
        </p:txBody>
      </p:sp>
    </p:spTree>
    <p:extLst>
      <p:ext uri="{BB962C8B-B14F-4D97-AF65-F5344CB8AC3E}">
        <p14:creationId xmlns:p14="http://schemas.microsoft.com/office/powerpoint/2010/main" val="275310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Oplossing</a:t>
            </a:r>
          </a:p>
        </p:txBody>
      </p:sp>
      <p:sp>
        <p:nvSpPr>
          <p:cNvPr id="3" name="Tijdelijke aanduiding voor inhoud 2"/>
          <p:cNvSpPr>
            <a:spLocks noGrp="1"/>
          </p:cNvSpPr>
          <p:nvPr>
            <p:ph idx="1"/>
          </p:nvPr>
        </p:nvSpPr>
        <p:spPr>
          <a:xfrm>
            <a:off x="1113233" y="2667001"/>
            <a:ext cx="7514035" cy="2202160"/>
          </a:xfrm>
        </p:spPr>
        <p:txBody>
          <a:bodyPr>
            <a:normAutofit fontScale="92500"/>
          </a:bodyPr>
          <a:lstStyle/>
          <a:p>
            <a:pPr marL="0" indent="0">
              <a:buNone/>
            </a:pPr>
            <a:r>
              <a:rPr lang="nl-NL" dirty="0"/>
              <a:t>Een diagnostische vraag is een meerkeuze vraag waarmee je snel zichtbaar krijgt in hoeverre een misvatting aanwezig is. </a:t>
            </a:r>
          </a:p>
          <a:p>
            <a:pPr marL="0" indent="0">
              <a:buNone/>
            </a:pPr>
            <a:endParaRPr lang="nl-NL" dirty="0"/>
          </a:p>
          <a:p>
            <a:pPr marL="0" indent="0">
              <a:buNone/>
            </a:pPr>
            <a:r>
              <a:rPr lang="nl-NL" dirty="0"/>
              <a:t>Je gebruikt deze info om te beslissen wat </a:t>
            </a:r>
            <a:r>
              <a:rPr lang="nl-NL" u="sng" dirty="0"/>
              <a:t>nu</a:t>
            </a:r>
            <a:r>
              <a:rPr lang="nl-NL" dirty="0"/>
              <a:t> in de les nuttig is om te doen</a:t>
            </a:r>
          </a:p>
        </p:txBody>
      </p:sp>
    </p:spTree>
    <p:extLst>
      <p:ext uri="{BB962C8B-B14F-4D97-AF65-F5344CB8AC3E}">
        <p14:creationId xmlns:p14="http://schemas.microsoft.com/office/powerpoint/2010/main" val="297987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CAC08-86F6-26CB-E047-76D2643B2854}"/>
              </a:ext>
            </a:extLst>
          </p:cNvPr>
          <p:cNvSpPr>
            <a:spLocks noGrp="1"/>
          </p:cNvSpPr>
          <p:nvPr>
            <p:ph type="title"/>
          </p:nvPr>
        </p:nvSpPr>
        <p:spPr>
          <a:xfrm>
            <a:off x="1113241" y="1"/>
            <a:ext cx="7514035" cy="2132855"/>
          </a:xfrm>
        </p:spPr>
        <p:txBody>
          <a:bodyPr/>
          <a:lstStyle/>
          <a:p>
            <a:r>
              <a:rPr lang="nl-NL" dirty="0"/>
              <a:t>Oplossing: diagnostische vraag</a:t>
            </a:r>
            <a:endParaRPr lang="en-GB" dirty="0"/>
          </a:p>
        </p:txBody>
      </p:sp>
      <p:sp>
        <p:nvSpPr>
          <p:cNvPr id="3" name="Content Placeholder 2">
            <a:extLst>
              <a:ext uri="{FF2B5EF4-FFF2-40B4-BE49-F238E27FC236}">
                <a16:creationId xmlns:a16="http://schemas.microsoft.com/office/drawing/2014/main" xmlns="" id="{0E2AE98C-4A08-CA56-44B2-0A21F6FCAB7F}"/>
              </a:ext>
            </a:extLst>
          </p:cNvPr>
          <p:cNvSpPr>
            <a:spLocks noGrp="1"/>
          </p:cNvSpPr>
          <p:nvPr>
            <p:ph idx="1"/>
          </p:nvPr>
        </p:nvSpPr>
        <p:spPr>
          <a:xfrm>
            <a:off x="1306436" y="332657"/>
            <a:ext cx="7514036" cy="3672408"/>
          </a:xfrm>
        </p:spPr>
        <p:txBody>
          <a:bodyPr/>
          <a:lstStyle/>
          <a:p>
            <a:pPr marL="0" indent="0">
              <a:buNone/>
            </a:pPr>
            <a:r>
              <a:rPr lang="nl-NL" dirty="0"/>
              <a:t>Handige tool om zichtbaar te krijgen in welke mate een misvatting nu aanwezig is in een klas</a:t>
            </a:r>
          </a:p>
        </p:txBody>
      </p:sp>
      <p:pic>
        <p:nvPicPr>
          <p:cNvPr id="4" name="Afbeelding 3"/>
          <p:cNvPicPr>
            <a:picLocks noChangeAspect="1"/>
          </p:cNvPicPr>
          <p:nvPr/>
        </p:nvPicPr>
        <p:blipFill rotWithShape="1">
          <a:blip r:embed="rId3"/>
          <a:srcRect b="819"/>
          <a:stretch/>
        </p:blipFill>
        <p:spPr>
          <a:xfrm>
            <a:off x="2656266" y="3068960"/>
            <a:ext cx="4427984" cy="3233517"/>
          </a:xfrm>
          <a:prstGeom prst="rect">
            <a:avLst/>
          </a:prstGeom>
        </p:spPr>
      </p:pic>
    </p:spTree>
    <p:extLst>
      <p:ext uri="{BB962C8B-B14F-4D97-AF65-F5344CB8AC3E}">
        <p14:creationId xmlns:p14="http://schemas.microsoft.com/office/powerpoint/2010/main" val="1475100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7901D29-BCB5-5CF1-6DCC-356F7DA023F9}"/>
              </a:ext>
            </a:extLst>
          </p:cNvPr>
          <p:cNvSpPr>
            <a:spLocks noGrp="1"/>
          </p:cNvSpPr>
          <p:nvPr>
            <p:ph type="title"/>
          </p:nvPr>
        </p:nvSpPr>
        <p:spPr/>
        <p:txBody>
          <a:bodyPr/>
          <a:lstStyle/>
          <a:p>
            <a:r>
              <a:rPr lang="nl-NL" dirty="0"/>
              <a:t>Een diagnostische vraag is een specifieke tool</a:t>
            </a:r>
          </a:p>
        </p:txBody>
      </p:sp>
      <p:sp>
        <p:nvSpPr>
          <p:cNvPr id="3" name="Tijdelijke aanduiding voor inhoud 2">
            <a:extLst>
              <a:ext uri="{FF2B5EF4-FFF2-40B4-BE49-F238E27FC236}">
                <a16:creationId xmlns:a16="http://schemas.microsoft.com/office/drawing/2014/main" xmlns="" id="{0114A0A7-6C20-403C-7D32-9AE170CCD889}"/>
              </a:ext>
            </a:extLst>
          </p:cNvPr>
          <p:cNvSpPr>
            <a:spLocks noGrp="1"/>
          </p:cNvSpPr>
          <p:nvPr>
            <p:ph idx="1"/>
          </p:nvPr>
        </p:nvSpPr>
        <p:spPr/>
        <p:txBody>
          <a:bodyPr/>
          <a:lstStyle/>
          <a:p>
            <a:endParaRPr lang="nl-NL"/>
          </a:p>
        </p:txBody>
      </p:sp>
      <p:pic>
        <p:nvPicPr>
          <p:cNvPr id="4" name="Picture 5" descr="A picture containing water, sky, boat, outdoor&#10;&#10;Description automatically generated">
            <a:extLst>
              <a:ext uri="{FF2B5EF4-FFF2-40B4-BE49-F238E27FC236}">
                <a16:creationId xmlns:a16="http://schemas.microsoft.com/office/drawing/2014/main" xmlns="" id="{2DA651C9-8555-AEAA-B48A-27D81839C39C}"/>
              </a:ext>
            </a:extLst>
          </p:cNvPr>
          <p:cNvPicPr>
            <a:picLocks noChangeAspect="1"/>
          </p:cNvPicPr>
          <p:nvPr/>
        </p:nvPicPr>
        <p:blipFill>
          <a:blip r:embed="rId3"/>
          <a:stretch>
            <a:fillRect/>
          </a:stretch>
        </p:blipFill>
        <p:spPr>
          <a:xfrm>
            <a:off x="251520" y="2996952"/>
            <a:ext cx="3672408" cy="23314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5" descr="A picture containing sky, water, outdoor, boat&#10;&#10;Description automatically generated">
            <a:extLst>
              <a:ext uri="{FF2B5EF4-FFF2-40B4-BE49-F238E27FC236}">
                <a16:creationId xmlns:a16="http://schemas.microsoft.com/office/drawing/2014/main" xmlns="" id="{EC20BF8B-7700-4034-26EF-992601D4DC2F}"/>
              </a:ext>
            </a:extLst>
          </p:cNvPr>
          <p:cNvPicPr>
            <a:picLocks noChangeAspect="1"/>
          </p:cNvPicPr>
          <p:nvPr/>
        </p:nvPicPr>
        <p:blipFill>
          <a:blip r:embed="rId4"/>
          <a:stretch>
            <a:fillRect/>
          </a:stretch>
        </p:blipFill>
        <p:spPr>
          <a:xfrm>
            <a:off x="5241601" y="2890996"/>
            <a:ext cx="3672408" cy="24482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6" name="Straight Arrow Connector 6">
            <a:extLst>
              <a:ext uri="{FF2B5EF4-FFF2-40B4-BE49-F238E27FC236}">
                <a16:creationId xmlns:a16="http://schemas.microsoft.com/office/drawing/2014/main" xmlns="" id="{EFB629B9-005B-6630-2716-D9C7A3AAFC6B}"/>
              </a:ext>
            </a:extLst>
          </p:cNvPr>
          <p:cNvCxnSpPr>
            <a:cxnSpLocks/>
          </p:cNvCxnSpPr>
          <p:nvPr/>
        </p:nvCxnSpPr>
        <p:spPr>
          <a:xfrm>
            <a:off x="4128542" y="4162675"/>
            <a:ext cx="94751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7919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 de hand of digitaal?</a:t>
            </a:r>
          </a:p>
        </p:txBody>
      </p:sp>
      <p:sp>
        <p:nvSpPr>
          <p:cNvPr id="3" name="Tijdelijke aanduiding voor inhoud 2"/>
          <p:cNvSpPr>
            <a:spLocks noGrp="1"/>
          </p:cNvSpPr>
          <p:nvPr>
            <p:ph idx="1"/>
          </p:nvPr>
        </p:nvSpPr>
        <p:spPr/>
        <p:txBody>
          <a:bodyPr>
            <a:normAutofit/>
          </a:bodyPr>
          <a:lstStyle/>
          <a:p>
            <a:pPr marL="0" indent="0">
              <a:buNone/>
            </a:pPr>
            <a:r>
              <a:rPr lang="nl-NL" dirty="0"/>
              <a:t>Wat zijn voor en nadelen?</a:t>
            </a:r>
          </a:p>
          <a:p>
            <a:pPr marL="0" indent="0">
              <a:buNone/>
            </a:pPr>
            <a:endParaRPr lang="nl-NL" dirty="0"/>
          </a:p>
          <a:p>
            <a:pPr marL="0" indent="0">
              <a:buNone/>
            </a:pPr>
            <a:r>
              <a:rPr lang="nl-NL" dirty="0"/>
              <a:t>Wat zijn aandachtpunten?</a:t>
            </a:r>
          </a:p>
          <a:p>
            <a:pPr>
              <a:buFontTx/>
              <a:buChar char="-"/>
            </a:pPr>
            <a:r>
              <a:rPr lang="nl-NL" dirty="0"/>
              <a:t>Denktijd</a:t>
            </a:r>
          </a:p>
          <a:p>
            <a:pPr>
              <a:buFontTx/>
              <a:buChar char="-"/>
            </a:pPr>
            <a:r>
              <a:rPr lang="nl-NL" dirty="0"/>
              <a:t>Iedereen actief (no </a:t>
            </a:r>
            <a:r>
              <a:rPr lang="nl-NL" dirty="0" err="1"/>
              <a:t>opt</a:t>
            </a:r>
            <a:r>
              <a:rPr lang="nl-NL" dirty="0"/>
              <a:t>-out)</a:t>
            </a:r>
          </a:p>
          <a:p>
            <a:pPr>
              <a:buFontTx/>
              <a:buChar char="-"/>
            </a:pPr>
            <a:r>
              <a:rPr lang="nl-NL" dirty="0"/>
              <a:t>Fouten durven maken</a:t>
            </a:r>
          </a:p>
          <a:p>
            <a:pPr>
              <a:buFontTx/>
              <a:buChar char="-"/>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68" y="2272599"/>
            <a:ext cx="3819525" cy="1200150"/>
          </a:xfrm>
          <a:prstGeom prst="rect">
            <a:avLst/>
          </a:prstGeom>
        </p:spPr>
      </p:pic>
      <p:pic>
        <p:nvPicPr>
          <p:cNvPr id="6" name="Afbeelding 5">
            <a:extLst>
              <a:ext uri="{FF2B5EF4-FFF2-40B4-BE49-F238E27FC236}">
                <a16:creationId xmlns:a16="http://schemas.microsoft.com/office/drawing/2014/main" xmlns="" id="{FE72FA3C-2B8E-77CD-990F-4FAD4E4D96E7}"/>
              </a:ext>
            </a:extLst>
          </p:cNvPr>
          <p:cNvPicPr>
            <a:picLocks noChangeAspect="1"/>
          </p:cNvPicPr>
          <p:nvPr/>
        </p:nvPicPr>
        <p:blipFill>
          <a:blip r:embed="rId4"/>
          <a:stretch>
            <a:fillRect/>
          </a:stretch>
        </p:blipFill>
        <p:spPr>
          <a:xfrm>
            <a:off x="5598358" y="3745099"/>
            <a:ext cx="3062947" cy="2914636"/>
          </a:xfrm>
          <a:prstGeom prst="rect">
            <a:avLst/>
          </a:prstGeom>
        </p:spPr>
      </p:pic>
    </p:spTree>
    <p:extLst>
      <p:ext uri="{BB962C8B-B14F-4D97-AF65-F5344CB8AC3E}">
        <p14:creationId xmlns:p14="http://schemas.microsoft.com/office/powerpoint/2010/main" val="365643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dirty="0"/>
              <a:t>je de uitkomst gebruik voor het vervolg van je les</a:t>
            </a:r>
          </a:p>
          <a:p>
            <a:pPr marL="457200" indent="-457200">
              <a:buSzPct val="100000"/>
              <a:buAutoNum type="alphaUcPeriod"/>
            </a:pPr>
            <a:r>
              <a:rPr lang="nl-NL" dirty="0"/>
              <a:t>je het begrip van het leerdoel test</a:t>
            </a:r>
          </a:p>
        </p:txBody>
      </p:sp>
    </p:spTree>
    <p:extLst>
      <p:ext uri="{BB962C8B-B14F-4D97-AF65-F5344CB8AC3E}">
        <p14:creationId xmlns:p14="http://schemas.microsoft.com/office/powerpoint/2010/main" val="1684738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Je zet een diagnostische vraag formatief in wanneer</a:t>
            </a:r>
          </a:p>
        </p:txBody>
      </p:sp>
      <p:sp>
        <p:nvSpPr>
          <p:cNvPr id="3" name="Tijdelijke aanduiding voor inhoud 2"/>
          <p:cNvSpPr>
            <a:spLocks noGrp="1"/>
          </p:cNvSpPr>
          <p:nvPr>
            <p:ph idx="1"/>
          </p:nvPr>
        </p:nvSpPr>
        <p:spPr/>
        <p:txBody>
          <a:bodyPr>
            <a:normAutofit/>
          </a:bodyPr>
          <a:lstStyle/>
          <a:p>
            <a:pPr marL="457200" indent="-457200">
              <a:buSzPct val="100000"/>
              <a:buAutoNum type="alphaUcPeriod"/>
            </a:pPr>
            <a:r>
              <a:rPr lang="nl-NL" dirty="0"/>
              <a:t>het niet mee weegt in de beoordeling van een leerling</a:t>
            </a:r>
          </a:p>
          <a:p>
            <a:pPr marL="457200" indent="-457200">
              <a:buSzPct val="100000"/>
              <a:buAutoNum type="alphaUcPeriod"/>
            </a:pPr>
            <a:r>
              <a:rPr lang="nl-NL" dirty="0"/>
              <a:t>alle leerlingen betrokken en actief  aan de slag zijn</a:t>
            </a:r>
          </a:p>
          <a:p>
            <a:pPr marL="457200" indent="-457200">
              <a:buSzPct val="100000"/>
              <a:buAutoNum type="alphaUcPeriod"/>
            </a:pPr>
            <a:r>
              <a:rPr lang="nl-NL" b="1" dirty="0"/>
              <a:t>je de uitkomst gebruik voor het vervolg van je les</a:t>
            </a:r>
          </a:p>
          <a:p>
            <a:pPr marL="457200" indent="-457200">
              <a:buSzPct val="100000"/>
              <a:buAutoNum type="alphaUcPeriod"/>
            </a:pPr>
            <a:r>
              <a:rPr lang="nl-NL" dirty="0"/>
              <a:t>je het begrip van het leerdoel test</a:t>
            </a:r>
          </a:p>
        </p:txBody>
      </p:sp>
    </p:spTree>
    <p:extLst>
      <p:ext uri="{BB962C8B-B14F-4D97-AF65-F5344CB8AC3E}">
        <p14:creationId xmlns:p14="http://schemas.microsoft.com/office/powerpoint/2010/main" val="10754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124744"/>
            <a:ext cx="3354361" cy="4713388"/>
          </a:xfrm>
        </p:spPr>
      </p:pic>
    </p:spTree>
    <p:extLst>
      <p:ext uri="{BB962C8B-B14F-4D97-AF65-F5344CB8AC3E}">
        <p14:creationId xmlns:p14="http://schemas.microsoft.com/office/powerpoint/2010/main" val="197790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113233" y="620688"/>
            <a:ext cx="7514035" cy="5170513"/>
          </a:xfrm>
        </p:spPr>
        <p:txBody>
          <a:bodyPr anchor="t">
            <a:normAutofit fontScale="92500" lnSpcReduction="20000"/>
          </a:bodyPr>
          <a:lstStyle/>
          <a:p>
            <a:pPr marL="0" indent="0">
              <a:buNone/>
            </a:pPr>
            <a:r>
              <a:rPr lang="nl-NL" b="1" dirty="0"/>
              <a:t>Probleem</a:t>
            </a:r>
          </a:p>
          <a:p>
            <a:r>
              <a:rPr lang="nl-NL" dirty="0"/>
              <a:t>Leren is grillig</a:t>
            </a:r>
          </a:p>
          <a:p>
            <a:r>
              <a:rPr lang="nl-NL" dirty="0"/>
              <a:t>Als expert overschat je makkelijk de kennis van leerlingen </a:t>
            </a:r>
          </a:p>
          <a:p>
            <a:r>
              <a:rPr lang="nl-NL" dirty="0"/>
              <a:t>Bij sommige concepten ontstaan vaak misconcepten</a:t>
            </a:r>
          </a:p>
          <a:p>
            <a:pPr marL="0" indent="0">
              <a:buNone/>
            </a:pPr>
            <a:endParaRPr lang="nl-NL" dirty="0"/>
          </a:p>
          <a:p>
            <a:pPr marL="0" indent="0">
              <a:buNone/>
            </a:pPr>
            <a:r>
              <a:rPr lang="nl-NL" b="1" dirty="0"/>
              <a:t>Diagnostische vraag</a:t>
            </a:r>
          </a:p>
          <a:p>
            <a:pPr marL="0" indent="0">
              <a:buNone/>
            </a:pPr>
            <a:r>
              <a:rPr lang="nl-NL" dirty="0"/>
              <a:t>Krachtig middel om het denken van leerlingen snel zichtbaar te maken in de les</a:t>
            </a:r>
          </a:p>
          <a:p>
            <a:pPr marL="0" indent="0">
              <a:buNone/>
            </a:pPr>
            <a:endParaRPr lang="nl-NL" dirty="0"/>
          </a:p>
          <a:p>
            <a:pPr marL="0" indent="0">
              <a:buNone/>
            </a:pPr>
            <a:r>
              <a:rPr lang="nl-NL" b="1" dirty="0"/>
              <a:t>Hoe is dit onderdeel van formatief handelen?</a:t>
            </a:r>
          </a:p>
          <a:p>
            <a:pPr marL="0" indent="0">
              <a:buNone/>
            </a:pPr>
            <a:r>
              <a:rPr lang="nl-NL" dirty="0"/>
              <a:t>Gebruik de uitkomst voor een geïnformeerde beslissing</a:t>
            </a:r>
          </a:p>
          <a:p>
            <a:pPr marL="0" indent="0">
              <a:buNone/>
            </a:pPr>
            <a:endParaRPr lang="nl-NL" dirty="0"/>
          </a:p>
          <a:p>
            <a:pPr marL="0" indent="0">
              <a:buNone/>
            </a:pPr>
            <a:r>
              <a:rPr lang="nl-NL" b="1" dirty="0"/>
              <a:t>Zelf aan de slag</a:t>
            </a:r>
          </a:p>
        </p:txBody>
      </p:sp>
    </p:spTree>
    <p:extLst>
      <p:ext uri="{BB962C8B-B14F-4D97-AF65-F5344CB8AC3E}">
        <p14:creationId xmlns:p14="http://schemas.microsoft.com/office/powerpoint/2010/main" val="95558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E6D4E1-420D-4AAD-9155-CD24E11D366E}"/>
              </a:ext>
            </a:extLst>
          </p:cNvPr>
          <p:cNvSpPr>
            <a:spLocks noGrp="1"/>
          </p:cNvSpPr>
          <p:nvPr>
            <p:ph type="title"/>
          </p:nvPr>
        </p:nvSpPr>
        <p:spPr>
          <a:xfrm>
            <a:off x="1113234" y="685801"/>
            <a:ext cx="7514035" cy="1087015"/>
          </a:xfrm>
        </p:spPr>
        <p:txBody>
          <a:bodyPr/>
          <a:lstStyle/>
          <a:p>
            <a:r>
              <a:rPr lang="nl-NL" dirty="0"/>
              <a:t>5 gouden regels volgens Barton</a:t>
            </a:r>
          </a:p>
        </p:txBody>
      </p:sp>
      <p:sp>
        <p:nvSpPr>
          <p:cNvPr id="3" name="Tijdelijke aanduiding voor inhoud 2">
            <a:extLst>
              <a:ext uri="{FF2B5EF4-FFF2-40B4-BE49-F238E27FC236}">
                <a16:creationId xmlns:a16="http://schemas.microsoft.com/office/drawing/2014/main" xmlns="" id="{120A336D-C732-4556-BE7B-23854F341104}"/>
              </a:ext>
            </a:extLst>
          </p:cNvPr>
          <p:cNvSpPr>
            <a:spLocks noGrp="1"/>
          </p:cNvSpPr>
          <p:nvPr>
            <p:ph idx="1"/>
          </p:nvPr>
        </p:nvSpPr>
        <p:spPr>
          <a:xfrm>
            <a:off x="1113233" y="1772816"/>
            <a:ext cx="7514035" cy="4018385"/>
          </a:xfrm>
        </p:spPr>
        <p:txBody>
          <a:bodyPr/>
          <a:lstStyle/>
          <a:p>
            <a:r>
              <a:rPr lang="nl-NL" dirty="0"/>
              <a:t>Eenduidige, gesloten vraag</a:t>
            </a:r>
          </a:p>
          <a:p>
            <a:r>
              <a:rPr lang="nl-NL" dirty="0"/>
              <a:t>Bevraagt één concept</a:t>
            </a:r>
          </a:p>
          <a:p>
            <a:r>
              <a:rPr lang="nl-NL" dirty="0"/>
              <a:t>Snel te beantwoorden</a:t>
            </a:r>
          </a:p>
          <a:p>
            <a:r>
              <a:rPr lang="nl-NL" dirty="0"/>
              <a:t>Foute opties geven informatie over denkwijze leerling</a:t>
            </a:r>
          </a:p>
          <a:p>
            <a:r>
              <a:rPr lang="nl-NL" dirty="0"/>
              <a:t>Niet mogelijk met de verkeerde strategie op juiste antwoord te komen</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013176"/>
            <a:ext cx="1155818" cy="1687325"/>
          </a:xfrm>
          <a:prstGeom prst="rect">
            <a:avLst/>
          </a:prstGeom>
        </p:spPr>
      </p:pic>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l="5329" t="10466" r="4086"/>
          <a:stretch/>
        </p:blipFill>
        <p:spPr>
          <a:xfrm>
            <a:off x="5477772" y="1758126"/>
            <a:ext cx="2448273" cy="1814890"/>
          </a:xfrm>
          <a:prstGeom prst="rect">
            <a:avLst/>
          </a:prstGeom>
        </p:spPr>
      </p:pic>
    </p:spTree>
    <p:extLst>
      <p:ext uri="{BB962C8B-B14F-4D97-AF65-F5344CB8AC3E}">
        <p14:creationId xmlns:p14="http://schemas.microsoft.com/office/powerpoint/2010/main" val="200840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wisselende kwaliteit</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691735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FFE544-5EB0-9DE2-506E-219EE226C990}"/>
              </a:ext>
            </a:extLst>
          </p:cNvPr>
          <p:cNvSpPr>
            <a:spLocks noGrp="1"/>
          </p:cNvSpPr>
          <p:nvPr>
            <p:ph type="title"/>
          </p:nvPr>
        </p:nvSpPr>
        <p:spPr>
          <a:xfrm>
            <a:off x="1115616" y="476672"/>
            <a:ext cx="7514035" cy="798969"/>
          </a:xfrm>
        </p:spPr>
        <p:txBody>
          <a:bodyPr/>
          <a:lstStyle/>
          <a:p>
            <a:r>
              <a:rPr lang="nl-NL" dirty="0"/>
              <a:t>Thema’s</a:t>
            </a:r>
          </a:p>
        </p:txBody>
      </p:sp>
      <p:sp>
        <p:nvSpPr>
          <p:cNvPr id="5" name="Tijdelijke aanduiding voor inhoud 4">
            <a:extLst>
              <a:ext uri="{FF2B5EF4-FFF2-40B4-BE49-F238E27FC236}">
                <a16:creationId xmlns:a16="http://schemas.microsoft.com/office/drawing/2014/main" xmlns="" id="{925E920D-F2CB-9468-9E04-D96DFF1D702C}"/>
              </a:ext>
            </a:extLst>
          </p:cNvPr>
          <p:cNvSpPr>
            <a:spLocks noGrp="1"/>
          </p:cNvSpPr>
          <p:nvPr>
            <p:ph idx="1"/>
          </p:nvPr>
        </p:nvSpPr>
        <p:spPr>
          <a:xfrm>
            <a:off x="1403648" y="1844824"/>
            <a:ext cx="7514035" cy="4306431"/>
          </a:xfrm>
        </p:spPr>
        <p:txBody>
          <a:bodyPr numCol="3">
            <a:noAutofit/>
          </a:bodyPr>
          <a:lstStyle/>
          <a:p>
            <a:r>
              <a:rPr lang="nl-NL" sz="1800" dirty="0"/>
              <a:t>Fotosynthese / assimilatie</a:t>
            </a:r>
          </a:p>
          <a:p>
            <a:r>
              <a:rPr lang="nl-NL" sz="1800" dirty="0">
                <a:solidFill>
                  <a:schemeClr val="accent1"/>
                </a:solidFill>
              </a:rPr>
              <a:t>Stofwisseling / dissimilatie / verbranding</a:t>
            </a:r>
          </a:p>
          <a:p>
            <a:r>
              <a:rPr lang="nl-NL" sz="1800" dirty="0"/>
              <a:t>DNA - bouw en synthese</a:t>
            </a:r>
          </a:p>
          <a:p>
            <a:r>
              <a:rPr lang="nl-NL" sz="1800" dirty="0"/>
              <a:t>DNA - eiwitsynthese</a:t>
            </a:r>
          </a:p>
          <a:p>
            <a:r>
              <a:rPr lang="nl-NL" sz="1800" dirty="0"/>
              <a:t>Cel - bouw</a:t>
            </a:r>
          </a:p>
          <a:p>
            <a:r>
              <a:rPr lang="nl-NL" sz="1800" dirty="0"/>
              <a:t>Celdeling (mitose/meiose)</a:t>
            </a:r>
          </a:p>
          <a:p>
            <a:r>
              <a:rPr lang="nl-NL" sz="1800" dirty="0"/>
              <a:t>Vertering</a:t>
            </a:r>
          </a:p>
          <a:p>
            <a:r>
              <a:rPr lang="nl-NL" sz="1800" dirty="0">
                <a:solidFill>
                  <a:schemeClr val="accent1"/>
                </a:solidFill>
              </a:rPr>
              <a:t>Ademhaling</a:t>
            </a:r>
          </a:p>
          <a:p>
            <a:r>
              <a:rPr lang="nl-NL" sz="1800" dirty="0">
                <a:solidFill>
                  <a:schemeClr val="accent1"/>
                </a:solidFill>
              </a:rPr>
              <a:t>Transport / bloedsomloop</a:t>
            </a:r>
          </a:p>
          <a:p>
            <a:r>
              <a:rPr lang="nl-NL" sz="1800" dirty="0"/>
              <a:t>Afweer</a:t>
            </a:r>
          </a:p>
          <a:p>
            <a:r>
              <a:rPr lang="nl-NL" sz="1800" dirty="0">
                <a:solidFill>
                  <a:schemeClr val="accent1"/>
                </a:solidFill>
              </a:rPr>
              <a:t>Uitscheiding</a:t>
            </a:r>
          </a:p>
          <a:p>
            <a:r>
              <a:rPr lang="nl-NL" sz="1800" dirty="0"/>
              <a:t>Genetica / erfelijkheid</a:t>
            </a:r>
          </a:p>
          <a:p>
            <a:r>
              <a:rPr lang="nl-NL" sz="1800" dirty="0"/>
              <a:t>Zintuigen</a:t>
            </a:r>
          </a:p>
          <a:p>
            <a:r>
              <a:rPr lang="nl-NL" sz="1800" dirty="0"/>
              <a:t>Zenuwstelsel</a:t>
            </a:r>
          </a:p>
          <a:p>
            <a:r>
              <a:rPr lang="nl-NL" sz="1800" dirty="0"/>
              <a:t>Hormonen</a:t>
            </a:r>
          </a:p>
          <a:p>
            <a:r>
              <a:rPr lang="nl-NL" sz="1800" dirty="0"/>
              <a:t>Planten</a:t>
            </a:r>
          </a:p>
          <a:p>
            <a:r>
              <a:rPr lang="nl-NL" sz="1800" dirty="0"/>
              <a:t>Ecologie</a:t>
            </a:r>
          </a:p>
          <a:p>
            <a:r>
              <a:rPr lang="nl-NL" sz="1800" dirty="0"/>
              <a:t>Milieu en duurzaamheid</a:t>
            </a:r>
          </a:p>
          <a:p>
            <a:r>
              <a:rPr lang="nl-NL" sz="1800" dirty="0">
                <a:solidFill>
                  <a:schemeClr val="accent1"/>
                </a:solidFill>
              </a:rPr>
              <a:t>Evolutie</a:t>
            </a:r>
          </a:p>
          <a:p>
            <a:r>
              <a:rPr lang="nl-NL" sz="1800" dirty="0"/>
              <a:t>Gedrag</a:t>
            </a:r>
          </a:p>
          <a:p>
            <a:r>
              <a:rPr lang="nl-NL" sz="1800" dirty="0">
                <a:solidFill>
                  <a:schemeClr val="accent1"/>
                </a:solidFill>
              </a:rPr>
              <a:t>Voortplanting en seksualiteit</a:t>
            </a:r>
          </a:p>
          <a:p>
            <a:r>
              <a:rPr lang="nl-NL" sz="1800" dirty="0"/>
              <a:t>Ordening / geschiedenis van het leven</a:t>
            </a:r>
          </a:p>
          <a:p>
            <a:r>
              <a:rPr lang="nl-NL" sz="1800" dirty="0" err="1"/>
              <a:t>Onderzoeksvaardig</a:t>
            </a:r>
            <a:r>
              <a:rPr lang="nl-NL" sz="1800" dirty="0"/>
              <a:t>-heden</a:t>
            </a:r>
          </a:p>
          <a:p>
            <a:endParaRPr lang="nl-NL" sz="1800" dirty="0"/>
          </a:p>
        </p:txBody>
      </p:sp>
    </p:spTree>
    <p:extLst>
      <p:ext uri="{BB962C8B-B14F-4D97-AF65-F5344CB8AC3E}">
        <p14:creationId xmlns:p14="http://schemas.microsoft.com/office/powerpoint/2010/main" val="4167980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3AA7AFB-C713-4F2B-B42F-F12F4C68394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xmlns="" id="{988CFA97-E521-4BA0-A6AB-7D36F4C9A5D0}"/>
              </a:ext>
            </a:extLst>
          </p:cNvPr>
          <p:cNvSpPr>
            <a:spLocks noGrp="1"/>
          </p:cNvSpPr>
          <p:nvPr>
            <p:ph idx="1"/>
          </p:nvPr>
        </p:nvSpPr>
        <p:spPr>
          <a:xfrm>
            <a:off x="1113234" y="2036345"/>
            <a:ext cx="7514034" cy="4272975"/>
          </a:xfrm>
        </p:spPr>
        <p:txBody>
          <a:bodyPr>
            <a:normAutofit/>
          </a:bodyPr>
          <a:lstStyle/>
          <a:p>
            <a:pPr marL="0" indent="0">
              <a:buNone/>
            </a:pPr>
            <a:endParaRPr lang="nl-NL" dirty="0"/>
          </a:p>
        </p:txBody>
      </p:sp>
      <p:pic>
        <p:nvPicPr>
          <p:cNvPr id="4" name="Afbeelding 3"/>
          <p:cNvPicPr>
            <a:picLocks noChangeAspect="1"/>
          </p:cNvPicPr>
          <p:nvPr/>
        </p:nvPicPr>
        <p:blipFill>
          <a:blip r:embed="rId3"/>
          <a:stretch>
            <a:fillRect/>
          </a:stretch>
        </p:blipFill>
        <p:spPr>
          <a:xfrm>
            <a:off x="1113233" y="1702175"/>
            <a:ext cx="5367122" cy="4173538"/>
          </a:xfrm>
          <a:prstGeom prst="rect">
            <a:avLst/>
          </a:prstGeom>
        </p:spPr>
      </p:pic>
      <p:pic>
        <p:nvPicPr>
          <p:cNvPr id="5" name="Picture 5">
            <a:extLst>
              <a:ext uri="{FF2B5EF4-FFF2-40B4-BE49-F238E27FC236}">
                <a16:creationId xmlns:a16="http://schemas.microsoft.com/office/drawing/2014/main" xmlns="" id="{219D1AA6-A356-5E97-96A8-D8E86CC1B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217" y="3825023"/>
            <a:ext cx="498475" cy="498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F6BC522E-EE22-73AF-3A77-A389DC2724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4566904"/>
            <a:ext cx="508521" cy="508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xmlns="" id="{54673A8B-E1AC-F566-D0C4-060577639F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2495" y="5351441"/>
            <a:ext cx="508522" cy="508522"/>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xmlns="" id="{FC178CAE-5E6C-C999-D406-2F71C833FDB7}"/>
              </a:ext>
            </a:extLst>
          </p:cNvPr>
          <p:cNvSpPr txBox="1"/>
          <p:nvPr/>
        </p:nvSpPr>
        <p:spPr>
          <a:xfrm>
            <a:off x="7092280" y="5351441"/>
            <a:ext cx="2808682" cy="646331"/>
          </a:xfrm>
          <a:prstGeom prst="rect">
            <a:avLst/>
          </a:prstGeom>
          <a:noFill/>
        </p:spPr>
        <p:txBody>
          <a:bodyPr wrap="square" rtlCol="0">
            <a:spAutoFit/>
          </a:bodyPr>
          <a:lstStyle/>
          <a:p>
            <a:r>
              <a:rPr lang="nl-NL" dirty="0"/>
              <a:t>De vragensteller</a:t>
            </a:r>
          </a:p>
          <a:p>
            <a:r>
              <a:rPr lang="nl-NL" dirty="0"/>
              <a:t>vult in (dan vouwen)</a:t>
            </a:r>
          </a:p>
        </p:txBody>
      </p:sp>
      <p:sp>
        <p:nvSpPr>
          <p:cNvPr id="9" name="Tekstvak 8">
            <a:extLst>
              <a:ext uri="{FF2B5EF4-FFF2-40B4-BE49-F238E27FC236}">
                <a16:creationId xmlns:a16="http://schemas.microsoft.com/office/drawing/2014/main" xmlns="" id="{63DA0342-C62E-7E46-B861-0769FDF88145}"/>
              </a:ext>
            </a:extLst>
          </p:cNvPr>
          <p:cNvSpPr txBox="1"/>
          <p:nvPr/>
        </p:nvSpPr>
        <p:spPr>
          <a:xfrm>
            <a:off x="7092280" y="4498001"/>
            <a:ext cx="1807886" cy="646331"/>
          </a:xfrm>
          <a:prstGeom prst="rect">
            <a:avLst/>
          </a:prstGeom>
          <a:noFill/>
        </p:spPr>
        <p:txBody>
          <a:bodyPr wrap="square" rtlCol="0">
            <a:spAutoFit/>
          </a:bodyPr>
          <a:lstStyle/>
          <a:p>
            <a:r>
              <a:rPr lang="nl-NL" dirty="0"/>
              <a:t>De 2</a:t>
            </a:r>
            <a:r>
              <a:rPr lang="nl-NL" baseline="30000" dirty="0"/>
              <a:t>e</a:t>
            </a:r>
            <a:r>
              <a:rPr lang="nl-NL" dirty="0"/>
              <a:t> persoon</a:t>
            </a:r>
          </a:p>
          <a:p>
            <a:r>
              <a:rPr lang="nl-NL" dirty="0"/>
              <a:t>vult in</a:t>
            </a:r>
          </a:p>
        </p:txBody>
      </p:sp>
      <p:sp>
        <p:nvSpPr>
          <p:cNvPr id="10" name="Tekstvak 9">
            <a:extLst>
              <a:ext uri="{FF2B5EF4-FFF2-40B4-BE49-F238E27FC236}">
                <a16:creationId xmlns:a16="http://schemas.microsoft.com/office/drawing/2014/main" xmlns="" id="{9E3A36B1-F4A0-F053-13E1-F10F8C66DD8B}"/>
              </a:ext>
            </a:extLst>
          </p:cNvPr>
          <p:cNvSpPr txBox="1"/>
          <p:nvPr/>
        </p:nvSpPr>
        <p:spPr>
          <a:xfrm>
            <a:off x="7092280" y="3889594"/>
            <a:ext cx="1448272" cy="369332"/>
          </a:xfrm>
          <a:prstGeom prst="rect">
            <a:avLst/>
          </a:prstGeom>
          <a:noFill/>
        </p:spPr>
        <p:txBody>
          <a:bodyPr wrap="square" rtlCol="0">
            <a:spAutoFit/>
          </a:bodyPr>
          <a:lstStyle/>
          <a:p>
            <a:r>
              <a:rPr lang="nl-NL" dirty="0"/>
              <a:t>Na overleg</a:t>
            </a:r>
          </a:p>
        </p:txBody>
      </p:sp>
    </p:spTree>
    <p:extLst>
      <p:ext uri="{BB962C8B-B14F-4D97-AF65-F5344CB8AC3E}">
        <p14:creationId xmlns:p14="http://schemas.microsoft.com/office/powerpoint/2010/main" val="66401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Terugkoppeling</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206335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E94A329-7EC0-46E6-9D04-73EE9BF41DA4}"/>
              </a:ext>
            </a:extLst>
          </p:cNvPr>
          <p:cNvSpPr>
            <a:spLocks noGrp="1"/>
          </p:cNvSpPr>
          <p:nvPr>
            <p:ph type="title"/>
          </p:nvPr>
        </p:nvSpPr>
        <p:spPr/>
        <p:txBody>
          <a:bodyPr/>
          <a:lstStyle/>
          <a:p>
            <a:r>
              <a:rPr lang="nl-NL" dirty="0"/>
              <a:t>Diagnostische vragen project</a:t>
            </a:r>
          </a:p>
        </p:txBody>
      </p:sp>
      <p:sp>
        <p:nvSpPr>
          <p:cNvPr id="3" name="Tijdelijke aanduiding voor inhoud 2">
            <a:extLst>
              <a:ext uri="{FF2B5EF4-FFF2-40B4-BE49-F238E27FC236}">
                <a16:creationId xmlns:a16="http://schemas.microsoft.com/office/drawing/2014/main" xmlns="" id="{4C367663-CF80-47D0-96E6-1F1000FED6F0}"/>
              </a:ext>
            </a:extLst>
          </p:cNvPr>
          <p:cNvSpPr>
            <a:spLocks noGrp="1"/>
          </p:cNvSpPr>
          <p:nvPr>
            <p:ph idx="1"/>
          </p:nvPr>
        </p:nvSpPr>
        <p:spPr>
          <a:xfrm>
            <a:off x="1259632" y="1700808"/>
            <a:ext cx="4572000" cy="3687465"/>
          </a:xfrm>
        </p:spPr>
        <p:txBody>
          <a:bodyPr/>
          <a:lstStyle/>
          <a:p>
            <a:r>
              <a:rPr lang="nl-NL" dirty="0"/>
              <a:t>Beschikbaar maken van kennis rondom veel voorkomende misvattingen</a:t>
            </a:r>
          </a:p>
          <a:p>
            <a:r>
              <a:rPr lang="nl-NL" dirty="0"/>
              <a:t>Diagnostische vragen van hoge kwaliteit ontwikkelen</a:t>
            </a:r>
          </a:p>
        </p:txBody>
      </p:sp>
      <p:pic>
        <p:nvPicPr>
          <p:cNvPr id="6" name="Afbeelding 5"/>
          <p:cNvPicPr>
            <a:picLocks noChangeAspect="1"/>
          </p:cNvPicPr>
          <p:nvPr/>
        </p:nvPicPr>
        <p:blipFill>
          <a:blip r:embed="rId3"/>
          <a:stretch>
            <a:fillRect/>
          </a:stretch>
        </p:blipFill>
        <p:spPr>
          <a:xfrm>
            <a:off x="2411760" y="383417"/>
            <a:ext cx="1985003" cy="604768"/>
          </a:xfrm>
          <a:prstGeom prst="rect">
            <a:avLst/>
          </a:prstGeom>
        </p:spPr>
      </p:pic>
      <p:pic>
        <p:nvPicPr>
          <p:cNvPr id="7" name="Afbeelding 6"/>
          <p:cNvPicPr>
            <a:picLocks noChangeAspect="1"/>
          </p:cNvPicPr>
          <p:nvPr/>
        </p:nvPicPr>
        <p:blipFill>
          <a:blip r:embed="rId4"/>
          <a:stretch>
            <a:fillRect/>
          </a:stretch>
        </p:blipFill>
        <p:spPr>
          <a:xfrm>
            <a:off x="4870251" y="394890"/>
            <a:ext cx="2595023" cy="633071"/>
          </a:xfrm>
          <a:prstGeom prst="rect">
            <a:avLst/>
          </a:prstGeom>
        </p:spPr>
      </p:pic>
      <p:sp>
        <p:nvSpPr>
          <p:cNvPr id="8" name="Rechthoek 7"/>
          <p:cNvSpPr/>
          <p:nvPr/>
        </p:nvSpPr>
        <p:spPr>
          <a:xfrm>
            <a:off x="1259632" y="5312812"/>
            <a:ext cx="4572000" cy="646331"/>
          </a:xfrm>
          <a:prstGeom prst="rect">
            <a:avLst/>
          </a:prstGeom>
        </p:spPr>
        <p:txBody>
          <a:bodyPr>
            <a:spAutoFit/>
          </a:bodyPr>
          <a:lstStyle/>
          <a:p>
            <a:r>
              <a:rPr lang="nl-NL" dirty="0">
                <a:hlinkClick r:id="rId5"/>
              </a:rPr>
              <a:t>https://www.nvon.nl/diagnostischevragen</a:t>
            </a:r>
            <a:endParaRPr lang="nl-NL" dirty="0"/>
          </a:p>
          <a:p>
            <a:r>
              <a:rPr lang="nl-NL" dirty="0"/>
              <a:t>Contact: diagnostischevragen@nvon.nl</a:t>
            </a:r>
          </a:p>
        </p:txBody>
      </p:sp>
      <p:pic>
        <p:nvPicPr>
          <p:cNvPr id="9" name="Afbeelding 8"/>
          <p:cNvPicPr>
            <a:picLocks noChangeAspect="1"/>
          </p:cNvPicPr>
          <p:nvPr/>
        </p:nvPicPr>
        <p:blipFill>
          <a:blip r:embed="rId6"/>
          <a:stretch>
            <a:fillRect/>
          </a:stretch>
        </p:blipFill>
        <p:spPr>
          <a:xfrm>
            <a:off x="5978023" y="2430774"/>
            <a:ext cx="2779227" cy="3706963"/>
          </a:xfrm>
          <a:prstGeom prst="rect">
            <a:avLst/>
          </a:prstGeom>
        </p:spPr>
      </p:pic>
    </p:spTree>
    <p:extLst>
      <p:ext uri="{BB962C8B-B14F-4D97-AF65-F5344CB8AC3E}">
        <p14:creationId xmlns:p14="http://schemas.microsoft.com/office/powerpoint/2010/main" val="2622123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5825" y="692696"/>
            <a:ext cx="7514035" cy="942999"/>
          </a:xfrm>
        </p:spPr>
        <p:txBody>
          <a:bodyPr/>
          <a:lstStyle/>
          <a:p>
            <a:r>
              <a:rPr lang="nl-NL" dirty="0"/>
              <a:t>   Boektips</a:t>
            </a:r>
            <a:endParaRPr lang="en-GB" dirty="0"/>
          </a:p>
        </p:txBody>
      </p:sp>
      <p:sp>
        <p:nvSpPr>
          <p:cNvPr id="4" name="AutoShape 4" descr="Afbeeldingsresultaat voor embedded formative assess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7" descr="Afbeeldingsresultaat voor cijfers geven werkt ni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0" descr="Afbeeldingsresultaat voor jongens zijn slimmer dan meisj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ijdelijke aanduiding voor inhoud 2"/>
          <p:cNvSpPr>
            <a:spLocks noGrp="1"/>
          </p:cNvSpPr>
          <p:nvPr>
            <p:ph idx="1"/>
          </p:nvPr>
        </p:nvSpPr>
        <p:spPr>
          <a:xfrm>
            <a:off x="899592" y="2116802"/>
            <a:ext cx="8030307" cy="599575"/>
          </a:xfrm>
        </p:spPr>
        <p:txBody>
          <a:bodyPr/>
          <a:lstStyle/>
          <a:p>
            <a:pPr marL="0" indent="0">
              <a:buNone/>
            </a:pPr>
            <a:r>
              <a:rPr lang="nl-NL" dirty="0"/>
              <a:t>		   Formatief handelen		</a:t>
            </a:r>
            <a:r>
              <a:rPr lang="nl-NL" dirty="0" err="1"/>
              <a:t>Evidence</a:t>
            </a:r>
            <a:r>
              <a:rPr lang="nl-NL" dirty="0"/>
              <a:t> </a:t>
            </a:r>
            <a:r>
              <a:rPr lang="nl-NL" dirty="0" err="1"/>
              <a:t>informed</a:t>
            </a:r>
            <a:r>
              <a:rPr lang="nl-NL" dirty="0"/>
              <a:t> lesgeven</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716377"/>
            <a:ext cx="2401164" cy="3505348"/>
          </a:xfrm>
          <a:prstGeom prst="rect">
            <a:avLst/>
          </a:prstGeom>
        </p:spPr>
      </p:pic>
      <p:pic>
        <p:nvPicPr>
          <p:cNvPr id="9" name="Afbeelding 8"/>
          <p:cNvPicPr>
            <a:picLocks noChangeAspect="1"/>
          </p:cNvPicPr>
          <p:nvPr/>
        </p:nvPicPr>
        <p:blipFill>
          <a:blip r:embed="rId4"/>
          <a:stretch>
            <a:fillRect/>
          </a:stretch>
        </p:blipFill>
        <p:spPr>
          <a:xfrm>
            <a:off x="2123728" y="2716377"/>
            <a:ext cx="2350706" cy="3505348"/>
          </a:xfrm>
          <a:prstGeom prst="rect">
            <a:avLst/>
          </a:prstGeom>
        </p:spPr>
      </p:pic>
    </p:spTree>
    <p:extLst>
      <p:ext uri="{BB962C8B-B14F-4D97-AF65-F5344CB8AC3E}">
        <p14:creationId xmlns:p14="http://schemas.microsoft.com/office/powerpoint/2010/main" val="102268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Feedback</a:t>
            </a:r>
            <a:endParaRPr lang="nl-NL" dirty="0"/>
          </a:p>
        </p:txBody>
      </p:sp>
      <p:sp>
        <p:nvSpPr>
          <p:cNvPr id="3" name="Tijdelijke aanduiding voor inhoud 2"/>
          <p:cNvSpPr>
            <a:spLocks noGrp="1"/>
          </p:cNvSpPr>
          <p:nvPr>
            <p:ph idx="1"/>
          </p:nvPr>
        </p:nvSpPr>
        <p:spPr/>
        <p:txBody>
          <a:bodyPr/>
          <a:lstStyle/>
          <a:p>
            <a:pPr marL="457200" indent="-457200">
              <a:buAutoNum type="arabicPeriod"/>
            </a:pPr>
            <a:endParaRPr lang="nl-NL" dirty="0" smtClean="0"/>
          </a:p>
          <a:p>
            <a:pPr marL="457200" indent="-457200">
              <a:buAutoNum type="arabicPeriod"/>
            </a:pPr>
            <a:r>
              <a:rPr lang="nl-NL" dirty="0" smtClean="0"/>
              <a:t>Welke vorm is naast </a:t>
            </a:r>
            <a:r>
              <a:rPr lang="nl-NL" dirty="0" err="1" smtClean="0"/>
              <a:t>ppt</a:t>
            </a:r>
            <a:r>
              <a:rPr lang="nl-NL" dirty="0" smtClean="0"/>
              <a:t> wenselijk?</a:t>
            </a:r>
            <a:endParaRPr lang="nl-NL" dirty="0"/>
          </a:p>
          <a:p>
            <a:pPr marL="457200" indent="-457200">
              <a:buAutoNum type="arabicPeriod"/>
            </a:pPr>
            <a:r>
              <a:rPr lang="nl-NL" dirty="0" smtClean="0"/>
              <a:t>Ga je diagnostische vragen gebruiken?</a:t>
            </a:r>
          </a:p>
          <a:p>
            <a:pPr marL="457200" indent="-457200">
              <a:buAutoNum type="arabicPeriod"/>
            </a:pPr>
            <a:r>
              <a:rPr lang="nl-NL" dirty="0" smtClean="0"/>
              <a:t>Ga je ze met collega’s ontwikkelen?</a:t>
            </a:r>
          </a:p>
          <a:p>
            <a:pPr marL="457200" indent="-457200">
              <a:buAutoNum type="arabicPeriod"/>
            </a:pPr>
            <a:r>
              <a:rPr lang="nl-NL" dirty="0" smtClean="0"/>
              <a:t>Tops en tips voor workshop </a:t>
            </a:r>
            <a:endParaRPr lang="nl-NL" dirty="0"/>
          </a:p>
        </p:txBody>
      </p:sp>
      <p:pic>
        <p:nvPicPr>
          <p:cNvPr id="4" name="Picture 2" descr="https://www.antagonist.nl/blog/wp-content/uploads/2015/04/feedback_mat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3429000"/>
            <a:ext cx="223917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5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Contact gegevens</a:t>
            </a:r>
            <a:endParaRPr lang="en-GB" dirty="0"/>
          </a:p>
        </p:txBody>
      </p:sp>
      <p:sp>
        <p:nvSpPr>
          <p:cNvPr id="3" name="Tijdelijke aanduiding voor inhoud 2"/>
          <p:cNvSpPr>
            <a:spLocks noGrp="1"/>
          </p:cNvSpPr>
          <p:nvPr>
            <p:ph idx="1"/>
          </p:nvPr>
        </p:nvSpPr>
        <p:spPr>
          <a:xfrm>
            <a:off x="1619672" y="2204864"/>
            <a:ext cx="6912768" cy="3586337"/>
          </a:xfrm>
        </p:spPr>
        <p:txBody>
          <a:bodyPr anchor="t">
            <a:normAutofit/>
          </a:bodyPr>
          <a:lstStyle/>
          <a:p>
            <a:pPr marL="0" indent="0">
              <a:buNone/>
            </a:pPr>
            <a:endParaRPr lang="nl-NL" dirty="0"/>
          </a:p>
          <a:p>
            <a:pPr marL="0" indent="0">
              <a:buNone/>
            </a:pPr>
            <a:endParaRPr lang="nl-NL" dirty="0"/>
          </a:p>
        </p:txBody>
      </p:sp>
      <p:sp>
        <p:nvSpPr>
          <p:cNvPr id="5" name="Tijdelijke aanduiding voor inhoud 2"/>
          <p:cNvSpPr txBox="1">
            <a:spLocks/>
          </p:cNvSpPr>
          <p:nvPr/>
        </p:nvSpPr>
        <p:spPr>
          <a:xfrm>
            <a:off x="5220072" y="5472878"/>
            <a:ext cx="3818805" cy="121007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1800" dirty="0">
                <a:hlinkClick r:id="rId3"/>
              </a:rPr>
              <a:t>s.faes@heerbeeck.nl</a:t>
            </a:r>
            <a:endParaRPr lang="nl-NL" sz="1800" dirty="0"/>
          </a:p>
          <a:p>
            <a:r>
              <a:rPr lang="nl-NL" sz="1800" dirty="0">
                <a:hlinkClick r:id="rId4"/>
              </a:rPr>
              <a:t>https://nl.linkedin.com/in/sofie-faes-52426551</a:t>
            </a:r>
            <a:r>
              <a:rPr lang="nl-NL" sz="1800" dirty="0"/>
              <a:t> </a:t>
            </a:r>
          </a:p>
        </p:txBody>
      </p:sp>
      <p:sp>
        <p:nvSpPr>
          <p:cNvPr id="6" name="Tijdelijke aanduiding voor inhoud 2"/>
          <p:cNvSpPr txBox="1">
            <a:spLocks/>
          </p:cNvSpPr>
          <p:nvPr/>
        </p:nvSpPr>
        <p:spPr>
          <a:xfrm>
            <a:off x="1587219" y="5239958"/>
            <a:ext cx="3538023" cy="1442993"/>
          </a:xfrm>
          <a:prstGeom prst="rect">
            <a:avLst/>
          </a:prstGeom>
        </p:spPr>
        <p:txBody>
          <a:bodyPr vert="horz" lIns="91440" tIns="45720" rIns="91440" bIns="45720" rtlCol="0" anchor="b">
            <a:norm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800" b="0" kern="1200" cap="none">
                <a:solidFill>
                  <a:schemeClr val="accent1">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r>
              <a:rPr lang="nl-NL" sz="1800" dirty="0">
                <a:solidFill>
                  <a:schemeClr val="tx1"/>
                </a:solidFill>
                <a:hlinkClick r:id="rId5"/>
              </a:rPr>
              <a:t>ddekoning@stmichaelcollege.nl</a:t>
            </a:r>
            <a:endParaRPr lang="nl-NL" sz="1800" dirty="0">
              <a:solidFill>
                <a:schemeClr val="tx1"/>
              </a:solidFill>
            </a:endParaRPr>
          </a:p>
          <a:p>
            <a:r>
              <a:rPr lang="nl-NL" sz="1800" dirty="0">
                <a:solidFill>
                  <a:schemeClr val="tx1"/>
                </a:solidFill>
                <a:hlinkClick r:id="rId6"/>
              </a:rPr>
              <a:t>https://www.linkedin.com/in/dominique-de-koning-5a04a816/</a:t>
            </a:r>
            <a:r>
              <a:rPr lang="nl-NL" sz="1800" dirty="0">
                <a:solidFill>
                  <a:schemeClr val="tx1"/>
                </a:solidFill>
              </a:rPr>
              <a:t> </a:t>
            </a:r>
          </a:p>
        </p:txBody>
      </p:sp>
    </p:spTree>
    <p:extLst>
      <p:ext uri="{BB962C8B-B14F-4D97-AF65-F5344CB8AC3E}">
        <p14:creationId xmlns:p14="http://schemas.microsoft.com/office/powerpoint/2010/main" val="29907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a:t>
            </a:r>
            <a:br>
              <a:rPr lang="nl-NL" dirty="0"/>
            </a:br>
            <a:r>
              <a:rPr lang="nl-NL" dirty="0"/>
              <a:t>Staan = eens              zitten = oneens</a:t>
            </a:r>
            <a:endParaRPr lang="en-GB" dirty="0"/>
          </a:p>
        </p:txBody>
      </p:sp>
      <p:sp>
        <p:nvSpPr>
          <p:cNvPr id="3" name="Tijdelijke aanduiding voor inhoud 2"/>
          <p:cNvSpPr>
            <a:spLocks noGrp="1"/>
          </p:cNvSpPr>
          <p:nvPr>
            <p:ph idx="1"/>
          </p:nvPr>
        </p:nvSpPr>
        <p:spPr/>
        <p:txBody>
          <a:bodyPr/>
          <a:lstStyle/>
          <a:p>
            <a:endParaRPr lang="en-GB" dirty="0"/>
          </a:p>
        </p:txBody>
      </p:sp>
    </p:spTree>
    <p:extLst>
      <p:ext uri="{BB962C8B-B14F-4D97-AF65-F5344CB8AC3E}">
        <p14:creationId xmlns:p14="http://schemas.microsoft.com/office/powerpoint/2010/main" val="254198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Voorkennis in beeld</a:t>
            </a:r>
          </a:p>
        </p:txBody>
      </p:sp>
      <p:sp>
        <p:nvSpPr>
          <p:cNvPr id="3" name="Tijdelijke aanduiding voor inhoud 2"/>
          <p:cNvSpPr>
            <a:spLocks noGrp="1"/>
          </p:cNvSpPr>
          <p:nvPr>
            <p:ph idx="1"/>
          </p:nvPr>
        </p:nvSpPr>
        <p:spPr>
          <a:xfrm>
            <a:off x="1113240" y="2348880"/>
            <a:ext cx="7514035" cy="3442335"/>
          </a:xfrm>
        </p:spPr>
        <p:txBody>
          <a:bodyPr/>
          <a:lstStyle/>
          <a:p>
            <a:r>
              <a:rPr lang="nl-NL" dirty="0"/>
              <a:t>Wat is formatief handelen?</a:t>
            </a:r>
          </a:p>
          <a:p>
            <a:endParaRPr lang="nl-NL" dirty="0"/>
          </a:p>
          <a:p>
            <a:endParaRPr lang="nl-NL" dirty="0"/>
          </a:p>
          <a:p>
            <a:r>
              <a:rPr lang="nl-NL" dirty="0"/>
              <a:t>Wat zijn je doelen voor deze workshop?</a:t>
            </a:r>
          </a:p>
        </p:txBody>
      </p:sp>
    </p:spTree>
    <p:extLst>
      <p:ext uri="{BB962C8B-B14F-4D97-AF65-F5344CB8AC3E}">
        <p14:creationId xmlns:p14="http://schemas.microsoft.com/office/powerpoint/2010/main" val="363087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normAutofit fontScale="77500" lnSpcReduction="20000"/>
          </a:bodyPr>
          <a:lstStyle/>
          <a:p>
            <a:r>
              <a:rPr lang="nl-NL" dirty="0"/>
              <a:t>Formatief handelen: theorie</a:t>
            </a:r>
          </a:p>
          <a:p>
            <a:r>
              <a:rPr lang="nl-NL" dirty="0"/>
              <a:t>Diagnostische vragen: theorie</a:t>
            </a:r>
          </a:p>
          <a:p>
            <a:pPr lvl="1"/>
            <a:r>
              <a:rPr lang="nl-NL" dirty="0"/>
              <a:t>Wat zijn misvattingen en waarom zijn ze zo hardnekkig?</a:t>
            </a:r>
          </a:p>
          <a:p>
            <a:pPr lvl="1"/>
            <a:r>
              <a:rPr lang="nl-NL" dirty="0"/>
              <a:t>Hoe kan een diagnostische vraag helpen?</a:t>
            </a:r>
          </a:p>
          <a:p>
            <a:pPr lvl="1"/>
            <a:r>
              <a:rPr lang="nl-NL" dirty="0"/>
              <a:t>Hoe maak je een goede diagnostische vraag?</a:t>
            </a:r>
          </a:p>
          <a:p>
            <a:pPr lvl="1"/>
            <a:r>
              <a:rPr lang="nl-NL" dirty="0"/>
              <a:t>Hoe zet je een diagnostische vraag formatief in?</a:t>
            </a:r>
          </a:p>
          <a:p>
            <a:r>
              <a:rPr lang="nl-NL" dirty="0"/>
              <a:t>Ontwikkeltijd</a:t>
            </a:r>
          </a:p>
          <a:p>
            <a:r>
              <a:rPr lang="nl-NL" dirty="0"/>
              <a:t>Bekijken reeds gemaakte vragen</a:t>
            </a:r>
          </a:p>
          <a:p>
            <a:r>
              <a:rPr lang="nl-NL" dirty="0"/>
              <a:t>Afsluiting</a:t>
            </a:r>
          </a:p>
        </p:txBody>
      </p:sp>
    </p:spTree>
    <p:extLst>
      <p:ext uri="{BB962C8B-B14F-4D97-AF65-F5344CB8AC3E}">
        <p14:creationId xmlns:p14="http://schemas.microsoft.com/office/powerpoint/2010/main" val="191760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3241" y="685815"/>
            <a:ext cx="7851247" cy="1752599"/>
          </a:xfrm>
        </p:spPr>
        <p:txBody>
          <a:bodyPr>
            <a:normAutofit/>
          </a:bodyPr>
          <a:lstStyle/>
          <a:p>
            <a:r>
              <a:rPr lang="nl-NL" dirty="0"/>
              <a:t>Formatief handelen = werkwijze</a:t>
            </a:r>
            <a:br>
              <a:rPr lang="nl-NL" dirty="0"/>
            </a:br>
            <a:r>
              <a:rPr lang="nl-NL" dirty="0"/>
              <a:t>Integratie van 3 aspecten</a:t>
            </a:r>
            <a:endParaRPr lang="en-GB" dirty="0"/>
          </a:p>
        </p:txBody>
      </p:sp>
      <p:sp>
        <p:nvSpPr>
          <p:cNvPr id="3" name="Tijdelijke aanduiding voor inhoud 2"/>
          <p:cNvSpPr>
            <a:spLocks noGrp="1"/>
          </p:cNvSpPr>
          <p:nvPr>
            <p:ph idx="1"/>
          </p:nvPr>
        </p:nvSpPr>
        <p:spPr>
          <a:xfrm>
            <a:off x="1113240" y="2564904"/>
            <a:ext cx="7514035" cy="3226311"/>
          </a:xfrm>
        </p:spPr>
        <p:txBody>
          <a:bodyPr anchor="t"/>
          <a:lstStyle/>
          <a:p>
            <a:pPr marL="457200" indent="-457200">
              <a:buFont typeface="+mj-lt"/>
              <a:buAutoNum type="arabicPeriod"/>
            </a:pPr>
            <a:r>
              <a:rPr lang="nl-NL" dirty="0"/>
              <a:t>Helderheid over de </a:t>
            </a:r>
            <a:r>
              <a:rPr lang="nl-NL" dirty="0">
                <a:solidFill>
                  <a:schemeClr val="accent1"/>
                </a:solidFill>
              </a:rPr>
              <a:t>doelen</a:t>
            </a:r>
            <a:r>
              <a:rPr lang="nl-NL" dirty="0"/>
              <a:t> van je onderwijs</a:t>
            </a:r>
            <a:endParaRPr lang="nl-NL" dirty="0">
              <a:solidFill>
                <a:schemeClr val="accent1"/>
              </a:solidFill>
            </a:endParaRPr>
          </a:p>
          <a:p>
            <a:pPr marL="457200" indent="-457200">
              <a:buFont typeface="+mj-lt"/>
              <a:buAutoNum type="arabicPeriod"/>
            </a:pPr>
            <a:r>
              <a:rPr lang="nl-NL" dirty="0"/>
              <a:t>Informatie verkrijgen over het niveau van de leerling door het </a:t>
            </a:r>
            <a:r>
              <a:rPr lang="nl-NL" dirty="0">
                <a:solidFill>
                  <a:schemeClr val="accent1"/>
                </a:solidFill>
              </a:rPr>
              <a:t>leren zichtbaar </a:t>
            </a:r>
            <a:r>
              <a:rPr lang="nl-NL" dirty="0"/>
              <a:t>te maken</a:t>
            </a:r>
          </a:p>
          <a:p>
            <a:pPr marL="457200" indent="-457200">
              <a:buFont typeface="+mj-lt"/>
              <a:buAutoNum type="arabicPeriod"/>
            </a:pPr>
            <a:r>
              <a:rPr lang="nl-NL" dirty="0">
                <a:solidFill>
                  <a:schemeClr val="accent1"/>
                </a:solidFill>
              </a:rPr>
              <a:t>Activiteit</a:t>
            </a:r>
            <a:r>
              <a:rPr lang="nl-NL" dirty="0"/>
              <a:t> die helpt bij het leerdoel te komen</a:t>
            </a:r>
          </a:p>
          <a:p>
            <a:pPr marL="457200" indent="-457200">
              <a:buFont typeface="+mj-lt"/>
              <a:buAutoNum type="arabicPeriod"/>
            </a:pPr>
            <a:endParaRPr lang="en-GB" dirty="0"/>
          </a:p>
        </p:txBody>
      </p:sp>
    </p:spTree>
    <p:extLst>
      <p:ext uri="{BB962C8B-B14F-4D97-AF65-F5344CB8AC3E}">
        <p14:creationId xmlns:p14="http://schemas.microsoft.com/office/powerpoint/2010/main" val="79067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Formatief handelen = werkwijze</a:t>
            </a:r>
            <a:endParaRPr lang="en-GB" dirty="0"/>
          </a:p>
        </p:txBody>
      </p:sp>
      <p:sp>
        <p:nvSpPr>
          <p:cNvPr id="6" name="Tijdelijke aanduiding voor inhoud 5"/>
          <p:cNvSpPr>
            <a:spLocks noGrp="1"/>
          </p:cNvSpPr>
          <p:nvPr>
            <p:ph sz="half" idx="2"/>
          </p:nvPr>
        </p:nvSpPr>
        <p:spPr>
          <a:xfrm>
            <a:off x="457200" y="2174874"/>
            <a:ext cx="8075240" cy="4566494"/>
          </a:xfrm>
        </p:spPr>
        <p:txBody>
          <a:bodyPr>
            <a:normAutofit fontScale="77500" lnSpcReduction="20000"/>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endParaRPr lang="nl-NL" sz="1600" dirty="0"/>
          </a:p>
          <a:p>
            <a:pPr marL="0" indent="0">
              <a:buNone/>
            </a:pPr>
            <a:r>
              <a:rPr lang="nl-NL" sz="1600" dirty="0"/>
              <a:t>Boek: </a:t>
            </a:r>
            <a:r>
              <a:rPr lang="nl-NL" sz="1600" dirty="0" err="1"/>
              <a:t>Wiliam</a:t>
            </a:r>
            <a:r>
              <a:rPr lang="nl-NL" sz="1600" dirty="0"/>
              <a:t>, 2013</a:t>
            </a:r>
          </a:p>
          <a:p>
            <a:pPr marL="0" indent="0">
              <a:buNone/>
            </a:pPr>
            <a:r>
              <a:rPr lang="en-GB" sz="1600" dirty="0">
                <a:hlinkClick r:id="rId3"/>
              </a:rPr>
              <a:t>https://didactiefonline.nl/artikel/formatief-evalueren-tijdens-nederlands</a:t>
            </a:r>
            <a:endParaRPr lang="en-GB" sz="1600" dirty="0"/>
          </a:p>
          <a:p>
            <a:pPr marL="0" indent="0">
              <a:buNone/>
            </a:pPr>
            <a:r>
              <a:rPr lang="en-GB" sz="1600" dirty="0">
                <a:hlinkClick r:id="rId4"/>
              </a:rPr>
              <a:t>https://teacherhead.com/2019/01/10/revisiting-dylan-wiliams-five-brilliant-formative-assessment-strategies/</a:t>
            </a:r>
            <a:r>
              <a:rPr lang="en-GB" sz="1600" dirty="0"/>
              <a:t> </a:t>
            </a:r>
          </a:p>
          <a:p>
            <a:pPr marL="0" indent="0">
              <a:buNone/>
            </a:pPr>
            <a:endParaRPr lang="en-GB" sz="1600" dirty="0"/>
          </a:p>
        </p:txBody>
      </p:sp>
      <p:pic>
        <p:nvPicPr>
          <p:cNvPr id="4102" name="Picture 6" descr="https://newsroom.didactiefonline.nl/uploads/lezen%20en%20schrijven/de%205%20strategieen%20van%20Dylan%20Wili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3" y="2015361"/>
            <a:ext cx="5884890" cy="345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30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E8784-5E47-8812-3161-841FC3451CF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xmlns="" id="{98833014-ABD2-CA02-90D1-6FF8E6A2CD42}"/>
              </a:ext>
            </a:extLst>
          </p:cNvPr>
          <p:cNvSpPr>
            <a:spLocks noGrp="1"/>
          </p:cNvSpPr>
          <p:nvPr>
            <p:ph idx="1"/>
          </p:nvPr>
        </p:nvSpPr>
        <p:spPr/>
        <p:txBody>
          <a:bodyPr/>
          <a:lstStyle/>
          <a:p>
            <a:endParaRPr lang="en-GB"/>
          </a:p>
        </p:txBody>
      </p:sp>
      <p:sp>
        <p:nvSpPr>
          <p:cNvPr id="8" name="Rounded Rectangle 3">
            <a:extLst>
              <a:ext uri="{FF2B5EF4-FFF2-40B4-BE49-F238E27FC236}">
                <a16:creationId xmlns:a16="http://schemas.microsoft.com/office/drawing/2014/main" xmlns="" id="{5BB95F44-6765-63F0-54E8-7162C90CE51E}"/>
              </a:ext>
            </a:extLst>
          </p:cNvPr>
          <p:cNvSpPr/>
          <p:nvPr/>
        </p:nvSpPr>
        <p:spPr>
          <a:xfrm>
            <a:off x="1094623" y="1321630"/>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5A1AADB0-90B8-A1B4-7535-7A567DFBCF84}"/>
              </a:ext>
            </a:extLst>
          </p:cNvPr>
          <p:cNvSpPr txBox="1"/>
          <p:nvPr/>
        </p:nvSpPr>
        <p:spPr>
          <a:xfrm>
            <a:off x="1094623" y="1321630"/>
            <a:ext cx="242047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Lange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0" name="Rounded Rectangle 5">
            <a:extLst>
              <a:ext uri="{FF2B5EF4-FFF2-40B4-BE49-F238E27FC236}">
                <a16:creationId xmlns:a16="http://schemas.microsoft.com/office/drawing/2014/main" xmlns="" id="{DA0E95A5-EA06-AA93-649F-515B4BAA8192}"/>
              </a:ext>
            </a:extLst>
          </p:cNvPr>
          <p:cNvSpPr/>
          <p:nvPr/>
        </p:nvSpPr>
        <p:spPr>
          <a:xfrm>
            <a:off x="3667494" y="1340768"/>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xmlns="" id="{37437371-C39D-E917-92B0-D2511AA28746}"/>
              </a:ext>
            </a:extLst>
          </p:cNvPr>
          <p:cNvSpPr/>
          <p:nvPr/>
        </p:nvSpPr>
        <p:spPr>
          <a:xfrm>
            <a:off x="6240365" y="1321630"/>
            <a:ext cx="2459317" cy="4941297"/>
          </a:xfrm>
          <a:prstGeom prst="round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E75A5C5-3DE9-C500-0F1A-D57010F7E740}"/>
              </a:ext>
            </a:extLst>
          </p:cNvPr>
          <p:cNvSpPr txBox="1"/>
          <p:nvPr/>
        </p:nvSpPr>
        <p:spPr>
          <a:xfrm>
            <a:off x="3667494" y="1340768"/>
            <a:ext cx="243242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err="1">
                <a:solidFill>
                  <a:schemeClr val="tx1"/>
                </a:solidFill>
                <a:latin typeface="Source Sans Pro" panose="020B0503030403020204" pitchFamily="34" charset="0"/>
              </a:rPr>
              <a:t>Middencyclus</a:t>
            </a:r>
            <a:endParaRPr lang="en-US" sz="2000" b="1" dirty="0">
              <a:solidFill>
                <a:schemeClr val="tx1"/>
              </a:solidFill>
              <a:latin typeface="Source Sans Pro" panose="020B0503030403020204" pitchFamily="34" charset="0"/>
            </a:endParaRPr>
          </a:p>
        </p:txBody>
      </p:sp>
      <p:sp>
        <p:nvSpPr>
          <p:cNvPr id="13" name="TextBox 12">
            <a:extLst>
              <a:ext uri="{FF2B5EF4-FFF2-40B4-BE49-F238E27FC236}">
                <a16:creationId xmlns:a16="http://schemas.microsoft.com/office/drawing/2014/main" xmlns="" id="{F88DA0F5-A7F8-E2F6-DCDF-F7C3EC973148}"/>
              </a:ext>
            </a:extLst>
          </p:cNvPr>
          <p:cNvSpPr txBox="1"/>
          <p:nvPr/>
        </p:nvSpPr>
        <p:spPr>
          <a:xfrm>
            <a:off x="6252206" y="1340768"/>
            <a:ext cx="244747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a:solidFill>
                  <a:schemeClr val="tx1"/>
                </a:solidFill>
                <a:latin typeface="Source Sans Pro" panose="020B0503030403020204" pitchFamily="34" charset="0"/>
              </a:rPr>
              <a:t>Korte </a:t>
            </a:r>
            <a:r>
              <a:rPr lang="en-US" sz="2000" b="1" dirty="0" err="1">
                <a:solidFill>
                  <a:schemeClr val="tx1"/>
                </a:solidFill>
                <a:latin typeface="Source Sans Pro" panose="020B0503030403020204" pitchFamily="34" charset="0"/>
              </a:rPr>
              <a:t>cyclus</a:t>
            </a:r>
            <a:endParaRPr lang="en-US" sz="2000" b="1" dirty="0">
              <a:solidFill>
                <a:schemeClr val="tx1"/>
              </a:solidFill>
              <a:latin typeface="Source Sans Pro" panose="020B0503030403020204" pitchFamily="34" charset="0"/>
            </a:endParaRPr>
          </a:p>
        </p:txBody>
      </p:sp>
      <p:sp>
        <p:nvSpPr>
          <p:cNvPr id="14" name="Rounded Rectangle 9">
            <a:extLst>
              <a:ext uri="{FF2B5EF4-FFF2-40B4-BE49-F238E27FC236}">
                <a16:creationId xmlns:a16="http://schemas.microsoft.com/office/drawing/2014/main" xmlns="" id="{A3547C02-2290-D304-15B9-8A63D78BD81E}"/>
              </a:ext>
            </a:extLst>
          </p:cNvPr>
          <p:cNvSpPr/>
          <p:nvPr/>
        </p:nvSpPr>
        <p:spPr>
          <a:xfrm>
            <a:off x="1094623"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Over </a:t>
            </a:r>
            <a:r>
              <a:rPr lang="en-US" sz="2400" dirty="0" err="1">
                <a:solidFill>
                  <a:schemeClr val="bg1"/>
                </a:solidFill>
                <a:latin typeface="Source Sans Pro" panose="020B0503030403020204" pitchFamily="34" charset="0"/>
              </a:rPr>
              <a:t>periodes</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heen</a:t>
            </a:r>
            <a:endParaRPr lang="en-US" sz="2400" dirty="0">
              <a:solidFill>
                <a:schemeClr val="bg1"/>
              </a:solidFill>
              <a:latin typeface="Source Sans Pro" panose="020B0503030403020204" pitchFamily="34" charset="0"/>
            </a:endParaRPr>
          </a:p>
        </p:txBody>
      </p:sp>
      <p:sp>
        <p:nvSpPr>
          <p:cNvPr id="15" name="Rounded Rectangle 10">
            <a:extLst>
              <a:ext uri="{FF2B5EF4-FFF2-40B4-BE49-F238E27FC236}">
                <a16:creationId xmlns:a16="http://schemas.microsoft.com/office/drawing/2014/main" xmlns="" id="{77B195F8-7135-E708-02C7-8B9B639D0DA6}"/>
              </a:ext>
            </a:extLst>
          </p:cNvPr>
          <p:cNvSpPr/>
          <p:nvPr/>
        </p:nvSpPr>
        <p:spPr>
          <a:xfrm>
            <a:off x="1094623"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jaar</a:t>
            </a:r>
            <a:endParaRPr lang="en-US" sz="2400" dirty="0">
              <a:solidFill>
                <a:schemeClr val="bg1"/>
              </a:solidFill>
              <a:latin typeface="Source Sans Pro" panose="020B0503030403020204" pitchFamily="34" charset="0"/>
            </a:endParaRPr>
          </a:p>
        </p:txBody>
      </p:sp>
      <p:sp>
        <p:nvSpPr>
          <p:cNvPr id="16" name="Rounded Rectangle 11">
            <a:extLst>
              <a:ext uri="{FF2B5EF4-FFF2-40B4-BE49-F238E27FC236}">
                <a16:creationId xmlns:a16="http://schemas.microsoft.com/office/drawing/2014/main" xmlns="" id="{96D74657-ED79-BCB4-F9DA-93AE36137240}"/>
              </a:ext>
            </a:extLst>
          </p:cNvPr>
          <p:cNvSpPr/>
          <p:nvPr/>
        </p:nvSpPr>
        <p:spPr>
          <a:xfrm>
            <a:off x="1094623"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Monitoren</a:t>
            </a:r>
            <a:r>
              <a:rPr lang="en-US" sz="2400" dirty="0">
                <a:solidFill>
                  <a:schemeClr val="bg1"/>
                </a:solidFill>
                <a:latin typeface="Source Sans Pro" panose="020B0503030403020204" pitchFamily="34" charset="0"/>
              </a:rPr>
              <a:t>, curriculum-</a:t>
            </a:r>
            <a:r>
              <a:rPr lang="en-US" sz="2400" dirty="0" err="1">
                <a:solidFill>
                  <a:schemeClr val="bg1"/>
                </a:solidFill>
                <a:latin typeface="Source Sans Pro" panose="020B0503030403020204" pitchFamily="34" charset="0"/>
              </a:rPr>
              <a:t>aanpassingen</a:t>
            </a:r>
            <a:endParaRPr lang="en-US" sz="2400" dirty="0">
              <a:solidFill>
                <a:schemeClr val="bg1"/>
              </a:solidFill>
              <a:latin typeface="Source Sans Pro" panose="020B0503030403020204" pitchFamily="34" charset="0"/>
            </a:endParaRPr>
          </a:p>
        </p:txBody>
      </p:sp>
      <p:sp>
        <p:nvSpPr>
          <p:cNvPr id="17" name="Rounded Rectangle 12">
            <a:extLst>
              <a:ext uri="{FF2B5EF4-FFF2-40B4-BE49-F238E27FC236}">
                <a16:creationId xmlns:a16="http://schemas.microsoft.com/office/drawing/2014/main" xmlns="" id="{9CD4F1E1-0DED-CBBE-ABEA-C4474AFF946A}"/>
              </a:ext>
            </a:extLst>
          </p:cNvPr>
          <p:cNvSpPr/>
          <p:nvPr/>
        </p:nvSpPr>
        <p:spPr>
          <a:xfrm>
            <a:off x="6249591" y="1945798"/>
            <a:ext cx="2447476"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lessen</a:t>
            </a:r>
          </a:p>
        </p:txBody>
      </p:sp>
      <p:sp>
        <p:nvSpPr>
          <p:cNvPr id="18" name="Rounded Rectangle 13">
            <a:extLst>
              <a:ext uri="{FF2B5EF4-FFF2-40B4-BE49-F238E27FC236}">
                <a16:creationId xmlns:a16="http://schemas.microsoft.com/office/drawing/2014/main" xmlns="" id="{477373F5-6505-917D-132D-61A6474D0781}"/>
              </a:ext>
            </a:extLst>
          </p:cNvPr>
          <p:cNvSpPr/>
          <p:nvPr/>
        </p:nvSpPr>
        <p:spPr>
          <a:xfrm>
            <a:off x="6249591" y="3412301"/>
            <a:ext cx="2447476"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Van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minuut</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dag</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dag</a:t>
            </a:r>
            <a:endParaRPr lang="en-US" sz="2400" dirty="0">
              <a:solidFill>
                <a:schemeClr val="bg1"/>
              </a:solidFill>
              <a:latin typeface="Source Sans Pro" panose="020B0503030403020204" pitchFamily="34" charset="0"/>
            </a:endParaRPr>
          </a:p>
        </p:txBody>
      </p:sp>
      <p:sp>
        <p:nvSpPr>
          <p:cNvPr id="19" name="Rounded Rectangle 14">
            <a:extLst>
              <a:ext uri="{FF2B5EF4-FFF2-40B4-BE49-F238E27FC236}">
                <a16:creationId xmlns:a16="http://schemas.microsoft.com/office/drawing/2014/main" xmlns="" id="{DDCE7732-24F1-D593-FC87-539D6697BE9B}"/>
              </a:ext>
            </a:extLst>
          </p:cNvPr>
          <p:cNvSpPr/>
          <p:nvPr/>
        </p:nvSpPr>
        <p:spPr>
          <a:xfrm>
            <a:off x="6249591" y="4847748"/>
            <a:ext cx="2447476"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Activatie</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responsiviteit</a:t>
            </a:r>
            <a:endParaRPr lang="en-US" sz="2400" dirty="0">
              <a:solidFill>
                <a:schemeClr val="bg1"/>
              </a:solidFill>
              <a:latin typeface="Source Sans Pro" panose="020B0503030403020204" pitchFamily="34" charset="0"/>
            </a:endParaRPr>
          </a:p>
        </p:txBody>
      </p:sp>
      <p:sp>
        <p:nvSpPr>
          <p:cNvPr id="20" name="Rounded Rectangle 15">
            <a:extLst>
              <a:ext uri="{FF2B5EF4-FFF2-40B4-BE49-F238E27FC236}">
                <a16:creationId xmlns:a16="http://schemas.microsoft.com/office/drawing/2014/main" xmlns="" id="{156D18FD-7062-400B-D1B1-A9740A76773C}"/>
              </a:ext>
            </a:extLst>
          </p:cNvPr>
          <p:cNvSpPr/>
          <p:nvPr/>
        </p:nvSpPr>
        <p:spPr>
          <a:xfrm>
            <a:off x="3658529" y="1945798"/>
            <a:ext cx="2364815"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latin typeface="Source Sans Pro" panose="020B0503030403020204" pitchFamily="34" charset="0"/>
              </a:rPr>
              <a:t>Binnen </a:t>
            </a:r>
            <a:r>
              <a:rPr lang="en-US" sz="2400" dirty="0" err="1">
                <a:solidFill>
                  <a:schemeClr val="bg1"/>
                </a:solidFill>
                <a:latin typeface="Source Sans Pro" panose="020B0503030403020204" pitchFamily="34" charset="0"/>
              </a:rPr>
              <a:t>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tussen</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hoofdstukken</a:t>
            </a:r>
            <a:endParaRPr lang="en-US" sz="2400" dirty="0">
              <a:solidFill>
                <a:schemeClr val="bg1"/>
              </a:solidFill>
              <a:latin typeface="Source Sans Pro" panose="020B0503030403020204" pitchFamily="34" charset="0"/>
            </a:endParaRPr>
          </a:p>
        </p:txBody>
      </p:sp>
      <p:sp>
        <p:nvSpPr>
          <p:cNvPr id="21" name="Rounded Rectangle 16">
            <a:extLst>
              <a:ext uri="{FF2B5EF4-FFF2-40B4-BE49-F238E27FC236}">
                <a16:creationId xmlns:a16="http://schemas.microsoft.com/office/drawing/2014/main" xmlns="" id="{19F83B4E-C669-BBC5-0F87-B97F062C8325}"/>
              </a:ext>
            </a:extLst>
          </p:cNvPr>
          <p:cNvSpPr/>
          <p:nvPr/>
        </p:nvSpPr>
        <p:spPr>
          <a:xfrm>
            <a:off x="3658529" y="3412301"/>
            <a:ext cx="2364815"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err="1">
                <a:solidFill>
                  <a:schemeClr val="bg1"/>
                </a:solidFill>
                <a:latin typeface="Source Sans Pro" panose="020B0503030403020204" pitchFamily="34" charset="0"/>
              </a:rPr>
              <a:t>Een</a:t>
            </a:r>
            <a:r>
              <a:rPr lang="en-US" sz="2400" dirty="0">
                <a:solidFill>
                  <a:schemeClr val="bg1"/>
                </a:solidFill>
                <a:latin typeface="Source Sans Pro" panose="020B0503030403020204" pitchFamily="34" charset="0"/>
              </a:rPr>
              <a:t> tot </a:t>
            </a:r>
            <a:r>
              <a:rPr lang="en-US" sz="2400" dirty="0" err="1">
                <a:solidFill>
                  <a:schemeClr val="bg1"/>
                </a:solidFill>
                <a:latin typeface="Source Sans Pro" panose="020B0503030403020204" pitchFamily="34" charset="0"/>
              </a:rPr>
              <a:t>vier</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weken</a:t>
            </a:r>
            <a:endParaRPr lang="en-US" sz="2400" dirty="0">
              <a:solidFill>
                <a:schemeClr val="bg1"/>
              </a:solidFill>
              <a:latin typeface="Source Sans Pro" panose="020B0503030403020204" pitchFamily="34" charset="0"/>
            </a:endParaRPr>
          </a:p>
        </p:txBody>
      </p:sp>
      <p:sp>
        <p:nvSpPr>
          <p:cNvPr id="22" name="Rounded Rectangle 17">
            <a:extLst>
              <a:ext uri="{FF2B5EF4-FFF2-40B4-BE49-F238E27FC236}">
                <a16:creationId xmlns:a16="http://schemas.microsoft.com/office/drawing/2014/main" xmlns="" id="{314432C0-64BF-E078-CDE0-BDE34CCC4B8E}"/>
              </a:ext>
            </a:extLst>
          </p:cNvPr>
          <p:cNvSpPr/>
          <p:nvPr/>
        </p:nvSpPr>
        <p:spPr>
          <a:xfrm>
            <a:off x="3658529" y="4847748"/>
            <a:ext cx="2364815"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err="1">
                <a:solidFill>
                  <a:schemeClr val="bg1"/>
                </a:solidFill>
                <a:latin typeface="Source Sans Pro" panose="020B0503030403020204" pitchFamily="34" charset="0"/>
              </a:rPr>
              <a:t>Betrokkenheid</a:t>
            </a:r>
            <a:r>
              <a:rPr lang="en-US" sz="2400" dirty="0">
                <a:solidFill>
                  <a:schemeClr val="bg1"/>
                </a:solidFill>
                <a:latin typeface="Source Sans Pro" panose="020B0503030403020204" pitchFamily="34" charset="0"/>
              </a:rPr>
              <a:t> </a:t>
            </a:r>
            <a:r>
              <a:rPr lang="en-US" sz="2400" dirty="0" err="1">
                <a:solidFill>
                  <a:schemeClr val="bg1"/>
                </a:solidFill>
                <a:latin typeface="Source Sans Pro" panose="020B0503030403020204" pitchFamily="34" charset="0"/>
              </a:rPr>
              <a:t>leerlingen</a:t>
            </a:r>
            <a:endParaRPr lang="en-US" sz="2400" dirty="0">
              <a:solidFill>
                <a:schemeClr val="bg1"/>
              </a:solidFill>
              <a:latin typeface="Source Sans Pro" panose="020B0503030403020204" pitchFamily="34" charset="0"/>
            </a:endParaRPr>
          </a:p>
        </p:txBody>
      </p:sp>
    </p:spTree>
    <p:extLst>
      <p:ext uri="{BB962C8B-B14F-4D97-AF65-F5344CB8AC3E}">
        <p14:creationId xmlns:p14="http://schemas.microsoft.com/office/powerpoint/2010/main" val="971752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3.xml><?xml version="1.0" encoding="utf-8"?>
<a:theme xmlns:a="http://schemas.openxmlformats.org/drawingml/2006/main" name="4_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TotalTime>
  <Words>1603</Words>
  <Application>Microsoft Office PowerPoint</Application>
  <PresentationFormat>Diavoorstelling (4:3)</PresentationFormat>
  <Paragraphs>289</Paragraphs>
  <Slides>39</Slides>
  <Notes>27</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39</vt:i4>
      </vt:variant>
    </vt:vector>
  </HeadingPairs>
  <TitlesOfParts>
    <vt:vector size="47" baseType="lpstr">
      <vt:lpstr>Arial</vt:lpstr>
      <vt:lpstr>Calibri</vt:lpstr>
      <vt:lpstr>Corbel</vt:lpstr>
      <vt:lpstr>Source Sans Pro</vt:lpstr>
      <vt:lpstr>Wingdings 3</vt:lpstr>
      <vt:lpstr>Parallax</vt:lpstr>
      <vt:lpstr>2_Parallax</vt:lpstr>
      <vt:lpstr>4_Parallax</vt:lpstr>
      <vt:lpstr>Snel formatief handelen  met diagnostische vragen</vt:lpstr>
      <vt:lpstr>Even voorstellen</vt:lpstr>
      <vt:lpstr>PowerPoint-presentatie</vt:lpstr>
      <vt:lpstr>Kennismaken Staan = eens              zitten = oneens</vt:lpstr>
      <vt:lpstr>Voorkennis in beeld</vt:lpstr>
      <vt:lpstr>Inhoud</vt:lpstr>
      <vt:lpstr>Formatief handelen = werkwijze Integratie van 3 aspecten</vt:lpstr>
      <vt:lpstr>Formatief handelen = werkwijze</vt:lpstr>
      <vt:lpstr>PowerPoint-presentatie</vt:lpstr>
      <vt:lpstr>PowerPoint-presentatie</vt:lpstr>
      <vt:lpstr>Je zit na te kijken en …</vt:lpstr>
      <vt:lpstr>Leren is een grillig proces</vt:lpstr>
      <vt:lpstr>Wat is een misvatting? En waarom zijn ze zo hardnekkig</vt:lpstr>
      <vt:lpstr>Bij welke groep van de gewervelden hoort dit dier?</vt:lpstr>
      <vt:lpstr>Bij welke groep van de gewervelden hoort dit dier?</vt:lpstr>
      <vt:lpstr>Leerling dénkt dat hij het al weet en gaat niet zelf opzoek naar het goede antwoord</vt:lpstr>
      <vt:lpstr>Hoe werkt de morning after pil?</vt:lpstr>
      <vt:lpstr>Voorbeeld</vt:lpstr>
      <vt:lpstr>PowerPoint-presentatie</vt:lpstr>
      <vt:lpstr>The curse of knowledge</vt:lpstr>
      <vt:lpstr>Probleem</vt:lpstr>
      <vt:lpstr>Er is hoop</vt:lpstr>
      <vt:lpstr>Probleem</vt:lpstr>
      <vt:lpstr>Oplossing</vt:lpstr>
      <vt:lpstr>Oplossing: diagnostische vraag</vt:lpstr>
      <vt:lpstr>Een diagnostische vraag is een specifieke tool</vt:lpstr>
      <vt:lpstr>Met de hand of digitaal?</vt:lpstr>
      <vt:lpstr>Je zet een diagnostische vraag formatief in wanneer</vt:lpstr>
      <vt:lpstr>Je zet een diagnostische vraag formatief in wanneer</vt:lpstr>
      <vt:lpstr>PowerPoint-presentatie</vt:lpstr>
      <vt:lpstr>5 gouden regels volgens Barton</vt:lpstr>
      <vt:lpstr>Voorbeelden wisselende kwaliteit</vt:lpstr>
      <vt:lpstr>Thema’s</vt:lpstr>
      <vt:lpstr>PowerPoint-presentatie</vt:lpstr>
      <vt:lpstr>Terugkoppeling</vt:lpstr>
      <vt:lpstr>Diagnostische vragen project</vt:lpstr>
      <vt:lpstr>   Boektips</vt:lpstr>
      <vt:lpstr>Feedback</vt:lpstr>
      <vt:lpstr>Contact gegevens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SFaes</dc:creator>
  <cp:lastModifiedBy>Sofie Faes</cp:lastModifiedBy>
  <cp:revision>163</cp:revision>
  <dcterms:created xsi:type="dcterms:W3CDTF">2017-05-22T12:27:47Z</dcterms:created>
  <dcterms:modified xsi:type="dcterms:W3CDTF">2023-11-12T12:47:33Z</dcterms:modified>
</cp:coreProperties>
</file>