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9" r:id="rId4"/>
    <p:sldId id="261" r:id="rId5"/>
    <p:sldId id="260" r:id="rId6"/>
    <p:sldId id="263" r:id="rId7"/>
    <p:sldId id="276" r:id="rId8"/>
    <p:sldId id="277" r:id="rId9"/>
    <p:sldId id="283" r:id="rId10"/>
    <p:sldId id="284" r:id="rId11"/>
    <p:sldId id="287" r:id="rId12"/>
    <p:sldId id="290" r:id="rId13"/>
    <p:sldId id="286" r:id="rId14"/>
    <p:sldId id="280" r:id="rId15"/>
    <p:sldId id="264" r:id="rId16"/>
    <p:sldId id="265" r:id="rId17"/>
    <p:sldId id="266" r:id="rId18"/>
    <p:sldId id="267" r:id="rId19"/>
    <p:sldId id="28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B43F-980E-4B9D-8DBA-1058E69656FE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D198E-FE25-4887-BBA1-A289D6D4A9D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78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05654-FA66-4CA2-90F7-7E717A9452FA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971A3-E9C2-403E-81D5-D84D14725DB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07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AB54-A257-42A4-98CC-9E47C46ED507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71D2-56BC-44D0-AC9E-20410420FCCB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AB54-A257-42A4-98CC-9E47C46ED507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71D2-56BC-44D0-AC9E-20410420FCC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AB54-A257-42A4-98CC-9E47C46ED507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71D2-56BC-44D0-AC9E-20410420FCC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63954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AB54-A257-42A4-98CC-9E47C46ED507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71D2-56BC-44D0-AC9E-20410420FCC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AB54-A257-42A4-98CC-9E47C46ED507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71D2-56BC-44D0-AC9E-20410420FCCB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AB54-A257-42A4-98CC-9E47C46ED507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71D2-56BC-44D0-AC9E-20410420FCC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AB54-A257-42A4-98CC-9E47C46ED507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71D2-56BC-44D0-AC9E-20410420FCCB}" type="slidenum">
              <a:rPr lang="en-US" smtClean="0"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AB54-A257-42A4-98CC-9E47C46ED507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71D2-56BC-44D0-AC9E-20410420FCC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AB54-A257-42A4-98CC-9E47C46ED507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71D2-56BC-44D0-AC9E-20410420FCC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AB54-A257-42A4-98CC-9E47C46ED507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71D2-56BC-44D0-AC9E-20410420FCCB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AB54-A257-42A4-98CC-9E47C46ED507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71D2-56BC-44D0-AC9E-20410420FCC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A99AB54-A257-42A4-98CC-9E47C46ED507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D0171D2-56BC-44D0-AC9E-20410420FCCB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taalgerichtvakonderwijs.nl/werken-aan-vaktaa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 idx="4294967295"/>
          </p:nvPr>
        </p:nvSpPr>
        <p:spPr>
          <a:xfrm>
            <a:off x="628650" y="4191000"/>
            <a:ext cx="8515350" cy="10668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4000"/>
            </a:lvl1pPr>
          </a:lstStyle>
          <a:p>
            <a:r>
              <a:rPr lang="nl-NL" b="1" dirty="0"/>
              <a:t>Bewuster formuleren aan de hand van conceptcartoons over evolutie</a:t>
            </a:r>
            <a:endParaRPr lang="en-US" dirty="0"/>
          </a:p>
        </p:txBody>
      </p:sp>
      <p:sp>
        <p:nvSpPr>
          <p:cNvPr id="48" name="Shape 48"/>
          <p:cNvSpPr>
            <a:spLocks noGrp="1"/>
          </p:cNvSpPr>
          <p:nvPr>
            <p:ph type="body" idx="4294967295"/>
          </p:nvPr>
        </p:nvSpPr>
        <p:spPr>
          <a:xfrm>
            <a:off x="627063" y="5300663"/>
            <a:ext cx="8516937" cy="6096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>
              <a:buSzTx/>
              <a:buNone/>
            </a:lvl1pPr>
          </a:lstStyle>
          <a:p>
            <a:pPr lvl="0">
              <a:defRPr sz="1800"/>
            </a:pPr>
            <a:r>
              <a:rPr lang="nl-NL" sz="2400" dirty="0"/>
              <a:t>Evie Goossen, vakdidacticus Biologie UvA</a:t>
            </a:r>
          </a:p>
          <a:p>
            <a:pPr lvl="0">
              <a:defRPr sz="1800"/>
            </a:pPr>
            <a:r>
              <a:rPr lang="nl-NL" sz="2400" dirty="0" err="1"/>
              <a:t>NIBIconferentie</a:t>
            </a:r>
            <a:r>
              <a:rPr lang="nl-NL" sz="2400" dirty="0"/>
              <a:t>, 12 januari 2019</a:t>
            </a:r>
            <a:endParaRPr sz="2400" dirty="0"/>
          </a:p>
        </p:txBody>
      </p:sp>
      <p:sp>
        <p:nvSpPr>
          <p:cNvPr id="49" name="Shape 49"/>
          <p:cNvSpPr/>
          <p:nvPr/>
        </p:nvSpPr>
        <p:spPr>
          <a:xfrm>
            <a:off x="685800" y="1066800"/>
            <a:ext cx="4495800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spcBef>
                <a:spcPts val="600"/>
              </a:spcBef>
              <a:defRPr sz="11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1100"/>
              <a:t>Interfacultaire Lerarenopleidingen</a:t>
            </a:r>
          </a:p>
        </p:txBody>
      </p:sp>
    </p:spTree>
    <p:extLst>
      <p:ext uri="{BB962C8B-B14F-4D97-AF65-F5344CB8AC3E}">
        <p14:creationId xmlns:p14="http://schemas.microsoft.com/office/powerpoint/2010/main" val="379036822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Train </a:t>
            </a:r>
            <a:r>
              <a:rPr lang="en-US" dirty="0" err="1"/>
              <a:t>leerlingen</a:t>
            </a:r>
            <a:r>
              <a:rPr lang="en-US" dirty="0"/>
              <a:t> om </a:t>
            </a:r>
            <a:r>
              <a:rPr lang="en-US" dirty="0" err="1"/>
              <a:t>beter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formuleren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9" t="18694" r="36057" b="20000"/>
          <a:stretch/>
        </p:blipFill>
        <p:spPr bwMode="auto">
          <a:xfrm>
            <a:off x="395536" y="1448200"/>
            <a:ext cx="3816424" cy="50358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00563" y="1600200"/>
            <a:ext cx="4186237" cy="1972816"/>
          </a:xfrm>
          <a:prstGeom prst="wedgeEllipseCallout">
            <a:avLst>
              <a:gd name="adj1" fmla="val -54363"/>
              <a:gd name="adj2" fmla="val 4459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Let </a:t>
            </a:r>
            <a:r>
              <a:rPr lang="en-US" sz="2000" dirty="0" err="1">
                <a:solidFill>
                  <a:schemeClr val="tx1"/>
                </a:solidFill>
              </a:rPr>
              <a:t>dit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keer</a:t>
            </a:r>
            <a:r>
              <a:rPr lang="en-US" sz="2000" dirty="0">
                <a:solidFill>
                  <a:schemeClr val="tx1"/>
                </a:solidFill>
              </a:rPr>
              <a:t> op het </a:t>
            </a:r>
            <a:r>
              <a:rPr lang="en-US" sz="2000" dirty="0" err="1">
                <a:solidFill>
                  <a:schemeClr val="tx1"/>
                </a:solidFill>
              </a:rPr>
              <a:t>gebruiken</a:t>
            </a:r>
            <a:r>
              <a:rPr lang="en-US" sz="2000" dirty="0">
                <a:solidFill>
                  <a:schemeClr val="tx1"/>
                </a:solidFill>
              </a:rPr>
              <a:t> van de </a:t>
            </a:r>
            <a:r>
              <a:rPr lang="en-US" sz="2000" dirty="0" err="1">
                <a:solidFill>
                  <a:schemeClr val="tx1"/>
                </a:solidFill>
              </a:rPr>
              <a:t>goede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voegwoorden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omdat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hierdoor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nadat</a:t>
            </a:r>
            <a:r>
              <a:rPr lang="en-US" sz="2000" dirty="0">
                <a:solidFill>
                  <a:schemeClr val="tx1"/>
                </a:solidFill>
              </a:rPr>
              <a:t>, etc.)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716016" y="3936440"/>
            <a:ext cx="4186237" cy="2300872"/>
          </a:xfrm>
          <a:prstGeom prst="wedgeEllipseCallout">
            <a:avLst>
              <a:gd name="adj1" fmla="val -59824"/>
              <a:gd name="adj2" fmla="val 61278"/>
            </a:avLst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err="1">
                <a:solidFill>
                  <a:schemeClr val="tx1"/>
                </a:solidFill>
              </a:rPr>
              <a:t>Gebruik</a:t>
            </a:r>
            <a:r>
              <a:rPr lang="en-US" sz="1800" dirty="0">
                <a:solidFill>
                  <a:schemeClr val="tx1"/>
                </a:solidFill>
              </a:rPr>
              <a:t> in je </a:t>
            </a:r>
            <a:r>
              <a:rPr lang="en-US" sz="1800" dirty="0" err="1">
                <a:solidFill>
                  <a:schemeClr val="tx1"/>
                </a:solidFill>
              </a:rPr>
              <a:t>uitleg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minimaal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één</a:t>
            </a:r>
            <a:r>
              <a:rPr lang="en-US" sz="1800" dirty="0">
                <a:solidFill>
                  <a:schemeClr val="tx1"/>
                </a:solidFill>
              </a:rPr>
              <a:t> van de </a:t>
            </a:r>
            <a:r>
              <a:rPr lang="en-US" sz="1800" dirty="0" err="1">
                <a:solidFill>
                  <a:schemeClr val="tx1"/>
                </a:solidFill>
              </a:rPr>
              <a:t>volgende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woorden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  <a:r>
              <a:rPr lang="en-US" sz="1800" dirty="0" err="1">
                <a:solidFill>
                  <a:schemeClr val="tx1"/>
                </a:solidFill>
              </a:rPr>
              <a:t>recessief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homozygoot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homoloog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adaptatie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selectie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fenotype</a:t>
            </a:r>
            <a:r>
              <a:rPr lang="en-US" sz="1800" dirty="0">
                <a:solidFill>
                  <a:schemeClr val="tx1"/>
                </a:solidFill>
              </a:rPr>
              <a:t>, genotype)</a:t>
            </a:r>
          </a:p>
        </p:txBody>
      </p:sp>
    </p:spTree>
    <p:extLst>
      <p:ext uri="{BB962C8B-B14F-4D97-AF65-F5344CB8AC3E}">
        <p14:creationId xmlns:p14="http://schemas.microsoft.com/office/powerpoint/2010/main" val="319584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Aan</a:t>
            </a:r>
            <a:r>
              <a:rPr lang="en-US" dirty="0"/>
              <a:t> de slag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Conceptcartoons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</a:t>
            </a:r>
          </a:p>
          <a:p>
            <a:r>
              <a:rPr lang="en-US" dirty="0"/>
              <a:t>+ </a:t>
            </a:r>
          </a:p>
          <a:p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opdracht</a:t>
            </a:r>
            <a:r>
              <a:rPr lang="en-US" dirty="0"/>
              <a:t> om </a:t>
            </a:r>
            <a:r>
              <a:rPr lang="en-US" dirty="0" err="1"/>
              <a:t>schriftelijk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formuleren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95" t="13500" r="10257" b="7770"/>
          <a:stretch/>
        </p:blipFill>
        <p:spPr>
          <a:xfrm>
            <a:off x="6372200" y="548680"/>
            <a:ext cx="2555776" cy="2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16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57867" r="1645" b="2534"/>
          <a:stretch/>
        </p:blipFill>
        <p:spPr>
          <a:xfrm>
            <a:off x="1522207" y="3284984"/>
            <a:ext cx="6099586" cy="3645024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539552" y="692696"/>
            <a:ext cx="3888432" cy="1512168"/>
          </a:xfrm>
          <a:prstGeom prst="wedgeEllipseCallout">
            <a:avLst>
              <a:gd name="adj1" fmla="val -63648"/>
              <a:gd name="adj2" fmla="val 907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Bodoni MT" panose="02070603080606020203" pitchFamily="18" charset="0"/>
              </a:rPr>
              <a:t>Vogels</a:t>
            </a:r>
            <a:r>
              <a:rPr lang="en-US" dirty="0">
                <a:solidFill>
                  <a:schemeClr val="tx1"/>
                </a:solidFill>
                <a:latin typeface="Bodoni MT" panose="02070603080606020203" pitchFamily="18" charset="0"/>
              </a:rPr>
              <a:t> ……………………….......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4593696" y="188640"/>
            <a:ext cx="3240360" cy="2147828"/>
          </a:xfrm>
          <a:prstGeom prst="wedgeEllipseCallout">
            <a:avLst>
              <a:gd name="adj1" fmla="val 89770"/>
              <a:gd name="adj2" fmla="val 6961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Forte" panose="03060902040502070203" pitchFamily="66" charset="0"/>
              </a:rPr>
              <a:t>Nee, de </a:t>
            </a:r>
            <a:r>
              <a:rPr lang="en-US" dirty="0" err="1">
                <a:solidFill>
                  <a:schemeClr val="tx1"/>
                </a:solidFill>
                <a:latin typeface="Forte" panose="03060902040502070203" pitchFamily="66" charset="0"/>
              </a:rPr>
              <a:t>bloemen</a:t>
            </a:r>
            <a:r>
              <a:rPr lang="en-US" dirty="0">
                <a:solidFill>
                  <a:schemeClr val="tx1"/>
                </a:solidFill>
                <a:latin typeface="Forte" panose="03060902040502070203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orte" panose="03060902040502070203" pitchFamily="66" charset="0"/>
              </a:rPr>
              <a:t>zorgen</a:t>
            </a:r>
            <a:r>
              <a:rPr lang="en-US" dirty="0">
                <a:solidFill>
                  <a:schemeClr val="tx1"/>
                </a:solidFill>
                <a:latin typeface="Forte" panose="03060902040502070203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orte" panose="03060902040502070203" pitchFamily="66" charset="0"/>
              </a:rPr>
              <a:t>juist</a:t>
            </a:r>
            <a:r>
              <a:rPr lang="en-US" dirty="0">
                <a:solidFill>
                  <a:schemeClr val="tx1"/>
                </a:solidFill>
                <a:latin typeface="Forte" panose="03060902040502070203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orte" panose="03060902040502070203" pitchFamily="66" charset="0"/>
              </a:rPr>
              <a:t>voor</a:t>
            </a:r>
            <a:r>
              <a:rPr lang="en-US" dirty="0">
                <a:solidFill>
                  <a:schemeClr val="tx1"/>
                </a:solidFill>
                <a:latin typeface="Forte" panose="03060902040502070203" pitchFamily="66" charset="0"/>
              </a:rPr>
              <a:t> ………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76" y="3645024"/>
            <a:ext cx="3132000" cy="2495813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344144" y="2060848"/>
            <a:ext cx="3651792" cy="1728192"/>
          </a:xfrm>
          <a:prstGeom prst="wedgeEllipseCallout">
            <a:avLst>
              <a:gd name="adj1" fmla="val -62834"/>
              <a:gd name="adj2" fmla="val 9918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radley Hand ITC" panose="03070402050302030203" pitchFamily="66" charset="0"/>
              </a:rPr>
              <a:t>Je </a:t>
            </a:r>
            <a:r>
              <a:rPr lang="en-US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ziet</a:t>
            </a:r>
            <a:r>
              <a:rPr lang="en-US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hier</a:t>
            </a:r>
            <a:r>
              <a:rPr lang="en-US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duidelijke</a:t>
            </a:r>
            <a:r>
              <a:rPr lang="en-US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dat</a:t>
            </a:r>
            <a:r>
              <a:rPr lang="en-US" dirty="0">
                <a:solidFill>
                  <a:schemeClr val="tx1"/>
                </a:solidFill>
                <a:latin typeface="Bradley Hand ITC" panose="03070402050302030203" pitchFamily="66" charset="0"/>
              </a:rPr>
              <a:t> ……. 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5220072" y="1698630"/>
            <a:ext cx="2808312" cy="1946394"/>
          </a:xfrm>
          <a:prstGeom prst="wedgeEllipseCallout">
            <a:avLst>
              <a:gd name="adj1" fmla="val 89379"/>
              <a:gd name="adj2" fmla="val 10642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Dat</a:t>
            </a:r>
            <a:r>
              <a:rPr lang="en-US" dirty="0">
                <a:solidFill>
                  <a:schemeClr val="tx1"/>
                </a:solidFill>
              </a:rPr>
              <a:t> is </a:t>
            </a:r>
            <a:r>
              <a:rPr lang="en-US" dirty="0" err="1">
                <a:solidFill>
                  <a:schemeClr val="tx1"/>
                </a:solidFill>
              </a:rPr>
              <a:t>hetzelfde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bij</a:t>
            </a:r>
            <a:r>
              <a:rPr lang="en-US" dirty="0">
                <a:solidFill>
                  <a:schemeClr val="tx1"/>
                </a:solidFill>
              </a:rPr>
              <a:t> …………</a:t>
            </a:r>
          </a:p>
        </p:txBody>
      </p:sp>
    </p:spTree>
    <p:extLst>
      <p:ext uri="{BB962C8B-B14F-4D97-AF65-F5344CB8AC3E}">
        <p14:creationId xmlns:p14="http://schemas.microsoft.com/office/powerpoint/2010/main" val="476795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55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5400" dirty="0"/>
              <a:t>Scharnierwoorden </a:t>
            </a:r>
            <a:r>
              <a:rPr lang="nl-NL" dirty="0"/>
              <a:t>(signaal- , verbindings- of koppelwoorden)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249"/>
          <p:cNvGraphicFramePr/>
          <p:nvPr>
            <p:extLst>
              <p:ext uri="{D42A27DB-BD31-4B8C-83A1-F6EECF244321}">
                <p14:modId xmlns:p14="http://schemas.microsoft.com/office/powerpoint/2010/main" val="3537798455"/>
              </p:ext>
            </p:extLst>
          </p:nvPr>
        </p:nvGraphicFramePr>
        <p:xfrm>
          <a:off x="107504" y="1628800"/>
          <a:ext cx="8785225" cy="4644980"/>
        </p:xfrm>
        <a:graphic>
          <a:graphicData uri="http://schemas.openxmlformats.org/drawingml/2006/table">
            <a:tbl>
              <a:tblPr/>
              <a:tblGrid>
                <a:gridCol w="270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633">
                <a:tc>
                  <a:txBody>
                    <a:bodyPr/>
                    <a:lstStyle/>
                    <a:p>
                      <a:pPr lvl="0" indent="61912">
                        <a:defRPr sz="1800" b="0" i="0"/>
                      </a:pPr>
                      <a:r>
                        <a:rPr sz="1600" dirty="0" err="1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verband</a:t>
                      </a:r>
                      <a:endParaRPr sz="1600" dirty="0">
                        <a:solidFill>
                          <a:srgbClr val="FFFFFF"/>
                        </a:solidFill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34B133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61912">
                        <a:defRPr sz="1800" b="0" i="0"/>
                      </a:pPr>
                      <a:r>
                        <a:rPr lang="en-US" sz="1600" dirty="0" err="1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scharnier</a:t>
                      </a:r>
                      <a:r>
                        <a:rPr sz="1600" dirty="0" err="1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woorden</a:t>
                      </a:r>
                      <a:endParaRPr sz="1600" dirty="0">
                        <a:solidFill>
                          <a:srgbClr val="FFFFFF"/>
                        </a:solidFill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34B1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183">
                <a:tc>
                  <a:txBody>
                    <a:bodyPr/>
                    <a:lstStyle/>
                    <a:p>
                      <a:pPr lvl="0" indent="61912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 dirty="0" err="1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opsommend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600" dirty="0" err="1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verband</a:t>
                      </a:r>
                      <a:endParaRPr sz="1600" dirty="0">
                        <a:solidFill>
                          <a:srgbClr val="FFFFFF"/>
                        </a:solidFill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34B133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61912">
                        <a:defRPr sz="1800" b="0" i="0"/>
                      </a:pPr>
                      <a:r>
                        <a:rPr sz="1600"/>
                        <a:t>ook, tevens, vervolgens, verder, bovendien, ten eerste, ten tweede, …,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CDE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216">
                <a:tc>
                  <a:txBody>
                    <a:bodyPr/>
                    <a:lstStyle/>
                    <a:p>
                      <a:pPr lvl="0" indent="61912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tegenstellend verband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34B133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61912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/>
                        <a:t>maar, echter, toch, niettemin, desondanks enerzijds…anderzijds, daarentegen,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8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lvl="0" indent="61912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oorzakelijk verband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34B133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61912">
                        <a:defRPr sz="1800" b="0" i="0"/>
                      </a:pPr>
                      <a:r>
                        <a:rPr sz="1600"/>
                        <a:t>doordat, daardoor, als gevolg van, zodat, waardoor, als gevolg van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CDE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lvl="0" indent="61912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redengevend verband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34B133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61912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/>
                        <a:t>omdat, daarom, dus, want, immers, dat blijkt uit, aangezien, de reden hiervoor is…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8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733">
                <a:tc>
                  <a:txBody>
                    <a:bodyPr/>
                    <a:lstStyle/>
                    <a:p>
                      <a:pPr lvl="0" indent="61912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toelichtend verband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34B133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61912">
                        <a:defRPr sz="1800" b="0" i="0"/>
                      </a:pPr>
                      <a:r>
                        <a:rPr sz="1600"/>
                        <a:t>zo, bijvoorbeeld, zoals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CDE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767">
                <a:tc>
                  <a:txBody>
                    <a:bodyPr/>
                    <a:lstStyle/>
                    <a:p>
                      <a:pPr lvl="0" indent="61912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voorwaardelijk verband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34B133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61912">
                        <a:defRPr sz="1800" b="0" i="0"/>
                      </a:pPr>
                      <a:r>
                        <a:rPr sz="1600"/>
                        <a:t>als, indien, wanneer, in het geval dat, tenzij, mits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8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016">
                <a:tc>
                  <a:txBody>
                    <a:bodyPr/>
                    <a:lstStyle/>
                    <a:p>
                      <a:pPr lvl="0" indent="61912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vergelijkend verband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34B133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61912">
                        <a:defRPr sz="1800" b="0" i="0"/>
                      </a:pPr>
                      <a:r>
                        <a:rPr sz="1600"/>
                        <a:t>zoals, net (zo) als, evenals, meer/beter dan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CDE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767">
                <a:tc>
                  <a:txBody>
                    <a:bodyPr/>
                    <a:lstStyle/>
                    <a:p>
                      <a:pPr lvl="0" indent="61912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doel-middel- verband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34B133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61912">
                        <a:defRPr sz="1800" b="0" i="0"/>
                      </a:pPr>
                      <a:r>
                        <a:rPr sz="1600"/>
                        <a:t>opdat, zodat, daarvoor, waarvoor, door te, om te, met de bedoeling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8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516">
                <a:tc>
                  <a:txBody>
                    <a:bodyPr/>
                    <a:lstStyle/>
                    <a:p>
                      <a:pPr lvl="0" indent="61912">
                        <a:defRPr sz="1800" b="0" i="0"/>
                      </a:pPr>
                      <a:r>
                        <a:rPr sz="1600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toegevend</a:t>
                      </a:r>
                      <a:r>
                        <a:rPr sz="1600"/>
                        <a:t> </a:t>
                      </a:r>
                      <a:r>
                        <a:rPr sz="1600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verband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34B133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61912">
                        <a:defRPr sz="1800" b="0" i="0"/>
                      </a:pPr>
                      <a:r>
                        <a:rPr sz="1600"/>
                        <a:t>hoewel, ofschoon, zij het dat, weliswaar, ook al…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CDE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767">
                <a:tc>
                  <a:txBody>
                    <a:bodyPr/>
                    <a:lstStyle/>
                    <a:p>
                      <a:pPr lvl="0" indent="61912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samenvattend verband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34B133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61912">
                        <a:defRPr sz="1800" b="0" i="0"/>
                      </a:pPr>
                      <a:r>
                        <a:rPr sz="1600"/>
                        <a:t>kortom, samengevat, al met al, met andere woorden, kort gezegd…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8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516">
                <a:tc>
                  <a:txBody>
                    <a:bodyPr/>
                    <a:lstStyle/>
                    <a:p>
                      <a:pPr lvl="0" indent="61912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concluderend verband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34B133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61912">
                        <a:defRPr sz="1800" b="0" i="0"/>
                      </a:pPr>
                      <a:r>
                        <a:rPr sz="1600" dirty="0" err="1"/>
                        <a:t>kortom</a:t>
                      </a:r>
                      <a:r>
                        <a:rPr sz="1600" dirty="0"/>
                        <a:t>, al met al, </a:t>
                      </a:r>
                      <a:r>
                        <a:rPr sz="1600" dirty="0" err="1"/>
                        <a:t>dus</a:t>
                      </a:r>
                      <a:r>
                        <a:rPr sz="1600" dirty="0"/>
                        <a:t>, </a:t>
                      </a:r>
                      <a:r>
                        <a:rPr sz="1600" dirty="0" err="1"/>
                        <a:t>dat</a:t>
                      </a:r>
                      <a:r>
                        <a:rPr sz="1600" dirty="0"/>
                        <a:t> </a:t>
                      </a:r>
                      <a:r>
                        <a:rPr sz="1600" dirty="0" err="1"/>
                        <a:t>houdt</a:t>
                      </a:r>
                      <a:r>
                        <a:rPr sz="1600" dirty="0"/>
                        <a:t> in, </a:t>
                      </a:r>
                      <a:r>
                        <a:rPr sz="1600" dirty="0" err="1"/>
                        <a:t>concluderend</a:t>
                      </a:r>
                      <a:endParaRPr sz="1600" dirty="0"/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CDE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983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Zelf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zin of </a:t>
            </a:r>
            <a:r>
              <a:rPr lang="en-US" dirty="0" err="1"/>
              <a:t>tijd</a:t>
            </a:r>
            <a:r>
              <a:rPr lang="en-US" dirty="0"/>
              <a:t>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Leerlingen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</a:t>
            </a:r>
            <a:r>
              <a:rPr lang="en-US" dirty="0" err="1"/>
              <a:t>zelf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conceptcartoon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ordening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098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ballon: ovaal 15"/>
          <p:cNvSpPr/>
          <p:nvPr/>
        </p:nvSpPr>
        <p:spPr>
          <a:xfrm>
            <a:off x="4681582" y="1295528"/>
            <a:ext cx="1978650" cy="2355458"/>
          </a:xfrm>
          <a:prstGeom prst="wedgeEllipseCallout">
            <a:avLst>
              <a:gd name="adj1" fmla="val -8510"/>
              <a:gd name="adj2" fmla="val 8576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3. Rupsen zijn ook insecten, want we hebben zes echte poten. </a:t>
            </a:r>
          </a:p>
        </p:txBody>
      </p:sp>
      <p:sp>
        <p:nvSpPr>
          <p:cNvPr id="8" name="Tekstballon: ovaal 7"/>
          <p:cNvSpPr/>
          <p:nvPr/>
        </p:nvSpPr>
        <p:spPr>
          <a:xfrm>
            <a:off x="302377" y="1719977"/>
            <a:ext cx="1981899" cy="1931009"/>
          </a:xfrm>
          <a:prstGeom prst="wedgeEllipseCallout">
            <a:avLst>
              <a:gd name="adj1" fmla="val -19721"/>
              <a:gd name="adj2" fmla="val 9481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1. Koraal is ook een plant en ik lijk heel erg op een boom.</a:t>
            </a:r>
          </a:p>
        </p:txBody>
      </p:sp>
      <p:sp>
        <p:nvSpPr>
          <p:cNvPr id="18" name="Tekstballon: ovaal 17"/>
          <p:cNvSpPr/>
          <p:nvPr/>
        </p:nvSpPr>
        <p:spPr>
          <a:xfrm>
            <a:off x="7017869" y="1216377"/>
            <a:ext cx="1742838" cy="2055302"/>
          </a:xfrm>
          <a:prstGeom prst="wedgeEllipseCallout">
            <a:avLst>
              <a:gd name="adj1" fmla="val 44915"/>
              <a:gd name="adj2" fmla="val 9712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4. Weekdieren hebben geen skelet.</a:t>
            </a:r>
          </a:p>
        </p:txBody>
      </p:sp>
      <p:sp>
        <p:nvSpPr>
          <p:cNvPr id="11" name="Tekstballon: ovaal 10"/>
          <p:cNvSpPr/>
          <p:nvPr/>
        </p:nvSpPr>
        <p:spPr>
          <a:xfrm>
            <a:off x="2284277" y="1295528"/>
            <a:ext cx="2397306" cy="2803318"/>
          </a:xfrm>
          <a:prstGeom prst="wedgeEllipseCallout">
            <a:avLst>
              <a:gd name="adj1" fmla="val 23738"/>
              <a:gd name="adj2" fmla="val 7289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2. Mosselen</a:t>
            </a:r>
          </a:p>
          <a:p>
            <a:pPr algn="ctr"/>
            <a:r>
              <a:rPr lang="nl-NL" dirty="0"/>
              <a:t>Hebben ook kieuwen, want ze moeten ook zuurstof uit het water halen.</a:t>
            </a:r>
          </a:p>
        </p:txBody>
      </p:sp>
      <p:pic>
        <p:nvPicPr>
          <p:cNvPr id="2" name="Picture 2" descr="Afbeeldingsresultaat voor cor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37" y="4556080"/>
            <a:ext cx="2113280" cy="211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2560482" y="4759280"/>
            <a:ext cx="2060081" cy="18243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593" y="4454927"/>
            <a:ext cx="1795478" cy="1346608"/>
          </a:xfrm>
          <a:prstGeom prst="rect">
            <a:avLst/>
          </a:prstGeom>
        </p:spPr>
      </p:pic>
      <p:pic>
        <p:nvPicPr>
          <p:cNvPr id="1028" name="Picture 4" descr="Gerelateerde afbeeld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478" y="4454927"/>
            <a:ext cx="2143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Dierenrijk</a:t>
            </a:r>
            <a:r>
              <a:rPr lang="en-US" sz="3200" dirty="0"/>
              <a:t> (</a:t>
            </a:r>
            <a:r>
              <a:rPr lang="en-US" sz="3200" dirty="0" err="1"/>
              <a:t>zonder</a:t>
            </a:r>
            <a:r>
              <a:rPr lang="en-US" sz="3200" dirty="0"/>
              <a:t> </a:t>
            </a:r>
            <a:r>
              <a:rPr lang="en-US" sz="3200" dirty="0" err="1"/>
              <a:t>gewervelden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5173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Afbeeldingsresultaat voor 4 poppetj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28" name="AutoShape 4" descr="Afbeeldingsresultaat voor 4 poppetj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0" name="AutoShape 6" descr="Afbeeldingsresultaat voor 4 poppetj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2" name="AutoShape 8" descr="Afbeeldingsresultaat voor 4 poppetj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" name="Afbeelding 9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4293097"/>
            <a:ext cx="4221099" cy="2564904"/>
          </a:xfrm>
          <a:prstGeom prst="rect">
            <a:avLst/>
          </a:prstGeom>
        </p:spPr>
      </p:pic>
      <p:sp>
        <p:nvSpPr>
          <p:cNvPr id="11" name="Toelichting met afgeronde rechthoek 10"/>
          <p:cNvSpPr/>
          <p:nvPr/>
        </p:nvSpPr>
        <p:spPr>
          <a:xfrm>
            <a:off x="7164288" y="1844824"/>
            <a:ext cx="1728192" cy="3168352"/>
          </a:xfrm>
          <a:prstGeom prst="wedgeRoundRectCallout">
            <a:avLst>
              <a:gd name="adj1" fmla="val -79442"/>
              <a:gd name="adj2" fmla="val 3008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Als een bacterie doodgaat, komen delen van het </a:t>
            </a:r>
            <a:r>
              <a:rPr lang="nl-NL" dirty="0" err="1">
                <a:solidFill>
                  <a:schemeClr val="tx1"/>
                </a:solidFill>
              </a:rPr>
              <a:t>DNA-molecuul</a:t>
            </a:r>
            <a:r>
              <a:rPr lang="nl-NL" dirty="0">
                <a:solidFill>
                  <a:schemeClr val="tx1"/>
                </a:solidFill>
              </a:rPr>
              <a:t> vrij en kunnen andere bacteriën die opnemen.</a:t>
            </a:r>
          </a:p>
        </p:txBody>
      </p:sp>
      <p:sp>
        <p:nvSpPr>
          <p:cNvPr id="12" name="Toelichting met afgeronde rechthoek 11"/>
          <p:cNvSpPr/>
          <p:nvPr/>
        </p:nvSpPr>
        <p:spPr>
          <a:xfrm>
            <a:off x="4716016" y="476672"/>
            <a:ext cx="1944216" cy="3312368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Bacteriën hebben net als dieren en planten een spoelfiguur waardoor de chromosomen uit elkaar worden gehaald tijdens de mitose.</a:t>
            </a:r>
            <a:endParaRPr lang="nl-NL" dirty="0"/>
          </a:p>
        </p:txBody>
      </p:sp>
      <p:sp>
        <p:nvSpPr>
          <p:cNvPr id="13" name="Toelichting met afgeronde rechthoek 12"/>
          <p:cNvSpPr/>
          <p:nvPr/>
        </p:nvSpPr>
        <p:spPr>
          <a:xfrm>
            <a:off x="155575" y="1268760"/>
            <a:ext cx="1968153" cy="3240360"/>
          </a:xfrm>
          <a:prstGeom prst="wedgeRoundRectCallout">
            <a:avLst>
              <a:gd name="adj1" fmla="val 76035"/>
              <a:gd name="adj2" fmla="val 4122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Bacteriën zijn zo klein dat er niet één groot circulair </a:t>
            </a:r>
            <a:r>
              <a:rPr lang="nl-NL" dirty="0" err="1">
                <a:solidFill>
                  <a:schemeClr val="tx1"/>
                </a:solidFill>
              </a:rPr>
              <a:t>DNA-molecuul</a:t>
            </a:r>
            <a:r>
              <a:rPr lang="nl-NL" dirty="0">
                <a:solidFill>
                  <a:schemeClr val="tx1"/>
                </a:solidFill>
              </a:rPr>
              <a:t> in kan zitten en het DNA dus spiraalsgewijs is opgerold zodat het wel past.</a:t>
            </a:r>
          </a:p>
        </p:txBody>
      </p:sp>
      <p:sp>
        <p:nvSpPr>
          <p:cNvPr id="14" name="Toelichting met afgeronde rechthoek 13"/>
          <p:cNvSpPr/>
          <p:nvPr/>
        </p:nvSpPr>
        <p:spPr>
          <a:xfrm>
            <a:off x="2555776" y="1988840"/>
            <a:ext cx="1728192" cy="1656184"/>
          </a:xfrm>
          <a:prstGeom prst="wedgeRoundRectCallout">
            <a:avLst>
              <a:gd name="adj1" fmla="val 31729"/>
              <a:gd name="adj2" fmla="val 7779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Er bestaan bacteriën met zweepharen.</a:t>
            </a:r>
          </a:p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0600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</a:rPr>
              <a:t>Bacteriën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693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4712074"/>
            <a:ext cx="4221099" cy="2749374"/>
          </a:xfrm>
          <a:prstGeom prst="rect">
            <a:avLst/>
          </a:prstGeom>
        </p:spPr>
      </p:pic>
      <p:sp>
        <p:nvSpPr>
          <p:cNvPr id="5" name="Toelichting met afgeronde rechthoek 4"/>
          <p:cNvSpPr/>
          <p:nvPr/>
        </p:nvSpPr>
        <p:spPr>
          <a:xfrm>
            <a:off x="1187624" y="913899"/>
            <a:ext cx="2016224" cy="3550596"/>
          </a:xfrm>
          <a:prstGeom prst="wedgeRoundRectCallout">
            <a:avLst>
              <a:gd name="adj1" fmla="val 30100"/>
              <a:gd name="adj2" fmla="val 5825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Het chromosoom van een bacterie bestaat slechts uit één groot circulair </a:t>
            </a:r>
            <a:r>
              <a:rPr lang="nl-NL" dirty="0" err="1">
                <a:solidFill>
                  <a:schemeClr val="tx1"/>
                </a:solidFill>
              </a:rPr>
              <a:t>DNA-molecuul</a:t>
            </a:r>
            <a:r>
              <a:rPr lang="nl-NL" dirty="0">
                <a:solidFill>
                  <a:schemeClr val="tx1"/>
                </a:solidFill>
              </a:rPr>
              <a:t>. Bij planten en dieren is het spiraalsgewijs opgerold.</a:t>
            </a:r>
          </a:p>
        </p:txBody>
      </p:sp>
      <p:sp>
        <p:nvSpPr>
          <p:cNvPr id="6" name="Wolkvormige toelichting 5"/>
          <p:cNvSpPr/>
          <p:nvPr/>
        </p:nvSpPr>
        <p:spPr>
          <a:xfrm>
            <a:off x="6948264" y="4119495"/>
            <a:ext cx="1152128" cy="849056"/>
          </a:xfrm>
          <a:prstGeom prst="cloudCallout">
            <a:avLst>
              <a:gd name="adj1" fmla="val -65917"/>
              <a:gd name="adj2" fmla="val 6427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Goed</a:t>
            </a:r>
          </a:p>
        </p:txBody>
      </p:sp>
      <p:sp>
        <p:nvSpPr>
          <p:cNvPr id="7" name="Wolkvormige toelichting 6"/>
          <p:cNvSpPr/>
          <p:nvPr/>
        </p:nvSpPr>
        <p:spPr>
          <a:xfrm>
            <a:off x="3563888" y="3461066"/>
            <a:ext cx="1224136" cy="1003429"/>
          </a:xfrm>
          <a:prstGeom prst="cloudCallout">
            <a:avLst>
              <a:gd name="adj1" fmla="val -18535"/>
              <a:gd name="adj2" fmla="val 910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Goed</a:t>
            </a:r>
          </a:p>
        </p:txBody>
      </p:sp>
      <p:sp>
        <p:nvSpPr>
          <p:cNvPr id="8" name="Toelichting met afgeronde rechthoek 7"/>
          <p:cNvSpPr/>
          <p:nvPr/>
        </p:nvSpPr>
        <p:spPr>
          <a:xfrm>
            <a:off x="4932040" y="692696"/>
            <a:ext cx="2304256" cy="3627783"/>
          </a:xfrm>
          <a:prstGeom prst="wedgeRoundRectCallout">
            <a:avLst>
              <a:gd name="adj1" fmla="val -31211"/>
              <a:gd name="adj2" fmla="val 6250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Bij bacteriën ontstaat geen spoelfiguur. Elk van beide kringvormige DNA-moleculen zit op een bepaalde plaats vastgehecht aan het celmembraan waardoor er een goede verdeling van het DNA is.</a:t>
            </a:r>
          </a:p>
        </p:txBody>
      </p:sp>
    </p:spTree>
    <p:extLst>
      <p:ext uri="{BB962C8B-B14F-4D97-AF65-F5344CB8AC3E}">
        <p14:creationId xmlns:p14="http://schemas.microsoft.com/office/powerpoint/2010/main" val="609166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Achtergronden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nl-NL" sz="2000" b="1" dirty="0"/>
              <a:t>Conceptcartoons</a:t>
            </a:r>
          </a:p>
          <a:p>
            <a:pPr marL="0" indent="0">
              <a:lnSpc>
                <a:spcPct val="70000"/>
              </a:lnSpc>
              <a:buNone/>
            </a:pPr>
            <a:endParaRPr lang="nl-NL" sz="2000" b="1" dirty="0"/>
          </a:p>
          <a:p>
            <a:pPr>
              <a:lnSpc>
                <a:spcPct val="70000"/>
              </a:lnSpc>
            </a:pPr>
            <a:r>
              <a:rPr lang="en-US" sz="1800" dirty="0" err="1"/>
              <a:t>Kamp,M</a:t>
            </a:r>
            <a:r>
              <a:rPr lang="en-US" sz="1800" dirty="0"/>
              <a:t>. (2004). </a:t>
            </a:r>
            <a:r>
              <a:rPr lang="nl-NL" sz="1800" dirty="0"/>
              <a:t>Leuker kunnen we het wél maken. </a:t>
            </a:r>
            <a:r>
              <a:rPr lang="en-GB" sz="1800" dirty="0"/>
              <a:t>Het </a:t>
            </a:r>
            <a:r>
              <a:rPr lang="en-GB" sz="1800" dirty="0" err="1"/>
              <a:t>succes</a:t>
            </a:r>
            <a:r>
              <a:rPr lang="en-GB" sz="1800" dirty="0"/>
              <a:t> van </a:t>
            </a:r>
            <a:r>
              <a:rPr lang="en-GB" sz="1800" dirty="0" err="1"/>
              <a:t>conceptcartoons</a:t>
            </a:r>
            <a:r>
              <a:rPr lang="en-GB" sz="1800" dirty="0"/>
              <a:t>. Niche 35, 30-33</a:t>
            </a:r>
          </a:p>
          <a:p>
            <a:pPr marL="0" indent="0">
              <a:lnSpc>
                <a:spcPct val="70000"/>
              </a:lnSpc>
              <a:buNone/>
            </a:pPr>
            <a:endParaRPr lang="en-GB" sz="1800" dirty="0"/>
          </a:p>
          <a:p>
            <a:pPr>
              <a:lnSpc>
                <a:spcPct val="70000"/>
              </a:lnSpc>
            </a:pPr>
            <a:r>
              <a:rPr lang="en-GB" sz="1800" dirty="0"/>
              <a:t>Keogh &amp; Naylor (2010) concept cartoons, teaching and learning in science: an evaluation, International Journal of Science Education., 21:4,431-446.</a:t>
            </a:r>
            <a:endParaRPr lang="nl-NL" sz="1800" b="1" dirty="0"/>
          </a:p>
          <a:p>
            <a:pPr marL="0" indent="0">
              <a:lnSpc>
                <a:spcPct val="70000"/>
              </a:lnSpc>
              <a:buNone/>
            </a:pPr>
            <a:endParaRPr lang="nl-NL" sz="1800" b="1" dirty="0"/>
          </a:p>
          <a:p>
            <a:pPr marL="0" indent="0">
              <a:lnSpc>
                <a:spcPct val="70000"/>
              </a:lnSpc>
              <a:buNone/>
            </a:pPr>
            <a:r>
              <a:rPr lang="nl-NL" sz="1800" b="1" dirty="0"/>
              <a:t>Aandacht voor formuleren</a:t>
            </a:r>
          </a:p>
          <a:p>
            <a:pPr marL="0" indent="0">
              <a:lnSpc>
                <a:spcPct val="70000"/>
              </a:lnSpc>
              <a:buNone/>
            </a:pPr>
            <a:endParaRPr lang="nl-NL" sz="1800" b="1" dirty="0"/>
          </a:p>
          <a:p>
            <a:pPr>
              <a:lnSpc>
                <a:spcPct val="70000"/>
              </a:lnSpc>
            </a:pPr>
            <a:r>
              <a:rPr lang="nl-NL" sz="1800" dirty="0"/>
              <a:t>SLO website over taalgericht onderwijs: </a:t>
            </a:r>
            <a:r>
              <a:rPr lang="nl-NL" sz="1800" dirty="0">
                <a:hlinkClick r:id="rId2"/>
              </a:rPr>
              <a:t>http://taalgerichtvakonderwijs.nl/werken-aan-vaktaal</a:t>
            </a:r>
            <a:endParaRPr lang="nl-NL" sz="1800" dirty="0"/>
          </a:p>
          <a:p>
            <a:pPr marL="0" indent="0">
              <a:lnSpc>
                <a:spcPct val="70000"/>
              </a:lnSpc>
              <a:buNone/>
            </a:pPr>
            <a:endParaRPr lang="nl-NL" sz="1800" dirty="0"/>
          </a:p>
          <a:p>
            <a:pPr>
              <a:lnSpc>
                <a:spcPct val="70000"/>
              </a:lnSpc>
            </a:pPr>
            <a:r>
              <a:rPr lang="nl-NL" sz="1800" dirty="0"/>
              <a:t>Visser, T. (2016). </a:t>
            </a:r>
            <a:r>
              <a:rPr lang="nl-NL" sz="1800" i="1" dirty="0"/>
              <a:t>Onderzoek naar verbetering van taalvaardigheid van 4-havo leerlingen bij scheikunde en biologie.</a:t>
            </a:r>
            <a:r>
              <a:rPr lang="nl-NL" sz="1800" dirty="0"/>
              <a:t> Landelijke Werkconferentie Platform Taalgericht Onderwijs : Werken aan vaktaal, 28-30.</a:t>
            </a:r>
          </a:p>
          <a:p>
            <a:pPr marL="0" indent="0">
              <a:lnSpc>
                <a:spcPct val="70000"/>
              </a:lnSpc>
              <a:buNone/>
            </a:pPr>
            <a:endParaRPr lang="nl-NL" sz="1800" dirty="0"/>
          </a:p>
          <a:p>
            <a:pPr>
              <a:lnSpc>
                <a:spcPct val="70000"/>
              </a:lnSpc>
            </a:pPr>
            <a:r>
              <a:rPr lang="nl-NL" sz="1800" dirty="0"/>
              <a:t>Visser, T., </a:t>
            </a:r>
            <a:r>
              <a:rPr lang="nl-NL" sz="1800" dirty="0" err="1"/>
              <a:t>Coenders</a:t>
            </a:r>
            <a:r>
              <a:rPr lang="nl-NL" sz="1800" dirty="0"/>
              <a:t>, F., &amp; </a:t>
            </a:r>
            <a:r>
              <a:rPr lang="nl-NL" sz="1800" dirty="0" err="1"/>
              <a:t>Ornée</a:t>
            </a:r>
            <a:r>
              <a:rPr lang="nl-NL" sz="1800" dirty="0"/>
              <a:t>, G. (2016). Taalvaardigheid bij scheikunde en biologie. </a:t>
            </a:r>
            <a:r>
              <a:rPr lang="nl-NL" sz="1800" i="1" dirty="0"/>
              <a:t>NVOX, 5</a:t>
            </a:r>
            <a:r>
              <a:rPr lang="nl-NL" sz="1800" dirty="0"/>
              <a:t>, 250-251.)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952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Opzet</a:t>
            </a:r>
            <a:r>
              <a:rPr lang="en-US" dirty="0"/>
              <a:t>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Binnenkomst</a:t>
            </a:r>
            <a:r>
              <a:rPr lang="en-US" dirty="0"/>
              <a:t> + </a:t>
            </a:r>
            <a:r>
              <a:rPr lang="en-US" dirty="0" err="1"/>
              <a:t>startopdracht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Presentatie</a:t>
            </a:r>
            <a:r>
              <a:rPr lang="en-US" dirty="0"/>
              <a:t> met info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voorbeelden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</a:t>
            </a:r>
            <a:r>
              <a:rPr lang="en-US" dirty="0" err="1"/>
              <a:t>groepjes</a:t>
            </a:r>
            <a:r>
              <a:rPr lang="en-US" dirty="0"/>
              <a:t> </a:t>
            </a:r>
            <a:r>
              <a:rPr lang="en-US" dirty="0" err="1"/>
              <a:t>zelf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de slag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Uitwisselen</a:t>
            </a:r>
            <a:r>
              <a:rPr lang="en-US" dirty="0"/>
              <a:t> van </a:t>
            </a:r>
            <a:r>
              <a:rPr lang="en-US" dirty="0" err="1"/>
              <a:t>gemaakte</a:t>
            </a:r>
            <a:r>
              <a:rPr lang="en-US" dirty="0"/>
              <a:t> </a:t>
            </a:r>
            <a:r>
              <a:rPr lang="en-US" dirty="0" err="1"/>
              <a:t>producten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05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Welkom &amp; </a:t>
            </a:r>
            <a:r>
              <a:rPr lang="en-US" dirty="0" err="1"/>
              <a:t>startopdracht</a:t>
            </a:r>
            <a:r>
              <a:rPr lang="en-US" dirty="0"/>
              <a:t> 	</a:t>
            </a:r>
            <a:br>
              <a:rPr lang="en-US" dirty="0"/>
            </a:br>
            <a:r>
              <a:rPr lang="en-US" i="1" dirty="0"/>
              <a:t>(je mag </a:t>
            </a:r>
            <a:r>
              <a:rPr lang="en-US" i="1" dirty="0" err="1"/>
              <a:t>gelijk</a:t>
            </a:r>
            <a:r>
              <a:rPr lang="en-US" i="1" dirty="0"/>
              <a:t> </a:t>
            </a:r>
            <a:r>
              <a:rPr lang="en-US" i="1" dirty="0" err="1"/>
              <a:t>beginnen</a:t>
            </a:r>
            <a:r>
              <a:rPr lang="en-US" i="1" dirty="0"/>
              <a:t>!)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876800"/>
          </a:xfrm>
        </p:spPr>
        <p:txBody>
          <a:bodyPr>
            <a:normAutofit/>
          </a:bodyPr>
          <a:lstStyle/>
          <a:p>
            <a:r>
              <a:rPr lang="en-US" sz="2800" dirty="0"/>
              <a:t>Op </a:t>
            </a:r>
            <a:r>
              <a:rPr lang="en-US" sz="2800" dirty="0" err="1"/>
              <a:t>elke</a:t>
            </a:r>
            <a:r>
              <a:rPr lang="en-US" sz="2800" dirty="0"/>
              <a:t> </a:t>
            </a:r>
            <a:r>
              <a:rPr lang="en-US" sz="2800" dirty="0" err="1"/>
              <a:t>tafel</a:t>
            </a:r>
            <a:r>
              <a:rPr lang="en-US" sz="2800" dirty="0"/>
              <a:t> </a:t>
            </a:r>
            <a:r>
              <a:rPr lang="en-US" sz="2800" dirty="0" err="1"/>
              <a:t>liggen</a:t>
            </a:r>
            <a:r>
              <a:rPr lang="en-US" sz="2800" dirty="0"/>
              <a:t> A3tjes met </a:t>
            </a:r>
            <a:r>
              <a:rPr lang="en-US" sz="2800" dirty="0" err="1"/>
              <a:t>afbeeldingen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err="1"/>
              <a:t>Bekijk</a:t>
            </a:r>
            <a:r>
              <a:rPr lang="en-US" sz="2800" dirty="0"/>
              <a:t> </a:t>
            </a:r>
            <a:r>
              <a:rPr lang="en-US" sz="2800" dirty="0" err="1"/>
              <a:t>enkele</a:t>
            </a:r>
            <a:r>
              <a:rPr lang="en-US" sz="2800" dirty="0"/>
              <a:t> </a:t>
            </a:r>
            <a:r>
              <a:rPr lang="en-US" sz="2800" dirty="0" err="1"/>
              <a:t>afbeeldingen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err="1"/>
              <a:t>Noteer</a:t>
            </a:r>
            <a:r>
              <a:rPr lang="en-US" sz="2800" dirty="0"/>
              <a:t> </a:t>
            </a:r>
            <a:r>
              <a:rPr lang="en-US" sz="2800" dirty="0" err="1"/>
              <a:t>voor</a:t>
            </a:r>
            <a:r>
              <a:rPr lang="en-US" sz="2800" dirty="0"/>
              <a:t> </a:t>
            </a:r>
            <a:r>
              <a:rPr lang="en-US" sz="2800" dirty="0" err="1"/>
              <a:t>jezelf</a:t>
            </a:r>
            <a:r>
              <a:rPr lang="en-US" sz="2800" dirty="0"/>
              <a:t> per </a:t>
            </a:r>
            <a:r>
              <a:rPr lang="en-US" sz="2800" dirty="0" err="1"/>
              <a:t>afbeelding</a:t>
            </a:r>
            <a:r>
              <a:rPr lang="en-US" sz="2800" dirty="0"/>
              <a:t> </a:t>
            </a:r>
            <a:r>
              <a:rPr lang="en-US" sz="2800" dirty="0" err="1"/>
              <a:t>welke</a:t>
            </a:r>
            <a:r>
              <a:rPr lang="en-US" sz="2800" dirty="0"/>
              <a:t> </a:t>
            </a:r>
            <a:r>
              <a:rPr lang="en-US" sz="2800" dirty="0" err="1"/>
              <a:t>problemen</a:t>
            </a:r>
            <a:r>
              <a:rPr lang="en-US" sz="2800" dirty="0"/>
              <a:t> je </a:t>
            </a:r>
            <a:r>
              <a:rPr lang="en-US" sz="2800" dirty="0" err="1"/>
              <a:t>bij</a:t>
            </a:r>
            <a:r>
              <a:rPr lang="en-US" sz="2800" dirty="0"/>
              <a:t> </a:t>
            </a:r>
            <a:r>
              <a:rPr lang="en-US" sz="2800" dirty="0" err="1"/>
              <a:t>leerlingen</a:t>
            </a:r>
            <a:r>
              <a:rPr lang="en-US" sz="2800" dirty="0"/>
              <a:t> met </a:t>
            </a:r>
            <a:r>
              <a:rPr lang="en-US" sz="2800" dirty="0" err="1"/>
              <a:t>betrekking</a:t>
            </a:r>
            <a:r>
              <a:rPr lang="en-US" sz="2800" dirty="0"/>
              <a:t> tot </a:t>
            </a:r>
            <a:r>
              <a:rPr lang="en-US" sz="2800" dirty="0" err="1"/>
              <a:t>deze</a:t>
            </a:r>
            <a:r>
              <a:rPr lang="en-US" sz="2800" dirty="0"/>
              <a:t> </a:t>
            </a:r>
            <a:r>
              <a:rPr lang="en-US" sz="2800" dirty="0" err="1"/>
              <a:t>afbeelding</a:t>
            </a:r>
            <a:r>
              <a:rPr lang="en-US" sz="2800" dirty="0"/>
              <a:t> bent </a:t>
            </a:r>
            <a:r>
              <a:rPr lang="en-US" sz="2800" dirty="0" err="1"/>
              <a:t>tegengekomen</a:t>
            </a:r>
            <a:r>
              <a:rPr lang="en-US" sz="2800" dirty="0"/>
              <a:t> of </a:t>
            </a:r>
            <a:r>
              <a:rPr lang="en-US" sz="2800" dirty="0" err="1"/>
              <a:t>verwacht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7565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Conceptcartoons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zijn</a:t>
            </a:r>
            <a:r>
              <a:rPr lang="en-US" dirty="0"/>
              <a:t> het?</a:t>
            </a:r>
          </a:p>
          <a:p>
            <a:r>
              <a:rPr lang="en-US" dirty="0"/>
              <a:t>Wat is de </a:t>
            </a:r>
            <a:r>
              <a:rPr lang="en-US" dirty="0" err="1"/>
              <a:t>meerwaarde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les?</a:t>
            </a:r>
          </a:p>
          <a:p>
            <a:r>
              <a:rPr lang="en-US" dirty="0"/>
              <a:t>Hoe kun je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inzetten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1659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Uitproberen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04864"/>
            <a:ext cx="5616624" cy="421246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95536" y="1484784"/>
            <a:ext cx="8352928" cy="1080120"/>
          </a:xfrm>
        </p:spPr>
        <p:txBody>
          <a:bodyPr/>
          <a:lstStyle/>
          <a:p>
            <a:r>
              <a:rPr lang="en-US" dirty="0" err="1"/>
              <a:t>denken</a:t>
            </a:r>
            <a:r>
              <a:rPr lang="en-US" dirty="0"/>
              <a:t> - </a:t>
            </a:r>
            <a:r>
              <a:rPr lang="en-US" dirty="0" err="1"/>
              <a:t>delen</a:t>
            </a:r>
            <a:r>
              <a:rPr lang="en-US" dirty="0"/>
              <a:t> - </a:t>
            </a:r>
            <a:r>
              <a:rPr lang="en-US" dirty="0" err="1"/>
              <a:t>uitwisselen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4006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formuleren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Waarom</a:t>
            </a:r>
            <a:r>
              <a:rPr lang="en-US" dirty="0"/>
              <a:t> extra </a:t>
            </a:r>
            <a:r>
              <a:rPr lang="en-US" dirty="0" err="1"/>
              <a:t>aandacht</a:t>
            </a:r>
            <a:r>
              <a:rPr lang="en-US" dirty="0"/>
              <a:t>?</a:t>
            </a:r>
          </a:p>
          <a:p>
            <a:r>
              <a:rPr lang="en-US" dirty="0"/>
              <a:t>Hoe kun je </a:t>
            </a:r>
            <a:r>
              <a:rPr lang="en-US" dirty="0" err="1"/>
              <a:t>leerlingen</a:t>
            </a:r>
            <a:r>
              <a:rPr lang="en-US" dirty="0"/>
              <a:t> </a:t>
            </a:r>
            <a:r>
              <a:rPr lang="en-US" dirty="0" err="1"/>
              <a:t>ondersteunen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9422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Belang</a:t>
            </a:r>
            <a:r>
              <a:rPr lang="en-US" dirty="0"/>
              <a:t> van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formuleren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800"/>
            </a:pPr>
            <a:r>
              <a:rPr lang="nl-NL" sz="2800" dirty="0"/>
              <a:t>Als docent heb je slecht zicht op de aard van het probleem </a:t>
            </a:r>
            <a:r>
              <a:rPr lang="nl-NL" sz="2000" dirty="0"/>
              <a:t>(kennis te kort of formuleringsprobleem?)</a:t>
            </a:r>
          </a:p>
          <a:p>
            <a:pPr lvl="0">
              <a:defRPr sz="1800"/>
            </a:pPr>
            <a:r>
              <a:rPr lang="nl-NL" sz="2800" dirty="0"/>
              <a:t>Leerlingen verliezen (onnodig?) veel punten op toetsen en examen door slecht formuleren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422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Belang van formuleren: </a:t>
            </a:r>
            <a:br>
              <a:rPr lang="nl-NL" dirty="0"/>
            </a:br>
            <a:r>
              <a:rPr lang="nl-NL" dirty="0"/>
              <a:t>expliciete eis in de eindtermen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Subdomein</a:t>
            </a:r>
            <a:r>
              <a:rPr lang="en-US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A9: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Waarderen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oordelen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Subdomein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A11: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Vorm-functie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denken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Subdomein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A12: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Ecologisch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denken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Subdomein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A13: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Evolutionair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denken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Subdomein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A14: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Systeemdenken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Subdomein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A15: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Kennisontwikkeling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toepassing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171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Leerlingen maakten de meeste fouten in de volgende categorieën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862" lvl="0" indent="-357862" defTabSz="374904">
              <a:lnSpc>
                <a:spcPct val="150000"/>
              </a:lnSpc>
              <a:spcBef>
                <a:spcPts val="0"/>
              </a:spcBef>
              <a:buSzPct val="100000"/>
              <a:buFontTx/>
              <a:buChar char="•"/>
              <a:defRPr sz="1800"/>
            </a:pPr>
            <a:r>
              <a:rPr lang="nl-NL" b="1" dirty="0"/>
              <a:t>Vraag niet beantwoorden</a:t>
            </a:r>
            <a:r>
              <a:rPr lang="nl-NL" dirty="0"/>
              <a:t>		</a:t>
            </a:r>
          </a:p>
          <a:p>
            <a:pPr marL="0" lvl="0" indent="0" defTabSz="374904">
              <a:lnSpc>
                <a:spcPct val="150000"/>
              </a:lnSpc>
              <a:spcBef>
                <a:spcPts val="0"/>
              </a:spcBef>
              <a:buSzPct val="100000"/>
              <a:buNone/>
              <a:defRPr sz="1800"/>
            </a:pPr>
            <a:r>
              <a:rPr lang="nl-NL" dirty="0"/>
              <a:t>(antwoord zou goed zijn geweest als de vraag geheel of gedeeltelijk in het antwoord was verwerkt)</a:t>
            </a:r>
          </a:p>
          <a:p>
            <a:pPr marL="368276" lvl="0" indent="-357862" defTabSz="374904">
              <a:lnSpc>
                <a:spcPct val="150000"/>
              </a:lnSpc>
              <a:spcBef>
                <a:spcPts val="0"/>
              </a:spcBef>
              <a:buSzPct val="100000"/>
              <a:buFontTx/>
              <a:buChar char="•"/>
              <a:defRPr sz="1800"/>
            </a:pPr>
            <a:r>
              <a:rPr lang="nl-NL" b="1" dirty="0"/>
              <a:t>Signaalwoord</a:t>
            </a:r>
            <a:endParaRPr lang="nl-NL" dirty="0"/>
          </a:p>
          <a:p>
            <a:pPr marL="10414" lvl="0" indent="0" defTabSz="374904">
              <a:lnSpc>
                <a:spcPct val="150000"/>
              </a:lnSpc>
              <a:spcBef>
                <a:spcPts val="0"/>
              </a:spcBef>
              <a:buSzPct val="100000"/>
              <a:buNone/>
              <a:defRPr sz="1800"/>
            </a:pPr>
            <a:r>
              <a:rPr lang="nl-NL" dirty="0"/>
              <a:t>(onjuist voegwoord: omdat, voordat, nadat, tot, terwijl, als, toen)</a:t>
            </a:r>
          </a:p>
          <a:p>
            <a:pPr marL="368276" lvl="0" indent="-357862" defTabSz="374904">
              <a:lnSpc>
                <a:spcPct val="150000"/>
              </a:lnSpc>
              <a:spcBef>
                <a:spcPts val="0"/>
              </a:spcBef>
              <a:buSzPct val="100000"/>
              <a:buFontTx/>
              <a:buChar char="•"/>
              <a:defRPr sz="1800"/>
            </a:pPr>
            <a:r>
              <a:rPr lang="nl-NL" b="1" dirty="0"/>
              <a:t>Onvolledig Redeneren</a:t>
            </a:r>
            <a:r>
              <a:rPr lang="nl-NL" dirty="0"/>
              <a:t> 	</a:t>
            </a:r>
          </a:p>
          <a:p>
            <a:pPr marL="10414" lvl="0" indent="0" defTabSz="374904">
              <a:lnSpc>
                <a:spcPct val="150000"/>
              </a:lnSpc>
              <a:spcBef>
                <a:spcPts val="0"/>
              </a:spcBef>
              <a:buSzPct val="100000"/>
              <a:buNone/>
              <a:defRPr sz="1800"/>
            </a:pPr>
            <a:r>
              <a:rPr lang="nl-NL" dirty="0"/>
              <a:t>(stappen in de redenering worden overgeslagen)</a:t>
            </a:r>
          </a:p>
          <a:p>
            <a:pPr marL="368276" lvl="0" indent="-357862" defTabSz="374904">
              <a:lnSpc>
                <a:spcPct val="150000"/>
              </a:lnSpc>
              <a:spcBef>
                <a:spcPts val="0"/>
              </a:spcBef>
              <a:buSzPct val="100000"/>
              <a:buFontTx/>
              <a:buChar char="•"/>
              <a:defRPr sz="1800"/>
            </a:pPr>
            <a:r>
              <a:rPr lang="nl-NL" b="1" dirty="0"/>
              <a:t>Foutieve Verwijzing</a:t>
            </a:r>
            <a:r>
              <a:rPr lang="nl-NL" dirty="0"/>
              <a:t> 	</a:t>
            </a:r>
          </a:p>
          <a:p>
            <a:pPr marL="10414" lvl="0" indent="0" defTabSz="374904">
              <a:lnSpc>
                <a:spcPct val="150000"/>
              </a:lnSpc>
              <a:spcBef>
                <a:spcPts val="0"/>
              </a:spcBef>
              <a:buSzPct val="100000"/>
              <a:buNone/>
              <a:defRPr sz="1800"/>
            </a:pPr>
            <a:r>
              <a:rPr lang="nl-NL" dirty="0"/>
              <a:t>(het, die, er, dan)</a:t>
            </a:r>
          </a:p>
          <a:p>
            <a:pPr marL="368276" lvl="0" indent="-357862" defTabSz="374904">
              <a:lnSpc>
                <a:spcPct val="150000"/>
              </a:lnSpc>
              <a:spcBef>
                <a:spcPts val="0"/>
              </a:spcBef>
              <a:buSzPct val="100000"/>
              <a:buFontTx/>
              <a:buChar char="•"/>
              <a:defRPr sz="1800"/>
            </a:pPr>
            <a:r>
              <a:rPr lang="nl-NL" b="1" dirty="0"/>
              <a:t>Taalverzorging</a:t>
            </a:r>
            <a:r>
              <a:rPr lang="nl-NL" dirty="0"/>
              <a:t> 	</a:t>
            </a:r>
          </a:p>
          <a:p>
            <a:pPr marL="10414" lvl="0" indent="0" defTabSz="374904">
              <a:lnSpc>
                <a:spcPct val="150000"/>
              </a:lnSpc>
              <a:spcBef>
                <a:spcPts val="0"/>
              </a:spcBef>
              <a:buSzPct val="100000"/>
              <a:buNone/>
              <a:defRPr sz="1800"/>
            </a:pPr>
            <a:r>
              <a:rPr lang="nl-NL" dirty="0"/>
              <a:t>(zinsbegrenzing, correct Nederland)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4237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797</Words>
  <Application>Microsoft Office PowerPoint</Application>
  <PresentationFormat>Diavoorstelling (4:3)</PresentationFormat>
  <Paragraphs>112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6" baseType="lpstr">
      <vt:lpstr>Arial</vt:lpstr>
      <vt:lpstr>Arial Bold</vt:lpstr>
      <vt:lpstr>Bodoni MT</vt:lpstr>
      <vt:lpstr>Bradley Hand ITC</vt:lpstr>
      <vt:lpstr>Calibri</vt:lpstr>
      <vt:lpstr>Forte</vt:lpstr>
      <vt:lpstr>Clarity</vt:lpstr>
      <vt:lpstr>Bewuster formuleren aan de hand van conceptcartoons over evolutie</vt:lpstr>
      <vt:lpstr>Opzet workshop</vt:lpstr>
      <vt:lpstr>Welkom &amp; startopdracht   (je mag gelijk beginnen!)</vt:lpstr>
      <vt:lpstr>Conceptcartoons</vt:lpstr>
      <vt:lpstr>Uitproberen</vt:lpstr>
      <vt:lpstr>formuleren</vt:lpstr>
      <vt:lpstr>Belang van goed formuleren</vt:lpstr>
      <vt:lpstr>Belang van formuleren:  expliciete eis in de eindtermen</vt:lpstr>
      <vt:lpstr>Leerlingen maakten de meeste fouten in de volgende categorieën</vt:lpstr>
      <vt:lpstr>Train leerlingen om beter te formuleren</vt:lpstr>
      <vt:lpstr>Aan de slag</vt:lpstr>
      <vt:lpstr>PowerPoint-presentatie</vt:lpstr>
      <vt:lpstr>PowerPoint-presentatie</vt:lpstr>
      <vt:lpstr>Scharnierwoorden (signaal- , verbindings- of koppelwoorden) </vt:lpstr>
      <vt:lpstr>Zelf geen zin of tijd?</vt:lpstr>
      <vt:lpstr>Dierenrijk (zonder gewervelden)</vt:lpstr>
      <vt:lpstr>Bacteriën</vt:lpstr>
      <vt:lpstr>PowerPoint-presentatie</vt:lpstr>
      <vt:lpstr>Achtergronden</vt:lpstr>
    </vt:vector>
  </TitlesOfParts>
  <Company>Universiteit van Amsterdam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Bewuster formuleren aan de hand van conceptcartoons over evolutie</dc:title>
  <dc:creator>Goossen</dc:creator>
  <cp:lastModifiedBy>De Werelt Terra-03</cp:lastModifiedBy>
  <cp:revision>23</cp:revision>
  <dcterms:created xsi:type="dcterms:W3CDTF">2019-01-10T12:51:33Z</dcterms:created>
  <dcterms:modified xsi:type="dcterms:W3CDTF">2019-01-12T09:20:02Z</dcterms:modified>
</cp:coreProperties>
</file>