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08" r:id="rId4"/>
    <p:sldMasterId id="2147483726" r:id="rId5"/>
    <p:sldMasterId id="2147483744" r:id="rId6"/>
    <p:sldMasterId id="2147483762" r:id="rId7"/>
  </p:sldMasterIdLst>
  <p:notesMasterIdLst>
    <p:notesMasterId r:id="rId46"/>
  </p:notesMasterIdLst>
  <p:sldIdLst>
    <p:sldId id="257" r:id="rId8"/>
    <p:sldId id="258" r:id="rId9"/>
    <p:sldId id="259" r:id="rId10"/>
    <p:sldId id="261" r:id="rId11"/>
    <p:sldId id="309" r:id="rId12"/>
    <p:sldId id="300" r:id="rId13"/>
    <p:sldId id="260" r:id="rId14"/>
    <p:sldId id="313" r:id="rId15"/>
    <p:sldId id="265" r:id="rId16"/>
    <p:sldId id="281" r:id="rId17"/>
    <p:sldId id="305" r:id="rId18"/>
    <p:sldId id="270" r:id="rId19"/>
    <p:sldId id="321" r:id="rId20"/>
    <p:sldId id="271" r:id="rId21"/>
    <p:sldId id="272" r:id="rId22"/>
    <p:sldId id="273" r:id="rId23"/>
    <p:sldId id="306" r:id="rId24"/>
    <p:sldId id="274" r:id="rId25"/>
    <p:sldId id="275" r:id="rId26"/>
    <p:sldId id="285" r:id="rId27"/>
    <p:sldId id="277" r:id="rId28"/>
    <p:sldId id="276" r:id="rId29"/>
    <p:sldId id="289" r:id="rId30"/>
    <p:sldId id="283" r:id="rId31"/>
    <p:sldId id="290" r:id="rId32"/>
    <p:sldId id="320" r:id="rId33"/>
    <p:sldId id="291" r:id="rId34"/>
    <p:sldId id="292" r:id="rId35"/>
    <p:sldId id="298" r:id="rId36"/>
    <p:sldId id="299" r:id="rId37"/>
    <p:sldId id="310" r:id="rId38"/>
    <p:sldId id="319" r:id="rId39"/>
    <p:sldId id="279" r:id="rId40"/>
    <p:sldId id="314" r:id="rId41"/>
    <p:sldId id="315" r:id="rId42"/>
    <p:sldId id="316" r:id="rId43"/>
    <p:sldId id="317" r:id="rId44"/>
    <p:sldId id="31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.P. van Bakel" initials="" lastIdx="1" clrIdx="0"/>
  <p:cmAuthor id="1" name="SFaes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4BA83-6218-450C-A5D9-013A60068B6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97E41-820C-4DCA-AAD9-8AC698DC18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4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Materiaal: Werkblad voor docenten, post-</a:t>
            </a:r>
            <a:r>
              <a:rPr lang="nl-NL" dirty="0" err="1" smtClean="0"/>
              <a:t>it’s</a:t>
            </a:r>
            <a:r>
              <a:rPr lang="nl-NL" dirty="0" smtClean="0"/>
              <a:t>, mentimeter.com, video, </a:t>
            </a:r>
            <a:r>
              <a:rPr lang="nl-NL" dirty="0" err="1" smtClean="0"/>
              <a:t>flippity</a:t>
            </a:r>
            <a:r>
              <a:rPr lang="nl-NL" dirty="0" smtClean="0"/>
              <a:t> op tablet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E41-820C-4DCA-AAD9-8AC698DC18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geef een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vak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geef minder dan 20 lesuren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geef alleen in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bovenbouw les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weet wat formatief evalueren inhoud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gebruik regelmatig formatieve testjes in mijn lessen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gebruik de uitslag van formatieve testjes om te differentiëren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E41-820C-4DCA-AAD9-8AC698DC18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9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E41-820C-4DCA-AAD9-8AC698DC18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8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E41-820C-4DCA-AAD9-8AC698DC18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5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E41-820C-4DCA-AAD9-8AC698DC18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3550" cy="3206750"/>
          </a:xfrm>
          <a:ln cap="flat"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5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3550" cy="3206750"/>
          </a:xfrm>
          <a:ln cap="flat"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5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E41-820C-4DCA-AAD9-8AC698DC185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65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8" y="1380083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5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1" y="5883290"/>
            <a:ext cx="3243033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4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1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41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115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71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59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735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75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206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191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132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6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2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2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5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06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42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2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7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41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18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52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9" y="685800"/>
            <a:ext cx="1327777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41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2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73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7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900" y="5867146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8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6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5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15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35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29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9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24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79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83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2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42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25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93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0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15CA0B-05EC-47C5-A3A3-0109B38046B4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12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7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2FAF0-3465-4AF4-B26D-A632A0EAAB8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50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B58DE-5FC1-4F08-B011-10C42ECC042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66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18A61-1B8F-4EC6-92F1-C599235C47E7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75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6588-85FB-4477-B325-E5D284E876F6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1" y="685815"/>
            <a:ext cx="7514035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42" y="2667014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08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A19F-660D-48D3-AAD2-605AE345E10C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19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D94A6-41FE-460F-BD73-982E6901A5F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30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F171-046E-44AB-AA3C-93C9A2E4DE9E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2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DB19E-4DA3-4E97-A379-7807247A863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05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67133-779C-4907-ADCD-5F747E9AE7D7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1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591F5-FCE0-4BCB-A635-7D2F1BBA9FE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9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8" y="1380083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5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1" y="5883290"/>
            <a:ext cx="3243033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6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900" y="5867146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79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52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1" y="685815"/>
            <a:ext cx="7514035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42" y="2667014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73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62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73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98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81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6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1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32" y="685814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41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90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50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8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50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34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1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41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1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2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5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5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41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63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42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0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28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7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41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26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70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9" y="685800"/>
            <a:ext cx="1327777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41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01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8" y="1380083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5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1" y="5883290"/>
            <a:ext cx="3243033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77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900" y="5867146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82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7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1" y="685815"/>
            <a:ext cx="7514035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42" y="2667014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979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73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327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8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505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1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32" y="685814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41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286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50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8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50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348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1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41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14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2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650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5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414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210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42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068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7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41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1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51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48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9" y="685800"/>
            <a:ext cx="1327777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41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8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41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32" y="685814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41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90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97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940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25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045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739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4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4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846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944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0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50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8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50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568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10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92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12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753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3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951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386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00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911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2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3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41" y="685815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0" y="2667014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90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7" y="5883290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900" y="5883290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4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825893-B7B7-4720-9C89-4750875458D3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0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3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41" y="685815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0" y="2667014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90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7" y="5883290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900" y="5883290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8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3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41" y="685815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40" y="2667014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90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7" y="5883290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900" y="5883290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6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1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nl/url?sa=i&amp;rct=j&amp;q=&amp;esrc=s&amp;source=images&amp;cd=&amp;cad=rja&amp;uact=8&amp;ved=0ahUKEwi3iZyZjczSAhXCPxQKHYspBAQQjRwIBw&amp;url=https://www.iconfinder.com/icons/309456/chat_chatting_communication_conversation_dialog_discussion_networking_sms_speech_bubble_icon&amp;bvm=bv.149093890,d.ZGg&amp;psig=AFQjCNE4Alh7pr2NM6SO3SEXBfV5slcrXQ&amp;ust=1489240984222734" TargetMode="Externa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l.linkedin.com/in/sofie-faes-52426551" TargetMode="External"/><Relationship Id="rId2" Type="http://schemas.openxmlformats.org/officeDocument/2006/relationships/hyperlink" Target="mailto:s.faes@heerbeeck.nl" TargetMode="Externa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onderzoekonderwijs.net/author/paulkkirschner/" TargetMode="External"/><Relationship Id="rId3" Type="http://schemas.openxmlformats.org/officeDocument/2006/relationships/hyperlink" Target="http://www.flippity.net/" TargetMode="External"/><Relationship Id="rId7" Type="http://schemas.openxmlformats.org/officeDocument/2006/relationships/hyperlink" Target="https://xyofeinstein.wordpress.com/" TargetMode="External"/><Relationship Id="rId2" Type="http://schemas.openxmlformats.org/officeDocument/2006/relationships/hyperlink" Target="http://www.toetsrevolutie.nl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jvremoortere.wordpress.com/" TargetMode="External"/><Relationship Id="rId5" Type="http://schemas.openxmlformats.org/officeDocument/2006/relationships/hyperlink" Target="http://curriculumvandetoekomst.slo.nl/projecten/aan-de-slag-met-formatieve-evaluatie" TargetMode="External"/><Relationship Id="rId4" Type="http://schemas.openxmlformats.org/officeDocument/2006/relationships/hyperlink" Target="http://www.dylanwiliam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lerenvantoetsen.com/2014/10/14/hoe-kun-je-leren-van-toets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xyofeinstein.wordpress.com/2017/02/28/de-volgende-woorden-zijn-geen-synoniemen-voor-ler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dactiefonline.nl/artikel/formatief-evalueren-tijdens-nederland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www.nro.nl/kb/405-15-722-doelgericht-professionaliseren-formatieve-toetscompetenties-met-effec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1380083"/>
            <a:ext cx="7079611" cy="1760885"/>
          </a:xfrm>
        </p:spPr>
        <p:txBody>
          <a:bodyPr>
            <a:normAutofit/>
          </a:bodyPr>
          <a:lstStyle/>
          <a:p>
            <a:r>
              <a:rPr lang="nl-NL" dirty="0" smtClean="0"/>
              <a:t>Formatief evalueren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427984" y="3284984"/>
            <a:ext cx="4608512" cy="3168352"/>
          </a:xfrm>
        </p:spPr>
        <p:txBody>
          <a:bodyPr>
            <a:normAutofit/>
          </a:bodyPr>
          <a:lstStyle/>
          <a:p>
            <a:pPr algn="l"/>
            <a:r>
              <a:rPr lang="nl-NL" sz="1800" dirty="0" smtClean="0"/>
              <a:t>Doelen: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Ik weet wat formatief evalueren is.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Ik maak kennis met eenvoudige werkvormen van formatief evalueren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Ik werk aan lesmateriaal om in mijn eigen lessen formatief te evalueren.</a:t>
            </a:r>
          </a:p>
          <a:p>
            <a:pPr marL="342900" indent="-342900" algn="ctr">
              <a:buFontTx/>
              <a:buChar char="-"/>
            </a:pP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118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113241" y="685815"/>
            <a:ext cx="7514035" cy="942985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Calibri" charset="0"/>
                <a:ea typeface="ＭＳ Ｐゴシック" charset="0"/>
                <a:cs typeface="ＭＳ Ｐゴシック" charset="0"/>
              </a:rPr>
              <a:t>Vraag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3" name="Rectangle 4"/>
          <p:cNvSpPr>
            <a:spLocks noGrp="1" noChangeArrowheads="1"/>
          </p:cNvSpPr>
          <p:nvPr>
            <p:ph idx="1"/>
          </p:nvPr>
        </p:nvSpPr>
        <p:spPr>
          <a:xfrm>
            <a:off x="1259632" y="1628800"/>
            <a:ext cx="7811272" cy="2376264"/>
          </a:xfrm>
        </p:spPr>
        <p:txBody>
          <a:bodyPr>
            <a:normAutofit/>
          </a:bodyPr>
          <a:lstStyle/>
          <a:p>
            <a:pPr marL="4763" indent="-4763" eaLnBrk="1" hangingPunct="1">
              <a:buFont typeface="Wingdings" charset="0"/>
              <a:buNone/>
            </a:pP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Wat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gebeurde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er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als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leerling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en scores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én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opmerkingen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kregen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457200" lvl="1" indent="-457200" eaLnBrk="1" hangingPunct="1">
              <a:buSzPct val="100000"/>
              <a:buFont typeface="+mj-lt"/>
              <a:buAutoNum type="alphaUcPeriod" startAt="4"/>
            </a:pPr>
            <a:r>
              <a:rPr lang="en-US" sz="1800" b="1" dirty="0" err="1" smtClean="0">
                <a:latin typeface="Calibri" charset="0"/>
                <a:ea typeface="ＭＳ Ｐゴシック" charset="0"/>
              </a:rPr>
              <a:t>Vooruitgang</a:t>
            </a:r>
            <a:r>
              <a:rPr lang="en-US" sz="1800" b="1" dirty="0" smtClean="0">
                <a:latin typeface="Calibri" charset="0"/>
                <a:ea typeface="ＭＳ Ｐゴシック" charset="0"/>
              </a:rPr>
              <a:t>: 0%; </a:t>
            </a:r>
            <a:r>
              <a:rPr lang="en-US" sz="1800" b="1" dirty="0" err="1" smtClean="0">
                <a:latin typeface="Calibri" charset="0"/>
                <a:ea typeface="ＭＳ Ｐゴシック" charset="0"/>
              </a:rPr>
              <a:t>Leerhouding</a:t>
            </a:r>
            <a:r>
              <a:rPr lang="en-US" sz="1800" b="1" dirty="0" smtClean="0">
                <a:latin typeface="Calibri" charset="0"/>
                <a:ea typeface="ＭＳ Ｐゴシック" charset="0"/>
              </a:rPr>
              <a:t>: </a:t>
            </a:r>
            <a:r>
              <a:rPr lang="en-US" sz="1800" b="1" dirty="0" err="1" smtClean="0">
                <a:latin typeface="Calibri" charset="0"/>
                <a:ea typeface="ＭＳ Ｐゴシック" charset="0"/>
              </a:rPr>
              <a:t>Goede</a:t>
            </a:r>
            <a:r>
              <a:rPr lang="en-US" sz="1800" b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</a:rPr>
              <a:t>lln</a:t>
            </a:r>
            <a:r>
              <a:rPr lang="en-US" sz="1800" b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</a:rPr>
              <a:t>positief</a:t>
            </a:r>
            <a:r>
              <a:rPr lang="en-US" sz="1800" b="1" dirty="0" smtClean="0">
                <a:latin typeface="Calibri" charset="0"/>
                <a:ea typeface="ＭＳ Ｐゴシック" charset="0"/>
              </a:rPr>
              <a:t>, </a:t>
            </a:r>
            <a:r>
              <a:rPr lang="en-US" sz="1800" b="1" dirty="0" err="1" smtClean="0">
                <a:latin typeface="Calibri" charset="0"/>
                <a:ea typeface="ＭＳ Ｐゴシック" charset="0"/>
              </a:rPr>
              <a:t>slechte</a:t>
            </a:r>
            <a:r>
              <a:rPr lang="en-US" sz="1800" b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</a:rPr>
              <a:t>lln</a:t>
            </a:r>
            <a:r>
              <a:rPr lang="en-US" sz="1800" b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</a:rPr>
              <a:t>negatief</a:t>
            </a:r>
            <a:endParaRPr lang="en-US" sz="1800" b="1" dirty="0" smtClean="0">
              <a:latin typeface="Calibri" charset="0"/>
              <a:ea typeface="ＭＳ Ｐゴシック" charset="0"/>
            </a:endParaRPr>
          </a:p>
          <a:p>
            <a:pPr marL="4763" indent="-4763" eaLnBrk="1" hangingPunct="1">
              <a:lnSpc>
                <a:spcPct val="70000"/>
              </a:lnSpc>
            </a:pPr>
            <a:endParaRPr lang="en-US" sz="2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49651"/>
              </p:ext>
            </p:extLst>
          </p:nvPr>
        </p:nvGraphicFramePr>
        <p:xfrm>
          <a:off x="971600" y="3573016"/>
          <a:ext cx="7704856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808312"/>
                <a:gridCol w="2232248"/>
                <a:gridCol w="2232248"/>
              </a:tblGrid>
              <a:tr h="532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Type feedback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Prestatie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Leerhouding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633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Scores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0%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vooruitgang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Goede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positief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Zwakke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negatief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633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Geschreven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feedback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30%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vooruitgang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Goede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positief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Zwakke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633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Scores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geschreven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feedback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0%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vooruitgang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Goede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positief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Zwakke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negatief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44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maak ik het leren zichtbaar?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Klassikaal vragen stellen</a:t>
            </a:r>
          </a:p>
          <a:p>
            <a:r>
              <a:rPr lang="nl-NL" dirty="0" smtClean="0"/>
              <a:t>Kennistestje op papier</a:t>
            </a:r>
          </a:p>
          <a:p>
            <a:r>
              <a:rPr lang="nl-NL" dirty="0" smtClean="0"/>
              <a:t>Digitaal testen</a:t>
            </a:r>
          </a:p>
          <a:p>
            <a:r>
              <a:rPr lang="nl-NL" dirty="0" smtClean="0"/>
              <a:t>Oefentoets met zelf nakijken en zelfevaluatie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2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332657"/>
            <a:ext cx="7514035" cy="1368152"/>
          </a:xfrm>
        </p:spPr>
        <p:txBody>
          <a:bodyPr/>
          <a:lstStyle/>
          <a:p>
            <a:r>
              <a:rPr lang="nl-NL" dirty="0" smtClean="0"/>
              <a:t>Klassikaal vragen stellen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3233" y="1772816"/>
            <a:ext cx="7514035" cy="4018385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Wat ben ik anders gaan doen?</a:t>
            </a:r>
          </a:p>
          <a:p>
            <a:r>
              <a:rPr lang="nl-NL" dirty="0" smtClean="0"/>
              <a:t>Elke leerling produceert een eigen antwoord</a:t>
            </a:r>
          </a:p>
          <a:p>
            <a:pPr lvl="1"/>
            <a:r>
              <a:rPr lang="nl-NL" dirty="0"/>
              <a:t>Er is nadenktijd</a:t>
            </a:r>
          </a:p>
          <a:p>
            <a:pPr lvl="1"/>
            <a:r>
              <a:rPr lang="nl-NL" u="sng" dirty="0" smtClean="0"/>
              <a:t>Opschrijven</a:t>
            </a:r>
            <a:r>
              <a:rPr lang="nl-NL" dirty="0" smtClean="0"/>
              <a:t> (soms met hand / kaartje / opstaan)</a:t>
            </a:r>
          </a:p>
          <a:p>
            <a:pPr lvl="1"/>
            <a:r>
              <a:rPr lang="nl-NL" dirty="0" smtClean="0"/>
              <a:t>Geen vingers opsteken (bijv. met flippity.net)</a:t>
            </a:r>
          </a:p>
          <a:p>
            <a:r>
              <a:rPr lang="nl-NL" dirty="0" smtClean="0"/>
              <a:t>Open vragen die begrip bij </a:t>
            </a:r>
            <a:r>
              <a:rPr lang="nl-NL" dirty="0" err="1" smtClean="0"/>
              <a:t>lln</a:t>
            </a:r>
            <a:r>
              <a:rPr lang="nl-NL" dirty="0" smtClean="0"/>
              <a:t> inzichtelijk maken</a:t>
            </a:r>
          </a:p>
          <a:p>
            <a:r>
              <a:rPr lang="nl-NL" dirty="0" smtClean="0"/>
              <a:t>Snelle scan van antwoorden</a:t>
            </a:r>
          </a:p>
        </p:txBody>
      </p:sp>
    </p:spTree>
    <p:extLst>
      <p:ext uri="{BB962C8B-B14F-4D97-AF65-F5344CB8AC3E}">
        <p14:creationId xmlns:p14="http://schemas.microsoft.com/office/powerpoint/2010/main" val="26601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evolutie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3233" y="2667000"/>
            <a:ext cx="7779247" cy="312420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Leg evolutie bij giraffen uit</a:t>
            </a:r>
            <a:endParaRPr lang="nl-NL" dirty="0"/>
          </a:p>
          <a:p>
            <a:pPr marL="0" indent="0">
              <a:buNone/>
            </a:pPr>
            <a:r>
              <a:rPr lang="nl-NL" sz="2000" u="sng" dirty="0" smtClean="0"/>
              <a:t>Gebruik</a:t>
            </a:r>
            <a:r>
              <a:rPr lang="nl-NL" sz="2000" dirty="0" smtClean="0"/>
              <a:t>: </a:t>
            </a:r>
            <a:r>
              <a:rPr lang="nl-NL" sz="2000" i="1" dirty="0" smtClean="0"/>
              <a:t>genen, nek, populatie, natuurlijke selectie, omgeving, voedsel, tijd</a:t>
            </a:r>
            <a:endParaRPr lang="nl-NL" sz="2000" i="1" dirty="0"/>
          </a:p>
          <a:p>
            <a:pPr marL="0" indent="0">
              <a:buNone/>
            </a:pPr>
            <a:endParaRPr lang="nl-NL" sz="2000" i="1" dirty="0"/>
          </a:p>
          <a:p>
            <a:pPr>
              <a:buFont typeface="Wingdings"/>
              <a:buChar char="à"/>
            </a:pPr>
            <a:r>
              <a:rPr lang="nl-NL" sz="2000" dirty="0" smtClean="0">
                <a:sym typeface="Wingdings" panose="05000000000000000000" pitchFamily="2" charset="2"/>
              </a:rPr>
              <a:t>Vergelijk antwoorden en stel het best mogelijke antwoord op (elk groepslid moet dit klassikaal kunnen vertellen)</a:t>
            </a:r>
            <a:endParaRPr lang="nl-NL" sz="2000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33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Kennistestje op papier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nl-NL" dirty="0" smtClean="0"/>
              <a:t>Alle kinderen actief</a:t>
            </a:r>
          </a:p>
          <a:p>
            <a:r>
              <a:rPr lang="nl-NL" dirty="0" smtClean="0"/>
              <a:t>De uitkomst heeft gevolgen voor de volgende activiteit bijv. het aantal opdrachten dat een leerling maakt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7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Test je kennis – gezonde 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Wat</a:t>
            </a:r>
            <a:r>
              <a:rPr lang="nl-NL" dirty="0" smtClean="0"/>
              <a:t>: maak de test in stilte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Hoe</a:t>
            </a:r>
            <a:r>
              <a:rPr lang="nl-NL" dirty="0" smtClean="0"/>
              <a:t>: schrijf met pen op het werkblad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 smtClean="0"/>
              <a:t>Result</a:t>
            </a:r>
            <a:r>
              <a:rPr lang="nl-NL" dirty="0" smtClean="0"/>
              <a:t>: Nakijken. </a:t>
            </a:r>
            <a:r>
              <a:rPr lang="nl-NL" dirty="0"/>
              <a:t>J</a:t>
            </a:r>
            <a:r>
              <a:rPr lang="nl-NL" dirty="0" smtClean="0"/>
              <a:t>e weet of je jouw kennis over gezonde voeding toe kunt passen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Klaar</a:t>
            </a:r>
            <a:r>
              <a:rPr lang="nl-NL" dirty="0" smtClean="0"/>
              <a:t>: wacht even in stilte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616624" cy="59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5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Controleer jezelf – leer van je fouten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Verbeter met rood jouw antwoorden.</a:t>
            </a:r>
          </a:p>
          <a:p>
            <a:pPr marL="514350" indent="-514350">
              <a:buAutoNum type="arabicPeriod"/>
            </a:pPr>
            <a:r>
              <a:rPr lang="nl-NL" dirty="0" smtClean="0"/>
              <a:t>Je gaat nu je kennis bijwerken of verder met nieuwe oefeningen. Kijk in het schema.</a:t>
            </a:r>
          </a:p>
          <a:p>
            <a:pPr marL="514350" indent="-514350">
              <a:buAutoNum type="arabicPeriod"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294822"/>
              </p:ext>
            </p:extLst>
          </p:nvPr>
        </p:nvGraphicFramePr>
        <p:xfrm>
          <a:off x="683568" y="3501008"/>
          <a:ext cx="846043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295"/>
                <a:gridCol w="4079137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 of meer fout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 of 1 fout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Maak </a:t>
                      </a:r>
                      <a:r>
                        <a:rPr lang="nl-NL" dirty="0" err="1" smtClean="0"/>
                        <a:t>opdr</a:t>
                      </a:r>
                      <a:r>
                        <a:rPr lang="nl-NL" dirty="0" smtClean="0"/>
                        <a:t>. 17, 19</a:t>
                      </a:r>
                    </a:p>
                    <a:p>
                      <a:r>
                        <a:rPr lang="nl-NL" dirty="0" smtClean="0"/>
                        <a:t>Nakijken </a:t>
                      </a:r>
                      <a:r>
                        <a:rPr lang="nl-NL" baseline="0" dirty="0" err="1" smtClean="0"/>
                        <a:t>opdr</a:t>
                      </a:r>
                      <a:r>
                        <a:rPr lang="nl-NL" baseline="0" dirty="0" smtClean="0"/>
                        <a:t>: 10, 11, 14, 17, 19</a:t>
                      </a:r>
                    </a:p>
                    <a:p>
                      <a:endParaRPr lang="nl-NL" baseline="0" dirty="0" smtClean="0"/>
                    </a:p>
                    <a:p>
                      <a:r>
                        <a:rPr lang="nl-NL" baseline="0" dirty="0" smtClean="0"/>
                        <a:t>Klaar: </a:t>
                      </a:r>
                    </a:p>
                    <a:p>
                      <a:r>
                        <a:rPr lang="nl-NL" baseline="0" dirty="0" smtClean="0"/>
                        <a:t>Nakijkboek terug in de bak</a:t>
                      </a:r>
                    </a:p>
                    <a:p>
                      <a:r>
                        <a:rPr lang="nl-NL" baseline="0" dirty="0" smtClean="0"/>
                        <a:t>Maak </a:t>
                      </a:r>
                      <a:r>
                        <a:rPr lang="nl-NL" baseline="0" dirty="0" err="1" smtClean="0"/>
                        <a:t>opdr</a:t>
                      </a:r>
                      <a:r>
                        <a:rPr lang="nl-NL" baseline="0" dirty="0" smtClean="0"/>
                        <a:t>. 20, daarna </a:t>
                      </a:r>
                      <a:r>
                        <a:rPr lang="nl-NL" baseline="0" dirty="0" err="1" smtClean="0"/>
                        <a:t>opdr</a:t>
                      </a:r>
                      <a:r>
                        <a:rPr lang="nl-NL" baseline="0" dirty="0" smtClean="0"/>
                        <a:t>. 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Maak </a:t>
                      </a:r>
                      <a:r>
                        <a:rPr lang="nl-NL" dirty="0" err="1" smtClean="0"/>
                        <a:t>opdr</a:t>
                      </a:r>
                      <a:r>
                        <a:rPr lang="nl-NL" dirty="0" smtClean="0"/>
                        <a:t>. 19, 20</a:t>
                      </a:r>
                    </a:p>
                    <a:p>
                      <a:r>
                        <a:rPr lang="nl-NL" dirty="0" smtClean="0"/>
                        <a:t>Nakijken: 10, 11, 14,</a:t>
                      </a:r>
                      <a:r>
                        <a:rPr lang="nl-NL" baseline="0" dirty="0" smtClean="0"/>
                        <a:t> 19, 20</a:t>
                      </a:r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Klaar: </a:t>
                      </a:r>
                    </a:p>
                    <a:p>
                      <a:r>
                        <a:rPr lang="nl-NL" dirty="0" smtClean="0"/>
                        <a:t>Nakijkboek terug in de bak</a:t>
                      </a:r>
                    </a:p>
                    <a:p>
                      <a:r>
                        <a:rPr lang="nl-NL" dirty="0" smtClean="0"/>
                        <a:t>Maak </a:t>
                      </a:r>
                      <a:r>
                        <a:rPr lang="nl-NL" dirty="0" err="1" smtClean="0"/>
                        <a:t>opdr</a:t>
                      </a:r>
                      <a:r>
                        <a:rPr lang="nl-NL" dirty="0" smtClean="0"/>
                        <a:t>. 13</a:t>
                      </a:r>
                    </a:p>
                    <a:p>
                      <a:r>
                        <a:rPr lang="nl-NL" dirty="0" smtClean="0"/>
                        <a:t>Lees blz. 56 t/m 58</a:t>
                      </a:r>
                    </a:p>
                    <a:p>
                      <a:r>
                        <a:rPr lang="nl-NL" dirty="0" smtClean="0"/>
                        <a:t>Begin met </a:t>
                      </a:r>
                      <a:r>
                        <a:rPr lang="nl-NL" dirty="0" err="1" smtClean="0"/>
                        <a:t>opdr</a:t>
                      </a:r>
                      <a:r>
                        <a:rPr lang="nl-NL" dirty="0" smtClean="0"/>
                        <a:t>. 22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1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Nakijken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Door docent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+ Is leerzaam voor de docent</a:t>
            </a:r>
          </a:p>
          <a:p>
            <a:pPr marL="0" indent="0">
              <a:buNone/>
            </a:pPr>
            <a:r>
              <a:rPr lang="nl-NL" dirty="0" smtClean="0"/>
              <a:t>+ </a:t>
            </a:r>
            <a:r>
              <a:rPr lang="nl-NL" dirty="0"/>
              <a:t>H</a:t>
            </a:r>
            <a:r>
              <a:rPr lang="nl-NL" dirty="0" smtClean="0"/>
              <a:t>oge kwaliteit van nakijken</a:t>
            </a:r>
          </a:p>
          <a:p>
            <a:pPr marL="0" indent="0">
              <a:buNone/>
            </a:pPr>
            <a:r>
              <a:rPr lang="nl-NL" dirty="0" smtClean="0"/>
              <a:t>- Veel werk voor de docent</a:t>
            </a:r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Door (mede)leerling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+ Leerling heeft snelle feedback</a:t>
            </a:r>
          </a:p>
          <a:p>
            <a:pPr marL="0" indent="0">
              <a:buNone/>
            </a:pPr>
            <a:r>
              <a:rPr lang="nl-NL" dirty="0" smtClean="0"/>
              <a:t>+ Is leerzaam voor de leerling</a:t>
            </a:r>
          </a:p>
          <a:p>
            <a:pPr marL="0" indent="0">
              <a:buNone/>
            </a:pPr>
            <a:r>
              <a:rPr lang="nl-NL" dirty="0" smtClean="0"/>
              <a:t>- Lagere kwaliteit van nakijken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339752" y="4941168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Train leerlingen hoe ze goed kunnen nakijken, zie hierop toe.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>
                <a:sym typeface="Wingdings" panose="05000000000000000000" pitchFamily="2" charset="2"/>
              </a:rPr>
              <a:t>Oordeel per opdracht/toets of leerlingen de mate van complexiteit zelf kunnen nakijken.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9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679"/>
            <a:ext cx="7514035" cy="1241082"/>
          </a:xfrm>
        </p:spPr>
        <p:txBody>
          <a:bodyPr/>
          <a:lstStyle/>
          <a:p>
            <a:r>
              <a:rPr lang="nl-NL" dirty="0" smtClean="0"/>
              <a:t>Digitaal testen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5860" r="17958" b="6336"/>
          <a:stretch/>
        </p:blipFill>
        <p:spPr bwMode="auto">
          <a:xfrm>
            <a:off x="1259632" y="1052735"/>
            <a:ext cx="7344816" cy="49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1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3234" y="116633"/>
            <a:ext cx="7514035" cy="1008111"/>
          </a:xfrm>
        </p:spPr>
        <p:txBody>
          <a:bodyPr/>
          <a:lstStyle/>
          <a:p>
            <a:r>
              <a:rPr lang="nl-NL" dirty="0" smtClean="0"/>
              <a:t>Digitaal testen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1043608" y="1052637"/>
            <a:ext cx="3455391" cy="576262"/>
          </a:xfrm>
        </p:spPr>
        <p:txBody>
          <a:bodyPr/>
          <a:lstStyle/>
          <a:p>
            <a:r>
              <a:rPr lang="nl-NL" dirty="0" smtClean="0"/>
              <a:t>Voordelen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1115616" y="1556792"/>
            <a:ext cx="3671292" cy="2455862"/>
          </a:xfrm>
        </p:spPr>
        <p:txBody>
          <a:bodyPr/>
          <a:lstStyle/>
          <a:p>
            <a:r>
              <a:rPr lang="nl-NL" dirty="0" smtClean="0"/>
              <a:t>Leerlingen krijgen directe feedback of iets goed of fout is.</a:t>
            </a:r>
          </a:p>
          <a:p>
            <a:r>
              <a:rPr lang="nl-NL" dirty="0" smtClean="0"/>
              <a:t>Snel een overzicht welke stof beheerst is.</a:t>
            </a:r>
          </a:p>
          <a:p>
            <a:r>
              <a:rPr lang="nl-NL" dirty="0" smtClean="0"/>
              <a:t>Leerlingen </a:t>
            </a:r>
            <a:r>
              <a:rPr lang="nl-NL" dirty="0"/>
              <a:t>vinden het </a:t>
            </a:r>
            <a:r>
              <a:rPr lang="nl-NL" dirty="0" smtClean="0"/>
              <a:t>leuk.</a:t>
            </a:r>
            <a:endParaRPr lang="nl-NL" dirty="0"/>
          </a:p>
          <a:p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>
          <a:xfrm>
            <a:off x="1043608" y="3563438"/>
            <a:ext cx="3466903" cy="576262"/>
          </a:xfrm>
        </p:spPr>
        <p:txBody>
          <a:bodyPr/>
          <a:lstStyle/>
          <a:p>
            <a:r>
              <a:rPr lang="nl-NL" dirty="0" smtClean="0"/>
              <a:t>Nadelen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1115616" y="4149080"/>
            <a:ext cx="3671292" cy="2455862"/>
          </a:xfrm>
        </p:spPr>
        <p:txBody>
          <a:bodyPr/>
          <a:lstStyle/>
          <a:p>
            <a:r>
              <a:rPr lang="nl-NL" dirty="0" smtClean="0"/>
              <a:t>Telefoons leiden af van het leren.</a:t>
            </a:r>
          </a:p>
          <a:p>
            <a:r>
              <a:rPr lang="nl-NL" dirty="0" smtClean="0"/>
              <a:t>Meestal meerkeuzen, daardoor geen inzicht waarom leerlingen iets antwoorden.</a:t>
            </a:r>
          </a:p>
          <a:p>
            <a:r>
              <a:rPr lang="nl-NL" dirty="0" smtClean="0"/>
              <a:t>Minder korte interactie / feedback momenten</a:t>
            </a:r>
          </a:p>
          <a:p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8"/>
          <a:stretch/>
        </p:blipFill>
        <p:spPr>
          <a:xfrm>
            <a:off x="5148065" y="1052736"/>
            <a:ext cx="3528392" cy="49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Voorkennis in beeld </a:t>
            </a:r>
            <a:br>
              <a:rPr lang="nl-NL" dirty="0" smtClean="0"/>
            </a:br>
            <a:r>
              <a:rPr lang="nl-NL" dirty="0" smtClean="0"/>
              <a:t>Staan = eens              zitten = oneens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Minder </a:t>
            </a:r>
            <a:r>
              <a:rPr lang="nl-NL" dirty="0" err="1" smtClean="0"/>
              <a:t>summatief</a:t>
            </a:r>
            <a:r>
              <a:rPr lang="nl-NL" dirty="0" smtClean="0"/>
              <a:t> - Praktijkvoorbeeld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1547664" y="2667000"/>
            <a:ext cx="7079604" cy="3124201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Helft van de SO cijfers geschrapt</a:t>
            </a:r>
          </a:p>
          <a:p>
            <a:r>
              <a:rPr lang="nl-NL" dirty="0" smtClean="0"/>
              <a:t>De </a:t>
            </a:r>
            <a:r>
              <a:rPr lang="nl-NL" dirty="0" err="1" smtClean="0"/>
              <a:t>SO’s</a:t>
            </a:r>
            <a:r>
              <a:rPr lang="nl-NL" dirty="0" smtClean="0"/>
              <a:t> afgenomen als oefentoets. Leerlingen kijken zelf na met een nakijkmodel en formuleren verbeter punten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Leerlingen leren minder vóór de toets en leren meer ván de toets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ym typeface="Wingdings" panose="05000000000000000000" pitchFamily="2" charset="2"/>
              </a:rPr>
              <a:t>Tijdwinst voor docent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4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Intermezzo (2 min)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nl-NL" dirty="0" smtClean="0"/>
              <a:t>Bespreek samen:</a:t>
            </a:r>
          </a:p>
          <a:p>
            <a:pPr lvl="1"/>
            <a:r>
              <a:rPr lang="nl-NL" dirty="0" smtClean="0"/>
              <a:t>Wat vond je het meest interessant tot nu toe?</a:t>
            </a:r>
          </a:p>
          <a:p>
            <a:pPr lvl="1"/>
            <a:r>
              <a:rPr lang="nl-NL" dirty="0" smtClean="0"/>
              <a:t>Hoe zou je deze ideeën willen gebruiken?</a:t>
            </a:r>
            <a:endParaRPr lang="nl-NL" dirty="0"/>
          </a:p>
        </p:txBody>
      </p:sp>
      <p:pic>
        <p:nvPicPr>
          <p:cNvPr id="1026" name="Picture 2" descr="Afbeeldingsresultaat voor conversation ic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1492424" cy="14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87624" y="308249"/>
            <a:ext cx="7514035" cy="1752599"/>
          </a:xfrm>
        </p:spPr>
        <p:txBody>
          <a:bodyPr/>
          <a:lstStyle/>
          <a:p>
            <a:r>
              <a:rPr lang="nl-NL" dirty="0" smtClean="0"/>
              <a:t>Zelftest met evaluatie en differentiatie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09" y="3212976"/>
            <a:ext cx="3370461" cy="181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4842"/>
            <a:ext cx="5184576" cy="504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"/>
          <a:stretch/>
        </p:blipFill>
        <p:spPr bwMode="auto">
          <a:xfrm>
            <a:off x="1475656" y="0"/>
            <a:ext cx="6978384" cy="915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zelftest voor jullie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nl-NL" dirty="0" smtClean="0"/>
              <a:t>Doelen: </a:t>
            </a:r>
          </a:p>
          <a:p>
            <a:pPr lvl="1"/>
            <a:r>
              <a:rPr lang="nl-NL" dirty="0" smtClean="0"/>
              <a:t>Inzicht krijgen waar je nu staat (</a:t>
            </a:r>
            <a:r>
              <a:rPr lang="nl-NL" dirty="0" smtClean="0">
                <a:solidFill>
                  <a:schemeClr val="accent1"/>
                </a:solidFill>
              </a:rPr>
              <a:t>feedback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Inzichtelijk krijgen wat je wilt bereiken (</a:t>
            </a:r>
            <a:r>
              <a:rPr lang="nl-NL" dirty="0" err="1" smtClean="0">
                <a:solidFill>
                  <a:srgbClr val="8BB434"/>
                </a:solidFill>
              </a:rPr>
              <a:t>feedup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Weten wat de eerste concrete stap in de richting van jouw doel is (</a:t>
            </a:r>
            <a:r>
              <a:rPr lang="nl-NL" dirty="0" err="1" smtClean="0">
                <a:solidFill>
                  <a:srgbClr val="8BB434"/>
                </a:solidFill>
              </a:rPr>
              <a:t>feedforward</a:t>
            </a:r>
            <a:r>
              <a:rPr lang="nl-NL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9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</a:t>
            </a:r>
            <a:r>
              <a:rPr lang="nl-NL" dirty="0" smtClean="0"/>
              <a:t>erktijd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276872"/>
            <a:ext cx="7514035" cy="11220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nl-NL" sz="2800" dirty="0" smtClean="0"/>
              <a:t>Kies zelf waar je met wie je aan jouw doel werkt!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 algn="r">
              <a:buNone/>
            </a:pPr>
            <a:endParaRPr lang="en-GB" sz="2800" dirty="0"/>
          </a:p>
        </p:txBody>
      </p:sp>
      <p:pic>
        <p:nvPicPr>
          <p:cNvPr id="1026" name="Picture 2" descr="foto van Gerdineke van Silfhou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46863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76256" y="5157192"/>
            <a:ext cx="20162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Vul je email adres in op de </a:t>
            </a:r>
            <a:r>
              <a:rPr lang="nl-NL" dirty="0" err="1" smtClean="0"/>
              <a:t>ipad</a:t>
            </a:r>
            <a:r>
              <a:rPr lang="nl-NL" dirty="0" smtClean="0"/>
              <a:t> en ontvang deze </a:t>
            </a:r>
            <a:r>
              <a:rPr lang="nl-NL" dirty="0" err="1" smtClean="0"/>
              <a:t>ppt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03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 voor elke docent: 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Elke docent kan een LOF subsidie aanvragen</a:t>
            </a:r>
          </a:p>
          <a:p>
            <a:pPr lvl="1"/>
            <a:r>
              <a:rPr lang="nl-NL" dirty="0" smtClean="0"/>
              <a:t>Geld</a:t>
            </a:r>
          </a:p>
          <a:p>
            <a:pPr lvl="1"/>
            <a:r>
              <a:rPr lang="nl-NL" dirty="0" smtClean="0"/>
              <a:t>Tijd </a:t>
            </a:r>
          </a:p>
          <a:p>
            <a:pPr lvl="1"/>
            <a:r>
              <a:rPr lang="nl-NL" dirty="0" smtClean="0"/>
              <a:t>Begeleiding</a:t>
            </a:r>
          </a:p>
          <a:p>
            <a:pPr lvl="1"/>
            <a:r>
              <a:rPr lang="nl-NL" dirty="0" smtClean="0"/>
              <a:t>Netwerk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717032"/>
            <a:ext cx="2160240" cy="22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Feedback en afsluiting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3233" y="2204864"/>
            <a:ext cx="7419207" cy="3586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Briefje 1 (voor jezelf)</a:t>
            </a:r>
          </a:p>
          <a:p>
            <a:r>
              <a:rPr lang="nl-NL" dirty="0" smtClean="0"/>
              <a:t>Is mijn leerwens voor deze workshop vervuld?</a:t>
            </a:r>
          </a:p>
          <a:p>
            <a:r>
              <a:rPr lang="nl-NL" dirty="0" smtClean="0"/>
              <a:t>Wat ga ik in mijn eigen les proberen?</a:t>
            </a:r>
          </a:p>
          <a:p>
            <a:r>
              <a:rPr lang="nl-NL" dirty="0" smtClean="0"/>
              <a:t>Hoe betrek ik mijn collega’s hierbij?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Briefje 2 (voor Sofie)</a:t>
            </a:r>
          </a:p>
          <a:p>
            <a:r>
              <a:rPr lang="nl-NL" dirty="0" smtClean="0"/>
              <a:t>Tops en tips voor de workshop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0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 informatie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Sofie </a:t>
            </a:r>
            <a:r>
              <a:rPr lang="nl-NL" b="1" dirty="0" err="1"/>
              <a:t>Faes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e-mail: </a:t>
            </a:r>
            <a:r>
              <a:rPr lang="nl-NL" dirty="0">
                <a:hlinkClick r:id="rId2"/>
              </a:rPr>
              <a:t>s.faes@heerbeeck.nl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Telefoon: 06-28611422 </a:t>
            </a:r>
          </a:p>
          <a:p>
            <a:pPr marL="0" indent="0">
              <a:buNone/>
            </a:pPr>
            <a:r>
              <a:rPr lang="nl-NL" dirty="0" smtClean="0"/>
              <a:t>LinkedIn</a:t>
            </a:r>
            <a:r>
              <a:rPr lang="nl-NL" dirty="0"/>
              <a:t>: </a:t>
            </a:r>
            <a:r>
              <a:rPr lang="nl-NL" dirty="0">
                <a:hlinkClick r:id="rId3"/>
              </a:rPr>
              <a:t>https://nl.linkedin.com/in/sofie-faes-52426551</a:t>
            </a:r>
            <a:r>
              <a:rPr lang="nl-NL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Online Bronnen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u="sng" dirty="0">
                <a:hlinkClick r:id="rId2"/>
              </a:rPr>
              <a:t>www.toetsrevolutie.nl</a:t>
            </a:r>
            <a:r>
              <a:rPr lang="nl-NL" dirty="0"/>
              <a:t> website waar je het boek gratis kunt downloaden, bevat theorie en </a:t>
            </a:r>
            <a:r>
              <a:rPr lang="nl-NL" dirty="0" smtClean="0"/>
              <a:t>interviews</a:t>
            </a:r>
          </a:p>
          <a:p>
            <a:r>
              <a:rPr lang="nl-NL" u="sng" dirty="0" smtClean="0">
                <a:hlinkClick r:id="rId3"/>
              </a:rPr>
              <a:t>www.flippity.net</a:t>
            </a:r>
            <a:r>
              <a:rPr lang="nl-NL" dirty="0" smtClean="0"/>
              <a:t> </a:t>
            </a:r>
            <a:r>
              <a:rPr lang="nl-NL" dirty="0"/>
              <a:t>de random name </a:t>
            </a:r>
            <a:r>
              <a:rPr lang="nl-NL" dirty="0" err="1"/>
              <a:t>picker</a:t>
            </a:r>
            <a:endParaRPr lang="en-GB" dirty="0"/>
          </a:p>
          <a:p>
            <a:r>
              <a:rPr lang="nl-NL" u="sng" dirty="0">
                <a:hlinkClick r:id="rId4"/>
              </a:rPr>
              <a:t>www.dylanwiliam.org</a:t>
            </a:r>
            <a:r>
              <a:rPr lang="nl-NL" dirty="0"/>
              <a:t> met toegang tot o.a. presentaties, podcasts, </a:t>
            </a:r>
            <a:r>
              <a:rPr lang="nl-NL" dirty="0" err="1"/>
              <a:t>webinars</a:t>
            </a:r>
            <a:r>
              <a:rPr lang="nl-NL" dirty="0"/>
              <a:t> en video’s.</a:t>
            </a:r>
            <a:endParaRPr lang="en-GB" dirty="0"/>
          </a:p>
          <a:p>
            <a:r>
              <a:rPr lang="nl-NL" u="sng" dirty="0">
                <a:hlinkClick r:id="rId5"/>
              </a:rPr>
              <a:t>http://curriculumvandetoekomst.slo.nl/projecten/aan-de-slag-met-formatieve-evaluatie</a:t>
            </a:r>
            <a:r>
              <a:rPr lang="nl-NL" dirty="0"/>
              <a:t>   bevat veel links naar uitleg en handige tools van </a:t>
            </a:r>
            <a:r>
              <a:rPr lang="nl-NL" dirty="0" err="1"/>
              <a:t>slo</a:t>
            </a:r>
            <a:r>
              <a:rPr lang="nl-NL" dirty="0"/>
              <a:t> (zoals leerplan in beeld met alle eindtermen</a:t>
            </a:r>
            <a:r>
              <a:rPr lang="nl-NL" dirty="0" smtClean="0"/>
              <a:t>)</a:t>
            </a:r>
          </a:p>
          <a:p>
            <a:r>
              <a:rPr lang="nl-NL" u="sng" dirty="0" smtClean="0">
                <a:hlinkClick r:id="rId6"/>
              </a:rPr>
              <a:t>https</a:t>
            </a:r>
            <a:r>
              <a:rPr lang="nl-NL" u="sng" dirty="0">
                <a:hlinkClick r:id="rId6"/>
              </a:rPr>
              <a:t>://jvremoortere.wordpress.com/</a:t>
            </a:r>
            <a:r>
              <a:rPr lang="nl-NL" dirty="0"/>
              <a:t> blog van wiskunde docent </a:t>
            </a:r>
            <a:r>
              <a:rPr lang="nl-NL" dirty="0" err="1"/>
              <a:t>Jorgen</a:t>
            </a:r>
            <a:r>
              <a:rPr lang="nl-NL" dirty="0"/>
              <a:t> van </a:t>
            </a:r>
            <a:r>
              <a:rPr lang="nl-NL" dirty="0" err="1"/>
              <a:t>Remoortere</a:t>
            </a:r>
            <a:r>
              <a:rPr lang="nl-NL" dirty="0"/>
              <a:t> over onderwijs (waaronder formatief </a:t>
            </a:r>
            <a:r>
              <a:rPr lang="nl-NL" dirty="0" smtClean="0"/>
              <a:t>evalueren)</a:t>
            </a:r>
          </a:p>
          <a:p>
            <a:r>
              <a:rPr lang="nl-NL" u="sng" dirty="0" smtClean="0">
                <a:hlinkClick r:id="rId7"/>
              </a:rPr>
              <a:t>https</a:t>
            </a:r>
            <a:r>
              <a:rPr lang="nl-NL" u="sng" dirty="0">
                <a:hlinkClick r:id="rId7"/>
              </a:rPr>
              <a:t>://xyofeinstein.wordpress.com/</a:t>
            </a:r>
            <a:r>
              <a:rPr lang="nl-NL" dirty="0"/>
              <a:t> blog van Pedro de </a:t>
            </a:r>
            <a:r>
              <a:rPr lang="nl-NL" dirty="0" err="1"/>
              <a:t>Bruckere</a:t>
            </a:r>
            <a:r>
              <a:rPr lang="nl-NL" dirty="0"/>
              <a:t> over </a:t>
            </a:r>
            <a:r>
              <a:rPr lang="nl-NL" dirty="0" smtClean="0"/>
              <a:t>onderwijs</a:t>
            </a:r>
          </a:p>
          <a:p>
            <a:r>
              <a:rPr lang="nl-NL" u="sng" dirty="0" smtClean="0">
                <a:hlinkClick r:id="rId8"/>
              </a:rPr>
              <a:t>https</a:t>
            </a:r>
            <a:r>
              <a:rPr lang="nl-NL" u="sng" dirty="0">
                <a:hlinkClick r:id="rId8"/>
              </a:rPr>
              <a:t>://onderzoekonderwijs.net/author/paulkkirschner/</a:t>
            </a:r>
            <a:r>
              <a:rPr lang="nl-NL" dirty="0"/>
              <a:t> Blog van Paul </a:t>
            </a:r>
            <a:r>
              <a:rPr lang="nl-NL" dirty="0" err="1"/>
              <a:t>Kirschner</a:t>
            </a:r>
            <a:r>
              <a:rPr lang="nl-NL" dirty="0"/>
              <a:t> (ook onderwijs </a:t>
            </a:r>
            <a:r>
              <a:rPr lang="nl-NL" dirty="0" err="1"/>
              <a:t>myth</a:t>
            </a:r>
            <a:r>
              <a:rPr lang="nl-NL" dirty="0"/>
              <a:t> </a:t>
            </a:r>
            <a:r>
              <a:rPr lang="nl-NL" dirty="0" err="1"/>
              <a:t>buster</a:t>
            </a:r>
            <a:r>
              <a:rPr lang="nl-NL" dirty="0"/>
              <a:t> net als Pedro)</a:t>
            </a:r>
            <a:endParaRPr lang="nl-N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7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3241" y="685815"/>
            <a:ext cx="7779239" cy="1752599"/>
          </a:xfrm>
        </p:spPr>
        <p:txBody>
          <a:bodyPr/>
          <a:lstStyle/>
          <a:p>
            <a:r>
              <a:rPr lang="nl-NL" dirty="0" smtClean="0"/>
              <a:t>Leerwensen en voorkennis in beeld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3240" y="2204864"/>
            <a:ext cx="7514035" cy="35863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 smtClean="0"/>
              <a:t>Wat zijn mijn leerwensen voor deze workshop?</a:t>
            </a:r>
          </a:p>
          <a:p>
            <a:pPr marL="457200" indent="-457200">
              <a:buAutoNum type="arabicPeriod"/>
            </a:pPr>
            <a:endParaRPr lang="nl-NL" dirty="0" smtClean="0"/>
          </a:p>
          <a:p>
            <a:pPr marL="457200" indent="-457200">
              <a:buAutoNum type="arabicPeriod"/>
            </a:pPr>
            <a:endParaRPr lang="nl-NL" dirty="0" smtClean="0"/>
          </a:p>
          <a:p>
            <a:pPr marL="457200" indent="-457200">
              <a:buAutoNum type="arabicPeriod"/>
            </a:pPr>
            <a:r>
              <a:rPr lang="nl-NL" dirty="0" smtClean="0"/>
              <a:t>Wat is </a:t>
            </a:r>
            <a:r>
              <a:rPr lang="nl-NL" dirty="0" err="1" smtClean="0"/>
              <a:t>formatief</a:t>
            </a:r>
            <a:r>
              <a:rPr lang="nl-NL" dirty="0" smtClean="0"/>
              <a:t> evalueren?</a:t>
            </a:r>
          </a:p>
        </p:txBody>
      </p:sp>
    </p:spTree>
    <p:extLst>
      <p:ext uri="{BB962C8B-B14F-4D97-AF65-F5344CB8AC3E}">
        <p14:creationId xmlns:p14="http://schemas.microsoft.com/office/powerpoint/2010/main" val="29807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942999"/>
          </a:xfrm>
        </p:spPr>
        <p:txBody>
          <a:bodyPr/>
          <a:lstStyle/>
          <a:p>
            <a:r>
              <a:rPr lang="nl-NL" dirty="0" smtClean="0"/>
              <a:t>Boektips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23" y="1988840"/>
            <a:ext cx="2352423" cy="33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Afbeeldingsresultaat voor embedded formative assess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8990"/>
            <a:ext cx="2232249" cy="318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Afbeeldingsresultaat voor cijfers geven werkt ni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611"/>
            <a:ext cx="2651625" cy="386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 descr="Afbeeldingsresultaat voor jongens zijn slimmer dan meisj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3317404"/>
            <a:ext cx="2448274" cy="345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Sluijsmans, D. (2013)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https://lerenvantoetsen.com/2014/10/14/hoe-kun-je-leren-van-toetsen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4" name="Picture 4" descr="https://lerenvantoetsen.files.wordpress.com/2014/10/o-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0" t="23770" r="34437" b="25129"/>
          <a:stretch/>
        </p:blipFill>
        <p:spPr bwMode="auto">
          <a:xfrm>
            <a:off x="1" y="1142033"/>
            <a:ext cx="3995936" cy="2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erenvantoetsen.files.wordpress.com/2014/10/t-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24950" r="28959" b="29146"/>
          <a:stretch/>
        </p:blipFill>
        <p:spPr bwMode="auto">
          <a:xfrm>
            <a:off x="4211960" y="1052736"/>
            <a:ext cx="4680520" cy="25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13241" y="685815"/>
            <a:ext cx="7514035" cy="1231017"/>
          </a:xfrm>
        </p:spPr>
        <p:txBody>
          <a:bodyPr/>
          <a:lstStyle/>
          <a:p>
            <a:r>
              <a:rPr lang="nl-NL" dirty="0" smtClean="0"/>
              <a:t>Embedded </a:t>
            </a:r>
            <a:r>
              <a:rPr lang="nl-NL" dirty="0" err="1" smtClean="0"/>
              <a:t>formative</a:t>
            </a:r>
            <a:r>
              <a:rPr lang="nl-NL" dirty="0" smtClean="0"/>
              <a:t> </a:t>
            </a:r>
            <a:r>
              <a:rPr lang="nl-NL" dirty="0" err="1" smtClean="0"/>
              <a:t>assesment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1331640" y="2204864"/>
            <a:ext cx="3455391" cy="576262"/>
          </a:xfrm>
        </p:spPr>
        <p:txBody>
          <a:bodyPr/>
          <a:lstStyle/>
          <a:p>
            <a:r>
              <a:rPr lang="nl-NL" dirty="0" smtClean="0"/>
              <a:t>Formatief evalueren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1113233" y="2924944"/>
            <a:ext cx="3671292" cy="2866255"/>
          </a:xfrm>
        </p:spPr>
        <p:txBody>
          <a:bodyPr>
            <a:normAutofit/>
          </a:bodyPr>
          <a:lstStyle/>
          <a:p>
            <a:r>
              <a:rPr lang="nl-NL" dirty="0" smtClean="0"/>
              <a:t>Veelvoud aan technieken die doelen verhelderen, leren zichtbaar maken en </a:t>
            </a:r>
            <a:r>
              <a:rPr lang="nl-NL" dirty="0" err="1" smtClean="0"/>
              <a:t>feedforward</a:t>
            </a:r>
            <a:r>
              <a:rPr lang="nl-NL" dirty="0" smtClean="0"/>
              <a:t> geven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Alle leerlingen zijn actief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De informatie wordt dezelfde les gebruikt om het leren verder te helpen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5148064" y="2204864"/>
            <a:ext cx="3466903" cy="576262"/>
          </a:xfrm>
        </p:spPr>
        <p:txBody>
          <a:bodyPr/>
          <a:lstStyle/>
          <a:p>
            <a:r>
              <a:rPr lang="nl-NL" dirty="0" smtClean="0"/>
              <a:t>Formatief toetsen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4955975" y="2996952"/>
            <a:ext cx="3671292" cy="2794247"/>
          </a:xfrm>
        </p:spPr>
        <p:txBody>
          <a:bodyPr>
            <a:normAutofit/>
          </a:bodyPr>
          <a:lstStyle/>
          <a:p>
            <a:r>
              <a:rPr lang="nl-NL" dirty="0" smtClean="0"/>
              <a:t>Een (bestaande) toets op formatieve wijze inzetten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Er staat geen score op die leerlingen makkelijk met elkaar kunnen vergelijken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De informatie uit de toets wordt gebruikt om het leren verder te helpen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0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formatief toetsen?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2348880"/>
            <a:ext cx="6768752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Formele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definitie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Formatief</a:t>
            </a:r>
            <a:r>
              <a:rPr lang="en-US" dirty="0" smtClean="0"/>
              <a:t> </a:t>
            </a:r>
            <a:r>
              <a:rPr lang="en-US" dirty="0" err="1"/>
              <a:t>toetsen</a:t>
            </a:r>
            <a:r>
              <a:rPr lang="en-US" dirty="0"/>
              <a:t> is het </a:t>
            </a:r>
            <a:r>
              <a:rPr lang="en-US" dirty="0" err="1"/>
              <a:t>verzamelen</a:t>
            </a:r>
            <a:r>
              <a:rPr lang="en-US" dirty="0"/>
              <a:t> en </a:t>
            </a:r>
            <a:r>
              <a:rPr lang="en-US" dirty="0" err="1"/>
              <a:t>interpreteren</a:t>
            </a:r>
            <a:r>
              <a:rPr lang="en-US" dirty="0"/>
              <a:t> van </a:t>
            </a:r>
            <a:r>
              <a:rPr lang="en-US" dirty="0" err="1"/>
              <a:t>toetsinformatie</a:t>
            </a:r>
            <a:r>
              <a:rPr lang="en-US" dirty="0"/>
              <a:t> met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om </a:t>
            </a:r>
            <a:r>
              <a:rPr lang="en-US" dirty="0" err="1"/>
              <a:t>leraren</a:t>
            </a:r>
            <a:r>
              <a:rPr lang="en-US" dirty="0"/>
              <a:t> en </a:t>
            </a:r>
            <a:r>
              <a:rPr lang="en-US" dirty="0" err="1" smtClean="0"/>
              <a:t>leerlingen</a:t>
            </a:r>
            <a:r>
              <a:rPr lang="en-US" dirty="0" smtClean="0"/>
              <a:t>, </a:t>
            </a:r>
            <a:r>
              <a:rPr lang="en-US" dirty="0" err="1"/>
              <a:t>individueel</a:t>
            </a:r>
            <a:r>
              <a:rPr lang="en-US" dirty="0"/>
              <a:t> of </a:t>
            </a:r>
            <a:r>
              <a:rPr lang="en-US" dirty="0" err="1"/>
              <a:t>interactief</a:t>
            </a:r>
            <a:r>
              <a:rPr lang="en-US" dirty="0"/>
              <a:t> </a:t>
            </a:r>
            <a:r>
              <a:rPr lang="en-US" dirty="0" err="1"/>
              <a:t>handelend</a:t>
            </a:r>
            <a:r>
              <a:rPr lang="en-US" dirty="0"/>
              <a:t>, tot </a:t>
            </a:r>
            <a:r>
              <a:rPr lang="en-US" dirty="0" err="1"/>
              <a:t>beslissingen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die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positief</a:t>
            </a:r>
            <a:r>
              <a:rPr lang="en-US" dirty="0"/>
              <a:t> effect </a:t>
            </a:r>
            <a:r>
              <a:rPr lang="en-US" dirty="0" err="1"/>
              <a:t>hebben</a:t>
            </a:r>
            <a:r>
              <a:rPr lang="en-US" dirty="0"/>
              <a:t> op </a:t>
            </a:r>
            <a:r>
              <a:rPr lang="en-US" dirty="0" err="1"/>
              <a:t>instructie</a:t>
            </a:r>
            <a:r>
              <a:rPr lang="en-US" dirty="0"/>
              <a:t> en </a:t>
            </a:r>
            <a:r>
              <a:rPr lang="en-US" dirty="0" err="1"/>
              <a:t>leren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Laveault</a:t>
            </a:r>
            <a:r>
              <a:rPr lang="en-GB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GB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., &amp; </a:t>
            </a:r>
            <a:r>
              <a:rPr lang="en-GB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Allal</a:t>
            </a:r>
            <a:r>
              <a:rPr lang="en-GB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L. (2016). Implementing Assessment for Learning: Theoretical and Practical Issues. In Assessment for Learning: Meeting the Challenge of Implementation (pp. 1-18).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096096" y="2132856"/>
            <a:ext cx="792325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0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Waardoor wordt het leren zichtbaar?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Orde: Er wordt goed geluisterd en stil gewerkt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Hard werken: Leerlingen hebben veel opdrachten gemaakt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Welbevinden: leerlingen voelen zich prettig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Motivatie: leerling doen goed hun best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Alle bovenstaande antwoorden zijn juist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Alle bovenstaande antwoorden zijn onjuist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6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Waardoor wordt het leren zichtbaar?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Orde: Er wordt goed geluisterd en stil gewerkt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Hard werken: Leerlingen hebben veel opdrachten gemaakt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Welbevinden: leerlingen voelen zich prettig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Motivatie: leerling doen goed hun best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/>
              <a:t>Alle bovenstaande antwoorden zijn juist</a:t>
            </a:r>
          </a:p>
          <a:p>
            <a:pPr marL="457200" indent="-457200">
              <a:buFont typeface="+mj-lt"/>
              <a:buAutoNum type="alphaUcPeriod"/>
            </a:pPr>
            <a:r>
              <a:rPr lang="nl-NL" b="1" dirty="0" smtClean="0"/>
              <a:t>Alle bovenstaande antwoorden zijn onjuist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0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Waardoor wordt het leren zichtbaar?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Het is fijn als leerlingen zich goed voelen en goed meedoen. Het is echter fout om aan te nemen dat dit bewijst dat er iets geleerd is.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3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Leren is grillig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Afbeeldingsresultaat voor learning brain cel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2"/>
          <a:stretch/>
        </p:blipFill>
        <p:spPr bwMode="auto">
          <a:xfrm>
            <a:off x="1547664" y="2651788"/>
            <a:ext cx="3380459" cy="30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learning ner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1" y="2204864"/>
            <a:ext cx="34956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3240" y="2667014"/>
            <a:ext cx="8030760" cy="31242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en-GB" dirty="0" smtClean="0"/>
              <a:t>Inaugural </a:t>
            </a:r>
            <a:r>
              <a:rPr lang="en-GB" dirty="0"/>
              <a:t>Lecture of Professor Robert </a:t>
            </a:r>
            <a:r>
              <a:rPr lang="en-GB" dirty="0" smtClean="0"/>
              <a:t>Coe, Durham University, 18 </a:t>
            </a:r>
            <a:r>
              <a:rPr lang="en-GB" dirty="0"/>
              <a:t>June </a:t>
            </a:r>
            <a:r>
              <a:rPr lang="en-GB" dirty="0" smtClean="0"/>
              <a:t>2013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://xyofeinstein.wordpress.com/2017/02/28/de-volgende-woorden-zijn-geen-synoniemen-voor-leren/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Afbeeldingsresultaat voor geen bewijs voor leren pedro bruyck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058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3241" y="685815"/>
            <a:ext cx="7851247" cy="1752599"/>
          </a:xfrm>
        </p:spPr>
        <p:txBody>
          <a:bodyPr/>
          <a:lstStyle/>
          <a:p>
            <a:r>
              <a:rPr lang="nl-NL" dirty="0" smtClean="0"/>
              <a:t>Formatief evalueren = werkwijze</a:t>
            </a:r>
            <a:br>
              <a:rPr lang="nl-NL" dirty="0" smtClean="0"/>
            </a:br>
            <a:r>
              <a:rPr lang="nl-NL" dirty="0" smtClean="0"/>
              <a:t>Integratie van 3 strategieën in je les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3240" y="2420888"/>
            <a:ext cx="7514035" cy="3370327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Het opstellen, verduidelijken en communiceren van </a:t>
            </a:r>
            <a:r>
              <a:rPr lang="nl-NL" dirty="0">
                <a:solidFill>
                  <a:schemeClr val="accent1"/>
                </a:solidFill>
              </a:rPr>
              <a:t>leerdoelen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Informatie verkrijgen over het niveau van de leerling door het </a:t>
            </a:r>
            <a:r>
              <a:rPr lang="nl-NL" dirty="0">
                <a:solidFill>
                  <a:schemeClr val="accent1"/>
                </a:solidFill>
              </a:rPr>
              <a:t>leren zichtbaar </a:t>
            </a:r>
            <a:r>
              <a:rPr lang="nl-NL" dirty="0"/>
              <a:t>te maken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accent1"/>
                </a:solidFill>
              </a:rPr>
              <a:t>Feedback</a:t>
            </a:r>
            <a:r>
              <a:rPr lang="nl-NL" dirty="0"/>
              <a:t> die </a:t>
            </a:r>
            <a:r>
              <a:rPr lang="nl-NL" dirty="0" smtClean="0"/>
              <a:t>helpt bij het leerdoel te komen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6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Formatief evalueren = werkwijze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Schema met 5 strategieën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 smtClean="0"/>
              <a:t>Boek: </a:t>
            </a:r>
            <a:r>
              <a:rPr lang="nl-NL" sz="1600" dirty="0" err="1" smtClean="0"/>
              <a:t>Wiliam</a:t>
            </a:r>
            <a:r>
              <a:rPr lang="nl-NL" sz="1600" dirty="0" smtClean="0"/>
              <a:t>, 2013</a:t>
            </a:r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https://didactiefonline.nl/artikel/formatief-evalueren-tijdens-nederlands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Cyclus met 5 fases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91471" cy="4494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1600" dirty="0" smtClean="0"/>
              <a:t>Onderzoek rapport: </a:t>
            </a:r>
            <a:r>
              <a:rPr lang="nl-NL" sz="1600" dirty="0" err="1" smtClean="0"/>
              <a:t>Gulikers</a:t>
            </a:r>
            <a:r>
              <a:rPr lang="nl-NL" sz="1600" dirty="0" smtClean="0"/>
              <a:t> &amp; Baartman, 2017</a:t>
            </a:r>
          </a:p>
          <a:p>
            <a:pPr marL="0" indent="0">
              <a:buNone/>
            </a:pPr>
            <a:r>
              <a:rPr lang="nl-NL" sz="1600" dirty="0" smtClean="0">
                <a:hlinkClick r:id="rId4"/>
              </a:rPr>
              <a:t>https://www.nro.nl/kb/405-15-722-doelgericht-professionaliseren-formatieve-toetscompetenties-met-effect/</a:t>
            </a:r>
            <a:r>
              <a:rPr lang="nl-NL" sz="1600" dirty="0" smtClean="0"/>
              <a:t> </a:t>
            </a:r>
            <a:endParaRPr lang="en-GB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3436" r="9430"/>
          <a:stretch/>
        </p:blipFill>
        <p:spPr bwMode="auto">
          <a:xfrm>
            <a:off x="4690650" y="1988840"/>
            <a:ext cx="399696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newsroom.didactiefonline.nl/uploads/lezen%20en%20schrijven/de%205%20strategieen%20van%20Dylan%20Wili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0" y="1988840"/>
            <a:ext cx="4429373" cy="26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Formatief evalueren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Bevat technieken die leraren al lang gebruiken.             Het is toepasbaar in elke les.</a:t>
            </a:r>
          </a:p>
          <a:p>
            <a:r>
              <a:rPr lang="nl-NL" dirty="0" smtClean="0"/>
              <a:t>Wat heeft het mij opgeleverd?</a:t>
            </a:r>
          </a:p>
          <a:p>
            <a:pPr lvl="1"/>
            <a:r>
              <a:rPr lang="nl-NL" dirty="0" smtClean="0"/>
              <a:t>Beter aansluiten op waar de leerling is i.p.v. waar het boek is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Bespreek in tweetallen</a:t>
            </a:r>
          </a:p>
          <a:p>
            <a:pPr lvl="1"/>
            <a:r>
              <a:rPr lang="nl-NL" dirty="0" smtClean="0"/>
              <a:t>Wat doe je nu al aan </a:t>
            </a:r>
            <a:r>
              <a:rPr lang="nl-NL" dirty="0" err="1" smtClean="0"/>
              <a:t>formatief</a:t>
            </a:r>
            <a:r>
              <a:rPr lang="nl-NL" dirty="0" smtClean="0"/>
              <a:t> evalueren?</a:t>
            </a:r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6461593" y="145755"/>
            <a:ext cx="2160240" cy="1080120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Dit doe ik al!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99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gebruiken we toetsen voor?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1"/>
                </a:solidFill>
              </a:rPr>
              <a:t>Formatieve</a:t>
            </a:r>
            <a:r>
              <a:rPr lang="nl-NL" dirty="0" smtClean="0"/>
              <a:t> evaluatie</a:t>
            </a:r>
          </a:p>
          <a:p>
            <a:pPr marL="0" indent="0">
              <a:buNone/>
            </a:pPr>
            <a:r>
              <a:rPr lang="nl-NL" dirty="0" smtClean="0"/>
              <a:t>(evalueren om te </a:t>
            </a:r>
            <a:r>
              <a:rPr lang="nl-NL" dirty="0" smtClean="0">
                <a:solidFill>
                  <a:schemeClr val="accent1"/>
                </a:solidFill>
              </a:rPr>
              <a:t>leren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			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OF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nl-NL" dirty="0" smtClean="0"/>
              <a:t>	</a:t>
            </a:r>
            <a:r>
              <a:rPr lang="nl-NL" b="1" dirty="0" err="1" smtClean="0">
                <a:solidFill>
                  <a:schemeClr val="accent1"/>
                </a:solidFill>
              </a:rPr>
              <a:t>Summatieve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r>
              <a:rPr lang="nl-NL" dirty="0" smtClean="0"/>
              <a:t>evaluatie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(</a:t>
            </a:r>
            <a:r>
              <a:rPr lang="nl-NL" dirty="0" smtClean="0">
                <a:solidFill>
                  <a:schemeClr val="accent1"/>
                </a:solidFill>
              </a:rPr>
              <a:t>beoordelen</a:t>
            </a:r>
            <a:r>
              <a:rPr lang="nl-NL" dirty="0" smtClean="0"/>
              <a:t> van het leren)</a:t>
            </a:r>
            <a:endParaRPr lang="en-GB" dirty="0"/>
          </a:p>
        </p:txBody>
      </p:sp>
      <p:cxnSp>
        <p:nvCxnSpPr>
          <p:cNvPr id="20" name="Gekromde verbindingslijn 19"/>
          <p:cNvCxnSpPr/>
          <p:nvPr/>
        </p:nvCxnSpPr>
        <p:spPr>
          <a:xfrm flipV="1">
            <a:off x="4211960" y="5306316"/>
            <a:ext cx="936104" cy="504056"/>
          </a:xfrm>
          <a:prstGeom prst="curvedConnector3">
            <a:avLst>
              <a:gd name="adj1" fmla="val 99818"/>
            </a:avLst>
          </a:prstGeom>
          <a:ln>
            <a:solidFill>
              <a:schemeClr val="accent5"/>
            </a:solidFill>
            <a:tailEnd type="arrow"/>
          </a:ln>
          <a:effectLst>
            <a:reflection blurRad="12700" endPos="0" dist="12700" dir="5400000" sy="-100000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1619672" y="548720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5"/>
                </a:solidFill>
              </a:rPr>
              <a:t>Minder geschikt om het leren verder te helpen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3241" y="260649"/>
            <a:ext cx="7514035" cy="1296143"/>
          </a:xfrm>
        </p:spPr>
        <p:txBody>
          <a:bodyPr/>
          <a:lstStyle/>
          <a:p>
            <a:r>
              <a:rPr lang="nl-NL" dirty="0" smtClean="0"/>
              <a:t>Onderzoek: effect van feedback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484784"/>
            <a:ext cx="7514035" cy="3700265"/>
          </a:xfrm>
        </p:spPr>
        <p:txBody>
          <a:bodyPr anchor="t"/>
          <a:lstStyle/>
          <a:p>
            <a:r>
              <a:rPr lang="nl-NL" dirty="0" smtClean="0"/>
              <a:t>132  10-jarigen in 12 klassen op 4 scholen</a:t>
            </a:r>
          </a:p>
          <a:p>
            <a:r>
              <a:rPr lang="nl-NL" dirty="0" smtClean="0"/>
              <a:t>Na het doen van werk krijgen leerlingen feedback</a:t>
            </a:r>
          </a:p>
          <a:p>
            <a:r>
              <a:rPr lang="nl-NL" dirty="0" smtClean="0"/>
              <a:t>Leerlingen doen meer van hetzelfde werk, daarna wordt het verschil in prestatie en leerhouding gemeten</a:t>
            </a:r>
            <a:endParaRPr lang="en-GB" dirty="0"/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81136"/>
              </p:ext>
            </p:extLst>
          </p:nvPr>
        </p:nvGraphicFramePr>
        <p:xfrm>
          <a:off x="971600" y="3573016"/>
          <a:ext cx="7704856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808312"/>
                <a:gridCol w="2232248"/>
                <a:gridCol w="2232248"/>
              </a:tblGrid>
              <a:tr h="532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Type feedback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Prestatie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Leerhouding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633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Scores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0%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vooruitgang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Goede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positief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Zwakke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negatief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633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Geschreven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feedback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30%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vooruitgang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Goede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positief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Zwakke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633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Scores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geschreven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feedback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77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113241" y="260649"/>
            <a:ext cx="7514035" cy="864095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Calibri" charset="0"/>
                <a:ea typeface="ＭＳ Ｐゴシック" charset="0"/>
                <a:cs typeface="ＭＳ Ｐゴシック" charset="0"/>
              </a:rPr>
              <a:t>Vraag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3" name="Rectangle 4"/>
          <p:cNvSpPr>
            <a:spLocks noGrp="1" noChangeArrowheads="1"/>
          </p:cNvSpPr>
          <p:nvPr>
            <p:ph idx="1"/>
          </p:nvPr>
        </p:nvSpPr>
        <p:spPr>
          <a:xfrm>
            <a:off x="1259632" y="1124744"/>
            <a:ext cx="7811272" cy="2592288"/>
          </a:xfrm>
        </p:spPr>
        <p:txBody>
          <a:bodyPr>
            <a:normAutofit fontScale="77500" lnSpcReduction="20000"/>
          </a:bodyPr>
          <a:lstStyle/>
          <a:p>
            <a:pPr marL="4763" indent="-4763" eaLnBrk="1" hangingPunct="1">
              <a:buFont typeface="Wingdings" charset="0"/>
              <a:buNone/>
            </a:pPr>
            <a:r>
              <a:rPr lang="en-US" sz="2500" dirty="0" smtClean="0">
                <a:latin typeface="Calibri" charset="0"/>
                <a:ea typeface="ＭＳ Ｐゴシック" charset="0"/>
                <a:cs typeface="ＭＳ Ｐゴシック" charset="0"/>
              </a:rPr>
              <a:t>Wat </a:t>
            </a:r>
            <a:r>
              <a:rPr lang="en-US" sz="2500" dirty="0" err="1" smtClean="0">
                <a:latin typeface="Calibri" charset="0"/>
                <a:ea typeface="ＭＳ Ｐゴシック" charset="0"/>
                <a:cs typeface="ＭＳ Ｐゴシック" charset="0"/>
              </a:rPr>
              <a:t>gebeurde</a:t>
            </a:r>
            <a:r>
              <a:rPr lang="en-US" sz="25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 smtClean="0">
                <a:latin typeface="Calibri" charset="0"/>
                <a:ea typeface="ＭＳ Ｐゴシック" charset="0"/>
                <a:cs typeface="ＭＳ Ｐゴシック" charset="0"/>
              </a:rPr>
              <a:t>er</a:t>
            </a:r>
            <a:r>
              <a:rPr lang="en-US" sz="25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 smtClean="0">
                <a:latin typeface="Calibri" charset="0"/>
                <a:ea typeface="ＭＳ Ｐゴシック" charset="0"/>
                <a:cs typeface="ＭＳ Ｐゴシック" charset="0"/>
              </a:rPr>
              <a:t>als</a:t>
            </a:r>
            <a:r>
              <a:rPr lang="en-US" sz="25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 smtClean="0">
                <a:latin typeface="Calibri" charset="0"/>
                <a:ea typeface="ＭＳ Ｐゴシック" charset="0"/>
                <a:cs typeface="ＭＳ Ｐゴシック" charset="0"/>
              </a:rPr>
              <a:t>leerling</a:t>
            </a:r>
            <a:r>
              <a:rPr lang="en-US" sz="2500" dirty="0" smtClean="0">
                <a:latin typeface="Calibri" charset="0"/>
                <a:ea typeface="ＭＳ Ｐゴシック" charset="0"/>
                <a:cs typeface="ＭＳ Ｐゴシック" charset="0"/>
              </a:rPr>
              <a:t> en scores </a:t>
            </a:r>
            <a:r>
              <a:rPr lang="en-US" sz="2500" dirty="0" err="1" smtClean="0">
                <a:latin typeface="Calibri" charset="0"/>
                <a:ea typeface="ＭＳ Ｐゴシック" charset="0"/>
                <a:cs typeface="ＭＳ Ｐゴシック" charset="0"/>
              </a:rPr>
              <a:t>én</a:t>
            </a:r>
            <a:r>
              <a:rPr lang="en-US" sz="25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 smtClean="0">
                <a:latin typeface="Calibri" charset="0"/>
                <a:ea typeface="ＭＳ Ｐゴシック" charset="0"/>
                <a:cs typeface="ＭＳ Ｐゴシック" charset="0"/>
              </a:rPr>
              <a:t>geschreven</a:t>
            </a:r>
            <a:r>
              <a:rPr lang="en-US" sz="2500" dirty="0" smtClean="0">
                <a:latin typeface="Calibri" charset="0"/>
                <a:ea typeface="ＭＳ Ｐゴシック" charset="0"/>
                <a:cs typeface="ＭＳ Ｐゴシック" charset="0"/>
              </a:rPr>
              <a:t> feedback </a:t>
            </a:r>
            <a:r>
              <a:rPr lang="en-US" sz="2500" dirty="0" err="1" smtClean="0">
                <a:latin typeface="Calibri" charset="0"/>
                <a:ea typeface="ＭＳ Ｐゴシック" charset="0"/>
                <a:cs typeface="ＭＳ Ｐゴシック" charset="0"/>
              </a:rPr>
              <a:t>kregen</a:t>
            </a:r>
            <a:r>
              <a:rPr lang="en-US" sz="2500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err="1" smtClean="0">
                <a:latin typeface="Calibri" charset="0"/>
                <a:ea typeface="ＭＳ Ｐゴシック" charset="0"/>
              </a:rPr>
              <a:t>Vooruitgang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: 30%;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Leerhouding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: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iedereen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positief</a:t>
            </a:r>
            <a:endParaRPr lang="en-US" sz="2400" dirty="0" smtClean="0">
              <a:latin typeface="Calibri" charset="0"/>
              <a:ea typeface="ＭＳ Ｐゴシック" charset="0"/>
            </a:endParaRPr>
          </a:p>
          <a:p>
            <a:pPr marL="358775" lvl="1" indent="-358775">
              <a:buSzPct val="100000"/>
              <a:buFont typeface="Arial" charset="0"/>
              <a:buAutoNum type="alphaUcPeriod"/>
            </a:pPr>
            <a:r>
              <a:rPr lang="en-US" sz="2400" dirty="0" err="1" smtClean="0">
                <a:latin typeface="Calibri" charset="0"/>
                <a:ea typeface="ＭＳ Ｐゴシック" charset="0"/>
              </a:rPr>
              <a:t>Vooruitgang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: 30%; </a:t>
            </a:r>
            <a:r>
              <a:rPr lang="en-US" sz="2400" dirty="0" err="1">
                <a:latin typeface="Calibri" charset="0"/>
                <a:ea typeface="ＭＳ Ｐゴシック" charset="0"/>
              </a:rPr>
              <a:t>Leerhouding</a:t>
            </a:r>
            <a:r>
              <a:rPr lang="en-US" sz="2400" dirty="0">
                <a:latin typeface="Calibri" charset="0"/>
                <a:ea typeface="ＭＳ Ｐゴシック" charset="0"/>
              </a:rPr>
              <a:t> :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Goede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lln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positief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,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slechte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lln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negatief</a:t>
            </a:r>
            <a:endParaRPr lang="en-US" sz="2400" dirty="0" smtClean="0">
              <a:latin typeface="Calibri" charset="0"/>
              <a:ea typeface="ＭＳ Ｐゴシック" charset="0"/>
            </a:endParaRP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err="1" smtClean="0">
                <a:latin typeface="Calibri" charset="0"/>
                <a:ea typeface="ＭＳ Ｐゴシック" charset="0"/>
              </a:rPr>
              <a:t>Vooruitgang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: 0%;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Leerhouding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: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allemaal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positief</a:t>
            </a:r>
            <a:endParaRPr lang="en-US" sz="2400" dirty="0" smtClean="0">
              <a:latin typeface="Calibri" charset="0"/>
              <a:ea typeface="ＭＳ Ｐゴシック" charset="0"/>
            </a:endParaRP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err="1" smtClean="0">
                <a:latin typeface="Calibri" charset="0"/>
                <a:ea typeface="ＭＳ Ｐゴシック" charset="0"/>
              </a:rPr>
              <a:t>Vooruitgang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: 0%;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Leerhouding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: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Goede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lln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positief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,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slechte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lln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negatief</a:t>
            </a:r>
            <a:endParaRPr lang="en-US" sz="2400" dirty="0" smtClean="0">
              <a:latin typeface="Calibri" charset="0"/>
              <a:ea typeface="ＭＳ Ｐゴシック" charset="0"/>
            </a:endParaRP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err="1" smtClean="0">
                <a:latin typeface="Calibri" charset="0"/>
                <a:ea typeface="ＭＳ Ｐゴシック" charset="0"/>
              </a:rPr>
              <a:t>Iets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anders</a:t>
            </a:r>
            <a:endParaRPr lang="en-US" sz="2400" dirty="0" smtClean="0">
              <a:latin typeface="Calibri" charset="0"/>
              <a:ea typeface="ＭＳ Ｐゴシック" charset="0"/>
            </a:endParaRPr>
          </a:p>
          <a:p>
            <a:pPr marL="4763" indent="-4763" eaLnBrk="1" hangingPunct="1">
              <a:lnSpc>
                <a:spcPct val="70000"/>
              </a:lnSpc>
            </a:pPr>
            <a:endParaRPr lang="en-US" sz="2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49651"/>
              </p:ext>
            </p:extLst>
          </p:nvPr>
        </p:nvGraphicFramePr>
        <p:xfrm>
          <a:off x="971600" y="3573016"/>
          <a:ext cx="7704856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808312"/>
                <a:gridCol w="2232248"/>
                <a:gridCol w="2232248"/>
              </a:tblGrid>
              <a:tr h="532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Type feedback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Prestatie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Leerhouding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633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Scores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0%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vooruitgang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Goede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positief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Zwakke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negatief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633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Geschreven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feedback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30%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vooruitgang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Goede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positief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Zwakke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lln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: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633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Scores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geschreven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feedback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54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3.xml><?xml version="1.0" encoding="utf-8"?>
<a:theme xmlns:a="http://schemas.openxmlformats.org/drawingml/2006/main" name="Niveau">
  <a:themeElements>
    <a:clrScheme name="Niveau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Niveau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veau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5.xml><?xml version="1.0" encoding="utf-8"?>
<a:theme xmlns:a="http://schemas.openxmlformats.org/drawingml/2006/main" name="3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6.xml><?xml version="1.0" encoding="utf-8"?>
<a:theme xmlns:a="http://schemas.openxmlformats.org/drawingml/2006/main" name="4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1473</Words>
  <Application>Microsoft Office PowerPoint</Application>
  <PresentationFormat>Diavoorstelling (4:3)</PresentationFormat>
  <Paragraphs>294</Paragraphs>
  <Slides>38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7</vt:i4>
      </vt:variant>
      <vt:variant>
        <vt:lpstr>Diatitels</vt:lpstr>
      </vt:variant>
      <vt:variant>
        <vt:i4>38</vt:i4>
      </vt:variant>
    </vt:vector>
  </HeadingPairs>
  <TitlesOfParts>
    <vt:vector size="54" baseType="lpstr">
      <vt:lpstr>ＭＳ Ｐゴシック</vt:lpstr>
      <vt:lpstr>Arial</vt:lpstr>
      <vt:lpstr>Arial Black</vt:lpstr>
      <vt:lpstr>Calibri</vt:lpstr>
      <vt:lpstr>Corbel</vt:lpstr>
      <vt:lpstr>Garamond</vt:lpstr>
      <vt:lpstr>Times New Roman</vt:lpstr>
      <vt:lpstr>Verdana</vt:lpstr>
      <vt:lpstr>Wingdings</vt:lpstr>
      <vt:lpstr>Parallax</vt:lpstr>
      <vt:lpstr>2_Parallax</vt:lpstr>
      <vt:lpstr>Niveau</vt:lpstr>
      <vt:lpstr>1_Parallax</vt:lpstr>
      <vt:lpstr>3_Parallax</vt:lpstr>
      <vt:lpstr>4_Parallax</vt:lpstr>
      <vt:lpstr>Kantoorthema</vt:lpstr>
      <vt:lpstr>Formatief evalueren</vt:lpstr>
      <vt:lpstr>Voorkennis in beeld  Staan = eens              zitten = oneens</vt:lpstr>
      <vt:lpstr>Leerwensen en voorkennis in beeld</vt:lpstr>
      <vt:lpstr>Formatief evalueren = werkwijze Integratie van 3 strategieën in je les</vt:lpstr>
      <vt:lpstr>Formatief evalueren = werkwijze</vt:lpstr>
      <vt:lpstr>Formatief evalueren</vt:lpstr>
      <vt:lpstr>Waar gebruiken we toetsen voor?</vt:lpstr>
      <vt:lpstr>Onderzoek: effect van feedback</vt:lpstr>
      <vt:lpstr>Vraag</vt:lpstr>
      <vt:lpstr>Vraag</vt:lpstr>
      <vt:lpstr>Hoe maak ik het leren zichtbaar?</vt:lpstr>
      <vt:lpstr>Klassikaal vragen stellen </vt:lpstr>
      <vt:lpstr>Voorbeeld evolutie</vt:lpstr>
      <vt:lpstr>Kennistestje op papier</vt:lpstr>
      <vt:lpstr>Test je kennis – gezonde voeding</vt:lpstr>
      <vt:lpstr>Controleer jezelf – leer van je fouten</vt:lpstr>
      <vt:lpstr>Nakijken</vt:lpstr>
      <vt:lpstr>Digitaal testen</vt:lpstr>
      <vt:lpstr>Digitaal testen</vt:lpstr>
      <vt:lpstr>Minder summatief - Praktijkvoorbeeld</vt:lpstr>
      <vt:lpstr>Intermezzo (2 min)</vt:lpstr>
      <vt:lpstr>Zelftest met evaluatie en differentiatie</vt:lpstr>
      <vt:lpstr>PowerPoint-presentatie</vt:lpstr>
      <vt:lpstr>Een zelftest voor jullie</vt:lpstr>
      <vt:lpstr>Werktijd</vt:lpstr>
      <vt:lpstr>Nu voor elke docent: Tijd</vt:lpstr>
      <vt:lpstr>Feedback en afsluiting</vt:lpstr>
      <vt:lpstr>Contact informatie</vt:lpstr>
      <vt:lpstr>Online Bronnen</vt:lpstr>
      <vt:lpstr>Boektips</vt:lpstr>
      <vt:lpstr>PowerPoint-presentatie</vt:lpstr>
      <vt:lpstr>Embedded formative assesment</vt:lpstr>
      <vt:lpstr>Wat is formatief toetsen?</vt:lpstr>
      <vt:lpstr>Waardoor wordt het leren zichtbaar?</vt:lpstr>
      <vt:lpstr>Waardoor wordt het leren zichtbaar?</vt:lpstr>
      <vt:lpstr>Waardoor wordt het leren zichtbaar?</vt:lpstr>
      <vt:lpstr>Leren is grillig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SFaes</dc:creator>
  <cp:lastModifiedBy>Sofie Faes</cp:lastModifiedBy>
  <cp:revision>62</cp:revision>
  <dcterms:created xsi:type="dcterms:W3CDTF">2017-05-22T12:27:47Z</dcterms:created>
  <dcterms:modified xsi:type="dcterms:W3CDTF">2019-01-16T07:06:28Z</dcterms:modified>
</cp:coreProperties>
</file>