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1" r:id="rId3"/>
    <p:sldId id="263" r:id="rId4"/>
    <p:sldId id="270" r:id="rId5"/>
    <p:sldId id="278" r:id="rId6"/>
    <p:sldId id="275" r:id="rId7"/>
    <p:sldId id="266" r:id="rId8"/>
    <p:sldId id="271" r:id="rId9"/>
    <p:sldId id="273" r:id="rId10"/>
    <p:sldId id="283" r:id="rId11"/>
    <p:sldId id="272" r:id="rId12"/>
    <p:sldId id="269" r:id="rId13"/>
    <p:sldId id="268" r:id="rId14"/>
    <p:sldId id="280" r:id="rId15"/>
    <p:sldId id="284" r:id="rId16"/>
    <p:sldId id="282" r:id="rId17"/>
    <p:sldId id="267" r:id="rId18"/>
    <p:sldId id="285" r:id="rId19"/>
    <p:sldId id="281" r:id="rId20"/>
    <p:sldId id="265" r:id="rId21"/>
    <p:sldId id="260" r:id="rId22"/>
    <p:sldId id="276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813"/>
    <a:srgbClr val="0E395A"/>
    <a:srgbClr val="5FB780"/>
    <a:srgbClr val="FFF493"/>
    <a:srgbClr val="DF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>
        <p:scale>
          <a:sx n="81" d="100"/>
          <a:sy n="81" d="100"/>
        </p:scale>
        <p:origin x="-176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3A330-C0A5-4252-AF54-883697826335}" type="datetimeFigureOut">
              <a:rPr lang="nl-NL" smtClean="0"/>
              <a:t>5-6-2015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42A5C-2DE8-4DB3-852C-8F67946675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72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D4F-BDA9-4BF9-B22C-AE019DE56227}" type="datetimeFigureOut">
              <a:rPr lang="nl-NL" smtClean="0"/>
              <a:t>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61D5-0FE4-4CC0-8F63-F7740C5D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80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D4F-BDA9-4BF9-B22C-AE019DE56227}" type="datetimeFigureOut">
              <a:rPr lang="nl-NL" smtClean="0"/>
              <a:t>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61D5-0FE4-4CC0-8F63-F7740C5D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2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D4F-BDA9-4BF9-B22C-AE019DE56227}" type="datetimeFigureOut">
              <a:rPr lang="nl-NL" smtClean="0"/>
              <a:t>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61D5-0FE4-4CC0-8F63-F7740C5D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4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D4F-BDA9-4BF9-B22C-AE019DE56227}" type="datetimeFigureOut">
              <a:rPr lang="nl-NL" smtClean="0"/>
              <a:t>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61D5-0FE4-4CC0-8F63-F7740C5D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23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D4F-BDA9-4BF9-B22C-AE019DE56227}" type="datetimeFigureOut">
              <a:rPr lang="nl-NL" smtClean="0"/>
              <a:t>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61D5-0FE4-4CC0-8F63-F7740C5D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48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D4F-BDA9-4BF9-B22C-AE019DE56227}" type="datetimeFigureOut">
              <a:rPr lang="nl-NL" smtClean="0"/>
              <a:t>5-6-2015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61D5-0FE4-4CC0-8F63-F7740C5D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67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D4F-BDA9-4BF9-B22C-AE019DE56227}" type="datetimeFigureOut">
              <a:rPr lang="nl-NL" smtClean="0"/>
              <a:t>5-6-2015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61D5-0FE4-4CC0-8F63-F7740C5D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32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D4F-BDA9-4BF9-B22C-AE019DE56227}" type="datetimeFigureOut">
              <a:rPr lang="nl-NL" smtClean="0"/>
              <a:t>5-6-2015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61D5-0FE4-4CC0-8F63-F7740C5D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1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D4F-BDA9-4BF9-B22C-AE019DE56227}" type="datetimeFigureOut">
              <a:rPr lang="nl-NL" smtClean="0"/>
              <a:t>5-6-2015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61D5-0FE4-4CC0-8F63-F7740C5D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64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D4F-BDA9-4BF9-B22C-AE019DE56227}" type="datetimeFigureOut">
              <a:rPr lang="nl-NL" smtClean="0"/>
              <a:t>5-6-2015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61D5-0FE4-4CC0-8F63-F7740C5D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8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1D4F-BDA9-4BF9-B22C-AE019DE56227}" type="datetimeFigureOut">
              <a:rPr lang="nl-NL" smtClean="0"/>
              <a:t>5-6-2015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61D5-0FE4-4CC0-8F63-F7740C5D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37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41D4F-BDA9-4BF9-B22C-AE019DE56227}" type="datetimeFigureOut">
              <a:rPr lang="nl-NL" smtClean="0"/>
              <a:t>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61D5-0FE4-4CC0-8F63-F7740C5D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00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973" y="1"/>
            <a:ext cx="10287946" cy="68579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87" y="2290762"/>
            <a:ext cx="75914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schol_DSCN379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9287" y="-487362"/>
            <a:ext cx="10442575" cy="783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schol_DSCN379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6887" y="-334962"/>
            <a:ext cx="10442575" cy="783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Bijvangst en teruggooi (</a:t>
            </a:r>
            <a:r>
              <a:rPr lang="nl-NL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discards</a:t>
            </a:r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endParaRPr lang="nl-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352199" y="1772239"/>
            <a:ext cx="5344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nl-NL" altLang="nl-NL" dirty="0">
                <a:solidFill>
                  <a:schemeClr val="bg1"/>
                </a:solidFill>
                <a:latin typeface="Arial" charset="0"/>
              </a:rPr>
              <a:t>6 ondermaatse schollen </a:t>
            </a:r>
          </a:p>
          <a:p>
            <a:r>
              <a:rPr lang="nl-NL" altLang="nl-NL" dirty="0">
                <a:solidFill>
                  <a:schemeClr val="bg1"/>
                </a:solidFill>
                <a:latin typeface="Arial" charset="0"/>
              </a:rPr>
              <a:t>voor 1 sliptongetje!</a:t>
            </a:r>
          </a:p>
          <a:p>
            <a:endParaRPr lang="nl-NL" altLang="nl-NL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  <a:p>
            <a:endParaRPr lang="nl-NL" altLang="nl-NL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  <a:p>
            <a:r>
              <a:rPr lang="nl-NL" altLang="nl-NL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nl-NL" altLang="nl-NL" dirty="0">
                <a:solidFill>
                  <a:schemeClr val="bg1"/>
                </a:solidFill>
                <a:latin typeface="Arial" charset="0"/>
              </a:rPr>
              <a:t>In de boomkorvisserij op platvis </a:t>
            </a:r>
          </a:p>
          <a:p>
            <a:r>
              <a:rPr lang="nl-NL" altLang="nl-NL" dirty="0">
                <a:solidFill>
                  <a:schemeClr val="bg1"/>
                </a:solidFill>
                <a:latin typeface="Arial" charset="0"/>
              </a:rPr>
              <a:t>gaan meer dan 100 miljoen </a:t>
            </a:r>
          </a:p>
          <a:p>
            <a:r>
              <a:rPr lang="nl-NL" altLang="nl-NL" dirty="0">
                <a:solidFill>
                  <a:schemeClr val="bg1"/>
                </a:solidFill>
                <a:latin typeface="Arial" charset="0"/>
              </a:rPr>
              <a:t>borden vis per jaar overboord</a:t>
            </a:r>
            <a:r>
              <a:rPr lang="nl-NL" altLang="nl-NL" dirty="0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endParaRPr lang="nl-NL" altLang="nl-NL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  <a:p>
            <a:endParaRPr lang="nl-NL" altLang="nl-NL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nl-NL" altLang="nl-NL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Boomkor: voor 1 kilo tong </a:t>
            </a:r>
          </a:p>
          <a:p>
            <a:r>
              <a:rPr lang="nl-NL" altLang="nl-NL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is meer dan 5 liter diesel nodig!</a:t>
            </a:r>
            <a:endParaRPr lang="nl-NL" altLang="nl-NL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Bijvangst beschermde soorten</a:t>
            </a:r>
            <a:endParaRPr lang="nl-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5" name="Picture 2" descr="turtle_sea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9648" y="1216267"/>
            <a:ext cx="4835951" cy="266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olphin-killed-by-pair-trawlin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036" y="4101838"/>
            <a:ext cx="3723587" cy="25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F:\FISHES\albatross(big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71" y="1550363"/>
            <a:ext cx="2892983" cy="433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Schade aan ecosysteem</a:t>
            </a:r>
            <a:endParaRPr lang="nl-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5" name="Picture 4" descr="F:\FISHES\tickler chain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008" y="1791093"/>
            <a:ext cx="5468213" cy="349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6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Effecten in de </a:t>
            </a:r>
            <a:r>
              <a:rPr lang="nl-NL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voedsel-piramide</a:t>
            </a:r>
            <a:endParaRPr lang="nl-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5" name="Picture 4" descr="FDMFW_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67" y="1326000"/>
            <a:ext cx="6033155" cy="436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Hoe schoon is kweek?</a:t>
            </a:r>
            <a:endParaRPr lang="nl-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5" name="Picture 4" descr="F:\FISHES\salmofanduidelij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419" y="1659117"/>
            <a:ext cx="3151607" cy="379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:\FISHES\ACF39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86" y="1564667"/>
            <a:ext cx="3302718" cy="508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1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Autofit/>
          </a:bodyPr>
          <a:lstStyle/>
          <a:p>
            <a:pPr algn="l"/>
            <a:r>
              <a:rPr lang="nl-NL" sz="4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Wat is het verhaal van de garnaal?  </a:t>
            </a:r>
            <a:endParaRPr lang="nl-NL" sz="4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15362" name="Picture 2" descr="http://www.thegoodblog.com.au/assets/grilled-prawns-72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122" y="1595487"/>
            <a:ext cx="6858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rmAutofit/>
          </a:bodyPr>
          <a:lstStyle/>
          <a:p>
            <a:pPr algn="l"/>
            <a:r>
              <a:rPr lang="nl-NL" sz="4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Garnalenvisserij: niet selectief</a:t>
            </a:r>
            <a:endParaRPr lang="nl-NL" sz="4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17410" name="Picture 2" descr="http://scienceline.org/wp-content/uploads/2010/11/bycatch-aslobo-640x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742" y="1554795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0634"/>
            <a:ext cx="7772400" cy="1104405"/>
          </a:xfrm>
        </p:spPr>
        <p:txBody>
          <a:bodyPr>
            <a:noAutofit/>
          </a:bodyPr>
          <a:lstStyle/>
          <a:p>
            <a:pPr algn="l"/>
            <a:r>
              <a:rPr lang="nl-NL" sz="4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Garnalenkweek: problemen met milieu en arbeidsomstandigheden</a:t>
            </a:r>
            <a:endParaRPr lang="nl-NL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6" name="Picture 4" descr="F:\FISHES\Tiger shrimp close up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870" y="1599471"/>
            <a:ext cx="5036401" cy="377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6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Werkomstandigheden</a:t>
            </a:r>
            <a:endParaRPr lang="nl-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5" name="Picture 8" descr="Crevetten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9287" y="-487362"/>
            <a:ext cx="10442575" cy="783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2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Werkomstandigheden</a:t>
            </a:r>
            <a:endParaRPr lang="nl-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13314" name="Picture 2" descr="http://cache.pakistantoday.com.pk/76496797_child-fish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922" y="1694743"/>
            <a:ext cx="6704029" cy="37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0634"/>
            <a:ext cx="7772400" cy="1104405"/>
          </a:xfrm>
        </p:spPr>
        <p:txBody>
          <a:bodyPr>
            <a:normAutofit/>
          </a:bodyPr>
          <a:lstStyle/>
          <a:p>
            <a:pPr algn="l"/>
            <a:r>
              <a:rPr lang="nl-NL" b="1" dirty="0" err="1">
                <a:latin typeface="Arial Narrow" panose="020B0606020202030204" pitchFamily="34" charset="0"/>
                <a:cs typeface="Arial" panose="020B0604020202020204" pitchFamily="34" charset="0"/>
              </a:rPr>
              <a:t>Good</a:t>
            </a:r>
            <a:r>
              <a:rPr lang="nl-NL" b="1" dirty="0">
                <a:latin typeface="Arial Narrow" panose="020B0606020202030204" pitchFamily="34" charset="0"/>
                <a:cs typeface="Arial" panose="020B0604020202020204" pitchFamily="34" charset="0"/>
              </a:rPr>
              <a:t> Fish Foundation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nl-NL" b="1" dirty="0">
                <a:latin typeface="Arial Narrow" panose="020B0606020202030204" pitchFamily="34" charset="0"/>
              </a:rPr>
              <a:t>Opgericht </a:t>
            </a:r>
            <a:r>
              <a:rPr lang="nl-NL" b="1" dirty="0" smtClean="0">
                <a:latin typeface="Arial Narrow" panose="020B0606020202030204" pitchFamily="34" charset="0"/>
              </a:rPr>
              <a:t>in 2014</a:t>
            </a:r>
          </a:p>
          <a:p>
            <a:pPr marL="342900" indent="-342900" algn="l">
              <a:buFontTx/>
              <a:buChar char="-"/>
            </a:pPr>
            <a:endParaRPr lang="nl-NL" b="1" dirty="0">
              <a:latin typeface="Arial Narrow" panose="020B060602020203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nl-NL" b="1" dirty="0" err="1">
                <a:latin typeface="Arial Narrow" panose="020B0606020202030204" pitchFamily="34" charset="0"/>
              </a:rPr>
              <a:t>VISwijzer</a:t>
            </a:r>
            <a:r>
              <a:rPr lang="nl-NL" b="1" dirty="0">
                <a:latin typeface="Arial Narrow" panose="020B0606020202030204" pitchFamily="34" charset="0"/>
              </a:rPr>
              <a:t> overgenomen </a:t>
            </a:r>
            <a:r>
              <a:rPr lang="nl-NL" b="1" dirty="0" smtClean="0">
                <a:latin typeface="Arial Narrow" panose="020B0606020202030204" pitchFamily="34" charset="0"/>
              </a:rPr>
              <a:t>van Stichting De Noordzee </a:t>
            </a:r>
          </a:p>
          <a:p>
            <a:pPr marL="342900" indent="-342900" algn="l">
              <a:buFontTx/>
              <a:buChar char="-"/>
            </a:pPr>
            <a:endParaRPr lang="nl-NL" b="1" dirty="0">
              <a:latin typeface="Arial Narrow" panose="020B0606020202030204" pitchFamily="34" charset="0"/>
            </a:endParaRPr>
          </a:p>
          <a:p>
            <a:pPr marL="342900" indent="-342900" algn="l">
              <a:buFontTx/>
              <a:buChar char="-"/>
            </a:pPr>
            <a:endParaRPr lang="nl-NL" b="1" dirty="0">
              <a:latin typeface="Arial Narrow" panose="020B060602020203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nl-NL" b="1" dirty="0">
                <a:latin typeface="Arial Narrow" panose="020B0606020202030204" pitchFamily="34" charset="0"/>
              </a:rPr>
              <a:t>Samenwerking met WWF, MSC en ASC</a:t>
            </a:r>
          </a:p>
          <a:p>
            <a:pPr marL="342900" indent="-342900" algn="l">
              <a:buFontTx/>
              <a:buChar char="-"/>
            </a:pPr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22" y="2749239"/>
            <a:ext cx="1609725" cy="11144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38" y="4258558"/>
            <a:ext cx="2969673" cy="22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04902" y="2894962"/>
            <a:ext cx="7772400" cy="1104405"/>
          </a:xfrm>
        </p:spPr>
        <p:txBody>
          <a:bodyPr>
            <a:normAutofit/>
          </a:bodyPr>
          <a:lstStyle/>
          <a:p>
            <a:pPr algn="l"/>
            <a:r>
              <a:rPr lang="nl-NL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Geelvin</a:t>
            </a:r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tonijn</a:t>
            </a:r>
            <a:endParaRPr lang="nl-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04902" y="3360718"/>
            <a:ext cx="6504709" cy="129441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1026" name="Picture 2" descr="Tuna, Yellowfin, Monterey Bay Aquarium Seafood W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477" y="732786"/>
            <a:ext cx="57150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484871"/>
              </p:ext>
            </p:extLst>
          </p:nvPr>
        </p:nvGraphicFramePr>
        <p:xfrm>
          <a:off x="679488" y="4099166"/>
          <a:ext cx="7735251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78417"/>
                <a:gridCol w="2783046"/>
                <a:gridCol w="2373788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HERKOMST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METHODE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GEELVIN</a:t>
                      </a:r>
                      <a:r>
                        <a:rPr lang="nl-NL" baseline="0" dirty="0" smtClean="0"/>
                        <a:t> TONIJN</a:t>
                      </a:r>
                      <a:endParaRPr lang="nl-N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GOLF VAN CALIFORNIE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HENGEL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GEELVIN</a:t>
                      </a:r>
                      <a:r>
                        <a:rPr lang="nl-NL" baseline="0" dirty="0" smtClean="0"/>
                        <a:t> TONIJN</a:t>
                      </a:r>
                      <a:endParaRPr lang="nl-N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STILLE OCEAAN, INDONESIE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HANDLIJN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GEELVIN TONIJN</a:t>
                      </a:r>
                      <a:endParaRPr lang="nl-N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INDISCHE OCEAAN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LONGLINE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1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467518"/>
            <a:ext cx="6964052" cy="1790281"/>
          </a:xfrm>
        </p:spPr>
        <p:txBody>
          <a:bodyPr>
            <a:normAutofit/>
          </a:bodyPr>
          <a:lstStyle/>
          <a:p>
            <a:endParaRPr lang="nl-NL" sz="28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02" y="1002942"/>
            <a:ext cx="4591262" cy="511769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478622" y="3467518"/>
            <a:ext cx="7772400" cy="12393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Nieuwe Release: 1 juli 2015</a:t>
            </a:r>
          </a:p>
          <a:p>
            <a:pPr algn="l"/>
            <a:endParaRPr lang="nl-NL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Studiemateriaal?</a:t>
            </a:r>
          </a:p>
          <a:p>
            <a:pPr algn="l"/>
            <a:r>
              <a:rPr lang="nl-NL" sz="2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VISwijzertjes</a:t>
            </a:r>
            <a:r>
              <a:rPr lang="nl-NL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bestellen</a:t>
            </a:r>
          </a:p>
          <a:p>
            <a:pPr algn="l"/>
            <a:r>
              <a:rPr lang="nl-NL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Of download vanaf 1 juli de nieuwe </a:t>
            </a:r>
            <a:r>
              <a:rPr lang="nl-NL" sz="2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app</a:t>
            </a:r>
            <a:r>
              <a:rPr lang="nl-NL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165050" y="0"/>
            <a:ext cx="7772400" cy="110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VISwijzer</a:t>
            </a:r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App</a:t>
            </a:r>
            <a:endParaRPr lang="nl-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9144000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-foto" r:id="rId3" imgW="3419952" imgH="3200000" progId="MSPhotoEd.3">
                  <p:embed/>
                </p:oleObj>
              </mc:Choice>
              <mc:Fallback>
                <p:oleObj name="Photo Editor-foto" r:id="rId3" imgW="3419952" imgH="320000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0" y="0"/>
                        <a:ext cx="9144000" cy="716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3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570" y="340269"/>
            <a:ext cx="7772400" cy="1104405"/>
          </a:xfrm>
        </p:spPr>
        <p:txBody>
          <a:bodyPr>
            <a:normAutofit/>
          </a:bodyPr>
          <a:lstStyle/>
          <a:p>
            <a:pPr algn="l"/>
            <a:r>
              <a:rPr lang="nl-NL" sz="5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VISwijzer</a:t>
            </a:r>
            <a:r>
              <a:rPr lang="nl-NL" sz="5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sinds 2004</a:t>
            </a:r>
            <a:endParaRPr lang="nl-NL" sz="5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r>
              <a:rPr lang="nl-NL" dirty="0" smtClean="0"/>
              <a:t>Enkele Successen:</a:t>
            </a:r>
          </a:p>
          <a:p>
            <a:pPr marL="342900" indent="-342900" algn="l">
              <a:buFontTx/>
              <a:buChar char="-"/>
            </a:pPr>
            <a:r>
              <a:rPr lang="nl-NL" dirty="0" smtClean="0"/>
              <a:t>1 op de 2 Nederlanders kent de </a:t>
            </a:r>
            <a:r>
              <a:rPr lang="nl-NL" dirty="0" err="1" smtClean="0"/>
              <a:t>VISwijzer</a:t>
            </a:r>
            <a:r>
              <a:rPr lang="nl-NL" dirty="0" smtClean="0"/>
              <a:t> (TNS NIPO)</a:t>
            </a:r>
          </a:p>
          <a:p>
            <a:pPr marL="342900" indent="-342900" algn="l">
              <a:buFontTx/>
              <a:buChar char="-"/>
            </a:pPr>
            <a:r>
              <a:rPr lang="nl-NL" dirty="0" smtClean="0"/>
              <a:t>Viswijzer draagt bij aan transitie naar duurzame visserij (proefschrift Birgit Vos, WUR)</a:t>
            </a:r>
          </a:p>
          <a:p>
            <a:pPr marL="342900" indent="-342900" algn="l">
              <a:buFontTx/>
              <a:buChar char="-"/>
            </a:pPr>
            <a:r>
              <a:rPr lang="nl-NL" dirty="0" err="1" smtClean="0"/>
              <a:t>Edgar</a:t>
            </a:r>
            <a:r>
              <a:rPr lang="nl-NL" dirty="0" smtClean="0"/>
              <a:t> Doncker Prijs (2010)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S</a:t>
            </a:r>
            <a:r>
              <a:rPr lang="nl-NL" dirty="0" smtClean="0"/>
              <a:t>upermarkten en groothandels laten assortiment beoordelen (Jumbo, Plus, Sligro, e.a.)</a:t>
            </a:r>
          </a:p>
          <a:p>
            <a:pPr marL="342900" indent="-342900" algn="l">
              <a:buFontTx/>
              <a:buChar char="-"/>
            </a:pPr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327" y="247382"/>
            <a:ext cx="2969673" cy="22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Autofit/>
          </a:bodyPr>
          <a:lstStyle/>
          <a:p>
            <a:pPr algn="l"/>
            <a:r>
              <a:rPr lang="nl-NL" sz="4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VISwijzer</a:t>
            </a:r>
            <a:r>
              <a:rPr lang="nl-NL" sz="4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= advies; geen keurmerk</a:t>
            </a:r>
            <a:endParaRPr lang="nl-NL" sz="4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507" y="1623690"/>
            <a:ext cx="4820762" cy="156460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79" y="4319595"/>
            <a:ext cx="2969673" cy="2262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4401942" y="4064466"/>
            <a:ext cx="48820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latin typeface="Arial Narrow" panose="020B0606020202030204" pitchFamily="34" charset="0"/>
              </a:rPr>
              <a:t>1.0 </a:t>
            </a:r>
            <a:r>
              <a:rPr lang="nl-NL" sz="2400" b="1" dirty="0">
                <a:latin typeface="Arial Narrow" panose="020B0606020202030204" pitchFamily="34" charset="0"/>
              </a:rPr>
              <a:t>= Advies over </a:t>
            </a:r>
            <a:r>
              <a:rPr lang="nl-NL" sz="2400" b="1" dirty="0" smtClean="0">
                <a:latin typeface="Arial Narrow" panose="020B0606020202030204" pitchFamily="34" charset="0"/>
              </a:rPr>
              <a:t>duurzaamheid</a:t>
            </a:r>
          </a:p>
          <a:p>
            <a:r>
              <a:rPr lang="nl-NL" sz="2400" b="1" dirty="0" smtClean="0">
                <a:latin typeface="Arial Narrow" panose="020B0606020202030204" pitchFamily="34" charset="0"/>
              </a:rPr>
              <a:t>2.0 = Van duurzaam naar verantwoord! </a:t>
            </a:r>
            <a:endParaRPr lang="nl-NL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361" y="320634"/>
            <a:ext cx="7772400" cy="1104405"/>
          </a:xfrm>
        </p:spPr>
        <p:txBody>
          <a:bodyPr>
            <a:normAutofit/>
          </a:bodyPr>
          <a:lstStyle/>
          <a:p>
            <a:pPr algn="l"/>
            <a:endParaRPr lang="nl-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203" y="121031"/>
            <a:ext cx="4959644" cy="747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986404" y="406866"/>
            <a:ext cx="403988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 smtClean="0">
                <a:latin typeface="Arial Narrow" panose="020B0606020202030204" pitchFamily="34" charset="0"/>
              </a:rPr>
              <a:t>Beoordelingssysteem voor </a:t>
            </a:r>
          </a:p>
          <a:p>
            <a:r>
              <a:rPr lang="nl-NL" sz="2800" b="1" dirty="0" smtClean="0">
                <a:latin typeface="Arial Narrow" panose="020B0606020202030204" pitchFamily="34" charset="0"/>
              </a:rPr>
              <a:t>wilde vis en kweekvis</a:t>
            </a:r>
          </a:p>
          <a:p>
            <a:endParaRPr lang="nl-NL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rmAutofit/>
          </a:bodyPr>
          <a:lstStyle/>
          <a:p>
            <a:pPr algn="l"/>
            <a:r>
              <a:rPr lang="nl-NL" sz="4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Visvangst en kweek wereldwijd</a:t>
            </a:r>
            <a:endParaRPr lang="nl-NL" sz="4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2054" name="Picture 6" descr="Trends in capture fisheries and aqua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673" y="1628033"/>
            <a:ext cx="5811819" cy="32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6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Biomassa en Visserijsterfte </a:t>
            </a:r>
            <a:endParaRPr lang="nl-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8" name="Picture 4" descr="F:\FISHES\north_sea_cod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98" y="1851186"/>
            <a:ext cx="5307293" cy="377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5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Gevoeligheid voor visserijdruk</a:t>
            </a:r>
            <a:endParaRPr lang="nl-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5" name="Picture 4" descr="F:\FISHES\or rough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275" y="2302518"/>
            <a:ext cx="5147035" cy="33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574276" y="1753385"/>
            <a:ext cx="596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Orange </a:t>
            </a:r>
            <a:r>
              <a:rPr lang="nl-NL" sz="2400" dirty="0" err="1" smtClean="0"/>
              <a:t>roughy</a:t>
            </a:r>
            <a:r>
              <a:rPr lang="nl-NL" sz="2400" dirty="0" smtClean="0"/>
              <a:t>: max leeftijd 149 jaar!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612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FFF493"/>
            </a:gs>
            <a:gs pos="72000">
              <a:srgbClr val="5FB780"/>
            </a:gs>
            <a:gs pos="95918">
              <a:srgbClr val="070813"/>
            </a:gs>
            <a:gs pos="84000">
              <a:srgbClr val="0E3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081" y="320634"/>
            <a:ext cx="7772400" cy="1104405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Bijvangst en teruggooi (</a:t>
            </a:r>
            <a:r>
              <a:rPr lang="nl-NL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discards</a:t>
            </a:r>
            <a:r>
              <a:rPr lang="nl-NL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endParaRPr lang="nl-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1591294"/>
            <a:ext cx="6858000" cy="4773880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282" y="5734993"/>
            <a:ext cx="3047080" cy="913742"/>
          </a:xfrm>
          <a:prstGeom prst="rect">
            <a:avLst/>
          </a:prstGeom>
        </p:spPr>
      </p:pic>
      <p:pic>
        <p:nvPicPr>
          <p:cNvPr id="5" name="Picture 3" descr="F:\FISHES\_DSC3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958" y="1704353"/>
            <a:ext cx="5788058" cy="384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</TotalTime>
  <Words>243</Words>
  <Application>Microsoft Office PowerPoint</Application>
  <PresentationFormat>Diavoorstelling (4:3)</PresentationFormat>
  <Paragraphs>62</Paragraphs>
  <Slides>22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Kantoorthema</vt:lpstr>
      <vt:lpstr>Photo Editor-foto</vt:lpstr>
      <vt:lpstr>PowerPoint-presentatie</vt:lpstr>
      <vt:lpstr>Good Fish Foundation</vt:lpstr>
      <vt:lpstr>VISwijzer sinds 2004</vt:lpstr>
      <vt:lpstr>VISwijzer = advies; geen keurmerk</vt:lpstr>
      <vt:lpstr>PowerPoint-presentatie</vt:lpstr>
      <vt:lpstr>Visvangst en kweek wereldwijd</vt:lpstr>
      <vt:lpstr>Biomassa en Visserijsterfte </vt:lpstr>
      <vt:lpstr>Gevoeligheid voor visserijdruk</vt:lpstr>
      <vt:lpstr>Bijvangst en teruggooi (discards) </vt:lpstr>
      <vt:lpstr>Bijvangst en teruggooi (discards) </vt:lpstr>
      <vt:lpstr>Bijvangst beschermde soorten</vt:lpstr>
      <vt:lpstr>Schade aan ecosysteem</vt:lpstr>
      <vt:lpstr>Effecten in de voedsel-piramide</vt:lpstr>
      <vt:lpstr>Hoe schoon is kweek?</vt:lpstr>
      <vt:lpstr>Wat is het verhaal van de garnaal?  </vt:lpstr>
      <vt:lpstr>Garnalenvisserij: niet selectief</vt:lpstr>
      <vt:lpstr>Garnalenkweek: problemen met milieu en arbeidsomstandigheden</vt:lpstr>
      <vt:lpstr>Werkomstandigheden</vt:lpstr>
      <vt:lpstr>Werkomstandigheden</vt:lpstr>
      <vt:lpstr>Geelvin tonijn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Maud Veraar</dc:creator>
  <cp:lastModifiedBy>Tycho Malmberg</cp:lastModifiedBy>
  <cp:revision>23</cp:revision>
  <dcterms:created xsi:type="dcterms:W3CDTF">2015-05-28T14:57:14Z</dcterms:created>
  <dcterms:modified xsi:type="dcterms:W3CDTF">2015-06-05T12:20:54Z</dcterms:modified>
</cp:coreProperties>
</file>