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734" r:id="rId3"/>
    <p:sldId id="262" r:id="rId4"/>
    <p:sldId id="258" r:id="rId5"/>
    <p:sldId id="736" r:id="rId6"/>
    <p:sldId id="735" r:id="rId7"/>
    <p:sldId id="737" r:id="rId8"/>
    <p:sldId id="738" r:id="rId9"/>
    <p:sldId id="739" r:id="rId10"/>
    <p:sldId id="263" r:id="rId11"/>
    <p:sldId id="741" r:id="rId12"/>
    <p:sldId id="740" r:id="rId13"/>
    <p:sldId id="748" r:id="rId14"/>
    <p:sldId id="766" r:id="rId15"/>
    <p:sldId id="747" r:id="rId16"/>
    <p:sldId id="743" r:id="rId17"/>
    <p:sldId id="744" r:id="rId18"/>
    <p:sldId id="760" r:id="rId19"/>
    <p:sldId id="776" r:id="rId20"/>
    <p:sldId id="762" r:id="rId21"/>
    <p:sldId id="746" r:id="rId22"/>
    <p:sldId id="767" r:id="rId23"/>
    <p:sldId id="775" r:id="rId24"/>
    <p:sldId id="749" r:id="rId25"/>
    <p:sldId id="742" r:id="rId26"/>
    <p:sldId id="768" r:id="rId27"/>
    <p:sldId id="770" r:id="rId28"/>
    <p:sldId id="765" r:id="rId29"/>
    <p:sldId id="771" r:id="rId30"/>
    <p:sldId id="753" r:id="rId31"/>
    <p:sldId id="772" r:id="rId32"/>
    <p:sldId id="750" r:id="rId33"/>
    <p:sldId id="754" r:id="rId34"/>
    <p:sldId id="773" r:id="rId35"/>
    <p:sldId id="755" r:id="rId36"/>
    <p:sldId id="759" r:id="rId37"/>
    <p:sldId id="774"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535"/>
    <a:srgbClr val="434142"/>
    <a:srgbClr val="F3F6E1"/>
    <a:srgbClr val="D9CCBC"/>
    <a:srgbClr val="000000"/>
    <a:srgbClr val="4F4F4F"/>
    <a:srgbClr val="FFFFFF"/>
    <a:srgbClr val="463F3A"/>
    <a:srgbClr val="C0B9B1"/>
    <a:srgbClr val="BBBB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4660"/>
  </p:normalViewPr>
  <p:slideViewPr>
    <p:cSldViewPr snapToGrid="0">
      <p:cViewPr>
        <p:scale>
          <a:sx n="43" d="100"/>
          <a:sy n="43" d="100"/>
        </p:scale>
        <p:origin x="148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D05B7D5-0357-6AF6-5E63-62C1DF7265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D7FA204-A05C-EB6A-5126-1437054F7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8C6F1E-E595-4900-A1E9-2367D8FACD1E}" type="datetimeFigureOut">
              <a:rPr lang="nl-NL" smtClean="0"/>
              <a:t>12-11-2022</a:t>
            </a:fld>
            <a:endParaRPr lang="nl-NL"/>
          </a:p>
        </p:txBody>
      </p:sp>
      <p:sp>
        <p:nvSpPr>
          <p:cNvPr id="4" name="Tijdelijke aanduiding voor voettekst 3">
            <a:extLst>
              <a:ext uri="{FF2B5EF4-FFF2-40B4-BE49-F238E27FC236}">
                <a16:creationId xmlns:a16="http://schemas.microsoft.com/office/drawing/2014/main" id="{C2A92758-1D42-5541-8367-B015B3756E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DE5D036-D689-75CA-41C2-77EE62964C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5825AA-AE97-4FCA-A670-BFF9F30C3FAE}" type="slidenum">
              <a:rPr lang="nl-NL" smtClean="0"/>
              <a:t>‹nr.›</a:t>
            </a:fld>
            <a:endParaRPr lang="nl-NL"/>
          </a:p>
        </p:txBody>
      </p:sp>
    </p:spTree>
    <p:extLst>
      <p:ext uri="{BB962C8B-B14F-4D97-AF65-F5344CB8AC3E}">
        <p14:creationId xmlns:p14="http://schemas.microsoft.com/office/powerpoint/2010/main" val="3480144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46EDE-E174-42DE-BA1B-DE90B75B67F2}" type="datetimeFigureOut">
              <a:rPr lang="nl-NL" smtClean="0"/>
              <a:t>12-11-2022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41E81-464C-44B8-B060-C5B473CEA48B}" type="slidenum">
              <a:rPr lang="nl-NL" smtClean="0"/>
              <a:t>‹nr.›</a:t>
            </a:fld>
            <a:endParaRPr lang="nl-NL"/>
          </a:p>
        </p:txBody>
      </p:sp>
    </p:spTree>
    <p:extLst>
      <p:ext uri="{BB962C8B-B14F-4D97-AF65-F5344CB8AC3E}">
        <p14:creationId xmlns:p14="http://schemas.microsoft.com/office/powerpoint/2010/main" val="306837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47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06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760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14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909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369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515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19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05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91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895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801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94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40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16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1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15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27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5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1033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FAE97-AC66-4BD8-9BAE-668D691A98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03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FDDCB-2693-97D6-B0BE-B23538FEDBD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545C31E-5848-B7B9-BDE5-E6C113288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7E6EA6A-D67F-9C23-CE84-8B9CA0DBD6E7}"/>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5" name="Tijdelijke aanduiding voor voettekst 4">
            <a:extLst>
              <a:ext uri="{FF2B5EF4-FFF2-40B4-BE49-F238E27FC236}">
                <a16:creationId xmlns:a16="http://schemas.microsoft.com/office/drawing/2014/main" id="{A9336024-42FC-BF38-38DD-EF8F2A08A5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1639EF-B004-AF24-C2F9-FFC79D08C06A}"/>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158432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E58EC-9697-D7BF-3382-92F2D947565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218501E-2361-B6B2-4F36-6951E25C275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9A08C5-FD44-D77F-8548-8C955322D6EF}"/>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5" name="Tijdelijke aanduiding voor voettekst 4">
            <a:extLst>
              <a:ext uri="{FF2B5EF4-FFF2-40B4-BE49-F238E27FC236}">
                <a16:creationId xmlns:a16="http://schemas.microsoft.com/office/drawing/2014/main" id="{3155C964-34EB-1086-B66D-48A43E6985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F10309-3C56-FA02-D460-4DCFB738C19A}"/>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240643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3158E22-26DE-9AB4-0333-458AB7E1539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0F92D0F-3115-53B7-3333-5BF0777888F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9D8E1AA-03A0-19D4-7ADC-18506E456F32}"/>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5" name="Tijdelijke aanduiding voor voettekst 4">
            <a:extLst>
              <a:ext uri="{FF2B5EF4-FFF2-40B4-BE49-F238E27FC236}">
                <a16:creationId xmlns:a16="http://schemas.microsoft.com/office/drawing/2014/main" id="{2544352B-4D5C-195E-4089-2757772BAA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083A09-270B-9553-6CAA-0CFBFCB1B651}"/>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428619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5AFF1-4749-B80C-D5DD-9F982FF1105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6219ACA-E76D-9A2D-67E4-71C2C64FA3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1AB77ED-A0A2-52A2-8559-FF8A2A7731AC}"/>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5" name="Tijdelijke aanduiding voor voettekst 4">
            <a:extLst>
              <a:ext uri="{FF2B5EF4-FFF2-40B4-BE49-F238E27FC236}">
                <a16:creationId xmlns:a16="http://schemas.microsoft.com/office/drawing/2014/main" id="{40B951D0-0B8B-BA77-7A15-9E21E6E584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0BC3FA-7598-7CA1-C3C8-CA13E362806A}"/>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357527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6B8EB-F065-B90F-BEFD-0E410B03B5A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E23F949-CF98-16F0-0067-4FC8979FB2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AC7DD81-0175-0E46-0866-0495BC847885}"/>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5" name="Tijdelijke aanduiding voor voettekst 4">
            <a:extLst>
              <a:ext uri="{FF2B5EF4-FFF2-40B4-BE49-F238E27FC236}">
                <a16:creationId xmlns:a16="http://schemas.microsoft.com/office/drawing/2014/main" id="{5F776F04-0F90-D9B8-7703-9ED1A754661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212BC3-E929-4D68-E6FE-2978AD404A01}"/>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10225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00D5C-C018-84C7-DA92-93D79C8112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107467-D523-F600-61B2-628A0A9B86A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5E0AF8E-770A-229F-ED60-DEA262F7DA2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DF1FC7-E5A4-531A-1288-CC251FF05D80}"/>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6" name="Tijdelijke aanduiding voor voettekst 5">
            <a:extLst>
              <a:ext uri="{FF2B5EF4-FFF2-40B4-BE49-F238E27FC236}">
                <a16:creationId xmlns:a16="http://schemas.microsoft.com/office/drawing/2014/main" id="{E6D66A62-8D9B-EF7A-80F4-2190FB965B7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5380080-0BFA-31FD-F2B5-995092246672}"/>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368661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96047-9A3A-A327-8252-D7EC4628B3D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8CC550F-E2E9-3B03-93C6-EF1BF8290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508B1CF-3DD2-7CC7-6CD7-A717812AD0A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59890E6-4B5F-EC80-71D1-228B413931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5EE12BC-DCF0-8646-5679-0D995F0E47F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DBC83EC-C28E-6638-54B5-481F47F32782}"/>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8" name="Tijdelijke aanduiding voor voettekst 7">
            <a:extLst>
              <a:ext uri="{FF2B5EF4-FFF2-40B4-BE49-F238E27FC236}">
                <a16:creationId xmlns:a16="http://schemas.microsoft.com/office/drawing/2014/main" id="{1A302D1A-343B-FFAA-BE95-4A88FCD495E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AC1B58-6E4C-8676-C38D-B0A5993F3DFC}"/>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407779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09E97-815B-F44E-AF70-5748C4FCE00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2F57FD3-871A-8931-DEEA-EB8F7C284BA8}"/>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4" name="Tijdelijke aanduiding voor voettekst 3">
            <a:extLst>
              <a:ext uri="{FF2B5EF4-FFF2-40B4-BE49-F238E27FC236}">
                <a16:creationId xmlns:a16="http://schemas.microsoft.com/office/drawing/2014/main" id="{7FDF5976-6FE4-5A62-021F-51BE90B7181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271151E-C140-09F5-CA9A-A78164DDBA62}"/>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123965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E941528-1870-22AD-AE9C-E22E192FF712}"/>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3" name="Tijdelijke aanduiding voor voettekst 2">
            <a:extLst>
              <a:ext uri="{FF2B5EF4-FFF2-40B4-BE49-F238E27FC236}">
                <a16:creationId xmlns:a16="http://schemas.microsoft.com/office/drawing/2014/main" id="{A45B0657-A539-81DE-ED32-3D57D0472A2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0EA375B-CC96-3F57-71BC-648C9733D4E7}"/>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18282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F1F3B-F5B2-3571-D425-17D62E38D6A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8AF4271-0F36-A759-5FF0-775FF0F23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E5F1DF8-CA7F-97C6-C2D9-D67225704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943C10-F880-8886-1F54-086C247CDA78}"/>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6" name="Tijdelijke aanduiding voor voettekst 5">
            <a:extLst>
              <a:ext uri="{FF2B5EF4-FFF2-40B4-BE49-F238E27FC236}">
                <a16:creationId xmlns:a16="http://schemas.microsoft.com/office/drawing/2014/main" id="{164703AE-BEC7-32DB-644E-15F52FB5101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8EDB0DC-821D-DBC8-C573-E18793C382E9}"/>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2060507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510F8-2423-72ED-CE81-8C9EA38648E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223E8F8-A1DB-1E50-F14E-496675CD67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84C42BF-8E19-4ED8-B2DE-B44178D65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33C8610-54B0-3814-A935-C3829F15DDA2}"/>
              </a:ext>
            </a:extLst>
          </p:cNvPr>
          <p:cNvSpPr>
            <a:spLocks noGrp="1"/>
          </p:cNvSpPr>
          <p:nvPr>
            <p:ph type="dt" sz="half" idx="10"/>
          </p:nvPr>
        </p:nvSpPr>
        <p:spPr/>
        <p:txBody>
          <a:bodyPr/>
          <a:lstStyle/>
          <a:p>
            <a:fld id="{8371C685-92C8-47B5-B593-D5D5ABFD0D0A}" type="datetimeFigureOut">
              <a:rPr lang="nl-NL" smtClean="0"/>
              <a:t>12-11-2022</a:t>
            </a:fld>
            <a:endParaRPr lang="nl-NL"/>
          </a:p>
        </p:txBody>
      </p:sp>
      <p:sp>
        <p:nvSpPr>
          <p:cNvPr id="6" name="Tijdelijke aanduiding voor voettekst 5">
            <a:extLst>
              <a:ext uri="{FF2B5EF4-FFF2-40B4-BE49-F238E27FC236}">
                <a16:creationId xmlns:a16="http://schemas.microsoft.com/office/drawing/2014/main" id="{1851098A-C2EB-6374-E25F-216D2201CF7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AC2509-B5FC-82A5-F07C-00204C26DA16}"/>
              </a:ext>
            </a:extLst>
          </p:cNvPr>
          <p:cNvSpPr>
            <a:spLocks noGrp="1"/>
          </p:cNvSpPr>
          <p:nvPr>
            <p:ph type="sldNum" sz="quarter" idx="12"/>
          </p:nvPr>
        </p:nvSpPr>
        <p:spPr/>
        <p:txBody>
          <a:bodyPr/>
          <a:lstStyle/>
          <a:p>
            <a:fld id="{3DE72DA5-F991-4750-88DB-73B13392A793}" type="slidenum">
              <a:rPr lang="nl-NL" smtClean="0"/>
              <a:t>‹nr.›</a:t>
            </a:fld>
            <a:endParaRPr lang="nl-NL"/>
          </a:p>
        </p:txBody>
      </p:sp>
    </p:spTree>
    <p:extLst>
      <p:ext uri="{BB962C8B-B14F-4D97-AF65-F5344CB8AC3E}">
        <p14:creationId xmlns:p14="http://schemas.microsoft.com/office/powerpoint/2010/main" val="196431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1970C37-38B8-8085-56BF-00DB5C064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4130EDC-3A8B-FDDC-40F3-E3AAF8833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DEE441-3561-AD80-890B-8B37073F5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1C685-92C8-47B5-B593-D5D5ABFD0D0A}" type="datetimeFigureOut">
              <a:rPr lang="nl-NL" smtClean="0"/>
              <a:t>12-11-2022</a:t>
            </a:fld>
            <a:endParaRPr lang="nl-NL"/>
          </a:p>
        </p:txBody>
      </p:sp>
      <p:sp>
        <p:nvSpPr>
          <p:cNvPr id="5" name="Tijdelijke aanduiding voor voettekst 4">
            <a:extLst>
              <a:ext uri="{FF2B5EF4-FFF2-40B4-BE49-F238E27FC236}">
                <a16:creationId xmlns:a16="http://schemas.microsoft.com/office/drawing/2014/main" id="{F12A4CA1-2807-ACD2-83B0-62E11512C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1D51386-A2BF-DE0E-6D64-87B30FD97C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72DA5-F991-4750-88DB-73B13392A793}" type="slidenum">
              <a:rPr lang="nl-NL" smtClean="0"/>
              <a:t>‹nr.›</a:t>
            </a:fld>
            <a:endParaRPr lang="nl-NL"/>
          </a:p>
        </p:txBody>
      </p:sp>
    </p:spTree>
    <p:extLst>
      <p:ext uri="{BB962C8B-B14F-4D97-AF65-F5344CB8AC3E}">
        <p14:creationId xmlns:p14="http://schemas.microsoft.com/office/powerpoint/2010/main" val="4106612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6.jpeg"/><Relationship Id="rId4" Type="http://schemas.openxmlformats.org/officeDocument/2006/relationships/image" Target="../media/image18.png"/><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86C1708-7C7B-DE90-41E1-92FD5E4DDDDD}"/>
              </a:ext>
            </a:extLst>
          </p:cNvPr>
          <p:cNvSpPr/>
          <p:nvPr/>
        </p:nvSpPr>
        <p:spPr>
          <a:xfrm rot="16200000">
            <a:off x="4352357" y="-1825623"/>
            <a:ext cx="1594828" cy="1031322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Cambria" panose="02040503050406030204" pitchFamily="18" charset="0"/>
              <a:ea typeface="Cambria" panose="02040503050406030204" pitchFamily="18" charset="0"/>
            </a:endParaRPr>
          </a:p>
        </p:txBody>
      </p:sp>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180053" y="2770051"/>
            <a:ext cx="10009441" cy="1121869"/>
          </a:xfrm>
        </p:spPr>
        <p:txBody>
          <a:bodyPr>
            <a:normAutofit fontScale="90000"/>
          </a:bodyPr>
          <a:lstStyle/>
          <a:p>
            <a:pPr>
              <a:lnSpc>
                <a:spcPct val="120000"/>
              </a:lnSpc>
            </a:pPr>
            <a:r>
              <a:rPr lang="nl-NL" sz="37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 ontdekking van de clitoris:</a:t>
            </a:r>
            <a: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seks, geschiedenis en biologie</a:t>
            </a:r>
          </a:p>
        </p:txBody>
      </p:sp>
      <p:sp>
        <p:nvSpPr>
          <p:cNvPr id="4" name="Rectangle 3"/>
          <p:cNvSpPr/>
          <p:nvPr/>
        </p:nvSpPr>
        <p:spPr>
          <a:xfrm>
            <a:off x="10241280" y="0"/>
            <a:ext cx="1950720"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Cambria" panose="02040503050406030204" pitchFamily="18" charset="0"/>
              <a:ea typeface="Cambria" panose="02040503050406030204" pitchFamily="18" charset="0"/>
            </a:endParaRPr>
          </a:p>
        </p:txBody>
      </p:sp>
      <p:sp>
        <p:nvSpPr>
          <p:cNvPr id="19" name="Tekstvak 18">
            <a:extLst>
              <a:ext uri="{FF2B5EF4-FFF2-40B4-BE49-F238E27FC236}">
                <a16:creationId xmlns:a16="http://schemas.microsoft.com/office/drawing/2014/main" id="{8B00D979-CCFD-48DA-4F73-6F18C71BDA57}"/>
              </a:ext>
            </a:extLst>
          </p:cNvPr>
          <p:cNvSpPr txBox="1"/>
          <p:nvPr/>
        </p:nvSpPr>
        <p:spPr>
          <a:xfrm>
            <a:off x="570273" y="2973284"/>
            <a:ext cx="1180188" cy="584775"/>
          </a:xfrm>
          <a:prstGeom prst="rect">
            <a:avLst/>
          </a:prstGeom>
          <a:noFill/>
        </p:spPr>
        <p:txBody>
          <a:bodyPr wrap="square" rtlCol="0">
            <a:spAutoFit/>
          </a:bodyPr>
          <a:lstStyle/>
          <a:p>
            <a:r>
              <a:rPr lang="nl-NL" sz="3200" b="1" dirty="0">
                <a:solidFill>
                  <a:srgbClr val="00B05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L65</a:t>
            </a:r>
          </a:p>
        </p:txBody>
      </p:sp>
      <p:pic>
        <p:nvPicPr>
          <p:cNvPr id="22" name="Afbeelding 21">
            <a:extLst>
              <a:ext uri="{FF2B5EF4-FFF2-40B4-BE49-F238E27FC236}">
                <a16:creationId xmlns:a16="http://schemas.microsoft.com/office/drawing/2014/main" id="{671C4C87-4AF9-F40C-F5CC-F49A27305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769" y="1312196"/>
            <a:ext cx="2997393" cy="4233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43985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1632673" y="2737720"/>
            <a:ext cx="9115823" cy="844555"/>
          </a:xfrm>
          <a:solidFill>
            <a:schemeClr val="bg1"/>
          </a:solidFill>
        </p:spPr>
        <p:txBody>
          <a:bodyPr>
            <a:normAutofit fontScale="90000"/>
          </a:bodyPr>
          <a:lstStyle/>
          <a:p>
            <a:pPr algn="l">
              <a:lnSpc>
                <a:spcPct val="120000"/>
              </a:lnSpc>
            </a:pP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67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40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Hoe kunnen we dit verklaren?</a:t>
            </a:r>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3" name="Tekstvak 2">
            <a:extLst>
              <a:ext uri="{FF2B5EF4-FFF2-40B4-BE49-F238E27FC236}">
                <a16:creationId xmlns:a16="http://schemas.microsoft.com/office/drawing/2014/main" id="{C74E3373-BFF8-C593-B046-283A3E71E4F2}"/>
              </a:ext>
            </a:extLst>
          </p:cNvPr>
          <p:cNvSpPr txBox="1"/>
          <p:nvPr/>
        </p:nvSpPr>
        <p:spPr>
          <a:xfrm>
            <a:off x="1824002" y="3827367"/>
            <a:ext cx="8308289" cy="1553054"/>
          </a:xfrm>
          <a:prstGeom prst="rect">
            <a:avLst/>
          </a:prstGeom>
          <a:noFill/>
        </p:spPr>
        <p:txBody>
          <a:bodyPr wrap="square" rtlCol="0">
            <a:spAutoFit/>
          </a:bodyPr>
          <a:lstStyle/>
          <a:p>
            <a:pPr marL="342900" indent="-342900">
              <a:lnSpc>
                <a:spcPct val="150000"/>
              </a:lnSpc>
              <a:buClr>
                <a:srgbClr val="D42153"/>
              </a:buClr>
              <a:buFont typeface="Montserrat" panose="00000500000000000000" pitchFamily="2" charset="0"/>
              <a:buChar char="×"/>
            </a:pPr>
            <a:r>
              <a:rPr lang="nl-NL" sz="2200" b="1" dirty="0">
                <a:latin typeface="Cambria" panose="02040503050406030204" pitchFamily="18" charset="0"/>
                <a:ea typeface="Cambria" panose="02040503050406030204" pitchFamily="18" charset="0"/>
              </a:rPr>
              <a:t>Geschiedenis </a:t>
            </a:r>
            <a:r>
              <a:rPr lang="nl-NL" sz="2200" dirty="0">
                <a:latin typeface="Cambria" panose="02040503050406030204" pitchFamily="18" charset="0"/>
                <a:ea typeface="Cambria" panose="02040503050406030204" pitchFamily="18" charset="0"/>
              </a:rPr>
              <a:t>(lichamen, vrouwen, clitoris)</a:t>
            </a:r>
          </a:p>
          <a:p>
            <a:pPr marL="342900" indent="-342900">
              <a:lnSpc>
                <a:spcPct val="150000"/>
              </a:lnSpc>
              <a:buClr>
                <a:srgbClr val="D42153"/>
              </a:buClr>
              <a:buFont typeface="Montserrat" panose="00000500000000000000" pitchFamily="2" charset="0"/>
              <a:buChar char="×"/>
            </a:pPr>
            <a:r>
              <a:rPr lang="nl-NL" sz="2200" b="1" dirty="0">
                <a:latin typeface="Cambria" panose="02040503050406030204" pitchFamily="18" charset="0"/>
                <a:ea typeface="Cambria" panose="02040503050406030204" pitchFamily="18" charset="0"/>
              </a:rPr>
              <a:t>Seksuele voorlichting </a:t>
            </a:r>
            <a:r>
              <a:rPr lang="nl-NL" sz="2200" dirty="0">
                <a:latin typeface="Cambria" panose="02040503050406030204" pitchFamily="18" charset="0"/>
                <a:ea typeface="Cambria" panose="02040503050406030204" pitchFamily="18" charset="0"/>
              </a:rPr>
              <a:t>(biologieboeken)</a:t>
            </a:r>
          </a:p>
          <a:p>
            <a:pPr marL="342900" indent="-342900">
              <a:lnSpc>
                <a:spcPct val="150000"/>
              </a:lnSpc>
              <a:buClr>
                <a:srgbClr val="D42153"/>
              </a:buClr>
              <a:buFont typeface="Montserrat" panose="00000500000000000000" pitchFamily="2" charset="0"/>
              <a:buChar char="×"/>
            </a:pPr>
            <a:r>
              <a:rPr lang="nl-NL" sz="2200" b="1" dirty="0">
                <a:latin typeface="Cambria" panose="02040503050406030204" pitchFamily="18" charset="0"/>
                <a:ea typeface="Cambria" panose="02040503050406030204" pitchFamily="18" charset="0"/>
              </a:rPr>
              <a:t>Geschiedenis is Gezond </a:t>
            </a:r>
            <a:r>
              <a:rPr lang="nl-NL" sz="2200" dirty="0">
                <a:latin typeface="Cambria" panose="02040503050406030204" pitchFamily="18" charset="0"/>
                <a:ea typeface="Cambria" panose="02040503050406030204" pitchFamily="18" charset="0"/>
              </a:rPr>
              <a:t>(onderwijs vandaag)</a:t>
            </a:r>
          </a:p>
        </p:txBody>
      </p:sp>
      <p:sp>
        <p:nvSpPr>
          <p:cNvPr id="8" name="Rectangle 3">
            <a:extLst>
              <a:ext uri="{FF2B5EF4-FFF2-40B4-BE49-F238E27FC236}">
                <a16:creationId xmlns:a16="http://schemas.microsoft.com/office/drawing/2014/main" id="{3F5E9C50-1DF1-0D98-B58C-34FF82CDFF39}"/>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4336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10;&#10;Automatisch gegenereerde beschrijving">
            <a:extLst>
              <a:ext uri="{FF2B5EF4-FFF2-40B4-BE49-F238E27FC236}">
                <a16:creationId xmlns:a16="http://schemas.microsoft.com/office/drawing/2014/main" id="{F2B71E8A-A35E-FB8A-7331-110813627997}"/>
              </a:ext>
            </a:extLst>
          </p:cNvPr>
          <p:cNvPicPr>
            <a:picLocks noChangeAspect="1"/>
          </p:cNvPicPr>
          <p:nvPr/>
        </p:nvPicPr>
        <p:blipFill rotWithShape="1">
          <a:blip r:embed="rId3">
            <a:extLst>
              <a:ext uri="{28A0092B-C50C-407E-A947-70E740481C1C}">
                <a14:useLocalDpi xmlns:a14="http://schemas.microsoft.com/office/drawing/2010/main" val="0"/>
              </a:ext>
            </a:extLst>
          </a:blip>
          <a:srcRect l="6580" r="50896"/>
          <a:stretch/>
        </p:blipFill>
        <p:spPr>
          <a:xfrm>
            <a:off x="-125791" y="0"/>
            <a:ext cx="4300150" cy="6858000"/>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
        <p:nvSpPr>
          <p:cNvPr id="3" name="TextBox 9">
            <a:extLst>
              <a:ext uri="{FF2B5EF4-FFF2-40B4-BE49-F238E27FC236}">
                <a16:creationId xmlns:a16="http://schemas.microsoft.com/office/drawing/2014/main" id="{2507109A-ED4A-2E8D-FC37-E743A7A4CD86}"/>
              </a:ext>
            </a:extLst>
          </p:cNvPr>
          <p:cNvSpPr txBox="1"/>
          <p:nvPr/>
        </p:nvSpPr>
        <p:spPr>
          <a:xfrm>
            <a:off x="4539342" y="799427"/>
            <a:ext cx="6950693" cy="553998"/>
          </a:xfrm>
          <a:prstGeom prst="rect">
            <a:avLst/>
          </a:prstGeom>
          <a:noFill/>
        </p:spPr>
        <p:txBody>
          <a:bodyPr wrap="square" rtlCol="0" anchor="t">
            <a:spAutoFit/>
          </a:bodyPr>
          <a:lstStyle/>
          <a:p>
            <a:pPr>
              <a:spcAft>
                <a:spcPts val="225"/>
              </a:spcAft>
            </a:pPr>
            <a:r>
              <a:rPr lang="en-US" sz="3000" b="1" dirty="0">
                <a:solidFill>
                  <a:prstClr val="black"/>
                </a:solidFill>
                <a:latin typeface="Cambria" panose="02040503050406030204" pitchFamily="18" charset="0"/>
                <a:ea typeface="Cambria" panose="02040503050406030204" pitchFamily="18" charset="0"/>
              </a:rPr>
              <a:t>Het </a:t>
            </a:r>
            <a:r>
              <a:rPr lang="en-US" sz="3000" b="1" dirty="0" err="1">
                <a:solidFill>
                  <a:prstClr val="black"/>
                </a:solidFill>
                <a:latin typeface="Cambria" panose="02040503050406030204" pitchFamily="18" charset="0"/>
                <a:ea typeface="Cambria" panose="02040503050406030204" pitchFamily="18" charset="0"/>
              </a:rPr>
              <a:t>lichaam</a:t>
            </a:r>
            <a:r>
              <a:rPr lang="en-US" sz="3000" b="1" dirty="0">
                <a:solidFill>
                  <a:prstClr val="black"/>
                </a:solidFill>
                <a:latin typeface="Cambria" panose="02040503050406030204" pitchFamily="18" charset="0"/>
                <a:ea typeface="Cambria" panose="02040503050406030204" pitchFamily="18" charset="0"/>
              </a:rPr>
              <a:t> in de </a:t>
            </a:r>
            <a:r>
              <a:rPr lang="en-US" sz="3000" b="1" dirty="0" err="1">
                <a:solidFill>
                  <a:prstClr val="black"/>
                </a:solidFill>
                <a:latin typeface="Cambria" panose="02040503050406030204" pitchFamily="18" charset="0"/>
                <a:ea typeface="Cambria" panose="02040503050406030204" pitchFamily="18" charset="0"/>
              </a:rPr>
              <a:t>geschiedenis</a:t>
            </a:r>
            <a:endParaRPr lang="en-US" sz="3000" b="1" dirty="0">
              <a:solidFill>
                <a:prstClr val="black"/>
              </a:solidFill>
              <a:latin typeface="Cambria" panose="02040503050406030204" pitchFamily="18"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538856" cy="2126608"/>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het menselijk lichaam is niet veranderd</a:t>
            </a: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de context en blik op het lichaam wel</a:t>
            </a:r>
            <a:endParaRPr lang="en-US" sz="2000" dirty="0">
              <a:latin typeface="Cambria" panose="02040503050406030204" pitchFamily="18" charset="0"/>
              <a:ea typeface="Cambria" panose="02040503050406030204" pitchFamily="18" charset="0"/>
            </a:endParaRPr>
          </a:p>
          <a:p>
            <a:pPr marL="342900" indent="-342900">
              <a:lnSpc>
                <a:spcPct val="15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sp>
        <p:nvSpPr>
          <p:cNvPr id="5" name="Rectangle 3">
            <a:extLst>
              <a:ext uri="{FF2B5EF4-FFF2-40B4-BE49-F238E27FC236}">
                <a16:creationId xmlns:a16="http://schemas.microsoft.com/office/drawing/2014/main" id="{8A90BA1C-13CA-11FF-DD43-CE06DDDEE3D5}"/>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17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10;&#10;Automatisch gegenereerde beschrijving">
            <a:extLst>
              <a:ext uri="{FF2B5EF4-FFF2-40B4-BE49-F238E27FC236}">
                <a16:creationId xmlns:a16="http://schemas.microsoft.com/office/drawing/2014/main" id="{F2B71E8A-A35E-FB8A-7331-110813627997}"/>
              </a:ext>
            </a:extLst>
          </p:cNvPr>
          <p:cNvPicPr>
            <a:picLocks noChangeAspect="1"/>
          </p:cNvPicPr>
          <p:nvPr/>
        </p:nvPicPr>
        <p:blipFill rotWithShape="1">
          <a:blip r:embed="rId3">
            <a:extLst>
              <a:ext uri="{28A0092B-C50C-407E-A947-70E740481C1C}">
                <a14:useLocalDpi xmlns:a14="http://schemas.microsoft.com/office/drawing/2010/main" val="0"/>
              </a:ext>
            </a:extLst>
          </a:blip>
          <a:srcRect l="52036" r="6877"/>
          <a:stretch/>
        </p:blipFill>
        <p:spPr>
          <a:xfrm>
            <a:off x="0" y="-15718"/>
            <a:ext cx="4154875" cy="6858000"/>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
        <p:nvSpPr>
          <p:cNvPr id="3" name="TextBox 9">
            <a:extLst>
              <a:ext uri="{FF2B5EF4-FFF2-40B4-BE49-F238E27FC236}">
                <a16:creationId xmlns:a16="http://schemas.microsoft.com/office/drawing/2014/main" id="{2507109A-ED4A-2E8D-FC37-E743A7A4CD86}"/>
              </a:ext>
            </a:extLst>
          </p:cNvPr>
          <p:cNvSpPr txBox="1"/>
          <p:nvPr/>
        </p:nvSpPr>
        <p:spPr>
          <a:xfrm>
            <a:off x="4520441" y="779031"/>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Cambria" panose="02040503050406030204" pitchFamily="18" charset="0"/>
                <a:ea typeface="Cambria" panose="02040503050406030204" pitchFamily="18" charset="0"/>
              </a:rPr>
              <a:t>Het </a:t>
            </a:r>
            <a:r>
              <a:rPr lang="en-US" sz="3000" b="1" dirty="0" err="1">
                <a:solidFill>
                  <a:prstClr val="black"/>
                </a:solidFill>
                <a:latin typeface="Cambria" panose="02040503050406030204" pitchFamily="18" charset="0"/>
                <a:ea typeface="Cambria" panose="02040503050406030204" pitchFamily="18" charset="0"/>
              </a:rPr>
              <a:t>vrouwenlichaam</a:t>
            </a:r>
            <a:endParaRPr lang="en-US" sz="3000" b="1" dirty="0">
              <a:solidFill>
                <a:prstClr val="black"/>
              </a:solidFill>
              <a:latin typeface="Cambria" panose="02040503050406030204" pitchFamily="18"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538856" cy="2126608"/>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i="1" dirty="0">
                <a:latin typeface="Cambria" panose="02040503050406030204" pitchFamily="18" charset="0"/>
                <a:ea typeface="Cambria" panose="02040503050406030204" pitchFamily="18" charset="0"/>
              </a:rPr>
              <a:t>secreta </a:t>
            </a:r>
            <a:r>
              <a:rPr lang="nl-NL" sz="2000" i="1" dirty="0" err="1">
                <a:latin typeface="Cambria" panose="02040503050406030204" pitchFamily="18" charset="0"/>
                <a:ea typeface="Cambria" panose="02040503050406030204" pitchFamily="18" charset="0"/>
              </a:rPr>
              <a:t>mulierum</a:t>
            </a:r>
            <a:endParaRPr lang="nl-NL" sz="2000" i="1" dirty="0">
              <a:latin typeface="Cambria" panose="02040503050406030204" pitchFamily="18" charset="0"/>
              <a:ea typeface="Cambria" panose="02040503050406030204" pitchFamily="18" charset="0"/>
            </a:endParaRP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imperfect, gevaarlijk</a:t>
            </a:r>
            <a:endParaRPr lang="en-US" sz="2000" dirty="0">
              <a:latin typeface="Cambria" panose="02040503050406030204" pitchFamily="18" charset="0"/>
              <a:ea typeface="Cambria" panose="02040503050406030204" pitchFamily="18" charset="0"/>
            </a:endParaRPr>
          </a:p>
          <a:p>
            <a:pPr marL="342900" indent="-342900">
              <a:lnSpc>
                <a:spcPct val="15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sp>
        <p:nvSpPr>
          <p:cNvPr id="11" name="Rectangle 3">
            <a:extLst>
              <a:ext uri="{FF2B5EF4-FFF2-40B4-BE49-F238E27FC236}">
                <a16:creationId xmlns:a16="http://schemas.microsoft.com/office/drawing/2014/main" id="{DECFF08A-5C7B-78A0-EF5E-D0D277B47E91}"/>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597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1632673" y="2737720"/>
            <a:ext cx="9115823" cy="844555"/>
          </a:xfrm>
          <a:solidFill>
            <a:schemeClr val="bg1"/>
          </a:solidFill>
        </p:spPr>
        <p:txBody>
          <a:bodyPr>
            <a:normAutofit fontScale="90000"/>
          </a:bodyPr>
          <a:lstStyle/>
          <a:p>
            <a:pPr algn="l">
              <a:lnSpc>
                <a:spcPct val="120000"/>
              </a:lnSpc>
            </a:pP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4000" dirty="0">
                <a:effectLst>
                  <a:outerShdw blurRad="38100" dist="38100" dir="2700000" algn="tl">
                    <a:srgbClr val="000000">
                      <a:alpha val="43137"/>
                    </a:srgbClr>
                  </a:outerShdw>
                </a:effectLst>
                <a:latin typeface="Montserrat" panose="00000500000000000000" pitchFamily="2" charset="0"/>
              </a:rPr>
              <a:t>De clitoris: hardnekkige fabels</a:t>
            </a:r>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3" name="Tekstvak 2">
            <a:extLst>
              <a:ext uri="{FF2B5EF4-FFF2-40B4-BE49-F238E27FC236}">
                <a16:creationId xmlns:a16="http://schemas.microsoft.com/office/drawing/2014/main" id="{C74E3373-BFF8-C593-B046-283A3E71E4F2}"/>
              </a:ext>
            </a:extLst>
          </p:cNvPr>
          <p:cNvSpPr txBox="1"/>
          <p:nvPr/>
        </p:nvSpPr>
        <p:spPr>
          <a:xfrm>
            <a:off x="1741624" y="3710922"/>
            <a:ext cx="7476517" cy="2051972"/>
          </a:xfrm>
          <a:prstGeom prst="rect">
            <a:avLst/>
          </a:prstGeom>
          <a:noFill/>
        </p:spPr>
        <p:txBody>
          <a:bodyPr wrap="square" rtlCol="0">
            <a:spAutoFit/>
          </a:bodyPr>
          <a:lstStyle/>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ontdekt in de zestiende eeuw</a:t>
            </a:r>
          </a:p>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anatomie blootgelegd in 1998</a:t>
            </a:r>
          </a:p>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verguisd en vergeten </a:t>
            </a:r>
          </a:p>
          <a:p>
            <a:pPr marL="342900" indent="-342900">
              <a:lnSpc>
                <a:spcPct val="130000"/>
              </a:lnSpc>
              <a:buClr>
                <a:srgbClr val="D42153"/>
              </a:buClr>
              <a:buFont typeface="Montserrat" panose="00000500000000000000" pitchFamily="2" charset="0"/>
              <a:buChar char="×"/>
            </a:pPr>
            <a:endParaRPr lang="nl-NL" sz="2400" dirty="0">
              <a:latin typeface="Montserrat" panose="00000500000000000000" pitchFamily="2" charset="0"/>
            </a:endParaRPr>
          </a:p>
        </p:txBody>
      </p:sp>
      <p:sp>
        <p:nvSpPr>
          <p:cNvPr id="10" name="Rectangle 3">
            <a:extLst>
              <a:ext uri="{FF2B5EF4-FFF2-40B4-BE49-F238E27FC236}">
                <a16:creationId xmlns:a16="http://schemas.microsoft.com/office/drawing/2014/main" id="{BF79697C-AA05-8160-315D-920E18335198}"/>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11218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07C91BD-ED6B-8B42-014D-9E55A32CA503}"/>
              </a:ext>
            </a:extLst>
          </p:cNvPr>
          <p:cNvSpPr/>
          <p:nvPr/>
        </p:nvSpPr>
        <p:spPr>
          <a:xfrm rot="16200000">
            <a:off x="-1392341" y="1343591"/>
            <a:ext cx="6941820" cy="4170818"/>
          </a:xfrm>
          <a:prstGeom prst="rect">
            <a:avLst/>
          </a:prstGeom>
          <a:solidFill>
            <a:srgbClr val="463F3A"/>
          </a:solidFill>
          <a:ln>
            <a:solidFill>
              <a:srgbClr val="463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ontdekt</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538856" cy="1511055"/>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Andreas </a:t>
            </a:r>
            <a:r>
              <a:rPr lang="nl-NL" sz="2000" dirty="0" err="1">
                <a:latin typeface="Montserrat" panose="00000500000000000000" pitchFamily="2" charset="0"/>
                <a:ea typeface="Cambria" panose="02040503050406030204" pitchFamily="18" charset="0"/>
              </a:rPr>
              <a:t>Vesalius</a:t>
            </a:r>
            <a:r>
              <a:rPr lang="nl-NL" sz="2000" dirty="0">
                <a:latin typeface="Montserrat" panose="00000500000000000000" pitchFamily="2" charset="0"/>
                <a:ea typeface="Cambria" panose="02040503050406030204" pitchFamily="18" charset="0"/>
              </a:rPr>
              <a:t> (1514-1564)</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pic>
        <p:nvPicPr>
          <p:cNvPr id="8" name="Afbeelding 7" descr="Afbeelding met tekst, steen, stof&#10;&#10;Automatisch gegenereerde beschrijving">
            <a:extLst>
              <a:ext uri="{FF2B5EF4-FFF2-40B4-BE49-F238E27FC236}">
                <a16:creationId xmlns:a16="http://schemas.microsoft.com/office/drawing/2014/main" id="{54C77F1E-078D-8416-1F0C-75C9E9A97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8" y="471255"/>
            <a:ext cx="4171105" cy="5915489"/>
          </a:xfrm>
          <a:prstGeom prst="rect">
            <a:avLst/>
          </a:prstGeom>
          <a:ln>
            <a:solidFill>
              <a:srgbClr val="BBBBAF"/>
            </a:solidFill>
          </a:ln>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B07A8A5B-095D-ACA5-DE60-4712E3B2EC69}"/>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tekst, steen, stof&#10;&#10;Automatisch gegenereerde beschrijving">
            <a:extLst>
              <a:ext uri="{FF2B5EF4-FFF2-40B4-BE49-F238E27FC236}">
                <a16:creationId xmlns:a16="http://schemas.microsoft.com/office/drawing/2014/main" id="{0BA7189E-AB62-6E91-174D-336E4A2ECF29}"/>
              </a:ext>
            </a:extLst>
          </p:cNvPr>
          <p:cNvPicPr>
            <a:picLocks noChangeAspect="1"/>
          </p:cNvPicPr>
          <p:nvPr/>
        </p:nvPicPr>
        <p:blipFill rotWithShape="1">
          <a:blip r:embed="rId3">
            <a:extLst>
              <a:ext uri="{28A0092B-C50C-407E-A947-70E740481C1C}">
                <a14:useLocalDpi xmlns:a14="http://schemas.microsoft.com/office/drawing/2010/main" val="0"/>
              </a:ext>
            </a:extLst>
          </a:blip>
          <a:srcRect l="35642" t="53815" r="34614" b="25865"/>
          <a:stretch/>
        </p:blipFill>
        <p:spPr>
          <a:xfrm>
            <a:off x="6964549" y="2974668"/>
            <a:ext cx="3641125" cy="3527767"/>
          </a:xfrm>
          <a:prstGeom prst="rect">
            <a:avLst/>
          </a:prstGeom>
          <a:ln w="28575">
            <a:solidFill>
              <a:schemeClr val="tx1"/>
            </a:solidFill>
          </a:ln>
        </p:spPr>
      </p:pic>
    </p:spTree>
    <p:extLst>
      <p:ext uri="{BB962C8B-B14F-4D97-AF65-F5344CB8AC3E}">
        <p14:creationId xmlns:p14="http://schemas.microsoft.com/office/powerpoint/2010/main" val="17953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7" name="Tekstvak 16">
            <a:extLst>
              <a:ext uri="{FF2B5EF4-FFF2-40B4-BE49-F238E27FC236}">
                <a16:creationId xmlns:a16="http://schemas.microsoft.com/office/drawing/2014/main" id="{C71D0DB9-9206-3DC3-C353-A960F66DD383}"/>
              </a:ext>
            </a:extLst>
          </p:cNvPr>
          <p:cNvSpPr txBox="1"/>
          <p:nvPr/>
        </p:nvSpPr>
        <p:spPr>
          <a:xfrm>
            <a:off x="9102810" y="2391313"/>
            <a:ext cx="2767914" cy="1631216"/>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200" b="1" dirty="0" err="1">
                <a:latin typeface="Montserrat" panose="00000500000000000000" pitchFamily="2" charset="0"/>
              </a:rPr>
              <a:t>Vesalius</a:t>
            </a:r>
            <a:r>
              <a:rPr lang="nl-NL" sz="4200" b="1" dirty="0">
                <a:latin typeface="Montserrat" panose="00000500000000000000" pitchFamily="2" charset="0"/>
              </a:rPr>
              <a:t> 1543</a:t>
            </a:r>
          </a:p>
          <a:p>
            <a:pPr algn="ctr"/>
            <a:endParaRPr lang="nl-NL" sz="800" b="1" dirty="0">
              <a:latin typeface="Montserrat" panose="00000500000000000000" pitchFamily="2" charset="0"/>
            </a:endParaRPr>
          </a:p>
        </p:txBody>
      </p:sp>
      <p:pic>
        <p:nvPicPr>
          <p:cNvPr id="4" name="Afbeelding 3" descr="Afbeelding met tekst&#10;&#10;Automatisch gegenereerde beschrijving">
            <a:extLst>
              <a:ext uri="{FF2B5EF4-FFF2-40B4-BE49-F238E27FC236}">
                <a16:creationId xmlns:a16="http://schemas.microsoft.com/office/drawing/2014/main" id="{0CB23B3C-D026-0D07-A1AB-B547087E3B66}"/>
              </a:ext>
            </a:extLst>
          </p:cNvPr>
          <p:cNvPicPr>
            <a:picLocks noChangeAspect="1"/>
          </p:cNvPicPr>
          <p:nvPr/>
        </p:nvPicPr>
        <p:blipFill rotWithShape="1">
          <a:blip r:embed="rId2">
            <a:extLst>
              <a:ext uri="{28A0092B-C50C-407E-A947-70E740481C1C}">
                <a14:useLocalDpi xmlns:a14="http://schemas.microsoft.com/office/drawing/2010/main" val="0"/>
              </a:ext>
            </a:extLst>
          </a:blip>
          <a:srcRect t="4683" b="5346"/>
          <a:stretch/>
        </p:blipFill>
        <p:spPr>
          <a:xfrm>
            <a:off x="3017530" y="18503"/>
            <a:ext cx="4715317" cy="6704262"/>
          </a:xfrm>
          <a:prstGeom prst="rect">
            <a:avLst/>
          </a:prstGeom>
        </p:spPr>
      </p:pic>
    </p:spTree>
    <p:extLst>
      <p:ext uri="{BB962C8B-B14F-4D97-AF65-F5344CB8AC3E}">
        <p14:creationId xmlns:p14="http://schemas.microsoft.com/office/powerpoint/2010/main" val="2716979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EEFB6E76-64D8-374D-404A-06BC367DB7C3}"/>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ontdekt</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538856" cy="1511055"/>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Colombo, </a:t>
            </a:r>
            <a:r>
              <a:rPr lang="nl-NL" sz="2000" dirty="0" err="1">
                <a:latin typeface="Montserrat" panose="00000500000000000000" pitchFamily="2" charset="0"/>
                <a:ea typeface="Cambria" panose="02040503050406030204" pitchFamily="18" charset="0"/>
              </a:rPr>
              <a:t>Fallopio</a:t>
            </a:r>
            <a:r>
              <a:rPr lang="nl-NL" sz="2000" dirty="0">
                <a:latin typeface="Montserrat" panose="00000500000000000000" pitchFamily="2" charset="0"/>
                <a:ea typeface="Cambria" panose="02040503050406030204" pitchFamily="18" charset="0"/>
              </a:rPr>
              <a:t>, </a:t>
            </a:r>
            <a:r>
              <a:rPr lang="nl-NL" sz="2000" dirty="0" err="1">
                <a:latin typeface="Montserrat" panose="00000500000000000000" pitchFamily="2" charset="0"/>
                <a:ea typeface="Cambria" panose="02040503050406030204" pitchFamily="18" charset="0"/>
              </a:rPr>
              <a:t>Estienne</a:t>
            </a:r>
            <a:endParaRPr lang="en-US" sz="2000" dirty="0">
              <a:latin typeface="Montserrat" panose="00000500000000000000" pitchFamily="2" charset="0"/>
              <a:ea typeface="Cambria" panose="02040503050406030204" pitchFamily="18" charset="0"/>
            </a:endParaRPr>
          </a:p>
          <a:p>
            <a:pPr marL="342900" indent="-342900">
              <a:lnSpc>
                <a:spcPct val="150000"/>
              </a:lnSpc>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pic>
        <p:nvPicPr>
          <p:cNvPr id="2" name="Afbeelding 1" descr="Afbeelding met tekst&#10;&#10;Automatisch gegenereerde beschrijving">
            <a:extLst>
              <a:ext uri="{FF2B5EF4-FFF2-40B4-BE49-F238E27FC236}">
                <a16:creationId xmlns:a16="http://schemas.microsoft.com/office/drawing/2014/main" id="{EE06212D-268D-9577-9134-F8B7D5D36F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58988" y="4543318"/>
            <a:ext cx="1498344" cy="1945901"/>
          </a:xfrm>
          <a:prstGeom prst="teardrop">
            <a:avLst/>
          </a:prstGeom>
          <a:ln w="28575">
            <a:solidFill>
              <a:schemeClr val="tx1"/>
            </a:solidFill>
          </a:ln>
        </p:spPr>
      </p:pic>
      <p:pic>
        <p:nvPicPr>
          <p:cNvPr id="6" name="Afbeelding 5" descr="Afbeelding met tekst, zwart, oud&#10;&#10;Automatisch gegenereerde beschrijving">
            <a:extLst>
              <a:ext uri="{FF2B5EF4-FFF2-40B4-BE49-F238E27FC236}">
                <a16:creationId xmlns:a16="http://schemas.microsoft.com/office/drawing/2014/main" id="{B2FBA664-2B3B-B96D-E918-BA2259847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544" y="2228357"/>
            <a:ext cx="1692987" cy="2128806"/>
          </a:xfrm>
          <a:prstGeom prst="pentagon">
            <a:avLst/>
          </a:prstGeom>
          <a:ln w="28575">
            <a:solidFill>
              <a:schemeClr val="tx1"/>
            </a:solidFill>
          </a:ln>
        </p:spPr>
      </p:pic>
      <p:pic>
        <p:nvPicPr>
          <p:cNvPr id="8" name="Afbeelding 7" descr="Afbeelding met tekst, boek&#10;&#10;Automatisch gegenereerde beschrijving">
            <a:extLst>
              <a:ext uri="{FF2B5EF4-FFF2-40B4-BE49-F238E27FC236}">
                <a16:creationId xmlns:a16="http://schemas.microsoft.com/office/drawing/2014/main" id="{F54B58F7-85DE-EFA1-3F0B-DAAE2EC851BA}"/>
              </a:ext>
            </a:extLst>
          </p:cNvPr>
          <p:cNvPicPr>
            <a:picLocks noChangeAspect="1"/>
          </p:cNvPicPr>
          <p:nvPr/>
        </p:nvPicPr>
        <p:blipFill rotWithShape="1">
          <a:blip r:embed="rId5">
            <a:extLst>
              <a:ext uri="{28A0092B-C50C-407E-A947-70E740481C1C}">
                <a14:useLocalDpi xmlns:a14="http://schemas.microsoft.com/office/drawing/2010/main" val="0"/>
              </a:ext>
            </a:extLst>
          </a:blip>
          <a:srcRect l="7507"/>
          <a:stretch/>
        </p:blipFill>
        <p:spPr>
          <a:xfrm>
            <a:off x="-5146" y="-1"/>
            <a:ext cx="4160023" cy="7043351"/>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tekst, person, persoon, hoed&#10;&#10;Automatisch gegenereerde beschrijving">
            <a:extLst>
              <a:ext uri="{FF2B5EF4-FFF2-40B4-BE49-F238E27FC236}">
                <a16:creationId xmlns:a16="http://schemas.microsoft.com/office/drawing/2014/main" id="{B7757134-CDAD-0381-CB7C-46A5438D3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103" y="4545515"/>
            <a:ext cx="1431285" cy="1780995"/>
          </a:xfrm>
          <a:prstGeom prst="round1Rect">
            <a:avLst/>
          </a:prstGeom>
          <a:ln w="28575">
            <a:solidFill>
              <a:schemeClr val="tx1">
                <a:lumMod val="95000"/>
                <a:lumOff val="5000"/>
              </a:schemeClr>
            </a:solidFill>
          </a:ln>
        </p:spPr>
      </p:pic>
    </p:spTree>
    <p:extLst>
      <p:ext uri="{BB962C8B-B14F-4D97-AF65-F5344CB8AC3E}">
        <p14:creationId xmlns:p14="http://schemas.microsoft.com/office/powerpoint/2010/main" val="259369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9D0C025A-A3BE-B883-AE4B-9D3201F67E6D}"/>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onderzocht</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538856" cy="1511055"/>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Reinier de Graaf (1641-1673)</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pic>
        <p:nvPicPr>
          <p:cNvPr id="5" name="Afbeelding 4" descr="Afbeelding met tekst, pentekening, porselein&#10;&#10;Automatisch gegenereerde beschrijving">
            <a:extLst>
              <a:ext uri="{FF2B5EF4-FFF2-40B4-BE49-F238E27FC236}">
                <a16:creationId xmlns:a16="http://schemas.microsoft.com/office/drawing/2014/main" id="{06FDE64B-E268-2CEA-5E89-A72D999FF3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9574" y="1869989"/>
            <a:ext cx="3699869" cy="5233717"/>
          </a:xfrm>
          <a:prstGeom prst="rect">
            <a:avLst/>
          </a:prstGeom>
        </p:spPr>
      </p:pic>
      <p:pic>
        <p:nvPicPr>
          <p:cNvPr id="6" name="Afbeelding 5" descr="Afbeelding met tekst, boek&#10;&#10;Automatisch gegenereerde beschrijving">
            <a:extLst>
              <a:ext uri="{FF2B5EF4-FFF2-40B4-BE49-F238E27FC236}">
                <a16:creationId xmlns:a16="http://schemas.microsoft.com/office/drawing/2014/main" id="{94E9CC32-0715-B825-800A-7CFC26368989}"/>
              </a:ext>
            </a:extLst>
          </p:cNvPr>
          <p:cNvPicPr>
            <a:picLocks noChangeAspect="1"/>
          </p:cNvPicPr>
          <p:nvPr/>
        </p:nvPicPr>
        <p:blipFill rotWithShape="1">
          <a:blip r:embed="rId4">
            <a:extLst>
              <a:ext uri="{28A0092B-C50C-407E-A947-70E740481C1C}">
                <a14:useLocalDpi xmlns:a14="http://schemas.microsoft.com/office/drawing/2010/main" val="0"/>
              </a:ext>
            </a:extLst>
          </a:blip>
          <a:srcRect l="1411" t="4202" r="3000" b="20898"/>
          <a:stretch/>
        </p:blipFill>
        <p:spPr>
          <a:xfrm>
            <a:off x="9704173" y="3695949"/>
            <a:ext cx="2258252" cy="2775924"/>
          </a:xfrm>
          <a:prstGeom prst="ellipse">
            <a:avLst/>
          </a:prstGeom>
          <a:ln w="28575">
            <a:solidFill>
              <a:schemeClr val="tx1"/>
            </a:solidFill>
          </a:ln>
        </p:spPr>
      </p:pic>
      <p:pic>
        <p:nvPicPr>
          <p:cNvPr id="7" name="Afbeelding 6">
            <a:extLst>
              <a:ext uri="{FF2B5EF4-FFF2-40B4-BE49-F238E27FC236}">
                <a16:creationId xmlns:a16="http://schemas.microsoft.com/office/drawing/2014/main" id="{474E54DD-11ED-BD05-2A36-943055A150B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9850"/>
          <a:stretch/>
        </p:blipFill>
        <p:spPr>
          <a:xfrm>
            <a:off x="93952" y="111878"/>
            <a:ext cx="3939027" cy="1758111"/>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38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5FC7845F-1CA7-2F12-6CF2-FFF5F71A117B}"/>
              </a:ext>
            </a:extLst>
          </p:cNvPr>
          <p:cNvSpPr/>
          <p:nvPr/>
        </p:nvSpPr>
        <p:spPr>
          <a:xfrm rot="16200000">
            <a:off x="-1392341" y="1343591"/>
            <a:ext cx="6941820" cy="4170818"/>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3">
            <a:extLst>
              <a:ext uri="{FF2B5EF4-FFF2-40B4-BE49-F238E27FC236}">
                <a16:creationId xmlns:a16="http://schemas.microsoft.com/office/drawing/2014/main" id="{9D0C025A-A3BE-B883-AE4B-9D3201F67E6D}"/>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vergeten</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5564425" cy="4096378"/>
          </a:xfrm>
          <a:prstGeom prst="rect">
            <a:avLst/>
          </a:prstGeom>
          <a:noFill/>
        </p:spPr>
        <p:txBody>
          <a:bodyPr wrap="square" rtlCol="0" anchor="t">
            <a:spAutoFit/>
          </a:bodyPr>
          <a:lstStyle/>
          <a:p>
            <a:pPr marL="285750" indent="-285750">
              <a:lnSpc>
                <a:spcPct val="150000"/>
              </a:lnSpc>
              <a:spcAft>
                <a:spcPts val="1200"/>
              </a:spcAft>
              <a:buFont typeface="Arial" panose="020B0604020202020204" pitchFamily="34" charset="0"/>
              <a:buChar char="•"/>
            </a:pPr>
            <a:r>
              <a:rPr lang="nl-NL" sz="2000" i="1" dirty="0">
                <a:latin typeface="Cambria" panose="02040503050406030204" pitchFamily="18" charset="0"/>
                <a:ea typeface="Cambria" panose="02040503050406030204" pitchFamily="18" charset="0"/>
              </a:rPr>
              <a:t>Ontwikkelingsgeschiedenis van het huwelijk, de zedelijkheid en het schaamtegevoel</a:t>
            </a:r>
            <a:r>
              <a:rPr lang="nl-NL" sz="2000" dirty="0">
                <a:latin typeface="Cambria" panose="02040503050406030204" pitchFamily="18" charset="0"/>
                <a:ea typeface="Cambria" panose="02040503050406030204" pitchFamily="18" charset="0"/>
              </a:rPr>
              <a:t>, W. </a:t>
            </a:r>
            <a:r>
              <a:rPr lang="nl-NL" sz="2000" dirty="0" err="1">
                <a:latin typeface="Cambria" panose="02040503050406030204" pitchFamily="18" charset="0"/>
                <a:ea typeface="Cambria" panose="02040503050406030204" pitchFamily="18" charset="0"/>
              </a:rPr>
              <a:t>Bölsche</a:t>
            </a:r>
            <a:r>
              <a:rPr lang="nl-NL" sz="2000" dirty="0">
                <a:latin typeface="Cambria" panose="02040503050406030204" pitchFamily="18" charset="0"/>
                <a:ea typeface="Cambria" panose="02040503050406030204" pitchFamily="18" charset="0"/>
              </a:rPr>
              <a:t> en A.J.C. Snijders, 1899</a:t>
            </a:r>
          </a:p>
          <a:p>
            <a:pPr lvl="1">
              <a:lnSpc>
                <a:spcPct val="200000"/>
              </a:lnSpc>
              <a:spcAft>
                <a:spcPts val="1200"/>
              </a:spcAft>
            </a:pPr>
            <a:r>
              <a:rPr lang="nl-NL" sz="1600" dirty="0">
                <a:latin typeface="Cambria" panose="02040503050406030204" pitchFamily="18" charset="0"/>
                <a:ea typeface="Cambria" panose="02040503050406030204" pitchFamily="18" charset="0"/>
              </a:rPr>
              <a:t>clitoris is een “</a:t>
            </a:r>
            <a:r>
              <a:rPr lang="nl-NL" sz="1600" dirty="0" err="1">
                <a:latin typeface="Cambria" panose="02040503050406030204" pitchFamily="18" charset="0"/>
                <a:ea typeface="Cambria" panose="02040503050406030204" pitchFamily="18" charset="0"/>
              </a:rPr>
              <a:t>vooroud</a:t>
            </a:r>
            <a:r>
              <a:rPr lang="nl-NL" sz="1600" dirty="0">
                <a:latin typeface="Cambria" panose="02040503050406030204" pitchFamily="18" charset="0"/>
                <a:ea typeface="Cambria" panose="02040503050406030204" pitchFamily="18" charset="0"/>
              </a:rPr>
              <a:t> verschijnsel van het menselijk lichaam” dat net als de blinde darm op den duur een gevaar kon vormen voor de gezondheid (verwijderen is wellicht de beste optie)</a:t>
            </a:r>
            <a:endParaRPr lang="en-US" sz="16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86B0690D-4DC2-2429-7BDE-E50D33F4A59F}"/>
              </a:ext>
            </a:extLst>
          </p:cNvPr>
          <p:cNvPicPr>
            <a:picLocks noChangeAspect="1"/>
          </p:cNvPicPr>
          <p:nvPr/>
        </p:nvPicPr>
        <p:blipFill rotWithShape="1">
          <a:blip r:embed="rId3">
            <a:extLst>
              <a:ext uri="{28A0092B-C50C-407E-A947-70E740481C1C}">
                <a14:useLocalDpi xmlns:a14="http://schemas.microsoft.com/office/drawing/2010/main" val="0"/>
              </a:ext>
            </a:extLst>
          </a:blip>
          <a:srcRect r="34331"/>
          <a:stretch/>
        </p:blipFill>
        <p:spPr>
          <a:xfrm>
            <a:off x="-4513668" y="199522"/>
            <a:ext cx="8668546" cy="5948163"/>
          </a:xfrm>
          <a:prstGeom prst="rect">
            <a:avLst/>
          </a:prstGeom>
        </p:spPr>
      </p:pic>
    </p:spTree>
    <p:extLst>
      <p:ext uri="{BB962C8B-B14F-4D97-AF65-F5344CB8AC3E}">
        <p14:creationId xmlns:p14="http://schemas.microsoft.com/office/powerpoint/2010/main" val="21427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5FC7845F-1CA7-2F12-6CF2-FFF5F71A117B}"/>
              </a:ext>
            </a:extLst>
          </p:cNvPr>
          <p:cNvSpPr/>
          <p:nvPr/>
        </p:nvSpPr>
        <p:spPr>
          <a:xfrm rot="16200000">
            <a:off x="-1392341" y="1343591"/>
            <a:ext cx="6941820" cy="4170818"/>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3">
            <a:extLst>
              <a:ext uri="{FF2B5EF4-FFF2-40B4-BE49-F238E27FC236}">
                <a16:creationId xmlns:a16="http://schemas.microsoft.com/office/drawing/2014/main" id="{9D0C025A-A3BE-B883-AE4B-9D3201F67E6D}"/>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vergeten</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5564425" cy="4502643"/>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Frederik Ruysch 1744</a:t>
            </a:r>
          </a:p>
          <a:p>
            <a:pPr marL="285750" indent="-285750">
              <a:lnSpc>
                <a:spcPct val="200000"/>
              </a:lnSpc>
              <a:spcAft>
                <a:spcPts val="1200"/>
              </a:spcAft>
              <a:buFont typeface="Arial" panose="020B0604020202020204" pitchFamily="34" charset="0"/>
              <a:buChar char="•"/>
            </a:pPr>
            <a:r>
              <a:rPr lang="nl-NL" sz="2000" dirty="0">
                <a:latin typeface="Cambria" panose="02040503050406030204" pitchFamily="18" charset="0"/>
                <a:ea typeface="Cambria" panose="02040503050406030204" pitchFamily="18" charset="0"/>
              </a:rPr>
              <a:t>Ysbrand van </a:t>
            </a:r>
            <a:r>
              <a:rPr lang="nl-NL" sz="2000" dirty="0" err="1">
                <a:latin typeface="Cambria" panose="02040503050406030204" pitchFamily="18" charset="0"/>
                <a:ea typeface="Cambria" panose="02040503050406030204" pitchFamily="18" charset="0"/>
              </a:rPr>
              <a:t>Diemerbroeck</a:t>
            </a:r>
            <a:r>
              <a:rPr lang="nl-NL" sz="2000" dirty="0">
                <a:latin typeface="Cambria" panose="02040503050406030204" pitchFamily="18" charset="0"/>
                <a:ea typeface="Cambria" panose="02040503050406030204" pitchFamily="18" charset="0"/>
              </a:rPr>
              <a:t>, 1685:</a:t>
            </a:r>
          </a:p>
          <a:p>
            <a:pPr lvl="1">
              <a:lnSpc>
                <a:spcPct val="140000"/>
              </a:lnSpc>
            </a:pPr>
            <a:r>
              <a:rPr lang="nl-NL" sz="1600" dirty="0">
                <a:latin typeface="Cambria" panose="02040503050406030204" pitchFamily="18" charset="0"/>
                <a:ea typeface="Cambria" panose="02040503050406030204" pitchFamily="18" charset="0"/>
              </a:rPr>
              <a:t>“Ik heb zelf in het verleden een zekere vrouw gekend, in geen geval van de laagste soort, die bij mij klaagde dat, toen ze jonger was en ze de prikkel van lust voelde, ze vaak met haar vinger over haar clitoris wreef, en zo gewend te zijn zichzelf uit te lokken haar zaad te besteden met groot genoegen.”</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pic>
        <p:nvPicPr>
          <p:cNvPr id="8" name="Afbeelding 7">
            <a:extLst>
              <a:ext uri="{FF2B5EF4-FFF2-40B4-BE49-F238E27FC236}">
                <a16:creationId xmlns:a16="http://schemas.microsoft.com/office/drawing/2014/main" id="{778E78A1-C3EA-E9E1-1642-AAE20F8D4BA8}"/>
              </a:ext>
            </a:extLst>
          </p:cNvPr>
          <p:cNvPicPr>
            <a:picLocks noChangeAspect="1"/>
          </p:cNvPicPr>
          <p:nvPr/>
        </p:nvPicPr>
        <p:blipFill rotWithShape="1">
          <a:blip r:embed="rId3">
            <a:extLst>
              <a:ext uri="{28A0092B-C50C-407E-A947-70E740481C1C}">
                <a14:useLocalDpi xmlns:a14="http://schemas.microsoft.com/office/drawing/2010/main" val="0"/>
              </a:ext>
            </a:extLst>
          </a:blip>
          <a:srcRect l="24267" r="10187"/>
          <a:stretch/>
        </p:blipFill>
        <p:spPr>
          <a:xfrm>
            <a:off x="-4128" y="667265"/>
            <a:ext cx="4159005" cy="5099222"/>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75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6">
            <a:extLst>
              <a:ext uri="{FF2B5EF4-FFF2-40B4-BE49-F238E27FC236}">
                <a16:creationId xmlns:a16="http://schemas.microsoft.com/office/drawing/2014/main" id="{13C34340-E257-D718-E587-79EFEF4AF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163" b="21866"/>
          <a:stretch/>
        </p:blipFill>
        <p:spPr>
          <a:xfrm>
            <a:off x="-219267" y="0"/>
            <a:ext cx="3979006" cy="2706851"/>
          </a:xfrm>
          <a:prstGeom prst="rect">
            <a:avLst/>
          </a:prstGeom>
        </p:spPr>
      </p:pic>
      <p:pic>
        <p:nvPicPr>
          <p:cNvPr id="24" name="Picture 1">
            <a:extLst>
              <a:ext uri="{FF2B5EF4-FFF2-40B4-BE49-F238E27FC236}">
                <a16:creationId xmlns:a16="http://schemas.microsoft.com/office/drawing/2014/main" id="{7F73FBE9-11C3-A413-1977-D4E6EDC04B3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964" t="2037" r="4104" b="39359"/>
          <a:stretch/>
        </p:blipFill>
        <p:spPr>
          <a:xfrm>
            <a:off x="1666322" y="3412"/>
            <a:ext cx="2477883" cy="2318190"/>
          </a:xfrm>
          <a:prstGeom prst="rect">
            <a:avLst/>
          </a:prstGeom>
        </p:spPr>
      </p:pic>
      <p:pic>
        <p:nvPicPr>
          <p:cNvPr id="7" name="Picture 1">
            <a:extLst>
              <a:ext uri="{FF2B5EF4-FFF2-40B4-BE49-F238E27FC236}">
                <a16:creationId xmlns:a16="http://schemas.microsoft.com/office/drawing/2014/main" id="{64829B50-A224-116D-01D4-38C7FAFEB66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66"/>
          <a:stretch/>
        </p:blipFill>
        <p:spPr>
          <a:xfrm>
            <a:off x="1666322" y="2265429"/>
            <a:ext cx="2509252" cy="2464048"/>
          </a:xfrm>
          <a:prstGeom prst="rect">
            <a:avLst/>
          </a:prstGeom>
        </p:spPr>
      </p:pic>
      <p:cxnSp>
        <p:nvCxnSpPr>
          <p:cNvPr id="31" name="Straight Connector 13">
            <a:extLst>
              <a:ext uri="{FF2B5EF4-FFF2-40B4-BE49-F238E27FC236}">
                <a16:creationId xmlns:a16="http://schemas.microsoft.com/office/drawing/2014/main" id="{D2994D68-DF53-45D6-BB76-F7411C345605}"/>
              </a:ext>
            </a:extLst>
          </p:cNvPr>
          <p:cNvCxnSpPr>
            <a:cxnSpLocks/>
          </p:cNvCxnSpPr>
          <p:nvPr/>
        </p:nvCxnSpPr>
        <p:spPr>
          <a:xfrm>
            <a:off x="-57665" y="2265432"/>
            <a:ext cx="1723987" cy="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cxnSp>
        <p:nvCxnSpPr>
          <p:cNvPr id="30" name="Straight Connector 13">
            <a:extLst>
              <a:ext uri="{FF2B5EF4-FFF2-40B4-BE49-F238E27FC236}">
                <a16:creationId xmlns:a16="http://schemas.microsoft.com/office/drawing/2014/main" id="{4B8F7864-FD7B-4101-9209-49FBBF8A64A7}"/>
              </a:ext>
            </a:extLst>
          </p:cNvPr>
          <p:cNvCxnSpPr>
            <a:cxnSpLocks/>
          </p:cNvCxnSpPr>
          <p:nvPr/>
        </p:nvCxnSpPr>
        <p:spPr>
          <a:xfrm>
            <a:off x="1680527" y="4729476"/>
            <a:ext cx="24885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cxnSp>
        <p:nvCxnSpPr>
          <p:cNvPr id="27" name="Straight Connector 13">
            <a:extLst>
              <a:ext uri="{FF2B5EF4-FFF2-40B4-BE49-F238E27FC236}">
                <a16:creationId xmlns:a16="http://schemas.microsoft.com/office/drawing/2014/main" id="{D3DF69E6-B7D9-4101-B067-50028F40C120}"/>
              </a:ext>
            </a:extLst>
          </p:cNvPr>
          <p:cNvCxnSpPr>
            <a:cxnSpLocks/>
          </p:cNvCxnSpPr>
          <p:nvPr/>
        </p:nvCxnSpPr>
        <p:spPr>
          <a:xfrm flipV="1">
            <a:off x="1674108" y="2265431"/>
            <a:ext cx="244460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6AE480B2-693E-BE9C-273B-64FDBFF76757}"/>
              </a:ext>
            </a:extLst>
          </p:cNvPr>
          <p:cNvSpPr txBox="1"/>
          <p:nvPr/>
        </p:nvSpPr>
        <p:spPr>
          <a:xfrm>
            <a:off x="4442829" y="2493128"/>
            <a:ext cx="7279613" cy="3284232"/>
          </a:xfrm>
          <a:prstGeom prst="rect">
            <a:avLst/>
          </a:prstGeom>
          <a:noFill/>
        </p:spPr>
        <p:txBody>
          <a:bodyPr wrap="square" rtlCol="0">
            <a:spAutoFit/>
          </a:bodyPr>
          <a:lstStyle/>
          <a:p>
            <a:pPr>
              <a:lnSpc>
                <a:spcPct val="130000"/>
              </a:lnSpc>
              <a:spcAft>
                <a:spcPts val="1800"/>
              </a:spcAft>
            </a:pPr>
            <a:r>
              <a:rPr lang="nl-NL" sz="2600" b="1" dirty="0">
                <a:solidFill>
                  <a:srgbClr val="002060"/>
                </a:solidFill>
                <a:latin typeface="Cambria" panose="02040503050406030204" pitchFamily="18" charset="0"/>
                <a:ea typeface="Cambria" panose="02040503050406030204" pitchFamily="18" charset="0"/>
              </a:rPr>
              <a:t>Karen Hollewand </a:t>
            </a:r>
          </a:p>
          <a:p>
            <a:pPr>
              <a:lnSpc>
                <a:spcPct val="130000"/>
              </a:lnSpc>
              <a:spcAft>
                <a:spcPts val="600"/>
              </a:spcAft>
            </a:pPr>
            <a:r>
              <a:rPr lang="nl-NL" sz="2000" b="1" dirty="0">
                <a:latin typeface="Cambria" panose="02040503050406030204" pitchFamily="18" charset="0"/>
                <a:ea typeface="Cambria" panose="02040503050406030204" pitchFamily="18" charset="0"/>
              </a:rPr>
              <a:t>geschiedenis van de seksualiteit </a:t>
            </a:r>
          </a:p>
          <a:p>
            <a:pPr>
              <a:lnSpc>
                <a:spcPct val="130000"/>
              </a:lnSpc>
            </a:pPr>
            <a:r>
              <a:rPr lang="nl-NL" sz="2000" b="1" dirty="0">
                <a:latin typeface="Cambria" panose="02040503050406030204" pitchFamily="18" charset="0"/>
                <a:ea typeface="Cambria" panose="02040503050406030204" pitchFamily="18" charset="0"/>
              </a:rPr>
              <a:t>(vroegmodern: 1500-1800, wetenschap)</a:t>
            </a:r>
          </a:p>
          <a:p>
            <a:pPr>
              <a:lnSpc>
                <a:spcPct val="130000"/>
              </a:lnSpc>
            </a:pPr>
            <a:endParaRPr lang="nl-NL" sz="2000" dirty="0">
              <a:latin typeface="Cambria" panose="02040503050406030204" pitchFamily="18" charset="0"/>
              <a:ea typeface="Cambria" panose="02040503050406030204" pitchFamily="18" charset="0"/>
            </a:endParaRPr>
          </a:p>
          <a:p>
            <a:pPr>
              <a:lnSpc>
                <a:spcPct val="130000"/>
              </a:lnSpc>
            </a:pPr>
            <a:endParaRPr lang="nl-NL" sz="2000" dirty="0">
              <a:latin typeface="Cambria" panose="02040503050406030204" pitchFamily="18" charset="0"/>
              <a:ea typeface="Cambria" panose="02040503050406030204" pitchFamily="18" charset="0"/>
            </a:endParaRPr>
          </a:p>
          <a:p>
            <a:pPr>
              <a:lnSpc>
                <a:spcPct val="130000"/>
              </a:lnSpc>
            </a:pPr>
            <a:endParaRPr lang="nl-NL" sz="2000" dirty="0">
              <a:latin typeface="Cambria" panose="02040503050406030204" pitchFamily="18" charset="0"/>
              <a:ea typeface="Cambria" panose="02040503050406030204" pitchFamily="18" charset="0"/>
            </a:endParaRPr>
          </a:p>
          <a:p>
            <a:pPr>
              <a:lnSpc>
                <a:spcPct val="130000"/>
              </a:lnSpc>
            </a:pPr>
            <a:endParaRPr lang="nl-NL" sz="2000" dirty="0">
              <a:latin typeface="Cambria" panose="02040503050406030204" pitchFamily="18" charset="0"/>
              <a:ea typeface="Cambria" panose="02040503050406030204" pitchFamily="18" charset="0"/>
            </a:endParaRPr>
          </a:p>
        </p:txBody>
      </p:sp>
      <p:pic>
        <p:nvPicPr>
          <p:cNvPr id="21" name="Afbeelding 20">
            <a:extLst>
              <a:ext uri="{FF2B5EF4-FFF2-40B4-BE49-F238E27FC236}">
                <a16:creationId xmlns:a16="http://schemas.microsoft.com/office/drawing/2014/main" id="{9777B580-8B15-A68C-7D3B-F2A3770AE209}"/>
              </a:ext>
            </a:extLst>
          </p:cNvPr>
          <p:cNvPicPr>
            <a:picLocks noChangeAspect="1"/>
          </p:cNvPicPr>
          <p:nvPr/>
        </p:nvPicPr>
        <p:blipFill rotWithShape="1">
          <a:blip r:embed="rId6">
            <a:extLst>
              <a:ext uri="{28A0092B-C50C-407E-A947-70E740481C1C}">
                <a14:useLocalDpi xmlns:a14="http://schemas.microsoft.com/office/drawing/2010/main" val="0"/>
              </a:ext>
            </a:extLst>
          </a:blip>
          <a:srcRect l="22263" t="12390" r="26054" b="31910"/>
          <a:stretch/>
        </p:blipFill>
        <p:spPr>
          <a:xfrm>
            <a:off x="-35475" y="4696781"/>
            <a:ext cx="1739634" cy="2794692"/>
          </a:xfrm>
          <a:prstGeom prst="rect">
            <a:avLst/>
          </a:prstGeom>
          <a:ln w="28575">
            <a:noFill/>
          </a:ln>
        </p:spPr>
      </p:pic>
      <p:pic>
        <p:nvPicPr>
          <p:cNvPr id="2" name="Afbeelding 1" descr="Afbeelding met tekst&#10;&#10;Automatisch gegenereerde beschrijving">
            <a:extLst>
              <a:ext uri="{FF2B5EF4-FFF2-40B4-BE49-F238E27FC236}">
                <a16:creationId xmlns:a16="http://schemas.microsoft.com/office/drawing/2014/main" id="{33498EA3-56CA-8E43-A747-5B47085181C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3188" t="4828" r="16738" b="32201"/>
          <a:stretch/>
        </p:blipFill>
        <p:spPr>
          <a:xfrm>
            <a:off x="-40648" y="2298128"/>
            <a:ext cx="1739634" cy="2431345"/>
          </a:xfrm>
          <a:prstGeom prst="rect">
            <a:avLst/>
          </a:prstGeom>
        </p:spPr>
      </p:pic>
      <p:cxnSp>
        <p:nvCxnSpPr>
          <p:cNvPr id="34" name="Straight Connector 13">
            <a:extLst>
              <a:ext uri="{FF2B5EF4-FFF2-40B4-BE49-F238E27FC236}">
                <a16:creationId xmlns:a16="http://schemas.microsoft.com/office/drawing/2014/main" id="{2A194FF2-34D3-4F7F-A886-69BF770DA5D1}"/>
              </a:ext>
            </a:extLst>
          </p:cNvPr>
          <p:cNvCxnSpPr>
            <a:cxnSpLocks/>
          </p:cNvCxnSpPr>
          <p:nvPr/>
        </p:nvCxnSpPr>
        <p:spPr>
          <a:xfrm>
            <a:off x="-32667" y="4729476"/>
            <a:ext cx="1767248" cy="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21CC7B26-571C-4402-9610-61E3B9D270D5}"/>
              </a:ext>
            </a:extLst>
          </p:cNvPr>
          <p:cNvCxnSpPr>
            <a:cxnSpLocks/>
          </p:cNvCxnSpPr>
          <p:nvPr/>
        </p:nvCxnSpPr>
        <p:spPr>
          <a:xfrm flipH="1" flipV="1">
            <a:off x="1674307" y="-98063"/>
            <a:ext cx="57466" cy="69560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BBCC4F72-11E3-EA11-0AED-06E99D0525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391" t="14455" r="33184" b="68533"/>
          <a:stretch/>
        </p:blipFill>
        <p:spPr>
          <a:xfrm>
            <a:off x="1754410" y="4762172"/>
            <a:ext cx="2367158" cy="2123158"/>
          </a:xfrm>
          <a:prstGeom prst="rect">
            <a:avLst/>
          </a:prstGeom>
        </p:spPr>
      </p:pic>
      <p:pic>
        <p:nvPicPr>
          <p:cNvPr id="28" name="Afbeelding 27">
            <a:extLst>
              <a:ext uri="{FF2B5EF4-FFF2-40B4-BE49-F238E27FC236}">
                <a16:creationId xmlns:a16="http://schemas.microsoft.com/office/drawing/2014/main" id="{2920317F-0681-D772-763F-70892CA72B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42496" y="5520450"/>
            <a:ext cx="3175211" cy="744427"/>
          </a:xfrm>
          <a:prstGeom prst="rect">
            <a:avLst/>
          </a:prstGeom>
        </p:spPr>
      </p:pic>
      <p:sp>
        <p:nvSpPr>
          <p:cNvPr id="5" name="Rectangle 3">
            <a:extLst>
              <a:ext uri="{FF2B5EF4-FFF2-40B4-BE49-F238E27FC236}">
                <a16:creationId xmlns:a16="http://schemas.microsoft.com/office/drawing/2014/main" id="{031EC954-6A3C-43D8-440E-1B9441EE082C}"/>
              </a:ext>
            </a:extLst>
          </p:cNvPr>
          <p:cNvSpPr/>
          <p:nvPr/>
        </p:nvSpPr>
        <p:spPr>
          <a:xfrm>
            <a:off x="10241280" y="0"/>
            <a:ext cx="1950720"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526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vergeten</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5885436" cy="2124684"/>
          </a:xfrm>
          <a:prstGeom prst="rect">
            <a:avLst/>
          </a:prstGeom>
          <a:noFill/>
        </p:spPr>
        <p:txBody>
          <a:bodyPr wrap="square" rtlCol="0" anchor="t">
            <a:spAutoFit/>
          </a:bodyPr>
          <a:lstStyle/>
          <a:p>
            <a:pPr marL="285750" indent="-285750">
              <a:lnSpc>
                <a:spcPct val="150000"/>
              </a:lnSpc>
              <a:spcAft>
                <a:spcPts val="1200"/>
              </a:spcAft>
              <a:buFont typeface="Arial" panose="020B0604020202020204" pitchFamily="34" charset="0"/>
              <a:buChar char="•"/>
            </a:pPr>
            <a:r>
              <a:rPr lang="nl-NL" sz="1900" i="1" dirty="0">
                <a:latin typeface="Cambria" panose="02040503050406030204" pitchFamily="18" charset="0"/>
                <a:ea typeface="Cambria" panose="02040503050406030204" pitchFamily="18" charset="0"/>
              </a:rPr>
              <a:t>De Gezondheid in huis. Natuurgeneeskundige raadgever in gezonde en zieke dagen</a:t>
            </a:r>
            <a:r>
              <a:rPr lang="nl-NL" sz="1900" dirty="0">
                <a:latin typeface="Cambria" panose="02040503050406030204" pitchFamily="18" charset="0"/>
                <a:ea typeface="Cambria" panose="02040503050406030204" pitchFamily="18" charset="0"/>
              </a:rPr>
              <a:t>, 1903: </a:t>
            </a:r>
          </a:p>
          <a:p>
            <a:pPr lvl="1">
              <a:lnSpc>
                <a:spcPct val="140000"/>
              </a:lnSpc>
            </a:pPr>
            <a:r>
              <a:rPr lang="nl-NL" sz="1600" dirty="0">
                <a:latin typeface="Cambria" panose="02040503050406030204" pitchFamily="18" charset="0"/>
                <a:ea typeface="Cambria" panose="02040503050406030204" pitchFamily="18" charset="0"/>
              </a:rPr>
              <a:t>klein vaatrijk orgaan en “de voornaamste zetel van het wellustgevoel, waarin de eindtoestellen van een ruggenmerg zenuw liggen.”</a:t>
            </a:r>
            <a:endParaRPr lang="en-GB" sz="1600" dirty="0">
              <a:solidFill>
                <a:prstClr val="black"/>
              </a:solidFill>
              <a:latin typeface="Cambria" panose="02040503050406030204" pitchFamily="18" charset="0"/>
              <a:ea typeface="Cambria" panose="02040503050406030204" pitchFamily="18" charset="0"/>
            </a:endParaRPr>
          </a:p>
        </p:txBody>
      </p:sp>
      <p:sp>
        <p:nvSpPr>
          <p:cNvPr id="6" name="Rectangle 3">
            <a:extLst>
              <a:ext uri="{FF2B5EF4-FFF2-40B4-BE49-F238E27FC236}">
                <a16:creationId xmlns:a16="http://schemas.microsoft.com/office/drawing/2014/main" id="{93515F45-8CC5-7FE9-73B2-B3178A409C50}"/>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kaart&#10;&#10;Automatisch gegenereerde beschrijving">
            <a:extLst>
              <a:ext uri="{FF2B5EF4-FFF2-40B4-BE49-F238E27FC236}">
                <a16:creationId xmlns:a16="http://schemas.microsoft.com/office/drawing/2014/main" id="{0D19E255-AA46-E324-CC13-AB5A3EC52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74869"/>
            <a:ext cx="4154879" cy="5694505"/>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9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C32C3C2-4966-8E96-E76C-138D998A7D37}"/>
              </a:ext>
            </a:extLst>
          </p:cNvPr>
          <p:cNvSpPr/>
          <p:nvPr/>
        </p:nvSpPr>
        <p:spPr>
          <a:xfrm rot="16200000">
            <a:off x="-1392341" y="1343591"/>
            <a:ext cx="6941820" cy="4170818"/>
          </a:xfrm>
          <a:prstGeom prst="rect">
            <a:avLst/>
          </a:prstGeom>
          <a:solidFill>
            <a:srgbClr val="D9CCBC"/>
          </a:solidFill>
          <a:ln>
            <a:solidFill>
              <a:srgbClr val="D9C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vergeten</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109174" cy="1236300"/>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H.L. Batenburg, </a:t>
            </a:r>
            <a:r>
              <a:rPr lang="nl-NL" sz="2000" i="1" dirty="0">
                <a:latin typeface="Montserrat" panose="00000500000000000000" pitchFamily="2" charset="0"/>
                <a:ea typeface="Cambria" panose="02040503050406030204" pitchFamily="18" charset="0"/>
              </a:rPr>
              <a:t>Huwelijks-Geheimen voor Verloofden en Jonggehuwden</a:t>
            </a:r>
            <a:r>
              <a:rPr lang="nl-NL" sz="2000" dirty="0">
                <a:latin typeface="Montserrat" panose="00000500000000000000" pitchFamily="2" charset="0"/>
                <a:ea typeface="Cambria" panose="02040503050406030204" pitchFamily="18" charset="0"/>
              </a:rPr>
              <a:t>, 1910</a:t>
            </a:r>
            <a:endParaRPr lang="en-GB" sz="1650" i="1" dirty="0">
              <a:solidFill>
                <a:prstClr val="black"/>
              </a:solidFill>
              <a:latin typeface="Calibri"/>
            </a:endParaRPr>
          </a:p>
        </p:txBody>
      </p:sp>
      <p:sp>
        <p:nvSpPr>
          <p:cNvPr id="6" name="Rectangle 3">
            <a:extLst>
              <a:ext uri="{FF2B5EF4-FFF2-40B4-BE49-F238E27FC236}">
                <a16:creationId xmlns:a16="http://schemas.microsoft.com/office/drawing/2014/main" id="{93515F45-8CC5-7FE9-73B2-B3178A409C50}"/>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tekst&#10;&#10;Automatisch gegenereerde beschrijving">
            <a:extLst>
              <a:ext uri="{FF2B5EF4-FFF2-40B4-BE49-F238E27FC236}">
                <a16:creationId xmlns:a16="http://schemas.microsoft.com/office/drawing/2014/main" id="{F4750E19-A6D3-42B7-1CC1-07CD05140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 y="147560"/>
            <a:ext cx="4186255" cy="6360332"/>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00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F595300-715E-7232-20E0-CB3C9E2545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75" r="5678"/>
          <a:stretch/>
        </p:blipFill>
        <p:spPr>
          <a:xfrm>
            <a:off x="-28399" y="0"/>
            <a:ext cx="4183276" cy="6899911"/>
          </a:xfrm>
          <a:prstGeom prst="rect">
            <a:avLst/>
          </a:prstGeom>
        </p:spPr>
      </p:pic>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p:spPr>
        <p:txBody>
          <a:bodyPr wrap="square" rtlCol="0" anchor="t">
            <a:spAutoFit/>
          </a:bodyPr>
          <a:lstStyle/>
          <a:p>
            <a:pPr>
              <a:spcAft>
                <a:spcPts val="225"/>
              </a:spcAft>
            </a:pPr>
            <a:r>
              <a:rPr lang="en-US" sz="3000" b="1" dirty="0">
                <a:solidFill>
                  <a:prstClr val="black"/>
                </a:solidFill>
                <a:latin typeface="Montserrat" panose="00000500000000000000" pitchFamily="2" charset="0"/>
                <a:ea typeface="Cambria" panose="02040503050406030204" pitchFamily="18" charset="0"/>
              </a:rPr>
              <a:t>De clitoris: </a:t>
            </a:r>
            <a:r>
              <a:rPr lang="en-US" sz="3000" b="1" dirty="0" err="1">
                <a:solidFill>
                  <a:prstClr val="black"/>
                </a:solidFill>
                <a:latin typeface="Montserrat" panose="00000500000000000000" pitchFamily="2" charset="0"/>
                <a:ea typeface="Cambria" panose="02040503050406030204" pitchFamily="18" charset="0"/>
              </a:rPr>
              <a:t>vergeten</a:t>
            </a:r>
            <a:r>
              <a:rPr lang="en-US" sz="3000" b="1" dirty="0">
                <a:solidFill>
                  <a:prstClr val="black"/>
                </a:solidFill>
                <a:latin typeface="Montserrat" panose="00000500000000000000" pitchFamily="2" charset="0"/>
                <a:ea typeface="Cambria" panose="02040503050406030204" pitchFamily="18" charset="0"/>
              </a:rPr>
              <a:t>?</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5720068" cy="4379532"/>
          </a:xfrm>
          <a:prstGeom prst="rect">
            <a:avLst/>
          </a:prstGeom>
          <a:noFill/>
        </p:spPr>
        <p:txBody>
          <a:bodyPr wrap="square" rtlCol="0" anchor="t">
            <a:spAutoFit/>
          </a:bodyPr>
          <a:lstStyle/>
          <a:p>
            <a:pPr marL="285750" indent="-285750">
              <a:lnSpc>
                <a:spcPct val="130000"/>
              </a:lnSpc>
              <a:spcAft>
                <a:spcPts val="1200"/>
              </a:spcAft>
              <a:buFont typeface="Arial" panose="020B0604020202020204" pitchFamily="34" charset="0"/>
              <a:buChar char="•"/>
            </a:pPr>
            <a:r>
              <a:rPr lang="nl-NL" sz="1900" dirty="0">
                <a:latin typeface="Cambria" panose="02040503050406030204" pitchFamily="18" charset="0"/>
                <a:ea typeface="Cambria" panose="02040503050406030204" pitchFamily="18" charset="0"/>
              </a:rPr>
              <a:t>Theodoor Hendrik van de Velde, </a:t>
            </a:r>
            <a:r>
              <a:rPr lang="nl-NL" sz="1900" i="1" dirty="0">
                <a:latin typeface="Cambria" panose="02040503050406030204" pitchFamily="18" charset="0"/>
                <a:ea typeface="Cambria" panose="02040503050406030204" pitchFamily="18" charset="0"/>
              </a:rPr>
              <a:t>Het Volkomen Huwelijk. Een studie omtrent zijn </a:t>
            </a:r>
            <a:r>
              <a:rPr lang="nl-NL" sz="1900" i="1" dirty="0" err="1">
                <a:latin typeface="Cambria" panose="02040503050406030204" pitchFamily="18" charset="0"/>
                <a:ea typeface="Cambria" panose="02040503050406030204" pitchFamily="18" charset="0"/>
              </a:rPr>
              <a:t>physiologie</a:t>
            </a:r>
            <a:r>
              <a:rPr lang="nl-NL" sz="1900" i="1" dirty="0">
                <a:latin typeface="Cambria" panose="02040503050406030204" pitchFamily="18" charset="0"/>
                <a:ea typeface="Cambria" panose="02040503050406030204" pitchFamily="18" charset="0"/>
              </a:rPr>
              <a:t> en zijn techniek voor den arts en den echtgenoot geschreven, </a:t>
            </a:r>
            <a:r>
              <a:rPr lang="nl-NL" sz="1900" dirty="0">
                <a:latin typeface="Cambria" panose="02040503050406030204" pitchFamily="18" charset="0"/>
                <a:ea typeface="Cambria" panose="02040503050406030204" pitchFamily="18" charset="0"/>
              </a:rPr>
              <a:t>1926-1970</a:t>
            </a:r>
            <a:endParaRPr lang="nl-NL" sz="1900" dirty="0">
              <a:solidFill>
                <a:prstClr val="black"/>
              </a:solidFill>
              <a:latin typeface="Cambria" panose="02040503050406030204" pitchFamily="18" charset="0"/>
              <a:ea typeface="Cambria" panose="02040503050406030204" pitchFamily="18" charset="0"/>
            </a:endParaRPr>
          </a:p>
          <a:p>
            <a:pPr lvl="1">
              <a:lnSpc>
                <a:spcPct val="150000"/>
              </a:lnSpc>
              <a:spcAft>
                <a:spcPts val="1200"/>
              </a:spcAft>
            </a:pPr>
            <a:r>
              <a:rPr lang="nl-NL" sz="1900" dirty="0">
                <a:solidFill>
                  <a:prstClr val="black"/>
                </a:solidFill>
                <a:effectLst/>
                <a:latin typeface="Cambria" panose="02040503050406030204" pitchFamily="18" charset="0"/>
                <a:ea typeface="Cambria" panose="02040503050406030204" pitchFamily="18" charset="0"/>
                <a:cs typeface="Times New Roman" panose="02020603050405020304" pitchFamily="18" charset="0"/>
              </a:rPr>
              <a:t>“</a:t>
            </a:r>
            <a:r>
              <a:rPr lang="nl-NL" sz="1600" dirty="0">
                <a:effectLst/>
                <a:latin typeface="Cambria" panose="02040503050406030204" pitchFamily="18" charset="0"/>
                <a:ea typeface="Cambria" panose="02040503050406030204" pitchFamily="18" charset="0"/>
                <a:cs typeface="Times New Roman" panose="02020603050405020304" pitchFamily="18" charset="0"/>
              </a:rPr>
              <a:t>Indien de geslachtelijke </a:t>
            </a:r>
            <a:r>
              <a:rPr lang="nl-NL" sz="1600" dirty="0" err="1">
                <a:effectLst/>
                <a:latin typeface="Cambria" panose="02040503050406030204" pitchFamily="18" charset="0"/>
                <a:ea typeface="Cambria" panose="02040503050406030204" pitchFamily="18" charset="0"/>
                <a:cs typeface="Times New Roman" panose="02020603050405020304" pitchFamily="18" charset="0"/>
              </a:rPr>
              <a:t>vereeniging</a:t>
            </a:r>
            <a:r>
              <a:rPr lang="nl-NL" sz="1600" dirty="0">
                <a:effectLst/>
                <a:latin typeface="Cambria" panose="02040503050406030204" pitchFamily="18" charset="0"/>
                <a:ea typeface="Cambria" panose="02040503050406030204" pitchFamily="18" charset="0"/>
                <a:cs typeface="Times New Roman" panose="02020603050405020304" pitchFamily="18" charset="0"/>
              </a:rPr>
              <a:t> tot ejaculatie van den man heeft geleid, zonder de vrouw tot orgastische bevrediging te brengen, dan moet hij – hetzij dan dat hij de kracht en lust heeft, een tweede, met ejaculatie eindigende, serie van prikkels te laten volgen- door een onmiddellijk aansluitend prikkelspel het orgasme bij haar teweegbrengen.”</a:t>
            </a:r>
            <a:endParaRPr lang="en-GB" sz="1600" dirty="0">
              <a:solidFill>
                <a:prstClr val="black"/>
              </a:solidFill>
              <a:latin typeface="Cambria" panose="02040503050406030204" pitchFamily="18" charset="0"/>
              <a:ea typeface="Cambria" panose="02040503050406030204" pitchFamily="18" charset="0"/>
            </a:endParaRPr>
          </a:p>
        </p:txBody>
      </p:sp>
      <p:sp>
        <p:nvSpPr>
          <p:cNvPr id="6" name="Rectangle 3">
            <a:extLst>
              <a:ext uri="{FF2B5EF4-FFF2-40B4-BE49-F238E27FC236}">
                <a16:creationId xmlns:a16="http://schemas.microsoft.com/office/drawing/2014/main" id="{93515F45-8CC5-7FE9-73B2-B3178A409C50}"/>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75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1632673" y="2737720"/>
            <a:ext cx="9115823" cy="844555"/>
          </a:xfrm>
          <a:solidFill>
            <a:schemeClr val="bg1"/>
          </a:solidFill>
        </p:spPr>
        <p:txBody>
          <a:bodyPr>
            <a:normAutofit fontScale="90000"/>
          </a:bodyPr>
          <a:lstStyle/>
          <a:p>
            <a:pPr algn="l">
              <a:lnSpc>
                <a:spcPct val="120000"/>
              </a:lnSpc>
            </a:pP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4000" dirty="0">
                <a:effectLst>
                  <a:outerShdw blurRad="38100" dist="38100" dir="2700000" algn="tl">
                    <a:srgbClr val="000000">
                      <a:alpha val="43137"/>
                    </a:srgbClr>
                  </a:outerShdw>
                </a:effectLst>
                <a:latin typeface="Montserrat" panose="00000500000000000000" pitchFamily="2" charset="0"/>
              </a:rPr>
              <a:t>De geschiedenis van de clitoris</a:t>
            </a:r>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3" name="Tekstvak 2">
            <a:extLst>
              <a:ext uri="{FF2B5EF4-FFF2-40B4-BE49-F238E27FC236}">
                <a16:creationId xmlns:a16="http://schemas.microsoft.com/office/drawing/2014/main" id="{C74E3373-BFF8-C593-B046-283A3E71E4F2}"/>
              </a:ext>
            </a:extLst>
          </p:cNvPr>
          <p:cNvSpPr txBox="1"/>
          <p:nvPr/>
        </p:nvSpPr>
        <p:spPr>
          <a:xfrm>
            <a:off x="1741624" y="3710922"/>
            <a:ext cx="7476517" cy="1558568"/>
          </a:xfrm>
          <a:prstGeom prst="rect">
            <a:avLst/>
          </a:prstGeom>
          <a:noFill/>
        </p:spPr>
        <p:txBody>
          <a:bodyPr wrap="square" rtlCol="0">
            <a:spAutoFit/>
          </a:bodyPr>
          <a:lstStyle/>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niet ontdekt in de zestiende eeuw</a:t>
            </a:r>
          </a:p>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anatomie al bekend in 1672</a:t>
            </a:r>
          </a:p>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kennis blijft bestaan</a:t>
            </a:r>
            <a:endParaRPr lang="nl-NL" sz="2400" dirty="0">
              <a:latin typeface="Montserrat" panose="00000500000000000000" pitchFamily="2" charset="0"/>
            </a:endParaRPr>
          </a:p>
        </p:txBody>
      </p:sp>
      <p:sp>
        <p:nvSpPr>
          <p:cNvPr id="10" name="Rectangle 3">
            <a:extLst>
              <a:ext uri="{FF2B5EF4-FFF2-40B4-BE49-F238E27FC236}">
                <a16:creationId xmlns:a16="http://schemas.microsoft.com/office/drawing/2014/main" id="{BF79697C-AA05-8160-315D-920E18335198}"/>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399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1632673" y="2737720"/>
            <a:ext cx="9115823" cy="844555"/>
          </a:xfrm>
          <a:solidFill>
            <a:schemeClr val="bg1"/>
          </a:solidFill>
        </p:spPr>
        <p:txBody>
          <a:bodyPr>
            <a:normAutofit fontScale="90000"/>
          </a:bodyPr>
          <a:lstStyle/>
          <a:p>
            <a:pPr algn="l">
              <a:lnSpc>
                <a:spcPct val="120000"/>
              </a:lnSpc>
            </a:pP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4000" dirty="0">
                <a:effectLst>
                  <a:outerShdw blurRad="38100" dist="38100" dir="2700000" algn="tl">
                    <a:srgbClr val="000000">
                      <a:alpha val="43137"/>
                    </a:srgbClr>
                  </a:outerShdw>
                </a:effectLst>
                <a:latin typeface="Montserrat" panose="00000500000000000000" pitchFamily="2" charset="0"/>
              </a:rPr>
              <a:t>Wetenschap, kennis, educatie</a:t>
            </a:r>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3" name="Tekstvak 2">
            <a:extLst>
              <a:ext uri="{FF2B5EF4-FFF2-40B4-BE49-F238E27FC236}">
                <a16:creationId xmlns:a16="http://schemas.microsoft.com/office/drawing/2014/main" id="{C74E3373-BFF8-C593-B046-283A3E71E4F2}"/>
              </a:ext>
            </a:extLst>
          </p:cNvPr>
          <p:cNvSpPr txBox="1"/>
          <p:nvPr/>
        </p:nvSpPr>
        <p:spPr>
          <a:xfrm>
            <a:off x="1807527" y="3799636"/>
            <a:ext cx="8974366" cy="1615827"/>
          </a:xfrm>
          <a:prstGeom prst="rect">
            <a:avLst/>
          </a:prstGeom>
          <a:noFill/>
        </p:spPr>
        <p:txBody>
          <a:bodyPr wrap="square" rtlCol="0">
            <a:spAutoFit/>
          </a:bodyPr>
          <a:lstStyle/>
          <a:p>
            <a:pPr marL="342900" indent="-342900">
              <a:lnSpc>
                <a:spcPct val="150000"/>
              </a:lnSpc>
              <a:buClr>
                <a:srgbClr val="D42153"/>
              </a:buClr>
              <a:buFont typeface="Montserrat" panose="00000500000000000000" pitchFamily="2" charset="0"/>
              <a:buChar char="×"/>
            </a:pPr>
            <a:r>
              <a:rPr lang="nl-NL" sz="2200" b="1" dirty="0">
                <a:solidFill>
                  <a:schemeClr val="bg1">
                    <a:lumMod val="50000"/>
                  </a:schemeClr>
                </a:solidFill>
                <a:latin typeface="Montserrat" panose="00000500000000000000" pitchFamily="2" charset="0"/>
              </a:rPr>
              <a:t>Geschiedenis </a:t>
            </a:r>
            <a:r>
              <a:rPr lang="nl-NL" sz="2200" dirty="0">
                <a:solidFill>
                  <a:schemeClr val="bg1">
                    <a:lumMod val="50000"/>
                  </a:schemeClr>
                </a:solidFill>
                <a:latin typeface="Montserrat" panose="00000500000000000000" pitchFamily="2" charset="0"/>
              </a:rPr>
              <a:t>(lichamen, vrouwen, clitoris)</a:t>
            </a:r>
          </a:p>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Seksuele voorlichting </a:t>
            </a:r>
            <a:r>
              <a:rPr lang="nl-NL" sz="2200" dirty="0">
                <a:latin typeface="Montserrat" panose="00000500000000000000" pitchFamily="2" charset="0"/>
              </a:rPr>
              <a:t>(biologieboeken)</a:t>
            </a:r>
          </a:p>
          <a:p>
            <a:pPr marL="342900" indent="-342900">
              <a:lnSpc>
                <a:spcPct val="150000"/>
              </a:lnSpc>
              <a:buClr>
                <a:srgbClr val="D42153"/>
              </a:buClr>
              <a:buFont typeface="Montserrat" panose="00000500000000000000" pitchFamily="2" charset="0"/>
              <a:buChar char="×"/>
            </a:pPr>
            <a:r>
              <a:rPr lang="nl-NL" sz="2200" b="1" dirty="0">
                <a:latin typeface="Montserrat" panose="00000500000000000000" pitchFamily="2" charset="0"/>
              </a:rPr>
              <a:t>Geschiedenis is Gezond </a:t>
            </a:r>
            <a:r>
              <a:rPr lang="nl-NL" sz="2200" dirty="0">
                <a:latin typeface="Montserrat" panose="00000500000000000000" pitchFamily="2" charset="0"/>
              </a:rPr>
              <a:t>(onderwijs vandaag)</a:t>
            </a:r>
          </a:p>
        </p:txBody>
      </p:sp>
      <p:sp>
        <p:nvSpPr>
          <p:cNvPr id="4" name="Rectangle 3">
            <a:extLst>
              <a:ext uri="{FF2B5EF4-FFF2-40B4-BE49-F238E27FC236}">
                <a16:creationId xmlns:a16="http://schemas.microsoft.com/office/drawing/2014/main" id="{27A24907-5722-9E21-E903-D964F323353A}"/>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83253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07C91BD-ED6B-8B42-014D-9E55A32CA503}"/>
              </a:ext>
            </a:extLst>
          </p:cNvPr>
          <p:cNvSpPr/>
          <p:nvPr/>
        </p:nvSpPr>
        <p:spPr>
          <a:xfrm rot="16200000">
            <a:off x="-1392341" y="1343591"/>
            <a:ext cx="6941820" cy="4170818"/>
          </a:xfrm>
          <a:prstGeom prst="rect">
            <a:avLst/>
          </a:prstGeom>
          <a:solidFill>
            <a:srgbClr val="353535"/>
          </a:solidFill>
          <a:ln>
            <a:solidFill>
              <a:srgbClr val="463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Seksuele</a:t>
            </a:r>
            <a:r>
              <a:rPr lang="en-US" sz="3000" b="1" dirty="0">
                <a:solidFill>
                  <a:prstClr val="black"/>
                </a:solidFill>
                <a:latin typeface="Montserrat" panose="00000500000000000000" pitchFamily="2" charset="0"/>
                <a:ea typeface="Cambria" panose="02040503050406030204" pitchFamily="18" charset="0"/>
              </a:rPr>
              <a:t> </a:t>
            </a:r>
            <a:r>
              <a:rPr lang="en-US" sz="3000" b="1" dirty="0" err="1">
                <a:solidFill>
                  <a:prstClr val="black"/>
                </a:solidFill>
                <a:latin typeface="Montserrat" panose="00000500000000000000" pitchFamily="2" charset="0"/>
                <a:ea typeface="Cambria" panose="02040503050406030204" pitchFamily="18" charset="0"/>
              </a:rPr>
              <a:t>voorlichting</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234939" cy="2742161"/>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verandering na 1850 (vakbladen onderwijs)</a:t>
            </a: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discussie: thuis of op school, wat en wanneer</a:t>
            </a: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noodzakelijk maar gevaarlijk</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sp>
        <p:nvSpPr>
          <p:cNvPr id="10" name="Rectangle 3">
            <a:extLst>
              <a:ext uri="{FF2B5EF4-FFF2-40B4-BE49-F238E27FC236}">
                <a16:creationId xmlns:a16="http://schemas.microsoft.com/office/drawing/2014/main" id="{9504156F-533A-563B-C6AF-32A3091BF451}"/>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10;&#10;Automatisch gegenereerde beschrijving">
            <a:extLst>
              <a:ext uri="{FF2B5EF4-FFF2-40B4-BE49-F238E27FC236}">
                <a16:creationId xmlns:a16="http://schemas.microsoft.com/office/drawing/2014/main" id="{72EA19AD-E96A-340F-F015-A99B1918D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18" y="326026"/>
            <a:ext cx="4331895" cy="6205947"/>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687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07C91BD-ED6B-8B42-014D-9E55A32CA503}"/>
              </a:ext>
            </a:extLst>
          </p:cNvPr>
          <p:cNvSpPr/>
          <p:nvPr/>
        </p:nvSpPr>
        <p:spPr>
          <a:xfrm rot="16200000">
            <a:off x="-1392341" y="1343591"/>
            <a:ext cx="6941820" cy="4170818"/>
          </a:xfrm>
          <a:prstGeom prst="rect">
            <a:avLst/>
          </a:prstGeom>
          <a:solidFill>
            <a:srgbClr val="463F3A"/>
          </a:solidFill>
          <a:ln>
            <a:solidFill>
              <a:srgbClr val="463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Seksuele</a:t>
            </a:r>
            <a:r>
              <a:rPr lang="en-US" sz="3000" b="1" dirty="0">
                <a:solidFill>
                  <a:prstClr val="black"/>
                </a:solidFill>
                <a:latin typeface="Montserrat" panose="00000500000000000000" pitchFamily="2" charset="0"/>
                <a:ea typeface="Cambria" panose="02040503050406030204" pitchFamily="18" charset="0"/>
              </a:rPr>
              <a:t> </a:t>
            </a:r>
            <a:r>
              <a:rPr lang="en-US" sz="3000" b="1" dirty="0" err="1">
                <a:solidFill>
                  <a:prstClr val="black"/>
                </a:solidFill>
                <a:latin typeface="Montserrat" panose="00000500000000000000" pitchFamily="2" charset="0"/>
                <a:ea typeface="Cambria" panose="02040503050406030204" pitchFamily="18" charset="0"/>
              </a:rPr>
              <a:t>voorlichting</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1" y="2042202"/>
            <a:ext cx="5903859" cy="3431580"/>
          </a:xfrm>
          <a:prstGeom prst="rect">
            <a:avLst/>
          </a:prstGeom>
          <a:noFill/>
        </p:spPr>
        <p:txBody>
          <a:bodyPr wrap="square" rtlCol="0" anchor="t">
            <a:spAutoFit/>
          </a:bodyPr>
          <a:lstStyle/>
          <a:p>
            <a:pPr marL="285750" indent="-285750">
              <a:lnSpc>
                <a:spcPct val="150000"/>
              </a:lnSpc>
              <a:spcAft>
                <a:spcPts val="1200"/>
              </a:spcAft>
              <a:buFont typeface="Arial" panose="020B0604020202020204" pitchFamily="34" charset="0"/>
              <a:buChar char="•"/>
            </a:pPr>
            <a:r>
              <a:rPr lang="nl-NL" sz="2000" i="1" dirty="0">
                <a:latin typeface="Cambria" panose="02040503050406030204" pitchFamily="18" charset="0"/>
                <a:ea typeface="Cambria" panose="02040503050406030204" pitchFamily="18" charset="0"/>
              </a:rPr>
              <a:t>Rooms-Katholieke tijdschrift voor kerk, school en armwezen</a:t>
            </a:r>
            <a:r>
              <a:rPr lang="nl-NL" sz="2000" dirty="0">
                <a:latin typeface="Cambria" panose="02040503050406030204" pitchFamily="18" charset="0"/>
                <a:ea typeface="Cambria" panose="02040503050406030204" pitchFamily="18" charset="0"/>
              </a:rPr>
              <a:t>, 1931 </a:t>
            </a:r>
          </a:p>
          <a:p>
            <a:pPr lvl="1">
              <a:lnSpc>
                <a:spcPct val="130000"/>
              </a:lnSpc>
            </a:pPr>
            <a:r>
              <a:rPr lang="nl-NL" sz="1600" dirty="0">
                <a:latin typeface="Cambria" panose="02040503050406030204" pitchFamily="18" charset="0"/>
                <a:ea typeface="Cambria" panose="02040503050406030204" pitchFamily="18" charset="0"/>
              </a:rPr>
              <a:t>“de noodzakelijkheid van een juiste </a:t>
            </a:r>
            <a:r>
              <a:rPr lang="nl-NL" sz="1600" dirty="0" err="1">
                <a:latin typeface="Cambria" panose="02040503050406030204" pitchFamily="18" charset="0"/>
                <a:ea typeface="Cambria" panose="02040503050406030204" pitchFamily="18" charset="0"/>
              </a:rPr>
              <a:t>sexuele</a:t>
            </a:r>
            <a:r>
              <a:rPr lang="nl-NL" sz="1600" dirty="0">
                <a:latin typeface="Cambria" panose="02040503050406030204" pitchFamily="18" charset="0"/>
                <a:ea typeface="Cambria" panose="02040503050406030204" pitchFamily="18" charset="0"/>
              </a:rPr>
              <a:t> voorlichting, met name aan het meisje dat naar de fabriek zal gaan. Nog al te veel worden duizenden meisjes aan de grootste gevaren blootgesteld zonder dat zij deze gevaren kennen. Er kan nu reeds in veel sterker mate preventief gewerkt worden dan gebeurt.” </a:t>
            </a:r>
            <a:endParaRPr lang="en-US" sz="16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sp>
        <p:nvSpPr>
          <p:cNvPr id="10" name="Rectangle 3">
            <a:extLst>
              <a:ext uri="{FF2B5EF4-FFF2-40B4-BE49-F238E27FC236}">
                <a16:creationId xmlns:a16="http://schemas.microsoft.com/office/drawing/2014/main" id="{9504156F-533A-563B-C6AF-32A3091BF451}"/>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krant&#10;&#10;Automatisch gegenereerde beschrijving">
            <a:extLst>
              <a:ext uri="{FF2B5EF4-FFF2-40B4-BE49-F238E27FC236}">
                <a16:creationId xmlns:a16="http://schemas.microsoft.com/office/drawing/2014/main" id="{9FC686A9-5F74-4947-69B4-73B0DB843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 y="-53398"/>
            <a:ext cx="4173852" cy="5221391"/>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B3DE00CB-32B1-0E37-F502-29B4674A25E8}"/>
              </a:ext>
            </a:extLst>
          </p:cNvPr>
          <p:cNvPicPr>
            <a:picLocks noChangeAspect="1"/>
          </p:cNvPicPr>
          <p:nvPr/>
        </p:nvPicPr>
        <p:blipFill rotWithShape="1">
          <a:blip r:embed="rId4">
            <a:extLst>
              <a:ext uri="{28A0092B-C50C-407E-A947-70E740481C1C}">
                <a14:useLocalDpi xmlns:a14="http://schemas.microsoft.com/office/drawing/2010/main" val="0"/>
              </a:ext>
            </a:extLst>
          </a:blip>
          <a:srcRect r="1420" b="54167"/>
          <a:stretch/>
        </p:blipFill>
        <p:spPr>
          <a:xfrm>
            <a:off x="-6842" y="4567917"/>
            <a:ext cx="4108897" cy="2331993"/>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74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07C91BD-ED6B-8B42-014D-9E55A32CA503}"/>
              </a:ext>
            </a:extLst>
          </p:cNvPr>
          <p:cNvSpPr/>
          <p:nvPr/>
        </p:nvSpPr>
        <p:spPr>
          <a:xfrm rot="16200000">
            <a:off x="-1392341" y="1343591"/>
            <a:ext cx="6941820" cy="4170818"/>
          </a:xfrm>
          <a:prstGeom prst="rect">
            <a:avLst/>
          </a:prstGeom>
          <a:solidFill>
            <a:srgbClr val="353535"/>
          </a:solidFill>
          <a:ln>
            <a:solidFill>
              <a:srgbClr val="463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Seksuele</a:t>
            </a:r>
            <a:r>
              <a:rPr lang="en-US" sz="3000" b="1" dirty="0">
                <a:solidFill>
                  <a:prstClr val="black"/>
                </a:solidFill>
                <a:latin typeface="Montserrat" panose="00000500000000000000" pitchFamily="2" charset="0"/>
                <a:ea typeface="Cambria" panose="02040503050406030204" pitchFamily="18" charset="0"/>
              </a:rPr>
              <a:t> </a:t>
            </a:r>
            <a:r>
              <a:rPr lang="en-US" sz="3000" b="1" dirty="0" err="1">
                <a:solidFill>
                  <a:prstClr val="black"/>
                </a:solidFill>
                <a:latin typeface="Montserrat" panose="00000500000000000000" pitchFamily="2" charset="0"/>
                <a:ea typeface="Cambria" panose="02040503050406030204" pitchFamily="18" charset="0"/>
              </a:rPr>
              <a:t>voorlichting</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538856" cy="4588820"/>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verandering na 1850 (vakbladen onderwijs)</a:t>
            </a:r>
          </a:p>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discussie</a:t>
            </a:r>
          </a:p>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langzaam vaste plaats vanaf jaren 1930</a:t>
            </a:r>
          </a:p>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verplicht gesteld 2012</a:t>
            </a:r>
          </a:p>
          <a:p>
            <a:pPr marL="285750" indent="-285750">
              <a:lnSpc>
                <a:spcPct val="200000"/>
              </a:lnSpc>
              <a:buFont typeface="Arial" panose="020B0604020202020204" pitchFamily="34" charset="0"/>
              <a:buChar char="•"/>
            </a:pPr>
            <a:endParaRPr lang="nl-NL" sz="2000" dirty="0">
              <a:latin typeface="Montserrat" panose="00000500000000000000" pitchFamily="2" charset="0"/>
              <a:ea typeface="Cambria" panose="02040503050406030204" pitchFamily="18" charset="0"/>
            </a:endParaRPr>
          </a:p>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biologieonderwijs</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sp>
        <p:nvSpPr>
          <p:cNvPr id="10" name="Rectangle 3">
            <a:extLst>
              <a:ext uri="{FF2B5EF4-FFF2-40B4-BE49-F238E27FC236}">
                <a16:creationId xmlns:a16="http://schemas.microsoft.com/office/drawing/2014/main" id="{9504156F-533A-563B-C6AF-32A3091BF451}"/>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10;&#10;Automatisch gegenereerde beschrijving">
            <a:extLst>
              <a:ext uri="{FF2B5EF4-FFF2-40B4-BE49-F238E27FC236}">
                <a16:creationId xmlns:a16="http://schemas.microsoft.com/office/drawing/2014/main" id="{72EA19AD-E96A-340F-F015-A99B1918D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18" y="326026"/>
            <a:ext cx="4331895" cy="6205947"/>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701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D7C0C619-E843-14D3-FA79-8CE6AF5F45BB}"/>
              </a:ext>
            </a:extLst>
          </p:cNvPr>
          <p:cNvSpPr/>
          <p:nvPr/>
        </p:nvSpPr>
        <p:spPr>
          <a:xfrm rot="16200000">
            <a:off x="-1392341" y="1343591"/>
            <a:ext cx="6941820" cy="4170818"/>
          </a:xfrm>
          <a:prstGeom prst="rect">
            <a:avLst/>
          </a:prstGeom>
          <a:solidFill>
            <a:srgbClr val="F3F6E1"/>
          </a:solidFill>
          <a:ln>
            <a:solidFill>
              <a:srgbClr val="F3F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Biologieonderwijs</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1" y="2042202"/>
            <a:ext cx="5756630" cy="3473067"/>
          </a:xfrm>
          <a:prstGeom prst="rect">
            <a:avLst/>
          </a:prstGeom>
          <a:noFill/>
        </p:spPr>
        <p:txBody>
          <a:bodyPr wrap="square" rtlCol="0" anchor="t">
            <a:spAutoFit/>
          </a:bodyPr>
          <a:lstStyle/>
          <a:p>
            <a:pPr marL="342900" indent="-342900">
              <a:lnSpc>
                <a:spcPct val="14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havo-nascholingscursus over seksuele vorming voor biologie-docenten (</a:t>
            </a:r>
            <a:r>
              <a:rPr lang="nl-NL" sz="2000" i="1" dirty="0">
                <a:latin typeface="Cambria" panose="02040503050406030204" pitchFamily="18" charset="0"/>
                <a:ea typeface="Cambria" panose="02040503050406030204" pitchFamily="18" charset="0"/>
              </a:rPr>
              <a:t>De Volkskrant, </a:t>
            </a:r>
            <a:r>
              <a:rPr lang="nl-NL" sz="2000" dirty="0">
                <a:latin typeface="Cambria" panose="02040503050406030204" pitchFamily="18" charset="0"/>
                <a:ea typeface="Cambria" panose="02040503050406030204" pitchFamily="18" charset="0"/>
              </a:rPr>
              <a:t>1983). </a:t>
            </a:r>
          </a:p>
          <a:p>
            <a:pPr marL="342900" indent="-342900">
              <a:lnSpc>
                <a:spcPct val="14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Een havoleerling, als ervaringsdeskundige betrokken, meldde dat hij technische informatie miste “zoals over de kittelaar, dat vind ik interessant, daar luister ik naar.”</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sp>
        <p:nvSpPr>
          <p:cNvPr id="2" name="Rectangle 3">
            <a:extLst>
              <a:ext uri="{FF2B5EF4-FFF2-40B4-BE49-F238E27FC236}">
                <a16:creationId xmlns:a16="http://schemas.microsoft.com/office/drawing/2014/main" id="{269EA368-54B7-8A6D-18F2-144745A00624}"/>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 krant&#10;&#10;Automatisch gegenereerde beschrijving">
            <a:extLst>
              <a:ext uri="{FF2B5EF4-FFF2-40B4-BE49-F238E27FC236}">
                <a16:creationId xmlns:a16="http://schemas.microsoft.com/office/drawing/2014/main" id="{BF8CB6D1-5719-1C87-58CC-BAA073C2D2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2003" r="26029" b="32962"/>
          <a:stretch/>
        </p:blipFill>
        <p:spPr>
          <a:xfrm>
            <a:off x="-22617" y="0"/>
            <a:ext cx="4186596" cy="2694494"/>
          </a:xfrm>
          <a:prstGeom prst="rect">
            <a:avLst/>
          </a:prstGeom>
        </p:spPr>
      </p:pic>
      <p:pic>
        <p:nvPicPr>
          <p:cNvPr id="9" name="Afbeelding 8" descr="Afbeelding met tekst, krant&#10;&#10;Automatisch gegenereerde beschrijving">
            <a:extLst>
              <a:ext uri="{FF2B5EF4-FFF2-40B4-BE49-F238E27FC236}">
                <a16:creationId xmlns:a16="http://schemas.microsoft.com/office/drawing/2014/main" id="{AA194360-BDF2-DFBD-58E1-D96709273745}"/>
              </a:ext>
            </a:extLst>
          </p:cNvPr>
          <p:cNvPicPr>
            <a:picLocks noChangeAspect="1"/>
          </p:cNvPicPr>
          <p:nvPr/>
        </p:nvPicPr>
        <p:blipFill rotWithShape="1">
          <a:blip r:embed="rId4">
            <a:extLst>
              <a:ext uri="{28A0092B-C50C-407E-A947-70E740481C1C}">
                <a14:useLocalDpi xmlns:a14="http://schemas.microsoft.com/office/drawing/2010/main" val="0"/>
              </a:ext>
            </a:extLst>
          </a:blip>
          <a:srcRect l="28890" t="68348" r="878"/>
          <a:stretch/>
        </p:blipFill>
        <p:spPr>
          <a:xfrm>
            <a:off x="38098" y="4425325"/>
            <a:ext cx="4125882" cy="2533135"/>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pic>
        <p:nvPicPr>
          <p:cNvPr id="13" name="Afbeelding 12" descr="Afbeelding met tekst, krant, naamplaatje&#10;&#10;Automatisch gegenereerde beschrijving">
            <a:extLst>
              <a:ext uri="{FF2B5EF4-FFF2-40B4-BE49-F238E27FC236}">
                <a16:creationId xmlns:a16="http://schemas.microsoft.com/office/drawing/2014/main" id="{F26B9AA3-EF82-E82E-7DE3-DB075FF4005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3212" t="12733" r="22563" b="49069"/>
          <a:stretch/>
        </p:blipFill>
        <p:spPr>
          <a:xfrm>
            <a:off x="222832" y="2780376"/>
            <a:ext cx="1637509" cy="1559066"/>
          </a:xfrm>
          <a:prstGeom prst="rect">
            <a:avLst/>
          </a:prstGeom>
        </p:spPr>
      </p:pic>
      <p:pic>
        <p:nvPicPr>
          <p:cNvPr id="15" name="Afbeelding 14" descr="Afbeelding met tekst, krant&#10;&#10;Automatisch gegenereerde beschrijving">
            <a:extLst>
              <a:ext uri="{FF2B5EF4-FFF2-40B4-BE49-F238E27FC236}">
                <a16:creationId xmlns:a16="http://schemas.microsoft.com/office/drawing/2014/main" id="{B1F80728-0D9B-F78A-0827-C3E871D2CCED}"/>
              </a:ext>
            </a:extLst>
          </p:cNvPr>
          <p:cNvPicPr>
            <a:picLocks noChangeAspect="1"/>
          </p:cNvPicPr>
          <p:nvPr/>
        </p:nvPicPr>
        <p:blipFill rotWithShape="1">
          <a:blip r:embed="rId6">
            <a:extLst>
              <a:ext uri="{28A0092B-C50C-407E-A947-70E740481C1C}">
                <a14:useLocalDpi xmlns:a14="http://schemas.microsoft.com/office/drawing/2010/main" val="0"/>
              </a:ext>
            </a:extLst>
          </a:blip>
          <a:srcRect l="25646" t="58665" r="53887" b="28395"/>
          <a:stretch/>
        </p:blipFill>
        <p:spPr>
          <a:xfrm>
            <a:off x="2155677" y="2780376"/>
            <a:ext cx="1799148" cy="1559066"/>
          </a:xfrm>
          <a:prstGeom prst="rect">
            <a:avLst/>
          </a:prstGeom>
        </p:spPr>
      </p:pic>
    </p:spTree>
    <p:extLst>
      <p:ext uri="{BB962C8B-B14F-4D97-AF65-F5344CB8AC3E}">
        <p14:creationId xmlns:p14="http://schemas.microsoft.com/office/powerpoint/2010/main" val="72277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D7C0C619-E843-14D3-FA79-8CE6AF5F45BB}"/>
              </a:ext>
            </a:extLst>
          </p:cNvPr>
          <p:cNvSpPr/>
          <p:nvPr/>
        </p:nvSpPr>
        <p:spPr>
          <a:xfrm rot="16200000">
            <a:off x="-1392341" y="1343591"/>
            <a:ext cx="6941820" cy="4170818"/>
          </a:xfrm>
          <a:prstGeom prst="rect">
            <a:avLst/>
          </a:prstGeom>
          <a:solidFill>
            <a:srgbClr val="F3F6E1"/>
          </a:solidFill>
          <a:ln>
            <a:solidFill>
              <a:srgbClr val="F3F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Biologieonderwijs</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5956683" cy="4765728"/>
          </a:xfrm>
          <a:prstGeom prst="rect">
            <a:avLst/>
          </a:prstGeom>
          <a:noFill/>
        </p:spPr>
        <p:txBody>
          <a:bodyPr wrap="square" rtlCol="0" anchor="t">
            <a:spAutoFit/>
          </a:bodyPr>
          <a:lstStyle/>
          <a:p>
            <a:pPr marL="342900" indent="-342900">
              <a:lnSpc>
                <a:spcPct val="14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“Men tekent op het bord een compleet mannelijk geslachtsdeel, maar een incompleet vrouwelijk geslachtsdeel: in alle leerboekjes op scholen wordt de clitoris gemakshalve vergeten. Vrouwen kennen blijkbaar geen genot? En dát na zoveel jaren emancipatie.” </a:t>
            </a:r>
          </a:p>
          <a:p>
            <a:pPr>
              <a:lnSpc>
                <a:spcPct val="140000"/>
              </a:lnSpc>
            </a:pPr>
            <a:endParaRPr lang="nl-NL" sz="2000" dirty="0">
              <a:latin typeface="Cambria" panose="02040503050406030204" pitchFamily="18" charset="0"/>
              <a:ea typeface="Cambria" panose="02040503050406030204" pitchFamily="18" charset="0"/>
            </a:endParaRPr>
          </a:p>
          <a:p>
            <a:pPr lvl="1">
              <a:lnSpc>
                <a:spcPct val="140000"/>
              </a:lnSpc>
            </a:pPr>
            <a:r>
              <a:rPr lang="nl-NL" sz="2000" dirty="0">
                <a:latin typeface="Cambria" panose="02040503050406030204" pitchFamily="18" charset="0"/>
                <a:ea typeface="Cambria" panose="02040503050406030204" pitchFamily="18" charset="0"/>
              </a:rPr>
              <a:t>Ineke van Wingerden, studiedag over vrouwen, vrouwelijkheid, biologie, 1992</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sp>
        <p:nvSpPr>
          <p:cNvPr id="2" name="Rectangle 3">
            <a:extLst>
              <a:ext uri="{FF2B5EF4-FFF2-40B4-BE49-F238E27FC236}">
                <a16:creationId xmlns:a16="http://schemas.microsoft.com/office/drawing/2014/main" id="{269EA368-54B7-8A6D-18F2-144745A00624}"/>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 krant&#10;&#10;Automatisch gegenereerde beschrijving">
            <a:extLst>
              <a:ext uri="{FF2B5EF4-FFF2-40B4-BE49-F238E27FC236}">
                <a16:creationId xmlns:a16="http://schemas.microsoft.com/office/drawing/2014/main" id="{BF8CB6D1-5719-1C87-58CC-BAA073C2D2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2003" r="26029" b="32962"/>
          <a:stretch/>
        </p:blipFill>
        <p:spPr>
          <a:xfrm>
            <a:off x="-22617" y="0"/>
            <a:ext cx="4186596" cy="2694494"/>
          </a:xfrm>
          <a:prstGeom prst="rect">
            <a:avLst/>
          </a:prstGeom>
        </p:spPr>
      </p:pic>
      <p:pic>
        <p:nvPicPr>
          <p:cNvPr id="9" name="Afbeelding 8" descr="Afbeelding met tekst, krant&#10;&#10;Automatisch gegenereerde beschrijving">
            <a:extLst>
              <a:ext uri="{FF2B5EF4-FFF2-40B4-BE49-F238E27FC236}">
                <a16:creationId xmlns:a16="http://schemas.microsoft.com/office/drawing/2014/main" id="{AA194360-BDF2-DFBD-58E1-D96709273745}"/>
              </a:ext>
            </a:extLst>
          </p:cNvPr>
          <p:cNvPicPr>
            <a:picLocks noChangeAspect="1"/>
          </p:cNvPicPr>
          <p:nvPr/>
        </p:nvPicPr>
        <p:blipFill rotWithShape="1">
          <a:blip r:embed="rId4">
            <a:extLst>
              <a:ext uri="{28A0092B-C50C-407E-A947-70E740481C1C}">
                <a14:useLocalDpi xmlns:a14="http://schemas.microsoft.com/office/drawing/2010/main" val="0"/>
              </a:ext>
            </a:extLst>
          </a:blip>
          <a:srcRect l="28890" t="68348" r="1033"/>
          <a:stretch/>
        </p:blipFill>
        <p:spPr>
          <a:xfrm>
            <a:off x="38098" y="4425325"/>
            <a:ext cx="4116780" cy="2533135"/>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pic>
        <p:nvPicPr>
          <p:cNvPr id="13" name="Afbeelding 12" descr="Afbeelding met tekst, krant, naamplaatje&#10;&#10;Automatisch gegenereerde beschrijving">
            <a:extLst>
              <a:ext uri="{FF2B5EF4-FFF2-40B4-BE49-F238E27FC236}">
                <a16:creationId xmlns:a16="http://schemas.microsoft.com/office/drawing/2014/main" id="{F26B9AA3-EF82-E82E-7DE3-DB075FF4005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3212" t="12733" r="22563" b="49069"/>
          <a:stretch/>
        </p:blipFill>
        <p:spPr>
          <a:xfrm>
            <a:off x="222832" y="2780376"/>
            <a:ext cx="1637509" cy="1559066"/>
          </a:xfrm>
          <a:prstGeom prst="rect">
            <a:avLst/>
          </a:prstGeom>
        </p:spPr>
      </p:pic>
      <p:pic>
        <p:nvPicPr>
          <p:cNvPr id="15" name="Afbeelding 14" descr="Afbeelding met tekst, krant&#10;&#10;Automatisch gegenereerde beschrijving">
            <a:extLst>
              <a:ext uri="{FF2B5EF4-FFF2-40B4-BE49-F238E27FC236}">
                <a16:creationId xmlns:a16="http://schemas.microsoft.com/office/drawing/2014/main" id="{B1F80728-0D9B-F78A-0827-C3E871D2CCED}"/>
              </a:ext>
            </a:extLst>
          </p:cNvPr>
          <p:cNvPicPr>
            <a:picLocks noChangeAspect="1"/>
          </p:cNvPicPr>
          <p:nvPr/>
        </p:nvPicPr>
        <p:blipFill rotWithShape="1">
          <a:blip r:embed="rId6">
            <a:extLst>
              <a:ext uri="{28A0092B-C50C-407E-A947-70E740481C1C}">
                <a14:useLocalDpi xmlns:a14="http://schemas.microsoft.com/office/drawing/2010/main" val="0"/>
              </a:ext>
            </a:extLst>
          </a:blip>
          <a:srcRect l="25646" t="58665" r="53887" b="28395"/>
          <a:stretch/>
        </p:blipFill>
        <p:spPr>
          <a:xfrm>
            <a:off x="2155677" y="2780376"/>
            <a:ext cx="1799148" cy="1559066"/>
          </a:xfrm>
          <a:prstGeom prst="rect">
            <a:avLst/>
          </a:prstGeom>
        </p:spPr>
      </p:pic>
    </p:spTree>
    <p:extLst>
      <p:ext uri="{BB962C8B-B14F-4D97-AF65-F5344CB8AC3E}">
        <p14:creationId xmlns:p14="http://schemas.microsoft.com/office/powerpoint/2010/main" val="62968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86C1708-7C7B-DE90-41E1-92FD5E4DDDDD}"/>
              </a:ext>
            </a:extLst>
          </p:cNvPr>
          <p:cNvSpPr/>
          <p:nvPr/>
        </p:nvSpPr>
        <p:spPr>
          <a:xfrm rot="16200000">
            <a:off x="4352357" y="-1825623"/>
            <a:ext cx="1594828" cy="1031322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231838" y="2770053"/>
            <a:ext cx="10009441" cy="1121869"/>
          </a:xfrm>
        </p:spPr>
        <p:txBody>
          <a:bodyPr>
            <a:normAutofit fontScale="90000"/>
          </a:bodyPr>
          <a:lstStyle/>
          <a:p>
            <a:pPr>
              <a:lnSpc>
                <a:spcPct val="120000"/>
              </a:lnSpc>
            </a:pPr>
            <a:r>
              <a:rPr lang="nl-NL" sz="37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 ontdekking van de clitoris:</a:t>
            </a:r>
            <a: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seks, geschiedenis en biologie</a:t>
            </a:r>
          </a:p>
        </p:txBody>
      </p:sp>
      <p:sp>
        <p:nvSpPr>
          <p:cNvPr id="4" name="Rectangle 3"/>
          <p:cNvSpPr/>
          <p:nvPr/>
        </p:nvSpPr>
        <p:spPr>
          <a:xfrm>
            <a:off x="10241280" y="0"/>
            <a:ext cx="1950720"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10;&#10;Automatisch gegenereerde beschrijving">
            <a:extLst>
              <a:ext uri="{FF2B5EF4-FFF2-40B4-BE49-F238E27FC236}">
                <a16:creationId xmlns:a16="http://schemas.microsoft.com/office/drawing/2014/main" id="{E787228B-4C16-CB7B-EEF3-25751B27A4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34970" y="277546"/>
            <a:ext cx="1411118" cy="1832621"/>
          </a:xfrm>
          <a:prstGeom prst="teardrop">
            <a:avLst/>
          </a:prstGeom>
          <a:ln w="28575">
            <a:solidFill>
              <a:schemeClr val="tx1"/>
            </a:solidFill>
          </a:ln>
        </p:spPr>
      </p:pic>
      <p:pic>
        <p:nvPicPr>
          <p:cNvPr id="5" name="Afbeelding 4" descr="Afbeelding met tekst, boek&#10;&#10;Automatisch gegenereerde beschrijving">
            <a:extLst>
              <a:ext uri="{FF2B5EF4-FFF2-40B4-BE49-F238E27FC236}">
                <a16:creationId xmlns:a16="http://schemas.microsoft.com/office/drawing/2014/main" id="{722DF816-E410-22BA-93E9-8420C15C410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11" t="4202" r="3000" b="20898"/>
          <a:stretch/>
        </p:blipFill>
        <p:spPr>
          <a:xfrm>
            <a:off x="10488039" y="2390322"/>
            <a:ext cx="1490862" cy="1832621"/>
          </a:xfrm>
          <a:prstGeom prst="ellipse">
            <a:avLst/>
          </a:prstGeom>
          <a:ln w="28575">
            <a:solidFill>
              <a:schemeClr val="tx1"/>
            </a:solidFill>
          </a:ln>
        </p:spPr>
      </p:pic>
      <p:pic>
        <p:nvPicPr>
          <p:cNvPr id="6" name="Afbeelding 5" descr="Afbeelding met tekst&#10;&#10;Automatisch gegenereerde beschrijving">
            <a:extLst>
              <a:ext uri="{FF2B5EF4-FFF2-40B4-BE49-F238E27FC236}">
                <a16:creationId xmlns:a16="http://schemas.microsoft.com/office/drawing/2014/main" id="{7A25CD52-1D82-20C8-D836-86FC23200BD0}"/>
              </a:ext>
            </a:extLst>
          </p:cNvPr>
          <p:cNvPicPr>
            <a:picLocks noChangeAspect="1"/>
          </p:cNvPicPr>
          <p:nvPr/>
        </p:nvPicPr>
        <p:blipFill rotWithShape="1">
          <a:blip r:embed="rId4">
            <a:extLst>
              <a:ext uri="{28A0092B-C50C-407E-A947-70E740481C1C}">
                <a14:useLocalDpi xmlns:a14="http://schemas.microsoft.com/office/drawing/2010/main" val="0"/>
              </a:ext>
            </a:extLst>
          </a:blip>
          <a:srcRect l="20069" t="28228" r="23355" b="12396"/>
          <a:stretch/>
        </p:blipFill>
        <p:spPr>
          <a:xfrm>
            <a:off x="10637019" y="4571272"/>
            <a:ext cx="1207019" cy="1924644"/>
          </a:xfrm>
          <a:prstGeom prst="rect">
            <a:avLst/>
          </a:prstGeom>
          <a:ln w="28575">
            <a:solidFill>
              <a:schemeClr val="tx1"/>
            </a:solidFill>
          </a:ln>
        </p:spPr>
      </p:pic>
      <p:pic>
        <p:nvPicPr>
          <p:cNvPr id="9" name="Picture 5">
            <a:extLst>
              <a:ext uri="{FF2B5EF4-FFF2-40B4-BE49-F238E27FC236}">
                <a16:creationId xmlns:a16="http://schemas.microsoft.com/office/drawing/2014/main" id="{CFE5E270-E8F6-BAB9-581B-9B7C846836A6}"/>
              </a:ext>
            </a:extLst>
          </p:cNvPr>
          <p:cNvPicPr>
            <a:picLocks noChangeAspect="1"/>
          </p:cNvPicPr>
          <p:nvPr/>
        </p:nvPicPr>
        <p:blipFill rotWithShape="1">
          <a:blip r:embed="rId5"/>
          <a:srcRect l="1" t="9971" r="1889" b="10363"/>
          <a:stretch/>
        </p:blipFill>
        <p:spPr>
          <a:xfrm>
            <a:off x="360093" y="2633288"/>
            <a:ext cx="769159" cy="1395397"/>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7511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D7C0C619-E843-14D3-FA79-8CE6AF5F45BB}"/>
              </a:ext>
            </a:extLst>
          </p:cNvPr>
          <p:cNvSpPr/>
          <p:nvPr/>
        </p:nvSpPr>
        <p:spPr>
          <a:xfrm rot="16200000">
            <a:off x="-1392341" y="1343591"/>
            <a:ext cx="6941820" cy="4170818"/>
          </a:xfrm>
          <a:prstGeom prst="rect">
            <a:avLst/>
          </a:prstGeom>
          <a:solidFill>
            <a:srgbClr val="F3F6E1"/>
          </a:solidFill>
          <a:ln>
            <a:solidFill>
              <a:srgbClr val="F3F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ontvangstbewijs, pentekening, document&#10;&#10;Automatisch gegenereerde beschrijving">
            <a:extLst>
              <a:ext uri="{FF2B5EF4-FFF2-40B4-BE49-F238E27FC236}">
                <a16:creationId xmlns:a16="http://schemas.microsoft.com/office/drawing/2014/main" id="{722C4B4E-EDFD-6615-282A-9161C87BCC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430" y="82593"/>
            <a:ext cx="4200409" cy="2166551"/>
          </a:xfrm>
          <a:prstGeom prst="rect">
            <a:avLst/>
          </a:prstGeom>
        </p:spPr>
      </p:pic>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Biologieonderwijs</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5956683" cy="2742161"/>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i="1" dirty="0">
                <a:latin typeface="Montserrat" panose="00000500000000000000" pitchFamily="2" charset="0"/>
                <a:ea typeface="Cambria" panose="02040503050406030204" pitchFamily="18" charset="0"/>
              </a:rPr>
              <a:t>Nectar</a:t>
            </a:r>
            <a:r>
              <a:rPr lang="nl-NL" sz="2000" dirty="0">
                <a:latin typeface="Montserrat" panose="00000500000000000000" pitchFamily="2" charset="0"/>
                <a:ea typeface="Cambria" panose="02040503050406030204" pitchFamily="18" charset="0"/>
              </a:rPr>
              <a:t>, </a:t>
            </a:r>
            <a:r>
              <a:rPr lang="nl-NL" sz="2000" i="1" dirty="0">
                <a:latin typeface="Montserrat" panose="00000500000000000000" pitchFamily="2" charset="0"/>
                <a:ea typeface="Cambria" panose="02040503050406030204" pitchFamily="18" charset="0"/>
              </a:rPr>
              <a:t>Biologie voor jou</a:t>
            </a:r>
          </a:p>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geen aandacht voor clitoris of (vrouwelijk) genot in tekst of afbeeldingen</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269EA368-54B7-8A6D-18F2-144745A00624}"/>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42E57E64-0AD5-C031-ED6B-2B618D37F702}"/>
              </a:ext>
            </a:extLst>
          </p:cNvPr>
          <p:cNvPicPr>
            <a:picLocks noChangeAspect="1"/>
          </p:cNvPicPr>
          <p:nvPr/>
        </p:nvPicPr>
        <p:blipFill rotWithShape="1">
          <a:blip r:embed="rId4">
            <a:extLst>
              <a:ext uri="{28A0092B-C50C-407E-A947-70E740481C1C}">
                <a14:useLocalDpi xmlns:a14="http://schemas.microsoft.com/office/drawing/2010/main" val="0"/>
              </a:ext>
            </a:extLst>
          </a:blip>
          <a:srcRect l="3289" t="3881" r="3348"/>
          <a:stretch/>
        </p:blipFill>
        <p:spPr>
          <a:xfrm>
            <a:off x="225988" y="2249144"/>
            <a:ext cx="3675572" cy="2717956"/>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36E4EE8-5FD8-2AFA-3F88-079E7B1EFDA8}"/>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b="67143"/>
          <a:stretch/>
        </p:blipFill>
        <p:spPr>
          <a:xfrm>
            <a:off x="147176" y="4457700"/>
            <a:ext cx="3833196" cy="2442210"/>
          </a:xfrm>
          <a:prstGeom prst="rect">
            <a:avLst/>
          </a:prstGeom>
        </p:spPr>
      </p:pic>
    </p:spTree>
    <p:extLst>
      <p:ext uri="{BB962C8B-B14F-4D97-AF65-F5344CB8AC3E}">
        <p14:creationId xmlns:p14="http://schemas.microsoft.com/office/powerpoint/2010/main" val="422356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no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Biologieonderwijs</a:t>
            </a:r>
            <a:endParaRPr lang="en-US" sz="3000" b="1" dirty="0">
              <a:solidFill>
                <a:prstClr val="black"/>
              </a:solidFill>
              <a:latin typeface="Montserrat" panose="00000500000000000000" pitchFamily="2" charset="0"/>
              <a:ea typeface="Cambria" panose="02040503050406030204" pitchFamily="18" charset="0"/>
            </a:endParaRPr>
          </a:p>
        </p:txBody>
      </p:sp>
      <p:sp>
        <p:nvSpPr>
          <p:cNvPr id="4" name="TextBox 8">
            <a:extLst>
              <a:ext uri="{FF2B5EF4-FFF2-40B4-BE49-F238E27FC236}">
                <a16:creationId xmlns:a16="http://schemas.microsoft.com/office/drawing/2014/main" id="{D59B06A9-7402-E062-D11F-BB7A188A34D1}"/>
              </a:ext>
            </a:extLst>
          </p:cNvPr>
          <p:cNvSpPr txBox="1"/>
          <p:nvPr/>
        </p:nvSpPr>
        <p:spPr>
          <a:xfrm>
            <a:off x="4539343" y="2105454"/>
            <a:ext cx="5888707" cy="3511602"/>
          </a:xfrm>
          <a:prstGeom prst="rect">
            <a:avLst/>
          </a:prstGeom>
          <a:noFill/>
        </p:spPr>
        <p:txBody>
          <a:bodyPr wrap="square" rtlCol="0" anchor="t">
            <a:spAutoFit/>
          </a:bodyPr>
          <a:lstStyle/>
          <a:p>
            <a:pPr marL="285750" indent="-285750">
              <a:lnSpc>
                <a:spcPct val="200000"/>
              </a:lnSpc>
              <a:spcAft>
                <a:spcPts val="600"/>
              </a:spcAft>
              <a:buFont typeface="Arial" panose="020B0604020202020204" pitchFamily="34" charset="0"/>
              <a:buChar char="•"/>
            </a:pPr>
            <a:r>
              <a:rPr lang="nl-NL" sz="2000" dirty="0">
                <a:latin typeface="Montserrat" panose="00000500000000000000" pitchFamily="2" charset="0"/>
                <a:ea typeface="Cambria" panose="02040503050406030204" pitchFamily="18" charset="0"/>
              </a:rPr>
              <a:t>verandering pas </a:t>
            </a:r>
            <a:r>
              <a:rPr lang="nl-NL" sz="2000">
                <a:latin typeface="Montserrat" panose="00000500000000000000" pitchFamily="2" charset="0"/>
                <a:ea typeface="Cambria" panose="02040503050406030204" pitchFamily="18" charset="0"/>
              </a:rPr>
              <a:t>in de laatste </a:t>
            </a:r>
            <a:r>
              <a:rPr lang="nl-NL" sz="2000" dirty="0">
                <a:latin typeface="Montserrat" panose="00000500000000000000" pitchFamily="2" charset="0"/>
                <a:ea typeface="Cambria" panose="02040503050406030204" pitchFamily="18" charset="0"/>
              </a:rPr>
              <a:t>jaren</a:t>
            </a:r>
          </a:p>
          <a:p>
            <a:pPr marL="914400" lvl="1" indent="-457200">
              <a:lnSpc>
                <a:spcPct val="150000"/>
              </a:lnSpc>
              <a:buFont typeface="+mj-lt"/>
              <a:buAutoNum type="arabicPeriod"/>
            </a:pPr>
            <a:r>
              <a:rPr lang="nl-NL" sz="2000" dirty="0">
                <a:latin typeface="Montserrat" panose="00000500000000000000" pitchFamily="2" charset="0"/>
                <a:ea typeface="Cambria" panose="02040503050406030204" pitchFamily="18" charset="0"/>
              </a:rPr>
              <a:t>houding tegenover de vrouw, het vrouwenlichaam </a:t>
            </a:r>
          </a:p>
          <a:p>
            <a:pPr marL="914400" lvl="1" indent="-457200">
              <a:lnSpc>
                <a:spcPct val="150000"/>
              </a:lnSpc>
              <a:buFont typeface="+mj-lt"/>
              <a:buAutoNum type="arabicPeriod"/>
            </a:pPr>
            <a:r>
              <a:rPr lang="nl-NL" sz="2000" dirty="0">
                <a:latin typeface="Montserrat" panose="00000500000000000000" pitchFamily="2" charset="0"/>
                <a:ea typeface="Cambria" panose="02040503050406030204" pitchFamily="18" charset="0"/>
              </a:rPr>
              <a:t>houding tegenover seksueel plezier, genot van de vrouw</a:t>
            </a:r>
          </a:p>
          <a:p>
            <a:pPr>
              <a:lnSpc>
                <a:spcPct val="150000"/>
              </a:lnSpc>
            </a:pP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269EA368-54B7-8A6D-18F2-144745A00624}"/>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5A1F0547-AAD1-0CF7-E42C-68054E194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6" y="1043166"/>
            <a:ext cx="4016406" cy="2124577"/>
          </a:xfrm>
          <a:prstGeom prst="rect">
            <a:avLst/>
          </a:prstGeom>
        </p:spPr>
      </p:pic>
      <p:pic>
        <p:nvPicPr>
          <p:cNvPr id="12" name="Afbeelding 11">
            <a:extLst>
              <a:ext uri="{FF2B5EF4-FFF2-40B4-BE49-F238E27FC236}">
                <a16:creationId xmlns:a16="http://schemas.microsoft.com/office/drawing/2014/main" id="{F15B24C7-893B-5086-FE25-4C9787915E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988" y="3553256"/>
            <a:ext cx="4022344" cy="2506711"/>
          </a:xfrm>
          <a:prstGeom prst="rect">
            <a:avLst/>
          </a:prstGeom>
        </p:spPr>
      </p:pic>
    </p:spTree>
    <p:extLst>
      <p:ext uri="{BB962C8B-B14F-4D97-AF65-F5344CB8AC3E}">
        <p14:creationId xmlns:p14="http://schemas.microsoft.com/office/powerpoint/2010/main" val="93546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1632673" y="2737720"/>
            <a:ext cx="9115823" cy="844555"/>
          </a:xfrm>
          <a:solidFill>
            <a:schemeClr val="bg1"/>
          </a:solidFill>
        </p:spPr>
        <p:txBody>
          <a:bodyPr>
            <a:normAutofit fontScale="90000"/>
          </a:bodyPr>
          <a:lstStyle/>
          <a:p>
            <a:pPr algn="l">
              <a:lnSpc>
                <a:spcPct val="120000"/>
              </a:lnSpc>
            </a:pP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4700" dirty="0">
                <a:effectLst>
                  <a:outerShdw blurRad="38100" dist="38100" dir="2700000" algn="tl">
                    <a:srgbClr val="000000">
                      <a:alpha val="43137"/>
                    </a:srgbClr>
                  </a:outerShdw>
                </a:effectLst>
                <a:latin typeface="Montserrat" panose="00000500000000000000" pitchFamily="2" charset="0"/>
              </a:rPr>
              <a:t>Waarom is dit belangrijk?</a:t>
            </a:r>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3" name="Tekstvak 2">
            <a:extLst>
              <a:ext uri="{FF2B5EF4-FFF2-40B4-BE49-F238E27FC236}">
                <a16:creationId xmlns:a16="http://schemas.microsoft.com/office/drawing/2014/main" id="{C74E3373-BFF8-C593-B046-283A3E71E4F2}"/>
              </a:ext>
            </a:extLst>
          </p:cNvPr>
          <p:cNvSpPr txBox="1"/>
          <p:nvPr/>
        </p:nvSpPr>
        <p:spPr>
          <a:xfrm>
            <a:off x="2095851" y="3735635"/>
            <a:ext cx="8885187" cy="1532727"/>
          </a:xfrm>
          <a:prstGeom prst="rect">
            <a:avLst/>
          </a:prstGeom>
          <a:noFill/>
        </p:spPr>
        <p:txBody>
          <a:bodyPr wrap="square" rtlCol="0">
            <a:spAutoFit/>
          </a:bodyPr>
          <a:lstStyle/>
          <a:p>
            <a:pPr marL="342900" indent="-342900">
              <a:lnSpc>
                <a:spcPct val="130000"/>
              </a:lnSpc>
              <a:buClr>
                <a:srgbClr val="D42153"/>
              </a:buClr>
              <a:buFont typeface="Montserrat" panose="00000500000000000000" pitchFamily="2" charset="0"/>
              <a:buChar char="×"/>
            </a:pPr>
            <a:r>
              <a:rPr lang="nl-NL" sz="2400" b="1" dirty="0">
                <a:solidFill>
                  <a:schemeClr val="bg1">
                    <a:lumMod val="50000"/>
                  </a:schemeClr>
                </a:solidFill>
                <a:latin typeface="Montserrat" panose="00000500000000000000" pitchFamily="2" charset="0"/>
              </a:rPr>
              <a:t>Geschiedenis </a:t>
            </a:r>
            <a:r>
              <a:rPr lang="nl-NL" sz="2400" dirty="0">
                <a:solidFill>
                  <a:schemeClr val="bg1">
                    <a:lumMod val="50000"/>
                  </a:schemeClr>
                </a:solidFill>
                <a:latin typeface="Montserrat" panose="00000500000000000000" pitchFamily="2" charset="0"/>
              </a:rPr>
              <a:t>(lichamen, vrouwen, clitoris)</a:t>
            </a:r>
          </a:p>
          <a:p>
            <a:pPr marL="342900" indent="-342900">
              <a:lnSpc>
                <a:spcPct val="130000"/>
              </a:lnSpc>
              <a:buClr>
                <a:srgbClr val="D42153"/>
              </a:buClr>
              <a:buFont typeface="Montserrat" panose="00000500000000000000" pitchFamily="2" charset="0"/>
              <a:buChar char="×"/>
            </a:pPr>
            <a:r>
              <a:rPr lang="nl-NL" sz="2400" b="1" dirty="0">
                <a:solidFill>
                  <a:schemeClr val="bg1">
                    <a:lumMod val="50000"/>
                  </a:schemeClr>
                </a:solidFill>
                <a:latin typeface="Montserrat" panose="00000500000000000000" pitchFamily="2" charset="0"/>
              </a:rPr>
              <a:t>Seksuele voorlichting </a:t>
            </a:r>
            <a:r>
              <a:rPr lang="nl-NL" sz="2400" dirty="0">
                <a:solidFill>
                  <a:schemeClr val="bg1">
                    <a:lumMod val="50000"/>
                  </a:schemeClr>
                </a:solidFill>
                <a:latin typeface="Montserrat" panose="00000500000000000000" pitchFamily="2" charset="0"/>
              </a:rPr>
              <a:t>(biologieboeken)</a:t>
            </a:r>
          </a:p>
          <a:p>
            <a:pPr marL="342900" indent="-342900">
              <a:lnSpc>
                <a:spcPct val="130000"/>
              </a:lnSpc>
              <a:buClr>
                <a:srgbClr val="D42153"/>
              </a:buClr>
              <a:buFont typeface="Montserrat" panose="00000500000000000000" pitchFamily="2" charset="0"/>
              <a:buChar char="×"/>
            </a:pPr>
            <a:r>
              <a:rPr lang="nl-NL" sz="2400" b="1" dirty="0">
                <a:latin typeface="Montserrat" panose="00000500000000000000" pitchFamily="2" charset="0"/>
              </a:rPr>
              <a:t>Geschiedenis is Gezond </a:t>
            </a:r>
            <a:r>
              <a:rPr lang="nl-NL" sz="2400" dirty="0">
                <a:latin typeface="Montserrat" panose="00000500000000000000" pitchFamily="2" charset="0"/>
              </a:rPr>
              <a:t>(onderwijs vandaag)</a:t>
            </a:r>
          </a:p>
        </p:txBody>
      </p:sp>
      <p:sp>
        <p:nvSpPr>
          <p:cNvPr id="4" name="Rectangle 3">
            <a:extLst>
              <a:ext uri="{FF2B5EF4-FFF2-40B4-BE49-F238E27FC236}">
                <a16:creationId xmlns:a16="http://schemas.microsoft.com/office/drawing/2014/main" id="{DEEB93AD-AC21-5C34-8D81-00542F18558C}"/>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464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249ADA1-E329-66BC-162D-0235EF8F1362}"/>
              </a:ext>
            </a:extLst>
          </p:cNvPr>
          <p:cNvSpPr/>
          <p:nvPr/>
        </p:nvSpPr>
        <p:spPr>
          <a:xfrm rot="16200000">
            <a:off x="4352357" y="-1825623"/>
            <a:ext cx="1594828" cy="1031322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3">
            <a:extLst>
              <a:ext uri="{FF2B5EF4-FFF2-40B4-BE49-F238E27FC236}">
                <a16:creationId xmlns:a16="http://schemas.microsoft.com/office/drawing/2014/main" id="{C46A26D9-76DA-EF39-F77C-C93715FC07ED}"/>
              </a:ext>
            </a:extLst>
          </p:cNvPr>
          <p:cNvSpPr/>
          <p:nvPr/>
        </p:nvSpPr>
        <p:spPr>
          <a:xfrm>
            <a:off x="10241280" y="0"/>
            <a:ext cx="1950720"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a:extLst>
              <a:ext uri="{FF2B5EF4-FFF2-40B4-BE49-F238E27FC236}">
                <a16:creationId xmlns:a16="http://schemas.microsoft.com/office/drawing/2014/main" id="{2BFE0179-120A-BA52-1A35-FB38CFF8B88E}"/>
              </a:ext>
            </a:extLst>
          </p:cNvPr>
          <p:cNvSpPr txBox="1">
            <a:spLocks/>
          </p:cNvSpPr>
          <p:nvPr/>
        </p:nvSpPr>
        <p:spPr>
          <a:xfrm>
            <a:off x="1108555" y="2620178"/>
            <a:ext cx="9806347" cy="112186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nl-NL" sz="5200" dirty="0">
                <a:solidFill>
                  <a:schemeClr val="bg1"/>
                </a:solidFill>
                <a:effectLst>
                  <a:outerShdw blurRad="38100" dist="38100" dir="2700000" algn="tl">
                    <a:srgbClr val="000000">
                      <a:alpha val="43137"/>
                    </a:srgbClr>
                  </a:outerShdw>
                </a:effectLst>
                <a:latin typeface="Montserrat" panose="00000500000000000000" pitchFamily="2" charset="0"/>
              </a:rPr>
              <a:t>Geschiedenis is gezond </a:t>
            </a:r>
          </a:p>
        </p:txBody>
      </p:sp>
      <p:sp>
        <p:nvSpPr>
          <p:cNvPr id="9" name="Tekstvak 8">
            <a:extLst>
              <a:ext uri="{FF2B5EF4-FFF2-40B4-BE49-F238E27FC236}">
                <a16:creationId xmlns:a16="http://schemas.microsoft.com/office/drawing/2014/main" id="{524FDEB2-1F05-DDA9-9709-58F1CC7A8DB4}"/>
              </a:ext>
            </a:extLst>
          </p:cNvPr>
          <p:cNvSpPr txBox="1"/>
          <p:nvPr/>
        </p:nvSpPr>
        <p:spPr>
          <a:xfrm>
            <a:off x="1108555" y="4077491"/>
            <a:ext cx="8907118" cy="2459071"/>
          </a:xfrm>
          <a:prstGeom prst="rect">
            <a:avLst/>
          </a:prstGeom>
          <a:noFill/>
        </p:spPr>
        <p:txBody>
          <a:bodyPr wrap="square">
            <a:spAutoFit/>
          </a:bodyPr>
          <a:lstStyle/>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Professionele Leergemeenschap: samenwerking geschiedenis en biologie</a:t>
            </a: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inzetten van geschiedenis van gezondheid om het welbevinden en de veerkracht van jongeren bespreekbaar te maken en te bevorderen</a:t>
            </a: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alcohol, seksualiteit, gezonde voeding, hygiëne, roken, drugs.</a:t>
            </a:r>
          </a:p>
        </p:txBody>
      </p:sp>
      <p:pic>
        <p:nvPicPr>
          <p:cNvPr id="15" name="Afbeelding 14" descr="Afbeelding met persoon, binnen, muur, glimlachen&#10;&#10;Automatisch gegenereerde beschrijving">
            <a:extLst>
              <a:ext uri="{FF2B5EF4-FFF2-40B4-BE49-F238E27FC236}">
                <a16:creationId xmlns:a16="http://schemas.microsoft.com/office/drawing/2014/main" id="{E0AE6D6A-D384-0018-104A-A8B33879A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8961" y="2573553"/>
            <a:ext cx="1594829" cy="1594829"/>
          </a:xfrm>
          <a:prstGeom prst="ellipse">
            <a:avLst/>
          </a:prstGeom>
        </p:spPr>
      </p:pic>
      <p:pic>
        <p:nvPicPr>
          <p:cNvPr id="17" name="Afbeelding 16" descr="Afbeelding met persoon, buiten, glimlachen, poseren&#10;&#10;Automatisch gegenereerde beschrijving">
            <a:extLst>
              <a:ext uri="{FF2B5EF4-FFF2-40B4-BE49-F238E27FC236}">
                <a16:creationId xmlns:a16="http://schemas.microsoft.com/office/drawing/2014/main" id="{C8DC3371-7806-35E9-6653-F98C6DD6B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343" y="436550"/>
            <a:ext cx="1290572" cy="1720762"/>
          </a:xfrm>
          <a:prstGeom prst="rect">
            <a:avLst/>
          </a:prstGeom>
        </p:spPr>
      </p:pic>
      <p:pic>
        <p:nvPicPr>
          <p:cNvPr id="20" name="Afbeelding 19" descr="Afbeelding met persoon, muur, binnen&#10;&#10;Automatisch gegenereerde beschrijving">
            <a:extLst>
              <a:ext uri="{FF2B5EF4-FFF2-40B4-BE49-F238E27FC236}">
                <a16:creationId xmlns:a16="http://schemas.microsoft.com/office/drawing/2014/main" id="{691B7702-8B0E-3F48-4AB7-553A72260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2439" y="4584623"/>
            <a:ext cx="1463954" cy="1951939"/>
          </a:xfrm>
          <a:prstGeom prst="hexagon">
            <a:avLst/>
          </a:prstGeom>
        </p:spPr>
      </p:pic>
      <p:pic>
        <p:nvPicPr>
          <p:cNvPr id="21" name="Afbeelding 20">
            <a:extLst>
              <a:ext uri="{FF2B5EF4-FFF2-40B4-BE49-F238E27FC236}">
                <a16:creationId xmlns:a16="http://schemas.microsoft.com/office/drawing/2014/main" id="{5ACDBB9E-0749-73A5-9B16-BEEB8D3A55F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9085" y="529205"/>
            <a:ext cx="3637929" cy="852911"/>
          </a:xfrm>
          <a:prstGeom prst="rect">
            <a:avLst/>
          </a:prstGeom>
        </p:spPr>
      </p:pic>
      <p:pic>
        <p:nvPicPr>
          <p:cNvPr id="23" name="Afbeelding 22">
            <a:extLst>
              <a:ext uri="{FF2B5EF4-FFF2-40B4-BE49-F238E27FC236}">
                <a16:creationId xmlns:a16="http://schemas.microsoft.com/office/drawing/2014/main" id="{F41F24B9-F1E1-7268-3403-C9126D36A726}"/>
              </a:ext>
            </a:extLst>
          </p:cNvPr>
          <p:cNvPicPr>
            <a:picLocks noChangeAspect="1"/>
          </p:cNvPicPr>
          <p:nvPr/>
        </p:nvPicPr>
        <p:blipFill rotWithShape="1">
          <a:blip r:embed="rId7">
            <a:extLst>
              <a:ext uri="{28A0092B-C50C-407E-A947-70E740481C1C}">
                <a14:useLocalDpi xmlns:a14="http://schemas.microsoft.com/office/drawing/2010/main" val="0"/>
              </a:ext>
            </a:extLst>
          </a:blip>
          <a:srcRect t="25585" b="22633"/>
          <a:stretch/>
        </p:blipFill>
        <p:spPr>
          <a:xfrm>
            <a:off x="3360662" y="1417795"/>
            <a:ext cx="1702798" cy="881758"/>
          </a:xfrm>
          <a:prstGeom prst="rect">
            <a:avLst/>
          </a:prstGeom>
        </p:spPr>
      </p:pic>
      <p:pic>
        <p:nvPicPr>
          <p:cNvPr id="25" name="Afbeelding 24">
            <a:extLst>
              <a:ext uri="{FF2B5EF4-FFF2-40B4-BE49-F238E27FC236}">
                <a16:creationId xmlns:a16="http://schemas.microsoft.com/office/drawing/2014/main" id="{4312190F-5A6E-7141-9AE2-2D46215BFE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5906" y="157016"/>
            <a:ext cx="1228011" cy="1228011"/>
          </a:xfrm>
          <a:prstGeom prst="rect">
            <a:avLst/>
          </a:prstGeom>
        </p:spPr>
      </p:pic>
      <p:pic>
        <p:nvPicPr>
          <p:cNvPr id="27" name="Afbeelding 26" descr="Afbeelding met tekst&#10;&#10;Automatisch gegenereerde beschrijving">
            <a:extLst>
              <a:ext uri="{FF2B5EF4-FFF2-40B4-BE49-F238E27FC236}">
                <a16:creationId xmlns:a16="http://schemas.microsoft.com/office/drawing/2014/main" id="{06B6ACC4-4DF4-A53A-9E34-CC50DE071C1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591016" y="1072830"/>
            <a:ext cx="2639027" cy="785844"/>
          </a:xfrm>
          <a:prstGeom prst="rect">
            <a:avLst/>
          </a:prstGeom>
        </p:spPr>
      </p:pic>
    </p:spTree>
    <p:extLst>
      <p:ext uri="{BB962C8B-B14F-4D97-AF65-F5344CB8AC3E}">
        <p14:creationId xmlns:p14="http://schemas.microsoft.com/office/powerpoint/2010/main" val="2631657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07C91BD-ED6B-8B42-014D-9E55A32CA503}"/>
              </a:ext>
            </a:extLst>
          </p:cNvPr>
          <p:cNvSpPr/>
          <p:nvPr/>
        </p:nvSpPr>
        <p:spPr>
          <a:xfrm rot="16200000">
            <a:off x="-1392341" y="1343591"/>
            <a:ext cx="6941820" cy="4170818"/>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solidFill>
              <a:schemeClr val="bg1"/>
            </a:solidFill>
          </a:ln>
        </p:spPr>
        <p:txBody>
          <a:bodyPr wrap="square" rtlCol="0" anchor="t">
            <a:spAutoFit/>
          </a:bodyPr>
          <a:lstStyle/>
          <a:p>
            <a:pPr>
              <a:spcAft>
                <a:spcPts val="225"/>
              </a:spcAft>
            </a:pPr>
            <a:r>
              <a:rPr lang="en-US" sz="3000" b="1" dirty="0" err="1">
                <a:solidFill>
                  <a:prstClr val="black"/>
                </a:solidFill>
                <a:latin typeface="Montserrat" panose="00000500000000000000" pitchFamily="2" charset="0"/>
                <a:ea typeface="Cambria" panose="02040503050406030204" pitchFamily="18" charset="0"/>
              </a:rPr>
              <a:t>Voorbeeld</a:t>
            </a:r>
            <a:r>
              <a:rPr lang="en-US" sz="3000" b="1" dirty="0">
                <a:solidFill>
                  <a:prstClr val="black"/>
                </a:solidFill>
                <a:latin typeface="Montserrat" panose="00000500000000000000" pitchFamily="2" charset="0"/>
                <a:ea typeface="Cambria" panose="02040503050406030204" pitchFamily="18" charset="0"/>
              </a:rPr>
              <a:t>: Vesalius</a:t>
            </a:r>
          </a:p>
        </p:txBody>
      </p:sp>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087981" cy="320382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sz="2000" dirty="0">
                <a:latin typeface="Montserrat" panose="00000500000000000000" pitchFamily="2" charset="0"/>
                <a:ea typeface="Cambria" panose="02040503050406030204" pitchFamily="18" charset="0"/>
              </a:rPr>
              <a:t>Andreas Vesalius</a:t>
            </a:r>
            <a:r>
              <a:rPr lang="en-US" sz="2000" i="1" dirty="0">
                <a:latin typeface="Montserrat" panose="00000500000000000000" pitchFamily="2" charset="0"/>
                <a:ea typeface="Cambria" panose="02040503050406030204" pitchFamily="18" charset="0"/>
              </a:rPr>
              <a:t>, On the fabric of the human body in seven books</a:t>
            </a:r>
            <a:r>
              <a:rPr lang="nl-NL" sz="2000" i="1" dirty="0">
                <a:latin typeface="Montserrat" panose="00000500000000000000" pitchFamily="2" charset="0"/>
                <a:ea typeface="Cambria" panose="02040503050406030204" pitchFamily="18" charset="0"/>
              </a:rPr>
              <a:t>, </a:t>
            </a:r>
            <a:r>
              <a:rPr lang="nl-NL" sz="2000" dirty="0">
                <a:latin typeface="Montserrat" panose="00000500000000000000" pitchFamily="2" charset="0"/>
                <a:ea typeface="Cambria" panose="02040503050406030204" pitchFamily="18" charset="0"/>
              </a:rPr>
              <a:t>Padua 1543.</a:t>
            </a:r>
          </a:p>
          <a:p>
            <a:pPr marL="285750" indent="-285750">
              <a:lnSpc>
                <a:spcPct val="200000"/>
              </a:lnSpc>
              <a:buFont typeface="Arial" panose="020B0604020202020204" pitchFamily="34" charset="0"/>
              <a:buChar char="•"/>
            </a:pPr>
            <a:endParaRPr lang="nl-NL" sz="2000" dirty="0">
              <a:latin typeface="Montserrat" panose="00000500000000000000" pitchFamily="2" charset="0"/>
              <a:ea typeface="Cambria" panose="02040503050406030204" pitchFamily="18" charset="0"/>
            </a:endParaRPr>
          </a:p>
          <a:p>
            <a:pPr marL="285750" indent="-285750">
              <a:lnSpc>
                <a:spcPct val="200000"/>
              </a:lnSpc>
              <a:buFont typeface="Arial" panose="020B0604020202020204" pitchFamily="34" charset="0"/>
              <a:buChar char="•"/>
            </a:pPr>
            <a:r>
              <a:rPr lang="nl-NL" sz="2000" dirty="0">
                <a:latin typeface="Montserrat" panose="00000500000000000000" pitchFamily="2" charset="0"/>
                <a:ea typeface="Cambria" panose="02040503050406030204" pitchFamily="18" charset="0"/>
              </a:rPr>
              <a:t>Waarom noemde </a:t>
            </a:r>
            <a:r>
              <a:rPr lang="nl-NL" sz="2000" dirty="0" err="1">
                <a:latin typeface="Montserrat" panose="00000500000000000000" pitchFamily="2" charset="0"/>
                <a:ea typeface="Cambria" panose="02040503050406030204" pitchFamily="18" charset="0"/>
              </a:rPr>
              <a:t>Vesalius</a:t>
            </a:r>
            <a:r>
              <a:rPr lang="nl-NL" sz="2000" dirty="0">
                <a:latin typeface="Montserrat" panose="00000500000000000000" pitchFamily="2" charset="0"/>
                <a:ea typeface="Cambria" panose="02040503050406030204" pitchFamily="18" charset="0"/>
              </a:rPr>
              <a:t> de clitoris niet zijn boek over anatomie?</a:t>
            </a: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libri"/>
            </a:endParaRPr>
          </a:p>
        </p:txBody>
      </p:sp>
      <p:sp>
        <p:nvSpPr>
          <p:cNvPr id="2" name="Rectangle 3">
            <a:extLst>
              <a:ext uri="{FF2B5EF4-FFF2-40B4-BE49-F238E27FC236}">
                <a16:creationId xmlns:a16="http://schemas.microsoft.com/office/drawing/2014/main" id="{AD3307D0-BCBF-599F-0E05-A31E5ED1548E}"/>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10;&#10;Automatisch gegenereerde beschrijving">
            <a:extLst>
              <a:ext uri="{FF2B5EF4-FFF2-40B4-BE49-F238E27FC236}">
                <a16:creationId xmlns:a16="http://schemas.microsoft.com/office/drawing/2014/main" id="{C215DDD2-57B1-04DB-3BDD-E82579F40243}"/>
              </a:ext>
            </a:extLst>
          </p:cNvPr>
          <p:cNvPicPr>
            <a:picLocks noChangeAspect="1"/>
          </p:cNvPicPr>
          <p:nvPr/>
        </p:nvPicPr>
        <p:blipFill rotWithShape="1">
          <a:blip r:embed="rId3">
            <a:extLst>
              <a:ext uri="{28A0092B-C50C-407E-A947-70E740481C1C}">
                <a14:useLocalDpi xmlns:a14="http://schemas.microsoft.com/office/drawing/2010/main" val="0"/>
              </a:ext>
            </a:extLst>
          </a:blip>
          <a:srcRect t="4683" r="13943" b="5346"/>
          <a:stretch/>
        </p:blipFill>
        <p:spPr>
          <a:xfrm>
            <a:off x="-15942" y="-46690"/>
            <a:ext cx="4173256" cy="6894962"/>
          </a:xfrm>
          <a:prstGeom prst="rect">
            <a:avLst/>
          </a:prstGeom>
        </p:spPr>
      </p:pic>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556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07C91BD-ED6B-8B42-014D-9E55A32CA503}"/>
              </a:ext>
            </a:extLst>
          </p:cNvPr>
          <p:cNvSpPr/>
          <p:nvPr/>
        </p:nvSpPr>
        <p:spPr>
          <a:xfrm rot="16200000">
            <a:off x="-1392341" y="1343591"/>
            <a:ext cx="6941820" cy="4170818"/>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Cambria" panose="02040503050406030204" pitchFamily="18" charset="0"/>
              <a:ea typeface="Cambria" panose="02040503050406030204" pitchFamily="18" charset="0"/>
            </a:endParaRPr>
          </a:p>
        </p:txBody>
      </p:sp>
      <p:sp>
        <p:nvSpPr>
          <p:cNvPr id="3" name="TextBox 9">
            <a:extLst>
              <a:ext uri="{FF2B5EF4-FFF2-40B4-BE49-F238E27FC236}">
                <a16:creationId xmlns:a16="http://schemas.microsoft.com/office/drawing/2014/main" id="{2507109A-ED4A-2E8D-FC37-E743A7A4CD86}"/>
              </a:ext>
            </a:extLst>
          </p:cNvPr>
          <p:cNvSpPr txBox="1"/>
          <p:nvPr/>
        </p:nvSpPr>
        <p:spPr>
          <a:xfrm>
            <a:off x="4539343" y="799427"/>
            <a:ext cx="6777754" cy="553998"/>
          </a:xfrm>
          <a:prstGeom prst="rect">
            <a:avLst/>
          </a:prstGeom>
          <a:noFill/>
          <a:ln>
            <a:solidFill>
              <a:schemeClr val="bg1"/>
            </a:solidFill>
          </a:ln>
        </p:spPr>
        <p:txBody>
          <a:bodyPr wrap="square" rtlCol="0" anchor="t">
            <a:spAutoFit/>
          </a:bodyPr>
          <a:lstStyle/>
          <a:p>
            <a:pPr>
              <a:spcAft>
                <a:spcPts val="225"/>
              </a:spcAft>
            </a:pPr>
            <a:r>
              <a:rPr lang="en-US" sz="3000" b="1" dirty="0" err="1">
                <a:solidFill>
                  <a:prstClr val="black"/>
                </a:solidFill>
                <a:latin typeface="Cambria" panose="02040503050406030204" pitchFamily="18" charset="0"/>
                <a:ea typeface="Cambria" panose="02040503050406030204" pitchFamily="18" charset="0"/>
              </a:rPr>
              <a:t>Voorbeeld</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tabaksdoos</a:t>
            </a:r>
            <a:endParaRPr lang="en-US" sz="3000" b="1" dirty="0">
              <a:solidFill>
                <a:prstClr val="black"/>
              </a:solidFill>
              <a:latin typeface="Cambria" panose="02040503050406030204" pitchFamily="18" charset="0"/>
              <a:ea typeface="Cambria" panose="02040503050406030204" pitchFamily="18" charset="0"/>
            </a:endParaRPr>
          </a:p>
        </p:txBody>
      </p:sp>
      <p:pic>
        <p:nvPicPr>
          <p:cNvPr id="9" name="Afbeelding 8">
            <a:extLst>
              <a:ext uri="{FF2B5EF4-FFF2-40B4-BE49-F238E27FC236}">
                <a16:creationId xmlns:a16="http://schemas.microsoft.com/office/drawing/2014/main" id="{B80F5F2C-4907-CEA3-CB76-3A8954563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941" y="301834"/>
            <a:ext cx="4161717" cy="6254332"/>
          </a:xfrm>
          <a:prstGeom prst="rect">
            <a:avLst/>
          </a:prstGeom>
        </p:spPr>
      </p:pic>
      <p:sp>
        <p:nvSpPr>
          <p:cNvPr id="4" name="TextBox 8">
            <a:extLst>
              <a:ext uri="{FF2B5EF4-FFF2-40B4-BE49-F238E27FC236}">
                <a16:creationId xmlns:a16="http://schemas.microsoft.com/office/drawing/2014/main" id="{D59B06A9-7402-E062-D11F-BB7A188A34D1}"/>
              </a:ext>
            </a:extLst>
          </p:cNvPr>
          <p:cNvSpPr txBox="1"/>
          <p:nvPr/>
        </p:nvSpPr>
        <p:spPr>
          <a:xfrm>
            <a:off x="4639890" y="2042202"/>
            <a:ext cx="6887546" cy="2935419"/>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Engeland, 1771-1830, </a:t>
            </a:r>
            <a:r>
              <a:rPr lang="nl-NL" sz="2000" dirty="0" err="1">
                <a:latin typeface="Cambria" panose="02040503050406030204" pitchFamily="18" charset="0"/>
                <a:ea typeface="Cambria" panose="02040503050406030204" pitchFamily="18" charset="0"/>
              </a:rPr>
              <a:t>Wellcome</a:t>
            </a:r>
            <a:r>
              <a:rPr lang="nl-NL" sz="2000" dirty="0">
                <a:latin typeface="Cambria" panose="02040503050406030204" pitchFamily="18" charset="0"/>
                <a:ea typeface="Cambria" panose="02040503050406030204" pitchFamily="18" charset="0"/>
              </a:rPr>
              <a:t> Collection. </a:t>
            </a: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historisch patroon van ‘afschrikken’. </a:t>
            </a:r>
          </a:p>
          <a:p>
            <a:pPr marL="285750" indent="-285750">
              <a:lnSpc>
                <a:spcPct val="200000"/>
              </a:lnSpc>
              <a:buFont typeface="Arial" panose="020B0604020202020204" pitchFamily="34" charset="0"/>
              <a:buChar char="•"/>
            </a:pPr>
            <a:endParaRPr lang="nl-NL" sz="2000" dirty="0">
              <a:latin typeface="Cambria" panose="02040503050406030204" pitchFamily="18" charset="0"/>
              <a:ea typeface="Cambria" panose="02040503050406030204" pitchFamily="18" charset="0"/>
            </a:endParaRPr>
          </a:p>
          <a:p>
            <a:pPr marL="285750" indent="-285750">
              <a:lnSpc>
                <a:spcPct val="200000"/>
              </a:lnSpc>
              <a:buFont typeface="Arial" panose="020B0604020202020204" pitchFamily="34" charset="0"/>
              <a:buChar char="•"/>
            </a:pPr>
            <a:r>
              <a:rPr lang="nl-NL" sz="2000" dirty="0">
                <a:latin typeface="Cambria" panose="02040503050406030204" pitchFamily="18" charset="0"/>
                <a:ea typeface="Cambria" panose="02040503050406030204" pitchFamily="18" charset="0"/>
              </a:rPr>
              <a:t>Hoe ongezond was roken vroeger eigenlijk? </a:t>
            </a:r>
            <a:endParaRPr lang="en-US" sz="2000" dirty="0">
              <a:latin typeface="Cambria" panose="02040503050406030204" pitchFamily="18" charset="0"/>
              <a:ea typeface="Cambria" panose="02040503050406030204" pitchFamily="18" charset="0"/>
            </a:endParaRPr>
          </a:p>
          <a:p>
            <a:pPr>
              <a:lnSpc>
                <a:spcPct val="150000"/>
              </a:lnSpc>
            </a:pPr>
            <a:endParaRPr lang="en-GB" sz="1650" dirty="0">
              <a:solidFill>
                <a:prstClr val="black"/>
              </a:solidFill>
              <a:latin typeface="Cambria" panose="02040503050406030204" pitchFamily="18" charset="0"/>
              <a:ea typeface="Cambria" panose="02040503050406030204" pitchFamily="18" charset="0"/>
            </a:endParaRPr>
          </a:p>
        </p:txBody>
      </p:sp>
      <p:cxnSp>
        <p:nvCxnSpPr>
          <p:cNvPr id="19" name="Straight Connector 13">
            <a:extLst>
              <a:ext uri="{FF2B5EF4-FFF2-40B4-BE49-F238E27FC236}">
                <a16:creationId xmlns:a16="http://schemas.microsoft.com/office/drawing/2014/main" id="{E9845DCC-7EBE-4408-B9FC-23E07ED26374}"/>
              </a:ext>
            </a:extLst>
          </p:cNvPr>
          <p:cNvCxnSpPr>
            <a:cxnSpLocks/>
          </p:cNvCxnSpPr>
          <p:nvPr/>
        </p:nvCxnSpPr>
        <p:spPr>
          <a:xfrm flipV="1">
            <a:off x="4154877" y="-41910"/>
            <a:ext cx="0" cy="6941820"/>
          </a:xfrm>
          <a:prstGeom prst="line">
            <a:avLst/>
          </a:prstGeom>
          <a:ln w="76200">
            <a:solidFill>
              <a:srgbClr val="8FAADC"/>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AD3307D0-BCBF-599F-0E05-A31E5ED1548E}"/>
              </a:ext>
            </a:extLst>
          </p:cNvPr>
          <p:cNvSpPr/>
          <p:nvPr/>
        </p:nvSpPr>
        <p:spPr>
          <a:xfrm>
            <a:off x="10981038" y="0"/>
            <a:ext cx="1210962"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4258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FA8F1-A429-C2C8-7BFD-F01837287879}"/>
              </a:ext>
            </a:extLst>
          </p:cNvPr>
          <p:cNvSpPr/>
          <p:nvPr/>
        </p:nvSpPr>
        <p:spPr>
          <a:xfrm rot="16200000">
            <a:off x="4355779" y="-1822202"/>
            <a:ext cx="1594828" cy="10306383"/>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8" name="Rectangle 3">
            <a:extLst>
              <a:ext uri="{FF2B5EF4-FFF2-40B4-BE49-F238E27FC236}">
                <a16:creationId xmlns:a16="http://schemas.microsoft.com/office/drawing/2014/main" id="{F01D7029-27E3-8B14-0134-B797255A2E46}"/>
              </a:ext>
            </a:extLst>
          </p:cNvPr>
          <p:cNvSpPr/>
          <p:nvPr/>
        </p:nvSpPr>
        <p:spPr>
          <a:xfrm>
            <a:off x="10241280" y="0"/>
            <a:ext cx="1950720"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9F41F49F-59DD-EDFF-75F7-91E58025B6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56139" y="2099982"/>
            <a:ext cx="1738011" cy="2454819"/>
          </a:xfrm>
          <a:prstGeom prst="round2DiagRect">
            <a:avLst>
              <a:gd name="adj1" fmla="val 16667"/>
              <a:gd name="adj2" fmla="val 0"/>
            </a:avLst>
          </a:prstGeom>
          <a:ln w="28575" cap="sq">
            <a:solidFill>
              <a:srgbClr val="000000"/>
            </a:solidFill>
            <a:miter lim="800000"/>
          </a:ln>
          <a:effectLst>
            <a:outerShdw blurRad="254000" algn="tl" rotWithShape="0">
              <a:srgbClr val="000000">
                <a:alpha val="43000"/>
              </a:srgbClr>
            </a:outerShdw>
          </a:effectLst>
        </p:spPr>
      </p:pic>
      <p:sp>
        <p:nvSpPr>
          <p:cNvPr id="12" name="Titel 1">
            <a:extLst>
              <a:ext uri="{FF2B5EF4-FFF2-40B4-BE49-F238E27FC236}">
                <a16:creationId xmlns:a16="http://schemas.microsoft.com/office/drawing/2014/main" id="{7F6964C6-A670-107E-B25C-D45101BB1EAD}"/>
              </a:ext>
            </a:extLst>
          </p:cNvPr>
          <p:cNvSpPr txBox="1">
            <a:spLocks/>
          </p:cNvSpPr>
          <p:nvPr/>
        </p:nvSpPr>
        <p:spPr>
          <a:xfrm>
            <a:off x="182085" y="2766458"/>
            <a:ext cx="10009441" cy="1121869"/>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nl-NL" sz="37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 ontdekking van de clitoris:</a:t>
            </a:r>
            <a: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seks, geschiedenis en biologie</a:t>
            </a:r>
          </a:p>
        </p:txBody>
      </p:sp>
    </p:spTree>
    <p:extLst>
      <p:ext uri="{BB962C8B-B14F-4D97-AF65-F5344CB8AC3E}">
        <p14:creationId xmlns:p14="http://schemas.microsoft.com/office/powerpoint/2010/main" val="3983244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FA8F1-A429-C2C8-7BFD-F01837287879}"/>
              </a:ext>
            </a:extLst>
          </p:cNvPr>
          <p:cNvSpPr/>
          <p:nvPr/>
        </p:nvSpPr>
        <p:spPr>
          <a:xfrm rot="16200000">
            <a:off x="4355779" y="-1822202"/>
            <a:ext cx="1594828" cy="10306383"/>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EA867E6-14CB-82F4-870A-66CF75880E79}"/>
              </a:ext>
            </a:extLst>
          </p:cNvPr>
          <p:cNvSpPr>
            <a:spLocks noGrp="1"/>
          </p:cNvSpPr>
          <p:nvPr>
            <p:ph type="ctrTitle"/>
          </p:nvPr>
        </p:nvSpPr>
        <p:spPr>
          <a:xfrm>
            <a:off x="2047597" y="2756119"/>
            <a:ext cx="9115823" cy="844555"/>
          </a:xfrm>
          <a:noFill/>
        </p:spPr>
        <p:txBody>
          <a:bodyPr>
            <a:normAutofit fontScale="90000"/>
          </a:bodyPr>
          <a:lstStyle/>
          <a:p>
            <a:pPr algn="l">
              <a:lnSpc>
                <a:spcPct val="120000"/>
              </a:lnSpc>
            </a:pP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6700" dirty="0">
                <a:effectLst>
                  <a:outerShdw blurRad="38100" dist="38100" dir="2700000" algn="tl">
                    <a:srgbClr val="000000">
                      <a:alpha val="43137"/>
                    </a:srgbClr>
                  </a:outerShdw>
                </a:effectLst>
                <a:latin typeface="Montserrat" panose="00000500000000000000" pitchFamily="2" charset="0"/>
              </a:rPr>
              <a:t/>
            </a:r>
            <a:br>
              <a:rPr lang="nl-NL" sz="6700" dirty="0">
                <a:effectLst>
                  <a:outerShdw blurRad="38100" dist="38100" dir="2700000" algn="tl">
                    <a:srgbClr val="000000">
                      <a:alpha val="43137"/>
                    </a:srgbClr>
                  </a:outerShdw>
                </a:effectLst>
                <a:latin typeface="Montserrat" panose="00000500000000000000" pitchFamily="2" charset="0"/>
              </a:rPr>
            </a:br>
            <a:r>
              <a:rPr lang="nl-NL" sz="3700" dirty="0">
                <a:solidFill>
                  <a:schemeClr val="bg1"/>
                </a:solidFill>
                <a:effectLst>
                  <a:outerShdw blurRad="38100" dist="38100" dir="2700000" algn="tl">
                    <a:srgbClr val="000000">
                      <a:alpha val="43137"/>
                    </a:srgbClr>
                  </a:outerShdw>
                </a:effectLst>
                <a:latin typeface="Montserrat" panose="00000500000000000000" pitchFamily="2" charset="0"/>
              </a:rPr>
              <a:t>Bedankt voor jullie aandacht!</a:t>
            </a:r>
          </a:p>
        </p:txBody>
      </p:sp>
      <p:pic>
        <p:nvPicPr>
          <p:cNvPr id="5" name="Afbeelding 4">
            <a:extLst>
              <a:ext uri="{FF2B5EF4-FFF2-40B4-BE49-F238E27FC236}">
                <a16:creationId xmlns:a16="http://schemas.microsoft.com/office/drawing/2014/main" id="{1F2E0C34-78D6-8940-5A7D-A078DB42ADF0}"/>
              </a:ext>
            </a:extLst>
          </p:cNvPr>
          <p:cNvPicPr>
            <a:picLocks noChangeAspect="1"/>
          </p:cNvPicPr>
          <p:nvPr/>
        </p:nvPicPr>
        <p:blipFill>
          <a:blip r:embed="rId2"/>
          <a:stretch>
            <a:fillRect/>
          </a:stretch>
        </p:blipFill>
        <p:spPr>
          <a:xfrm rot="1744178">
            <a:off x="1168559" y="1320825"/>
            <a:ext cx="928228" cy="1009912"/>
          </a:xfrm>
          <a:prstGeom prst="rect">
            <a:avLst/>
          </a:prstGeom>
        </p:spPr>
      </p:pic>
      <p:pic>
        <p:nvPicPr>
          <p:cNvPr id="7" name="Afbeelding 6">
            <a:extLst>
              <a:ext uri="{FF2B5EF4-FFF2-40B4-BE49-F238E27FC236}">
                <a16:creationId xmlns:a16="http://schemas.microsoft.com/office/drawing/2014/main" id="{736ACEBE-F7E9-EA54-54B4-7BFEB522910E}"/>
              </a:ext>
            </a:extLst>
          </p:cNvPr>
          <p:cNvPicPr>
            <a:picLocks noChangeAspect="1"/>
          </p:cNvPicPr>
          <p:nvPr/>
        </p:nvPicPr>
        <p:blipFill>
          <a:blip r:embed="rId3"/>
          <a:stretch>
            <a:fillRect/>
          </a:stretch>
        </p:blipFill>
        <p:spPr>
          <a:xfrm rot="19905077">
            <a:off x="-190444" y="127785"/>
            <a:ext cx="2046993" cy="1939928"/>
          </a:xfrm>
          <a:prstGeom prst="rect">
            <a:avLst/>
          </a:prstGeom>
        </p:spPr>
      </p:pic>
      <p:pic>
        <p:nvPicPr>
          <p:cNvPr id="11" name="Afbeelding 10">
            <a:extLst>
              <a:ext uri="{FF2B5EF4-FFF2-40B4-BE49-F238E27FC236}">
                <a16:creationId xmlns:a16="http://schemas.microsoft.com/office/drawing/2014/main" id="{56DC25C0-144A-E271-AB96-03B7DA4AFF1A}"/>
              </a:ext>
            </a:extLst>
          </p:cNvPr>
          <p:cNvPicPr>
            <a:picLocks noChangeAspect="1"/>
          </p:cNvPicPr>
          <p:nvPr/>
        </p:nvPicPr>
        <p:blipFill>
          <a:blip r:embed="rId4"/>
          <a:stretch>
            <a:fillRect/>
          </a:stretch>
        </p:blipFill>
        <p:spPr>
          <a:xfrm rot="570912">
            <a:off x="999485" y="334621"/>
            <a:ext cx="2886542" cy="1175957"/>
          </a:xfrm>
          <a:prstGeom prst="rect">
            <a:avLst/>
          </a:prstGeom>
        </p:spPr>
      </p:pic>
      <p:pic>
        <p:nvPicPr>
          <p:cNvPr id="13" name="Afbeelding 12">
            <a:extLst>
              <a:ext uri="{FF2B5EF4-FFF2-40B4-BE49-F238E27FC236}">
                <a16:creationId xmlns:a16="http://schemas.microsoft.com/office/drawing/2014/main" id="{B5221AA9-6CEB-082C-C392-D38A319B79B2}"/>
              </a:ext>
            </a:extLst>
          </p:cNvPr>
          <p:cNvPicPr>
            <a:picLocks noChangeAspect="1"/>
          </p:cNvPicPr>
          <p:nvPr/>
        </p:nvPicPr>
        <p:blipFill rotWithShape="1">
          <a:blip r:embed="rId5"/>
          <a:srcRect t="3549"/>
          <a:stretch/>
        </p:blipFill>
        <p:spPr>
          <a:xfrm>
            <a:off x="-192119" y="4202180"/>
            <a:ext cx="1313407" cy="1417954"/>
          </a:xfrm>
          <a:prstGeom prst="rect">
            <a:avLst/>
          </a:prstGeom>
        </p:spPr>
      </p:pic>
      <p:pic>
        <p:nvPicPr>
          <p:cNvPr id="9" name="Afbeelding 8">
            <a:extLst>
              <a:ext uri="{FF2B5EF4-FFF2-40B4-BE49-F238E27FC236}">
                <a16:creationId xmlns:a16="http://schemas.microsoft.com/office/drawing/2014/main" id="{26EC9DBD-2366-B638-7C81-403172982E24}"/>
              </a:ext>
            </a:extLst>
          </p:cNvPr>
          <p:cNvPicPr>
            <a:picLocks noChangeAspect="1"/>
          </p:cNvPicPr>
          <p:nvPr/>
        </p:nvPicPr>
        <p:blipFill>
          <a:blip r:embed="rId6"/>
          <a:stretch>
            <a:fillRect/>
          </a:stretch>
        </p:blipFill>
        <p:spPr>
          <a:xfrm rot="20547283">
            <a:off x="38817" y="5633962"/>
            <a:ext cx="1041282" cy="985894"/>
          </a:xfrm>
          <a:prstGeom prst="rect">
            <a:avLst/>
          </a:prstGeom>
        </p:spPr>
      </p:pic>
      <p:pic>
        <p:nvPicPr>
          <p:cNvPr id="6" name="Picture 5"/>
          <p:cNvPicPr>
            <a:picLocks noChangeAspect="1"/>
          </p:cNvPicPr>
          <p:nvPr/>
        </p:nvPicPr>
        <p:blipFill rotWithShape="1">
          <a:blip r:embed="rId7"/>
          <a:srcRect l="1" t="9971" r="1889" b="10363"/>
          <a:stretch/>
        </p:blipFill>
        <p:spPr>
          <a:xfrm>
            <a:off x="184055" y="2657879"/>
            <a:ext cx="738088" cy="1339029"/>
          </a:xfrm>
          <a:prstGeom prst="round2DiagRect">
            <a:avLst>
              <a:gd name="adj1" fmla="val 16667"/>
              <a:gd name="adj2" fmla="val 0"/>
            </a:avLst>
          </a:prstGeom>
          <a:ln w="12700" cap="sq">
            <a:solidFill>
              <a:schemeClr val="tx1"/>
            </a:solidFill>
            <a:miter lim="800000"/>
          </a:ln>
          <a:effectLst>
            <a:outerShdw blurRad="254000" algn="tl" rotWithShape="0">
              <a:srgbClr val="000000">
                <a:alpha val="43000"/>
              </a:srgbClr>
            </a:outerShdw>
          </a:effectLst>
        </p:spPr>
      </p:pic>
      <p:sp>
        <p:nvSpPr>
          <p:cNvPr id="8" name="Rectangle 3">
            <a:extLst>
              <a:ext uri="{FF2B5EF4-FFF2-40B4-BE49-F238E27FC236}">
                <a16:creationId xmlns:a16="http://schemas.microsoft.com/office/drawing/2014/main" id="{F01D7029-27E3-8B14-0134-B797255A2E46}"/>
              </a:ext>
            </a:extLst>
          </p:cNvPr>
          <p:cNvSpPr/>
          <p:nvPr/>
        </p:nvSpPr>
        <p:spPr>
          <a:xfrm>
            <a:off x="10241280" y="0"/>
            <a:ext cx="1950720" cy="6844245"/>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89101F5-2E0C-101D-9D2E-262E4B09C546}"/>
              </a:ext>
            </a:extLst>
          </p:cNvPr>
          <p:cNvSpPr txBox="1"/>
          <p:nvPr/>
        </p:nvSpPr>
        <p:spPr>
          <a:xfrm>
            <a:off x="2118552" y="4621533"/>
            <a:ext cx="7279613" cy="963597"/>
          </a:xfrm>
          <a:prstGeom prst="rect">
            <a:avLst/>
          </a:prstGeom>
          <a:noFill/>
        </p:spPr>
        <p:txBody>
          <a:bodyPr wrap="square" rtlCol="0">
            <a:spAutoFit/>
          </a:bodyPr>
          <a:lstStyle/>
          <a:p>
            <a:pPr>
              <a:lnSpc>
                <a:spcPct val="150000"/>
              </a:lnSpc>
            </a:pPr>
            <a:r>
              <a:rPr lang="nl-NL" sz="2000" b="1" dirty="0">
                <a:latin typeface="Montserrat" panose="00000500000000000000" pitchFamily="2" charset="0"/>
              </a:rPr>
              <a:t>Karen Hollewand </a:t>
            </a:r>
          </a:p>
          <a:p>
            <a:pPr>
              <a:lnSpc>
                <a:spcPct val="150000"/>
              </a:lnSpc>
            </a:pPr>
            <a:r>
              <a:rPr lang="nl-NL" sz="2000" dirty="0">
                <a:latin typeface="Montserrat" panose="00000500000000000000" pitchFamily="2" charset="0"/>
              </a:rPr>
              <a:t>k.e.hollewand@rug.nl</a:t>
            </a:r>
          </a:p>
        </p:txBody>
      </p:sp>
      <p:pic>
        <p:nvPicPr>
          <p:cNvPr id="17" name="Afbeelding 16" descr="Afbeelding met tekst, zwart, oud&#10;&#10;Automatisch gegenereerde beschrijving">
            <a:extLst>
              <a:ext uri="{FF2B5EF4-FFF2-40B4-BE49-F238E27FC236}">
                <a16:creationId xmlns:a16="http://schemas.microsoft.com/office/drawing/2014/main" id="{6C3EFAA0-2F73-D330-BD51-F8515C411C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6928" y="2262990"/>
            <a:ext cx="1692987" cy="2128806"/>
          </a:xfrm>
          <a:prstGeom prst="pentagon">
            <a:avLst/>
          </a:prstGeom>
          <a:ln w="28575">
            <a:solidFill>
              <a:schemeClr val="tx1"/>
            </a:solidFill>
          </a:ln>
        </p:spPr>
      </p:pic>
      <p:pic>
        <p:nvPicPr>
          <p:cNvPr id="18" name="Afbeelding 17">
            <a:extLst>
              <a:ext uri="{FF2B5EF4-FFF2-40B4-BE49-F238E27FC236}">
                <a16:creationId xmlns:a16="http://schemas.microsoft.com/office/drawing/2014/main" id="{9F41F49F-59DD-EDFF-75F7-91E58025B64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497857" y="4721071"/>
            <a:ext cx="1331127" cy="1880124"/>
          </a:xfrm>
          <a:prstGeom prst="round2DiagRect">
            <a:avLst>
              <a:gd name="adj1" fmla="val 16667"/>
              <a:gd name="adj2" fmla="val 0"/>
            </a:avLst>
          </a:prstGeom>
          <a:ln w="28575" cap="sq">
            <a:solidFill>
              <a:srgbClr val="000000"/>
            </a:solidFill>
            <a:miter lim="800000"/>
          </a:ln>
          <a:effectLst>
            <a:outerShdw blurRad="254000" algn="tl" rotWithShape="0">
              <a:srgbClr val="000000">
                <a:alpha val="43000"/>
              </a:srgbClr>
            </a:outerShdw>
          </a:effectLst>
        </p:spPr>
      </p:pic>
      <p:pic>
        <p:nvPicPr>
          <p:cNvPr id="3" name="Afbeelding 2" descr="Afbeelding met tekst, boek&#10;&#10;Automatisch gegenereerde beschrijving">
            <a:extLst>
              <a:ext uri="{FF2B5EF4-FFF2-40B4-BE49-F238E27FC236}">
                <a16:creationId xmlns:a16="http://schemas.microsoft.com/office/drawing/2014/main" id="{10E911FC-48AF-B898-B864-21431C8737D4}"/>
              </a:ext>
            </a:extLst>
          </p:cNvPr>
          <p:cNvPicPr>
            <a:picLocks noChangeAspect="1"/>
          </p:cNvPicPr>
          <p:nvPr/>
        </p:nvPicPr>
        <p:blipFill rotWithShape="1">
          <a:blip r:embed="rId10">
            <a:extLst>
              <a:ext uri="{28A0092B-C50C-407E-A947-70E740481C1C}">
                <a14:useLocalDpi xmlns:a14="http://schemas.microsoft.com/office/drawing/2010/main" val="0"/>
              </a:ext>
            </a:extLst>
          </a:blip>
          <a:srcRect l="39430" t="39108" r="30938" b="37626"/>
          <a:stretch/>
        </p:blipFill>
        <p:spPr>
          <a:xfrm>
            <a:off x="10413709" y="176383"/>
            <a:ext cx="1499422" cy="1843557"/>
          </a:xfrm>
          <a:prstGeom prst="ellipse">
            <a:avLst/>
          </a:prstGeom>
          <a:ln w="28575">
            <a:solidFill>
              <a:schemeClr val="tx1">
                <a:lumMod val="95000"/>
                <a:lumOff val="5000"/>
              </a:schemeClr>
            </a:solidFill>
          </a:ln>
        </p:spPr>
      </p:pic>
    </p:spTree>
    <p:extLst>
      <p:ext uri="{BB962C8B-B14F-4D97-AF65-F5344CB8AC3E}">
        <p14:creationId xmlns:p14="http://schemas.microsoft.com/office/powerpoint/2010/main" val="144095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86C1708-7C7B-DE90-41E1-92FD5E4DDDDD}"/>
              </a:ext>
            </a:extLst>
          </p:cNvPr>
          <p:cNvSpPr/>
          <p:nvPr/>
        </p:nvSpPr>
        <p:spPr>
          <a:xfrm rot="16200000">
            <a:off x="5295167" y="-2768432"/>
            <a:ext cx="1594828" cy="12198843"/>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5" name="Titel 1">
            <a:extLst>
              <a:ext uri="{FF2B5EF4-FFF2-40B4-BE49-F238E27FC236}">
                <a16:creationId xmlns:a16="http://schemas.microsoft.com/office/drawing/2014/main" id="{9D7DAB6C-3FA9-E6C8-525B-908F5043C266}"/>
              </a:ext>
            </a:extLst>
          </p:cNvPr>
          <p:cNvSpPr txBox="1">
            <a:spLocks/>
          </p:cNvSpPr>
          <p:nvPr/>
        </p:nvSpPr>
        <p:spPr>
          <a:xfrm>
            <a:off x="91795" y="2486580"/>
            <a:ext cx="8772119" cy="11218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nl-NL" sz="37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Teken een clitoris.</a:t>
            </a:r>
            <a:endPar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7" name="Tekstvak 16">
            <a:extLst>
              <a:ext uri="{FF2B5EF4-FFF2-40B4-BE49-F238E27FC236}">
                <a16:creationId xmlns:a16="http://schemas.microsoft.com/office/drawing/2014/main" id="{C71D0DB9-9206-3DC3-C353-A960F66DD383}"/>
              </a:ext>
            </a:extLst>
          </p:cNvPr>
          <p:cNvSpPr txBox="1"/>
          <p:nvPr/>
        </p:nvSpPr>
        <p:spPr>
          <a:xfrm>
            <a:off x="9426147" y="2399551"/>
            <a:ext cx="2388973" cy="1815882"/>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800" b="1" dirty="0">
                <a:latin typeface="Montserrat" panose="00000500000000000000" pitchFamily="2" charset="0"/>
              </a:rPr>
              <a:t>kleine quiz</a:t>
            </a:r>
          </a:p>
          <a:p>
            <a:pPr algn="ctr"/>
            <a:endParaRPr lang="nl-NL" sz="800" b="1" dirty="0">
              <a:latin typeface="Montserrat" panose="00000500000000000000" pitchFamily="2" charset="0"/>
            </a:endParaRPr>
          </a:p>
        </p:txBody>
      </p:sp>
    </p:spTree>
    <p:extLst>
      <p:ext uri="{BB962C8B-B14F-4D97-AF65-F5344CB8AC3E}">
        <p14:creationId xmlns:p14="http://schemas.microsoft.com/office/powerpoint/2010/main" val="158749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7" name="Tekstvak 16">
            <a:extLst>
              <a:ext uri="{FF2B5EF4-FFF2-40B4-BE49-F238E27FC236}">
                <a16:creationId xmlns:a16="http://schemas.microsoft.com/office/drawing/2014/main" id="{C71D0DB9-9206-3DC3-C353-A960F66DD383}"/>
              </a:ext>
            </a:extLst>
          </p:cNvPr>
          <p:cNvSpPr txBox="1"/>
          <p:nvPr/>
        </p:nvSpPr>
        <p:spPr>
          <a:xfrm>
            <a:off x="9325233" y="2399551"/>
            <a:ext cx="2489888" cy="1815882"/>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800" b="1" i="1" dirty="0">
                <a:latin typeface="Montserrat" panose="00000500000000000000" pitchFamily="2" charset="0"/>
              </a:rPr>
              <a:t>Nectar </a:t>
            </a:r>
            <a:r>
              <a:rPr lang="nl-NL" sz="4800" b="1" dirty="0">
                <a:latin typeface="Montserrat" panose="00000500000000000000" pitchFamily="2" charset="0"/>
              </a:rPr>
              <a:t>2022</a:t>
            </a:r>
          </a:p>
          <a:p>
            <a:pPr algn="ctr"/>
            <a:endParaRPr lang="nl-NL" sz="800" b="1" dirty="0">
              <a:latin typeface="Montserrat" panose="00000500000000000000" pitchFamily="2" charset="0"/>
            </a:endParaRPr>
          </a:p>
        </p:txBody>
      </p:sp>
      <p:pic>
        <p:nvPicPr>
          <p:cNvPr id="4" name="Afbeelding 3">
            <a:extLst>
              <a:ext uri="{FF2B5EF4-FFF2-40B4-BE49-F238E27FC236}">
                <a16:creationId xmlns:a16="http://schemas.microsoft.com/office/drawing/2014/main" id="{49BD1139-84DA-A397-8232-C7D45FDEE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13" y="1197637"/>
            <a:ext cx="8715046" cy="4610039"/>
          </a:xfrm>
          <a:prstGeom prst="rect">
            <a:avLst/>
          </a:prstGeom>
        </p:spPr>
      </p:pic>
    </p:spTree>
    <p:extLst>
      <p:ext uri="{BB962C8B-B14F-4D97-AF65-F5344CB8AC3E}">
        <p14:creationId xmlns:p14="http://schemas.microsoft.com/office/powerpoint/2010/main" val="95905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86C1708-7C7B-DE90-41E1-92FD5E4DDDDD}"/>
              </a:ext>
            </a:extLst>
          </p:cNvPr>
          <p:cNvSpPr/>
          <p:nvPr/>
        </p:nvSpPr>
        <p:spPr>
          <a:xfrm rot="16200000">
            <a:off x="5295167" y="-2768432"/>
            <a:ext cx="1594828" cy="12198843"/>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5" name="Titel 1">
            <a:extLst>
              <a:ext uri="{FF2B5EF4-FFF2-40B4-BE49-F238E27FC236}">
                <a16:creationId xmlns:a16="http://schemas.microsoft.com/office/drawing/2014/main" id="{9D7DAB6C-3FA9-E6C8-525B-908F5043C266}"/>
              </a:ext>
            </a:extLst>
          </p:cNvPr>
          <p:cNvSpPr txBox="1">
            <a:spLocks/>
          </p:cNvSpPr>
          <p:nvPr/>
        </p:nvSpPr>
        <p:spPr>
          <a:xfrm>
            <a:off x="981482" y="2746557"/>
            <a:ext cx="7808291" cy="1121869"/>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nl-NL" sz="37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Sinds wanneer is deze anatomie bekend (in de wetenschap)?</a:t>
            </a:r>
            <a:endParaRPr lang="nl-NL"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7" name="Tekstvak 16">
            <a:extLst>
              <a:ext uri="{FF2B5EF4-FFF2-40B4-BE49-F238E27FC236}">
                <a16:creationId xmlns:a16="http://schemas.microsoft.com/office/drawing/2014/main" id="{C71D0DB9-9206-3DC3-C353-A960F66DD383}"/>
              </a:ext>
            </a:extLst>
          </p:cNvPr>
          <p:cNvSpPr txBox="1"/>
          <p:nvPr/>
        </p:nvSpPr>
        <p:spPr>
          <a:xfrm>
            <a:off x="9426147" y="2399551"/>
            <a:ext cx="2388973" cy="1815882"/>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800" b="1" dirty="0">
                <a:latin typeface="Montserrat" panose="00000500000000000000" pitchFamily="2" charset="0"/>
              </a:rPr>
              <a:t>kleine quiz</a:t>
            </a:r>
          </a:p>
          <a:p>
            <a:pPr algn="ctr"/>
            <a:endParaRPr lang="nl-NL" sz="800" b="1" dirty="0">
              <a:latin typeface="Montserrat" panose="00000500000000000000" pitchFamily="2" charset="0"/>
            </a:endParaRPr>
          </a:p>
        </p:txBody>
      </p:sp>
    </p:spTree>
    <p:extLst>
      <p:ext uri="{BB962C8B-B14F-4D97-AF65-F5344CB8AC3E}">
        <p14:creationId xmlns:p14="http://schemas.microsoft.com/office/powerpoint/2010/main" val="1007080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7" name="Tekstvak 16">
            <a:extLst>
              <a:ext uri="{FF2B5EF4-FFF2-40B4-BE49-F238E27FC236}">
                <a16:creationId xmlns:a16="http://schemas.microsoft.com/office/drawing/2014/main" id="{C71D0DB9-9206-3DC3-C353-A960F66DD383}"/>
              </a:ext>
            </a:extLst>
          </p:cNvPr>
          <p:cNvSpPr txBox="1"/>
          <p:nvPr/>
        </p:nvSpPr>
        <p:spPr>
          <a:xfrm>
            <a:off x="9102810" y="2391313"/>
            <a:ext cx="2767914" cy="1631216"/>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200" b="1" dirty="0">
                <a:latin typeface="Montserrat" panose="00000500000000000000" pitchFamily="2" charset="0"/>
              </a:rPr>
              <a:t>De Graaf </a:t>
            </a:r>
            <a:r>
              <a:rPr lang="nl-NL" sz="4200" b="1" dirty="0">
                <a:solidFill>
                  <a:schemeClr val="tx1"/>
                </a:solidFill>
                <a:latin typeface="Montserrat" panose="00000500000000000000" pitchFamily="2" charset="0"/>
              </a:rPr>
              <a:t>1672</a:t>
            </a:r>
          </a:p>
          <a:p>
            <a:pPr algn="ctr"/>
            <a:endParaRPr lang="nl-NL" sz="800" b="1" dirty="0">
              <a:latin typeface="Montserrat" panose="00000500000000000000" pitchFamily="2" charset="0"/>
            </a:endParaRPr>
          </a:p>
        </p:txBody>
      </p:sp>
      <p:pic>
        <p:nvPicPr>
          <p:cNvPr id="5" name="Afbeelding 4">
            <a:extLst>
              <a:ext uri="{FF2B5EF4-FFF2-40B4-BE49-F238E27FC236}">
                <a16:creationId xmlns:a16="http://schemas.microsoft.com/office/drawing/2014/main" id="{B6B5CC4F-0CCB-9098-7C13-E4A8183D499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0534" y="491039"/>
            <a:ext cx="7918623" cy="5875921"/>
          </a:xfrm>
          <a:prstGeom prst="rect">
            <a:avLst/>
          </a:prstGeom>
        </p:spPr>
      </p:pic>
    </p:spTree>
    <p:extLst>
      <p:ext uri="{BB962C8B-B14F-4D97-AF65-F5344CB8AC3E}">
        <p14:creationId xmlns:p14="http://schemas.microsoft.com/office/powerpoint/2010/main" val="3048107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86C1708-7C7B-DE90-41E1-92FD5E4DDDDD}"/>
              </a:ext>
            </a:extLst>
          </p:cNvPr>
          <p:cNvSpPr/>
          <p:nvPr/>
        </p:nvSpPr>
        <p:spPr>
          <a:xfrm rot="16200000">
            <a:off x="5295167" y="-2768432"/>
            <a:ext cx="1594828" cy="12198843"/>
          </a:xfrm>
          <a:prstGeom prst="rect">
            <a:avLst/>
          </a:prstGeom>
          <a:solidFill>
            <a:srgbClr val="D42153"/>
          </a:solidFill>
          <a:ln>
            <a:solidFill>
              <a:srgbClr val="D4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5" name="Titel 1">
            <a:extLst>
              <a:ext uri="{FF2B5EF4-FFF2-40B4-BE49-F238E27FC236}">
                <a16:creationId xmlns:a16="http://schemas.microsoft.com/office/drawing/2014/main" id="{9D7DAB6C-3FA9-E6C8-525B-908F5043C266}"/>
              </a:ext>
            </a:extLst>
          </p:cNvPr>
          <p:cNvSpPr txBox="1">
            <a:spLocks/>
          </p:cNvSpPr>
          <p:nvPr/>
        </p:nvSpPr>
        <p:spPr>
          <a:xfrm>
            <a:off x="461320" y="2746557"/>
            <a:ext cx="8822724" cy="11218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nl-NL" sz="33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Sinds wanneer staat de complete clitoris in een Nederlandse biologieboek?</a:t>
            </a:r>
          </a:p>
        </p:txBody>
      </p:sp>
      <p:sp>
        <p:nvSpPr>
          <p:cNvPr id="17" name="Tekstvak 16">
            <a:extLst>
              <a:ext uri="{FF2B5EF4-FFF2-40B4-BE49-F238E27FC236}">
                <a16:creationId xmlns:a16="http://schemas.microsoft.com/office/drawing/2014/main" id="{C71D0DB9-9206-3DC3-C353-A960F66DD383}"/>
              </a:ext>
            </a:extLst>
          </p:cNvPr>
          <p:cNvSpPr txBox="1"/>
          <p:nvPr/>
        </p:nvSpPr>
        <p:spPr>
          <a:xfrm>
            <a:off x="9426147" y="2399551"/>
            <a:ext cx="2388973" cy="1815882"/>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800" b="1" dirty="0">
                <a:latin typeface="Montserrat" panose="00000500000000000000" pitchFamily="2" charset="0"/>
              </a:rPr>
              <a:t>kleine quiz</a:t>
            </a:r>
          </a:p>
          <a:p>
            <a:pPr algn="ctr"/>
            <a:endParaRPr lang="nl-NL" sz="800" b="1" dirty="0">
              <a:latin typeface="Montserrat" panose="00000500000000000000" pitchFamily="2" charset="0"/>
            </a:endParaRPr>
          </a:p>
        </p:txBody>
      </p:sp>
    </p:spTree>
    <p:extLst>
      <p:ext uri="{BB962C8B-B14F-4D97-AF65-F5344CB8AC3E}">
        <p14:creationId xmlns:p14="http://schemas.microsoft.com/office/powerpoint/2010/main" val="67050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56489C1-8D21-46B1-0706-B18B3A4D38E9}"/>
              </a:ext>
            </a:extLst>
          </p:cNvPr>
          <p:cNvSpPr txBox="1"/>
          <p:nvPr/>
        </p:nvSpPr>
        <p:spPr>
          <a:xfrm>
            <a:off x="5375189" y="2850292"/>
            <a:ext cx="914400" cy="914400"/>
          </a:xfrm>
          <a:prstGeom prst="rect">
            <a:avLst/>
          </a:prstGeom>
          <a:noFill/>
        </p:spPr>
        <p:txBody>
          <a:bodyPr wrap="square" rtlCol="0">
            <a:spAutoFit/>
          </a:bodyPr>
          <a:lstStyle/>
          <a:p>
            <a:endParaRPr lang="nl-NL" dirty="0"/>
          </a:p>
        </p:txBody>
      </p:sp>
      <p:sp>
        <p:nvSpPr>
          <p:cNvPr id="17" name="Tekstvak 16">
            <a:extLst>
              <a:ext uri="{FF2B5EF4-FFF2-40B4-BE49-F238E27FC236}">
                <a16:creationId xmlns:a16="http://schemas.microsoft.com/office/drawing/2014/main" id="{C71D0DB9-9206-3DC3-C353-A960F66DD383}"/>
              </a:ext>
            </a:extLst>
          </p:cNvPr>
          <p:cNvSpPr txBox="1"/>
          <p:nvPr/>
        </p:nvSpPr>
        <p:spPr>
          <a:xfrm>
            <a:off x="8829964" y="2290226"/>
            <a:ext cx="3065474" cy="2277547"/>
          </a:xfrm>
          <a:prstGeom prst="rect">
            <a:avLst/>
          </a:prstGeom>
          <a:ln w="28575">
            <a:solidFill>
              <a:schemeClr val="bg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nl-NL" sz="800" b="1" dirty="0">
              <a:latin typeface="Montserrat" panose="00000500000000000000" pitchFamily="2" charset="0"/>
            </a:endParaRPr>
          </a:p>
          <a:p>
            <a:pPr algn="ctr"/>
            <a:r>
              <a:rPr lang="nl-NL" sz="4200" b="1" i="1" dirty="0">
                <a:latin typeface="Montserrat" panose="00000500000000000000" pitchFamily="2" charset="0"/>
              </a:rPr>
              <a:t>Biologie voor jou </a:t>
            </a:r>
            <a:r>
              <a:rPr lang="nl-NL" sz="4200" b="1" dirty="0">
                <a:solidFill>
                  <a:schemeClr val="tx1"/>
                </a:solidFill>
                <a:latin typeface="Montserrat" panose="00000500000000000000" pitchFamily="2" charset="0"/>
              </a:rPr>
              <a:t>2021</a:t>
            </a:r>
          </a:p>
          <a:p>
            <a:pPr algn="ctr"/>
            <a:endParaRPr lang="nl-NL" sz="800" b="1" dirty="0">
              <a:latin typeface="Montserrat" panose="00000500000000000000" pitchFamily="2" charset="0"/>
            </a:endParaRPr>
          </a:p>
        </p:txBody>
      </p:sp>
      <p:pic>
        <p:nvPicPr>
          <p:cNvPr id="4" name="Afbeelding 3">
            <a:extLst>
              <a:ext uri="{FF2B5EF4-FFF2-40B4-BE49-F238E27FC236}">
                <a16:creationId xmlns:a16="http://schemas.microsoft.com/office/drawing/2014/main" id="{1CC14EBC-6837-C6AA-6CE6-9D7CB502C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69" y="1125153"/>
            <a:ext cx="8188971" cy="5103340"/>
          </a:xfrm>
          <a:prstGeom prst="rect">
            <a:avLst/>
          </a:prstGeom>
          <a:ln w="9525">
            <a:solidFill>
              <a:schemeClr val="tx1">
                <a:lumMod val="95000"/>
                <a:lumOff val="5000"/>
              </a:schemeClr>
            </a:solidFill>
          </a:ln>
        </p:spPr>
      </p:pic>
    </p:spTree>
    <p:extLst>
      <p:ext uri="{BB962C8B-B14F-4D97-AF65-F5344CB8AC3E}">
        <p14:creationId xmlns:p14="http://schemas.microsoft.com/office/powerpoint/2010/main" val="191480791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965</Words>
  <Application>Microsoft Office PowerPoint</Application>
  <PresentationFormat>Breedbeeld</PresentationFormat>
  <Paragraphs>138</Paragraphs>
  <Slides>37</Slides>
  <Notes>21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37</vt:i4>
      </vt:variant>
    </vt:vector>
  </HeadingPairs>
  <TitlesOfParts>
    <vt:vector size="44" baseType="lpstr">
      <vt:lpstr>Arial</vt:lpstr>
      <vt:lpstr>Calibri</vt:lpstr>
      <vt:lpstr>Calibri Light</vt:lpstr>
      <vt:lpstr>Cambria</vt:lpstr>
      <vt:lpstr>Montserrat</vt:lpstr>
      <vt:lpstr>Times New Roman</vt:lpstr>
      <vt:lpstr>Kantoorthema</vt:lpstr>
      <vt:lpstr>De ontdekking van de clitoris: seks, geschiedenis en biologie</vt:lpstr>
      <vt:lpstr>PowerPoint-presentatie</vt:lpstr>
      <vt:lpstr>De ontdekking van de clitoris: seks, geschiedenis en biologie</vt:lpstr>
      <vt:lpstr>PowerPoint-presentatie</vt:lpstr>
      <vt:lpstr>PowerPoint-presentatie</vt:lpstr>
      <vt:lpstr>PowerPoint-presentatie</vt:lpstr>
      <vt:lpstr>PowerPoint-presentatie</vt:lpstr>
      <vt:lpstr>PowerPoint-presentatie</vt:lpstr>
      <vt:lpstr>PowerPoint-presentatie</vt:lpstr>
      <vt:lpstr>       Hoe kunnen we dit verklaren?</vt:lpstr>
      <vt:lpstr>PowerPoint-presentatie</vt:lpstr>
      <vt:lpstr>PowerPoint-presentatie</vt:lpstr>
      <vt:lpstr>       De clitoris: hardnekkige fabels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De geschiedenis van de clitoris</vt:lpstr>
      <vt:lpstr>       Wetenschap, kennis, educatie</vt:lpstr>
      <vt:lpstr>PowerPoint-presentatie</vt:lpstr>
      <vt:lpstr>PowerPoint-presentatie</vt:lpstr>
      <vt:lpstr>PowerPoint-presentatie</vt:lpstr>
      <vt:lpstr>PowerPoint-presentatie</vt:lpstr>
      <vt:lpstr>PowerPoint-presentatie</vt:lpstr>
      <vt:lpstr>PowerPoint-presentatie</vt:lpstr>
      <vt:lpstr>PowerPoint-presentatie</vt:lpstr>
      <vt:lpstr>       Waarom is dit belangrijk?</vt:lpstr>
      <vt:lpstr>PowerPoint-presentatie</vt:lpstr>
      <vt:lpstr>PowerPoint-presentatie</vt:lpstr>
      <vt:lpstr>PowerPoint-presentatie</vt:lpstr>
      <vt:lpstr>PowerPoint-presentatie</vt:lpstr>
      <vt:lpstr>       Bedankt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Karen Hollewand</dc:creator>
  <cp:lastModifiedBy>gebruiker</cp:lastModifiedBy>
  <cp:revision>92</cp:revision>
  <dcterms:created xsi:type="dcterms:W3CDTF">2022-11-03T07:43:01Z</dcterms:created>
  <dcterms:modified xsi:type="dcterms:W3CDTF">2022-11-12T09:34:45Z</dcterms:modified>
</cp:coreProperties>
</file>