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72" r:id="rId7"/>
    <p:sldId id="261" r:id="rId8"/>
    <p:sldId id="262" r:id="rId9"/>
    <p:sldId id="263" r:id="rId10"/>
    <p:sldId id="264" r:id="rId11"/>
    <p:sldId id="265"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Lato" panose="020F0502020204030203" pitchFamily="34" charset="0"/>
      <p:regular r:id="rId22"/>
      <p:bold r:id="rId23"/>
      <p:italic r:id="rId24"/>
      <p:boldItalic r:id="rId25"/>
    </p:embeddedFont>
    <p:embeddedFont>
      <p:font typeface="Raleway" pitchFamily="2"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iUskgeesaM3kPkUNBptVUsgP+w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5B5CEB-6D30-4A1B-A7E0-E693F1FC5BA7}">
  <a:tblStyle styleId="{BC5B5CEB-6D30-4A1B-A7E0-E693F1FC5BA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9EF"/>
          </a:solidFill>
        </a:fill>
      </a:tcStyle>
    </a:wholeTbl>
    <a:band1H>
      <a:tcTxStyle/>
      <a:tcStyle>
        <a:tcBdr/>
        <a:fill>
          <a:solidFill>
            <a:srgbClr val="CAD0DE"/>
          </a:solidFill>
        </a:fill>
      </a:tcStyle>
    </a:band1H>
    <a:band2H>
      <a:tcTxStyle/>
      <a:tcStyle>
        <a:tcBdr/>
      </a:tcStyle>
    </a:band2H>
    <a:band1V>
      <a:tcTxStyle/>
      <a:tcStyle>
        <a:tcBdr/>
        <a:fill>
          <a:solidFill>
            <a:srgbClr val="CAD0DE"/>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39"/>
    <p:restoredTop sz="94648"/>
  </p:normalViewPr>
  <p:slideViewPr>
    <p:cSldViewPr snapToGrid="0">
      <p:cViewPr varScale="1">
        <p:scale>
          <a:sx n="103" d="100"/>
          <a:sy n="103" d="100"/>
        </p:scale>
        <p:origin x="379"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ableStyles" Target="tableStyles.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1" name="Google Shape;17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 name="Google Shape;78;p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nl-NL"/>
              <a:t>Filmpje afspelen vanaf 0:10 https://www.youtube.com/watch?time_continue=11&amp;v=FngNHiMrIm8&amp;feature=emb_logo </a:t>
            </a:r>
            <a:endParaRPr/>
          </a:p>
          <a:p>
            <a:pPr marL="457200" lvl="0" indent="-298450" algn="l" rtl="0">
              <a:lnSpc>
                <a:spcPct val="100000"/>
              </a:lnSpc>
              <a:spcBef>
                <a:spcPts val="0"/>
              </a:spcBef>
              <a:spcAft>
                <a:spcPts val="0"/>
              </a:spcAft>
              <a:buSzPts val="1100"/>
              <a:buChar char="●"/>
            </a:pPr>
            <a:r>
              <a:rPr lang="nl-NL"/>
              <a:t>Dit zijn de landen van de wereld waar GLOBE scholen zitten met actuele metingen van 10/11/2022. </a:t>
            </a:r>
            <a:endParaRPr/>
          </a:p>
          <a:p>
            <a:pPr marL="457200" lvl="0" indent="-298450" algn="l" rtl="0">
              <a:lnSpc>
                <a:spcPct val="100000"/>
              </a:lnSpc>
              <a:spcBef>
                <a:spcPts val="0"/>
              </a:spcBef>
              <a:spcAft>
                <a:spcPts val="0"/>
              </a:spcAft>
              <a:buSzPts val="1100"/>
              <a:buChar char="●"/>
            </a:pPr>
            <a:r>
              <a:rPr lang="nl-NL"/>
              <a:t>Bron afbeelding: https://www.globe.gov/globe-community/community-map </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p:txBody>
      </p:sp>
      <p:sp>
        <p:nvSpPr>
          <p:cNvPr id="92" name="Google Shape;92;p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0305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a:p>
        </p:txBody>
      </p:sp>
      <p:sp>
        <p:nvSpPr>
          <p:cNvPr id="133" name="Google Shape;133;p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nl-NL" sz="1400" b="0" i="0" u="none" strike="noStrike" cap="none">
                <a:solidFill>
                  <a:srgbClr val="000000"/>
                </a:solidFill>
                <a:latin typeface="Arial"/>
                <a:ea typeface="Arial"/>
                <a:cs typeface="Arial"/>
                <a:sym typeface="Arial"/>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17"/>
          <p:cNvCxnSpPr/>
          <p:nvPr/>
        </p:nvCxnSpPr>
        <p:spPr>
          <a:xfrm>
            <a:off x="2477724" y="415650"/>
            <a:ext cx="6244200" cy="0"/>
          </a:xfrm>
          <a:prstGeom prst="straightConnector1">
            <a:avLst/>
          </a:prstGeom>
          <a:noFill/>
          <a:ln w="38100" cap="flat" cmpd="sng">
            <a:solidFill>
              <a:schemeClr val="lt1"/>
            </a:solidFill>
            <a:prstDash val="solid"/>
            <a:round/>
            <a:headEnd type="none" w="sm" len="sm"/>
            <a:tailEnd type="none" w="sm" len="sm"/>
          </a:ln>
        </p:spPr>
      </p:cxnSp>
      <p:cxnSp>
        <p:nvCxnSpPr>
          <p:cNvPr id="11" name="Google Shape;11;p17"/>
          <p:cNvCxnSpPr/>
          <p:nvPr/>
        </p:nvCxnSpPr>
        <p:spPr>
          <a:xfrm>
            <a:off x="2477724" y="4740000"/>
            <a:ext cx="6244200" cy="0"/>
          </a:xfrm>
          <a:prstGeom prst="straightConnector1">
            <a:avLst/>
          </a:prstGeom>
          <a:noFill/>
          <a:ln w="19050" cap="flat" cmpd="sng">
            <a:solidFill>
              <a:schemeClr val="lt1"/>
            </a:solidFill>
            <a:prstDash val="solid"/>
            <a:round/>
            <a:headEnd type="none" w="sm" len="sm"/>
            <a:tailEnd type="none" w="sm" len="sm"/>
          </a:ln>
        </p:spPr>
      </p:cxnSp>
      <p:cxnSp>
        <p:nvCxnSpPr>
          <p:cNvPr id="12" name="Google Shape;12;p17"/>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13" name="Google Shape;13;p17"/>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4" name="Google Shape;14;p17"/>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5" name="Google Shape;15;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1"/>
        <p:cNvGrpSpPr/>
        <p:nvPr/>
      </p:nvGrpSpPr>
      <p:grpSpPr>
        <a:xfrm>
          <a:off x="0" y="0"/>
          <a:ext cx="0" cy="0"/>
          <a:chOff x="0" y="0"/>
          <a:chExt cx="0" cy="0"/>
        </a:xfrm>
      </p:grpSpPr>
      <p:cxnSp>
        <p:nvCxnSpPr>
          <p:cNvPr id="62" name="Google Shape;62;p26"/>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63" name="Google Shape;63;p26"/>
          <p:cNvCxnSpPr/>
          <p:nvPr/>
        </p:nvCxnSpPr>
        <p:spPr>
          <a:xfrm>
            <a:off x="425200" y="415650"/>
            <a:ext cx="8296800" cy="0"/>
          </a:xfrm>
          <a:prstGeom prst="straightConnector1">
            <a:avLst/>
          </a:prstGeom>
          <a:noFill/>
          <a:ln w="38100" cap="flat" cmpd="sng">
            <a:solidFill>
              <a:schemeClr val="dk2"/>
            </a:solidFill>
            <a:prstDash val="solid"/>
            <a:round/>
            <a:headEnd type="none" w="sm" len="sm"/>
            <a:tailEnd type="none" w="sm" len="sm"/>
          </a:ln>
        </p:spPr>
      </p:cxnSp>
      <p:sp>
        <p:nvSpPr>
          <p:cNvPr id="64" name="Google Shape;64;p26"/>
          <p:cNvSpPr txBox="1">
            <a:spLocks noGrp="1"/>
          </p:cNvSpPr>
          <p:nvPr>
            <p:ph type="title" hasCustomPrompt="1"/>
          </p:nvPr>
        </p:nvSpPr>
        <p:spPr>
          <a:xfrm>
            <a:off x="853950" y="1304850"/>
            <a:ext cx="74361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5" name="Google Shape;65;p26"/>
          <p:cNvSpPr txBox="1">
            <a:spLocks noGrp="1"/>
          </p:cNvSpPr>
          <p:nvPr>
            <p:ph type="body" idx="1"/>
          </p:nvPr>
        </p:nvSpPr>
        <p:spPr>
          <a:xfrm>
            <a:off x="853950" y="2919450"/>
            <a:ext cx="74361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66" name="Google Shape;66;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2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16"/>
        <p:cNvGrpSpPr/>
        <p:nvPr/>
      </p:nvGrpSpPr>
      <p:grpSpPr>
        <a:xfrm>
          <a:off x="0" y="0"/>
          <a:ext cx="0" cy="0"/>
          <a:chOff x="0" y="0"/>
          <a:chExt cx="0" cy="0"/>
        </a:xfrm>
      </p:grpSpPr>
      <p:sp>
        <p:nvSpPr>
          <p:cNvPr id="17" name="Google Shape;17;p18"/>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8" name="Google Shape;18;p18"/>
          <p:cNvSpPr txBox="1">
            <a:spLocks noGrp="1"/>
          </p:cNvSpPr>
          <p:nvPr>
            <p:ph type="body" idx="1"/>
          </p:nvPr>
        </p:nvSpPr>
        <p:spPr>
          <a:xfrm>
            <a:off x="628650" y="1369219"/>
            <a:ext cx="3886200" cy="3263504"/>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18"/>
          <p:cNvSpPr txBox="1">
            <a:spLocks noGrp="1"/>
          </p:cNvSpPr>
          <p:nvPr>
            <p:ph type="body" idx="2"/>
          </p:nvPr>
        </p:nvSpPr>
        <p:spPr>
          <a:xfrm>
            <a:off x="4629150" y="1369219"/>
            <a:ext cx="3886200" cy="3263504"/>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 name="Google Shape;20;p18"/>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1" name="Google Shape;21;p1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2" name="Google Shape;22;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9"/>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5" name="Google Shape;25;p19"/>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6" name="Google Shape;26;p1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7" name="Google Shape;27;p1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8" name="Google Shape;28;p1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a:lvl1pPr>
            <a:lvl2pPr marL="0" lvl="1" indent="0" algn="r">
              <a:lnSpc>
                <a:spcPct val="100000"/>
              </a:lnSpc>
              <a:spcBef>
                <a:spcPts val="0"/>
              </a:spcBef>
              <a:spcAft>
                <a:spcPts val="0"/>
              </a:spcAft>
              <a:buSzPts val="1000"/>
              <a:buNone/>
              <a:defRPr/>
            </a:lvl2pPr>
            <a:lvl3pPr marL="0" lvl="2" indent="0" algn="r">
              <a:lnSpc>
                <a:spcPct val="100000"/>
              </a:lnSpc>
              <a:spcBef>
                <a:spcPts val="0"/>
              </a:spcBef>
              <a:spcAft>
                <a:spcPts val="0"/>
              </a:spcAft>
              <a:buSzPts val="1000"/>
              <a:buNone/>
              <a:defRPr/>
            </a:lvl3pPr>
            <a:lvl4pPr marL="0" lvl="3" indent="0" algn="r">
              <a:lnSpc>
                <a:spcPct val="100000"/>
              </a:lnSpc>
              <a:spcBef>
                <a:spcPts val="0"/>
              </a:spcBef>
              <a:spcAft>
                <a:spcPts val="0"/>
              </a:spcAft>
              <a:buSzPts val="1000"/>
              <a:buNone/>
              <a:defRPr/>
            </a:lvl4pPr>
            <a:lvl5pPr marL="0" lvl="4" indent="0" algn="r">
              <a:lnSpc>
                <a:spcPct val="100000"/>
              </a:lnSpc>
              <a:spcBef>
                <a:spcPts val="0"/>
              </a:spcBef>
              <a:spcAft>
                <a:spcPts val="0"/>
              </a:spcAft>
              <a:buSzPts val="1000"/>
              <a:buNone/>
              <a:defRPr/>
            </a:lvl5pPr>
            <a:lvl6pPr marL="0" lvl="5" indent="0" algn="r">
              <a:lnSpc>
                <a:spcPct val="100000"/>
              </a:lnSpc>
              <a:spcBef>
                <a:spcPts val="0"/>
              </a:spcBef>
              <a:spcAft>
                <a:spcPts val="0"/>
              </a:spcAft>
              <a:buSzPts val="1000"/>
              <a:buNone/>
              <a:defRPr/>
            </a:lvl6pPr>
            <a:lvl7pPr marL="0" lvl="6" indent="0" algn="r">
              <a:lnSpc>
                <a:spcPct val="100000"/>
              </a:lnSpc>
              <a:spcBef>
                <a:spcPts val="0"/>
              </a:spcBef>
              <a:spcAft>
                <a:spcPts val="0"/>
              </a:spcAft>
              <a:buSzPts val="1000"/>
              <a:buNone/>
              <a:defRPr/>
            </a:lvl7pPr>
            <a:lvl8pPr marL="0" lvl="7" indent="0" algn="r">
              <a:lnSpc>
                <a:spcPct val="100000"/>
              </a:lnSpc>
              <a:spcBef>
                <a:spcPts val="0"/>
              </a:spcBef>
              <a:spcAft>
                <a:spcPts val="0"/>
              </a:spcAft>
              <a:buSzPts val="1000"/>
              <a:buNone/>
              <a:defRPr/>
            </a:lvl8pPr>
            <a:lvl9pPr marL="0" lvl="8" indent="0" algn="r">
              <a:lnSpc>
                <a:spcPct val="100000"/>
              </a:lnSpc>
              <a:spcBef>
                <a:spcPts val="0"/>
              </a:spcBef>
              <a:spcAft>
                <a:spcPts val="0"/>
              </a:spcAft>
              <a:buSzPts val="1000"/>
              <a:buNone/>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20"/>
          <p:cNvSpPr txBox="1">
            <a:spLocks noGrp="1"/>
          </p:cNvSpPr>
          <p:nvPr>
            <p:ph type="title"/>
          </p:nvPr>
        </p:nvSpPr>
        <p:spPr>
          <a:xfrm>
            <a:off x="303300" y="411575"/>
            <a:ext cx="8520600" cy="639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20"/>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cxnSp>
        <p:nvCxnSpPr>
          <p:cNvPr id="33" name="Google Shape;33;p21"/>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34" name="Google Shape;34;p21"/>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35" name="Google Shape;35;p21"/>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36" name="Google Shape;36;p21"/>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7" name="Google Shape;37;p21"/>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8" name="Google Shape;38;p2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cxnSp>
        <p:nvCxnSpPr>
          <p:cNvPr id="40" name="Google Shape;40;p22"/>
          <p:cNvCxnSpPr/>
          <p:nvPr/>
        </p:nvCxnSpPr>
        <p:spPr>
          <a:xfrm>
            <a:off x="2477724" y="415650"/>
            <a:ext cx="6244200" cy="0"/>
          </a:xfrm>
          <a:prstGeom prst="straightConnector1">
            <a:avLst/>
          </a:prstGeom>
          <a:noFill/>
          <a:ln w="38100" cap="flat" cmpd="sng">
            <a:solidFill>
              <a:schemeClr val="dk2"/>
            </a:solidFill>
            <a:prstDash val="solid"/>
            <a:round/>
            <a:headEnd type="none" w="sm" len="sm"/>
            <a:tailEnd type="none" w="sm" len="sm"/>
          </a:ln>
        </p:spPr>
      </p:cxnSp>
      <p:cxnSp>
        <p:nvCxnSpPr>
          <p:cNvPr id="41" name="Google Shape;41;p22"/>
          <p:cNvCxnSpPr/>
          <p:nvPr/>
        </p:nvCxnSpPr>
        <p:spPr>
          <a:xfrm>
            <a:off x="2477724" y="4740000"/>
            <a:ext cx="6244200" cy="0"/>
          </a:xfrm>
          <a:prstGeom prst="straightConnector1">
            <a:avLst/>
          </a:prstGeom>
          <a:noFill/>
          <a:ln w="19050" cap="flat" cmpd="sng">
            <a:solidFill>
              <a:schemeClr val="dk2"/>
            </a:solidFill>
            <a:prstDash val="solid"/>
            <a:round/>
            <a:headEnd type="none" w="sm" len="sm"/>
            <a:tailEnd type="none" w="sm" len="sm"/>
          </a:ln>
        </p:spPr>
      </p:cxnSp>
      <p:cxnSp>
        <p:nvCxnSpPr>
          <p:cNvPr id="42" name="Google Shape;42;p22"/>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3" name="Google Shape;43;p22"/>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44" name="Google Shape;44;p22"/>
          <p:cNvSpPr txBox="1">
            <a:spLocks noGrp="1"/>
          </p:cNvSpPr>
          <p:nvPr>
            <p:ph type="body" idx="1"/>
          </p:nvPr>
        </p:nvSpPr>
        <p:spPr>
          <a:xfrm>
            <a:off x="2400303" y="1602675"/>
            <a:ext cx="3071400" cy="3002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5" name="Google Shape;45;p22"/>
          <p:cNvSpPr txBox="1">
            <a:spLocks noGrp="1"/>
          </p:cNvSpPr>
          <p:nvPr>
            <p:ph type="body" idx="2"/>
          </p:nvPr>
        </p:nvSpPr>
        <p:spPr>
          <a:xfrm>
            <a:off x="5650572" y="1602675"/>
            <a:ext cx="3071400" cy="3002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6" name="Google Shape;46;p22"/>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cxnSp>
        <p:nvCxnSpPr>
          <p:cNvPr id="48" name="Google Shape;48;p23"/>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49" name="Google Shape;49;p23"/>
          <p:cNvSpPr txBox="1">
            <a:spLocks noGrp="1"/>
          </p:cNvSpPr>
          <p:nvPr>
            <p:ph type="title"/>
          </p:nvPr>
        </p:nvSpPr>
        <p:spPr>
          <a:xfrm>
            <a:off x="319500" y="936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0" name="Google Shape;50;p23"/>
          <p:cNvSpPr txBox="1">
            <a:spLocks noGrp="1"/>
          </p:cNvSpPr>
          <p:nvPr>
            <p:ph type="body" idx="1"/>
          </p:nvPr>
        </p:nvSpPr>
        <p:spPr>
          <a:xfrm>
            <a:off x="319500" y="1846804"/>
            <a:ext cx="2808000" cy="28062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1" name="Google Shape;51;p2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52"/>
        <p:cNvGrpSpPr/>
        <p:nvPr/>
      </p:nvGrpSpPr>
      <p:grpSpPr>
        <a:xfrm>
          <a:off x="0" y="0"/>
          <a:ext cx="0" cy="0"/>
          <a:chOff x="0" y="0"/>
          <a:chExt cx="0" cy="0"/>
        </a:xfrm>
      </p:grpSpPr>
      <p:cxnSp>
        <p:nvCxnSpPr>
          <p:cNvPr id="53" name="Google Shape;53;p24"/>
          <p:cNvCxnSpPr/>
          <p:nvPr/>
        </p:nvCxnSpPr>
        <p:spPr>
          <a:xfrm>
            <a:off x="425198" y="415650"/>
            <a:ext cx="183300" cy="0"/>
          </a:xfrm>
          <a:prstGeom prst="straightConnector1">
            <a:avLst/>
          </a:prstGeom>
          <a:noFill/>
          <a:ln w="19050" cap="flat" cmpd="sng">
            <a:solidFill>
              <a:schemeClr val="lt1"/>
            </a:solidFill>
            <a:prstDash val="solid"/>
            <a:round/>
            <a:headEnd type="none" w="sm" len="sm"/>
            <a:tailEnd type="none" w="sm" len="sm"/>
          </a:ln>
        </p:spPr>
      </p:cxnSp>
      <p:sp>
        <p:nvSpPr>
          <p:cNvPr id="54" name="Google Shape;54;p24"/>
          <p:cNvSpPr txBox="1">
            <a:spLocks noGrp="1"/>
          </p:cNvSpPr>
          <p:nvPr>
            <p:ph type="title"/>
          </p:nvPr>
        </p:nvSpPr>
        <p:spPr>
          <a:xfrm>
            <a:off x="283103" y="712141"/>
            <a:ext cx="6244200" cy="38355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55" name="Google Shape;55;p24"/>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cxnSp>
        <p:nvCxnSpPr>
          <p:cNvPr id="57" name="Google Shape;57;p25"/>
          <p:cNvCxnSpPr/>
          <p:nvPr/>
        </p:nvCxnSpPr>
        <p:spPr>
          <a:xfrm>
            <a:off x="425200" y="4740000"/>
            <a:ext cx="8296800" cy="0"/>
          </a:xfrm>
          <a:prstGeom prst="straightConnector1">
            <a:avLst/>
          </a:prstGeom>
          <a:noFill/>
          <a:ln w="19050" cap="flat" cmpd="sng">
            <a:solidFill>
              <a:schemeClr val="dk2"/>
            </a:solidFill>
            <a:prstDash val="solid"/>
            <a:round/>
            <a:headEnd type="none" w="sm" len="sm"/>
            <a:tailEnd type="none" w="sm" len="sm"/>
          </a:ln>
        </p:spPr>
      </p:cxnSp>
      <p:cxnSp>
        <p:nvCxnSpPr>
          <p:cNvPr id="58" name="Google Shape;58;p25"/>
          <p:cNvCxnSpPr/>
          <p:nvPr/>
        </p:nvCxnSpPr>
        <p:spPr>
          <a:xfrm>
            <a:off x="425198" y="415650"/>
            <a:ext cx="183300" cy="0"/>
          </a:xfrm>
          <a:prstGeom prst="straightConnector1">
            <a:avLst/>
          </a:prstGeom>
          <a:noFill/>
          <a:ln w="19050" cap="flat" cmpd="sng">
            <a:solidFill>
              <a:schemeClr val="dk2"/>
            </a:solidFill>
            <a:prstDash val="solid"/>
            <a:round/>
            <a:headEnd type="none" w="sm" len="sm"/>
            <a:tailEnd type="none" w="sm" len="sm"/>
          </a:ln>
        </p:spPr>
      </p:cxnSp>
      <p:sp>
        <p:nvSpPr>
          <p:cNvPr id="59" name="Google Shape;59;p25"/>
          <p:cNvSpPr txBox="1">
            <a:spLocks noGrp="1"/>
          </p:cNvSpPr>
          <p:nvPr>
            <p:ph type="body" idx="1"/>
          </p:nvPr>
        </p:nvSpPr>
        <p:spPr>
          <a:xfrm>
            <a:off x="328017" y="4226025"/>
            <a:ext cx="8388600" cy="3936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60" name="Google Shape;60;p25"/>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wiss-2">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2400250" y="575950"/>
            <a:ext cx="6321600" cy="635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1pPr>
            <a:lvl2pPr marR="0" lvl="1"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2pPr>
            <a:lvl3pPr marR="0" lvl="2"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3pPr>
            <a:lvl4pPr marR="0" lvl="3"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4pPr>
            <a:lvl5pPr marR="0" lvl="4"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5pPr>
            <a:lvl6pPr marR="0" lvl="5"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6pPr>
            <a:lvl7pPr marR="0" lvl="6"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7pPr>
            <a:lvl8pPr marR="0" lvl="7"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8pPr>
            <a:lvl9pPr marR="0" lvl="8" algn="l" rtl="0">
              <a:lnSpc>
                <a:spcPct val="100000"/>
              </a:lnSpc>
              <a:spcBef>
                <a:spcPts val="0"/>
              </a:spcBef>
              <a:spcAft>
                <a:spcPts val="0"/>
              </a:spcAft>
              <a:buClr>
                <a:schemeClr val="dk2"/>
              </a:buClr>
              <a:buSzPts val="3000"/>
              <a:buFont typeface="Raleway"/>
              <a:buNone/>
              <a:defRPr sz="3000" b="1" i="0" u="none" strike="noStrike" cap="none">
                <a:solidFill>
                  <a:schemeClr val="dk2"/>
                </a:solidFill>
                <a:latin typeface="Raleway"/>
                <a:ea typeface="Raleway"/>
                <a:cs typeface="Raleway"/>
                <a:sym typeface="Raleway"/>
              </a:defRPr>
            </a:lvl9pPr>
          </a:lstStyle>
          <a:p>
            <a:endParaRPr/>
          </a:p>
        </p:txBody>
      </p:sp>
      <p:sp>
        <p:nvSpPr>
          <p:cNvPr id="7" name="Google Shape;7;p16"/>
          <p:cNvSpPr txBox="1">
            <a:spLocks noGrp="1"/>
          </p:cNvSpPr>
          <p:nvPr>
            <p:ph type="body" idx="1"/>
          </p:nvPr>
        </p:nvSpPr>
        <p:spPr>
          <a:xfrm>
            <a:off x="2410112" y="1595776"/>
            <a:ext cx="6321600" cy="3002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8" name="Google Shape;8;p1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nl-NL"/>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lobenederland.nl/microplastic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lobenederland.nl/docenten/lidmaatscha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jpg"/><Relationship Id="rId4" Type="http://schemas.openxmlformats.org/officeDocument/2006/relationships/hyperlink" Target="http://www.globenederland.nl/microplastic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jp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lobenederland.nl/leerlingen/onderzoeksprojecten/microplastic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hyperlink" Target="https://www.lessonup.com/en/channel/plasticsoupfoundation/lesson/Ntka59xWKkDNbXad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jpg"/><Relationship Id="rId4" Type="http://schemas.openxmlformats.org/officeDocument/2006/relationships/hyperlink" Target="https://globenederland.nl/leerlingen/onderzoeksprojecten/microplastic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2371725" y="630225"/>
            <a:ext cx="6331500" cy="15420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4800"/>
              <a:buNone/>
            </a:pPr>
            <a:endParaRPr/>
          </a:p>
        </p:txBody>
      </p:sp>
      <p:sp>
        <p:nvSpPr>
          <p:cNvPr id="74" name="Google Shape;74;p1"/>
          <p:cNvSpPr txBox="1">
            <a:spLocks noGrp="1"/>
          </p:cNvSpPr>
          <p:nvPr>
            <p:ph type="subTitle" idx="1"/>
          </p:nvPr>
        </p:nvSpPr>
        <p:spPr>
          <a:xfrm>
            <a:off x="2390267" y="3238450"/>
            <a:ext cx="6331500" cy="12417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1800"/>
              <a:buNone/>
            </a:pPr>
            <a:endParaRPr/>
          </a:p>
        </p:txBody>
      </p:sp>
      <p:pic>
        <p:nvPicPr>
          <p:cNvPr id="75" name="Google Shape;75;p1"/>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9"/>
          <p:cNvPicPr preferRelativeResize="0"/>
          <p:nvPr/>
        </p:nvPicPr>
        <p:blipFill rotWithShape="1">
          <a:blip r:embed="rId3">
            <a:alphaModFix/>
          </a:blip>
          <a:srcRect t="3283"/>
          <a:stretch/>
        </p:blipFill>
        <p:spPr>
          <a:xfrm>
            <a:off x="8355054" y="0"/>
            <a:ext cx="788947" cy="721273"/>
          </a:xfrm>
          <a:prstGeom prst="rect">
            <a:avLst/>
          </a:prstGeom>
          <a:noFill/>
          <a:ln>
            <a:noFill/>
          </a:ln>
        </p:spPr>
      </p:pic>
      <p:pic>
        <p:nvPicPr>
          <p:cNvPr id="147" name="Google Shape;147;p9" descr="Afbeelding met tekst, schermopname, diagram, ontwerp&#10;&#10;Automatisch gegenereerde beschrijving"/>
          <p:cNvPicPr preferRelativeResize="0"/>
          <p:nvPr/>
        </p:nvPicPr>
        <p:blipFill rotWithShape="1">
          <a:blip r:embed="rId4">
            <a:alphaModFix/>
          </a:blip>
          <a:srcRect/>
          <a:stretch/>
        </p:blipFill>
        <p:spPr>
          <a:xfrm>
            <a:off x="534" y="0"/>
            <a:ext cx="3922880" cy="5143500"/>
          </a:xfrm>
          <a:prstGeom prst="rect">
            <a:avLst/>
          </a:prstGeom>
          <a:noFill/>
          <a:ln>
            <a:noFill/>
          </a:ln>
        </p:spPr>
      </p:pic>
      <p:pic>
        <p:nvPicPr>
          <p:cNvPr id="148" name="Google Shape;148;p9"/>
          <p:cNvPicPr preferRelativeResize="0"/>
          <p:nvPr/>
        </p:nvPicPr>
        <p:blipFill rotWithShape="1">
          <a:blip r:embed="rId5">
            <a:alphaModFix/>
          </a:blip>
          <a:srcRect/>
          <a:stretch/>
        </p:blipFill>
        <p:spPr>
          <a:xfrm>
            <a:off x="4572000" y="644398"/>
            <a:ext cx="3317638" cy="2587758"/>
          </a:xfrm>
          <a:prstGeom prst="rect">
            <a:avLst/>
          </a:prstGeom>
          <a:noFill/>
          <a:ln>
            <a:noFill/>
          </a:ln>
        </p:spPr>
      </p:pic>
      <p:sp>
        <p:nvSpPr>
          <p:cNvPr id="149" name="Google Shape;149;p9"/>
          <p:cNvSpPr/>
          <p:nvPr/>
        </p:nvSpPr>
        <p:spPr>
          <a:xfrm>
            <a:off x="6464971" y="2459065"/>
            <a:ext cx="999085" cy="774563"/>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1"/>
              </a:solidFill>
              <a:latin typeface="Arial"/>
              <a:ea typeface="Arial"/>
              <a:cs typeface="Arial"/>
              <a:sym typeface="Arial"/>
            </a:endParaRPr>
          </a:p>
        </p:txBody>
      </p:sp>
      <p:sp>
        <p:nvSpPr>
          <p:cNvPr id="150" name="Google Shape;150;p9"/>
          <p:cNvSpPr txBox="1"/>
          <p:nvPr/>
        </p:nvSpPr>
        <p:spPr>
          <a:xfrm>
            <a:off x="4061637" y="4363860"/>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1" i="0" u="none" strike="noStrike" cap="none">
                <a:solidFill>
                  <a:srgbClr val="000000"/>
                </a:solidFill>
                <a:latin typeface="Arial"/>
                <a:ea typeface="Arial"/>
                <a:cs typeface="Arial"/>
                <a:sym typeface="Arial"/>
              </a:rPr>
              <a:t>5. Analyseer gegevens </a:t>
            </a:r>
            <a:r>
              <a:rPr lang="nl-NL" sz="1400" b="0" i="0" u="none" strike="noStrike" cap="none">
                <a:solidFill>
                  <a:srgbClr val="000000"/>
                </a:solidFill>
                <a:latin typeface="Arial"/>
                <a:ea typeface="Arial"/>
                <a:cs typeface="Arial"/>
                <a:sym typeface="Arial"/>
              </a:rPr>
              <a:t>m.b.v. microscoop, zoekkaart, XLS, survey (GLOBE school)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10"/>
          <p:cNvPicPr preferRelativeResize="0"/>
          <p:nvPr/>
        </p:nvPicPr>
        <p:blipFill rotWithShape="1">
          <a:blip r:embed="rId3">
            <a:alphaModFix/>
          </a:blip>
          <a:srcRect t="3283"/>
          <a:stretch/>
        </p:blipFill>
        <p:spPr>
          <a:xfrm>
            <a:off x="8355054" y="0"/>
            <a:ext cx="788947" cy="721273"/>
          </a:xfrm>
          <a:prstGeom prst="rect">
            <a:avLst/>
          </a:prstGeom>
          <a:noFill/>
          <a:ln>
            <a:noFill/>
          </a:ln>
        </p:spPr>
      </p:pic>
      <p:sp>
        <p:nvSpPr>
          <p:cNvPr id="156" name="Google Shape;156;p10"/>
          <p:cNvSpPr txBox="1"/>
          <p:nvPr/>
        </p:nvSpPr>
        <p:spPr>
          <a:xfrm>
            <a:off x="222194" y="3385566"/>
            <a:ext cx="8148982" cy="1538883"/>
          </a:xfrm>
          <a:prstGeom prst="rect">
            <a:avLst/>
          </a:prstGeom>
          <a:noFill/>
          <a:ln>
            <a:noFill/>
          </a:ln>
        </p:spPr>
        <p:txBody>
          <a:bodyPr spcFirstLastPara="1" wrap="square" lIns="91425" tIns="45700" rIns="91425" bIns="45700" anchor="t" anchorCtr="0">
            <a:spAutoFit/>
          </a:bodyPr>
          <a:lstStyle/>
          <a:p>
            <a:pPr marL="114300" marR="0" lvl="0" indent="0" algn="l" rtl="0">
              <a:lnSpc>
                <a:spcPct val="100000"/>
              </a:lnSpc>
              <a:spcBef>
                <a:spcPts val="0"/>
              </a:spcBef>
              <a:spcAft>
                <a:spcPts val="0"/>
              </a:spcAft>
              <a:buNone/>
            </a:pPr>
            <a:r>
              <a:rPr lang="nl-NL" sz="1400" b="1" i="0" u="none" strike="noStrike" cap="none">
                <a:solidFill>
                  <a:srgbClr val="000000"/>
                </a:solidFill>
                <a:latin typeface="Arial"/>
                <a:ea typeface="Arial"/>
                <a:cs typeface="Arial"/>
                <a:sym typeface="Arial"/>
              </a:rPr>
              <a:t>7. Deel je bevindingen </a:t>
            </a:r>
            <a:endParaRPr/>
          </a:p>
          <a:p>
            <a:pPr marL="11430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GLOBE school</a:t>
            </a:r>
            <a:endParaRPr/>
          </a:p>
          <a:p>
            <a:pPr marL="11430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1. Deel verslag, filmpje, Powerpoint etc via website</a:t>
            </a:r>
            <a:endParaRPr/>
          </a:p>
          <a:p>
            <a:pPr marL="114300" marR="0" lvl="0" indent="0" algn="l" rtl="0">
              <a:lnSpc>
                <a:spcPct val="100000"/>
              </a:lnSpc>
              <a:spcBef>
                <a:spcPts val="0"/>
              </a:spcBef>
              <a:spcAft>
                <a:spcPts val="0"/>
              </a:spcAft>
              <a:buNone/>
            </a:pPr>
            <a:r>
              <a:rPr lang="nl-NL" sz="1400" b="0" i="0" u="none" strike="noStrike" cap="none">
                <a:solidFill>
                  <a:srgbClr val="000000"/>
                </a:solidFill>
                <a:latin typeface="Arial"/>
                <a:ea typeface="Arial"/>
                <a:cs typeface="Arial"/>
                <a:sym typeface="Arial"/>
              </a:rPr>
              <a:t>2. Kom 7 juni naar de science fair en maak kans op trip naar Pieterburen!</a:t>
            </a:r>
            <a:endParaRPr/>
          </a:p>
          <a:p>
            <a:pPr marL="0" marR="0" lvl="0" indent="0" algn="l" rtl="0">
              <a:lnSpc>
                <a:spcPct val="100000"/>
              </a:lnSpc>
              <a:spcBef>
                <a:spcPts val="1200"/>
              </a:spcBef>
              <a:spcAft>
                <a:spcPts val="0"/>
              </a:spcAft>
              <a:buClr>
                <a:srgbClr val="000000"/>
              </a:buClr>
              <a:buSzPts val="1400"/>
              <a:buFont typeface="Arial"/>
              <a:buNone/>
            </a:pPr>
            <a:endParaRPr sz="1400" b="0" i="0" u="none" strike="noStrike" cap="none">
              <a:solidFill>
                <a:srgbClr val="FF0000"/>
              </a:solidFill>
              <a:highlight>
                <a:schemeClr val="dk1"/>
              </a:highlight>
              <a:latin typeface="Arial"/>
              <a:ea typeface="Arial"/>
              <a:cs typeface="Arial"/>
              <a:sym typeface="Arial"/>
            </a:endParaRPr>
          </a:p>
        </p:txBody>
      </p:sp>
      <p:pic>
        <p:nvPicPr>
          <p:cNvPr id="157" name="Google Shape;157;p10"/>
          <p:cNvPicPr preferRelativeResize="0"/>
          <p:nvPr/>
        </p:nvPicPr>
        <p:blipFill rotWithShape="1">
          <a:blip r:embed="rId4">
            <a:alphaModFix/>
          </a:blip>
          <a:srcRect/>
          <a:stretch/>
        </p:blipFill>
        <p:spPr>
          <a:xfrm>
            <a:off x="130896" y="139537"/>
            <a:ext cx="2361176" cy="2149026"/>
          </a:xfrm>
          <a:prstGeom prst="rect">
            <a:avLst/>
          </a:prstGeom>
          <a:noFill/>
          <a:ln>
            <a:noFill/>
          </a:ln>
        </p:spPr>
      </p:pic>
      <p:pic>
        <p:nvPicPr>
          <p:cNvPr id="158" name="Google Shape;158;p10"/>
          <p:cNvPicPr preferRelativeResize="0"/>
          <p:nvPr/>
        </p:nvPicPr>
        <p:blipFill rotWithShape="1">
          <a:blip r:embed="rId5">
            <a:alphaModFix/>
          </a:blip>
          <a:srcRect/>
          <a:stretch/>
        </p:blipFill>
        <p:spPr>
          <a:xfrm>
            <a:off x="2443397" y="139537"/>
            <a:ext cx="1181650" cy="1181650"/>
          </a:xfrm>
          <a:prstGeom prst="rect">
            <a:avLst/>
          </a:prstGeom>
          <a:noFill/>
          <a:ln>
            <a:noFill/>
          </a:ln>
        </p:spPr>
      </p:pic>
      <p:pic>
        <p:nvPicPr>
          <p:cNvPr id="159" name="Google Shape;159;p10"/>
          <p:cNvPicPr preferRelativeResize="0"/>
          <p:nvPr/>
        </p:nvPicPr>
        <p:blipFill rotWithShape="1">
          <a:blip r:embed="rId6">
            <a:alphaModFix/>
          </a:blip>
          <a:srcRect/>
          <a:stretch/>
        </p:blipFill>
        <p:spPr>
          <a:xfrm>
            <a:off x="4572000" y="644398"/>
            <a:ext cx="3317638" cy="2587758"/>
          </a:xfrm>
          <a:prstGeom prst="rect">
            <a:avLst/>
          </a:prstGeom>
          <a:noFill/>
          <a:ln>
            <a:noFill/>
          </a:ln>
        </p:spPr>
      </p:pic>
      <p:sp>
        <p:nvSpPr>
          <p:cNvPr id="160" name="Google Shape;160;p10"/>
          <p:cNvSpPr/>
          <p:nvPr/>
        </p:nvSpPr>
        <p:spPr>
          <a:xfrm>
            <a:off x="4725064" y="2148564"/>
            <a:ext cx="1101578" cy="774563"/>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616144" y="536347"/>
            <a:ext cx="6321600" cy="635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nl-NL">
                <a:solidFill>
                  <a:srgbClr val="004174"/>
                </a:solidFill>
              </a:rPr>
              <a:t>Lesmateriaal - samenvatting</a:t>
            </a:r>
            <a:endParaRPr/>
          </a:p>
        </p:txBody>
      </p:sp>
      <p:sp>
        <p:nvSpPr>
          <p:cNvPr id="174" name="Google Shape;174;p12"/>
          <p:cNvSpPr txBox="1">
            <a:spLocks noGrp="1"/>
          </p:cNvSpPr>
          <p:nvPr>
            <p:ph type="body" idx="1"/>
          </p:nvPr>
        </p:nvSpPr>
        <p:spPr>
          <a:xfrm>
            <a:off x="338451" y="1268016"/>
            <a:ext cx="8114433" cy="3263504"/>
          </a:xfrm>
          <a:prstGeom prst="rect">
            <a:avLst/>
          </a:prstGeom>
          <a:noFill/>
          <a:ln>
            <a:noFill/>
          </a:ln>
        </p:spPr>
        <p:txBody>
          <a:bodyPr spcFirstLastPara="1" wrap="square" lIns="91425" tIns="91425" rIns="91425" bIns="91425" anchor="t" anchorCtr="0">
            <a:normAutofit/>
          </a:bodyPr>
          <a:lstStyle/>
          <a:p>
            <a:pPr marL="285750" lvl="0" indent="-285750" algn="l" rtl="0">
              <a:lnSpc>
                <a:spcPct val="115000"/>
              </a:lnSpc>
              <a:spcBef>
                <a:spcPts val="0"/>
              </a:spcBef>
              <a:spcAft>
                <a:spcPts val="0"/>
              </a:spcAft>
              <a:buSzPts val="1800"/>
              <a:buChar char="●"/>
            </a:pPr>
            <a:r>
              <a:rPr lang="nl-NL" dirty="0" err="1"/>
              <a:t>LessonUp</a:t>
            </a:r>
            <a:r>
              <a:rPr lang="nl-NL" dirty="0"/>
              <a:t> met filmpje wetenschapper</a:t>
            </a:r>
            <a:endParaRPr dirty="0"/>
          </a:p>
          <a:p>
            <a:pPr marL="285750" lvl="0" indent="-285750" algn="l" rtl="0">
              <a:lnSpc>
                <a:spcPct val="115000"/>
              </a:lnSpc>
              <a:spcBef>
                <a:spcPts val="1200"/>
              </a:spcBef>
              <a:spcAft>
                <a:spcPts val="0"/>
              </a:spcAft>
              <a:buSzPts val="1800"/>
              <a:buChar char="●"/>
            </a:pPr>
            <a:r>
              <a:rPr lang="nl-NL" dirty="0"/>
              <a:t>Werkblad met dataformulieren</a:t>
            </a:r>
            <a:endParaRPr dirty="0"/>
          </a:p>
          <a:p>
            <a:pPr marL="285750" lvl="0" indent="-285750" algn="l" rtl="0">
              <a:lnSpc>
                <a:spcPct val="115000"/>
              </a:lnSpc>
              <a:spcBef>
                <a:spcPts val="1200"/>
              </a:spcBef>
              <a:spcAft>
                <a:spcPts val="0"/>
              </a:spcAft>
              <a:buSzPts val="1800"/>
              <a:buChar char="●"/>
            </a:pPr>
            <a:r>
              <a:rPr lang="nl-NL" dirty="0"/>
              <a:t>Protocollen</a:t>
            </a:r>
            <a:endParaRPr dirty="0"/>
          </a:p>
          <a:p>
            <a:pPr marL="285750" lvl="0" indent="-285750" algn="l" rtl="0">
              <a:lnSpc>
                <a:spcPct val="115000"/>
              </a:lnSpc>
              <a:spcBef>
                <a:spcPts val="1200"/>
              </a:spcBef>
              <a:spcAft>
                <a:spcPts val="0"/>
              </a:spcAft>
              <a:buSzPts val="1800"/>
              <a:buChar char="●"/>
            </a:pPr>
            <a:r>
              <a:rPr lang="nl-NL" dirty="0"/>
              <a:t>Zoekkaart + herkenningsgids</a:t>
            </a:r>
            <a:endParaRPr dirty="0"/>
          </a:p>
          <a:p>
            <a:pPr marL="285750" indent="-285750">
              <a:spcBef>
                <a:spcPts val="1200"/>
              </a:spcBef>
            </a:pPr>
            <a:r>
              <a:rPr lang="nl-NL" dirty="0"/>
              <a:t>Docentenhandleiding</a:t>
            </a:r>
            <a:endParaRPr dirty="0"/>
          </a:p>
          <a:p>
            <a:pPr marL="0" lvl="0" indent="0" algn="l" rtl="0">
              <a:lnSpc>
                <a:spcPct val="115000"/>
              </a:lnSpc>
              <a:spcBef>
                <a:spcPts val="1200"/>
              </a:spcBef>
              <a:spcAft>
                <a:spcPts val="0"/>
              </a:spcAft>
              <a:buSzPts val="1800"/>
              <a:buNone/>
            </a:pPr>
            <a:endParaRPr dirty="0"/>
          </a:p>
        </p:txBody>
      </p:sp>
      <p:pic>
        <p:nvPicPr>
          <p:cNvPr id="175" name="Google Shape;175;p12"/>
          <p:cNvPicPr preferRelativeResize="0"/>
          <p:nvPr/>
        </p:nvPicPr>
        <p:blipFill rotWithShape="1">
          <a:blip r:embed="rId3">
            <a:alphaModFix/>
          </a:blip>
          <a:srcRect t="3283"/>
          <a:stretch/>
        </p:blipFill>
        <p:spPr>
          <a:xfrm>
            <a:off x="8355054" y="0"/>
            <a:ext cx="788947" cy="721273"/>
          </a:xfrm>
          <a:prstGeom prst="rect">
            <a:avLst/>
          </a:prstGeom>
          <a:noFill/>
          <a:ln>
            <a:noFill/>
          </a:ln>
        </p:spPr>
      </p:pic>
      <p:cxnSp>
        <p:nvCxnSpPr>
          <p:cNvPr id="176" name="Google Shape;176;p12"/>
          <p:cNvCxnSpPr/>
          <p:nvPr/>
        </p:nvCxnSpPr>
        <p:spPr>
          <a:xfrm>
            <a:off x="461141" y="1123293"/>
            <a:ext cx="7893912" cy="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461141" y="169186"/>
            <a:ext cx="6321600" cy="635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nl-NL">
                <a:solidFill>
                  <a:srgbClr val="004174"/>
                </a:solidFill>
              </a:rPr>
              <a:t>Zelf aan de slag</a:t>
            </a:r>
            <a:endParaRPr/>
          </a:p>
        </p:txBody>
      </p:sp>
      <p:sp>
        <p:nvSpPr>
          <p:cNvPr id="182" name="Google Shape;182;p13"/>
          <p:cNvSpPr txBox="1">
            <a:spLocks noGrp="1"/>
          </p:cNvSpPr>
          <p:nvPr>
            <p:ph type="body" idx="1"/>
          </p:nvPr>
        </p:nvSpPr>
        <p:spPr>
          <a:xfrm>
            <a:off x="316600" y="1282591"/>
            <a:ext cx="6828000" cy="3263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Clr>
                <a:schemeClr val="dk2"/>
              </a:buClr>
              <a:buSzPct val="61110"/>
              <a:buFont typeface="Arial"/>
              <a:buNone/>
            </a:pPr>
            <a:r>
              <a:rPr lang="nl-NL">
                <a:latin typeface="Calibri"/>
                <a:ea typeface="Calibri"/>
                <a:cs typeface="Calibri"/>
                <a:sym typeface="Calibri"/>
              </a:rPr>
              <a:t>In teams van 4 personen aan het werk:</a:t>
            </a:r>
            <a:endParaRPr/>
          </a:p>
          <a:p>
            <a:pPr marL="285750" lvl="0" indent="-270033" algn="l" rtl="0">
              <a:lnSpc>
                <a:spcPct val="115000"/>
              </a:lnSpc>
              <a:spcBef>
                <a:spcPts val="1200"/>
              </a:spcBef>
              <a:spcAft>
                <a:spcPts val="0"/>
              </a:spcAft>
              <a:buSzPct val="61110"/>
              <a:buChar char="●"/>
            </a:pPr>
            <a:r>
              <a:rPr lang="nl-NL" b="1">
                <a:latin typeface="Calibri"/>
                <a:ea typeface="Calibri"/>
                <a:cs typeface="Calibri"/>
                <a:sym typeface="Calibri"/>
              </a:rPr>
              <a:t>Verzamel gegevens </a:t>
            </a:r>
            <a:r>
              <a:rPr lang="nl-NL" sz="1200" i="1">
                <a:latin typeface="Calibri"/>
                <a:ea typeface="Calibri"/>
                <a:cs typeface="Calibri"/>
                <a:sym typeface="Calibri"/>
              </a:rPr>
              <a:t>(5min): </a:t>
            </a:r>
            <a:r>
              <a:rPr lang="nl-NL">
                <a:latin typeface="Calibri"/>
                <a:ea typeface="Calibri"/>
                <a:cs typeface="Calibri"/>
                <a:sym typeface="Calibri"/>
              </a:rPr>
              <a:t>500 ml water filtreren</a:t>
            </a:r>
            <a:endParaRPr/>
          </a:p>
          <a:p>
            <a:pPr marL="285750" lvl="0" indent="-270033" algn="l" rtl="0">
              <a:lnSpc>
                <a:spcPct val="115000"/>
              </a:lnSpc>
              <a:spcBef>
                <a:spcPts val="1200"/>
              </a:spcBef>
              <a:spcAft>
                <a:spcPts val="0"/>
              </a:spcAft>
              <a:buSzPct val="61110"/>
              <a:buChar char="●"/>
            </a:pPr>
            <a:r>
              <a:rPr lang="nl-NL" b="1">
                <a:solidFill>
                  <a:schemeClr val="dk2"/>
                </a:solidFill>
                <a:latin typeface="Calibri"/>
                <a:ea typeface="Calibri"/>
                <a:cs typeface="Calibri"/>
                <a:sym typeface="Calibri"/>
              </a:rPr>
              <a:t>Analyseer gegevens </a:t>
            </a:r>
            <a:r>
              <a:rPr lang="nl-NL" sz="1200" i="1">
                <a:solidFill>
                  <a:schemeClr val="dk2"/>
                </a:solidFill>
                <a:latin typeface="Calibri"/>
                <a:ea typeface="Calibri"/>
                <a:cs typeface="Calibri"/>
                <a:sym typeface="Calibri"/>
              </a:rPr>
              <a:t>(15 min): </a:t>
            </a:r>
            <a:r>
              <a:rPr lang="nl-NL">
                <a:solidFill>
                  <a:schemeClr val="dk2"/>
                </a:solidFill>
                <a:latin typeface="Calibri"/>
                <a:ea typeface="Calibri"/>
                <a:cs typeface="Calibri"/>
                <a:sym typeface="Calibri"/>
              </a:rPr>
              <a:t>membraan analyseren onder </a:t>
            </a:r>
            <a:br>
              <a:rPr lang="nl-NL">
                <a:solidFill>
                  <a:schemeClr val="dk2"/>
                </a:solidFill>
                <a:latin typeface="Calibri"/>
                <a:ea typeface="Calibri"/>
                <a:cs typeface="Calibri"/>
                <a:sym typeface="Calibri"/>
              </a:rPr>
            </a:br>
            <a:r>
              <a:rPr lang="nl-NL">
                <a:solidFill>
                  <a:schemeClr val="dk2"/>
                </a:solidFill>
                <a:latin typeface="Calibri"/>
                <a:ea typeface="Calibri"/>
                <a:cs typeface="Calibri"/>
                <a:sym typeface="Calibri"/>
              </a:rPr>
              <a:t>microscoop + data invullen </a:t>
            </a:r>
            <a:endParaRPr/>
          </a:p>
          <a:p>
            <a:pPr marL="285750" lvl="0" indent="-270033" algn="l" rtl="0">
              <a:lnSpc>
                <a:spcPct val="115000"/>
              </a:lnSpc>
              <a:spcBef>
                <a:spcPts val="1200"/>
              </a:spcBef>
              <a:spcAft>
                <a:spcPts val="0"/>
              </a:spcAft>
              <a:buSzPct val="61110"/>
              <a:buChar char="●"/>
            </a:pPr>
            <a:r>
              <a:rPr lang="nl-NL" b="1">
                <a:solidFill>
                  <a:schemeClr val="dk2"/>
                </a:solidFill>
                <a:latin typeface="Calibri"/>
                <a:ea typeface="Calibri"/>
                <a:cs typeface="Calibri"/>
                <a:sym typeface="Calibri"/>
              </a:rPr>
              <a:t>Deel je bevindingen </a:t>
            </a:r>
            <a:r>
              <a:rPr lang="nl-NL" sz="1200" i="1">
                <a:solidFill>
                  <a:schemeClr val="dk2"/>
                </a:solidFill>
                <a:latin typeface="Calibri"/>
                <a:ea typeface="Calibri"/>
                <a:cs typeface="Calibri"/>
                <a:sym typeface="Calibri"/>
              </a:rPr>
              <a:t>(1 min/team): </a:t>
            </a:r>
            <a:r>
              <a:rPr lang="nl-NL">
                <a:solidFill>
                  <a:schemeClr val="dk2"/>
                </a:solidFill>
                <a:latin typeface="Calibri"/>
                <a:ea typeface="Calibri"/>
                <a:cs typeface="Calibri"/>
                <a:sym typeface="Calibri"/>
              </a:rPr>
              <a:t>korte pitch per team over resultaten</a:t>
            </a:r>
            <a:endParaRPr/>
          </a:p>
          <a:p>
            <a:pPr marL="0" lvl="0" indent="0" algn="l" rtl="0">
              <a:lnSpc>
                <a:spcPct val="115000"/>
              </a:lnSpc>
              <a:spcBef>
                <a:spcPts val="1200"/>
              </a:spcBef>
              <a:spcAft>
                <a:spcPts val="0"/>
              </a:spcAft>
              <a:buSzPct val="61110"/>
              <a:buNone/>
            </a:pPr>
            <a:endParaRPr/>
          </a:p>
          <a:p>
            <a:pPr marL="0" lvl="0" indent="0" algn="l" rtl="0">
              <a:lnSpc>
                <a:spcPct val="115000"/>
              </a:lnSpc>
              <a:spcBef>
                <a:spcPts val="1200"/>
              </a:spcBef>
              <a:spcAft>
                <a:spcPts val="0"/>
              </a:spcAft>
              <a:buSzPct val="61110"/>
              <a:buNone/>
            </a:pPr>
            <a:r>
              <a:rPr lang="nl-NL"/>
              <a:t>Bestanden en links staan op: </a:t>
            </a:r>
            <a:r>
              <a:rPr lang="nl-NL" sz="1800" u="sng">
                <a:solidFill>
                  <a:schemeClr val="hlink"/>
                </a:solidFill>
                <a:hlinkClick r:id="rId3"/>
              </a:rPr>
              <a:t>www.globenederland.nl/microplastics</a:t>
            </a:r>
            <a:r>
              <a:rPr lang="nl-NL" sz="1800"/>
              <a:t> met verwijzing naar website Pla</a:t>
            </a:r>
            <a:r>
              <a:rPr lang="nl-NL"/>
              <a:t>stic Soup Foundation</a:t>
            </a:r>
            <a:endParaRPr/>
          </a:p>
          <a:p>
            <a:pPr marL="0" lvl="0" indent="0" algn="l" rtl="0">
              <a:lnSpc>
                <a:spcPct val="115000"/>
              </a:lnSpc>
              <a:spcBef>
                <a:spcPts val="1200"/>
              </a:spcBef>
              <a:spcAft>
                <a:spcPts val="0"/>
              </a:spcAft>
              <a:buClr>
                <a:schemeClr val="dk2"/>
              </a:buClr>
              <a:buSzPct val="61110"/>
              <a:buFont typeface="Arial"/>
              <a:buNone/>
            </a:pPr>
            <a:endParaRPr/>
          </a:p>
          <a:p>
            <a:pPr marL="0" lvl="0" indent="0" algn="l" rtl="0">
              <a:lnSpc>
                <a:spcPct val="115000"/>
              </a:lnSpc>
              <a:spcBef>
                <a:spcPts val="0"/>
              </a:spcBef>
              <a:spcAft>
                <a:spcPts val="0"/>
              </a:spcAft>
              <a:buSzPct val="100000"/>
              <a:buNone/>
            </a:pPr>
            <a:endParaRPr/>
          </a:p>
        </p:txBody>
      </p:sp>
      <p:pic>
        <p:nvPicPr>
          <p:cNvPr id="183" name="Google Shape;183;p13"/>
          <p:cNvPicPr preferRelativeResize="0"/>
          <p:nvPr/>
        </p:nvPicPr>
        <p:blipFill rotWithShape="1">
          <a:blip r:embed="rId4">
            <a:alphaModFix/>
          </a:blip>
          <a:srcRect t="3283"/>
          <a:stretch/>
        </p:blipFill>
        <p:spPr>
          <a:xfrm>
            <a:off x="8355054" y="0"/>
            <a:ext cx="788947" cy="721273"/>
          </a:xfrm>
          <a:prstGeom prst="rect">
            <a:avLst/>
          </a:prstGeom>
          <a:noFill/>
          <a:ln>
            <a:noFill/>
          </a:ln>
        </p:spPr>
      </p:pic>
      <p:cxnSp>
        <p:nvCxnSpPr>
          <p:cNvPr id="184" name="Google Shape;184;p13"/>
          <p:cNvCxnSpPr/>
          <p:nvPr/>
        </p:nvCxnSpPr>
        <p:spPr>
          <a:xfrm>
            <a:off x="448711" y="804586"/>
            <a:ext cx="7893912" cy="0"/>
          </a:xfrm>
          <a:prstGeom prst="straightConnector1">
            <a:avLst/>
          </a:prstGeom>
          <a:noFill/>
          <a:ln w="38100" cap="flat" cmpd="sng">
            <a:solidFill>
              <a:schemeClr val="accent1"/>
            </a:solidFill>
            <a:prstDash val="solid"/>
            <a:round/>
            <a:headEnd type="none" w="sm" len="sm"/>
            <a:tailEnd type="none" w="sm" len="sm"/>
          </a:ln>
        </p:spPr>
      </p:cxnSp>
      <p:pic>
        <p:nvPicPr>
          <p:cNvPr id="185" name="Google Shape;185;p13"/>
          <p:cNvPicPr preferRelativeResize="0"/>
          <p:nvPr/>
        </p:nvPicPr>
        <p:blipFill rotWithShape="1">
          <a:blip r:embed="rId5">
            <a:alphaModFix/>
          </a:blip>
          <a:srcRect/>
          <a:stretch/>
        </p:blipFill>
        <p:spPr>
          <a:xfrm>
            <a:off x="6058890" y="969019"/>
            <a:ext cx="2915269" cy="227391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4"/>
          <p:cNvSpPr txBox="1">
            <a:spLocks noGrp="1"/>
          </p:cNvSpPr>
          <p:nvPr>
            <p:ph type="title"/>
          </p:nvPr>
        </p:nvSpPr>
        <p:spPr>
          <a:xfrm>
            <a:off x="616144" y="536347"/>
            <a:ext cx="6321600" cy="635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nl-NL">
                <a:solidFill>
                  <a:srgbClr val="004174"/>
                </a:solidFill>
              </a:rPr>
              <a:t>Pitch per team </a:t>
            </a:r>
            <a:r>
              <a:rPr lang="nl-NL" sz="1600">
                <a:solidFill>
                  <a:srgbClr val="004174"/>
                </a:solidFill>
              </a:rPr>
              <a:t>(1 min./team)</a:t>
            </a:r>
            <a:endParaRPr/>
          </a:p>
        </p:txBody>
      </p:sp>
      <p:sp>
        <p:nvSpPr>
          <p:cNvPr id="191" name="Google Shape;191;p14"/>
          <p:cNvSpPr txBox="1">
            <a:spLocks noGrp="1"/>
          </p:cNvSpPr>
          <p:nvPr>
            <p:ph type="body" idx="1"/>
          </p:nvPr>
        </p:nvSpPr>
        <p:spPr>
          <a:xfrm>
            <a:off x="338451" y="1268016"/>
            <a:ext cx="8114433" cy="3263504"/>
          </a:xfrm>
          <a:prstGeom prst="rect">
            <a:avLst/>
          </a:prstGeom>
          <a:noFill/>
          <a:ln>
            <a:noFill/>
          </a:ln>
        </p:spPr>
        <p:txBody>
          <a:bodyPr spcFirstLastPara="1" wrap="square" lIns="91425" tIns="91425" rIns="91425" bIns="91425" anchor="t" anchorCtr="0">
            <a:normAutofit/>
          </a:bodyPr>
          <a:lstStyle/>
          <a:p>
            <a:pPr marL="285750" lvl="0" indent="-285750" algn="l" rtl="0">
              <a:lnSpc>
                <a:spcPct val="115000"/>
              </a:lnSpc>
              <a:spcBef>
                <a:spcPts val="0"/>
              </a:spcBef>
              <a:spcAft>
                <a:spcPts val="0"/>
              </a:spcAft>
              <a:buSzPts val="1100"/>
              <a:buChar char="●"/>
            </a:pPr>
            <a:r>
              <a:rPr lang="nl-NL"/>
              <a:t>Wat heb je ontdekt? </a:t>
            </a:r>
            <a:endParaRPr/>
          </a:p>
          <a:p>
            <a:pPr marL="285750" lvl="0" indent="-285750" algn="l" rtl="0">
              <a:lnSpc>
                <a:spcPct val="115000"/>
              </a:lnSpc>
              <a:spcBef>
                <a:spcPts val="0"/>
              </a:spcBef>
              <a:spcAft>
                <a:spcPts val="0"/>
              </a:spcAft>
              <a:buSzPts val="1100"/>
              <a:buChar char="●"/>
            </a:pPr>
            <a:r>
              <a:rPr lang="nl-NL" sz="1800"/>
              <a:t>Wat heb je geleerd?</a:t>
            </a:r>
            <a:endParaRPr/>
          </a:p>
          <a:p>
            <a:pPr marL="285750" lvl="0" indent="-285750" algn="l" rtl="0">
              <a:lnSpc>
                <a:spcPct val="115000"/>
              </a:lnSpc>
              <a:spcBef>
                <a:spcPts val="0"/>
              </a:spcBef>
              <a:spcAft>
                <a:spcPts val="0"/>
              </a:spcAft>
              <a:buSzPts val="1100"/>
              <a:buChar char="●"/>
            </a:pPr>
            <a:r>
              <a:rPr lang="nl-NL"/>
              <a:t>Zie je aansluiting/toepassing in je les? </a:t>
            </a:r>
            <a:endParaRPr/>
          </a:p>
        </p:txBody>
      </p:sp>
      <p:pic>
        <p:nvPicPr>
          <p:cNvPr id="192" name="Google Shape;192;p14"/>
          <p:cNvPicPr preferRelativeResize="0"/>
          <p:nvPr/>
        </p:nvPicPr>
        <p:blipFill rotWithShape="1">
          <a:blip r:embed="rId3">
            <a:alphaModFix/>
          </a:blip>
          <a:srcRect t="3283"/>
          <a:stretch/>
        </p:blipFill>
        <p:spPr>
          <a:xfrm>
            <a:off x="8355054" y="0"/>
            <a:ext cx="788947" cy="721273"/>
          </a:xfrm>
          <a:prstGeom prst="rect">
            <a:avLst/>
          </a:prstGeom>
          <a:noFill/>
          <a:ln>
            <a:noFill/>
          </a:ln>
        </p:spPr>
      </p:pic>
      <p:cxnSp>
        <p:nvCxnSpPr>
          <p:cNvPr id="193" name="Google Shape;193;p14"/>
          <p:cNvCxnSpPr/>
          <p:nvPr/>
        </p:nvCxnSpPr>
        <p:spPr>
          <a:xfrm>
            <a:off x="461141" y="1123293"/>
            <a:ext cx="7893912" cy="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xfrm>
            <a:off x="616144" y="536347"/>
            <a:ext cx="6321600" cy="635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nl-NL">
                <a:solidFill>
                  <a:srgbClr val="004174"/>
                </a:solidFill>
              </a:rPr>
              <a:t>Afronding</a:t>
            </a:r>
            <a:endParaRPr/>
          </a:p>
        </p:txBody>
      </p:sp>
      <p:sp>
        <p:nvSpPr>
          <p:cNvPr id="199" name="Google Shape;199;p15"/>
          <p:cNvSpPr txBox="1">
            <a:spLocks noGrp="1"/>
          </p:cNvSpPr>
          <p:nvPr>
            <p:ph type="body" idx="1"/>
          </p:nvPr>
        </p:nvSpPr>
        <p:spPr>
          <a:xfrm>
            <a:off x="338451" y="1268016"/>
            <a:ext cx="8114433" cy="3263504"/>
          </a:xfrm>
          <a:prstGeom prst="rect">
            <a:avLst/>
          </a:prstGeom>
          <a:noFill/>
          <a:ln>
            <a:noFill/>
          </a:ln>
        </p:spPr>
        <p:txBody>
          <a:bodyPr spcFirstLastPara="1" wrap="square" lIns="91425" tIns="91425" rIns="91425" bIns="91425" anchor="t" anchorCtr="0">
            <a:normAutofit/>
          </a:bodyPr>
          <a:lstStyle/>
          <a:p>
            <a:pPr marL="285750" lvl="0" indent="-285750" algn="l" rtl="0">
              <a:lnSpc>
                <a:spcPct val="115000"/>
              </a:lnSpc>
              <a:spcBef>
                <a:spcPts val="0"/>
              </a:spcBef>
              <a:spcAft>
                <a:spcPts val="0"/>
              </a:spcAft>
              <a:buSzPts val="1100"/>
              <a:buChar char="●"/>
            </a:pPr>
            <a:r>
              <a:rPr lang="nl-NL" dirty="0"/>
              <a:t>GLOBE</a:t>
            </a:r>
            <a:endParaRPr u="sng" dirty="0">
              <a:solidFill>
                <a:schemeClr val="hlink"/>
              </a:solidFill>
              <a:hlinkClick r:id="rId3"/>
            </a:endParaRPr>
          </a:p>
          <a:p>
            <a:pPr marL="742950" lvl="1" indent="-285750" algn="l" rtl="0">
              <a:lnSpc>
                <a:spcPct val="115000"/>
              </a:lnSpc>
              <a:spcBef>
                <a:spcPts val="0"/>
              </a:spcBef>
              <a:spcAft>
                <a:spcPts val="0"/>
              </a:spcAft>
              <a:buSzPts val="856"/>
              <a:buChar char="○"/>
            </a:pPr>
            <a:r>
              <a:rPr lang="nl-NL" dirty="0"/>
              <a:t>Wat doet GLOBE nog meer?</a:t>
            </a:r>
            <a:endParaRPr u="sng" dirty="0">
              <a:solidFill>
                <a:schemeClr val="hlink"/>
              </a:solidFill>
              <a:hlinkClick r:id="rId3"/>
            </a:endParaRPr>
          </a:p>
          <a:p>
            <a:pPr marL="742950" lvl="1" indent="-285750" algn="l" rtl="0">
              <a:lnSpc>
                <a:spcPct val="115000"/>
              </a:lnSpc>
              <a:spcBef>
                <a:spcPts val="0"/>
              </a:spcBef>
              <a:spcAft>
                <a:spcPts val="0"/>
              </a:spcAft>
              <a:buSzPts val="856"/>
              <a:buChar char="○"/>
            </a:pPr>
            <a:r>
              <a:rPr lang="nl-NL" u="sng" dirty="0">
                <a:solidFill>
                  <a:schemeClr val="hlink"/>
                </a:solidFill>
                <a:hlinkClick r:id="rId3"/>
              </a:rPr>
              <a:t>Lid worden? </a:t>
            </a:r>
            <a:endParaRPr dirty="0"/>
          </a:p>
          <a:p>
            <a:pPr marL="457200" lvl="1" indent="0" algn="l" rtl="0">
              <a:lnSpc>
                <a:spcPct val="115000"/>
              </a:lnSpc>
              <a:spcBef>
                <a:spcPts val="0"/>
              </a:spcBef>
              <a:spcAft>
                <a:spcPts val="0"/>
              </a:spcAft>
              <a:buSzPts val="856"/>
              <a:buNone/>
            </a:pPr>
            <a:endParaRPr dirty="0"/>
          </a:p>
          <a:p>
            <a:pPr marL="285750" lvl="0" indent="-285750" algn="l" rtl="0">
              <a:lnSpc>
                <a:spcPct val="115000"/>
              </a:lnSpc>
              <a:spcBef>
                <a:spcPts val="0"/>
              </a:spcBef>
              <a:spcAft>
                <a:spcPts val="0"/>
              </a:spcAft>
              <a:buSzPts val="1100"/>
              <a:buChar char="●"/>
            </a:pPr>
            <a:r>
              <a:rPr lang="nl-NL" dirty="0"/>
              <a:t>Bekijk </a:t>
            </a:r>
            <a:r>
              <a:rPr lang="nl-NL" sz="1800" u="sng" dirty="0">
                <a:solidFill>
                  <a:schemeClr val="hlink"/>
                </a:solidFill>
                <a:hlinkClick r:id="rId4"/>
              </a:rPr>
              <a:t>www.globenederland.nl/microplastics</a:t>
            </a:r>
            <a:endParaRPr sz="1800" u="sng" dirty="0">
              <a:solidFill>
                <a:schemeClr val="hlink"/>
              </a:solidFill>
            </a:endParaRPr>
          </a:p>
          <a:p>
            <a:pPr marL="285750" lvl="0" indent="-215900" algn="l" rtl="0">
              <a:lnSpc>
                <a:spcPct val="115000"/>
              </a:lnSpc>
              <a:spcBef>
                <a:spcPts val="0"/>
              </a:spcBef>
              <a:spcAft>
                <a:spcPts val="0"/>
              </a:spcAft>
              <a:buSzPts val="1100"/>
              <a:buNone/>
            </a:pPr>
            <a:endParaRPr dirty="0"/>
          </a:p>
          <a:p>
            <a:pPr marL="285750" lvl="0" indent="-285750" algn="l" rtl="0">
              <a:lnSpc>
                <a:spcPct val="115000"/>
              </a:lnSpc>
              <a:spcBef>
                <a:spcPts val="0"/>
              </a:spcBef>
              <a:spcAft>
                <a:spcPts val="0"/>
              </a:spcAft>
              <a:buSzPts val="1100"/>
              <a:buChar char="●"/>
            </a:pPr>
            <a:r>
              <a:rPr lang="nl-NL" dirty="0"/>
              <a:t>Subsidieaanvraag wateronderwijs:</a:t>
            </a:r>
          </a:p>
          <a:p>
            <a:pPr marL="0" lvl="0" indent="0" algn="l" rtl="0">
              <a:lnSpc>
                <a:spcPct val="115000"/>
              </a:lnSpc>
              <a:spcBef>
                <a:spcPts val="0"/>
              </a:spcBef>
              <a:spcAft>
                <a:spcPts val="0"/>
              </a:spcAft>
              <a:buSzPts val="1100"/>
              <a:buNone/>
            </a:pPr>
            <a:r>
              <a:rPr lang="nl-NL" dirty="0" err="1"/>
              <a:t>problue.school</a:t>
            </a:r>
            <a:endParaRPr lang="nl-NL" dirty="0"/>
          </a:p>
          <a:p>
            <a:pPr marL="285750" lvl="0" indent="-285750" algn="l" rtl="0">
              <a:lnSpc>
                <a:spcPct val="115000"/>
              </a:lnSpc>
              <a:spcBef>
                <a:spcPts val="0"/>
              </a:spcBef>
              <a:spcAft>
                <a:spcPts val="0"/>
              </a:spcAft>
              <a:buSzPts val="1100"/>
              <a:buChar char="●"/>
            </a:pPr>
            <a:endParaRPr lang="nl-NL" dirty="0"/>
          </a:p>
          <a:p>
            <a:pPr marL="285750" lvl="0" indent="-285750" algn="l" rtl="0">
              <a:lnSpc>
                <a:spcPct val="115000"/>
              </a:lnSpc>
              <a:spcBef>
                <a:spcPts val="0"/>
              </a:spcBef>
              <a:spcAft>
                <a:spcPts val="0"/>
              </a:spcAft>
              <a:buSzPts val="1100"/>
              <a:buChar char="●"/>
            </a:pPr>
            <a:r>
              <a:rPr lang="nl-NL" dirty="0"/>
              <a:t>Vragen?</a:t>
            </a:r>
            <a:endParaRPr dirty="0"/>
          </a:p>
          <a:p>
            <a:pPr marL="285750" lvl="0" indent="-215900" algn="l" rtl="0">
              <a:lnSpc>
                <a:spcPct val="115000"/>
              </a:lnSpc>
              <a:spcBef>
                <a:spcPts val="0"/>
              </a:spcBef>
              <a:spcAft>
                <a:spcPts val="0"/>
              </a:spcAft>
              <a:buSzPts val="1100"/>
              <a:buNone/>
            </a:pPr>
            <a:endParaRPr u="sng" dirty="0">
              <a:solidFill>
                <a:schemeClr val="hlink"/>
              </a:solidFill>
            </a:endParaRPr>
          </a:p>
          <a:p>
            <a:pPr marL="285750" lvl="0" indent="-215900" algn="l" rtl="0">
              <a:lnSpc>
                <a:spcPct val="115000"/>
              </a:lnSpc>
              <a:spcBef>
                <a:spcPts val="0"/>
              </a:spcBef>
              <a:spcAft>
                <a:spcPts val="0"/>
              </a:spcAft>
              <a:buSzPts val="1100"/>
              <a:buNone/>
            </a:pPr>
            <a:endParaRPr sz="1800" dirty="0"/>
          </a:p>
        </p:txBody>
      </p:sp>
      <p:pic>
        <p:nvPicPr>
          <p:cNvPr id="200" name="Google Shape;200;p15"/>
          <p:cNvPicPr preferRelativeResize="0"/>
          <p:nvPr/>
        </p:nvPicPr>
        <p:blipFill rotWithShape="1">
          <a:blip r:embed="rId5">
            <a:alphaModFix/>
          </a:blip>
          <a:srcRect t="3283"/>
          <a:stretch/>
        </p:blipFill>
        <p:spPr>
          <a:xfrm>
            <a:off x="8355054" y="0"/>
            <a:ext cx="788947" cy="721273"/>
          </a:xfrm>
          <a:prstGeom prst="rect">
            <a:avLst/>
          </a:prstGeom>
          <a:noFill/>
          <a:ln>
            <a:noFill/>
          </a:ln>
        </p:spPr>
      </p:pic>
      <p:cxnSp>
        <p:nvCxnSpPr>
          <p:cNvPr id="201" name="Google Shape;201;p15"/>
          <p:cNvCxnSpPr/>
          <p:nvPr/>
        </p:nvCxnSpPr>
        <p:spPr>
          <a:xfrm>
            <a:off x="461141" y="1123293"/>
            <a:ext cx="7893912" cy="0"/>
          </a:xfrm>
          <a:prstGeom prst="straightConnector1">
            <a:avLst/>
          </a:prstGeom>
          <a:noFill/>
          <a:ln w="38100" cap="flat" cmpd="sng">
            <a:solidFill>
              <a:schemeClr val="accent1"/>
            </a:solidFill>
            <a:prstDash val="solid"/>
            <a:round/>
            <a:headEnd type="none" w="sm" len="sm"/>
            <a:tailEnd type="none" w="sm" len="sm"/>
          </a:ln>
        </p:spPr>
      </p:cxnSp>
      <p:pic>
        <p:nvPicPr>
          <p:cNvPr id="202" name="Google Shape;202;p15" descr="Afbeelding met tekst, schermopname, Lettertype&#10;&#10;Automatisch gegenereerde beschrijving"/>
          <p:cNvPicPr preferRelativeResize="0"/>
          <p:nvPr/>
        </p:nvPicPr>
        <p:blipFill rotWithShape="1">
          <a:blip r:embed="rId6">
            <a:alphaModFix/>
          </a:blip>
          <a:srcRect/>
          <a:stretch/>
        </p:blipFill>
        <p:spPr>
          <a:xfrm>
            <a:off x="5337544" y="1219563"/>
            <a:ext cx="3730698" cy="2493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2" descr="Afbeelding met tekst, Menselijk gezicht, persoon, kleding&#10;&#10;Automatisch gegenereerde beschrijving"/>
          <p:cNvPicPr preferRelativeResize="0">
            <a:picLocks noGrp="1"/>
          </p:cNvPicPr>
          <p:nvPr>
            <p:ph type="body" idx="1"/>
          </p:nvPr>
        </p:nvPicPr>
        <p:blipFill rotWithShape="1">
          <a:blip r:embed="rId3">
            <a:alphaModFix/>
          </a:blip>
          <a:srcRect/>
          <a:stretch/>
        </p:blipFill>
        <p:spPr>
          <a:xfrm>
            <a:off x="1668780" y="91440"/>
            <a:ext cx="6812280" cy="49606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
          <p:cNvSpPr txBox="1">
            <a:spLocks noGrp="1"/>
          </p:cNvSpPr>
          <p:nvPr>
            <p:ph type="title"/>
          </p:nvPr>
        </p:nvSpPr>
        <p:spPr>
          <a:xfrm>
            <a:off x="477297" y="487893"/>
            <a:ext cx="6321600" cy="635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nl-NL">
                <a:solidFill>
                  <a:srgbClr val="004174"/>
                </a:solidFill>
              </a:rPr>
              <a:t>Voorstellen</a:t>
            </a:r>
            <a:endParaRPr/>
          </a:p>
        </p:txBody>
      </p:sp>
      <p:sp>
        <p:nvSpPr>
          <p:cNvPr id="86" name="Google Shape;86;p3"/>
          <p:cNvSpPr txBox="1">
            <a:spLocks noGrp="1"/>
          </p:cNvSpPr>
          <p:nvPr>
            <p:ph type="body" idx="1"/>
          </p:nvPr>
        </p:nvSpPr>
        <p:spPr>
          <a:xfrm>
            <a:off x="338451" y="1268016"/>
            <a:ext cx="6599293" cy="3263504"/>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nl-NL" dirty="0" err="1"/>
              <a:t>Bernou</a:t>
            </a:r>
            <a:r>
              <a:rPr lang="nl-NL" dirty="0"/>
              <a:t> Boven – Universiteit van Amsterdam</a:t>
            </a:r>
          </a:p>
          <a:p>
            <a:pPr marL="457200" lvl="0" indent="-342900" algn="l" rtl="0">
              <a:lnSpc>
                <a:spcPct val="115000"/>
              </a:lnSpc>
              <a:spcBef>
                <a:spcPts val="0"/>
              </a:spcBef>
              <a:spcAft>
                <a:spcPts val="0"/>
              </a:spcAft>
              <a:buSzPts val="1800"/>
              <a:buChar char="●"/>
            </a:pPr>
            <a:r>
              <a:rPr lang="nl-NL" dirty="0"/>
              <a:t>Dorien Dorresteijn – GLOBE Nederland</a:t>
            </a:r>
          </a:p>
          <a:p>
            <a:pPr marL="457200" lvl="0" indent="-342900" algn="l" rtl="0">
              <a:lnSpc>
                <a:spcPct val="115000"/>
              </a:lnSpc>
              <a:spcBef>
                <a:spcPts val="0"/>
              </a:spcBef>
              <a:spcAft>
                <a:spcPts val="0"/>
              </a:spcAft>
              <a:buSzPts val="1800"/>
              <a:buChar char="●"/>
            </a:pPr>
            <a:r>
              <a:rPr lang="nl-NL" dirty="0"/>
              <a:t>Marcella van Steenbergen – GLOBE Nederland</a:t>
            </a:r>
          </a:p>
          <a:p>
            <a:pPr marL="0" lvl="0" indent="0" algn="l" rtl="0">
              <a:lnSpc>
                <a:spcPct val="115000"/>
              </a:lnSpc>
              <a:spcBef>
                <a:spcPts val="0"/>
              </a:spcBef>
              <a:spcAft>
                <a:spcPts val="0"/>
              </a:spcAft>
              <a:buSzPts val="1800"/>
              <a:buNone/>
            </a:pPr>
            <a:endParaRPr dirty="0"/>
          </a:p>
        </p:txBody>
      </p:sp>
      <p:pic>
        <p:nvPicPr>
          <p:cNvPr id="87" name="Google Shape;87;p3"/>
          <p:cNvPicPr preferRelativeResize="0"/>
          <p:nvPr/>
        </p:nvPicPr>
        <p:blipFill rotWithShape="1">
          <a:blip r:embed="rId3">
            <a:alphaModFix/>
          </a:blip>
          <a:srcRect t="3283"/>
          <a:stretch/>
        </p:blipFill>
        <p:spPr>
          <a:xfrm>
            <a:off x="8355054" y="0"/>
            <a:ext cx="788947" cy="721273"/>
          </a:xfrm>
          <a:prstGeom prst="rect">
            <a:avLst/>
          </a:prstGeom>
          <a:noFill/>
          <a:ln>
            <a:noFill/>
          </a:ln>
        </p:spPr>
      </p:pic>
      <p:cxnSp>
        <p:nvCxnSpPr>
          <p:cNvPr id="88" name="Google Shape;88;p3"/>
          <p:cNvCxnSpPr/>
          <p:nvPr/>
        </p:nvCxnSpPr>
        <p:spPr>
          <a:xfrm>
            <a:off x="461141" y="1123293"/>
            <a:ext cx="7893912" cy="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type="title"/>
          </p:nvPr>
        </p:nvSpPr>
        <p:spPr>
          <a:xfrm>
            <a:off x="-122436" y="152580"/>
            <a:ext cx="7886700" cy="994172"/>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nl-NL">
                <a:solidFill>
                  <a:srgbClr val="004174"/>
                </a:solidFill>
              </a:rPr>
              <a:t>	GLOBE</a:t>
            </a:r>
            <a:endParaRPr>
              <a:solidFill>
                <a:srgbClr val="004174"/>
              </a:solidFill>
            </a:endParaRPr>
          </a:p>
        </p:txBody>
      </p:sp>
      <p:pic>
        <p:nvPicPr>
          <p:cNvPr id="95" name="Google Shape;95;p4"/>
          <p:cNvPicPr preferRelativeResize="0"/>
          <p:nvPr/>
        </p:nvPicPr>
        <p:blipFill rotWithShape="1">
          <a:blip r:embed="rId3">
            <a:alphaModFix/>
          </a:blip>
          <a:srcRect/>
          <a:stretch/>
        </p:blipFill>
        <p:spPr>
          <a:xfrm>
            <a:off x="6117192" y="379954"/>
            <a:ext cx="2436019" cy="1900095"/>
          </a:xfrm>
          <a:prstGeom prst="rect">
            <a:avLst/>
          </a:prstGeom>
          <a:noFill/>
          <a:ln>
            <a:noFill/>
          </a:ln>
        </p:spPr>
      </p:pic>
      <p:sp>
        <p:nvSpPr>
          <p:cNvPr id="96" name="Google Shape;96;p4"/>
          <p:cNvSpPr txBox="1"/>
          <p:nvPr/>
        </p:nvSpPr>
        <p:spPr>
          <a:xfrm>
            <a:off x="590789" y="823225"/>
            <a:ext cx="5648319" cy="22621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nl-NL" sz="1800" b="1" i="0" u="none" strike="noStrike" cap="none">
                <a:solidFill>
                  <a:srgbClr val="000000"/>
                </a:solidFill>
                <a:latin typeface="Arial"/>
                <a:ea typeface="Arial"/>
                <a:cs typeface="Arial"/>
                <a:sym typeface="Arial"/>
              </a:rPr>
              <a:t>G</a:t>
            </a:r>
            <a:r>
              <a:rPr lang="nl-NL" sz="1800" b="0" i="0" u="none" strike="noStrike" cap="none">
                <a:solidFill>
                  <a:srgbClr val="000000"/>
                </a:solidFill>
                <a:latin typeface="Arial"/>
                <a:ea typeface="Arial"/>
                <a:cs typeface="Arial"/>
                <a:sym typeface="Arial"/>
              </a:rPr>
              <a:t>lobal </a:t>
            </a:r>
            <a:r>
              <a:rPr lang="nl-NL" sz="1800" b="1" i="0" u="none" strike="noStrike" cap="none">
                <a:solidFill>
                  <a:srgbClr val="000000"/>
                </a:solidFill>
                <a:latin typeface="Arial"/>
                <a:ea typeface="Arial"/>
                <a:cs typeface="Arial"/>
                <a:sym typeface="Arial"/>
              </a:rPr>
              <a:t>L</a:t>
            </a:r>
            <a:r>
              <a:rPr lang="nl-NL" sz="1800" b="0" i="0" u="none" strike="noStrike" cap="none">
                <a:solidFill>
                  <a:srgbClr val="000000"/>
                </a:solidFill>
                <a:latin typeface="Arial"/>
                <a:ea typeface="Arial"/>
                <a:cs typeface="Arial"/>
                <a:sym typeface="Arial"/>
              </a:rPr>
              <a:t>earning and </a:t>
            </a:r>
            <a:r>
              <a:rPr lang="nl-NL" sz="1800" b="1" i="0" u="none" strike="noStrike" cap="none">
                <a:solidFill>
                  <a:srgbClr val="000000"/>
                </a:solidFill>
                <a:latin typeface="Arial"/>
                <a:ea typeface="Arial"/>
                <a:cs typeface="Arial"/>
                <a:sym typeface="Arial"/>
              </a:rPr>
              <a:t>O</a:t>
            </a:r>
            <a:r>
              <a:rPr lang="nl-NL" sz="1800" b="0" i="0" u="none" strike="noStrike" cap="none">
                <a:solidFill>
                  <a:srgbClr val="000000"/>
                </a:solidFill>
                <a:latin typeface="Arial"/>
                <a:ea typeface="Arial"/>
                <a:cs typeface="Arial"/>
                <a:sym typeface="Arial"/>
              </a:rPr>
              <a:t>bservations to </a:t>
            </a:r>
            <a:endParaRPr/>
          </a:p>
          <a:p>
            <a:pPr marL="0" marR="0" lvl="0" indent="0" algn="l" rtl="0">
              <a:lnSpc>
                <a:spcPct val="100000"/>
              </a:lnSpc>
              <a:spcBef>
                <a:spcPts val="0"/>
              </a:spcBef>
              <a:spcAft>
                <a:spcPts val="0"/>
              </a:spcAft>
              <a:buNone/>
            </a:pPr>
            <a:r>
              <a:rPr lang="nl-NL" sz="1800" b="1" i="0" u="none" strike="noStrike" cap="none">
                <a:solidFill>
                  <a:srgbClr val="000000"/>
                </a:solidFill>
                <a:latin typeface="Arial"/>
                <a:ea typeface="Arial"/>
                <a:cs typeface="Arial"/>
                <a:sym typeface="Arial"/>
              </a:rPr>
              <a:t>B</a:t>
            </a:r>
            <a:r>
              <a:rPr lang="nl-NL" sz="1800" b="0" i="0" u="none" strike="noStrike" cap="none">
                <a:solidFill>
                  <a:srgbClr val="000000"/>
                </a:solidFill>
                <a:latin typeface="Arial"/>
                <a:ea typeface="Arial"/>
                <a:cs typeface="Arial"/>
                <a:sym typeface="Arial"/>
              </a:rPr>
              <a:t>enefit the </a:t>
            </a:r>
            <a:r>
              <a:rPr lang="nl-NL" sz="1800" b="1" i="0" u="none" strike="noStrike" cap="none">
                <a:solidFill>
                  <a:srgbClr val="000000"/>
                </a:solidFill>
                <a:latin typeface="Arial"/>
                <a:ea typeface="Arial"/>
                <a:cs typeface="Arial"/>
                <a:sym typeface="Arial"/>
              </a:rPr>
              <a:t>E</a:t>
            </a:r>
            <a:r>
              <a:rPr lang="nl-NL" sz="1800" b="0" i="0" u="none" strike="noStrike" cap="none">
                <a:solidFill>
                  <a:srgbClr val="000000"/>
                </a:solidFill>
                <a:latin typeface="Arial"/>
                <a:ea typeface="Arial"/>
                <a:cs typeface="Arial"/>
                <a:sym typeface="Arial"/>
              </a:rPr>
              <a:t>nvironment</a:t>
            </a:r>
            <a:endParaRPr/>
          </a:p>
          <a:p>
            <a:pPr marL="214313" marR="0" lvl="0" indent="-119063"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500"/>
              <a:buFont typeface="Arial"/>
              <a:buChar char="•"/>
            </a:pPr>
            <a:r>
              <a:rPr lang="nl-NL" sz="1500" b="0" i="0" u="none" strike="noStrike" cap="none">
                <a:solidFill>
                  <a:srgbClr val="000000"/>
                </a:solidFill>
                <a:latin typeface="Arial"/>
                <a:ea typeface="Arial"/>
                <a:cs typeface="Arial"/>
                <a:sym typeface="Arial"/>
              </a:rPr>
              <a:t>NASA </a:t>
            </a:r>
            <a:endParaRPr/>
          </a:p>
          <a:p>
            <a:pPr marL="214313" marR="0" lvl="0" indent="-119063"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a:p>
            <a:pPr marL="214313" marR="0" lvl="0" indent="-214313" algn="l" rtl="0">
              <a:lnSpc>
                <a:spcPct val="100000"/>
              </a:lnSpc>
              <a:spcBef>
                <a:spcPts val="0"/>
              </a:spcBef>
              <a:spcAft>
                <a:spcPts val="0"/>
              </a:spcAft>
              <a:buClr>
                <a:srgbClr val="000000"/>
              </a:buClr>
              <a:buSzPts val="1500"/>
              <a:buFont typeface="Arial"/>
              <a:buChar char="•"/>
            </a:pPr>
            <a:r>
              <a:rPr lang="nl-NL" sz="1500" b="0" i="0" u="none" strike="noStrike" cap="none">
                <a:solidFill>
                  <a:srgbClr val="000000"/>
                </a:solidFill>
                <a:latin typeface="Roboto"/>
                <a:ea typeface="Roboto"/>
                <a:cs typeface="Roboto"/>
                <a:sym typeface="Roboto"/>
              </a:rPr>
              <a:t>GLOBE is een netwerk van 37.000 scholen in 127 landen die onderzoek doet aan natuur en milieu in samenwerking met wetenschappers. Alle middelbare scholieren in Nederland kunnen helpen met dit wereldwijde GLOBE onderzoek. </a:t>
            </a:r>
            <a:endParaRPr sz="1500" b="0" i="1" u="none" strike="noStrike" cap="none">
              <a:solidFill>
                <a:srgbClr val="000000"/>
              </a:solidFill>
              <a:latin typeface="Arial"/>
              <a:ea typeface="Arial"/>
              <a:cs typeface="Arial"/>
              <a:sym typeface="Arial"/>
            </a:endParaRPr>
          </a:p>
        </p:txBody>
      </p:sp>
      <p:cxnSp>
        <p:nvCxnSpPr>
          <p:cNvPr id="97" name="Google Shape;97;p4"/>
          <p:cNvCxnSpPr/>
          <p:nvPr/>
        </p:nvCxnSpPr>
        <p:spPr>
          <a:xfrm>
            <a:off x="4654742" y="962632"/>
            <a:ext cx="1261728" cy="0"/>
          </a:xfrm>
          <a:prstGeom prst="straightConnector1">
            <a:avLst/>
          </a:prstGeom>
          <a:noFill/>
          <a:ln w="38100" cap="flat" cmpd="sng">
            <a:solidFill>
              <a:srgbClr val="00549A"/>
            </a:solidFill>
            <a:prstDash val="solid"/>
            <a:round/>
            <a:headEnd type="none" w="sm" len="sm"/>
            <a:tailEnd type="triangle" w="med" len="med"/>
          </a:ln>
        </p:spPr>
      </p:cxnSp>
      <p:cxnSp>
        <p:nvCxnSpPr>
          <p:cNvPr id="98" name="Google Shape;98;p4"/>
          <p:cNvCxnSpPr/>
          <p:nvPr/>
        </p:nvCxnSpPr>
        <p:spPr>
          <a:xfrm>
            <a:off x="4654741" y="962632"/>
            <a:ext cx="2272334" cy="1763842"/>
          </a:xfrm>
          <a:prstGeom prst="straightConnector1">
            <a:avLst/>
          </a:prstGeom>
          <a:noFill/>
          <a:ln w="38100" cap="flat" cmpd="sng">
            <a:solidFill>
              <a:srgbClr val="00549A"/>
            </a:solidFill>
            <a:prstDash val="solid"/>
            <a:round/>
            <a:headEnd type="none" w="sm" len="sm"/>
            <a:tailEnd type="triangle" w="med" len="med"/>
          </a:ln>
        </p:spPr>
      </p:cxnSp>
      <p:pic>
        <p:nvPicPr>
          <p:cNvPr id="99" name="Google Shape;99;p4"/>
          <p:cNvPicPr preferRelativeResize="0"/>
          <p:nvPr/>
        </p:nvPicPr>
        <p:blipFill rotWithShape="1">
          <a:blip r:embed="rId4">
            <a:alphaModFix/>
          </a:blip>
          <a:srcRect/>
          <a:stretch/>
        </p:blipFill>
        <p:spPr>
          <a:xfrm>
            <a:off x="6117192" y="2863451"/>
            <a:ext cx="2768204" cy="983649"/>
          </a:xfrm>
          <a:prstGeom prst="rect">
            <a:avLst/>
          </a:prstGeom>
          <a:noFill/>
          <a:ln>
            <a:noFill/>
          </a:ln>
        </p:spPr>
      </p:pic>
      <p:pic>
        <p:nvPicPr>
          <p:cNvPr id="100" name="Google Shape;100;p4" descr="Afbeelding met tekst, schermopname, kaart&#10;&#10;Automatisch gegenereerde beschrijving"/>
          <p:cNvPicPr preferRelativeResize="0"/>
          <p:nvPr/>
        </p:nvPicPr>
        <p:blipFill rotWithShape="1">
          <a:blip r:embed="rId5">
            <a:alphaModFix/>
          </a:blip>
          <a:srcRect/>
          <a:stretch/>
        </p:blipFill>
        <p:spPr>
          <a:xfrm>
            <a:off x="1137425" y="3174166"/>
            <a:ext cx="4291800" cy="1908248"/>
          </a:xfrm>
          <a:prstGeom prst="rect">
            <a:avLst/>
          </a:prstGeom>
          <a:noFill/>
          <a:ln>
            <a:noFill/>
          </a:ln>
        </p:spPr>
      </p:pic>
      <p:pic>
        <p:nvPicPr>
          <p:cNvPr id="101" name="Google Shape;101;p4"/>
          <p:cNvPicPr preferRelativeResize="0"/>
          <p:nvPr/>
        </p:nvPicPr>
        <p:blipFill rotWithShape="1">
          <a:blip r:embed="rId6">
            <a:alphaModFix/>
          </a:blip>
          <a:srcRect t="3283"/>
          <a:stretch/>
        </p:blipFill>
        <p:spPr>
          <a:xfrm>
            <a:off x="8355054" y="0"/>
            <a:ext cx="788947" cy="721273"/>
          </a:xfrm>
          <a:prstGeom prst="rect">
            <a:avLst/>
          </a:prstGeom>
          <a:noFill/>
          <a:ln>
            <a:noFill/>
          </a:ln>
        </p:spPr>
      </p:pic>
      <p:cxnSp>
        <p:nvCxnSpPr>
          <p:cNvPr id="102" name="Google Shape;102;p4"/>
          <p:cNvCxnSpPr/>
          <p:nvPr/>
        </p:nvCxnSpPr>
        <p:spPr>
          <a:xfrm>
            <a:off x="618893" y="823225"/>
            <a:ext cx="5347497" cy="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a:spLocks noGrp="1"/>
          </p:cNvSpPr>
          <p:nvPr>
            <p:ph type="title"/>
          </p:nvPr>
        </p:nvSpPr>
        <p:spPr>
          <a:xfrm>
            <a:off x="461141" y="85873"/>
            <a:ext cx="6321600" cy="635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nl-NL" dirty="0">
                <a:solidFill>
                  <a:srgbClr val="004174"/>
                </a:solidFill>
              </a:rPr>
              <a:t>Programma</a:t>
            </a:r>
            <a:endParaRPr dirty="0"/>
          </a:p>
        </p:txBody>
      </p:sp>
      <p:graphicFrame>
        <p:nvGraphicFramePr>
          <p:cNvPr id="108" name="Google Shape;108;p5"/>
          <p:cNvGraphicFramePr/>
          <p:nvPr>
            <p:extLst>
              <p:ext uri="{D42A27DB-BD31-4B8C-83A1-F6EECF244321}">
                <p14:modId xmlns:p14="http://schemas.microsoft.com/office/powerpoint/2010/main" val="896686644"/>
              </p:ext>
            </p:extLst>
          </p:nvPr>
        </p:nvGraphicFramePr>
        <p:xfrm>
          <a:off x="461129" y="1085005"/>
          <a:ext cx="7893900" cy="3530670"/>
        </p:xfrm>
        <a:graphic>
          <a:graphicData uri="http://schemas.openxmlformats.org/drawingml/2006/table">
            <a:tbl>
              <a:tblPr firstRow="1" bandRow="1">
                <a:noFill/>
                <a:tableStyleId>{BC5B5CEB-6D30-4A1B-A7E0-E693F1FC5BA7}</a:tableStyleId>
              </a:tblPr>
              <a:tblGrid>
                <a:gridCol w="6711575">
                  <a:extLst>
                    <a:ext uri="{9D8B030D-6E8A-4147-A177-3AD203B41FA5}">
                      <a16:colId xmlns:a16="http://schemas.microsoft.com/office/drawing/2014/main" val="20000"/>
                    </a:ext>
                  </a:extLst>
                </a:gridCol>
                <a:gridCol w="1182325">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None/>
                      </a:pPr>
                      <a:r>
                        <a:rPr lang="nl-NL" sz="1400" u="none" strike="noStrike" cap="none" dirty="0"/>
                        <a:t>Wat?</a:t>
                      </a:r>
                      <a:endParaRPr dirty="0"/>
                    </a:p>
                  </a:txBody>
                  <a:tcPr marL="91450" marR="91450" marT="45725" marB="45725"/>
                </a:tc>
                <a:tc>
                  <a:txBody>
                    <a:bodyPr/>
                    <a:lstStyle/>
                    <a:p>
                      <a:pPr marL="0" marR="0" lvl="0" indent="0" algn="l" rtl="0">
                        <a:lnSpc>
                          <a:spcPct val="100000"/>
                        </a:lnSpc>
                        <a:spcBef>
                          <a:spcPts val="0"/>
                        </a:spcBef>
                        <a:spcAft>
                          <a:spcPts val="0"/>
                        </a:spcAft>
                        <a:buNone/>
                      </a:pPr>
                      <a:r>
                        <a:rPr lang="nl-NL" sz="1400" u="none" strike="noStrike" cap="none"/>
                        <a:t>Tijd</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nl-NL" sz="1400" u="none" strike="noStrike" cap="none">
                          <a:solidFill>
                            <a:schemeClr val="dk2"/>
                          </a:solidFill>
                        </a:rPr>
                        <a:t>Opening</a:t>
                      </a:r>
                      <a:endParaRPr/>
                    </a:p>
                  </a:txBody>
                  <a:tcPr marL="91450" marR="91450" marT="45725" marB="45725"/>
                </a:tc>
                <a:tc>
                  <a:txBody>
                    <a:bodyPr/>
                    <a:lstStyle/>
                    <a:p>
                      <a:pPr marL="0" marR="0" lvl="0" indent="0" algn="l" rtl="0">
                        <a:lnSpc>
                          <a:spcPct val="100000"/>
                        </a:lnSpc>
                        <a:spcBef>
                          <a:spcPts val="0"/>
                        </a:spcBef>
                        <a:spcAft>
                          <a:spcPts val="0"/>
                        </a:spcAft>
                        <a:buNone/>
                      </a:pPr>
                      <a:r>
                        <a:rPr lang="nl-NL" sz="1400" u="none" strike="noStrike" cap="none" dirty="0">
                          <a:solidFill>
                            <a:schemeClr val="dk2"/>
                          </a:solidFill>
                        </a:rPr>
                        <a:t>15.50</a:t>
                      </a:r>
                      <a:endParaRPr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None/>
                      </a:pPr>
                      <a:r>
                        <a:rPr lang="nl-NL" sz="1400" u="none" strike="noStrike" cap="none" dirty="0" err="1">
                          <a:solidFill>
                            <a:schemeClr val="dk2"/>
                          </a:solidFill>
                        </a:rPr>
                        <a:t>LessonUp</a:t>
                      </a:r>
                      <a:endParaRPr dirty="0"/>
                    </a:p>
                  </a:txBody>
                  <a:tcPr marL="91450" marR="91450" marT="45725" marB="45725"/>
                </a:tc>
                <a:tc>
                  <a:txBody>
                    <a:bodyPr/>
                    <a:lstStyle/>
                    <a:p>
                      <a:pPr marL="0" marR="0" lvl="0" indent="0" algn="l" rtl="0">
                        <a:lnSpc>
                          <a:spcPct val="100000"/>
                        </a:lnSpc>
                        <a:spcBef>
                          <a:spcPts val="0"/>
                        </a:spcBef>
                        <a:spcAft>
                          <a:spcPts val="0"/>
                        </a:spcAft>
                        <a:buNone/>
                      </a:pPr>
                      <a:r>
                        <a:rPr lang="nl-NL" sz="1400" u="none" strike="noStrike" cap="none" dirty="0">
                          <a:solidFill>
                            <a:schemeClr val="dk2"/>
                          </a:solidFill>
                        </a:rPr>
                        <a:t>16.00</a:t>
                      </a:r>
                      <a:endParaRPr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nl-NL" sz="1400" u="none" strike="noStrike" cap="none" dirty="0">
                          <a:solidFill>
                            <a:schemeClr val="dk2"/>
                          </a:solidFill>
                        </a:rPr>
                        <a:t>Wetenschappelijk onderzoek naar microplastics</a:t>
                      </a:r>
                      <a:endParaRPr dirty="0"/>
                    </a:p>
                  </a:txBody>
                  <a:tcPr marL="91450" marR="91450" marT="45725" marB="45725"/>
                </a:tc>
                <a:tc>
                  <a:txBody>
                    <a:bodyPr/>
                    <a:lstStyle/>
                    <a:p>
                      <a:pPr marL="0" marR="0" lvl="0" indent="0" algn="l" rtl="0">
                        <a:lnSpc>
                          <a:spcPct val="100000"/>
                        </a:lnSpc>
                        <a:spcBef>
                          <a:spcPts val="0"/>
                        </a:spcBef>
                        <a:spcAft>
                          <a:spcPts val="0"/>
                        </a:spcAft>
                        <a:buNone/>
                      </a:pPr>
                      <a:r>
                        <a:rPr lang="nl-NL" sz="1400" u="none" strike="noStrike" cap="none" dirty="0">
                          <a:solidFill>
                            <a:schemeClr val="dk2"/>
                          </a:solidFill>
                        </a:rPr>
                        <a:t>16.10</a:t>
                      </a:r>
                      <a:endParaRPr dirty="0"/>
                    </a:p>
                  </a:txBody>
                  <a:tcPr marL="91450" marR="91450" marT="45725" marB="45725"/>
                </a:tc>
                <a:extLst>
                  <a:ext uri="{0D108BD9-81ED-4DB2-BD59-A6C34878D82A}">
                    <a16:rowId xmlns:a16="http://schemas.microsoft.com/office/drawing/2014/main" val="1691917859"/>
                  </a:ext>
                </a:extLst>
              </a:tr>
              <a:tr h="370850">
                <a:tc>
                  <a:txBody>
                    <a:bodyPr/>
                    <a:lstStyle/>
                    <a:p>
                      <a:pPr marL="0" marR="0" lvl="0" indent="0" algn="l" rtl="0">
                        <a:lnSpc>
                          <a:spcPct val="100000"/>
                        </a:lnSpc>
                        <a:spcBef>
                          <a:spcPts val="0"/>
                        </a:spcBef>
                        <a:spcAft>
                          <a:spcPts val="0"/>
                        </a:spcAft>
                        <a:buNone/>
                      </a:pPr>
                      <a:r>
                        <a:rPr lang="nl-NL" sz="1400" u="none" strike="noStrike" cap="none" dirty="0">
                          <a:solidFill>
                            <a:schemeClr val="dk2"/>
                          </a:solidFill>
                        </a:rPr>
                        <a:t>Algemene informatie</a:t>
                      </a:r>
                      <a:endParaRPr dirty="0"/>
                    </a:p>
                    <a:p>
                      <a:pPr marL="0" marR="0" lvl="0" indent="0" algn="l" rtl="0">
                        <a:lnSpc>
                          <a:spcPct val="100000"/>
                        </a:lnSpc>
                        <a:spcBef>
                          <a:spcPts val="0"/>
                        </a:spcBef>
                        <a:spcAft>
                          <a:spcPts val="0"/>
                        </a:spcAft>
                        <a:buNone/>
                      </a:pPr>
                      <a:r>
                        <a:rPr lang="nl-NL" sz="1400" u="none" strike="noStrike" cap="none" dirty="0">
                          <a:solidFill>
                            <a:schemeClr val="dk2"/>
                          </a:solidFill>
                        </a:rPr>
                        <a:t>- lesmateriaal</a:t>
                      </a:r>
                      <a:endParaRPr dirty="0"/>
                    </a:p>
                    <a:p>
                      <a:pPr marL="0" marR="0" lvl="0" indent="0" algn="l" rtl="0">
                        <a:lnSpc>
                          <a:spcPct val="100000"/>
                        </a:lnSpc>
                        <a:spcBef>
                          <a:spcPts val="0"/>
                        </a:spcBef>
                        <a:spcAft>
                          <a:spcPts val="0"/>
                        </a:spcAft>
                        <a:buNone/>
                      </a:pPr>
                      <a:r>
                        <a:rPr lang="nl-NL" sz="1400" u="none" strike="noStrike" cap="none" dirty="0">
                          <a:solidFill>
                            <a:schemeClr val="dk2"/>
                          </a:solidFill>
                        </a:rPr>
                        <a:t>- teams verdelen: 10x4 docenten</a:t>
                      </a:r>
                      <a:endParaRPr dirty="0"/>
                    </a:p>
                  </a:txBody>
                  <a:tcPr marL="91450" marR="91450" marT="45725" marB="45725"/>
                </a:tc>
                <a:tc>
                  <a:txBody>
                    <a:bodyPr/>
                    <a:lstStyle/>
                    <a:p>
                      <a:pPr marL="0" marR="0" lvl="0" indent="0" algn="l" rtl="0">
                        <a:lnSpc>
                          <a:spcPct val="100000"/>
                        </a:lnSpc>
                        <a:spcBef>
                          <a:spcPts val="0"/>
                        </a:spcBef>
                        <a:spcAft>
                          <a:spcPts val="0"/>
                        </a:spcAft>
                        <a:buNone/>
                      </a:pPr>
                      <a:r>
                        <a:rPr lang="nl-NL" sz="1400" u="none" strike="noStrike" cap="none" dirty="0">
                          <a:solidFill>
                            <a:schemeClr val="dk2"/>
                          </a:solidFill>
                        </a:rPr>
                        <a:t>16.15</a:t>
                      </a:r>
                      <a:endParaRPr dirty="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nl-NL" sz="1400" u="none" strike="noStrike" cap="none" dirty="0">
                          <a:solidFill>
                            <a:schemeClr val="dk2"/>
                          </a:solidFill>
                        </a:rPr>
                        <a:t>Aan de slag per team</a:t>
                      </a:r>
                      <a:endParaRPr dirty="0"/>
                    </a:p>
                    <a:p>
                      <a:pPr marL="0" marR="0" lvl="0" indent="0" algn="l" rtl="0">
                        <a:lnSpc>
                          <a:spcPct val="100000"/>
                        </a:lnSpc>
                        <a:spcBef>
                          <a:spcPts val="0"/>
                        </a:spcBef>
                        <a:spcAft>
                          <a:spcPts val="0"/>
                        </a:spcAft>
                        <a:buNone/>
                      </a:pPr>
                      <a:r>
                        <a:rPr lang="nl-NL" sz="1400" u="none" strike="noStrike" cap="none" dirty="0">
                          <a:solidFill>
                            <a:schemeClr val="dk2"/>
                          </a:solidFill>
                        </a:rPr>
                        <a:t>- 500 ml water filtreren (5 min)</a:t>
                      </a:r>
                      <a:endParaRPr dirty="0"/>
                    </a:p>
                    <a:p>
                      <a:pPr marL="0" marR="0" lvl="0" indent="0" algn="l" rtl="0">
                        <a:lnSpc>
                          <a:spcPct val="100000"/>
                        </a:lnSpc>
                        <a:spcBef>
                          <a:spcPts val="0"/>
                        </a:spcBef>
                        <a:spcAft>
                          <a:spcPts val="0"/>
                        </a:spcAft>
                        <a:buNone/>
                      </a:pPr>
                      <a:r>
                        <a:rPr lang="nl-NL" sz="1400" u="none" strike="noStrike" cap="none" dirty="0">
                          <a:solidFill>
                            <a:schemeClr val="dk2"/>
                          </a:solidFill>
                        </a:rPr>
                        <a:t>- membraan analyseren onder microscoop + data invullen (15 min)</a:t>
                      </a:r>
                      <a:endParaRPr dirty="0"/>
                    </a:p>
                    <a:p>
                      <a:pPr marL="0" marR="0" lvl="0" indent="0" algn="l" rtl="0">
                        <a:lnSpc>
                          <a:spcPct val="100000"/>
                        </a:lnSpc>
                        <a:spcBef>
                          <a:spcPts val="0"/>
                        </a:spcBef>
                        <a:spcAft>
                          <a:spcPts val="0"/>
                        </a:spcAft>
                        <a:buNone/>
                      </a:pPr>
                      <a:r>
                        <a:rPr lang="nl-NL" sz="1400" u="none" strike="noStrike" cap="none" dirty="0">
                          <a:solidFill>
                            <a:schemeClr val="dk2"/>
                          </a:solidFill>
                        </a:rPr>
                        <a:t>- korte pitch per team over resultaten (1 min/team)</a:t>
                      </a:r>
                      <a:endParaRPr dirty="0"/>
                    </a:p>
                  </a:txBody>
                  <a:tcPr marL="91450" marR="91450" marT="45725" marB="45725"/>
                </a:tc>
                <a:tc>
                  <a:txBody>
                    <a:bodyPr/>
                    <a:lstStyle/>
                    <a:p>
                      <a:pPr marL="0" marR="0" lvl="0" indent="0" algn="l" rtl="0">
                        <a:lnSpc>
                          <a:spcPct val="100000"/>
                        </a:lnSpc>
                        <a:spcBef>
                          <a:spcPts val="0"/>
                        </a:spcBef>
                        <a:spcAft>
                          <a:spcPts val="0"/>
                        </a:spcAft>
                        <a:buNone/>
                      </a:pPr>
                      <a:r>
                        <a:rPr lang="nl-NL" sz="1400" u="none" strike="noStrike" cap="none" dirty="0">
                          <a:solidFill>
                            <a:schemeClr val="dk2"/>
                          </a:solidFill>
                        </a:rPr>
                        <a:t>16.20</a:t>
                      </a:r>
                      <a:endParaRPr sz="1400" u="none" strike="noStrike" cap="none" dirty="0">
                        <a:solidFill>
                          <a:schemeClr val="dk2"/>
                        </a:solidFill>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nl-NL" sz="1400" u="none" strike="noStrike" cap="none">
                          <a:solidFill>
                            <a:schemeClr val="dk2"/>
                          </a:solidFill>
                        </a:rPr>
                        <a:t>Afronding + vragen</a:t>
                      </a:r>
                      <a:endParaRPr/>
                    </a:p>
                  </a:txBody>
                  <a:tcPr marL="91450" marR="91450" marT="45725" marB="45725"/>
                </a:tc>
                <a:tc>
                  <a:txBody>
                    <a:bodyPr/>
                    <a:lstStyle/>
                    <a:p>
                      <a:pPr marL="0" marR="0" lvl="0" indent="0" algn="l" rtl="0">
                        <a:lnSpc>
                          <a:spcPct val="100000"/>
                        </a:lnSpc>
                        <a:spcBef>
                          <a:spcPts val="0"/>
                        </a:spcBef>
                        <a:spcAft>
                          <a:spcPts val="0"/>
                        </a:spcAft>
                        <a:buNone/>
                      </a:pPr>
                      <a:r>
                        <a:rPr lang="nl-NL" sz="1400" u="none" strike="noStrike" cap="none" dirty="0">
                          <a:solidFill>
                            <a:schemeClr val="dk2"/>
                          </a:solidFill>
                        </a:rPr>
                        <a:t>16.55</a:t>
                      </a:r>
                      <a:endParaRPr dirty="0"/>
                    </a:p>
                  </a:txBody>
                  <a:tcPr marL="91450" marR="91450" marT="45725" marB="45725"/>
                </a:tc>
                <a:extLst>
                  <a:ext uri="{0D108BD9-81ED-4DB2-BD59-A6C34878D82A}">
                    <a16:rowId xmlns:a16="http://schemas.microsoft.com/office/drawing/2014/main" val="10005"/>
                  </a:ext>
                </a:extLst>
              </a:tr>
            </a:tbl>
          </a:graphicData>
        </a:graphic>
      </p:graphicFrame>
      <p:pic>
        <p:nvPicPr>
          <p:cNvPr id="109" name="Google Shape;109;p5"/>
          <p:cNvPicPr preferRelativeResize="0"/>
          <p:nvPr/>
        </p:nvPicPr>
        <p:blipFill rotWithShape="1">
          <a:blip r:embed="rId3">
            <a:alphaModFix/>
          </a:blip>
          <a:srcRect t="3283"/>
          <a:stretch/>
        </p:blipFill>
        <p:spPr>
          <a:xfrm>
            <a:off x="8355054" y="0"/>
            <a:ext cx="788947" cy="721273"/>
          </a:xfrm>
          <a:prstGeom prst="rect">
            <a:avLst/>
          </a:prstGeom>
          <a:noFill/>
          <a:ln>
            <a:noFill/>
          </a:ln>
        </p:spPr>
      </p:pic>
      <p:cxnSp>
        <p:nvCxnSpPr>
          <p:cNvPr id="110" name="Google Shape;110;p5"/>
          <p:cNvCxnSpPr/>
          <p:nvPr/>
        </p:nvCxnSpPr>
        <p:spPr>
          <a:xfrm>
            <a:off x="461129" y="752036"/>
            <a:ext cx="7893912" cy="0"/>
          </a:xfrm>
          <a:prstGeom prst="straightConnector1">
            <a:avLst/>
          </a:prstGeom>
          <a:noFill/>
          <a:ln w="38100" cap="flat" cmpd="sng">
            <a:solidFill>
              <a:schemeClr val="accent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5"/>
          <p:cNvSpPr txBox="1">
            <a:spLocks noGrp="1"/>
          </p:cNvSpPr>
          <p:nvPr>
            <p:ph type="title"/>
          </p:nvPr>
        </p:nvSpPr>
        <p:spPr>
          <a:xfrm>
            <a:off x="624613" y="487893"/>
            <a:ext cx="6321600" cy="635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nl-NL" dirty="0" err="1">
                <a:solidFill>
                  <a:srgbClr val="004174"/>
                </a:solidFill>
              </a:rPr>
              <a:t>LessonUp</a:t>
            </a:r>
            <a:endParaRPr dirty="0"/>
          </a:p>
        </p:txBody>
      </p:sp>
      <p:pic>
        <p:nvPicPr>
          <p:cNvPr id="109" name="Google Shape;109;p5"/>
          <p:cNvPicPr preferRelativeResize="0"/>
          <p:nvPr/>
        </p:nvPicPr>
        <p:blipFill rotWithShape="1">
          <a:blip r:embed="rId3">
            <a:alphaModFix/>
          </a:blip>
          <a:srcRect t="3283"/>
          <a:stretch/>
        </p:blipFill>
        <p:spPr>
          <a:xfrm>
            <a:off x="8355054" y="0"/>
            <a:ext cx="788947" cy="721273"/>
          </a:xfrm>
          <a:prstGeom prst="rect">
            <a:avLst/>
          </a:prstGeom>
          <a:noFill/>
          <a:ln>
            <a:noFill/>
          </a:ln>
        </p:spPr>
      </p:pic>
      <p:cxnSp>
        <p:nvCxnSpPr>
          <p:cNvPr id="110" name="Google Shape;110;p5"/>
          <p:cNvCxnSpPr/>
          <p:nvPr/>
        </p:nvCxnSpPr>
        <p:spPr>
          <a:xfrm>
            <a:off x="461141" y="1123293"/>
            <a:ext cx="7893912" cy="0"/>
          </a:xfrm>
          <a:prstGeom prst="straightConnector1">
            <a:avLst/>
          </a:prstGeom>
          <a:noFill/>
          <a:ln w="381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2109211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6"/>
          <p:cNvSpPr txBox="1">
            <a:spLocks noGrp="1"/>
          </p:cNvSpPr>
          <p:nvPr>
            <p:ph type="title"/>
          </p:nvPr>
        </p:nvSpPr>
        <p:spPr>
          <a:xfrm>
            <a:off x="536399" y="536047"/>
            <a:ext cx="6321600" cy="635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nl-NL">
                <a:solidFill>
                  <a:srgbClr val="004174"/>
                </a:solidFill>
              </a:rPr>
              <a:t>Wetenschappelijk onderzoek</a:t>
            </a:r>
            <a:endParaRPr/>
          </a:p>
        </p:txBody>
      </p:sp>
      <p:sp>
        <p:nvSpPr>
          <p:cNvPr id="116" name="Google Shape;116;p6"/>
          <p:cNvSpPr txBox="1">
            <a:spLocks noGrp="1"/>
          </p:cNvSpPr>
          <p:nvPr>
            <p:ph type="body" idx="1"/>
          </p:nvPr>
        </p:nvSpPr>
        <p:spPr>
          <a:xfrm>
            <a:off x="338451" y="1268016"/>
            <a:ext cx="8488678" cy="3263504"/>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15000"/>
              </a:lnSpc>
              <a:spcBef>
                <a:spcPts val="1200"/>
              </a:spcBef>
              <a:spcAft>
                <a:spcPts val="0"/>
              </a:spcAft>
              <a:buSzPct val="117647"/>
              <a:buNone/>
            </a:pPr>
            <a:r>
              <a:rPr lang="nl-NL" b="1" dirty="0"/>
              <a:t>Wetenschappelijke waarde data</a:t>
            </a:r>
            <a:endParaRPr dirty="0"/>
          </a:p>
          <a:p>
            <a:pPr marL="457200" lvl="0" indent="-300037" algn="l" rtl="0">
              <a:lnSpc>
                <a:spcPct val="115000"/>
              </a:lnSpc>
              <a:spcBef>
                <a:spcPts val="1200"/>
              </a:spcBef>
              <a:spcAft>
                <a:spcPts val="0"/>
              </a:spcAft>
              <a:buSzPct val="100000"/>
              <a:buChar char="●"/>
            </a:pPr>
            <a:r>
              <a:rPr lang="nl-NL" dirty="0"/>
              <a:t>Informatie uit het hele land</a:t>
            </a:r>
            <a:endParaRPr dirty="0"/>
          </a:p>
          <a:p>
            <a:pPr marL="457200" lvl="0" indent="-300037" algn="l" rtl="0">
              <a:lnSpc>
                <a:spcPct val="115000"/>
              </a:lnSpc>
              <a:spcBef>
                <a:spcPts val="0"/>
              </a:spcBef>
              <a:spcAft>
                <a:spcPts val="0"/>
              </a:spcAft>
              <a:buSzPct val="100000"/>
              <a:buChar char="●"/>
            </a:pPr>
            <a:r>
              <a:rPr lang="nl-NL" dirty="0"/>
              <a:t>Veel datapunten</a:t>
            </a:r>
            <a:endParaRPr dirty="0"/>
          </a:p>
          <a:p>
            <a:pPr marL="457200" lvl="0" indent="-300037" algn="l" rtl="0">
              <a:lnSpc>
                <a:spcPct val="115000"/>
              </a:lnSpc>
              <a:spcBef>
                <a:spcPts val="0"/>
              </a:spcBef>
              <a:spcAft>
                <a:spcPts val="0"/>
              </a:spcAft>
              <a:buSzPct val="100000"/>
              <a:buChar char="●"/>
            </a:pPr>
            <a:r>
              <a:rPr lang="nl-NL" dirty="0"/>
              <a:t>Open source</a:t>
            </a:r>
          </a:p>
          <a:p>
            <a:pPr marL="457200" lvl="0" indent="-300037" algn="l" rtl="0">
              <a:lnSpc>
                <a:spcPct val="115000"/>
              </a:lnSpc>
              <a:spcBef>
                <a:spcPts val="0"/>
              </a:spcBef>
              <a:spcAft>
                <a:spcPts val="0"/>
              </a:spcAft>
              <a:buSzPct val="100000"/>
              <a:buChar char="●"/>
            </a:pPr>
            <a:endParaRPr dirty="0"/>
          </a:p>
          <a:p>
            <a:pPr marL="3814763" lvl="8" indent="0">
              <a:buSzPct val="100000"/>
              <a:buNone/>
            </a:pPr>
            <a:r>
              <a:rPr lang="nl-NL" dirty="0">
                <a:solidFill>
                  <a:schemeClr val="hlink"/>
                </a:solidFill>
              </a:rPr>
              <a:t>		</a:t>
            </a:r>
            <a:r>
              <a:rPr lang="nl-NL" u="sng" dirty="0">
                <a:solidFill>
                  <a:schemeClr val="hlink"/>
                </a:solidFill>
                <a:hlinkClick r:id="rId3"/>
              </a:rPr>
              <a:t>Filmpje Bernou om leerlingen te motiveren</a:t>
            </a:r>
            <a:endParaRPr lang="nl-NL" dirty="0"/>
          </a:p>
          <a:p>
            <a:pPr marL="457200" lvl="0" indent="0" algn="l" rtl="0">
              <a:lnSpc>
                <a:spcPct val="115000"/>
              </a:lnSpc>
              <a:spcBef>
                <a:spcPts val="1200"/>
              </a:spcBef>
              <a:spcAft>
                <a:spcPts val="0"/>
              </a:spcAft>
              <a:buSzPct val="117647"/>
              <a:buNone/>
            </a:pPr>
            <a:endParaRPr lang="nl-NL" dirty="0"/>
          </a:p>
          <a:p>
            <a:pPr marL="0" lvl="0" indent="0" algn="l" rtl="0">
              <a:lnSpc>
                <a:spcPct val="115000"/>
              </a:lnSpc>
              <a:spcBef>
                <a:spcPts val="1200"/>
              </a:spcBef>
              <a:spcAft>
                <a:spcPts val="0"/>
              </a:spcAft>
              <a:buSzPct val="117647"/>
              <a:buNone/>
            </a:pPr>
            <a:r>
              <a:rPr lang="nl-NL" b="1" dirty="0"/>
              <a:t>Didactische waarde</a:t>
            </a:r>
            <a:endParaRPr dirty="0"/>
          </a:p>
          <a:p>
            <a:pPr marL="457200" lvl="0" indent="-300037" algn="l" rtl="0">
              <a:lnSpc>
                <a:spcPct val="115000"/>
              </a:lnSpc>
              <a:spcBef>
                <a:spcPts val="1200"/>
              </a:spcBef>
              <a:spcAft>
                <a:spcPts val="0"/>
              </a:spcAft>
              <a:buSzPct val="100000"/>
              <a:buChar char="●"/>
            </a:pPr>
            <a:r>
              <a:rPr lang="nl-NL" dirty="0"/>
              <a:t>Introductie met wetenschappelijke methode</a:t>
            </a:r>
            <a:endParaRPr dirty="0"/>
          </a:p>
          <a:p>
            <a:pPr marL="457200" lvl="0" indent="-300037" algn="l" rtl="0">
              <a:lnSpc>
                <a:spcPct val="115000"/>
              </a:lnSpc>
              <a:spcBef>
                <a:spcPts val="0"/>
              </a:spcBef>
              <a:spcAft>
                <a:spcPts val="0"/>
              </a:spcAft>
              <a:buSzPct val="100000"/>
              <a:buChar char="●"/>
            </a:pPr>
            <a:r>
              <a:rPr lang="nl-NL" dirty="0"/>
              <a:t>Systematisch werken</a:t>
            </a:r>
            <a:endParaRPr dirty="0"/>
          </a:p>
          <a:p>
            <a:pPr marL="457200" lvl="0" indent="-300037" algn="l" rtl="0">
              <a:lnSpc>
                <a:spcPct val="115000"/>
              </a:lnSpc>
              <a:spcBef>
                <a:spcPts val="0"/>
              </a:spcBef>
              <a:spcAft>
                <a:spcPts val="0"/>
              </a:spcAft>
              <a:buSzPct val="100000"/>
              <a:buChar char="●"/>
            </a:pPr>
            <a:r>
              <a:rPr lang="nl-NL" dirty="0"/>
              <a:t>Interdisciplinaire problemen</a:t>
            </a:r>
            <a:endParaRPr dirty="0"/>
          </a:p>
          <a:p>
            <a:pPr marL="0" lvl="0" indent="0" algn="l" rtl="0">
              <a:lnSpc>
                <a:spcPct val="115000"/>
              </a:lnSpc>
              <a:spcBef>
                <a:spcPts val="0"/>
              </a:spcBef>
              <a:spcAft>
                <a:spcPts val="0"/>
              </a:spcAft>
              <a:buSzPct val="117647"/>
              <a:buNone/>
            </a:pPr>
            <a:endParaRPr dirty="0"/>
          </a:p>
        </p:txBody>
      </p:sp>
      <p:pic>
        <p:nvPicPr>
          <p:cNvPr id="117" name="Google Shape;117;p6"/>
          <p:cNvPicPr preferRelativeResize="0"/>
          <p:nvPr/>
        </p:nvPicPr>
        <p:blipFill rotWithShape="1">
          <a:blip r:embed="rId4">
            <a:alphaModFix/>
          </a:blip>
          <a:srcRect t="3283"/>
          <a:stretch/>
        </p:blipFill>
        <p:spPr>
          <a:xfrm>
            <a:off x="8355054" y="0"/>
            <a:ext cx="788947" cy="721273"/>
          </a:xfrm>
          <a:prstGeom prst="rect">
            <a:avLst/>
          </a:prstGeom>
          <a:noFill/>
          <a:ln>
            <a:noFill/>
          </a:ln>
        </p:spPr>
      </p:pic>
      <p:cxnSp>
        <p:nvCxnSpPr>
          <p:cNvPr id="118" name="Google Shape;118;p6"/>
          <p:cNvCxnSpPr/>
          <p:nvPr/>
        </p:nvCxnSpPr>
        <p:spPr>
          <a:xfrm>
            <a:off x="461141" y="1123293"/>
            <a:ext cx="7893912" cy="0"/>
          </a:xfrm>
          <a:prstGeom prst="straightConnector1">
            <a:avLst/>
          </a:prstGeom>
          <a:noFill/>
          <a:ln w="38100" cap="flat" cmpd="sng">
            <a:solidFill>
              <a:schemeClr val="accent1"/>
            </a:solidFill>
            <a:prstDash val="solid"/>
            <a:round/>
            <a:headEnd type="none" w="sm" len="sm"/>
            <a:tailEnd type="none" w="sm" len="sm"/>
          </a:ln>
        </p:spPr>
      </p:cxnSp>
      <p:pic>
        <p:nvPicPr>
          <p:cNvPr id="119" name="Google Shape;119;p6"/>
          <p:cNvPicPr preferRelativeResize="0"/>
          <p:nvPr/>
        </p:nvPicPr>
        <p:blipFill rotWithShape="1">
          <a:blip r:embed="rId5">
            <a:alphaModFix/>
          </a:blip>
          <a:srcRect/>
          <a:stretch/>
        </p:blipFill>
        <p:spPr>
          <a:xfrm>
            <a:off x="5940822" y="1525314"/>
            <a:ext cx="2287025" cy="1023500"/>
          </a:xfrm>
          <a:prstGeom prst="rect">
            <a:avLst/>
          </a:prstGeom>
          <a:noFill/>
          <a:ln>
            <a:noFill/>
          </a:ln>
        </p:spPr>
      </p:pic>
      <p:pic>
        <p:nvPicPr>
          <p:cNvPr id="120" name="Google Shape;120;p6"/>
          <p:cNvPicPr preferRelativeResize="0"/>
          <p:nvPr/>
        </p:nvPicPr>
        <p:blipFill rotWithShape="1">
          <a:blip r:embed="rId6">
            <a:alphaModFix/>
          </a:blip>
          <a:srcRect/>
          <a:stretch/>
        </p:blipFill>
        <p:spPr>
          <a:xfrm>
            <a:off x="5103600" y="3193614"/>
            <a:ext cx="3701949" cy="1089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616144" y="536347"/>
            <a:ext cx="6321600" cy="635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nl-NL">
                <a:solidFill>
                  <a:srgbClr val="004174"/>
                </a:solidFill>
              </a:rPr>
              <a:t>Lesmateriaal</a:t>
            </a:r>
            <a:endParaRPr/>
          </a:p>
        </p:txBody>
      </p:sp>
      <p:sp>
        <p:nvSpPr>
          <p:cNvPr id="126" name="Google Shape;126;p7"/>
          <p:cNvSpPr txBox="1">
            <a:spLocks noGrp="1"/>
          </p:cNvSpPr>
          <p:nvPr>
            <p:ph type="body" idx="1"/>
          </p:nvPr>
        </p:nvSpPr>
        <p:spPr>
          <a:xfrm>
            <a:off x="338451" y="1268016"/>
            <a:ext cx="6599293" cy="3263504"/>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nl-NL" u="sng">
                <a:solidFill>
                  <a:schemeClr val="hlink"/>
                </a:solidFill>
                <a:hlinkClick r:id="rId3"/>
              </a:rPr>
              <a:t>Gratis lesmateriaal </a:t>
            </a:r>
            <a:r>
              <a:rPr lang="nl-NL"/>
              <a:t>via Plastic Soup Foundation </a:t>
            </a:r>
            <a:endParaRPr/>
          </a:p>
          <a:p>
            <a:pPr marL="0" lvl="0" indent="0" algn="l" rtl="0">
              <a:lnSpc>
                <a:spcPct val="115000"/>
              </a:lnSpc>
              <a:spcBef>
                <a:spcPts val="1200"/>
              </a:spcBef>
              <a:spcAft>
                <a:spcPts val="0"/>
              </a:spcAft>
              <a:buSzPts val="1800"/>
              <a:buNone/>
            </a:pPr>
            <a:r>
              <a:rPr lang="nl-NL" u="sng">
                <a:solidFill>
                  <a:schemeClr val="hlink"/>
                </a:solidFill>
                <a:hlinkClick r:id="rId4"/>
              </a:rPr>
              <a:t>Uitgebreider lesmateriaal </a:t>
            </a:r>
            <a:r>
              <a:rPr lang="nl-NL"/>
              <a:t>voor GLOBE scholen</a:t>
            </a:r>
            <a:endParaRPr/>
          </a:p>
        </p:txBody>
      </p:sp>
      <p:pic>
        <p:nvPicPr>
          <p:cNvPr id="127" name="Google Shape;127;p7"/>
          <p:cNvPicPr preferRelativeResize="0"/>
          <p:nvPr/>
        </p:nvPicPr>
        <p:blipFill rotWithShape="1">
          <a:blip r:embed="rId5">
            <a:alphaModFix/>
          </a:blip>
          <a:srcRect t="3283"/>
          <a:stretch/>
        </p:blipFill>
        <p:spPr>
          <a:xfrm>
            <a:off x="8355054" y="0"/>
            <a:ext cx="788947" cy="721273"/>
          </a:xfrm>
          <a:prstGeom prst="rect">
            <a:avLst/>
          </a:prstGeom>
          <a:noFill/>
          <a:ln>
            <a:noFill/>
          </a:ln>
        </p:spPr>
      </p:pic>
      <p:cxnSp>
        <p:nvCxnSpPr>
          <p:cNvPr id="128" name="Google Shape;128;p7"/>
          <p:cNvCxnSpPr/>
          <p:nvPr/>
        </p:nvCxnSpPr>
        <p:spPr>
          <a:xfrm>
            <a:off x="461141" y="1123293"/>
            <a:ext cx="7893912" cy="0"/>
          </a:xfrm>
          <a:prstGeom prst="straightConnector1">
            <a:avLst/>
          </a:prstGeom>
          <a:noFill/>
          <a:ln w="38100" cap="flat" cmpd="sng">
            <a:solidFill>
              <a:schemeClr val="accent1"/>
            </a:solidFill>
            <a:prstDash val="solid"/>
            <a:round/>
            <a:headEnd type="none" w="sm" len="sm"/>
            <a:tailEnd type="none" w="sm" len="sm"/>
          </a:ln>
        </p:spPr>
      </p:cxnSp>
      <p:pic>
        <p:nvPicPr>
          <p:cNvPr id="129" name="Google Shape;129;p7" descr="Afbeelding met tekst, Website, schermopname, Webpagina&#10;&#10;Automatisch gegenereerde beschrijving"/>
          <p:cNvPicPr preferRelativeResize="0"/>
          <p:nvPr/>
        </p:nvPicPr>
        <p:blipFill rotWithShape="1">
          <a:blip r:embed="rId6">
            <a:alphaModFix/>
          </a:blip>
          <a:srcRect/>
          <a:stretch/>
        </p:blipFill>
        <p:spPr>
          <a:xfrm>
            <a:off x="5189452" y="1219563"/>
            <a:ext cx="3718352" cy="275219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8"/>
          <p:cNvPicPr preferRelativeResize="0"/>
          <p:nvPr/>
        </p:nvPicPr>
        <p:blipFill rotWithShape="1">
          <a:blip r:embed="rId3">
            <a:alphaModFix/>
          </a:blip>
          <a:srcRect/>
          <a:stretch/>
        </p:blipFill>
        <p:spPr>
          <a:xfrm>
            <a:off x="4253303" y="1125944"/>
            <a:ext cx="4572000" cy="3566160"/>
          </a:xfrm>
          <a:prstGeom prst="rect">
            <a:avLst/>
          </a:prstGeom>
          <a:noFill/>
          <a:ln>
            <a:noFill/>
          </a:ln>
        </p:spPr>
      </p:pic>
      <p:sp>
        <p:nvSpPr>
          <p:cNvPr id="136" name="Google Shape;136;p8"/>
          <p:cNvSpPr txBox="1"/>
          <p:nvPr/>
        </p:nvSpPr>
        <p:spPr>
          <a:xfrm>
            <a:off x="443648" y="1191392"/>
            <a:ext cx="329901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nl-NL" sz="1200" b="0" i="0" u="none" strike="noStrike" cap="none">
                <a:solidFill>
                  <a:srgbClr val="000000"/>
                </a:solidFill>
                <a:latin typeface="Arial"/>
                <a:ea typeface="Arial"/>
                <a:cs typeface="Arial"/>
                <a:sym typeface="Arial"/>
              </a:rPr>
              <a:t>Leerlingen doorlopen bij hun onderzoek naar microplastics in het water de </a:t>
            </a:r>
            <a:r>
              <a:rPr lang="nl-NL" sz="1200" b="1" i="0" u="none" strike="noStrike" cap="none">
                <a:solidFill>
                  <a:srgbClr val="000000"/>
                </a:solidFill>
                <a:latin typeface="Arial"/>
                <a:ea typeface="Arial"/>
                <a:cs typeface="Arial"/>
                <a:sym typeface="Arial"/>
              </a:rPr>
              <a:t>onderzoekscyclus </a:t>
            </a:r>
            <a:r>
              <a:rPr lang="nl-NL" sz="1200" b="0" i="0" u="none" strike="noStrike" cap="none">
                <a:solidFill>
                  <a:srgbClr val="000000"/>
                </a:solidFill>
                <a:latin typeface="Arial"/>
                <a:ea typeface="Arial"/>
                <a:cs typeface="Arial"/>
                <a:sym typeface="Arial"/>
              </a:rPr>
              <a:t>aan de hand van een werkblad</a:t>
            </a:r>
            <a:endParaRPr/>
          </a:p>
        </p:txBody>
      </p:sp>
      <p:pic>
        <p:nvPicPr>
          <p:cNvPr id="137" name="Google Shape;137;p8"/>
          <p:cNvPicPr preferRelativeResize="0"/>
          <p:nvPr/>
        </p:nvPicPr>
        <p:blipFill rotWithShape="1">
          <a:blip r:embed="rId4">
            <a:alphaModFix/>
          </a:blip>
          <a:srcRect t="3283"/>
          <a:stretch/>
        </p:blipFill>
        <p:spPr>
          <a:xfrm>
            <a:off x="8355054" y="0"/>
            <a:ext cx="788947" cy="721273"/>
          </a:xfrm>
          <a:prstGeom prst="rect">
            <a:avLst/>
          </a:prstGeom>
          <a:noFill/>
          <a:ln>
            <a:noFill/>
          </a:ln>
        </p:spPr>
      </p:pic>
      <p:sp>
        <p:nvSpPr>
          <p:cNvPr id="138" name="Google Shape;138;p8"/>
          <p:cNvSpPr txBox="1"/>
          <p:nvPr/>
        </p:nvSpPr>
        <p:spPr>
          <a:xfrm>
            <a:off x="642906" y="274091"/>
            <a:ext cx="7886700" cy="994172"/>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rgbClr val="000000"/>
              </a:buClr>
              <a:buSzPts val="3300"/>
              <a:buFont typeface="Arial"/>
              <a:buNone/>
            </a:pPr>
            <a:r>
              <a:rPr lang="nl-NL" sz="3300" b="1" i="0" u="none" strike="noStrike" cap="none">
                <a:solidFill>
                  <a:srgbClr val="004174"/>
                </a:solidFill>
                <a:latin typeface="Raleway"/>
                <a:ea typeface="Raleway"/>
                <a:cs typeface="Raleway"/>
                <a:sym typeface="Raleway"/>
              </a:rPr>
              <a:t>Onderzoekscyclus</a:t>
            </a:r>
            <a:endParaRPr/>
          </a:p>
        </p:txBody>
      </p:sp>
      <p:cxnSp>
        <p:nvCxnSpPr>
          <p:cNvPr id="139" name="Google Shape;139;p8"/>
          <p:cNvCxnSpPr/>
          <p:nvPr/>
        </p:nvCxnSpPr>
        <p:spPr>
          <a:xfrm>
            <a:off x="642906" y="1080894"/>
            <a:ext cx="7557544" cy="0"/>
          </a:xfrm>
          <a:prstGeom prst="straightConnector1">
            <a:avLst/>
          </a:prstGeom>
          <a:noFill/>
          <a:ln w="38100" cap="flat" cmpd="sng">
            <a:solidFill>
              <a:schemeClr val="accent1"/>
            </a:solidFill>
            <a:prstDash val="solid"/>
            <a:round/>
            <a:headEnd type="none" w="sm" len="sm"/>
            <a:tailEnd type="none" w="sm" len="sm"/>
          </a:ln>
        </p:spPr>
      </p:cxnSp>
      <p:sp>
        <p:nvSpPr>
          <p:cNvPr id="140" name="Google Shape;140;p8"/>
          <p:cNvSpPr txBox="1"/>
          <p:nvPr/>
        </p:nvSpPr>
        <p:spPr>
          <a:xfrm>
            <a:off x="367015" y="3221554"/>
            <a:ext cx="562803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NL" sz="1400" b="1" i="0" u="none" strike="noStrike" cap="none">
                <a:solidFill>
                  <a:srgbClr val="000000"/>
                </a:solidFill>
                <a:latin typeface="Arial"/>
                <a:ea typeface="Arial"/>
                <a:cs typeface="Arial"/>
                <a:sym typeface="Arial"/>
              </a:rPr>
              <a:t>4. Gegevens verzamelen</a:t>
            </a:r>
            <a:br>
              <a:rPr lang="nl-NL" sz="1400" b="1" i="0" u="none" strike="noStrike" cap="none">
                <a:solidFill>
                  <a:srgbClr val="000000"/>
                </a:solidFill>
                <a:latin typeface="Arial"/>
                <a:ea typeface="Arial"/>
                <a:cs typeface="Arial"/>
                <a:sym typeface="Arial"/>
              </a:rPr>
            </a:br>
            <a:r>
              <a:rPr lang="nl-NL" sz="1400" b="0" i="0" u="sng" strike="noStrike" cap="none">
                <a:solidFill>
                  <a:srgbClr val="000000"/>
                </a:solidFill>
                <a:latin typeface="Arial"/>
                <a:ea typeface="Arial"/>
                <a:cs typeface="Arial"/>
                <a:sym typeface="Arial"/>
              </a:rPr>
              <a:t>In het veld</a:t>
            </a:r>
            <a:r>
              <a:rPr lang="nl-NL" sz="1400" b="0" i="0" u="none" strike="noStrike" cap="none">
                <a:solidFill>
                  <a:srgbClr val="000000"/>
                </a:solidFill>
                <a:latin typeface="Arial"/>
                <a:ea typeface="Arial"/>
                <a:cs typeface="Arial"/>
                <a:sym typeface="Arial"/>
              </a:rPr>
              <a:t>: Monsterfles + stok</a:t>
            </a:r>
            <a:br>
              <a:rPr lang="nl-NL" sz="1400" b="0" i="0" u="none" strike="noStrike" cap="none">
                <a:solidFill>
                  <a:srgbClr val="000000"/>
                </a:solidFill>
                <a:latin typeface="Arial"/>
                <a:ea typeface="Arial"/>
                <a:cs typeface="Arial"/>
                <a:sym typeface="Arial"/>
              </a:rPr>
            </a:br>
            <a:r>
              <a:rPr lang="nl-NL" sz="1400" b="0" i="0" u="sng" strike="noStrike" cap="none">
                <a:solidFill>
                  <a:srgbClr val="000000"/>
                </a:solidFill>
                <a:latin typeface="Arial"/>
                <a:ea typeface="Arial"/>
                <a:cs typeface="Arial"/>
                <a:sym typeface="Arial"/>
              </a:rPr>
              <a:t>In het lab</a:t>
            </a:r>
            <a:r>
              <a:rPr lang="nl-NL" sz="1400" b="0" i="0" u="none" strike="noStrike" cap="none">
                <a:solidFill>
                  <a:srgbClr val="000000"/>
                </a:solidFill>
                <a:latin typeface="Arial"/>
                <a:ea typeface="Arial"/>
                <a:cs typeface="Arial"/>
                <a:sym typeface="Arial"/>
              </a:rPr>
              <a:t>: Filtreren m.b.v. filtratieset</a:t>
            </a:r>
            <a:endParaRPr/>
          </a:p>
        </p:txBody>
      </p:sp>
      <p:sp>
        <p:nvSpPr>
          <p:cNvPr id="141" name="Google Shape;141;p8"/>
          <p:cNvSpPr/>
          <p:nvPr/>
        </p:nvSpPr>
        <p:spPr>
          <a:xfrm>
            <a:off x="7416390" y="2806774"/>
            <a:ext cx="1568121" cy="829561"/>
          </a:xfrm>
          <a:prstGeom prst="rect">
            <a:avLst/>
          </a:prstGeom>
          <a:noFill/>
          <a:ln w="381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accen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480</Words>
  <Application>Microsoft Office PowerPoint</Application>
  <PresentationFormat>Diavoorstelling (16:9)</PresentationFormat>
  <Paragraphs>89</Paragraphs>
  <Slides>15</Slides>
  <Notes>15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Lato</vt:lpstr>
      <vt:lpstr>Raleway</vt:lpstr>
      <vt:lpstr>Calibri</vt:lpstr>
      <vt:lpstr>Roboto</vt:lpstr>
      <vt:lpstr>Arial</vt:lpstr>
      <vt:lpstr>Swiss</vt:lpstr>
      <vt:lpstr>PowerPoint-presentatie</vt:lpstr>
      <vt:lpstr>PowerPoint-presentatie</vt:lpstr>
      <vt:lpstr>Voorstellen</vt:lpstr>
      <vt:lpstr> GLOBE</vt:lpstr>
      <vt:lpstr>Programma</vt:lpstr>
      <vt:lpstr>LessonUp</vt:lpstr>
      <vt:lpstr>Wetenschappelijk onderzoek</vt:lpstr>
      <vt:lpstr>Lesmateriaal</vt:lpstr>
      <vt:lpstr>PowerPoint-presentatie</vt:lpstr>
      <vt:lpstr>PowerPoint-presentatie</vt:lpstr>
      <vt:lpstr>PowerPoint-presentatie</vt:lpstr>
      <vt:lpstr>Lesmateriaal - samenvatting</vt:lpstr>
      <vt:lpstr>Zelf aan de slag</vt:lpstr>
      <vt:lpstr>Pitch per team (1 min./team)</vt:lpstr>
      <vt:lpstr>Afronding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cp:lastModifiedBy>Steenbergen, M. van (Marcella)</cp:lastModifiedBy>
  <cp:revision>6</cp:revision>
  <dcterms:modified xsi:type="dcterms:W3CDTF">2023-11-10T16:12:11Z</dcterms:modified>
</cp:coreProperties>
</file>