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comments/comment3.xml" ContentType="application/vnd.openxmlformats-officedocument.presentationml.comments+xml"/>
  <Override PartName="/ppt/comments/comment4.xml" ContentType="application/vnd.openxmlformats-officedocument.presentationml.comments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comments/comment7.xml" ContentType="application/vnd.openxmlformats-officedocument.presentationml.comments+xml"/>
  <Override PartName="/ppt/comments/comment8.xml" ContentType="application/vnd.openxmlformats-officedocument.presentationml.comments+xml"/>
  <Override PartName="/ppt/comments/comment9.xml" ContentType="application/vnd.openxmlformats-officedocument.presentationml.comments+xml"/>
  <Override PartName="/ppt/comments/comment10.xml" ContentType="application/vnd.openxmlformats-officedocument.presentationml.comments+xml"/>
  <Override PartName="/ppt/comments/comment11.xml" ContentType="application/vnd.openxmlformats-officedocument.presentationml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8"/>
  </p:notesMasterIdLst>
  <p:handoutMasterIdLst>
    <p:handoutMasterId r:id="rId69"/>
  </p:handoutMasterIdLst>
  <p:sldIdLst>
    <p:sldId id="256" r:id="rId2"/>
    <p:sldId id="355" r:id="rId3"/>
    <p:sldId id="356" r:id="rId4"/>
    <p:sldId id="357" r:id="rId5"/>
    <p:sldId id="353" r:id="rId6"/>
    <p:sldId id="362" r:id="rId7"/>
    <p:sldId id="363" r:id="rId8"/>
    <p:sldId id="364" r:id="rId9"/>
    <p:sldId id="365" r:id="rId10"/>
    <p:sldId id="366" r:id="rId11"/>
    <p:sldId id="367" r:id="rId12"/>
    <p:sldId id="276" r:id="rId13"/>
    <p:sldId id="337" r:id="rId14"/>
    <p:sldId id="291" r:id="rId15"/>
    <p:sldId id="341" r:id="rId16"/>
    <p:sldId id="343" r:id="rId17"/>
    <p:sldId id="345" r:id="rId18"/>
    <p:sldId id="342" r:id="rId19"/>
    <p:sldId id="263" r:id="rId20"/>
    <p:sldId id="307" r:id="rId21"/>
    <p:sldId id="361" r:id="rId22"/>
    <p:sldId id="346" r:id="rId23"/>
    <p:sldId id="292" r:id="rId24"/>
    <p:sldId id="302" r:id="rId25"/>
    <p:sldId id="303" r:id="rId26"/>
    <p:sldId id="304" r:id="rId27"/>
    <p:sldId id="305" r:id="rId28"/>
    <p:sldId id="306" r:id="rId29"/>
    <p:sldId id="309" r:id="rId30"/>
    <p:sldId id="310" r:id="rId31"/>
    <p:sldId id="311" r:id="rId32"/>
    <p:sldId id="312" r:id="rId33"/>
    <p:sldId id="313" r:id="rId34"/>
    <p:sldId id="314" r:id="rId35"/>
    <p:sldId id="315" r:id="rId36"/>
    <p:sldId id="321" r:id="rId37"/>
    <p:sldId id="316" r:id="rId38"/>
    <p:sldId id="317" r:id="rId39"/>
    <p:sldId id="344" r:id="rId40"/>
    <p:sldId id="322" r:id="rId41"/>
    <p:sldId id="323" r:id="rId42"/>
    <p:sldId id="324" r:id="rId43"/>
    <p:sldId id="264" r:id="rId44"/>
    <p:sldId id="326" r:id="rId45"/>
    <p:sldId id="325" r:id="rId46"/>
    <p:sldId id="327" r:id="rId47"/>
    <p:sldId id="328" r:id="rId48"/>
    <p:sldId id="329" r:id="rId49"/>
    <p:sldId id="330" r:id="rId50"/>
    <p:sldId id="331" r:id="rId51"/>
    <p:sldId id="338" r:id="rId52"/>
    <p:sldId id="347" r:id="rId53"/>
    <p:sldId id="374" r:id="rId54"/>
    <p:sldId id="265" r:id="rId55"/>
    <p:sldId id="369" r:id="rId56"/>
    <p:sldId id="350" r:id="rId57"/>
    <p:sldId id="349" r:id="rId58"/>
    <p:sldId id="348" r:id="rId59"/>
    <p:sldId id="351" r:id="rId60"/>
    <p:sldId id="352" r:id="rId61"/>
    <p:sldId id="359" r:id="rId62"/>
    <p:sldId id="371" r:id="rId63"/>
    <p:sldId id="372" r:id="rId64"/>
    <p:sldId id="368" r:id="rId65"/>
    <p:sldId id="373" r:id="rId66"/>
    <p:sldId id="358" r:id="rId67"/>
  </p:sldIdLst>
  <p:sldSz cx="12192000" cy="6858000"/>
  <p:notesSz cx="6797675" cy="9926638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5E87FC6-229E-4F41-A2D7-784071B40636}">
          <p14:sldIdLst>
            <p14:sldId id="256"/>
            <p14:sldId id="355"/>
            <p14:sldId id="356"/>
            <p14:sldId id="357"/>
          </p14:sldIdLst>
        </p14:section>
        <p14:section name="Untitled Section" id="{419CC967-FC03-4A69-A345-4CC52053E83C}">
          <p14:sldIdLst>
            <p14:sldId id="353"/>
            <p14:sldId id="362"/>
            <p14:sldId id="363"/>
            <p14:sldId id="364"/>
            <p14:sldId id="365"/>
            <p14:sldId id="366"/>
            <p14:sldId id="367"/>
            <p14:sldId id="276"/>
            <p14:sldId id="337"/>
            <p14:sldId id="291"/>
            <p14:sldId id="341"/>
            <p14:sldId id="343"/>
            <p14:sldId id="345"/>
            <p14:sldId id="342"/>
            <p14:sldId id="263"/>
            <p14:sldId id="307"/>
            <p14:sldId id="361"/>
            <p14:sldId id="346"/>
            <p14:sldId id="292"/>
            <p14:sldId id="302"/>
            <p14:sldId id="303"/>
            <p14:sldId id="304"/>
            <p14:sldId id="305"/>
            <p14:sldId id="306"/>
            <p14:sldId id="309"/>
            <p14:sldId id="310"/>
            <p14:sldId id="311"/>
            <p14:sldId id="312"/>
            <p14:sldId id="313"/>
            <p14:sldId id="314"/>
            <p14:sldId id="315"/>
            <p14:sldId id="321"/>
            <p14:sldId id="316"/>
            <p14:sldId id="317"/>
            <p14:sldId id="344"/>
            <p14:sldId id="322"/>
            <p14:sldId id="323"/>
            <p14:sldId id="324"/>
            <p14:sldId id="264"/>
            <p14:sldId id="326"/>
            <p14:sldId id="325"/>
            <p14:sldId id="327"/>
            <p14:sldId id="328"/>
            <p14:sldId id="329"/>
            <p14:sldId id="330"/>
            <p14:sldId id="331"/>
            <p14:sldId id="338"/>
            <p14:sldId id="347"/>
            <p14:sldId id="374"/>
            <p14:sldId id="265"/>
            <p14:sldId id="369"/>
            <p14:sldId id="350"/>
            <p14:sldId id="349"/>
            <p14:sldId id="348"/>
            <p14:sldId id="351"/>
            <p14:sldId id="352"/>
            <p14:sldId id="359"/>
            <p14:sldId id="371"/>
            <p14:sldId id="372"/>
            <p14:sldId id="368"/>
            <p14:sldId id="373"/>
            <p14:sldId id="35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x van der Linden" initials="MvdL" lastIdx="6" clrIdx="0">
    <p:extLst/>
  </p:cmAuthor>
  <p:cmAuthor id="2" name="Linden, Max van der" initials="LMvd" lastIdx="1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1" d="100"/>
          <a:sy n="81" d="100"/>
        </p:scale>
        <p:origin x="-78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1-15T13:10:09.811" idx="1">
    <p:pos x="10" y="10"/>
    <p:text>- voorstellen
- uitleg neuro regeling
- eng ned
- </p:tex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1-08T14:22:01.885" idx="4">
    <p:pos x="10" y="10"/>
    <p:text>- goed om te vragen of er nog vragen zijn over huidige DBS</p:tex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1-15T12:47:23.926" idx="9">
    <p:pos x="10" y="10"/>
    <p:text>weinig weerklank:
- het werkt gewoon niet
- andere maatschappij/ander mensbeeld</p:tex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1-15T12:46:22.732" idx="8">
    <p:pos x="10" y="10"/>
    <p:text>liberale maatschappij gaat uit van individuele verantwoordelijkheid
-pro brein
</p:tex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1-08T14:21:36.310" idx="3">
    <p:pos x="10" y="10"/>
    <p:text>- Aangeven zevenmijlslaarzen door geschiedenis
- meeste aandacht naar history
- mocht ik te snel gaan of vragen, stel ze!
</p:tex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1-14T09:34:42.227" idx="4">
    <p:pos x="10" y="10"/>
    <p:text>tumoren epilepsie animal psychochirurgie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1-15T12:51:21.207" idx="10">
    <p:pos x="10" y="10"/>
    <p:text>van thalamus naar hypothalamus!!!
- Hij deed dat nog vooral door decorticate cats</p:tex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1-08T14:20:42.242" idx="2">
    <p:pos x="10" y="10"/>
    <p:text>aageven dat dit al naar electrische localiteit gaat!</p:tex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1-08T14:20:42.242" idx="2">
    <p:pos x="10" y="10"/>
    <p:text>aageven dat dit al naar electrische localiteit gaat!</p:tex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16-01-15T11:14:06.203" idx="6">
    <p:pos x="10" y="10"/>
    <p:text>iets zeggen over:
- russen en koude oorlog
- maatschappij met (politiek)geweld
- antipsychiatrie</p:tex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1-14T09:42:23.484" idx="5">
    <p:pos x="10" y="10"/>
    <p:text>eerst vertellen over PD (1987), dan OCD (1999)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1-14T09:42:23.484" idx="6">
    <p:pos x="10" y="10"/>
    <p:text>eerst vertellen over PD (1987), dan OCD (1999)</p:text>
    <p:extLst>
      <p:ext uri="{C676402C-5697-4E1C-873F-D02D1690AC5C}">
        <p15:threadingInfo xmlns:p15="http://schemas.microsoft.com/office/powerpoint/2012/main" timeZoneBias="-6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09C67-19AE-4126-9FE2-B9A06F99C4DF}" type="doc">
      <dgm:prSet loTypeId="urn:microsoft.com/office/officeart/2005/8/layout/arrow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38FD9FB-8447-448C-BC34-B54A3412E9FC}">
      <dgm:prSet phldrT="[Text]" custT="1"/>
      <dgm:spPr/>
      <dgm:t>
        <a:bodyPr/>
        <a:lstStyle/>
        <a:p>
          <a:r>
            <a:rPr lang="nl-NL" sz="3600" dirty="0" smtClean="0"/>
            <a:t>ADHD</a:t>
          </a:r>
          <a:endParaRPr lang="en-US" sz="3600" dirty="0"/>
        </a:p>
      </dgm:t>
    </dgm:pt>
    <dgm:pt modelId="{7DC62259-BF62-479B-B1E1-A1862EC06DB9}" type="parTrans" cxnId="{E84BE948-EFF3-417D-A290-309BCF4EA81D}">
      <dgm:prSet/>
      <dgm:spPr/>
      <dgm:t>
        <a:bodyPr/>
        <a:lstStyle/>
        <a:p>
          <a:endParaRPr lang="en-US"/>
        </a:p>
      </dgm:t>
    </dgm:pt>
    <dgm:pt modelId="{4AA2278D-1B27-497C-93E5-03EEE7C1CFF8}" type="sibTrans" cxnId="{E84BE948-EFF3-417D-A290-309BCF4EA81D}">
      <dgm:prSet/>
      <dgm:spPr/>
      <dgm:t>
        <a:bodyPr/>
        <a:lstStyle/>
        <a:p>
          <a:endParaRPr lang="en-US"/>
        </a:p>
      </dgm:t>
    </dgm:pt>
    <dgm:pt modelId="{AB61642F-10E3-45DE-A9A1-01ED2FE8675B}">
      <dgm:prSet phldrT="[Text]" custT="1"/>
      <dgm:spPr/>
      <dgm:t>
        <a:bodyPr/>
        <a:lstStyle/>
        <a:p>
          <a:r>
            <a:rPr lang="nl-NL" sz="3600" dirty="0" err="1" smtClean="0"/>
            <a:t>Depression</a:t>
          </a:r>
          <a:endParaRPr lang="en-US" sz="3600" dirty="0"/>
        </a:p>
      </dgm:t>
    </dgm:pt>
    <dgm:pt modelId="{47821BA2-48F9-4282-83E4-719B92D8B16F}" type="parTrans" cxnId="{B5F6736C-D2EA-42D7-A27A-F59F068A89BF}">
      <dgm:prSet/>
      <dgm:spPr/>
      <dgm:t>
        <a:bodyPr/>
        <a:lstStyle/>
        <a:p>
          <a:endParaRPr lang="en-US"/>
        </a:p>
      </dgm:t>
    </dgm:pt>
    <dgm:pt modelId="{42E37DD3-73A0-42EA-9A9E-3E318585A6C7}" type="sibTrans" cxnId="{B5F6736C-D2EA-42D7-A27A-F59F068A89BF}">
      <dgm:prSet/>
      <dgm:spPr/>
      <dgm:t>
        <a:bodyPr/>
        <a:lstStyle/>
        <a:p>
          <a:endParaRPr lang="en-US"/>
        </a:p>
      </dgm:t>
    </dgm:pt>
    <dgm:pt modelId="{BBC88710-58F2-45A9-A0FD-E7CD7F1A5FB9}" type="pres">
      <dgm:prSet presAssocID="{81F09C67-19AE-4126-9FE2-B9A06F99C4DF}" presName="compositeShape" presStyleCnt="0">
        <dgm:presLayoutVars>
          <dgm:chMax val="2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B94F2D0-7720-4379-AE5F-189B60C5E331}" type="pres">
      <dgm:prSet presAssocID="{81F09C67-19AE-4126-9FE2-B9A06F99C4DF}" presName="divider" presStyleLbl="fgShp" presStyleIdx="0" presStyleCnt="1"/>
      <dgm:spPr/>
    </dgm:pt>
    <dgm:pt modelId="{894EEE1F-5177-4594-961E-41805AF9BDFC}" type="pres">
      <dgm:prSet presAssocID="{838FD9FB-8447-448C-BC34-B54A3412E9FC}" presName="downArrow" presStyleLbl="node1" presStyleIdx="0" presStyleCnt="2"/>
      <dgm:spPr/>
    </dgm:pt>
    <dgm:pt modelId="{78F2D25D-A8C6-4578-978A-FD11A5B07475}" type="pres">
      <dgm:prSet presAssocID="{838FD9FB-8447-448C-BC34-B54A3412E9FC}" presName="downArrow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5AEA16-4D04-4005-B652-E1165AFF59AF}" type="pres">
      <dgm:prSet presAssocID="{AB61642F-10E3-45DE-A9A1-01ED2FE8675B}" presName="upArrow" presStyleLbl="node1" presStyleIdx="1" presStyleCnt="2"/>
      <dgm:spPr/>
    </dgm:pt>
    <dgm:pt modelId="{B53F5B5A-8771-4E68-BFB4-3A16CEB58D68}" type="pres">
      <dgm:prSet presAssocID="{AB61642F-10E3-45DE-A9A1-01ED2FE8675B}" presName="upArrowText" presStyleLbl="revTx" presStyleIdx="1" presStyleCnt="2" custScaleX="148087" custScaleY="3801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84BE948-EFF3-417D-A290-309BCF4EA81D}" srcId="{81F09C67-19AE-4126-9FE2-B9A06F99C4DF}" destId="{838FD9FB-8447-448C-BC34-B54A3412E9FC}" srcOrd="0" destOrd="0" parTransId="{7DC62259-BF62-479B-B1E1-A1862EC06DB9}" sibTransId="{4AA2278D-1B27-497C-93E5-03EEE7C1CFF8}"/>
    <dgm:cxn modelId="{AF5FD976-D854-4012-AD44-25F392A3F906}" type="presOf" srcId="{AB61642F-10E3-45DE-A9A1-01ED2FE8675B}" destId="{B53F5B5A-8771-4E68-BFB4-3A16CEB58D68}" srcOrd="0" destOrd="0" presId="urn:microsoft.com/office/officeart/2005/8/layout/arrow3"/>
    <dgm:cxn modelId="{B5F6736C-D2EA-42D7-A27A-F59F068A89BF}" srcId="{81F09C67-19AE-4126-9FE2-B9A06F99C4DF}" destId="{AB61642F-10E3-45DE-A9A1-01ED2FE8675B}" srcOrd="1" destOrd="0" parTransId="{47821BA2-48F9-4282-83E4-719B92D8B16F}" sibTransId="{42E37DD3-73A0-42EA-9A9E-3E318585A6C7}"/>
    <dgm:cxn modelId="{5697C668-F54D-4BAA-B664-C5B84843C1BB}" type="presOf" srcId="{81F09C67-19AE-4126-9FE2-B9A06F99C4DF}" destId="{BBC88710-58F2-45A9-A0FD-E7CD7F1A5FB9}" srcOrd="0" destOrd="0" presId="urn:microsoft.com/office/officeart/2005/8/layout/arrow3"/>
    <dgm:cxn modelId="{FF49E3AD-5BD8-4FAB-B18C-DBE26B023574}" type="presOf" srcId="{838FD9FB-8447-448C-BC34-B54A3412E9FC}" destId="{78F2D25D-A8C6-4578-978A-FD11A5B07475}" srcOrd="0" destOrd="0" presId="urn:microsoft.com/office/officeart/2005/8/layout/arrow3"/>
    <dgm:cxn modelId="{7A04E2D4-B6F3-455F-BD2B-86F1ACB45508}" type="presParOf" srcId="{BBC88710-58F2-45A9-A0FD-E7CD7F1A5FB9}" destId="{8B94F2D0-7720-4379-AE5F-189B60C5E331}" srcOrd="0" destOrd="0" presId="urn:microsoft.com/office/officeart/2005/8/layout/arrow3"/>
    <dgm:cxn modelId="{96C3F7A9-5146-42DD-BE8C-13B3E210BB89}" type="presParOf" srcId="{BBC88710-58F2-45A9-A0FD-E7CD7F1A5FB9}" destId="{894EEE1F-5177-4594-961E-41805AF9BDFC}" srcOrd="1" destOrd="0" presId="urn:microsoft.com/office/officeart/2005/8/layout/arrow3"/>
    <dgm:cxn modelId="{08982AD8-2756-424A-A1A0-E23438F64D72}" type="presParOf" srcId="{BBC88710-58F2-45A9-A0FD-E7CD7F1A5FB9}" destId="{78F2D25D-A8C6-4578-978A-FD11A5B07475}" srcOrd="2" destOrd="0" presId="urn:microsoft.com/office/officeart/2005/8/layout/arrow3"/>
    <dgm:cxn modelId="{378C6AE1-64C3-4BA2-A7A3-AADEF2A9329B}" type="presParOf" srcId="{BBC88710-58F2-45A9-A0FD-E7CD7F1A5FB9}" destId="{125AEA16-4D04-4005-B652-E1165AFF59AF}" srcOrd="3" destOrd="0" presId="urn:microsoft.com/office/officeart/2005/8/layout/arrow3"/>
    <dgm:cxn modelId="{063F09C9-2624-405C-A5D6-57548A427686}" type="presParOf" srcId="{BBC88710-58F2-45A9-A0FD-E7CD7F1A5FB9}" destId="{B53F5B5A-8771-4E68-BFB4-3A16CEB58D68}" srcOrd="4" destOrd="0" presId="urn:microsoft.com/office/officeart/2005/8/layout/arrow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arrow3">
  <dgm:title val=""/>
  <dgm:desc val=""/>
  <dgm:catLst>
    <dgm:cat type="relationship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compositeShape">
    <dgm:varLst>
      <dgm:chMax val="2"/>
      <dgm:dir/>
      <dgm:resizeHandles val="exact"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hoose name="Name2">
          <dgm:if name="Name3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l" for="ch" forName="downArrow" refType="w" fact="0.1"/>
              <dgm:constr type="t" for="ch" forName="downArrow" refType="h" fact="0.05"/>
              <dgm:constr type="lOff" for="ch" forName="downArrow" refType="w" fact="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r" for="ch" forName="downArrowText" refType="w" fact="0.8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r" for="ch" forName="upArrow" refType="w" fact="0.9"/>
              <dgm:constr type="rOff" for="ch" forName="upArrow" refType="w" fact="-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l" for="ch" forName="upArrowText" refType="w" fact="0.15"/>
              <dgm:constr type="primFontSz" for="ch" ptType="node" op="equ" val="65"/>
            </dgm:constrLst>
          </dgm:if>
          <dgm:else name="Name4">
            <dgm:constrLst>
              <dgm:constr type="w" for="ch" forName="downArrow" refType="w" fact="0.4"/>
              <dgm:constr type="h" for="ch" forName="downArrow" refType="h" fact="0.8"/>
              <dgm:constr type="l" for="ch" forName="downArrow" refType="w" fact="0.02"/>
              <dgm:constr type="t" for="ch" forName="downArrow" refType="h" fact="0.05"/>
              <dgm:constr type="lOff" for="ch" forName="downArrow" refType="w" fact="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r" for="ch" forName="downArrowText" refType="w"/>
              <dgm:constr type="primFontSz" for="ch" ptType="node" op="equ" val="65"/>
            </dgm:constrLst>
          </dgm:else>
        </dgm:choose>
      </dgm:if>
      <dgm:else name="Name5">
        <dgm:choose name="Name6">
          <dgm:if name="Name7" axis="ch" ptType="node" func="cnt" op="gte" val="2">
            <dgm:constrLst>
              <dgm:constr type="w" for="ch" forName="divider" refType="w"/>
              <dgm:constr type="h" for="ch" forName="divider" refType="w" fact="0.2"/>
              <dgm:constr type="h" for="ch" forName="divider" refType="h" op="gte" fact="0.2"/>
              <dgm:constr type="h" for="ch" forName="divider" refType="h" op="lte" fact="0.4"/>
              <dgm:constr type="ctrX" for="ch" forName="divider" refType="w" fact="0.5"/>
              <dgm:constr type="ctrY" for="ch" forName="divider" refType="h" fact="0.5"/>
              <dgm:constr type="w" for="ch" forName="downArrow" refType="w" fact="0.3"/>
              <dgm:constr type="h" for="ch" forName="downArrow" refType="h" fact="0.4"/>
              <dgm:constr type="r" for="ch" forName="downArrow" refType="w" fact="0.9"/>
              <dgm:constr type="t" for="ch" forName="downArrow" refType="h" fact="0.05"/>
              <dgm:constr type="rOff" for="ch" forName="downArrow" refType="w" fact="-0.02"/>
              <dgm:constr type="w" for="ch" forName="downArrowText" refType="w" fact="0.32"/>
              <dgm:constr type="h" for="ch" forName="downArrowText" refType="h" fact="0.42"/>
              <dgm:constr type="t" for="ch" forName="downArrowText"/>
              <dgm:constr type="l" for="ch" forName="downArrowText" refType="w" fact="0.15"/>
              <dgm:constr type="w" for="ch" forName="upArrow" refType="w" fact="0.3"/>
              <dgm:constr type="h" for="ch" forName="upArrow" refType="h" fact="0.4"/>
              <dgm:constr type="b" for="ch" forName="upArrow" refType="h" fact="0.95"/>
              <dgm:constr type="l" for="ch" forName="upArrow" refType="w" fact="0.1"/>
              <dgm:constr type="lOff" for="ch" forName="upArrow" refType="w" fact="0.02"/>
              <dgm:constr type="w" for="ch" forName="upArrowText" refType="w" fact="0.32"/>
              <dgm:constr type="h" for="ch" forName="upArrowText" refType="h" fact="0.42"/>
              <dgm:constr type="b" for="ch" forName="upArrowText" refType="h"/>
              <dgm:constr type="r" for="ch" forName="upArrowText" refType="w" fact="0.85"/>
              <dgm:constr type="primFontSz" for="ch" ptType="node" op="equ" val="65"/>
            </dgm:constrLst>
          </dgm:if>
          <dgm:else name="Name8">
            <dgm:constrLst>
              <dgm:constr type="w" for="ch" forName="downArrow" refType="w" fact="0.4"/>
              <dgm:constr type="h" for="ch" forName="downArrow" refType="h" fact="0.8"/>
              <dgm:constr type="r" for="ch" forName="downArrow" refType="w" fact="0.98"/>
              <dgm:constr type="t" for="ch" forName="downArrow" refType="h" fact="0.05"/>
              <dgm:constr type="rOff" for="ch" forName="downArrow" refType="w" fact="-0.02"/>
              <dgm:constr type="w" for="ch" forName="downArrowText" refType="w" fact="0.5"/>
              <dgm:constr type="h" for="ch" forName="downArrowText" refType="h"/>
              <dgm:constr type="t" for="ch" forName="downArrowText"/>
              <dgm:constr type="l" for="ch" forName="downArrowText"/>
              <dgm:constr type="primFontSz" for="ch" ptType="node" op="equ" val="65"/>
            </dgm:constrLst>
          </dgm:else>
        </dgm:choose>
      </dgm:else>
    </dgm:choose>
    <dgm:ruleLst/>
    <dgm:choose name="Name9">
      <dgm:if name="Name10" axis="ch" ptType="node" func="cnt" op="gte" val="2">
        <dgm:layoutNode name="divider" styleLbl="fgShp">
          <dgm:alg type="sp"/>
          <dgm:choose name="Name11">
            <dgm:if name="Name12" func="var" arg="dir" op="equ" val="norm">
              <dgm:shape xmlns:r="http://schemas.openxmlformats.org/officeDocument/2006/relationships" rot="-5" type="mathMinus" r:blip="">
                <dgm:adjLst/>
              </dgm:shape>
            </dgm:if>
            <dgm:else name="Name13">
              <dgm:shape xmlns:r="http://schemas.openxmlformats.org/officeDocument/2006/relationships" rot="5" type="mathMinus" r:blip="">
                <dgm:adjLst/>
              </dgm:shape>
            </dgm:else>
          </dgm:choose>
          <dgm:presOf/>
          <dgm:constrLst/>
          <dgm:ruleLst/>
        </dgm:layoutNode>
      </dgm:if>
      <dgm:else name="Name14"/>
    </dgm:choose>
    <dgm:forEach name="Name15" axis="ch" ptType="node" cnt="1">
      <dgm:layoutNode name="downArrow" styleLbl="node1">
        <dgm:alg type="sp"/>
        <dgm:shape xmlns:r="http://schemas.openxmlformats.org/officeDocument/2006/relationships" type="downArrow" r:blip="">
          <dgm:adjLst/>
        </dgm:shape>
        <dgm:presOf/>
        <dgm:constrLst/>
        <dgm:ruleLst/>
      </dgm:layoutNode>
      <dgm:layoutNode name="down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  <dgm:forEach name="Name16" axis="ch" ptType="node" st="2" cnt="1">
      <dgm:layoutNode name="upArrow" styleLbl="node1">
        <dgm:alg type="sp"/>
        <dgm:shape xmlns:r="http://schemas.openxmlformats.org/officeDocument/2006/relationships" type="upArrow" r:blip="">
          <dgm:adjLst/>
        </dgm:shape>
        <dgm:presOf/>
        <dgm:constrLst/>
        <dgm:ruleLst/>
      </dgm:layoutNode>
      <dgm:layoutNode name="upArrowText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273396-CF9B-4C9C-B997-FE2EA541DC69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699B07-F475-4C8D-8AF2-A46E7BD494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666634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90315F-42C1-4A3E-B93F-8D3FEDFC4AEA}" type="datetimeFigureOut">
              <a:rPr lang="en-US" smtClean="0"/>
              <a:t>1/15/2016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03EF7-AA1D-4ED0-95D4-4F4B1528A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234986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3EF7-AA1D-4ED0-95D4-4F4B1528A078}" type="slidenum">
              <a:rPr lang="en-US" smtClean="0"/>
              <a:t>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7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4B9C-29E3-49C4-9F4B-38F7079E7C4F}" type="datetimeFigureOut">
              <a:rPr lang="nl-NL" smtClean="0"/>
              <a:t>15-1-2016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202E-27E7-4396-B061-72C5C69EF2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3990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4B9C-29E3-49C4-9F4B-38F7079E7C4F}" type="datetimeFigureOut">
              <a:rPr lang="nl-NL" smtClean="0"/>
              <a:t>15-1-2016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202E-27E7-4396-B061-72C5C69EF2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0674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4B9C-29E3-49C4-9F4B-38F7079E7C4F}" type="datetimeFigureOut">
              <a:rPr lang="nl-NL" smtClean="0"/>
              <a:t>15-1-2016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202E-27E7-4396-B061-72C5C69EF2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5626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4B9C-29E3-49C4-9F4B-38F7079E7C4F}" type="datetimeFigureOut">
              <a:rPr lang="nl-NL" smtClean="0"/>
              <a:t>15-1-2016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202E-27E7-4396-B061-72C5C69EF2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124444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4B9C-29E3-49C4-9F4B-38F7079E7C4F}" type="datetimeFigureOut">
              <a:rPr lang="nl-NL" smtClean="0"/>
              <a:t>15-1-2016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202E-27E7-4396-B061-72C5C69EF2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58637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4B9C-29E3-49C4-9F4B-38F7079E7C4F}" type="datetimeFigureOut">
              <a:rPr lang="nl-NL" smtClean="0"/>
              <a:t>15-1-2016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202E-27E7-4396-B061-72C5C69EF2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02671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4B9C-29E3-49C4-9F4B-38F7079E7C4F}" type="datetimeFigureOut">
              <a:rPr lang="nl-NL" smtClean="0"/>
              <a:t>15-1-2016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202E-27E7-4396-B061-72C5C69EF2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4127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4B9C-29E3-49C4-9F4B-38F7079E7C4F}" type="datetimeFigureOut">
              <a:rPr lang="nl-NL" smtClean="0"/>
              <a:t>15-1-2016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202E-27E7-4396-B061-72C5C69EF2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84209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4B9C-29E3-49C4-9F4B-38F7079E7C4F}" type="datetimeFigureOut">
              <a:rPr lang="nl-NL" smtClean="0"/>
              <a:t>15-1-2016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202E-27E7-4396-B061-72C5C69EF2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475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4B9C-29E3-49C4-9F4B-38F7079E7C4F}" type="datetimeFigureOut">
              <a:rPr lang="nl-NL" smtClean="0"/>
              <a:t>15-1-2016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202E-27E7-4396-B061-72C5C69EF2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1874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34B9C-29E3-49C4-9F4B-38F7079E7C4F}" type="datetimeFigureOut">
              <a:rPr lang="nl-NL" smtClean="0"/>
              <a:t>15-1-2016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3D202E-27E7-4396-B061-72C5C69EF2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3377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nl-NL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nl-NL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34B9C-29E3-49C4-9F4B-38F7079E7C4F}" type="datetimeFigureOut">
              <a:rPr lang="nl-NL" smtClean="0"/>
              <a:t>15-1-2016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D202E-27E7-4396-B061-72C5C69EF2CC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55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6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tmp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0.xml"/><Relationship Id="rId4" Type="http://schemas.openxmlformats.org/officeDocument/2006/relationships/image" Target="../media/image6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omments" Target="../comments/comment1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Verleden, heden en toekomst van DBS: </a:t>
            </a:r>
            <a:r>
              <a:rPr lang="nl-NL" dirty="0" smtClean="0"/>
              <a:t>Therapie of gedragscontrole?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55428"/>
            <a:ext cx="9144000" cy="1655762"/>
          </a:xfrm>
        </p:spPr>
        <p:txBody>
          <a:bodyPr>
            <a:normAutofit/>
          </a:bodyPr>
          <a:lstStyle/>
          <a:p>
            <a:r>
              <a:rPr lang="nl-NL" dirty="0" smtClean="0"/>
              <a:t>Max van der Linden</a:t>
            </a:r>
          </a:p>
          <a:p>
            <a:r>
              <a:rPr lang="nl-NL" dirty="0"/>
              <a:t>NIBI </a:t>
            </a:r>
            <a:r>
              <a:rPr lang="nl-NL" dirty="0" smtClean="0"/>
              <a:t>– conferentie 2016 </a:t>
            </a:r>
          </a:p>
          <a:p>
            <a:r>
              <a:rPr lang="nl-NL" dirty="0" smtClean="0"/>
              <a:t>Hormonale </a:t>
            </a:r>
            <a:r>
              <a:rPr lang="nl-NL" dirty="0"/>
              <a:t>en neurale regeling </a:t>
            </a:r>
          </a:p>
        </p:txBody>
      </p:sp>
    </p:spTree>
    <p:extLst>
      <p:ext uri="{BB962C8B-B14F-4D97-AF65-F5344CB8AC3E}">
        <p14:creationId xmlns:p14="http://schemas.microsoft.com/office/powerpoint/2010/main" val="2333205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Standard history of DBS</a:t>
            </a:r>
          </a:p>
          <a:p>
            <a:endParaRPr lang="nl-NL" dirty="0"/>
          </a:p>
          <a:p>
            <a:endParaRPr lang="nl-NL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336430" y="2930769"/>
            <a:ext cx="147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Present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336430" y="6037384"/>
            <a:ext cx="184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Past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99846" y="3505200"/>
            <a:ext cx="0" cy="226255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rije vorm 9"/>
          <p:cNvSpPr/>
          <p:nvPr/>
        </p:nvSpPr>
        <p:spPr>
          <a:xfrm>
            <a:off x="4535159" y="3152633"/>
            <a:ext cx="3271360" cy="2770495"/>
          </a:xfrm>
          <a:custGeom>
            <a:avLst/>
            <a:gdLst>
              <a:gd name="connsiteX0" fmla="*/ 2084005 w 3271360"/>
              <a:gd name="connsiteY0" fmla="*/ 2770495 h 2770495"/>
              <a:gd name="connsiteX1" fmla="*/ 2206835 w 3271360"/>
              <a:gd name="connsiteY1" fmla="*/ 2688609 h 2770495"/>
              <a:gd name="connsiteX2" fmla="*/ 2247778 w 3271360"/>
              <a:gd name="connsiteY2" fmla="*/ 2661313 h 2770495"/>
              <a:gd name="connsiteX3" fmla="*/ 2329665 w 3271360"/>
              <a:gd name="connsiteY3" fmla="*/ 2634018 h 2770495"/>
              <a:gd name="connsiteX4" fmla="*/ 2384256 w 3271360"/>
              <a:gd name="connsiteY4" fmla="*/ 2606722 h 2770495"/>
              <a:gd name="connsiteX5" fmla="*/ 2466142 w 3271360"/>
              <a:gd name="connsiteY5" fmla="*/ 2579427 h 2770495"/>
              <a:gd name="connsiteX6" fmla="*/ 2561677 w 3271360"/>
              <a:gd name="connsiteY6" fmla="*/ 2552131 h 2770495"/>
              <a:gd name="connsiteX7" fmla="*/ 2657211 w 3271360"/>
              <a:gd name="connsiteY7" fmla="*/ 2497540 h 2770495"/>
              <a:gd name="connsiteX8" fmla="*/ 2698154 w 3271360"/>
              <a:gd name="connsiteY8" fmla="*/ 2470245 h 2770495"/>
              <a:gd name="connsiteX9" fmla="*/ 2725450 w 3271360"/>
              <a:gd name="connsiteY9" fmla="*/ 2429301 h 2770495"/>
              <a:gd name="connsiteX10" fmla="*/ 2752745 w 3271360"/>
              <a:gd name="connsiteY10" fmla="*/ 2347415 h 2770495"/>
              <a:gd name="connsiteX11" fmla="*/ 2739098 w 3271360"/>
              <a:gd name="connsiteY11" fmla="*/ 2224585 h 2770495"/>
              <a:gd name="connsiteX12" fmla="*/ 2711802 w 3271360"/>
              <a:gd name="connsiteY12" fmla="*/ 2142698 h 2770495"/>
              <a:gd name="connsiteX13" fmla="*/ 2670859 w 3271360"/>
              <a:gd name="connsiteY13" fmla="*/ 2129051 h 2770495"/>
              <a:gd name="connsiteX14" fmla="*/ 2561677 w 3271360"/>
              <a:gd name="connsiteY14" fmla="*/ 2142698 h 2770495"/>
              <a:gd name="connsiteX15" fmla="*/ 2588972 w 3271360"/>
              <a:gd name="connsiteY15" fmla="*/ 2224585 h 2770495"/>
              <a:gd name="connsiteX16" fmla="*/ 2520734 w 3271360"/>
              <a:gd name="connsiteY16" fmla="*/ 2292824 h 2770495"/>
              <a:gd name="connsiteX17" fmla="*/ 2438847 w 3271360"/>
              <a:gd name="connsiteY17" fmla="*/ 2320119 h 2770495"/>
              <a:gd name="connsiteX18" fmla="*/ 2356960 w 3271360"/>
              <a:gd name="connsiteY18" fmla="*/ 2306471 h 2770495"/>
              <a:gd name="connsiteX19" fmla="*/ 2302369 w 3271360"/>
              <a:gd name="connsiteY19" fmla="*/ 2224585 h 2770495"/>
              <a:gd name="connsiteX20" fmla="*/ 2288722 w 3271360"/>
              <a:gd name="connsiteY20" fmla="*/ 2033516 h 2770495"/>
              <a:gd name="connsiteX21" fmla="*/ 2302369 w 3271360"/>
              <a:gd name="connsiteY21" fmla="*/ 1992573 h 2770495"/>
              <a:gd name="connsiteX22" fmla="*/ 2356960 w 3271360"/>
              <a:gd name="connsiteY22" fmla="*/ 1978925 h 2770495"/>
              <a:gd name="connsiteX23" fmla="*/ 2466142 w 3271360"/>
              <a:gd name="connsiteY23" fmla="*/ 1937982 h 2770495"/>
              <a:gd name="connsiteX24" fmla="*/ 2657211 w 3271360"/>
              <a:gd name="connsiteY24" fmla="*/ 1951630 h 2770495"/>
              <a:gd name="connsiteX25" fmla="*/ 2780041 w 3271360"/>
              <a:gd name="connsiteY25" fmla="*/ 1978925 h 2770495"/>
              <a:gd name="connsiteX26" fmla="*/ 2820984 w 3271360"/>
              <a:gd name="connsiteY26" fmla="*/ 2006221 h 2770495"/>
              <a:gd name="connsiteX27" fmla="*/ 3039348 w 3271360"/>
              <a:gd name="connsiteY27" fmla="*/ 2006221 h 2770495"/>
              <a:gd name="connsiteX28" fmla="*/ 3080292 w 3271360"/>
              <a:gd name="connsiteY28" fmla="*/ 1992573 h 2770495"/>
              <a:gd name="connsiteX29" fmla="*/ 3162178 w 3271360"/>
              <a:gd name="connsiteY29" fmla="*/ 1937982 h 2770495"/>
              <a:gd name="connsiteX30" fmla="*/ 3257713 w 3271360"/>
              <a:gd name="connsiteY30" fmla="*/ 1801504 h 2770495"/>
              <a:gd name="connsiteX31" fmla="*/ 3271360 w 3271360"/>
              <a:gd name="connsiteY31" fmla="*/ 1746913 h 2770495"/>
              <a:gd name="connsiteX32" fmla="*/ 3230417 w 3271360"/>
              <a:gd name="connsiteY32" fmla="*/ 1651379 h 2770495"/>
              <a:gd name="connsiteX33" fmla="*/ 3162178 w 3271360"/>
              <a:gd name="connsiteY33" fmla="*/ 1555845 h 2770495"/>
              <a:gd name="connsiteX34" fmla="*/ 3121235 w 3271360"/>
              <a:gd name="connsiteY34" fmla="*/ 1514901 h 2770495"/>
              <a:gd name="connsiteX35" fmla="*/ 2616268 w 3271360"/>
              <a:gd name="connsiteY35" fmla="*/ 1473958 h 2770495"/>
              <a:gd name="connsiteX36" fmla="*/ 2479790 w 3271360"/>
              <a:gd name="connsiteY36" fmla="*/ 1460310 h 2770495"/>
              <a:gd name="connsiteX37" fmla="*/ 2438847 w 3271360"/>
              <a:gd name="connsiteY37" fmla="*/ 1446663 h 2770495"/>
              <a:gd name="connsiteX38" fmla="*/ 2302369 w 3271360"/>
              <a:gd name="connsiteY38" fmla="*/ 1419367 h 2770495"/>
              <a:gd name="connsiteX39" fmla="*/ 2234131 w 3271360"/>
              <a:gd name="connsiteY39" fmla="*/ 1392071 h 2770495"/>
              <a:gd name="connsiteX40" fmla="*/ 2111301 w 3271360"/>
              <a:gd name="connsiteY40" fmla="*/ 1378424 h 2770495"/>
              <a:gd name="connsiteX41" fmla="*/ 1333378 w 3271360"/>
              <a:gd name="connsiteY41" fmla="*/ 1364776 h 2770495"/>
              <a:gd name="connsiteX42" fmla="*/ 1183253 w 3271360"/>
              <a:gd name="connsiteY42" fmla="*/ 1378424 h 2770495"/>
              <a:gd name="connsiteX43" fmla="*/ 1115014 w 3271360"/>
              <a:gd name="connsiteY43" fmla="*/ 1392071 h 2770495"/>
              <a:gd name="connsiteX44" fmla="*/ 964889 w 3271360"/>
              <a:gd name="connsiteY44" fmla="*/ 1419367 h 2770495"/>
              <a:gd name="connsiteX45" fmla="*/ 910298 w 3271360"/>
              <a:gd name="connsiteY45" fmla="*/ 1446663 h 2770495"/>
              <a:gd name="connsiteX46" fmla="*/ 801116 w 3271360"/>
              <a:gd name="connsiteY46" fmla="*/ 1460310 h 2770495"/>
              <a:gd name="connsiteX47" fmla="*/ 760172 w 3271360"/>
              <a:gd name="connsiteY47" fmla="*/ 1473958 h 2770495"/>
              <a:gd name="connsiteX48" fmla="*/ 610047 w 3271360"/>
              <a:gd name="connsiteY48" fmla="*/ 1446663 h 2770495"/>
              <a:gd name="connsiteX49" fmla="*/ 473569 w 3271360"/>
              <a:gd name="connsiteY49" fmla="*/ 1296537 h 2770495"/>
              <a:gd name="connsiteX50" fmla="*/ 337092 w 3271360"/>
              <a:gd name="connsiteY50" fmla="*/ 1105468 h 2770495"/>
              <a:gd name="connsiteX51" fmla="*/ 296148 w 3271360"/>
              <a:gd name="connsiteY51" fmla="*/ 1050877 h 2770495"/>
              <a:gd name="connsiteX52" fmla="*/ 241557 w 3271360"/>
              <a:gd name="connsiteY52" fmla="*/ 996286 h 2770495"/>
              <a:gd name="connsiteX53" fmla="*/ 186966 w 3271360"/>
              <a:gd name="connsiteY53" fmla="*/ 900752 h 2770495"/>
              <a:gd name="connsiteX54" fmla="*/ 77784 w 3271360"/>
              <a:gd name="connsiteY54" fmla="*/ 777922 h 2770495"/>
              <a:gd name="connsiteX55" fmla="*/ 91432 w 3271360"/>
              <a:gd name="connsiteY55" fmla="*/ 736979 h 2770495"/>
              <a:gd name="connsiteX56" fmla="*/ 132375 w 3271360"/>
              <a:gd name="connsiteY56" fmla="*/ 723331 h 2770495"/>
              <a:gd name="connsiteX57" fmla="*/ 241557 w 3271360"/>
              <a:gd name="connsiteY57" fmla="*/ 682388 h 2770495"/>
              <a:gd name="connsiteX58" fmla="*/ 296148 w 3271360"/>
              <a:gd name="connsiteY58" fmla="*/ 668740 h 2770495"/>
              <a:gd name="connsiteX59" fmla="*/ 487217 w 3271360"/>
              <a:gd name="connsiteY59" fmla="*/ 655092 h 2770495"/>
              <a:gd name="connsiteX60" fmla="*/ 1046775 w 3271360"/>
              <a:gd name="connsiteY60" fmla="*/ 682388 h 2770495"/>
              <a:gd name="connsiteX61" fmla="*/ 1101366 w 3271360"/>
              <a:gd name="connsiteY61" fmla="*/ 696036 h 2770495"/>
              <a:gd name="connsiteX62" fmla="*/ 1169605 w 3271360"/>
              <a:gd name="connsiteY62" fmla="*/ 709683 h 2770495"/>
              <a:gd name="connsiteX63" fmla="*/ 1333378 w 3271360"/>
              <a:gd name="connsiteY63" fmla="*/ 723331 h 2770495"/>
              <a:gd name="connsiteX64" fmla="*/ 1592686 w 3271360"/>
              <a:gd name="connsiteY64" fmla="*/ 750627 h 2770495"/>
              <a:gd name="connsiteX65" fmla="*/ 1742811 w 3271360"/>
              <a:gd name="connsiteY65" fmla="*/ 777922 h 2770495"/>
              <a:gd name="connsiteX66" fmla="*/ 1865641 w 3271360"/>
              <a:gd name="connsiteY66" fmla="*/ 791570 h 2770495"/>
              <a:gd name="connsiteX67" fmla="*/ 2206835 w 3271360"/>
              <a:gd name="connsiteY67" fmla="*/ 859809 h 2770495"/>
              <a:gd name="connsiteX68" fmla="*/ 2261426 w 3271360"/>
              <a:gd name="connsiteY68" fmla="*/ 873457 h 2770495"/>
              <a:gd name="connsiteX69" fmla="*/ 2302369 w 3271360"/>
              <a:gd name="connsiteY69" fmla="*/ 887104 h 2770495"/>
              <a:gd name="connsiteX70" fmla="*/ 2425199 w 3271360"/>
              <a:gd name="connsiteY70" fmla="*/ 914400 h 2770495"/>
              <a:gd name="connsiteX71" fmla="*/ 2493438 w 3271360"/>
              <a:gd name="connsiteY71" fmla="*/ 941695 h 2770495"/>
              <a:gd name="connsiteX72" fmla="*/ 2548029 w 3271360"/>
              <a:gd name="connsiteY72" fmla="*/ 955343 h 2770495"/>
              <a:gd name="connsiteX73" fmla="*/ 2588972 w 3271360"/>
              <a:gd name="connsiteY73" fmla="*/ 968991 h 2770495"/>
              <a:gd name="connsiteX74" fmla="*/ 2561677 w 3271360"/>
              <a:gd name="connsiteY74" fmla="*/ 914400 h 2770495"/>
              <a:gd name="connsiteX75" fmla="*/ 2548029 w 3271360"/>
              <a:gd name="connsiteY75" fmla="*/ 859809 h 2770495"/>
              <a:gd name="connsiteX76" fmla="*/ 2507086 w 3271360"/>
              <a:gd name="connsiteY76" fmla="*/ 818866 h 2770495"/>
              <a:gd name="connsiteX77" fmla="*/ 2479790 w 3271360"/>
              <a:gd name="connsiteY77" fmla="*/ 736979 h 2770495"/>
              <a:gd name="connsiteX78" fmla="*/ 2425199 w 3271360"/>
              <a:gd name="connsiteY78" fmla="*/ 655092 h 2770495"/>
              <a:gd name="connsiteX79" fmla="*/ 2316017 w 3271360"/>
              <a:gd name="connsiteY79" fmla="*/ 682388 h 2770495"/>
              <a:gd name="connsiteX80" fmla="*/ 2179540 w 3271360"/>
              <a:gd name="connsiteY80" fmla="*/ 668740 h 2770495"/>
              <a:gd name="connsiteX81" fmla="*/ 2097653 w 3271360"/>
              <a:gd name="connsiteY81" fmla="*/ 614149 h 2770495"/>
              <a:gd name="connsiteX82" fmla="*/ 2056710 w 3271360"/>
              <a:gd name="connsiteY82" fmla="*/ 573206 h 2770495"/>
              <a:gd name="connsiteX83" fmla="*/ 2002119 w 3271360"/>
              <a:gd name="connsiteY83" fmla="*/ 545910 h 2770495"/>
              <a:gd name="connsiteX84" fmla="*/ 1838345 w 3271360"/>
              <a:gd name="connsiteY84" fmla="*/ 450376 h 2770495"/>
              <a:gd name="connsiteX85" fmla="*/ 1756459 w 3271360"/>
              <a:gd name="connsiteY85" fmla="*/ 423080 h 2770495"/>
              <a:gd name="connsiteX86" fmla="*/ 1715516 w 3271360"/>
              <a:gd name="connsiteY86" fmla="*/ 409433 h 2770495"/>
              <a:gd name="connsiteX87" fmla="*/ 1783754 w 3271360"/>
              <a:gd name="connsiteY87" fmla="*/ 354842 h 2770495"/>
              <a:gd name="connsiteX88" fmla="*/ 1824698 w 3271360"/>
              <a:gd name="connsiteY88" fmla="*/ 313898 h 2770495"/>
              <a:gd name="connsiteX89" fmla="*/ 1933880 w 3271360"/>
              <a:gd name="connsiteY89" fmla="*/ 286603 h 2770495"/>
              <a:gd name="connsiteX90" fmla="*/ 2152244 w 3271360"/>
              <a:gd name="connsiteY90" fmla="*/ 300251 h 2770495"/>
              <a:gd name="connsiteX91" fmla="*/ 2206835 w 3271360"/>
              <a:gd name="connsiteY91" fmla="*/ 313898 h 2770495"/>
              <a:gd name="connsiteX92" fmla="*/ 2247778 w 3271360"/>
              <a:gd name="connsiteY92" fmla="*/ 341194 h 2770495"/>
              <a:gd name="connsiteX93" fmla="*/ 2384256 w 3271360"/>
              <a:gd name="connsiteY93" fmla="*/ 450376 h 2770495"/>
              <a:gd name="connsiteX94" fmla="*/ 2425199 w 3271360"/>
              <a:gd name="connsiteY94" fmla="*/ 477671 h 2770495"/>
              <a:gd name="connsiteX95" fmla="*/ 2507086 w 3271360"/>
              <a:gd name="connsiteY95" fmla="*/ 464024 h 2770495"/>
              <a:gd name="connsiteX96" fmla="*/ 2548029 w 3271360"/>
              <a:gd name="connsiteY96" fmla="*/ 436728 h 2770495"/>
              <a:gd name="connsiteX97" fmla="*/ 2616268 w 3271360"/>
              <a:gd name="connsiteY97" fmla="*/ 354842 h 2770495"/>
              <a:gd name="connsiteX98" fmla="*/ 2643563 w 3271360"/>
              <a:gd name="connsiteY98" fmla="*/ 300251 h 2770495"/>
              <a:gd name="connsiteX99" fmla="*/ 2629916 w 3271360"/>
              <a:gd name="connsiteY99" fmla="*/ 150125 h 2770495"/>
              <a:gd name="connsiteX100" fmla="*/ 2548029 w 3271360"/>
              <a:gd name="connsiteY100" fmla="*/ 109182 h 2770495"/>
              <a:gd name="connsiteX101" fmla="*/ 2507086 w 3271360"/>
              <a:gd name="connsiteY101" fmla="*/ 81886 h 2770495"/>
              <a:gd name="connsiteX102" fmla="*/ 2425199 w 3271360"/>
              <a:gd name="connsiteY102" fmla="*/ 54591 h 2770495"/>
              <a:gd name="connsiteX103" fmla="*/ 2397904 w 3271360"/>
              <a:gd name="connsiteY103" fmla="*/ 0 h 277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271360" h="2770495">
                <a:moveTo>
                  <a:pt x="2084005" y="2770495"/>
                </a:moveTo>
                <a:lnTo>
                  <a:pt x="2206835" y="2688609"/>
                </a:lnTo>
                <a:cubicBezTo>
                  <a:pt x="2220483" y="2679510"/>
                  <a:pt x="2232217" y="2666500"/>
                  <a:pt x="2247778" y="2661313"/>
                </a:cubicBezTo>
                <a:cubicBezTo>
                  <a:pt x="2275074" y="2652215"/>
                  <a:pt x="2303931" y="2646885"/>
                  <a:pt x="2329665" y="2634018"/>
                </a:cubicBezTo>
                <a:cubicBezTo>
                  <a:pt x="2347862" y="2624919"/>
                  <a:pt x="2365366" y="2614278"/>
                  <a:pt x="2384256" y="2606722"/>
                </a:cubicBezTo>
                <a:cubicBezTo>
                  <a:pt x="2410970" y="2596036"/>
                  <a:pt x="2438847" y="2588525"/>
                  <a:pt x="2466142" y="2579427"/>
                </a:cubicBezTo>
                <a:cubicBezTo>
                  <a:pt x="2524882" y="2559847"/>
                  <a:pt x="2493127" y="2569269"/>
                  <a:pt x="2561677" y="2552131"/>
                </a:cubicBezTo>
                <a:cubicBezTo>
                  <a:pt x="2661428" y="2485631"/>
                  <a:pt x="2536003" y="2566802"/>
                  <a:pt x="2657211" y="2497540"/>
                </a:cubicBezTo>
                <a:cubicBezTo>
                  <a:pt x="2671452" y="2489402"/>
                  <a:pt x="2684506" y="2479343"/>
                  <a:pt x="2698154" y="2470245"/>
                </a:cubicBezTo>
                <a:cubicBezTo>
                  <a:pt x="2707253" y="2456597"/>
                  <a:pt x="2718788" y="2444290"/>
                  <a:pt x="2725450" y="2429301"/>
                </a:cubicBezTo>
                <a:cubicBezTo>
                  <a:pt x="2737135" y="2403009"/>
                  <a:pt x="2752745" y="2347415"/>
                  <a:pt x="2752745" y="2347415"/>
                </a:cubicBezTo>
                <a:cubicBezTo>
                  <a:pt x="2748196" y="2306472"/>
                  <a:pt x="2747177" y="2264980"/>
                  <a:pt x="2739098" y="2224585"/>
                </a:cubicBezTo>
                <a:cubicBezTo>
                  <a:pt x="2733455" y="2196372"/>
                  <a:pt x="2739098" y="2151796"/>
                  <a:pt x="2711802" y="2142698"/>
                </a:cubicBezTo>
                <a:lnTo>
                  <a:pt x="2670859" y="2129051"/>
                </a:lnTo>
                <a:cubicBezTo>
                  <a:pt x="2634465" y="2133600"/>
                  <a:pt x="2585546" y="2114851"/>
                  <a:pt x="2561677" y="2142698"/>
                </a:cubicBezTo>
                <a:cubicBezTo>
                  <a:pt x="2542952" y="2164543"/>
                  <a:pt x="2588972" y="2224585"/>
                  <a:pt x="2588972" y="2224585"/>
                </a:cubicBezTo>
                <a:cubicBezTo>
                  <a:pt x="2570726" y="2279325"/>
                  <a:pt x="2585597" y="2266879"/>
                  <a:pt x="2520734" y="2292824"/>
                </a:cubicBezTo>
                <a:cubicBezTo>
                  <a:pt x="2494020" y="2303510"/>
                  <a:pt x="2438847" y="2320119"/>
                  <a:pt x="2438847" y="2320119"/>
                </a:cubicBezTo>
                <a:cubicBezTo>
                  <a:pt x="2411551" y="2315570"/>
                  <a:pt x="2379630" y="2322340"/>
                  <a:pt x="2356960" y="2306471"/>
                </a:cubicBezTo>
                <a:cubicBezTo>
                  <a:pt x="2330085" y="2287659"/>
                  <a:pt x="2302369" y="2224585"/>
                  <a:pt x="2302369" y="2224585"/>
                </a:cubicBezTo>
                <a:cubicBezTo>
                  <a:pt x="2267448" y="2119819"/>
                  <a:pt x="2266442" y="2156058"/>
                  <a:pt x="2288722" y="2033516"/>
                </a:cubicBezTo>
                <a:cubicBezTo>
                  <a:pt x="2291295" y="2019362"/>
                  <a:pt x="2291136" y="2001560"/>
                  <a:pt x="2302369" y="1992573"/>
                </a:cubicBezTo>
                <a:cubicBezTo>
                  <a:pt x="2317016" y="1980855"/>
                  <a:pt x="2339397" y="1985511"/>
                  <a:pt x="2356960" y="1978925"/>
                </a:cubicBezTo>
                <a:cubicBezTo>
                  <a:pt x="2499696" y="1925399"/>
                  <a:pt x="2326015" y="1973014"/>
                  <a:pt x="2466142" y="1937982"/>
                </a:cubicBezTo>
                <a:cubicBezTo>
                  <a:pt x="2529832" y="1942531"/>
                  <a:pt x="2593710" y="1944946"/>
                  <a:pt x="2657211" y="1951630"/>
                </a:cubicBezTo>
                <a:cubicBezTo>
                  <a:pt x="2687147" y="1954781"/>
                  <a:pt x="2748791" y="1971112"/>
                  <a:pt x="2780041" y="1978925"/>
                </a:cubicBezTo>
                <a:cubicBezTo>
                  <a:pt x="2793689" y="1988024"/>
                  <a:pt x="2805908" y="1999760"/>
                  <a:pt x="2820984" y="2006221"/>
                </a:cubicBezTo>
                <a:cubicBezTo>
                  <a:pt x="2891135" y="2036285"/>
                  <a:pt x="2966651" y="2012279"/>
                  <a:pt x="3039348" y="2006221"/>
                </a:cubicBezTo>
                <a:cubicBezTo>
                  <a:pt x="3052996" y="2001672"/>
                  <a:pt x="3067716" y="1999560"/>
                  <a:pt x="3080292" y="1992573"/>
                </a:cubicBezTo>
                <a:cubicBezTo>
                  <a:pt x="3108969" y="1976641"/>
                  <a:pt x="3162178" y="1937982"/>
                  <a:pt x="3162178" y="1937982"/>
                </a:cubicBezTo>
                <a:cubicBezTo>
                  <a:pt x="3229386" y="1837169"/>
                  <a:pt x="3197086" y="1882339"/>
                  <a:pt x="3257713" y="1801504"/>
                </a:cubicBezTo>
                <a:cubicBezTo>
                  <a:pt x="3262262" y="1783307"/>
                  <a:pt x="3271360" y="1765670"/>
                  <a:pt x="3271360" y="1746913"/>
                </a:cubicBezTo>
                <a:cubicBezTo>
                  <a:pt x="3271360" y="1727771"/>
                  <a:pt x="3235748" y="1660709"/>
                  <a:pt x="3230417" y="1651379"/>
                </a:cubicBezTo>
                <a:cubicBezTo>
                  <a:pt x="3218070" y="1629772"/>
                  <a:pt x="3174736" y="1570496"/>
                  <a:pt x="3162178" y="1555845"/>
                </a:cubicBezTo>
                <a:cubicBezTo>
                  <a:pt x="3149617" y="1541191"/>
                  <a:pt x="3138107" y="1524274"/>
                  <a:pt x="3121235" y="1514901"/>
                </a:cubicBezTo>
                <a:cubicBezTo>
                  <a:pt x="2997111" y="1445943"/>
                  <a:pt x="2618785" y="1474039"/>
                  <a:pt x="2616268" y="1473958"/>
                </a:cubicBezTo>
                <a:cubicBezTo>
                  <a:pt x="2570775" y="1469409"/>
                  <a:pt x="2524978" y="1467262"/>
                  <a:pt x="2479790" y="1460310"/>
                </a:cubicBezTo>
                <a:cubicBezTo>
                  <a:pt x="2465571" y="1458123"/>
                  <a:pt x="2452890" y="1449784"/>
                  <a:pt x="2438847" y="1446663"/>
                </a:cubicBezTo>
                <a:cubicBezTo>
                  <a:pt x="2378377" y="1433225"/>
                  <a:pt x="2356748" y="1437494"/>
                  <a:pt x="2302369" y="1419367"/>
                </a:cubicBezTo>
                <a:cubicBezTo>
                  <a:pt x="2279128" y="1411620"/>
                  <a:pt x="2258085" y="1397204"/>
                  <a:pt x="2234131" y="1392071"/>
                </a:cubicBezTo>
                <a:cubicBezTo>
                  <a:pt x="2193850" y="1383439"/>
                  <a:pt x="2152244" y="1382973"/>
                  <a:pt x="2111301" y="1378424"/>
                </a:cubicBezTo>
                <a:cubicBezTo>
                  <a:pt x="1785816" y="1297051"/>
                  <a:pt x="2039625" y="1350363"/>
                  <a:pt x="1333378" y="1364776"/>
                </a:cubicBezTo>
                <a:cubicBezTo>
                  <a:pt x="1283336" y="1369325"/>
                  <a:pt x="1233113" y="1372192"/>
                  <a:pt x="1183253" y="1378424"/>
                </a:cubicBezTo>
                <a:cubicBezTo>
                  <a:pt x="1160235" y="1381301"/>
                  <a:pt x="1137837" y="1387922"/>
                  <a:pt x="1115014" y="1392071"/>
                </a:cubicBezTo>
                <a:cubicBezTo>
                  <a:pt x="923010" y="1426980"/>
                  <a:pt x="1133391" y="1385666"/>
                  <a:pt x="964889" y="1419367"/>
                </a:cubicBezTo>
                <a:cubicBezTo>
                  <a:pt x="946692" y="1428466"/>
                  <a:pt x="930035" y="1441729"/>
                  <a:pt x="910298" y="1446663"/>
                </a:cubicBezTo>
                <a:cubicBezTo>
                  <a:pt x="874716" y="1455558"/>
                  <a:pt x="837202" y="1453749"/>
                  <a:pt x="801116" y="1460310"/>
                </a:cubicBezTo>
                <a:cubicBezTo>
                  <a:pt x="786962" y="1462883"/>
                  <a:pt x="773820" y="1469409"/>
                  <a:pt x="760172" y="1473958"/>
                </a:cubicBezTo>
                <a:cubicBezTo>
                  <a:pt x="710130" y="1464860"/>
                  <a:pt x="653293" y="1473434"/>
                  <a:pt x="610047" y="1446663"/>
                </a:cubicBezTo>
                <a:cubicBezTo>
                  <a:pt x="552544" y="1411066"/>
                  <a:pt x="515817" y="1349347"/>
                  <a:pt x="473569" y="1296537"/>
                </a:cubicBezTo>
                <a:cubicBezTo>
                  <a:pt x="424675" y="1235420"/>
                  <a:pt x="382917" y="1168918"/>
                  <a:pt x="337092" y="1105468"/>
                </a:cubicBezTo>
                <a:cubicBezTo>
                  <a:pt x="323774" y="1087028"/>
                  <a:pt x="312232" y="1066961"/>
                  <a:pt x="296148" y="1050877"/>
                </a:cubicBezTo>
                <a:cubicBezTo>
                  <a:pt x="277951" y="1032680"/>
                  <a:pt x="258305" y="1015825"/>
                  <a:pt x="241557" y="996286"/>
                </a:cubicBezTo>
                <a:cubicBezTo>
                  <a:pt x="106021" y="838160"/>
                  <a:pt x="341858" y="1094366"/>
                  <a:pt x="186966" y="900752"/>
                </a:cubicBezTo>
                <a:cubicBezTo>
                  <a:pt x="0" y="667046"/>
                  <a:pt x="166215" y="910569"/>
                  <a:pt x="77784" y="777922"/>
                </a:cubicBezTo>
                <a:cubicBezTo>
                  <a:pt x="82333" y="764274"/>
                  <a:pt x="81260" y="747151"/>
                  <a:pt x="91432" y="736979"/>
                </a:cubicBezTo>
                <a:cubicBezTo>
                  <a:pt x="101604" y="726807"/>
                  <a:pt x="118905" y="728382"/>
                  <a:pt x="132375" y="723331"/>
                </a:cubicBezTo>
                <a:cubicBezTo>
                  <a:pt x="178512" y="706030"/>
                  <a:pt x="198195" y="694777"/>
                  <a:pt x="241557" y="682388"/>
                </a:cubicBezTo>
                <a:cubicBezTo>
                  <a:pt x="259592" y="677235"/>
                  <a:pt x="277506" y="670811"/>
                  <a:pt x="296148" y="668740"/>
                </a:cubicBezTo>
                <a:cubicBezTo>
                  <a:pt x="359609" y="661689"/>
                  <a:pt x="423527" y="659641"/>
                  <a:pt x="487217" y="655092"/>
                </a:cubicBezTo>
                <a:lnTo>
                  <a:pt x="1046775" y="682388"/>
                </a:lnTo>
                <a:cubicBezTo>
                  <a:pt x="1065491" y="683636"/>
                  <a:pt x="1083056" y="691967"/>
                  <a:pt x="1101366" y="696036"/>
                </a:cubicBezTo>
                <a:cubicBezTo>
                  <a:pt x="1124010" y="701068"/>
                  <a:pt x="1146567" y="706973"/>
                  <a:pt x="1169605" y="709683"/>
                </a:cubicBezTo>
                <a:cubicBezTo>
                  <a:pt x="1224010" y="716083"/>
                  <a:pt x="1278787" y="718782"/>
                  <a:pt x="1333378" y="723331"/>
                </a:cubicBezTo>
                <a:cubicBezTo>
                  <a:pt x="1465629" y="756394"/>
                  <a:pt x="1328010" y="725420"/>
                  <a:pt x="1592686" y="750627"/>
                </a:cubicBezTo>
                <a:cubicBezTo>
                  <a:pt x="1676846" y="758642"/>
                  <a:pt x="1664712" y="766765"/>
                  <a:pt x="1742811" y="777922"/>
                </a:cubicBezTo>
                <a:cubicBezTo>
                  <a:pt x="1783592" y="783748"/>
                  <a:pt x="1824901" y="785459"/>
                  <a:pt x="1865641" y="791570"/>
                </a:cubicBezTo>
                <a:cubicBezTo>
                  <a:pt x="1944527" y="803403"/>
                  <a:pt x="2139333" y="842933"/>
                  <a:pt x="2206835" y="859809"/>
                </a:cubicBezTo>
                <a:cubicBezTo>
                  <a:pt x="2225032" y="864358"/>
                  <a:pt x="2243391" y="868304"/>
                  <a:pt x="2261426" y="873457"/>
                </a:cubicBezTo>
                <a:cubicBezTo>
                  <a:pt x="2275258" y="877409"/>
                  <a:pt x="2288413" y="883615"/>
                  <a:pt x="2302369" y="887104"/>
                </a:cubicBezTo>
                <a:cubicBezTo>
                  <a:pt x="2345638" y="897921"/>
                  <a:pt x="2383167" y="900390"/>
                  <a:pt x="2425199" y="914400"/>
                </a:cubicBezTo>
                <a:cubicBezTo>
                  <a:pt x="2448440" y="922147"/>
                  <a:pt x="2470197" y="933948"/>
                  <a:pt x="2493438" y="941695"/>
                </a:cubicBezTo>
                <a:cubicBezTo>
                  <a:pt x="2511233" y="947626"/>
                  <a:pt x="2529994" y="950190"/>
                  <a:pt x="2548029" y="955343"/>
                </a:cubicBezTo>
                <a:cubicBezTo>
                  <a:pt x="2561861" y="959295"/>
                  <a:pt x="2575324" y="964442"/>
                  <a:pt x="2588972" y="968991"/>
                </a:cubicBezTo>
                <a:cubicBezTo>
                  <a:pt x="2579874" y="950794"/>
                  <a:pt x="2568820" y="933449"/>
                  <a:pt x="2561677" y="914400"/>
                </a:cubicBezTo>
                <a:cubicBezTo>
                  <a:pt x="2555091" y="896837"/>
                  <a:pt x="2557335" y="876095"/>
                  <a:pt x="2548029" y="859809"/>
                </a:cubicBezTo>
                <a:cubicBezTo>
                  <a:pt x="2538453" y="843051"/>
                  <a:pt x="2520734" y="832514"/>
                  <a:pt x="2507086" y="818866"/>
                </a:cubicBezTo>
                <a:cubicBezTo>
                  <a:pt x="2497987" y="791570"/>
                  <a:pt x="2495750" y="760919"/>
                  <a:pt x="2479790" y="736979"/>
                </a:cubicBezTo>
                <a:lnTo>
                  <a:pt x="2425199" y="655092"/>
                </a:lnTo>
                <a:cubicBezTo>
                  <a:pt x="2392890" y="665862"/>
                  <a:pt x="2348956" y="682388"/>
                  <a:pt x="2316017" y="682388"/>
                </a:cubicBezTo>
                <a:cubicBezTo>
                  <a:pt x="2270298" y="682388"/>
                  <a:pt x="2225032" y="673289"/>
                  <a:pt x="2179540" y="668740"/>
                </a:cubicBezTo>
                <a:cubicBezTo>
                  <a:pt x="2048920" y="538123"/>
                  <a:pt x="2216164" y="693157"/>
                  <a:pt x="2097653" y="614149"/>
                </a:cubicBezTo>
                <a:cubicBezTo>
                  <a:pt x="2081594" y="603443"/>
                  <a:pt x="2072416" y="584424"/>
                  <a:pt x="2056710" y="573206"/>
                </a:cubicBezTo>
                <a:cubicBezTo>
                  <a:pt x="2040155" y="561381"/>
                  <a:pt x="2019371" y="556693"/>
                  <a:pt x="2002119" y="545910"/>
                </a:cubicBezTo>
                <a:cubicBezTo>
                  <a:pt x="1919004" y="493963"/>
                  <a:pt x="1960668" y="491151"/>
                  <a:pt x="1838345" y="450376"/>
                </a:cubicBezTo>
                <a:lnTo>
                  <a:pt x="1756459" y="423080"/>
                </a:lnTo>
                <a:lnTo>
                  <a:pt x="1715516" y="409433"/>
                </a:lnTo>
                <a:cubicBezTo>
                  <a:pt x="1776560" y="317864"/>
                  <a:pt x="1704649" y="407578"/>
                  <a:pt x="1783754" y="354842"/>
                </a:cubicBezTo>
                <a:cubicBezTo>
                  <a:pt x="1799814" y="344136"/>
                  <a:pt x="1808638" y="324604"/>
                  <a:pt x="1824698" y="313898"/>
                </a:cubicBezTo>
                <a:cubicBezTo>
                  <a:pt x="1842681" y="301909"/>
                  <a:pt x="1924042" y="288571"/>
                  <a:pt x="1933880" y="286603"/>
                </a:cubicBezTo>
                <a:cubicBezTo>
                  <a:pt x="2006668" y="291152"/>
                  <a:pt x="2079676" y="292994"/>
                  <a:pt x="2152244" y="300251"/>
                </a:cubicBezTo>
                <a:cubicBezTo>
                  <a:pt x="2170908" y="302117"/>
                  <a:pt x="2189595" y="306509"/>
                  <a:pt x="2206835" y="313898"/>
                </a:cubicBezTo>
                <a:cubicBezTo>
                  <a:pt x="2221911" y="320359"/>
                  <a:pt x="2235324" y="330519"/>
                  <a:pt x="2247778" y="341194"/>
                </a:cubicBezTo>
                <a:cubicBezTo>
                  <a:pt x="2383899" y="457870"/>
                  <a:pt x="2206596" y="331937"/>
                  <a:pt x="2384256" y="450376"/>
                </a:cubicBezTo>
                <a:lnTo>
                  <a:pt x="2425199" y="477671"/>
                </a:lnTo>
                <a:cubicBezTo>
                  <a:pt x="2452495" y="473122"/>
                  <a:pt x="2480834" y="472775"/>
                  <a:pt x="2507086" y="464024"/>
                </a:cubicBezTo>
                <a:cubicBezTo>
                  <a:pt x="2522647" y="458837"/>
                  <a:pt x="2535428" y="447229"/>
                  <a:pt x="2548029" y="436728"/>
                </a:cubicBezTo>
                <a:cubicBezTo>
                  <a:pt x="2578820" y="411068"/>
                  <a:pt x="2596750" y="388999"/>
                  <a:pt x="2616268" y="354842"/>
                </a:cubicBezTo>
                <a:cubicBezTo>
                  <a:pt x="2626362" y="337178"/>
                  <a:pt x="2634465" y="318448"/>
                  <a:pt x="2643563" y="300251"/>
                </a:cubicBezTo>
                <a:cubicBezTo>
                  <a:pt x="2639014" y="250209"/>
                  <a:pt x="2644693" y="198151"/>
                  <a:pt x="2629916" y="150125"/>
                </a:cubicBezTo>
                <a:cubicBezTo>
                  <a:pt x="2622805" y="127015"/>
                  <a:pt x="2564361" y="117348"/>
                  <a:pt x="2548029" y="109182"/>
                </a:cubicBezTo>
                <a:cubicBezTo>
                  <a:pt x="2533358" y="101846"/>
                  <a:pt x="2522075" y="88548"/>
                  <a:pt x="2507086" y="81886"/>
                </a:cubicBezTo>
                <a:cubicBezTo>
                  <a:pt x="2480794" y="70201"/>
                  <a:pt x="2425199" y="54591"/>
                  <a:pt x="2425199" y="54591"/>
                </a:cubicBezTo>
                <a:cubicBezTo>
                  <a:pt x="2395381" y="9863"/>
                  <a:pt x="2397904" y="30050"/>
                  <a:pt x="2397904" y="0"/>
                </a:cubicBezTo>
              </a:path>
            </a:pathLst>
          </a:cu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2"/>
          <p:cNvSpPr/>
          <p:nvPr/>
        </p:nvSpPr>
        <p:spPr>
          <a:xfrm>
            <a:off x="7110484" y="3343700"/>
            <a:ext cx="1529111" cy="2129051"/>
          </a:xfrm>
          <a:custGeom>
            <a:avLst/>
            <a:gdLst>
              <a:gd name="connsiteX0" fmla="*/ 0 w 1529111"/>
              <a:gd name="connsiteY0" fmla="*/ 1269242 h 2129051"/>
              <a:gd name="connsiteX1" fmla="*/ 54591 w 1529111"/>
              <a:gd name="connsiteY1" fmla="*/ 1173708 h 2129051"/>
              <a:gd name="connsiteX2" fmla="*/ 95534 w 1529111"/>
              <a:gd name="connsiteY2" fmla="*/ 1132765 h 2129051"/>
              <a:gd name="connsiteX3" fmla="*/ 122829 w 1529111"/>
              <a:gd name="connsiteY3" fmla="*/ 1091821 h 2129051"/>
              <a:gd name="connsiteX4" fmla="*/ 259307 w 1529111"/>
              <a:gd name="connsiteY4" fmla="*/ 982639 h 2129051"/>
              <a:gd name="connsiteX5" fmla="*/ 368489 w 1529111"/>
              <a:gd name="connsiteY5" fmla="*/ 955344 h 2129051"/>
              <a:gd name="connsiteX6" fmla="*/ 409432 w 1529111"/>
              <a:gd name="connsiteY6" fmla="*/ 941696 h 2129051"/>
              <a:gd name="connsiteX7" fmla="*/ 464023 w 1529111"/>
              <a:gd name="connsiteY7" fmla="*/ 928048 h 2129051"/>
              <a:gd name="connsiteX8" fmla="*/ 614149 w 1529111"/>
              <a:gd name="connsiteY8" fmla="*/ 941696 h 2129051"/>
              <a:gd name="connsiteX9" fmla="*/ 655092 w 1529111"/>
              <a:gd name="connsiteY9" fmla="*/ 955344 h 2129051"/>
              <a:gd name="connsiteX10" fmla="*/ 709683 w 1529111"/>
              <a:gd name="connsiteY10" fmla="*/ 968992 h 2129051"/>
              <a:gd name="connsiteX11" fmla="*/ 750626 w 1529111"/>
              <a:gd name="connsiteY11" fmla="*/ 996287 h 2129051"/>
              <a:gd name="connsiteX12" fmla="*/ 887104 w 1529111"/>
              <a:gd name="connsiteY12" fmla="*/ 1050878 h 2129051"/>
              <a:gd name="connsiteX13" fmla="*/ 996286 w 1529111"/>
              <a:gd name="connsiteY13" fmla="*/ 1105469 h 2129051"/>
              <a:gd name="connsiteX14" fmla="*/ 1091820 w 1529111"/>
              <a:gd name="connsiteY14" fmla="*/ 1160060 h 2129051"/>
              <a:gd name="connsiteX15" fmla="*/ 1187355 w 1529111"/>
              <a:gd name="connsiteY15" fmla="*/ 1201003 h 2129051"/>
              <a:gd name="connsiteX16" fmla="*/ 1282889 w 1529111"/>
              <a:gd name="connsiteY16" fmla="*/ 1255595 h 2129051"/>
              <a:gd name="connsiteX17" fmla="*/ 1296537 w 1529111"/>
              <a:gd name="connsiteY17" fmla="*/ 1296538 h 2129051"/>
              <a:gd name="connsiteX18" fmla="*/ 1310185 w 1529111"/>
              <a:gd name="connsiteY18" fmla="*/ 1364777 h 2129051"/>
              <a:gd name="connsiteX19" fmla="*/ 1337480 w 1529111"/>
              <a:gd name="connsiteY19" fmla="*/ 1405720 h 2129051"/>
              <a:gd name="connsiteX20" fmla="*/ 1364776 w 1529111"/>
              <a:gd name="connsiteY20" fmla="*/ 1487606 h 2129051"/>
              <a:gd name="connsiteX21" fmla="*/ 1323832 w 1529111"/>
              <a:gd name="connsiteY21" fmla="*/ 1733266 h 2129051"/>
              <a:gd name="connsiteX22" fmla="*/ 1296537 w 1529111"/>
              <a:gd name="connsiteY22" fmla="*/ 1774209 h 2129051"/>
              <a:gd name="connsiteX23" fmla="*/ 1241946 w 1529111"/>
              <a:gd name="connsiteY23" fmla="*/ 1787857 h 2129051"/>
              <a:gd name="connsiteX24" fmla="*/ 1201003 w 1529111"/>
              <a:gd name="connsiteY24" fmla="*/ 1815153 h 2129051"/>
              <a:gd name="connsiteX25" fmla="*/ 1160059 w 1529111"/>
              <a:gd name="connsiteY25" fmla="*/ 1828800 h 2129051"/>
              <a:gd name="connsiteX26" fmla="*/ 1037229 w 1529111"/>
              <a:gd name="connsiteY26" fmla="*/ 1897039 h 2129051"/>
              <a:gd name="connsiteX27" fmla="*/ 1023582 w 1529111"/>
              <a:gd name="connsiteY27" fmla="*/ 2129051 h 2129051"/>
              <a:gd name="connsiteX28" fmla="*/ 1173707 w 1529111"/>
              <a:gd name="connsiteY28" fmla="*/ 2115403 h 2129051"/>
              <a:gd name="connsiteX29" fmla="*/ 1214650 w 1529111"/>
              <a:gd name="connsiteY29" fmla="*/ 2101756 h 2129051"/>
              <a:gd name="connsiteX30" fmla="*/ 1255594 w 1529111"/>
              <a:gd name="connsiteY30" fmla="*/ 2060812 h 2129051"/>
              <a:gd name="connsiteX31" fmla="*/ 1310185 w 1529111"/>
              <a:gd name="connsiteY31" fmla="*/ 1978926 h 2129051"/>
              <a:gd name="connsiteX32" fmla="*/ 1351128 w 1529111"/>
              <a:gd name="connsiteY32" fmla="*/ 1883392 h 2129051"/>
              <a:gd name="connsiteX33" fmla="*/ 1378423 w 1529111"/>
              <a:gd name="connsiteY33" fmla="*/ 1842448 h 2129051"/>
              <a:gd name="connsiteX34" fmla="*/ 1419367 w 1529111"/>
              <a:gd name="connsiteY34" fmla="*/ 1705971 h 2129051"/>
              <a:gd name="connsiteX35" fmla="*/ 1446662 w 1529111"/>
              <a:gd name="connsiteY35" fmla="*/ 1624084 h 2129051"/>
              <a:gd name="connsiteX36" fmla="*/ 1473958 w 1529111"/>
              <a:gd name="connsiteY36" fmla="*/ 1528550 h 2129051"/>
              <a:gd name="connsiteX37" fmla="*/ 1501253 w 1529111"/>
              <a:gd name="connsiteY37" fmla="*/ 1433015 h 2129051"/>
              <a:gd name="connsiteX38" fmla="*/ 1501253 w 1529111"/>
              <a:gd name="connsiteY38" fmla="*/ 968992 h 2129051"/>
              <a:gd name="connsiteX39" fmla="*/ 1473958 w 1529111"/>
              <a:gd name="connsiteY39" fmla="*/ 914400 h 2129051"/>
              <a:gd name="connsiteX40" fmla="*/ 1460310 w 1529111"/>
              <a:gd name="connsiteY40" fmla="*/ 846162 h 2129051"/>
              <a:gd name="connsiteX41" fmla="*/ 1446662 w 1529111"/>
              <a:gd name="connsiteY41" fmla="*/ 736980 h 2129051"/>
              <a:gd name="connsiteX42" fmla="*/ 1405719 w 1529111"/>
              <a:gd name="connsiteY42" fmla="*/ 614150 h 2129051"/>
              <a:gd name="connsiteX43" fmla="*/ 1364776 w 1529111"/>
              <a:gd name="connsiteY43" fmla="*/ 504968 h 2129051"/>
              <a:gd name="connsiteX44" fmla="*/ 1310185 w 1529111"/>
              <a:gd name="connsiteY44" fmla="*/ 395786 h 2129051"/>
              <a:gd name="connsiteX45" fmla="*/ 1282889 w 1529111"/>
              <a:gd name="connsiteY45" fmla="*/ 341195 h 2129051"/>
              <a:gd name="connsiteX46" fmla="*/ 1241946 w 1529111"/>
              <a:gd name="connsiteY46" fmla="*/ 272956 h 2129051"/>
              <a:gd name="connsiteX47" fmla="*/ 1201003 w 1529111"/>
              <a:gd name="connsiteY47" fmla="*/ 232012 h 2129051"/>
              <a:gd name="connsiteX48" fmla="*/ 1146412 w 1529111"/>
              <a:gd name="connsiteY48" fmla="*/ 150126 h 2129051"/>
              <a:gd name="connsiteX49" fmla="*/ 1119116 w 1529111"/>
              <a:gd name="connsiteY49" fmla="*/ 109183 h 2129051"/>
              <a:gd name="connsiteX50" fmla="*/ 1091820 w 1529111"/>
              <a:gd name="connsiteY50" fmla="*/ 68239 h 2129051"/>
              <a:gd name="connsiteX51" fmla="*/ 1064525 w 1529111"/>
              <a:gd name="connsiteY51" fmla="*/ 0 h 212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529111" h="2129051">
                <a:moveTo>
                  <a:pt x="0" y="1269242"/>
                </a:moveTo>
                <a:cubicBezTo>
                  <a:pt x="16688" y="1235866"/>
                  <a:pt x="30476" y="1202646"/>
                  <a:pt x="54591" y="1173708"/>
                </a:cubicBezTo>
                <a:cubicBezTo>
                  <a:pt x="66947" y="1158881"/>
                  <a:pt x="83178" y="1147592"/>
                  <a:pt x="95534" y="1132765"/>
                </a:cubicBezTo>
                <a:cubicBezTo>
                  <a:pt x="106035" y="1120164"/>
                  <a:pt x="112154" y="1104275"/>
                  <a:pt x="122829" y="1091821"/>
                </a:cubicBezTo>
                <a:cubicBezTo>
                  <a:pt x="164667" y="1043009"/>
                  <a:pt x="201835" y="1014568"/>
                  <a:pt x="259307" y="982639"/>
                </a:cubicBezTo>
                <a:cubicBezTo>
                  <a:pt x="284829" y="968461"/>
                  <a:pt x="346495" y="960843"/>
                  <a:pt x="368489" y="955344"/>
                </a:cubicBezTo>
                <a:cubicBezTo>
                  <a:pt x="382445" y="951855"/>
                  <a:pt x="395600" y="945648"/>
                  <a:pt x="409432" y="941696"/>
                </a:cubicBezTo>
                <a:cubicBezTo>
                  <a:pt x="427467" y="936543"/>
                  <a:pt x="445826" y="932597"/>
                  <a:pt x="464023" y="928048"/>
                </a:cubicBezTo>
                <a:cubicBezTo>
                  <a:pt x="514065" y="932597"/>
                  <a:pt x="564406" y="934590"/>
                  <a:pt x="614149" y="941696"/>
                </a:cubicBezTo>
                <a:cubicBezTo>
                  <a:pt x="628390" y="943731"/>
                  <a:pt x="641260" y="951392"/>
                  <a:pt x="655092" y="955344"/>
                </a:cubicBezTo>
                <a:cubicBezTo>
                  <a:pt x="673127" y="960497"/>
                  <a:pt x="691486" y="964443"/>
                  <a:pt x="709683" y="968992"/>
                </a:cubicBezTo>
                <a:cubicBezTo>
                  <a:pt x="723331" y="978090"/>
                  <a:pt x="735733" y="989413"/>
                  <a:pt x="750626" y="996287"/>
                </a:cubicBezTo>
                <a:cubicBezTo>
                  <a:pt x="795113" y="1016819"/>
                  <a:pt x="846336" y="1023699"/>
                  <a:pt x="887104" y="1050878"/>
                </a:cubicBezTo>
                <a:cubicBezTo>
                  <a:pt x="959609" y="1099216"/>
                  <a:pt x="896122" y="1060952"/>
                  <a:pt x="996286" y="1105469"/>
                </a:cubicBezTo>
                <a:cubicBezTo>
                  <a:pt x="1089075" y="1146708"/>
                  <a:pt x="1014981" y="1116152"/>
                  <a:pt x="1091820" y="1160060"/>
                </a:cubicBezTo>
                <a:cubicBezTo>
                  <a:pt x="1182361" y="1211798"/>
                  <a:pt x="1110789" y="1168189"/>
                  <a:pt x="1187355" y="1201003"/>
                </a:cubicBezTo>
                <a:cubicBezTo>
                  <a:pt x="1235837" y="1221781"/>
                  <a:pt x="1241772" y="1228183"/>
                  <a:pt x="1282889" y="1255595"/>
                </a:cubicBezTo>
                <a:cubicBezTo>
                  <a:pt x="1287438" y="1269243"/>
                  <a:pt x="1293048" y="1282582"/>
                  <a:pt x="1296537" y="1296538"/>
                </a:cubicBezTo>
                <a:cubicBezTo>
                  <a:pt x="1302163" y="1319042"/>
                  <a:pt x="1302040" y="1343057"/>
                  <a:pt x="1310185" y="1364777"/>
                </a:cubicBezTo>
                <a:cubicBezTo>
                  <a:pt x="1315944" y="1380135"/>
                  <a:pt x="1330818" y="1390731"/>
                  <a:pt x="1337480" y="1405720"/>
                </a:cubicBezTo>
                <a:cubicBezTo>
                  <a:pt x="1349165" y="1432012"/>
                  <a:pt x="1364776" y="1487606"/>
                  <a:pt x="1364776" y="1487606"/>
                </a:cubicBezTo>
                <a:cubicBezTo>
                  <a:pt x="1360874" y="1534426"/>
                  <a:pt x="1362078" y="1675897"/>
                  <a:pt x="1323832" y="1733266"/>
                </a:cubicBezTo>
                <a:cubicBezTo>
                  <a:pt x="1314734" y="1746914"/>
                  <a:pt x="1310185" y="1765111"/>
                  <a:pt x="1296537" y="1774209"/>
                </a:cubicBezTo>
                <a:cubicBezTo>
                  <a:pt x="1280930" y="1784614"/>
                  <a:pt x="1260143" y="1783308"/>
                  <a:pt x="1241946" y="1787857"/>
                </a:cubicBezTo>
                <a:cubicBezTo>
                  <a:pt x="1228298" y="1796956"/>
                  <a:pt x="1215674" y="1807818"/>
                  <a:pt x="1201003" y="1815153"/>
                </a:cubicBezTo>
                <a:cubicBezTo>
                  <a:pt x="1188136" y="1821587"/>
                  <a:pt x="1172635" y="1821813"/>
                  <a:pt x="1160059" y="1828800"/>
                </a:cubicBezTo>
                <a:cubicBezTo>
                  <a:pt x="1019274" y="1907014"/>
                  <a:pt x="1129875" y="1866159"/>
                  <a:pt x="1037229" y="1897039"/>
                </a:cubicBezTo>
                <a:cubicBezTo>
                  <a:pt x="994045" y="2026596"/>
                  <a:pt x="1007329" y="1950272"/>
                  <a:pt x="1023582" y="2129051"/>
                </a:cubicBezTo>
                <a:cubicBezTo>
                  <a:pt x="1073624" y="2124502"/>
                  <a:pt x="1123964" y="2122509"/>
                  <a:pt x="1173707" y="2115403"/>
                </a:cubicBezTo>
                <a:cubicBezTo>
                  <a:pt x="1187948" y="2113369"/>
                  <a:pt x="1202680" y="2109736"/>
                  <a:pt x="1214650" y="2101756"/>
                </a:cubicBezTo>
                <a:cubicBezTo>
                  <a:pt x="1230710" y="2091050"/>
                  <a:pt x="1243744" y="2076047"/>
                  <a:pt x="1255594" y="2060812"/>
                </a:cubicBezTo>
                <a:cubicBezTo>
                  <a:pt x="1275734" y="2034917"/>
                  <a:pt x="1310185" y="1978926"/>
                  <a:pt x="1310185" y="1978926"/>
                </a:cubicBezTo>
                <a:cubicBezTo>
                  <a:pt x="1325497" y="1932988"/>
                  <a:pt x="1324142" y="1930617"/>
                  <a:pt x="1351128" y="1883392"/>
                </a:cubicBezTo>
                <a:cubicBezTo>
                  <a:pt x="1359266" y="1869150"/>
                  <a:pt x="1371761" y="1857437"/>
                  <a:pt x="1378423" y="1842448"/>
                </a:cubicBezTo>
                <a:cubicBezTo>
                  <a:pt x="1408117" y="1775637"/>
                  <a:pt x="1401045" y="1767046"/>
                  <a:pt x="1419367" y="1705971"/>
                </a:cubicBezTo>
                <a:cubicBezTo>
                  <a:pt x="1427635" y="1678412"/>
                  <a:pt x="1439684" y="1651997"/>
                  <a:pt x="1446662" y="1624084"/>
                </a:cubicBezTo>
                <a:cubicBezTo>
                  <a:pt x="1489328" y="1453423"/>
                  <a:pt x="1434799" y="1665605"/>
                  <a:pt x="1473958" y="1528550"/>
                </a:cubicBezTo>
                <a:cubicBezTo>
                  <a:pt x="1508242" y="1408557"/>
                  <a:pt x="1468523" y="1531211"/>
                  <a:pt x="1501253" y="1433015"/>
                </a:cubicBezTo>
                <a:cubicBezTo>
                  <a:pt x="1522924" y="1237981"/>
                  <a:pt x="1529111" y="1238284"/>
                  <a:pt x="1501253" y="968992"/>
                </a:cubicBezTo>
                <a:cubicBezTo>
                  <a:pt x="1499160" y="948755"/>
                  <a:pt x="1483056" y="932597"/>
                  <a:pt x="1473958" y="914400"/>
                </a:cubicBezTo>
                <a:cubicBezTo>
                  <a:pt x="1469409" y="891654"/>
                  <a:pt x="1463837" y="869089"/>
                  <a:pt x="1460310" y="846162"/>
                </a:cubicBezTo>
                <a:cubicBezTo>
                  <a:pt x="1454733" y="809911"/>
                  <a:pt x="1452692" y="773158"/>
                  <a:pt x="1446662" y="736980"/>
                </a:cubicBezTo>
                <a:cubicBezTo>
                  <a:pt x="1437514" y="682090"/>
                  <a:pt x="1426345" y="669152"/>
                  <a:pt x="1405719" y="614150"/>
                </a:cubicBezTo>
                <a:cubicBezTo>
                  <a:pt x="1382838" y="553133"/>
                  <a:pt x="1399945" y="581168"/>
                  <a:pt x="1364776" y="504968"/>
                </a:cubicBezTo>
                <a:cubicBezTo>
                  <a:pt x="1347725" y="468023"/>
                  <a:pt x="1328382" y="432180"/>
                  <a:pt x="1310185" y="395786"/>
                </a:cubicBezTo>
                <a:cubicBezTo>
                  <a:pt x="1301086" y="377589"/>
                  <a:pt x="1293356" y="358641"/>
                  <a:pt x="1282889" y="341195"/>
                </a:cubicBezTo>
                <a:cubicBezTo>
                  <a:pt x="1269241" y="318449"/>
                  <a:pt x="1257862" y="294177"/>
                  <a:pt x="1241946" y="272956"/>
                </a:cubicBezTo>
                <a:cubicBezTo>
                  <a:pt x="1230366" y="257515"/>
                  <a:pt x="1212853" y="247247"/>
                  <a:pt x="1201003" y="232012"/>
                </a:cubicBezTo>
                <a:cubicBezTo>
                  <a:pt x="1180863" y="206117"/>
                  <a:pt x="1164609" y="177421"/>
                  <a:pt x="1146412" y="150126"/>
                </a:cubicBezTo>
                <a:lnTo>
                  <a:pt x="1119116" y="109183"/>
                </a:lnTo>
                <a:lnTo>
                  <a:pt x="1091820" y="68239"/>
                </a:lnTo>
                <a:cubicBezTo>
                  <a:pt x="1074956" y="17645"/>
                  <a:pt x="1084607" y="40163"/>
                  <a:pt x="1064525" y="0"/>
                </a:cubicBezTo>
              </a:path>
            </a:pathLst>
          </a:cu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Straight Connector 14"/>
          <p:cNvCxnSpPr>
            <a:stCxn id="9" idx="31"/>
          </p:cNvCxnSpPr>
          <p:nvPr/>
        </p:nvCxnSpPr>
        <p:spPr>
          <a:xfrm flipV="1">
            <a:off x="7806519" y="4138246"/>
            <a:ext cx="399635" cy="76130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21"/>
          </p:cNvCxnSpPr>
          <p:nvPr/>
        </p:nvCxnSpPr>
        <p:spPr>
          <a:xfrm flipH="1" flipV="1">
            <a:off x="6506308" y="4771292"/>
            <a:ext cx="331220" cy="37391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8616462" y="4466492"/>
            <a:ext cx="726830" cy="1430216"/>
          </a:xfrm>
          <a:custGeom>
            <a:avLst/>
            <a:gdLst>
              <a:gd name="connsiteX0" fmla="*/ 656492 w 726830"/>
              <a:gd name="connsiteY0" fmla="*/ 1430216 h 1430216"/>
              <a:gd name="connsiteX1" fmla="*/ 679938 w 726830"/>
              <a:gd name="connsiteY1" fmla="*/ 1371600 h 1430216"/>
              <a:gd name="connsiteX2" fmla="*/ 703384 w 726830"/>
              <a:gd name="connsiteY2" fmla="*/ 1301262 h 1430216"/>
              <a:gd name="connsiteX3" fmla="*/ 726830 w 726830"/>
              <a:gd name="connsiteY3" fmla="*/ 1137139 h 1430216"/>
              <a:gd name="connsiteX4" fmla="*/ 715107 w 726830"/>
              <a:gd name="connsiteY4" fmla="*/ 973016 h 1430216"/>
              <a:gd name="connsiteX5" fmla="*/ 679938 w 726830"/>
              <a:gd name="connsiteY5" fmla="*/ 890954 h 1430216"/>
              <a:gd name="connsiteX6" fmla="*/ 644769 w 726830"/>
              <a:gd name="connsiteY6" fmla="*/ 832339 h 1430216"/>
              <a:gd name="connsiteX7" fmla="*/ 597876 w 726830"/>
              <a:gd name="connsiteY7" fmla="*/ 808893 h 1430216"/>
              <a:gd name="connsiteX8" fmla="*/ 574430 w 726830"/>
              <a:gd name="connsiteY8" fmla="*/ 785446 h 1430216"/>
              <a:gd name="connsiteX9" fmla="*/ 492369 w 726830"/>
              <a:gd name="connsiteY9" fmla="*/ 750277 h 1430216"/>
              <a:gd name="connsiteX10" fmla="*/ 339969 w 726830"/>
              <a:gd name="connsiteY10" fmla="*/ 738554 h 1430216"/>
              <a:gd name="connsiteX11" fmla="*/ 304800 w 726830"/>
              <a:gd name="connsiteY11" fmla="*/ 609600 h 1430216"/>
              <a:gd name="connsiteX12" fmla="*/ 316523 w 726830"/>
              <a:gd name="connsiteY12" fmla="*/ 445477 h 1430216"/>
              <a:gd name="connsiteX13" fmla="*/ 339969 w 726830"/>
              <a:gd name="connsiteY13" fmla="*/ 363416 h 1430216"/>
              <a:gd name="connsiteX14" fmla="*/ 316523 w 726830"/>
              <a:gd name="connsiteY14" fmla="*/ 246185 h 1430216"/>
              <a:gd name="connsiteX15" fmla="*/ 293076 w 726830"/>
              <a:gd name="connsiteY15" fmla="*/ 211016 h 1430216"/>
              <a:gd name="connsiteX16" fmla="*/ 257907 w 726830"/>
              <a:gd name="connsiteY16" fmla="*/ 187570 h 1430216"/>
              <a:gd name="connsiteX17" fmla="*/ 187569 w 726830"/>
              <a:gd name="connsiteY17" fmla="*/ 164123 h 1430216"/>
              <a:gd name="connsiteX18" fmla="*/ 152400 w 726830"/>
              <a:gd name="connsiteY18" fmla="*/ 140677 h 1430216"/>
              <a:gd name="connsiteX19" fmla="*/ 82061 w 726830"/>
              <a:gd name="connsiteY19" fmla="*/ 117231 h 1430216"/>
              <a:gd name="connsiteX20" fmla="*/ 70338 w 726830"/>
              <a:gd name="connsiteY20" fmla="*/ 82062 h 1430216"/>
              <a:gd name="connsiteX21" fmla="*/ 46892 w 726830"/>
              <a:gd name="connsiteY21" fmla="*/ 46893 h 1430216"/>
              <a:gd name="connsiteX22" fmla="*/ 58615 w 726830"/>
              <a:gd name="connsiteY22" fmla="*/ 11723 h 1430216"/>
              <a:gd name="connsiteX23" fmla="*/ 0 w 726830"/>
              <a:gd name="connsiteY23" fmla="*/ 0 h 143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6830" h="1430216">
                <a:moveTo>
                  <a:pt x="656492" y="1430216"/>
                </a:moveTo>
                <a:cubicBezTo>
                  <a:pt x="664307" y="1410677"/>
                  <a:pt x="672746" y="1391377"/>
                  <a:pt x="679938" y="1371600"/>
                </a:cubicBezTo>
                <a:cubicBezTo>
                  <a:pt x="688384" y="1348374"/>
                  <a:pt x="703384" y="1301262"/>
                  <a:pt x="703384" y="1301262"/>
                </a:cubicBezTo>
                <a:cubicBezTo>
                  <a:pt x="709217" y="1266263"/>
                  <a:pt x="726830" y="1166480"/>
                  <a:pt x="726830" y="1137139"/>
                </a:cubicBezTo>
                <a:cubicBezTo>
                  <a:pt x="726830" y="1082292"/>
                  <a:pt x="721515" y="1027487"/>
                  <a:pt x="715107" y="973016"/>
                </a:cubicBezTo>
                <a:cubicBezTo>
                  <a:pt x="712629" y="951953"/>
                  <a:pt x="688021" y="905504"/>
                  <a:pt x="679938" y="890954"/>
                </a:cubicBezTo>
                <a:cubicBezTo>
                  <a:pt x="668872" y="871036"/>
                  <a:pt x="660881" y="848451"/>
                  <a:pt x="644769" y="832339"/>
                </a:cubicBezTo>
                <a:cubicBezTo>
                  <a:pt x="632412" y="819982"/>
                  <a:pt x="613507" y="816708"/>
                  <a:pt x="597876" y="808893"/>
                </a:cubicBezTo>
                <a:cubicBezTo>
                  <a:pt x="590061" y="801077"/>
                  <a:pt x="583626" y="791577"/>
                  <a:pt x="574430" y="785446"/>
                </a:cubicBezTo>
                <a:cubicBezTo>
                  <a:pt x="562462" y="777467"/>
                  <a:pt x="511606" y="752682"/>
                  <a:pt x="492369" y="750277"/>
                </a:cubicBezTo>
                <a:cubicBezTo>
                  <a:pt x="441812" y="743957"/>
                  <a:pt x="390769" y="742462"/>
                  <a:pt x="339969" y="738554"/>
                </a:cubicBezTo>
                <a:cubicBezTo>
                  <a:pt x="310222" y="649313"/>
                  <a:pt x="321370" y="692450"/>
                  <a:pt x="304800" y="609600"/>
                </a:cubicBezTo>
                <a:cubicBezTo>
                  <a:pt x="308708" y="554892"/>
                  <a:pt x="310466" y="499989"/>
                  <a:pt x="316523" y="445477"/>
                </a:cubicBezTo>
                <a:cubicBezTo>
                  <a:pt x="318976" y="423397"/>
                  <a:pt x="332559" y="385645"/>
                  <a:pt x="339969" y="363416"/>
                </a:cubicBezTo>
                <a:cubicBezTo>
                  <a:pt x="335649" y="333177"/>
                  <a:pt x="332892" y="278921"/>
                  <a:pt x="316523" y="246185"/>
                </a:cubicBezTo>
                <a:cubicBezTo>
                  <a:pt x="310222" y="233583"/>
                  <a:pt x="303039" y="220979"/>
                  <a:pt x="293076" y="211016"/>
                </a:cubicBezTo>
                <a:cubicBezTo>
                  <a:pt x="283113" y="201053"/>
                  <a:pt x="270782" y="193292"/>
                  <a:pt x="257907" y="187570"/>
                </a:cubicBezTo>
                <a:cubicBezTo>
                  <a:pt x="235323" y="177532"/>
                  <a:pt x="187569" y="164123"/>
                  <a:pt x="187569" y="164123"/>
                </a:cubicBezTo>
                <a:cubicBezTo>
                  <a:pt x="175846" y="156308"/>
                  <a:pt x="165275" y="146399"/>
                  <a:pt x="152400" y="140677"/>
                </a:cubicBezTo>
                <a:cubicBezTo>
                  <a:pt x="129816" y="130640"/>
                  <a:pt x="82061" y="117231"/>
                  <a:pt x="82061" y="117231"/>
                </a:cubicBezTo>
                <a:cubicBezTo>
                  <a:pt x="78153" y="105508"/>
                  <a:pt x="75864" y="93115"/>
                  <a:pt x="70338" y="82062"/>
                </a:cubicBezTo>
                <a:cubicBezTo>
                  <a:pt x="64037" y="69460"/>
                  <a:pt x="49208" y="60791"/>
                  <a:pt x="46892" y="46893"/>
                </a:cubicBezTo>
                <a:cubicBezTo>
                  <a:pt x="44860" y="34704"/>
                  <a:pt x="54707" y="23446"/>
                  <a:pt x="58615" y="11723"/>
                </a:cubicBezTo>
                <a:lnTo>
                  <a:pt x="0" y="0"/>
                </a:ln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138246" y="4536831"/>
            <a:ext cx="1664677" cy="1312984"/>
          </a:xfrm>
          <a:custGeom>
            <a:avLst/>
            <a:gdLst>
              <a:gd name="connsiteX0" fmla="*/ 0 w 1664677"/>
              <a:gd name="connsiteY0" fmla="*/ 1312984 h 1312984"/>
              <a:gd name="connsiteX1" fmla="*/ 93785 w 1664677"/>
              <a:gd name="connsiteY1" fmla="*/ 1242646 h 1312984"/>
              <a:gd name="connsiteX2" fmla="*/ 128954 w 1664677"/>
              <a:gd name="connsiteY2" fmla="*/ 1230923 h 1312984"/>
              <a:gd name="connsiteX3" fmla="*/ 175846 w 1664677"/>
              <a:gd name="connsiteY3" fmla="*/ 1207477 h 1312984"/>
              <a:gd name="connsiteX4" fmla="*/ 152400 w 1664677"/>
              <a:gd name="connsiteY4" fmla="*/ 1172307 h 1312984"/>
              <a:gd name="connsiteX5" fmla="*/ 117231 w 1664677"/>
              <a:gd name="connsiteY5" fmla="*/ 1125415 h 1312984"/>
              <a:gd name="connsiteX6" fmla="*/ 152400 w 1664677"/>
              <a:gd name="connsiteY6" fmla="*/ 1090246 h 1312984"/>
              <a:gd name="connsiteX7" fmla="*/ 175846 w 1664677"/>
              <a:gd name="connsiteY7" fmla="*/ 1043354 h 1312984"/>
              <a:gd name="connsiteX8" fmla="*/ 234462 w 1664677"/>
              <a:gd name="connsiteY8" fmla="*/ 1008184 h 1312984"/>
              <a:gd name="connsiteX9" fmla="*/ 281354 w 1664677"/>
              <a:gd name="connsiteY9" fmla="*/ 937846 h 1312984"/>
              <a:gd name="connsiteX10" fmla="*/ 304800 w 1664677"/>
              <a:gd name="connsiteY10" fmla="*/ 890954 h 1312984"/>
              <a:gd name="connsiteX11" fmla="*/ 363416 w 1664677"/>
              <a:gd name="connsiteY11" fmla="*/ 820615 h 1312984"/>
              <a:gd name="connsiteX12" fmla="*/ 726831 w 1664677"/>
              <a:gd name="connsiteY12" fmla="*/ 832338 h 1312984"/>
              <a:gd name="connsiteX13" fmla="*/ 867508 w 1664677"/>
              <a:gd name="connsiteY13" fmla="*/ 879231 h 1312984"/>
              <a:gd name="connsiteX14" fmla="*/ 961292 w 1664677"/>
              <a:gd name="connsiteY14" fmla="*/ 902677 h 1312984"/>
              <a:gd name="connsiteX15" fmla="*/ 1101969 w 1664677"/>
              <a:gd name="connsiteY15" fmla="*/ 879231 h 1312984"/>
              <a:gd name="connsiteX16" fmla="*/ 1137139 w 1664677"/>
              <a:gd name="connsiteY16" fmla="*/ 890954 h 1312984"/>
              <a:gd name="connsiteX17" fmla="*/ 1160585 w 1664677"/>
              <a:gd name="connsiteY17" fmla="*/ 867507 h 1312984"/>
              <a:gd name="connsiteX18" fmla="*/ 1113692 w 1664677"/>
              <a:gd name="connsiteY18" fmla="*/ 844061 h 1312984"/>
              <a:gd name="connsiteX19" fmla="*/ 1160585 w 1664677"/>
              <a:gd name="connsiteY19" fmla="*/ 773723 h 1312984"/>
              <a:gd name="connsiteX20" fmla="*/ 1184031 w 1664677"/>
              <a:gd name="connsiteY20" fmla="*/ 703384 h 1312984"/>
              <a:gd name="connsiteX21" fmla="*/ 1207477 w 1664677"/>
              <a:gd name="connsiteY21" fmla="*/ 597877 h 1312984"/>
              <a:gd name="connsiteX22" fmla="*/ 1219200 w 1664677"/>
              <a:gd name="connsiteY22" fmla="*/ 492369 h 1312984"/>
              <a:gd name="connsiteX23" fmla="*/ 1242646 w 1664677"/>
              <a:gd name="connsiteY23" fmla="*/ 398584 h 1312984"/>
              <a:gd name="connsiteX24" fmla="*/ 1266092 w 1664677"/>
              <a:gd name="connsiteY24" fmla="*/ 433754 h 1312984"/>
              <a:gd name="connsiteX25" fmla="*/ 1289539 w 1664677"/>
              <a:gd name="connsiteY25" fmla="*/ 410307 h 1312984"/>
              <a:gd name="connsiteX26" fmla="*/ 1324708 w 1664677"/>
              <a:gd name="connsiteY26" fmla="*/ 386861 h 1312984"/>
              <a:gd name="connsiteX27" fmla="*/ 1395046 w 1664677"/>
              <a:gd name="connsiteY27" fmla="*/ 339969 h 1312984"/>
              <a:gd name="connsiteX28" fmla="*/ 1418492 w 1664677"/>
              <a:gd name="connsiteY28" fmla="*/ 304800 h 1312984"/>
              <a:gd name="connsiteX29" fmla="*/ 1453662 w 1664677"/>
              <a:gd name="connsiteY29" fmla="*/ 293077 h 1312984"/>
              <a:gd name="connsiteX30" fmla="*/ 1477108 w 1664677"/>
              <a:gd name="connsiteY30" fmla="*/ 211015 h 1312984"/>
              <a:gd name="connsiteX31" fmla="*/ 1535723 w 1664677"/>
              <a:gd name="connsiteY31" fmla="*/ 105507 h 1312984"/>
              <a:gd name="connsiteX32" fmla="*/ 1582616 w 1664677"/>
              <a:gd name="connsiteY32" fmla="*/ 93784 h 1312984"/>
              <a:gd name="connsiteX33" fmla="*/ 1606062 w 1664677"/>
              <a:gd name="connsiteY33" fmla="*/ 58615 h 1312984"/>
              <a:gd name="connsiteX34" fmla="*/ 1652954 w 1664677"/>
              <a:gd name="connsiteY34" fmla="*/ 35169 h 1312984"/>
              <a:gd name="connsiteX35" fmla="*/ 1664677 w 1664677"/>
              <a:gd name="connsiteY35" fmla="*/ 0 h 13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4677" h="1312984">
                <a:moveTo>
                  <a:pt x="0" y="1312984"/>
                </a:moveTo>
                <a:cubicBezTo>
                  <a:pt x="14376" y="1301483"/>
                  <a:pt x="68903" y="1255087"/>
                  <a:pt x="93785" y="1242646"/>
                </a:cubicBezTo>
                <a:cubicBezTo>
                  <a:pt x="104838" y="1237120"/>
                  <a:pt x="117596" y="1235791"/>
                  <a:pt x="128954" y="1230923"/>
                </a:cubicBezTo>
                <a:cubicBezTo>
                  <a:pt x="145017" y="1224039"/>
                  <a:pt x="160215" y="1215292"/>
                  <a:pt x="175846" y="1207477"/>
                </a:cubicBezTo>
                <a:cubicBezTo>
                  <a:pt x="168031" y="1195754"/>
                  <a:pt x="152400" y="1186397"/>
                  <a:pt x="152400" y="1172307"/>
                </a:cubicBezTo>
                <a:cubicBezTo>
                  <a:pt x="152400" y="1113659"/>
                  <a:pt x="238450" y="1149659"/>
                  <a:pt x="117231" y="1125415"/>
                </a:cubicBezTo>
                <a:cubicBezTo>
                  <a:pt x="128954" y="1113692"/>
                  <a:pt x="142764" y="1103737"/>
                  <a:pt x="152400" y="1090246"/>
                </a:cubicBezTo>
                <a:cubicBezTo>
                  <a:pt x="162557" y="1076026"/>
                  <a:pt x="163489" y="1055711"/>
                  <a:pt x="175846" y="1043354"/>
                </a:cubicBezTo>
                <a:cubicBezTo>
                  <a:pt x="191958" y="1027242"/>
                  <a:pt x="214923" y="1019907"/>
                  <a:pt x="234462" y="1008184"/>
                </a:cubicBezTo>
                <a:cubicBezTo>
                  <a:pt x="259609" y="932742"/>
                  <a:pt x="226470" y="1014683"/>
                  <a:pt x="281354" y="937846"/>
                </a:cubicBezTo>
                <a:cubicBezTo>
                  <a:pt x="291511" y="923626"/>
                  <a:pt x="296130" y="906127"/>
                  <a:pt x="304800" y="890954"/>
                </a:cubicBezTo>
                <a:cubicBezTo>
                  <a:pt x="326563" y="852868"/>
                  <a:pt x="331084" y="852946"/>
                  <a:pt x="363416" y="820615"/>
                </a:cubicBezTo>
                <a:cubicBezTo>
                  <a:pt x="484554" y="824523"/>
                  <a:pt x="606006" y="822799"/>
                  <a:pt x="726831" y="832338"/>
                </a:cubicBezTo>
                <a:cubicBezTo>
                  <a:pt x="785445" y="836965"/>
                  <a:pt x="814790" y="863415"/>
                  <a:pt x="867508" y="879231"/>
                </a:cubicBezTo>
                <a:cubicBezTo>
                  <a:pt x="1150487" y="964126"/>
                  <a:pt x="775590" y="840776"/>
                  <a:pt x="961292" y="902677"/>
                </a:cubicBezTo>
                <a:cubicBezTo>
                  <a:pt x="1008184" y="894862"/>
                  <a:pt x="1054535" y="882393"/>
                  <a:pt x="1101969" y="879231"/>
                </a:cubicBezTo>
                <a:cubicBezTo>
                  <a:pt x="1114299" y="878409"/>
                  <a:pt x="1125022" y="893378"/>
                  <a:pt x="1137139" y="890954"/>
                </a:cubicBezTo>
                <a:cubicBezTo>
                  <a:pt x="1147977" y="888786"/>
                  <a:pt x="1152770" y="875323"/>
                  <a:pt x="1160585" y="867507"/>
                </a:cubicBezTo>
                <a:cubicBezTo>
                  <a:pt x="1144954" y="859692"/>
                  <a:pt x="1122683" y="859046"/>
                  <a:pt x="1113692" y="844061"/>
                </a:cubicBezTo>
                <a:cubicBezTo>
                  <a:pt x="1100968" y="822855"/>
                  <a:pt x="1156512" y="777796"/>
                  <a:pt x="1160585" y="773723"/>
                </a:cubicBezTo>
                <a:lnTo>
                  <a:pt x="1184031" y="703384"/>
                </a:lnTo>
                <a:cubicBezTo>
                  <a:pt x="1190431" y="684185"/>
                  <a:pt x="1205154" y="614137"/>
                  <a:pt x="1207477" y="597877"/>
                </a:cubicBezTo>
                <a:cubicBezTo>
                  <a:pt x="1212481" y="562847"/>
                  <a:pt x="1214196" y="527399"/>
                  <a:pt x="1219200" y="492369"/>
                </a:cubicBezTo>
                <a:cubicBezTo>
                  <a:pt x="1226273" y="442858"/>
                  <a:pt x="1229009" y="439496"/>
                  <a:pt x="1242646" y="398584"/>
                </a:cubicBezTo>
                <a:cubicBezTo>
                  <a:pt x="1250461" y="410307"/>
                  <a:pt x="1252423" y="430337"/>
                  <a:pt x="1266092" y="433754"/>
                </a:cubicBezTo>
                <a:cubicBezTo>
                  <a:pt x="1276815" y="436435"/>
                  <a:pt x="1280908" y="417212"/>
                  <a:pt x="1289539" y="410307"/>
                </a:cubicBezTo>
                <a:cubicBezTo>
                  <a:pt x="1300541" y="401505"/>
                  <a:pt x="1313884" y="395881"/>
                  <a:pt x="1324708" y="386861"/>
                </a:cubicBezTo>
                <a:cubicBezTo>
                  <a:pt x="1383250" y="338076"/>
                  <a:pt x="1333240" y="360571"/>
                  <a:pt x="1395046" y="339969"/>
                </a:cubicBezTo>
                <a:cubicBezTo>
                  <a:pt x="1402861" y="328246"/>
                  <a:pt x="1407490" y="313601"/>
                  <a:pt x="1418492" y="304800"/>
                </a:cubicBezTo>
                <a:cubicBezTo>
                  <a:pt x="1428142" y="297080"/>
                  <a:pt x="1444924" y="301815"/>
                  <a:pt x="1453662" y="293077"/>
                </a:cubicBezTo>
                <a:cubicBezTo>
                  <a:pt x="1459283" y="287456"/>
                  <a:pt x="1476986" y="211441"/>
                  <a:pt x="1477108" y="211015"/>
                </a:cubicBezTo>
                <a:cubicBezTo>
                  <a:pt x="1492583" y="156851"/>
                  <a:pt x="1493740" y="168482"/>
                  <a:pt x="1535723" y="105507"/>
                </a:cubicBezTo>
                <a:cubicBezTo>
                  <a:pt x="1544660" y="92101"/>
                  <a:pt x="1566985" y="97692"/>
                  <a:pt x="1582616" y="93784"/>
                </a:cubicBezTo>
                <a:cubicBezTo>
                  <a:pt x="1590431" y="82061"/>
                  <a:pt x="1595238" y="67635"/>
                  <a:pt x="1606062" y="58615"/>
                </a:cubicBezTo>
                <a:cubicBezTo>
                  <a:pt x="1619487" y="47427"/>
                  <a:pt x="1640597" y="47526"/>
                  <a:pt x="1652954" y="35169"/>
                </a:cubicBezTo>
                <a:cubicBezTo>
                  <a:pt x="1661692" y="26431"/>
                  <a:pt x="1664677" y="0"/>
                  <a:pt x="1664677" y="0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19" idx="12"/>
          </p:cNvCxnSpPr>
          <p:nvPr/>
        </p:nvCxnSpPr>
        <p:spPr>
          <a:xfrm flipH="1" flipV="1">
            <a:off x="4630615" y="4771292"/>
            <a:ext cx="234462" cy="597877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92015" y="4805116"/>
            <a:ext cx="2215661" cy="40548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95600" y="3505200"/>
            <a:ext cx="1639559" cy="1266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13537" y="5210596"/>
            <a:ext cx="1570894" cy="11902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35158" y="6114195"/>
            <a:ext cx="7223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Psychosurgery		ECT		(</a:t>
            </a:r>
            <a:r>
              <a:rPr lang="nl-NL" dirty="0" err="1" smtClean="0"/>
              <a:t>animal</a:t>
            </a:r>
            <a:r>
              <a:rPr lang="nl-NL" dirty="0" smtClean="0"/>
              <a:t>) neurophysiology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8122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Standard history of DBS</a:t>
            </a:r>
          </a:p>
          <a:p>
            <a:endParaRPr lang="nl-NL" dirty="0"/>
          </a:p>
          <a:p>
            <a:endParaRPr lang="nl-NL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336430" y="2930769"/>
            <a:ext cx="147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Present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336430" y="6037384"/>
            <a:ext cx="184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Past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99846" y="3505200"/>
            <a:ext cx="0" cy="226255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rije vorm 9"/>
          <p:cNvSpPr/>
          <p:nvPr/>
        </p:nvSpPr>
        <p:spPr>
          <a:xfrm>
            <a:off x="4535159" y="3152633"/>
            <a:ext cx="3271360" cy="2770495"/>
          </a:xfrm>
          <a:custGeom>
            <a:avLst/>
            <a:gdLst>
              <a:gd name="connsiteX0" fmla="*/ 2084005 w 3271360"/>
              <a:gd name="connsiteY0" fmla="*/ 2770495 h 2770495"/>
              <a:gd name="connsiteX1" fmla="*/ 2206835 w 3271360"/>
              <a:gd name="connsiteY1" fmla="*/ 2688609 h 2770495"/>
              <a:gd name="connsiteX2" fmla="*/ 2247778 w 3271360"/>
              <a:gd name="connsiteY2" fmla="*/ 2661313 h 2770495"/>
              <a:gd name="connsiteX3" fmla="*/ 2329665 w 3271360"/>
              <a:gd name="connsiteY3" fmla="*/ 2634018 h 2770495"/>
              <a:gd name="connsiteX4" fmla="*/ 2384256 w 3271360"/>
              <a:gd name="connsiteY4" fmla="*/ 2606722 h 2770495"/>
              <a:gd name="connsiteX5" fmla="*/ 2466142 w 3271360"/>
              <a:gd name="connsiteY5" fmla="*/ 2579427 h 2770495"/>
              <a:gd name="connsiteX6" fmla="*/ 2561677 w 3271360"/>
              <a:gd name="connsiteY6" fmla="*/ 2552131 h 2770495"/>
              <a:gd name="connsiteX7" fmla="*/ 2657211 w 3271360"/>
              <a:gd name="connsiteY7" fmla="*/ 2497540 h 2770495"/>
              <a:gd name="connsiteX8" fmla="*/ 2698154 w 3271360"/>
              <a:gd name="connsiteY8" fmla="*/ 2470245 h 2770495"/>
              <a:gd name="connsiteX9" fmla="*/ 2725450 w 3271360"/>
              <a:gd name="connsiteY9" fmla="*/ 2429301 h 2770495"/>
              <a:gd name="connsiteX10" fmla="*/ 2752745 w 3271360"/>
              <a:gd name="connsiteY10" fmla="*/ 2347415 h 2770495"/>
              <a:gd name="connsiteX11" fmla="*/ 2739098 w 3271360"/>
              <a:gd name="connsiteY11" fmla="*/ 2224585 h 2770495"/>
              <a:gd name="connsiteX12" fmla="*/ 2711802 w 3271360"/>
              <a:gd name="connsiteY12" fmla="*/ 2142698 h 2770495"/>
              <a:gd name="connsiteX13" fmla="*/ 2670859 w 3271360"/>
              <a:gd name="connsiteY13" fmla="*/ 2129051 h 2770495"/>
              <a:gd name="connsiteX14" fmla="*/ 2561677 w 3271360"/>
              <a:gd name="connsiteY14" fmla="*/ 2142698 h 2770495"/>
              <a:gd name="connsiteX15" fmla="*/ 2588972 w 3271360"/>
              <a:gd name="connsiteY15" fmla="*/ 2224585 h 2770495"/>
              <a:gd name="connsiteX16" fmla="*/ 2520734 w 3271360"/>
              <a:gd name="connsiteY16" fmla="*/ 2292824 h 2770495"/>
              <a:gd name="connsiteX17" fmla="*/ 2438847 w 3271360"/>
              <a:gd name="connsiteY17" fmla="*/ 2320119 h 2770495"/>
              <a:gd name="connsiteX18" fmla="*/ 2356960 w 3271360"/>
              <a:gd name="connsiteY18" fmla="*/ 2306471 h 2770495"/>
              <a:gd name="connsiteX19" fmla="*/ 2302369 w 3271360"/>
              <a:gd name="connsiteY19" fmla="*/ 2224585 h 2770495"/>
              <a:gd name="connsiteX20" fmla="*/ 2288722 w 3271360"/>
              <a:gd name="connsiteY20" fmla="*/ 2033516 h 2770495"/>
              <a:gd name="connsiteX21" fmla="*/ 2302369 w 3271360"/>
              <a:gd name="connsiteY21" fmla="*/ 1992573 h 2770495"/>
              <a:gd name="connsiteX22" fmla="*/ 2356960 w 3271360"/>
              <a:gd name="connsiteY22" fmla="*/ 1978925 h 2770495"/>
              <a:gd name="connsiteX23" fmla="*/ 2466142 w 3271360"/>
              <a:gd name="connsiteY23" fmla="*/ 1937982 h 2770495"/>
              <a:gd name="connsiteX24" fmla="*/ 2657211 w 3271360"/>
              <a:gd name="connsiteY24" fmla="*/ 1951630 h 2770495"/>
              <a:gd name="connsiteX25" fmla="*/ 2780041 w 3271360"/>
              <a:gd name="connsiteY25" fmla="*/ 1978925 h 2770495"/>
              <a:gd name="connsiteX26" fmla="*/ 2820984 w 3271360"/>
              <a:gd name="connsiteY26" fmla="*/ 2006221 h 2770495"/>
              <a:gd name="connsiteX27" fmla="*/ 3039348 w 3271360"/>
              <a:gd name="connsiteY27" fmla="*/ 2006221 h 2770495"/>
              <a:gd name="connsiteX28" fmla="*/ 3080292 w 3271360"/>
              <a:gd name="connsiteY28" fmla="*/ 1992573 h 2770495"/>
              <a:gd name="connsiteX29" fmla="*/ 3162178 w 3271360"/>
              <a:gd name="connsiteY29" fmla="*/ 1937982 h 2770495"/>
              <a:gd name="connsiteX30" fmla="*/ 3257713 w 3271360"/>
              <a:gd name="connsiteY30" fmla="*/ 1801504 h 2770495"/>
              <a:gd name="connsiteX31" fmla="*/ 3271360 w 3271360"/>
              <a:gd name="connsiteY31" fmla="*/ 1746913 h 2770495"/>
              <a:gd name="connsiteX32" fmla="*/ 3230417 w 3271360"/>
              <a:gd name="connsiteY32" fmla="*/ 1651379 h 2770495"/>
              <a:gd name="connsiteX33" fmla="*/ 3162178 w 3271360"/>
              <a:gd name="connsiteY33" fmla="*/ 1555845 h 2770495"/>
              <a:gd name="connsiteX34" fmla="*/ 3121235 w 3271360"/>
              <a:gd name="connsiteY34" fmla="*/ 1514901 h 2770495"/>
              <a:gd name="connsiteX35" fmla="*/ 2616268 w 3271360"/>
              <a:gd name="connsiteY35" fmla="*/ 1473958 h 2770495"/>
              <a:gd name="connsiteX36" fmla="*/ 2479790 w 3271360"/>
              <a:gd name="connsiteY36" fmla="*/ 1460310 h 2770495"/>
              <a:gd name="connsiteX37" fmla="*/ 2438847 w 3271360"/>
              <a:gd name="connsiteY37" fmla="*/ 1446663 h 2770495"/>
              <a:gd name="connsiteX38" fmla="*/ 2302369 w 3271360"/>
              <a:gd name="connsiteY38" fmla="*/ 1419367 h 2770495"/>
              <a:gd name="connsiteX39" fmla="*/ 2234131 w 3271360"/>
              <a:gd name="connsiteY39" fmla="*/ 1392071 h 2770495"/>
              <a:gd name="connsiteX40" fmla="*/ 2111301 w 3271360"/>
              <a:gd name="connsiteY40" fmla="*/ 1378424 h 2770495"/>
              <a:gd name="connsiteX41" fmla="*/ 1333378 w 3271360"/>
              <a:gd name="connsiteY41" fmla="*/ 1364776 h 2770495"/>
              <a:gd name="connsiteX42" fmla="*/ 1183253 w 3271360"/>
              <a:gd name="connsiteY42" fmla="*/ 1378424 h 2770495"/>
              <a:gd name="connsiteX43" fmla="*/ 1115014 w 3271360"/>
              <a:gd name="connsiteY43" fmla="*/ 1392071 h 2770495"/>
              <a:gd name="connsiteX44" fmla="*/ 964889 w 3271360"/>
              <a:gd name="connsiteY44" fmla="*/ 1419367 h 2770495"/>
              <a:gd name="connsiteX45" fmla="*/ 910298 w 3271360"/>
              <a:gd name="connsiteY45" fmla="*/ 1446663 h 2770495"/>
              <a:gd name="connsiteX46" fmla="*/ 801116 w 3271360"/>
              <a:gd name="connsiteY46" fmla="*/ 1460310 h 2770495"/>
              <a:gd name="connsiteX47" fmla="*/ 760172 w 3271360"/>
              <a:gd name="connsiteY47" fmla="*/ 1473958 h 2770495"/>
              <a:gd name="connsiteX48" fmla="*/ 610047 w 3271360"/>
              <a:gd name="connsiteY48" fmla="*/ 1446663 h 2770495"/>
              <a:gd name="connsiteX49" fmla="*/ 473569 w 3271360"/>
              <a:gd name="connsiteY49" fmla="*/ 1296537 h 2770495"/>
              <a:gd name="connsiteX50" fmla="*/ 337092 w 3271360"/>
              <a:gd name="connsiteY50" fmla="*/ 1105468 h 2770495"/>
              <a:gd name="connsiteX51" fmla="*/ 296148 w 3271360"/>
              <a:gd name="connsiteY51" fmla="*/ 1050877 h 2770495"/>
              <a:gd name="connsiteX52" fmla="*/ 241557 w 3271360"/>
              <a:gd name="connsiteY52" fmla="*/ 996286 h 2770495"/>
              <a:gd name="connsiteX53" fmla="*/ 186966 w 3271360"/>
              <a:gd name="connsiteY53" fmla="*/ 900752 h 2770495"/>
              <a:gd name="connsiteX54" fmla="*/ 77784 w 3271360"/>
              <a:gd name="connsiteY54" fmla="*/ 777922 h 2770495"/>
              <a:gd name="connsiteX55" fmla="*/ 91432 w 3271360"/>
              <a:gd name="connsiteY55" fmla="*/ 736979 h 2770495"/>
              <a:gd name="connsiteX56" fmla="*/ 132375 w 3271360"/>
              <a:gd name="connsiteY56" fmla="*/ 723331 h 2770495"/>
              <a:gd name="connsiteX57" fmla="*/ 241557 w 3271360"/>
              <a:gd name="connsiteY57" fmla="*/ 682388 h 2770495"/>
              <a:gd name="connsiteX58" fmla="*/ 296148 w 3271360"/>
              <a:gd name="connsiteY58" fmla="*/ 668740 h 2770495"/>
              <a:gd name="connsiteX59" fmla="*/ 487217 w 3271360"/>
              <a:gd name="connsiteY59" fmla="*/ 655092 h 2770495"/>
              <a:gd name="connsiteX60" fmla="*/ 1046775 w 3271360"/>
              <a:gd name="connsiteY60" fmla="*/ 682388 h 2770495"/>
              <a:gd name="connsiteX61" fmla="*/ 1101366 w 3271360"/>
              <a:gd name="connsiteY61" fmla="*/ 696036 h 2770495"/>
              <a:gd name="connsiteX62" fmla="*/ 1169605 w 3271360"/>
              <a:gd name="connsiteY62" fmla="*/ 709683 h 2770495"/>
              <a:gd name="connsiteX63" fmla="*/ 1333378 w 3271360"/>
              <a:gd name="connsiteY63" fmla="*/ 723331 h 2770495"/>
              <a:gd name="connsiteX64" fmla="*/ 1592686 w 3271360"/>
              <a:gd name="connsiteY64" fmla="*/ 750627 h 2770495"/>
              <a:gd name="connsiteX65" fmla="*/ 1742811 w 3271360"/>
              <a:gd name="connsiteY65" fmla="*/ 777922 h 2770495"/>
              <a:gd name="connsiteX66" fmla="*/ 1865641 w 3271360"/>
              <a:gd name="connsiteY66" fmla="*/ 791570 h 2770495"/>
              <a:gd name="connsiteX67" fmla="*/ 2206835 w 3271360"/>
              <a:gd name="connsiteY67" fmla="*/ 859809 h 2770495"/>
              <a:gd name="connsiteX68" fmla="*/ 2261426 w 3271360"/>
              <a:gd name="connsiteY68" fmla="*/ 873457 h 2770495"/>
              <a:gd name="connsiteX69" fmla="*/ 2302369 w 3271360"/>
              <a:gd name="connsiteY69" fmla="*/ 887104 h 2770495"/>
              <a:gd name="connsiteX70" fmla="*/ 2425199 w 3271360"/>
              <a:gd name="connsiteY70" fmla="*/ 914400 h 2770495"/>
              <a:gd name="connsiteX71" fmla="*/ 2493438 w 3271360"/>
              <a:gd name="connsiteY71" fmla="*/ 941695 h 2770495"/>
              <a:gd name="connsiteX72" fmla="*/ 2548029 w 3271360"/>
              <a:gd name="connsiteY72" fmla="*/ 955343 h 2770495"/>
              <a:gd name="connsiteX73" fmla="*/ 2588972 w 3271360"/>
              <a:gd name="connsiteY73" fmla="*/ 968991 h 2770495"/>
              <a:gd name="connsiteX74" fmla="*/ 2561677 w 3271360"/>
              <a:gd name="connsiteY74" fmla="*/ 914400 h 2770495"/>
              <a:gd name="connsiteX75" fmla="*/ 2548029 w 3271360"/>
              <a:gd name="connsiteY75" fmla="*/ 859809 h 2770495"/>
              <a:gd name="connsiteX76" fmla="*/ 2507086 w 3271360"/>
              <a:gd name="connsiteY76" fmla="*/ 818866 h 2770495"/>
              <a:gd name="connsiteX77" fmla="*/ 2479790 w 3271360"/>
              <a:gd name="connsiteY77" fmla="*/ 736979 h 2770495"/>
              <a:gd name="connsiteX78" fmla="*/ 2425199 w 3271360"/>
              <a:gd name="connsiteY78" fmla="*/ 655092 h 2770495"/>
              <a:gd name="connsiteX79" fmla="*/ 2316017 w 3271360"/>
              <a:gd name="connsiteY79" fmla="*/ 682388 h 2770495"/>
              <a:gd name="connsiteX80" fmla="*/ 2179540 w 3271360"/>
              <a:gd name="connsiteY80" fmla="*/ 668740 h 2770495"/>
              <a:gd name="connsiteX81" fmla="*/ 2097653 w 3271360"/>
              <a:gd name="connsiteY81" fmla="*/ 614149 h 2770495"/>
              <a:gd name="connsiteX82" fmla="*/ 2056710 w 3271360"/>
              <a:gd name="connsiteY82" fmla="*/ 573206 h 2770495"/>
              <a:gd name="connsiteX83" fmla="*/ 2002119 w 3271360"/>
              <a:gd name="connsiteY83" fmla="*/ 545910 h 2770495"/>
              <a:gd name="connsiteX84" fmla="*/ 1838345 w 3271360"/>
              <a:gd name="connsiteY84" fmla="*/ 450376 h 2770495"/>
              <a:gd name="connsiteX85" fmla="*/ 1756459 w 3271360"/>
              <a:gd name="connsiteY85" fmla="*/ 423080 h 2770495"/>
              <a:gd name="connsiteX86" fmla="*/ 1715516 w 3271360"/>
              <a:gd name="connsiteY86" fmla="*/ 409433 h 2770495"/>
              <a:gd name="connsiteX87" fmla="*/ 1783754 w 3271360"/>
              <a:gd name="connsiteY87" fmla="*/ 354842 h 2770495"/>
              <a:gd name="connsiteX88" fmla="*/ 1824698 w 3271360"/>
              <a:gd name="connsiteY88" fmla="*/ 313898 h 2770495"/>
              <a:gd name="connsiteX89" fmla="*/ 1933880 w 3271360"/>
              <a:gd name="connsiteY89" fmla="*/ 286603 h 2770495"/>
              <a:gd name="connsiteX90" fmla="*/ 2152244 w 3271360"/>
              <a:gd name="connsiteY90" fmla="*/ 300251 h 2770495"/>
              <a:gd name="connsiteX91" fmla="*/ 2206835 w 3271360"/>
              <a:gd name="connsiteY91" fmla="*/ 313898 h 2770495"/>
              <a:gd name="connsiteX92" fmla="*/ 2247778 w 3271360"/>
              <a:gd name="connsiteY92" fmla="*/ 341194 h 2770495"/>
              <a:gd name="connsiteX93" fmla="*/ 2384256 w 3271360"/>
              <a:gd name="connsiteY93" fmla="*/ 450376 h 2770495"/>
              <a:gd name="connsiteX94" fmla="*/ 2425199 w 3271360"/>
              <a:gd name="connsiteY94" fmla="*/ 477671 h 2770495"/>
              <a:gd name="connsiteX95" fmla="*/ 2507086 w 3271360"/>
              <a:gd name="connsiteY95" fmla="*/ 464024 h 2770495"/>
              <a:gd name="connsiteX96" fmla="*/ 2548029 w 3271360"/>
              <a:gd name="connsiteY96" fmla="*/ 436728 h 2770495"/>
              <a:gd name="connsiteX97" fmla="*/ 2616268 w 3271360"/>
              <a:gd name="connsiteY97" fmla="*/ 354842 h 2770495"/>
              <a:gd name="connsiteX98" fmla="*/ 2643563 w 3271360"/>
              <a:gd name="connsiteY98" fmla="*/ 300251 h 2770495"/>
              <a:gd name="connsiteX99" fmla="*/ 2629916 w 3271360"/>
              <a:gd name="connsiteY99" fmla="*/ 150125 h 2770495"/>
              <a:gd name="connsiteX100" fmla="*/ 2548029 w 3271360"/>
              <a:gd name="connsiteY100" fmla="*/ 109182 h 2770495"/>
              <a:gd name="connsiteX101" fmla="*/ 2507086 w 3271360"/>
              <a:gd name="connsiteY101" fmla="*/ 81886 h 2770495"/>
              <a:gd name="connsiteX102" fmla="*/ 2425199 w 3271360"/>
              <a:gd name="connsiteY102" fmla="*/ 54591 h 2770495"/>
              <a:gd name="connsiteX103" fmla="*/ 2397904 w 3271360"/>
              <a:gd name="connsiteY103" fmla="*/ 0 h 277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271360" h="2770495">
                <a:moveTo>
                  <a:pt x="2084005" y="2770495"/>
                </a:moveTo>
                <a:lnTo>
                  <a:pt x="2206835" y="2688609"/>
                </a:lnTo>
                <a:cubicBezTo>
                  <a:pt x="2220483" y="2679510"/>
                  <a:pt x="2232217" y="2666500"/>
                  <a:pt x="2247778" y="2661313"/>
                </a:cubicBezTo>
                <a:cubicBezTo>
                  <a:pt x="2275074" y="2652215"/>
                  <a:pt x="2303931" y="2646885"/>
                  <a:pt x="2329665" y="2634018"/>
                </a:cubicBezTo>
                <a:cubicBezTo>
                  <a:pt x="2347862" y="2624919"/>
                  <a:pt x="2365366" y="2614278"/>
                  <a:pt x="2384256" y="2606722"/>
                </a:cubicBezTo>
                <a:cubicBezTo>
                  <a:pt x="2410970" y="2596036"/>
                  <a:pt x="2438847" y="2588525"/>
                  <a:pt x="2466142" y="2579427"/>
                </a:cubicBezTo>
                <a:cubicBezTo>
                  <a:pt x="2524882" y="2559847"/>
                  <a:pt x="2493127" y="2569269"/>
                  <a:pt x="2561677" y="2552131"/>
                </a:cubicBezTo>
                <a:cubicBezTo>
                  <a:pt x="2661428" y="2485631"/>
                  <a:pt x="2536003" y="2566802"/>
                  <a:pt x="2657211" y="2497540"/>
                </a:cubicBezTo>
                <a:cubicBezTo>
                  <a:pt x="2671452" y="2489402"/>
                  <a:pt x="2684506" y="2479343"/>
                  <a:pt x="2698154" y="2470245"/>
                </a:cubicBezTo>
                <a:cubicBezTo>
                  <a:pt x="2707253" y="2456597"/>
                  <a:pt x="2718788" y="2444290"/>
                  <a:pt x="2725450" y="2429301"/>
                </a:cubicBezTo>
                <a:cubicBezTo>
                  <a:pt x="2737135" y="2403009"/>
                  <a:pt x="2752745" y="2347415"/>
                  <a:pt x="2752745" y="2347415"/>
                </a:cubicBezTo>
                <a:cubicBezTo>
                  <a:pt x="2748196" y="2306472"/>
                  <a:pt x="2747177" y="2264980"/>
                  <a:pt x="2739098" y="2224585"/>
                </a:cubicBezTo>
                <a:cubicBezTo>
                  <a:pt x="2733455" y="2196372"/>
                  <a:pt x="2739098" y="2151796"/>
                  <a:pt x="2711802" y="2142698"/>
                </a:cubicBezTo>
                <a:lnTo>
                  <a:pt x="2670859" y="2129051"/>
                </a:lnTo>
                <a:cubicBezTo>
                  <a:pt x="2634465" y="2133600"/>
                  <a:pt x="2585546" y="2114851"/>
                  <a:pt x="2561677" y="2142698"/>
                </a:cubicBezTo>
                <a:cubicBezTo>
                  <a:pt x="2542952" y="2164543"/>
                  <a:pt x="2588972" y="2224585"/>
                  <a:pt x="2588972" y="2224585"/>
                </a:cubicBezTo>
                <a:cubicBezTo>
                  <a:pt x="2570726" y="2279325"/>
                  <a:pt x="2585597" y="2266879"/>
                  <a:pt x="2520734" y="2292824"/>
                </a:cubicBezTo>
                <a:cubicBezTo>
                  <a:pt x="2494020" y="2303510"/>
                  <a:pt x="2438847" y="2320119"/>
                  <a:pt x="2438847" y="2320119"/>
                </a:cubicBezTo>
                <a:cubicBezTo>
                  <a:pt x="2411551" y="2315570"/>
                  <a:pt x="2379630" y="2322340"/>
                  <a:pt x="2356960" y="2306471"/>
                </a:cubicBezTo>
                <a:cubicBezTo>
                  <a:pt x="2330085" y="2287659"/>
                  <a:pt x="2302369" y="2224585"/>
                  <a:pt x="2302369" y="2224585"/>
                </a:cubicBezTo>
                <a:cubicBezTo>
                  <a:pt x="2267448" y="2119819"/>
                  <a:pt x="2266442" y="2156058"/>
                  <a:pt x="2288722" y="2033516"/>
                </a:cubicBezTo>
                <a:cubicBezTo>
                  <a:pt x="2291295" y="2019362"/>
                  <a:pt x="2291136" y="2001560"/>
                  <a:pt x="2302369" y="1992573"/>
                </a:cubicBezTo>
                <a:cubicBezTo>
                  <a:pt x="2317016" y="1980855"/>
                  <a:pt x="2339397" y="1985511"/>
                  <a:pt x="2356960" y="1978925"/>
                </a:cubicBezTo>
                <a:cubicBezTo>
                  <a:pt x="2499696" y="1925399"/>
                  <a:pt x="2326015" y="1973014"/>
                  <a:pt x="2466142" y="1937982"/>
                </a:cubicBezTo>
                <a:cubicBezTo>
                  <a:pt x="2529832" y="1942531"/>
                  <a:pt x="2593710" y="1944946"/>
                  <a:pt x="2657211" y="1951630"/>
                </a:cubicBezTo>
                <a:cubicBezTo>
                  <a:pt x="2687147" y="1954781"/>
                  <a:pt x="2748791" y="1971112"/>
                  <a:pt x="2780041" y="1978925"/>
                </a:cubicBezTo>
                <a:cubicBezTo>
                  <a:pt x="2793689" y="1988024"/>
                  <a:pt x="2805908" y="1999760"/>
                  <a:pt x="2820984" y="2006221"/>
                </a:cubicBezTo>
                <a:cubicBezTo>
                  <a:pt x="2891135" y="2036285"/>
                  <a:pt x="2966651" y="2012279"/>
                  <a:pt x="3039348" y="2006221"/>
                </a:cubicBezTo>
                <a:cubicBezTo>
                  <a:pt x="3052996" y="2001672"/>
                  <a:pt x="3067716" y="1999560"/>
                  <a:pt x="3080292" y="1992573"/>
                </a:cubicBezTo>
                <a:cubicBezTo>
                  <a:pt x="3108969" y="1976641"/>
                  <a:pt x="3162178" y="1937982"/>
                  <a:pt x="3162178" y="1937982"/>
                </a:cubicBezTo>
                <a:cubicBezTo>
                  <a:pt x="3229386" y="1837169"/>
                  <a:pt x="3197086" y="1882339"/>
                  <a:pt x="3257713" y="1801504"/>
                </a:cubicBezTo>
                <a:cubicBezTo>
                  <a:pt x="3262262" y="1783307"/>
                  <a:pt x="3271360" y="1765670"/>
                  <a:pt x="3271360" y="1746913"/>
                </a:cubicBezTo>
                <a:cubicBezTo>
                  <a:pt x="3271360" y="1727771"/>
                  <a:pt x="3235748" y="1660709"/>
                  <a:pt x="3230417" y="1651379"/>
                </a:cubicBezTo>
                <a:cubicBezTo>
                  <a:pt x="3218070" y="1629772"/>
                  <a:pt x="3174736" y="1570496"/>
                  <a:pt x="3162178" y="1555845"/>
                </a:cubicBezTo>
                <a:cubicBezTo>
                  <a:pt x="3149617" y="1541191"/>
                  <a:pt x="3138107" y="1524274"/>
                  <a:pt x="3121235" y="1514901"/>
                </a:cubicBezTo>
                <a:cubicBezTo>
                  <a:pt x="2997111" y="1445943"/>
                  <a:pt x="2618785" y="1474039"/>
                  <a:pt x="2616268" y="1473958"/>
                </a:cubicBezTo>
                <a:cubicBezTo>
                  <a:pt x="2570775" y="1469409"/>
                  <a:pt x="2524978" y="1467262"/>
                  <a:pt x="2479790" y="1460310"/>
                </a:cubicBezTo>
                <a:cubicBezTo>
                  <a:pt x="2465571" y="1458123"/>
                  <a:pt x="2452890" y="1449784"/>
                  <a:pt x="2438847" y="1446663"/>
                </a:cubicBezTo>
                <a:cubicBezTo>
                  <a:pt x="2378377" y="1433225"/>
                  <a:pt x="2356748" y="1437494"/>
                  <a:pt x="2302369" y="1419367"/>
                </a:cubicBezTo>
                <a:cubicBezTo>
                  <a:pt x="2279128" y="1411620"/>
                  <a:pt x="2258085" y="1397204"/>
                  <a:pt x="2234131" y="1392071"/>
                </a:cubicBezTo>
                <a:cubicBezTo>
                  <a:pt x="2193850" y="1383439"/>
                  <a:pt x="2152244" y="1382973"/>
                  <a:pt x="2111301" y="1378424"/>
                </a:cubicBezTo>
                <a:cubicBezTo>
                  <a:pt x="1785816" y="1297051"/>
                  <a:pt x="2039625" y="1350363"/>
                  <a:pt x="1333378" y="1364776"/>
                </a:cubicBezTo>
                <a:cubicBezTo>
                  <a:pt x="1283336" y="1369325"/>
                  <a:pt x="1233113" y="1372192"/>
                  <a:pt x="1183253" y="1378424"/>
                </a:cubicBezTo>
                <a:cubicBezTo>
                  <a:pt x="1160235" y="1381301"/>
                  <a:pt x="1137837" y="1387922"/>
                  <a:pt x="1115014" y="1392071"/>
                </a:cubicBezTo>
                <a:cubicBezTo>
                  <a:pt x="923010" y="1426980"/>
                  <a:pt x="1133391" y="1385666"/>
                  <a:pt x="964889" y="1419367"/>
                </a:cubicBezTo>
                <a:cubicBezTo>
                  <a:pt x="946692" y="1428466"/>
                  <a:pt x="930035" y="1441729"/>
                  <a:pt x="910298" y="1446663"/>
                </a:cubicBezTo>
                <a:cubicBezTo>
                  <a:pt x="874716" y="1455558"/>
                  <a:pt x="837202" y="1453749"/>
                  <a:pt x="801116" y="1460310"/>
                </a:cubicBezTo>
                <a:cubicBezTo>
                  <a:pt x="786962" y="1462883"/>
                  <a:pt x="773820" y="1469409"/>
                  <a:pt x="760172" y="1473958"/>
                </a:cubicBezTo>
                <a:cubicBezTo>
                  <a:pt x="710130" y="1464860"/>
                  <a:pt x="653293" y="1473434"/>
                  <a:pt x="610047" y="1446663"/>
                </a:cubicBezTo>
                <a:cubicBezTo>
                  <a:pt x="552544" y="1411066"/>
                  <a:pt x="515817" y="1349347"/>
                  <a:pt x="473569" y="1296537"/>
                </a:cubicBezTo>
                <a:cubicBezTo>
                  <a:pt x="424675" y="1235420"/>
                  <a:pt x="382917" y="1168918"/>
                  <a:pt x="337092" y="1105468"/>
                </a:cubicBezTo>
                <a:cubicBezTo>
                  <a:pt x="323774" y="1087028"/>
                  <a:pt x="312232" y="1066961"/>
                  <a:pt x="296148" y="1050877"/>
                </a:cubicBezTo>
                <a:cubicBezTo>
                  <a:pt x="277951" y="1032680"/>
                  <a:pt x="258305" y="1015825"/>
                  <a:pt x="241557" y="996286"/>
                </a:cubicBezTo>
                <a:cubicBezTo>
                  <a:pt x="106021" y="838160"/>
                  <a:pt x="341858" y="1094366"/>
                  <a:pt x="186966" y="900752"/>
                </a:cubicBezTo>
                <a:cubicBezTo>
                  <a:pt x="0" y="667046"/>
                  <a:pt x="166215" y="910569"/>
                  <a:pt x="77784" y="777922"/>
                </a:cubicBezTo>
                <a:cubicBezTo>
                  <a:pt x="82333" y="764274"/>
                  <a:pt x="81260" y="747151"/>
                  <a:pt x="91432" y="736979"/>
                </a:cubicBezTo>
                <a:cubicBezTo>
                  <a:pt x="101604" y="726807"/>
                  <a:pt x="118905" y="728382"/>
                  <a:pt x="132375" y="723331"/>
                </a:cubicBezTo>
                <a:cubicBezTo>
                  <a:pt x="178512" y="706030"/>
                  <a:pt x="198195" y="694777"/>
                  <a:pt x="241557" y="682388"/>
                </a:cubicBezTo>
                <a:cubicBezTo>
                  <a:pt x="259592" y="677235"/>
                  <a:pt x="277506" y="670811"/>
                  <a:pt x="296148" y="668740"/>
                </a:cubicBezTo>
                <a:cubicBezTo>
                  <a:pt x="359609" y="661689"/>
                  <a:pt x="423527" y="659641"/>
                  <a:pt x="487217" y="655092"/>
                </a:cubicBezTo>
                <a:lnTo>
                  <a:pt x="1046775" y="682388"/>
                </a:lnTo>
                <a:cubicBezTo>
                  <a:pt x="1065491" y="683636"/>
                  <a:pt x="1083056" y="691967"/>
                  <a:pt x="1101366" y="696036"/>
                </a:cubicBezTo>
                <a:cubicBezTo>
                  <a:pt x="1124010" y="701068"/>
                  <a:pt x="1146567" y="706973"/>
                  <a:pt x="1169605" y="709683"/>
                </a:cubicBezTo>
                <a:cubicBezTo>
                  <a:pt x="1224010" y="716083"/>
                  <a:pt x="1278787" y="718782"/>
                  <a:pt x="1333378" y="723331"/>
                </a:cubicBezTo>
                <a:cubicBezTo>
                  <a:pt x="1465629" y="756394"/>
                  <a:pt x="1328010" y="725420"/>
                  <a:pt x="1592686" y="750627"/>
                </a:cubicBezTo>
                <a:cubicBezTo>
                  <a:pt x="1676846" y="758642"/>
                  <a:pt x="1664712" y="766765"/>
                  <a:pt x="1742811" y="777922"/>
                </a:cubicBezTo>
                <a:cubicBezTo>
                  <a:pt x="1783592" y="783748"/>
                  <a:pt x="1824901" y="785459"/>
                  <a:pt x="1865641" y="791570"/>
                </a:cubicBezTo>
                <a:cubicBezTo>
                  <a:pt x="1944527" y="803403"/>
                  <a:pt x="2139333" y="842933"/>
                  <a:pt x="2206835" y="859809"/>
                </a:cubicBezTo>
                <a:cubicBezTo>
                  <a:pt x="2225032" y="864358"/>
                  <a:pt x="2243391" y="868304"/>
                  <a:pt x="2261426" y="873457"/>
                </a:cubicBezTo>
                <a:cubicBezTo>
                  <a:pt x="2275258" y="877409"/>
                  <a:pt x="2288413" y="883615"/>
                  <a:pt x="2302369" y="887104"/>
                </a:cubicBezTo>
                <a:cubicBezTo>
                  <a:pt x="2345638" y="897921"/>
                  <a:pt x="2383167" y="900390"/>
                  <a:pt x="2425199" y="914400"/>
                </a:cubicBezTo>
                <a:cubicBezTo>
                  <a:pt x="2448440" y="922147"/>
                  <a:pt x="2470197" y="933948"/>
                  <a:pt x="2493438" y="941695"/>
                </a:cubicBezTo>
                <a:cubicBezTo>
                  <a:pt x="2511233" y="947626"/>
                  <a:pt x="2529994" y="950190"/>
                  <a:pt x="2548029" y="955343"/>
                </a:cubicBezTo>
                <a:cubicBezTo>
                  <a:pt x="2561861" y="959295"/>
                  <a:pt x="2575324" y="964442"/>
                  <a:pt x="2588972" y="968991"/>
                </a:cubicBezTo>
                <a:cubicBezTo>
                  <a:pt x="2579874" y="950794"/>
                  <a:pt x="2568820" y="933449"/>
                  <a:pt x="2561677" y="914400"/>
                </a:cubicBezTo>
                <a:cubicBezTo>
                  <a:pt x="2555091" y="896837"/>
                  <a:pt x="2557335" y="876095"/>
                  <a:pt x="2548029" y="859809"/>
                </a:cubicBezTo>
                <a:cubicBezTo>
                  <a:pt x="2538453" y="843051"/>
                  <a:pt x="2520734" y="832514"/>
                  <a:pt x="2507086" y="818866"/>
                </a:cubicBezTo>
                <a:cubicBezTo>
                  <a:pt x="2497987" y="791570"/>
                  <a:pt x="2495750" y="760919"/>
                  <a:pt x="2479790" y="736979"/>
                </a:cubicBezTo>
                <a:lnTo>
                  <a:pt x="2425199" y="655092"/>
                </a:lnTo>
                <a:cubicBezTo>
                  <a:pt x="2392890" y="665862"/>
                  <a:pt x="2348956" y="682388"/>
                  <a:pt x="2316017" y="682388"/>
                </a:cubicBezTo>
                <a:cubicBezTo>
                  <a:pt x="2270298" y="682388"/>
                  <a:pt x="2225032" y="673289"/>
                  <a:pt x="2179540" y="668740"/>
                </a:cubicBezTo>
                <a:cubicBezTo>
                  <a:pt x="2048920" y="538123"/>
                  <a:pt x="2216164" y="693157"/>
                  <a:pt x="2097653" y="614149"/>
                </a:cubicBezTo>
                <a:cubicBezTo>
                  <a:pt x="2081594" y="603443"/>
                  <a:pt x="2072416" y="584424"/>
                  <a:pt x="2056710" y="573206"/>
                </a:cubicBezTo>
                <a:cubicBezTo>
                  <a:pt x="2040155" y="561381"/>
                  <a:pt x="2019371" y="556693"/>
                  <a:pt x="2002119" y="545910"/>
                </a:cubicBezTo>
                <a:cubicBezTo>
                  <a:pt x="1919004" y="493963"/>
                  <a:pt x="1960668" y="491151"/>
                  <a:pt x="1838345" y="450376"/>
                </a:cubicBezTo>
                <a:lnTo>
                  <a:pt x="1756459" y="423080"/>
                </a:lnTo>
                <a:lnTo>
                  <a:pt x="1715516" y="409433"/>
                </a:lnTo>
                <a:cubicBezTo>
                  <a:pt x="1776560" y="317864"/>
                  <a:pt x="1704649" y="407578"/>
                  <a:pt x="1783754" y="354842"/>
                </a:cubicBezTo>
                <a:cubicBezTo>
                  <a:pt x="1799814" y="344136"/>
                  <a:pt x="1808638" y="324604"/>
                  <a:pt x="1824698" y="313898"/>
                </a:cubicBezTo>
                <a:cubicBezTo>
                  <a:pt x="1842681" y="301909"/>
                  <a:pt x="1924042" y="288571"/>
                  <a:pt x="1933880" y="286603"/>
                </a:cubicBezTo>
                <a:cubicBezTo>
                  <a:pt x="2006668" y="291152"/>
                  <a:pt x="2079676" y="292994"/>
                  <a:pt x="2152244" y="300251"/>
                </a:cubicBezTo>
                <a:cubicBezTo>
                  <a:pt x="2170908" y="302117"/>
                  <a:pt x="2189595" y="306509"/>
                  <a:pt x="2206835" y="313898"/>
                </a:cubicBezTo>
                <a:cubicBezTo>
                  <a:pt x="2221911" y="320359"/>
                  <a:pt x="2235324" y="330519"/>
                  <a:pt x="2247778" y="341194"/>
                </a:cubicBezTo>
                <a:cubicBezTo>
                  <a:pt x="2383899" y="457870"/>
                  <a:pt x="2206596" y="331937"/>
                  <a:pt x="2384256" y="450376"/>
                </a:cubicBezTo>
                <a:lnTo>
                  <a:pt x="2425199" y="477671"/>
                </a:lnTo>
                <a:cubicBezTo>
                  <a:pt x="2452495" y="473122"/>
                  <a:pt x="2480834" y="472775"/>
                  <a:pt x="2507086" y="464024"/>
                </a:cubicBezTo>
                <a:cubicBezTo>
                  <a:pt x="2522647" y="458837"/>
                  <a:pt x="2535428" y="447229"/>
                  <a:pt x="2548029" y="436728"/>
                </a:cubicBezTo>
                <a:cubicBezTo>
                  <a:pt x="2578820" y="411068"/>
                  <a:pt x="2596750" y="388999"/>
                  <a:pt x="2616268" y="354842"/>
                </a:cubicBezTo>
                <a:cubicBezTo>
                  <a:pt x="2626362" y="337178"/>
                  <a:pt x="2634465" y="318448"/>
                  <a:pt x="2643563" y="300251"/>
                </a:cubicBezTo>
                <a:cubicBezTo>
                  <a:pt x="2639014" y="250209"/>
                  <a:pt x="2644693" y="198151"/>
                  <a:pt x="2629916" y="150125"/>
                </a:cubicBezTo>
                <a:cubicBezTo>
                  <a:pt x="2622805" y="127015"/>
                  <a:pt x="2564361" y="117348"/>
                  <a:pt x="2548029" y="109182"/>
                </a:cubicBezTo>
                <a:cubicBezTo>
                  <a:pt x="2533358" y="101846"/>
                  <a:pt x="2522075" y="88548"/>
                  <a:pt x="2507086" y="81886"/>
                </a:cubicBezTo>
                <a:cubicBezTo>
                  <a:pt x="2480794" y="70201"/>
                  <a:pt x="2425199" y="54591"/>
                  <a:pt x="2425199" y="54591"/>
                </a:cubicBezTo>
                <a:cubicBezTo>
                  <a:pt x="2395381" y="9863"/>
                  <a:pt x="2397904" y="30050"/>
                  <a:pt x="2397904" y="0"/>
                </a:cubicBezTo>
              </a:path>
            </a:pathLst>
          </a:cu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2"/>
          <p:cNvSpPr/>
          <p:nvPr/>
        </p:nvSpPr>
        <p:spPr>
          <a:xfrm>
            <a:off x="7110484" y="3343700"/>
            <a:ext cx="1529111" cy="2129051"/>
          </a:xfrm>
          <a:custGeom>
            <a:avLst/>
            <a:gdLst>
              <a:gd name="connsiteX0" fmla="*/ 0 w 1529111"/>
              <a:gd name="connsiteY0" fmla="*/ 1269242 h 2129051"/>
              <a:gd name="connsiteX1" fmla="*/ 54591 w 1529111"/>
              <a:gd name="connsiteY1" fmla="*/ 1173708 h 2129051"/>
              <a:gd name="connsiteX2" fmla="*/ 95534 w 1529111"/>
              <a:gd name="connsiteY2" fmla="*/ 1132765 h 2129051"/>
              <a:gd name="connsiteX3" fmla="*/ 122829 w 1529111"/>
              <a:gd name="connsiteY3" fmla="*/ 1091821 h 2129051"/>
              <a:gd name="connsiteX4" fmla="*/ 259307 w 1529111"/>
              <a:gd name="connsiteY4" fmla="*/ 982639 h 2129051"/>
              <a:gd name="connsiteX5" fmla="*/ 368489 w 1529111"/>
              <a:gd name="connsiteY5" fmla="*/ 955344 h 2129051"/>
              <a:gd name="connsiteX6" fmla="*/ 409432 w 1529111"/>
              <a:gd name="connsiteY6" fmla="*/ 941696 h 2129051"/>
              <a:gd name="connsiteX7" fmla="*/ 464023 w 1529111"/>
              <a:gd name="connsiteY7" fmla="*/ 928048 h 2129051"/>
              <a:gd name="connsiteX8" fmla="*/ 614149 w 1529111"/>
              <a:gd name="connsiteY8" fmla="*/ 941696 h 2129051"/>
              <a:gd name="connsiteX9" fmla="*/ 655092 w 1529111"/>
              <a:gd name="connsiteY9" fmla="*/ 955344 h 2129051"/>
              <a:gd name="connsiteX10" fmla="*/ 709683 w 1529111"/>
              <a:gd name="connsiteY10" fmla="*/ 968992 h 2129051"/>
              <a:gd name="connsiteX11" fmla="*/ 750626 w 1529111"/>
              <a:gd name="connsiteY11" fmla="*/ 996287 h 2129051"/>
              <a:gd name="connsiteX12" fmla="*/ 887104 w 1529111"/>
              <a:gd name="connsiteY12" fmla="*/ 1050878 h 2129051"/>
              <a:gd name="connsiteX13" fmla="*/ 996286 w 1529111"/>
              <a:gd name="connsiteY13" fmla="*/ 1105469 h 2129051"/>
              <a:gd name="connsiteX14" fmla="*/ 1091820 w 1529111"/>
              <a:gd name="connsiteY14" fmla="*/ 1160060 h 2129051"/>
              <a:gd name="connsiteX15" fmla="*/ 1187355 w 1529111"/>
              <a:gd name="connsiteY15" fmla="*/ 1201003 h 2129051"/>
              <a:gd name="connsiteX16" fmla="*/ 1282889 w 1529111"/>
              <a:gd name="connsiteY16" fmla="*/ 1255595 h 2129051"/>
              <a:gd name="connsiteX17" fmla="*/ 1296537 w 1529111"/>
              <a:gd name="connsiteY17" fmla="*/ 1296538 h 2129051"/>
              <a:gd name="connsiteX18" fmla="*/ 1310185 w 1529111"/>
              <a:gd name="connsiteY18" fmla="*/ 1364777 h 2129051"/>
              <a:gd name="connsiteX19" fmla="*/ 1337480 w 1529111"/>
              <a:gd name="connsiteY19" fmla="*/ 1405720 h 2129051"/>
              <a:gd name="connsiteX20" fmla="*/ 1364776 w 1529111"/>
              <a:gd name="connsiteY20" fmla="*/ 1487606 h 2129051"/>
              <a:gd name="connsiteX21" fmla="*/ 1323832 w 1529111"/>
              <a:gd name="connsiteY21" fmla="*/ 1733266 h 2129051"/>
              <a:gd name="connsiteX22" fmla="*/ 1296537 w 1529111"/>
              <a:gd name="connsiteY22" fmla="*/ 1774209 h 2129051"/>
              <a:gd name="connsiteX23" fmla="*/ 1241946 w 1529111"/>
              <a:gd name="connsiteY23" fmla="*/ 1787857 h 2129051"/>
              <a:gd name="connsiteX24" fmla="*/ 1201003 w 1529111"/>
              <a:gd name="connsiteY24" fmla="*/ 1815153 h 2129051"/>
              <a:gd name="connsiteX25" fmla="*/ 1160059 w 1529111"/>
              <a:gd name="connsiteY25" fmla="*/ 1828800 h 2129051"/>
              <a:gd name="connsiteX26" fmla="*/ 1037229 w 1529111"/>
              <a:gd name="connsiteY26" fmla="*/ 1897039 h 2129051"/>
              <a:gd name="connsiteX27" fmla="*/ 1023582 w 1529111"/>
              <a:gd name="connsiteY27" fmla="*/ 2129051 h 2129051"/>
              <a:gd name="connsiteX28" fmla="*/ 1173707 w 1529111"/>
              <a:gd name="connsiteY28" fmla="*/ 2115403 h 2129051"/>
              <a:gd name="connsiteX29" fmla="*/ 1214650 w 1529111"/>
              <a:gd name="connsiteY29" fmla="*/ 2101756 h 2129051"/>
              <a:gd name="connsiteX30" fmla="*/ 1255594 w 1529111"/>
              <a:gd name="connsiteY30" fmla="*/ 2060812 h 2129051"/>
              <a:gd name="connsiteX31" fmla="*/ 1310185 w 1529111"/>
              <a:gd name="connsiteY31" fmla="*/ 1978926 h 2129051"/>
              <a:gd name="connsiteX32" fmla="*/ 1351128 w 1529111"/>
              <a:gd name="connsiteY32" fmla="*/ 1883392 h 2129051"/>
              <a:gd name="connsiteX33" fmla="*/ 1378423 w 1529111"/>
              <a:gd name="connsiteY33" fmla="*/ 1842448 h 2129051"/>
              <a:gd name="connsiteX34" fmla="*/ 1419367 w 1529111"/>
              <a:gd name="connsiteY34" fmla="*/ 1705971 h 2129051"/>
              <a:gd name="connsiteX35" fmla="*/ 1446662 w 1529111"/>
              <a:gd name="connsiteY35" fmla="*/ 1624084 h 2129051"/>
              <a:gd name="connsiteX36" fmla="*/ 1473958 w 1529111"/>
              <a:gd name="connsiteY36" fmla="*/ 1528550 h 2129051"/>
              <a:gd name="connsiteX37" fmla="*/ 1501253 w 1529111"/>
              <a:gd name="connsiteY37" fmla="*/ 1433015 h 2129051"/>
              <a:gd name="connsiteX38" fmla="*/ 1501253 w 1529111"/>
              <a:gd name="connsiteY38" fmla="*/ 968992 h 2129051"/>
              <a:gd name="connsiteX39" fmla="*/ 1473958 w 1529111"/>
              <a:gd name="connsiteY39" fmla="*/ 914400 h 2129051"/>
              <a:gd name="connsiteX40" fmla="*/ 1460310 w 1529111"/>
              <a:gd name="connsiteY40" fmla="*/ 846162 h 2129051"/>
              <a:gd name="connsiteX41" fmla="*/ 1446662 w 1529111"/>
              <a:gd name="connsiteY41" fmla="*/ 736980 h 2129051"/>
              <a:gd name="connsiteX42" fmla="*/ 1405719 w 1529111"/>
              <a:gd name="connsiteY42" fmla="*/ 614150 h 2129051"/>
              <a:gd name="connsiteX43" fmla="*/ 1364776 w 1529111"/>
              <a:gd name="connsiteY43" fmla="*/ 504968 h 2129051"/>
              <a:gd name="connsiteX44" fmla="*/ 1310185 w 1529111"/>
              <a:gd name="connsiteY44" fmla="*/ 395786 h 2129051"/>
              <a:gd name="connsiteX45" fmla="*/ 1282889 w 1529111"/>
              <a:gd name="connsiteY45" fmla="*/ 341195 h 2129051"/>
              <a:gd name="connsiteX46" fmla="*/ 1241946 w 1529111"/>
              <a:gd name="connsiteY46" fmla="*/ 272956 h 2129051"/>
              <a:gd name="connsiteX47" fmla="*/ 1201003 w 1529111"/>
              <a:gd name="connsiteY47" fmla="*/ 232012 h 2129051"/>
              <a:gd name="connsiteX48" fmla="*/ 1146412 w 1529111"/>
              <a:gd name="connsiteY48" fmla="*/ 150126 h 2129051"/>
              <a:gd name="connsiteX49" fmla="*/ 1119116 w 1529111"/>
              <a:gd name="connsiteY49" fmla="*/ 109183 h 2129051"/>
              <a:gd name="connsiteX50" fmla="*/ 1091820 w 1529111"/>
              <a:gd name="connsiteY50" fmla="*/ 68239 h 2129051"/>
              <a:gd name="connsiteX51" fmla="*/ 1064525 w 1529111"/>
              <a:gd name="connsiteY51" fmla="*/ 0 h 212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529111" h="2129051">
                <a:moveTo>
                  <a:pt x="0" y="1269242"/>
                </a:moveTo>
                <a:cubicBezTo>
                  <a:pt x="16688" y="1235866"/>
                  <a:pt x="30476" y="1202646"/>
                  <a:pt x="54591" y="1173708"/>
                </a:cubicBezTo>
                <a:cubicBezTo>
                  <a:pt x="66947" y="1158881"/>
                  <a:pt x="83178" y="1147592"/>
                  <a:pt x="95534" y="1132765"/>
                </a:cubicBezTo>
                <a:cubicBezTo>
                  <a:pt x="106035" y="1120164"/>
                  <a:pt x="112154" y="1104275"/>
                  <a:pt x="122829" y="1091821"/>
                </a:cubicBezTo>
                <a:cubicBezTo>
                  <a:pt x="164667" y="1043009"/>
                  <a:pt x="201835" y="1014568"/>
                  <a:pt x="259307" y="982639"/>
                </a:cubicBezTo>
                <a:cubicBezTo>
                  <a:pt x="284829" y="968461"/>
                  <a:pt x="346495" y="960843"/>
                  <a:pt x="368489" y="955344"/>
                </a:cubicBezTo>
                <a:cubicBezTo>
                  <a:pt x="382445" y="951855"/>
                  <a:pt x="395600" y="945648"/>
                  <a:pt x="409432" y="941696"/>
                </a:cubicBezTo>
                <a:cubicBezTo>
                  <a:pt x="427467" y="936543"/>
                  <a:pt x="445826" y="932597"/>
                  <a:pt x="464023" y="928048"/>
                </a:cubicBezTo>
                <a:cubicBezTo>
                  <a:pt x="514065" y="932597"/>
                  <a:pt x="564406" y="934590"/>
                  <a:pt x="614149" y="941696"/>
                </a:cubicBezTo>
                <a:cubicBezTo>
                  <a:pt x="628390" y="943731"/>
                  <a:pt x="641260" y="951392"/>
                  <a:pt x="655092" y="955344"/>
                </a:cubicBezTo>
                <a:cubicBezTo>
                  <a:pt x="673127" y="960497"/>
                  <a:pt x="691486" y="964443"/>
                  <a:pt x="709683" y="968992"/>
                </a:cubicBezTo>
                <a:cubicBezTo>
                  <a:pt x="723331" y="978090"/>
                  <a:pt x="735733" y="989413"/>
                  <a:pt x="750626" y="996287"/>
                </a:cubicBezTo>
                <a:cubicBezTo>
                  <a:pt x="795113" y="1016819"/>
                  <a:pt x="846336" y="1023699"/>
                  <a:pt x="887104" y="1050878"/>
                </a:cubicBezTo>
                <a:cubicBezTo>
                  <a:pt x="959609" y="1099216"/>
                  <a:pt x="896122" y="1060952"/>
                  <a:pt x="996286" y="1105469"/>
                </a:cubicBezTo>
                <a:cubicBezTo>
                  <a:pt x="1089075" y="1146708"/>
                  <a:pt x="1014981" y="1116152"/>
                  <a:pt x="1091820" y="1160060"/>
                </a:cubicBezTo>
                <a:cubicBezTo>
                  <a:pt x="1182361" y="1211798"/>
                  <a:pt x="1110789" y="1168189"/>
                  <a:pt x="1187355" y="1201003"/>
                </a:cubicBezTo>
                <a:cubicBezTo>
                  <a:pt x="1235837" y="1221781"/>
                  <a:pt x="1241772" y="1228183"/>
                  <a:pt x="1282889" y="1255595"/>
                </a:cubicBezTo>
                <a:cubicBezTo>
                  <a:pt x="1287438" y="1269243"/>
                  <a:pt x="1293048" y="1282582"/>
                  <a:pt x="1296537" y="1296538"/>
                </a:cubicBezTo>
                <a:cubicBezTo>
                  <a:pt x="1302163" y="1319042"/>
                  <a:pt x="1302040" y="1343057"/>
                  <a:pt x="1310185" y="1364777"/>
                </a:cubicBezTo>
                <a:cubicBezTo>
                  <a:pt x="1315944" y="1380135"/>
                  <a:pt x="1330818" y="1390731"/>
                  <a:pt x="1337480" y="1405720"/>
                </a:cubicBezTo>
                <a:cubicBezTo>
                  <a:pt x="1349165" y="1432012"/>
                  <a:pt x="1364776" y="1487606"/>
                  <a:pt x="1364776" y="1487606"/>
                </a:cubicBezTo>
                <a:cubicBezTo>
                  <a:pt x="1360874" y="1534426"/>
                  <a:pt x="1362078" y="1675897"/>
                  <a:pt x="1323832" y="1733266"/>
                </a:cubicBezTo>
                <a:cubicBezTo>
                  <a:pt x="1314734" y="1746914"/>
                  <a:pt x="1310185" y="1765111"/>
                  <a:pt x="1296537" y="1774209"/>
                </a:cubicBezTo>
                <a:cubicBezTo>
                  <a:pt x="1280930" y="1784614"/>
                  <a:pt x="1260143" y="1783308"/>
                  <a:pt x="1241946" y="1787857"/>
                </a:cubicBezTo>
                <a:cubicBezTo>
                  <a:pt x="1228298" y="1796956"/>
                  <a:pt x="1215674" y="1807818"/>
                  <a:pt x="1201003" y="1815153"/>
                </a:cubicBezTo>
                <a:cubicBezTo>
                  <a:pt x="1188136" y="1821587"/>
                  <a:pt x="1172635" y="1821813"/>
                  <a:pt x="1160059" y="1828800"/>
                </a:cubicBezTo>
                <a:cubicBezTo>
                  <a:pt x="1019274" y="1907014"/>
                  <a:pt x="1129875" y="1866159"/>
                  <a:pt x="1037229" y="1897039"/>
                </a:cubicBezTo>
                <a:cubicBezTo>
                  <a:pt x="994045" y="2026596"/>
                  <a:pt x="1007329" y="1950272"/>
                  <a:pt x="1023582" y="2129051"/>
                </a:cubicBezTo>
                <a:cubicBezTo>
                  <a:pt x="1073624" y="2124502"/>
                  <a:pt x="1123964" y="2122509"/>
                  <a:pt x="1173707" y="2115403"/>
                </a:cubicBezTo>
                <a:cubicBezTo>
                  <a:pt x="1187948" y="2113369"/>
                  <a:pt x="1202680" y="2109736"/>
                  <a:pt x="1214650" y="2101756"/>
                </a:cubicBezTo>
                <a:cubicBezTo>
                  <a:pt x="1230710" y="2091050"/>
                  <a:pt x="1243744" y="2076047"/>
                  <a:pt x="1255594" y="2060812"/>
                </a:cubicBezTo>
                <a:cubicBezTo>
                  <a:pt x="1275734" y="2034917"/>
                  <a:pt x="1310185" y="1978926"/>
                  <a:pt x="1310185" y="1978926"/>
                </a:cubicBezTo>
                <a:cubicBezTo>
                  <a:pt x="1325497" y="1932988"/>
                  <a:pt x="1324142" y="1930617"/>
                  <a:pt x="1351128" y="1883392"/>
                </a:cubicBezTo>
                <a:cubicBezTo>
                  <a:pt x="1359266" y="1869150"/>
                  <a:pt x="1371761" y="1857437"/>
                  <a:pt x="1378423" y="1842448"/>
                </a:cubicBezTo>
                <a:cubicBezTo>
                  <a:pt x="1408117" y="1775637"/>
                  <a:pt x="1401045" y="1767046"/>
                  <a:pt x="1419367" y="1705971"/>
                </a:cubicBezTo>
                <a:cubicBezTo>
                  <a:pt x="1427635" y="1678412"/>
                  <a:pt x="1439684" y="1651997"/>
                  <a:pt x="1446662" y="1624084"/>
                </a:cubicBezTo>
                <a:cubicBezTo>
                  <a:pt x="1489328" y="1453423"/>
                  <a:pt x="1434799" y="1665605"/>
                  <a:pt x="1473958" y="1528550"/>
                </a:cubicBezTo>
                <a:cubicBezTo>
                  <a:pt x="1508242" y="1408557"/>
                  <a:pt x="1468523" y="1531211"/>
                  <a:pt x="1501253" y="1433015"/>
                </a:cubicBezTo>
                <a:cubicBezTo>
                  <a:pt x="1522924" y="1237981"/>
                  <a:pt x="1529111" y="1238284"/>
                  <a:pt x="1501253" y="968992"/>
                </a:cubicBezTo>
                <a:cubicBezTo>
                  <a:pt x="1499160" y="948755"/>
                  <a:pt x="1483056" y="932597"/>
                  <a:pt x="1473958" y="914400"/>
                </a:cubicBezTo>
                <a:cubicBezTo>
                  <a:pt x="1469409" y="891654"/>
                  <a:pt x="1463837" y="869089"/>
                  <a:pt x="1460310" y="846162"/>
                </a:cubicBezTo>
                <a:cubicBezTo>
                  <a:pt x="1454733" y="809911"/>
                  <a:pt x="1452692" y="773158"/>
                  <a:pt x="1446662" y="736980"/>
                </a:cubicBezTo>
                <a:cubicBezTo>
                  <a:pt x="1437514" y="682090"/>
                  <a:pt x="1426345" y="669152"/>
                  <a:pt x="1405719" y="614150"/>
                </a:cubicBezTo>
                <a:cubicBezTo>
                  <a:pt x="1382838" y="553133"/>
                  <a:pt x="1399945" y="581168"/>
                  <a:pt x="1364776" y="504968"/>
                </a:cubicBezTo>
                <a:cubicBezTo>
                  <a:pt x="1347725" y="468023"/>
                  <a:pt x="1328382" y="432180"/>
                  <a:pt x="1310185" y="395786"/>
                </a:cubicBezTo>
                <a:cubicBezTo>
                  <a:pt x="1301086" y="377589"/>
                  <a:pt x="1293356" y="358641"/>
                  <a:pt x="1282889" y="341195"/>
                </a:cubicBezTo>
                <a:cubicBezTo>
                  <a:pt x="1269241" y="318449"/>
                  <a:pt x="1257862" y="294177"/>
                  <a:pt x="1241946" y="272956"/>
                </a:cubicBezTo>
                <a:cubicBezTo>
                  <a:pt x="1230366" y="257515"/>
                  <a:pt x="1212853" y="247247"/>
                  <a:pt x="1201003" y="232012"/>
                </a:cubicBezTo>
                <a:cubicBezTo>
                  <a:pt x="1180863" y="206117"/>
                  <a:pt x="1164609" y="177421"/>
                  <a:pt x="1146412" y="150126"/>
                </a:cubicBezTo>
                <a:lnTo>
                  <a:pt x="1119116" y="109183"/>
                </a:lnTo>
                <a:lnTo>
                  <a:pt x="1091820" y="68239"/>
                </a:lnTo>
                <a:cubicBezTo>
                  <a:pt x="1074956" y="17645"/>
                  <a:pt x="1084607" y="40163"/>
                  <a:pt x="1064525" y="0"/>
                </a:cubicBezTo>
              </a:path>
            </a:pathLst>
          </a:cu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Straight Connector 14"/>
          <p:cNvCxnSpPr>
            <a:stCxn id="9" idx="31"/>
          </p:cNvCxnSpPr>
          <p:nvPr/>
        </p:nvCxnSpPr>
        <p:spPr>
          <a:xfrm flipV="1">
            <a:off x="7806519" y="4138246"/>
            <a:ext cx="399635" cy="76130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21"/>
          </p:cNvCxnSpPr>
          <p:nvPr/>
        </p:nvCxnSpPr>
        <p:spPr>
          <a:xfrm flipH="1" flipV="1">
            <a:off x="6506308" y="4771292"/>
            <a:ext cx="331220" cy="37391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8616462" y="4466492"/>
            <a:ext cx="726830" cy="1430216"/>
          </a:xfrm>
          <a:custGeom>
            <a:avLst/>
            <a:gdLst>
              <a:gd name="connsiteX0" fmla="*/ 656492 w 726830"/>
              <a:gd name="connsiteY0" fmla="*/ 1430216 h 1430216"/>
              <a:gd name="connsiteX1" fmla="*/ 679938 w 726830"/>
              <a:gd name="connsiteY1" fmla="*/ 1371600 h 1430216"/>
              <a:gd name="connsiteX2" fmla="*/ 703384 w 726830"/>
              <a:gd name="connsiteY2" fmla="*/ 1301262 h 1430216"/>
              <a:gd name="connsiteX3" fmla="*/ 726830 w 726830"/>
              <a:gd name="connsiteY3" fmla="*/ 1137139 h 1430216"/>
              <a:gd name="connsiteX4" fmla="*/ 715107 w 726830"/>
              <a:gd name="connsiteY4" fmla="*/ 973016 h 1430216"/>
              <a:gd name="connsiteX5" fmla="*/ 679938 w 726830"/>
              <a:gd name="connsiteY5" fmla="*/ 890954 h 1430216"/>
              <a:gd name="connsiteX6" fmla="*/ 644769 w 726830"/>
              <a:gd name="connsiteY6" fmla="*/ 832339 h 1430216"/>
              <a:gd name="connsiteX7" fmla="*/ 597876 w 726830"/>
              <a:gd name="connsiteY7" fmla="*/ 808893 h 1430216"/>
              <a:gd name="connsiteX8" fmla="*/ 574430 w 726830"/>
              <a:gd name="connsiteY8" fmla="*/ 785446 h 1430216"/>
              <a:gd name="connsiteX9" fmla="*/ 492369 w 726830"/>
              <a:gd name="connsiteY9" fmla="*/ 750277 h 1430216"/>
              <a:gd name="connsiteX10" fmla="*/ 339969 w 726830"/>
              <a:gd name="connsiteY10" fmla="*/ 738554 h 1430216"/>
              <a:gd name="connsiteX11" fmla="*/ 304800 w 726830"/>
              <a:gd name="connsiteY11" fmla="*/ 609600 h 1430216"/>
              <a:gd name="connsiteX12" fmla="*/ 316523 w 726830"/>
              <a:gd name="connsiteY12" fmla="*/ 445477 h 1430216"/>
              <a:gd name="connsiteX13" fmla="*/ 339969 w 726830"/>
              <a:gd name="connsiteY13" fmla="*/ 363416 h 1430216"/>
              <a:gd name="connsiteX14" fmla="*/ 316523 w 726830"/>
              <a:gd name="connsiteY14" fmla="*/ 246185 h 1430216"/>
              <a:gd name="connsiteX15" fmla="*/ 293076 w 726830"/>
              <a:gd name="connsiteY15" fmla="*/ 211016 h 1430216"/>
              <a:gd name="connsiteX16" fmla="*/ 257907 w 726830"/>
              <a:gd name="connsiteY16" fmla="*/ 187570 h 1430216"/>
              <a:gd name="connsiteX17" fmla="*/ 187569 w 726830"/>
              <a:gd name="connsiteY17" fmla="*/ 164123 h 1430216"/>
              <a:gd name="connsiteX18" fmla="*/ 152400 w 726830"/>
              <a:gd name="connsiteY18" fmla="*/ 140677 h 1430216"/>
              <a:gd name="connsiteX19" fmla="*/ 82061 w 726830"/>
              <a:gd name="connsiteY19" fmla="*/ 117231 h 1430216"/>
              <a:gd name="connsiteX20" fmla="*/ 70338 w 726830"/>
              <a:gd name="connsiteY20" fmla="*/ 82062 h 1430216"/>
              <a:gd name="connsiteX21" fmla="*/ 46892 w 726830"/>
              <a:gd name="connsiteY21" fmla="*/ 46893 h 1430216"/>
              <a:gd name="connsiteX22" fmla="*/ 58615 w 726830"/>
              <a:gd name="connsiteY22" fmla="*/ 11723 h 1430216"/>
              <a:gd name="connsiteX23" fmla="*/ 0 w 726830"/>
              <a:gd name="connsiteY23" fmla="*/ 0 h 143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6830" h="1430216">
                <a:moveTo>
                  <a:pt x="656492" y="1430216"/>
                </a:moveTo>
                <a:cubicBezTo>
                  <a:pt x="664307" y="1410677"/>
                  <a:pt x="672746" y="1391377"/>
                  <a:pt x="679938" y="1371600"/>
                </a:cubicBezTo>
                <a:cubicBezTo>
                  <a:pt x="688384" y="1348374"/>
                  <a:pt x="703384" y="1301262"/>
                  <a:pt x="703384" y="1301262"/>
                </a:cubicBezTo>
                <a:cubicBezTo>
                  <a:pt x="709217" y="1266263"/>
                  <a:pt x="726830" y="1166480"/>
                  <a:pt x="726830" y="1137139"/>
                </a:cubicBezTo>
                <a:cubicBezTo>
                  <a:pt x="726830" y="1082292"/>
                  <a:pt x="721515" y="1027487"/>
                  <a:pt x="715107" y="973016"/>
                </a:cubicBezTo>
                <a:cubicBezTo>
                  <a:pt x="712629" y="951953"/>
                  <a:pt x="688021" y="905504"/>
                  <a:pt x="679938" y="890954"/>
                </a:cubicBezTo>
                <a:cubicBezTo>
                  <a:pt x="668872" y="871036"/>
                  <a:pt x="660881" y="848451"/>
                  <a:pt x="644769" y="832339"/>
                </a:cubicBezTo>
                <a:cubicBezTo>
                  <a:pt x="632412" y="819982"/>
                  <a:pt x="613507" y="816708"/>
                  <a:pt x="597876" y="808893"/>
                </a:cubicBezTo>
                <a:cubicBezTo>
                  <a:pt x="590061" y="801077"/>
                  <a:pt x="583626" y="791577"/>
                  <a:pt x="574430" y="785446"/>
                </a:cubicBezTo>
                <a:cubicBezTo>
                  <a:pt x="562462" y="777467"/>
                  <a:pt x="511606" y="752682"/>
                  <a:pt x="492369" y="750277"/>
                </a:cubicBezTo>
                <a:cubicBezTo>
                  <a:pt x="441812" y="743957"/>
                  <a:pt x="390769" y="742462"/>
                  <a:pt x="339969" y="738554"/>
                </a:cubicBezTo>
                <a:cubicBezTo>
                  <a:pt x="310222" y="649313"/>
                  <a:pt x="321370" y="692450"/>
                  <a:pt x="304800" y="609600"/>
                </a:cubicBezTo>
                <a:cubicBezTo>
                  <a:pt x="308708" y="554892"/>
                  <a:pt x="310466" y="499989"/>
                  <a:pt x="316523" y="445477"/>
                </a:cubicBezTo>
                <a:cubicBezTo>
                  <a:pt x="318976" y="423397"/>
                  <a:pt x="332559" y="385645"/>
                  <a:pt x="339969" y="363416"/>
                </a:cubicBezTo>
                <a:cubicBezTo>
                  <a:pt x="335649" y="333177"/>
                  <a:pt x="332892" y="278921"/>
                  <a:pt x="316523" y="246185"/>
                </a:cubicBezTo>
                <a:cubicBezTo>
                  <a:pt x="310222" y="233583"/>
                  <a:pt x="303039" y="220979"/>
                  <a:pt x="293076" y="211016"/>
                </a:cubicBezTo>
                <a:cubicBezTo>
                  <a:pt x="283113" y="201053"/>
                  <a:pt x="270782" y="193292"/>
                  <a:pt x="257907" y="187570"/>
                </a:cubicBezTo>
                <a:cubicBezTo>
                  <a:pt x="235323" y="177532"/>
                  <a:pt x="187569" y="164123"/>
                  <a:pt x="187569" y="164123"/>
                </a:cubicBezTo>
                <a:cubicBezTo>
                  <a:pt x="175846" y="156308"/>
                  <a:pt x="165275" y="146399"/>
                  <a:pt x="152400" y="140677"/>
                </a:cubicBezTo>
                <a:cubicBezTo>
                  <a:pt x="129816" y="130640"/>
                  <a:pt x="82061" y="117231"/>
                  <a:pt x="82061" y="117231"/>
                </a:cubicBezTo>
                <a:cubicBezTo>
                  <a:pt x="78153" y="105508"/>
                  <a:pt x="75864" y="93115"/>
                  <a:pt x="70338" y="82062"/>
                </a:cubicBezTo>
                <a:cubicBezTo>
                  <a:pt x="64037" y="69460"/>
                  <a:pt x="49208" y="60791"/>
                  <a:pt x="46892" y="46893"/>
                </a:cubicBezTo>
                <a:cubicBezTo>
                  <a:pt x="44860" y="34704"/>
                  <a:pt x="54707" y="23446"/>
                  <a:pt x="58615" y="11723"/>
                </a:cubicBezTo>
                <a:lnTo>
                  <a:pt x="0" y="0"/>
                </a:ln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138246" y="4536831"/>
            <a:ext cx="1664677" cy="1312984"/>
          </a:xfrm>
          <a:custGeom>
            <a:avLst/>
            <a:gdLst>
              <a:gd name="connsiteX0" fmla="*/ 0 w 1664677"/>
              <a:gd name="connsiteY0" fmla="*/ 1312984 h 1312984"/>
              <a:gd name="connsiteX1" fmla="*/ 93785 w 1664677"/>
              <a:gd name="connsiteY1" fmla="*/ 1242646 h 1312984"/>
              <a:gd name="connsiteX2" fmla="*/ 128954 w 1664677"/>
              <a:gd name="connsiteY2" fmla="*/ 1230923 h 1312984"/>
              <a:gd name="connsiteX3" fmla="*/ 175846 w 1664677"/>
              <a:gd name="connsiteY3" fmla="*/ 1207477 h 1312984"/>
              <a:gd name="connsiteX4" fmla="*/ 152400 w 1664677"/>
              <a:gd name="connsiteY4" fmla="*/ 1172307 h 1312984"/>
              <a:gd name="connsiteX5" fmla="*/ 117231 w 1664677"/>
              <a:gd name="connsiteY5" fmla="*/ 1125415 h 1312984"/>
              <a:gd name="connsiteX6" fmla="*/ 152400 w 1664677"/>
              <a:gd name="connsiteY6" fmla="*/ 1090246 h 1312984"/>
              <a:gd name="connsiteX7" fmla="*/ 175846 w 1664677"/>
              <a:gd name="connsiteY7" fmla="*/ 1043354 h 1312984"/>
              <a:gd name="connsiteX8" fmla="*/ 234462 w 1664677"/>
              <a:gd name="connsiteY8" fmla="*/ 1008184 h 1312984"/>
              <a:gd name="connsiteX9" fmla="*/ 281354 w 1664677"/>
              <a:gd name="connsiteY9" fmla="*/ 937846 h 1312984"/>
              <a:gd name="connsiteX10" fmla="*/ 304800 w 1664677"/>
              <a:gd name="connsiteY10" fmla="*/ 890954 h 1312984"/>
              <a:gd name="connsiteX11" fmla="*/ 363416 w 1664677"/>
              <a:gd name="connsiteY11" fmla="*/ 820615 h 1312984"/>
              <a:gd name="connsiteX12" fmla="*/ 726831 w 1664677"/>
              <a:gd name="connsiteY12" fmla="*/ 832338 h 1312984"/>
              <a:gd name="connsiteX13" fmla="*/ 867508 w 1664677"/>
              <a:gd name="connsiteY13" fmla="*/ 879231 h 1312984"/>
              <a:gd name="connsiteX14" fmla="*/ 961292 w 1664677"/>
              <a:gd name="connsiteY14" fmla="*/ 902677 h 1312984"/>
              <a:gd name="connsiteX15" fmla="*/ 1101969 w 1664677"/>
              <a:gd name="connsiteY15" fmla="*/ 879231 h 1312984"/>
              <a:gd name="connsiteX16" fmla="*/ 1137139 w 1664677"/>
              <a:gd name="connsiteY16" fmla="*/ 890954 h 1312984"/>
              <a:gd name="connsiteX17" fmla="*/ 1160585 w 1664677"/>
              <a:gd name="connsiteY17" fmla="*/ 867507 h 1312984"/>
              <a:gd name="connsiteX18" fmla="*/ 1113692 w 1664677"/>
              <a:gd name="connsiteY18" fmla="*/ 844061 h 1312984"/>
              <a:gd name="connsiteX19" fmla="*/ 1160585 w 1664677"/>
              <a:gd name="connsiteY19" fmla="*/ 773723 h 1312984"/>
              <a:gd name="connsiteX20" fmla="*/ 1184031 w 1664677"/>
              <a:gd name="connsiteY20" fmla="*/ 703384 h 1312984"/>
              <a:gd name="connsiteX21" fmla="*/ 1207477 w 1664677"/>
              <a:gd name="connsiteY21" fmla="*/ 597877 h 1312984"/>
              <a:gd name="connsiteX22" fmla="*/ 1219200 w 1664677"/>
              <a:gd name="connsiteY22" fmla="*/ 492369 h 1312984"/>
              <a:gd name="connsiteX23" fmla="*/ 1242646 w 1664677"/>
              <a:gd name="connsiteY23" fmla="*/ 398584 h 1312984"/>
              <a:gd name="connsiteX24" fmla="*/ 1266092 w 1664677"/>
              <a:gd name="connsiteY24" fmla="*/ 433754 h 1312984"/>
              <a:gd name="connsiteX25" fmla="*/ 1289539 w 1664677"/>
              <a:gd name="connsiteY25" fmla="*/ 410307 h 1312984"/>
              <a:gd name="connsiteX26" fmla="*/ 1324708 w 1664677"/>
              <a:gd name="connsiteY26" fmla="*/ 386861 h 1312984"/>
              <a:gd name="connsiteX27" fmla="*/ 1395046 w 1664677"/>
              <a:gd name="connsiteY27" fmla="*/ 339969 h 1312984"/>
              <a:gd name="connsiteX28" fmla="*/ 1418492 w 1664677"/>
              <a:gd name="connsiteY28" fmla="*/ 304800 h 1312984"/>
              <a:gd name="connsiteX29" fmla="*/ 1453662 w 1664677"/>
              <a:gd name="connsiteY29" fmla="*/ 293077 h 1312984"/>
              <a:gd name="connsiteX30" fmla="*/ 1477108 w 1664677"/>
              <a:gd name="connsiteY30" fmla="*/ 211015 h 1312984"/>
              <a:gd name="connsiteX31" fmla="*/ 1535723 w 1664677"/>
              <a:gd name="connsiteY31" fmla="*/ 105507 h 1312984"/>
              <a:gd name="connsiteX32" fmla="*/ 1582616 w 1664677"/>
              <a:gd name="connsiteY32" fmla="*/ 93784 h 1312984"/>
              <a:gd name="connsiteX33" fmla="*/ 1606062 w 1664677"/>
              <a:gd name="connsiteY33" fmla="*/ 58615 h 1312984"/>
              <a:gd name="connsiteX34" fmla="*/ 1652954 w 1664677"/>
              <a:gd name="connsiteY34" fmla="*/ 35169 h 1312984"/>
              <a:gd name="connsiteX35" fmla="*/ 1664677 w 1664677"/>
              <a:gd name="connsiteY35" fmla="*/ 0 h 13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4677" h="1312984">
                <a:moveTo>
                  <a:pt x="0" y="1312984"/>
                </a:moveTo>
                <a:cubicBezTo>
                  <a:pt x="14376" y="1301483"/>
                  <a:pt x="68903" y="1255087"/>
                  <a:pt x="93785" y="1242646"/>
                </a:cubicBezTo>
                <a:cubicBezTo>
                  <a:pt x="104838" y="1237120"/>
                  <a:pt x="117596" y="1235791"/>
                  <a:pt x="128954" y="1230923"/>
                </a:cubicBezTo>
                <a:cubicBezTo>
                  <a:pt x="145017" y="1224039"/>
                  <a:pt x="160215" y="1215292"/>
                  <a:pt x="175846" y="1207477"/>
                </a:cubicBezTo>
                <a:cubicBezTo>
                  <a:pt x="168031" y="1195754"/>
                  <a:pt x="152400" y="1186397"/>
                  <a:pt x="152400" y="1172307"/>
                </a:cubicBezTo>
                <a:cubicBezTo>
                  <a:pt x="152400" y="1113659"/>
                  <a:pt x="238450" y="1149659"/>
                  <a:pt x="117231" y="1125415"/>
                </a:cubicBezTo>
                <a:cubicBezTo>
                  <a:pt x="128954" y="1113692"/>
                  <a:pt x="142764" y="1103737"/>
                  <a:pt x="152400" y="1090246"/>
                </a:cubicBezTo>
                <a:cubicBezTo>
                  <a:pt x="162557" y="1076026"/>
                  <a:pt x="163489" y="1055711"/>
                  <a:pt x="175846" y="1043354"/>
                </a:cubicBezTo>
                <a:cubicBezTo>
                  <a:pt x="191958" y="1027242"/>
                  <a:pt x="214923" y="1019907"/>
                  <a:pt x="234462" y="1008184"/>
                </a:cubicBezTo>
                <a:cubicBezTo>
                  <a:pt x="259609" y="932742"/>
                  <a:pt x="226470" y="1014683"/>
                  <a:pt x="281354" y="937846"/>
                </a:cubicBezTo>
                <a:cubicBezTo>
                  <a:pt x="291511" y="923626"/>
                  <a:pt x="296130" y="906127"/>
                  <a:pt x="304800" y="890954"/>
                </a:cubicBezTo>
                <a:cubicBezTo>
                  <a:pt x="326563" y="852868"/>
                  <a:pt x="331084" y="852946"/>
                  <a:pt x="363416" y="820615"/>
                </a:cubicBezTo>
                <a:cubicBezTo>
                  <a:pt x="484554" y="824523"/>
                  <a:pt x="606006" y="822799"/>
                  <a:pt x="726831" y="832338"/>
                </a:cubicBezTo>
                <a:cubicBezTo>
                  <a:pt x="785445" y="836965"/>
                  <a:pt x="814790" y="863415"/>
                  <a:pt x="867508" y="879231"/>
                </a:cubicBezTo>
                <a:cubicBezTo>
                  <a:pt x="1150487" y="964126"/>
                  <a:pt x="775590" y="840776"/>
                  <a:pt x="961292" y="902677"/>
                </a:cubicBezTo>
                <a:cubicBezTo>
                  <a:pt x="1008184" y="894862"/>
                  <a:pt x="1054535" y="882393"/>
                  <a:pt x="1101969" y="879231"/>
                </a:cubicBezTo>
                <a:cubicBezTo>
                  <a:pt x="1114299" y="878409"/>
                  <a:pt x="1125022" y="893378"/>
                  <a:pt x="1137139" y="890954"/>
                </a:cubicBezTo>
                <a:cubicBezTo>
                  <a:pt x="1147977" y="888786"/>
                  <a:pt x="1152770" y="875323"/>
                  <a:pt x="1160585" y="867507"/>
                </a:cubicBezTo>
                <a:cubicBezTo>
                  <a:pt x="1144954" y="859692"/>
                  <a:pt x="1122683" y="859046"/>
                  <a:pt x="1113692" y="844061"/>
                </a:cubicBezTo>
                <a:cubicBezTo>
                  <a:pt x="1100968" y="822855"/>
                  <a:pt x="1156512" y="777796"/>
                  <a:pt x="1160585" y="773723"/>
                </a:cubicBezTo>
                <a:lnTo>
                  <a:pt x="1184031" y="703384"/>
                </a:lnTo>
                <a:cubicBezTo>
                  <a:pt x="1190431" y="684185"/>
                  <a:pt x="1205154" y="614137"/>
                  <a:pt x="1207477" y="597877"/>
                </a:cubicBezTo>
                <a:cubicBezTo>
                  <a:pt x="1212481" y="562847"/>
                  <a:pt x="1214196" y="527399"/>
                  <a:pt x="1219200" y="492369"/>
                </a:cubicBezTo>
                <a:cubicBezTo>
                  <a:pt x="1226273" y="442858"/>
                  <a:pt x="1229009" y="439496"/>
                  <a:pt x="1242646" y="398584"/>
                </a:cubicBezTo>
                <a:cubicBezTo>
                  <a:pt x="1250461" y="410307"/>
                  <a:pt x="1252423" y="430337"/>
                  <a:pt x="1266092" y="433754"/>
                </a:cubicBezTo>
                <a:cubicBezTo>
                  <a:pt x="1276815" y="436435"/>
                  <a:pt x="1280908" y="417212"/>
                  <a:pt x="1289539" y="410307"/>
                </a:cubicBezTo>
                <a:cubicBezTo>
                  <a:pt x="1300541" y="401505"/>
                  <a:pt x="1313884" y="395881"/>
                  <a:pt x="1324708" y="386861"/>
                </a:cubicBezTo>
                <a:cubicBezTo>
                  <a:pt x="1383250" y="338076"/>
                  <a:pt x="1333240" y="360571"/>
                  <a:pt x="1395046" y="339969"/>
                </a:cubicBezTo>
                <a:cubicBezTo>
                  <a:pt x="1402861" y="328246"/>
                  <a:pt x="1407490" y="313601"/>
                  <a:pt x="1418492" y="304800"/>
                </a:cubicBezTo>
                <a:cubicBezTo>
                  <a:pt x="1428142" y="297080"/>
                  <a:pt x="1444924" y="301815"/>
                  <a:pt x="1453662" y="293077"/>
                </a:cubicBezTo>
                <a:cubicBezTo>
                  <a:pt x="1459283" y="287456"/>
                  <a:pt x="1476986" y="211441"/>
                  <a:pt x="1477108" y="211015"/>
                </a:cubicBezTo>
                <a:cubicBezTo>
                  <a:pt x="1492583" y="156851"/>
                  <a:pt x="1493740" y="168482"/>
                  <a:pt x="1535723" y="105507"/>
                </a:cubicBezTo>
                <a:cubicBezTo>
                  <a:pt x="1544660" y="92101"/>
                  <a:pt x="1566985" y="97692"/>
                  <a:pt x="1582616" y="93784"/>
                </a:cubicBezTo>
                <a:cubicBezTo>
                  <a:pt x="1590431" y="82061"/>
                  <a:pt x="1595238" y="67635"/>
                  <a:pt x="1606062" y="58615"/>
                </a:cubicBezTo>
                <a:cubicBezTo>
                  <a:pt x="1619487" y="47427"/>
                  <a:pt x="1640597" y="47526"/>
                  <a:pt x="1652954" y="35169"/>
                </a:cubicBezTo>
                <a:cubicBezTo>
                  <a:pt x="1661692" y="26431"/>
                  <a:pt x="1664677" y="0"/>
                  <a:pt x="1664677" y="0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19" idx="12"/>
          </p:cNvCxnSpPr>
          <p:nvPr/>
        </p:nvCxnSpPr>
        <p:spPr>
          <a:xfrm flipH="1" flipV="1">
            <a:off x="4630615" y="4771292"/>
            <a:ext cx="234462" cy="597877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92015" y="4805116"/>
            <a:ext cx="2215661" cy="40548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95600" y="3505200"/>
            <a:ext cx="1639559" cy="1266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13537" y="5210596"/>
            <a:ext cx="1570894" cy="11902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535158" y="6114195"/>
            <a:ext cx="726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Psychosurgery		ECT		(</a:t>
            </a:r>
            <a:r>
              <a:rPr lang="nl-NL" dirty="0" err="1" smtClean="0"/>
              <a:t>animal</a:t>
            </a:r>
            <a:r>
              <a:rPr lang="nl-NL" dirty="0" smtClean="0"/>
              <a:t>) neurophysiology</a:t>
            </a:r>
            <a:endParaRPr lang="nl-NL" dirty="0"/>
          </a:p>
        </p:txBody>
      </p:sp>
      <p:sp>
        <p:nvSpPr>
          <p:cNvPr id="10" name="TextBox 9"/>
          <p:cNvSpPr txBox="1"/>
          <p:nvPr/>
        </p:nvSpPr>
        <p:spPr>
          <a:xfrm>
            <a:off x="9528141" y="4223559"/>
            <a:ext cx="23933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Hybrid technologies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3960502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(Hypo)thalamus as </a:t>
            </a:r>
            <a:r>
              <a:rPr lang="nl-NL" dirty="0" err="1" smtClean="0"/>
              <a:t>emotion</a:t>
            </a:r>
            <a:r>
              <a:rPr lang="nl-NL" dirty="0" smtClean="0"/>
              <a:t> center (1927)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1892" y="2274570"/>
            <a:ext cx="2860602" cy="36320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51892" y="5992297"/>
            <a:ext cx="42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Walter Cannon (1871-1945), physiologist</a:t>
            </a:r>
            <a:endParaRPr lang="nl-NL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261" y="2492301"/>
            <a:ext cx="5074098" cy="341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308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EEG: registration of neural electrical activity </a:t>
            </a:r>
          </a:p>
          <a:p>
            <a:pPr marL="0" indent="0">
              <a:buNone/>
            </a:pPr>
            <a:r>
              <a:rPr lang="nl-NL" dirty="0" smtClean="0"/>
              <a:t>   (Berger, 1929 &amp; 1931)</a:t>
            </a:r>
          </a:p>
          <a:p>
            <a:endParaRPr lang="nl-NL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320" y="2194360"/>
            <a:ext cx="2286000" cy="38426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7465" y="3790126"/>
            <a:ext cx="4328535" cy="1426588"/>
          </a:xfrm>
          <a:prstGeom prst="rect">
            <a:avLst/>
          </a:prstGeom>
        </p:spPr>
      </p:pic>
      <p:sp>
        <p:nvSpPr>
          <p:cNvPr id="7" name="Tekstvak 5"/>
          <p:cNvSpPr txBox="1"/>
          <p:nvPr/>
        </p:nvSpPr>
        <p:spPr>
          <a:xfrm>
            <a:off x="8191852" y="6176963"/>
            <a:ext cx="382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Hans Berger (1873-1941), psychiatrist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9472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Subcortical “chronic” stimulation in a </a:t>
            </a:r>
          </a:p>
          <a:p>
            <a:pPr marL="0" indent="0">
              <a:buNone/>
            </a:pPr>
            <a:r>
              <a:rPr lang="nl-NL" dirty="0" smtClean="0"/>
              <a:t>   conscious freely moving animal </a:t>
            </a:r>
          </a:p>
          <a:p>
            <a:pPr marL="0" indent="0">
              <a:buNone/>
            </a:pPr>
            <a:r>
              <a:rPr lang="nl-NL" dirty="0" smtClean="0"/>
              <a:t>   (Chaffee &amp; Light, 1934)</a:t>
            </a:r>
          </a:p>
          <a:p>
            <a:endParaRPr lang="nl-NL" dirty="0" smtClean="0"/>
          </a:p>
          <a:p>
            <a:r>
              <a:rPr lang="nl-NL" sz="2000" dirty="0" smtClean="0"/>
              <a:t>Motor cortex and hypothalamus </a:t>
            </a:r>
            <a:endParaRPr lang="nl-NL" sz="2000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503" y="1929651"/>
            <a:ext cx="3718988" cy="424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27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Metrazol shock treatment (1935)</a:t>
            </a:r>
          </a:p>
          <a:p>
            <a:endParaRPr lang="nl-NL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3527" y="1690688"/>
            <a:ext cx="2920007" cy="4152900"/>
          </a:xfrm>
          <a:prstGeom prst="rect">
            <a:avLst/>
          </a:prstGeom>
        </p:spPr>
      </p:pic>
      <p:sp>
        <p:nvSpPr>
          <p:cNvPr id="5" name="Tekstvak 5"/>
          <p:cNvSpPr txBox="1"/>
          <p:nvPr/>
        </p:nvSpPr>
        <p:spPr>
          <a:xfrm>
            <a:off x="7197110" y="6057755"/>
            <a:ext cx="41566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Ladislas </a:t>
            </a:r>
            <a:r>
              <a:rPr lang="nl-NL" dirty="0" smtClean="0"/>
              <a:t>Meduna (1896-1964), psychiatrist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273" y="2899857"/>
            <a:ext cx="3566165" cy="260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0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Leucotomy</a:t>
            </a:r>
            <a:r>
              <a:rPr lang="nl-NL" dirty="0" smtClean="0"/>
              <a:t> (1935)</a:t>
            </a:r>
          </a:p>
          <a:p>
            <a:endParaRPr lang="nl-NL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866" y="2763570"/>
            <a:ext cx="4303712" cy="276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5608" y="1980622"/>
            <a:ext cx="2570287" cy="363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7345608" y="5807631"/>
            <a:ext cx="3821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Egas</a:t>
            </a:r>
            <a:r>
              <a:rPr lang="nl-NL" dirty="0" smtClean="0"/>
              <a:t> </a:t>
            </a:r>
            <a:r>
              <a:rPr lang="nl-NL" dirty="0" err="1" smtClean="0"/>
              <a:t>Moniz</a:t>
            </a:r>
            <a:r>
              <a:rPr lang="nl-NL" dirty="0" smtClean="0"/>
              <a:t> (1874-1955), </a:t>
            </a:r>
            <a:r>
              <a:rPr lang="nl-NL" dirty="0" err="1" smtClean="0"/>
              <a:t>neurologist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045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Transorbital</a:t>
            </a:r>
            <a:r>
              <a:rPr lang="nl-NL" dirty="0" smtClean="0"/>
              <a:t> </a:t>
            </a:r>
            <a:r>
              <a:rPr lang="nl-NL" dirty="0" err="1" smtClean="0"/>
              <a:t>lobotomy</a:t>
            </a:r>
            <a:r>
              <a:rPr lang="nl-NL" dirty="0" smtClean="0"/>
              <a:t> (1946)</a:t>
            </a:r>
          </a:p>
          <a:p>
            <a:endParaRPr lang="nl-NL" dirty="0" smtClean="0"/>
          </a:p>
        </p:txBody>
      </p:sp>
      <p:sp>
        <p:nvSpPr>
          <p:cNvPr id="9" name="Tekstvak 5"/>
          <p:cNvSpPr txBox="1"/>
          <p:nvPr/>
        </p:nvSpPr>
        <p:spPr>
          <a:xfrm>
            <a:off x="7398327" y="5891955"/>
            <a:ext cx="4085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Walter Freeman (1895-1972), </a:t>
            </a:r>
            <a:r>
              <a:rPr lang="nl-NL" dirty="0" err="1" smtClean="0"/>
              <a:t>neurologist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462955"/>
            <a:ext cx="50292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6033" y="2985562"/>
            <a:ext cx="3294867" cy="238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05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Electroconvulsive therapy (ECT) (1938)</a:t>
            </a:r>
          </a:p>
          <a:p>
            <a:endParaRPr lang="nl-NL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0893" y="2778368"/>
            <a:ext cx="4302369" cy="254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70893" y="5590810"/>
            <a:ext cx="42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Lucio</a:t>
            </a:r>
            <a:r>
              <a:rPr lang="nl-NL" dirty="0" smtClean="0"/>
              <a:t> </a:t>
            </a:r>
            <a:r>
              <a:rPr lang="nl-NL" dirty="0" err="1" smtClean="0"/>
              <a:t>Bini</a:t>
            </a:r>
            <a:r>
              <a:rPr lang="nl-NL" dirty="0" smtClean="0"/>
              <a:t> (1908-1964), </a:t>
            </a:r>
            <a:r>
              <a:rPr lang="nl-NL" dirty="0" err="1" smtClean="0"/>
              <a:t>psychiatrist</a:t>
            </a:r>
            <a:endParaRPr lang="nl-NL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181" y="2540072"/>
            <a:ext cx="2314941" cy="301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755181" y="5821271"/>
            <a:ext cx="42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 smtClean="0"/>
              <a:t>Ugo</a:t>
            </a:r>
            <a:r>
              <a:rPr lang="nl-NL" dirty="0" smtClean="0"/>
              <a:t> </a:t>
            </a:r>
            <a:r>
              <a:rPr lang="nl-NL" dirty="0" err="1" smtClean="0"/>
              <a:t>Cerletti</a:t>
            </a:r>
            <a:r>
              <a:rPr lang="nl-NL" dirty="0" smtClean="0"/>
              <a:t> (1877-1963), </a:t>
            </a:r>
            <a:r>
              <a:rPr lang="nl-NL" dirty="0" err="1" smtClean="0"/>
              <a:t>psychiatrist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4211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Hypothalamic registration and stimulation (1938-1941)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4992" y="2468497"/>
            <a:ext cx="2683019" cy="3708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12630" y="6176963"/>
            <a:ext cx="42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Roy R Grinker (1900-1993), psychiatrist</a:t>
            </a:r>
            <a:endParaRPr lang="nl-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204608"/>
            <a:ext cx="5719715" cy="2104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877" y="4149970"/>
            <a:ext cx="3317632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397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Verleden, heden en toekomst van DBS: </a:t>
            </a:r>
            <a:r>
              <a:rPr lang="nl-NL" dirty="0" smtClean="0"/>
              <a:t>Therapie of gedragscontrole?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55428"/>
            <a:ext cx="9144000" cy="1655762"/>
          </a:xfrm>
        </p:spPr>
        <p:txBody>
          <a:bodyPr>
            <a:normAutofit/>
          </a:bodyPr>
          <a:lstStyle/>
          <a:p>
            <a:r>
              <a:rPr lang="nl-NL" dirty="0" smtClean="0"/>
              <a:t>Max van der Linden</a:t>
            </a:r>
          </a:p>
          <a:p>
            <a:r>
              <a:rPr lang="nl-NL" dirty="0"/>
              <a:t>NIBI </a:t>
            </a:r>
            <a:r>
              <a:rPr lang="nl-NL" dirty="0" smtClean="0"/>
              <a:t>– conferentie 2016 </a:t>
            </a:r>
          </a:p>
          <a:p>
            <a:r>
              <a:rPr lang="nl-NL" dirty="0" smtClean="0"/>
              <a:t>Hormonale </a:t>
            </a:r>
            <a:r>
              <a:rPr lang="nl-NL" dirty="0"/>
              <a:t>en </a:t>
            </a:r>
            <a:r>
              <a:rPr lang="nl-NL" u="sng" dirty="0"/>
              <a:t>neurale regeling </a:t>
            </a:r>
          </a:p>
        </p:txBody>
      </p:sp>
    </p:spTree>
    <p:extLst>
      <p:ext uri="{BB962C8B-B14F-4D97-AF65-F5344CB8AC3E}">
        <p14:creationId xmlns:p14="http://schemas.microsoft.com/office/powerpoint/2010/main" val="97519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Hypothalamic registration and stimulation (1938-1941)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2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Roy R Grinker (1900-1993), psychiatrist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6" y="2672522"/>
            <a:ext cx="5680198" cy="265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4992" y="2468497"/>
            <a:ext cx="2683019" cy="370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45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Thalamocortical integration </a:t>
            </a:r>
            <a:r>
              <a:rPr lang="nl-NL" dirty="0" smtClean="0"/>
              <a:t>(Hayne</a:t>
            </a:r>
            <a:r>
              <a:rPr lang="nl-NL" dirty="0"/>
              <a:t>, Meyers &amp; </a:t>
            </a:r>
            <a:r>
              <a:rPr lang="nl-NL" dirty="0" smtClean="0"/>
              <a:t>Knott, 1949)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5331" y="3022235"/>
            <a:ext cx="429195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64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Theoretical synthesis: Visceral brain (1949), limbic system (1952)</a:t>
            </a:r>
            <a:endParaRPr lang="nl-NL" dirty="0"/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421240" y="5666507"/>
            <a:ext cx="4374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Paul MacLean (1914-2001), neuroanatomist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98628" y="2388353"/>
            <a:ext cx="2612075" cy="32781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333" y="2638697"/>
            <a:ext cx="4887116" cy="33971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6861" y="6274749"/>
            <a:ext cx="1085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hypothalamus</a:t>
            </a:r>
            <a:r>
              <a:rPr lang="en-US" dirty="0"/>
              <a:t>, </a:t>
            </a:r>
            <a:r>
              <a:rPr lang="en-US" dirty="0" smtClean="0"/>
              <a:t>thalamus, hippocampus, gyrus cingula  and their interconnections + orbital frontal cortex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20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Real “</a:t>
            </a:r>
            <a:r>
              <a:rPr lang="nl-NL" dirty="0" err="1" smtClean="0"/>
              <a:t>chronic</a:t>
            </a:r>
            <a:r>
              <a:rPr lang="nl-NL" dirty="0" smtClean="0"/>
              <a:t>” </a:t>
            </a:r>
            <a:r>
              <a:rPr lang="nl-NL" dirty="0" err="1" smtClean="0"/>
              <a:t>depth</a:t>
            </a:r>
            <a:r>
              <a:rPr lang="nl-NL" dirty="0" smtClean="0"/>
              <a:t> </a:t>
            </a:r>
            <a:r>
              <a:rPr lang="nl-NL" dirty="0" err="1" smtClean="0"/>
              <a:t>stimulation</a:t>
            </a:r>
            <a:r>
              <a:rPr lang="nl-NL" dirty="0"/>
              <a:t> (1948-1957)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sz="2400" dirty="0" smtClean="0"/>
              <a:t>Selected cerebral intracranial electroshock therapy</a:t>
            </a:r>
          </a:p>
          <a:p>
            <a:endParaRPr lang="nl-NL" sz="2400" dirty="0" smtClean="0"/>
          </a:p>
          <a:p>
            <a:r>
              <a:rPr lang="nl-NL" sz="2400" dirty="0" smtClean="0"/>
              <a:t>ECT (generalized seizure)</a:t>
            </a:r>
          </a:p>
          <a:p>
            <a:endParaRPr lang="nl-NL" sz="2400" dirty="0"/>
          </a:p>
          <a:p>
            <a:r>
              <a:rPr lang="nl-NL" sz="2400" dirty="0" smtClean="0"/>
              <a:t>Subconvulsive focal stimulation</a:t>
            </a:r>
            <a:endParaRPr lang="nl-NL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2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Juan Negrin jr. (1914-2001), neurosurgeon</a:t>
            </a:r>
            <a:endParaRPr lang="nl-NL" dirty="0"/>
          </a:p>
        </p:txBody>
      </p:sp>
      <p:pic>
        <p:nvPicPr>
          <p:cNvPr id="1026" name="Picture 2" descr="http://image2.findagrave.com/photos250/photos/2013/227/115557930_1376636652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494" y="2333560"/>
            <a:ext cx="2505720" cy="370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4490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Real “chronic” depth stimulation (1948)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2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Lawrence Pool (1914-2001), neurosurgeon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856" y="2734675"/>
            <a:ext cx="6133108" cy="3286029"/>
          </a:xfrm>
          <a:prstGeom prst="rect">
            <a:avLst/>
          </a:prstGeom>
        </p:spPr>
      </p:pic>
      <p:pic>
        <p:nvPicPr>
          <p:cNvPr id="7" name="Picture 8" descr="http://neurosurgery.org/society/biophoto/pool_lawre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6081" y="2286000"/>
            <a:ext cx="2703514" cy="3548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1045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Real “chronic” depth stimulation (1948)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2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Lawrence Pool (1914-2001), neurosurgeon</a:t>
            </a:r>
            <a:endParaRPr lang="nl-NL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85239"/>
            <a:ext cx="5631544" cy="2631654"/>
          </a:xfrm>
          <a:prstGeom prst="rect">
            <a:avLst/>
          </a:prstGeom>
        </p:spPr>
      </p:pic>
      <p:pic>
        <p:nvPicPr>
          <p:cNvPr id="8" name="Picture 8" descr="http://neurosurgery.org/society/biophoto/pool_lawre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6081" y="2286000"/>
            <a:ext cx="2703514" cy="3548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1692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Real “chronic” depth stimulation (1948)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2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Lawrence Pool (1914-2001), neurosurgeon</a:t>
            </a:r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7484" y="2622687"/>
            <a:ext cx="2859272" cy="3554276"/>
          </a:xfrm>
          <a:prstGeom prst="rect">
            <a:avLst/>
          </a:prstGeom>
        </p:spPr>
      </p:pic>
      <p:pic>
        <p:nvPicPr>
          <p:cNvPr id="7" name="Picture 8" descr="http://neurosurgery.org/society/biophoto/pool_lawre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76081" y="2286000"/>
            <a:ext cx="2703514" cy="3548364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2537460" y="2720340"/>
            <a:ext cx="582930" cy="51435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42563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84513"/>
            <a:ext cx="10515600" cy="4351338"/>
          </a:xfrm>
        </p:spPr>
        <p:txBody>
          <a:bodyPr>
            <a:normAutofit/>
          </a:bodyPr>
          <a:lstStyle/>
          <a:p>
            <a:r>
              <a:rPr lang="nl-NL" sz="3000" dirty="0"/>
              <a:t>Real “chronic” depth stimulation (1948)</a:t>
            </a:r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r>
              <a:rPr lang="nl-NL" sz="2400" dirty="0" err="1" smtClean="0"/>
              <a:t>Depressed</a:t>
            </a:r>
            <a:r>
              <a:rPr lang="nl-NL" sz="2400" dirty="0" smtClean="0"/>
              <a:t> </a:t>
            </a:r>
            <a:r>
              <a:rPr lang="nl-NL" sz="2400" dirty="0" err="1"/>
              <a:t>cachectic</a:t>
            </a:r>
            <a:r>
              <a:rPr lang="nl-NL" sz="2400" dirty="0"/>
              <a:t> </a:t>
            </a:r>
            <a:r>
              <a:rPr lang="nl-NL" sz="2400" dirty="0" err="1" smtClean="0"/>
              <a:t>woman</a:t>
            </a:r>
            <a:endParaRPr lang="nl-NL" sz="2400" dirty="0" smtClean="0"/>
          </a:p>
          <a:p>
            <a:pPr marL="0" indent="0">
              <a:buNone/>
            </a:pPr>
            <a:r>
              <a:rPr lang="nl-NL" sz="2400" dirty="0" smtClean="0"/>
              <a:t>   of </a:t>
            </a:r>
            <a:r>
              <a:rPr lang="nl-NL" sz="2400" dirty="0"/>
              <a:t>60 suffering from advanced </a:t>
            </a:r>
          </a:p>
          <a:p>
            <a:pPr marL="0" indent="0">
              <a:buNone/>
            </a:pPr>
            <a:r>
              <a:rPr lang="nl-NL" sz="2400" dirty="0" smtClean="0"/>
              <a:t>   </a:t>
            </a:r>
            <a:r>
              <a:rPr lang="nl-NL" sz="2400" dirty="0" err="1" smtClean="0"/>
              <a:t>Parkinson’s</a:t>
            </a:r>
            <a:r>
              <a:rPr lang="nl-NL" sz="2400" dirty="0" smtClean="0"/>
              <a:t> </a:t>
            </a:r>
            <a:r>
              <a:rPr lang="nl-NL" sz="2400" dirty="0" err="1" smtClean="0"/>
              <a:t>disease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 smtClean="0"/>
              <a:t>Daily </a:t>
            </a:r>
            <a:r>
              <a:rPr lang="nl-NL" sz="2400" dirty="0" err="1" smtClean="0"/>
              <a:t>stimulation</a:t>
            </a:r>
            <a:r>
              <a:rPr lang="nl-NL" sz="2400" dirty="0" smtClean="0"/>
              <a:t> </a:t>
            </a:r>
            <a:r>
              <a:rPr lang="nl-NL" sz="2400" dirty="0" err="1" smtClean="0"/>
              <a:t>caudate</a:t>
            </a:r>
            <a:r>
              <a:rPr lang="nl-NL" sz="2400" dirty="0" smtClean="0"/>
              <a:t> </a:t>
            </a:r>
            <a:r>
              <a:rPr lang="nl-NL" sz="2400" dirty="0"/>
              <a:t>nucleus </a:t>
            </a:r>
            <a:r>
              <a:rPr lang="nl-NL" sz="2400" dirty="0" smtClean="0"/>
              <a:t>(8 weeks)</a:t>
            </a:r>
            <a:endParaRPr lang="nl-NL" sz="2400" dirty="0"/>
          </a:p>
          <a:p>
            <a:endParaRPr lang="nl-NL" sz="2400" dirty="0"/>
          </a:p>
          <a:p>
            <a:r>
              <a:rPr lang="nl-NL" sz="2400" dirty="0" err="1" smtClean="0"/>
              <a:t>Electrodes</a:t>
            </a:r>
            <a:r>
              <a:rPr lang="nl-NL" sz="2400" dirty="0" smtClean="0"/>
              <a:t> </a:t>
            </a:r>
            <a:r>
              <a:rPr lang="nl-NL" sz="2400" dirty="0" err="1" smtClean="0"/>
              <a:t>remained</a:t>
            </a:r>
            <a:r>
              <a:rPr lang="nl-NL" sz="2400" dirty="0" smtClean="0"/>
              <a:t> </a:t>
            </a:r>
            <a:r>
              <a:rPr lang="nl-NL" sz="2400" dirty="0" err="1" smtClean="0"/>
              <a:t>for</a:t>
            </a:r>
            <a:r>
              <a:rPr lang="nl-NL" sz="2400" dirty="0" smtClean="0"/>
              <a:t> 3 </a:t>
            </a:r>
            <a:r>
              <a:rPr lang="nl-NL" sz="2400" dirty="0" err="1" smtClean="0"/>
              <a:t>years</a:t>
            </a:r>
            <a:endParaRPr lang="nl-NL" sz="2400" dirty="0"/>
          </a:p>
          <a:p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2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Lawrence Pool (1914-2001), neurosurgeon</a:t>
            </a:r>
            <a:endParaRPr lang="nl-NL" dirty="0"/>
          </a:p>
        </p:txBody>
      </p:sp>
      <p:pic>
        <p:nvPicPr>
          <p:cNvPr id="7" name="Picture 8" descr="http://neurosurgery.org/society/biophoto/pool_lawr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6081" y="2286000"/>
            <a:ext cx="2703514" cy="3548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60954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Real “chronic” depth stimulation (1948)</a:t>
            </a:r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r>
              <a:rPr lang="en-US" sz="2400" dirty="0" smtClean="0"/>
              <a:t>“... </a:t>
            </a:r>
            <a:r>
              <a:rPr lang="en-US" sz="2400" dirty="0"/>
              <a:t>another (psychotic) case in </a:t>
            </a:r>
            <a:r>
              <a:rPr lang="en-US" sz="2400" dirty="0" smtClean="0"/>
              <a:t> 1948</a:t>
            </a:r>
          </a:p>
          <a:p>
            <a:pPr marL="0" indent="0">
              <a:buNone/>
            </a:pPr>
            <a:r>
              <a:rPr lang="en-US" sz="2400" dirty="0" smtClean="0"/>
              <a:t>   stimulation </a:t>
            </a:r>
            <a:r>
              <a:rPr lang="en-US" sz="2400" dirty="0"/>
              <a:t>of </a:t>
            </a:r>
            <a:r>
              <a:rPr lang="en-US" sz="2400" dirty="0" smtClean="0"/>
              <a:t>cingulate gyri </a:t>
            </a:r>
            <a:r>
              <a:rPr lang="en-US" sz="2400" dirty="0"/>
              <a:t>being attempted.”</a:t>
            </a:r>
          </a:p>
          <a:p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241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Lawrence Pool (1914-2001), neurosurgeon</a:t>
            </a:r>
            <a:endParaRPr lang="nl-NL" dirty="0"/>
          </a:p>
        </p:txBody>
      </p:sp>
      <p:pic>
        <p:nvPicPr>
          <p:cNvPr id="7" name="Picture 8" descr="http://neurosurgery.org/society/biophoto/pool_lawrenc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6081" y="2286000"/>
            <a:ext cx="2703514" cy="35483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722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</a:t>
            </a:r>
            <a:r>
              <a:rPr lang="en-US" dirty="0" smtClean="0"/>
              <a:t>eptal </a:t>
            </a:r>
            <a:r>
              <a:rPr lang="en-US" dirty="0"/>
              <a:t>area as </a:t>
            </a:r>
            <a:r>
              <a:rPr lang="en-US" dirty="0" err="1"/>
              <a:t>facilitatory</a:t>
            </a:r>
            <a:r>
              <a:rPr lang="en-US" dirty="0"/>
              <a:t> </a:t>
            </a:r>
            <a:r>
              <a:rPr lang="en-US" dirty="0" err="1" smtClean="0"/>
              <a:t>centre</a:t>
            </a:r>
            <a:r>
              <a:rPr lang="en-US" dirty="0" smtClean="0"/>
              <a:t> (1950)</a:t>
            </a:r>
            <a:endParaRPr lang="en-US" dirty="0"/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Robert Heath (1915-1999), neuropsychiatrist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30" y="2222766"/>
            <a:ext cx="3314198" cy="359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76170" y="2520824"/>
            <a:ext cx="3152485" cy="2997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091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Verleden, heden en toekomst van DBS: </a:t>
            </a:r>
            <a:r>
              <a:rPr lang="nl-NL" u="sng" dirty="0" smtClean="0"/>
              <a:t>Therapie</a:t>
            </a:r>
            <a:r>
              <a:rPr lang="nl-NL" dirty="0" smtClean="0"/>
              <a:t> of gedragscontrole?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55428"/>
            <a:ext cx="9144000" cy="1655762"/>
          </a:xfrm>
        </p:spPr>
        <p:txBody>
          <a:bodyPr>
            <a:normAutofit/>
          </a:bodyPr>
          <a:lstStyle/>
          <a:p>
            <a:r>
              <a:rPr lang="nl-NL" dirty="0" smtClean="0"/>
              <a:t>Max van der Linden</a:t>
            </a:r>
          </a:p>
          <a:p>
            <a:r>
              <a:rPr lang="nl-NL" dirty="0"/>
              <a:t>NIBI </a:t>
            </a:r>
            <a:r>
              <a:rPr lang="nl-NL" dirty="0" smtClean="0"/>
              <a:t>– conferentie 2016 </a:t>
            </a:r>
          </a:p>
          <a:p>
            <a:r>
              <a:rPr lang="nl-NL" dirty="0" smtClean="0"/>
              <a:t>Hormonale </a:t>
            </a:r>
            <a:r>
              <a:rPr lang="nl-NL" dirty="0"/>
              <a:t>en </a:t>
            </a:r>
            <a:r>
              <a:rPr lang="nl-NL" u="sng" dirty="0"/>
              <a:t>neurale regeling </a:t>
            </a:r>
          </a:p>
        </p:txBody>
      </p:sp>
    </p:spTree>
    <p:extLst>
      <p:ext uri="{BB962C8B-B14F-4D97-AF65-F5344CB8AC3E}">
        <p14:creationId xmlns:p14="http://schemas.microsoft.com/office/powerpoint/2010/main" val="2137391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Olds &amp; Milner (1954)</a:t>
            </a:r>
          </a:p>
          <a:p>
            <a:endParaRPr lang="nl-NL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400" dirty="0" smtClean="0"/>
              <a:t>“</a:t>
            </a:r>
            <a:r>
              <a:rPr lang="en-US" sz="2400" dirty="0"/>
              <a:t>Positive reinforcement produced by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	electrical </a:t>
            </a:r>
            <a:r>
              <a:rPr lang="en-US" sz="2400" dirty="0"/>
              <a:t>stimulation of septal area and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other </a:t>
            </a:r>
            <a:r>
              <a:rPr lang="en-US" sz="2400" dirty="0"/>
              <a:t>regions of the rat brain” </a:t>
            </a:r>
          </a:p>
          <a:p>
            <a:endParaRPr lang="en-US" sz="2400" dirty="0" smtClean="0"/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461" y="2658140"/>
            <a:ext cx="3686856" cy="276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349" y="4513167"/>
            <a:ext cx="3750265" cy="2205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vaal 8"/>
          <p:cNvSpPr/>
          <p:nvPr/>
        </p:nvSpPr>
        <p:spPr>
          <a:xfrm>
            <a:off x="3345005" y="5422605"/>
            <a:ext cx="360040" cy="360040"/>
          </a:xfrm>
          <a:prstGeom prst="ellipse">
            <a:avLst/>
          </a:prstGeom>
          <a:solidFill>
            <a:srgbClr val="FF0000">
              <a:alpha val="0"/>
            </a:srgbClr>
          </a:solidFill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69588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Intracranial self-stimulation in man (1963)</a:t>
            </a:r>
            <a:endParaRPr lang="en-US" dirty="0"/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Robert Heath </a:t>
            </a:r>
            <a:r>
              <a:rPr lang="nl-NL" dirty="0"/>
              <a:t>(1915-1999), </a:t>
            </a:r>
            <a:r>
              <a:rPr lang="nl-NL" dirty="0" smtClean="0"/>
              <a:t>neuropsychiatrist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30" y="2222766"/>
            <a:ext cx="3314198" cy="359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016" y="2708905"/>
            <a:ext cx="4219575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339" y="5816009"/>
            <a:ext cx="1774825" cy="665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1634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Counterconditioning homosexuality (1972)</a:t>
            </a:r>
            <a:endParaRPr lang="en-US" dirty="0"/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Robert Heath </a:t>
            </a:r>
            <a:r>
              <a:rPr lang="nl-NL" dirty="0"/>
              <a:t>(1915-1999), </a:t>
            </a:r>
            <a:r>
              <a:rPr lang="nl-NL" dirty="0" smtClean="0"/>
              <a:t>neuropsychiatrist</a:t>
            </a:r>
            <a:endParaRPr lang="nl-NL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30" y="2222766"/>
            <a:ext cx="3314198" cy="3593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88" y="2545868"/>
            <a:ext cx="4801376" cy="27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339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“…possible therapeutic value</a:t>
            </a:r>
            <a:r>
              <a:rPr lang="en-US" dirty="0" smtClean="0"/>
              <a:t>…”(1952)</a:t>
            </a:r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Jose Delgado (1915-2011), neurophysiologist</a:t>
            </a:r>
            <a:endParaRPr lang="nl-NL" dirty="0"/>
          </a:p>
        </p:txBody>
      </p:sp>
      <p:pic>
        <p:nvPicPr>
          <p:cNvPr id="7" name="Picture 4" descr="http://t3.gstatic.com/images?q=tbn:ANd9GcRnLc7TzqagmPrGkbUe9XrL2Dy_U6pea4p1A8jfpCmiOu5yHer1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503" y="2434856"/>
            <a:ext cx="3445483" cy="339974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140" y="2607554"/>
            <a:ext cx="380365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08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“…possible therapeutic value</a:t>
            </a:r>
            <a:r>
              <a:rPr lang="en-US" dirty="0" smtClean="0"/>
              <a:t>…”(1952)</a:t>
            </a:r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Jose Delgado </a:t>
            </a:r>
            <a:r>
              <a:rPr lang="nl-NL" dirty="0"/>
              <a:t>(1915-2011), </a:t>
            </a:r>
            <a:r>
              <a:rPr lang="nl-NL" dirty="0" smtClean="0"/>
              <a:t>neurophysiologist</a:t>
            </a:r>
            <a:endParaRPr lang="nl-NL" dirty="0"/>
          </a:p>
        </p:txBody>
      </p:sp>
      <p:pic>
        <p:nvPicPr>
          <p:cNvPr id="7" name="Picture 4" descr="http://t3.gstatic.com/images?q=tbn:ANd9GcRnLc7TzqagmPrGkbUe9XrL2Dy_U6pea4p1A8jfpCmiOu5yHer1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503" y="2434856"/>
            <a:ext cx="3445483" cy="3399746"/>
          </a:xfrm>
          <a:prstGeom prst="rect">
            <a:avLst/>
          </a:prstGeom>
          <a:noFill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83981" y="2434856"/>
            <a:ext cx="3327275" cy="2477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3948" y="5263571"/>
            <a:ext cx="3827339" cy="906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53409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Stimoceiver</a:t>
            </a:r>
            <a:r>
              <a:rPr lang="en-US" dirty="0" smtClean="0"/>
              <a:t> Delgado et al (1959)</a:t>
            </a:r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Jose Delgado </a:t>
            </a:r>
            <a:r>
              <a:rPr lang="nl-NL" dirty="0"/>
              <a:t>(1915-2011), </a:t>
            </a:r>
            <a:r>
              <a:rPr lang="nl-NL" dirty="0" smtClean="0"/>
              <a:t>neurophysiologist</a:t>
            </a:r>
            <a:endParaRPr lang="nl-NL" dirty="0"/>
          </a:p>
        </p:txBody>
      </p:sp>
      <p:pic>
        <p:nvPicPr>
          <p:cNvPr id="7" name="Picture 4" descr="http://t3.gstatic.com/images?q=tbn:ANd9GcRnLc7TzqagmPrGkbUe9XrL2Dy_U6pea4p1A8jfpCmiOu5yHer1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503" y="2434856"/>
            <a:ext cx="3445483" cy="3399746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97" y="2635335"/>
            <a:ext cx="3146425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940" y="5245616"/>
            <a:ext cx="426085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>
          <a:xfrm>
            <a:off x="4125433" y="5443870"/>
            <a:ext cx="1137683" cy="2764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324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497" y="2635335"/>
            <a:ext cx="3146425" cy="299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905" y="4425553"/>
            <a:ext cx="3478176" cy="193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Stimoceiver</a:t>
            </a:r>
            <a:r>
              <a:rPr lang="en-US" dirty="0" smtClean="0"/>
              <a:t> Delgado et al (1959)</a:t>
            </a:r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Jose Delgado </a:t>
            </a:r>
            <a:r>
              <a:rPr lang="nl-NL" dirty="0"/>
              <a:t>(1915-2011), </a:t>
            </a:r>
            <a:r>
              <a:rPr lang="nl-NL" dirty="0" smtClean="0"/>
              <a:t>neurophysiologist</a:t>
            </a:r>
            <a:endParaRPr lang="nl-NL" dirty="0"/>
          </a:p>
        </p:txBody>
      </p:sp>
      <p:pic>
        <p:nvPicPr>
          <p:cNvPr id="7" name="Picture 4" descr="http://t3.gstatic.com/images?q=tbn:ANd9GcRnLc7TzqagmPrGkbUe9XrL2Dy_U6pea4p1A8jfpCmiOu5yHer1e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2503" y="2434856"/>
            <a:ext cx="3445483" cy="3399746"/>
          </a:xfrm>
          <a:prstGeom prst="rect">
            <a:avLst/>
          </a:prstGeom>
          <a:noFill/>
        </p:spPr>
      </p:pic>
      <p:sp>
        <p:nvSpPr>
          <p:cNvPr id="4" name="Oval 3"/>
          <p:cNvSpPr/>
          <p:nvPr/>
        </p:nvSpPr>
        <p:spPr>
          <a:xfrm>
            <a:off x="3343239" y="4877672"/>
            <a:ext cx="1785754" cy="27644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34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Stimoceiver</a:t>
            </a:r>
            <a:r>
              <a:rPr lang="en-US" dirty="0" smtClean="0"/>
              <a:t> Delgado et al (1968)</a:t>
            </a:r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Jose Delgado </a:t>
            </a:r>
            <a:r>
              <a:rPr lang="nl-NL" dirty="0"/>
              <a:t>(1915-2011), </a:t>
            </a:r>
            <a:r>
              <a:rPr lang="nl-NL" dirty="0" smtClean="0"/>
              <a:t>neurophysiologist</a:t>
            </a:r>
            <a:endParaRPr lang="nl-NL" dirty="0"/>
          </a:p>
        </p:txBody>
      </p:sp>
      <p:pic>
        <p:nvPicPr>
          <p:cNvPr id="7" name="Picture 4" descr="http://t3.gstatic.com/images?q=tbn:ANd9GcRnLc7TzqagmPrGkbUe9XrL2Dy_U6pea4p1A8jfpCmiOu5yHer1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503" y="2434856"/>
            <a:ext cx="3445483" cy="3399746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71" y="2517973"/>
            <a:ext cx="60579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34747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Stimoceiver</a:t>
            </a:r>
            <a:r>
              <a:rPr lang="en-US" dirty="0" smtClean="0"/>
              <a:t> Delgado et al (1968)</a:t>
            </a:r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sp>
        <p:nvSpPr>
          <p:cNvPr id="5" name="TextBox 4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Jose Delgado </a:t>
            </a:r>
            <a:r>
              <a:rPr lang="nl-NL" dirty="0"/>
              <a:t>(1915-2011), </a:t>
            </a:r>
            <a:r>
              <a:rPr lang="nl-NL" dirty="0" smtClean="0"/>
              <a:t>neurophysiologist</a:t>
            </a:r>
            <a:endParaRPr lang="nl-NL" dirty="0"/>
          </a:p>
        </p:txBody>
      </p:sp>
      <p:pic>
        <p:nvPicPr>
          <p:cNvPr id="7" name="Picture 4" descr="http://t3.gstatic.com/images?q=tbn:ANd9GcRnLc7TzqagmPrGkbUe9XrL2Dy_U6pea4p1A8jfpCmiOu5yHer1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62503" y="2434856"/>
            <a:ext cx="3445483" cy="339974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945" y="2601818"/>
            <a:ext cx="3483130" cy="3232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Oval 9"/>
          <p:cNvSpPr/>
          <p:nvPr/>
        </p:nvSpPr>
        <p:spPr>
          <a:xfrm>
            <a:off x="4231759" y="3104709"/>
            <a:ext cx="691116" cy="61668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sz="3000" dirty="0" err="1" smtClean="0"/>
              <a:t>Standardisation</a:t>
            </a:r>
            <a:r>
              <a:rPr lang="nl-NL" sz="3000" dirty="0" smtClean="0"/>
              <a:t> </a:t>
            </a:r>
            <a:r>
              <a:rPr lang="nl-NL" sz="3000" dirty="0" smtClean="0"/>
              <a:t>(</a:t>
            </a:r>
            <a:r>
              <a:rPr lang="nl-NL" sz="3000" dirty="0" err="1" smtClean="0"/>
              <a:t>stereotactic</a:t>
            </a:r>
            <a:r>
              <a:rPr lang="nl-NL" sz="3000" dirty="0" smtClean="0"/>
              <a:t>) </a:t>
            </a:r>
            <a:r>
              <a:rPr lang="nl-NL" sz="3000" dirty="0" err="1" smtClean="0"/>
              <a:t>psychochirurgical</a:t>
            </a:r>
            <a:r>
              <a:rPr lang="nl-NL" sz="3000" dirty="0" smtClean="0"/>
              <a:t> </a:t>
            </a:r>
            <a:r>
              <a:rPr lang="nl-NL" sz="3000" dirty="0" smtClean="0"/>
              <a:t>techniques (1948-1973</a:t>
            </a:r>
            <a:r>
              <a:rPr lang="nl-NL" sz="3000" dirty="0" smtClean="0"/>
              <a:t>)</a:t>
            </a:r>
          </a:p>
          <a:p>
            <a:pPr marL="0" indent="0">
              <a:buNone/>
            </a:pPr>
            <a:endParaRPr lang="nl-NL" dirty="0"/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nl-NL" dirty="0" smtClean="0"/>
              <a:t>	</a:t>
            </a:r>
          </a:p>
          <a:p>
            <a:pPr marL="0" indent="0">
              <a:buNone/>
            </a:pPr>
            <a:r>
              <a:rPr lang="nl-NL" dirty="0" smtClean="0"/>
              <a:t>	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846" y="2486995"/>
            <a:ext cx="4988001" cy="392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773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/>
              <a:t>Verleden, heden en toekomst van DBS: </a:t>
            </a:r>
            <a:r>
              <a:rPr lang="nl-NL" dirty="0" smtClean="0"/>
              <a:t>Therapie of </a:t>
            </a:r>
            <a:r>
              <a:rPr lang="nl-NL" u="sng" dirty="0"/>
              <a:t>g</a:t>
            </a:r>
            <a:r>
              <a:rPr lang="nl-NL" u="sng" dirty="0" smtClean="0"/>
              <a:t>edragscontrole</a:t>
            </a:r>
            <a:r>
              <a:rPr lang="nl-NL" dirty="0" smtClean="0"/>
              <a:t>?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755428"/>
            <a:ext cx="9144000" cy="1655762"/>
          </a:xfrm>
        </p:spPr>
        <p:txBody>
          <a:bodyPr>
            <a:normAutofit/>
          </a:bodyPr>
          <a:lstStyle/>
          <a:p>
            <a:r>
              <a:rPr lang="nl-NL" dirty="0" smtClean="0"/>
              <a:t>Max van der Linden</a:t>
            </a:r>
          </a:p>
          <a:p>
            <a:r>
              <a:rPr lang="nl-NL" dirty="0"/>
              <a:t>NIBI </a:t>
            </a:r>
            <a:r>
              <a:rPr lang="nl-NL" dirty="0" smtClean="0"/>
              <a:t>– conferentie 2016 </a:t>
            </a:r>
          </a:p>
          <a:p>
            <a:r>
              <a:rPr lang="nl-NL" dirty="0" smtClean="0"/>
              <a:t>Hormonale </a:t>
            </a:r>
            <a:r>
              <a:rPr lang="nl-NL" dirty="0"/>
              <a:t>en </a:t>
            </a:r>
            <a:r>
              <a:rPr lang="nl-NL" u="sng" dirty="0"/>
              <a:t>neurale regeling </a:t>
            </a:r>
          </a:p>
        </p:txBody>
      </p:sp>
    </p:spTree>
    <p:extLst>
      <p:ext uri="{BB962C8B-B14F-4D97-AF65-F5344CB8AC3E}">
        <p14:creationId xmlns:p14="http://schemas.microsoft.com/office/powerpoint/2010/main" val="422543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Taming</a:t>
            </a:r>
            <a:r>
              <a:rPr lang="nl-NL" dirty="0"/>
              <a:t> (</a:t>
            </a:r>
            <a:r>
              <a:rPr lang="nl-NL" dirty="0" err="1"/>
              <a:t>political</a:t>
            </a:r>
            <a:r>
              <a:rPr lang="nl-NL" dirty="0"/>
              <a:t>) </a:t>
            </a:r>
            <a:r>
              <a:rPr lang="nl-NL" dirty="0" err="1"/>
              <a:t>aggression</a:t>
            </a:r>
            <a:endParaRPr lang="nl-NL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44" y="3226443"/>
            <a:ext cx="2822825" cy="2125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988" y="3226444"/>
            <a:ext cx="3234227" cy="2152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2060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Taming</a:t>
            </a:r>
            <a:r>
              <a:rPr lang="nl-NL" dirty="0"/>
              <a:t> (</a:t>
            </a:r>
            <a:r>
              <a:rPr lang="nl-NL" dirty="0" err="1"/>
              <a:t>political</a:t>
            </a:r>
            <a:r>
              <a:rPr lang="nl-NL" dirty="0"/>
              <a:t>) </a:t>
            </a:r>
            <a:r>
              <a:rPr lang="nl-NL" dirty="0" err="1"/>
              <a:t>aggression</a:t>
            </a:r>
            <a:endParaRPr lang="nl-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85626"/>
            <a:ext cx="6336704" cy="358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274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Taming</a:t>
            </a:r>
            <a:r>
              <a:rPr lang="nl-NL" dirty="0"/>
              <a:t> (</a:t>
            </a:r>
            <a:r>
              <a:rPr lang="nl-NL" dirty="0" err="1"/>
              <a:t>political</a:t>
            </a:r>
            <a:r>
              <a:rPr lang="nl-NL" dirty="0"/>
              <a:t>) </a:t>
            </a:r>
            <a:r>
              <a:rPr lang="nl-NL" dirty="0" err="1"/>
              <a:t>aggression</a:t>
            </a:r>
            <a:endParaRPr lang="nl-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585626"/>
            <a:ext cx="6336704" cy="3586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889" y="2711303"/>
            <a:ext cx="3858779" cy="381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273749" y="6406787"/>
            <a:ext cx="1396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JAMA, 1967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457951" y="2960371"/>
            <a:ext cx="3246120" cy="68118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0649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Taming</a:t>
            </a:r>
            <a:r>
              <a:rPr lang="nl-NL" dirty="0" smtClean="0"/>
              <a:t> (</a:t>
            </a:r>
            <a:r>
              <a:rPr lang="nl-NL" dirty="0" err="1" smtClean="0"/>
              <a:t>political</a:t>
            </a:r>
            <a:r>
              <a:rPr lang="nl-NL" dirty="0" smtClean="0"/>
              <a:t>) </a:t>
            </a:r>
            <a:r>
              <a:rPr lang="nl-NL" dirty="0" err="1" smtClean="0"/>
              <a:t>aggression</a:t>
            </a:r>
            <a:endParaRPr lang="nl-NL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179" y="2582087"/>
            <a:ext cx="2232025" cy="3414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2038" y="2515413"/>
            <a:ext cx="2395538" cy="3481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79368" y="6226400"/>
            <a:ext cx="73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1970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41176" y="6226400"/>
            <a:ext cx="6972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1970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750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Taming</a:t>
            </a:r>
            <a:r>
              <a:rPr lang="nl-NL" dirty="0" smtClean="0"/>
              <a:t> (</a:t>
            </a:r>
            <a:r>
              <a:rPr lang="nl-NL" dirty="0" err="1" smtClean="0"/>
              <a:t>political</a:t>
            </a:r>
            <a:r>
              <a:rPr lang="nl-NL" dirty="0" smtClean="0"/>
              <a:t>) </a:t>
            </a:r>
            <a:r>
              <a:rPr lang="nl-NL" dirty="0" err="1" smtClean="0"/>
              <a:t>aggression</a:t>
            </a:r>
            <a:endParaRPr lang="nl-NL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389" y="2530882"/>
            <a:ext cx="2998788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val 6"/>
          <p:cNvSpPr/>
          <p:nvPr/>
        </p:nvSpPr>
        <p:spPr>
          <a:xfrm>
            <a:off x="5522783" y="2538841"/>
            <a:ext cx="1785754" cy="45953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6191" y="6232753"/>
            <a:ext cx="73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1973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99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 smtClean="0"/>
              <a:t>Taming</a:t>
            </a:r>
            <a:r>
              <a:rPr lang="nl-NL" dirty="0" smtClean="0"/>
              <a:t> (</a:t>
            </a:r>
            <a:r>
              <a:rPr lang="nl-NL" dirty="0" err="1" smtClean="0"/>
              <a:t>political</a:t>
            </a:r>
            <a:r>
              <a:rPr lang="nl-NL" dirty="0" smtClean="0"/>
              <a:t>) </a:t>
            </a:r>
            <a:r>
              <a:rPr lang="nl-NL" dirty="0" err="1" smtClean="0"/>
              <a:t>aggression</a:t>
            </a:r>
            <a:endParaRPr lang="nl-NL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127" y="2863481"/>
            <a:ext cx="2370322" cy="2918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764" y="2554817"/>
            <a:ext cx="2324691" cy="3535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753465" y="6226400"/>
            <a:ext cx="73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1972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49286" y="6226400"/>
            <a:ext cx="733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1975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01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return of lobotomy and </a:t>
            </a:r>
            <a:r>
              <a:rPr lang="en-US" dirty="0" smtClean="0"/>
              <a:t>psychosurgery (Breggin,1971)</a:t>
            </a:r>
          </a:p>
          <a:p>
            <a:endParaRPr lang="en-US" dirty="0"/>
          </a:p>
          <a:p>
            <a:r>
              <a:rPr lang="en-US" sz="2400" dirty="0" smtClean="0"/>
              <a:t>“… second </a:t>
            </a:r>
            <a:r>
              <a:rPr lang="en-US" sz="2400" dirty="0"/>
              <a:t>wave of </a:t>
            </a:r>
            <a:r>
              <a:rPr lang="en-US" sz="2400" dirty="0" smtClean="0"/>
              <a:t>psychosurgery…”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“… a “blunting” effect upon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human’s </a:t>
            </a:r>
            <a:r>
              <a:rPr lang="en-US" sz="2400" dirty="0"/>
              <a:t>emotional responsiveness.”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56" y="2626242"/>
            <a:ext cx="3620257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Peter Breggin (1936-), psychiatrist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8612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/>
              <a:t>return of lobotomy and </a:t>
            </a:r>
            <a:r>
              <a:rPr lang="en-US" dirty="0" smtClean="0"/>
              <a:t>psychosurgery (Breggin,1971)</a:t>
            </a:r>
          </a:p>
          <a:p>
            <a:endParaRPr lang="en-US" dirty="0"/>
          </a:p>
          <a:p>
            <a:r>
              <a:rPr lang="en-US" sz="2400" dirty="0"/>
              <a:t>“…The totalitarian potential is </a:t>
            </a:r>
          </a:p>
          <a:p>
            <a:pPr marL="0" indent="0">
              <a:buNone/>
            </a:pPr>
            <a:r>
              <a:rPr lang="en-US" sz="2400" dirty="0" smtClean="0"/>
              <a:t>	beyond </a:t>
            </a:r>
            <a:r>
              <a:rPr lang="en-US" sz="2400" dirty="0"/>
              <a:t>belief – a permanent set of </a:t>
            </a:r>
          </a:p>
          <a:p>
            <a:pPr marL="0" indent="0">
              <a:buNone/>
            </a:pPr>
            <a:r>
              <a:rPr lang="en-US" sz="2400" dirty="0" smtClean="0"/>
              <a:t>	buttons </a:t>
            </a:r>
            <a:r>
              <a:rPr lang="en-US" sz="2400" dirty="0"/>
              <a:t>for pain and pleasure which</a:t>
            </a:r>
          </a:p>
          <a:p>
            <a:pPr marL="0" indent="0">
              <a:buNone/>
            </a:pPr>
            <a:r>
              <a:rPr lang="en-US" sz="2400" dirty="0" smtClean="0"/>
              <a:t>	other </a:t>
            </a:r>
            <a:r>
              <a:rPr lang="en-US" sz="2400" dirty="0"/>
              <a:t>people can control…” 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56" y="2626242"/>
            <a:ext cx="3620257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Peter Breggin </a:t>
            </a:r>
            <a:r>
              <a:rPr lang="nl-NL" dirty="0"/>
              <a:t>(1936-), </a:t>
            </a:r>
            <a:r>
              <a:rPr lang="nl-NL" dirty="0" smtClean="0"/>
              <a:t>psychiatrist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11277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return of lobotomy and </a:t>
            </a:r>
            <a:r>
              <a:rPr lang="en-US" dirty="0" smtClean="0"/>
              <a:t>psychosurgery (Breggin,1971)</a:t>
            </a:r>
          </a:p>
          <a:p>
            <a:endParaRPr lang="en-US" dirty="0"/>
          </a:p>
          <a:p>
            <a:r>
              <a:rPr lang="en-US" sz="2400" dirty="0"/>
              <a:t>“…The totalitarian potential is </a:t>
            </a:r>
          </a:p>
          <a:p>
            <a:pPr marL="0" indent="0">
              <a:buNone/>
            </a:pPr>
            <a:r>
              <a:rPr lang="en-US" sz="2400" dirty="0" smtClean="0"/>
              <a:t>	beyond </a:t>
            </a:r>
            <a:r>
              <a:rPr lang="en-US" sz="2400" dirty="0"/>
              <a:t>belief – a permanent set of </a:t>
            </a:r>
          </a:p>
          <a:p>
            <a:pPr marL="0" indent="0">
              <a:buNone/>
            </a:pPr>
            <a:r>
              <a:rPr lang="en-US" sz="2400" dirty="0" smtClean="0"/>
              <a:t>	buttons </a:t>
            </a:r>
            <a:r>
              <a:rPr lang="en-US" sz="2400" dirty="0"/>
              <a:t>for pain and pleasure which</a:t>
            </a:r>
          </a:p>
          <a:p>
            <a:pPr marL="0" indent="0">
              <a:buNone/>
            </a:pPr>
            <a:r>
              <a:rPr lang="en-US" sz="2400" dirty="0" smtClean="0"/>
              <a:t>	other </a:t>
            </a:r>
            <a:r>
              <a:rPr lang="en-US" sz="2400" dirty="0"/>
              <a:t>people can control</a:t>
            </a:r>
            <a:r>
              <a:rPr lang="en-US" sz="2400" dirty="0" smtClean="0"/>
              <a:t>…”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“… manipulated </a:t>
            </a:r>
            <a:r>
              <a:rPr lang="en-US" sz="2400" dirty="0"/>
              <a:t>by remote control, even</a:t>
            </a:r>
          </a:p>
          <a:p>
            <a:pPr marL="0" indent="0">
              <a:buNone/>
            </a:pPr>
            <a:r>
              <a:rPr lang="en-US" sz="2400" dirty="0" smtClean="0"/>
              <a:t>	by </a:t>
            </a:r>
            <a:r>
              <a:rPr lang="en-US" sz="2400" dirty="0"/>
              <a:t>computers at a distance</a:t>
            </a:r>
            <a:r>
              <a:rPr lang="en-US" sz="2400" dirty="0" smtClean="0"/>
              <a:t>!” 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4656" y="2626242"/>
            <a:ext cx="3620257" cy="3200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12630" y="6176963"/>
            <a:ext cx="4434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Peter Breggin </a:t>
            </a:r>
            <a:r>
              <a:rPr lang="nl-NL" dirty="0"/>
              <a:t>(1936-), </a:t>
            </a:r>
            <a:r>
              <a:rPr lang="nl-NL" dirty="0" smtClean="0"/>
              <a:t>psychiatrist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772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Brain control (Valenstein,1973)</a:t>
            </a:r>
          </a:p>
          <a:p>
            <a:endParaRPr lang="en-US" dirty="0"/>
          </a:p>
          <a:p>
            <a:r>
              <a:rPr lang="en-US" sz="2400" dirty="0"/>
              <a:t>“Brain stimulation: Can it</a:t>
            </a:r>
          </a:p>
          <a:p>
            <a:pPr marL="0" indent="0">
              <a:buNone/>
            </a:pPr>
            <a:r>
              <a:rPr lang="en-US" sz="2400" dirty="0" smtClean="0"/>
              <a:t>	produce </a:t>
            </a:r>
            <a:r>
              <a:rPr lang="en-US" sz="2400" dirty="0"/>
              <a:t>a population of slaves </a:t>
            </a:r>
          </a:p>
          <a:p>
            <a:pPr marL="0" indent="0">
              <a:buNone/>
            </a:pPr>
            <a:r>
              <a:rPr lang="en-US" sz="2400" dirty="0" smtClean="0"/>
              <a:t>	and </a:t>
            </a:r>
            <a:r>
              <a:rPr lang="en-US" sz="2400" dirty="0"/>
              <a:t>robots?”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“</a:t>
            </a:r>
            <a:r>
              <a:rPr lang="en-US" sz="2400" dirty="0" err="1"/>
              <a:t>electroligarchy</a:t>
            </a:r>
            <a:r>
              <a:rPr lang="en-US" sz="2400" dirty="0" smtClean="0"/>
              <a:t>”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839185" y="5992297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Eliot Valenstein (1923-), neurophysiologist</a:t>
            </a:r>
            <a:endParaRPr lang="nl-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24" y="4046219"/>
            <a:ext cx="2500075" cy="25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185" y="2880360"/>
            <a:ext cx="40290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2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 smtClean="0"/>
              <a:t>Overzicht</a:t>
            </a:r>
          </a:p>
          <a:p>
            <a:pPr marL="0" indent="0">
              <a:buNone/>
            </a:pPr>
            <a:endParaRPr lang="nl-NL" sz="2400" dirty="0"/>
          </a:p>
          <a:p>
            <a:r>
              <a:rPr lang="nl-NL" sz="2400" dirty="0" smtClean="0"/>
              <a:t>Beknopte geschiedenis DBS (1927-1977)</a:t>
            </a:r>
          </a:p>
          <a:p>
            <a:endParaRPr lang="nl-NL" sz="2400" dirty="0"/>
          </a:p>
          <a:p>
            <a:r>
              <a:rPr lang="nl-NL" sz="2400" dirty="0" smtClean="0"/>
              <a:t>DBS nu</a:t>
            </a:r>
          </a:p>
          <a:p>
            <a:endParaRPr lang="nl-NL" sz="2400" dirty="0" smtClean="0"/>
          </a:p>
          <a:p>
            <a:r>
              <a:rPr lang="nl-NL" sz="2400" dirty="0" smtClean="0"/>
              <a:t>DBS toekomst</a:t>
            </a:r>
          </a:p>
          <a:p>
            <a:endParaRPr lang="nl-NL" sz="2400" dirty="0"/>
          </a:p>
          <a:p>
            <a:r>
              <a:rPr lang="nl-NL" sz="2400" dirty="0" smtClean="0"/>
              <a:t>Discussie</a:t>
            </a:r>
            <a:endParaRPr lang="nl-NL" sz="2400" dirty="0"/>
          </a:p>
          <a:p>
            <a:pPr lvl="1"/>
            <a:r>
              <a:rPr lang="nl-NL" sz="2000" dirty="0"/>
              <a:t>Is een psychiatrische aandoening goed te lokaliseren in het brein?</a:t>
            </a:r>
          </a:p>
          <a:p>
            <a:pPr lvl="1"/>
            <a:r>
              <a:rPr lang="nl-NL" sz="2000" dirty="0"/>
              <a:t>Hoe voorspelbaar zijn de effecten van DBS?</a:t>
            </a:r>
          </a:p>
          <a:p>
            <a:pPr lvl="1"/>
            <a:r>
              <a:rPr lang="nl-NL" sz="2000" dirty="0"/>
              <a:t>Wanneer spreken we van behandeling en wanneer van gedragscontrole</a:t>
            </a:r>
            <a:r>
              <a:rPr lang="nl-NL" sz="2000" dirty="0" smtClean="0"/>
              <a:t>?</a:t>
            </a:r>
          </a:p>
          <a:p>
            <a:pPr lvl="1"/>
            <a:r>
              <a:rPr lang="nl-NL" sz="2000" dirty="0" smtClean="0"/>
              <a:t>Toepassingen in onderwijscurriculum?</a:t>
            </a:r>
            <a:endParaRPr lang="nl-NL" sz="2000" dirty="0"/>
          </a:p>
          <a:p>
            <a:pPr marL="0" indent="0">
              <a:buNone/>
            </a:pPr>
            <a:endParaRPr lang="nl-NL" sz="2400" dirty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079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Brain </a:t>
            </a:r>
            <a:r>
              <a:rPr lang="en-US" dirty="0" smtClean="0"/>
              <a:t>control (</a:t>
            </a:r>
            <a:r>
              <a:rPr lang="en-US" dirty="0"/>
              <a:t>Valenstein,1973)</a:t>
            </a:r>
          </a:p>
          <a:p>
            <a:endParaRPr lang="en-US" dirty="0"/>
          </a:p>
          <a:p>
            <a:r>
              <a:rPr lang="en-US" sz="2400" dirty="0"/>
              <a:t>“…There is actually </a:t>
            </a:r>
            <a:r>
              <a:rPr lang="en-US" sz="2400" dirty="0" smtClean="0"/>
              <a:t>little foundation 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for </a:t>
            </a:r>
            <a:r>
              <a:rPr lang="en-US" sz="2400" dirty="0"/>
              <a:t>the </a:t>
            </a:r>
            <a:r>
              <a:rPr lang="en-US" sz="2400" dirty="0" smtClean="0"/>
              <a:t>belief that </a:t>
            </a:r>
            <a:r>
              <a:rPr lang="en-US" sz="2400" dirty="0"/>
              <a:t>brain stimulation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could</a:t>
            </a:r>
            <a:r>
              <a:rPr lang="en-US" sz="2400" dirty="0"/>
              <a:t> </a:t>
            </a:r>
            <a:r>
              <a:rPr lang="en-US" sz="2400" dirty="0" smtClean="0"/>
              <a:t>be </a:t>
            </a:r>
            <a:r>
              <a:rPr lang="en-US" sz="2400" dirty="0"/>
              <a:t>used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as </a:t>
            </a:r>
            <a:r>
              <a:rPr lang="en-US" sz="2400" dirty="0"/>
              <a:t>a political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weapon</a:t>
            </a:r>
            <a:r>
              <a:rPr lang="en-US" sz="2400" dirty="0"/>
              <a:t>.”</a:t>
            </a:r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185" y="2880360"/>
            <a:ext cx="4029075" cy="285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9185" y="5992297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Eliot Valenstein (1923-), neurophysiologist</a:t>
            </a:r>
            <a:endParaRPr lang="nl-NL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924" y="4046219"/>
            <a:ext cx="2500075" cy="250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7295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9234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National Commission for the Protection of Human Subjects of Biomedical and Behavioral </a:t>
            </a:r>
            <a:r>
              <a:rPr lang="en-US" dirty="0" smtClean="0"/>
              <a:t>Research (1977)</a:t>
            </a:r>
          </a:p>
          <a:p>
            <a:endParaRPr lang="en-US" dirty="0"/>
          </a:p>
          <a:p>
            <a:r>
              <a:rPr lang="en-US" sz="2400" dirty="0" smtClean="0"/>
              <a:t>Survey of the field of psychosurgery</a:t>
            </a:r>
          </a:p>
          <a:p>
            <a:endParaRPr lang="en-US" sz="2400" dirty="0"/>
          </a:p>
          <a:p>
            <a:r>
              <a:rPr lang="en-US" sz="2400" dirty="0" smtClean="0"/>
              <a:t>Against the </a:t>
            </a:r>
            <a:r>
              <a:rPr lang="en-US" sz="2400" i="1" dirty="0" smtClean="0"/>
              <a:t>Zeitgeist</a:t>
            </a:r>
            <a:r>
              <a:rPr lang="en-US" sz="2400" dirty="0" smtClean="0"/>
              <a:t>:</a:t>
            </a:r>
          </a:p>
          <a:p>
            <a:pPr marL="0" indent="0">
              <a:buNone/>
            </a:pPr>
            <a:r>
              <a:rPr lang="en-US" sz="2400" dirty="0" smtClean="0"/>
              <a:t>	“…</a:t>
            </a:r>
            <a:r>
              <a:rPr lang="en-US" sz="2400" dirty="0"/>
              <a:t>the Commission has determined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unanimously </a:t>
            </a:r>
            <a:r>
              <a:rPr lang="en-US" sz="2400" dirty="0"/>
              <a:t>that there are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circumstances </a:t>
            </a:r>
            <a:r>
              <a:rPr lang="en-US" sz="2400" dirty="0"/>
              <a:t>under which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psychosurgical </a:t>
            </a:r>
            <a:r>
              <a:rPr lang="en-US" sz="2400" dirty="0"/>
              <a:t>procedures may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appropriately </a:t>
            </a:r>
            <a:r>
              <a:rPr lang="en-US" sz="2400" dirty="0"/>
              <a:t>be </a:t>
            </a:r>
            <a:r>
              <a:rPr lang="en-US" sz="2400" dirty="0" smtClean="0"/>
              <a:t>performed…”</a:t>
            </a:r>
            <a:endParaRPr lang="en-US" sz="2400" dirty="0"/>
          </a:p>
          <a:p>
            <a:endParaRPr lang="en-US" dirty="0"/>
          </a:p>
          <a:p>
            <a:endParaRPr lang="en-US" sz="2400" dirty="0"/>
          </a:p>
          <a:p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9185" y="2880360"/>
            <a:ext cx="4029075" cy="285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9185" y="5992297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Eliot Valenstein (1923-), neurophysiologist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132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DBS 1999-2016: “Third </a:t>
            </a:r>
            <a:r>
              <a:rPr lang="nl-NL" dirty="0"/>
              <a:t>wave of psychosurgery</a:t>
            </a:r>
            <a:r>
              <a:rPr lang="nl-NL" dirty="0" smtClean="0"/>
              <a:t>”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331" y="2598301"/>
            <a:ext cx="4980864" cy="35786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5258" y="2598301"/>
            <a:ext cx="2714479" cy="366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2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DBS 1999-2016: “Third </a:t>
            </a:r>
            <a:r>
              <a:rPr lang="nl-NL" dirty="0"/>
              <a:t>wave of psychosurgery</a:t>
            </a:r>
            <a:r>
              <a:rPr lang="nl-NL" dirty="0" smtClean="0"/>
              <a:t>”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686" y="2727925"/>
            <a:ext cx="1792269" cy="238333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31554" y="5312359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err="1"/>
              <a:t>Alim</a:t>
            </a:r>
            <a:r>
              <a:rPr lang="nl-NL" dirty="0"/>
              <a:t>-Louis </a:t>
            </a:r>
            <a:r>
              <a:rPr lang="nl-NL" dirty="0" err="1"/>
              <a:t>Benabid</a:t>
            </a:r>
            <a:r>
              <a:rPr lang="nl-NL" dirty="0" smtClean="0"/>
              <a:t> (1942-), </a:t>
            </a:r>
            <a:r>
              <a:rPr lang="nl-NL" dirty="0" err="1" smtClean="0"/>
              <a:t>neurosurgeon</a:t>
            </a:r>
            <a:endParaRPr lang="nl-NL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630" y="2509449"/>
            <a:ext cx="4836869" cy="3724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526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DBS </a:t>
            </a:r>
            <a:r>
              <a:rPr lang="nl-NL" dirty="0" smtClean="0"/>
              <a:t>1999-2016</a:t>
            </a:r>
            <a:r>
              <a:rPr lang="nl-NL" dirty="0"/>
              <a:t>: “Third wave of psychosurgery</a:t>
            </a:r>
            <a:r>
              <a:rPr lang="nl-NL" dirty="0" smtClean="0"/>
              <a:t>” (Nuttin et al. 1999)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8293" y="2420887"/>
            <a:ext cx="3692233" cy="405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455" y="3768057"/>
            <a:ext cx="3546475" cy="278913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782396" y="3918569"/>
            <a:ext cx="3167294" cy="11334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8949690" y="4875530"/>
            <a:ext cx="434340" cy="4343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2040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DBS </a:t>
            </a:r>
            <a:r>
              <a:rPr lang="nl-NL" dirty="0" smtClean="0"/>
              <a:t>1999-2016</a:t>
            </a:r>
            <a:r>
              <a:rPr lang="nl-NL" dirty="0"/>
              <a:t>: “Third wave of psychosurgery</a:t>
            </a:r>
            <a:r>
              <a:rPr lang="nl-NL" dirty="0" smtClean="0"/>
              <a:t>” (Nuttin et al. 1999)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5" name="Picture 4" descr="Mantione Denys (2009) DBS in OCD.pdf - Foxit PhantomPDF Express for HP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51211" r="11407" b="14027"/>
          <a:stretch/>
        </p:blipFill>
        <p:spPr>
          <a:xfrm>
            <a:off x="1489710" y="3074669"/>
            <a:ext cx="9212580" cy="22974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9560" y="6251812"/>
            <a:ext cx="580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Denys &amp; Mantione (2009)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919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DBS </a:t>
            </a:r>
            <a:r>
              <a:rPr lang="nl-NL" dirty="0" smtClean="0"/>
              <a:t>1999-2016</a:t>
            </a:r>
            <a:r>
              <a:rPr lang="nl-NL" dirty="0"/>
              <a:t>: “Third wave of psychosurgery”</a:t>
            </a:r>
          </a:p>
          <a:p>
            <a:pPr marL="0" indent="0">
              <a:buNone/>
            </a:pPr>
            <a:endParaRPr lang="nl-NL" dirty="0" smtClean="0"/>
          </a:p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8293" y="2420887"/>
            <a:ext cx="3692233" cy="405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455" y="3768057"/>
            <a:ext cx="3546475" cy="278913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782396" y="3918569"/>
            <a:ext cx="3167294" cy="11334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8949690" y="4875530"/>
            <a:ext cx="434340" cy="4343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19" y="3117425"/>
            <a:ext cx="5121084" cy="197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6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DBS </a:t>
            </a:r>
            <a:r>
              <a:rPr lang="nl-NL" dirty="0" smtClean="0"/>
              <a:t>1999-2016</a:t>
            </a:r>
            <a:r>
              <a:rPr lang="nl-NL" dirty="0"/>
              <a:t>: “Third wave of psychosurgery</a:t>
            </a:r>
            <a:r>
              <a:rPr lang="nl-NL" dirty="0" smtClean="0"/>
              <a:t>”</a:t>
            </a:r>
          </a:p>
          <a:p>
            <a:endParaRPr lang="nl-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8293" y="2420887"/>
            <a:ext cx="3692233" cy="405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0455" y="3768057"/>
            <a:ext cx="3546475" cy="278913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5782396" y="3918569"/>
            <a:ext cx="3167294" cy="113349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8949690" y="4875530"/>
            <a:ext cx="434340" cy="434340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2519" y="3108960"/>
            <a:ext cx="5121084" cy="206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8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Future DBS: “Fourth </a:t>
            </a:r>
            <a:r>
              <a:rPr lang="nl-NL" dirty="0"/>
              <a:t>wave of psychosurgery</a:t>
            </a:r>
            <a:r>
              <a:rPr lang="nl-NL" dirty="0" smtClean="0"/>
              <a:t>”?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8321" y="3153569"/>
            <a:ext cx="2695575" cy="16954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8350" y="2812039"/>
            <a:ext cx="5545088" cy="2383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8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Future DBS: “Fourth </a:t>
            </a:r>
            <a:r>
              <a:rPr lang="nl-NL" dirty="0"/>
              <a:t>wave of </a:t>
            </a:r>
            <a:r>
              <a:rPr lang="nl-NL" dirty="0" err="1"/>
              <a:t>psychosurgery</a:t>
            </a:r>
            <a:r>
              <a:rPr lang="nl-NL" dirty="0" smtClean="0"/>
              <a:t>”? Nano*</a:t>
            </a: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6" name="Picture 5" descr="pubs.acs.org/doi/pdf/10.1021/nn4012847 - Google Chrom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t="17769" r="6677" b="8022"/>
          <a:stretch/>
        </p:blipFill>
        <p:spPr>
          <a:xfrm>
            <a:off x="1267691" y="2301795"/>
            <a:ext cx="9019308" cy="409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99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Dynamical </a:t>
            </a:r>
            <a:r>
              <a:rPr lang="nl-NL" dirty="0"/>
              <a:t>interaction theory, technology and clinical practice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631" y="2550342"/>
            <a:ext cx="5730737" cy="376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16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Future DBS: “Fourth </a:t>
            </a:r>
            <a:r>
              <a:rPr lang="nl-NL" dirty="0"/>
              <a:t>wave of psychosurgery</a:t>
            </a:r>
            <a:r>
              <a:rPr lang="nl-NL" dirty="0" smtClean="0"/>
              <a:t>”? Optogenetics (“</a:t>
            </a:r>
            <a:r>
              <a:rPr lang="nl-NL" dirty="0"/>
              <a:t>Neural Light </a:t>
            </a:r>
            <a:r>
              <a:rPr lang="nl-NL" dirty="0" smtClean="0"/>
              <a:t>Switch”)</a:t>
            </a:r>
            <a:r>
              <a:rPr lang="nl-NL" dirty="0"/>
              <a:t/>
            </a:r>
            <a:br>
              <a:rPr lang="nl-NL" dirty="0"/>
            </a:br>
            <a:r>
              <a:rPr lang="nl-NL" dirty="0"/>
              <a:t/>
            </a:r>
            <a:br>
              <a:rPr lang="nl-NL" dirty="0"/>
            </a:br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6435" y="3002779"/>
            <a:ext cx="3538970" cy="31741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9909" y="3428866"/>
            <a:ext cx="4902818" cy="167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87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err="1"/>
              <a:t>Future</a:t>
            </a:r>
            <a:r>
              <a:rPr lang="nl-NL" dirty="0"/>
              <a:t> DBS: “</a:t>
            </a:r>
            <a:r>
              <a:rPr lang="nl-NL" dirty="0" err="1"/>
              <a:t>Fourth</a:t>
            </a:r>
            <a:r>
              <a:rPr lang="nl-NL" dirty="0"/>
              <a:t> wave of </a:t>
            </a:r>
            <a:r>
              <a:rPr lang="nl-NL" dirty="0" err="1"/>
              <a:t>psychosurgery</a:t>
            </a:r>
            <a:r>
              <a:rPr lang="nl-NL" dirty="0"/>
              <a:t>”?</a:t>
            </a:r>
          </a:p>
          <a:p>
            <a:endParaRPr lang="nl-NL" dirty="0" smtClean="0"/>
          </a:p>
          <a:p>
            <a:r>
              <a:rPr lang="nl-NL" sz="2400" dirty="0" smtClean="0"/>
              <a:t>BRAIN: </a:t>
            </a:r>
            <a:r>
              <a:rPr lang="nl-NL" sz="2400" dirty="0" err="1" smtClean="0"/>
              <a:t>very</a:t>
            </a:r>
            <a:r>
              <a:rPr lang="nl-NL" sz="2400" dirty="0" smtClean="0"/>
              <a:t> </a:t>
            </a:r>
            <a:r>
              <a:rPr lang="nl-NL" sz="2400" dirty="0" err="1" smtClean="0"/>
              <a:t>technology</a:t>
            </a:r>
            <a:r>
              <a:rPr lang="nl-NL" sz="2400" dirty="0" smtClean="0"/>
              <a:t> </a:t>
            </a:r>
            <a:r>
              <a:rPr lang="nl-NL" sz="2400" dirty="0" err="1" smtClean="0"/>
              <a:t>driven</a:t>
            </a:r>
            <a:endParaRPr lang="nl-NL" sz="2400" dirty="0" smtClean="0"/>
          </a:p>
          <a:p>
            <a:endParaRPr lang="nl-NL" sz="2400" dirty="0" smtClean="0"/>
          </a:p>
          <a:p>
            <a:r>
              <a:rPr lang="nl-NL" sz="2400" dirty="0" smtClean="0"/>
              <a:t>Psychiatry: more neural precision, better treatment?</a:t>
            </a:r>
          </a:p>
          <a:p>
            <a:endParaRPr lang="nl-NL" sz="2400" dirty="0"/>
          </a:p>
          <a:p>
            <a:r>
              <a:rPr lang="nl-NL" sz="2400" dirty="0" smtClean="0"/>
              <a:t>Remotely controlled </a:t>
            </a:r>
            <a:r>
              <a:rPr lang="nl-NL" sz="2400" dirty="0" err="1" smtClean="0"/>
              <a:t>brain</a:t>
            </a:r>
            <a:r>
              <a:rPr lang="nl-NL" sz="2400" dirty="0" smtClean="0"/>
              <a:t> </a:t>
            </a:r>
            <a:r>
              <a:rPr lang="nl-NL" sz="2400" dirty="0" err="1" smtClean="0"/>
              <a:t>and</a:t>
            </a:r>
            <a:r>
              <a:rPr lang="nl-NL" sz="2400" dirty="0" smtClean="0"/>
              <a:t> mind </a:t>
            </a:r>
            <a:r>
              <a:rPr lang="nl-NL" sz="2400" dirty="0" err="1" smtClean="0"/>
              <a:t>again</a:t>
            </a:r>
            <a:r>
              <a:rPr lang="nl-NL" sz="2400" dirty="0" smtClean="0"/>
              <a:t>? </a:t>
            </a:r>
            <a:endParaRPr lang="nl-NL" sz="2400" dirty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9373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Mind control?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240" y="2604397"/>
            <a:ext cx="5938019" cy="357256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6096" y="5100940"/>
            <a:ext cx="2279134" cy="49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461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More </a:t>
            </a:r>
            <a:r>
              <a:rPr lang="nl-NL" dirty="0" err="1" smtClean="0"/>
              <a:t>subtle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</a:t>
            </a:r>
            <a:r>
              <a:rPr lang="nl-NL" dirty="0" err="1" smtClean="0"/>
              <a:t>widespread</a:t>
            </a:r>
            <a:r>
              <a:rPr lang="nl-NL" dirty="0" smtClean="0"/>
              <a:t> form of </a:t>
            </a:r>
            <a:r>
              <a:rPr lang="nl-NL" dirty="0" err="1"/>
              <a:t>b</a:t>
            </a:r>
            <a:r>
              <a:rPr lang="nl-NL" dirty="0" err="1" smtClean="0"/>
              <a:t>ehavior</a:t>
            </a:r>
            <a:r>
              <a:rPr lang="nl-NL" dirty="0" smtClean="0"/>
              <a:t> </a:t>
            </a:r>
            <a:r>
              <a:rPr lang="nl-NL" dirty="0" err="1" smtClean="0"/>
              <a:t>and</a:t>
            </a:r>
            <a:r>
              <a:rPr lang="nl-NL" dirty="0" smtClean="0"/>
              <a:t> mind control?</a:t>
            </a:r>
          </a:p>
          <a:p>
            <a:endParaRPr lang="nl-NL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85838872"/>
              </p:ext>
            </p:extLst>
          </p:nvPr>
        </p:nvGraphicFramePr>
        <p:xfrm>
          <a:off x="2008554" y="2543908"/>
          <a:ext cx="6701692" cy="38992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721969" y="3414207"/>
            <a:ext cx="192258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u="sng" dirty="0" err="1" smtClean="0"/>
              <a:t>Ideal</a:t>
            </a:r>
            <a:r>
              <a:rPr lang="nl-NL" sz="2000" u="sng" dirty="0" smtClean="0"/>
              <a:t> person </a:t>
            </a:r>
          </a:p>
          <a:p>
            <a:r>
              <a:rPr lang="nl-NL" sz="2000" dirty="0" err="1" smtClean="0"/>
              <a:t>autonomous</a:t>
            </a:r>
            <a:endParaRPr lang="nl-NL" sz="2000" dirty="0" smtClean="0"/>
          </a:p>
          <a:p>
            <a:r>
              <a:rPr lang="nl-NL" sz="2000" dirty="0" err="1" smtClean="0"/>
              <a:t>active</a:t>
            </a:r>
            <a:endParaRPr lang="nl-NL" sz="2000" dirty="0" smtClean="0"/>
          </a:p>
          <a:p>
            <a:r>
              <a:rPr lang="nl-NL" sz="2000" dirty="0" err="1" smtClean="0"/>
              <a:t>cooperative</a:t>
            </a:r>
            <a:r>
              <a:rPr lang="nl-NL" sz="2000" dirty="0" smtClean="0"/>
              <a:t> </a:t>
            </a:r>
          </a:p>
          <a:p>
            <a:r>
              <a:rPr lang="nl-NL" sz="2000" dirty="0"/>
              <a:t>s</a:t>
            </a:r>
            <a:r>
              <a:rPr lang="nl-NL" sz="2000" dirty="0" smtClean="0"/>
              <a:t>hows </a:t>
            </a:r>
            <a:r>
              <a:rPr lang="nl-NL" sz="2000" dirty="0" err="1" smtClean="0"/>
              <a:t>initiative</a:t>
            </a:r>
            <a:r>
              <a:rPr lang="nl-NL" sz="2000" dirty="0" smtClean="0"/>
              <a:t> </a:t>
            </a:r>
            <a:r>
              <a:rPr lang="nl-NL" sz="2000" dirty="0" err="1" smtClean="0"/>
              <a:t>confident</a:t>
            </a:r>
            <a:endParaRPr lang="nl-NL" sz="20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6389077" y="5673969"/>
            <a:ext cx="10902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 err="1" smtClean="0"/>
              <a:t>SSRI’s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3235569" y="3247292"/>
            <a:ext cx="11020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800" dirty="0" err="1" smtClean="0"/>
              <a:t>Ritalin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9875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6635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Conclusies</a:t>
            </a:r>
          </a:p>
          <a:p>
            <a:endParaRPr lang="nl-NL" sz="2000" dirty="0" smtClean="0"/>
          </a:p>
          <a:p>
            <a:r>
              <a:rPr lang="nl-NL" sz="2400" dirty="0" smtClean="0"/>
              <a:t>DBS heeft een lang – en </a:t>
            </a:r>
            <a:r>
              <a:rPr lang="nl-NL" sz="2400" dirty="0"/>
              <a:t>roerig – </a:t>
            </a:r>
            <a:r>
              <a:rPr lang="nl-NL" sz="2400" dirty="0" smtClean="0"/>
              <a:t>verleden</a:t>
            </a:r>
          </a:p>
          <a:p>
            <a:endParaRPr lang="nl-NL" sz="2400" dirty="0" smtClean="0"/>
          </a:p>
          <a:p>
            <a:r>
              <a:rPr lang="nl-NL" sz="2400" dirty="0" smtClean="0"/>
              <a:t>Technologische vooruitgang (localisatie, precisie interventie, infectiegevaar)</a:t>
            </a:r>
          </a:p>
          <a:p>
            <a:endParaRPr lang="nl-NL" sz="2400" dirty="0" smtClean="0"/>
          </a:p>
          <a:p>
            <a:r>
              <a:rPr lang="nl-NL" sz="2400" dirty="0" smtClean="0"/>
              <a:t>Emoties problematischer</a:t>
            </a:r>
          </a:p>
          <a:p>
            <a:pPr lvl="1"/>
            <a:r>
              <a:rPr lang="nl-NL" sz="2000" dirty="0" smtClean="0"/>
              <a:t>Diagnostiek (categorisatie DSM)</a:t>
            </a:r>
          </a:p>
          <a:p>
            <a:pPr lvl="1"/>
            <a:r>
              <a:rPr lang="nl-NL" sz="2000" dirty="0" smtClean="0"/>
              <a:t>Geen eenduidige relatie stoornis – specifieke pathofysiologie</a:t>
            </a:r>
          </a:p>
          <a:p>
            <a:pPr lvl="1"/>
            <a:r>
              <a:rPr lang="nl-NL" sz="2000" dirty="0" smtClean="0"/>
              <a:t>Individuele verschillen (zowel fenomenologie als fysiologie)</a:t>
            </a:r>
          </a:p>
          <a:p>
            <a:endParaRPr lang="nl-NL" sz="2400" dirty="0" smtClean="0"/>
          </a:p>
          <a:p>
            <a:r>
              <a:rPr lang="nl-NL" sz="2400" dirty="0" smtClean="0"/>
              <a:t>Verschil </a:t>
            </a:r>
            <a:r>
              <a:rPr lang="nl-NL" sz="2400" dirty="0"/>
              <a:t>receptie </a:t>
            </a:r>
            <a:r>
              <a:rPr lang="nl-NL" sz="2400" dirty="0" smtClean="0"/>
              <a:t>door maatschappij </a:t>
            </a:r>
            <a:r>
              <a:rPr lang="nl-NL" sz="2400" dirty="0"/>
              <a:t>(mensbeeld)</a:t>
            </a:r>
          </a:p>
          <a:p>
            <a:endParaRPr lang="nl-NL" sz="2400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2907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26635"/>
          </a:xfrm>
        </p:spPr>
        <p:txBody>
          <a:bodyPr>
            <a:normAutofit lnSpcReduction="10000"/>
          </a:bodyPr>
          <a:lstStyle/>
          <a:p>
            <a:r>
              <a:rPr lang="nl-NL" dirty="0" smtClean="0"/>
              <a:t>Conclusies</a:t>
            </a:r>
          </a:p>
          <a:p>
            <a:endParaRPr lang="nl-NL" sz="2000" dirty="0" smtClean="0"/>
          </a:p>
          <a:p>
            <a:r>
              <a:rPr lang="nl-NL" sz="2400" dirty="0" smtClean="0"/>
              <a:t>DBS heeft een lang – en </a:t>
            </a:r>
            <a:r>
              <a:rPr lang="nl-NL" sz="2400" dirty="0"/>
              <a:t>roerig – </a:t>
            </a:r>
            <a:r>
              <a:rPr lang="nl-NL" sz="2400" dirty="0" smtClean="0"/>
              <a:t>verleden</a:t>
            </a:r>
          </a:p>
          <a:p>
            <a:endParaRPr lang="nl-NL" sz="2400" dirty="0" smtClean="0"/>
          </a:p>
          <a:p>
            <a:r>
              <a:rPr lang="nl-NL" sz="2400" dirty="0" smtClean="0"/>
              <a:t>Technologische vooruitgang (localisatie, precisie interventie, infectiegevaar)</a:t>
            </a:r>
          </a:p>
          <a:p>
            <a:endParaRPr lang="nl-NL" sz="2400" dirty="0" smtClean="0"/>
          </a:p>
          <a:p>
            <a:r>
              <a:rPr lang="nl-NL" sz="2400" dirty="0" smtClean="0"/>
              <a:t>Emoties problematischer</a:t>
            </a:r>
          </a:p>
          <a:p>
            <a:pPr lvl="1"/>
            <a:r>
              <a:rPr lang="nl-NL" sz="2000" dirty="0" smtClean="0"/>
              <a:t>Diagnostiek (categorisatie DSM)</a:t>
            </a:r>
          </a:p>
          <a:p>
            <a:pPr lvl="1"/>
            <a:r>
              <a:rPr lang="nl-NL" sz="2000" dirty="0" smtClean="0"/>
              <a:t>Geen eenduidige relatie stoornis – specifieke pathofysiologie</a:t>
            </a:r>
          </a:p>
          <a:p>
            <a:pPr lvl="1"/>
            <a:r>
              <a:rPr lang="nl-NL" sz="2000" dirty="0" smtClean="0"/>
              <a:t>Individuele verschillen (zowel fenomenologie als fysiologie)</a:t>
            </a:r>
          </a:p>
          <a:p>
            <a:endParaRPr lang="nl-NL" sz="2400" dirty="0" smtClean="0"/>
          </a:p>
          <a:p>
            <a:r>
              <a:rPr lang="nl-NL" sz="2400" dirty="0" smtClean="0"/>
              <a:t>Verschil </a:t>
            </a:r>
            <a:r>
              <a:rPr lang="nl-NL" sz="2400" dirty="0"/>
              <a:t>receptie </a:t>
            </a:r>
            <a:r>
              <a:rPr lang="nl-NL" sz="2400" dirty="0" smtClean="0"/>
              <a:t>door maatschappij </a:t>
            </a:r>
            <a:r>
              <a:rPr lang="nl-NL" sz="2400" dirty="0"/>
              <a:t>(mensbeeld)</a:t>
            </a:r>
          </a:p>
          <a:p>
            <a:endParaRPr lang="nl-NL" sz="2400" dirty="0" smtClean="0"/>
          </a:p>
          <a:p>
            <a:endParaRPr lang="nl-NL" dirty="0"/>
          </a:p>
          <a:p>
            <a:endParaRPr lang="nl-NL" dirty="0" smtClean="0"/>
          </a:p>
          <a:p>
            <a:endParaRPr lang="nl-NL" dirty="0"/>
          </a:p>
        </p:txBody>
      </p:sp>
      <p:sp>
        <p:nvSpPr>
          <p:cNvPr id="4" name="Right Brace 3"/>
          <p:cNvSpPr/>
          <p:nvPr/>
        </p:nvSpPr>
        <p:spPr>
          <a:xfrm>
            <a:off x="8100646" y="4630615"/>
            <a:ext cx="152400" cy="1031631"/>
          </a:xfrm>
          <a:prstGeom prst="righ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93723" y="4630614"/>
            <a:ext cx="352864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nl-NL" sz="2000" dirty="0" smtClean="0"/>
              <a:t>Behandeling op </a:t>
            </a:r>
            <a:r>
              <a:rPr lang="nl-NL" sz="2000" i="1" dirty="0" smtClean="0"/>
              <a:t>individuele</a:t>
            </a:r>
            <a:r>
              <a:rPr lang="nl-NL" sz="2000" dirty="0" smtClean="0"/>
              <a:t> basis moeilijk te voorspellen -&gt; </a:t>
            </a:r>
            <a:r>
              <a:rPr lang="nl-NL" sz="2000" i="1" dirty="0" smtClean="0"/>
              <a:t>trial </a:t>
            </a:r>
            <a:r>
              <a:rPr lang="nl-NL" sz="2000" i="1" dirty="0" err="1" smtClean="0"/>
              <a:t>and</a:t>
            </a:r>
            <a:r>
              <a:rPr lang="nl-NL" sz="2000" i="1" dirty="0" smtClean="0"/>
              <a:t> error </a:t>
            </a:r>
            <a:r>
              <a:rPr lang="nl-NL" sz="2000" dirty="0" smtClean="0"/>
              <a:t>proces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3482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 smtClean="0"/>
              <a:t>Discussie</a:t>
            </a:r>
            <a:endParaRPr lang="nl-NL" dirty="0"/>
          </a:p>
          <a:p>
            <a:endParaRPr lang="nl-NL" sz="2000" dirty="0" smtClean="0"/>
          </a:p>
          <a:p>
            <a:r>
              <a:rPr lang="nl-NL" sz="2400" dirty="0" smtClean="0"/>
              <a:t>Is </a:t>
            </a:r>
            <a:r>
              <a:rPr lang="nl-NL" sz="2400" dirty="0"/>
              <a:t>een psychiatrische aandoening goed te lokaliseren in het </a:t>
            </a:r>
            <a:r>
              <a:rPr lang="nl-NL" sz="2400" dirty="0" smtClean="0"/>
              <a:t>brein?</a:t>
            </a:r>
          </a:p>
          <a:p>
            <a:endParaRPr lang="nl-NL" sz="2400" dirty="0"/>
          </a:p>
          <a:p>
            <a:r>
              <a:rPr lang="nl-NL" sz="2400" dirty="0" smtClean="0"/>
              <a:t>Hoe </a:t>
            </a:r>
            <a:r>
              <a:rPr lang="nl-NL" sz="2400" dirty="0"/>
              <a:t>voorspelbaar zijn de effecten van </a:t>
            </a:r>
            <a:r>
              <a:rPr lang="nl-NL" sz="2400" dirty="0" smtClean="0"/>
              <a:t>DBS?</a:t>
            </a:r>
          </a:p>
          <a:p>
            <a:endParaRPr lang="nl-NL" sz="2400" dirty="0"/>
          </a:p>
          <a:p>
            <a:r>
              <a:rPr lang="nl-NL" sz="2400" dirty="0" smtClean="0"/>
              <a:t>Wanneer </a:t>
            </a:r>
            <a:r>
              <a:rPr lang="nl-NL" sz="2400" dirty="0"/>
              <a:t>spreken we van behandeling en wanneer van </a:t>
            </a:r>
            <a:r>
              <a:rPr lang="nl-NL" sz="2400" dirty="0" smtClean="0"/>
              <a:t>gedragscontrole?</a:t>
            </a:r>
          </a:p>
          <a:p>
            <a:endParaRPr lang="nl-NL" sz="2400" dirty="0"/>
          </a:p>
          <a:p>
            <a:r>
              <a:rPr lang="nl-NL" sz="2400" dirty="0" smtClean="0"/>
              <a:t>Toepassingen in onderwijscurriculum?</a:t>
            </a:r>
            <a:endParaRPr lang="nl-NL" sz="2400" dirty="0"/>
          </a:p>
          <a:p>
            <a:pPr marL="0" indent="0">
              <a:buNone/>
            </a:pPr>
            <a:endParaRPr lang="nl-NL" sz="2400" dirty="0"/>
          </a:p>
          <a:p>
            <a:endParaRPr lang="nl-NL" dirty="0" smtClean="0"/>
          </a:p>
          <a:p>
            <a:endParaRPr lang="nl-NL" dirty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727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Standard history of DBS</a:t>
            </a:r>
            <a:endParaRPr lang="nl-NL" dirty="0"/>
          </a:p>
          <a:p>
            <a:endParaRPr lang="nl-NL" dirty="0"/>
          </a:p>
          <a:p>
            <a:endParaRPr lang="nl-NL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336430" y="2930769"/>
            <a:ext cx="147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Present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336430" y="6037384"/>
            <a:ext cx="184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Past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99846" y="3505200"/>
            <a:ext cx="0" cy="226255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2911" y="5673492"/>
            <a:ext cx="1093664" cy="72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vak 8"/>
          <p:cNvSpPr txBox="1"/>
          <p:nvPr/>
        </p:nvSpPr>
        <p:spPr>
          <a:xfrm>
            <a:off x="6910046" y="5868107"/>
            <a:ext cx="3265585" cy="338554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1908 </a:t>
            </a:r>
            <a:r>
              <a:rPr lang="nl-NL" sz="1600" dirty="0" err="1" smtClean="0"/>
              <a:t>Horsley</a:t>
            </a:r>
            <a:r>
              <a:rPr lang="nl-NL" sz="1600" dirty="0" smtClean="0"/>
              <a:t> &amp; </a:t>
            </a:r>
            <a:r>
              <a:rPr lang="nl-NL" sz="1600" dirty="0" err="1" smtClean="0"/>
              <a:t>Clarke</a:t>
            </a:r>
            <a:r>
              <a:rPr lang="nl-NL" sz="1600" dirty="0" smtClean="0"/>
              <a:t> first stereotact</a:t>
            </a:r>
            <a:endParaRPr lang="nl-NL" sz="16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2751" y="3948707"/>
            <a:ext cx="573981" cy="72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kstvak 10"/>
          <p:cNvSpPr txBox="1"/>
          <p:nvPr/>
        </p:nvSpPr>
        <p:spPr>
          <a:xfrm>
            <a:off x="5927159" y="3896308"/>
            <a:ext cx="4248472" cy="83099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nl-NL" sz="1600" dirty="0"/>
              <a:t>1947 Spiegel en </a:t>
            </a:r>
            <a:r>
              <a:rPr lang="nl-NL" sz="1600" dirty="0" err="1"/>
              <a:t>Wycis</a:t>
            </a:r>
            <a:r>
              <a:rPr lang="nl-NL" sz="1600" dirty="0"/>
              <a:t> </a:t>
            </a:r>
            <a:r>
              <a:rPr lang="nl-NL" sz="1600" dirty="0" smtClean="0"/>
              <a:t>first human stereotact &amp; </a:t>
            </a:r>
            <a:r>
              <a:rPr lang="nl-NL" sz="1600" dirty="0" err="1" smtClean="0"/>
              <a:t>thalamic</a:t>
            </a:r>
            <a:r>
              <a:rPr lang="nl-NL" sz="1600" dirty="0" smtClean="0"/>
              <a:t> coagulation </a:t>
            </a:r>
            <a:r>
              <a:rPr lang="nl-NL" sz="1600" dirty="0" err="1" smtClean="0"/>
              <a:t>for</a:t>
            </a:r>
            <a:r>
              <a:rPr lang="nl-NL" sz="1600" dirty="0"/>
              <a:t> </a:t>
            </a:r>
            <a:r>
              <a:rPr lang="nl-NL" sz="1600" dirty="0" err="1" smtClean="0"/>
              <a:t>motoric</a:t>
            </a:r>
            <a:r>
              <a:rPr lang="nl-NL" sz="1600" dirty="0" smtClean="0"/>
              <a:t> &amp; </a:t>
            </a:r>
            <a:r>
              <a:rPr lang="nl-NL" sz="1600" dirty="0" err="1" smtClean="0"/>
              <a:t>mental</a:t>
            </a:r>
            <a:r>
              <a:rPr lang="nl-NL" sz="1600" dirty="0" smtClean="0"/>
              <a:t> disorders</a:t>
            </a:r>
            <a:endParaRPr lang="nl-NL" sz="16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47426" y="4829235"/>
            <a:ext cx="529306" cy="74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vak 8"/>
          <p:cNvSpPr txBox="1"/>
          <p:nvPr/>
        </p:nvSpPr>
        <p:spPr>
          <a:xfrm>
            <a:off x="6910046" y="5065438"/>
            <a:ext cx="3265585" cy="338554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1936 </a:t>
            </a:r>
            <a:r>
              <a:rPr lang="nl-NL" sz="1600" dirty="0" err="1" smtClean="0"/>
              <a:t>Moniz</a:t>
            </a:r>
            <a:r>
              <a:rPr lang="nl-NL" sz="1600" dirty="0" smtClean="0"/>
              <a:t> </a:t>
            </a:r>
            <a:r>
              <a:rPr lang="nl-NL" sz="1600" dirty="0" err="1" smtClean="0"/>
              <a:t>prefrontal</a:t>
            </a:r>
            <a:r>
              <a:rPr lang="nl-NL" sz="1600" dirty="0" smtClean="0"/>
              <a:t> </a:t>
            </a:r>
            <a:r>
              <a:rPr lang="nl-NL" sz="1600" dirty="0" err="1" smtClean="0"/>
              <a:t>leucotomy</a:t>
            </a:r>
            <a:endParaRPr lang="nl-NL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751" y="2976953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kstvak 8"/>
          <p:cNvSpPr txBox="1"/>
          <p:nvPr/>
        </p:nvSpPr>
        <p:spPr>
          <a:xfrm>
            <a:off x="6910046" y="3019381"/>
            <a:ext cx="3265585" cy="58477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1987 </a:t>
            </a:r>
            <a:r>
              <a:rPr lang="nl-NL" sz="1600" dirty="0" err="1" smtClean="0"/>
              <a:t>Alim</a:t>
            </a:r>
            <a:r>
              <a:rPr lang="nl-NL" sz="1600" dirty="0" smtClean="0"/>
              <a:t>-Louis </a:t>
            </a:r>
            <a:r>
              <a:rPr lang="nl-NL" sz="1600" dirty="0" err="1" smtClean="0"/>
              <a:t>Benabid</a:t>
            </a:r>
            <a:r>
              <a:rPr lang="nl-NL" sz="1600" dirty="0" smtClean="0"/>
              <a:t> </a:t>
            </a:r>
            <a:r>
              <a:rPr lang="nl-NL" sz="1600" dirty="0" err="1" smtClean="0"/>
              <a:t>chronic</a:t>
            </a:r>
            <a:r>
              <a:rPr lang="nl-NL" sz="1600" dirty="0" smtClean="0"/>
              <a:t> high-</a:t>
            </a:r>
            <a:r>
              <a:rPr lang="nl-NL" sz="1600" dirty="0" err="1" smtClean="0"/>
              <a:t>frequency</a:t>
            </a:r>
            <a:r>
              <a:rPr lang="nl-NL" sz="1600" dirty="0" smtClean="0"/>
              <a:t> DBS PD</a:t>
            </a:r>
            <a:endParaRPr lang="nl-NL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751" y="2160081"/>
            <a:ext cx="573981" cy="64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kstvak 8"/>
          <p:cNvSpPr txBox="1"/>
          <p:nvPr/>
        </p:nvSpPr>
        <p:spPr>
          <a:xfrm>
            <a:off x="7477843" y="2312549"/>
            <a:ext cx="2697788" cy="338554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1999- modern DBS </a:t>
            </a:r>
            <a:r>
              <a:rPr lang="nl-NL" sz="1600" dirty="0" err="1" smtClean="0"/>
              <a:t>psychiatry</a:t>
            </a: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75145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Standard history of DBS</a:t>
            </a:r>
          </a:p>
          <a:p>
            <a:endParaRPr lang="nl-NL" dirty="0"/>
          </a:p>
          <a:p>
            <a:endParaRPr lang="nl-NL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336430" y="2930769"/>
            <a:ext cx="147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Present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336430" y="6037384"/>
            <a:ext cx="184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Past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99846" y="3505200"/>
            <a:ext cx="0" cy="226255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342911" y="5673492"/>
            <a:ext cx="1093664" cy="72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kstvak 8"/>
          <p:cNvSpPr txBox="1"/>
          <p:nvPr/>
        </p:nvSpPr>
        <p:spPr>
          <a:xfrm>
            <a:off x="6910046" y="5868107"/>
            <a:ext cx="3265585" cy="338554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1908 </a:t>
            </a:r>
            <a:r>
              <a:rPr lang="nl-NL" sz="1600" dirty="0" err="1" smtClean="0"/>
              <a:t>Horsley</a:t>
            </a:r>
            <a:r>
              <a:rPr lang="nl-NL" sz="1600" dirty="0" smtClean="0"/>
              <a:t> &amp; </a:t>
            </a:r>
            <a:r>
              <a:rPr lang="nl-NL" sz="1600" dirty="0" err="1" smtClean="0"/>
              <a:t>Clarke</a:t>
            </a:r>
            <a:r>
              <a:rPr lang="nl-NL" sz="1600" dirty="0" smtClean="0"/>
              <a:t> first stereotact</a:t>
            </a:r>
            <a:endParaRPr lang="nl-NL" sz="1600" dirty="0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02751" y="3948707"/>
            <a:ext cx="573981" cy="726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kstvak 10"/>
          <p:cNvSpPr txBox="1"/>
          <p:nvPr/>
        </p:nvSpPr>
        <p:spPr>
          <a:xfrm>
            <a:off x="5927159" y="3896308"/>
            <a:ext cx="4248472" cy="830997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nl-NL" sz="1600" dirty="0"/>
              <a:t>1947 Spiegel en </a:t>
            </a:r>
            <a:r>
              <a:rPr lang="nl-NL" sz="1600" dirty="0" err="1"/>
              <a:t>Wycis</a:t>
            </a:r>
            <a:r>
              <a:rPr lang="nl-NL" sz="1600" dirty="0"/>
              <a:t> </a:t>
            </a:r>
            <a:r>
              <a:rPr lang="nl-NL" sz="1600" dirty="0" smtClean="0"/>
              <a:t>first human stereotact &amp; </a:t>
            </a:r>
            <a:r>
              <a:rPr lang="nl-NL" sz="1600" dirty="0" err="1" smtClean="0"/>
              <a:t>thalamic</a:t>
            </a:r>
            <a:r>
              <a:rPr lang="nl-NL" sz="1600" dirty="0" smtClean="0"/>
              <a:t> coagulation </a:t>
            </a:r>
            <a:r>
              <a:rPr lang="nl-NL" sz="1600" dirty="0" err="1" smtClean="0"/>
              <a:t>for</a:t>
            </a:r>
            <a:r>
              <a:rPr lang="nl-NL" sz="1600" dirty="0"/>
              <a:t> </a:t>
            </a:r>
            <a:r>
              <a:rPr lang="nl-NL" sz="1600" dirty="0" err="1" smtClean="0"/>
              <a:t>motoric</a:t>
            </a:r>
            <a:r>
              <a:rPr lang="nl-NL" sz="1600" dirty="0" smtClean="0"/>
              <a:t> &amp; </a:t>
            </a:r>
            <a:r>
              <a:rPr lang="nl-NL" sz="1600" dirty="0" err="1" smtClean="0"/>
              <a:t>mental</a:t>
            </a:r>
            <a:r>
              <a:rPr lang="nl-NL" sz="1600" dirty="0" smtClean="0"/>
              <a:t> disorders</a:t>
            </a:r>
            <a:endParaRPr lang="nl-NL" sz="1600" dirty="0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47426" y="4829235"/>
            <a:ext cx="529306" cy="747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kstvak 8"/>
          <p:cNvSpPr txBox="1"/>
          <p:nvPr/>
        </p:nvSpPr>
        <p:spPr>
          <a:xfrm>
            <a:off x="6910046" y="5065438"/>
            <a:ext cx="3265585" cy="338554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1936 </a:t>
            </a:r>
            <a:r>
              <a:rPr lang="nl-NL" sz="1600" dirty="0" err="1" smtClean="0"/>
              <a:t>Moniz</a:t>
            </a:r>
            <a:r>
              <a:rPr lang="nl-NL" sz="1600" dirty="0" smtClean="0"/>
              <a:t> </a:t>
            </a:r>
            <a:r>
              <a:rPr lang="nl-NL" sz="1600" dirty="0" err="1" smtClean="0"/>
              <a:t>prefrontal</a:t>
            </a:r>
            <a:r>
              <a:rPr lang="nl-NL" sz="1600" dirty="0" smtClean="0"/>
              <a:t> </a:t>
            </a:r>
            <a:r>
              <a:rPr lang="nl-NL" sz="1600" dirty="0" err="1" smtClean="0"/>
              <a:t>leucotomy</a:t>
            </a:r>
            <a:endParaRPr lang="nl-NL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751" y="2976953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kstvak 8"/>
          <p:cNvSpPr txBox="1"/>
          <p:nvPr/>
        </p:nvSpPr>
        <p:spPr>
          <a:xfrm>
            <a:off x="6910046" y="3019381"/>
            <a:ext cx="3265585" cy="584775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1987 </a:t>
            </a:r>
            <a:r>
              <a:rPr lang="nl-NL" sz="1600" dirty="0" err="1" smtClean="0"/>
              <a:t>Alim</a:t>
            </a:r>
            <a:r>
              <a:rPr lang="nl-NL" sz="1600" dirty="0" smtClean="0"/>
              <a:t>-Louis </a:t>
            </a:r>
            <a:r>
              <a:rPr lang="nl-NL" sz="1600" dirty="0" err="1" smtClean="0"/>
              <a:t>Benabid</a:t>
            </a:r>
            <a:r>
              <a:rPr lang="nl-NL" sz="1600" dirty="0" smtClean="0"/>
              <a:t> </a:t>
            </a:r>
            <a:r>
              <a:rPr lang="nl-NL" sz="1600" dirty="0" err="1" smtClean="0"/>
              <a:t>chronic</a:t>
            </a:r>
            <a:r>
              <a:rPr lang="nl-NL" sz="1600" dirty="0" smtClean="0"/>
              <a:t> high-</a:t>
            </a:r>
            <a:r>
              <a:rPr lang="nl-NL" sz="1600" dirty="0" err="1" smtClean="0"/>
              <a:t>frequency</a:t>
            </a:r>
            <a:r>
              <a:rPr lang="nl-NL" sz="1600" dirty="0" smtClean="0"/>
              <a:t> DBS PD</a:t>
            </a:r>
            <a:endParaRPr lang="nl-NL" sz="16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2751" y="2160081"/>
            <a:ext cx="573981" cy="64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ekstvak 8"/>
          <p:cNvSpPr txBox="1"/>
          <p:nvPr/>
        </p:nvSpPr>
        <p:spPr>
          <a:xfrm>
            <a:off x="7477843" y="2312549"/>
            <a:ext cx="2697788" cy="338554"/>
          </a:xfrm>
          <a:prstGeom prst="rect">
            <a:avLst/>
          </a:prstGeom>
          <a:noFill/>
          <a:ln>
            <a:solidFill>
              <a:schemeClr val="tx1"/>
            </a:solidFill>
            <a:prstDash val="solid"/>
          </a:ln>
        </p:spPr>
        <p:txBody>
          <a:bodyPr wrap="square" rtlCol="0">
            <a:spAutoFit/>
          </a:bodyPr>
          <a:lstStyle/>
          <a:p>
            <a:r>
              <a:rPr lang="nl-NL" sz="1600" dirty="0" smtClean="0"/>
              <a:t>1999- modern DBS </a:t>
            </a:r>
            <a:r>
              <a:rPr lang="nl-NL" sz="1600" dirty="0" err="1" smtClean="0"/>
              <a:t>psychiatry</a:t>
            </a:r>
            <a:endParaRPr lang="nl-NL" sz="1600" dirty="0"/>
          </a:p>
        </p:txBody>
      </p:sp>
      <p:sp>
        <p:nvSpPr>
          <p:cNvPr id="4" name="Rectangle 3"/>
          <p:cNvSpPr/>
          <p:nvPr/>
        </p:nvSpPr>
        <p:spPr>
          <a:xfrm>
            <a:off x="592015" y="4805116"/>
            <a:ext cx="2215661" cy="40548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09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l-NL" sz="1800" dirty="0"/>
              <a:t>Verleden, heden en toekomst van DBS: Gedragscontrole of therapie? </a:t>
            </a:r>
            <a:endParaRPr lang="nl-NL" sz="18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Standard history of DBS</a:t>
            </a:r>
          </a:p>
          <a:p>
            <a:endParaRPr lang="nl-NL" dirty="0"/>
          </a:p>
          <a:p>
            <a:endParaRPr lang="nl-NL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336430" y="2930769"/>
            <a:ext cx="14771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Present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336430" y="6037384"/>
            <a:ext cx="18405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 smtClean="0"/>
              <a:t>Past</a:t>
            </a:r>
            <a:endParaRPr lang="en-US" sz="2400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699846" y="3505200"/>
            <a:ext cx="0" cy="226255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Vrije vorm 9"/>
          <p:cNvSpPr/>
          <p:nvPr/>
        </p:nvSpPr>
        <p:spPr>
          <a:xfrm>
            <a:off x="4535159" y="3152633"/>
            <a:ext cx="3271360" cy="2770495"/>
          </a:xfrm>
          <a:custGeom>
            <a:avLst/>
            <a:gdLst>
              <a:gd name="connsiteX0" fmla="*/ 2084005 w 3271360"/>
              <a:gd name="connsiteY0" fmla="*/ 2770495 h 2770495"/>
              <a:gd name="connsiteX1" fmla="*/ 2206835 w 3271360"/>
              <a:gd name="connsiteY1" fmla="*/ 2688609 h 2770495"/>
              <a:gd name="connsiteX2" fmla="*/ 2247778 w 3271360"/>
              <a:gd name="connsiteY2" fmla="*/ 2661313 h 2770495"/>
              <a:gd name="connsiteX3" fmla="*/ 2329665 w 3271360"/>
              <a:gd name="connsiteY3" fmla="*/ 2634018 h 2770495"/>
              <a:gd name="connsiteX4" fmla="*/ 2384256 w 3271360"/>
              <a:gd name="connsiteY4" fmla="*/ 2606722 h 2770495"/>
              <a:gd name="connsiteX5" fmla="*/ 2466142 w 3271360"/>
              <a:gd name="connsiteY5" fmla="*/ 2579427 h 2770495"/>
              <a:gd name="connsiteX6" fmla="*/ 2561677 w 3271360"/>
              <a:gd name="connsiteY6" fmla="*/ 2552131 h 2770495"/>
              <a:gd name="connsiteX7" fmla="*/ 2657211 w 3271360"/>
              <a:gd name="connsiteY7" fmla="*/ 2497540 h 2770495"/>
              <a:gd name="connsiteX8" fmla="*/ 2698154 w 3271360"/>
              <a:gd name="connsiteY8" fmla="*/ 2470245 h 2770495"/>
              <a:gd name="connsiteX9" fmla="*/ 2725450 w 3271360"/>
              <a:gd name="connsiteY9" fmla="*/ 2429301 h 2770495"/>
              <a:gd name="connsiteX10" fmla="*/ 2752745 w 3271360"/>
              <a:gd name="connsiteY10" fmla="*/ 2347415 h 2770495"/>
              <a:gd name="connsiteX11" fmla="*/ 2739098 w 3271360"/>
              <a:gd name="connsiteY11" fmla="*/ 2224585 h 2770495"/>
              <a:gd name="connsiteX12" fmla="*/ 2711802 w 3271360"/>
              <a:gd name="connsiteY12" fmla="*/ 2142698 h 2770495"/>
              <a:gd name="connsiteX13" fmla="*/ 2670859 w 3271360"/>
              <a:gd name="connsiteY13" fmla="*/ 2129051 h 2770495"/>
              <a:gd name="connsiteX14" fmla="*/ 2561677 w 3271360"/>
              <a:gd name="connsiteY14" fmla="*/ 2142698 h 2770495"/>
              <a:gd name="connsiteX15" fmla="*/ 2588972 w 3271360"/>
              <a:gd name="connsiteY15" fmla="*/ 2224585 h 2770495"/>
              <a:gd name="connsiteX16" fmla="*/ 2520734 w 3271360"/>
              <a:gd name="connsiteY16" fmla="*/ 2292824 h 2770495"/>
              <a:gd name="connsiteX17" fmla="*/ 2438847 w 3271360"/>
              <a:gd name="connsiteY17" fmla="*/ 2320119 h 2770495"/>
              <a:gd name="connsiteX18" fmla="*/ 2356960 w 3271360"/>
              <a:gd name="connsiteY18" fmla="*/ 2306471 h 2770495"/>
              <a:gd name="connsiteX19" fmla="*/ 2302369 w 3271360"/>
              <a:gd name="connsiteY19" fmla="*/ 2224585 h 2770495"/>
              <a:gd name="connsiteX20" fmla="*/ 2288722 w 3271360"/>
              <a:gd name="connsiteY20" fmla="*/ 2033516 h 2770495"/>
              <a:gd name="connsiteX21" fmla="*/ 2302369 w 3271360"/>
              <a:gd name="connsiteY21" fmla="*/ 1992573 h 2770495"/>
              <a:gd name="connsiteX22" fmla="*/ 2356960 w 3271360"/>
              <a:gd name="connsiteY22" fmla="*/ 1978925 h 2770495"/>
              <a:gd name="connsiteX23" fmla="*/ 2466142 w 3271360"/>
              <a:gd name="connsiteY23" fmla="*/ 1937982 h 2770495"/>
              <a:gd name="connsiteX24" fmla="*/ 2657211 w 3271360"/>
              <a:gd name="connsiteY24" fmla="*/ 1951630 h 2770495"/>
              <a:gd name="connsiteX25" fmla="*/ 2780041 w 3271360"/>
              <a:gd name="connsiteY25" fmla="*/ 1978925 h 2770495"/>
              <a:gd name="connsiteX26" fmla="*/ 2820984 w 3271360"/>
              <a:gd name="connsiteY26" fmla="*/ 2006221 h 2770495"/>
              <a:gd name="connsiteX27" fmla="*/ 3039348 w 3271360"/>
              <a:gd name="connsiteY27" fmla="*/ 2006221 h 2770495"/>
              <a:gd name="connsiteX28" fmla="*/ 3080292 w 3271360"/>
              <a:gd name="connsiteY28" fmla="*/ 1992573 h 2770495"/>
              <a:gd name="connsiteX29" fmla="*/ 3162178 w 3271360"/>
              <a:gd name="connsiteY29" fmla="*/ 1937982 h 2770495"/>
              <a:gd name="connsiteX30" fmla="*/ 3257713 w 3271360"/>
              <a:gd name="connsiteY30" fmla="*/ 1801504 h 2770495"/>
              <a:gd name="connsiteX31" fmla="*/ 3271360 w 3271360"/>
              <a:gd name="connsiteY31" fmla="*/ 1746913 h 2770495"/>
              <a:gd name="connsiteX32" fmla="*/ 3230417 w 3271360"/>
              <a:gd name="connsiteY32" fmla="*/ 1651379 h 2770495"/>
              <a:gd name="connsiteX33" fmla="*/ 3162178 w 3271360"/>
              <a:gd name="connsiteY33" fmla="*/ 1555845 h 2770495"/>
              <a:gd name="connsiteX34" fmla="*/ 3121235 w 3271360"/>
              <a:gd name="connsiteY34" fmla="*/ 1514901 h 2770495"/>
              <a:gd name="connsiteX35" fmla="*/ 2616268 w 3271360"/>
              <a:gd name="connsiteY35" fmla="*/ 1473958 h 2770495"/>
              <a:gd name="connsiteX36" fmla="*/ 2479790 w 3271360"/>
              <a:gd name="connsiteY36" fmla="*/ 1460310 h 2770495"/>
              <a:gd name="connsiteX37" fmla="*/ 2438847 w 3271360"/>
              <a:gd name="connsiteY37" fmla="*/ 1446663 h 2770495"/>
              <a:gd name="connsiteX38" fmla="*/ 2302369 w 3271360"/>
              <a:gd name="connsiteY38" fmla="*/ 1419367 h 2770495"/>
              <a:gd name="connsiteX39" fmla="*/ 2234131 w 3271360"/>
              <a:gd name="connsiteY39" fmla="*/ 1392071 h 2770495"/>
              <a:gd name="connsiteX40" fmla="*/ 2111301 w 3271360"/>
              <a:gd name="connsiteY40" fmla="*/ 1378424 h 2770495"/>
              <a:gd name="connsiteX41" fmla="*/ 1333378 w 3271360"/>
              <a:gd name="connsiteY41" fmla="*/ 1364776 h 2770495"/>
              <a:gd name="connsiteX42" fmla="*/ 1183253 w 3271360"/>
              <a:gd name="connsiteY42" fmla="*/ 1378424 h 2770495"/>
              <a:gd name="connsiteX43" fmla="*/ 1115014 w 3271360"/>
              <a:gd name="connsiteY43" fmla="*/ 1392071 h 2770495"/>
              <a:gd name="connsiteX44" fmla="*/ 964889 w 3271360"/>
              <a:gd name="connsiteY44" fmla="*/ 1419367 h 2770495"/>
              <a:gd name="connsiteX45" fmla="*/ 910298 w 3271360"/>
              <a:gd name="connsiteY45" fmla="*/ 1446663 h 2770495"/>
              <a:gd name="connsiteX46" fmla="*/ 801116 w 3271360"/>
              <a:gd name="connsiteY46" fmla="*/ 1460310 h 2770495"/>
              <a:gd name="connsiteX47" fmla="*/ 760172 w 3271360"/>
              <a:gd name="connsiteY47" fmla="*/ 1473958 h 2770495"/>
              <a:gd name="connsiteX48" fmla="*/ 610047 w 3271360"/>
              <a:gd name="connsiteY48" fmla="*/ 1446663 h 2770495"/>
              <a:gd name="connsiteX49" fmla="*/ 473569 w 3271360"/>
              <a:gd name="connsiteY49" fmla="*/ 1296537 h 2770495"/>
              <a:gd name="connsiteX50" fmla="*/ 337092 w 3271360"/>
              <a:gd name="connsiteY50" fmla="*/ 1105468 h 2770495"/>
              <a:gd name="connsiteX51" fmla="*/ 296148 w 3271360"/>
              <a:gd name="connsiteY51" fmla="*/ 1050877 h 2770495"/>
              <a:gd name="connsiteX52" fmla="*/ 241557 w 3271360"/>
              <a:gd name="connsiteY52" fmla="*/ 996286 h 2770495"/>
              <a:gd name="connsiteX53" fmla="*/ 186966 w 3271360"/>
              <a:gd name="connsiteY53" fmla="*/ 900752 h 2770495"/>
              <a:gd name="connsiteX54" fmla="*/ 77784 w 3271360"/>
              <a:gd name="connsiteY54" fmla="*/ 777922 h 2770495"/>
              <a:gd name="connsiteX55" fmla="*/ 91432 w 3271360"/>
              <a:gd name="connsiteY55" fmla="*/ 736979 h 2770495"/>
              <a:gd name="connsiteX56" fmla="*/ 132375 w 3271360"/>
              <a:gd name="connsiteY56" fmla="*/ 723331 h 2770495"/>
              <a:gd name="connsiteX57" fmla="*/ 241557 w 3271360"/>
              <a:gd name="connsiteY57" fmla="*/ 682388 h 2770495"/>
              <a:gd name="connsiteX58" fmla="*/ 296148 w 3271360"/>
              <a:gd name="connsiteY58" fmla="*/ 668740 h 2770495"/>
              <a:gd name="connsiteX59" fmla="*/ 487217 w 3271360"/>
              <a:gd name="connsiteY59" fmla="*/ 655092 h 2770495"/>
              <a:gd name="connsiteX60" fmla="*/ 1046775 w 3271360"/>
              <a:gd name="connsiteY60" fmla="*/ 682388 h 2770495"/>
              <a:gd name="connsiteX61" fmla="*/ 1101366 w 3271360"/>
              <a:gd name="connsiteY61" fmla="*/ 696036 h 2770495"/>
              <a:gd name="connsiteX62" fmla="*/ 1169605 w 3271360"/>
              <a:gd name="connsiteY62" fmla="*/ 709683 h 2770495"/>
              <a:gd name="connsiteX63" fmla="*/ 1333378 w 3271360"/>
              <a:gd name="connsiteY63" fmla="*/ 723331 h 2770495"/>
              <a:gd name="connsiteX64" fmla="*/ 1592686 w 3271360"/>
              <a:gd name="connsiteY64" fmla="*/ 750627 h 2770495"/>
              <a:gd name="connsiteX65" fmla="*/ 1742811 w 3271360"/>
              <a:gd name="connsiteY65" fmla="*/ 777922 h 2770495"/>
              <a:gd name="connsiteX66" fmla="*/ 1865641 w 3271360"/>
              <a:gd name="connsiteY66" fmla="*/ 791570 h 2770495"/>
              <a:gd name="connsiteX67" fmla="*/ 2206835 w 3271360"/>
              <a:gd name="connsiteY67" fmla="*/ 859809 h 2770495"/>
              <a:gd name="connsiteX68" fmla="*/ 2261426 w 3271360"/>
              <a:gd name="connsiteY68" fmla="*/ 873457 h 2770495"/>
              <a:gd name="connsiteX69" fmla="*/ 2302369 w 3271360"/>
              <a:gd name="connsiteY69" fmla="*/ 887104 h 2770495"/>
              <a:gd name="connsiteX70" fmla="*/ 2425199 w 3271360"/>
              <a:gd name="connsiteY70" fmla="*/ 914400 h 2770495"/>
              <a:gd name="connsiteX71" fmla="*/ 2493438 w 3271360"/>
              <a:gd name="connsiteY71" fmla="*/ 941695 h 2770495"/>
              <a:gd name="connsiteX72" fmla="*/ 2548029 w 3271360"/>
              <a:gd name="connsiteY72" fmla="*/ 955343 h 2770495"/>
              <a:gd name="connsiteX73" fmla="*/ 2588972 w 3271360"/>
              <a:gd name="connsiteY73" fmla="*/ 968991 h 2770495"/>
              <a:gd name="connsiteX74" fmla="*/ 2561677 w 3271360"/>
              <a:gd name="connsiteY74" fmla="*/ 914400 h 2770495"/>
              <a:gd name="connsiteX75" fmla="*/ 2548029 w 3271360"/>
              <a:gd name="connsiteY75" fmla="*/ 859809 h 2770495"/>
              <a:gd name="connsiteX76" fmla="*/ 2507086 w 3271360"/>
              <a:gd name="connsiteY76" fmla="*/ 818866 h 2770495"/>
              <a:gd name="connsiteX77" fmla="*/ 2479790 w 3271360"/>
              <a:gd name="connsiteY77" fmla="*/ 736979 h 2770495"/>
              <a:gd name="connsiteX78" fmla="*/ 2425199 w 3271360"/>
              <a:gd name="connsiteY78" fmla="*/ 655092 h 2770495"/>
              <a:gd name="connsiteX79" fmla="*/ 2316017 w 3271360"/>
              <a:gd name="connsiteY79" fmla="*/ 682388 h 2770495"/>
              <a:gd name="connsiteX80" fmla="*/ 2179540 w 3271360"/>
              <a:gd name="connsiteY80" fmla="*/ 668740 h 2770495"/>
              <a:gd name="connsiteX81" fmla="*/ 2097653 w 3271360"/>
              <a:gd name="connsiteY81" fmla="*/ 614149 h 2770495"/>
              <a:gd name="connsiteX82" fmla="*/ 2056710 w 3271360"/>
              <a:gd name="connsiteY82" fmla="*/ 573206 h 2770495"/>
              <a:gd name="connsiteX83" fmla="*/ 2002119 w 3271360"/>
              <a:gd name="connsiteY83" fmla="*/ 545910 h 2770495"/>
              <a:gd name="connsiteX84" fmla="*/ 1838345 w 3271360"/>
              <a:gd name="connsiteY84" fmla="*/ 450376 h 2770495"/>
              <a:gd name="connsiteX85" fmla="*/ 1756459 w 3271360"/>
              <a:gd name="connsiteY85" fmla="*/ 423080 h 2770495"/>
              <a:gd name="connsiteX86" fmla="*/ 1715516 w 3271360"/>
              <a:gd name="connsiteY86" fmla="*/ 409433 h 2770495"/>
              <a:gd name="connsiteX87" fmla="*/ 1783754 w 3271360"/>
              <a:gd name="connsiteY87" fmla="*/ 354842 h 2770495"/>
              <a:gd name="connsiteX88" fmla="*/ 1824698 w 3271360"/>
              <a:gd name="connsiteY88" fmla="*/ 313898 h 2770495"/>
              <a:gd name="connsiteX89" fmla="*/ 1933880 w 3271360"/>
              <a:gd name="connsiteY89" fmla="*/ 286603 h 2770495"/>
              <a:gd name="connsiteX90" fmla="*/ 2152244 w 3271360"/>
              <a:gd name="connsiteY90" fmla="*/ 300251 h 2770495"/>
              <a:gd name="connsiteX91" fmla="*/ 2206835 w 3271360"/>
              <a:gd name="connsiteY91" fmla="*/ 313898 h 2770495"/>
              <a:gd name="connsiteX92" fmla="*/ 2247778 w 3271360"/>
              <a:gd name="connsiteY92" fmla="*/ 341194 h 2770495"/>
              <a:gd name="connsiteX93" fmla="*/ 2384256 w 3271360"/>
              <a:gd name="connsiteY93" fmla="*/ 450376 h 2770495"/>
              <a:gd name="connsiteX94" fmla="*/ 2425199 w 3271360"/>
              <a:gd name="connsiteY94" fmla="*/ 477671 h 2770495"/>
              <a:gd name="connsiteX95" fmla="*/ 2507086 w 3271360"/>
              <a:gd name="connsiteY95" fmla="*/ 464024 h 2770495"/>
              <a:gd name="connsiteX96" fmla="*/ 2548029 w 3271360"/>
              <a:gd name="connsiteY96" fmla="*/ 436728 h 2770495"/>
              <a:gd name="connsiteX97" fmla="*/ 2616268 w 3271360"/>
              <a:gd name="connsiteY97" fmla="*/ 354842 h 2770495"/>
              <a:gd name="connsiteX98" fmla="*/ 2643563 w 3271360"/>
              <a:gd name="connsiteY98" fmla="*/ 300251 h 2770495"/>
              <a:gd name="connsiteX99" fmla="*/ 2629916 w 3271360"/>
              <a:gd name="connsiteY99" fmla="*/ 150125 h 2770495"/>
              <a:gd name="connsiteX100" fmla="*/ 2548029 w 3271360"/>
              <a:gd name="connsiteY100" fmla="*/ 109182 h 2770495"/>
              <a:gd name="connsiteX101" fmla="*/ 2507086 w 3271360"/>
              <a:gd name="connsiteY101" fmla="*/ 81886 h 2770495"/>
              <a:gd name="connsiteX102" fmla="*/ 2425199 w 3271360"/>
              <a:gd name="connsiteY102" fmla="*/ 54591 h 2770495"/>
              <a:gd name="connsiteX103" fmla="*/ 2397904 w 3271360"/>
              <a:gd name="connsiteY103" fmla="*/ 0 h 27704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3271360" h="2770495">
                <a:moveTo>
                  <a:pt x="2084005" y="2770495"/>
                </a:moveTo>
                <a:lnTo>
                  <a:pt x="2206835" y="2688609"/>
                </a:lnTo>
                <a:cubicBezTo>
                  <a:pt x="2220483" y="2679510"/>
                  <a:pt x="2232217" y="2666500"/>
                  <a:pt x="2247778" y="2661313"/>
                </a:cubicBezTo>
                <a:cubicBezTo>
                  <a:pt x="2275074" y="2652215"/>
                  <a:pt x="2303931" y="2646885"/>
                  <a:pt x="2329665" y="2634018"/>
                </a:cubicBezTo>
                <a:cubicBezTo>
                  <a:pt x="2347862" y="2624919"/>
                  <a:pt x="2365366" y="2614278"/>
                  <a:pt x="2384256" y="2606722"/>
                </a:cubicBezTo>
                <a:cubicBezTo>
                  <a:pt x="2410970" y="2596036"/>
                  <a:pt x="2438847" y="2588525"/>
                  <a:pt x="2466142" y="2579427"/>
                </a:cubicBezTo>
                <a:cubicBezTo>
                  <a:pt x="2524882" y="2559847"/>
                  <a:pt x="2493127" y="2569269"/>
                  <a:pt x="2561677" y="2552131"/>
                </a:cubicBezTo>
                <a:cubicBezTo>
                  <a:pt x="2661428" y="2485631"/>
                  <a:pt x="2536003" y="2566802"/>
                  <a:pt x="2657211" y="2497540"/>
                </a:cubicBezTo>
                <a:cubicBezTo>
                  <a:pt x="2671452" y="2489402"/>
                  <a:pt x="2684506" y="2479343"/>
                  <a:pt x="2698154" y="2470245"/>
                </a:cubicBezTo>
                <a:cubicBezTo>
                  <a:pt x="2707253" y="2456597"/>
                  <a:pt x="2718788" y="2444290"/>
                  <a:pt x="2725450" y="2429301"/>
                </a:cubicBezTo>
                <a:cubicBezTo>
                  <a:pt x="2737135" y="2403009"/>
                  <a:pt x="2752745" y="2347415"/>
                  <a:pt x="2752745" y="2347415"/>
                </a:cubicBezTo>
                <a:cubicBezTo>
                  <a:pt x="2748196" y="2306472"/>
                  <a:pt x="2747177" y="2264980"/>
                  <a:pt x="2739098" y="2224585"/>
                </a:cubicBezTo>
                <a:cubicBezTo>
                  <a:pt x="2733455" y="2196372"/>
                  <a:pt x="2739098" y="2151796"/>
                  <a:pt x="2711802" y="2142698"/>
                </a:cubicBezTo>
                <a:lnTo>
                  <a:pt x="2670859" y="2129051"/>
                </a:lnTo>
                <a:cubicBezTo>
                  <a:pt x="2634465" y="2133600"/>
                  <a:pt x="2585546" y="2114851"/>
                  <a:pt x="2561677" y="2142698"/>
                </a:cubicBezTo>
                <a:cubicBezTo>
                  <a:pt x="2542952" y="2164543"/>
                  <a:pt x="2588972" y="2224585"/>
                  <a:pt x="2588972" y="2224585"/>
                </a:cubicBezTo>
                <a:cubicBezTo>
                  <a:pt x="2570726" y="2279325"/>
                  <a:pt x="2585597" y="2266879"/>
                  <a:pt x="2520734" y="2292824"/>
                </a:cubicBezTo>
                <a:cubicBezTo>
                  <a:pt x="2494020" y="2303510"/>
                  <a:pt x="2438847" y="2320119"/>
                  <a:pt x="2438847" y="2320119"/>
                </a:cubicBezTo>
                <a:cubicBezTo>
                  <a:pt x="2411551" y="2315570"/>
                  <a:pt x="2379630" y="2322340"/>
                  <a:pt x="2356960" y="2306471"/>
                </a:cubicBezTo>
                <a:cubicBezTo>
                  <a:pt x="2330085" y="2287659"/>
                  <a:pt x="2302369" y="2224585"/>
                  <a:pt x="2302369" y="2224585"/>
                </a:cubicBezTo>
                <a:cubicBezTo>
                  <a:pt x="2267448" y="2119819"/>
                  <a:pt x="2266442" y="2156058"/>
                  <a:pt x="2288722" y="2033516"/>
                </a:cubicBezTo>
                <a:cubicBezTo>
                  <a:pt x="2291295" y="2019362"/>
                  <a:pt x="2291136" y="2001560"/>
                  <a:pt x="2302369" y="1992573"/>
                </a:cubicBezTo>
                <a:cubicBezTo>
                  <a:pt x="2317016" y="1980855"/>
                  <a:pt x="2339397" y="1985511"/>
                  <a:pt x="2356960" y="1978925"/>
                </a:cubicBezTo>
                <a:cubicBezTo>
                  <a:pt x="2499696" y="1925399"/>
                  <a:pt x="2326015" y="1973014"/>
                  <a:pt x="2466142" y="1937982"/>
                </a:cubicBezTo>
                <a:cubicBezTo>
                  <a:pt x="2529832" y="1942531"/>
                  <a:pt x="2593710" y="1944946"/>
                  <a:pt x="2657211" y="1951630"/>
                </a:cubicBezTo>
                <a:cubicBezTo>
                  <a:pt x="2687147" y="1954781"/>
                  <a:pt x="2748791" y="1971112"/>
                  <a:pt x="2780041" y="1978925"/>
                </a:cubicBezTo>
                <a:cubicBezTo>
                  <a:pt x="2793689" y="1988024"/>
                  <a:pt x="2805908" y="1999760"/>
                  <a:pt x="2820984" y="2006221"/>
                </a:cubicBezTo>
                <a:cubicBezTo>
                  <a:pt x="2891135" y="2036285"/>
                  <a:pt x="2966651" y="2012279"/>
                  <a:pt x="3039348" y="2006221"/>
                </a:cubicBezTo>
                <a:cubicBezTo>
                  <a:pt x="3052996" y="2001672"/>
                  <a:pt x="3067716" y="1999560"/>
                  <a:pt x="3080292" y="1992573"/>
                </a:cubicBezTo>
                <a:cubicBezTo>
                  <a:pt x="3108969" y="1976641"/>
                  <a:pt x="3162178" y="1937982"/>
                  <a:pt x="3162178" y="1937982"/>
                </a:cubicBezTo>
                <a:cubicBezTo>
                  <a:pt x="3229386" y="1837169"/>
                  <a:pt x="3197086" y="1882339"/>
                  <a:pt x="3257713" y="1801504"/>
                </a:cubicBezTo>
                <a:cubicBezTo>
                  <a:pt x="3262262" y="1783307"/>
                  <a:pt x="3271360" y="1765670"/>
                  <a:pt x="3271360" y="1746913"/>
                </a:cubicBezTo>
                <a:cubicBezTo>
                  <a:pt x="3271360" y="1727771"/>
                  <a:pt x="3235748" y="1660709"/>
                  <a:pt x="3230417" y="1651379"/>
                </a:cubicBezTo>
                <a:cubicBezTo>
                  <a:pt x="3218070" y="1629772"/>
                  <a:pt x="3174736" y="1570496"/>
                  <a:pt x="3162178" y="1555845"/>
                </a:cubicBezTo>
                <a:cubicBezTo>
                  <a:pt x="3149617" y="1541191"/>
                  <a:pt x="3138107" y="1524274"/>
                  <a:pt x="3121235" y="1514901"/>
                </a:cubicBezTo>
                <a:cubicBezTo>
                  <a:pt x="2997111" y="1445943"/>
                  <a:pt x="2618785" y="1474039"/>
                  <a:pt x="2616268" y="1473958"/>
                </a:cubicBezTo>
                <a:cubicBezTo>
                  <a:pt x="2570775" y="1469409"/>
                  <a:pt x="2524978" y="1467262"/>
                  <a:pt x="2479790" y="1460310"/>
                </a:cubicBezTo>
                <a:cubicBezTo>
                  <a:pt x="2465571" y="1458123"/>
                  <a:pt x="2452890" y="1449784"/>
                  <a:pt x="2438847" y="1446663"/>
                </a:cubicBezTo>
                <a:cubicBezTo>
                  <a:pt x="2378377" y="1433225"/>
                  <a:pt x="2356748" y="1437494"/>
                  <a:pt x="2302369" y="1419367"/>
                </a:cubicBezTo>
                <a:cubicBezTo>
                  <a:pt x="2279128" y="1411620"/>
                  <a:pt x="2258085" y="1397204"/>
                  <a:pt x="2234131" y="1392071"/>
                </a:cubicBezTo>
                <a:cubicBezTo>
                  <a:pt x="2193850" y="1383439"/>
                  <a:pt x="2152244" y="1382973"/>
                  <a:pt x="2111301" y="1378424"/>
                </a:cubicBezTo>
                <a:cubicBezTo>
                  <a:pt x="1785816" y="1297051"/>
                  <a:pt x="2039625" y="1350363"/>
                  <a:pt x="1333378" y="1364776"/>
                </a:cubicBezTo>
                <a:cubicBezTo>
                  <a:pt x="1283336" y="1369325"/>
                  <a:pt x="1233113" y="1372192"/>
                  <a:pt x="1183253" y="1378424"/>
                </a:cubicBezTo>
                <a:cubicBezTo>
                  <a:pt x="1160235" y="1381301"/>
                  <a:pt x="1137837" y="1387922"/>
                  <a:pt x="1115014" y="1392071"/>
                </a:cubicBezTo>
                <a:cubicBezTo>
                  <a:pt x="923010" y="1426980"/>
                  <a:pt x="1133391" y="1385666"/>
                  <a:pt x="964889" y="1419367"/>
                </a:cubicBezTo>
                <a:cubicBezTo>
                  <a:pt x="946692" y="1428466"/>
                  <a:pt x="930035" y="1441729"/>
                  <a:pt x="910298" y="1446663"/>
                </a:cubicBezTo>
                <a:cubicBezTo>
                  <a:pt x="874716" y="1455558"/>
                  <a:pt x="837202" y="1453749"/>
                  <a:pt x="801116" y="1460310"/>
                </a:cubicBezTo>
                <a:cubicBezTo>
                  <a:pt x="786962" y="1462883"/>
                  <a:pt x="773820" y="1469409"/>
                  <a:pt x="760172" y="1473958"/>
                </a:cubicBezTo>
                <a:cubicBezTo>
                  <a:pt x="710130" y="1464860"/>
                  <a:pt x="653293" y="1473434"/>
                  <a:pt x="610047" y="1446663"/>
                </a:cubicBezTo>
                <a:cubicBezTo>
                  <a:pt x="552544" y="1411066"/>
                  <a:pt x="515817" y="1349347"/>
                  <a:pt x="473569" y="1296537"/>
                </a:cubicBezTo>
                <a:cubicBezTo>
                  <a:pt x="424675" y="1235420"/>
                  <a:pt x="382917" y="1168918"/>
                  <a:pt x="337092" y="1105468"/>
                </a:cubicBezTo>
                <a:cubicBezTo>
                  <a:pt x="323774" y="1087028"/>
                  <a:pt x="312232" y="1066961"/>
                  <a:pt x="296148" y="1050877"/>
                </a:cubicBezTo>
                <a:cubicBezTo>
                  <a:pt x="277951" y="1032680"/>
                  <a:pt x="258305" y="1015825"/>
                  <a:pt x="241557" y="996286"/>
                </a:cubicBezTo>
                <a:cubicBezTo>
                  <a:pt x="106021" y="838160"/>
                  <a:pt x="341858" y="1094366"/>
                  <a:pt x="186966" y="900752"/>
                </a:cubicBezTo>
                <a:cubicBezTo>
                  <a:pt x="0" y="667046"/>
                  <a:pt x="166215" y="910569"/>
                  <a:pt x="77784" y="777922"/>
                </a:cubicBezTo>
                <a:cubicBezTo>
                  <a:pt x="82333" y="764274"/>
                  <a:pt x="81260" y="747151"/>
                  <a:pt x="91432" y="736979"/>
                </a:cubicBezTo>
                <a:cubicBezTo>
                  <a:pt x="101604" y="726807"/>
                  <a:pt x="118905" y="728382"/>
                  <a:pt x="132375" y="723331"/>
                </a:cubicBezTo>
                <a:cubicBezTo>
                  <a:pt x="178512" y="706030"/>
                  <a:pt x="198195" y="694777"/>
                  <a:pt x="241557" y="682388"/>
                </a:cubicBezTo>
                <a:cubicBezTo>
                  <a:pt x="259592" y="677235"/>
                  <a:pt x="277506" y="670811"/>
                  <a:pt x="296148" y="668740"/>
                </a:cubicBezTo>
                <a:cubicBezTo>
                  <a:pt x="359609" y="661689"/>
                  <a:pt x="423527" y="659641"/>
                  <a:pt x="487217" y="655092"/>
                </a:cubicBezTo>
                <a:lnTo>
                  <a:pt x="1046775" y="682388"/>
                </a:lnTo>
                <a:cubicBezTo>
                  <a:pt x="1065491" y="683636"/>
                  <a:pt x="1083056" y="691967"/>
                  <a:pt x="1101366" y="696036"/>
                </a:cubicBezTo>
                <a:cubicBezTo>
                  <a:pt x="1124010" y="701068"/>
                  <a:pt x="1146567" y="706973"/>
                  <a:pt x="1169605" y="709683"/>
                </a:cubicBezTo>
                <a:cubicBezTo>
                  <a:pt x="1224010" y="716083"/>
                  <a:pt x="1278787" y="718782"/>
                  <a:pt x="1333378" y="723331"/>
                </a:cubicBezTo>
                <a:cubicBezTo>
                  <a:pt x="1465629" y="756394"/>
                  <a:pt x="1328010" y="725420"/>
                  <a:pt x="1592686" y="750627"/>
                </a:cubicBezTo>
                <a:cubicBezTo>
                  <a:pt x="1676846" y="758642"/>
                  <a:pt x="1664712" y="766765"/>
                  <a:pt x="1742811" y="777922"/>
                </a:cubicBezTo>
                <a:cubicBezTo>
                  <a:pt x="1783592" y="783748"/>
                  <a:pt x="1824901" y="785459"/>
                  <a:pt x="1865641" y="791570"/>
                </a:cubicBezTo>
                <a:cubicBezTo>
                  <a:pt x="1944527" y="803403"/>
                  <a:pt x="2139333" y="842933"/>
                  <a:pt x="2206835" y="859809"/>
                </a:cubicBezTo>
                <a:cubicBezTo>
                  <a:pt x="2225032" y="864358"/>
                  <a:pt x="2243391" y="868304"/>
                  <a:pt x="2261426" y="873457"/>
                </a:cubicBezTo>
                <a:cubicBezTo>
                  <a:pt x="2275258" y="877409"/>
                  <a:pt x="2288413" y="883615"/>
                  <a:pt x="2302369" y="887104"/>
                </a:cubicBezTo>
                <a:cubicBezTo>
                  <a:pt x="2345638" y="897921"/>
                  <a:pt x="2383167" y="900390"/>
                  <a:pt x="2425199" y="914400"/>
                </a:cubicBezTo>
                <a:cubicBezTo>
                  <a:pt x="2448440" y="922147"/>
                  <a:pt x="2470197" y="933948"/>
                  <a:pt x="2493438" y="941695"/>
                </a:cubicBezTo>
                <a:cubicBezTo>
                  <a:pt x="2511233" y="947626"/>
                  <a:pt x="2529994" y="950190"/>
                  <a:pt x="2548029" y="955343"/>
                </a:cubicBezTo>
                <a:cubicBezTo>
                  <a:pt x="2561861" y="959295"/>
                  <a:pt x="2575324" y="964442"/>
                  <a:pt x="2588972" y="968991"/>
                </a:cubicBezTo>
                <a:cubicBezTo>
                  <a:pt x="2579874" y="950794"/>
                  <a:pt x="2568820" y="933449"/>
                  <a:pt x="2561677" y="914400"/>
                </a:cubicBezTo>
                <a:cubicBezTo>
                  <a:pt x="2555091" y="896837"/>
                  <a:pt x="2557335" y="876095"/>
                  <a:pt x="2548029" y="859809"/>
                </a:cubicBezTo>
                <a:cubicBezTo>
                  <a:pt x="2538453" y="843051"/>
                  <a:pt x="2520734" y="832514"/>
                  <a:pt x="2507086" y="818866"/>
                </a:cubicBezTo>
                <a:cubicBezTo>
                  <a:pt x="2497987" y="791570"/>
                  <a:pt x="2495750" y="760919"/>
                  <a:pt x="2479790" y="736979"/>
                </a:cubicBezTo>
                <a:lnTo>
                  <a:pt x="2425199" y="655092"/>
                </a:lnTo>
                <a:cubicBezTo>
                  <a:pt x="2392890" y="665862"/>
                  <a:pt x="2348956" y="682388"/>
                  <a:pt x="2316017" y="682388"/>
                </a:cubicBezTo>
                <a:cubicBezTo>
                  <a:pt x="2270298" y="682388"/>
                  <a:pt x="2225032" y="673289"/>
                  <a:pt x="2179540" y="668740"/>
                </a:cubicBezTo>
                <a:cubicBezTo>
                  <a:pt x="2048920" y="538123"/>
                  <a:pt x="2216164" y="693157"/>
                  <a:pt x="2097653" y="614149"/>
                </a:cubicBezTo>
                <a:cubicBezTo>
                  <a:pt x="2081594" y="603443"/>
                  <a:pt x="2072416" y="584424"/>
                  <a:pt x="2056710" y="573206"/>
                </a:cubicBezTo>
                <a:cubicBezTo>
                  <a:pt x="2040155" y="561381"/>
                  <a:pt x="2019371" y="556693"/>
                  <a:pt x="2002119" y="545910"/>
                </a:cubicBezTo>
                <a:cubicBezTo>
                  <a:pt x="1919004" y="493963"/>
                  <a:pt x="1960668" y="491151"/>
                  <a:pt x="1838345" y="450376"/>
                </a:cubicBezTo>
                <a:lnTo>
                  <a:pt x="1756459" y="423080"/>
                </a:lnTo>
                <a:lnTo>
                  <a:pt x="1715516" y="409433"/>
                </a:lnTo>
                <a:cubicBezTo>
                  <a:pt x="1776560" y="317864"/>
                  <a:pt x="1704649" y="407578"/>
                  <a:pt x="1783754" y="354842"/>
                </a:cubicBezTo>
                <a:cubicBezTo>
                  <a:pt x="1799814" y="344136"/>
                  <a:pt x="1808638" y="324604"/>
                  <a:pt x="1824698" y="313898"/>
                </a:cubicBezTo>
                <a:cubicBezTo>
                  <a:pt x="1842681" y="301909"/>
                  <a:pt x="1924042" y="288571"/>
                  <a:pt x="1933880" y="286603"/>
                </a:cubicBezTo>
                <a:cubicBezTo>
                  <a:pt x="2006668" y="291152"/>
                  <a:pt x="2079676" y="292994"/>
                  <a:pt x="2152244" y="300251"/>
                </a:cubicBezTo>
                <a:cubicBezTo>
                  <a:pt x="2170908" y="302117"/>
                  <a:pt x="2189595" y="306509"/>
                  <a:pt x="2206835" y="313898"/>
                </a:cubicBezTo>
                <a:cubicBezTo>
                  <a:pt x="2221911" y="320359"/>
                  <a:pt x="2235324" y="330519"/>
                  <a:pt x="2247778" y="341194"/>
                </a:cubicBezTo>
                <a:cubicBezTo>
                  <a:pt x="2383899" y="457870"/>
                  <a:pt x="2206596" y="331937"/>
                  <a:pt x="2384256" y="450376"/>
                </a:cubicBezTo>
                <a:lnTo>
                  <a:pt x="2425199" y="477671"/>
                </a:lnTo>
                <a:cubicBezTo>
                  <a:pt x="2452495" y="473122"/>
                  <a:pt x="2480834" y="472775"/>
                  <a:pt x="2507086" y="464024"/>
                </a:cubicBezTo>
                <a:cubicBezTo>
                  <a:pt x="2522647" y="458837"/>
                  <a:pt x="2535428" y="447229"/>
                  <a:pt x="2548029" y="436728"/>
                </a:cubicBezTo>
                <a:cubicBezTo>
                  <a:pt x="2578820" y="411068"/>
                  <a:pt x="2596750" y="388999"/>
                  <a:pt x="2616268" y="354842"/>
                </a:cubicBezTo>
                <a:cubicBezTo>
                  <a:pt x="2626362" y="337178"/>
                  <a:pt x="2634465" y="318448"/>
                  <a:pt x="2643563" y="300251"/>
                </a:cubicBezTo>
                <a:cubicBezTo>
                  <a:pt x="2639014" y="250209"/>
                  <a:pt x="2644693" y="198151"/>
                  <a:pt x="2629916" y="150125"/>
                </a:cubicBezTo>
                <a:cubicBezTo>
                  <a:pt x="2622805" y="127015"/>
                  <a:pt x="2564361" y="117348"/>
                  <a:pt x="2548029" y="109182"/>
                </a:cubicBezTo>
                <a:cubicBezTo>
                  <a:pt x="2533358" y="101846"/>
                  <a:pt x="2522075" y="88548"/>
                  <a:pt x="2507086" y="81886"/>
                </a:cubicBezTo>
                <a:cubicBezTo>
                  <a:pt x="2480794" y="70201"/>
                  <a:pt x="2425199" y="54591"/>
                  <a:pt x="2425199" y="54591"/>
                </a:cubicBezTo>
                <a:cubicBezTo>
                  <a:pt x="2395381" y="9863"/>
                  <a:pt x="2397904" y="30050"/>
                  <a:pt x="2397904" y="0"/>
                </a:cubicBezTo>
              </a:path>
            </a:pathLst>
          </a:cu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Vrije vorm 12"/>
          <p:cNvSpPr/>
          <p:nvPr/>
        </p:nvSpPr>
        <p:spPr>
          <a:xfrm>
            <a:off x="7110484" y="3343700"/>
            <a:ext cx="1529111" cy="2129051"/>
          </a:xfrm>
          <a:custGeom>
            <a:avLst/>
            <a:gdLst>
              <a:gd name="connsiteX0" fmla="*/ 0 w 1529111"/>
              <a:gd name="connsiteY0" fmla="*/ 1269242 h 2129051"/>
              <a:gd name="connsiteX1" fmla="*/ 54591 w 1529111"/>
              <a:gd name="connsiteY1" fmla="*/ 1173708 h 2129051"/>
              <a:gd name="connsiteX2" fmla="*/ 95534 w 1529111"/>
              <a:gd name="connsiteY2" fmla="*/ 1132765 h 2129051"/>
              <a:gd name="connsiteX3" fmla="*/ 122829 w 1529111"/>
              <a:gd name="connsiteY3" fmla="*/ 1091821 h 2129051"/>
              <a:gd name="connsiteX4" fmla="*/ 259307 w 1529111"/>
              <a:gd name="connsiteY4" fmla="*/ 982639 h 2129051"/>
              <a:gd name="connsiteX5" fmla="*/ 368489 w 1529111"/>
              <a:gd name="connsiteY5" fmla="*/ 955344 h 2129051"/>
              <a:gd name="connsiteX6" fmla="*/ 409432 w 1529111"/>
              <a:gd name="connsiteY6" fmla="*/ 941696 h 2129051"/>
              <a:gd name="connsiteX7" fmla="*/ 464023 w 1529111"/>
              <a:gd name="connsiteY7" fmla="*/ 928048 h 2129051"/>
              <a:gd name="connsiteX8" fmla="*/ 614149 w 1529111"/>
              <a:gd name="connsiteY8" fmla="*/ 941696 h 2129051"/>
              <a:gd name="connsiteX9" fmla="*/ 655092 w 1529111"/>
              <a:gd name="connsiteY9" fmla="*/ 955344 h 2129051"/>
              <a:gd name="connsiteX10" fmla="*/ 709683 w 1529111"/>
              <a:gd name="connsiteY10" fmla="*/ 968992 h 2129051"/>
              <a:gd name="connsiteX11" fmla="*/ 750626 w 1529111"/>
              <a:gd name="connsiteY11" fmla="*/ 996287 h 2129051"/>
              <a:gd name="connsiteX12" fmla="*/ 887104 w 1529111"/>
              <a:gd name="connsiteY12" fmla="*/ 1050878 h 2129051"/>
              <a:gd name="connsiteX13" fmla="*/ 996286 w 1529111"/>
              <a:gd name="connsiteY13" fmla="*/ 1105469 h 2129051"/>
              <a:gd name="connsiteX14" fmla="*/ 1091820 w 1529111"/>
              <a:gd name="connsiteY14" fmla="*/ 1160060 h 2129051"/>
              <a:gd name="connsiteX15" fmla="*/ 1187355 w 1529111"/>
              <a:gd name="connsiteY15" fmla="*/ 1201003 h 2129051"/>
              <a:gd name="connsiteX16" fmla="*/ 1282889 w 1529111"/>
              <a:gd name="connsiteY16" fmla="*/ 1255595 h 2129051"/>
              <a:gd name="connsiteX17" fmla="*/ 1296537 w 1529111"/>
              <a:gd name="connsiteY17" fmla="*/ 1296538 h 2129051"/>
              <a:gd name="connsiteX18" fmla="*/ 1310185 w 1529111"/>
              <a:gd name="connsiteY18" fmla="*/ 1364777 h 2129051"/>
              <a:gd name="connsiteX19" fmla="*/ 1337480 w 1529111"/>
              <a:gd name="connsiteY19" fmla="*/ 1405720 h 2129051"/>
              <a:gd name="connsiteX20" fmla="*/ 1364776 w 1529111"/>
              <a:gd name="connsiteY20" fmla="*/ 1487606 h 2129051"/>
              <a:gd name="connsiteX21" fmla="*/ 1323832 w 1529111"/>
              <a:gd name="connsiteY21" fmla="*/ 1733266 h 2129051"/>
              <a:gd name="connsiteX22" fmla="*/ 1296537 w 1529111"/>
              <a:gd name="connsiteY22" fmla="*/ 1774209 h 2129051"/>
              <a:gd name="connsiteX23" fmla="*/ 1241946 w 1529111"/>
              <a:gd name="connsiteY23" fmla="*/ 1787857 h 2129051"/>
              <a:gd name="connsiteX24" fmla="*/ 1201003 w 1529111"/>
              <a:gd name="connsiteY24" fmla="*/ 1815153 h 2129051"/>
              <a:gd name="connsiteX25" fmla="*/ 1160059 w 1529111"/>
              <a:gd name="connsiteY25" fmla="*/ 1828800 h 2129051"/>
              <a:gd name="connsiteX26" fmla="*/ 1037229 w 1529111"/>
              <a:gd name="connsiteY26" fmla="*/ 1897039 h 2129051"/>
              <a:gd name="connsiteX27" fmla="*/ 1023582 w 1529111"/>
              <a:gd name="connsiteY27" fmla="*/ 2129051 h 2129051"/>
              <a:gd name="connsiteX28" fmla="*/ 1173707 w 1529111"/>
              <a:gd name="connsiteY28" fmla="*/ 2115403 h 2129051"/>
              <a:gd name="connsiteX29" fmla="*/ 1214650 w 1529111"/>
              <a:gd name="connsiteY29" fmla="*/ 2101756 h 2129051"/>
              <a:gd name="connsiteX30" fmla="*/ 1255594 w 1529111"/>
              <a:gd name="connsiteY30" fmla="*/ 2060812 h 2129051"/>
              <a:gd name="connsiteX31" fmla="*/ 1310185 w 1529111"/>
              <a:gd name="connsiteY31" fmla="*/ 1978926 h 2129051"/>
              <a:gd name="connsiteX32" fmla="*/ 1351128 w 1529111"/>
              <a:gd name="connsiteY32" fmla="*/ 1883392 h 2129051"/>
              <a:gd name="connsiteX33" fmla="*/ 1378423 w 1529111"/>
              <a:gd name="connsiteY33" fmla="*/ 1842448 h 2129051"/>
              <a:gd name="connsiteX34" fmla="*/ 1419367 w 1529111"/>
              <a:gd name="connsiteY34" fmla="*/ 1705971 h 2129051"/>
              <a:gd name="connsiteX35" fmla="*/ 1446662 w 1529111"/>
              <a:gd name="connsiteY35" fmla="*/ 1624084 h 2129051"/>
              <a:gd name="connsiteX36" fmla="*/ 1473958 w 1529111"/>
              <a:gd name="connsiteY36" fmla="*/ 1528550 h 2129051"/>
              <a:gd name="connsiteX37" fmla="*/ 1501253 w 1529111"/>
              <a:gd name="connsiteY37" fmla="*/ 1433015 h 2129051"/>
              <a:gd name="connsiteX38" fmla="*/ 1501253 w 1529111"/>
              <a:gd name="connsiteY38" fmla="*/ 968992 h 2129051"/>
              <a:gd name="connsiteX39" fmla="*/ 1473958 w 1529111"/>
              <a:gd name="connsiteY39" fmla="*/ 914400 h 2129051"/>
              <a:gd name="connsiteX40" fmla="*/ 1460310 w 1529111"/>
              <a:gd name="connsiteY40" fmla="*/ 846162 h 2129051"/>
              <a:gd name="connsiteX41" fmla="*/ 1446662 w 1529111"/>
              <a:gd name="connsiteY41" fmla="*/ 736980 h 2129051"/>
              <a:gd name="connsiteX42" fmla="*/ 1405719 w 1529111"/>
              <a:gd name="connsiteY42" fmla="*/ 614150 h 2129051"/>
              <a:gd name="connsiteX43" fmla="*/ 1364776 w 1529111"/>
              <a:gd name="connsiteY43" fmla="*/ 504968 h 2129051"/>
              <a:gd name="connsiteX44" fmla="*/ 1310185 w 1529111"/>
              <a:gd name="connsiteY44" fmla="*/ 395786 h 2129051"/>
              <a:gd name="connsiteX45" fmla="*/ 1282889 w 1529111"/>
              <a:gd name="connsiteY45" fmla="*/ 341195 h 2129051"/>
              <a:gd name="connsiteX46" fmla="*/ 1241946 w 1529111"/>
              <a:gd name="connsiteY46" fmla="*/ 272956 h 2129051"/>
              <a:gd name="connsiteX47" fmla="*/ 1201003 w 1529111"/>
              <a:gd name="connsiteY47" fmla="*/ 232012 h 2129051"/>
              <a:gd name="connsiteX48" fmla="*/ 1146412 w 1529111"/>
              <a:gd name="connsiteY48" fmla="*/ 150126 h 2129051"/>
              <a:gd name="connsiteX49" fmla="*/ 1119116 w 1529111"/>
              <a:gd name="connsiteY49" fmla="*/ 109183 h 2129051"/>
              <a:gd name="connsiteX50" fmla="*/ 1091820 w 1529111"/>
              <a:gd name="connsiteY50" fmla="*/ 68239 h 2129051"/>
              <a:gd name="connsiteX51" fmla="*/ 1064525 w 1529111"/>
              <a:gd name="connsiteY51" fmla="*/ 0 h 212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529111" h="2129051">
                <a:moveTo>
                  <a:pt x="0" y="1269242"/>
                </a:moveTo>
                <a:cubicBezTo>
                  <a:pt x="16688" y="1235866"/>
                  <a:pt x="30476" y="1202646"/>
                  <a:pt x="54591" y="1173708"/>
                </a:cubicBezTo>
                <a:cubicBezTo>
                  <a:pt x="66947" y="1158881"/>
                  <a:pt x="83178" y="1147592"/>
                  <a:pt x="95534" y="1132765"/>
                </a:cubicBezTo>
                <a:cubicBezTo>
                  <a:pt x="106035" y="1120164"/>
                  <a:pt x="112154" y="1104275"/>
                  <a:pt x="122829" y="1091821"/>
                </a:cubicBezTo>
                <a:cubicBezTo>
                  <a:pt x="164667" y="1043009"/>
                  <a:pt x="201835" y="1014568"/>
                  <a:pt x="259307" y="982639"/>
                </a:cubicBezTo>
                <a:cubicBezTo>
                  <a:pt x="284829" y="968461"/>
                  <a:pt x="346495" y="960843"/>
                  <a:pt x="368489" y="955344"/>
                </a:cubicBezTo>
                <a:cubicBezTo>
                  <a:pt x="382445" y="951855"/>
                  <a:pt x="395600" y="945648"/>
                  <a:pt x="409432" y="941696"/>
                </a:cubicBezTo>
                <a:cubicBezTo>
                  <a:pt x="427467" y="936543"/>
                  <a:pt x="445826" y="932597"/>
                  <a:pt x="464023" y="928048"/>
                </a:cubicBezTo>
                <a:cubicBezTo>
                  <a:pt x="514065" y="932597"/>
                  <a:pt x="564406" y="934590"/>
                  <a:pt x="614149" y="941696"/>
                </a:cubicBezTo>
                <a:cubicBezTo>
                  <a:pt x="628390" y="943731"/>
                  <a:pt x="641260" y="951392"/>
                  <a:pt x="655092" y="955344"/>
                </a:cubicBezTo>
                <a:cubicBezTo>
                  <a:pt x="673127" y="960497"/>
                  <a:pt x="691486" y="964443"/>
                  <a:pt x="709683" y="968992"/>
                </a:cubicBezTo>
                <a:cubicBezTo>
                  <a:pt x="723331" y="978090"/>
                  <a:pt x="735733" y="989413"/>
                  <a:pt x="750626" y="996287"/>
                </a:cubicBezTo>
                <a:cubicBezTo>
                  <a:pt x="795113" y="1016819"/>
                  <a:pt x="846336" y="1023699"/>
                  <a:pt x="887104" y="1050878"/>
                </a:cubicBezTo>
                <a:cubicBezTo>
                  <a:pt x="959609" y="1099216"/>
                  <a:pt x="896122" y="1060952"/>
                  <a:pt x="996286" y="1105469"/>
                </a:cubicBezTo>
                <a:cubicBezTo>
                  <a:pt x="1089075" y="1146708"/>
                  <a:pt x="1014981" y="1116152"/>
                  <a:pt x="1091820" y="1160060"/>
                </a:cubicBezTo>
                <a:cubicBezTo>
                  <a:pt x="1182361" y="1211798"/>
                  <a:pt x="1110789" y="1168189"/>
                  <a:pt x="1187355" y="1201003"/>
                </a:cubicBezTo>
                <a:cubicBezTo>
                  <a:pt x="1235837" y="1221781"/>
                  <a:pt x="1241772" y="1228183"/>
                  <a:pt x="1282889" y="1255595"/>
                </a:cubicBezTo>
                <a:cubicBezTo>
                  <a:pt x="1287438" y="1269243"/>
                  <a:pt x="1293048" y="1282582"/>
                  <a:pt x="1296537" y="1296538"/>
                </a:cubicBezTo>
                <a:cubicBezTo>
                  <a:pt x="1302163" y="1319042"/>
                  <a:pt x="1302040" y="1343057"/>
                  <a:pt x="1310185" y="1364777"/>
                </a:cubicBezTo>
                <a:cubicBezTo>
                  <a:pt x="1315944" y="1380135"/>
                  <a:pt x="1330818" y="1390731"/>
                  <a:pt x="1337480" y="1405720"/>
                </a:cubicBezTo>
                <a:cubicBezTo>
                  <a:pt x="1349165" y="1432012"/>
                  <a:pt x="1364776" y="1487606"/>
                  <a:pt x="1364776" y="1487606"/>
                </a:cubicBezTo>
                <a:cubicBezTo>
                  <a:pt x="1360874" y="1534426"/>
                  <a:pt x="1362078" y="1675897"/>
                  <a:pt x="1323832" y="1733266"/>
                </a:cubicBezTo>
                <a:cubicBezTo>
                  <a:pt x="1314734" y="1746914"/>
                  <a:pt x="1310185" y="1765111"/>
                  <a:pt x="1296537" y="1774209"/>
                </a:cubicBezTo>
                <a:cubicBezTo>
                  <a:pt x="1280930" y="1784614"/>
                  <a:pt x="1260143" y="1783308"/>
                  <a:pt x="1241946" y="1787857"/>
                </a:cubicBezTo>
                <a:cubicBezTo>
                  <a:pt x="1228298" y="1796956"/>
                  <a:pt x="1215674" y="1807818"/>
                  <a:pt x="1201003" y="1815153"/>
                </a:cubicBezTo>
                <a:cubicBezTo>
                  <a:pt x="1188136" y="1821587"/>
                  <a:pt x="1172635" y="1821813"/>
                  <a:pt x="1160059" y="1828800"/>
                </a:cubicBezTo>
                <a:cubicBezTo>
                  <a:pt x="1019274" y="1907014"/>
                  <a:pt x="1129875" y="1866159"/>
                  <a:pt x="1037229" y="1897039"/>
                </a:cubicBezTo>
                <a:cubicBezTo>
                  <a:pt x="994045" y="2026596"/>
                  <a:pt x="1007329" y="1950272"/>
                  <a:pt x="1023582" y="2129051"/>
                </a:cubicBezTo>
                <a:cubicBezTo>
                  <a:pt x="1073624" y="2124502"/>
                  <a:pt x="1123964" y="2122509"/>
                  <a:pt x="1173707" y="2115403"/>
                </a:cubicBezTo>
                <a:cubicBezTo>
                  <a:pt x="1187948" y="2113369"/>
                  <a:pt x="1202680" y="2109736"/>
                  <a:pt x="1214650" y="2101756"/>
                </a:cubicBezTo>
                <a:cubicBezTo>
                  <a:pt x="1230710" y="2091050"/>
                  <a:pt x="1243744" y="2076047"/>
                  <a:pt x="1255594" y="2060812"/>
                </a:cubicBezTo>
                <a:cubicBezTo>
                  <a:pt x="1275734" y="2034917"/>
                  <a:pt x="1310185" y="1978926"/>
                  <a:pt x="1310185" y="1978926"/>
                </a:cubicBezTo>
                <a:cubicBezTo>
                  <a:pt x="1325497" y="1932988"/>
                  <a:pt x="1324142" y="1930617"/>
                  <a:pt x="1351128" y="1883392"/>
                </a:cubicBezTo>
                <a:cubicBezTo>
                  <a:pt x="1359266" y="1869150"/>
                  <a:pt x="1371761" y="1857437"/>
                  <a:pt x="1378423" y="1842448"/>
                </a:cubicBezTo>
                <a:cubicBezTo>
                  <a:pt x="1408117" y="1775637"/>
                  <a:pt x="1401045" y="1767046"/>
                  <a:pt x="1419367" y="1705971"/>
                </a:cubicBezTo>
                <a:cubicBezTo>
                  <a:pt x="1427635" y="1678412"/>
                  <a:pt x="1439684" y="1651997"/>
                  <a:pt x="1446662" y="1624084"/>
                </a:cubicBezTo>
                <a:cubicBezTo>
                  <a:pt x="1489328" y="1453423"/>
                  <a:pt x="1434799" y="1665605"/>
                  <a:pt x="1473958" y="1528550"/>
                </a:cubicBezTo>
                <a:cubicBezTo>
                  <a:pt x="1508242" y="1408557"/>
                  <a:pt x="1468523" y="1531211"/>
                  <a:pt x="1501253" y="1433015"/>
                </a:cubicBezTo>
                <a:cubicBezTo>
                  <a:pt x="1522924" y="1237981"/>
                  <a:pt x="1529111" y="1238284"/>
                  <a:pt x="1501253" y="968992"/>
                </a:cubicBezTo>
                <a:cubicBezTo>
                  <a:pt x="1499160" y="948755"/>
                  <a:pt x="1483056" y="932597"/>
                  <a:pt x="1473958" y="914400"/>
                </a:cubicBezTo>
                <a:cubicBezTo>
                  <a:pt x="1469409" y="891654"/>
                  <a:pt x="1463837" y="869089"/>
                  <a:pt x="1460310" y="846162"/>
                </a:cubicBezTo>
                <a:cubicBezTo>
                  <a:pt x="1454733" y="809911"/>
                  <a:pt x="1452692" y="773158"/>
                  <a:pt x="1446662" y="736980"/>
                </a:cubicBezTo>
                <a:cubicBezTo>
                  <a:pt x="1437514" y="682090"/>
                  <a:pt x="1426345" y="669152"/>
                  <a:pt x="1405719" y="614150"/>
                </a:cubicBezTo>
                <a:cubicBezTo>
                  <a:pt x="1382838" y="553133"/>
                  <a:pt x="1399945" y="581168"/>
                  <a:pt x="1364776" y="504968"/>
                </a:cubicBezTo>
                <a:cubicBezTo>
                  <a:pt x="1347725" y="468023"/>
                  <a:pt x="1328382" y="432180"/>
                  <a:pt x="1310185" y="395786"/>
                </a:cubicBezTo>
                <a:cubicBezTo>
                  <a:pt x="1301086" y="377589"/>
                  <a:pt x="1293356" y="358641"/>
                  <a:pt x="1282889" y="341195"/>
                </a:cubicBezTo>
                <a:cubicBezTo>
                  <a:pt x="1269241" y="318449"/>
                  <a:pt x="1257862" y="294177"/>
                  <a:pt x="1241946" y="272956"/>
                </a:cubicBezTo>
                <a:cubicBezTo>
                  <a:pt x="1230366" y="257515"/>
                  <a:pt x="1212853" y="247247"/>
                  <a:pt x="1201003" y="232012"/>
                </a:cubicBezTo>
                <a:cubicBezTo>
                  <a:pt x="1180863" y="206117"/>
                  <a:pt x="1164609" y="177421"/>
                  <a:pt x="1146412" y="150126"/>
                </a:cubicBezTo>
                <a:lnTo>
                  <a:pt x="1119116" y="109183"/>
                </a:lnTo>
                <a:lnTo>
                  <a:pt x="1091820" y="68239"/>
                </a:lnTo>
                <a:cubicBezTo>
                  <a:pt x="1074956" y="17645"/>
                  <a:pt x="1084607" y="40163"/>
                  <a:pt x="1064525" y="0"/>
                </a:cubicBezTo>
              </a:path>
            </a:pathLst>
          </a:custGeom>
          <a:ln w="412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15" name="Straight Connector 14"/>
          <p:cNvCxnSpPr>
            <a:stCxn id="9" idx="31"/>
          </p:cNvCxnSpPr>
          <p:nvPr/>
        </p:nvCxnSpPr>
        <p:spPr>
          <a:xfrm flipV="1">
            <a:off x="7806519" y="4138246"/>
            <a:ext cx="399635" cy="761300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9" idx="21"/>
          </p:cNvCxnSpPr>
          <p:nvPr/>
        </p:nvCxnSpPr>
        <p:spPr>
          <a:xfrm flipH="1" flipV="1">
            <a:off x="6506308" y="4771292"/>
            <a:ext cx="331220" cy="373914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Freeform 17"/>
          <p:cNvSpPr/>
          <p:nvPr/>
        </p:nvSpPr>
        <p:spPr>
          <a:xfrm>
            <a:off x="8616462" y="4466492"/>
            <a:ext cx="726830" cy="1430216"/>
          </a:xfrm>
          <a:custGeom>
            <a:avLst/>
            <a:gdLst>
              <a:gd name="connsiteX0" fmla="*/ 656492 w 726830"/>
              <a:gd name="connsiteY0" fmla="*/ 1430216 h 1430216"/>
              <a:gd name="connsiteX1" fmla="*/ 679938 w 726830"/>
              <a:gd name="connsiteY1" fmla="*/ 1371600 h 1430216"/>
              <a:gd name="connsiteX2" fmla="*/ 703384 w 726830"/>
              <a:gd name="connsiteY2" fmla="*/ 1301262 h 1430216"/>
              <a:gd name="connsiteX3" fmla="*/ 726830 w 726830"/>
              <a:gd name="connsiteY3" fmla="*/ 1137139 h 1430216"/>
              <a:gd name="connsiteX4" fmla="*/ 715107 w 726830"/>
              <a:gd name="connsiteY4" fmla="*/ 973016 h 1430216"/>
              <a:gd name="connsiteX5" fmla="*/ 679938 w 726830"/>
              <a:gd name="connsiteY5" fmla="*/ 890954 h 1430216"/>
              <a:gd name="connsiteX6" fmla="*/ 644769 w 726830"/>
              <a:gd name="connsiteY6" fmla="*/ 832339 h 1430216"/>
              <a:gd name="connsiteX7" fmla="*/ 597876 w 726830"/>
              <a:gd name="connsiteY7" fmla="*/ 808893 h 1430216"/>
              <a:gd name="connsiteX8" fmla="*/ 574430 w 726830"/>
              <a:gd name="connsiteY8" fmla="*/ 785446 h 1430216"/>
              <a:gd name="connsiteX9" fmla="*/ 492369 w 726830"/>
              <a:gd name="connsiteY9" fmla="*/ 750277 h 1430216"/>
              <a:gd name="connsiteX10" fmla="*/ 339969 w 726830"/>
              <a:gd name="connsiteY10" fmla="*/ 738554 h 1430216"/>
              <a:gd name="connsiteX11" fmla="*/ 304800 w 726830"/>
              <a:gd name="connsiteY11" fmla="*/ 609600 h 1430216"/>
              <a:gd name="connsiteX12" fmla="*/ 316523 w 726830"/>
              <a:gd name="connsiteY12" fmla="*/ 445477 h 1430216"/>
              <a:gd name="connsiteX13" fmla="*/ 339969 w 726830"/>
              <a:gd name="connsiteY13" fmla="*/ 363416 h 1430216"/>
              <a:gd name="connsiteX14" fmla="*/ 316523 w 726830"/>
              <a:gd name="connsiteY14" fmla="*/ 246185 h 1430216"/>
              <a:gd name="connsiteX15" fmla="*/ 293076 w 726830"/>
              <a:gd name="connsiteY15" fmla="*/ 211016 h 1430216"/>
              <a:gd name="connsiteX16" fmla="*/ 257907 w 726830"/>
              <a:gd name="connsiteY16" fmla="*/ 187570 h 1430216"/>
              <a:gd name="connsiteX17" fmla="*/ 187569 w 726830"/>
              <a:gd name="connsiteY17" fmla="*/ 164123 h 1430216"/>
              <a:gd name="connsiteX18" fmla="*/ 152400 w 726830"/>
              <a:gd name="connsiteY18" fmla="*/ 140677 h 1430216"/>
              <a:gd name="connsiteX19" fmla="*/ 82061 w 726830"/>
              <a:gd name="connsiteY19" fmla="*/ 117231 h 1430216"/>
              <a:gd name="connsiteX20" fmla="*/ 70338 w 726830"/>
              <a:gd name="connsiteY20" fmla="*/ 82062 h 1430216"/>
              <a:gd name="connsiteX21" fmla="*/ 46892 w 726830"/>
              <a:gd name="connsiteY21" fmla="*/ 46893 h 1430216"/>
              <a:gd name="connsiteX22" fmla="*/ 58615 w 726830"/>
              <a:gd name="connsiteY22" fmla="*/ 11723 h 1430216"/>
              <a:gd name="connsiteX23" fmla="*/ 0 w 726830"/>
              <a:gd name="connsiteY23" fmla="*/ 0 h 143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6830" h="1430216">
                <a:moveTo>
                  <a:pt x="656492" y="1430216"/>
                </a:moveTo>
                <a:cubicBezTo>
                  <a:pt x="664307" y="1410677"/>
                  <a:pt x="672746" y="1391377"/>
                  <a:pt x="679938" y="1371600"/>
                </a:cubicBezTo>
                <a:cubicBezTo>
                  <a:pt x="688384" y="1348374"/>
                  <a:pt x="703384" y="1301262"/>
                  <a:pt x="703384" y="1301262"/>
                </a:cubicBezTo>
                <a:cubicBezTo>
                  <a:pt x="709217" y="1266263"/>
                  <a:pt x="726830" y="1166480"/>
                  <a:pt x="726830" y="1137139"/>
                </a:cubicBezTo>
                <a:cubicBezTo>
                  <a:pt x="726830" y="1082292"/>
                  <a:pt x="721515" y="1027487"/>
                  <a:pt x="715107" y="973016"/>
                </a:cubicBezTo>
                <a:cubicBezTo>
                  <a:pt x="712629" y="951953"/>
                  <a:pt x="688021" y="905504"/>
                  <a:pt x="679938" y="890954"/>
                </a:cubicBezTo>
                <a:cubicBezTo>
                  <a:pt x="668872" y="871036"/>
                  <a:pt x="660881" y="848451"/>
                  <a:pt x="644769" y="832339"/>
                </a:cubicBezTo>
                <a:cubicBezTo>
                  <a:pt x="632412" y="819982"/>
                  <a:pt x="613507" y="816708"/>
                  <a:pt x="597876" y="808893"/>
                </a:cubicBezTo>
                <a:cubicBezTo>
                  <a:pt x="590061" y="801077"/>
                  <a:pt x="583626" y="791577"/>
                  <a:pt x="574430" y="785446"/>
                </a:cubicBezTo>
                <a:cubicBezTo>
                  <a:pt x="562462" y="777467"/>
                  <a:pt x="511606" y="752682"/>
                  <a:pt x="492369" y="750277"/>
                </a:cubicBezTo>
                <a:cubicBezTo>
                  <a:pt x="441812" y="743957"/>
                  <a:pt x="390769" y="742462"/>
                  <a:pt x="339969" y="738554"/>
                </a:cubicBezTo>
                <a:cubicBezTo>
                  <a:pt x="310222" y="649313"/>
                  <a:pt x="321370" y="692450"/>
                  <a:pt x="304800" y="609600"/>
                </a:cubicBezTo>
                <a:cubicBezTo>
                  <a:pt x="308708" y="554892"/>
                  <a:pt x="310466" y="499989"/>
                  <a:pt x="316523" y="445477"/>
                </a:cubicBezTo>
                <a:cubicBezTo>
                  <a:pt x="318976" y="423397"/>
                  <a:pt x="332559" y="385645"/>
                  <a:pt x="339969" y="363416"/>
                </a:cubicBezTo>
                <a:cubicBezTo>
                  <a:pt x="335649" y="333177"/>
                  <a:pt x="332892" y="278921"/>
                  <a:pt x="316523" y="246185"/>
                </a:cubicBezTo>
                <a:cubicBezTo>
                  <a:pt x="310222" y="233583"/>
                  <a:pt x="303039" y="220979"/>
                  <a:pt x="293076" y="211016"/>
                </a:cubicBezTo>
                <a:cubicBezTo>
                  <a:pt x="283113" y="201053"/>
                  <a:pt x="270782" y="193292"/>
                  <a:pt x="257907" y="187570"/>
                </a:cubicBezTo>
                <a:cubicBezTo>
                  <a:pt x="235323" y="177532"/>
                  <a:pt x="187569" y="164123"/>
                  <a:pt x="187569" y="164123"/>
                </a:cubicBezTo>
                <a:cubicBezTo>
                  <a:pt x="175846" y="156308"/>
                  <a:pt x="165275" y="146399"/>
                  <a:pt x="152400" y="140677"/>
                </a:cubicBezTo>
                <a:cubicBezTo>
                  <a:pt x="129816" y="130640"/>
                  <a:pt x="82061" y="117231"/>
                  <a:pt x="82061" y="117231"/>
                </a:cubicBezTo>
                <a:cubicBezTo>
                  <a:pt x="78153" y="105508"/>
                  <a:pt x="75864" y="93115"/>
                  <a:pt x="70338" y="82062"/>
                </a:cubicBezTo>
                <a:cubicBezTo>
                  <a:pt x="64037" y="69460"/>
                  <a:pt x="49208" y="60791"/>
                  <a:pt x="46892" y="46893"/>
                </a:cubicBezTo>
                <a:cubicBezTo>
                  <a:pt x="44860" y="34704"/>
                  <a:pt x="54707" y="23446"/>
                  <a:pt x="58615" y="11723"/>
                </a:cubicBezTo>
                <a:lnTo>
                  <a:pt x="0" y="0"/>
                </a:ln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4138246" y="4536831"/>
            <a:ext cx="1664677" cy="1312984"/>
          </a:xfrm>
          <a:custGeom>
            <a:avLst/>
            <a:gdLst>
              <a:gd name="connsiteX0" fmla="*/ 0 w 1664677"/>
              <a:gd name="connsiteY0" fmla="*/ 1312984 h 1312984"/>
              <a:gd name="connsiteX1" fmla="*/ 93785 w 1664677"/>
              <a:gd name="connsiteY1" fmla="*/ 1242646 h 1312984"/>
              <a:gd name="connsiteX2" fmla="*/ 128954 w 1664677"/>
              <a:gd name="connsiteY2" fmla="*/ 1230923 h 1312984"/>
              <a:gd name="connsiteX3" fmla="*/ 175846 w 1664677"/>
              <a:gd name="connsiteY3" fmla="*/ 1207477 h 1312984"/>
              <a:gd name="connsiteX4" fmla="*/ 152400 w 1664677"/>
              <a:gd name="connsiteY4" fmla="*/ 1172307 h 1312984"/>
              <a:gd name="connsiteX5" fmla="*/ 117231 w 1664677"/>
              <a:gd name="connsiteY5" fmla="*/ 1125415 h 1312984"/>
              <a:gd name="connsiteX6" fmla="*/ 152400 w 1664677"/>
              <a:gd name="connsiteY6" fmla="*/ 1090246 h 1312984"/>
              <a:gd name="connsiteX7" fmla="*/ 175846 w 1664677"/>
              <a:gd name="connsiteY7" fmla="*/ 1043354 h 1312984"/>
              <a:gd name="connsiteX8" fmla="*/ 234462 w 1664677"/>
              <a:gd name="connsiteY8" fmla="*/ 1008184 h 1312984"/>
              <a:gd name="connsiteX9" fmla="*/ 281354 w 1664677"/>
              <a:gd name="connsiteY9" fmla="*/ 937846 h 1312984"/>
              <a:gd name="connsiteX10" fmla="*/ 304800 w 1664677"/>
              <a:gd name="connsiteY10" fmla="*/ 890954 h 1312984"/>
              <a:gd name="connsiteX11" fmla="*/ 363416 w 1664677"/>
              <a:gd name="connsiteY11" fmla="*/ 820615 h 1312984"/>
              <a:gd name="connsiteX12" fmla="*/ 726831 w 1664677"/>
              <a:gd name="connsiteY12" fmla="*/ 832338 h 1312984"/>
              <a:gd name="connsiteX13" fmla="*/ 867508 w 1664677"/>
              <a:gd name="connsiteY13" fmla="*/ 879231 h 1312984"/>
              <a:gd name="connsiteX14" fmla="*/ 961292 w 1664677"/>
              <a:gd name="connsiteY14" fmla="*/ 902677 h 1312984"/>
              <a:gd name="connsiteX15" fmla="*/ 1101969 w 1664677"/>
              <a:gd name="connsiteY15" fmla="*/ 879231 h 1312984"/>
              <a:gd name="connsiteX16" fmla="*/ 1137139 w 1664677"/>
              <a:gd name="connsiteY16" fmla="*/ 890954 h 1312984"/>
              <a:gd name="connsiteX17" fmla="*/ 1160585 w 1664677"/>
              <a:gd name="connsiteY17" fmla="*/ 867507 h 1312984"/>
              <a:gd name="connsiteX18" fmla="*/ 1113692 w 1664677"/>
              <a:gd name="connsiteY18" fmla="*/ 844061 h 1312984"/>
              <a:gd name="connsiteX19" fmla="*/ 1160585 w 1664677"/>
              <a:gd name="connsiteY19" fmla="*/ 773723 h 1312984"/>
              <a:gd name="connsiteX20" fmla="*/ 1184031 w 1664677"/>
              <a:gd name="connsiteY20" fmla="*/ 703384 h 1312984"/>
              <a:gd name="connsiteX21" fmla="*/ 1207477 w 1664677"/>
              <a:gd name="connsiteY21" fmla="*/ 597877 h 1312984"/>
              <a:gd name="connsiteX22" fmla="*/ 1219200 w 1664677"/>
              <a:gd name="connsiteY22" fmla="*/ 492369 h 1312984"/>
              <a:gd name="connsiteX23" fmla="*/ 1242646 w 1664677"/>
              <a:gd name="connsiteY23" fmla="*/ 398584 h 1312984"/>
              <a:gd name="connsiteX24" fmla="*/ 1266092 w 1664677"/>
              <a:gd name="connsiteY24" fmla="*/ 433754 h 1312984"/>
              <a:gd name="connsiteX25" fmla="*/ 1289539 w 1664677"/>
              <a:gd name="connsiteY25" fmla="*/ 410307 h 1312984"/>
              <a:gd name="connsiteX26" fmla="*/ 1324708 w 1664677"/>
              <a:gd name="connsiteY26" fmla="*/ 386861 h 1312984"/>
              <a:gd name="connsiteX27" fmla="*/ 1395046 w 1664677"/>
              <a:gd name="connsiteY27" fmla="*/ 339969 h 1312984"/>
              <a:gd name="connsiteX28" fmla="*/ 1418492 w 1664677"/>
              <a:gd name="connsiteY28" fmla="*/ 304800 h 1312984"/>
              <a:gd name="connsiteX29" fmla="*/ 1453662 w 1664677"/>
              <a:gd name="connsiteY29" fmla="*/ 293077 h 1312984"/>
              <a:gd name="connsiteX30" fmla="*/ 1477108 w 1664677"/>
              <a:gd name="connsiteY30" fmla="*/ 211015 h 1312984"/>
              <a:gd name="connsiteX31" fmla="*/ 1535723 w 1664677"/>
              <a:gd name="connsiteY31" fmla="*/ 105507 h 1312984"/>
              <a:gd name="connsiteX32" fmla="*/ 1582616 w 1664677"/>
              <a:gd name="connsiteY32" fmla="*/ 93784 h 1312984"/>
              <a:gd name="connsiteX33" fmla="*/ 1606062 w 1664677"/>
              <a:gd name="connsiteY33" fmla="*/ 58615 h 1312984"/>
              <a:gd name="connsiteX34" fmla="*/ 1652954 w 1664677"/>
              <a:gd name="connsiteY34" fmla="*/ 35169 h 1312984"/>
              <a:gd name="connsiteX35" fmla="*/ 1664677 w 1664677"/>
              <a:gd name="connsiteY35" fmla="*/ 0 h 1312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664677" h="1312984">
                <a:moveTo>
                  <a:pt x="0" y="1312984"/>
                </a:moveTo>
                <a:cubicBezTo>
                  <a:pt x="14376" y="1301483"/>
                  <a:pt x="68903" y="1255087"/>
                  <a:pt x="93785" y="1242646"/>
                </a:cubicBezTo>
                <a:cubicBezTo>
                  <a:pt x="104838" y="1237120"/>
                  <a:pt x="117596" y="1235791"/>
                  <a:pt x="128954" y="1230923"/>
                </a:cubicBezTo>
                <a:cubicBezTo>
                  <a:pt x="145017" y="1224039"/>
                  <a:pt x="160215" y="1215292"/>
                  <a:pt x="175846" y="1207477"/>
                </a:cubicBezTo>
                <a:cubicBezTo>
                  <a:pt x="168031" y="1195754"/>
                  <a:pt x="152400" y="1186397"/>
                  <a:pt x="152400" y="1172307"/>
                </a:cubicBezTo>
                <a:cubicBezTo>
                  <a:pt x="152400" y="1113659"/>
                  <a:pt x="238450" y="1149659"/>
                  <a:pt x="117231" y="1125415"/>
                </a:cubicBezTo>
                <a:cubicBezTo>
                  <a:pt x="128954" y="1113692"/>
                  <a:pt x="142764" y="1103737"/>
                  <a:pt x="152400" y="1090246"/>
                </a:cubicBezTo>
                <a:cubicBezTo>
                  <a:pt x="162557" y="1076026"/>
                  <a:pt x="163489" y="1055711"/>
                  <a:pt x="175846" y="1043354"/>
                </a:cubicBezTo>
                <a:cubicBezTo>
                  <a:pt x="191958" y="1027242"/>
                  <a:pt x="214923" y="1019907"/>
                  <a:pt x="234462" y="1008184"/>
                </a:cubicBezTo>
                <a:cubicBezTo>
                  <a:pt x="259609" y="932742"/>
                  <a:pt x="226470" y="1014683"/>
                  <a:pt x="281354" y="937846"/>
                </a:cubicBezTo>
                <a:cubicBezTo>
                  <a:pt x="291511" y="923626"/>
                  <a:pt x="296130" y="906127"/>
                  <a:pt x="304800" y="890954"/>
                </a:cubicBezTo>
                <a:cubicBezTo>
                  <a:pt x="326563" y="852868"/>
                  <a:pt x="331084" y="852946"/>
                  <a:pt x="363416" y="820615"/>
                </a:cubicBezTo>
                <a:cubicBezTo>
                  <a:pt x="484554" y="824523"/>
                  <a:pt x="606006" y="822799"/>
                  <a:pt x="726831" y="832338"/>
                </a:cubicBezTo>
                <a:cubicBezTo>
                  <a:pt x="785445" y="836965"/>
                  <a:pt x="814790" y="863415"/>
                  <a:pt x="867508" y="879231"/>
                </a:cubicBezTo>
                <a:cubicBezTo>
                  <a:pt x="1150487" y="964126"/>
                  <a:pt x="775590" y="840776"/>
                  <a:pt x="961292" y="902677"/>
                </a:cubicBezTo>
                <a:cubicBezTo>
                  <a:pt x="1008184" y="894862"/>
                  <a:pt x="1054535" y="882393"/>
                  <a:pt x="1101969" y="879231"/>
                </a:cubicBezTo>
                <a:cubicBezTo>
                  <a:pt x="1114299" y="878409"/>
                  <a:pt x="1125022" y="893378"/>
                  <a:pt x="1137139" y="890954"/>
                </a:cubicBezTo>
                <a:cubicBezTo>
                  <a:pt x="1147977" y="888786"/>
                  <a:pt x="1152770" y="875323"/>
                  <a:pt x="1160585" y="867507"/>
                </a:cubicBezTo>
                <a:cubicBezTo>
                  <a:pt x="1144954" y="859692"/>
                  <a:pt x="1122683" y="859046"/>
                  <a:pt x="1113692" y="844061"/>
                </a:cubicBezTo>
                <a:cubicBezTo>
                  <a:pt x="1100968" y="822855"/>
                  <a:pt x="1156512" y="777796"/>
                  <a:pt x="1160585" y="773723"/>
                </a:cubicBezTo>
                <a:lnTo>
                  <a:pt x="1184031" y="703384"/>
                </a:lnTo>
                <a:cubicBezTo>
                  <a:pt x="1190431" y="684185"/>
                  <a:pt x="1205154" y="614137"/>
                  <a:pt x="1207477" y="597877"/>
                </a:cubicBezTo>
                <a:cubicBezTo>
                  <a:pt x="1212481" y="562847"/>
                  <a:pt x="1214196" y="527399"/>
                  <a:pt x="1219200" y="492369"/>
                </a:cubicBezTo>
                <a:cubicBezTo>
                  <a:pt x="1226273" y="442858"/>
                  <a:pt x="1229009" y="439496"/>
                  <a:pt x="1242646" y="398584"/>
                </a:cubicBezTo>
                <a:cubicBezTo>
                  <a:pt x="1250461" y="410307"/>
                  <a:pt x="1252423" y="430337"/>
                  <a:pt x="1266092" y="433754"/>
                </a:cubicBezTo>
                <a:cubicBezTo>
                  <a:pt x="1276815" y="436435"/>
                  <a:pt x="1280908" y="417212"/>
                  <a:pt x="1289539" y="410307"/>
                </a:cubicBezTo>
                <a:cubicBezTo>
                  <a:pt x="1300541" y="401505"/>
                  <a:pt x="1313884" y="395881"/>
                  <a:pt x="1324708" y="386861"/>
                </a:cubicBezTo>
                <a:cubicBezTo>
                  <a:pt x="1383250" y="338076"/>
                  <a:pt x="1333240" y="360571"/>
                  <a:pt x="1395046" y="339969"/>
                </a:cubicBezTo>
                <a:cubicBezTo>
                  <a:pt x="1402861" y="328246"/>
                  <a:pt x="1407490" y="313601"/>
                  <a:pt x="1418492" y="304800"/>
                </a:cubicBezTo>
                <a:cubicBezTo>
                  <a:pt x="1428142" y="297080"/>
                  <a:pt x="1444924" y="301815"/>
                  <a:pt x="1453662" y="293077"/>
                </a:cubicBezTo>
                <a:cubicBezTo>
                  <a:pt x="1459283" y="287456"/>
                  <a:pt x="1476986" y="211441"/>
                  <a:pt x="1477108" y="211015"/>
                </a:cubicBezTo>
                <a:cubicBezTo>
                  <a:pt x="1492583" y="156851"/>
                  <a:pt x="1493740" y="168482"/>
                  <a:pt x="1535723" y="105507"/>
                </a:cubicBezTo>
                <a:cubicBezTo>
                  <a:pt x="1544660" y="92101"/>
                  <a:pt x="1566985" y="97692"/>
                  <a:pt x="1582616" y="93784"/>
                </a:cubicBezTo>
                <a:cubicBezTo>
                  <a:pt x="1590431" y="82061"/>
                  <a:pt x="1595238" y="67635"/>
                  <a:pt x="1606062" y="58615"/>
                </a:cubicBezTo>
                <a:cubicBezTo>
                  <a:pt x="1619487" y="47427"/>
                  <a:pt x="1640597" y="47526"/>
                  <a:pt x="1652954" y="35169"/>
                </a:cubicBezTo>
                <a:cubicBezTo>
                  <a:pt x="1661692" y="26431"/>
                  <a:pt x="1664677" y="0"/>
                  <a:pt x="1664677" y="0"/>
                </a:cubicBezTo>
              </a:path>
            </a:pathLst>
          </a:custGeom>
          <a:noFill/>
          <a:ln w="412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/>
          <p:cNvCxnSpPr>
            <a:stCxn id="19" idx="12"/>
          </p:cNvCxnSpPr>
          <p:nvPr/>
        </p:nvCxnSpPr>
        <p:spPr>
          <a:xfrm flipH="1" flipV="1">
            <a:off x="4630615" y="4771292"/>
            <a:ext cx="234462" cy="597877"/>
          </a:xfrm>
          <a:prstGeom prst="line">
            <a:avLst/>
          </a:prstGeom>
          <a:ln w="412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592015" y="4805116"/>
            <a:ext cx="2215661" cy="405480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95600" y="3505200"/>
            <a:ext cx="1639559" cy="12660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2813537" y="5210596"/>
            <a:ext cx="1570894" cy="119020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820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1095</TotalTime>
  <Words>1908</Words>
  <Application>Microsoft Office PowerPoint</Application>
  <PresentationFormat>Custom</PresentationFormat>
  <Paragraphs>370</Paragraphs>
  <Slides>66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Office Theme</vt:lpstr>
      <vt:lpstr>Verleden, heden en toekomst van DBS: Therapie of gedragscontrole? </vt:lpstr>
      <vt:lpstr>Verleden, heden en toekomst van DBS: Therapie of gedragscontrole? </vt:lpstr>
      <vt:lpstr>Verleden, heden en toekomst van DBS: Therapie of gedragscontrole? </vt:lpstr>
      <vt:lpstr>Verleden, heden en toekomst van DBS: Therapie of gedragscontrole?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  <vt:lpstr>Verleden, heden en toekomst van DBS: Gedragscontrole of therapie?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early history of deep brain stimulation for mental disorders</dc:title>
  <dc:creator>Max van der Linden</dc:creator>
  <cp:lastModifiedBy>Linden, Max van der</cp:lastModifiedBy>
  <cp:revision>110</cp:revision>
  <cp:lastPrinted>2016-01-15T12:12:40Z</cp:lastPrinted>
  <dcterms:created xsi:type="dcterms:W3CDTF">2015-03-18T15:01:14Z</dcterms:created>
  <dcterms:modified xsi:type="dcterms:W3CDTF">2016-01-15T12:35:28Z</dcterms:modified>
</cp:coreProperties>
</file>