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7"/>
  </p:notesMasterIdLst>
  <p:sldIdLst>
    <p:sldId id="421" r:id="rId2"/>
    <p:sldId id="422" r:id="rId3"/>
    <p:sldId id="423" r:id="rId4"/>
    <p:sldId id="424" r:id="rId5"/>
    <p:sldId id="418" r:id="rId6"/>
    <p:sldId id="419" r:id="rId7"/>
    <p:sldId id="420" r:id="rId8"/>
    <p:sldId id="346" r:id="rId9"/>
    <p:sldId id="425" r:id="rId10"/>
    <p:sldId id="257" r:id="rId11"/>
    <p:sldId id="347" r:id="rId12"/>
    <p:sldId id="260" r:id="rId13"/>
    <p:sldId id="263" r:id="rId14"/>
    <p:sldId id="279" r:id="rId15"/>
    <p:sldId id="297" r:id="rId16"/>
    <p:sldId id="282" r:id="rId17"/>
    <p:sldId id="406" r:id="rId18"/>
    <p:sldId id="339" r:id="rId19"/>
    <p:sldId id="388" r:id="rId20"/>
    <p:sldId id="338" r:id="rId21"/>
    <p:sldId id="392" r:id="rId22"/>
    <p:sldId id="414" r:id="rId23"/>
    <p:sldId id="349" r:id="rId24"/>
    <p:sldId id="350" r:id="rId25"/>
    <p:sldId id="283" r:id="rId26"/>
    <p:sldId id="293" r:id="rId27"/>
    <p:sldId id="286" r:id="rId28"/>
    <p:sldId id="290" r:id="rId29"/>
    <p:sldId id="287" r:id="rId30"/>
    <p:sldId id="273" r:id="rId31"/>
    <p:sldId id="354" r:id="rId32"/>
    <p:sldId id="417" r:id="rId33"/>
    <p:sldId id="426" r:id="rId34"/>
    <p:sldId id="351" r:id="rId35"/>
    <p:sldId id="427" r:id="rId3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905" autoAdjust="0"/>
    <p:restoredTop sz="94660"/>
  </p:normalViewPr>
  <p:slideViewPr>
    <p:cSldViewPr>
      <p:cViewPr varScale="1">
        <p:scale>
          <a:sx n="107" d="100"/>
          <a:sy n="107" d="100"/>
        </p:scale>
        <p:origin x="-1685"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FCCD7E-92C8-4549-B771-ABD09179DBC2}" type="datetimeFigureOut">
              <a:rPr lang="nl-NL" smtClean="0"/>
              <a:t>9-5-2019</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368A60-1673-47AB-954E-262A213A75FD}" type="slidenum">
              <a:rPr lang="nl-NL" smtClean="0"/>
              <a:t>‹nr.›</a:t>
            </a:fld>
            <a:endParaRPr lang="nl-NL"/>
          </a:p>
        </p:txBody>
      </p:sp>
    </p:spTree>
    <p:extLst>
      <p:ext uri="{BB962C8B-B14F-4D97-AF65-F5344CB8AC3E}">
        <p14:creationId xmlns:p14="http://schemas.microsoft.com/office/powerpoint/2010/main" val="3866004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8586DB5A-7DB5-41A7-9F56-19568C88AB02}" type="slidenum">
              <a:rPr lang="nl-NL" smtClean="0"/>
              <a:t>19</a:t>
            </a:fld>
            <a:endParaRPr lang="nl-NL"/>
          </a:p>
        </p:txBody>
      </p:sp>
    </p:spTree>
    <p:extLst>
      <p:ext uri="{BB962C8B-B14F-4D97-AF65-F5344CB8AC3E}">
        <p14:creationId xmlns:p14="http://schemas.microsoft.com/office/powerpoint/2010/main" val="701718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Gaat</a:t>
            </a:r>
            <a:r>
              <a:rPr lang="en-US" dirty="0" smtClean="0"/>
              <a:t> met Darwin</a:t>
            </a:r>
            <a:r>
              <a:rPr lang="en-US" baseline="0" dirty="0" smtClean="0"/>
              <a:t> </a:t>
            </a:r>
            <a:r>
              <a:rPr lang="en-US" baseline="0" dirty="0" err="1" smtClean="0"/>
              <a:t>corresponderen</a:t>
            </a:r>
            <a:r>
              <a:rPr lang="en-US" baseline="0" dirty="0" smtClean="0"/>
              <a:t> over </a:t>
            </a:r>
            <a:r>
              <a:rPr lang="en-US" baseline="0" dirty="0" err="1" smtClean="0"/>
              <a:t>vleesetende</a:t>
            </a:r>
            <a:r>
              <a:rPr lang="en-US" baseline="0" dirty="0" smtClean="0"/>
              <a:t> </a:t>
            </a:r>
            <a:r>
              <a:rPr lang="en-US" baseline="0" dirty="0" err="1" smtClean="0"/>
              <a:t>planten</a:t>
            </a:r>
            <a:endParaRPr lang="en-US" baseline="0" dirty="0" smtClean="0"/>
          </a:p>
          <a:p>
            <a:pPr marL="171450" indent="-171450">
              <a:buFontTx/>
              <a:buChar char="-"/>
            </a:pPr>
            <a:r>
              <a:rPr lang="en-US" baseline="0" dirty="0" err="1" smtClean="0"/>
              <a:t>Doet</a:t>
            </a:r>
            <a:r>
              <a:rPr lang="en-US" baseline="0" dirty="0" smtClean="0"/>
              <a:t> </a:t>
            </a:r>
            <a:r>
              <a:rPr lang="en-US" baseline="0" dirty="0" err="1" smtClean="0"/>
              <a:t>onderzoek</a:t>
            </a:r>
            <a:r>
              <a:rPr lang="en-US" baseline="0" dirty="0" smtClean="0"/>
              <a:t> </a:t>
            </a:r>
            <a:r>
              <a:rPr lang="en-US" baseline="0" dirty="0" err="1" smtClean="0"/>
              <a:t>naar</a:t>
            </a:r>
            <a:r>
              <a:rPr lang="en-US" baseline="0" dirty="0" smtClean="0"/>
              <a:t> </a:t>
            </a:r>
            <a:r>
              <a:rPr lang="en-US" baseline="0" dirty="0" err="1" smtClean="0"/>
              <a:t>blaasjeskruid</a:t>
            </a:r>
            <a:endParaRPr lang="en-US" baseline="0" dirty="0" smtClean="0"/>
          </a:p>
          <a:p>
            <a:pPr marL="171450" indent="-171450">
              <a:buFontTx/>
              <a:buChar char="-"/>
            </a:pPr>
            <a:r>
              <a:rPr lang="en-US" baseline="0" dirty="0" err="1" smtClean="0"/>
              <a:t>Naam</a:t>
            </a:r>
            <a:r>
              <a:rPr lang="en-US" baseline="0" dirty="0" smtClean="0"/>
              <a:t> </a:t>
            </a:r>
            <a:r>
              <a:rPr lang="en-US" baseline="0" dirty="0" err="1" smtClean="0"/>
              <a:t>blaasjeskruid</a:t>
            </a:r>
            <a:r>
              <a:rPr lang="en-US" baseline="0" dirty="0" smtClean="0"/>
              <a:t> (</a:t>
            </a:r>
            <a:r>
              <a:rPr lang="en-US" baseline="0" dirty="0" err="1" smtClean="0"/>
              <a:t>blaasje</a:t>
            </a:r>
            <a:r>
              <a:rPr lang="en-US" baseline="0" dirty="0" smtClean="0"/>
              <a:t> – </a:t>
            </a:r>
            <a:r>
              <a:rPr lang="en-US" baseline="0" dirty="0" err="1" smtClean="0"/>
              <a:t>drijfvermogen</a:t>
            </a:r>
            <a:r>
              <a:rPr lang="en-US" baseline="0" dirty="0" smtClean="0"/>
              <a:t>)</a:t>
            </a:r>
          </a:p>
        </p:txBody>
      </p:sp>
      <p:sp>
        <p:nvSpPr>
          <p:cNvPr id="4" name="Slide Number Placeholder 3"/>
          <p:cNvSpPr>
            <a:spLocks noGrp="1"/>
          </p:cNvSpPr>
          <p:nvPr>
            <p:ph type="sldNum" sz="quarter" idx="10"/>
          </p:nvPr>
        </p:nvSpPr>
        <p:spPr/>
        <p:txBody>
          <a:bodyPr/>
          <a:lstStyle/>
          <a:p>
            <a:fld id="{0E8017D6-FD35-4B0C-9FDD-3294E91C8395}" type="slidenum">
              <a:rPr lang="nl-NL" smtClean="0"/>
              <a:t>23</a:t>
            </a:fld>
            <a:endParaRPr lang="nl-NL"/>
          </a:p>
        </p:txBody>
      </p:sp>
    </p:spTree>
    <p:extLst>
      <p:ext uri="{BB962C8B-B14F-4D97-AF65-F5344CB8AC3E}">
        <p14:creationId xmlns:p14="http://schemas.microsoft.com/office/powerpoint/2010/main" val="113176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Werking</a:t>
            </a:r>
            <a:r>
              <a:rPr lang="en-US" dirty="0" smtClean="0"/>
              <a:t> van</a:t>
            </a:r>
            <a:r>
              <a:rPr lang="en-US" baseline="0" dirty="0" smtClean="0"/>
              <a:t> de </a:t>
            </a:r>
            <a:r>
              <a:rPr lang="en-US" baseline="0" dirty="0" err="1" smtClean="0"/>
              <a:t>val</a:t>
            </a:r>
            <a:r>
              <a:rPr lang="en-US" baseline="0" dirty="0" smtClean="0"/>
              <a:t> (</a:t>
            </a:r>
            <a:r>
              <a:rPr lang="en-US" baseline="0" dirty="0" err="1" smtClean="0"/>
              <a:t>actief</a:t>
            </a:r>
            <a:r>
              <a:rPr lang="en-US" baseline="0" dirty="0" smtClean="0"/>
              <a:t>/</a:t>
            </a:r>
            <a:r>
              <a:rPr lang="en-US" baseline="0" dirty="0" err="1" smtClean="0"/>
              <a:t>passief</a:t>
            </a:r>
            <a:r>
              <a:rPr lang="en-US" baseline="0" dirty="0" smtClean="0"/>
              <a:t>)</a:t>
            </a:r>
          </a:p>
          <a:p>
            <a:pPr marL="171450" indent="-171450">
              <a:buFontTx/>
              <a:buChar char="-"/>
            </a:pPr>
            <a:r>
              <a:rPr lang="en-US" baseline="0" dirty="0" smtClean="0"/>
              <a:t>Darwin </a:t>
            </a:r>
            <a:r>
              <a:rPr lang="en-US" baseline="0" dirty="0" err="1" smtClean="0"/>
              <a:t>denkt</a:t>
            </a:r>
            <a:r>
              <a:rPr lang="en-US" baseline="0" dirty="0" smtClean="0"/>
              <a:t> </a:t>
            </a:r>
            <a:r>
              <a:rPr lang="en-US" baseline="0" dirty="0" err="1" smtClean="0"/>
              <a:t>passief</a:t>
            </a:r>
            <a:endParaRPr lang="en-US" baseline="0" dirty="0" smtClean="0"/>
          </a:p>
          <a:p>
            <a:pPr marL="171450" indent="-171450">
              <a:buFontTx/>
              <a:buChar char="-"/>
            </a:pPr>
            <a:r>
              <a:rPr lang="en-US" baseline="0" dirty="0" smtClean="0"/>
              <a:t>Treat </a:t>
            </a:r>
            <a:r>
              <a:rPr lang="en-US" baseline="0" dirty="0" err="1" smtClean="0"/>
              <a:t>daadwerkelijke</a:t>
            </a:r>
            <a:r>
              <a:rPr lang="en-US" baseline="0" dirty="0" smtClean="0"/>
              <a:t> </a:t>
            </a:r>
            <a:r>
              <a:rPr lang="en-US" baseline="0" dirty="0" err="1" smtClean="0"/>
              <a:t>werking</a:t>
            </a:r>
            <a:r>
              <a:rPr lang="en-US" baseline="0" dirty="0" smtClean="0"/>
              <a:t> – </a:t>
            </a:r>
            <a:r>
              <a:rPr lang="en-US" baseline="0" dirty="0" err="1" smtClean="0"/>
              <a:t>gedeelte</a:t>
            </a:r>
            <a:r>
              <a:rPr lang="en-US" baseline="0" dirty="0" smtClean="0"/>
              <a:t> vacuum – </a:t>
            </a:r>
            <a:r>
              <a:rPr lang="en-US" baseline="0" dirty="0" err="1" smtClean="0"/>
              <a:t>snelheid</a:t>
            </a:r>
            <a:r>
              <a:rPr lang="en-US" baseline="0" dirty="0" smtClean="0"/>
              <a:t> </a:t>
            </a:r>
            <a:r>
              <a:rPr lang="en-US" baseline="0" dirty="0" err="1" smtClean="0"/>
              <a:t>val</a:t>
            </a:r>
            <a:endParaRPr lang="nl-NL" dirty="0"/>
          </a:p>
        </p:txBody>
      </p:sp>
      <p:sp>
        <p:nvSpPr>
          <p:cNvPr id="4" name="Slide Number Placeholder 3"/>
          <p:cNvSpPr>
            <a:spLocks noGrp="1"/>
          </p:cNvSpPr>
          <p:nvPr>
            <p:ph type="sldNum" sz="quarter" idx="10"/>
          </p:nvPr>
        </p:nvSpPr>
        <p:spPr/>
        <p:txBody>
          <a:bodyPr/>
          <a:lstStyle/>
          <a:p>
            <a:fld id="{0E8017D6-FD35-4B0C-9FDD-3294E91C8395}" type="slidenum">
              <a:rPr lang="nl-NL" smtClean="0"/>
              <a:t>24</a:t>
            </a:fld>
            <a:endParaRPr lang="nl-NL"/>
          </a:p>
        </p:txBody>
      </p:sp>
    </p:spTree>
    <p:extLst>
      <p:ext uri="{BB962C8B-B14F-4D97-AF65-F5344CB8AC3E}">
        <p14:creationId xmlns:p14="http://schemas.microsoft.com/office/powerpoint/2010/main" val="4220379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Soort</a:t>
            </a:r>
            <a:r>
              <a:rPr lang="en-US" baseline="0" dirty="0" smtClean="0"/>
              <a:t> van het </a:t>
            </a:r>
            <a:r>
              <a:rPr lang="en-US" baseline="0" dirty="0" err="1" smtClean="0"/>
              <a:t>geslacht</a:t>
            </a:r>
            <a:r>
              <a:rPr lang="en-US" baseline="0" dirty="0" smtClean="0"/>
              <a:t>: </a:t>
            </a:r>
            <a:r>
              <a:rPr lang="en-US" baseline="0" dirty="0" err="1" smtClean="0"/>
              <a:t>trompetbekerplanten</a:t>
            </a:r>
            <a:r>
              <a:rPr lang="en-US" baseline="0" dirty="0" smtClean="0"/>
              <a:t> (</a:t>
            </a:r>
            <a:r>
              <a:rPr lang="en-US" baseline="0" dirty="0" err="1" smtClean="0"/>
              <a:t>Sarracenia</a:t>
            </a:r>
            <a:r>
              <a:rPr lang="en-US" baseline="0" dirty="0" smtClean="0"/>
              <a:t>) – </a:t>
            </a:r>
            <a:r>
              <a:rPr lang="en-US" baseline="0" dirty="0" err="1" smtClean="0"/>
              <a:t>komen</a:t>
            </a:r>
            <a:r>
              <a:rPr lang="en-US" baseline="0" dirty="0" smtClean="0"/>
              <a:t> </a:t>
            </a:r>
            <a:r>
              <a:rPr lang="en-US" baseline="0" dirty="0" err="1" smtClean="0"/>
              <a:t>voor</a:t>
            </a:r>
            <a:r>
              <a:rPr lang="en-US" baseline="0" dirty="0" smtClean="0"/>
              <a:t> in de </a:t>
            </a:r>
            <a:r>
              <a:rPr lang="en-US" baseline="0" dirty="0" err="1" smtClean="0"/>
              <a:t>moerasbossen</a:t>
            </a:r>
            <a:r>
              <a:rPr lang="en-US" baseline="0" dirty="0" smtClean="0"/>
              <a:t> van de VS (</a:t>
            </a:r>
            <a:r>
              <a:rPr lang="en-US" baseline="0" dirty="0" err="1" smtClean="0"/>
              <a:t>Oostkust</a:t>
            </a:r>
            <a:r>
              <a:rPr lang="en-US" baseline="0" dirty="0" smtClean="0"/>
              <a:t>)</a:t>
            </a:r>
          </a:p>
          <a:p>
            <a:pPr marL="171450" indent="-171450">
              <a:buFontTx/>
              <a:buChar char="-"/>
            </a:pPr>
            <a:r>
              <a:rPr lang="en-US" baseline="0" dirty="0" err="1" smtClean="0"/>
              <a:t>Sarracenia</a:t>
            </a:r>
            <a:r>
              <a:rPr lang="en-US" baseline="0" dirty="0" smtClean="0"/>
              <a:t> minor (</a:t>
            </a:r>
            <a:r>
              <a:rPr lang="en-US" baseline="0" dirty="0" err="1" smtClean="0"/>
              <a:t>Sarracenia</a:t>
            </a:r>
            <a:r>
              <a:rPr lang="en-US" baseline="0" dirty="0" smtClean="0"/>
              <a:t> </a:t>
            </a:r>
            <a:r>
              <a:rPr lang="en-US" baseline="0" dirty="0" err="1" smtClean="0"/>
              <a:t>variolaris</a:t>
            </a:r>
            <a:r>
              <a:rPr lang="en-US" baseline="0" dirty="0" smtClean="0"/>
              <a:t>)</a:t>
            </a:r>
          </a:p>
          <a:p>
            <a:pPr marL="171450" indent="-171450">
              <a:buFontTx/>
              <a:buChar char="-"/>
            </a:pPr>
            <a:r>
              <a:rPr lang="en-US" baseline="0" dirty="0" err="1" smtClean="0"/>
              <a:t>Vleesetende</a:t>
            </a:r>
            <a:r>
              <a:rPr lang="en-US" baseline="0" dirty="0" smtClean="0"/>
              <a:t> plant – </a:t>
            </a:r>
            <a:r>
              <a:rPr lang="en-US" baseline="0" dirty="0" err="1" smtClean="0"/>
              <a:t>fleurs</a:t>
            </a:r>
            <a:r>
              <a:rPr lang="en-US" baseline="0" dirty="0" smtClean="0"/>
              <a:t> du mal – </a:t>
            </a:r>
            <a:r>
              <a:rPr lang="en-US" baseline="0" dirty="0" err="1" smtClean="0"/>
              <a:t>kleuren</a:t>
            </a:r>
            <a:r>
              <a:rPr lang="en-US" baseline="0" dirty="0" smtClean="0"/>
              <a:t> – </a:t>
            </a:r>
            <a:r>
              <a:rPr lang="en-US" baseline="0" dirty="0" err="1" smtClean="0"/>
              <a:t>trekken</a:t>
            </a:r>
            <a:r>
              <a:rPr lang="en-US" baseline="0" dirty="0" smtClean="0"/>
              <a:t> </a:t>
            </a:r>
            <a:r>
              <a:rPr lang="en-US" baseline="0" dirty="0" err="1" smtClean="0"/>
              <a:t>insecten</a:t>
            </a:r>
            <a:r>
              <a:rPr lang="en-US" baseline="0" dirty="0" smtClean="0"/>
              <a:t> </a:t>
            </a:r>
            <a:r>
              <a:rPr lang="en-US" baseline="0" dirty="0" err="1" smtClean="0"/>
              <a:t>aan</a:t>
            </a:r>
            <a:r>
              <a:rPr lang="en-US" baseline="0" dirty="0" smtClean="0"/>
              <a:t> met </a:t>
            </a:r>
            <a:r>
              <a:rPr lang="en-US" baseline="0" dirty="0" err="1" smtClean="0"/>
              <a:t>kleuren</a:t>
            </a:r>
            <a:r>
              <a:rPr lang="en-US" baseline="0" dirty="0" smtClean="0"/>
              <a:t> </a:t>
            </a:r>
            <a:r>
              <a:rPr lang="en-US" baseline="0" dirty="0" err="1" smtClean="0"/>
              <a:t>en</a:t>
            </a:r>
            <a:r>
              <a:rPr lang="en-US" baseline="0" dirty="0" smtClean="0"/>
              <a:t> nectar (</a:t>
            </a:r>
            <a:r>
              <a:rPr lang="en-US" baseline="0" dirty="0" err="1" smtClean="0"/>
              <a:t>langs</a:t>
            </a:r>
            <a:r>
              <a:rPr lang="en-US" baseline="0" dirty="0" smtClean="0"/>
              <a:t> de rand)</a:t>
            </a:r>
          </a:p>
          <a:p>
            <a:pPr marL="171450" indent="-171450">
              <a:buFontTx/>
              <a:buChar char="-"/>
            </a:pPr>
            <a:r>
              <a:rPr lang="en-US" baseline="0" dirty="0" err="1" smtClean="0"/>
              <a:t>Vegetatieve</a:t>
            </a:r>
            <a:r>
              <a:rPr lang="en-US" baseline="0" dirty="0" smtClean="0"/>
              <a:t> </a:t>
            </a:r>
            <a:r>
              <a:rPr lang="en-US" baseline="0" dirty="0" err="1" smtClean="0"/>
              <a:t>venstertjes</a:t>
            </a:r>
            <a:r>
              <a:rPr lang="en-US" baseline="0" dirty="0" smtClean="0"/>
              <a:t> – </a:t>
            </a:r>
            <a:r>
              <a:rPr lang="en-US" baseline="0" dirty="0" err="1" smtClean="0"/>
              <a:t>lichtinval</a:t>
            </a:r>
            <a:r>
              <a:rPr lang="en-US" baseline="0" dirty="0" smtClean="0"/>
              <a:t> – in de war – </a:t>
            </a:r>
            <a:r>
              <a:rPr lang="en-US" baseline="0" dirty="0" err="1" smtClean="0"/>
              <a:t>vergelijkbaar</a:t>
            </a:r>
            <a:r>
              <a:rPr lang="en-US" baseline="0" dirty="0" smtClean="0"/>
              <a:t> met </a:t>
            </a:r>
            <a:r>
              <a:rPr lang="en-US" baseline="0" dirty="0" err="1" smtClean="0"/>
              <a:t>vlieg</a:t>
            </a:r>
            <a:r>
              <a:rPr lang="en-US" baseline="0" dirty="0" smtClean="0"/>
              <a:t> </a:t>
            </a:r>
            <a:r>
              <a:rPr lang="en-US" baseline="0" dirty="0" err="1" smtClean="0"/>
              <a:t>tegen</a:t>
            </a:r>
            <a:r>
              <a:rPr lang="en-US" baseline="0" dirty="0" smtClean="0"/>
              <a:t> het </a:t>
            </a:r>
            <a:r>
              <a:rPr lang="en-US" baseline="0" dirty="0" err="1" smtClean="0"/>
              <a:t>raam</a:t>
            </a:r>
            <a:endParaRPr lang="en-US" baseline="0" dirty="0" smtClean="0"/>
          </a:p>
          <a:p>
            <a:pPr marL="171450" indent="-171450">
              <a:buFontTx/>
              <a:buChar char="-"/>
            </a:pPr>
            <a:r>
              <a:rPr lang="en-US" baseline="0" dirty="0" smtClean="0"/>
              <a:t>Treat </a:t>
            </a:r>
            <a:r>
              <a:rPr lang="en-US" baseline="0" dirty="0" err="1" smtClean="0"/>
              <a:t>onderzoek</a:t>
            </a:r>
            <a:r>
              <a:rPr lang="en-US" baseline="0" dirty="0" smtClean="0"/>
              <a:t> </a:t>
            </a:r>
            <a:r>
              <a:rPr lang="en-US" baseline="0" dirty="0" err="1" smtClean="0"/>
              <a:t>naar</a:t>
            </a:r>
            <a:r>
              <a:rPr lang="en-US" baseline="0" dirty="0" smtClean="0"/>
              <a:t> nectar (</a:t>
            </a:r>
            <a:r>
              <a:rPr lang="en-US" baseline="0" dirty="0" err="1" smtClean="0"/>
              <a:t>geen</a:t>
            </a:r>
            <a:r>
              <a:rPr lang="en-US" baseline="0" dirty="0" smtClean="0"/>
              <a:t> </a:t>
            </a:r>
            <a:r>
              <a:rPr lang="en-US" baseline="0" dirty="0" err="1" smtClean="0"/>
              <a:t>onschuldig</a:t>
            </a:r>
            <a:r>
              <a:rPr lang="en-US" baseline="0" dirty="0" smtClean="0"/>
              <a:t> </a:t>
            </a:r>
            <a:r>
              <a:rPr lang="en-US" baseline="0" dirty="0" err="1" smtClean="0"/>
              <a:t>suikerdrankje</a:t>
            </a:r>
            <a:r>
              <a:rPr lang="en-US" baseline="0" dirty="0" smtClean="0"/>
              <a:t>)</a:t>
            </a:r>
            <a:endParaRPr lang="nl-NL" dirty="0"/>
          </a:p>
        </p:txBody>
      </p:sp>
      <p:sp>
        <p:nvSpPr>
          <p:cNvPr id="4" name="Slide Number Placeholder 3"/>
          <p:cNvSpPr>
            <a:spLocks noGrp="1"/>
          </p:cNvSpPr>
          <p:nvPr>
            <p:ph type="sldNum" sz="quarter" idx="10"/>
          </p:nvPr>
        </p:nvSpPr>
        <p:spPr/>
        <p:txBody>
          <a:bodyPr/>
          <a:lstStyle/>
          <a:p>
            <a:fld id="{0E8017D6-FD35-4B0C-9FDD-3294E91C8395}" type="slidenum">
              <a:rPr lang="nl-NL" smtClean="0"/>
              <a:t>34</a:t>
            </a:fld>
            <a:endParaRPr lang="nl-NL"/>
          </a:p>
        </p:txBody>
      </p:sp>
    </p:spTree>
    <p:extLst>
      <p:ext uri="{BB962C8B-B14F-4D97-AF65-F5344CB8AC3E}">
        <p14:creationId xmlns:p14="http://schemas.microsoft.com/office/powerpoint/2010/main" val="347640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Voert</a:t>
            </a:r>
            <a:r>
              <a:rPr lang="en-US" dirty="0" smtClean="0"/>
              <a:t> nectar</a:t>
            </a:r>
            <a:r>
              <a:rPr lang="en-US" baseline="0" dirty="0" smtClean="0"/>
              <a:t> </a:t>
            </a:r>
            <a:r>
              <a:rPr lang="en-US" baseline="0" dirty="0" err="1" smtClean="0"/>
              <a:t>aan</a:t>
            </a:r>
            <a:r>
              <a:rPr lang="en-US" baseline="0" dirty="0" smtClean="0"/>
              <a:t> </a:t>
            </a:r>
            <a:r>
              <a:rPr lang="en-US" baseline="0" dirty="0" err="1" smtClean="0"/>
              <a:t>bromvlieg</a:t>
            </a:r>
            <a:r>
              <a:rPr lang="en-US" baseline="0" dirty="0" smtClean="0"/>
              <a:t> </a:t>
            </a:r>
            <a:r>
              <a:rPr lang="en-US" baseline="0" dirty="0" err="1" smtClean="0"/>
              <a:t>en</a:t>
            </a:r>
            <a:r>
              <a:rPr lang="en-US" baseline="0" dirty="0" smtClean="0"/>
              <a:t> </a:t>
            </a:r>
            <a:r>
              <a:rPr lang="en-US" baseline="0" dirty="0" err="1" smtClean="0"/>
              <a:t>kakkerlak</a:t>
            </a:r>
            <a:r>
              <a:rPr lang="en-US" baseline="0" dirty="0" smtClean="0"/>
              <a:t> (</a:t>
            </a:r>
            <a:r>
              <a:rPr lang="en-US" baseline="0" dirty="0" err="1" smtClean="0"/>
              <a:t>uit</a:t>
            </a:r>
            <a:r>
              <a:rPr lang="en-US" baseline="0" dirty="0" smtClean="0"/>
              <a:t> Florida) – drunken </a:t>
            </a:r>
            <a:r>
              <a:rPr lang="en-US" baseline="0" dirty="0" err="1" smtClean="0"/>
              <a:t>toestand</a:t>
            </a:r>
            <a:r>
              <a:rPr lang="en-US" baseline="0" dirty="0" smtClean="0"/>
              <a:t> </a:t>
            </a:r>
            <a:r>
              <a:rPr lang="en-US" baseline="0" dirty="0" err="1" smtClean="0"/>
              <a:t>gevolgd</a:t>
            </a:r>
            <a:r>
              <a:rPr lang="en-US" baseline="0" dirty="0" smtClean="0"/>
              <a:t> door de </a:t>
            </a:r>
            <a:r>
              <a:rPr lang="en-US" baseline="0" dirty="0" err="1" smtClean="0"/>
              <a:t>dood</a:t>
            </a:r>
            <a:endParaRPr lang="en-US" baseline="0" dirty="0" smtClean="0"/>
          </a:p>
          <a:p>
            <a:pPr marL="171450" indent="-171450">
              <a:buFontTx/>
              <a:buChar char="-"/>
            </a:pPr>
            <a:r>
              <a:rPr lang="en-US" baseline="0" dirty="0" smtClean="0"/>
              <a:t>Nectar </a:t>
            </a:r>
            <a:r>
              <a:rPr lang="en-US" baseline="0" dirty="0" err="1" smtClean="0"/>
              <a:t>niet</a:t>
            </a:r>
            <a:r>
              <a:rPr lang="en-US" baseline="0" dirty="0" smtClean="0"/>
              <a:t> </a:t>
            </a:r>
            <a:r>
              <a:rPr lang="en-US" baseline="0" dirty="0" err="1" smtClean="0"/>
              <a:t>onschuldig</a:t>
            </a:r>
            <a:r>
              <a:rPr lang="en-US" baseline="0" dirty="0" smtClean="0"/>
              <a:t> – Treat </a:t>
            </a:r>
            <a:r>
              <a:rPr lang="en-US" baseline="0" dirty="0" err="1" smtClean="0"/>
              <a:t>plantaardige</a:t>
            </a:r>
            <a:r>
              <a:rPr lang="en-US" baseline="0" dirty="0" smtClean="0"/>
              <a:t> </a:t>
            </a:r>
            <a:r>
              <a:rPr lang="en-US" baseline="0" dirty="0" err="1" smtClean="0"/>
              <a:t>paliatieve</a:t>
            </a:r>
            <a:r>
              <a:rPr lang="en-US" baseline="0" dirty="0" smtClean="0"/>
              <a:t> </a:t>
            </a:r>
            <a:r>
              <a:rPr lang="en-US" baseline="0" dirty="0" err="1" smtClean="0"/>
              <a:t>zorg</a:t>
            </a:r>
            <a:r>
              <a:rPr lang="en-US" baseline="0" dirty="0" smtClean="0"/>
              <a:t> – Lethe (</a:t>
            </a:r>
            <a:r>
              <a:rPr lang="en-US" baseline="0" dirty="0" err="1" smtClean="0"/>
              <a:t>rivier</a:t>
            </a:r>
            <a:r>
              <a:rPr lang="en-US" baseline="0" dirty="0" smtClean="0"/>
              <a:t> </a:t>
            </a:r>
            <a:r>
              <a:rPr lang="en-US" baseline="0" dirty="0" err="1" smtClean="0"/>
              <a:t>onderwereld</a:t>
            </a:r>
            <a:r>
              <a:rPr lang="en-US" baseline="0" dirty="0" smtClean="0"/>
              <a:t> – </a:t>
            </a:r>
            <a:r>
              <a:rPr lang="en-US" baseline="0" dirty="0" err="1" smtClean="0"/>
              <a:t>vergeten</a:t>
            </a:r>
            <a:r>
              <a:rPr lang="en-US" baseline="0" dirty="0" smtClean="0"/>
              <a:t>). </a:t>
            </a:r>
            <a:endParaRPr lang="nl-NL" dirty="0"/>
          </a:p>
        </p:txBody>
      </p:sp>
      <p:sp>
        <p:nvSpPr>
          <p:cNvPr id="4" name="Slide Number Placeholder 3"/>
          <p:cNvSpPr>
            <a:spLocks noGrp="1"/>
          </p:cNvSpPr>
          <p:nvPr>
            <p:ph type="sldNum" sz="quarter" idx="10"/>
          </p:nvPr>
        </p:nvSpPr>
        <p:spPr/>
        <p:txBody>
          <a:bodyPr/>
          <a:lstStyle/>
          <a:p>
            <a:fld id="{0E8017D6-FD35-4B0C-9FDD-3294E91C8395}" type="slidenum">
              <a:rPr lang="nl-NL" smtClean="0"/>
              <a:t>35</a:t>
            </a:fld>
            <a:endParaRPr lang="nl-NL"/>
          </a:p>
        </p:txBody>
      </p:sp>
    </p:spTree>
    <p:extLst>
      <p:ext uri="{BB962C8B-B14F-4D97-AF65-F5344CB8AC3E}">
        <p14:creationId xmlns:p14="http://schemas.microsoft.com/office/powerpoint/2010/main" val="1374773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43220DB6-DA2A-4B1D-BC77-21E18A2A8EA6}" type="datetimeFigureOut">
              <a:rPr lang="nl-NL" smtClean="0"/>
              <a:t>9-5-2019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3978818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3220DB6-DA2A-4B1D-BC77-21E18A2A8EA6}" type="datetimeFigureOut">
              <a:rPr lang="nl-NL" smtClean="0"/>
              <a:t>9-5-2019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212356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3220DB6-DA2A-4B1D-BC77-21E18A2A8EA6}" type="datetimeFigureOut">
              <a:rPr lang="nl-NL" smtClean="0"/>
              <a:t>9-5-2019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80819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3220DB6-DA2A-4B1D-BC77-21E18A2A8EA6}" type="datetimeFigureOut">
              <a:rPr lang="nl-NL" smtClean="0"/>
              <a:t>9-5-2019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65518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43220DB6-DA2A-4B1D-BC77-21E18A2A8EA6}" type="datetimeFigureOut">
              <a:rPr lang="nl-NL" smtClean="0"/>
              <a:t>9-5-2019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193277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43220DB6-DA2A-4B1D-BC77-21E18A2A8EA6}" type="datetimeFigureOut">
              <a:rPr lang="nl-NL" smtClean="0"/>
              <a:t>9-5-2019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165341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43220DB6-DA2A-4B1D-BC77-21E18A2A8EA6}" type="datetimeFigureOut">
              <a:rPr lang="nl-NL" smtClean="0"/>
              <a:t>9-5-2019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112262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43220DB6-DA2A-4B1D-BC77-21E18A2A8EA6}" type="datetimeFigureOut">
              <a:rPr lang="nl-NL" smtClean="0"/>
              <a:t>9-5-2019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209397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3220DB6-DA2A-4B1D-BC77-21E18A2A8EA6}" type="datetimeFigureOut">
              <a:rPr lang="nl-NL" smtClean="0"/>
              <a:t>9-5-2019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429277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43220DB6-DA2A-4B1D-BC77-21E18A2A8EA6}" type="datetimeFigureOut">
              <a:rPr lang="nl-NL" smtClean="0"/>
              <a:t>9-5-2019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85891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43220DB6-DA2A-4B1D-BC77-21E18A2A8EA6}" type="datetimeFigureOut">
              <a:rPr lang="nl-NL" smtClean="0"/>
              <a:t>9-5-2019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87650ED-4ED9-4582-B436-D17FF4A1C5CC}" type="slidenum">
              <a:rPr lang="nl-NL" smtClean="0"/>
              <a:t>‹nr.›</a:t>
            </a:fld>
            <a:endParaRPr lang="nl-NL"/>
          </a:p>
        </p:txBody>
      </p:sp>
    </p:spTree>
    <p:extLst>
      <p:ext uri="{BB962C8B-B14F-4D97-AF65-F5344CB8AC3E}">
        <p14:creationId xmlns:p14="http://schemas.microsoft.com/office/powerpoint/2010/main" val="305436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20DB6-DA2A-4B1D-BC77-21E18A2A8EA6}" type="datetimeFigureOut">
              <a:rPr lang="nl-NL" smtClean="0"/>
              <a:t>9-5-2019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650ED-4ED9-4582-B436-D17FF4A1C5CC}" type="slidenum">
              <a:rPr lang="nl-NL" smtClean="0"/>
              <a:t>‹nr.›</a:t>
            </a:fld>
            <a:endParaRPr lang="nl-NL"/>
          </a:p>
        </p:txBody>
      </p:sp>
    </p:spTree>
    <p:extLst>
      <p:ext uri="{BB962C8B-B14F-4D97-AF65-F5344CB8AC3E}">
        <p14:creationId xmlns:p14="http://schemas.microsoft.com/office/powerpoint/2010/main" val="222558020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8" y="-95250"/>
            <a:ext cx="5419725" cy="705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107504" y="2564904"/>
            <a:ext cx="8496944" cy="2118097"/>
          </a:xfrm>
        </p:spPr>
        <p:txBody>
          <a:bodyPr>
            <a:normAutofit/>
          </a:bodyPr>
          <a:lstStyle/>
          <a:p>
            <a:pPr algn="r"/>
            <a:r>
              <a:rPr lang="nl-NL" sz="4000" dirty="0">
                <a:solidFill>
                  <a:srgbClr val="FFFFFF"/>
                </a:solidFill>
                <a:latin typeface="Century Gothic" panose="020B0502020202020204" pitchFamily="34" charset="0"/>
              </a:rPr>
              <a:t> </a:t>
            </a:r>
            <a:r>
              <a:rPr lang="nl-NL" sz="5400" dirty="0" smtClean="0">
                <a:solidFill>
                  <a:srgbClr val="92D050"/>
                </a:solidFill>
                <a:latin typeface="Century Gothic" panose="020B0502020202020204" pitchFamily="34" charset="0"/>
              </a:rPr>
              <a:t>Groene Darwin</a:t>
            </a:r>
            <a:br>
              <a:rPr lang="nl-NL" sz="5400" dirty="0" smtClean="0">
                <a:solidFill>
                  <a:srgbClr val="92D050"/>
                </a:solidFill>
                <a:latin typeface="Century Gothic" panose="020B0502020202020204" pitchFamily="34" charset="0"/>
              </a:rPr>
            </a:br>
            <a:r>
              <a:rPr lang="en-US" sz="2800" i="1" dirty="0" smtClean="0">
                <a:solidFill>
                  <a:srgbClr val="FFFFFF"/>
                </a:solidFill>
                <a:latin typeface="Century Gothic" panose="020B0502020202020204" pitchFamily="34" charset="0"/>
              </a:rPr>
              <a:t>De </a:t>
            </a:r>
            <a:r>
              <a:rPr lang="en-US" sz="2800" i="1" dirty="0" err="1" smtClean="0">
                <a:solidFill>
                  <a:srgbClr val="FFFFFF"/>
                </a:solidFill>
                <a:latin typeface="Century Gothic" panose="020B0502020202020204" pitchFamily="34" charset="0"/>
              </a:rPr>
              <a:t>plantenleer</a:t>
            </a:r>
            <a:r>
              <a:rPr lang="en-US" sz="2800" i="1" dirty="0" smtClean="0">
                <a:solidFill>
                  <a:srgbClr val="FFFFFF"/>
                </a:solidFill>
                <a:latin typeface="Century Gothic" panose="020B0502020202020204" pitchFamily="34" charset="0"/>
              </a:rPr>
              <a:t> van </a:t>
            </a:r>
            <a:r>
              <a:rPr lang="en-US" sz="2800" i="1" dirty="0">
                <a:solidFill>
                  <a:srgbClr val="FFFFFF"/>
                </a:solidFill>
                <a:latin typeface="Century Gothic" panose="020B0502020202020204" pitchFamily="34" charset="0"/>
              </a:rPr>
              <a:t>Charles Darwin </a:t>
            </a:r>
            <a:r>
              <a:rPr lang="en-US" sz="2800" dirty="0">
                <a:solidFill>
                  <a:srgbClr val="FFFFFF"/>
                </a:solidFill>
                <a:latin typeface="Century Gothic" panose="020B0502020202020204" pitchFamily="34" charset="0"/>
              </a:rPr>
              <a:t>(1809-1882)</a:t>
            </a:r>
            <a:endParaRPr lang="nl-NL" sz="4000" i="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437162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43000"/>
          </a:xfrm>
        </p:spPr>
        <p:txBody>
          <a:bodyPr>
            <a:normAutofit fontScale="90000"/>
          </a:bodyPr>
          <a:lstStyle/>
          <a:p>
            <a:r>
              <a:rPr lang="nl-NL" dirty="0" smtClean="0">
                <a:solidFill>
                  <a:srgbClr val="FFFFFF"/>
                </a:solidFill>
                <a:latin typeface="Century Gothic" panose="020B0502020202020204" pitchFamily="34" charset="0"/>
              </a:rPr>
              <a:t>Man-</a:t>
            </a:r>
            <a:r>
              <a:rPr lang="nl-NL" dirty="0" err="1" smtClean="0">
                <a:solidFill>
                  <a:srgbClr val="FFFFFF"/>
                </a:solidFill>
                <a:latin typeface="Century Gothic" panose="020B0502020202020204" pitchFamily="34" charset="0"/>
              </a:rPr>
              <a:t>eating</a:t>
            </a:r>
            <a:r>
              <a:rPr lang="nl-NL" dirty="0" smtClean="0">
                <a:solidFill>
                  <a:srgbClr val="FFFFFF"/>
                </a:solidFill>
                <a:latin typeface="Century Gothic" panose="020B0502020202020204" pitchFamily="34" charset="0"/>
              </a:rPr>
              <a:t> tree of </a:t>
            </a:r>
            <a:r>
              <a:rPr lang="nl-NL" dirty="0" err="1" smtClean="0">
                <a:solidFill>
                  <a:srgbClr val="FFFFFF"/>
                </a:solidFill>
                <a:latin typeface="Century Gothic" panose="020B0502020202020204" pitchFamily="34" charset="0"/>
              </a:rPr>
              <a:t>Madagascar</a:t>
            </a:r>
            <a:endParaRPr lang="nl-NL" dirty="0">
              <a:solidFill>
                <a:srgbClr val="FFFFFF"/>
              </a:solidFill>
              <a:latin typeface="Century Gothic" panose="020B0502020202020204" pitchFamily="34" charset="0"/>
            </a:endParaRPr>
          </a:p>
        </p:txBody>
      </p:sp>
      <p:sp>
        <p:nvSpPr>
          <p:cNvPr id="3" name="Tijdelijke aanduiding voor inhoud 2"/>
          <p:cNvSpPr>
            <a:spLocks noGrp="1"/>
          </p:cNvSpPr>
          <p:nvPr>
            <p:ph idx="1"/>
          </p:nvPr>
        </p:nvSpPr>
        <p:spPr>
          <a:xfrm>
            <a:off x="457200" y="1772815"/>
            <a:ext cx="8229600" cy="3514701"/>
          </a:xfrm>
        </p:spPr>
        <p:txBody>
          <a:bodyPr>
            <a:normAutofit/>
          </a:bodyPr>
          <a:lstStyle/>
          <a:p>
            <a:pPr marL="0" indent="0" algn="ctr">
              <a:buNone/>
            </a:pPr>
            <a:endParaRPr lang="nl-NL" sz="3600" dirty="0">
              <a:solidFill>
                <a:srgbClr val="FFFFFF"/>
              </a:solidFill>
              <a:latin typeface="Calisto MT" panose="02040603050505030304" pitchFamily="18" charset="0"/>
            </a:endParaRPr>
          </a:p>
          <a:p>
            <a:pPr marL="0" indent="0" algn="ctr">
              <a:buNone/>
            </a:pPr>
            <a:r>
              <a:rPr lang="nl-NL" sz="6400" dirty="0" smtClean="0">
                <a:solidFill>
                  <a:srgbClr val="FFFFFF"/>
                </a:solidFill>
                <a:latin typeface="Calisto MT" panose="02040603050505030304" pitchFamily="18" charset="0"/>
              </a:rPr>
              <a:t> </a:t>
            </a:r>
            <a:endParaRPr lang="nl-NL" dirty="0">
              <a:solidFill>
                <a:srgbClr val="FFFFFF"/>
              </a:solidFill>
              <a:latin typeface="Calisto MT" panose="0204060305050503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9401" y="1340768"/>
            <a:ext cx="3256230" cy="504056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5115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My Lenovo\Desktop\For-Kids-Download-Venus-Fly-Trap-Coloring-Page-58-In-Free-Colouring-Pages-with-Venus-Fly-Trap-Coloring-Page-1024x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988840"/>
            <a:ext cx="4608512" cy="396907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67544" y="476672"/>
            <a:ext cx="8229600" cy="1143000"/>
          </a:xfrm>
        </p:spPr>
        <p:txBody>
          <a:bodyPr>
            <a:normAutofit/>
          </a:bodyPr>
          <a:lstStyle/>
          <a:p>
            <a:r>
              <a:rPr lang="nl-NL" sz="3600" dirty="0" smtClean="0">
                <a:solidFill>
                  <a:srgbClr val="FFFFFF"/>
                </a:solidFill>
                <a:latin typeface="Century Gothic" panose="020B0502020202020204" pitchFamily="34" charset="0"/>
              </a:rPr>
              <a:t>Venusvliegenval (</a:t>
            </a:r>
            <a:r>
              <a:rPr lang="nl-NL" sz="3200" i="1" dirty="0" err="1" smtClean="0">
                <a:solidFill>
                  <a:srgbClr val="FFFFFF"/>
                </a:solidFill>
                <a:latin typeface="Century Gothic" panose="020B0502020202020204" pitchFamily="34" charset="0"/>
              </a:rPr>
              <a:t>Dionaea</a:t>
            </a:r>
            <a:r>
              <a:rPr lang="nl-NL" sz="3200" i="1" dirty="0" smtClean="0">
                <a:solidFill>
                  <a:srgbClr val="FFFFFF"/>
                </a:solidFill>
                <a:latin typeface="Century Gothic" panose="020B0502020202020204" pitchFamily="34" charset="0"/>
              </a:rPr>
              <a:t> </a:t>
            </a:r>
            <a:r>
              <a:rPr lang="nl-NL" sz="3200" i="1" dirty="0" err="1" smtClean="0">
                <a:solidFill>
                  <a:srgbClr val="FFFFFF"/>
                </a:solidFill>
                <a:latin typeface="Century Gothic" panose="020B0502020202020204" pitchFamily="34" charset="0"/>
              </a:rPr>
              <a:t>muscipula</a:t>
            </a:r>
            <a:r>
              <a:rPr lang="nl-NL" sz="3600" dirty="0" smtClean="0">
                <a:solidFill>
                  <a:srgbClr val="FFFFFF"/>
                </a:solidFill>
                <a:latin typeface="Century Gothic" panose="020B0502020202020204" pitchFamily="34" charset="0"/>
              </a:rPr>
              <a:t>) </a:t>
            </a:r>
            <a:endParaRPr lang="nl-NL" sz="3600" dirty="0">
              <a:solidFill>
                <a:srgbClr val="FFFFFF"/>
              </a:solidFill>
              <a:latin typeface="Century Gothic" panose="020B0502020202020204" pitchFamily="34" charset="0"/>
            </a:endParaRPr>
          </a:p>
        </p:txBody>
      </p:sp>
      <p:sp>
        <p:nvSpPr>
          <p:cNvPr id="3" name="Tijdelijke aanduiding voor inhoud 2"/>
          <p:cNvSpPr>
            <a:spLocks noGrp="1"/>
          </p:cNvSpPr>
          <p:nvPr>
            <p:ph idx="1"/>
          </p:nvPr>
        </p:nvSpPr>
        <p:spPr>
          <a:xfrm>
            <a:off x="3995936" y="4725144"/>
            <a:ext cx="5065562" cy="1928119"/>
          </a:xfrm>
        </p:spPr>
        <p:txBody>
          <a:bodyPr>
            <a:noAutofit/>
          </a:bodyPr>
          <a:lstStyle/>
          <a:p>
            <a:pPr marL="0" indent="0" algn="ctr">
              <a:spcBef>
                <a:spcPts val="0"/>
              </a:spcBef>
              <a:buNone/>
            </a:pPr>
            <a:endParaRPr lang="en-US" sz="36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42564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74638"/>
            <a:ext cx="8784976" cy="1143000"/>
          </a:xfrm>
        </p:spPr>
        <p:txBody>
          <a:bodyPr>
            <a:noAutofit/>
          </a:bodyPr>
          <a:lstStyle/>
          <a:p>
            <a:r>
              <a:rPr lang="nl-NL" dirty="0" smtClean="0">
                <a:solidFill>
                  <a:srgbClr val="FFFFFF"/>
                </a:solidFill>
                <a:latin typeface="Century Gothic" panose="020B0502020202020204" pitchFamily="34" charset="0"/>
              </a:rPr>
              <a:t>Arthur </a:t>
            </a:r>
            <a:r>
              <a:rPr lang="nl-NL" dirty="0" err="1" smtClean="0">
                <a:solidFill>
                  <a:srgbClr val="FFFFFF"/>
                </a:solidFill>
                <a:latin typeface="Century Gothic" panose="020B0502020202020204" pitchFamily="34" charset="0"/>
              </a:rPr>
              <a:t>Dobbs</a:t>
            </a:r>
            <a:r>
              <a:rPr lang="nl-NL" dirty="0" smtClean="0">
                <a:solidFill>
                  <a:srgbClr val="FFFFFF"/>
                </a:solidFill>
                <a:latin typeface="Century Gothic" panose="020B0502020202020204" pitchFamily="34" charset="0"/>
              </a:rPr>
              <a:t> (1689-1765)</a:t>
            </a:r>
            <a:endParaRPr lang="nl-NL" dirty="0">
              <a:solidFill>
                <a:srgbClr val="FFFFFF"/>
              </a:solidFill>
              <a:latin typeface="Century Gothic" panose="020B0502020202020204" pitchFamily="34" charset="0"/>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84784"/>
            <a:ext cx="3672408" cy="498529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988840"/>
            <a:ext cx="4363615" cy="3528392"/>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4788024" y="5517232"/>
            <a:ext cx="3744416" cy="369332"/>
          </a:xfrm>
          <a:prstGeom prst="rect">
            <a:avLst/>
          </a:prstGeom>
          <a:noFill/>
        </p:spPr>
        <p:txBody>
          <a:bodyPr wrap="square" rtlCol="0">
            <a:spAutoFit/>
          </a:bodyPr>
          <a:lstStyle/>
          <a:p>
            <a:pPr algn="ctr"/>
            <a:r>
              <a:rPr lang="nl-NL" dirty="0" smtClean="0">
                <a:solidFill>
                  <a:srgbClr val="FFFFFF"/>
                </a:solidFill>
                <a:latin typeface="Century Gothic" panose="020B0502020202020204" pitchFamily="34" charset="0"/>
              </a:rPr>
              <a:t>Hoogvenen, North Carolina</a:t>
            </a:r>
            <a:endParaRPr lang="nl-NL"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482974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FFFF"/>
                </a:solidFill>
                <a:latin typeface="Century Gothic" panose="020B0502020202020204" pitchFamily="34" charset="0"/>
              </a:rPr>
              <a:t>John Ellis (1710-1776)</a:t>
            </a:r>
            <a:endParaRPr lang="nl-NL" dirty="0">
              <a:solidFill>
                <a:srgbClr val="FFFFFF"/>
              </a:solidFill>
              <a:latin typeface="Century Gothic" panose="020B0502020202020204" pitchFamily="34" charset="0"/>
            </a:endParaRPr>
          </a:p>
        </p:txBody>
      </p:sp>
      <p:pic>
        <p:nvPicPr>
          <p:cNvPr id="6149"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85500" y="1340768"/>
            <a:ext cx="3871196" cy="5186109"/>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6878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260648"/>
            <a:ext cx="7620000" cy="1143000"/>
          </a:xfrm>
        </p:spPr>
        <p:txBody>
          <a:bodyPr>
            <a:normAutofit fontScale="90000"/>
          </a:bodyPr>
          <a:lstStyle/>
          <a:p>
            <a:pPr algn="ctr"/>
            <a:r>
              <a:rPr lang="nl-NL" dirty="0" smtClean="0">
                <a:solidFill>
                  <a:srgbClr val="FFFFFF"/>
                </a:solidFill>
                <a:latin typeface="Century Gothic" panose="020B0502020202020204" pitchFamily="34" charset="0"/>
              </a:rPr>
              <a:t>Carolus </a:t>
            </a:r>
            <a:r>
              <a:rPr lang="nl-NL" dirty="0">
                <a:solidFill>
                  <a:srgbClr val="FFFFFF"/>
                </a:solidFill>
                <a:latin typeface="Century Gothic" panose="020B0502020202020204" pitchFamily="34" charset="0"/>
              </a:rPr>
              <a:t>Linnaeus (1707-1778)</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3164032" cy="48006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3635896" y="1794585"/>
            <a:ext cx="5112568" cy="4832092"/>
          </a:xfrm>
          <a:prstGeom prst="rect">
            <a:avLst/>
          </a:prstGeom>
        </p:spPr>
        <p:txBody>
          <a:bodyPr wrap="square">
            <a:spAutoFit/>
          </a:bodyPr>
          <a:lstStyle/>
          <a:p>
            <a:pPr algn="ctr"/>
            <a:r>
              <a:rPr lang="nl-NL" sz="2800" dirty="0">
                <a:solidFill>
                  <a:srgbClr val="FFFFFF"/>
                </a:solidFill>
                <a:latin typeface="Century Gothic" panose="020B0502020202020204" pitchFamily="34" charset="0"/>
              </a:rPr>
              <a:t>“Maar aan al het gedierte der aarde, en aan al het gevogelte des hemels, en aan al het kruipende gedierte op de aarde, waarin een levende ziel is, heb Ik al het groene kruid tot </a:t>
            </a:r>
            <a:r>
              <a:rPr lang="nl-NL" sz="2800" dirty="0" err="1">
                <a:solidFill>
                  <a:srgbClr val="FFFFFF"/>
                </a:solidFill>
                <a:latin typeface="Century Gothic" panose="020B0502020202020204" pitchFamily="34" charset="0"/>
              </a:rPr>
              <a:t>spijze</a:t>
            </a:r>
            <a:r>
              <a:rPr lang="nl-NL" sz="2800" dirty="0">
                <a:solidFill>
                  <a:srgbClr val="FFFFFF"/>
                </a:solidFill>
                <a:latin typeface="Century Gothic" panose="020B0502020202020204" pitchFamily="34" charset="0"/>
              </a:rPr>
              <a:t> gegeven. En het was alzo.”</a:t>
            </a:r>
            <a:endParaRPr lang="nl-NL" sz="2800" dirty="0" smtClean="0">
              <a:solidFill>
                <a:srgbClr val="FFFFFF"/>
              </a:solidFill>
              <a:latin typeface="Century Gothic" panose="020B0502020202020204" pitchFamily="34" charset="0"/>
            </a:endParaRPr>
          </a:p>
          <a:p>
            <a:pPr algn="ctr"/>
            <a:endParaRPr lang="nl-NL" sz="2400" dirty="0">
              <a:solidFill>
                <a:srgbClr val="FFFFFF"/>
              </a:solidFill>
              <a:latin typeface="Century Gothic" panose="020B0502020202020204" pitchFamily="34" charset="0"/>
            </a:endParaRPr>
          </a:p>
          <a:p>
            <a:pPr algn="ctr"/>
            <a:r>
              <a:rPr lang="nl-NL" sz="2400" dirty="0" smtClean="0">
                <a:solidFill>
                  <a:srgbClr val="FFFFFF"/>
                </a:solidFill>
                <a:latin typeface="Century Gothic" panose="020B0502020202020204" pitchFamily="34" charset="0"/>
              </a:rPr>
              <a:t>Genesis 1:30</a:t>
            </a:r>
            <a:endParaRPr lang="nl-NL" sz="24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4519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2590911"/>
            <a:ext cx="3835586" cy="4267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3434773" cy="458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3398329"/>
            <a:ext cx="3459671" cy="345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4028"/>
            <a:ext cx="4568359" cy="304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9760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solidFill>
                  <a:srgbClr val="FFFFFF"/>
                </a:solidFill>
                <a:latin typeface="Century Gothic" panose="020B0502020202020204" pitchFamily="34" charset="0"/>
              </a:rPr>
              <a:t>Insectivorous</a:t>
            </a:r>
            <a:r>
              <a:rPr lang="nl-NL" dirty="0" smtClean="0">
                <a:solidFill>
                  <a:srgbClr val="FFFFFF"/>
                </a:solidFill>
                <a:latin typeface="Century Gothic" panose="020B0502020202020204" pitchFamily="34" charset="0"/>
              </a:rPr>
              <a:t> </a:t>
            </a:r>
            <a:r>
              <a:rPr lang="nl-NL" dirty="0" err="1" smtClean="0">
                <a:solidFill>
                  <a:srgbClr val="FFFFFF"/>
                </a:solidFill>
                <a:latin typeface="Century Gothic" panose="020B0502020202020204" pitchFamily="34" charset="0"/>
              </a:rPr>
              <a:t>Plants</a:t>
            </a:r>
            <a:r>
              <a:rPr lang="nl-NL" dirty="0" smtClean="0">
                <a:solidFill>
                  <a:srgbClr val="FFFFFF"/>
                </a:solidFill>
                <a:latin typeface="Century Gothic" panose="020B0502020202020204" pitchFamily="34" charset="0"/>
              </a:rPr>
              <a:t> (1875)</a:t>
            </a:r>
            <a:endParaRPr lang="nl-NL" dirty="0">
              <a:solidFill>
                <a:srgbClr val="FFFFFF"/>
              </a:solidFill>
              <a:latin typeface="Century Gothic" panose="020B0502020202020204" pitchFamily="34" charset="0"/>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3"/>
            <a:ext cx="2808312" cy="4925779"/>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My Lenovo\Desktop\Wickham\Insectivorous_Plants_Figure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318" y="1592353"/>
            <a:ext cx="3665917" cy="4608512"/>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3904008" y="6093296"/>
            <a:ext cx="4824536" cy="369332"/>
          </a:xfrm>
          <a:prstGeom prst="rect">
            <a:avLst/>
          </a:prstGeom>
          <a:noFill/>
        </p:spPr>
        <p:txBody>
          <a:bodyPr wrap="square" rtlCol="0">
            <a:spAutoFit/>
          </a:bodyPr>
          <a:lstStyle/>
          <a:p>
            <a:r>
              <a:rPr lang="nl-NL" dirty="0" smtClean="0">
                <a:solidFill>
                  <a:srgbClr val="FFFFFF"/>
                </a:solidFill>
                <a:latin typeface="Century Gothic" panose="020B0502020202020204" pitchFamily="34" charset="0"/>
              </a:rPr>
              <a:t>Ronde zonnedauw (</a:t>
            </a:r>
            <a:r>
              <a:rPr lang="nl-NL" i="1" dirty="0" err="1" smtClean="0">
                <a:solidFill>
                  <a:srgbClr val="FFFFFF"/>
                </a:solidFill>
                <a:latin typeface="Century Gothic" panose="020B0502020202020204" pitchFamily="34" charset="0"/>
              </a:rPr>
              <a:t>Drosera</a:t>
            </a:r>
            <a:r>
              <a:rPr lang="nl-NL" i="1" dirty="0" smtClean="0">
                <a:solidFill>
                  <a:srgbClr val="FFFFFF"/>
                </a:solidFill>
                <a:latin typeface="Century Gothic" panose="020B0502020202020204" pitchFamily="34" charset="0"/>
              </a:rPr>
              <a:t> </a:t>
            </a:r>
            <a:r>
              <a:rPr lang="nl-NL" i="1" dirty="0" err="1" smtClean="0">
                <a:solidFill>
                  <a:srgbClr val="FFFFFF"/>
                </a:solidFill>
                <a:latin typeface="Century Gothic" panose="020B0502020202020204" pitchFamily="34" charset="0"/>
              </a:rPr>
              <a:t>rotundifolia</a:t>
            </a:r>
            <a:r>
              <a:rPr lang="nl-NL" dirty="0" smtClean="0">
                <a:solidFill>
                  <a:srgbClr val="FFFFFF"/>
                </a:solidFill>
                <a:latin typeface="Century Gothic" panose="020B0502020202020204" pitchFamily="34" charset="0"/>
              </a:rPr>
              <a:t>)</a:t>
            </a:r>
            <a:endParaRPr lang="nl-NL"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4004715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052736"/>
            <a:ext cx="5112568" cy="7161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67544" y="44624"/>
            <a:ext cx="8229600" cy="1143000"/>
          </a:xfrm>
        </p:spPr>
        <p:txBody>
          <a:bodyPr>
            <a:normAutofit/>
          </a:bodyPr>
          <a:lstStyle/>
          <a:p>
            <a:r>
              <a:rPr lang="nl-NL" dirty="0" smtClean="0">
                <a:solidFill>
                  <a:srgbClr val="FFFFFF"/>
                </a:solidFill>
                <a:latin typeface="Century Gothic" panose="020B0502020202020204" pitchFamily="34" charset="0"/>
              </a:rPr>
              <a:t>Hartfield (juli 1860)</a:t>
            </a:r>
            <a:endParaRPr lang="nl-NL"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700516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60648"/>
            <a:ext cx="349489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467544" y="4797152"/>
            <a:ext cx="8064896" cy="1872207"/>
          </a:xfrm>
        </p:spPr>
        <p:txBody>
          <a:bodyPr>
            <a:normAutofit/>
          </a:bodyPr>
          <a:lstStyle/>
          <a:p>
            <a:r>
              <a:rPr lang="en-US" sz="2800" dirty="0">
                <a:solidFill>
                  <a:srgbClr val="FFFFFF"/>
                </a:solidFill>
                <a:latin typeface="Century Gothic" panose="020B0502020202020204" pitchFamily="34" charset="0"/>
              </a:rPr>
              <a:t>“</a:t>
            </a:r>
            <a:r>
              <a:rPr lang="en-US" sz="2800" dirty="0" err="1">
                <a:solidFill>
                  <a:srgbClr val="FFFFFF"/>
                </a:solidFill>
                <a:latin typeface="Century Gothic" panose="020B0502020202020204" pitchFamily="34" charset="0"/>
              </a:rPr>
              <a:t>Bij</a:t>
            </a:r>
            <a:r>
              <a:rPr lang="en-US" sz="2800" dirty="0">
                <a:solidFill>
                  <a:srgbClr val="FFFFFF"/>
                </a:solidFill>
                <a:latin typeface="Century Gothic" panose="020B0502020202020204" pitchFamily="34" charset="0"/>
              </a:rPr>
              <a:t> Jupiter, </a:t>
            </a:r>
            <a:r>
              <a:rPr lang="en-US" sz="2800" dirty="0" err="1">
                <a:solidFill>
                  <a:srgbClr val="FFFFFF"/>
                </a:solidFill>
                <a:latin typeface="Century Gothic" panose="020B0502020202020204" pitchFamily="34" charset="0"/>
              </a:rPr>
              <a:t>soms</a:t>
            </a:r>
            <a:r>
              <a:rPr lang="en-US" sz="2800" dirty="0">
                <a:solidFill>
                  <a:srgbClr val="FFFFFF"/>
                </a:solidFill>
                <a:latin typeface="Century Gothic" panose="020B0502020202020204" pitchFamily="34" charset="0"/>
              </a:rPr>
              <a:t> </a:t>
            </a:r>
            <a:r>
              <a:rPr lang="en-US" sz="2800" dirty="0" err="1">
                <a:solidFill>
                  <a:srgbClr val="FFFFFF"/>
                </a:solidFill>
                <a:latin typeface="Century Gothic" panose="020B0502020202020204" pitchFamily="34" charset="0"/>
              </a:rPr>
              <a:t>denk</a:t>
            </a:r>
            <a:r>
              <a:rPr lang="en-US" sz="2800" dirty="0">
                <a:solidFill>
                  <a:srgbClr val="FFFFFF"/>
                </a:solidFill>
                <a:latin typeface="Century Gothic" panose="020B0502020202020204" pitchFamily="34" charset="0"/>
              </a:rPr>
              <a:t> </a:t>
            </a:r>
            <a:r>
              <a:rPr lang="en-US" sz="2800" dirty="0" err="1">
                <a:solidFill>
                  <a:srgbClr val="FFFFFF"/>
                </a:solidFill>
                <a:latin typeface="Century Gothic" panose="020B0502020202020204" pitchFamily="34" charset="0"/>
              </a:rPr>
              <a:t>ik</a:t>
            </a:r>
            <a:r>
              <a:rPr lang="en-US" sz="2800" dirty="0">
                <a:solidFill>
                  <a:srgbClr val="FFFFFF"/>
                </a:solidFill>
                <a:latin typeface="Century Gothic" panose="020B0502020202020204" pitchFamily="34" charset="0"/>
              </a:rPr>
              <a:t> </a:t>
            </a:r>
            <a:r>
              <a:rPr lang="en-US" sz="2800" dirty="0" err="1">
                <a:solidFill>
                  <a:srgbClr val="FFFFFF"/>
                </a:solidFill>
                <a:latin typeface="Century Gothic" panose="020B0502020202020204" pitchFamily="34" charset="0"/>
              </a:rPr>
              <a:t>dat</a:t>
            </a:r>
            <a:r>
              <a:rPr lang="en-US" sz="2800" dirty="0">
                <a:solidFill>
                  <a:srgbClr val="FFFFFF"/>
                </a:solidFill>
                <a:latin typeface="Century Gothic" panose="020B0502020202020204" pitchFamily="34" charset="0"/>
              </a:rPr>
              <a:t> </a:t>
            </a:r>
            <a:r>
              <a:rPr lang="en-US" sz="2800" dirty="0" err="1">
                <a:solidFill>
                  <a:srgbClr val="FFFFFF"/>
                </a:solidFill>
                <a:latin typeface="Century Gothic" panose="020B0502020202020204" pitchFamily="34" charset="0"/>
              </a:rPr>
              <a:t>Drosera</a:t>
            </a:r>
            <a:r>
              <a:rPr lang="en-US" sz="2800" dirty="0">
                <a:solidFill>
                  <a:srgbClr val="FFFFFF"/>
                </a:solidFill>
                <a:latin typeface="Century Gothic" panose="020B0502020202020204" pitchFamily="34" charset="0"/>
              </a:rPr>
              <a:t> </a:t>
            </a:r>
            <a:r>
              <a:rPr lang="en-US" sz="2800" dirty="0" err="1">
                <a:solidFill>
                  <a:srgbClr val="FFFFFF"/>
                </a:solidFill>
                <a:latin typeface="Century Gothic" panose="020B0502020202020204" pitchFamily="34" charset="0"/>
              </a:rPr>
              <a:t>een</a:t>
            </a:r>
            <a:r>
              <a:rPr lang="en-US" sz="2800" dirty="0">
                <a:solidFill>
                  <a:srgbClr val="FFFFFF"/>
                </a:solidFill>
                <a:latin typeface="Century Gothic" panose="020B0502020202020204" pitchFamily="34" charset="0"/>
              </a:rPr>
              <a:t> </a:t>
            </a:r>
            <a:r>
              <a:rPr lang="en-US" sz="2800" dirty="0" err="1">
                <a:solidFill>
                  <a:srgbClr val="FFFFFF"/>
                </a:solidFill>
                <a:latin typeface="Century Gothic" panose="020B0502020202020204" pitchFamily="34" charset="0"/>
              </a:rPr>
              <a:t>vermomd</a:t>
            </a:r>
            <a:r>
              <a:rPr lang="en-US" sz="2800" dirty="0">
                <a:solidFill>
                  <a:srgbClr val="FFFFFF"/>
                </a:solidFill>
                <a:latin typeface="Century Gothic" panose="020B0502020202020204" pitchFamily="34" charset="0"/>
              </a:rPr>
              <a:t> </a:t>
            </a:r>
            <a:r>
              <a:rPr lang="en-US" sz="2800" dirty="0" err="1">
                <a:solidFill>
                  <a:srgbClr val="FFFFFF"/>
                </a:solidFill>
                <a:latin typeface="Century Gothic" panose="020B0502020202020204" pitchFamily="34" charset="0"/>
              </a:rPr>
              <a:t>dier</a:t>
            </a:r>
            <a:r>
              <a:rPr lang="en-US" sz="2800" dirty="0">
                <a:solidFill>
                  <a:srgbClr val="FFFFFF"/>
                </a:solidFill>
                <a:latin typeface="Century Gothic" panose="020B0502020202020204" pitchFamily="34" charset="0"/>
              </a:rPr>
              <a:t>!”</a:t>
            </a:r>
            <a:br>
              <a:rPr lang="en-US" sz="2800" dirty="0">
                <a:solidFill>
                  <a:srgbClr val="FFFFFF"/>
                </a:solidFill>
                <a:latin typeface="Century Gothic" panose="020B0502020202020204" pitchFamily="34" charset="0"/>
              </a:rPr>
            </a:br>
            <a:r>
              <a:rPr lang="en-US" sz="2800" dirty="0">
                <a:solidFill>
                  <a:srgbClr val="FFFFFF"/>
                </a:solidFill>
                <a:latin typeface="Century Gothic" panose="020B0502020202020204" pitchFamily="34" charset="0"/>
              </a:rPr>
              <a:t/>
            </a:r>
            <a:br>
              <a:rPr lang="en-US" sz="2800" dirty="0">
                <a:solidFill>
                  <a:srgbClr val="FFFFFF"/>
                </a:solidFill>
                <a:latin typeface="Century Gothic" panose="020B0502020202020204" pitchFamily="34" charset="0"/>
              </a:rPr>
            </a:br>
            <a:r>
              <a:rPr lang="en-US" sz="1600" dirty="0">
                <a:solidFill>
                  <a:srgbClr val="FFFFFF"/>
                </a:solidFill>
                <a:latin typeface="Century Gothic" panose="020B0502020202020204" pitchFamily="34" charset="0"/>
              </a:rPr>
              <a:t>(Brief Darwin </a:t>
            </a:r>
            <a:r>
              <a:rPr lang="en-US" sz="1600" dirty="0" err="1">
                <a:solidFill>
                  <a:srgbClr val="FFFFFF"/>
                </a:solidFill>
                <a:latin typeface="Century Gothic" panose="020B0502020202020204" pitchFamily="34" charset="0"/>
              </a:rPr>
              <a:t>aan</a:t>
            </a:r>
            <a:r>
              <a:rPr lang="en-US" sz="1600" dirty="0">
                <a:solidFill>
                  <a:srgbClr val="FFFFFF"/>
                </a:solidFill>
                <a:latin typeface="Century Gothic" panose="020B0502020202020204" pitchFamily="34" charset="0"/>
              </a:rPr>
              <a:t> Lyell, 14 </a:t>
            </a:r>
            <a:r>
              <a:rPr lang="en-US" sz="1600" dirty="0" err="1">
                <a:solidFill>
                  <a:srgbClr val="FFFFFF"/>
                </a:solidFill>
                <a:latin typeface="Century Gothic" panose="020B0502020202020204" pitchFamily="34" charset="0"/>
              </a:rPr>
              <a:t>november</a:t>
            </a:r>
            <a:r>
              <a:rPr lang="en-US" sz="1600" dirty="0">
                <a:solidFill>
                  <a:srgbClr val="FFFFFF"/>
                </a:solidFill>
                <a:latin typeface="Century Gothic" panose="020B0502020202020204" pitchFamily="34" charset="0"/>
              </a:rPr>
              <a:t> 1860)</a:t>
            </a:r>
            <a:endParaRPr lang="en-US" sz="2800" dirty="0">
              <a:solidFill>
                <a:srgbClr val="FFFFFF"/>
              </a:solidFill>
              <a:latin typeface="Century Gothic" panose="020B0502020202020204" pitchFamily="34" charset="0"/>
            </a:endParaRPr>
          </a:p>
        </p:txBody>
      </p:sp>
      <p:sp>
        <p:nvSpPr>
          <p:cNvPr id="5" name="Rechthoek 4"/>
          <p:cNvSpPr/>
          <p:nvPr/>
        </p:nvSpPr>
        <p:spPr>
          <a:xfrm>
            <a:off x="1763688" y="5818673"/>
            <a:ext cx="184731" cy="523220"/>
          </a:xfrm>
          <a:prstGeom prst="rect">
            <a:avLst/>
          </a:prstGeom>
        </p:spPr>
        <p:txBody>
          <a:bodyPr wrap="none">
            <a:spAutoFit/>
          </a:bodyPr>
          <a:lstStyle/>
          <a:p>
            <a:endParaRPr lang="nl-NL" sz="2800" dirty="0">
              <a:latin typeface="+mj-lt"/>
            </a:endParaRPr>
          </a:p>
        </p:txBody>
      </p:sp>
      <p:sp>
        <p:nvSpPr>
          <p:cNvPr id="3" name="Tijdelijke aanduiding voor inhoud 2"/>
          <p:cNvSpPr>
            <a:spLocks noGrp="1"/>
          </p:cNvSpPr>
          <p:nvPr>
            <p:ph idx="1"/>
          </p:nvPr>
        </p:nvSpPr>
        <p:spPr>
          <a:xfrm>
            <a:off x="8172400" y="5013176"/>
            <a:ext cx="452736" cy="1573635"/>
          </a:xfrm>
        </p:spPr>
        <p:txBody>
          <a:bodyPr/>
          <a:lstStyle/>
          <a:p>
            <a:endParaRPr lang="nl-NL" dirty="0"/>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GlowEdges trans="0" smoothness="5"/>
                    </a14:imgEffect>
                  </a14:imgLayer>
                </a14:imgProps>
              </a:ext>
              <a:ext uri="{28A0092B-C50C-407E-A947-70E740481C1C}">
                <a14:useLocalDpi xmlns:a14="http://schemas.microsoft.com/office/drawing/2010/main" val="0"/>
              </a:ext>
            </a:extLst>
          </a:blip>
          <a:srcRect/>
          <a:stretch>
            <a:fillRect/>
          </a:stretch>
        </p:blipFill>
        <p:spPr bwMode="auto">
          <a:xfrm>
            <a:off x="2987824" y="692696"/>
            <a:ext cx="2395859" cy="337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76610"/>
            <a:ext cx="2160240" cy="3609805"/>
          </a:xfrm>
          <a:prstGeom prst="rect">
            <a:avLst/>
          </a:prstGeom>
          <a:noFill/>
          <a:ln>
            <a:noFill/>
          </a:ln>
          <a:effectLst>
            <a:outerShdw dist="35921" dir="2700000" algn="ctr" rotWithShape="0">
              <a:schemeClr val="bg2"/>
            </a:outerShdw>
            <a:softEdge rad="215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8571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663" y="3194050"/>
            <a:ext cx="6510337"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95536" y="2492896"/>
            <a:ext cx="7581528" cy="1728192"/>
          </a:xfrm>
        </p:spPr>
        <p:txBody>
          <a:bodyPr>
            <a:noAutofit/>
          </a:bodyPr>
          <a:lstStyle/>
          <a:p>
            <a:r>
              <a:rPr lang="nl-NL" sz="4000" dirty="0" smtClean="0">
                <a:solidFill>
                  <a:srgbClr val="FFFFFF"/>
                </a:solidFill>
                <a:latin typeface="Century Gothic" panose="020B0502020202020204" pitchFamily="34" charset="0"/>
              </a:rPr>
              <a:t>“</a:t>
            </a:r>
            <a:r>
              <a:rPr lang="nl-NL" sz="4000" dirty="0">
                <a:solidFill>
                  <a:srgbClr val="FFFFFF"/>
                </a:solidFill>
                <a:latin typeface="Century Gothic" panose="020B0502020202020204" pitchFamily="34" charset="0"/>
              </a:rPr>
              <a:t>Ik </a:t>
            </a:r>
            <a:r>
              <a:rPr lang="nl-NL" sz="4000" dirty="0" smtClean="0">
                <a:solidFill>
                  <a:srgbClr val="FFFFFF"/>
                </a:solidFill>
                <a:latin typeface="Century Gothic" panose="020B0502020202020204" pitchFamily="34" charset="0"/>
              </a:rPr>
              <a:t>geef momenteel </a:t>
            </a:r>
            <a:r>
              <a:rPr lang="nl-NL" sz="4000" dirty="0">
                <a:solidFill>
                  <a:srgbClr val="FFFFFF"/>
                </a:solidFill>
                <a:latin typeface="Century Gothic" panose="020B0502020202020204" pitchFamily="34" charset="0"/>
              </a:rPr>
              <a:t>meer om </a:t>
            </a:r>
            <a:r>
              <a:rPr lang="nl-NL" sz="4000" i="1" dirty="0" err="1">
                <a:solidFill>
                  <a:srgbClr val="FFFFFF"/>
                </a:solidFill>
                <a:latin typeface="Century Gothic" panose="020B0502020202020204" pitchFamily="34" charset="0"/>
              </a:rPr>
              <a:t>Drosera</a:t>
            </a:r>
            <a:r>
              <a:rPr lang="nl-NL" sz="4000" dirty="0">
                <a:solidFill>
                  <a:srgbClr val="FFFFFF"/>
                </a:solidFill>
                <a:latin typeface="Century Gothic" panose="020B0502020202020204" pitchFamily="34" charset="0"/>
              </a:rPr>
              <a:t> dan de oorsprong van soorten” </a:t>
            </a:r>
            <a:endParaRPr lang="nl-NL" sz="3200" dirty="0">
              <a:solidFill>
                <a:srgbClr val="FFFFFF"/>
              </a:solidFill>
              <a:latin typeface="Century Gothic" panose="020B0502020202020204" pitchFamily="34" charset="0"/>
            </a:endParaRPr>
          </a:p>
        </p:txBody>
      </p:sp>
      <p:sp>
        <p:nvSpPr>
          <p:cNvPr id="4" name="Tekstvak 3"/>
          <p:cNvSpPr txBox="1"/>
          <p:nvPr/>
        </p:nvSpPr>
        <p:spPr>
          <a:xfrm>
            <a:off x="611560" y="4509120"/>
            <a:ext cx="6192688" cy="400110"/>
          </a:xfrm>
          <a:prstGeom prst="rect">
            <a:avLst/>
          </a:prstGeom>
          <a:noFill/>
        </p:spPr>
        <p:txBody>
          <a:bodyPr wrap="square" rtlCol="0">
            <a:spAutoFit/>
          </a:bodyPr>
          <a:lstStyle/>
          <a:p>
            <a:r>
              <a:rPr lang="nl-NL" sz="2000" dirty="0">
                <a:solidFill>
                  <a:srgbClr val="FFFFFF"/>
                </a:solidFill>
                <a:latin typeface="Century Gothic" panose="020B0502020202020204" pitchFamily="34" charset="0"/>
              </a:rPr>
              <a:t>(Brief Darwin aan </a:t>
            </a:r>
            <a:r>
              <a:rPr lang="nl-NL" sz="2000" dirty="0" err="1">
                <a:solidFill>
                  <a:srgbClr val="FFFFFF"/>
                </a:solidFill>
                <a:latin typeface="Century Gothic" panose="020B0502020202020204" pitchFamily="34" charset="0"/>
              </a:rPr>
              <a:t>Asa</a:t>
            </a:r>
            <a:r>
              <a:rPr lang="nl-NL" sz="2000" dirty="0">
                <a:solidFill>
                  <a:srgbClr val="FFFFFF"/>
                </a:solidFill>
                <a:latin typeface="Century Gothic" panose="020B0502020202020204" pitchFamily="34" charset="0"/>
              </a:rPr>
              <a:t> Gray 1862)</a:t>
            </a:r>
            <a:endParaRPr lang="nl-NL" sz="2000" dirty="0"/>
          </a:p>
        </p:txBody>
      </p:sp>
      <p:sp>
        <p:nvSpPr>
          <p:cNvPr id="3" name="Rechthoek 2"/>
          <p:cNvSpPr/>
          <p:nvPr/>
        </p:nvSpPr>
        <p:spPr>
          <a:xfrm>
            <a:off x="755576" y="273587"/>
            <a:ext cx="7837402" cy="830997"/>
          </a:xfrm>
          <a:prstGeom prst="rect">
            <a:avLst/>
          </a:prstGeom>
        </p:spPr>
        <p:txBody>
          <a:bodyPr wrap="none">
            <a:spAutoFit/>
          </a:bodyPr>
          <a:lstStyle/>
          <a:p>
            <a:r>
              <a:rPr lang="nl-NL" sz="4800" dirty="0">
                <a:solidFill>
                  <a:srgbClr val="FFFFFF"/>
                </a:solidFill>
                <a:latin typeface="Century Gothic" panose="020B0502020202020204" pitchFamily="34" charset="0"/>
              </a:rPr>
              <a:t>“Eerstegraads chemici…”</a:t>
            </a:r>
          </a:p>
        </p:txBody>
      </p:sp>
    </p:spTree>
    <p:extLst>
      <p:ext uri="{BB962C8B-B14F-4D97-AF65-F5344CB8AC3E}">
        <p14:creationId xmlns:p14="http://schemas.microsoft.com/office/powerpoint/2010/main" val="25175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FFFF"/>
                </a:solidFill>
                <a:latin typeface="Century Gothic" panose="020B0502020202020204" pitchFamily="34" charset="0"/>
              </a:rPr>
              <a:t>Darwins lab</a:t>
            </a:r>
            <a:endParaRPr lang="nl-NL" dirty="0">
              <a:solidFill>
                <a:srgbClr val="FFFFFF"/>
              </a:solidFill>
              <a:latin typeface="Century Gothic" panose="020B0502020202020204" pitchFamily="34"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3037" y="1412776"/>
            <a:ext cx="8529933" cy="4090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694360" y="5445224"/>
            <a:ext cx="3816424" cy="369332"/>
          </a:xfrm>
          <a:prstGeom prst="rect">
            <a:avLst/>
          </a:prstGeom>
          <a:noFill/>
        </p:spPr>
        <p:txBody>
          <a:bodyPr wrap="square" rtlCol="0">
            <a:spAutoFit/>
          </a:bodyPr>
          <a:lstStyle/>
          <a:p>
            <a:pPr algn="ctr"/>
            <a:r>
              <a:rPr lang="nl-NL" dirty="0" smtClean="0">
                <a:solidFill>
                  <a:srgbClr val="FFFFFF"/>
                </a:solidFill>
                <a:latin typeface="Century Gothic" panose="020B0502020202020204" pitchFamily="34" charset="0"/>
              </a:rPr>
              <a:t>Houtgravure Down House (Kent)</a:t>
            </a:r>
            <a:endParaRPr lang="nl-NL"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764686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FFFF"/>
                </a:solidFill>
                <a:latin typeface="Century Gothic" panose="020B0502020202020204" pitchFamily="34" charset="0"/>
              </a:rPr>
              <a:t>Voedselarme gronden</a:t>
            </a:r>
            <a:endParaRPr lang="nl-NL" dirty="0">
              <a:solidFill>
                <a:srgbClr val="FFFFFF"/>
              </a:solidFill>
              <a:latin typeface="Century Gothic" panose="020B0502020202020204" pitchFamily="34"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340768"/>
            <a:ext cx="7000778" cy="504056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3053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solidFill>
                <a:srgbClr val="FFFFFF"/>
              </a:solidFill>
              <a:latin typeface="Century Gothic" panose="020B0502020202020204" pitchFamily="34" charset="0"/>
            </a:endParaRPr>
          </a:p>
        </p:txBody>
      </p:sp>
      <p:sp>
        <p:nvSpPr>
          <p:cNvPr id="3" name="Content Placeholder 2"/>
          <p:cNvSpPr>
            <a:spLocks noGrp="1"/>
          </p:cNvSpPr>
          <p:nvPr>
            <p:ph idx="1"/>
          </p:nvPr>
        </p:nvSpPr>
        <p:spPr/>
        <p:txBody>
          <a:bodyPr/>
          <a:lstStyle/>
          <a:p>
            <a:pPr marL="0" indent="0" algn="ctr">
              <a:buNone/>
            </a:pPr>
            <a:r>
              <a:rPr lang="nl-NL" dirty="0" smtClean="0">
                <a:solidFill>
                  <a:srgbClr val="FFFFFF"/>
                </a:solidFill>
                <a:latin typeface="Century Gothic" panose="020B0502020202020204" pitchFamily="34" charset="0"/>
              </a:rPr>
              <a:t>“Ik </a:t>
            </a:r>
            <a:r>
              <a:rPr lang="nl-NL" dirty="0">
                <a:solidFill>
                  <a:srgbClr val="FFFFFF"/>
                </a:solidFill>
                <a:latin typeface="Century Gothic" panose="020B0502020202020204" pitchFamily="34" charset="0"/>
              </a:rPr>
              <a:t>heb gezien hoe een delicate, schilderachtige vlieg werd ontleed en vermorzeld, en hoe zijn prachtige ogen uiteen werden gescheurd door deze </a:t>
            </a:r>
            <a:r>
              <a:rPr lang="nl-NL" dirty="0" smtClean="0">
                <a:solidFill>
                  <a:srgbClr val="FFFFFF"/>
                </a:solidFill>
                <a:latin typeface="Century Gothic" panose="020B0502020202020204" pitchFamily="34" charset="0"/>
              </a:rPr>
              <a:t>hongerige </a:t>
            </a:r>
            <a:r>
              <a:rPr lang="nl-NL" dirty="0">
                <a:solidFill>
                  <a:srgbClr val="FFFFFF"/>
                </a:solidFill>
                <a:latin typeface="Century Gothic" panose="020B0502020202020204" pitchFamily="34" charset="0"/>
              </a:rPr>
              <a:t>planten</a:t>
            </a:r>
            <a:r>
              <a:rPr lang="nl-NL" dirty="0" smtClean="0">
                <a:solidFill>
                  <a:srgbClr val="FFFFFF"/>
                </a:solidFill>
                <a:latin typeface="Century Gothic" panose="020B0502020202020204" pitchFamily="34" charset="0"/>
              </a:rPr>
              <a:t>.”</a:t>
            </a:r>
          </a:p>
          <a:p>
            <a:pPr marL="0" indent="0" algn="ctr">
              <a:buNone/>
            </a:pPr>
            <a:endParaRPr lang="nl-NL" dirty="0">
              <a:solidFill>
                <a:srgbClr val="FFFFFF"/>
              </a:solidFill>
              <a:latin typeface="Century Gothic" panose="020B0502020202020204" pitchFamily="34" charset="0"/>
            </a:endParaRPr>
          </a:p>
          <a:p>
            <a:pPr marL="0" indent="0" algn="r">
              <a:buNone/>
            </a:pPr>
            <a:r>
              <a:rPr lang="en-US" sz="2000" dirty="0" smtClean="0">
                <a:solidFill>
                  <a:srgbClr val="FFFFFF"/>
                </a:solidFill>
                <a:latin typeface="Century Gothic" panose="020B0502020202020204" pitchFamily="34" charset="0"/>
              </a:rPr>
              <a:t>John Gibbons Hunt, </a:t>
            </a:r>
            <a:r>
              <a:rPr lang="en-US" sz="2000" i="1" dirty="0" smtClean="0">
                <a:solidFill>
                  <a:srgbClr val="FFFFFF"/>
                </a:solidFill>
                <a:latin typeface="Century Gothic" panose="020B0502020202020204" pitchFamily="34" charset="0"/>
              </a:rPr>
              <a:t>Friends</a:t>
            </a:r>
            <a:r>
              <a:rPr lang="en-US" sz="2000" i="1" dirty="0">
                <a:solidFill>
                  <a:srgbClr val="FFFFFF"/>
                </a:solidFill>
                <a:latin typeface="Century Gothic" panose="020B0502020202020204" pitchFamily="34" charset="0"/>
              </a:rPr>
              <a:t>’ Intelligencer </a:t>
            </a:r>
            <a:r>
              <a:rPr lang="en-US" sz="2000" dirty="0">
                <a:solidFill>
                  <a:srgbClr val="FFFFFF"/>
                </a:solidFill>
                <a:latin typeface="Century Gothic" panose="020B0502020202020204" pitchFamily="34" charset="0"/>
              </a:rPr>
              <a:t>(1882)</a:t>
            </a:r>
            <a:endParaRPr lang="nl-NL" sz="20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125226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solidFill>
                  <a:srgbClr val="FFFFFF"/>
                </a:solidFill>
                <a:latin typeface="Century Gothic" panose="020B0502020202020204" pitchFamily="34" charset="0"/>
              </a:rPr>
              <a:t>Vegetable</a:t>
            </a:r>
            <a:r>
              <a:rPr lang="nl-NL" dirty="0" smtClean="0">
                <a:solidFill>
                  <a:srgbClr val="FFFFFF"/>
                </a:solidFill>
                <a:latin typeface="Century Gothic" panose="020B0502020202020204" pitchFamily="34" charset="0"/>
              </a:rPr>
              <a:t> </a:t>
            </a:r>
            <a:r>
              <a:rPr lang="nl-NL" dirty="0" err="1" smtClean="0">
                <a:solidFill>
                  <a:srgbClr val="FFFFFF"/>
                </a:solidFill>
                <a:latin typeface="Century Gothic" panose="020B0502020202020204" pitchFamily="34" charset="0"/>
              </a:rPr>
              <a:t>wickedness</a:t>
            </a:r>
            <a:endParaRPr lang="nl-NL" dirty="0">
              <a:solidFill>
                <a:srgbClr val="FFFFFF"/>
              </a:solidFill>
              <a:latin typeface="Century Gothic" panose="020B0502020202020204" pitchFamily="34" charset="0"/>
            </a:endParaRPr>
          </a:p>
        </p:txBody>
      </p:sp>
      <p:sp>
        <p:nvSpPr>
          <p:cNvPr id="3" name="Content Placeholder 2"/>
          <p:cNvSpPr>
            <a:spLocks noGrp="1"/>
          </p:cNvSpPr>
          <p:nvPr>
            <p:ph idx="1"/>
          </p:nvPr>
        </p:nvSpPr>
        <p:spPr>
          <a:xfrm>
            <a:off x="467544" y="1700808"/>
            <a:ext cx="8229600" cy="4525963"/>
          </a:xfrm>
        </p:spPr>
        <p:txBody>
          <a:bodyPr>
            <a:normAutofit fontScale="92500" lnSpcReduction="20000"/>
          </a:bodyPr>
          <a:lstStyle/>
          <a:p>
            <a:pPr marL="0" indent="0" algn="ctr">
              <a:buNone/>
            </a:pPr>
            <a:r>
              <a:rPr lang="nl-NL" sz="3500" dirty="0" smtClean="0">
                <a:solidFill>
                  <a:srgbClr val="FFFFFF"/>
                </a:solidFill>
                <a:latin typeface="Century Gothic" panose="020B0502020202020204" pitchFamily="34" charset="0"/>
              </a:rPr>
              <a:t>“…nachtvlinders</a:t>
            </a:r>
            <a:r>
              <a:rPr lang="nl-NL" sz="3500" dirty="0">
                <a:solidFill>
                  <a:srgbClr val="FFFFFF"/>
                </a:solidFill>
                <a:latin typeface="Century Gothic" panose="020B0502020202020204" pitchFamily="34" charset="0"/>
              </a:rPr>
              <a:t>, deze atomen van fluweel die zich verheugen in het warme zonlicht, smelten nu langzaam weg, ledemaat voor ledemaat, in de verschrikkelijke vegetatieve magen; hun leven en hun verrassende schoonheid vergaat om de zonnedauw te voeden op één van deze </a:t>
            </a:r>
            <a:r>
              <a:rPr lang="nl-NL" sz="3500" dirty="0" err="1">
                <a:solidFill>
                  <a:srgbClr val="FFFFFF"/>
                </a:solidFill>
                <a:latin typeface="Century Gothic" panose="020B0502020202020204" pitchFamily="34" charset="0"/>
              </a:rPr>
              <a:t>Droserische</a:t>
            </a:r>
            <a:r>
              <a:rPr lang="nl-NL" sz="3500" dirty="0">
                <a:solidFill>
                  <a:srgbClr val="FFFFFF"/>
                </a:solidFill>
                <a:latin typeface="Century Gothic" panose="020B0502020202020204" pitchFamily="34" charset="0"/>
              </a:rPr>
              <a:t> begraafplaatsen.’”</a:t>
            </a:r>
            <a:endParaRPr lang="nl-NL" sz="3500" dirty="0" smtClean="0">
              <a:solidFill>
                <a:srgbClr val="FFFFFF"/>
              </a:solidFill>
              <a:latin typeface="Century Gothic" panose="020B0502020202020204" pitchFamily="34" charset="0"/>
            </a:endParaRPr>
          </a:p>
          <a:p>
            <a:pPr marL="0" indent="0" algn="ctr">
              <a:buNone/>
            </a:pPr>
            <a:endParaRPr lang="nl-NL" dirty="0">
              <a:solidFill>
                <a:srgbClr val="FFFFFF"/>
              </a:solidFill>
              <a:latin typeface="Century Gothic" panose="020B0502020202020204" pitchFamily="34" charset="0"/>
            </a:endParaRPr>
          </a:p>
          <a:p>
            <a:pPr marL="0" indent="0" algn="r">
              <a:buNone/>
            </a:pPr>
            <a:r>
              <a:rPr lang="en-US" sz="2000" dirty="0" smtClean="0">
                <a:solidFill>
                  <a:srgbClr val="FFFFFF"/>
                </a:solidFill>
                <a:latin typeface="Century Gothic" panose="020B0502020202020204" pitchFamily="34" charset="0"/>
              </a:rPr>
              <a:t>John Gibbons Hunt, </a:t>
            </a:r>
            <a:r>
              <a:rPr lang="en-US" sz="2000" i="1" dirty="0" smtClean="0">
                <a:solidFill>
                  <a:srgbClr val="FFFFFF"/>
                </a:solidFill>
                <a:latin typeface="Century Gothic" panose="020B0502020202020204" pitchFamily="34" charset="0"/>
              </a:rPr>
              <a:t>Friends</a:t>
            </a:r>
            <a:r>
              <a:rPr lang="en-US" sz="2000" i="1" dirty="0">
                <a:solidFill>
                  <a:srgbClr val="FFFFFF"/>
                </a:solidFill>
                <a:latin typeface="Century Gothic" panose="020B0502020202020204" pitchFamily="34" charset="0"/>
              </a:rPr>
              <a:t>’ Intelligencer </a:t>
            </a:r>
            <a:r>
              <a:rPr lang="en-US" sz="2000" dirty="0">
                <a:solidFill>
                  <a:srgbClr val="FFFFFF"/>
                </a:solidFill>
                <a:latin typeface="Century Gothic" panose="020B0502020202020204" pitchFamily="34" charset="0"/>
              </a:rPr>
              <a:t>(1882)</a:t>
            </a:r>
            <a:endParaRPr lang="nl-NL" sz="20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567790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7624" y="890717"/>
            <a:ext cx="7956377" cy="5967283"/>
          </a:xfrm>
        </p:spPr>
      </p:pic>
      <p:sp>
        <p:nvSpPr>
          <p:cNvPr id="2" name="Title 1"/>
          <p:cNvSpPr>
            <a:spLocks noGrp="1"/>
          </p:cNvSpPr>
          <p:nvPr>
            <p:ph type="title"/>
          </p:nvPr>
        </p:nvSpPr>
        <p:spPr/>
        <p:txBody>
          <a:bodyPr/>
          <a:lstStyle/>
          <a:p>
            <a:r>
              <a:rPr lang="en-US" dirty="0" err="1">
                <a:solidFill>
                  <a:srgbClr val="FFFFFF"/>
                </a:solidFill>
                <a:latin typeface="Century Gothic" panose="020B0502020202020204" pitchFamily="34" charset="0"/>
              </a:rPr>
              <a:t>Blaasjeskruid</a:t>
            </a:r>
            <a:r>
              <a:rPr lang="en-US" dirty="0">
                <a:solidFill>
                  <a:srgbClr val="FFFFFF"/>
                </a:solidFill>
                <a:latin typeface="Century Gothic" panose="020B0502020202020204" pitchFamily="34" charset="0"/>
              </a:rPr>
              <a:t> (</a:t>
            </a:r>
            <a:r>
              <a:rPr lang="en-US" dirty="0" err="1">
                <a:solidFill>
                  <a:srgbClr val="FFFFFF"/>
                </a:solidFill>
                <a:latin typeface="Century Gothic" panose="020B0502020202020204" pitchFamily="34" charset="0"/>
              </a:rPr>
              <a:t>Utricularia</a:t>
            </a:r>
            <a:r>
              <a:rPr lang="en-US" dirty="0">
                <a:solidFill>
                  <a:srgbClr val="FFFFFF"/>
                </a:solidFill>
                <a:latin typeface="Century Gothic" panose="020B0502020202020204" pitchFamily="34" charset="0"/>
              </a:rPr>
              <a:t>)</a:t>
            </a:r>
            <a:endParaRPr lang="nl-NL" dirty="0">
              <a:latin typeface="Century Gothic" panose="020B0502020202020204" pitchFamily="34" charset="0"/>
            </a:endParaRPr>
          </a:p>
        </p:txBody>
      </p:sp>
      <p:sp>
        <p:nvSpPr>
          <p:cNvPr id="12" name="TextBox 11"/>
          <p:cNvSpPr txBox="1"/>
          <p:nvPr/>
        </p:nvSpPr>
        <p:spPr>
          <a:xfrm>
            <a:off x="5796136" y="6093296"/>
            <a:ext cx="2448272" cy="584775"/>
          </a:xfrm>
          <a:prstGeom prst="rect">
            <a:avLst/>
          </a:prstGeom>
          <a:noFill/>
        </p:spPr>
        <p:txBody>
          <a:bodyPr wrap="square" rtlCol="0">
            <a:spAutoFit/>
          </a:bodyPr>
          <a:lstStyle/>
          <a:p>
            <a:pPr algn="ctr"/>
            <a:r>
              <a:rPr lang="en-US" i="1" dirty="0" err="1" smtClean="0">
                <a:solidFill>
                  <a:srgbClr val="FFFFFF"/>
                </a:solidFill>
                <a:latin typeface="Century Gothic" panose="020B0502020202020204" pitchFamily="34" charset="0"/>
              </a:rPr>
              <a:t>Utricularia</a:t>
            </a:r>
            <a:r>
              <a:rPr lang="en-US" i="1" dirty="0" smtClean="0">
                <a:solidFill>
                  <a:srgbClr val="FFFFFF"/>
                </a:solidFill>
                <a:latin typeface="Century Gothic" panose="020B0502020202020204" pitchFamily="34" charset="0"/>
              </a:rPr>
              <a:t> </a:t>
            </a:r>
            <a:r>
              <a:rPr lang="en-US" i="1" dirty="0" err="1" smtClean="0">
                <a:solidFill>
                  <a:srgbClr val="FFFFFF"/>
                </a:solidFill>
                <a:latin typeface="Century Gothic" panose="020B0502020202020204" pitchFamily="34" charset="0"/>
              </a:rPr>
              <a:t>gibba</a:t>
            </a:r>
            <a:endParaRPr lang="en-US" i="1" dirty="0" smtClean="0">
              <a:solidFill>
                <a:srgbClr val="FFFFFF"/>
              </a:solidFill>
              <a:latin typeface="Century Gothic" panose="020B0502020202020204" pitchFamily="34" charset="0"/>
            </a:endParaRPr>
          </a:p>
          <a:p>
            <a:pPr algn="ctr"/>
            <a:r>
              <a:rPr lang="en-US" sz="1400" dirty="0">
                <a:solidFill>
                  <a:srgbClr val="FFFFFF"/>
                </a:solidFill>
                <a:latin typeface="Century Gothic" panose="020B0502020202020204" pitchFamily="34" charset="0"/>
              </a:rPr>
              <a:t>© José </a:t>
            </a:r>
            <a:r>
              <a:rPr lang="en-US" sz="1400" dirty="0" err="1">
                <a:solidFill>
                  <a:srgbClr val="FFFFFF"/>
                </a:solidFill>
                <a:latin typeface="Century Gothic" panose="020B0502020202020204" pitchFamily="34" charset="0"/>
              </a:rPr>
              <a:t>Almodóvar</a:t>
            </a:r>
            <a:endParaRPr lang="nl-NL" sz="14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789497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solidFill>
                <a:srgbClr val="FFFFFF"/>
              </a:solidFill>
              <a:latin typeface="Century Gothic" panose="020B0502020202020204" pitchFamily="34" charset="0"/>
            </a:endParaRPr>
          </a:p>
        </p:txBody>
      </p:sp>
      <p:pic>
        <p:nvPicPr>
          <p:cNvPr id="6" name="Content Placeholder 5"/>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437" y="116632"/>
            <a:ext cx="5936267" cy="3005069"/>
          </a:xfrm>
          <a:effectLst>
            <a:softEdge rad="165100"/>
          </a:effectLst>
        </p:spPr>
      </p:pic>
      <p:sp>
        <p:nvSpPr>
          <p:cNvPr id="3" name="Tekstvak 2"/>
          <p:cNvSpPr txBox="1"/>
          <p:nvPr/>
        </p:nvSpPr>
        <p:spPr>
          <a:xfrm>
            <a:off x="251520" y="2996952"/>
            <a:ext cx="5904656" cy="2123658"/>
          </a:xfrm>
          <a:prstGeom prst="rect">
            <a:avLst/>
          </a:prstGeom>
          <a:noFill/>
        </p:spPr>
        <p:txBody>
          <a:bodyPr wrap="square" rtlCol="0">
            <a:spAutoFit/>
          </a:bodyPr>
          <a:lstStyle/>
          <a:p>
            <a:pPr algn="ctr"/>
            <a:r>
              <a:rPr lang="nl-NL" sz="2400" dirty="0">
                <a:solidFill>
                  <a:srgbClr val="FFFFFF"/>
                </a:solidFill>
                <a:latin typeface="Century Gothic" panose="020B0502020202020204" pitchFamily="34" charset="0"/>
              </a:rPr>
              <a:t>“</a:t>
            </a:r>
            <a:r>
              <a:rPr lang="nl-NL" sz="2800" dirty="0">
                <a:solidFill>
                  <a:srgbClr val="FFFFFF"/>
                </a:solidFill>
                <a:latin typeface="Century Gothic" panose="020B0502020202020204" pitchFamily="34" charset="0"/>
              </a:rPr>
              <a:t>Mevr. </a:t>
            </a:r>
            <a:r>
              <a:rPr lang="nl-NL" sz="2800" dirty="0" err="1">
                <a:solidFill>
                  <a:srgbClr val="FFFFFF"/>
                </a:solidFill>
                <a:latin typeface="Century Gothic" panose="020B0502020202020204" pitchFamily="34" charset="0"/>
              </a:rPr>
              <a:t>Treat</a:t>
            </a:r>
            <a:r>
              <a:rPr lang="nl-NL" sz="2800" dirty="0">
                <a:solidFill>
                  <a:srgbClr val="FFFFFF"/>
                </a:solidFill>
                <a:latin typeface="Century Gothic" panose="020B0502020202020204" pitchFamily="34" charset="0"/>
              </a:rPr>
              <a:t> uit New Jersey is succesvoller dan welke andere waarnemer ook</a:t>
            </a:r>
            <a:r>
              <a:rPr lang="nl-NL" sz="2800" dirty="0" smtClean="0">
                <a:solidFill>
                  <a:srgbClr val="FFFFFF"/>
                </a:solidFill>
                <a:latin typeface="Century Gothic" panose="020B0502020202020204" pitchFamily="34" charset="0"/>
              </a:rPr>
              <a:t>.”</a:t>
            </a:r>
          </a:p>
          <a:p>
            <a:pPr algn="ctr"/>
            <a:endParaRPr lang="nl-NL" sz="2400" dirty="0">
              <a:solidFill>
                <a:srgbClr val="FFFFFF"/>
              </a:solidFill>
              <a:latin typeface="Century Gothic" panose="020B0502020202020204" pitchFamily="34" charset="0"/>
            </a:endParaRPr>
          </a:p>
          <a:p>
            <a:pPr algn="ctr"/>
            <a:r>
              <a:rPr lang="nl-NL" sz="2400" dirty="0" smtClean="0">
                <a:solidFill>
                  <a:srgbClr val="FFFFFF"/>
                </a:solidFill>
                <a:latin typeface="Century Gothic" panose="020B0502020202020204" pitchFamily="34" charset="0"/>
              </a:rPr>
              <a:t>Darwin, </a:t>
            </a:r>
            <a:r>
              <a:rPr lang="nl-NL" sz="2400" i="1" dirty="0" err="1" smtClean="0">
                <a:solidFill>
                  <a:srgbClr val="FFFFFF"/>
                </a:solidFill>
                <a:latin typeface="Century Gothic" panose="020B0502020202020204" pitchFamily="34" charset="0"/>
              </a:rPr>
              <a:t>Insectivorous</a:t>
            </a:r>
            <a:r>
              <a:rPr lang="nl-NL" sz="2400" i="1" dirty="0" smtClean="0">
                <a:solidFill>
                  <a:srgbClr val="FFFFFF"/>
                </a:solidFill>
                <a:latin typeface="Century Gothic" panose="020B0502020202020204" pitchFamily="34" charset="0"/>
              </a:rPr>
              <a:t> </a:t>
            </a:r>
            <a:r>
              <a:rPr lang="nl-NL" sz="2400" i="1" dirty="0" err="1" smtClean="0">
                <a:solidFill>
                  <a:srgbClr val="FFFFFF"/>
                </a:solidFill>
                <a:latin typeface="Century Gothic" panose="020B0502020202020204" pitchFamily="34" charset="0"/>
              </a:rPr>
              <a:t>Plants</a:t>
            </a:r>
            <a:endParaRPr lang="nl-NL" sz="2400" i="1" dirty="0">
              <a:solidFill>
                <a:srgbClr val="FFFFFF"/>
              </a:solidFill>
              <a:latin typeface="Century Gothic" panose="020B0502020202020204" pitchFamily="34"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6957" y="4005063"/>
            <a:ext cx="2147042" cy="277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hoek 3"/>
          <p:cNvSpPr/>
          <p:nvPr/>
        </p:nvSpPr>
        <p:spPr>
          <a:xfrm>
            <a:off x="4270018" y="6414204"/>
            <a:ext cx="2699778" cy="369332"/>
          </a:xfrm>
          <a:prstGeom prst="rect">
            <a:avLst/>
          </a:prstGeom>
        </p:spPr>
        <p:txBody>
          <a:bodyPr wrap="none">
            <a:spAutoFit/>
          </a:bodyPr>
          <a:lstStyle/>
          <a:p>
            <a:pPr algn="r"/>
            <a:r>
              <a:rPr lang="nl-NL" dirty="0">
                <a:solidFill>
                  <a:srgbClr val="FFFFFF"/>
                </a:solidFill>
                <a:latin typeface="Century Gothic" panose="020B0502020202020204" pitchFamily="34" charset="0"/>
              </a:rPr>
              <a:t>Mary </a:t>
            </a:r>
            <a:r>
              <a:rPr lang="nl-NL" dirty="0" err="1">
                <a:solidFill>
                  <a:srgbClr val="FFFFFF"/>
                </a:solidFill>
                <a:latin typeface="Century Gothic" panose="020B0502020202020204" pitchFamily="34" charset="0"/>
              </a:rPr>
              <a:t>Treat</a:t>
            </a:r>
            <a:r>
              <a:rPr lang="nl-NL" dirty="0">
                <a:solidFill>
                  <a:srgbClr val="FFFFFF"/>
                </a:solidFill>
                <a:latin typeface="Century Gothic" panose="020B0502020202020204" pitchFamily="34" charset="0"/>
              </a:rPr>
              <a:t> (1830-1923)</a:t>
            </a:r>
          </a:p>
        </p:txBody>
      </p:sp>
    </p:spTree>
    <p:extLst>
      <p:ext uri="{BB962C8B-B14F-4D97-AF65-F5344CB8AC3E}">
        <p14:creationId xmlns:p14="http://schemas.microsoft.com/office/powerpoint/2010/main" val="32126403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24744"/>
            <a:ext cx="2922686" cy="4525963"/>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3444832" y="1484784"/>
            <a:ext cx="5400600" cy="2893100"/>
          </a:xfrm>
          <a:prstGeom prst="rect">
            <a:avLst/>
          </a:prstGeom>
        </p:spPr>
        <p:txBody>
          <a:bodyPr wrap="square">
            <a:spAutoFit/>
          </a:bodyPr>
          <a:lstStyle/>
          <a:p>
            <a:pPr algn="ctr"/>
            <a:r>
              <a:rPr lang="en-US" sz="3600" dirty="0" smtClean="0">
                <a:solidFill>
                  <a:srgbClr val="FFFFFF"/>
                </a:solidFill>
                <a:latin typeface="Century Gothic" panose="020B0502020202020204" pitchFamily="34" charset="0"/>
              </a:rPr>
              <a:t>“De </a:t>
            </a:r>
            <a:r>
              <a:rPr lang="en-US" sz="3600" dirty="0" err="1" smtClean="0">
                <a:solidFill>
                  <a:srgbClr val="FFFFFF"/>
                </a:solidFill>
                <a:latin typeface="Century Gothic" panose="020B0502020202020204" pitchFamily="34" charset="0"/>
              </a:rPr>
              <a:t>venusvliegenval</a:t>
            </a:r>
            <a:r>
              <a:rPr lang="en-US" sz="3600" dirty="0" smtClean="0">
                <a:solidFill>
                  <a:srgbClr val="FFFFFF"/>
                </a:solidFill>
                <a:latin typeface="Century Gothic" panose="020B0502020202020204" pitchFamily="34" charset="0"/>
              </a:rPr>
              <a:t> is </a:t>
            </a:r>
            <a:r>
              <a:rPr lang="en-US" sz="3600" dirty="0" err="1" smtClean="0">
                <a:solidFill>
                  <a:srgbClr val="FFFFFF"/>
                </a:solidFill>
                <a:latin typeface="Century Gothic" panose="020B0502020202020204" pitchFamily="34" charset="0"/>
              </a:rPr>
              <a:t>een</a:t>
            </a:r>
            <a:r>
              <a:rPr lang="en-US" sz="3600" dirty="0" smtClean="0">
                <a:solidFill>
                  <a:srgbClr val="FFFFFF"/>
                </a:solidFill>
                <a:latin typeface="Century Gothic" panose="020B0502020202020204" pitchFamily="34" charset="0"/>
              </a:rPr>
              <a:t> van de </a:t>
            </a:r>
            <a:r>
              <a:rPr lang="en-US" sz="3600" dirty="0" err="1" smtClean="0">
                <a:solidFill>
                  <a:srgbClr val="FFFFFF"/>
                </a:solidFill>
                <a:latin typeface="Century Gothic" panose="020B0502020202020204" pitchFamily="34" charset="0"/>
              </a:rPr>
              <a:t>meest</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wonderlijke</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planten</a:t>
            </a:r>
            <a:r>
              <a:rPr lang="en-US" sz="3600" dirty="0" smtClean="0">
                <a:solidFill>
                  <a:srgbClr val="FFFFFF"/>
                </a:solidFill>
                <a:latin typeface="Century Gothic" panose="020B0502020202020204" pitchFamily="34" charset="0"/>
              </a:rPr>
              <a:t> in de </a:t>
            </a:r>
            <a:r>
              <a:rPr lang="en-US" sz="3600" dirty="0" err="1" smtClean="0">
                <a:solidFill>
                  <a:srgbClr val="FFFFFF"/>
                </a:solidFill>
                <a:latin typeface="Century Gothic" panose="020B0502020202020204" pitchFamily="34" charset="0"/>
              </a:rPr>
              <a:t>wereld</a:t>
            </a:r>
            <a:r>
              <a:rPr lang="en-US" sz="3600" dirty="0" smtClean="0">
                <a:solidFill>
                  <a:srgbClr val="FFFFFF"/>
                </a:solidFill>
                <a:latin typeface="Century Gothic" panose="020B0502020202020204" pitchFamily="34" charset="0"/>
              </a:rPr>
              <a:t>.”</a:t>
            </a:r>
            <a:endParaRPr lang="en-US" sz="3600" dirty="0">
              <a:solidFill>
                <a:srgbClr val="FFFFFF"/>
              </a:solidFill>
              <a:latin typeface="Century Gothic" panose="020B0502020202020204" pitchFamily="34" charset="0"/>
            </a:endParaRPr>
          </a:p>
          <a:p>
            <a:pPr algn="ctr"/>
            <a:endParaRPr lang="en-US" dirty="0">
              <a:solidFill>
                <a:srgbClr val="FFFFFF"/>
              </a:solidFill>
              <a:latin typeface="Century Gothic" panose="020B0502020202020204" pitchFamily="34" charset="0"/>
            </a:endParaRPr>
          </a:p>
          <a:p>
            <a:pPr algn="ctr"/>
            <a:r>
              <a:rPr lang="en-US" sz="2000" dirty="0">
                <a:solidFill>
                  <a:srgbClr val="FFFFFF"/>
                </a:solidFill>
                <a:latin typeface="Century Gothic" panose="020B0502020202020204" pitchFamily="34" charset="0"/>
              </a:rPr>
              <a:t>Darwin, </a:t>
            </a:r>
            <a:r>
              <a:rPr lang="en-US" sz="2000" i="1" dirty="0">
                <a:solidFill>
                  <a:srgbClr val="FFFFFF"/>
                </a:solidFill>
                <a:latin typeface="Century Gothic" panose="020B0502020202020204" pitchFamily="34" charset="0"/>
              </a:rPr>
              <a:t>Insectivorous </a:t>
            </a:r>
            <a:r>
              <a:rPr lang="en-US" sz="2000" i="1" dirty="0" smtClean="0">
                <a:solidFill>
                  <a:srgbClr val="FFFFFF"/>
                </a:solidFill>
                <a:latin typeface="Century Gothic" panose="020B0502020202020204" pitchFamily="34" charset="0"/>
              </a:rPr>
              <a:t>Plants </a:t>
            </a:r>
            <a:r>
              <a:rPr lang="en-US" sz="2000" dirty="0" smtClean="0">
                <a:solidFill>
                  <a:srgbClr val="FFFFFF"/>
                </a:solidFill>
                <a:latin typeface="Century Gothic" panose="020B0502020202020204" pitchFamily="34" charset="0"/>
              </a:rPr>
              <a:t>(1875)</a:t>
            </a:r>
            <a:endParaRPr lang="en-US" sz="2000" dirty="0">
              <a:solidFill>
                <a:srgbClr val="FFFFFF"/>
              </a:solidFill>
              <a:latin typeface="Century Gothic" panose="020B0502020202020204" pitchFamily="34"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213" y="4725144"/>
            <a:ext cx="3779837"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4257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833" y="764704"/>
            <a:ext cx="6123167" cy="477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183"/>
            <a:ext cx="3347864" cy="525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567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smtClean="0">
                <a:solidFill>
                  <a:srgbClr val="FFFFFF"/>
                </a:solidFill>
                <a:latin typeface="Century Gothic" panose="020B0502020202020204" pitchFamily="34" charset="0"/>
              </a:rPr>
              <a:t>Luigi </a:t>
            </a:r>
            <a:r>
              <a:rPr lang="nl-NL" dirty="0" err="1" smtClean="0">
                <a:solidFill>
                  <a:srgbClr val="FFFFFF"/>
                </a:solidFill>
                <a:latin typeface="Century Gothic" panose="020B0502020202020204" pitchFamily="34" charset="0"/>
              </a:rPr>
              <a:t>Galvani</a:t>
            </a:r>
            <a:r>
              <a:rPr lang="nl-NL" dirty="0" smtClean="0">
                <a:solidFill>
                  <a:srgbClr val="FFFFFF"/>
                </a:solidFill>
                <a:latin typeface="Century Gothic" panose="020B0502020202020204" pitchFamily="34" charset="0"/>
              </a:rPr>
              <a:t> (1737-1798)</a:t>
            </a:r>
            <a:endParaRPr lang="nl-NL" dirty="0">
              <a:solidFill>
                <a:srgbClr val="FFFFFF"/>
              </a:solidFill>
              <a:latin typeface="Century Gothic" panose="020B0502020202020204" pitchFamily="34" charset="0"/>
            </a:endParaRPr>
          </a:p>
        </p:txBody>
      </p:sp>
      <p:sp>
        <p:nvSpPr>
          <p:cNvPr id="6" name="Rechthoek 5"/>
          <p:cNvSpPr/>
          <p:nvPr/>
        </p:nvSpPr>
        <p:spPr>
          <a:xfrm>
            <a:off x="5364088" y="6309320"/>
            <a:ext cx="184731" cy="461665"/>
          </a:xfrm>
          <a:prstGeom prst="rect">
            <a:avLst/>
          </a:prstGeom>
        </p:spPr>
        <p:txBody>
          <a:bodyPr wrap="none">
            <a:spAutoFit/>
          </a:bodyPr>
          <a:lstStyle/>
          <a:p>
            <a:endParaRPr lang="nl-NL" sz="2400" dirty="0">
              <a:latin typeface="+mj-lt"/>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772816"/>
            <a:ext cx="6328196" cy="4304149"/>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4209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FFFF"/>
                </a:solidFill>
                <a:latin typeface="Century Gothic" panose="020B0502020202020204" pitchFamily="34" charset="0"/>
              </a:rPr>
              <a:t>Dierlijke </a:t>
            </a:r>
            <a:r>
              <a:rPr lang="nl-NL" dirty="0" err="1" smtClean="0">
                <a:solidFill>
                  <a:srgbClr val="FFFFFF"/>
                </a:solidFill>
                <a:latin typeface="Century Gothic" panose="020B0502020202020204" pitchFamily="34" charset="0"/>
              </a:rPr>
              <a:t>elekrticiteit</a:t>
            </a:r>
            <a:endParaRPr lang="nl-NL" dirty="0">
              <a:solidFill>
                <a:srgbClr val="FFFFFF"/>
              </a:solidFill>
              <a:latin typeface="Century Gothic" panose="020B0502020202020204" pitchFamily="34" charset="0"/>
            </a:endParaRPr>
          </a:p>
        </p:txBody>
      </p:sp>
      <p:pic>
        <p:nvPicPr>
          <p:cNvPr id="12290" name="Picture 2" descr="C:\Users\My Lenovo\Desktop\frog_experim_28047_lg.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772816"/>
            <a:ext cx="6001785" cy="494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120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60648"/>
            <a:ext cx="8460432" cy="1143000"/>
          </a:xfrm>
        </p:spPr>
        <p:txBody>
          <a:bodyPr>
            <a:normAutofit fontScale="90000"/>
          </a:bodyPr>
          <a:lstStyle/>
          <a:p>
            <a:pPr algn="ctr"/>
            <a:r>
              <a:rPr lang="nl-NL" sz="4000" dirty="0" smtClean="0">
                <a:solidFill>
                  <a:srgbClr val="FFFFFF"/>
                </a:solidFill>
                <a:latin typeface="Century Gothic" panose="020B0502020202020204" pitchFamily="34" charset="0"/>
              </a:rPr>
              <a:t>John </a:t>
            </a:r>
            <a:r>
              <a:rPr lang="nl-NL" sz="4000" dirty="0" err="1" smtClean="0">
                <a:solidFill>
                  <a:srgbClr val="FFFFFF"/>
                </a:solidFill>
                <a:latin typeface="Century Gothic" panose="020B0502020202020204" pitchFamily="34" charset="0"/>
              </a:rPr>
              <a:t>Burdon-Sanderson</a:t>
            </a:r>
            <a:r>
              <a:rPr lang="nl-NL" sz="4000" dirty="0" smtClean="0">
                <a:solidFill>
                  <a:srgbClr val="FFFFFF"/>
                </a:solidFill>
                <a:latin typeface="Century Gothic" panose="020B0502020202020204" pitchFamily="34" charset="0"/>
              </a:rPr>
              <a:t> (1828-1905)</a:t>
            </a:r>
            <a:endParaRPr lang="nl-NL" sz="4000" dirty="0">
              <a:solidFill>
                <a:srgbClr val="FFFFFF"/>
              </a:solidFill>
              <a:latin typeface="Century Gothic" panose="020B0502020202020204" pitchFamily="34" charset="0"/>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4048" y="1700808"/>
            <a:ext cx="3720580" cy="467529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772816"/>
            <a:ext cx="371951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899592" y="6381328"/>
            <a:ext cx="3312368" cy="369332"/>
          </a:xfrm>
          <a:prstGeom prst="rect">
            <a:avLst/>
          </a:prstGeom>
          <a:noFill/>
        </p:spPr>
        <p:txBody>
          <a:bodyPr wrap="square" rtlCol="0">
            <a:spAutoFit/>
          </a:bodyPr>
          <a:lstStyle/>
          <a:p>
            <a:pPr algn="ctr"/>
            <a:r>
              <a:rPr lang="nl-NL" dirty="0" smtClean="0">
                <a:solidFill>
                  <a:srgbClr val="FFFFFF"/>
                </a:solidFill>
                <a:latin typeface="Century Gothic" panose="020B0502020202020204" pitchFamily="34" charset="0"/>
              </a:rPr>
              <a:t>Galvanometer</a:t>
            </a:r>
            <a:endParaRPr lang="nl-NL"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402947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022496"/>
            <a:ext cx="9036496" cy="3433868"/>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IJL-OMLAAG 4"/>
          <p:cNvSpPr/>
          <p:nvPr/>
        </p:nvSpPr>
        <p:spPr>
          <a:xfrm>
            <a:off x="2555776" y="1685516"/>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JL-OMLAAG 8"/>
          <p:cNvSpPr/>
          <p:nvPr/>
        </p:nvSpPr>
        <p:spPr>
          <a:xfrm>
            <a:off x="3275856" y="1695289"/>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PIJL-OMLAAG 9"/>
          <p:cNvSpPr/>
          <p:nvPr/>
        </p:nvSpPr>
        <p:spPr>
          <a:xfrm>
            <a:off x="3563888" y="1699233"/>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PIJL-OMLAAG 10"/>
          <p:cNvSpPr/>
          <p:nvPr/>
        </p:nvSpPr>
        <p:spPr>
          <a:xfrm>
            <a:off x="4932040" y="1697497"/>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PIJL-OMLAAG 11"/>
          <p:cNvSpPr/>
          <p:nvPr/>
        </p:nvSpPr>
        <p:spPr>
          <a:xfrm>
            <a:off x="5364088" y="1699233"/>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PIJL-OMLAAG 12"/>
          <p:cNvSpPr/>
          <p:nvPr/>
        </p:nvSpPr>
        <p:spPr>
          <a:xfrm>
            <a:off x="5806690" y="1702110"/>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PIJL-OMLAAG 13"/>
          <p:cNvSpPr/>
          <p:nvPr/>
        </p:nvSpPr>
        <p:spPr>
          <a:xfrm>
            <a:off x="6300192" y="1697497"/>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OMLAAG 14"/>
          <p:cNvSpPr/>
          <p:nvPr/>
        </p:nvSpPr>
        <p:spPr>
          <a:xfrm>
            <a:off x="2962696" y="1686136"/>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57039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solidFill>
                <a:srgbClr val="FFFFFF"/>
              </a:solidFill>
              <a:latin typeface="Calisto MT" panose="02040603050505030304" pitchFamily="18" charset="0"/>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8051806" cy="4525963"/>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28616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5776" y="116632"/>
            <a:ext cx="5887565" cy="3747405"/>
          </a:xfrm>
        </p:spPr>
        <p:txBody>
          <a:bodyPr/>
          <a:lstStyle/>
          <a:p>
            <a:pPr marL="0" indent="0">
              <a:buNone/>
            </a:pPr>
            <a:endParaRPr lang="en-US" dirty="0" smtClean="0">
              <a:latin typeface="Century Gothic" panose="020B0502020202020204" pitchFamily="34" charset="0"/>
            </a:endParaRPr>
          </a:p>
          <a:p>
            <a:pPr marL="0" indent="0">
              <a:buNone/>
            </a:pPr>
            <a:r>
              <a:rPr lang="nl-NL" sz="2800" dirty="0" smtClean="0">
                <a:solidFill>
                  <a:srgbClr val="FFFFFF"/>
                </a:solidFill>
                <a:latin typeface="Century Gothic" panose="020B0502020202020204" pitchFamily="34" charset="0"/>
              </a:rPr>
              <a:t> @</a:t>
            </a:r>
            <a:r>
              <a:rPr lang="nl-NL" sz="2800" dirty="0" err="1" smtClean="0">
                <a:solidFill>
                  <a:srgbClr val="FFFFFF"/>
                </a:solidFill>
                <a:latin typeface="Century Gothic" panose="020B0502020202020204" pitchFamily="34" charset="0"/>
              </a:rPr>
              <a:t>norbert_peeters</a:t>
            </a:r>
            <a:endParaRPr lang="nl-NL" sz="2800" dirty="0" smtClean="0">
              <a:solidFill>
                <a:srgbClr val="FFFFFF"/>
              </a:solidFill>
              <a:latin typeface="Century Gothic" panose="020B0502020202020204" pitchFamily="34" charset="0"/>
            </a:endParaRPr>
          </a:p>
          <a:p>
            <a:pPr marL="0" indent="0">
              <a:buNone/>
            </a:pPr>
            <a:endParaRPr lang="nl-NL" sz="2800" dirty="0" smtClean="0">
              <a:solidFill>
                <a:srgbClr val="FFFFFF"/>
              </a:solidFill>
              <a:latin typeface="Century Gothic" panose="020B0502020202020204" pitchFamily="34" charset="0"/>
            </a:endParaRPr>
          </a:p>
          <a:p>
            <a:pPr marL="0" indent="0">
              <a:buNone/>
            </a:pPr>
            <a:r>
              <a:rPr lang="nl-NL" sz="2800" dirty="0" smtClean="0">
                <a:solidFill>
                  <a:srgbClr val="FFFFFF"/>
                </a:solidFill>
                <a:latin typeface="Century Gothic" panose="020B0502020202020204" pitchFamily="34" charset="0"/>
              </a:rPr>
              <a:t> </a:t>
            </a:r>
            <a:r>
              <a:rPr lang="nl-NL" sz="2800" dirty="0" err="1" smtClean="0">
                <a:solidFill>
                  <a:srgbClr val="FFFFFF"/>
                </a:solidFill>
                <a:latin typeface="Century Gothic" panose="020B0502020202020204" pitchFamily="34" charset="0"/>
              </a:rPr>
              <a:t>norbertbotanischfilosoof</a:t>
            </a:r>
            <a:endParaRPr lang="nl-NL" sz="2800" dirty="0" smtClean="0">
              <a:solidFill>
                <a:srgbClr val="FFFFFF"/>
              </a:solidFill>
              <a:latin typeface="Century Gothic" panose="020B0502020202020204" pitchFamily="34" charset="0"/>
            </a:endParaRPr>
          </a:p>
          <a:p>
            <a:pPr marL="0" indent="0">
              <a:buNone/>
            </a:pPr>
            <a:endParaRPr lang="en-US" sz="2800" dirty="0" smtClean="0">
              <a:solidFill>
                <a:srgbClr val="FFFFFF"/>
              </a:solidFill>
              <a:latin typeface="Century Gothic" panose="020B0502020202020204" pitchFamily="34" charset="0"/>
            </a:endParaRPr>
          </a:p>
          <a:p>
            <a:pPr marL="0" indent="0">
              <a:buNone/>
            </a:pPr>
            <a:r>
              <a:rPr lang="en-US" sz="2800" dirty="0" smtClean="0">
                <a:solidFill>
                  <a:srgbClr val="FFFFFF"/>
                </a:solidFill>
                <a:latin typeface="Century Gothic" panose="020B0502020202020204" pitchFamily="34" charset="0"/>
              </a:rPr>
              <a:t> botanischefilosofie.nl</a:t>
            </a:r>
            <a:r>
              <a:rPr lang="en-US" sz="2800" dirty="0">
                <a:solidFill>
                  <a:srgbClr val="FFFFFF"/>
                </a:solidFill>
                <a:latin typeface="Century Gothic" panose="020B0502020202020204" pitchFamily="34" charset="0"/>
              </a:rPr>
              <a:t>/</a:t>
            </a:r>
            <a:endParaRPr lang="nl-NL" sz="2800" dirty="0">
              <a:solidFill>
                <a:srgbClr val="FFFFFF"/>
              </a:solidFill>
              <a:latin typeface="Century Gothic" panose="020B0502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534" y="3501008"/>
            <a:ext cx="496103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6404" y="1556792"/>
            <a:ext cx="862693" cy="78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9194" y="675910"/>
            <a:ext cx="787152" cy="78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7874" y="2492896"/>
            <a:ext cx="879660" cy="87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267744" y="6453336"/>
            <a:ext cx="4608512" cy="369332"/>
          </a:xfrm>
          <a:prstGeom prst="rect">
            <a:avLst/>
          </a:prstGeom>
          <a:noFill/>
        </p:spPr>
        <p:txBody>
          <a:bodyPr wrap="square" rtlCol="0">
            <a:spAutoFit/>
          </a:bodyPr>
          <a:lstStyle/>
          <a:p>
            <a:r>
              <a:rPr lang="nl-NL" dirty="0" smtClean="0">
                <a:solidFill>
                  <a:srgbClr val="FFFFFF"/>
                </a:solidFill>
                <a:latin typeface="Century Gothic" panose="020B0502020202020204" pitchFamily="34" charset="0"/>
              </a:rPr>
              <a:t>Tekening van Darwins kinderen in </a:t>
            </a:r>
            <a:r>
              <a:rPr lang="nl-NL" i="1" dirty="0" err="1" smtClean="0">
                <a:solidFill>
                  <a:srgbClr val="FFFFFF"/>
                </a:solidFill>
                <a:latin typeface="Century Gothic" panose="020B0502020202020204" pitchFamily="34" charset="0"/>
              </a:rPr>
              <a:t>Origin</a:t>
            </a:r>
            <a:endParaRPr lang="nl-NL" i="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5866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844824"/>
            <a:ext cx="7626115" cy="5166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err="1">
                <a:solidFill>
                  <a:srgbClr val="FFFFFF"/>
                </a:solidFill>
                <a:latin typeface="Century Gothic" panose="020B0502020202020204" pitchFamily="34" charset="0"/>
              </a:rPr>
              <a:t>Sarraceniaceae</a:t>
            </a:r>
            <a:endParaRPr lang="nl-NL" dirty="0">
              <a:solidFill>
                <a:srgbClr val="FFFFFF"/>
              </a:solidFill>
              <a:latin typeface="Century Gothic" panose="020B0502020202020204" pitchFamily="34" charset="0"/>
            </a:endParaRPr>
          </a:p>
        </p:txBody>
      </p:sp>
      <p:sp>
        <p:nvSpPr>
          <p:cNvPr id="3" name="Tijdelijke aanduiding voor inhoud 2"/>
          <p:cNvSpPr>
            <a:spLocks noGrp="1"/>
          </p:cNvSpPr>
          <p:nvPr>
            <p:ph idx="1"/>
          </p:nvPr>
        </p:nvSpPr>
        <p:spPr/>
        <p:txBody>
          <a:bodyPr/>
          <a:lstStyle/>
          <a:p>
            <a:endParaRPr lang="nl-NL"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24944"/>
            <a:ext cx="3167844" cy="4223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C:\Users\My Lenovo\Desktop\DSCF33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0504">
            <a:off x="3076009" y="1307438"/>
            <a:ext cx="2361147" cy="5913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4927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8" y="3303587"/>
            <a:ext cx="2987675"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467544" y="476672"/>
            <a:ext cx="8229600" cy="4857403"/>
          </a:xfrm>
        </p:spPr>
        <p:txBody>
          <a:bodyPr/>
          <a:lstStyle/>
          <a:p>
            <a:pPr marL="0" indent="0" algn="ctr">
              <a:buNone/>
            </a:pPr>
            <a:r>
              <a:rPr lang="nl-NL" sz="3600" dirty="0" smtClean="0">
                <a:solidFill>
                  <a:srgbClr val="FFFFFF"/>
                </a:solidFill>
                <a:latin typeface="Century Gothic" panose="020B0502020202020204" pitchFamily="34" charset="0"/>
              </a:rPr>
              <a:t>“…</a:t>
            </a:r>
            <a:r>
              <a:rPr lang="en-US" sz="3600" dirty="0" err="1" smtClean="0">
                <a:solidFill>
                  <a:srgbClr val="FFFFFF"/>
                </a:solidFill>
                <a:latin typeface="Century Gothic" panose="020B0502020202020204" pitchFamily="34" charset="0"/>
              </a:rPr>
              <a:t>er</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kan</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nauwelijks</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twijfel</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bestaan</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dat</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Sarracenia</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en</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Darlingtonia</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aan</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deze</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klasse</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kunnen</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worden</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toegevoegd</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hoewel</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er</a:t>
            </a:r>
            <a:r>
              <a:rPr lang="en-US" sz="3600" dirty="0" smtClean="0">
                <a:solidFill>
                  <a:srgbClr val="FFFFFF"/>
                </a:solidFill>
                <a:latin typeface="Century Gothic" panose="020B0502020202020204" pitchFamily="34" charset="0"/>
              </a:rPr>
              <a:t> nog </a:t>
            </a:r>
            <a:r>
              <a:rPr lang="en-US" sz="3600" dirty="0" err="1" smtClean="0">
                <a:solidFill>
                  <a:srgbClr val="FFFFFF"/>
                </a:solidFill>
                <a:latin typeface="Century Gothic" panose="020B0502020202020204" pitchFamily="34" charset="0"/>
              </a:rPr>
              <a:t>nauwelijks</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bewijs</a:t>
            </a:r>
            <a:r>
              <a:rPr lang="en-US" sz="3600" dirty="0" smtClean="0">
                <a:solidFill>
                  <a:srgbClr val="FFFFFF"/>
                </a:solidFill>
                <a:latin typeface="Century Gothic" panose="020B0502020202020204" pitchFamily="34" charset="0"/>
              </a:rPr>
              <a:t> is </a:t>
            </a:r>
            <a:r>
              <a:rPr lang="en-US" sz="3600" dirty="0" err="1" smtClean="0">
                <a:solidFill>
                  <a:srgbClr val="FFFFFF"/>
                </a:solidFill>
                <a:latin typeface="Century Gothic" panose="020B0502020202020204" pitchFamily="34" charset="0"/>
              </a:rPr>
              <a:t>voor</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dit</a:t>
            </a:r>
            <a:r>
              <a:rPr lang="en-US" sz="3600" dirty="0" smtClean="0">
                <a:solidFill>
                  <a:srgbClr val="FFFFFF"/>
                </a:solidFill>
                <a:latin typeface="Century Gothic" panose="020B0502020202020204" pitchFamily="34" charset="0"/>
              </a:rPr>
              <a:t> </a:t>
            </a:r>
            <a:r>
              <a:rPr lang="en-US" sz="3600" dirty="0" err="1" smtClean="0">
                <a:solidFill>
                  <a:srgbClr val="FFFFFF"/>
                </a:solidFill>
                <a:latin typeface="Century Gothic" panose="020B0502020202020204" pitchFamily="34" charset="0"/>
              </a:rPr>
              <a:t>feit</a:t>
            </a:r>
            <a:r>
              <a:rPr lang="en-US" sz="3600" dirty="0" smtClean="0">
                <a:solidFill>
                  <a:srgbClr val="FFFFFF"/>
                </a:solidFill>
                <a:latin typeface="Century Gothic" panose="020B0502020202020204" pitchFamily="34" charset="0"/>
              </a:rPr>
              <a:t>.”</a:t>
            </a:r>
          </a:p>
          <a:p>
            <a:pPr marL="0" indent="0" algn="ctr">
              <a:buNone/>
            </a:pPr>
            <a:endParaRPr lang="en-US" sz="2000" dirty="0" smtClean="0">
              <a:solidFill>
                <a:srgbClr val="FFFFFF"/>
              </a:solidFill>
              <a:latin typeface="Century Gothic" panose="020B0502020202020204" pitchFamily="34" charset="0"/>
            </a:endParaRPr>
          </a:p>
          <a:p>
            <a:pPr marL="0" indent="0" algn="r">
              <a:buNone/>
            </a:pPr>
            <a:r>
              <a:rPr lang="en-US" sz="2000" dirty="0" smtClean="0">
                <a:solidFill>
                  <a:srgbClr val="FFFFFF"/>
                </a:solidFill>
                <a:latin typeface="Century Gothic" panose="020B0502020202020204" pitchFamily="34" charset="0"/>
              </a:rPr>
              <a:t>Darwin, </a:t>
            </a:r>
            <a:r>
              <a:rPr lang="en-US" sz="2000" i="1" dirty="0" smtClean="0">
                <a:solidFill>
                  <a:srgbClr val="FFFFFF"/>
                </a:solidFill>
                <a:latin typeface="Century Gothic" panose="020B0502020202020204" pitchFamily="34" charset="0"/>
              </a:rPr>
              <a:t>Insectivorous Plants</a:t>
            </a:r>
            <a:endParaRPr lang="nl-NL" sz="2000" i="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7797550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Century Gothic" panose="020B0502020202020204" pitchFamily="34" charset="0"/>
              </a:rPr>
              <a:t>Hooded-</a:t>
            </a:r>
            <a:r>
              <a:rPr lang="en-US" dirty="0" err="1" smtClean="0">
                <a:solidFill>
                  <a:srgbClr val="FFFFFF"/>
                </a:solidFill>
                <a:latin typeface="Century Gothic" panose="020B0502020202020204" pitchFamily="34" charset="0"/>
              </a:rPr>
              <a:t>pitcherplant</a:t>
            </a:r>
            <a:endParaRPr lang="nl-NL" dirty="0">
              <a:solidFill>
                <a:srgbClr val="FFFFFF"/>
              </a:solidFill>
              <a:latin typeface="Century Gothic" panose="020B0502020202020204"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2333" y="1268760"/>
            <a:ext cx="3893883" cy="5087170"/>
          </a:xfrm>
          <a:effectLst>
            <a:softEdge rad="63500"/>
          </a:effectLst>
        </p:spPr>
      </p:pic>
      <p:sp>
        <p:nvSpPr>
          <p:cNvPr id="7" name="TextBox 6"/>
          <p:cNvSpPr txBox="1"/>
          <p:nvPr/>
        </p:nvSpPr>
        <p:spPr>
          <a:xfrm>
            <a:off x="2913090" y="6355930"/>
            <a:ext cx="3312368" cy="369332"/>
          </a:xfrm>
          <a:prstGeom prst="rect">
            <a:avLst/>
          </a:prstGeom>
          <a:noFill/>
        </p:spPr>
        <p:txBody>
          <a:bodyPr wrap="square" rtlCol="0">
            <a:spAutoFit/>
          </a:bodyPr>
          <a:lstStyle/>
          <a:p>
            <a:pPr algn="ctr"/>
            <a:r>
              <a:rPr lang="en-US" i="1" dirty="0" err="1" smtClean="0">
                <a:solidFill>
                  <a:srgbClr val="FFFFFF"/>
                </a:solidFill>
                <a:latin typeface="Century Gothic" panose="020B0502020202020204" pitchFamily="34" charset="0"/>
              </a:rPr>
              <a:t>Sarracenia</a:t>
            </a:r>
            <a:r>
              <a:rPr lang="en-US" i="1" dirty="0" smtClean="0">
                <a:solidFill>
                  <a:srgbClr val="FFFFFF"/>
                </a:solidFill>
                <a:latin typeface="Century Gothic" panose="020B0502020202020204" pitchFamily="34" charset="0"/>
              </a:rPr>
              <a:t> minor</a:t>
            </a:r>
            <a:endParaRPr lang="nl-NL" i="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7133277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7961" y="981148"/>
            <a:ext cx="3787872" cy="5964860"/>
          </a:xfrm>
          <a:prstGeom prst="rect">
            <a:avLst/>
          </a:prstGeom>
        </p:spPr>
      </p:pic>
      <p:sp>
        <p:nvSpPr>
          <p:cNvPr id="2" name="Title 1"/>
          <p:cNvSpPr>
            <a:spLocks noGrp="1"/>
          </p:cNvSpPr>
          <p:nvPr>
            <p:ph type="title"/>
          </p:nvPr>
        </p:nvSpPr>
        <p:spPr/>
        <p:txBody>
          <a:bodyPr/>
          <a:lstStyle/>
          <a:p>
            <a:endParaRPr lang="nl-NL" dirty="0"/>
          </a:p>
        </p:txBody>
      </p:sp>
      <p:sp>
        <p:nvSpPr>
          <p:cNvPr id="3" name="Content Placeholder 2"/>
          <p:cNvSpPr>
            <a:spLocks noGrp="1"/>
          </p:cNvSpPr>
          <p:nvPr>
            <p:ph idx="1"/>
          </p:nvPr>
        </p:nvSpPr>
        <p:spPr/>
        <p:txBody>
          <a:bodyPr/>
          <a:lstStyle/>
          <a:p>
            <a:endParaRPr lang="nl-NL" dirty="0"/>
          </a:p>
        </p:txBody>
      </p:sp>
      <p:sp>
        <p:nvSpPr>
          <p:cNvPr id="4" name="Rectangle 3"/>
          <p:cNvSpPr/>
          <p:nvPr/>
        </p:nvSpPr>
        <p:spPr>
          <a:xfrm>
            <a:off x="3779911" y="1600200"/>
            <a:ext cx="4906889" cy="4524315"/>
          </a:xfrm>
          <a:prstGeom prst="rect">
            <a:avLst/>
          </a:prstGeom>
        </p:spPr>
        <p:txBody>
          <a:bodyPr wrap="square">
            <a:spAutoFit/>
          </a:bodyPr>
          <a:lstStyle/>
          <a:p>
            <a:pPr algn="ctr"/>
            <a:r>
              <a:rPr lang="en-US" sz="2800" dirty="0" smtClean="0">
                <a:solidFill>
                  <a:srgbClr val="FFFFFF"/>
                </a:solidFill>
                <a:latin typeface="Century Gothic" panose="020B0502020202020204" pitchFamily="34" charset="0"/>
              </a:rPr>
              <a:t>“Het </a:t>
            </a:r>
            <a:r>
              <a:rPr lang="en-US" sz="2800" dirty="0" err="1" smtClean="0">
                <a:solidFill>
                  <a:srgbClr val="FFFFFF"/>
                </a:solidFill>
                <a:latin typeface="Century Gothic" panose="020B0502020202020204" pitchFamily="34" charset="0"/>
              </a:rPr>
              <a:t>lijkt</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alsof</a:t>
            </a:r>
            <a:r>
              <a:rPr lang="en-US" sz="2800" dirty="0" smtClean="0">
                <a:solidFill>
                  <a:srgbClr val="FFFFFF"/>
                </a:solidFill>
                <a:latin typeface="Century Gothic" panose="020B0502020202020204" pitchFamily="34" charset="0"/>
              </a:rPr>
              <a:t> de </a:t>
            </a:r>
            <a:r>
              <a:rPr lang="en-US" sz="2800" dirty="0" err="1" smtClean="0">
                <a:solidFill>
                  <a:srgbClr val="FFFFFF"/>
                </a:solidFill>
                <a:latin typeface="Century Gothic" panose="020B0502020202020204" pitchFamily="34" charset="0"/>
              </a:rPr>
              <a:t>verschrikkelijke</a:t>
            </a:r>
            <a:r>
              <a:rPr lang="en-US" sz="2800" dirty="0" smtClean="0">
                <a:solidFill>
                  <a:srgbClr val="FFFFFF"/>
                </a:solidFill>
                <a:latin typeface="Century Gothic" panose="020B0502020202020204" pitchFamily="34" charset="0"/>
              </a:rPr>
              <a:t> </a:t>
            </a:r>
            <a:r>
              <a:rPr lang="en-US" sz="2800" i="1" dirty="0" err="1">
                <a:solidFill>
                  <a:srgbClr val="FFFFFF"/>
                </a:solidFill>
                <a:latin typeface="Century Gothic" panose="020B0502020202020204" pitchFamily="34" charset="0"/>
              </a:rPr>
              <a:t>Sarracenia</a:t>
            </a:r>
            <a:r>
              <a:rPr lang="en-US" sz="2800" dirty="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haar</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slachtoffers</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levend</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opeet</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En</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toch</a:t>
            </a:r>
            <a:r>
              <a:rPr lang="en-US" sz="2800" dirty="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zou</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ik</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niet</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verschrikkelijk</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moeten</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zeggen</a:t>
            </a:r>
            <a:r>
              <a:rPr lang="en-US" sz="2800" dirty="0" smtClean="0">
                <a:solidFill>
                  <a:srgbClr val="FFFFFF"/>
                </a:solidFill>
                <a:latin typeface="Century Gothic" panose="020B0502020202020204" pitchFamily="34" charset="0"/>
              </a:rPr>
              <a:t>, want het </a:t>
            </a:r>
            <a:r>
              <a:rPr lang="en-US" sz="2800" dirty="0" err="1" smtClean="0">
                <a:solidFill>
                  <a:srgbClr val="FFFFFF"/>
                </a:solidFill>
                <a:latin typeface="Century Gothic" panose="020B0502020202020204" pitchFamily="34" charset="0"/>
              </a:rPr>
              <a:t>voorziet</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haar</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slachtoffers</a:t>
            </a:r>
            <a:r>
              <a:rPr lang="en-US" sz="2800" dirty="0" smtClean="0">
                <a:solidFill>
                  <a:srgbClr val="FFFFFF"/>
                </a:solidFill>
                <a:latin typeface="Century Gothic" panose="020B0502020202020204" pitchFamily="34" charset="0"/>
              </a:rPr>
              <a:t> van </a:t>
            </a:r>
            <a:r>
              <a:rPr lang="en-US" sz="2800" dirty="0" err="1" smtClean="0">
                <a:solidFill>
                  <a:srgbClr val="FFFFFF"/>
                </a:solidFill>
                <a:latin typeface="Century Gothic" panose="020B0502020202020204" pitchFamily="34" charset="0"/>
              </a:rPr>
              <a:t>een</a:t>
            </a:r>
            <a:r>
              <a:rPr lang="en-US" sz="2800" dirty="0" smtClean="0">
                <a:solidFill>
                  <a:srgbClr val="FFFFFF"/>
                </a:solidFill>
                <a:latin typeface="Century Gothic" panose="020B0502020202020204" pitchFamily="34" charset="0"/>
              </a:rPr>
              <a:t> Lethe-</a:t>
            </a:r>
            <a:r>
              <a:rPr lang="en-US" sz="2800" dirty="0" err="1" smtClean="0">
                <a:solidFill>
                  <a:srgbClr val="FFFFFF"/>
                </a:solidFill>
                <a:latin typeface="Century Gothic" panose="020B0502020202020204" pitchFamily="34" charset="0"/>
              </a:rPr>
              <a:t>achtige</a:t>
            </a:r>
            <a:r>
              <a:rPr lang="en-US" sz="2800" dirty="0" smtClean="0">
                <a:solidFill>
                  <a:srgbClr val="FFFFFF"/>
                </a:solidFill>
                <a:latin typeface="Century Gothic" panose="020B0502020202020204" pitchFamily="34" charset="0"/>
              </a:rPr>
              <a:t> drank </a:t>
            </a:r>
            <a:r>
              <a:rPr lang="en-US" sz="2800" dirty="0" err="1" smtClean="0">
                <a:solidFill>
                  <a:srgbClr val="FFFFFF"/>
                </a:solidFill>
                <a:latin typeface="Century Gothic" panose="020B0502020202020204" pitchFamily="34" charset="0"/>
              </a:rPr>
              <a:t>voordat</a:t>
            </a:r>
            <a:r>
              <a:rPr lang="en-US" sz="2800" dirty="0" smtClean="0">
                <a:solidFill>
                  <a:srgbClr val="FFFFFF"/>
                </a:solidFill>
                <a:latin typeface="Century Gothic" panose="020B0502020202020204" pitchFamily="34" charset="0"/>
              </a:rPr>
              <a:t> </a:t>
            </a:r>
            <a:r>
              <a:rPr lang="en-US" sz="2800" dirty="0" err="1" smtClean="0">
                <a:solidFill>
                  <a:srgbClr val="FFFFFF"/>
                </a:solidFill>
                <a:latin typeface="Century Gothic" panose="020B0502020202020204" pitchFamily="34" charset="0"/>
              </a:rPr>
              <a:t>ze</a:t>
            </a:r>
            <a:r>
              <a:rPr lang="en-US" sz="2800" dirty="0" smtClean="0">
                <a:solidFill>
                  <a:srgbClr val="FFFFFF"/>
                </a:solidFill>
                <a:latin typeface="Century Gothic" panose="020B0502020202020204" pitchFamily="34" charset="0"/>
              </a:rPr>
              <a:t> </a:t>
            </a:r>
            <a:r>
              <a:rPr lang="en-US" sz="2800" dirty="0" smtClean="0">
                <a:solidFill>
                  <a:srgbClr val="FFFFFF"/>
                </a:solidFill>
                <a:latin typeface="Century Gothic" panose="020B0502020202020204" pitchFamily="34" charset="0"/>
              </a:rPr>
              <a:t>hen </a:t>
            </a:r>
            <a:r>
              <a:rPr lang="en-US" sz="2800" dirty="0" err="1" smtClean="0">
                <a:solidFill>
                  <a:srgbClr val="FFFFFF"/>
                </a:solidFill>
                <a:latin typeface="Century Gothic" panose="020B0502020202020204" pitchFamily="34" charset="0"/>
              </a:rPr>
              <a:t>verslindt</a:t>
            </a:r>
            <a:r>
              <a:rPr lang="en-US" sz="2800" dirty="0" smtClean="0">
                <a:solidFill>
                  <a:srgbClr val="FFFFFF"/>
                </a:solidFill>
                <a:latin typeface="Century Gothic" panose="020B0502020202020204" pitchFamily="34" charset="0"/>
              </a:rPr>
              <a:t>.”</a:t>
            </a:r>
            <a:endParaRPr lang="en-US" sz="2800" dirty="0">
              <a:solidFill>
                <a:srgbClr val="FFFFFF"/>
              </a:solidFill>
              <a:latin typeface="Century Gothic" panose="020B0502020202020204" pitchFamily="34" charset="0"/>
            </a:endParaRP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Treat, </a:t>
            </a:r>
            <a:r>
              <a:rPr lang="en-US" i="1" dirty="0">
                <a:solidFill>
                  <a:srgbClr val="FFFFFF"/>
                </a:solidFill>
                <a:latin typeface="Century Gothic" panose="020B0502020202020204" pitchFamily="34" charset="0"/>
              </a:rPr>
              <a:t>Home Studies in Nature</a:t>
            </a:r>
          </a:p>
        </p:txBody>
      </p:sp>
      <p:sp>
        <p:nvSpPr>
          <p:cNvPr id="6" name="Tekstvak 5"/>
          <p:cNvSpPr txBox="1"/>
          <p:nvPr/>
        </p:nvSpPr>
        <p:spPr>
          <a:xfrm>
            <a:off x="3059832" y="6421566"/>
            <a:ext cx="2520280" cy="369332"/>
          </a:xfrm>
          <a:prstGeom prst="rect">
            <a:avLst/>
          </a:prstGeom>
          <a:noFill/>
        </p:spPr>
        <p:txBody>
          <a:bodyPr wrap="square" rtlCol="0">
            <a:spAutoFit/>
          </a:bodyPr>
          <a:lstStyle/>
          <a:p>
            <a:r>
              <a:rPr lang="nl-NL" i="1" dirty="0" err="1" smtClean="0">
                <a:solidFill>
                  <a:srgbClr val="FFFFFF"/>
                </a:solidFill>
                <a:latin typeface="Century Gothic" panose="020B0502020202020204" pitchFamily="34" charset="0"/>
              </a:rPr>
              <a:t>Sarracenia</a:t>
            </a:r>
            <a:r>
              <a:rPr lang="nl-NL" i="1" dirty="0" smtClean="0">
                <a:solidFill>
                  <a:srgbClr val="FFFFFF"/>
                </a:solidFill>
                <a:latin typeface="Century Gothic" panose="020B0502020202020204" pitchFamily="34" charset="0"/>
              </a:rPr>
              <a:t> minor</a:t>
            </a:r>
            <a:endParaRPr lang="nl-NL" i="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498449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9207" y="3194050"/>
            <a:ext cx="6510337"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83568" y="1268760"/>
            <a:ext cx="5040561" cy="4800600"/>
          </a:xfrm>
        </p:spPr>
        <p:txBody>
          <a:bodyPr>
            <a:normAutofit lnSpcReduction="10000"/>
          </a:bodyPr>
          <a:lstStyle/>
          <a:p>
            <a:pPr marL="114300" indent="0" algn="ctr">
              <a:buNone/>
            </a:pPr>
            <a:r>
              <a:rPr lang="nl-NL" sz="3600" dirty="0">
                <a:solidFill>
                  <a:srgbClr val="FFFFFF"/>
                </a:solidFill>
                <a:latin typeface="Century Gothic" panose="020B0502020202020204" pitchFamily="34" charset="0"/>
              </a:rPr>
              <a:t>“Het heeft mij altijd genoegen gedaan dat ik planten heb kunnen verheffen tot het niveau van georganiseerde wezens</a:t>
            </a:r>
            <a:r>
              <a:rPr lang="nl-NL" sz="3600" dirty="0" smtClean="0">
                <a:solidFill>
                  <a:srgbClr val="FFFFFF"/>
                </a:solidFill>
                <a:latin typeface="Century Gothic" panose="020B0502020202020204" pitchFamily="34" charset="0"/>
              </a:rPr>
              <a:t>.”</a:t>
            </a:r>
          </a:p>
          <a:p>
            <a:pPr marL="114300" indent="0" algn="ctr">
              <a:buNone/>
            </a:pPr>
            <a:endParaRPr lang="en-US" sz="3600" dirty="0">
              <a:solidFill>
                <a:srgbClr val="FFFFFF"/>
              </a:solidFill>
              <a:latin typeface="Century Gothic" panose="020B0502020202020204" pitchFamily="34" charset="0"/>
            </a:endParaRPr>
          </a:p>
          <a:p>
            <a:pPr marL="114300" indent="0" algn="ctr">
              <a:buNone/>
            </a:pPr>
            <a:r>
              <a:rPr lang="en-US" dirty="0" smtClean="0">
                <a:solidFill>
                  <a:srgbClr val="FFFFFF"/>
                </a:solidFill>
                <a:latin typeface="Century Gothic" panose="020B0502020202020204" pitchFamily="34" charset="0"/>
              </a:rPr>
              <a:t>(Darwin, </a:t>
            </a:r>
            <a:r>
              <a:rPr lang="en-US" i="1" dirty="0" err="1" smtClean="0">
                <a:solidFill>
                  <a:srgbClr val="FFFFFF"/>
                </a:solidFill>
                <a:latin typeface="Century Gothic" panose="020B0502020202020204" pitchFamily="34" charset="0"/>
              </a:rPr>
              <a:t>Autobiografie</a:t>
            </a:r>
            <a:r>
              <a:rPr lang="en-US" dirty="0" smtClean="0">
                <a:solidFill>
                  <a:srgbClr val="FFFFFF"/>
                </a:solidFill>
                <a:latin typeface="Century Gothic" panose="020B0502020202020204" pitchFamily="34" charset="0"/>
              </a:rPr>
              <a:t>)</a:t>
            </a:r>
            <a:endParaRPr lang="nl-NL" sz="24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47103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061" y="103213"/>
            <a:ext cx="2233688" cy="338437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endParaRPr lang="nl-NL"/>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2232248" cy="342169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488" y="116632"/>
            <a:ext cx="2159301" cy="344307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104701"/>
            <a:ext cx="2250100" cy="347776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898" y="3268817"/>
            <a:ext cx="2177253" cy="3273797"/>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2590" y="3284984"/>
            <a:ext cx="2131314" cy="331322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176" y="3284984"/>
            <a:ext cx="2119111" cy="3273797"/>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3462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FFFF"/>
                </a:solidFill>
                <a:latin typeface="Century Gothic" panose="020B0502020202020204" pitchFamily="34" charset="0"/>
              </a:rPr>
              <a:t>Documentaires</a:t>
            </a:r>
            <a:endParaRPr lang="nl-NL" dirty="0">
              <a:solidFill>
                <a:srgbClr val="FFFFFF"/>
              </a:solidFill>
              <a:latin typeface="Century Gothic" panose="020B0502020202020204" pitchFamily="34" charset="0"/>
            </a:endParaRPr>
          </a:p>
        </p:txBody>
      </p:sp>
      <p:sp>
        <p:nvSpPr>
          <p:cNvPr id="3" name="Tijdelijke aanduiding voor inhoud 2"/>
          <p:cNvSpPr>
            <a:spLocks noGrp="1"/>
          </p:cNvSpPr>
          <p:nvPr>
            <p:ph idx="1"/>
          </p:nvPr>
        </p:nvSpPr>
        <p:spPr/>
        <p:txBody>
          <a:bodyPr/>
          <a:lstStyle/>
          <a:p>
            <a:pPr>
              <a:buFont typeface="Wingdings" panose="05000000000000000000" pitchFamily="2" charset="2"/>
              <a:buChar char="Ø"/>
            </a:pPr>
            <a:r>
              <a:rPr lang="nl-NL" dirty="0">
                <a:solidFill>
                  <a:srgbClr val="FFFFFF"/>
                </a:solidFill>
                <a:latin typeface="Century Gothic" panose="020B0502020202020204" pitchFamily="34" charset="0"/>
              </a:rPr>
              <a:t> </a:t>
            </a:r>
            <a:r>
              <a:rPr lang="nl-NL" dirty="0" smtClean="0">
                <a:solidFill>
                  <a:srgbClr val="FFFFFF"/>
                </a:solidFill>
                <a:latin typeface="Century Gothic" panose="020B0502020202020204" pitchFamily="34" charset="0"/>
              </a:rPr>
              <a:t>BBC Private Life of </a:t>
            </a:r>
            <a:r>
              <a:rPr lang="nl-NL" dirty="0" err="1" smtClean="0">
                <a:solidFill>
                  <a:srgbClr val="FFFFFF"/>
                </a:solidFill>
                <a:latin typeface="Century Gothic" panose="020B0502020202020204" pitchFamily="34" charset="0"/>
              </a:rPr>
              <a:t>Plants</a:t>
            </a:r>
            <a:r>
              <a:rPr lang="nl-NL" dirty="0" smtClean="0">
                <a:solidFill>
                  <a:srgbClr val="FFFFFF"/>
                </a:solidFill>
                <a:latin typeface="Century Gothic" panose="020B0502020202020204" pitchFamily="34" charset="0"/>
              </a:rPr>
              <a:t> (1995)</a:t>
            </a:r>
          </a:p>
          <a:p>
            <a:pPr>
              <a:buFont typeface="Wingdings" panose="05000000000000000000" pitchFamily="2" charset="2"/>
              <a:buChar char="Ø"/>
            </a:pPr>
            <a:r>
              <a:rPr lang="nl-NL" dirty="0">
                <a:solidFill>
                  <a:srgbClr val="FFFFFF"/>
                </a:solidFill>
                <a:latin typeface="Century Gothic" panose="020B0502020202020204" pitchFamily="34" charset="0"/>
              </a:rPr>
              <a:t> </a:t>
            </a:r>
            <a:r>
              <a:rPr lang="nl-NL" dirty="0" err="1" smtClean="0">
                <a:solidFill>
                  <a:srgbClr val="FFFFFF"/>
                </a:solidFill>
                <a:latin typeface="Century Gothic" panose="020B0502020202020204" pitchFamily="34" charset="0"/>
              </a:rPr>
              <a:t>Kingdom</a:t>
            </a:r>
            <a:r>
              <a:rPr lang="nl-NL" dirty="0" smtClean="0">
                <a:solidFill>
                  <a:srgbClr val="FFFFFF"/>
                </a:solidFill>
                <a:latin typeface="Century Gothic" panose="020B0502020202020204" pitchFamily="34" charset="0"/>
              </a:rPr>
              <a:t> of </a:t>
            </a:r>
            <a:r>
              <a:rPr lang="nl-NL" dirty="0" err="1" smtClean="0">
                <a:solidFill>
                  <a:srgbClr val="FFFFFF"/>
                </a:solidFill>
                <a:latin typeface="Century Gothic" panose="020B0502020202020204" pitchFamily="34" charset="0"/>
              </a:rPr>
              <a:t>Plants</a:t>
            </a:r>
            <a:r>
              <a:rPr lang="nl-NL" dirty="0" smtClean="0">
                <a:solidFill>
                  <a:srgbClr val="FFFFFF"/>
                </a:solidFill>
                <a:latin typeface="Century Gothic" panose="020B0502020202020204" pitchFamily="34" charset="0"/>
              </a:rPr>
              <a:t> 3D (2012)</a:t>
            </a:r>
          </a:p>
          <a:p>
            <a:pPr>
              <a:buFont typeface="Wingdings" panose="05000000000000000000" pitchFamily="2" charset="2"/>
              <a:buChar char="Ø"/>
            </a:pPr>
            <a:r>
              <a:rPr lang="nl-NL" dirty="0">
                <a:solidFill>
                  <a:srgbClr val="FFFFFF"/>
                </a:solidFill>
                <a:latin typeface="Century Gothic" panose="020B0502020202020204" pitchFamily="34" charset="0"/>
              </a:rPr>
              <a:t> </a:t>
            </a:r>
            <a:r>
              <a:rPr lang="nl-NL" dirty="0" smtClean="0">
                <a:solidFill>
                  <a:srgbClr val="FFFFFF"/>
                </a:solidFill>
                <a:latin typeface="Century Gothic" panose="020B0502020202020204" pitchFamily="34" charset="0"/>
              </a:rPr>
              <a:t>BBC Life (aflevering 9., 2009)</a:t>
            </a:r>
          </a:p>
          <a:p>
            <a:pPr>
              <a:buFont typeface="Wingdings" panose="05000000000000000000" pitchFamily="2" charset="2"/>
              <a:buChar char="Ø"/>
            </a:pPr>
            <a:r>
              <a:rPr lang="nl-NL" dirty="0">
                <a:solidFill>
                  <a:srgbClr val="FFFFFF"/>
                </a:solidFill>
                <a:latin typeface="Century Gothic" panose="020B0502020202020204" pitchFamily="34" charset="0"/>
              </a:rPr>
              <a:t> </a:t>
            </a:r>
            <a:r>
              <a:rPr lang="nl-NL" dirty="0" err="1" smtClean="0">
                <a:solidFill>
                  <a:srgbClr val="FFFFFF"/>
                </a:solidFill>
                <a:latin typeface="Century Gothic" panose="020B0502020202020204" pitchFamily="34" charset="0"/>
              </a:rPr>
              <a:t>Botany</a:t>
            </a:r>
            <a:r>
              <a:rPr lang="nl-NL" dirty="0" smtClean="0">
                <a:solidFill>
                  <a:srgbClr val="FFFFFF"/>
                </a:solidFill>
                <a:latin typeface="Century Gothic" panose="020B0502020202020204" pitchFamily="34" charset="0"/>
              </a:rPr>
              <a:t>: </a:t>
            </a:r>
            <a:r>
              <a:rPr lang="nl-NL" dirty="0">
                <a:solidFill>
                  <a:srgbClr val="FFFFFF"/>
                </a:solidFill>
                <a:latin typeface="Century Gothic" panose="020B0502020202020204" pitchFamily="34" charset="0"/>
              </a:rPr>
              <a:t>A </a:t>
            </a:r>
            <a:r>
              <a:rPr lang="nl-NL" dirty="0" err="1">
                <a:solidFill>
                  <a:srgbClr val="FFFFFF"/>
                </a:solidFill>
                <a:latin typeface="Century Gothic" panose="020B0502020202020204" pitchFamily="34" charset="0"/>
              </a:rPr>
              <a:t>Blooming</a:t>
            </a:r>
            <a:r>
              <a:rPr lang="nl-NL" dirty="0">
                <a:solidFill>
                  <a:srgbClr val="FFFFFF"/>
                </a:solidFill>
                <a:latin typeface="Century Gothic" panose="020B0502020202020204" pitchFamily="34" charset="0"/>
              </a:rPr>
              <a:t> </a:t>
            </a:r>
            <a:r>
              <a:rPr lang="nl-NL" dirty="0" err="1" smtClean="0">
                <a:solidFill>
                  <a:srgbClr val="FFFFFF"/>
                </a:solidFill>
                <a:latin typeface="Century Gothic" panose="020B0502020202020204" pitchFamily="34" charset="0"/>
              </a:rPr>
              <a:t>History</a:t>
            </a:r>
            <a:r>
              <a:rPr lang="nl-NL" dirty="0" smtClean="0">
                <a:solidFill>
                  <a:srgbClr val="FFFFFF"/>
                </a:solidFill>
                <a:latin typeface="Century Gothic" panose="020B0502020202020204" pitchFamily="34" charset="0"/>
              </a:rPr>
              <a:t> (2015)</a:t>
            </a:r>
          </a:p>
          <a:p>
            <a:pPr>
              <a:buFont typeface="Wingdings" panose="05000000000000000000" pitchFamily="2" charset="2"/>
              <a:buChar char="Ø"/>
            </a:pPr>
            <a:r>
              <a:rPr lang="nl-NL" dirty="0">
                <a:solidFill>
                  <a:srgbClr val="FFFFFF"/>
                </a:solidFill>
                <a:latin typeface="Century Gothic" panose="020B0502020202020204" pitchFamily="34" charset="0"/>
              </a:rPr>
              <a:t> </a:t>
            </a:r>
            <a:r>
              <a:rPr lang="nl-NL" dirty="0" smtClean="0">
                <a:solidFill>
                  <a:srgbClr val="FFFFFF"/>
                </a:solidFill>
                <a:latin typeface="Century Gothic" panose="020B0502020202020204" pitchFamily="34" charset="0"/>
              </a:rPr>
              <a:t>BBC How </a:t>
            </a:r>
            <a:r>
              <a:rPr lang="nl-NL" dirty="0" err="1" smtClean="0">
                <a:solidFill>
                  <a:srgbClr val="FFFFFF"/>
                </a:solidFill>
                <a:latin typeface="Century Gothic" panose="020B0502020202020204" pitchFamily="34" charset="0"/>
              </a:rPr>
              <a:t>to</a:t>
            </a:r>
            <a:r>
              <a:rPr lang="nl-NL" dirty="0" smtClean="0">
                <a:solidFill>
                  <a:srgbClr val="FFFFFF"/>
                </a:solidFill>
                <a:latin typeface="Century Gothic" panose="020B0502020202020204" pitchFamily="34" charset="0"/>
              </a:rPr>
              <a:t> </a:t>
            </a:r>
            <a:r>
              <a:rPr lang="nl-NL" dirty="0" err="1" smtClean="0">
                <a:solidFill>
                  <a:srgbClr val="FFFFFF"/>
                </a:solidFill>
                <a:latin typeface="Century Gothic" panose="020B0502020202020204" pitchFamily="34" charset="0"/>
              </a:rPr>
              <a:t>Grow</a:t>
            </a:r>
            <a:r>
              <a:rPr lang="nl-NL" dirty="0" smtClean="0">
                <a:solidFill>
                  <a:srgbClr val="FFFFFF"/>
                </a:solidFill>
                <a:latin typeface="Century Gothic" panose="020B0502020202020204" pitchFamily="34" charset="0"/>
              </a:rPr>
              <a:t> a </a:t>
            </a:r>
            <a:r>
              <a:rPr lang="nl-NL" dirty="0" err="1" smtClean="0">
                <a:solidFill>
                  <a:srgbClr val="FFFFFF"/>
                </a:solidFill>
                <a:latin typeface="Century Gothic" panose="020B0502020202020204" pitchFamily="34" charset="0"/>
              </a:rPr>
              <a:t>Planet</a:t>
            </a:r>
            <a:r>
              <a:rPr lang="nl-NL" dirty="0" smtClean="0">
                <a:solidFill>
                  <a:srgbClr val="FFFFFF"/>
                </a:solidFill>
                <a:latin typeface="Century Gothic" panose="020B0502020202020204" pitchFamily="34" charset="0"/>
              </a:rPr>
              <a:t> (2012)</a:t>
            </a:r>
          </a:p>
          <a:p>
            <a:pPr>
              <a:buFont typeface="Wingdings" panose="05000000000000000000" pitchFamily="2" charset="2"/>
              <a:buChar char="Ø"/>
            </a:pPr>
            <a:r>
              <a:rPr lang="nl-NL" dirty="0">
                <a:solidFill>
                  <a:srgbClr val="FFFFFF"/>
                </a:solidFill>
                <a:latin typeface="Century Gothic" panose="020B0502020202020204" pitchFamily="34" charset="0"/>
              </a:rPr>
              <a:t> </a:t>
            </a:r>
            <a:r>
              <a:rPr lang="nl-NL" dirty="0" smtClean="0">
                <a:solidFill>
                  <a:srgbClr val="FFFFFF"/>
                </a:solidFill>
                <a:latin typeface="Century Gothic" panose="020B0502020202020204" pitchFamily="34" charset="0"/>
              </a:rPr>
              <a:t>PBS The </a:t>
            </a:r>
            <a:r>
              <a:rPr lang="nl-NL" dirty="0" err="1" smtClean="0">
                <a:solidFill>
                  <a:srgbClr val="FFFFFF"/>
                </a:solidFill>
                <a:latin typeface="Century Gothic" panose="020B0502020202020204" pitchFamily="34" charset="0"/>
              </a:rPr>
              <a:t>Botany</a:t>
            </a:r>
            <a:r>
              <a:rPr lang="nl-NL" dirty="0" smtClean="0">
                <a:solidFill>
                  <a:srgbClr val="FFFFFF"/>
                </a:solidFill>
                <a:latin typeface="Century Gothic" panose="020B0502020202020204" pitchFamily="34" charset="0"/>
              </a:rPr>
              <a:t> of </a:t>
            </a:r>
            <a:r>
              <a:rPr lang="nl-NL" dirty="0" err="1" smtClean="0">
                <a:solidFill>
                  <a:srgbClr val="FFFFFF"/>
                </a:solidFill>
                <a:latin typeface="Century Gothic" panose="020B0502020202020204" pitchFamily="34" charset="0"/>
              </a:rPr>
              <a:t>Desire</a:t>
            </a:r>
            <a:r>
              <a:rPr lang="nl-NL" dirty="0" smtClean="0">
                <a:solidFill>
                  <a:srgbClr val="FFFFFF"/>
                </a:solidFill>
                <a:latin typeface="Century Gothic" panose="020B0502020202020204" pitchFamily="34" charset="0"/>
              </a:rPr>
              <a:t> (2001)</a:t>
            </a:r>
          </a:p>
          <a:p>
            <a:pPr>
              <a:buFont typeface="Wingdings" panose="05000000000000000000" pitchFamily="2" charset="2"/>
              <a:buChar char="Ø"/>
            </a:pPr>
            <a:r>
              <a:rPr lang="nl-NL" dirty="0">
                <a:solidFill>
                  <a:srgbClr val="FFFFFF"/>
                </a:solidFill>
                <a:latin typeface="Century Gothic" panose="020B0502020202020204" pitchFamily="34" charset="0"/>
              </a:rPr>
              <a:t> </a:t>
            </a:r>
            <a:r>
              <a:rPr lang="nl-NL" dirty="0" smtClean="0">
                <a:solidFill>
                  <a:srgbClr val="FFFFFF"/>
                </a:solidFill>
                <a:latin typeface="Century Gothic" panose="020B0502020202020204" pitchFamily="34" charset="0"/>
              </a:rPr>
              <a:t>PBS </a:t>
            </a:r>
            <a:r>
              <a:rPr lang="nl-NL" dirty="0" err="1" smtClean="0">
                <a:solidFill>
                  <a:srgbClr val="FFFFFF"/>
                </a:solidFill>
                <a:latin typeface="Century Gothic" panose="020B0502020202020204" pitchFamily="34" charset="0"/>
              </a:rPr>
              <a:t>What</a:t>
            </a:r>
            <a:r>
              <a:rPr lang="nl-NL" dirty="0" smtClean="0">
                <a:solidFill>
                  <a:srgbClr val="FFFFFF"/>
                </a:solidFill>
                <a:latin typeface="Century Gothic" panose="020B0502020202020204" pitchFamily="34" charset="0"/>
              </a:rPr>
              <a:t> </a:t>
            </a:r>
            <a:r>
              <a:rPr lang="nl-NL" dirty="0" err="1" smtClean="0">
                <a:solidFill>
                  <a:srgbClr val="FFFFFF"/>
                </a:solidFill>
                <a:latin typeface="Century Gothic" panose="020B0502020202020204" pitchFamily="34" charset="0"/>
              </a:rPr>
              <a:t>Plants</a:t>
            </a:r>
            <a:r>
              <a:rPr lang="nl-NL" dirty="0" smtClean="0">
                <a:solidFill>
                  <a:srgbClr val="FFFFFF"/>
                </a:solidFill>
                <a:latin typeface="Century Gothic" panose="020B0502020202020204" pitchFamily="34" charset="0"/>
              </a:rPr>
              <a:t> Talk </a:t>
            </a:r>
            <a:r>
              <a:rPr lang="nl-NL" dirty="0" err="1" smtClean="0">
                <a:solidFill>
                  <a:srgbClr val="FFFFFF"/>
                </a:solidFill>
                <a:latin typeface="Century Gothic" panose="020B0502020202020204" pitchFamily="34" charset="0"/>
              </a:rPr>
              <a:t>About</a:t>
            </a:r>
            <a:r>
              <a:rPr lang="nl-NL" dirty="0" smtClean="0">
                <a:solidFill>
                  <a:srgbClr val="FFFFFF"/>
                </a:solidFill>
                <a:latin typeface="Century Gothic" panose="020B0502020202020204" pitchFamily="34" charset="0"/>
              </a:rPr>
              <a:t> (2013)</a:t>
            </a:r>
            <a:endParaRPr lang="nl-NL"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52711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FFFF"/>
                </a:solidFill>
                <a:latin typeface="Century Gothic" panose="020B0502020202020204" pitchFamily="34" charset="0"/>
              </a:rPr>
              <a:t>Links</a:t>
            </a:r>
            <a:endParaRPr lang="nl-NL" dirty="0">
              <a:solidFill>
                <a:srgbClr val="FFFFFF"/>
              </a:solidFill>
              <a:latin typeface="Century Gothic" panose="020B0502020202020204" pitchFamily="34" charset="0"/>
            </a:endParaRPr>
          </a:p>
        </p:txBody>
      </p:sp>
      <p:sp>
        <p:nvSpPr>
          <p:cNvPr id="3" name="Tijdelijke aanduiding voor inhoud 2"/>
          <p:cNvSpPr>
            <a:spLocks noGrp="1"/>
          </p:cNvSpPr>
          <p:nvPr>
            <p:ph idx="1"/>
          </p:nvPr>
        </p:nvSpPr>
        <p:spPr/>
        <p:txBody>
          <a:bodyPr>
            <a:normAutofit lnSpcReduction="10000"/>
          </a:bodyPr>
          <a:lstStyle/>
          <a:p>
            <a:pPr>
              <a:buFont typeface="Wingdings" panose="05000000000000000000" pitchFamily="2" charset="2"/>
              <a:buChar char="Ø"/>
            </a:pPr>
            <a:r>
              <a:rPr lang="nl-NL" dirty="0">
                <a:solidFill>
                  <a:srgbClr val="FFFFFF"/>
                </a:solidFill>
                <a:latin typeface="Century Gothic" panose="020B0502020202020204" pitchFamily="34" charset="0"/>
              </a:rPr>
              <a:t> </a:t>
            </a:r>
            <a:r>
              <a:rPr lang="nl-NL" dirty="0" smtClean="0">
                <a:solidFill>
                  <a:srgbClr val="FFFFFF"/>
                </a:solidFill>
                <a:latin typeface="Century Gothic" panose="020B0502020202020204" pitchFamily="34" charset="0"/>
              </a:rPr>
              <a:t>Verzameld werk C. Darwin</a:t>
            </a:r>
          </a:p>
          <a:p>
            <a:pPr marL="0" indent="0">
              <a:buNone/>
            </a:pPr>
            <a:r>
              <a:rPr lang="nl-NL" dirty="0">
                <a:solidFill>
                  <a:srgbClr val="FFFFFF"/>
                </a:solidFill>
                <a:latin typeface="Century Gothic" panose="020B0502020202020204" pitchFamily="34" charset="0"/>
              </a:rPr>
              <a:t>Link: http://darwin-online.org.uk</a:t>
            </a:r>
            <a:r>
              <a:rPr lang="nl-NL" dirty="0" smtClean="0">
                <a:solidFill>
                  <a:srgbClr val="FFFFFF"/>
                </a:solidFill>
                <a:latin typeface="Century Gothic" panose="020B0502020202020204" pitchFamily="34" charset="0"/>
              </a:rPr>
              <a:t>/</a:t>
            </a:r>
          </a:p>
          <a:p>
            <a:pPr>
              <a:buFont typeface="Wingdings" panose="05000000000000000000" pitchFamily="2" charset="2"/>
              <a:buChar char="Ø"/>
            </a:pPr>
            <a:r>
              <a:rPr lang="nl-NL" dirty="0">
                <a:solidFill>
                  <a:srgbClr val="FFFFFF"/>
                </a:solidFill>
                <a:latin typeface="Century Gothic" panose="020B0502020202020204" pitchFamily="34" charset="0"/>
              </a:rPr>
              <a:t> </a:t>
            </a:r>
            <a:r>
              <a:rPr lang="nl-NL" dirty="0" smtClean="0">
                <a:solidFill>
                  <a:srgbClr val="FFFFFF"/>
                </a:solidFill>
                <a:latin typeface="Century Gothic" panose="020B0502020202020204" pitchFamily="34" charset="0"/>
              </a:rPr>
              <a:t>Correspondentie C. Darwin</a:t>
            </a:r>
          </a:p>
          <a:p>
            <a:pPr marL="0" indent="0">
              <a:buNone/>
            </a:pPr>
            <a:r>
              <a:rPr lang="nl-NL" dirty="0" smtClean="0">
                <a:solidFill>
                  <a:srgbClr val="FFFFFF"/>
                </a:solidFill>
                <a:latin typeface="Century Gothic" panose="020B0502020202020204" pitchFamily="34" charset="0"/>
              </a:rPr>
              <a:t>Link</a:t>
            </a:r>
            <a:r>
              <a:rPr lang="nl-NL" dirty="0">
                <a:solidFill>
                  <a:srgbClr val="FFFFFF"/>
                </a:solidFill>
                <a:latin typeface="Century Gothic" panose="020B0502020202020204" pitchFamily="34" charset="0"/>
              </a:rPr>
              <a:t>: https://www.darwinproject.ac.uk/</a:t>
            </a:r>
            <a:endParaRPr lang="nl-NL" dirty="0" smtClean="0">
              <a:solidFill>
                <a:srgbClr val="FFFFFF"/>
              </a:solidFill>
              <a:latin typeface="Century Gothic" panose="020B0502020202020204" pitchFamily="34" charset="0"/>
            </a:endParaRPr>
          </a:p>
          <a:p>
            <a:pPr>
              <a:buFont typeface="Wingdings" panose="05000000000000000000" pitchFamily="2" charset="2"/>
              <a:buChar char="Ø"/>
            </a:pPr>
            <a:r>
              <a:rPr lang="nl-NL" dirty="0" smtClean="0">
                <a:solidFill>
                  <a:srgbClr val="FFFFFF"/>
                </a:solidFill>
                <a:latin typeface="Century Gothic" panose="020B0502020202020204" pitchFamily="34" charset="0"/>
              </a:rPr>
              <a:t> Nat. historische boeken:</a:t>
            </a:r>
          </a:p>
          <a:p>
            <a:pPr marL="0" indent="0">
              <a:buNone/>
            </a:pPr>
            <a:r>
              <a:rPr lang="nl-NL" dirty="0" smtClean="0">
                <a:solidFill>
                  <a:srgbClr val="FFFFFF"/>
                </a:solidFill>
                <a:latin typeface="Century Gothic" panose="020B0502020202020204" pitchFamily="34" charset="0"/>
              </a:rPr>
              <a:t>Link</a:t>
            </a:r>
            <a:r>
              <a:rPr lang="nl-NL" dirty="0">
                <a:solidFill>
                  <a:srgbClr val="FFFFFF"/>
                </a:solidFill>
                <a:latin typeface="Century Gothic" panose="020B0502020202020204" pitchFamily="34" charset="0"/>
              </a:rPr>
              <a:t>: https://archive.org</a:t>
            </a:r>
            <a:r>
              <a:rPr lang="nl-NL" dirty="0" smtClean="0">
                <a:solidFill>
                  <a:srgbClr val="FFFFFF"/>
                </a:solidFill>
                <a:latin typeface="Century Gothic" panose="020B0502020202020204" pitchFamily="34" charset="0"/>
              </a:rPr>
              <a:t>/</a:t>
            </a:r>
          </a:p>
          <a:p>
            <a:pPr>
              <a:buFont typeface="Wingdings" panose="05000000000000000000" pitchFamily="2" charset="2"/>
              <a:buChar char="Ø"/>
            </a:pPr>
            <a:r>
              <a:rPr lang="nl-NL" dirty="0" smtClean="0">
                <a:solidFill>
                  <a:srgbClr val="FFFFFF"/>
                </a:solidFill>
                <a:latin typeface="Century Gothic" panose="020B0502020202020204" pitchFamily="34" charset="0"/>
              </a:rPr>
              <a:t> Nat</a:t>
            </a:r>
            <a:r>
              <a:rPr lang="nl-NL" dirty="0">
                <a:solidFill>
                  <a:srgbClr val="FFFFFF"/>
                </a:solidFill>
                <a:latin typeface="Century Gothic" panose="020B0502020202020204" pitchFamily="34" charset="0"/>
              </a:rPr>
              <a:t>. historische boeken</a:t>
            </a:r>
            <a:r>
              <a:rPr lang="nl-NL" dirty="0" smtClean="0">
                <a:solidFill>
                  <a:srgbClr val="FFFFFF"/>
                </a:solidFill>
                <a:latin typeface="Century Gothic" panose="020B0502020202020204" pitchFamily="34" charset="0"/>
              </a:rPr>
              <a:t>:</a:t>
            </a:r>
          </a:p>
          <a:p>
            <a:pPr marL="0" indent="0">
              <a:buNone/>
            </a:pPr>
            <a:r>
              <a:rPr lang="nl-NL" dirty="0">
                <a:solidFill>
                  <a:srgbClr val="FFFFFF"/>
                </a:solidFill>
                <a:latin typeface="Century Gothic" panose="020B0502020202020204" pitchFamily="34" charset="0"/>
              </a:rPr>
              <a:t>Link: http://www.biodiversitylibrary.org/</a:t>
            </a:r>
          </a:p>
          <a:p>
            <a:pPr>
              <a:buFont typeface="Wingdings" panose="05000000000000000000" pitchFamily="2" charset="2"/>
              <a:buChar char="Ø"/>
            </a:pPr>
            <a:endParaRPr lang="nl-NL"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773883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48342"/>
            <a:ext cx="4896544" cy="612068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ctrTitle"/>
          </p:nvPr>
        </p:nvSpPr>
        <p:spPr>
          <a:xfrm>
            <a:off x="179512" y="2852936"/>
            <a:ext cx="8856984" cy="2118097"/>
          </a:xfrm>
        </p:spPr>
        <p:txBody>
          <a:bodyPr>
            <a:normAutofit/>
          </a:bodyPr>
          <a:lstStyle/>
          <a:p>
            <a:pPr algn="r"/>
            <a:r>
              <a:rPr lang="nl-NL" sz="4800" dirty="0" err="1" smtClean="0">
                <a:solidFill>
                  <a:srgbClr val="FFFFFF"/>
                </a:solidFill>
                <a:latin typeface="Century Gothic" panose="020B0502020202020204" pitchFamily="34" charset="0"/>
              </a:rPr>
              <a:t>Darwin’s</a:t>
            </a:r>
            <a:r>
              <a:rPr lang="nl-NL" sz="4800" dirty="0" smtClean="0">
                <a:solidFill>
                  <a:srgbClr val="FFFFFF"/>
                </a:solidFill>
                <a:latin typeface="Century Gothic" panose="020B0502020202020204" pitchFamily="34" charset="0"/>
              </a:rPr>
              <a:t> </a:t>
            </a:r>
            <a:r>
              <a:rPr lang="nl-NL" sz="4800" dirty="0" err="1" smtClean="0">
                <a:solidFill>
                  <a:srgbClr val="FFFFFF"/>
                </a:solidFill>
                <a:latin typeface="Century Gothic" panose="020B0502020202020204" pitchFamily="34" charset="0"/>
              </a:rPr>
              <a:t>little</a:t>
            </a:r>
            <a:r>
              <a:rPr lang="nl-NL" sz="4800" dirty="0" smtClean="0">
                <a:solidFill>
                  <a:srgbClr val="FFFFFF"/>
                </a:solidFill>
                <a:latin typeface="Century Gothic" panose="020B0502020202020204" pitchFamily="34" charset="0"/>
              </a:rPr>
              <a:t> shop of horrors</a:t>
            </a:r>
            <a:endParaRPr lang="nl-NL" sz="5400" i="1" dirty="0">
              <a:solidFill>
                <a:srgbClr val="FFFFFF"/>
              </a:solidFill>
              <a:latin typeface="Century Gothic" panose="020B0502020202020204" pitchFamily="34" charset="0"/>
            </a:endParaRPr>
          </a:p>
        </p:txBody>
      </p:sp>
      <p:sp>
        <p:nvSpPr>
          <p:cNvPr id="3" name="Ondertitel 2"/>
          <p:cNvSpPr>
            <a:spLocks noGrp="1"/>
          </p:cNvSpPr>
          <p:nvPr>
            <p:ph type="subTitle" idx="1"/>
          </p:nvPr>
        </p:nvSpPr>
        <p:spPr>
          <a:xfrm>
            <a:off x="899592" y="6375962"/>
            <a:ext cx="3563888" cy="359644"/>
          </a:xfrm>
        </p:spPr>
        <p:txBody>
          <a:bodyPr>
            <a:normAutofit/>
          </a:bodyPr>
          <a:lstStyle/>
          <a:p>
            <a:pPr algn="l"/>
            <a:r>
              <a:rPr lang="nl-NL" sz="1600" dirty="0" smtClean="0">
                <a:solidFill>
                  <a:srgbClr val="FFFFFF"/>
                </a:solidFill>
                <a:latin typeface="Century Gothic" panose="020B0502020202020204" pitchFamily="34" charset="0"/>
                <a:ea typeface="BatangChe" panose="02030609000101010101" pitchFamily="49" charset="-127"/>
              </a:rPr>
              <a:t>Robert J. Thornton, </a:t>
            </a:r>
            <a:r>
              <a:rPr lang="nl-NL" sz="1600" i="1" dirty="0" err="1" smtClean="0">
                <a:solidFill>
                  <a:srgbClr val="FFFFFF"/>
                </a:solidFill>
                <a:latin typeface="Century Gothic" panose="020B0502020202020204" pitchFamily="34" charset="0"/>
                <a:ea typeface="BatangChe" panose="02030609000101010101" pitchFamily="49" charset="-127"/>
              </a:rPr>
              <a:t>Temple</a:t>
            </a:r>
            <a:r>
              <a:rPr lang="nl-NL" sz="1600" i="1" dirty="0" smtClean="0">
                <a:solidFill>
                  <a:srgbClr val="FFFFFF"/>
                </a:solidFill>
                <a:latin typeface="Century Gothic" panose="020B0502020202020204" pitchFamily="34" charset="0"/>
                <a:ea typeface="BatangChe" panose="02030609000101010101" pitchFamily="49" charset="-127"/>
              </a:rPr>
              <a:t> of flora</a:t>
            </a:r>
            <a:endParaRPr lang="nl-NL" sz="1600" i="1" dirty="0">
              <a:solidFill>
                <a:srgbClr val="FFFFFF"/>
              </a:solidFill>
              <a:latin typeface="Century Gothic" panose="020B0502020202020204" pitchFamily="34" charset="0"/>
              <a:ea typeface="BatangChe" panose="02030609000101010101" pitchFamily="49" charset="-127"/>
            </a:endParaRPr>
          </a:p>
        </p:txBody>
      </p:sp>
    </p:spTree>
    <p:extLst>
      <p:ext uri="{BB962C8B-B14F-4D97-AF65-F5344CB8AC3E}">
        <p14:creationId xmlns:p14="http://schemas.microsoft.com/office/powerpoint/2010/main" val="175148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4499992" cy="6861723"/>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6236" y="-1406"/>
            <a:ext cx="4525171" cy="6859406"/>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472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Aangepast 1">
      <a:dk1>
        <a:sysClr val="windowText" lastClr="000000"/>
      </a:dk1>
      <a:lt1>
        <a:srgbClr val="000000"/>
      </a:lt1>
      <a:dk2>
        <a:srgbClr val="000000"/>
      </a:dk2>
      <a:lt2>
        <a:srgbClr val="00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TotalTime>
  <Words>700</Words>
  <Application>Microsoft Office PowerPoint</Application>
  <PresentationFormat>Diavoorstelling (4:3)</PresentationFormat>
  <Paragraphs>100</Paragraphs>
  <Slides>35</Slides>
  <Notes>5</Notes>
  <HiddenSlides>0</HiddenSlides>
  <MMClips>0</MMClips>
  <ScaleCrop>false</ScaleCrop>
  <HeadingPairs>
    <vt:vector size="4" baseType="variant">
      <vt:variant>
        <vt:lpstr>Thema</vt:lpstr>
      </vt:variant>
      <vt:variant>
        <vt:i4>1</vt:i4>
      </vt:variant>
      <vt:variant>
        <vt:lpstr>Diatitels</vt:lpstr>
      </vt:variant>
      <vt:variant>
        <vt:i4>35</vt:i4>
      </vt:variant>
    </vt:vector>
  </HeadingPairs>
  <TitlesOfParts>
    <vt:vector size="36" baseType="lpstr">
      <vt:lpstr>Kantoorthema</vt:lpstr>
      <vt:lpstr> Groene Darwin De plantenleer van Charles Darwin (1809-1882)</vt:lpstr>
      <vt:lpstr>Darwins lab</vt:lpstr>
      <vt:lpstr>PowerPoint-presentatie</vt:lpstr>
      <vt:lpstr>PowerPoint-presentatie</vt:lpstr>
      <vt:lpstr>PowerPoint-presentatie</vt:lpstr>
      <vt:lpstr>Documentaires</vt:lpstr>
      <vt:lpstr>Links</vt:lpstr>
      <vt:lpstr>Darwin’s little shop of horrors</vt:lpstr>
      <vt:lpstr>PowerPoint-presentatie</vt:lpstr>
      <vt:lpstr>Man-eating tree of Madagascar</vt:lpstr>
      <vt:lpstr>Venusvliegenval (Dionaea muscipula) </vt:lpstr>
      <vt:lpstr>Arthur Dobbs (1689-1765)</vt:lpstr>
      <vt:lpstr>John Ellis (1710-1776)</vt:lpstr>
      <vt:lpstr>Carolus Linnaeus (1707-1778)</vt:lpstr>
      <vt:lpstr>PowerPoint-presentatie</vt:lpstr>
      <vt:lpstr>Insectivorous Plants (1875)</vt:lpstr>
      <vt:lpstr>Hartfield (juli 1860)</vt:lpstr>
      <vt:lpstr>“Bij Jupiter, soms denk ik dat Drosera een vermomd dier!”  (Brief Darwin aan Lyell, 14 november 1860)</vt:lpstr>
      <vt:lpstr>“Ik geef momenteel meer om Drosera dan de oorsprong van soorten” </vt:lpstr>
      <vt:lpstr>Voedselarme gronden</vt:lpstr>
      <vt:lpstr>PowerPoint-presentatie</vt:lpstr>
      <vt:lpstr>Vegetable wickedness</vt:lpstr>
      <vt:lpstr>Blaasjeskruid (Utricularia)</vt:lpstr>
      <vt:lpstr>PowerPoint-presentatie</vt:lpstr>
      <vt:lpstr>PowerPoint-presentatie</vt:lpstr>
      <vt:lpstr>PowerPoint-presentatie</vt:lpstr>
      <vt:lpstr>Luigi Galvani (1737-1798)</vt:lpstr>
      <vt:lpstr>Dierlijke elekrticiteit</vt:lpstr>
      <vt:lpstr>John Burdon-Sanderson (1828-1905)</vt:lpstr>
      <vt:lpstr>PowerPoint-presentatie</vt:lpstr>
      <vt:lpstr>PowerPoint-presentatie</vt:lpstr>
      <vt:lpstr>Sarraceniaceae</vt:lpstr>
      <vt:lpstr>PowerPoint-presentatie</vt:lpstr>
      <vt:lpstr>Hooded-pitcherplant</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My Lenovo</dc:creator>
  <cp:lastModifiedBy>My Lenovo</cp:lastModifiedBy>
  <cp:revision>103</cp:revision>
  <dcterms:created xsi:type="dcterms:W3CDTF">2017-10-11T19:44:36Z</dcterms:created>
  <dcterms:modified xsi:type="dcterms:W3CDTF">2019-05-09T22:06:15Z</dcterms:modified>
</cp:coreProperties>
</file>