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43"/>
  </p:notesMasterIdLst>
  <p:handoutMasterIdLst>
    <p:handoutMasterId r:id="rId44"/>
  </p:handoutMasterIdLst>
  <p:sldIdLst>
    <p:sldId id="257" r:id="rId3"/>
    <p:sldId id="261" r:id="rId4"/>
    <p:sldId id="260" r:id="rId5"/>
    <p:sldId id="268" r:id="rId6"/>
    <p:sldId id="262" r:id="rId7"/>
    <p:sldId id="263" r:id="rId8"/>
    <p:sldId id="264" r:id="rId9"/>
    <p:sldId id="277" r:id="rId10"/>
    <p:sldId id="278" r:id="rId11"/>
    <p:sldId id="269" r:id="rId12"/>
    <p:sldId id="258" r:id="rId13"/>
    <p:sldId id="266" r:id="rId14"/>
    <p:sldId id="271" r:id="rId15"/>
    <p:sldId id="270" r:id="rId16"/>
    <p:sldId id="272" r:id="rId17"/>
    <p:sldId id="273" r:id="rId18"/>
    <p:sldId id="279" r:id="rId19"/>
    <p:sldId id="300" r:id="rId20"/>
    <p:sldId id="274" r:id="rId21"/>
    <p:sldId id="275" r:id="rId22"/>
    <p:sldId id="284" r:id="rId23"/>
    <p:sldId id="288" r:id="rId24"/>
    <p:sldId id="282" r:id="rId25"/>
    <p:sldId id="285" r:id="rId26"/>
    <p:sldId id="286" r:id="rId27"/>
    <p:sldId id="287" r:id="rId28"/>
    <p:sldId id="289" r:id="rId29"/>
    <p:sldId id="283" r:id="rId30"/>
    <p:sldId id="290" r:id="rId31"/>
    <p:sldId id="291" r:id="rId32"/>
    <p:sldId id="292" r:id="rId33"/>
    <p:sldId id="293" r:id="rId34"/>
    <p:sldId id="294" r:id="rId35"/>
    <p:sldId id="295" r:id="rId36"/>
    <p:sldId id="296" r:id="rId37"/>
    <p:sldId id="265" r:id="rId38"/>
    <p:sldId id="280" r:id="rId39"/>
    <p:sldId id="297" r:id="rId40"/>
    <p:sldId id="298" r:id="rId41"/>
    <p:sldId id="299" r:id="rId42"/>
  </p:sldIdLst>
  <p:sldSz cx="9144000" cy="6858000" type="screen4x3"/>
  <p:notesSz cx="6805613" cy="99441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266" autoAdjust="0"/>
  </p:normalViewPr>
  <p:slideViewPr>
    <p:cSldViewPr>
      <p:cViewPr>
        <p:scale>
          <a:sx n="77" d="100"/>
          <a:sy n="77" d="100"/>
        </p:scale>
        <p:origin x="-1968" y="-31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Lonneke\Documents\Utrecht\Strandingsdata%20GUIDO_M&amp;M_new%201970-2013.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b="1"/>
            </a:pPr>
            <a:r>
              <a:rPr lang="nl-NL" sz="1400" b="1" dirty="0" smtClean="0"/>
              <a:t>Bruinvis strandingen in Nederland van </a:t>
            </a:r>
            <a:r>
              <a:rPr lang="nl-NL" sz="1400" b="1" dirty="0"/>
              <a:t>1970-2013</a:t>
            </a:r>
          </a:p>
        </c:rich>
      </c:tx>
      <c:layout/>
      <c:overlay val="0"/>
    </c:title>
    <c:autoTitleDeleted val="0"/>
    <c:plotArea>
      <c:layout/>
      <c:barChart>
        <c:barDir val="col"/>
        <c:grouping val="clustered"/>
        <c:varyColors val="0"/>
        <c:ser>
          <c:idx val="0"/>
          <c:order val="0"/>
          <c:tx>
            <c:strRef>
              <c:f>Year!$B$124:$B$167</c:f>
              <c:strCache>
                <c:ptCount val="1"/>
                <c:pt idx="0">
                  <c:v>21 11 20 20 6 13 16 22 29 18 20 33 20 28 20 27 24 24 41 30 53 34 33 25 38 31 33 41 59 89 69 113 113 153 204 307 550 337 345 499 437 871 730 873</c:v>
                </c:pt>
              </c:strCache>
            </c:strRef>
          </c:tx>
          <c:spPr>
            <a:solidFill>
              <a:srgbClr val="7030A0"/>
            </a:solidFill>
          </c:spPr>
          <c:invertIfNegative val="0"/>
          <c:cat>
            <c:numRef>
              <c:f>Year!$A$124:$A$167</c:f>
              <c:numCache>
                <c:formatCode>General</c:formatCode>
                <c:ptCount val="44"/>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numCache>
            </c:numRef>
          </c:cat>
          <c:val>
            <c:numRef>
              <c:f>Year!$B$124:$B$167</c:f>
              <c:numCache>
                <c:formatCode>General</c:formatCode>
                <c:ptCount val="44"/>
                <c:pt idx="0">
                  <c:v>21</c:v>
                </c:pt>
                <c:pt idx="1">
                  <c:v>11</c:v>
                </c:pt>
                <c:pt idx="2">
                  <c:v>20</c:v>
                </c:pt>
                <c:pt idx="3">
                  <c:v>20</c:v>
                </c:pt>
                <c:pt idx="4">
                  <c:v>6</c:v>
                </c:pt>
                <c:pt idx="5">
                  <c:v>13</c:v>
                </c:pt>
                <c:pt idx="6">
                  <c:v>16</c:v>
                </c:pt>
                <c:pt idx="7">
                  <c:v>22</c:v>
                </c:pt>
                <c:pt idx="8">
                  <c:v>29</c:v>
                </c:pt>
                <c:pt idx="9">
                  <c:v>18</c:v>
                </c:pt>
                <c:pt idx="10">
                  <c:v>20</c:v>
                </c:pt>
                <c:pt idx="11">
                  <c:v>33</c:v>
                </c:pt>
                <c:pt idx="12">
                  <c:v>20</c:v>
                </c:pt>
                <c:pt idx="13">
                  <c:v>28</c:v>
                </c:pt>
                <c:pt idx="14">
                  <c:v>20</c:v>
                </c:pt>
                <c:pt idx="15">
                  <c:v>27</c:v>
                </c:pt>
                <c:pt idx="16">
                  <c:v>24</c:v>
                </c:pt>
                <c:pt idx="17">
                  <c:v>24</c:v>
                </c:pt>
                <c:pt idx="18">
                  <c:v>41</c:v>
                </c:pt>
                <c:pt idx="19">
                  <c:v>30</c:v>
                </c:pt>
                <c:pt idx="20">
                  <c:v>53</c:v>
                </c:pt>
                <c:pt idx="21">
                  <c:v>34</c:v>
                </c:pt>
                <c:pt idx="22">
                  <c:v>33</c:v>
                </c:pt>
                <c:pt idx="23">
                  <c:v>25</c:v>
                </c:pt>
                <c:pt idx="24">
                  <c:v>38</c:v>
                </c:pt>
                <c:pt idx="25">
                  <c:v>31</c:v>
                </c:pt>
                <c:pt idx="26">
                  <c:v>33</c:v>
                </c:pt>
                <c:pt idx="27">
                  <c:v>41</c:v>
                </c:pt>
                <c:pt idx="28">
                  <c:v>59</c:v>
                </c:pt>
                <c:pt idx="29">
                  <c:v>89</c:v>
                </c:pt>
                <c:pt idx="30">
                  <c:v>69</c:v>
                </c:pt>
                <c:pt idx="31">
                  <c:v>113</c:v>
                </c:pt>
                <c:pt idx="32">
                  <c:v>113</c:v>
                </c:pt>
                <c:pt idx="33">
                  <c:v>153</c:v>
                </c:pt>
                <c:pt idx="34">
                  <c:v>204</c:v>
                </c:pt>
                <c:pt idx="35">
                  <c:v>307</c:v>
                </c:pt>
                <c:pt idx="36">
                  <c:v>550</c:v>
                </c:pt>
                <c:pt idx="37">
                  <c:v>337</c:v>
                </c:pt>
                <c:pt idx="38">
                  <c:v>345</c:v>
                </c:pt>
                <c:pt idx="39">
                  <c:v>499</c:v>
                </c:pt>
                <c:pt idx="40">
                  <c:v>437</c:v>
                </c:pt>
                <c:pt idx="41">
                  <c:v>871</c:v>
                </c:pt>
                <c:pt idx="42">
                  <c:v>730</c:v>
                </c:pt>
                <c:pt idx="43">
                  <c:v>873</c:v>
                </c:pt>
              </c:numCache>
            </c:numRef>
          </c:val>
        </c:ser>
        <c:dLbls>
          <c:showLegendKey val="0"/>
          <c:showVal val="0"/>
          <c:showCatName val="0"/>
          <c:showSerName val="0"/>
          <c:showPercent val="0"/>
          <c:showBubbleSize val="0"/>
        </c:dLbls>
        <c:gapWidth val="150"/>
        <c:axId val="51592192"/>
        <c:axId val="51606656"/>
      </c:barChart>
      <c:catAx>
        <c:axId val="51592192"/>
        <c:scaling>
          <c:orientation val="minMax"/>
        </c:scaling>
        <c:delete val="0"/>
        <c:axPos val="b"/>
        <c:title>
          <c:tx>
            <c:rich>
              <a:bodyPr/>
              <a:lstStyle/>
              <a:p>
                <a:pPr>
                  <a:defRPr b="1"/>
                </a:pPr>
                <a:r>
                  <a:rPr lang="nl-NL" b="1" dirty="0" smtClean="0"/>
                  <a:t>Jaar</a:t>
                </a:r>
                <a:endParaRPr lang="nl-NL" b="1" dirty="0"/>
              </a:p>
            </c:rich>
          </c:tx>
          <c:layout/>
          <c:overlay val="0"/>
        </c:title>
        <c:numFmt formatCode="General" sourceLinked="1"/>
        <c:majorTickMark val="out"/>
        <c:minorTickMark val="none"/>
        <c:tickLblPos val="nextTo"/>
        <c:txPr>
          <a:bodyPr rot="-5400000" vert="horz"/>
          <a:lstStyle/>
          <a:p>
            <a:pPr>
              <a:defRPr sz="1000" b="0" i="0" u="none" strike="noStrike" baseline="0">
                <a:solidFill>
                  <a:srgbClr val="000000"/>
                </a:solidFill>
                <a:latin typeface="Calibri"/>
                <a:ea typeface="Calibri"/>
                <a:cs typeface="Calibri"/>
              </a:defRPr>
            </a:pPr>
            <a:endParaRPr lang="nl-NL"/>
          </a:p>
        </c:txPr>
        <c:crossAx val="51606656"/>
        <c:crosses val="autoZero"/>
        <c:auto val="1"/>
        <c:lblAlgn val="ctr"/>
        <c:lblOffset val="100"/>
        <c:noMultiLvlLbl val="0"/>
      </c:catAx>
      <c:valAx>
        <c:axId val="51606656"/>
        <c:scaling>
          <c:orientation val="minMax"/>
          <c:max val="900"/>
          <c:min val="0"/>
        </c:scaling>
        <c:delete val="0"/>
        <c:axPos val="l"/>
        <c:majorGridlines/>
        <c:title>
          <c:tx>
            <c:rich>
              <a:bodyPr rot="-5400000" vert="horz"/>
              <a:lstStyle/>
              <a:p>
                <a:pPr>
                  <a:defRPr sz="1050" b="1"/>
                </a:pPr>
                <a:r>
                  <a:rPr lang="nl-NL" sz="1050" b="1" dirty="0" smtClean="0"/>
                  <a:t>Totaal aantal bruinvissen</a:t>
                </a:r>
                <a:endParaRPr lang="nl-NL" sz="1050" b="1" dirty="0"/>
              </a:p>
            </c:rich>
          </c:tx>
          <c:layout/>
          <c:overlay val="0"/>
        </c:title>
        <c:numFmt formatCode="General" sourceLinked="1"/>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nl-NL"/>
          </a:p>
        </c:txPr>
        <c:crossAx val="51592192"/>
        <c:crosses val="autoZero"/>
        <c:crossBetween val="between"/>
      </c:valAx>
    </c:plotArea>
    <c:plotVisOnly val="1"/>
    <c:dispBlanksAs val="gap"/>
    <c:showDLblsOverMax val="0"/>
  </c:chart>
  <c:txPr>
    <a:bodyPr/>
    <a:lstStyle/>
    <a:p>
      <a:pPr>
        <a:defRPr sz="1000" b="0" i="0" u="none" strike="noStrike" baseline="0">
          <a:solidFill>
            <a:srgbClr val="000000"/>
          </a:solidFill>
          <a:latin typeface="Calibri"/>
          <a:ea typeface="Calibri"/>
          <a:cs typeface="Calibri"/>
        </a:defRPr>
      </a:pPr>
      <a:endParaRPr lang="nl-NL"/>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720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4939" y="0"/>
            <a:ext cx="2949099" cy="497205"/>
          </a:xfrm>
          <a:prstGeom prst="rect">
            <a:avLst/>
          </a:prstGeom>
        </p:spPr>
        <p:txBody>
          <a:bodyPr vert="horz" lIns="91440" tIns="45720" rIns="91440" bIns="45720" rtlCol="0"/>
          <a:lstStyle>
            <a:lvl1pPr algn="r">
              <a:defRPr sz="1200"/>
            </a:lvl1pPr>
          </a:lstStyle>
          <a:p>
            <a:fld id="{8D7664EA-127E-48D1-9843-FFD06BBAF321}" type="datetimeFigureOut">
              <a:rPr lang="en-GB" smtClean="0"/>
              <a:t>05/06/2015</a:t>
            </a:fld>
            <a:endParaRPr lang="en-GB"/>
          </a:p>
        </p:txBody>
      </p:sp>
      <p:sp>
        <p:nvSpPr>
          <p:cNvPr id="4" name="Footer Placeholder 3"/>
          <p:cNvSpPr>
            <a:spLocks noGrp="1"/>
          </p:cNvSpPr>
          <p:nvPr>
            <p:ph type="ftr" sz="quarter" idx="2"/>
          </p:nvPr>
        </p:nvSpPr>
        <p:spPr>
          <a:xfrm>
            <a:off x="0" y="9445169"/>
            <a:ext cx="2949099" cy="49720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4939" y="9445169"/>
            <a:ext cx="2949099" cy="497205"/>
          </a:xfrm>
          <a:prstGeom prst="rect">
            <a:avLst/>
          </a:prstGeom>
        </p:spPr>
        <p:txBody>
          <a:bodyPr vert="horz" lIns="91440" tIns="45720" rIns="91440" bIns="45720" rtlCol="0" anchor="b"/>
          <a:lstStyle>
            <a:lvl1pPr algn="r">
              <a:defRPr sz="1200"/>
            </a:lvl1pPr>
          </a:lstStyle>
          <a:p>
            <a:fld id="{2C2661A7-75C1-41DF-87FE-DA27955BE6C1}" type="slidenum">
              <a:rPr lang="en-GB" smtClean="0"/>
              <a:t>‹nr.›</a:t>
            </a:fld>
            <a:endParaRPr lang="en-GB"/>
          </a:p>
        </p:txBody>
      </p:sp>
    </p:spTree>
    <p:extLst>
      <p:ext uri="{BB962C8B-B14F-4D97-AF65-F5344CB8AC3E}">
        <p14:creationId xmlns:p14="http://schemas.microsoft.com/office/powerpoint/2010/main" val="22027549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720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4939" y="0"/>
            <a:ext cx="2949099" cy="497205"/>
          </a:xfrm>
          <a:prstGeom prst="rect">
            <a:avLst/>
          </a:prstGeom>
        </p:spPr>
        <p:txBody>
          <a:bodyPr vert="horz" lIns="91440" tIns="45720" rIns="91440" bIns="45720" rtlCol="0"/>
          <a:lstStyle>
            <a:lvl1pPr algn="r">
              <a:defRPr sz="1200"/>
            </a:lvl1pPr>
          </a:lstStyle>
          <a:p>
            <a:fld id="{CD25B80A-7911-4B05-8CA0-8D08DF042809}" type="datetimeFigureOut">
              <a:rPr lang="en-GB" smtClean="0"/>
              <a:t>05/06/2015</a:t>
            </a:fld>
            <a:endParaRPr lang="en-GB"/>
          </a:p>
        </p:txBody>
      </p:sp>
      <p:sp>
        <p:nvSpPr>
          <p:cNvPr id="4" name="Slide Image Placeholder 3"/>
          <p:cNvSpPr>
            <a:spLocks noGrp="1" noRot="1" noChangeAspect="1"/>
          </p:cNvSpPr>
          <p:nvPr>
            <p:ph type="sldImg" idx="2"/>
          </p:nvPr>
        </p:nvSpPr>
        <p:spPr>
          <a:xfrm>
            <a:off x="917575" y="746125"/>
            <a:ext cx="4972050" cy="3729038"/>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562" y="4723448"/>
            <a:ext cx="5444490" cy="447484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45169"/>
            <a:ext cx="2949099" cy="49720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4939" y="9445169"/>
            <a:ext cx="2949099" cy="497205"/>
          </a:xfrm>
          <a:prstGeom prst="rect">
            <a:avLst/>
          </a:prstGeom>
        </p:spPr>
        <p:txBody>
          <a:bodyPr vert="horz" lIns="91440" tIns="45720" rIns="91440" bIns="45720" rtlCol="0" anchor="b"/>
          <a:lstStyle>
            <a:lvl1pPr algn="r">
              <a:defRPr sz="1200"/>
            </a:lvl1pPr>
          </a:lstStyle>
          <a:p>
            <a:fld id="{46BF559D-3F9C-44C0-B62F-0D0608243319}" type="slidenum">
              <a:rPr lang="en-GB" smtClean="0"/>
              <a:t>‹nr.›</a:t>
            </a:fld>
            <a:endParaRPr lang="en-GB"/>
          </a:p>
        </p:txBody>
      </p:sp>
    </p:spTree>
    <p:extLst>
      <p:ext uri="{BB962C8B-B14F-4D97-AF65-F5344CB8AC3E}">
        <p14:creationId xmlns:p14="http://schemas.microsoft.com/office/powerpoint/2010/main" val="1990304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US" sz="800" b="1" dirty="0" smtClean="0">
                <a:solidFill>
                  <a:srgbClr val="800080"/>
                </a:solidFill>
                <a:effectLst/>
                <a:latin typeface="Verdana"/>
                <a:ea typeface="Times New Roman"/>
                <a:cs typeface="Times New Roman"/>
              </a:rPr>
              <a:t>Lonneke L. IJsseldijk</a:t>
            </a:r>
            <a:r>
              <a:rPr lang="en-US" sz="800" dirty="0" smtClean="0">
                <a:solidFill>
                  <a:srgbClr val="800080"/>
                </a:solidFill>
                <a:effectLst/>
                <a:latin typeface="Verdana"/>
                <a:ea typeface="Times New Roman"/>
                <a:cs typeface="Times New Roman"/>
              </a:rPr>
              <a:t>, BSc</a:t>
            </a:r>
            <a:endParaRPr lang="nl-NL" sz="2000" dirty="0" smtClean="0">
              <a:effectLst/>
              <a:latin typeface="+mn-lt"/>
              <a:ea typeface="Calibri"/>
              <a:cs typeface="Times New Roman"/>
            </a:endParaRPr>
          </a:p>
          <a:p>
            <a:pPr>
              <a:spcAft>
                <a:spcPts val="0"/>
              </a:spcAft>
            </a:pPr>
            <a:r>
              <a:rPr lang="en-US" sz="800" dirty="0" smtClean="0">
                <a:solidFill>
                  <a:srgbClr val="800080"/>
                </a:solidFill>
                <a:effectLst/>
                <a:latin typeface="Verdana"/>
                <a:ea typeface="Times New Roman"/>
                <a:cs typeface="Times New Roman"/>
              </a:rPr>
              <a:t>Project </a:t>
            </a:r>
            <a:r>
              <a:rPr lang="en-US" sz="800" dirty="0" err="1" smtClean="0">
                <a:solidFill>
                  <a:srgbClr val="800080"/>
                </a:solidFill>
                <a:effectLst/>
                <a:latin typeface="Verdana"/>
                <a:ea typeface="Times New Roman"/>
                <a:cs typeface="Times New Roman"/>
              </a:rPr>
              <a:t>coördinator</a:t>
            </a:r>
            <a:r>
              <a:rPr lang="en-US" sz="800" dirty="0" smtClean="0">
                <a:solidFill>
                  <a:srgbClr val="800080"/>
                </a:solidFill>
                <a:effectLst/>
                <a:latin typeface="Verdana"/>
                <a:ea typeface="Times New Roman"/>
                <a:cs typeface="Times New Roman"/>
              </a:rPr>
              <a:t> Cetaceans</a:t>
            </a:r>
            <a:endParaRPr lang="nl-NL" sz="2000" dirty="0" smtClean="0">
              <a:effectLst/>
              <a:latin typeface="+mn-lt"/>
              <a:ea typeface="Calibri"/>
              <a:cs typeface="Times New Roman"/>
            </a:endParaRPr>
          </a:p>
          <a:p>
            <a:pPr>
              <a:spcAft>
                <a:spcPts val="0"/>
              </a:spcAft>
            </a:pPr>
            <a:r>
              <a:rPr lang="nl-NL" sz="800" dirty="0" smtClean="0">
                <a:solidFill>
                  <a:srgbClr val="800080"/>
                </a:solidFill>
                <a:effectLst/>
                <a:latin typeface="Verdana"/>
                <a:ea typeface="Times New Roman"/>
                <a:cs typeface="Times New Roman"/>
              </a:rPr>
              <a:t>Faculty of </a:t>
            </a:r>
            <a:r>
              <a:rPr lang="nl-NL" sz="800" dirty="0" err="1" smtClean="0">
                <a:solidFill>
                  <a:srgbClr val="800080"/>
                </a:solidFill>
                <a:effectLst/>
                <a:latin typeface="Verdana"/>
                <a:ea typeface="Times New Roman"/>
                <a:cs typeface="Times New Roman"/>
              </a:rPr>
              <a:t>Veterinary</a:t>
            </a:r>
            <a:r>
              <a:rPr lang="nl-NL" sz="800" dirty="0" smtClean="0">
                <a:solidFill>
                  <a:srgbClr val="800080"/>
                </a:solidFill>
                <a:effectLst/>
                <a:latin typeface="Verdana"/>
                <a:ea typeface="Times New Roman"/>
                <a:cs typeface="Times New Roman"/>
              </a:rPr>
              <a:t> </a:t>
            </a:r>
            <a:r>
              <a:rPr lang="nl-NL" sz="800" dirty="0" err="1" smtClean="0">
                <a:solidFill>
                  <a:srgbClr val="800080"/>
                </a:solidFill>
                <a:effectLst/>
                <a:latin typeface="Verdana"/>
                <a:ea typeface="Times New Roman"/>
                <a:cs typeface="Times New Roman"/>
              </a:rPr>
              <a:t>Medicine</a:t>
            </a:r>
            <a:r>
              <a:rPr lang="nl-NL" sz="800" dirty="0" smtClean="0">
                <a:solidFill>
                  <a:srgbClr val="800080"/>
                </a:solidFill>
                <a:effectLst/>
                <a:latin typeface="Verdana"/>
                <a:ea typeface="Times New Roman"/>
                <a:cs typeface="Times New Roman"/>
              </a:rPr>
              <a:t>, Utrecht University</a:t>
            </a:r>
            <a:endParaRPr lang="nl-NL" sz="2000" dirty="0" smtClean="0">
              <a:effectLst/>
              <a:latin typeface="+mn-lt"/>
              <a:ea typeface="Calibri"/>
              <a:cs typeface="Times New Roman"/>
            </a:endParaRPr>
          </a:p>
          <a:p>
            <a:pPr>
              <a:spcAft>
                <a:spcPts val="0"/>
              </a:spcAft>
            </a:pPr>
            <a:r>
              <a:rPr lang="nl-NL" sz="800" dirty="0" err="1" smtClean="0">
                <a:solidFill>
                  <a:srgbClr val="800080"/>
                </a:solidFill>
                <a:effectLst/>
                <a:latin typeface="Verdana"/>
                <a:ea typeface="Times New Roman"/>
                <a:cs typeface="Times New Roman"/>
              </a:rPr>
              <a:t>Department</a:t>
            </a:r>
            <a:r>
              <a:rPr lang="nl-NL" sz="800" dirty="0" smtClean="0">
                <a:solidFill>
                  <a:srgbClr val="800080"/>
                </a:solidFill>
                <a:effectLst/>
                <a:latin typeface="Verdana"/>
                <a:ea typeface="Times New Roman"/>
                <a:cs typeface="Times New Roman"/>
              </a:rPr>
              <a:t> of </a:t>
            </a:r>
            <a:r>
              <a:rPr lang="nl-NL" sz="800" dirty="0" err="1" smtClean="0">
                <a:solidFill>
                  <a:srgbClr val="800080"/>
                </a:solidFill>
                <a:effectLst/>
                <a:latin typeface="Verdana"/>
                <a:ea typeface="Times New Roman"/>
                <a:cs typeface="Times New Roman"/>
              </a:rPr>
              <a:t>Pathobiology</a:t>
            </a:r>
            <a:r>
              <a:rPr lang="nl-NL" sz="2000" dirty="0" smtClean="0">
                <a:effectLst/>
                <a:latin typeface="+mn-lt"/>
                <a:ea typeface="Times New Roman"/>
                <a:cs typeface="Times New Roman"/>
              </a:rPr>
              <a:t> </a:t>
            </a:r>
            <a:endParaRPr lang="nl-NL" sz="2000" dirty="0" smtClean="0">
              <a:effectLst/>
              <a:latin typeface="+mn-lt"/>
              <a:ea typeface="Calibri"/>
              <a:cs typeface="Times New Roman"/>
            </a:endParaRPr>
          </a:p>
          <a:p>
            <a:pPr>
              <a:spcAft>
                <a:spcPts val="0"/>
              </a:spcAft>
            </a:pPr>
            <a:r>
              <a:rPr lang="nl-NL" sz="2000" dirty="0" smtClean="0">
                <a:effectLst/>
                <a:latin typeface="+mn-lt"/>
                <a:ea typeface="Times New Roman"/>
                <a:cs typeface="Times New Roman"/>
              </a:rPr>
              <a:t> </a:t>
            </a:r>
            <a:endParaRPr lang="nl-NL" sz="2000" dirty="0" smtClean="0">
              <a:effectLst/>
              <a:latin typeface="+mn-lt"/>
              <a:ea typeface="Calibri"/>
              <a:cs typeface="Times New Roman"/>
            </a:endParaRPr>
          </a:p>
          <a:p>
            <a:pPr>
              <a:spcAft>
                <a:spcPts val="0"/>
              </a:spcAft>
            </a:pPr>
            <a:r>
              <a:rPr lang="nl-NL" sz="800" dirty="0" smtClean="0">
                <a:solidFill>
                  <a:srgbClr val="800080"/>
                </a:solidFill>
                <a:effectLst/>
                <a:latin typeface="Verdana"/>
                <a:ea typeface="Times New Roman"/>
                <a:cs typeface="Times New Roman"/>
              </a:rPr>
              <a:t>T +31 30 253 5312, M +31 6 244 556 98</a:t>
            </a:r>
            <a:endParaRPr lang="nl-NL" sz="2000" dirty="0" smtClean="0">
              <a:effectLst/>
              <a:latin typeface="+mn-lt"/>
              <a:ea typeface="Calibri"/>
              <a:cs typeface="Times New Roman"/>
            </a:endParaRPr>
          </a:p>
          <a:p>
            <a:pPr>
              <a:spcAft>
                <a:spcPts val="0"/>
              </a:spcAft>
            </a:pPr>
            <a:r>
              <a:rPr lang="nl-NL" sz="800" dirty="0" smtClean="0">
                <a:solidFill>
                  <a:srgbClr val="800080"/>
                </a:solidFill>
                <a:effectLst/>
                <a:latin typeface="Verdana"/>
                <a:ea typeface="Times New Roman"/>
                <a:cs typeface="Times New Roman"/>
              </a:rPr>
              <a:t>L.L.IJsseldijk@uu.nl </a:t>
            </a:r>
            <a:endParaRPr lang="nl-NL" sz="2000" dirty="0" smtClean="0">
              <a:effectLst/>
              <a:latin typeface="+mn-lt"/>
              <a:ea typeface="Calibri"/>
              <a:cs typeface="Times New Roman"/>
            </a:endParaRPr>
          </a:p>
          <a:p>
            <a:pPr>
              <a:spcAft>
                <a:spcPts val="0"/>
              </a:spcAft>
            </a:pPr>
            <a:r>
              <a:rPr lang="nl-NL" sz="800" dirty="0" err="1" smtClean="0">
                <a:solidFill>
                  <a:srgbClr val="800080"/>
                </a:solidFill>
                <a:effectLst/>
                <a:latin typeface="Verdana"/>
                <a:ea typeface="Times New Roman"/>
                <a:cs typeface="Times New Roman"/>
              </a:rPr>
              <a:t>Yalelaan</a:t>
            </a:r>
            <a:r>
              <a:rPr lang="nl-NL" sz="800" dirty="0" smtClean="0">
                <a:solidFill>
                  <a:srgbClr val="800080"/>
                </a:solidFill>
                <a:effectLst/>
                <a:latin typeface="Verdana"/>
                <a:ea typeface="Times New Roman"/>
                <a:cs typeface="Times New Roman"/>
              </a:rPr>
              <a:t> 1, PO Box 80158, 3508 TD Utrecht</a:t>
            </a:r>
            <a:endParaRPr lang="nl-NL" sz="2000" dirty="0" smtClean="0">
              <a:effectLst/>
              <a:latin typeface="+mn-lt"/>
              <a:ea typeface="Calibri"/>
              <a:cs typeface="Times New Roman"/>
            </a:endParaRPr>
          </a:p>
          <a:p>
            <a:pPr>
              <a:spcAft>
                <a:spcPts val="0"/>
              </a:spcAft>
            </a:pPr>
            <a:r>
              <a:rPr lang="nl-NL" sz="800" dirty="0" smtClean="0">
                <a:solidFill>
                  <a:srgbClr val="800080"/>
                </a:solidFill>
                <a:effectLst/>
                <a:latin typeface="Verdana"/>
                <a:ea typeface="Times New Roman"/>
                <a:cs typeface="Times New Roman"/>
              </a:rPr>
              <a:t>The Netherlands</a:t>
            </a:r>
            <a:endParaRPr lang="nl-NL" sz="2000" dirty="0" smtClean="0">
              <a:effectLst/>
              <a:latin typeface="+mn-lt"/>
              <a:ea typeface="Calibri"/>
              <a:cs typeface="Times New Roman"/>
            </a:endParaRPr>
          </a:p>
          <a:p>
            <a:endParaRPr lang="en-GB" dirty="0"/>
          </a:p>
        </p:txBody>
      </p:sp>
      <p:sp>
        <p:nvSpPr>
          <p:cNvPr id="4" name="Slide Number Placeholder 3"/>
          <p:cNvSpPr>
            <a:spLocks noGrp="1"/>
          </p:cNvSpPr>
          <p:nvPr>
            <p:ph type="sldNum" sz="quarter" idx="10"/>
          </p:nvPr>
        </p:nvSpPr>
        <p:spPr/>
        <p:txBody>
          <a:bodyPr/>
          <a:lstStyle/>
          <a:p>
            <a:fld id="{46BF559D-3F9C-44C0-B62F-0D0608243319}" type="slidenum">
              <a:rPr lang="en-GB" smtClean="0"/>
              <a:t>1</a:t>
            </a:fld>
            <a:endParaRPr lang="en-GB"/>
          </a:p>
        </p:txBody>
      </p:sp>
    </p:spTree>
    <p:extLst>
      <p:ext uri="{BB962C8B-B14F-4D97-AF65-F5344CB8AC3E}">
        <p14:creationId xmlns:p14="http://schemas.microsoft.com/office/powerpoint/2010/main" val="37909016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Hoewel</a:t>
            </a:r>
            <a:r>
              <a:rPr lang="en-GB" dirty="0" smtClean="0"/>
              <a:t> </a:t>
            </a:r>
            <a:r>
              <a:rPr lang="en-GB" dirty="0" err="1" smtClean="0"/>
              <a:t>een</a:t>
            </a:r>
            <a:r>
              <a:rPr lang="en-GB" dirty="0" smtClean="0"/>
              <a:t> </a:t>
            </a:r>
            <a:r>
              <a:rPr lang="en-GB" dirty="0" err="1" smtClean="0"/>
              <a:t>groot</a:t>
            </a:r>
            <a:r>
              <a:rPr lang="en-GB" dirty="0" smtClean="0"/>
              <a:t> </a:t>
            </a:r>
            <a:r>
              <a:rPr lang="en-GB" dirty="0" err="1" smtClean="0"/>
              <a:t>deel</a:t>
            </a:r>
            <a:r>
              <a:rPr lang="en-GB" dirty="0" smtClean="0"/>
              <a:t> van de </a:t>
            </a:r>
            <a:r>
              <a:rPr lang="en-GB" dirty="0" err="1" smtClean="0"/>
              <a:t>stranders</a:t>
            </a:r>
            <a:r>
              <a:rPr lang="en-GB" dirty="0" smtClean="0"/>
              <a:t> complete </a:t>
            </a:r>
            <a:r>
              <a:rPr lang="en-GB" dirty="0" err="1" smtClean="0"/>
              <a:t>dieren</a:t>
            </a:r>
            <a:r>
              <a:rPr lang="en-GB" dirty="0" smtClean="0"/>
              <a:t> </a:t>
            </a:r>
            <a:r>
              <a:rPr lang="en-GB" dirty="0" err="1" smtClean="0"/>
              <a:t>waren</a:t>
            </a:r>
            <a:r>
              <a:rPr lang="en-GB" dirty="0" smtClean="0"/>
              <a:t>, </a:t>
            </a:r>
            <a:r>
              <a:rPr lang="en-GB" dirty="0" err="1" smtClean="0"/>
              <a:t>gaaf</a:t>
            </a:r>
            <a:r>
              <a:rPr lang="en-GB" dirty="0" smtClean="0"/>
              <a:t> van</a:t>
            </a:r>
            <a:r>
              <a:rPr lang="en-GB" baseline="0" dirty="0" smtClean="0"/>
              <a:t> </a:t>
            </a:r>
            <a:r>
              <a:rPr lang="en-GB" baseline="0" dirty="0" err="1" smtClean="0"/>
              <a:t>buiten</a:t>
            </a:r>
            <a:r>
              <a:rPr lang="en-GB" baseline="0" dirty="0" smtClean="0"/>
              <a:t>, </a:t>
            </a:r>
            <a:r>
              <a:rPr lang="en-GB" baseline="0" dirty="0" err="1" smtClean="0"/>
              <a:t>werden</a:t>
            </a:r>
            <a:r>
              <a:rPr lang="en-GB" baseline="0" dirty="0" smtClean="0"/>
              <a:t> </a:t>
            </a:r>
            <a:r>
              <a:rPr lang="en-GB" baseline="0" dirty="0" err="1" smtClean="0"/>
              <a:t>ook</a:t>
            </a:r>
            <a:r>
              <a:rPr lang="en-GB" baseline="0" dirty="0" smtClean="0"/>
              <a:t> </a:t>
            </a:r>
            <a:r>
              <a:rPr lang="en-GB" baseline="0" dirty="0" err="1" smtClean="0"/>
              <a:t>verminkte</a:t>
            </a:r>
            <a:r>
              <a:rPr lang="en-GB" baseline="0" dirty="0" smtClean="0"/>
              <a:t> </a:t>
            </a:r>
            <a:r>
              <a:rPr lang="en-GB" baseline="0" dirty="0" err="1" smtClean="0"/>
              <a:t>dieren</a:t>
            </a:r>
            <a:r>
              <a:rPr lang="en-GB" baseline="0" dirty="0" smtClean="0"/>
              <a:t> </a:t>
            </a:r>
            <a:r>
              <a:rPr lang="en-GB" baseline="0" dirty="0" err="1" smtClean="0"/>
              <a:t>gevonden</a:t>
            </a:r>
            <a:r>
              <a:rPr lang="en-GB" baseline="0" dirty="0" smtClean="0"/>
              <a:t>.</a:t>
            </a:r>
          </a:p>
          <a:p>
            <a:r>
              <a:rPr lang="en-GB" baseline="0" dirty="0" err="1" smtClean="0"/>
              <a:t>Deze</a:t>
            </a:r>
            <a:r>
              <a:rPr lang="en-GB" baseline="0" dirty="0" smtClean="0"/>
              <a:t> </a:t>
            </a:r>
            <a:r>
              <a:rPr lang="en-GB" baseline="0" dirty="0" err="1" smtClean="0"/>
              <a:t>verminkingen</a:t>
            </a:r>
            <a:r>
              <a:rPr lang="en-GB" baseline="0" dirty="0" smtClean="0"/>
              <a:t>, of </a:t>
            </a:r>
            <a:r>
              <a:rPr lang="en-GB" baseline="0" dirty="0" err="1" smtClean="0"/>
              <a:t>mutilaties</a:t>
            </a:r>
            <a:r>
              <a:rPr lang="en-GB" baseline="0" dirty="0" smtClean="0"/>
              <a:t>, </a:t>
            </a:r>
            <a:r>
              <a:rPr lang="en-GB" baseline="0" dirty="0" err="1" smtClean="0"/>
              <a:t>waren</a:t>
            </a:r>
            <a:r>
              <a:rPr lang="en-GB" baseline="0" dirty="0" smtClean="0"/>
              <a:t> </a:t>
            </a:r>
            <a:r>
              <a:rPr lang="en-GB" baseline="0" dirty="0" err="1" smtClean="0"/>
              <a:t>soms</a:t>
            </a:r>
            <a:r>
              <a:rPr lang="en-GB" baseline="0" dirty="0" smtClean="0"/>
              <a:t> </a:t>
            </a:r>
            <a:r>
              <a:rPr lang="en-GB" baseline="0" dirty="0" err="1" smtClean="0"/>
              <a:t>klein</a:t>
            </a:r>
            <a:r>
              <a:rPr lang="en-GB" baseline="0" dirty="0" smtClean="0"/>
              <a:t> (</a:t>
            </a:r>
            <a:r>
              <a:rPr lang="en-GB" baseline="0" dirty="0" err="1" smtClean="0"/>
              <a:t>wonden</a:t>
            </a:r>
            <a:r>
              <a:rPr lang="en-GB" baseline="0" dirty="0" smtClean="0"/>
              <a:t> </a:t>
            </a:r>
            <a:r>
              <a:rPr lang="en-GB" baseline="0" dirty="0" err="1" smtClean="0"/>
              <a:t>aan</a:t>
            </a:r>
            <a:r>
              <a:rPr lang="en-GB" baseline="0" dirty="0" smtClean="0"/>
              <a:t> de kop) maar </a:t>
            </a:r>
            <a:r>
              <a:rPr lang="en-GB" baseline="0" dirty="0" err="1" smtClean="0"/>
              <a:t>soms</a:t>
            </a:r>
            <a:r>
              <a:rPr lang="en-GB" baseline="0" dirty="0" smtClean="0"/>
              <a:t> </a:t>
            </a:r>
            <a:r>
              <a:rPr lang="en-GB" baseline="0" dirty="0" err="1" smtClean="0"/>
              <a:t>ook</a:t>
            </a:r>
            <a:r>
              <a:rPr lang="en-GB" baseline="0" dirty="0" smtClean="0"/>
              <a:t> </a:t>
            </a:r>
            <a:r>
              <a:rPr lang="en-GB" baseline="0" dirty="0" err="1" smtClean="0"/>
              <a:t>groot</a:t>
            </a:r>
            <a:r>
              <a:rPr lang="en-GB" baseline="0" dirty="0" smtClean="0"/>
              <a:t> en over het </a:t>
            </a:r>
            <a:r>
              <a:rPr lang="en-GB" baseline="0" dirty="0" err="1" smtClean="0"/>
              <a:t>gehele</a:t>
            </a:r>
            <a:r>
              <a:rPr lang="en-GB" baseline="0" dirty="0" smtClean="0"/>
              <a:t> </a:t>
            </a:r>
            <a:r>
              <a:rPr lang="en-GB" baseline="0" dirty="0" err="1" smtClean="0"/>
              <a:t>lijf</a:t>
            </a:r>
            <a:r>
              <a:rPr lang="en-GB" baseline="0" dirty="0" smtClean="0"/>
              <a:t>. </a:t>
            </a:r>
          </a:p>
          <a:p>
            <a:r>
              <a:rPr lang="en-GB" baseline="0" dirty="0" err="1" smtClean="0"/>
              <a:t>Wat</a:t>
            </a:r>
            <a:r>
              <a:rPr lang="en-GB" baseline="0" dirty="0" smtClean="0"/>
              <a:t> </a:t>
            </a:r>
            <a:r>
              <a:rPr lang="en-GB" baseline="0" dirty="0" err="1" smtClean="0"/>
              <a:t>valt</a:t>
            </a:r>
            <a:r>
              <a:rPr lang="en-GB" baseline="0" dirty="0" smtClean="0"/>
              <a:t> op? </a:t>
            </a:r>
            <a:r>
              <a:rPr lang="en-GB" baseline="0" dirty="0" err="1" smtClean="0"/>
              <a:t>Waar</a:t>
            </a:r>
            <a:r>
              <a:rPr lang="en-GB" baseline="0" dirty="0" smtClean="0"/>
              <a:t> </a:t>
            </a:r>
            <a:r>
              <a:rPr lang="en-GB" baseline="0" dirty="0" err="1" smtClean="0"/>
              <a:t>denken</a:t>
            </a:r>
            <a:r>
              <a:rPr lang="en-GB" baseline="0" dirty="0" smtClean="0"/>
              <a:t> </a:t>
            </a:r>
            <a:r>
              <a:rPr lang="en-GB" baseline="0" dirty="0" err="1" smtClean="0"/>
              <a:t>jullie</a:t>
            </a:r>
            <a:r>
              <a:rPr lang="en-GB" baseline="0" dirty="0" smtClean="0"/>
              <a:t> </a:t>
            </a:r>
            <a:r>
              <a:rPr lang="en-GB" baseline="0" dirty="0" err="1" smtClean="0"/>
              <a:t>aan</a:t>
            </a:r>
            <a:r>
              <a:rPr lang="en-GB" baseline="0" dirty="0" smtClean="0"/>
              <a:t>? </a:t>
            </a:r>
            <a:endParaRPr lang="en-GB" dirty="0"/>
          </a:p>
        </p:txBody>
      </p:sp>
      <p:sp>
        <p:nvSpPr>
          <p:cNvPr id="4" name="Slide Number Placeholder 3"/>
          <p:cNvSpPr>
            <a:spLocks noGrp="1"/>
          </p:cNvSpPr>
          <p:nvPr>
            <p:ph type="sldNum" sz="quarter" idx="10"/>
          </p:nvPr>
        </p:nvSpPr>
        <p:spPr/>
        <p:txBody>
          <a:bodyPr/>
          <a:lstStyle/>
          <a:p>
            <a:fld id="{46BF559D-3F9C-44C0-B62F-0D0608243319}" type="slidenum">
              <a:rPr lang="en-GB" smtClean="0"/>
              <a:t>10</a:t>
            </a:fld>
            <a:endParaRPr lang="en-GB"/>
          </a:p>
        </p:txBody>
      </p:sp>
    </p:spTree>
    <p:extLst>
      <p:ext uri="{BB962C8B-B14F-4D97-AF65-F5344CB8AC3E}">
        <p14:creationId xmlns:p14="http://schemas.microsoft.com/office/powerpoint/2010/main" val="19167906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En het </a:t>
            </a:r>
            <a:r>
              <a:rPr lang="en-GB" dirty="0" err="1" smtClean="0"/>
              <a:t>viel</a:t>
            </a:r>
            <a:r>
              <a:rPr lang="en-GB" baseline="0" dirty="0" smtClean="0"/>
              <a:t> </a:t>
            </a:r>
            <a:r>
              <a:rPr lang="en-GB" baseline="0" dirty="0" err="1" smtClean="0"/>
              <a:t>niet</a:t>
            </a:r>
            <a:r>
              <a:rPr lang="en-GB" baseline="0" dirty="0" smtClean="0"/>
              <a:t> </a:t>
            </a:r>
            <a:r>
              <a:rPr lang="en-GB" baseline="0" dirty="0" err="1" smtClean="0"/>
              <a:t>alleen</a:t>
            </a:r>
            <a:r>
              <a:rPr lang="en-GB" baseline="0" dirty="0" smtClean="0"/>
              <a:t> </a:t>
            </a:r>
            <a:r>
              <a:rPr lang="en-GB" baseline="0" dirty="0" err="1" smtClean="0"/>
              <a:t>ons</a:t>
            </a:r>
            <a:r>
              <a:rPr lang="en-GB" baseline="0" dirty="0" smtClean="0"/>
              <a:t> op, </a:t>
            </a:r>
            <a:r>
              <a:rPr lang="en-GB" baseline="0" dirty="0" err="1" smtClean="0"/>
              <a:t>ook</a:t>
            </a:r>
            <a:r>
              <a:rPr lang="en-GB" baseline="0" dirty="0" smtClean="0"/>
              <a:t> de media</a:t>
            </a:r>
            <a:endParaRPr lang="en-GB" dirty="0"/>
          </a:p>
        </p:txBody>
      </p:sp>
      <p:sp>
        <p:nvSpPr>
          <p:cNvPr id="4" name="Slide Number Placeholder 3"/>
          <p:cNvSpPr>
            <a:spLocks noGrp="1"/>
          </p:cNvSpPr>
          <p:nvPr>
            <p:ph type="sldNum" sz="quarter" idx="10"/>
          </p:nvPr>
        </p:nvSpPr>
        <p:spPr/>
        <p:txBody>
          <a:bodyPr/>
          <a:lstStyle/>
          <a:p>
            <a:fld id="{46BF559D-3F9C-44C0-B62F-0D0608243319}" type="slidenum">
              <a:rPr lang="en-GB" smtClean="0"/>
              <a:t>11</a:t>
            </a:fld>
            <a:endParaRPr lang="en-GB"/>
          </a:p>
        </p:txBody>
      </p:sp>
    </p:spTree>
    <p:extLst>
      <p:ext uri="{BB962C8B-B14F-4D97-AF65-F5344CB8AC3E}">
        <p14:creationId xmlns:p14="http://schemas.microsoft.com/office/powerpoint/2010/main" val="28526789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46BF559D-3F9C-44C0-B62F-0D0608243319}" type="slidenum">
              <a:rPr lang="en-GB" smtClean="0"/>
              <a:t>12</a:t>
            </a:fld>
            <a:endParaRPr lang="en-GB"/>
          </a:p>
        </p:txBody>
      </p:sp>
    </p:spTree>
    <p:extLst>
      <p:ext uri="{BB962C8B-B14F-4D97-AF65-F5344CB8AC3E}">
        <p14:creationId xmlns:p14="http://schemas.microsoft.com/office/powerpoint/2010/main" val="2406504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46BF559D-3F9C-44C0-B62F-0D0608243319}" type="slidenum">
              <a:rPr lang="en-GB" smtClean="0"/>
              <a:t>15</a:t>
            </a:fld>
            <a:endParaRPr lang="en-GB"/>
          </a:p>
        </p:txBody>
      </p:sp>
    </p:spTree>
    <p:extLst>
      <p:ext uri="{BB962C8B-B14F-4D97-AF65-F5344CB8AC3E}">
        <p14:creationId xmlns:p14="http://schemas.microsoft.com/office/powerpoint/2010/main" val="25479460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Dieet</a:t>
            </a:r>
            <a:r>
              <a:rPr lang="en-GB" dirty="0" smtClean="0"/>
              <a:t> </a:t>
            </a:r>
            <a:r>
              <a:rPr lang="en-GB" dirty="0" err="1" smtClean="0"/>
              <a:t>onderzoek</a:t>
            </a:r>
            <a:r>
              <a:rPr lang="en-GB" dirty="0" smtClean="0"/>
              <a:t> </a:t>
            </a:r>
            <a:r>
              <a:rPr lang="en-GB" dirty="0" err="1" smtClean="0"/>
              <a:t>wordt</a:t>
            </a:r>
            <a:r>
              <a:rPr lang="en-GB" dirty="0" smtClean="0"/>
              <a:t> </a:t>
            </a:r>
            <a:r>
              <a:rPr lang="en-GB" dirty="0" err="1" smtClean="0"/>
              <a:t>gedaan</a:t>
            </a:r>
            <a:r>
              <a:rPr lang="en-GB" dirty="0" smtClean="0"/>
              <a:t> door </a:t>
            </a:r>
            <a:r>
              <a:rPr lang="en-GB" dirty="0" err="1" smtClean="0"/>
              <a:t>Mardik</a:t>
            </a:r>
            <a:r>
              <a:rPr lang="en-GB" dirty="0" smtClean="0"/>
              <a:t> Leopold van IMARES,</a:t>
            </a:r>
            <a:r>
              <a:rPr lang="en-GB" baseline="0" dirty="0" smtClean="0"/>
              <a:t> </a:t>
            </a:r>
            <a:r>
              <a:rPr lang="en-GB" baseline="0" dirty="0" err="1" smtClean="0"/>
              <a:t>werkzaam</a:t>
            </a:r>
            <a:r>
              <a:rPr lang="en-GB" baseline="0" dirty="0" smtClean="0"/>
              <a:t> op Texel. </a:t>
            </a:r>
            <a:endParaRPr lang="en-GB" dirty="0"/>
          </a:p>
        </p:txBody>
      </p:sp>
      <p:sp>
        <p:nvSpPr>
          <p:cNvPr id="4" name="Slide Number Placeholder 3"/>
          <p:cNvSpPr>
            <a:spLocks noGrp="1"/>
          </p:cNvSpPr>
          <p:nvPr>
            <p:ph type="sldNum" sz="quarter" idx="10"/>
          </p:nvPr>
        </p:nvSpPr>
        <p:spPr/>
        <p:txBody>
          <a:bodyPr/>
          <a:lstStyle/>
          <a:p>
            <a:fld id="{46BF559D-3F9C-44C0-B62F-0D0608243319}" type="slidenum">
              <a:rPr lang="en-GB" smtClean="0"/>
              <a:t>18</a:t>
            </a:fld>
            <a:endParaRPr lang="en-GB"/>
          </a:p>
        </p:txBody>
      </p:sp>
    </p:spTree>
    <p:extLst>
      <p:ext uri="{BB962C8B-B14F-4D97-AF65-F5344CB8AC3E}">
        <p14:creationId xmlns:p14="http://schemas.microsoft.com/office/powerpoint/2010/main" val="3583401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Boven</a:t>
            </a:r>
            <a:r>
              <a:rPr lang="en-GB" dirty="0" smtClean="0"/>
              <a:t>,</a:t>
            </a:r>
            <a:r>
              <a:rPr lang="en-GB" baseline="0" dirty="0" smtClean="0"/>
              <a:t> van links </a:t>
            </a:r>
            <a:r>
              <a:rPr lang="en-GB" baseline="0" dirty="0" err="1" smtClean="0"/>
              <a:t>naar</a:t>
            </a:r>
            <a:r>
              <a:rPr lang="en-GB" baseline="0" dirty="0" smtClean="0"/>
              <a:t> </a:t>
            </a:r>
            <a:r>
              <a:rPr lang="en-GB" baseline="0" dirty="0" err="1" smtClean="0"/>
              <a:t>rechts</a:t>
            </a:r>
            <a:r>
              <a:rPr lang="en-GB" baseline="0" dirty="0" smtClean="0"/>
              <a:t>: </a:t>
            </a:r>
            <a:r>
              <a:rPr lang="en-GB" baseline="0" dirty="0" err="1" smtClean="0"/>
              <a:t>orka</a:t>
            </a:r>
            <a:r>
              <a:rPr lang="en-GB" baseline="0" dirty="0" smtClean="0"/>
              <a:t>, </a:t>
            </a:r>
            <a:r>
              <a:rPr lang="en-GB" baseline="0" dirty="0" err="1" smtClean="0"/>
              <a:t>voshaai</a:t>
            </a:r>
            <a:r>
              <a:rPr lang="en-GB" baseline="0" dirty="0" smtClean="0"/>
              <a:t>, </a:t>
            </a:r>
            <a:r>
              <a:rPr lang="en-GB" baseline="0" dirty="0" err="1" smtClean="0"/>
              <a:t>tuimelaar</a:t>
            </a:r>
            <a:endParaRPr lang="en-GB" baseline="0" dirty="0" smtClean="0"/>
          </a:p>
          <a:p>
            <a:r>
              <a:rPr lang="en-GB" baseline="0" dirty="0" err="1" smtClean="0"/>
              <a:t>Onder</a:t>
            </a:r>
            <a:r>
              <a:rPr lang="en-GB" baseline="0" dirty="0" smtClean="0"/>
              <a:t>, van links </a:t>
            </a:r>
            <a:r>
              <a:rPr lang="en-GB" baseline="0" dirty="0" err="1" smtClean="0"/>
              <a:t>naar</a:t>
            </a:r>
            <a:r>
              <a:rPr lang="en-GB" baseline="0" dirty="0" smtClean="0"/>
              <a:t> </a:t>
            </a:r>
            <a:r>
              <a:rPr lang="en-GB" baseline="0" dirty="0" err="1" smtClean="0"/>
              <a:t>rechts</a:t>
            </a:r>
            <a:r>
              <a:rPr lang="en-GB" baseline="0" dirty="0" smtClean="0"/>
              <a:t>: </a:t>
            </a:r>
            <a:r>
              <a:rPr lang="en-GB" baseline="0" dirty="0" err="1" smtClean="0"/>
              <a:t>hond</a:t>
            </a:r>
            <a:r>
              <a:rPr lang="en-GB" baseline="0" dirty="0" smtClean="0"/>
              <a:t>, </a:t>
            </a:r>
            <a:r>
              <a:rPr lang="en-GB" baseline="0" dirty="0" err="1" smtClean="0"/>
              <a:t>zeehond</a:t>
            </a:r>
            <a:r>
              <a:rPr lang="en-GB" baseline="0" dirty="0" smtClean="0"/>
              <a:t>, </a:t>
            </a:r>
            <a:r>
              <a:rPr lang="en-GB" baseline="0" dirty="0" err="1" smtClean="0"/>
              <a:t>vos</a:t>
            </a:r>
            <a:endParaRPr lang="en-GB" dirty="0"/>
          </a:p>
        </p:txBody>
      </p:sp>
      <p:sp>
        <p:nvSpPr>
          <p:cNvPr id="4" name="Slide Number Placeholder 3"/>
          <p:cNvSpPr>
            <a:spLocks noGrp="1"/>
          </p:cNvSpPr>
          <p:nvPr>
            <p:ph type="sldNum" sz="quarter" idx="10"/>
          </p:nvPr>
        </p:nvSpPr>
        <p:spPr/>
        <p:txBody>
          <a:bodyPr/>
          <a:lstStyle/>
          <a:p>
            <a:fld id="{46BF559D-3F9C-44C0-B62F-0D0608243319}" type="slidenum">
              <a:rPr lang="en-GB" smtClean="0"/>
              <a:t>22</a:t>
            </a:fld>
            <a:endParaRPr lang="en-GB"/>
          </a:p>
        </p:txBody>
      </p:sp>
    </p:spTree>
    <p:extLst>
      <p:ext uri="{BB962C8B-B14F-4D97-AF65-F5344CB8AC3E}">
        <p14:creationId xmlns:p14="http://schemas.microsoft.com/office/powerpoint/2010/main" val="30432993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De </a:t>
            </a:r>
            <a:r>
              <a:rPr lang="en-GB" dirty="0" err="1" smtClean="0"/>
              <a:t>belgen</a:t>
            </a:r>
            <a:r>
              <a:rPr lang="en-GB" dirty="0" smtClean="0"/>
              <a:t> </a:t>
            </a:r>
            <a:r>
              <a:rPr lang="en-GB" dirty="0" err="1" smtClean="0"/>
              <a:t>dachten</a:t>
            </a:r>
            <a:r>
              <a:rPr lang="en-GB" dirty="0" smtClean="0"/>
              <a:t> het </a:t>
            </a:r>
            <a:r>
              <a:rPr lang="en-GB" dirty="0" err="1" smtClean="0"/>
              <a:t>mysterie</a:t>
            </a:r>
            <a:r>
              <a:rPr lang="en-GB" dirty="0" smtClean="0"/>
              <a:t> </a:t>
            </a:r>
            <a:r>
              <a:rPr lang="en-GB" dirty="0" err="1" smtClean="0"/>
              <a:t>opgelost</a:t>
            </a:r>
            <a:r>
              <a:rPr lang="en-GB" dirty="0" smtClean="0"/>
              <a:t> </a:t>
            </a:r>
            <a:r>
              <a:rPr lang="en-GB" dirty="0" err="1" smtClean="0"/>
              <a:t>te</a:t>
            </a:r>
            <a:r>
              <a:rPr lang="en-GB" dirty="0" smtClean="0"/>
              <a:t> </a:t>
            </a:r>
            <a:r>
              <a:rPr lang="en-GB" dirty="0" err="1" smtClean="0"/>
              <a:t>hebben</a:t>
            </a:r>
            <a:r>
              <a:rPr lang="en-GB" dirty="0" smtClean="0"/>
              <a:t>. Op</a:t>
            </a:r>
            <a:r>
              <a:rPr lang="en-GB" baseline="0" dirty="0" smtClean="0"/>
              <a:t> </a:t>
            </a:r>
            <a:r>
              <a:rPr lang="en-GB" baseline="0" dirty="0" err="1" smtClean="0"/>
              <a:t>dit</a:t>
            </a:r>
            <a:r>
              <a:rPr lang="en-GB" baseline="0" dirty="0" smtClean="0"/>
              <a:t> moment </a:t>
            </a:r>
            <a:r>
              <a:rPr lang="en-GB" baseline="0" dirty="0" err="1" smtClean="0"/>
              <a:t>wat</a:t>
            </a:r>
            <a:r>
              <a:rPr lang="en-GB" baseline="0" dirty="0" smtClean="0"/>
              <a:t> </a:t>
            </a:r>
            <a:r>
              <a:rPr lang="en-GB" baseline="0" dirty="0" err="1" smtClean="0"/>
              <a:t>er</a:t>
            </a:r>
            <a:r>
              <a:rPr lang="en-GB" baseline="0" dirty="0" smtClean="0"/>
              <a:t> nog </a:t>
            </a:r>
            <a:r>
              <a:rPr lang="en-GB" baseline="0" dirty="0" err="1" smtClean="0"/>
              <a:t>veel</a:t>
            </a:r>
            <a:r>
              <a:rPr lang="en-GB" baseline="0" dirty="0" smtClean="0"/>
              <a:t> </a:t>
            </a:r>
            <a:r>
              <a:rPr lang="en-GB" baseline="0" dirty="0" err="1" smtClean="0"/>
              <a:t>ongeloof</a:t>
            </a:r>
            <a:r>
              <a:rPr lang="en-GB" baseline="0" dirty="0" smtClean="0"/>
              <a:t>, </a:t>
            </a:r>
            <a:r>
              <a:rPr lang="en-GB" baseline="0" dirty="0" err="1" smtClean="0"/>
              <a:t>ook</a:t>
            </a:r>
            <a:r>
              <a:rPr lang="en-GB" baseline="0" dirty="0" smtClean="0"/>
              <a:t> in NL. </a:t>
            </a:r>
            <a:r>
              <a:rPr lang="en-GB" baseline="0" dirty="0" err="1" smtClean="0"/>
              <a:t>Toch</a:t>
            </a:r>
            <a:r>
              <a:rPr lang="en-GB" baseline="0" dirty="0" smtClean="0"/>
              <a:t> is de </a:t>
            </a:r>
            <a:r>
              <a:rPr lang="en-GB" baseline="0" dirty="0" err="1" smtClean="0"/>
              <a:t>grijze</a:t>
            </a:r>
            <a:r>
              <a:rPr lang="en-GB" baseline="0" dirty="0" smtClean="0"/>
              <a:t> </a:t>
            </a:r>
            <a:r>
              <a:rPr lang="en-GB" baseline="0" dirty="0" err="1" smtClean="0"/>
              <a:t>zeehond</a:t>
            </a:r>
            <a:r>
              <a:rPr lang="en-GB" baseline="0" dirty="0" smtClean="0"/>
              <a:t> </a:t>
            </a:r>
            <a:r>
              <a:rPr lang="en-GB" baseline="0" dirty="0" err="1" smtClean="0"/>
              <a:t>hypothese</a:t>
            </a:r>
            <a:r>
              <a:rPr lang="en-GB" baseline="0" dirty="0" smtClean="0"/>
              <a:t> </a:t>
            </a:r>
            <a:r>
              <a:rPr lang="en-GB" baseline="0" dirty="0" err="1" smtClean="0"/>
              <a:t>uiteindelijk</a:t>
            </a:r>
            <a:r>
              <a:rPr lang="en-GB" baseline="0" dirty="0" smtClean="0"/>
              <a:t> </a:t>
            </a:r>
            <a:r>
              <a:rPr lang="en-GB" baseline="0" dirty="0" err="1" smtClean="0"/>
              <a:t>serieus</a:t>
            </a:r>
            <a:r>
              <a:rPr lang="en-GB" baseline="0" dirty="0" smtClean="0"/>
              <a:t> </a:t>
            </a:r>
            <a:r>
              <a:rPr lang="en-GB" baseline="0" dirty="0" err="1" smtClean="0"/>
              <a:t>genomen</a:t>
            </a:r>
            <a:r>
              <a:rPr lang="en-GB" baseline="0" dirty="0" smtClean="0"/>
              <a:t> en is </a:t>
            </a:r>
            <a:r>
              <a:rPr lang="en-GB" baseline="0" dirty="0" err="1" smtClean="0"/>
              <a:t>dit</a:t>
            </a:r>
            <a:r>
              <a:rPr lang="en-GB" baseline="0" dirty="0" smtClean="0"/>
              <a:t> </a:t>
            </a:r>
            <a:r>
              <a:rPr lang="en-GB" baseline="0" dirty="0" err="1" smtClean="0"/>
              <a:t>nader</a:t>
            </a:r>
            <a:r>
              <a:rPr lang="en-GB" baseline="0" dirty="0" smtClean="0"/>
              <a:t> </a:t>
            </a:r>
            <a:r>
              <a:rPr lang="en-GB" baseline="0" dirty="0" err="1" smtClean="0"/>
              <a:t>onderzocht</a:t>
            </a:r>
            <a:r>
              <a:rPr lang="en-GB" baseline="0" dirty="0" smtClean="0"/>
              <a:t>. </a:t>
            </a:r>
            <a:endParaRPr lang="en-GB" dirty="0"/>
          </a:p>
        </p:txBody>
      </p:sp>
      <p:sp>
        <p:nvSpPr>
          <p:cNvPr id="4" name="Slide Number Placeholder 3"/>
          <p:cNvSpPr>
            <a:spLocks noGrp="1"/>
          </p:cNvSpPr>
          <p:nvPr>
            <p:ph type="sldNum" sz="quarter" idx="10"/>
          </p:nvPr>
        </p:nvSpPr>
        <p:spPr/>
        <p:txBody>
          <a:bodyPr/>
          <a:lstStyle/>
          <a:p>
            <a:fld id="{46BF559D-3F9C-44C0-B62F-0D0608243319}" type="slidenum">
              <a:rPr lang="en-GB" smtClean="0"/>
              <a:t>23</a:t>
            </a:fld>
            <a:endParaRPr lang="en-GB"/>
          </a:p>
        </p:txBody>
      </p:sp>
    </p:spTree>
    <p:extLst>
      <p:ext uri="{BB962C8B-B14F-4D97-AF65-F5344CB8AC3E}">
        <p14:creationId xmlns:p14="http://schemas.microsoft.com/office/powerpoint/2010/main" val="40012910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DA4EF5EC-E488-4602-83E8-1F111138A0CC}" type="slidenum">
              <a:rPr lang="nl-NL" smtClean="0">
                <a:solidFill>
                  <a:prstClr val="black"/>
                </a:solidFill>
              </a:rPr>
              <a:pPr/>
              <a:t>30</a:t>
            </a:fld>
            <a:endParaRPr lang="nl-NL">
              <a:solidFill>
                <a:prstClr val="black"/>
              </a:solidFill>
            </a:endParaRPr>
          </a:p>
        </p:txBody>
      </p:sp>
    </p:spTree>
    <p:extLst>
      <p:ext uri="{BB962C8B-B14F-4D97-AF65-F5344CB8AC3E}">
        <p14:creationId xmlns:p14="http://schemas.microsoft.com/office/powerpoint/2010/main" val="26187525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dirty="0" smtClean="0"/>
              <a:t>2. </a:t>
            </a:r>
            <a:r>
              <a:rPr lang="nl-NL" b="1" dirty="0" err="1" smtClean="0"/>
              <a:t>Tailstock</a:t>
            </a:r>
            <a:r>
              <a:rPr lang="nl-NL" b="1" dirty="0" smtClean="0"/>
              <a:t> </a:t>
            </a:r>
            <a:r>
              <a:rPr lang="nl-NL" b="1" dirty="0" err="1" smtClean="0"/>
              <a:t>marks</a:t>
            </a:r>
            <a:r>
              <a:rPr lang="nl-NL" dirty="0" smtClean="0"/>
              <a:t>; </a:t>
            </a:r>
            <a:r>
              <a:rPr lang="nl-NL" dirty="0" err="1" smtClean="0"/>
              <a:t>repetitive</a:t>
            </a:r>
            <a:r>
              <a:rPr lang="nl-NL" dirty="0" smtClean="0"/>
              <a:t> </a:t>
            </a:r>
            <a:r>
              <a:rPr lang="nl-NL" dirty="0" err="1" smtClean="0"/>
              <a:t>punctures</a:t>
            </a:r>
            <a:r>
              <a:rPr lang="nl-NL" dirty="0" smtClean="0"/>
              <a:t>, </a:t>
            </a:r>
            <a:r>
              <a:rPr lang="nl-NL" dirty="0" err="1" smtClean="0"/>
              <a:t>bilateral</a:t>
            </a:r>
            <a:r>
              <a:rPr lang="nl-NL" dirty="0" smtClean="0"/>
              <a:t>, running in </a:t>
            </a:r>
            <a:r>
              <a:rPr lang="nl-NL" dirty="0" err="1" smtClean="0"/>
              <a:t>dorsoventral</a:t>
            </a:r>
            <a:r>
              <a:rPr lang="nl-NL" dirty="0" smtClean="0"/>
              <a:t> </a:t>
            </a:r>
            <a:r>
              <a:rPr lang="nl-NL" dirty="0" err="1" smtClean="0"/>
              <a:t>direction</a:t>
            </a:r>
            <a:endParaRPr lang="nl-NL" dirty="0" smtClean="0"/>
          </a:p>
          <a:p>
            <a:endParaRPr lang="nl-NL" dirty="0" smtClean="0"/>
          </a:p>
          <a:p>
            <a:r>
              <a:rPr lang="nl-NL" dirty="0" smtClean="0"/>
              <a:t>3. </a:t>
            </a:r>
            <a:r>
              <a:rPr lang="nl-NL" b="1" dirty="0" smtClean="0"/>
              <a:t>Head </a:t>
            </a:r>
            <a:r>
              <a:rPr lang="nl-NL" b="1" dirty="0" err="1" smtClean="0"/>
              <a:t>marks</a:t>
            </a:r>
            <a:r>
              <a:rPr lang="nl-NL" dirty="0" smtClean="0"/>
              <a:t>; 3+ </a:t>
            </a:r>
            <a:r>
              <a:rPr lang="nl-NL" dirty="0" err="1" smtClean="0"/>
              <a:t>repetitive</a:t>
            </a:r>
            <a:r>
              <a:rPr lang="nl-NL" dirty="0" smtClean="0"/>
              <a:t> parallel </a:t>
            </a:r>
            <a:r>
              <a:rPr lang="nl-NL" dirty="0" err="1" smtClean="0"/>
              <a:t>puntures</a:t>
            </a:r>
            <a:r>
              <a:rPr lang="nl-NL" dirty="0" smtClean="0"/>
              <a:t> </a:t>
            </a:r>
            <a:r>
              <a:rPr lang="nl-NL" dirty="0" err="1" smtClean="0"/>
              <a:t>with</a:t>
            </a:r>
            <a:r>
              <a:rPr lang="nl-NL" dirty="0" smtClean="0"/>
              <a:t> </a:t>
            </a:r>
            <a:r>
              <a:rPr lang="nl-NL" dirty="0" err="1" smtClean="0"/>
              <a:t>regular</a:t>
            </a:r>
            <a:r>
              <a:rPr lang="nl-NL" dirty="0" smtClean="0"/>
              <a:t> </a:t>
            </a:r>
            <a:r>
              <a:rPr lang="nl-NL" dirty="0" err="1" smtClean="0"/>
              <a:t>distances</a:t>
            </a:r>
            <a:r>
              <a:rPr lang="nl-NL" dirty="0" smtClean="0"/>
              <a:t> of 1.5-2 cm in </a:t>
            </a:r>
            <a:r>
              <a:rPr lang="nl-NL" dirty="0" err="1" smtClean="0"/>
              <a:t>between</a:t>
            </a:r>
            <a:endParaRPr lang="nl-NL" dirty="0" smtClean="0"/>
          </a:p>
          <a:p>
            <a:endParaRPr lang="nl-NL" dirty="0" smtClean="0"/>
          </a:p>
          <a:p>
            <a:r>
              <a:rPr lang="nl-NL" dirty="0" smtClean="0"/>
              <a:t>4. </a:t>
            </a:r>
            <a:r>
              <a:rPr lang="nl-NL" b="1" dirty="0" smtClean="0"/>
              <a:t>Flipper </a:t>
            </a:r>
            <a:r>
              <a:rPr lang="nl-NL" b="1" dirty="0" err="1" smtClean="0"/>
              <a:t>marks</a:t>
            </a:r>
            <a:r>
              <a:rPr lang="nl-NL" dirty="0" smtClean="0"/>
              <a:t>; series of 3+ </a:t>
            </a:r>
            <a:r>
              <a:rPr lang="nl-NL" dirty="0" err="1" smtClean="0"/>
              <a:t>repetitive</a:t>
            </a:r>
            <a:r>
              <a:rPr lang="nl-NL" dirty="0" smtClean="0"/>
              <a:t> </a:t>
            </a:r>
            <a:r>
              <a:rPr lang="nl-NL" dirty="0" err="1" smtClean="0"/>
              <a:t>incisions</a:t>
            </a:r>
            <a:r>
              <a:rPr lang="nl-NL" dirty="0" smtClean="0"/>
              <a:t> </a:t>
            </a:r>
          </a:p>
          <a:p>
            <a:endParaRPr lang="nl-NL" dirty="0" smtClean="0"/>
          </a:p>
          <a:p>
            <a:r>
              <a:rPr lang="nl-NL" dirty="0" smtClean="0"/>
              <a:t>5. </a:t>
            </a:r>
            <a:r>
              <a:rPr lang="nl-NL" b="1" dirty="0" err="1" smtClean="0"/>
              <a:t>Scratches</a:t>
            </a:r>
            <a:r>
              <a:rPr lang="nl-NL" dirty="0" smtClean="0"/>
              <a:t>; series of 3 </a:t>
            </a:r>
            <a:r>
              <a:rPr lang="nl-NL" dirty="0" err="1" smtClean="0"/>
              <a:t>to</a:t>
            </a:r>
            <a:r>
              <a:rPr lang="nl-NL" dirty="0" smtClean="0"/>
              <a:t> 5 parallel running </a:t>
            </a:r>
            <a:r>
              <a:rPr lang="nl-NL" dirty="0" err="1" smtClean="0"/>
              <a:t>scratches</a:t>
            </a:r>
            <a:r>
              <a:rPr lang="nl-NL" dirty="0" smtClean="0"/>
              <a:t> </a:t>
            </a:r>
            <a:r>
              <a:rPr lang="nl-NL" dirty="0" err="1" smtClean="0"/>
              <a:t>anywhere</a:t>
            </a:r>
            <a:r>
              <a:rPr lang="nl-NL" dirty="0" smtClean="0"/>
              <a:t> on the body</a:t>
            </a:r>
          </a:p>
          <a:p>
            <a:endParaRPr lang="nl-NL" dirty="0"/>
          </a:p>
        </p:txBody>
      </p:sp>
      <p:sp>
        <p:nvSpPr>
          <p:cNvPr id="4" name="Slide Number Placeholder 3"/>
          <p:cNvSpPr>
            <a:spLocks noGrp="1"/>
          </p:cNvSpPr>
          <p:nvPr>
            <p:ph type="sldNum" sz="quarter" idx="10"/>
          </p:nvPr>
        </p:nvSpPr>
        <p:spPr/>
        <p:txBody>
          <a:bodyPr/>
          <a:lstStyle/>
          <a:p>
            <a:fld id="{DA4EF5EC-E488-4602-83E8-1F111138A0CC}" type="slidenum">
              <a:rPr lang="nl-NL" smtClean="0">
                <a:solidFill>
                  <a:prstClr val="black"/>
                </a:solidFill>
              </a:rPr>
              <a:pPr/>
              <a:t>31</a:t>
            </a:fld>
            <a:endParaRPr lang="nl-NL">
              <a:solidFill>
                <a:prstClr val="black"/>
              </a:solidFill>
            </a:endParaRPr>
          </a:p>
        </p:txBody>
      </p:sp>
    </p:spTree>
    <p:extLst>
      <p:ext uri="{BB962C8B-B14F-4D97-AF65-F5344CB8AC3E}">
        <p14:creationId xmlns:p14="http://schemas.microsoft.com/office/powerpoint/2010/main" val="42646756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Methode</a:t>
            </a:r>
            <a:r>
              <a:rPr lang="en-GB" dirty="0" smtClean="0"/>
              <a:t> </a:t>
            </a:r>
            <a:r>
              <a:rPr lang="en-GB" dirty="0" err="1" smtClean="0"/>
              <a:t>voor</a:t>
            </a:r>
            <a:r>
              <a:rPr lang="en-GB" dirty="0" smtClean="0"/>
              <a:t> diagnose, </a:t>
            </a:r>
            <a:r>
              <a:rPr lang="en-GB" dirty="0" err="1" smtClean="0"/>
              <a:t>samengesteld</a:t>
            </a:r>
            <a:r>
              <a:rPr lang="en-GB" dirty="0" smtClean="0"/>
              <a:t> van </a:t>
            </a:r>
            <a:r>
              <a:rPr lang="en-GB" dirty="0" err="1" smtClean="0"/>
              <a:t>onderdeel</a:t>
            </a:r>
            <a:r>
              <a:rPr lang="en-GB" dirty="0" smtClean="0"/>
              <a:t> van Proceeding B </a:t>
            </a:r>
            <a:r>
              <a:rPr lang="en-GB" dirty="0" err="1" smtClean="0"/>
              <a:t>studie</a:t>
            </a:r>
            <a:r>
              <a:rPr lang="en-GB" dirty="0" smtClean="0"/>
              <a:t> en </a:t>
            </a:r>
            <a:r>
              <a:rPr lang="en-GB" dirty="0" err="1" smtClean="0"/>
              <a:t>publicatie</a:t>
            </a:r>
            <a:r>
              <a:rPr lang="en-GB" dirty="0" smtClean="0"/>
              <a:t>. </a:t>
            </a:r>
            <a:endParaRPr lang="en-GB" dirty="0"/>
          </a:p>
        </p:txBody>
      </p:sp>
      <p:sp>
        <p:nvSpPr>
          <p:cNvPr id="4" name="Slide Number Placeholder 3"/>
          <p:cNvSpPr>
            <a:spLocks noGrp="1"/>
          </p:cNvSpPr>
          <p:nvPr>
            <p:ph type="sldNum" sz="quarter" idx="10"/>
          </p:nvPr>
        </p:nvSpPr>
        <p:spPr/>
        <p:txBody>
          <a:bodyPr/>
          <a:lstStyle/>
          <a:p>
            <a:fld id="{46BF559D-3F9C-44C0-B62F-0D0608243319}" type="slidenum">
              <a:rPr lang="en-GB" smtClean="0"/>
              <a:t>33</a:t>
            </a:fld>
            <a:endParaRPr lang="en-GB"/>
          </a:p>
        </p:txBody>
      </p:sp>
    </p:spTree>
    <p:extLst>
      <p:ext uri="{BB962C8B-B14F-4D97-AF65-F5344CB8AC3E}">
        <p14:creationId xmlns:p14="http://schemas.microsoft.com/office/powerpoint/2010/main" val="133426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BF559D-3F9C-44C0-B62F-0D0608243319}" type="slidenum">
              <a:rPr lang="en-GB" smtClean="0"/>
              <a:t>2</a:t>
            </a:fld>
            <a:endParaRPr lang="en-GB"/>
          </a:p>
        </p:txBody>
      </p:sp>
    </p:spTree>
    <p:extLst>
      <p:ext uri="{BB962C8B-B14F-4D97-AF65-F5344CB8AC3E}">
        <p14:creationId xmlns:p14="http://schemas.microsoft.com/office/powerpoint/2010/main" val="1428542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DA4EF5EC-E488-4602-83E8-1F111138A0CC}" type="slidenum">
              <a:rPr lang="nl-NL" smtClean="0">
                <a:solidFill>
                  <a:prstClr val="black"/>
                </a:solidFill>
              </a:rPr>
              <a:pPr/>
              <a:t>34</a:t>
            </a:fld>
            <a:endParaRPr lang="nl-NL">
              <a:solidFill>
                <a:prstClr val="black"/>
              </a:solidFill>
            </a:endParaRPr>
          </a:p>
        </p:txBody>
      </p:sp>
    </p:spTree>
    <p:extLst>
      <p:ext uri="{BB962C8B-B14F-4D97-AF65-F5344CB8AC3E}">
        <p14:creationId xmlns:p14="http://schemas.microsoft.com/office/powerpoint/2010/main" val="27744514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Grey seals have three known periods in their annual cycle; the molting season (March-April), the foraging season (June-September), and the pupping season (November-February) (Brasseur et al. 2014). </a:t>
            </a:r>
            <a:endParaRPr lang="en-GB" dirty="0"/>
          </a:p>
        </p:txBody>
      </p:sp>
      <p:sp>
        <p:nvSpPr>
          <p:cNvPr id="4" name="Slide Number Placeholder 3"/>
          <p:cNvSpPr>
            <a:spLocks noGrp="1"/>
          </p:cNvSpPr>
          <p:nvPr>
            <p:ph type="sldNum" sz="quarter" idx="10"/>
          </p:nvPr>
        </p:nvSpPr>
        <p:spPr/>
        <p:txBody>
          <a:bodyPr/>
          <a:lstStyle/>
          <a:p>
            <a:fld id="{7781FE6E-C4E1-44E7-BAF2-54CEE5410778}" type="slidenum">
              <a:rPr lang="nl-NL" smtClean="0">
                <a:solidFill>
                  <a:prstClr val="black"/>
                </a:solidFill>
              </a:rPr>
              <a:pPr/>
              <a:t>35</a:t>
            </a:fld>
            <a:endParaRPr lang="nl-NL">
              <a:solidFill>
                <a:prstClr val="black"/>
              </a:solidFill>
            </a:endParaRPr>
          </a:p>
        </p:txBody>
      </p:sp>
    </p:spTree>
    <p:extLst>
      <p:ext uri="{BB962C8B-B14F-4D97-AF65-F5344CB8AC3E}">
        <p14:creationId xmlns:p14="http://schemas.microsoft.com/office/powerpoint/2010/main" val="42042619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aseline="0" dirty="0" smtClean="0"/>
              <a:t>Dit stuk  beschrijft de mate van voorkomen. </a:t>
            </a:r>
            <a:endParaRPr lang="nl-NL" dirty="0"/>
          </a:p>
        </p:txBody>
      </p:sp>
      <p:sp>
        <p:nvSpPr>
          <p:cNvPr id="4" name="Slide Number Placeholder 3"/>
          <p:cNvSpPr>
            <a:spLocks noGrp="1"/>
          </p:cNvSpPr>
          <p:nvPr>
            <p:ph type="sldNum" sz="quarter" idx="10"/>
          </p:nvPr>
        </p:nvSpPr>
        <p:spPr/>
        <p:txBody>
          <a:bodyPr/>
          <a:lstStyle/>
          <a:p>
            <a:fld id="{974E21FC-4164-45D9-BFCA-2790D4EF3ECF}" type="slidenum">
              <a:rPr lang="nl-NL" smtClean="0"/>
              <a:t>37</a:t>
            </a:fld>
            <a:endParaRPr lang="nl-NL"/>
          </a:p>
        </p:txBody>
      </p:sp>
    </p:spTree>
    <p:extLst>
      <p:ext uri="{BB962C8B-B14F-4D97-AF65-F5344CB8AC3E}">
        <p14:creationId xmlns:p14="http://schemas.microsoft.com/office/powerpoint/2010/main" val="588261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baseline="0" dirty="0" smtClean="0"/>
          </a:p>
        </p:txBody>
      </p:sp>
      <p:sp>
        <p:nvSpPr>
          <p:cNvPr id="4" name="Slide Number Placeholder 3"/>
          <p:cNvSpPr>
            <a:spLocks noGrp="1"/>
          </p:cNvSpPr>
          <p:nvPr>
            <p:ph type="sldNum" sz="quarter" idx="10"/>
          </p:nvPr>
        </p:nvSpPr>
        <p:spPr/>
        <p:txBody>
          <a:bodyPr/>
          <a:lstStyle/>
          <a:p>
            <a:fld id="{0585667C-0A7E-464F-8132-2CA04A8666CC}" type="slidenum">
              <a:rPr lang="nl-NL" smtClean="0">
                <a:solidFill>
                  <a:prstClr val="black"/>
                </a:solidFill>
              </a:rPr>
              <a:pPr/>
              <a:t>3</a:t>
            </a:fld>
            <a:endParaRPr lang="nl-NL">
              <a:solidFill>
                <a:prstClr val="black"/>
              </a:solidFill>
            </a:endParaRPr>
          </a:p>
        </p:txBody>
      </p:sp>
    </p:spTree>
    <p:extLst>
      <p:ext uri="{BB962C8B-B14F-4D97-AF65-F5344CB8AC3E}">
        <p14:creationId xmlns:p14="http://schemas.microsoft.com/office/powerpoint/2010/main" val="3873096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Zeezoogdier</a:t>
            </a:r>
            <a:r>
              <a:rPr lang="en-GB" dirty="0" smtClean="0"/>
              <a:t>,</a:t>
            </a:r>
            <a:r>
              <a:rPr lang="en-GB" baseline="0" dirty="0" smtClean="0"/>
              <a:t> </a:t>
            </a:r>
            <a:r>
              <a:rPr lang="en-GB" baseline="0" dirty="0" err="1" smtClean="0"/>
              <a:t>k</a:t>
            </a:r>
            <a:r>
              <a:rPr lang="en-GB" dirty="0" err="1" smtClean="0"/>
              <a:t>leine</a:t>
            </a:r>
            <a:r>
              <a:rPr lang="en-GB" baseline="0" dirty="0" smtClean="0"/>
              <a:t> </a:t>
            </a:r>
            <a:r>
              <a:rPr lang="en-GB" baseline="0" dirty="0" err="1" smtClean="0"/>
              <a:t>walvisachtigen</a:t>
            </a:r>
            <a:r>
              <a:rPr lang="en-GB" baseline="0" dirty="0" smtClean="0"/>
              <a:t>, 1.6m, 50-60kg</a:t>
            </a:r>
          </a:p>
          <a:p>
            <a:r>
              <a:rPr lang="en-GB" baseline="0" dirty="0" err="1" smtClean="0"/>
              <a:t>Leeft</a:t>
            </a:r>
            <a:r>
              <a:rPr lang="en-GB" baseline="0" dirty="0" smtClean="0"/>
              <a:t> in de </a:t>
            </a:r>
            <a:r>
              <a:rPr lang="en-GB" baseline="0" dirty="0" err="1" smtClean="0"/>
              <a:t>Noordzee</a:t>
            </a:r>
            <a:r>
              <a:rPr lang="en-GB" baseline="0" dirty="0" smtClean="0"/>
              <a:t> – </a:t>
            </a:r>
            <a:r>
              <a:rPr lang="en-GB" baseline="0" dirty="0" err="1" smtClean="0"/>
              <a:t>populatie</a:t>
            </a:r>
            <a:r>
              <a:rPr lang="en-GB" baseline="0" dirty="0" smtClean="0"/>
              <a:t> </a:t>
            </a:r>
            <a:r>
              <a:rPr lang="en-GB" baseline="0" dirty="0" err="1" smtClean="0"/>
              <a:t>NLse</a:t>
            </a:r>
            <a:r>
              <a:rPr lang="en-GB" baseline="0" dirty="0" smtClean="0"/>
              <a:t> </a:t>
            </a:r>
            <a:r>
              <a:rPr lang="en-GB" baseline="0" dirty="0" err="1" smtClean="0"/>
              <a:t>deel</a:t>
            </a:r>
            <a:r>
              <a:rPr lang="en-GB" baseline="0" dirty="0" smtClean="0"/>
              <a:t> +- 83.000 (</a:t>
            </a:r>
            <a:r>
              <a:rPr lang="en-GB" baseline="0" dirty="0" err="1" smtClean="0"/>
              <a:t>seizoensafhankelijk</a:t>
            </a:r>
            <a:r>
              <a:rPr lang="en-GB" baseline="0" dirty="0" smtClean="0"/>
              <a:t>) </a:t>
            </a:r>
          </a:p>
          <a:p>
            <a:r>
              <a:rPr lang="en-GB" baseline="0" dirty="0" err="1" smtClean="0"/>
              <a:t>Solidaire</a:t>
            </a:r>
            <a:r>
              <a:rPr lang="en-GB" baseline="0" dirty="0" smtClean="0"/>
              <a:t> </a:t>
            </a:r>
            <a:r>
              <a:rPr lang="en-GB" baseline="0" dirty="0" err="1" smtClean="0"/>
              <a:t>dieren</a:t>
            </a:r>
            <a:r>
              <a:rPr lang="en-GB" baseline="0" dirty="0" smtClean="0"/>
              <a:t>, </a:t>
            </a:r>
            <a:r>
              <a:rPr lang="en-GB" baseline="0" dirty="0" err="1" smtClean="0"/>
              <a:t>springen</a:t>
            </a:r>
            <a:r>
              <a:rPr lang="en-GB" baseline="0" dirty="0" smtClean="0"/>
              <a:t> </a:t>
            </a:r>
            <a:r>
              <a:rPr lang="en-GB" baseline="0" dirty="0" err="1" smtClean="0"/>
              <a:t>niet</a:t>
            </a:r>
            <a:r>
              <a:rPr lang="en-GB" baseline="0" dirty="0" smtClean="0"/>
              <a:t> </a:t>
            </a:r>
            <a:r>
              <a:rPr lang="en-GB" baseline="0" dirty="0" err="1" smtClean="0"/>
              <a:t>dus</a:t>
            </a:r>
            <a:r>
              <a:rPr lang="en-GB" baseline="0" dirty="0" smtClean="0"/>
              <a:t> je </a:t>
            </a:r>
            <a:r>
              <a:rPr lang="en-GB" baseline="0" dirty="0" err="1" smtClean="0"/>
              <a:t>ziet</a:t>
            </a:r>
            <a:r>
              <a:rPr lang="en-GB" baseline="0" dirty="0" smtClean="0"/>
              <a:t> </a:t>
            </a:r>
            <a:r>
              <a:rPr lang="en-GB" baseline="0" dirty="0" err="1" smtClean="0"/>
              <a:t>weinig</a:t>
            </a:r>
            <a:r>
              <a:rPr lang="en-GB" baseline="0" dirty="0" smtClean="0"/>
              <a:t> van </a:t>
            </a:r>
            <a:r>
              <a:rPr lang="en-GB" baseline="0" dirty="0" err="1" smtClean="0"/>
              <a:t>ze</a:t>
            </a:r>
            <a:r>
              <a:rPr lang="en-GB" baseline="0" dirty="0" smtClean="0"/>
              <a:t> in het wild</a:t>
            </a:r>
          </a:p>
          <a:p>
            <a:r>
              <a:rPr lang="en-GB" baseline="0" dirty="0" err="1" smtClean="0"/>
              <a:t>Bijv</a:t>
            </a:r>
            <a:r>
              <a:rPr lang="en-GB" baseline="0" dirty="0" smtClean="0"/>
              <a:t>. In </a:t>
            </a:r>
            <a:r>
              <a:rPr lang="en-GB" baseline="0" dirty="0" err="1" smtClean="0"/>
              <a:t>maart</a:t>
            </a:r>
            <a:r>
              <a:rPr lang="en-GB" baseline="0" dirty="0" smtClean="0"/>
              <a:t> in het </a:t>
            </a:r>
            <a:r>
              <a:rPr lang="en-GB" baseline="0" dirty="0" err="1" smtClean="0"/>
              <a:t>Marsdiep</a:t>
            </a:r>
            <a:r>
              <a:rPr lang="en-GB" baseline="0" dirty="0" smtClean="0"/>
              <a:t> op </a:t>
            </a:r>
            <a:r>
              <a:rPr lang="en-GB" baseline="0" dirty="0" err="1" smtClean="0"/>
              <a:t>een</a:t>
            </a:r>
            <a:r>
              <a:rPr lang="en-GB" baseline="0" dirty="0" smtClean="0"/>
              <a:t> </a:t>
            </a:r>
            <a:r>
              <a:rPr lang="en-GB" baseline="0" dirty="0" err="1" smtClean="0"/>
              <a:t>kalme</a:t>
            </a:r>
            <a:r>
              <a:rPr lang="en-GB" baseline="0" dirty="0" smtClean="0"/>
              <a:t> dag met </a:t>
            </a:r>
            <a:r>
              <a:rPr lang="en-GB" baseline="0" dirty="0" err="1" smtClean="0"/>
              <a:t>weinig</a:t>
            </a:r>
            <a:r>
              <a:rPr lang="en-GB" baseline="0" dirty="0" smtClean="0"/>
              <a:t> wind, </a:t>
            </a:r>
            <a:r>
              <a:rPr lang="en-GB" baseline="0" dirty="0" err="1" smtClean="0"/>
              <a:t>goede</a:t>
            </a:r>
            <a:r>
              <a:rPr lang="en-GB" baseline="0" dirty="0" smtClean="0"/>
              <a:t> </a:t>
            </a:r>
            <a:r>
              <a:rPr lang="en-GB" baseline="0" dirty="0" err="1" smtClean="0"/>
              <a:t>kans</a:t>
            </a:r>
            <a:r>
              <a:rPr lang="en-GB" baseline="0" dirty="0" smtClean="0"/>
              <a:t> om </a:t>
            </a:r>
            <a:r>
              <a:rPr lang="en-GB" baseline="0" dirty="0" err="1" smtClean="0"/>
              <a:t>bruinvissen</a:t>
            </a:r>
            <a:r>
              <a:rPr lang="en-GB" baseline="0" dirty="0" smtClean="0"/>
              <a:t> te </a:t>
            </a:r>
            <a:r>
              <a:rPr lang="en-GB" baseline="0" dirty="0" err="1" smtClean="0"/>
              <a:t>spotten</a:t>
            </a:r>
            <a:r>
              <a:rPr lang="en-GB" baseline="0" dirty="0" smtClean="0"/>
              <a:t>! </a:t>
            </a:r>
          </a:p>
          <a:p>
            <a:endParaRPr lang="en-GB" dirty="0" smtClean="0"/>
          </a:p>
        </p:txBody>
      </p:sp>
      <p:sp>
        <p:nvSpPr>
          <p:cNvPr id="4" name="Slide Number Placeholder 3"/>
          <p:cNvSpPr>
            <a:spLocks noGrp="1"/>
          </p:cNvSpPr>
          <p:nvPr>
            <p:ph type="sldNum" sz="quarter" idx="10"/>
          </p:nvPr>
        </p:nvSpPr>
        <p:spPr/>
        <p:txBody>
          <a:bodyPr/>
          <a:lstStyle/>
          <a:p>
            <a:fld id="{46BF559D-3F9C-44C0-B62F-0D0608243319}" type="slidenum">
              <a:rPr lang="en-GB" smtClean="0"/>
              <a:t>4</a:t>
            </a:fld>
            <a:endParaRPr lang="en-GB"/>
          </a:p>
        </p:txBody>
      </p:sp>
    </p:spTree>
    <p:extLst>
      <p:ext uri="{BB962C8B-B14F-4D97-AF65-F5344CB8AC3E}">
        <p14:creationId xmlns:p14="http://schemas.microsoft.com/office/powerpoint/2010/main" val="4110303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nl-NL" dirty="0" smtClean="0"/>
              <a:t>In het Nederlandse</a:t>
            </a:r>
            <a:r>
              <a:rPr lang="nl-NL" baseline="0" dirty="0" smtClean="0"/>
              <a:t> deel van de Noordzee zijn bruinvissen tegenwoordig een veelvoorkomende en bekende soort. Dit is niet altijd zo geweest. Bruinvissen kwamen voor de WOII veel voor in </a:t>
            </a:r>
            <a:r>
              <a:rPr lang="nl-NL" baseline="0" dirty="0" err="1" smtClean="0"/>
              <a:t>NLse</a:t>
            </a:r>
            <a:r>
              <a:rPr lang="nl-NL" baseline="0" dirty="0" smtClean="0"/>
              <a:t> wateren, maar deze aantallen leken af te nemen na de oorlog. In de jaren 1960 waren bruinvissen niet langer ‘normaal’, maar werden deze juist al zeldzaam beschouwd. </a:t>
            </a:r>
          </a:p>
          <a:p>
            <a:pPr marL="171450" indent="-171450">
              <a:buFontTx/>
              <a:buChar char="-"/>
            </a:pPr>
            <a:r>
              <a:rPr lang="nl-NL" baseline="0" dirty="0" smtClean="0"/>
              <a:t>Observaties kwamen weer wat op gang vanaf de jaren 1990 en een exponentiele groei werd waargenomen. Vandaag de dag ligt de populatie schatting tussen de 26,000 – 83,000 bruinvissen in het </a:t>
            </a:r>
            <a:r>
              <a:rPr lang="nl-NL" baseline="0" dirty="0" err="1" smtClean="0"/>
              <a:t>NLse</a:t>
            </a:r>
            <a:r>
              <a:rPr lang="nl-NL" baseline="0" dirty="0" smtClean="0"/>
              <a:t> deel Noordzee, variërend met de verschillende seizoenen. </a:t>
            </a:r>
          </a:p>
          <a:p>
            <a:endParaRPr lang="nl-NL" dirty="0"/>
          </a:p>
        </p:txBody>
      </p:sp>
      <p:sp>
        <p:nvSpPr>
          <p:cNvPr id="4" name="Slide Number Placeholder 3"/>
          <p:cNvSpPr>
            <a:spLocks noGrp="1"/>
          </p:cNvSpPr>
          <p:nvPr>
            <p:ph type="sldNum" sz="quarter" idx="10"/>
          </p:nvPr>
        </p:nvSpPr>
        <p:spPr/>
        <p:txBody>
          <a:bodyPr/>
          <a:lstStyle/>
          <a:p>
            <a:fld id="{974E21FC-4164-45D9-BFCA-2790D4EF3ECF}" type="slidenum">
              <a:rPr lang="nl-NL" smtClean="0">
                <a:solidFill>
                  <a:prstClr val="black"/>
                </a:solidFill>
              </a:rPr>
              <a:pPr/>
              <a:t>5</a:t>
            </a:fld>
            <a:endParaRPr lang="nl-NL">
              <a:solidFill>
                <a:prstClr val="black"/>
              </a:solidFill>
            </a:endParaRPr>
          </a:p>
        </p:txBody>
      </p:sp>
    </p:spTree>
    <p:extLst>
      <p:ext uri="{BB962C8B-B14F-4D97-AF65-F5344CB8AC3E}">
        <p14:creationId xmlns:p14="http://schemas.microsoft.com/office/powerpoint/2010/main" val="2897163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nl-NL" baseline="0" dirty="0" smtClean="0"/>
              <a:t>De stijging in waarnemingen ging samen met een stijging in strandingen zoals te zien in het figuur. Dit figuur is gemaakt met dank aan Guido </a:t>
            </a:r>
            <a:r>
              <a:rPr lang="nl-NL" baseline="0" dirty="0" err="1" smtClean="0"/>
              <a:t>Keijl</a:t>
            </a:r>
            <a:r>
              <a:rPr lang="nl-NL" baseline="0" dirty="0" smtClean="0"/>
              <a:t> van </a:t>
            </a:r>
            <a:r>
              <a:rPr lang="nl-NL" baseline="0" dirty="0" err="1" smtClean="0"/>
              <a:t>Naturalis</a:t>
            </a:r>
            <a:r>
              <a:rPr lang="nl-NL" baseline="0" dirty="0" smtClean="0"/>
              <a:t>, welke al jaren rapportages van gestrande zeezoogdieren bijhoudt. Bijhouden strandingsnummers zeer belangrijk, wat ook verder terug zal komen in deze presentatie. </a:t>
            </a:r>
          </a:p>
          <a:p>
            <a:pPr marL="171450" indent="-171450">
              <a:buFontTx/>
              <a:buChar char="-"/>
            </a:pPr>
            <a:r>
              <a:rPr lang="nl-NL" baseline="0" dirty="0" smtClean="0"/>
              <a:t>Periode van onderzoek in Utrecht, gestart eind 2008, vanaf toen grote stijging. </a:t>
            </a:r>
          </a:p>
          <a:p>
            <a:pPr marL="171450" indent="-171450">
              <a:buFontTx/>
              <a:buChar char="-"/>
            </a:pPr>
            <a:r>
              <a:rPr lang="nl-NL" baseline="0" dirty="0" smtClean="0"/>
              <a:t>Voor het jaar 2000 strandde er per jaar nooit meer dan 100 bruinvissen, maar vanaf dan stijft dit aantal enorm. Pieken zien we in het jaar 2011 en 2013, met beide bijna 900 dode bruinvissen. </a:t>
            </a:r>
            <a:endParaRPr lang="nl-NL" dirty="0"/>
          </a:p>
        </p:txBody>
      </p:sp>
      <p:sp>
        <p:nvSpPr>
          <p:cNvPr id="4" name="Slide Number Placeholder 3"/>
          <p:cNvSpPr>
            <a:spLocks noGrp="1"/>
          </p:cNvSpPr>
          <p:nvPr>
            <p:ph type="sldNum" sz="quarter" idx="10"/>
          </p:nvPr>
        </p:nvSpPr>
        <p:spPr/>
        <p:txBody>
          <a:bodyPr/>
          <a:lstStyle/>
          <a:p>
            <a:fld id="{974E21FC-4164-45D9-BFCA-2790D4EF3ECF}" type="slidenum">
              <a:rPr lang="nl-NL" smtClean="0">
                <a:solidFill>
                  <a:prstClr val="black"/>
                </a:solidFill>
              </a:rPr>
              <a:pPr/>
              <a:t>6</a:t>
            </a:fld>
            <a:endParaRPr lang="nl-NL">
              <a:solidFill>
                <a:prstClr val="black"/>
              </a:solidFill>
            </a:endParaRPr>
          </a:p>
        </p:txBody>
      </p:sp>
    </p:spTree>
    <p:extLst>
      <p:ext uri="{BB962C8B-B14F-4D97-AF65-F5344CB8AC3E}">
        <p14:creationId xmlns:p14="http://schemas.microsoft.com/office/powerpoint/2010/main" val="26970363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nl-NL" dirty="0" smtClean="0"/>
              <a:t>Omdat</a:t>
            </a:r>
            <a:r>
              <a:rPr lang="nl-NL" baseline="0" dirty="0" smtClean="0"/>
              <a:t> bruinvissen in NL beschermd zijn worden er meerdere onderzoeken uitgevoerd in opdracht van het ministerie van EZ</a:t>
            </a:r>
          </a:p>
          <a:p>
            <a:pPr marL="171450" indent="-171450">
              <a:buFontTx/>
              <a:buChar char="-"/>
            </a:pPr>
            <a:r>
              <a:rPr lang="nl-NL" baseline="0" dirty="0" smtClean="0"/>
              <a:t>Eén van die onderzoeken is het postmortaal onderzoek wat sinds eind 2008 op de faculteit plaats vindt</a:t>
            </a:r>
          </a:p>
          <a:p>
            <a:pPr marL="171450" indent="-171450">
              <a:buFontTx/>
              <a:buChar char="-"/>
            </a:pPr>
            <a:r>
              <a:rPr lang="nl-NL" baseline="0" dirty="0" smtClean="0"/>
              <a:t>Doel van het onderzoek is een beeld krijgen van waar de gestrande bruinvissen die in NL worden gevonden aan overlijden</a:t>
            </a:r>
          </a:p>
          <a:p>
            <a:pPr marL="171450" indent="-171450">
              <a:buFontTx/>
              <a:buChar char="-"/>
            </a:pPr>
            <a:r>
              <a:rPr lang="nl-NL" baseline="0" dirty="0" smtClean="0"/>
              <a:t>Specifieke vraag was dan ook welk deel overlijdt als een gevolg van menselijk toedoen, bijv. bijvangst of andere activiteiten op zee</a:t>
            </a:r>
          </a:p>
          <a:p>
            <a:pPr marL="171450" indent="-171450">
              <a:buFontTx/>
              <a:buChar char="-"/>
            </a:pPr>
            <a:r>
              <a:rPr lang="nl-NL" baseline="0" dirty="0" smtClean="0"/>
              <a:t>Hierbij dragen we bij aan het vergroten van de kennis op het gebied van bruinvis mortaliteit </a:t>
            </a:r>
          </a:p>
        </p:txBody>
      </p:sp>
      <p:sp>
        <p:nvSpPr>
          <p:cNvPr id="4" name="Slide Number Placeholder 3"/>
          <p:cNvSpPr>
            <a:spLocks noGrp="1"/>
          </p:cNvSpPr>
          <p:nvPr>
            <p:ph type="sldNum" sz="quarter" idx="10"/>
          </p:nvPr>
        </p:nvSpPr>
        <p:spPr/>
        <p:txBody>
          <a:bodyPr/>
          <a:lstStyle/>
          <a:p>
            <a:fld id="{974E21FC-4164-45D9-BFCA-2790D4EF3ECF}" type="slidenum">
              <a:rPr lang="nl-NL" smtClean="0">
                <a:solidFill>
                  <a:prstClr val="black"/>
                </a:solidFill>
              </a:rPr>
              <a:pPr/>
              <a:t>7</a:t>
            </a:fld>
            <a:endParaRPr lang="nl-NL">
              <a:solidFill>
                <a:prstClr val="black"/>
              </a:solidFill>
            </a:endParaRPr>
          </a:p>
        </p:txBody>
      </p:sp>
    </p:spTree>
    <p:extLst>
      <p:ext uri="{BB962C8B-B14F-4D97-AF65-F5344CB8AC3E}">
        <p14:creationId xmlns:p14="http://schemas.microsoft.com/office/powerpoint/2010/main" val="5633079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Natuurlijk</a:t>
            </a:r>
            <a:r>
              <a:rPr lang="nl-NL" baseline="0" dirty="0" smtClean="0"/>
              <a:t> versus onnatuurlijk van interesse voor EZ</a:t>
            </a:r>
            <a:endParaRPr lang="nl-NL" dirty="0"/>
          </a:p>
        </p:txBody>
      </p:sp>
      <p:sp>
        <p:nvSpPr>
          <p:cNvPr id="4" name="Slide Number Placeholder 3"/>
          <p:cNvSpPr>
            <a:spLocks noGrp="1"/>
          </p:cNvSpPr>
          <p:nvPr>
            <p:ph type="sldNum" sz="quarter" idx="10"/>
          </p:nvPr>
        </p:nvSpPr>
        <p:spPr/>
        <p:txBody>
          <a:bodyPr/>
          <a:lstStyle/>
          <a:p>
            <a:fld id="{974E21FC-4164-45D9-BFCA-2790D4EF3ECF}" type="slidenum">
              <a:rPr lang="nl-NL" smtClean="0">
                <a:solidFill>
                  <a:prstClr val="black"/>
                </a:solidFill>
              </a:rPr>
              <a:pPr/>
              <a:t>8</a:t>
            </a:fld>
            <a:endParaRPr lang="nl-NL">
              <a:solidFill>
                <a:prstClr val="black"/>
              </a:solidFill>
            </a:endParaRPr>
          </a:p>
        </p:txBody>
      </p:sp>
    </p:spTree>
    <p:extLst>
      <p:ext uri="{BB962C8B-B14F-4D97-AF65-F5344CB8AC3E}">
        <p14:creationId xmlns:p14="http://schemas.microsoft.com/office/powerpoint/2010/main" val="38524685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Zoonoses</a:t>
            </a:r>
            <a:r>
              <a:rPr lang="en-GB" dirty="0" smtClean="0"/>
              <a:t> en </a:t>
            </a:r>
            <a:r>
              <a:rPr lang="en-GB" dirty="0" err="1" smtClean="0"/>
              <a:t>volksgezondheid</a:t>
            </a:r>
            <a:r>
              <a:rPr lang="en-GB" dirty="0" smtClean="0"/>
              <a:t>, maar </a:t>
            </a:r>
            <a:r>
              <a:rPr lang="en-GB" dirty="0" err="1" smtClean="0"/>
              <a:t>ook</a:t>
            </a:r>
            <a:r>
              <a:rPr lang="en-GB" dirty="0" smtClean="0"/>
              <a:t> </a:t>
            </a:r>
            <a:r>
              <a:rPr lang="en-GB" dirty="0" err="1" smtClean="0"/>
              <a:t>publieke</a:t>
            </a:r>
            <a:r>
              <a:rPr lang="en-GB" dirty="0" smtClean="0"/>
              <a:t> </a:t>
            </a:r>
            <a:r>
              <a:rPr lang="en-GB" dirty="0" err="1" smtClean="0"/>
              <a:t>interesse</a:t>
            </a:r>
            <a:r>
              <a:rPr lang="en-GB" dirty="0" smtClean="0"/>
              <a:t> </a:t>
            </a:r>
            <a:endParaRPr lang="en-GB" dirty="0"/>
          </a:p>
        </p:txBody>
      </p:sp>
      <p:sp>
        <p:nvSpPr>
          <p:cNvPr id="4" name="Slide Number Placeholder 3"/>
          <p:cNvSpPr>
            <a:spLocks noGrp="1"/>
          </p:cNvSpPr>
          <p:nvPr>
            <p:ph type="sldNum" sz="quarter" idx="10"/>
          </p:nvPr>
        </p:nvSpPr>
        <p:spPr/>
        <p:txBody>
          <a:bodyPr/>
          <a:lstStyle/>
          <a:p>
            <a:fld id="{46BF559D-3F9C-44C0-B62F-0D0608243319}" type="slidenum">
              <a:rPr lang="en-GB" smtClean="0"/>
              <a:t>9</a:t>
            </a:fld>
            <a:endParaRPr lang="en-GB"/>
          </a:p>
        </p:txBody>
      </p:sp>
    </p:spTree>
    <p:extLst>
      <p:ext uri="{BB962C8B-B14F-4D97-AF65-F5344CB8AC3E}">
        <p14:creationId xmlns:p14="http://schemas.microsoft.com/office/powerpoint/2010/main" val="78580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835696" y="2420888"/>
            <a:ext cx="7200800" cy="936104"/>
          </a:xfrm>
        </p:spPr>
        <p:txBody>
          <a:bodyPr>
            <a:normAutofit/>
          </a:bodyPr>
          <a:lstStyle>
            <a:lvl1pPr algn="l">
              <a:defRPr sz="2800" b="1">
                <a:solidFill>
                  <a:schemeClr val="bg1"/>
                </a:solidFill>
                <a:latin typeface="Verdana" pitchFamily="34" charset="0"/>
                <a:ea typeface="Verdana" pitchFamily="34" charset="0"/>
                <a:cs typeface="Verdana" pitchFamily="34" charset="0"/>
              </a:defRPr>
            </a:lvl1pPr>
          </a:lstStyle>
          <a:p>
            <a:r>
              <a:rPr lang="nl-NL" dirty="0" smtClean="0"/>
              <a:t>Klik om de stijl te bewerken</a:t>
            </a:r>
            <a:endParaRPr lang="nl-NL" dirty="0"/>
          </a:p>
        </p:txBody>
      </p:sp>
      <p:sp>
        <p:nvSpPr>
          <p:cNvPr id="3" name="Ondertitel 2"/>
          <p:cNvSpPr>
            <a:spLocks noGrp="1"/>
          </p:cNvSpPr>
          <p:nvPr>
            <p:ph type="subTitle" idx="1"/>
          </p:nvPr>
        </p:nvSpPr>
        <p:spPr>
          <a:xfrm>
            <a:off x="1835696" y="3429000"/>
            <a:ext cx="7200800" cy="504056"/>
          </a:xfrm>
        </p:spPr>
        <p:txBody>
          <a:bodyPr>
            <a:noAutofit/>
          </a:bodyPr>
          <a:lstStyle>
            <a:lvl1pPr marL="0" indent="0" algn="l">
              <a:buNone/>
              <a:defRPr sz="25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smtClean="0"/>
              <a:t>Klik om het opmaakprofiel van de modelondertitel te bewerken</a:t>
            </a:r>
            <a:endParaRPr lang="nl-NL" dirty="0"/>
          </a:p>
        </p:txBody>
      </p:sp>
    </p:spTree>
    <p:extLst>
      <p:ext uri="{BB962C8B-B14F-4D97-AF65-F5344CB8AC3E}">
        <p14:creationId xmlns:p14="http://schemas.microsoft.com/office/powerpoint/2010/main" val="1014373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lvl1pPr>
              <a:defRPr/>
            </a:lvl1pPr>
          </a:lstStyle>
          <a:p>
            <a:pPr>
              <a:defRPr/>
            </a:pPr>
            <a:endParaRPr lang="nl-NL" dirty="0">
              <a:solidFill>
                <a:prstClr val="black">
                  <a:tint val="75000"/>
                </a:prstClr>
              </a:solidFill>
            </a:endParaRPr>
          </a:p>
        </p:txBody>
      </p:sp>
      <p:sp>
        <p:nvSpPr>
          <p:cNvPr id="5" name="Tijdelijke aanduiding voor voettekst 4"/>
          <p:cNvSpPr>
            <a:spLocks noGrp="1"/>
          </p:cNvSpPr>
          <p:nvPr>
            <p:ph type="ftr" sz="quarter" idx="11"/>
          </p:nvPr>
        </p:nvSpPr>
        <p:spPr/>
        <p:txBody>
          <a:bodyPr/>
          <a:lstStyle>
            <a:lvl1pPr>
              <a:defRPr/>
            </a:lvl1pPr>
          </a:lstStyle>
          <a:p>
            <a:pPr>
              <a:defRPr/>
            </a:pPr>
            <a:r>
              <a:rPr lang="nl-NL" smtClean="0">
                <a:solidFill>
                  <a:prstClr val="black">
                    <a:tint val="75000"/>
                  </a:prstClr>
                </a:solidFill>
              </a:rPr>
              <a:t>A Seal Centre presentatie</a:t>
            </a:r>
            <a:endParaRPr lang="nl-NL" dirty="0">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vl1pPr>
          </a:lstStyle>
          <a:p>
            <a:pPr>
              <a:defRPr/>
            </a:pPr>
            <a:fld id="{FDD538C0-F1CC-4C2B-8C67-F83CCF204235}" type="slidenum">
              <a:rPr lang="nl-NL">
                <a:solidFill>
                  <a:prstClr val="black">
                    <a:tint val="75000"/>
                  </a:prstClr>
                </a:solidFill>
              </a:rPr>
              <a:pPr>
                <a:defRPr/>
              </a:pPr>
              <a:t>‹nr.›</a:t>
            </a:fld>
            <a:endParaRPr lang="nl-NL" dirty="0">
              <a:solidFill>
                <a:prstClr val="black">
                  <a:tint val="75000"/>
                </a:prstClr>
              </a:solidFill>
            </a:endParaRPr>
          </a:p>
        </p:txBody>
      </p:sp>
    </p:spTree>
    <p:extLst>
      <p:ext uri="{BB962C8B-B14F-4D97-AF65-F5344CB8AC3E}">
        <p14:creationId xmlns:p14="http://schemas.microsoft.com/office/powerpoint/2010/main" val="1488044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lvl1pPr>
              <a:defRPr/>
            </a:lvl1pPr>
          </a:lstStyle>
          <a:p>
            <a:pPr>
              <a:defRPr/>
            </a:pPr>
            <a:endParaRPr lang="nl-NL" dirty="0">
              <a:solidFill>
                <a:prstClr val="black">
                  <a:tint val="75000"/>
                </a:prstClr>
              </a:solidFill>
            </a:endParaRPr>
          </a:p>
        </p:txBody>
      </p:sp>
      <p:sp>
        <p:nvSpPr>
          <p:cNvPr id="5" name="Tijdelijke aanduiding voor voettekst 4"/>
          <p:cNvSpPr>
            <a:spLocks noGrp="1"/>
          </p:cNvSpPr>
          <p:nvPr>
            <p:ph type="ftr" sz="quarter" idx="11"/>
          </p:nvPr>
        </p:nvSpPr>
        <p:spPr/>
        <p:txBody>
          <a:bodyPr/>
          <a:lstStyle>
            <a:lvl1pPr>
              <a:defRPr/>
            </a:lvl1pPr>
          </a:lstStyle>
          <a:p>
            <a:pPr>
              <a:defRPr/>
            </a:pPr>
            <a:r>
              <a:rPr lang="nl-NL" smtClean="0">
                <a:solidFill>
                  <a:prstClr val="black">
                    <a:tint val="75000"/>
                  </a:prstClr>
                </a:solidFill>
              </a:rPr>
              <a:t>A Seal Centre presentatie</a:t>
            </a:r>
            <a:endParaRPr lang="nl-NL" dirty="0">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vl1pPr>
          </a:lstStyle>
          <a:p>
            <a:pPr>
              <a:defRPr/>
            </a:pPr>
            <a:fld id="{18E889F2-77C4-4937-821E-D573343E6C69}" type="slidenum">
              <a:rPr lang="nl-NL">
                <a:solidFill>
                  <a:prstClr val="black">
                    <a:tint val="75000"/>
                  </a:prstClr>
                </a:solidFill>
              </a:rPr>
              <a:pPr>
                <a:defRPr/>
              </a:pPr>
              <a:t>‹nr.›</a:t>
            </a:fld>
            <a:endParaRPr lang="nl-NL" dirty="0">
              <a:solidFill>
                <a:prstClr val="black">
                  <a:tint val="75000"/>
                </a:prstClr>
              </a:solidFill>
            </a:endParaRPr>
          </a:p>
        </p:txBody>
      </p:sp>
    </p:spTree>
    <p:extLst>
      <p:ext uri="{BB962C8B-B14F-4D97-AF65-F5344CB8AC3E}">
        <p14:creationId xmlns:p14="http://schemas.microsoft.com/office/powerpoint/2010/main" val="14439094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835696" y="2420888"/>
            <a:ext cx="7200800" cy="936104"/>
          </a:xfrm>
        </p:spPr>
        <p:txBody>
          <a:bodyPr>
            <a:normAutofit/>
          </a:bodyPr>
          <a:lstStyle>
            <a:lvl1pPr algn="l">
              <a:defRPr sz="2800" b="1">
                <a:solidFill>
                  <a:schemeClr val="bg1"/>
                </a:solidFill>
                <a:latin typeface="Verdana" pitchFamily="34" charset="0"/>
                <a:ea typeface="Verdana" pitchFamily="34" charset="0"/>
                <a:cs typeface="Verdana" pitchFamily="34" charset="0"/>
              </a:defRPr>
            </a:lvl1pPr>
          </a:lstStyle>
          <a:p>
            <a:r>
              <a:rPr lang="nl-NL" dirty="0" smtClean="0"/>
              <a:t>Klik om de stijl te bewerken</a:t>
            </a:r>
            <a:endParaRPr lang="nl-NL" dirty="0"/>
          </a:p>
        </p:txBody>
      </p:sp>
      <p:sp>
        <p:nvSpPr>
          <p:cNvPr id="3" name="Ondertitel 2"/>
          <p:cNvSpPr>
            <a:spLocks noGrp="1"/>
          </p:cNvSpPr>
          <p:nvPr>
            <p:ph type="subTitle" idx="1"/>
          </p:nvPr>
        </p:nvSpPr>
        <p:spPr>
          <a:xfrm>
            <a:off x="1835696" y="3429000"/>
            <a:ext cx="7200800" cy="504056"/>
          </a:xfrm>
        </p:spPr>
        <p:txBody>
          <a:bodyPr>
            <a:noAutofit/>
          </a:bodyPr>
          <a:lstStyle>
            <a:lvl1pPr marL="0" indent="0" algn="l">
              <a:buNone/>
              <a:defRPr sz="25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smtClean="0"/>
              <a:t>Klik om het opmaakprofiel van de modelondertitel te bewerken</a:t>
            </a:r>
            <a:endParaRPr lang="nl-NL" dirty="0"/>
          </a:p>
        </p:txBody>
      </p:sp>
    </p:spTree>
    <p:extLst>
      <p:ext uri="{BB962C8B-B14F-4D97-AF65-F5344CB8AC3E}">
        <p14:creationId xmlns:p14="http://schemas.microsoft.com/office/powerpoint/2010/main" val="4026621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457200" y="692696"/>
            <a:ext cx="8229600" cy="724942"/>
          </a:xfrm>
        </p:spPr>
        <p:txBody>
          <a:bodyPr>
            <a:normAutofit/>
          </a:bodyPr>
          <a:lstStyle>
            <a:lvl1pPr algn="l">
              <a:defRPr sz="3600" b="1">
                <a:solidFill>
                  <a:srgbClr val="7030A0"/>
                </a:solidFill>
                <a:latin typeface="Verdana" pitchFamily="34" charset="0"/>
                <a:ea typeface="Verdana" pitchFamily="34" charset="0"/>
                <a:cs typeface="Verdana" pitchFamily="34" charset="0"/>
              </a:defRPr>
            </a:lvl1pPr>
          </a:lstStyle>
          <a:p>
            <a:r>
              <a:rPr lang="nl-NL" dirty="0" smtClean="0"/>
              <a:t>Klik om de stijl te bewerken</a:t>
            </a:r>
            <a:endParaRPr lang="nl-NL" dirty="0"/>
          </a:p>
        </p:txBody>
      </p:sp>
      <p:sp>
        <p:nvSpPr>
          <p:cNvPr id="3" name="Tijdelijke aanduiding voor inhoud 2"/>
          <p:cNvSpPr>
            <a:spLocks noGrp="1"/>
          </p:cNvSpPr>
          <p:nvPr>
            <p:ph idx="1"/>
          </p:nvPr>
        </p:nvSpPr>
        <p:spPr/>
        <p:txBody>
          <a:bodyPr>
            <a:normAutofit/>
          </a:bodyPr>
          <a:lstStyle>
            <a:lvl1pPr>
              <a:defRPr sz="1800">
                <a:latin typeface="Verdana" pitchFamily="34" charset="0"/>
                <a:ea typeface="Verdana" pitchFamily="34" charset="0"/>
                <a:cs typeface="Verdana" pitchFamily="34" charset="0"/>
              </a:defRPr>
            </a:lvl1pPr>
            <a:lvl2pPr>
              <a:defRPr sz="1800">
                <a:latin typeface="Verdana" pitchFamily="34" charset="0"/>
                <a:ea typeface="Verdana" pitchFamily="34" charset="0"/>
                <a:cs typeface="Verdana" pitchFamily="34" charset="0"/>
              </a:defRPr>
            </a:lvl2pPr>
            <a:lvl3pPr>
              <a:defRPr sz="1800">
                <a:latin typeface="Verdana" pitchFamily="34" charset="0"/>
                <a:ea typeface="Verdana" pitchFamily="34" charset="0"/>
                <a:cs typeface="Verdana" pitchFamily="34" charset="0"/>
              </a:defRPr>
            </a:lvl3pPr>
            <a:lvl4pPr>
              <a:defRPr sz="1800">
                <a:latin typeface="Verdana" pitchFamily="34" charset="0"/>
                <a:ea typeface="Verdana" pitchFamily="34" charset="0"/>
                <a:cs typeface="Verdana" pitchFamily="34" charset="0"/>
              </a:defRPr>
            </a:lvl4pPr>
            <a:lvl5pPr>
              <a:defRPr sz="1800">
                <a:latin typeface="Verdana" pitchFamily="34" charset="0"/>
                <a:ea typeface="Verdana" pitchFamily="34" charset="0"/>
                <a:cs typeface="Verdana" pitchFamily="34" charset="0"/>
              </a:defRPr>
            </a:lvl5p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Tree>
    <p:extLst>
      <p:ext uri="{BB962C8B-B14F-4D97-AF65-F5344CB8AC3E}">
        <p14:creationId xmlns:p14="http://schemas.microsoft.com/office/powerpoint/2010/main" val="23795692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lvl1pPr>
              <a:defRPr/>
            </a:lvl1pPr>
          </a:lstStyle>
          <a:p>
            <a:pPr>
              <a:defRPr/>
            </a:pPr>
            <a:fld id="{E0153C36-D7BB-4E49-BEDA-1EDF9B17095C}" type="datetimeFigureOut">
              <a:rPr lang="nl-NL">
                <a:solidFill>
                  <a:prstClr val="black">
                    <a:tint val="75000"/>
                  </a:prstClr>
                </a:solidFill>
              </a:rPr>
              <a:pPr>
                <a:defRPr/>
              </a:pPr>
              <a:t>5-6-2015</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lvl1pPr>
              <a:defRPr/>
            </a:lvl1pPr>
          </a:lstStyle>
          <a:p>
            <a:pPr>
              <a:defRPr/>
            </a:pPr>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vl1pPr>
          </a:lstStyle>
          <a:p>
            <a:pPr>
              <a:defRPr/>
            </a:pPr>
            <a:fld id="{422C7AF0-9DF5-4DE5-80EE-BA8F51307A93}" type="slidenum">
              <a:rPr lang="nl-NL">
                <a:solidFill>
                  <a:prstClr val="black">
                    <a:tint val="75000"/>
                  </a:prstClr>
                </a:solidFill>
              </a:rPr>
              <a:pPr>
                <a:defRPr/>
              </a:pPr>
              <a:t>‹nr.›</a:t>
            </a:fld>
            <a:endParaRPr lang="nl-NL">
              <a:solidFill>
                <a:prstClr val="black">
                  <a:tint val="75000"/>
                </a:prstClr>
              </a:solidFill>
            </a:endParaRPr>
          </a:p>
        </p:txBody>
      </p:sp>
    </p:spTree>
    <p:extLst>
      <p:ext uri="{BB962C8B-B14F-4D97-AF65-F5344CB8AC3E}">
        <p14:creationId xmlns:p14="http://schemas.microsoft.com/office/powerpoint/2010/main" val="28667740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3"/>
          <p:cNvSpPr>
            <a:spLocks noGrp="1"/>
          </p:cNvSpPr>
          <p:nvPr>
            <p:ph type="dt" sz="half" idx="10"/>
          </p:nvPr>
        </p:nvSpPr>
        <p:spPr/>
        <p:txBody>
          <a:bodyPr/>
          <a:lstStyle>
            <a:lvl1pPr>
              <a:defRPr/>
            </a:lvl1pPr>
          </a:lstStyle>
          <a:p>
            <a:pPr>
              <a:defRPr/>
            </a:pPr>
            <a:fld id="{2F4688AC-53AA-46D3-A7F2-9DDDFD7F5726}" type="datetimeFigureOut">
              <a:rPr lang="nl-NL">
                <a:solidFill>
                  <a:prstClr val="black">
                    <a:tint val="75000"/>
                  </a:prstClr>
                </a:solidFill>
              </a:rPr>
              <a:pPr>
                <a:defRPr/>
              </a:pPr>
              <a:t>5-6-2015</a:t>
            </a:fld>
            <a:endParaRPr lang="nl-NL">
              <a:solidFill>
                <a:prstClr val="black">
                  <a:tint val="75000"/>
                </a:prstClr>
              </a:solidFill>
            </a:endParaRPr>
          </a:p>
        </p:txBody>
      </p:sp>
      <p:sp>
        <p:nvSpPr>
          <p:cNvPr id="6" name="Tijdelijke aanduiding voor voettekst 4"/>
          <p:cNvSpPr>
            <a:spLocks noGrp="1"/>
          </p:cNvSpPr>
          <p:nvPr>
            <p:ph type="ftr" sz="quarter" idx="11"/>
          </p:nvPr>
        </p:nvSpPr>
        <p:spPr/>
        <p:txBody>
          <a:bodyPr/>
          <a:lstStyle>
            <a:lvl1pPr>
              <a:defRPr/>
            </a:lvl1pPr>
          </a:lstStyle>
          <a:p>
            <a:pPr>
              <a:defRPr/>
            </a:pPr>
            <a:endParaRPr lang="nl-NL">
              <a:solidFill>
                <a:prstClr val="black">
                  <a:tint val="75000"/>
                </a:prstClr>
              </a:solidFill>
            </a:endParaRPr>
          </a:p>
        </p:txBody>
      </p:sp>
      <p:sp>
        <p:nvSpPr>
          <p:cNvPr id="7" name="Tijdelijke aanduiding voor dianummer 5"/>
          <p:cNvSpPr>
            <a:spLocks noGrp="1"/>
          </p:cNvSpPr>
          <p:nvPr>
            <p:ph type="sldNum" sz="quarter" idx="12"/>
          </p:nvPr>
        </p:nvSpPr>
        <p:spPr/>
        <p:txBody>
          <a:bodyPr/>
          <a:lstStyle>
            <a:lvl1pPr>
              <a:defRPr/>
            </a:lvl1pPr>
          </a:lstStyle>
          <a:p>
            <a:pPr>
              <a:defRPr/>
            </a:pPr>
            <a:fld id="{BA474272-B988-4F73-9BE6-D3B2232DDA12}" type="slidenum">
              <a:rPr lang="nl-NL">
                <a:solidFill>
                  <a:prstClr val="black">
                    <a:tint val="75000"/>
                  </a:prstClr>
                </a:solidFill>
              </a:rPr>
              <a:pPr>
                <a:defRPr/>
              </a:pPr>
              <a:t>‹nr.›</a:t>
            </a:fld>
            <a:endParaRPr lang="nl-NL">
              <a:solidFill>
                <a:prstClr val="black">
                  <a:tint val="75000"/>
                </a:prstClr>
              </a:solidFill>
            </a:endParaRPr>
          </a:p>
        </p:txBody>
      </p:sp>
    </p:spTree>
    <p:extLst>
      <p:ext uri="{BB962C8B-B14F-4D97-AF65-F5344CB8AC3E}">
        <p14:creationId xmlns:p14="http://schemas.microsoft.com/office/powerpoint/2010/main" val="12798496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3"/>
          <p:cNvSpPr>
            <a:spLocks noGrp="1"/>
          </p:cNvSpPr>
          <p:nvPr>
            <p:ph type="dt" sz="half" idx="10"/>
          </p:nvPr>
        </p:nvSpPr>
        <p:spPr/>
        <p:txBody>
          <a:bodyPr/>
          <a:lstStyle>
            <a:lvl1pPr>
              <a:defRPr/>
            </a:lvl1pPr>
          </a:lstStyle>
          <a:p>
            <a:pPr>
              <a:defRPr/>
            </a:pPr>
            <a:fld id="{15759CFC-B8F1-4ABB-A506-8B9C8594E4C3}" type="datetimeFigureOut">
              <a:rPr lang="nl-NL">
                <a:solidFill>
                  <a:prstClr val="black">
                    <a:tint val="75000"/>
                  </a:prstClr>
                </a:solidFill>
              </a:rPr>
              <a:pPr>
                <a:defRPr/>
              </a:pPr>
              <a:t>5-6-2015</a:t>
            </a:fld>
            <a:endParaRPr lang="nl-NL">
              <a:solidFill>
                <a:prstClr val="black">
                  <a:tint val="75000"/>
                </a:prstClr>
              </a:solidFill>
            </a:endParaRPr>
          </a:p>
        </p:txBody>
      </p:sp>
      <p:sp>
        <p:nvSpPr>
          <p:cNvPr id="8" name="Tijdelijke aanduiding voor voettekst 4"/>
          <p:cNvSpPr>
            <a:spLocks noGrp="1"/>
          </p:cNvSpPr>
          <p:nvPr>
            <p:ph type="ftr" sz="quarter" idx="11"/>
          </p:nvPr>
        </p:nvSpPr>
        <p:spPr/>
        <p:txBody>
          <a:bodyPr/>
          <a:lstStyle>
            <a:lvl1pPr>
              <a:defRPr/>
            </a:lvl1pPr>
          </a:lstStyle>
          <a:p>
            <a:pPr>
              <a:defRPr/>
            </a:pPr>
            <a:endParaRPr lang="nl-NL">
              <a:solidFill>
                <a:prstClr val="black">
                  <a:tint val="75000"/>
                </a:prstClr>
              </a:solidFill>
            </a:endParaRPr>
          </a:p>
        </p:txBody>
      </p:sp>
      <p:sp>
        <p:nvSpPr>
          <p:cNvPr id="9" name="Tijdelijke aanduiding voor dianummer 5"/>
          <p:cNvSpPr>
            <a:spLocks noGrp="1"/>
          </p:cNvSpPr>
          <p:nvPr>
            <p:ph type="sldNum" sz="quarter" idx="12"/>
          </p:nvPr>
        </p:nvSpPr>
        <p:spPr/>
        <p:txBody>
          <a:bodyPr/>
          <a:lstStyle>
            <a:lvl1pPr>
              <a:defRPr/>
            </a:lvl1pPr>
          </a:lstStyle>
          <a:p>
            <a:pPr>
              <a:defRPr/>
            </a:pPr>
            <a:fld id="{58236F9A-2287-4F1D-AC04-6AE415B0B580}" type="slidenum">
              <a:rPr lang="nl-NL">
                <a:solidFill>
                  <a:prstClr val="black">
                    <a:tint val="75000"/>
                  </a:prstClr>
                </a:solidFill>
              </a:rPr>
              <a:pPr>
                <a:defRPr/>
              </a:pPr>
              <a:t>‹nr.›</a:t>
            </a:fld>
            <a:endParaRPr lang="nl-NL">
              <a:solidFill>
                <a:prstClr val="black">
                  <a:tint val="75000"/>
                </a:prstClr>
              </a:solidFill>
            </a:endParaRPr>
          </a:p>
        </p:txBody>
      </p:sp>
    </p:spTree>
    <p:extLst>
      <p:ext uri="{BB962C8B-B14F-4D97-AF65-F5344CB8AC3E}">
        <p14:creationId xmlns:p14="http://schemas.microsoft.com/office/powerpoint/2010/main" val="34341933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3"/>
          <p:cNvSpPr>
            <a:spLocks noGrp="1"/>
          </p:cNvSpPr>
          <p:nvPr>
            <p:ph type="dt" sz="half" idx="10"/>
          </p:nvPr>
        </p:nvSpPr>
        <p:spPr/>
        <p:txBody>
          <a:bodyPr/>
          <a:lstStyle>
            <a:lvl1pPr>
              <a:defRPr/>
            </a:lvl1pPr>
          </a:lstStyle>
          <a:p>
            <a:pPr>
              <a:defRPr/>
            </a:pPr>
            <a:fld id="{BF921956-96EB-48CA-9430-12C127B42159}" type="datetimeFigureOut">
              <a:rPr lang="nl-NL">
                <a:solidFill>
                  <a:prstClr val="black">
                    <a:tint val="75000"/>
                  </a:prstClr>
                </a:solidFill>
              </a:rPr>
              <a:pPr>
                <a:defRPr/>
              </a:pPr>
              <a:t>5-6-2015</a:t>
            </a:fld>
            <a:endParaRPr lang="nl-NL">
              <a:solidFill>
                <a:prstClr val="black">
                  <a:tint val="75000"/>
                </a:prstClr>
              </a:solidFill>
            </a:endParaRPr>
          </a:p>
        </p:txBody>
      </p:sp>
      <p:sp>
        <p:nvSpPr>
          <p:cNvPr id="4" name="Tijdelijke aanduiding voor voettekst 4"/>
          <p:cNvSpPr>
            <a:spLocks noGrp="1"/>
          </p:cNvSpPr>
          <p:nvPr>
            <p:ph type="ftr" sz="quarter" idx="11"/>
          </p:nvPr>
        </p:nvSpPr>
        <p:spPr/>
        <p:txBody>
          <a:bodyPr/>
          <a:lstStyle>
            <a:lvl1pPr>
              <a:defRPr/>
            </a:lvl1pPr>
          </a:lstStyle>
          <a:p>
            <a:pPr>
              <a:defRPr/>
            </a:pPr>
            <a:endParaRPr lang="nl-NL">
              <a:solidFill>
                <a:prstClr val="black">
                  <a:tint val="75000"/>
                </a:prstClr>
              </a:solidFill>
            </a:endParaRPr>
          </a:p>
        </p:txBody>
      </p:sp>
      <p:sp>
        <p:nvSpPr>
          <p:cNvPr id="5" name="Tijdelijke aanduiding voor dianummer 5"/>
          <p:cNvSpPr>
            <a:spLocks noGrp="1"/>
          </p:cNvSpPr>
          <p:nvPr>
            <p:ph type="sldNum" sz="quarter" idx="12"/>
          </p:nvPr>
        </p:nvSpPr>
        <p:spPr/>
        <p:txBody>
          <a:bodyPr/>
          <a:lstStyle>
            <a:lvl1pPr>
              <a:defRPr/>
            </a:lvl1pPr>
          </a:lstStyle>
          <a:p>
            <a:pPr>
              <a:defRPr/>
            </a:pPr>
            <a:fld id="{5F86A7D1-16A8-4DB6-A665-C850BECEA873}" type="slidenum">
              <a:rPr lang="nl-NL">
                <a:solidFill>
                  <a:prstClr val="black">
                    <a:tint val="75000"/>
                  </a:prstClr>
                </a:solidFill>
              </a:rPr>
              <a:pPr>
                <a:defRPr/>
              </a:pPr>
              <a:t>‹nr.›</a:t>
            </a:fld>
            <a:endParaRPr lang="nl-NL">
              <a:solidFill>
                <a:prstClr val="black">
                  <a:tint val="75000"/>
                </a:prstClr>
              </a:solidFill>
            </a:endParaRPr>
          </a:p>
        </p:txBody>
      </p:sp>
    </p:spTree>
    <p:extLst>
      <p:ext uri="{BB962C8B-B14F-4D97-AF65-F5344CB8AC3E}">
        <p14:creationId xmlns:p14="http://schemas.microsoft.com/office/powerpoint/2010/main" val="41618204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3"/>
          <p:cNvSpPr>
            <a:spLocks noGrp="1"/>
          </p:cNvSpPr>
          <p:nvPr>
            <p:ph type="dt" sz="half" idx="10"/>
          </p:nvPr>
        </p:nvSpPr>
        <p:spPr/>
        <p:txBody>
          <a:bodyPr/>
          <a:lstStyle>
            <a:lvl1pPr>
              <a:defRPr/>
            </a:lvl1pPr>
          </a:lstStyle>
          <a:p>
            <a:pPr>
              <a:defRPr/>
            </a:pPr>
            <a:fld id="{F9E42D35-B759-4A3E-BB9E-850DA5205329}" type="datetimeFigureOut">
              <a:rPr lang="nl-NL">
                <a:solidFill>
                  <a:prstClr val="black">
                    <a:tint val="75000"/>
                  </a:prstClr>
                </a:solidFill>
              </a:rPr>
              <a:pPr>
                <a:defRPr/>
              </a:pPr>
              <a:t>5-6-2015</a:t>
            </a:fld>
            <a:endParaRPr lang="nl-NL">
              <a:solidFill>
                <a:prstClr val="black">
                  <a:tint val="75000"/>
                </a:prstClr>
              </a:solidFill>
            </a:endParaRPr>
          </a:p>
        </p:txBody>
      </p:sp>
      <p:sp>
        <p:nvSpPr>
          <p:cNvPr id="3" name="Tijdelijke aanduiding voor voettekst 4"/>
          <p:cNvSpPr>
            <a:spLocks noGrp="1"/>
          </p:cNvSpPr>
          <p:nvPr>
            <p:ph type="ftr" sz="quarter" idx="11"/>
          </p:nvPr>
        </p:nvSpPr>
        <p:spPr/>
        <p:txBody>
          <a:bodyPr/>
          <a:lstStyle>
            <a:lvl1pPr>
              <a:defRPr/>
            </a:lvl1pPr>
          </a:lstStyle>
          <a:p>
            <a:pPr>
              <a:defRPr/>
            </a:pPr>
            <a:endParaRPr lang="nl-NL">
              <a:solidFill>
                <a:prstClr val="black">
                  <a:tint val="75000"/>
                </a:prstClr>
              </a:solidFill>
            </a:endParaRPr>
          </a:p>
        </p:txBody>
      </p:sp>
      <p:sp>
        <p:nvSpPr>
          <p:cNvPr id="4" name="Tijdelijke aanduiding voor dianummer 5"/>
          <p:cNvSpPr>
            <a:spLocks noGrp="1"/>
          </p:cNvSpPr>
          <p:nvPr>
            <p:ph type="sldNum" sz="quarter" idx="12"/>
          </p:nvPr>
        </p:nvSpPr>
        <p:spPr/>
        <p:txBody>
          <a:bodyPr/>
          <a:lstStyle>
            <a:lvl1pPr>
              <a:defRPr/>
            </a:lvl1pPr>
          </a:lstStyle>
          <a:p>
            <a:pPr>
              <a:defRPr/>
            </a:pPr>
            <a:fld id="{F44055B3-1DA0-4C1B-9F52-20849597FBAF}" type="slidenum">
              <a:rPr lang="nl-NL">
                <a:solidFill>
                  <a:prstClr val="black">
                    <a:tint val="75000"/>
                  </a:prstClr>
                </a:solidFill>
              </a:rPr>
              <a:pPr>
                <a:defRPr/>
              </a:pPr>
              <a:t>‹nr.›</a:t>
            </a:fld>
            <a:endParaRPr lang="nl-NL">
              <a:solidFill>
                <a:prstClr val="black">
                  <a:tint val="75000"/>
                </a:prstClr>
              </a:solidFill>
            </a:endParaRPr>
          </a:p>
        </p:txBody>
      </p:sp>
    </p:spTree>
    <p:extLst>
      <p:ext uri="{BB962C8B-B14F-4D97-AF65-F5344CB8AC3E}">
        <p14:creationId xmlns:p14="http://schemas.microsoft.com/office/powerpoint/2010/main" val="36215312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3"/>
          <p:cNvSpPr>
            <a:spLocks noGrp="1"/>
          </p:cNvSpPr>
          <p:nvPr>
            <p:ph type="dt" sz="half" idx="10"/>
          </p:nvPr>
        </p:nvSpPr>
        <p:spPr/>
        <p:txBody>
          <a:bodyPr/>
          <a:lstStyle>
            <a:lvl1pPr>
              <a:defRPr/>
            </a:lvl1pPr>
          </a:lstStyle>
          <a:p>
            <a:pPr>
              <a:defRPr/>
            </a:pPr>
            <a:fld id="{4002CF04-B469-4999-96F1-F492A8650660}" type="datetimeFigureOut">
              <a:rPr lang="nl-NL">
                <a:solidFill>
                  <a:prstClr val="black">
                    <a:tint val="75000"/>
                  </a:prstClr>
                </a:solidFill>
              </a:rPr>
              <a:pPr>
                <a:defRPr/>
              </a:pPr>
              <a:t>5-6-2015</a:t>
            </a:fld>
            <a:endParaRPr lang="nl-NL">
              <a:solidFill>
                <a:prstClr val="black">
                  <a:tint val="75000"/>
                </a:prstClr>
              </a:solidFill>
            </a:endParaRPr>
          </a:p>
        </p:txBody>
      </p:sp>
      <p:sp>
        <p:nvSpPr>
          <p:cNvPr id="6" name="Tijdelijke aanduiding voor voettekst 4"/>
          <p:cNvSpPr>
            <a:spLocks noGrp="1"/>
          </p:cNvSpPr>
          <p:nvPr>
            <p:ph type="ftr" sz="quarter" idx="11"/>
          </p:nvPr>
        </p:nvSpPr>
        <p:spPr/>
        <p:txBody>
          <a:bodyPr/>
          <a:lstStyle>
            <a:lvl1pPr>
              <a:defRPr/>
            </a:lvl1pPr>
          </a:lstStyle>
          <a:p>
            <a:pPr>
              <a:defRPr/>
            </a:pPr>
            <a:endParaRPr lang="nl-NL">
              <a:solidFill>
                <a:prstClr val="black">
                  <a:tint val="75000"/>
                </a:prstClr>
              </a:solidFill>
            </a:endParaRPr>
          </a:p>
        </p:txBody>
      </p:sp>
      <p:sp>
        <p:nvSpPr>
          <p:cNvPr id="7" name="Tijdelijke aanduiding voor dianummer 5"/>
          <p:cNvSpPr>
            <a:spLocks noGrp="1"/>
          </p:cNvSpPr>
          <p:nvPr>
            <p:ph type="sldNum" sz="quarter" idx="12"/>
          </p:nvPr>
        </p:nvSpPr>
        <p:spPr/>
        <p:txBody>
          <a:bodyPr/>
          <a:lstStyle>
            <a:lvl1pPr>
              <a:defRPr/>
            </a:lvl1pPr>
          </a:lstStyle>
          <a:p>
            <a:pPr>
              <a:defRPr/>
            </a:pPr>
            <a:fld id="{4E5EF477-D9BE-4664-B67D-F56B5A9BE133}" type="slidenum">
              <a:rPr lang="nl-NL">
                <a:solidFill>
                  <a:prstClr val="black">
                    <a:tint val="75000"/>
                  </a:prstClr>
                </a:solidFill>
              </a:rPr>
              <a:pPr>
                <a:defRPr/>
              </a:pPr>
              <a:t>‹nr.›</a:t>
            </a:fld>
            <a:endParaRPr lang="nl-NL">
              <a:solidFill>
                <a:prstClr val="black">
                  <a:tint val="75000"/>
                </a:prstClr>
              </a:solidFill>
            </a:endParaRPr>
          </a:p>
        </p:txBody>
      </p:sp>
    </p:spTree>
    <p:extLst>
      <p:ext uri="{BB962C8B-B14F-4D97-AF65-F5344CB8AC3E}">
        <p14:creationId xmlns:p14="http://schemas.microsoft.com/office/powerpoint/2010/main" val="3969585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457200" y="692696"/>
            <a:ext cx="8229600" cy="724942"/>
          </a:xfrm>
        </p:spPr>
        <p:txBody>
          <a:bodyPr>
            <a:normAutofit/>
          </a:bodyPr>
          <a:lstStyle>
            <a:lvl1pPr algn="l">
              <a:defRPr sz="3600" b="1">
                <a:solidFill>
                  <a:srgbClr val="7030A0"/>
                </a:solidFill>
                <a:latin typeface="Verdana" pitchFamily="34" charset="0"/>
                <a:ea typeface="Verdana" pitchFamily="34" charset="0"/>
                <a:cs typeface="Verdana" pitchFamily="34" charset="0"/>
              </a:defRPr>
            </a:lvl1pPr>
          </a:lstStyle>
          <a:p>
            <a:r>
              <a:rPr lang="nl-NL" dirty="0" smtClean="0"/>
              <a:t>Klik om de stijl te bewerken</a:t>
            </a:r>
            <a:endParaRPr lang="nl-NL" dirty="0"/>
          </a:p>
        </p:txBody>
      </p:sp>
      <p:sp>
        <p:nvSpPr>
          <p:cNvPr id="3" name="Tijdelijke aanduiding voor inhoud 2"/>
          <p:cNvSpPr>
            <a:spLocks noGrp="1"/>
          </p:cNvSpPr>
          <p:nvPr>
            <p:ph idx="1"/>
          </p:nvPr>
        </p:nvSpPr>
        <p:spPr/>
        <p:txBody>
          <a:bodyPr>
            <a:normAutofit/>
          </a:bodyPr>
          <a:lstStyle>
            <a:lvl1pPr>
              <a:defRPr sz="1800">
                <a:latin typeface="Verdana" pitchFamily="34" charset="0"/>
                <a:ea typeface="Verdana" pitchFamily="34" charset="0"/>
                <a:cs typeface="Verdana" pitchFamily="34" charset="0"/>
              </a:defRPr>
            </a:lvl1pPr>
            <a:lvl2pPr>
              <a:defRPr sz="1800">
                <a:latin typeface="Verdana" pitchFamily="34" charset="0"/>
                <a:ea typeface="Verdana" pitchFamily="34" charset="0"/>
                <a:cs typeface="Verdana" pitchFamily="34" charset="0"/>
              </a:defRPr>
            </a:lvl2pPr>
            <a:lvl3pPr>
              <a:defRPr sz="1800">
                <a:latin typeface="Verdana" pitchFamily="34" charset="0"/>
                <a:ea typeface="Verdana" pitchFamily="34" charset="0"/>
                <a:cs typeface="Verdana" pitchFamily="34" charset="0"/>
              </a:defRPr>
            </a:lvl3pPr>
            <a:lvl4pPr>
              <a:defRPr sz="1800">
                <a:latin typeface="Verdana" pitchFamily="34" charset="0"/>
                <a:ea typeface="Verdana" pitchFamily="34" charset="0"/>
                <a:cs typeface="Verdana" pitchFamily="34" charset="0"/>
              </a:defRPr>
            </a:lvl4pPr>
            <a:lvl5pPr>
              <a:defRPr sz="1800">
                <a:latin typeface="Verdana" pitchFamily="34" charset="0"/>
                <a:ea typeface="Verdana" pitchFamily="34" charset="0"/>
                <a:cs typeface="Verdana" pitchFamily="34" charset="0"/>
              </a:defRPr>
            </a:lvl5p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Tree>
    <p:extLst>
      <p:ext uri="{BB962C8B-B14F-4D97-AF65-F5344CB8AC3E}">
        <p14:creationId xmlns:p14="http://schemas.microsoft.com/office/powerpoint/2010/main" val="5914271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3"/>
          <p:cNvSpPr>
            <a:spLocks noGrp="1"/>
          </p:cNvSpPr>
          <p:nvPr>
            <p:ph type="dt" sz="half" idx="10"/>
          </p:nvPr>
        </p:nvSpPr>
        <p:spPr/>
        <p:txBody>
          <a:bodyPr/>
          <a:lstStyle>
            <a:lvl1pPr>
              <a:defRPr/>
            </a:lvl1pPr>
          </a:lstStyle>
          <a:p>
            <a:pPr>
              <a:defRPr/>
            </a:pPr>
            <a:fld id="{1D3B2BEF-FDB2-4712-B886-5B8AF9722E93}" type="datetimeFigureOut">
              <a:rPr lang="nl-NL">
                <a:solidFill>
                  <a:prstClr val="black">
                    <a:tint val="75000"/>
                  </a:prstClr>
                </a:solidFill>
              </a:rPr>
              <a:pPr>
                <a:defRPr/>
              </a:pPr>
              <a:t>5-6-2015</a:t>
            </a:fld>
            <a:endParaRPr lang="nl-NL">
              <a:solidFill>
                <a:prstClr val="black">
                  <a:tint val="75000"/>
                </a:prstClr>
              </a:solidFill>
            </a:endParaRPr>
          </a:p>
        </p:txBody>
      </p:sp>
      <p:sp>
        <p:nvSpPr>
          <p:cNvPr id="6" name="Tijdelijke aanduiding voor voettekst 4"/>
          <p:cNvSpPr>
            <a:spLocks noGrp="1"/>
          </p:cNvSpPr>
          <p:nvPr>
            <p:ph type="ftr" sz="quarter" idx="11"/>
          </p:nvPr>
        </p:nvSpPr>
        <p:spPr/>
        <p:txBody>
          <a:bodyPr/>
          <a:lstStyle>
            <a:lvl1pPr>
              <a:defRPr/>
            </a:lvl1pPr>
          </a:lstStyle>
          <a:p>
            <a:pPr>
              <a:defRPr/>
            </a:pPr>
            <a:endParaRPr lang="nl-NL">
              <a:solidFill>
                <a:prstClr val="black">
                  <a:tint val="75000"/>
                </a:prstClr>
              </a:solidFill>
            </a:endParaRPr>
          </a:p>
        </p:txBody>
      </p:sp>
      <p:sp>
        <p:nvSpPr>
          <p:cNvPr id="7" name="Tijdelijke aanduiding voor dianummer 5"/>
          <p:cNvSpPr>
            <a:spLocks noGrp="1"/>
          </p:cNvSpPr>
          <p:nvPr>
            <p:ph type="sldNum" sz="quarter" idx="12"/>
          </p:nvPr>
        </p:nvSpPr>
        <p:spPr/>
        <p:txBody>
          <a:bodyPr/>
          <a:lstStyle>
            <a:lvl1pPr>
              <a:defRPr/>
            </a:lvl1pPr>
          </a:lstStyle>
          <a:p>
            <a:pPr>
              <a:defRPr/>
            </a:pPr>
            <a:fld id="{96F4A7CD-A706-4694-B520-21FAE43974C2}" type="slidenum">
              <a:rPr lang="nl-NL">
                <a:solidFill>
                  <a:prstClr val="black">
                    <a:tint val="75000"/>
                  </a:prstClr>
                </a:solidFill>
              </a:rPr>
              <a:pPr>
                <a:defRPr/>
              </a:pPr>
              <a:t>‹nr.›</a:t>
            </a:fld>
            <a:endParaRPr lang="nl-NL">
              <a:solidFill>
                <a:prstClr val="black">
                  <a:tint val="75000"/>
                </a:prstClr>
              </a:solidFill>
            </a:endParaRPr>
          </a:p>
        </p:txBody>
      </p:sp>
    </p:spTree>
    <p:extLst>
      <p:ext uri="{BB962C8B-B14F-4D97-AF65-F5344CB8AC3E}">
        <p14:creationId xmlns:p14="http://schemas.microsoft.com/office/powerpoint/2010/main" val="22035007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lvl1pPr>
              <a:defRPr/>
            </a:lvl1pPr>
          </a:lstStyle>
          <a:p>
            <a:pPr>
              <a:defRPr/>
            </a:pPr>
            <a:fld id="{8B4EB242-8509-4DEB-A7B0-76D8822CCC67}" type="datetimeFigureOut">
              <a:rPr lang="nl-NL">
                <a:solidFill>
                  <a:prstClr val="black">
                    <a:tint val="75000"/>
                  </a:prstClr>
                </a:solidFill>
              </a:rPr>
              <a:pPr>
                <a:defRPr/>
              </a:pPr>
              <a:t>5-6-2015</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lvl1pPr>
              <a:defRPr/>
            </a:lvl1pPr>
          </a:lstStyle>
          <a:p>
            <a:pPr>
              <a:defRPr/>
            </a:pPr>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vl1pPr>
          </a:lstStyle>
          <a:p>
            <a:pPr>
              <a:defRPr/>
            </a:pPr>
            <a:fld id="{FDD538C0-F1CC-4C2B-8C67-F83CCF204235}" type="slidenum">
              <a:rPr lang="nl-NL">
                <a:solidFill>
                  <a:prstClr val="black">
                    <a:tint val="75000"/>
                  </a:prstClr>
                </a:solidFill>
              </a:rPr>
              <a:pPr>
                <a:defRPr/>
              </a:pPr>
              <a:t>‹nr.›</a:t>
            </a:fld>
            <a:endParaRPr lang="nl-NL">
              <a:solidFill>
                <a:prstClr val="black">
                  <a:tint val="75000"/>
                </a:prstClr>
              </a:solidFill>
            </a:endParaRPr>
          </a:p>
        </p:txBody>
      </p:sp>
    </p:spTree>
    <p:extLst>
      <p:ext uri="{BB962C8B-B14F-4D97-AF65-F5344CB8AC3E}">
        <p14:creationId xmlns:p14="http://schemas.microsoft.com/office/powerpoint/2010/main" val="1303565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lvl1pPr>
              <a:defRPr/>
            </a:lvl1pPr>
          </a:lstStyle>
          <a:p>
            <a:pPr>
              <a:defRPr/>
            </a:pPr>
            <a:fld id="{2F6C9953-EFED-440D-B58E-5F0FB82D50A5}" type="datetimeFigureOut">
              <a:rPr lang="nl-NL">
                <a:solidFill>
                  <a:prstClr val="black">
                    <a:tint val="75000"/>
                  </a:prstClr>
                </a:solidFill>
              </a:rPr>
              <a:pPr>
                <a:defRPr/>
              </a:pPr>
              <a:t>5-6-2015</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lvl1pPr>
              <a:defRPr/>
            </a:lvl1pPr>
          </a:lstStyle>
          <a:p>
            <a:pPr>
              <a:defRPr/>
            </a:pPr>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vl1pPr>
          </a:lstStyle>
          <a:p>
            <a:pPr>
              <a:defRPr/>
            </a:pPr>
            <a:fld id="{18E889F2-77C4-4937-821E-D573343E6C69}" type="slidenum">
              <a:rPr lang="nl-NL">
                <a:solidFill>
                  <a:prstClr val="black">
                    <a:tint val="75000"/>
                  </a:prstClr>
                </a:solidFill>
              </a:rPr>
              <a:pPr>
                <a:defRPr/>
              </a:pPr>
              <a:t>‹nr.›</a:t>
            </a:fld>
            <a:endParaRPr lang="nl-NL">
              <a:solidFill>
                <a:prstClr val="black">
                  <a:tint val="75000"/>
                </a:prstClr>
              </a:solidFill>
            </a:endParaRPr>
          </a:p>
        </p:txBody>
      </p:sp>
    </p:spTree>
    <p:extLst>
      <p:ext uri="{BB962C8B-B14F-4D97-AF65-F5344CB8AC3E}">
        <p14:creationId xmlns:p14="http://schemas.microsoft.com/office/powerpoint/2010/main" val="2409319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lvl1pPr>
              <a:defRPr/>
            </a:lvl1pPr>
          </a:lstStyle>
          <a:p>
            <a:pPr>
              <a:defRPr/>
            </a:pPr>
            <a:endParaRPr lang="nl-NL" dirty="0">
              <a:solidFill>
                <a:prstClr val="black">
                  <a:tint val="75000"/>
                </a:prstClr>
              </a:solidFill>
            </a:endParaRPr>
          </a:p>
        </p:txBody>
      </p:sp>
      <p:sp>
        <p:nvSpPr>
          <p:cNvPr id="5" name="Tijdelijke aanduiding voor voettekst 4"/>
          <p:cNvSpPr>
            <a:spLocks noGrp="1"/>
          </p:cNvSpPr>
          <p:nvPr>
            <p:ph type="ftr" sz="quarter" idx="11"/>
          </p:nvPr>
        </p:nvSpPr>
        <p:spPr/>
        <p:txBody>
          <a:bodyPr/>
          <a:lstStyle>
            <a:lvl1pPr>
              <a:defRPr/>
            </a:lvl1pPr>
          </a:lstStyle>
          <a:p>
            <a:pPr>
              <a:defRPr/>
            </a:pPr>
            <a:r>
              <a:rPr lang="nl-NL" smtClean="0">
                <a:solidFill>
                  <a:prstClr val="black">
                    <a:tint val="75000"/>
                  </a:prstClr>
                </a:solidFill>
              </a:rPr>
              <a:t>A Seal Centre presentatie</a:t>
            </a:r>
            <a:endParaRPr lang="nl-NL" dirty="0">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vl1pPr>
          </a:lstStyle>
          <a:p>
            <a:pPr>
              <a:defRPr/>
            </a:pPr>
            <a:fld id="{422C7AF0-9DF5-4DE5-80EE-BA8F51307A93}" type="slidenum">
              <a:rPr lang="nl-NL">
                <a:solidFill>
                  <a:prstClr val="black">
                    <a:tint val="75000"/>
                  </a:prstClr>
                </a:solidFill>
              </a:rPr>
              <a:pPr>
                <a:defRPr/>
              </a:pPr>
              <a:t>‹nr.›</a:t>
            </a:fld>
            <a:endParaRPr lang="nl-NL" dirty="0">
              <a:solidFill>
                <a:prstClr val="black">
                  <a:tint val="75000"/>
                </a:prstClr>
              </a:solidFill>
            </a:endParaRPr>
          </a:p>
        </p:txBody>
      </p:sp>
    </p:spTree>
    <p:extLst>
      <p:ext uri="{BB962C8B-B14F-4D97-AF65-F5344CB8AC3E}">
        <p14:creationId xmlns:p14="http://schemas.microsoft.com/office/powerpoint/2010/main" val="3042471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3"/>
          <p:cNvSpPr>
            <a:spLocks noGrp="1"/>
          </p:cNvSpPr>
          <p:nvPr>
            <p:ph type="dt" sz="half" idx="10"/>
          </p:nvPr>
        </p:nvSpPr>
        <p:spPr/>
        <p:txBody>
          <a:bodyPr/>
          <a:lstStyle>
            <a:lvl1pPr>
              <a:defRPr/>
            </a:lvl1pPr>
          </a:lstStyle>
          <a:p>
            <a:pPr>
              <a:defRPr/>
            </a:pPr>
            <a:endParaRPr lang="nl-NL" dirty="0">
              <a:solidFill>
                <a:prstClr val="black">
                  <a:tint val="75000"/>
                </a:prstClr>
              </a:solidFill>
            </a:endParaRPr>
          </a:p>
        </p:txBody>
      </p:sp>
      <p:sp>
        <p:nvSpPr>
          <p:cNvPr id="6" name="Tijdelijke aanduiding voor voettekst 4"/>
          <p:cNvSpPr>
            <a:spLocks noGrp="1"/>
          </p:cNvSpPr>
          <p:nvPr>
            <p:ph type="ftr" sz="quarter" idx="11"/>
          </p:nvPr>
        </p:nvSpPr>
        <p:spPr/>
        <p:txBody>
          <a:bodyPr/>
          <a:lstStyle>
            <a:lvl1pPr>
              <a:defRPr/>
            </a:lvl1pPr>
          </a:lstStyle>
          <a:p>
            <a:pPr>
              <a:defRPr/>
            </a:pPr>
            <a:r>
              <a:rPr lang="nl-NL" smtClean="0">
                <a:solidFill>
                  <a:prstClr val="black">
                    <a:tint val="75000"/>
                  </a:prstClr>
                </a:solidFill>
              </a:rPr>
              <a:t>A Seal Centre presentatie</a:t>
            </a:r>
            <a:endParaRPr lang="nl-NL" dirty="0">
              <a:solidFill>
                <a:prstClr val="black">
                  <a:tint val="75000"/>
                </a:prstClr>
              </a:solidFill>
            </a:endParaRPr>
          </a:p>
        </p:txBody>
      </p:sp>
      <p:sp>
        <p:nvSpPr>
          <p:cNvPr id="7" name="Tijdelijke aanduiding voor dianummer 5"/>
          <p:cNvSpPr>
            <a:spLocks noGrp="1"/>
          </p:cNvSpPr>
          <p:nvPr>
            <p:ph type="sldNum" sz="quarter" idx="12"/>
          </p:nvPr>
        </p:nvSpPr>
        <p:spPr/>
        <p:txBody>
          <a:bodyPr/>
          <a:lstStyle>
            <a:lvl1pPr>
              <a:defRPr/>
            </a:lvl1pPr>
          </a:lstStyle>
          <a:p>
            <a:pPr>
              <a:defRPr/>
            </a:pPr>
            <a:fld id="{BA474272-B988-4F73-9BE6-D3B2232DDA12}" type="slidenum">
              <a:rPr lang="nl-NL">
                <a:solidFill>
                  <a:prstClr val="black">
                    <a:tint val="75000"/>
                  </a:prstClr>
                </a:solidFill>
              </a:rPr>
              <a:pPr>
                <a:defRPr/>
              </a:pPr>
              <a:t>‹nr.›</a:t>
            </a:fld>
            <a:endParaRPr lang="nl-NL" dirty="0">
              <a:solidFill>
                <a:prstClr val="black">
                  <a:tint val="75000"/>
                </a:prstClr>
              </a:solidFill>
            </a:endParaRPr>
          </a:p>
        </p:txBody>
      </p:sp>
    </p:spTree>
    <p:extLst>
      <p:ext uri="{BB962C8B-B14F-4D97-AF65-F5344CB8AC3E}">
        <p14:creationId xmlns:p14="http://schemas.microsoft.com/office/powerpoint/2010/main" val="37682858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3"/>
          <p:cNvSpPr>
            <a:spLocks noGrp="1"/>
          </p:cNvSpPr>
          <p:nvPr>
            <p:ph type="dt" sz="half" idx="10"/>
          </p:nvPr>
        </p:nvSpPr>
        <p:spPr/>
        <p:txBody>
          <a:bodyPr/>
          <a:lstStyle>
            <a:lvl1pPr>
              <a:defRPr/>
            </a:lvl1pPr>
          </a:lstStyle>
          <a:p>
            <a:pPr>
              <a:defRPr/>
            </a:pPr>
            <a:endParaRPr lang="nl-NL" dirty="0">
              <a:solidFill>
                <a:prstClr val="black">
                  <a:tint val="75000"/>
                </a:prstClr>
              </a:solidFill>
            </a:endParaRPr>
          </a:p>
        </p:txBody>
      </p:sp>
      <p:sp>
        <p:nvSpPr>
          <p:cNvPr id="8" name="Tijdelijke aanduiding voor voettekst 4"/>
          <p:cNvSpPr>
            <a:spLocks noGrp="1"/>
          </p:cNvSpPr>
          <p:nvPr>
            <p:ph type="ftr" sz="quarter" idx="11"/>
          </p:nvPr>
        </p:nvSpPr>
        <p:spPr/>
        <p:txBody>
          <a:bodyPr/>
          <a:lstStyle>
            <a:lvl1pPr>
              <a:defRPr/>
            </a:lvl1pPr>
          </a:lstStyle>
          <a:p>
            <a:pPr>
              <a:defRPr/>
            </a:pPr>
            <a:r>
              <a:rPr lang="nl-NL" smtClean="0">
                <a:solidFill>
                  <a:prstClr val="black">
                    <a:tint val="75000"/>
                  </a:prstClr>
                </a:solidFill>
              </a:rPr>
              <a:t>A Seal Centre presentatie</a:t>
            </a:r>
            <a:endParaRPr lang="nl-NL" dirty="0">
              <a:solidFill>
                <a:prstClr val="black">
                  <a:tint val="75000"/>
                </a:prstClr>
              </a:solidFill>
            </a:endParaRPr>
          </a:p>
        </p:txBody>
      </p:sp>
      <p:sp>
        <p:nvSpPr>
          <p:cNvPr id="9" name="Tijdelijke aanduiding voor dianummer 5"/>
          <p:cNvSpPr>
            <a:spLocks noGrp="1"/>
          </p:cNvSpPr>
          <p:nvPr>
            <p:ph type="sldNum" sz="quarter" idx="12"/>
          </p:nvPr>
        </p:nvSpPr>
        <p:spPr/>
        <p:txBody>
          <a:bodyPr/>
          <a:lstStyle>
            <a:lvl1pPr>
              <a:defRPr/>
            </a:lvl1pPr>
          </a:lstStyle>
          <a:p>
            <a:pPr>
              <a:defRPr/>
            </a:pPr>
            <a:fld id="{58236F9A-2287-4F1D-AC04-6AE415B0B580}" type="slidenum">
              <a:rPr lang="nl-NL">
                <a:solidFill>
                  <a:prstClr val="black">
                    <a:tint val="75000"/>
                  </a:prstClr>
                </a:solidFill>
              </a:rPr>
              <a:pPr>
                <a:defRPr/>
              </a:pPr>
              <a:t>‹nr.›</a:t>
            </a:fld>
            <a:endParaRPr lang="nl-NL" dirty="0">
              <a:solidFill>
                <a:prstClr val="black">
                  <a:tint val="75000"/>
                </a:prstClr>
              </a:solidFill>
            </a:endParaRPr>
          </a:p>
        </p:txBody>
      </p:sp>
    </p:spTree>
    <p:extLst>
      <p:ext uri="{BB962C8B-B14F-4D97-AF65-F5344CB8AC3E}">
        <p14:creationId xmlns:p14="http://schemas.microsoft.com/office/powerpoint/2010/main" val="2250685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3"/>
          <p:cNvSpPr>
            <a:spLocks noGrp="1"/>
          </p:cNvSpPr>
          <p:nvPr>
            <p:ph type="dt" sz="half" idx="10"/>
          </p:nvPr>
        </p:nvSpPr>
        <p:spPr/>
        <p:txBody>
          <a:bodyPr/>
          <a:lstStyle>
            <a:lvl1pPr>
              <a:defRPr/>
            </a:lvl1pPr>
          </a:lstStyle>
          <a:p>
            <a:pPr>
              <a:defRPr/>
            </a:pPr>
            <a:endParaRPr lang="nl-NL" dirty="0">
              <a:solidFill>
                <a:prstClr val="black">
                  <a:tint val="75000"/>
                </a:prstClr>
              </a:solidFill>
            </a:endParaRPr>
          </a:p>
        </p:txBody>
      </p:sp>
      <p:sp>
        <p:nvSpPr>
          <p:cNvPr id="4" name="Tijdelijke aanduiding voor voettekst 4"/>
          <p:cNvSpPr>
            <a:spLocks noGrp="1"/>
          </p:cNvSpPr>
          <p:nvPr>
            <p:ph type="ftr" sz="quarter" idx="11"/>
          </p:nvPr>
        </p:nvSpPr>
        <p:spPr/>
        <p:txBody>
          <a:bodyPr/>
          <a:lstStyle>
            <a:lvl1pPr>
              <a:defRPr/>
            </a:lvl1pPr>
          </a:lstStyle>
          <a:p>
            <a:pPr>
              <a:defRPr/>
            </a:pPr>
            <a:r>
              <a:rPr lang="nl-NL" smtClean="0">
                <a:solidFill>
                  <a:prstClr val="black">
                    <a:tint val="75000"/>
                  </a:prstClr>
                </a:solidFill>
              </a:rPr>
              <a:t>A Seal Centre presentatie</a:t>
            </a:r>
            <a:endParaRPr lang="nl-NL" dirty="0">
              <a:solidFill>
                <a:prstClr val="black">
                  <a:tint val="75000"/>
                </a:prstClr>
              </a:solidFill>
            </a:endParaRPr>
          </a:p>
        </p:txBody>
      </p:sp>
      <p:sp>
        <p:nvSpPr>
          <p:cNvPr id="5" name="Tijdelijke aanduiding voor dianummer 5"/>
          <p:cNvSpPr>
            <a:spLocks noGrp="1"/>
          </p:cNvSpPr>
          <p:nvPr>
            <p:ph type="sldNum" sz="quarter" idx="12"/>
          </p:nvPr>
        </p:nvSpPr>
        <p:spPr/>
        <p:txBody>
          <a:bodyPr/>
          <a:lstStyle>
            <a:lvl1pPr>
              <a:defRPr/>
            </a:lvl1pPr>
          </a:lstStyle>
          <a:p>
            <a:pPr>
              <a:defRPr/>
            </a:pPr>
            <a:fld id="{5F86A7D1-16A8-4DB6-A665-C850BECEA873}" type="slidenum">
              <a:rPr lang="nl-NL">
                <a:solidFill>
                  <a:prstClr val="black">
                    <a:tint val="75000"/>
                  </a:prstClr>
                </a:solidFill>
              </a:rPr>
              <a:pPr>
                <a:defRPr/>
              </a:pPr>
              <a:t>‹nr.›</a:t>
            </a:fld>
            <a:endParaRPr lang="nl-NL" dirty="0">
              <a:solidFill>
                <a:prstClr val="black">
                  <a:tint val="75000"/>
                </a:prstClr>
              </a:solidFill>
            </a:endParaRPr>
          </a:p>
        </p:txBody>
      </p:sp>
    </p:spTree>
    <p:extLst>
      <p:ext uri="{BB962C8B-B14F-4D97-AF65-F5344CB8AC3E}">
        <p14:creationId xmlns:p14="http://schemas.microsoft.com/office/powerpoint/2010/main" val="3974961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3"/>
          <p:cNvSpPr>
            <a:spLocks noGrp="1"/>
          </p:cNvSpPr>
          <p:nvPr>
            <p:ph type="dt" sz="half" idx="10"/>
          </p:nvPr>
        </p:nvSpPr>
        <p:spPr/>
        <p:txBody>
          <a:bodyPr/>
          <a:lstStyle>
            <a:lvl1pPr>
              <a:defRPr/>
            </a:lvl1pPr>
          </a:lstStyle>
          <a:p>
            <a:pPr>
              <a:defRPr/>
            </a:pPr>
            <a:endParaRPr lang="nl-NL" dirty="0">
              <a:solidFill>
                <a:prstClr val="black">
                  <a:tint val="75000"/>
                </a:prstClr>
              </a:solidFill>
            </a:endParaRPr>
          </a:p>
        </p:txBody>
      </p:sp>
      <p:sp>
        <p:nvSpPr>
          <p:cNvPr id="3" name="Tijdelijke aanduiding voor voettekst 4"/>
          <p:cNvSpPr>
            <a:spLocks noGrp="1"/>
          </p:cNvSpPr>
          <p:nvPr>
            <p:ph type="ftr" sz="quarter" idx="11"/>
          </p:nvPr>
        </p:nvSpPr>
        <p:spPr/>
        <p:txBody>
          <a:bodyPr/>
          <a:lstStyle>
            <a:lvl1pPr>
              <a:defRPr/>
            </a:lvl1pPr>
          </a:lstStyle>
          <a:p>
            <a:pPr>
              <a:defRPr/>
            </a:pPr>
            <a:r>
              <a:rPr lang="nl-NL" smtClean="0">
                <a:solidFill>
                  <a:prstClr val="black">
                    <a:tint val="75000"/>
                  </a:prstClr>
                </a:solidFill>
              </a:rPr>
              <a:t>A Seal Centre presentatie</a:t>
            </a:r>
            <a:endParaRPr lang="nl-NL" dirty="0">
              <a:solidFill>
                <a:prstClr val="black">
                  <a:tint val="75000"/>
                </a:prstClr>
              </a:solidFill>
            </a:endParaRPr>
          </a:p>
        </p:txBody>
      </p:sp>
      <p:sp>
        <p:nvSpPr>
          <p:cNvPr id="4" name="Tijdelijke aanduiding voor dianummer 5"/>
          <p:cNvSpPr>
            <a:spLocks noGrp="1"/>
          </p:cNvSpPr>
          <p:nvPr>
            <p:ph type="sldNum" sz="quarter" idx="12"/>
          </p:nvPr>
        </p:nvSpPr>
        <p:spPr/>
        <p:txBody>
          <a:bodyPr/>
          <a:lstStyle>
            <a:lvl1pPr>
              <a:defRPr/>
            </a:lvl1pPr>
          </a:lstStyle>
          <a:p>
            <a:pPr>
              <a:defRPr/>
            </a:pPr>
            <a:fld id="{F44055B3-1DA0-4C1B-9F52-20849597FBAF}" type="slidenum">
              <a:rPr lang="nl-NL">
                <a:solidFill>
                  <a:prstClr val="black">
                    <a:tint val="75000"/>
                  </a:prstClr>
                </a:solidFill>
              </a:rPr>
              <a:pPr>
                <a:defRPr/>
              </a:pPr>
              <a:t>‹nr.›</a:t>
            </a:fld>
            <a:endParaRPr lang="nl-NL" dirty="0">
              <a:solidFill>
                <a:prstClr val="black">
                  <a:tint val="75000"/>
                </a:prstClr>
              </a:solidFill>
            </a:endParaRPr>
          </a:p>
        </p:txBody>
      </p:sp>
    </p:spTree>
    <p:extLst>
      <p:ext uri="{BB962C8B-B14F-4D97-AF65-F5344CB8AC3E}">
        <p14:creationId xmlns:p14="http://schemas.microsoft.com/office/powerpoint/2010/main" val="4071631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3"/>
          <p:cNvSpPr>
            <a:spLocks noGrp="1"/>
          </p:cNvSpPr>
          <p:nvPr>
            <p:ph type="dt" sz="half" idx="10"/>
          </p:nvPr>
        </p:nvSpPr>
        <p:spPr/>
        <p:txBody>
          <a:bodyPr/>
          <a:lstStyle>
            <a:lvl1pPr>
              <a:defRPr/>
            </a:lvl1pPr>
          </a:lstStyle>
          <a:p>
            <a:pPr>
              <a:defRPr/>
            </a:pPr>
            <a:endParaRPr lang="nl-NL" dirty="0">
              <a:solidFill>
                <a:prstClr val="black">
                  <a:tint val="75000"/>
                </a:prstClr>
              </a:solidFill>
            </a:endParaRPr>
          </a:p>
        </p:txBody>
      </p:sp>
      <p:sp>
        <p:nvSpPr>
          <p:cNvPr id="6" name="Tijdelijke aanduiding voor voettekst 4"/>
          <p:cNvSpPr>
            <a:spLocks noGrp="1"/>
          </p:cNvSpPr>
          <p:nvPr>
            <p:ph type="ftr" sz="quarter" idx="11"/>
          </p:nvPr>
        </p:nvSpPr>
        <p:spPr/>
        <p:txBody>
          <a:bodyPr/>
          <a:lstStyle>
            <a:lvl1pPr>
              <a:defRPr/>
            </a:lvl1pPr>
          </a:lstStyle>
          <a:p>
            <a:pPr>
              <a:defRPr/>
            </a:pPr>
            <a:r>
              <a:rPr lang="nl-NL" smtClean="0">
                <a:solidFill>
                  <a:prstClr val="black">
                    <a:tint val="75000"/>
                  </a:prstClr>
                </a:solidFill>
              </a:rPr>
              <a:t>A Seal Centre presentatie</a:t>
            </a:r>
            <a:endParaRPr lang="nl-NL" dirty="0">
              <a:solidFill>
                <a:prstClr val="black">
                  <a:tint val="75000"/>
                </a:prstClr>
              </a:solidFill>
            </a:endParaRPr>
          </a:p>
        </p:txBody>
      </p:sp>
      <p:sp>
        <p:nvSpPr>
          <p:cNvPr id="7" name="Tijdelijke aanduiding voor dianummer 5"/>
          <p:cNvSpPr>
            <a:spLocks noGrp="1"/>
          </p:cNvSpPr>
          <p:nvPr>
            <p:ph type="sldNum" sz="quarter" idx="12"/>
          </p:nvPr>
        </p:nvSpPr>
        <p:spPr/>
        <p:txBody>
          <a:bodyPr/>
          <a:lstStyle>
            <a:lvl1pPr>
              <a:defRPr/>
            </a:lvl1pPr>
          </a:lstStyle>
          <a:p>
            <a:pPr>
              <a:defRPr/>
            </a:pPr>
            <a:fld id="{4E5EF477-D9BE-4664-B67D-F56B5A9BE133}" type="slidenum">
              <a:rPr lang="nl-NL">
                <a:solidFill>
                  <a:prstClr val="black">
                    <a:tint val="75000"/>
                  </a:prstClr>
                </a:solidFill>
              </a:rPr>
              <a:pPr>
                <a:defRPr/>
              </a:pPr>
              <a:t>‹nr.›</a:t>
            </a:fld>
            <a:endParaRPr lang="nl-NL" dirty="0">
              <a:solidFill>
                <a:prstClr val="black">
                  <a:tint val="75000"/>
                </a:prstClr>
              </a:solidFill>
            </a:endParaRPr>
          </a:p>
        </p:txBody>
      </p:sp>
    </p:spTree>
    <p:extLst>
      <p:ext uri="{BB962C8B-B14F-4D97-AF65-F5344CB8AC3E}">
        <p14:creationId xmlns:p14="http://schemas.microsoft.com/office/powerpoint/2010/main" val="472163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dirty="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3"/>
          <p:cNvSpPr>
            <a:spLocks noGrp="1"/>
          </p:cNvSpPr>
          <p:nvPr>
            <p:ph type="dt" sz="half" idx="10"/>
          </p:nvPr>
        </p:nvSpPr>
        <p:spPr/>
        <p:txBody>
          <a:bodyPr/>
          <a:lstStyle>
            <a:lvl1pPr>
              <a:defRPr/>
            </a:lvl1pPr>
          </a:lstStyle>
          <a:p>
            <a:pPr>
              <a:defRPr/>
            </a:pPr>
            <a:endParaRPr lang="nl-NL" dirty="0">
              <a:solidFill>
                <a:prstClr val="black">
                  <a:tint val="75000"/>
                </a:prstClr>
              </a:solidFill>
            </a:endParaRPr>
          </a:p>
        </p:txBody>
      </p:sp>
      <p:sp>
        <p:nvSpPr>
          <p:cNvPr id="6" name="Tijdelijke aanduiding voor voettekst 4"/>
          <p:cNvSpPr>
            <a:spLocks noGrp="1"/>
          </p:cNvSpPr>
          <p:nvPr>
            <p:ph type="ftr" sz="quarter" idx="11"/>
          </p:nvPr>
        </p:nvSpPr>
        <p:spPr/>
        <p:txBody>
          <a:bodyPr/>
          <a:lstStyle>
            <a:lvl1pPr>
              <a:defRPr/>
            </a:lvl1pPr>
          </a:lstStyle>
          <a:p>
            <a:pPr>
              <a:defRPr/>
            </a:pPr>
            <a:r>
              <a:rPr lang="nl-NL" smtClean="0">
                <a:solidFill>
                  <a:prstClr val="black">
                    <a:tint val="75000"/>
                  </a:prstClr>
                </a:solidFill>
              </a:rPr>
              <a:t>A Seal Centre presentatie</a:t>
            </a:r>
            <a:endParaRPr lang="nl-NL" dirty="0">
              <a:solidFill>
                <a:prstClr val="black">
                  <a:tint val="75000"/>
                </a:prstClr>
              </a:solidFill>
            </a:endParaRPr>
          </a:p>
        </p:txBody>
      </p:sp>
      <p:sp>
        <p:nvSpPr>
          <p:cNvPr id="7" name="Tijdelijke aanduiding voor dianummer 5"/>
          <p:cNvSpPr>
            <a:spLocks noGrp="1"/>
          </p:cNvSpPr>
          <p:nvPr>
            <p:ph type="sldNum" sz="quarter" idx="12"/>
          </p:nvPr>
        </p:nvSpPr>
        <p:spPr/>
        <p:txBody>
          <a:bodyPr/>
          <a:lstStyle>
            <a:lvl1pPr>
              <a:defRPr/>
            </a:lvl1pPr>
          </a:lstStyle>
          <a:p>
            <a:pPr>
              <a:defRPr/>
            </a:pPr>
            <a:fld id="{96F4A7CD-A706-4694-B520-21FAE43974C2}" type="slidenum">
              <a:rPr lang="nl-NL">
                <a:solidFill>
                  <a:prstClr val="black">
                    <a:tint val="75000"/>
                  </a:prstClr>
                </a:solidFill>
              </a:rPr>
              <a:pPr>
                <a:defRPr/>
              </a:pPr>
              <a:t>‹nr.›</a:t>
            </a:fld>
            <a:endParaRPr lang="nl-NL" dirty="0">
              <a:solidFill>
                <a:prstClr val="black">
                  <a:tint val="75000"/>
                </a:prstClr>
              </a:solidFill>
            </a:endParaRPr>
          </a:p>
        </p:txBody>
      </p:sp>
    </p:spTree>
    <p:extLst>
      <p:ext uri="{BB962C8B-B14F-4D97-AF65-F5344CB8AC3E}">
        <p14:creationId xmlns:p14="http://schemas.microsoft.com/office/powerpoint/2010/main" val="3052897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jdelijke aanduiding voor titel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nl-NL" smtClean="0"/>
              <a:t>Klik om de stijl te bewerken</a:t>
            </a:r>
          </a:p>
        </p:txBody>
      </p:sp>
      <p:sp>
        <p:nvSpPr>
          <p:cNvPr id="1027" name="Tijdelijke aanduiding voor tekst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endParaRPr lang="nl-NL" dirty="0">
              <a:solidFill>
                <a:prstClr val="black">
                  <a:tint val="75000"/>
                </a:prstClr>
              </a:solidFill>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r>
              <a:rPr lang="nl-NL" smtClean="0">
                <a:solidFill>
                  <a:prstClr val="black">
                    <a:tint val="75000"/>
                  </a:prstClr>
                </a:solidFill>
              </a:rPr>
              <a:t>A Seal Centre presentatie</a:t>
            </a:r>
            <a:endParaRPr lang="nl-NL" dirty="0">
              <a:solidFill>
                <a:prstClr val="black">
                  <a:tint val="75000"/>
                </a:prstClr>
              </a:solidFill>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3452275A-5135-432A-B3BE-3F5602A22188}" type="slidenum">
              <a:rPr lang="nl-NL">
                <a:solidFill>
                  <a:prstClr val="black">
                    <a:tint val="75000"/>
                  </a:prstClr>
                </a:solidFill>
              </a:rPr>
              <a:pPr>
                <a:defRPr/>
              </a:pPr>
              <a:t>‹nr.›</a:t>
            </a:fld>
            <a:endParaRPr lang="nl-NL" dirty="0">
              <a:solidFill>
                <a:prstClr val="black">
                  <a:tint val="75000"/>
                </a:prstClr>
              </a:solidFill>
            </a:endParaRPr>
          </a:p>
        </p:txBody>
      </p:sp>
    </p:spTree>
    <p:extLst>
      <p:ext uri="{BB962C8B-B14F-4D97-AF65-F5344CB8AC3E}">
        <p14:creationId xmlns:p14="http://schemas.microsoft.com/office/powerpoint/2010/main" val="6045651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jdelijke aanduiding voor titel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nl-NL" smtClean="0"/>
              <a:t>Klik om de stijl te bewerken</a:t>
            </a:r>
          </a:p>
        </p:txBody>
      </p:sp>
      <p:sp>
        <p:nvSpPr>
          <p:cNvPr id="1027" name="Tijdelijke aanduiding voor tekst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837AB9AE-19D7-4FA8-91C7-A1D18BC5CBE7}" type="datetimeFigureOut">
              <a:rPr lang="nl-NL">
                <a:solidFill>
                  <a:prstClr val="black">
                    <a:tint val="75000"/>
                  </a:prstClr>
                </a:solidFill>
              </a:rPr>
              <a:pPr>
                <a:defRPr/>
              </a:pPr>
              <a:t>5-6-2015</a:t>
            </a:fld>
            <a:endParaRPr lang="nl-NL">
              <a:solidFill>
                <a:prstClr val="black">
                  <a:tint val="75000"/>
                </a:prstClr>
              </a:solidFill>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nl-NL">
              <a:solidFill>
                <a:prstClr val="black">
                  <a:tint val="75000"/>
                </a:prstClr>
              </a:solidFill>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3452275A-5135-432A-B3BE-3F5602A22188}" type="slidenum">
              <a:rPr lang="nl-NL">
                <a:solidFill>
                  <a:prstClr val="black">
                    <a:tint val="75000"/>
                  </a:prstClr>
                </a:solidFill>
              </a:rPr>
              <a:pPr>
                <a:defRPr/>
              </a:pPr>
              <a:t>‹nr.›</a:t>
            </a:fld>
            <a:endParaRPr lang="nl-NL">
              <a:solidFill>
                <a:prstClr val="black">
                  <a:tint val="75000"/>
                </a:prstClr>
              </a:solidFill>
            </a:endParaRPr>
          </a:p>
        </p:txBody>
      </p:sp>
    </p:spTree>
    <p:extLst>
      <p:ext uri="{BB962C8B-B14F-4D97-AF65-F5344CB8AC3E}">
        <p14:creationId xmlns:p14="http://schemas.microsoft.com/office/powerpoint/2010/main" val="16856712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L.L.IJsseldijk@uu.nl"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jpeg"/><Relationship Id="rId7"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jpg"/><Relationship Id="rId5" Type="http://schemas.microsoft.com/office/2007/relationships/hdphoto" Target="../media/hdphoto1.wdp"/><Relationship Id="rId10" Type="http://schemas.openxmlformats.org/officeDocument/2006/relationships/image" Target="../media/image30.jpeg"/><Relationship Id="rId4" Type="http://schemas.openxmlformats.org/officeDocument/2006/relationships/image" Target="../media/image3.png"/><Relationship Id="rId9"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1.png"/><Relationship Id="rId5" Type="http://schemas.microsoft.com/office/2007/relationships/hdphoto" Target="../media/hdphoto1.wdp"/><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hyperlink" Target="http://schooltv.nl/video/de-kennis-van-nu-in-de-klas-bruinvissen-spoelen-verminkt-aan/" TargetMode="External"/><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hyperlink" Target="http://schooltv.nl/video/de-kennis-van-nu-in-de-klas-motorbootonderzoek/" TargetMode="External"/><Relationship Id="rId7"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35.jpe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chooltv.nl/video/de-kennis-van-nu-in-de-klas-gehoorsteentjes/" TargetMode="External"/><Relationship Id="rId1" Type="http://schemas.openxmlformats.org/officeDocument/2006/relationships/slideLayout" Target="../slideLayouts/slideLayout2.xml"/><Relationship Id="rId6" Type="http://schemas.openxmlformats.org/officeDocument/2006/relationships/image" Target="../media/image36.png"/><Relationship Id="rId5" Type="http://schemas.microsoft.com/office/2007/relationships/hdphoto" Target="../media/hdphoto1.wdp"/><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eg"/><Relationship Id="rId5" Type="http://schemas.microsoft.com/office/2007/relationships/hdphoto" Target="../media/hdphoto1.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37.jpe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chooltv.nl/video/de-kennis-van-nu-in-de-klas-bijtsporen-met-hoektanden/" TargetMode="External"/><Relationship Id="rId1" Type="http://schemas.openxmlformats.org/officeDocument/2006/relationships/slideLayout" Target="../slideLayouts/slideLayout2.xml"/><Relationship Id="rId6" Type="http://schemas.openxmlformats.org/officeDocument/2006/relationships/image" Target="../media/image38.png"/><Relationship Id="rId5" Type="http://schemas.microsoft.com/office/2007/relationships/hdphoto" Target="../media/hdphoto1.wdp"/><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2.jpeg"/><Relationship Id="rId7"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9.jpeg"/><Relationship Id="rId11" Type="http://schemas.openxmlformats.org/officeDocument/2006/relationships/image" Target="../media/image44.jpeg"/><Relationship Id="rId5" Type="http://schemas.microsoft.com/office/2007/relationships/hdphoto" Target="../media/hdphoto1.wdp"/><Relationship Id="rId10" Type="http://schemas.openxmlformats.org/officeDocument/2006/relationships/image" Target="../media/image43.jpeg"/><Relationship Id="rId4" Type="http://schemas.openxmlformats.org/officeDocument/2006/relationships/image" Target="../media/image3.png"/><Relationship Id="rId9" Type="http://schemas.openxmlformats.org/officeDocument/2006/relationships/image" Target="../media/image42.jpeg"/></Relationships>
</file>

<file path=ppt/slides/_rels/slide23.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45.png"/><Relationship Id="rId7" Type="http://schemas.microsoft.com/office/2007/relationships/hdphoto" Target="../media/hdphoto2.wdp"/><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10" Type="http://schemas.microsoft.com/office/2007/relationships/hdphoto" Target="../media/hdphoto1.wdp"/><Relationship Id="rId4" Type="http://schemas.openxmlformats.org/officeDocument/2006/relationships/image" Target="../media/image46.png"/><Relationship Id="rId9"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9.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chooltv.nl/video/de-kennis-van-nu-in-de-klas-dna-onderzoek-met-smoking-gun/" TargetMode="External"/><Relationship Id="rId1" Type="http://schemas.openxmlformats.org/officeDocument/2006/relationships/slideLayout" Target="../slideLayouts/slideLayout2.xml"/><Relationship Id="rId6" Type="http://schemas.openxmlformats.org/officeDocument/2006/relationships/image" Target="../media/image52.png"/><Relationship Id="rId5" Type="http://schemas.microsoft.com/office/2007/relationships/hdphoto" Target="../media/hdphoto1.wdp"/><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8" Type="http://schemas.openxmlformats.org/officeDocument/2006/relationships/image" Target="../media/image55.png"/><Relationship Id="rId3" Type="http://schemas.microsoft.com/office/2007/relationships/hdphoto" Target="../media/hdphoto3.wdp"/><Relationship Id="rId7" Type="http://schemas.microsoft.com/office/2007/relationships/hdphoto" Target="../media/hdphoto1.wdp"/><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54.png"/><Relationship Id="rId9"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jpe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chooltv.nl/video/de-kennis-van-nu-in-de-klas-heterdaadje/" TargetMode="External"/><Relationship Id="rId1" Type="http://schemas.openxmlformats.org/officeDocument/2006/relationships/slideLayout" Target="../slideLayouts/slideLayout2.xml"/><Relationship Id="rId6" Type="http://schemas.openxmlformats.org/officeDocument/2006/relationships/image" Target="../media/image58.png"/><Relationship Id="rId5" Type="http://schemas.microsoft.com/office/2007/relationships/hdphoto" Target="../media/hdphoto1.wdp"/><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59.jpeg"/><Relationship Id="rId7" Type="http://schemas.openxmlformats.org/officeDocument/2006/relationships/image" Target="../media/image61.jpeg"/><Relationship Id="rId12" Type="http://schemas.microsoft.com/office/2007/relationships/hdphoto" Target="../media/hdphoto1.wdp"/><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microsoft.com/office/2007/relationships/hdphoto" Target="../media/hdphoto5.wdp"/><Relationship Id="rId11" Type="http://schemas.openxmlformats.org/officeDocument/2006/relationships/image" Target="../media/image3.png"/><Relationship Id="rId5" Type="http://schemas.openxmlformats.org/officeDocument/2006/relationships/image" Target="../media/image60.jpeg"/><Relationship Id="rId10" Type="http://schemas.openxmlformats.org/officeDocument/2006/relationships/image" Target="../media/image2.jpeg"/><Relationship Id="rId4" Type="http://schemas.microsoft.com/office/2007/relationships/hdphoto" Target="../media/hdphoto4.wdp"/><Relationship Id="rId9" Type="http://schemas.openxmlformats.org/officeDocument/2006/relationships/image" Target="../media/image62.jpe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3.xml"/><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jpeg"/></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4.png"/><Relationship Id="rId7" Type="http://schemas.openxmlformats.org/officeDocument/2006/relationships/hyperlink" Target="http://www.google.nl/url?sa=i&amp;rct=j&amp;q=&amp;esrc=s&amp;source=images&amp;cd=&amp;cad=rja&amp;uact=8&amp;ved=0CAcQjRw&amp;url=http://zoom.nl/foto/dieren/grijze-zeehond-pup.1776303.html&amp;ei=511nVZrSPJOu7AaUnIKgDg&amp;bvm=bv.93990622,d.ZGU&amp;psig=AFQjCNG349vtgT5pkFPXuWa3635UWWzxLQ&amp;ust=1432924004477418" TargetMode="External"/><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jpeg"/></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0.png"/><Relationship Id="rId5" Type="http://schemas.microsoft.com/office/2007/relationships/hdphoto" Target="../media/hdphoto1.wdp"/><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chooltv.nl/video/de-kennis-van-nu-in-de-klas-zwemmen-met-de-grijze-zeehond/" TargetMode="External"/><Relationship Id="rId1" Type="http://schemas.openxmlformats.org/officeDocument/2006/relationships/slideLayout" Target="../slideLayouts/slideLayout13.xml"/><Relationship Id="rId6" Type="http://schemas.openxmlformats.org/officeDocument/2006/relationships/image" Target="../media/image71.png"/><Relationship Id="rId5" Type="http://schemas.microsoft.com/office/2007/relationships/hdphoto" Target="../media/hdphoto1.wdp"/><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2.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8" Type="http://schemas.openxmlformats.org/officeDocument/2006/relationships/image" Target="../media/image73.jpg"/><Relationship Id="rId3" Type="http://schemas.openxmlformats.org/officeDocument/2006/relationships/hyperlink" Target="http://www.schooltv.nl/video/de-kennis-van-nu-in-de-klas-csi-aan-de-kust-de-bruinvis-zaak/playlist/126/" TargetMode="External"/><Relationship Id="rId7" Type="http://schemas.microsoft.com/office/2007/relationships/hdphoto" Target="../media/hdphoto1.wdp"/><Relationship Id="rId2" Type="http://schemas.openxmlformats.org/officeDocument/2006/relationships/hyperlink" Target="http://www.schooltv.nl/video/de-kennis-van-nu-in-de-klas-csi-aan-de-kust-de-bruinvis-zaak/" TargetMode="Externa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hyperlink" Target="mailto:malmberg@nibi.nl"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8.png"/><Relationship Id="rId7"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png"/><Relationship Id="rId4" Type="http://schemas.openxmlformats.org/officeDocument/2006/relationships/image" Target="../media/image9.png"/><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2.jpe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10" Type="http://schemas.openxmlformats.org/officeDocument/2006/relationships/image" Target="../media/image16.png"/><Relationship Id="rId4" Type="http://schemas.openxmlformats.org/officeDocument/2006/relationships/image" Target="../media/image2.jpeg"/><Relationship Id="rId9" Type="http://schemas.openxmlformats.org/officeDocument/2006/relationships/image" Target="../media/image15.gif"/></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jpe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2.png"/><Relationship Id="rId5" Type="http://schemas.microsoft.com/office/2007/relationships/hdphoto" Target="../media/hdphoto1.wdp"/><Relationship Id="rId10" Type="http://schemas.openxmlformats.org/officeDocument/2006/relationships/image" Target="../media/image21.png"/><Relationship Id="rId4" Type="http://schemas.openxmlformats.org/officeDocument/2006/relationships/image" Target="../media/image3.png"/><Relationship Id="rId9" Type="http://schemas.openxmlformats.org/officeDocument/2006/relationships/image" Target="../media/image20.jpe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jpeg"/><Relationship Id="rId7"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3.jpeg"/><Relationship Id="rId5" Type="http://schemas.microsoft.com/office/2007/relationships/hdphoto" Target="../media/hdphoto1.wdp"/><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314" name="Titel 3"/>
          <p:cNvSpPr>
            <a:spLocks noGrp="1"/>
          </p:cNvSpPr>
          <p:nvPr>
            <p:ph type="ctrTitle"/>
          </p:nvPr>
        </p:nvSpPr>
        <p:spPr>
          <a:xfrm>
            <a:off x="1835150" y="2420938"/>
            <a:ext cx="7200900" cy="936625"/>
          </a:xfrm>
        </p:spPr>
        <p:txBody>
          <a:bodyPr>
            <a:normAutofit/>
          </a:bodyPr>
          <a:lstStyle/>
          <a:p>
            <a:r>
              <a:rPr lang="nl-NL" sz="3200" dirty="0"/>
              <a:t>CSI aan de </a:t>
            </a:r>
            <a:r>
              <a:rPr lang="nl-NL" sz="3200" dirty="0" smtClean="0"/>
              <a:t>kust</a:t>
            </a:r>
            <a:endParaRPr lang="en-US" sz="3200" dirty="0" smtClean="0"/>
          </a:p>
        </p:txBody>
      </p:sp>
      <p:sp>
        <p:nvSpPr>
          <p:cNvPr id="13315" name="Ondertitel 4"/>
          <p:cNvSpPr>
            <a:spLocks noGrp="1"/>
          </p:cNvSpPr>
          <p:nvPr>
            <p:ph type="subTitle" idx="1"/>
          </p:nvPr>
        </p:nvSpPr>
        <p:spPr>
          <a:xfrm>
            <a:off x="1835150" y="3429000"/>
            <a:ext cx="7200900" cy="504825"/>
          </a:xfrm>
        </p:spPr>
        <p:txBody>
          <a:bodyPr/>
          <a:lstStyle/>
          <a:p>
            <a:r>
              <a:rPr lang="en-US" sz="2400" dirty="0"/>
              <a:t>De </a:t>
            </a:r>
            <a:r>
              <a:rPr lang="en-US" sz="2400" dirty="0" err="1"/>
              <a:t>bruinvis</a:t>
            </a:r>
            <a:r>
              <a:rPr lang="en-US" sz="2400" dirty="0"/>
              <a:t> </a:t>
            </a:r>
            <a:r>
              <a:rPr lang="en-US" sz="2400" dirty="0" err="1"/>
              <a:t>zaak</a:t>
            </a:r>
            <a:r>
              <a:rPr lang="en-US" sz="2400" dirty="0"/>
              <a:t> </a:t>
            </a:r>
            <a:endParaRPr lang="en-US" sz="2400" dirty="0" smtClean="0"/>
          </a:p>
        </p:txBody>
      </p:sp>
      <p:sp>
        <p:nvSpPr>
          <p:cNvPr id="2" name="TextBox 1"/>
          <p:cNvSpPr txBox="1"/>
          <p:nvPr/>
        </p:nvSpPr>
        <p:spPr>
          <a:xfrm>
            <a:off x="4865146" y="4797152"/>
            <a:ext cx="3528392" cy="1384995"/>
          </a:xfrm>
          <a:prstGeom prst="rect">
            <a:avLst/>
          </a:prstGeom>
          <a:noFill/>
        </p:spPr>
        <p:txBody>
          <a:bodyPr wrap="square" rtlCol="0">
            <a:spAutoFit/>
          </a:bodyPr>
          <a:lstStyle/>
          <a:p>
            <a:pPr fontAlgn="base">
              <a:spcBef>
                <a:spcPct val="0"/>
              </a:spcBef>
              <a:spcAft>
                <a:spcPct val="0"/>
              </a:spcAft>
            </a:pPr>
            <a:r>
              <a:rPr lang="nl-NL" sz="1400" dirty="0">
                <a:solidFill>
                  <a:srgbClr val="7030A0"/>
                </a:solidFill>
                <a:latin typeface="Times" pitchFamily="18" charset="0"/>
              </a:rPr>
              <a:t>Lonneke </a:t>
            </a:r>
            <a:r>
              <a:rPr lang="nl-NL" sz="1400" dirty="0" smtClean="0">
                <a:solidFill>
                  <a:srgbClr val="7030A0"/>
                </a:solidFill>
                <a:latin typeface="Times" pitchFamily="18" charset="0"/>
              </a:rPr>
              <a:t>L. IJsseldijk</a:t>
            </a:r>
            <a:endParaRPr lang="nl-NL" sz="1400" dirty="0">
              <a:solidFill>
                <a:srgbClr val="7030A0"/>
              </a:solidFill>
              <a:latin typeface="Times" pitchFamily="18" charset="0"/>
            </a:endParaRPr>
          </a:p>
          <a:p>
            <a:pPr fontAlgn="base">
              <a:spcBef>
                <a:spcPct val="0"/>
              </a:spcBef>
              <a:spcAft>
                <a:spcPct val="0"/>
              </a:spcAft>
            </a:pPr>
            <a:r>
              <a:rPr lang="nl-NL" sz="1400" dirty="0">
                <a:solidFill>
                  <a:srgbClr val="7030A0"/>
                </a:solidFill>
                <a:latin typeface="Times" pitchFamily="18" charset="0"/>
              </a:rPr>
              <a:t>Faculteit </a:t>
            </a:r>
            <a:r>
              <a:rPr lang="nl-NL" sz="1400" dirty="0" smtClean="0">
                <a:solidFill>
                  <a:srgbClr val="7030A0"/>
                </a:solidFill>
                <a:latin typeface="Times" pitchFamily="18" charset="0"/>
              </a:rPr>
              <a:t>Diergeneeskunde</a:t>
            </a:r>
          </a:p>
          <a:p>
            <a:pPr fontAlgn="base">
              <a:spcBef>
                <a:spcPct val="0"/>
              </a:spcBef>
              <a:spcAft>
                <a:spcPct val="0"/>
              </a:spcAft>
            </a:pPr>
            <a:endParaRPr lang="nl-NL" sz="1400" dirty="0" smtClean="0">
              <a:solidFill>
                <a:srgbClr val="7030A0"/>
              </a:solidFill>
              <a:latin typeface="Times" pitchFamily="18" charset="0"/>
            </a:endParaRPr>
          </a:p>
          <a:p>
            <a:pPr fontAlgn="base">
              <a:spcBef>
                <a:spcPct val="0"/>
              </a:spcBef>
              <a:spcAft>
                <a:spcPct val="0"/>
              </a:spcAft>
            </a:pPr>
            <a:r>
              <a:rPr lang="nl-NL" sz="1400" dirty="0" smtClean="0">
                <a:solidFill>
                  <a:srgbClr val="7030A0"/>
                </a:solidFill>
                <a:latin typeface="Times" pitchFamily="18" charset="0"/>
              </a:rPr>
              <a:t>E: </a:t>
            </a:r>
            <a:r>
              <a:rPr lang="nl-NL" sz="1400" dirty="0" smtClean="0">
                <a:solidFill>
                  <a:srgbClr val="7030A0"/>
                </a:solidFill>
                <a:latin typeface="Times" pitchFamily="18" charset="0"/>
                <a:hlinkClick r:id="rId4"/>
              </a:rPr>
              <a:t>L.L.IJsseldijk@uu.nl</a:t>
            </a:r>
            <a:endParaRPr lang="nl-NL" sz="1400" dirty="0" smtClean="0">
              <a:solidFill>
                <a:srgbClr val="7030A0"/>
              </a:solidFill>
              <a:latin typeface="Times" pitchFamily="18" charset="0"/>
            </a:endParaRPr>
          </a:p>
          <a:p>
            <a:pPr fontAlgn="base">
              <a:spcBef>
                <a:spcPct val="0"/>
              </a:spcBef>
              <a:spcAft>
                <a:spcPct val="0"/>
              </a:spcAft>
            </a:pPr>
            <a:r>
              <a:rPr lang="nl-NL" sz="1400" dirty="0" smtClean="0">
                <a:solidFill>
                  <a:srgbClr val="7030A0"/>
                </a:solidFill>
                <a:latin typeface="Times" pitchFamily="18" charset="0"/>
              </a:rPr>
              <a:t>T: 030 253 5312</a:t>
            </a:r>
          </a:p>
          <a:p>
            <a:pPr fontAlgn="base">
              <a:spcBef>
                <a:spcPct val="0"/>
              </a:spcBef>
              <a:spcAft>
                <a:spcPct val="0"/>
              </a:spcAft>
            </a:pPr>
            <a:r>
              <a:rPr lang="nl-NL" sz="1400" dirty="0" smtClean="0">
                <a:solidFill>
                  <a:srgbClr val="7030A0"/>
                </a:solidFill>
                <a:latin typeface="Times" pitchFamily="18" charset="0"/>
              </a:rPr>
              <a:t>M: 06 244 556 98</a:t>
            </a:r>
            <a:endParaRPr lang="nl-NL" sz="1400" dirty="0">
              <a:solidFill>
                <a:srgbClr val="7030A0"/>
              </a:solidFill>
              <a:latin typeface="Times" pitchFamily="18" charset="0"/>
            </a:endParaRPr>
          </a:p>
        </p:txBody>
      </p:sp>
    </p:spTree>
    <p:extLst>
      <p:ext uri="{BB962C8B-B14F-4D97-AF65-F5344CB8AC3E}">
        <p14:creationId xmlns:p14="http://schemas.microsoft.com/office/powerpoint/2010/main" val="2698876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Wat</a:t>
            </a:r>
            <a:r>
              <a:rPr lang="en-GB" dirty="0" smtClean="0"/>
              <a:t> </a:t>
            </a:r>
            <a:r>
              <a:rPr lang="en-GB" dirty="0" err="1" smtClean="0"/>
              <a:t>zagen</a:t>
            </a:r>
            <a:r>
              <a:rPr lang="en-GB" dirty="0" smtClean="0"/>
              <a:t> we…</a:t>
            </a:r>
            <a:endParaRPr lang="en-GB" dirty="0"/>
          </a:p>
        </p:txBody>
      </p:sp>
      <p:pic>
        <p:nvPicPr>
          <p:cNvPr id="4" name="Picture 3"/>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715" t="3811" r="51271" b="88313"/>
          <a:stretch/>
        </p:blipFill>
        <p:spPr bwMode="auto">
          <a:xfrm>
            <a:off x="7177702" y="6373563"/>
            <a:ext cx="1944216" cy="478352"/>
          </a:xfrm>
          <a:prstGeom prst="rect">
            <a:avLst/>
          </a:prstGeom>
          <a:ln>
            <a:noFill/>
          </a:ln>
          <a:extLst>
            <a:ext uri="{53640926-AAD7-44D8-BBD7-CCE9431645EC}">
              <a14:shadowObscured xmlns:a14="http://schemas.microsoft.com/office/drawing/2010/main"/>
            </a:ext>
          </a:extLst>
        </p:spPr>
      </p:pic>
      <p:pic>
        <p:nvPicPr>
          <p:cNvPr id="5"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8150" b="74531" l="5714" r="90000">
                        <a14:foregroundMark x1="36071" y1="68901" x2="36071" y2="68901"/>
                        <a14:foregroundMark x1="31964" y1="68633" x2="31964" y2="68633"/>
                        <a14:foregroundMark x1="33750" y1="69437" x2="33750" y2="69437"/>
                        <a14:foregroundMark x1="35179" y1="70509" x2="35179" y2="70509"/>
                        <a14:foregroundMark x1="36250" y1="71314" x2="36250" y2="71314"/>
                        <a14:foregroundMark x1="36786" y1="70241" x2="36786" y2="70241"/>
                        <a14:foregroundMark x1="38214" y1="68633" x2="38214" y2="68633"/>
                        <a14:foregroundMark x1="38393" y1="68633" x2="38393" y2="68633"/>
                        <a14:foregroundMark x1="79821" y1="65416" x2="79821" y2="65416"/>
                        <a14:foregroundMark x1="75893" y1="65416" x2="75893" y2="65416"/>
                        <a14:foregroundMark x1="70536" y1="66488" x2="70536" y2="66488"/>
                        <a14:foregroundMark x1="69643" y1="63003" x2="69643" y2="63003"/>
                        <a14:foregroundMark x1="65714" y1="67560" x2="65714" y2="67560"/>
                        <a14:foregroundMark x1="61786" y1="63003" x2="61786" y2="63003"/>
                        <a14:foregroundMark x1="58750" y1="64075" x2="58750" y2="64075"/>
                        <a14:foregroundMark x1="54821" y1="65416" x2="54821" y2="65416"/>
                        <a14:foregroundMark x1="51786" y1="66488" x2="51786" y2="66488"/>
                        <a14:foregroundMark x1="46964" y1="68901" x2="46964" y2="68901"/>
                        <a14:foregroundMark x1="28214" y1="69973" x2="28214" y2="69973"/>
                        <a14:foregroundMark x1="20536" y1="67560" x2="20536" y2="67560"/>
                        <a14:foregroundMark x1="15714" y1="69973" x2="15714" y2="69973"/>
                        <a14:foregroundMark x1="10357" y1="68901" x2="10357" y2="68901"/>
                        <a14:foregroundMark x1="85357" y1="66488" x2="85357" y2="66488"/>
                        <a14:foregroundMark x1="84464" y1="64075" x2="84464" y2="64075"/>
                        <a14:foregroundMark x1="79107" y1="64075" x2="79107" y2="64075"/>
                        <a14:foregroundMark x1="76786" y1="64075" x2="76786" y2="64075"/>
                        <a14:foregroundMark x1="76786" y1="64075" x2="76786" y2="64075"/>
                        <a14:foregroundMark x1="73571" y1="64075" x2="73571" y2="64075"/>
                        <a14:backgroundMark x1="28254" y1="69856" x2="28254" y2="69856"/>
                        <a14:backgroundMark x1="18095" y1="72727" x2="18095" y2="72727"/>
                      </a14:backgroundRemoval>
                    </a14:imgEffect>
                    <a14:imgEffect>
                      <a14:artisticCutout/>
                    </a14:imgEffect>
                    <a14:imgEffect>
                      <a14:brightnessContrast bright="20000"/>
                    </a14:imgEffect>
                  </a14:imgLayer>
                </a14:imgProps>
              </a:ext>
              <a:ext uri="{28A0092B-C50C-407E-A947-70E740481C1C}">
                <a14:useLocalDpi xmlns:a14="http://schemas.microsoft.com/office/drawing/2010/main" val="0"/>
              </a:ext>
            </a:extLst>
          </a:blip>
          <a:srcRect l="5498" t="27129" r="9213" b="28803"/>
          <a:stretch/>
        </p:blipFill>
        <p:spPr bwMode="auto">
          <a:xfrm flipH="1">
            <a:off x="107504" y="6467982"/>
            <a:ext cx="1115616" cy="383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Afbeelding 4"/>
          <p:cNvPicPr>
            <a:picLocks noGrp="1"/>
          </p:cNvPicPr>
          <p:nvPr>
            <p:ph idx="1"/>
          </p:nvPr>
        </p:nvPicPr>
        <p:blipFill rotWithShape="1">
          <a:blip r:embed="rId6">
            <a:extLst>
              <a:ext uri="{28A0092B-C50C-407E-A947-70E740481C1C}">
                <a14:useLocalDpi xmlns:a14="http://schemas.microsoft.com/office/drawing/2010/main" val="0"/>
              </a:ext>
            </a:extLst>
          </a:blip>
          <a:srcRect t="22418" b="24453"/>
          <a:stretch/>
        </p:blipFill>
        <p:spPr bwMode="auto">
          <a:xfrm>
            <a:off x="539552" y="1699695"/>
            <a:ext cx="5727469" cy="2281106"/>
          </a:xfrm>
          <a:prstGeom prst="rect">
            <a:avLst/>
          </a:prstGeom>
          <a:ln>
            <a:noFill/>
          </a:ln>
          <a:extLst>
            <a:ext uri="{53640926-AAD7-44D8-BBD7-CCE9431645EC}">
              <a14:shadowObscured xmlns:a14="http://schemas.microsoft.com/office/drawing/2010/main"/>
            </a:ext>
          </a:extLst>
        </p:spPr>
      </p:pic>
      <p:pic>
        <p:nvPicPr>
          <p:cNvPr id="7" name="Afbeelding 5"/>
          <p:cNvPicPr/>
          <p:nvPr/>
        </p:nvPicPr>
        <p:blipFill>
          <a:blip r:embed="rId7" cstate="print">
            <a:extLst>
              <a:ext uri="{28A0092B-C50C-407E-A947-70E740481C1C}">
                <a14:useLocalDpi xmlns:a14="http://schemas.microsoft.com/office/drawing/2010/main" val="0"/>
              </a:ext>
            </a:extLst>
          </a:blip>
          <a:stretch>
            <a:fillRect/>
          </a:stretch>
        </p:blipFill>
        <p:spPr>
          <a:xfrm flipH="1">
            <a:off x="2915816" y="4077072"/>
            <a:ext cx="5760720" cy="2073275"/>
          </a:xfrm>
          <a:prstGeom prst="rect">
            <a:avLst/>
          </a:prstGeom>
        </p:spPr>
      </p:pic>
      <p:pic>
        <p:nvPicPr>
          <p:cNvPr id="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97687" y="188640"/>
            <a:ext cx="2788645" cy="1906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http://www.waddenvereniging.nl/nieuwsbrief/upload/img_39_Blub_14.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70062" y="2136813"/>
            <a:ext cx="2781300" cy="17621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rugvin.nl/wp-content/uploads/2012/03/DSC_06031.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3528" y="3792778"/>
            <a:ext cx="3440166" cy="228556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865469" y="6536837"/>
            <a:ext cx="1531188" cy="215444"/>
          </a:xfrm>
          <a:prstGeom prst="rect">
            <a:avLst/>
          </a:prstGeom>
          <a:noFill/>
        </p:spPr>
        <p:txBody>
          <a:bodyPr wrap="none" rtlCol="0">
            <a:spAutoFit/>
          </a:bodyPr>
          <a:lstStyle/>
          <a:p>
            <a:pPr algn="ctr"/>
            <a:r>
              <a:rPr lang="en-GB" sz="800" dirty="0" err="1" smtClean="0"/>
              <a:t>Foto’s</a:t>
            </a:r>
            <a:r>
              <a:rPr lang="en-GB" sz="800" dirty="0" smtClean="0"/>
              <a:t>: UU, walvisstrandingen.nl</a:t>
            </a:r>
            <a:endParaRPr lang="en-GB" sz="800" dirty="0"/>
          </a:p>
        </p:txBody>
      </p:sp>
      <p:sp>
        <p:nvSpPr>
          <p:cNvPr id="3" name="TextBox 2"/>
          <p:cNvSpPr txBox="1"/>
          <p:nvPr/>
        </p:nvSpPr>
        <p:spPr>
          <a:xfrm>
            <a:off x="6980117" y="5765270"/>
            <a:ext cx="1644168" cy="369332"/>
          </a:xfrm>
          <a:prstGeom prst="rect">
            <a:avLst/>
          </a:prstGeom>
          <a:noFill/>
        </p:spPr>
        <p:txBody>
          <a:bodyPr wrap="none" rtlCol="0">
            <a:spAutoFit/>
          </a:bodyPr>
          <a:lstStyle/>
          <a:p>
            <a:r>
              <a:rPr lang="en-GB" b="1" dirty="0" err="1" smtClean="0">
                <a:solidFill>
                  <a:schemeClr val="bg1"/>
                </a:solidFill>
              </a:rPr>
              <a:t>Wat</a:t>
            </a:r>
            <a:r>
              <a:rPr lang="en-GB" b="1" dirty="0" smtClean="0">
                <a:solidFill>
                  <a:schemeClr val="bg1"/>
                </a:solidFill>
              </a:rPr>
              <a:t> </a:t>
            </a:r>
            <a:r>
              <a:rPr lang="en-GB" b="1" dirty="0" err="1" smtClean="0">
                <a:solidFill>
                  <a:schemeClr val="bg1"/>
                </a:solidFill>
              </a:rPr>
              <a:t>zien</a:t>
            </a:r>
            <a:r>
              <a:rPr lang="en-GB" b="1" dirty="0" smtClean="0">
                <a:solidFill>
                  <a:schemeClr val="bg1"/>
                </a:solidFill>
              </a:rPr>
              <a:t> </a:t>
            </a:r>
            <a:r>
              <a:rPr lang="en-GB" b="1" dirty="0" err="1" smtClean="0">
                <a:solidFill>
                  <a:schemeClr val="bg1"/>
                </a:solidFill>
              </a:rPr>
              <a:t>jullie</a:t>
            </a:r>
            <a:r>
              <a:rPr lang="en-GB" b="1" dirty="0">
                <a:solidFill>
                  <a:schemeClr val="bg1"/>
                </a:solidFill>
              </a:rPr>
              <a:t>?</a:t>
            </a:r>
            <a:endParaRPr lang="en-GB" b="1" dirty="0" smtClean="0">
              <a:solidFill>
                <a:schemeClr val="bg1"/>
              </a:solidFill>
            </a:endParaRPr>
          </a:p>
        </p:txBody>
      </p:sp>
    </p:spTree>
    <p:extLst>
      <p:ext uri="{BB962C8B-B14F-4D97-AF65-F5344CB8AC3E}">
        <p14:creationId xmlns:p14="http://schemas.microsoft.com/office/powerpoint/2010/main" val="675211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anim calcmode="lin" valueType="num">
                                      <p:cBhvr additive="base">
                                        <p:cTn id="23" dur="500" fill="hold"/>
                                        <p:tgtEl>
                                          <p:spTgt spid="1026"/>
                                        </p:tgtEl>
                                        <p:attrNameLst>
                                          <p:attrName>ppt_x</p:attrName>
                                        </p:attrNameLst>
                                      </p:cBhvr>
                                      <p:tavLst>
                                        <p:tav tm="0">
                                          <p:val>
                                            <p:strVal val="#ppt_x"/>
                                          </p:val>
                                        </p:tav>
                                        <p:tav tm="100000">
                                          <p:val>
                                            <p:strVal val="#ppt_x"/>
                                          </p:val>
                                        </p:tav>
                                      </p:tavLst>
                                    </p:anim>
                                    <p:anim calcmode="lin" valueType="num">
                                      <p:cBhvr additive="base">
                                        <p:cTn id="2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28"/>
                                        </p:tgtEl>
                                        <p:attrNameLst>
                                          <p:attrName>style.visibility</p:attrName>
                                        </p:attrNameLst>
                                      </p:cBhvr>
                                      <p:to>
                                        <p:strVal val="visible"/>
                                      </p:to>
                                    </p:set>
                                    <p:animEffect transition="in" filter="fade">
                                      <p:cBhvr>
                                        <p:cTn id="29" dur="500"/>
                                        <p:tgtEl>
                                          <p:spTgt spid="102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600" dirty="0" smtClean="0"/>
              <a:t>Het </a:t>
            </a:r>
            <a:r>
              <a:rPr lang="en-GB" sz="2600" dirty="0" err="1" smtClean="0"/>
              <a:t>raadsel</a:t>
            </a:r>
            <a:r>
              <a:rPr lang="en-GB" sz="2600" dirty="0" smtClean="0"/>
              <a:t> van de </a:t>
            </a:r>
            <a:r>
              <a:rPr lang="en-GB" sz="2600" dirty="0" err="1" smtClean="0"/>
              <a:t>gemutileerde</a:t>
            </a:r>
            <a:r>
              <a:rPr lang="en-GB" sz="2600" dirty="0" smtClean="0"/>
              <a:t> </a:t>
            </a:r>
            <a:r>
              <a:rPr lang="en-GB" sz="2600" dirty="0" err="1" smtClean="0"/>
              <a:t>bruinvis</a:t>
            </a:r>
            <a:endParaRPr lang="en-GB" sz="2600" dirty="0"/>
          </a:p>
        </p:txBody>
      </p:sp>
      <p:pic>
        <p:nvPicPr>
          <p:cNvPr id="4" name="Picture 3"/>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715" t="3811" r="51271" b="88313"/>
          <a:stretch/>
        </p:blipFill>
        <p:spPr bwMode="auto">
          <a:xfrm>
            <a:off x="7177702" y="6373563"/>
            <a:ext cx="1944216" cy="478352"/>
          </a:xfrm>
          <a:prstGeom prst="rect">
            <a:avLst/>
          </a:prstGeom>
          <a:ln>
            <a:noFill/>
          </a:ln>
          <a:extLst>
            <a:ext uri="{53640926-AAD7-44D8-BBD7-CCE9431645EC}">
              <a14:shadowObscured xmlns:a14="http://schemas.microsoft.com/office/drawing/2010/main"/>
            </a:ext>
          </a:extLst>
        </p:spPr>
      </p:pic>
      <p:pic>
        <p:nvPicPr>
          <p:cNvPr id="5"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8150" b="74531" l="5714" r="90000">
                        <a14:foregroundMark x1="36071" y1="68901" x2="36071" y2="68901"/>
                        <a14:foregroundMark x1="31964" y1="68633" x2="31964" y2="68633"/>
                        <a14:foregroundMark x1="33750" y1="69437" x2="33750" y2="69437"/>
                        <a14:foregroundMark x1="35179" y1="70509" x2="35179" y2="70509"/>
                        <a14:foregroundMark x1="36250" y1="71314" x2="36250" y2="71314"/>
                        <a14:foregroundMark x1="36786" y1="70241" x2="36786" y2="70241"/>
                        <a14:foregroundMark x1="38214" y1="68633" x2="38214" y2="68633"/>
                        <a14:foregroundMark x1="38393" y1="68633" x2="38393" y2="68633"/>
                        <a14:foregroundMark x1="79821" y1="65416" x2="79821" y2="65416"/>
                        <a14:foregroundMark x1="75893" y1="65416" x2="75893" y2="65416"/>
                        <a14:foregroundMark x1="70536" y1="66488" x2="70536" y2="66488"/>
                        <a14:foregroundMark x1="69643" y1="63003" x2="69643" y2="63003"/>
                        <a14:foregroundMark x1="65714" y1="67560" x2="65714" y2="67560"/>
                        <a14:foregroundMark x1="61786" y1="63003" x2="61786" y2="63003"/>
                        <a14:foregroundMark x1="58750" y1="64075" x2="58750" y2="64075"/>
                        <a14:foregroundMark x1="54821" y1="65416" x2="54821" y2="65416"/>
                        <a14:foregroundMark x1="51786" y1="66488" x2="51786" y2="66488"/>
                        <a14:foregroundMark x1="46964" y1="68901" x2="46964" y2="68901"/>
                        <a14:foregroundMark x1="28214" y1="69973" x2="28214" y2="69973"/>
                        <a14:foregroundMark x1="20536" y1="67560" x2="20536" y2="67560"/>
                        <a14:foregroundMark x1="15714" y1="69973" x2="15714" y2="69973"/>
                        <a14:foregroundMark x1="10357" y1="68901" x2="10357" y2="68901"/>
                        <a14:foregroundMark x1="85357" y1="66488" x2="85357" y2="66488"/>
                        <a14:foregroundMark x1="84464" y1="64075" x2="84464" y2="64075"/>
                        <a14:foregroundMark x1="79107" y1="64075" x2="79107" y2="64075"/>
                        <a14:foregroundMark x1="76786" y1="64075" x2="76786" y2="64075"/>
                        <a14:foregroundMark x1="76786" y1="64075" x2="76786" y2="64075"/>
                        <a14:foregroundMark x1="73571" y1="64075" x2="73571" y2="64075"/>
                        <a14:backgroundMark x1="28254" y1="69856" x2="28254" y2="69856"/>
                        <a14:backgroundMark x1="18095" y1="72727" x2="18095" y2="72727"/>
                      </a14:backgroundRemoval>
                    </a14:imgEffect>
                    <a14:imgEffect>
                      <a14:artisticCutout/>
                    </a14:imgEffect>
                    <a14:imgEffect>
                      <a14:brightnessContrast bright="20000"/>
                    </a14:imgEffect>
                  </a14:imgLayer>
                </a14:imgProps>
              </a:ext>
              <a:ext uri="{28A0092B-C50C-407E-A947-70E740481C1C}">
                <a14:useLocalDpi xmlns:a14="http://schemas.microsoft.com/office/drawing/2010/main" val="0"/>
              </a:ext>
            </a:extLst>
          </a:blip>
          <a:srcRect l="5498" t="27129" r="9213" b="28803"/>
          <a:stretch/>
        </p:blipFill>
        <p:spPr bwMode="auto">
          <a:xfrm flipH="1">
            <a:off x="107504" y="6467982"/>
            <a:ext cx="1115616" cy="383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3"/>
          <p:cNvSpPr>
            <a:spLocks noGrp="1"/>
          </p:cNvSpPr>
          <p:nvPr>
            <p:ph idx="1"/>
          </p:nvPr>
        </p:nvSpPr>
        <p:spPr/>
        <p:txBody>
          <a:bodyPr/>
          <a:lstStyle/>
          <a:p>
            <a:pPr marL="0" indent="0">
              <a:buNone/>
            </a:pPr>
            <a:endParaRPr lang="nl-NL" dirty="0"/>
          </a:p>
          <a:p>
            <a:pPr marL="0" indent="0" algn="ctr">
              <a:buNone/>
            </a:pPr>
            <a:r>
              <a:rPr lang="nl-NL" dirty="0" smtClean="0"/>
              <a:t>‘De </a:t>
            </a:r>
            <a:r>
              <a:rPr lang="nl-NL" dirty="0"/>
              <a:t>afgelopen winter strandden ongewoon veel verminkte bruinvissen. Ze lijken uit netten gesneden. Volgens juristen is de visserij met staand want in strijd met Europese regels</a:t>
            </a:r>
            <a:r>
              <a:rPr lang="nl-NL" dirty="0" smtClean="0"/>
              <a:t>.’</a:t>
            </a:r>
          </a:p>
          <a:p>
            <a:pPr marL="0" indent="0" algn="ctr">
              <a:buNone/>
            </a:pPr>
            <a:endParaRPr lang="nl-NL" dirty="0" smtClean="0"/>
          </a:p>
          <a:p>
            <a:pPr marL="0" indent="0" algn="ctr">
              <a:buNone/>
            </a:pPr>
            <a:r>
              <a:rPr lang="nl-NL" b="1" dirty="0" smtClean="0"/>
              <a:t>Archief NRC.nl 25-03-2009</a:t>
            </a:r>
          </a:p>
          <a:p>
            <a:pPr marL="0" indent="0" algn="ctr">
              <a:buNone/>
            </a:pPr>
            <a:endParaRPr lang="nl-NL" dirty="0"/>
          </a:p>
          <a:p>
            <a:pPr marL="0" indent="0" algn="ctr">
              <a:buNone/>
            </a:pPr>
            <a:endParaRPr lang="nl-NL" dirty="0"/>
          </a:p>
        </p:txBody>
      </p:sp>
      <p:pic>
        <p:nvPicPr>
          <p:cNvPr id="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3120" y="3717032"/>
            <a:ext cx="3238500" cy="242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descr="http://igo.nl/foto/thumb_artikel/18920-ORB.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8024" y="3717031"/>
            <a:ext cx="3267545" cy="2428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13537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Videofragment </a:t>
            </a:r>
            <a:r>
              <a:rPr lang="en-GB" dirty="0" smtClean="0"/>
              <a:t>1 </a:t>
            </a:r>
            <a:r>
              <a:rPr lang="en-GB" dirty="0" smtClean="0">
                <a:hlinkClick r:id="rId3"/>
              </a:rPr>
              <a:t>Bruinvissen </a:t>
            </a:r>
            <a:r>
              <a:rPr lang="en-GB" dirty="0" err="1" smtClean="0">
                <a:hlinkClick r:id="rId3"/>
              </a:rPr>
              <a:t>spoelen</a:t>
            </a:r>
            <a:r>
              <a:rPr lang="en-GB" dirty="0" smtClean="0">
                <a:hlinkClick r:id="rId3"/>
              </a:rPr>
              <a:t> </a:t>
            </a:r>
            <a:r>
              <a:rPr lang="en-GB" dirty="0" err="1" smtClean="0">
                <a:hlinkClick r:id="rId3"/>
              </a:rPr>
              <a:t>verminkt</a:t>
            </a:r>
            <a:r>
              <a:rPr lang="en-GB" dirty="0" smtClean="0">
                <a:hlinkClick r:id="rId3"/>
              </a:rPr>
              <a:t> </a:t>
            </a:r>
            <a:r>
              <a:rPr lang="en-GB" dirty="0" err="1" smtClean="0">
                <a:hlinkClick r:id="rId3"/>
              </a:rPr>
              <a:t>aan</a:t>
            </a:r>
            <a:endParaRPr lang="en-GB" dirty="0"/>
          </a:p>
        </p:txBody>
      </p:sp>
      <p:sp>
        <p:nvSpPr>
          <p:cNvPr id="3" name="Content Placeholder 2"/>
          <p:cNvSpPr>
            <a:spLocks noGrp="1"/>
          </p:cNvSpPr>
          <p:nvPr>
            <p:ph idx="1"/>
          </p:nvPr>
        </p:nvSpPr>
        <p:spPr/>
        <p:txBody>
          <a:bodyPr/>
          <a:lstStyle/>
          <a:p>
            <a:pPr marL="0" indent="0">
              <a:buNone/>
            </a:pPr>
            <a:r>
              <a:rPr lang="nl-NL" dirty="0"/>
              <a:t>O</a:t>
            </a:r>
            <a:r>
              <a:rPr lang="nl-NL" dirty="0" smtClean="0"/>
              <a:t>ver </a:t>
            </a:r>
            <a:r>
              <a:rPr lang="nl-NL" dirty="0"/>
              <a:t>de bruinvis zaak en de mysterieuze verwondingen</a:t>
            </a:r>
            <a:endParaRPr lang="en-GB" dirty="0"/>
          </a:p>
        </p:txBody>
      </p:sp>
      <p:pic>
        <p:nvPicPr>
          <p:cNvPr id="4" name="Picture 3"/>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715" t="3811" r="51271" b="88313"/>
          <a:stretch/>
        </p:blipFill>
        <p:spPr bwMode="auto">
          <a:xfrm>
            <a:off x="7177702" y="6373563"/>
            <a:ext cx="1944216" cy="478352"/>
          </a:xfrm>
          <a:prstGeom prst="rect">
            <a:avLst/>
          </a:prstGeom>
          <a:ln>
            <a:noFill/>
          </a:ln>
          <a:extLst>
            <a:ext uri="{53640926-AAD7-44D8-BBD7-CCE9431645EC}">
              <a14:shadowObscured xmlns:a14="http://schemas.microsoft.com/office/drawing/2010/main"/>
            </a:ext>
          </a:extLst>
        </p:spPr>
      </p:pic>
      <p:pic>
        <p:nvPicPr>
          <p:cNvPr id="5" name="Picture 2"/>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28150" b="74531" l="5714" r="90000">
                        <a14:foregroundMark x1="36071" y1="68901" x2="36071" y2="68901"/>
                        <a14:foregroundMark x1="31964" y1="68633" x2="31964" y2="68633"/>
                        <a14:foregroundMark x1="33750" y1="69437" x2="33750" y2="69437"/>
                        <a14:foregroundMark x1="35179" y1="70509" x2="35179" y2="70509"/>
                        <a14:foregroundMark x1="36250" y1="71314" x2="36250" y2="71314"/>
                        <a14:foregroundMark x1="36786" y1="70241" x2="36786" y2="70241"/>
                        <a14:foregroundMark x1="38214" y1="68633" x2="38214" y2="68633"/>
                        <a14:foregroundMark x1="38393" y1="68633" x2="38393" y2="68633"/>
                        <a14:foregroundMark x1="79821" y1="65416" x2="79821" y2="65416"/>
                        <a14:foregroundMark x1="75893" y1="65416" x2="75893" y2="65416"/>
                        <a14:foregroundMark x1="70536" y1="66488" x2="70536" y2="66488"/>
                        <a14:foregroundMark x1="69643" y1="63003" x2="69643" y2="63003"/>
                        <a14:foregroundMark x1="65714" y1="67560" x2="65714" y2="67560"/>
                        <a14:foregroundMark x1="61786" y1="63003" x2="61786" y2="63003"/>
                        <a14:foregroundMark x1="58750" y1="64075" x2="58750" y2="64075"/>
                        <a14:foregroundMark x1="54821" y1="65416" x2="54821" y2="65416"/>
                        <a14:foregroundMark x1="51786" y1="66488" x2="51786" y2="66488"/>
                        <a14:foregroundMark x1="46964" y1="68901" x2="46964" y2="68901"/>
                        <a14:foregroundMark x1="28214" y1="69973" x2="28214" y2="69973"/>
                        <a14:foregroundMark x1="20536" y1="67560" x2="20536" y2="67560"/>
                        <a14:foregroundMark x1="15714" y1="69973" x2="15714" y2="69973"/>
                        <a14:foregroundMark x1="10357" y1="68901" x2="10357" y2="68901"/>
                        <a14:foregroundMark x1="85357" y1="66488" x2="85357" y2="66488"/>
                        <a14:foregroundMark x1="84464" y1="64075" x2="84464" y2="64075"/>
                        <a14:foregroundMark x1="79107" y1="64075" x2="79107" y2="64075"/>
                        <a14:foregroundMark x1="76786" y1="64075" x2="76786" y2="64075"/>
                        <a14:foregroundMark x1="76786" y1="64075" x2="76786" y2="64075"/>
                        <a14:foregroundMark x1="73571" y1="64075" x2="73571" y2="64075"/>
                        <a14:backgroundMark x1="28254" y1="69856" x2="28254" y2="69856"/>
                        <a14:backgroundMark x1="18095" y1="72727" x2="18095" y2="72727"/>
                      </a14:backgroundRemoval>
                    </a14:imgEffect>
                    <a14:imgEffect>
                      <a14:artisticCutout/>
                    </a14:imgEffect>
                    <a14:imgEffect>
                      <a14:brightnessContrast bright="20000"/>
                    </a14:imgEffect>
                  </a14:imgLayer>
                </a14:imgProps>
              </a:ext>
              <a:ext uri="{28A0092B-C50C-407E-A947-70E740481C1C}">
                <a14:useLocalDpi xmlns:a14="http://schemas.microsoft.com/office/drawing/2010/main" val="0"/>
              </a:ext>
            </a:extLst>
          </a:blip>
          <a:srcRect l="5498" t="27129" r="9213" b="28803"/>
          <a:stretch/>
        </p:blipFill>
        <p:spPr bwMode="auto">
          <a:xfrm flipH="1">
            <a:off x="107504" y="6467982"/>
            <a:ext cx="1115616" cy="383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a:hlinkClick r:id="rId3"/>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4826" t="32601" r="20001" b="15120"/>
          <a:stretch/>
        </p:blipFill>
        <p:spPr bwMode="auto">
          <a:xfrm>
            <a:off x="1605793" y="2132856"/>
            <a:ext cx="5571909" cy="40301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61430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Hoe nu </a:t>
            </a:r>
            <a:r>
              <a:rPr lang="en-GB" dirty="0" err="1" smtClean="0"/>
              <a:t>verder</a:t>
            </a:r>
            <a:r>
              <a:rPr lang="en-GB" dirty="0" smtClean="0"/>
              <a:t>?</a:t>
            </a:r>
            <a:endParaRPr lang="en-GB" dirty="0"/>
          </a:p>
        </p:txBody>
      </p:sp>
      <p:sp>
        <p:nvSpPr>
          <p:cNvPr id="3" name="Content Placeholder 2"/>
          <p:cNvSpPr>
            <a:spLocks noGrp="1"/>
          </p:cNvSpPr>
          <p:nvPr>
            <p:ph idx="1"/>
          </p:nvPr>
        </p:nvSpPr>
        <p:spPr/>
        <p:txBody>
          <a:bodyPr/>
          <a:lstStyle/>
          <a:p>
            <a:pPr marL="0" indent="0" algn="ctr">
              <a:buNone/>
            </a:pPr>
            <a:endParaRPr lang="nl-NL" dirty="0" smtClean="0"/>
          </a:p>
          <a:p>
            <a:pPr marL="0" indent="0" algn="ctr">
              <a:buNone/>
            </a:pPr>
            <a:r>
              <a:rPr lang="nl-NL" dirty="0" smtClean="0"/>
              <a:t>‘De </a:t>
            </a:r>
            <a:r>
              <a:rPr lang="nl-NL" dirty="0"/>
              <a:t>KLPD onderzoekt hoe de recentelijk aangespoelde bruinvissen aan hun verwondingen zijn gekomen. De landelijke politiedienst doet dit samen met de Faculteit Diergeneeskunde van de Universiteit Utrecht en het </a:t>
            </a:r>
            <a:r>
              <a:rPr lang="nl-NL" dirty="0" smtClean="0"/>
              <a:t>Nederlands </a:t>
            </a:r>
            <a:r>
              <a:rPr lang="nl-NL" dirty="0"/>
              <a:t>Forensisch Instituut</a:t>
            </a:r>
            <a:r>
              <a:rPr lang="nl-NL" dirty="0" smtClean="0"/>
              <a:t>.’</a:t>
            </a:r>
          </a:p>
          <a:p>
            <a:pPr marL="0" indent="0" algn="ctr">
              <a:buNone/>
            </a:pPr>
            <a:endParaRPr lang="nl-NL" dirty="0" smtClean="0"/>
          </a:p>
          <a:p>
            <a:pPr marL="0" indent="0" algn="ctr">
              <a:buNone/>
            </a:pPr>
            <a:endParaRPr lang="nl-NL" dirty="0"/>
          </a:p>
          <a:p>
            <a:pPr marL="0" indent="0" algn="ctr">
              <a:buNone/>
            </a:pPr>
            <a:endParaRPr lang="nl-NL" dirty="0"/>
          </a:p>
          <a:p>
            <a:pPr marL="0" indent="0" algn="ctr">
              <a:buNone/>
            </a:pPr>
            <a:r>
              <a:rPr lang="en-GB" b="1" dirty="0" err="1"/>
              <a:t>Archief</a:t>
            </a:r>
            <a:r>
              <a:rPr lang="en-GB" b="1" dirty="0"/>
              <a:t> NU.nl </a:t>
            </a:r>
            <a:r>
              <a:rPr lang="en-GB" b="1" dirty="0" smtClean="0"/>
              <a:t>06-03-2009</a:t>
            </a:r>
            <a:endParaRPr lang="en-GB" b="1" dirty="0"/>
          </a:p>
          <a:p>
            <a:pPr marL="0" indent="0" algn="ctr">
              <a:buNone/>
            </a:pPr>
            <a:endParaRPr lang="nl-NL" dirty="0" smtClean="0"/>
          </a:p>
        </p:txBody>
      </p:sp>
      <p:pic>
        <p:nvPicPr>
          <p:cNvPr id="4" name="Picture 3"/>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3715" t="3811" r="51271" b="88313"/>
          <a:stretch/>
        </p:blipFill>
        <p:spPr bwMode="auto">
          <a:xfrm>
            <a:off x="7177702" y="6373563"/>
            <a:ext cx="1944216" cy="478352"/>
          </a:xfrm>
          <a:prstGeom prst="rect">
            <a:avLst/>
          </a:prstGeom>
          <a:ln>
            <a:noFill/>
          </a:ln>
          <a:extLst>
            <a:ext uri="{53640926-AAD7-44D8-BBD7-CCE9431645EC}">
              <a14:shadowObscured xmlns:a14="http://schemas.microsoft.com/office/drawing/2010/main"/>
            </a:ext>
          </a:extLst>
        </p:spPr>
      </p:pic>
      <p:pic>
        <p:nvPicPr>
          <p:cNvPr id="5"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28150" b="74531" l="5714" r="90000">
                        <a14:foregroundMark x1="36071" y1="68901" x2="36071" y2="68901"/>
                        <a14:foregroundMark x1="31964" y1="68633" x2="31964" y2="68633"/>
                        <a14:foregroundMark x1="33750" y1="69437" x2="33750" y2="69437"/>
                        <a14:foregroundMark x1="35179" y1="70509" x2="35179" y2="70509"/>
                        <a14:foregroundMark x1="36250" y1="71314" x2="36250" y2="71314"/>
                        <a14:foregroundMark x1="36786" y1="70241" x2="36786" y2="70241"/>
                        <a14:foregroundMark x1="38214" y1="68633" x2="38214" y2="68633"/>
                        <a14:foregroundMark x1="38393" y1="68633" x2="38393" y2="68633"/>
                        <a14:foregroundMark x1="79821" y1="65416" x2="79821" y2="65416"/>
                        <a14:foregroundMark x1="75893" y1="65416" x2="75893" y2="65416"/>
                        <a14:foregroundMark x1="70536" y1="66488" x2="70536" y2="66488"/>
                        <a14:foregroundMark x1="69643" y1="63003" x2="69643" y2="63003"/>
                        <a14:foregroundMark x1="65714" y1="67560" x2="65714" y2="67560"/>
                        <a14:foregroundMark x1="61786" y1="63003" x2="61786" y2="63003"/>
                        <a14:foregroundMark x1="58750" y1="64075" x2="58750" y2="64075"/>
                        <a14:foregroundMark x1="54821" y1="65416" x2="54821" y2="65416"/>
                        <a14:foregroundMark x1="51786" y1="66488" x2="51786" y2="66488"/>
                        <a14:foregroundMark x1="46964" y1="68901" x2="46964" y2="68901"/>
                        <a14:foregroundMark x1="28214" y1="69973" x2="28214" y2="69973"/>
                        <a14:foregroundMark x1="20536" y1="67560" x2="20536" y2="67560"/>
                        <a14:foregroundMark x1="15714" y1="69973" x2="15714" y2="69973"/>
                        <a14:foregroundMark x1="10357" y1="68901" x2="10357" y2="68901"/>
                        <a14:foregroundMark x1="85357" y1="66488" x2="85357" y2="66488"/>
                        <a14:foregroundMark x1="84464" y1="64075" x2="84464" y2="64075"/>
                        <a14:foregroundMark x1="79107" y1="64075" x2="79107" y2="64075"/>
                        <a14:foregroundMark x1="76786" y1="64075" x2="76786" y2="64075"/>
                        <a14:foregroundMark x1="76786" y1="64075" x2="76786" y2="64075"/>
                        <a14:foregroundMark x1="73571" y1="64075" x2="73571" y2="64075"/>
                        <a14:backgroundMark x1="28254" y1="69856" x2="28254" y2="69856"/>
                        <a14:backgroundMark x1="18095" y1="72727" x2="18095" y2="72727"/>
                      </a14:backgroundRemoval>
                    </a14:imgEffect>
                    <a14:imgEffect>
                      <a14:artisticCutout/>
                    </a14:imgEffect>
                    <a14:imgEffect>
                      <a14:brightnessContrast bright="20000"/>
                    </a14:imgEffect>
                  </a14:imgLayer>
                </a14:imgProps>
              </a:ext>
              <a:ext uri="{28A0092B-C50C-407E-A947-70E740481C1C}">
                <a14:useLocalDpi xmlns:a14="http://schemas.microsoft.com/office/drawing/2010/main" val="0"/>
              </a:ext>
            </a:extLst>
          </a:blip>
          <a:srcRect l="5498" t="27129" r="9213" b="28803"/>
          <a:stretch/>
        </p:blipFill>
        <p:spPr bwMode="auto">
          <a:xfrm flipH="1">
            <a:off x="107504" y="6467982"/>
            <a:ext cx="1115616" cy="383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747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Hoe nu </a:t>
            </a:r>
            <a:r>
              <a:rPr lang="en-GB" dirty="0" err="1" smtClean="0"/>
              <a:t>verder</a:t>
            </a:r>
            <a:r>
              <a:rPr lang="en-GB" dirty="0" smtClean="0"/>
              <a:t>? </a:t>
            </a:r>
            <a:endParaRPr lang="en-GB" dirty="0"/>
          </a:p>
        </p:txBody>
      </p:sp>
      <p:sp>
        <p:nvSpPr>
          <p:cNvPr id="3" name="Content Placeholder 2"/>
          <p:cNvSpPr>
            <a:spLocks noGrp="1"/>
          </p:cNvSpPr>
          <p:nvPr>
            <p:ph idx="1"/>
          </p:nvPr>
        </p:nvSpPr>
        <p:spPr/>
        <p:txBody>
          <a:bodyPr/>
          <a:lstStyle/>
          <a:p>
            <a:pPr marL="0" indent="0" algn="ctr">
              <a:buNone/>
            </a:pPr>
            <a:endParaRPr lang="nl-NL" dirty="0" smtClean="0"/>
          </a:p>
          <a:p>
            <a:pPr marL="0" indent="0" algn="ctr">
              <a:buNone/>
            </a:pPr>
            <a:r>
              <a:rPr lang="nl-NL" dirty="0" smtClean="0"/>
              <a:t>‘De </a:t>
            </a:r>
            <a:r>
              <a:rPr lang="nl-NL" b="1" dirty="0"/>
              <a:t>KLPD</a:t>
            </a:r>
            <a:r>
              <a:rPr lang="nl-NL" dirty="0"/>
              <a:t> heeft het strafrechtelijk onderzoek naar de verminkte bruinvissen afgesloten. </a:t>
            </a:r>
            <a:r>
              <a:rPr lang="nl-NL" dirty="0" smtClean="0"/>
              <a:t>Er is geconcludeerd </a:t>
            </a:r>
            <a:r>
              <a:rPr lang="nl-NL" dirty="0"/>
              <a:t>dat de verwondingen </a:t>
            </a:r>
            <a:r>
              <a:rPr lang="nl-NL" dirty="0" smtClean="0"/>
              <a:t>niet </a:t>
            </a:r>
            <a:r>
              <a:rPr lang="nl-NL" dirty="0"/>
              <a:t>moedwillig door mensen zijn toegebracht</a:t>
            </a:r>
            <a:r>
              <a:rPr lang="nl-NL" dirty="0" smtClean="0"/>
              <a:t>.’</a:t>
            </a:r>
          </a:p>
          <a:p>
            <a:pPr marL="0" indent="0" algn="ctr">
              <a:buNone/>
            </a:pPr>
            <a:endParaRPr lang="nl-NL" dirty="0"/>
          </a:p>
          <a:p>
            <a:pPr marL="0" indent="0" algn="ctr">
              <a:buNone/>
            </a:pPr>
            <a:endParaRPr lang="en-GB" b="1" dirty="0"/>
          </a:p>
          <a:p>
            <a:pPr marL="0" indent="0" algn="ctr">
              <a:buNone/>
            </a:pPr>
            <a:r>
              <a:rPr lang="nl-NL" dirty="0" smtClean="0"/>
              <a:t>‘Het </a:t>
            </a:r>
            <a:r>
              <a:rPr lang="nl-NL" b="1" dirty="0" smtClean="0"/>
              <a:t>NFI</a:t>
            </a:r>
            <a:r>
              <a:rPr lang="nl-NL" dirty="0" smtClean="0"/>
              <a:t> </a:t>
            </a:r>
            <a:r>
              <a:rPr lang="nl-NL" dirty="0"/>
              <a:t>die de </a:t>
            </a:r>
            <a:r>
              <a:rPr lang="nl-NL" dirty="0" smtClean="0"/>
              <a:t>bruinvissen </a:t>
            </a:r>
            <a:r>
              <a:rPr lang="nl-NL" dirty="0"/>
              <a:t>onderzocht, kwam tot de </a:t>
            </a:r>
            <a:r>
              <a:rPr lang="nl-NL" dirty="0" smtClean="0"/>
              <a:t>conclusie </a:t>
            </a:r>
            <a:r>
              <a:rPr lang="nl-NL" dirty="0"/>
              <a:t>dat de dieren in contact met </a:t>
            </a:r>
            <a:r>
              <a:rPr lang="nl-NL" dirty="0" smtClean="0"/>
              <a:t>scheepsschroeven </a:t>
            </a:r>
            <a:r>
              <a:rPr lang="nl-NL" dirty="0"/>
              <a:t>zijn gekomen</a:t>
            </a:r>
            <a:r>
              <a:rPr lang="nl-NL" dirty="0" smtClean="0"/>
              <a:t>.</a:t>
            </a:r>
            <a:r>
              <a:rPr lang="nl-NL" dirty="0"/>
              <a:t> Dat gebeurde nadat ze al waren overleden</a:t>
            </a:r>
            <a:r>
              <a:rPr lang="nl-NL" dirty="0" smtClean="0"/>
              <a:t>.’</a:t>
            </a:r>
          </a:p>
          <a:p>
            <a:pPr marL="0" indent="0" algn="ctr">
              <a:buNone/>
            </a:pPr>
            <a:endParaRPr lang="nl-NL" dirty="0" smtClean="0"/>
          </a:p>
          <a:p>
            <a:pPr marL="0" indent="0" algn="ctr">
              <a:buNone/>
            </a:pPr>
            <a:endParaRPr lang="nl-NL" dirty="0"/>
          </a:p>
          <a:p>
            <a:pPr marL="0" indent="0" algn="ctr">
              <a:buNone/>
            </a:pPr>
            <a:r>
              <a:rPr lang="en-GB" b="1" dirty="0" err="1"/>
              <a:t>Archief</a:t>
            </a:r>
            <a:r>
              <a:rPr lang="en-GB" b="1" dirty="0"/>
              <a:t> NU.nl 26-03-2009</a:t>
            </a:r>
          </a:p>
          <a:p>
            <a:pPr marL="0" indent="0" algn="ctr">
              <a:buNone/>
            </a:pPr>
            <a:endParaRPr lang="en-GB" dirty="0"/>
          </a:p>
        </p:txBody>
      </p:sp>
      <p:pic>
        <p:nvPicPr>
          <p:cNvPr id="4" name="Picture 3"/>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3715" t="3811" r="51271" b="88313"/>
          <a:stretch/>
        </p:blipFill>
        <p:spPr bwMode="auto">
          <a:xfrm>
            <a:off x="7177702" y="6373563"/>
            <a:ext cx="1944216" cy="478352"/>
          </a:xfrm>
          <a:prstGeom prst="rect">
            <a:avLst/>
          </a:prstGeom>
          <a:ln>
            <a:noFill/>
          </a:ln>
          <a:extLst>
            <a:ext uri="{53640926-AAD7-44D8-BBD7-CCE9431645EC}">
              <a14:shadowObscured xmlns:a14="http://schemas.microsoft.com/office/drawing/2010/main"/>
            </a:ext>
          </a:extLst>
        </p:spPr>
      </p:pic>
      <p:pic>
        <p:nvPicPr>
          <p:cNvPr id="5"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28150" b="74531" l="5714" r="90000">
                        <a14:foregroundMark x1="36071" y1="68901" x2="36071" y2="68901"/>
                        <a14:foregroundMark x1="31964" y1="68633" x2="31964" y2="68633"/>
                        <a14:foregroundMark x1="33750" y1="69437" x2="33750" y2="69437"/>
                        <a14:foregroundMark x1="35179" y1="70509" x2="35179" y2="70509"/>
                        <a14:foregroundMark x1="36250" y1="71314" x2="36250" y2="71314"/>
                        <a14:foregroundMark x1="36786" y1="70241" x2="36786" y2="70241"/>
                        <a14:foregroundMark x1="38214" y1="68633" x2="38214" y2="68633"/>
                        <a14:foregroundMark x1="38393" y1="68633" x2="38393" y2="68633"/>
                        <a14:foregroundMark x1="79821" y1="65416" x2="79821" y2="65416"/>
                        <a14:foregroundMark x1="75893" y1="65416" x2="75893" y2="65416"/>
                        <a14:foregroundMark x1="70536" y1="66488" x2="70536" y2="66488"/>
                        <a14:foregroundMark x1="69643" y1="63003" x2="69643" y2="63003"/>
                        <a14:foregroundMark x1="65714" y1="67560" x2="65714" y2="67560"/>
                        <a14:foregroundMark x1="61786" y1="63003" x2="61786" y2="63003"/>
                        <a14:foregroundMark x1="58750" y1="64075" x2="58750" y2="64075"/>
                        <a14:foregroundMark x1="54821" y1="65416" x2="54821" y2="65416"/>
                        <a14:foregroundMark x1="51786" y1="66488" x2="51786" y2="66488"/>
                        <a14:foregroundMark x1="46964" y1="68901" x2="46964" y2="68901"/>
                        <a14:foregroundMark x1="28214" y1="69973" x2="28214" y2="69973"/>
                        <a14:foregroundMark x1="20536" y1="67560" x2="20536" y2="67560"/>
                        <a14:foregroundMark x1="15714" y1="69973" x2="15714" y2="69973"/>
                        <a14:foregroundMark x1="10357" y1="68901" x2="10357" y2="68901"/>
                        <a14:foregroundMark x1="85357" y1="66488" x2="85357" y2="66488"/>
                        <a14:foregroundMark x1="84464" y1="64075" x2="84464" y2="64075"/>
                        <a14:foregroundMark x1="79107" y1="64075" x2="79107" y2="64075"/>
                        <a14:foregroundMark x1="76786" y1="64075" x2="76786" y2="64075"/>
                        <a14:foregroundMark x1="76786" y1="64075" x2="76786" y2="64075"/>
                        <a14:foregroundMark x1="73571" y1="64075" x2="73571" y2="64075"/>
                        <a14:backgroundMark x1="28254" y1="69856" x2="28254" y2="69856"/>
                        <a14:backgroundMark x1="18095" y1="72727" x2="18095" y2="72727"/>
                      </a14:backgroundRemoval>
                    </a14:imgEffect>
                    <a14:imgEffect>
                      <a14:artisticCutout/>
                    </a14:imgEffect>
                    <a14:imgEffect>
                      <a14:brightnessContrast bright="20000"/>
                    </a14:imgEffect>
                  </a14:imgLayer>
                </a14:imgProps>
              </a:ext>
              <a:ext uri="{28A0092B-C50C-407E-A947-70E740481C1C}">
                <a14:useLocalDpi xmlns:a14="http://schemas.microsoft.com/office/drawing/2010/main" val="0"/>
              </a:ext>
            </a:extLst>
          </a:blip>
          <a:srcRect l="5498" t="27129" r="9213" b="28803"/>
          <a:stretch/>
        </p:blipFill>
        <p:spPr bwMode="auto">
          <a:xfrm flipH="1">
            <a:off x="107504" y="6467982"/>
            <a:ext cx="1115616" cy="383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3521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Videofragment </a:t>
            </a:r>
            <a:r>
              <a:rPr lang="en-GB" dirty="0" smtClean="0"/>
              <a:t>2 </a:t>
            </a:r>
            <a:r>
              <a:rPr lang="en-GB" dirty="0" smtClean="0">
                <a:hlinkClick r:id="rId3"/>
              </a:rPr>
              <a:t>motorbootonderzoek</a:t>
            </a:r>
            <a:endParaRPr lang="en-GB" dirty="0"/>
          </a:p>
        </p:txBody>
      </p:sp>
      <p:sp>
        <p:nvSpPr>
          <p:cNvPr id="3" name="Content Placeholder 2"/>
          <p:cNvSpPr>
            <a:spLocks noGrp="1"/>
          </p:cNvSpPr>
          <p:nvPr>
            <p:ph idx="1"/>
          </p:nvPr>
        </p:nvSpPr>
        <p:spPr/>
        <p:txBody>
          <a:bodyPr/>
          <a:lstStyle/>
          <a:p>
            <a:pPr marL="0" indent="0">
              <a:buNone/>
            </a:pPr>
            <a:endParaRPr lang="en-GB" dirty="0"/>
          </a:p>
        </p:txBody>
      </p:sp>
      <p:pic>
        <p:nvPicPr>
          <p:cNvPr id="4" name="Picture 3"/>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715" t="3811" r="51271" b="88313"/>
          <a:stretch/>
        </p:blipFill>
        <p:spPr bwMode="auto">
          <a:xfrm>
            <a:off x="7177702" y="6373563"/>
            <a:ext cx="1944216" cy="478352"/>
          </a:xfrm>
          <a:prstGeom prst="rect">
            <a:avLst/>
          </a:prstGeom>
          <a:ln>
            <a:noFill/>
          </a:ln>
          <a:extLst>
            <a:ext uri="{53640926-AAD7-44D8-BBD7-CCE9431645EC}">
              <a14:shadowObscured xmlns:a14="http://schemas.microsoft.com/office/drawing/2010/main"/>
            </a:ext>
          </a:extLst>
        </p:spPr>
      </p:pic>
      <p:pic>
        <p:nvPicPr>
          <p:cNvPr id="5" name="Picture 2"/>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28150" b="74531" l="5714" r="90000">
                        <a14:foregroundMark x1="36071" y1="68901" x2="36071" y2="68901"/>
                        <a14:foregroundMark x1="31964" y1="68633" x2="31964" y2="68633"/>
                        <a14:foregroundMark x1="33750" y1="69437" x2="33750" y2="69437"/>
                        <a14:foregroundMark x1="35179" y1="70509" x2="35179" y2="70509"/>
                        <a14:foregroundMark x1="36250" y1="71314" x2="36250" y2="71314"/>
                        <a14:foregroundMark x1="36786" y1="70241" x2="36786" y2="70241"/>
                        <a14:foregroundMark x1="38214" y1="68633" x2="38214" y2="68633"/>
                        <a14:foregroundMark x1="38393" y1="68633" x2="38393" y2="68633"/>
                        <a14:foregroundMark x1="79821" y1="65416" x2="79821" y2="65416"/>
                        <a14:foregroundMark x1="75893" y1="65416" x2="75893" y2="65416"/>
                        <a14:foregroundMark x1="70536" y1="66488" x2="70536" y2="66488"/>
                        <a14:foregroundMark x1="69643" y1="63003" x2="69643" y2="63003"/>
                        <a14:foregroundMark x1="65714" y1="67560" x2="65714" y2="67560"/>
                        <a14:foregroundMark x1="61786" y1="63003" x2="61786" y2="63003"/>
                        <a14:foregroundMark x1="58750" y1="64075" x2="58750" y2="64075"/>
                        <a14:foregroundMark x1="54821" y1="65416" x2="54821" y2="65416"/>
                        <a14:foregroundMark x1="51786" y1="66488" x2="51786" y2="66488"/>
                        <a14:foregroundMark x1="46964" y1="68901" x2="46964" y2="68901"/>
                        <a14:foregroundMark x1="28214" y1="69973" x2="28214" y2="69973"/>
                        <a14:foregroundMark x1="20536" y1="67560" x2="20536" y2="67560"/>
                        <a14:foregroundMark x1="15714" y1="69973" x2="15714" y2="69973"/>
                        <a14:foregroundMark x1="10357" y1="68901" x2="10357" y2="68901"/>
                        <a14:foregroundMark x1="85357" y1="66488" x2="85357" y2="66488"/>
                        <a14:foregroundMark x1="84464" y1="64075" x2="84464" y2="64075"/>
                        <a14:foregroundMark x1="79107" y1="64075" x2="79107" y2="64075"/>
                        <a14:foregroundMark x1="76786" y1="64075" x2="76786" y2="64075"/>
                        <a14:foregroundMark x1="76786" y1="64075" x2="76786" y2="64075"/>
                        <a14:foregroundMark x1="73571" y1="64075" x2="73571" y2="64075"/>
                        <a14:backgroundMark x1="28254" y1="69856" x2="28254" y2="69856"/>
                        <a14:backgroundMark x1="18095" y1="72727" x2="18095" y2="72727"/>
                      </a14:backgroundRemoval>
                    </a14:imgEffect>
                    <a14:imgEffect>
                      <a14:artisticCutout/>
                    </a14:imgEffect>
                    <a14:imgEffect>
                      <a14:brightnessContrast bright="20000"/>
                    </a14:imgEffect>
                  </a14:imgLayer>
                </a14:imgProps>
              </a:ext>
              <a:ext uri="{28A0092B-C50C-407E-A947-70E740481C1C}">
                <a14:useLocalDpi xmlns:a14="http://schemas.microsoft.com/office/drawing/2010/main" val="0"/>
              </a:ext>
            </a:extLst>
          </a:blip>
          <a:srcRect l="5498" t="27129" r="9213" b="28803"/>
          <a:stretch/>
        </p:blipFill>
        <p:spPr bwMode="auto">
          <a:xfrm flipH="1">
            <a:off x="107504" y="6467982"/>
            <a:ext cx="1115616" cy="383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a:hlinkClick r:id="rId3"/>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5058" t="33230" r="20695" b="28037"/>
          <a:stretch/>
        </p:blipFill>
        <p:spPr bwMode="auto">
          <a:xfrm>
            <a:off x="1223118" y="2471350"/>
            <a:ext cx="6301209" cy="3447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9281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Hoe nu </a:t>
            </a:r>
            <a:r>
              <a:rPr lang="en-GB" dirty="0" err="1" smtClean="0"/>
              <a:t>verder</a:t>
            </a:r>
            <a:r>
              <a:rPr lang="en-GB" dirty="0" smtClean="0"/>
              <a:t>?</a:t>
            </a:r>
            <a:endParaRPr lang="en-GB" dirty="0"/>
          </a:p>
        </p:txBody>
      </p:sp>
      <p:sp>
        <p:nvSpPr>
          <p:cNvPr id="3" name="Content Placeholder 2"/>
          <p:cNvSpPr>
            <a:spLocks noGrp="1"/>
          </p:cNvSpPr>
          <p:nvPr>
            <p:ph idx="1"/>
          </p:nvPr>
        </p:nvSpPr>
        <p:spPr/>
        <p:txBody>
          <a:bodyPr>
            <a:normAutofit lnSpcReduction="10000"/>
          </a:bodyPr>
          <a:lstStyle/>
          <a:p>
            <a:r>
              <a:rPr lang="en-GB" dirty="0" err="1" smtClean="0"/>
              <a:t>Geen</a:t>
            </a:r>
            <a:r>
              <a:rPr lang="en-GB" dirty="0" smtClean="0"/>
              <a:t> </a:t>
            </a:r>
            <a:r>
              <a:rPr lang="en-GB" dirty="0" err="1" smtClean="0"/>
              <a:t>aanwijzing</a:t>
            </a:r>
            <a:r>
              <a:rPr lang="en-GB" dirty="0" smtClean="0"/>
              <a:t> </a:t>
            </a:r>
            <a:r>
              <a:rPr lang="en-GB" dirty="0" err="1" smtClean="0"/>
              <a:t>bijvangst</a:t>
            </a:r>
            <a:r>
              <a:rPr lang="en-GB" dirty="0" smtClean="0"/>
              <a:t>…</a:t>
            </a:r>
          </a:p>
          <a:p>
            <a:r>
              <a:rPr lang="en-GB" dirty="0" err="1" smtClean="0"/>
              <a:t>Geen</a:t>
            </a:r>
            <a:r>
              <a:rPr lang="en-GB" dirty="0" smtClean="0"/>
              <a:t> </a:t>
            </a:r>
            <a:r>
              <a:rPr lang="en-GB" dirty="0" err="1" smtClean="0"/>
              <a:t>aanwijzing</a:t>
            </a:r>
            <a:r>
              <a:rPr lang="en-GB" dirty="0" smtClean="0"/>
              <a:t> </a:t>
            </a:r>
            <a:r>
              <a:rPr lang="en-GB" dirty="0" err="1" smtClean="0"/>
              <a:t>scheepsschroef</a:t>
            </a:r>
            <a:r>
              <a:rPr lang="en-GB" dirty="0" smtClean="0"/>
              <a:t>…</a:t>
            </a:r>
            <a:endParaRPr lang="en-GB" dirty="0"/>
          </a:p>
          <a:p>
            <a:endParaRPr lang="en-GB" dirty="0" smtClean="0"/>
          </a:p>
          <a:p>
            <a:endParaRPr lang="en-GB" dirty="0"/>
          </a:p>
          <a:p>
            <a:endParaRPr lang="en-GB" dirty="0" smtClean="0"/>
          </a:p>
          <a:p>
            <a:r>
              <a:rPr lang="en-GB" dirty="0" err="1" smtClean="0"/>
              <a:t>Doodsoorzaak</a:t>
            </a:r>
            <a:r>
              <a:rPr lang="en-GB" dirty="0" smtClean="0"/>
              <a:t> </a:t>
            </a:r>
            <a:r>
              <a:rPr lang="en-GB" dirty="0" err="1" smtClean="0"/>
              <a:t>onderzoek</a:t>
            </a:r>
            <a:r>
              <a:rPr lang="en-GB" dirty="0" smtClean="0"/>
              <a:t> </a:t>
            </a:r>
            <a:r>
              <a:rPr lang="en-GB" dirty="0" err="1" smtClean="0"/>
              <a:t>voortzetten</a:t>
            </a:r>
            <a:endParaRPr lang="en-GB" dirty="0" smtClean="0"/>
          </a:p>
          <a:p>
            <a:pPr lvl="1"/>
            <a:r>
              <a:rPr lang="en-GB" dirty="0" smtClean="0"/>
              <a:t>We </a:t>
            </a:r>
            <a:r>
              <a:rPr lang="en-GB" dirty="0" err="1" smtClean="0"/>
              <a:t>leren</a:t>
            </a:r>
            <a:r>
              <a:rPr lang="en-GB" dirty="0" smtClean="0"/>
              <a:t> </a:t>
            </a:r>
            <a:r>
              <a:rPr lang="en-GB" dirty="0" err="1" smtClean="0"/>
              <a:t>meer</a:t>
            </a:r>
            <a:r>
              <a:rPr lang="en-GB" dirty="0" smtClean="0"/>
              <a:t> over </a:t>
            </a:r>
            <a:r>
              <a:rPr lang="en-GB" dirty="0" err="1" smtClean="0"/>
              <a:t>ziektes</a:t>
            </a:r>
            <a:endParaRPr lang="en-GB" dirty="0" smtClean="0"/>
          </a:p>
          <a:p>
            <a:pPr lvl="1"/>
            <a:r>
              <a:rPr lang="en-GB" dirty="0" smtClean="0"/>
              <a:t>We </a:t>
            </a:r>
            <a:r>
              <a:rPr lang="en-GB" dirty="0" err="1" smtClean="0"/>
              <a:t>krijgen</a:t>
            </a:r>
            <a:r>
              <a:rPr lang="en-GB" dirty="0" smtClean="0"/>
              <a:t> </a:t>
            </a:r>
            <a:r>
              <a:rPr lang="en-GB" dirty="0" err="1" smtClean="0"/>
              <a:t>een</a:t>
            </a:r>
            <a:r>
              <a:rPr lang="en-GB" dirty="0" smtClean="0"/>
              <a:t> </a:t>
            </a:r>
            <a:r>
              <a:rPr lang="en-GB" dirty="0" err="1" smtClean="0"/>
              <a:t>beter</a:t>
            </a:r>
            <a:r>
              <a:rPr lang="en-GB" dirty="0" smtClean="0"/>
              <a:t> </a:t>
            </a:r>
            <a:r>
              <a:rPr lang="en-GB" dirty="0" err="1" smtClean="0"/>
              <a:t>beeld</a:t>
            </a:r>
            <a:endParaRPr lang="en-GB" dirty="0" smtClean="0"/>
          </a:p>
          <a:p>
            <a:endParaRPr lang="en-GB" dirty="0" smtClean="0"/>
          </a:p>
          <a:p>
            <a:endParaRPr lang="en-GB" dirty="0"/>
          </a:p>
          <a:p>
            <a:r>
              <a:rPr lang="en-GB" dirty="0" err="1" smtClean="0"/>
              <a:t>Aanvullende</a:t>
            </a:r>
            <a:r>
              <a:rPr lang="en-GB" dirty="0" smtClean="0"/>
              <a:t> </a:t>
            </a:r>
            <a:r>
              <a:rPr lang="en-GB" dirty="0" err="1" smtClean="0"/>
              <a:t>onderzoeken</a:t>
            </a:r>
            <a:r>
              <a:rPr lang="en-GB" dirty="0" smtClean="0"/>
              <a:t> </a:t>
            </a:r>
            <a:r>
              <a:rPr lang="en-GB" dirty="0" err="1" smtClean="0"/>
              <a:t>voortzetten</a:t>
            </a:r>
            <a:endParaRPr lang="en-GB" dirty="0" smtClean="0"/>
          </a:p>
          <a:p>
            <a:pPr lvl="1"/>
            <a:r>
              <a:rPr lang="en-GB" dirty="0" err="1" smtClean="0"/>
              <a:t>Dieet</a:t>
            </a:r>
            <a:r>
              <a:rPr lang="en-GB" dirty="0" smtClean="0"/>
              <a:t> </a:t>
            </a:r>
            <a:r>
              <a:rPr lang="en-GB" dirty="0" err="1" smtClean="0"/>
              <a:t>onderzoek</a:t>
            </a:r>
            <a:endParaRPr lang="en-GB" dirty="0" smtClean="0"/>
          </a:p>
          <a:p>
            <a:pPr lvl="1"/>
            <a:r>
              <a:rPr lang="en-GB" dirty="0" err="1" smtClean="0"/>
              <a:t>Toxicologisch</a:t>
            </a:r>
            <a:r>
              <a:rPr lang="en-GB" dirty="0" smtClean="0"/>
              <a:t> </a:t>
            </a:r>
            <a:r>
              <a:rPr lang="en-GB" dirty="0" err="1" smtClean="0"/>
              <a:t>onderzoek</a:t>
            </a:r>
            <a:endParaRPr lang="en-GB" dirty="0" smtClean="0"/>
          </a:p>
          <a:p>
            <a:pPr lvl="1"/>
            <a:r>
              <a:rPr lang="en-GB" dirty="0" smtClean="0"/>
              <a:t>Etc. </a:t>
            </a:r>
            <a:endParaRPr lang="en-GB" dirty="0"/>
          </a:p>
          <a:p>
            <a:endParaRPr lang="en-GB" dirty="0"/>
          </a:p>
        </p:txBody>
      </p:sp>
      <p:pic>
        <p:nvPicPr>
          <p:cNvPr id="4" name="Picture 3"/>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3715" t="3811" r="51271" b="88313"/>
          <a:stretch/>
        </p:blipFill>
        <p:spPr bwMode="auto">
          <a:xfrm>
            <a:off x="7177702" y="6373563"/>
            <a:ext cx="1944216" cy="478352"/>
          </a:xfrm>
          <a:prstGeom prst="rect">
            <a:avLst/>
          </a:prstGeom>
          <a:ln>
            <a:noFill/>
          </a:ln>
          <a:extLst>
            <a:ext uri="{53640926-AAD7-44D8-BBD7-CCE9431645EC}">
              <a14:shadowObscured xmlns:a14="http://schemas.microsoft.com/office/drawing/2010/main"/>
            </a:ext>
          </a:extLst>
        </p:spPr>
      </p:pic>
      <p:pic>
        <p:nvPicPr>
          <p:cNvPr id="5"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28150" b="74531" l="5714" r="90000">
                        <a14:foregroundMark x1="36071" y1="68901" x2="36071" y2="68901"/>
                        <a14:foregroundMark x1="31964" y1="68633" x2="31964" y2="68633"/>
                        <a14:foregroundMark x1="33750" y1="69437" x2="33750" y2="69437"/>
                        <a14:foregroundMark x1="35179" y1="70509" x2="35179" y2="70509"/>
                        <a14:foregroundMark x1="36250" y1="71314" x2="36250" y2="71314"/>
                        <a14:foregroundMark x1="36786" y1="70241" x2="36786" y2="70241"/>
                        <a14:foregroundMark x1="38214" y1="68633" x2="38214" y2="68633"/>
                        <a14:foregroundMark x1="38393" y1="68633" x2="38393" y2="68633"/>
                        <a14:foregroundMark x1="79821" y1="65416" x2="79821" y2="65416"/>
                        <a14:foregroundMark x1="75893" y1="65416" x2="75893" y2="65416"/>
                        <a14:foregroundMark x1="70536" y1="66488" x2="70536" y2="66488"/>
                        <a14:foregroundMark x1="69643" y1="63003" x2="69643" y2="63003"/>
                        <a14:foregroundMark x1="65714" y1="67560" x2="65714" y2="67560"/>
                        <a14:foregroundMark x1="61786" y1="63003" x2="61786" y2="63003"/>
                        <a14:foregroundMark x1="58750" y1="64075" x2="58750" y2="64075"/>
                        <a14:foregroundMark x1="54821" y1="65416" x2="54821" y2="65416"/>
                        <a14:foregroundMark x1="51786" y1="66488" x2="51786" y2="66488"/>
                        <a14:foregroundMark x1="46964" y1="68901" x2="46964" y2="68901"/>
                        <a14:foregroundMark x1="28214" y1="69973" x2="28214" y2="69973"/>
                        <a14:foregroundMark x1="20536" y1="67560" x2="20536" y2="67560"/>
                        <a14:foregroundMark x1="15714" y1="69973" x2="15714" y2="69973"/>
                        <a14:foregroundMark x1="10357" y1="68901" x2="10357" y2="68901"/>
                        <a14:foregroundMark x1="85357" y1="66488" x2="85357" y2="66488"/>
                        <a14:foregroundMark x1="84464" y1="64075" x2="84464" y2="64075"/>
                        <a14:foregroundMark x1="79107" y1="64075" x2="79107" y2="64075"/>
                        <a14:foregroundMark x1="76786" y1="64075" x2="76786" y2="64075"/>
                        <a14:foregroundMark x1="76786" y1="64075" x2="76786" y2="64075"/>
                        <a14:foregroundMark x1="73571" y1="64075" x2="73571" y2="64075"/>
                        <a14:backgroundMark x1="28254" y1="69856" x2="28254" y2="69856"/>
                        <a14:backgroundMark x1="18095" y1="72727" x2="18095" y2="72727"/>
                      </a14:backgroundRemoval>
                    </a14:imgEffect>
                    <a14:imgEffect>
                      <a14:artisticCutout/>
                    </a14:imgEffect>
                    <a14:imgEffect>
                      <a14:brightnessContrast bright="20000"/>
                    </a14:imgEffect>
                  </a14:imgLayer>
                </a14:imgProps>
              </a:ext>
              <a:ext uri="{28A0092B-C50C-407E-A947-70E740481C1C}">
                <a14:useLocalDpi xmlns:a14="http://schemas.microsoft.com/office/drawing/2010/main" val="0"/>
              </a:ext>
            </a:extLst>
          </a:blip>
          <a:srcRect l="5498" t="27129" r="9213" b="28803"/>
          <a:stretch/>
        </p:blipFill>
        <p:spPr bwMode="auto">
          <a:xfrm flipH="1">
            <a:off x="107504" y="6467982"/>
            <a:ext cx="1115616" cy="383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Afbeelding 3" descr="http://www.uu.nl/sites/default/files/styles/image_890x580/public/images/bruinvis_kennis_van_nu_lonneke_ijseldijk_1085x580.jpg?itok=BHwFFl4R"/>
          <p:cNvPicPr/>
          <p:nvPr/>
        </p:nvPicPr>
        <p:blipFill rotWithShape="1">
          <a:blip r:embed="rId5">
            <a:extLst>
              <a:ext uri="{28A0092B-C50C-407E-A947-70E740481C1C}">
                <a14:useLocalDpi xmlns:a14="http://schemas.microsoft.com/office/drawing/2010/main" val="0"/>
              </a:ext>
            </a:extLst>
          </a:blip>
          <a:srcRect l="49290" t="17512"/>
          <a:stretch/>
        </p:blipFill>
        <p:spPr bwMode="auto">
          <a:xfrm>
            <a:off x="6025093" y="1892017"/>
            <a:ext cx="2919730" cy="309562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37941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fade">
                                      <p:cBhvr>
                                        <p:cTn id="10" dur="500"/>
                                        <p:tgtEl>
                                          <p:spTgt spid="3">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fade">
                                      <p:cBhvr>
                                        <p:cTn id="13" dur="500"/>
                                        <p:tgtEl>
                                          <p:spTgt spid="3">
                                            <p:txEl>
                                              <p:pRg st="7" end="7"/>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10" end="10"/>
                                            </p:txEl>
                                          </p:spTgt>
                                        </p:tgtEl>
                                        <p:attrNameLst>
                                          <p:attrName>style.visibility</p:attrName>
                                        </p:attrNameLst>
                                      </p:cBhvr>
                                      <p:to>
                                        <p:strVal val="visible"/>
                                      </p:to>
                                    </p:set>
                                    <p:animEffect transition="in" filter="fade">
                                      <p:cBhvr>
                                        <p:cTn id="18" dur="500"/>
                                        <p:tgtEl>
                                          <p:spTgt spid="3">
                                            <p:txEl>
                                              <p:pRg st="10" end="1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animEffect transition="in" filter="fade">
                                      <p:cBhvr>
                                        <p:cTn id="21" dur="500"/>
                                        <p:tgtEl>
                                          <p:spTgt spid="3">
                                            <p:txEl>
                                              <p:pRg st="11" end="11"/>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12" end="12"/>
                                            </p:txEl>
                                          </p:spTgt>
                                        </p:tgtEl>
                                        <p:attrNameLst>
                                          <p:attrName>style.visibility</p:attrName>
                                        </p:attrNameLst>
                                      </p:cBhvr>
                                      <p:to>
                                        <p:strVal val="visible"/>
                                      </p:to>
                                    </p:set>
                                    <p:animEffect transition="in" filter="fade">
                                      <p:cBhvr>
                                        <p:cTn id="24" dur="500"/>
                                        <p:tgtEl>
                                          <p:spTgt spid="3">
                                            <p:txEl>
                                              <p:pRg st="12" end="12"/>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13" end="13"/>
                                            </p:txEl>
                                          </p:spTgt>
                                        </p:tgtEl>
                                        <p:attrNameLst>
                                          <p:attrName>style.visibility</p:attrName>
                                        </p:attrNameLst>
                                      </p:cBhvr>
                                      <p:to>
                                        <p:strVal val="visible"/>
                                      </p:to>
                                    </p:set>
                                    <p:animEffect transition="in" filter="fade">
                                      <p:cBhvr>
                                        <p:cTn id="27"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Doodsoorzaak</a:t>
            </a:r>
            <a:r>
              <a:rPr lang="en-GB" dirty="0" smtClean="0"/>
              <a:t> </a:t>
            </a:r>
            <a:r>
              <a:rPr lang="en-GB" dirty="0" err="1" smtClean="0"/>
              <a:t>onderzoek</a:t>
            </a:r>
            <a:endParaRPr lang="en-GB" dirty="0"/>
          </a:p>
        </p:txBody>
      </p:sp>
      <p:sp>
        <p:nvSpPr>
          <p:cNvPr id="3" name="Content Placeholder 2"/>
          <p:cNvSpPr>
            <a:spLocks noGrp="1"/>
          </p:cNvSpPr>
          <p:nvPr>
            <p:ph idx="1"/>
          </p:nvPr>
        </p:nvSpPr>
        <p:spPr/>
        <p:txBody>
          <a:bodyPr/>
          <a:lstStyle/>
          <a:p>
            <a:r>
              <a:rPr lang="en-US" dirty="0" smtClean="0"/>
              <a:t>2009-2013:</a:t>
            </a:r>
          </a:p>
          <a:p>
            <a:endParaRPr lang="en-US" dirty="0" smtClean="0"/>
          </a:p>
          <a:p>
            <a:pPr lvl="1"/>
            <a:r>
              <a:rPr lang="en-US" dirty="0" smtClean="0"/>
              <a:t>&gt;</a:t>
            </a:r>
            <a:r>
              <a:rPr lang="en-US" dirty="0"/>
              <a:t>1200 </a:t>
            </a:r>
            <a:r>
              <a:rPr lang="en-US" dirty="0" err="1" smtClean="0"/>
              <a:t>bruinvissen</a:t>
            </a:r>
            <a:r>
              <a:rPr lang="en-US" dirty="0" smtClean="0"/>
              <a:t> </a:t>
            </a:r>
            <a:r>
              <a:rPr lang="en-US" dirty="0" err="1" smtClean="0"/>
              <a:t>verzameld</a:t>
            </a:r>
            <a:endParaRPr lang="en-US" dirty="0"/>
          </a:p>
          <a:p>
            <a:pPr lvl="1"/>
            <a:r>
              <a:rPr lang="en-US" dirty="0"/>
              <a:t>&gt;800 </a:t>
            </a:r>
            <a:r>
              <a:rPr lang="en-US" dirty="0" err="1" smtClean="0"/>
              <a:t>volledige</a:t>
            </a:r>
            <a:r>
              <a:rPr lang="en-US" dirty="0" smtClean="0"/>
              <a:t> </a:t>
            </a:r>
            <a:r>
              <a:rPr lang="en-US" dirty="0" err="1" smtClean="0"/>
              <a:t>sectie</a:t>
            </a:r>
            <a:endParaRPr lang="en-US" dirty="0"/>
          </a:p>
          <a:p>
            <a:pPr lvl="1"/>
            <a:r>
              <a:rPr lang="en-US" dirty="0" smtClean="0"/>
              <a:t>&gt;</a:t>
            </a:r>
            <a:r>
              <a:rPr lang="en-US" dirty="0"/>
              <a:t>400 </a:t>
            </a:r>
            <a:r>
              <a:rPr lang="en-US" dirty="0" err="1" smtClean="0"/>
              <a:t>doodsoorzaak</a:t>
            </a:r>
            <a:r>
              <a:rPr lang="en-US" dirty="0" smtClean="0"/>
              <a:t> (</a:t>
            </a:r>
            <a:r>
              <a:rPr lang="en-US" dirty="0" err="1" smtClean="0"/>
              <a:t>versheid</a:t>
            </a:r>
            <a:r>
              <a:rPr lang="en-US" dirty="0" smtClean="0"/>
              <a:t> </a:t>
            </a:r>
            <a:r>
              <a:rPr lang="en-US" dirty="0" err="1" smtClean="0"/>
              <a:t>afhankelijk</a:t>
            </a:r>
            <a:r>
              <a:rPr lang="en-US" dirty="0" smtClean="0"/>
              <a:t>)</a:t>
            </a:r>
          </a:p>
          <a:p>
            <a:pPr lvl="1"/>
            <a:endParaRPr lang="en-US" dirty="0"/>
          </a:p>
          <a:p>
            <a:pPr marL="342900" lvl="1" indent="-342900">
              <a:buFont typeface="Arial" charset="0"/>
              <a:buChar char="•"/>
            </a:pPr>
            <a:r>
              <a:rPr lang="en-US" dirty="0" err="1"/>
              <a:t>Gemutileerde</a:t>
            </a:r>
            <a:r>
              <a:rPr lang="en-US" dirty="0"/>
              <a:t> </a:t>
            </a:r>
            <a:r>
              <a:rPr lang="en-US" dirty="0" err="1"/>
              <a:t>dieren</a:t>
            </a:r>
            <a:r>
              <a:rPr lang="en-US" dirty="0"/>
              <a:t> </a:t>
            </a:r>
            <a:r>
              <a:rPr lang="en-US" dirty="0" err="1"/>
              <a:t>categorie</a:t>
            </a:r>
            <a:r>
              <a:rPr lang="en-US" dirty="0"/>
              <a:t> ‘Trauma’</a:t>
            </a:r>
          </a:p>
          <a:p>
            <a:pPr lvl="1"/>
            <a:r>
              <a:rPr lang="en-US" dirty="0" smtClean="0"/>
              <a:t>Recent </a:t>
            </a:r>
            <a:r>
              <a:rPr lang="en-US" dirty="0" err="1" smtClean="0"/>
              <a:t>gegeten</a:t>
            </a:r>
            <a:r>
              <a:rPr lang="en-US" dirty="0" smtClean="0"/>
              <a:t>;</a:t>
            </a:r>
          </a:p>
          <a:p>
            <a:pPr lvl="1"/>
            <a:r>
              <a:rPr lang="en-US" dirty="0" err="1" smtClean="0"/>
              <a:t>Goede</a:t>
            </a:r>
            <a:r>
              <a:rPr lang="en-US" dirty="0" smtClean="0"/>
              <a:t> </a:t>
            </a:r>
            <a:r>
              <a:rPr lang="en-US" dirty="0" err="1" smtClean="0"/>
              <a:t>voedingstoestand</a:t>
            </a:r>
            <a:r>
              <a:rPr lang="en-US" dirty="0" smtClean="0"/>
              <a:t>;</a:t>
            </a:r>
          </a:p>
          <a:p>
            <a:pPr lvl="1"/>
            <a:r>
              <a:rPr lang="en-US" dirty="0" err="1" smtClean="0"/>
              <a:t>Voornamelijk</a:t>
            </a:r>
            <a:r>
              <a:rPr lang="en-US" dirty="0" smtClean="0"/>
              <a:t> juvenile </a:t>
            </a:r>
            <a:r>
              <a:rPr lang="en-US" dirty="0" err="1" smtClean="0"/>
              <a:t>dieren</a:t>
            </a:r>
            <a:r>
              <a:rPr lang="en-US" dirty="0" smtClean="0"/>
              <a:t>;</a:t>
            </a:r>
          </a:p>
          <a:p>
            <a:pPr lvl="1"/>
            <a:r>
              <a:rPr lang="en-US" dirty="0" err="1" smtClean="0"/>
              <a:t>Meestal</a:t>
            </a:r>
            <a:r>
              <a:rPr lang="en-US" dirty="0" smtClean="0"/>
              <a:t> </a:t>
            </a:r>
            <a:r>
              <a:rPr lang="en-US" dirty="0" err="1" smtClean="0"/>
              <a:t>geen</a:t>
            </a:r>
            <a:r>
              <a:rPr lang="en-US" dirty="0" smtClean="0"/>
              <a:t> </a:t>
            </a:r>
            <a:r>
              <a:rPr lang="en-US" dirty="0" err="1" smtClean="0"/>
              <a:t>andere</a:t>
            </a:r>
            <a:r>
              <a:rPr lang="en-US" dirty="0" smtClean="0"/>
              <a:t> </a:t>
            </a:r>
            <a:r>
              <a:rPr lang="en-US" dirty="0" err="1" smtClean="0"/>
              <a:t>doodsoorzaak</a:t>
            </a:r>
            <a:r>
              <a:rPr lang="en-US" dirty="0" smtClean="0"/>
              <a:t> </a:t>
            </a:r>
            <a:r>
              <a:rPr lang="en-US" dirty="0" err="1" smtClean="0"/>
              <a:t>te</a:t>
            </a:r>
            <a:r>
              <a:rPr lang="en-US" dirty="0" smtClean="0"/>
              <a:t> </a:t>
            </a:r>
            <a:r>
              <a:rPr lang="en-US" dirty="0" err="1" smtClean="0"/>
              <a:t>vinden</a:t>
            </a:r>
            <a:r>
              <a:rPr lang="en-US" dirty="0" smtClean="0"/>
              <a:t>. </a:t>
            </a:r>
          </a:p>
          <a:p>
            <a:pPr lvl="1"/>
            <a:endParaRPr lang="en-US" dirty="0"/>
          </a:p>
          <a:p>
            <a:pPr marL="342900" lvl="1" indent="-342900">
              <a:buFont typeface="Arial" charset="0"/>
              <a:buChar char="•"/>
            </a:pPr>
            <a:r>
              <a:rPr lang="en-US" dirty="0" err="1"/>
              <a:t>Dieet</a:t>
            </a:r>
            <a:r>
              <a:rPr lang="en-US" dirty="0"/>
              <a:t> is </a:t>
            </a:r>
            <a:r>
              <a:rPr lang="en-US" dirty="0" err="1"/>
              <a:t>een</a:t>
            </a:r>
            <a:r>
              <a:rPr lang="en-US" dirty="0"/>
              <a:t> </a:t>
            </a:r>
            <a:r>
              <a:rPr lang="en-US" dirty="0" err="1"/>
              <a:t>belangrijke</a:t>
            </a:r>
            <a:r>
              <a:rPr lang="en-US" dirty="0"/>
              <a:t> factor</a:t>
            </a:r>
          </a:p>
          <a:p>
            <a:endParaRPr lang="en-GB" dirty="0"/>
          </a:p>
        </p:txBody>
      </p:sp>
      <p:pic>
        <p:nvPicPr>
          <p:cNvPr id="4" name="Picture 3"/>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3715" t="3811" r="51271" b="88313"/>
          <a:stretch/>
        </p:blipFill>
        <p:spPr bwMode="auto">
          <a:xfrm>
            <a:off x="7177702" y="6373563"/>
            <a:ext cx="1944216" cy="478352"/>
          </a:xfrm>
          <a:prstGeom prst="rect">
            <a:avLst/>
          </a:prstGeom>
          <a:ln>
            <a:noFill/>
          </a:ln>
          <a:extLst>
            <a:ext uri="{53640926-AAD7-44D8-BBD7-CCE9431645EC}">
              <a14:shadowObscured xmlns:a14="http://schemas.microsoft.com/office/drawing/2010/main"/>
            </a:ext>
          </a:extLst>
        </p:spPr>
      </p:pic>
      <p:pic>
        <p:nvPicPr>
          <p:cNvPr id="5"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28150" b="74531" l="5714" r="90000">
                        <a14:foregroundMark x1="36071" y1="68901" x2="36071" y2="68901"/>
                        <a14:foregroundMark x1="31964" y1="68633" x2="31964" y2="68633"/>
                        <a14:foregroundMark x1="33750" y1="69437" x2="33750" y2="69437"/>
                        <a14:foregroundMark x1="35179" y1="70509" x2="35179" y2="70509"/>
                        <a14:foregroundMark x1="36250" y1="71314" x2="36250" y2="71314"/>
                        <a14:foregroundMark x1="36786" y1="70241" x2="36786" y2="70241"/>
                        <a14:foregroundMark x1="38214" y1="68633" x2="38214" y2="68633"/>
                        <a14:foregroundMark x1="38393" y1="68633" x2="38393" y2="68633"/>
                        <a14:foregroundMark x1="79821" y1="65416" x2="79821" y2="65416"/>
                        <a14:foregroundMark x1="75893" y1="65416" x2="75893" y2="65416"/>
                        <a14:foregroundMark x1="70536" y1="66488" x2="70536" y2="66488"/>
                        <a14:foregroundMark x1="69643" y1="63003" x2="69643" y2="63003"/>
                        <a14:foregroundMark x1="65714" y1="67560" x2="65714" y2="67560"/>
                        <a14:foregroundMark x1="61786" y1="63003" x2="61786" y2="63003"/>
                        <a14:foregroundMark x1="58750" y1="64075" x2="58750" y2="64075"/>
                        <a14:foregroundMark x1="54821" y1="65416" x2="54821" y2="65416"/>
                        <a14:foregroundMark x1="51786" y1="66488" x2="51786" y2="66488"/>
                        <a14:foregroundMark x1="46964" y1="68901" x2="46964" y2="68901"/>
                        <a14:foregroundMark x1="28214" y1="69973" x2="28214" y2="69973"/>
                        <a14:foregroundMark x1="20536" y1="67560" x2="20536" y2="67560"/>
                        <a14:foregroundMark x1="15714" y1="69973" x2="15714" y2="69973"/>
                        <a14:foregroundMark x1="10357" y1="68901" x2="10357" y2="68901"/>
                        <a14:foregroundMark x1="85357" y1="66488" x2="85357" y2="66488"/>
                        <a14:foregroundMark x1="84464" y1="64075" x2="84464" y2="64075"/>
                        <a14:foregroundMark x1="79107" y1="64075" x2="79107" y2="64075"/>
                        <a14:foregroundMark x1="76786" y1="64075" x2="76786" y2="64075"/>
                        <a14:foregroundMark x1="76786" y1="64075" x2="76786" y2="64075"/>
                        <a14:foregroundMark x1="73571" y1="64075" x2="73571" y2="64075"/>
                        <a14:backgroundMark x1="28254" y1="69856" x2="28254" y2="69856"/>
                        <a14:backgroundMark x1="18095" y1="72727" x2="18095" y2="72727"/>
                      </a14:backgroundRemoval>
                    </a14:imgEffect>
                    <a14:imgEffect>
                      <a14:artisticCutout/>
                    </a14:imgEffect>
                    <a14:imgEffect>
                      <a14:brightnessContrast bright="20000"/>
                    </a14:imgEffect>
                  </a14:imgLayer>
                </a14:imgProps>
              </a:ext>
              <a:ext uri="{28A0092B-C50C-407E-A947-70E740481C1C}">
                <a14:useLocalDpi xmlns:a14="http://schemas.microsoft.com/office/drawing/2010/main" val="0"/>
              </a:ext>
            </a:extLst>
          </a:blip>
          <a:srcRect l="5498" t="27129" r="9213" b="28803"/>
          <a:stretch/>
        </p:blipFill>
        <p:spPr bwMode="auto">
          <a:xfrm flipH="1">
            <a:off x="107504" y="6467982"/>
            <a:ext cx="1115616" cy="383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1000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500"/>
                                        <p:tgtEl>
                                          <p:spTgt spid="3">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7" end="7"/>
                                            </p:txEl>
                                          </p:spTgt>
                                        </p:tgtEl>
                                        <p:attrNameLst>
                                          <p:attrName>style.visibility</p:attrName>
                                        </p:attrNameLst>
                                      </p:cBhvr>
                                      <p:to>
                                        <p:strVal val="visible"/>
                                      </p:to>
                                    </p:set>
                                    <p:animEffect transition="in" filter="fade">
                                      <p:cBhvr>
                                        <p:cTn id="10" dur="500"/>
                                        <p:tgtEl>
                                          <p:spTgt spid="3">
                                            <p:txEl>
                                              <p:pRg st="7" end="7"/>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animEffect transition="in" filter="fade">
                                      <p:cBhvr>
                                        <p:cTn id="13" dur="500"/>
                                        <p:tgtEl>
                                          <p:spTgt spid="3">
                                            <p:txEl>
                                              <p:pRg st="8" end="8"/>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9" end="9"/>
                                            </p:txEl>
                                          </p:spTgt>
                                        </p:tgtEl>
                                        <p:attrNameLst>
                                          <p:attrName>style.visibility</p:attrName>
                                        </p:attrNameLst>
                                      </p:cBhvr>
                                      <p:to>
                                        <p:strVal val="visible"/>
                                      </p:to>
                                    </p:set>
                                    <p:animEffect transition="in" filter="fade">
                                      <p:cBhvr>
                                        <p:cTn id="16" dur="500"/>
                                        <p:tgtEl>
                                          <p:spTgt spid="3">
                                            <p:txEl>
                                              <p:pRg st="9" end="9"/>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animEffect transition="in" filter="fade">
                                      <p:cBhvr>
                                        <p:cTn id="19" dur="500"/>
                                        <p:tgtEl>
                                          <p:spTgt spid="3">
                                            <p:txEl>
                                              <p:pRg st="10" end="1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12" end="12"/>
                                            </p:txEl>
                                          </p:spTgt>
                                        </p:tgtEl>
                                        <p:attrNameLst>
                                          <p:attrName>style.visibility</p:attrName>
                                        </p:attrNameLst>
                                      </p:cBhvr>
                                      <p:to>
                                        <p:strVal val="visible"/>
                                      </p:to>
                                    </p:set>
                                    <p:anim calcmode="lin" valueType="num">
                                      <p:cBhvr additive="base">
                                        <p:cTn id="24"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Dieet</a:t>
            </a:r>
            <a:endParaRPr lang="en-GB" dirty="0"/>
          </a:p>
        </p:txBody>
      </p:sp>
      <p:sp>
        <p:nvSpPr>
          <p:cNvPr id="3" name="Content Placeholder 2"/>
          <p:cNvSpPr>
            <a:spLocks noGrp="1"/>
          </p:cNvSpPr>
          <p:nvPr>
            <p:ph idx="1"/>
          </p:nvPr>
        </p:nvSpPr>
        <p:spPr/>
        <p:txBody>
          <a:bodyPr/>
          <a:lstStyle/>
          <a:p>
            <a:r>
              <a:rPr lang="en-GB" dirty="0" smtClean="0"/>
              <a:t>IMARES Texel</a:t>
            </a:r>
          </a:p>
          <a:p>
            <a:endParaRPr lang="en-GB" dirty="0"/>
          </a:p>
          <a:p>
            <a:r>
              <a:rPr lang="en-GB" dirty="0" err="1" smtClean="0"/>
              <a:t>Oppertunistische</a:t>
            </a:r>
            <a:r>
              <a:rPr lang="en-GB" dirty="0" smtClean="0"/>
              <a:t> </a:t>
            </a:r>
            <a:r>
              <a:rPr lang="en-GB" dirty="0" err="1" smtClean="0"/>
              <a:t>jagers</a:t>
            </a:r>
            <a:endParaRPr lang="en-GB" dirty="0" smtClean="0"/>
          </a:p>
          <a:p>
            <a:endParaRPr lang="en-GB" dirty="0"/>
          </a:p>
          <a:p>
            <a:r>
              <a:rPr lang="en-GB" dirty="0" err="1" smtClean="0"/>
              <a:t>Koude</a:t>
            </a:r>
            <a:r>
              <a:rPr lang="en-GB" dirty="0" smtClean="0"/>
              <a:t> </a:t>
            </a:r>
            <a:r>
              <a:rPr lang="en-GB" dirty="0" err="1" smtClean="0"/>
              <a:t>omgeving</a:t>
            </a:r>
            <a:r>
              <a:rPr lang="en-GB" dirty="0" smtClean="0"/>
              <a:t>, </a:t>
            </a:r>
            <a:r>
              <a:rPr lang="en-GB" dirty="0" err="1" smtClean="0"/>
              <a:t>relatief</a:t>
            </a:r>
            <a:r>
              <a:rPr lang="en-GB" dirty="0" smtClean="0"/>
              <a:t> </a:t>
            </a:r>
            <a:r>
              <a:rPr lang="en-GB" dirty="0" err="1" smtClean="0"/>
              <a:t>groot</a:t>
            </a:r>
            <a:r>
              <a:rPr lang="en-GB" dirty="0" smtClean="0"/>
              <a:t> </a:t>
            </a:r>
            <a:r>
              <a:rPr lang="en-GB" dirty="0" err="1" smtClean="0"/>
              <a:t>oppervlakte</a:t>
            </a:r>
            <a:endParaRPr lang="en-GB" dirty="0"/>
          </a:p>
          <a:p>
            <a:endParaRPr lang="en-GB" dirty="0" smtClean="0"/>
          </a:p>
          <a:p>
            <a:r>
              <a:rPr lang="en-GB" dirty="0" err="1" smtClean="0"/>
              <a:t>Geen</a:t>
            </a:r>
            <a:r>
              <a:rPr lang="en-GB" dirty="0" smtClean="0"/>
              <a:t> </a:t>
            </a:r>
            <a:r>
              <a:rPr lang="en-GB" dirty="0" err="1" smtClean="0"/>
              <a:t>lichaamsreserves</a:t>
            </a:r>
            <a:endParaRPr lang="en-GB" dirty="0" smtClean="0"/>
          </a:p>
          <a:p>
            <a:endParaRPr lang="en-GB" dirty="0"/>
          </a:p>
          <a:p>
            <a:r>
              <a:rPr lang="en-GB" dirty="0" err="1" smtClean="0"/>
              <a:t>Veel</a:t>
            </a:r>
            <a:r>
              <a:rPr lang="en-GB" dirty="0" smtClean="0"/>
              <a:t> </a:t>
            </a:r>
            <a:r>
              <a:rPr lang="en-GB" dirty="0" err="1" smtClean="0"/>
              <a:t>hoge</a:t>
            </a:r>
            <a:r>
              <a:rPr lang="en-GB" dirty="0" smtClean="0"/>
              <a:t> </a:t>
            </a:r>
            <a:r>
              <a:rPr lang="en-GB" dirty="0" err="1" smtClean="0"/>
              <a:t>kwaliteit</a:t>
            </a:r>
            <a:r>
              <a:rPr lang="en-GB" dirty="0" smtClean="0"/>
              <a:t> </a:t>
            </a:r>
            <a:r>
              <a:rPr lang="en-GB" dirty="0" err="1" smtClean="0"/>
              <a:t>voedsel</a:t>
            </a:r>
            <a:r>
              <a:rPr lang="en-GB" dirty="0" smtClean="0"/>
              <a:t> per dag </a:t>
            </a:r>
            <a:r>
              <a:rPr lang="en-GB" dirty="0" err="1" smtClean="0"/>
              <a:t>nodig</a:t>
            </a:r>
            <a:endParaRPr lang="en-GB" dirty="0" smtClean="0"/>
          </a:p>
          <a:p>
            <a:endParaRPr lang="en-GB" dirty="0"/>
          </a:p>
          <a:p>
            <a:r>
              <a:rPr lang="en-GB" dirty="0" err="1" smtClean="0"/>
              <a:t>Kauwen</a:t>
            </a:r>
            <a:r>
              <a:rPr lang="en-GB" dirty="0" smtClean="0"/>
              <a:t> </a:t>
            </a:r>
            <a:r>
              <a:rPr lang="en-GB" dirty="0" err="1" smtClean="0"/>
              <a:t>niet</a:t>
            </a:r>
            <a:endParaRPr lang="en-GB" dirty="0"/>
          </a:p>
          <a:p>
            <a:endParaRPr lang="en-GB" dirty="0" smtClean="0"/>
          </a:p>
          <a:p>
            <a:r>
              <a:rPr lang="en-GB" dirty="0" err="1" smtClean="0"/>
              <a:t>Uitdaging</a:t>
            </a:r>
            <a:r>
              <a:rPr lang="en-GB" dirty="0" smtClean="0"/>
              <a:t>…</a:t>
            </a:r>
          </a:p>
        </p:txBody>
      </p:sp>
      <p:pic>
        <p:nvPicPr>
          <p:cNvPr id="4" name="Picture 3"/>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715" t="3811" r="51271" b="88313"/>
          <a:stretch/>
        </p:blipFill>
        <p:spPr bwMode="auto">
          <a:xfrm>
            <a:off x="7177702" y="6373563"/>
            <a:ext cx="1944216" cy="478352"/>
          </a:xfrm>
          <a:prstGeom prst="rect">
            <a:avLst/>
          </a:prstGeom>
          <a:ln>
            <a:noFill/>
          </a:ln>
          <a:extLst>
            <a:ext uri="{53640926-AAD7-44D8-BBD7-CCE9431645EC}">
              <a14:shadowObscured xmlns:a14="http://schemas.microsoft.com/office/drawing/2010/main"/>
            </a:ext>
          </a:extLst>
        </p:spPr>
      </p:pic>
      <p:pic>
        <p:nvPicPr>
          <p:cNvPr id="5"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8150" b="74531" l="5714" r="90000">
                        <a14:foregroundMark x1="36071" y1="68901" x2="36071" y2="68901"/>
                        <a14:foregroundMark x1="31964" y1="68633" x2="31964" y2="68633"/>
                        <a14:foregroundMark x1="33750" y1="69437" x2="33750" y2="69437"/>
                        <a14:foregroundMark x1="35179" y1="70509" x2="35179" y2="70509"/>
                        <a14:foregroundMark x1="36250" y1="71314" x2="36250" y2="71314"/>
                        <a14:foregroundMark x1="36786" y1="70241" x2="36786" y2="70241"/>
                        <a14:foregroundMark x1="38214" y1="68633" x2="38214" y2="68633"/>
                        <a14:foregroundMark x1="38393" y1="68633" x2="38393" y2="68633"/>
                        <a14:foregroundMark x1="79821" y1="65416" x2="79821" y2="65416"/>
                        <a14:foregroundMark x1="75893" y1="65416" x2="75893" y2="65416"/>
                        <a14:foregroundMark x1="70536" y1="66488" x2="70536" y2="66488"/>
                        <a14:foregroundMark x1="69643" y1="63003" x2="69643" y2="63003"/>
                        <a14:foregroundMark x1="65714" y1="67560" x2="65714" y2="67560"/>
                        <a14:foregroundMark x1="61786" y1="63003" x2="61786" y2="63003"/>
                        <a14:foregroundMark x1="58750" y1="64075" x2="58750" y2="64075"/>
                        <a14:foregroundMark x1="54821" y1="65416" x2="54821" y2="65416"/>
                        <a14:foregroundMark x1="51786" y1="66488" x2="51786" y2="66488"/>
                        <a14:foregroundMark x1="46964" y1="68901" x2="46964" y2="68901"/>
                        <a14:foregroundMark x1="28214" y1="69973" x2="28214" y2="69973"/>
                        <a14:foregroundMark x1="20536" y1="67560" x2="20536" y2="67560"/>
                        <a14:foregroundMark x1="15714" y1="69973" x2="15714" y2="69973"/>
                        <a14:foregroundMark x1="10357" y1="68901" x2="10357" y2="68901"/>
                        <a14:foregroundMark x1="85357" y1="66488" x2="85357" y2="66488"/>
                        <a14:foregroundMark x1="84464" y1="64075" x2="84464" y2="64075"/>
                        <a14:foregroundMark x1="79107" y1="64075" x2="79107" y2="64075"/>
                        <a14:foregroundMark x1="76786" y1="64075" x2="76786" y2="64075"/>
                        <a14:foregroundMark x1="76786" y1="64075" x2="76786" y2="64075"/>
                        <a14:foregroundMark x1="73571" y1="64075" x2="73571" y2="64075"/>
                        <a14:backgroundMark x1="28254" y1="69856" x2="28254" y2="69856"/>
                        <a14:backgroundMark x1="18095" y1="72727" x2="18095" y2="72727"/>
                      </a14:backgroundRemoval>
                    </a14:imgEffect>
                    <a14:imgEffect>
                      <a14:artisticCutout/>
                    </a14:imgEffect>
                    <a14:imgEffect>
                      <a14:brightnessContrast bright="20000"/>
                    </a14:imgEffect>
                  </a14:imgLayer>
                </a14:imgProps>
              </a:ext>
              <a:ext uri="{28A0092B-C50C-407E-A947-70E740481C1C}">
                <a14:useLocalDpi xmlns:a14="http://schemas.microsoft.com/office/drawing/2010/main" val="0"/>
              </a:ext>
            </a:extLst>
          </a:blip>
          <a:srcRect l="5498" t="27129" r="9213" b="28803"/>
          <a:stretch/>
        </p:blipFill>
        <p:spPr bwMode="auto">
          <a:xfrm flipH="1">
            <a:off x="107504" y="6467982"/>
            <a:ext cx="1115616" cy="383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4133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hlinkClick r:id="rId2"/>
              </a:rPr>
              <a:t>Videofragment </a:t>
            </a:r>
            <a:r>
              <a:rPr lang="en-GB" dirty="0" smtClean="0">
                <a:hlinkClick r:id="rId2"/>
              </a:rPr>
              <a:t>3: </a:t>
            </a:r>
            <a:r>
              <a:rPr lang="en-GB" dirty="0" err="1" smtClean="0">
                <a:hlinkClick r:id="rId2"/>
              </a:rPr>
              <a:t>onderzoek</a:t>
            </a:r>
            <a:r>
              <a:rPr lang="en-GB" dirty="0" smtClean="0">
                <a:hlinkClick r:id="rId2"/>
              </a:rPr>
              <a:t> met </a:t>
            </a:r>
            <a:r>
              <a:rPr lang="en-GB" dirty="0" err="1" smtClean="0">
                <a:hlinkClick r:id="rId2"/>
              </a:rPr>
              <a:t>gehoorsteentjes</a:t>
            </a:r>
            <a:endParaRPr lang="en-GB" dirty="0"/>
          </a:p>
        </p:txBody>
      </p:sp>
      <p:pic>
        <p:nvPicPr>
          <p:cNvPr id="4" name="Picture 3"/>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715" t="3811" r="51271" b="88313"/>
          <a:stretch/>
        </p:blipFill>
        <p:spPr bwMode="auto">
          <a:xfrm>
            <a:off x="7177702" y="6373563"/>
            <a:ext cx="1944216" cy="478352"/>
          </a:xfrm>
          <a:prstGeom prst="rect">
            <a:avLst/>
          </a:prstGeom>
          <a:ln>
            <a:noFill/>
          </a:ln>
          <a:extLst>
            <a:ext uri="{53640926-AAD7-44D8-BBD7-CCE9431645EC}">
              <a14:shadowObscured xmlns:a14="http://schemas.microsoft.com/office/drawing/2010/main"/>
            </a:ext>
          </a:extLst>
        </p:spPr>
      </p:pic>
      <p:pic>
        <p:nvPicPr>
          <p:cNvPr id="5"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8150" b="74531" l="5714" r="90000">
                        <a14:foregroundMark x1="36071" y1="68901" x2="36071" y2="68901"/>
                        <a14:foregroundMark x1="31964" y1="68633" x2="31964" y2="68633"/>
                        <a14:foregroundMark x1="33750" y1="69437" x2="33750" y2="69437"/>
                        <a14:foregroundMark x1="35179" y1="70509" x2="35179" y2="70509"/>
                        <a14:foregroundMark x1="36250" y1="71314" x2="36250" y2="71314"/>
                        <a14:foregroundMark x1="36786" y1="70241" x2="36786" y2="70241"/>
                        <a14:foregroundMark x1="38214" y1="68633" x2="38214" y2="68633"/>
                        <a14:foregroundMark x1="38393" y1="68633" x2="38393" y2="68633"/>
                        <a14:foregroundMark x1="79821" y1="65416" x2="79821" y2="65416"/>
                        <a14:foregroundMark x1="75893" y1="65416" x2="75893" y2="65416"/>
                        <a14:foregroundMark x1="70536" y1="66488" x2="70536" y2="66488"/>
                        <a14:foregroundMark x1="69643" y1="63003" x2="69643" y2="63003"/>
                        <a14:foregroundMark x1="65714" y1="67560" x2="65714" y2="67560"/>
                        <a14:foregroundMark x1="61786" y1="63003" x2="61786" y2="63003"/>
                        <a14:foregroundMark x1="58750" y1="64075" x2="58750" y2="64075"/>
                        <a14:foregroundMark x1="54821" y1="65416" x2="54821" y2="65416"/>
                        <a14:foregroundMark x1="51786" y1="66488" x2="51786" y2="66488"/>
                        <a14:foregroundMark x1="46964" y1="68901" x2="46964" y2="68901"/>
                        <a14:foregroundMark x1="28214" y1="69973" x2="28214" y2="69973"/>
                        <a14:foregroundMark x1="20536" y1="67560" x2="20536" y2="67560"/>
                        <a14:foregroundMark x1="15714" y1="69973" x2="15714" y2="69973"/>
                        <a14:foregroundMark x1="10357" y1="68901" x2="10357" y2="68901"/>
                        <a14:foregroundMark x1="85357" y1="66488" x2="85357" y2="66488"/>
                        <a14:foregroundMark x1="84464" y1="64075" x2="84464" y2="64075"/>
                        <a14:foregroundMark x1="79107" y1="64075" x2="79107" y2="64075"/>
                        <a14:foregroundMark x1="76786" y1="64075" x2="76786" y2="64075"/>
                        <a14:foregroundMark x1="76786" y1="64075" x2="76786" y2="64075"/>
                        <a14:foregroundMark x1="73571" y1="64075" x2="73571" y2="64075"/>
                        <a14:backgroundMark x1="28254" y1="69856" x2="28254" y2="69856"/>
                        <a14:backgroundMark x1="18095" y1="72727" x2="18095" y2="72727"/>
                      </a14:backgroundRemoval>
                    </a14:imgEffect>
                    <a14:imgEffect>
                      <a14:artisticCutout/>
                    </a14:imgEffect>
                    <a14:imgEffect>
                      <a14:brightnessContrast bright="20000"/>
                    </a14:imgEffect>
                  </a14:imgLayer>
                </a14:imgProps>
              </a:ext>
              <a:ext uri="{28A0092B-C50C-407E-A947-70E740481C1C}">
                <a14:useLocalDpi xmlns:a14="http://schemas.microsoft.com/office/drawing/2010/main" val="0"/>
              </a:ext>
            </a:extLst>
          </a:blip>
          <a:srcRect l="5498" t="27129" r="9213" b="28803"/>
          <a:stretch/>
        </p:blipFill>
        <p:spPr bwMode="auto">
          <a:xfrm flipH="1">
            <a:off x="107504" y="6467982"/>
            <a:ext cx="1115616" cy="383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jdelijke aanduiding voor inhoud 5"/>
          <p:cNvSpPr>
            <a:spLocks noGrp="1"/>
          </p:cNvSpPr>
          <p:nvPr>
            <p:ph idx="1"/>
          </p:nvPr>
        </p:nvSpPr>
        <p:spPr/>
        <p:txBody>
          <a:bodyPr/>
          <a:lstStyle/>
          <a:p>
            <a:endParaRPr lang="nl-NL"/>
          </a:p>
        </p:txBody>
      </p:sp>
      <p:pic>
        <p:nvPicPr>
          <p:cNvPr id="3074" name="Picture 2">
            <a:hlinkClick r:id="rId2"/>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5521" t="32765" r="20695" b="27598"/>
          <a:stretch/>
        </p:blipFill>
        <p:spPr bwMode="auto">
          <a:xfrm>
            <a:off x="1187624" y="1988840"/>
            <a:ext cx="7006281" cy="3964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72822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Welkom.. </a:t>
            </a:r>
            <a:endParaRPr lang="en-GB" dirty="0"/>
          </a:p>
        </p:txBody>
      </p:sp>
      <p:pic>
        <p:nvPicPr>
          <p:cNvPr id="5" name="Picture 4"/>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715" t="3811" r="51271" b="88313"/>
          <a:stretch/>
        </p:blipFill>
        <p:spPr bwMode="auto">
          <a:xfrm>
            <a:off x="7177702" y="6373563"/>
            <a:ext cx="1944216" cy="478352"/>
          </a:xfrm>
          <a:prstGeom prst="rect">
            <a:avLst/>
          </a:prstGeom>
          <a:ln>
            <a:noFill/>
          </a:ln>
          <a:extLst>
            <a:ext uri="{53640926-AAD7-44D8-BBD7-CCE9431645EC}">
              <a14:shadowObscured xmlns:a14="http://schemas.microsoft.com/office/drawing/2010/main"/>
            </a:ext>
          </a:extLst>
        </p:spPr>
      </p:pic>
      <p:pic>
        <p:nvPicPr>
          <p:cNvPr id="6"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8150" b="74531" l="5714" r="90000">
                        <a14:foregroundMark x1="36071" y1="68901" x2="36071" y2="68901"/>
                        <a14:foregroundMark x1="31964" y1="68633" x2="31964" y2="68633"/>
                        <a14:foregroundMark x1="33750" y1="69437" x2="33750" y2="69437"/>
                        <a14:foregroundMark x1="35179" y1="70509" x2="35179" y2="70509"/>
                        <a14:foregroundMark x1="36250" y1="71314" x2="36250" y2="71314"/>
                        <a14:foregroundMark x1="36786" y1="70241" x2="36786" y2="70241"/>
                        <a14:foregroundMark x1="38214" y1="68633" x2="38214" y2="68633"/>
                        <a14:foregroundMark x1="38393" y1="68633" x2="38393" y2="68633"/>
                        <a14:foregroundMark x1="79821" y1="65416" x2="79821" y2="65416"/>
                        <a14:foregroundMark x1="75893" y1="65416" x2="75893" y2="65416"/>
                        <a14:foregroundMark x1="70536" y1="66488" x2="70536" y2="66488"/>
                        <a14:foregroundMark x1="69643" y1="63003" x2="69643" y2="63003"/>
                        <a14:foregroundMark x1="65714" y1="67560" x2="65714" y2="67560"/>
                        <a14:foregroundMark x1="61786" y1="63003" x2="61786" y2="63003"/>
                        <a14:foregroundMark x1="58750" y1="64075" x2="58750" y2="64075"/>
                        <a14:foregroundMark x1="54821" y1="65416" x2="54821" y2="65416"/>
                        <a14:foregroundMark x1="51786" y1="66488" x2="51786" y2="66488"/>
                        <a14:foregroundMark x1="46964" y1="68901" x2="46964" y2="68901"/>
                        <a14:foregroundMark x1="28214" y1="69973" x2="28214" y2="69973"/>
                        <a14:foregroundMark x1="20536" y1="67560" x2="20536" y2="67560"/>
                        <a14:foregroundMark x1="15714" y1="69973" x2="15714" y2="69973"/>
                        <a14:foregroundMark x1="10357" y1="68901" x2="10357" y2="68901"/>
                        <a14:foregroundMark x1="85357" y1="66488" x2="85357" y2="66488"/>
                        <a14:foregroundMark x1="84464" y1="64075" x2="84464" y2="64075"/>
                        <a14:foregroundMark x1="79107" y1="64075" x2="79107" y2="64075"/>
                        <a14:foregroundMark x1="76786" y1="64075" x2="76786" y2="64075"/>
                        <a14:foregroundMark x1="76786" y1="64075" x2="76786" y2="64075"/>
                        <a14:foregroundMark x1="73571" y1="64075" x2="73571" y2="64075"/>
                        <a14:backgroundMark x1="28254" y1="69856" x2="28254" y2="69856"/>
                        <a14:backgroundMark x1="18095" y1="72727" x2="18095" y2="72727"/>
                      </a14:backgroundRemoval>
                    </a14:imgEffect>
                    <a14:imgEffect>
                      <a14:artisticCutout/>
                    </a14:imgEffect>
                    <a14:imgEffect>
                      <a14:brightnessContrast bright="20000"/>
                    </a14:imgEffect>
                  </a14:imgLayer>
                </a14:imgProps>
              </a:ext>
              <a:ext uri="{28A0092B-C50C-407E-A947-70E740481C1C}">
                <a14:useLocalDpi xmlns:a14="http://schemas.microsoft.com/office/drawing/2010/main" val="0"/>
              </a:ext>
            </a:extLst>
          </a:blip>
          <a:srcRect l="5498" t="27129" r="9213" b="28803"/>
          <a:stretch/>
        </p:blipFill>
        <p:spPr bwMode="auto">
          <a:xfrm flipH="1">
            <a:off x="107504" y="6467982"/>
            <a:ext cx="1115616" cy="383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4034682" y="6636035"/>
            <a:ext cx="973343" cy="215444"/>
          </a:xfrm>
          <a:prstGeom prst="rect">
            <a:avLst/>
          </a:prstGeom>
        </p:spPr>
        <p:txBody>
          <a:bodyPr wrap="none">
            <a:spAutoFit/>
          </a:bodyPr>
          <a:lstStyle/>
          <a:p>
            <a:r>
              <a:rPr lang="nl-NL" sz="800" dirty="0"/>
              <a:t>Foto: </a:t>
            </a:r>
            <a:r>
              <a:rPr lang="nl-NL" sz="800" dirty="0" smtClean="0"/>
              <a:t>W. </a:t>
            </a:r>
            <a:r>
              <a:rPr lang="nl-NL" sz="800" dirty="0" err="1" smtClean="0"/>
              <a:t>Strietman</a:t>
            </a:r>
            <a:endParaRPr lang="en-GB" sz="800" dirty="0"/>
          </a:p>
        </p:txBody>
      </p:sp>
      <p:pic>
        <p:nvPicPr>
          <p:cNvPr id="8194" name="Picture 2" descr="http://metronieuws.tcdn.nl/styles/gallery/mogilefs/field/gallery/58f4eab0a60e32932bb3b011092eae30-1417044546.JPG?itok=oDkuwM9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9672" y="1519923"/>
            <a:ext cx="5963250" cy="4737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02172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Wat</a:t>
            </a:r>
            <a:r>
              <a:rPr lang="en-GB" dirty="0" smtClean="0"/>
              <a:t> </a:t>
            </a:r>
            <a:r>
              <a:rPr lang="en-GB" dirty="0" err="1" smtClean="0"/>
              <a:t>weten</a:t>
            </a:r>
            <a:r>
              <a:rPr lang="en-GB" dirty="0" smtClean="0"/>
              <a:t> we nu?</a:t>
            </a:r>
            <a:endParaRPr lang="en-GB" dirty="0"/>
          </a:p>
        </p:txBody>
      </p:sp>
      <p:sp>
        <p:nvSpPr>
          <p:cNvPr id="3" name="Content Placeholder 2"/>
          <p:cNvSpPr>
            <a:spLocks noGrp="1"/>
          </p:cNvSpPr>
          <p:nvPr>
            <p:ph idx="1"/>
          </p:nvPr>
        </p:nvSpPr>
        <p:spPr/>
        <p:txBody>
          <a:bodyPr/>
          <a:lstStyle/>
          <a:p>
            <a:r>
              <a:rPr lang="en-GB" dirty="0" err="1" smtClean="0"/>
              <a:t>Gezonde</a:t>
            </a:r>
            <a:r>
              <a:rPr lang="en-GB" dirty="0" smtClean="0"/>
              <a:t>, </a:t>
            </a:r>
            <a:r>
              <a:rPr lang="en-GB" dirty="0" err="1" smtClean="0"/>
              <a:t>vaak</a:t>
            </a:r>
            <a:r>
              <a:rPr lang="en-GB" dirty="0" smtClean="0"/>
              <a:t> </a:t>
            </a:r>
            <a:r>
              <a:rPr lang="en-GB" dirty="0" err="1" smtClean="0"/>
              <a:t>jonge</a:t>
            </a:r>
            <a:r>
              <a:rPr lang="en-GB" dirty="0" smtClean="0"/>
              <a:t> </a:t>
            </a:r>
            <a:r>
              <a:rPr lang="en-GB" dirty="0" err="1" smtClean="0"/>
              <a:t>dieren</a:t>
            </a:r>
            <a:endParaRPr lang="en-GB" dirty="0"/>
          </a:p>
          <a:p>
            <a:endParaRPr lang="en-GB" dirty="0" smtClean="0"/>
          </a:p>
          <a:p>
            <a:r>
              <a:rPr lang="en-GB" dirty="0" smtClean="0"/>
              <a:t>Recent </a:t>
            </a:r>
            <a:r>
              <a:rPr lang="en-GB" dirty="0" err="1" smtClean="0"/>
              <a:t>gegeten</a:t>
            </a:r>
            <a:endParaRPr lang="en-GB" dirty="0" smtClean="0"/>
          </a:p>
          <a:p>
            <a:endParaRPr lang="en-GB" dirty="0"/>
          </a:p>
          <a:p>
            <a:r>
              <a:rPr lang="en-GB" dirty="0" err="1" smtClean="0"/>
              <a:t>Laatste</a:t>
            </a:r>
            <a:r>
              <a:rPr lang="en-GB" dirty="0" smtClean="0"/>
              <a:t> </a:t>
            </a:r>
            <a:r>
              <a:rPr lang="en-GB" dirty="0" err="1" smtClean="0"/>
              <a:t>maaltijd</a:t>
            </a:r>
            <a:r>
              <a:rPr lang="en-GB" dirty="0" smtClean="0"/>
              <a:t> </a:t>
            </a:r>
            <a:r>
              <a:rPr lang="en-GB" dirty="0" err="1" smtClean="0"/>
              <a:t>bekend</a:t>
            </a:r>
            <a:endParaRPr lang="en-GB" dirty="0" smtClean="0"/>
          </a:p>
          <a:p>
            <a:endParaRPr lang="en-GB" dirty="0" smtClean="0"/>
          </a:p>
          <a:p>
            <a:r>
              <a:rPr lang="en-GB" dirty="0" err="1" smtClean="0"/>
              <a:t>Positie</a:t>
            </a:r>
            <a:r>
              <a:rPr lang="en-GB" dirty="0" smtClean="0"/>
              <a:t> in </a:t>
            </a:r>
            <a:r>
              <a:rPr lang="en-GB" dirty="0" err="1" smtClean="0"/>
              <a:t>waterkolom</a:t>
            </a:r>
            <a:r>
              <a:rPr lang="en-GB" dirty="0" smtClean="0"/>
              <a:t> </a:t>
            </a:r>
            <a:r>
              <a:rPr lang="en-GB" dirty="0" err="1" smtClean="0"/>
              <a:t>bekend</a:t>
            </a:r>
            <a:endParaRPr lang="en-GB" dirty="0" smtClean="0"/>
          </a:p>
          <a:p>
            <a:endParaRPr lang="en-GB" dirty="0"/>
          </a:p>
          <a:p>
            <a:r>
              <a:rPr lang="en-GB" dirty="0" smtClean="0"/>
              <a:t>De ‘</a:t>
            </a:r>
            <a:r>
              <a:rPr lang="en-GB" dirty="0" err="1" smtClean="0"/>
              <a:t>dader</a:t>
            </a:r>
            <a:r>
              <a:rPr lang="en-GB" dirty="0" smtClean="0"/>
              <a:t>’ </a:t>
            </a:r>
            <a:r>
              <a:rPr lang="en-GB" dirty="0" err="1" smtClean="0"/>
              <a:t>blijkt</a:t>
            </a:r>
            <a:r>
              <a:rPr lang="en-GB" dirty="0" smtClean="0"/>
              <a:t> </a:t>
            </a:r>
            <a:r>
              <a:rPr lang="en-GB" dirty="0" err="1" smtClean="0"/>
              <a:t>wendbaar</a:t>
            </a:r>
            <a:r>
              <a:rPr lang="en-GB" dirty="0" smtClean="0"/>
              <a:t>… </a:t>
            </a:r>
          </a:p>
          <a:p>
            <a:endParaRPr lang="en-GB" dirty="0"/>
          </a:p>
          <a:p>
            <a:endParaRPr lang="en-GB" dirty="0" smtClean="0"/>
          </a:p>
          <a:p>
            <a:endParaRPr lang="en-GB" dirty="0" smtClean="0"/>
          </a:p>
          <a:p>
            <a:r>
              <a:rPr lang="en-GB" sz="2400" i="1" dirty="0" err="1" smtClean="0"/>
              <a:t>Waar</a:t>
            </a:r>
            <a:r>
              <a:rPr lang="en-GB" sz="2400" i="1" dirty="0" smtClean="0"/>
              <a:t> </a:t>
            </a:r>
            <a:r>
              <a:rPr lang="en-GB" sz="2400" i="1" dirty="0" err="1" smtClean="0"/>
              <a:t>komt</a:t>
            </a:r>
            <a:r>
              <a:rPr lang="en-GB" sz="2400" i="1" dirty="0" smtClean="0"/>
              <a:t> </a:t>
            </a:r>
            <a:r>
              <a:rPr lang="en-GB" sz="2400" i="1" dirty="0" err="1" smtClean="0"/>
              <a:t>een</a:t>
            </a:r>
            <a:r>
              <a:rPr lang="en-GB" sz="2400" i="1" dirty="0" smtClean="0"/>
              <a:t> </a:t>
            </a:r>
            <a:r>
              <a:rPr lang="en-GB" sz="2400" i="1" dirty="0" err="1" smtClean="0"/>
              <a:t>bruinvis</a:t>
            </a:r>
            <a:r>
              <a:rPr lang="en-GB" sz="2400" i="1" dirty="0" smtClean="0"/>
              <a:t> </a:t>
            </a:r>
            <a:r>
              <a:rPr lang="en-GB" sz="2400" i="1" dirty="0" err="1" smtClean="0"/>
              <a:t>mee</a:t>
            </a:r>
            <a:r>
              <a:rPr lang="en-GB" sz="2400" i="1" dirty="0" smtClean="0"/>
              <a:t> in </a:t>
            </a:r>
            <a:r>
              <a:rPr lang="en-GB" sz="2400" i="1" dirty="0" err="1" smtClean="0"/>
              <a:t>aanraking</a:t>
            </a:r>
            <a:r>
              <a:rPr lang="en-GB" sz="2400" i="1" dirty="0" smtClean="0"/>
              <a:t> in zee?</a:t>
            </a:r>
          </a:p>
          <a:p>
            <a:endParaRPr lang="en-GB" dirty="0"/>
          </a:p>
        </p:txBody>
      </p:sp>
      <p:pic>
        <p:nvPicPr>
          <p:cNvPr id="4" name="Picture 3"/>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3715" t="3811" r="51271" b="88313"/>
          <a:stretch/>
        </p:blipFill>
        <p:spPr bwMode="auto">
          <a:xfrm>
            <a:off x="7177702" y="6373563"/>
            <a:ext cx="1944216" cy="478352"/>
          </a:xfrm>
          <a:prstGeom prst="rect">
            <a:avLst/>
          </a:prstGeom>
          <a:ln>
            <a:noFill/>
          </a:ln>
          <a:extLst>
            <a:ext uri="{53640926-AAD7-44D8-BBD7-CCE9431645EC}">
              <a14:shadowObscured xmlns:a14="http://schemas.microsoft.com/office/drawing/2010/main"/>
            </a:ext>
          </a:extLst>
        </p:spPr>
      </p:pic>
      <p:pic>
        <p:nvPicPr>
          <p:cNvPr id="5"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28150" b="74531" l="5714" r="90000">
                        <a14:foregroundMark x1="36071" y1="68901" x2="36071" y2="68901"/>
                        <a14:foregroundMark x1="31964" y1="68633" x2="31964" y2="68633"/>
                        <a14:foregroundMark x1="33750" y1="69437" x2="33750" y2="69437"/>
                        <a14:foregroundMark x1="35179" y1="70509" x2="35179" y2="70509"/>
                        <a14:foregroundMark x1="36250" y1="71314" x2="36250" y2="71314"/>
                        <a14:foregroundMark x1="36786" y1="70241" x2="36786" y2="70241"/>
                        <a14:foregroundMark x1="38214" y1="68633" x2="38214" y2="68633"/>
                        <a14:foregroundMark x1="38393" y1="68633" x2="38393" y2="68633"/>
                        <a14:foregroundMark x1="79821" y1="65416" x2="79821" y2="65416"/>
                        <a14:foregroundMark x1="75893" y1="65416" x2="75893" y2="65416"/>
                        <a14:foregroundMark x1="70536" y1="66488" x2="70536" y2="66488"/>
                        <a14:foregroundMark x1="69643" y1="63003" x2="69643" y2="63003"/>
                        <a14:foregroundMark x1="65714" y1="67560" x2="65714" y2="67560"/>
                        <a14:foregroundMark x1="61786" y1="63003" x2="61786" y2="63003"/>
                        <a14:foregroundMark x1="58750" y1="64075" x2="58750" y2="64075"/>
                        <a14:foregroundMark x1="54821" y1="65416" x2="54821" y2="65416"/>
                        <a14:foregroundMark x1="51786" y1="66488" x2="51786" y2="66488"/>
                        <a14:foregroundMark x1="46964" y1="68901" x2="46964" y2="68901"/>
                        <a14:foregroundMark x1="28214" y1="69973" x2="28214" y2="69973"/>
                        <a14:foregroundMark x1="20536" y1="67560" x2="20536" y2="67560"/>
                        <a14:foregroundMark x1="15714" y1="69973" x2="15714" y2="69973"/>
                        <a14:foregroundMark x1="10357" y1="68901" x2="10357" y2="68901"/>
                        <a14:foregroundMark x1="85357" y1="66488" x2="85357" y2="66488"/>
                        <a14:foregroundMark x1="84464" y1="64075" x2="84464" y2="64075"/>
                        <a14:foregroundMark x1="79107" y1="64075" x2="79107" y2="64075"/>
                        <a14:foregroundMark x1="76786" y1="64075" x2="76786" y2="64075"/>
                        <a14:foregroundMark x1="76786" y1="64075" x2="76786" y2="64075"/>
                        <a14:foregroundMark x1="73571" y1="64075" x2="73571" y2="64075"/>
                        <a14:backgroundMark x1="28254" y1="69856" x2="28254" y2="69856"/>
                        <a14:backgroundMark x1="18095" y1="72727" x2="18095" y2="72727"/>
                      </a14:backgroundRemoval>
                    </a14:imgEffect>
                    <a14:imgEffect>
                      <a14:artisticCutout/>
                    </a14:imgEffect>
                    <a14:imgEffect>
                      <a14:brightnessContrast bright="20000"/>
                    </a14:imgEffect>
                  </a14:imgLayer>
                </a14:imgProps>
              </a:ext>
              <a:ext uri="{28A0092B-C50C-407E-A947-70E740481C1C}">
                <a14:useLocalDpi xmlns:a14="http://schemas.microsoft.com/office/drawing/2010/main" val="0"/>
              </a:ext>
            </a:extLst>
          </a:blip>
          <a:srcRect l="5498" t="27129" r="9213" b="28803"/>
          <a:stretch/>
        </p:blipFill>
        <p:spPr bwMode="auto">
          <a:xfrm flipH="1">
            <a:off x="107504" y="6467982"/>
            <a:ext cx="1115616" cy="383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6" name="Picture 2" descr="http://www.natuurbericht.nl/images1/bruinvis_met_kalf_wouterjanstrietma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4088" y="1844824"/>
            <a:ext cx="3450627" cy="267615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970503" y="6603391"/>
            <a:ext cx="1140056" cy="215444"/>
          </a:xfrm>
          <a:prstGeom prst="rect">
            <a:avLst/>
          </a:prstGeom>
          <a:noFill/>
        </p:spPr>
        <p:txBody>
          <a:bodyPr wrap="none" rtlCol="0">
            <a:spAutoFit/>
          </a:bodyPr>
          <a:lstStyle/>
          <a:p>
            <a:r>
              <a:rPr lang="nl-NL" sz="800" dirty="0" smtClean="0">
                <a:solidFill>
                  <a:prstClr val="black"/>
                </a:solidFill>
              </a:rPr>
              <a:t>Foto: Natuurbericht.nl </a:t>
            </a:r>
            <a:endParaRPr lang="nl-NL" sz="800" dirty="0">
              <a:solidFill>
                <a:prstClr val="black"/>
              </a:solidFill>
            </a:endParaRPr>
          </a:p>
        </p:txBody>
      </p:sp>
    </p:spTree>
    <p:extLst>
      <p:ext uri="{BB962C8B-B14F-4D97-AF65-F5344CB8AC3E}">
        <p14:creationId xmlns:p14="http://schemas.microsoft.com/office/powerpoint/2010/main" val="4030683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2" end="12"/>
                                            </p:txEl>
                                          </p:spTgt>
                                        </p:tgtEl>
                                        <p:attrNameLst>
                                          <p:attrName>style.visibility</p:attrName>
                                        </p:attrNameLst>
                                      </p:cBhvr>
                                      <p:to>
                                        <p:strVal val="visible"/>
                                      </p:to>
                                    </p:set>
                                    <p:anim calcmode="lin" valueType="num">
                                      <p:cBhvr additive="base">
                                        <p:cTn id="7"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hlinkClick r:id="rId2"/>
              </a:rPr>
              <a:t>Videofragment </a:t>
            </a:r>
            <a:r>
              <a:rPr lang="en-GB" dirty="0" smtClean="0">
                <a:hlinkClick r:id="rId2"/>
              </a:rPr>
              <a:t>4: </a:t>
            </a:r>
            <a:r>
              <a:rPr lang="en-GB" dirty="0" err="1" smtClean="0">
                <a:hlinkClick r:id="rId2"/>
              </a:rPr>
              <a:t>bijtsporen</a:t>
            </a:r>
            <a:r>
              <a:rPr lang="en-GB" dirty="0" smtClean="0">
                <a:hlinkClick r:id="rId2"/>
              </a:rPr>
              <a:t> met </a:t>
            </a:r>
            <a:r>
              <a:rPr lang="en-GB" dirty="0" err="1" smtClean="0">
                <a:hlinkClick r:id="rId2"/>
              </a:rPr>
              <a:t>hoektanden</a:t>
            </a:r>
            <a:endParaRPr lang="en-GB" dirty="0"/>
          </a:p>
        </p:txBody>
      </p:sp>
      <p:pic>
        <p:nvPicPr>
          <p:cNvPr id="4" name="Picture 3"/>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715" t="3811" r="51271" b="88313"/>
          <a:stretch/>
        </p:blipFill>
        <p:spPr bwMode="auto">
          <a:xfrm>
            <a:off x="7177702" y="6373563"/>
            <a:ext cx="1944216" cy="478352"/>
          </a:xfrm>
          <a:prstGeom prst="rect">
            <a:avLst/>
          </a:prstGeom>
          <a:ln>
            <a:noFill/>
          </a:ln>
          <a:extLst>
            <a:ext uri="{53640926-AAD7-44D8-BBD7-CCE9431645EC}">
              <a14:shadowObscured xmlns:a14="http://schemas.microsoft.com/office/drawing/2010/main"/>
            </a:ext>
          </a:extLst>
        </p:spPr>
      </p:pic>
      <p:pic>
        <p:nvPicPr>
          <p:cNvPr id="5"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8150" b="74531" l="5714" r="90000">
                        <a14:foregroundMark x1="36071" y1="68901" x2="36071" y2="68901"/>
                        <a14:foregroundMark x1="31964" y1="68633" x2="31964" y2="68633"/>
                        <a14:foregroundMark x1="33750" y1="69437" x2="33750" y2="69437"/>
                        <a14:foregroundMark x1="35179" y1="70509" x2="35179" y2="70509"/>
                        <a14:foregroundMark x1="36250" y1="71314" x2="36250" y2="71314"/>
                        <a14:foregroundMark x1="36786" y1="70241" x2="36786" y2="70241"/>
                        <a14:foregroundMark x1="38214" y1="68633" x2="38214" y2="68633"/>
                        <a14:foregroundMark x1="38393" y1="68633" x2="38393" y2="68633"/>
                        <a14:foregroundMark x1="79821" y1="65416" x2="79821" y2="65416"/>
                        <a14:foregroundMark x1="75893" y1="65416" x2="75893" y2="65416"/>
                        <a14:foregroundMark x1="70536" y1="66488" x2="70536" y2="66488"/>
                        <a14:foregroundMark x1="69643" y1="63003" x2="69643" y2="63003"/>
                        <a14:foregroundMark x1="65714" y1="67560" x2="65714" y2="67560"/>
                        <a14:foregroundMark x1="61786" y1="63003" x2="61786" y2="63003"/>
                        <a14:foregroundMark x1="58750" y1="64075" x2="58750" y2="64075"/>
                        <a14:foregroundMark x1="54821" y1="65416" x2="54821" y2="65416"/>
                        <a14:foregroundMark x1="51786" y1="66488" x2="51786" y2="66488"/>
                        <a14:foregroundMark x1="46964" y1="68901" x2="46964" y2="68901"/>
                        <a14:foregroundMark x1="28214" y1="69973" x2="28214" y2="69973"/>
                        <a14:foregroundMark x1="20536" y1="67560" x2="20536" y2="67560"/>
                        <a14:foregroundMark x1="15714" y1="69973" x2="15714" y2="69973"/>
                        <a14:foregroundMark x1="10357" y1="68901" x2="10357" y2="68901"/>
                        <a14:foregroundMark x1="85357" y1="66488" x2="85357" y2="66488"/>
                        <a14:foregroundMark x1="84464" y1="64075" x2="84464" y2="64075"/>
                        <a14:foregroundMark x1="79107" y1="64075" x2="79107" y2="64075"/>
                        <a14:foregroundMark x1="76786" y1="64075" x2="76786" y2="64075"/>
                        <a14:foregroundMark x1="76786" y1="64075" x2="76786" y2="64075"/>
                        <a14:foregroundMark x1="73571" y1="64075" x2="73571" y2="64075"/>
                        <a14:backgroundMark x1="28254" y1="69856" x2="28254" y2="69856"/>
                        <a14:backgroundMark x1="18095" y1="72727" x2="18095" y2="72727"/>
                      </a14:backgroundRemoval>
                    </a14:imgEffect>
                    <a14:imgEffect>
                      <a14:artisticCutout/>
                    </a14:imgEffect>
                    <a14:imgEffect>
                      <a14:brightnessContrast bright="20000"/>
                    </a14:imgEffect>
                  </a14:imgLayer>
                </a14:imgProps>
              </a:ext>
              <a:ext uri="{28A0092B-C50C-407E-A947-70E740481C1C}">
                <a14:useLocalDpi xmlns:a14="http://schemas.microsoft.com/office/drawing/2010/main" val="0"/>
              </a:ext>
            </a:extLst>
          </a:blip>
          <a:srcRect l="5498" t="27129" r="9213" b="28803"/>
          <a:stretch/>
        </p:blipFill>
        <p:spPr bwMode="auto">
          <a:xfrm flipH="1">
            <a:off x="107504" y="6467982"/>
            <a:ext cx="1115616" cy="383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a:hlinkClick r:id="rId2"/>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5405" t="32788" r="20810" b="28440"/>
          <a:stretch/>
        </p:blipFill>
        <p:spPr bwMode="auto">
          <a:xfrm>
            <a:off x="950095" y="1772816"/>
            <a:ext cx="7006281" cy="3877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64453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Hoe nu </a:t>
            </a:r>
            <a:r>
              <a:rPr lang="en-GB" dirty="0" err="1" smtClean="0"/>
              <a:t>verder</a:t>
            </a:r>
            <a:r>
              <a:rPr lang="en-GB" dirty="0" smtClean="0"/>
              <a:t>?</a:t>
            </a:r>
            <a:endParaRPr lang="en-GB" dirty="0"/>
          </a:p>
        </p:txBody>
      </p:sp>
      <p:pic>
        <p:nvPicPr>
          <p:cNvPr id="11" name="Picture 10"/>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715" t="3811" r="51271" b="88313"/>
          <a:stretch/>
        </p:blipFill>
        <p:spPr bwMode="auto">
          <a:xfrm>
            <a:off x="7177702" y="6373563"/>
            <a:ext cx="1944216" cy="478352"/>
          </a:xfrm>
          <a:prstGeom prst="rect">
            <a:avLst/>
          </a:prstGeom>
          <a:ln>
            <a:noFill/>
          </a:ln>
          <a:extLst>
            <a:ext uri="{53640926-AAD7-44D8-BBD7-CCE9431645EC}">
              <a14:shadowObscured xmlns:a14="http://schemas.microsoft.com/office/drawing/2010/main"/>
            </a:ext>
          </a:extLst>
        </p:spPr>
      </p:pic>
      <p:pic>
        <p:nvPicPr>
          <p:cNvPr id="12"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8150" b="74531" l="5714" r="90000">
                        <a14:foregroundMark x1="36071" y1="68901" x2="36071" y2="68901"/>
                        <a14:foregroundMark x1="31964" y1="68633" x2="31964" y2="68633"/>
                        <a14:foregroundMark x1="33750" y1="69437" x2="33750" y2="69437"/>
                        <a14:foregroundMark x1="35179" y1="70509" x2="35179" y2="70509"/>
                        <a14:foregroundMark x1="36250" y1="71314" x2="36250" y2="71314"/>
                        <a14:foregroundMark x1="36786" y1="70241" x2="36786" y2="70241"/>
                        <a14:foregroundMark x1="38214" y1="68633" x2="38214" y2="68633"/>
                        <a14:foregroundMark x1="38393" y1="68633" x2="38393" y2="68633"/>
                        <a14:foregroundMark x1="79821" y1="65416" x2="79821" y2="65416"/>
                        <a14:foregroundMark x1="75893" y1="65416" x2="75893" y2="65416"/>
                        <a14:foregroundMark x1="70536" y1="66488" x2="70536" y2="66488"/>
                        <a14:foregroundMark x1="69643" y1="63003" x2="69643" y2="63003"/>
                        <a14:foregroundMark x1="65714" y1="67560" x2="65714" y2="67560"/>
                        <a14:foregroundMark x1="61786" y1="63003" x2="61786" y2="63003"/>
                        <a14:foregroundMark x1="58750" y1="64075" x2="58750" y2="64075"/>
                        <a14:foregroundMark x1="54821" y1="65416" x2="54821" y2="65416"/>
                        <a14:foregroundMark x1="51786" y1="66488" x2="51786" y2="66488"/>
                        <a14:foregroundMark x1="46964" y1="68901" x2="46964" y2="68901"/>
                        <a14:foregroundMark x1="28214" y1="69973" x2="28214" y2="69973"/>
                        <a14:foregroundMark x1="20536" y1="67560" x2="20536" y2="67560"/>
                        <a14:foregroundMark x1="15714" y1="69973" x2="15714" y2="69973"/>
                        <a14:foregroundMark x1="10357" y1="68901" x2="10357" y2="68901"/>
                        <a14:foregroundMark x1="85357" y1="66488" x2="85357" y2="66488"/>
                        <a14:foregroundMark x1="84464" y1="64075" x2="84464" y2="64075"/>
                        <a14:foregroundMark x1="79107" y1="64075" x2="79107" y2="64075"/>
                        <a14:foregroundMark x1="76786" y1="64075" x2="76786" y2="64075"/>
                        <a14:foregroundMark x1="76786" y1="64075" x2="76786" y2="64075"/>
                        <a14:foregroundMark x1="73571" y1="64075" x2="73571" y2="64075"/>
                        <a14:backgroundMark x1="28254" y1="69856" x2="28254" y2="69856"/>
                        <a14:backgroundMark x1="18095" y1="72727" x2="18095" y2="72727"/>
                      </a14:backgroundRemoval>
                    </a14:imgEffect>
                    <a14:imgEffect>
                      <a14:artisticCutout/>
                    </a14:imgEffect>
                    <a14:imgEffect>
                      <a14:brightnessContrast bright="20000"/>
                    </a14:imgEffect>
                  </a14:imgLayer>
                </a14:imgProps>
              </a:ext>
              <a:ext uri="{28A0092B-C50C-407E-A947-70E740481C1C}">
                <a14:useLocalDpi xmlns:a14="http://schemas.microsoft.com/office/drawing/2010/main" val="0"/>
              </a:ext>
            </a:extLst>
          </a:blip>
          <a:srcRect l="5498" t="27129" r="9213" b="28803"/>
          <a:stretch/>
        </p:blipFill>
        <p:spPr bwMode="auto">
          <a:xfrm flipH="1">
            <a:off x="107504" y="6467982"/>
            <a:ext cx="1115616" cy="383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Afbeelding 22" descr="http://upload.wikimedia.org/wikipedia/commons/7/7a/The_Childrens_Museum_of_Indianapolis_-_Killer_whale_skull_cast.jpg"/>
          <p:cNvPicPr>
            <a:picLocks noGrp="1"/>
          </p:cNvPicPr>
          <p:nvPr>
            <p:ph idx="1"/>
          </p:nvPr>
        </p:nvPicPr>
        <p:blipFill>
          <a:blip r:embed="rId6" cstate="print">
            <a:extLst>
              <a:ext uri="{28A0092B-C50C-407E-A947-70E740481C1C}">
                <a14:useLocalDpi xmlns:a14="http://schemas.microsoft.com/office/drawing/2010/main" val="0"/>
              </a:ext>
            </a:extLst>
          </a:blip>
          <a:srcRect/>
          <a:stretch>
            <a:fillRect/>
          </a:stretch>
        </p:blipFill>
        <p:spPr bwMode="auto">
          <a:xfrm>
            <a:off x="539552" y="1777947"/>
            <a:ext cx="3096344" cy="1793927"/>
          </a:xfrm>
          <a:prstGeom prst="rect">
            <a:avLst/>
          </a:prstGeom>
          <a:noFill/>
          <a:ln>
            <a:noFill/>
          </a:ln>
        </p:spPr>
      </p:pic>
      <p:pic>
        <p:nvPicPr>
          <p:cNvPr id="14" name="Afbeelding 23" descr="http://assets.catawiki.nl/assets/2014/11/24/6/d/7/6d7753d4-73e9-11e4-9cc8-d04baa4d6114.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79912" y="1809749"/>
            <a:ext cx="1632585" cy="1762125"/>
          </a:xfrm>
          <a:prstGeom prst="rect">
            <a:avLst/>
          </a:prstGeom>
          <a:noFill/>
          <a:ln>
            <a:noFill/>
          </a:ln>
        </p:spPr>
      </p:pic>
      <p:pic>
        <p:nvPicPr>
          <p:cNvPr id="15" name="Afbeelding 24" descr="http://www.dierenartsencentrum.nl/upload/images/Afbeeldingen%20gezelschapsdieren/gezond%20gebit(1).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9552" y="3771362"/>
            <a:ext cx="2118206" cy="2160240"/>
          </a:xfrm>
          <a:prstGeom prst="rect">
            <a:avLst/>
          </a:prstGeom>
          <a:noFill/>
          <a:ln>
            <a:noFill/>
          </a:ln>
        </p:spPr>
      </p:pic>
      <p:pic>
        <p:nvPicPr>
          <p:cNvPr id="16" name="Afbeelding 26" descr="http://www.connecticutvalleybiological.com/isotope/s/sp3085-0286a31f.jpg"/>
          <p:cNvPicPr/>
          <p:nvPr/>
        </p:nvPicPr>
        <p:blipFill>
          <a:blip r:embed="rId9">
            <a:extLst>
              <a:ext uri="{28A0092B-C50C-407E-A947-70E740481C1C}">
                <a14:useLocalDpi xmlns:a14="http://schemas.microsoft.com/office/drawing/2010/main" val="0"/>
              </a:ext>
            </a:extLst>
          </a:blip>
          <a:srcRect/>
          <a:stretch>
            <a:fillRect/>
          </a:stretch>
        </p:blipFill>
        <p:spPr bwMode="auto">
          <a:xfrm>
            <a:off x="2771800" y="3771362"/>
            <a:ext cx="2952328" cy="2160240"/>
          </a:xfrm>
          <a:prstGeom prst="rect">
            <a:avLst/>
          </a:prstGeom>
          <a:noFill/>
          <a:ln>
            <a:noFill/>
          </a:ln>
        </p:spPr>
      </p:pic>
      <p:pic>
        <p:nvPicPr>
          <p:cNvPr id="13321" name="Picture 9" descr="http://www.educationalbiofacts.com/images/Dolphin,%20Bottle%20Nose%20(RS%207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20272" y="1791079"/>
            <a:ext cx="3024408" cy="1780795"/>
          </a:xfrm>
          <a:prstGeom prst="rect">
            <a:avLst/>
          </a:prstGeom>
          <a:noFill/>
          <a:extLst>
            <a:ext uri="{909E8E84-426E-40DD-AFC4-6F175D3DCCD1}">
              <a14:hiddenFill xmlns:a14="http://schemas.microsoft.com/office/drawing/2010/main">
                <a:solidFill>
                  <a:srgbClr val="FFFFFF"/>
                </a:solidFill>
              </a14:hiddenFill>
            </a:ext>
          </a:extLst>
        </p:spPr>
      </p:pic>
      <p:pic>
        <p:nvPicPr>
          <p:cNvPr id="13323" name="Picture 11" descr="http://www.desertrosetaxidermy.com/skulls/swiftfox/4.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4193"/>
          <a:stretch/>
        </p:blipFill>
        <p:spPr bwMode="auto">
          <a:xfrm>
            <a:off x="5868144" y="3771362"/>
            <a:ext cx="2776536" cy="216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73160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2406992"/>
            <a:ext cx="2535326" cy="16998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2242" y="2406991"/>
            <a:ext cx="3737568" cy="3709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1348" y="4221087"/>
            <a:ext cx="2533650" cy="189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35696" y="548680"/>
            <a:ext cx="5807852" cy="1801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715" t="3811" r="51271" b="88313"/>
          <a:stretch/>
        </p:blipFill>
        <p:spPr bwMode="auto">
          <a:xfrm>
            <a:off x="7177702" y="6373563"/>
            <a:ext cx="1944216" cy="478352"/>
          </a:xfrm>
          <a:prstGeom prst="rect">
            <a:avLst/>
          </a:prstGeom>
          <a:ln>
            <a:noFill/>
          </a:ln>
          <a:extLst>
            <a:ext uri="{53640926-AAD7-44D8-BBD7-CCE9431645EC}">
              <a14:shadowObscured xmlns:a14="http://schemas.microsoft.com/office/drawing/2010/main"/>
            </a:ext>
          </a:extLst>
        </p:spPr>
      </p:pic>
      <p:pic>
        <p:nvPicPr>
          <p:cNvPr id="10" name="Picture 2"/>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28150" b="74531" l="5714" r="90000">
                        <a14:foregroundMark x1="36071" y1="68901" x2="36071" y2="68901"/>
                        <a14:foregroundMark x1="31964" y1="68633" x2="31964" y2="68633"/>
                        <a14:foregroundMark x1="33750" y1="69437" x2="33750" y2="69437"/>
                        <a14:foregroundMark x1="35179" y1="70509" x2="35179" y2="70509"/>
                        <a14:foregroundMark x1="36250" y1="71314" x2="36250" y2="71314"/>
                        <a14:foregroundMark x1="36786" y1="70241" x2="36786" y2="70241"/>
                        <a14:foregroundMark x1="38214" y1="68633" x2="38214" y2="68633"/>
                        <a14:foregroundMark x1="38393" y1="68633" x2="38393" y2="68633"/>
                        <a14:foregroundMark x1="79821" y1="65416" x2="79821" y2="65416"/>
                        <a14:foregroundMark x1="75893" y1="65416" x2="75893" y2="65416"/>
                        <a14:foregroundMark x1="70536" y1="66488" x2="70536" y2="66488"/>
                        <a14:foregroundMark x1="69643" y1="63003" x2="69643" y2="63003"/>
                        <a14:foregroundMark x1="65714" y1="67560" x2="65714" y2="67560"/>
                        <a14:foregroundMark x1="61786" y1="63003" x2="61786" y2="63003"/>
                        <a14:foregroundMark x1="58750" y1="64075" x2="58750" y2="64075"/>
                        <a14:foregroundMark x1="54821" y1="65416" x2="54821" y2="65416"/>
                        <a14:foregroundMark x1="51786" y1="66488" x2="51786" y2="66488"/>
                        <a14:foregroundMark x1="46964" y1="68901" x2="46964" y2="68901"/>
                        <a14:foregroundMark x1="28214" y1="69973" x2="28214" y2="69973"/>
                        <a14:foregroundMark x1="20536" y1="67560" x2="20536" y2="67560"/>
                        <a14:foregroundMark x1="15714" y1="69973" x2="15714" y2="69973"/>
                        <a14:foregroundMark x1="10357" y1="68901" x2="10357" y2="68901"/>
                        <a14:foregroundMark x1="85357" y1="66488" x2="85357" y2="66488"/>
                        <a14:foregroundMark x1="84464" y1="64075" x2="84464" y2="64075"/>
                        <a14:foregroundMark x1="79107" y1="64075" x2="79107" y2="64075"/>
                        <a14:foregroundMark x1="76786" y1="64075" x2="76786" y2="64075"/>
                        <a14:foregroundMark x1="76786" y1="64075" x2="76786" y2="64075"/>
                        <a14:foregroundMark x1="73571" y1="64075" x2="73571" y2="64075"/>
                        <a14:backgroundMark x1="28254" y1="69856" x2="28254" y2="69856"/>
                        <a14:backgroundMark x1="18095" y1="72727" x2="18095" y2="72727"/>
                      </a14:backgroundRemoval>
                    </a14:imgEffect>
                    <a14:imgEffect>
                      <a14:artisticCutout/>
                    </a14:imgEffect>
                    <a14:imgEffect>
                      <a14:brightnessContrast bright="20000"/>
                    </a14:imgEffect>
                  </a14:imgLayer>
                </a14:imgProps>
              </a:ext>
              <a:ext uri="{28A0092B-C50C-407E-A947-70E740481C1C}">
                <a14:useLocalDpi xmlns:a14="http://schemas.microsoft.com/office/drawing/2010/main" val="0"/>
              </a:ext>
            </a:extLst>
          </a:blip>
          <a:srcRect l="5498" t="27129" r="9213" b="28803"/>
          <a:stretch/>
        </p:blipFill>
        <p:spPr bwMode="auto">
          <a:xfrm flipH="1">
            <a:off x="107504" y="6467982"/>
            <a:ext cx="1115616" cy="383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16929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Meer </a:t>
            </a:r>
            <a:r>
              <a:rPr lang="en-GB" dirty="0" err="1" smtClean="0"/>
              <a:t>bewijs</a:t>
            </a:r>
            <a:r>
              <a:rPr lang="en-GB" dirty="0" smtClean="0"/>
              <a:t> was </a:t>
            </a:r>
            <a:r>
              <a:rPr lang="en-GB" dirty="0" err="1" smtClean="0"/>
              <a:t>nodig</a:t>
            </a:r>
            <a:r>
              <a:rPr lang="en-GB" dirty="0" smtClean="0"/>
              <a:t>…</a:t>
            </a:r>
            <a:endParaRPr lang="en-GB" dirty="0"/>
          </a:p>
        </p:txBody>
      </p:sp>
      <p:sp>
        <p:nvSpPr>
          <p:cNvPr id="3" name="Content Placeholder 2"/>
          <p:cNvSpPr>
            <a:spLocks noGrp="1"/>
          </p:cNvSpPr>
          <p:nvPr>
            <p:ph idx="1"/>
          </p:nvPr>
        </p:nvSpPr>
        <p:spPr/>
        <p:txBody>
          <a:bodyPr/>
          <a:lstStyle/>
          <a:p>
            <a:r>
              <a:rPr lang="nl-NL" dirty="0" smtClean="0"/>
              <a:t>Strandingsnetwerk werd geïnformeerd</a:t>
            </a:r>
          </a:p>
          <a:p>
            <a:pPr marL="0" indent="0">
              <a:buNone/>
            </a:pPr>
            <a:endParaRPr lang="nl-NL" dirty="0"/>
          </a:p>
          <a:p>
            <a:r>
              <a:rPr lang="nl-NL" dirty="0" smtClean="0"/>
              <a:t>Direct transport en directe secties</a:t>
            </a:r>
          </a:p>
          <a:p>
            <a:endParaRPr lang="nl-NL" dirty="0"/>
          </a:p>
          <a:p>
            <a:r>
              <a:rPr lang="nl-NL" dirty="0" smtClean="0"/>
              <a:t>Extra voorzichtig met ‘schoon transport’</a:t>
            </a:r>
          </a:p>
          <a:p>
            <a:endParaRPr lang="nl-NL" dirty="0"/>
          </a:p>
          <a:p>
            <a:r>
              <a:rPr lang="nl-NL" dirty="0" err="1" smtClean="0"/>
              <a:t>Swabs</a:t>
            </a:r>
            <a:r>
              <a:rPr lang="nl-NL" dirty="0" smtClean="0"/>
              <a:t> (wattenstaaf monsters) van wonden genomen</a:t>
            </a:r>
            <a:endParaRPr lang="nl-NL" dirty="0"/>
          </a:p>
          <a:p>
            <a:endParaRPr lang="nl-NL" dirty="0" smtClean="0"/>
          </a:p>
          <a:p>
            <a:endParaRPr lang="nl-NL" dirty="0"/>
          </a:p>
          <a:p>
            <a:endParaRPr lang="en-GB" dirty="0"/>
          </a:p>
        </p:txBody>
      </p:sp>
      <p:pic>
        <p:nvPicPr>
          <p:cNvPr id="5" name="Content Placeholder 3" descr="H:\Harbour porpoises Seal DNA\UT 1007\DSC_8135.JPG"/>
          <p:cNvPicPr>
            <a:picLocks/>
          </p:cNvPicPr>
          <p:nvPr/>
        </p:nvPicPr>
        <p:blipFill rotWithShape="1">
          <a:blip r:embed="rId2" cstate="print">
            <a:extLst>
              <a:ext uri="{28A0092B-C50C-407E-A947-70E740481C1C}">
                <a14:useLocalDpi xmlns:a14="http://schemas.microsoft.com/office/drawing/2010/main"/>
              </a:ext>
            </a:extLst>
          </a:blip>
          <a:srcRect/>
          <a:stretch/>
        </p:blipFill>
        <p:spPr bwMode="auto">
          <a:xfrm>
            <a:off x="1696577" y="4149080"/>
            <a:ext cx="5499490" cy="1360934"/>
          </a:xfrm>
          <a:prstGeom prst="rect">
            <a:avLst/>
          </a:prstGeom>
          <a:noFill/>
          <a:ln w="9525">
            <a:noFill/>
            <a:miter lim="800000"/>
            <a:headEnd/>
            <a:tailEnd/>
          </a:ln>
          <a:extLst>
            <a:ext uri="{53640926-AAD7-44D8-BBD7-CCE9431645EC}">
              <a14:shadowObscured xmlns:a14="http://schemas.microsoft.com/office/drawing/2010/main"/>
            </a:ext>
          </a:extLst>
        </p:spPr>
      </p:pic>
      <p:pic>
        <p:nvPicPr>
          <p:cNvPr id="10" name="Picture 9"/>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715" t="3811" r="51271" b="88313"/>
          <a:stretch/>
        </p:blipFill>
        <p:spPr bwMode="auto">
          <a:xfrm>
            <a:off x="7177702" y="6373563"/>
            <a:ext cx="1944216" cy="478352"/>
          </a:xfrm>
          <a:prstGeom prst="rect">
            <a:avLst/>
          </a:prstGeom>
          <a:ln>
            <a:noFill/>
          </a:ln>
          <a:extLst>
            <a:ext uri="{53640926-AAD7-44D8-BBD7-CCE9431645EC}">
              <a14:shadowObscured xmlns:a14="http://schemas.microsoft.com/office/drawing/2010/main"/>
            </a:ext>
          </a:extLst>
        </p:spPr>
      </p:pic>
      <p:pic>
        <p:nvPicPr>
          <p:cNvPr id="12"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8150" b="74531" l="5714" r="90000">
                        <a14:foregroundMark x1="36071" y1="68901" x2="36071" y2="68901"/>
                        <a14:foregroundMark x1="31964" y1="68633" x2="31964" y2="68633"/>
                        <a14:foregroundMark x1="33750" y1="69437" x2="33750" y2="69437"/>
                        <a14:foregroundMark x1="35179" y1="70509" x2="35179" y2="70509"/>
                        <a14:foregroundMark x1="36250" y1="71314" x2="36250" y2="71314"/>
                        <a14:foregroundMark x1="36786" y1="70241" x2="36786" y2="70241"/>
                        <a14:foregroundMark x1="38214" y1="68633" x2="38214" y2="68633"/>
                        <a14:foregroundMark x1="38393" y1="68633" x2="38393" y2="68633"/>
                        <a14:foregroundMark x1="79821" y1="65416" x2="79821" y2="65416"/>
                        <a14:foregroundMark x1="75893" y1="65416" x2="75893" y2="65416"/>
                        <a14:foregroundMark x1="70536" y1="66488" x2="70536" y2="66488"/>
                        <a14:foregroundMark x1="69643" y1="63003" x2="69643" y2="63003"/>
                        <a14:foregroundMark x1="65714" y1="67560" x2="65714" y2="67560"/>
                        <a14:foregroundMark x1="61786" y1="63003" x2="61786" y2="63003"/>
                        <a14:foregroundMark x1="58750" y1="64075" x2="58750" y2="64075"/>
                        <a14:foregroundMark x1="54821" y1="65416" x2="54821" y2="65416"/>
                        <a14:foregroundMark x1="51786" y1="66488" x2="51786" y2="66488"/>
                        <a14:foregroundMark x1="46964" y1="68901" x2="46964" y2="68901"/>
                        <a14:foregroundMark x1="28214" y1="69973" x2="28214" y2="69973"/>
                        <a14:foregroundMark x1="20536" y1="67560" x2="20536" y2="67560"/>
                        <a14:foregroundMark x1="15714" y1="69973" x2="15714" y2="69973"/>
                        <a14:foregroundMark x1="10357" y1="68901" x2="10357" y2="68901"/>
                        <a14:foregroundMark x1="85357" y1="66488" x2="85357" y2="66488"/>
                        <a14:foregroundMark x1="84464" y1="64075" x2="84464" y2="64075"/>
                        <a14:foregroundMark x1="79107" y1="64075" x2="79107" y2="64075"/>
                        <a14:foregroundMark x1="76786" y1="64075" x2="76786" y2="64075"/>
                        <a14:foregroundMark x1="76786" y1="64075" x2="76786" y2="64075"/>
                        <a14:foregroundMark x1="73571" y1="64075" x2="73571" y2="64075"/>
                        <a14:backgroundMark x1="28254" y1="69856" x2="28254" y2="69856"/>
                        <a14:backgroundMark x1="18095" y1="72727" x2="18095" y2="72727"/>
                      </a14:backgroundRemoval>
                    </a14:imgEffect>
                    <a14:imgEffect>
                      <a14:artisticCutout/>
                    </a14:imgEffect>
                    <a14:imgEffect>
                      <a14:brightnessContrast bright="20000"/>
                    </a14:imgEffect>
                  </a14:imgLayer>
                </a14:imgProps>
              </a:ext>
              <a:ext uri="{28A0092B-C50C-407E-A947-70E740481C1C}">
                <a14:useLocalDpi xmlns:a14="http://schemas.microsoft.com/office/drawing/2010/main" val="0"/>
              </a:ext>
            </a:extLst>
          </a:blip>
          <a:srcRect l="5498" t="27129" r="9213" b="28803"/>
          <a:stretch/>
        </p:blipFill>
        <p:spPr bwMode="auto">
          <a:xfrm flipH="1">
            <a:off x="107504" y="6467982"/>
            <a:ext cx="1115616" cy="383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6950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Meer </a:t>
            </a:r>
            <a:r>
              <a:rPr lang="en-GB" dirty="0" err="1"/>
              <a:t>bewijs</a:t>
            </a:r>
            <a:r>
              <a:rPr lang="en-GB" dirty="0"/>
              <a:t> was </a:t>
            </a:r>
            <a:r>
              <a:rPr lang="en-GB" dirty="0" err="1"/>
              <a:t>nodig</a:t>
            </a:r>
            <a:r>
              <a:rPr lang="en-GB" dirty="0"/>
              <a:t>…</a:t>
            </a:r>
          </a:p>
        </p:txBody>
      </p:sp>
      <p:pic>
        <p:nvPicPr>
          <p:cNvPr id="4" name="Picture 3"/>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3715" t="3811" r="51271" b="88313"/>
          <a:stretch/>
        </p:blipFill>
        <p:spPr bwMode="auto">
          <a:xfrm>
            <a:off x="7177702" y="6373563"/>
            <a:ext cx="1944216" cy="478352"/>
          </a:xfrm>
          <a:prstGeom prst="rect">
            <a:avLst/>
          </a:prstGeom>
          <a:ln>
            <a:noFill/>
          </a:ln>
          <a:extLst>
            <a:ext uri="{53640926-AAD7-44D8-BBD7-CCE9431645EC}">
              <a14:shadowObscured xmlns:a14="http://schemas.microsoft.com/office/drawing/2010/main"/>
            </a:ext>
          </a:extLst>
        </p:spPr>
      </p:pic>
      <p:pic>
        <p:nvPicPr>
          <p:cNvPr id="5"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28150" b="74531" l="5714" r="90000">
                        <a14:foregroundMark x1="36071" y1="68901" x2="36071" y2="68901"/>
                        <a14:foregroundMark x1="31964" y1="68633" x2="31964" y2="68633"/>
                        <a14:foregroundMark x1="33750" y1="69437" x2="33750" y2="69437"/>
                        <a14:foregroundMark x1="35179" y1="70509" x2="35179" y2="70509"/>
                        <a14:foregroundMark x1="36250" y1="71314" x2="36250" y2="71314"/>
                        <a14:foregroundMark x1="36786" y1="70241" x2="36786" y2="70241"/>
                        <a14:foregroundMark x1="38214" y1="68633" x2="38214" y2="68633"/>
                        <a14:foregroundMark x1="38393" y1="68633" x2="38393" y2="68633"/>
                        <a14:foregroundMark x1="79821" y1="65416" x2="79821" y2="65416"/>
                        <a14:foregroundMark x1="75893" y1="65416" x2="75893" y2="65416"/>
                        <a14:foregroundMark x1="70536" y1="66488" x2="70536" y2="66488"/>
                        <a14:foregroundMark x1="69643" y1="63003" x2="69643" y2="63003"/>
                        <a14:foregroundMark x1="65714" y1="67560" x2="65714" y2="67560"/>
                        <a14:foregroundMark x1="61786" y1="63003" x2="61786" y2="63003"/>
                        <a14:foregroundMark x1="58750" y1="64075" x2="58750" y2="64075"/>
                        <a14:foregroundMark x1="54821" y1="65416" x2="54821" y2="65416"/>
                        <a14:foregroundMark x1="51786" y1="66488" x2="51786" y2="66488"/>
                        <a14:foregroundMark x1="46964" y1="68901" x2="46964" y2="68901"/>
                        <a14:foregroundMark x1="28214" y1="69973" x2="28214" y2="69973"/>
                        <a14:foregroundMark x1="20536" y1="67560" x2="20536" y2="67560"/>
                        <a14:foregroundMark x1="15714" y1="69973" x2="15714" y2="69973"/>
                        <a14:foregroundMark x1="10357" y1="68901" x2="10357" y2="68901"/>
                        <a14:foregroundMark x1="85357" y1="66488" x2="85357" y2="66488"/>
                        <a14:foregroundMark x1="84464" y1="64075" x2="84464" y2="64075"/>
                        <a14:foregroundMark x1="79107" y1="64075" x2="79107" y2="64075"/>
                        <a14:foregroundMark x1="76786" y1="64075" x2="76786" y2="64075"/>
                        <a14:foregroundMark x1="76786" y1="64075" x2="76786" y2="64075"/>
                        <a14:foregroundMark x1="73571" y1="64075" x2="73571" y2="64075"/>
                        <a14:backgroundMark x1="28254" y1="69856" x2="28254" y2="69856"/>
                        <a14:backgroundMark x1="18095" y1="72727" x2="18095" y2="72727"/>
                      </a14:backgroundRemoval>
                    </a14:imgEffect>
                    <a14:imgEffect>
                      <a14:artisticCutout/>
                    </a14:imgEffect>
                    <a14:imgEffect>
                      <a14:brightnessContrast bright="20000"/>
                    </a14:imgEffect>
                  </a14:imgLayer>
                </a14:imgProps>
              </a:ext>
              <a:ext uri="{28A0092B-C50C-407E-A947-70E740481C1C}">
                <a14:useLocalDpi xmlns:a14="http://schemas.microsoft.com/office/drawing/2010/main" val="0"/>
              </a:ext>
            </a:extLst>
          </a:blip>
          <a:srcRect l="5498" t="27129" r="9213" b="28803"/>
          <a:stretch/>
        </p:blipFill>
        <p:spPr bwMode="auto">
          <a:xfrm flipH="1">
            <a:off x="107504" y="6467982"/>
            <a:ext cx="1115616" cy="383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descr="O:\DGK\DP\Onderzoek\DWHC\BRUINVISSEN\Porpoise\Pictures\2013\UT 1292\DSC_095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5312" y="1484784"/>
            <a:ext cx="5163240" cy="3456384"/>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O:\DGK\DP\Onderzoek\DWHC\BRUINVISSEN\Porpoise\Pictures\2013\UT 1292\DSC_0966.JPG"/>
          <p:cNvPicPr>
            <a:picLocks noGrp="1" noChangeAspect="1" noChangeArrowheads="1"/>
          </p:cNvPicPr>
          <p:nvPr>
            <p:ph idx="1"/>
          </p:nvPr>
        </p:nvPicPr>
        <p:blipFill>
          <a:blip r:embed="rId6" cstate="print">
            <a:extLst>
              <a:ext uri="{28A0092B-C50C-407E-A947-70E740481C1C}">
                <a14:useLocalDpi xmlns:a14="http://schemas.microsoft.com/office/drawing/2010/main" val="0"/>
              </a:ext>
            </a:extLst>
          </a:blip>
          <a:srcRect/>
          <a:stretch>
            <a:fillRect/>
          </a:stretch>
        </p:blipFill>
        <p:spPr bwMode="auto">
          <a:xfrm>
            <a:off x="3779912" y="2996952"/>
            <a:ext cx="4782068" cy="3201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3663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hlinkClick r:id="rId2"/>
              </a:rPr>
              <a:t>Videofragment </a:t>
            </a:r>
            <a:r>
              <a:rPr lang="en-GB" dirty="0" smtClean="0">
                <a:hlinkClick r:id="rId2"/>
              </a:rPr>
              <a:t>5: DNA </a:t>
            </a:r>
            <a:r>
              <a:rPr lang="en-GB" dirty="0" err="1" smtClean="0">
                <a:hlinkClick r:id="rId2"/>
              </a:rPr>
              <a:t>onderzoek</a:t>
            </a:r>
            <a:endParaRPr lang="en-GB" dirty="0"/>
          </a:p>
        </p:txBody>
      </p:sp>
      <p:pic>
        <p:nvPicPr>
          <p:cNvPr id="4" name="Picture 3"/>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715" t="3811" r="51271" b="88313"/>
          <a:stretch/>
        </p:blipFill>
        <p:spPr bwMode="auto">
          <a:xfrm>
            <a:off x="7177702" y="6373563"/>
            <a:ext cx="1944216" cy="478352"/>
          </a:xfrm>
          <a:prstGeom prst="rect">
            <a:avLst/>
          </a:prstGeom>
          <a:ln>
            <a:noFill/>
          </a:ln>
          <a:extLst>
            <a:ext uri="{53640926-AAD7-44D8-BBD7-CCE9431645EC}">
              <a14:shadowObscured xmlns:a14="http://schemas.microsoft.com/office/drawing/2010/main"/>
            </a:ext>
          </a:extLst>
        </p:spPr>
      </p:pic>
      <p:pic>
        <p:nvPicPr>
          <p:cNvPr id="5"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8150" b="74531" l="5714" r="90000">
                        <a14:foregroundMark x1="36071" y1="68901" x2="36071" y2="68901"/>
                        <a14:foregroundMark x1="31964" y1="68633" x2="31964" y2="68633"/>
                        <a14:foregroundMark x1="33750" y1="69437" x2="33750" y2="69437"/>
                        <a14:foregroundMark x1="35179" y1="70509" x2="35179" y2="70509"/>
                        <a14:foregroundMark x1="36250" y1="71314" x2="36250" y2="71314"/>
                        <a14:foregroundMark x1="36786" y1="70241" x2="36786" y2="70241"/>
                        <a14:foregroundMark x1="38214" y1="68633" x2="38214" y2="68633"/>
                        <a14:foregroundMark x1="38393" y1="68633" x2="38393" y2="68633"/>
                        <a14:foregroundMark x1="79821" y1="65416" x2="79821" y2="65416"/>
                        <a14:foregroundMark x1="75893" y1="65416" x2="75893" y2="65416"/>
                        <a14:foregroundMark x1="70536" y1="66488" x2="70536" y2="66488"/>
                        <a14:foregroundMark x1="69643" y1="63003" x2="69643" y2="63003"/>
                        <a14:foregroundMark x1="65714" y1="67560" x2="65714" y2="67560"/>
                        <a14:foregroundMark x1="61786" y1="63003" x2="61786" y2="63003"/>
                        <a14:foregroundMark x1="58750" y1="64075" x2="58750" y2="64075"/>
                        <a14:foregroundMark x1="54821" y1="65416" x2="54821" y2="65416"/>
                        <a14:foregroundMark x1="51786" y1="66488" x2="51786" y2="66488"/>
                        <a14:foregroundMark x1="46964" y1="68901" x2="46964" y2="68901"/>
                        <a14:foregroundMark x1="28214" y1="69973" x2="28214" y2="69973"/>
                        <a14:foregroundMark x1="20536" y1="67560" x2="20536" y2="67560"/>
                        <a14:foregroundMark x1="15714" y1="69973" x2="15714" y2="69973"/>
                        <a14:foregroundMark x1="10357" y1="68901" x2="10357" y2="68901"/>
                        <a14:foregroundMark x1="85357" y1="66488" x2="85357" y2="66488"/>
                        <a14:foregroundMark x1="84464" y1="64075" x2="84464" y2="64075"/>
                        <a14:foregroundMark x1="79107" y1="64075" x2="79107" y2="64075"/>
                        <a14:foregroundMark x1="76786" y1="64075" x2="76786" y2="64075"/>
                        <a14:foregroundMark x1="76786" y1="64075" x2="76786" y2="64075"/>
                        <a14:foregroundMark x1="73571" y1="64075" x2="73571" y2="64075"/>
                        <a14:backgroundMark x1="28254" y1="69856" x2="28254" y2="69856"/>
                        <a14:backgroundMark x1="18095" y1="72727" x2="18095" y2="72727"/>
                      </a14:backgroundRemoval>
                    </a14:imgEffect>
                    <a14:imgEffect>
                      <a14:artisticCutout/>
                    </a14:imgEffect>
                    <a14:imgEffect>
                      <a14:brightnessContrast bright="20000"/>
                    </a14:imgEffect>
                  </a14:imgLayer>
                </a14:imgProps>
              </a:ext>
              <a:ext uri="{28A0092B-C50C-407E-A947-70E740481C1C}">
                <a14:useLocalDpi xmlns:a14="http://schemas.microsoft.com/office/drawing/2010/main" val="0"/>
              </a:ext>
            </a:extLst>
          </a:blip>
          <a:srcRect l="5498" t="27129" r="9213" b="28803"/>
          <a:stretch/>
        </p:blipFill>
        <p:spPr bwMode="auto">
          <a:xfrm flipH="1">
            <a:off x="107504" y="6467982"/>
            <a:ext cx="1115616" cy="383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jdelijke aanduiding voor inhoud 5"/>
          <p:cNvSpPr>
            <a:spLocks noGrp="1"/>
          </p:cNvSpPr>
          <p:nvPr>
            <p:ph idx="1"/>
          </p:nvPr>
        </p:nvSpPr>
        <p:spPr/>
        <p:txBody>
          <a:bodyPr/>
          <a:lstStyle/>
          <a:p>
            <a:endParaRPr lang="nl-NL"/>
          </a:p>
        </p:txBody>
      </p:sp>
      <p:pic>
        <p:nvPicPr>
          <p:cNvPr id="5122" name="Picture 2">
            <a:hlinkClick r:id="rId2"/>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5676" t="32865" r="21313" b="28216"/>
          <a:stretch/>
        </p:blipFill>
        <p:spPr bwMode="auto">
          <a:xfrm>
            <a:off x="1223120" y="1772816"/>
            <a:ext cx="6882713" cy="3892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90132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15149" y="332656"/>
            <a:ext cx="6264696" cy="356986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14096"/>
          <a:stretch/>
        </p:blipFill>
        <p:spPr bwMode="auto">
          <a:xfrm>
            <a:off x="3421761" y="3693934"/>
            <a:ext cx="4439135" cy="299019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5"/>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715" t="3811" r="51271" b="88313"/>
          <a:stretch/>
        </p:blipFill>
        <p:spPr bwMode="auto">
          <a:xfrm>
            <a:off x="7177702" y="6373563"/>
            <a:ext cx="1944216" cy="478352"/>
          </a:xfrm>
          <a:prstGeom prst="rect">
            <a:avLst/>
          </a:prstGeom>
          <a:ln>
            <a:noFill/>
          </a:ln>
          <a:extLst>
            <a:ext uri="{53640926-AAD7-44D8-BBD7-CCE9431645EC}">
              <a14:shadowObscured xmlns:a14="http://schemas.microsoft.com/office/drawing/2010/main"/>
            </a:ext>
          </a:extLst>
        </p:spPr>
      </p:pic>
      <p:pic>
        <p:nvPicPr>
          <p:cNvPr id="7" name="Picture 2"/>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28150" b="74531" l="5714" r="90000">
                        <a14:foregroundMark x1="36071" y1="68901" x2="36071" y2="68901"/>
                        <a14:foregroundMark x1="31964" y1="68633" x2="31964" y2="68633"/>
                        <a14:foregroundMark x1="33750" y1="69437" x2="33750" y2="69437"/>
                        <a14:foregroundMark x1="35179" y1="70509" x2="35179" y2="70509"/>
                        <a14:foregroundMark x1="36250" y1="71314" x2="36250" y2="71314"/>
                        <a14:foregroundMark x1="36786" y1="70241" x2="36786" y2="70241"/>
                        <a14:foregroundMark x1="38214" y1="68633" x2="38214" y2="68633"/>
                        <a14:foregroundMark x1="38393" y1="68633" x2="38393" y2="68633"/>
                        <a14:foregroundMark x1="79821" y1="65416" x2="79821" y2="65416"/>
                        <a14:foregroundMark x1="75893" y1="65416" x2="75893" y2="65416"/>
                        <a14:foregroundMark x1="70536" y1="66488" x2="70536" y2="66488"/>
                        <a14:foregroundMark x1="69643" y1="63003" x2="69643" y2="63003"/>
                        <a14:foregroundMark x1="65714" y1="67560" x2="65714" y2="67560"/>
                        <a14:foregroundMark x1="61786" y1="63003" x2="61786" y2="63003"/>
                        <a14:foregroundMark x1="58750" y1="64075" x2="58750" y2="64075"/>
                        <a14:foregroundMark x1="54821" y1="65416" x2="54821" y2="65416"/>
                        <a14:foregroundMark x1="51786" y1="66488" x2="51786" y2="66488"/>
                        <a14:foregroundMark x1="46964" y1="68901" x2="46964" y2="68901"/>
                        <a14:foregroundMark x1="28214" y1="69973" x2="28214" y2="69973"/>
                        <a14:foregroundMark x1="20536" y1="67560" x2="20536" y2="67560"/>
                        <a14:foregroundMark x1="15714" y1="69973" x2="15714" y2="69973"/>
                        <a14:foregroundMark x1="10357" y1="68901" x2="10357" y2="68901"/>
                        <a14:foregroundMark x1="85357" y1="66488" x2="85357" y2="66488"/>
                        <a14:foregroundMark x1="84464" y1="64075" x2="84464" y2="64075"/>
                        <a14:foregroundMark x1="79107" y1="64075" x2="79107" y2="64075"/>
                        <a14:foregroundMark x1="76786" y1="64075" x2="76786" y2="64075"/>
                        <a14:foregroundMark x1="76786" y1="64075" x2="76786" y2="64075"/>
                        <a14:foregroundMark x1="73571" y1="64075" x2="73571" y2="64075"/>
                        <a14:backgroundMark x1="28254" y1="69856" x2="28254" y2="69856"/>
                        <a14:backgroundMark x1="18095" y1="72727" x2="18095" y2="72727"/>
                      </a14:backgroundRemoval>
                    </a14:imgEffect>
                    <a14:imgEffect>
                      <a14:artisticCutout/>
                    </a14:imgEffect>
                    <a14:imgEffect>
                      <a14:brightnessContrast bright="20000"/>
                    </a14:imgEffect>
                  </a14:imgLayer>
                </a14:imgProps>
              </a:ext>
              <a:ext uri="{28A0092B-C50C-407E-A947-70E740481C1C}">
                <a14:useLocalDpi xmlns:a14="http://schemas.microsoft.com/office/drawing/2010/main" val="0"/>
              </a:ext>
            </a:extLst>
          </a:blip>
          <a:srcRect l="5498" t="27129" r="9213" b="28803"/>
          <a:stretch/>
        </p:blipFill>
        <p:spPr bwMode="auto">
          <a:xfrm flipH="1">
            <a:off x="107504" y="6467982"/>
            <a:ext cx="1115616" cy="383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47224" y="338538"/>
            <a:ext cx="2427345" cy="1625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91149" y="1983461"/>
            <a:ext cx="2339494" cy="1599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1"/>
          <p:cNvSpPr>
            <a:spLocks noGrp="1"/>
          </p:cNvSpPr>
          <p:nvPr>
            <p:ph type="title"/>
          </p:nvPr>
        </p:nvSpPr>
        <p:spPr>
          <a:xfrm>
            <a:off x="315149" y="4826562"/>
            <a:ext cx="8229600" cy="724942"/>
          </a:xfrm>
        </p:spPr>
        <p:txBody>
          <a:bodyPr>
            <a:normAutofit/>
          </a:bodyPr>
          <a:lstStyle/>
          <a:p>
            <a:r>
              <a:rPr lang="en-GB" sz="3200" dirty="0" smtClean="0"/>
              <a:t>Het </a:t>
            </a:r>
            <a:r>
              <a:rPr lang="en-GB" sz="3200" dirty="0" err="1" smtClean="0"/>
              <a:t>bewijs</a:t>
            </a:r>
            <a:r>
              <a:rPr lang="en-GB" sz="3200" dirty="0" smtClean="0"/>
              <a:t>! </a:t>
            </a:r>
            <a:endParaRPr lang="en-GB" sz="3200" dirty="0"/>
          </a:p>
        </p:txBody>
      </p:sp>
    </p:spTree>
    <p:extLst>
      <p:ext uri="{BB962C8B-B14F-4D97-AF65-F5344CB8AC3E}">
        <p14:creationId xmlns:p14="http://schemas.microsoft.com/office/powerpoint/2010/main" val="2702450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4407631"/>
            <a:ext cx="4324350"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9664" y="260648"/>
            <a:ext cx="5724525" cy="409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715" t="3811" r="51271" b="88313"/>
          <a:stretch/>
        </p:blipFill>
        <p:spPr bwMode="auto">
          <a:xfrm>
            <a:off x="7177702" y="6373563"/>
            <a:ext cx="1944216" cy="478352"/>
          </a:xfrm>
          <a:prstGeom prst="rect">
            <a:avLst/>
          </a:prstGeom>
          <a:ln>
            <a:noFill/>
          </a:ln>
          <a:extLst>
            <a:ext uri="{53640926-AAD7-44D8-BBD7-CCE9431645EC}">
              <a14:shadowObscured xmlns:a14="http://schemas.microsoft.com/office/drawing/2010/main"/>
            </a:ext>
          </a:extLst>
        </p:spPr>
      </p:pic>
      <p:pic>
        <p:nvPicPr>
          <p:cNvPr id="7" name="Picture 2"/>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28150" b="74531" l="5714" r="90000">
                        <a14:foregroundMark x1="36071" y1="68901" x2="36071" y2="68901"/>
                        <a14:foregroundMark x1="31964" y1="68633" x2="31964" y2="68633"/>
                        <a14:foregroundMark x1="33750" y1="69437" x2="33750" y2="69437"/>
                        <a14:foregroundMark x1="35179" y1="70509" x2="35179" y2="70509"/>
                        <a14:foregroundMark x1="36250" y1="71314" x2="36250" y2="71314"/>
                        <a14:foregroundMark x1="36786" y1="70241" x2="36786" y2="70241"/>
                        <a14:foregroundMark x1="38214" y1="68633" x2="38214" y2="68633"/>
                        <a14:foregroundMark x1="38393" y1="68633" x2="38393" y2="68633"/>
                        <a14:foregroundMark x1="79821" y1="65416" x2="79821" y2="65416"/>
                        <a14:foregroundMark x1="75893" y1="65416" x2="75893" y2="65416"/>
                        <a14:foregroundMark x1="70536" y1="66488" x2="70536" y2="66488"/>
                        <a14:foregroundMark x1="69643" y1="63003" x2="69643" y2="63003"/>
                        <a14:foregroundMark x1="65714" y1="67560" x2="65714" y2="67560"/>
                        <a14:foregroundMark x1="61786" y1="63003" x2="61786" y2="63003"/>
                        <a14:foregroundMark x1="58750" y1="64075" x2="58750" y2="64075"/>
                        <a14:foregroundMark x1="54821" y1="65416" x2="54821" y2="65416"/>
                        <a14:foregroundMark x1="51786" y1="66488" x2="51786" y2="66488"/>
                        <a14:foregroundMark x1="46964" y1="68901" x2="46964" y2="68901"/>
                        <a14:foregroundMark x1="28214" y1="69973" x2="28214" y2="69973"/>
                        <a14:foregroundMark x1="20536" y1="67560" x2="20536" y2="67560"/>
                        <a14:foregroundMark x1="15714" y1="69973" x2="15714" y2="69973"/>
                        <a14:foregroundMark x1="10357" y1="68901" x2="10357" y2="68901"/>
                        <a14:foregroundMark x1="85357" y1="66488" x2="85357" y2="66488"/>
                        <a14:foregroundMark x1="84464" y1="64075" x2="84464" y2="64075"/>
                        <a14:foregroundMark x1="79107" y1="64075" x2="79107" y2="64075"/>
                        <a14:foregroundMark x1="76786" y1="64075" x2="76786" y2="64075"/>
                        <a14:foregroundMark x1="76786" y1="64075" x2="76786" y2="64075"/>
                        <a14:foregroundMark x1="73571" y1="64075" x2="73571" y2="64075"/>
                        <a14:backgroundMark x1="28254" y1="69856" x2="28254" y2="69856"/>
                        <a14:backgroundMark x1="18095" y1="72727" x2="18095" y2="72727"/>
                      </a14:backgroundRemoval>
                    </a14:imgEffect>
                    <a14:imgEffect>
                      <a14:artisticCutout/>
                    </a14:imgEffect>
                    <a14:imgEffect>
                      <a14:brightnessContrast bright="20000"/>
                    </a14:imgEffect>
                  </a14:imgLayer>
                </a14:imgProps>
              </a:ext>
              <a:ext uri="{28A0092B-C50C-407E-A947-70E740481C1C}">
                <a14:useLocalDpi xmlns:a14="http://schemas.microsoft.com/office/drawing/2010/main" val="0"/>
              </a:ext>
            </a:extLst>
          </a:blip>
          <a:srcRect l="5498" t="27129" r="9213" b="28803"/>
          <a:stretch/>
        </p:blipFill>
        <p:spPr bwMode="auto">
          <a:xfrm flipH="1">
            <a:off x="107504" y="6467982"/>
            <a:ext cx="1115616" cy="383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77753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GB" dirty="0" smtClean="0">
                <a:hlinkClick r:id="rId2"/>
              </a:rPr>
              <a:t>Videofragment </a:t>
            </a:r>
            <a:r>
              <a:rPr lang="en-GB" dirty="0" smtClean="0">
                <a:hlinkClick r:id="rId2"/>
              </a:rPr>
              <a:t>6: </a:t>
            </a:r>
            <a:r>
              <a:rPr lang="en-GB" dirty="0" err="1" smtClean="0">
                <a:hlinkClick r:id="rId2"/>
              </a:rPr>
              <a:t>Heterdaadje</a:t>
            </a:r>
            <a:endParaRPr lang="en-GB" dirty="0"/>
          </a:p>
        </p:txBody>
      </p:sp>
      <p:pic>
        <p:nvPicPr>
          <p:cNvPr id="5" name="Picture 4"/>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715" t="3811" r="51271" b="88313"/>
          <a:stretch/>
        </p:blipFill>
        <p:spPr bwMode="auto">
          <a:xfrm>
            <a:off x="7177702" y="6373563"/>
            <a:ext cx="1944216" cy="478352"/>
          </a:xfrm>
          <a:prstGeom prst="rect">
            <a:avLst/>
          </a:prstGeom>
          <a:ln>
            <a:noFill/>
          </a:ln>
          <a:extLst>
            <a:ext uri="{53640926-AAD7-44D8-BBD7-CCE9431645EC}">
              <a14:shadowObscured xmlns:a14="http://schemas.microsoft.com/office/drawing/2010/main"/>
            </a:ext>
          </a:extLst>
        </p:spPr>
      </p:pic>
      <p:pic>
        <p:nvPicPr>
          <p:cNvPr id="6"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8150" b="74531" l="5714" r="90000">
                        <a14:foregroundMark x1="36071" y1="68901" x2="36071" y2="68901"/>
                        <a14:foregroundMark x1="31964" y1="68633" x2="31964" y2="68633"/>
                        <a14:foregroundMark x1="33750" y1="69437" x2="33750" y2="69437"/>
                        <a14:foregroundMark x1="35179" y1="70509" x2="35179" y2="70509"/>
                        <a14:foregroundMark x1="36250" y1="71314" x2="36250" y2="71314"/>
                        <a14:foregroundMark x1="36786" y1="70241" x2="36786" y2="70241"/>
                        <a14:foregroundMark x1="38214" y1="68633" x2="38214" y2="68633"/>
                        <a14:foregroundMark x1="38393" y1="68633" x2="38393" y2="68633"/>
                        <a14:foregroundMark x1="79821" y1="65416" x2="79821" y2="65416"/>
                        <a14:foregroundMark x1="75893" y1="65416" x2="75893" y2="65416"/>
                        <a14:foregroundMark x1="70536" y1="66488" x2="70536" y2="66488"/>
                        <a14:foregroundMark x1="69643" y1="63003" x2="69643" y2="63003"/>
                        <a14:foregroundMark x1="65714" y1="67560" x2="65714" y2="67560"/>
                        <a14:foregroundMark x1="61786" y1="63003" x2="61786" y2="63003"/>
                        <a14:foregroundMark x1="58750" y1="64075" x2="58750" y2="64075"/>
                        <a14:foregroundMark x1="54821" y1="65416" x2="54821" y2="65416"/>
                        <a14:foregroundMark x1="51786" y1="66488" x2="51786" y2="66488"/>
                        <a14:foregroundMark x1="46964" y1="68901" x2="46964" y2="68901"/>
                        <a14:foregroundMark x1="28214" y1="69973" x2="28214" y2="69973"/>
                        <a14:foregroundMark x1="20536" y1="67560" x2="20536" y2="67560"/>
                        <a14:foregroundMark x1="15714" y1="69973" x2="15714" y2="69973"/>
                        <a14:foregroundMark x1="10357" y1="68901" x2="10357" y2="68901"/>
                        <a14:foregroundMark x1="85357" y1="66488" x2="85357" y2="66488"/>
                        <a14:foregroundMark x1="84464" y1="64075" x2="84464" y2="64075"/>
                        <a14:foregroundMark x1="79107" y1="64075" x2="79107" y2="64075"/>
                        <a14:foregroundMark x1="76786" y1="64075" x2="76786" y2="64075"/>
                        <a14:foregroundMark x1="76786" y1="64075" x2="76786" y2="64075"/>
                        <a14:foregroundMark x1="73571" y1="64075" x2="73571" y2="64075"/>
                        <a14:backgroundMark x1="28254" y1="69856" x2="28254" y2="69856"/>
                        <a14:backgroundMark x1="18095" y1="72727" x2="18095" y2="72727"/>
                      </a14:backgroundRemoval>
                    </a14:imgEffect>
                    <a14:imgEffect>
                      <a14:artisticCutout/>
                    </a14:imgEffect>
                    <a14:imgEffect>
                      <a14:brightnessContrast bright="20000"/>
                    </a14:imgEffect>
                  </a14:imgLayer>
                </a14:imgProps>
              </a:ext>
              <a:ext uri="{28A0092B-C50C-407E-A947-70E740481C1C}">
                <a14:useLocalDpi xmlns:a14="http://schemas.microsoft.com/office/drawing/2010/main" val="0"/>
              </a:ext>
            </a:extLst>
          </a:blip>
          <a:srcRect l="5498" t="27129" r="9213" b="28803"/>
          <a:stretch/>
        </p:blipFill>
        <p:spPr bwMode="auto">
          <a:xfrm flipH="1">
            <a:off x="107504" y="6467982"/>
            <a:ext cx="1115616" cy="383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a:hlinkClick r:id="rId2"/>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5522" t="32722" r="21004" b="28462"/>
          <a:stretch/>
        </p:blipFill>
        <p:spPr bwMode="auto">
          <a:xfrm>
            <a:off x="1101625" y="2224216"/>
            <a:ext cx="6956854" cy="3881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783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el 1"/>
          <p:cNvSpPr>
            <a:spLocks noGrp="1"/>
          </p:cNvSpPr>
          <p:nvPr>
            <p:ph type="title"/>
          </p:nvPr>
        </p:nvSpPr>
        <p:spPr>
          <a:xfrm>
            <a:off x="457200" y="692150"/>
            <a:ext cx="8229600" cy="725488"/>
          </a:xfrm>
        </p:spPr>
        <p:txBody>
          <a:bodyPr/>
          <a:lstStyle/>
          <a:p>
            <a:r>
              <a:rPr lang="en-US" dirty="0" err="1" smtClean="0"/>
              <a:t>Introductie</a:t>
            </a:r>
            <a:endParaRPr lang="en-US" dirty="0" smtClean="0"/>
          </a:p>
        </p:txBody>
      </p:sp>
      <p:sp>
        <p:nvSpPr>
          <p:cNvPr id="14338" name="Tijdelijke aanduiding voor inhoud 2"/>
          <p:cNvSpPr>
            <a:spLocks noGrp="1"/>
          </p:cNvSpPr>
          <p:nvPr>
            <p:ph idx="1"/>
          </p:nvPr>
        </p:nvSpPr>
        <p:spPr/>
        <p:txBody>
          <a:bodyPr>
            <a:normAutofit lnSpcReduction="10000"/>
          </a:bodyPr>
          <a:lstStyle/>
          <a:p>
            <a:pPr lvl="1"/>
            <a:r>
              <a:rPr lang="en-US" dirty="0" err="1" smtClean="0"/>
              <a:t>Faculteit</a:t>
            </a:r>
            <a:r>
              <a:rPr lang="en-US" dirty="0" smtClean="0"/>
              <a:t> </a:t>
            </a:r>
            <a:r>
              <a:rPr lang="en-US" dirty="0"/>
              <a:t>Diergeneeskunde</a:t>
            </a:r>
          </a:p>
          <a:p>
            <a:pPr lvl="1"/>
            <a:r>
              <a:rPr lang="en-US" dirty="0" err="1"/>
              <a:t>Universiteit</a:t>
            </a:r>
            <a:r>
              <a:rPr lang="en-US" dirty="0"/>
              <a:t> Utrecht</a:t>
            </a:r>
          </a:p>
          <a:p>
            <a:pPr lvl="1"/>
            <a:endParaRPr lang="en-US" dirty="0"/>
          </a:p>
          <a:p>
            <a:pPr lvl="1"/>
            <a:r>
              <a:rPr lang="en-US" b="1" dirty="0"/>
              <a:t>Lonneke IJsseldijk </a:t>
            </a:r>
            <a:r>
              <a:rPr lang="en-US" dirty="0"/>
              <a:t>(project coordinator) </a:t>
            </a:r>
          </a:p>
          <a:p>
            <a:pPr lvl="1"/>
            <a:r>
              <a:rPr lang="en-US" dirty="0"/>
              <a:t>Andrea Gröne (</a:t>
            </a:r>
            <a:r>
              <a:rPr lang="en-US" dirty="0" err="1"/>
              <a:t>afdelingshoofd</a:t>
            </a:r>
            <a:r>
              <a:rPr lang="en-US" dirty="0"/>
              <a:t>, professor, </a:t>
            </a:r>
            <a:r>
              <a:rPr lang="en-US" dirty="0" err="1"/>
              <a:t>dierenarts</a:t>
            </a:r>
            <a:r>
              <a:rPr lang="en-US" dirty="0"/>
              <a:t> en </a:t>
            </a:r>
            <a:r>
              <a:rPr lang="en-US" dirty="0" err="1" smtClean="0"/>
              <a:t>veterinair</a:t>
            </a:r>
            <a:r>
              <a:rPr lang="en-US" dirty="0" smtClean="0"/>
              <a:t> </a:t>
            </a:r>
            <a:r>
              <a:rPr lang="en-US" dirty="0" err="1"/>
              <a:t>patholoog</a:t>
            </a:r>
            <a:r>
              <a:rPr lang="en-US" dirty="0" smtClean="0"/>
              <a:t>)</a:t>
            </a:r>
          </a:p>
          <a:p>
            <a:pPr lvl="1"/>
            <a:r>
              <a:rPr lang="en-US" dirty="0" smtClean="0"/>
              <a:t>Marja Kik (</a:t>
            </a:r>
            <a:r>
              <a:rPr lang="en-US" dirty="0" err="1" smtClean="0"/>
              <a:t>dierenarts</a:t>
            </a:r>
            <a:r>
              <a:rPr lang="en-US" dirty="0" smtClean="0"/>
              <a:t> en </a:t>
            </a:r>
            <a:r>
              <a:rPr lang="en-US" dirty="0" err="1" smtClean="0"/>
              <a:t>veterinair</a:t>
            </a:r>
            <a:r>
              <a:rPr lang="en-US" dirty="0" smtClean="0"/>
              <a:t> </a:t>
            </a:r>
            <a:r>
              <a:rPr lang="en-US" dirty="0" err="1" smtClean="0"/>
              <a:t>patholoog</a:t>
            </a:r>
            <a:r>
              <a:rPr lang="en-US" dirty="0" smtClean="0"/>
              <a:t>)</a:t>
            </a:r>
            <a:endParaRPr lang="en-US" dirty="0"/>
          </a:p>
          <a:p>
            <a:pPr lvl="1"/>
            <a:endParaRPr lang="en-US" dirty="0"/>
          </a:p>
          <a:p>
            <a:r>
              <a:rPr lang="nl-NL" b="1" dirty="0"/>
              <a:t>Wat doen wij:</a:t>
            </a:r>
          </a:p>
          <a:p>
            <a:endParaRPr lang="nl-NL" dirty="0"/>
          </a:p>
          <a:p>
            <a:pPr lvl="1"/>
            <a:r>
              <a:rPr lang="nl-NL" dirty="0"/>
              <a:t>Postmortaal onderzoek bruinvissen</a:t>
            </a:r>
          </a:p>
          <a:p>
            <a:pPr lvl="1"/>
            <a:r>
              <a:rPr lang="nl-NL" dirty="0"/>
              <a:t>Achterhalen van de doodsoorzaak</a:t>
            </a:r>
          </a:p>
          <a:p>
            <a:pPr lvl="1"/>
            <a:r>
              <a:rPr lang="nl-NL" dirty="0"/>
              <a:t>Maar ook verzamelen en opslaan van materiaal afkomstig van gestrande bruinvissen voor andere onderzoeken</a:t>
            </a:r>
          </a:p>
          <a:p>
            <a:pPr lvl="1"/>
            <a:endParaRPr lang="en-US" dirty="0" smtClean="0"/>
          </a:p>
        </p:txBody>
      </p:sp>
      <p:pic>
        <p:nvPicPr>
          <p:cNvPr id="7" name="Picture 6"/>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715" t="3811" r="51271" b="88313"/>
          <a:stretch/>
        </p:blipFill>
        <p:spPr bwMode="auto">
          <a:xfrm>
            <a:off x="7177702" y="6373563"/>
            <a:ext cx="1944216" cy="478352"/>
          </a:xfrm>
          <a:prstGeom prst="rect">
            <a:avLst/>
          </a:prstGeom>
          <a:ln>
            <a:noFill/>
          </a:ln>
          <a:extLst>
            <a:ext uri="{53640926-AAD7-44D8-BBD7-CCE9431645EC}">
              <a14:shadowObscured xmlns:a14="http://schemas.microsoft.com/office/drawing/2010/main"/>
            </a:ext>
          </a:extLst>
        </p:spPr>
      </p:pic>
      <p:pic>
        <p:nvPicPr>
          <p:cNvPr id="8"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8150" b="74531" l="5714" r="90000">
                        <a14:foregroundMark x1="36071" y1="68901" x2="36071" y2="68901"/>
                        <a14:foregroundMark x1="31964" y1="68633" x2="31964" y2="68633"/>
                        <a14:foregroundMark x1="33750" y1="69437" x2="33750" y2="69437"/>
                        <a14:foregroundMark x1="35179" y1="70509" x2="35179" y2="70509"/>
                        <a14:foregroundMark x1="36250" y1="71314" x2="36250" y2="71314"/>
                        <a14:foregroundMark x1="36786" y1="70241" x2="36786" y2="70241"/>
                        <a14:foregroundMark x1="38214" y1="68633" x2="38214" y2="68633"/>
                        <a14:foregroundMark x1="38393" y1="68633" x2="38393" y2="68633"/>
                        <a14:foregroundMark x1="79821" y1="65416" x2="79821" y2="65416"/>
                        <a14:foregroundMark x1="75893" y1="65416" x2="75893" y2="65416"/>
                        <a14:foregroundMark x1="70536" y1="66488" x2="70536" y2="66488"/>
                        <a14:foregroundMark x1="69643" y1="63003" x2="69643" y2="63003"/>
                        <a14:foregroundMark x1="65714" y1="67560" x2="65714" y2="67560"/>
                        <a14:foregroundMark x1="61786" y1="63003" x2="61786" y2="63003"/>
                        <a14:foregroundMark x1="58750" y1="64075" x2="58750" y2="64075"/>
                        <a14:foregroundMark x1="54821" y1="65416" x2="54821" y2="65416"/>
                        <a14:foregroundMark x1="51786" y1="66488" x2="51786" y2="66488"/>
                        <a14:foregroundMark x1="46964" y1="68901" x2="46964" y2="68901"/>
                        <a14:foregroundMark x1="28214" y1="69973" x2="28214" y2="69973"/>
                        <a14:foregroundMark x1="20536" y1="67560" x2="20536" y2="67560"/>
                        <a14:foregroundMark x1="15714" y1="69973" x2="15714" y2="69973"/>
                        <a14:foregroundMark x1="10357" y1="68901" x2="10357" y2="68901"/>
                        <a14:foregroundMark x1="85357" y1="66488" x2="85357" y2="66488"/>
                        <a14:foregroundMark x1="84464" y1="64075" x2="84464" y2="64075"/>
                        <a14:foregroundMark x1="79107" y1="64075" x2="79107" y2="64075"/>
                        <a14:foregroundMark x1="76786" y1="64075" x2="76786" y2="64075"/>
                        <a14:foregroundMark x1="76786" y1="64075" x2="76786" y2="64075"/>
                        <a14:foregroundMark x1="73571" y1="64075" x2="73571" y2="64075"/>
                        <a14:backgroundMark x1="28254" y1="69856" x2="28254" y2="69856"/>
                        <a14:backgroundMark x1="18095" y1="72727" x2="18095" y2="72727"/>
                      </a14:backgroundRemoval>
                    </a14:imgEffect>
                    <a14:imgEffect>
                      <a14:artisticCutout/>
                    </a14:imgEffect>
                    <a14:imgEffect>
                      <a14:brightnessContrast bright="20000"/>
                    </a14:imgEffect>
                  </a14:imgLayer>
                </a14:imgProps>
              </a:ext>
              <a:ext uri="{28A0092B-C50C-407E-A947-70E740481C1C}">
                <a14:useLocalDpi xmlns:a14="http://schemas.microsoft.com/office/drawing/2010/main" val="0"/>
              </a:ext>
            </a:extLst>
          </a:blip>
          <a:srcRect l="5498" t="27129" r="9213" b="28803"/>
          <a:stretch/>
        </p:blipFill>
        <p:spPr bwMode="auto">
          <a:xfrm flipH="1">
            <a:off x="107504" y="6467982"/>
            <a:ext cx="1115616" cy="383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016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8">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338">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338">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33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NL" dirty="0" smtClean="0"/>
              <a:t>Methode voor diagnose</a:t>
            </a:r>
            <a:endParaRPr lang="nl-NL" dirty="0"/>
          </a:p>
        </p:txBody>
      </p:sp>
      <p:sp>
        <p:nvSpPr>
          <p:cNvPr id="3" name="Content Placeholder 2"/>
          <p:cNvSpPr>
            <a:spLocks noGrp="1"/>
          </p:cNvSpPr>
          <p:nvPr>
            <p:ph idx="1"/>
          </p:nvPr>
        </p:nvSpPr>
        <p:spPr/>
        <p:txBody>
          <a:bodyPr/>
          <a:lstStyle/>
          <a:p>
            <a:r>
              <a:rPr lang="nl-NL" dirty="0" smtClean="0"/>
              <a:t>We herkennen:</a:t>
            </a:r>
            <a:endParaRPr lang="nl-NL" dirty="0"/>
          </a:p>
          <a:p>
            <a:endParaRPr lang="nl-NL" dirty="0" smtClean="0"/>
          </a:p>
          <a:p>
            <a:pPr marL="0" indent="0">
              <a:buNone/>
            </a:pPr>
            <a:r>
              <a:rPr lang="nl-NL" dirty="0" smtClean="0"/>
              <a:t>1. </a:t>
            </a:r>
            <a:r>
              <a:rPr lang="nl-NL" b="1" dirty="0" smtClean="0"/>
              <a:t>Grote mutilatie</a:t>
            </a:r>
            <a:r>
              <a:rPr lang="nl-NL" dirty="0" smtClean="0"/>
              <a:t>; blubber defect &gt; 5x10 cm</a:t>
            </a:r>
            <a:endParaRPr lang="nl-NL" dirty="0"/>
          </a:p>
          <a:p>
            <a:pPr marL="0" indent="0">
              <a:buNone/>
            </a:pPr>
            <a:endParaRPr lang="nl-NL" dirty="0" smtClean="0"/>
          </a:p>
          <a:p>
            <a:pPr marL="0" indent="0">
              <a:buNone/>
            </a:pPr>
            <a:r>
              <a:rPr lang="nl-NL" dirty="0" smtClean="0"/>
              <a:t>2. </a:t>
            </a:r>
            <a:r>
              <a:rPr lang="nl-NL" b="1" dirty="0" smtClean="0"/>
              <a:t>Staartstuk ‘bijtwonden’</a:t>
            </a:r>
            <a:r>
              <a:rPr lang="nl-NL" dirty="0" smtClean="0"/>
              <a:t>; repetitieve gaatjes, bilateraal</a:t>
            </a:r>
            <a:r>
              <a:rPr lang="nl-NL" dirty="0"/>
              <a:t>, </a:t>
            </a:r>
            <a:r>
              <a:rPr lang="nl-NL" dirty="0" smtClean="0"/>
              <a:t>in </a:t>
            </a:r>
            <a:r>
              <a:rPr lang="nl-NL" dirty="0" err="1" smtClean="0"/>
              <a:t>dorsalventrale</a:t>
            </a:r>
            <a:r>
              <a:rPr lang="nl-NL" dirty="0" smtClean="0"/>
              <a:t> richting</a:t>
            </a:r>
            <a:endParaRPr lang="nl-NL" dirty="0"/>
          </a:p>
          <a:p>
            <a:pPr marL="0" indent="0">
              <a:buNone/>
            </a:pPr>
            <a:endParaRPr lang="nl-NL" dirty="0" smtClean="0"/>
          </a:p>
          <a:p>
            <a:pPr marL="0" indent="0">
              <a:buNone/>
            </a:pPr>
            <a:r>
              <a:rPr lang="nl-NL" dirty="0" smtClean="0"/>
              <a:t>3. </a:t>
            </a:r>
            <a:r>
              <a:rPr lang="nl-NL" b="1" dirty="0" smtClean="0"/>
              <a:t>Hoofd ‘bijtwonden’</a:t>
            </a:r>
            <a:r>
              <a:rPr lang="nl-NL" dirty="0" smtClean="0"/>
              <a:t>; </a:t>
            </a:r>
            <a:r>
              <a:rPr lang="nl-NL" dirty="0"/>
              <a:t>3+ repetitieve </a:t>
            </a:r>
            <a:r>
              <a:rPr lang="nl-NL" dirty="0" smtClean="0"/>
              <a:t>parallelle gaatjes op gelijke afstand 0.5-2 cm</a:t>
            </a:r>
            <a:endParaRPr lang="nl-NL" dirty="0"/>
          </a:p>
          <a:p>
            <a:pPr marL="0" indent="0">
              <a:buNone/>
            </a:pPr>
            <a:endParaRPr lang="nl-NL" dirty="0" smtClean="0"/>
          </a:p>
          <a:p>
            <a:pPr marL="0" indent="0">
              <a:buNone/>
            </a:pPr>
            <a:r>
              <a:rPr lang="nl-NL" dirty="0" smtClean="0"/>
              <a:t>4. </a:t>
            </a:r>
            <a:r>
              <a:rPr lang="nl-NL" b="1" dirty="0" smtClean="0"/>
              <a:t>Flipper ‘bijtwonden’</a:t>
            </a:r>
            <a:r>
              <a:rPr lang="nl-NL" dirty="0" smtClean="0"/>
              <a:t>; series van 3+ repetitieve incisies </a:t>
            </a:r>
            <a:endParaRPr lang="nl-NL" dirty="0"/>
          </a:p>
          <a:p>
            <a:pPr marL="0" indent="0">
              <a:buNone/>
            </a:pPr>
            <a:endParaRPr lang="nl-NL" dirty="0" smtClean="0"/>
          </a:p>
          <a:p>
            <a:pPr marL="0" indent="0">
              <a:buNone/>
            </a:pPr>
            <a:r>
              <a:rPr lang="nl-NL" dirty="0" smtClean="0"/>
              <a:t>5. </a:t>
            </a:r>
            <a:r>
              <a:rPr lang="nl-NL" b="1" dirty="0" smtClean="0"/>
              <a:t>Krassen</a:t>
            </a:r>
            <a:r>
              <a:rPr lang="nl-NL" dirty="0" smtClean="0"/>
              <a:t>; 3 tot 5 parallelle krassen overal op het lichaam</a:t>
            </a:r>
          </a:p>
        </p:txBody>
      </p:sp>
      <p:pic>
        <p:nvPicPr>
          <p:cNvPr id="5" name="Picture 4"/>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715" t="3811" r="51271" b="88313"/>
          <a:stretch/>
        </p:blipFill>
        <p:spPr bwMode="auto">
          <a:xfrm>
            <a:off x="7177702" y="6373563"/>
            <a:ext cx="1944216" cy="478352"/>
          </a:xfrm>
          <a:prstGeom prst="rect">
            <a:avLst/>
          </a:prstGeom>
          <a:ln>
            <a:noFill/>
          </a:ln>
          <a:extLst>
            <a:ext uri="{53640926-AAD7-44D8-BBD7-CCE9431645EC}">
              <a14:shadowObscured xmlns:a14="http://schemas.microsoft.com/office/drawing/2010/main"/>
            </a:ext>
          </a:extLst>
        </p:spPr>
      </p:pic>
      <p:pic>
        <p:nvPicPr>
          <p:cNvPr id="6"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8150" b="74531" l="5714" r="90000">
                        <a14:foregroundMark x1="36071" y1="68901" x2="36071" y2="68901"/>
                        <a14:foregroundMark x1="31964" y1="68633" x2="31964" y2="68633"/>
                        <a14:foregroundMark x1="33750" y1="69437" x2="33750" y2="69437"/>
                        <a14:foregroundMark x1="35179" y1="70509" x2="35179" y2="70509"/>
                        <a14:foregroundMark x1="36250" y1="71314" x2="36250" y2="71314"/>
                        <a14:foregroundMark x1="36786" y1="70241" x2="36786" y2="70241"/>
                        <a14:foregroundMark x1="38214" y1="68633" x2="38214" y2="68633"/>
                        <a14:foregroundMark x1="38393" y1="68633" x2="38393" y2="68633"/>
                        <a14:foregroundMark x1="79821" y1="65416" x2="79821" y2="65416"/>
                        <a14:foregroundMark x1="75893" y1="65416" x2="75893" y2="65416"/>
                        <a14:foregroundMark x1="70536" y1="66488" x2="70536" y2="66488"/>
                        <a14:foregroundMark x1="69643" y1="63003" x2="69643" y2="63003"/>
                        <a14:foregroundMark x1="65714" y1="67560" x2="65714" y2="67560"/>
                        <a14:foregroundMark x1="61786" y1="63003" x2="61786" y2="63003"/>
                        <a14:foregroundMark x1="58750" y1="64075" x2="58750" y2="64075"/>
                        <a14:foregroundMark x1="54821" y1="65416" x2="54821" y2="65416"/>
                        <a14:foregroundMark x1="51786" y1="66488" x2="51786" y2="66488"/>
                        <a14:foregroundMark x1="46964" y1="68901" x2="46964" y2="68901"/>
                        <a14:foregroundMark x1="28214" y1="69973" x2="28214" y2="69973"/>
                        <a14:foregroundMark x1="20536" y1="67560" x2="20536" y2="67560"/>
                        <a14:foregroundMark x1="15714" y1="69973" x2="15714" y2="69973"/>
                        <a14:foregroundMark x1="10357" y1="68901" x2="10357" y2="68901"/>
                        <a14:foregroundMark x1="85357" y1="66488" x2="85357" y2="66488"/>
                        <a14:foregroundMark x1="84464" y1="64075" x2="84464" y2="64075"/>
                        <a14:foregroundMark x1="79107" y1="64075" x2="79107" y2="64075"/>
                        <a14:foregroundMark x1="76786" y1="64075" x2="76786" y2="64075"/>
                        <a14:foregroundMark x1="76786" y1="64075" x2="76786" y2="64075"/>
                        <a14:foregroundMark x1="73571" y1="64075" x2="73571" y2="64075"/>
                        <a14:backgroundMark x1="28254" y1="69856" x2="28254" y2="69856"/>
                        <a14:backgroundMark x1="18095" y1="72727" x2="18095" y2="72727"/>
                      </a14:backgroundRemoval>
                    </a14:imgEffect>
                    <a14:imgEffect>
                      <a14:artisticCutout/>
                    </a14:imgEffect>
                    <a14:imgEffect>
                      <a14:brightnessContrast bright="20000"/>
                    </a14:imgEffect>
                  </a14:imgLayer>
                </a14:imgProps>
              </a:ext>
              <a:ext uri="{28A0092B-C50C-407E-A947-70E740481C1C}">
                <a14:useLocalDpi xmlns:a14="http://schemas.microsoft.com/office/drawing/2010/main" val="0"/>
              </a:ext>
            </a:extLst>
          </a:blip>
          <a:srcRect l="5498" t="27129" r="9213" b="28803"/>
          <a:stretch/>
        </p:blipFill>
        <p:spPr bwMode="auto">
          <a:xfrm flipH="1">
            <a:off x="107504" y="6467982"/>
            <a:ext cx="1115616" cy="383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02820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O:\DGK\DP\Onderzoek\DWHC\BRUINVISSEN\Porpoise\Pictures\2013\UT 1004\DSC_7554.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t="35578" b="13280"/>
          <a:stretch/>
        </p:blipFill>
        <p:spPr bwMode="auto">
          <a:xfrm>
            <a:off x="467544" y="1916832"/>
            <a:ext cx="8065823" cy="2761674"/>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flipV="1">
            <a:off x="4283968" y="3933056"/>
            <a:ext cx="288032" cy="36004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9" name="Straight Arrow Connector 8"/>
          <p:cNvCxnSpPr/>
          <p:nvPr/>
        </p:nvCxnSpPr>
        <p:spPr>
          <a:xfrm flipV="1">
            <a:off x="5004048" y="3933056"/>
            <a:ext cx="288032" cy="36004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pic>
        <p:nvPicPr>
          <p:cNvPr id="1027" name="Picture 3" descr="O:\DGK\DP\Onderzoek\DWHC\BRUINVISSEN\Porpoise\Pictures\2014\UT 1300\DSC_1340.JPG"/>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368405"/>
            <a:ext cx="9144000" cy="61211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DGK\DP\Onderzoek\DWHC\BRUINVISSEN\Porpoise\Pictures\2014\UT 1303\DSC_1597.JPG"/>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368405"/>
            <a:ext cx="9144000" cy="612119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O:\DGK\DP\Onderzoek\DWHC\BRUINVISSEN\Porpoise\Pictures\2013\UT 1007\foto's Joop Fama\bruinvis 3130925027 01-10-2013 42.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44452" y="0"/>
            <a:ext cx="705509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715" t="3811" r="51271" b="88313"/>
          <a:stretch/>
        </p:blipFill>
        <p:spPr bwMode="auto">
          <a:xfrm>
            <a:off x="7177702" y="6373563"/>
            <a:ext cx="1944216" cy="478352"/>
          </a:xfrm>
          <a:prstGeom prst="rect">
            <a:avLst/>
          </a:prstGeom>
          <a:ln>
            <a:noFill/>
          </a:ln>
          <a:extLst>
            <a:ext uri="{53640926-AAD7-44D8-BBD7-CCE9431645EC}">
              <a14:shadowObscured xmlns:a14="http://schemas.microsoft.com/office/drawing/2010/main"/>
            </a:ext>
          </a:extLst>
        </p:spPr>
      </p:pic>
      <p:pic>
        <p:nvPicPr>
          <p:cNvPr id="11" name="Picture 2"/>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28150" b="74531" l="5714" r="90000">
                        <a14:foregroundMark x1="36071" y1="68901" x2="36071" y2="68901"/>
                        <a14:foregroundMark x1="31964" y1="68633" x2="31964" y2="68633"/>
                        <a14:foregroundMark x1="33750" y1="69437" x2="33750" y2="69437"/>
                        <a14:foregroundMark x1="35179" y1="70509" x2="35179" y2="70509"/>
                        <a14:foregroundMark x1="36250" y1="71314" x2="36250" y2="71314"/>
                        <a14:foregroundMark x1="36786" y1="70241" x2="36786" y2="70241"/>
                        <a14:foregroundMark x1="38214" y1="68633" x2="38214" y2="68633"/>
                        <a14:foregroundMark x1="38393" y1="68633" x2="38393" y2="68633"/>
                        <a14:foregroundMark x1="79821" y1="65416" x2="79821" y2="65416"/>
                        <a14:foregroundMark x1="75893" y1="65416" x2="75893" y2="65416"/>
                        <a14:foregroundMark x1="70536" y1="66488" x2="70536" y2="66488"/>
                        <a14:foregroundMark x1="69643" y1="63003" x2="69643" y2="63003"/>
                        <a14:foregroundMark x1="65714" y1="67560" x2="65714" y2="67560"/>
                        <a14:foregroundMark x1="61786" y1="63003" x2="61786" y2="63003"/>
                        <a14:foregroundMark x1="58750" y1="64075" x2="58750" y2="64075"/>
                        <a14:foregroundMark x1="54821" y1="65416" x2="54821" y2="65416"/>
                        <a14:foregroundMark x1="51786" y1="66488" x2="51786" y2="66488"/>
                        <a14:foregroundMark x1="46964" y1="68901" x2="46964" y2="68901"/>
                        <a14:foregroundMark x1="28214" y1="69973" x2="28214" y2="69973"/>
                        <a14:foregroundMark x1="20536" y1="67560" x2="20536" y2="67560"/>
                        <a14:foregroundMark x1="15714" y1="69973" x2="15714" y2="69973"/>
                        <a14:foregroundMark x1="10357" y1="68901" x2="10357" y2="68901"/>
                        <a14:foregroundMark x1="85357" y1="66488" x2="85357" y2="66488"/>
                        <a14:foregroundMark x1="84464" y1="64075" x2="84464" y2="64075"/>
                        <a14:foregroundMark x1="79107" y1="64075" x2="79107" y2="64075"/>
                        <a14:foregroundMark x1="76786" y1="64075" x2="76786" y2="64075"/>
                        <a14:foregroundMark x1="76786" y1="64075" x2="76786" y2="64075"/>
                        <a14:foregroundMark x1="73571" y1="64075" x2="73571" y2="64075"/>
                        <a14:backgroundMark x1="28254" y1="69856" x2="28254" y2="69856"/>
                        <a14:backgroundMark x1="18095" y1="72727" x2="18095" y2="72727"/>
                      </a14:backgroundRemoval>
                    </a14:imgEffect>
                    <a14:imgEffect>
                      <a14:artisticCutout/>
                    </a14:imgEffect>
                    <a14:imgEffect>
                      <a14:brightnessContrast bright="20000"/>
                    </a14:imgEffect>
                  </a14:imgLayer>
                </a14:imgProps>
              </a:ext>
              <a:ext uri="{28A0092B-C50C-407E-A947-70E740481C1C}">
                <a14:useLocalDpi xmlns:a14="http://schemas.microsoft.com/office/drawing/2010/main" val="0"/>
              </a:ext>
            </a:extLst>
          </a:blip>
          <a:srcRect l="5498" t="27129" r="9213" b="28803"/>
          <a:stretch/>
        </p:blipFill>
        <p:spPr bwMode="auto">
          <a:xfrm flipH="1">
            <a:off x="107504" y="6467982"/>
            <a:ext cx="1115616" cy="383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5115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Methode voor diagnose </a:t>
            </a:r>
            <a:endParaRPr lang="nl-NL" dirty="0"/>
          </a:p>
        </p:txBody>
      </p:sp>
      <p:sp>
        <p:nvSpPr>
          <p:cNvPr id="3" name="Content Placeholder 2"/>
          <p:cNvSpPr>
            <a:spLocks noGrp="1"/>
          </p:cNvSpPr>
          <p:nvPr>
            <p:ph idx="1"/>
          </p:nvPr>
        </p:nvSpPr>
        <p:spPr/>
        <p:txBody>
          <a:bodyPr/>
          <a:lstStyle/>
          <a:p>
            <a:r>
              <a:rPr lang="nl-NL" dirty="0" smtClean="0"/>
              <a:t>Positieve </a:t>
            </a:r>
            <a:r>
              <a:rPr lang="nl-NL" dirty="0" err="1" smtClean="0"/>
              <a:t>swabs</a:t>
            </a:r>
            <a:r>
              <a:rPr lang="nl-NL" dirty="0" smtClean="0"/>
              <a:t> staartstuk en hoofd wonden</a:t>
            </a:r>
          </a:p>
          <a:p>
            <a:endParaRPr lang="nl-NL" dirty="0"/>
          </a:p>
          <a:p>
            <a:r>
              <a:rPr lang="nl-NL" dirty="0" smtClean="0"/>
              <a:t>Retrospectieve studie 1081 bruinvissen 2003-2013</a:t>
            </a:r>
          </a:p>
          <a:p>
            <a:endParaRPr lang="nl-NL" b="1" dirty="0" smtClean="0"/>
          </a:p>
          <a:p>
            <a:r>
              <a:rPr lang="nl-NL" dirty="0" smtClean="0"/>
              <a:t>963 individuen meegenomen</a:t>
            </a:r>
          </a:p>
          <a:p>
            <a:r>
              <a:rPr lang="nl-NL" dirty="0" smtClean="0"/>
              <a:t>444 (46%) bruinvissen hadden een blubber defect</a:t>
            </a:r>
          </a:p>
          <a:p>
            <a:r>
              <a:rPr lang="nl-NL" dirty="0" smtClean="0"/>
              <a:t>202 waren in redelijke tot goede staat voor verdere analyse</a:t>
            </a:r>
          </a:p>
          <a:p>
            <a:endParaRPr lang="nl-NL" dirty="0"/>
          </a:p>
          <a:p>
            <a:r>
              <a:rPr lang="nl-NL" dirty="0" smtClean="0"/>
              <a:t>120/202 hadden hoofd en/of staartstuk wonden</a:t>
            </a:r>
          </a:p>
          <a:p>
            <a:r>
              <a:rPr lang="nl-NL" dirty="0" smtClean="0"/>
              <a:t>Waarvan 60% ook flipper wonden en/of krassen hadden</a:t>
            </a:r>
          </a:p>
          <a:p>
            <a:r>
              <a:rPr lang="nl-NL" i="1" dirty="0" smtClean="0"/>
              <a:t>P</a:t>
            </a:r>
            <a:r>
              <a:rPr lang="nl-NL" dirty="0" smtClean="0"/>
              <a:t>=&lt;0.001</a:t>
            </a:r>
          </a:p>
          <a:p>
            <a:endParaRPr lang="nl-NL" dirty="0"/>
          </a:p>
          <a:p>
            <a:endParaRPr lang="nl-NL" dirty="0"/>
          </a:p>
        </p:txBody>
      </p:sp>
      <p:pic>
        <p:nvPicPr>
          <p:cNvPr id="5" name="Picture 4"/>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3715" t="3811" r="51271" b="88313"/>
          <a:stretch/>
        </p:blipFill>
        <p:spPr bwMode="auto">
          <a:xfrm>
            <a:off x="7177702" y="6373563"/>
            <a:ext cx="1944216" cy="478352"/>
          </a:xfrm>
          <a:prstGeom prst="rect">
            <a:avLst/>
          </a:prstGeom>
          <a:ln>
            <a:noFill/>
          </a:ln>
          <a:extLst>
            <a:ext uri="{53640926-AAD7-44D8-BBD7-CCE9431645EC}">
              <a14:shadowObscured xmlns:a14="http://schemas.microsoft.com/office/drawing/2010/main"/>
            </a:ext>
          </a:extLst>
        </p:spPr>
      </p:pic>
      <p:pic>
        <p:nvPicPr>
          <p:cNvPr id="6"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28150" b="74531" l="5714" r="90000">
                        <a14:foregroundMark x1="36071" y1="68901" x2="36071" y2="68901"/>
                        <a14:foregroundMark x1="31964" y1="68633" x2="31964" y2="68633"/>
                        <a14:foregroundMark x1="33750" y1="69437" x2="33750" y2="69437"/>
                        <a14:foregroundMark x1="35179" y1="70509" x2="35179" y2="70509"/>
                        <a14:foregroundMark x1="36250" y1="71314" x2="36250" y2="71314"/>
                        <a14:foregroundMark x1="36786" y1="70241" x2="36786" y2="70241"/>
                        <a14:foregroundMark x1="38214" y1="68633" x2="38214" y2="68633"/>
                        <a14:foregroundMark x1="38393" y1="68633" x2="38393" y2="68633"/>
                        <a14:foregroundMark x1="79821" y1="65416" x2="79821" y2="65416"/>
                        <a14:foregroundMark x1="75893" y1="65416" x2="75893" y2="65416"/>
                        <a14:foregroundMark x1="70536" y1="66488" x2="70536" y2="66488"/>
                        <a14:foregroundMark x1="69643" y1="63003" x2="69643" y2="63003"/>
                        <a14:foregroundMark x1="65714" y1="67560" x2="65714" y2="67560"/>
                        <a14:foregroundMark x1="61786" y1="63003" x2="61786" y2="63003"/>
                        <a14:foregroundMark x1="58750" y1="64075" x2="58750" y2="64075"/>
                        <a14:foregroundMark x1="54821" y1="65416" x2="54821" y2="65416"/>
                        <a14:foregroundMark x1="51786" y1="66488" x2="51786" y2="66488"/>
                        <a14:foregroundMark x1="46964" y1="68901" x2="46964" y2="68901"/>
                        <a14:foregroundMark x1="28214" y1="69973" x2="28214" y2="69973"/>
                        <a14:foregroundMark x1="20536" y1="67560" x2="20536" y2="67560"/>
                        <a14:foregroundMark x1="15714" y1="69973" x2="15714" y2="69973"/>
                        <a14:foregroundMark x1="10357" y1="68901" x2="10357" y2="68901"/>
                        <a14:foregroundMark x1="85357" y1="66488" x2="85357" y2="66488"/>
                        <a14:foregroundMark x1="84464" y1="64075" x2="84464" y2="64075"/>
                        <a14:foregroundMark x1="79107" y1="64075" x2="79107" y2="64075"/>
                        <a14:foregroundMark x1="76786" y1="64075" x2="76786" y2="64075"/>
                        <a14:foregroundMark x1="76786" y1="64075" x2="76786" y2="64075"/>
                        <a14:foregroundMark x1="73571" y1="64075" x2="73571" y2="64075"/>
                        <a14:backgroundMark x1="28254" y1="69856" x2="28254" y2="69856"/>
                        <a14:backgroundMark x1="18095" y1="72727" x2="18095" y2="72727"/>
                      </a14:backgroundRemoval>
                    </a14:imgEffect>
                    <a14:imgEffect>
                      <a14:artisticCutout/>
                    </a14:imgEffect>
                    <a14:imgEffect>
                      <a14:brightnessContrast bright="20000"/>
                    </a14:imgEffect>
                  </a14:imgLayer>
                </a14:imgProps>
              </a:ext>
              <a:ext uri="{28A0092B-C50C-407E-A947-70E740481C1C}">
                <a14:useLocalDpi xmlns:a14="http://schemas.microsoft.com/office/drawing/2010/main" val="0"/>
              </a:ext>
            </a:extLst>
          </a:blip>
          <a:srcRect l="5498" t="27129" r="9213" b="28803"/>
          <a:stretch/>
        </p:blipFill>
        <p:spPr bwMode="auto">
          <a:xfrm flipH="1">
            <a:off x="107504" y="6467982"/>
            <a:ext cx="1115616" cy="383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6083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O:\DGK\DP\Onderzoek\DWHC\BRUINVISSEN\Papers\mutilated porpoises\Figures\Figure 2.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31438" y="-199497"/>
            <a:ext cx="4848874" cy="71287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715" t="3811" r="51271" b="88313"/>
          <a:stretch/>
        </p:blipFill>
        <p:spPr bwMode="auto">
          <a:xfrm>
            <a:off x="7177702" y="6373563"/>
            <a:ext cx="1944216" cy="478352"/>
          </a:xfrm>
          <a:prstGeom prst="rect">
            <a:avLst/>
          </a:prstGeom>
          <a:ln>
            <a:noFill/>
          </a:ln>
          <a:extLst>
            <a:ext uri="{53640926-AAD7-44D8-BBD7-CCE9431645EC}">
              <a14:shadowObscured xmlns:a14="http://schemas.microsoft.com/office/drawing/2010/main"/>
            </a:ext>
          </a:extLst>
        </p:spPr>
      </p:pic>
      <p:pic>
        <p:nvPicPr>
          <p:cNvPr id="6" name="Picture 2"/>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28150" b="74531" l="5714" r="90000">
                        <a14:foregroundMark x1="36071" y1="68901" x2="36071" y2="68901"/>
                        <a14:foregroundMark x1="31964" y1="68633" x2="31964" y2="68633"/>
                        <a14:foregroundMark x1="33750" y1="69437" x2="33750" y2="69437"/>
                        <a14:foregroundMark x1="35179" y1="70509" x2="35179" y2="70509"/>
                        <a14:foregroundMark x1="36250" y1="71314" x2="36250" y2="71314"/>
                        <a14:foregroundMark x1="36786" y1="70241" x2="36786" y2="70241"/>
                        <a14:foregroundMark x1="38214" y1="68633" x2="38214" y2="68633"/>
                        <a14:foregroundMark x1="38393" y1="68633" x2="38393" y2="68633"/>
                        <a14:foregroundMark x1="79821" y1="65416" x2="79821" y2="65416"/>
                        <a14:foregroundMark x1="75893" y1="65416" x2="75893" y2="65416"/>
                        <a14:foregroundMark x1="70536" y1="66488" x2="70536" y2="66488"/>
                        <a14:foregroundMark x1="69643" y1="63003" x2="69643" y2="63003"/>
                        <a14:foregroundMark x1="65714" y1="67560" x2="65714" y2="67560"/>
                        <a14:foregroundMark x1="61786" y1="63003" x2="61786" y2="63003"/>
                        <a14:foregroundMark x1="58750" y1="64075" x2="58750" y2="64075"/>
                        <a14:foregroundMark x1="54821" y1="65416" x2="54821" y2="65416"/>
                        <a14:foregroundMark x1="51786" y1="66488" x2="51786" y2="66488"/>
                        <a14:foregroundMark x1="46964" y1="68901" x2="46964" y2="68901"/>
                        <a14:foregroundMark x1="28214" y1="69973" x2="28214" y2="69973"/>
                        <a14:foregroundMark x1="20536" y1="67560" x2="20536" y2="67560"/>
                        <a14:foregroundMark x1="15714" y1="69973" x2="15714" y2="69973"/>
                        <a14:foregroundMark x1="10357" y1="68901" x2="10357" y2="68901"/>
                        <a14:foregroundMark x1="85357" y1="66488" x2="85357" y2="66488"/>
                        <a14:foregroundMark x1="84464" y1="64075" x2="84464" y2="64075"/>
                        <a14:foregroundMark x1="79107" y1="64075" x2="79107" y2="64075"/>
                        <a14:foregroundMark x1="76786" y1="64075" x2="76786" y2="64075"/>
                        <a14:foregroundMark x1="76786" y1="64075" x2="76786" y2="64075"/>
                        <a14:foregroundMark x1="73571" y1="64075" x2="73571" y2="64075"/>
                        <a14:backgroundMark x1="28254" y1="69856" x2="28254" y2="69856"/>
                        <a14:backgroundMark x1="18095" y1="72727" x2="18095" y2="72727"/>
                      </a14:backgroundRemoval>
                    </a14:imgEffect>
                    <a14:imgEffect>
                      <a14:artisticCutout/>
                    </a14:imgEffect>
                    <a14:imgEffect>
                      <a14:brightnessContrast bright="20000"/>
                    </a14:imgEffect>
                  </a14:imgLayer>
                </a14:imgProps>
              </a:ext>
              <a:ext uri="{28A0092B-C50C-407E-A947-70E740481C1C}">
                <a14:useLocalDpi xmlns:a14="http://schemas.microsoft.com/office/drawing/2010/main" val="0"/>
              </a:ext>
            </a:extLst>
          </a:blip>
          <a:srcRect l="5498" t="27129" r="9213" b="28803"/>
          <a:stretch/>
        </p:blipFill>
        <p:spPr bwMode="auto">
          <a:xfrm flipH="1">
            <a:off x="107504" y="6467982"/>
            <a:ext cx="1115616" cy="383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620966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Conclusies van de studie</a:t>
            </a:r>
            <a:endParaRPr lang="nl-NL" dirty="0"/>
          </a:p>
        </p:txBody>
      </p:sp>
      <p:sp>
        <p:nvSpPr>
          <p:cNvPr id="3" name="Content Placeholder 2"/>
          <p:cNvSpPr>
            <a:spLocks noGrp="1"/>
          </p:cNvSpPr>
          <p:nvPr>
            <p:ph idx="1"/>
          </p:nvPr>
        </p:nvSpPr>
        <p:spPr/>
        <p:txBody>
          <a:bodyPr>
            <a:normAutofit/>
          </a:bodyPr>
          <a:lstStyle/>
          <a:p>
            <a:r>
              <a:rPr lang="nl-NL" dirty="0" smtClean="0"/>
              <a:t>Onderscheid tussen aanval en aaseter; </a:t>
            </a:r>
            <a:r>
              <a:rPr lang="nl-NL" dirty="0"/>
              <a:t>100 </a:t>
            </a:r>
            <a:r>
              <a:rPr lang="nl-NL" dirty="0" smtClean="0"/>
              <a:t>individuen</a:t>
            </a:r>
            <a:br>
              <a:rPr lang="nl-NL" dirty="0" smtClean="0"/>
            </a:br>
            <a:r>
              <a:rPr lang="nl-NL" dirty="0"/>
              <a:t/>
            </a:r>
            <a:br>
              <a:rPr lang="nl-NL" dirty="0"/>
            </a:br>
            <a:r>
              <a:rPr lang="nl-NL" dirty="0"/>
              <a:t>- </a:t>
            </a:r>
            <a:r>
              <a:rPr lang="nl-NL" dirty="0" smtClean="0"/>
              <a:t>door andere doodsoorzaak uit te sluiten</a:t>
            </a:r>
            <a:r>
              <a:rPr lang="nl-NL" dirty="0"/>
              <a:t/>
            </a:r>
            <a:br>
              <a:rPr lang="nl-NL" dirty="0"/>
            </a:br>
            <a:r>
              <a:rPr lang="nl-NL" dirty="0"/>
              <a:t>- </a:t>
            </a:r>
            <a:r>
              <a:rPr lang="nl-NL" dirty="0" smtClean="0"/>
              <a:t>vinden van bloedingen</a:t>
            </a:r>
            <a:r>
              <a:rPr lang="nl-NL" dirty="0"/>
              <a:t/>
            </a:r>
            <a:br>
              <a:rPr lang="nl-NL" dirty="0"/>
            </a:br>
            <a:r>
              <a:rPr lang="nl-NL" dirty="0"/>
              <a:t>- </a:t>
            </a:r>
            <a:r>
              <a:rPr lang="nl-NL" dirty="0" smtClean="0"/>
              <a:t>dieet</a:t>
            </a:r>
            <a:br>
              <a:rPr lang="nl-NL" dirty="0" smtClean="0"/>
            </a:br>
            <a:r>
              <a:rPr lang="nl-NL" dirty="0" smtClean="0"/>
              <a:t>- voedingstoestand</a:t>
            </a:r>
          </a:p>
          <a:p>
            <a:endParaRPr lang="nl-NL" dirty="0"/>
          </a:p>
          <a:p>
            <a:r>
              <a:rPr lang="nl-NL" dirty="0"/>
              <a:t>90 had </a:t>
            </a:r>
            <a:r>
              <a:rPr lang="nl-NL" dirty="0" smtClean="0"/>
              <a:t>geen andere doodsoorzaak</a:t>
            </a:r>
            <a:endParaRPr lang="nl-NL" dirty="0"/>
          </a:p>
          <a:p>
            <a:r>
              <a:rPr lang="nl-NL" dirty="0"/>
              <a:t>26/90 had </a:t>
            </a:r>
            <a:r>
              <a:rPr lang="nl-NL" dirty="0" smtClean="0"/>
              <a:t>macroscopisch hemorragie</a:t>
            </a:r>
            <a:endParaRPr lang="nl-NL" dirty="0"/>
          </a:p>
          <a:p>
            <a:r>
              <a:rPr lang="nl-NL" dirty="0" smtClean="0"/>
              <a:t>75% had deels onverteerde prooi in de maag</a:t>
            </a:r>
          </a:p>
          <a:p>
            <a:endParaRPr lang="nl-NL" dirty="0"/>
          </a:p>
          <a:p>
            <a:r>
              <a:rPr lang="nl-NL" b="1" dirty="0" smtClean="0"/>
              <a:t>Conclusie</a:t>
            </a:r>
            <a:r>
              <a:rPr lang="nl-NL" dirty="0" smtClean="0"/>
              <a:t>: </a:t>
            </a:r>
            <a:r>
              <a:rPr lang="en-GB" dirty="0"/>
              <a:t>182/721 </a:t>
            </a:r>
            <a:r>
              <a:rPr lang="en-GB" dirty="0" smtClean="0"/>
              <a:t>had </a:t>
            </a:r>
            <a:r>
              <a:rPr lang="en-GB" dirty="0" err="1" smtClean="0"/>
              <a:t>dodelijke</a:t>
            </a:r>
            <a:r>
              <a:rPr lang="en-GB" dirty="0" smtClean="0"/>
              <a:t>, sub-</a:t>
            </a:r>
            <a:r>
              <a:rPr lang="en-GB" dirty="0" err="1" smtClean="0"/>
              <a:t>dodelijke</a:t>
            </a:r>
            <a:r>
              <a:rPr lang="en-GB" dirty="0" smtClean="0"/>
              <a:t> of </a:t>
            </a:r>
            <a:r>
              <a:rPr lang="en-GB" dirty="0" err="1" smtClean="0"/>
              <a:t>postmortale</a:t>
            </a:r>
            <a:r>
              <a:rPr lang="en-GB" dirty="0" smtClean="0"/>
              <a:t> </a:t>
            </a:r>
            <a:r>
              <a:rPr lang="en-GB" dirty="0" err="1" smtClean="0"/>
              <a:t>ontmoeting</a:t>
            </a:r>
            <a:r>
              <a:rPr lang="en-GB" dirty="0" smtClean="0"/>
              <a:t> met </a:t>
            </a:r>
            <a:r>
              <a:rPr lang="en-GB" dirty="0" err="1" smtClean="0"/>
              <a:t>een</a:t>
            </a:r>
            <a:r>
              <a:rPr lang="en-GB" dirty="0" smtClean="0"/>
              <a:t> </a:t>
            </a:r>
            <a:r>
              <a:rPr lang="en-GB" dirty="0" err="1" smtClean="0"/>
              <a:t>zeehond</a:t>
            </a:r>
            <a:r>
              <a:rPr lang="en-GB" dirty="0" smtClean="0"/>
              <a:t> </a:t>
            </a:r>
            <a:r>
              <a:rPr lang="en-GB" dirty="0" err="1" smtClean="0"/>
              <a:t>volgens</a:t>
            </a:r>
            <a:r>
              <a:rPr lang="en-GB" dirty="0" smtClean="0"/>
              <a:t> </a:t>
            </a:r>
            <a:r>
              <a:rPr lang="en-GB" dirty="0" err="1" smtClean="0"/>
              <a:t>onze</a:t>
            </a:r>
            <a:r>
              <a:rPr lang="en-GB" dirty="0" smtClean="0"/>
              <a:t> </a:t>
            </a:r>
            <a:r>
              <a:rPr lang="en-GB" dirty="0" err="1" smtClean="0"/>
              <a:t>schatting</a:t>
            </a:r>
            <a:r>
              <a:rPr lang="en-GB" dirty="0" smtClean="0"/>
              <a:t> </a:t>
            </a:r>
            <a:r>
              <a:rPr lang="en-GB" b="1" dirty="0" smtClean="0"/>
              <a:t>(25%)</a:t>
            </a:r>
            <a:endParaRPr lang="en-GB" b="1" dirty="0"/>
          </a:p>
        </p:txBody>
      </p:sp>
      <p:pic>
        <p:nvPicPr>
          <p:cNvPr id="5" name="Picture 4"/>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715" t="3811" r="51271" b="88313"/>
          <a:stretch/>
        </p:blipFill>
        <p:spPr bwMode="auto">
          <a:xfrm>
            <a:off x="7177702" y="6373563"/>
            <a:ext cx="1944216" cy="478352"/>
          </a:xfrm>
          <a:prstGeom prst="rect">
            <a:avLst/>
          </a:prstGeom>
          <a:ln>
            <a:noFill/>
          </a:ln>
          <a:extLst>
            <a:ext uri="{53640926-AAD7-44D8-BBD7-CCE9431645EC}">
              <a14:shadowObscured xmlns:a14="http://schemas.microsoft.com/office/drawing/2010/main"/>
            </a:ext>
          </a:extLst>
        </p:spPr>
      </p:pic>
      <p:pic>
        <p:nvPicPr>
          <p:cNvPr id="6"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8150" b="74531" l="5714" r="90000">
                        <a14:foregroundMark x1="36071" y1="68901" x2="36071" y2="68901"/>
                        <a14:foregroundMark x1="31964" y1="68633" x2="31964" y2="68633"/>
                        <a14:foregroundMark x1="33750" y1="69437" x2="33750" y2="69437"/>
                        <a14:foregroundMark x1="35179" y1="70509" x2="35179" y2="70509"/>
                        <a14:foregroundMark x1="36250" y1="71314" x2="36250" y2="71314"/>
                        <a14:foregroundMark x1="36786" y1="70241" x2="36786" y2="70241"/>
                        <a14:foregroundMark x1="38214" y1="68633" x2="38214" y2="68633"/>
                        <a14:foregroundMark x1="38393" y1="68633" x2="38393" y2="68633"/>
                        <a14:foregroundMark x1="79821" y1="65416" x2="79821" y2="65416"/>
                        <a14:foregroundMark x1="75893" y1="65416" x2="75893" y2="65416"/>
                        <a14:foregroundMark x1="70536" y1="66488" x2="70536" y2="66488"/>
                        <a14:foregroundMark x1="69643" y1="63003" x2="69643" y2="63003"/>
                        <a14:foregroundMark x1="65714" y1="67560" x2="65714" y2="67560"/>
                        <a14:foregroundMark x1="61786" y1="63003" x2="61786" y2="63003"/>
                        <a14:foregroundMark x1="58750" y1="64075" x2="58750" y2="64075"/>
                        <a14:foregroundMark x1="54821" y1="65416" x2="54821" y2="65416"/>
                        <a14:foregroundMark x1="51786" y1="66488" x2="51786" y2="66488"/>
                        <a14:foregroundMark x1="46964" y1="68901" x2="46964" y2="68901"/>
                        <a14:foregroundMark x1="28214" y1="69973" x2="28214" y2="69973"/>
                        <a14:foregroundMark x1="20536" y1="67560" x2="20536" y2="67560"/>
                        <a14:foregroundMark x1="15714" y1="69973" x2="15714" y2="69973"/>
                        <a14:foregroundMark x1="10357" y1="68901" x2="10357" y2="68901"/>
                        <a14:foregroundMark x1="85357" y1="66488" x2="85357" y2="66488"/>
                        <a14:foregroundMark x1="84464" y1="64075" x2="84464" y2="64075"/>
                        <a14:foregroundMark x1="79107" y1="64075" x2="79107" y2="64075"/>
                        <a14:foregroundMark x1="76786" y1="64075" x2="76786" y2="64075"/>
                        <a14:foregroundMark x1="76786" y1="64075" x2="76786" y2="64075"/>
                        <a14:foregroundMark x1="73571" y1="64075" x2="73571" y2="64075"/>
                        <a14:backgroundMark x1="28254" y1="69856" x2="28254" y2="69856"/>
                        <a14:backgroundMark x1="18095" y1="72727" x2="18095" y2="72727"/>
                      </a14:backgroundRemoval>
                    </a14:imgEffect>
                    <a14:imgEffect>
                      <a14:artisticCutout/>
                    </a14:imgEffect>
                    <a14:imgEffect>
                      <a14:brightnessContrast bright="20000"/>
                    </a14:imgEffect>
                  </a14:imgLayer>
                </a14:imgProps>
              </a:ext>
              <a:ext uri="{28A0092B-C50C-407E-A947-70E740481C1C}">
                <a14:useLocalDpi xmlns:a14="http://schemas.microsoft.com/office/drawing/2010/main" val="0"/>
              </a:ext>
            </a:extLst>
          </a:blip>
          <a:srcRect l="5498" t="27129" r="9213" b="28803"/>
          <a:stretch/>
        </p:blipFill>
        <p:spPr bwMode="auto">
          <a:xfrm flipH="1">
            <a:off x="107504" y="6467982"/>
            <a:ext cx="1115616" cy="383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2674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Meer </a:t>
            </a:r>
            <a:r>
              <a:rPr lang="en-GB" dirty="0" err="1" smtClean="0"/>
              <a:t>conclusies</a:t>
            </a:r>
            <a:endParaRPr lang="en-GB" dirty="0"/>
          </a:p>
        </p:txBody>
      </p:sp>
      <p:sp>
        <p:nvSpPr>
          <p:cNvPr id="3" name="Content Placeholder 2"/>
          <p:cNvSpPr>
            <a:spLocks noGrp="1"/>
          </p:cNvSpPr>
          <p:nvPr>
            <p:ph idx="1"/>
          </p:nvPr>
        </p:nvSpPr>
        <p:spPr>
          <a:xfrm>
            <a:off x="457200" y="1600200"/>
            <a:ext cx="8229600" cy="4061047"/>
          </a:xfrm>
        </p:spPr>
        <p:txBody>
          <a:bodyPr>
            <a:normAutofit/>
          </a:bodyPr>
          <a:lstStyle/>
          <a:p>
            <a:r>
              <a:rPr lang="en-GB" dirty="0" err="1" smtClean="0"/>
              <a:t>Voornamelijke</a:t>
            </a:r>
            <a:r>
              <a:rPr lang="en-GB" dirty="0" smtClean="0"/>
              <a:t> </a:t>
            </a:r>
            <a:r>
              <a:rPr lang="en-GB" dirty="0" err="1" smtClean="0"/>
              <a:t>jonge</a:t>
            </a:r>
            <a:r>
              <a:rPr lang="en-GB" dirty="0" smtClean="0"/>
              <a:t> </a:t>
            </a:r>
            <a:r>
              <a:rPr lang="en-GB" dirty="0" err="1" smtClean="0"/>
              <a:t>bruinvissen</a:t>
            </a:r>
            <a:endParaRPr lang="en-GB" dirty="0" smtClean="0"/>
          </a:p>
          <a:p>
            <a:endParaRPr lang="en-GB" dirty="0"/>
          </a:p>
          <a:p>
            <a:r>
              <a:rPr lang="nl-NL" dirty="0" smtClean="0"/>
              <a:t>Significant hogere </a:t>
            </a:r>
            <a:r>
              <a:rPr lang="nl-NL" dirty="0" err="1" smtClean="0"/>
              <a:t>NCCs</a:t>
            </a:r>
            <a:r>
              <a:rPr lang="nl-NL" dirty="0" smtClean="0"/>
              <a:t> </a:t>
            </a:r>
          </a:p>
          <a:p>
            <a:endParaRPr lang="nl-NL" dirty="0"/>
          </a:p>
          <a:p>
            <a:r>
              <a:rPr lang="nl-NL" dirty="0" smtClean="0"/>
              <a:t>Gezonde dieren!</a:t>
            </a:r>
          </a:p>
          <a:p>
            <a:endParaRPr lang="nl-NL" dirty="0"/>
          </a:p>
          <a:p>
            <a:r>
              <a:rPr lang="nl-NL" dirty="0" smtClean="0"/>
              <a:t>Distributie in winter (Dec-Mar) </a:t>
            </a:r>
          </a:p>
          <a:p>
            <a:endParaRPr lang="nl-NL" dirty="0"/>
          </a:p>
          <a:p>
            <a:r>
              <a:rPr lang="nl-NL" dirty="0" smtClean="0"/>
              <a:t>Pup/rui seizoen voor grijze zeehonden </a:t>
            </a:r>
          </a:p>
          <a:p>
            <a:endParaRPr lang="nl-NL" dirty="0"/>
          </a:p>
          <a:p>
            <a:r>
              <a:rPr lang="nl-NL" dirty="0" smtClean="0"/>
              <a:t>Verschuiving voedselketen en web</a:t>
            </a:r>
            <a:endParaRPr lang="nl-NL" dirty="0"/>
          </a:p>
          <a:p>
            <a:endParaRPr lang="en-GB" dirty="0" smtClean="0"/>
          </a:p>
          <a:p>
            <a:endParaRPr lang="en-GB" dirty="0" smtClean="0"/>
          </a:p>
          <a:p>
            <a:endParaRPr lang="en-GB"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853954"/>
            <a:ext cx="3384376" cy="2816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715" t="3811" r="51271" b="88313"/>
          <a:stretch/>
        </p:blipFill>
        <p:spPr bwMode="auto">
          <a:xfrm>
            <a:off x="7177702" y="6373563"/>
            <a:ext cx="1944216" cy="478352"/>
          </a:xfrm>
          <a:prstGeom prst="rect">
            <a:avLst/>
          </a:prstGeom>
          <a:ln>
            <a:noFill/>
          </a:ln>
          <a:extLst>
            <a:ext uri="{53640926-AAD7-44D8-BBD7-CCE9431645EC}">
              <a14:shadowObscured xmlns:a14="http://schemas.microsoft.com/office/drawing/2010/main"/>
            </a:ext>
          </a:extLst>
        </p:spPr>
      </p:pic>
      <p:pic>
        <p:nvPicPr>
          <p:cNvPr id="7" name="Picture 2"/>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28150" b="74531" l="5714" r="90000">
                        <a14:foregroundMark x1="36071" y1="68901" x2="36071" y2="68901"/>
                        <a14:foregroundMark x1="31964" y1="68633" x2="31964" y2="68633"/>
                        <a14:foregroundMark x1="33750" y1="69437" x2="33750" y2="69437"/>
                        <a14:foregroundMark x1="35179" y1="70509" x2="35179" y2="70509"/>
                        <a14:foregroundMark x1="36250" y1="71314" x2="36250" y2="71314"/>
                        <a14:foregroundMark x1="36786" y1="70241" x2="36786" y2="70241"/>
                        <a14:foregroundMark x1="38214" y1="68633" x2="38214" y2="68633"/>
                        <a14:foregroundMark x1="38393" y1="68633" x2="38393" y2="68633"/>
                        <a14:foregroundMark x1="79821" y1="65416" x2="79821" y2="65416"/>
                        <a14:foregroundMark x1="75893" y1="65416" x2="75893" y2="65416"/>
                        <a14:foregroundMark x1="70536" y1="66488" x2="70536" y2="66488"/>
                        <a14:foregroundMark x1="69643" y1="63003" x2="69643" y2="63003"/>
                        <a14:foregroundMark x1="65714" y1="67560" x2="65714" y2="67560"/>
                        <a14:foregroundMark x1="61786" y1="63003" x2="61786" y2="63003"/>
                        <a14:foregroundMark x1="58750" y1="64075" x2="58750" y2="64075"/>
                        <a14:foregroundMark x1="54821" y1="65416" x2="54821" y2="65416"/>
                        <a14:foregroundMark x1="51786" y1="66488" x2="51786" y2="66488"/>
                        <a14:foregroundMark x1="46964" y1="68901" x2="46964" y2="68901"/>
                        <a14:foregroundMark x1="28214" y1="69973" x2="28214" y2="69973"/>
                        <a14:foregroundMark x1="20536" y1="67560" x2="20536" y2="67560"/>
                        <a14:foregroundMark x1="15714" y1="69973" x2="15714" y2="69973"/>
                        <a14:foregroundMark x1="10357" y1="68901" x2="10357" y2="68901"/>
                        <a14:foregroundMark x1="85357" y1="66488" x2="85357" y2="66488"/>
                        <a14:foregroundMark x1="84464" y1="64075" x2="84464" y2="64075"/>
                        <a14:foregroundMark x1="79107" y1="64075" x2="79107" y2="64075"/>
                        <a14:foregroundMark x1="76786" y1="64075" x2="76786" y2="64075"/>
                        <a14:foregroundMark x1="76786" y1="64075" x2="76786" y2="64075"/>
                        <a14:foregroundMark x1="73571" y1="64075" x2="73571" y2="64075"/>
                        <a14:backgroundMark x1="28254" y1="69856" x2="28254" y2="69856"/>
                        <a14:backgroundMark x1="18095" y1="72727" x2="18095" y2="72727"/>
                      </a14:backgroundRemoval>
                    </a14:imgEffect>
                    <a14:imgEffect>
                      <a14:artisticCutout/>
                    </a14:imgEffect>
                    <a14:imgEffect>
                      <a14:brightnessContrast bright="20000"/>
                    </a14:imgEffect>
                  </a14:imgLayer>
                </a14:imgProps>
              </a:ext>
              <a:ext uri="{28A0092B-C50C-407E-A947-70E740481C1C}">
                <a14:useLocalDpi xmlns:a14="http://schemas.microsoft.com/office/drawing/2010/main" val="0"/>
              </a:ext>
            </a:extLst>
          </a:blip>
          <a:srcRect l="5498" t="27129" r="9213" b="28803"/>
          <a:stretch/>
        </p:blipFill>
        <p:spPr bwMode="auto">
          <a:xfrm flipH="1">
            <a:off x="107504" y="6467982"/>
            <a:ext cx="1115616" cy="383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http://static.zoom.nl/8E6C0EEFD88B7105E95E9B0A326A3235-grijze-zeehond-pup.jp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36096" y="3836970"/>
            <a:ext cx="3384376" cy="2252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0893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635" y="332656"/>
            <a:ext cx="8229600" cy="724942"/>
          </a:xfrm>
        </p:spPr>
        <p:txBody>
          <a:bodyPr/>
          <a:lstStyle/>
          <a:p>
            <a:r>
              <a:rPr lang="en-GB" dirty="0" smtClean="0"/>
              <a:t>Changing headlines</a:t>
            </a:r>
            <a:endParaRPr lang="en-GB" dirty="0"/>
          </a:p>
        </p:txBody>
      </p:sp>
      <p:pic>
        <p:nvPicPr>
          <p:cNvPr id="4" name="Picture 3"/>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3715" t="3811" r="51271" b="88313"/>
          <a:stretch/>
        </p:blipFill>
        <p:spPr bwMode="auto">
          <a:xfrm>
            <a:off x="7177702" y="6373563"/>
            <a:ext cx="1944216" cy="478352"/>
          </a:xfrm>
          <a:prstGeom prst="rect">
            <a:avLst/>
          </a:prstGeom>
          <a:ln>
            <a:noFill/>
          </a:ln>
          <a:extLst>
            <a:ext uri="{53640926-AAD7-44D8-BBD7-CCE9431645EC}">
              <a14:shadowObscured xmlns:a14="http://schemas.microsoft.com/office/drawing/2010/main"/>
            </a:ext>
          </a:extLst>
        </p:spPr>
      </p:pic>
      <p:pic>
        <p:nvPicPr>
          <p:cNvPr id="5" name="Picture 3"/>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2403" t="8859" r="38572" b="17570"/>
          <a:stretch/>
        </p:blipFill>
        <p:spPr bwMode="auto">
          <a:xfrm>
            <a:off x="3635896" y="1268760"/>
            <a:ext cx="2632599" cy="3160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5224" t="27998" r="73395" b="4668"/>
          <a:stretch/>
        </p:blipFill>
        <p:spPr bwMode="auto">
          <a:xfrm>
            <a:off x="6372200" y="290518"/>
            <a:ext cx="2606722" cy="6567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635" y="1268760"/>
            <a:ext cx="3061116"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8635" y="4591361"/>
            <a:ext cx="5859760" cy="2260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659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fade">
                                      <p:cBhvr>
                                        <p:cTn id="17" dur="500"/>
                                        <p:tgtEl>
                                          <p:spTgt spid="10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724942"/>
          </a:xfrm>
        </p:spPr>
        <p:txBody>
          <a:bodyPr/>
          <a:lstStyle/>
          <a:p>
            <a:r>
              <a:rPr lang="nl-NL" dirty="0" smtClean="0"/>
              <a:t>Zaak gesloten!?</a:t>
            </a:r>
            <a:endParaRPr lang="nl-NL" dirty="0"/>
          </a:p>
        </p:txBody>
      </p:sp>
      <p:pic>
        <p:nvPicPr>
          <p:cNvPr id="5" name="Picture 4"/>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715" t="3811" r="51271" b="88313"/>
          <a:stretch/>
        </p:blipFill>
        <p:spPr bwMode="auto">
          <a:xfrm>
            <a:off x="7177702" y="6373563"/>
            <a:ext cx="1944216" cy="478352"/>
          </a:xfrm>
          <a:prstGeom prst="rect">
            <a:avLst/>
          </a:prstGeom>
          <a:ln>
            <a:noFill/>
          </a:ln>
          <a:extLst>
            <a:ext uri="{53640926-AAD7-44D8-BBD7-CCE9431645EC}">
              <a14:shadowObscured xmlns:a14="http://schemas.microsoft.com/office/drawing/2010/main"/>
            </a:ext>
          </a:extLst>
        </p:spPr>
      </p:pic>
      <p:pic>
        <p:nvPicPr>
          <p:cNvPr id="6"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8150" b="74531" l="5714" r="90000">
                        <a14:foregroundMark x1="36071" y1="68901" x2="36071" y2="68901"/>
                        <a14:foregroundMark x1="31964" y1="68633" x2="31964" y2="68633"/>
                        <a14:foregroundMark x1="33750" y1="69437" x2="33750" y2="69437"/>
                        <a14:foregroundMark x1="35179" y1="70509" x2="35179" y2="70509"/>
                        <a14:foregroundMark x1="36250" y1="71314" x2="36250" y2="71314"/>
                        <a14:foregroundMark x1="36786" y1="70241" x2="36786" y2="70241"/>
                        <a14:foregroundMark x1="38214" y1="68633" x2="38214" y2="68633"/>
                        <a14:foregroundMark x1="38393" y1="68633" x2="38393" y2="68633"/>
                        <a14:foregroundMark x1="79821" y1="65416" x2="79821" y2="65416"/>
                        <a14:foregroundMark x1="75893" y1="65416" x2="75893" y2="65416"/>
                        <a14:foregroundMark x1="70536" y1="66488" x2="70536" y2="66488"/>
                        <a14:foregroundMark x1="69643" y1="63003" x2="69643" y2="63003"/>
                        <a14:foregroundMark x1="65714" y1="67560" x2="65714" y2="67560"/>
                        <a14:foregroundMark x1="61786" y1="63003" x2="61786" y2="63003"/>
                        <a14:foregroundMark x1="58750" y1="64075" x2="58750" y2="64075"/>
                        <a14:foregroundMark x1="54821" y1="65416" x2="54821" y2="65416"/>
                        <a14:foregroundMark x1="51786" y1="66488" x2="51786" y2="66488"/>
                        <a14:foregroundMark x1="46964" y1="68901" x2="46964" y2="68901"/>
                        <a14:foregroundMark x1="28214" y1="69973" x2="28214" y2="69973"/>
                        <a14:foregroundMark x1="20536" y1="67560" x2="20536" y2="67560"/>
                        <a14:foregroundMark x1="15714" y1="69973" x2="15714" y2="69973"/>
                        <a14:foregroundMark x1="10357" y1="68901" x2="10357" y2="68901"/>
                        <a14:foregroundMark x1="85357" y1="66488" x2="85357" y2="66488"/>
                        <a14:foregroundMark x1="84464" y1="64075" x2="84464" y2="64075"/>
                        <a14:foregroundMark x1="79107" y1="64075" x2="79107" y2="64075"/>
                        <a14:foregroundMark x1="76786" y1="64075" x2="76786" y2="64075"/>
                        <a14:foregroundMark x1="76786" y1="64075" x2="76786" y2="64075"/>
                        <a14:foregroundMark x1="73571" y1="64075" x2="73571" y2="64075"/>
                        <a14:backgroundMark x1="28254" y1="69856" x2="28254" y2="69856"/>
                        <a14:backgroundMark x1="18095" y1="72727" x2="18095" y2="72727"/>
                      </a14:backgroundRemoval>
                    </a14:imgEffect>
                    <a14:imgEffect>
                      <a14:artisticCutout/>
                    </a14:imgEffect>
                    <a14:imgEffect>
                      <a14:brightnessContrast bright="20000"/>
                    </a14:imgEffect>
                  </a14:imgLayer>
                </a14:imgProps>
              </a:ext>
              <a:ext uri="{28A0092B-C50C-407E-A947-70E740481C1C}">
                <a14:useLocalDpi xmlns:a14="http://schemas.microsoft.com/office/drawing/2010/main" val="0"/>
              </a:ext>
            </a:extLst>
          </a:blip>
          <a:srcRect l="5498" t="27129" r="9213" b="28803"/>
          <a:stretch/>
        </p:blipFill>
        <p:spPr bwMode="auto">
          <a:xfrm flipH="1">
            <a:off x="107504" y="6467982"/>
            <a:ext cx="1115616" cy="383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1374662" y="1023934"/>
            <a:ext cx="6293682" cy="5349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44505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hlinkClick r:id="rId2"/>
              </a:rPr>
              <a:t>Videofragment </a:t>
            </a:r>
            <a:r>
              <a:rPr lang="en-GB" dirty="0" smtClean="0">
                <a:hlinkClick r:id="rId2"/>
              </a:rPr>
              <a:t>7: </a:t>
            </a:r>
            <a:r>
              <a:rPr lang="en-GB" dirty="0" err="1" smtClean="0">
                <a:hlinkClick r:id="rId2"/>
              </a:rPr>
              <a:t>Happie</a:t>
            </a:r>
            <a:r>
              <a:rPr lang="en-GB" dirty="0" smtClean="0">
                <a:hlinkClick r:id="rId2"/>
              </a:rPr>
              <a:t> </a:t>
            </a:r>
            <a:endParaRPr lang="en-GB" dirty="0"/>
          </a:p>
        </p:txBody>
      </p:sp>
      <p:pic>
        <p:nvPicPr>
          <p:cNvPr id="4" name="Picture 3"/>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715" t="3811" r="51271" b="88313"/>
          <a:stretch/>
        </p:blipFill>
        <p:spPr bwMode="auto">
          <a:xfrm>
            <a:off x="7177702" y="6373563"/>
            <a:ext cx="1944216" cy="478352"/>
          </a:xfrm>
          <a:prstGeom prst="rect">
            <a:avLst/>
          </a:prstGeom>
          <a:ln>
            <a:noFill/>
          </a:ln>
          <a:extLst>
            <a:ext uri="{53640926-AAD7-44D8-BBD7-CCE9431645EC}">
              <a14:shadowObscured xmlns:a14="http://schemas.microsoft.com/office/drawing/2010/main"/>
            </a:ext>
          </a:extLst>
        </p:spPr>
      </p:pic>
      <p:pic>
        <p:nvPicPr>
          <p:cNvPr id="5"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8150" b="74531" l="5714" r="90000">
                        <a14:foregroundMark x1="36071" y1="68901" x2="36071" y2="68901"/>
                        <a14:foregroundMark x1="31964" y1="68633" x2="31964" y2="68633"/>
                        <a14:foregroundMark x1="33750" y1="69437" x2="33750" y2="69437"/>
                        <a14:foregroundMark x1="35179" y1="70509" x2="35179" y2="70509"/>
                        <a14:foregroundMark x1="36250" y1="71314" x2="36250" y2="71314"/>
                        <a14:foregroundMark x1="36786" y1="70241" x2="36786" y2="70241"/>
                        <a14:foregroundMark x1="38214" y1="68633" x2="38214" y2="68633"/>
                        <a14:foregroundMark x1="38393" y1="68633" x2="38393" y2="68633"/>
                        <a14:foregroundMark x1="79821" y1="65416" x2="79821" y2="65416"/>
                        <a14:foregroundMark x1="75893" y1="65416" x2="75893" y2="65416"/>
                        <a14:foregroundMark x1="70536" y1="66488" x2="70536" y2="66488"/>
                        <a14:foregroundMark x1="69643" y1="63003" x2="69643" y2="63003"/>
                        <a14:foregroundMark x1="65714" y1="67560" x2="65714" y2="67560"/>
                        <a14:foregroundMark x1="61786" y1="63003" x2="61786" y2="63003"/>
                        <a14:foregroundMark x1="58750" y1="64075" x2="58750" y2="64075"/>
                        <a14:foregroundMark x1="54821" y1="65416" x2="54821" y2="65416"/>
                        <a14:foregroundMark x1="51786" y1="66488" x2="51786" y2="66488"/>
                        <a14:foregroundMark x1="46964" y1="68901" x2="46964" y2="68901"/>
                        <a14:foregroundMark x1="28214" y1="69973" x2="28214" y2="69973"/>
                        <a14:foregroundMark x1="20536" y1="67560" x2="20536" y2="67560"/>
                        <a14:foregroundMark x1="15714" y1="69973" x2="15714" y2="69973"/>
                        <a14:foregroundMark x1="10357" y1="68901" x2="10357" y2="68901"/>
                        <a14:foregroundMark x1="85357" y1="66488" x2="85357" y2="66488"/>
                        <a14:foregroundMark x1="84464" y1="64075" x2="84464" y2="64075"/>
                        <a14:foregroundMark x1="79107" y1="64075" x2="79107" y2="64075"/>
                        <a14:foregroundMark x1="76786" y1="64075" x2="76786" y2="64075"/>
                        <a14:foregroundMark x1="76786" y1="64075" x2="76786" y2="64075"/>
                        <a14:foregroundMark x1="73571" y1="64075" x2="73571" y2="64075"/>
                        <a14:backgroundMark x1="28254" y1="69856" x2="28254" y2="69856"/>
                        <a14:backgroundMark x1="18095" y1="72727" x2="18095" y2="72727"/>
                      </a14:backgroundRemoval>
                    </a14:imgEffect>
                    <a14:imgEffect>
                      <a14:artisticCutout/>
                    </a14:imgEffect>
                    <a14:imgEffect>
                      <a14:brightnessContrast bright="20000"/>
                    </a14:imgEffect>
                  </a14:imgLayer>
                </a14:imgProps>
              </a:ext>
              <a:ext uri="{28A0092B-C50C-407E-A947-70E740481C1C}">
                <a14:useLocalDpi xmlns:a14="http://schemas.microsoft.com/office/drawing/2010/main" val="0"/>
              </a:ext>
            </a:extLst>
          </a:blip>
          <a:srcRect l="5498" t="27129" r="9213" b="28803"/>
          <a:stretch/>
        </p:blipFill>
        <p:spPr bwMode="auto">
          <a:xfrm flipH="1">
            <a:off x="107504" y="6467982"/>
            <a:ext cx="1115616" cy="383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jdelijke aanduiding voor inhoud 5"/>
          <p:cNvSpPr>
            <a:spLocks noGrp="1"/>
          </p:cNvSpPr>
          <p:nvPr>
            <p:ph idx="1"/>
          </p:nvPr>
        </p:nvSpPr>
        <p:spPr/>
        <p:txBody>
          <a:bodyPr/>
          <a:lstStyle/>
          <a:p>
            <a:endParaRPr lang="nl-NL"/>
          </a:p>
        </p:txBody>
      </p:sp>
      <p:pic>
        <p:nvPicPr>
          <p:cNvPr id="7170" name="Picture 2">
            <a:hlinkClick r:id="rId2"/>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5830" t="32722" r="21544" b="28711"/>
          <a:stretch/>
        </p:blipFill>
        <p:spPr bwMode="auto">
          <a:xfrm>
            <a:off x="1043608" y="1772816"/>
            <a:ext cx="6820930" cy="3857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662512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ijsse004\AppData\Local\Microsoft\Windows\Temporary Internet Files\Content.Outlook\RIG8RE3J\flyer_kennisvannu_bruinviszaak (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855" y="260648"/>
            <a:ext cx="8959641" cy="631510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715" t="3811" r="51271" b="88313"/>
          <a:stretch/>
        </p:blipFill>
        <p:spPr bwMode="auto">
          <a:xfrm>
            <a:off x="7177702" y="6373563"/>
            <a:ext cx="1944216" cy="47835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112511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De </a:t>
            </a:r>
            <a:r>
              <a:rPr lang="en-GB" dirty="0" err="1" smtClean="0"/>
              <a:t>bruinvis</a:t>
            </a:r>
            <a:endParaRPr lang="en-GB" dirty="0"/>
          </a:p>
        </p:txBody>
      </p:sp>
      <p:pic>
        <p:nvPicPr>
          <p:cNvPr id="5" name="Picture 4"/>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715" t="3811" r="51271" b="88313"/>
          <a:stretch/>
        </p:blipFill>
        <p:spPr bwMode="auto">
          <a:xfrm>
            <a:off x="7177702" y="6373563"/>
            <a:ext cx="1944216" cy="478352"/>
          </a:xfrm>
          <a:prstGeom prst="rect">
            <a:avLst/>
          </a:prstGeom>
          <a:ln>
            <a:noFill/>
          </a:ln>
          <a:extLst>
            <a:ext uri="{53640926-AAD7-44D8-BBD7-CCE9431645EC}">
              <a14:shadowObscured xmlns:a14="http://schemas.microsoft.com/office/drawing/2010/main"/>
            </a:ext>
          </a:extLst>
        </p:spPr>
      </p:pic>
      <p:pic>
        <p:nvPicPr>
          <p:cNvPr id="6"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8150" b="74531" l="5714" r="90000">
                        <a14:foregroundMark x1="36071" y1="68901" x2="36071" y2="68901"/>
                        <a14:foregroundMark x1="31964" y1="68633" x2="31964" y2="68633"/>
                        <a14:foregroundMark x1="33750" y1="69437" x2="33750" y2="69437"/>
                        <a14:foregroundMark x1="35179" y1="70509" x2="35179" y2="70509"/>
                        <a14:foregroundMark x1="36250" y1="71314" x2="36250" y2="71314"/>
                        <a14:foregroundMark x1="36786" y1="70241" x2="36786" y2="70241"/>
                        <a14:foregroundMark x1="38214" y1="68633" x2="38214" y2="68633"/>
                        <a14:foregroundMark x1="38393" y1="68633" x2="38393" y2="68633"/>
                        <a14:foregroundMark x1="79821" y1="65416" x2="79821" y2="65416"/>
                        <a14:foregroundMark x1="75893" y1="65416" x2="75893" y2="65416"/>
                        <a14:foregroundMark x1="70536" y1="66488" x2="70536" y2="66488"/>
                        <a14:foregroundMark x1="69643" y1="63003" x2="69643" y2="63003"/>
                        <a14:foregroundMark x1="65714" y1="67560" x2="65714" y2="67560"/>
                        <a14:foregroundMark x1="61786" y1="63003" x2="61786" y2="63003"/>
                        <a14:foregroundMark x1="58750" y1="64075" x2="58750" y2="64075"/>
                        <a14:foregroundMark x1="54821" y1="65416" x2="54821" y2="65416"/>
                        <a14:foregroundMark x1="51786" y1="66488" x2="51786" y2="66488"/>
                        <a14:foregroundMark x1="46964" y1="68901" x2="46964" y2="68901"/>
                        <a14:foregroundMark x1="28214" y1="69973" x2="28214" y2="69973"/>
                        <a14:foregroundMark x1="20536" y1="67560" x2="20536" y2="67560"/>
                        <a14:foregroundMark x1="15714" y1="69973" x2="15714" y2="69973"/>
                        <a14:foregroundMark x1="10357" y1="68901" x2="10357" y2="68901"/>
                        <a14:foregroundMark x1="85357" y1="66488" x2="85357" y2="66488"/>
                        <a14:foregroundMark x1="84464" y1="64075" x2="84464" y2="64075"/>
                        <a14:foregroundMark x1="79107" y1="64075" x2="79107" y2="64075"/>
                        <a14:foregroundMark x1="76786" y1="64075" x2="76786" y2="64075"/>
                        <a14:foregroundMark x1="76786" y1="64075" x2="76786" y2="64075"/>
                        <a14:foregroundMark x1="73571" y1="64075" x2="73571" y2="64075"/>
                        <a14:backgroundMark x1="28254" y1="69856" x2="28254" y2="69856"/>
                        <a14:backgroundMark x1="18095" y1="72727" x2="18095" y2="72727"/>
                      </a14:backgroundRemoval>
                    </a14:imgEffect>
                    <a14:imgEffect>
                      <a14:artisticCutout/>
                    </a14:imgEffect>
                    <a14:imgEffect>
                      <a14:brightnessContrast bright="20000"/>
                    </a14:imgEffect>
                  </a14:imgLayer>
                </a14:imgProps>
              </a:ext>
              <a:ext uri="{28A0092B-C50C-407E-A947-70E740481C1C}">
                <a14:useLocalDpi xmlns:a14="http://schemas.microsoft.com/office/drawing/2010/main" val="0"/>
              </a:ext>
            </a:extLst>
          </a:blip>
          <a:srcRect l="5498" t="27129" r="9213" b="28803"/>
          <a:stretch/>
        </p:blipFill>
        <p:spPr bwMode="auto">
          <a:xfrm flipH="1">
            <a:off x="107504" y="6467982"/>
            <a:ext cx="1115616" cy="383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871852" y="1516951"/>
            <a:ext cx="5952661" cy="446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281974" y="6536837"/>
            <a:ext cx="2698175" cy="215444"/>
          </a:xfrm>
          <a:prstGeom prst="rect">
            <a:avLst/>
          </a:prstGeom>
          <a:noFill/>
        </p:spPr>
        <p:txBody>
          <a:bodyPr wrap="none" rtlCol="0">
            <a:spAutoFit/>
          </a:bodyPr>
          <a:lstStyle/>
          <a:p>
            <a:pPr algn="ctr"/>
            <a:r>
              <a:rPr lang="en-GB" sz="800" dirty="0" err="1" smtClean="0"/>
              <a:t>Foto’s</a:t>
            </a:r>
            <a:r>
              <a:rPr lang="en-GB" sz="800" dirty="0" smtClean="0"/>
              <a:t>: National geographic, Lonneke IJsseldijk, Jan </a:t>
            </a:r>
            <a:r>
              <a:rPr lang="en-GB" sz="800" dirty="0" err="1" smtClean="0"/>
              <a:t>Haelters</a:t>
            </a:r>
            <a:endParaRPr lang="en-GB" sz="800" dirty="0"/>
          </a:p>
        </p:txBody>
      </p:sp>
      <p:sp>
        <p:nvSpPr>
          <p:cNvPr id="8" name="TextBox 7"/>
          <p:cNvSpPr txBox="1"/>
          <p:nvPr/>
        </p:nvSpPr>
        <p:spPr>
          <a:xfrm>
            <a:off x="6948264" y="2579648"/>
            <a:ext cx="2070760" cy="1477328"/>
          </a:xfrm>
          <a:prstGeom prst="rect">
            <a:avLst/>
          </a:prstGeom>
          <a:noFill/>
        </p:spPr>
        <p:txBody>
          <a:bodyPr wrap="none" rtlCol="0">
            <a:spAutoFit/>
          </a:bodyPr>
          <a:lstStyle/>
          <a:p>
            <a:r>
              <a:rPr lang="en-GB" i="1" dirty="0" err="1" smtClean="0"/>
              <a:t>Phocoena</a:t>
            </a:r>
            <a:r>
              <a:rPr lang="en-GB" i="1" dirty="0" smtClean="0"/>
              <a:t> </a:t>
            </a:r>
            <a:r>
              <a:rPr lang="en-GB" i="1" dirty="0" err="1" smtClean="0"/>
              <a:t>phocoena</a:t>
            </a:r>
            <a:endParaRPr lang="en-GB" i="1" dirty="0" smtClean="0"/>
          </a:p>
          <a:p>
            <a:endParaRPr lang="en-GB" i="1" dirty="0" smtClean="0"/>
          </a:p>
          <a:p>
            <a:endParaRPr lang="en-GB" i="1" dirty="0"/>
          </a:p>
          <a:p>
            <a:endParaRPr lang="en-GB" i="1" dirty="0" smtClean="0"/>
          </a:p>
          <a:p>
            <a:endParaRPr lang="en-GB" i="1" dirty="0"/>
          </a:p>
        </p:txBody>
      </p:sp>
      <p:pic>
        <p:nvPicPr>
          <p:cNvPr id="3" name="Picture 2" descr="C:\Users\Lonneke\Pictures\Imares\teso 13-03-2013\IMG_156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5271" y="1553520"/>
            <a:ext cx="6587034" cy="4391357"/>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b="4548"/>
          <a:stretch/>
        </p:blipFill>
        <p:spPr bwMode="auto">
          <a:xfrm>
            <a:off x="1247776" y="1782287"/>
            <a:ext cx="5238750" cy="3754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494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29"/>
                                        </p:tgtEl>
                                        <p:attrNameLst>
                                          <p:attrName>style.visibility</p:attrName>
                                        </p:attrNameLst>
                                      </p:cBhvr>
                                      <p:to>
                                        <p:strVal val="visible"/>
                                      </p:to>
                                    </p:set>
                                    <p:animEffect transition="in" filter="fade">
                                      <p:cBhvr>
                                        <p:cTn id="11"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De </a:t>
            </a:r>
            <a:r>
              <a:rPr lang="en-GB" dirty="0" err="1" smtClean="0"/>
              <a:t>lesstof</a:t>
            </a:r>
            <a:endParaRPr lang="en-GB" dirty="0"/>
          </a:p>
        </p:txBody>
      </p:sp>
      <p:sp>
        <p:nvSpPr>
          <p:cNvPr id="3" name="Content Placeholder 2"/>
          <p:cNvSpPr>
            <a:spLocks noGrp="1"/>
          </p:cNvSpPr>
          <p:nvPr>
            <p:ph idx="1"/>
          </p:nvPr>
        </p:nvSpPr>
        <p:spPr>
          <a:xfrm>
            <a:off x="457200" y="1600200"/>
            <a:ext cx="8229600" cy="4773363"/>
          </a:xfrm>
        </p:spPr>
        <p:txBody>
          <a:bodyPr>
            <a:normAutofit fontScale="92500" lnSpcReduction="20000"/>
          </a:bodyPr>
          <a:lstStyle/>
          <a:p>
            <a:r>
              <a:rPr lang="nl-NL" u="sng" dirty="0">
                <a:hlinkClick r:id="rId2"/>
              </a:rPr>
              <a:t>http://www.schooltv.nl/video/de-kennis-van-nu-in-de-klas-csi-aan-de-kust-de-bruinvis-zaak</a:t>
            </a:r>
            <a:r>
              <a:rPr lang="nl-NL" u="sng" dirty="0" smtClean="0">
                <a:hlinkClick r:id="rId2"/>
              </a:rPr>
              <a:t>/</a:t>
            </a:r>
            <a:endParaRPr lang="nl-NL" u="sng" dirty="0" smtClean="0"/>
          </a:p>
          <a:p>
            <a:endParaRPr lang="nl-NL" u="sng" dirty="0"/>
          </a:p>
          <a:p>
            <a:r>
              <a:rPr lang="nl-NL" dirty="0"/>
              <a:t>E</a:t>
            </a:r>
            <a:r>
              <a:rPr lang="nl-NL" dirty="0" smtClean="0"/>
              <a:t>erst </a:t>
            </a:r>
            <a:r>
              <a:rPr lang="nl-NL" dirty="0"/>
              <a:t>de lesbrief </a:t>
            </a:r>
            <a:r>
              <a:rPr lang="nl-NL" dirty="0" smtClean="0"/>
              <a:t>gebruiken dan de </a:t>
            </a:r>
            <a:r>
              <a:rPr lang="nl-NL" dirty="0"/>
              <a:t>totale aflevering </a:t>
            </a:r>
            <a:r>
              <a:rPr lang="nl-NL" dirty="0" smtClean="0"/>
              <a:t>bekijken;</a:t>
            </a:r>
          </a:p>
          <a:p>
            <a:endParaRPr lang="nl-NL" dirty="0"/>
          </a:p>
          <a:p>
            <a:r>
              <a:rPr lang="nl-NL" dirty="0"/>
              <a:t>In de lesbrief zitten de links naar de fragmenten die nodig zijn om de lesbrief te </a:t>
            </a:r>
            <a:r>
              <a:rPr lang="nl-NL" dirty="0" smtClean="0"/>
              <a:t>maken;</a:t>
            </a:r>
          </a:p>
          <a:p>
            <a:endParaRPr lang="nl-NL" dirty="0"/>
          </a:p>
          <a:p>
            <a:r>
              <a:rPr lang="nl-NL" dirty="0"/>
              <a:t>Die fragmenten staan verborgen op de site (dus alleen de links in de lesbrief geven toegang tot de fragmenten</a:t>
            </a:r>
            <a:r>
              <a:rPr lang="nl-NL" dirty="0" smtClean="0"/>
              <a:t>);</a:t>
            </a:r>
          </a:p>
          <a:p>
            <a:endParaRPr lang="nl-NL" dirty="0"/>
          </a:p>
          <a:p>
            <a:r>
              <a:rPr lang="nl-NL" dirty="0" smtClean="0"/>
              <a:t>Er is tevens een themacollectie op </a:t>
            </a:r>
            <a:r>
              <a:rPr lang="nl-NL" dirty="0"/>
              <a:t>de home op de site. Hierin wordt de video (CSI aan de kust) aangeboden samen met nog een aantal gerelateerde clips over bruinvissen, zeehonden en DNA. </a:t>
            </a:r>
            <a:r>
              <a:rPr lang="nl-NL" u="sng" dirty="0" smtClean="0">
                <a:hlinkClick r:id="rId3"/>
              </a:rPr>
              <a:t>http</a:t>
            </a:r>
            <a:r>
              <a:rPr lang="nl-NL" u="sng" dirty="0">
                <a:hlinkClick r:id="rId3"/>
              </a:rPr>
              <a:t>://www.schooltv.nl/video/de-kennis-van-nu-in-de-klas-csi-aan-de-kust-de-bruinvis-zaak/playlist/126</a:t>
            </a:r>
            <a:r>
              <a:rPr lang="nl-NL" u="sng" dirty="0" smtClean="0">
                <a:hlinkClick r:id="rId3"/>
              </a:rPr>
              <a:t>/</a:t>
            </a:r>
            <a:endParaRPr lang="nl-NL" u="sng" dirty="0" smtClean="0"/>
          </a:p>
          <a:p>
            <a:endParaRPr lang="nl-NL" u="sng" dirty="0"/>
          </a:p>
          <a:p>
            <a:r>
              <a:rPr lang="nl-NL" sz="1700" b="1" dirty="0" smtClean="0"/>
              <a:t>Contactpersonen: </a:t>
            </a:r>
            <a:r>
              <a:rPr lang="nl-NL" sz="1700" b="1" dirty="0" smtClean="0">
                <a:hlinkClick r:id="rId4"/>
              </a:rPr>
              <a:t>Tycho Malmberg</a:t>
            </a:r>
            <a:r>
              <a:rPr lang="nl-NL" sz="1700" b="1" dirty="0" smtClean="0"/>
              <a:t> (</a:t>
            </a:r>
            <a:r>
              <a:rPr lang="nl-NL" sz="1700" b="1" dirty="0" err="1"/>
              <a:t>N</a:t>
            </a:r>
            <a:r>
              <a:rPr lang="nl-NL" sz="1700" b="1" dirty="0" err="1" smtClean="0"/>
              <a:t>ibi</a:t>
            </a:r>
            <a:r>
              <a:rPr lang="nl-NL" sz="1700" b="1" dirty="0" smtClean="0"/>
              <a:t>) / Erik Appelman (NTR)</a:t>
            </a:r>
            <a:endParaRPr lang="nl-NL" sz="1700" b="1" dirty="0"/>
          </a:p>
          <a:p>
            <a:endParaRPr lang="en-GB" dirty="0"/>
          </a:p>
        </p:txBody>
      </p:sp>
      <p:pic>
        <p:nvPicPr>
          <p:cNvPr id="4" name="Picture 3"/>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715" t="3811" r="51271" b="88313"/>
          <a:stretch/>
        </p:blipFill>
        <p:spPr bwMode="auto">
          <a:xfrm>
            <a:off x="6660232" y="6021288"/>
            <a:ext cx="2317670" cy="614603"/>
          </a:xfrm>
          <a:prstGeom prst="rect">
            <a:avLst/>
          </a:prstGeom>
          <a:ln>
            <a:noFill/>
          </a:ln>
          <a:extLst>
            <a:ext uri="{53640926-AAD7-44D8-BBD7-CCE9431645EC}">
              <a14:shadowObscured xmlns:a14="http://schemas.microsoft.com/office/drawing/2010/main"/>
            </a:ext>
          </a:extLst>
        </p:spPr>
      </p:pic>
      <p:pic>
        <p:nvPicPr>
          <p:cNvPr id="5" name="Picture 2"/>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28150" b="74531" l="5714" r="90000">
                        <a14:foregroundMark x1="36071" y1="68901" x2="36071" y2="68901"/>
                        <a14:foregroundMark x1="31964" y1="68633" x2="31964" y2="68633"/>
                        <a14:foregroundMark x1="33750" y1="69437" x2="33750" y2="69437"/>
                        <a14:foregroundMark x1="35179" y1="70509" x2="35179" y2="70509"/>
                        <a14:foregroundMark x1="36250" y1="71314" x2="36250" y2="71314"/>
                        <a14:foregroundMark x1="36786" y1="70241" x2="36786" y2="70241"/>
                        <a14:foregroundMark x1="38214" y1="68633" x2="38214" y2="68633"/>
                        <a14:foregroundMark x1="38393" y1="68633" x2="38393" y2="68633"/>
                        <a14:foregroundMark x1="79821" y1="65416" x2="79821" y2="65416"/>
                        <a14:foregroundMark x1="75893" y1="65416" x2="75893" y2="65416"/>
                        <a14:foregroundMark x1="70536" y1="66488" x2="70536" y2="66488"/>
                        <a14:foregroundMark x1="69643" y1="63003" x2="69643" y2="63003"/>
                        <a14:foregroundMark x1="65714" y1="67560" x2="65714" y2="67560"/>
                        <a14:foregroundMark x1="61786" y1="63003" x2="61786" y2="63003"/>
                        <a14:foregroundMark x1="58750" y1="64075" x2="58750" y2="64075"/>
                        <a14:foregroundMark x1="54821" y1="65416" x2="54821" y2="65416"/>
                        <a14:foregroundMark x1="51786" y1="66488" x2="51786" y2="66488"/>
                        <a14:foregroundMark x1="46964" y1="68901" x2="46964" y2="68901"/>
                        <a14:foregroundMark x1="28214" y1="69973" x2="28214" y2="69973"/>
                        <a14:foregroundMark x1="20536" y1="67560" x2="20536" y2="67560"/>
                        <a14:foregroundMark x1="15714" y1="69973" x2="15714" y2="69973"/>
                        <a14:foregroundMark x1="10357" y1="68901" x2="10357" y2="68901"/>
                        <a14:foregroundMark x1="85357" y1="66488" x2="85357" y2="66488"/>
                        <a14:foregroundMark x1="84464" y1="64075" x2="84464" y2="64075"/>
                        <a14:foregroundMark x1="79107" y1="64075" x2="79107" y2="64075"/>
                        <a14:foregroundMark x1="76786" y1="64075" x2="76786" y2="64075"/>
                        <a14:foregroundMark x1="76786" y1="64075" x2="76786" y2="64075"/>
                        <a14:foregroundMark x1="73571" y1="64075" x2="73571" y2="64075"/>
                        <a14:backgroundMark x1="28254" y1="69856" x2="28254" y2="69856"/>
                        <a14:backgroundMark x1="18095" y1="72727" x2="18095" y2="72727"/>
                      </a14:backgroundRemoval>
                    </a14:imgEffect>
                    <a14:imgEffect>
                      <a14:artisticCutout/>
                    </a14:imgEffect>
                    <a14:imgEffect>
                      <a14:brightnessContrast bright="20000"/>
                    </a14:imgEffect>
                  </a14:imgLayer>
                </a14:imgProps>
              </a:ext>
              <a:ext uri="{28A0092B-C50C-407E-A947-70E740481C1C}">
                <a14:useLocalDpi xmlns:a14="http://schemas.microsoft.com/office/drawing/2010/main" val="0"/>
              </a:ext>
            </a:extLst>
          </a:blip>
          <a:srcRect l="5498" t="27129" r="9213" b="28803"/>
          <a:stretch/>
        </p:blipFill>
        <p:spPr bwMode="auto">
          <a:xfrm flipH="1">
            <a:off x="107503" y="6093296"/>
            <a:ext cx="1785887" cy="614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Afbeelding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19872" y="5952939"/>
            <a:ext cx="1618488" cy="841248"/>
          </a:xfrm>
          <a:prstGeom prst="rect">
            <a:avLst/>
          </a:prstGeom>
        </p:spPr>
      </p:pic>
    </p:spTree>
    <p:extLst>
      <p:ext uri="{BB962C8B-B14F-4D97-AF65-F5344CB8AC3E}">
        <p14:creationId xmlns:p14="http://schemas.microsoft.com/office/powerpoint/2010/main" val="24754139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Even terug in de tijd…</a:t>
            </a:r>
            <a:endParaRPr lang="nl-NL"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726572" y="321133"/>
            <a:ext cx="2153574" cy="4525963"/>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1600440"/>
            <a:ext cx="3609975" cy="4572000"/>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7614" r="15214" b="10380"/>
          <a:stretch/>
        </p:blipFill>
        <p:spPr>
          <a:xfrm>
            <a:off x="3923269" y="1749480"/>
            <a:ext cx="2654721" cy="3325838"/>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60032" y="5075318"/>
            <a:ext cx="2943327" cy="1080120"/>
          </a:xfrm>
          <a:prstGeom prst="rect">
            <a:avLst/>
          </a:prstGeom>
        </p:spPr>
      </p:pic>
      <p:sp>
        <p:nvSpPr>
          <p:cNvPr id="9" name="TextBox 8"/>
          <p:cNvSpPr txBox="1"/>
          <p:nvPr/>
        </p:nvSpPr>
        <p:spPr>
          <a:xfrm>
            <a:off x="3419872" y="6529143"/>
            <a:ext cx="2376264" cy="261610"/>
          </a:xfrm>
          <a:prstGeom prst="rect">
            <a:avLst/>
          </a:prstGeom>
          <a:noFill/>
        </p:spPr>
        <p:txBody>
          <a:bodyPr wrap="square" rtlCol="0">
            <a:spAutoFit/>
          </a:bodyPr>
          <a:lstStyle/>
          <a:p>
            <a:r>
              <a:rPr lang="nl-NL" sz="1050" dirty="0">
                <a:solidFill>
                  <a:prstClr val="black"/>
                </a:solidFill>
              </a:rPr>
              <a:t>Bron: www.walvisstrandingen.nl</a:t>
            </a:r>
          </a:p>
        </p:txBody>
      </p:sp>
      <p:pic>
        <p:nvPicPr>
          <p:cNvPr id="12" name="Picture 1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715" t="3811" r="51271" b="88313"/>
          <a:stretch/>
        </p:blipFill>
        <p:spPr bwMode="auto">
          <a:xfrm>
            <a:off x="7177702" y="6373563"/>
            <a:ext cx="1944216" cy="478352"/>
          </a:xfrm>
          <a:prstGeom prst="rect">
            <a:avLst/>
          </a:prstGeom>
          <a:ln>
            <a:noFill/>
          </a:ln>
          <a:extLst>
            <a:ext uri="{53640926-AAD7-44D8-BBD7-CCE9431645EC}">
              <a14:shadowObscured xmlns:a14="http://schemas.microsoft.com/office/drawing/2010/main"/>
            </a:ext>
          </a:extLst>
        </p:spPr>
      </p:pic>
      <p:pic>
        <p:nvPicPr>
          <p:cNvPr id="13" name="Picture 2"/>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8150" b="74531" l="5714" r="90000">
                        <a14:foregroundMark x1="36071" y1="68901" x2="36071" y2="68901"/>
                        <a14:foregroundMark x1="31964" y1="68633" x2="31964" y2="68633"/>
                        <a14:foregroundMark x1="33750" y1="69437" x2="33750" y2="69437"/>
                        <a14:foregroundMark x1="35179" y1="70509" x2="35179" y2="70509"/>
                        <a14:foregroundMark x1="36250" y1="71314" x2="36250" y2="71314"/>
                        <a14:foregroundMark x1="36786" y1="70241" x2="36786" y2="70241"/>
                        <a14:foregroundMark x1="38214" y1="68633" x2="38214" y2="68633"/>
                        <a14:foregroundMark x1="38393" y1="68633" x2="38393" y2="68633"/>
                        <a14:foregroundMark x1="79821" y1="65416" x2="79821" y2="65416"/>
                        <a14:foregroundMark x1="75893" y1="65416" x2="75893" y2="65416"/>
                        <a14:foregroundMark x1="70536" y1="66488" x2="70536" y2="66488"/>
                        <a14:foregroundMark x1="69643" y1="63003" x2="69643" y2="63003"/>
                        <a14:foregroundMark x1="65714" y1="67560" x2="65714" y2="67560"/>
                        <a14:foregroundMark x1="61786" y1="63003" x2="61786" y2="63003"/>
                        <a14:foregroundMark x1="58750" y1="64075" x2="58750" y2="64075"/>
                        <a14:foregroundMark x1="54821" y1="65416" x2="54821" y2="65416"/>
                        <a14:foregroundMark x1="51786" y1="66488" x2="51786" y2="66488"/>
                        <a14:foregroundMark x1="46964" y1="68901" x2="46964" y2="68901"/>
                        <a14:foregroundMark x1="28214" y1="69973" x2="28214" y2="69973"/>
                        <a14:foregroundMark x1="20536" y1="67560" x2="20536" y2="67560"/>
                        <a14:foregroundMark x1="15714" y1="69973" x2="15714" y2="69973"/>
                        <a14:foregroundMark x1="10357" y1="68901" x2="10357" y2="68901"/>
                        <a14:foregroundMark x1="85357" y1="66488" x2="85357" y2="66488"/>
                        <a14:foregroundMark x1="84464" y1="64075" x2="84464" y2="64075"/>
                        <a14:foregroundMark x1="79107" y1="64075" x2="79107" y2="64075"/>
                        <a14:foregroundMark x1="76786" y1="64075" x2="76786" y2="64075"/>
                        <a14:foregroundMark x1="76786" y1="64075" x2="76786" y2="64075"/>
                        <a14:foregroundMark x1="73571" y1="64075" x2="73571" y2="64075"/>
                        <a14:backgroundMark x1="28254" y1="69856" x2="28254" y2="69856"/>
                        <a14:backgroundMark x1="18095" y1="72727" x2="18095" y2="72727"/>
                      </a14:backgroundRemoval>
                    </a14:imgEffect>
                    <a14:imgEffect>
                      <a14:artisticCutout/>
                    </a14:imgEffect>
                    <a14:imgEffect>
                      <a14:brightnessContrast bright="20000"/>
                    </a14:imgEffect>
                  </a14:imgLayer>
                </a14:imgProps>
              </a:ext>
              <a:ext uri="{28A0092B-C50C-407E-A947-70E740481C1C}">
                <a14:useLocalDpi xmlns:a14="http://schemas.microsoft.com/office/drawing/2010/main" val="0"/>
              </a:ext>
            </a:extLst>
          </a:blip>
          <a:srcRect l="5498" t="27129" r="9213" b="28803"/>
          <a:stretch/>
        </p:blipFill>
        <p:spPr bwMode="auto">
          <a:xfrm flipH="1">
            <a:off x="107504" y="6467982"/>
            <a:ext cx="1115616" cy="383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96283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Even terug in de tijd…</a:t>
            </a:r>
            <a:endParaRPr lang="nl-NL" dirty="0"/>
          </a:p>
        </p:txBody>
      </p:sp>
      <p:graphicFrame>
        <p:nvGraphicFramePr>
          <p:cNvPr id="4" name="Grafiek 2"/>
          <p:cNvGraphicFramePr>
            <a:graphicFrameLocks noGrp="1"/>
          </p:cNvGraphicFramePr>
          <p:nvPr>
            <p:ph idx="1"/>
            <p:extLst>
              <p:ext uri="{D42A27DB-BD31-4B8C-83A1-F6EECF244321}">
                <p14:modId xmlns:p14="http://schemas.microsoft.com/office/powerpoint/2010/main" val="909433016"/>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3563888" y="6521448"/>
            <a:ext cx="2376264" cy="276999"/>
          </a:xfrm>
          <a:prstGeom prst="rect">
            <a:avLst/>
          </a:prstGeom>
          <a:noFill/>
        </p:spPr>
        <p:txBody>
          <a:bodyPr wrap="square" rtlCol="0">
            <a:spAutoFit/>
          </a:bodyPr>
          <a:lstStyle/>
          <a:p>
            <a:r>
              <a:rPr lang="nl-NL" sz="1200" dirty="0">
                <a:solidFill>
                  <a:prstClr val="black"/>
                </a:solidFill>
              </a:rPr>
              <a:t>Bron: www.walvisstrandingen.nl</a:t>
            </a:r>
          </a:p>
        </p:txBody>
      </p:sp>
      <p:sp>
        <p:nvSpPr>
          <p:cNvPr id="3" name="Rectangle 2"/>
          <p:cNvSpPr/>
          <p:nvPr/>
        </p:nvSpPr>
        <p:spPr>
          <a:xfrm>
            <a:off x="7668344" y="1628800"/>
            <a:ext cx="1008112" cy="4320480"/>
          </a:xfrm>
          <a:prstGeom prst="rect">
            <a:avLst/>
          </a:prstGeom>
          <a:noFill/>
          <a:ln w="3810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endParaRPr>
          </a:p>
        </p:txBody>
      </p:sp>
      <p:pic>
        <p:nvPicPr>
          <p:cNvPr id="9" name="Picture 8"/>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715" t="3811" r="51271" b="88313"/>
          <a:stretch/>
        </p:blipFill>
        <p:spPr bwMode="auto">
          <a:xfrm>
            <a:off x="7177702" y="6373563"/>
            <a:ext cx="1944216" cy="478352"/>
          </a:xfrm>
          <a:prstGeom prst="rect">
            <a:avLst/>
          </a:prstGeom>
          <a:ln>
            <a:noFill/>
          </a:ln>
          <a:extLst>
            <a:ext uri="{53640926-AAD7-44D8-BBD7-CCE9431645EC}">
              <a14:shadowObscured xmlns:a14="http://schemas.microsoft.com/office/drawing/2010/main"/>
            </a:ext>
          </a:extLst>
        </p:spPr>
      </p:pic>
      <p:pic>
        <p:nvPicPr>
          <p:cNvPr id="11" name="Picture 2"/>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28150" b="74531" l="5714" r="90000">
                        <a14:foregroundMark x1="36071" y1="68901" x2="36071" y2="68901"/>
                        <a14:foregroundMark x1="31964" y1="68633" x2="31964" y2="68633"/>
                        <a14:foregroundMark x1="33750" y1="69437" x2="33750" y2="69437"/>
                        <a14:foregroundMark x1="35179" y1="70509" x2="35179" y2="70509"/>
                        <a14:foregroundMark x1="36250" y1="71314" x2="36250" y2="71314"/>
                        <a14:foregroundMark x1="36786" y1="70241" x2="36786" y2="70241"/>
                        <a14:foregroundMark x1="38214" y1="68633" x2="38214" y2="68633"/>
                        <a14:foregroundMark x1="38393" y1="68633" x2="38393" y2="68633"/>
                        <a14:foregroundMark x1="79821" y1="65416" x2="79821" y2="65416"/>
                        <a14:foregroundMark x1="75893" y1="65416" x2="75893" y2="65416"/>
                        <a14:foregroundMark x1="70536" y1="66488" x2="70536" y2="66488"/>
                        <a14:foregroundMark x1="69643" y1="63003" x2="69643" y2="63003"/>
                        <a14:foregroundMark x1="65714" y1="67560" x2="65714" y2="67560"/>
                        <a14:foregroundMark x1="61786" y1="63003" x2="61786" y2="63003"/>
                        <a14:foregroundMark x1="58750" y1="64075" x2="58750" y2="64075"/>
                        <a14:foregroundMark x1="54821" y1="65416" x2="54821" y2="65416"/>
                        <a14:foregroundMark x1="51786" y1="66488" x2="51786" y2="66488"/>
                        <a14:foregroundMark x1="46964" y1="68901" x2="46964" y2="68901"/>
                        <a14:foregroundMark x1="28214" y1="69973" x2="28214" y2="69973"/>
                        <a14:foregroundMark x1="20536" y1="67560" x2="20536" y2="67560"/>
                        <a14:foregroundMark x1="15714" y1="69973" x2="15714" y2="69973"/>
                        <a14:foregroundMark x1="10357" y1="68901" x2="10357" y2="68901"/>
                        <a14:foregroundMark x1="85357" y1="66488" x2="85357" y2="66488"/>
                        <a14:foregroundMark x1="84464" y1="64075" x2="84464" y2="64075"/>
                        <a14:foregroundMark x1="79107" y1="64075" x2="79107" y2="64075"/>
                        <a14:foregroundMark x1="76786" y1="64075" x2="76786" y2="64075"/>
                        <a14:foregroundMark x1="76786" y1="64075" x2="76786" y2="64075"/>
                        <a14:foregroundMark x1="73571" y1="64075" x2="73571" y2="64075"/>
                        <a14:backgroundMark x1="28254" y1="69856" x2="28254" y2="69856"/>
                        <a14:backgroundMark x1="18095" y1="72727" x2="18095" y2="72727"/>
                      </a14:backgroundRemoval>
                    </a14:imgEffect>
                    <a14:imgEffect>
                      <a14:artisticCutout/>
                    </a14:imgEffect>
                    <a14:imgEffect>
                      <a14:brightnessContrast bright="20000"/>
                    </a14:imgEffect>
                  </a14:imgLayer>
                </a14:imgProps>
              </a:ext>
              <a:ext uri="{28A0092B-C50C-407E-A947-70E740481C1C}">
                <a14:useLocalDpi xmlns:a14="http://schemas.microsoft.com/office/drawing/2010/main" val="0"/>
              </a:ext>
            </a:extLst>
          </a:blip>
          <a:srcRect l="5498" t="27129" r="9213" b="28803"/>
          <a:stretch/>
        </p:blipFill>
        <p:spPr bwMode="auto">
          <a:xfrm flipH="1">
            <a:off x="107504" y="6467982"/>
            <a:ext cx="1115616" cy="383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6638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Aanleiding onderzoek</a:t>
            </a:r>
            <a:endParaRPr lang="nl-NL" dirty="0"/>
          </a:p>
        </p:txBody>
      </p:sp>
      <p:pic>
        <p:nvPicPr>
          <p:cNvPr id="1026" name="Picture 2" descr="O:\DGK\DP\Onderzoek\DWHC\BRUINVISSEN\Porpoise\Pictures\Internationale snijweek\Random pics\necropsy__MG_2831_pietercrucq.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0" y="1484784"/>
            <a:ext cx="4572000" cy="30646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715" t="3811" r="51271" b="88313"/>
          <a:stretch/>
        </p:blipFill>
        <p:spPr bwMode="auto">
          <a:xfrm>
            <a:off x="7177702" y="6373563"/>
            <a:ext cx="1944216" cy="478352"/>
          </a:xfrm>
          <a:prstGeom prst="rect">
            <a:avLst/>
          </a:prstGeom>
          <a:ln>
            <a:noFill/>
          </a:ln>
          <a:extLst>
            <a:ext uri="{53640926-AAD7-44D8-BBD7-CCE9431645EC}">
              <a14:shadowObscured xmlns:a14="http://schemas.microsoft.com/office/drawing/2010/main"/>
            </a:ext>
          </a:extLst>
        </p:spPr>
      </p:pic>
      <p:pic>
        <p:nvPicPr>
          <p:cNvPr id="9" name="Picture 2"/>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28150" b="74531" l="5714" r="90000">
                        <a14:foregroundMark x1="36071" y1="68901" x2="36071" y2="68901"/>
                        <a14:foregroundMark x1="31964" y1="68633" x2="31964" y2="68633"/>
                        <a14:foregroundMark x1="33750" y1="69437" x2="33750" y2="69437"/>
                        <a14:foregroundMark x1="35179" y1="70509" x2="35179" y2="70509"/>
                        <a14:foregroundMark x1="36250" y1="71314" x2="36250" y2="71314"/>
                        <a14:foregroundMark x1="36786" y1="70241" x2="36786" y2="70241"/>
                        <a14:foregroundMark x1="38214" y1="68633" x2="38214" y2="68633"/>
                        <a14:foregroundMark x1="38393" y1="68633" x2="38393" y2="68633"/>
                        <a14:foregroundMark x1="79821" y1="65416" x2="79821" y2="65416"/>
                        <a14:foregroundMark x1="75893" y1="65416" x2="75893" y2="65416"/>
                        <a14:foregroundMark x1="70536" y1="66488" x2="70536" y2="66488"/>
                        <a14:foregroundMark x1="69643" y1="63003" x2="69643" y2="63003"/>
                        <a14:foregroundMark x1="65714" y1="67560" x2="65714" y2="67560"/>
                        <a14:foregroundMark x1="61786" y1="63003" x2="61786" y2="63003"/>
                        <a14:foregroundMark x1="58750" y1="64075" x2="58750" y2="64075"/>
                        <a14:foregroundMark x1="54821" y1="65416" x2="54821" y2="65416"/>
                        <a14:foregroundMark x1="51786" y1="66488" x2="51786" y2="66488"/>
                        <a14:foregroundMark x1="46964" y1="68901" x2="46964" y2="68901"/>
                        <a14:foregroundMark x1="28214" y1="69973" x2="28214" y2="69973"/>
                        <a14:foregroundMark x1="20536" y1="67560" x2="20536" y2="67560"/>
                        <a14:foregroundMark x1="15714" y1="69973" x2="15714" y2="69973"/>
                        <a14:foregroundMark x1="10357" y1="68901" x2="10357" y2="68901"/>
                        <a14:foregroundMark x1="85357" y1="66488" x2="85357" y2="66488"/>
                        <a14:foregroundMark x1="84464" y1="64075" x2="84464" y2="64075"/>
                        <a14:foregroundMark x1="79107" y1="64075" x2="79107" y2="64075"/>
                        <a14:foregroundMark x1="76786" y1="64075" x2="76786" y2="64075"/>
                        <a14:foregroundMark x1="76786" y1="64075" x2="76786" y2="64075"/>
                        <a14:foregroundMark x1="73571" y1="64075" x2="73571" y2="64075"/>
                        <a14:backgroundMark x1="28254" y1="69856" x2="28254" y2="69856"/>
                        <a14:backgroundMark x1="18095" y1="72727" x2="18095" y2="72727"/>
                      </a14:backgroundRemoval>
                    </a14:imgEffect>
                    <a14:imgEffect>
                      <a14:artisticCutout/>
                    </a14:imgEffect>
                    <a14:imgEffect>
                      <a14:brightnessContrast bright="20000"/>
                    </a14:imgEffect>
                  </a14:imgLayer>
                </a14:imgProps>
              </a:ext>
              <a:ext uri="{28A0092B-C50C-407E-A947-70E740481C1C}">
                <a14:useLocalDpi xmlns:a14="http://schemas.microsoft.com/office/drawing/2010/main" val="0"/>
              </a:ext>
            </a:extLst>
          </a:blip>
          <a:srcRect l="5498" t="27129" r="9213" b="28803"/>
          <a:stretch/>
        </p:blipFill>
        <p:spPr bwMode="auto">
          <a:xfrm flipH="1">
            <a:off x="107504" y="6467982"/>
            <a:ext cx="1115616" cy="383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utoShape 2" descr="data:image/jpeg;base64,/9j/4AAQSkZJRgABAQAAAQABAAD/2wCEAAkGBwgHEhQREhQTExUWFhgXGRcYFxoXGxcXFRYaHh0YIBgaHiggGR4mHBYaJTEhJSkrMDAwFx8zOD8wNyguLi0BCgoKDg0OFxAQGzcmHyQsLDc0NzIyNywxLTcxLywvLi01LDc3NDQ3LTQtLS80LzAvLTYsNzcsNDI3NCwsLC0xLP/AABEIAMUBAAMBIgACEQEDEQH/xAAcAAEAAgIDAQAAAAAAAAAAAAAABgcEBQECAwj/xABKEAABAwIEAwUDBwgHBwUAAAABAAIDBBEFBhIhBzFBEyJRYXFCgaEUIzJScpGxFTNigpKissEIFlNzwtHwFzZDY4Oz8TREtMPS/8QAGQEBAAMBAQAAAAAAAAAAAAAAAAMEBQEC/8QAMREBAAEDAQMKBgIDAAAAAAAAAAECAwQREjHwBRMUITJBUYGhsSJhYnGR0RVSJDPh/9oADAMBAAIRAxEAPwC8UREBERAREQEREBERAREQEREBERAREQEREBERAREQEREBERBg41icOEQvmfvpGw5anHk33n+ZUfwHOj8ZmbC2nIJuSddw1o5k90f6IUXz5jv5Vm7NhvFESB4Of1d5joPf4qXZCwP8lw9o8WklAJvzaz2W+R6n1A6LRmxRasbVyPincyKcq7fy9i1PwU7/AJ8bvVKERFnNcREQEREBERAREQEREBERAREQEREBERAREQEREBERAREQFE8+5g/JsfYRn52Qbkeww8z6nkPeVuswYxBgkJldueTW9XO6D08T4Kp6WCuzLU2vd8hu53RoHM+QA2A9Ar+FjxVPOV9mGVyllzREWbfbq9G1yJgH5Ul7V4+aiI9HP5hvoOZ9w6q1Vi4ZQQYZE2GMWa0W8yepPmTuspQ5V+b1evd3LODiRj2op7+8REVZcEREBERAREQEREBERAREQEREBERAREQERcOc1guSAB1KDlFGMW4hZRwm/a1kNwbFrHdq4HwLY9RHvURxLjtlmnuIoqmY+OlrGn3udq/dQWqioOt/pAV7/wAzRxM+3I6T4NaxaKr43Zxn+iaeL7EV/wCNzkH0yseurIMPjdLIdLWi5P8ALzJ8F8tjifnyvcGNq3lzjYBscTb/ALLApbT1mMzRgVdTLO6+o6nd1pt0by2ud/Mq1i41V6r5d6jnZtONR9U7o47m5x3FqvMc4NjudMcY3sCeXmT1P8gFZOUsvswKLexlfu93h4NHkPibr5qx/NFb2gbSPkjDD+djLmuceWzm76fxWt/rjmyP/wB9XD1qJf5uU2ZkRMc1b7MK3J2JVEzfvdufR9iIvkaDiPnKDlWzn7RDv4gVOuFGf83Y/iUFNPUmSEiQvaY4hcNicR3gwO+kG9Vntdf6IiAiIgIiICIiAiIgIiIC4cSAbC/l4rlEFGYrx7q4XvZHQhha4t+clJIINt2taLHyuVgQ8fsYB79LTkeTntP3klRjjXhTcLxafSAGzBswt4yDvH3va8+9WnlHhnknH6ClqDTkPkhYXubNL+ctZ+xeQO8Dsg1+G8f8Pf8A+oo5Y/OORsnwcGW+9THCOKuTcV2FS2J3hMDFb9Z3c/eUYxPgJgU1zBUVERPLVplaPdZp/eULxrgZmWiuYHw1I6AO7N5/Vf3f3kH0LLimHwxdu6aJsXPtC9oZb7d7KAZh41ZWwq7YS+reL/mxpZceMjrbebQ5UU3IWbXS/J/kVTr+wQz17T6FvO9lP8u8BsSqLOrZ2QjrHGO0f6Fxs1p9NSDW49xxzNX3FO2Klb0IHaP/AGn937mhQ90ubc5OtesrDfkNcjWk+Q7rB9wX0bgPCvKGC2IpxO8e3Oe0J89J7g9zQplFFHCA1oDQOQAsB7gg+ZMK4L5xr93sipx/zZBf7ow4j32Uwwz+j/CN6iscf0Yow395xP8ACruRBXFBwUybSjvsmn/vJSP+3pW7ZkPJOEsLjR0wYwXLpG9pYDxMlyVI8Rr6bDYzLK4NaPifADqfJVRmbMlVj79Iu2IHuxjqfF1ubvLp8TaxsWq9Py8VHNzqManxqndDHx+voKp2mmghghb9EMjYwu8zpA9wUvyRlI0+mpqG9/mxh9n9Jw+t4Dp68u2Tcn/JdNRUjv8ANkZ9j9J36XgOnrym6sZOTTRTzNnd3yp4eFXcr6Rkb+6PDjugQ7oizW08ZKWnl+kxjvVoP4rHgwbCqaQSsggZIAQHtjYHAHmNQF91nIgIiICIiAiIgIiICIiAiIgIovnHPmA5Qb8/JqltdsLLOkN+RtfujzdYbbXVE5u4w5kx4uZC75JCeTYz3yP0pef7Onn1Qb3+klHS/KqV7XNMhiex7Q4FzWscC27eYv2jrX52Pgp3wDrBU4Qxn9lLLH97u0/+xUvlrhlmvM9pBEYo3b9rOSwG/UAgvdfxAt5r6D4bZOOSaV1MZe2L5TKXadABcxjdIFzt3OfmglaIiAiIgIi4cQ3c7AIOVqMwZhosCbd51PI7sY5nz8h5/io/mTPUVPeOls93Iyc2t+z9Y+fL1UOwzC8TzHKS27yTd8jr2HqfwAWhYwtY27vVSyMrlPSeasRtVekcfgxPEsSzJML3c4mzI28m+QH4k+Hkp7lLKEWE2lms+boObY/Txd5/d4nZZdy7R4E3u96QjvSEbnyH1R5ffdblMnM2o5u11U+7uHyds1c7fnWv2/6IiLPawiIgIiICIiAiIgIiICIiAiLDxjFaHBYX1FQ9scbBdzj+AHMknYAbkoMmaWOBpe8hrWgkuJAAA5kk7Aeao/iJxpcS6mww26OqSOfj2bT/ABnzsORUO4lcS6/OTjDHqhpQe7H7UhB2dJbmb7ho2G3Mi6lfDTg26pDKrEgWt+kym3DneBk6tH6HPxtuCEEyjkbMWepDI0O0F15KmUnSTfexO8jvIeVyL3V+5M4X5dytpeGfKJxv20gBIPixnJnxPmpnTU8NKxscbWsY0BrWtAa1oHIADYDyXogIiICIiAi1eMZgwzBx868avqN7zj7hy9TYKBY5nqvrrth+ZZ4g3ef1vZ92/mrNnEuXd0dXipZOfZsdVU6z4RvTnHMyYdgos92p/SNu7vf9UeqrbHs0Yjjh0k6Iydo29fU83H4eS64LlrE8cOpo0sJuZH3sfEjq4+n3qxsAyth2C2cB2kn9o4bj7I5N/HzV3/Hxfqq4/HuzdcvP+ij3/fsiOXMjVFXaSpvGzmGcnu9fqD4+isWjpKeiYI42hjRyA/1ufNeyKhfya70/FuauLh2seNKI6/HvERFAtCIiAiIgIiICIiAiIgIiICIvCtq6egjfLK4MYxpc5x2AA5lB4Y1i1DgcL6ioeI42C5J+AA6knYAcyV8u8QM74nnyoDQHiEOtDA3cknYOIH0pDe3lew639eJmeqzPFQGR6hTsdaGIc3E7do4Dm832HQGw5km2uEPDOPLbW1lU0Oq3DutO4gaRyH6ZHM9OQ6kh58KeFcOXw2rrGtfVbFrDYtg/k6Tz5Dp4q1UXDiG7nZByi1dXmLB6O+ueO46A6j9zblaKu4hYbDtGySU+OzG/ed/gpqMe7X2aZV7mXYt9quExXSaaKAFz3BrRzJIAHvKrDEM/YtU3EYZCPIanfe7b4LSNjxfHncppzfnu4C/mdmj7lco5Or33JiIZ1zli3rs2qZqnjz9Fi4pnnCaK4YTM7wbs39s7fddQ3F864tiFw1whZ4M5+9/P7rLPwzh9Xz2M72xD6o77vT6o+8qYYTlXCMLsWx63D2394+o6D3AL3tYljd8U8eSPYz8rtTsU8efsrjCMr4ti51Bha07633AN+o6u9QFOsFyRhuHWdJ8+/wAXDuj0Z/ndShFWvZ1251R1R8lzH5LsWeuY2p+f6cAALlEVNoiIiAiIgIiICIiAiIgIiICimesfrME7Hsi27y+9xfZun/8ASlaxa3DaGvt2sbJLctTQbX8CeSls1U01xNcawhyKK67c0250nxVzHxCxhvNkB/VcP8SyGcRq4c4Yz6Fw/wA1LJco4BLzgb7nOb/CQvB2SMAP/DcP+o/+ZV7n8Od9HH5ZXReUY3XI48kd/wBo9T/YM/bP+Si2fMXq85Rsge50EQOpzIzftHDlqJG4HQcrm5vYWw+L2K4Pld7aSjbeo2dKXOLhG0jZtr/SdcHfkLfWFvThDg+K5tLqmqs2lZdrQG6TM/qAeYa3qR1sOht3ncL+s8eZNjlL+8ceTU5UwijyzOKljRNI0dzte81hPtgNt3vAm9r+NiprNnvHJOTo2fZYP8V1N2ZLy+3/AIN/V8h/xLLiy3gkXKni97Q78bp0nEjdbOh589q77/qFXVGaccqOdQ8fZsz+EBeIpMZxSx0VEvmQ9w+87K5YKOlp/oMYz7LQPwC90/kKaexREH8RXX/suzPH3VLSZIx2o5sbGPF7h+Dbn4LeUXDgc5pvcxv+J3+SnyKGvlC9VunRYt8kY1G+NfvLQ0GT8Eot+yDz4yHX8D3fgt4xjYxYAADoNguyKpXcqr66p1X7dqi3GlERH2ERF4SCIiAiIgIiICIiAiIgIiICIiAiIgIiICivEjOMGTaR02xmfdkLD7T7cyPqt5n3DmQpUqE4k5Hz9m2rfUdiwxt7sMYmj7kY+0QNTuZ8zbkAggWTcu4lxAr9LnOOpxlqJj7LSbk+GonYDxPgDb6vwygpcLiZBC0MjjaGtaOgH4nxPVR3hvk+DJtI2HYzPs+Z49p9vog/VbyHvPMlStAREQEREBERAREQEREBERAREQEREBERAREQEREBERAREQERdJ5WwNc88mgk+gF0HdFGazEmxxuqaiRzItTmsZG4XfZxA3HM2be17fSvsvPC8yUM8jYXdvEZWhzNbgQQ/wCjZzTdpPQclP0evSZhW6VbiqImdNeISpFgYfUSF8kL9yw3Dtu807i/gRcBZ6hqjSdE9NW1GoipzP3FzFsErZ6ajhhljp2t7R72vdZ5IDjdjwA0Oexu/tX8QrTy/i0GO00NVH9GWNrwPqkjdp8wbg+YXHpsEUXz9nbD8kwCWUGSR9xFEDYvLRvv7LRcXdY2uNiopR43xYxdomjo6OCN27Gyl2stPK413HvDfRBaaKtMGzjnekq4aXEqBjGzSaBPETobflchz2km3Ilp+5TDNuaMMylAaipcQL2a1u7pHfVaP5nYIN2iqjDs4cRs0/O0NDTwU7vovqCSXeYOppIPiGW2O65r848RssAy1uHwTwNF3Pp3EaQOZPecQAOpaB5oLWRR/EM34XhdAzEZyWRPjje1uxe4ytDmxgXsXb+NtiSQASoNh2deIObfncPoYIae5DZKgkl1jzB1Nv7mkAgi6C2UVT4jnHiLlP52voqeenFtUkBILbnmTqdYerQNxurAyrmTDc1U7ammcS07OadnMeObHDoRceW4I2KDcIqlx7iJm5mKzYZQ01NOWW0B92uI7Jrzdxla3a58FkPzLxZpgXvwunc0C5DJGlxHkGzOJPkAUFpIoZw44g0md2SARmCaK2uMnULG4DmusLi43BAt8VL6meKlY6R5DWsaXOJ5BrRck+gCD0RUlgPGnFK2rhbNBFHSTTujbJpeHAcm94vLbt1x6tuRPK4V2oCKqeJ3EnHcqVraWmhhlDoGy95r3Ovqk1fReNgGX5eKmmQ800+b6OOpbZrvoyM+pI3mPQ7EeTggkSKCcW86YhkqCGWBkT3SSFhEgcQAGE3GlzeoUlx3MFFl+ldWVBIY1oJDRcuc6wDWjqSTb8bC5QbZFU2G5z4iZs+eoKKnipjcNfOSS6xtsdTb+5pAIIuuMQznxJyyDLWYfBNC0Xc+BzhYDmSQ5+kDxLAEFtIuGnUAfFcoCxsSjdLFIBe5abWte9ul9j6HZZK86iZtO1zzezQXG3gBddjfGjlWmk6oHmF9ZUU8L6dzrwatbW3BDXGzX6CLhoMbhYjb3FeFS7Ha6amYS5rTDE97rBoaObnuNtjsVKqynpaVxlDpIeQJaG6QH73OxIaCLkgi3pcrtWRtmIYZZwHNd3Ro7wjeGuuSOpcOVib+5aFN+IiIiPH1ZVeNMzMzVPdunw6vV3wyX5VPLIAbW07/AKLiAL9R3SQOms87m3bNeNRZdpJ6t9rRMLgD7Tzs1vvcQPevfDpKSImJgLTd53H0iwgOcT1Ny3c87qrOOdfUYxPR4NAe/NI2R/OwuS1l7dB33EdNLSqNyetpWo0pdeEuTxjOGVk9VvJiJeNZ3IaCbSbjY9qXO/VaV68AsYmpxVYTPtJTSOc1pPIatMjR5NkF/wDqFZ1Bk3iNh0bIYsVhZHG0MY0U7NmtFgN2XOw5lQfG6PHeHGLUuI1czZ+3ce1kYzQC2wZI0saAL6HBw23IvzC8JEw485WxbF201XSsdMacuD42jU6zi0h4b7QBbYgXO46A298F435dqAG1TJqWQbPBYXsDhzALbu+9oVhvxrDI5mU5lYJZGB7GE2L2kkXbfZ3I7Ddc4jg+F4qLTwQzD/mRtf8AxAoMXAM0YFmMXpaiOawuWg2cB4ljrOHvCqLiDH/WnMlLQSEmGPswW9CC3tX/ALTQGk+QWu4hYLQZTxmhOGfNyvcxxiY42a50mkDnsHgkFvK1+hWz4tR1GU8ZpMXDC6J2gPIHtR3a9ngCYiNNzvZ3gUF4sY2MAAAACwA2AA6WXZYmFYlRYvEyeB7ZI3i7XNNwfLyI5EHcHYr0raylw9jpZXsjY0Xc5xDQB5koKU42k4pieGYZu2I9ls3YfPzdny5bNZt4XKu6mghpWNjY0MYxoa1oFg1rRYADoAAqT42RPjmw7HKcGSNvZG+4Fmv7WIkEXaHancxtsrgwLGaHH4GVFO8PjeLgjmD1aR0cORCDNmijnaWOAc1wLSCLggixBHUEKj+DuvAcaxDDmk9l87YXv+ZlAYf2Hm/uVy41i1DgcL6ioeI42C5J+AA6uPIAbkqn+B1HU41iFdi72lrJHSNbfe75pA9wB66GgD9cINVimPU+Ws01FTIyWRrRbTE0OedVMwbAkD4qW4lxwwqnjc5lHW6rbdoxkbL+bg9xH3LUYX/vhP8AZd/8Viut4aQb2t1vysgqjgThFI0VFd8ohmnnI1sjJ+ZDnF1nA2IJPlbu7ErP48ZgfhdAKWO/a1buzAHPsxYvsOt7tbb9MqHZP+T/ANapfyfp+TWk19nbRo7EarW209vptba9rbLri8OKcSMdl+SStibQgCORzdbWuieN9NiCXSFxG24YPBBu89cP20eX4omtBmom9s4je5dvPv4bl3pG1TfhhmP+s+HQTOdqkaOyl8e0jABJt1cNLv11Hpcq8S5mlrsWhLXAgg08diCLEfm1F+EctVkrFajB6hwPabsIvpL2N1NIvy1Rk+9rQgzs675qw7+6j/jnXg7Vwlxi+4w6uP6sTtXw7Mu/Yf1IXvnX/erDv7qP+OdWNnrK9Nm6jkpX2Dj3o3n2JG/Rd6bkHycUFf8A9JIg0dL/AH5/7ZUm4pZarM04X2MG8rDHK1t7a9DSC2562cSPMBUdmrMlXVYfDhlWHNqaKoLO91iDCACRtdp7vmNJ33K+mKnF8PwlkHbyNiEpbGwuNgXlhcG6uQuGnnbw5kIKoyRxYosvU8VBiME9PJA0R6tGxa3kXMNntdbY7G9r7XsrGwHPmV8wODKeqjc87BjrxvJ8A14Bd7rrd1lFR4g3TLHHK09Hta8EHyIIVJcd8rZewKGCppmMpp3TBumPuBzA1xLgwbAtcG95oH0t+iC9kWoyhNWVNDSPnv2roInPuLEuLBckdD4jxW3QF0niZO1zHcnAtPoRYruiG9jilG13OduLk6e8ACLEWtbcrw/JULdFi4aGua3kbBzmu9oHcFoss9F62ph4mimXhTUzKfURuXOLiTbr02HIKMUeQqGDE34q+SSWZ2oNa7TpZdoaNNhfZg0+8qXIuTOr1EabhR7O+UaHOdOKeYuYGvD2vZbU1wBHUWsQ4j/wpCi46geM8K8Fxunp4Z5J3Pp4hEyYOAdoae60tsWmw2va+y1X+ynGYrNjxqvZGPY1P5eG0oHwVooghWUOGmCZZlNTeSpqTf56Y6i0kblo5AnxNzud7FSnFsLocZidBURtljeLOa7l6+II6EbhZiIKvfwdjonONBiFbRBxuWtcSP3XMJ95K7RcHaWsLXV9dW1uk3DXvIb+8XOHucFZyIMF2EYe+nFI6NroBGIuzd3hoaAAO9cmwA3O+yr2fg7BRvc/Dq6roNXNrHFzfTZzXEfacVaCIKvh4Ox1rmuxHEKyu0m4a5xa307znuA+yQrHw6hpMMjbDCxscbBZrWiwA/1163WSiCvce4VUWL1ktcKqqglkt+ac1trMDbA2vuG+PVYsvB6lqhpmxDEpWHm10oIP7TSPgrMRBHsBybhGW4JIaNvYOkaQZR3pCbEBxc7na9wOQ8N1jZCyNh2SGSshc+QyuDnPfa9mizW90DYXcf1ipUiAofmjh/Q5grIK/tZYZ4NNizTZ3Zv1NuCOhJ9QbKYIgiuLZHosTxGDE3SSNkga1rWDTpIaXne4v7Z69FKkRBAc7cKsFzdUfKXvlhkLQ13Z6bP07BxuDvawv4AeCkGacpYXmqnbTVIeWtIc0tdpc1waWh3gdnHYgjdb5EFWN4RVtCNFJi9dTxjkwOcQP2HsHwWfgvCTCqaZtTWTT4hK21jO67dtxdpJLreBcR5KxEQEREBERAREQEREBERAREQEREBERAREQEREBERAREQEREBERAREQEREBERB/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solidFill>
                <a:prstClr val="black"/>
              </a:solidFill>
            </a:endParaRPr>
          </a:p>
        </p:txBody>
      </p:sp>
      <p:pic>
        <p:nvPicPr>
          <p:cNvPr id="16"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3608" y="4941168"/>
            <a:ext cx="1178258" cy="9067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99792" y="5082041"/>
            <a:ext cx="1691680" cy="765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4" descr="http://mpa.ospar.org/media/site/gen/ospar/logo-ospar.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88024" y="5109902"/>
            <a:ext cx="1743323" cy="73797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32240" y="4978679"/>
            <a:ext cx="1157891" cy="1000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79048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Aanleiding onderzoek</a:t>
            </a:r>
            <a:endParaRPr lang="nl-NL" dirty="0"/>
          </a:p>
        </p:txBody>
      </p:sp>
      <p:pic>
        <p:nvPicPr>
          <p:cNvPr id="5" name="Picture 4"/>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715" t="3811" r="51271" b="88313"/>
          <a:stretch/>
        </p:blipFill>
        <p:spPr bwMode="auto">
          <a:xfrm>
            <a:off x="7177702" y="6373563"/>
            <a:ext cx="1944216" cy="478352"/>
          </a:xfrm>
          <a:prstGeom prst="rect">
            <a:avLst/>
          </a:prstGeom>
          <a:ln>
            <a:noFill/>
          </a:ln>
          <a:extLst>
            <a:ext uri="{53640926-AAD7-44D8-BBD7-CCE9431645EC}">
              <a14:shadowObscured xmlns:a14="http://schemas.microsoft.com/office/drawing/2010/main"/>
            </a:ext>
          </a:extLst>
        </p:spPr>
      </p:pic>
      <p:sp>
        <p:nvSpPr>
          <p:cNvPr id="6" name="TextBox 5"/>
          <p:cNvSpPr txBox="1"/>
          <p:nvPr/>
        </p:nvSpPr>
        <p:spPr>
          <a:xfrm>
            <a:off x="3244712" y="6552226"/>
            <a:ext cx="2422458" cy="215444"/>
          </a:xfrm>
          <a:prstGeom prst="rect">
            <a:avLst/>
          </a:prstGeom>
          <a:noFill/>
        </p:spPr>
        <p:txBody>
          <a:bodyPr wrap="none" rtlCol="0">
            <a:spAutoFit/>
          </a:bodyPr>
          <a:lstStyle/>
          <a:p>
            <a:r>
              <a:rPr lang="nl-NL" sz="800" dirty="0" smtClean="0">
                <a:solidFill>
                  <a:prstClr val="black"/>
                </a:solidFill>
              </a:rPr>
              <a:t>Foto’s: ASCOBANS, Wageningen UR, MSFD, </a:t>
            </a:r>
            <a:r>
              <a:rPr lang="nl-NL" sz="800" dirty="0" err="1" smtClean="0">
                <a:solidFill>
                  <a:prstClr val="black"/>
                </a:solidFill>
              </a:rPr>
              <a:t>dailynews</a:t>
            </a:r>
            <a:endParaRPr lang="nl-NL" sz="800" dirty="0">
              <a:solidFill>
                <a:prstClr val="black"/>
              </a:solidFill>
            </a:endParaRPr>
          </a:p>
        </p:txBody>
      </p:sp>
      <p:pic>
        <p:nvPicPr>
          <p:cNvPr id="9"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8150" b="74531" l="5714" r="90000">
                        <a14:foregroundMark x1="36071" y1="68901" x2="36071" y2="68901"/>
                        <a14:foregroundMark x1="31964" y1="68633" x2="31964" y2="68633"/>
                        <a14:foregroundMark x1="33750" y1="69437" x2="33750" y2="69437"/>
                        <a14:foregroundMark x1="35179" y1="70509" x2="35179" y2="70509"/>
                        <a14:foregroundMark x1="36250" y1="71314" x2="36250" y2="71314"/>
                        <a14:foregroundMark x1="36786" y1="70241" x2="36786" y2="70241"/>
                        <a14:foregroundMark x1="38214" y1="68633" x2="38214" y2="68633"/>
                        <a14:foregroundMark x1="38393" y1="68633" x2="38393" y2="68633"/>
                        <a14:foregroundMark x1="79821" y1="65416" x2="79821" y2="65416"/>
                        <a14:foregroundMark x1="75893" y1="65416" x2="75893" y2="65416"/>
                        <a14:foregroundMark x1="70536" y1="66488" x2="70536" y2="66488"/>
                        <a14:foregroundMark x1="69643" y1="63003" x2="69643" y2="63003"/>
                        <a14:foregroundMark x1="65714" y1="67560" x2="65714" y2="67560"/>
                        <a14:foregroundMark x1="61786" y1="63003" x2="61786" y2="63003"/>
                        <a14:foregroundMark x1="58750" y1="64075" x2="58750" y2="64075"/>
                        <a14:foregroundMark x1="54821" y1="65416" x2="54821" y2="65416"/>
                        <a14:foregroundMark x1="51786" y1="66488" x2="51786" y2="66488"/>
                        <a14:foregroundMark x1="46964" y1="68901" x2="46964" y2="68901"/>
                        <a14:foregroundMark x1="28214" y1="69973" x2="28214" y2="69973"/>
                        <a14:foregroundMark x1="20536" y1="67560" x2="20536" y2="67560"/>
                        <a14:foregroundMark x1="15714" y1="69973" x2="15714" y2="69973"/>
                        <a14:foregroundMark x1="10357" y1="68901" x2="10357" y2="68901"/>
                        <a14:foregroundMark x1="85357" y1="66488" x2="85357" y2="66488"/>
                        <a14:foregroundMark x1="84464" y1="64075" x2="84464" y2="64075"/>
                        <a14:foregroundMark x1="79107" y1="64075" x2="79107" y2="64075"/>
                        <a14:foregroundMark x1="76786" y1="64075" x2="76786" y2="64075"/>
                        <a14:foregroundMark x1="76786" y1="64075" x2="76786" y2="64075"/>
                        <a14:foregroundMark x1="73571" y1="64075" x2="73571" y2="64075"/>
                        <a14:backgroundMark x1="28254" y1="69856" x2="28254" y2="69856"/>
                        <a14:backgroundMark x1="18095" y1="72727" x2="18095" y2="72727"/>
                      </a14:backgroundRemoval>
                    </a14:imgEffect>
                    <a14:imgEffect>
                      <a14:artisticCutout/>
                    </a14:imgEffect>
                    <a14:imgEffect>
                      <a14:brightnessContrast bright="20000"/>
                    </a14:imgEffect>
                  </a14:imgLayer>
                </a14:imgProps>
              </a:ext>
              <a:ext uri="{28A0092B-C50C-407E-A947-70E740481C1C}">
                <a14:useLocalDpi xmlns:a14="http://schemas.microsoft.com/office/drawing/2010/main" val="0"/>
              </a:ext>
            </a:extLst>
          </a:blip>
          <a:srcRect l="5498" t="27129" r="9213" b="28803"/>
          <a:stretch/>
        </p:blipFill>
        <p:spPr bwMode="auto">
          <a:xfrm flipH="1">
            <a:off x="107504" y="6467982"/>
            <a:ext cx="1115616" cy="383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0" name="Picture 2" descr="http://www.ascobans.info/bilder/bycatch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6" y="1526116"/>
            <a:ext cx="2776009" cy="396044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49475" y="1526116"/>
            <a:ext cx="1905000" cy="2486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l="4540" t="24299" r="4286" b="10345"/>
          <a:stretch/>
        </p:blipFill>
        <p:spPr bwMode="auto">
          <a:xfrm>
            <a:off x="3225213" y="2733196"/>
            <a:ext cx="2781448" cy="2753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descr="http://www.wageningenur.nl/upload_mm/4/d/1/e1df54b9-4261-418d-8d12-81b27601862f_shutterstock_20237149_windmolen_zee_energie_duurzaam_windmolenpark_LR_490x330.jpg"/>
          <p:cNvPicPr>
            <a:picLocks noChangeAspect="1" noChangeArrowheads="1"/>
          </p:cNvPicPr>
          <p:nvPr/>
        </p:nvPicPr>
        <p:blipFill rotWithShape="1">
          <a:blip r:embed="rId9">
            <a:extLst>
              <a:ext uri="{28A0092B-C50C-407E-A947-70E740481C1C}">
                <a14:useLocalDpi xmlns:a14="http://schemas.microsoft.com/office/drawing/2010/main" val="0"/>
              </a:ext>
            </a:extLst>
          </a:blip>
          <a:srcRect l="2332" t="27664" r="74899" b="4084"/>
          <a:stretch/>
        </p:blipFill>
        <p:spPr bwMode="auto">
          <a:xfrm>
            <a:off x="7984046" y="1543596"/>
            <a:ext cx="697499" cy="394296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p:cNvPicPr>
            <a:picLocks noChangeAspect="1" noChangeArrowheads="1"/>
          </p:cNvPicPr>
          <p:nvPr/>
        </p:nvPicPr>
        <p:blipFill rotWithShape="1">
          <a:blip r:embed="rId10">
            <a:extLst>
              <a:ext uri="{28A0092B-C50C-407E-A947-70E740481C1C}">
                <a14:useLocalDpi xmlns:a14="http://schemas.microsoft.com/office/drawing/2010/main" val="0"/>
              </a:ext>
            </a:extLst>
          </a:blip>
          <a:srcRect t="13765" r="3831" b="27580"/>
          <a:stretch/>
        </p:blipFill>
        <p:spPr bwMode="auto">
          <a:xfrm>
            <a:off x="3225213" y="1526117"/>
            <a:ext cx="2781448" cy="1125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0584" t="20580" r="12439" b="7214"/>
          <a:stretch/>
        </p:blipFill>
        <p:spPr bwMode="auto">
          <a:xfrm>
            <a:off x="6037037" y="4109876"/>
            <a:ext cx="1917438" cy="1376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6249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Aanleiding</a:t>
            </a:r>
            <a:r>
              <a:rPr lang="en-GB" dirty="0" smtClean="0"/>
              <a:t> </a:t>
            </a:r>
            <a:r>
              <a:rPr lang="en-GB" dirty="0" err="1" smtClean="0"/>
              <a:t>onderzoek</a:t>
            </a:r>
            <a:endParaRPr lang="en-GB" dirty="0"/>
          </a:p>
        </p:txBody>
      </p:sp>
      <p:pic>
        <p:nvPicPr>
          <p:cNvPr id="4" name="Picture 3"/>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715" t="3811" r="51271" b="88313"/>
          <a:stretch/>
        </p:blipFill>
        <p:spPr bwMode="auto">
          <a:xfrm>
            <a:off x="7177702" y="6373563"/>
            <a:ext cx="1944216" cy="478352"/>
          </a:xfrm>
          <a:prstGeom prst="rect">
            <a:avLst/>
          </a:prstGeom>
          <a:ln>
            <a:noFill/>
          </a:ln>
          <a:extLst>
            <a:ext uri="{53640926-AAD7-44D8-BBD7-CCE9431645EC}">
              <a14:shadowObscured xmlns:a14="http://schemas.microsoft.com/office/drawing/2010/main"/>
            </a:ext>
          </a:extLst>
        </p:spPr>
      </p:pic>
      <p:pic>
        <p:nvPicPr>
          <p:cNvPr id="5"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8150" b="74531" l="5714" r="90000">
                        <a14:foregroundMark x1="36071" y1="68901" x2="36071" y2="68901"/>
                        <a14:foregroundMark x1="31964" y1="68633" x2="31964" y2="68633"/>
                        <a14:foregroundMark x1="33750" y1="69437" x2="33750" y2="69437"/>
                        <a14:foregroundMark x1="35179" y1="70509" x2="35179" y2="70509"/>
                        <a14:foregroundMark x1="36250" y1="71314" x2="36250" y2="71314"/>
                        <a14:foregroundMark x1="36786" y1="70241" x2="36786" y2="70241"/>
                        <a14:foregroundMark x1="38214" y1="68633" x2="38214" y2="68633"/>
                        <a14:foregroundMark x1="38393" y1="68633" x2="38393" y2="68633"/>
                        <a14:foregroundMark x1="79821" y1="65416" x2="79821" y2="65416"/>
                        <a14:foregroundMark x1="75893" y1="65416" x2="75893" y2="65416"/>
                        <a14:foregroundMark x1="70536" y1="66488" x2="70536" y2="66488"/>
                        <a14:foregroundMark x1="69643" y1="63003" x2="69643" y2="63003"/>
                        <a14:foregroundMark x1="65714" y1="67560" x2="65714" y2="67560"/>
                        <a14:foregroundMark x1="61786" y1="63003" x2="61786" y2="63003"/>
                        <a14:foregroundMark x1="58750" y1="64075" x2="58750" y2="64075"/>
                        <a14:foregroundMark x1="54821" y1="65416" x2="54821" y2="65416"/>
                        <a14:foregroundMark x1="51786" y1="66488" x2="51786" y2="66488"/>
                        <a14:foregroundMark x1="46964" y1="68901" x2="46964" y2="68901"/>
                        <a14:foregroundMark x1="28214" y1="69973" x2="28214" y2="69973"/>
                        <a14:foregroundMark x1="20536" y1="67560" x2="20536" y2="67560"/>
                        <a14:foregroundMark x1="15714" y1="69973" x2="15714" y2="69973"/>
                        <a14:foregroundMark x1="10357" y1="68901" x2="10357" y2="68901"/>
                        <a14:foregroundMark x1="85357" y1="66488" x2="85357" y2="66488"/>
                        <a14:foregroundMark x1="84464" y1="64075" x2="84464" y2="64075"/>
                        <a14:foregroundMark x1="79107" y1="64075" x2="79107" y2="64075"/>
                        <a14:foregroundMark x1="76786" y1="64075" x2="76786" y2="64075"/>
                        <a14:foregroundMark x1="76786" y1="64075" x2="76786" y2="64075"/>
                        <a14:foregroundMark x1="73571" y1="64075" x2="73571" y2="64075"/>
                        <a14:backgroundMark x1="28254" y1="69856" x2="28254" y2="69856"/>
                        <a14:backgroundMark x1="18095" y1="72727" x2="18095" y2="72727"/>
                      </a14:backgroundRemoval>
                    </a14:imgEffect>
                    <a14:imgEffect>
                      <a14:artisticCutout/>
                    </a14:imgEffect>
                    <a14:imgEffect>
                      <a14:brightnessContrast bright="20000"/>
                    </a14:imgEffect>
                  </a14:imgLayer>
                </a14:imgProps>
              </a:ext>
              <a:ext uri="{28A0092B-C50C-407E-A947-70E740481C1C}">
                <a14:useLocalDpi xmlns:a14="http://schemas.microsoft.com/office/drawing/2010/main" val="0"/>
              </a:ext>
            </a:extLst>
          </a:blip>
          <a:srcRect l="5498" t="27129" r="9213" b="28803"/>
          <a:stretch/>
        </p:blipFill>
        <p:spPr bwMode="auto">
          <a:xfrm flipH="1">
            <a:off x="107504" y="6467982"/>
            <a:ext cx="1115616" cy="383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1421" b="19696"/>
          <a:stretch/>
        </p:blipFill>
        <p:spPr bwMode="auto">
          <a:xfrm>
            <a:off x="5195970" y="3991430"/>
            <a:ext cx="3338430" cy="1535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7" descr="http://www.blikopnoordwijkerhout.nl/media/k2/galleries/5321/3.JPG"/>
          <p:cNvPicPr>
            <a:picLocks noChangeAspect="1" noChangeArrowheads="1"/>
          </p:cNvPicPr>
          <p:nvPr/>
        </p:nvPicPr>
        <p:blipFill rotWithShape="1">
          <a:blip r:embed="rId7">
            <a:extLst>
              <a:ext uri="{28A0092B-C50C-407E-A947-70E740481C1C}">
                <a14:useLocalDpi xmlns:a14="http://schemas.microsoft.com/office/drawing/2010/main" val="0"/>
              </a:ext>
            </a:extLst>
          </a:blip>
          <a:srcRect r="23267" b="21974"/>
          <a:stretch/>
        </p:blipFill>
        <p:spPr bwMode="auto">
          <a:xfrm>
            <a:off x="5195970" y="1628799"/>
            <a:ext cx="3338430" cy="232344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5576" y="1628799"/>
            <a:ext cx="4414778" cy="3898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371280" y="6552226"/>
            <a:ext cx="729687" cy="215444"/>
          </a:xfrm>
          <a:prstGeom prst="rect">
            <a:avLst/>
          </a:prstGeom>
          <a:noFill/>
        </p:spPr>
        <p:txBody>
          <a:bodyPr wrap="none" rtlCol="0">
            <a:spAutoFit/>
          </a:bodyPr>
          <a:lstStyle/>
          <a:p>
            <a:r>
              <a:rPr lang="nl-NL" sz="800" dirty="0" smtClean="0">
                <a:solidFill>
                  <a:prstClr val="black"/>
                </a:solidFill>
              </a:rPr>
              <a:t>Foto’s: EHBZ</a:t>
            </a:r>
            <a:endParaRPr lang="nl-NL" sz="800" dirty="0">
              <a:solidFill>
                <a:prstClr val="black"/>
              </a:solidFill>
            </a:endParaRPr>
          </a:p>
        </p:txBody>
      </p:sp>
    </p:spTree>
    <p:extLst>
      <p:ext uri="{BB962C8B-B14F-4D97-AF65-F5344CB8AC3E}">
        <p14:creationId xmlns:p14="http://schemas.microsoft.com/office/powerpoint/2010/main" val="422159130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TotalTime>
  <Words>1491</Words>
  <Application>Microsoft Office PowerPoint</Application>
  <PresentationFormat>Diavoorstelling (4:3)</PresentationFormat>
  <Paragraphs>266</Paragraphs>
  <Slides>40</Slides>
  <Notes>22</Notes>
  <HiddenSlides>0</HiddenSlides>
  <MMClips>0</MMClips>
  <ScaleCrop>false</ScaleCrop>
  <HeadingPairs>
    <vt:vector size="4" baseType="variant">
      <vt:variant>
        <vt:lpstr>Thema</vt:lpstr>
      </vt:variant>
      <vt:variant>
        <vt:i4>2</vt:i4>
      </vt:variant>
      <vt:variant>
        <vt:lpstr>Diatitels</vt:lpstr>
      </vt:variant>
      <vt:variant>
        <vt:i4>40</vt:i4>
      </vt:variant>
    </vt:vector>
  </HeadingPairs>
  <TitlesOfParts>
    <vt:vector size="42" baseType="lpstr">
      <vt:lpstr>Office-thema</vt:lpstr>
      <vt:lpstr>1_Office-thema</vt:lpstr>
      <vt:lpstr>CSI aan de kust</vt:lpstr>
      <vt:lpstr>Welkom.. </vt:lpstr>
      <vt:lpstr>Introductie</vt:lpstr>
      <vt:lpstr>De bruinvis</vt:lpstr>
      <vt:lpstr>Even terug in de tijd…</vt:lpstr>
      <vt:lpstr>Even terug in de tijd…</vt:lpstr>
      <vt:lpstr>Aanleiding onderzoek</vt:lpstr>
      <vt:lpstr>Aanleiding onderzoek</vt:lpstr>
      <vt:lpstr>Aanleiding onderzoek</vt:lpstr>
      <vt:lpstr>Wat zagen we…</vt:lpstr>
      <vt:lpstr>Het raadsel van de gemutileerde bruinvis</vt:lpstr>
      <vt:lpstr>Videofragment 1 Bruinvissen spoelen verminkt aan</vt:lpstr>
      <vt:lpstr>Hoe nu verder?</vt:lpstr>
      <vt:lpstr>Hoe nu verder? </vt:lpstr>
      <vt:lpstr>Videofragment 2 motorbootonderzoek</vt:lpstr>
      <vt:lpstr>Hoe nu verder?</vt:lpstr>
      <vt:lpstr>Doodsoorzaak onderzoek</vt:lpstr>
      <vt:lpstr>Dieet</vt:lpstr>
      <vt:lpstr>Videofragment 3: onderzoek met gehoorsteentjes</vt:lpstr>
      <vt:lpstr>Wat weten we nu?</vt:lpstr>
      <vt:lpstr>Videofragment 4: bijtsporen met hoektanden</vt:lpstr>
      <vt:lpstr>Hoe nu verder?</vt:lpstr>
      <vt:lpstr>PowerPoint-presentatie</vt:lpstr>
      <vt:lpstr>Meer bewijs was nodig…</vt:lpstr>
      <vt:lpstr>Meer bewijs was nodig…</vt:lpstr>
      <vt:lpstr>Videofragment 5: DNA onderzoek</vt:lpstr>
      <vt:lpstr>Het bewijs! </vt:lpstr>
      <vt:lpstr>PowerPoint-presentatie</vt:lpstr>
      <vt:lpstr>Videofragment 6: Heterdaadje</vt:lpstr>
      <vt:lpstr>Methode voor diagnose</vt:lpstr>
      <vt:lpstr>PowerPoint-presentatie</vt:lpstr>
      <vt:lpstr>Methode voor diagnose </vt:lpstr>
      <vt:lpstr>PowerPoint-presentatie</vt:lpstr>
      <vt:lpstr>Conclusies van de studie</vt:lpstr>
      <vt:lpstr>Meer conclusies</vt:lpstr>
      <vt:lpstr>Changing headlines</vt:lpstr>
      <vt:lpstr>Zaak gesloten!?</vt:lpstr>
      <vt:lpstr>Videofragment 7: Happie </vt:lpstr>
      <vt:lpstr>PowerPoint-presentatie</vt:lpstr>
      <vt:lpstr>De lesstof</vt:lpstr>
    </vt:vector>
  </TitlesOfParts>
  <Company>Utrecht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CSI aan de kust</dc:title>
  <dc:creator>IJsseldijk, L.L. (Lonneke)</dc:creator>
  <cp:lastModifiedBy>Tycho Malmberg</cp:lastModifiedBy>
  <cp:revision>35</cp:revision>
  <cp:lastPrinted>2015-05-28T18:42:15Z</cp:lastPrinted>
  <dcterms:created xsi:type="dcterms:W3CDTF">2015-05-26T07:40:43Z</dcterms:created>
  <dcterms:modified xsi:type="dcterms:W3CDTF">2015-06-05T13:48:34Z</dcterms:modified>
</cp:coreProperties>
</file>