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256" r:id="rId2"/>
    <p:sldId id="292" r:id="rId3"/>
    <p:sldId id="294" r:id="rId4"/>
    <p:sldId id="293" r:id="rId5"/>
    <p:sldId id="295" r:id="rId6"/>
    <p:sldId id="296" r:id="rId7"/>
    <p:sldId id="297" r:id="rId8"/>
    <p:sldId id="298" r:id="rId9"/>
    <p:sldId id="300" r:id="rId10"/>
    <p:sldId id="301" r:id="rId11"/>
    <p:sldId id="302" r:id="rId12"/>
    <p:sldId id="303" r:id="rId13"/>
    <p:sldId id="304" r:id="rId14"/>
    <p:sldId id="305" r:id="rId15"/>
    <p:sldId id="309" r:id="rId16"/>
    <p:sldId id="310" r:id="rId17"/>
    <p:sldId id="311" r:id="rId18"/>
    <p:sldId id="312" r:id="rId19"/>
    <p:sldId id="315" r:id="rId20"/>
    <p:sldId id="316" r:id="rId21"/>
    <p:sldId id="319" r:id="rId22"/>
    <p:sldId id="320" r:id="rId23"/>
    <p:sldId id="321" r:id="rId24"/>
    <p:sldId id="322" r:id="rId25"/>
    <p:sldId id="323" r:id="rId26"/>
    <p:sldId id="324" r:id="rId27"/>
    <p:sldId id="325" r:id="rId28"/>
    <p:sldId id="326" r:id="rId29"/>
    <p:sldId id="327" r:id="rId30"/>
    <p:sldId id="328" r:id="rId31"/>
    <p:sldId id="364" r:id="rId32"/>
    <p:sldId id="354" r:id="rId33"/>
    <p:sldId id="329" r:id="rId34"/>
    <p:sldId id="330" r:id="rId35"/>
    <p:sldId id="331" r:id="rId36"/>
    <p:sldId id="335" r:id="rId37"/>
    <p:sldId id="336" r:id="rId38"/>
    <p:sldId id="357" r:id="rId39"/>
    <p:sldId id="333" r:id="rId40"/>
    <p:sldId id="334" r:id="rId41"/>
    <p:sldId id="338" r:id="rId42"/>
    <p:sldId id="339" r:id="rId43"/>
    <p:sldId id="341" r:id="rId44"/>
    <p:sldId id="358" r:id="rId45"/>
    <p:sldId id="359" r:id="rId46"/>
    <p:sldId id="343" r:id="rId47"/>
    <p:sldId id="350" r:id="rId48"/>
    <p:sldId id="360" r:id="rId49"/>
    <p:sldId id="361" r:id="rId50"/>
    <p:sldId id="362" r:id="rId51"/>
    <p:sldId id="363" r:id="rId52"/>
    <p:sldId id="351" r:id="rId53"/>
    <p:sldId id="352" r:id="rId54"/>
    <p:sldId id="278" r:id="rId5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514" autoAdjust="0"/>
  </p:normalViewPr>
  <p:slideViewPr>
    <p:cSldViewPr>
      <p:cViewPr varScale="1">
        <p:scale>
          <a:sx n="61" d="100"/>
          <a:sy n="61" d="100"/>
        </p:scale>
        <p:origin x="16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3F532D-BD65-4B04-AAD1-CC4895319E6B}" type="datetimeFigureOut">
              <a:rPr lang="nl-NL" smtClean="0"/>
              <a:t>13-1-2017</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614995-5124-4485-AFC9-04DA7455F44F}" type="slidenum">
              <a:rPr lang="nl-NL" smtClean="0"/>
              <a:t>‹nr.›</a:t>
            </a:fld>
            <a:endParaRPr lang="nl-NL"/>
          </a:p>
        </p:txBody>
      </p:sp>
    </p:spTree>
    <p:extLst>
      <p:ext uri="{BB962C8B-B14F-4D97-AF65-F5344CB8AC3E}">
        <p14:creationId xmlns:p14="http://schemas.microsoft.com/office/powerpoint/2010/main" val="1143695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Staat de lesstof altijd zo precies vast? </a:t>
            </a:r>
          </a:p>
          <a:p>
            <a:pPr marL="0" marR="0" indent="0" algn="l" defTabSz="914400" rtl="0" eaLnBrk="1" fontAlgn="auto" latinLnBrk="0" hangingPunct="1">
              <a:lnSpc>
                <a:spcPct val="100000"/>
              </a:lnSpc>
              <a:spcBef>
                <a:spcPts val="0"/>
              </a:spcBef>
              <a:spcAft>
                <a:spcPts val="0"/>
              </a:spcAft>
              <a:buClrTx/>
              <a:buSzTx/>
              <a:buFontTx/>
              <a:buNone/>
              <a:tabLst/>
              <a:defRPr/>
            </a:pPr>
            <a:r>
              <a:rPr lang="nl-NL" altLang="nl-NL" dirty="0" smtClean="0"/>
              <a:t>Weinig variatie mogelijk in hulp </a:t>
            </a:r>
            <a:endParaRPr lang="en-US" altLang="nl-NL"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nl-NL" dirty="0" smtClean="0"/>
          </a:p>
          <a:p>
            <a:endParaRPr lang="nl-NL" dirty="0"/>
          </a:p>
        </p:txBody>
      </p:sp>
      <p:sp>
        <p:nvSpPr>
          <p:cNvPr id="4" name="Slide Number Placeholder 3"/>
          <p:cNvSpPr>
            <a:spLocks noGrp="1"/>
          </p:cNvSpPr>
          <p:nvPr>
            <p:ph type="sldNum" sz="quarter" idx="10"/>
          </p:nvPr>
        </p:nvSpPr>
        <p:spPr/>
        <p:txBody>
          <a:bodyPr/>
          <a:lstStyle/>
          <a:p>
            <a:fld id="{88614995-5124-4485-AFC9-04DA7455F44F}" type="slidenum">
              <a:rPr lang="nl-NL" smtClean="0"/>
              <a:t>12</a:t>
            </a:fld>
            <a:endParaRPr lang="nl-NL"/>
          </a:p>
        </p:txBody>
      </p:sp>
    </p:spTree>
    <p:extLst>
      <p:ext uri="{BB962C8B-B14F-4D97-AF65-F5344CB8AC3E}">
        <p14:creationId xmlns:p14="http://schemas.microsoft.com/office/powerpoint/2010/main" val="403064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4823CCB9-48E0-4BA9-B09B-D59F81C015EE}" type="slidenum">
              <a:rPr lang="en-US" altLang="nl-NL"/>
              <a:pPr algn="r" eaLnBrk="1" hangingPunct="1">
                <a:spcBef>
                  <a:spcPct val="0"/>
                </a:spcBef>
              </a:pPr>
              <a:t>41</a:t>
            </a:fld>
            <a:endParaRPr lang="en-US" altLang="nl-NL"/>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sz="1200" dirty="0" smtClean="0"/>
              <a:t>Met name het gebruik van diagnosestrategieën blijkt schaars; daardoor weinig idee over kennis van de leerling en waar op aan te sluiten</a:t>
            </a:r>
            <a:endParaRPr lang="en-US" altLang="nl-NL" sz="1000" dirty="0" smtClean="0"/>
          </a:p>
          <a:p>
            <a:endParaRPr lang="nl-NL" dirty="0"/>
          </a:p>
        </p:txBody>
      </p:sp>
      <p:sp>
        <p:nvSpPr>
          <p:cNvPr id="4" name="Slide Number Placeholder 3"/>
          <p:cNvSpPr>
            <a:spLocks noGrp="1"/>
          </p:cNvSpPr>
          <p:nvPr>
            <p:ph type="sldNum" sz="quarter" idx="10"/>
          </p:nvPr>
        </p:nvSpPr>
        <p:spPr/>
        <p:txBody>
          <a:bodyPr/>
          <a:lstStyle/>
          <a:p>
            <a:fld id="{88614995-5124-4485-AFC9-04DA7455F44F}" type="slidenum">
              <a:rPr lang="nl-NL" smtClean="0"/>
              <a:t>49</a:t>
            </a:fld>
            <a:endParaRPr lang="nl-NL"/>
          </a:p>
        </p:txBody>
      </p:sp>
    </p:spTree>
    <p:extLst>
      <p:ext uri="{BB962C8B-B14F-4D97-AF65-F5344CB8AC3E}">
        <p14:creationId xmlns:p14="http://schemas.microsoft.com/office/powerpoint/2010/main" val="2550134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sz="1200" dirty="0" smtClean="0"/>
              <a:t>Alles mag: het gaat om het </a:t>
            </a:r>
            <a:r>
              <a:rPr lang="nl-NL" altLang="nl-NL" sz="1200" b="1" u="sng" dirty="0" smtClean="0"/>
              <a:t>aanpassen</a:t>
            </a:r>
            <a:r>
              <a:rPr lang="nl-NL" altLang="nl-NL" sz="1200" dirty="0" smtClean="0"/>
              <a:t> van de mate van controle </a:t>
            </a:r>
            <a:endParaRPr lang="en-US" altLang="nl-NL" sz="1000" dirty="0" smtClean="0"/>
          </a:p>
          <a:p>
            <a:endParaRPr lang="nl-NL" dirty="0"/>
          </a:p>
        </p:txBody>
      </p:sp>
      <p:sp>
        <p:nvSpPr>
          <p:cNvPr id="4" name="Slide Number Placeholder 3"/>
          <p:cNvSpPr>
            <a:spLocks noGrp="1"/>
          </p:cNvSpPr>
          <p:nvPr>
            <p:ph type="sldNum" sz="quarter" idx="10"/>
          </p:nvPr>
        </p:nvSpPr>
        <p:spPr/>
        <p:txBody>
          <a:bodyPr/>
          <a:lstStyle/>
          <a:p>
            <a:fld id="{88614995-5124-4485-AFC9-04DA7455F44F}" type="slidenum">
              <a:rPr lang="nl-NL" smtClean="0"/>
              <a:t>50</a:t>
            </a:fld>
            <a:endParaRPr lang="nl-NL"/>
          </a:p>
        </p:txBody>
      </p:sp>
    </p:spTree>
    <p:extLst>
      <p:ext uri="{BB962C8B-B14F-4D97-AF65-F5344CB8AC3E}">
        <p14:creationId xmlns:p14="http://schemas.microsoft.com/office/powerpoint/2010/main" val="2634940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altLang="nl-NL" sz="1200" dirty="0" smtClean="0"/>
              <a:t>Goed punt. Uit het onderzoek is gebleken dat leerlingen soms lang moeten wachten bij </a:t>
            </a:r>
            <a:r>
              <a:rPr lang="nl-NL" altLang="nl-NL" sz="1200" dirty="0" err="1" smtClean="0"/>
              <a:t>scaffolding</a:t>
            </a:r>
            <a:r>
              <a:rPr lang="nl-NL" altLang="nl-NL" sz="1200" dirty="0" smtClean="0"/>
              <a:t> omdat het meer tijd kost; zelfstandig leren werken en goede vragen leren stellen is dus bijvoorbeeld belangrijk! </a:t>
            </a:r>
            <a:endParaRPr lang="en-US" altLang="nl-NL" sz="1000" dirty="0" smtClean="0"/>
          </a:p>
          <a:p>
            <a:endParaRPr lang="nl-NL" dirty="0"/>
          </a:p>
        </p:txBody>
      </p:sp>
      <p:sp>
        <p:nvSpPr>
          <p:cNvPr id="4" name="Slide Number Placeholder 3"/>
          <p:cNvSpPr>
            <a:spLocks noGrp="1"/>
          </p:cNvSpPr>
          <p:nvPr>
            <p:ph type="sldNum" sz="quarter" idx="10"/>
          </p:nvPr>
        </p:nvSpPr>
        <p:spPr/>
        <p:txBody>
          <a:bodyPr/>
          <a:lstStyle/>
          <a:p>
            <a:fld id="{88614995-5124-4485-AFC9-04DA7455F44F}" type="slidenum">
              <a:rPr lang="nl-NL" smtClean="0"/>
              <a:t>51</a:t>
            </a:fld>
            <a:endParaRPr lang="nl-NL"/>
          </a:p>
        </p:txBody>
      </p:sp>
    </p:spTree>
    <p:extLst>
      <p:ext uri="{BB962C8B-B14F-4D97-AF65-F5344CB8AC3E}">
        <p14:creationId xmlns:p14="http://schemas.microsoft.com/office/powerpoint/2010/main" val="2652722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nl-NL" altLang="nl-NL" sz="1200" dirty="0" err="1" smtClean="0"/>
              <a:t>Scaffolding</a:t>
            </a:r>
            <a:r>
              <a:rPr lang="nl-NL" altLang="nl-NL" sz="1200" dirty="0" smtClean="0"/>
              <a:t> model: 4 concrete stappen</a:t>
            </a:r>
          </a:p>
          <a:p>
            <a:pPr eaLnBrk="1" hangingPunct="1"/>
            <a:r>
              <a:rPr lang="nl-NL" altLang="nl-NL" sz="1200" dirty="0" smtClean="0"/>
              <a:t>Eerst niveau bepalen, dan pas helpen</a:t>
            </a:r>
            <a:endParaRPr lang="en-US" altLang="nl-NL" sz="1200" dirty="0" smtClean="0"/>
          </a:p>
          <a:p>
            <a:endParaRPr lang="nl-NL" dirty="0"/>
          </a:p>
        </p:txBody>
      </p:sp>
      <p:sp>
        <p:nvSpPr>
          <p:cNvPr id="4" name="Slide Number Placeholder 3"/>
          <p:cNvSpPr>
            <a:spLocks noGrp="1"/>
          </p:cNvSpPr>
          <p:nvPr>
            <p:ph type="sldNum" sz="quarter" idx="10"/>
          </p:nvPr>
        </p:nvSpPr>
        <p:spPr/>
        <p:txBody>
          <a:bodyPr/>
          <a:lstStyle/>
          <a:p>
            <a:fld id="{88614995-5124-4485-AFC9-04DA7455F44F}" type="slidenum">
              <a:rPr lang="nl-NL" smtClean="0"/>
              <a:t>21</a:t>
            </a:fld>
            <a:endParaRPr lang="nl-NL"/>
          </a:p>
        </p:txBody>
      </p:sp>
    </p:spTree>
    <p:extLst>
      <p:ext uri="{BB962C8B-B14F-4D97-AF65-F5344CB8AC3E}">
        <p14:creationId xmlns:p14="http://schemas.microsoft.com/office/powerpoint/2010/main" val="322905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AE8D19C-264A-4BF7-82EA-1FA25F118858}" type="slidenum">
              <a:rPr lang="en-US" altLang="nl-NL"/>
              <a:pPr algn="r" eaLnBrk="1" hangingPunct="1">
                <a:spcBef>
                  <a:spcPct val="0"/>
                </a:spcBef>
              </a:pPr>
              <a:t>23</a:t>
            </a:fld>
            <a:endParaRPr lang="en-US" altLang="nl-NL"/>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77A9994-AB72-4282-969E-79744308ADE0}" type="slidenum">
              <a:rPr lang="en-US" altLang="nl-NL"/>
              <a:pPr algn="r" eaLnBrk="1" hangingPunct="1">
                <a:spcBef>
                  <a:spcPct val="0"/>
                </a:spcBef>
              </a:pPr>
              <a:t>24</a:t>
            </a:fld>
            <a:endParaRPr lang="en-US" altLang="nl-NL"/>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0F47B4E-960E-45AF-8608-06845DF6CD4C}" type="slidenum">
              <a:rPr lang="en-US" altLang="nl-NL"/>
              <a:pPr algn="r" eaLnBrk="1" hangingPunct="1">
                <a:spcBef>
                  <a:spcPct val="0"/>
                </a:spcBef>
              </a:pPr>
              <a:t>25</a:t>
            </a:fld>
            <a:endParaRPr lang="en-US" altLang="nl-NL"/>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1CA5757-65AB-44F5-A7FD-81868FA4DEB3}" type="slidenum">
              <a:rPr lang="en-US" altLang="nl-NL"/>
              <a:pPr algn="r" eaLnBrk="1" hangingPunct="1">
                <a:spcBef>
                  <a:spcPct val="0"/>
                </a:spcBef>
              </a:pPr>
              <a:t>27</a:t>
            </a:fld>
            <a:endParaRPr lang="en-US" altLang="nl-NL"/>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6C8F5FF5-32C4-4749-A141-E0594AC4B0AB}" type="slidenum">
              <a:rPr lang="en-US" altLang="nl-NL"/>
              <a:pPr algn="r" eaLnBrk="1" hangingPunct="1">
                <a:spcBef>
                  <a:spcPct val="0"/>
                </a:spcBef>
              </a:pPr>
              <a:t>28</a:t>
            </a:fld>
            <a:endParaRPr lang="en-US" altLang="nl-NL"/>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9EBE439-E2B2-4A32-A4F6-18432ECCAEB8}" type="slidenum">
              <a:rPr lang="en-US" altLang="nl-NL"/>
              <a:pPr algn="r" eaLnBrk="1" hangingPunct="1">
                <a:spcBef>
                  <a:spcPct val="0"/>
                </a:spcBef>
              </a:pPr>
              <a:t>29</a:t>
            </a:fld>
            <a:endParaRPr lang="en-US" altLang="nl-NL"/>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470B29E-4CB8-4A3B-A870-D9CE67AAF3C4}" type="slidenum">
              <a:rPr lang="en-US" altLang="nl-NL"/>
              <a:pPr algn="r" eaLnBrk="1" hangingPunct="1">
                <a:spcBef>
                  <a:spcPct val="0"/>
                </a:spcBef>
              </a:pPr>
              <a:t>30</a:t>
            </a:fld>
            <a:endParaRPr lang="en-US" altLang="nl-NL"/>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NL"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E0B3D81-7239-4D99-968D-EFCBFC8B9D6E}" type="datetimeFigureOut">
              <a:rPr lang="nl-NL" smtClean="0"/>
              <a:pPr/>
              <a:t>13-1-2017</a:t>
            </a:fld>
            <a:endParaRPr lang="nl-NL"/>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nl-NL"/>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52B05AB-6E10-4ACC-A804-F4D7FC19607C}" type="slidenum">
              <a:rPr lang="nl-NL" smtClean="0"/>
              <a:pPr/>
              <a:t>‹nr.›</a:t>
            </a:fld>
            <a:endParaRPr lang="nl-N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0B3D81-7239-4D99-968D-EFCBFC8B9D6E}" type="datetimeFigureOut">
              <a:rPr lang="nl-NL" smtClean="0"/>
              <a:pPr/>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B52B05AB-6E10-4ACC-A804-F4D7FC19607C}"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BE0B3D81-7239-4D99-968D-EFCBFC8B9D6E}" type="datetimeFigureOut">
              <a:rPr lang="nl-NL" smtClean="0"/>
              <a:pPr/>
              <a:t>13-1-2017</a:t>
            </a:fld>
            <a:endParaRPr lang="nl-NL"/>
          </a:p>
        </p:txBody>
      </p:sp>
      <p:sp>
        <p:nvSpPr>
          <p:cNvPr id="5" name="Footer Placeholder 4"/>
          <p:cNvSpPr>
            <a:spLocks noGrp="1"/>
          </p:cNvSpPr>
          <p:nvPr>
            <p:ph type="ftr" sz="quarter" idx="11"/>
          </p:nvPr>
        </p:nvSpPr>
        <p:spPr>
          <a:xfrm>
            <a:off x="457201" y="6248207"/>
            <a:ext cx="5573483" cy="365125"/>
          </a:xfrm>
        </p:spPr>
        <p:txBody>
          <a:bodyPr/>
          <a:lstStyle/>
          <a:p>
            <a:endParaRPr lang="nl-NL"/>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52B05AB-6E10-4ACC-A804-F4D7FC19607C}"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295400"/>
            <a:ext cx="7391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Slide Number Placeholder 4"/>
          <p:cNvSpPr>
            <a:spLocks noGrp="1"/>
          </p:cNvSpPr>
          <p:nvPr>
            <p:ph type="sldNum" sz="quarter" idx="12"/>
          </p:nvPr>
        </p:nvSpPr>
        <p:spPr/>
        <p:txBody>
          <a:bodyPr/>
          <a:lstStyle>
            <a:lvl1pPr>
              <a:defRPr smtClean="0"/>
            </a:lvl1pPr>
          </a:lstStyle>
          <a:p>
            <a:pPr>
              <a:defRPr/>
            </a:pPr>
            <a:fld id="{69E397C5-5D06-4459-B9E4-2A11C809EAED}" type="slidenum">
              <a:rPr lang="en-US" altLang="nl-NL"/>
              <a:pPr>
                <a:defRPr/>
              </a:pPr>
              <a:t>‹nr.›</a:t>
            </a:fld>
            <a:endParaRPr lang="en-US" altLang="nl-NL">
              <a:solidFill>
                <a:schemeClr val="tx1"/>
              </a:solidFill>
            </a:endParaRPr>
          </a:p>
        </p:txBody>
      </p:sp>
    </p:spTree>
    <p:extLst>
      <p:ext uri="{BB962C8B-B14F-4D97-AF65-F5344CB8AC3E}">
        <p14:creationId xmlns:p14="http://schemas.microsoft.com/office/powerpoint/2010/main" val="420237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0B3D81-7239-4D99-968D-EFCBFC8B9D6E}" type="datetimeFigureOut">
              <a:rPr lang="nl-NL" smtClean="0"/>
              <a:pPr/>
              <a:t>13-1-2017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52B05AB-6E10-4ACC-A804-F4D7FC19607C}" type="slidenum">
              <a:rPr lang="nl-NL" smtClean="0"/>
              <a:pPr/>
              <a:t>‹nr.›</a:t>
            </a:fld>
            <a:endParaRPr lang="nl-NL"/>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E0B3D81-7239-4D99-968D-EFCBFC8B9D6E}" type="datetimeFigureOut">
              <a:rPr lang="nl-NL" smtClean="0"/>
              <a:pPr/>
              <a:t>13-1-2017</a:t>
            </a:fld>
            <a:endParaRPr lang="nl-NL"/>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52B05AB-6E10-4ACC-A804-F4D7FC19607C}" type="slidenum">
              <a:rPr lang="nl-NL" smtClean="0"/>
              <a:pPr/>
              <a:t>‹nr.›</a:t>
            </a:fld>
            <a:endParaRPr lang="nl-NL"/>
          </a:p>
        </p:txBody>
      </p:sp>
      <p:sp>
        <p:nvSpPr>
          <p:cNvPr id="14" name="Footer Placeholder 13"/>
          <p:cNvSpPr>
            <a:spLocks noGrp="1"/>
          </p:cNvSpPr>
          <p:nvPr>
            <p:ph type="ftr" sz="quarter" idx="12"/>
          </p:nvPr>
        </p:nvSpPr>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BE0B3D81-7239-4D99-968D-EFCBFC8B9D6E}" type="datetimeFigureOut">
              <a:rPr lang="nl-NL" smtClean="0"/>
              <a:pPr/>
              <a:t>13-1-2017</a:t>
            </a:fld>
            <a:endParaRPr lang="nl-NL"/>
          </a:p>
        </p:txBody>
      </p:sp>
      <p:sp>
        <p:nvSpPr>
          <p:cNvPr id="10" name="Slide Number Placeholder 9"/>
          <p:cNvSpPr>
            <a:spLocks noGrp="1"/>
          </p:cNvSpPr>
          <p:nvPr>
            <p:ph type="sldNum" sz="quarter" idx="16"/>
          </p:nvPr>
        </p:nvSpPr>
        <p:spPr/>
        <p:txBody>
          <a:bodyPr rtlCol="0"/>
          <a:lstStyle/>
          <a:p>
            <a:fld id="{B52B05AB-6E10-4ACC-A804-F4D7FC19607C}" type="slidenum">
              <a:rPr lang="nl-NL" smtClean="0"/>
              <a:pPr/>
              <a:t>‹nr.›</a:t>
            </a:fld>
            <a:endParaRPr lang="nl-NL"/>
          </a:p>
        </p:txBody>
      </p:sp>
      <p:sp>
        <p:nvSpPr>
          <p:cNvPr id="12" name="Footer Placeholder 11"/>
          <p:cNvSpPr>
            <a:spLocks noGrp="1"/>
          </p:cNvSpPr>
          <p:nvPr>
            <p:ph type="ftr" sz="quarter" idx="17"/>
          </p:nvPr>
        </p:nvSpPr>
        <p:spPr/>
        <p:txBody>
          <a:bodyPr rtlCol="0"/>
          <a:lstStyle/>
          <a:p>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BE0B3D81-7239-4D99-968D-EFCBFC8B9D6E}" type="datetimeFigureOut">
              <a:rPr lang="nl-NL" smtClean="0"/>
              <a:pPr/>
              <a:t>13-1-2017</a:t>
            </a:fld>
            <a:endParaRPr lang="nl-NL"/>
          </a:p>
        </p:txBody>
      </p:sp>
      <p:sp>
        <p:nvSpPr>
          <p:cNvPr id="12" name="Slide Number Placeholder 11"/>
          <p:cNvSpPr>
            <a:spLocks noGrp="1"/>
          </p:cNvSpPr>
          <p:nvPr>
            <p:ph type="sldNum" sz="quarter" idx="16"/>
          </p:nvPr>
        </p:nvSpPr>
        <p:spPr/>
        <p:txBody>
          <a:bodyPr rtlCol="0"/>
          <a:lstStyle/>
          <a:p>
            <a:fld id="{B52B05AB-6E10-4ACC-A804-F4D7FC19607C}" type="slidenum">
              <a:rPr lang="nl-NL" smtClean="0"/>
              <a:pPr/>
              <a:t>‹nr.›</a:t>
            </a:fld>
            <a:endParaRPr lang="nl-NL"/>
          </a:p>
        </p:txBody>
      </p:sp>
      <p:sp>
        <p:nvSpPr>
          <p:cNvPr id="14" name="Footer Placeholder 13"/>
          <p:cNvSpPr>
            <a:spLocks noGrp="1"/>
          </p:cNvSpPr>
          <p:nvPr>
            <p:ph type="ftr" sz="quarter" idx="17"/>
          </p:nvPr>
        </p:nvSpPr>
        <p:spPr/>
        <p:txBody>
          <a:bodyPr rtlCol="0"/>
          <a:lstStyle/>
          <a:p>
            <a:endParaRPr lang="nl-NL"/>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0B3D81-7239-4D99-968D-EFCBFC8B9D6E}" type="datetimeFigureOut">
              <a:rPr lang="nl-NL" smtClean="0"/>
              <a:pPr/>
              <a:t>13-1-2017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52B05AB-6E10-4ACC-A804-F4D7FC19607C}"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B3D81-7239-4D99-968D-EFCBFC8B9D6E}" type="datetimeFigureOut">
              <a:rPr lang="nl-NL" smtClean="0"/>
              <a:pPr/>
              <a:t>13-1-2017</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52B05AB-6E10-4ACC-A804-F4D7FC19607C}"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0B3D81-7239-4D99-968D-EFCBFC8B9D6E}" type="datetimeFigureOut">
              <a:rPr lang="nl-NL" smtClean="0"/>
              <a:pPr/>
              <a:t>13-1-2017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52B05AB-6E10-4ACC-A804-F4D7FC19607C}" type="slidenum">
              <a:rPr lang="nl-NL" smtClean="0"/>
              <a:pPr/>
              <a:t>‹nr.›</a:t>
            </a:fld>
            <a:endParaRPr lang="nl-NL"/>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BE0B3D81-7239-4D99-968D-EFCBFC8B9D6E}" type="datetimeFigureOut">
              <a:rPr lang="nl-NL" smtClean="0"/>
              <a:pPr/>
              <a:t>13-1-2017</a:t>
            </a:fld>
            <a:endParaRPr lang="nl-NL"/>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52B05AB-6E10-4ACC-A804-F4D7FC19607C}" type="slidenum">
              <a:rPr lang="nl-NL" smtClean="0"/>
              <a:pPr/>
              <a:t>‹nr.›</a:t>
            </a:fld>
            <a:endParaRPr lang="nl-NL"/>
          </a:p>
        </p:txBody>
      </p:sp>
      <p:sp>
        <p:nvSpPr>
          <p:cNvPr id="14" name="Footer Placeholder 13"/>
          <p:cNvSpPr>
            <a:spLocks noGrp="1"/>
          </p:cNvSpPr>
          <p:nvPr>
            <p:ph type="ftr" sz="quarter" idx="12"/>
          </p:nvPr>
        </p:nvSpPr>
        <p:spPr>
          <a:xfrm>
            <a:off x="1600200" y="6248206"/>
            <a:ext cx="4572000" cy="365125"/>
          </a:xfrm>
        </p:spPr>
        <p:txBody>
          <a:bodyPr rtlCol="0"/>
          <a:lstStyle/>
          <a:p>
            <a:endParaRPr lang="nl-NL"/>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E0B3D81-7239-4D99-968D-EFCBFC8B9D6E}" type="datetimeFigureOut">
              <a:rPr lang="nl-NL" smtClean="0"/>
              <a:pPr/>
              <a:t>13-1-2017</a:t>
            </a:fld>
            <a:endParaRPr lang="nl-NL"/>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nl-NL"/>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52B05AB-6E10-4ACC-A804-F4D7FC19607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0.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liscom.uu.nl\uu\Users\Pol00007\My Documents\My Dropbox\Proefschrift Janneke\beelden\chapter1_leeg_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532539"/>
            <a:ext cx="10707170" cy="75619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79512" y="3573016"/>
            <a:ext cx="6674296" cy="1828800"/>
          </a:xfrm>
          <a:solidFill>
            <a:schemeClr val="tx1">
              <a:alpha val="75000"/>
            </a:schemeClr>
          </a:solidFill>
        </p:spPr>
        <p:txBody>
          <a:bodyPr>
            <a:normAutofit/>
          </a:bodyPr>
          <a:lstStyle/>
          <a:p>
            <a:pPr algn="ctr"/>
            <a:r>
              <a:rPr lang="nl-NL" b="1" dirty="0" smtClean="0">
                <a:solidFill>
                  <a:schemeClr val="bg1"/>
                </a:solidFill>
              </a:rPr>
              <a:t>Hulp op maat voor élke leerling</a:t>
            </a:r>
            <a:endParaRPr lang="nl-NL" b="1" dirty="0">
              <a:solidFill>
                <a:schemeClr val="bg1"/>
              </a:solidFill>
            </a:endParaRPr>
          </a:p>
        </p:txBody>
      </p:sp>
      <p:sp>
        <p:nvSpPr>
          <p:cNvPr id="3" name="Subtitle 2"/>
          <p:cNvSpPr>
            <a:spLocks noGrp="1"/>
          </p:cNvSpPr>
          <p:nvPr>
            <p:ph type="subTitle" idx="1"/>
          </p:nvPr>
        </p:nvSpPr>
        <p:spPr>
          <a:xfrm>
            <a:off x="179512" y="5517232"/>
            <a:ext cx="6705600" cy="685800"/>
          </a:xfrm>
          <a:solidFill>
            <a:schemeClr val="tx1">
              <a:lumMod val="50000"/>
              <a:alpha val="65000"/>
            </a:schemeClr>
          </a:solidFill>
        </p:spPr>
        <p:txBody>
          <a:bodyPr/>
          <a:lstStyle/>
          <a:p>
            <a:pPr algn="ctr"/>
            <a:r>
              <a:rPr lang="nl-NL" dirty="0" smtClean="0"/>
              <a:t>NIBI conferentie 2017</a:t>
            </a:r>
            <a:endParaRPr lang="nl-NL" dirty="0"/>
          </a:p>
        </p:txBody>
      </p:sp>
      <p:sp>
        <p:nvSpPr>
          <p:cNvPr id="4" name="TextBox 3"/>
          <p:cNvSpPr txBox="1"/>
          <p:nvPr/>
        </p:nvSpPr>
        <p:spPr>
          <a:xfrm>
            <a:off x="179512" y="6309320"/>
            <a:ext cx="6696744" cy="369332"/>
          </a:xfrm>
          <a:prstGeom prst="rect">
            <a:avLst/>
          </a:prstGeom>
          <a:solidFill>
            <a:schemeClr val="bg1">
              <a:alpha val="58000"/>
            </a:schemeClr>
          </a:solidFill>
        </p:spPr>
        <p:txBody>
          <a:bodyPr wrap="square" rtlCol="0">
            <a:spAutoFit/>
          </a:bodyPr>
          <a:lstStyle/>
          <a:p>
            <a:pPr algn="ctr"/>
            <a:r>
              <a:rPr lang="nl-NL" dirty="0" smtClean="0"/>
              <a:t>Dr. Janneke van de Pol (Universiteit Utrecht)</a:t>
            </a:r>
          </a:p>
        </p:txBody>
      </p:sp>
    </p:spTree>
    <p:extLst>
      <p:ext uri="{BB962C8B-B14F-4D97-AF65-F5344CB8AC3E}">
        <p14:creationId xmlns:p14="http://schemas.microsoft.com/office/powerpoint/2010/main" val="1775987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r>
              <a:rPr lang="en-US" altLang="nl-NL" sz="1000">
                <a:solidFill>
                  <a:srgbClr val="E98300"/>
                </a:solidFill>
              </a:rPr>
              <a:t>Inleiding onderwijskunde</a:t>
            </a:r>
            <a:endParaRPr lang="en-US" altLang="nl-NL" sz="1000"/>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92D12A10-9C03-43BF-8D98-B597C8A58616}" type="slidenum">
              <a:rPr lang="en-US" altLang="nl-NL" sz="1000">
                <a:solidFill>
                  <a:srgbClr val="E98300"/>
                </a:solidFill>
              </a:rPr>
              <a:pPr eaLnBrk="1" hangingPunct="1">
                <a:spcBef>
                  <a:spcPct val="0"/>
                </a:spcBef>
                <a:buSzTx/>
                <a:buFontTx/>
                <a:buNone/>
              </a:pPr>
              <a:t>10</a:t>
            </a:fld>
            <a:endParaRPr lang="en-US" altLang="nl-NL" sz="1000"/>
          </a:p>
        </p:txBody>
      </p:sp>
      <p:sp>
        <p:nvSpPr>
          <p:cNvPr id="25604" name="Rectangle 2"/>
          <p:cNvSpPr>
            <a:spLocks noGrp="1" noChangeArrowheads="1"/>
          </p:cNvSpPr>
          <p:nvPr>
            <p:ph type="title"/>
          </p:nvPr>
        </p:nvSpPr>
        <p:spPr>
          <a:xfrm>
            <a:off x="755650" y="332656"/>
            <a:ext cx="7391400" cy="838200"/>
          </a:xfrm>
        </p:spPr>
        <p:txBody>
          <a:bodyPr/>
          <a:lstStyle/>
          <a:p>
            <a:pPr eaLnBrk="1" hangingPunct="1"/>
            <a:r>
              <a:rPr lang="nl-NL" altLang="nl-NL" dirty="0" smtClean="0"/>
              <a:t>Ontleding van de metafoor</a:t>
            </a:r>
            <a:endParaRPr lang="en-US" altLang="nl-NL" dirty="0" smtClean="0"/>
          </a:p>
        </p:txBody>
      </p:sp>
      <p:pic>
        <p:nvPicPr>
          <p:cNvPr id="25605" name="Picture 4" descr="Bouwvakker_le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8888" y="2636838"/>
            <a:ext cx="20161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20070125_010651_huisje_kleu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25" y="4221163"/>
            <a:ext cx="9540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8" descr="stei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652963"/>
            <a:ext cx="15144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8" name="Line 9"/>
          <p:cNvSpPr>
            <a:spLocks noChangeShapeType="1"/>
          </p:cNvSpPr>
          <p:nvPr/>
        </p:nvSpPr>
        <p:spPr bwMode="auto">
          <a:xfrm>
            <a:off x="4284663" y="2281238"/>
            <a:ext cx="0" cy="360045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pic>
        <p:nvPicPr>
          <p:cNvPr id="25609"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0563" y="267493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286375"/>
            <a:ext cx="2160587"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1" name="Text Box 16"/>
          <p:cNvSpPr txBox="1">
            <a:spLocks noChangeArrowheads="1"/>
          </p:cNvSpPr>
          <p:nvPr/>
        </p:nvSpPr>
        <p:spPr bwMode="auto">
          <a:xfrm>
            <a:off x="5940425" y="6264275"/>
            <a:ext cx="1008063" cy="376238"/>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Kennis</a:t>
            </a:r>
            <a:endParaRPr lang="en-US" altLang="nl-NL" sz="1800"/>
          </a:p>
        </p:txBody>
      </p:sp>
      <p:sp>
        <p:nvSpPr>
          <p:cNvPr id="25612" name="Text Box 19"/>
          <p:cNvSpPr txBox="1">
            <a:spLocks noChangeArrowheads="1"/>
          </p:cNvSpPr>
          <p:nvPr/>
        </p:nvSpPr>
        <p:spPr bwMode="auto">
          <a:xfrm>
            <a:off x="4500563" y="3916363"/>
            <a:ext cx="1008062"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Leerling</a:t>
            </a:r>
            <a:endParaRPr lang="en-US" altLang="nl-NL" sz="1800"/>
          </a:p>
        </p:txBody>
      </p:sp>
      <p:sp>
        <p:nvSpPr>
          <p:cNvPr id="25613" name="Text Box 20"/>
          <p:cNvSpPr txBox="1">
            <a:spLocks noChangeArrowheads="1"/>
          </p:cNvSpPr>
          <p:nvPr/>
        </p:nvSpPr>
        <p:spPr bwMode="auto">
          <a:xfrm>
            <a:off x="539750" y="6313488"/>
            <a:ext cx="1008063"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Steiger</a:t>
            </a:r>
            <a:endParaRPr lang="en-US" altLang="nl-NL" sz="1800"/>
          </a:p>
        </p:txBody>
      </p:sp>
      <p:sp>
        <p:nvSpPr>
          <p:cNvPr id="25614" name="Text Box 21"/>
          <p:cNvSpPr txBox="1">
            <a:spLocks noChangeArrowheads="1"/>
          </p:cNvSpPr>
          <p:nvPr/>
        </p:nvSpPr>
        <p:spPr bwMode="auto">
          <a:xfrm>
            <a:off x="1474788" y="3549650"/>
            <a:ext cx="1584325" cy="376238"/>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Bouwvakker</a:t>
            </a:r>
            <a:endParaRPr lang="en-US" altLang="nl-NL" sz="1800"/>
          </a:p>
        </p:txBody>
      </p:sp>
      <p:sp>
        <p:nvSpPr>
          <p:cNvPr id="25615" name="Text Box 22"/>
          <p:cNvSpPr txBox="1">
            <a:spLocks noChangeArrowheads="1"/>
          </p:cNvSpPr>
          <p:nvPr/>
        </p:nvSpPr>
        <p:spPr bwMode="auto">
          <a:xfrm>
            <a:off x="2555875" y="5505450"/>
            <a:ext cx="1152525" cy="376238"/>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Gebouw</a:t>
            </a:r>
            <a:endParaRPr lang="en-US" altLang="nl-NL" sz="1800"/>
          </a:p>
        </p:txBody>
      </p:sp>
      <p:sp>
        <p:nvSpPr>
          <p:cNvPr id="25616" name="Text Box 25"/>
          <p:cNvSpPr txBox="1">
            <a:spLocks noChangeArrowheads="1"/>
          </p:cNvSpPr>
          <p:nvPr/>
        </p:nvSpPr>
        <p:spPr bwMode="auto">
          <a:xfrm>
            <a:off x="1908175" y="1736725"/>
            <a:ext cx="4895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2000" b="1"/>
              <a:t>WAT IS WAT? </a:t>
            </a:r>
            <a:endParaRPr lang="en-US" altLang="nl-NL" sz="2000" b="1"/>
          </a:p>
        </p:txBody>
      </p:sp>
      <p:pic>
        <p:nvPicPr>
          <p:cNvPr id="25617"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2852738"/>
            <a:ext cx="18224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5618" name="Text Box 29"/>
          <p:cNvSpPr txBox="1">
            <a:spLocks noChangeArrowheads="1"/>
          </p:cNvSpPr>
          <p:nvPr/>
        </p:nvSpPr>
        <p:spPr bwMode="auto">
          <a:xfrm>
            <a:off x="7092950" y="2852738"/>
            <a:ext cx="1512888"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Hulp docent</a:t>
            </a:r>
            <a:endParaRPr lang="en-US" altLang="nl-NL" sz="1800"/>
          </a:p>
        </p:txBody>
      </p:sp>
      <p:sp>
        <p:nvSpPr>
          <p:cNvPr id="25619" name="Text Box 30"/>
          <p:cNvSpPr txBox="1">
            <a:spLocks noChangeArrowheads="1"/>
          </p:cNvSpPr>
          <p:nvPr/>
        </p:nvSpPr>
        <p:spPr bwMode="auto">
          <a:xfrm>
            <a:off x="755650" y="2160588"/>
            <a:ext cx="2736850" cy="404812"/>
          </a:xfrm>
          <a:prstGeom prst="rect">
            <a:avLst/>
          </a:prstGeom>
          <a:noFill/>
          <a:ln w="3810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1800"/>
              <a:t>Onderdelen metafoor</a:t>
            </a:r>
            <a:endParaRPr lang="en-US" altLang="nl-NL" sz="1800"/>
          </a:p>
        </p:txBody>
      </p:sp>
      <p:sp>
        <p:nvSpPr>
          <p:cNvPr id="25620" name="Text Box 31"/>
          <p:cNvSpPr txBox="1">
            <a:spLocks noChangeArrowheads="1"/>
          </p:cNvSpPr>
          <p:nvPr/>
        </p:nvSpPr>
        <p:spPr bwMode="auto">
          <a:xfrm>
            <a:off x="5148263" y="2160588"/>
            <a:ext cx="2736850" cy="404812"/>
          </a:xfrm>
          <a:prstGeom prst="rect">
            <a:avLst/>
          </a:prstGeom>
          <a:noFill/>
          <a:ln w="38100"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1800"/>
              <a:t>Onderdelen lespraktijk</a:t>
            </a:r>
            <a:endParaRPr lang="en-US" altLang="nl-NL" sz="1800"/>
          </a:p>
        </p:txBody>
      </p:sp>
    </p:spTree>
    <p:extLst>
      <p:ext uri="{BB962C8B-B14F-4D97-AF65-F5344CB8AC3E}">
        <p14:creationId xmlns:p14="http://schemas.microsoft.com/office/powerpoint/2010/main" val="1923090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DDEFEDB-DD4E-4775-B2BC-BDE6F42CCD65}" type="slidenum">
              <a:rPr lang="en-US" altLang="nl-NL" sz="1000">
                <a:solidFill>
                  <a:srgbClr val="E98300"/>
                </a:solidFill>
              </a:rPr>
              <a:pPr eaLnBrk="1" hangingPunct="1">
                <a:spcBef>
                  <a:spcPct val="0"/>
                </a:spcBef>
                <a:buSzTx/>
                <a:buFontTx/>
                <a:buNone/>
              </a:pPr>
              <a:t>11</a:t>
            </a:fld>
            <a:endParaRPr lang="en-US" altLang="nl-NL" sz="1000"/>
          </a:p>
        </p:txBody>
      </p:sp>
      <p:sp>
        <p:nvSpPr>
          <p:cNvPr id="26628" name="Rectangle 16"/>
          <p:cNvSpPr>
            <a:spLocks noChangeArrowheads="1"/>
          </p:cNvSpPr>
          <p:nvPr/>
        </p:nvSpPr>
        <p:spPr bwMode="auto">
          <a:xfrm>
            <a:off x="4716463" y="4365625"/>
            <a:ext cx="4248150" cy="2376488"/>
          </a:xfrm>
          <a:prstGeom prst="rect">
            <a:avLst/>
          </a:prstGeom>
          <a:solidFill>
            <a:schemeClr val="bg1"/>
          </a:solidFill>
          <a:ln w="2857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26629" name="Rectangle 20"/>
          <p:cNvSpPr>
            <a:spLocks noChangeArrowheads="1"/>
          </p:cNvSpPr>
          <p:nvPr/>
        </p:nvSpPr>
        <p:spPr bwMode="auto">
          <a:xfrm>
            <a:off x="252413" y="1557338"/>
            <a:ext cx="4248150" cy="2663825"/>
          </a:xfrm>
          <a:prstGeom prst="rect">
            <a:avLst/>
          </a:prstGeom>
          <a:solidFill>
            <a:schemeClr val="bg1"/>
          </a:solidFill>
          <a:ln w="2857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26630" name="Rectangle 21"/>
          <p:cNvSpPr>
            <a:spLocks noChangeArrowheads="1"/>
          </p:cNvSpPr>
          <p:nvPr/>
        </p:nvSpPr>
        <p:spPr bwMode="auto">
          <a:xfrm>
            <a:off x="4716463" y="1557338"/>
            <a:ext cx="4248150" cy="2663825"/>
          </a:xfrm>
          <a:prstGeom prst="rect">
            <a:avLst/>
          </a:prstGeom>
          <a:solidFill>
            <a:schemeClr val="bg1"/>
          </a:solidFill>
          <a:ln w="2857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pic>
        <p:nvPicPr>
          <p:cNvPr id="26631"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7900" y="2133600"/>
            <a:ext cx="216058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2" name="Text Box 33"/>
          <p:cNvSpPr txBox="1">
            <a:spLocks noChangeArrowheads="1"/>
          </p:cNvSpPr>
          <p:nvPr/>
        </p:nvSpPr>
        <p:spPr bwMode="auto">
          <a:xfrm>
            <a:off x="5868988" y="3111500"/>
            <a:ext cx="1008062" cy="376238"/>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Kennis</a:t>
            </a:r>
            <a:endParaRPr lang="en-US" altLang="nl-NL" sz="1800"/>
          </a:p>
        </p:txBody>
      </p:sp>
      <p:pic>
        <p:nvPicPr>
          <p:cNvPr id="26633" name="Picture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4652963"/>
            <a:ext cx="182245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6634" name="Text Box 35"/>
          <p:cNvSpPr txBox="1">
            <a:spLocks noChangeArrowheads="1"/>
          </p:cNvSpPr>
          <p:nvPr/>
        </p:nvSpPr>
        <p:spPr bwMode="auto">
          <a:xfrm>
            <a:off x="5003800" y="4652963"/>
            <a:ext cx="1512888"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Hulp docent</a:t>
            </a:r>
            <a:endParaRPr lang="en-US" altLang="nl-NL" sz="1800"/>
          </a:p>
        </p:txBody>
      </p:sp>
      <p:pic>
        <p:nvPicPr>
          <p:cNvPr id="26635"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1989138"/>
            <a:ext cx="1584325"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37"/>
          <p:cNvSpPr txBox="1">
            <a:spLocks noChangeArrowheads="1"/>
          </p:cNvSpPr>
          <p:nvPr/>
        </p:nvSpPr>
        <p:spPr bwMode="auto">
          <a:xfrm>
            <a:off x="539750" y="3230563"/>
            <a:ext cx="1008063"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Leerling</a:t>
            </a:r>
            <a:endParaRPr lang="en-US" altLang="nl-NL" sz="1800"/>
          </a:p>
        </p:txBody>
      </p:sp>
      <p:pic>
        <p:nvPicPr>
          <p:cNvPr id="55322" name="Picture 26" descr="steig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576763"/>
            <a:ext cx="129857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3" name="Text Box 27"/>
          <p:cNvSpPr txBox="1">
            <a:spLocks noChangeArrowheads="1"/>
          </p:cNvSpPr>
          <p:nvPr/>
        </p:nvSpPr>
        <p:spPr bwMode="auto">
          <a:xfrm>
            <a:off x="3348038" y="6237288"/>
            <a:ext cx="1008062"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Steiger</a:t>
            </a:r>
            <a:endParaRPr lang="en-US" altLang="nl-NL" sz="1800"/>
          </a:p>
        </p:txBody>
      </p:sp>
      <p:pic>
        <p:nvPicPr>
          <p:cNvPr id="55324" name="Picture 28" descr="20070125_010651_huisje_kle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8525" y="4937125"/>
            <a:ext cx="95408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25" name="Text Box 29"/>
          <p:cNvSpPr txBox="1">
            <a:spLocks noChangeArrowheads="1"/>
          </p:cNvSpPr>
          <p:nvPr/>
        </p:nvSpPr>
        <p:spPr bwMode="auto">
          <a:xfrm>
            <a:off x="1908175" y="6221413"/>
            <a:ext cx="1152525" cy="376237"/>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Gebouw</a:t>
            </a:r>
            <a:endParaRPr lang="en-US" altLang="nl-NL" sz="1800"/>
          </a:p>
        </p:txBody>
      </p:sp>
      <p:pic>
        <p:nvPicPr>
          <p:cNvPr id="55334" name="Picture 38" descr="Bouwvakker_le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950" y="5278438"/>
            <a:ext cx="2016125"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35" name="Text Box 39"/>
          <p:cNvSpPr txBox="1">
            <a:spLocks noChangeArrowheads="1"/>
          </p:cNvSpPr>
          <p:nvPr/>
        </p:nvSpPr>
        <p:spPr bwMode="auto">
          <a:xfrm>
            <a:off x="107950" y="6191250"/>
            <a:ext cx="1584325" cy="376238"/>
          </a:xfrm>
          <a:prstGeom prst="rect">
            <a:avLst/>
          </a:prstGeom>
          <a:solidFill>
            <a:schemeClr val="bg1"/>
          </a:solidFill>
          <a:ln w="9525">
            <a:solidFill>
              <a:schemeClr val="tx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Bouwvakker</a:t>
            </a:r>
            <a:endParaRPr lang="en-US" altLang="nl-NL" sz="1800"/>
          </a:p>
        </p:txBody>
      </p:sp>
      <p:sp>
        <p:nvSpPr>
          <p:cNvPr id="26643" name="Rectangle 2"/>
          <p:cNvSpPr txBox="1">
            <a:spLocks noChangeArrowheads="1"/>
          </p:cNvSpPr>
          <p:nvPr/>
        </p:nvSpPr>
        <p:spPr bwMode="auto">
          <a:xfrm>
            <a:off x="723341" y="260648"/>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r>
              <a:rPr lang="nl-NL" altLang="nl-NL" sz="3000" b="1" dirty="0"/>
              <a:t>Ontleding van de metafoor</a:t>
            </a:r>
            <a:endParaRPr lang="en-US" altLang="nl-NL" sz="3000" b="1" dirty="0"/>
          </a:p>
        </p:txBody>
      </p:sp>
    </p:spTree>
    <p:extLst>
      <p:ext uri="{BB962C8B-B14F-4D97-AF65-F5344CB8AC3E}">
        <p14:creationId xmlns:p14="http://schemas.microsoft.com/office/powerpoint/2010/main" val="38398938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0399 -0.10594 L 0.24601 -0.43905 " pathEditMode="relative" rAng="0" ptsTypes="AA">
                                      <p:cBhvr>
                                        <p:cTn id="6" dur="2000" fill="hold"/>
                                        <p:tgtEl>
                                          <p:spTgt spid="55334"/>
                                        </p:tgtEl>
                                        <p:attrNameLst>
                                          <p:attrName>ppt_x</p:attrName>
                                          <p:attrName>ppt_y</p:attrName>
                                        </p:attrNameLst>
                                      </p:cBhvr>
                                      <p:rCtr x="12500" y="-16655"/>
                                    </p:animMotion>
                                  </p:childTnLst>
                                </p:cTn>
                              </p:par>
                              <p:par>
                                <p:cTn id="7" presetID="56" presetClass="path" presetSubtype="0" accel="50000" decel="50000" fill="hold" grpId="0" nodeType="withEffect">
                                  <p:stCondLst>
                                    <p:cond delay="0"/>
                                  </p:stCondLst>
                                  <p:childTnLst>
                                    <p:animMotion origin="layout" path="M -0.00399 -0.08629 L 0.24601 -0.41939 " pathEditMode="relative" rAng="0" ptsTypes="AA">
                                      <p:cBhvr>
                                        <p:cTn id="8" dur="2000" fill="hold"/>
                                        <p:tgtEl>
                                          <p:spTgt spid="55335"/>
                                        </p:tgtEl>
                                        <p:attrNameLst>
                                          <p:attrName>ppt_x</p:attrName>
                                          <p:attrName>ppt_y</p:attrName>
                                        </p:attrNameLst>
                                      </p:cBhvr>
                                      <p:rCtr x="12500" y="-16655"/>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56" presetClass="path" presetSubtype="0" accel="50000" decel="50000" fill="hold" nodeType="clickEffect">
                                  <p:stCondLst>
                                    <p:cond delay="0"/>
                                  </p:stCondLst>
                                  <p:childTnLst>
                                    <p:animMotion origin="layout" path="M -2.77778E-7 -2.0148E-6 L 0.54844 -0.4446 " pathEditMode="relative" rAng="0" ptsTypes="AA">
                                      <p:cBhvr>
                                        <p:cTn id="12" dur="2000" fill="hold"/>
                                        <p:tgtEl>
                                          <p:spTgt spid="55324"/>
                                        </p:tgtEl>
                                        <p:attrNameLst>
                                          <p:attrName>ppt_x</p:attrName>
                                          <p:attrName>ppt_y</p:attrName>
                                        </p:attrNameLst>
                                      </p:cBhvr>
                                      <p:rCtr x="27413" y="-22230"/>
                                    </p:animMotion>
                                  </p:childTnLst>
                                </p:cTn>
                              </p:par>
                              <p:par>
                                <p:cTn id="13" presetID="56" presetClass="path" presetSubtype="0" accel="50000" decel="50000" fill="hold" grpId="0" nodeType="withEffect">
                                  <p:stCondLst>
                                    <p:cond delay="0"/>
                                  </p:stCondLst>
                                  <p:childTnLst>
                                    <p:animMotion origin="layout" path="M 4.44444E-6 -2.23919E-6 L 0.56597 -0.47606 " pathEditMode="relative" rAng="0" ptsTypes="AA">
                                      <p:cBhvr>
                                        <p:cTn id="14" dur="2000" fill="hold"/>
                                        <p:tgtEl>
                                          <p:spTgt spid="55325"/>
                                        </p:tgtEl>
                                        <p:attrNameLst>
                                          <p:attrName>ppt_x</p:attrName>
                                          <p:attrName>ppt_y</p:attrName>
                                        </p:attrNameLst>
                                      </p:cBhvr>
                                      <p:rCtr x="28299" y="-23803"/>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2.77778E-7 1.57761E-6 L 0.39792 -0.00486 " pathEditMode="relative" rAng="0" ptsTypes="AA">
                                      <p:cBhvr>
                                        <p:cTn id="18" dur="2000" fill="hold"/>
                                        <p:tgtEl>
                                          <p:spTgt spid="55322"/>
                                        </p:tgtEl>
                                        <p:attrNameLst>
                                          <p:attrName>ppt_x</p:attrName>
                                          <p:attrName>ppt_y</p:attrName>
                                        </p:attrNameLst>
                                      </p:cBhvr>
                                      <p:rCtr x="19896" y="-254"/>
                                    </p:animMotion>
                                  </p:childTnLst>
                                </p:cTn>
                              </p:par>
                              <p:par>
                                <p:cTn id="19" presetID="63" presetClass="path" presetSubtype="0" accel="50000" decel="50000" fill="hold" grpId="0" nodeType="withEffect">
                                  <p:stCondLst>
                                    <p:cond delay="0"/>
                                  </p:stCondLst>
                                  <p:childTnLst>
                                    <p:animMotion origin="layout" path="M -1.94444E-6 4.55239E-6 L 0.40191 0.00416 " pathEditMode="relative" rAng="0" ptsTypes="AA">
                                      <p:cBhvr>
                                        <p:cTn id="20" dur="2000" fill="hold"/>
                                        <p:tgtEl>
                                          <p:spTgt spid="55323"/>
                                        </p:tgtEl>
                                        <p:attrNameLst>
                                          <p:attrName>ppt_x</p:attrName>
                                          <p:attrName>ppt_y</p:attrName>
                                        </p:attrNameLst>
                                      </p:cBhvr>
                                      <p:rCtr x="20087"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3" grpId="0" animBg="1"/>
      <p:bldP spid="55325" grpId="0" animBg="1"/>
      <p:bldP spid="553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8A306C7C-535A-4225-A8A4-97B343639C36}" type="slidenum">
              <a:rPr lang="en-US" altLang="nl-NL" sz="1000">
                <a:solidFill>
                  <a:srgbClr val="E98300"/>
                </a:solidFill>
              </a:rPr>
              <a:pPr eaLnBrk="1" hangingPunct="1">
                <a:spcBef>
                  <a:spcPct val="0"/>
                </a:spcBef>
                <a:buSzTx/>
                <a:buFontTx/>
                <a:buNone/>
              </a:pPr>
              <a:t>12</a:t>
            </a:fld>
            <a:endParaRPr lang="en-US" altLang="nl-NL" sz="1000"/>
          </a:p>
        </p:txBody>
      </p:sp>
      <p:sp>
        <p:nvSpPr>
          <p:cNvPr id="27652" name="Rectangle 2"/>
          <p:cNvSpPr>
            <a:spLocks noGrp="1" noChangeArrowheads="1"/>
          </p:cNvSpPr>
          <p:nvPr>
            <p:ph type="title"/>
          </p:nvPr>
        </p:nvSpPr>
        <p:spPr>
          <a:xfrm>
            <a:off x="611560" y="3284984"/>
            <a:ext cx="8153400" cy="990600"/>
          </a:xfrm>
        </p:spPr>
        <p:txBody>
          <a:bodyPr/>
          <a:lstStyle/>
          <a:p>
            <a:pPr algn="ctr" eaLnBrk="1" hangingPunct="1"/>
            <a:r>
              <a:rPr lang="nl-NL" altLang="nl-NL" dirty="0" smtClean="0"/>
              <a:t>Opmerkingen bij metafoor?</a:t>
            </a:r>
            <a:endParaRPr lang="en-US" altLang="nl-NL" dirty="0" smtClean="0"/>
          </a:p>
        </p:txBody>
      </p:sp>
      <p:sp>
        <p:nvSpPr>
          <p:cNvPr id="27655" name="Rectangle 5"/>
          <p:cNvSpPr>
            <a:spLocks noChangeArrowheads="1"/>
          </p:cNvSpPr>
          <p:nvPr/>
        </p:nvSpPr>
        <p:spPr bwMode="auto">
          <a:xfrm>
            <a:off x="2146300" y="4149725"/>
            <a:ext cx="5881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buFont typeface="Wingdings 2" pitchFamily="18" charset="2"/>
              <a:buNone/>
            </a:pPr>
            <a:endParaRPr lang="en-US" altLang="nl-NL" dirty="0"/>
          </a:p>
        </p:txBody>
      </p:sp>
    </p:spTree>
    <p:extLst>
      <p:ext uri="{BB962C8B-B14F-4D97-AF65-F5344CB8AC3E}">
        <p14:creationId xmlns:p14="http://schemas.microsoft.com/office/powerpoint/2010/main" val="298974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DBF2132-43BC-4154-9046-C15F6E1B6847}" type="slidenum">
              <a:rPr lang="en-US" altLang="nl-NL" sz="1000">
                <a:solidFill>
                  <a:srgbClr val="E98300"/>
                </a:solidFill>
              </a:rPr>
              <a:pPr eaLnBrk="1" hangingPunct="1">
                <a:spcBef>
                  <a:spcPct val="0"/>
                </a:spcBef>
                <a:buSzTx/>
                <a:buFontTx/>
                <a:buNone/>
              </a:pPr>
              <a:t>13</a:t>
            </a:fld>
            <a:endParaRPr lang="en-US" altLang="nl-NL" sz="1000"/>
          </a:p>
        </p:txBody>
      </p:sp>
      <p:sp>
        <p:nvSpPr>
          <p:cNvPr id="28676" name="Rectangle 2"/>
          <p:cNvSpPr>
            <a:spLocks noGrp="1" noChangeArrowheads="1"/>
          </p:cNvSpPr>
          <p:nvPr>
            <p:ph type="title"/>
          </p:nvPr>
        </p:nvSpPr>
        <p:spPr/>
        <p:txBody>
          <a:bodyPr/>
          <a:lstStyle/>
          <a:p>
            <a:pPr eaLnBrk="1" hangingPunct="1"/>
            <a:r>
              <a:rPr lang="nl-NL" altLang="nl-NL" smtClean="0"/>
              <a:t>Populariteit metafoor</a:t>
            </a:r>
            <a:endParaRPr lang="en-US" altLang="nl-NL" smtClean="0"/>
          </a:p>
        </p:txBody>
      </p:sp>
      <p:sp>
        <p:nvSpPr>
          <p:cNvPr id="28677" name="Rectangle 3"/>
          <p:cNvSpPr>
            <a:spLocks noGrp="1" noChangeArrowheads="1"/>
          </p:cNvSpPr>
          <p:nvPr>
            <p:ph type="body" idx="1"/>
          </p:nvPr>
        </p:nvSpPr>
        <p:spPr/>
        <p:txBody>
          <a:bodyPr/>
          <a:lstStyle/>
          <a:p>
            <a:pPr eaLnBrk="1" hangingPunct="1"/>
            <a:r>
              <a:rPr lang="nl-NL" altLang="nl-NL" smtClean="0"/>
              <a:t>Spreekt tot de verbeelding bij </a:t>
            </a:r>
          </a:p>
          <a:p>
            <a:pPr lvl="1" eaLnBrk="1" hangingPunct="1"/>
            <a:r>
              <a:rPr lang="nl-NL" altLang="nl-NL" smtClean="0"/>
              <a:t>Docenten </a:t>
            </a:r>
            <a:r>
              <a:rPr lang="nl-NL" altLang="nl-NL" sz="2000" smtClean="0"/>
              <a:t>(Mercer &amp; Littleton 2007, Saban et al., 2007)</a:t>
            </a:r>
            <a:endParaRPr lang="nl-NL" altLang="nl-NL" smtClean="0"/>
          </a:p>
          <a:p>
            <a:pPr lvl="1" eaLnBrk="1" hangingPunct="1"/>
            <a:r>
              <a:rPr lang="nl-NL" altLang="nl-NL" smtClean="0"/>
              <a:t>Onderzoekers</a:t>
            </a:r>
          </a:p>
          <a:p>
            <a:pPr lvl="1" eaLnBrk="1" hangingPunct="1">
              <a:buFont typeface="Wingdings 2" pitchFamily="18" charset="2"/>
              <a:buNone/>
            </a:pPr>
            <a:r>
              <a:rPr lang="nl-NL" altLang="nl-NL" smtClean="0"/>
              <a:t>	</a:t>
            </a:r>
            <a:r>
              <a:rPr lang="nl-NL" altLang="nl-NL" sz="2200" smtClean="0"/>
              <a:t>-&gt; 81.5000 hits met scafffolding + education in google scholar</a:t>
            </a:r>
            <a:endParaRPr lang="en-US" altLang="nl-NL" sz="2200" smtClean="0"/>
          </a:p>
        </p:txBody>
      </p:sp>
    </p:spTree>
    <p:extLst>
      <p:ext uri="{BB962C8B-B14F-4D97-AF65-F5344CB8AC3E}">
        <p14:creationId xmlns:p14="http://schemas.microsoft.com/office/powerpoint/2010/main" val="3481182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B2A01074-2A35-47DF-90C9-BE69A624BC04}" type="slidenum">
              <a:rPr lang="en-US" altLang="nl-NL" sz="1000">
                <a:solidFill>
                  <a:srgbClr val="E98300"/>
                </a:solidFill>
              </a:rPr>
              <a:pPr eaLnBrk="1" hangingPunct="1">
                <a:spcBef>
                  <a:spcPct val="0"/>
                </a:spcBef>
                <a:buSzTx/>
                <a:buFontTx/>
                <a:buNone/>
              </a:pPr>
              <a:t>14</a:t>
            </a:fld>
            <a:endParaRPr lang="en-US" altLang="nl-NL" sz="1000"/>
          </a:p>
        </p:txBody>
      </p:sp>
      <p:sp>
        <p:nvSpPr>
          <p:cNvPr id="29700" name="Rectangle 3"/>
          <p:cNvSpPr>
            <a:spLocks noGrp="1" noChangeArrowheads="1"/>
          </p:cNvSpPr>
          <p:nvPr>
            <p:ph type="body" idx="1"/>
          </p:nvPr>
        </p:nvSpPr>
        <p:spPr/>
        <p:txBody>
          <a:bodyPr/>
          <a:lstStyle/>
          <a:p>
            <a:pPr eaLnBrk="1" hangingPunct="1">
              <a:buFont typeface="Wingdings 2" pitchFamily="18" charset="2"/>
              <a:buNone/>
            </a:pPr>
            <a:r>
              <a:rPr lang="nl-NL" altLang="nl-NL" smtClean="0"/>
              <a:t>Scaffolding = hulp met de volgende kenmerken:</a:t>
            </a:r>
          </a:p>
          <a:p>
            <a:pPr eaLnBrk="1" hangingPunct="1">
              <a:buFontTx/>
              <a:buChar char="-"/>
            </a:pPr>
            <a:r>
              <a:rPr lang="nl-NL" altLang="nl-NL" smtClean="0"/>
              <a:t>Adaptiviteit</a:t>
            </a:r>
          </a:p>
          <a:p>
            <a:pPr eaLnBrk="1" hangingPunct="1">
              <a:buFontTx/>
              <a:buChar char="-"/>
            </a:pPr>
            <a:r>
              <a:rPr lang="nl-NL" altLang="nl-NL" smtClean="0"/>
              <a:t>Fading</a:t>
            </a:r>
          </a:p>
          <a:p>
            <a:pPr eaLnBrk="1" hangingPunct="1">
              <a:buFontTx/>
              <a:buChar char="-"/>
            </a:pPr>
            <a:r>
              <a:rPr lang="nl-NL" altLang="nl-NL" smtClean="0"/>
              <a:t>Overdracht van verantwoordelijkheid</a:t>
            </a:r>
          </a:p>
          <a:p>
            <a:pPr eaLnBrk="1" hangingPunct="1">
              <a:buFontTx/>
              <a:buChar char="-"/>
            </a:pPr>
            <a:endParaRPr lang="en-US" altLang="nl-NL" smtClean="0"/>
          </a:p>
        </p:txBody>
      </p:sp>
      <p:sp>
        <p:nvSpPr>
          <p:cNvPr id="29701" name="Rectangle 4"/>
          <p:cNvSpPr>
            <a:spLocks noGrp="1" noChangeArrowheads="1"/>
          </p:cNvSpPr>
          <p:nvPr>
            <p:ph type="title"/>
          </p:nvPr>
        </p:nvSpPr>
        <p:spPr>
          <a:noFill/>
        </p:spPr>
        <p:txBody>
          <a:bodyPr/>
          <a:lstStyle/>
          <a:p>
            <a:pPr eaLnBrk="1" hangingPunct="1"/>
            <a:r>
              <a:rPr lang="nl-NL" altLang="nl-NL" smtClean="0"/>
              <a:t>Kenmerken scaffolding</a:t>
            </a:r>
            <a:endParaRPr lang="en-US" altLang="nl-NL" smtClean="0"/>
          </a:p>
        </p:txBody>
      </p:sp>
    </p:spTree>
    <p:extLst>
      <p:ext uri="{BB962C8B-B14F-4D97-AF65-F5344CB8AC3E}">
        <p14:creationId xmlns:p14="http://schemas.microsoft.com/office/powerpoint/2010/main" val="24727566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62D80784-363A-4D6E-B0B3-73D04BB4B53D}" type="slidenum">
              <a:rPr lang="en-US" altLang="nl-NL" sz="1000">
                <a:solidFill>
                  <a:srgbClr val="E98300"/>
                </a:solidFill>
              </a:rPr>
              <a:pPr eaLnBrk="1" hangingPunct="1">
                <a:spcBef>
                  <a:spcPct val="0"/>
                </a:spcBef>
                <a:buSzTx/>
                <a:buFontTx/>
                <a:buNone/>
              </a:pPr>
              <a:t>15</a:t>
            </a:fld>
            <a:endParaRPr lang="en-US" altLang="nl-NL" sz="1000"/>
          </a:p>
        </p:txBody>
      </p:sp>
      <p:sp>
        <p:nvSpPr>
          <p:cNvPr id="33796" name="Rectangle 3"/>
          <p:cNvSpPr>
            <a:spLocks noGrp="1" noChangeArrowheads="1"/>
          </p:cNvSpPr>
          <p:nvPr>
            <p:ph type="body" idx="1"/>
          </p:nvPr>
        </p:nvSpPr>
        <p:spPr>
          <a:xfrm>
            <a:off x="395288" y="2801938"/>
            <a:ext cx="4032250" cy="3352800"/>
          </a:xfrm>
        </p:spPr>
        <p:txBody>
          <a:bodyPr>
            <a:normAutofit fontScale="92500" lnSpcReduction="10000"/>
          </a:bodyPr>
          <a:lstStyle/>
          <a:p>
            <a:pPr eaLnBrk="1" hangingPunct="1">
              <a:buFont typeface="Wingdings 2" pitchFamily="18" charset="2"/>
              <a:buNone/>
            </a:pPr>
            <a:r>
              <a:rPr lang="nl-NL" altLang="nl-NL" b="1" smtClean="0"/>
              <a:t>Mate van controle docent</a:t>
            </a:r>
          </a:p>
          <a:p>
            <a:pPr eaLnBrk="1" hangingPunct="1">
              <a:buFont typeface="Wingdings 2" pitchFamily="18" charset="2"/>
              <a:buNone/>
            </a:pPr>
            <a:r>
              <a:rPr lang="nl-NL" altLang="nl-NL" smtClean="0"/>
              <a:t>0: geen controle</a:t>
            </a:r>
          </a:p>
          <a:p>
            <a:pPr eaLnBrk="1" hangingPunct="1">
              <a:buFont typeface="Wingdings 2" pitchFamily="18" charset="2"/>
              <a:buNone/>
            </a:pPr>
            <a:r>
              <a:rPr lang="nl-NL" altLang="nl-NL" smtClean="0"/>
              <a:t>1: heel weinig</a:t>
            </a:r>
          </a:p>
          <a:p>
            <a:pPr eaLnBrk="1" hangingPunct="1">
              <a:buFont typeface="Wingdings 2" pitchFamily="18" charset="2"/>
              <a:buNone/>
            </a:pPr>
            <a:r>
              <a:rPr lang="nl-NL" altLang="nl-NL" smtClean="0"/>
              <a:t>2: weinig</a:t>
            </a:r>
          </a:p>
          <a:p>
            <a:pPr eaLnBrk="1" hangingPunct="1">
              <a:buFont typeface="Wingdings 2" pitchFamily="18" charset="2"/>
              <a:buNone/>
            </a:pPr>
            <a:r>
              <a:rPr lang="nl-NL" altLang="nl-NL" smtClean="0"/>
              <a:t>3: beetje</a:t>
            </a:r>
          </a:p>
          <a:p>
            <a:pPr eaLnBrk="1" hangingPunct="1">
              <a:buFont typeface="Wingdings 2" pitchFamily="18" charset="2"/>
              <a:buNone/>
            </a:pPr>
            <a:r>
              <a:rPr lang="nl-NL" altLang="nl-NL" smtClean="0"/>
              <a:t>4: redelijk veel</a:t>
            </a:r>
          </a:p>
          <a:p>
            <a:pPr eaLnBrk="1" hangingPunct="1">
              <a:buFont typeface="Wingdings 2" pitchFamily="18" charset="2"/>
              <a:buNone/>
            </a:pPr>
            <a:r>
              <a:rPr lang="nl-NL" altLang="nl-NL" smtClean="0"/>
              <a:t>5: veel</a:t>
            </a:r>
            <a:endParaRPr lang="en-US" altLang="nl-NL" smtClean="0"/>
          </a:p>
        </p:txBody>
      </p:sp>
      <p:sp>
        <p:nvSpPr>
          <p:cNvPr id="33797" name="Rectangle 4"/>
          <p:cNvSpPr>
            <a:spLocks noGrp="1" noChangeArrowheads="1"/>
          </p:cNvSpPr>
          <p:nvPr>
            <p:ph type="title"/>
          </p:nvPr>
        </p:nvSpPr>
        <p:spPr>
          <a:noFill/>
        </p:spPr>
        <p:txBody>
          <a:bodyPr>
            <a:normAutofit fontScale="90000"/>
          </a:bodyPr>
          <a:lstStyle/>
          <a:p>
            <a:pPr algn="ctr" eaLnBrk="1" hangingPunct="1"/>
            <a:r>
              <a:rPr lang="nl-NL" altLang="nl-NL" smtClean="0"/>
              <a:t>Adaptiviteit</a:t>
            </a:r>
            <a:br>
              <a:rPr lang="nl-NL" altLang="nl-NL" smtClean="0"/>
            </a:br>
            <a:endParaRPr lang="en-US" altLang="nl-NL" sz="2200" smtClean="0"/>
          </a:p>
        </p:txBody>
      </p:sp>
      <p:sp>
        <p:nvSpPr>
          <p:cNvPr id="33798" name="Line 7"/>
          <p:cNvSpPr>
            <a:spLocks noChangeShapeType="1"/>
          </p:cNvSpPr>
          <p:nvPr/>
        </p:nvSpPr>
        <p:spPr bwMode="auto">
          <a:xfrm>
            <a:off x="2987675" y="3355975"/>
            <a:ext cx="0" cy="2736850"/>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3799" name="Line 8"/>
          <p:cNvSpPr>
            <a:spLocks noChangeShapeType="1"/>
          </p:cNvSpPr>
          <p:nvPr/>
        </p:nvSpPr>
        <p:spPr bwMode="auto">
          <a:xfrm>
            <a:off x="4716463" y="2997200"/>
            <a:ext cx="0" cy="360045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57354" name="AutoShape 10"/>
          <p:cNvSpPr>
            <a:spLocks noChangeArrowheads="1"/>
          </p:cNvSpPr>
          <p:nvPr/>
        </p:nvSpPr>
        <p:spPr bwMode="auto">
          <a:xfrm>
            <a:off x="3276600" y="1628775"/>
            <a:ext cx="1655763" cy="792163"/>
          </a:xfrm>
          <a:prstGeom prst="wedgeRoundRectCallout">
            <a:avLst>
              <a:gd name="adj1" fmla="val -77806"/>
              <a:gd name="adj2" fmla="val 183468"/>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De docent is er niet</a:t>
            </a:r>
            <a:endParaRPr lang="en-US" altLang="nl-NL" sz="1800"/>
          </a:p>
        </p:txBody>
      </p:sp>
      <p:sp>
        <p:nvSpPr>
          <p:cNvPr id="57355" name="AutoShape 11"/>
          <p:cNvSpPr>
            <a:spLocks noChangeArrowheads="1"/>
          </p:cNvSpPr>
          <p:nvPr/>
        </p:nvSpPr>
        <p:spPr bwMode="auto">
          <a:xfrm>
            <a:off x="3419475" y="2420938"/>
            <a:ext cx="1800225" cy="1150937"/>
          </a:xfrm>
          <a:prstGeom prst="wedgeRoundRectCallout">
            <a:avLst>
              <a:gd name="adj1" fmla="val -102556"/>
              <a:gd name="adj2" fmla="val 82278"/>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Open vraag (bv. wat denk je zelf?)</a:t>
            </a:r>
            <a:endParaRPr lang="en-US" altLang="nl-NL" sz="1800"/>
          </a:p>
        </p:txBody>
      </p:sp>
      <p:sp>
        <p:nvSpPr>
          <p:cNvPr id="57356" name="AutoShape 12"/>
          <p:cNvSpPr>
            <a:spLocks noChangeArrowheads="1"/>
          </p:cNvSpPr>
          <p:nvPr/>
        </p:nvSpPr>
        <p:spPr bwMode="auto">
          <a:xfrm>
            <a:off x="3419475" y="3429000"/>
            <a:ext cx="1800225" cy="1006475"/>
          </a:xfrm>
          <a:prstGeom prst="wedgeRoundRectCallout">
            <a:avLst>
              <a:gd name="adj1" fmla="val -140653"/>
              <a:gd name="adj2" fmla="val 47319"/>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Vraag met een richting</a:t>
            </a:r>
            <a:endParaRPr lang="en-US" altLang="nl-NL" sz="1800"/>
          </a:p>
        </p:txBody>
      </p:sp>
      <p:sp>
        <p:nvSpPr>
          <p:cNvPr id="57357" name="AutoShape 13"/>
          <p:cNvSpPr>
            <a:spLocks noChangeArrowheads="1"/>
          </p:cNvSpPr>
          <p:nvPr/>
        </p:nvSpPr>
        <p:spPr bwMode="auto">
          <a:xfrm>
            <a:off x="3492500" y="4003675"/>
            <a:ext cx="1800225" cy="1225550"/>
          </a:xfrm>
          <a:prstGeom prst="wedgeRoundRectCallout">
            <a:avLst>
              <a:gd name="adj1" fmla="val -142593"/>
              <a:gd name="adj2" fmla="val 33162"/>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Open vraag maar roept kort antwoord op</a:t>
            </a:r>
            <a:endParaRPr lang="en-US" altLang="nl-NL" sz="1800"/>
          </a:p>
        </p:txBody>
      </p:sp>
      <p:sp>
        <p:nvSpPr>
          <p:cNvPr id="57358" name="AutoShape 14"/>
          <p:cNvSpPr>
            <a:spLocks noChangeArrowheads="1"/>
          </p:cNvSpPr>
          <p:nvPr/>
        </p:nvSpPr>
        <p:spPr bwMode="auto">
          <a:xfrm>
            <a:off x="3203575" y="5156200"/>
            <a:ext cx="1800225" cy="1225550"/>
          </a:xfrm>
          <a:prstGeom prst="wedgeRoundRectCallout">
            <a:avLst>
              <a:gd name="adj1" fmla="val -84481"/>
              <a:gd name="adj2" fmla="val -27722"/>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Hint met nieuwe ‘inhoud’</a:t>
            </a:r>
            <a:endParaRPr lang="en-US" altLang="nl-NL" sz="1800"/>
          </a:p>
        </p:txBody>
      </p:sp>
      <p:sp>
        <p:nvSpPr>
          <p:cNvPr id="57353" name="AutoShape 9"/>
          <p:cNvSpPr>
            <a:spLocks noChangeArrowheads="1"/>
          </p:cNvSpPr>
          <p:nvPr/>
        </p:nvSpPr>
        <p:spPr bwMode="auto">
          <a:xfrm>
            <a:off x="2051050" y="5418138"/>
            <a:ext cx="1655763" cy="1439862"/>
          </a:xfrm>
          <a:prstGeom prst="wedgeRoundRectCallout">
            <a:avLst>
              <a:gd name="adj1" fmla="val -86722"/>
              <a:gd name="adj2" fmla="val -17255"/>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Het antwoord of een uitleg geven</a:t>
            </a:r>
            <a:endParaRPr lang="en-US" altLang="nl-NL" sz="1800"/>
          </a:p>
        </p:txBody>
      </p:sp>
    </p:spTree>
    <p:extLst>
      <p:ext uri="{BB962C8B-B14F-4D97-AF65-F5344CB8AC3E}">
        <p14:creationId xmlns:p14="http://schemas.microsoft.com/office/powerpoint/2010/main" val="2514792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5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5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5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3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animBg="1"/>
      <p:bldP spid="57355" grpId="0" animBg="1"/>
      <p:bldP spid="57356" grpId="0" animBg="1"/>
      <p:bldP spid="57357" grpId="0" animBg="1"/>
      <p:bldP spid="57358" grpId="0" animBg="1"/>
      <p:bldP spid="573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53A8C7EA-48DC-4211-9CA9-93DAC8E572D5}" type="slidenum">
              <a:rPr lang="en-US" altLang="nl-NL" sz="1000">
                <a:solidFill>
                  <a:srgbClr val="E98300"/>
                </a:solidFill>
              </a:rPr>
              <a:pPr eaLnBrk="1" hangingPunct="1">
                <a:spcBef>
                  <a:spcPct val="0"/>
                </a:spcBef>
                <a:buSzTx/>
                <a:buFontTx/>
                <a:buNone/>
              </a:pPr>
              <a:t>16</a:t>
            </a:fld>
            <a:endParaRPr lang="en-US" altLang="nl-NL" sz="1000"/>
          </a:p>
        </p:txBody>
      </p:sp>
      <p:sp>
        <p:nvSpPr>
          <p:cNvPr id="34820" name="Rectangle 3"/>
          <p:cNvSpPr>
            <a:spLocks noGrp="1" noChangeArrowheads="1"/>
          </p:cNvSpPr>
          <p:nvPr>
            <p:ph type="title"/>
          </p:nvPr>
        </p:nvSpPr>
        <p:spPr>
          <a:noFill/>
        </p:spPr>
        <p:txBody>
          <a:bodyPr/>
          <a:lstStyle/>
          <a:p>
            <a:pPr algn="ctr" eaLnBrk="1" hangingPunct="1"/>
            <a:r>
              <a:rPr lang="nl-NL" altLang="nl-NL" smtClean="0"/>
              <a:t>Adaptiviteit</a:t>
            </a:r>
            <a:endParaRPr lang="en-US" altLang="nl-NL" sz="2200" smtClean="0"/>
          </a:p>
        </p:txBody>
      </p:sp>
      <p:sp>
        <p:nvSpPr>
          <p:cNvPr id="34821" name="Line 4"/>
          <p:cNvSpPr>
            <a:spLocks noChangeShapeType="1"/>
          </p:cNvSpPr>
          <p:nvPr/>
        </p:nvSpPr>
        <p:spPr bwMode="auto">
          <a:xfrm>
            <a:off x="7164388" y="3429000"/>
            <a:ext cx="0" cy="1223963"/>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4822" name="Rectangle 5"/>
          <p:cNvSpPr>
            <a:spLocks noChangeArrowheads="1"/>
          </p:cNvSpPr>
          <p:nvPr/>
        </p:nvSpPr>
        <p:spPr bwMode="auto">
          <a:xfrm>
            <a:off x="4932363" y="2924175"/>
            <a:ext cx="4032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buFont typeface="Wingdings 2" pitchFamily="18" charset="2"/>
              <a:buNone/>
            </a:pPr>
            <a:r>
              <a:rPr lang="nl-NL" altLang="nl-NL" b="1"/>
              <a:t>Begrip leerling</a:t>
            </a:r>
          </a:p>
          <a:p>
            <a:pPr eaLnBrk="1" hangingPunct="1">
              <a:buFont typeface="Wingdings 2" pitchFamily="18" charset="2"/>
              <a:buNone/>
            </a:pPr>
            <a:r>
              <a:rPr lang="nl-NL" altLang="nl-NL"/>
              <a:t>1: laag/geen</a:t>
            </a:r>
          </a:p>
          <a:p>
            <a:pPr eaLnBrk="1" hangingPunct="1">
              <a:buFont typeface="Wingdings 2" pitchFamily="18" charset="2"/>
              <a:buNone/>
            </a:pPr>
            <a:r>
              <a:rPr lang="nl-NL" altLang="nl-NL"/>
              <a:t>2: deels</a:t>
            </a:r>
          </a:p>
          <a:p>
            <a:pPr eaLnBrk="1" hangingPunct="1">
              <a:buFont typeface="Wingdings 2" pitchFamily="18" charset="2"/>
              <a:buNone/>
            </a:pPr>
            <a:r>
              <a:rPr lang="nl-NL" altLang="nl-NL"/>
              <a:t>3: goed</a:t>
            </a:r>
          </a:p>
        </p:txBody>
      </p:sp>
      <p:sp>
        <p:nvSpPr>
          <p:cNvPr id="34823" name="Line 7"/>
          <p:cNvSpPr>
            <a:spLocks noChangeShapeType="1"/>
          </p:cNvSpPr>
          <p:nvPr/>
        </p:nvSpPr>
        <p:spPr bwMode="auto">
          <a:xfrm>
            <a:off x="4716463" y="2997200"/>
            <a:ext cx="0" cy="360045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12653" name="AutoShape 13"/>
          <p:cNvSpPr>
            <a:spLocks noChangeArrowheads="1"/>
          </p:cNvSpPr>
          <p:nvPr/>
        </p:nvSpPr>
        <p:spPr bwMode="auto">
          <a:xfrm>
            <a:off x="7343775" y="3141663"/>
            <a:ext cx="1800225" cy="720725"/>
          </a:xfrm>
          <a:prstGeom prst="wedgeRoundRectCallout">
            <a:avLst>
              <a:gd name="adj1" fmla="val -79894"/>
              <a:gd name="adj2" fmla="val 18282"/>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Compleet fout antwoord</a:t>
            </a:r>
            <a:endParaRPr lang="en-US" altLang="nl-NL" sz="1800"/>
          </a:p>
        </p:txBody>
      </p:sp>
      <p:sp>
        <p:nvSpPr>
          <p:cNvPr id="112654" name="AutoShape 14"/>
          <p:cNvSpPr>
            <a:spLocks noChangeArrowheads="1"/>
          </p:cNvSpPr>
          <p:nvPr/>
        </p:nvSpPr>
        <p:spPr bwMode="auto">
          <a:xfrm>
            <a:off x="7343775" y="4005263"/>
            <a:ext cx="1800225" cy="1008062"/>
          </a:xfrm>
          <a:prstGeom prst="wedgeRoundRectCallout">
            <a:avLst>
              <a:gd name="adj1" fmla="val -116227"/>
              <a:gd name="adj2" fmla="val -55042"/>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Deels goed antwoord (bv. incompleet)</a:t>
            </a:r>
            <a:endParaRPr lang="en-US" altLang="nl-NL" sz="1800"/>
          </a:p>
        </p:txBody>
      </p:sp>
      <p:sp>
        <p:nvSpPr>
          <p:cNvPr id="112655" name="AutoShape 15"/>
          <p:cNvSpPr>
            <a:spLocks noChangeArrowheads="1"/>
          </p:cNvSpPr>
          <p:nvPr/>
        </p:nvSpPr>
        <p:spPr bwMode="auto">
          <a:xfrm>
            <a:off x="6588125" y="5084763"/>
            <a:ext cx="2555875" cy="1439862"/>
          </a:xfrm>
          <a:prstGeom prst="wedgeRoundRectCallout">
            <a:avLst>
              <a:gd name="adj1" fmla="val -69815"/>
              <a:gd name="adj2" fmla="val -85944"/>
              <a:gd name="adj3" fmla="val 16667"/>
            </a:avLst>
          </a:prstGeom>
          <a:solidFill>
            <a:schemeClr val="accent1"/>
          </a:solidFill>
          <a:ln w="9525">
            <a:solidFill>
              <a:schemeClr val="tx1"/>
            </a:solidFill>
            <a:miter lim="800000"/>
            <a:headEnd/>
            <a:tailEnd/>
          </a:ln>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Goed/compleet antwoord (afhankelijk van standaarden docent)</a:t>
            </a:r>
            <a:endParaRPr lang="en-US" altLang="nl-NL" sz="1800"/>
          </a:p>
        </p:txBody>
      </p:sp>
    </p:spTree>
    <p:extLst>
      <p:ext uri="{BB962C8B-B14F-4D97-AF65-F5344CB8AC3E}">
        <p14:creationId xmlns:p14="http://schemas.microsoft.com/office/powerpoint/2010/main" val="1455461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3" grpId="0" animBg="1"/>
      <p:bldP spid="112654" grpId="0" animBg="1"/>
      <p:bldP spid="1126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115E0473-185D-43B5-860B-31465B318A4D}" type="slidenum">
              <a:rPr lang="en-US" altLang="nl-NL" sz="1000">
                <a:solidFill>
                  <a:srgbClr val="E98300"/>
                </a:solidFill>
              </a:rPr>
              <a:pPr eaLnBrk="1" hangingPunct="1">
                <a:spcBef>
                  <a:spcPct val="0"/>
                </a:spcBef>
                <a:buSzTx/>
                <a:buFontTx/>
                <a:buNone/>
              </a:pPr>
              <a:t>17</a:t>
            </a:fld>
            <a:endParaRPr lang="en-US" altLang="nl-NL" sz="1000"/>
          </a:p>
        </p:txBody>
      </p:sp>
      <p:sp>
        <p:nvSpPr>
          <p:cNvPr id="35844" name="Rectangle 2"/>
          <p:cNvSpPr>
            <a:spLocks noGrp="1" noChangeArrowheads="1"/>
          </p:cNvSpPr>
          <p:nvPr>
            <p:ph type="body" idx="1"/>
          </p:nvPr>
        </p:nvSpPr>
        <p:spPr>
          <a:xfrm>
            <a:off x="395288" y="2801938"/>
            <a:ext cx="4032250" cy="3352800"/>
          </a:xfrm>
        </p:spPr>
        <p:txBody>
          <a:bodyPr>
            <a:normAutofit fontScale="92500" lnSpcReduction="10000"/>
          </a:bodyPr>
          <a:lstStyle/>
          <a:p>
            <a:pPr eaLnBrk="1" hangingPunct="1">
              <a:buFont typeface="Wingdings 2" pitchFamily="18" charset="2"/>
              <a:buNone/>
            </a:pPr>
            <a:r>
              <a:rPr lang="nl-NL" altLang="nl-NL" b="1" smtClean="0"/>
              <a:t>Mate van controle docent</a:t>
            </a:r>
          </a:p>
          <a:p>
            <a:pPr eaLnBrk="1" hangingPunct="1">
              <a:buFont typeface="Wingdings 2" pitchFamily="18" charset="2"/>
              <a:buNone/>
            </a:pPr>
            <a:r>
              <a:rPr lang="nl-NL" altLang="nl-NL" smtClean="0"/>
              <a:t>0: geen controle</a:t>
            </a:r>
          </a:p>
          <a:p>
            <a:pPr eaLnBrk="1" hangingPunct="1">
              <a:buFont typeface="Wingdings 2" pitchFamily="18" charset="2"/>
              <a:buNone/>
            </a:pPr>
            <a:r>
              <a:rPr lang="nl-NL" altLang="nl-NL" smtClean="0"/>
              <a:t>1: heel weinig</a:t>
            </a:r>
          </a:p>
          <a:p>
            <a:pPr eaLnBrk="1" hangingPunct="1">
              <a:buFont typeface="Wingdings 2" pitchFamily="18" charset="2"/>
              <a:buNone/>
            </a:pPr>
            <a:r>
              <a:rPr lang="nl-NL" altLang="nl-NL" smtClean="0"/>
              <a:t>2: weinig</a:t>
            </a:r>
          </a:p>
          <a:p>
            <a:pPr eaLnBrk="1" hangingPunct="1">
              <a:buFont typeface="Wingdings 2" pitchFamily="18" charset="2"/>
              <a:buNone/>
            </a:pPr>
            <a:r>
              <a:rPr lang="nl-NL" altLang="nl-NL" smtClean="0"/>
              <a:t>3: beetje</a:t>
            </a:r>
          </a:p>
          <a:p>
            <a:pPr eaLnBrk="1" hangingPunct="1">
              <a:buFont typeface="Wingdings 2" pitchFamily="18" charset="2"/>
              <a:buNone/>
            </a:pPr>
            <a:r>
              <a:rPr lang="nl-NL" altLang="nl-NL" smtClean="0"/>
              <a:t>4: redelijk veel</a:t>
            </a:r>
          </a:p>
          <a:p>
            <a:pPr eaLnBrk="1" hangingPunct="1">
              <a:buFont typeface="Wingdings 2" pitchFamily="18" charset="2"/>
              <a:buNone/>
            </a:pPr>
            <a:r>
              <a:rPr lang="nl-NL" altLang="nl-NL" smtClean="0"/>
              <a:t>5: veel</a:t>
            </a:r>
            <a:endParaRPr lang="en-US" altLang="nl-NL" smtClean="0"/>
          </a:p>
        </p:txBody>
      </p:sp>
      <p:sp>
        <p:nvSpPr>
          <p:cNvPr id="35845" name="Rectangle 3"/>
          <p:cNvSpPr>
            <a:spLocks noGrp="1" noChangeArrowheads="1"/>
          </p:cNvSpPr>
          <p:nvPr>
            <p:ph type="title"/>
          </p:nvPr>
        </p:nvSpPr>
        <p:spPr>
          <a:noFill/>
        </p:spPr>
        <p:txBody>
          <a:bodyPr>
            <a:normAutofit fontScale="90000"/>
          </a:bodyPr>
          <a:lstStyle/>
          <a:p>
            <a:pPr algn="ctr" eaLnBrk="1" hangingPunct="1"/>
            <a:r>
              <a:rPr lang="nl-NL" altLang="nl-NL" smtClean="0"/>
              <a:t>Adaptiviteit</a:t>
            </a:r>
            <a:br>
              <a:rPr lang="nl-NL" altLang="nl-NL" smtClean="0"/>
            </a:br>
            <a:r>
              <a:rPr lang="nl-NL" altLang="nl-NL" smtClean="0"/>
              <a:t> </a:t>
            </a:r>
            <a:r>
              <a:rPr lang="nl-NL" altLang="nl-NL" sz="2200" smtClean="0"/>
              <a:t>Aanpassen mate van controle</a:t>
            </a:r>
            <a:endParaRPr lang="en-US" altLang="nl-NL" sz="2200" smtClean="0"/>
          </a:p>
        </p:txBody>
      </p:sp>
      <p:sp>
        <p:nvSpPr>
          <p:cNvPr id="35846" name="Line 4"/>
          <p:cNvSpPr>
            <a:spLocks noChangeShapeType="1"/>
          </p:cNvSpPr>
          <p:nvPr/>
        </p:nvSpPr>
        <p:spPr bwMode="auto">
          <a:xfrm>
            <a:off x="7164388" y="3429000"/>
            <a:ext cx="0" cy="1223963"/>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47" name="Rectangle 5"/>
          <p:cNvSpPr>
            <a:spLocks noChangeArrowheads="1"/>
          </p:cNvSpPr>
          <p:nvPr/>
        </p:nvSpPr>
        <p:spPr bwMode="auto">
          <a:xfrm>
            <a:off x="4932363" y="2924175"/>
            <a:ext cx="403225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buFont typeface="Wingdings 2" pitchFamily="18" charset="2"/>
              <a:buNone/>
            </a:pPr>
            <a:r>
              <a:rPr lang="nl-NL" altLang="nl-NL" b="1"/>
              <a:t>Begrip leerling</a:t>
            </a:r>
          </a:p>
          <a:p>
            <a:pPr eaLnBrk="1" hangingPunct="1">
              <a:buFont typeface="Wingdings 2" pitchFamily="18" charset="2"/>
              <a:buNone/>
            </a:pPr>
            <a:r>
              <a:rPr lang="nl-NL" altLang="nl-NL"/>
              <a:t>1: laag/geen</a:t>
            </a:r>
          </a:p>
          <a:p>
            <a:pPr eaLnBrk="1" hangingPunct="1">
              <a:buFont typeface="Wingdings 2" pitchFamily="18" charset="2"/>
              <a:buNone/>
            </a:pPr>
            <a:r>
              <a:rPr lang="nl-NL" altLang="nl-NL"/>
              <a:t>2: deels</a:t>
            </a:r>
          </a:p>
          <a:p>
            <a:pPr eaLnBrk="1" hangingPunct="1">
              <a:buFont typeface="Wingdings 2" pitchFamily="18" charset="2"/>
              <a:buNone/>
            </a:pPr>
            <a:r>
              <a:rPr lang="nl-NL" altLang="nl-NL"/>
              <a:t>3: goed</a:t>
            </a:r>
          </a:p>
        </p:txBody>
      </p:sp>
      <p:sp>
        <p:nvSpPr>
          <p:cNvPr id="35848" name="Line 6"/>
          <p:cNvSpPr>
            <a:spLocks noChangeShapeType="1"/>
          </p:cNvSpPr>
          <p:nvPr/>
        </p:nvSpPr>
        <p:spPr bwMode="auto">
          <a:xfrm>
            <a:off x="2987675" y="3355975"/>
            <a:ext cx="0" cy="2736850"/>
          </a:xfrm>
          <a:prstGeom prst="line">
            <a:avLst/>
          </a:prstGeom>
          <a:noFill/>
          <a:ln w="349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
        <p:nvSpPr>
          <p:cNvPr id="35849" name="Line 7"/>
          <p:cNvSpPr>
            <a:spLocks noChangeShapeType="1"/>
          </p:cNvSpPr>
          <p:nvPr/>
        </p:nvSpPr>
        <p:spPr bwMode="auto">
          <a:xfrm>
            <a:off x="4716463" y="2997200"/>
            <a:ext cx="0" cy="360045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113672" name="AutoShape 8"/>
          <p:cNvSpPr>
            <a:spLocks noChangeArrowheads="1"/>
          </p:cNvSpPr>
          <p:nvPr/>
        </p:nvSpPr>
        <p:spPr bwMode="auto">
          <a:xfrm>
            <a:off x="3059113" y="2205038"/>
            <a:ext cx="3168650" cy="647700"/>
          </a:xfrm>
          <a:prstGeom prst="curvedDownArrow">
            <a:avLst>
              <a:gd name="adj1" fmla="val 97843"/>
              <a:gd name="adj2" fmla="val 195686"/>
              <a:gd name="adj3" fmla="val 33333"/>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113673" name="AutoShape 9"/>
          <p:cNvSpPr>
            <a:spLocks noChangeArrowheads="1"/>
          </p:cNvSpPr>
          <p:nvPr/>
        </p:nvSpPr>
        <p:spPr bwMode="auto">
          <a:xfrm rot="5400000">
            <a:off x="4320382" y="5120481"/>
            <a:ext cx="647700" cy="2449513"/>
          </a:xfrm>
          <a:prstGeom prst="curvedLeftArrow">
            <a:avLst>
              <a:gd name="adj1" fmla="val 75637"/>
              <a:gd name="adj2" fmla="val 151275"/>
              <a:gd name="adj3" fmla="val 33333"/>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Tree>
    <p:extLst>
      <p:ext uri="{BB962C8B-B14F-4D97-AF65-F5344CB8AC3E}">
        <p14:creationId xmlns:p14="http://schemas.microsoft.com/office/powerpoint/2010/main" val="2065620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36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P spid="1136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50DEC737-71CD-4359-81BD-9565460AF2BB}" type="slidenum">
              <a:rPr lang="en-US" altLang="nl-NL" sz="1000">
                <a:solidFill>
                  <a:srgbClr val="E98300"/>
                </a:solidFill>
              </a:rPr>
              <a:pPr eaLnBrk="1" hangingPunct="1">
                <a:spcBef>
                  <a:spcPct val="0"/>
                </a:spcBef>
                <a:buSzTx/>
                <a:buFontTx/>
                <a:buNone/>
              </a:pPr>
              <a:t>18</a:t>
            </a:fld>
            <a:endParaRPr lang="en-US" altLang="nl-NL" sz="1000"/>
          </a:p>
        </p:txBody>
      </p:sp>
      <p:sp>
        <p:nvSpPr>
          <p:cNvPr id="36868" name="Rectangle 2"/>
          <p:cNvSpPr>
            <a:spLocks noGrp="1" noChangeArrowheads="1"/>
          </p:cNvSpPr>
          <p:nvPr>
            <p:ph type="title"/>
          </p:nvPr>
        </p:nvSpPr>
        <p:spPr/>
        <p:txBody>
          <a:bodyPr>
            <a:normAutofit fontScale="90000"/>
          </a:bodyPr>
          <a:lstStyle/>
          <a:p>
            <a:pPr algn="ctr" eaLnBrk="1" hangingPunct="1"/>
            <a:r>
              <a:rPr lang="nl-NL" altLang="nl-NL" smtClean="0"/>
              <a:t>Adaptiviteit</a:t>
            </a:r>
            <a:br>
              <a:rPr lang="nl-NL" altLang="nl-NL" smtClean="0"/>
            </a:br>
            <a:r>
              <a:rPr lang="nl-NL" altLang="nl-NL" sz="2200" smtClean="0"/>
              <a:t>Aanpassen mate van controle</a:t>
            </a:r>
            <a:endParaRPr lang="en-US" altLang="nl-NL" sz="2200" smtClean="0"/>
          </a:p>
        </p:txBody>
      </p:sp>
      <p:sp>
        <p:nvSpPr>
          <p:cNvPr id="36869" name="Rectangle 3"/>
          <p:cNvSpPr>
            <a:spLocks noGrp="1" noChangeArrowheads="1"/>
          </p:cNvSpPr>
          <p:nvPr>
            <p:ph type="body" idx="1"/>
          </p:nvPr>
        </p:nvSpPr>
        <p:spPr>
          <a:xfrm>
            <a:off x="685800" y="2514600"/>
            <a:ext cx="3381375" cy="3352800"/>
          </a:xfrm>
        </p:spPr>
        <p:txBody>
          <a:bodyPr/>
          <a:lstStyle/>
          <a:p>
            <a:pPr eaLnBrk="1" hangingPunct="1">
              <a:buFont typeface="Wingdings 2" pitchFamily="18" charset="2"/>
              <a:buNone/>
            </a:pPr>
            <a:r>
              <a:rPr lang="nl-NL" altLang="nl-NL" b="1" smtClean="0"/>
              <a:t>Minder controle</a:t>
            </a:r>
          </a:p>
          <a:p>
            <a:pPr eaLnBrk="1" hangingPunct="1">
              <a:buFont typeface="Wingdings 2" pitchFamily="18" charset="2"/>
              <a:buNone/>
            </a:pPr>
            <a:endParaRPr lang="nl-NL" altLang="nl-NL" b="1" smtClean="0"/>
          </a:p>
          <a:p>
            <a:pPr eaLnBrk="1" hangingPunct="1">
              <a:buFont typeface="Wingdings 2" pitchFamily="18" charset="2"/>
              <a:buNone/>
            </a:pPr>
            <a:r>
              <a:rPr lang="nl-NL" altLang="nl-NL" smtClean="0"/>
              <a:t>D: Veel controle (4)</a:t>
            </a:r>
          </a:p>
          <a:p>
            <a:pPr eaLnBrk="1" hangingPunct="1">
              <a:buFont typeface="Wingdings 2" pitchFamily="18" charset="2"/>
              <a:buNone/>
            </a:pPr>
            <a:r>
              <a:rPr lang="nl-NL" altLang="nl-NL" b="1" smtClean="0">
                <a:solidFill>
                  <a:schemeClr val="folHlink"/>
                </a:solidFill>
              </a:rPr>
              <a:t>Ll: Goed begrip (3)</a:t>
            </a:r>
          </a:p>
          <a:p>
            <a:pPr eaLnBrk="1" hangingPunct="1">
              <a:buFont typeface="Wingdings 2" pitchFamily="18" charset="2"/>
              <a:buNone/>
            </a:pPr>
            <a:r>
              <a:rPr lang="nl-NL" altLang="nl-NL" smtClean="0"/>
              <a:t>D: Weinig controle (2)</a:t>
            </a:r>
            <a:endParaRPr lang="en-US" altLang="nl-NL" smtClean="0"/>
          </a:p>
        </p:txBody>
      </p:sp>
      <p:sp>
        <p:nvSpPr>
          <p:cNvPr id="58373" name="Rectangle 5"/>
          <p:cNvSpPr>
            <a:spLocks noChangeArrowheads="1"/>
          </p:cNvSpPr>
          <p:nvPr/>
        </p:nvSpPr>
        <p:spPr bwMode="auto">
          <a:xfrm>
            <a:off x="4427538" y="2565400"/>
            <a:ext cx="36004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buFont typeface="Wingdings 2" pitchFamily="18" charset="2"/>
              <a:buNone/>
            </a:pPr>
            <a:r>
              <a:rPr lang="nl-NL" altLang="nl-NL" b="1"/>
              <a:t>Meer controle</a:t>
            </a:r>
          </a:p>
          <a:p>
            <a:pPr eaLnBrk="1" hangingPunct="1">
              <a:buFont typeface="Wingdings 2" pitchFamily="18" charset="2"/>
              <a:buNone/>
            </a:pPr>
            <a:endParaRPr lang="nl-NL" altLang="nl-NL"/>
          </a:p>
          <a:p>
            <a:pPr eaLnBrk="1" hangingPunct="1">
              <a:buFont typeface="Wingdings 2" pitchFamily="18" charset="2"/>
              <a:buNone/>
            </a:pPr>
            <a:r>
              <a:rPr lang="nl-NL" altLang="nl-NL"/>
              <a:t>D: Veel controle (4) </a:t>
            </a:r>
          </a:p>
          <a:p>
            <a:pPr eaLnBrk="1" hangingPunct="1">
              <a:buFont typeface="Wingdings 2" pitchFamily="18" charset="2"/>
              <a:buNone/>
            </a:pPr>
            <a:r>
              <a:rPr lang="nl-NL" altLang="nl-NL" b="1">
                <a:solidFill>
                  <a:srgbClr val="BC0031"/>
                </a:solidFill>
              </a:rPr>
              <a:t>Ll: Weinig/laag begrip</a:t>
            </a:r>
          </a:p>
          <a:p>
            <a:pPr eaLnBrk="1" hangingPunct="1">
              <a:buFont typeface="Wingdings 2" pitchFamily="18" charset="2"/>
              <a:buNone/>
            </a:pPr>
            <a:r>
              <a:rPr lang="nl-NL" altLang="nl-NL"/>
              <a:t>D: Meeste controle (5)</a:t>
            </a:r>
          </a:p>
          <a:p>
            <a:pPr eaLnBrk="1" hangingPunct="1">
              <a:buFont typeface="Wingdings 2" pitchFamily="18" charset="2"/>
              <a:buNone/>
            </a:pPr>
            <a:endParaRPr lang="en-US" altLang="nl-NL"/>
          </a:p>
        </p:txBody>
      </p:sp>
      <p:sp>
        <p:nvSpPr>
          <p:cNvPr id="58376" name="AutoShape 8"/>
          <p:cNvSpPr>
            <a:spLocks noChangeArrowheads="1"/>
          </p:cNvSpPr>
          <p:nvPr/>
        </p:nvSpPr>
        <p:spPr bwMode="auto">
          <a:xfrm>
            <a:off x="7956550" y="3644900"/>
            <a:ext cx="503238" cy="1223963"/>
          </a:xfrm>
          <a:prstGeom prst="curvedLeftArrow">
            <a:avLst>
              <a:gd name="adj1" fmla="val 48644"/>
              <a:gd name="adj2" fmla="val 97287"/>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36872" name="AutoShape 11"/>
          <p:cNvSpPr>
            <a:spLocks noChangeArrowheads="1"/>
          </p:cNvSpPr>
          <p:nvPr/>
        </p:nvSpPr>
        <p:spPr bwMode="auto">
          <a:xfrm>
            <a:off x="107950" y="3573463"/>
            <a:ext cx="503238" cy="1223962"/>
          </a:xfrm>
          <a:prstGeom prst="curvedRightArrow">
            <a:avLst>
              <a:gd name="adj1" fmla="val 48643"/>
              <a:gd name="adj2" fmla="val 97287"/>
              <a:gd name="adj3" fmla="val 333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Tree>
    <p:extLst>
      <p:ext uri="{BB962C8B-B14F-4D97-AF65-F5344CB8AC3E}">
        <p14:creationId xmlns:p14="http://schemas.microsoft.com/office/powerpoint/2010/main" val="3500013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en-GB" altLang="nl-NL" smtClean="0"/>
          </a:p>
        </p:txBody>
      </p:sp>
      <p:sp>
        <p:nvSpPr>
          <p:cNvPr id="39939" name="Content Placeholder 2"/>
          <p:cNvSpPr>
            <a:spLocks noGrp="1"/>
          </p:cNvSpPr>
          <p:nvPr>
            <p:ph idx="1"/>
          </p:nvPr>
        </p:nvSpPr>
        <p:spPr/>
        <p:txBody>
          <a:bodyPr/>
          <a:lstStyle/>
          <a:p>
            <a:pPr marL="0" indent="0" algn="ctr">
              <a:buFont typeface="Wingdings 2" pitchFamily="18" charset="2"/>
              <a:buNone/>
            </a:pPr>
            <a:endParaRPr lang="nl-NL" altLang="nl-NL" smtClean="0"/>
          </a:p>
          <a:p>
            <a:pPr marL="0" indent="0" algn="ctr">
              <a:buFont typeface="Wingdings 2" pitchFamily="18" charset="2"/>
              <a:buNone/>
            </a:pPr>
            <a:r>
              <a:rPr lang="nl-NL" altLang="nl-NL" sz="4000" smtClean="0"/>
              <a:t>De hulp die gegeven wordt is dus </a:t>
            </a:r>
            <a:r>
              <a:rPr lang="nl-NL" altLang="nl-NL" sz="4000" b="1" smtClean="0"/>
              <a:t>AFHANKELIJK</a:t>
            </a:r>
            <a:r>
              <a:rPr lang="nl-NL" altLang="nl-NL" sz="4000" smtClean="0"/>
              <a:t> van de leerling</a:t>
            </a:r>
            <a:endParaRPr lang="en-GB" altLang="nl-NL" sz="4000" smtClean="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FCD11E85-9DAD-4BFE-864D-341772805816}" type="slidenum">
              <a:rPr lang="en-US" altLang="nl-NL" sz="1000">
                <a:solidFill>
                  <a:srgbClr val="E98300"/>
                </a:solidFill>
              </a:rPr>
              <a:pPr eaLnBrk="1" hangingPunct="1">
                <a:spcBef>
                  <a:spcPct val="0"/>
                </a:spcBef>
                <a:buSzTx/>
                <a:buFontTx/>
                <a:buNone/>
              </a:pPr>
              <a:t>19</a:t>
            </a:fld>
            <a:endParaRPr lang="en-US" altLang="nl-NL" sz="1000"/>
          </a:p>
        </p:txBody>
      </p:sp>
    </p:spTree>
    <p:extLst>
      <p:ext uri="{BB962C8B-B14F-4D97-AF65-F5344CB8AC3E}">
        <p14:creationId xmlns:p14="http://schemas.microsoft.com/office/powerpoint/2010/main" val="3292939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D8DC6C13-A219-4F76-A436-004BF261756D}" type="slidenum">
              <a:rPr lang="en-US" altLang="nl-NL" sz="1000">
                <a:solidFill>
                  <a:srgbClr val="E98300"/>
                </a:solidFill>
              </a:rPr>
              <a:pPr eaLnBrk="1" hangingPunct="1">
                <a:spcBef>
                  <a:spcPct val="0"/>
                </a:spcBef>
                <a:buSzTx/>
                <a:buFontTx/>
                <a:buNone/>
              </a:pPr>
              <a:t>2</a:t>
            </a:fld>
            <a:endParaRPr lang="en-US" altLang="nl-NL" sz="1000"/>
          </a:p>
        </p:txBody>
      </p:sp>
      <p:sp>
        <p:nvSpPr>
          <p:cNvPr id="16388" name="Rectangle 2"/>
          <p:cNvSpPr>
            <a:spLocks noGrp="1" noChangeArrowheads="1"/>
          </p:cNvSpPr>
          <p:nvPr>
            <p:ph type="title"/>
          </p:nvPr>
        </p:nvSpPr>
        <p:spPr/>
        <p:txBody>
          <a:bodyPr/>
          <a:lstStyle/>
          <a:p>
            <a:pPr eaLnBrk="1" hangingPunct="1"/>
            <a:r>
              <a:rPr lang="nl-NL" altLang="nl-NL" smtClean="0"/>
              <a:t>Differentiatie</a:t>
            </a:r>
            <a:endParaRPr lang="en-US" altLang="nl-NL" smtClean="0"/>
          </a:p>
        </p:txBody>
      </p:sp>
      <p:sp>
        <p:nvSpPr>
          <p:cNvPr id="16389" name="Rectangle 3"/>
          <p:cNvSpPr>
            <a:spLocks noGrp="1" noChangeArrowheads="1"/>
          </p:cNvSpPr>
          <p:nvPr>
            <p:ph type="body" idx="1"/>
          </p:nvPr>
        </p:nvSpPr>
        <p:spPr/>
        <p:txBody>
          <a:bodyPr/>
          <a:lstStyle/>
          <a:p>
            <a:pPr eaLnBrk="1" hangingPunct="1">
              <a:buFont typeface="Wingdings 2" pitchFamily="18" charset="2"/>
              <a:buNone/>
            </a:pPr>
            <a:r>
              <a:rPr lang="en-US" altLang="nl-NL" smtClean="0"/>
              <a:t>Het aanpassen van het onderwijs aan verschillen tussen leerlingen</a:t>
            </a:r>
          </a:p>
          <a:p>
            <a:pPr eaLnBrk="1" hangingPunct="1">
              <a:buFont typeface="Wingdings 2" pitchFamily="18" charset="2"/>
              <a:buNone/>
            </a:pPr>
            <a:endParaRPr lang="en-US" altLang="nl-NL" smtClean="0"/>
          </a:p>
          <a:p>
            <a:pPr eaLnBrk="1" hangingPunct="1"/>
            <a:r>
              <a:rPr lang="nl-NL" altLang="nl-NL" smtClean="0"/>
              <a:t>Externe differentiatie</a:t>
            </a:r>
          </a:p>
          <a:p>
            <a:pPr lvl="1" eaLnBrk="1" hangingPunct="1"/>
            <a:r>
              <a:rPr lang="nl-NL" altLang="nl-NL" smtClean="0"/>
              <a:t>Streaming (niveauverschillen schooltype)</a:t>
            </a:r>
          </a:p>
          <a:p>
            <a:pPr lvl="1" eaLnBrk="1" hangingPunct="1"/>
            <a:r>
              <a:rPr lang="nl-NL" altLang="nl-NL" smtClean="0"/>
              <a:t>Setting (niveauverschillen tussen vakken)</a:t>
            </a:r>
          </a:p>
        </p:txBody>
      </p:sp>
      <p:pic>
        <p:nvPicPr>
          <p:cNvPr id="6" name="Picture 4" descr="http://www.vbstoppunt.be/files/4713/2324/9463/zorg_in_toppunt_tekst_webs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25144"/>
            <a:ext cx="3886944" cy="19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1"/>
          <p:cNvSpPr>
            <a:spLocks noChangeArrowheads="1"/>
          </p:cNvSpPr>
          <p:nvPr/>
        </p:nvSpPr>
        <p:spPr bwMode="auto">
          <a:xfrm>
            <a:off x="5148064" y="5201995"/>
            <a:ext cx="3262139" cy="1032520"/>
          </a:xfrm>
          <a:prstGeom prst="wedgeRoundRectCallout">
            <a:avLst>
              <a:gd name="adj1" fmla="val -104106"/>
              <a:gd name="adj2" fmla="val -13544"/>
              <a:gd name="adj3" fmla="val 16667"/>
            </a:avLst>
          </a:prstGeom>
          <a:solidFill>
            <a:schemeClr val="bg1"/>
          </a:solidFill>
          <a:ln w="9525" algn="ctr">
            <a:solidFill>
              <a:schemeClr val="tx1"/>
            </a:solidFill>
            <a:round/>
            <a:headEnd/>
            <a:tailEnd/>
          </a:ln>
        </p:spPr>
        <p:txBody>
          <a:bodyPr/>
          <a:lstStyle/>
          <a:p>
            <a:pPr algn="ctr"/>
            <a:r>
              <a:rPr lang="en-US" dirty="0" err="1" smtClean="0"/>
              <a:t>Jullie</a:t>
            </a:r>
            <a:r>
              <a:rPr lang="en-US" dirty="0" smtClean="0"/>
              <a:t> </a:t>
            </a:r>
            <a:r>
              <a:rPr lang="en-US" dirty="0" err="1"/>
              <a:t>krijgen</a:t>
            </a:r>
            <a:r>
              <a:rPr lang="en-US" dirty="0"/>
              <a:t> </a:t>
            </a:r>
            <a:r>
              <a:rPr lang="en-US" dirty="0" err="1"/>
              <a:t>allemaal</a:t>
            </a:r>
            <a:r>
              <a:rPr lang="en-US" dirty="0"/>
              <a:t> </a:t>
            </a:r>
            <a:r>
              <a:rPr lang="en-US" dirty="0" err="1"/>
              <a:t>dezelfde</a:t>
            </a:r>
            <a:r>
              <a:rPr lang="en-US" dirty="0"/>
              <a:t> </a:t>
            </a:r>
            <a:r>
              <a:rPr lang="en-US" dirty="0" err="1"/>
              <a:t>opdracht</a:t>
            </a:r>
            <a:r>
              <a:rPr lang="en-US" dirty="0"/>
              <a:t>: </a:t>
            </a:r>
            <a:r>
              <a:rPr lang="en-US" dirty="0" err="1" smtClean="0"/>
              <a:t>klim</a:t>
            </a:r>
            <a:endParaRPr lang="en-US" dirty="0" smtClean="0"/>
          </a:p>
          <a:p>
            <a:pPr algn="ctr"/>
            <a:r>
              <a:rPr lang="en-US" dirty="0" smtClean="0"/>
              <a:t> </a:t>
            </a:r>
            <a:r>
              <a:rPr lang="en-US" dirty="0"/>
              <a:t>in die boom</a:t>
            </a:r>
            <a:endParaRPr lang="nl-NL" dirty="0"/>
          </a:p>
        </p:txBody>
      </p:sp>
    </p:spTree>
    <p:extLst>
      <p:ext uri="{BB962C8B-B14F-4D97-AF65-F5344CB8AC3E}">
        <p14:creationId xmlns:p14="http://schemas.microsoft.com/office/powerpoint/2010/main" val="3810336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D978C4F9-77BF-468C-8770-753201C8AF32}" type="slidenum">
              <a:rPr lang="en-US" altLang="nl-NL" sz="1000">
                <a:solidFill>
                  <a:srgbClr val="E98300"/>
                </a:solidFill>
              </a:rPr>
              <a:pPr eaLnBrk="1" hangingPunct="1">
                <a:spcBef>
                  <a:spcPct val="0"/>
                </a:spcBef>
                <a:buSzTx/>
                <a:buFontTx/>
                <a:buNone/>
              </a:pPr>
              <a:t>20</a:t>
            </a:fld>
            <a:endParaRPr lang="en-US" altLang="nl-NL" sz="1000"/>
          </a:p>
        </p:txBody>
      </p:sp>
      <p:sp>
        <p:nvSpPr>
          <p:cNvPr id="40964" name="Rectangle 2"/>
          <p:cNvSpPr>
            <a:spLocks noGrp="1" noChangeArrowheads="1"/>
          </p:cNvSpPr>
          <p:nvPr>
            <p:ph type="title"/>
          </p:nvPr>
        </p:nvSpPr>
        <p:spPr/>
        <p:txBody>
          <a:bodyPr>
            <a:normAutofit fontScale="90000"/>
          </a:bodyPr>
          <a:lstStyle/>
          <a:p>
            <a:pPr algn="ctr" eaLnBrk="1" hangingPunct="1"/>
            <a:r>
              <a:rPr lang="nl-NL" altLang="nl-NL" smtClean="0"/>
              <a:t>Wat is scaffolding?  </a:t>
            </a:r>
            <a:br>
              <a:rPr lang="nl-NL" altLang="nl-NL" smtClean="0"/>
            </a:br>
            <a:r>
              <a:rPr lang="nl-NL" altLang="nl-NL" sz="2600" smtClean="0"/>
              <a:t>Fading en overdracht verantwoordelijkheid</a:t>
            </a:r>
            <a:endParaRPr lang="en-US" altLang="nl-NL" sz="2600" smtClean="0"/>
          </a:p>
        </p:txBody>
      </p:sp>
      <p:sp>
        <p:nvSpPr>
          <p:cNvPr id="40965" name="Oval 4"/>
          <p:cNvSpPr>
            <a:spLocks noChangeArrowheads="1"/>
          </p:cNvSpPr>
          <p:nvPr/>
        </p:nvSpPr>
        <p:spPr bwMode="auto">
          <a:xfrm>
            <a:off x="5148263" y="3716338"/>
            <a:ext cx="647700" cy="576262"/>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40966" name="Oval 5"/>
          <p:cNvSpPr>
            <a:spLocks noChangeArrowheads="1"/>
          </p:cNvSpPr>
          <p:nvPr/>
        </p:nvSpPr>
        <p:spPr bwMode="auto">
          <a:xfrm>
            <a:off x="539750" y="3355975"/>
            <a:ext cx="1152525" cy="1150938"/>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40967" name="Oval 6"/>
          <p:cNvSpPr>
            <a:spLocks noChangeArrowheads="1"/>
          </p:cNvSpPr>
          <p:nvPr/>
        </p:nvSpPr>
        <p:spPr bwMode="auto">
          <a:xfrm>
            <a:off x="7380288" y="3355975"/>
            <a:ext cx="1152525" cy="1150938"/>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40968" name="Oval 7"/>
          <p:cNvSpPr>
            <a:spLocks noChangeArrowheads="1"/>
          </p:cNvSpPr>
          <p:nvPr/>
        </p:nvSpPr>
        <p:spPr bwMode="auto">
          <a:xfrm>
            <a:off x="3348038" y="3644900"/>
            <a:ext cx="647700" cy="576263"/>
          </a:xfrm>
          <a:prstGeom prst="ellipse">
            <a:avLst/>
          </a:prstGeom>
          <a:solidFill>
            <a:schemeClr val="accent1"/>
          </a:solidFill>
          <a:ln w="9525">
            <a:solidFill>
              <a:schemeClr val="tx1"/>
            </a:solidFill>
            <a:round/>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40969" name="Text Box 8"/>
          <p:cNvSpPr txBox="1">
            <a:spLocks noChangeArrowheads="1"/>
          </p:cNvSpPr>
          <p:nvPr/>
        </p:nvSpPr>
        <p:spPr bwMode="auto">
          <a:xfrm>
            <a:off x="828675" y="37814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Hulp</a:t>
            </a:r>
            <a:endParaRPr lang="en-US" altLang="nl-NL" sz="1800"/>
          </a:p>
        </p:txBody>
      </p:sp>
      <p:sp>
        <p:nvSpPr>
          <p:cNvPr id="40970" name="Text Box 9"/>
          <p:cNvSpPr txBox="1">
            <a:spLocks noChangeArrowheads="1"/>
          </p:cNvSpPr>
          <p:nvPr/>
        </p:nvSpPr>
        <p:spPr bwMode="auto">
          <a:xfrm>
            <a:off x="3348038" y="3717925"/>
            <a:ext cx="86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Hulp</a:t>
            </a:r>
            <a:endParaRPr lang="en-US" altLang="nl-NL" sz="1800"/>
          </a:p>
        </p:txBody>
      </p:sp>
      <p:sp>
        <p:nvSpPr>
          <p:cNvPr id="40971" name="Text Box 10"/>
          <p:cNvSpPr txBox="1">
            <a:spLocks noChangeArrowheads="1"/>
          </p:cNvSpPr>
          <p:nvPr/>
        </p:nvSpPr>
        <p:spPr bwMode="auto">
          <a:xfrm>
            <a:off x="7453313" y="3787775"/>
            <a:ext cx="1223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800"/>
              <a:t>Verantw.</a:t>
            </a:r>
            <a:endParaRPr lang="en-US" altLang="nl-NL" sz="1800"/>
          </a:p>
        </p:txBody>
      </p:sp>
      <p:sp>
        <p:nvSpPr>
          <p:cNvPr id="40972" name="Text Box 11"/>
          <p:cNvSpPr txBox="1">
            <a:spLocks noChangeArrowheads="1"/>
          </p:cNvSpPr>
          <p:nvPr/>
        </p:nvSpPr>
        <p:spPr bwMode="auto">
          <a:xfrm>
            <a:off x="5076230" y="3789363"/>
            <a:ext cx="12239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None/>
            </a:pPr>
            <a:r>
              <a:rPr lang="nl-NL" altLang="nl-NL" sz="1400" dirty="0" err="1"/>
              <a:t>Verantw</a:t>
            </a:r>
            <a:r>
              <a:rPr lang="nl-NL" altLang="nl-NL" sz="1800" dirty="0"/>
              <a:t>.</a:t>
            </a:r>
            <a:endParaRPr lang="en-US" altLang="nl-NL" sz="1800" dirty="0"/>
          </a:p>
        </p:txBody>
      </p:sp>
      <p:sp>
        <p:nvSpPr>
          <p:cNvPr id="40973" name="Line 12"/>
          <p:cNvSpPr>
            <a:spLocks noChangeShapeType="1"/>
          </p:cNvSpPr>
          <p:nvPr/>
        </p:nvSpPr>
        <p:spPr bwMode="auto">
          <a:xfrm flipV="1">
            <a:off x="1981200" y="4076700"/>
            <a:ext cx="11509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4" name="Line 13"/>
          <p:cNvSpPr>
            <a:spLocks noChangeShapeType="1"/>
          </p:cNvSpPr>
          <p:nvPr/>
        </p:nvSpPr>
        <p:spPr bwMode="auto">
          <a:xfrm>
            <a:off x="1981200" y="3644900"/>
            <a:ext cx="11509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5" name="Line 14"/>
          <p:cNvSpPr>
            <a:spLocks noChangeShapeType="1"/>
          </p:cNvSpPr>
          <p:nvPr/>
        </p:nvSpPr>
        <p:spPr bwMode="auto">
          <a:xfrm>
            <a:off x="6300788" y="4076700"/>
            <a:ext cx="1152525"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6" name="Line 15"/>
          <p:cNvSpPr>
            <a:spLocks noChangeShapeType="1"/>
          </p:cNvSpPr>
          <p:nvPr/>
        </p:nvSpPr>
        <p:spPr bwMode="auto">
          <a:xfrm flipV="1">
            <a:off x="6300788" y="3355975"/>
            <a:ext cx="11525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7" name="Line 16"/>
          <p:cNvSpPr>
            <a:spLocks noChangeShapeType="1"/>
          </p:cNvSpPr>
          <p:nvPr/>
        </p:nvSpPr>
        <p:spPr bwMode="auto">
          <a:xfrm>
            <a:off x="4356100" y="3068638"/>
            <a:ext cx="0" cy="2133600"/>
          </a:xfrm>
          <a:prstGeom prst="line">
            <a:avLst/>
          </a:prstGeom>
          <a:noFill/>
          <a:ln w="60325">
            <a:solidFill>
              <a:schemeClr val="tx1"/>
            </a:solidFill>
            <a:round/>
            <a:headEnd/>
            <a:tailEnd/>
          </a:ln>
          <a:extLst>
            <a:ext uri="{909E8E84-426E-40DD-AFC4-6F175D3DCCD1}">
              <a14:hiddenFill xmlns:a14="http://schemas.microsoft.com/office/drawing/2010/main">
                <a:noFill/>
              </a14:hiddenFill>
            </a:ext>
          </a:extLst>
        </p:spPr>
        <p:txBody>
          <a:bodyPr/>
          <a:lstStyle/>
          <a:p>
            <a:endParaRPr lang="nl-NL"/>
          </a:p>
        </p:txBody>
      </p:sp>
      <p:sp>
        <p:nvSpPr>
          <p:cNvPr id="40978" name="Text Box 17"/>
          <p:cNvSpPr txBox="1">
            <a:spLocks noChangeArrowheads="1"/>
          </p:cNvSpPr>
          <p:nvPr/>
        </p:nvSpPr>
        <p:spPr bwMode="auto">
          <a:xfrm>
            <a:off x="250825" y="4873625"/>
            <a:ext cx="3960813"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2200"/>
              <a:t>Fading</a:t>
            </a:r>
            <a:endParaRPr lang="en-US" altLang="nl-NL" sz="2200"/>
          </a:p>
        </p:txBody>
      </p:sp>
      <p:sp>
        <p:nvSpPr>
          <p:cNvPr id="40979" name="Text Box 18"/>
          <p:cNvSpPr txBox="1">
            <a:spLocks noChangeArrowheads="1"/>
          </p:cNvSpPr>
          <p:nvPr/>
        </p:nvSpPr>
        <p:spPr bwMode="auto">
          <a:xfrm>
            <a:off x="4716463" y="4868863"/>
            <a:ext cx="44275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2200"/>
              <a:t>Overdracht verantwoordelijkheid</a:t>
            </a:r>
            <a:endParaRPr lang="en-US" altLang="nl-NL" sz="2200"/>
          </a:p>
        </p:txBody>
      </p:sp>
    </p:spTree>
    <p:extLst>
      <p:ext uri="{BB962C8B-B14F-4D97-AF65-F5344CB8AC3E}">
        <p14:creationId xmlns:p14="http://schemas.microsoft.com/office/powerpoint/2010/main" val="3852369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554D00AB-D774-4C08-B8FF-B9A954A3C8F8}" type="slidenum">
              <a:rPr lang="en-US" altLang="nl-NL" sz="1000">
                <a:solidFill>
                  <a:srgbClr val="E98300"/>
                </a:solidFill>
              </a:rPr>
              <a:pPr eaLnBrk="1" hangingPunct="1">
                <a:spcBef>
                  <a:spcPct val="0"/>
                </a:spcBef>
                <a:buSzTx/>
                <a:buFontTx/>
                <a:buNone/>
              </a:pPr>
              <a:t>21</a:t>
            </a:fld>
            <a:endParaRPr lang="en-US" altLang="nl-NL" sz="1000"/>
          </a:p>
        </p:txBody>
      </p:sp>
      <p:sp>
        <p:nvSpPr>
          <p:cNvPr id="44036" name="Rectangle 2"/>
          <p:cNvSpPr>
            <a:spLocks noGrp="1" noChangeArrowheads="1"/>
          </p:cNvSpPr>
          <p:nvPr>
            <p:ph type="title"/>
          </p:nvPr>
        </p:nvSpPr>
        <p:spPr>
          <a:xfrm>
            <a:off x="762000" y="332656"/>
            <a:ext cx="7391400" cy="838200"/>
          </a:xfrm>
        </p:spPr>
        <p:txBody>
          <a:bodyPr/>
          <a:lstStyle/>
          <a:p>
            <a:pPr algn="ctr"/>
            <a:r>
              <a:rPr lang="nl-NL" altLang="nl-NL" dirty="0" err="1"/>
              <a:t>Scaffolding</a:t>
            </a:r>
            <a:r>
              <a:rPr lang="nl-NL" altLang="nl-NL" dirty="0"/>
              <a:t>, hoe doe je dat?</a:t>
            </a:r>
            <a:endParaRPr lang="en-US" altLang="nl-NL" dirty="0" smtClean="0"/>
          </a:p>
        </p:txBody>
      </p:sp>
      <p:sp>
        <p:nvSpPr>
          <p:cNvPr id="44037" name="Text Box 4"/>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44038" name="Text Box 5"/>
          <p:cNvSpPr txBox="1">
            <a:spLocks noChangeArrowheads="1"/>
          </p:cNvSpPr>
          <p:nvPr/>
        </p:nvSpPr>
        <p:spPr bwMode="auto">
          <a:xfrm>
            <a:off x="4572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44039" name="Text Box 6"/>
          <p:cNvSpPr txBox="1">
            <a:spLocks noChangeArrowheads="1"/>
          </p:cNvSpPr>
          <p:nvPr/>
        </p:nvSpPr>
        <p:spPr bwMode="auto">
          <a:xfrm>
            <a:off x="53340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44040" name="Text Box 7"/>
          <p:cNvSpPr txBox="1">
            <a:spLocks noChangeArrowheads="1"/>
          </p:cNvSpPr>
          <p:nvPr/>
        </p:nvSpPr>
        <p:spPr bwMode="auto">
          <a:xfrm>
            <a:off x="53340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44041" name="Text Box 8"/>
          <p:cNvSpPr txBox="1">
            <a:spLocks noChangeArrowheads="1"/>
          </p:cNvSpPr>
          <p:nvPr/>
        </p:nvSpPr>
        <p:spPr bwMode="auto">
          <a:xfrm>
            <a:off x="4572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44042" name="Line 9"/>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4043" name="Text Box 10"/>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4044" name="Line 11"/>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4045" name="Text Box 12"/>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4046" name="Line 13"/>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4047" name="Text Box 14"/>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4048" name="Line 15"/>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4049" name="Text Box 16"/>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Tree>
    <p:extLst>
      <p:ext uri="{BB962C8B-B14F-4D97-AF65-F5344CB8AC3E}">
        <p14:creationId xmlns:p14="http://schemas.microsoft.com/office/powerpoint/2010/main" val="958630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F6077F14-236B-4ED1-B368-F71F3B4A946C}" type="slidenum">
              <a:rPr lang="en-US" altLang="nl-NL" sz="1000">
                <a:solidFill>
                  <a:srgbClr val="E98300"/>
                </a:solidFill>
              </a:rPr>
              <a:pPr eaLnBrk="1" hangingPunct="1">
                <a:spcBef>
                  <a:spcPct val="0"/>
                </a:spcBef>
                <a:buSzTx/>
                <a:buFontTx/>
                <a:buNone/>
              </a:pPr>
              <a:t>22</a:t>
            </a:fld>
            <a:endParaRPr lang="en-US" altLang="nl-NL" sz="1000"/>
          </a:p>
        </p:txBody>
      </p:sp>
      <p:sp>
        <p:nvSpPr>
          <p:cNvPr id="45060" name="Text Box 3"/>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45061" name="Text Box 4"/>
          <p:cNvSpPr txBox="1">
            <a:spLocks noChangeArrowheads="1"/>
          </p:cNvSpPr>
          <p:nvPr/>
        </p:nvSpPr>
        <p:spPr bwMode="auto">
          <a:xfrm>
            <a:off x="457200" y="2057400"/>
            <a:ext cx="3124200" cy="1131888"/>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45062" name="Text Box 5"/>
          <p:cNvSpPr txBox="1">
            <a:spLocks noChangeArrowheads="1"/>
          </p:cNvSpPr>
          <p:nvPr/>
        </p:nvSpPr>
        <p:spPr bwMode="auto">
          <a:xfrm>
            <a:off x="53340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45063" name="Text Box 6"/>
          <p:cNvSpPr txBox="1">
            <a:spLocks noChangeArrowheads="1"/>
          </p:cNvSpPr>
          <p:nvPr/>
        </p:nvSpPr>
        <p:spPr bwMode="auto">
          <a:xfrm>
            <a:off x="53340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45064" name="Text Box 7"/>
          <p:cNvSpPr txBox="1">
            <a:spLocks noChangeArrowheads="1"/>
          </p:cNvSpPr>
          <p:nvPr/>
        </p:nvSpPr>
        <p:spPr bwMode="auto">
          <a:xfrm>
            <a:off x="4572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45065" name="Line 8"/>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5066" name="Text Box 9"/>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5067" name="Line 10"/>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5068" name="Text Box 11"/>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5069" name="Line 12"/>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5070" name="Text Box 13"/>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5071" name="Line 14"/>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5072" name="Text Box 15"/>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5073" name="Rectangle 2"/>
          <p:cNvSpPr txBox="1">
            <a:spLocks noChangeArrowheads="1"/>
          </p:cNvSpPr>
          <p:nvPr/>
        </p:nvSpPr>
        <p:spPr bwMode="auto">
          <a:xfrm>
            <a:off x="685800" y="332656"/>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3000" b="1" dirty="0" err="1"/>
              <a:t>Scaffolding</a:t>
            </a:r>
            <a:r>
              <a:rPr lang="nl-NL" altLang="nl-NL" sz="3000" b="1" dirty="0"/>
              <a:t> model</a:t>
            </a:r>
            <a:endParaRPr lang="en-US" altLang="nl-NL" sz="3000" b="1" dirty="0"/>
          </a:p>
        </p:txBody>
      </p:sp>
    </p:spTree>
    <p:extLst>
      <p:ext uri="{BB962C8B-B14F-4D97-AF65-F5344CB8AC3E}">
        <p14:creationId xmlns:p14="http://schemas.microsoft.com/office/powerpoint/2010/main" val="467267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0958539-9FF4-42C6-AB88-12999F1B9990}" type="slidenum">
              <a:rPr lang="en-US" altLang="nl-NL" sz="1000">
                <a:solidFill>
                  <a:srgbClr val="E98300"/>
                </a:solidFill>
              </a:rPr>
              <a:pPr eaLnBrk="1" hangingPunct="1">
                <a:spcBef>
                  <a:spcPct val="0"/>
                </a:spcBef>
                <a:buSzTx/>
                <a:buFontTx/>
                <a:buNone/>
              </a:pPr>
              <a:t>23</a:t>
            </a:fld>
            <a:endParaRPr lang="en-US" altLang="nl-NL" sz="1000"/>
          </a:p>
        </p:txBody>
      </p:sp>
      <p:sp>
        <p:nvSpPr>
          <p:cNvPr id="46084" name="Rectangle 2"/>
          <p:cNvSpPr>
            <a:spLocks noGrp="1" noChangeArrowheads="1"/>
          </p:cNvSpPr>
          <p:nvPr>
            <p:ph type="title"/>
          </p:nvPr>
        </p:nvSpPr>
        <p:spPr/>
        <p:txBody>
          <a:bodyPr/>
          <a:lstStyle/>
          <a:p>
            <a:pPr marL="838200" indent="-838200" eaLnBrk="1" hangingPunct="1">
              <a:buFontTx/>
              <a:buAutoNum type="arabicPeriod"/>
            </a:pPr>
            <a:r>
              <a:rPr lang="en-US" altLang="nl-NL" smtClean="0"/>
              <a:t>Diagnosestrategie</a:t>
            </a:r>
            <a:r>
              <a:rPr lang="en-US" altLang="ja-JP" smtClean="0">
                <a:ea typeface="ＭＳ Ｐゴシック" pitchFamily="34" charset="-128"/>
              </a:rPr>
              <a:t>ën</a:t>
            </a:r>
            <a:endParaRPr lang="en-US" altLang="nl-NL" smtClean="0"/>
          </a:p>
        </p:txBody>
      </p:sp>
      <p:sp>
        <p:nvSpPr>
          <p:cNvPr id="46085" name="Text Box 3"/>
          <p:cNvSpPr>
            <a:spLocks noGrp="1" noChangeArrowheads="1"/>
          </p:cNvSpPr>
          <p:nvPr>
            <p:ph type="body" idx="1"/>
          </p:nvPr>
        </p:nvSpPr>
        <p:spPr>
          <a:xfrm>
            <a:off x="685800" y="3276600"/>
            <a:ext cx="3238500" cy="4114800"/>
          </a:xfrm>
          <a:noFill/>
        </p:spPr>
        <p:txBody>
          <a:bodyPr lIns="91440" tIns="45720" rIns="91440" bIns="45720"/>
          <a:lstStyle/>
          <a:p>
            <a:pPr>
              <a:spcBef>
                <a:spcPct val="50000"/>
              </a:spcBef>
              <a:buFont typeface="Wingdings 2" pitchFamily="18" charset="2"/>
              <a:buNone/>
            </a:pPr>
            <a:r>
              <a:rPr lang="en-US" altLang="nl-NL" sz="2000" smtClean="0"/>
              <a:t>Middelen:</a:t>
            </a:r>
          </a:p>
          <a:p>
            <a:pPr>
              <a:spcBef>
                <a:spcPct val="50000"/>
              </a:spcBef>
              <a:buFontTx/>
              <a:buChar char="-"/>
            </a:pPr>
            <a:r>
              <a:rPr lang="en-US" altLang="nl-NL" sz="2000" smtClean="0"/>
              <a:t>Vragen stellen</a:t>
            </a:r>
          </a:p>
          <a:p>
            <a:pPr>
              <a:spcBef>
                <a:spcPct val="50000"/>
              </a:spcBef>
              <a:buFontTx/>
              <a:buChar char="-"/>
            </a:pPr>
            <a:r>
              <a:rPr lang="en-US" altLang="nl-NL" sz="2000" smtClean="0"/>
              <a:t>Lezen van het werk van de leerling</a:t>
            </a:r>
          </a:p>
          <a:p>
            <a:pPr>
              <a:spcBef>
                <a:spcPct val="50000"/>
              </a:spcBef>
              <a:buFontTx/>
              <a:buChar char="-"/>
            </a:pPr>
            <a:r>
              <a:rPr lang="en-US" altLang="nl-NL" sz="2000" smtClean="0"/>
              <a:t>Observeren </a:t>
            </a:r>
          </a:p>
        </p:txBody>
      </p:sp>
      <p:sp>
        <p:nvSpPr>
          <p:cNvPr id="65540" name="Text Box 4"/>
          <p:cNvSpPr txBox="1">
            <a:spLocks noChangeArrowheads="1"/>
          </p:cNvSpPr>
          <p:nvPr/>
        </p:nvSpPr>
        <p:spPr bwMode="auto">
          <a:xfrm>
            <a:off x="4724400" y="3276600"/>
            <a:ext cx="38862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FontTx/>
              <a:buChar char="-"/>
            </a:pPr>
            <a:r>
              <a:rPr lang="en-US" altLang="nl-NL" sz="2000"/>
              <a:t>“Wat denk je zelf?”</a:t>
            </a:r>
          </a:p>
          <a:p>
            <a:pPr>
              <a:spcBef>
                <a:spcPct val="50000"/>
              </a:spcBef>
              <a:buFontTx/>
              <a:buChar char="-"/>
            </a:pPr>
            <a:r>
              <a:rPr lang="en-US" altLang="nl-NL" sz="2000"/>
              <a:t>“Wat kun je mij vertellen over…?”</a:t>
            </a:r>
          </a:p>
          <a:p>
            <a:pPr>
              <a:spcBef>
                <a:spcPct val="50000"/>
              </a:spcBef>
              <a:buFontTx/>
              <a:buChar char="-"/>
            </a:pPr>
            <a:r>
              <a:rPr lang="en-US" altLang="nl-NL" sz="2000"/>
              <a:t>“Wat weet je al over...?”</a:t>
            </a:r>
          </a:p>
          <a:p>
            <a:pPr>
              <a:spcBef>
                <a:spcPct val="50000"/>
              </a:spcBef>
              <a:buFontTx/>
              <a:buChar char="-"/>
            </a:pPr>
            <a:endParaRPr lang="en-US" altLang="nl-NL" sz="2000"/>
          </a:p>
        </p:txBody>
      </p:sp>
      <p:sp>
        <p:nvSpPr>
          <p:cNvPr id="65541" name="AutoShape 5"/>
          <p:cNvSpPr>
            <a:spLocks noChangeArrowheads="1"/>
          </p:cNvSpPr>
          <p:nvPr/>
        </p:nvSpPr>
        <p:spPr bwMode="auto">
          <a:xfrm>
            <a:off x="4495800" y="2895600"/>
            <a:ext cx="4343400" cy="2819400"/>
          </a:xfrm>
          <a:prstGeom prst="wedgeRoundRectCallout">
            <a:avLst>
              <a:gd name="adj1" fmla="val -78949"/>
              <a:gd name="adj2" fmla="val -951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46088" name="Rectangle 6"/>
          <p:cNvSpPr>
            <a:spLocks noChangeArrowheads="1"/>
          </p:cNvSpPr>
          <p:nvPr/>
        </p:nvSpPr>
        <p:spPr bwMode="auto">
          <a:xfrm>
            <a:off x="160338" y="1828800"/>
            <a:ext cx="8788400" cy="8318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Strategie</a:t>
            </a:r>
            <a:r>
              <a:rPr lang="en-US" altLang="ja-JP" sz="2400">
                <a:ea typeface="ＭＳ Ｐゴシック" pitchFamily="34" charset="-128"/>
              </a:rPr>
              <a:t>ën om het </a:t>
            </a:r>
            <a:r>
              <a:rPr lang="en-US" altLang="ja-JP" sz="2400" b="1" u="sng">
                <a:ea typeface="ＭＳ Ｐゴシック" pitchFamily="34" charset="-128"/>
              </a:rPr>
              <a:t>actuele niveau</a:t>
            </a:r>
            <a:r>
              <a:rPr lang="en-US" altLang="ja-JP" sz="2400">
                <a:ea typeface="ＭＳ Ｐゴシック" pitchFamily="34" charset="-128"/>
              </a:rPr>
              <a:t> van een leerling te bepalen;</a:t>
            </a:r>
          </a:p>
          <a:p>
            <a:pPr algn="ctr">
              <a:spcBef>
                <a:spcPct val="0"/>
              </a:spcBef>
              <a:buSzTx/>
              <a:buFontTx/>
              <a:buNone/>
            </a:pPr>
            <a:r>
              <a:rPr lang="en-US" altLang="ja-JP" sz="2400">
                <a:ea typeface="ＭＳ Ｐゴシック" pitchFamily="34" charset="-128"/>
              </a:rPr>
              <a:t>Wat weet een leerling al </a:t>
            </a:r>
            <a:r>
              <a:rPr lang="en-US" altLang="ja-JP" sz="2400" b="1" u="sng">
                <a:ea typeface="ＭＳ Ｐゴシック" pitchFamily="34" charset="-128"/>
              </a:rPr>
              <a:t>wel</a:t>
            </a:r>
            <a:r>
              <a:rPr lang="en-US" altLang="ja-JP" sz="2400" u="sng">
                <a:ea typeface="ＭＳ Ｐゴシック" pitchFamily="34" charset="-128"/>
              </a:rPr>
              <a:t> </a:t>
            </a:r>
            <a:r>
              <a:rPr lang="en-US" altLang="ja-JP" sz="2400">
                <a:ea typeface="ＭＳ Ｐゴシック" pitchFamily="34" charset="-128"/>
              </a:rPr>
              <a:t>en wat nog niet?  </a:t>
            </a:r>
            <a:endParaRPr lang="en-US" altLang="nl-NL" sz="2400">
              <a:ea typeface="ＭＳ Ｐゴシック" pitchFamily="34" charset="-128"/>
            </a:endParaRPr>
          </a:p>
        </p:txBody>
      </p:sp>
      <p:sp>
        <p:nvSpPr>
          <p:cNvPr id="46089" name="Text Box 8"/>
          <p:cNvSpPr txBox="1">
            <a:spLocks noChangeArrowheads="1"/>
          </p:cNvSpPr>
          <p:nvPr/>
        </p:nvSpPr>
        <p:spPr bwMode="auto">
          <a:xfrm rot="1331896">
            <a:off x="5508625" y="765175"/>
            <a:ext cx="3341688" cy="482600"/>
          </a:xfrm>
          <a:prstGeom prst="rect">
            <a:avLst/>
          </a:prstGeom>
          <a:solidFill>
            <a:srgbClr val="FF00FF"/>
          </a:solidFill>
          <a:ln w="9525">
            <a:solidFill>
              <a:schemeClr val="bg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2500" b="1">
                <a:solidFill>
                  <a:schemeClr val="bg1"/>
                </a:solidFill>
                <a:latin typeface="FZShuTi" pitchFamily="2" charset="-122"/>
                <a:ea typeface="FZShuTi" pitchFamily="2" charset="-122"/>
              </a:rPr>
              <a:t>Wordt weinig gedaan</a:t>
            </a:r>
            <a:endParaRPr lang="en-US" altLang="nl-NL" sz="2500" b="1">
              <a:solidFill>
                <a:schemeClr val="bg1"/>
              </a:solidFill>
              <a:latin typeface="FZShuTi" pitchFamily="2" charset="-122"/>
              <a:ea typeface="FZShuTi" pitchFamily="2" charset="-122"/>
            </a:endParaRPr>
          </a:p>
        </p:txBody>
      </p:sp>
    </p:spTree>
    <p:extLst>
      <p:ext uri="{BB962C8B-B14F-4D97-AF65-F5344CB8AC3E}">
        <p14:creationId xmlns:p14="http://schemas.microsoft.com/office/powerpoint/2010/main" val="3802502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P spid="6554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07E74C57-B105-4112-A6AF-8DBA583A8E76}" type="slidenum">
              <a:rPr lang="en-US" altLang="nl-NL" sz="1000">
                <a:solidFill>
                  <a:srgbClr val="E98300"/>
                </a:solidFill>
              </a:rPr>
              <a:pPr eaLnBrk="1" hangingPunct="1">
                <a:spcBef>
                  <a:spcPct val="0"/>
                </a:spcBef>
                <a:buSzTx/>
                <a:buFontTx/>
                <a:buNone/>
              </a:pPr>
              <a:t>24</a:t>
            </a:fld>
            <a:endParaRPr lang="en-US" altLang="nl-NL" sz="1000"/>
          </a:p>
        </p:txBody>
      </p:sp>
      <p:sp>
        <p:nvSpPr>
          <p:cNvPr id="47108" name="Text Box 3"/>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47109" name="Text Box 4"/>
          <p:cNvSpPr txBox="1">
            <a:spLocks noChangeArrowheads="1"/>
          </p:cNvSpPr>
          <p:nvPr/>
        </p:nvSpPr>
        <p:spPr bwMode="auto">
          <a:xfrm>
            <a:off x="4572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47110" name="Text Box 5"/>
          <p:cNvSpPr txBox="1">
            <a:spLocks noChangeArrowheads="1"/>
          </p:cNvSpPr>
          <p:nvPr/>
        </p:nvSpPr>
        <p:spPr bwMode="auto">
          <a:xfrm>
            <a:off x="5334000" y="2057400"/>
            <a:ext cx="3124200" cy="1131888"/>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47111" name="Text Box 6"/>
          <p:cNvSpPr txBox="1">
            <a:spLocks noChangeArrowheads="1"/>
          </p:cNvSpPr>
          <p:nvPr/>
        </p:nvSpPr>
        <p:spPr bwMode="auto">
          <a:xfrm>
            <a:off x="53340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47112" name="Text Box 7"/>
          <p:cNvSpPr txBox="1">
            <a:spLocks noChangeArrowheads="1"/>
          </p:cNvSpPr>
          <p:nvPr/>
        </p:nvSpPr>
        <p:spPr bwMode="auto">
          <a:xfrm>
            <a:off x="4572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47113" name="Line 8"/>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7114" name="Text Box 9"/>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7115" name="Line 10"/>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7116" name="Text Box 11"/>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7117" name="Line 12"/>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7118" name="Text Box 13"/>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7119" name="Line 14"/>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7120" name="Text Box 15"/>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7121" name="Rectangle 2"/>
          <p:cNvSpPr>
            <a:spLocks noGrp="1" noChangeArrowheads="1"/>
          </p:cNvSpPr>
          <p:nvPr>
            <p:ph type="title"/>
          </p:nvPr>
        </p:nvSpPr>
        <p:spPr>
          <a:xfrm>
            <a:off x="762000" y="188640"/>
            <a:ext cx="7391400" cy="838200"/>
          </a:xfrm>
        </p:spPr>
        <p:txBody>
          <a:bodyPr/>
          <a:lstStyle/>
          <a:p>
            <a:pPr algn="ctr" eaLnBrk="1" hangingPunct="1"/>
            <a:r>
              <a:rPr lang="nl-NL" altLang="nl-NL" dirty="0" err="1" smtClean="0"/>
              <a:t>Scaffolding</a:t>
            </a:r>
            <a:r>
              <a:rPr lang="nl-NL" altLang="nl-NL" dirty="0" smtClean="0"/>
              <a:t> model</a:t>
            </a:r>
            <a:endParaRPr lang="en-US" altLang="nl-NL" dirty="0" smtClean="0"/>
          </a:p>
        </p:txBody>
      </p:sp>
    </p:spTree>
    <p:extLst>
      <p:ext uri="{BB962C8B-B14F-4D97-AF65-F5344CB8AC3E}">
        <p14:creationId xmlns:p14="http://schemas.microsoft.com/office/powerpoint/2010/main" val="38331127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09A41CD9-A3DF-4139-8CCA-1DD5CDA1FB72}" type="slidenum">
              <a:rPr lang="en-US" altLang="nl-NL" sz="1000">
                <a:solidFill>
                  <a:srgbClr val="E98300"/>
                </a:solidFill>
              </a:rPr>
              <a:pPr eaLnBrk="1" hangingPunct="1">
                <a:spcBef>
                  <a:spcPct val="0"/>
                </a:spcBef>
                <a:buSzTx/>
                <a:buFontTx/>
                <a:buNone/>
              </a:pPr>
              <a:t>25</a:t>
            </a:fld>
            <a:endParaRPr lang="en-US" altLang="nl-NL" sz="1000"/>
          </a:p>
        </p:txBody>
      </p:sp>
      <p:sp>
        <p:nvSpPr>
          <p:cNvPr id="48132" name="Rectangle 2"/>
          <p:cNvSpPr>
            <a:spLocks noGrp="1" noChangeArrowheads="1"/>
          </p:cNvSpPr>
          <p:nvPr>
            <p:ph type="title"/>
          </p:nvPr>
        </p:nvSpPr>
        <p:spPr/>
        <p:txBody>
          <a:bodyPr/>
          <a:lstStyle/>
          <a:p>
            <a:pPr eaLnBrk="1" hangingPunct="1"/>
            <a:r>
              <a:rPr lang="en-US" altLang="nl-NL" smtClean="0"/>
              <a:t>2. Diagnosecheck </a:t>
            </a:r>
          </a:p>
        </p:txBody>
      </p:sp>
      <p:sp>
        <p:nvSpPr>
          <p:cNvPr id="48133" name="Text Box 3"/>
          <p:cNvSpPr>
            <a:spLocks noGrp="1" noChangeArrowheads="1"/>
          </p:cNvSpPr>
          <p:nvPr>
            <p:ph type="body" idx="1"/>
          </p:nvPr>
        </p:nvSpPr>
        <p:spPr>
          <a:xfrm>
            <a:off x="685800" y="3429000"/>
            <a:ext cx="3048000" cy="4114800"/>
          </a:xfrm>
          <a:noFill/>
        </p:spPr>
        <p:txBody>
          <a:bodyPr lIns="91440" tIns="45720" rIns="91440" bIns="45720"/>
          <a:lstStyle/>
          <a:p>
            <a:pPr>
              <a:spcBef>
                <a:spcPct val="50000"/>
              </a:spcBef>
              <a:buFont typeface="Wingdings 2" pitchFamily="18" charset="2"/>
              <a:buNone/>
            </a:pPr>
            <a:r>
              <a:rPr lang="en-US" altLang="nl-NL" sz="2000" smtClean="0"/>
              <a:t>Middelen:</a:t>
            </a:r>
          </a:p>
          <a:p>
            <a:pPr>
              <a:spcBef>
                <a:spcPct val="50000"/>
              </a:spcBef>
              <a:buFontTx/>
              <a:buChar char="-"/>
            </a:pPr>
            <a:r>
              <a:rPr lang="en-US" altLang="nl-NL" sz="2000" smtClean="0"/>
              <a:t>Vragen stellen</a:t>
            </a:r>
          </a:p>
        </p:txBody>
      </p:sp>
      <p:sp>
        <p:nvSpPr>
          <p:cNvPr id="69636" name="Text Box 4"/>
          <p:cNvSpPr txBox="1">
            <a:spLocks noChangeArrowheads="1"/>
          </p:cNvSpPr>
          <p:nvPr/>
        </p:nvSpPr>
        <p:spPr bwMode="auto">
          <a:xfrm>
            <a:off x="4500563" y="3429000"/>
            <a:ext cx="42481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FontTx/>
              <a:buChar char="-"/>
            </a:pPr>
            <a:r>
              <a:rPr lang="en-US" altLang="nl-NL" sz="2000"/>
              <a:t>“Bedoel je ...?”</a:t>
            </a:r>
          </a:p>
          <a:p>
            <a:pPr>
              <a:spcBef>
                <a:spcPct val="50000"/>
              </a:spcBef>
              <a:buFontTx/>
              <a:buChar char="-"/>
            </a:pPr>
            <a:r>
              <a:rPr lang="en-US" altLang="nl-NL" sz="2000"/>
              <a:t>“Ik hoor je zeggen ..., klopt dat?”</a:t>
            </a:r>
          </a:p>
          <a:p>
            <a:pPr>
              <a:spcBef>
                <a:spcPct val="50000"/>
              </a:spcBef>
              <a:buFontTx/>
              <a:buChar char="-"/>
            </a:pPr>
            <a:r>
              <a:rPr lang="en-US" altLang="nl-NL" sz="2000"/>
              <a:t>“Dus je bedoelt ...?”</a:t>
            </a:r>
          </a:p>
          <a:p>
            <a:pPr>
              <a:spcBef>
                <a:spcPct val="50000"/>
              </a:spcBef>
              <a:buFontTx/>
              <a:buChar char="-"/>
            </a:pPr>
            <a:endParaRPr lang="en-US" altLang="nl-NL" sz="2000"/>
          </a:p>
        </p:txBody>
      </p:sp>
      <p:sp>
        <p:nvSpPr>
          <p:cNvPr id="69637" name="AutoShape 5"/>
          <p:cNvSpPr>
            <a:spLocks noChangeArrowheads="1"/>
          </p:cNvSpPr>
          <p:nvPr/>
        </p:nvSpPr>
        <p:spPr bwMode="auto">
          <a:xfrm>
            <a:off x="4495800" y="3048000"/>
            <a:ext cx="4468813" cy="2819400"/>
          </a:xfrm>
          <a:prstGeom prst="wedgeRoundRectCallout">
            <a:avLst>
              <a:gd name="adj1" fmla="val -78134"/>
              <a:gd name="adj2" fmla="val -9514"/>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48136" name="Rectangle 6"/>
          <p:cNvSpPr>
            <a:spLocks noChangeArrowheads="1"/>
          </p:cNvSpPr>
          <p:nvPr/>
        </p:nvSpPr>
        <p:spPr bwMode="auto">
          <a:xfrm>
            <a:off x="1262063" y="1828800"/>
            <a:ext cx="6630987" cy="8318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Nagaan of </a:t>
            </a:r>
            <a:r>
              <a:rPr lang="en-US" altLang="nl-NL" sz="2400" b="1">
                <a:ea typeface="ＭＳ Ｐゴシック" pitchFamily="34" charset="-128"/>
              </a:rPr>
              <a:t>je eigen interpretatie</a:t>
            </a:r>
            <a:r>
              <a:rPr lang="en-US" altLang="nl-NL" sz="2400">
                <a:ea typeface="ＭＳ Ｐゴシック" pitchFamily="34" charset="-128"/>
              </a:rPr>
              <a:t> van de kennis</a:t>
            </a:r>
          </a:p>
          <a:p>
            <a:pPr algn="ctr">
              <a:spcBef>
                <a:spcPct val="0"/>
              </a:spcBef>
              <a:buSzTx/>
              <a:buFontTx/>
              <a:buNone/>
            </a:pPr>
            <a:r>
              <a:rPr lang="en-US" altLang="nl-NL" sz="2400">
                <a:ea typeface="ＭＳ Ｐゴシック" pitchFamily="34" charset="-128"/>
              </a:rPr>
              <a:t>van de leerling klopt.</a:t>
            </a:r>
            <a:r>
              <a:rPr lang="en-US" altLang="ja-JP" sz="2400">
                <a:ea typeface="ＭＳ Ｐゴシック" pitchFamily="34" charset="-128"/>
              </a:rPr>
              <a:t>  </a:t>
            </a:r>
            <a:endParaRPr lang="en-US" altLang="nl-NL" sz="2400">
              <a:ea typeface="ＭＳ Ｐゴシック" pitchFamily="34" charset="-128"/>
            </a:endParaRPr>
          </a:p>
        </p:txBody>
      </p:sp>
      <p:sp>
        <p:nvSpPr>
          <p:cNvPr id="48137" name="Text Box 8"/>
          <p:cNvSpPr txBox="1">
            <a:spLocks noChangeArrowheads="1"/>
          </p:cNvSpPr>
          <p:nvPr/>
        </p:nvSpPr>
        <p:spPr bwMode="auto">
          <a:xfrm rot="-1313447">
            <a:off x="250825" y="5300663"/>
            <a:ext cx="3341688" cy="482600"/>
          </a:xfrm>
          <a:prstGeom prst="rect">
            <a:avLst/>
          </a:prstGeom>
          <a:solidFill>
            <a:srgbClr val="FF00FF"/>
          </a:solidFill>
          <a:ln w="9525">
            <a:solidFill>
              <a:schemeClr val="bg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50000"/>
              </a:spcBef>
              <a:buSzTx/>
              <a:buFontTx/>
              <a:buNone/>
            </a:pPr>
            <a:r>
              <a:rPr lang="nl-NL" altLang="nl-NL" sz="2500" b="1">
                <a:solidFill>
                  <a:schemeClr val="bg1"/>
                </a:solidFill>
                <a:latin typeface="FZShuTi" pitchFamily="2" charset="-122"/>
                <a:ea typeface="FZShuTi" pitchFamily="2" charset="-122"/>
              </a:rPr>
              <a:t>Toon is belangrijk!</a:t>
            </a:r>
            <a:endParaRPr lang="en-US" altLang="nl-NL" sz="2500" b="1">
              <a:solidFill>
                <a:schemeClr val="bg1"/>
              </a:solidFill>
              <a:latin typeface="FZShuTi" pitchFamily="2" charset="-122"/>
              <a:ea typeface="FZShuTi" pitchFamily="2" charset="-122"/>
            </a:endParaRPr>
          </a:p>
        </p:txBody>
      </p:sp>
    </p:spTree>
    <p:extLst>
      <p:ext uri="{BB962C8B-B14F-4D97-AF65-F5344CB8AC3E}">
        <p14:creationId xmlns:p14="http://schemas.microsoft.com/office/powerpoint/2010/main" val="2470875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p:bldP spid="6963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085C6D89-4C85-4699-90F7-34AE74D2066E}" type="slidenum">
              <a:rPr lang="en-US" altLang="nl-NL" sz="1000">
                <a:solidFill>
                  <a:srgbClr val="E98300"/>
                </a:solidFill>
              </a:rPr>
              <a:pPr eaLnBrk="1" hangingPunct="1">
                <a:spcBef>
                  <a:spcPct val="0"/>
                </a:spcBef>
                <a:buSzTx/>
                <a:buFontTx/>
                <a:buNone/>
              </a:pPr>
              <a:t>26</a:t>
            </a:fld>
            <a:endParaRPr lang="en-US" altLang="nl-NL" sz="1000"/>
          </a:p>
        </p:txBody>
      </p:sp>
      <p:sp>
        <p:nvSpPr>
          <p:cNvPr id="49156" name="Text Box 3"/>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49157" name="Text Box 4"/>
          <p:cNvSpPr txBox="1">
            <a:spLocks noChangeArrowheads="1"/>
          </p:cNvSpPr>
          <p:nvPr/>
        </p:nvSpPr>
        <p:spPr bwMode="auto">
          <a:xfrm>
            <a:off x="4572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49158" name="Text Box 5"/>
          <p:cNvSpPr txBox="1">
            <a:spLocks noChangeArrowheads="1"/>
          </p:cNvSpPr>
          <p:nvPr/>
        </p:nvSpPr>
        <p:spPr bwMode="auto">
          <a:xfrm>
            <a:off x="53340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49159" name="Text Box 6"/>
          <p:cNvSpPr txBox="1">
            <a:spLocks noChangeArrowheads="1"/>
          </p:cNvSpPr>
          <p:nvPr/>
        </p:nvSpPr>
        <p:spPr bwMode="auto">
          <a:xfrm>
            <a:off x="5334000" y="4648200"/>
            <a:ext cx="3124200" cy="1131888"/>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49160" name="Text Box 7"/>
          <p:cNvSpPr txBox="1">
            <a:spLocks noChangeArrowheads="1"/>
          </p:cNvSpPr>
          <p:nvPr/>
        </p:nvSpPr>
        <p:spPr bwMode="auto">
          <a:xfrm>
            <a:off x="4572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49161" name="Line 8"/>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9162" name="Text Box 9"/>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9163" name="Line 10"/>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9164" name="Text Box 11"/>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9165" name="Line 12"/>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9166" name="Text Box 13"/>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9167" name="Line 14"/>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49168" name="Text Box 15"/>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49169" name="Rectangle 2"/>
          <p:cNvSpPr txBox="1">
            <a:spLocks noChangeArrowheads="1"/>
          </p:cNvSpPr>
          <p:nvPr/>
        </p:nvSpPr>
        <p:spPr bwMode="auto">
          <a:xfrm>
            <a:off x="838200" y="332656"/>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3000" b="1"/>
              <a:t>Scaffolding model</a:t>
            </a:r>
            <a:endParaRPr lang="en-US" altLang="nl-NL" sz="3000" b="1"/>
          </a:p>
        </p:txBody>
      </p:sp>
    </p:spTree>
    <p:extLst>
      <p:ext uri="{BB962C8B-B14F-4D97-AF65-F5344CB8AC3E}">
        <p14:creationId xmlns:p14="http://schemas.microsoft.com/office/powerpoint/2010/main" val="240661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AB9D5721-EA6C-4818-B4A1-49B0723EFAD5}" type="slidenum">
              <a:rPr lang="en-US" altLang="nl-NL" sz="1000">
                <a:solidFill>
                  <a:srgbClr val="E98300"/>
                </a:solidFill>
              </a:rPr>
              <a:pPr eaLnBrk="1" hangingPunct="1">
                <a:spcBef>
                  <a:spcPct val="0"/>
                </a:spcBef>
                <a:buSzTx/>
                <a:buFontTx/>
                <a:buNone/>
              </a:pPr>
              <a:t>27</a:t>
            </a:fld>
            <a:endParaRPr lang="en-US" altLang="nl-NL" sz="1000"/>
          </a:p>
        </p:txBody>
      </p:sp>
      <p:sp>
        <p:nvSpPr>
          <p:cNvPr id="50180" name="Rectangle 2"/>
          <p:cNvSpPr>
            <a:spLocks noGrp="1" noChangeArrowheads="1"/>
          </p:cNvSpPr>
          <p:nvPr>
            <p:ph type="title"/>
          </p:nvPr>
        </p:nvSpPr>
        <p:spPr/>
        <p:txBody>
          <a:bodyPr/>
          <a:lstStyle/>
          <a:p>
            <a:pPr eaLnBrk="1" hangingPunct="1"/>
            <a:r>
              <a:rPr lang="en-US" altLang="nl-NL" smtClean="0"/>
              <a:t>3. Hulpstrategieën</a:t>
            </a:r>
          </a:p>
        </p:txBody>
      </p:sp>
      <p:sp>
        <p:nvSpPr>
          <p:cNvPr id="50181" name="Rectangle 3"/>
          <p:cNvSpPr>
            <a:spLocks noChangeArrowheads="1"/>
          </p:cNvSpPr>
          <p:nvPr/>
        </p:nvSpPr>
        <p:spPr bwMode="auto">
          <a:xfrm>
            <a:off x="1042988" y="3429000"/>
            <a:ext cx="7180262" cy="83185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Dát deel van de taak van de leerling overnemen dat</a:t>
            </a:r>
          </a:p>
          <a:p>
            <a:pPr algn="ctr">
              <a:spcBef>
                <a:spcPct val="0"/>
              </a:spcBef>
              <a:buSzTx/>
              <a:buFontTx/>
              <a:buNone/>
            </a:pPr>
            <a:r>
              <a:rPr lang="en-US" altLang="nl-NL" sz="2400">
                <a:ea typeface="ＭＳ Ｐゴシック" pitchFamily="34" charset="-128"/>
              </a:rPr>
              <a:t>de leerling zelf nog niet kan</a:t>
            </a:r>
            <a:r>
              <a:rPr lang="en-US" altLang="ja-JP" sz="2400">
                <a:ea typeface="ＭＳ Ｐゴシック" pitchFamily="34" charset="-128"/>
              </a:rPr>
              <a:t>  </a:t>
            </a:r>
            <a:endParaRPr lang="en-US" altLang="nl-NL" sz="2400">
              <a:ea typeface="ＭＳ Ｐゴシック" pitchFamily="34" charset="-128"/>
            </a:endParaRPr>
          </a:p>
        </p:txBody>
      </p:sp>
    </p:spTree>
    <p:extLst>
      <p:ext uri="{BB962C8B-B14F-4D97-AF65-F5344CB8AC3E}">
        <p14:creationId xmlns:p14="http://schemas.microsoft.com/office/powerpoint/2010/main" val="2894426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7C630C96-9896-45D0-923D-A4E1CA9B4C1E}" type="slidenum">
              <a:rPr lang="en-US" altLang="nl-NL" sz="1000">
                <a:solidFill>
                  <a:srgbClr val="E98300"/>
                </a:solidFill>
              </a:rPr>
              <a:pPr eaLnBrk="1" hangingPunct="1">
                <a:spcBef>
                  <a:spcPct val="0"/>
                </a:spcBef>
                <a:buSzTx/>
                <a:buFontTx/>
                <a:buNone/>
              </a:pPr>
              <a:t>28</a:t>
            </a:fld>
            <a:endParaRPr lang="en-US" altLang="nl-NL" sz="1000"/>
          </a:p>
        </p:txBody>
      </p:sp>
      <p:graphicFrame>
        <p:nvGraphicFramePr>
          <p:cNvPr id="73730" name="Group 2"/>
          <p:cNvGraphicFramePr>
            <a:graphicFrameLocks noGrp="1"/>
          </p:cNvGraphicFramePr>
          <p:nvPr/>
        </p:nvGraphicFramePr>
        <p:xfrm>
          <a:off x="762000" y="962025"/>
          <a:ext cx="7743825" cy="5226051"/>
        </p:xfrm>
        <a:graphic>
          <a:graphicData uri="http://schemas.openxmlformats.org/drawingml/2006/table">
            <a:tbl>
              <a:tblPr/>
              <a:tblGrid>
                <a:gridCol w="6096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038225">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tblGrid>
              <a:tr h="581025">
                <a:tc rowSpan="3" gridSpan="2">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3" hMerge="1">
                  <a:txBody>
                    <a:bodyPr/>
                    <a:lstStyle/>
                    <a:p>
                      <a:endParaRPr lang="nl-NL"/>
                    </a:p>
                  </a:txBody>
                  <a:tcPr/>
                </a:tc>
                <a:tc gridSpan="5">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2100" b="0" i="0" u="none" strike="noStrike" cap="none" normalizeH="0" baseline="0" smtClean="0">
                          <a:ln>
                            <a:noFill/>
                          </a:ln>
                          <a:solidFill>
                            <a:schemeClr val="tx1"/>
                          </a:solidFill>
                          <a:effectLst/>
                          <a:latin typeface="Arial" charset="0"/>
                        </a:rPr>
                        <a:t>DOELEN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extLst>
                  <a:ext uri="{0D108BD9-81ED-4DB2-BD59-A6C34878D82A}">
                    <a16:rowId xmlns:a16="http://schemas.microsoft.com/office/drawing/2014/main" val="10000"/>
                  </a:ext>
                </a:extLst>
              </a:tr>
              <a:tr h="581025">
                <a:tc gridSpan="2" vMerge="1">
                  <a:txBody>
                    <a:bodyPr/>
                    <a:lstStyle/>
                    <a:p>
                      <a:endParaRPr lang="nl-NL"/>
                    </a:p>
                  </a:txBody>
                  <a:tcPr/>
                </a:tc>
                <a:tc hMerge="1"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Cognitief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Metacognitief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tc gridSpan="2">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Affectief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nl-NL"/>
                    </a:p>
                  </a:txBody>
                  <a:tcPr/>
                </a:tc>
                <a:extLst>
                  <a:ext uri="{0D108BD9-81ED-4DB2-BD59-A6C34878D82A}">
                    <a16:rowId xmlns:a16="http://schemas.microsoft.com/office/drawing/2014/main" val="10001"/>
                  </a:ext>
                </a:extLst>
              </a:tr>
              <a:tr h="579438">
                <a:tc gridSpan="2" vMerge="1">
                  <a:txBody>
                    <a:bodyPr/>
                    <a:lstStyle/>
                    <a:p>
                      <a:endParaRPr lang="nl-NL"/>
                    </a:p>
                  </a:txBody>
                  <a:tcPr/>
                </a:tc>
                <a:tc hMerge="1"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Lesstof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Leer-strategieen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Algemene principes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Opwekken interesse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Frustratie controle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81025">
                <a:tc rowSpan="6">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Feedback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81025">
                <a:tc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Hints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81025">
                <a:tc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Instructie geven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79438">
                <a:tc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Uitleg geven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81025">
                <a:tc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Voordoen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581025">
                <a:tc vMerge="1">
                  <a:txBody>
                    <a:bodyPr/>
                    <a:lstStyle/>
                    <a:p>
                      <a:endParaRPr lang="nl-NL"/>
                    </a:p>
                  </a:txBody>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r>
                        <a:rPr kumimoji="0" lang="en-US" altLang="nl-NL" sz="1100" b="0" i="0" u="none" strike="noStrike" cap="none" normalizeH="0" baseline="0" smtClean="0">
                          <a:ln>
                            <a:noFill/>
                          </a:ln>
                          <a:solidFill>
                            <a:schemeClr val="tx1"/>
                          </a:solidFill>
                          <a:effectLst/>
                          <a:latin typeface="Arial" charset="0"/>
                        </a:rPr>
                        <a:t>Vragen stellen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ct val="20000"/>
                        </a:spcBef>
                        <a:buSzPct val="60000"/>
                        <a:buFont typeface="Wingdings 2" pitchFamily="18" charset="2"/>
                        <a:defRPr sz="2200">
                          <a:solidFill>
                            <a:schemeClr val="tx1"/>
                          </a:solidFill>
                          <a:latin typeface="Arial" charset="0"/>
                        </a:defRPr>
                      </a:lvl1pPr>
                      <a:lvl2pPr marL="742950" indent="-285750" algn="l" eaLnBrk="0" hangingPunct="0">
                        <a:lnSpc>
                          <a:spcPct val="150000"/>
                        </a:lnSpc>
                        <a:buSzPct val="60000"/>
                        <a:buFont typeface="Wingdings 2" pitchFamily="18" charset="2"/>
                        <a:defRPr sz="2200">
                          <a:solidFill>
                            <a:schemeClr val="tx1"/>
                          </a:solidFill>
                          <a:latin typeface="Arial" charset="0"/>
                        </a:defRPr>
                      </a:lvl2pPr>
                      <a:lvl3pPr marL="1143000" indent="-228600" algn="l" eaLnBrk="0" hangingPunct="0">
                        <a:lnSpc>
                          <a:spcPct val="150000"/>
                        </a:lnSpc>
                        <a:buSzPct val="80000"/>
                        <a:buFont typeface="Wingdings 2" pitchFamily="18" charset="2"/>
                        <a:defRPr>
                          <a:solidFill>
                            <a:schemeClr val="tx1"/>
                          </a:solidFill>
                          <a:latin typeface="Arial" charset="0"/>
                        </a:defRPr>
                      </a:lvl3pPr>
                      <a:lvl4pPr marL="1600200" indent="-228600" algn="l" eaLnBrk="0" hangingPunct="0">
                        <a:lnSpc>
                          <a:spcPct val="150000"/>
                        </a:lnSpc>
                        <a:buSzPct val="80000"/>
                        <a:buFont typeface="Wingdings 2" pitchFamily="18" charset="2"/>
                        <a:defRPr>
                          <a:solidFill>
                            <a:schemeClr val="tx1"/>
                          </a:solidFill>
                          <a:latin typeface="Arial" charset="0"/>
                        </a:defRPr>
                      </a:lvl4pPr>
                      <a:lvl5pPr marL="2057400" indent="-228600" algn="l" eaLnBrk="0" hangingPunct="0">
                        <a:lnSpc>
                          <a:spcPct val="150000"/>
                        </a:lnSpc>
                        <a:buSzPct val="80000"/>
                        <a:buFont typeface="Wingdings 2" pitchFamily="18" charset="2"/>
                        <a:defRPr>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Pct val="60000"/>
                        <a:buFont typeface="Wingdings 2" pitchFamily="18" charset="2"/>
                        <a:buNone/>
                        <a:tabLst/>
                      </a:pPr>
                      <a:endParaRPr kumimoji="0" lang="nl-NL" altLang="nl-NL" sz="11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bl>
          </a:graphicData>
        </a:graphic>
      </p:graphicFrame>
      <p:sp>
        <p:nvSpPr>
          <p:cNvPr id="51270" name="Text Box 68"/>
          <p:cNvSpPr txBox="1">
            <a:spLocks noChangeArrowheads="1"/>
          </p:cNvSpPr>
          <p:nvPr/>
        </p:nvSpPr>
        <p:spPr bwMode="auto">
          <a:xfrm>
            <a:off x="838200" y="2867025"/>
            <a:ext cx="54927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Middelen</a:t>
            </a:r>
          </a:p>
        </p:txBody>
      </p:sp>
      <p:sp>
        <p:nvSpPr>
          <p:cNvPr id="51271" name="WordArt 69"/>
          <p:cNvSpPr>
            <a:spLocks noChangeArrowheads="1" noChangeShapeType="1" noTextEdit="1"/>
          </p:cNvSpPr>
          <p:nvPr/>
        </p:nvSpPr>
        <p:spPr bwMode="auto">
          <a:xfrm rot="1761206">
            <a:off x="3200400" y="3933825"/>
            <a:ext cx="5073650" cy="1012825"/>
          </a:xfrm>
          <a:prstGeom prst="rect">
            <a:avLst/>
          </a:prstGeom>
        </p:spPr>
        <p:txBody>
          <a:bodyPr wrap="none" fromWordArt="1">
            <a:prstTxWarp prst="textPlain">
              <a:avLst>
                <a:gd name="adj" fmla="val 49366"/>
              </a:avLst>
            </a:prstTxWarp>
          </a:bodyPr>
          <a:lstStyle/>
          <a:p>
            <a:r>
              <a:rPr lang="nl-NL" sz="3600" kern="10">
                <a:ln w="9525">
                  <a:solidFill>
                    <a:srgbClr val="000000"/>
                  </a:solidFill>
                  <a:round/>
                  <a:headEnd/>
                  <a:tailEnd/>
                </a:ln>
                <a:solidFill>
                  <a:srgbClr val="FFFFFF"/>
                </a:solidFill>
                <a:latin typeface="Arial Black"/>
              </a:rPr>
              <a:t>Hulpstrategieën</a:t>
            </a:r>
          </a:p>
        </p:txBody>
      </p:sp>
      <p:sp>
        <p:nvSpPr>
          <p:cNvPr id="73798" name="AutoShape 70"/>
          <p:cNvSpPr>
            <a:spLocks noChangeArrowheads="1"/>
          </p:cNvSpPr>
          <p:nvPr/>
        </p:nvSpPr>
        <p:spPr bwMode="auto">
          <a:xfrm>
            <a:off x="2987675" y="2636838"/>
            <a:ext cx="5400675" cy="609600"/>
          </a:xfrm>
          <a:prstGeom prst="wedgeRoundRectCallout">
            <a:avLst>
              <a:gd name="adj1" fmla="val -61083"/>
              <a:gd name="adj2" fmla="val -14843"/>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3799" name="Text Box 71"/>
          <p:cNvSpPr txBox="1">
            <a:spLocks noChangeArrowheads="1"/>
          </p:cNvSpPr>
          <p:nvPr/>
        </p:nvSpPr>
        <p:spPr bwMode="auto">
          <a:xfrm>
            <a:off x="2916238" y="2708275"/>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FontTx/>
              <a:buNone/>
            </a:pPr>
            <a:r>
              <a:rPr lang="en-US" altLang="nl-NL" sz="2000"/>
              <a:t>“Heel goed!”</a:t>
            </a:r>
          </a:p>
          <a:p>
            <a:pPr>
              <a:spcBef>
                <a:spcPct val="50000"/>
              </a:spcBef>
              <a:buFontTx/>
              <a:buChar char="-"/>
            </a:pPr>
            <a:endParaRPr lang="en-US" altLang="nl-NL" sz="2000"/>
          </a:p>
        </p:txBody>
      </p:sp>
      <p:sp>
        <p:nvSpPr>
          <p:cNvPr id="73800" name="AutoShape 72"/>
          <p:cNvSpPr>
            <a:spLocks noChangeArrowheads="1"/>
          </p:cNvSpPr>
          <p:nvPr/>
        </p:nvSpPr>
        <p:spPr bwMode="auto">
          <a:xfrm>
            <a:off x="3059113" y="3251200"/>
            <a:ext cx="5357812" cy="609600"/>
          </a:xfrm>
          <a:prstGeom prst="wedgeRoundRectCallout">
            <a:avLst>
              <a:gd name="adj1" fmla="val -68074"/>
              <a:gd name="adj2" fmla="val -11458"/>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3801" name="Rectangle 73"/>
          <p:cNvSpPr>
            <a:spLocks noChangeArrowheads="1"/>
          </p:cNvSpPr>
          <p:nvPr/>
        </p:nvSpPr>
        <p:spPr bwMode="auto">
          <a:xfrm>
            <a:off x="2987675" y="3281363"/>
            <a:ext cx="532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“Denk eens aan ...”</a:t>
            </a:r>
          </a:p>
        </p:txBody>
      </p:sp>
      <p:sp>
        <p:nvSpPr>
          <p:cNvPr id="73802" name="AutoShape 74"/>
          <p:cNvSpPr>
            <a:spLocks noChangeArrowheads="1"/>
          </p:cNvSpPr>
          <p:nvPr/>
        </p:nvSpPr>
        <p:spPr bwMode="auto">
          <a:xfrm>
            <a:off x="3059113" y="3857625"/>
            <a:ext cx="5329237" cy="609600"/>
          </a:xfrm>
          <a:prstGeom prst="wedgeRoundRectCallout">
            <a:avLst>
              <a:gd name="adj1" fmla="val -55662"/>
              <a:gd name="adj2" fmla="val -23958"/>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3803" name="Rectangle 75"/>
          <p:cNvSpPr>
            <a:spLocks noChangeArrowheads="1"/>
          </p:cNvSpPr>
          <p:nvPr/>
        </p:nvSpPr>
        <p:spPr bwMode="auto">
          <a:xfrm>
            <a:off x="3059113" y="3929063"/>
            <a:ext cx="525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“Maak nu opdracht 2”</a:t>
            </a:r>
          </a:p>
        </p:txBody>
      </p:sp>
      <p:sp>
        <p:nvSpPr>
          <p:cNvPr id="73804" name="AutoShape 76"/>
          <p:cNvSpPr>
            <a:spLocks noChangeArrowheads="1"/>
          </p:cNvSpPr>
          <p:nvPr/>
        </p:nvSpPr>
        <p:spPr bwMode="auto">
          <a:xfrm>
            <a:off x="3059113" y="4437063"/>
            <a:ext cx="5400675" cy="609600"/>
          </a:xfrm>
          <a:prstGeom prst="wedgeRoundRectCallout">
            <a:avLst>
              <a:gd name="adj1" fmla="val -60699"/>
              <a:gd name="adj2" fmla="val -19269"/>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3805" name="Rectangle 77"/>
          <p:cNvSpPr>
            <a:spLocks noChangeArrowheads="1"/>
          </p:cNvSpPr>
          <p:nvPr/>
        </p:nvSpPr>
        <p:spPr bwMode="auto">
          <a:xfrm>
            <a:off x="2987675" y="4508500"/>
            <a:ext cx="5400675"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“Interne markt betekent ...”</a:t>
            </a:r>
          </a:p>
        </p:txBody>
      </p:sp>
      <p:sp>
        <p:nvSpPr>
          <p:cNvPr id="73806" name="AutoShape 78"/>
          <p:cNvSpPr>
            <a:spLocks noChangeArrowheads="1"/>
          </p:cNvSpPr>
          <p:nvPr/>
        </p:nvSpPr>
        <p:spPr bwMode="auto">
          <a:xfrm>
            <a:off x="3132138" y="5661025"/>
            <a:ext cx="5327650" cy="576263"/>
          </a:xfrm>
          <a:prstGeom prst="wedgeRoundRectCallout">
            <a:avLst>
              <a:gd name="adj1" fmla="val -59060"/>
              <a:gd name="adj2" fmla="val -3925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3807" name="Rectangle 79"/>
          <p:cNvSpPr>
            <a:spLocks noChangeArrowheads="1"/>
          </p:cNvSpPr>
          <p:nvPr/>
        </p:nvSpPr>
        <p:spPr bwMode="auto">
          <a:xfrm>
            <a:off x="3203575" y="5734050"/>
            <a:ext cx="540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“Waarom?”</a:t>
            </a:r>
          </a:p>
        </p:txBody>
      </p:sp>
    </p:spTree>
    <p:extLst>
      <p:ext uri="{BB962C8B-B14F-4D97-AF65-F5344CB8AC3E}">
        <p14:creationId xmlns:p14="http://schemas.microsoft.com/office/powerpoint/2010/main" val="25894482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9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79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8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80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8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380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38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8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38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8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98" grpId="0" animBg="1"/>
      <p:bldP spid="73799" grpId="0"/>
      <p:bldP spid="73800" grpId="0" animBg="1"/>
      <p:bldP spid="73801" grpId="0"/>
      <p:bldP spid="73802" grpId="0" animBg="1"/>
      <p:bldP spid="73803" grpId="0"/>
      <p:bldP spid="73804" grpId="0" animBg="1"/>
      <p:bldP spid="73805" grpId="0" animBg="1"/>
      <p:bldP spid="73806" grpId="0" animBg="1"/>
      <p:bldP spid="7380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A88F263B-2EF9-47EB-91C5-7E94C114BED8}" type="slidenum">
              <a:rPr lang="en-US" altLang="nl-NL" sz="1000">
                <a:solidFill>
                  <a:srgbClr val="E98300"/>
                </a:solidFill>
              </a:rPr>
              <a:pPr eaLnBrk="1" hangingPunct="1">
                <a:spcBef>
                  <a:spcPct val="0"/>
                </a:spcBef>
                <a:buSzTx/>
                <a:buFontTx/>
                <a:buNone/>
              </a:pPr>
              <a:t>29</a:t>
            </a:fld>
            <a:endParaRPr lang="en-US" altLang="nl-NL" sz="1000"/>
          </a:p>
        </p:txBody>
      </p:sp>
      <p:sp>
        <p:nvSpPr>
          <p:cNvPr id="52228" name="Text Box 3"/>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52229" name="Text Box 4"/>
          <p:cNvSpPr txBox="1">
            <a:spLocks noChangeArrowheads="1"/>
          </p:cNvSpPr>
          <p:nvPr/>
        </p:nvSpPr>
        <p:spPr bwMode="auto">
          <a:xfrm>
            <a:off x="4572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52230" name="Text Box 5"/>
          <p:cNvSpPr txBox="1">
            <a:spLocks noChangeArrowheads="1"/>
          </p:cNvSpPr>
          <p:nvPr/>
        </p:nvSpPr>
        <p:spPr bwMode="auto">
          <a:xfrm>
            <a:off x="53340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52231" name="Text Box 6"/>
          <p:cNvSpPr txBox="1">
            <a:spLocks noChangeArrowheads="1"/>
          </p:cNvSpPr>
          <p:nvPr/>
        </p:nvSpPr>
        <p:spPr bwMode="auto">
          <a:xfrm>
            <a:off x="53340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52232" name="Text Box 7"/>
          <p:cNvSpPr txBox="1">
            <a:spLocks noChangeArrowheads="1"/>
          </p:cNvSpPr>
          <p:nvPr/>
        </p:nvSpPr>
        <p:spPr bwMode="auto">
          <a:xfrm>
            <a:off x="457200" y="4648200"/>
            <a:ext cx="3124200" cy="1131888"/>
          </a:xfrm>
          <a:prstGeom prst="rect">
            <a:avLst/>
          </a:prstGeom>
          <a:noFill/>
          <a:ln w="1270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52233" name="Line 8"/>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2234" name="Text Box 9"/>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2235" name="Line 10"/>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2236" name="Text Box 11"/>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2237" name="Line 12"/>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2238" name="Text Box 13"/>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2239" name="Line 14"/>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2240" name="Text Box 15"/>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2241" name="Rectangle 2"/>
          <p:cNvSpPr txBox="1">
            <a:spLocks noChangeArrowheads="1"/>
          </p:cNvSpPr>
          <p:nvPr/>
        </p:nvSpPr>
        <p:spPr bwMode="auto">
          <a:xfrm>
            <a:off x="706976" y="287338"/>
            <a:ext cx="7391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3000" b="1" dirty="0" err="1"/>
              <a:t>Scaffolding</a:t>
            </a:r>
            <a:r>
              <a:rPr lang="nl-NL" altLang="nl-NL" sz="3000" b="1" dirty="0"/>
              <a:t> model</a:t>
            </a:r>
            <a:endParaRPr lang="en-US" altLang="nl-NL" sz="3000" b="1" dirty="0"/>
          </a:p>
        </p:txBody>
      </p:sp>
    </p:spTree>
    <p:extLst>
      <p:ext uri="{BB962C8B-B14F-4D97-AF65-F5344CB8AC3E}">
        <p14:creationId xmlns:p14="http://schemas.microsoft.com/office/powerpoint/2010/main" val="7918567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2C69579F-0F80-47BA-82E8-469E0C061DF0}" type="slidenum">
              <a:rPr lang="en-US" altLang="nl-NL" sz="1000">
                <a:solidFill>
                  <a:srgbClr val="E98300"/>
                </a:solidFill>
              </a:rPr>
              <a:pPr eaLnBrk="1" hangingPunct="1">
                <a:spcBef>
                  <a:spcPct val="0"/>
                </a:spcBef>
                <a:buSzTx/>
                <a:buFontTx/>
                <a:buNone/>
              </a:pPr>
              <a:t>3</a:t>
            </a:fld>
            <a:endParaRPr lang="en-US" altLang="nl-NL" sz="1000"/>
          </a:p>
        </p:txBody>
      </p:sp>
      <p:sp>
        <p:nvSpPr>
          <p:cNvPr id="18436" name="Rectangle 2"/>
          <p:cNvSpPr>
            <a:spLocks noGrp="1" noChangeArrowheads="1"/>
          </p:cNvSpPr>
          <p:nvPr>
            <p:ph type="title"/>
          </p:nvPr>
        </p:nvSpPr>
        <p:spPr/>
        <p:txBody>
          <a:bodyPr/>
          <a:lstStyle/>
          <a:p>
            <a:pPr eaLnBrk="1" hangingPunct="1"/>
            <a:r>
              <a:rPr lang="nl-NL" altLang="nl-NL" smtClean="0"/>
              <a:t>Differentiatie</a:t>
            </a:r>
            <a:endParaRPr lang="en-US" altLang="nl-NL" smtClean="0"/>
          </a:p>
        </p:txBody>
      </p:sp>
      <p:sp>
        <p:nvSpPr>
          <p:cNvPr id="18437" name="Rectangle 3"/>
          <p:cNvSpPr>
            <a:spLocks noGrp="1" noChangeArrowheads="1"/>
          </p:cNvSpPr>
          <p:nvPr>
            <p:ph type="body" idx="1"/>
          </p:nvPr>
        </p:nvSpPr>
        <p:spPr/>
        <p:txBody>
          <a:bodyPr/>
          <a:lstStyle/>
          <a:p>
            <a:pPr eaLnBrk="1" hangingPunct="1">
              <a:buFont typeface="Wingdings 2" pitchFamily="18" charset="2"/>
              <a:buNone/>
            </a:pPr>
            <a:r>
              <a:rPr lang="en-US" altLang="nl-NL" dirty="0" smtClean="0"/>
              <a:t>Het </a:t>
            </a:r>
            <a:r>
              <a:rPr lang="en-US" altLang="nl-NL" dirty="0" err="1" smtClean="0"/>
              <a:t>aanpassen</a:t>
            </a:r>
            <a:r>
              <a:rPr lang="en-US" altLang="nl-NL" dirty="0" smtClean="0"/>
              <a:t> van het </a:t>
            </a:r>
            <a:r>
              <a:rPr lang="en-US" altLang="nl-NL" dirty="0" err="1" smtClean="0"/>
              <a:t>onderwijs</a:t>
            </a:r>
            <a:r>
              <a:rPr lang="en-US" altLang="nl-NL" dirty="0" smtClean="0"/>
              <a:t> </a:t>
            </a:r>
            <a:r>
              <a:rPr lang="en-US" altLang="nl-NL" dirty="0" err="1" smtClean="0"/>
              <a:t>aan</a:t>
            </a:r>
            <a:r>
              <a:rPr lang="en-US" altLang="nl-NL" dirty="0" smtClean="0"/>
              <a:t> </a:t>
            </a:r>
            <a:r>
              <a:rPr lang="en-US" altLang="nl-NL" dirty="0" err="1" smtClean="0"/>
              <a:t>verschillen</a:t>
            </a:r>
            <a:r>
              <a:rPr lang="en-US" altLang="nl-NL" dirty="0" smtClean="0"/>
              <a:t> </a:t>
            </a:r>
            <a:r>
              <a:rPr lang="en-US" altLang="nl-NL" dirty="0" err="1" smtClean="0"/>
              <a:t>tussen</a:t>
            </a:r>
            <a:r>
              <a:rPr lang="en-US" altLang="nl-NL" dirty="0" smtClean="0"/>
              <a:t> </a:t>
            </a:r>
            <a:r>
              <a:rPr lang="en-US" altLang="nl-NL" dirty="0" err="1" smtClean="0"/>
              <a:t>leerlingen</a:t>
            </a:r>
            <a:endParaRPr lang="en-US" altLang="nl-NL" dirty="0" smtClean="0"/>
          </a:p>
          <a:p>
            <a:pPr eaLnBrk="1" hangingPunct="1">
              <a:buFont typeface="Wingdings 2" pitchFamily="18" charset="2"/>
              <a:buNone/>
            </a:pPr>
            <a:endParaRPr lang="en-US" altLang="nl-NL" dirty="0" smtClean="0"/>
          </a:p>
          <a:p>
            <a:pPr eaLnBrk="1" hangingPunct="1"/>
            <a:r>
              <a:rPr lang="nl-NL" altLang="nl-NL" dirty="0" smtClean="0"/>
              <a:t>Interne differentiatie</a:t>
            </a:r>
          </a:p>
          <a:p>
            <a:pPr lvl="1" eaLnBrk="1" hangingPunct="1"/>
            <a:r>
              <a:rPr lang="nl-NL" altLang="nl-NL" dirty="0" err="1" smtClean="0"/>
              <a:t>Binnenklasdifferentiatie</a:t>
            </a:r>
            <a:endParaRPr lang="nl-NL" altLang="nl-NL" dirty="0" smtClean="0"/>
          </a:p>
        </p:txBody>
      </p:sp>
      <p:pic>
        <p:nvPicPr>
          <p:cNvPr id="6" name="Picture 4" descr="http://www.vbstoppunt.be/files/4713/2324/9463/zorg_in_toppunt_tekst_websi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25144"/>
            <a:ext cx="3886944" cy="1986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1"/>
          <p:cNvSpPr>
            <a:spLocks noChangeArrowheads="1"/>
          </p:cNvSpPr>
          <p:nvPr/>
        </p:nvSpPr>
        <p:spPr bwMode="auto">
          <a:xfrm>
            <a:off x="5148064" y="5201995"/>
            <a:ext cx="3262139" cy="1032520"/>
          </a:xfrm>
          <a:prstGeom prst="wedgeRoundRectCallout">
            <a:avLst>
              <a:gd name="adj1" fmla="val -104106"/>
              <a:gd name="adj2" fmla="val -13544"/>
              <a:gd name="adj3" fmla="val 16667"/>
            </a:avLst>
          </a:prstGeom>
          <a:solidFill>
            <a:schemeClr val="bg1"/>
          </a:solidFill>
          <a:ln w="9525" algn="ctr">
            <a:solidFill>
              <a:schemeClr val="tx1"/>
            </a:solidFill>
            <a:round/>
            <a:headEnd/>
            <a:tailEnd/>
          </a:ln>
        </p:spPr>
        <p:txBody>
          <a:bodyPr/>
          <a:lstStyle/>
          <a:p>
            <a:pPr algn="ctr"/>
            <a:r>
              <a:rPr lang="en-US" dirty="0" err="1" smtClean="0"/>
              <a:t>Jullie</a:t>
            </a:r>
            <a:r>
              <a:rPr lang="en-US" dirty="0" smtClean="0"/>
              <a:t> </a:t>
            </a:r>
            <a:r>
              <a:rPr lang="en-US" dirty="0" err="1"/>
              <a:t>krijgen</a:t>
            </a:r>
            <a:r>
              <a:rPr lang="en-US" dirty="0"/>
              <a:t> </a:t>
            </a:r>
            <a:r>
              <a:rPr lang="en-US" dirty="0" err="1"/>
              <a:t>allemaal</a:t>
            </a:r>
            <a:r>
              <a:rPr lang="en-US" dirty="0"/>
              <a:t> </a:t>
            </a:r>
            <a:r>
              <a:rPr lang="en-US" dirty="0" err="1"/>
              <a:t>dezelfde</a:t>
            </a:r>
            <a:r>
              <a:rPr lang="en-US" dirty="0"/>
              <a:t> </a:t>
            </a:r>
            <a:r>
              <a:rPr lang="en-US" dirty="0" err="1"/>
              <a:t>opdracht</a:t>
            </a:r>
            <a:r>
              <a:rPr lang="en-US" dirty="0"/>
              <a:t>: </a:t>
            </a:r>
            <a:r>
              <a:rPr lang="en-US" dirty="0" err="1" smtClean="0"/>
              <a:t>klim</a:t>
            </a:r>
            <a:endParaRPr lang="en-US" dirty="0" smtClean="0"/>
          </a:p>
          <a:p>
            <a:pPr algn="ctr"/>
            <a:r>
              <a:rPr lang="en-US" dirty="0" smtClean="0"/>
              <a:t> </a:t>
            </a:r>
            <a:r>
              <a:rPr lang="en-US" dirty="0"/>
              <a:t>in die boom</a:t>
            </a:r>
            <a:endParaRPr lang="nl-NL" dirty="0"/>
          </a:p>
        </p:txBody>
      </p:sp>
    </p:spTree>
    <p:extLst>
      <p:ext uri="{BB962C8B-B14F-4D97-AF65-F5344CB8AC3E}">
        <p14:creationId xmlns:p14="http://schemas.microsoft.com/office/powerpoint/2010/main" val="5489456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1483228-9C0E-4DD9-A2ED-B35ABAC87890}" type="slidenum">
              <a:rPr lang="en-US" altLang="nl-NL" sz="1000">
                <a:solidFill>
                  <a:srgbClr val="E98300"/>
                </a:solidFill>
              </a:rPr>
              <a:pPr eaLnBrk="1" hangingPunct="1">
                <a:spcBef>
                  <a:spcPct val="0"/>
                </a:spcBef>
                <a:buSzTx/>
                <a:buFontTx/>
                <a:buNone/>
              </a:pPr>
              <a:t>30</a:t>
            </a:fld>
            <a:endParaRPr lang="en-US" altLang="nl-NL" sz="1000"/>
          </a:p>
        </p:txBody>
      </p:sp>
      <p:sp>
        <p:nvSpPr>
          <p:cNvPr id="53252" name="Rectangle 2"/>
          <p:cNvSpPr>
            <a:spLocks noGrp="1" noChangeArrowheads="1"/>
          </p:cNvSpPr>
          <p:nvPr>
            <p:ph type="title"/>
          </p:nvPr>
        </p:nvSpPr>
        <p:spPr/>
        <p:txBody>
          <a:bodyPr/>
          <a:lstStyle/>
          <a:p>
            <a:pPr eaLnBrk="1" hangingPunct="1"/>
            <a:r>
              <a:rPr lang="en-US" altLang="nl-NL" smtClean="0"/>
              <a:t>4. Begripscheck</a:t>
            </a:r>
          </a:p>
        </p:txBody>
      </p:sp>
      <p:sp>
        <p:nvSpPr>
          <p:cNvPr id="53253" name="Text Box 3"/>
          <p:cNvSpPr>
            <a:spLocks noGrp="1" noChangeArrowheads="1"/>
          </p:cNvSpPr>
          <p:nvPr>
            <p:ph type="body" idx="1"/>
          </p:nvPr>
        </p:nvSpPr>
        <p:spPr>
          <a:xfrm>
            <a:off x="685800" y="3810000"/>
            <a:ext cx="3048000" cy="4114800"/>
          </a:xfrm>
          <a:noFill/>
        </p:spPr>
        <p:txBody>
          <a:bodyPr lIns="91440" tIns="45720" rIns="91440" bIns="45720"/>
          <a:lstStyle/>
          <a:p>
            <a:pPr>
              <a:spcBef>
                <a:spcPct val="50000"/>
              </a:spcBef>
              <a:buFont typeface="Wingdings 2" pitchFamily="18" charset="2"/>
              <a:buNone/>
            </a:pPr>
            <a:r>
              <a:rPr lang="en-US" altLang="nl-NL" sz="2000" smtClean="0"/>
              <a:t>Middelen:</a:t>
            </a:r>
          </a:p>
          <a:p>
            <a:pPr>
              <a:spcBef>
                <a:spcPct val="50000"/>
              </a:spcBef>
              <a:buFontTx/>
              <a:buChar char="-"/>
            </a:pPr>
            <a:r>
              <a:rPr lang="en-US" altLang="nl-NL" sz="2000" smtClean="0"/>
              <a:t>Vragen stellen</a:t>
            </a:r>
          </a:p>
        </p:txBody>
      </p:sp>
      <p:sp>
        <p:nvSpPr>
          <p:cNvPr id="77828" name="AutoShape 4"/>
          <p:cNvSpPr>
            <a:spLocks noChangeArrowheads="1"/>
          </p:cNvSpPr>
          <p:nvPr/>
        </p:nvSpPr>
        <p:spPr bwMode="auto">
          <a:xfrm>
            <a:off x="4343400" y="3886200"/>
            <a:ext cx="4189413" cy="2063750"/>
          </a:xfrm>
          <a:prstGeom prst="wedgeRoundRectCallout">
            <a:avLst>
              <a:gd name="adj1" fmla="val -77509"/>
              <a:gd name="adj2" fmla="val -16769"/>
              <a:gd name="adj3" fmla="val 16667"/>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endParaRPr lang="nl-NL" altLang="nl-NL" sz="2400">
              <a:ea typeface="ＭＳ Ｐゴシック" pitchFamily="34" charset="-128"/>
            </a:endParaRPr>
          </a:p>
        </p:txBody>
      </p:sp>
      <p:sp>
        <p:nvSpPr>
          <p:cNvPr id="77829" name="Rectangle 5"/>
          <p:cNvSpPr>
            <a:spLocks noChangeArrowheads="1"/>
          </p:cNvSpPr>
          <p:nvPr/>
        </p:nvSpPr>
        <p:spPr bwMode="auto">
          <a:xfrm>
            <a:off x="4572000" y="4114800"/>
            <a:ext cx="38973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0"/>
              </a:spcBef>
              <a:buSzTx/>
              <a:buFontTx/>
              <a:buNone/>
            </a:pPr>
            <a:r>
              <a:rPr lang="en-US" altLang="nl-NL" sz="2400">
                <a:ea typeface="ＭＳ Ｐゴシック" pitchFamily="34" charset="-128"/>
              </a:rPr>
              <a:t>“Kun je me nu uitleggen </a:t>
            </a:r>
          </a:p>
          <a:p>
            <a:pPr>
              <a:spcBef>
                <a:spcPct val="0"/>
              </a:spcBef>
              <a:buSzTx/>
              <a:buFontTx/>
              <a:buNone/>
            </a:pPr>
            <a:r>
              <a:rPr lang="en-US" altLang="nl-NL" sz="2400">
                <a:ea typeface="ＭＳ Ｐゴシック" pitchFamily="34" charset="-128"/>
              </a:rPr>
              <a:t>wat ... betekent?”</a:t>
            </a:r>
          </a:p>
          <a:p>
            <a:pPr>
              <a:spcBef>
                <a:spcPct val="0"/>
              </a:spcBef>
              <a:buSzTx/>
              <a:buFontTx/>
              <a:buNone/>
            </a:pPr>
            <a:endParaRPr lang="en-US" altLang="nl-NL" sz="2400">
              <a:ea typeface="ＭＳ Ｐゴシック" pitchFamily="34" charset="-128"/>
            </a:endParaRPr>
          </a:p>
          <a:p>
            <a:pPr>
              <a:spcBef>
                <a:spcPct val="0"/>
              </a:spcBef>
              <a:buSzTx/>
              <a:buFontTx/>
              <a:buNone/>
            </a:pPr>
            <a:r>
              <a:rPr lang="en-US" altLang="nl-NL" sz="2400">
                <a:ea typeface="ＭＳ Ｐゴシック" pitchFamily="34" charset="-128"/>
              </a:rPr>
              <a:t>“Wat ga je nu opschrijven?”</a:t>
            </a:r>
          </a:p>
        </p:txBody>
      </p:sp>
      <p:sp>
        <p:nvSpPr>
          <p:cNvPr id="53256" name="Rectangle 6"/>
          <p:cNvSpPr>
            <a:spLocks noChangeArrowheads="1"/>
          </p:cNvSpPr>
          <p:nvPr/>
        </p:nvSpPr>
        <p:spPr bwMode="auto">
          <a:xfrm>
            <a:off x="136525" y="1828800"/>
            <a:ext cx="8983663" cy="81756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ja-JP" sz="2400">
                <a:ea typeface="ＭＳ Ｐゴシック" pitchFamily="34" charset="-128"/>
              </a:rPr>
              <a:t>Nagaan of de leerling iets opgestoken heeft van de hulp; </a:t>
            </a:r>
          </a:p>
          <a:p>
            <a:pPr algn="ctr">
              <a:spcBef>
                <a:spcPct val="0"/>
              </a:spcBef>
              <a:buSzTx/>
              <a:buFontTx/>
              <a:buNone/>
            </a:pPr>
            <a:r>
              <a:rPr lang="nl-NL" altLang="ja-JP" sz="2300">
                <a:ea typeface="ＭＳ Ｐゴシック" pitchFamily="34" charset="-128"/>
              </a:rPr>
              <a:t>Is het </a:t>
            </a:r>
            <a:r>
              <a:rPr lang="nl-NL" altLang="ja-JP" sz="2300" b="1" u="sng">
                <a:ea typeface="ＭＳ Ｐゴシック" pitchFamily="34" charset="-128"/>
              </a:rPr>
              <a:t>actuele niveau</a:t>
            </a:r>
            <a:r>
              <a:rPr lang="nl-NL" altLang="ja-JP" sz="2300">
                <a:ea typeface="ＭＳ Ｐゴシック" pitchFamily="34" charset="-128"/>
              </a:rPr>
              <a:t> overstegen en het </a:t>
            </a:r>
            <a:r>
              <a:rPr lang="nl-NL" altLang="ja-JP" sz="2300" b="1" u="sng">
                <a:ea typeface="ＭＳ Ｐゴシック" pitchFamily="34" charset="-128"/>
              </a:rPr>
              <a:t>potentiële niveau</a:t>
            </a:r>
            <a:r>
              <a:rPr lang="nl-NL" altLang="ja-JP" sz="2300">
                <a:ea typeface="ＭＳ Ｐゴシック" pitchFamily="34" charset="-128"/>
              </a:rPr>
              <a:t> bereikt?</a:t>
            </a:r>
            <a:endParaRPr lang="en-US" altLang="nl-NL" sz="2300">
              <a:ea typeface="ＭＳ Ｐゴシック" pitchFamily="34" charset="-128"/>
            </a:endParaRPr>
          </a:p>
        </p:txBody>
      </p:sp>
    </p:spTree>
    <p:extLst>
      <p:ext uri="{BB962C8B-B14F-4D97-AF65-F5344CB8AC3E}">
        <p14:creationId xmlns:p14="http://schemas.microsoft.com/office/powerpoint/2010/main" val="1237944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animBg="1"/>
      <p:bldP spid="778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Reacties? </a:t>
            </a:r>
            <a:endParaRPr lang="nl-NL" dirty="0"/>
          </a:p>
        </p:txBody>
      </p:sp>
      <p:sp>
        <p:nvSpPr>
          <p:cNvPr id="3" name="Content Placeholder 2"/>
          <p:cNvSpPr>
            <a:spLocks noGrp="1"/>
          </p:cNvSpPr>
          <p:nvPr>
            <p:ph sz="quarter" idx="1"/>
          </p:nvPr>
        </p:nvSpPr>
        <p:spPr/>
        <p:txBody>
          <a:bodyPr/>
          <a:lstStyle/>
          <a:p>
            <a:endParaRPr lang="nl-NL"/>
          </a:p>
        </p:txBody>
      </p:sp>
    </p:spTree>
    <p:extLst>
      <p:ext uri="{BB962C8B-B14F-4D97-AF65-F5344CB8AC3E}">
        <p14:creationId xmlns:p14="http://schemas.microsoft.com/office/powerpoint/2010/main" val="3008915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Afbeeldingsresultaat voor aan de sla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564904"/>
            <a:ext cx="5920342" cy="2744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661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C0AB010E-DD0A-4DA7-AF9D-952667FD3E47}" type="slidenum">
              <a:rPr lang="en-US" altLang="nl-NL" sz="1000">
                <a:solidFill>
                  <a:srgbClr val="E98300"/>
                </a:solidFill>
              </a:rPr>
              <a:pPr eaLnBrk="1" hangingPunct="1">
                <a:spcBef>
                  <a:spcPct val="0"/>
                </a:spcBef>
                <a:buSzTx/>
                <a:buFontTx/>
                <a:buNone/>
              </a:pPr>
              <a:t>33</a:t>
            </a:fld>
            <a:endParaRPr lang="en-US" altLang="nl-NL" sz="1000"/>
          </a:p>
        </p:txBody>
      </p:sp>
      <p:sp>
        <p:nvSpPr>
          <p:cNvPr id="54276" name="Rectangle 2"/>
          <p:cNvSpPr>
            <a:spLocks noGrp="1" noChangeArrowheads="1"/>
          </p:cNvSpPr>
          <p:nvPr>
            <p:ph type="title"/>
          </p:nvPr>
        </p:nvSpPr>
        <p:spPr/>
        <p:txBody>
          <a:bodyPr/>
          <a:lstStyle/>
          <a:p>
            <a:pPr algn="ctr" eaLnBrk="1" hangingPunct="1"/>
            <a:r>
              <a:rPr lang="nl-NL" altLang="nl-NL" sz="2600" smtClean="0"/>
              <a:t>Voorbeelden </a:t>
            </a:r>
            <a:endParaRPr lang="en-US" altLang="nl-NL" sz="2600" smtClean="0"/>
          </a:p>
        </p:txBody>
      </p:sp>
      <p:sp>
        <p:nvSpPr>
          <p:cNvPr id="54277" name="Text Box 3"/>
          <p:cNvSpPr txBox="1">
            <a:spLocks noChangeArrowheads="1"/>
          </p:cNvSpPr>
          <p:nvPr/>
        </p:nvSpPr>
        <p:spPr bwMode="auto">
          <a:xfrm>
            <a:off x="990600" y="16002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50000"/>
              </a:spcBef>
              <a:buSzTx/>
              <a:buFontTx/>
              <a:buNone/>
            </a:pPr>
            <a:endParaRPr lang="nl-NL" altLang="nl-NL" sz="2400">
              <a:ea typeface="ＭＳ Ｐゴシック" pitchFamily="34" charset="-128"/>
            </a:endParaRPr>
          </a:p>
        </p:txBody>
      </p:sp>
      <p:sp>
        <p:nvSpPr>
          <p:cNvPr id="54278" name="Text Box 4"/>
          <p:cNvSpPr txBox="1">
            <a:spLocks noChangeArrowheads="1"/>
          </p:cNvSpPr>
          <p:nvPr/>
        </p:nvSpPr>
        <p:spPr bwMode="auto">
          <a:xfrm>
            <a:off x="4572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 typeface="Arial" charset="0"/>
              <a:buNone/>
            </a:pPr>
            <a:r>
              <a:rPr lang="en-US" altLang="nl-NL" sz="2400">
                <a:ea typeface="ＭＳ Ｐゴシック" pitchFamily="34" charset="-128"/>
              </a:rPr>
              <a:t>1.</a:t>
            </a:r>
          </a:p>
          <a:p>
            <a:pPr algn="ctr">
              <a:spcBef>
                <a:spcPct val="50000"/>
              </a:spcBef>
              <a:buSzTx/>
              <a:buFont typeface="Arial" charset="0"/>
              <a:buNone/>
            </a:pPr>
            <a:r>
              <a:rPr lang="en-US" altLang="nl-NL" sz="2400">
                <a:ea typeface="ＭＳ Ｐゴシック" pitchFamily="34" charset="-128"/>
              </a:rPr>
              <a:t>Diagnosestrategie</a:t>
            </a:r>
            <a:r>
              <a:rPr lang="en-US" altLang="ja-JP" sz="2400">
                <a:ea typeface="ＭＳ Ｐゴシック" pitchFamily="34" charset="-128"/>
              </a:rPr>
              <a:t>ën</a:t>
            </a:r>
            <a:endParaRPr lang="en-US" altLang="nl-NL" sz="2400">
              <a:ea typeface="ＭＳ Ｐゴシック" pitchFamily="34" charset="-128"/>
            </a:endParaRPr>
          </a:p>
        </p:txBody>
      </p:sp>
      <p:sp>
        <p:nvSpPr>
          <p:cNvPr id="54279" name="Text Box 5"/>
          <p:cNvSpPr txBox="1">
            <a:spLocks noChangeArrowheads="1"/>
          </p:cNvSpPr>
          <p:nvPr/>
        </p:nvSpPr>
        <p:spPr bwMode="auto">
          <a:xfrm>
            <a:off x="5334000" y="20574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2. </a:t>
            </a:r>
          </a:p>
          <a:p>
            <a:pPr algn="ctr">
              <a:spcBef>
                <a:spcPct val="50000"/>
              </a:spcBef>
              <a:buSzTx/>
              <a:buFontTx/>
              <a:buNone/>
            </a:pPr>
            <a:r>
              <a:rPr lang="en-US" altLang="nl-NL" sz="2400">
                <a:ea typeface="ＭＳ Ｐゴシック" pitchFamily="34" charset="-128"/>
              </a:rPr>
              <a:t>Diagnosecheck</a:t>
            </a:r>
          </a:p>
        </p:txBody>
      </p:sp>
      <p:sp>
        <p:nvSpPr>
          <p:cNvPr id="54280" name="Text Box 6"/>
          <p:cNvSpPr txBox="1">
            <a:spLocks noChangeArrowheads="1"/>
          </p:cNvSpPr>
          <p:nvPr/>
        </p:nvSpPr>
        <p:spPr bwMode="auto">
          <a:xfrm>
            <a:off x="53340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3. </a:t>
            </a:r>
          </a:p>
          <a:p>
            <a:pPr algn="ctr">
              <a:spcBef>
                <a:spcPct val="50000"/>
              </a:spcBef>
              <a:buSzTx/>
              <a:buFontTx/>
              <a:buNone/>
            </a:pPr>
            <a:r>
              <a:rPr lang="en-US" altLang="nl-NL" sz="2400">
                <a:ea typeface="ＭＳ Ｐゴシック" pitchFamily="34" charset="-128"/>
              </a:rPr>
              <a:t>Hulpstrategie</a:t>
            </a:r>
            <a:r>
              <a:rPr lang="en-US" altLang="ja-JP" sz="2400">
                <a:ea typeface="ＭＳ Ｐゴシック" pitchFamily="34" charset="-128"/>
              </a:rPr>
              <a:t>ën</a:t>
            </a:r>
            <a:endParaRPr lang="en-US" altLang="nl-NL" sz="2400">
              <a:ea typeface="ＭＳ Ｐゴシック" pitchFamily="34" charset="-128"/>
            </a:endParaRPr>
          </a:p>
        </p:txBody>
      </p:sp>
      <p:sp>
        <p:nvSpPr>
          <p:cNvPr id="54281" name="Text Box 7"/>
          <p:cNvSpPr txBox="1">
            <a:spLocks noChangeArrowheads="1"/>
          </p:cNvSpPr>
          <p:nvPr/>
        </p:nvSpPr>
        <p:spPr bwMode="auto">
          <a:xfrm>
            <a:off x="457200" y="4648200"/>
            <a:ext cx="3124200" cy="10144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400">
                <a:ea typeface="ＭＳ Ｐゴシック" pitchFamily="34" charset="-128"/>
              </a:rPr>
              <a:t>4. </a:t>
            </a:r>
          </a:p>
          <a:p>
            <a:pPr algn="ctr">
              <a:spcBef>
                <a:spcPct val="50000"/>
              </a:spcBef>
              <a:buSzTx/>
              <a:buFontTx/>
              <a:buNone/>
            </a:pPr>
            <a:r>
              <a:rPr lang="en-US" altLang="nl-NL" sz="2400">
                <a:ea typeface="ＭＳ Ｐゴシック" pitchFamily="34" charset="-128"/>
              </a:rPr>
              <a:t>Begripscheck</a:t>
            </a:r>
          </a:p>
        </p:txBody>
      </p:sp>
      <p:sp>
        <p:nvSpPr>
          <p:cNvPr id="54282" name="Line 8"/>
          <p:cNvSpPr>
            <a:spLocks noChangeShapeType="1"/>
          </p:cNvSpPr>
          <p:nvPr/>
        </p:nvSpPr>
        <p:spPr bwMode="auto">
          <a:xfrm flipH="1" flipV="1">
            <a:off x="2051050" y="3068638"/>
            <a:ext cx="6350"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4283" name="Text Box 9"/>
          <p:cNvSpPr txBox="1">
            <a:spLocks noChangeArrowheads="1"/>
          </p:cNvSpPr>
          <p:nvPr/>
        </p:nvSpPr>
        <p:spPr bwMode="auto">
          <a:xfrm>
            <a:off x="13716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4284" name="Line 10"/>
          <p:cNvSpPr>
            <a:spLocks noChangeShapeType="1"/>
          </p:cNvSpPr>
          <p:nvPr/>
        </p:nvSpPr>
        <p:spPr bwMode="auto">
          <a:xfrm>
            <a:off x="3581400" y="25146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4285" name="Text Box 11"/>
          <p:cNvSpPr txBox="1">
            <a:spLocks noChangeArrowheads="1"/>
          </p:cNvSpPr>
          <p:nvPr/>
        </p:nvSpPr>
        <p:spPr bwMode="auto">
          <a:xfrm>
            <a:off x="3733800" y="21336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4286" name="Line 12"/>
          <p:cNvSpPr>
            <a:spLocks noChangeShapeType="1"/>
          </p:cNvSpPr>
          <p:nvPr/>
        </p:nvSpPr>
        <p:spPr bwMode="auto">
          <a:xfrm flipH="1">
            <a:off x="6934200" y="3068638"/>
            <a:ext cx="14288" cy="15795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4287" name="Text Box 13"/>
          <p:cNvSpPr txBox="1">
            <a:spLocks noChangeArrowheads="1"/>
          </p:cNvSpPr>
          <p:nvPr/>
        </p:nvSpPr>
        <p:spPr bwMode="auto">
          <a:xfrm>
            <a:off x="6248400" y="34290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
        <p:nvSpPr>
          <p:cNvPr id="54288" name="Line 14"/>
          <p:cNvSpPr>
            <a:spLocks noChangeShapeType="1"/>
          </p:cNvSpPr>
          <p:nvPr/>
        </p:nvSpPr>
        <p:spPr bwMode="auto">
          <a:xfrm flipH="1">
            <a:off x="3581400" y="5105400"/>
            <a:ext cx="1752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
        <p:nvSpPr>
          <p:cNvPr id="54289" name="Text Box 15"/>
          <p:cNvSpPr txBox="1">
            <a:spLocks noChangeArrowheads="1"/>
          </p:cNvSpPr>
          <p:nvPr/>
        </p:nvSpPr>
        <p:spPr bwMode="auto">
          <a:xfrm>
            <a:off x="3733800" y="4724400"/>
            <a:ext cx="1447800" cy="711200"/>
          </a:xfrm>
          <a:prstGeom prst="rect">
            <a:avLst/>
          </a:prstGeom>
          <a:solidFill>
            <a:schemeClr val="bg1"/>
          </a:solidFill>
          <a:ln w="9525">
            <a:solidFill>
              <a:schemeClr val="tx1"/>
            </a:solidFill>
            <a:prstDash val="dash"/>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50000"/>
              </a:spcBef>
              <a:buSzTx/>
              <a:buFontTx/>
              <a:buNone/>
            </a:pPr>
            <a:r>
              <a:rPr lang="en-US" altLang="nl-NL" sz="2000">
                <a:ea typeface="ＭＳ Ｐゴシック" pitchFamily="34" charset="-128"/>
              </a:rPr>
              <a:t>Respons leerling</a:t>
            </a:r>
            <a:endParaRPr lang="en-US" altLang="nl-NL" sz="2400">
              <a:ea typeface="ＭＳ Ｐゴシック" pitchFamily="34" charset="-128"/>
            </a:endParaRPr>
          </a:p>
        </p:txBody>
      </p:sp>
    </p:spTree>
    <p:extLst>
      <p:ext uri="{BB962C8B-B14F-4D97-AF65-F5344CB8AC3E}">
        <p14:creationId xmlns:p14="http://schemas.microsoft.com/office/powerpoint/2010/main" val="40841442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22406CC3-AE84-4A43-8DC8-815F0FE408FC}" type="slidenum">
              <a:rPr lang="en-US" altLang="nl-NL" sz="1000">
                <a:solidFill>
                  <a:srgbClr val="E98300"/>
                </a:solidFill>
              </a:rPr>
              <a:pPr eaLnBrk="1" hangingPunct="1">
                <a:spcBef>
                  <a:spcPct val="0"/>
                </a:spcBef>
                <a:buSzTx/>
                <a:buFontTx/>
                <a:buNone/>
              </a:pPr>
              <a:t>34</a:t>
            </a:fld>
            <a:endParaRPr lang="en-US" altLang="nl-NL" sz="1000"/>
          </a:p>
        </p:txBody>
      </p:sp>
      <p:sp>
        <p:nvSpPr>
          <p:cNvPr id="55300" name="Rectangle 2"/>
          <p:cNvSpPr>
            <a:spLocks noGrp="1" noChangeArrowheads="1"/>
          </p:cNvSpPr>
          <p:nvPr>
            <p:ph type="title"/>
          </p:nvPr>
        </p:nvSpPr>
        <p:spPr/>
        <p:txBody>
          <a:bodyPr/>
          <a:lstStyle/>
          <a:p>
            <a:pPr algn="ctr" eaLnBrk="1" hangingPunct="1"/>
            <a:r>
              <a:rPr lang="nl-NL" altLang="nl-NL" smtClean="0"/>
              <a:t>Voorbeeld 1</a:t>
            </a:r>
            <a:endParaRPr lang="en-US" altLang="nl-NL" smtClean="0"/>
          </a:p>
        </p:txBody>
      </p:sp>
      <p:sp>
        <p:nvSpPr>
          <p:cNvPr id="55301" name="Rectangle 4"/>
          <p:cNvSpPr>
            <a:spLocks noChangeArrowheads="1"/>
          </p:cNvSpPr>
          <p:nvPr/>
        </p:nvSpPr>
        <p:spPr bwMode="auto">
          <a:xfrm>
            <a:off x="685800" y="1844675"/>
            <a:ext cx="77724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r>
              <a:rPr lang="nl-NL" altLang="nl-NL"/>
              <a:t>Opdracht leerlingen: </a:t>
            </a:r>
          </a:p>
          <a:p>
            <a:pPr algn="ctr" eaLnBrk="1" hangingPunct="1">
              <a:buFont typeface="Wingdings 2" pitchFamily="18" charset="2"/>
              <a:buNone/>
            </a:pPr>
            <a:r>
              <a:rPr lang="nl-NL" altLang="nl-NL"/>
              <a:t>In welke categorie hoort dit krantenberichtje?</a:t>
            </a:r>
            <a:endParaRPr lang="en-US" altLang="nl-NL" b="1"/>
          </a:p>
        </p:txBody>
      </p:sp>
      <p:pic>
        <p:nvPicPr>
          <p:cNvPr id="55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997200"/>
            <a:ext cx="5545137" cy="2855913"/>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5303" name="Text Box 7"/>
          <p:cNvSpPr txBox="1">
            <a:spLocks noChangeArrowheads="1"/>
          </p:cNvSpPr>
          <p:nvPr/>
        </p:nvSpPr>
        <p:spPr bwMode="auto">
          <a:xfrm>
            <a:off x="6732588" y="3429000"/>
            <a:ext cx="1512887" cy="2027238"/>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Char char="-"/>
            </a:pPr>
            <a:r>
              <a:rPr lang="nl-NL" altLang="nl-NL" sz="1800"/>
              <a:t> Welvaart</a:t>
            </a:r>
          </a:p>
          <a:p>
            <a:pPr eaLnBrk="1" hangingPunct="1">
              <a:spcBef>
                <a:spcPct val="50000"/>
              </a:spcBef>
              <a:buSzTx/>
              <a:buFontTx/>
              <a:buChar char="-"/>
            </a:pPr>
            <a:r>
              <a:rPr lang="nl-NL" altLang="nl-NL" sz="1800"/>
              <a:t> Vrede</a:t>
            </a:r>
          </a:p>
          <a:p>
            <a:pPr eaLnBrk="1" hangingPunct="1">
              <a:spcBef>
                <a:spcPct val="50000"/>
              </a:spcBef>
              <a:buSzTx/>
              <a:buFontTx/>
              <a:buChar char="-"/>
            </a:pPr>
            <a:r>
              <a:rPr lang="nl-NL" altLang="nl-NL" sz="1800"/>
              <a:t> Veiligheid</a:t>
            </a:r>
          </a:p>
          <a:p>
            <a:pPr eaLnBrk="1" hangingPunct="1">
              <a:spcBef>
                <a:spcPct val="50000"/>
              </a:spcBef>
              <a:buSzTx/>
              <a:buFontTx/>
              <a:buChar char="-"/>
            </a:pPr>
            <a:r>
              <a:rPr lang="nl-NL" altLang="nl-NL" sz="1800"/>
              <a:t> Milieu</a:t>
            </a:r>
          </a:p>
          <a:p>
            <a:pPr eaLnBrk="1" hangingPunct="1">
              <a:spcBef>
                <a:spcPct val="50000"/>
              </a:spcBef>
              <a:buSzTx/>
              <a:buFontTx/>
              <a:buChar char="-"/>
            </a:pPr>
            <a:r>
              <a:rPr lang="nl-NL" altLang="nl-NL" sz="1800"/>
              <a:t> Rechten</a:t>
            </a:r>
            <a:endParaRPr lang="en-US" altLang="nl-NL" sz="1800"/>
          </a:p>
        </p:txBody>
      </p:sp>
      <p:sp>
        <p:nvSpPr>
          <p:cNvPr id="55304" name="Line 8"/>
          <p:cNvSpPr>
            <a:spLocks noChangeShapeType="1"/>
          </p:cNvSpPr>
          <p:nvPr/>
        </p:nvSpPr>
        <p:spPr bwMode="auto">
          <a:xfrm>
            <a:off x="5795963" y="4437063"/>
            <a:ext cx="792162" cy="0"/>
          </a:xfrm>
          <a:prstGeom prst="line">
            <a:avLst/>
          </a:prstGeom>
          <a:noFill/>
          <a:ln w="412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spTree>
    <p:extLst>
      <p:ext uri="{BB962C8B-B14F-4D97-AF65-F5344CB8AC3E}">
        <p14:creationId xmlns:p14="http://schemas.microsoft.com/office/powerpoint/2010/main" val="222949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9E96F928-8C45-4913-BB90-8A461044D7FC}" type="slidenum">
              <a:rPr lang="en-US" altLang="nl-NL" sz="1000">
                <a:solidFill>
                  <a:srgbClr val="E98300"/>
                </a:solidFill>
              </a:rPr>
              <a:pPr eaLnBrk="1" hangingPunct="1">
                <a:spcBef>
                  <a:spcPct val="0"/>
                </a:spcBef>
                <a:buSzTx/>
                <a:buFontTx/>
                <a:buNone/>
              </a:pPr>
              <a:t>35</a:t>
            </a:fld>
            <a:endParaRPr lang="en-US" altLang="nl-NL" sz="1000"/>
          </a:p>
        </p:txBody>
      </p:sp>
      <p:sp>
        <p:nvSpPr>
          <p:cNvPr id="56324" name="Rectangle 2"/>
          <p:cNvSpPr>
            <a:spLocks noGrp="1" noChangeArrowheads="1"/>
          </p:cNvSpPr>
          <p:nvPr>
            <p:ph type="title"/>
          </p:nvPr>
        </p:nvSpPr>
        <p:spPr/>
        <p:txBody>
          <a:bodyPr/>
          <a:lstStyle/>
          <a:p>
            <a:pPr eaLnBrk="1" hangingPunct="1"/>
            <a:r>
              <a:rPr lang="nl-NL" altLang="nl-NL" dirty="0" smtClean="0"/>
              <a:t>Voorbeeld 1 - Kijkvragen</a:t>
            </a:r>
            <a:endParaRPr lang="en-US" altLang="nl-NL" dirty="0" smtClean="0"/>
          </a:p>
        </p:txBody>
      </p:sp>
      <p:sp>
        <p:nvSpPr>
          <p:cNvPr id="56325" name="Rectangle 3"/>
          <p:cNvSpPr>
            <a:spLocks noChangeArrowheads="1"/>
          </p:cNvSpPr>
          <p:nvPr/>
        </p:nvSpPr>
        <p:spPr bwMode="auto">
          <a:xfrm>
            <a:off x="685800" y="1981200"/>
            <a:ext cx="8134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endParaRPr lang="nl-NL" altLang="nl-NL" sz="1700"/>
          </a:p>
          <a:p>
            <a:pPr algn="ctr" eaLnBrk="1" hangingPunct="1">
              <a:buFont typeface="Wingdings 2" pitchFamily="18" charset="2"/>
              <a:buNone/>
            </a:pPr>
            <a:endParaRPr lang="nl-NL" altLang="nl-NL" b="1"/>
          </a:p>
          <a:p>
            <a:pPr eaLnBrk="1" hangingPunct="1">
              <a:buFont typeface="Wingdings 2" pitchFamily="18" charset="2"/>
              <a:buNone/>
            </a:pPr>
            <a:r>
              <a:rPr lang="nl-NL" altLang="nl-NL" b="1"/>
              <a:t>1. Welke scaffolding-stappen gebruikt de docent?</a:t>
            </a:r>
          </a:p>
          <a:p>
            <a:pPr eaLnBrk="1" hangingPunct="1">
              <a:buFont typeface="Wingdings 2" pitchFamily="18" charset="2"/>
              <a:buNone/>
            </a:pPr>
            <a:r>
              <a:rPr lang="nl-NL" altLang="nl-NL" b="1"/>
              <a:t>2. In hoeverre is dit scaffolding? </a:t>
            </a:r>
          </a:p>
          <a:p>
            <a:pPr eaLnBrk="1" hangingPunct="1">
              <a:buFont typeface="Wingdings 2" pitchFamily="18" charset="2"/>
              <a:buNone/>
            </a:pPr>
            <a:r>
              <a:rPr lang="nl-NL" altLang="nl-NL" b="1"/>
              <a:t>3. Waarom?</a:t>
            </a:r>
            <a:endParaRPr lang="en-US" altLang="nl-NL" b="1"/>
          </a:p>
        </p:txBody>
      </p:sp>
      <p:sp>
        <p:nvSpPr>
          <p:cNvPr id="56326" name="Text Box 4"/>
          <p:cNvSpPr txBox="1">
            <a:spLocks noChangeArrowheads="1"/>
          </p:cNvSpPr>
          <p:nvPr/>
        </p:nvSpPr>
        <p:spPr bwMode="auto">
          <a:xfrm>
            <a:off x="6211131" y="4365104"/>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a:t>Diagnosestrategieën</a:t>
            </a:r>
          </a:p>
          <a:p>
            <a:pPr eaLnBrk="1" hangingPunct="1">
              <a:spcBef>
                <a:spcPct val="50000"/>
              </a:spcBef>
              <a:buSzTx/>
              <a:buFontTx/>
              <a:buAutoNum type="arabicPeriod"/>
            </a:pPr>
            <a:r>
              <a:rPr lang="nl-NL" altLang="nl-NL" sz="1800"/>
              <a:t>Checken diagnose</a:t>
            </a:r>
          </a:p>
          <a:p>
            <a:pPr eaLnBrk="1" hangingPunct="1">
              <a:spcBef>
                <a:spcPct val="50000"/>
              </a:spcBef>
              <a:buSzTx/>
              <a:buFontTx/>
              <a:buAutoNum type="arabicPeriod"/>
            </a:pPr>
            <a:r>
              <a:rPr lang="nl-NL" altLang="nl-NL" sz="1800"/>
              <a:t>Hulpstrategieën </a:t>
            </a:r>
          </a:p>
          <a:p>
            <a:pPr eaLnBrk="1" hangingPunct="1">
              <a:spcBef>
                <a:spcPct val="50000"/>
              </a:spcBef>
              <a:buSzTx/>
              <a:buFontTx/>
              <a:buAutoNum type="arabicPeriod"/>
            </a:pPr>
            <a:r>
              <a:rPr lang="nl-NL" altLang="nl-NL" sz="1800"/>
              <a:t>Nagaan begrip</a:t>
            </a:r>
            <a:endParaRPr lang="en-US" altLang="nl-NL" sz="1800"/>
          </a:p>
        </p:txBody>
      </p:sp>
    </p:spTree>
    <p:extLst>
      <p:ext uri="{BB962C8B-B14F-4D97-AF65-F5344CB8AC3E}">
        <p14:creationId xmlns:p14="http://schemas.microsoft.com/office/powerpoint/2010/main" val="11080291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7213BC5-CE09-4A86-89BC-6505D5FC4A77}" type="slidenum">
              <a:rPr lang="en-US" altLang="nl-NL" sz="1000">
                <a:solidFill>
                  <a:srgbClr val="E98300"/>
                </a:solidFill>
              </a:rPr>
              <a:pPr eaLnBrk="1" hangingPunct="1">
                <a:spcBef>
                  <a:spcPct val="0"/>
                </a:spcBef>
                <a:buSzTx/>
                <a:buFontTx/>
                <a:buNone/>
              </a:pPr>
              <a:t>36</a:t>
            </a:fld>
            <a:endParaRPr lang="en-US" altLang="nl-NL" sz="1000"/>
          </a:p>
        </p:txBody>
      </p:sp>
      <p:sp>
        <p:nvSpPr>
          <p:cNvPr id="60420" name="Rectangle 2"/>
          <p:cNvSpPr>
            <a:spLocks noGrp="1" noChangeArrowheads="1"/>
          </p:cNvSpPr>
          <p:nvPr>
            <p:ph type="title"/>
          </p:nvPr>
        </p:nvSpPr>
        <p:spPr/>
        <p:txBody>
          <a:bodyPr/>
          <a:lstStyle/>
          <a:p>
            <a:pPr algn="ctr" eaLnBrk="1" hangingPunct="1"/>
            <a:r>
              <a:rPr lang="nl-NL" altLang="nl-NL" smtClean="0"/>
              <a:t>Voorbeeld 2</a:t>
            </a:r>
            <a:endParaRPr lang="en-US" altLang="nl-NL" smtClean="0"/>
          </a:p>
        </p:txBody>
      </p:sp>
      <p:sp>
        <p:nvSpPr>
          <p:cNvPr id="60421" name="Rectangle 5"/>
          <p:cNvSpPr>
            <a:spLocks noGrp="1" noChangeArrowheads="1"/>
          </p:cNvSpPr>
          <p:nvPr>
            <p:ph type="body" idx="1"/>
          </p:nvPr>
        </p:nvSpPr>
        <p:spPr>
          <a:xfrm>
            <a:off x="684213" y="1916113"/>
            <a:ext cx="7391400" cy="1130300"/>
          </a:xfrm>
        </p:spPr>
        <p:txBody>
          <a:bodyPr/>
          <a:lstStyle/>
          <a:p>
            <a:pPr algn="ctr" eaLnBrk="1" hangingPunct="1">
              <a:buFont typeface="Wingdings 2" pitchFamily="18" charset="2"/>
              <a:buNone/>
            </a:pPr>
            <a:r>
              <a:rPr lang="nl-NL" altLang="nl-NL" sz="2200" smtClean="0"/>
              <a:t>Opdracht leerlingen: Bedenk voor mensen met bepaalde beroepen voordelen en nadelen van de Europese Unie. Deze leerling heeft het beroep tandarts gekozen.</a:t>
            </a:r>
            <a:endParaRPr lang="en-US" altLang="nl-NL" smtClean="0"/>
          </a:p>
        </p:txBody>
      </p:sp>
      <p:pic>
        <p:nvPicPr>
          <p:cNvPr id="6042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141663"/>
            <a:ext cx="7559675" cy="3508375"/>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32363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1CBBE657-DD92-4C44-8005-B96D00804ADD}" type="slidenum">
              <a:rPr lang="en-US" altLang="nl-NL" sz="1000">
                <a:solidFill>
                  <a:srgbClr val="E98300"/>
                </a:solidFill>
              </a:rPr>
              <a:pPr eaLnBrk="1" hangingPunct="1">
                <a:spcBef>
                  <a:spcPct val="0"/>
                </a:spcBef>
                <a:buSzTx/>
                <a:buFontTx/>
                <a:buNone/>
              </a:pPr>
              <a:t>37</a:t>
            </a:fld>
            <a:endParaRPr lang="en-US" altLang="nl-NL" sz="1000"/>
          </a:p>
        </p:txBody>
      </p:sp>
      <p:sp>
        <p:nvSpPr>
          <p:cNvPr id="61444" name="Rectangle 2"/>
          <p:cNvSpPr>
            <a:spLocks noGrp="1" noChangeArrowheads="1"/>
          </p:cNvSpPr>
          <p:nvPr>
            <p:ph type="title"/>
          </p:nvPr>
        </p:nvSpPr>
        <p:spPr/>
        <p:txBody>
          <a:bodyPr/>
          <a:lstStyle/>
          <a:p>
            <a:pPr eaLnBrk="1" hangingPunct="1"/>
            <a:r>
              <a:rPr lang="nl-NL" altLang="nl-NL" dirty="0" smtClean="0"/>
              <a:t>Voorbeeld 2 - Kijkvragen</a:t>
            </a:r>
            <a:endParaRPr lang="en-US" altLang="nl-NL" dirty="0" smtClean="0"/>
          </a:p>
        </p:txBody>
      </p:sp>
      <p:sp>
        <p:nvSpPr>
          <p:cNvPr id="61445" name="Rectangle 3"/>
          <p:cNvSpPr>
            <a:spLocks noChangeArrowheads="1"/>
          </p:cNvSpPr>
          <p:nvPr/>
        </p:nvSpPr>
        <p:spPr bwMode="auto">
          <a:xfrm>
            <a:off x="685800" y="1981200"/>
            <a:ext cx="8207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endParaRPr lang="nl-NL" altLang="nl-NL" sz="1700"/>
          </a:p>
          <a:p>
            <a:pPr algn="ctr" eaLnBrk="1" hangingPunct="1">
              <a:buFont typeface="Wingdings 2" pitchFamily="18" charset="2"/>
              <a:buNone/>
            </a:pPr>
            <a:endParaRPr lang="nl-NL" altLang="nl-NL" b="1"/>
          </a:p>
          <a:p>
            <a:pPr eaLnBrk="1" hangingPunct="1">
              <a:buFont typeface="Wingdings 2" pitchFamily="18" charset="2"/>
              <a:buNone/>
            </a:pPr>
            <a:r>
              <a:rPr lang="nl-NL" altLang="nl-NL" b="1"/>
              <a:t>1. Welke scaffolding-stappen gebruikt de docent?</a:t>
            </a:r>
          </a:p>
          <a:p>
            <a:pPr eaLnBrk="1" hangingPunct="1">
              <a:buFont typeface="Wingdings 2" pitchFamily="18" charset="2"/>
              <a:buNone/>
            </a:pPr>
            <a:r>
              <a:rPr lang="nl-NL" altLang="nl-NL" b="1"/>
              <a:t>2. In hoeverre is dit scaffolding? </a:t>
            </a:r>
          </a:p>
          <a:p>
            <a:pPr eaLnBrk="1" hangingPunct="1">
              <a:buFont typeface="Wingdings 2" pitchFamily="18" charset="2"/>
              <a:buNone/>
            </a:pPr>
            <a:r>
              <a:rPr lang="nl-NL" altLang="nl-NL" b="1"/>
              <a:t>3. Waarom?</a:t>
            </a:r>
            <a:endParaRPr lang="en-US" altLang="nl-NL" b="1"/>
          </a:p>
        </p:txBody>
      </p:sp>
      <p:sp>
        <p:nvSpPr>
          <p:cNvPr id="61446" name="Text Box 4"/>
          <p:cNvSpPr txBox="1">
            <a:spLocks noChangeArrowheads="1"/>
          </p:cNvSpPr>
          <p:nvPr/>
        </p:nvSpPr>
        <p:spPr bwMode="auto">
          <a:xfrm>
            <a:off x="6220502" y="4869160"/>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dirty="0"/>
              <a:t>Diagnosestrategieën</a:t>
            </a:r>
          </a:p>
          <a:p>
            <a:pPr eaLnBrk="1" hangingPunct="1">
              <a:spcBef>
                <a:spcPct val="50000"/>
              </a:spcBef>
              <a:buSzTx/>
              <a:buFontTx/>
              <a:buAutoNum type="arabicPeriod"/>
            </a:pPr>
            <a:r>
              <a:rPr lang="nl-NL" altLang="nl-NL" sz="1800" dirty="0"/>
              <a:t>Checken diagnose</a:t>
            </a:r>
          </a:p>
          <a:p>
            <a:pPr eaLnBrk="1" hangingPunct="1">
              <a:spcBef>
                <a:spcPct val="50000"/>
              </a:spcBef>
              <a:buSzTx/>
              <a:buFontTx/>
              <a:buAutoNum type="arabicPeriod"/>
            </a:pPr>
            <a:r>
              <a:rPr lang="nl-NL" altLang="nl-NL" sz="1800" dirty="0"/>
              <a:t>Hulpstrategieën </a:t>
            </a:r>
          </a:p>
          <a:p>
            <a:pPr eaLnBrk="1" hangingPunct="1">
              <a:spcBef>
                <a:spcPct val="50000"/>
              </a:spcBef>
              <a:buSzTx/>
              <a:buFontTx/>
              <a:buAutoNum type="arabicPeriod"/>
            </a:pPr>
            <a:r>
              <a:rPr lang="nl-NL" altLang="nl-NL" sz="1800" dirty="0"/>
              <a:t>Nagaan begrip</a:t>
            </a:r>
            <a:endParaRPr lang="en-US" altLang="nl-NL" sz="1800" dirty="0"/>
          </a:p>
        </p:txBody>
      </p:sp>
    </p:spTree>
    <p:extLst>
      <p:ext uri="{BB962C8B-B14F-4D97-AF65-F5344CB8AC3E}">
        <p14:creationId xmlns:p14="http://schemas.microsoft.com/office/powerpoint/2010/main" val="2032405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1CBBE657-DD92-4C44-8005-B96D00804ADD}" type="slidenum">
              <a:rPr lang="en-US" altLang="nl-NL" sz="1000">
                <a:solidFill>
                  <a:srgbClr val="E98300"/>
                </a:solidFill>
              </a:rPr>
              <a:pPr eaLnBrk="1" hangingPunct="1">
                <a:spcBef>
                  <a:spcPct val="0"/>
                </a:spcBef>
                <a:buSzTx/>
                <a:buFontTx/>
                <a:buNone/>
              </a:pPr>
              <a:t>38</a:t>
            </a:fld>
            <a:endParaRPr lang="en-US" altLang="nl-NL" sz="1000"/>
          </a:p>
        </p:txBody>
      </p:sp>
      <p:sp>
        <p:nvSpPr>
          <p:cNvPr id="61444" name="Rectangle 2"/>
          <p:cNvSpPr>
            <a:spLocks noGrp="1" noChangeArrowheads="1"/>
          </p:cNvSpPr>
          <p:nvPr>
            <p:ph type="title"/>
          </p:nvPr>
        </p:nvSpPr>
        <p:spPr/>
        <p:txBody>
          <a:bodyPr/>
          <a:lstStyle/>
          <a:p>
            <a:pPr eaLnBrk="1" hangingPunct="1"/>
            <a:r>
              <a:rPr lang="nl-NL" altLang="nl-NL" dirty="0" smtClean="0"/>
              <a:t>Aan de slag in groepjes</a:t>
            </a:r>
            <a:endParaRPr lang="en-US" altLang="nl-NL" dirty="0" smtClean="0"/>
          </a:p>
        </p:txBody>
      </p:sp>
      <p:sp>
        <p:nvSpPr>
          <p:cNvPr id="61445" name="Rectangle 3"/>
          <p:cNvSpPr>
            <a:spLocks noChangeArrowheads="1"/>
          </p:cNvSpPr>
          <p:nvPr/>
        </p:nvSpPr>
        <p:spPr bwMode="auto">
          <a:xfrm>
            <a:off x="685800" y="1981200"/>
            <a:ext cx="8207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endParaRPr lang="nl-NL" altLang="nl-NL" sz="1700"/>
          </a:p>
          <a:p>
            <a:pPr algn="ctr" eaLnBrk="1" hangingPunct="1">
              <a:buFont typeface="Wingdings 2" pitchFamily="18" charset="2"/>
              <a:buNone/>
            </a:pPr>
            <a:endParaRPr lang="nl-NL" altLang="nl-NL" b="1"/>
          </a:p>
          <a:p>
            <a:pPr eaLnBrk="1" hangingPunct="1">
              <a:buFont typeface="Wingdings 2" pitchFamily="18" charset="2"/>
              <a:buNone/>
            </a:pPr>
            <a:r>
              <a:rPr lang="nl-NL" altLang="nl-NL" b="1"/>
              <a:t>1. Welke scaffolding-stappen gebruikt de docent?</a:t>
            </a:r>
          </a:p>
          <a:p>
            <a:pPr eaLnBrk="1" hangingPunct="1">
              <a:buFont typeface="Wingdings 2" pitchFamily="18" charset="2"/>
              <a:buNone/>
            </a:pPr>
            <a:r>
              <a:rPr lang="nl-NL" altLang="nl-NL" b="1"/>
              <a:t>2. In hoeverre is dit scaffolding? </a:t>
            </a:r>
          </a:p>
          <a:p>
            <a:pPr eaLnBrk="1" hangingPunct="1">
              <a:buFont typeface="Wingdings 2" pitchFamily="18" charset="2"/>
              <a:buNone/>
            </a:pPr>
            <a:r>
              <a:rPr lang="nl-NL" altLang="nl-NL" b="1"/>
              <a:t>3. Waarom?</a:t>
            </a:r>
            <a:endParaRPr lang="en-US" altLang="nl-NL" b="1"/>
          </a:p>
        </p:txBody>
      </p:sp>
      <p:sp>
        <p:nvSpPr>
          <p:cNvPr id="61446" name="Text Box 4"/>
          <p:cNvSpPr txBox="1">
            <a:spLocks noChangeArrowheads="1"/>
          </p:cNvSpPr>
          <p:nvPr/>
        </p:nvSpPr>
        <p:spPr bwMode="auto">
          <a:xfrm>
            <a:off x="6220502" y="4869160"/>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dirty="0"/>
              <a:t>Diagnosestrategieën</a:t>
            </a:r>
          </a:p>
          <a:p>
            <a:pPr eaLnBrk="1" hangingPunct="1">
              <a:spcBef>
                <a:spcPct val="50000"/>
              </a:spcBef>
              <a:buSzTx/>
              <a:buFontTx/>
              <a:buAutoNum type="arabicPeriod"/>
            </a:pPr>
            <a:r>
              <a:rPr lang="nl-NL" altLang="nl-NL" sz="1800" dirty="0"/>
              <a:t>Checken diagnose</a:t>
            </a:r>
          </a:p>
          <a:p>
            <a:pPr eaLnBrk="1" hangingPunct="1">
              <a:spcBef>
                <a:spcPct val="50000"/>
              </a:spcBef>
              <a:buSzTx/>
              <a:buFontTx/>
              <a:buAutoNum type="arabicPeriod"/>
            </a:pPr>
            <a:r>
              <a:rPr lang="nl-NL" altLang="nl-NL" sz="1800" dirty="0"/>
              <a:t>Hulpstrategieën </a:t>
            </a:r>
          </a:p>
          <a:p>
            <a:pPr eaLnBrk="1" hangingPunct="1">
              <a:spcBef>
                <a:spcPct val="50000"/>
              </a:spcBef>
              <a:buSzTx/>
              <a:buFontTx/>
              <a:buAutoNum type="arabicPeriod"/>
            </a:pPr>
            <a:r>
              <a:rPr lang="nl-NL" altLang="nl-NL" sz="1800" dirty="0"/>
              <a:t>Nagaan begrip</a:t>
            </a:r>
            <a:endParaRPr lang="en-US" altLang="nl-NL" sz="1800" dirty="0"/>
          </a:p>
        </p:txBody>
      </p:sp>
    </p:spTree>
    <p:extLst>
      <p:ext uri="{BB962C8B-B14F-4D97-AF65-F5344CB8AC3E}">
        <p14:creationId xmlns:p14="http://schemas.microsoft.com/office/powerpoint/2010/main" val="2893958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D6F0679F-326A-40A7-B278-0828502DF8C3}" type="slidenum">
              <a:rPr lang="en-US" altLang="nl-NL" sz="1000">
                <a:solidFill>
                  <a:srgbClr val="E98300"/>
                </a:solidFill>
              </a:rPr>
              <a:pPr eaLnBrk="1" hangingPunct="1">
                <a:spcBef>
                  <a:spcPct val="0"/>
                </a:spcBef>
                <a:buSzTx/>
                <a:buFontTx/>
                <a:buNone/>
              </a:pPr>
              <a:t>39</a:t>
            </a:fld>
            <a:endParaRPr lang="en-US" altLang="nl-NL" sz="1000"/>
          </a:p>
        </p:txBody>
      </p:sp>
      <p:sp>
        <p:nvSpPr>
          <p:cNvPr id="58372" name="Rectangle 2"/>
          <p:cNvSpPr>
            <a:spLocks noGrp="1" noChangeArrowheads="1"/>
          </p:cNvSpPr>
          <p:nvPr>
            <p:ph type="title"/>
          </p:nvPr>
        </p:nvSpPr>
        <p:spPr/>
        <p:txBody>
          <a:bodyPr/>
          <a:lstStyle/>
          <a:p>
            <a:pPr eaLnBrk="1" hangingPunct="1"/>
            <a:r>
              <a:rPr lang="nl-NL" altLang="nl-NL" smtClean="0"/>
              <a:t>Voorbeeld 1</a:t>
            </a:r>
            <a:endParaRPr lang="en-US" altLang="nl-NL" smtClean="0"/>
          </a:p>
        </p:txBody>
      </p:sp>
      <p:sp>
        <p:nvSpPr>
          <p:cNvPr id="58373" name="Rectangle 4"/>
          <p:cNvSpPr>
            <a:spLocks noChangeArrowheads="1"/>
          </p:cNvSpPr>
          <p:nvPr/>
        </p:nvSpPr>
        <p:spPr bwMode="auto">
          <a:xfrm>
            <a:off x="611188" y="2251075"/>
            <a:ext cx="7561262"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spcBef>
                <a:spcPct val="0"/>
              </a:spcBef>
              <a:buSzTx/>
              <a:buFontTx/>
              <a:buNone/>
            </a:pPr>
            <a:r>
              <a:rPr lang="nl-NL" altLang="nl-NL" sz="2000" b="1">
                <a:ea typeface="ＭＳ Ｐゴシック" pitchFamily="34" charset="-128"/>
              </a:rPr>
              <a:t>D: Ja?</a:t>
            </a:r>
          </a:p>
          <a:p>
            <a:pPr>
              <a:spcBef>
                <a:spcPct val="0"/>
              </a:spcBef>
              <a:buSzTx/>
              <a:buFontTx/>
              <a:buNone/>
            </a:pPr>
            <a:r>
              <a:rPr lang="nl-NL" altLang="nl-NL" sz="2000" b="1">
                <a:solidFill>
                  <a:srgbClr val="FF33CC"/>
                </a:solidFill>
                <a:ea typeface="ＭＳ Ｐゴシック" pitchFamily="34" charset="-128"/>
              </a:rPr>
              <a:t>L1: We weten niet of die nou bij vrede hoort, nee bij eh ***</a:t>
            </a:r>
          </a:p>
          <a:p>
            <a:pPr>
              <a:spcBef>
                <a:spcPct val="0"/>
              </a:spcBef>
              <a:buSzTx/>
              <a:buFontTx/>
              <a:buNone/>
            </a:pPr>
            <a:r>
              <a:rPr lang="nl-NL" altLang="nl-NL" sz="2000" b="1">
                <a:ea typeface="ＭＳ Ｐゴシック" pitchFamily="34" charset="-128"/>
              </a:rPr>
              <a:t>D: Dus doordat ze subsidie geven, krijgen de boeren geld, hoeven ze het niet te verkopen, want dan hebben ze al geld, en zodat jij en ik, mensen op school gratis fruit krijgen. Waar hoort dat dan bij? </a:t>
            </a:r>
          </a:p>
          <a:p>
            <a:pPr>
              <a:spcBef>
                <a:spcPct val="0"/>
              </a:spcBef>
              <a:buSzTx/>
              <a:buFontTx/>
              <a:buNone/>
            </a:pPr>
            <a:r>
              <a:rPr lang="nl-NL" altLang="nl-NL" sz="2000" b="1">
                <a:solidFill>
                  <a:srgbClr val="FF33CC"/>
                </a:solidFill>
                <a:ea typeface="ＭＳ Ｐゴシック" pitchFamily="34" charset="-128"/>
              </a:rPr>
              <a:t>L1: bij eh, welvaart?</a:t>
            </a:r>
          </a:p>
          <a:p>
            <a:pPr>
              <a:spcBef>
                <a:spcPct val="0"/>
              </a:spcBef>
              <a:buSzTx/>
              <a:buFontTx/>
              <a:buNone/>
            </a:pPr>
            <a:r>
              <a:rPr lang="nl-NL" altLang="nl-NL" sz="2000" b="1">
                <a:ea typeface="ＭＳ Ｐゴシック" pitchFamily="34" charset="-128"/>
              </a:rPr>
              <a:t>D: Heel goed.</a:t>
            </a:r>
          </a:p>
        </p:txBody>
      </p:sp>
      <p:sp>
        <p:nvSpPr>
          <p:cNvPr id="58374" name="Text Box 7"/>
          <p:cNvSpPr txBox="1">
            <a:spLocks noChangeArrowheads="1"/>
          </p:cNvSpPr>
          <p:nvPr/>
        </p:nvSpPr>
        <p:spPr bwMode="auto">
          <a:xfrm>
            <a:off x="6227763" y="188913"/>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a:t>Diagnosestrategieën</a:t>
            </a:r>
          </a:p>
          <a:p>
            <a:pPr eaLnBrk="1" hangingPunct="1">
              <a:spcBef>
                <a:spcPct val="50000"/>
              </a:spcBef>
              <a:buSzTx/>
              <a:buFontTx/>
              <a:buAutoNum type="arabicPeriod"/>
            </a:pPr>
            <a:r>
              <a:rPr lang="nl-NL" altLang="nl-NL" sz="1800"/>
              <a:t>Checken diagnose</a:t>
            </a:r>
          </a:p>
          <a:p>
            <a:pPr eaLnBrk="1" hangingPunct="1">
              <a:spcBef>
                <a:spcPct val="50000"/>
              </a:spcBef>
              <a:buSzTx/>
              <a:buFontTx/>
              <a:buAutoNum type="arabicPeriod"/>
            </a:pPr>
            <a:r>
              <a:rPr lang="nl-NL" altLang="nl-NL" sz="1800"/>
              <a:t>Hulpstrategieën </a:t>
            </a:r>
          </a:p>
          <a:p>
            <a:pPr eaLnBrk="1" hangingPunct="1">
              <a:spcBef>
                <a:spcPct val="50000"/>
              </a:spcBef>
              <a:buSzTx/>
              <a:buFontTx/>
              <a:buAutoNum type="arabicPeriod"/>
            </a:pPr>
            <a:r>
              <a:rPr lang="nl-NL" altLang="nl-NL" sz="1800"/>
              <a:t>Nagaan begrip</a:t>
            </a:r>
            <a:endParaRPr lang="en-US" altLang="nl-NL" sz="1800"/>
          </a:p>
        </p:txBody>
      </p:sp>
      <p:sp>
        <p:nvSpPr>
          <p:cNvPr id="89098" name="AutoShape 10"/>
          <p:cNvSpPr>
            <a:spLocks noChangeArrowheads="1"/>
          </p:cNvSpPr>
          <p:nvPr/>
        </p:nvSpPr>
        <p:spPr bwMode="auto">
          <a:xfrm>
            <a:off x="5292725" y="3933825"/>
            <a:ext cx="1281113" cy="642938"/>
          </a:xfrm>
          <a:prstGeom prst="wedgeRoundRectCallout">
            <a:avLst>
              <a:gd name="adj1" fmla="val -239713"/>
              <a:gd name="adj2" fmla="val -48764"/>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89099" name="AutoShape 11"/>
          <p:cNvSpPr>
            <a:spLocks noChangeArrowheads="1"/>
          </p:cNvSpPr>
          <p:nvPr/>
        </p:nvSpPr>
        <p:spPr bwMode="auto">
          <a:xfrm>
            <a:off x="3419475" y="4221163"/>
            <a:ext cx="1281113" cy="642937"/>
          </a:xfrm>
          <a:prstGeom prst="wedgeRoundRectCallout">
            <a:avLst>
              <a:gd name="adj1" fmla="val -127199"/>
              <a:gd name="adj2" fmla="val -1606"/>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58377" name="Text Box 12"/>
          <p:cNvSpPr txBox="1">
            <a:spLocks noChangeArrowheads="1"/>
          </p:cNvSpPr>
          <p:nvPr/>
        </p:nvSpPr>
        <p:spPr bwMode="auto">
          <a:xfrm>
            <a:off x="6804025" y="5816600"/>
            <a:ext cx="2232025" cy="925513"/>
          </a:xfrm>
          <a:prstGeom prst="rect">
            <a:avLst/>
          </a:prstGeom>
          <a:solidFill>
            <a:srgbClr val="FF00FF"/>
          </a:solidFill>
          <a:ln w="9525">
            <a:solidFill>
              <a:schemeClr val="bg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b="1">
                <a:solidFill>
                  <a:schemeClr val="bg1"/>
                </a:solidFill>
                <a:latin typeface="FZShuTi" pitchFamily="2" charset="-122"/>
                <a:ea typeface="FZShuTi" pitchFamily="2" charset="-122"/>
              </a:rPr>
              <a:t>Stappen?</a:t>
            </a:r>
          </a:p>
          <a:p>
            <a:pPr algn="ctr" eaLnBrk="1" hangingPunct="1">
              <a:spcBef>
                <a:spcPct val="0"/>
              </a:spcBef>
              <a:buSzTx/>
              <a:buFontTx/>
              <a:buNone/>
            </a:pPr>
            <a:r>
              <a:rPr lang="nl-NL" altLang="nl-NL" sz="1800" b="1">
                <a:solidFill>
                  <a:schemeClr val="bg1"/>
                </a:solidFill>
                <a:latin typeface="FZShuTi" pitchFamily="2" charset="-122"/>
                <a:ea typeface="FZShuTi" pitchFamily="2" charset="-122"/>
              </a:rPr>
              <a:t>Scaffolding? </a:t>
            </a:r>
          </a:p>
          <a:p>
            <a:pPr algn="ctr" eaLnBrk="1" hangingPunct="1">
              <a:spcBef>
                <a:spcPct val="0"/>
              </a:spcBef>
              <a:buSzTx/>
              <a:buFontTx/>
              <a:buNone/>
            </a:pPr>
            <a:r>
              <a:rPr lang="nl-NL" altLang="nl-NL" sz="1800" b="1">
                <a:solidFill>
                  <a:schemeClr val="bg1"/>
                </a:solidFill>
                <a:latin typeface="FZShuTi" pitchFamily="2" charset="-122"/>
                <a:ea typeface="FZShuTi" pitchFamily="2" charset="-122"/>
              </a:rPr>
              <a:t>Waarom?</a:t>
            </a:r>
            <a:endParaRPr lang="en-US" altLang="nl-NL" sz="1800" b="1">
              <a:solidFill>
                <a:schemeClr val="bg1"/>
              </a:solidFill>
              <a:latin typeface="FZShuTi" pitchFamily="2" charset="-122"/>
              <a:ea typeface="FZShuTi" pitchFamily="2" charset="-122"/>
            </a:endParaRPr>
          </a:p>
        </p:txBody>
      </p:sp>
    </p:spTree>
    <p:extLst>
      <p:ext uri="{BB962C8B-B14F-4D97-AF65-F5344CB8AC3E}">
        <p14:creationId xmlns:p14="http://schemas.microsoft.com/office/powerpoint/2010/main" val="1275956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9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8" grpId="0" animBg="1"/>
      <p:bldP spid="890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endParaRPr lang="nl-NL" altLang="nl-NL" dirty="0" smtClean="0"/>
          </a:p>
        </p:txBody>
      </p:sp>
      <p:sp>
        <p:nvSpPr>
          <p:cNvPr id="17411" name="Content Placeholder 2"/>
          <p:cNvSpPr>
            <a:spLocks noGrp="1"/>
          </p:cNvSpPr>
          <p:nvPr>
            <p:ph idx="1"/>
          </p:nvPr>
        </p:nvSpPr>
        <p:spPr/>
        <p:txBody>
          <a:bodyPr/>
          <a:lstStyle/>
          <a:p>
            <a:pPr marL="0" indent="0" algn="ctr">
              <a:buNone/>
            </a:pPr>
            <a:endParaRPr lang="nl-NL" altLang="nl-NL" dirty="0" smtClean="0"/>
          </a:p>
          <a:p>
            <a:pPr marL="0" indent="0" algn="ctr">
              <a:buNone/>
            </a:pPr>
            <a:endParaRPr lang="nl-NL" altLang="nl-NL" dirty="0"/>
          </a:p>
          <a:p>
            <a:pPr marL="0" indent="0" algn="ctr">
              <a:buNone/>
            </a:pPr>
            <a:r>
              <a:rPr lang="nl-NL" altLang="nl-NL" sz="4000" dirty="0" smtClean="0"/>
              <a:t>Wie past in zijn/haar lessen differentiatie toe en </a:t>
            </a:r>
            <a:r>
              <a:rPr lang="nl-NL" altLang="nl-NL" sz="4000" dirty="0"/>
              <a:t>hoe? </a:t>
            </a:r>
            <a:endParaRPr lang="nl-NL" altLang="nl-NL" sz="4000" dirty="0" smtClean="0"/>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E741272-52FC-4D34-A2DE-323685081E46}" type="slidenum">
              <a:rPr lang="en-US" altLang="nl-NL" sz="1000">
                <a:solidFill>
                  <a:srgbClr val="E98300"/>
                </a:solidFill>
              </a:rPr>
              <a:pPr eaLnBrk="1" hangingPunct="1">
                <a:spcBef>
                  <a:spcPct val="0"/>
                </a:spcBef>
                <a:buSzTx/>
                <a:buFontTx/>
                <a:buNone/>
              </a:pPr>
              <a:t>4</a:t>
            </a:fld>
            <a:endParaRPr lang="en-US" altLang="nl-NL" sz="1000"/>
          </a:p>
        </p:txBody>
      </p:sp>
    </p:spTree>
    <p:extLst>
      <p:ext uri="{BB962C8B-B14F-4D97-AF65-F5344CB8AC3E}">
        <p14:creationId xmlns:p14="http://schemas.microsoft.com/office/powerpoint/2010/main" val="34792277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C9DE7039-F8CB-48F3-8B46-14C66590205B}" type="slidenum">
              <a:rPr lang="en-US" altLang="nl-NL" sz="1000">
                <a:solidFill>
                  <a:srgbClr val="E98300"/>
                </a:solidFill>
              </a:rPr>
              <a:pPr eaLnBrk="1" hangingPunct="1">
                <a:spcBef>
                  <a:spcPct val="0"/>
                </a:spcBef>
                <a:buSzTx/>
                <a:buFontTx/>
                <a:buNone/>
              </a:pPr>
              <a:t>40</a:t>
            </a:fld>
            <a:endParaRPr lang="en-US" altLang="nl-NL" sz="1000"/>
          </a:p>
        </p:txBody>
      </p:sp>
      <p:sp>
        <p:nvSpPr>
          <p:cNvPr id="59396" name="Rectangle 2"/>
          <p:cNvSpPr>
            <a:spLocks noGrp="1" noChangeArrowheads="1"/>
          </p:cNvSpPr>
          <p:nvPr>
            <p:ph type="title"/>
          </p:nvPr>
        </p:nvSpPr>
        <p:spPr/>
        <p:txBody>
          <a:bodyPr/>
          <a:lstStyle/>
          <a:p>
            <a:pPr eaLnBrk="1" hangingPunct="1"/>
            <a:r>
              <a:rPr lang="nl-NL" altLang="nl-NL" smtClean="0"/>
              <a:t>Bij voorbeeld 1	</a:t>
            </a:r>
            <a:endParaRPr lang="en-US" altLang="nl-NL" smtClean="0"/>
          </a:p>
        </p:txBody>
      </p:sp>
      <p:sp>
        <p:nvSpPr>
          <p:cNvPr id="59397" name="Rectangle 3"/>
          <p:cNvSpPr>
            <a:spLocks noGrp="1" noChangeArrowheads="1"/>
          </p:cNvSpPr>
          <p:nvPr>
            <p:ph type="body" idx="1"/>
          </p:nvPr>
        </p:nvSpPr>
        <p:spPr/>
        <p:txBody>
          <a:bodyPr/>
          <a:lstStyle/>
          <a:p>
            <a:pPr eaLnBrk="1" hangingPunct="1"/>
            <a:r>
              <a:rPr lang="nl-NL" altLang="nl-NL" smtClean="0"/>
              <a:t>Typische interactie</a:t>
            </a:r>
          </a:p>
          <a:p>
            <a:pPr lvl="1" eaLnBrk="1" hangingPunct="1"/>
            <a:r>
              <a:rPr lang="nl-NL" altLang="nl-NL" smtClean="0"/>
              <a:t>Kort</a:t>
            </a:r>
          </a:p>
          <a:p>
            <a:pPr lvl="1" eaLnBrk="1" hangingPunct="1"/>
            <a:r>
              <a:rPr lang="nl-NL" altLang="nl-NL" smtClean="0"/>
              <a:t>Docent geeft direct hulp; geen diagnosestrategieën; we komen weinig te weten over het begrip van de leerling</a:t>
            </a:r>
          </a:p>
          <a:p>
            <a:pPr lvl="1" eaLnBrk="1" hangingPunct="1"/>
            <a:r>
              <a:rPr lang="nl-NL" altLang="nl-NL" smtClean="0"/>
              <a:t>Docent is veelal aan het woord</a:t>
            </a:r>
            <a:endParaRPr lang="en-US" altLang="nl-NL" smtClean="0"/>
          </a:p>
        </p:txBody>
      </p:sp>
    </p:spTree>
    <p:extLst>
      <p:ext uri="{BB962C8B-B14F-4D97-AF65-F5344CB8AC3E}">
        <p14:creationId xmlns:p14="http://schemas.microsoft.com/office/powerpoint/2010/main" val="2695988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D7339296-16D2-43D1-AAB0-715A03A9F8A3}" type="slidenum">
              <a:rPr lang="en-US" altLang="nl-NL" sz="1000">
                <a:solidFill>
                  <a:srgbClr val="E98300"/>
                </a:solidFill>
              </a:rPr>
              <a:pPr eaLnBrk="1" hangingPunct="1">
                <a:spcBef>
                  <a:spcPct val="0"/>
                </a:spcBef>
                <a:buSzTx/>
                <a:buFontTx/>
                <a:buNone/>
              </a:pPr>
              <a:t>41</a:t>
            </a:fld>
            <a:endParaRPr lang="en-US" altLang="nl-NL" sz="1000"/>
          </a:p>
        </p:txBody>
      </p:sp>
      <p:sp>
        <p:nvSpPr>
          <p:cNvPr id="63492" name="Rectangle 2"/>
          <p:cNvSpPr>
            <a:spLocks noGrp="1" noChangeArrowheads="1"/>
          </p:cNvSpPr>
          <p:nvPr>
            <p:ph type="body" idx="1"/>
          </p:nvPr>
        </p:nvSpPr>
        <p:spPr>
          <a:xfrm>
            <a:off x="685800" y="446088"/>
            <a:ext cx="7772400" cy="5791200"/>
          </a:xfrm>
        </p:spPr>
        <p:txBody>
          <a:bodyPr>
            <a:normAutofit fontScale="92500" lnSpcReduction="10000"/>
          </a:bodyPr>
          <a:lstStyle/>
          <a:p>
            <a:pPr eaLnBrk="1" hangingPunct="1">
              <a:lnSpc>
                <a:spcPct val="90000"/>
              </a:lnSpc>
              <a:buFont typeface="Wingdings 2" pitchFamily="18" charset="2"/>
              <a:buNone/>
            </a:pPr>
            <a:endParaRPr lang="nl-NL" altLang="nl-NL" sz="1100" smtClean="0">
              <a:solidFill>
                <a:srgbClr val="0000FF"/>
              </a:solidFill>
              <a:ea typeface="SimSun" pitchFamily="2" charset="-122"/>
            </a:endParaRPr>
          </a:p>
          <a:p>
            <a:pPr algn="ctr" eaLnBrk="1" hangingPunct="1">
              <a:lnSpc>
                <a:spcPct val="90000"/>
              </a:lnSpc>
              <a:buFont typeface="Wingdings 2" pitchFamily="18" charset="2"/>
              <a:buNone/>
            </a:pPr>
            <a:r>
              <a:rPr lang="nl-NL" altLang="nl-NL" sz="1500" b="1" smtClean="0">
                <a:ea typeface="SimSun" pitchFamily="2" charset="-122"/>
              </a:rPr>
              <a:t>Voorbeeld 2</a:t>
            </a:r>
            <a:endParaRPr lang="nl-NL" altLang="nl-NL" sz="1100" b="1" smtClean="0">
              <a:solidFill>
                <a:srgbClr val="0000FF"/>
              </a:solidFill>
              <a:ea typeface="SimSun" pitchFamily="2" charset="-122"/>
            </a:endParaRPr>
          </a:p>
          <a:p>
            <a:pPr eaLnBrk="1" hangingPunct="1">
              <a:lnSpc>
                <a:spcPct val="90000"/>
              </a:lnSpc>
              <a:buFont typeface="Wingdings 2" pitchFamily="18" charset="2"/>
              <a:buNone/>
            </a:pPr>
            <a:r>
              <a:rPr lang="nl-NL" altLang="nl-NL" sz="1600" b="1" smtClean="0">
                <a:ea typeface="SimSun" pitchFamily="2" charset="-122"/>
              </a:rPr>
              <a:t>D: kun je ook een voordeel bedenken voor een tandarts en de EU? </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Goede tandheelkunde in de EU</a:t>
            </a:r>
          </a:p>
          <a:p>
            <a:pPr eaLnBrk="1" hangingPunct="1">
              <a:lnSpc>
                <a:spcPct val="90000"/>
              </a:lnSpc>
              <a:buFont typeface="Wingdings 2" pitchFamily="18" charset="2"/>
              <a:buNone/>
            </a:pPr>
            <a:r>
              <a:rPr lang="nl-NL" altLang="nl-NL" sz="1600" b="1" smtClean="0">
                <a:ea typeface="SimSun" pitchFamily="2" charset="-122"/>
              </a:rPr>
              <a:t>D: Ja</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Tandheelkunde in de EU</a:t>
            </a:r>
          </a:p>
          <a:p>
            <a:pPr eaLnBrk="1" hangingPunct="1">
              <a:lnSpc>
                <a:spcPct val="90000"/>
              </a:lnSpc>
              <a:buFont typeface="Wingdings 2" pitchFamily="18" charset="2"/>
              <a:buNone/>
            </a:pPr>
            <a:r>
              <a:rPr lang="nl-NL" altLang="nl-NL" sz="1600" b="1" smtClean="0">
                <a:ea typeface="SimSun" pitchFamily="2" charset="-122"/>
              </a:rPr>
              <a:t>D: wat bedoel je daarmee? </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nou dat we geen slecht gebit krijgen maar een gezond gebit.  </a:t>
            </a:r>
          </a:p>
          <a:p>
            <a:pPr eaLnBrk="1" hangingPunct="1">
              <a:lnSpc>
                <a:spcPct val="90000"/>
              </a:lnSpc>
              <a:buFont typeface="Wingdings 2" pitchFamily="18" charset="2"/>
              <a:buNone/>
            </a:pPr>
            <a:r>
              <a:rPr lang="nl-NL" altLang="nl-NL" sz="1600" b="1" smtClean="0">
                <a:ea typeface="SimSun" pitchFamily="2" charset="-122"/>
              </a:rPr>
              <a:t>D: en waarom helpt de EU daarbij? </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die geeft geld voor de tandartsen om goede apparaten te kopen</a:t>
            </a:r>
          </a:p>
          <a:p>
            <a:pPr eaLnBrk="1" hangingPunct="1">
              <a:lnSpc>
                <a:spcPct val="90000"/>
              </a:lnSpc>
              <a:buFont typeface="Wingdings 2" pitchFamily="18" charset="2"/>
              <a:buNone/>
            </a:pPr>
            <a:r>
              <a:rPr lang="nl-NL" altLang="nl-NL" sz="1600" b="1" smtClean="0">
                <a:ea typeface="SimSun" pitchFamily="2" charset="-122"/>
              </a:rPr>
              <a:t>D: ja, dat kan heel goed. </a:t>
            </a:r>
          </a:p>
          <a:p>
            <a:pPr eaLnBrk="1" hangingPunct="1">
              <a:lnSpc>
                <a:spcPct val="90000"/>
              </a:lnSpc>
              <a:buFont typeface="Wingdings 2" pitchFamily="18" charset="2"/>
              <a:buNone/>
            </a:pPr>
            <a:r>
              <a:rPr lang="nl-NL" altLang="nl-NL" sz="1600" b="1" smtClean="0">
                <a:ea typeface="SimSun" pitchFamily="2" charset="-122"/>
              </a:rPr>
              <a:t>Dus die EU die zorgt misschien wel voor regels hoe een tandarts moet </a:t>
            </a:r>
          </a:p>
          <a:p>
            <a:pPr eaLnBrk="1" hangingPunct="1">
              <a:lnSpc>
                <a:spcPct val="90000"/>
              </a:lnSpc>
              <a:buFont typeface="Wingdings 2" pitchFamily="18" charset="2"/>
              <a:buNone/>
            </a:pPr>
            <a:r>
              <a:rPr lang="nl-NL" altLang="nl-NL" sz="1600" b="1" smtClean="0">
                <a:ea typeface="SimSun" pitchFamily="2" charset="-122"/>
              </a:rPr>
              <a:t>werken, dat bedoel je? </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ja, zeg maar subsidie zeg maar dat de regering subsidie geeft aan </a:t>
            </a:r>
          </a:p>
          <a:p>
            <a:pPr eaLnBrk="1" hangingPunct="1">
              <a:lnSpc>
                <a:spcPct val="90000"/>
              </a:lnSpc>
              <a:buFont typeface="Wingdings 2" pitchFamily="18" charset="2"/>
              <a:buNone/>
            </a:pPr>
            <a:r>
              <a:rPr lang="nl-NL" altLang="nl-NL" sz="1600" b="1" smtClean="0">
                <a:solidFill>
                  <a:srgbClr val="FF33CC"/>
                </a:solidFill>
                <a:ea typeface="SimSun" pitchFamily="2" charset="-122"/>
              </a:rPr>
              <a:t>tandartsen zodat ze goede spullen kunnen kopen. </a:t>
            </a:r>
          </a:p>
          <a:p>
            <a:pPr eaLnBrk="1" hangingPunct="1">
              <a:lnSpc>
                <a:spcPct val="90000"/>
              </a:lnSpc>
              <a:buFont typeface="Wingdings 2" pitchFamily="18" charset="2"/>
              <a:buNone/>
            </a:pPr>
            <a:r>
              <a:rPr lang="nl-NL" altLang="nl-NL" sz="1600" b="1" smtClean="0">
                <a:ea typeface="SimSun" pitchFamily="2" charset="-122"/>
              </a:rPr>
              <a:t>D: ok, ja, dat zou heel goed kunnen. Dus dan schrijf je dat op bij voordeel voor</a:t>
            </a:r>
          </a:p>
          <a:p>
            <a:pPr eaLnBrk="1" hangingPunct="1">
              <a:lnSpc>
                <a:spcPct val="90000"/>
              </a:lnSpc>
              <a:buFont typeface="Wingdings 2" pitchFamily="18" charset="2"/>
              <a:buNone/>
            </a:pPr>
            <a:r>
              <a:rPr lang="nl-NL" altLang="nl-NL" sz="1600" b="1" smtClean="0">
                <a:ea typeface="SimSun" pitchFamily="2" charset="-122"/>
              </a:rPr>
              <a:t>de tandarts</a:t>
            </a:r>
          </a:p>
          <a:p>
            <a:pPr eaLnBrk="1" hangingPunct="1">
              <a:lnSpc>
                <a:spcPct val="90000"/>
              </a:lnSpc>
              <a:buFont typeface="Wingdings 2" pitchFamily="18" charset="2"/>
              <a:buNone/>
            </a:pPr>
            <a:r>
              <a:rPr lang="nl-NL" altLang="nl-NL" sz="1600" b="1" smtClean="0">
                <a:solidFill>
                  <a:srgbClr val="FF33CC"/>
                </a:solidFill>
                <a:ea typeface="SimSun" pitchFamily="2" charset="-122"/>
              </a:rPr>
              <a:t>Praven: wat moet ik opschrijven?</a:t>
            </a:r>
          </a:p>
          <a:p>
            <a:pPr eaLnBrk="1" hangingPunct="1">
              <a:lnSpc>
                <a:spcPct val="90000"/>
              </a:lnSpc>
              <a:buFont typeface="Wingdings 2" pitchFamily="18" charset="2"/>
              <a:buNone/>
            </a:pPr>
            <a:r>
              <a:rPr lang="nl-NL" altLang="nl-NL" sz="1600" b="1" smtClean="0">
                <a:ea typeface="SimSun" pitchFamily="2" charset="-122"/>
              </a:rPr>
              <a:t>D: Bart?</a:t>
            </a:r>
          </a:p>
          <a:p>
            <a:pPr eaLnBrk="1" hangingPunct="1">
              <a:lnSpc>
                <a:spcPct val="90000"/>
              </a:lnSpc>
              <a:buFont typeface="Wingdings 2" pitchFamily="18" charset="2"/>
              <a:buNone/>
            </a:pPr>
            <a:r>
              <a:rPr lang="nl-NL" altLang="nl-NL" sz="1600" b="1" smtClean="0">
                <a:solidFill>
                  <a:srgbClr val="FF33CC"/>
                </a:solidFill>
                <a:ea typeface="SimSun" pitchFamily="2" charset="-122"/>
              </a:rPr>
              <a:t>Bart: zeg maar dat de tandarts dat de regering subsidie geeft zodat ze goede</a:t>
            </a:r>
          </a:p>
          <a:p>
            <a:pPr eaLnBrk="1" hangingPunct="1">
              <a:lnSpc>
                <a:spcPct val="90000"/>
              </a:lnSpc>
              <a:buFont typeface="Wingdings 2" pitchFamily="18" charset="2"/>
              <a:buNone/>
            </a:pPr>
            <a:r>
              <a:rPr lang="nl-NL" altLang="nl-NL" sz="1600" b="1" smtClean="0">
                <a:solidFill>
                  <a:srgbClr val="FF33CC"/>
                </a:solidFill>
                <a:ea typeface="SimSun" pitchFamily="2" charset="-122"/>
              </a:rPr>
              <a:t>spullen kunnen kopen.</a:t>
            </a:r>
            <a:r>
              <a:rPr lang="nl-NL" altLang="nl-NL" sz="1600" b="1" smtClean="0">
                <a:ea typeface="SimSun" pitchFamily="2" charset="-122"/>
              </a:rPr>
              <a:t> </a:t>
            </a:r>
          </a:p>
        </p:txBody>
      </p:sp>
      <p:sp>
        <p:nvSpPr>
          <p:cNvPr id="92163" name="AutoShape 3"/>
          <p:cNvSpPr>
            <a:spLocks noChangeArrowheads="1"/>
          </p:cNvSpPr>
          <p:nvPr/>
        </p:nvSpPr>
        <p:spPr bwMode="auto">
          <a:xfrm>
            <a:off x="5580063" y="1412875"/>
            <a:ext cx="1454150" cy="658813"/>
          </a:xfrm>
          <a:prstGeom prst="wedgeRoundRectCallout">
            <a:avLst>
              <a:gd name="adj1" fmla="val 15829"/>
              <a:gd name="adj2" fmla="val -11168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endParaRPr lang="en-US" altLang="nl-NL" sz="2400">
              <a:ea typeface="ＭＳ Ｐゴシック" pitchFamily="34" charset="-128"/>
            </a:endParaRPr>
          </a:p>
        </p:txBody>
      </p:sp>
      <p:sp>
        <p:nvSpPr>
          <p:cNvPr id="92164" name="AutoShape 4"/>
          <p:cNvSpPr>
            <a:spLocks noChangeArrowheads="1"/>
          </p:cNvSpPr>
          <p:nvPr/>
        </p:nvSpPr>
        <p:spPr bwMode="auto">
          <a:xfrm>
            <a:off x="3779838" y="1484313"/>
            <a:ext cx="1371600" cy="720725"/>
          </a:xfrm>
          <a:prstGeom prst="wedgeRoundRectCallout">
            <a:avLst>
              <a:gd name="adj1" fmla="val -86111"/>
              <a:gd name="adj2" fmla="val 29736"/>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p>
        </p:txBody>
      </p:sp>
      <p:sp>
        <p:nvSpPr>
          <p:cNvPr id="92165" name="AutoShape 5"/>
          <p:cNvSpPr>
            <a:spLocks noChangeArrowheads="1"/>
          </p:cNvSpPr>
          <p:nvPr/>
        </p:nvSpPr>
        <p:spPr bwMode="auto">
          <a:xfrm>
            <a:off x="7467600" y="2209800"/>
            <a:ext cx="1281113" cy="642938"/>
          </a:xfrm>
          <a:prstGeom prst="wedgeRoundRectCallout">
            <a:avLst>
              <a:gd name="adj1" fmla="val -309602"/>
              <a:gd name="adj2" fmla="val 17407"/>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92166" name="AutoShape 6"/>
          <p:cNvSpPr>
            <a:spLocks noChangeArrowheads="1"/>
          </p:cNvSpPr>
          <p:nvPr/>
        </p:nvSpPr>
        <p:spPr bwMode="auto">
          <a:xfrm>
            <a:off x="7696200" y="3141663"/>
            <a:ext cx="1339850" cy="744537"/>
          </a:xfrm>
          <a:prstGeom prst="wedgeRoundRectCallout">
            <a:avLst>
              <a:gd name="adj1" fmla="val -64931"/>
              <a:gd name="adj2" fmla="val -9060"/>
              <a:gd name="adj3" fmla="val 16667"/>
            </a:avLst>
          </a:prstGeom>
          <a:solidFill>
            <a:schemeClr val="bg1">
              <a:alpha val="56862"/>
            </a:schemeClr>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2</a:t>
            </a:r>
          </a:p>
          <a:p>
            <a:pPr algn="ctr">
              <a:spcBef>
                <a:spcPct val="0"/>
              </a:spcBef>
              <a:buSzTx/>
              <a:buFontTx/>
              <a:buNone/>
            </a:pPr>
            <a:r>
              <a:rPr lang="nl-NL" altLang="nl-NL" sz="1200">
                <a:ea typeface="ＭＳ Ｐゴシック" pitchFamily="34" charset="-128"/>
              </a:rPr>
              <a:t>Diagnosecheck</a:t>
            </a:r>
            <a:endParaRPr lang="en-US" altLang="nl-NL" sz="1200">
              <a:ea typeface="ＭＳ Ｐゴシック" pitchFamily="34" charset="-128"/>
            </a:endParaRPr>
          </a:p>
        </p:txBody>
      </p:sp>
      <p:sp>
        <p:nvSpPr>
          <p:cNvPr id="92167" name="AutoShape 7"/>
          <p:cNvSpPr>
            <a:spLocks noChangeArrowheads="1"/>
          </p:cNvSpPr>
          <p:nvPr/>
        </p:nvSpPr>
        <p:spPr bwMode="auto">
          <a:xfrm>
            <a:off x="4500563" y="4652963"/>
            <a:ext cx="1268412" cy="652462"/>
          </a:xfrm>
          <a:prstGeom prst="wedgeRoundRectCallout">
            <a:avLst>
              <a:gd name="adj1" fmla="val -264894"/>
              <a:gd name="adj2" fmla="val -30537"/>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92168" name="AutoShape 8"/>
          <p:cNvSpPr>
            <a:spLocks noChangeArrowheads="1"/>
          </p:cNvSpPr>
          <p:nvPr/>
        </p:nvSpPr>
        <p:spPr bwMode="auto">
          <a:xfrm>
            <a:off x="3635375" y="5876925"/>
            <a:ext cx="1368425" cy="677863"/>
          </a:xfrm>
          <a:prstGeom prst="wedgeRoundRectCallout">
            <a:avLst>
              <a:gd name="adj1" fmla="val -202435"/>
              <a:gd name="adj2" fmla="val -131032"/>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4</a:t>
            </a:r>
          </a:p>
          <a:p>
            <a:pPr algn="ctr">
              <a:spcBef>
                <a:spcPct val="0"/>
              </a:spcBef>
              <a:buSzTx/>
              <a:buFontTx/>
              <a:buNone/>
            </a:pPr>
            <a:r>
              <a:rPr lang="nl-NL" altLang="nl-NL" sz="1200">
                <a:ea typeface="ＭＳ Ｐゴシック" pitchFamily="34" charset="-128"/>
              </a:rPr>
              <a:t>Begripscheck</a:t>
            </a:r>
            <a:endParaRPr lang="en-US" altLang="nl-NL" sz="1200">
              <a:ea typeface="ＭＳ Ｐゴシック" pitchFamily="34" charset="-128"/>
            </a:endParaRPr>
          </a:p>
        </p:txBody>
      </p:sp>
      <p:sp>
        <p:nvSpPr>
          <p:cNvPr id="63499" name="Text Box 10"/>
          <p:cNvSpPr txBox="1">
            <a:spLocks noChangeArrowheads="1"/>
          </p:cNvSpPr>
          <p:nvPr/>
        </p:nvSpPr>
        <p:spPr bwMode="auto">
          <a:xfrm>
            <a:off x="6948488" y="69850"/>
            <a:ext cx="2089150" cy="1271588"/>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400"/>
              <a:t>Diagnosestrategie</a:t>
            </a:r>
          </a:p>
          <a:p>
            <a:pPr eaLnBrk="1" hangingPunct="1">
              <a:spcBef>
                <a:spcPct val="50000"/>
              </a:spcBef>
              <a:buSzTx/>
              <a:buFontTx/>
              <a:buAutoNum type="arabicPeriod"/>
            </a:pPr>
            <a:r>
              <a:rPr lang="nl-NL" altLang="nl-NL" sz="1400"/>
              <a:t>Checken diagnose</a:t>
            </a:r>
          </a:p>
          <a:p>
            <a:pPr eaLnBrk="1" hangingPunct="1">
              <a:spcBef>
                <a:spcPct val="50000"/>
              </a:spcBef>
              <a:buSzTx/>
              <a:buFontTx/>
              <a:buAutoNum type="arabicPeriod"/>
            </a:pPr>
            <a:r>
              <a:rPr lang="nl-NL" altLang="nl-NL" sz="1400"/>
              <a:t>Hulpstrategie </a:t>
            </a:r>
          </a:p>
          <a:p>
            <a:pPr eaLnBrk="1" hangingPunct="1">
              <a:spcBef>
                <a:spcPct val="50000"/>
              </a:spcBef>
              <a:buSzTx/>
              <a:buFontTx/>
              <a:buAutoNum type="arabicPeriod"/>
            </a:pPr>
            <a:r>
              <a:rPr lang="nl-NL" altLang="nl-NL" sz="1400"/>
              <a:t>Nagaan begrip</a:t>
            </a:r>
            <a:endParaRPr lang="en-US" altLang="nl-NL" sz="1400"/>
          </a:p>
        </p:txBody>
      </p:sp>
      <p:sp>
        <p:nvSpPr>
          <p:cNvPr id="63500" name="Text Box 11"/>
          <p:cNvSpPr txBox="1">
            <a:spLocks noChangeArrowheads="1"/>
          </p:cNvSpPr>
          <p:nvPr/>
        </p:nvSpPr>
        <p:spPr bwMode="auto">
          <a:xfrm>
            <a:off x="6804025" y="5816600"/>
            <a:ext cx="2232025" cy="925513"/>
          </a:xfrm>
          <a:prstGeom prst="rect">
            <a:avLst/>
          </a:prstGeom>
          <a:solidFill>
            <a:srgbClr val="FF00FF"/>
          </a:solidFill>
          <a:ln w="9525">
            <a:solidFill>
              <a:schemeClr val="bg1"/>
            </a:solidFill>
            <a:miter lim="800000"/>
            <a:headEnd/>
            <a:tailEnd/>
          </a:ln>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b="1">
                <a:solidFill>
                  <a:schemeClr val="bg1"/>
                </a:solidFill>
                <a:latin typeface="FZShuTi" pitchFamily="2" charset="-122"/>
                <a:ea typeface="FZShuTi" pitchFamily="2" charset="-122"/>
              </a:rPr>
              <a:t>Stappen?</a:t>
            </a:r>
          </a:p>
          <a:p>
            <a:pPr algn="ctr" eaLnBrk="1" hangingPunct="1">
              <a:spcBef>
                <a:spcPct val="0"/>
              </a:spcBef>
              <a:buSzTx/>
              <a:buFontTx/>
              <a:buNone/>
            </a:pPr>
            <a:r>
              <a:rPr lang="nl-NL" altLang="nl-NL" sz="1800" b="1">
                <a:solidFill>
                  <a:schemeClr val="bg1"/>
                </a:solidFill>
                <a:latin typeface="FZShuTi" pitchFamily="2" charset="-122"/>
                <a:ea typeface="FZShuTi" pitchFamily="2" charset="-122"/>
              </a:rPr>
              <a:t>Scaffolding? </a:t>
            </a:r>
          </a:p>
          <a:p>
            <a:pPr algn="ctr" eaLnBrk="1" hangingPunct="1">
              <a:spcBef>
                <a:spcPct val="0"/>
              </a:spcBef>
              <a:buSzTx/>
              <a:buFontTx/>
              <a:buNone/>
            </a:pPr>
            <a:r>
              <a:rPr lang="nl-NL" altLang="nl-NL" sz="1800" b="1">
                <a:solidFill>
                  <a:schemeClr val="bg1"/>
                </a:solidFill>
                <a:latin typeface="FZShuTi" pitchFamily="2" charset="-122"/>
                <a:ea typeface="FZShuTi" pitchFamily="2" charset="-122"/>
              </a:rPr>
              <a:t>Waarom?</a:t>
            </a:r>
            <a:endParaRPr lang="en-US" altLang="nl-NL" sz="1800" b="1">
              <a:solidFill>
                <a:schemeClr val="bg1"/>
              </a:solidFill>
              <a:latin typeface="FZShuTi" pitchFamily="2" charset="-122"/>
              <a:ea typeface="FZShuTi" pitchFamily="2" charset="-122"/>
            </a:endParaRPr>
          </a:p>
        </p:txBody>
      </p:sp>
    </p:spTree>
    <p:extLst>
      <p:ext uri="{BB962C8B-B14F-4D97-AF65-F5344CB8AC3E}">
        <p14:creationId xmlns:p14="http://schemas.microsoft.com/office/powerpoint/2010/main" val="2475108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animBg="1"/>
      <p:bldP spid="92164" grpId="0" animBg="1"/>
      <p:bldP spid="92165" grpId="0" animBg="1"/>
      <p:bldP spid="92166" grpId="0" animBg="1"/>
      <p:bldP spid="92167" grpId="0" animBg="1"/>
      <p:bldP spid="9216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8CE6F06-03CF-4740-B80F-299B33BDD1EC}" type="slidenum">
              <a:rPr lang="en-US" altLang="nl-NL" sz="1000">
                <a:solidFill>
                  <a:srgbClr val="E98300"/>
                </a:solidFill>
              </a:rPr>
              <a:pPr eaLnBrk="1" hangingPunct="1">
                <a:spcBef>
                  <a:spcPct val="0"/>
                </a:spcBef>
                <a:buSzTx/>
                <a:buFontTx/>
                <a:buNone/>
              </a:pPr>
              <a:t>42</a:t>
            </a:fld>
            <a:endParaRPr lang="en-US" altLang="nl-NL" sz="1000"/>
          </a:p>
        </p:txBody>
      </p:sp>
      <p:sp>
        <p:nvSpPr>
          <p:cNvPr id="64516" name="Rectangle 2"/>
          <p:cNvSpPr>
            <a:spLocks noGrp="1" noChangeArrowheads="1"/>
          </p:cNvSpPr>
          <p:nvPr>
            <p:ph type="title"/>
          </p:nvPr>
        </p:nvSpPr>
        <p:spPr/>
        <p:txBody>
          <a:bodyPr/>
          <a:lstStyle/>
          <a:p>
            <a:pPr eaLnBrk="1" hangingPunct="1"/>
            <a:r>
              <a:rPr lang="nl-NL" altLang="nl-NL" smtClean="0"/>
              <a:t>Bij voorbeeld 2</a:t>
            </a:r>
            <a:endParaRPr lang="en-US" altLang="nl-NL" smtClean="0"/>
          </a:p>
        </p:txBody>
      </p:sp>
      <p:sp>
        <p:nvSpPr>
          <p:cNvPr id="64517" name="Rectangle 3"/>
          <p:cNvSpPr>
            <a:spLocks noGrp="1" noChangeArrowheads="1"/>
          </p:cNvSpPr>
          <p:nvPr>
            <p:ph type="body" idx="1"/>
          </p:nvPr>
        </p:nvSpPr>
        <p:spPr/>
        <p:txBody>
          <a:bodyPr/>
          <a:lstStyle/>
          <a:p>
            <a:pPr eaLnBrk="1" hangingPunct="1"/>
            <a:r>
              <a:rPr lang="nl-NL" altLang="nl-NL" dirty="0" smtClean="0"/>
              <a:t>Leerling is veel aan het woord: moet actief denken</a:t>
            </a:r>
          </a:p>
          <a:p>
            <a:pPr eaLnBrk="1" hangingPunct="1"/>
            <a:r>
              <a:rPr lang="nl-NL" altLang="nl-NL" dirty="0" smtClean="0"/>
              <a:t>Diagnosestrategieën zorgen voor informatie over kennis leerling</a:t>
            </a:r>
            <a:endParaRPr lang="en-US" altLang="nl-NL" dirty="0" smtClean="0"/>
          </a:p>
          <a:p>
            <a:pPr eaLnBrk="1" hangingPunct="1"/>
            <a:r>
              <a:rPr lang="nl-NL" altLang="nl-NL" dirty="0" smtClean="0"/>
              <a:t>Hulp docent sluit aan op kennis leerling: adaptief</a:t>
            </a:r>
          </a:p>
        </p:txBody>
      </p:sp>
    </p:spTree>
    <p:extLst>
      <p:ext uri="{BB962C8B-B14F-4D97-AF65-F5344CB8AC3E}">
        <p14:creationId xmlns:p14="http://schemas.microsoft.com/office/powerpoint/2010/main" val="449775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A2DEE194-E8F1-4A52-BA12-2337A5B88157}" type="slidenum">
              <a:rPr lang="en-US" altLang="nl-NL" sz="1000">
                <a:solidFill>
                  <a:srgbClr val="E98300"/>
                </a:solidFill>
              </a:rPr>
              <a:pPr eaLnBrk="1" hangingPunct="1">
                <a:spcBef>
                  <a:spcPct val="0"/>
                </a:spcBef>
                <a:buSzTx/>
                <a:buFontTx/>
                <a:buNone/>
              </a:pPr>
              <a:t>43</a:t>
            </a:fld>
            <a:endParaRPr lang="en-US" altLang="nl-NL" sz="1000"/>
          </a:p>
        </p:txBody>
      </p:sp>
      <p:sp>
        <p:nvSpPr>
          <p:cNvPr id="66564" name="Rectangle 2"/>
          <p:cNvSpPr>
            <a:spLocks noGrp="1" noChangeArrowheads="1"/>
          </p:cNvSpPr>
          <p:nvPr>
            <p:ph type="title"/>
          </p:nvPr>
        </p:nvSpPr>
        <p:spPr/>
        <p:txBody>
          <a:bodyPr/>
          <a:lstStyle/>
          <a:p>
            <a:pPr algn="ctr" eaLnBrk="1" hangingPunct="1"/>
            <a:r>
              <a:rPr lang="nl-NL" altLang="nl-NL" smtClean="0"/>
              <a:t>Voorbeeld 3</a:t>
            </a:r>
            <a:endParaRPr lang="en-US" altLang="nl-NL" smtClean="0"/>
          </a:p>
        </p:txBody>
      </p:sp>
      <p:sp>
        <p:nvSpPr>
          <p:cNvPr id="66565" name="Rectangle 5"/>
          <p:cNvSpPr>
            <a:spLocks noGrp="1" noChangeArrowheads="1"/>
          </p:cNvSpPr>
          <p:nvPr>
            <p:ph type="body" idx="1"/>
          </p:nvPr>
        </p:nvSpPr>
        <p:spPr>
          <a:xfrm>
            <a:off x="684213" y="2874963"/>
            <a:ext cx="7391400" cy="1130300"/>
          </a:xfrm>
        </p:spPr>
        <p:txBody>
          <a:bodyPr>
            <a:normAutofit lnSpcReduction="10000"/>
          </a:bodyPr>
          <a:lstStyle/>
          <a:p>
            <a:pPr algn="ctr" eaLnBrk="1" hangingPunct="1">
              <a:buFont typeface="Wingdings 2" pitchFamily="18" charset="2"/>
              <a:buNone/>
            </a:pPr>
            <a:r>
              <a:rPr lang="nl-NL" altLang="nl-NL" sz="2200" smtClean="0"/>
              <a:t>Les over begrippen die te maken hebben met de EU </a:t>
            </a:r>
          </a:p>
          <a:p>
            <a:pPr algn="ctr" eaLnBrk="1" hangingPunct="1">
              <a:buFont typeface="Wingdings 2" pitchFamily="18" charset="2"/>
              <a:buNone/>
            </a:pPr>
            <a:r>
              <a:rPr lang="nl-NL" altLang="nl-NL" sz="2200" smtClean="0"/>
              <a:t>Dit voorbeeld gaat over het begrip interne markt (vrij verkeer van mensen, goederen en diensten)</a:t>
            </a:r>
            <a:endParaRPr lang="en-US" altLang="nl-NL" smtClean="0"/>
          </a:p>
        </p:txBody>
      </p:sp>
    </p:spTree>
    <p:extLst>
      <p:ext uri="{BB962C8B-B14F-4D97-AF65-F5344CB8AC3E}">
        <p14:creationId xmlns:p14="http://schemas.microsoft.com/office/powerpoint/2010/main" val="4196241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1CBBE657-DD92-4C44-8005-B96D00804ADD}" type="slidenum">
              <a:rPr lang="en-US" altLang="nl-NL" sz="1000">
                <a:solidFill>
                  <a:srgbClr val="E98300"/>
                </a:solidFill>
              </a:rPr>
              <a:pPr eaLnBrk="1" hangingPunct="1">
                <a:spcBef>
                  <a:spcPct val="0"/>
                </a:spcBef>
                <a:buSzTx/>
                <a:buFontTx/>
                <a:buNone/>
              </a:pPr>
              <a:t>44</a:t>
            </a:fld>
            <a:endParaRPr lang="en-US" altLang="nl-NL" sz="1000"/>
          </a:p>
        </p:txBody>
      </p:sp>
      <p:sp>
        <p:nvSpPr>
          <p:cNvPr id="61444" name="Rectangle 2"/>
          <p:cNvSpPr>
            <a:spLocks noGrp="1" noChangeArrowheads="1"/>
          </p:cNvSpPr>
          <p:nvPr>
            <p:ph type="title"/>
          </p:nvPr>
        </p:nvSpPr>
        <p:spPr/>
        <p:txBody>
          <a:bodyPr/>
          <a:lstStyle/>
          <a:p>
            <a:pPr eaLnBrk="1" hangingPunct="1"/>
            <a:r>
              <a:rPr lang="nl-NL" altLang="nl-NL" dirty="0" smtClean="0"/>
              <a:t>Voorbeeld 3 - Kijkvragen</a:t>
            </a:r>
            <a:endParaRPr lang="en-US" altLang="nl-NL" dirty="0" smtClean="0"/>
          </a:p>
        </p:txBody>
      </p:sp>
      <p:sp>
        <p:nvSpPr>
          <p:cNvPr id="61445" name="Rectangle 3"/>
          <p:cNvSpPr>
            <a:spLocks noChangeArrowheads="1"/>
          </p:cNvSpPr>
          <p:nvPr/>
        </p:nvSpPr>
        <p:spPr bwMode="auto">
          <a:xfrm>
            <a:off x="685800" y="1981200"/>
            <a:ext cx="8207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endParaRPr lang="nl-NL" altLang="nl-NL" sz="1700"/>
          </a:p>
          <a:p>
            <a:pPr algn="ctr" eaLnBrk="1" hangingPunct="1">
              <a:buFont typeface="Wingdings 2" pitchFamily="18" charset="2"/>
              <a:buNone/>
            </a:pPr>
            <a:endParaRPr lang="nl-NL" altLang="nl-NL" b="1"/>
          </a:p>
          <a:p>
            <a:pPr eaLnBrk="1" hangingPunct="1">
              <a:buFont typeface="Wingdings 2" pitchFamily="18" charset="2"/>
              <a:buNone/>
            </a:pPr>
            <a:r>
              <a:rPr lang="nl-NL" altLang="nl-NL" b="1"/>
              <a:t>1. Welke scaffolding-stappen gebruikt de docent?</a:t>
            </a:r>
          </a:p>
          <a:p>
            <a:pPr eaLnBrk="1" hangingPunct="1">
              <a:buFont typeface="Wingdings 2" pitchFamily="18" charset="2"/>
              <a:buNone/>
            </a:pPr>
            <a:r>
              <a:rPr lang="nl-NL" altLang="nl-NL" b="1"/>
              <a:t>2. In hoeverre is dit scaffolding? </a:t>
            </a:r>
          </a:p>
          <a:p>
            <a:pPr eaLnBrk="1" hangingPunct="1">
              <a:buFont typeface="Wingdings 2" pitchFamily="18" charset="2"/>
              <a:buNone/>
            </a:pPr>
            <a:r>
              <a:rPr lang="nl-NL" altLang="nl-NL" b="1"/>
              <a:t>3. Waarom?</a:t>
            </a:r>
            <a:endParaRPr lang="en-US" altLang="nl-NL" b="1"/>
          </a:p>
        </p:txBody>
      </p:sp>
      <p:sp>
        <p:nvSpPr>
          <p:cNvPr id="61446" name="Text Box 4"/>
          <p:cNvSpPr txBox="1">
            <a:spLocks noChangeArrowheads="1"/>
          </p:cNvSpPr>
          <p:nvPr/>
        </p:nvSpPr>
        <p:spPr bwMode="auto">
          <a:xfrm>
            <a:off x="6220502" y="4869160"/>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dirty="0"/>
              <a:t>Diagnosestrategieën</a:t>
            </a:r>
          </a:p>
          <a:p>
            <a:pPr eaLnBrk="1" hangingPunct="1">
              <a:spcBef>
                <a:spcPct val="50000"/>
              </a:spcBef>
              <a:buSzTx/>
              <a:buFontTx/>
              <a:buAutoNum type="arabicPeriod"/>
            </a:pPr>
            <a:r>
              <a:rPr lang="nl-NL" altLang="nl-NL" sz="1800" dirty="0"/>
              <a:t>Checken diagnose</a:t>
            </a:r>
          </a:p>
          <a:p>
            <a:pPr eaLnBrk="1" hangingPunct="1">
              <a:spcBef>
                <a:spcPct val="50000"/>
              </a:spcBef>
              <a:buSzTx/>
              <a:buFontTx/>
              <a:buAutoNum type="arabicPeriod"/>
            </a:pPr>
            <a:r>
              <a:rPr lang="nl-NL" altLang="nl-NL" sz="1800" dirty="0"/>
              <a:t>Hulpstrategieën </a:t>
            </a:r>
          </a:p>
          <a:p>
            <a:pPr eaLnBrk="1" hangingPunct="1">
              <a:spcBef>
                <a:spcPct val="50000"/>
              </a:spcBef>
              <a:buSzTx/>
              <a:buFontTx/>
              <a:buAutoNum type="arabicPeriod"/>
            </a:pPr>
            <a:r>
              <a:rPr lang="nl-NL" altLang="nl-NL" sz="1800" dirty="0"/>
              <a:t>Nagaan begrip</a:t>
            </a:r>
            <a:endParaRPr lang="en-US" altLang="nl-NL" sz="1800" dirty="0"/>
          </a:p>
        </p:txBody>
      </p:sp>
    </p:spTree>
    <p:extLst>
      <p:ext uri="{BB962C8B-B14F-4D97-AF65-F5344CB8AC3E}">
        <p14:creationId xmlns:p14="http://schemas.microsoft.com/office/powerpoint/2010/main" val="2893958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1CBBE657-DD92-4C44-8005-B96D00804ADD}" type="slidenum">
              <a:rPr lang="en-US" altLang="nl-NL" sz="1000">
                <a:solidFill>
                  <a:srgbClr val="E98300"/>
                </a:solidFill>
              </a:rPr>
              <a:pPr eaLnBrk="1" hangingPunct="1">
                <a:spcBef>
                  <a:spcPct val="0"/>
                </a:spcBef>
                <a:buSzTx/>
                <a:buFontTx/>
                <a:buNone/>
              </a:pPr>
              <a:t>45</a:t>
            </a:fld>
            <a:endParaRPr lang="en-US" altLang="nl-NL" sz="1000"/>
          </a:p>
        </p:txBody>
      </p:sp>
      <p:sp>
        <p:nvSpPr>
          <p:cNvPr id="61444" name="Rectangle 2"/>
          <p:cNvSpPr>
            <a:spLocks noGrp="1" noChangeArrowheads="1"/>
          </p:cNvSpPr>
          <p:nvPr>
            <p:ph type="title"/>
          </p:nvPr>
        </p:nvSpPr>
        <p:spPr/>
        <p:txBody>
          <a:bodyPr/>
          <a:lstStyle/>
          <a:p>
            <a:pPr eaLnBrk="1" hangingPunct="1"/>
            <a:r>
              <a:rPr lang="nl-NL" altLang="nl-NL" dirty="0" smtClean="0"/>
              <a:t>Aan de slag in groepjes</a:t>
            </a:r>
            <a:endParaRPr lang="en-US" altLang="nl-NL" dirty="0" smtClean="0"/>
          </a:p>
        </p:txBody>
      </p:sp>
      <p:sp>
        <p:nvSpPr>
          <p:cNvPr id="61445" name="Rectangle 3"/>
          <p:cNvSpPr>
            <a:spLocks noChangeArrowheads="1"/>
          </p:cNvSpPr>
          <p:nvPr/>
        </p:nvSpPr>
        <p:spPr bwMode="auto">
          <a:xfrm>
            <a:off x="685800" y="1981200"/>
            <a:ext cx="8207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95300" indent="-4953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endParaRPr lang="nl-NL" altLang="nl-NL" sz="1700"/>
          </a:p>
          <a:p>
            <a:pPr algn="ctr" eaLnBrk="1" hangingPunct="1">
              <a:buFont typeface="Wingdings 2" pitchFamily="18" charset="2"/>
              <a:buNone/>
            </a:pPr>
            <a:endParaRPr lang="nl-NL" altLang="nl-NL" b="1"/>
          </a:p>
          <a:p>
            <a:pPr eaLnBrk="1" hangingPunct="1">
              <a:buFont typeface="Wingdings 2" pitchFamily="18" charset="2"/>
              <a:buNone/>
            </a:pPr>
            <a:r>
              <a:rPr lang="nl-NL" altLang="nl-NL" b="1"/>
              <a:t>1. Welke scaffolding-stappen gebruikt de docent?</a:t>
            </a:r>
          </a:p>
          <a:p>
            <a:pPr eaLnBrk="1" hangingPunct="1">
              <a:buFont typeface="Wingdings 2" pitchFamily="18" charset="2"/>
              <a:buNone/>
            </a:pPr>
            <a:r>
              <a:rPr lang="nl-NL" altLang="nl-NL" b="1"/>
              <a:t>2. In hoeverre is dit scaffolding? </a:t>
            </a:r>
          </a:p>
          <a:p>
            <a:pPr eaLnBrk="1" hangingPunct="1">
              <a:buFont typeface="Wingdings 2" pitchFamily="18" charset="2"/>
              <a:buNone/>
            </a:pPr>
            <a:r>
              <a:rPr lang="nl-NL" altLang="nl-NL" b="1"/>
              <a:t>3. Waarom?</a:t>
            </a:r>
            <a:endParaRPr lang="en-US" altLang="nl-NL" b="1"/>
          </a:p>
        </p:txBody>
      </p:sp>
      <p:sp>
        <p:nvSpPr>
          <p:cNvPr id="61446" name="Text Box 4"/>
          <p:cNvSpPr txBox="1">
            <a:spLocks noChangeArrowheads="1"/>
          </p:cNvSpPr>
          <p:nvPr/>
        </p:nvSpPr>
        <p:spPr bwMode="auto">
          <a:xfrm>
            <a:off x="6220502" y="4869160"/>
            <a:ext cx="2735262" cy="1614487"/>
          </a:xfrm>
          <a:prstGeom prst="rect">
            <a:avLst/>
          </a:prstGeom>
          <a:noFill/>
          <a:ln w="9525" algn="ctr">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50000"/>
              </a:spcBef>
              <a:buSzTx/>
              <a:buFontTx/>
              <a:buAutoNum type="arabicPeriod"/>
            </a:pPr>
            <a:r>
              <a:rPr lang="nl-NL" altLang="nl-NL" sz="1800" dirty="0"/>
              <a:t>Diagnosestrategieën</a:t>
            </a:r>
          </a:p>
          <a:p>
            <a:pPr eaLnBrk="1" hangingPunct="1">
              <a:spcBef>
                <a:spcPct val="50000"/>
              </a:spcBef>
              <a:buSzTx/>
              <a:buFontTx/>
              <a:buAutoNum type="arabicPeriod"/>
            </a:pPr>
            <a:r>
              <a:rPr lang="nl-NL" altLang="nl-NL" sz="1800" dirty="0"/>
              <a:t>Checken diagnose</a:t>
            </a:r>
          </a:p>
          <a:p>
            <a:pPr eaLnBrk="1" hangingPunct="1">
              <a:spcBef>
                <a:spcPct val="50000"/>
              </a:spcBef>
              <a:buSzTx/>
              <a:buFontTx/>
              <a:buAutoNum type="arabicPeriod"/>
            </a:pPr>
            <a:r>
              <a:rPr lang="nl-NL" altLang="nl-NL" sz="1800" dirty="0"/>
              <a:t>Hulpstrategieën </a:t>
            </a:r>
          </a:p>
          <a:p>
            <a:pPr eaLnBrk="1" hangingPunct="1">
              <a:spcBef>
                <a:spcPct val="50000"/>
              </a:spcBef>
              <a:buSzTx/>
              <a:buFontTx/>
              <a:buAutoNum type="arabicPeriod"/>
            </a:pPr>
            <a:r>
              <a:rPr lang="nl-NL" altLang="nl-NL" sz="1800" dirty="0"/>
              <a:t>Nagaan begrip</a:t>
            </a:r>
            <a:endParaRPr lang="en-US" altLang="nl-NL" sz="1800" dirty="0"/>
          </a:p>
        </p:txBody>
      </p:sp>
    </p:spTree>
    <p:extLst>
      <p:ext uri="{BB962C8B-B14F-4D97-AF65-F5344CB8AC3E}">
        <p14:creationId xmlns:p14="http://schemas.microsoft.com/office/powerpoint/2010/main" val="289395848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BDB6C278-16C8-43AF-8286-61508790F145}" type="slidenum">
              <a:rPr lang="en-US" altLang="nl-NL" sz="1000">
                <a:solidFill>
                  <a:srgbClr val="E98300"/>
                </a:solidFill>
              </a:rPr>
              <a:pPr eaLnBrk="1" hangingPunct="1">
                <a:spcBef>
                  <a:spcPct val="0"/>
                </a:spcBef>
                <a:buSzTx/>
                <a:buFontTx/>
                <a:buNone/>
              </a:pPr>
              <a:t>46</a:t>
            </a:fld>
            <a:endParaRPr lang="en-US" altLang="nl-NL" sz="1000"/>
          </a:p>
        </p:txBody>
      </p:sp>
      <p:sp>
        <p:nvSpPr>
          <p:cNvPr id="68612" name="Content Placeholder 1"/>
          <p:cNvSpPr>
            <a:spLocks noGrp="1"/>
          </p:cNvSpPr>
          <p:nvPr>
            <p:ph/>
          </p:nvPr>
        </p:nvSpPr>
        <p:spPr>
          <a:xfrm>
            <a:off x="395288" y="908050"/>
            <a:ext cx="7967662" cy="5761038"/>
          </a:xfrm>
          <a:solidFill>
            <a:schemeClr val="bg1"/>
          </a:solidFill>
        </p:spPr>
        <p:txBody>
          <a:bodyPr/>
          <a:lstStyle/>
          <a:p>
            <a:pPr marL="0" indent="0">
              <a:spcBef>
                <a:spcPct val="0"/>
              </a:spcBef>
              <a:buFont typeface="Wingdings 2" pitchFamily="18" charset="2"/>
              <a:buNone/>
            </a:pPr>
            <a:r>
              <a:rPr lang="nl-NL" altLang="nl-NL" sz="1600" b="1" smtClean="0"/>
              <a:t>D: hadden jullie nog begrippen waarvan je zegt, dat is mij niet helemaal duidelijk? </a:t>
            </a:r>
            <a:endParaRPr lang="en-GB" altLang="nl-NL" sz="1600" b="1" smtClean="0"/>
          </a:p>
          <a:p>
            <a:pPr marL="0" indent="0">
              <a:spcBef>
                <a:spcPct val="0"/>
              </a:spcBef>
              <a:buFont typeface="Wingdings 2" pitchFamily="18" charset="2"/>
              <a:buNone/>
            </a:pPr>
            <a:r>
              <a:rPr lang="nl-NL" altLang="nl-NL" sz="1600" b="1" smtClean="0">
                <a:solidFill>
                  <a:srgbClr val="FF33CC"/>
                </a:solidFill>
              </a:rPr>
              <a:t>Ll1: nou ja, de betekenis staat erbij. </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 ja maar snap je dan ook de betekenis? Had ik vroeger ook wel eens, dan snapte ik de betekenis niet. </a:t>
            </a:r>
            <a:endParaRPr lang="en-GB" altLang="nl-NL" sz="1600" b="1" smtClean="0"/>
          </a:p>
          <a:p>
            <a:pPr marL="0" indent="0">
              <a:spcBef>
                <a:spcPct val="0"/>
              </a:spcBef>
              <a:buFont typeface="Wingdings 2" pitchFamily="18" charset="2"/>
              <a:buNone/>
            </a:pPr>
            <a:r>
              <a:rPr lang="nl-NL" altLang="nl-NL" sz="1600" b="1" smtClean="0">
                <a:solidFill>
                  <a:srgbClr val="FF33CC"/>
                </a:solidFill>
              </a:rPr>
              <a:t>Ll2: Ja ik snap het wel</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Docent: ja? Jij ook? </a:t>
            </a:r>
            <a:endParaRPr lang="en-GB" altLang="nl-NL" sz="1600" b="1" smtClean="0"/>
          </a:p>
          <a:p>
            <a:pPr marL="0" indent="0">
              <a:spcBef>
                <a:spcPct val="0"/>
              </a:spcBef>
              <a:buFont typeface="Wingdings 2" pitchFamily="18" charset="2"/>
              <a:buNone/>
            </a:pPr>
            <a:r>
              <a:rPr lang="nl-NL" altLang="nl-NL" sz="1600" b="1" smtClean="0">
                <a:solidFill>
                  <a:srgbClr val="FF33CC"/>
                </a:solidFill>
              </a:rPr>
              <a:t>Ll3: (Knikt ja)</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 ik legde net bijvoorbeeld interne markt uit aan een groepje. Zegt je dat wat? </a:t>
            </a:r>
            <a:endParaRPr lang="en-GB" altLang="nl-NL" sz="1600" b="1" smtClean="0"/>
          </a:p>
          <a:p>
            <a:pPr marL="0" indent="0">
              <a:spcBef>
                <a:spcPct val="0"/>
              </a:spcBef>
              <a:buFont typeface="Wingdings 2" pitchFamily="18" charset="2"/>
              <a:buNone/>
            </a:pPr>
            <a:r>
              <a:rPr lang="nl-NL" altLang="nl-NL" sz="1600" b="1" smtClean="0">
                <a:solidFill>
                  <a:srgbClr val="FF33CC"/>
                </a:solidFill>
              </a:rPr>
              <a:t>Ll1: ehm, nou eigenlijk niet</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 Het woord interne markt, even als voorbeeld, dat legde ik net bij hun uit. Stel je voor Europese Unie. Hoeveel landen zitten er in de Europese Unie? </a:t>
            </a:r>
            <a:endParaRPr lang="en-GB" altLang="nl-NL" sz="1600" b="1" smtClean="0"/>
          </a:p>
          <a:p>
            <a:pPr marL="0" indent="0">
              <a:spcBef>
                <a:spcPct val="0"/>
              </a:spcBef>
              <a:buFont typeface="Wingdings 2" pitchFamily="18" charset="2"/>
              <a:buNone/>
            </a:pPr>
            <a:r>
              <a:rPr lang="nl-NL" altLang="nl-NL" sz="1600" b="1" smtClean="0">
                <a:solidFill>
                  <a:srgbClr val="FF33CC"/>
                </a:solidFill>
              </a:rPr>
              <a:t>Ll4: 27. </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 27. stel je voor dat dit dan de Europese Unie is (wijst de vier tafeltjes van de leerlingen aan). Land 1, 2, 3, en 4. 27 landen. Jij hebt een bedrijf. Jij maakt klompen in Nederland. Die mag jij rustig bij haar in dat land verkopen (wijst ook naar de andere twee leerlingen)</a:t>
            </a:r>
            <a:r>
              <a:rPr lang="en-GB" altLang="nl-NL" sz="1600" b="1" smtClean="0"/>
              <a:t>. G</a:t>
            </a:r>
            <a:r>
              <a:rPr lang="nl-NL" altLang="nl-NL" sz="1600" b="1" smtClean="0"/>
              <a:t>een grenzen, niks, je mag het verkopen aan elkaar. Jij, Chris maakt spullen, mag je ook overal verkopen. Dit is jullie interne markt. Dus je mag aan elkaar in de eigen Europese landen mag je gewoon aan elkaar verkopen wat je wil. Niemand die zegt dat het niet mag. Vroeger moest je</a:t>
            </a:r>
            <a:endParaRPr lang="en-GB" altLang="nl-NL" sz="1600" b="1" smtClean="0"/>
          </a:p>
          <a:p>
            <a:pPr marL="0" indent="0">
              <a:spcBef>
                <a:spcPct val="0"/>
              </a:spcBef>
              <a:buFont typeface="Wingdings 2" pitchFamily="18" charset="2"/>
              <a:buNone/>
            </a:pPr>
            <a:r>
              <a:rPr lang="nl-NL" altLang="nl-NL" sz="1600" b="1" smtClean="0">
                <a:solidFill>
                  <a:srgbClr val="FF33CC"/>
                </a:solidFill>
              </a:rPr>
              <a:t>Ll4: Iets van belasting</a:t>
            </a:r>
            <a:endParaRPr lang="en-GB" altLang="nl-NL" sz="1600" b="1" smtClean="0">
              <a:solidFill>
                <a:srgbClr val="FF33CC"/>
              </a:solidFill>
            </a:endParaRPr>
          </a:p>
          <a:p>
            <a:pPr marL="0" indent="0">
              <a:spcBef>
                <a:spcPct val="0"/>
              </a:spcBef>
              <a:buFont typeface="Wingdings 2" pitchFamily="18" charset="2"/>
              <a:buNone/>
            </a:pPr>
            <a:r>
              <a:rPr lang="nl-NL" altLang="nl-NL" sz="1600" b="1" smtClean="0"/>
              <a:t>D: vroeger moest je belasting betalen als je de grens overging huppakee, invoerrechten betalen, tjakka. Nou is het Europese Unie. Dat is een voordeel, want dat bespaart jou geld natuurlijk. Ok, ga door. </a:t>
            </a:r>
            <a:endParaRPr lang="en-GB" altLang="nl-NL" sz="1600" b="1" smtClean="0"/>
          </a:p>
        </p:txBody>
      </p:sp>
      <p:sp>
        <p:nvSpPr>
          <p:cNvPr id="6" name="AutoShape 3"/>
          <p:cNvSpPr>
            <a:spLocks noChangeArrowheads="1"/>
          </p:cNvSpPr>
          <p:nvPr/>
        </p:nvSpPr>
        <p:spPr bwMode="auto">
          <a:xfrm>
            <a:off x="7524750" y="115888"/>
            <a:ext cx="1454150" cy="658812"/>
          </a:xfrm>
          <a:prstGeom prst="wedgeRoundRectCallout">
            <a:avLst>
              <a:gd name="adj1" fmla="val 3542"/>
              <a:gd name="adj2" fmla="val 7656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endParaRPr lang="en-US" altLang="nl-NL" sz="2400">
              <a:ea typeface="ＭＳ Ｐゴシック" pitchFamily="34" charset="-128"/>
            </a:endParaRPr>
          </a:p>
        </p:txBody>
      </p:sp>
      <p:sp>
        <p:nvSpPr>
          <p:cNvPr id="9" name="AutoShape 3"/>
          <p:cNvSpPr>
            <a:spLocks noChangeArrowheads="1"/>
          </p:cNvSpPr>
          <p:nvPr/>
        </p:nvSpPr>
        <p:spPr bwMode="auto">
          <a:xfrm>
            <a:off x="7667625" y="682625"/>
            <a:ext cx="1454150" cy="658813"/>
          </a:xfrm>
          <a:prstGeom prst="wedgeRoundRectCallout">
            <a:avLst>
              <a:gd name="adj1" fmla="val 3542"/>
              <a:gd name="adj2" fmla="val 7656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endParaRPr lang="en-US" altLang="nl-NL" sz="2400">
              <a:ea typeface="ＭＳ Ｐゴシック" pitchFamily="34" charset="-128"/>
            </a:endParaRPr>
          </a:p>
        </p:txBody>
      </p:sp>
      <p:sp>
        <p:nvSpPr>
          <p:cNvPr id="10" name="AutoShape 3"/>
          <p:cNvSpPr>
            <a:spLocks noChangeArrowheads="1"/>
          </p:cNvSpPr>
          <p:nvPr/>
        </p:nvSpPr>
        <p:spPr bwMode="auto">
          <a:xfrm>
            <a:off x="2916238" y="1762125"/>
            <a:ext cx="1454150" cy="658813"/>
          </a:xfrm>
          <a:prstGeom prst="wedgeRoundRectCallout">
            <a:avLst>
              <a:gd name="adj1" fmla="val -85361"/>
              <a:gd name="adj2" fmla="val 25514"/>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endParaRPr lang="en-US" altLang="nl-NL" sz="2400">
              <a:ea typeface="ＭＳ Ｐゴシック" pitchFamily="34" charset="-128"/>
            </a:endParaRPr>
          </a:p>
        </p:txBody>
      </p:sp>
      <p:sp>
        <p:nvSpPr>
          <p:cNvPr id="11" name="AutoShape 3"/>
          <p:cNvSpPr>
            <a:spLocks noChangeArrowheads="1"/>
          </p:cNvSpPr>
          <p:nvPr/>
        </p:nvSpPr>
        <p:spPr bwMode="auto">
          <a:xfrm>
            <a:off x="7235825" y="1916113"/>
            <a:ext cx="1454150" cy="658812"/>
          </a:xfrm>
          <a:prstGeom prst="wedgeRoundRectCallout">
            <a:avLst>
              <a:gd name="adj1" fmla="val 3542"/>
              <a:gd name="adj2" fmla="val 7656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1</a:t>
            </a:r>
          </a:p>
          <a:p>
            <a:pPr algn="ctr">
              <a:spcBef>
                <a:spcPct val="0"/>
              </a:spcBef>
              <a:buSzTx/>
              <a:buFontTx/>
              <a:buNone/>
            </a:pPr>
            <a:r>
              <a:rPr lang="en-US" altLang="nl-NL" sz="1200">
                <a:ea typeface="ＭＳ Ｐゴシック" pitchFamily="34" charset="-128"/>
              </a:rPr>
              <a:t>Diagnosestrategie</a:t>
            </a:r>
            <a:endParaRPr lang="en-US" altLang="nl-NL" sz="2400">
              <a:ea typeface="ＭＳ Ｐゴシック" pitchFamily="34" charset="-128"/>
            </a:endParaRPr>
          </a:p>
        </p:txBody>
      </p:sp>
      <p:sp>
        <p:nvSpPr>
          <p:cNvPr id="13" name="AutoShape 5"/>
          <p:cNvSpPr>
            <a:spLocks noChangeArrowheads="1"/>
          </p:cNvSpPr>
          <p:nvPr/>
        </p:nvSpPr>
        <p:spPr bwMode="auto">
          <a:xfrm>
            <a:off x="7754938" y="3073400"/>
            <a:ext cx="1281112" cy="642938"/>
          </a:xfrm>
          <a:prstGeom prst="wedgeRoundRectCallout">
            <a:avLst>
              <a:gd name="adj1" fmla="val -102861"/>
              <a:gd name="adj2" fmla="val 7597"/>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14" name="AutoShape 5"/>
          <p:cNvSpPr>
            <a:spLocks noChangeArrowheads="1"/>
          </p:cNvSpPr>
          <p:nvPr/>
        </p:nvSpPr>
        <p:spPr bwMode="auto">
          <a:xfrm>
            <a:off x="7812088" y="3927475"/>
            <a:ext cx="1281112" cy="642938"/>
          </a:xfrm>
          <a:prstGeom prst="wedgeRoundRectCallout">
            <a:avLst>
              <a:gd name="adj1" fmla="val -36407"/>
              <a:gd name="adj2" fmla="val 126935"/>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15" name="AutoShape 5"/>
          <p:cNvSpPr>
            <a:spLocks noChangeArrowheads="1"/>
          </p:cNvSpPr>
          <p:nvPr/>
        </p:nvSpPr>
        <p:spPr bwMode="auto">
          <a:xfrm>
            <a:off x="7840663" y="6208713"/>
            <a:ext cx="1281112" cy="642937"/>
          </a:xfrm>
          <a:prstGeom prst="wedgeRoundRectCallout">
            <a:avLst>
              <a:gd name="adj1" fmla="val -108602"/>
              <a:gd name="adj2" fmla="val -33269"/>
              <a:gd name="adj3" fmla="val 16667"/>
            </a:avLst>
          </a:prstGeom>
          <a:solidFill>
            <a:schemeClr val="bg1"/>
          </a:solidFill>
          <a:ln w="9525">
            <a:solidFill>
              <a:schemeClr val="tx1"/>
            </a:solidFill>
            <a:miter lim="800000"/>
            <a:headEnd/>
            <a:tailEnd/>
          </a:ln>
        </p:spPr>
        <p:txBody>
          <a:bodyPr wrap="none"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a:spcBef>
                <a:spcPct val="0"/>
              </a:spcBef>
              <a:buSzTx/>
              <a:buFontTx/>
              <a:buNone/>
            </a:pPr>
            <a:r>
              <a:rPr lang="en-US" altLang="nl-NL" sz="2400">
                <a:ea typeface="ＭＳ Ｐゴシック" pitchFamily="34" charset="-128"/>
              </a:rPr>
              <a:t>Stap 3</a:t>
            </a:r>
          </a:p>
          <a:p>
            <a:pPr algn="ctr">
              <a:spcBef>
                <a:spcPct val="0"/>
              </a:spcBef>
              <a:buSzTx/>
              <a:buFontTx/>
              <a:buNone/>
            </a:pPr>
            <a:r>
              <a:rPr lang="nl-NL" altLang="nl-NL" sz="1200">
                <a:ea typeface="ＭＳ Ｐゴシック" pitchFamily="34" charset="-128"/>
              </a:rPr>
              <a:t>Hulp</a:t>
            </a:r>
            <a:endParaRPr lang="en-US" altLang="nl-NL" sz="1200">
              <a:ea typeface="ＭＳ Ｐゴシック" pitchFamily="34" charset="-128"/>
            </a:endParaRPr>
          </a:p>
        </p:txBody>
      </p:sp>
      <p:sp>
        <p:nvSpPr>
          <p:cNvPr id="68620" name="TextBox 16"/>
          <p:cNvSpPr txBox="1">
            <a:spLocks noChangeArrowheads="1"/>
          </p:cNvSpPr>
          <p:nvPr/>
        </p:nvSpPr>
        <p:spPr bwMode="auto">
          <a:xfrm>
            <a:off x="3563938" y="446088"/>
            <a:ext cx="3168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r>
              <a:rPr lang="nl-NL" altLang="nl-NL" sz="1800"/>
              <a:t>Voorbeeld 3</a:t>
            </a:r>
            <a:endParaRPr lang="en-GB" altLang="nl-NL" sz="1800"/>
          </a:p>
        </p:txBody>
      </p:sp>
    </p:spTree>
    <p:extLst>
      <p:ext uri="{BB962C8B-B14F-4D97-AF65-F5344CB8AC3E}">
        <p14:creationId xmlns:p14="http://schemas.microsoft.com/office/powerpoint/2010/main" val="146407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3" grpId="0" animBg="1"/>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nl-NL" altLang="nl-NL" smtClean="0"/>
              <a:t>Uitkomsten onderzoek</a:t>
            </a:r>
            <a:endParaRPr lang="en-GB" altLang="nl-NL" smtClean="0"/>
          </a:p>
        </p:txBody>
      </p:sp>
      <p:sp>
        <p:nvSpPr>
          <p:cNvPr id="75779" name="Content Placeholder 2"/>
          <p:cNvSpPr>
            <a:spLocks noGrp="1"/>
          </p:cNvSpPr>
          <p:nvPr>
            <p:ph idx="1"/>
          </p:nvPr>
        </p:nvSpPr>
        <p:spPr/>
        <p:txBody>
          <a:bodyPr/>
          <a:lstStyle/>
          <a:p>
            <a:r>
              <a:rPr lang="nl-NL" altLang="nl-NL" dirty="0" smtClean="0"/>
              <a:t>Werken met het </a:t>
            </a:r>
            <a:r>
              <a:rPr lang="nl-NL" altLang="nl-NL" dirty="0" err="1" smtClean="0"/>
              <a:t>scaffolding</a:t>
            </a:r>
            <a:r>
              <a:rPr lang="nl-NL" altLang="nl-NL" dirty="0" smtClean="0"/>
              <a:t>-model leidt tot een hogere mate van </a:t>
            </a:r>
            <a:r>
              <a:rPr lang="nl-NL" altLang="nl-NL" dirty="0" err="1" smtClean="0"/>
              <a:t>adaptiviteit</a:t>
            </a:r>
            <a:r>
              <a:rPr lang="nl-NL" altLang="nl-NL" dirty="0" smtClean="0"/>
              <a:t> bij docenten</a:t>
            </a:r>
          </a:p>
          <a:p>
            <a:r>
              <a:rPr lang="nl-NL" altLang="nl-NL" dirty="0" smtClean="0"/>
              <a:t>Leerlingen waarderen </a:t>
            </a:r>
            <a:r>
              <a:rPr lang="nl-NL" altLang="nl-NL" dirty="0" err="1" smtClean="0"/>
              <a:t>scaffolding</a:t>
            </a:r>
            <a:endParaRPr lang="nl-NL" altLang="nl-NL" dirty="0" smtClean="0"/>
          </a:p>
          <a:p>
            <a:r>
              <a:rPr lang="nl-NL" altLang="nl-NL" u="sng" dirty="0" smtClean="0"/>
              <a:t>Echter</a:t>
            </a:r>
            <a:r>
              <a:rPr lang="nl-NL" altLang="nl-NL" dirty="0" smtClean="0"/>
              <a:t>: negatief effect op taakgericht gedrag</a:t>
            </a:r>
          </a:p>
          <a:p>
            <a:r>
              <a:rPr lang="nl-NL" altLang="nl-NL" dirty="0" smtClean="0"/>
              <a:t>Kán positief effect hebben op leerprestaties</a:t>
            </a:r>
          </a:p>
          <a:p>
            <a:endParaRPr lang="en-GB" altLang="nl-NL" dirty="0" smtClean="0"/>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3FF9C2E9-73C9-4B53-9B4D-3B4E59DB0941}" type="slidenum">
              <a:rPr lang="en-US" altLang="nl-NL" sz="1000">
                <a:solidFill>
                  <a:srgbClr val="E98300"/>
                </a:solidFill>
              </a:rPr>
              <a:pPr eaLnBrk="1" hangingPunct="1">
                <a:spcBef>
                  <a:spcPct val="0"/>
                </a:spcBef>
                <a:buSzTx/>
                <a:buFontTx/>
                <a:buNone/>
              </a:pPr>
              <a:t>47</a:t>
            </a:fld>
            <a:endParaRPr lang="en-US" altLang="nl-NL" sz="1000"/>
          </a:p>
        </p:txBody>
      </p:sp>
    </p:spTree>
    <p:extLst>
      <p:ext uri="{BB962C8B-B14F-4D97-AF65-F5344CB8AC3E}">
        <p14:creationId xmlns:p14="http://schemas.microsoft.com/office/powerpoint/2010/main" val="26688947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4"/>
          <p:cNvSpPr>
            <a:spLocks noGrp="1"/>
          </p:cNvSpPr>
          <p:nvPr>
            <p:ph type="title"/>
          </p:nvPr>
        </p:nvSpPr>
        <p:spPr/>
        <p:txBody>
          <a:bodyPr/>
          <a:lstStyle/>
          <a:p>
            <a:pPr algn="ctr"/>
            <a:r>
              <a:rPr lang="nl-NL" altLang="nl-NL" smtClean="0"/>
              <a:t>Scaffolding in de praktijk</a:t>
            </a:r>
            <a:endParaRPr lang="en-GB" altLang="nl-NL" smtClean="0"/>
          </a:p>
        </p:txBody>
      </p:sp>
      <p:sp>
        <p:nvSpPr>
          <p:cNvPr id="69635" name="Content Placeholder 5"/>
          <p:cNvSpPr>
            <a:spLocks noGrp="1"/>
          </p:cNvSpPr>
          <p:nvPr>
            <p:ph idx="1"/>
          </p:nvPr>
        </p:nvSpPr>
        <p:spPr/>
        <p:txBody>
          <a:bodyPr/>
          <a:lstStyle/>
          <a:p>
            <a:pPr marL="0" indent="0" algn="ctr">
              <a:buFont typeface="Wingdings 2" pitchFamily="18" charset="2"/>
              <a:buNone/>
            </a:pPr>
            <a:r>
              <a:rPr lang="nl-NL" altLang="nl-NL" dirty="0" smtClean="0"/>
              <a:t>Reacties van docenten</a:t>
            </a:r>
            <a:endParaRPr lang="en-GB" altLang="nl-NL" dirty="0" smtClean="0"/>
          </a:p>
        </p:txBody>
      </p:sp>
      <p:sp>
        <p:nvSpPr>
          <p:cNvPr id="6963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050B5DB4-44E3-4D75-8F58-DC320B25B9B6}" type="slidenum">
              <a:rPr lang="en-US" altLang="nl-NL" sz="1000">
                <a:solidFill>
                  <a:srgbClr val="E98300"/>
                </a:solidFill>
              </a:rPr>
              <a:pPr eaLnBrk="1" hangingPunct="1">
                <a:spcBef>
                  <a:spcPct val="0"/>
                </a:spcBef>
                <a:buSzTx/>
                <a:buFontTx/>
                <a:buNone/>
              </a:pPr>
              <a:t>48</a:t>
            </a:fld>
            <a:endParaRPr lang="en-US" altLang="nl-NL" sz="1000"/>
          </a:p>
        </p:txBody>
      </p:sp>
    </p:spTree>
    <p:extLst>
      <p:ext uri="{BB962C8B-B14F-4D97-AF65-F5344CB8AC3E}">
        <p14:creationId xmlns:p14="http://schemas.microsoft.com/office/powerpoint/2010/main" val="433687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07E0AE3B-879E-4F74-BFA2-049C261265B9}" type="slidenum">
              <a:rPr lang="en-US" altLang="nl-NL" sz="1000">
                <a:solidFill>
                  <a:srgbClr val="E98300"/>
                </a:solidFill>
              </a:rPr>
              <a:pPr eaLnBrk="1" hangingPunct="1">
                <a:spcBef>
                  <a:spcPct val="0"/>
                </a:spcBef>
                <a:buSzTx/>
                <a:buFontTx/>
                <a:buNone/>
              </a:pPr>
              <a:t>49</a:t>
            </a:fld>
            <a:endParaRPr lang="en-US" altLang="nl-NL" sz="1000"/>
          </a:p>
        </p:txBody>
      </p:sp>
      <p:sp>
        <p:nvSpPr>
          <p:cNvPr id="70661" name="Rectangle 3"/>
          <p:cNvSpPr>
            <a:spLocks noGrp="1" noChangeArrowheads="1"/>
          </p:cNvSpPr>
          <p:nvPr>
            <p:ph type="body" idx="1"/>
          </p:nvPr>
        </p:nvSpPr>
        <p:spPr/>
        <p:txBody>
          <a:bodyPr/>
          <a:lstStyle/>
          <a:p>
            <a:pPr eaLnBrk="1" hangingPunct="1"/>
            <a:endParaRPr lang="nl-NL" altLang="nl-NL" smtClean="0"/>
          </a:p>
          <a:p>
            <a:pPr eaLnBrk="1" hangingPunct="1"/>
            <a:endParaRPr lang="en-US" altLang="nl-NL" smtClean="0"/>
          </a:p>
        </p:txBody>
      </p:sp>
      <p:pic>
        <p:nvPicPr>
          <p:cNvPr id="706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55975"/>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3498" name="AutoShape 10"/>
          <p:cNvSpPr>
            <a:spLocks noChangeArrowheads="1"/>
          </p:cNvSpPr>
          <p:nvPr/>
        </p:nvSpPr>
        <p:spPr bwMode="auto">
          <a:xfrm>
            <a:off x="3841011" y="1510850"/>
            <a:ext cx="2592388" cy="1582737"/>
          </a:xfrm>
          <a:prstGeom prst="wedgeRoundRectCallout">
            <a:avLst>
              <a:gd name="adj1" fmla="val -58694"/>
              <a:gd name="adj2" fmla="val 137565"/>
              <a:gd name="adj3" fmla="val 16667"/>
            </a:avLst>
          </a:prstGeom>
          <a:solidFill>
            <a:schemeClr val="bg1"/>
          </a:solidFill>
          <a:ln w="9525" algn="ctr">
            <a:solidFill>
              <a:schemeClr val="tx1"/>
            </a:solidFill>
            <a:miter lim="800000"/>
            <a:headEnd/>
            <a:tailEnd/>
          </a:ln>
        </p:spPr>
        <p:txBody>
          <a:bodyPr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63499" name="Rectangle 11"/>
          <p:cNvSpPr>
            <a:spLocks noChangeArrowheads="1"/>
          </p:cNvSpPr>
          <p:nvPr/>
        </p:nvSpPr>
        <p:spPr bwMode="auto">
          <a:xfrm>
            <a:off x="3769574" y="1615625"/>
            <a:ext cx="27352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r>
              <a:rPr lang="nl-NL" altLang="nl-NL" sz="1800" dirty="0"/>
              <a:t>Is </a:t>
            </a:r>
            <a:r>
              <a:rPr lang="nl-NL" altLang="nl-NL" sz="1800" dirty="0" err="1"/>
              <a:t>scaffolding</a:t>
            </a:r>
            <a:r>
              <a:rPr lang="nl-NL" altLang="nl-NL" sz="1800" dirty="0"/>
              <a:t> niet gewoon goed lesgeven? Dat doe ik toch al vanzelf? </a:t>
            </a:r>
          </a:p>
        </p:txBody>
      </p:sp>
      <p:sp>
        <p:nvSpPr>
          <p:cNvPr id="2" name="Title 1"/>
          <p:cNvSpPr>
            <a:spLocks noGrp="1"/>
          </p:cNvSpPr>
          <p:nvPr>
            <p:ph type="title"/>
          </p:nvPr>
        </p:nvSpPr>
        <p:spPr/>
        <p:txBody>
          <a:bodyPr/>
          <a:lstStyle/>
          <a:p>
            <a:endParaRPr lang="nl-NL"/>
          </a:p>
        </p:txBody>
      </p:sp>
    </p:spTree>
    <p:extLst>
      <p:ext uri="{BB962C8B-B14F-4D97-AF65-F5344CB8AC3E}">
        <p14:creationId xmlns:p14="http://schemas.microsoft.com/office/powerpoint/2010/main" val="7561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72FD6E87-805B-4A6A-A3DA-0E73FBFD8BA2}" type="slidenum">
              <a:rPr lang="en-US" altLang="nl-NL" sz="1000">
                <a:solidFill>
                  <a:srgbClr val="E98300"/>
                </a:solidFill>
              </a:rPr>
              <a:pPr eaLnBrk="1" hangingPunct="1">
                <a:spcBef>
                  <a:spcPct val="0"/>
                </a:spcBef>
                <a:buSzTx/>
                <a:buFontTx/>
                <a:buNone/>
              </a:pPr>
              <a:t>5</a:t>
            </a:fld>
            <a:endParaRPr lang="en-US" altLang="nl-NL" sz="1000"/>
          </a:p>
        </p:txBody>
      </p:sp>
      <p:sp>
        <p:nvSpPr>
          <p:cNvPr id="19459" name="Rectangle 2"/>
          <p:cNvSpPr>
            <a:spLocks noGrp="1" noChangeArrowheads="1"/>
          </p:cNvSpPr>
          <p:nvPr>
            <p:ph type="title"/>
          </p:nvPr>
        </p:nvSpPr>
        <p:spPr/>
        <p:txBody>
          <a:bodyPr/>
          <a:lstStyle/>
          <a:p>
            <a:pPr eaLnBrk="1" hangingPunct="1"/>
            <a:r>
              <a:rPr lang="nl-NL" altLang="nl-NL" dirty="0" smtClean="0"/>
              <a:t>Wat is </a:t>
            </a:r>
            <a:r>
              <a:rPr lang="nl-NL" altLang="nl-NL" dirty="0" err="1" smtClean="0"/>
              <a:t>scaffolding</a:t>
            </a:r>
            <a:r>
              <a:rPr lang="nl-NL" altLang="nl-NL" dirty="0" smtClean="0"/>
              <a:t>? </a:t>
            </a:r>
            <a:endParaRPr lang="en-US" altLang="nl-NL" dirty="0" smtClean="0"/>
          </a:p>
        </p:txBody>
      </p:sp>
      <p:sp>
        <p:nvSpPr>
          <p:cNvPr id="19460" name="Rectangle 3"/>
          <p:cNvSpPr>
            <a:spLocks noGrp="1" noChangeArrowheads="1"/>
          </p:cNvSpPr>
          <p:nvPr>
            <p:ph type="body" idx="1"/>
          </p:nvPr>
        </p:nvSpPr>
        <p:spPr>
          <a:xfrm>
            <a:off x="685800" y="2514600"/>
            <a:ext cx="5326063" cy="3352800"/>
          </a:xfrm>
        </p:spPr>
        <p:txBody>
          <a:bodyPr/>
          <a:lstStyle/>
          <a:p>
            <a:pPr eaLnBrk="1" hangingPunct="1"/>
            <a:r>
              <a:rPr lang="nl-NL" altLang="nl-NL" smtClean="0"/>
              <a:t>Socio-culturele theorie Vygotsky</a:t>
            </a:r>
          </a:p>
          <a:p>
            <a:pPr lvl="1" eaLnBrk="1" hangingPunct="1"/>
            <a:r>
              <a:rPr lang="nl-NL" altLang="nl-NL" smtClean="0"/>
              <a:t>Leren is een </a:t>
            </a:r>
            <a:r>
              <a:rPr lang="nl-NL" altLang="nl-NL" u="sng" smtClean="0"/>
              <a:t>sociale activiteit</a:t>
            </a:r>
          </a:p>
          <a:p>
            <a:pPr lvl="1" eaLnBrk="1" hangingPunct="1"/>
            <a:r>
              <a:rPr lang="nl-NL" altLang="nl-NL" smtClean="0"/>
              <a:t>Sociaal vlak -&gt; internalisatie</a:t>
            </a:r>
          </a:p>
        </p:txBody>
      </p:sp>
      <p:pic>
        <p:nvPicPr>
          <p:cNvPr id="19461" name="Picture 5" descr="vyg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700213"/>
            <a:ext cx="30289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732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A75FD023-106E-42C8-A17A-E027C46DB9D8}" type="slidenum">
              <a:rPr lang="en-US" altLang="nl-NL" sz="1000">
                <a:solidFill>
                  <a:srgbClr val="E98300"/>
                </a:solidFill>
              </a:rPr>
              <a:pPr eaLnBrk="1" hangingPunct="1">
                <a:spcBef>
                  <a:spcPct val="0"/>
                </a:spcBef>
                <a:buSzTx/>
                <a:buFontTx/>
                <a:buNone/>
              </a:pPr>
              <a:t>50</a:t>
            </a:fld>
            <a:endParaRPr lang="en-US" altLang="nl-NL" sz="1000"/>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55975"/>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685" name="Rectangle 3"/>
          <p:cNvSpPr>
            <a:spLocks noGrp="1" noChangeArrowheads="1"/>
          </p:cNvSpPr>
          <p:nvPr>
            <p:ph type="body" idx="1"/>
          </p:nvPr>
        </p:nvSpPr>
        <p:spPr/>
        <p:txBody>
          <a:bodyPr/>
          <a:lstStyle/>
          <a:p>
            <a:pPr eaLnBrk="1" hangingPunct="1"/>
            <a:endParaRPr lang="nl-NL" altLang="nl-NL" smtClean="0"/>
          </a:p>
          <a:p>
            <a:pPr eaLnBrk="1" hangingPunct="1"/>
            <a:endParaRPr lang="en-US" altLang="nl-NL" smtClean="0"/>
          </a:p>
        </p:txBody>
      </p:sp>
      <p:sp>
        <p:nvSpPr>
          <p:cNvPr id="97286" name="AutoShape 6"/>
          <p:cNvSpPr>
            <a:spLocks noChangeArrowheads="1"/>
          </p:cNvSpPr>
          <p:nvPr/>
        </p:nvSpPr>
        <p:spPr bwMode="auto">
          <a:xfrm>
            <a:off x="3203848" y="1846263"/>
            <a:ext cx="2592388" cy="1582737"/>
          </a:xfrm>
          <a:prstGeom prst="wedgeRoundRectCallout">
            <a:avLst>
              <a:gd name="adj1" fmla="val -58694"/>
              <a:gd name="adj2" fmla="val 137565"/>
              <a:gd name="adj3" fmla="val 16667"/>
            </a:avLst>
          </a:prstGeom>
          <a:solidFill>
            <a:schemeClr val="bg1"/>
          </a:solidFill>
          <a:ln w="9525" algn="ctr">
            <a:solidFill>
              <a:schemeClr val="tx1"/>
            </a:solidFill>
            <a:miter lim="800000"/>
            <a:headEnd/>
            <a:tailEnd/>
          </a:ln>
        </p:spPr>
        <p:txBody>
          <a:bodyPr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97288" name="Rectangle 8"/>
          <p:cNvSpPr>
            <a:spLocks noChangeArrowheads="1"/>
          </p:cNvSpPr>
          <p:nvPr/>
        </p:nvSpPr>
        <p:spPr bwMode="auto">
          <a:xfrm>
            <a:off x="3132411" y="2278063"/>
            <a:ext cx="27352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r>
              <a:rPr lang="nl-NL" altLang="nl-NL" sz="1800"/>
              <a:t>Ik mag niets meer voorzeggen/uitleggen.</a:t>
            </a:r>
          </a:p>
        </p:txBody>
      </p:sp>
      <p:sp>
        <p:nvSpPr>
          <p:cNvPr id="2" name="Title 1"/>
          <p:cNvSpPr>
            <a:spLocks noGrp="1"/>
          </p:cNvSpPr>
          <p:nvPr>
            <p:ph type="title"/>
          </p:nvPr>
        </p:nvSpPr>
        <p:spPr/>
        <p:txBody>
          <a:bodyPr/>
          <a:lstStyle/>
          <a:p>
            <a:endParaRPr lang="nl-NL"/>
          </a:p>
        </p:txBody>
      </p:sp>
    </p:spTree>
    <p:extLst>
      <p:ext uri="{BB962C8B-B14F-4D97-AF65-F5344CB8AC3E}">
        <p14:creationId xmlns:p14="http://schemas.microsoft.com/office/powerpoint/2010/main" val="34706570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72DB49D3-7B26-4116-A261-96C07BC3BCE6}" type="slidenum">
              <a:rPr lang="en-US" altLang="nl-NL" sz="1000">
                <a:solidFill>
                  <a:srgbClr val="E98300"/>
                </a:solidFill>
              </a:rPr>
              <a:pPr eaLnBrk="1" hangingPunct="1">
                <a:spcBef>
                  <a:spcPct val="0"/>
                </a:spcBef>
                <a:buSzTx/>
                <a:buFontTx/>
                <a:buNone/>
              </a:pPr>
              <a:t>51</a:t>
            </a:fld>
            <a:endParaRPr lang="en-US" altLang="nl-NL" sz="1000"/>
          </a:p>
        </p:txBody>
      </p:sp>
      <p:pic>
        <p:nvPicPr>
          <p:cNvPr id="1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3355975"/>
            <a:ext cx="39052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2709" name="Rectangle 3"/>
          <p:cNvSpPr>
            <a:spLocks noGrp="1" noChangeArrowheads="1"/>
          </p:cNvSpPr>
          <p:nvPr>
            <p:ph type="body" idx="1"/>
          </p:nvPr>
        </p:nvSpPr>
        <p:spPr/>
        <p:txBody>
          <a:bodyPr/>
          <a:lstStyle/>
          <a:p>
            <a:pPr eaLnBrk="1" hangingPunct="1"/>
            <a:endParaRPr lang="nl-NL" altLang="nl-NL" smtClean="0"/>
          </a:p>
          <a:p>
            <a:pPr eaLnBrk="1" hangingPunct="1"/>
            <a:endParaRPr lang="en-US" altLang="nl-NL" smtClean="0"/>
          </a:p>
        </p:txBody>
      </p:sp>
      <p:sp>
        <p:nvSpPr>
          <p:cNvPr id="98310" name="AutoShape 6"/>
          <p:cNvSpPr>
            <a:spLocks noChangeArrowheads="1"/>
          </p:cNvSpPr>
          <p:nvPr/>
        </p:nvSpPr>
        <p:spPr bwMode="auto">
          <a:xfrm>
            <a:off x="3581301" y="1769506"/>
            <a:ext cx="2592388" cy="1582737"/>
          </a:xfrm>
          <a:prstGeom prst="wedgeRoundRectCallout">
            <a:avLst>
              <a:gd name="adj1" fmla="val -58694"/>
              <a:gd name="adj2" fmla="val 137565"/>
              <a:gd name="adj3" fmla="val 16667"/>
            </a:avLst>
          </a:prstGeom>
          <a:solidFill>
            <a:schemeClr val="bg1"/>
          </a:solidFill>
          <a:ln w="9525" algn="ctr">
            <a:solidFill>
              <a:schemeClr val="tx1"/>
            </a:solidFill>
            <a:miter lim="800000"/>
            <a:headEnd/>
            <a:tailEnd/>
          </a:ln>
        </p:spPr>
        <p:txBody>
          <a:bodyPr anchor="ct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spcBef>
                <a:spcPct val="0"/>
              </a:spcBef>
              <a:buSzTx/>
              <a:buFontTx/>
              <a:buNone/>
            </a:pPr>
            <a:endParaRPr lang="nl-NL" altLang="nl-NL" sz="1800"/>
          </a:p>
        </p:txBody>
      </p:sp>
      <p:sp>
        <p:nvSpPr>
          <p:cNvPr id="98312" name="Rectangle 8"/>
          <p:cNvSpPr>
            <a:spLocks noChangeArrowheads="1"/>
          </p:cNvSpPr>
          <p:nvPr/>
        </p:nvSpPr>
        <p:spPr bwMode="auto">
          <a:xfrm>
            <a:off x="3509864" y="1985406"/>
            <a:ext cx="2735262"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algn="ctr" eaLnBrk="1" hangingPunct="1">
              <a:buFont typeface="Wingdings 2" pitchFamily="18" charset="2"/>
              <a:buNone/>
            </a:pPr>
            <a:r>
              <a:rPr lang="nl-NL" altLang="nl-NL" sz="1800"/>
              <a:t>Scaffolding is een leuk theoretisch idee, maar praktisch niet haalbaar </a:t>
            </a:r>
          </a:p>
          <a:p>
            <a:pPr algn="ctr" eaLnBrk="1" hangingPunct="1">
              <a:buFont typeface="Wingdings 2" pitchFamily="18" charset="2"/>
              <a:buNone/>
            </a:pPr>
            <a:r>
              <a:rPr lang="nl-NL" altLang="nl-NL" sz="1800"/>
              <a:t>in de klas.</a:t>
            </a:r>
          </a:p>
        </p:txBody>
      </p:sp>
      <p:sp>
        <p:nvSpPr>
          <p:cNvPr id="2" name="Title 1"/>
          <p:cNvSpPr>
            <a:spLocks noGrp="1"/>
          </p:cNvSpPr>
          <p:nvPr>
            <p:ph type="title"/>
          </p:nvPr>
        </p:nvSpPr>
        <p:spPr/>
        <p:txBody>
          <a:bodyPr/>
          <a:lstStyle/>
          <a:p>
            <a:endParaRPr lang="nl-NL"/>
          </a:p>
        </p:txBody>
      </p:sp>
    </p:spTree>
    <p:extLst>
      <p:ext uri="{BB962C8B-B14F-4D97-AF65-F5344CB8AC3E}">
        <p14:creationId xmlns:p14="http://schemas.microsoft.com/office/powerpoint/2010/main" val="1921007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nl-NL" altLang="nl-NL" smtClean="0"/>
              <a:t>Aandachtspunten</a:t>
            </a:r>
            <a:endParaRPr lang="en-GB" altLang="nl-NL" smtClean="0"/>
          </a:p>
        </p:txBody>
      </p:sp>
      <p:sp>
        <p:nvSpPr>
          <p:cNvPr id="76803" name="Content Placeholder 2"/>
          <p:cNvSpPr>
            <a:spLocks noGrp="1"/>
          </p:cNvSpPr>
          <p:nvPr>
            <p:ph idx="1"/>
          </p:nvPr>
        </p:nvSpPr>
        <p:spPr>
          <a:xfrm>
            <a:off x="685800" y="2060575"/>
            <a:ext cx="7391400" cy="3960813"/>
          </a:xfrm>
        </p:spPr>
        <p:txBody>
          <a:bodyPr>
            <a:normAutofit/>
          </a:bodyPr>
          <a:lstStyle/>
          <a:p>
            <a:r>
              <a:rPr lang="nl-NL" altLang="nl-NL" dirty="0" smtClean="0"/>
              <a:t>Leg uit wat je gaat doen/veranderen en waarom om verwarring en frustratie bij leerlingen te voorkomen</a:t>
            </a:r>
          </a:p>
          <a:p>
            <a:r>
              <a:rPr lang="nl-NL" altLang="nl-NL" dirty="0" smtClean="0"/>
              <a:t>Zorg dat de leerlingen verder kunnen werken</a:t>
            </a:r>
          </a:p>
          <a:p>
            <a:r>
              <a:rPr lang="nl-NL" altLang="nl-NL" dirty="0" smtClean="0"/>
              <a:t>Laat de leerlingen oefenen in het uitleggen van hun kennis en begrip</a:t>
            </a:r>
          </a:p>
          <a:p>
            <a:r>
              <a:rPr lang="nl-NL" altLang="nl-NL" dirty="0" smtClean="0"/>
              <a:t>Let op: je ‘mag’ nog steeds wel uitleg geven, maar alleen als het nodig is</a:t>
            </a:r>
            <a:endParaRPr lang="en-GB" altLang="nl-NL" dirty="0" smtClean="0"/>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4677154B-20DA-467C-AD81-DE86992462CB}" type="slidenum">
              <a:rPr lang="en-US" altLang="nl-NL" sz="1000">
                <a:solidFill>
                  <a:srgbClr val="E98300"/>
                </a:solidFill>
              </a:rPr>
              <a:pPr eaLnBrk="1" hangingPunct="1">
                <a:spcBef>
                  <a:spcPct val="0"/>
                </a:spcBef>
                <a:buSzTx/>
                <a:buFontTx/>
                <a:buNone/>
              </a:pPr>
              <a:t>52</a:t>
            </a:fld>
            <a:endParaRPr lang="en-US" altLang="nl-NL" sz="1000"/>
          </a:p>
        </p:txBody>
      </p:sp>
    </p:spTree>
    <p:extLst>
      <p:ext uri="{BB962C8B-B14F-4D97-AF65-F5344CB8AC3E}">
        <p14:creationId xmlns:p14="http://schemas.microsoft.com/office/powerpoint/2010/main" val="29677326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5B4BE76A-6CD2-4855-89A4-B65634F857FC}" type="slidenum">
              <a:rPr lang="en-US" altLang="nl-NL" sz="1000">
                <a:solidFill>
                  <a:srgbClr val="E98300"/>
                </a:solidFill>
              </a:rPr>
              <a:pPr eaLnBrk="1" hangingPunct="1">
                <a:spcBef>
                  <a:spcPct val="0"/>
                </a:spcBef>
                <a:buSzTx/>
                <a:buFontTx/>
                <a:buNone/>
              </a:pPr>
              <a:t>53</a:t>
            </a:fld>
            <a:endParaRPr lang="en-US" altLang="nl-NL" sz="1000"/>
          </a:p>
        </p:txBody>
      </p:sp>
      <p:sp>
        <p:nvSpPr>
          <p:cNvPr id="77828" name="Rectangle 2"/>
          <p:cNvSpPr>
            <a:spLocks noGrp="1" noChangeArrowheads="1"/>
          </p:cNvSpPr>
          <p:nvPr>
            <p:ph type="title"/>
          </p:nvPr>
        </p:nvSpPr>
        <p:spPr/>
        <p:txBody>
          <a:bodyPr/>
          <a:lstStyle/>
          <a:p>
            <a:pPr eaLnBrk="1" hangingPunct="1"/>
            <a:r>
              <a:rPr lang="nl-NL" altLang="nl-NL" smtClean="0"/>
              <a:t>Samenvatting</a:t>
            </a:r>
            <a:endParaRPr lang="en-US" altLang="nl-NL" smtClean="0"/>
          </a:p>
        </p:txBody>
      </p:sp>
      <p:sp>
        <p:nvSpPr>
          <p:cNvPr id="77829" name="Rectangle 3"/>
          <p:cNvSpPr>
            <a:spLocks noGrp="1" noChangeArrowheads="1"/>
          </p:cNvSpPr>
          <p:nvPr>
            <p:ph type="body" idx="1"/>
          </p:nvPr>
        </p:nvSpPr>
        <p:spPr/>
        <p:txBody>
          <a:bodyPr/>
          <a:lstStyle/>
          <a:p>
            <a:pPr eaLnBrk="1" hangingPunct="1">
              <a:lnSpc>
                <a:spcPct val="80000"/>
              </a:lnSpc>
              <a:buFont typeface="Wingdings 2" pitchFamily="18" charset="2"/>
              <a:buNone/>
            </a:pPr>
            <a:r>
              <a:rPr lang="nl-NL" altLang="nl-NL" sz="2200" dirty="0" err="1" smtClean="0"/>
              <a:t>Scaffolding</a:t>
            </a:r>
            <a:r>
              <a:rPr lang="nl-NL" altLang="nl-NL" sz="2200" dirty="0" smtClean="0"/>
              <a:t>; wat is het?</a:t>
            </a:r>
          </a:p>
          <a:p>
            <a:pPr eaLnBrk="1" hangingPunct="1">
              <a:lnSpc>
                <a:spcPct val="80000"/>
              </a:lnSpc>
              <a:buFontTx/>
              <a:buChar char="-"/>
            </a:pPr>
            <a:r>
              <a:rPr lang="nl-NL" altLang="nl-NL" sz="2200" dirty="0" err="1" smtClean="0"/>
              <a:t>Adaptiviteit</a:t>
            </a:r>
            <a:endParaRPr lang="nl-NL" altLang="nl-NL" sz="2200" dirty="0" smtClean="0"/>
          </a:p>
          <a:p>
            <a:pPr eaLnBrk="1" hangingPunct="1">
              <a:lnSpc>
                <a:spcPct val="80000"/>
              </a:lnSpc>
              <a:buFontTx/>
              <a:buChar char="-"/>
            </a:pPr>
            <a:r>
              <a:rPr lang="nl-NL" altLang="nl-NL" sz="2200" dirty="0" smtClean="0"/>
              <a:t>Fading</a:t>
            </a:r>
          </a:p>
          <a:p>
            <a:pPr eaLnBrk="1" hangingPunct="1">
              <a:lnSpc>
                <a:spcPct val="80000"/>
              </a:lnSpc>
              <a:buFontTx/>
              <a:buChar char="-"/>
            </a:pPr>
            <a:r>
              <a:rPr lang="nl-NL" altLang="nl-NL" sz="2200" dirty="0" smtClean="0"/>
              <a:t>Overdracht van verantwoordelijkheid</a:t>
            </a:r>
          </a:p>
          <a:p>
            <a:pPr eaLnBrk="1" hangingPunct="1">
              <a:lnSpc>
                <a:spcPct val="80000"/>
              </a:lnSpc>
              <a:buFontTx/>
              <a:buChar char="-"/>
            </a:pPr>
            <a:endParaRPr lang="nl-NL" altLang="nl-NL" sz="2200" dirty="0" smtClean="0"/>
          </a:p>
          <a:p>
            <a:pPr eaLnBrk="1" hangingPunct="1">
              <a:lnSpc>
                <a:spcPct val="80000"/>
              </a:lnSpc>
              <a:buFontTx/>
              <a:buNone/>
            </a:pPr>
            <a:r>
              <a:rPr lang="nl-NL" altLang="nl-NL" sz="2200" dirty="0" err="1" smtClean="0"/>
              <a:t>Scaffolding</a:t>
            </a:r>
            <a:r>
              <a:rPr lang="nl-NL" altLang="nl-NL" sz="2200" dirty="0" smtClean="0"/>
              <a:t>; hoe doe je het? </a:t>
            </a:r>
          </a:p>
          <a:p>
            <a:pPr eaLnBrk="1" hangingPunct="1">
              <a:lnSpc>
                <a:spcPct val="80000"/>
              </a:lnSpc>
              <a:buFontTx/>
              <a:buChar char="-"/>
            </a:pPr>
            <a:r>
              <a:rPr lang="nl-NL" altLang="nl-NL" sz="2200" dirty="0" smtClean="0"/>
              <a:t>Diagnosestrategieën</a:t>
            </a:r>
          </a:p>
          <a:p>
            <a:pPr eaLnBrk="1" hangingPunct="1">
              <a:lnSpc>
                <a:spcPct val="80000"/>
              </a:lnSpc>
              <a:buFontTx/>
              <a:buChar char="-"/>
            </a:pPr>
            <a:r>
              <a:rPr lang="nl-NL" altLang="nl-NL" sz="2200" dirty="0" smtClean="0"/>
              <a:t>Diagnosecheck</a:t>
            </a:r>
          </a:p>
          <a:p>
            <a:pPr eaLnBrk="1" hangingPunct="1">
              <a:lnSpc>
                <a:spcPct val="80000"/>
              </a:lnSpc>
              <a:buFontTx/>
              <a:buChar char="-"/>
            </a:pPr>
            <a:r>
              <a:rPr lang="nl-NL" altLang="nl-NL" sz="2200" dirty="0" smtClean="0"/>
              <a:t>Interventiestrategieën</a:t>
            </a:r>
          </a:p>
          <a:p>
            <a:pPr eaLnBrk="1" hangingPunct="1">
              <a:lnSpc>
                <a:spcPct val="80000"/>
              </a:lnSpc>
              <a:buFontTx/>
              <a:buChar char="-"/>
            </a:pPr>
            <a:r>
              <a:rPr lang="nl-NL" altLang="nl-NL" sz="2200" dirty="0" smtClean="0"/>
              <a:t>Begripscheck</a:t>
            </a:r>
            <a:endParaRPr lang="en-US" altLang="nl-NL" sz="2200" dirty="0" smtClean="0"/>
          </a:p>
        </p:txBody>
      </p:sp>
    </p:spTree>
    <p:extLst>
      <p:ext uri="{BB962C8B-B14F-4D97-AF65-F5344CB8AC3E}">
        <p14:creationId xmlns:p14="http://schemas.microsoft.com/office/powerpoint/2010/main" val="28230702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828584" cy="6938980"/>
          </a:xfrm>
          <a:prstGeom prst="rect">
            <a:avLst/>
          </a:prstGeom>
        </p:spPr>
      </p:pic>
      <p:sp>
        <p:nvSpPr>
          <p:cNvPr id="3" name="Content Placeholder 2"/>
          <p:cNvSpPr>
            <a:spLocks noGrp="1"/>
          </p:cNvSpPr>
          <p:nvPr>
            <p:ph sz="quarter" idx="1"/>
          </p:nvPr>
        </p:nvSpPr>
        <p:spPr>
          <a:solidFill>
            <a:schemeClr val="bg1">
              <a:alpha val="74000"/>
            </a:schemeClr>
          </a:solidFill>
        </p:spPr>
        <p:txBody>
          <a:bodyPr>
            <a:normAutofit/>
          </a:bodyPr>
          <a:lstStyle/>
          <a:p>
            <a:pPr marL="0" indent="0" algn="ctr">
              <a:buNone/>
            </a:pPr>
            <a:r>
              <a:rPr lang="nl-NL" sz="6000" dirty="0" smtClean="0"/>
              <a:t>Bedankt voor jullie aandacht!</a:t>
            </a:r>
          </a:p>
          <a:p>
            <a:pPr marL="0" indent="0" algn="ctr">
              <a:buNone/>
            </a:pPr>
            <a:endParaRPr lang="nl-NL" sz="5000" dirty="0" smtClean="0"/>
          </a:p>
          <a:p>
            <a:pPr marL="0" indent="0" algn="ctr">
              <a:buNone/>
            </a:pPr>
            <a:endParaRPr lang="nl-NL" sz="5000" dirty="0"/>
          </a:p>
          <a:p>
            <a:pPr marL="0" indent="0" algn="ctr">
              <a:buNone/>
            </a:pPr>
            <a:r>
              <a:rPr lang="nl-NL" sz="2000" dirty="0" smtClean="0"/>
              <a:t>Janneke van de Pol (j.e.vandepol@uu.nl)</a:t>
            </a:r>
          </a:p>
          <a:p>
            <a:pPr marL="0" indent="0" algn="ctr">
              <a:buNone/>
            </a:pPr>
            <a:endParaRPr lang="nl-NL" sz="5000" dirty="0" smtClean="0"/>
          </a:p>
        </p:txBody>
      </p:sp>
    </p:spTree>
    <p:extLst>
      <p:ext uri="{BB962C8B-B14F-4D97-AF65-F5344CB8AC3E}">
        <p14:creationId xmlns:p14="http://schemas.microsoft.com/office/powerpoint/2010/main" val="32325318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C014CF4D-0349-4842-8449-E6CDBA33AA7D}" type="slidenum">
              <a:rPr lang="en-US" altLang="nl-NL" sz="1000">
                <a:solidFill>
                  <a:srgbClr val="E98300"/>
                </a:solidFill>
              </a:rPr>
              <a:pPr eaLnBrk="1" hangingPunct="1">
                <a:spcBef>
                  <a:spcPct val="0"/>
                </a:spcBef>
                <a:buSzTx/>
                <a:buFontTx/>
                <a:buNone/>
              </a:pPr>
              <a:t>6</a:t>
            </a:fld>
            <a:endParaRPr lang="en-US" altLang="nl-NL" sz="1000"/>
          </a:p>
        </p:txBody>
      </p:sp>
      <p:sp>
        <p:nvSpPr>
          <p:cNvPr id="20484" name="Rectangle 2"/>
          <p:cNvSpPr>
            <a:spLocks noGrp="1" noChangeArrowheads="1"/>
          </p:cNvSpPr>
          <p:nvPr>
            <p:ph type="title"/>
          </p:nvPr>
        </p:nvSpPr>
        <p:spPr/>
        <p:txBody>
          <a:bodyPr/>
          <a:lstStyle/>
          <a:p>
            <a:pPr eaLnBrk="1" hangingPunct="1"/>
            <a:r>
              <a:rPr lang="nl-NL" altLang="nl-NL" dirty="0" smtClean="0"/>
              <a:t>Wat is </a:t>
            </a:r>
            <a:r>
              <a:rPr lang="nl-NL" altLang="nl-NL" dirty="0" err="1" smtClean="0"/>
              <a:t>scaffolding</a:t>
            </a:r>
            <a:r>
              <a:rPr lang="nl-NL" altLang="nl-NL" dirty="0" smtClean="0"/>
              <a:t>? </a:t>
            </a:r>
            <a:endParaRPr lang="en-US" altLang="nl-NL" dirty="0" smtClean="0"/>
          </a:p>
        </p:txBody>
      </p:sp>
      <p:sp>
        <p:nvSpPr>
          <p:cNvPr id="20485" name="Rectangle 3"/>
          <p:cNvSpPr>
            <a:spLocks noGrp="1" noChangeArrowheads="1"/>
          </p:cNvSpPr>
          <p:nvPr>
            <p:ph type="body" idx="1"/>
          </p:nvPr>
        </p:nvSpPr>
        <p:spPr>
          <a:xfrm>
            <a:off x="685800" y="2514600"/>
            <a:ext cx="5470525" cy="3867150"/>
          </a:xfrm>
        </p:spPr>
        <p:txBody>
          <a:bodyPr>
            <a:normAutofit fontScale="92500"/>
          </a:bodyPr>
          <a:lstStyle/>
          <a:p>
            <a:pPr eaLnBrk="1" hangingPunct="1">
              <a:lnSpc>
                <a:spcPct val="80000"/>
              </a:lnSpc>
            </a:pPr>
            <a:r>
              <a:rPr lang="nl-NL" altLang="nl-NL" smtClean="0"/>
              <a:t>Socio-culturele theorie Vygotsky</a:t>
            </a:r>
          </a:p>
          <a:p>
            <a:pPr lvl="1" eaLnBrk="1" hangingPunct="1">
              <a:lnSpc>
                <a:spcPct val="130000"/>
              </a:lnSpc>
            </a:pPr>
            <a:r>
              <a:rPr lang="nl-NL" altLang="nl-NL" smtClean="0"/>
              <a:t>Zone van naaste ontwikkeling (Zone of proximal development)</a:t>
            </a:r>
          </a:p>
          <a:p>
            <a:pPr lvl="1" eaLnBrk="1" hangingPunct="1">
              <a:lnSpc>
                <a:spcPct val="130000"/>
              </a:lnSpc>
              <a:buFont typeface="Wingdings 2" pitchFamily="18" charset="2"/>
              <a:buNone/>
            </a:pPr>
            <a:endParaRPr lang="nl-NL" altLang="nl-NL" smtClean="0"/>
          </a:p>
          <a:p>
            <a:pPr lvl="1" eaLnBrk="1" hangingPunct="1">
              <a:lnSpc>
                <a:spcPct val="130000"/>
              </a:lnSpc>
              <a:buFont typeface="Wingdings 2" pitchFamily="18" charset="2"/>
              <a:buNone/>
            </a:pPr>
            <a:r>
              <a:rPr lang="nl-NL" altLang="nl-NL" sz="1700" smtClean="0"/>
              <a:t>“the distance between the </a:t>
            </a:r>
            <a:r>
              <a:rPr lang="nl-NL" altLang="nl-NL" sz="1700" u="sng" smtClean="0"/>
              <a:t>actual developmental level</a:t>
            </a:r>
            <a:r>
              <a:rPr lang="nl-NL" altLang="nl-NL" sz="1700" smtClean="0"/>
              <a:t> as determined by independent problem solving and the level of </a:t>
            </a:r>
            <a:r>
              <a:rPr lang="nl-NL" altLang="nl-NL" sz="1700" u="sng" smtClean="0"/>
              <a:t>potential development</a:t>
            </a:r>
            <a:r>
              <a:rPr lang="nl-NL" altLang="nl-NL" sz="1700" smtClean="0"/>
              <a:t> as determined through problem solving under adult guidance or in collaboration with more capable peers” (Vygotsky, 1978, p. 86)</a:t>
            </a:r>
            <a:endParaRPr lang="en-US" altLang="nl-NL" sz="1700" smtClean="0"/>
          </a:p>
        </p:txBody>
      </p:sp>
      <p:pic>
        <p:nvPicPr>
          <p:cNvPr id="6" name="Picture 5" descr="vyg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425" y="1700213"/>
            <a:ext cx="30289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396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EF974FD4-C73B-44DA-A091-FC7CB9096A5E}" type="slidenum">
              <a:rPr lang="en-US" altLang="nl-NL" sz="1000">
                <a:solidFill>
                  <a:srgbClr val="E98300"/>
                </a:solidFill>
              </a:rPr>
              <a:pPr eaLnBrk="1" hangingPunct="1">
                <a:spcBef>
                  <a:spcPct val="0"/>
                </a:spcBef>
                <a:buSzTx/>
                <a:buFontTx/>
                <a:buNone/>
              </a:pPr>
              <a:t>7</a:t>
            </a:fld>
            <a:endParaRPr lang="en-US" altLang="nl-NL" sz="1000"/>
          </a:p>
        </p:txBody>
      </p:sp>
      <p:pic>
        <p:nvPicPr>
          <p:cNvPr id="21508" name="Picture 4" descr="vygotsky-levels-flat-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00013"/>
            <a:ext cx="6621462"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Line 5"/>
          <p:cNvSpPr>
            <a:spLocks noChangeShapeType="1"/>
          </p:cNvSpPr>
          <p:nvPr/>
        </p:nvSpPr>
        <p:spPr bwMode="auto">
          <a:xfrm>
            <a:off x="1331913" y="3141663"/>
            <a:ext cx="2303462" cy="0"/>
          </a:xfrm>
          <a:prstGeom prst="line">
            <a:avLst/>
          </a:prstGeom>
          <a:noFill/>
          <a:ln w="1270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nl-NL"/>
          </a:p>
        </p:txBody>
      </p:sp>
    </p:spTree>
    <p:extLst>
      <p:ext uri="{BB962C8B-B14F-4D97-AF65-F5344CB8AC3E}">
        <p14:creationId xmlns:p14="http://schemas.microsoft.com/office/powerpoint/2010/main" val="2303813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2FEEAA49-5030-4173-9041-13AC85D7F4EC}" type="slidenum">
              <a:rPr lang="en-US" altLang="nl-NL" sz="1000">
                <a:solidFill>
                  <a:srgbClr val="E98300"/>
                </a:solidFill>
              </a:rPr>
              <a:pPr eaLnBrk="1" hangingPunct="1">
                <a:spcBef>
                  <a:spcPct val="0"/>
                </a:spcBef>
                <a:buSzTx/>
                <a:buFontTx/>
                <a:buNone/>
              </a:pPr>
              <a:t>8</a:t>
            </a:fld>
            <a:endParaRPr lang="en-US" altLang="nl-NL" sz="1000"/>
          </a:p>
        </p:txBody>
      </p:sp>
      <p:sp>
        <p:nvSpPr>
          <p:cNvPr id="22532" name="Rectangle 2"/>
          <p:cNvSpPr>
            <a:spLocks noGrp="1" noChangeArrowheads="1"/>
          </p:cNvSpPr>
          <p:nvPr>
            <p:ph type="title"/>
          </p:nvPr>
        </p:nvSpPr>
        <p:spPr/>
        <p:txBody>
          <a:bodyPr/>
          <a:lstStyle/>
          <a:p>
            <a:pPr eaLnBrk="1" hangingPunct="1"/>
            <a:r>
              <a:rPr lang="nl-NL" altLang="nl-NL" dirty="0" smtClean="0"/>
              <a:t>Wat is </a:t>
            </a:r>
            <a:r>
              <a:rPr lang="nl-NL" altLang="nl-NL" dirty="0" err="1" smtClean="0"/>
              <a:t>scaffolding</a:t>
            </a:r>
            <a:r>
              <a:rPr lang="nl-NL" altLang="nl-NL" dirty="0" smtClean="0"/>
              <a:t>? </a:t>
            </a:r>
            <a:endParaRPr lang="en-US" altLang="nl-NL" dirty="0" smtClean="0"/>
          </a:p>
        </p:txBody>
      </p:sp>
      <p:sp>
        <p:nvSpPr>
          <p:cNvPr id="22533" name="Rectangle 3"/>
          <p:cNvSpPr>
            <a:spLocks noGrp="1" noChangeArrowheads="1"/>
          </p:cNvSpPr>
          <p:nvPr>
            <p:ph type="body" idx="1"/>
          </p:nvPr>
        </p:nvSpPr>
        <p:spPr/>
        <p:txBody>
          <a:bodyPr/>
          <a:lstStyle/>
          <a:p>
            <a:pPr eaLnBrk="1" hangingPunct="1"/>
            <a:r>
              <a:rPr lang="nl-NL" altLang="nl-NL" smtClean="0"/>
              <a:t>Metafoor (scaffolding = steiger)</a:t>
            </a:r>
          </a:p>
          <a:p>
            <a:pPr eaLnBrk="1" hangingPunct="1"/>
            <a:r>
              <a:rPr lang="nl-NL" altLang="nl-NL" smtClean="0"/>
              <a:t>Voor het eerst genoemd in </a:t>
            </a:r>
          </a:p>
          <a:p>
            <a:pPr eaLnBrk="1" hangingPunct="1">
              <a:buFont typeface="Wingdings 2" pitchFamily="18" charset="2"/>
              <a:buNone/>
            </a:pPr>
            <a:r>
              <a:rPr lang="nl-NL" altLang="nl-NL" smtClean="0"/>
              <a:t>	1976 door Wood, Bruner, &amp; Ross</a:t>
            </a:r>
          </a:p>
          <a:p>
            <a:pPr eaLnBrk="1" hangingPunct="1">
              <a:buFont typeface="Wingdings 2" pitchFamily="18" charset="2"/>
              <a:buNone/>
            </a:pPr>
            <a:r>
              <a:rPr lang="nl-NL" altLang="nl-NL" sz="2200" smtClean="0"/>
              <a:t>	</a:t>
            </a:r>
          </a:p>
          <a:p>
            <a:pPr eaLnBrk="1" hangingPunct="1">
              <a:buFont typeface="Wingdings 2" pitchFamily="18" charset="2"/>
              <a:buNone/>
            </a:pPr>
            <a:r>
              <a:rPr lang="nl-NL" altLang="nl-NL" sz="2200" smtClean="0"/>
              <a:t>	“[tutoring] involves a kind of “scaffolding” process that enables a child or novice to solve a problem, carry out a task or achieve a goal which would be beyond his unassisted efforts” (p.90, Wood et al., 1976)</a:t>
            </a:r>
          </a:p>
          <a:p>
            <a:pPr eaLnBrk="1" hangingPunct="1">
              <a:buFont typeface="Wingdings 2" pitchFamily="18" charset="2"/>
              <a:buNone/>
            </a:pPr>
            <a:endParaRPr lang="nl-NL" altLang="nl-NL" sz="2200" smtClean="0"/>
          </a:p>
        </p:txBody>
      </p:sp>
      <p:pic>
        <p:nvPicPr>
          <p:cNvPr id="22534" name="Picture 5" descr="_J7K5581_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288" y="188913"/>
            <a:ext cx="24479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057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20000"/>
              </a:spcBef>
              <a:buSzPct val="60000"/>
              <a:buFont typeface="Wingdings 2" pitchFamily="18" charset="2"/>
              <a:buChar char="¢"/>
              <a:defRPr sz="2600">
                <a:solidFill>
                  <a:schemeClr val="tx1"/>
                </a:solidFill>
                <a:latin typeface="Arial" charset="0"/>
              </a:defRPr>
            </a:lvl1pPr>
            <a:lvl2pPr marL="742950" indent="-285750" algn="l" eaLnBrk="0" hangingPunct="0">
              <a:lnSpc>
                <a:spcPct val="150000"/>
              </a:lnSpc>
              <a:buSzPct val="60000"/>
              <a:buFont typeface="Wingdings 2" pitchFamily="18" charset="2"/>
              <a:buChar char="£"/>
              <a:defRPr sz="2600">
                <a:solidFill>
                  <a:schemeClr val="tx1"/>
                </a:solidFill>
                <a:latin typeface="Arial" charset="0"/>
              </a:defRPr>
            </a:lvl2pPr>
            <a:lvl3pPr marL="1143000" indent="-228600" algn="l" eaLnBrk="0" hangingPunct="0">
              <a:lnSpc>
                <a:spcPct val="150000"/>
              </a:lnSpc>
              <a:buSzPct val="80000"/>
              <a:buFont typeface="Wingdings 2" pitchFamily="18" charset="2"/>
              <a:buChar char=""/>
              <a:defRPr sz="2000">
                <a:solidFill>
                  <a:schemeClr val="tx1"/>
                </a:solidFill>
                <a:latin typeface="Arial" charset="0"/>
              </a:defRPr>
            </a:lvl3pPr>
            <a:lvl4pPr marL="1600200" indent="-228600" algn="l" eaLnBrk="0" hangingPunct="0">
              <a:lnSpc>
                <a:spcPct val="150000"/>
              </a:lnSpc>
              <a:buSzPct val="80000"/>
              <a:buFont typeface="Wingdings 2" pitchFamily="18" charset="2"/>
              <a:buChar char=""/>
              <a:defRPr sz="2000">
                <a:solidFill>
                  <a:schemeClr val="tx1"/>
                </a:solidFill>
                <a:latin typeface="Arial" charset="0"/>
              </a:defRPr>
            </a:lvl4pPr>
            <a:lvl5pPr marL="2057400" indent="-228600" algn="l" eaLnBrk="0" hangingPunct="0">
              <a:lnSpc>
                <a:spcPct val="150000"/>
              </a:lnSpc>
              <a:buSzPct val="80000"/>
              <a:buFont typeface="Wingdings 2" pitchFamily="18" charset="2"/>
              <a:buChar char="Ò"/>
              <a:defRPr sz="2000">
                <a:solidFill>
                  <a:schemeClr val="tx1"/>
                </a:solidFill>
                <a:latin typeface="Arial" charset="0"/>
              </a:defRPr>
            </a:lvl5pPr>
            <a:lvl6pPr marL="25146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6pPr>
            <a:lvl7pPr marL="29718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7pPr>
            <a:lvl8pPr marL="34290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8pPr>
            <a:lvl9pPr marL="3886200" indent="-228600" eaLnBrk="0" fontAlgn="base" hangingPunct="0">
              <a:lnSpc>
                <a:spcPct val="150000"/>
              </a:lnSpc>
              <a:spcBef>
                <a:spcPct val="0"/>
              </a:spcBef>
              <a:spcAft>
                <a:spcPct val="0"/>
              </a:spcAft>
              <a:buSzPct val="80000"/>
              <a:buFont typeface="Wingdings 2" pitchFamily="18" charset="2"/>
              <a:buChar char="Ò"/>
              <a:defRPr sz="2000">
                <a:solidFill>
                  <a:schemeClr val="tx1"/>
                </a:solidFill>
                <a:latin typeface="Arial" charset="0"/>
              </a:defRPr>
            </a:lvl9pPr>
          </a:lstStyle>
          <a:p>
            <a:pPr eaLnBrk="1" hangingPunct="1">
              <a:spcBef>
                <a:spcPct val="0"/>
              </a:spcBef>
              <a:buSzTx/>
              <a:buFontTx/>
              <a:buNone/>
            </a:pPr>
            <a:fld id="{4450C2B7-CC40-4480-BE77-450919D7776C}" type="slidenum">
              <a:rPr lang="en-US" altLang="nl-NL" sz="1000">
                <a:solidFill>
                  <a:srgbClr val="E98300"/>
                </a:solidFill>
              </a:rPr>
              <a:pPr eaLnBrk="1" hangingPunct="1">
                <a:spcBef>
                  <a:spcPct val="0"/>
                </a:spcBef>
                <a:buSzTx/>
                <a:buFontTx/>
                <a:buNone/>
              </a:pPr>
              <a:t>9</a:t>
            </a:fld>
            <a:endParaRPr lang="en-US" altLang="nl-NL" sz="1000"/>
          </a:p>
        </p:txBody>
      </p:sp>
      <p:pic>
        <p:nvPicPr>
          <p:cNvPr id="24580" name="Picture 2" descr="vygotsky-levels-flat-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100013"/>
            <a:ext cx="6621462" cy="70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_J7K5581_kle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9556" y="1916113"/>
            <a:ext cx="1584325" cy="2449512"/>
          </a:xfrm>
          <a:prstGeom prst="rect">
            <a:avLst/>
          </a:prstGeom>
          <a:noFill/>
          <a:ln w="984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02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112</TotalTime>
  <Words>2059</Words>
  <Application>Microsoft Office PowerPoint</Application>
  <PresentationFormat>Diavoorstelling (4:3)</PresentationFormat>
  <Paragraphs>510</Paragraphs>
  <Slides>54</Slides>
  <Notes>13</Notes>
  <HiddenSlides>0</HiddenSlides>
  <MMClips>0</MMClips>
  <ScaleCrop>false</ScaleCrop>
  <HeadingPairs>
    <vt:vector size="6" baseType="variant">
      <vt:variant>
        <vt:lpstr>Gebruikte lettertypen</vt:lpstr>
      </vt:variant>
      <vt:variant>
        <vt:i4>9</vt:i4>
      </vt:variant>
      <vt:variant>
        <vt:lpstr>Thema</vt:lpstr>
      </vt:variant>
      <vt:variant>
        <vt:i4>1</vt:i4>
      </vt:variant>
      <vt:variant>
        <vt:lpstr>Diatitels</vt:lpstr>
      </vt:variant>
      <vt:variant>
        <vt:i4>54</vt:i4>
      </vt:variant>
    </vt:vector>
  </HeadingPairs>
  <TitlesOfParts>
    <vt:vector size="64" baseType="lpstr">
      <vt:lpstr>ＭＳ Ｐゴシック</vt:lpstr>
      <vt:lpstr>SimSun</vt:lpstr>
      <vt:lpstr>Arial</vt:lpstr>
      <vt:lpstr>Arial Black</vt:lpstr>
      <vt:lpstr>Calibri</vt:lpstr>
      <vt:lpstr>FZShuTi</vt:lpstr>
      <vt:lpstr>Tw Cen MT</vt:lpstr>
      <vt:lpstr>Wingdings</vt:lpstr>
      <vt:lpstr>Wingdings 2</vt:lpstr>
      <vt:lpstr>Median</vt:lpstr>
      <vt:lpstr>Hulp op maat voor élke leerling</vt:lpstr>
      <vt:lpstr>Differentiatie</vt:lpstr>
      <vt:lpstr>Differentiatie</vt:lpstr>
      <vt:lpstr>PowerPoint-presentatie</vt:lpstr>
      <vt:lpstr>Wat is scaffolding? </vt:lpstr>
      <vt:lpstr>Wat is scaffolding? </vt:lpstr>
      <vt:lpstr>PowerPoint-presentatie</vt:lpstr>
      <vt:lpstr>Wat is scaffolding? </vt:lpstr>
      <vt:lpstr>PowerPoint-presentatie</vt:lpstr>
      <vt:lpstr>Ontleding van de metafoor</vt:lpstr>
      <vt:lpstr>PowerPoint-presentatie</vt:lpstr>
      <vt:lpstr>Opmerkingen bij metafoor?</vt:lpstr>
      <vt:lpstr>Populariteit metafoor</vt:lpstr>
      <vt:lpstr>Kenmerken scaffolding</vt:lpstr>
      <vt:lpstr>Adaptiviteit </vt:lpstr>
      <vt:lpstr>Adaptiviteit</vt:lpstr>
      <vt:lpstr>Adaptiviteit  Aanpassen mate van controle</vt:lpstr>
      <vt:lpstr>Adaptiviteit Aanpassen mate van controle</vt:lpstr>
      <vt:lpstr>PowerPoint-presentatie</vt:lpstr>
      <vt:lpstr>Wat is scaffolding?   Fading en overdracht verantwoordelijkheid</vt:lpstr>
      <vt:lpstr>Scaffolding, hoe doe je dat?</vt:lpstr>
      <vt:lpstr>PowerPoint-presentatie</vt:lpstr>
      <vt:lpstr>Diagnosestrategieën</vt:lpstr>
      <vt:lpstr>Scaffolding model</vt:lpstr>
      <vt:lpstr>2. Diagnosecheck </vt:lpstr>
      <vt:lpstr>PowerPoint-presentatie</vt:lpstr>
      <vt:lpstr>3. Hulpstrategieën</vt:lpstr>
      <vt:lpstr>PowerPoint-presentatie</vt:lpstr>
      <vt:lpstr>PowerPoint-presentatie</vt:lpstr>
      <vt:lpstr>4. Begripscheck</vt:lpstr>
      <vt:lpstr>Reacties? </vt:lpstr>
      <vt:lpstr>PowerPoint-presentatie</vt:lpstr>
      <vt:lpstr>Voorbeelden </vt:lpstr>
      <vt:lpstr>Voorbeeld 1</vt:lpstr>
      <vt:lpstr>Voorbeeld 1 - Kijkvragen</vt:lpstr>
      <vt:lpstr>Voorbeeld 2</vt:lpstr>
      <vt:lpstr>Voorbeeld 2 - Kijkvragen</vt:lpstr>
      <vt:lpstr>Aan de slag in groepjes</vt:lpstr>
      <vt:lpstr>Voorbeeld 1</vt:lpstr>
      <vt:lpstr>Bij voorbeeld 1 </vt:lpstr>
      <vt:lpstr>PowerPoint-presentatie</vt:lpstr>
      <vt:lpstr>Bij voorbeeld 2</vt:lpstr>
      <vt:lpstr>Voorbeeld 3</vt:lpstr>
      <vt:lpstr>Voorbeeld 3 - Kijkvragen</vt:lpstr>
      <vt:lpstr>Aan de slag in groepjes</vt:lpstr>
      <vt:lpstr>PowerPoint-presentatie</vt:lpstr>
      <vt:lpstr>Uitkomsten onderzoek</vt:lpstr>
      <vt:lpstr>Scaffolding in de praktijk</vt:lpstr>
      <vt:lpstr>PowerPoint-presentatie</vt:lpstr>
      <vt:lpstr>PowerPoint-presentatie</vt:lpstr>
      <vt:lpstr>PowerPoint-presentatie</vt:lpstr>
      <vt:lpstr>Aandachtspunten</vt:lpstr>
      <vt:lpstr>Samenvatting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 op maat voor de vmbo leerling</dc:title>
  <dc:creator>Janneke</dc:creator>
  <cp:lastModifiedBy>gebruiker</cp:lastModifiedBy>
  <cp:revision>29</cp:revision>
  <dcterms:created xsi:type="dcterms:W3CDTF">2012-11-30T16:47:07Z</dcterms:created>
  <dcterms:modified xsi:type="dcterms:W3CDTF">2017-01-13T11:50:45Z</dcterms:modified>
</cp:coreProperties>
</file>