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4"/>
  </p:sldMasterIdLst>
  <p:notesMasterIdLst>
    <p:notesMasterId r:id="rId25"/>
  </p:notesMasterIdLst>
  <p:sldIdLst>
    <p:sldId id="256" r:id="rId5"/>
    <p:sldId id="275" r:id="rId6"/>
    <p:sldId id="260" r:id="rId7"/>
    <p:sldId id="261" r:id="rId8"/>
    <p:sldId id="257" r:id="rId9"/>
    <p:sldId id="258" r:id="rId10"/>
    <p:sldId id="259" r:id="rId11"/>
    <p:sldId id="274" r:id="rId12"/>
    <p:sldId id="262" r:id="rId13"/>
    <p:sldId id="267" r:id="rId14"/>
    <p:sldId id="263" r:id="rId15"/>
    <p:sldId id="264" r:id="rId16"/>
    <p:sldId id="265" r:id="rId17"/>
    <p:sldId id="266" r:id="rId18"/>
    <p:sldId id="268" r:id="rId19"/>
    <p:sldId id="269" r:id="rId20"/>
    <p:sldId id="270" r:id="rId21"/>
    <p:sldId id="271" r:id="rId22"/>
    <p:sldId id="272" r:id="rId23"/>
    <p:sldId id="273"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Flier" initials="AF" lastIdx="2" clrIdx="0">
    <p:extLst>
      <p:ext uri="{19B8F6BF-5375-455C-9EA6-DF929625EA0E}">
        <p15:presenceInfo xmlns:p15="http://schemas.microsoft.com/office/powerpoint/2012/main" userId="4ac2a66ebb88829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86" autoAdjust="0"/>
    <p:restoredTop sz="87429" autoAdjust="0"/>
  </p:normalViewPr>
  <p:slideViewPr>
    <p:cSldViewPr snapToGrid="0">
      <p:cViewPr varScale="1">
        <p:scale>
          <a:sx n="82" d="100"/>
          <a:sy n="82" d="100"/>
        </p:scale>
        <p:origin x="74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ens,  K." userId="2472bd37-f03e-4d12-85af-e977600915e3" providerId="ADAL" clId="{1DF85DE2-2CF7-4E7A-A8CC-BE90D7AFF1DC}"/>
    <pc:docChg chg="custSel modSld">
      <pc:chgData name="Koens,  K." userId="2472bd37-f03e-4d12-85af-e977600915e3" providerId="ADAL" clId="{1DF85DE2-2CF7-4E7A-A8CC-BE90D7AFF1DC}" dt="2022-11-08T08:45:10.740" v="526" actId="20577"/>
      <pc:docMkLst>
        <pc:docMk/>
      </pc:docMkLst>
      <pc:sldChg chg="modNotesTx">
        <pc:chgData name="Koens,  K." userId="2472bd37-f03e-4d12-85af-e977600915e3" providerId="ADAL" clId="{1DF85DE2-2CF7-4E7A-A8CC-BE90D7AFF1DC}" dt="2022-11-08T08:32:51.093" v="290" actId="20577"/>
        <pc:sldMkLst>
          <pc:docMk/>
          <pc:sldMk cId="220213525" sldId="257"/>
        </pc:sldMkLst>
      </pc:sldChg>
      <pc:sldChg chg="modNotesTx">
        <pc:chgData name="Koens,  K." userId="2472bd37-f03e-4d12-85af-e977600915e3" providerId="ADAL" clId="{1DF85DE2-2CF7-4E7A-A8CC-BE90D7AFF1DC}" dt="2022-11-08T08:28:39.392" v="126" actId="6549"/>
        <pc:sldMkLst>
          <pc:docMk/>
          <pc:sldMk cId="2796659443" sldId="258"/>
        </pc:sldMkLst>
      </pc:sldChg>
      <pc:sldChg chg="modNotesTx">
        <pc:chgData name="Koens,  K." userId="2472bd37-f03e-4d12-85af-e977600915e3" providerId="ADAL" clId="{1DF85DE2-2CF7-4E7A-A8CC-BE90D7AFF1DC}" dt="2022-11-08T08:37:36.550" v="457" actId="20577"/>
        <pc:sldMkLst>
          <pc:docMk/>
          <pc:sldMk cId="1325627817" sldId="259"/>
        </pc:sldMkLst>
      </pc:sldChg>
      <pc:sldChg chg="modSp">
        <pc:chgData name="Koens,  K." userId="2472bd37-f03e-4d12-85af-e977600915e3" providerId="ADAL" clId="{1DF85DE2-2CF7-4E7A-A8CC-BE90D7AFF1DC}" dt="2022-11-08T08:42:39.626" v="499" actId="20577"/>
        <pc:sldMkLst>
          <pc:docMk/>
          <pc:sldMk cId="1150763151" sldId="271"/>
        </pc:sldMkLst>
        <pc:spChg chg="mod">
          <ac:chgData name="Koens,  K." userId="2472bd37-f03e-4d12-85af-e977600915e3" providerId="ADAL" clId="{1DF85DE2-2CF7-4E7A-A8CC-BE90D7AFF1DC}" dt="2022-11-08T08:42:39.626" v="499" actId="20577"/>
          <ac:spMkLst>
            <pc:docMk/>
            <pc:sldMk cId="1150763151" sldId="271"/>
            <ac:spMk id="3" creationId="{2CFD01EA-611D-44DD-8D6B-5F32BB4820AA}"/>
          </ac:spMkLst>
        </pc:spChg>
      </pc:sldChg>
      <pc:sldChg chg="modNotesTx">
        <pc:chgData name="Koens,  K." userId="2472bd37-f03e-4d12-85af-e977600915e3" providerId="ADAL" clId="{1DF85DE2-2CF7-4E7A-A8CC-BE90D7AFF1DC}" dt="2022-11-08T08:45:10.740" v="526" actId="20577"/>
        <pc:sldMkLst>
          <pc:docMk/>
          <pc:sldMk cId="633978961" sldId="272"/>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nenn\Documents\Universiteit\Honours\Excellentie%20voor%20de%20klas\Statistiek%20module%20maken.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6267-4F2E-B0D3-1A421489580E}"/>
            </c:ext>
          </c:extLst>
        </c:ser>
        <c:dLbls>
          <c:showLegendKey val="0"/>
          <c:showVal val="0"/>
          <c:showCatName val="0"/>
          <c:showSerName val="0"/>
          <c:showPercent val="0"/>
          <c:showBubbleSize val="0"/>
        </c:dLbls>
        <c:axId val="78927056"/>
        <c:axId val="178010696"/>
      </c:scatterChart>
      <c:valAx>
        <c:axId val="789270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0696"/>
        <c:crosses val="autoZero"/>
        <c:crossBetween val="midCat"/>
      </c:valAx>
      <c:valAx>
        <c:axId val="178010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dirty="0"/>
                  <a:t>Aantal</a:t>
                </a:r>
                <a:r>
                  <a:rPr lang="nl-NL" baseline="0" dirty="0"/>
                  <a:t> komkommers per plant</a:t>
                </a:r>
                <a:endParaRPr lang="nl-NL"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89270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5FCF-4590-ABE9-9BF32E25EFEA}"/>
            </c:ext>
          </c:extLst>
        </c:ser>
        <c:dLbls>
          <c:showLegendKey val="0"/>
          <c:showVal val="0"/>
          <c:showCatName val="0"/>
          <c:showSerName val="0"/>
          <c:showPercent val="0"/>
          <c:showBubbleSize val="0"/>
        </c:dLbls>
        <c:axId val="178011872"/>
        <c:axId val="178012264"/>
      </c:scatterChart>
      <c:valAx>
        <c:axId val="1780118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2264"/>
        <c:crosses val="autoZero"/>
        <c:crossBetween val="midCat"/>
      </c:valAx>
      <c:valAx>
        <c:axId val="1780122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Aantal</a:t>
                </a:r>
                <a:r>
                  <a:rPr lang="nl-NL" baseline="0"/>
                  <a:t> komkommers per paltn</a:t>
                </a:r>
                <a:endParaRPr lang="nl-NL"/>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1872"/>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l-NL"/>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nl-NL"/>
        </a:p>
      </c:txPr>
    </c:title>
    <c:autoTitleDeleted val="0"/>
    <c:plotArea>
      <c:layout/>
      <c:scatterChart>
        <c:scatterStyle val="lineMarker"/>
        <c:varyColors val="0"/>
        <c:ser>
          <c:idx val="0"/>
          <c:order val="0"/>
          <c:tx>
            <c:strRef>
              <c:f>'Voorbeeld Pearson in PP'!$B$1</c:f>
              <c:strCache>
                <c:ptCount val="1"/>
                <c:pt idx="0">
                  <c:v>Aantal komkommers per plant</c:v>
                </c:pt>
              </c:strCache>
            </c:strRef>
          </c:tx>
          <c:spPr>
            <a:ln w="19050" cap="rnd">
              <a:noFill/>
              <a:round/>
            </a:ln>
            <a:effectLst/>
          </c:spPr>
          <c:marker>
            <c:symbol val="circle"/>
            <c:size val="5"/>
            <c:spPr>
              <a:solidFill>
                <a:schemeClr val="accent1"/>
              </a:solidFill>
              <a:ln w="9525">
                <a:solidFill>
                  <a:schemeClr val="accent1"/>
                </a:solidFill>
              </a:ln>
              <a:effectLst/>
            </c:spPr>
          </c:marker>
          <c:trendline>
            <c:spPr>
              <a:ln w="19050" cap="rnd">
                <a:solidFill>
                  <a:schemeClr val="accent1"/>
                </a:solidFill>
                <a:prstDash val="sysDot"/>
              </a:ln>
              <a:effectLst/>
            </c:spPr>
            <c:trendlineType val="linear"/>
            <c:dispRSqr val="0"/>
            <c:dispEq val="0"/>
          </c:trendline>
          <c:xVal>
            <c:numRef>
              <c:f>'Voorbeeld Pearson in PP'!$A$2:$A$7</c:f>
              <c:numCache>
                <c:formatCode>General</c:formatCode>
                <c:ptCount val="6"/>
                <c:pt idx="0">
                  <c:v>90</c:v>
                </c:pt>
                <c:pt idx="1">
                  <c:v>78</c:v>
                </c:pt>
                <c:pt idx="2">
                  <c:v>82</c:v>
                </c:pt>
                <c:pt idx="3">
                  <c:v>67</c:v>
                </c:pt>
                <c:pt idx="4">
                  <c:v>52</c:v>
                </c:pt>
                <c:pt idx="5">
                  <c:v>59</c:v>
                </c:pt>
              </c:numCache>
            </c:numRef>
          </c:xVal>
          <c:yVal>
            <c:numRef>
              <c:f>'Voorbeeld Pearson in PP'!$B$2:$B$7</c:f>
              <c:numCache>
                <c:formatCode>General</c:formatCode>
                <c:ptCount val="6"/>
                <c:pt idx="0">
                  <c:v>15</c:v>
                </c:pt>
                <c:pt idx="1">
                  <c:v>14</c:v>
                </c:pt>
                <c:pt idx="2">
                  <c:v>16</c:v>
                </c:pt>
                <c:pt idx="3">
                  <c:v>12</c:v>
                </c:pt>
                <c:pt idx="4">
                  <c:v>7</c:v>
                </c:pt>
                <c:pt idx="5">
                  <c:v>9</c:v>
                </c:pt>
              </c:numCache>
            </c:numRef>
          </c:yVal>
          <c:smooth val="0"/>
          <c:extLst>
            <c:ext xmlns:c16="http://schemas.microsoft.com/office/drawing/2014/chart" uri="{C3380CC4-5D6E-409C-BE32-E72D297353CC}">
              <c16:uniqueId val="{00000001-215E-4F70-AE72-4022914BB2EB}"/>
            </c:ext>
          </c:extLst>
        </c:ser>
        <c:dLbls>
          <c:showLegendKey val="0"/>
          <c:showVal val="0"/>
          <c:showCatName val="0"/>
          <c:showSerName val="0"/>
          <c:showPercent val="0"/>
          <c:showBubbleSize val="0"/>
        </c:dLbls>
        <c:axId val="78927056"/>
        <c:axId val="178010696"/>
      </c:scatterChart>
      <c:valAx>
        <c:axId val="78927056"/>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a:t>Neerslag</a:t>
                </a:r>
                <a:r>
                  <a:rPr lang="nl-NL" baseline="0"/>
                  <a:t> (mm)</a:t>
                </a:r>
                <a:endParaRPr lang="nl-NL"/>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178010696"/>
        <c:crosses val="autoZero"/>
        <c:crossBetween val="midCat"/>
      </c:valAx>
      <c:valAx>
        <c:axId val="17801069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nl-NL" dirty="0"/>
                  <a:t>Aantal</a:t>
                </a:r>
                <a:r>
                  <a:rPr lang="nl-NL" baseline="0" dirty="0"/>
                  <a:t> komkommers per plant</a:t>
                </a:r>
                <a:endParaRPr lang="nl-NL"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nl-NL"/>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nl-NL"/>
          </a:p>
        </c:txPr>
        <c:crossAx val="78927056"/>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nl-N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3ABE7E-DEED-420E-8EB3-74EDFEC9BCAF}" type="datetimeFigureOut">
              <a:rPr lang="nl-NL" smtClean="0"/>
              <a:t>10-11-2022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F8408E-7421-4F64-BCF2-3F4B35A069EF}" type="slidenum">
              <a:rPr lang="nl-NL" smtClean="0"/>
              <a:t>‹nr.›</a:t>
            </a:fld>
            <a:endParaRPr lang="nl-NL"/>
          </a:p>
        </p:txBody>
      </p:sp>
    </p:spTree>
    <p:extLst>
      <p:ext uri="{BB962C8B-B14F-4D97-AF65-F5344CB8AC3E}">
        <p14:creationId xmlns:p14="http://schemas.microsoft.com/office/powerpoint/2010/main" val="1258341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doen we eigenlijk statistische toetsen?</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a:t>
            </a:fld>
            <a:endParaRPr lang="nl-NL"/>
          </a:p>
        </p:txBody>
      </p:sp>
    </p:spTree>
    <p:extLst>
      <p:ext uri="{BB962C8B-B14F-4D97-AF65-F5344CB8AC3E}">
        <p14:creationId xmlns:p14="http://schemas.microsoft.com/office/powerpoint/2010/main" val="6711967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Wat is een steekproef eigenlijk? Steekproef is een deel van de populatie. Niet mogelijk om de hele populatie van 1000 inktvissen te vangen en te meten. </a:t>
            </a:r>
          </a:p>
          <a:p>
            <a:r>
              <a:rPr lang="nl-NL" dirty="0"/>
              <a:t>We hebben hier een steekproef genomen van 5. 5 mannetjes en 5 vrouwtjes. Mag ook 10 vrouwtjes en 8 mannetjes zijn. </a:t>
            </a:r>
          </a:p>
          <a:p>
            <a:r>
              <a:rPr lang="nl-NL" dirty="0"/>
              <a:t>Selecteert de cellen met jouw metingen in Excel.</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10</a:t>
            </a:fld>
            <a:endParaRPr lang="nl-NL"/>
          </a:p>
        </p:txBody>
      </p:sp>
    </p:spTree>
    <p:extLst>
      <p:ext uri="{BB962C8B-B14F-4D97-AF65-F5344CB8AC3E}">
        <p14:creationId xmlns:p14="http://schemas.microsoft.com/office/powerpoint/2010/main" val="1889818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Daarna vraagt Excel je om zijden. Je moet dan nummer 1 of 2 invullen. </a:t>
            </a:r>
          </a:p>
          <a:p>
            <a:r>
              <a:rPr lang="nl-NL" dirty="0"/>
              <a:t>Zijden zegt hoeveel richtingen je vraagt heeft. Als je zoekt naar een verschil kan dit groter of kleiner zijn. Dit noem je tweezijdig. </a:t>
            </a:r>
          </a:p>
          <a:p>
            <a:r>
              <a:rPr lang="nl-NL" dirty="0"/>
              <a:t>Als specifiek zoekt of de lengte van mannelijke inktvissen groter is, dan kies je voor eenzijdig. Je hebt namelijk </a:t>
            </a:r>
            <a:r>
              <a:rPr lang="nl-NL" b="1" dirty="0"/>
              <a:t>richting</a:t>
            </a:r>
            <a:r>
              <a:rPr lang="nl-NL" dirty="0"/>
              <a:t> gegeven aan je vraag.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11</a:t>
            </a:fld>
            <a:endParaRPr lang="nl-NL"/>
          </a:p>
        </p:txBody>
      </p:sp>
    </p:spTree>
    <p:extLst>
      <p:ext uri="{BB962C8B-B14F-4D97-AF65-F5344CB8AC3E}">
        <p14:creationId xmlns:p14="http://schemas.microsoft.com/office/powerpoint/2010/main" val="21652134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err="1"/>
              <a:t>Type_getal</a:t>
            </a:r>
            <a:r>
              <a:rPr lang="nl-NL" dirty="0"/>
              <a:t> is het laatste deel van de code van een T-toets. Ook hier kun je getallen kiezen: 1, 2 en 3. </a:t>
            </a:r>
          </a:p>
          <a:p>
            <a:r>
              <a:rPr lang="nl-NL" dirty="0"/>
              <a:t>1 = gepaard. 2 = ongepaard en 3 = ook ongepaard. </a:t>
            </a:r>
          </a:p>
          <a:p>
            <a:r>
              <a:rPr lang="nl-NL" dirty="0"/>
              <a:t>Gepaard: zelfde inktvissen ander moment. Je meet dezelfde maar de ene keer voor de winter en de andere keer naar de winter. </a:t>
            </a:r>
          </a:p>
          <a:p>
            <a:r>
              <a:rPr lang="nl-NL" dirty="0"/>
              <a:t>Optie 2 gebruiken we nooit in Excel dan zou je extra statistische testen moeten runnen dus je hoeft 2 nooit te kiezen. </a:t>
            </a:r>
          </a:p>
          <a:p>
            <a:r>
              <a:rPr lang="nl-NL" dirty="0"/>
              <a:t>Drie  is ongepaard. Dus je meet aan een andere groep inktvissen. Ons voorbeeld is ongepaard, want je hebt een groep mannetjes en een groep vrouwtjes</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12</a:t>
            </a:fld>
            <a:endParaRPr lang="nl-NL"/>
          </a:p>
        </p:txBody>
      </p:sp>
    </p:spTree>
    <p:extLst>
      <p:ext uri="{BB962C8B-B14F-4D97-AF65-F5344CB8AC3E}">
        <p14:creationId xmlns:p14="http://schemas.microsoft.com/office/powerpoint/2010/main" val="3867826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drukt op enter </a:t>
            </a:r>
            <a:r>
              <a:rPr lang="nl-NL" dirty="0">
                <a:sym typeface="Wingdings" panose="05000000000000000000" pitchFamily="2" charset="2"/>
              </a:rPr>
              <a:t> p-waarde 0,02</a:t>
            </a:r>
          </a:p>
          <a:p>
            <a:r>
              <a:rPr lang="nl-NL" b="1" dirty="0">
                <a:sym typeface="Wingdings" panose="05000000000000000000" pitchFamily="2" charset="2"/>
              </a:rPr>
              <a:t>Significant</a:t>
            </a:r>
            <a:r>
              <a:rPr lang="nl-NL" dirty="0">
                <a:sym typeface="Wingdings" panose="05000000000000000000" pitchFamily="2" charset="2"/>
              </a:rPr>
              <a:t>?</a:t>
            </a:r>
          </a:p>
          <a:p>
            <a:r>
              <a:rPr lang="nl-NL" b="1" dirty="0">
                <a:sym typeface="Wingdings" panose="05000000000000000000" pitchFamily="2" charset="2"/>
              </a:rPr>
              <a:t>Goede conclusie</a:t>
            </a:r>
            <a:r>
              <a:rPr lang="nl-NL" b="0" dirty="0">
                <a:sym typeface="Wingdings" panose="05000000000000000000" pitchFamily="2" charset="2"/>
              </a:rPr>
              <a:t>?</a:t>
            </a:r>
            <a:endParaRPr lang="nl-NL" b="1" dirty="0">
              <a:sym typeface="Wingdings" panose="05000000000000000000" pitchFamily="2" charset="2"/>
            </a:endParaRP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13</a:t>
            </a:fld>
            <a:endParaRPr lang="nl-NL"/>
          </a:p>
        </p:txBody>
      </p:sp>
    </p:spTree>
    <p:extLst>
      <p:ext uri="{BB962C8B-B14F-4D97-AF65-F5344CB8AC3E}">
        <p14:creationId xmlns:p14="http://schemas.microsoft.com/office/powerpoint/2010/main" val="21514683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Ook wel regressie analyse.</a:t>
            </a:r>
          </a:p>
          <a:p>
            <a:r>
              <a:rPr lang="nl-NL" dirty="0"/>
              <a:t>-1 = perfect negatief. Als x groter wordt, wordt y kleiner.  Er is een negatief verband, MITS de p-waarde 0,05 is of kleiner. </a:t>
            </a:r>
          </a:p>
          <a:p>
            <a:r>
              <a:rPr lang="nl-NL" dirty="0"/>
              <a:t>+1 = perfect positief. Als x groter wordt, wordt y groter. Er is een positief verband, MITS de p-waarde 0,05 is of kleiner. </a:t>
            </a:r>
          </a:p>
          <a:p>
            <a:endParaRPr lang="nl-NL" dirty="0"/>
          </a:p>
          <a:p>
            <a:r>
              <a:rPr lang="nl-NL" dirty="0"/>
              <a:t>De vraag gaat dus om een </a:t>
            </a:r>
            <a:r>
              <a:rPr lang="nl-NL" b="1" dirty="0"/>
              <a:t>verband</a:t>
            </a:r>
            <a:r>
              <a:rPr lang="nl-NL" b="0" dirty="0"/>
              <a:t>. </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14</a:t>
            </a:fld>
            <a:endParaRPr lang="nl-NL"/>
          </a:p>
        </p:txBody>
      </p:sp>
    </p:spTree>
    <p:extLst>
      <p:ext uri="{BB962C8B-B14F-4D97-AF65-F5344CB8AC3E}">
        <p14:creationId xmlns:p14="http://schemas.microsoft.com/office/powerpoint/2010/main" val="23205006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Stappenplan staat in de module op bladzijde 16. Met screenshots.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15</a:t>
            </a:fld>
            <a:endParaRPr lang="nl-NL"/>
          </a:p>
        </p:txBody>
      </p:sp>
    </p:spTree>
    <p:extLst>
      <p:ext uri="{BB962C8B-B14F-4D97-AF65-F5344CB8AC3E}">
        <p14:creationId xmlns:p14="http://schemas.microsoft.com/office/powerpoint/2010/main" val="160260312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krijgt dan dit resultaat als je op enter drukt. Is erg vol, maar er zijn maar twee waarden belangrijk. </a:t>
            </a:r>
          </a:p>
          <a:p>
            <a:r>
              <a:rPr lang="nl-NL" dirty="0"/>
              <a:t>De </a:t>
            </a:r>
            <a:r>
              <a:rPr lang="nl-NL" dirty="0" err="1"/>
              <a:t>r-waarde</a:t>
            </a:r>
            <a:r>
              <a:rPr lang="nl-NL" dirty="0"/>
              <a:t> die dus al een hint geeft of je verband positief of negatief is.  De </a:t>
            </a:r>
            <a:r>
              <a:rPr lang="nl-NL" dirty="0" err="1"/>
              <a:t>r-waarde</a:t>
            </a:r>
            <a:r>
              <a:rPr lang="nl-NL" dirty="0"/>
              <a:t> is hier groter dan 0, dus dan heb je een positief verband. </a:t>
            </a:r>
          </a:p>
          <a:p>
            <a:r>
              <a:rPr lang="nl-NL" dirty="0"/>
              <a:t>En de p-waarde in dit geval 0,003. </a:t>
            </a:r>
          </a:p>
          <a:p>
            <a:r>
              <a:rPr lang="nl-NL" dirty="0"/>
              <a:t>De vraag was … </a:t>
            </a:r>
            <a:r>
              <a:rPr lang="nl-NL" b="1" dirty="0"/>
              <a:t>Significant</a:t>
            </a:r>
            <a:r>
              <a:rPr lang="nl-NL" dirty="0"/>
              <a:t>?</a:t>
            </a:r>
          </a:p>
          <a:p>
            <a:r>
              <a:rPr lang="nl-NL" b="1" dirty="0"/>
              <a:t>Goed geformuleerde conclusie?</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16</a:t>
            </a:fld>
            <a:endParaRPr lang="nl-NL"/>
          </a:p>
        </p:txBody>
      </p:sp>
    </p:spTree>
    <p:extLst>
      <p:ext uri="{BB962C8B-B14F-4D97-AF65-F5344CB8AC3E}">
        <p14:creationId xmlns:p14="http://schemas.microsoft.com/office/powerpoint/2010/main" val="23152773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Chi-kwadraat</a:t>
            </a:r>
          </a:p>
          <a:p>
            <a:r>
              <a:rPr lang="nl-NL" dirty="0"/>
              <a:t>Geen gemiddelden, maar turven. </a:t>
            </a:r>
          </a:p>
          <a:p>
            <a:r>
              <a:rPr lang="nl-NL" dirty="0"/>
              <a:t>Je rekent met verwachtingen. Hoe je dat doet, leg ik zo uit. </a:t>
            </a:r>
          </a:p>
          <a:p>
            <a:r>
              <a:rPr lang="nl-NL" dirty="0"/>
              <a:t>Je hebt deze hypothesen, wel en geen correlatie.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17</a:t>
            </a:fld>
            <a:endParaRPr lang="nl-NL"/>
          </a:p>
        </p:txBody>
      </p:sp>
    </p:spTree>
    <p:extLst>
      <p:ext uri="{BB962C8B-B14F-4D97-AF65-F5344CB8AC3E}">
        <p14:creationId xmlns:p14="http://schemas.microsoft.com/office/powerpoint/2010/main" val="16325402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Bovenste tabel zijn de waarnemingen. </a:t>
            </a:r>
          </a:p>
          <a:p>
            <a:r>
              <a:rPr lang="nl-NL" dirty="0"/>
              <a:t>Onderste tabel reken je de verwachtingen uit. Dit doe je met een kruistabel. </a:t>
            </a:r>
            <a:r>
              <a:rPr lang="nl-NL" b="1" dirty="0"/>
              <a:t>Hebben jullie dat al eens gehoord?</a:t>
            </a:r>
            <a:endParaRPr lang="nl-NL" b="0" dirty="0"/>
          </a:p>
          <a:p>
            <a:r>
              <a:rPr lang="nl-NL" b="0" dirty="0"/>
              <a:t>Verwachting 10,9 maar je hebt 12 gemeten. Het verschilt dus van elkaar. Is dit verschil significant?</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18</a:t>
            </a:fld>
            <a:endParaRPr lang="nl-NL"/>
          </a:p>
        </p:txBody>
      </p:sp>
    </p:spTree>
    <p:extLst>
      <p:ext uri="{BB962C8B-B14F-4D97-AF65-F5344CB8AC3E}">
        <p14:creationId xmlns:p14="http://schemas.microsoft.com/office/powerpoint/2010/main" val="353531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Je ziet hier de code staan. De waarnemingen zijn in het blauw. De verwachting is in het rood. Je drukt op enter en er komt een p-waarde uit rollen. </a:t>
            </a:r>
          </a:p>
          <a:p>
            <a:r>
              <a:rPr lang="nl-NL" dirty="0"/>
              <a:t>De vraag was of er een correlatie is tussen aanwezigheid bomen en aanwezigheid vogels om 12 uur ‘s middags. </a:t>
            </a:r>
          </a:p>
          <a:p>
            <a:r>
              <a:rPr lang="nl-NL" dirty="0"/>
              <a:t>p is groter dan 0,05 dus niet significant. </a:t>
            </a:r>
          </a:p>
          <a:p>
            <a:r>
              <a:rPr lang="nl-NL" dirty="0"/>
              <a:t>Er is geen correlatie.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19</a:t>
            </a:fld>
            <a:endParaRPr lang="nl-NL"/>
          </a:p>
        </p:txBody>
      </p:sp>
    </p:spTree>
    <p:extLst>
      <p:ext uri="{BB962C8B-B14F-4D97-AF65-F5344CB8AC3E}">
        <p14:creationId xmlns:p14="http://schemas.microsoft.com/office/powerpoint/2010/main" val="1952883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Waarom doe je eigenlijk statistische toetsen? </a:t>
            </a:r>
          </a:p>
          <a:p>
            <a:endParaRPr lang="nl-NL" dirty="0"/>
          </a:p>
          <a:p>
            <a:r>
              <a:rPr lang="nl-NL" dirty="0"/>
              <a:t>Lijkt verschil bij inktvissen, maar is dit zo? Heb je niet toevallig alleen maar grote mannetjes gemeten?</a:t>
            </a:r>
          </a:p>
          <a:p>
            <a:r>
              <a:rPr lang="nl-NL" dirty="0"/>
              <a:t>Het lijkt alsof meer neerslag zorgt voor meer komkommers per plant, maar is dit toevallig of niet?</a:t>
            </a:r>
          </a:p>
          <a:p>
            <a:r>
              <a:rPr lang="nl-NL" dirty="0"/>
              <a:t>Het lijkt alsof je vaker geen vogels in de tuin zien als er geen bomen staan, maar is dit ook zo?</a:t>
            </a:r>
          </a:p>
          <a:p>
            <a:endParaRPr lang="nl-NL" dirty="0"/>
          </a:p>
          <a:p>
            <a:r>
              <a:rPr lang="nl-NL" dirty="0"/>
              <a:t>Of dat zo is </a:t>
            </a:r>
            <a:r>
              <a:rPr lang="nl-NL" dirty="0">
                <a:sym typeface="Wingdings" panose="05000000000000000000" pitchFamily="2" charset="2"/>
              </a:rPr>
              <a:t> </a:t>
            </a:r>
            <a:r>
              <a:rPr lang="nl-NL" b="1" dirty="0">
                <a:sym typeface="Wingdings" panose="05000000000000000000" pitchFamily="2" charset="2"/>
              </a:rPr>
              <a:t>statistische toets</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2</a:t>
            </a:fld>
            <a:endParaRPr lang="nl-NL" dirty="0"/>
          </a:p>
        </p:txBody>
      </p:sp>
    </p:spTree>
    <p:extLst>
      <p:ext uri="{BB962C8B-B14F-4D97-AF65-F5344CB8AC3E}">
        <p14:creationId xmlns:p14="http://schemas.microsoft.com/office/powerpoint/2010/main" val="541511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0" dirty="0"/>
              <a:t>Je hebt twee typen hypothese in de statistiek. </a:t>
            </a:r>
            <a:r>
              <a:rPr lang="nl-NL" b="0" dirty="0" err="1"/>
              <a:t>Nul-hypothese</a:t>
            </a:r>
            <a:r>
              <a:rPr lang="nl-NL" b="0" dirty="0"/>
              <a:t> of H0 en de Alternatieve hypothese. H0 zegt dat er geen verschil en HA er is wel een verschil. Hoe ziet dat eruit als je een echte vraag hebt. Hier is bijvoorbeeld een voorbeeld vraag. </a:t>
            </a:r>
          </a:p>
          <a:p>
            <a:r>
              <a:rPr lang="nl-NL" b="0" dirty="0"/>
              <a:t>H0 zegt geen verschil in gemiddelde aantal</a:t>
            </a:r>
          </a:p>
          <a:p>
            <a:r>
              <a:rPr lang="nl-NL" b="0" dirty="0"/>
              <a:t>HA zegt wel verschil in gemiddelde aantal.</a:t>
            </a:r>
          </a:p>
          <a:p>
            <a:r>
              <a:rPr lang="nl-NL" b="1" dirty="0"/>
              <a:t>Weten jullie nog welke toets je nu gaat doen? </a:t>
            </a:r>
          </a:p>
          <a:p>
            <a:r>
              <a:rPr lang="nl-NL" b="0" dirty="0"/>
              <a:t>Een statistiek toets </a:t>
            </a:r>
            <a:r>
              <a:rPr lang="nl-NL" b="1" dirty="0"/>
              <a:t>rekent een zogenaamde p-waarde </a:t>
            </a:r>
            <a:r>
              <a:rPr lang="nl-NL" b="0" dirty="0"/>
              <a:t>uit. Je ziet hier al een p&lt;0,05 staan. Wat betekent dit eigenlijk.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3</a:t>
            </a:fld>
            <a:endParaRPr lang="nl-NL"/>
          </a:p>
        </p:txBody>
      </p:sp>
    </p:spTree>
    <p:extLst>
      <p:ext uri="{BB962C8B-B14F-4D97-AF65-F5344CB8AC3E}">
        <p14:creationId xmlns:p14="http://schemas.microsoft.com/office/powerpoint/2010/main" val="38637511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p-waarde is kans dat H0 waar is. H0 was: er is geen verschil/verband/correlatie.</a:t>
            </a:r>
          </a:p>
          <a:p>
            <a:r>
              <a:rPr lang="nl-NL" dirty="0"/>
              <a:t>Vaak wil je weten of het tegendeel waar is </a:t>
            </a:r>
            <a:r>
              <a:rPr lang="nl-NL" dirty="0">
                <a:sym typeface="Wingdings" panose="05000000000000000000" pitchFamily="2" charset="2"/>
              </a:rPr>
              <a:t> HA waar: er is wel verschil/verband/correlatie.</a:t>
            </a:r>
          </a:p>
          <a:p>
            <a:r>
              <a:rPr lang="nl-NL" dirty="0">
                <a:sym typeface="Wingdings" panose="05000000000000000000" pitchFamily="2" charset="2"/>
              </a:rPr>
              <a:t>p = 80% betekent: 80% kans dat H0 waar is en 20% kans dat HA waar is. </a:t>
            </a:r>
          </a:p>
          <a:p>
            <a:r>
              <a:rPr lang="nl-NL" dirty="0">
                <a:sym typeface="Wingdings" panose="05000000000000000000" pitchFamily="2" charset="2"/>
              </a:rPr>
              <a:t>p = 10% betekent: 10% kans dat H0 waar is, en </a:t>
            </a:r>
            <a:r>
              <a:rPr lang="nl-NL" b="1" dirty="0">
                <a:sym typeface="Wingdings" panose="05000000000000000000" pitchFamily="2" charset="2"/>
              </a:rPr>
              <a:t>hoeveel kans dat alternatieve hypothese waar is?</a:t>
            </a:r>
            <a:endParaRPr lang="nl-NL" b="1" dirty="0"/>
          </a:p>
          <a:p>
            <a:endParaRPr lang="nl-NL" dirty="0"/>
          </a:p>
          <a:p>
            <a:r>
              <a:rPr lang="nl-NL" dirty="0"/>
              <a:t>Internationaal is afgesproken dat de grens is gelegd op een p-waarde van 0,05. Dus als er 5% of kleinere kans is dat H0 waar is, dan zeggen we dat HA waar is.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4</a:t>
            </a:fld>
            <a:endParaRPr lang="nl-NL"/>
          </a:p>
        </p:txBody>
      </p:sp>
    </p:spTree>
    <p:extLst>
      <p:ext uri="{BB962C8B-B14F-4D97-AF65-F5344CB8AC3E}">
        <p14:creationId xmlns:p14="http://schemas.microsoft.com/office/powerpoint/2010/main" val="3104796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Eerst weten welke toets je met gebruiken voor welke type vraag. Drie typen vragen: </a:t>
            </a:r>
          </a:p>
          <a:p>
            <a:r>
              <a:rPr lang="nl-NL" dirty="0"/>
              <a:t>De eerste van deze drie gaat om het verschil tussen </a:t>
            </a:r>
            <a:r>
              <a:rPr lang="nl-NL" b="1" dirty="0"/>
              <a:t>gemiddelden</a:t>
            </a:r>
            <a:r>
              <a:rPr lang="nl-NL" dirty="0"/>
              <a:t>. Een voorbeeld zou het onderzoek naar de gemiddelde lengte van vrouwelijke en mannelijke inktvissen. De onafhankelijke variabele bestaat uit twee duidelijk aparte categorieën: dit noem je nominale data, kwalitatief.  In dit geval: mannetjes en vrouwtjes. Met een T-toets kun je zoeken naar een verschil in </a:t>
            </a:r>
            <a:r>
              <a:rPr lang="nl-NL" b="1" dirty="0"/>
              <a:t>gemiddelde</a:t>
            </a:r>
            <a:r>
              <a:rPr lang="nl-NL" b="0" dirty="0"/>
              <a:t>. </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5</a:t>
            </a:fld>
            <a:endParaRPr lang="nl-NL" dirty="0"/>
          </a:p>
        </p:txBody>
      </p:sp>
    </p:spTree>
    <p:extLst>
      <p:ext uri="{BB962C8B-B14F-4D97-AF65-F5344CB8AC3E}">
        <p14:creationId xmlns:p14="http://schemas.microsoft.com/office/powerpoint/2010/main" val="42251991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Je kunt ook op zoek gaan naar een </a:t>
            </a:r>
            <a:r>
              <a:rPr lang="nl-NL" b="1" dirty="0"/>
              <a:t>verband</a:t>
            </a:r>
            <a:r>
              <a:rPr lang="nl-NL" dirty="0"/>
              <a:t>. </a:t>
            </a:r>
            <a:r>
              <a:rPr lang="nl-NL" i="1" dirty="0">
                <a:solidFill>
                  <a:schemeClr val="tx1"/>
                </a:solidFill>
              </a:rPr>
              <a:t>Is er een verband tussen de neerslag in de maand augustus en het aantal komkommers per plant? </a:t>
            </a:r>
          </a:p>
          <a:p>
            <a:pPr marL="0" marR="0" lvl="0" indent="0" algn="l" defTabSz="914400" rtl="0" eaLnBrk="1" fontAlgn="auto" latinLnBrk="0" hangingPunct="1">
              <a:lnSpc>
                <a:spcPct val="100000"/>
              </a:lnSpc>
              <a:spcBef>
                <a:spcPts val="0"/>
              </a:spcBef>
              <a:spcAft>
                <a:spcPts val="0"/>
              </a:spcAft>
              <a:buClrTx/>
              <a:buSzTx/>
              <a:buFontTx/>
              <a:buNone/>
              <a:tabLst/>
              <a:defRPr/>
            </a:pPr>
            <a:r>
              <a:rPr lang="nl-NL" i="0" u="none" dirty="0">
                <a:solidFill>
                  <a:schemeClr val="tx1"/>
                </a:solidFill>
              </a:rPr>
              <a:t>De grafiek lijkt een verband te laten zien, maar berust dit op toeval? </a:t>
            </a:r>
            <a:r>
              <a:rPr lang="nl-NL" i="0" u="none" dirty="0">
                <a:solidFill>
                  <a:schemeClr val="tx1"/>
                </a:solidFill>
                <a:sym typeface="Wingdings" panose="05000000000000000000" pitchFamily="2" charset="2"/>
              </a:rPr>
              <a:t> </a:t>
            </a:r>
            <a:r>
              <a:rPr lang="nl-NL" b="1" i="0" u="none" dirty="0" err="1">
                <a:solidFill>
                  <a:schemeClr val="tx1"/>
                </a:solidFill>
                <a:sym typeface="Wingdings" panose="05000000000000000000" pitchFamily="2" charset="2"/>
              </a:rPr>
              <a:t>Pearson’s</a:t>
            </a:r>
            <a:r>
              <a:rPr lang="nl-NL" b="1" i="0" u="none" dirty="0">
                <a:solidFill>
                  <a:schemeClr val="tx1"/>
                </a:solidFill>
                <a:sym typeface="Wingdings" panose="05000000000000000000" pitchFamily="2" charset="2"/>
              </a:rPr>
              <a:t> correlatiecoëfficiënt</a:t>
            </a:r>
          </a:p>
          <a:p>
            <a:pPr marL="0" marR="0" lvl="0" indent="0" algn="l" defTabSz="914400" rtl="0" eaLnBrk="1" fontAlgn="auto" latinLnBrk="0" hangingPunct="1">
              <a:lnSpc>
                <a:spcPct val="100000"/>
              </a:lnSpc>
              <a:spcBef>
                <a:spcPts val="0"/>
              </a:spcBef>
              <a:spcAft>
                <a:spcPts val="0"/>
              </a:spcAft>
              <a:buClrTx/>
              <a:buSzTx/>
              <a:buFontTx/>
              <a:buNone/>
              <a:tabLst/>
              <a:defRPr/>
            </a:pPr>
            <a:r>
              <a:rPr lang="nl-NL" b="0" i="0" u="none" dirty="0">
                <a:solidFill>
                  <a:schemeClr val="tx1"/>
                </a:solidFill>
                <a:sym typeface="Wingdings" panose="05000000000000000000" pitchFamily="2" charset="2"/>
              </a:rPr>
              <a:t>Deze test gebruik je als je onafhankelijke variabele een continue groep is, bestaande uit numerieke, kwantitatieve data. Hier de hoeveelheid neerslag en niet een jaar met minder dan 60 mm regen en </a:t>
            </a:r>
            <a:r>
              <a:rPr lang="nl-NL" b="0" i="0" u="none" dirty="0" err="1">
                <a:solidFill>
                  <a:schemeClr val="tx1"/>
                </a:solidFill>
                <a:sym typeface="Wingdings" panose="05000000000000000000" pitchFamily="2" charset="2"/>
              </a:rPr>
              <a:t>eeen</a:t>
            </a:r>
            <a:r>
              <a:rPr lang="nl-NL" b="0" i="0" u="none" dirty="0">
                <a:solidFill>
                  <a:schemeClr val="tx1"/>
                </a:solidFill>
                <a:sym typeface="Wingdings" panose="05000000000000000000" pitchFamily="2" charset="2"/>
              </a:rPr>
              <a:t> jaar met meer dan 80 mm regen. </a:t>
            </a:r>
            <a:endParaRPr lang="nl-NL" b="0" i="0" u="none" dirty="0">
              <a:solidFill>
                <a:schemeClr val="tx1"/>
              </a:solidFill>
            </a:endParaRP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6</a:t>
            </a:fld>
            <a:endParaRPr lang="nl-NL"/>
          </a:p>
        </p:txBody>
      </p:sp>
    </p:spTree>
    <p:extLst>
      <p:ext uri="{BB962C8B-B14F-4D97-AF65-F5344CB8AC3E}">
        <p14:creationId xmlns:p14="http://schemas.microsoft.com/office/powerpoint/2010/main" val="25316892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Tenslotte kun je nog op zoek gaan naar een verschil in </a:t>
            </a:r>
            <a:r>
              <a:rPr lang="nl-NL" b="1" dirty="0"/>
              <a:t>aantal</a:t>
            </a:r>
            <a:r>
              <a:rPr lang="nl-NL" dirty="0"/>
              <a:t> tussen bepaalde categorieën. De onafhankelijke variabele is nominaal en kwalitatief. Als je de correlatie tussen twee variabelen wilt onderzoeken zijn beide variabelen nominaal en kwalitatief.</a:t>
            </a:r>
          </a:p>
          <a:p>
            <a:r>
              <a:rPr lang="nl-NL" sz="1200" i="1" dirty="0">
                <a:solidFill>
                  <a:schemeClr val="tx1"/>
                </a:solidFill>
                <a:sym typeface="Wingdings" panose="05000000000000000000" pitchFamily="2" charset="2"/>
              </a:rPr>
              <a:t>Is er een correlatie tussen de aanwezigheid van een boom in een tuin en de aanwezigheid van vogels om 12 uur ‘s middags? </a:t>
            </a:r>
            <a:endParaRPr lang="nl-NL" sz="1200" i="0" dirty="0">
              <a:solidFill>
                <a:schemeClr val="tx1"/>
              </a:solidFill>
              <a:sym typeface="Wingdings" panose="05000000000000000000" pitchFamily="2" charset="2"/>
            </a:endParaRPr>
          </a:p>
          <a:p>
            <a:r>
              <a:rPr lang="nl-NL" sz="1200" i="0" dirty="0">
                <a:solidFill>
                  <a:schemeClr val="tx1"/>
                </a:solidFill>
                <a:sym typeface="Wingdings" panose="05000000000000000000" pitchFamily="2" charset="2"/>
              </a:rPr>
              <a:t>Deze vraag maak je deze tabel en turf je in hoeveel tuinen met een boom je om 12 uur ‘s middags vogels ziet en in hoeveel tuinen niet. Ook voor tuinen zonder bomen. Nu zoek je naar een correlatie tussen de aanwezigheid van een boom in een tuin en de aanwezigheid van vogels om 12 uur ‘s middags. </a:t>
            </a:r>
          </a:p>
          <a:p>
            <a:endParaRPr lang="nl-NL" sz="1200" i="0" dirty="0">
              <a:solidFill>
                <a:schemeClr val="tx1"/>
              </a:solidFill>
              <a:sym typeface="Wingdings" panose="05000000000000000000" pitchFamily="2" charset="2"/>
            </a:endParaRPr>
          </a:p>
          <a:p>
            <a:r>
              <a:rPr lang="nl-NL" sz="1200" i="0" dirty="0">
                <a:solidFill>
                  <a:schemeClr val="tx1"/>
                </a:solidFill>
                <a:sym typeface="Wingdings" panose="05000000000000000000" pitchFamily="2" charset="2"/>
              </a:rPr>
              <a:t>Duidelijk?</a:t>
            </a:r>
            <a:endParaRPr lang="nl-NL" dirty="0"/>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7</a:t>
            </a:fld>
            <a:endParaRPr lang="nl-NL"/>
          </a:p>
        </p:txBody>
      </p:sp>
    </p:spTree>
    <p:extLst>
      <p:ext uri="{BB962C8B-B14F-4D97-AF65-F5344CB8AC3E}">
        <p14:creationId xmlns:p14="http://schemas.microsoft.com/office/powerpoint/2010/main" val="12757233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Overzicht dia.</a:t>
            </a:r>
          </a:p>
          <a:p>
            <a:r>
              <a:rPr lang="nl-NL" b="1" dirty="0"/>
              <a:t>Welke drie dingen kun je jezelf afvragen? </a:t>
            </a:r>
            <a:r>
              <a:rPr lang="nl-NL" b="0" dirty="0"/>
              <a:t>Verschil gemiddelden, verband, verschil aantal.</a:t>
            </a:r>
          </a:p>
          <a:p>
            <a:r>
              <a:rPr lang="nl-NL" b="0" dirty="0"/>
              <a:t>Welke twee hypothese heb je?</a:t>
            </a:r>
          </a:p>
          <a:p>
            <a:r>
              <a:rPr lang="nl-NL" b="0" dirty="0"/>
              <a:t>p-waarde zegt …</a:t>
            </a:r>
          </a:p>
          <a:p>
            <a:endParaRPr lang="nl-NL" b="0" dirty="0"/>
          </a:p>
          <a:p>
            <a:r>
              <a:rPr lang="nl-NL" b="0" dirty="0"/>
              <a:t>Aan de slag met vraag 1 en 2. Daarna ga ik uitleggen hoe je de drie genoemde toetsen in Excel kunt doen.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8</a:t>
            </a:fld>
            <a:endParaRPr lang="nl-NL"/>
          </a:p>
        </p:txBody>
      </p:sp>
    </p:spTree>
    <p:extLst>
      <p:ext uri="{BB962C8B-B14F-4D97-AF65-F5344CB8AC3E}">
        <p14:creationId xmlns:p14="http://schemas.microsoft.com/office/powerpoint/2010/main" val="4195839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Gemiddelden dus. </a:t>
            </a:r>
          </a:p>
          <a:p>
            <a:r>
              <a:rPr lang="nl-NL" dirty="0"/>
              <a:t>De voorbeeld vraag nog een keer. </a:t>
            </a:r>
          </a:p>
          <a:p>
            <a:r>
              <a:rPr lang="nl-NL" dirty="0"/>
              <a:t>Dit zijn dan je hypothesen. Je wilt nu weten welke hypothese waar is en gaat daarom een statistische test doen. </a:t>
            </a:r>
          </a:p>
          <a:p>
            <a:r>
              <a:rPr lang="nl-NL" dirty="0"/>
              <a:t>Als je een p-waarde vindt van 0,05 of kleiner dan is </a:t>
            </a:r>
            <a:r>
              <a:rPr lang="nl-NL" b="1" dirty="0"/>
              <a:t>dus je …. </a:t>
            </a:r>
            <a:r>
              <a:rPr lang="nl-NL" dirty="0"/>
              <a:t>alternatieve hypothese waar. </a:t>
            </a:r>
          </a:p>
        </p:txBody>
      </p:sp>
      <p:sp>
        <p:nvSpPr>
          <p:cNvPr id="4" name="Tijdelijke aanduiding voor dianummer 3"/>
          <p:cNvSpPr>
            <a:spLocks noGrp="1"/>
          </p:cNvSpPr>
          <p:nvPr>
            <p:ph type="sldNum" sz="quarter" idx="10"/>
          </p:nvPr>
        </p:nvSpPr>
        <p:spPr/>
        <p:txBody>
          <a:bodyPr/>
          <a:lstStyle/>
          <a:p>
            <a:fld id="{52F8408E-7421-4F64-BCF2-3F4B35A069EF}" type="slidenum">
              <a:rPr lang="nl-NL" smtClean="0"/>
              <a:t>9</a:t>
            </a:fld>
            <a:endParaRPr lang="nl-NL"/>
          </a:p>
        </p:txBody>
      </p:sp>
    </p:spTree>
    <p:extLst>
      <p:ext uri="{BB962C8B-B14F-4D97-AF65-F5344CB8AC3E}">
        <p14:creationId xmlns:p14="http://schemas.microsoft.com/office/powerpoint/2010/main" val="31937649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nl-NL"/>
              <a:t>Klik om stijl te bewerken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10-11-2022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7899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10-11-2022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3127630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10-11-2022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25578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A7F8CC6-0FA0-48DC-8857-A6AFFBB15CE0}" type="datetimeFigureOut">
              <a:rPr lang="nl-NL" smtClean="0"/>
              <a:t>10-11-2022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3425548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Tekststijl van het model bewerken</a:t>
            </a:r>
          </a:p>
        </p:txBody>
      </p:sp>
      <p:sp>
        <p:nvSpPr>
          <p:cNvPr id="4" name="Date Placeholder 3"/>
          <p:cNvSpPr>
            <a:spLocks noGrp="1"/>
          </p:cNvSpPr>
          <p:nvPr>
            <p:ph type="dt" sz="half" idx="10"/>
          </p:nvPr>
        </p:nvSpPr>
        <p:spPr/>
        <p:txBody>
          <a:bodyPr/>
          <a:lstStyle/>
          <a:p>
            <a:fld id="{BA7F8CC6-0FA0-48DC-8857-A6AFFBB15CE0}" type="datetimeFigureOut">
              <a:rPr lang="nl-NL" smtClean="0"/>
              <a:t>10-11-2022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6568148-ACDB-4182-856C-163E8609658D}" type="slidenum">
              <a:rPr lang="nl-NL" smtClean="0"/>
              <a:t>‹nr.›</a:t>
            </a:fld>
            <a:endParaRPr lang="nl-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879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A7F8CC6-0FA0-48DC-8857-A6AFFBB15CE0}" type="datetimeFigureOut">
              <a:rPr lang="nl-NL" smtClean="0"/>
              <a:t>10-11-2022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8343732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nl-NL"/>
              <a:t>Klik om stijl te bewerken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Content Placeholder 3"/>
          <p:cNvSpPr>
            <a:spLocks noGrp="1"/>
          </p:cNvSpPr>
          <p:nvPr>
            <p:ph sz="half" idx="2"/>
          </p:nvPr>
        </p:nvSpPr>
        <p:spPr>
          <a:xfrm>
            <a:off x="109728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Content Placeholder 5"/>
          <p:cNvSpPr>
            <a:spLocks noGrp="1"/>
          </p:cNvSpPr>
          <p:nvPr>
            <p:ph sz="quarter" idx="4"/>
          </p:nvPr>
        </p:nvSpPr>
        <p:spPr>
          <a:xfrm>
            <a:off x="6217920" y="2582334"/>
            <a:ext cx="4937760" cy="33782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A7F8CC6-0FA0-48DC-8857-A6AFFBB15CE0}" type="datetimeFigureOut">
              <a:rPr lang="nl-NL" smtClean="0"/>
              <a:t>10-11-2022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005281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A7F8CC6-0FA0-48DC-8857-A6AFFBB15CE0}" type="datetimeFigureOut">
              <a:rPr lang="nl-NL" smtClean="0"/>
              <a:t>10-11-2022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213703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A7F8CC6-0FA0-48DC-8857-A6AFFBB15CE0}" type="datetimeFigureOut">
              <a:rPr lang="nl-NL" smtClean="0"/>
              <a:t>10-11-2022</a:t>
            </a:fld>
            <a:endParaRPr lang="nl-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nl-NL"/>
          </a:p>
        </p:txBody>
      </p:sp>
      <p:sp>
        <p:nvSpPr>
          <p:cNvPr id="9" name="Slide Number Placeholder 8"/>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69442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nl-NL"/>
              <a:t>Klik om stijl te bewerken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A7F8CC6-0FA0-48DC-8857-A6AFFBB15CE0}" type="datetimeFigureOut">
              <a:rPr lang="nl-NL" smtClean="0"/>
              <a:t>10-11-2022</a:t>
            </a:fld>
            <a:endParaRPr lang="nl-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nl-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6568148-ACDB-4182-856C-163E8609658D}" type="slidenum">
              <a:rPr lang="nl-NL" smtClean="0"/>
              <a:t>‹nr.›</a:t>
            </a:fld>
            <a:endParaRPr lang="nl-NL"/>
          </a:p>
        </p:txBody>
      </p:sp>
    </p:spTree>
    <p:extLst>
      <p:ext uri="{BB962C8B-B14F-4D97-AF65-F5344CB8AC3E}">
        <p14:creationId xmlns:p14="http://schemas.microsoft.com/office/powerpoint/2010/main" val="19421501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Tekststijl van het model bewerken</a:t>
            </a:r>
          </a:p>
        </p:txBody>
      </p:sp>
      <p:sp>
        <p:nvSpPr>
          <p:cNvPr id="5" name="Date Placeholder 4"/>
          <p:cNvSpPr>
            <a:spLocks noGrp="1"/>
          </p:cNvSpPr>
          <p:nvPr>
            <p:ph type="dt" sz="half" idx="10"/>
          </p:nvPr>
        </p:nvSpPr>
        <p:spPr/>
        <p:txBody>
          <a:bodyPr/>
          <a:lstStyle/>
          <a:p>
            <a:fld id="{BA7F8CC6-0FA0-48DC-8857-A6AFFBB15CE0}" type="datetimeFigureOut">
              <a:rPr lang="nl-NL" smtClean="0"/>
              <a:t>10-11-2022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6568148-ACDB-4182-856C-163E8609658D}" type="slidenum">
              <a:rPr lang="nl-NL" smtClean="0"/>
              <a:t>‹nr.›</a:t>
            </a:fld>
            <a:endParaRPr lang="nl-NL"/>
          </a:p>
        </p:txBody>
      </p:sp>
    </p:spTree>
    <p:extLst>
      <p:ext uri="{BB962C8B-B14F-4D97-AF65-F5344CB8AC3E}">
        <p14:creationId xmlns:p14="http://schemas.microsoft.com/office/powerpoint/2010/main" val="1308298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nl-NL"/>
              <a:t>Klik om stijl te bewerken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A7F8CC6-0FA0-48DC-8857-A6AFFBB15CE0}" type="datetimeFigureOut">
              <a:rPr lang="nl-NL" smtClean="0"/>
              <a:t>10-11-2022</a:t>
            </a:fld>
            <a:endParaRPr lang="nl-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nl-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6568148-ACDB-4182-856C-163E8609658D}" type="slidenum">
              <a:rPr lang="nl-NL" smtClean="0"/>
              <a:t>‹nr.›</a:t>
            </a:fld>
            <a:endParaRPr lang="nl-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4860189"/>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238DBC-A84E-4729-8477-5C5999E5B4B9}"/>
              </a:ext>
            </a:extLst>
          </p:cNvPr>
          <p:cNvSpPr>
            <a:spLocks noGrp="1"/>
          </p:cNvSpPr>
          <p:nvPr>
            <p:ph type="ctrTitle"/>
          </p:nvPr>
        </p:nvSpPr>
        <p:spPr/>
        <p:txBody>
          <a:bodyPr/>
          <a:lstStyle/>
          <a:p>
            <a:r>
              <a:rPr lang="nl-NL" dirty="0"/>
              <a:t>Statistiek in de biologie</a:t>
            </a:r>
          </a:p>
        </p:txBody>
      </p:sp>
      <p:sp>
        <p:nvSpPr>
          <p:cNvPr id="3" name="Ondertitel 2">
            <a:extLst>
              <a:ext uri="{FF2B5EF4-FFF2-40B4-BE49-F238E27FC236}">
                <a16:creationId xmlns:a16="http://schemas.microsoft.com/office/drawing/2014/main" id="{B0A0962D-5DFF-458C-9634-83844A01B338}"/>
              </a:ext>
            </a:extLst>
          </p:cNvPr>
          <p:cNvSpPr>
            <a:spLocks noGrp="1"/>
          </p:cNvSpPr>
          <p:nvPr>
            <p:ph type="subTitle" idx="1"/>
          </p:nvPr>
        </p:nvSpPr>
        <p:spPr/>
        <p:txBody>
          <a:bodyPr/>
          <a:lstStyle/>
          <a:p>
            <a:r>
              <a:rPr lang="nl-NL" dirty="0"/>
              <a:t>Welke statistische toets moet ik uitvoeren bij mijn onderzoek?</a:t>
            </a:r>
          </a:p>
        </p:txBody>
      </p:sp>
    </p:spTree>
    <p:extLst>
      <p:ext uri="{BB962C8B-B14F-4D97-AF65-F5344CB8AC3E}">
        <p14:creationId xmlns:p14="http://schemas.microsoft.com/office/powerpoint/2010/main" val="137631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1731C5-1058-4097-A6AE-2DF2247361EF}"/>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9C20B8E9-B5DE-4256-914E-59B4FA6A8817}"/>
              </a:ext>
            </a:extLst>
          </p:cNvPr>
          <p:cNvSpPr>
            <a:spLocks noGrp="1"/>
          </p:cNvSpPr>
          <p:nvPr>
            <p:ph idx="1"/>
          </p:nvPr>
        </p:nvSpPr>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pPr marL="201168" lvl="1" indent="0">
              <a:buNone/>
            </a:pPr>
            <a:endParaRPr lang="nl-NL" sz="2000" dirty="0">
              <a:solidFill>
                <a:schemeClr val="tx1"/>
              </a:solidFill>
            </a:endParaRPr>
          </a:p>
          <a:p>
            <a:pPr marL="201168" lvl="1" indent="0">
              <a:buNone/>
            </a:pPr>
            <a:r>
              <a:rPr lang="nl-NL" sz="2000" dirty="0">
                <a:solidFill>
                  <a:schemeClr val="tx1"/>
                </a:solidFill>
              </a:rPr>
              <a:t>Matrix 1 zijn de gegevens van steekproef 1. </a:t>
            </a:r>
          </a:p>
          <a:p>
            <a:pPr marL="201168" lvl="1" indent="0">
              <a:buNone/>
            </a:pPr>
            <a:r>
              <a:rPr lang="nl-NL" sz="2000" dirty="0">
                <a:solidFill>
                  <a:schemeClr val="tx1"/>
                </a:solidFill>
              </a:rPr>
              <a:t>Matrix 2 zijn de gegevens van steekproef 2. </a:t>
            </a:r>
          </a:p>
          <a:p>
            <a:endParaRPr lang="nl-NL" dirty="0">
              <a:solidFill>
                <a:schemeClr val="tx1"/>
              </a:solidFill>
            </a:endParaRPr>
          </a:p>
        </p:txBody>
      </p:sp>
      <p:pic>
        <p:nvPicPr>
          <p:cNvPr id="4" name="Afbeelding 3">
            <a:extLst>
              <a:ext uri="{FF2B5EF4-FFF2-40B4-BE49-F238E27FC236}">
                <a16:creationId xmlns:a16="http://schemas.microsoft.com/office/drawing/2014/main" id="{F19031B3-260E-474F-A37F-1CC24DF899CA}"/>
              </a:ext>
            </a:extLst>
          </p:cNvPr>
          <p:cNvPicPr>
            <a:picLocks noChangeAspect="1"/>
          </p:cNvPicPr>
          <p:nvPr/>
        </p:nvPicPr>
        <p:blipFill>
          <a:blip r:embed="rId3"/>
          <a:stretch>
            <a:fillRect/>
          </a:stretch>
        </p:blipFill>
        <p:spPr>
          <a:xfrm>
            <a:off x="5995516" y="2769766"/>
            <a:ext cx="5532700" cy="3322668"/>
          </a:xfrm>
          <a:prstGeom prst="rect">
            <a:avLst/>
          </a:prstGeom>
        </p:spPr>
      </p:pic>
      <p:sp>
        <p:nvSpPr>
          <p:cNvPr id="5" name="Tekstvak 4">
            <a:extLst>
              <a:ext uri="{FF2B5EF4-FFF2-40B4-BE49-F238E27FC236}">
                <a16:creationId xmlns:a16="http://schemas.microsoft.com/office/drawing/2014/main" id="{F8874AAA-95A1-46E4-8DE9-D5D6A2309AD9}"/>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 </a:t>
            </a:r>
          </a:p>
        </p:txBody>
      </p:sp>
    </p:spTree>
    <p:extLst>
      <p:ext uri="{BB962C8B-B14F-4D97-AF65-F5344CB8AC3E}">
        <p14:creationId xmlns:p14="http://schemas.microsoft.com/office/powerpoint/2010/main" val="3273290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ABEC97-B158-42AA-99C4-09E22173AC3D}"/>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7DCF3B47-3CA5-458A-A66F-E03635FD9943}"/>
              </a:ext>
            </a:extLst>
          </p:cNvPr>
          <p:cNvSpPr>
            <a:spLocks noGrp="1"/>
          </p:cNvSpPr>
          <p:nvPr>
            <p:ph idx="1"/>
          </p:nvPr>
        </p:nvSpPr>
        <p:spPr>
          <a:xfrm>
            <a:off x="1097280" y="1845734"/>
            <a:ext cx="10058400" cy="2755763"/>
          </a:xfrm>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r>
              <a:rPr lang="nl-NL" b="1" dirty="0">
                <a:solidFill>
                  <a:schemeClr val="tx1"/>
                </a:solidFill>
              </a:rPr>
              <a:t>Zijden</a:t>
            </a:r>
          </a:p>
          <a:p>
            <a:pPr lvl="1">
              <a:buFont typeface="Arial" panose="020B0604020202020204" pitchFamily="34" charset="0"/>
              <a:buChar char="•"/>
            </a:pPr>
            <a:r>
              <a:rPr lang="nl-NL" sz="2000" b="1" dirty="0">
                <a:solidFill>
                  <a:schemeClr val="tx1"/>
                </a:solidFill>
              </a:rPr>
              <a:t>1. Eenzijdig toets: </a:t>
            </a:r>
            <a:r>
              <a:rPr lang="nl-NL" sz="2000" dirty="0">
                <a:solidFill>
                  <a:schemeClr val="tx1"/>
                </a:solidFill>
              </a:rPr>
              <a:t>wel een </a:t>
            </a:r>
            <a:r>
              <a:rPr lang="nl-NL" sz="2000" u="sng" dirty="0">
                <a:solidFill>
                  <a:schemeClr val="tx1"/>
                </a:solidFill>
              </a:rPr>
              <a:t>richting</a:t>
            </a:r>
            <a:r>
              <a:rPr lang="nl-NL" sz="2000" dirty="0">
                <a:solidFill>
                  <a:schemeClr val="tx1"/>
                </a:solidFill>
              </a:rPr>
              <a:t> aan de vraag gegeven. Dus je denkt bijvoorbeeld dat het ene gemiddelde hoger ligt dan de ander.</a:t>
            </a:r>
            <a:endParaRPr lang="nl-NL" sz="2000" b="1" dirty="0">
              <a:solidFill>
                <a:schemeClr val="tx1"/>
              </a:solidFill>
            </a:endParaRPr>
          </a:p>
          <a:p>
            <a:pPr lvl="1">
              <a:buFont typeface="Arial" panose="020B0604020202020204" pitchFamily="34" charset="0"/>
              <a:buChar char="•"/>
            </a:pPr>
            <a:r>
              <a:rPr lang="nl-NL" sz="2000" b="1" dirty="0">
                <a:solidFill>
                  <a:schemeClr val="tx1"/>
                </a:solidFill>
              </a:rPr>
              <a:t>2. Tweezijdig toets: </a:t>
            </a:r>
            <a:r>
              <a:rPr lang="nl-NL" sz="2000" dirty="0">
                <a:solidFill>
                  <a:schemeClr val="tx1"/>
                </a:solidFill>
              </a:rPr>
              <a:t>geen richting aan de vraag gegeven. Het kan zowel hoger of lager zijn. Je hebt geen vermoeden. </a:t>
            </a:r>
            <a:endParaRPr lang="nl-NL" sz="2000" b="1" dirty="0">
              <a:solidFill>
                <a:schemeClr val="tx1"/>
              </a:solidFill>
            </a:endParaRPr>
          </a:p>
          <a:p>
            <a:pPr marL="201168" lvl="1" indent="0">
              <a:buNone/>
            </a:pPr>
            <a:endParaRPr lang="nl-NL" b="1" dirty="0">
              <a:solidFill>
                <a:schemeClr val="tx1"/>
              </a:solidFill>
            </a:endParaRPr>
          </a:p>
          <a:p>
            <a:endParaRPr lang="nl-NL" dirty="0">
              <a:solidFill>
                <a:schemeClr val="tx1"/>
              </a:solidFill>
            </a:endParaRPr>
          </a:p>
        </p:txBody>
      </p:sp>
      <p:sp>
        <p:nvSpPr>
          <p:cNvPr id="5" name="Tekstvak 4">
            <a:extLst>
              <a:ext uri="{FF2B5EF4-FFF2-40B4-BE49-F238E27FC236}">
                <a16:creationId xmlns:a16="http://schemas.microsoft.com/office/drawing/2014/main" id="{D74767ED-C4F8-4C91-BA2A-68325BF23D93}"/>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a:t>
            </a:r>
          </a:p>
        </p:txBody>
      </p:sp>
      <p:sp>
        <p:nvSpPr>
          <p:cNvPr id="4" name="Tekstvak 3">
            <a:extLst>
              <a:ext uri="{FF2B5EF4-FFF2-40B4-BE49-F238E27FC236}">
                <a16:creationId xmlns:a16="http://schemas.microsoft.com/office/drawing/2014/main" id="{FD95E276-10E6-47F9-8C44-B656DA2B5CB8}"/>
              </a:ext>
            </a:extLst>
          </p:cNvPr>
          <p:cNvSpPr txBox="1"/>
          <p:nvPr/>
        </p:nvSpPr>
        <p:spPr>
          <a:xfrm>
            <a:off x="1233948" y="4975122"/>
            <a:ext cx="9724103" cy="923330"/>
          </a:xfrm>
          <a:prstGeom prst="rect">
            <a:avLst/>
          </a:prstGeom>
          <a:noFill/>
        </p:spPr>
        <p:txBody>
          <a:bodyPr wrap="square" rtlCol="0">
            <a:spAutoFit/>
          </a:bodyPr>
          <a:lstStyle/>
          <a:p>
            <a:r>
              <a:rPr lang="nl-NL" u="sng" dirty="0"/>
              <a:t>Je vraagt bepaalt of je een eenzijdige of een tweezijdige toets doet. </a:t>
            </a:r>
            <a:r>
              <a:rPr lang="nl-NL" dirty="0"/>
              <a:t>Als je resultaten lijken te zeggen dat dat het ene gemiddelde hoger ligt dan de ander, maar dit niet zo staat in je vraag, dan doe je gewoon een tweezijdige toets. </a:t>
            </a:r>
          </a:p>
        </p:txBody>
      </p:sp>
    </p:spTree>
    <p:extLst>
      <p:ext uri="{BB962C8B-B14F-4D97-AF65-F5344CB8AC3E}">
        <p14:creationId xmlns:p14="http://schemas.microsoft.com/office/powerpoint/2010/main" val="409195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761F90-A349-4B72-9981-95F701CB80BA}"/>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D168CD8C-02D1-439B-BCED-449282FF70DD}"/>
              </a:ext>
            </a:extLst>
          </p:cNvPr>
          <p:cNvSpPr>
            <a:spLocks noGrp="1"/>
          </p:cNvSpPr>
          <p:nvPr>
            <p:ph idx="1"/>
          </p:nvPr>
        </p:nvSpPr>
        <p:spPr/>
        <p:txBody>
          <a:bodyPr/>
          <a:lstStyle/>
          <a:p>
            <a:pPr marL="201168" lvl="1" indent="0">
              <a:buNone/>
            </a:pPr>
            <a:r>
              <a:rPr lang="nl-NL" sz="2000" dirty="0">
                <a:solidFill>
                  <a:schemeClr val="tx1"/>
                </a:solidFill>
              </a:rPr>
              <a:t>Code voor Excel:</a:t>
            </a:r>
          </a:p>
          <a:p>
            <a:pPr marL="201168" lvl="1" indent="0">
              <a:buNone/>
            </a:pPr>
            <a:r>
              <a:rPr lang="nl-NL" sz="3200" dirty="0">
                <a:solidFill>
                  <a:schemeClr val="tx1"/>
                </a:solidFill>
              </a:rPr>
              <a:t>=T.TEST(matrix1;matrix2;zijden;type_getal)</a:t>
            </a:r>
            <a:endParaRPr lang="nl-NL" sz="3600" dirty="0">
              <a:solidFill>
                <a:schemeClr val="tx1"/>
              </a:solidFill>
            </a:endParaRPr>
          </a:p>
          <a:p>
            <a:r>
              <a:rPr lang="nl-NL" b="1" dirty="0" err="1">
                <a:solidFill>
                  <a:schemeClr val="tx1"/>
                </a:solidFill>
              </a:rPr>
              <a:t>Type_getal</a:t>
            </a:r>
            <a:endParaRPr lang="nl-NL" b="1" dirty="0">
              <a:solidFill>
                <a:schemeClr val="tx1"/>
              </a:solidFill>
            </a:endParaRPr>
          </a:p>
          <a:p>
            <a:pPr lvl="1">
              <a:buFont typeface="Arial" panose="020B0604020202020204" pitchFamily="34" charset="0"/>
              <a:buChar char="•"/>
            </a:pPr>
            <a:r>
              <a:rPr lang="nl-NL" sz="2000" b="1" dirty="0">
                <a:solidFill>
                  <a:schemeClr val="tx1"/>
                </a:solidFill>
              </a:rPr>
              <a:t>1. Gepaard/gekoppeld</a:t>
            </a:r>
            <a:r>
              <a:rPr lang="nl-NL" sz="2000" dirty="0">
                <a:solidFill>
                  <a:schemeClr val="tx1"/>
                </a:solidFill>
              </a:rPr>
              <a:t>. Als je twee steekproeven hebt gedaan bij precies dezelfde inktvissen (mensen), alleen op een</a:t>
            </a:r>
            <a:r>
              <a:rPr lang="nl-NL" sz="2000" i="1" dirty="0">
                <a:solidFill>
                  <a:schemeClr val="tx1"/>
                </a:solidFill>
              </a:rPr>
              <a:t> ander moment. </a:t>
            </a:r>
            <a:br>
              <a:rPr lang="nl-NL" sz="2000" i="1" dirty="0">
                <a:solidFill>
                  <a:schemeClr val="tx1"/>
                </a:solidFill>
              </a:rPr>
            </a:br>
            <a:r>
              <a:rPr lang="nl-NL" sz="2000" i="1" dirty="0">
                <a:solidFill>
                  <a:schemeClr val="tx1"/>
                </a:solidFill>
              </a:rPr>
              <a:t>Bijvoorbeeld: het gewicht van inktvissen voor de winter en na de winter. </a:t>
            </a:r>
            <a:endParaRPr lang="nl-NL" sz="2000" b="1" i="1" dirty="0">
              <a:solidFill>
                <a:schemeClr val="tx1"/>
              </a:solidFill>
            </a:endParaRPr>
          </a:p>
          <a:p>
            <a:pPr lvl="1">
              <a:buFont typeface="Arial" panose="020B0604020202020204" pitchFamily="34" charset="0"/>
              <a:buChar char="•"/>
            </a:pPr>
            <a:r>
              <a:rPr lang="nl-NL" sz="2000" strike="sngStrike" dirty="0">
                <a:solidFill>
                  <a:schemeClr val="tx1"/>
                </a:solidFill>
              </a:rPr>
              <a:t>2. Ongepaard</a:t>
            </a:r>
          </a:p>
          <a:p>
            <a:pPr lvl="1">
              <a:buFont typeface="Arial" panose="020B0604020202020204" pitchFamily="34" charset="0"/>
              <a:buChar char="•"/>
            </a:pPr>
            <a:r>
              <a:rPr lang="nl-NL" sz="2000" b="1" dirty="0">
                <a:solidFill>
                  <a:schemeClr val="tx1"/>
                </a:solidFill>
              </a:rPr>
              <a:t>3. Ongepaard. </a:t>
            </a:r>
            <a:r>
              <a:rPr lang="nl-NL" sz="2000" dirty="0">
                <a:solidFill>
                  <a:schemeClr val="tx1"/>
                </a:solidFill>
              </a:rPr>
              <a:t>Als je een steekproef doet bij de ene groep en op </a:t>
            </a:r>
            <a:r>
              <a:rPr lang="nl-NL" sz="2000" i="1" dirty="0">
                <a:solidFill>
                  <a:schemeClr val="tx1"/>
                </a:solidFill>
              </a:rPr>
              <a:t>hetzelfde moment </a:t>
            </a:r>
            <a:r>
              <a:rPr lang="nl-NL" sz="2000" dirty="0">
                <a:solidFill>
                  <a:schemeClr val="tx1"/>
                </a:solidFill>
              </a:rPr>
              <a:t>nog een steekproef doet bij een andere groep inktvissen (mensen). </a:t>
            </a:r>
            <a:endParaRPr lang="nl-NL" sz="2000" b="1" dirty="0">
              <a:solidFill>
                <a:schemeClr val="tx1"/>
              </a:solidFill>
            </a:endParaRPr>
          </a:p>
          <a:p>
            <a:pPr marL="0" indent="0">
              <a:buNone/>
            </a:pPr>
            <a:endParaRPr lang="nl-NL" b="1" dirty="0">
              <a:solidFill>
                <a:schemeClr val="tx1"/>
              </a:solidFill>
            </a:endParaRPr>
          </a:p>
          <a:p>
            <a:endParaRPr lang="nl-NL" dirty="0">
              <a:solidFill>
                <a:schemeClr val="tx1"/>
              </a:solidFill>
            </a:endParaRPr>
          </a:p>
        </p:txBody>
      </p:sp>
      <p:sp>
        <p:nvSpPr>
          <p:cNvPr id="4" name="Tekstvak 3">
            <a:extLst>
              <a:ext uri="{FF2B5EF4-FFF2-40B4-BE49-F238E27FC236}">
                <a16:creationId xmlns:a16="http://schemas.microsoft.com/office/drawing/2014/main" id="{DAEB7298-DB54-42CF-8584-1C79DB4A2472}"/>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 </a:t>
            </a:r>
          </a:p>
        </p:txBody>
      </p:sp>
    </p:spTree>
    <p:extLst>
      <p:ext uri="{BB962C8B-B14F-4D97-AF65-F5344CB8AC3E}">
        <p14:creationId xmlns:p14="http://schemas.microsoft.com/office/powerpoint/2010/main" val="1569752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9517ABA-120C-4C8C-9FB4-65F9E91B506E}"/>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1CBC7D37-D4C6-41D5-83FD-0196A2BEE443}"/>
              </a:ext>
            </a:extLst>
          </p:cNvPr>
          <p:cNvSpPr>
            <a:spLocks noGrp="1"/>
          </p:cNvSpPr>
          <p:nvPr>
            <p:ph idx="1"/>
          </p:nvPr>
        </p:nvSpPr>
        <p:spPr/>
        <p:txBody>
          <a:bodyPr/>
          <a:lstStyle/>
          <a:p>
            <a:r>
              <a:rPr lang="nl-NL" dirty="0">
                <a:solidFill>
                  <a:schemeClr val="tx1"/>
                </a:solidFill>
              </a:rPr>
              <a:t>Code ingevuld in Excel:</a:t>
            </a:r>
          </a:p>
          <a:p>
            <a:r>
              <a:rPr lang="nl-NL" sz="3200" dirty="0">
                <a:solidFill>
                  <a:schemeClr val="tx1"/>
                </a:solidFill>
              </a:rPr>
              <a:t>=T.TEST(B2:B6;D2:D6;2;3)</a:t>
            </a:r>
          </a:p>
          <a:p>
            <a:r>
              <a:rPr lang="nl-NL" i="1" dirty="0">
                <a:solidFill>
                  <a:schemeClr val="tx1"/>
                </a:solidFill>
              </a:rPr>
              <a:t>Is er een verschil tussen de </a:t>
            </a:r>
            <a:r>
              <a:rPr lang="nl-NL" i="1" u="sng" dirty="0">
                <a:solidFill>
                  <a:schemeClr val="tx1"/>
                </a:solidFill>
              </a:rPr>
              <a:t>gemiddelde</a:t>
            </a:r>
            <a:r>
              <a:rPr lang="nl-NL" i="1" dirty="0">
                <a:solidFill>
                  <a:schemeClr val="tx1"/>
                </a:solidFill>
              </a:rPr>
              <a:t> lengte </a:t>
            </a:r>
            <a:br>
              <a:rPr lang="nl-NL" i="1" dirty="0">
                <a:solidFill>
                  <a:schemeClr val="tx1"/>
                </a:solidFill>
              </a:rPr>
            </a:br>
            <a:r>
              <a:rPr lang="nl-NL" i="1" dirty="0">
                <a:solidFill>
                  <a:schemeClr val="tx1"/>
                </a:solidFill>
              </a:rPr>
              <a:t>van vrouwelijke en mannelijke inktvissen?</a:t>
            </a:r>
            <a:endParaRPr lang="nl-NL" dirty="0">
              <a:solidFill>
                <a:schemeClr val="tx1"/>
              </a:solidFill>
            </a:endParaRPr>
          </a:p>
          <a:p>
            <a:r>
              <a:rPr lang="nl-NL" dirty="0">
                <a:solidFill>
                  <a:schemeClr val="tx1"/>
                </a:solidFill>
              </a:rPr>
              <a:t>De gevonden p-waarde = 0,02</a:t>
            </a:r>
          </a:p>
          <a:p>
            <a:r>
              <a:rPr lang="nl-NL" dirty="0">
                <a:solidFill>
                  <a:schemeClr val="tx1"/>
                </a:solidFill>
              </a:rPr>
              <a:t>Significant?</a:t>
            </a:r>
          </a:p>
          <a:p>
            <a:r>
              <a:rPr lang="nl-NL" dirty="0">
                <a:solidFill>
                  <a:schemeClr val="tx1"/>
                </a:solidFill>
              </a:rPr>
              <a:t>Goed geformuleerde conclusie: </a:t>
            </a:r>
            <a:br>
              <a:rPr lang="nl-NL" dirty="0">
                <a:solidFill>
                  <a:schemeClr val="tx1"/>
                </a:solidFill>
              </a:rPr>
            </a:br>
            <a:endParaRPr lang="nl-NL" dirty="0">
              <a:solidFill>
                <a:schemeClr val="tx1"/>
              </a:solidFill>
            </a:endParaRPr>
          </a:p>
          <a:p>
            <a:endParaRPr lang="nl-NL" dirty="0">
              <a:solidFill>
                <a:schemeClr val="tx1"/>
              </a:solidFill>
            </a:endParaRPr>
          </a:p>
          <a:p>
            <a:endParaRPr lang="nl-NL" dirty="0">
              <a:solidFill>
                <a:schemeClr val="tx1"/>
              </a:solidFill>
            </a:endParaRPr>
          </a:p>
          <a:p>
            <a:pPr marL="0" indent="0">
              <a:buNone/>
            </a:pPr>
            <a:endParaRPr lang="nl-NL" dirty="0">
              <a:solidFill>
                <a:schemeClr val="tx1"/>
              </a:solidFill>
            </a:endParaRPr>
          </a:p>
        </p:txBody>
      </p:sp>
      <p:pic>
        <p:nvPicPr>
          <p:cNvPr id="4" name="Afbeelding 3">
            <a:extLst>
              <a:ext uri="{FF2B5EF4-FFF2-40B4-BE49-F238E27FC236}">
                <a16:creationId xmlns:a16="http://schemas.microsoft.com/office/drawing/2014/main" id="{82893B0B-B242-4DA2-B4BE-884A11DB5012}"/>
              </a:ext>
            </a:extLst>
          </p:cNvPr>
          <p:cNvPicPr>
            <a:picLocks noChangeAspect="1"/>
          </p:cNvPicPr>
          <p:nvPr/>
        </p:nvPicPr>
        <p:blipFill>
          <a:blip r:embed="rId3"/>
          <a:stretch>
            <a:fillRect/>
          </a:stretch>
        </p:blipFill>
        <p:spPr>
          <a:xfrm>
            <a:off x="6322369" y="2083323"/>
            <a:ext cx="4524375" cy="2876550"/>
          </a:xfrm>
          <a:prstGeom prst="rect">
            <a:avLst/>
          </a:prstGeom>
        </p:spPr>
      </p:pic>
      <p:sp>
        <p:nvSpPr>
          <p:cNvPr id="5" name="Rechthoek 4">
            <a:extLst>
              <a:ext uri="{FF2B5EF4-FFF2-40B4-BE49-F238E27FC236}">
                <a16:creationId xmlns:a16="http://schemas.microsoft.com/office/drawing/2014/main" id="{5AD3F83D-FA7A-4E04-AAF4-A772E64D2775}"/>
              </a:ext>
            </a:extLst>
          </p:cNvPr>
          <p:cNvSpPr/>
          <p:nvPr/>
        </p:nvSpPr>
        <p:spPr>
          <a:xfrm>
            <a:off x="8229601" y="4606722"/>
            <a:ext cx="2709744" cy="403650"/>
          </a:xfrm>
          <a:prstGeom prst="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a:extLst>
              <a:ext uri="{FF2B5EF4-FFF2-40B4-BE49-F238E27FC236}">
                <a16:creationId xmlns:a16="http://schemas.microsoft.com/office/drawing/2014/main" id="{5146EBCC-84BC-46B6-BE1B-829E66425F77}"/>
              </a:ext>
            </a:extLst>
          </p:cNvPr>
          <p:cNvSpPr txBox="1"/>
          <p:nvPr/>
        </p:nvSpPr>
        <p:spPr>
          <a:xfrm>
            <a:off x="2539485" y="4115900"/>
            <a:ext cx="1458410" cy="367496"/>
          </a:xfrm>
          <a:prstGeom prst="rect">
            <a:avLst/>
          </a:prstGeom>
          <a:noFill/>
        </p:spPr>
        <p:txBody>
          <a:bodyPr wrap="square" rtlCol="0">
            <a:spAutoFit/>
          </a:bodyPr>
          <a:lstStyle/>
          <a:p>
            <a:r>
              <a:rPr lang="nl-NL" dirty="0"/>
              <a:t>Ja</a:t>
            </a:r>
          </a:p>
        </p:txBody>
      </p:sp>
      <p:sp>
        <p:nvSpPr>
          <p:cNvPr id="8" name="Tekstvak 7">
            <a:extLst>
              <a:ext uri="{FF2B5EF4-FFF2-40B4-BE49-F238E27FC236}">
                <a16:creationId xmlns:a16="http://schemas.microsoft.com/office/drawing/2014/main" id="{FE7EDEA0-8ABE-48B6-9BCD-E300BE4934D2}"/>
              </a:ext>
            </a:extLst>
          </p:cNvPr>
          <p:cNvSpPr txBox="1"/>
          <p:nvPr/>
        </p:nvSpPr>
        <p:spPr>
          <a:xfrm>
            <a:off x="1097280" y="5010372"/>
            <a:ext cx="4342821" cy="1200329"/>
          </a:xfrm>
          <a:prstGeom prst="rect">
            <a:avLst/>
          </a:prstGeom>
          <a:noFill/>
        </p:spPr>
        <p:txBody>
          <a:bodyPr wrap="square" rtlCol="0">
            <a:spAutoFit/>
          </a:bodyPr>
          <a:lstStyle/>
          <a:p>
            <a:r>
              <a:rPr lang="nl-NL" i="1" dirty="0"/>
              <a:t>Er is een significant verschil tussen de gemiddelde lengte van vrouwelijke en mannelijke inktvissen (p=0,02)</a:t>
            </a:r>
            <a:endParaRPr lang="nl-NL" dirty="0"/>
          </a:p>
          <a:p>
            <a:endParaRPr lang="nl-NL" dirty="0"/>
          </a:p>
        </p:txBody>
      </p:sp>
      <p:sp>
        <p:nvSpPr>
          <p:cNvPr id="9" name="Tekstvak 8">
            <a:extLst>
              <a:ext uri="{FF2B5EF4-FFF2-40B4-BE49-F238E27FC236}">
                <a16:creationId xmlns:a16="http://schemas.microsoft.com/office/drawing/2014/main" id="{2DDA9923-E169-48E8-98D4-6F67493ED9FD}"/>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8</a:t>
            </a:r>
          </a:p>
        </p:txBody>
      </p:sp>
    </p:spTree>
    <p:extLst>
      <p:ext uri="{BB962C8B-B14F-4D97-AF65-F5344CB8AC3E}">
        <p14:creationId xmlns:p14="http://schemas.microsoft.com/office/powerpoint/2010/main" val="2379656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1A1783-7A1A-4EDC-855E-3B83AB28951A}"/>
              </a:ext>
            </a:extLst>
          </p:cNvPr>
          <p:cNvSpPr>
            <a:spLocks noGrp="1"/>
          </p:cNvSpPr>
          <p:nvPr>
            <p:ph type="title"/>
          </p:nvPr>
        </p:nvSpPr>
        <p:spPr/>
        <p:txBody>
          <a:bodyPr/>
          <a:lstStyle/>
          <a:p>
            <a:r>
              <a:rPr lang="nl-NL" dirty="0"/>
              <a:t>Pearson correlatie coëfficiënt</a:t>
            </a:r>
          </a:p>
        </p:txBody>
      </p:sp>
      <p:sp>
        <p:nvSpPr>
          <p:cNvPr id="3" name="Tijdelijke aanduiding voor inhoud 2">
            <a:extLst>
              <a:ext uri="{FF2B5EF4-FFF2-40B4-BE49-F238E27FC236}">
                <a16:creationId xmlns:a16="http://schemas.microsoft.com/office/drawing/2014/main" id="{EA5E7A48-2A51-4B70-ACB7-1218FDF1F755}"/>
              </a:ext>
            </a:extLst>
          </p:cNvPr>
          <p:cNvSpPr>
            <a:spLocks noGrp="1"/>
          </p:cNvSpPr>
          <p:nvPr>
            <p:ph idx="1"/>
          </p:nvPr>
        </p:nvSpPr>
        <p:spPr/>
        <p:txBody>
          <a:bodyPr>
            <a:normAutofit/>
          </a:bodyPr>
          <a:lstStyle/>
          <a:p>
            <a:pPr lvl="1">
              <a:buFont typeface="Arial" panose="020B0604020202020204" pitchFamily="34" charset="0"/>
              <a:buChar char="•"/>
            </a:pPr>
            <a:r>
              <a:rPr lang="nl-NL" sz="2000" dirty="0">
                <a:solidFill>
                  <a:schemeClr val="tx1"/>
                </a:solidFill>
              </a:rPr>
              <a:t>Correlatie coëfficiënt = </a:t>
            </a:r>
            <a:r>
              <a:rPr lang="nl-NL" sz="2000" dirty="0" err="1">
                <a:solidFill>
                  <a:schemeClr val="tx1"/>
                </a:solidFill>
              </a:rPr>
              <a:t>r-waarde</a:t>
            </a:r>
            <a:endParaRPr lang="nl-NL" sz="2000" dirty="0">
              <a:solidFill>
                <a:schemeClr val="tx1"/>
              </a:solidFill>
            </a:endParaRPr>
          </a:p>
          <a:p>
            <a:pPr lvl="1">
              <a:buFont typeface="Arial" panose="020B0604020202020204" pitchFamily="34" charset="0"/>
              <a:buChar char="•"/>
            </a:pPr>
            <a:r>
              <a:rPr lang="nl-NL" sz="2000" dirty="0" err="1">
                <a:solidFill>
                  <a:schemeClr val="tx1"/>
                </a:solidFill>
              </a:rPr>
              <a:t>r-waarde</a:t>
            </a:r>
            <a:r>
              <a:rPr lang="nl-NL" sz="2000" dirty="0">
                <a:solidFill>
                  <a:schemeClr val="tx1"/>
                </a:solidFill>
              </a:rPr>
              <a:t> tussen -1 en +1. </a:t>
            </a:r>
          </a:p>
          <a:p>
            <a:pPr lvl="1">
              <a:buFont typeface="Arial" panose="020B0604020202020204" pitchFamily="34" charset="0"/>
              <a:buChar char="•"/>
            </a:pPr>
            <a:endParaRPr lang="nl-NL" sz="2000" dirty="0">
              <a:solidFill>
                <a:schemeClr val="tx1"/>
              </a:solidFill>
            </a:endParaRPr>
          </a:p>
          <a:p>
            <a:pPr lvl="1">
              <a:buFont typeface="Arial" panose="020B0604020202020204" pitchFamily="34" charset="0"/>
              <a:buChar char="•"/>
            </a:pPr>
            <a:endParaRPr lang="en-US" sz="2000" dirty="0">
              <a:solidFill>
                <a:schemeClr val="tx1"/>
              </a:solidFill>
            </a:endParaRPr>
          </a:p>
          <a:p>
            <a:pPr lvl="1">
              <a:buFont typeface="Arial" panose="020B0604020202020204" pitchFamily="34" charset="0"/>
              <a:buChar char="•"/>
            </a:pPr>
            <a:endParaRPr lang="nl-NL" sz="2000" dirty="0">
              <a:solidFill>
                <a:schemeClr val="tx1"/>
              </a:solidFill>
            </a:endParaRPr>
          </a:p>
          <a:p>
            <a:pPr lvl="1">
              <a:buFont typeface="Arial" panose="020B0604020202020204" pitchFamily="34" charset="0"/>
              <a:buChar char="•"/>
            </a:pPr>
            <a:r>
              <a:rPr lang="nl-NL" sz="2000" dirty="0">
                <a:solidFill>
                  <a:schemeClr val="tx1"/>
                </a:solidFill>
              </a:rPr>
              <a:t>Voorbeeld vraag: </a:t>
            </a:r>
          </a:p>
          <a:p>
            <a:pPr marL="201168" lvl="1" indent="0">
              <a:buNone/>
            </a:pPr>
            <a:r>
              <a:rPr lang="nl-NL" sz="2000" i="1" dirty="0">
                <a:solidFill>
                  <a:schemeClr val="tx1"/>
                </a:solidFill>
              </a:rPr>
              <a:t>Is er een </a:t>
            </a:r>
            <a:r>
              <a:rPr lang="nl-NL" sz="2000" i="1" u="sng" dirty="0">
                <a:solidFill>
                  <a:schemeClr val="tx1"/>
                </a:solidFill>
              </a:rPr>
              <a:t>verband</a:t>
            </a:r>
            <a:r>
              <a:rPr lang="nl-NL" sz="2000" i="1" dirty="0">
                <a:solidFill>
                  <a:schemeClr val="tx1"/>
                </a:solidFill>
              </a:rPr>
              <a:t> tussen de neerslag in de maand augustus en het aantal komkommers per plant?</a:t>
            </a:r>
          </a:p>
          <a:p>
            <a:pPr lvl="1"/>
            <a:r>
              <a:rPr lang="nl-NL" sz="2000" b="1" dirty="0">
                <a:solidFill>
                  <a:schemeClr val="tx1"/>
                </a:solidFill>
              </a:rPr>
              <a:t>H0</a:t>
            </a:r>
            <a:r>
              <a:rPr lang="nl-NL" sz="2000" dirty="0">
                <a:solidFill>
                  <a:schemeClr val="tx1"/>
                </a:solidFill>
              </a:rPr>
              <a:t> = er is geen verband tussen de neerslag in de maand augustus en het aantal komkommers per plant.</a:t>
            </a:r>
          </a:p>
          <a:p>
            <a:pPr lvl="1"/>
            <a:r>
              <a:rPr lang="nl-NL" sz="2000" b="1" dirty="0">
                <a:solidFill>
                  <a:schemeClr val="tx1"/>
                </a:solidFill>
              </a:rPr>
              <a:t>HA</a:t>
            </a:r>
            <a:r>
              <a:rPr lang="nl-NL" sz="2000" dirty="0">
                <a:solidFill>
                  <a:schemeClr val="tx1"/>
                </a:solidFill>
              </a:rPr>
              <a:t> = er is wel een verband tussen de neerslag in de maand augustus en het aantal komkommers per plant.</a:t>
            </a:r>
          </a:p>
        </p:txBody>
      </p:sp>
      <p:sp>
        <p:nvSpPr>
          <p:cNvPr id="4" name="Tekstvak 3">
            <a:extLst>
              <a:ext uri="{FF2B5EF4-FFF2-40B4-BE49-F238E27FC236}">
                <a16:creationId xmlns:a16="http://schemas.microsoft.com/office/drawing/2014/main" id="{5F8F2403-3B5A-4FE3-8CD0-FAE0B4D930FF}"/>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10 t/m 12</a:t>
            </a:r>
          </a:p>
        </p:txBody>
      </p:sp>
      <p:graphicFrame>
        <p:nvGraphicFramePr>
          <p:cNvPr id="5" name="Grafiek 4">
            <a:extLst>
              <a:ext uri="{FF2B5EF4-FFF2-40B4-BE49-F238E27FC236}">
                <a16:creationId xmlns:a16="http://schemas.microsoft.com/office/drawing/2014/main" id="{CE9ECFC2-C9A9-40B5-AF85-F9B070BD6DE2}"/>
              </a:ext>
            </a:extLst>
          </p:cNvPr>
          <p:cNvGraphicFramePr>
            <a:graphicFrameLocks/>
          </p:cNvGraphicFramePr>
          <p:nvPr>
            <p:extLst>
              <p:ext uri="{D42A27DB-BD31-4B8C-83A1-F6EECF244321}">
                <p14:modId xmlns:p14="http://schemas.microsoft.com/office/powerpoint/2010/main" val="26764844"/>
              </p:ext>
            </p:extLst>
          </p:nvPr>
        </p:nvGraphicFramePr>
        <p:xfrm>
          <a:off x="6807200" y="1754294"/>
          <a:ext cx="4287520" cy="23712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564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50AEF5-92C9-4B9F-B13F-05120F75B46B}"/>
              </a:ext>
            </a:extLst>
          </p:cNvPr>
          <p:cNvSpPr>
            <a:spLocks noGrp="1"/>
          </p:cNvSpPr>
          <p:nvPr>
            <p:ph type="title"/>
          </p:nvPr>
        </p:nvSpPr>
        <p:spPr/>
        <p:txBody>
          <a:bodyPr/>
          <a:lstStyle/>
          <a:p>
            <a:r>
              <a:rPr lang="nl-NL" dirty="0" err="1"/>
              <a:t>Pearson’s</a:t>
            </a:r>
            <a:r>
              <a:rPr lang="nl-NL" dirty="0"/>
              <a:t> correlatie coëfficiënt</a:t>
            </a:r>
          </a:p>
        </p:txBody>
      </p:sp>
      <p:sp>
        <p:nvSpPr>
          <p:cNvPr id="5" name="Tijdelijke aanduiding voor inhoud 4">
            <a:extLst>
              <a:ext uri="{FF2B5EF4-FFF2-40B4-BE49-F238E27FC236}">
                <a16:creationId xmlns:a16="http://schemas.microsoft.com/office/drawing/2014/main" id="{91C73299-DE38-4858-BFAA-AFF42A3E9000}"/>
              </a:ext>
            </a:extLst>
          </p:cNvPr>
          <p:cNvSpPr>
            <a:spLocks noGrp="1"/>
          </p:cNvSpPr>
          <p:nvPr>
            <p:ph idx="1"/>
          </p:nvPr>
        </p:nvSpPr>
        <p:spPr/>
        <p:txBody>
          <a:bodyPr>
            <a:normAutofit/>
          </a:bodyPr>
          <a:lstStyle/>
          <a:p>
            <a:pPr lvl="1">
              <a:buFont typeface="Arial" panose="020B0604020202020204" pitchFamily="34" charset="0"/>
              <a:buChar char="•"/>
            </a:pPr>
            <a:r>
              <a:rPr lang="nl-NL" sz="2000" dirty="0"/>
              <a:t>Stappenplan voor het uitrekenen van de correlatie coëfficiënt in Excel is uitgewerkt in de module op bladzijde 10 en 11. </a:t>
            </a:r>
          </a:p>
          <a:p>
            <a:pPr lvl="1">
              <a:buFont typeface="Arial" panose="020B0604020202020204" pitchFamily="34" charset="0"/>
              <a:buChar char="•"/>
            </a:pPr>
            <a:endParaRPr lang="nl-NL" sz="2000" dirty="0"/>
          </a:p>
        </p:txBody>
      </p:sp>
      <p:pic>
        <p:nvPicPr>
          <p:cNvPr id="7" name="Tijdelijke aanduiding voor inhoud 3">
            <a:extLst>
              <a:ext uri="{FF2B5EF4-FFF2-40B4-BE49-F238E27FC236}">
                <a16:creationId xmlns:a16="http://schemas.microsoft.com/office/drawing/2014/main" id="{11A6876E-0844-4876-82BC-458AD9CBC811}"/>
              </a:ext>
            </a:extLst>
          </p:cNvPr>
          <p:cNvPicPr>
            <a:picLocks noChangeAspect="1"/>
          </p:cNvPicPr>
          <p:nvPr/>
        </p:nvPicPr>
        <p:blipFill>
          <a:blip r:embed="rId3"/>
          <a:stretch>
            <a:fillRect/>
          </a:stretch>
        </p:blipFill>
        <p:spPr>
          <a:xfrm>
            <a:off x="1386648" y="2502538"/>
            <a:ext cx="3555742" cy="3474930"/>
          </a:xfrm>
          <a:prstGeom prst="rect">
            <a:avLst/>
          </a:prstGeom>
        </p:spPr>
      </p:pic>
      <p:sp>
        <p:nvSpPr>
          <p:cNvPr id="8" name="Tekstvak 7">
            <a:extLst>
              <a:ext uri="{FF2B5EF4-FFF2-40B4-BE49-F238E27FC236}">
                <a16:creationId xmlns:a16="http://schemas.microsoft.com/office/drawing/2014/main" id="{882C3BEE-B9EF-4062-BA3B-8EF84DEA7AAE}"/>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a:t>
            </a:r>
            <a:r>
              <a:rPr lang="nl-NL">
                <a:solidFill>
                  <a:schemeClr val="bg1"/>
                </a:solidFill>
              </a:rPr>
              <a:t>bladzijde 10 en 11</a:t>
            </a:r>
            <a:endParaRPr lang="nl-NL" dirty="0">
              <a:solidFill>
                <a:schemeClr val="bg1"/>
              </a:solidFill>
            </a:endParaRPr>
          </a:p>
        </p:txBody>
      </p:sp>
    </p:spTree>
    <p:extLst>
      <p:ext uri="{BB962C8B-B14F-4D97-AF65-F5344CB8AC3E}">
        <p14:creationId xmlns:p14="http://schemas.microsoft.com/office/powerpoint/2010/main" val="1983975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1C9CEB-20DE-4AFC-954F-4713383304E6}"/>
              </a:ext>
            </a:extLst>
          </p:cNvPr>
          <p:cNvSpPr>
            <a:spLocks noGrp="1"/>
          </p:cNvSpPr>
          <p:nvPr>
            <p:ph type="title"/>
          </p:nvPr>
        </p:nvSpPr>
        <p:spPr/>
        <p:txBody>
          <a:bodyPr/>
          <a:lstStyle/>
          <a:p>
            <a:r>
              <a:rPr lang="nl-NL" dirty="0" err="1"/>
              <a:t>Pearson’s</a:t>
            </a:r>
            <a:r>
              <a:rPr lang="nl-NL" dirty="0"/>
              <a:t> correlatie coëfficiënt</a:t>
            </a:r>
          </a:p>
        </p:txBody>
      </p:sp>
      <p:sp>
        <p:nvSpPr>
          <p:cNvPr id="3" name="Tijdelijke aanduiding voor inhoud 2">
            <a:extLst>
              <a:ext uri="{FF2B5EF4-FFF2-40B4-BE49-F238E27FC236}">
                <a16:creationId xmlns:a16="http://schemas.microsoft.com/office/drawing/2014/main" id="{E1258F7A-C6E1-4E25-8134-38305BCFE1E2}"/>
              </a:ext>
            </a:extLst>
          </p:cNvPr>
          <p:cNvSpPr>
            <a:spLocks noGrp="1"/>
          </p:cNvSpPr>
          <p:nvPr>
            <p:ph idx="1"/>
          </p:nvPr>
        </p:nvSpPr>
        <p:spPr>
          <a:xfrm>
            <a:off x="1097280" y="1737360"/>
            <a:ext cx="10058400" cy="4023360"/>
          </a:xfrm>
        </p:spPr>
        <p:txBody>
          <a:bodyPr>
            <a:normAutofit/>
          </a:bodyPr>
          <a:lstStyle/>
          <a:p>
            <a:r>
              <a:rPr lang="nl-NL" i="1" dirty="0">
                <a:solidFill>
                  <a:schemeClr val="tx1"/>
                </a:solidFill>
              </a:rPr>
              <a:t>Is er een verband tussen de </a:t>
            </a:r>
            <a:br>
              <a:rPr lang="nl-NL" i="1" dirty="0">
                <a:solidFill>
                  <a:schemeClr val="tx1"/>
                </a:solidFill>
              </a:rPr>
            </a:br>
            <a:r>
              <a:rPr lang="nl-NL" i="1" dirty="0">
                <a:solidFill>
                  <a:schemeClr val="tx1"/>
                </a:solidFill>
              </a:rPr>
              <a:t>neerslag in de maand augustus </a:t>
            </a:r>
            <a:br>
              <a:rPr lang="nl-NL" i="1" dirty="0">
                <a:solidFill>
                  <a:schemeClr val="tx1"/>
                </a:solidFill>
              </a:rPr>
            </a:br>
            <a:r>
              <a:rPr lang="nl-NL" i="1" dirty="0">
                <a:solidFill>
                  <a:schemeClr val="tx1"/>
                </a:solidFill>
              </a:rPr>
              <a:t>en het aantal komkommers per </a:t>
            </a:r>
            <a:br>
              <a:rPr lang="nl-NL" i="1" dirty="0">
                <a:solidFill>
                  <a:schemeClr val="tx1"/>
                </a:solidFill>
              </a:rPr>
            </a:br>
            <a:r>
              <a:rPr lang="nl-NL" i="1" dirty="0">
                <a:solidFill>
                  <a:schemeClr val="tx1"/>
                </a:solidFill>
              </a:rPr>
              <a:t>plant?</a:t>
            </a:r>
            <a:endParaRPr lang="nl-NL" dirty="0">
              <a:solidFill>
                <a:schemeClr val="tx1"/>
              </a:solidFill>
            </a:endParaRPr>
          </a:p>
          <a:p>
            <a:r>
              <a:rPr lang="nl-NL" dirty="0">
                <a:solidFill>
                  <a:schemeClr val="tx1"/>
                </a:solidFill>
              </a:rPr>
              <a:t>De uitvoer van de statistische test</a:t>
            </a:r>
          </a:p>
          <a:p>
            <a:r>
              <a:rPr lang="nl-NL" dirty="0">
                <a:solidFill>
                  <a:schemeClr val="tx1"/>
                </a:solidFill>
              </a:rPr>
              <a:t>r = 0,96      </a:t>
            </a:r>
          </a:p>
          <a:p>
            <a:r>
              <a:rPr lang="nl-NL" dirty="0">
                <a:solidFill>
                  <a:schemeClr val="tx1"/>
                </a:solidFill>
              </a:rPr>
              <a:t>Wat zegt dit?</a:t>
            </a:r>
          </a:p>
          <a:p>
            <a:r>
              <a:rPr lang="nl-NL" dirty="0">
                <a:solidFill>
                  <a:schemeClr val="tx1"/>
                </a:solidFill>
              </a:rPr>
              <a:t>p = 0,003</a:t>
            </a:r>
          </a:p>
          <a:p>
            <a:r>
              <a:rPr lang="nl-NL" dirty="0">
                <a:solidFill>
                  <a:schemeClr val="tx1"/>
                </a:solidFill>
              </a:rPr>
              <a:t>Significant? </a:t>
            </a:r>
          </a:p>
          <a:p>
            <a:r>
              <a:rPr lang="nl-NL" dirty="0">
                <a:solidFill>
                  <a:schemeClr val="tx1"/>
                </a:solidFill>
              </a:rPr>
              <a:t>Goed geformuleerde conclusie:</a:t>
            </a:r>
          </a:p>
        </p:txBody>
      </p:sp>
      <p:sp>
        <p:nvSpPr>
          <p:cNvPr id="4" name="Tekstvak 3">
            <a:extLst>
              <a:ext uri="{FF2B5EF4-FFF2-40B4-BE49-F238E27FC236}">
                <a16:creationId xmlns:a16="http://schemas.microsoft.com/office/drawing/2014/main" id="{0E704BCF-B3B2-41FC-8435-44BE72546C02}"/>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12</a:t>
            </a:r>
          </a:p>
        </p:txBody>
      </p:sp>
      <p:sp>
        <p:nvSpPr>
          <p:cNvPr id="6" name="Tekstvak 5">
            <a:extLst>
              <a:ext uri="{FF2B5EF4-FFF2-40B4-BE49-F238E27FC236}">
                <a16:creationId xmlns:a16="http://schemas.microsoft.com/office/drawing/2014/main" id="{4C446EE2-2C96-433F-BEE5-0857143943E8}"/>
              </a:ext>
            </a:extLst>
          </p:cNvPr>
          <p:cNvSpPr txBox="1"/>
          <p:nvPr/>
        </p:nvSpPr>
        <p:spPr>
          <a:xfrm>
            <a:off x="2572903" y="4793187"/>
            <a:ext cx="587994" cy="400110"/>
          </a:xfrm>
          <a:prstGeom prst="rect">
            <a:avLst/>
          </a:prstGeom>
          <a:noFill/>
        </p:spPr>
        <p:txBody>
          <a:bodyPr wrap="square" rtlCol="0">
            <a:spAutoFit/>
          </a:bodyPr>
          <a:lstStyle/>
          <a:p>
            <a:r>
              <a:rPr lang="nl-NL" sz="2000" dirty="0"/>
              <a:t>Ja</a:t>
            </a:r>
          </a:p>
        </p:txBody>
      </p:sp>
      <p:sp>
        <p:nvSpPr>
          <p:cNvPr id="8" name="Tekstvak 7">
            <a:extLst>
              <a:ext uri="{FF2B5EF4-FFF2-40B4-BE49-F238E27FC236}">
                <a16:creationId xmlns:a16="http://schemas.microsoft.com/office/drawing/2014/main" id="{67137122-4217-4A9D-B9C5-D3703895CAEA}"/>
              </a:ext>
            </a:extLst>
          </p:cNvPr>
          <p:cNvSpPr txBox="1"/>
          <p:nvPr/>
        </p:nvSpPr>
        <p:spPr>
          <a:xfrm>
            <a:off x="1137448" y="5580268"/>
            <a:ext cx="6108303" cy="707886"/>
          </a:xfrm>
          <a:prstGeom prst="rect">
            <a:avLst/>
          </a:prstGeom>
          <a:noFill/>
        </p:spPr>
        <p:txBody>
          <a:bodyPr wrap="square" rtlCol="0">
            <a:spAutoFit/>
          </a:bodyPr>
          <a:lstStyle/>
          <a:p>
            <a:r>
              <a:rPr lang="nl-NL" sz="2000" dirty="0"/>
              <a:t>Er is </a:t>
            </a:r>
            <a:r>
              <a:rPr lang="nl-NL" sz="2000" b="1" dirty="0"/>
              <a:t>wel</a:t>
            </a:r>
            <a:r>
              <a:rPr lang="nl-NL" sz="2000" dirty="0"/>
              <a:t> een verband tussen de neerslag in de maand augustus en het aantal komkommers per plant (p=0,003).</a:t>
            </a:r>
          </a:p>
        </p:txBody>
      </p:sp>
      <p:pic>
        <p:nvPicPr>
          <p:cNvPr id="7" name="Afbeelding 6">
            <a:extLst>
              <a:ext uri="{FF2B5EF4-FFF2-40B4-BE49-F238E27FC236}">
                <a16:creationId xmlns:a16="http://schemas.microsoft.com/office/drawing/2014/main" id="{2F771C4C-3AB9-4326-96CB-ED8C0A7DCA85}"/>
              </a:ext>
            </a:extLst>
          </p:cNvPr>
          <p:cNvPicPr>
            <a:picLocks noChangeAspect="1"/>
          </p:cNvPicPr>
          <p:nvPr/>
        </p:nvPicPr>
        <p:blipFill>
          <a:blip r:embed="rId3"/>
          <a:stretch>
            <a:fillRect/>
          </a:stretch>
        </p:blipFill>
        <p:spPr>
          <a:xfrm>
            <a:off x="6172643" y="1907339"/>
            <a:ext cx="5807112" cy="3502950"/>
          </a:xfrm>
          <a:prstGeom prst="rect">
            <a:avLst/>
          </a:prstGeom>
        </p:spPr>
      </p:pic>
      <p:sp>
        <p:nvSpPr>
          <p:cNvPr id="9" name="Tekstvak 8">
            <a:extLst>
              <a:ext uri="{FF2B5EF4-FFF2-40B4-BE49-F238E27FC236}">
                <a16:creationId xmlns:a16="http://schemas.microsoft.com/office/drawing/2014/main" id="{0C970728-F705-41C1-9ECC-D7E28C2B337E}"/>
              </a:ext>
            </a:extLst>
          </p:cNvPr>
          <p:cNvSpPr txBox="1"/>
          <p:nvPr/>
        </p:nvSpPr>
        <p:spPr>
          <a:xfrm>
            <a:off x="2575243" y="3857982"/>
            <a:ext cx="3444116" cy="707886"/>
          </a:xfrm>
          <a:prstGeom prst="rect">
            <a:avLst/>
          </a:prstGeom>
          <a:noFill/>
        </p:spPr>
        <p:txBody>
          <a:bodyPr wrap="square" rtlCol="0">
            <a:spAutoFit/>
          </a:bodyPr>
          <a:lstStyle/>
          <a:p>
            <a:r>
              <a:rPr lang="nl-NL" sz="2000" dirty="0"/>
              <a:t>Als er een verband is, dan is dit positief</a:t>
            </a:r>
          </a:p>
        </p:txBody>
      </p:sp>
    </p:spTree>
    <p:extLst>
      <p:ext uri="{BB962C8B-B14F-4D97-AF65-F5344CB8AC3E}">
        <p14:creationId xmlns:p14="http://schemas.microsoft.com/office/powerpoint/2010/main" val="4057561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A84A8C-67E1-461E-BEE5-6A97BB6D1AD8}"/>
              </a:ext>
            </a:extLst>
          </p:cNvPr>
          <p:cNvSpPr>
            <a:spLocks noGrp="1"/>
          </p:cNvSpPr>
          <p:nvPr>
            <p:ph type="title"/>
          </p:nvPr>
        </p:nvSpPr>
        <p:spPr/>
        <p:txBody>
          <a:bodyPr/>
          <a:lstStyle/>
          <a:p>
            <a:r>
              <a:rPr lang="nl-NL" dirty="0"/>
              <a:t>Chi-kwadraat</a:t>
            </a:r>
          </a:p>
        </p:txBody>
      </p:sp>
      <p:sp>
        <p:nvSpPr>
          <p:cNvPr id="3" name="Tijdelijke aanduiding voor inhoud 2">
            <a:extLst>
              <a:ext uri="{FF2B5EF4-FFF2-40B4-BE49-F238E27FC236}">
                <a16:creationId xmlns:a16="http://schemas.microsoft.com/office/drawing/2014/main" id="{5F50A64E-2C3D-4F1A-BCDF-5A3EE6A90F22}"/>
              </a:ext>
            </a:extLst>
          </p:cNvPr>
          <p:cNvSpPr>
            <a:spLocks noGrp="1"/>
          </p:cNvSpPr>
          <p:nvPr>
            <p:ph idx="1"/>
          </p:nvPr>
        </p:nvSpPr>
        <p:spPr/>
        <p:txBody>
          <a:bodyPr>
            <a:normAutofit/>
          </a:bodyPr>
          <a:lstStyle/>
          <a:p>
            <a:pPr lvl="1">
              <a:buFont typeface="Arial" panose="020B0604020202020204" pitchFamily="34" charset="0"/>
              <a:buChar char="•"/>
            </a:pPr>
            <a:r>
              <a:rPr lang="nl-NL" sz="2000" dirty="0">
                <a:solidFill>
                  <a:schemeClr val="tx1"/>
                </a:solidFill>
              </a:rPr>
              <a:t>Aantallen turven</a:t>
            </a:r>
          </a:p>
          <a:p>
            <a:pPr lvl="1">
              <a:buFont typeface="Arial" panose="020B0604020202020204" pitchFamily="34" charset="0"/>
              <a:buChar char="•"/>
            </a:pPr>
            <a:r>
              <a:rPr lang="nl-NL" sz="2000" dirty="0">
                <a:solidFill>
                  <a:schemeClr val="tx1"/>
                </a:solidFill>
              </a:rPr>
              <a:t>Geen gemiddelden</a:t>
            </a:r>
          </a:p>
          <a:p>
            <a:pPr lvl="1">
              <a:buFont typeface="Arial" panose="020B0604020202020204" pitchFamily="34" charset="0"/>
              <a:buChar char="•"/>
            </a:pPr>
            <a:r>
              <a:rPr lang="nl-NL" sz="2000" dirty="0">
                <a:solidFill>
                  <a:schemeClr val="tx1"/>
                </a:solidFill>
              </a:rPr>
              <a:t>Duidelijke verwachting </a:t>
            </a:r>
            <a:r>
              <a:rPr lang="nl-NL" sz="2000" dirty="0">
                <a:solidFill>
                  <a:schemeClr val="tx1"/>
                </a:solidFill>
                <a:sym typeface="Wingdings" panose="05000000000000000000" pitchFamily="2" charset="2"/>
              </a:rPr>
              <a:t> in elke categorie evenveel aantallen</a:t>
            </a:r>
          </a:p>
          <a:p>
            <a:pPr lvl="1">
              <a:buFont typeface="Arial" panose="020B0604020202020204" pitchFamily="34" charset="0"/>
              <a:buChar char="•"/>
            </a:pPr>
            <a:endParaRPr lang="nl-NL" sz="2000" dirty="0">
              <a:solidFill>
                <a:schemeClr val="tx1"/>
              </a:solidFill>
              <a:sym typeface="Wingdings" panose="05000000000000000000" pitchFamily="2" charset="2"/>
            </a:endParaRPr>
          </a:p>
          <a:p>
            <a:pPr lvl="1">
              <a:buFont typeface="Arial" panose="020B0604020202020204" pitchFamily="34" charset="0"/>
              <a:buChar char="•"/>
            </a:pPr>
            <a:r>
              <a:rPr lang="nl-NL" sz="2000" dirty="0">
                <a:solidFill>
                  <a:schemeClr val="tx1"/>
                </a:solidFill>
                <a:sym typeface="Wingdings" panose="05000000000000000000" pitchFamily="2" charset="2"/>
              </a:rPr>
              <a:t>Voorbeeldvraag</a:t>
            </a:r>
          </a:p>
          <a:p>
            <a:pPr marL="201168" lvl="1" indent="0">
              <a:buNone/>
            </a:pPr>
            <a:r>
              <a:rPr lang="nl-NL" sz="2000" i="1" dirty="0">
                <a:solidFill>
                  <a:schemeClr val="tx1"/>
                </a:solidFill>
                <a:sym typeface="Wingdings" panose="05000000000000000000" pitchFamily="2" charset="2"/>
              </a:rPr>
              <a:t>Is er een correlatie tussen de aanwezigheid van een boom in een tuin en de aanwezigheid van vogels om 12 uur ‘s middags in die tuin? </a:t>
            </a:r>
          </a:p>
          <a:p>
            <a:pPr lvl="1"/>
            <a:r>
              <a:rPr lang="nl-NL" sz="2000" b="1" dirty="0">
                <a:solidFill>
                  <a:schemeClr val="tx1"/>
                </a:solidFill>
              </a:rPr>
              <a:t>H0</a:t>
            </a:r>
            <a:r>
              <a:rPr lang="nl-NL" sz="2000" dirty="0">
                <a:solidFill>
                  <a:schemeClr val="tx1"/>
                </a:solidFill>
              </a:rPr>
              <a:t> = er is geen correlatie tussen de aanwezigheid van een boom in een tuin en de aanwezigheid van vogels </a:t>
            </a:r>
            <a:r>
              <a:rPr lang="nl-NL" sz="2000" dirty="0">
                <a:solidFill>
                  <a:schemeClr val="tx1"/>
                </a:solidFill>
                <a:sym typeface="Wingdings" panose="05000000000000000000" pitchFamily="2" charset="2"/>
              </a:rPr>
              <a:t>om 12 uur ‘s middags in die tuin. </a:t>
            </a:r>
            <a:endParaRPr lang="nl-NL" sz="2000" dirty="0">
              <a:solidFill>
                <a:schemeClr val="tx1"/>
              </a:solidFill>
            </a:endParaRPr>
          </a:p>
          <a:p>
            <a:pPr lvl="1"/>
            <a:r>
              <a:rPr lang="nl-NL" sz="2000" b="1" dirty="0">
                <a:solidFill>
                  <a:schemeClr val="tx1"/>
                </a:solidFill>
              </a:rPr>
              <a:t>HA</a:t>
            </a:r>
            <a:r>
              <a:rPr lang="nl-NL" sz="2000" dirty="0">
                <a:solidFill>
                  <a:schemeClr val="tx1"/>
                </a:solidFill>
              </a:rPr>
              <a:t> = er is wel een correlatie tussen de aanwezigheid van een boom in een tuin en de aanwezigheid van vogels </a:t>
            </a:r>
            <a:r>
              <a:rPr lang="nl-NL" sz="2000" dirty="0">
                <a:solidFill>
                  <a:schemeClr val="tx1"/>
                </a:solidFill>
                <a:sym typeface="Wingdings" panose="05000000000000000000" pitchFamily="2" charset="2"/>
              </a:rPr>
              <a:t>om 12 uur ‘s middags in die tuin. </a:t>
            </a:r>
            <a:endParaRPr lang="nl-NL" sz="2000" dirty="0">
              <a:solidFill>
                <a:schemeClr val="tx1"/>
              </a:solidFill>
            </a:endParaRPr>
          </a:p>
          <a:p>
            <a:pPr lvl="1"/>
            <a:endParaRPr lang="nl-NL" sz="2400" dirty="0">
              <a:solidFill>
                <a:schemeClr val="tx1"/>
              </a:solidFill>
            </a:endParaRPr>
          </a:p>
          <a:p>
            <a:pPr marL="201168" lvl="1" indent="0">
              <a:buNone/>
            </a:pPr>
            <a:endParaRPr lang="nl-NL" sz="2000" dirty="0">
              <a:solidFill>
                <a:schemeClr val="tx1"/>
              </a:solidFill>
              <a:sym typeface="Wingdings" panose="05000000000000000000" pitchFamily="2" charset="2"/>
            </a:endParaRPr>
          </a:p>
          <a:p>
            <a:pPr marL="201168" lvl="1" indent="0">
              <a:buNone/>
            </a:pPr>
            <a:endParaRPr lang="nl-NL" sz="2000" dirty="0">
              <a:solidFill>
                <a:schemeClr val="tx1"/>
              </a:solidFill>
              <a:sym typeface="Wingdings" panose="05000000000000000000" pitchFamily="2" charset="2"/>
            </a:endParaRPr>
          </a:p>
          <a:p>
            <a:pPr marL="201168" lvl="1" indent="0">
              <a:buNone/>
            </a:pPr>
            <a:endParaRPr lang="nl-NL" sz="2000" dirty="0">
              <a:solidFill>
                <a:schemeClr val="tx1"/>
              </a:solidFill>
            </a:endParaRPr>
          </a:p>
        </p:txBody>
      </p:sp>
      <p:sp>
        <p:nvSpPr>
          <p:cNvPr id="4" name="Tekstvak 3">
            <a:extLst>
              <a:ext uri="{FF2B5EF4-FFF2-40B4-BE49-F238E27FC236}">
                <a16:creationId xmlns:a16="http://schemas.microsoft.com/office/drawing/2014/main" id="{0C9AA3DB-EE79-4C8B-8461-758A16549A3C}"/>
              </a:ext>
            </a:extLst>
          </p:cNvPr>
          <p:cNvSpPr txBox="1"/>
          <p:nvPr/>
        </p:nvSpPr>
        <p:spPr>
          <a:xfrm flipH="1">
            <a:off x="9032033" y="6488668"/>
            <a:ext cx="2929813"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13</a:t>
            </a:r>
            <a:endParaRPr lang="nl-NL" dirty="0">
              <a:solidFill>
                <a:schemeClr val="bg1"/>
              </a:solidFill>
            </a:endParaRPr>
          </a:p>
        </p:txBody>
      </p:sp>
    </p:spTree>
    <p:extLst>
      <p:ext uri="{BB962C8B-B14F-4D97-AF65-F5344CB8AC3E}">
        <p14:creationId xmlns:p14="http://schemas.microsoft.com/office/powerpoint/2010/main" val="2707047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DD3F6C-0194-4957-889E-FF76730C5878}"/>
              </a:ext>
            </a:extLst>
          </p:cNvPr>
          <p:cNvSpPr>
            <a:spLocks noGrp="1"/>
          </p:cNvSpPr>
          <p:nvPr>
            <p:ph type="title"/>
          </p:nvPr>
        </p:nvSpPr>
        <p:spPr/>
        <p:txBody>
          <a:bodyPr/>
          <a:lstStyle/>
          <a:p>
            <a:r>
              <a:rPr lang="nl-NL" dirty="0"/>
              <a:t>Chi-kwadraat</a:t>
            </a:r>
          </a:p>
        </p:txBody>
      </p:sp>
      <p:sp>
        <p:nvSpPr>
          <p:cNvPr id="3" name="Tijdelijke aanduiding voor inhoud 2">
            <a:extLst>
              <a:ext uri="{FF2B5EF4-FFF2-40B4-BE49-F238E27FC236}">
                <a16:creationId xmlns:a16="http://schemas.microsoft.com/office/drawing/2014/main" id="{2CFD01EA-611D-44DD-8D6B-5F32BB4820AA}"/>
              </a:ext>
            </a:extLst>
          </p:cNvPr>
          <p:cNvSpPr>
            <a:spLocks noGrp="1"/>
          </p:cNvSpPr>
          <p:nvPr>
            <p:ph idx="1"/>
          </p:nvPr>
        </p:nvSpPr>
        <p:spPr>
          <a:xfrm>
            <a:off x="1097280" y="1753267"/>
            <a:ext cx="10058400" cy="4023360"/>
          </a:xfrm>
        </p:spPr>
        <p:txBody>
          <a:bodyPr/>
          <a:lstStyle/>
          <a:p>
            <a:r>
              <a:rPr lang="nl-NL" dirty="0">
                <a:solidFill>
                  <a:schemeClr val="tx1"/>
                </a:solidFill>
              </a:rPr>
              <a:t>Tabel met waarnemingen (aantal geobserveerde tuinen):</a:t>
            </a:r>
          </a:p>
          <a:p>
            <a:endParaRPr lang="nl-NL" dirty="0">
              <a:solidFill>
                <a:schemeClr val="tx1"/>
              </a:solidFill>
            </a:endParaRPr>
          </a:p>
          <a:p>
            <a:endParaRPr lang="nl-NL" dirty="0">
              <a:solidFill>
                <a:schemeClr val="tx1"/>
              </a:solidFill>
            </a:endParaRPr>
          </a:p>
          <a:p>
            <a:endParaRPr lang="nl-NL" dirty="0">
              <a:solidFill>
                <a:schemeClr val="tx1"/>
              </a:solidFill>
            </a:endParaRPr>
          </a:p>
          <a:p>
            <a:endParaRPr lang="nl-NL" dirty="0">
              <a:solidFill>
                <a:schemeClr val="tx1"/>
              </a:solidFill>
            </a:endParaRPr>
          </a:p>
          <a:p>
            <a:r>
              <a:rPr lang="nl-NL" dirty="0">
                <a:solidFill>
                  <a:schemeClr val="tx1"/>
                </a:solidFill>
              </a:rPr>
              <a:t>Tabel met verwachting op basis van dikgedrukte totaal waarden</a:t>
            </a:r>
          </a:p>
          <a:p>
            <a:endParaRPr lang="nl-NL" dirty="0">
              <a:solidFill>
                <a:schemeClr val="tx1"/>
              </a:solidFill>
            </a:endParaRPr>
          </a:p>
          <a:p>
            <a:endParaRPr lang="nl-NL" dirty="0">
              <a:solidFill>
                <a:schemeClr val="tx1"/>
              </a:solidFill>
            </a:endParaRPr>
          </a:p>
        </p:txBody>
      </p:sp>
      <p:pic>
        <p:nvPicPr>
          <p:cNvPr id="6" name="Afbeelding 5">
            <a:extLst>
              <a:ext uri="{FF2B5EF4-FFF2-40B4-BE49-F238E27FC236}">
                <a16:creationId xmlns:a16="http://schemas.microsoft.com/office/drawing/2014/main" id="{8D044807-4418-4073-8A79-D3F559F8B3C5}"/>
              </a:ext>
            </a:extLst>
          </p:cNvPr>
          <p:cNvPicPr>
            <a:picLocks noChangeAspect="1"/>
          </p:cNvPicPr>
          <p:nvPr/>
        </p:nvPicPr>
        <p:blipFill>
          <a:blip r:embed="rId3"/>
          <a:stretch>
            <a:fillRect/>
          </a:stretch>
        </p:blipFill>
        <p:spPr>
          <a:xfrm>
            <a:off x="7335520" y="4342690"/>
            <a:ext cx="3759200" cy="1919214"/>
          </a:xfrm>
          <a:prstGeom prst="rect">
            <a:avLst/>
          </a:prstGeom>
        </p:spPr>
      </p:pic>
      <p:sp>
        <p:nvSpPr>
          <p:cNvPr id="9" name="Pijl: omhoog 8">
            <a:extLst>
              <a:ext uri="{FF2B5EF4-FFF2-40B4-BE49-F238E27FC236}">
                <a16:creationId xmlns:a16="http://schemas.microsoft.com/office/drawing/2014/main" id="{EC1A86ED-1D39-4303-BD93-336FCCC63791}"/>
              </a:ext>
            </a:extLst>
          </p:cNvPr>
          <p:cNvSpPr/>
          <p:nvPr/>
        </p:nvSpPr>
        <p:spPr>
          <a:xfrm rot="3342375">
            <a:off x="9680970" y="4925114"/>
            <a:ext cx="201139" cy="112516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Vermenigvuldigingsteken 9">
            <a:extLst>
              <a:ext uri="{FF2B5EF4-FFF2-40B4-BE49-F238E27FC236}">
                <a16:creationId xmlns:a16="http://schemas.microsoft.com/office/drawing/2014/main" id="{8DFD7A1C-8590-498D-8046-46A4D7911F18}"/>
              </a:ext>
            </a:extLst>
          </p:cNvPr>
          <p:cNvSpPr/>
          <p:nvPr/>
        </p:nvSpPr>
        <p:spPr>
          <a:xfrm rot="20629509">
            <a:off x="9804117" y="5141107"/>
            <a:ext cx="238760" cy="179134"/>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Pijl: omhoog 11">
            <a:extLst>
              <a:ext uri="{FF2B5EF4-FFF2-40B4-BE49-F238E27FC236}">
                <a16:creationId xmlns:a16="http://schemas.microsoft.com/office/drawing/2014/main" id="{7FED19DA-22C2-4B3C-80FF-4C1751386582}"/>
              </a:ext>
            </a:extLst>
          </p:cNvPr>
          <p:cNvSpPr/>
          <p:nvPr/>
        </p:nvSpPr>
        <p:spPr>
          <a:xfrm rot="10800000">
            <a:off x="10323869" y="5198805"/>
            <a:ext cx="198120" cy="386158"/>
          </a:xfrm>
          <a:prstGeom prst="up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3" name="Deelteken 12">
            <a:extLst>
              <a:ext uri="{FF2B5EF4-FFF2-40B4-BE49-F238E27FC236}">
                <a16:creationId xmlns:a16="http://schemas.microsoft.com/office/drawing/2014/main" id="{C6874CD1-CE51-48A0-A520-7FECD166DFD4}"/>
              </a:ext>
            </a:extLst>
          </p:cNvPr>
          <p:cNvSpPr/>
          <p:nvPr/>
        </p:nvSpPr>
        <p:spPr>
          <a:xfrm>
            <a:off x="10505881" y="5308046"/>
            <a:ext cx="205391" cy="199666"/>
          </a:xfrm>
          <a:prstGeom prst="mathDivid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nl-NL"/>
          </a:p>
        </p:txBody>
      </p:sp>
      <p:sp>
        <p:nvSpPr>
          <p:cNvPr id="14" name="Pijl: omhoog 13">
            <a:extLst>
              <a:ext uri="{FF2B5EF4-FFF2-40B4-BE49-F238E27FC236}">
                <a16:creationId xmlns:a16="http://schemas.microsoft.com/office/drawing/2014/main" id="{5164B8F2-EEBB-432F-A7B4-7E93A4254DE8}"/>
              </a:ext>
            </a:extLst>
          </p:cNvPr>
          <p:cNvSpPr/>
          <p:nvPr/>
        </p:nvSpPr>
        <p:spPr>
          <a:xfrm rot="18608856">
            <a:off x="9722870" y="5031824"/>
            <a:ext cx="45719" cy="884876"/>
          </a:xfrm>
          <a:prstGeom prst="upArrow">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p>
        </p:txBody>
      </p:sp>
      <p:sp>
        <p:nvSpPr>
          <p:cNvPr id="15" name="Is gelijk aan 14">
            <a:extLst>
              <a:ext uri="{FF2B5EF4-FFF2-40B4-BE49-F238E27FC236}">
                <a16:creationId xmlns:a16="http://schemas.microsoft.com/office/drawing/2014/main" id="{40181DCA-C6B1-4398-87DC-02758DE7D5E1}"/>
              </a:ext>
            </a:extLst>
          </p:cNvPr>
          <p:cNvSpPr/>
          <p:nvPr/>
        </p:nvSpPr>
        <p:spPr>
          <a:xfrm>
            <a:off x="9422239" y="5265847"/>
            <a:ext cx="141071" cy="168209"/>
          </a:xfrm>
          <a:prstGeom prst="mathEqual">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nl-NL">
              <a:solidFill>
                <a:schemeClr val="tx1"/>
              </a:solidFill>
            </a:endParaRPr>
          </a:p>
        </p:txBody>
      </p:sp>
      <p:pic>
        <p:nvPicPr>
          <p:cNvPr id="7" name="Afbeelding 6">
            <a:extLst>
              <a:ext uri="{FF2B5EF4-FFF2-40B4-BE49-F238E27FC236}">
                <a16:creationId xmlns:a16="http://schemas.microsoft.com/office/drawing/2014/main" id="{19C62471-6B50-4669-9FBE-89730EEB463E}"/>
              </a:ext>
            </a:extLst>
          </p:cNvPr>
          <p:cNvPicPr>
            <a:picLocks noChangeAspect="1"/>
          </p:cNvPicPr>
          <p:nvPr/>
        </p:nvPicPr>
        <p:blipFill rotWithShape="1">
          <a:blip r:embed="rId4"/>
          <a:srcRect t="25548" r="64777" b="57384"/>
          <a:stretch/>
        </p:blipFill>
        <p:spPr>
          <a:xfrm>
            <a:off x="1097279" y="2171700"/>
            <a:ext cx="5975037" cy="1627772"/>
          </a:xfrm>
          <a:prstGeom prst="rect">
            <a:avLst/>
          </a:prstGeom>
        </p:spPr>
      </p:pic>
      <p:pic>
        <p:nvPicPr>
          <p:cNvPr id="8" name="Afbeelding 7">
            <a:extLst>
              <a:ext uri="{FF2B5EF4-FFF2-40B4-BE49-F238E27FC236}">
                <a16:creationId xmlns:a16="http://schemas.microsoft.com/office/drawing/2014/main" id="{B1237EB3-EA66-4EE9-AFF8-8E0FADA8A190}"/>
              </a:ext>
            </a:extLst>
          </p:cNvPr>
          <p:cNvPicPr>
            <a:picLocks noChangeAspect="1"/>
          </p:cNvPicPr>
          <p:nvPr/>
        </p:nvPicPr>
        <p:blipFill rotWithShape="1">
          <a:blip r:embed="rId4"/>
          <a:srcRect l="1875" t="46665" r="64643" b="38804"/>
          <a:stretch/>
        </p:blipFill>
        <p:spPr>
          <a:xfrm>
            <a:off x="1212305" y="4620986"/>
            <a:ext cx="5730649" cy="1398280"/>
          </a:xfrm>
          <a:prstGeom prst="rect">
            <a:avLst/>
          </a:prstGeom>
        </p:spPr>
      </p:pic>
      <p:sp>
        <p:nvSpPr>
          <p:cNvPr id="4" name="Tekstvak 3">
            <a:extLst>
              <a:ext uri="{FF2B5EF4-FFF2-40B4-BE49-F238E27FC236}">
                <a16:creationId xmlns:a16="http://schemas.microsoft.com/office/drawing/2014/main" id="{31CB8A2F-60EE-4E7B-921D-7E532AE49487}"/>
              </a:ext>
            </a:extLst>
          </p:cNvPr>
          <p:cNvSpPr txBox="1"/>
          <p:nvPr/>
        </p:nvSpPr>
        <p:spPr>
          <a:xfrm>
            <a:off x="9783891" y="6414023"/>
            <a:ext cx="2148081"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14 en 15</a:t>
            </a:r>
            <a:endParaRPr lang="nl-NL" dirty="0">
              <a:solidFill>
                <a:schemeClr val="bg1"/>
              </a:solidFill>
            </a:endParaRPr>
          </a:p>
        </p:txBody>
      </p:sp>
    </p:spTree>
    <p:extLst>
      <p:ext uri="{BB962C8B-B14F-4D97-AF65-F5344CB8AC3E}">
        <p14:creationId xmlns:p14="http://schemas.microsoft.com/office/powerpoint/2010/main" val="11507631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E7D456-55E9-4AB7-89C8-C49744190B61}"/>
              </a:ext>
            </a:extLst>
          </p:cNvPr>
          <p:cNvSpPr>
            <a:spLocks noGrp="1"/>
          </p:cNvSpPr>
          <p:nvPr>
            <p:ph type="title"/>
          </p:nvPr>
        </p:nvSpPr>
        <p:spPr>
          <a:xfrm>
            <a:off x="1097280" y="286603"/>
            <a:ext cx="10058400" cy="1450757"/>
          </a:xfrm>
        </p:spPr>
        <p:txBody>
          <a:bodyPr/>
          <a:lstStyle/>
          <a:p>
            <a:r>
              <a:rPr lang="nl-NL" dirty="0"/>
              <a:t>Chi-kwadraat</a:t>
            </a:r>
          </a:p>
        </p:txBody>
      </p:sp>
      <p:sp>
        <p:nvSpPr>
          <p:cNvPr id="3" name="Tijdelijke aanduiding voor inhoud 2">
            <a:extLst>
              <a:ext uri="{FF2B5EF4-FFF2-40B4-BE49-F238E27FC236}">
                <a16:creationId xmlns:a16="http://schemas.microsoft.com/office/drawing/2014/main" id="{7E86313F-601A-4EE8-884D-30F8BB3CFF4B}"/>
              </a:ext>
            </a:extLst>
          </p:cNvPr>
          <p:cNvSpPr>
            <a:spLocks noGrp="1"/>
          </p:cNvSpPr>
          <p:nvPr>
            <p:ph idx="1"/>
          </p:nvPr>
        </p:nvSpPr>
        <p:spPr>
          <a:xfrm>
            <a:off x="877361" y="1737360"/>
            <a:ext cx="11461252" cy="4023360"/>
          </a:xfrm>
        </p:spPr>
        <p:txBody>
          <a:bodyPr/>
          <a:lstStyle/>
          <a:p>
            <a:r>
              <a:rPr lang="nl-NL" dirty="0">
                <a:solidFill>
                  <a:schemeClr val="tx1"/>
                </a:solidFill>
              </a:rPr>
              <a:t>Uitvoering van Chi-kwadraat in Excel:   </a:t>
            </a:r>
            <a:r>
              <a:rPr lang="nl-NL" sz="3200" dirty="0">
                <a:solidFill>
                  <a:schemeClr val="tx1"/>
                </a:solidFill>
              </a:rPr>
              <a:t>=CHIKW.TEST(</a:t>
            </a:r>
            <a:r>
              <a:rPr lang="nl-NL" sz="3200" dirty="0" err="1">
                <a:solidFill>
                  <a:schemeClr val="tx1"/>
                </a:solidFill>
              </a:rPr>
              <a:t>waarnemingen;verwacht</a:t>
            </a:r>
            <a:r>
              <a:rPr lang="nl-NL" sz="3200" dirty="0">
                <a:solidFill>
                  <a:schemeClr val="tx1"/>
                </a:solidFill>
              </a:rPr>
              <a:t>)</a:t>
            </a:r>
          </a:p>
          <a:p>
            <a:endParaRPr lang="nl-NL" dirty="0">
              <a:solidFill>
                <a:schemeClr val="tx1"/>
              </a:solidFill>
            </a:endParaRPr>
          </a:p>
        </p:txBody>
      </p:sp>
      <p:sp>
        <p:nvSpPr>
          <p:cNvPr id="5" name="Tekstvak 4">
            <a:extLst>
              <a:ext uri="{FF2B5EF4-FFF2-40B4-BE49-F238E27FC236}">
                <a16:creationId xmlns:a16="http://schemas.microsoft.com/office/drawing/2014/main" id="{4D6CB0CD-7C3C-47B9-8DD2-452165DDD572}"/>
              </a:ext>
            </a:extLst>
          </p:cNvPr>
          <p:cNvSpPr txBox="1"/>
          <p:nvPr/>
        </p:nvSpPr>
        <p:spPr>
          <a:xfrm>
            <a:off x="6702319" y="2358369"/>
            <a:ext cx="3877519" cy="3139321"/>
          </a:xfrm>
          <a:prstGeom prst="rect">
            <a:avLst/>
          </a:prstGeom>
          <a:noFill/>
        </p:spPr>
        <p:txBody>
          <a:bodyPr wrap="square" rtlCol="0">
            <a:spAutoFit/>
          </a:bodyPr>
          <a:lstStyle/>
          <a:p>
            <a:r>
              <a:rPr lang="nl-NL" i="1" dirty="0">
                <a:sym typeface="Wingdings" panose="05000000000000000000" pitchFamily="2" charset="2"/>
              </a:rPr>
              <a:t>Is er een correlatie tussen de aanwezigheid van een boom in een tuin en de aanwezigheid van vogels om 12 uur ‘s middags in die tuin?</a:t>
            </a:r>
          </a:p>
          <a:p>
            <a:endParaRPr lang="nl-NL" dirty="0"/>
          </a:p>
          <a:p>
            <a:r>
              <a:rPr lang="nl-NL" dirty="0"/>
              <a:t>Gevonden p-waarde = 0,43</a:t>
            </a:r>
          </a:p>
          <a:p>
            <a:endParaRPr lang="nl-NL" dirty="0"/>
          </a:p>
          <a:p>
            <a:r>
              <a:rPr lang="nl-NL" dirty="0"/>
              <a:t>Significant?</a:t>
            </a:r>
          </a:p>
          <a:p>
            <a:endParaRPr lang="nl-NL" dirty="0"/>
          </a:p>
          <a:p>
            <a:r>
              <a:rPr lang="nl-NL" dirty="0"/>
              <a:t>Goed geformuleerde conclusie:</a:t>
            </a:r>
          </a:p>
          <a:p>
            <a:endParaRPr lang="nl-NL" dirty="0"/>
          </a:p>
        </p:txBody>
      </p:sp>
      <p:sp>
        <p:nvSpPr>
          <p:cNvPr id="6" name="Tekstvak 5">
            <a:extLst>
              <a:ext uri="{FF2B5EF4-FFF2-40B4-BE49-F238E27FC236}">
                <a16:creationId xmlns:a16="http://schemas.microsoft.com/office/drawing/2014/main" id="{8C31CEA7-5780-42CC-A9F1-58CA655E0F16}"/>
              </a:ext>
            </a:extLst>
          </p:cNvPr>
          <p:cNvSpPr txBox="1"/>
          <p:nvPr/>
        </p:nvSpPr>
        <p:spPr>
          <a:xfrm>
            <a:off x="7932783" y="4330738"/>
            <a:ext cx="590309" cy="369332"/>
          </a:xfrm>
          <a:prstGeom prst="rect">
            <a:avLst/>
          </a:prstGeom>
          <a:noFill/>
        </p:spPr>
        <p:txBody>
          <a:bodyPr wrap="square" rtlCol="0">
            <a:spAutoFit/>
          </a:bodyPr>
          <a:lstStyle/>
          <a:p>
            <a:r>
              <a:rPr lang="nl-NL" dirty="0"/>
              <a:t>Nee</a:t>
            </a:r>
          </a:p>
        </p:txBody>
      </p:sp>
      <p:sp>
        <p:nvSpPr>
          <p:cNvPr id="7" name="Tekstvak 6">
            <a:extLst>
              <a:ext uri="{FF2B5EF4-FFF2-40B4-BE49-F238E27FC236}">
                <a16:creationId xmlns:a16="http://schemas.microsoft.com/office/drawing/2014/main" id="{26189138-E961-4804-AD74-D26A025E8BB3}"/>
              </a:ext>
            </a:extLst>
          </p:cNvPr>
          <p:cNvSpPr txBox="1"/>
          <p:nvPr/>
        </p:nvSpPr>
        <p:spPr>
          <a:xfrm>
            <a:off x="6702319" y="5153571"/>
            <a:ext cx="3557286" cy="1477328"/>
          </a:xfrm>
          <a:prstGeom prst="rect">
            <a:avLst/>
          </a:prstGeom>
          <a:noFill/>
        </p:spPr>
        <p:txBody>
          <a:bodyPr wrap="square" rtlCol="0">
            <a:spAutoFit/>
          </a:bodyPr>
          <a:lstStyle/>
          <a:p>
            <a:r>
              <a:rPr lang="nl-NL"/>
              <a:t>Er is geen correlatie tussen de aanwezigheid van een boom in een tuin en de aanwezigheid van vogels </a:t>
            </a:r>
            <a:r>
              <a:rPr lang="nl-NL">
                <a:sym typeface="Wingdings" panose="05000000000000000000" pitchFamily="2" charset="2"/>
              </a:rPr>
              <a:t>om 12 uur ‘s middags (p=0,43). </a:t>
            </a:r>
            <a:endParaRPr lang="nl-NL"/>
          </a:p>
          <a:p>
            <a:endParaRPr lang="nl-NL" dirty="0"/>
          </a:p>
        </p:txBody>
      </p:sp>
      <p:pic>
        <p:nvPicPr>
          <p:cNvPr id="8" name="Afbeelding 7">
            <a:extLst>
              <a:ext uri="{FF2B5EF4-FFF2-40B4-BE49-F238E27FC236}">
                <a16:creationId xmlns:a16="http://schemas.microsoft.com/office/drawing/2014/main" id="{2B712A9F-EBE9-472B-B1B1-66711D6BC268}"/>
              </a:ext>
            </a:extLst>
          </p:cNvPr>
          <p:cNvPicPr>
            <a:picLocks noChangeAspect="1"/>
          </p:cNvPicPr>
          <p:nvPr/>
        </p:nvPicPr>
        <p:blipFill rotWithShape="1">
          <a:blip r:embed="rId3"/>
          <a:srcRect t="25321" r="63973" b="38804"/>
          <a:stretch/>
        </p:blipFill>
        <p:spPr>
          <a:xfrm>
            <a:off x="551158" y="2421526"/>
            <a:ext cx="5964426" cy="3339193"/>
          </a:xfrm>
          <a:prstGeom prst="rect">
            <a:avLst/>
          </a:prstGeom>
        </p:spPr>
      </p:pic>
      <p:sp>
        <p:nvSpPr>
          <p:cNvPr id="9" name="Tekstvak 8">
            <a:extLst>
              <a:ext uri="{FF2B5EF4-FFF2-40B4-BE49-F238E27FC236}">
                <a16:creationId xmlns:a16="http://schemas.microsoft.com/office/drawing/2014/main" id="{3418BBCA-CCEE-4D49-8789-65A99A74C307}"/>
              </a:ext>
            </a:extLst>
          </p:cNvPr>
          <p:cNvSpPr txBox="1"/>
          <p:nvPr/>
        </p:nvSpPr>
        <p:spPr>
          <a:xfrm>
            <a:off x="9405257" y="6446233"/>
            <a:ext cx="2592029" cy="369332"/>
          </a:xfrm>
          <a:prstGeom prst="rect">
            <a:avLst/>
          </a:prstGeom>
          <a:noFill/>
        </p:spPr>
        <p:txBody>
          <a:bodyPr wrap="square" rtlCol="0">
            <a:spAutoFit/>
          </a:bodyPr>
          <a:lstStyle/>
          <a:p>
            <a:pPr algn="r"/>
            <a:r>
              <a:rPr lang="en-US" dirty="0">
                <a:solidFill>
                  <a:schemeClr val="bg1"/>
                </a:solidFill>
              </a:rPr>
              <a:t>Module </a:t>
            </a:r>
            <a:r>
              <a:rPr lang="en-US" dirty="0" err="1">
                <a:solidFill>
                  <a:schemeClr val="bg1"/>
                </a:solidFill>
              </a:rPr>
              <a:t>blz</a:t>
            </a:r>
            <a:r>
              <a:rPr lang="en-US" dirty="0">
                <a:solidFill>
                  <a:schemeClr val="bg1"/>
                </a:solidFill>
              </a:rPr>
              <a:t>. 14 en 15</a:t>
            </a:r>
            <a:endParaRPr lang="nl-NL" dirty="0">
              <a:solidFill>
                <a:schemeClr val="bg1"/>
              </a:solidFill>
            </a:endParaRPr>
          </a:p>
        </p:txBody>
      </p:sp>
    </p:spTree>
    <p:extLst>
      <p:ext uri="{BB962C8B-B14F-4D97-AF65-F5344CB8AC3E}">
        <p14:creationId xmlns:p14="http://schemas.microsoft.com/office/powerpoint/2010/main" val="63397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Waarom doen we eigenlijk statistische toetsen?</a:t>
            </a:r>
          </a:p>
        </p:txBody>
      </p:sp>
      <p:sp>
        <p:nvSpPr>
          <p:cNvPr id="4" name="Tekstvak 3">
            <a:extLst>
              <a:ext uri="{FF2B5EF4-FFF2-40B4-BE49-F238E27FC236}">
                <a16:creationId xmlns:a16="http://schemas.microsoft.com/office/drawing/2014/main" id="{66254C9B-764E-48F7-BE27-9C5032EEB008}"/>
              </a:ext>
            </a:extLst>
          </p:cNvPr>
          <p:cNvSpPr txBox="1"/>
          <p:nvPr/>
        </p:nvSpPr>
        <p:spPr>
          <a:xfrm>
            <a:off x="10095365" y="5933872"/>
            <a:ext cx="2120630" cy="369332"/>
          </a:xfrm>
          <a:prstGeom prst="rect">
            <a:avLst/>
          </a:prstGeom>
          <a:noFill/>
        </p:spPr>
        <p:txBody>
          <a:bodyPr wrap="square" rtlCol="0">
            <a:spAutoFit/>
          </a:bodyPr>
          <a:lstStyle/>
          <a:p>
            <a:r>
              <a:rPr lang="nl-NL" dirty="0">
                <a:solidFill>
                  <a:schemeClr val="accent1">
                    <a:lumMod val="50000"/>
                  </a:schemeClr>
                </a:solidFill>
              </a:rPr>
              <a:t>Module: bladzijde 3</a:t>
            </a:r>
          </a:p>
        </p:txBody>
      </p:sp>
      <p:sp>
        <p:nvSpPr>
          <p:cNvPr id="6" name="Tijdelijke aanduiding voor inhoud 5">
            <a:extLst>
              <a:ext uri="{FF2B5EF4-FFF2-40B4-BE49-F238E27FC236}">
                <a16:creationId xmlns:a16="http://schemas.microsoft.com/office/drawing/2014/main" id="{D6BF2B62-823C-41C0-AA8D-CCE8DAD6EFF2}"/>
              </a:ext>
            </a:extLst>
          </p:cNvPr>
          <p:cNvSpPr>
            <a:spLocks noGrp="1"/>
          </p:cNvSpPr>
          <p:nvPr>
            <p:ph idx="1"/>
          </p:nvPr>
        </p:nvSpPr>
        <p:spPr>
          <a:xfrm>
            <a:off x="1097280" y="1845734"/>
            <a:ext cx="10058400" cy="4023360"/>
          </a:xfrm>
        </p:spPr>
        <p:txBody>
          <a:bodyPr/>
          <a:lstStyle/>
          <a:p>
            <a:pPr lvl="1">
              <a:buFont typeface="Arial" panose="020B0604020202020204" pitchFamily="34" charset="0"/>
              <a:buChar char="•"/>
            </a:pPr>
            <a:r>
              <a:rPr lang="nl-NL" dirty="0"/>
              <a:t>Gemiddelde lengte van vrouwtjes inktvis = 27,82 cm </a:t>
            </a:r>
          </a:p>
          <a:p>
            <a:pPr lvl="1">
              <a:buFont typeface="Arial" panose="020B0604020202020204" pitchFamily="34" charset="0"/>
              <a:buChar char="•"/>
            </a:pPr>
            <a:r>
              <a:rPr lang="nl-NL" dirty="0"/>
              <a:t>Gemiddelde lengte van een mannetjes inktvis = 29,24</a:t>
            </a:r>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endParaRPr lang="nl-NL" dirty="0"/>
          </a:p>
          <a:p>
            <a:pPr lvl="1">
              <a:buFont typeface="Arial" panose="020B0604020202020204" pitchFamily="34" charset="0"/>
              <a:buChar char="•"/>
            </a:pPr>
            <a:r>
              <a:rPr lang="nl-NL" dirty="0"/>
              <a:t>Als er een boom in de tuin staat zie je 6 keer wel vogels om 12 uur ‘s middags in de tuin en 7 keer niet.</a:t>
            </a:r>
          </a:p>
          <a:p>
            <a:pPr lvl="1">
              <a:buFont typeface="Arial" panose="020B0604020202020204" pitchFamily="34" charset="0"/>
              <a:buChar char="•"/>
            </a:pPr>
            <a:r>
              <a:rPr lang="nl-NL" dirty="0"/>
              <a:t>Als er geen boom in de tuin staat zie je 8 keer vogels om 12 uur ‘s  middags in de tuin en 12 keer niet.</a:t>
            </a:r>
          </a:p>
        </p:txBody>
      </p:sp>
      <p:graphicFrame>
        <p:nvGraphicFramePr>
          <p:cNvPr id="7" name="Grafiek 6">
            <a:extLst>
              <a:ext uri="{FF2B5EF4-FFF2-40B4-BE49-F238E27FC236}">
                <a16:creationId xmlns:a16="http://schemas.microsoft.com/office/drawing/2014/main" id="{B98345DA-AA2E-4975-AA6F-34111C00F7B3}"/>
              </a:ext>
            </a:extLst>
          </p:cNvPr>
          <p:cNvGraphicFramePr>
            <a:graphicFrameLocks/>
          </p:cNvGraphicFramePr>
          <p:nvPr>
            <p:extLst>
              <p:ext uri="{D42A27DB-BD31-4B8C-83A1-F6EECF244321}">
                <p14:modId xmlns:p14="http://schemas.microsoft.com/office/powerpoint/2010/main" val="2269004876"/>
              </p:ext>
            </p:extLst>
          </p:nvPr>
        </p:nvGraphicFramePr>
        <p:xfrm>
          <a:off x="1229360" y="2671772"/>
          <a:ext cx="4287520" cy="2371284"/>
        </p:xfrm>
        <a:graphic>
          <a:graphicData uri="http://schemas.openxmlformats.org/drawingml/2006/chart">
            <c:chart xmlns:c="http://schemas.openxmlformats.org/drawingml/2006/chart" xmlns:r="http://schemas.openxmlformats.org/officeDocument/2006/relationships" r:id="rId3"/>
          </a:graphicData>
        </a:graphic>
      </p:graphicFrame>
      <p:sp>
        <p:nvSpPr>
          <p:cNvPr id="8" name="Tekstvak 7">
            <a:extLst>
              <a:ext uri="{FF2B5EF4-FFF2-40B4-BE49-F238E27FC236}">
                <a16:creationId xmlns:a16="http://schemas.microsoft.com/office/drawing/2014/main" id="{E122FCAD-CBF4-46D0-ACFD-6DFAA100A0C9}"/>
              </a:ext>
            </a:extLst>
          </p:cNvPr>
          <p:cNvSpPr txBox="1"/>
          <p:nvPr/>
        </p:nvSpPr>
        <p:spPr>
          <a:xfrm rot="691939">
            <a:off x="7383332" y="2880137"/>
            <a:ext cx="3087948" cy="523220"/>
          </a:xfrm>
          <a:prstGeom prst="rect">
            <a:avLst/>
          </a:prstGeom>
          <a:noFill/>
          <a:ln w="57150">
            <a:solidFill>
              <a:schemeClr val="accent1"/>
            </a:solidFill>
          </a:ln>
        </p:spPr>
        <p:txBody>
          <a:bodyPr wrap="square" rtlCol="0">
            <a:spAutoFit/>
          </a:bodyPr>
          <a:lstStyle/>
          <a:p>
            <a:r>
              <a:rPr lang="nl-NL" sz="2800" dirty="0">
                <a:solidFill>
                  <a:schemeClr val="accent2">
                    <a:lumMod val="50000"/>
                  </a:schemeClr>
                </a:solidFill>
              </a:rPr>
              <a:t>Is dit toeval of niet?</a:t>
            </a:r>
          </a:p>
        </p:txBody>
      </p:sp>
    </p:spTree>
    <p:extLst>
      <p:ext uri="{BB962C8B-B14F-4D97-AF65-F5344CB8AC3E}">
        <p14:creationId xmlns:p14="http://schemas.microsoft.com/office/powerpoint/2010/main" val="21553940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07904B-5C23-4C90-8BA8-BCA0CE8C64D3}"/>
              </a:ext>
            </a:extLst>
          </p:cNvPr>
          <p:cNvSpPr>
            <a:spLocks noGrp="1"/>
          </p:cNvSpPr>
          <p:nvPr>
            <p:ph type="title"/>
          </p:nvPr>
        </p:nvSpPr>
        <p:spPr/>
        <p:txBody>
          <a:bodyPr/>
          <a:lstStyle/>
          <a:p>
            <a:r>
              <a:rPr lang="nl-NL" dirty="0"/>
              <a:t>Opdrachten</a:t>
            </a:r>
          </a:p>
        </p:txBody>
      </p:sp>
      <p:sp>
        <p:nvSpPr>
          <p:cNvPr id="3" name="Tijdelijke aanduiding voor inhoud 2">
            <a:extLst>
              <a:ext uri="{FF2B5EF4-FFF2-40B4-BE49-F238E27FC236}">
                <a16:creationId xmlns:a16="http://schemas.microsoft.com/office/drawing/2014/main" id="{EB717474-E4EE-4956-8083-826FD7BC1622}"/>
              </a:ext>
            </a:extLst>
          </p:cNvPr>
          <p:cNvSpPr>
            <a:spLocks noGrp="1"/>
          </p:cNvSpPr>
          <p:nvPr>
            <p:ph idx="1"/>
          </p:nvPr>
        </p:nvSpPr>
        <p:spPr/>
        <p:txBody>
          <a:bodyPr/>
          <a:lstStyle/>
          <a:p>
            <a:r>
              <a:rPr lang="nl-NL" dirty="0">
                <a:solidFill>
                  <a:schemeClr val="tx1"/>
                </a:solidFill>
              </a:rPr>
              <a:t>Nu zelf aan de slag met de laatste drie opdrachten in “Hoe werk ik in Excel?”</a:t>
            </a:r>
          </a:p>
          <a:p>
            <a:endParaRPr lang="nl-NL" dirty="0">
              <a:solidFill>
                <a:schemeClr val="tx1"/>
              </a:solidFill>
            </a:endParaRPr>
          </a:p>
          <a:p>
            <a:endParaRPr lang="nl-NL" dirty="0">
              <a:solidFill>
                <a:schemeClr val="tx1"/>
              </a:solidFill>
            </a:endParaRPr>
          </a:p>
          <a:p>
            <a:endParaRPr lang="nl-NL" dirty="0">
              <a:solidFill>
                <a:schemeClr val="tx1"/>
              </a:solidFill>
            </a:endParaRPr>
          </a:p>
          <a:p>
            <a:pPr marL="0" indent="0">
              <a:buNone/>
            </a:pPr>
            <a:endParaRPr lang="nl-NL" dirty="0">
              <a:solidFill>
                <a:schemeClr val="tx1"/>
              </a:solidFill>
            </a:endParaRPr>
          </a:p>
          <a:p>
            <a:endParaRPr lang="nl-NL" dirty="0">
              <a:solidFill>
                <a:schemeClr val="tx1"/>
              </a:solidFill>
            </a:endParaRPr>
          </a:p>
        </p:txBody>
      </p:sp>
    </p:spTree>
    <p:extLst>
      <p:ext uri="{BB962C8B-B14F-4D97-AF65-F5344CB8AC3E}">
        <p14:creationId xmlns:p14="http://schemas.microsoft.com/office/powerpoint/2010/main" val="917955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FD0F04-3ADA-49C5-B826-A17CC8B7FE53}"/>
              </a:ext>
            </a:extLst>
          </p:cNvPr>
          <p:cNvSpPr>
            <a:spLocks noGrp="1"/>
          </p:cNvSpPr>
          <p:nvPr>
            <p:ph type="title"/>
          </p:nvPr>
        </p:nvSpPr>
        <p:spPr/>
        <p:txBody>
          <a:bodyPr/>
          <a:lstStyle/>
          <a:p>
            <a:r>
              <a:rPr lang="nl-NL" dirty="0"/>
              <a:t>Hypothese</a:t>
            </a:r>
          </a:p>
        </p:txBody>
      </p:sp>
      <p:sp>
        <p:nvSpPr>
          <p:cNvPr id="3" name="Tijdelijke aanduiding voor inhoud 2">
            <a:extLst>
              <a:ext uri="{FF2B5EF4-FFF2-40B4-BE49-F238E27FC236}">
                <a16:creationId xmlns:a16="http://schemas.microsoft.com/office/drawing/2014/main" id="{63888D64-8098-4DA8-8847-32283CEC2113}"/>
              </a:ext>
            </a:extLst>
          </p:cNvPr>
          <p:cNvSpPr>
            <a:spLocks noGrp="1"/>
          </p:cNvSpPr>
          <p:nvPr>
            <p:ph idx="1"/>
          </p:nvPr>
        </p:nvSpPr>
        <p:spPr/>
        <p:txBody>
          <a:bodyPr>
            <a:normAutofit/>
          </a:bodyPr>
          <a:lstStyle/>
          <a:p>
            <a:pPr lvl="1">
              <a:buFont typeface="Arial" panose="020B0604020202020204" pitchFamily="34" charset="0"/>
              <a:buChar char="•"/>
            </a:pPr>
            <a:r>
              <a:rPr lang="nl-NL" sz="2000" b="1" dirty="0" err="1">
                <a:solidFill>
                  <a:schemeClr val="tx1"/>
                </a:solidFill>
              </a:rPr>
              <a:t>Nul-hypothese</a:t>
            </a:r>
            <a:r>
              <a:rPr lang="nl-NL" sz="2000" b="1" dirty="0">
                <a:solidFill>
                  <a:schemeClr val="tx1"/>
                </a:solidFill>
              </a:rPr>
              <a:t> / H0: </a:t>
            </a:r>
            <a:r>
              <a:rPr lang="nl-NL" sz="2000" dirty="0">
                <a:solidFill>
                  <a:schemeClr val="tx1"/>
                </a:solidFill>
              </a:rPr>
              <a:t>er is </a:t>
            </a:r>
            <a:r>
              <a:rPr lang="nl-NL" sz="2000" u="sng" dirty="0">
                <a:solidFill>
                  <a:schemeClr val="tx1"/>
                </a:solidFill>
              </a:rPr>
              <a:t>geen</a:t>
            </a:r>
            <a:r>
              <a:rPr lang="nl-NL" sz="2000" dirty="0">
                <a:solidFill>
                  <a:schemeClr val="tx1"/>
                </a:solidFill>
              </a:rPr>
              <a:t> verschil/verband/correlatie</a:t>
            </a:r>
            <a:endParaRPr lang="nl-NL" sz="2000" b="1" dirty="0">
              <a:solidFill>
                <a:schemeClr val="tx1"/>
              </a:solidFill>
            </a:endParaRPr>
          </a:p>
          <a:p>
            <a:pPr lvl="1">
              <a:buFont typeface="Arial" panose="020B0604020202020204" pitchFamily="34" charset="0"/>
              <a:buChar char="•"/>
            </a:pPr>
            <a:r>
              <a:rPr lang="nl-NL" sz="2000" b="1" dirty="0">
                <a:solidFill>
                  <a:schemeClr val="tx1"/>
                </a:solidFill>
              </a:rPr>
              <a:t>Alternatieve hypothese / HA: </a:t>
            </a:r>
            <a:r>
              <a:rPr lang="nl-NL" sz="2000" dirty="0">
                <a:solidFill>
                  <a:schemeClr val="tx1"/>
                </a:solidFill>
              </a:rPr>
              <a:t>er is </a:t>
            </a:r>
            <a:r>
              <a:rPr lang="nl-NL" sz="2000" u="sng" dirty="0">
                <a:solidFill>
                  <a:schemeClr val="tx1"/>
                </a:solidFill>
              </a:rPr>
              <a:t>wel</a:t>
            </a:r>
            <a:r>
              <a:rPr lang="nl-NL" sz="2000" dirty="0">
                <a:solidFill>
                  <a:schemeClr val="tx1"/>
                </a:solidFill>
              </a:rPr>
              <a:t> een verschil/verband/correlatie</a:t>
            </a:r>
          </a:p>
          <a:p>
            <a:pPr marL="201168" lvl="1" indent="0">
              <a:buNone/>
            </a:pPr>
            <a:endParaRPr lang="nl-NL" sz="2000" b="1" dirty="0">
              <a:solidFill>
                <a:schemeClr val="tx1"/>
              </a:solidFill>
            </a:endParaRPr>
          </a:p>
          <a:p>
            <a:pPr marL="201168" lvl="1" indent="0">
              <a:buNone/>
            </a:pPr>
            <a:r>
              <a:rPr lang="nl-NL" sz="2000" b="1" dirty="0">
                <a:solidFill>
                  <a:schemeClr val="tx1"/>
                </a:solidFill>
              </a:rPr>
              <a:t>Onderzoeksvraag: </a:t>
            </a:r>
            <a:r>
              <a:rPr lang="nl-NL" sz="2000" b="1" dirty="0">
                <a:solidFill>
                  <a:schemeClr val="tx1"/>
                </a:solidFill>
                <a:sym typeface="Wingdings" panose="05000000000000000000" pitchFamily="2" charset="2"/>
              </a:rPr>
              <a:t>: </a:t>
            </a:r>
            <a:r>
              <a:rPr lang="nl-NL" sz="2000" b="1" dirty="0">
                <a:solidFill>
                  <a:schemeClr val="tx1"/>
                </a:solidFill>
              </a:rPr>
              <a:t> </a:t>
            </a:r>
            <a:r>
              <a:rPr lang="nl-NL" sz="2000" dirty="0">
                <a:solidFill>
                  <a:schemeClr val="tx1"/>
                </a:solidFill>
              </a:rPr>
              <a:t>Is er een verschil tussen de </a:t>
            </a:r>
            <a:r>
              <a:rPr lang="nl-NL" sz="2000" u="sng" dirty="0">
                <a:solidFill>
                  <a:schemeClr val="tx1"/>
                </a:solidFill>
              </a:rPr>
              <a:t>gemiddelde</a:t>
            </a:r>
            <a:r>
              <a:rPr lang="nl-NL" sz="2000" dirty="0">
                <a:solidFill>
                  <a:schemeClr val="tx1"/>
                </a:solidFill>
              </a:rPr>
              <a:t> lengte van vrouwelijke en mannelijke inktvissen?</a:t>
            </a:r>
          </a:p>
          <a:p>
            <a:pPr marL="201168" lvl="1" indent="0">
              <a:buNone/>
            </a:pPr>
            <a:r>
              <a:rPr lang="nl-NL" sz="2000" dirty="0">
                <a:solidFill>
                  <a:schemeClr val="tx1"/>
                </a:solidFill>
              </a:rPr>
              <a:t>HO = er is </a:t>
            </a:r>
            <a:r>
              <a:rPr lang="nl-NL" sz="2000" u="sng" dirty="0">
                <a:solidFill>
                  <a:schemeClr val="tx1"/>
                </a:solidFill>
              </a:rPr>
              <a:t>geen significant verschil </a:t>
            </a:r>
            <a:r>
              <a:rPr lang="nl-NL" sz="2000" dirty="0">
                <a:solidFill>
                  <a:schemeClr val="tx1"/>
                </a:solidFill>
              </a:rPr>
              <a:t>in de </a:t>
            </a:r>
            <a:r>
              <a:rPr lang="nl-NL" sz="2000" u="sng" dirty="0">
                <a:solidFill>
                  <a:schemeClr val="tx1"/>
                </a:solidFill>
              </a:rPr>
              <a:t>gemiddelde</a:t>
            </a:r>
            <a:r>
              <a:rPr lang="nl-NL" sz="2000" dirty="0">
                <a:solidFill>
                  <a:schemeClr val="tx1"/>
                </a:solidFill>
              </a:rPr>
              <a:t> lengte van vrouwelijke en mannelijke inktvissen.</a:t>
            </a:r>
          </a:p>
          <a:p>
            <a:pPr marL="384048" lvl="2" indent="0">
              <a:buNone/>
            </a:pPr>
            <a:r>
              <a:rPr lang="nl-NL" sz="2000" dirty="0">
                <a:solidFill>
                  <a:schemeClr val="tx1"/>
                </a:solidFill>
              </a:rPr>
              <a:t>HA = er is </a:t>
            </a:r>
            <a:r>
              <a:rPr lang="nl-NL" sz="2000" u="sng" dirty="0">
                <a:solidFill>
                  <a:schemeClr val="tx1"/>
                </a:solidFill>
              </a:rPr>
              <a:t>wel een significant verschil </a:t>
            </a:r>
            <a:r>
              <a:rPr lang="nl-NL" sz="2000" dirty="0">
                <a:solidFill>
                  <a:schemeClr val="tx1"/>
                </a:solidFill>
              </a:rPr>
              <a:t>in de </a:t>
            </a:r>
            <a:r>
              <a:rPr lang="nl-NL" sz="2000" u="sng" dirty="0">
                <a:solidFill>
                  <a:schemeClr val="tx1"/>
                </a:solidFill>
              </a:rPr>
              <a:t>gemiddelde</a:t>
            </a:r>
            <a:r>
              <a:rPr lang="nl-NL" sz="2000" dirty="0">
                <a:solidFill>
                  <a:schemeClr val="tx1"/>
                </a:solidFill>
              </a:rPr>
              <a:t> lengte van vrouwelijke en mannelijke inktvissen. (p ≤ 0,05)</a:t>
            </a:r>
          </a:p>
        </p:txBody>
      </p:sp>
      <p:sp>
        <p:nvSpPr>
          <p:cNvPr id="4" name="Ovaal 3">
            <a:extLst>
              <a:ext uri="{FF2B5EF4-FFF2-40B4-BE49-F238E27FC236}">
                <a16:creationId xmlns:a16="http://schemas.microsoft.com/office/drawing/2014/main" id="{8373CB22-761C-497A-86A2-DFE6231E4EA1}"/>
              </a:ext>
            </a:extLst>
          </p:cNvPr>
          <p:cNvSpPr/>
          <p:nvPr/>
        </p:nvSpPr>
        <p:spPr>
          <a:xfrm>
            <a:off x="2640443" y="4337649"/>
            <a:ext cx="960700" cy="625763"/>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id="{41E7CDE1-41C3-4293-ABED-E47D8EE23414}"/>
              </a:ext>
            </a:extLst>
          </p:cNvPr>
          <p:cNvSpPr txBox="1"/>
          <p:nvPr/>
        </p:nvSpPr>
        <p:spPr>
          <a:xfrm>
            <a:off x="9607685" y="6488668"/>
            <a:ext cx="2584315" cy="369332"/>
          </a:xfrm>
          <a:prstGeom prst="rect">
            <a:avLst/>
          </a:prstGeom>
          <a:noFill/>
        </p:spPr>
        <p:txBody>
          <a:bodyPr wrap="square" rtlCol="0">
            <a:spAutoFit/>
          </a:bodyPr>
          <a:lstStyle/>
          <a:p>
            <a:pPr algn="r"/>
            <a:r>
              <a:rPr lang="nl-NL" dirty="0">
                <a:solidFill>
                  <a:schemeClr val="bg1"/>
                </a:solidFill>
              </a:rPr>
              <a:t>Module: bladzijde 4</a:t>
            </a:r>
          </a:p>
        </p:txBody>
      </p:sp>
    </p:spTree>
    <p:extLst>
      <p:ext uri="{BB962C8B-B14F-4D97-AF65-F5344CB8AC3E}">
        <p14:creationId xmlns:p14="http://schemas.microsoft.com/office/powerpoint/2010/main" val="102227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6E678C-5A09-4BD8-995F-CBA5A8070B0A}"/>
              </a:ext>
            </a:extLst>
          </p:cNvPr>
          <p:cNvSpPr>
            <a:spLocks noGrp="1"/>
          </p:cNvSpPr>
          <p:nvPr>
            <p:ph type="title"/>
          </p:nvPr>
        </p:nvSpPr>
        <p:spPr/>
        <p:txBody>
          <a:bodyPr/>
          <a:lstStyle/>
          <a:p>
            <a:r>
              <a:rPr lang="nl-NL" dirty="0"/>
              <a:t>P-waarde</a:t>
            </a:r>
          </a:p>
        </p:txBody>
      </p:sp>
      <p:sp>
        <p:nvSpPr>
          <p:cNvPr id="3" name="Tijdelijke aanduiding voor inhoud 2">
            <a:extLst>
              <a:ext uri="{FF2B5EF4-FFF2-40B4-BE49-F238E27FC236}">
                <a16:creationId xmlns:a16="http://schemas.microsoft.com/office/drawing/2014/main" id="{EF7B3F2C-7DCF-48B4-9018-13EE2621AB53}"/>
              </a:ext>
            </a:extLst>
          </p:cNvPr>
          <p:cNvSpPr>
            <a:spLocks noGrp="1"/>
          </p:cNvSpPr>
          <p:nvPr>
            <p:ph idx="1"/>
          </p:nvPr>
        </p:nvSpPr>
        <p:spPr/>
        <p:txBody>
          <a:bodyPr>
            <a:normAutofit lnSpcReduction="10000"/>
          </a:bodyPr>
          <a:lstStyle/>
          <a:p>
            <a:pPr lvl="1">
              <a:buFont typeface="Arial" panose="020B0604020202020204" pitchFamily="34" charset="0"/>
              <a:buChar char="•"/>
            </a:pPr>
            <a:r>
              <a:rPr lang="nl-NL" sz="2000" dirty="0">
                <a:solidFill>
                  <a:schemeClr val="tx1"/>
                </a:solidFill>
              </a:rPr>
              <a:t>De p-waarde geeft de kans aan dat H0 waar is.</a:t>
            </a:r>
          </a:p>
          <a:p>
            <a:pPr lvl="2">
              <a:buFont typeface="Arial" panose="020B0604020202020204" pitchFamily="34" charset="0"/>
              <a:buChar char="•"/>
            </a:pPr>
            <a:r>
              <a:rPr lang="nl-NL" sz="2000" dirty="0">
                <a:solidFill>
                  <a:schemeClr val="tx1"/>
                </a:solidFill>
              </a:rPr>
              <a:t>p = 0,8 = 80%</a:t>
            </a:r>
          </a:p>
          <a:p>
            <a:pPr lvl="2">
              <a:buFont typeface="Arial" panose="020B0604020202020204" pitchFamily="34" charset="0"/>
              <a:buChar char="•"/>
            </a:pPr>
            <a:r>
              <a:rPr lang="nl-NL" sz="2000" dirty="0">
                <a:solidFill>
                  <a:schemeClr val="tx1"/>
                </a:solidFill>
              </a:rPr>
              <a:t>p = 0,1 = 10%</a:t>
            </a:r>
          </a:p>
          <a:p>
            <a:pPr lvl="1">
              <a:buFont typeface="Arial" panose="020B0604020202020204" pitchFamily="34" charset="0"/>
              <a:buChar char="•"/>
            </a:pPr>
            <a:r>
              <a:rPr lang="nl-NL" sz="2000" dirty="0">
                <a:solidFill>
                  <a:schemeClr val="tx1"/>
                </a:solidFill>
              </a:rPr>
              <a:t>Afspraak: p ≤ 0,05 </a:t>
            </a:r>
            <a:r>
              <a:rPr lang="nl-NL" sz="2000" dirty="0">
                <a:solidFill>
                  <a:schemeClr val="tx1"/>
                </a:solidFill>
                <a:sym typeface="Wingdings" panose="05000000000000000000" pitchFamily="2" charset="2"/>
              </a:rPr>
              <a:t> H0 wordt verworpen, maar</a:t>
            </a:r>
            <a:r>
              <a:rPr lang="nl-NL" sz="2000" b="1" dirty="0">
                <a:solidFill>
                  <a:schemeClr val="tx1"/>
                </a:solidFill>
                <a:sym typeface="Wingdings" panose="05000000000000000000" pitchFamily="2" charset="2"/>
              </a:rPr>
              <a:t> HA wordt aangenomen.</a:t>
            </a:r>
          </a:p>
          <a:p>
            <a:pPr lvl="2">
              <a:buFont typeface="Arial" panose="020B0604020202020204" pitchFamily="34" charset="0"/>
              <a:buChar char="•"/>
            </a:pPr>
            <a:r>
              <a:rPr lang="nl-NL" sz="2000" dirty="0">
                <a:solidFill>
                  <a:schemeClr val="tx1"/>
                </a:solidFill>
                <a:sym typeface="Wingdings" panose="05000000000000000000" pitchFamily="2" charset="2"/>
              </a:rPr>
              <a:t>p = 0,05  dan is HA waar. Er is een </a:t>
            </a:r>
            <a:r>
              <a:rPr lang="nl-NL" sz="2000" b="1" dirty="0">
                <a:solidFill>
                  <a:schemeClr val="tx1"/>
                </a:solidFill>
                <a:sym typeface="Wingdings" panose="05000000000000000000" pitchFamily="2" charset="2"/>
              </a:rPr>
              <a:t>significant </a:t>
            </a:r>
            <a:r>
              <a:rPr lang="nl-NL" sz="2000" dirty="0">
                <a:solidFill>
                  <a:schemeClr val="tx1"/>
                </a:solidFill>
                <a:sym typeface="Wingdings" panose="05000000000000000000" pitchFamily="2" charset="2"/>
              </a:rPr>
              <a:t>verschil/verband/correlatie.</a:t>
            </a:r>
          </a:p>
          <a:p>
            <a:pPr lvl="2">
              <a:buFont typeface="Arial" panose="020B0604020202020204" pitchFamily="34" charset="0"/>
              <a:buChar char="•"/>
            </a:pPr>
            <a:r>
              <a:rPr lang="nl-NL" sz="2000" dirty="0">
                <a:solidFill>
                  <a:schemeClr val="tx1"/>
                </a:solidFill>
                <a:sym typeface="Wingdings" panose="05000000000000000000" pitchFamily="2" charset="2"/>
              </a:rPr>
              <a:t>p = 0,06  dan is H0 waar  Er is </a:t>
            </a:r>
            <a:r>
              <a:rPr lang="nl-NL" sz="2000" b="1" dirty="0">
                <a:solidFill>
                  <a:schemeClr val="tx1"/>
                </a:solidFill>
                <a:sym typeface="Wingdings" panose="05000000000000000000" pitchFamily="2" charset="2"/>
              </a:rPr>
              <a:t>geen significant </a:t>
            </a:r>
            <a:r>
              <a:rPr lang="nl-NL" sz="2000" dirty="0">
                <a:solidFill>
                  <a:schemeClr val="tx1"/>
                </a:solidFill>
                <a:sym typeface="Wingdings" panose="05000000000000000000" pitchFamily="2" charset="2"/>
              </a:rPr>
              <a:t>verschil/verband/correlatie.</a:t>
            </a:r>
          </a:p>
          <a:p>
            <a:pPr lvl="2">
              <a:buFont typeface="Arial" panose="020B0604020202020204" pitchFamily="34" charset="0"/>
              <a:buChar char="•"/>
            </a:pPr>
            <a:endParaRPr lang="nl-NL" sz="2000" dirty="0">
              <a:solidFill>
                <a:schemeClr val="tx1"/>
              </a:solidFill>
              <a:sym typeface="Wingdings" panose="05000000000000000000" pitchFamily="2" charset="2"/>
            </a:endParaRPr>
          </a:p>
          <a:p>
            <a:pPr marL="384048" lvl="2" indent="0">
              <a:buNone/>
            </a:pPr>
            <a:r>
              <a:rPr lang="nl-NL" sz="2000" dirty="0">
                <a:solidFill>
                  <a:schemeClr val="tx1"/>
                </a:solidFill>
                <a:sym typeface="Wingdings" panose="05000000000000000000" pitchFamily="2" charset="2"/>
              </a:rPr>
              <a:t>Voorbeeld conclusie bij een p-waarde van 0,03:</a:t>
            </a:r>
          </a:p>
          <a:p>
            <a:pPr marL="384048" lvl="2" indent="0">
              <a:buNone/>
            </a:pPr>
            <a:r>
              <a:rPr lang="nl-NL" sz="2000" dirty="0">
                <a:solidFill>
                  <a:schemeClr val="tx1"/>
                </a:solidFill>
                <a:sym typeface="Wingdings" panose="05000000000000000000" pitchFamily="2" charset="2"/>
              </a:rPr>
              <a:t>Er is wel een significant verschil tussen de gemiddelde grootte van leeuwen en tijgers (p=0,03).</a:t>
            </a:r>
          </a:p>
          <a:p>
            <a:pPr marL="384048" lvl="2" indent="0">
              <a:buNone/>
            </a:pPr>
            <a:r>
              <a:rPr lang="nl-NL" sz="2000" dirty="0">
                <a:solidFill>
                  <a:schemeClr val="tx1"/>
                </a:solidFill>
                <a:sym typeface="Wingdings" panose="05000000000000000000" pitchFamily="2" charset="2"/>
              </a:rPr>
              <a:t>De statistische toets berekent de p-waarde op basis van de verzamelde meetgegevens (data, getallen).</a:t>
            </a:r>
          </a:p>
        </p:txBody>
      </p:sp>
      <p:sp>
        <p:nvSpPr>
          <p:cNvPr id="4" name="Tekstvak 3">
            <a:extLst>
              <a:ext uri="{FF2B5EF4-FFF2-40B4-BE49-F238E27FC236}">
                <a16:creationId xmlns:a16="http://schemas.microsoft.com/office/drawing/2014/main" id="{5DDA4EDF-A195-42C7-A571-95B07C32AFFF}"/>
              </a:ext>
            </a:extLst>
          </p:cNvPr>
          <p:cNvSpPr txBox="1"/>
          <p:nvPr/>
        </p:nvSpPr>
        <p:spPr>
          <a:xfrm>
            <a:off x="10095365" y="6435891"/>
            <a:ext cx="2120630" cy="369332"/>
          </a:xfrm>
          <a:prstGeom prst="rect">
            <a:avLst/>
          </a:prstGeom>
          <a:noFill/>
        </p:spPr>
        <p:txBody>
          <a:bodyPr wrap="square" rtlCol="0">
            <a:spAutoFit/>
          </a:bodyPr>
          <a:lstStyle/>
          <a:p>
            <a:r>
              <a:rPr lang="nl-NL" dirty="0">
                <a:solidFill>
                  <a:schemeClr val="bg1"/>
                </a:solidFill>
              </a:rPr>
              <a:t>Module: bladzijde 5</a:t>
            </a:r>
          </a:p>
        </p:txBody>
      </p:sp>
      <p:cxnSp>
        <p:nvCxnSpPr>
          <p:cNvPr id="6" name="Verbindingslijn: gebogen 5">
            <a:extLst>
              <a:ext uri="{FF2B5EF4-FFF2-40B4-BE49-F238E27FC236}">
                <a16:creationId xmlns:a16="http://schemas.microsoft.com/office/drawing/2014/main" id="{CE9D7ED8-9BA3-4E19-A0D0-D2E883BFD4E5}"/>
              </a:ext>
            </a:extLst>
          </p:cNvPr>
          <p:cNvCxnSpPr>
            <a:cxnSpLocks/>
          </p:cNvCxnSpPr>
          <p:nvPr/>
        </p:nvCxnSpPr>
        <p:spPr>
          <a:xfrm>
            <a:off x="5252720" y="2113280"/>
            <a:ext cx="2794000" cy="243840"/>
          </a:xfrm>
          <a:prstGeom prst="bentConnector3">
            <a:avLst/>
          </a:prstGeom>
          <a:ln>
            <a:tailEnd type="triangle"/>
          </a:ln>
        </p:spPr>
        <p:style>
          <a:lnRef idx="1">
            <a:schemeClr val="accent1"/>
          </a:lnRef>
          <a:fillRef idx="0">
            <a:schemeClr val="accent1"/>
          </a:fillRef>
          <a:effectRef idx="0">
            <a:schemeClr val="accent1"/>
          </a:effectRef>
          <a:fontRef idx="minor">
            <a:schemeClr val="tx1"/>
          </a:fontRef>
        </p:style>
      </p:cxnSp>
      <p:sp>
        <p:nvSpPr>
          <p:cNvPr id="8" name="Tekstvak 7">
            <a:extLst>
              <a:ext uri="{FF2B5EF4-FFF2-40B4-BE49-F238E27FC236}">
                <a16:creationId xmlns:a16="http://schemas.microsoft.com/office/drawing/2014/main" id="{3DBB3339-FDFF-4708-AF74-CE1C8F7C838B}"/>
              </a:ext>
            </a:extLst>
          </p:cNvPr>
          <p:cNvSpPr txBox="1"/>
          <p:nvPr/>
        </p:nvSpPr>
        <p:spPr>
          <a:xfrm>
            <a:off x="8046720" y="2113280"/>
            <a:ext cx="2794000" cy="646331"/>
          </a:xfrm>
          <a:prstGeom prst="rect">
            <a:avLst/>
          </a:prstGeom>
          <a:noFill/>
        </p:spPr>
        <p:txBody>
          <a:bodyPr wrap="square" rtlCol="0">
            <a:spAutoFit/>
          </a:bodyPr>
          <a:lstStyle/>
          <a:p>
            <a:r>
              <a:rPr lang="nl-NL" dirty="0"/>
              <a:t>Er is geen verschil/verband/correlatie</a:t>
            </a:r>
          </a:p>
        </p:txBody>
      </p:sp>
      <p:sp>
        <p:nvSpPr>
          <p:cNvPr id="9" name="Rechthoek 8">
            <a:extLst>
              <a:ext uri="{FF2B5EF4-FFF2-40B4-BE49-F238E27FC236}">
                <a16:creationId xmlns:a16="http://schemas.microsoft.com/office/drawing/2014/main" id="{236F690F-1FCA-4D54-AA4D-2C7DDACD8AAE}"/>
              </a:ext>
            </a:extLst>
          </p:cNvPr>
          <p:cNvSpPr/>
          <p:nvPr/>
        </p:nvSpPr>
        <p:spPr>
          <a:xfrm>
            <a:off x="5081904" y="1871134"/>
            <a:ext cx="934085" cy="24384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178587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a:xfrm>
            <a:off x="1097280" y="1845734"/>
            <a:ext cx="10058400" cy="2560896"/>
          </a:xfrm>
        </p:spPr>
        <p:txBody>
          <a:bodyPr/>
          <a:lstStyle/>
          <a:p>
            <a:pPr marL="457200" indent="-457200">
              <a:lnSpc>
                <a:spcPct val="100000"/>
              </a:lnSpc>
              <a:buFont typeface="+mj-lt"/>
              <a:buAutoNum type="arabicPeriod"/>
            </a:pPr>
            <a:r>
              <a:rPr lang="nl-NL" b="1" dirty="0">
                <a:solidFill>
                  <a:schemeClr val="tx1"/>
                </a:solidFill>
              </a:rPr>
              <a:t>Zoeken naar een verschil tussen </a:t>
            </a:r>
            <a:r>
              <a:rPr lang="nl-NL" b="1" u="sng" dirty="0">
                <a:solidFill>
                  <a:schemeClr val="tx1"/>
                </a:solidFill>
              </a:rPr>
              <a:t>gemiddelden</a:t>
            </a:r>
            <a:r>
              <a:rPr lang="nl-NL" b="1" dirty="0">
                <a:solidFill>
                  <a:schemeClr val="tx1"/>
                </a:solidFill>
              </a:rPr>
              <a:t> in twee steekproeven </a:t>
            </a:r>
            <a:r>
              <a:rPr lang="nl-NL" b="1" dirty="0">
                <a:solidFill>
                  <a:schemeClr val="tx1"/>
                </a:solidFill>
                <a:sym typeface="Wingdings" panose="05000000000000000000" pitchFamily="2" charset="2"/>
              </a:rPr>
              <a:t> </a:t>
            </a:r>
            <a:r>
              <a:rPr lang="nl-NL" b="1" dirty="0">
                <a:solidFill>
                  <a:schemeClr val="accent2"/>
                </a:solidFill>
                <a:sym typeface="Wingdings" panose="05000000000000000000" pitchFamily="2" charset="2"/>
              </a:rPr>
              <a:t>T-toets</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Bijvoorbeeld</a:t>
            </a:r>
            <a:r>
              <a:rPr lang="nl-NL" b="1" dirty="0">
                <a:solidFill>
                  <a:schemeClr val="tx1"/>
                </a:solidFill>
                <a:sym typeface="Wingdings" panose="05000000000000000000" pitchFamily="2" charset="2"/>
              </a:rPr>
              <a:t>: </a:t>
            </a:r>
            <a:r>
              <a:rPr lang="nl-NL" b="1" dirty="0">
                <a:solidFill>
                  <a:schemeClr val="tx1"/>
                </a:solidFill>
              </a:rPr>
              <a:t> </a:t>
            </a:r>
            <a:r>
              <a:rPr lang="nl-NL" i="1" dirty="0">
                <a:solidFill>
                  <a:schemeClr val="tx1"/>
                </a:solidFill>
              </a:rPr>
              <a:t>is er een verschil tussen de </a:t>
            </a:r>
            <a:r>
              <a:rPr lang="nl-NL" i="1" u="sng" dirty="0">
                <a:solidFill>
                  <a:schemeClr val="tx1"/>
                </a:solidFill>
              </a:rPr>
              <a:t>gemiddelde</a:t>
            </a:r>
            <a:r>
              <a:rPr lang="nl-NL" i="1" dirty="0">
                <a:solidFill>
                  <a:schemeClr val="tx1"/>
                </a:solidFill>
              </a:rPr>
              <a:t> lengte van vrouwelijke en mannelijke inktvissen? </a:t>
            </a:r>
            <a:r>
              <a:rPr lang="nl-NL" dirty="0">
                <a:solidFill>
                  <a:schemeClr val="tx1"/>
                </a:solidFill>
                <a:sym typeface="Wingdings" panose="05000000000000000000" pitchFamily="2" charset="2"/>
              </a:rPr>
              <a:t>Je hebt hier twee </a:t>
            </a:r>
            <a:r>
              <a:rPr lang="nl-NL" i="1" dirty="0">
                <a:solidFill>
                  <a:schemeClr val="tx1"/>
                </a:solidFill>
                <a:sym typeface="Wingdings" panose="05000000000000000000" pitchFamily="2" charset="2"/>
              </a:rPr>
              <a:t>discrete groepen.</a:t>
            </a:r>
            <a:endParaRPr lang="nl-NL" dirty="0">
              <a:solidFill>
                <a:schemeClr val="tx1"/>
              </a:solidFill>
            </a:endParaRPr>
          </a:p>
          <a:p>
            <a:pPr marL="457200" indent="-457200">
              <a:buFont typeface="+mj-lt"/>
              <a:buAutoNum type="arabicPeriod"/>
            </a:pPr>
            <a:r>
              <a:rPr lang="nl-NL" dirty="0">
                <a:solidFill>
                  <a:schemeClr val="tx1">
                    <a:lumMod val="50000"/>
                    <a:lumOff val="50000"/>
                  </a:schemeClr>
                </a:solidFill>
              </a:rPr>
              <a:t>Zoeken naar een verband tussen twee variabelen </a:t>
            </a:r>
            <a:r>
              <a:rPr lang="nl-NL" dirty="0">
                <a:solidFill>
                  <a:schemeClr val="tx1">
                    <a:lumMod val="50000"/>
                    <a:lumOff val="50000"/>
                  </a:schemeClr>
                </a:solidFill>
                <a:sym typeface="Wingdings" panose="05000000000000000000" pitchFamily="2" charset="2"/>
              </a:rPr>
              <a:t> </a:t>
            </a:r>
            <a:r>
              <a:rPr lang="nl-NL" dirty="0" err="1">
                <a:solidFill>
                  <a:schemeClr val="tx1">
                    <a:lumMod val="50000"/>
                    <a:lumOff val="50000"/>
                  </a:schemeClr>
                </a:solidFill>
                <a:sym typeface="Wingdings" panose="05000000000000000000" pitchFamily="2" charset="2"/>
              </a:rPr>
              <a:t>Pearson’s</a:t>
            </a:r>
            <a:r>
              <a:rPr lang="nl-NL" dirty="0">
                <a:solidFill>
                  <a:schemeClr val="tx1">
                    <a:lumMod val="50000"/>
                    <a:lumOff val="50000"/>
                  </a:schemeClr>
                </a:solidFill>
                <a:sym typeface="Wingdings" panose="05000000000000000000" pitchFamily="2" charset="2"/>
              </a:rPr>
              <a:t> correlatiecoëfficiënt</a:t>
            </a:r>
            <a:endParaRPr lang="nl-NL" dirty="0">
              <a:solidFill>
                <a:schemeClr val="tx1">
                  <a:lumMod val="50000"/>
                  <a:lumOff val="50000"/>
                </a:schemeClr>
              </a:solidFill>
            </a:endParaRPr>
          </a:p>
          <a:p>
            <a:pPr marL="457200" indent="-457200">
              <a:buFont typeface="+mj-lt"/>
              <a:buAutoNum type="arabicPeriod"/>
            </a:pPr>
            <a:r>
              <a:rPr lang="nl-NL" dirty="0">
                <a:solidFill>
                  <a:schemeClr val="tx1">
                    <a:lumMod val="50000"/>
                    <a:lumOff val="50000"/>
                  </a:schemeClr>
                </a:solidFill>
              </a:rPr>
              <a:t>Zoeken naar een verschil in aantal tussen twee steekproeven </a:t>
            </a:r>
            <a:r>
              <a:rPr lang="nl-NL" dirty="0">
                <a:solidFill>
                  <a:schemeClr val="tx1">
                    <a:lumMod val="50000"/>
                    <a:lumOff val="50000"/>
                  </a:schemeClr>
                </a:solidFill>
                <a:sym typeface="Wingdings" panose="05000000000000000000" pitchFamily="2" charset="2"/>
              </a:rPr>
              <a:t> Chi-kwadraat toets</a:t>
            </a:r>
            <a:endParaRPr lang="nl-NL" dirty="0">
              <a:solidFill>
                <a:schemeClr val="tx1">
                  <a:lumMod val="50000"/>
                  <a:lumOff val="50000"/>
                </a:schemeClr>
              </a:solidFill>
            </a:endParaRPr>
          </a:p>
          <a:p>
            <a:pPr marL="457200" indent="-457200">
              <a:buFont typeface="+mj-lt"/>
              <a:buAutoNum type="arabicPeriod"/>
            </a:pPr>
            <a:endParaRPr lang="nl-NL" dirty="0"/>
          </a:p>
        </p:txBody>
      </p:sp>
      <p:sp>
        <p:nvSpPr>
          <p:cNvPr id="4" name="Tekstvak 3">
            <a:extLst>
              <a:ext uri="{FF2B5EF4-FFF2-40B4-BE49-F238E27FC236}">
                <a16:creationId xmlns:a16="http://schemas.microsoft.com/office/drawing/2014/main" id="{66254C9B-764E-48F7-BE27-9C5032EEB008}"/>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+ 9</a:t>
            </a:r>
          </a:p>
        </p:txBody>
      </p:sp>
    </p:spTree>
    <p:extLst>
      <p:ext uri="{BB962C8B-B14F-4D97-AF65-F5344CB8AC3E}">
        <p14:creationId xmlns:p14="http://schemas.microsoft.com/office/powerpoint/2010/main" val="220213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p:txBody>
          <a:bodyPr/>
          <a:lstStyle/>
          <a:p>
            <a:pPr marL="457200" indent="-457200">
              <a:lnSpc>
                <a:spcPct val="100000"/>
              </a:lnSpc>
              <a:buFont typeface="+mj-lt"/>
              <a:buAutoNum type="arabicPeriod"/>
            </a:pPr>
            <a:r>
              <a:rPr lang="nl-NL" dirty="0">
                <a:solidFill>
                  <a:schemeClr val="tx1">
                    <a:lumMod val="50000"/>
                    <a:lumOff val="50000"/>
                  </a:schemeClr>
                </a:solidFill>
              </a:rPr>
              <a:t>Zoeken naar een verschil tussen gemiddelden in twee steekproeven </a:t>
            </a:r>
            <a:r>
              <a:rPr lang="nl-NL" dirty="0">
                <a:solidFill>
                  <a:schemeClr val="tx1">
                    <a:lumMod val="50000"/>
                    <a:lumOff val="50000"/>
                  </a:schemeClr>
                </a:solidFill>
                <a:sym typeface="Wingdings" panose="05000000000000000000" pitchFamily="2" charset="2"/>
              </a:rPr>
              <a:t> T-toets</a:t>
            </a:r>
            <a:endParaRPr lang="nl-NL" dirty="0">
              <a:solidFill>
                <a:schemeClr val="tx1">
                  <a:lumMod val="50000"/>
                  <a:lumOff val="50000"/>
                </a:schemeClr>
              </a:solidFill>
            </a:endParaRPr>
          </a:p>
          <a:p>
            <a:pPr marL="457200" indent="-457200">
              <a:buFont typeface="+mj-lt"/>
              <a:buAutoNum type="arabicPeriod"/>
            </a:pPr>
            <a:r>
              <a:rPr lang="nl-NL" b="1" dirty="0">
                <a:solidFill>
                  <a:schemeClr val="tx1"/>
                </a:solidFill>
              </a:rPr>
              <a:t>Zoeken naar een verband tussen twee variabelen </a:t>
            </a:r>
            <a:r>
              <a:rPr lang="nl-NL" b="1" dirty="0">
                <a:solidFill>
                  <a:schemeClr val="tx1"/>
                </a:solidFill>
                <a:sym typeface="Wingdings" panose="05000000000000000000" pitchFamily="2" charset="2"/>
              </a:rPr>
              <a:t> </a:t>
            </a:r>
            <a:r>
              <a:rPr lang="nl-NL" b="1" dirty="0" err="1">
                <a:solidFill>
                  <a:schemeClr val="accent2"/>
                </a:solidFill>
                <a:sym typeface="Wingdings" panose="05000000000000000000" pitchFamily="2" charset="2"/>
              </a:rPr>
              <a:t>Pearson’s</a:t>
            </a:r>
            <a:r>
              <a:rPr lang="nl-NL" b="1" dirty="0">
                <a:solidFill>
                  <a:schemeClr val="accent2"/>
                </a:solidFill>
                <a:sym typeface="Wingdings" panose="05000000000000000000" pitchFamily="2" charset="2"/>
              </a:rPr>
              <a:t> correlatiecoëfficiënt</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Bijvoorbeeld: </a:t>
            </a:r>
            <a:r>
              <a:rPr lang="nl-NL" i="1" dirty="0">
                <a:solidFill>
                  <a:schemeClr val="tx1"/>
                </a:solidFill>
              </a:rPr>
              <a:t>Is er een </a:t>
            </a:r>
            <a:r>
              <a:rPr lang="nl-NL" i="1" u="sng" dirty="0">
                <a:solidFill>
                  <a:schemeClr val="tx1"/>
                </a:solidFill>
              </a:rPr>
              <a:t>verband</a:t>
            </a:r>
            <a:r>
              <a:rPr lang="nl-NL" i="1" dirty="0">
                <a:solidFill>
                  <a:schemeClr val="tx1"/>
                </a:solidFill>
              </a:rPr>
              <a:t> tussen de neerslag in de maand augustus en het aantal komkommers per plant? </a:t>
            </a:r>
            <a:r>
              <a:rPr lang="nl-NL" dirty="0">
                <a:solidFill>
                  <a:schemeClr val="tx1"/>
                </a:solidFill>
                <a:sym typeface="Wingdings" panose="05000000000000000000" pitchFamily="2" charset="2"/>
              </a:rPr>
              <a:t>Je hebt nu een </a:t>
            </a:r>
            <a:r>
              <a:rPr lang="nl-NL" i="1" dirty="0">
                <a:solidFill>
                  <a:schemeClr val="tx1"/>
                </a:solidFill>
                <a:sym typeface="Wingdings" panose="05000000000000000000" pitchFamily="2" charset="2"/>
              </a:rPr>
              <a:t>continue groep</a:t>
            </a:r>
            <a:r>
              <a:rPr lang="nl-NL" dirty="0">
                <a:solidFill>
                  <a:schemeClr val="tx1"/>
                </a:solidFill>
                <a:sym typeface="Wingdings" panose="05000000000000000000" pitchFamily="2" charset="2"/>
              </a:rPr>
              <a:t>. </a:t>
            </a:r>
            <a:endParaRPr lang="nl-NL" b="1" dirty="0">
              <a:solidFill>
                <a:schemeClr val="tx1"/>
              </a:solidFill>
            </a:endParaRPr>
          </a:p>
          <a:p>
            <a:pPr marL="457200" indent="-457200">
              <a:buFont typeface="+mj-lt"/>
              <a:buAutoNum type="arabicPeriod"/>
            </a:pPr>
            <a:r>
              <a:rPr lang="nl-NL" dirty="0">
                <a:solidFill>
                  <a:schemeClr val="tx1">
                    <a:lumMod val="50000"/>
                    <a:lumOff val="50000"/>
                  </a:schemeClr>
                </a:solidFill>
              </a:rPr>
              <a:t>Zoeken naar een verschil in aantal tussen twee steekproeven </a:t>
            </a:r>
            <a:r>
              <a:rPr lang="nl-NL" dirty="0">
                <a:solidFill>
                  <a:schemeClr val="tx1">
                    <a:lumMod val="50000"/>
                    <a:lumOff val="50000"/>
                  </a:schemeClr>
                </a:solidFill>
                <a:sym typeface="Wingdings" panose="05000000000000000000" pitchFamily="2" charset="2"/>
              </a:rPr>
              <a:t> Chi-kwadraat toets</a:t>
            </a:r>
            <a:endParaRPr lang="nl-NL" dirty="0">
              <a:solidFill>
                <a:schemeClr val="tx1">
                  <a:lumMod val="50000"/>
                  <a:lumOff val="50000"/>
                </a:schemeClr>
              </a:solidFill>
            </a:endParaRPr>
          </a:p>
          <a:p>
            <a:pPr marL="457200" indent="-457200">
              <a:buFont typeface="+mj-lt"/>
              <a:buAutoNum type="arabicPeriod"/>
            </a:pPr>
            <a:endParaRPr lang="nl-NL" dirty="0"/>
          </a:p>
        </p:txBody>
      </p:sp>
      <p:graphicFrame>
        <p:nvGraphicFramePr>
          <p:cNvPr id="5" name="Grafiek 4">
            <a:extLst>
              <a:ext uri="{FF2B5EF4-FFF2-40B4-BE49-F238E27FC236}">
                <a16:creationId xmlns:a16="http://schemas.microsoft.com/office/drawing/2014/main" id="{4EE6D5E3-EA65-4931-8C36-EB8073CBB3A7}"/>
              </a:ext>
            </a:extLst>
          </p:cNvPr>
          <p:cNvGraphicFramePr>
            <a:graphicFrameLocks/>
          </p:cNvGraphicFramePr>
          <p:nvPr>
            <p:extLst>
              <p:ext uri="{D42A27DB-BD31-4B8C-83A1-F6EECF244321}">
                <p14:modId xmlns:p14="http://schemas.microsoft.com/office/powerpoint/2010/main" val="4270240685"/>
              </p:ext>
            </p:extLst>
          </p:nvPr>
        </p:nvGraphicFramePr>
        <p:xfrm>
          <a:off x="1412240" y="3747254"/>
          <a:ext cx="4287520" cy="2371284"/>
        </p:xfrm>
        <a:graphic>
          <a:graphicData uri="http://schemas.openxmlformats.org/drawingml/2006/chart">
            <c:chart xmlns:c="http://schemas.openxmlformats.org/drawingml/2006/chart" xmlns:r="http://schemas.openxmlformats.org/officeDocument/2006/relationships" r:id="rId3"/>
          </a:graphicData>
        </a:graphic>
      </p:graphicFrame>
      <p:sp>
        <p:nvSpPr>
          <p:cNvPr id="6" name="Pijl: gekromd rechts 5">
            <a:extLst>
              <a:ext uri="{FF2B5EF4-FFF2-40B4-BE49-F238E27FC236}">
                <a16:creationId xmlns:a16="http://schemas.microsoft.com/office/drawing/2014/main" id="{14602930-FBFC-4DE0-9E1F-4E65478C1D0F}"/>
              </a:ext>
            </a:extLst>
          </p:cNvPr>
          <p:cNvSpPr/>
          <p:nvPr/>
        </p:nvSpPr>
        <p:spPr>
          <a:xfrm>
            <a:off x="599440" y="2590800"/>
            <a:ext cx="436880" cy="2611120"/>
          </a:xfrm>
          <a:prstGeom prst="curvedRightArrow">
            <a:avLst>
              <a:gd name="adj1" fmla="val 25000"/>
              <a:gd name="adj2" fmla="val 105543"/>
              <a:gd name="adj3" fmla="val 229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solidFill>
                <a:schemeClr val="tx1"/>
              </a:solidFill>
            </a:endParaRPr>
          </a:p>
        </p:txBody>
      </p:sp>
      <p:sp>
        <p:nvSpPr>
          <p:cNvPr id="7" name="Tekstvak 6">
            <a:extLst>
              <a:ext uri="{FF2B5EF4-FFF2-40B4-BE49-F238E27FC236}">
                <a16:creationId xmlns:a16="http://schemas.microsoft.com/office/drawing/2014/main" id="{E55A6E18-2FDB-4743-B585-DC4489D97E09}"/>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+ 13</a:t>
            </a:r>
          </a:p>
        </p:txBody>
      </p:sp>
    </p:spTree>
    <p:extLst>
      <p:ext uri="{BB962C8B-B14F-4D97-AF65-F5344CB8AC3E}">
        <p14:creationId xmlns:p14="http://schemas.microsoft.com/office/powerpoint/2010/main" val="279665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A54ED6-519A-4B2E-8368-F085D6E119C3}"/>
              </a:ext>
            </a:extLst>
          </p:cNvPr>
          <p:cNvSpPr>
            <a:spLocks noGrp="1"/>
          </p:cNvSpPr>
          <p:nvPr>
            <p:ph type="title"/>
          </p:nvPr>
        </p:nvSpPr>
        <p:spPr/>
        <p:txBody>
          <a:bodyPr/>
          <a:lstStyle/>
          <a:p>
            <a:r>
              <a:rPr lang="nl-NL" dirty="0"/>
              <a:t>Verschillende soorten onderzoeksvragen</a:t>
            </a:r>
          </a:p>
        </p:txBody>
      </p:sp>
      <p:sp>
        <p:nvSpPr>
          <p:cNvPr id="3" name="Tijdelijke aanduiding voor inhoud 2">
            <a:extLst>
              <a:ext uri="{FF2B5EF4-FFF2-40B4-BE49-F238E27FC236}">
                <a16:creationId xmlns:a16="http://schemas.microsoft.com/office/drawing/2014/main" id="{30547F79-4238-478A-BFEE-826ABB2AC4DF}"/>
              </a:ext>
            </a:extLst>
          </p:cNvPr>
          <p:cNvSpPr>
            <a:spLocks noGrp="1"/>
          </p:cNvSpPr>
          <p:nvPr>
            <p:ph idx="1"/>
          </p:nvPr>
        </p:nvSpPr>
        <p:spPr/>
        <p:txBody>
          <a:bodyPr/>
          <a:lstStyle/>
          <a:p>
            <a:pPr marL="457200" indent="-457200">
              <a:lnSpc>
                <a:spcPct val="100000"/>
              </a:lnSpc>
              <a:buFont typeface="+mj-lt"/>
              <a:buAutoNum type="arabicPeriod"/>
            </a:pPr>
            <a:r>
              <a:rPr lang="nl-NL" dirty="0">
                <a:solidFill>
                  <a:schemeClr val="tx1">
                    <a:lumMod val="50000"/>
                    <a:lumOff val="50000"/>
                  </a:schemeClr>
                </a:solidFill>
              </a:rPr>
              <a:t>Zoeken naar een verschil tussen gemiddelden in twee steekproeven </a:t>
            </a:r>
            <a:r>
              <a:rPr lang="nl-NL" dirty="0">
                <a:solidFill>
                  <a:schemeClr val="tx1">
                    <a:lumMod val="50000"/>
                    <a:lumOff val="50000"/>
                  </a:schemeClr>
                </a:solidFill>
                <a:sym typeface="Wingdings" panose="05000000000000000000" pitchFamily="2" charset="2"/>
              </a:rPr>
              <a:t> T-toets</a:t>
            </a:r>
            <a:endParaRPr lang="nl-NL" dirty="0">
              <a:solidFill>
                <a:schemeClr val="tx1">
                  <a:lumMod val="50000"/>
                  <a:lumOff val="50000"/>
                </a:schemeClr>
              </a:solidFill>
            </a:endParaRPr>
          </a:p>
          <a:p>
            <a:pPr marL="457200" indent="-457200">
              <a:buFont typeface="+mj-lt"/>
              <a:buAutoNum type="arabicPeriod"/>
            </a:pPr>
            <a:r>
              <a:rPr lang="nl-NL" dirty="0">
                <a:solidFill>
                  <a:schemeClr val="tx1">
                    <a:lumMod val="50000"/>
                    <a:lumOff val="50000"/>
                  </a:schemeClr>
                </a:solidFill>
              </a:rPr>
              <a:t>Zoeken naar een verband tussen twee variabelen </a:t>
            </a:r>
            <a:r>
              <a:rPr lang="nl-NL" dirty="0">
                <a:solidFill>
                  <a:schemeClr val="tx1">
                    <a:lumMod val="50000"/>
                    <a:lumOff val="50000"/>
                  </a:schemeClr>
                </a:solidFill>
                <a:sym typeface="Wingdings" panose="05000000000000000000" pitchFamily="2" charset="2"/>
              </a:rPr>
              <a:t> </a:t>
            </a:r>
            <a:r>
              <a:rPr lang="nl-NL" dirty="0" err="1">
                <a:solidFill>
                  <a:schemeClr val="tx1">
                    <a:lumMod val="50000"/>
                    <a:lumOff val="50000"/>
                  </a:schemeClr>
                </a:solidFill>
                <a:sym typeface="Wingdings" panose="05000000000000000000" pitchFamily="2" charset="2"/>
              </a:rPr>
              <a:t>Pearson’s</a:t>
            </a:r>
            <a:r>
              <a:rPr lang="nl-NL" dirty="0">
                <a:solidFill>
                  <a:schemeClr val="tx1">
                    <a:lumMod val="50000"/>
                    <a:lumOff val="50000"/>
                  </a:schemeClr>
                </a:solidFill>
                <a:sym typeface="Wingdings" panose="05000000000000000000" pitchFamily="2" charset="2"/>
              </a:rPr>
              <a:t> correlatiecoëfficiënt</a:t>
            </a:r>
            <a:endParaRPr lang="nl-NL" dirty="0">
              <a:solidFill>
                <a:schemeClr val="tx1">
                  <a:lumMod val="50000"/>
                  <a:lumOff val="50000"/>
                </a:schemeClr>
              </a:solidFill>
            </a:endParaRPr>
          </a:p>
          <a:p>
            <a:pPr marL="457200" indent="-457200">
              <a:buFont typeface="+mj-lt"/>
              <a:buAutoNum type="arabicPeriod"/>
            </a:pPr>
            <a:r>
              <a:rPr lang="nl-NL" b="1" dirty="0">
                <a:solidFill>
                  <a:schemeClr val="tx1"/>
                </a:solidFill>
              </a:rPr>
              <a:t>Zoeken naar een verschil in aantal tussen bepaalde categorieën</a:t>
            </a:r>
            <a:r>
              <a:rPr lang="nl-NL" b="1" dirty="0">
                <a:solidFill>
                  <a:schemeClr val="tx1"/>
                </a:solidFill>
                <a:sym typeface="Wingdings" panose="05000000000000000000" pitchFamily="2" charset="2"/>
              </a:rPr>
              <a:t> </a:t>
            </a:r>
            <a:r>
              <a:rPr lang="nl-NL" b="1" dirty="0">
                <a:solidFill>
                  <a:schemeClr val="accent2"/>
                </a:solidFill>
                <a:sym typeface="Wingdings" panose="05000000000000000000" pitchFamily="2" charset="2"/>
              </a:rPr>
              <a:t>Chi-kwadraat toets</a:t>
            </a:r>
            <a:br>
              <a:rPr lang="nl-NL" b="1" dirty="0">
                <a:solidFill>
                  <a:schemeClr val="tx1"/>
                </a:solidFill>
                <a:sym typeface="Wingdings" panose="05000000000000000000" pitchFamily="2" charset="2"/>
              </a:rPr>
            </a:br>
            <a:r>
              <a:rPr lang="nl-NL" dirty="0">
                <a:solidFill>
                  <a:schemeClr val="tx1"/>
                </a:solidFill>
                <a:sym typeface="Wingdings" panose="05000000000000000000" pitchFamily="2" charset="2"/>
              </a:rPr>
              <a:t>Bij dit type vraag ben je vooral op zoek naar aantallen. Je turft hoeveel individuen je in elke categorie vindt. </a:t>
            </a:r>
            <a:br>
              <a:rPr lang="nl-NL" dirty="0">
                <a:solidFill>
                  <a:schemeClr val="tx1"/>
                </a:solidFill>
                <a:sym typeface="Wingdings" panose="05000000000000000000" pitchFamily="2" charset="2"/>
              </a:rPr>
            </a:br>
            <a:r>
              <a:rPr lang="nl-NL" i="1" dirty="0">
                <a:solidFill>
                  <a:schemeClr val="tx1"/>
                </a:solidFill>
                <a:sym typeface="Wingdings" panose="05000000000000000000" pitchFamily="2" charset="2"/>
              </a:rPr>
              <a:t>Is er een correlatie tussen de aanwezigheid van een boom in een tuin en de aanwezigheid van vogels om 12 uur ‘s middags in die tuin? </a:t>
            </a:r>
            <a:br>
              <a:rPr lang="nl-NL" dirty="0">
                <a:solidFill>
                  <a:schemeClr val="tx1"/>
                </a:solidFill>
                <a:sym typeface="Wingdings" panose="05000000000000000000" pitchFamily="2" charset="2"/>
              </a:rPr>
            </a:br>
            <a:r>
              <a:rPr lang="nl-NL" dirty="0">
                <a:solidFill>
                  <a:schemeClr val="tx1"/>
                </a:solidFill>
                <a:sym typeface="Wingdings" panose="05000000000000000000" pitchFamily="2" charset="2"/>
              </a:rPr>
              <a:t>Vaak gaat het hier om een </a:t>
            </a:r>
            <a:r>
              <a:rPr lang="nl-NL" b="1" dirty="0">
                <a:solidFill>
                  <a:schemeClr val="tx1"/>
                </a:solidFill>
                <a:sym typeface="Wingdings" panose="05000000000000000000" pitchFamily="2" charset="2"/>
              </a:rPr>
              <a:t>correlatie/associatie.</a:t>
            </a:r>
            <a:endParaRPr lang="nl-NL" b="1" dirty="0"/>
          </a:p>
        </p:txBody>
      </p:sp>
      <p:sp>
        <p:nvSpPr>
          <p:cNvPr id="6" name="Tekstvak 5">
            <a:extLst>
              <a:ext uri="{FF2B5EF4-FFF2-40B4-BE49-F238E27FC236}">
                <a16:creationId xmlns:a16="http://schemas.microsoft.com/office/drawing/2014/main" id="{BAAE124E-F2F4-4801-B9FB-63AF9C3164B8}"/>
              </a:ext>
            </a:extLst>
          </p:cNvPr>
          <p:cNvSpPr txBox="1"/>
          <p:nvPr/>
        </p:nvSpPr>
        <p:spPr>
          <a:xfrm>
            <a:off x="9607685" y="6488668"/>
            <a:ext cx="2584315" cy="369332"/>
          </a:xfrm>
          <a:prstGeom prst="rect">
            <a:avLst/>
          </a:prstGeom>
          <a:noFill/>
        </p:spPr>
        <p:txBody>
          <a:bodyPr wrap="square" rtlCol="0">
            <a:spAutoFit/>
          </a:bodyPr>
          <a:lstStyle/>
          <a:p>
            <a:r>
              <a:rPr lang="nl-NL" dirty="0">
                <a:solidFill>
                  <a:schemeClr val="bg1"/>
                </a:solidFill>
              </a:rPr>
              <a:t>Module: bladzijde 3 + 18</a:t>
            </a:r>
          </a:p>
        </p:txBody>
      </p:sp>
      <p:pic>
        <p:nvPicPr>
          <p:cNvPr id="4" name="Afbeelding 3">
            <a:extLst>
              <a:ext uri="{FF2B5EF4-FFF2-40B4-BE49-F238E27FC236}">
                <a16:creationId xmlns:a16="http://schemas.microsoft.com/office/drawing/2014/main" id="{C3DE6839-CCA7-43C7-8A17-6FC189F4C211}"/>
              </a:ext>
            </a:extLst>
          </p:cNvPr>
          <p:cNvPicPr>
            <a:picLocks noChangeAspect="1"/>
          </p:cNvPicPr>
          <p:nvPr/>
        </p:nvPicPr>
        <p:blipFill rotWithShape="1">
          <a:blip r:embed="rId3"/>
          <a:srcRect t="25321" r="69330" b="59767"/>
          <a:stretch/>
        </p:blipFill>
        <p:spPr>
          <a:xfrm>
            <a:off x="5703091" y="4565775"/>
            <a:ext cx="6118795" cy="1672651"/>
          </a:xfrm>
          <a:prstGeom prst="rect">
            <a:avLst/>
          </a:prstGeom>
        </p:spPr>
      </p:pic>
    </p:spTree>
    <p:extLst>
      <p:ext uri="{BB962C8B-B14F-4D97-AF65-F5344CB8AC3E}">
        <p14:creationId xmlns:p14="http://schemas.microsoft.com/office/powerpoint/2010/main" val="1325627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57FB44-0F28-492A-BA52-4EEA5873A20E}"/>
              </a:ext>
            </a:extLst>
          </p:cNvPr>
          <p:cNvSpPr>
            <a:spLocks noGrp="1"/>
          </p:cNvSpPr>
          <p:nvPr>
            <p:ph type="title"/>
          </p:nvPr>
        </p:nvSpPr>
        <p:spPr/>
        <p:txBody>
          <a:bodyPr/>
          <a:lstStyle/>
          <a:p>
            <a:r>
              <a:rPr lang="nl-NL" dirty="0"/>
              <a:t>Overzicht van eerste deel</a:t>
            </a:r>
          </a:p>
        </p:txBody>
      </p:sp>
      <p:sp>
        <p:nvSpPr>
          <p:cNvPr id="3" name="Tijdelijke aanduiding voor inhoud 2">
            <a:extLst>
              <a:ext uri="{FF2B5EF4-FFF2-40B4-BE49-F238E27FC236}">
                <a16:creationId xmlns:a16="http://schemas.microsoft.com/office/drawing/2014/main" id="{34B57F72-7A50-4BD1-B591-1FCA7E8B3B3E}"/>
              </a:ext>
            </a:extLst>
          </p:cNvPr>
          <p:cNvSpPr>
            <a:spLocks noGrp="1"/>
          </p:cNvSpPr>
          <p:nvPr>
            <p:ph idx="1"/>
          </p:nvPr>
        </p:nvSpPr>
        <p:spPr>
          <a:xfrm>
            <a:off x="1097280" y="1845734"/>
            <a:ext cx="10058400" cy="4023360"/>
          </a:xfrm>
        </p:spPr>
        <p:txBody>
          <a:bodyPr/>
          <a:lstStyle/>
          <a:p>
            <a:pPr marL="0" indent="0">
              <a:lnSpc>
                <a:spcPct val="100000"/>
              </a:lnSpc>
              <a:buNone/>
            </a:pPr>
            <a:r>
              <a:rPr lang="nl-NL" sz="1800" i="1" dirty="0">
                <a:solidFill>
                  <a:schemeClr val="tx1"/>
                </a:solidFill>
              </a:rPr>
              <a:t>De 3 type onderzoeksvragen</a:t>
            </a:r>
          </a:p>
          <a:p>
            <a:pPr marL="457200" indent="-457200">
              <a:lnSpc>
                <a:spcPct val="100000"/>
              </a:lnSpc>
              <a:buFont typeface="+mj-lt"/>
              <a:buAutoNum type="arabicPeriod"/>
            </a:pPr>
            <a:r>
              <a:rPr lang="nl-NL" sz="1800" dirty="0">
                <a:solidFill>
                  <a:schemeClr val="tx1"/>
                </a:solidFill>
              </a:rPr>
              <a:t>Zoeken naar een verschil tussen gemiddelden van twee steekproeven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T-toets</a:t>
            </a:r>
            <a:endParaRPr lang="nl-NL" sz="1800" u="sng" dirty="0">
              <a:solidFill>
                <a:schemeClr val="accent3">
                  <a:lumMod val="50000"/>
                </a:schemeClr>
              </a:solidFill>
            </a:endParaRPr>
          </a:p>
          <a:p>
            <a:pPr marL="457200" indent="-457200">
              <a:buFont typeface="+mj-lt"/>
              <a:buAutoNum type="arabicPeriod"/>
            </a:pPr>
            <a:r>
              <a:rPr lang="nl-NL" sz="1800" dirty="0">
                <a:solidFill>
                  <a:schemeClr val="tx1"/>
                </a:solidFill>
              </a:rPr>
              <a:t>Zoeken naar een verband tussen twee variabelen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Pearson correlatiecoëfficiënt</a:t>
            </a:r>
          </a:p>
          <a:p>
            <a:pPr marL="457200" indent="-457200">
              <a:buFont typeface="+mj-lt"/>
              <a:buAutoNum type="arabicPeriod"/>
            </a:pPr>
            <a:r>
              <a:rPr lang="nl-NL" sz="1800" dirty="0">
                <a:solidFill>
                  <a:schemeClr val="tx1"/>
                </a:solidFill>
              </a:rPr>
              <a:t>Zoeken naar een verschil in aantal tussen twee steekproeven </a:t>
            </a:r>
            <a:r>
              <a:rPr lang="nl-NL" sz="1800" dirty="0">
                <a:solidFill>
                  <a:schemeClr val="tx1"/>
                </a:solidFill>
                <a:sym typeface="Wingdings" panose="05000000000000000000" pitchFamily="2" charset="2"/>
              </a:rPr>
              <a:t> </a:t>
            </a:r>
            <a:r>
              <a:rPr lang="nl-NL" sz="1800" u="sng" dirty="0">
                <a:solidFill>
                  <a:schemeClr val="accent3">
                    <a:lumMod val="50000"/>
                  </a:schemeClr>
                </a:solidFill>
                <a:sym typeface="Wingdings" panose="05000000000000000000" pitchFamily="2" charset="2"/>
              </a:rPr>
              <a:t>Chi-kwadraat toets</a:t>
            </a:r>
            <a:endParaRPr lang="nl-NL" sz="1800" u="sng" dirty="0">
              <a:solidFill>
                <a:schemeClr val="accent3">
                  <a:lumMod val="50000"/>
                </a:schemeClr>
              </a:solidFill>
            </a:endParaRPr>
          </a:p>
          <a:p>
            <a:pPr marL="0" indent="0">
              <a:buNone/>
            </a:pPr>
            <a:r>
              <a:rPr lang="nl-NL" sz="1800" i="1" dirty="0"/>
              <a:t>Een onderzoeksvraag kent twee hypothesen:</a:t>
            </a:r>
          </a:p>
          <a:p>
            <a:pPr lvl="1">
              <a:buFont typeface="Arial" panose="020B0604020202020204" pitchFamily="34" charset="0"/>
              <a:buChar char="•"/>
            </a:pPr>
            <a:r>
              <a:rPr lang="nl-NL" dirty="0"/>
              <a:t>H0 = er is geen verschil/verband/correlatie</a:t>
            </a:r>
          </a:p>
          <a:p>
            <a:pPr lvl="1">
              <a:buFont typeface="Arial" panose="020B0604020202020204" pitchFamily="34" charset="0"/>
              <a:buChar char="•"/>
            </a:pPr>
            <a:r>
              <a:rPr lang="nl-NL" dirty="0"/>
              <a:t>HA = er is wel een verschil/verband/correlatie</a:t>
            </a:r>
          </a:p>
          <a:p>
            <a:pPr marL="0">
              <a:buNone/>
            </a:pPr>
            <a:r>
              <a:rPr lang="nl-NL" sz="1800" i="1" dirty="0"/>
              <a:t>De p-waarde zegt hoe groot de kans is dat H0 waar is.</a:t>
            </a:r>
          </a:p>
          <a:p>
            <a:pPr marL="395478" lvl="1" indent="-285750">
              <a:buFont typeface="Arial" panose="020B0604020202020204" pitchFamily="34" charset="0"/>
              <a:buChar char="•"/>
            </a:pPr>
            <a:r>
              <a:rPr lang="en-US" dirty="0" err="1"/>
              <a:t>Bij</a:t>
            </a:r>
            <a:r>
              <a:rPr lang="en-US" dirty="0"/>
              <a:t> p≤ 0.05 </a:t>
            </a:r>
            <a:r>
              <a:rPr lang="en-US" dirty="0" err="1"/>
              <a:t>wordt</a:t>
            </a:r>
            <a:r>
              <a:rPr lang="en-US" dirty="0"/>
              <a:t> H0 </a:t>
            </a:r>
            <a:r>
              <a:rPr lang="en-US" dirty="0" err="1"/>
              <a:t>verworpen</a:t>
            </a:r>
            <a:r>
              <a:rPr lang="en-US" dirty="0"/>
              <a:t> </a:t>
            </a:r>
            <a:r>
              <a:rPr lang="en-US" dirty="0" err="1"/>
              <a:t>en</a:t>
            </a:r>
            <a:r>
              <a:rPr lang="en-US" dirty="0"/>
              <a:t> HA </a:t>
            </a:r>
            <a:r>
              <a:rPr lang="en-US" dirty="0" err="1"/>
              <a:t>aangenomen</a:t>
            </a:r>
            <a:endParaRPr lang="nl-NL" dirty="0"/>
          </a:p>
          <a:p>
            <a:pPr marL="0">
              <a:buNone/>
            </a:pPr>
            <a:endParaRPr lang="nl-NL" sz="1800" dirty="0"/>
          </a:p>
        </p:txBody>
      </p:sp>
    </p:spTree>
    <p:extLst>
      <p:ext uri="{BB962C8B-B14F-4D97-AF65-F5344CB8AC3E}">
        <p14:creationId xmlns:p14="http://schemas.microsoft.com/office/powerpoint/2010/main" val="72606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33E3BB-5776-4651-A244-321458173CDC}"/>
              </a:ext>
            </a:extLst>
          </p:cNvPr>
          <p:cNvSpPr>
            <a:spLocks noGrp="1"/>
          </p:cNvSpPr>
          <p:nvPr>
            <p:ph type="title"/>
          </p:nvPr>
        </p:nvSpPr>
        <p:spPr/>
        <p:txBody>
          <a:bodyPr/>
          <a:lstStyle/>
          <a:p>
            <a:r>
              <a:rPr lang="nl-NL" dirty="0"/>
              <a:t>T-toets</a:t>
            </a:r>
          </a:p>
        </p:txBody>
      </p:sp>
      <p:sp>
        <p:nvSpPr>
          <p:cNvPr id="3" name="Tijdelijke aanduiding voor inhoud 2">
            <a:extLst>
              <a:ext uri="{FF2B5EF4-FFF2-40B4-BE49-F238E27FC236}">
                <a16:creationId xmlns:a16="http://schemas.microsoft.com/office/drawing/2014/main" id="{60982BCE-C7A9-4125-BCFB-DA624E4D5DBD}"/>
              </a:ext>
            </a:extLst>
          </p:cNvPr>
          <p:cNvSpPr>
            <a:spLocks noGrp="1"/>
          </p:cNvSpPr>
          <p:nvPr>
            <p:ph idx="1"/>
          </p:nvPr>
        </p:nvSpPr>
        <p:spPr>
          <a:xfrm>
            <a:off x="1097280" y="1828800"/>
            <a:ext cx="10058400" cy="4040294"/>
          </a:xfrm>
        </p:spPr>
        <p:txBody>
          <a:bodyPr>
            <a:normAutofit/>
          </a:bodyPr>
          <a:lstStyle/>
          <a:p>
            <a:pPr marL="201168" lvl="1" indent="0">
              <a:buNone/>
            </a:pPr>
            <a:r>
              <a:rPr lang="nl-NL" sz="2000" dirty="0">
                <a:solidFill>
                  <a:schemeClr val="tx1"/>
                </a:solidFill>
              </a:rPr>
              <a:t>De T-toets gaat op zoek naar het verschil tussen twee </a:t>
            </a:r>
            <a:r>
              <a:rPr lang="nl-NL" sz="2000" u="sng" dirty="0">
                <a:solidFill>
                  <a:schemeClr val="tx1"/>
                </a:solidFill>
              </a:rPr>
              <a:t>gemiddelden. </a:t>
            </a:r>
          </a:p>
          <a:p>
            <a:pPr marL="201168" lvl="1" indent="0">
              <a:buNone/>
            </a:pPr>
            <a:endParaRPr lang="nl-NL" sz="2000" b="1" dirty="0">
              <a:solidFill>
                <a:schemeClr val="tx1"/>
              </a:solidFill>
            </a:endParaRPr>
          </a:p>
          <a:p>
            <a:pPr marL="201168" lvl="1" indent="0">
              <a:buNone/>
            </a:pPr>
            <a:r>
              <a:rPr lang="nl-NL" sz="2000" dirty="0">
                <a:solidFill>
                  <a:schemeClr val="tx1"/>
                </a:solidFill>
              </a:rPr>
              <a:t>Voorbeeld vraag: </a:t>
            </a:r>
          </a:p>
          <a:p>
            <a:pPr marL="201168" lvl="1" indent="0">
              <a:buNone/>
            </a:pPr>
            <a:r>
              <a:rPr lang="nl-NL" sz="2000" b="1" dirty="0">
                <a:solidFill>
                  <a:schemeClr val="tx1"/>
                </a:solidFill>
              </a:rPr>
              <a:t> </a:t>
            </a:r>
            <a:r>
              <a:rPr lang="nl-NL" sz="2000" i="1" dirty="0">
                <a:solidFill>
                  <a:schemeClr val="tx1"/>
                </a:solidFill>
              </a:rPr>
              <a:t>Is er een verschil tussen de gemiddelde lengte van vrouwelijke en mannelijke inktvissen?</a:t>
            </a:r>
          </a:p>
          <a:p>
            <a:pPr lvl="1"/>
            <a:r>
              <a:rPr lang="nl-NL" sz="2000" b="1" dirty="0">
                <a:solidFill>
                  <a:schemeClr val="tx1"/>
                </a:solidFill>
              </a:rPr>
              <a:t>H0</a:t>
            </a:r>
            <a:r>
              <a:rPr lang="nl-NL" sz="2000" dirty="0">
                <a:solidFill>
                  <a:schemeClr val="tx1"/>
                </a:solidFill>
              </a:rPr>
              <a:t> = er is </a:t>
            </a:r>
            <a:r>
              <a:rPr lang="nl-NL" sz="2000" u="sng" dirty="0">
                <a:solidFill>
                  <a:schemeClr val="tx1"/>
                </a:solidFill>
              </a:rPr>
              <a:t>geen significant verschil</a:t>
            </a:r>
            <a:r>
              <a:rPr lang="nl-NL" sz="2000" dirty="0">
                <a:solidFill>
                  <a:schemeClr val="tx1"/>
                </a:solidFill>
              </a:rPr>
              <a:t> tussen de gemiddelde lengte van vrouwelijke en mannelijke inktvissen</a:t>
            </a:r>
          </a:p>
          <a:p>
            <a:pPr lvl="1"/>
            <a:r>
              <a:rPr lang="nl-NL" sz="2000" b="1" dirty="0">
                <a:solidFill>
                  <a:schemeClr val="tx1"/>
                </a:solidFill>
              </a:rPr>
              <a:t>HA</a:t>
            </a:r>
            <a:r>
              <a:rPr lang="nl-NL" sz="2000" dirty="0">
                <a:solidFill>
                  <a:schemeClr val="tx1"/>
                </a:solidFill>
              </a:rPr>
              <a:t> = er is </a:t>
            </a:r>
            <a:r>
              <a:rPr lang="nl-NL" sz="2000" u="sng" dirty="0">
                <a:solidFill>
                  <a:schemeClr val="tx1"/>
                </a:solidFill>
              </a:rPr>
              <a:t>wel een significant verschil</a:t>
            </a:r>
            <a:r>
              <a:rPr lang="nl-NL" sz="2000" dirty="0">
                <a:solidFill>
                  <a:schemeClr val="tx1"/>
                </a:solidFill>
              </a:rPr>
              <a:t> tussen de gemiddelde lengte van vrouwelijke en mannelijke inktvissen</a:t>
            </a:r>
          </a:p>
          <a:p>
            <a:pPr lvl="1"/>
            <a:endParaRPr lang="nl-NL" sz="2000" dirty="0">
              <a:solidFill>
                <a:schemeClr val="tx1"/>
              </a:solidFill>
            </a:endParaRPr>
          </a:p>
          <a:p>
            <a:pPr marL="201168" lvl="1" indent="0">
              <a:buNone/>
            </a:pPr>
            <a:endParaRPr lang="nl-NL" sz="2000" i="1" dirty="0">
              <a:solidFill>
                <a:schemeClr val="tx1"/>
              </a:solidFill>
            </a:endParaRPr>
          </a:p>
          <a:p>
            <a:pPr marL="201168" lvl="1" indent="0">
              <a:buNone/>
            </a:pPr>
            <a:endParaRPr lang="nl-NL" sz="2000" dirty="0">
              <a:solidFill>
                <a:schemeClr val="tx1"/>
              </a:solidFill>
            </a:endParaRPr>
          </a:p>
          <a:p>
            <a:pPr marL="201168" lvl="1" indent="0">
              <a:buNone/>
            </a:pPr>
            <a:endParaRPr lang="nl-NL" sz="2000" dirty="0">
              <a:solidFill>
                <a:schemeClr val="tx1"/>
              </a:solidFill>
            </a:endParaRPr>
          </a:p>
          <a:p>
            <a:pPr marL="201168" lvl="1" indent="0">
              <a:buNone/>
            </a:pPr>
            <a:endParaRPr lang="nl-NL" sz="2000" b="1" dirty="0">
              <a:solidFill>
                <a:schemeClr val="tx1"/>
              </a:solidFill>
            </a:endParaRPr>
          </a:p>
          <a:p>
            <a:pPr lvl="1">
              <a:buFont typeface="Arial" panose="020B0604020202020204" pitchFamily="34" charset="0"/>
              <a:buChar char="•"/>
            </a:pPr>
            <a:endParaRPr lang="nl-NL" sz="2000" dirty="0">
              <a:solidFill>
                <a:schemeClr val="tx1"/>
              </a:solidFill>
            </a:endParaRPr>
          </a:p>
        </p:txBody>
      </p:sp>
      <p:sp>
        <p:nvSpPr>
          <p:cNvPr id="4" name="Tekstvak 3">
            <a:extLst>
              <a:ext uri="{FF2B5EF4-FFF2-40B4-BE49-F238E27FC236}">
                <a16:creationId xmlns:a16="http://schemas.microsoft.com/office/drawing/2014/main" id="{CFCE753A-1A5F-4869-9CB7-1E1389F563BD}"/>
              </a:ext>
            </a:extLst>
          </p:cNvPr>
          <p:cNvSpPr txBox="1"/>
          <p:nvPr/>
        </p:nvSpPr>
        <p:spPr>
          <a:xfrm>
            <a:off x="8000635" y="6488668"/>
            <a:ext cx="4191366" cy="369332"/>
          </a:xfrm>
          <a:prstGeom prst="rect">
            <a:avLst/>
          </a:prstGeom>
          <a:noFill/>
        </p:spPr>
        <p:txBody>
          <a:bodyPr wrap="square" rtlCol="0">
            <a:spAutoFit/>
          </a:bodyPr>
          <a:lstStyle/>
          <a:p>
            <a:pPr algn="r"/>
            <a:r>
              <a:rPr lang="nl-NL" dirty="0">
                <a:solidFill>
                  <a:schemeClr val="bg1"/>
                </a:solidFill>
              </a:rPr>
              <a:t>Module: bladzijde 9</a:t>
            </a:r>
          </a:p>
        </p:txBody>
      </p:sp>
    </p:spTree>
    <p:extLst>
      <p:ext uri="{BB962C8B-B14F-4D97-AF65-F5344CB8AC3E}">
        <p14:creationId xmlns:p14="http://schemas.microsoft.com/office/powerpoint/2010/main" val="2952173354"/>
      </p:ext>
    </p:extLst>
  </p:cSld>
  <p:clrMapOvr>
    <a:masterClrMapping/>
  </p:clrMapOvr>
</p:sld>
</file>

<file path=ppt/theme/theme1.xml><?xml version="1.0" encoding="utf-8"?>
<a:theme xmlns:a="http://schemas.openxmlformats.org/drawingml/2006/main" name="Terugblik">
  <a:themeElements>
    <a:clrScheme name="Terugblik">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Terugbli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rugbli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27736644C8FE43864C6E179FF361E2" ma:contentTypeVersion="14" ma:contentTypeDescription="Een nieuw document maken." ma:contentTypeScope="" ma:versionID="a08d0a9a626631aafbfbc56b23983c94">
  <xsd:schema xmlns:xsd="http://www.w3.org/2001/XMLSchema" xmlns:xs="http://www.w3.org/2001/XMLSchema" xmlns:p="http://schemas.microsoft.com/office/2006/metadata/properties" xmlns:ns3="89f5c4f5-8db0-4c5a-88f1-0fc22c09559d" xmlns:ns4="fe86c5fe-e480-4814-a1cb-7c0ceca811cd" targetNamespace="http://schemas.microsoft.com/office/2006/metadata/properties" ma:root="true" ma:fieldsID="753dcde710b3895662a0fb2ce0a0b068" ns3:_="" ns4:_="">
    <xsd:import namespace="89f5c4f5-8db0-4c5a-88f1-0fc22c09559d"/>
    <xsd:import namespace="fe86c5fe-e480-4814-a1cb-7c0ceca811cd"/>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4:SharedWithUsers" minOccurs="0"/>
                <xsd:element ref="ns4:SharedWithDetails" minOccurs="0"/>
                <xsd:element ref="ns4:SharingHintHash" minOccurs="0"/>
                <xsd:element ref="ns3:MediaServiceGenerationTime" minOccurs="0"/>
                <xsd:element ref="ns3:MediaServiceEventHashCode"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f5c4f5-8db0-4c5a-88f1-0fc22c0955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e86c5fe-e480-4814-a1cb-7c0ceca811cd" elementFormDefault="qualified">
    <xsd:import namespace="http://schemas.microsoft.com/office/2006/documentManagement/types"/>
    <xsd:import namespace="http://schemas.microsoft.com/office/infopath/2007/PartnerControls"/>
    <xsd:element name="SharedWithUsers" ma:index="15"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Gedeeld met details" ma:internalName="SharedWithDetails" ma:readOnly="true">
      <xsd:simpleType>
        <xsd:restriction base="dms:Note">
          <xsd:maxLength value="255"/>
        </xsd:restriction>
      </xsd:simpleType>
    </xsd:element>
    <xsd:element name="SharingHintHash" ma:index="17"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890D2AF-AEBD-4B34-94ED-C73BB00DEC3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f5c4f5-8db0-4c5a-88f1-0fc22c09559d"/>
    <ds:schemaRef ds:uri="fe86c5fe-e480-4814-a1cb-7c0ceca811c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5A560AC-D35E-47A9-96C9-D90E50B81D92}">
  <ds:schemaRefs>
    <ds:schemaRef ds:uri="http://schemas.openxmlformats.org/package/2006/metadata/core-properties"/>
    <ds:schemaRef ds:uri="http://purl.org/dc/terms/"/>
    <ds:schemaRef ds:uri="http://www.w3.org/XML/1998/namespace"/>
    <ds:schemaRef ds:uri="http://schemas.microsoft.com/office/infopath/2007/PartnerControls"/>
    <ds:schemaRef ds:uri="http://schemas.microsoft.com/office/2006/metadata/properties"/>
    <ds:schemaRef ds:uri="http://schemas.microsoft.com/office/2006/documentManagement/types"/>
    <ds:schemaRef ds:uri="http://purl.org/dc/elements/1.1/"/>
    <ds:schemaRef ds:uri="fe86c5fe-e480-4814-a1cb-7c0ceca811cd"/>
    <ds:schemaRef ds:uri="89f5c4f5-8db0-4c5a-88f1-0fc22c09559d"/>
    <ds:schemaRef ds:uri="http://purl.org/dc/dcmitype/"/>
  </ds:schemaRefs>
</ds:datastoreItem>
</file>

<file path=customXml/itemProps3.xml><?xml version="1.0" encoding="utf-8"?>
<ds:datastoreItem xmlns:ds="http://schemas.openxmlformats.org/officeDocument/2006/customXml" ds:itemID="{0230A41E-F0CE-4EAA-ABC4-D5C2E4A0268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4914</TotalTime>
  <Words>2568</Words>
  <Application>Microsoft Office PowerPoint</Application>
  <PresentationFormat>Breedbeeld</PresentationFormat>
  <Paragraphs>275</Paragraphs>
  <Slides>20</Slides>
  <Notes>19</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20</vt:i4>
      </vt:variant>
    </vt:vector>
  </HeadingPairs>
  <TitlesOfParts>
    <vt:vector size="24" baseType="lpstr">
      <vt:lpstr>Arial</vt:lpstr>
      <vt:lpstr>Calibri</vt:lpstr>
      <vt:lpstr>Calibri Light</vt:lpstr>
      <vt:lpstr>Terugblik</vt:lpstr>
      <vt:lpstr>Statistiek in de biologie</vt:lpstr>
      <vt:lpstr>Waarom doen we eigenlijk statistische toetsen?</vt:lpstr>
      <vt:lpstr>Hypothese</vt:lpstr>
      <vt:lpstr>P-waarde</vt:lpstr>
      <vt:lpstr>Verschillende soorten onderzoeksvragen</vt:lpstr>
      <vt:lpstr>Verschillende soorten onderzoeksvragen</vt:lpstr>
      <vt:lpstr>Verschillende soorten onderzoeksvragen</vt:lpstr>
      <vt:lpstr>Overzicht van eerste deel</vt:lpstr>
      <vt:lpstr>T-toets</vt:lpstr>
      <vt:lpstr>T-toets</vt:lpstr>
      <vt:lpstr>T-toets</vt:lpstr>
      <vt:lpstr>T-toets</vt:lpstr>
      <vt:lpstr>T-toets</vt:lpstr>
      <vt:lpstr>Pearson correlatie coëfficiënt</vt:lpstr>
      <vt:lpstr>Pearson’s correlatie coëfficiënt</vt:lpstr>
      <vt:lpstr>Pearson’s correlatie coëfficiënt</vt:lpstr>
      <vt:lpstr>Chi-kwadraat</vt:lpstr>
      <vt:lpstr>Chi-kwadraat</vt:lpstr>
      <vt:lpstr>Chi-kwadraat</vt:lpstr>
      <vt:lpstr>Opdrachten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Statistiek in de biologie</dc:title>
  <dc:creator>Anne Flier</dc:creator>
  <cp:lastModifiedBy>Koens,  K.</cp:lastModifiedBy>
  <cp:revision>52</cp:revision>
  <dcterms:created xsi:type="dcterms:W3CDTF">2018-12-02T16:36:06Z</dcterms:created>
  <dcterms:modified xsi:type="dcterms:W3CDTF">2022-11-10T21:14:05Z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0x010100F627736644C8FE43864C6E179FF361E2</vt:lpwstr>
  </property>
</Properties>
</file>