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notesMasterIdLst>
    <p:notesMasterId r:id="rId60"/>
  </p:notesMasterIdLst>
  <p:sldIdLst>
    <p:sldId id="296" r:id="rId3"/>
    <p:sldId id="297" r:id="rId4"/>
    <p:sldId id="369" r:id="rId5"/>
    <p:sldId id="404" r:id="rId6"/>
    <p:sldId id="383" r:id="rId7"/>
    <p:sldId id="300" r:id="rId8"/>
    <p:sldId id="301" r:id="rId9"/>
    <p:sldId id="382" r:id="rId10"/>
    <p:sldId id="401" r:id="rId11"/>
    <p:sldId id="308" r:id="rId12"/>
    <p:sldId id="303" r:id="rId13"/>
    <p:sldId id="304" r:id="rId14"/>
    <p:sldId id="305" r:id="rId15"/>
    <p:sldId id="386" r:id="rId16"/>
    <p:sldId id="393" r:id="rId17"/>
    <p:sldId id="394" r:id="rId18"/>
    <p:sldId id="395" r:id="rId19"/>
    <p:sldId id="402" r:id="rId20"/>
    <p:sldId id="397" r:id="rId21"/>
    <p:sldId id="312" r:id="rId22"/>
    <p:sldId id="392" r:id="rId23"/>
    <p:sldId id="387" r:id="rId24"/>
    <p:sldId id="389" r:id="rId25"/>
    <p:sldId id="390" r:id="rId26"/>
    <p:sldId id="310" r:id="rId27"/>
    <p:sldId id="388" r:id="rId28"/>
    <p:sldId id="309" r:id="rId29"/>
    <p:sldId id="391" r:id="rId30"/>
    <p:sldId id="259" r:id="rId31"/>
    <p:sldId id="260" r:id="rId32"/>
    <p:sldId id="285" r:id="rId33"/>
    <p:sldId id="289" r:id="rId34"/>
    <p:sldId id="373" r:id="rId35"/>
    <p:sldId id="291" r:id="rId36"/>
    <p:sldId id="374" r:id="rId37"/>
    <p:sldId id="372" r:id="rId38"/>
    <p:sldId id="371" r:id="rId39"/>
    <p:sldId id="293" r:id="rId40"/>
    <p:sldId id="280" r:id="rId41"/>
    <p:sldId id="375" r:id="rId42"/>
    <p:sldId id="405" r:id="rId43"/>
    <p:sldId id="376" r:id="rId44"/>
    <p:sldId id="377" r:id="rId45"/>
    <p:sldId id="261" r:id="rId46"/>
    <p:sldId id="292" r:id="rId47"/>
    <p:sldId id="294" r:id="rId48"/>
    <p:sldId id="275" r:id="rId49"/>
    <p:sldId id="276" r:id="rId50"/>
    <p:sldId id="277" r:id="rId51"/>
    <p:sldId id="381" r:id="rId52"/>
    <p:sldId id="380" r:id="rId53"/>
    <p:sldId id="378" r:id="rId54"/>
    <p:sldId id="379" r:id="rId55"/>
    <p:sldId id="399" r:id="rId56"/>
    <p:sldId id="398" r:id="rId57"/>
    <p:sldId id="403" r:id="rId58"/>
    <p:sldId id="400" r:id="rId59"/>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51F5DEAA-1790-4F39-A8DC-897506BBEA29}">
          <p14:sldIdLst>
            <p14:sldId id="296"/>
          </p14:sldIdLst>
        </p14:section>
        <p14:section name="Naamloze sectie" id="{673B2504-EC71-422D-993A-5B595258EF3E}">
          <p14:sldIdLst>
            <p14:sldId id="297"/>
            <p14:sldId id="369"/>
            <p14:sldId id="404"/>
            <p14:sldId id="383"/>
            <p14:sldId id="300"/>
            <p14:sldId id="301"/>
            <p14:sldId id="382"/>
            <p14:sldId id="401"/>
            <p14:sldId id="308"/>
            <p14:sldId id="303"/>
            <p14:sldId id="304"/>
            <p14:sldId id="305"/>
            <p14:sldId id="386"/>
            <p14:sldId id="393"/>
            <p14:sldId id="394"/>
            <p14:sldId id="395"/>
            <p14:sldId id="402"/>
            <p14:sldId id="397"/>
            <p14:sldId id="312"/>
            <p14:sldId id="392"/>
            <p14:sldId id="387"/>
            <p14:sldId id="389"/>
            <p14:sldId id="390"/>
            <p14:sldId id="310"/>
            <p14:sldId id="388"/>
            <p14:sldId id="309"/>
            <p14:sldId id="391"/>
            <p14:sldId id="259"/>
            <p14:sldId id="260"/>
            <p14:sldId id="285"/>
            <p14:sldId id="289"/>
            <p14:sldId id="373"/>
            <p14:sldId id="291"/>
            <p14:sldId id="374"/>
            <p14:sldId id="372"/>
            <p14:sldId id="371"/>
            <p14:sldId id="293"/>
            <p14:sldId id="280"/>
            <p14:sldId id="375"/>
            <p14:sldId id="405"/>
            <p14:sldId id="376"/>
            <p14:sldId id="377"/>
            <p14:sldId id="261"/>
            <p14:sldId id="292"/>
            <p14:sldId id="294"/>
            <p14:sldId id="275"/>
            <p14:sldId id="276"/>
            <p14:sldId id="277"/>
            <p14:sldId id="381"/>
            <p14:sldId id="380"/>
            <p14:sldId id="378"/>
            <p14:sldId id="379"/>
            <p14:sldId id="399"/>
            <p14:sldId id="398"/>
            <p14:sldId id="403"/>
            <p14:sldId id="400"/>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66FF33"/>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65895" autoAdjust="0"/>
  </p:normalViewPr>
  <p:slideViewPr>
    <p:cSldViewPr showGuides="1">
      <p:cViewPr>
        <p:scale>
          <a:sx n="70" d="100"/>
          <a:sy n="70" d="100"/>
        </p:scale>
        <p:origin x="-1386"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90" d="100"/>
        <a:sy n="90" d="100"/>
      </p:scale>
      <p:origin x="0" y="477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7.wmf"/><Relationship Id="rId1" Type="http://schemas.openxmlformats.org/officeDocument/2006/relationships/image" Target="../media/image66.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image" Target="../media/image66.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67.wmf"/><Relationship Id="rId1" Type="http://schemas.openxmlformats.org/officeDocument/2006/relationships/image" Target="../media/image66.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image" Target="../media/image67.wmf"/><Relationship Id="rId1" Type="http://schemas.openxmlformats.org/officeDocument/2006/relationships/image" Target="../media/image66.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image" Target="../media/image67.wmf"/><Relationship Id="rId1" Type="http://schemas.openxmlformats.org/officeDocument/2006/relationships/image" Target="../media/image6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EA246B2-5629-4BE9-8608-F63B03FB3BA3}" type="datetimeFigureOut">
              <a:rPr lang="nl-NL" smtClean="0"/>
              <a:t>13-1-2014</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2168E72-D434-4AF5-8150-F462BFD7C9B6}" type="slidenum">
              <a:rPr lang="nl-NL" smtClean="0"/>
              <a:t>‹nr.›</a:t>
            </a:fld>
            <a:endParaRPr lang="nl-NL"/>
          </a:p>
        </p:txBody>
      </p:sp>
    </p:spTree>
    <p:extLst>
      <p:ext uri="{BB962C8B-B14F-4D97-AF65-F5344CB8AC3E}">
        <p14:creationId xmlns:p14="http://schemas.microsoft.com/office/powerpoint/2010/main" val="37681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www.biomedcentral.com/1471-213X/7/70#B59" TargetMode="External"/><Relationship Id="rId3" Type="http://schemas.openxmlformats.org/officeDocument/2006/relationships/hyperlink" Target="http://www.biomedcentral.com/1471-213X/7/70/figure/F4" TargetMode="External"/><Relationship Id="rId7" Type="http://schemas.openxmlformats.org/officeDocument/2006/relationships/hyperlink" Target="http://www.biomedcentral.com/1471-213X/7/70/figure/F1"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www.biomedcentral.com/1471-213X/7/70#B58" TargetMode="External"/><Relationship Id="rId5" Type="http://schemas.openxmlformats.org/officeDocument/2006/relationships/hyperlink" Target="http://www.biomedcentral.com/1471-213X/7/70#B57" TargetMode="External"/><Relationship Id="rId10" Type="http://schemas.openxmlformats.org/officeDocument/2006/relationships/hyperlink" Target="http://www.biomedcentral.com/1471-213X/7/70#B2" TargetMode="External"/><Relationship Id="rId4" Type="http://schemas.openxmlformats.org/officeDocument/2006/relationships/hyperlink" Target="http://www.biomedcentral.com/1471-213X/7/70#B56" TargetMode="External"/><Relationship Id="rId9" Type="http://schemas.openxmlformats.org/officeDocument/2006/relationships/hyperlink" Target="http://www.biomedcentral.com/1471-213X/7/70#B26"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science.org.au/nova/129/129box02.html" TargetMode="External"/><Relationship Id="rId2" Type="http://schemas.openxmlformats.org/officeDocument/2006/relationships/slide" Target="../slides/slide25.xml"/><Relationship Id="rId1" Type="http://schemas.openxmlformats.org/officeDocument/2006/relationships/notesMaster" Target="../notesMasters/notesMaster1.xml"/><Relationship Id="rId5" Type="http://schemas.openxmlformats.org/officeDocument/2006/relationships/hyperlink" Target="http://www.plosbiology.org/article/info:doi/10.1371/journal.pbio.1000506" TargetMode="External"/><Relationship Id="rId4" Type="http://schemas.openxmlformats.org/officeDocument/2006/relationships/hyperlink" Target="http://www.plosbiology.org/article/info:doi/10.1371/journal.pbio.1000506#pbio.1000506-Kucharski1"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nature.com/neuro/journal/v15/n10/full/nn.3218.html"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www.nature.com/nrg/journal/v13/n2/full/nrg3142.html#B96" TargetMode="External"/><Relationship Id="rId3" Type="http://schemas.openxmlformats.org/officeDocument/2006/relationships/hyperlink" Target="http://www.nature.com/nrg/journal/v13/n2/full/nrg3142.html#B90" TargetMode="External"/><Relationship Id="rId7" Type="http://schemas.openxmlformats.org/officeDocument/2006/relationships/hyperlink" Target="http://www.nature.com/nrg/journal/v13/n2/full/nrg3142.html#B95" TargetMode="External"/><Relationship Id="rId12" Type="http://schemas.openxmlformats.org/officeDocument/2006/relationships/hyperlink" Target="http://www.nature.com/nrg/journal/v13/n2/full/nrg3142.html"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www.nature.com/nrg/journal/v13/n2/full/nrg3142.html#B142" TargetMode="External"/><Relationship Id="rId11" Type="http://schemas.openxmlformats.org/officeDocument/2006/relationships/hyperlink" Target="http://www.nature.com/nrg/journal/v13/n2/full/nrg3142.html#B91" TargetMode="External"/><Relationship Id="rId5" Type="http://schemas.openxmlformats.org/officeDocument/2006/relationships/hyperlink" Target="http://www.nature.com/nrg/journal/v13/n2/full/nrg3142.html#B141" TargetMode="External"/><Relationship Id="rId10" Type="http://schemas.openxmlformats.org/officeDocument/2006/relationships/hyperlink" Target="http://www.nature.com/nrg/journal/v13/n2/full/nrg3142.html#B99" TargetMode="External"/><Relationship Id="rId4" Type="http://schemas.openxmlformats.org/officeDocument/2006/relationships/hyperlink" Target="http://www.nature.com/nrg/journal/v13/n2/full/nrg3142.html#B140" TargetMode="External"/><Relationship Id="rId9" Type="http://schemas.openxmlformats.org/officeDocument/2006/relationships/hyperlink" Target="http://www.nature.com/nrg/journal/v13/n2/full/nrg3142.html#B97"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nl.wikipedia.org/wiki/DNA-polymerase" TargetMode="External"/><Relationship Id="rId2" Type="http://schemas.openxmlformats.org/officeDocument/2006/relationships/slide" Target="../slides/slide32.xml"/><Relationship Id="rId1" Type="http://schemas.openxmlformats.org/officeDocument/2006/relationships/notesMaster" Target="../notesMasters/notesMaster1.xml"/><Relationship Id="rId6" Type="http://schemas.openxmlformats.org/officeDocument/2006/relationships/hyperlink" Target="http://en.wikipedia.org/wiki/Terminal_deoxynucleotidyl_transferase" TargetMode="External"/><Relationship Id="rId5" Type="http://schemas.openxmlformats.org/officeDocument/2006/relationships/hyperlink" Target="http://nl.wikipedia.org/wiki/Replicatie_(DNA)" TargetMode="External"/><Relationship Id="rId4" Type="http://schemas.openxmlformats.org/officeDocument/2006/relationships/hyperlink" Target="http://nl.wikipedia.org/wiki/Desoxyribonucle%C3%AFnezuur"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jcs.biologists.org/content/125/21/5241.full#ref-37" TargetMode="External"/><Relationship Id="rId7" Type="http://schemas.openxmlformats.org/officeDocument/2006/relationships/hyperlink" Target="http://jcs.biologists.org/content/125/21/5241.full#ref-10"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jcs.biologists.org/content/125/21/5241.full#ref-26" TargetMode="External"/><Relationship Id="rId5" Type="http://schemas.openxmlformats.org/officeDocument/2006/relationships/hyperlink" Target="http://jcs.biologists.org/content/125/21/5241.full#ref-43" TargetMode="External"/><Relationship Id="rId4" Type="http://schemas.openxmlformats.org/officeDocument/2006/relationships/hyperlink" Target="http://jcs.biologists.org/content/125/21/5241.full#ref-55"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www.plospathogens.org/article/info:doi/10.1371/journal.ppat.1000343" TargetMode="External"/><Relationship Id="rId3" Type="http://schemas.openxmlformats.org/officeDocument/2006/relationships/hyperlink" Target="http://www.plospathogens.org/article/info:doi/10.1371/journal.ppat.1000343#ppat.1000343-Tagami1" TargetMode="External"/><Relationship Id="rId7" Type="http://schemas.openxmlformats.org/officeDocument/2006/relationships/hyperlink" Target="http://www.plospathogens.org/article/info:doi/10.1371/journal.ppat.1000343#ppat.1000343.s001" TargetMode="External"/><Relationship Id="rId2" Type="http://schemas.openxmlformats.org/officeDocument/2006/relationships/slide" Target="../slides/slide40.xml"/><Relationship Id="rId1" Type="http://schemas.openxmlformats.org/officeDocument/2006/relationships/notesMaster" Target="../notesMasters/notesMaster1.xml"/><Relationship Id="rId6" Type="http://schemas.openxmlformats.org/officeDocument/2006/relationships/hyperlink" Target="http://www.plospathogens.org/article/info:doi/10.1371/journal.ppat.1000343#ppat-1000343-g003" TargetMode="External"/><Relationship Id="rId5" Type="http://schemas.openxmlformats.org/officeDocument/2006/relationships/hyperlink" Target="http://www.plospathogens.org/article/info:doi/10.1371/journal.ppat.1000343#ppat.1000343-Ferree1" TargetMode="External"/><Relationship Id="rId4" Type="http://schemas.openxmlformats.org/officeDocument/2006/relationships/hyperlink" Target="http://www.plospathogens.org/article/info:doi/10.1371/journal.ppat.1000343#ppat.1000343-Bonnefoy1"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science.org.au/nova/129/129box02.html"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C2168E72-D434-4AF5-8150-F462BFD7C9B6}" type="slidenum">
              <a:rPr lang="nl-NL" smtClean="0"/>
              <a:t>1</a:t>
            </a:fld>
            <a:endParaRPr lang="nl-NL"/>
          </a:p>
        </p:txBody>
      </p:sp>
    </p:spTree>
    <p:extLst>
      <p:ext uri="{BB962C8B-B14F-4D97-AF65-F5344CB8AC3E}">
        <p14:creationId xmlns:p14="http://schemas.microsoft.com/office/powerpoint/2010/main" val="20508559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C2168E72-D434-4AF5-8150-F462BFD7C9B6}" type="slidenum">
              <a:rPr lang="nl-NL" smtClean="0"/>
              <a:t>23</a:t>
            </a:fld>
            <a:endParaRPr lang="nl-NL"/>
          </a:p>
        </p:txBody>
      </p:sp>
    </p:spTree>
    <p:extLst>
      <p:ext uri="{BB962C8B-B14F-4D97-AF65-F5344CB8AC3E}">
        <p14:creationId xmlns:p14="http://schemas.microsoft.com/office/powerpoint/2010/main" val="22103015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b="1" dirty="0" smtClean="0"/>
              <a:t>Towards a unified model of caste differentiation in the honeybee</a:t>
            </a:r>
          </a:p>
          <a:p>
            <a:r>
              <a:rPr lang="en-US" dirty="0" smtClean="0">
                <a:effectLst/>
              </a:rPr>
              <a:t>In an attempt to consolidate our results with published data, we propose the following model for caste differentiation in </a:t>
            </a:r>
            <a:r>
              <a:rPr lang="en-US" i="1" dirty="0" smtClean="0">
                <a:effectLst/>
              </a:rPr>
              <a:t>A. </a:t>
            </a:r>
            <a:r>
              <a:rPr lang="en-US" i="1" dirty="0" err="1" smtClean="0">
                <a:effectLst/>
              </a:rPr>
              <a:t>mellifera</a:t>
            </a:r>
            <a:r>
              <a:rPr lang="en-US" i="1" dirty="0" smtClean="0">
                <a:effectLst/>
              </a:rPr>
              <a:t> </a:t>
            </a:r>
            <a:r>
              <a:rPr lang="en-US" dirty="0" smtClean="0">
                <a:effectLst/>
              </a:rPr>
              <a:t>(Figure </a:t>
            </a:r>
            <a:r>
              <a:rPr lang="en-US" dirty="0" smtClean="0">
                <a:effectLst/>
                <a:hlinkClick r:id="rId3"/>
              </a:rPr>
              <a:t>4</a:t>
            </a:r>
            <a:r>
              <a:rPr lang="en-US" dirty="0" smtClean="0">
                <a:effectLst/>
              </a:rPr>
              <a:t>). The type of food eaten by the larva must first be </a:t>
            </a:r>
            <a:r>
              <a:rPr lang="en-US" dirty="0" err="1" smtClean="0">
                <a:effectLst/>
              </a:rPr>
              <a:t>recognised</a:t>
            </a:r>
            <a:r>
              <a:rPr lang="en-US" dirty="0" smtClean="0">
                <a:effectLst/>
              </a:rPr>
              <a:t> by the receptor system in the gut epithelial cells followed by complex </a:t>
            </a:r>
            <a:r>
              <a:rPr lang="en-US" dirty="0" err="1" smtClean="0">
                <a:effectLst/>
              </a:rPr>
              <a:t>signalling</a:t>
            </a:r>
            <a:r>
              <a:rPr lang="en-US" dirty="0" smtClean="0">
                <a:effectLst/>
              </a:rPr>
              <a:t> via the </a:t>
            </a:r>
            <a:r>
              <a:rPr lang="en-US" dirty="0" err="1" smtClean="0">
                <a:effectLst/>
              </a:rPr>
              <a:t>stomatogastric</a:t>
            </a:r>
            <a:r>
              <a:rPr lang="en-US" dirty="0" smtClean="0">
                <a:effectLst/>
              </a:rPr>
              <a:t> nervous system [[</a:t>
            </a:r>
            <a:r>
              <a:rPr lang="en-US" dirty="0" smtClean="0">
                <a:effectLst/>
                <a:hlinkClick r:id="rId4"/>
              </a:rPr>
              <a:t>56</a:t>
            </a:r>
            <a:r>
              <a:rPr lang="en-US" dirty="0" smtClean="0">
                <a:effectLst/>
              </a:rPr>
              <a:t>]; </a:t>
            </a:r>
            <a:r>
              <a:rPr lang="en-US" dirty="0" err="1" smtClean="0">
                <a:effectLst/>
              </a:rPr>
              <a:t>Maleszka</a:t>
            </a:r>
            <a:r>
              <a:rPr lang="en-US" dirty="0" smtClean="0">
                <a:effectLst/>
              </a:rPr>
              <a:t> et al., in preparation] that sends the information to the brain and the </a:t>
            </a:r>
            <a:r>
              <a:rPr lang="en-US" dirty="0" err="1" smtClean="0">
                <a:effectLst/>
              </a:rPr>
              <a:t>retrocerebral</a:t>
            </a:r>
            <a:r>
              <a:rPr lang="en-US" dirty="0" smtClean="0">
                <a:effectLst/>
              </a:rPr>
              <a:t> endocrine system. </a:t>
            </a:r>
            <a:r>
              <a:rPr lang="en-US" i="1" dirty="0" smtClean="0">
                <a:effectLst/>
              </a:rPr>
              <a:t>Corpora </a:t>
            </a:r>
            <a:r>
              <a:rPr lang="en-US" i="1" dirty="0" err="1" smtClean="0">
                <a:effectLst/>
              </a:rPr>
              <a:t>allata</a:t>
            </a:r>
            <a:r>
              <a:rPr lang="en-US" i="1" dirty="0" smtClean="0">
                <a:effectLst/>
              </a:rPr>
              <a:t> </a:t>
            </a:r>
            <a:r>
              <a:rPr lang="en-US" dirty="0" smtClean="0">
                <a:effectLst/>
              </a:rPr>
              <a:t>(CA) activity and the behavior of target tissues may be even under the upstream regulation of insulin/IGF molecules eventually secreted by the </a:t>
            </a:r>
            <a:r>
              <a:rPr lang="en-US" dirty="0" err="1" smtClean="0">
                <a:effectLst/>
              </a:rPr>
              <a:t>neurosecretory</a:t>
            </a:r>
            <a:r>
              <a:rPr lang="en-US" dirty="0" smtClean="0">
                <a:effectLst/>
              </a:rPr>
              <a:t> cells of the larval brain [</a:t>
            </a:r>
            <a:r>
              <a:rPr lang="en-US" dirty="0" smtClean="0">
                <a:effectLst/>
                <a:hlinkClick r:id="rId5"/>
              </a:rPr>
              <a:t>57</a:t>
            </a:r>
            <a:r>
              <a:rPr lang="en-US" dirty="0" smtClean="0">
                <a:effectLst/>
              </a:rPr>
              <a:t>], as suggested for </a:t>
            </a:r>
            <a:r>
              <a:rPr lang="en-US" i="1" dirty="0" smtClean="0">
                <a:effectLst/>
              </a:rPr>
              <a:t>Drosophila </a:t>
            </a:r>
            <a:r>
              <a:rPr lang="en-US" dirty="0" smtClean="0">
                <a:effectLst/>
              </a:rPr>
              <a:t>[see [</a:t>
            </a:r>
            <a:r>
              <a:rPr lang="en-US" dirty="0" smtClean="0">
                <a:effectLst/>
                <a:hlinkClick r:id="rId6"/>
              </a:rPr>
              <a:t>58</a:t>
            </a:r>
            <a:r>
              <a:rPr lang="en-US" dirty="0" smtClean="0">
                <a:effectLst/>
              </a:rPr>
              <a:t>]]. The other sensing organ, the fat body (FB), receives the information directly from the </a:t>
            </a:r>
            <a:r>
              <a:rPr lang="en-US" dirty="0" err="1" smtClean="0">
                <a:effectLst/>
              </a:rPr>
              <a:t>hemolymph</a:t>
            </a:r>
            <a:r>
              <a:rPr lang="en-US" dirty="0" smtClean="0">
                <a:effectLst/>
              </a:rPr>
              <a:t>. Thus, high level inputs in these organs in prospective queens result in the activation of the insulin/IGF pathway and the Tor system, which in turn increases the levels of JH synthesis in the CA, and may trigger the ALS-mediated systemic communicational pathway in FB. "Worker jelly", on the other hand, affects insulin/IGF pathway in a less pronounced manner, and may not be able to increase the levels of JH above a specific threshold. </a:t>
            </a:r>
          </a:p>
          <a:p>
            <a:r>
              <a:rPr lang="en-US" b="1" dirty="0" smtClean="0">
                <a:hlinkClick r:id="rId3"/>
              </a:rPr>
              <a:t>Figure 4.</a:t>
            </a:r>
            <a:r>
              <a:rPr lang="en-US" dirty="0" smtClean="0"/>
              <a:t> Proposed general model of caste differentiation in </a:t>
            </a:r>
            <a:r>
              <a:rPr lang="en-US" i="1" dirty="0" err="1" smtClean="0"/>
              <a:t>Apis</a:t>
            </a:r>
            <a:r>
              <a:rPr lang="en-US" i="1" dirty="0" smtClean="0"/>
              <a:t> </a:t>
            </a:r>
            <a:r>
              <a:rPr lang="en-US" i="1" dirty="0" err="1" smtClean="0"/>
              <a:t>mellifera</a:t>
            </a:r>
            <a:r>
              <a:rPr lang="en-US" dirty="0" smtClean="0"/>
              <a:t>. Arrows thickness indicates the relative action levels of the considered factors. Recent studies by our group suggest that the global differential programming of gene expression in the honeybee is controlled by DNA methylation mechanism in a manner similar to epigenetic transcriptional changes inducible by environmental factors in vertebrates (</a:t>
            </a:r>
            <a:r>
              <a:rPr lang="en-US" dirty="0" err="1" smtClean="0"/>
              <a:t>Maleszka</a:t>
            </a:r>
            <a:r>
              <a:rPr lang="en-US" dirty="0" smtClean="0"/>
              <a:t> et al., in preparation). For details see Section "Towards a unified model of caste differentiation in the honeybee". </a:t>
            </a:r>
          </a:p>
          <a:p>
            <a:r>
              <a:rPr lang="en-US" dirty="0" smtClean="0">
                <a:effectLst/>
              </a:rPr>
              <a:t>As a result of the activated signaling pathways, the high </a:t>
            </a:r>
            <a:r>
              <a:rPr lang="en-US" dirty="0" err="1" smtClean="0">
                <a:effectLst/>
              </a:rPr>
              <a:t>titres</a:t>
            </a:r>
            <a:r>
              <a:rPr lang="en-US" dirty="0" smtClean="0">
                <a:effectLst/>
              </a:rPr>
              <a:t> of JH in prospective queens regulate the expression of </a:t>
            </a:r>
            <a:r>
              <a:rPr lang="en-US" dirty="0" err="1" smtClean="0">
                <a:effectLst/>
              </a:rPr>
              <a:t>physiometabolic</a:t>
            </a:r>
            <a:r>
              <a:rPr lang="en-US" dirty="0" smtClean="0">
                <a:effectLst/>
              </a:rPr>
              <a:t> genes that together with the available nutrients from royal jelly determine the general body growth pattern. In this model, the up-regulation of </a:t>
            </a:r>
            <a:r>
              <a:rPr lang="en-US" i="1" dirty="0" smtClean="0">
                <a:effectLst/>
              </a:rPr>
              <a:t>tor </a:t>
            </a:r>
            <a:r>
              <a:rPr lang="en-US" dirty="0" smtClean="0">
                <a:effectLst/>
              </a:rPr>
              <a:t>in prospective queen larvae can be seen as a determinant of the observed differential growth rates. On the other hand, low levels of JH combined with limited nutrient availability in prospective workers lead to the development of smaller adults. In this case, the up-regulation of </a:t>
            </a:r>
            <a:r>
              <a:rPr lang="en-US" i="1" dirty="0" err="1" smtClean="0">
                <a:effectLst/>
              </a:rPr>
              <a:t>creg</a:t>
            </a:r>
            <a:r>
              <a:rPr lang="en-US" i="1" dirty="0" smtClean="0">
                <a:effectLst/>
              </a:rPr>
              <a:t> </a:t>
            </a:r>
            <a:r>
              <a:rPr lang="en-US" dirty="0" smtClean="0">
                <a:effectLst/>
              </a:rPr>
              <a:t>and </a:t>
            </a:r>
            <a:r>
              <a:rPr lang="en-US" i="1" dirty="0" err="1" smtClean="0">
                <a:effectLst/>
              </a:rPr>
              <a:t>crc</a:t>
            </a:r>
            <a:r>
              <a:rPr lang="en-US" i="1" dirty="0" smtClean="0">
                <a:effectLst/>
              </a:rPr>
              <a:t> </a:t>
            </a:r>
            <a:r>
              <a:rPr lang="en-US" dirty="0" smtClean="0">
                <a:effectLst/>
              </a:rPr>
              <a:t>(negative growth regulators) in workers may constitute the second determinant of a dual system of growth regulation in response to differential feeding in honeybees. </a:t>
            </a:r>
          </a:p>
          <a:p>
            <a:r>
              <a:rPr lang="en-US" dirty="0" smtClean="0">
                <a:effectLst/>
              </a:rPr>
              <a:t>Furthermore, reaching a JH threshold in prospective queens (Figure </a:t>
            </a:r>
            <a:r>
              <a:rPr lang="en-US" dirty="0" smtClean="0">
                <a:effectLst/>
                <a:hlinkClick r:id="rId7"/>
              </a:rPr>
              <a:t>1</a:t>
            </a:r>
            <a:r>
              <a:rPr lang="en-US" dirty="0" smtClean="0">
                <a:effectLst/>
              </a:rPr>
              <a:t>) not only permits general body growth but also acts by negatively regulating the development of some organismal systems that are characteristic of adult workers and are also present in the original developmental pattern. High levels of JH may, for instance, inhibit the development of worker-specific leg structures [</a:t>
            </a:r>
            <a:r>
              <a:rPr lang="en-US" dirty="0" smtClean="0">
                <a:effectLst/>
                <a:hlinkClick r:id="rId8"/>
              </a:rPr>
              <a:t>59</a:t>
            </a:r>
            <a:r>
              <a:rPr lang="en-US" dirty="0" smtClean="0">
                <a:effectLst/>
              </a:rPr>
              <a:t>], as well as prevent cell death in the ovaries, leading to a higher number of </a:t>
            </a:r>
            <a:r>
              <a:rPr lang="en-US" dirty="0" err="1" smtClean="0">
                <a:effectLst/>
              </a:rPr>
              <a:t>ovarioles</a:t>
            </a:r>
            <a:r>
              <a:rPr lang="en-US" dirty="0" smtClean="0">
                <a:effectLst/>
              </a:rPr>
              <a:t> in adult queens. Moreover, JH is likely to control the extended brain development specifically that of MB, resulting in bigger worker brains when compared to queen brains [</a:t>
            </a:r>
            <a:r>
              <a:rPr lang="en-US" dirty="0" smtClean="0">
                <a:effectLst/>
                <a:hlinkClick r:id="rId9"/>
              </a:rPr>
              <a:t>26</a:t>
            </a:r>
            <a:r>
              <a:rPr lang="en-US" dirty="0" smtClean="0">
                <a:effectLst/>
              </a:rPr>
              <a:t>,</a:t>
            </a:r>
            <a:r>
              <a:rPr lang="en-US" dirty="0" smtClean="0">
                <a:effectLst/>
                <a:hlinkClick r:id="rId10"/>
              </a:rPr>
              <a:t>2</a:t>
            </a:r>
            <a:r>
              <a:rPr lang="en-US" dirty="0" smtClean="0">
                <a:effectLst/>
              </a:rPr>
              <a:t>]. Thus, JH has contrasting effects on growth and development, at least on certain structures and might be regulating trade-off processes during caste differentiation in </a:t>
            </a:r>
            <a:r>
              <a:rPr lang="en-US" i="1" dirty="0" smtClean="0">
                <a:effectLst/>
              </a:rPr>
              <a:t>A. </a:t>
            </a:r>
            <a:r>
              <a:rPr lang="en-US" i="1" dirty="0" err="1" smtClean="0">
                <a:effectLst/>
              </a:rPr>
              <a:t>mellifera</a:t>
            </a:r>
            <a:r>
              <a:rPr lang="en-US" dirty="0" smtClean="0">
                <a:effectLst/>
              </a:rPr>
              <a:t>. </a:t>
            </a:r>
          </a:p>
          <a:p>
            <a:endParaRPr lang="nl-NL" dirty="0"/>
          </a:p>
        </p:txBody>
      </p:sp>
      <p:sp>
        <p:nvSpPr>
          <p:cNvPr id="4" name="Tijdelijke aanduiding voor dianummer 3"/>
          <p:cNvSpPr>
            <a:spLocks noGrp="1"/>
          </p:cNvSpPr>
          <p:nvPr>
            <p:ph type="sldNum" sz="quarter" idx="10"/>
          </p:nvPr>
        </p:nvSpPr>
        <p:spPr/>
        <p:txBody>
          <a:bodyPr/>
          <a:lstStyle/>
          <a:p>
            <a:fld id="{C2168E72-D434-4AF5-8150-F462BFD7C9B6}" type="slidenum">
              <a:rPr lang="nl-NL" smtClean="0"/>
              <a:t>24</a:t>
            </a:fld>
            <a:endParaRPr lang="nl-NL"/>
          </a:p>
        </p:txBody>
      </p:sp>
    </p:spTree>
    <p:extLst>
      <p:ext uri="{BB962C8B-B14F-4D97-AF65-F5344CB8AC3E}">
        <p14:creationId xmlns:p14="http://schemas.microsoft.com/office/powerpoint/2010/main" val="21159937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What is responsible for these dramatic differences? In this case, the phrase "you are what you eat" comes to mind. Both queen and worker bee larvae are initially fed a diet of royal jelly, which is provided by nurse bees. However, the worker bee larvae are rapidly weaned and fed a diet of nectar and pollen. In stark contrast, the queen bees are bathed in royal jelly throughout larval development, and they continue to feast on the royal-jelly diet as adults. What is so special about royal jelly? </a:t>
            </a:r>
            <a:r>
              <a:rPr lang="en-US" dirty="0" smtClean="0">
                <a:hlinkClick r:id="rId3" tooltip="Recent research"/>
              </a:rPr>
              <a:t>Recent research</a:t>
            </a:r>
            <a:r>
              <a:rPr lang="en-US" dirty="0" smtClean="0"/>
              <a:t> has shown that the ingredients in royal jelly are capable of inhibiting an enzyme called cytosine </a:t>
            </a:r>
            <a:r>
              <a:rPr lang="en-US" dirty="0" err="1" smtClean="0"/>
              <a:t>methyltransferase</a:t>
            </a:r>
            <a:r>
              <a:rPr lang="en-US" dirty="0" smtClean="0"/>
              <a:t> that </a:t>
            </a:r>
            <a:r>
              <a:rPr lang="en-US" dirty="0" err="1" smtClean="0"/>
              <a:t>methylates</a:t>
            </a:r>
            <a:r>
              <a:rPr lang="en-US" dirty="0" smtClean="0"/>
              <a:t> cytosine bases in honeybee DNA. Indeed, by simply lowering the expression levels of this enzyme in recently hatched honeybee larvae, researchers have mimicked the effects of royal jelly, causing larvae initially destined to become worker bees to exhibit characteristics of queen bees. By comparing the levels of cytosine methylation and gene expression across the genome in queen bees versus worker bees, researchers have also identified potential target genes whose expression is higher in queen bees (presumably because of royal jelly-mediated decreases in methylation) compared to worker bees, which could explain the differences between the two castes</a:t>
            </a:r>
            <a:endParaRPr lang="nl-NL" dirty="0" smtClean="0"/>
          </a:p>
          <a:p>
            <a:endParaRPr lang="en-US" dirty="0" smtClean="0"/>
          </a:p>
          <a:p>
            <a:r>
              <a:rPr lang="en-US" dirty="0" smtClean="0"/>
              <a:t>Fertile queens and sterile workers are alternative forms of the adult female honeybee that develop from genetically identical larvae following differential feeding with royal jelly. We show that silencing the expression of DNA </a:t>
            </a:r>
            <a:r>
              <a:rPr lang="en-US" dirty="0" err="1" smtClean="0"/>
              <a:t>methyltransferase</a:t>
            </a:r>
            <a:r>
              <a:rPr lang="en-US" dirty="0" smtClean="0"/>
              <a:t> Dnmt3, a key driver of epigenetic global reprogramming, in newly hatched larvae led to a royal jelly–like effect on the larval developmental trajectory; the majority of Dnmt3 small interfering RNA–treated individuals emerged as queens with fully developed ovaries. Our results suggest that DNA methylation in </a:t>
            </a:r>
            <a:r>
              <a:rPr lang="en-US" i="1" dirty="0" err="1" smtClean="0"/>
              <a:t>Apis</a:t>
            </a:r>
            <a:r>
              <a:rPr lang="en-US" dirty="0" smtClean="0"/>
              <a:t> is used for storing epigenetic information, that the use of that information can be differentially altered by nutritional input, and that the flexibility of epigenetic modifications underpins, profound shifts in developmental fates, with massive implications for reproductive and behavioral status. </a:t>
            </a:r>
          </a:p>
          <a:p>
            <a:endParaRPr lang="en-US" dirty="0" smtClean="0"/>
          </a:p>
          <a:p>
            <a:r>
              <a:rPr lang="en-US" dirty="0" smtClean="0"/>
              <a:t>The queen honey bee and her worker sisters do not seem to have much in common. Workers are active and intelligent, skillfully navigating the outside world in search of food for the colony. They never reproduce; that task is left entirely to the much larger and longer-lived queen, who is permanently ensconced within the colony and uses a powerful chemical influence to exert control. Remarkably, these two female castes are generated from identical genomes. The key to each female's developmental destiny is her diet as a larva: future queens are raised on royal jelly. This specialized diet is thought to affect a particular chemical modification, methylation, of the bee's DNA, causing the same genome to be deployed differently. To document differences in this </a:t>
            </a:r>
            <a:r>
              <a:rPr lang="en-US" dirty="0" err="1" smtClean="0"/>
              <a:t>epigenomic</a:t>
            </a:r>
            <a:r>
              <a:rPr lang="en-US" dirty="0" smtClean="0"/>
              <a:t> setting and hypothesize about its effects on behavior, we performed high-resolution </a:t>
            </a:r>
            <a:r>
              <a:rPr lang="en-US" dirty="0" err="1" smtClean="0"/>
              <a:t>bisulphite</a:t>
            </a:r>
            <a:r>
              <a:rPr lang="en-US" dirty="0" smtClean="0"/>
              <a:t> sequencing of whole genomes from the brains of queen and worker honey bees. In contrast to the heavily methylated human genome, we found that only a small and specific fraction of the honey bee genome is methylated. Most methylation occurred within conserved genes that provide critical cellular functions. Over 550 genes showed significant methylation differences between the queen and the worker, which may contribute to the profound divergence in behavior. How DNA methylation works on these genes remains unclear, but it may change their accessibility to the cellular machinery that controls their expression. We found a tantalizing clue to a mechanism in the clustering of methylation within parts of genes where splicing occurs, suggesting that methylation could control which of several versions of a gene is expressed. Our study provides the first documentation of extensive molecular differences that may allow honey bee</a:t>
            </a:r>
          </a:p>
          <a:p>
            <a:r>
              <a:rPr lang="en-US" dirty="0" smtClean="0"/>
              <a:t>s to generate different phenotypes from the same genome.</a:t>
            </a:r>
          </a:p>
          <a:p>
            <a:endParaRPr lang="en-US" dirty="0" smtClean="0"/>
          </a:p>
          <a:p>
            <a:pPr marL="228600" indent="-228600">
              <a:buAutoNum type="alphaUcParenBoth"/>
            </a:pPr>
            <a:r>
              <a:rPr lang="en-US" dirty="0" smtClean="0"/>
              <a:t>The </a:t>
            </a:r>
            <a:r>
              <a:rPr lang="en-US" dirty="0" err="1" smtClean="0"/>
              <a:t>CpG</a:t>
            </a:r>
            <a:r>
              <a:rPr lang="en-US" dirty="0" smtClean="0"/>
              <a:t> methylation pattern indicating the level of methylation for individual </a:t>
            </a:r>
            <a:r>
              <a:rPr lang="en-US" dirty="0" err="1" smtClean="0"/>
              <a:t>CpGs</a:t>
            </a:r>
            <a:r>
              <a:rPr lang="en-US" dirty="0" smtClean="0"/>
              <a:t> (blue squares, workers; red squares, queens). (B) Gene model of GB18602 showing the two spliced variants S (short protein) and L (long protein) and the positions of PCR primers used for variant-specific amplifications. The green and orange arrows indicate the positions of two alternative Stop codons. (C) Relative expression of the two spliced variants in brains of queens and workers examined by real-time PCR. The level of transcript S (green) encoding the truncated protein is significantly up-regulated in the queen brain, whereas the L variant (orange) is expressed at the same level in both castes. The queen expression represents a combined set of data from three independent queen samples: 4 </a:t>
            </a:r>
            <a:r>
              <a:rPr lang="en-US" dirty="0" err="1" smtClean="0"/>
              <a:t>mo</a:t>
            </a:r>
            <a:r>
              <a:rPr lang="en-US" dirty="0" smtClean="0"/>
              <a:t> old (1 brain), 12 </a:t>
            </a:r>
            <a:r>
              <a:rPr lang="en-US" dirty="0" err="1" smtClean="0"/>
              <a:t>mo</a:t>
            </a:r>
            <a:r>
              <a:rPr lang="en-US" dirty="0" smtClean="0"/>
              <a:t> old (2 brains), and swarm queens of unknown age (2 brains). Workers were 8 d old (6 brains in 3 replicates). The reference gene was </a:t>
            </a:r>
            <a:r>
              <a:rPr lang="en-US" dirty="0" err="1" smtClean="0"/>
              <a:t>calmodulin</a:t>
            </a:r>
            <a:r>
              <a:rPr lang="en-US" dirty="0" smtClean="0"/>
              <a:t> </a:t>
            </a:r>
            <a:r>
              <a:rPr lang="en-US" dirty="0" smtClean="0">
                <a:hlinkClick r:id="rId4"/>
              </a:rPr>
              <a:t>[2]</a:t>
            </a:r>
            <a:r>
              <a:rPr lang="en-US" dirty="0" smtClean="0"/>
              <a:t>. Whisker-box plot of expression ratio values: dotted line, median value; box, inter-quartile range of values; whiskers, outer 50% of observations.</a:t>
            </a:r>
          </a:p>
          <a:p>
            <a:pPr eaLnBrk="1" hangingPunct="1"/>
            <a:r>
              <a:rPr lang="en-US" sz="1200" dirty="0" err="1" smtClean="0"/>
              <a:t>Lyko</a:t>
            </a:r>
            <a:r>
              <a:rPr lang="en-US" sz="1200" dirty="0" smtClean="0"/>
              <a:t> F, </a:t>
            </a:r>
            <a:r>
              <a:rPr lang="en-US" sz="1200" dirty="0" err="1" smtClean="0"/>
              <a:t>Foret</a:t>
            </a:r>
            <a:r>
              <a:rPr lang="en-US" sz="1200" dirty="0" smtClean="0"/>
              <a:t> S, </a:t>
            </a:r>
            <a:r>
              <a:rPr lang="en-US" sz="1200" dirty="0" err="1" smtClean="0"/>
              <a:t>Kucharski</a:t>
            </a:r>
            <a:r>
              <a:rPr lang="en-US" sz="1200" dirty="0" smtClean="0"/>
              <a:t> R, Wolf S, et al. (2010) The Honey Bee </a:t>
            </a:r>
            <a:r>
              <a:rPr lang="en-US" sz="1200" dirty="0" err="1" smtClean="0"/>
              <a:t>Epigenomes</a:t>
            </a:r>
            <a:r>
              <a:rPr lang="en-US" sz="1200" dirty="0" smtClean="0"/>
              <a:t>: Differential Methylation of Brain DNA in Queens and Workers. </a:t>
            </a:r>
            <a:r>
              <a:rPr lang="en-US" sz="1200" dirty="0" err="1" smtClean="0"/>
              <a:t>PLoS</a:t>
            </a:r>
            <a:r>
              <a:rPr lang="en-US" sz="1200" dirty="0" smtClean="0"/>
              <a:t> </a:t>
            </a:r>
            <a:r>
              <a:rPr lang="en-US" sz="1200" dirty="0" err="1" smtClean="0"/>
              <a:t>Biol</a:t>
            </a:r>
            <a:r>
              <a:rPr lang="en-US" sz="1200" dirty="0" smtClean="0"/>
              <a:t> 8(11): e1000506. doi:10.1371/journal.pbio.1000506</a:t>
            </a:r>
          </a:p>
          <a:p>
            <a:pPr eaLnBrk="1" hangingPunct="1"/>
            <a:r>
              <a:rPr lang="en-US" sz="1200" dirty="0" smtClean="0">
                <a:hlinkClick r:id="rId5"/>
              </a:rPr>
              <a:t>http://www.plosbiology.org/article/info:doi/10.1371/journal.pbio.1000506</a:t>
            </a:r>
            <a:endParaRPr lang="en-US" sz="1200" dirty="0" smtClean="0"/>
          </a:p>
          <a:p>
            <a:pPr marL="0" indent="0">
              <a:buNone/>
            </a:pPr>
            <a:endParaRPr lang="nl-NL" dirty="0"/>
          </a:p>
        </p:txBody>
      </p:sp>
      <p:sp>
        <p:nvSpPr>
          <p:cNvPr id="4" name="Tijdelijke aanduiding voor dianummer 3"/>
          <p:cNvSpPr>
            <a:spLocks noGrp="1"/>
          </p:cNvSpPr>
          <p:nvPr>
            <p:ph type="sldNum" sz="quarter" idx="10"/>
          </p:nvPr>
        </p:nvSpPr>
        <p:spPr/>
        <p:txBody>
          <a:bodyPr/>
          <a:lstStyle/>
          <a:p>
            <a:fld id="{C2168E72-D434-4AF5-8150-F462BFD7C9B6}" type="slidenum">
              <a:rPr lang="nl-NL" smtClean="0"/>
              <a:t>25</a:t>
            </a:fld>
            <a:endParaRPr lang="nl-NL"/>
          </a:p>
        </p:txBody>
      </p:sp>
    </p:spTree>
    <p:extLst>
      <p:ext uri="{BB962C8B-B14F-4D97-AF65-F5344CB8AC3E}">
        <p14:creationId xmlns:p14="http://schemas.microsoft.com/office/powerpoint/2010/main" val="16089386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smtClean="0"/>
              <a:t>Honeybees in a hive have different fixed roles, or castes, even though their DNA sequence is often identical. What then decides these differing roles and are there any epigenetic changes that parallel these differences? On </a:t>
            </a:r>
            <a:r>
              <a:rPr lang="en-US" dirty="0" smtClean="0">
                <a:hlinkClick r:id="rId3"/>
              </a:rPr>
              <a:t>page 1371</a:t>
            </a:r>
            <a:r>
              <a:rPr lang="en-US" dirty="0" smtClean="0"/>
              <a:t>, Herb and colleagues provide some answers to these questions.</a:t>
            </a:r>
          </a:p>
          <a:p>
            <a:r>
              <a:rPr lang="en-US" dirty="0" smtClean="0"/>
              <a:t>It is already known that a deciding factor for the role assigned to a honeybee is its care early in life: female larvae that are fed more royal jelly (a protein-rich secretion from glands in worker bees' heads) grow into queen bees, whereas larvae destined to be worker bees only get limited amounts of this secretion. Queen bees are in charge of laying eggs, whereas worker bees take on differing roles at different ages, ranging from cleaning cells to carrying water.</a:t>
            </a:r>
          </a:p>
          <a:p>
            <a:r>
              <a:rPr lang="en-US" dirty="0" smtClean="0"/>
              <a:t>Such differences in phenotype on the basis of early-life care are suggestive of an epigenetic influence. Accordingly, the authors used whole-genome bisulfite sequencing and high-throughput methylation analysis to look at differences in DNA methylation between sister bees.</a:t>
            </a:r>
          </a:p>
          <a:p>
            <a:r>
              <a:rPr lang="en-US" dirty="0" smtClean="0"/>
              <a:t>Herb and colleagues found no DNA methylation differences between newly emerging worker and queen bees, but did uncover differences between two worker </a:t>
            </a:r>
            <a:r>
              <a:rPr lang="en-US" dirty="0" err="1" smtClean="0"/>
              <a:t>subcastes</a:t>
            </a:r>
            <a:r>
              <a:rPr lang="en-US" dirty="0" smtClean="0"/>
              <a:t>: nurse bees, which feed other bees, and foragers, which travel outside of the hive to collect food. Although the queen bee's behavior is fixed, and it cannot switch to being a worker, the roles of these worker </a:t>
            </a:r>
            <a:r>
              <a:rPr lang="en-US" dirty="0" err="1" smtClean="0"/>
              <a:t>subcastes</a:t>
            </a:r>
            <a:r>
              <a:rPr lang="en-US" dirty="0" smtClean="0"/>
              <a:t> are not fixed, and nurse bees can switch to foraging later in life. The transition from nurse to forager bee showed a relationship to DNA methylation, and the authors found over 150 methylated regions that were different in nurses and foragers.</a:t>
            </a:r>
          </a:p>
          <a:p>
            <a:r>
              <a:rPr lang="en-US" dirty="0" smtClean="0"/>
              <a:t>However, these differences could just be linked to the change from nurse to forager bee, rather than reflecting the differences in behavior between these </a:t>
            </a:r>
            <a:r>
              <a:rPr lang="en-US" dirty="0" err="1" smtClean="0"/>
              <a:t>subcastes</a:t>
            </a:r>
            <a:r>
              <a:rPr lang="en-US" dirty="0" smtClean="0"/>
              <a:t>. To exclude this possibility, the authors tricked some foragers into reverting back to their nurse roles. This behavioral 'U turn' resulted in DNA methylation patterns that were also mostly reverting, showing a pattern more like that seen in nurse bees than that in foragers.</a:t>
            </a:r>
          </a:p>
          <a:p>
            <a:endParaRPr lang="nl-NL" dirty="0" smtClean="0"/>
          </a:p>
          <a:p>
            <a:r>
              <a:rPr lang="en-US" dirty="0" smtClean="0"/>
              <a:t>These findings suggest that there is a close link between the pattern of DNA methylation and the role of worker bees. More broadly, these results underline that it is not just the DNA sequence that decides how genes modulate behavior and that epigenetic modulation can be a powerful effector of behavioral patterns.</a:t>
            </a:r>
            <a:endParaRPr lang="nl-NL" dirty="0"/>
          </a:p>
        </p:txBody>
      </p:sp>
      <p:sp>
        <p:nvSpPr>
          <p:cNvPr id="4" name="Tijdelijke aanduiding voor dianummer 3"/>
          <p:cNvSpPr>
            <a:spLocks noGrp="1"/>
          </p:cNvSpPr>
          <p:nvPr>
            <p:ph type="sldNum" sz="quarter" idx="10"/>
          </p:nvPr>
        </p:nvSpPr>
        <p:spPr/>
        <p:txBody>
          <a:bodyPr/>
          <a:lstStyle/>
          <a:p>
            <a:fld id="{C2168E72-D434-4AF5-8150-F462BFD7C9B6}" type="slidenum">
              <a:rPr lang="nl-NL" smtClean="0"/>
              <a:t>27</a:t>
            </a:fld>
            <a:endParaRPr lang="nl-NL"/>
          </a:p>
        </p:txBody>
      </p:sp>
    </p:spTree>
    <p:extLst>
      <p:ext uri="{BB962C8B-B14F-4D97-AF65-F5344CB8AC3E}">
        <p14:creationId xmlns:p14="http://schemas.microsoft.com/office/powerpoint/2010/main" val="29827746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smtClean="0"/>
              <a:t>A | </a:t>
            </a:r>
            <a:r>
              <a:rPr lang="en-US" dirty="0" err="1" smtClean="0"/>
              <a:t>Vernalization</a:t>
            </a:r>
            <a:r>
              <a:rPr lang="en-US" dirty="0" smtClean="0"/>
              <a:t> in plants. In Arabidopsis thaliana, the FLOWERING LOCUS C (FLC) gene encodes a transcription factor that functions as a repressor of flowering. Before </a:t>
            </a:r>
            <a:r>
              <a:rPr lang="en-US" dirty="0" err="1" smtClean="0"/>
              <a:t>vernalization</a:t>
            </a:r>
            <a:r>
              <a:rPr lang="en-US" dirty="0" smtClean="0"/>
              <a:t>, the active chromatin mark of histone H3 </a:t>
            </a:r>
            <a:r>
              <a:rPr lang="en-US" dirty="0" err="1" smtClean="0"/>
              <a:t>trimethylated</a:t>
            </a:r>
            <a:r>
              <a:rPr lang="en-US" dirty="0" smtClean="0"/>
              <a:t> on lysine-4 (H3K4me3; shown by green circles) is linked to FLC expression (</a:t>
            </a:r>
            <a:r>
              <a:rPr lang="en-US" dirty="0" err="1" smtClean="0"/>
              <a:t>Aa</a:t>
            </a:r>
            <a:r>
              <a:rPr lang="en-US" dirty="0" smtClean="0"/>
              <a:t>). Winter temperatures initially induce the transcription of COOLAIR antisense transcripts</a:t>
            </a:r>
            <a:r>
              <a:rPr lang="en-US" baseline="30000" dirty="0" smtClean="0">
                <a:hlinkClick r:id="rId3"/>
              </a:rPr>
              <a:t>90</a:t>
            </a:r>
            <a:r>
              <a:rPr lang="en-US" dirty="0" smtClean="0"/>
              <a:t>. Subsequently, there is recruitment of different </a:t>
            </a:r>
            <a:r>
              <a:rPr lang="en-US" dirty="0" err="1" smtClean="0"/>
              <a:t>Polycomb</a:t>
            </a:r>
            <a:r>
              <a:rPr lang="en-US" dirty="0" smtClean="0"/>
              <a:t> repressive complex 2 (PRC2) components including VERNALIZATION 2 (VRN2) and the PHD finger proteins VRN5 and VERNALIZATION INSENSITIVE 3 (VIN3; expression of which is cold-induced</a:t>
            </a:r>
            <a:r>
              <a:rPr lang="en-US" baseline="30000" dirty="0" smtClean="0">
                <a:hlinkClick r:id="rId4"/>
              </a:rPr>
              <a:t>140</a:t>
            </a:r>
            <a:r>
              <a:rPr lang="en-US" dirty="0" smtClean="0"/>
              <a:t>), and of protein arginine N-</a:t>
            </a:r>
            <a:r>
              <a:rPr lang="en-US" dirty="0" err="1" smtClean="0"/>
              <a:t>methyltransferase</a:t>
            </a:r>
            <a:r>
              <a:rPr lang="en-US" dirty="0" smtClean="0"/>
              <a:t> 5 (PRMT5; also known as SKB1) (</a:t>
            </a:r>
            <a:r>
              <a:rPr lang="en-US" dirty="0" err="1" smtClean="0"/>
              <a:t>Ab</a:t>
            </a:r>
            <a:r>
              <a:rPr lang="en-US" dirty="0" smtClean="0"/>
              <a:t>). This brings about repressive chromatin, which is characterized by H3K27me3, H3K9me3 and H4 arginine-3 symmetrical </a:t>
            </a:r>
            <a:r>
              <a:rPr lang="en-US" dirty="0" err="1" smtClean="0"/>
              <a:t>dimethylation</a:t>
            </a:r>
            <a:r>
              <a:rPr lang="en-US" dirty="0" smtClean="0"/>
              <a:t> (H4R3me2s). After the winter period the repressive chromatin is maintained, thus preventing FLC expression and allowing early flowering of the growing plant (Ac). B | Agouti viable yellow (A </a:t>
            </a:r>
            <a:r>
              <a:rPr lang="en-US" baseline="30000" dirty="0" err="1" smtClean="0"/>
              <a:t>vy</a:t>
            </a:r>
            <a:r>
              <a:rPr lang="en-US" baseline="30000" dirty="0" smtClean="0"/>
              <a:t> </a:t>
            </a:r>
            <a:r>
              <a:rPr lang="en-US" dirty="0" smtClean="0"/>
              <a:t>) mice. The A </a:t>
            </a:r>
            <a:r>
              <a:rPr lang="en-US" baseline="30000" dirty="0" err="1" smtClean="0"/>
              <a:t>vy</a:t>
            </a:r>
            <a:r>
              <a:rPr lang="en-US" baseline="30000" dirty="0" smtClean="0"/>
              <a:t> </a:t>
            </a:r>
            <a:r>
              <a:rPr lang="en-US" dirty="0" smtClean="0"/>
              <a:t>allele originated through </a:t>
            </a:r>
            <a:r>
              <a:rPr lang="en-US" dirty="0" err="1" smtClean="0"/>
              <a:t>retrotransposition</a:t>
            </a:r>
            <a:r>
              <a:rPr lang="en-US" dirty="0" smtClean="0"/>
              <a:t> of an </a:t>
            </a:r>
            <a:r>
              <a:rPr lang="en-US" dirty="0" err="1" smtClean="0"/>
              <a:t>intracisternal</a:t>
            </a:r>
            <a:r>
              <a:rPr lang="en-US" dirty="0" smtClean="0"/>
              <a:t> A-particle (IAP) upstream of the canonical wild-type transcription start site (shown by grey right-angled arrows) of the agouti gene</a:t>
            </a:r>
            <a:r>
              <a:rPr lang="en-US" baseline="30000" dirty="0" smtClean="0">
                <a:hlinkClick r:id="rId5"/>
              </a:rPr>
              <a:t>141</a:t>
            </a:r>
            <a:r>
              <a:rPr lang="en-US" dirty="0" smtClean="0"/>
              <a:t>. These mice are heterozygous for the A </a:t>
            </a:r>
            <a:r>
              <a:rPr lang="en-US" baseline="30000" dirty="0" err="1" smtClean="0"/>
              <a:t>vy</a:t>
            </a:r>
            <a:r>
              <a:rPr lang="en-US" baseline="30000" dirty="0" smtClean="0"/>
              <a:t> </a:t>
            </a:r>
            <a:r>
              <a:rPr lang="en-US" dirty="0" smtClean="0"/>
              <a:t>allele, and the other allele (a) produces no functional agouti protein. Alternative transcription (shown by black right-angled arrows) of the A </a:t>
            </a:r>
            <a:r>
              <a:rPr lang="en-US" baseline="30000" dirty="0" err="1" smtClean="0"/>
              <a:t>vy</a:t>
            </a:r>
            <a:r>
              <a:rPr lang="en-US" baseline="30000" dirty="0" smtClean="0"/>
              <a:t> </a:t>
            </a:r>
            <a:r>
              <a:rPr lang="en-US" dirty="0" smtClean="0"/>
              <a:t>allele starts from a cryptic promoter at the IAP element, and is inhibited by methylation of surrounding </a:t>
            </a:r>
            <a:r>
              <a:rPr lang="en-US" dirty="0" err="1" smtClean="0"/>
              <a:t>CpG</a:t>
            </a:r>
            <a:r>
              <a:rPr lang="en-US" dirty="0" smtClean="0"/>
              <a:t> dinucleotides</a:t>
            </a:r>
            <a:r>
              <a:rPr lang="en-US" baseline="30000" dirty="0" smtClean="0">
                <a:hlinkClick r:id="rId6"/>
              </a:rPr>
              <a:t>142</a:t>
            </a:r>
            <a:r>
              <a:rPr lang="en-US" dirty="0" smtClean="0"/>
              <a:t>. IAP methylation is established in the early embryo, and is somatically maintained throughout subsequent development (central panels). Aberrant (high) A </a:t>
            </a:r>
            <a:r>
              <a:rPr lang="en-US" baseline="30000" dirty="0" err="1" smtClean="0"/>
              <a:t>vy</a:t>
            </a:r>
            <a:r>
              <a:rPr lang="en-US" baseline="30000" dirty="0" smtClean="0"/>
              <a:t> </a:t>
            </a:r>
            <a:r>
              <a:rPr lang="en-US" dirty="0" smtClean="0"/>
              <a:t>expression leads to the agouti (yellow) phenotype; unperturbed (low) expression results in the pseudo-agouti (brown) phenotype; and intermediate expression states produce a large variety of variegated phenotypes. Because A </a:t>
            </a:r>
            <a:r>
              <a:rPr lang="en-US" baseline="30000" dirty="0" err="1" smtClean="0"/>
              <a:t>vy</a:t>
            </a:r>
            <a:r>
              <a:rPr lang="en-US" baseline="30000" dirty="0" smtClean="0"/>
              <a:t> </a:t>
            </a:r>
            <a:r>
              <a:rPr lang="en-US" dirty="0" smtClean="0"/>
              <a:t>expression depends on the methylation status of the IAP, the coat </a:t>
            </a:r>
            <a:r>
              <a:rPr lang="en-US" dirty="0" err="1" smtClean="0"/>
              <a:t>colour</a:t>
            </a:r>
            <a:r>
              <a:rPr lang="en-US" dirty="0" smtClean="0"/>
              <a:t> of A </a:t>
            </a:r>
            <a:r>
              <a:rPr lang="en-US" baseline="30000" dirty="0" err="1" smtClean="0"/>
              <a:t>vy</a:t>
            </a:r>
            <a:r>
              <a:rPr lang="en-US" baseline="30000" dirty="0" smtClean="0"/>
              <a:t> </a:t>
            </a:r>
            <a:r>
              <a:rPr lang="en-US" dirty="0" smtClean="0"/>
              <a:t>mice ultimately depends on this epigenetic trait. Maternal diet supplementation with </a:t>
            </a:r>
            <a:r>
              <a:rPr lang="en-US" dirty="0" err="1" smtClean="0"/>
              <a:t>folate</a:t>
            </a:r>
            <a:r>
              <a:rPr lang="en-US" dirty="0" smtClean="0"/>
              <a:t> and other compounds that affect the methionine cycle leads to IAP methylation and A </a:t>
            </a:r>
            <a:r>
              <a:rPr lang="en-US" baseline="30000" dirty="0" err="1" smtClean="0"/>
              <a:t>vy</a:t>
            </a:r>
            <a:r>
              <a:rPr lang="en-US" baseline="30000" dirty="0" smtClean="0"/>
              <a:t> </a:t>
            </a:r>
            <a:r>
              <a:rPr lang="en-US" dirty="0" smtClean="0"/>
              <a:t>repression in the offspring, which are consequently pseudo-agouti</a:t>
            </a:r>
            <a:r>
              <a:rPr lang="en-US" baseline="30000" dirty="0" smtClean="0">
                <a:hlinkClick r:id="rId7"/>
              </a:rPr>
              <a:t>95</a:t>
            </a:r>
            <a:r>
              <a:rPr lang="en-US" dirty="0" smtClean="0"/>
              <a:t> (right panel). Maternal exposure to endocrine disruptors or toxic compounds can induce the overexpression of A </a:t>
            </a:r>
            <a:r>
              <a:rPr lang="en-US" baseline="30000" dirty="0" err="1" smtClean="0"/>
              <a:t>vy</a:t>
            </a:r>
            <a:r>
              <a:rPr lang="en-US" baseline="30000" dirty="0" smtClean="0"/>
              <a:t> </a:t>
            </a:r>
            <a:r>
              <a:rPr lang="en-US" dirty="0" smtClean="0"/>
              <a:t>through </a:t>
            </a:r>
            <a:r>
              <a:rPr lang="en-US" dirty="0" err="1" smtClean="0"/>
              <a:t>hypomethylation</a:t>
            </a:r>
            <a:r>
              <a:rPr lang="en-US" dirty="0" smtClean="0"/>
              <a:t> of IAP (left panel)</a:t>
            </a:r>
            <a:r>
              <a:rPr lang="en-US" baseline="30000" dirty="0" smtClean="0">
                <a:hlinkClick r:id="rId8"/>
              </a:rPr>
              <a:t>96, </a:t>
            </a:r>
            <a:r>
              <a:rPr lang="en-US" baseline="30000" dirty="0" smtClean="0">
                <a:hlinkClick r:id="rId9"/>
              </a:rPr>
              <a:t>97, </a:t>
            </a:r>
            <a:r>
              <a:rPr lang="en-US" baseline="30000" dirty="0" smtClean="0">
                <a:hlinkClick r:id="rId10"/>
              </a:rPr>
              <a:t>99</a:t>
            </a:r>
            <a:r>
              <a:rPr lang="en-US" dirty="0" smtClean="0"/>
              <a:t>. As a result, the offspring exhibit the agouti (yellow) phenotype. In the published studies, the mothers were generally pseudo-agouti or mottled. C | Eye </a:t>
            </a:r>
            <a:r>
              <a:rPr lang="en-US" dirty="0" err="1" smtClean="0"/>
              <a:t>colour</a:t>
            </a:r>
            <a:r>
              <a:rPr lang="en-US" dirty="0" smtClean="0"/>
              <a:t> changes in Drosophila melanogaster. Red eye </a:t>
            </a:r>
            <a:r>
              <a:rPr lang="en-US" dirty="0" err="1" smtClean="0"/>
              <a:t>colour</a:t>
            </a:r>
            <a:r>
              <a:rPr lang="en-US" dirty="0" smtClean="0"/>
              <a:t> in D. melanogaster depends on the expression of the White gene. Translocation of White next to </a:t>
            </a:r>
            <a:r>
              <a:rPr lang="en-US" dirty="0" err="1" smtClean="0"/>
              <a:t>pericentric</a:t>
            </a:r>
            <a:r>
              <a:rPr lang="en-US" dirty="0" smtClean="0"/>
              <a:t> heterochromatin (the speak white-mottled-4 mutation) leads to a mosaic pattern of expression of White, and thus a variegated (white or red) eye </a:t>
            </a:r>
            <a:r>
              <a:rPr lang="en-US" dirty="0" err="1" smtClean="0"/>
              <a:t>colour</a:t>
            </a:r>
            <a:r>
              <a:rPr lang="en-US" dirty="0" smtClean="0"/>
              <a:t>. In white cells, the stress-responsive transcription factor ATF2 mediates White repression. This process could be mediated by the recruitment of histone </a:t>
            </a:r>
            <a:r>
              <a:rPr lang="en-US" dirty="0" err="1" smtClean="0"/>
              <a:t>methyltransferases</a:t>
            </a:r>
            <a:r>
              <a:rPr lang="en-US" dirty="0" smtClean="0"/>
              <a:t> (HMTs) that establish repressive H3K9me2 marks</a:t>
            </a:r>
            <a:r>
              <a:rPr lang="en-US" baseline="30000" dirty="0" smtClean="0">
                <a:hlinkClick r:id="rId11"/>
              </a:rPr>
              <a:t>91</a:t>
            </a:r>
            <a:r>
              <a:rPr lang="en-US" dirty="0" smtClean="0"/>
              <a:t> (</a:t>
            </a:r>
            <a:r>
              <a:rPr lang="en-US" dirty="0" err="1" smtClean="0"/>
              <a:t>Ca</a:t>
            </a:r>
            <a:r>
              <a:rPr lang="en-US" dirty="0" smtClean="0"/>
              <a:t>). Heat shock or osmotic stress during early larval development lead to p38-dependent ATF2 phosphorylation, release of ATF2 from the White promoter, and subsequent gene activation</a:t>
            </a:r>
            <a:r>
              <a:rPr lang="en-US" baseline="30000" dirty="0" smtClean="0">
                <a:hlinkClick r:id="rId11"/>
              </a:rPr>
              <a:t>91</a:t>
            </a:r>
            <a:r>
              <a:rPr lang="en-US" dirty="0" smtClean="0"/>
              <a:t> (</a:t>
            </a:r>
            <a:r>
              <a:rPr lang="en-US" dirty="0" err="1" smtClean="0"/>
              <a:t>Cb</a:t>
            </a:r>
            <a:r>
              <a:rPr lang="en-US" dirty="0" smtClean="0"/>
              <a:t>). The resulting active chromatin state is somatically maintained and adult flies display completely red eyes. Pol II, RNA polymerase II.</a:t>
            </a:r>
          </a:p>
          <a:p>
            <a:r>
              <a:rPr lang="en-US" dirty="0" smtClean="0">
                <a:hlinkClick r:id="rId12"/>
              </a:rPr>
              <a:t>Epigenetics and the environment: emerging patterns and implications</a:t>
            </a:r>
            <a:endParaRPr lang="en-US" dirty="0" smtClean="0"/>
          </a:p>
          <a:p>
            <a:r>
              <a:rPr lang="en-US" dirty="0" smtClean="0"/>
              <a:t>Robert </a:t>
            </a:r>
            <a:r>
              <a:rPr lang="en-US" dirty="0" err="1" smtClean="0"/>
              <a:t>Feil</a:t>
            </a:r>
            <a:r>
              <a:rPr lang="en-US" dirty="0" smtClean="0"/>
              <a:t> &amp; Mario F. </a:t>
            </a:r>
            <a:r>
              <a:rPr lang="en-US" dirty="0" err="1" smtClean="0"/>
              <a:t>Fraga</a:t>
            </a:r>
            <a:endParaRPr lang="en-US" dirty="0" smtClean="0"/>
          </a:p>
          <a:p>
            <a:r>
              <a:rPr lang="en-US" dirty="0" smtClean="0"/>
              <a:t>Nature Reviews Genetics 13, 97-109 (February 2012)</a:t>
            </a:r>
          </a:p>
          <a:p>
            <a:r>
              <a:rPr lang="en-US" dirty="0" smtClean="0"/>
              <a:t>doi:10.1038/nrg3142</a:t>
            </a:r>
          </a:p>
          <a:p>
            <a:endParaRPr lang="nl-NL" dirty="0"/>
          </a:p>
        </p:txBody>
      </p:sp>
      <p:sp>
        <p:nvSpPr>
          <p:cNvPr id="4" name="Tijdelijke aanduiding voor dianummer 3"/>
          <p:cNvSpPr>
            <a:spLocks noGrp="1"/>
          </p:cNvSpPr>
          <p:nvPr>
            <p:ph type="sldNum" sz="quarter" idx="10"/>
          </p:nvPr>
        </p:nvSpPr>
        <p:spPr/>
        <p:txBody>
          <a:bodyPr/>
          <a:lstStyle/>
          <a:p>
            <a:fld id="{C2168E72-D434-4AF5-8150-F462BFD7C9B6}" type="slidenum">
              <a:rPr lang="nl-NL" smtClean="0"/>
              <a:t>28</a:t>
            </a:fld>
            <a:endParaRPr lang="nl-NL"/>
          </a:p>
        </p:txBody>
      </p:sp>
    </p:spTree>
    <p:extLst>
      <p:ext uri="{BB962C8B-B14F-4D97-AF65-F5344CB8AC3E}">
        <p14:creationId xmlns:p14="http://schemas.microsoft.com/office/powerpoint/2010/main" val="19941431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eaLnBrk="1" hangingPunct="1"/>
            <a:fld id="{72A04E07-99F2-45B6-A5D7-993BD97AC3F8}" type="slidenum">
              <a:rPr lang="en-US" sz="1200" smtClean="0"/>
              <a:pPr eaLnBrk="1" hangingPunct="1"/>
              <a:t>29</a:t>
            </a:fld>
            <a:endParaRPr lang="en-US" sz="1200" smtClean="0"/>
          </a:p>
        </p:txBody>
      </p:sp>
      <p:sp>
        <p:nvSpPr>
          <p:cNvPr id="160771" name="Rectangle 2050"/>
          <p:cNvSpPr>
            <a:spLocks noGrp="1" noRot="1" noChangeAspect="1" noChangeArrowheads="1" noTextEdit="1"/>
          </p:cNvSpPr>
          <p:nvPr>
            <p:ph type="sldImg"/>
          </p:nvPr>
        </p:nvSpPr>
        <p:spPr>
          <a:ln/>
        </p:spPr>
      </p:sp>
      <p:sp>
        <p:nvSpPr>
          <p:cNvPr id="160772" name="Rectangle 2051"/>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en-US" dirty="0" err="1" smtClean="0">
                <a:latin typeface="Arial" pitchFamily="34" charset="0"/>
              </a:rPr>
              <a:t>One</a:t>
            </a:r>
            <a:r>
              <a:rPr lang="nl-NL" altLang="en-US" dirty="0" smtClean="0">
                <a:latin typeface="Arial" pitchFamily="34" charset="0"/>
              </a:rPr>
              <a:t> </a:t>
            </a:r>
            <a:r>
              <a:rPr lang="nl-NL" altLang="en-US" dirty="0" err="1" smtClean="0">
                <a:latin typeface="Arial" pitchFamily="34" charset="0"/>
              </a:rPr>
              <a:t>additional</a:t>
            </a:r>
            <a:r>
              <a:rPr lang="nl-NL" altLang="en-US" dirty="0" smtClean="0">
                <a:latin typeface="Arial" pitchFamily="34" charset="0"/>
              </a:rPr>
              <a:t> </a:t>
            </a:r>
            <a:r>
              <a:rPr lang="nl-NL" altLang="en-US" dirty="0" err="1" smtClean="0">
                <a:latin typeface="Arial" pitchFamily="34" charset="0"/>
              </a:rPr>
              <a:t>reason</a:t>
            </a:r>
            <a:r>
              <a:rPr lang="nl-NL" altLang="en-US" dirty="0" smtClean="0">
                <a:latin typeface="Arial" pitchFamily="34" charset="0"/>
              </a:rPr>
              <a:t> </a:t>
            </a:r>
            <a:r>
              <a:rPr lang="nl-NL" altLang="en-US" dirty="0" err="1" smtClean="0">
                <a:latin typeface="Arial" pitchFamily="34" charset="0"/>
              </a:rPr>
              <a:t>that</a:t>
            </a:r>
            <a:r>
              <a:rPr lang="en-US" altLang="en-US" dirty="0" smtClean="0">
                <a:latin typeface="Arial" pitchFamily="34" charset="0"/>
              </a:rPr>
              <a:t> many of us believe that the genome operates as a harmonious unit comes from the observations of Mendel that boils down to the laws of genetics that we all have learned in the past.</a:t>
            </a:r>
          </a:p>
          <a:p>
            <a:endParaRPr lang="en-US" altLang="en-US" dirty="0" smtClean="0">
              <a:latin typeface="Arial" pitchFamily="34" charset="0"/>
            </a:endParaRPr>
          </a:p>
          <a:p>
            <a:r>
              <a:rPr lang="en-US" altLang="en-US" dirty="0" smtClean="0">
                <a:latin typeface="Arial" pitchFamily="34" charset="0"/>
              </a:rPr>
              <a:t>Like humans, whenever there are laws there will be elements that try to escape from these laws and gain advantage at the cost of others.</a:t>
            </a:r>
            <a:endParaRPr lang="nl-NL" altLang="en-US" dirty="0" smtClean="0">
              <a:latin typeface="Arial" pitchFamily="34" charset="0"/>
            </a:endParaRPr>
          </a:p>
        </p:txBody>
      </p:sp>
    </p:spTree>
    <p:extLst>
      <p:ext uri="{BB962C8B-B14F-4D97-AF65-F5344CB8AC3E}">
        <p14:creationId xmlns:p14="http://schemas.microsoft.com/office/powerpoint/2010/main" val="291161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eaLnBrk="1" hangingPunct="1"/>
            <a:fld id="{8D9D26D5-7989-4C98-BA64-FAABFCABEF98}" type="slidenum">
              <a:rPr lang="en-US" sz="1200" smtClean="0"/>
              <a:pPr eaLnBrk="1" hangingPunct="1"/>
              <a:t>30</a:t>
            </a:fld>
            <a:endParaRPr lang="en-US" sz="1200" smtClean="0"/>
          </a:p>
        </p:txBody>
      </p:sp>
      <p:sp>
        <p:nvSpPr>
          <p:cNvPr id="161795" name="Rectangle 1026"/>
          <p:cNvSpPr>
            <a:spLocks noGrp="1" noRot="1" noChangeAspect="1" noChangeArrowheads="1" noTextEdit="1"/>
          </p:cNvSpPr>
          <p:nvPr>
            <p:ph type="sldImg"/>
          </p:nvPr>
        </p:nvSpPr>
        <p:spPr>
          <a:ln/>
        </p:spPr>
      </p:sp>
      <p:sp>
        <p:nvSpPr>
          <p:cNvPr id="161796"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en-US" smtClean="0">
              <a:latin typeface="Arial" pitchFamily="34" charset="0"/>
            </a:endParaRPr>
          </a:p>
        </p:txBody>
      </p:sp>
    </p:spTree>
    <p:extLst>
      <p:ext uri="{BB962C8B-B14F-4D97-AF65-F5344CB8AC3E}">
        <p14:creationId xmlns:p14="http://schemas.microsoft.com/office/powerpoint/2010/main" val="17855184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smtClean="0">
                <a:latin typeface="Arial" pitchFamily="34" charset="0"/>
                <a:ea typeface="msgothic" charset="0"/>
                <a:cs typeface="msgothic" charset="0"/>
              </a:rPr>
              <a:t>In the presence of PSR, the paternal chromatin undergoes the first but not subsequent rounds of DNA replication, and incurs DNA damage during the first mitosis.</a:t>
            </a:r>
            <a:r>
              <a:rPr lang="en-GB" dirty="0" smtClean="0">
                <a:latin typeface="Arial" pitchFamily="34" charset="0"/>
                <a:ea typeface="msgothic" charset="0"/>
                <a:cs typeface="msgothic" charset="0"/>
              </a:rPr>
              <a:t> (</a:t>
            </a:r>
            <a:r>
              <a:rPr lang="en-GB" sz="1400" b="1" dirty="0" smtClean="0">
                <a:latin typeface="Arial" pitchFamily="34" charset="0"/>
                <a:ea typeface="msgothic" charset="0"/>
                <a:cs typeface="msgothic" charset="0"/>
              </a:rPr>
              <a:t>A</a:t>
            </a:r>
            <a:r>
              <a:rPr lang="en-GB" dirty="0" smtClean="0">
                <a:latin typeface="Arial" pitchFamily="34" charset="0"/>
                <a:ea typeface="msgothic" charset="0"/>
                <a:cs typeface="msgothic" charset="0"/>
              </a:rPr>
              <a:t>) Both maternal and paternal chromatin become enriched for PCNA (green) during the first round of DNA replication (top row), and lose this mark upon entry into the first mitosis (middle row). White arrows indicate the paternal chromatin mass. Maternally derived nuclei become enriched for PCNA upon entry into the second round of replication, while the paternal chromatin mass shows no PCNA localization (bottom row). DNA is blue. Scale bar: 5 µm. (</a:t>
            </a:r>
            <a:r>
              <a:rPr lang="en-GB" sz="1400" b="1" dirty="0" smtClean="0">
                <a:latin typeface="Arial" pitchFamily="34" charset="0"/>
                <a:ea typeface="msgothic" charset="0"/>
                <a:cs typeface="msgothic" charset="0"/>
              </a:rPr>
              <a:t>B</a:t>
            </a:r>
            <a:r>
              <a:rPr lang="en-GB" dirty="0" smtClean="0">
                <a:latin typeface="Arial" pitchFamily="34" charset="0"/>
                <a:ea typeface="msgothic" charset="0"/>
                <a:cs typeface="msgothic" charset="0"/>
              </a:rPr>
              <a:t>) The paternal chromatin mass (white arrow) becomes positive for TUNEL (red) during the first mitosis (top row). This pattern resembles yolk nuclei (white arrows in the bottom panel), which are present in the middle of later stage embryo and become TUNEL positive as they become degraded by apoptosis. DNA is blue. Scale bar: 8 µm in the top row and 50 µm in the bottom panel.</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latin typeface="Arial" pitchFamily="34" charset="0"/>
              <a:ea typeface="msgothic" charset="0"/>
              <a:cs typeface="msgothic"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b="1" dirty="0" err="1" smtClean="0"/>
              <a:t>Proliferating</a:t>
            </a:r>
            <a:r>
              <a:rPr lang="nl-NL" b="1" dirty="0" smtClean="0"/>
              <a:t> </a:t>
            </a:r>
            <a:r>
              <a:rPr lang="nl-NL" b="1" dirty="0" err="1" smtClean="0"/>
              <a:t>Cell</a:t>
            </a:r>
            <a:r>
              <a:rPr lang="nl-NL" b="1" dirty="0" smtClean="0"/>
              <a:t> </a:t>
            </a:r>
            <a:r>
              <a:rPr lang="nl-NL" b="1" dirty="0" err="1" smtClean="0"/>
              <a:t>Nuclear</a:t>
            </a:r>
            <a:r>
              <a:rPr lang="nl-NL" b="1" dirty="0" smtClean="0"/>
              <a:t> Antigen</a:t>
            </a:r>
            <a:r>
              <a:rPr lang="nl-NL" dirty="0" smtClean="0"/>
              <a:t> (</a:t>
            </a:r>
            <a:r>
              <a:rPr lang="nl-NL" b="1" dirty="0" smtClean="0"/>
              <a:t>PCNA</a:t>
            </a:r>
            <a:r>
              <a:rPr lang="nl-NL" dirty="0" smtClean="0"/>
              <a:t>) is een ringvormige cofactor van </a:t>
            </a:r>
            <a:r>
              <a:rPr lang="nl-NL" dirty="0" smtClean="0">
                <a:hlinkClick r:id="rId3" tooltip="DNA-polymerase"/>
              </a:rPr>
              <a:t>DNA-</a:t>
            </a:r>
            <a:r>
              <a:rPr lang="nl-NL" dirty="0" err="1" smtClean="0">
                <a:hlinkClick r:id="rId3" tooltip="DNA-polymerase"/>
              </a:rPr>
              <a:t>polymerases</a:t>
            </a:r>
            <a:r>
              <a:rPr lang="nl-NL" dirty="0" smtClean="0"/>
              <a:t>. Het vormt een ring om </a:t>
            </a:r>
            <a:r>
              <a:rPr lang="nl-NL" dirty="0" smtClean="0">
                <a:hlinkClick r:id="rId4" tooltip="Desoxyribonucleïnezuur"/>
              </a:rPr>
              <a:t>DNA</a:t>
            </a:r>
            <a:r>
              <a:rPr lang="nl-NL" dirty="0" smtClean="0"/>
              <a:t> waar alle proteïnen die betrokken zijn bij de </a:t>
            </a:r>
            <a:r>
              <a:rPr lang="nl-NL" dirty="0" smtClean="0">
                <a:hlinkClick r:id="rId5" tooltip="Replicatie (DNA)"/>
              </a:rPr>
              <a:t>DNA-replicatie</a:t>
            </a:r>
            <a:r>
              <a:rPr lang="nl-NL" dirty="0" smtClean="0"/>
              <a:t> aan kunnen binden en het reguleert hun processen. PCNA wordt de 'Maestro van de replicatievork' genoemd.</a:t>
            </a:r>
            <a:endParaRPr lang="en-GB" dirty="0" smtClean="0">
              <a:latin typeface="Arial" pitchFamily="34" charset="0"/>
              <a:ea typeface="msgothic" charset="0"/>
              <a:cs typeface="msgothic" charset="0"/>
            </a:endParaRPr>
          </a:p>
          <a:p>
            <a:endParaRPr lang="nl-NL" dirty="0" smtClean="0"/>
          </a:p>
          <a:p>
            <a:r>
              <a:rPr lang="nl-NL" b="1" dirty="0" smtClean="0">
                <a:hlinkClick r:id="rId6" tooltip="Terminal deoxynucleotidyl transferase"/>
              </a:rPr>
              <a:t>Terminal </a:t>
            </a:r>
            <a:r>
              <a:rPr lang="nl-NL" b="1" dirty="0" err="1" smtClean="0">
                <a:hlinkClick r:id="rId6" tooltip="Terminal deoxynucleotidyl transferase"/>
              </a:rPr>
              <a:t>deoxynucleotidyl</a:t>
            </a:r>
            <a:r>
              <a:rPr lang="nl-NL" b="1" dirty="0" smtClean="0">
                <a:hlinkClick r:id="rId6" tooltip="Terminal deoxynucleotidyl transferase"/>
              </a:rPr>
              <a:t> </a:t>
            </a:r>
            <a:r>
              <a:rPr lang="nl-NL" b="1" dirty="0" err="1" smtClean="0">
                <a:hlinkClick r:id="rId6" tooltip="Terminal deoxynucleotidyl transferase"/>
              </a:rPr>
              <a:t>transferase</a:t>
            </a:r>
            <a:r>
              <a:rPr lang="nl-NL" b="1" dirty="0" smtClean="0"/>
              <a:t> </a:t>
            </a:r>
            <a:r>
              <a:rPr lang="nl-NL" b="1" dirty="0" err="1" smtClean="0"/>
              <a:t>dUTP</a:t>
            </a:r>
            <a:r>
              <a:rPr lang="nl-NL" b="1" dirty="0" smtClean="0"/>
              <a:t> </a:t>
            </a:r>
            <a:r>
              <a:rPr lang="nl-NL" b="1" dirty="0" err="1" smtClean="0"/>
              <a:t>nick</a:t>
            </a:r>
            <a:r>
              <a:rPr lang="nl-NL" b="1" dirty="0" smtClean="0"/>
              <a:t> end </a:t>
            </a:r>
            <a:r>
              <a:rPr lang="nl-NL" b="1" dirty="0" err="1" smtClean="0"/>
              <a:t>labeling</a:t>
            </a:r>
            <a:r>
              <a:rPr lang="nl-NL" dirty="0" smtClean="0"/>
              <a:t> (</a:t>
            </a:r>
            <a:r>
              <a:rPr lang="nl-NL" b="1" dirty="0" smtClean="0"/>
              <a:t>TUNEL</a:t>
            </a:r>
            <a:r>
              <a:rPr lang="nl-NL" dirty="0" smtClean="0"/>
              <a:t>) is a </a:t>
            </a:r>
            <a:r>
              <a:rPr lang="nl-NL" dirty="0" err="1" smtClean="0"/>
              <a:t>method</a:t>
            </a:r>
            <a:r>
              <a:rPr lang="nl-NL" dirty="0" smtClean="0"/>
              <a:t> </a:t>
            </a:r>
            <a:r>
              <a:rPr lang="nl-NL" dirty="0" err="1" smtClean="0"/>
              <a:t>for</a:t>
            </a:r>
            <a:r>
              <a:rPr lang="nl-NL" dirty="0" smtClean="0"/>
              <a:t> </a:t>
            </a:r>
            <a:r>
              <a:rPr lang="nl-NL" dirty="0" err="1" smtClean="0"/>
              <a:t>detecting</a:t>
            </a:r>
            <a:r>
              <a:rPr lang="nl-NL" dirty="0" smtClean="0"/>
              <a:t> DNA </a:t>
            </a:r>
            <a:r>
              <a:rPr lang="nl-NL" dirty="0" err="1" smtClean="0"/>
              <a:t>fragmentation</a:t>
            </a:r>
            <a:r>
              <a:rPr lang="nl-NL" dirty="0" smtClean="0"/>
              <a:t> </a:t>
            </a:r>
            <a:r>
              <a:rPr lang="nl-NL" dirty="0" err="1" smtClean="0"/>
              <a:t>by</a:t>
            </a:r>
            <a:r>
              <a:rPr lang="nl-NL" dirty="0" smtClean="0"/>
              <a:t> </a:t>
            </a:r>
            <a:r>
              <a:rPr lang="nl-NL" dirty="0" err="1" smtClean="0"/>
              <a:t>labeling</a:t>
            </a:r>
            <a:r>
              <a:rPr lang="nl-NL" dirty="0" smtClean="0"/>
              <a:t> the terminal end of </a:t>
            </a:r>
            <a:r>
              <a:rPr lang="nl-NL" dirty="0" err="1" smtClean="0"/>
              <a:t>nucleic</a:t>
            </a:r>
            <a:r>
              <a:rPr lang="nl-NL" dirty="0" smtClean="0"/>
              <a:t> </a:t>
            </a:r>
            <a:r>
              <a:rPr lang="nl-NL" dirty="0" err="1" smtClean="0"/>
              <a:t>acids</a:t>
            </a:r>
            <a:r>
              <a:rPr lang="nl-NL" dirty="0" smtClean="0"/>
              <a:t>.</a:t>
            </a:r>
            <a:endParaRPr lang="nl-NL" dirty="0"/>
          </a:p>
        </p:txBody>
      </p:sp>
      <p:sp>
        <p:nvSpPr>
          <p:cNvPr id="4" name="Tijdelijke aanduiding voor dianummer 3"/>
          <p:cNvSpPr>
            <a:spLocks noGrp="1"/>
          </p:cNvSpPr>
          <p:nvPr>
            <p:ph type="sldNum" sz="quarter" idx="10"/>
          </p:nvPr>
        </p:nvSpPr>
        <p:spPr/>
        <p:txBody>
          <a:bodyPr/>
          <a:lstStyle/>
          <a:p>
            <a:fld id="{C2168E72-D434-4AF5-8150-F462BFD7C9B6}" type="slidenum">
              <a:rPr lang="nl-NL" smtClean="0"/>
              <a:t>32</a:t>
            </a:fld>
            <a:endParaRPr lang="nl-NL"/>
          </a:p>
        </p:txBody>
      </p:sp>
    </p:spTree>
    <p:extLst>
      <p:ext uri="{BB962C8B-B14F-4D97-AF65-F5344CB8AC3E}">
        <p14:creationId xmlns:p14="http://schemas.microsoft.com/office/powerpoint/2010/main" val="4582628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b="1" dirty="0" smtClean="0"/>
              <a:t>PSR causes the paternal chromatin to abnormally retain phosphorylation of Histone H3 (PH3) at serine residue 10 upon exit from the first mitosis.</a:t>
            </a:r>
            <a:r>
              <a:rPr lang="en-US" dirty="0" smtClean="0"/>
              <a:t> (</a:t>
            </a:r>
            <a:r>
              <a:rPr lang="en-US" b="1" dirty="0" smtClean="0"/>
              <a:t>A</a:t>
            </a:r>
            <a:r>
              <a:rPr lang="en-US" dirty="0" smtClean="0"/>
              <a:t>) Neither set of chromatin exhibits the PH3S10 mark (green) before entry into the first mitosis (top row). However, both sets are PH3S10 positive during the first metaphase (middle row). Maternally derived daughter nuclei lose PH3S10 while the paternal chromatin mass abnormally retains this mark (bottom row). (</a:t>
            </a:r>
            <a:r>
              <a:rPr lang="en-US" b="1" dirty="0" smtClean="0"/>
              <a:t>B</a:t>
            </a:r>
            <a:r>
              <a:rPr lang="en-US" dirty="0" smtClean="0"/>
              <a:t>) A later stage cleavage embryo in interphase; the paternal chromatin mass retains the PH3S10 mark while the maternally derived nuclei do not. White arrows indicate the paternal chromatin. DNA is blue. Scale bar: 12 µm. </a:t>
            </a:r>
          </a:p>
          <a:p>
            <a:endParaRPr lang="en-US" dirty="0" smtClean="0"/>
          </a:p>
          <a:p>
            <a:r>
              <a:rPr lang="en-US" dirty="0" smtClean="0"/>
              <a:t>The PH3S10 mark is functionally associated with the proper condensation of chromatin into chromosomes at the onset of mitosis (</a:t>
            </a:r>
            <a:r>
              <a:rPr lang="en-US" dirty="0" err="1" smtClean="0">
                <a:hlinkClick r:id="rId3"/>
              </a:rPr>
              <a:t>Koshland</a:t>
            </a:r>
            <a:r>
              <a:rPr lang="en-US" dirty="0" smtClean="0">
                <a:hlinkClick r:id="rId3"/>
              </a:rPr>
              <a:t> and </a:t>
            </a:r>
            <a:r>
              <a:rPr lang="en-US" dirty="0" err="1" smtClean="0">
                <a:hlinkClick r:id="rId3"/>
              </a:rPr>
              <a:t>Strunnikov</a:t>
            </a:r>
            <a:r>
              <a:rPr lang="en-US" dirty="0" smtClean="0">
                <a:hlinkClick r:id="rId3"/>
              </a:rPr>
              <a:t>, 1996</a:t>
            </a:r>
            <a:r>
              <a:rPr lang="en-US" dirty="0" smtClean="0"/>
              <a:t>; </a:t>
            </a:r>
            <a:r>
              <a:rPr lang="en-US" dirty="0" err="1" smtClean="0">
                <a:hlinkClick r:id="rId4"/>
              </a:rPr>
              <a:t>Strahl</a:t>
            </a:r>
            <a:r>
              <a:rPr lang="en-US" dirty="0" smtClean="0">
                <a:hlinkClick r:id="rId4"/>
              </a:rPr>
              <a:t> and Allis, 2000</a:t>
            </a:r>
            <a:r>
              <a:rPr lang="en-US" dirty="0" smtClean="0"/>
              <a:t>). Specifically, this mark is thought to be necessary for the loading of </a:t>
            </a:r>
            <a:r>
              <a:rPr lang="en-US" dirty="0" err="1" smtClean="0"/>
              <a:t>Condensins</a:t>
            </a:r>
            <a:r>
              <a:rPr lang="en-US" dirty="0" smtClean="0"/>
              <a:t> to chromatin (</a:t>
            </a:r>
            <a:r>
              <a:rPr lang="en-US" dirty="0" smtClean="0">
                <a:hlinkClick r:id="rId5"/>
              </a:rPr>
              <a:t>Ono et al., 2003</a:t>
            </a:r>
            <a:r>
              <a:rPr lang="en-US" dirty="0" smtClean="0"/>
              <a:t>; </a:t>
            </a:r>
            <a:r>
              <a:rPr lang="en-US" dirty="0" smtClean="0">
                <a:hlinkClick r:id="rId6"/>
              </a:rPr>
              <a:t>Hirano, 2005</a:t>
            </a:r>
            <a:r>
              <a:rPr lang="en-US" dirty="0" smtClean="0"/>
              <a:t>; </a:t>
            </a:r>
            <a:r>
              <a:rPr lang="en-US" dirty="0" err="1" smtClean="0">
                <a:hlinkClick r:id="rId7"/>
              </a:rPr>
              <a:t>Cobbe</a:t>
            </a:r>
            <a:r>
              <a:rPr lang="en-US" dirty="0" smtClean="0">
                <a:hlinkClick r:id="rId7"/>
              </a:rPr>
              <a:t> et al., 2006</a:t>
            </a:r>
            <a:r>
              <a:rPr lang="en-US" dirty="0" smtClean="0"/>
              <a:t>).</a:t>
            </a:r>
            <a:endParaRPr lang="nl-NL" dirty="0"/>
          </a:p>
        </p:txBody>
      </p:sp>
      <p:sp>
        <p:nvSpPr>
          <p:cNvPr id="4" name="Tijdelijke aanduiding voor dianummer 3"/>
          <p:cNvSpPr>
            <a:spLocks noGrp="1"/>
          </p:cNvSpPr>
          <p:nvPr>
            <p:ph type="sldNum" sz="quarter" idx="10"/>
          </p:nvPr>
        </p:nvSpPr>
        <p:spPr/>
        <p:txBody>
          <a:bodyPr/>
          <a:lstStyle/>
          <a:p>
            <a:fld id="{C2168E72-D434-4AF5-8150-F462BFD7C9B6}" type="slidenum">
              <a:rPr lang="nl-NL" smtClean="0"/>
              <a:t>33</a:t>
            </a:fld>
            <a:endParaRPr lang="nl-NL"/>
          </a:p>
        </p:txBody>
      </p:sp>
    </p:spTree>
    <p:extLst>
      <p:ext uri="{BB962C8B-B14F-4D97-AF65-F5344CB8AC3E}">
        <p14:creationId xmlns:p14="http://schemas.microsoft.com/office/powerpoint/2010/main" val="40601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b="1" dirty="0" smtClean="0"/>
              <a:t>PSR localizes at the periphery of the paternal nucleus and migrates from the paternal to maternal chromatin during the first anaphase.</a:t>
            </a:r>
            <a:r>
              <a:rPr lang="en-US" dirty="0" smtClean="0"/>
              <a:t> (</a:t>
            </a:r>
            <a:r>
              <a:rPr lang="en-US" b="1" dirty="0" smtClean="0"/>
              <a:t>A</a:t>
            </a:r>
            <a:r>
              <a:rPr lang="en-US" dirty="0" smtClean="0"/>
              <a:t>) Meiotic chromosome spreads from male testes hybridized with different probes that recognize specific satellite DNA repeats on PSR and the normal wasp chromosomes. The red arrow in the first panel indicates PSR; the probes recognize two satellite blocks, one on each end of the PSR chromosome. The white arrow indicates the normal chromosome carrying the </a:t>
            </a:r>
            <a:r>
              <a:rPr lang="en-US" dirty="0" err="1" smtClean="0"/>
              <a:t>rDNA</a:t>
            </a:r>
            <a:r>
              <a:rPr lang="en-US" dirty="0" smtClean="0"/>
              <a:t> locus. The green arrow in the second panel indicates a single satellite block that overlaps with the </a:t>
            </a:r>
            <a:r>
              <a:rPr lang="en-US" dirty="0" err="1" smtClean="0"/>
              <a:t>nucleolar</a:t>
            </a:r>
            <a:r>
              <a:rPr lang="en-US" dirty="0" smtClean="0"/>
              <a:t> organizer region (NOR) seen in the first panel (white arrow). The green arrow in the third panel indicates a single satellite block on a different normal wasp chromosome. (</a:t>
            </a:r>
            <a:r>
              <a:rPr lang="en-US" b="1" dirty="0" smtClean="0"/>
              <a:t>B</a:t>
            </a:r>
            <a:r>
              <a:rPr lang="en-US" dirty="0" smtClean="0"/>
              <a:t>) Different stages of the first mitosis in PSR-positive embryos are shown. White arrows indicate the paternal chromatin. PSR is red. (</a:t>
            </a:r>
            <a:r>
              <a:rPr lang="en-US" b="1" dirty="0" smtClean="0"/>
              <a:t>C</a:t>
            </a:r>
            <a:r>
              <a:rPr lang="en-US" dirty="0" smtClean="0"/>
              <a:t>) The first panel depicts the paternal chromatin mass (white arrow) co-segregating with a maternally derived daughter nucleus following the first mitosis. The second panel shows metaphase of the first mitosis; PSR resides just outside the paternal nucleus (white arrow). The third panel shows prophase of the first mitosis; both PSR (red) and the </a:t>
            </a:r>
            <a:r>
              <a:rPr lang="en-US" dirty="0" err="1" smtClean="0"/>
              <a:t>rDNA</a:t>
            </a:r>
            <a:r>
              <a:rPr lang="en-US" dirty="0" smtClean="0"/>
              <a:t> locus (green) associate with the periphery of the nuclear envelope. DNA is blue. The </a:t>
            </a:r>
            <a:r>
              <a:rPr lang="en-US" dirty="0" err="1" smtClean="0"/>
              <a:t>rDNA</a:t>
            </a:r>
            <a:r>
              <a:rPr lang="en-US" dirty="0" smtClean="0"/>
              <a:t> locus is shown in green in A and C.</a:t>
            </a:r>
          </a:p>
          <a:p>
            <a:endParaRPr lang="en-US" dirty="0" smtClean="0"/>
          </a:p>
          <a:p>
            <a:r>
              <a:rPr lang="en-US" dirty="0" smtClean="0"/>
              <a:t>B chromosomes are centric chromosomal fragments present in thousands of eukaryotic genomes. Because most B chromosomes are non-essential, they can be lost without consequence. In order to persist, however, some B chromosomes can impose strong forms of intra-genomic conflict. An extreme case is the paternal sex ratio (PSR) B chromosome in the jewel wasp </a:t>
            </a:r>
            <a:r>
              <a:rPr lang="en-US" i="1" dirty="0" err="1" smtClean="0"/>
              <a:t>Nasonia</a:t>
            </a:r>
            <a:r>
              <a:rPr lang="en-US" i="1" dirty="0" smtClean="0"/>
              <a:t> </a:t>
            </a:r>
            <a:r>
              <a:rPr lang="en-US" i="1" dirty="0" err="1" smtClean="0"/>
              <a:t>vitripennis</a:t>
            </a:r>
            <a:r>
              <a:rPr lang="en-US" dirty="0" smtClean="0"/>
              <a:t>. Transmitted solely via the sperm, PSR ‘imprints’ the paternal chromatin so that it is destroyed during the first mitosis of the embryo. Owing to the </a:t>
            </a:r>
            <a:r>
              <a:rPr lang="en-US" dirty="0" err="1" smtClean="0"/>
              <a:t>haplo</a:t>
            </a:r>
            <a:r>
              <a:rPr lang="en-US" dirty="0" smtClean="0"/>
              <a:t>-diploid reproduction of </a:t>
            </a:r>
            <a:r>
              <a:rPr lang="en-US" i="1" dirty="0" smtClean="0"/>
              <a:t>N. </a:t>
            </a:r>
            <a:r>
              <a:rPr lang="en-US" i="1" dirty="0" err="1" smtClean="0"/>
              <a:t>vitripennis</a:t>
            </a:r>
            <a:r>
              <a:rPr lang="en-US" dirty="0" smtClean="0"/>
              <a:t>, PSR-induced loss of the paternal chromatin converts embryos that should become females into PSR-transmitting males. This conversion is key to the persistence of PSR, although the underlying mechanisms are largely unexplored. We assessed how PSR affects the paternal chromatin and then investigated how PSR is transmitted efficiently at the cellular level. We found that PSR does not affect progression of the paternal chromatin through the cell cycle but, instead, alters its normal Histone H3 phosphorylation and loading of the </a:t>
            </a:r>
            <a:r>
              <a:rPr lang="en-US" dirty="0" err="1" smtClean="0"/>
              <a:t>Condensin</a:t>
            </a:r>
            <a:r>
              <a:rPr lang="en-US" dirty="0" smtClean="0"/>
              <a:t> complex. PSR localizes to the outer periphery of the paternal nucleus, a position that we propose is crucial for it to escape from the defective paternal set. In sperm, PSR consistently localizes to the extreme anterior tip of the elongated nucleus, while the normal wasp chromosomes localize broadly across the nucleus. Thus, PSR may alter or bypass normal nuclear organizational processes to achieve its position. These findings provide new insights into how selfish genetic elements can impact chromatin-based processes for their survival. </a:t>
            </a:r>
            <a:endParaRPr lang="nl-NL" dirty="0"/>
          </a:p>
        </p:txBody>
      </p:sp>
      <p:sp>
        <p:nvSpPr>
          <p:cNvPr id="4" name="Tijdelijke aanduiding voor dianummer 3"/>
          <p:cNvSpPr>
            <a:spLocks noGrp="1"/>
          </p:cNvSpPr>
          <p:nvPr>
            <p:ph type="sldNum" sz="quarter" idx="10"/>
          </p:nvPr>
        </p:nvSpPr>
        <p:spPr/>
        <p:txBody>
          <a:bodyPr/>
          <a:lstStyle/>
          <a:p>
            <a:fld id="{C2168E72-D434-4AF5-8150-F462BFD7C9B6}" type="slidenum">
              <a:rPr lang="nl-NL" smtClean="0"/>
              <a:t>34</a:t>
            </a:fld>
            <a:endParaRPr lang="nl-NL"/>
          </a:p>
        </p:txBody>
      </p:sp>
    </p:spTree>
    <p:extLst>
      <p:ext uri="{BB962C8B-B14F-4D97-AF65-F5344CB8AC3E}">
        <p14:creationId xmlns:p14="http://schemas.microsoft.com/office/powerpoint/2010/main" val="1540221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baseline="0" dirty="0" smtClean="0">
                <a:solidFill>
                  <a:schemeClr val="tx1"/>
                </a:solidFill>
                <a:latin typeface="+mn-lt"/>
                <a:ea typeface="+mn-ea"/>
                <a:cs typeface="+mn-cs"/>
              </a:rPr>
              <a:t>The </a:t>
            </a:r>
            <a:r>
              <a:rPr lang="nl-NL" sz="1200" b="0" i="0" u="none" strike="noStrike" kern="1200" baseline="0" dirty="0" err="1" smtClean="0">
                <a:solidFill>
                  <a:schemeClr val="tx1"/>
                </a:solidFill>
                <a:latin typeface="+mn-lt"/>
                <a:ea typeface="+mn-ea"/>
                <a:cs typeface="+mn-cs"/>
              </a:rPr>
              <a:t>two</a:t>
            </a:r>
            <a:r>
              <a:rPr lang="nl-NL" sz="1200" b="0" i="0" u="none" strike="noStrike" kern="1200" baseline="0" dirty="0" smtClean="0">
                <a:solidFill>
                  <a:schemeClr val="tx1"/>
                </a:solidFill>
                <a:latin typeface="+mn-lt"/>
                <a:ea typeface="+mn-ea"/>
                <a:cs typeface="+mn-cs"/>
              </a:rPr>
              <a:t> </a:t>
            </a:r>
            <a:r>
              <a:rPr lang="nl-NL" sz="1200" b="0" i="0" u="none" strike="noStrike" kern="1200" baseline="0" dirty="0" err="1" smtClean="0">
                <a:solidFill>
                  <a:schemeClr val="tx1"/>
                </a:solidFill>
                <a:latin typeface="+mn-lt"/>
                <a:ea typeface="+mn-ea"/>
                <a:cs typeface="+mn-cs"/>
              </a:rPr>
              <a:t>alternative</a:t>
            </a:r>
            <a:r>
              <a:rPr lang="nl-NL"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mating strategies: (</a:t>
            </a:r>
            <a:r>
              <a:rPr lang="en-US" sz="1200" b="0" i="0" u="none" strike="noStrike" kern="1200" baseline="0" dirty="0" err="1" smtClean="0">
                <a:solidFill>
                  <a:schemeClr val="tx1"/>
                </a:solidFill>
                <a:latin typeface="+mn-lt"/>
                <a:ea typeface="+mn-ea"/>
                <a:cs typeface="+mn-cs"/>
              </a:rPr>
              <a:t>i</a:t>
            </a:r>
            <a:r>
              <a:rPr lang="en-US" sz="1200" b="0" i="0" u="none" strike="noStrike" kern="1200" baseline="0" dirty="0" smtClean="0">
                <a:solidFill>
                  <a:schemeClr val="tx1"/>
                </a:solidFill>
                <a:latin typeface="+mn-lt"/>
                <a:ea typeface="+mn-ea"/>
                <a:cs typeface="+mn-cs"/>
              </a:rPr>
              <a:t>) are strongly correlated with the</a:t>
            </a:r>
          </a:p>
          <a:p>
            <a:r>
              <a:rPr lang="en-US" sz="1200" b="0" i="0" u="none" strike="noStrike" kern="1200" baseline="0" dirty="0" smtClean="0">
                <a:solidFill>
                  <a:schemeClr val="tx1"/>
                </a:solidFill>
                <a:latin typeface="+mn-lt"/>
                <a:ea typeface="+mn-ea"/>
                <a:cs typeface="+mn-cs"/>
              </a:rPr>
              <a:t>coloration of the breeding plumage, (ii) show a slight</a:t>
            </a:r>
          </a:p>
          <a:p>
            <a:r>
              <a:rPr lang="en-US" sz="1200" b="0" i="0" u="none" strike="noStrike" kern="1200" baseline="0" dirty="0" smtClean="0">
                <a:solidFill>
                  <a:schemeClr val="tx1"/>
                </a:solidFill>
                <a:latin typeface="+mn-lt"/>
                <a:ea typeface="+mn-ea"/>
                <a:cs typeface="+mn-cs"/>
              </a:rPr>
              <a:t>difference in body size, (iii) are maintained for life</a:t>
            </a:r>
          </a:p>
          <a:p>
            <a:r>
              <a:rPr lang="en-US" sz="1200" b="0" i="0" u="none" strike="noStrike" kern="1200" baseline="0" dirty="0" smtClean="0">
                <a:solidFill>
                  <a:schemeClr val="tx1"/>
                </a:solidFill>
                <a:latin typeface="+mn-lt"/>
                <a:ea typeface="+mn-ea"/>
                <a:cs typeface="+mn-cs"/>
              </a:rPr>
              <a:t>and (iv) are consistent with a single-locus, two-allele</a:t>
            </a:r>
          </a:p>
          <a:p>
            <a:r>
              <a:rPr lang="nl-NL" sz="1200" b="0" i="0" u="none" strike="noStrike" kern="1200" baseline="0" dirty="0" err="1" smtClean="0">
                <a:solidFill>
                  <a:schemeClr val="tx1"/>
                </a:solidFill>
                <a:latin typeface="+mn-lt"/>
                <a:ea typeface="+mn-ea"/>
                <a:cs typeface="+mn-cs"/>
              </a:rPr>
              <a:t>autosomal</a:t>
            </a:r>
            <a:r>
              <a:rPr lang="nl-NL" sz="1200" b="0" i="0" u="none" strike="noStrike" kern="1200" baseline="0" dirty="0" smtClean="0">
                <a:solidFill>
                  <a:schemeClr val="tx1"/>
                </a:solidFill>
                <a:latin typeface="+mn-lt"/>
                <a:ea typeface="+mn-ea"/>
                <a:cs typeface="+mn-cs"/>
              </a:rPr>
              <a:t> </a:t>
            </a:r>
            <a:r>
              <a:rPr lang="nl-NL" sz="1200" b="0" i="0" u="none" strike="noStrike" kern="1200" baseline="0" dirty="0" err="1" smtClean="0">
                <a:solidFill>
                  <a:schemeClr val="tx1"/>
                </a:solidFill>
                <a:latin typeface="+mn-lt"/>
                <a:ea typeface="+mn-ea"/>
                <a:cs typeface="+mn-cs"/>
              </a:rPr>
              <a:t>genetic</a:t>
            </a:r>
            <a:r>
              <a:rPr lang="nl-NL" sz="1200" b="0" i="0" u="none" strike="noStrike" kern="1200" baseline="0" dirty="0" smtClean="0">
                <a:solidFill>
                  <a:schemeClr val="tx1"/>
                </a:solidFill>
                <a:latin typeface="+mn-lt"/>
                <a:ea typeface="+mn-ea"/>
                <a:cs typeface="+mn-cs"/>
              </a:rPr>
              <a:t> </a:t>
            </a:r>
            <a:r>
              <a:rPr lang="nl-NL" sz="1200" b="0" i="0" u="none" strike="noStrike" kern="1200" baseline="0" dirty="0" err="1" smtClean="0">
                <a:solidFill>
                  <a:schemeClr val="tx1"/>
                </a:solidFill>
                <a:latin typeface="+mn-lt"/>
                <a:ea typeface="+mn-ea"/>
                <a:cs typeface="+mn-cs"/>
              </a:rPr>
              <a:t>polymorphism</a:t>
            </a:r>
            <a:r>
              <a:rPr lang="nl-NL" sz="1200" b="0" i="0" u="none" strike="noStrike" kern="1200" baseline="0" dirty="0" smtClean="0">
                <a:solidFill>
                  <a:schemeClr val="tx1"/>
                </a:solidFill>
                <a:latin typeface="+mn-lt"/>
                <a:ea typeface="+mn-ea"/>
                <a:cs typeface="+mn-cs"/>
              </a:rPr>
              <a:t> (</a:t>
            </a:r>
            <a:r>
              <a:rPr lang="nl-NL" sz="1200" b="0" i="0" u="none" strike="noStrike" kern="1200" baseline="0" dirty="0" err="1" smtClean="0">
                <a:solidFill>
                  <a:schemeClr val="tx1"/>
                </a:solidFill>
                <a:latin typeface="+mn-lt"/>
                <a:ea typeface="+mn-ea"/>
                <a:cs typeface="+mn-cs"/>
              </a:rPr>
              <a:t>Lank</a:t>
            </a:r>
            <a:r>
              <a:rPr lang="nl-NL" sz="1200" b="0" i="0" u="none" strike="noStrike" kern="1200" baseline="0" dirty="0" smtClean="0">
                <a:solidFill>
                  <a:schemeClr val="tx1"/>
                </a:solidFill>
                <a:latin typeface="+mn-lt"/>
                <a:ea typeface="+mn-ea"/>
                <a:cs typeface="+mn-cs"/>
              </a:rPr>
              <a:t> et al. 1995;</a:t>
            </a:r>
          </a:p>
          <a:p>
            <a:r>
              <a:rPr lang="en-US" sz="1200" b="0" i="0" u="none" strike="noStrike" kern="1200" baseline="0" dirty="0" smtClean="0">
                <a:solidFill>
                  <a:schemeClr val="tx1"/>
                </a:solidFill>
                <a:latin typeface="+mn-lt"/>
                <a:ea typeface="+mn-ea"/>
                <a:cs typeface="+mn-cs"/>
              </a:rPr>
              <a:t>Bachman &amp; </a:t>
            </a:r>
            <a:r>
              <a:rPr lang="en-US" sz="1200" b="0" i="0" u="none" strike="noStrike" kern="1200" baseline="0" dirty="0" err="1" smtClean="0">
                <a:solidFill>
                  <a:schemeClr val="tx1"/>
                </a:solidFill>
                <a:latin typeface="+mn-lt"/>
                <a:ea typeface="+mn-ea"/>
                <a:cs typeface="+mn-cs"/>
              </a:rPr>
              <a:t>Widemo</a:t>
            </a:r>
            <a:r>
              <a:rPr lang="en-US" sz="1200" b="0" i="0" u="none" strike="noStrike" kern="1200" baseline="0" dirty="0" smtClean="0">
                <a:solidFill>
                  <a:schemeClr val="tx1"/>
                </a:solidFill>
                <a:latin typeface="+mn-lt"/>
                <a:ea typeface="+mn-ea"/>
                <a:cs typeface="+mn-cs"/>
              </a:rPr>
              <a:t> 1999). The evolution of these</a:t>
            </a:r>
          </a:p>
          <a:p>
            <a:r>
              <a:rPr lang="en-US" sz="1200" b="0" i="0" u="none" strike="noStrike" kern="1200" baseline="0" dirty="0" smtClean="0">
                <a:solidFill>
                  <a:schemeClr val="tx1"/>
                </a:solidFill>
                <a:latin typeface="+mn-lt"/>
                <a:ea typeface="+mn-ea"/>
                <a:cs typeface="+mn-cs"/>
              </a:rPr>
              <a:t>alternative mating strategies and the maintenance of</a:t>
            </a:r>
          </a:p>
          <a:p>
            <a:r>
              <a:rPr lang="en-US" sz="1200" b="0" i="0" u="none" strike="noStrike" kern="1200" baseline="0" dirty="0" smtClean="0">
                <a:solidFill>
                  <a:schemeClr val="tx1"/>
                </a:solidFill>
                <a:latin typeface="+mn-lt"/>
                <a:ea typeface="+mn-ea"/>
                <a:cs typeface="+mn-cs"/>
              </a:rPr>
              <a:t>their relative frequencies (5–15% of male ruffs are</a:t>
            </a:r>
          </a:p>
          <a:p>
            <a:r>
              <a:rPr lang="en-US" sz="1200" b="0" i="0" u="none" strike="noStrike" kern="1200" baseline="0" dirty="0" smtClean="0">
                <a:solidFill>
                  <a:schemeClr val="tx1"/>
                </a:solidFill>
                <a:latin typeface="+mn-lt"/>
                <a:ea typeface="+mn-ea"/>
                <a:cs typeface="+mn-cs"/>
              </a:rPr>
              <a:t>satellites) appear to reflect female choice (van </a:t>
            </a:r>
            <a:r>
              <a:rPr lang="en-US" sz="1200" b="0" i="0" u="none" strike="noStrike" kern="1200" baseline="0" dirty="0" err="1" smtClean="0">
                <a:solidFill>
                  <a:schemeClr val="tx1"/>
                </a:solidFill>
                <a:latin typeface="+mn-lt"/>
                <a:ea typeface="+mn-ea"/>
                <a:cs typeface="+mn-cs"/>
              </a:rPr>
              <a:t>Rhijn</a:t>
            </a:r>
            <a:endParaRPr lang="en-US" sz="1200" b="0" i="0" u="none" strike="noStrike" kern="1200" baseline="0" dirty="0" smtClean="0">
              <a:solidFill>
                <a:schemeClr val="tx1"/>
              </a:solidFill>
              <a:latin typeface="+mn-lt"/>
              <a:ea typeface="+mn-ea"/>
              <a:cs typeface="+mn-cs"/>
            </a:endParaRPr>
          </a:p>
          <a:p>
            <a:r>
              <a:rPr lang="pl-PL" sz="1200" b="0" i="0" u="none" strike="noStrike" kern="1200" baseline="0" dirty="0" smtClean="0">
                <a:solidFill>
                  <a:schemeClr val="tx1"/>
                </a:solidFill>
                <a:latin typeface="+mn-lt"/>
                <a:ea typeface="+mn-ea"/>
                <a:cs typeface="+mn-cs"/>
              </a:rPr>
              <a:t>1983; Hugie &amp; Lank 1997; Widemo 1998).</a:t>
            </a:r>
            <a:endParaRPr lang="nl-NL" sz="1200" b="0" i="0" u="none" strike="noStrike" kern="1200" baseline="0" dirty="0" smtClean="0">
              <a:solidFill>
                <a:schemeClr val="tx1"/>
              </a:solidFill>
              <a:latin typeface="+mn-lt"/>
              <a:ea typeface="+mn-ea"/>
              <a:cs typeface="+mn-cs"/>
            </a:endParaRPr>
          </a:p>
          <a:p>
            <a:r>
              <a:rPr lang="nl-NL" sz="1200" b="0" i="0" u="none" strike="noStrike" kern="1200" baseline="0" dirty="0" smtClean="0">
                <a:solidFill>
                  <a:schemeClr val="tx1"/>
                </a:solidFill>
                <a:latin typeface="+mn-lt"/>
                <a:ea typeface="+mn-ea"/>
                <a:cs typeface="+mn-cs"/>
              </a:rPr>
              <a:t>FROM:</a:t>
            </a:r>
          </a:p>
          <a:p>
            <a:r>
              <a:rPr lang="nl-NL" sz="1200" b="0" i="0" u="none" strike="noStrike" kern="1200" baseline="0" dirty="0" smtClean="0">
                <a:solidFill>
                  <a:schemeClr val="tx1"/>
                </a:solidFill>
                <a:latin typeface="+mn-lt"/>
                <a:ea typeface="+mn-ea"/>
                <a:cs typeface="+mn-cs"/>
              </a:rPr>
              <a:t>Permanent </a:t>
            </a:r>
            <a:r>
              <a:rPr lang="nl-NL" sz="1200" b="0" i="0" u="none" strike="noStrike" kern="1200" baseline="0" dirty="0" err="1" smtClean="0">
                <a:solidFill>
                  <a:schemeClr val="tx1"/>
                </a:solidFill>
                <a:latin typeface="+mn-lt"/>
                <a:ea typeface="+mn-ea"/>
                <a:cs typeface="+mn-cs"/>
              </a:rPr>
              <a:t>female</a:t>
            </a:r>
            <a:r>
              <a:rPr lang="nl-NL" sz="1200" b="0" i="0" u="none" strike="noStrike" kern="1200" baseline="0" dirty="0" smtClean="0">
                <a:solidFill>
                  <a:schemeClr val="tx1"/>
                </a:solidFill>
                <a:latin typeface="+mn-lt"/>
                <a:ea typeface="+mn-ea"/>
                <a:cs typeface="+mn-cs"/>
              </a:rPr>
              <a:t> </a:t>
            </a:r>
            <a:r>
              <a:rPr lang="nl-NL" sz="1200" b="0" i="0" u="none" strike="noStrike" kern="1200" baseline="0" dirty="0" err="1" smtClean="0">
                <a:solidFill>
                  <a:schemeClr val="tx1"/>
                </a:solidFill>
                <a:latin typeface="+mn-lt"/>
                <a:ea typeface="+mn-ea"/>
                <a:cs typeface="+mn-cs"/>
              </a:rPr>
              <a:t>mimics</a:t>
            </a:r>
            <a:endParaRPr lang="nl-NL" sz="1200" b="0" i="0" u="none" strike="noStrike" kern="1200" baseline="0" dirty="0" smtClean="0">
              <a:solidFill>
                <a:schemeClr val="tx1"/>
              </a:solidFill>
              <a:latin typeface="+mn-lt"/>
              <a:ea typeface="+mn-ea"/>
              <a:cs typeface="+mn-cs"/>
            </a:endParaRPr>
          </a:p>
          <a:p>
            <a:r>
              <a:rPr lang="nl-NL" sz="1200" b="0" i="0" u="none" strike="noStrike" kern="1200" baseline="0" dirty="0" smtClean="0">
                <a:solidFill>
                  <a:schemeClr val="tx1"/>
                </a:solidFill>
                <a:latin typeface="+mn-lt"/>
                <a:ea typeface="+mn-ea"/>
                <a:cs typeface="+mn-cs"/>
              </a:rPr>
              <a:t>in a </a:t>
            </a:r>
            <a:r>
              <a:rPr lang="nl-NL" sz="1200" b="0" i="0" u="none" strike="noStrike" kern="1200" baseline="0" dirty="0" err="1" smtClean="0">
                <a:solidFill>
                  <a:schemeClr val="tx1"/>
                </a:solidFill>
                <a:latin typeface="+mn-lt"/>
                <a:ea typeface="+mn-ea"/>
                <a:cs typeface="+mn-cs"/>
              </a:rPr>
              <a:t>lekking</a:t>
            </a:r>
            <a:r>
              <a:rPr lang="nl-NL" sz="1200" b="0" i="0" u="none" strike="noStrike" kern="1200" baseline="0" dirty="0" smtClean="0">
                <a:solidFill>
                  <a:schemeClr val="tx1"/>
                </a:solidFill>
                <a:latin typeface="+mn-lt"/>
                <a:ea typeface="+mn-ea"/>
                <a:cs typeface="+mn-cs"/>
              </a:rPr>
              <a:t> </a:t>
            </a:r>
            <a:r>
              <a:rPr lang="nl-NL" sz="1200" b="0" i="0" u="none" strike="noStrike" kern="1200" baseline="0" dirty="0" err="1" smtClean="0">
                <a:solidFill>
                  <a:schemeClr val="tx1"/>
                </a:solidFill>
                <a:latin typeface="+mn-lt"/>
                <a:ea typeface="+mn-ea"/>
                <a:cs typeface="+mn-cs"/>
              </a:rPr>
              <a:t>shorebird</a:t>
            </a:r>
            <a:endParaRPr lang="nl-NL" sz="1200" b="0" i="0" u="none" strike="noStrike" kern="1200" baseline="0" dirty="0" smtClean="0">
              <a:solidFill>
                <a:schemeClr val="tx1"/>
              </a:solidFill>
              <a:latin typeface="+mn-lt"/>
              <a:ea typeface="+mn-ea"/>
              <a:cs typeface="+mn-cs"/>
            </a:endParaRPr>
          </a:p>
          <a:p>
            <a:r>
              <a:rPr lang="en-US" sz="1200" b="0" i="0" u="none" strike="noStrike" kern="1200" baseline="0" dirty="0" err="1" smtClean="0">
                <a:solidFill>
                  <a:schemeClr val="tx1"/>
                </a:solidFill>
                <a:latin typeface="+mn-lt"/>
                <a:ea typeface="+mn-ea"/>
                <a:cs typeface="+mn-cs"/>
              </a:rPr>
              <a:t>Joop</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Jukema</a:t>
            </a:r>
            <a:r>
              <a:rPr lang="en-US" sz="1200" b="0" i="0" u="none" strike="noStrike" kern="1200" baseline="0" dirty="0" smtClean="0">
                <a:solidFill>
                  <a:schemeClr val="tx1"/>
                </a:solidFill>
                <a:latin typeface="+mn-lt"/>
                <a:ea typeface="+mn-ea"/>
                <a:cs typeface="+mn-cs"/>
              </a:rPr>
              <a:t> and </a:t>
            </a:r>
            <a:r>
              <a:rPr lang="en-US" sz="1200" b="0" i="0" u="none" strike="noStrike" kern="1200" baseline="0" dirty="0" err="1" smtClean="0">
                <a:solidFill>
                  <a:schemeClr val="tx1"/>
                </a:solidFill>
                <a:latin typeface="+mn-lt"/>
                <a:ea typeface="+mn-ea"/>
                <a:cs typeface="+mn-cs"/>
              </a:rPr>
              <a:t>Theunis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Piersma</a:t>
            </a:r>
            <a:endParaRPr lang="en-US" sz="1200" b="0" i="0" u="none" strike="noStrike" kern="1200" baseline="0" dirty="0" smtClean="0">
              <a:solidFill>
                <a:schemeClr val="tx1"/>
              </a:solidFill>
              <a:latin typeface="+mn-lt"/>
              <a:ea typeface="+mn-ea"/>
              <a:cs typeface="+mn-cs"/>
            </a:endParaRPr>
          </a:p>
          <a:p>
            <a:r>
              <a:rPr lang="nn-NO" sz="1200" b="0" i="0" u="none" strike="noStrike" kern="1200" baseline="0" dirty="0" smtClean="0">
                <a:solidFill>
                  <a:schemeClr val="tx1"/>
                </a:solidFill>
                <a:latin typeface="+mn-lt"/>
                <a:ea typeface="+mn-ea"/>
                <a:cs typeface="+mn-cs"/>
              </a:rPr>
              <a:t>Biol. Lett. (2006) 2, 161–164</a:t>
            </a:r>
          </a:p>
          <a:p>
            <a:r>
              <a:rPr lang="nl-NL" sz="1200" b="0" i="0" u="none" strike="noStrike" kern="1200" baseline="0" dirty="0" smtClean="0">
                <a:solidFill>
                  <a:schemeClr val="tx1"/>
                </a:solidFill>
                <a:latin typeface="+mn-lt"/>
                <a:ea typeface="+mn-ea"/>
                <a:cs typeface="+mn-cs"/>
              </a:rPr>
              <a:t>doi:10.1098/rsbl.2005.0416</a:t>
            </a:r>
          </a:p>
          <a:p>
            <a:endParaRPr lang="nl-NL" dirty="0"/>
          </a:p>
        </p:txBody>
      </p:sp>
      <p:sp>
        <p:nvSpPr>
          <p:cNvPr id="4" name="Tijdelijke aanduiding voor dianummer 3"/>
          <p:cNvSpPr>
            <a:spLocks noGrp="1"/>
          </p:cNvSpPr>
          <p:nvPr>
            <p:ph type="sldNum" sz="quarter" idx="10"/>
          </p:nvPr>
        </p:nvSpPr>
        <p:spPr/>
        <p:txBody>
          <a:bodyPr/>
          <a:lstStyle/>
          <a:p>
            <a:fld id="{C2168E72-D434-4AF5-8150-F462BFD7C9B6}" type="slidenum">
              <a:rPr lang="nl-NL" smtClean="0"/>
              <a:t>2</a:t>
            </a:fld>
            <a:endParaRPr lang="nl-NL"/>
          </a:p>
        </p:txBody>
      </p:sp>
    </p:spTree>
    <p:extLst>
      <p:ext uri="{BB962C8B-B14F-4D97-AF65-F5344CB8AC3E}">
        <p14:creationId xmlns:p14="http://schemas.microsoft.com/office/powerpoint/2010/main" val="23699726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smtClean="0">
              <a:latin typeface="Arial" pitchFamily="34" charset="0"/>
            </a:endParaRPr>
          </a:p>
        </p:txBody>
      </p:sp>
    </p:spTree>
    <p:extLst>
      <p:ext uri="{BB962C8B-B14F-4D97-AF65-F5344CB8AC3E}">
        <p14:creationId xmlns:p14="http://schemas.microsoft.com/office/powerpoint/2010/main" val="41329903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C2168E72-D434-4AF5-8150-F462BFD7C9B6}" type="slidenum">
              <a:rPr lang="nl-NL" smtClean="0"/>
              <a:t>38</a:t>
            </a:fld>
            <a:endParaRPr lang="nl-NL"/>
          </a:p>
        </p:txBody>
      </p:sp>
    </p:spTree>
    <p:extLst>
      <p:ext uri="{BB962C8B-B14F-4D97-AF65-F5344CB8AC3E}">
        <p14:creationId xmlns:p14="http://schemas.microsoft.com/office/powerpoint/2010/main" val="9167511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b="1" dirty="0" smtClean="0"/>
              <a:t>CI Affects Histone Deposition in the Male </a:t>
            </a:r>
            <a:r>
              <a:rPr lang="en-US" b="1" dirty="0" err="1" smtClean="0"/>
              <a:t>Pronucleus</a:t>
            </a:r>
            <a:endParaRPr lang="en-US" b="1" dirty="0" smtClean="0"/>
          </a:p>
          <a:p>
            <a:r>
              <a:rPr lang="en-US" dirty="0" smtClean="0"/>
              <a:t>Immediately following the removal of </a:t>
            </a:r>
            <a:r>
              <a:rPr lang="en-US" dirty="0" err="1" smtClean="0"/>
              <a:t>protamines</a:t>
            </a:r>
            <a:r>
              <a:rPr lang="en-US" dirty="0" smtClean="0"/>
              <a:t> from the male </a:t>
            </a:r>
            <a:r>
              <a:rPr lang="en-US" dirty="0" err="1" smtClean="0"/>
              <a:t>pronucleus</a:t>
            </a:r>
            <a:r>
              <a:rPr lang="en-US" dirty="0" smtClean="0"/>
              <a:t>, paternal nucleosomes are assembled using maternally supplied histones. This replication-independent nucleosome assembly specifically involves the H3.3 histone variant, which is deposited along with H4, followed by H2A and H2B </a:t>
            </a:r>
            <a:r>
              <a:rPr lang="en-US" dirty="0" smtClean="0">
                <a:hlinkClick r:id="rId3"/>
              </a:rPr>
              <a:t>[19]</a:t>
            </a:r>
            <a:r>
              <a:rPr lang="en-US" dirty="0" smtClean="0"/>
              <a:t>. H3.3 is thus specifically deposited in the male </a:t>
            </a:r>
            <a:r>
              <a:rPr lang="en-US" dirty="0" err="1" smtClean="0"/>
              <a:t>pronucleus</a:t>
            </a:r>
            <a:r>
              <a:rPr lang="en-US" dirty="0" smtClean="0"/>
              <a:t> before the completion of the female meiosis and remains enriched in paternal chromosomes throughout the first mitotic division. The paternal chromosomes lose H3.3 by incorporation of canonical histone H3 with each new round of replication </a:t>
            </a:r>
            <a:r>
              <a:rPr lang="en-US" dirty="0" smtClean="0">
                <a:hlinkClick r:id="rId4"/>
              </a:rPr>
              <a:t>[20]</a:t>
            </a:r>
            <a:r>
              <a:rPr lang="en-US" dirty="0" smtClean="0"/>
              <a:t>.</a:t>
            </a:r>
          </a:p>
          <a:p>
            <a:r>
              <a:rPr lang="en-US" dirty="0" smtClean="0"/>
              <a:t>In order to take advantage of both the strong CI of </a:t>
            </a:r>
            <a:r>
              <a:rPr lang="en-US" i="1" dirty="0" smtClean="0"/>
              <a:t>D. </a:t>
            </a:r>
            <a:r>
              <a:rPr lang="en-US" i="1" dirty="0" err="1" smtClean="0"/>
              <a:t>simulans</a:t>
            </a:r>
            <a:r>
              <a:rPr lang="en-US" dirty="0" smtClean="0"/>
              <a:t> and of transgenic markers only available in </a:t>
            </a:r>
            <a:r>
              <a:rPr lang="en-US" i="1" dirty="0" smtClean="0"/>
              <a:t>D. melanogaster</a:t>
            </a:r>
            <a:r>
              <a:rPr lang="en-US" dirty="0" smtClean="0"/>
              <a:t>, we performed hybrid crosses between </a:t>
            </a:r>
            <a:r>
              <a:rPr lang="en-US" i="1" dirty="0" smtClean="0"/>
              <a:t>D. </a:t>
            </a:r>
            <a:r>
              <a:rPr lang="en-US" i="1" dirty="0" err="1" smtClean="0"/>
              <a:t>simulans</a:t>
            </a:r>
            <a:r>
              <a:rPr lang="en-US" dirty="0" smtClean="0"/>
              <a:t> males and </a:t>
            </a:r>
            <a:r>
              <a:rPr lang="en-US" i="1" dirty="0" smtClean="0"/>
              <a:t>D. melanogaster</a:t>
            </a:r>
            <a:r>
              <a:rPr lang="en-US" dirty="0" smtClean="0"/>
              <a:t> females. Previous studies demonstrated that this hybrid cross exhibits a robust CI and Rescue and is an appropriate system for studying CI </a:t>
            </a:r>
            <a:r>
              <a:rPr lang="en-US" dirty="0" smtClean="0">
                <a:hlinkClick r:id="rId5"/>
              </a:rPr>
              <a:t>[21]</a:t>
            </a:r>
            <a:r>
              <a:rPr lang="en-US" dirty="0" smtClean="0"/>
              <a:t>. Infected or non-infected </a:t>
            </a:r>
            <a:r>
              <a:rPr lang="en-US" i="1" dirty="0" smtClean="0"/>
              <a:t>D. </a:t>
            </a:r>
            <a:r>
              <a:rPr lang="en-US" i="1" dirty="0" err="1" smtClean="0"/>
              <a:t>simulans</a:t>
            </a:r>
            <a:r>
              <a:rPr lang="en-US" dirty="0" smtClean="0"/>
              <a:t> males were crossed with non-infected transgenic </a:t>
            </a:r>
            <a:r>
              <a:rPr lang="en-US" i="1" dirty="0" smtClean="0"/>
              <a:t>D. melanogaster</a:t>
            </a:r>
            <a:r>
              <a:rPr lang="en-US" dirty="0" smtClean="0"/>
              <a:t> females expressing a tagged H3.3-FLAG histone (CI and control crosses, respectively). In all embryos examined from the above control hybrid cross (n = 51), a robust H3.3 deposition was observed in the male </a:t>
            </a:r>
            <a:r>
              <a:rPr lang="en-US" dirty="0" err="1" smtClean="0"/>
              <a:t>pronucleus</a:t>
            </a:r>
            <a:r>
              <a:rPr lang="en-US" dirty="0" smtClean="0"/>
              <a:t> prior to completion of female meiosis, similar to the H3.3 deposition observed in single species </a:t>
            </a:r>
            <a:r>
              <a:rPr lang="en-US" i="1" dirty="0" smtClean="0"/>
              <a:t>D. melanogaster</a:t>
            </a:r>
            <a:r>
              <a:rPr lang="en-US" dirty="0" smtClean="0"/>
              <a:t> control crosses (not shown). All exhibited normal H3.3 deposition in the male </a:t>
            </a:r>
            <a:r>
              <a:rPr lang="en-US" dirty="0" err="1" smtClean="0"/>
              <a:t>pronucleus</a:t>
            </a:r>
            <a:r>
              <a:rPr lang="en-US" dirty="0" smtClean="0"/>
              <a:t> before the completion of female meiosis (n = 30, </a:t>
            </a:r>
            <a:r>
              <a:rPr lang="en-US" dirty="0" smtClean="0">
                <a:hlinkClick r:id="rId6"/>
              </a:rPr>
              <a:t>Figure 3A</a:t>
            </a:r>
            <a:r>
              <a:rPr lang="en-US" dirty="0" smtClean="0"/>
              <a:t>). However in hybrid CI crosses, 22% of the embryos exhibited an abnormal H3.3 accumulation at the periphery of the male </a:t>
            </a:r>
            <a:r>
              <a:rPr lang="en-US" dirty="0" err="1" smtClean="0"/>
              <a:t>pronucleus</a:t>
            </a:r>
            <a:r>
              <a:rPr lang="en-US" dirty="0" smtClean="0"/>
              <a:t> before the completion of female meiosis (n = 63, </a:t>
            </a:r>
            <a:r>
              <a:rPr lang="en-US" dirty="0" smtClean="0">
                <a:hlinkClick r:id="rId6"/>
              </a:rPr>
              <a:t>Figure 3A</a:t>
            </a:r>
            <a:r>
              <a:rPr lang="en-US" dirty="0" smtClean="0"/>
              <a:t>). In all nuclei with an abnormal accumulation at the periphery, no H3.3 staining was observed inside the nucleus suggesting a failure or an altered pattern of early H3.3 deposition. No </a:t>
            </a:r>
            <a:r>
              <a:rPr lang="en-US" dirty="0" err="1" smtClean="0"/>
              <a:t>lamin</a:t>
            </a:r>
            <a:r>
              <a:rPr lang="en-US" dirty="0" smtClean="0"/>
              <a:t> is detected at this stage (</a:t>
            </a:r>
            <a:r>
              <a:rPr lang="en-US" dirty="0" smtClean="0">
                <a:hlinkClick r:id="rId7"/>
              </a:rPr>
              <a:t>Figure S1</a:t>
            </a:r>
            <a:r>
              <a:rPr lang="en-US" dirty="0" smtClean="0"/>
              <a:t>), which suggests that nucleosome assembly occurs prior to the formation of the pronuclear envelope, ruling out a general nuclear import defect. Double </a:t>
            </a:r>
            <a:r>
              <a:rPr lang="en-US" dirty="0" err="1" smtClean="0"/>
              <a:t>immunostaining</a:t>
            </a:r>
            <a:r>
              <a:rPr lang="en-US" dirty="0" smtClean="0"/>
              <a:t> experiments showed that histone H4 </a:t>
            </a:r>
            <a:r>
              <a:rPr lang="en-US" dirty="0" err="1" smtClean="0"/>
              <a:t>colocalized</a:t>
            </a:r>
            <a:r>
              <a:rPr lang="en-US" dirty="0" smtClean="0"/>
              <a:t> with H3.3 in peripheral rings in CI embryos (</a:t>
            </a:r>
            <a:r>
              <a:rPr lang="en-US" dirty="0" smtClean="0">
                <a:hlinkClick r:id="rId6"/>
              </a:rPr>
              <a:t>Figure 3B</a:t>
            </a:r>
            <a:r>
              <a:rPr lang="en-US" dirty="0" smtClean="0"/>
              <a:t>). These abnormal rings of H3.3 and H4 are never observed during </a:t>
            </a:r>
            <a:r>
              <a:rPr lang="en-US" dirty="0" err="1" smtClean="0"/>
              <a:t>pronuclei</a:t>
            </a:r>
            <a:r>
              <a:rPr lang="en-US" dirty="0" smtClean="0"/>
              <a:t> apposition (</a:t>
            </a:r>
            <a:r>
              <a:rPr lang="en-US" dirty="0" smtClean="0">
                <a:hlinkClick r:id="rId6"/>
              </a:rPr>
              <a:t>Figure 3A′</a:t>
            </a:r>
            <a:r>
              <a:rPr lang="en-US" dirty="0" smtClean="0"/>
              <a:t>, n&gt;30 for control and CI crosses). This suggests that CI results in a delayed, but not complete inhibition of H3.3/H4 nuclear deposition</a:t>
            </a:r>
          </a:p>
          <a:p>
            <a:pPr eaLnBrk="1" hangingPunct="1"/>
            <a:endParaRPr lang="en-US" sz="1200" dirty="0" smtClean="0"/>
          </a:p>
          <a:p>
            <a:pPr eaLnBrk="1" hangingPunct="1"/>
            <a:r>
              <a:rPr lang="en-US" sz="1200" dirty="0" err="1" smtClean="0"/>
              <a:t>Landmann</a:t>
            </a:r>
            <a:r>
              <a:rPr lang="en-US" sz="1200" dirty="0" smtClean="0"/>
              <a:t> F, </a:t>
            </a:r>
            <a:r>
              <a:rPr lang="en-US" sz="1200" dirty="0" err="1" smtClean="0"/>
              <a:t>Orsi</a:t>
            </a:r>
            <a:r>
              <a:rPr lang="en-US" sz="1200" dirty="0" smtClean="0"/>
              <a:t> GA, </a:t>
            </a:r>
            <a:r>
              <a:rPr lang="en-US" sz="1200" dirty="0" err="1" smtClean="0"/>
              <a:t>Loppin</a:t>
            </a:r>
            <a:r>
              <a:rPr lang="en-US" sz="1200" dirty="0" smtClean="0"/>
              <a:t> B, Sullivan W (2009) Wolbachia-Mediated Cytoplasmic Incompatibility Is Associated with Impaired Histone Deposition in the Male </a:t>
            </a:r>
            <a:r>
              <a:rPr lang="en-US" sz="1200" dirty="0" err="1" smtClean="0"/>
              <a:t>Pronucleus</a:t>
            </a:r>
            <a:r>
              <a:rPr lang="en-US" sz="1200" dirty="0" smtClean="0"/>
              <a:t>. </a:t>
            </a:r>
            <a:r>
              <a:rPr lang="en-US" sz="1200" dirty="0" err="1" smtClean="0"/>
              <a:t>PLoS</a:t>
            </a:r>
            <a:r>
              <a:rPr lang="en-US" sz="1200" dirty="0" smtClean="0"/>
              <a:t> </a:t>
            </a:r>
            <a:r>
              <a:rPr lang="en-US" sz="1200" dirty="0" err="1" smtClean="0"/>
              <a:t>Pathog</a:t>
            </a:r>
            <a:r>
              <a:rPr lang="en-US" sz="1200" dirty="0" smtClean="0"/>
              <a:t> 5(3): e1000343. doi:10.1371/journal.ppat.1000343</a:t>
            </a:r>
          </a:p>
          <a:p>
            <a:pPr eaLnBrk="1" hangingPunct="1"/>
            <a:r>
              <a:rPr lang="en-US" sz="1200" dirty="0" smtClean="0">
                <a:hlinkClick r:id="rId8"/>
              </a:rPr>
              <a:t>http://www.plospathogens.org/article/info:doi/10.1371/journal.ppat.1000343</a:t>
            </a:r>
            <a:endParaRPr lang="en-US" sz="1200" dirty="0" smtClean="0"/>
          </a:p>
          <a:p>
            <a:endParaRPr lang="nl-NL" dirty="0"/>
          </a:p>
        </p:txBody>
      </p:sp>
      <p:sp>
        <p:nvSpPr>
          <p:cNvPr id="4" name="Tijdelijke aanduiding voor dianummer 3"/>
          <p:cNvSpPr>
            <a:spLocks noGrp="1"/>
          </p:cNvSpPr>
          <p:nvPr>
            <p:ph type="sldNum" sz="quarter" idx="10"/>
          </p:nvPr>
        </p:nvSpPr>
        <p:spPr/>
        <p:txBody>
          <a:bodyPr/>
          <a:lstStyle/>
          <a:p>
            <a:fld id="{C2168E72-D434-4AF5-8150-F462BFD7C9B6}" type="slidenum">
              <a:rPr lang="nl-NL" smtClean="0"/>
              <a:t>40</a:t>
            </a:fld>
            <a:endParaRPr lang="nl-NL"/>
          </a:p>
        </p:txBody>
      </p:sp>
    </p:spTree>
    <p:extLst>
      <p:ext uri="{BB962C8B-B14F-4D97-AF65-F5344CB8AC3E}">
        <p14:creationId xmlns:p14="http://schemas.microsoft.com/office/powerpoint/2010/main" val="15642830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smtClean="0"/>
              <a:t>Normal cross: Immediately following fertilization, the specialized nuclear envelope (lacking nuclear pores) of the male </a:t>
            </a:r>
            <a:r>
              <a:rPr lang="en-US" dirty="0" err="1" smtClean="0"/>
              <a:t>pronucleus</a:t>
            </a:r>
            <a:r>
              <a:rPr lang="en-US" dirty="0" smtClean="0"/>
              <a:t> is removed. Next, the </a:t>
            </a:r>
            <a:r>
              <a:rPr lang="en-US" dirty="0" err="1" smtClean="0"/>
              <a:t>protamines</a:t>
            </a:r>
            <a:r>
              <a:rPr lang="en-US" dirty="0" smtClean="0"/>
              <a:t> are removed and replaced by maternally supplied histones, including the replication-independent histone H3.3. This event is followed by </a:t>
            </a:r>
            <a:r>
              <a:rPr lang="en-US" dirty="0" err="1" smtClean="0"/>
              <a:t>lamin</a:t>
            </a:r>
            <a:r>
              <a:rPr lang="en-US" dirty="0" smtClean="0"/>
              <a:t> deposition and formation of a conventional nuclear envelope containing nuclear pores. Next, S-phase is initiated and upon completion, Cdk1 is activated driving nuclear envelope breakdown, chromosome condensation, and spindle assembly. CI cross: At the cytological level, removal of the sperm nuclear envelope and </a:t>
            </a:r>
            <a:r>
              <a:rPr lang="en-US" dirty="0" err="1" smtClean="0"/>
              <a:t>protamines</a:t>
            </a:r>
            <a:r>
              <a:rPr lang="en-US" dirty="0" smtClean="0"/>
              <a:t> appear normal. Often however, histone H3.3 deposition is abnormal, resulting in a ring of histone H3.3 encompassing the paternal </a:t>
            </a:r>
            <a:r>
              <a:rPr lang="en-US" dirty="0" err="1" smtClean="0"/>
              <a:t>pronucleus</a:t>
            </a:r>
            <a:r>
              <a:rPr lang="en-US" dirty="0" smtClean="0"/>
              <a:t>. This is the earliest documented CI phenotype in embryos and is similar to that observed for mutants in the chromatin remodeling protein Chd1. Imaging PCNA, a marker for replicating chromosomes, indicates that replication initiates normally in CI embryos, but is prolonged or incomplete. This may be a direct result of the earlier defects in H3.3 deposition. Replication delays activate S-phase checkpoints and thus are likely the cause of the previously described delays in Cdk1 activation and nuclear envelope breakdown.</a:t>
            </a:r>
            <a:endParaRPr lang="nl-NL" dirty="0"/>
          </a:p>
        </p:txBody>
      </p:sp>
      <p:sp>
        <p:nvSpPr>
          <p:cNvPr id="4" name="Tijdelijke aanduiding voor dianummer 3"/>
          <p:cNvSpPr>
            <a:spLocks noGrp="1"/>
          </p:cNvSpPr>
          <p:nvPr>
            <p:ph type="sldNum" sz="quarter" idx="10"/>
          </p:nvPr>
        </p:nvSpPr>
        <p:spPr/>
        <p:txBody>
          <a:bodyPr/>
          <a:lstStyle/>
          <a:p>
            <a:fld id="{C2168E72-D434-4AF5-8150-F462BFD7C9B6}" type="slidenum">
              <a:rPr lang="nl-NL" smtClean="0"/>
              <a:t>42</a:t>
            </a:fld>
            <a:endParaRPr lang="nl-NL"/>
          </a:p>
        </p:txBody>
      </p:sp>
    </p:spTree>
    <p:extLst>
      <p:ext uri="{BB962C8B-B14F-4D97-AF65-F5344CB8AC3E}">
        <p14:creationId xmlns:p14="http://schemas.microsoft.com/office/powerpoint/2010/main" val="35445948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Rot="1" noChangeAspect="1" noChangeArrowheads="1" noTextEdit="1"/>
          </p:cNvSpPr>
          <p:nvPr>
            <p:ph type="sldImg"/>
          </p:nvPr>
        </p:nvSpPr>
        <p:spPr>
          <a:xfrm>
            <a:off x="1143000" y="687388"/>
            <a:ext cx="4572000" cy="3429000"/>
          </a:xfrm>
          <a:ln/>
        </p:spPr>
      </p:sp>
      <p:sp>
        <p:nvSpPr>
          <p:cNvPr id="162819" name="Rectangle 3"/>
          <p:cNvSpPr>
            <a:spLocks noGrp="1" noChangeArrowheads="1"/>
          </p:cNvSpPr>
          <p:nvPr>
            <p:ph type="body" idx="1"/>
          </p:nvPr>
        </p:nvSpPr>
        <p:spPr>
          <a:xfrm>
            <a:off x="685480" y="4344607"/>
            <a:ext cx="5487041" cy="411209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Nuclear genes: biparental; plasma genes: uniparental. Nuclear: optimal sexratio 50:50; plasma: more daughters.</a:t>
            </a:r>
          </a:p>
        </p:txBody>
      </p:sp>
    </p:spTree>
    <p:extLst>
      <p:ext uri="{BB962C8B-B14F-4D97-AF65-F5344CB8AC3E}">
        <p14:creationId xmlns:p14="http://schemas.microsoft.com/office/powerpoint/2010/main" val="34819689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3B8063-1403-49AF-A935-8A10ED4899CB}" type="slidenum">
              <a:rPr lang="en-US"/>
              <a:pPr/>
              <a:t>46</a:t>
            </a:fld>
            <a:endParaRPr lang="en-US"/>
          </a:p>
        </p:txBody>
      </p:sp>
      <p:sp>
        <p:nvSpPr>
          <p:cNvPr id="26521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65219" name="Rectangle 3"/>
          <p:cNvSpPr>
            <a:spLocks noGrp="1" noChangeArrowheads="1"/>
          </p:cNvSpPr>
          <p:nvPr>
            <p:ph type="body" idx="1"/>
          </p:nvPr>
        </p:nvSpPr>
        <p:spPr bwMode="auto">
          <a:xfrm>
            <a:off x="914189" y="4343993"/>
            <a:ext cx="5029622" cy="4114504"/>
          </a:xfrm>
          <a:prstGeom prst="rect">
            <a:avLst/>
          </a:prstGeom>
          <a:solidFill>
            <a:srgbClr val="FFFFFF"/>
          </a:solidFill>
          <a:ln>
            <a:solidFill>
              <a:srgbClr val="000000"/>
            </a:solidFill>
            <a:miter lim="800000"/>
            <a:headEnd/>
            <a:tailEnd/>
          </a:ln>
        </p:spPr>
        <p:txBody>
          <a:bodyPr lIns="91435" tIns="45717" rIns="91435" bIns="45717"/>
          <a:lstStyle/>
          <a:p>
            <a:endParaRPr lang="nl-NL"/>
          </a:p>
        </p:txBody>
      </p:sp>
    </p:spTree>
    <p:extLst>
      <p:ext uri="{BB962C8B-B14F-4D97-AF65-F5344CB8AC3E}">
        <p14:creationId xmlns:p14="http://schemas.microsoft.com/office/powerpoint/2010/main" val="4942830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baseline="0" dirty="0" smtClean="0">
                <a:solidFill>
                  <a:schemeClr val="tx1"/>
                </a:solidFill>
                <a:latin typeface="+mn-lt"/>
                <a:ea typeface="+mn-ea"/>
                <a:cs typeface="+mn-cs"/>
              </a:rPr>
              <a:t>The </a:t>
            </a:r>
            <a:r>
              <a:rPr lang="nl-NL" sz="1200" b="0" i="0" u="none" strike="noStrike" kern="1200" baseline="0" dirty="0" err="1" smtClean="0">
                <a:solidFill>
                  <a:schemeClr val="tx1"/>
                </a:solidFill>
                <a:latin typeface="+mn-lt"/>
                <a:ea typeface="+mn-ea"/>
                <a:cs typeface="+mn-cs"/>
              </a:rPr>
              <a:t>two</a:t>
            </a:r>
            <a:r>
              <a:rPr lang="nl-NL" sz="1200" b="0" i="0" u="none" strike="noStrike" kern="1200" baseline="0" dirty="0" smtClean="0">
                <a:solidFill>
                  <a:schemeClr val="tx1"/>
                </a:solidFill>
                <a:latin typeface="+mn-lt"/>
                <a:ea typeface="+mn-ea"/>
                <a:cs typeface="+mn-cs"/>
              </a:rPr>
              <a:t> </a:t>
            </a:r>
            <a:r>
              <a:rPr lang="nl-NL" sz="1200" b="0" i="0" u="none" strike="noStrike" kern="1200" baseline="0" dirty="0" err="1" smtClean="0">
                <a:solidFill>
                  <a:schemeClr val="tx1"/>
                </a:solidFill>
                <a:latin typeface="+mn-lt"/>
                <a:ea typeface="+mn-ea"/>
                <a:cs typeface="+mn-cs"/>
              </a:rPr>
              <a:t>alternative</a:t>
            </a:r>
            <a:r>
              <a:rPr lang="nl-NL"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mating strategies: (</a:t>
            </a:r>
            <a:r>
              <a:rPr lang="en-US" sz="1200" b="0" i="0" u="none" strike="noStrike" kern="1200" baseline="0" dirty="0" err="1" smtClean="0">
                <a:solidFill>
                  <a:schemeClr val="tx1"/>
                </a:solidFill>
                <a:latin typeface="+mn-lt"/>
                <a:ea typeface="+mn-ea"/>
                <a:cs typeface="+mn-cs"/>
              </a:rPr>
              <a:t>i</a:t>
            </a:r>
            <a:r>
              <a:rPr lang="en-US" sz="1200" b="0" i="0" u="none" strike="noStrike" kern="1200" baseline="0" dirty="0" smtClean="0">
                <a:solidFill>
                  <a:schemeClr val="tx1"/>
                </a:solidFill>
                <a:latin typeface="+mn-lt"/>
                <a:ea typeface="+mn-ea"/>
                <a:cs typeface="+mn-cs"/>
              </a:rPr>
              <a:t>) are strongly correlated with the</a:t>
            </a:r>
          </a:p>
          <a:p>
            <a:r>
              <a:rPr lang="en-US" sz="1200" b="0" i="0" u="none" strike="noStrike" kern="1200" baseline="0" dirty="0" smtClean="0">
                <a:solidFill>
                  <a:schemeClr val="tx1"/>
                </a:solidFill>
                <a:latin typeface="+mn-lt"/>
                <a:ea typeface="+mn-ea"/>
                <a:cs typeface="+mn-cs"/>
              </a:rPr>
              <a:t>coloration of the breeding plumage, (ii) show a slight</a:t>
            </a:r>
          </a:p>
          <a:p>
            <a:r>
              <a:rPr lang="en-US" sz="1200" b="0" i="0" u="none" strike="noStrike" kern="1200" baseline="0" dirty="0" smtClean="0">
                <a:solidFill>
                  <a:schemeClr val="tx1"/>
                </a:solidFill>
                <a:latin typeface="+mn-lt"/>
                <a:ea typeface="+mn-ea"/>
                <a:cs typeface="+mn-cs"/>
              </a:rPr>
              <a:t>difference in body size, (iii) are maintained for life</a:t>
            </a:r>
          </a:p>
          <a:p>
            <a:r>
              <a:rPr lang="en-US" sz="1200" b="0" i="0" u="none" strike="noStrike" kern="1200" baseline="0" dirty="0" smtClean="0">
                <a:solidFill>
                  <a:schemeClr val="tx1"/>
                </a:solidFill>
                <a:latin typeface="+mn-lt"/>
                <a:ea typeface="+mn-ea"/>
                <a:cs typeface="+mn-cs"/>
              </a:rPr>
              <a:t>and (iv) are consistent with a single-locus, two-allele</a:t>
            </a:r>
          </a:p>
          <a:p>
            <a:r>
              <a:rPr lang="nl-NL" sz="1200" b="0" i="0" u="none" strike="noStrike" kern="1200" baseline="0" dirty="0" err="1" smtClean="0">
                <a:solidFill>
                  <a:schemeClr val="tx1"/>
                </a:solidFill>
                <a:latin typeface="+mn-lt"/>
                <a:ea typeface="+mn-ea"/>
                <a:cs typeface="+mn-cs"/>
              </a:rPr>
              <a:t>autosomal</a:t>
            </a:r>
            <a:r>
              <a:rPr lang="nl-NL" sz="1200" b="0" i="0" u="none" strike="noStrike" kern="1200" baseline="0" dirty="0" smtClean="0">
                <a:solidFill>
                  <a:schemeClr val="tx1"/>
                </a:solidFill>
                <a:latin typeface="+mn-lt"/>
                <a:ea typeface="+mn-ea"/>
                <a:cs typeface="+mn-cs"/>
              </a:rPr>
              <a:t> </a:t>
            </a:r>
            <a:r>
              <a:rPr lang="nl-NL" sz="1200" b="0" i="0" u="none" strike="noStrike" kern="1200" baseline="0" dirty="0" err="1" smtClean="0">
                <a:solidFill>
                  <a:schemeClr val="tx1"/>
                </a:solidFill>
                <a:latin typeface="+mn-lt"/>
                <a:ea typeface="+mn-ea"/>
                <a:cs typeface="+mn-cs"/>
              </a:rPr>
              <a:t>genetic</a:t>
            </a:r>
            <a:r>
              <a:rPr lang="nl-NL" sz="1200" b="0" i="0" u="none" strike="noStrike" kern="1200" baseline="0" dirty="0" smtClean="0">
                <a:solidFill>
                  <a:schemeClr val="tx1"/>
                </a:solidFill>
                <a:latin typeface="+mn-lt"/>
                <a:ea typeface="+mn-ea"/>
                <a:cs typeface="+mn-cs"/>
              </a:rPr>
              <a:t> </a:t>
            </a:r>
            <a:r>
              <a:rPr lang="nl-NL" sz="1200" b="0" i="0" u="none" strike="noStrike" kern="1200" baseline="0" dirty="0" err="1" smtClean="0">
                <a:solidFill>
                  <a:schemeClr val="tx1"/>
                </a:solidFill>
                <a:latin typeface="+mn-lt"/>
                <a:ea typeface="+mn-ea"/>
                <a:cs typeface="+mn-cs"/>
              </a:rPr>
              <a:t>polymorphism</a:t>
            </a:r>
            <a:r>
              <a:rPr lang="nl-NL" sz="1200" b="0" i="0" u="none" strike="noStrike" kern="1200" baseline="0" dirty="0" smtClean="0">
                <a:solidFill>
                  <a:schemeClr val="tx1"/>
                </a:solidFill>
                <a:latin typeface="+mn-lt"/>
                <a:ea typeface="+mn-ea"/>
                <a:cs typeface="+mn-cs"/>
              </a:rPr>
              <a:t> (</a:t>
            </a:r>
            <a:r>
              <a:rPr lang="nl-NL" sz="1200" b="0" i="0" u="none" strike="noStrike" kern="1200" baseline="0" dirty="0" err="1" smtClean="0">
                <a:solidFill>
                  <a:schemeClr val="tx1"/>
                </a:solidFill>
                <a:latin typeface="+mn-lt"/>
                <a:ea typeface="+mn-ea"/>
                <a:cs typeface="+mn-cs"/>
              </a:rPr>
              <a:t>Lank</a:t>
            </a:r>
            <a:r>
              <a:rPr lang="nl-NL" sz="1200" b="0" i="0" u="none" strike="noStrike" kern="1200" baseline="0" dirty="0" smtClean="0">
                <a:solidFill>
                  <a:schemeClr val="tx1"/>
                </a:solidFill>
                <a:latin typeface="+mn-lt"/>
                <a:ea typeface="+mn-ea"/>
                <a:cs typeface="+mn-cs"/>
              </a:rPr>
              <a:t> et al. 1995;</a:t>
            </a:r>
          </a:p>
          <a:p>
            <a:r>
              <a:rPr lang="en-US" sz="1200" b="0" i="0" u="none" strike="noStrike" kern="1200" baseline="0" dirty="0" smtClean="0">
                <a:solidFill>
                  <a:schemeClr val="tx1"/>
                </a:solidFill>
                <a:latin typeface="+mn-lt"/>
                <a:ea typeface="+mn-ea"/>
                <a:cs typeface="+mn-cs"/>
              </a:rPr>
              <a:t>Bachman &amp; </a:t>
            </a:r>
            <a:r>
              <a:rPr lang="en-US" sz="1200" b="0" i="0" u="none" strike="noStrike" kern="1200" baseline="0" dirty="0" err="1" smtClean="0">
                <a:solidFill>
                  <a:schemeClr val="tx1"/>
                </a:solidFill>
                <a:latin typeface="+mn-lt"/>
                <a:ea typeface="+mn-ea"/>
                <a:cs typeface="+mn-cs"/>
              </a:rPr>
              <a:t>Widemo</a:t>
            </a:r>
            <a:r>
              <a:rPr lang="en-US" sz="1200" b="0" i="0" u="none" strike="noStrike" kern="1200" baseline="0" dirty="0" smtClean="0">
                <a:solidFill>
                  <a:schemeClr val="tx1"/>
                </a:solidFill>
                <a:latin typeface="+mn-lt"/>
                <a:ea typeface="+mn-ea"/>
                <a:cs typeface="+mn-cs"/>
              </a:rPr>
              <a:t> 1999). The evolution of these</a:t>
            </a:r>
          </a:p>
          <a:p>
            <a:r>
              <a:rPr lang="en-US" sz="1200" b="0" i="0" u="none" strike="noStrike" kern="1200" baseline="0" dirty="0" smtClean="0">
                <a:solidFill>
                  <a:schemeClr val="tx1"/>
                </a:solidFill>
                <a:latin typeface="+mn-lt"/>
                <a:ea typeface="+mn-ea"/>
                <a:cs typeface="+mn-cs"/>
              </a:rPr>
              <a:t>alternative mating strategies and the maintenance of</a:t>
            </a:r>
          </a:p>
          <a:p>
            <a:r>
              <a:rPr lang="en-US" sz="1200" b="0" i="0" u="none" strike="noStrike" kern="1200" baseline="0" dirty="0" smtClean="0">
                <a:solidFill>
                  <a:schemeClr val="tx1"/>
                </a:solidFill>
                <a:latin typeface="+mn-lt"/>
                <a:ea typeface="+mn-ea"/>
                <a:cs typeface="+mn-cs"/>
              </a:rPr>
              <a:t>their relative frequencies (5–15% of male ruffs are</a:t>
            </a:r>
          </a:p>
          <a:p>
            <a:r>
              <a:rPr lang="en-US" sz="1200" b="0" i="0" u="none" strike="noStrike" kern="1200" baseline="0" dirty="0" smtClean="0">
                <a:solidFill>
                  <a:schemeClr val="tx1"/>
                </a:solidFill>
                <a:latin typeface="+mn-lt"/>
                <a:ea typeface="+mn-ea"/>
                <a:cs typeface="+mn-cs"/>
              </a:rPr>
              <a:t>satellites) appear to reflect female choice (van </a:t>
            </a:r>
            <a:r>
              <a:rPr lang="en-US" sz="1200" b="0" i="0" u="none" strike="noStrike" kern="1200" baseline="0" dirty="0" err="1" smtClean="0">
                <a:solidFill>
                  <a:schemeClr val="tx1"/>
                </a:solidFill>
                <a:latin typeface="+mn-lt"/>
                <a:ea typeface="+mn-ea"/>
                <a:cs typeface="+mn-cs"/>
              </a:rPr>
              <a:t>Rhijn</a:t>
            </a:r>
            <a:endParaRPr lang="en-US" sz="1200" b="0" i="0" u="none" strike="noStrike" kern="1200" baseline="0" dirty="0" smtClean="0">
              <a:solidFill>
                <a:schemeClr val="tx1"/>
              </a:solidFill>
              <a:latin typeface="+mn-lt"/>
              <a:ea typeface="+mn-ea"/>
              <a:cs typeface="+mn-cs"/>
            </a:endParaRPr>
          </a:p>
          <a:p>
            <a:r>
              <a:rPr lang="pl-PL" sz="1200" b="0" i="0" u="none" strike="noStrike" kern="1200" baseline="0" dirty="0" smtClean="0">
                <a:solidFill>
                  <a:schemeClr val="tx1"/>
                </a:solidFill>
                <a:latin typeface="+mn-lt"/>
                <a:ea typeface="+mn-ea"/>
                <a:cs typeface="+mn-cs"/>
              </a:rPr>
              <a:t>1983; Hugie &amp; Lank 1997; Widemo 1998).</a:t>
            </a:r>
            <a:endParaRPr lang="nl-NL" sz="1200" b="0" i="0" u="none" strike="noStrike" kern="1200" baseline="0" dirty="0" smtClean="0">
              <a:solidFill>
                <a:schemeClr val="tx1"/>
              </a:solidFill>
              <a:latin typeface="+mn-lt"/>
              <a:ea typeface="+mn-ea"/>
              <a:cs typeface="+mn-cs"/>
            </a:endParaRPr>
          </a:p>
          <a:p>
            <a:r>
              <a:rPr lang="nl-NL" sz="1200" b="0" i="0" u="none" strike="noStrike" kern="1200" baseline="0" dirty="0" smtClean="0">
                <a:solidFill>
                  <a:schemeClr val="tx1"/>
                </a:solidFill>
                <a:latin typeface="+mn-lt"/>
                <a:ea typeface="+mn-ea"/>
                <a:cs typeface="+mn-cs"/>
              </a:rPr>
              <a:t>FROM:</a:t>
            </a:r>
          </a:p>
          <a:p>
            <a:r>
              <a:rPr lang="nl-NL" sz="1200" b="0" i="0" u="none" strike="noStrike" kern="1200" baseline="0" dirty="0" smtClean="0">
                <a:solidFill>
                  <a:schemeClr val="tx1"/>
                </a:solidFill>
                <a:latin typeface="+mn-lt"/>
                <a:ea typeface="+mn-ea"/>
                <a:cs typeface="+mn-cs"/>
              </a:rPr>
              <a:t>Permanent </a:t>
            </a:r>
            <a:r>
              <a:rPr lang="nl-NL" sz="1200" b="0" i="0" u="none" strike="noStrike" kern="1200" baseline="0" dirty="0" err="1" smtClean="0">
                <a:solidFill>
                  <a:schemeClr val="tx1"/>
                </a:solidFill>
                <a:latin typeface="+mn-lt"/>
                <a:ea typeface="+mn-ea"/>
                <a:cs typeface="+mn-cs"/>
              </a:rPr>
              <a:t>female</a:t>
            </a:r>
            <a:r>
              <a:rPr lang="nl-NL" sz="1200" b="0" i="0" u="none" strike="noStrike" kern="1200" baseline="0" dirty="0" smtClean="0">
                <a:solidFill>
                  <a:schemeClr val="tx1"/>
                </a:solidFill>
                <a:latin typeface="+mn-lt"/>
                <a:ea typeface="+mn-ea"/>
                <a:cs typeface="+mn-cs"/>
              </a:rPr>
              <a:t> </a:t>
            </a:r>
            <a:r>
              <a:rPr lang="nl-NL" sz="1200" b="0" i="0" u="none" strike="noStrike" kern="1200" baseline="0" dirty="0" err="1" smtClean="0">
                <a:solidFill>
                  <a:schemeClr val="tx1"/>
                </a:solidFill>
                <a:latin typeface="+mn-lt"/>
                <a:ea typeface="+mn-ea"/>
                <a:cs typeface="+mn-cs"/>
              </a:rPr>
              <a:t>mimics</a:t>
            </a:r>
            <a:endParaRPr lang="nl-NL" sz="1200" b="0" i="0" u="none" strike="noStrike" kern="1200" baseline="0" dirty="0" smtClean="0">
              <a:solidFill>
                <a:schemeClr val="tx1"/>
              </a:solidFill>
              <a:latin typeface="+mn-lt"/>
              <a:ea typeface="+mn-ea"/>
              <a:cs typeface="+mn-cs"/>
            </a:endParaRPr>
          </a:p>
          <a:p>
            <a:r>
              <a:rPr lang="nl-NL" sz="1200" b="0" i="0" u="none" strike="noStrike" kern="1200" baseline="0" dirty="0" smtClean="0">
                <a:solidFill>
                  <a:schemeClr val="tx1"/>
                </a:solidFill>
                <a:latin typeface="+mn-lt"/>
                <a:ea typeface="+mn-ea"/>
                <a:cs typeface="+mn-cs"/>
              </a:rPr>
              <a:t>in a </a:t>
            </a:r>
            <a:r>
              <a:rPr lang="nl-NL" sz="1200" b="0" i="0" u="none" strike="noStrike" kern="1200" baseline="0" dirty="0" err="1" smtClean="0">
                <a:solidFill>
                  <a:schemeClr val="tx1"/>
                </a:solidFill>
                <a:latin typeface="+mn-lt"/>
                <a:ea typeface="+mn-ea"/>
                <a:cs typeface="+mn-cs"/>
              </a:rPr>
              <a:t>lekking</a:t>
            </a:r>
            <a:r>
              <a:rPr lang="nl-NL" sz="1200" b="0" i="0" u="none" strike="noStrike" kern="1200" baseline="0" dirty="0" smtClean="0">
                <a:solidFill>
                  <a:schemeClr val="tx1"/>
                </a:solidFill>
                <a:latin typeface="+mn-lt"/>
                <a:ea typeface="+mn-ea"/>
                <a:cs typeface="+mn-cs"/>
              </a:rPr>
              <a:t> </a:t>
            </a:r>
            <a:r>
              <a:rPr lang="nl-NL" sz="1200" b="0" i="0" u="none" strike="noStrike" kern="1200" baseline="0" dirty="0" err="1" smtClean="0">
                <a:solidFill>
                  <a:schemeClr val="tx1"/>
                </a:solidFill>
                <a:latin typeface="+mn-lt"/>
                <a:ea typeface="+mn-ea"/>
                <a:cs typeface="+mn-cs"/>
              </a:rPr>
              <a:t>shorebird</a:t>
            </a:r>
            <a:endParaRPr lang="nl-NL" sz="1200" b="0" i="0" u="none" strike="noStrike" kern="1200" baseline="0" dirty="0" smtClean="0">
              <a:solidFill>
                <a:schemeClr val="tx1"/>
              </a:solidFill>
              <a:latin typeface="+mn-lt"/>
              <a:ea typeface="+mn-ea"/>
              <a:cs typeface="+mn-cs"/>
            </a:endParaRPr>
          </a:p>
          <a:p>
            <a:r>
              <a:rPr lang="en-US" sz="1200" b="0" i="0" u="none" strike="noStrike" kern="1200" baseline="0" dirty="0" err="1" smtClean="0">
                <a:solidFill>
                  <a:schemeClr val="tx1"/>
                </a:solidFill>
                <a:latin typeface="+mn-lt"/>
                <a:ea typeface="+mn-ea"/>
                <a:cs typeface="+mn-cs"/>
              </a:rPr>
              <a:t>Joop</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Jukema</a:t>
            </a:r>
            <a:r>
              <a:rPr lang="en-US" sz="1200" b="0" i="0" u="none" strike="noStrike" kern="1200" baseline="0" dirty="0" smtClean="0">
                <a:solidFill>
                  <a:schemeClr val="tx1"/>
                </a:solidFill>
                <a:latin typeface="+mn-lt"/>
                <a:ea typeface="+mn-ea"/>
                <a:cs typeface="+mn-cs"/>
              </a:rPr>
              <a:t> and </a:t>
            </a:r>
            <a:r>
              <a:rPr lang="en-US" sz="1200" b="0" i="0" u="none" strike="noStrike" kern="1200" baseline="0" dirty="0" err="1" smtClean="0">
                <a:solidFill>
                  <a:schemeClr val="tx1"/>
                </a:solidFill>
                <a:latin typeface="+mn-lt"/>
                <a:ea typeface="+mn-ea"/>
                <a:cs typeface="+mn-cs"/>
              </a:rPr>
              <a:t>Theunis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Piersma</a:t>
            </a:r>
            <a:endParaRPr lang="en-US" sz="1200" b="0" i="0" u="none" strike="noStrike" kern="1200" baseline="0" dirty="0" smtClean="0">
              <a:solidFill>
                <a:schemeClr val="tx1"/>
              </a:solidFill>
              <a:latin typeface="+mn-lt"/>
              <a:ea typeface="+mn-ea"/>
              <a:cs typeface="+mn-cs"/>
            </a:endParaRPr>
          </a:p>
          <a:p>
            <a:r>
              <a:rPr lang="nn-NO" sz="1200" b="0" i="0" u="none" strike="noStrike" kern="1200" baseline="0" dirty="0" smtClean="0">
                <a:solidFill>
                  <a:schemeClr val="tx1"/>
                </a:solidFill>
                <a:latin typeface="+mn-lt"/>
                <a:ea typeface="+mn-ea"/>
                <a:cs typeface="+mn-cs"/>
              </a:rPr>
              <a:t>Biol. Lett. (2006) 2, 161–164</a:t>
            </a:r>
          </a:p>
          <a:p>
            <a:r>
              <a:rPr lang="nl-NL" sz="1200" b="0" i="0" u="none" strike="noStrike" kern="1200" baseline="0" dirty="0" smtClean="0">
                <a:solidFill>
                  <a:schemeClr val="tx1"/>
                </a:solidFill>
                <a:latin typeface="+mn-lt"/>
                <a:ea typeface="+mn-ea"/>
                <a:cs typeface="+mn-cs"/>
              </a:rPr>
              <a:t>doi:10.1098/rsbl.2005.0416</a:t>
            </a:r>
          </a:p>
          <a:p>
            <a:endParaRPr lang="nl-NL" dirty="0"/>
          </a:p>
        </p:txBody>
      </p:sp>
      <p:sp>
        <p:nvSpPr>
          <p:cNvPr id="4" name="Tijdelijke aanduiding voor dianummer 3"/>
          <p:cNvSpPr>
            <a:spLocks noGrp="1"/>
          </p:cNvSpPr>
          <p:nvPr>
            <p:ph type="sldNum" sz="quarter" idx="10"/>
          </p:nvPr>
        </p:nvSpPr>
        <p:spPr/>
        <p:txBody>
          <a:bodyPr/>
          <a:lstStyle/>
          <a:p>
            <a:fld id="{C2168E72-D434-4AF5-8150-F462BFD7C9B6}" type="slidenum">
              <a:rPr lang="nl-NL" smtClean="0"/>
              <a:t>55</a:t>
            </a:fld>
            <a:endParaRPr lang="nl-NL"/>
          </a:p>
        </p:txBody>
      </p:sp>
    </p:spTree>
    <p:extLst>
      <p:ext uri="{BB962C8B-B14F-4D97-AF65-F5344CB8AC3E}">
        <p14:creationId xmlns:p14="http://schemas.microsoft.com/office/powerpoint/2010/main" val="2369972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C2168E72-D434-4AF5-8150-F462BFD7C9B6}" type="slidenum">
              <a:rPr lang="nl-NL" smtClean="0"/>
              <a:t>5</a:t>
            </a:fld>
            <a:endParaRPr lang="nl-NL"/>
          </a:p>
        </p:txBody>
      </p:sp>
    </p:spTree>
    <p:extLst>
      <p:ext uri="{BB962C8B-B14F-4D97-AF65-F5344CB8AC3E}">
        <p14:creationId xmlns:p14="http://schemas.microsoft.com/office/powerpoint/2010/main" val="268186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baseline="0" dirty="0" err="1" smtClean="0"/>
              <a:t>Chromatin</a:t>
            </a:r>
            <a:r>
              <a:rPr lang="nl-NL" baseline="0" dirty="0" smtClean="0"/>
              <a:t> </a:t>
            </a:r>
            <a:r>
              <a:rPr lang="nl-NL" baseline="0" dirty="0" err="1" smtClean="0"/>
              <a:t>remodelling</a:t>
            </a:r>
            <a:endParaRPr lang="nl-NL"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nl-NL" dirty="0" smtClean="0"/>
          </a:p>
          <a:p>
            <a:r>
              <a:rPr lang="nl-NL" dirty="0" err="1" smtClean="0"/>
              <a:t>Transcriptional</a:t>
            </a:r>
            <a:r>
              <a:rPr lang="nl-NL" baseline="0" dirty="0" smtClean="0"/>
              <a:t> control</a:t>
            </a:r>
          </a:p>
        </p:txBody>
      </p:sp>
      <p:sp>
        <p:nvSpPr>
          <p:cNvPr id="4" name="Tijdelijke aanduiding voor dianummer 3"/>
          <p:cNvSpPr>
            <a:spLocks noGrp="1"/>
          </p:cNvSpPr>
          <p:nvPr>
            <p:ph type="sldNum" sz="quarter" idx="10"/>
          </p:nvPr>
        </p:nvSpPr>
        <p:spPr/>
        <p:txBody>
          <a:bodyPr/>
          <a:lstStyle/>
          <a:p>
            <a:fld id="{C2168E72-D434-4AF5-8150-F462BFD7C9B6}" type="slidenum">
              <a:rPr lang="nl-NL" smtClean="0"/>
              <a:t>8</a:t>
            </a:fld>
            <a:endParaRPr lang="nl-NL"/>
          </a:p>
        </p:txBody>
      </p:sp>
    </p:spTree>
    <p:extLst>
      <p:ext uri="{BB962C8B-B14F-4D97-AF65-F5344CB8AC3E}">
        <p14:creationId xmlns:p14="http://schemas.microsoft.com/office/powerpoint/2010/main" val="2147505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C2168E72-D434-4AF5-8150-F462BFD7C9B6}" type="slidenum">
              <a:rPr lang="nl-NL" smtClean="0"/>
              <a:t>14</a:t>
            </a:fld>
            <a:endParaRPr lang="nl-NL"/>
          </a:p>
        </p:txBody>
      </p:sp>
    </p:spTree>
    <p:extLst>
      <p:ext uri="{BB962C8B-B14F-4D97-AF65-F5344CB8AC3E}">
        <p14:creationId xmlns:p14="http://schemas.microsoft.com/office/powerpoint/2010/main" val="3063147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C2168E72-D434-4AF5-8150-F462BFD7C9B6}" type="slidenum">
              <a:rPr lang="nl-NL" smtClean="0"/>
              <a:t>18</a:t>
            </a:fld>
            <a:endParaRPr lang="nl-NL"/>
          </a:p>
        </p:txBody>
      </p:sp>
    </p:spTree>
    <p:extLst>
      <p:ext uri="{BB962C8B-B14F-4D97-AF65-F5344CB8AC3E}">
        <p14:creationId xmlns:p14="http://schemas.microsoft.com/office/powerpoint/2010/main" val="3063147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baseline="0" dirty="0" smtClean="0">
                <a:solidFill>
                  <a:schemeClr val="tx1"/>
                </a:solidFill>
                <a:latin typeface="+mn-lt"/>
                <a:ea typeface="+mn-ea"/>
                <a:cs typeface="+mn-cs"/>
              </a:rPr>
              <a:t>The </a:t>
            </a:r>
            <a:r>
              <a:rPr lang="nl-NL" sz="1200" b="0" i="0" u="none" strike="noStrike" kern="1200" baseline="0" dirty="0" err="1" smtClean="0">
                <a:solidFill>
                  <a:schemeClr val="tx1"/>
                </a:solidFill>
                <a:latin typeface="+mn-lt"/>
                <a:ea typeface="+mn-ea"/>
                <a:cs typeface="+mn-cs"/>
              </a:rPr>
              <a:t>two</a:t>
            </a:r>
            <a:r>
              <a:rPr lang="nl-NL" sz="1200" b="0" i="0" u="none" strike="noStrike" kern="1200" baseline="0" dirty="0" smtClean="0">
                <a:solidFill>
                  <a:schemeClr val="tx1"/>
                </a:solidFill>
                <a:latin typeface="+mn-lt"/>
                <a:ea typeface="+mn-ea"/>
                <a:cs typeface="+mn-cs"/>
              </a:rPr>
              <a:t> </a:t>
            </a:r>
            <a:r>
              <a:rPr lang="nl-NL" sz="1200" b="0" i="0" u="none" strike="noStrike" kern="1200" baseline="0" dirty="0" err="1" smtClean="0">
                <a:solidFill>
                  <a:schemeClr val="tx1"/>
                </a:solidFill>
                <a:latin typeface="+mn-lt"/>
                <a:ea typeface="+mn-ea"/>
                <a:cs typeface="+mn-cs"/>
              </a:rPr>
              <a:t>alternative</a:t>
            </a:r>
            <a:r>
              <a:rPr lang="nl-NL"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mating strategies: (</a:t>
            </a:r>
            <a:r>
              <a:rPr lang="en-US" sz="1200" b="0" i="0" u="none" strike="noStrike" kern="1200" baseline="0" dirty="0" err="1" smtClean="0">
                <a:solidFill>
                  <a:schemeClr val="tx1"/>
                </a:solidFill>
                <a:latin typeface="+mn-lt"/>
                <a:ea typeface="+mn-ea"/>
                <a:cs typeface="+mn-cs"/>
              </a:rPr>
              <a:t>i</a:t>
            </a:r>
            <a:r>
              <a:rPr lang="en-US" sz="1200" b="0" i="0" u="none" strike="noStrike" kern="1200" baseline="0" dirty="0" smtClean="0">
                <a:solidFill>
                  <a:schemeClr val="tx1"/>
                </a:solidFill>
                <a:latin typeface="+mn-lt"/>
                <a:ea typeface="+mn-ea"/>
                <a:cs typeface="+mn-cs"/>
              </a:rPr>
              <a:t>) are strongly correlated with the</a:t>
            </a:r>
          </a:p>
          <a:p>
            <a:r>
              <a:rPr lang="en-US" sz="1200" b="0" i="0" u="none" strike="noStrike" kern="1200" baseline="0" dirty="0" smtClean="0">
                <a:solidFill>
                  <a:schemeClr val="tx1"/>
                </a:solidFill>
                <a:latin typeface="+mn-lt"/>
                <a:ea typeface="+mn-ea"/>
                <a:cs typeface="+mn-cs"/>
              </a:rPr>
              <a:t>coloration of the breeding plumage, (ii) show a slight</a:t>
            </a:r>
          </a:p>
          <a:p>
            <a:r>
              <a:rPr lang="en-US" sz="1200" b="0" i="0" u="none" strike="noStrike" kern="1200" baseline="0" dirty="0" smtClean="0">
                <a:solidFill>
                  <a:schemeClr val="tx1"/>
                </a:solidFill>
                <a:latin typeface="+mn-lt"/>
                <a:ea typeface="+mn-ea"/>
                <a:cs typeface="+mn-cs"/>
              </a:rPr>
              <a:t>difference in body size, (iii) are maintained for life</a:t>
            </a:r>
          </a:p>
          <a:p>
            <a:r>
              <a:rPr lang="en-US" sz="1200" b="0" i="0" u="none" strike="noStrike" kern="1200" baseline="0" dirty="0" smtClean="0">
                <a:solidFill>
                  <a:schemeClr val="tx1"/>
                </a:solidFill>
                <a:latin typeface="+mn-lt"/>
                <a:ea typeface="+mn-ea"/>
                <a:cs typeface="+mn-cs"/>
              </a:rPr>
              <a:t>and (iv) are consistent with a single-locus, two-allele</a:t>
            </a:r>
          </a:p>
          <a:p>
            <a:r>
              <a:rPr lang="nl-NL" sz="1200" b="0" i="0" u="none" strike="noStrike" kern="1200" baseline="0" dirty="0" err="1" smtClean="0">
                <a:solidFill>
                  <a:schemeClr val="tx1"/>
                </a:solidFill>
                <a:latin typeface="+mn-lt"/>
                <a:ea typeface="+mn-ea"/>
                <a:cs typeface="+mn-cs"/>
              </a:rPr>
              <a:t>autosomal</a:t>
            </a:r>
            <a:r>
              <a:rPr lang="nl-NL" sz="1200" b="0" i="0" u="none" strike="noStrike" kern="1200" baseline="0" dirty="0" smtClean="0">
                <a:solidFill>
                  <a:schemeClr val="tx1"/>
                </a:solidFill>
                <a:latin typeface="+mn-lt"/>
                <a:ea typeface="+mn-ea"/>
                <a:cs typeface="+mn-cs"/>
              </a:rPr>
              <a:t> </a:t>
            </a:r>
            <a:r>
              <a:rPr lang="nl-NL" sz="1200" b="0" i="0" u="none" strike="noStrike" kern="1200" baseline="0" dirty="0" err="1" smtClean="0">
                <a:solidFill>
                  <a:schemeClr val="tx1"/>
                </a:solidFill>
                <a:latin typeface="+mn-lt"/>
                <a:ea typeface="+mn-ea"/>
                <a:cs typeface="+mn-cs"/>
              </a:rPr>
              <a:t>genetic</a:t>
            </a:r>
            <a:r>
              <a:rPr lang="nl-NL" sz="1200" b="0" i="0" u="none" strike="noStrike" kern="1200" baseline="0" dirty="0" smtClean="0">
                <a:solidFill>
                  <a:schemeClr val="tx1"/>
                </a:solidFill>
                <a:latin typeface="+mn-lt"/>
                <a:ea typeface="+mn-ea"/>
                <a:cs typeface="+mn-cs"/>
              </a:rPr>
              <a:t> </a:t>
            </a:r>
            <a:r>
              <a:rPr lang="nl-NL" sz="1200" b="0" i="0" u="none" strike="noStrike" kern="1200" baseline="0" dirty="0" err="1" smtClean="0">
                <a:solidFill>
                  <a:schemeClr val="tx1"/>
                </a:solidFill>
                <a:latin typeface="+mn-lt"/>
                <a:ea typeface="+mn-ea"/>
                <a:cs typeface="+mn-cs"/>
              </a:rPr>
              <a:t>polymorphism</a:t>
            </a:r>
            <a:r>
              <a:rPr lang="nl-NL" sz="1200" b="0" i="0" u="none" strike="noStrike" kern="1200" baseline="0" dirty="0" smtClean="0">
                <a:solidFill>
                  <a:schemeClr val="tx1"/>
                </a:solidFill>
                <a:latin typeface="+mn-lt"/>
                <a:ea typeface="+mn-ea"/>
                <a:cs typeface="+mn-cs"/>
              </a:rPr>
              <a:t> (</a:t>
            </a:r>
            <a:r>
              <a:rPr lang="nl-NL" sz="1200" b="0" i="0" u="none" strike="noStrike" kern="1200" baseline="0" dirty="0" err="1" smtClean="0">
                <a:solidFill>
                  <a:schemeClr val="tx1"/>
                </a:solidFill>
                <a:latin typeface="+mn-lt"/>
                <a:ea typeface="+mn-ea"/>
                <a:cs typeface="+mn-cs"/>
              </a:rPr>
              <a:t>Lank</a:t>
            </a:r>
            <a:r>
              <a:rPr lang="nl-NL" sz="1200" b="0" i="0" u="none" strike="noStrike" kern="1200" baseline="0" dirty="0" smtClean="0">
                <a:solidFill>
                  <a:schemeClr val="tx1"/>
                </a:solidFill>
                <a:latin typeface="+mn-lt"/>
                <a:ea typeface="+mn-ea"/>
                <a:cs typeface="+mn-cs"/>
              </a:rPr>
              <a:t> et al. 1995;</a:t>
            </a:r>
          </a:p>
          <a:p>
            <a:r>
              <a:rPr lang="en-US" sz="1200" b="0" i="0" u="none" strike="noStrike" kern="1200" baseline="0" dirty="0" smtClean="0">
                <a:solidFill>
                  <a:schemeClr val="tx1"/>
                </a:solidFill>
                <a:latin typeface="+mn-lt"/>
                <a:ea typeface="+mn-ea"/>
                <a:cs typeface="+mn-cs"/>
              </a:rPr>
              <a:t>Bachman &amp; </a:t>
            </a:r>
            <a:r>
              <a:rPr lang="en-US" sz="1200" b="0" i="0" u="none" strike="noStrike" kern="1200" baseline="0" dirty="0" err="1" smtClean="0">
                <a:solidFill>
                  <a:schemeClr val="tx1"/>
                </a:solidFill>
                <a:latin typeface="+mn-lt"/>
                <a:ea typeface="+mn-ea"/>
                <a:cs typeface="+mn-cs"/>
              </a:rPr>
              <a:t>Widemo</a:t>
            </a:r>
            <a:r>
              <a:rPr lang="en-US" sz="1200" b="0" i="0" u="none" strike="noStrike" kern="1200" baseline="0" dirty="0" smtClean="0">
                <a:solidFill>
                  <a:schemeClr val="tx1"/>
                </a:solidFill>
                <a:latin typeface="+mn-lt"/>
                <a:ea typeface="+mn-ea"/>
                <a:cs typeface="+mn-cs"/>
              </a:rPr>
              <a:t> 1999). The evolution of these</a:t>
            </a:r>
          </a:p>
          <a:p>
            <a:r>
              <a:rPr lang="en-US" sz="1200" b="0" i="0" u="none" strike="noStrike" kern="1200" baseline="0" dirty="0" smtClean="0">
                <a:solidFill>
                  <a:schemeClr val="tx1"/>
                </a:solidFill>
                <a:latin typeface="+mn-lt"/>
                <a:ea typeface="+mn-ea"/>
                <a:cs typeface="+mn-cs"/>
              </a:rPr>
              <a:t>alternative mating strategies and the maintenance of</a:t>
            </a:r>
          </a:p>
          <a:p>
            <a:r>
              <a:rPr lang="en-US" sz="1200" b="0" i="0" u="none" strike="noStrike" kern="1200" baseline="0" dirty="0" smtClean="0">
                <a:solidFill>
                  <a:schemeClr val="tx1"/>
                </a:solidFill>
                <a:latin typeface="+mn-lt"/>
                <a:ea typeface="+mn-ea"/>
                <a:cs typeface="+mn-cs"/>
              </a:rPr>
              <a:t>their relative frequencies (5–15% of male ruffs are</a:t>
            </a:r>
          </a:p>
          <a:p>
            <a:r>
              <a:rPr lang="en-US" sz="1200" b="0" i="0" u="none" strike="noStrike" kern="1200" baseline="0" dirty="0" smtClean="0">
                <a:solidFill>
                  <a:schemeClr val="tx1"/>
                </a:solidFill>
                <a:latin typeface="+mn-lt"/>
                <a:ea typeface="+mn-ea"/>
                <a:cs typeface="+mn-cs"/>
              </a:rPr>
              <a:t>satellites) appear to reflect female choice (van </a:t>
            </a:r>
            <a:r>
              <a:rPr lang="en-US" sz="1200" b="0" i="0" u="none" strike="noStrike" kern="1200" baseline="0" dirty="0" err="1" smtClean="0">
                <a:solidFill>
                  <a:schemeClr val="tx1"/>
                </a:solidFill>
                <a:latin typeface="+mn-lt"/>
                <a:ea typeface="+mn-ea"/>
                <a:cs typeface="+mn-cs"/>
              </a:rPr>
              <a:t>Rhijn</a:t>
            </a:r>
            <a:endParaRPr lang="en-US" sz="1200" b="0" i="0" u="none" strike="noStrike" kern="1200" baseline="0" dirty="0" smtClean="0">
              <a:solidFill>
                <a:schemeClr val="tx1"/>
              </a:solidFill>
              <a:latin typeface="+mn-lt"/>
              <a:ea typeface="+mn-ea"/>
              <a:cs typeface="+mn-cs"/>
            </a:endParaRPr>
          </a:p>
          <a:p>
            <a:r>
              <a:rPr lang="pl-PL" sz="1200" b="0" i="0" u="none" strike="noStrike" kern="1200" baseline="0" dirty="0" smtClean="0">
                <a:solidFill>
                  <a:schemeClr val="tx1"/>
                </a:solidFill>
                <a:latin typeface="+mn-lt"/>
                <a:ea typeface="+mn-ea"/>
                <a:cs typeface="+mn-cs"/>
              </a:rPr>
              <a:t>1983; Hugie &amp; Lank 1997; Widemo 1998).</a:t>
            </a:r>
            <a:endParaRPr lang="nl-NL" sz="1200" b="0" i="0" u="none" strike="noStrike" kern="1200" baseline="0" dirty="0" smtClean="0">
              <a:solidFill>
                <a:schemeClr val="tx1"/>
              </a:solidFill>
              <a:latin typeface="+mn-lt"/>
              <a:ea typeface="+mn-ea"/>
              <a:cs typeface="+mn-cs"/>
            </a:endParaRPr>
          </a:p>
          <a:p>
            <a:r>
              <a:rPr lang="nl-NL" sz="1200" b="0" i="0" u="none" strike="noStrike" kern="1200" baseline="0" dirty="0" smtClean="0">
                <a:solidFill>
                  <a:schemeClr val="tx1"/>
                </a:solidFill>
                <a:latin typeface="+mn-lt"/>
                <a:ea typeface="+mn-ea"/>
                <a:cs typeface="+mn-cs"/>
              </a:rPr>
              <a:t>FROM:</a:t>
            </a:r>
          </a:p>
          <a:p>
            <a:r>
              <a:rPr lang="nl-NL" sz="1200" b="0" i="0" u="none" strike="noStrike" kern="1200" baseline="0" dirty="0" smtClean="0">
                <a:solidFill>
                  <a:schemeClr val="tx1"/>
                </a:solidFill>
                <a:latin typeface="+mn-lt"/>
                <a:ea typeface="+mn-ea"/>
                <a:cs typeface="+mn-cs"/>
              </a:rPr>
              <a:t>Permanent </a:t>
            </a:r>
            <a:r>
              <a:rPr lang="nl-NL" sz="1200" b="0" i="0" u="none" strike="noStrike" kern="1200" baseline="0" dirty="0" err="1" smtClean="0">
                <a:solidFill>
                  <a:schemeClr val="tx1"/>
                </a:solidFill>
                <a:latin typeface="+mn-lt"/>
                <a:ea typeface="+mn-ea"/>
                <a:cs typeface="+mn-cs"/>
              </a:rPr>
              <a:t>female</a:t>
            </a:r>
            <a:r>
              <a:rPr lang="nl-NL" sz="1200" b="0" i="0" u="none" strike="noStrike" kern="1200" baseline="0" dirty="0" smtClean="0">
                <a:solidFill>
                  <a:schemeClr val="tx1"/>
                </a:solidFill>
                <a:latin typeface="+mn-lt"/>
                <a:ea typeface="+mn-ea"/>
                <a:cs typeface="+mn-cs"/>
              </a:rPr>
              <a:t> </a:t>
            </a:r>
            <a:r>
              <a:rPr lang="nl-NL" sz="1200" b="0" i="0" u="none" strike="noStrike" kern="1200" baseline="0" dirty="0" err="1" smtClean="0">
                <a:solidFill>
                  <a:schemeClr val="tx1"/>
                </a:solidFill>
                <a:latin typeface="+mn-lt"/>
                <a:ea typeface="+mn-ea"/>
                <a:cs typeface="+mn-cs"/>
              </a:rPr>
              <a:t>mimics</a:t>
            </a:r>
            <a:endParaRPr lang="nl-NL" sz="1200" b="0" i="0" u="none" strike="noStrike" kern="1200" baseline="0" dirty="0" smtClean="0">
              <a:solidFill>
                <a:schemeClr val="tx1"/>
              </a:solidFill>
              <a:latin typeface="+mn-lt"/>
              <a:ea typeface="+mn-ea"/>
              <a:cs typeface="+mn-cs"/>
            </a:endParaRPr>
          </a:p>
          <a:p>
            <a:r>
              <a:rPr lang="nl-NL" sz="1200" b="0" i="0" u="none" strike="noStrike" kern="1200" baseline="0" dirty="0" smtClean="0">
                <a:solidFill>
                  <a:schemeClr val="tx1"/>
                </a:solidFill>
                <a:latin typeface="+mn-lt"/>
                <a:ea typeface="+mn-ea"/>
                <a:cs typeface="+mn-cs"/>
              </a:rPr>
              <a:t>in a </a:t>
            </a:r>
            <a:r>
              <a:rPr lang="nl-NL" sz="1200" b="0" i="0" u="none" strike="noStrike" kern="1200" baseline="0" dirty="0" err="1" smtClean="0">
                <a:solidFill>
                  <a:schemeClr val="tx1"/>
                </a:solidFill>
                <a:latin typeface="+mn-lt"/>
                <a:ea typeface="+mn-ea"/>
                <a:cs typeface="+mn-cs"/>
              </a:rPr>
              <a:t>lekking</a:t>
            </a:r>
            <a:r>
              <a:rPr lang="nl-NL" sz="1200" b="0" i="0" u="none" strike="noStrike" kern="1200" baseline="0" dirty="0" smtClean="0">
                <a:solidFill>
                  <a:schemeClr val="tx1"/>
                </a:solidFill>
                <a:latin typeface="+mn-lt"/>
                <a:ea typeface="+mn-ea"/>
                <a:cs typeface="+mn-cs"/>
              </a:rPr>
              <a:t> </a:t>
            </a:r>
            <a:r>
              <a:rPr lang="nl-NL" sz="1200" b="0" i="0" u="none" strike="noStrike" kern="1200" baseline="0" dirty="0" err="1" smtClean="0">
                <a:solidFill>
                  <a:schemeClr val="tx1"/>
                </a:solidFill>
                <a:latin typeface="+mn-lt"/>
                <a:ea typeface="+mn-ea"/>
                <a:cs typeface="+mn-cs"/>
              </a:rPr>
              <a:t>shorebird</a:t>
            </a:r>
            <a:endParaRPr lang="nl-NL" sz="1200" b="0" i="0" u="none" strike="noStrike" kern="1200" baseline="0" dirty="0" smtClean="0">
              <a:solidFill>
                <a:schemeClr val="tx1"/>
              </a:solidFill>
              <a:latin typeface="+mn-lt"/>
              <a:ea typeface="+mn-ea"/>
              <a:cs typeface="+mn-cs"/>
            </a:endParaRPr>
          </a:p>
          <a:p>
            <a:r>
              <a:rPr lang="en-US" sz="1200" b="0" i="0" u="none" strike="noStrike" kern="1200" baseline="0" dirty="0" err="1" smtClean="0">
                <a:solidFill>
                  <a:schemeClr val="tx1"/>
                </a:solidFill>
                <a:latin typeface="+mn-lt"/>
                <a:ea typeface="+mn-ea"/>
                <a:cs typeface="+mn-cs"/>
              </a:rPr>
              <a:t>Joop</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Jukema</a:t>
            </a:r>
            <a:r>
              <a:rPr lang="en-US" sz="1200" b="0" i="0" u="none" strike="noStrike" kern="1200" baseline="0" dirty="0" smtClean="0">
                <a:solidFill>
                  <a:schemeClr val="tx1"/>
                </a:solidFill>
                <a:latin typeface="+mn-lt"/>
                <a:ea typeface="+mn-ea"/>
                <a:cs typeface="+mn-cs"/>
              </a:rPr>
              <a:t> and </a:t>
            </a:r>
            <a:r>
              <a:rPr lang="en-US" sz="1200" b="0" i="0" u="none" strike="noStrike" kern="1200" baseline="0" dirty="0" err="1" smtClean="0">
                <a:solidFill>
                  <a:schemeClr val="tx1"/>
                </a:solidFill>
                <a:latin typeface="+mn-lt"/>
                <a:ea typeface="+mn-ea"/>
                <a:cs typeface="+mn-cs"/>
              </a:rPr>
              <a:t>Theunis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Piersma</a:t>
            </a:r>
            <a:endParaRPr lang="en-US" sz="1200" b="0" i="0" u="none" strike="noStrike" kern="1200" baseline="0" dirty="0" smtClean="0">
              <a:solidFill>
                <a:schemeClr val="tx1"/>
              </a:solidFill>
              <a:latin typeface="+mn-lt"/>
              <a:ea typeface="+mn-ea"/>
              <a:cs typeface="+mn-cs"/>
            </a:endParaRPr>
          </a:p>
          <a:p>
            <a:r>
              <a:rPr lang="nn-NO" sz="1200" b="0" i="0" u="none" strike="noStrike" kern="1200" baseline="0" dirty="0" smtClean="0">
                <a:solidFill>
                  <a:schemeClr val="tx1"/>
                </a:solidFill>
                <a:latin typeface="+mn-lt"/>
                <a:ea typeface="+mn-ea"/>
                <a:cs typeface="+mn-cs"/>
              </a:rPr>
              <a:t>Biol. Lett. (2006) 2, 161–164</a:t>
            </a:r>
          </a:p>
          <a:p>
            <a:r>
              <a:rPr lang="nl-NL" sz="1200" b="0" i="0" u="none" strike="noStrike" kern="1200" baseline="0" dirty="0" smtClean="0">
                <a:solidFill>
                  <a:schemeClr val="tx1"/>
                </a:solidFill>
                <a:latin typeface="+mn-lt"/>
                <a:ea typeface="+mn-ea"/>
                <a:cs typeface="+mn-cs"/>
              </a:rPr>
              <a:t>doi:10.1098/rsbl.2005.0416</a:t>
            </a:r>
          </a:p>
          <a:p>
            <a:endParaRPr lang="nl-NL" dirty="0"/>
          </a:p>
        </p:txBody>
      </p:sp>
      <p:sp>
        <p:nvSpPr>
          <p:cNvPr id="4" name="Tijdelijke aanduiding voor dianummer 3"/>
          <p:cNvSpPr>
            <a:spLocks noGrp="1"/>
          </p:cNvSpPr>
          <p:nvPr>
            <p:ph type="sldNum" sz="quarter" idx="10"/>
          </p:nvPr>
        </p:nvSpPr>
        <p:spPr/>
        <p:txBody>
          <a:bodyPr/>
          <a:lstStyle/>
          <a:p>
            <a:fld id="{C2168E72-D434-4AF5-8150-F462BFD7C9B6}" type="slidenum">
              <a:rPr lang="nl-NL" smtClean="0"/>
              <a:t>19</a:t>
            </a:fld>
            <a:endParaRPr lang="nl-NL"/>
          </a:p>
        </p:txBody>
      </p:sp>
    </p:spTree>
    <p:extLst>
      <p:ext uri="{BB962C8B-B14F-4D97-AF65-F5344CB8AC3E}">
        <p14:creationId xmlns:p14="http://schemas.microsoft.com/office/powerpoint/2010/main" val="23699726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b="1" dirty="0" smtClean="0"/>
              <a:t>Abstract</a:t>
            </a:r>
          </a:p>
          <a:p>
            <a:r>
              <a:rPr lang="en-US" dirty="0" smtClean="0"/>
              <a:t>Aphids are important agricultural pests and also biological models for studies of insect-plant interactions, symbiosis, virus vectoring, and the developmental causes of extreme phenotypic plasticity. Here we present the 464 Mb draft genome assembly of the pea aphid </a:t>
            </a:r>
            <a:r>
              <a:rPr lang="en-US" i="1" dirty="0" err="1" smtClean="0"/>
              <a:t>Acyrthosiphon</a:t>
            </a:r>
            <a:r>
              <a:rPr lang="en-US" i="1" dirty="0" smtClean="0"/>
              <a:t> </a:t>
            </a:r>
            <a:r>
              <a:rPr lang="en-US" i="1" dirty="0" err="1" smtClean="0"/>
              <a:t>pisum</a:t>
            </a:r>
            <a:r>
              <a:rPr lang="en-US" dirty="0" smtClean="0"/>
              <a:t>. This first published whole genome sequence of a basal </a:t>
            </a:r>
            <a:r>
              <a:rPr lang="en-US" dirty="0" err="1" smtClean="0"/>
              <a:t>hemimetabolous</a:t>
            </a:r>
            <a:r>
              <a:rPr lang="en-US" dirty="0" smtClean="0"/>
              <a:t> insect provides an </a:t>
            </a:r>
            <a:r>
              <a:rPr lang="en-US" dirty="0" err="1" smtClean="0"/>
              <a:t>outgroup</a:t>
            </a:r>
            <a:r>
              <a:rPr lang="en-US" dirty="0" smtClean="0"/>
              <a:t> to the multiple published genomes of </a:t>
            </a:r>
            <a:r>
              <a:rPr lang="en-US" dirty="0" err="1" smtClean="0"/>
              <a:t>holometabolous</a:t>
            </a:r>
            <a:r>
              <a:rPr lang="en-US" dirty="0" smtClean="0"/>
              <a:t> insects. Pea aphids are host-plant specialists, they can reproduce both sexually and asexually, and they have coevolved with an obligate bacterial symbiont. Here we highlight findings from whole genome analysis that may be related to these unusual biological features. These findings include discovery of extensive gene duplication in more than 2000 gene families as well as loss of evolutionarily conserved genes. Gene family expansions relative to other published genomes include genes involved in chromatin modification, </a:t>
            </a:r>
            <a:r>
              <a:rPr lang="en-US" dirty="0" err="1" smtClean="0"/>
              <a:t>miRNA</a:t>
            </a:r>
            <a:r>
              <a:rPr lang="en-US" dirty="0" smtClean="0"/>
              <a:t> synthesis, and sugar transport. Gene losses include genes central to the IMD immune pathway, </a:t>
            </a:r>
            <a:r>
              <a:rPr lang="en-US" dirty="0" err="1" smtClean="0"/>
              <a:t>selenoprotein</a:t>
            </a:r>
            <a:r>
              <a:rPr lang="en-US" dirty="0" smtClean="0"/>
              <a:t> utilization, purine salvage, and the entire urea cycle. The pea aphid genome reveals that only a limited number of genes have been acquired from bacteria; thus the reduced gene count of </a:t>
            </a:r>
            <a:r>
              <a:rPr lang="en-US" i="1" dirty="0" err="1" smtClean="0"/>
              <a:t>Buchnera</a:t>
            </a:r>
            <a:r>
              <a:rPr lang="en-US" dirty="0" smtClean="0"/>
              <a:t> does not reflect gene transfer to the host genome. The inventory of metabolic genes in the pea aphid genome suggests that there is extensive metabolite exchange between the aphid and </a:t>
            </a:r>
            <a:r>
              <a:rPr lang="en-US" i="1" dirty="0" err="1" smtClean="0"/>
              <a:t>Buchnera</a:t>
            </a:r>
            <a:r>
              <a:rPr lang="en-US" dirty="0" smtClean="0"/>
              <a:t>, including sharing of amino acid biosynthesis between the aphid and </a:t>
            </a:r>
            <a:r>
              <a:rPr lang="en-US" i="1" dirty="0" err="1" smtClean="0"/>
              <a:t>Buchnera</a:t>
            </a:r>
            <a:r>
              <a:rPr lang="en-US" dirty="0" smtClean="0"/>
              <a:t>. The pea aphid genome provides a foundation for post-genomic studies of fundamental biological questions and applied agricultural problems.</a:t>
            </a:r>
          </a:p>
          <a:p>
            <a:r>
              <a:rPr lang="en-US" b="1" dirty="0" smtClean="0"/>
              <a:t>Author Summary</a:t>
            </a:r>
          </a:p>
          <a:p>
            <a:r>
              <a:rPr lang="en-US" dirty="0" smtClean="0"/>
              <a:t>Aphids are common pests of crops and ornamental plants. Facilitated by their ancient association with intracellular symbiotic bacteria that synthesize essential amino acids, aphids feed on phloem (sap). Exploitation of a diversity of long-lived woody and short-lived herbaceous hosts by many aphid species is a result of specializations that allow aphids to discover and exploit suitable host plants. Such specializations include production by a single genotype of multiple alternative phenotypes including asexual, sexual, winged, and </a:t>
            </a:r>
            <a:r>
              <a:rPr lang="en-US" dirty="0" err="1" smtClean="0"/>
              <a:t>unwinged</a:t>
            </a:r>
            <a:r>
              <a:rPr lang="en-US" dirty="0" smtClean="0"/>
              <a:t> forms. We have generated a draft genome sequence of the pea aphid, an aphid that is a model for the study of symbiosis, development, and host plant specialization. Some of the many highlights of our genome analysis include an expanded total gene set with remarkable levels of gene duplication, as well as aphid-lineage-specific gene losses. We find that the pea aphid genome contains all genes required for epigenetic regulation by methylation, that genes encoding the synthesis of a number of essential amino acids are distributed between the genomes of the pea aphid and its symbiont, </a:t>
            </a:r>
            <a:r>
              <a:rPr lang="en-US" i="1" dirty="0" err="1" smtClean="0"/>
              <a:t>Buchnera</a:t>
            </a:r>
            <a:r>
              <a:rPr lang="en-US" i="1" dirty="0" smtClean="0"/>
              <a:t> </a:t>
            </a:r>
            <a:r>
              <a:rPr lang="en-US" i="1" dirty="0" err="1" smtClean="0"/>
              <a:t>aphidicola</a:t>
            </a:r>
            <a:r>
              <a:rPr lang="en-US" i="1" dirty="0" smtClean="0"/>
              <a:t>,</a:t>
            </a:r>
            <a:r>
              <a:rPr lang="en-US" dirty="0" smtClean="0"/>
              <a:t> and that many genes encoding immune system components are absent. These genome data will form the basis for future aphid research and have already underpinned a variety of genome-wide approaches to understanding aphid biology.</a:t>
            </a:r>
          </a:p>
          <a:p>
            <a:endParaRPr lang="nl-NL" dirty="0" smtClean="0"/>
          </a:p>
          <a:p>
            <a:r>
              <a:rPr lang="en-US" b="1" dirty="0" smtClean="0"/>
              <a:t>Figure 1. The pea aphid life cycle.</a:t>
            </a:r>
            <a:endParaRPr lang="en-US" dirty="0" smtClean="0"/>
          </a:p>
          <a:p>
            <a:r>
              <a:rPr lang="en-US" dirty="0" smtClean="0"/>
              <a:t>During the spring and summer months, asexual females give birth to live clonal offspring (see photo). These offspring undergo four molts during larval development to become (A) </a:t>
            </a:r>
            <a:r>
              <a:rPr lang="en-US" dirty="0" err="1" smtClean="0"/>
              <a:t>unwinged</a:t>
            </a:r>
            <a:r>
              <a:rPr lang="en-US" dirty="0" smtClean="0"/>
              <a:t> or (B) winged asexually reproducing adults. Winged individuals, capable of dispersing to new plants, are induced by crowding or stress during prenatal stages. After repeated cycles of asexual reproduction, shorter autumn day lengths trigger the production of (C) </a:t>
            </a:r>
            <a:r>
              <a:rPr lang="en-US" dirty="0" err="1" smtClean="0"/>
              <a:t>unwinged</a:t>
            </a:r>
            <a:r>
              <a:rPr lang="en-US" dirty="0" smtClean="0"/>
              <a:t> sexual females and (D) males, which can be winged or </a:t>
            </a:r>
            <a:r>
              <a:rPr lang="en-US" dirty="0" err="1" smtClean="0"/>
              <a:t>unwinged</a:t>
            </a:r>
            <a:r>
              <a:rPr lang="en-US" dirty="0" smtClean="0"/>
              <a:t> in pea aphids, depending on genotype. After mating, oviparous sexual females deposit (E) overwintering eggs, which hatch in the spring to produce (F) wingless, asexual females. In some populations, especially in locations without a cold winter, the sexual and egg-producing portions of the life cycle are eliminated, leading to continuous cycles of asexual reproduction (photo by N. Gerardo; illustration by N. Lowe).</a:t>
            </a:r>
          </a:p>
          <a:p>
            <a:r>
              <a:rPr lang="en-US" dirty="0" smtClean="0"/>
              <a:t>doi:10.1371/journal.pbio.1000313.g001</a:t>
            </a:r>
            <a:endParaRPr lang="nl-NL" dirty="0"/>
          </a:p>
        </p:txBody>
      </p:sp>
      <p:sp>
        <p:nvSpPr>
          <p:cNvPr id="4" name="Tijdelijke aanduiding voor dianummer 3"/>
          <p:cNvSpPr>
            <a:spLocks noGrp="1"/>
          </p:cNvSpPr>
          <p:nvPr>
            <p:ph type="sldNum" sz="quarter" idx="10"/>
          </p:nvPr>
        </p:nvSpPr>
        <p:spPr/>
        <p:txBody>
          <a:bodyPr/>
          <a:lstStyle/>
          <a:p>
            <a:fld id="{C2168E72-D434-4AF5-8150-F462BFD7C9B6}" type="slidenum">
              <a:rPr lang="nl-NL" smtClean="0"/>
              <a:t>20</a:t>
            </a:fld>
            <a:endParaRPr lang="nl-NL"/>
          </a:p>
        </p:txBody>
      </p:sp>
    </p:spTree>
    <p:extLst>
      <p:ext uri="{BB962C8B-B14F-4D97-AF65-F5344CB8AC3E}">
        <p14:creationId xmlns:p14="http://schemas.microsoft.com/office/powerpoint/2010/main" val="15747789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smtClean="0"/>
              <a:t>What is responsible for these dramatic differences? In this case, the phrase "you are what you eat" comes to mind. Both queen and worker bee larvae are initially fed a diet of royal jelly, which is provided by nurse bees. However, the worker bee larvae are rapidly weaned and fed a diet of nectar and pollen. In stark contrast, the queen bees are bathed in royal jelly throughout larval development, and they continue to feast on the royal-jelly diet as adults. What is so special about royal jelly? </a:t>
            </a:r>
            <a:r>
              <a:rPr lang="en-US" dirty="0" smtClean="0">
                <a:hlinkClick r:id="rId3" tooltip="Recent research"/>
              </a:rPr>
              <a:t>Recent research</a:t>
            </a:r>
            <a:r>
              <a:rPr lang="en-US" dirty="0" smtClean="0"/>
              <a:t> has shown that the ingredients in royal jelly are capable of inhibiting an enzyme called cytosine </a:t>
            </a:r>
            <a:r>
              <a:rPr lang="en-US" dirty="0" err="1" smtClean="0"/>
              <a:t>methyltransferase</a:t>
            </a:r>
            <a:r>
              <a:rPr lang="en-US" dirty="0" smtClean="0"/>
              <a:t> that </a:t>
            </a:r>
            <a:r>
              <a:rPr lang="en-US" dirty="0" err="1" smtClean="0"/>
              <a:t>methylates</a:t>
            </a:r>
            <a:r>
              <a:rPr lang="en-US" dirty="0" smtClean="0"/>
              <a:t> cytosine bases in honeybee DNA. Indeed, by simply lowering the expression levels of this enzyme in recently hatched honeybee larvae, researchers have mimicked the effects of royal jelly, causing larvae initially destined to become worker bees to exhibit characteristics of queen bees. By comparing the levels of cytosine methylation and gene expression across the genome in queen bees versus worker bees, researchers have also identified potential target genes whose expression is higher in queen bees (presumably because of royal jelly-mediated decreases in methylation) compared to worker bees, which could explain the differences between the two castes</a:t>
            </a:r>
            <a:endParaRPr lang="nl-NL" dirty="0"/>
          </a:p>
        </p:txBody>
      </p:sp>
      <p:sp>
        <p:nvSpPr>
          <p:cNvPr id="4" name="Tijdelijke aanduiding voor dianummer 3"/>
          <p:cNvSpPr>
            <a:spLocks noGrp="1"/>
          </p:cNvSpPr>
          <p:nvPr>
            <p:ph type="sldNum" sz="quarter" idx="10"/>
          </p:nvPr>
        </p:nvSpPr>
        <p:spPr/>
        <p:txBody>
          <a:bodyPr/>
          <a:lstStyle/>
          <a:p>
            <a:fld id="{C2168E72-D434-4AF5-8150-F462BFD7C9B6}" type="slidenum">
              <a:rPr lang="nl-NL" smtClean="0"/>
              <a:t>22</a:t>
            </a:fld>
            <a:endParaRPr lang="nl-NL"/>
          </a:p>
        </p:txBody>
      </p:sp>
    </p:spTree>
    <p:extLst>
      <p:ext uri="{BB962C8B-B14F-4D97-AF65-F5344CB8AC3E}">
        <p14:creationId xmlns:p14="http://schemas.microsoft.com/office/powerpoint/2010/main" val="3203907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NL"/>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NL"/>
          </a:p>
        </p:txBody>
      </p:sp>
      <p:sp>
        <p:nvSpPr>
          <p:cNvPr id="4" name="Tijdelijke aanduiding voor datum 3"/>
          <p:cNvSpPr>
            <a:spLocks noGrp="1"/>
          </p:cNvSpPr>
          <p:nvPr>
            <p:ph type="dt" sz="half" idx="10"/>
          </p:nvPr>
        </p:nvSpPr>
        <p:spPr/>
        <p:txBody>
          <a:bodyPr/>
          <a:lstStyle/>
          <a:p>
            <a:fld id="{9C969276-A200-460A-8784-7E1CED3C85DF}" type="datetimeFigureOut">
              <a:rPr lang="nl-NL" smtClean="0"/>
              <a:t>13-1-2014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5935F9B-F519-4CC2-AFCF-5B99E5F9D7FC}" type="slidenum">
              <a:rPr lang="nl-NL" smtClean="0"/>
              <a:t>‹nr.›</a:t>
            </a:fld>
            <a:endParaRPr lang="nl-NL"/>
          </a:p>
        </p:txBody>
      </p:sp>
    </p:spTree>
    <p:extLst>
      <p:ext uri="{BB962C8B-B14F-4D97-AF65-F5344CB8AC3E}">
        <p14:creationId xmlns:p14="http://schemas.microsoft.com/office/powerpoint/2010/main" val="9226314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9C969276-A200-460A-8784-7E1CED3C85DF}" type="datetimeFigureOut">
              <a:rPr lang="nl-NL" smtClean="0"/>
              <a:t>13-1-2014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5935F9B-F519-4CC2-AFCF-5B99E5F9D7FC}" type="slidenum">
              <a:rPr lang="nl-NL" smtClean="0"/>
              <a:t>‹nr.›</a:t>
            </a:fld>
            <a:endParaRPr lang="nl-NL"/>
          </a:p>
        </p:txBody>
      </p:sp>
    </p:spTree>
    <p:extLst>
      <p:ext uri="{BB962C8B-B14F-4D97-AF65-F5344CB8AC3E}">
        <p14:creationId xmlns:p14="http://schemas.microsoft.com/office/powerpoint/2010/main" val="681976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9C969276-A200-460A-8784-7E1CED3C85DF}" type="datetimeFigureOut">
              <a:rPr lang="nl-NL" smtClean="0"/>
              <a:t>13-1-2014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5935F9B-F519-4CC2-AFCF-5B99E5F9D7FC}" type="slidenum">
              <a:rPr lang="nl-NL" smtClean="0"/>
              <a:t>‹nr.›</a:t>
            </a:fld>
            <a:endParaRPr lang="nl-NL"/>
          </a:p>
        </p:txBody>
      </p:sp>
    </p:spTree>
    <p:extLst>
      <p:ext uri="{BB962C8B-B14F-4D97-AF65-F5344CB8AC3E}">
        <p14:creationId xmlns:p14="http://schemas.microsoft.com/office/powerpoint/2010/main" val="14484839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nl-NL"/>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lipArt Placeholder 3"/>
          <p:cNvSpPr>
            <a:spLocks noGrp="1"/>
          </p:cNvSpPr>
          <p:nvPr>
            <p:ph type="clipArt" sz="half" idx="2"/>
          </p:nvPr>
        </p:nvSpPr>
        <p:spPr>
          <a:xfrm>
            <a:off x="4648200" y="1981200"/>
            <a:ext cx="3810000" cy="4114800"/>
          </a:xfrm>
        </p:spPr>
        <p:txBody>
          <a:bodyPr/>
          <a:lstStyle/>
          <a:p>
            <a:pPr lvl="0"/>
            <a:endParaRPr lang="nl-NL" noProof="0"/>
          </a:p>
        </p:txBody>
      </p:sp>
      <p:sp>
        <p:nvSpPr>
          <p:cNvPr id="5" name="Date Placeholder 4"/>
          <p:cNvSpPr>
            <a:spLocks noGrp="1"/>
          </p:cNvSpPr>
          <p:nvPr>
            <p:ph type="dt" sz="half" idx="10"/>
          </p:nvPr>
        </p:nvSpPr>
        <p:spPr>
          <a:xfrm>
            <a:off x="685800" y="6400800"/>
            <a:ext cx="1905000" cy="457200"/>
          </a:xfrm>
          <a:prstGeom prst="rect">
            <a:avLst/>
          </a:prstGeom>
        </p:spPr>
        <p:txBody>
          <a:bodyPr/>
          <a:lstStyle>
            <a:lvl1pPr>
              <a:defRPr/>
            </a:lvl1pPr>
          </a:lstStyle>
          <a:p>
            <a:pPr>
              <a:defRPr/>
            </a:pPr>
            <a:r>
              <a:rPr lang="en-US"/>
              <a:t>7-8 July 2002</a:t>
            </a:r>
          </a:p>
        </p:txBody>
      </p:sp>
      <p:sp>
        <p:nvSpPr>
          <p:cNvPr id="6" name="Footer Placeholder 5"/>
          <p:cNvSpPr>
            <a:spLocks noGrp="1"/>
          </p:cNvSpPr>
          <p:nvPr>
            <p:ph type="ftr" sz="quarter" idx="11"/>
          </p:nvPr>
        </p:nvSpPr>
        <p:spPr>
          <a:xfrm>
            <a:off x="3124200" y="6400800"/>
            <a:ext cx="2895600" cy="457200"/>
          </a:xfrm>
          <a:prstGeom prst="rect">
            <a:avLst/>
          </a:prstGeom>
        </p:spPr>
        <p:txBody>
          <a:bodyPr/>
          <a:lstStyle>
            <a:lvl1pPr>
              <a:defRPr/>
            </a:lvl1pPr>
          </a:lstStyle>
          <a:p>
            <a:pPr>
              <a:defRPr/>
            </a:pPr>
            <a:r>
              <a:rPr lang="en-US"/>
              <a:t>COST 850</a:t>
            </a:r>
          </a:p>
        </p:txBody>
      </p:sp>
      <p:sp>
        <p:nvSpPr>
          <p:cNvPr id="7" name="Slide Number Placeholder 6"/>
          <p:cNvSpPr>
            <a:spLocks noGrp="1"/>
          </p:cNvSpPr>
          <p:nvPr>
            <p:ph type="sldNum" sz="quarter" idx="12"/>
          </p:nvPr>
        </p:nvSpPr>
        <p:spPr>
          <a:xfrm>
            <a:off x="6553200" y="6400800"/>
            <a:ext cx="1905000" cy="457200"/>
          </a:xfrm>
          <a:prstGeom prst="rect">
            <a:avLst/>
          </a:prstGeom>
        </p:spPr>
        <p:txBody>
          <a:bodyPr/>
          <a:lstStyle>
            <a:lvl1pPr>
              <a:defRPr/>
            </a:lvl1pPr>
          </a:lstStyle>
          <a:p>
            <a:pPr>
              <a:defRPr/>
            </a:pPr>
            <a:fld id="{B4E92EC2-CF13-4A94-B299-E33DEED5406E}" type="slidenum">
              <a:rPr lang="en-US"/>
              <a:pPr>
                <a:defRPr/>
              </a:pPr>
              <a:t>‹nr.›</a:t>
            </a:fld>
            <a:endParaRPr lang="en-US"/>
          </a:p>
        </p:txBody>
      </p:sp>
    </p:spTree>
    <p:extLst>
      <p:ext uri="{BB962C8B-B14F-4D97-AF65-F5344CB8AC3E}">
        <p14:creationId xmlns:p14="http://schemas.microsoft.com/office/powerpoint/2010/main" val="29509643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cSld name="Titel, 2 inhoudselementen en tekst">
    <p:spTree>
      <p:nvGrpSpPr>
        <p:cNvPr id="1" name=""/>
        <p:cNvGrpSpPr/>
        <p:nvPr/>
      </p:nvGrpSpPr>
      <p:grpSpPr>
        <a:xfrm>
          <a:off x="0" y="0"/>
          <a:ext cx="0" cy="0"/>
          <a:chOff x="0" y="0"/>
          <a:chExt cx="0" cy="0"/>
        </a:xfrm>
      </p:grpSpPr>
      <p:sp>
        <p:nvSpPr>
          <p:cNvPr id="2" name="Titel 1"/>
          <p:cNvSpPr>
            <a:spLocks noGrp="1"/>
          </p:cNvSpPr>
          <p:nvPr>
            <p:ph type="title"/>
          </p:nvPr>
        </p:nvSpPr>
        <p:spPr>
          <a:xfrm>
            <a:off x="0" y="0"/>
            <a:ext cx="9144000" cy="990600"/>
          </a:xfrm>
        </p:spPr>
        <p:txBody>
          <a:bodyPr/>
          <a:lstStyle/>
          <a:p>
            <a:r>
              <a:rPr lang="nl-NL" smtClean="0"/>
              <a:t>Klik om de stijl te bewerken</a:t>
            </a:r>
            <a:endParaRPr lang="nl-NL"/>
          </a:p>
        </p:txBody>
      </p:sp>
      <p:sp>
        <p:nvSpPr>
          <p:cNvPr id="3" name="Tijdelijke aanduiding voor inhoud 2"/>
          <p:cNvSpPr>
            <a:spLocks noGrp="1"/>
          </p:cNvSpPr>
          <p:nvPr>
            <p:ph sz="quarter" idx="1"/>
          </p:nvPr>
        </p:nvSpPr>
        <p:spPr>
          <a:xfrm>
            <a:off x="455613" y="1284288"/>
            <a:ext cx="4040187" cy="2185987"/>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quarter" idx="2"/>
          </p:nvPr>
        </p:nvSpPr>
        <p:spPr>
          <a:xfrm>
            <a:off x="455613" y="3622675"/>
            <a:ext cx="4040187" cy="2187575"/>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half" idx="3"/>
          </p:nvPr>
        </p:nvSpPr>
        <p:spPr>
          <a:xfrm>
            <a:off x="4648200" y="1284288"/>
            <a:ext cx="4040188" cy="4525962"/>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2442806848"/>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cSld name="Titel, inhoud en tekst">
    <p:spTree>
      <p:nvGrpSpPr>
        <p:cNvPr id="1" name=""/>
        <p:cNvGrpSpPr/>
        <p:nvPr/>
      </p:nvGrpSpPr>
      <p:grpSpPr>
        <a:xfrm>
          <a:off x="0" y="0"/>
          <a:ext cx="0" cy="0"/>
          <a:chOff x="0" y="0"/>
          <a:chExt cx="0" cy="0"/>
        </a:xfrm>
      </p:grpSpPr>
      <p:sp>
        <p:nvSpPr>
          <p:cNvPr id="2" name="Titel 1"/>
          <p:cNvSpPr>
            <a:spLocks noGrp="1"/>
          </p:cNvSpPr>
          <p:nvPr>
            <p:ph type="title"/>
          </p:nvPr>
        </p:nvSpPr>
        <p:spPr>
          <a:xfrm>
            <a:off x="1447800" y="381000"/>
            <a:ext cx="7239000" cy="457200"/>
          </a:xfrm>
        </p:spPr>
        <p:txBody>
          <a:bodyPr/>
          <a:lstStyle/>
          <a:p>
            <a:r>
              <a:rPr lang="nl-NL"/>
              <a:t>Klik om de stijl te bewerken</a:t>
            </a:r>
          </a:p>
        </p:txBody>
      </p:sp>
      <p:sp>
        <p:nvSpPr>
          <p:cNvPr id="3" name="Tijdelijke aanduiding voor inhoud 2"/>
          <p:cNvSpPr>
            <a:spLocks noGrp="1"/>
          </p:cNvSpPr>
          <p:nvPr>
            <p:ph sz="half" idx="1"/>
          </p:nvPr>
        </p:nvSpPr>
        <p:spPr>
          <a:xfrm>
            <a:off x="1447800" y="1524000"/>
            <a:ext cx="3543300" cy="146526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5143500" y="1524000"/>
            <a:ext cx="3543300" cy="146526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a:xfrm>
            <a:off x="1447800" y="6248400"/>
            <a:ext cx="1371600" cy="457200"/>
          </a:xfrm>
        </p:spPr>
        <p:txBody>
          <a:bodyPr/>
          <a:lstStyle>
            <a:lvl1pPr>
              <a:defRPr/>
            </a:lvl1pPr>
          </a:lstStyle>
          <a:p>
            <a:endParaRPr lang="en-US">
              <a:solidFill>
                <a:srgbClr val="000000"/>
              </a:solidFill>
            </a:endParaRPr>
          </a:p>
        </p:txBody>
      </p:sp>
      <p:sp>
        <p:nvSpPr>
          <p:cNvPr id="6" name="Tijdelijke aanduiding voor voettekst 5"/>
          <p:cNvSpPr>
            <a:spLocks noGrp="1"/>
          </p:cNvSpPr>
          <p:nvPr>
            <p:ph type="ftr" sz="quarter" idx="11"/>
          </p:nvPr>
        </p:nvSpPr>
        <p:spPr>
          <a:xfrm>
            <a:off x="3124200" y="6248400"/>
            <a:ext cx="3429000" cy="457200"/>
          </a:xfrm>
        </p:spPr>
        <p:txBody>
          <a:bodyPr/>
          <a:lstStyle>
            <a:lvl1pPr>
              <a:defRPr/>
            </a:lvl1pPr>
          </a:lstStyle>
          <a:p>
            <a:endParaRPr lang="nl-NL">
              <a:solidFill>
                <a:srgbClr val="000000"/>
              </a:solidFill>
            </a:endParaRPr>
          </a:p>
        </p:txBody>
      </p:sp>
      <p:sp>
        <p:nvSpPr>
          <p:cNvPr id="7" name="Tijdelijke aanduiding voor dianummer 6"/>
          <p:cNvSpPr>
            <a:spLocks noGrp="1"/>
          </p:cNvSpPr>
          <p:nvPr>
            <p:ph type="sldNum" sz="quarter" idx="12"/>
          </p:nvPr>
        </p:nvSpPr>
        <p:spPr>
          <a:xfrm>
            <a:off x="6781800" y="6248400"/>
            <a:ext cx="1905000" cy="457200"/>
          </a:xfrm>
        </p:spPr>
        <p:txBody>
          <a:bodyPr/>
          <a:lstStyle>
            <a:lvl1pPr>
              <a:defRPr/>
            </a:lvl1pPr>
          </a:lstStyle>
          <a:p>
            <a:fld id="{85CBB50A-9F17-4E56-8CAE-2D4B203948F0}" type="slidenum">
              <a:rPr lang="nl-NL">
                <a:solidFill>
                  <a:srgbClr val="000000"/>
                </a:solidFill>
              </a:rPr>
              <a:pPr/>
              <a:t>‹nr.›</a:t>
            </a:fld>
            <a:endParaRPr lang="nl-NL">
              <a:solidFill>
                <a:srgbClr val="000000"/>
              </a:solidFill>
            </a:endParaRPr>
          </a:p>
        </p:txBody>
      </p:sp>
    </p:spTree>
    <p:extLst>
      <p:ext uri="{BB962C8B-B14F-4D97-AF65-F5344CB8AC3E}">
        <p14:creationId xmlns:p14="http://schemas.microsoft.com/office/powerpoint/2010/main" val="16176934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p>
        </p:txBody>
      </p:sp>
      <p:sp>
        <p:nvSpPr>
          <p:cNvPr id="3" name="Ond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lvl1pPr>
              <a:defRPr/>
            </a:lvl1pPr>
          </a:lstStyle>
          <a:p>
            <a:endParaRPr lang="en-US">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endParaRPr lang="nl-NL">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27764614-E91B-45D1-83BE-70E0D5C6A687}" type="slidenum">
              <a:rPr lang="nl-NL">
                <a:solidFill>
                  <a:srgbClr val="000000"/>
                </a:solidFill>
              </a:rPr>
              <a:pPr/>
              <a:t>‹nr.›</a:t>
            </a:fld>
            <a:endParaRPr lang="nl-NL">
              <a:solidFill>
                <a:srgbClr val="000000"/>
              </a:solidFill>
            </a:endParaRPr>
          </a:p>
        </p:txBody>
      </p:sp>
    </p:spTree>
    <p:extLst>
      <p:ext uri="{BB962C8B-B14F-4D97-AF65-F5344CB8AC3E}">
        <p14:creationId xmlns:p14="http://schemas.microsoft.com/office/powerpoint/2010/main" val="3770535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vl1pPr>
          </a:lstStyle>
          <a:p>
            <a:endParaRPr lang="en-US">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endParaRPr lang="nl-NL">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3BE86FD6-F44C-4133-A133-0B01356B9134}" type="slidenum">
              <a:rPr lang="nl-NL">
                <a:solidFill>
                  <a:srgbClr val="000000"/>
                </a:solidFill>
              </a:rPr>
              <a:pPr/>
              <a:t>‹nr.›</a:t>
            </a:fld>
            <a:endParaRPr lang="nl-NL">
              <a:solidFill>
                <a:srgbClr val="000000"/>
              </a:solidFill>
            </a:endParaRPr>
          </a:p>
        </p:txBody>
      </p:sp>
    </p:spTree>
    <p:extLst>
      <p:ext uri="{BB962C8B-B14F-4D97-AF65-F5344CB8AC3E}">
        <p14:creationId xmlns:p14="http://schemas.microsoft.com/office/powerpoint/2010/main" val="40086279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lvl1pPr>
              <a:defRPr/>
            </a:lvl1pPr>
          </a:lstStyle>
          <a:p>
            <a:endParaRPr lang="en-US">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endParaRPr lang="nl-NL">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463D92B1-B718-412C-B4CA-B2E87BC69BB8}" type="slidenum">
              <a:rPr lang="nl-NL">
                <a:solidFill>
                  <a:srgbClr val="000000"/>
                </a:solidFill>
              </a:rPr>
              <a:pPr/>
              <a:t>‹nr.›</a:t>
            </a:fld>
            <a:endParaRPr lang="nl-NL">
              <a:solidFill>
                <a:srgbClr val="000000"/>
              </a:solidFill>
            </a:endParaRPr>
          </a:p>
        </p:txBody>
      </p:sp>
    </p:spTree>
    <p:extLst>
      <p:ext uri="{BB962C8B-B14F-4D97-AF65-F5344CB8AC3E}">
        <p14:creationId xmlns:p14="http://schemas.microsoft.com/office/powerpoint/2010/main" val="33039899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1447800" y="1524000"/>
            <a:ext cx="3543300" cy="14652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5143500" y="1524000"/>
            <a:ext cx="3543300" cy="14652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lvl1pPr>
              <a:defRPr/>
            </a:lvl1pPr>
          </a:lstStyle>
          <a:p>
            <a:endParaRPr lang="en-US">
              <a:solidFill>
                <a:srgbClr val="000000"/>
              </a:solidFill>
            </a:endParaRPr>
          </a:p>
        </p:txBody>
      </p:sp>
      <p:sp>
        <p:nvSpPr>
          <p:cNvPr id="6" name="Tijdelijke aanduiding voor voettekst 5"/>
          <p:cNvSpPr>
            <a:spLocks noGrp="1"/>
          </p:cNvSpPr>
          <p:nvPr>
            <p:ph type="ftr" sz="quarter" idx="11"/>
          </p:nvPr>
        </p:nvSpPr>
        <p:spPr/>
        <p:txBody>
          <a:bodyPr/>
          <a:lstStyle>
            <a:lvl1pPr>
              <a:defRPr/>
            </a:lvl1pPr>
          </a:lstStyle>
          <a:p>
            <a:endParaRPr lang="nl-NL">
              <a:solidFill>
                <a:srgbClr val="000000"/>
              </a:solidFill>
            </a:endParaRPr>
          </a:p>
        </p:txBody>
      </p:sp>
      <p:sp>
        <p:nvSpPr>
          <p:cNvPr id="7" name="Tijdelijke aanduiding voor dianummer 6"/>
          <p:cNvSpPr>
            <a:spLocks noGrp="1"/>
          </p:cNvSpPr>
          <p:nvPr>
            <p:ph type="sldNum" sz="quarter" idx="12"/>
          </p:nvPr>
        </p:nvSpPr>
        <p:spPr/>
        <p:txBody>
          <a:bodyPr/>
          <a:lstStyle>
            <a:lvl1pPr>
              <a:defRPr/>
            </a:lvl1pPr>
          </a:lstStyle>
          <a:p>
            <a:fld id="{EAB8353C-CC09-4F3D-AFA4-6CD8866C7E66}" type="slidenum">
              <a:rPr lang="nl-NL">
                <a:solidFill>
                  <a:srgbClr val="000000"/>
                </a:solidFill>
              </a:rPr>
              <a:pPr/>
              <a:t>‹nr.›</a:t>
            </a:fld>
            <a:endParaRPr lang="nl-NL">
              <a:solidFill>
                <a:srgbClr val="000000"/>
              </a:solidFill>
            </a:endParaRPr>
          </a:p>
        </p:txBody>
      </p:sp>
    </p:spTree>
    <p:extLst>
      <p:ext uri="{BB962C8B-B14F-4D97-AF65-F5344CB8AC3E}">
        <p14:creationId xmlns:p14="http://schemas.microsoft.com/office/powerpoint/2010/main" val="39085524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lvl1pPr>
              <a:defRPr/>
            </a:lvl1pPr>
          </a:lstStyle>
          <a:p>
            <a:endParaRPr lang="en-US">
              <a:solidFill>
                <a:srgbClr val="000000"/>
              </a:solidFill>
            </a:endParaRPr>
          </a:p>
        </p:txBody>
      </p:sp>
      <p:sp>
        <p:nvSpPr>
          <p:cNvPr id="8" name="Tijdelijke aanduiding voor voettekst 7"/>
          <p:cNvSpPr>
            <a:spLocks noGrp="1"/>
          </p:cNvSpPr>
          <p:nvPr>
            <p:ph type="ftr" sz="quarter" idx="11"/>
          </p:nvPr>
        </p:nvSpPr>
        <p:spPr/>
        <p:txBody>
          <a:bodyPr/>
          <a:lstStyle>
            <a:lvl1pPr>
              <a:defRPr/>
            </a:lvl1pPr>
          </a:lstStyle>
          <a:p>
            <a:endParaRPr lang="nl-NL">
              <a:solidFill>
                <a:srgbClr val="000000"/>
              </a:solidFill>
            </a:endParaRPr>
          </a:p>
        </p:txBody>
      </p:sp>
      <p:sp>
        <p:nvSpPr>
          <p:cNvPr id="9" name="Tijdelijke aanduiding voor dianummer 8"/>
          <p:cNvSpPr>
            <a:spLocks noGrp="1"/>
          </p:cNvSpPr>
          <p:nvPr>
            <p:ph type="sldNum" sz="quarter" idx="12"/>
          </p:nvPr>
        </p:nvSpPr>
        <p:spPr/>
        <p:txBody>
          <a:bodyPr/>
          <a:lstStyle>
            <a:lvl1pPr>
              <a:defRPr/>
            </a:lvl1pPr>
          </a:lstStyle>
          <a:p>
            <a:fld id="{5DAF84DB-4C02-4E42-B8CF-BD42B76E02E6}" type="slidenum">
              <a:rPr lang="nl-NL">
                <a:solidFill>
                  <a:srgbClr val="000000"/>
                </a:solidFill>
              </a:rPr>
              <a:pPr/>
              <a:t>‹nr.›</a:t>
            </a:fld>
            <a:endParaRPr lang="nl-NL">
              <a:solidFill>
                <a:srgbClr val="000000"/>
              </a:solidFill>
            </a:endParaRPr>
          </a:p>
        </p:txBody>
      </p:sp>
    </p:spTree>
    <p:extLst>
      <p:ext uri="{BB962C8B-B14F-4D97-AF65-F5344CB8AC3E}">
        <p14:creationId xmlns:p14="http://schemas.microsoft.com/office/powerpoint/2010/main" val="3633616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9C969276-A200-460A-8784-7E1CED3C85DF}" type="datetimeFigureOut">
              <a:rPr lang="nl-NL" smtClean="0"/>
              <a:t>13-1-2014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5935F9B-F519-4CC2-AFCF-5B99E5F9D7FC}" type="slidenum">
              <a:rPr lang="nl-NL" smtClean="0"/>
              <a:t>‹nr.›</a:t>
            </a:fld>
            <a:endParaRPr lang="nl-NL"/>
          </a:p>
        </p:txBody>
      </p:sp>
    </p:spTree>
    <p:extLst>
      <p:ext uri="{BB962C8B-B14F-4D97-AF65-F5344CB8AC3E}">
        <p14:creationId xmlns:p14="http://schemas.microsoft.com/office/powerpoint/2010/main" val="14048641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lvl1pPr>
              <a:defRPr/>
            </a:lvl1pPr>
          </a:lstStyle>
          <a:p>
            <a:endParaRPr lang="en-US">
              <a:solidFill>
                <a:srgbClr val="000000"/>
              </a:solidFill>
            </a:endParaRPr>
          </a:p>
        </p:txBody>
      </p:sp>
      <p:sp>
        <p:nvSpPr>
          <p:cNvPr id="4" name="Tijdelijke aanduiding voor voettekst 3"/>
          <p:cNvSpPr>
            <a:spLocks noGrp="1"/>
          </p:cNvSpPr>
          <p:nvPr>
            <p:ph type="ftr" sz="quarter" idx="11"/>
          </p:nvPr>
        </p:nvSpPr>
        <p:spPr/>
        <p:txBody>
          <a:bodyPr/>
          <a:lstStyle>
            <a:lvl1pPr>
              <a:defRPr/>
            </a:lvl1pPr>
          </a:lstStyle>
          <a:p>
            <a:endParaRPr lang="nl-NL">
              <a:solidFill>
                <a:srgbClr val="000000"/>
              </a:solidFill>
            </a:endParaRPr>
          </a:p>
        </p:txBody>
      </p:sp>
      <p:sp>
        <p:nvSpPr>
          <p:cNvPr id="5" name="Tijdelijke aanduiding voor dianummer 4"/>
          <p:cNvSpPr>
            <a:spLocks noGrp="1"/>
          </p:cNvSpPr>
          <p:nvPr>
            <p:ph type="sldNum" sz="quarter" idx="12"/>
          </p:nvPr>
        </p:nvSpPr>
        <p:spPr/>
        <p:txBody>
          <a:bodyPr/>
          <a:lstStyle>
            <a:lvl1pPr>
              <a:defRPr/>
            </a:lvl1pPr>
          </a:lstStyle>
          <a:p>
            <a:fld id="{EB6B47FB-BB5B-4377-B750-BB6C74DD1F62}" type="slidenum">
              <a:rPr lang="nl-NL">
                <a:solidFill>
                  <a:srgbClr val="000000"/>
                </a:solidFill>
              </a:rPr>
              <a:pPr/>
              <a:t>‹nr.›</a:t>
            </a:fld>
            <a:endParaRPr lang="nl-NL">
              <a:solidFill>
                <a:srgbClr val="000000"/>
              </a:solidFill>
            </a:endParaRPr>
          </a:p>
        </p:txBody>
      </p:sp>
    </p:spTree>
    <p:extLst>
      <p:ext uri="{BB962C8B-B14F-4D97-AF65-F5344CB8AC3E}">
        <p14:creationId xmlns:p14="http://schemas.microsoft.com/office/powerpoint/2010/main" val="34192551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lvl1pPr>
              <a:defRPr/>
            </a:lvl1pPr>
          </a:lstStyle>
          <a:p>
            <a:endParaRPr lang="en-US">
              <a:solidFill>
                <a:srgbClr val="000000"/>
              </a:solidFill>
            </a:endParaRPr>
          </a:p>
        </p:txBody>
      </p:sp>
      <p:sp>
        <p:nvSpPr>
          <p:cNvPr id="3" name="Tijdelijke aanduiding voor voettekst 2"/>
          <p:cNvSpPr>
            <a:spLocks noGrp="1"/>
          </p:cNvSpPr>
          <p:nvPr>
            <p:ph type="ftr" sz="quarter" idx="11"/>
          </p:nvPr>
        </p:nvSpPr>
        <p:spPr/>
        <p:txBody>
          <a:bodyPr/>
          <a:lstStyle>
            <a:lvl1pPr>
              <a:defRPr/>
            </a:lvl1pPr>
          </a:lstStyle>
          <a:p>
            <a:endParaRPr lang="nl-NL">
              <a:solidFill>
                <a:srgbClr val="000000"/>
              </a:solidFill>
            </a:endParaRPr>
          </a:p>
        </p:txBody>
      </p:sp>
      <p:sp>
        <p:nvSpPr>
          <p:cNvPr id="4" name="Tijdelijke aanduiding voor dianummer 3"/>
          <p:cNvSpPr>
            <a:spLocks noGrp="1"/>
          </p:cNvSpPr>
          <p:nvPr>
            <p:ph type="sldNum" sz="quarter" idx="12"/>
          </p:nvPr>
        </p:nvSpPr>
        <p:spPr/>
        <p:txBody>
          <a:bodyPr/>
          <a:lstStyle>
            <a:lvl1pPr>
              <a:defRPr/>
            </a:lvl1pPr>
          </a:lstStyle>
          <a:p>
            <a:fld id="{CBAA414A-D4E3-4D56-92CE-DD3BCE4EBFDF}" type="slidenum">
              <a:rPr lang="nl-NL">
                <a:solidFill>
                  <a:srgbClr val="000000"/>
                </a:solidFill>
              </a:rPr>
              <a:pPr/>
              <a:t>‹nr.›</a:t>
            </a:fld>
            <a:endParaRPr lang="nl-NL">
              <a:solidFill>
                <a:srgbClr val="000000"/>
              </a:solidFill>
            </a:endParaRPr>
          </a:p>
        </p:txBody>
      </p:sp>
    </p:spTree>
    <p:extLst>
      <p:ext uri="{BB962C8B-B14F-4D97-AF65-F5344CB8AC3E}">
        <p14:creationId xmlns:p14="http://schemas.microsoft.com/office/powerpoint/2010/main" val="8483721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lvl1pPr>
              <a:defRPr/>
            </a:lvl1pPr>
          </a:lstStyle>
          <a:p>
            <a:endParaRPr lang="en-US">
              <a:solidFill>
                <a:srgbClr val="000000"/>
              </a:solidFill>
            </a:endParaRPr>
          </a:p>
        </p:txBody>
      </p:sp>
      <p:sp>
        <p:nvSpPr>
          <p:cNvPr id="6" name="Tijdelijke aanduiding voor voettekst 5"/>
          <p:cNvSpPr>
            <a:spLocks noGrp="1"/>
          </p:cNvSpPr>
          <p:nvPr>
            <p:ph type="ftr" sz="quarter" idx="11"/>
          </p:nvPr>
        </p:nvSpPr>
        <p:spPr/>
        <p:txBody>
          <a:bodyPr/>
          <a:lstStyle>
            <a:lvl1pPr>
              <a:defRPr/>
            </a:lvl1pPr>
          </a:lstStyle>
          <a:p>
            <a:endParaRPr lang="nl-NL">
              <a:solidFill>
                <a:srgbClr val="000000"/>
              </a:solidFill>
            </a:endParaRPr>
          </a:p>
        </p:txBody>
      </p:sp>
      <p:sp>
        <p:nvSpPr>
          <p:cNvPr id="7" name="Tijdelijke aanduiding voor dianummer 6"/>
          <p:cNvSpPr>
            <a:spLocks noGrp="1"/>
          </p:cNvSpPr>
          <p:nvPr>
            <p:ph type="sldNum" sz="quarter" idx="12"/>
          </p:nvPr>
        </p:nvSpPr>
        <p:spPr/>
        <p:txBody>
          <a:bodyPr/>
          <a:lstStyle>
            <a:lvl1pPr>
              <a:defRPr/>
            </a:lvl1pPr>
          </a:lstStyle>
          <a:p>
            <a:fld id="{4DA7DA17-3241-4214-8CE1-730F3B352178}" type="slidenum">
              <a:rPr lang="nl-NL">
                <a:solidFill>
                  <a:srgbClr val="000000"/>
                </a:solidFill>
              </a:rPr>
              <a:pPr/>
              <a:t>‹nr.›</a:t>
            </a:fld>
            <a:endParaRPr lang="nl-NL">
              <a:solidFill>
                <a:srgbClr val="000000"/>
              </a:solidFill>
            </a:endParaRPr>
          </a:p>
        </p:txBody>
      </p:sp>
    </p:spTree>
    <p:extLst>
      <p:ext uri="{BB962C8B-B14F-4D97-AF65-F5344CB8AC3E}">
        <p14:creationId xmlns:p14="http://schemas.microsoft.com/office/powerpoint/2010/main" val="15828959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lvl1pPr>
              <a:defRPr/>
            </a:lvl1pPr>
          </a:lstStyle>
          <a:p>
            <a:endParaRPr lang="en-US">
              <a:solidFill>
                <a:srgbClr val="000000"/>
              </a:solidFill>
            </a:endParaRPr>
          </a:p>
        </p:txBody>
      </p:sp>
      <p:sp>
        <p:nvSpPr>
          <p:cNvPr id="6" name="Tijdelijke aanduiding voor voettekst 5"/>
          <p:cNvSpPr>
            <a:spLocks noGrp="1"/>
          </p:cNvSpPr>
          <p:nvPr>
            <p:ph type="ftr" sz="quarter" idx="11"/>
          </p:nvPr>
        </p:nvSpPr>
        <p:spPr/>
        <p:txBody>
          <a:bodyPr/>
          <a:lstStyle>
            <a:lvl1pPr>
              <a:defRPr/>
            </a:lvl1pPr>
          </a:lstStyle>
          <a:p>
            <a:endParaRPr lang="nl-NL">
              <a:solidFill>
                <a:srgbClr val="000000"/>
              </a:solidFill>
            </a:endParaRPr>
          </a:p>
        </p:txBody>
      </p:sp>
      <p:sp>
        <p:nvSpPr>
          <p:cNvPr id="7" name="Tijdelijke aanduiding voor dianummer 6"/>
          <p:cNvSpPr>
            <a:spLocks noGrp="1"/>
          </p:cNvSpPr>
          <p:nvPr>
            <p:ph type="sldNum" sz="quarter" idx="12"/>
          </p:nvPr>
        </p:nvSpPr>
        <p:spPr/>
        <p:txBody>
          <a:bodyPr/>
          <a:lstStyle>
            <a:lvl1pPr>
              <a:defRPr/>
            </a:lvl1pPr>
          </a:lstStyle>
          <a:p>
            <a:fld id="{F39F0D42-FCB0-4ED4-9BDF-62AC7B782A4C}" type="slidenum">
              <a:rPr lang="nl-NL">
                <a:solidFill>
                  <a:srgbClr val="000000"/>
                </a:solidFill>
              </a:rPr>
              <a:pPr/>
              <a:t>‹nr.›</a:t>
            </a:fld>
            <a:endParaRPr lang="nl-NL">
              <a:solidFill>
                <a:srgbClr val="000000"/>
              </a:solidFill>
            </a:endParaRPr>
          </a:p>
        </p:txBody>
      </p:sp>
    </p:spTree>
    <p:extLst>
      <p:ext uri="{BB962C8B-B14F-4D97-AF65-F5344CB8AC3E}">
        <p14:creationId xmlns:p14="http://schemas.microsoft.com/office/powerpoint/2010/main" val="315283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vl1pPr>
          </a:lstStyle>
          <a:p>
            <a:endParaRPr lang="en-US">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endParaRPr lang="nl-NL">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C78DBEBF-7F9C-4A55-99E3-A98BFEE42958}" type="slidenum">
              <a:rPr lang="nl-NL">
                <a:solidFill>
                  <a:srgbClr val="000000"/>
                </a:solidFill>
              </a:rPr>
              <a:pPr/>
              <a:t>‹nr.›</a:t>
            </a:fld>
            <a:endParaRPr lang="nl-NL">
              <a:solidFill>
                <a:srgbClr val="000000"/>
              </a:solidFill>
            </a:endParaRPr>
          </a:p>
        </p:txBody>
      </p:sp>
    </p:spTree>
    <p:extLst>
      <p:ext uri="{BB962C8B-B14F-4D97-AF65-F5344CB8AC3E}">
        <p14:creationId xmlns:p14="http://schemas.microsoft.com/office/powerpoint/2010/main" val="19556621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877050" y="381000"/>
            <a:ext cx="1809750" cy="2608263"/>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1447800" y="381000"/>
            <a:ext cx="5276850" cy="2608263"/>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vl1pPr>
          </a:lstStyle>
          <a:p>
            <a:endParaRPr lang="en-US">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endParaRPr lang="nl-NL">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77629AD9-2C75-4258-AB29-847BC308D868}" type="slidenum">
              <a:rPr lang="nl-NL">
                <a:solidFill>
                  <a:srgbClr val="000000"/>
                </a:solidFill>
              </a:rPr>
              <a:pPr/>
              <a:t>‹nr.›</a:t>
            </a:fld>
            <a:endParaRPr lang="nl-NL">
              <a:solidFill>
                <a:srgbClr val="000000"/>
              </a:solidFill>
            </a:endParaRPr>
          </a:p>
        </p:txBody>
      </p:sp>
    </p:spTree>
    <p:extLst>
      <p:ext uri="{BB962C8B-B14F-4D97-AF65-F5344CB8AC3E}">
        <p14:creationId xmlns:p14="http://schemas.microsoft.com/office/powerpoint/2010/main" val="2210304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OverTx" preserve="1">
  <p:cSld name="Titel en twee objecten boven tekst">
    <p:spTree>
      <p:nvGrpSpPr>
        <p:cNvPr id="1" name=""/>
        <p:cNvGrpSpPr/>
        <p:nvPr/>
      </p:nvGrpSpPr>
      <p:grpSpPr>
        <a:xfrm>
          <a:off x="0" y="0"/>
          <a:ext cx="0" cy="0"/>
          <a:chOff x="0" y="0"/>
          <a:chExt cx="0" cy="0"/>
        </a:xfrm>
      </p:grpSpPr>
      <p:sp>
        <p:nvSpPr>
          <p:cNvPr id="2" name="Titel 1"/>
          <p:cNvSpPr>
            <a:spLocks noGrp="1"/>
          </p:cNvSpPr>
          <p:nvPr>
            <p:ph type="title"/>
          </p:nvPr>
        </p:nvSpPr>
        <p:spPr>
          <a:xfrm>
            <a:off x="1447800" y="381000"/>
            <a:ext cx="7239000" cy="457200"/>
          </a:xfrm>
        </p:spPr>
        <p:txBody>
          <a:bodyPr/>
          <a:lstStyle/>
          <a:p>
            <a:r>
              <a:rPr lang="nl-NL"/>
              <a:t>Klik om de stijl te bewerken</a:t>
            </a:r>
          </a:p>
        </p:txBody>
      </p:sp>
      <p:sp>
        <p:nvSpPr>
          <p:cNvPr id="3" name="Tijdelijke aanduiding voor inhoud 2"/>
          <p:cNvSpPr>
            <a:spLocks noGrp="1"/>
          </p:cNvSpPr>
          <p:nvPr>
            <p:ph sz="quarter" idx="1"/>
          </p:nvPr>
        </p:nvSpPr>
        <p:spPr>
          <a:xfrm>
            <a:off x="1447800" y="1524000"/>
            <a:ext cx="3543300" cy="6556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quarter" idx="2"/>
          </p:nvPr>
        </p:nvSpPr>
        <p:spPr>
          <a:xfrm>
            <a:off x="5143500" y="1524000"/>
            <a:ext cx="3543300" cy="6556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half" idx="3"/>
          </p:nvPr>
        </p:nvSpPr>
        <p:spPr>
          <a:xfrm>
            <a:off x="1447800" y="2332038"/>
            <a:ext cx="7239000" cy="657225"/>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datum 5"/>
          <p:cNvSpPr>
            <a:spLocks noGrp="1"/>
          </p:cNvSpPr>
          <p:nvPr>
            <p:ph type="dt" sz="half" idx="10"/>
          </p:nvPr>
        </p:nvSpPr>
        <p:spPr>
          <a:xfrm>
            <a:off x="1447800" y="6248400"/>
            <a:ext cx="1371600" cy="457200"/>
          </a:xfrm>
        </p:spPr>
        <p:txBody>
          <a:bodyPr/>
          <a:lstStyle>
            <a:lvl1pPr>
              <a:defRPr/>
            </a:lvl1pPr>
          </a:lstStyle>
          <a:p>
            <a:endParaRPr lang="en-US">
              <a:solidFill>
                <a:srgbClr val="000000"/>
              </a:solidFill>
            </a:endParaRPr>
          </a:p>
        </p:txBody>
      </p:sp>
      <p:sp>
        <p:nvSpPr>
          <p:cNvPr id="7" name="Tijdelijke aanduiding voor voettekst 6"/>
          <p:cNvSpPr>
            <a:spLocks noGrp="1"/>
          </p:cNvSpPr>
          <p:nvPr>
            <p:ph type="ftr" sz="quarter" idx="11"/>
          </p:nvPr>
        </p:nvSpPr>
        <p:spPr>
          <a:xfrm>
            <a:off x="3124200" y="6248400"/>
            <a:ext cx="3429000" cy="457200"/>
          </a:xfrm>
        </p:spPr>
        <p:txBody>
          <a:bodyPr/>
          <a:lstStyle>
            <a:lvl1pPr>
              <a:defRPr/>
            </a:lvl1pPr>
          </a:lstStyle>
          <a:p>
            <a:endParaRPr lang="nl-NL">
              <a:solidFill>
                <a:srgbClr val="000000"/>
              </a:solidFill>
            </a:endParaRPr>
          </a:p>
        </p:txBody>
      </p:sp>
      <p:sp>
        <p:nvSpPr>
          <p:cNvPr id="8" name="Tijdelijke aanduiding voor dianummer 7"/>
          <p:cNvSpPr>
            <a:spLocks noGrp="1"/>
          </p:cNvSpPr>
          <p:nvPr>
            <p:ph type="sldNum" sz="quarter" idx="12"/>
          </p:nvPr>
        </p:nvSpPr>
        <p:spPr>
          <a:xfrm>
            <a:off x="6781800" y="6248400"/>
            <a:ext cx="1905000" cy="457200"/>
          </a:xfrm>
        </p:spPr>
        <p:txBody>
          <a:bodyPr/>
          <a:lstStyle>
            <a:lvl1pPr>
              <a:defRPr/>
            </a:lvl1pPr>
          </a:lstStyle>
          <a:p>
            <a:fld id="{D998F67A-772D-481A-B1F0-46244679E788}" type="slidenum">
              <a:rPr lang="nl-NL">
                <a:solidFill>
                  <a:srgbClr val="000000"/>
                </a:solidFill>
              </a:rPr>
              <a:pPr/>
              <a:t>‹nr.›</a:t>
            </a:fld>
            <a:endParaRPr lang="nl-NL">
              <a:solidFill>
                <a:srgbClr val="000000"/>
              </a:solidFill>
            </a:endParaRPr>
          </a:p>
        </p:txBody>
      </p:sp>
    </p:spTree>
    <p:extLst>
      <p:ext uri="{BB962C8B-B14F-4D97-AF65-F5344CB8AC3E}">
        <p14:creationId xmlns:p14="http://schemas.microsoft.com/office/powerpoint/2010/main" val="25799168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clipArtAndTx" preserve="1">
  <p:cSld name="Titel, illustratie en tekst">
    <p:spTree>
      <p:nvGrpSpPr>
        <p:cNvPr id="1" name=""/>
        <p:cNvGrpSpPr/>
        <p:nvPr/>
      </p:nvGrpSpPr>
      <p:grpSpPr>
        <a:xfrm>
          <a:off x="0" y="0"/>
          <a:ext cx="0" cy="0"/>
          <a:chOff x="0" y="0"/>
          <a:chExt cx="0" cy="0"/>
        </a:xfrm>
      </p:grpSpPr>
      <p:sp>
        <p:nvSpPr>
          <p:cNvPr id="2" name="Titel 1"/>
          <p:cNvSpPr>
            <a:spLocks noGrp="1"/>
          </p:cNvSpPr>
          <p:nvPr>
            <p:ph type="title"/>
          </p:nvPr>
        </p:nvSpPr>
        <p:spPr>
          <a:xfrm>
            <a:off x="1447800" y="381000"/>
            <a:ext cx="7239000" cy="457200"/>
          </a:xfrm>
        </p:spPr>
        <p:txBody>
          <a:bodyPr/>
          <a:lstStyle/>
          <a:p>
            <a:r>
              <a:rPr lang="nl-NL"/>
              <a:t>Klik om de stijl te bewerken</a:t>
            </a:r>
          </a:p>
        </p:txBody>
      </p:sp>
      <p:sp>
        <p:nvSpPr>
          <p:cNvPr id="3" name="Tijdelijke aanduiding voor illustratie 2"/>
          <p:cNvSpPr>
            <a:spLocks noGrp="1"/>
          </p:cNvSpPr>
          <p:nvPr>
            <p:ph type="clipArt" sz="half" idx="1"/>
          </p:nvPr>
        </p:nvSpPr>
        <p:spPr>
          <a:xfrm>
            <a:off x="1447800" y="1524000"/>
            <a:ext cx="3543300" cy="1465263"/>
          </a:xfrm>
        </p:spPr>
        <p:txBody>
          <a:bodyPr/>
          <a:lstStyle/>
          <a:p>
            <a:endParaRPr lang="nl-NL"/>
          </a:p>
        </p:txBody>
      </p:sp>
      <p:sp>
        <p:nvSpPr>
          <p:cNvPr id="4" name="Tijdelijke aanduiding voor tekst 3"/>
          <p:cNvSpPr>
            <a:spLocks noGrp="1"/>
          </p:cNvSpPr>
          <p:nvPr>
            <p:ph type="body" sz="half" idx="2"/>
          </p:nvPr>
        </p:nvSpPr>
        <p:spPr>
          <a:xfrm>
            <a:off x="5143500" y="1524000"/>
            <a:ext cx="3543300" cy="146526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a:xfrm>
            <a:off x="1447800" y="6248400"/>
            <a:ext cx="1371600" cy="457200"/>
          </a:xfrm>
        </p:spPr>
        <p:txBody>
          <a:bodyPr/>
          <a:lstStyle>
            <a:lvl1pPr>
              <a:defRPr/>
            </a:lvl1pPr>
          </a:lstStyle>
          <a:p>
            <a:endParaRPr lang="en-US">
              <a:solidFill>
                <a:srgbClr val="000000"/>
              </a:solidFill>
            </a:endParaRPr>
          </a:p>
        </p:txBody>
      </p:sp>
      <p:sp>
        <p:nvSpPr>
          <p:cNvPr id="6" name="Tijdelijke aanduiding voor voettekst 5"/>
          <p:cNvSpPr>
            <a:spLocks noGrp="1"/>
          </p:cNvSpPr>
          <p:nvPr>
            <p:ph type="ftr" sz="quarter" idx="11"/>
          </p:nvPr>
        </p:nvSpPr>
        <p:spPr>
          <a:xfrm>
            <a:off x="3124200" y="6248400"/>
            <a:ext cx="3429000" cy="457200"/>
          </a:xfrm>
        </p:spPr>
        <p:txBody>
          <a:bodyPr/>
          <a:lstStyle>
            <a:lvl1pPr>
              <a:defRPr/>
            </a:lvl1pPr>
          </a:lstStyle>
          <a:p>
            <a:endParaRPr lang="nl-NL">
              <a:solidFill>
                <a:srgbClr val="000000"/>
              </a:solidFill>
            </a:endParaRPr>
          </a:p>
        </p:txBody>
      </p:sp>
      <p:sp>
        <p:nvSpPr>
          <p:cNvPr id="7" name="Tijdelijke aanduiding voor dianummer 6"/>
          <p:cNvSpPr>
            <a:spLocks noGrp="1"/>
          </p:cNvSpPr>
          <p:nvPr>
            <p:ph type="sldNum" sz="quarter" idx="12"/>
          </p:nvPr>
        </p:nvSpPr>
        <p:spPr>
          <a:xfrm>
            <a:off x="6781800" y="6248400"/>
            <a:ext cx="1905000" cy="457200"/>
          </a:xfrm>
        </p:spPr>
        <p:txBody>
          <a:bodyPr/>
          <a:lstStyle>
            <a:lvl1pPr>
              <a:defRPr/>
            </a:lvl1pPr>
          </a:lstStyle>
          <a:p>
            <a:fld id="{B6F03445-6D74-4C1C-AA62-2C8D1C9057EA}" type="slidenum">
              <a:rPr lang="nl-NL">
                <a:solidFill>
                  <a:srgbClr val="000000"/>
                </a:solidFill>
              </a:rPr>
              <a:pPr/>
              <a:t>‹nr.›</a:t>
            </a:fld>
            <a:endParaRPr lang="nl-NL">
              <a:solidFill>
                <a:srgbClr val="000000"/>
              </a:solidFill>
            </a:endParaRPr>
          </a:p>
        </p:txBody>
      </p:sp>
    </p:spTree>
    <p:extLst>
      <p:ext uri="{BB962C8B-B14F-4D97-AF65-F5344CB8AC3E}">
        <p14:creationId xmlns:p14="http://schemas.microsoft.com/office/powerpoint/2010/main" val="2700015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AndTx" preserve="1">
  <p:cSld name="Titel, inhoud en tekst">
    <p:spTree>
      <p:nvGrpSpPr>
        <p:cNvPr id="1" name=""/>
        <p:cNvGrpSpPr/>
        <p:nvPr/>
      </p:nvGrpSpPr>
      <p:grpSpPr>
        <a:xfrm>
          <a:off x="0" y="0"/>
          <a:ext cx="0" cy="0"/>
          <a:chOff x="0" y="0"/>
          <a:chExt cx="0" cy="0"/>
        </a:xfrm>
      </p:grpSpPr>
      <p:sp>
        <p:nvSpPr>
          <p:cNvPr id="2" name="Titel 1"/>
          <p:cNvSpPr>
            <a:spLocks noGrp="1"/>
          </p:cNvSpPr>
          <p:nvPr>
            <p:ph type="title"/>
          </p:nvPr>
        </p:nvSpPr>
        <p:spPr>
          <a:xfrm>
            <a:off x="1447800" y="381000"/>
            <a:ext cx="7239000" cy="457200"/>
          </a:xfrm>
        </p:spPr>
        <p:txBody>
          <a:bodyPr/>
          <a:lstStyle/>
          <a:p>
            <a:r>
              <a:rPr lang="nl-NL"/>
              <a:t>Klik om de stijl te bewerken</a:t>
            </a:r>
          </a:p>
        </p:txBody>
      </p:sp>
      <p:sp>
        <p:nvSpPr>
          <p:cNvPr id="3" name="Tijdelijke aanduiding voor inhoud 2"/>
          <p:cNvSpPr>
            <a:spLocks noGrp="1"/>
          </p:cNvSpPr>
          <p:nvPr>
            <p:ph sz="half" idx="1"/>
          </p:nvPr>
        </p:nvSpPr>
        <p:spPr>
          <a:xfrm>
            <a:off x="1447800" y="1524000"/>
            <a:ext cx="3543300" cy="146526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5143500" y="1524000"/>
            <a:ext cx="3543300" cy="146526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a:xfrm>
            <a:off x="1447800" y="6248400"/>
            <a:ext cx="1371600" cy="457200"/>
          </a:xfrm>
        </p:spPr>
        <p:txBody>
          <a:bodyPr/>
          <a:lstStyle>
            <a:lvl1pPr>
              <a:defRPr/>
            </a:lvl1pPr>
          </a:lstStyle>
          <a:p>
            <a:endParaRPr lang="en-US">
              <a:solidFill>
                <a:srgbClr val="000000"/>
              </a:solidFill>
            </a:endParaRPr>
          </a:p>
        </p:txBody>
      </p:sp>
      <p:sp>
        <p:nvSpPr>
          <p:cNvPr id="6" name="Tijdelijke aanduiding voor voettekst 5"/>
          <p:cNvSpPr>
            <a:spLocks noGrp="1"/>
          </p:cNvSpPr>
          <p:nvPr>
            <p:ph type="ftr" sz="quarter" idx="11"/>
          </p:nvPr>
        </p:nvSpPr>
        <p:spPr>
          <a:xfrm>
            <a:off x="3124200" y="6248400"/>
            <a:ext cx="3429000" cy="457200"/>
          </a:xfrm>
        </p:spPr>
        <p:txBody>
          <a:bodyPr/>
          <a:lstStyle>
            <a:lvl1pPr>
              <a:defRPr/>
            </a:lvl1pPr>
          </a:lstStyle>
          <a:p>
            <a:endParaRPr lang="nl-NL">
              <a:solidFill>
                <a:srgbClr val="000000"/>
              </a:solidFill>
            </a:endParaRPr>
          </a:p>
        </p:txBody>
      </p:sp>
      <p:sp>
        <p:nvSpPr>
          <p:cNvPr id="7" name="Tijdelijke aanduiding voor dianummer 6"/>
          <p:cNvSpPr>
            <a:spLocks noGrp="1"/>
          </p:cNvSpPr>
          <p:nvPr>
            <p:ph type="sldNum" sz="quarter" idx="12"/>
          </p:nvPr>
        </p:nvSpPr>
        <p:spPr>
          <a:xfrm>
            <a:off x="6781800" y="6248400"/>
            <a:ext cx="1905000" cy="457200"/>
          </a:xfrm>
        </p:spPr>
        <p:txBody>
          <a:bodyPr/>
          <a:lstStyle>
            <a:lvl1pPr>
              <a:defRPr/>
            </a:lvl1pPr>
          </a:lstStyle>
          <a:p>
            <a:fld id="{85CBB50A-9F17-4E56-8CAE-2D4B203948F0}" type="slidenum">
              <a:rPr lang="nl-NL">
                <a:solidFill>
                  <a:srgbClr val="000000"/>
                </a:solidFill>
              </a:rPr>
              <a:pPr/>
              <a:t>‹nr.›</a:t>
            </a:fld>
            <a:endParaRPr lang="nl-NL">
              <a:solidFill>
                <a:srgbClr val="000000"/>
              </a:solidFill>
            </a:endParaRPr>
          </a:p>
        </p:txBody>
      </p:sp>
    </p:spTree>
    <p:extLst>
      <p:ext uri="{BB962C8B-B14F-4D97-AF65-F5344CB8AC3E}">
        <p14:creationId xmlns:p14="http://schemas.microsoft.com/office/powerpoint/2010/main" val="16176934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reserve="1">
  <p:cSld name="Object">
    <p:spTree>
      <p:nvGrpSpPr>
        <p:cNvPr id="1" name=""/>
        <p:cNvGrpSpPr/>
        <p:nvPr/>
      </p:nvGrpSpPr>
      <p:grpSpPr>
        <a:xfrm>
          <a:off x="0" y="0"/>
          <a:ext cx="0" cy="0"/>
          <a:chOff x="0" y="0"/>
          <a:chExt cx="0" cy="0"/>
        </a:xfrm>
      </p:grpSpPr>
      <p:sp>
        <p:nvSpPr>
          <p:cNvPr id="2" name="Tijdelijke aanduiding voor inhoud 1"/>
          <p:cNvSpPr>
            <a:spLocks noGrp="1"/>
          </p:cNvSpPr>
          <p:nvPr>
            <p:ph/>
          </p:nvPr>
        </p:nvSpPr>
        <p:spPr>
          <a:xfrm>
            <a:off x="1447800" y="381000"/>
            <a:ext cx="7239000" cy="260826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3" name="Tijdelijke aanduiding voor datum 2"/>
          <p:cNvSpPr>
            <a:spLocks noGrp="1"/>
          </p:cNvSpPr>
          <p:nvPr>
            <p:ph type="dt" sz="half" idx="10"/>
          </p:nvPr>
        </p:nvSpPr>
        <p:spPr>
          <a:xfrm>
            <a:off x="1447800" y="6248400"/>
            <a:ext cx="1371600" cy="457200"/>
          </a:xfrm>
        </p:spPr>
        <p:txBody>
          <a:bodyPr/>
          <a:lstStyle>
            <a:lvl1pPr>
              <a:defRPr/>
            </a:lvl1pPr>
          </a:lstStyle>
          <a:p>
            <a:endParaRPr lang="en-US">
              <a:solidFill>
                <a:srgbClr val="000000"/>
              </a:solidFill>
            </a:endParaRPr>
          </a:p>
        </p:txBody>
      </p:sp>
      <p:sp>
        <p:nvSpPr>
          <p:cNvPr id="4" name="Tijdelijke aanduiding voor voettekst 3"/>
          <p:cNvSpPr>
            <a:spLocks noGrp="1"/>
          </p:cNvSpPr>
          <p:nvPr>
            <p:ph type="ftr" sz="quarter" idx="11"/>
          </p:nvPr>
        </p:nvSpPr>
        <p:spPr>
          <a:xfrm>
            <a:off x="3124200" y="6248400"/>
            <a:ext cx="3429000" cy="457200"/>
          </a:xfrm>
        </p:spPr>
        <p:txBody>
          <a:bodyPr/>
          <a:lstStyle>
            <a:lvl1pPr>
              <a:defRPr/>
            </a:lvl1pPr>
          </a:lstStyle>
          <a:p>
            <a:endParaRPr lang="nl-NL">
              <a:solidFill>
                <a:srgbClr val="000000"/>
              </a:solidFill>
            </a:endParaRPr>
          </a:p>
        </p:txBody>
      </p:sp>
      <p:sp>
        <p:nvSpPr>
          <p:cNvPr id="5" name="Tijdelijke aanduiding voor dianummer 4"/>
          <p:cNvSpPr>
            <a:spLocks noGrp="1"/>
          </p:cNvSpPr>
          <p:nvPr>
            <p:ph type="sldNum" sz="quarter" idx="12"/>
          </p:nvPr>
        </p:nvSpPr>
        <p:spPr>
          <a:xfrm>
            <a:off x="6781800" y="6248400"/>
            <a:ext cx="1905000" cy="457200"/>
          </a:xfrm>
        </p:spPr>
        <p:txBody>
          <a:bodyPr/>
          <a:lstStyle>
            <a:lvl1pPr>
              <a:defRPr/>
            </a:lvl1pPr>
          </a:lstStyle>
          <a:p>
            <a:fld id="{3931A32F-F90D-4500-9671-21471CE1B46C}" type="slidenum">
              <a:rPr lang="nl-NL">
                <a:solidFill>
                  <a:srgbClr val="000000"/>
                </a:solidFill>
              </a:rPr>
              <a:pPr/>
              <a:t>‹nr.›</a:t>
            </a:fld>
            <a:endParaRPr lang="nl-NL">
              <a:solidFill>
                <a:srgbClr val="000000"/>
              </a:solidFill>
            </a:endParaRPr>
          </a:p>
        </p:txBody>
      </p:sp>
    </p:spTree>
    <p:extLst>
      <p:ext uri="{BB962C8B-B14F-4D97-AF65-F5344CB8AC3E}">
        <p14:creationId xmlns:p14="http://schemas.microsoft.com/office/powerpoint/2010/main" val="4272390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9C969276-A200-460A-8784-7E1CED3C85DF}" type="datetimeFigureOut">
              <a:rPr lang="nl-NL" smtClean="0"/>
              <a:t>13-1-2014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5935F9B-F519-4CC2-AFCF-5B99E5F9D7FC}" type="slidenum">
              <a:rPr lang="nl-NL" smtClean="0"/>
              <a:t>‹nr.›</a:t>
            </a:fld>
            <a:endParaRPr lang="nl-NL"/>
          </a:p>
        </p:txBody>
      </p:sp>
    </p:spTree>
    <p:extLst>
      <p:ext uri="{BB962C8B-B14F-4D97-AF65-F5344CB8AC3E}">
        <p14:creationId xmlns:p14="http://schemas.microsoft.com/office/powerpoint/2010/main" val="2653561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Titel en tabel">
    <p:spTree>
      <p:nvGrpSpPr>
        <p:cNvPr id="1" name=""/>
        <p:cNvGrpSpPr/>
        <p:nvPr/>
      </p:nvGrpSpPr>
      <p:grpSpPr>
        <a:xfrm>
          <a:off x="0" y="0"/>
          <a:ext cx="0" cy="0"/>
          <a:chOff x="0" y="0"/>
          <a:chExt cx="0" cy="0"/>
        </a:xfrm>
      </p:grpSpPr>
      <p:sp>
        <p:nvSpPr>
          <p:cNvPr id="2" name="Titel 1"/>
          <p:cNvSpPr>
            <a:spLocks noGrp="1"/>
          </p:cNvSpPr>
          <p:nvPr>
            <p:ph type="title"/>
          </p:nvPr>
        </p:nvSpPr>
        <p:spPr>
          <a:xfrm>
            <a:off x="1447800" y="381000"/>
            <a:ext cx="7239000" cy="457200"/>
          </a:xfrm>
        </p:spPr>
        <p:txBody>
          <a:bodyPr/>
          <a:lstStyle/>
          <a:p>
            <a:r>
              <a:rPr lang="nl-NL"/>
              <a:t>Klik om de stijl te bewerken</a:t>
            </a:r>
          </a:p>
        </p:txBody>
      </p:sp>
      <p:sp>
        <p:nvSpPr>
          <p:cNvPr id="3" name="Tijdelijke aanduiding voor tabel 2"/>
          <p:cNvSpPr>
            <a:spLocks noGrp="1"/>
          </p:cNvSpPr>
          <p:nvPr>
            <p:ph type="tbl" idx="1"/>
          </p:nvPr>
        </p:nvSpPr>
        <p:spPr>
          <a:xfrm>
            <a:off x="1447800" y="1524000"/>
            <a:ext cx="7239000" cy="1465263"/>
          </a:xfrm>
        </p:spPr>
        <p:txBody>
          <a:bodyPr/>
          <a:lstStyle/>
          <a:p>
            <a:endParaRPr lang="nl-NL"/>
          </a:p>
        </p:txBody>
      </p:sp>
      <p:sp>
        <p:nvSpPr>
          <p:cNvPr id="4" name="Tijdelijke aanduiding voor datum 3"/>
          <p:cNvSpPr>
            <a:spLocks noGrp="1"/>
          </p:cNvSpPr>
          <p:nvPr>
            <p:ph type="dt" sz="half" idx="10"/>
          </p:nvPr>
        </p:nvSpPr>
        <p:spPr>
          <a:xfrm>
            <a:off x="1447800" y="6248400"/>
            <a:ext cx="1371600" cy="457200"/>
          </a:xfrm>
        </p:spPr>
        <p:txBody>
          <a:bodyPr/>
          <a:lstStyle>
            <a:lvl1pPr>
              <a:defRPr/>
            </a:lvl1pPr>
          </a:lstStyle>
          <a:p>
            <a:endParaRPr lang="en-US">
              <a:solidFill>
                <a:srgbClr val="000000"/>
              </a:solidFill>
            </a:endParaRPr>
          </a:p>
        </p:txBody>
      </p:sp>
      <p:sp>
        <p:nvSpPr>
          <p:cNvPr id="5" name="Tijdelijke aanduiding voor voettekst 4"/>
          <p:cNvSpPr>
            <a:spLocks noGrp="1"/>
          </p:cNvSpPr>
          <p:nvPr>
            <p:ph type="ftr" sz="quarter" idx="11"/>
          </p:nvPr>
        </p:nvSpPr>
        <p:spPr>
          <a:xfrm>
            <a:off x="3124200" y="6248400"/>
            <a:ext cx="3429000" cy="457200"/>
          </a:xfrm>
        </p:spPr>
        <p:txBody>
          <a:bodyPr/>
          <a:lstStyle>
            <a:lvl1pPr>
              <a:defRPr/>
            </a:lvl1pPr>
          </a:lstStyle>
          <a:p>
            <a:endParaRPr lang="nl-NL">
              <a:solidFill>
                <a:srgbClr val="000000"/>
              </a:solidFill>
            </a:endParaRPr>
          </a:p>
        </p:txBody>
      </p:sp>
      <p:sp>
        <p:nvSpPr>
          <p:cNvPr id="6" name="Tijdelijke aanduiding voor dianummer 5"/>
          <p:cNvSpPr>
            <a:spLocks noGrp="1"/>
          </p:cNvSpPr>
          <p:nvPr>
            <p:ph type="sldNum" sz="quarter" idx="12"/>
          </p:nvPr>
        </p:nvSpPr>
        <p:spPr>
          <a:xfrm>
            <a:off x="6781800" y="6248400"/>
            <a:ext cx="1905000" cy="457200"/>
          </a:xfrm>
        </p:spPr>
        <p:txBody>
          <a:bodyPr/>
          <a:lstStyle>
            <a:lvl1pPr>
              <a:defRPr/>
            </a:lvl1pPr>
          </a:lstStyle>
          <a:p>
            <a:fld id="{57552FA8-6BE9-4725-A607-2E2449A4847E}" type="slidenum">
              <a:rPr lang="nl-NL">
                <a:solidFill>
                  <a:srgbClr val="000000"/>
                </a:solidFill>
              </a:rPr>
              <a:pPr/>
              <a:t>‹nr.›</a:t>
            </a:fld>
            <a:endParaRPr lang="nl-NL">
              <a:solidFill>
                <a:srgbClr val="000000"/>
              </a:solidFill>
            </a:endParaRPr>
          </a:p>
        </p:txBody>
      </p:sp>
    </p:spTree>
    <p:extLst>
      <p:ext uri="{BB962C8B-B14F-4D97-AF65-F5344CB8AC3E}">
        <p14:creationId xmlns:p14="http://schemas.microsoft.com/office/powerpoint/2010/main" val="35613541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AndObj" preserve="1">
  <p:cSld name="Titel, tekst en inhoud">
    <p:spTree>
      <p:nvGrpSpPr>
        <p:cNvPr id="1" name=""/>
        <p:cNvGrpSpPr/>
        <p:nvPr/>
      </p:nvGrpSpPr>
      <p:grpSpPr>
        <a:xfrm>
          <a:off x="0" y="0"/>
          <a:ext cx="0" cy="0"/>
          <a:chOff x="0" y="0"/>
          <a:chExt cx="0" cy="0"/>
        </a:xfrm>
      </p:grpSpPr>
      <p:sp>
        <p:nvSpPr>
          <p:cNvPr id="2" name="Titel 1"/>
          <p:cNvSpPr>
            <a:spLocks noGrp="1"/>
          </p:cNvSpPr>
          <p:nvPr>
            <p:ph type="title"/>
          </p:nvPr>
        </p:nvSpPr>
        <p:spPr>
          <a:xfrm>
            <a:off x="1447800" y="381000"/>
            <a:ext cx="7239000" cy="457200"/>
          </a:xfrm>
        </p:spPr>
        <p:txBody>
          <a:bodyPr/>
          <a:lstStyle/>
          <a:p>
            <a:r>
              <a:rPr lang="nl-NL"/>
              <a:t>Klik om de stijl te bewerken</a:t>
            </a:r>
          </a:p>
        </p:txBody>
      </p:sp>
      <p:sp>
        <p:nvSpPr>
          <p:cNvPr id="3" name="Tijdelijke aanduiding voor tekst 2"/>
          <p:cNvSpPr>
            <a:spLocks noGrp="1"/>
          </p:cNvSpPr>
          <p:nvPr>
            <p:ph type="body" sz="half" idx="1"/>
          </p:nvPr>
        </p:nvSpPr>
        <p:spPr>
          <a:xfrm>
            <a:off x="1447800" y="1524000"/>
            <a:ext cx="3543300" cy="146526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5143500" y="1524000"/>
            <a:ext cx="3543300" cy="146526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a:xfrm>
            <a:off x="1447800" y="6248400"/>
            <a:ext cx="1371600" cy="457200"/>
          </a:xfrm>
        </p:spPr>
        <p:txBody>
          <a:bodyPr/>
          <a:lstStyle>
            <a:lvl1pPr>
              <a:defRPr/>
            </a:lvl1pPr>
          </a:lstStyle>
          <a:p>
            <a:endParaRPr lang="en-US">
              <a:solidFill>
                <a:srgbClr val="000000"/>
              </a:solidFill>
            </a:endParaRPr>
          </a:p>
        </p:txBody>
      </p:sp>
      <p:sp>
        <p:nvSpPr>
          <p:cNvPr id="6" name="Tijdelijke aanduiding voor voettekst 5"/>
          <p:cNvSpPr>
            <a:spLocks noGrp="1"/>
          </p:cNvSpPr>
          <p:nvPr>
            <p:ph type="ftr" sz="quarter" idx="11"/>
          </p:nvPr>
        </p:nvSpPr>
        <p:spPr>
          <a:xfrm>
            <a:off x="3124200" y="6248400"/>
            <a:ext cx="3429000" cy="457200"/>
          </a:xfrm>
        </p:spPr>
        <p:txBody>
          <a:bodyPr/>
          <a:lstStyle>
            <a:lvl1pPr>
              <a:defRPr/>
            </a:lvl1pPr>
          </a:lstStyle>
          <a:p>
            <a:endParaRPr lang="nl-NL">
              <a:solidFill>
                <a:srgbClr val="000000"/>
              </a:solidFill>
            </a:endParaRPr>
          </a:p>
        </p:txBody>
      </p:sp>
      <p:sp>
        <p:nvSpPr>
          <p:cNvPr id="7" name="Tijdelijke aanduiding voor dianummer 6"/>
          <p:cNvSpPr>
            <a:spLocks noGrp="1"/>
          </p:cNvSpPr>
          <p:nvPr>
            <p:ph type="sldNum" sz="quarter" idx="12"/>
          </p:nvPr>
        </p:nvSpPr>
        <p:spPr>
          <a:xfrm>
            <a:off x="6781800" y="6248400"/>
            <a:ext cx="1905000" cy="457200"/>
          </a:xfrm>
        </p:spPr>
        <p:txBody>
          <a:bodyPr/>
          <a:lstStyle>
            <a:lvl1pPr>
              <a:defRPr/>
            </a:lvl1pPr>
          </a:lstStyle>
          <a:p>
            <a:fld id="{83E82C32-5017-4B4E-8841-C1A7E45210B2}" type="slidenum">
              <a:rPr lang="nl-NL">
                <a:solidFill>
                  <a:srgbClr val="000000"/>
                </a:solidFill>
              </a:rPr>
              <a:pPr/>
              <a:t>‹nr.›</a:t>
            </a:fld>
            <a:endParaRPr lang="nl-NL">
              <a:solidFill>
                <a:srgbClr val="000000"/>
              </a:solidFill>
            </a:endParaRPr>
          </a:p>
        </p:txBody>
      </p:sp>
    </p:spTree>
    <p:extLst>
      <p:ext uri="{BB962C8B-B14F-4D97-AF65-F5344CB8AC3E}">
        <p14:creationId xmlns:p14="http://schemas.microsoft.com/office/powerpoint/2010/main" val="40974128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9C969276-A200-460A-8784-7E1CED3C85DF}" type="datetimeFigureOut">
              <a:rPr lang="nl-NL" smtClean="0"/>
              <a:t>13-1-2014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35935F9B-F519-4CC2-AFCF-5B99E5F9D7FC}" type="slidenum">
              <a:rPr lang="nl-NL" smtClean="0"/>
              <a:t>‹nr.›</a:t>
            </a:fld>
            <a:endParaRPr lang="nl-NL"/>
          </a:p>
        </p:txBody>
      </p:sp>
    </p:spTree>
    <p:extLst>
      <p:ext uri="{BB962C8B-B14F-4D97-AF65-F5344CB8AC3E}">
        <p14:creationId xmlns:p14="http://schemas.microsoft.com/office/powerpoint/2010/main" val="790594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9C969276-A200-460A-8784-7E1CED3C85DF}" type="datetimeFigureOut">
              <a:rPr lang="nl-NL" smtClean="0"/>
              <a:t>13-1-2014</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35935F9B-F519-4CC2-AFCF-5B99E5F9D7FC}" type="slidenum">
              <a:rPr lang="nl-NL" smtClean="0"/>
              <a:t>‹nr.›</a:t>
            </a:fld>
            <a:endParaRPr lang="nl-NL"/>
          </a:p>
        </p:txBody>
      </p:sp>
    </p:spTree>
    <p:extLst>
      <p:ext uri="{BB962C8B-B14F-4D97-AF65-F5344CB8AC3E}">
        <p14:creationId xmlns:p14="http://schemas.microsoft.com/office/powerpoint/2010/main" val="2883259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p>
            <a:fld id="{9C969276-A200-460A-8784-7E1CED3C85DF}" type="datetimeFigureOut">
              <a:rPr lang="nl-NL" smtClean="0"/>
              <a:t>13-1-2014</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35935F9B-F519-4CC2-AFCF-5B99E5F9D7FC}" type="slidenum">
              <a:rPr lang="nl-NL" smtClean="0"/>
              <a:t>‹nr.›</a:t>
            </a:fld>
            <a:endParaRPr lang="nl-NL"/>
          </a:p>
        </p:txBody>
      </p:sp>
    </p:spTree>
    <p:extLst>
      <p:ext uri="{BB962C8B-B14F-4D97-AF65-F5344CB8AC3E}">
        <p14:creationId xmlns:p14="http://schemas.microsoft.com/office/powerpoint/2010/main" val="3809564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9C969276-A200-460A-8784-7E1CED3C85DF}" type="datetimeFigureOut">
              <a:rPr lang="nl-NL" smtClean="0"/>
              <a:t>13-1-2014</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35935F9B-F519-4CC2-AFCF-5B99E5F9D7FC}" type="slidenum">
              <a:rPr lang="nl-NL" smtClean="0"/>
              <a:t>‹nr.›</a:t>
            </a:fld>
            <a:endParaRPr lang="nl-NL"/>
          </a:p>
        </p:txBody>
      </p:sp>
    </p:spTree>
    <p:extLst>
      <p:ext uri="{BB962C8B-B14F-4D97-AF65-F5344CB8AC3E}">
        <p14:creationId xmlns:p14="http://schemas.microsoft.com/office/powerpoint/2010/main" val="2504754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9C969276-A200-460A-8784-7E1CED3C85DF}" type="datetimeFigureOut">
              <a:rPr lang="nl-NL" smtClean="0"/>
              <a:t>13-1-2014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35935F9B-F519-4CC2-AFCF-5B99E5F9D7FC}" type="slidenum">
              <a:rPr lang="nl-NL" smtClean="0"/>
              <a:t>‹nr.›</a:t>
            </a:fld>
            <a:endParaRPr lang="nl-NL"/>
          </a:p>
        </p:txBody>
      </p:sp>
    </p:spTree>
    <p:extLst>
      <p:ext uri="{BB962C8B-B14F-4D97-AF65-F5344CB8AC3E}">
        <p14:creationId xmlns:p14="http://schemas.microsoft.com/office/powerpoint/2010/main" val="1675720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9C969276-A200-460A-8784-7E1CED3C85DF}" type="datetimeFigureOut">
              <a:rPr lang="nl-NL" smtClean="0"/>
              <a:t>13-1-2014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35935F9B-F519-4CC2-AFCF-5B99E5F9D7FC}" type="slidenum">
              <a:rPr lang="nl-NL" smtClean="0"/>
              <a:t>‹nr.›</a:t>
            </a:fld>
            <a:endParaRPr lang="nl-NL"/>
          </a:p>
        </p:txBody>
      </p:sp>
    </p:spTree>
    <p:extLst>
      <p:ext uri="{BB962C8B-B14F-4D97-AF65-F5344CB8AC3E}">
        <p14:creationId xmlns:p14="http://schemas.microsoft.com/office/powerpoint/2010/main" val="3124239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theme" Target="../theme/theme2.xml"/><Relationship Id="rId3" Type="http://schemas.openxmlformats.org/officeDocument/2006/relationships/slideLayout" Target="../slideLayouts/slideLayout17.xml"/><Relationship Id="rId21" Type="http://schemas.openxmlformats.org/officeDocument/2006/relationships/image" Target="../media/image1.png"/><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oleObject" Target="../embeddings/oleObject1.bin"/><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image" Target="../media/image2.png"/><Relationship Id="rId10" Type="http://schemas.openxmlformats.org/officeDocument/2006/relationships/slideLayout" Target="../slideLayouts/slideLayout24.xml"/><Relationship Id="rId19" Type="http://schemas.openxmlformats.org/officeDocument/2006/relationships/vmlDrawing" Target="../drawings/vmlDrawing1.v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oleObject" Target="../embeddings/oleObject2.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NL"/>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969276-A200-460A-8784-7E1CED3C85DF}" type="datetimeFigureOut">
              <a:rPr lang="nl-NL" smtClean="0"/>
              <a:t>13-1-2014</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935F9B-F519-4CC2-AFCF-5B99E5F9D7FC}" type="slidenum">
              <a:rPr lang="nl-NL" smtClean="0"/>
              <a:t>‹nr.›</a:t>
            </a:fld>
            <a:endParaRPr lang="nl-NL"/>
          </a:p>
        </p:txBody>
      </p:sp>
    </p:spTree>
    <p:extLst>
      <p:ext uri="{BB962C8B-B14F-4D97-AF65-F5344CB8AC3E}">
        <p14:creationId xmlns:p14="http://schemas.microsoft.com/office/powerpoint/2010/main" val="552093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81"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0" y="0"/>
            <a:ext cx="1219200" cy="6858000"/>
          </a:xfrm>
          <a:prstGeom prst="rect">
            <a:avLst/>
          </a:prstGeom>
          <a:solidFill>
            <a:srgbClr val="72366B"/>
          </a:solidFill>
          <a:ln>
            <a:noFill/>
          </a:ln>
          <a:effectLst/>
          <a:extLst>
            <a:ext uri="{91240B29-F687-4F45-9708-019B960494DF}">
              <a14:hiddenLine xmlns:a14="http://schemas.microsoft.com/office/drawing/2010/main" w="9525">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spcBef>
                <a:spcPct val="0"/>
              </a:spcBef>
              <a:spcAft>
                <a:spcPct val="0"/>
              </a:spcAft>
            </a:pPr>
            <a:endParaRPr lang="nl-NL" sz="2400">
              <a:solidFill>
                <a:srgbClr val="000000"/>
              </a:solidFill>
            </a:endParaRPr>
          </a:p>
        </p:txBody>
      </p:sp>
      <p:sp>
        <p:nvSpPr>
          <p:cNvPr id="3075" name="Rectangle 3"/>
          <p:cNvSpPr>
            <a:spLocks noGrp="1" noChangeArrowheads="1"/>
          </p:cNvSpPr>
          <p:nvPr>
            <p:ph type="title"/>
          </p:nvPr>
        </p:nvSpPr>
        <p:spPr bwMode="auto">
          <a:xfrm>
            <a:off x="1447800" y="381000"/>
            <a:ext cx="723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lvl="0"/>
            <a:r>
              <a:rPr lang="en-US" smtClean="0"/>
              <a:t>Click to edit Master title style</a:t>
            </a:r>
          </a:p>
        </p:txBody>
      </p:sp>
      <p:sp>
        <p:nvSpPr>
          <p:cNvPr id="3076" name="Rectangle 4"/>
          <p:cNvSpPr>
            <a:spLocks noGrp="1" noChangeArrowheads="1"/>
          </p:cNvSpPr>
          <p:nvPr>
            <p:ph type="body" idx="1"/>
          </p:nvPr>
        </p:nvSpPr>
        <p:spPr bwMode="auto">
          <a:xfrm>
            <a:off x="1447800" y="1524000"/>
            <a:ext cx="72390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7" name="Rectangle 5"/>
          <p:cNvSpPr>
            <a:spLocks noGrp="1" noChangeArrowheads="1"/>
          </p:cNvSpPr>
          <p:nvPr>
            <p:ph type="dt" sz="half" idx="2"/>
          </p:nvPr>
        </p:nvSpPr>
        <p:spPr bwMode="auto">
          <a:xfrm>
            <a:off x="1447800" y="6248400"/>
            <a:ext cx="137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0" hangingPunct="0">
              <a:defRPr sz="1400" noProof="1">
                <a:latin typeface="Times New Roman" pitchFamily="18" charset="0"/>
              </a:defRPr>
            </a:lvl1pPr>
          </a:lstStyle>
          <a:p>
            <a:pPr fontAlgn="base">
              <a:spcBef>
                <a:spcPct val="0"/>
              </a:spcBef>
              <a:spcAft>
                <a:spcPct val="0"/>
              </a:spcAft>
            </a:pPr>
            <a:endParaRPr lang="en-US">
              <a:solidFill>
                <a:srgbClr val="000000"/>
              </a:solidFill>
            </a:endParaRPr>
          </a:p>
        </p:txBody>
      </p:sp>
      <p:sp>
        <p:nvSpPr>
          <p:cNvPr id="3078" name="Rectangle 6"/>
          <p:cNvSpPr>
            <a:spLocks noGrp="1" noChangeArrowheads="1"/>
          </p:cNvSpPr>
          <p:nvPr>
            <p:ph type="ftr" sz="quarter" idx="3"/>
          </p:nvPr>
        </p:nvSpPr>
        <p:spPr bwMode="auto">
          <a:xfrm>
            <a:off x="3124200" y="6248400"/>
            <a:ext cx="342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noProof="1">
                <a:latin typeface="Times New Roman" pitchFamily="18" charset="0"/>
              </a:defRPr>
            </a:lvl1pPr>
          </a:lstStyle>
          <a:p>
            <a:pPr algn="ctr" fontAlgn="base">
              <a:spcBef>
                <a:spcPct val="0"/>
              </a:spcBef>
              <a:spcAft>
                <a:spcPct val="0"/>
              </a:spcAft>
            </a:pPr>
            <a:endParaRPr lang="nl-NL">
              <a:solidFill>
                <a:srgbClr val="000000"/>
              </a:solidFill>
            </a:endParaRPr>
          </a:p>
        </p:txBody>
      </p:sp>
      <p:sp>
        <p:nvSpPr>
          <p:cNvPr id="3079" name="Rectangle 7"/>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400" noProof="1">
                <a:latin typeface="Times New Roman" pitchFamily="18" charset="0"/>
              </a:defRPr>
            </a:lvl1pPr>
          </a:lstStyle>
          <a:p>
            <a:pPr fontAlgn="base">
              <a:spcBef>
                <a:spcPct val="0"/>
              </a:spcBef>
              <a:spcAft>
                <a:spcPct val="0"/>
              </a:spcAft>
            </a:pPr>
            <a:fld id="{5B653E21-CF7F-4BFE-A1F7-D3ED3C7C6D10}" type="slidenum">
              <a:rPr>
                <a:solidFill>
                  <a:srgbClr val="000000"/>
                </a:solidFill>
              </a:rPr>
              <a:pPr fontAlgn="base">
                <a:spcBef>
                  <a:spcPct val="0"/>
                </a:spcBef>
                <a:spcAft>
                  <a:spcPct val="0"/>
                </a:spcAft>
              </a:pPr>
              <a:t>‹nr.›</a:t>
            </a:fld>
            <a:endParaRPr lang="nl-NL">
              <a:solidFill>
                <a:srgbClr val="000000"/>
              </a:solidFill>
            </a:endParaRPr>
          </a:p>
        </p:txBody>
      </p:sp>
      <p:graphicFrame>
        <p:nvGraphicFramePr>
          <p:cNvPr id="3080" name="Object 8"/>
          <p:cNvGraphicFramePr>
            <a:graphicFrameLocks noChangeAspect="1"/>
          </p:cNvGraphicFramePr>
          <p:nvPr/>
        </p:nvGraphicFramePr>
        <p:xfrm>
          <a:off x="419100" y="6248400"/>
          <a:ext cx="390525" cy="419100"/>
        </p:xfrm>
        <a:graphic>
          <a:graphicData uri="http://schemas.openxmlformats.org/presentationml/2006/ole">
            <mc:AlternateContent xmlns:mc="http://schemas.openxmlformats.org/markup-compatibility/2006">
              <mc:Choice xmlns:v="urn:schemas-microsoft-com:vml" Requires="v">
                <p:oleObj spid="_x0000_s4132" name="Photo Editor-foto" r:id="rId20" imgW="390580" imgH="419048" progId="MSPhotoEd.3">
                  <p:embed/>
                </p:oleObj>
              </mc:Choice>
              <mc:Fallback>
                <p:oleObj name="Photo Editor-foto" r:id="rId20" imgW="390580" imgH="419048" progId="MSPhotoEd.3">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19100" y="6248400"/>
                        <a:ext cx="390525" cy="4191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81" name="Object 9"/>
          <p:cNvGraphicFramePr>
            <a:graphicFrameLocks noChangeAspect="1"/>
          </p:cNvGraphicFramePr>
          <p:nvPr/>
        </p:nvGraphicFramePr>
        <p:xfrm>
          <a:off x="101600" y="139700"/>
          <a:ext cx="1066800" cy="708025"/>
        </p:xfrm>
        <a:graphic>
          <a:graphicData uri="http://schemas.openxmlformats.org/presentationml/2006/ole">
            <mc:AlternateContent xmlns:mc="http://schemas.openxmlformats.org/markup-compatibility/2006">
              <mc:Choice xmlns:v="urn:schemas-microsoft-com:vml" Requires="v">
                <p:oleObj spid="_x0000_s4133" name="Photo Editor-foto" r:id="rId22" imgW="2438095" imgH="1619476" progId="MSPhotoEd.3">
                  <p:embed/>
                </p:oleObj>
              </mc:Choice>
              <mc:Fallback>
                <p:oleObj name="Photo Editor-foto" r:id="rId22" imgW="2438095" imgH="1619476" progId="MSPhotoEd.3">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1600" y="139700"/>
                        <a:ext cx="1066800" cy="7080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736038663"/>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Lst>
  <p:txStyles>
    <p:titleStyle>
      <a:lvl1pPr algn="l" rtl="0" eaLnBrk="0" fontAlgn="base" hangingPunct="0">
        <a:spcBef>
          <a:spcPct val="0"/>
        </a:spcBef>
        <a:spcAft>
          <a:spcPct val="0"/>
        </a:spcAft>
        <a:defRPr sz="2400">
          <a:solidFill>
            <a:srgbClr val="660066"/>
          </a:solidFill>
          <a:latin typeface="+mj-lt"/>
          <a:ea typeface="+mj-ea"/>
          <a:cs typeface="+mj-cs"/>
        </a:defRPr>
      </a:lvl1pPr>
      <a:lvl2pPr algn="l" rtl="0" eaLnBrk="0" fontAlgn="base" hangingPunct="0">
        <a:spcBef>
          <a:spcPct val="0"/>
        </a:spcBef>
        <a:spcAft>
          <a:spcPct val="0"/>
        </a:spcAft>
        <a:defRPr sz="2400">
          <a:solidFill>
            <a:srgbClr val="660066"/>
          </a:solidFill>
          <a:latin typeface="Tahoma" pitchFamily="34" charset="0"/>
        </a:defRPr>
      </a:lvl2pPr>
      <a:lvl3pPr algn="l" rtl="0" eaLnBrk="0" fontAlgn="base" hangingPunct="0">
        <a:spcBef>
          <a:spcPct val="0"/>
        </a:spcBef>
        <a:spcAft>
          <a:spcPct val="0"/>
        </a:spcAft>
        <a:defRPr sz="2400">
          <a:solidFill>
            <a:srgbClr val="660066"/>
          </a:solidFill>
          <a:latin typeface="Tahoma" pitchFamily="34" charset="0"/>
        </a:defRPr>
      </a:lvl3pPr>
      <a:lvl4pPr algn="l" rtl="0" eaLnBrk="0" fontAlgn="base" hangingPunct="0">
        <a:spcBef>
          <a:spcPct val="0"/>
        </a:spcBef>
        <a:spcAft>
          <a:spcPct val="0"/>
        </a:spcAft>
        <a:defRPr sz="2400">
          <a:solidFill>
            <a:srgbClr val="660066"/>
          </a:solidFill>
          <a:latin typeface="Tahoma" pitchFamily="34" charset="0"/>
        </a:defRPr>
      </a:lvl4pPr>
      <a:lvl5pPr algn="l" rtl="0" eaLnBrk="0" fontAlgn="base" hangingPunct="0">
        <a:spcBef>
          <a:spcPct val="0"/>
        </a:spcBef>
        <a:spcAft>
          <a:spcPct val="0"/>
        </a:spcAft>
        <a:defRPr sz="2400">
          <a:solidFill>
            <a:srgbClr val="660066"/>
          </a:solidFill>
          <a:latin typeface="Tahoma" pitchFamily="34" charset="0"/>
        </a:defRPr>
      </a:lvl5pPr>
      <a:lvl6pPr marL="457200" algn="l" rtl="0" eaLnBrk="0" fontAlgn="base" hangingPunct="0">
        <a:spcBef>
          <a:spcPct val="0"/>
        </a:spcBef>
        <a:spcAft>
          <a:spcPct val="0"/>
        </a:spcAft>
        <a:defRPr sz="2400">
          <a:solidFill>
            <a:srgbClr val="660066"/>
          </a:solidFill>
          <a:latin typeface="Tahoma" pitchFamily="34" charset="0"/>
        </a:defRPr>
      </a:lvl6pPr>
      <a:lvl7pPr marL="914400" algn="l" rtl="0" eaLnBrk="0" fontAlgn="base" hangingPunct="0">
        <a:spcBef>
          <a:spcPct val="0"/>
        </a:spcBef>
        <a:spcAft>
          <a:spcPct val="0"/>
        </a:spcAft>
        <a:defRPr sz="2400">
          <a:solidFill>
            <a:srgbClr val="660066"/>
          </a:solidFill>
          <a:latin typeface="Tahoma" pitchFamily="34" charset="0"/>
        </a:defRPr>
      </a:lvl7pPr>
      <a:lvl8pPr marL="1371600" algn="l" rtl="0" eaLnBrk="0" fontAlgn="base" hangingPunct="0">
        <a:spcBef>
          <a:spcPct val="0"/>
        </a:spcBef>
        <a:spcAft>
          <a:spcPct val="0"/>
        </a:spcAft>
        <a:defRPr sz="2400">
          <a:solidFill>
            <a:srgbClr val="660066"/>
          </a:solidFill>
          <a:latin typeface="Tahoma" pitchFamily="34" charset="0"/>
        </a:defRPr>
      </a:lvl8pPr>
      <a:lvl9pPr marL="1828800" algn="l" rtl="0" eaLnBrk="0" fontAlgn="base" hangingPunct="0">
        <a:spcBef>
          <a:spcPct val="0"/>
        </a:spcBef>
        <a:spcAft>
          <a:spcPct val="0"/>
        </a:spcAft>
        <a:defRPr sz="2400">
          <a:solidFill>
            <a:srgbClr val="660066"/>
          </a:solidFill>
          <a:latin typeface="Tahoma" pitchFamily="34" charset="0"/>
        </a:defRPr>
      </a:lvl9pPr>
    </p:titleStyle>
    <p:bodyStyle>
      <a:lvl1pPr marL="342900" indent="-342900" algn="l" rtl="0" eaLnBrk="0" fontAlgn="base" hangingPunct="0">
        <a:spcBef>
          <a:spcPct val="20000"/>
        </a:spcBef>
        <a:spcAft>
          <a:spcPct val="0"/>
        </a:spcAft>
        <a:buChar char="•"/>
        <a:defRPr>
          <a:solidFill>
            <a:schemeClr val="tx1"/>
          </a:solidFill>
          <a:latin typeface="+mn-lt"/>
          <a:ea typeface="+mn-ea"/>
          <a:cs typeface="+mn-cs"/>
        </a:defRPr>
      </a:lvl1pPr>
      <a:lvl2pPr marL="742950" indent="-285750" algn="l" rtl="0" eaLnBrk="0" fontAlgn="base" hangingPunct="0">
        <a:spcBef>
          <a:spcPct val="20000"/>
        </a:spcBef>
        <a:spcAft>
          <a:spcPct val="0"/>
        </a:spcAft>
        <a:buChar char="–"/>
        <a:defRPr sz="1600">
          <a:solidFill>
            <a:schemeClr val="tx1"/>
          </a:solidFill>
          <a:latin typeface="+mn-lt"/>
        </a:defRPr>
      </a:lvl2pPr>
      <a:lvl3pPr marL="1143000" indent="-228600" algn="l" rtl="0" eaLnBrk="0" fontAlgn="base" hangingPunct="0">
        <a:spcBef>
          <a:spcPct val="20000"/>
        </a:spcBef>
        <a:spcAft>
          <a:spcPct val="0"/>
        </a:spcAft>
        <a:buChar char="•"/>
        <a:defRPr sz="1600" i="1">
          <a:solidFill>
            <a:schemeClr val="tx1"/>
          </a:solidFill>
          <a:latin typeface="+mn-lt"/>
        </a:defRPr>
      </a:lvl3pPr>
      <a:lvl4pPr marL="1600200" indent="-228600" algn="l" rtl="0" eaLnBrk="0" fontAlgn="base" hangingPunct="0">
        <a:spcBef>
          <a:spcPct val="20000"/>
        </a:spcBef>
        <a:spcAft>
          <a:spcPct val="0"/>
        </a:spcAft>
        <a:buChar char="–"/>
        <a:defRPr sz="1400">
          <a:solidFill>
            <a:schemeClr val="tx1"/>
          </a:solidFill>
          <a:latin typeface="+mn-lt"/>
        </a:defRPr>
      </a:lvl4pPr>
      <a:lvl5pPr marL="2057400" indent="-228600" algn="l" rtl="0" eaLnBrk="0" fontAlgn="base" hangingPunct="0">
        <a:spcBef>
          <a:spcPct val="20000"/>
        </a:spcBef>
        <a:spcAft>
          <a:spcPct val="0"/>
        </a:spcAft>
        <a:buChar char="»"/>
        <a:defRPr sz="1400" i="1">
          <a:solidFill>
            <a:schemeClr val="tx1"/>
          </a:solidFill>
          <a:latin typeface="+mn-lt"/>
        </a:defRPr>
      </a:lvl5pPr>
      <a:lvl6pPr marL="2514600" indent="-228600" algn="l" rtl="0" eaLnBrk="0" fontAlgn="base" hangingPunct="0">
        <a:spcBef>
          <a:spcPct val="20000"/>
        </a:spcBef>
        <a:spcAft>
          <a:spcPct val="0"/>
        </a:spcAft>
        <a:buChar char="»"/>
        <a:defRPr sz="1400" i="1">
          <a:solidFill>
            <a:schemeClr val="tx1"/>
          </a:solidFill>
          <a:latin typeface="+mn-lt"/>
        </a:defRPr>
      </a:lvl6pPr>
      <a:lvl7pPr marL="2971800" indent="-228600" algn="l" rtl="0" eaLnBrk="0" fontAlgn="base" hangingPunct="0">
        <a:spcBef>
          <a:spcPct val="20000"/>
        </a:spcBef>
        <a:spcAft>
          <a:spcPct val="0"/>
        </a:spcAft>
        <a:buChar char="»"/>
        <a:defRPr sz="1400" i="1">
          <a:solidFill>
            <a:schemeClr val="tx1"/>
          </a:solidFill>
          <a:latin typeface="+mn-lt"/>
        </a:defRPr>
      </a:lvl7pPr>
      <a:lvl8pPr marL="3429000" indent="-228600" algn="l" rtl="0" eaLnBrk="0" fontAlgn="base" hangingPunct="0">
        <a:spcBef>
          <a:spcPct val="20000"/>
        </a:spcBef>
        <a:spcAft>
          <a:spcPct val="0"/>
        </a:spcAft>
        <a:buChar char="»"/>
        <a:defRPr sz="1400" i="1">
          <a:solidFill>
            <a:schemeClr val="tx1"/>
          </a:solidFill>
          <a:latin typeface="+mn-lt"/>
        </a:defRPr>
      </a:lvl8pPr>
      <a:lvl9pPr marL="3886200" indent="-228600" algn="l" rtl="0" eaLnBrk="0" fontAlgn="base" hangingPunct="0">
        <a:spcBef>
          <a:spcPct val="20000"/>
        </a:spcBef>
        <a:spcAft>
          <a:spcPct val="0"/>
        </a:spcAft>
        <a:buChar char="»"/>
        <a:defRPr sz="1400" i="1">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en.wikipedia.org/wiki/File:Juancito.jpg" TargetMode="External"/><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4.jpeg"/><Relationship Id="rId5" Type="http://schemas.openxmlformats.org/officeDocument/2006/relationships/hyperlink" Target="http://en.wikipedia.org/wiki/File:Old_hinny_in_Oklahoma.jpg" TargetMode="Externa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hyperlink" Target="http://dewerelddraait.vara.nl/media/218331" TargetMode="External"/><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6.jpeg"/><Relationship Id="rId4" Type="http://schemas.openxmlformats.org/officeDocument/2006/relationships/image" Target="../media/image5.emf"/></Relationships>
</file>

<file path=ppt/slides/_rels/slide2.xml.rels><?xml version="1.0" encoding="UTF-8" standalone="yes"?>
<Relationships xmlns="http://schemas.openxmlformats.org/package/2006/relationships"><Relationship Id="rId3" Type="http://schemas.openxmlformats.org/officeDocument/2006/relationships/hyperlink" Target="http://dewerelddraait.vara.nl/media/218331" TargetMode="External"/><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6.jpeg"/><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eg"/></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2.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4.gif"/></Relationships>
</file>

<file path=ppt/slides/_rels/slide3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www.google.nl/url?sa=i&amp;rct=j&amp;q=&amp;esrc=s&amp;source=images&amp;cd=&amp;cad=rja&amp;docid=jW_BJ_ogGD-vVM&amp;tbnid=UOMG8jqAl3b65M:&amp;ved=0CAUQjRw&amp;url=http://labs.eeb.utoronto.ca/barrett/Mdorken.html&amp;ei=_U3QUvSvNqq40QWCmYCIBA&amp;bvm=bv.59026428,d.d2k&amp;psig=AFQjCNE5L66WHVGCvpkLE1SUHwsTvvbM4w&amp;ust=1389469430305685" TargetMode="Externa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hyperlink" Target="http://www.google.nl/url?sa=i&amp;rct=j&amp;q=&amp;esrc=s&amp;source=images&amp;cd=&amp;cad=rja&amp;docid=UEfbv7I3wcD5DM&amp;tbnid=A-9BgoXHRHeC3M:&amp;ved=0CAUQjRw&amp;url=http://www.docstoc.com/docs/3755010/Mapping-Phenotypic-Plasticity-of-a-Count-Trait-Arthur-Berg-Department&amp;ei=oE3QUsimK-Wu0QXog4DoAQ&amp;bvm=bv.59026428,d.d2k&amp;psig=AFQjCNE5L66WHVGCvpkLE1SUHwsTvvbM4w&amp;ust=1389469430305685"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2.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4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oleObject" Target="../embeddings/oleObject3.bin"/><Relationship Id="rId7" Type="http://schemas.openxmlformats.org/officeDocument/2006/relationships/image" Target="../media/image68.jpeg"/><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67.wmf"/><Relationship Id="rId5" Type="http://schemas.openxmlformats.org/officeDocument/2006/relationships/oleObject" Target="../embeddings/oleObject4.bin"/><Relationship Id="rId4" Type="http://schemas.openxmlformats.org/officeDocument/2006/relationships/image" Target="../media/image66.wmf"/></Relationships>
</file>

<file path=ppt/slides/_rels/slide5.xml.rels><?xml version="1.0" encoding="UTF-8" standalone="yes"?>
<Relationships xmlns="http://schemas.openxmlformats.org/package/2006/relationships"><Relationship Id="rId8" Type="http://schemas.openxmlformats.org/officeDocument/2006/relationships/hyperlink" Target="http://www.google.nl/url?sa=i&amp;rct=j&amp;q=&amp;esrc=s&amp;source=images&amp;cd=&amp;cad=rja&amp;docid=eN7-XIiGwiPNJM&amp;tbnid=9BqOmPqyMEuxeM:&amp;ved=0CAUQjRw&amp;url=http://en.wikipedia.org/wiki/Willem-Alexander_of_the_Netherlands&amp;ei=dErQUuVG49LRBa6XgegI&amp;bvm=bv.59026428,d.d2k&amp;psig=AFQjCNEkHrNet04NFuS9_rJ3EP6jIJsqoQ&amp;ust=1389468653198947" TargetMode="External"/><Relationship Id="rId3" Type="http://schemas.openxmlformats.org/officeDocument/2006/relationships/hyperlink" Target="http://www.google.nl/url?sa=i&amp;rct=j&amp;q=&amp;esrc=s&amp;source=images&amp;cd=&amp;cad=rja&amp;docid=-6qQMOGa02tYaM&amp;tbnid=6ALOXUbQLcZMSM:&amp;ved=0CAUQjRw&amp;url=http://www.anp-archief.nl/page/244233/nl&amp;ei=cknQUveAD5Ok0AXC7YDQCw&amp;bvm=bv.59026428,d.d2k&amp;psig=AFQjCNHoE_DJBuA829OJst9hi1bLFKjWhw&amp;ust=1389468376546149" TargetMode="External"/><Relationship Id="rId7"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hyperlink" Target="http://www.google.nl/url?sa=i&amp;rct=j&amp;q=&amp;esrc=s&amp;source=images&amp;cd=&amp;cad=rja&amp;docid=sLPxr2bl_vzYBM&amp;tbnid=sid4EuCEy_rgSM:&amp;ved=0CAUQjRw&amp;url=http://www.tubantia.nl/de-koningsmantel-1.3349361&amp;ei=G0rQUpCTKsKS1AWUm4GQAw&amp;bvm=bv.59026428,d.d2k&amp;psig=AFQjCNF_GvOK8kLw4hWoIs9G89At8wQNNg&amp;ust=1389468567718421" TargetMode="External"/><Relationship Id="rId4" Type="http://schemas.openxmlformats.org/officeDocument/2006/relationships/image" Target="../media/image11.jpeg"/><Relationship Id="rId9" Type="http://schemas.openxmlformats.org/officeDocument/2006/relationships/image" Target="../media/image14.jpeg"/></Relationships>
</file>

<file path=ppt/slides/_rels/slide50.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oleObject" Target="../embeddings/oleObject5.bin"/><Relationship Id="rId7" Type="http://schemas.openxmlformats.org/officeDocument/2006/relationships/image" Target="../media/image70.emf"/><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oleObject" Target="../embeddings/Microsoft_Word_97_-_2003_Document1.doc"/><Relationship Id="rId5" Type="http://schemas.openxmlformats.org/officeDocument/2006/relationships/oleObject" Target="../embeddings/oleObject6.bin"/><Relationship Id="rId4" Type="http://schemas.openxmlformats.org/officeDocument/2006/relationships/image" Target="../media/image66.wmf"/><Relationship Id="rId9" Type="http://schemas.openxmlformats.org/officeDocument/2006/relationships/image" Target="../media/image69.png"/></Relationships>
</file>

<file path=ppt/slides/_rels/slide5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oleObject" Target="../embeddings/oleObject7.bin"/><Relationship Id="rId7" Type="http://schemas.openxmlformats.org/officeDocument/2006/relationships/image" Target="../media/image68.jpeg"/><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image" Target="../media/image67.wmf"/><Relationship Id="rId5" Type="http://schemas.openxmlformats.org/officeDocument/2006/relationships/oleObject" Target="../embeddings/oleObject8.bin"/><Relationship Id="rId4" Type="http://schemas.openxmlformats.org/officeDocument/2006/relationships/image" Target="../media/image66.wmf"/></Relationships>
</file>

<file path=ppt/slides/_rels/slide52.xml.rels><?xml version="1.0" encoding="UTF-8" standalone="yes"?>
<Relationships xmlns="http://schemas.openxmlformats.org/package/2006/relationships"><Relationship Id="rId8" Type="http://schemas.openxmlformats.org/officeDocument/2006/relationships/image" Target="../media/image71.wmf"/><Relationship Id="rId3" Type="http://schemas.openxmlformats.org/officeDocument/2006/relationships/oleObject" Target="../embeddings/oleObject9.bin"/><Relationship Id="rId7" Type="http://schemas.openxmlformats.org/officeDocument/2006/relationships/oleObject" Target="../embeddings/oleObject11.bin"/><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image" Target="../media/image67.wmf"/><Relationship Id="rId5" Type="http://schemas.openxmlformats.org/officeDocument/2006/relationships/oleObject" Target="../embeddings/oleObject10.bin"/><Relationship Id="rId10" Type="http://schemas.openxmlformats.org/officeDocument/2006/relationships/image" Target="../media/image69.png"/><Relationship Id="rId4" Type="http://schemas.openxmlformats.org/officeDocument/2006/relationships/image" Target="../media/image66.wmf"/><Relationship Id="rId9" Type="http://schemas.openxmlformats.org/officeDocument/2006/relationships/image" Target="../media/image68.jpeg"/></Relationships>
</file>

<file path=ppt/slides/_rels/slide53.xml.rels><?xml version="1.0" encoding="UTF-8" standalone="yes"?>
<Relationships xmlns="http://schemas.openxmlformats.org/package/2006/relationships"><Relationship Id="rId8" Type="http://schemas.openxmlformats.org/officeDocument/2006/relationships/image" Target="../media/image71.wmf"/><Relationship Id="rId3" Type="http://schemas.openxmlformats.org/officeDocument/2006/relationships/oleObject" Target="../embeddings/oleObject12.bin"/><Relationship Id="rId7" Type="http://schemas.openxmlformats.org/officeDocument/2006/relationships/oleObject" Target="../embeddings/oleObject14.bin"/><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image" Target="../media/image67.wmf"/><Relationship Id="rId5" Type="http://schemas.openxmlformats.org/officeDocument/2006/relationships/oleObject" Target="../embeddings/oleObject13.bin"/><Relationship Id="rId10" Type="http://schemas.openxmlformats.org/officeDocument/2006/relationships/image" Target="../media/image69.png"/><Relationship Id="rId4" Type="http://schemas.openxmlformats.org/officeDocument/2006/relationships/image" Target="../media/image66.wmf"/><Relationship Id="rId9" Type="http://schemas.openxmlformats.org/officeDocument/2006/relationships/image" Target="../media/image68.jpeg"/></Relationships>
</file>

<file path=ppt/slides/_rels/slide5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dewerelddraait.vara.nl/media/218331" TargetMode="External"/><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5.e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4.xml"/><Relationship Id="rId5" Type="http://schemas.openxmlformats.org/officeDocument/2006/relationships/image" Target="../media/image20.jpeg"/><Relationship Id="rId4" Type="http://schemas.openxmlformats.org/officeDocument/2006/relationships/hyperlink" Target="http://www.google.nl/url?sa=i&amp;rct=j&amp;q=&amp;esrc=s&amp;source=images&amp;cd=&amp;cad=rja&amp;docid=jW_BJ_ogGD-vVM&amp;tbnid=UOMG8jqAl3b65M:&amp;ved=0CAUQjRw&amp;url=http://labs.eeb.utoronto.ca/barrett/Mdorken.html&amp;ei=_U3QUvSvNqq40QWCmYCIBA&amp;bvm=bv.59026428,d.d2k&amp;psig=AFQjCNE5L66WHVGCvpkLE1SUHwsTvvbM4w&amp;ust=1389469430305685"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461665"/>
          </a:xfrm>
        </p:spPr>
        <p:txBody>
          <a:bodyPr/>
          <a:lstStyle/>
          <a:p>
            <a:pPr algn="ctr"/>
            <a:r>
              <a:rPr lang="nl-NL" dirty="0" err="1" smtClean="0"/>
              <a:t>Epigenetica</a:t>
            </a:r>
            <a:r>
              <a:rPr lang="nl-NL" dirty="0" smtClean="0"/>
              <a:t>: </a:t>
            </a:r>
            <a:r>
              <a:rPr lang="nl-NL" dirty="0" err="1" smtClean="0"/>
              <a:t>Lamarckiaanse</a:t>
            </a:r>
            <a:r>
              <a:rPr lang="nl-NL" dirty="0" smtClean="0"/>
              <a:t> evolutie?</a:t>
            </a:r>
            <a:endParaRPr lang="nl-NL" dirty="0"/>
          </a:p>
        </p:txBody>
      </p:sp>
      <p:sp>
        <p:nvSpPr>
          <p:cNvPr id="3" name="Ondertitel 2"/>
          <p:cNvSpPr>
            <a:spLocks noGrp="1"/>
          </p:cNvSpPr>
          <p:nvPr>
            <p:ph type="subTitle" idx="1"/>
          </p:nvPr>
        </p:nvSpPr>
        <p:spPr>
          <a:xfrm>
            <a:off x="1547664" y="2852936"/>
            <a:ext cx="6400800" cy="369332"/>
          </a:xfrm>
        </p:spPr>
        <p:txBody>
          <a:bodyPr/>
          <a:lstStyle/>
          <a:p>
            <a:r>
              <a:rPr lang="nl-NL" dirty="0" smtClean="0"/>
              <a:t>Hans Breeuwer</a:t>
            </a:r>
            <a:endParaRPr lang="nl-NL" dirty="0"/>
          </a:p>
        </p:txBody>
      </p:sp>
      <p:pic>
        <p:nvPicPr>
          <p:cNvPr id="23554" name="Picture 2" descr="http://upload.wikimedia.org/wikipedia/commons/thumb/e/e0/Juancito.jpg/250px-Juancito.jpg">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67889" y="4217866"/>
            <a:ext cx="3024336" cy="2274302"/>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http://upload.wikimedia.org/wikipedia/commons/thumb/9/96/Old_hinny_in_Oklahoma.jpg/250px-Old_hinny_in_Oklahoma.jpg">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012160" y="4242589"/>
            <a:ext cx="2880321" cy="2304257"/>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p:cNvSpPr txBox="1"/>
          <p:nvPr/>
        </p:nvSpPr>
        <p:spPr>
          <a:xfrm>
            <a:off x="2483767" y="6451958"/>
            <a:ext cx="992579" cy="369332"/>
          </a:xfrm>
          <a:prstGeom prst="rect">
            <a:avLst/>
          </a:prstGeom>
          <a:noFill/>
        </p:spPr>
        <p:txBody>
          <a:bodyPr wrap="none" rtlCol="0">
            <a:spAutoFit/>
          </a:bodyPr>
          <a:lstStyle/>
          <a:p>
            <a:r>
              <a:rPr lang="nl-NL" dirty="0"/>
              <a:t>muildier</a:t>
            </a:r>
          </a:p>
        </p:txBody>
      </p:sp>
      <p:sp>
        <p:nvSpPr>
          <p:cNvPr id="5" name="Tekstvak 4"/>
          <p:cNvSpPr txBox="1"/>
          <p:nvPr/>
        </p:nvSpPr>
        <p:spPr>
          <a:xfrm>
            <a:off x="6936794" y="6509628"/>
            <a:ext cx="1031051" cy="369332"/>
          </a:xfrm>
          <a:prstGeom prst="rect">
            <a:avLst/>
          </a:prstGeom>
          <a:noFill/>
        </p:spPr>
        <p:txBody>
          <a:bodyPr wrap="none" rtlCol="0">
            <a:spAutoFit/>
          </a:bodyPr>
          <a:lstStyle/>
          <a:p>
            <a:r>
              <a:rPr lang="nl-NL" dirty="0" smtClean="0"/>
              <a:t>muilezel</a:t>
            </a:r>
            <a:endParaRPr lang="nl-NL" dirty="0"/>
          </a:p>
        </p:txBody>
      </p:sp>
    </p:spTree>
    <p:extLst>
      <p:ext uri="{BB962C8B-B14F-4D97-AF65-F5344CB8AC3E}">
        <p14:creationId xmlns:p14="http://schemas.microsoft.com/office/powerpoint/2010/main" val="6453994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3"/>
          <p:cNvSpPr txBox="1">
            <a:spLocks noChangeArrowheads="1"/>
          </p:cNvSpPr>
          <p:nvPr/>
        </p:nvSpPr>
        <p:spPr bwMode="auto">
          <a:xfrm>
            <a:off x="386130" y="379413"/>
            <a:ext cx="836233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2800" dirty="0" err="1" smtClean="0">
                <a:solidFill>
                  <a:srgbClr val="7030A0"/>
                </a:solidFill>
                <a:latin typeface="Tahoma" pitchFamily="34" charset="0"/>
                <a:ea typeface="Tahoma" pitchFamily="34" charset="0"/>
                <a:cs typeface="Tahoma" pitchFamily="34" charset="0"/>
              </a:rPr>
              <a:t>Fenotypische</a:t>
            </a:r>
            <a:r>
              <a:rPr lang="en-US" sz="2800" dirty="0" smtClean="0">
                <a:solidFill>
                  <a:srgbClr val="7030A0"/>
                </a:solidFill>
                <a:latin typeface="Tahoma" pitchFamily="34" charset="0"/>
                <a:ea typeface="Tahoma" pitchFamily="34" charset="0"/>
                <a:cs typeface="Tahoma" pitchFamily="34" charset="0"/>
              </a:rPr>
              <a:t> </a:t>
            </a:r>
            <a:r>
              <a:rPr lang="en-US" sz="2800" dirty="0" err="1" smtClean="0">
                <a:solidFill>
                  <a:srgbClr val="7030A0"/>
                </a:solidFill>
                <a:latin typeface="Tahoma" pitchFamily="34" charset="0"/>
                <a:ea typeface="Tahoma" pitchFamily="34" charset="0"/>
                <a:cs typeface="Tahoma" pitchFamily="34" charset="0"/>
              </a:rPr>
              <a:t>plasticiteit</a:t>
            </a:r>
            <a:endParaRPr lang="en-US" sz="2800" dirty="0">
              <a:solidFill>
                <a:srgbClr val="7030A0"/>
              </a:solidFill>
              <a:latin typeface="Tahoma" pitchFamily="34" charset="0"/>
              <a:ea typeface="Tahoma" pitchFamily="34" charset="0"/>
              <a:cs typeface="Tahoma" pitchFamily="34" charset="0"/>
            </a:endParaRPr>
          </a:p>
        </p:txBody>
      </p:sp>
      <p:pic>
        <p:nvPicPr>
          <p:cNvPr id="8195"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2988" y="908050"/>
            <a:ext cx="3411537" cy="594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 Box 5"/>
          <p:cNvSpPr txBox="1">
            <a:spLocks noChangeArrowheads="1"/>
          </p:cNvSpPr>
          <p:nvPr/>
        </p:nvSpPr>
        <p:spPr bwMode="auto">
          <a:xfrm>
            <a:off x="4337050" y="1484313"/>
            <a:ext cx="4806950" cy="512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err="1"/>
              <a:t>Vlinder</a:t>
            </a:r>
            <a:r>
              <a:rPr lang="en-US" dirty="0"/>
              <a:t> </a:t>
            </a:r>
            <a:r>
              <a:rPr lang="en-US" i="1" dirty="0" err="1"/>
              <a:t>Bicyclus</a:t>
            </a:r>
            <a:r>
              <a:rPr lang="en-US" i="1" dirty="0"/>
              <a:t> </a:t>
            </a:r>
            <a:r>
              <a:rPr lang="en-US" i="1" dirty="0" err="1"/>
              <a:t>anyana</a:t>
            </a:r>
            <a:r>
              <a:rPr lang="en-US" i="1" dirty="0"/>
              <a:t>:</a:t>
            </a:r>
          </a:p>
          <a:p>
            <a:pPr eaLnBrk="1" hangingPunct="1"/>
            <a:endParaRPr lang="en-US" sz="800" i="1" dirty="0"/>
          </a:p>
          <a:p>
            <a:pPr eaLnBrk="1" hangingPunct="1"/>
            <a:r>
              <a:rPr lang="en-US" dirty="0"/>
              <a:t>heel </a:t>
            </a:r>
            <a:r>
              <a:rPr lang="en-US" dirty="0" err="1"/>
              <a:t>anders</a:t>
            </a:r>
            <a:r>
              <a:rPr lang="en-US" dirty="0"/>
              <a:t> in het </a:t>
            </a:r>
            <a:r>
              <a:rPr lang="en-US" dirty="0" err="1"/>
              <a:t>droge</a:t>
            </a:r>
            <a:r>
              <a:rPr lang="en-US" dirty="0"/>
              <a:t> </a:t>
            </a:r>
            <a:r>
              <a:rPr lang="en-US" dirty="0" err="1"/>
              <a:t>seizoen</a:t>
            </a:r>
            <a:r>
              <a:rPr lang="en-US" dirty="0"/>
              <a:t> </a:t>
            </a:r>
            <a:r>
              <a:rPr lang="en-US" dirty="0" err="1"/>
              <a:t>dan</a:t>
            </a:r>
            <a:r>
              <a:rPr lang="en-US" dirty="0"/>
              <a:t> </a:t>
            </a:r>
          </a:p>
          <a:p>
            <a:pPr eaLnBrk="1" hangingPunct="1"/>
            <a:r>
              <a:rPr lang="en-US" dirty="0"/>
              <a:t>in het </a:t>
            </a:r>
            <a:r>
              <a:rPr lang="en-US" dirty="0" err="1"/>
              <a:t>natte</a:t>
            </a:r>
            <a:r>
              <a:rPr lang="en-US" dirty="0"/>
              <a:t> </a:t>
            </a:r>
            <a:r>
              <a:rPr lang="en-US" dirty="0" err="1"/>
              <a:t>seizoen</a:t>
            </a:r>
            <a:r>
              <a:rPr lang="en-US" dirty="0"/>
              <a:t> (twee ‘morphs’)</a:t>
            </a:r>
          </a:p>
          <a:p>
            <a:pPr eaLnBrk="1" hangingPunct="1"/>
            <a:endParaRPr lang="en-US" dirty="0"/>
          </a:p>
          <a:p>
            <a:pPr eaLnBrk="1" hangingPunct="1"/>
            <a:endParaRPr lang="en-US" dirty="0"/>
          </a:p>
          <a:p>
            <a:pPr eaLnBrk="1" hangingPunct="1"/>
            <a:endParaRPr lang="en-US" i="1" dirty="0"/>
          </a:p>
          <a:p>
            <a:pPr eaLnBrk="1" hangingPunct="1"/>
            <a:r>
              <a:rPr lang="en-US" dirty="0" err="1"/>
              <a:t>Springbalsemien</a:t>
            </a:r>
            <a:r>
              <a:rPr lang="en-US" i="1" dirty="0"/>
              <a:t> Impatiens </a:t>
            </a:r>
            <a:r>
              <a:rPr lang="en-US" i="1" dirty="0" err="1"/>
              <a:t>capensis</a:t>
            </a:r>
            <a:r>
              <a:rPr lang="en-US" i="1" dirty="0"/>
              <a:t>:</a:t>
            </a:r>
          </a:p>
          <a:p>
            <a:pPr eaLnBrk="1" hangingPunct="1"/>
            <a:endParaRPr lang="en-US" sz="800" i="1" dirty="0"/>
          </a:p>
          <a:p>
            <a:pPr eaLnBrk="1" hangingPunct="1"/>
            <a:r>
              <a:rPr lang="en-US" dirty="0" err="1"/>
              <a:t>groeit</a:t>
            </a:r>
            <a:r>
              <a:rPr lang="en-US" dirty="0"/>
              <a:t> </a:t>
            </a:r>
            <a:r>
              <a:rPr lang="en-US" dirty="0" err="1"/>
              <a:t>lang</a:t>
            </a:r>
            <a:r>
              <a:rPr lang="en-US" dirty="0"/>
              <a:t> en dun </a:t>
            </a:r>
            <a:r>
              <a:rPr lang="en-US" dirty="0" err="1"/>
              <a:t>onder</a:t>
            </a:r>
            <a:r>
              <a:rPr lang="en-US" dirty="0"/>
              <a:t> </a:t>
            </a:r>
            <a:r>
              <a:rPr lang="en-US" dirty="0" err="1"/>
              <a:t>lage</a:t>
            </a:r>
            <a:r>
              <a:rPr lang="en-US" dirty="0"/>
              <a:t> </a:t>
            </a:r>
          </a:p>
          <a:p>
            <a:pPr eaLnBrk="1" hangingPunct="1"/>
            <a:r>
              <a:rPr lang="en-US" dirty="0" err="1"/>
              <a:t>rood:infrarood</a:t>
            </a:r>
            <a:r>
              <a:rPr lang="en-US" dirty="0"/>
              <a:t> (R:FR) ratio (</a:t>
            </a:r>
            <a:r>
              <a:rPr lang="en-US" dirty="0" err="1"/>
              <a:t>schaduw</a:t>
            </a:r>
            <a:r>
              <a:rPr lang="en-US" dirty="0"/>
              <a:t>), </a:t>
            </a:r>
          </a:p>
          <a:p>
            <a:pPr eaLnBrk="1" hangingPunct="1"/>
            <a:r>
              <a:rPr lang="en-US" dirty="0" err="1"/>
              <a:t>laag</a:t>
            </a:r>
            <a:r>
              <a:rPr lang="en-US" dirty="0"/>
              <a:t> en compact </a:t>
            </a:r>
            <a:r>
              <a:rPr lang="en-US" dirty="0" err="1"/>
              <a:t>onder</a:t>
            </a:r>
            <a:r>
              <a:rPr lang="en-US" dirty="0"/>
              <a:t> </a:t>
            </a:r>
            <a:r>
              <a:rPr lang="en-US" dirty="0" err="1"/>
              <a:t>hoge</a:t>
            </a:r>
            <a:r>
              <a:rPr lang="en-US" dirty="0"/>
              <a:t> R:FR ratio (</a:t>
            </a:r>
            <a:r>
              <a:rPr lang="en-US" dirty="0" err="1"/>
              <a:t>licht</a:t>
            </a:r>
            <a:r>
              <a:rPr lang="en-US" dirty="0"/>
              <a:t>)</a:t>
            </a:r>
          </a:p>
          <a:p>
            <a:pPr eaLnBrk="1" hangingPunct="1"/>
            <a:endParaRPr lang="en-US" dirty="0"/>
          </a:p>
          <a:p>
            <a:pPr eaLnBrk="1" hangingPunct="1"/>
            <a:endParaRPr lang="en-US" dirty="0"/>
          </a:p>
          <a:p>
            <a:pPr eaLnBrk="1" hangingPunct="1"/>
            <a:endParaRPr lang="en-US" dirty="0"/>
          </a:p>
          <a:p>
            <a:pPr eaLnBrk="1" hangingPunct="1"/>
            <a:r>
              <a:rPr lang="en-US" dirty="0" err="1"/>
              <a:t>Zeepok</a:t>
            </a:r>
            <a:r>
              <a:rPr lang="en-US" i="1" dirty="0"/>
              <a:t> </a:t>
            </a:r>
            <a:r>
              <a:rPr lang="en-US" i="1" dirty="0" err="1"/>
              <a:t>Chthamalus</a:t>
            </a:r>
            <a:r>
              <a:rPr lang="en-US" i="1" dirty="0"/>
              <a:t> </a:t>
            </a:r>
            <a:r>
              <a:rPr lang="en-US" i="1" dirty="0" err="1"/>
              <a:t>anisopoma</a:t>
            </a:r>
            <a:r>
              <a:rPr lang="en-US" i="1" dirty="0"/>
              <a:t>:</a:t>
            </a:r>
          </a:p>
          <a:p>
            <a:pPr eaLnBrk="1" hangingPunct="1"/>
            <a:endParaRPr lang="en-US" sz="800" i="1" dirty="0"/>
          </a:p>
          <a:p>
            <a:pPr eaLnBrk="1" hangingPunct="1"/>
            <a:r>
              <a:rPr lang="en-US" dirty="0" err="1"/>
              <a:t>groeit</a:t>
            </a:r>
            <a:r>
              <a:rPr lang="en-US" dirty="0"/>
              <a:t> </a:t>
            </a:r>
            <a:r>
              <a:rPr lang="en-US" dirty="0" err="1"/>
              <a:t>gekromd</a:t>
            </a:r>
            <a:r>
              <a:rPr lang="en-US" dirty="0"/>
              <a:t> (curved) </a:t>
            </a:r>
            <a:r>
              <a:rPr lang="en-US" dirty="0" err="1"/>
              <a:t>als</a:t>
            </a:r>
            <a:r>
              <a:rPr lang="en-US" dirty="0"/>
              <a:t> </a:t>
            </a:r>
            <a:r>
              <a:rPr lang="en-US" dirty="0" err="1"/>
              <a:t>een</a:t>
            </a:r>
            <a:r>
              <a:rPr lang="en-US" dirty="0"/>
              <a:t> predator </a:t>
            </a:r>
          </a:p>
          <a:p>
            <a:pPr eaLnBrk="1" hangingPunct="1"/>
            <a:r>
              <a:rPr lang="en-US" dirty="0" err="1"/>
              <a:t>aanwezig</a:t>
            </a:r>
            <a:r>
              <a:rPr lang="en-US" dirty="0"/>
              <a:t> is (</a:t>
            </a:r>
            <a:r>
              <a:rPr lang="en-US" dirty="0" err="1"/>
              <a:t>een</a:t>
            </a:r>
            <a:r>
              <a:rPr lang="en-US" dirty="0"/>
              <a:t> </a:t>
            </a:r>
            <a:r>
              <a:rPr lang="en-US" dirty="0" err="1"/>
              <a:t>zeeslak</a:t>
            </a:r>
            <a:r>
              <a:rPr lang="en-US" dirty="0"/>
              <a:t>; </a:t>
            </a:r>
            <a:r>
              <a:rPr lang="en-US" dirty="0" err="1"/>
              <a:t>kust</a:t>
            </a:r>
            <a:r>
              <a:rPr lang="en-US" dirty="0"/>
              <a:t> California),</a:t>
            </a:r>
          </a:p>
          <a:p>
            <a:pPr eaLnBrk="1" hangingPunct="1"/>
            <a:r>
              <a:rPr lang="en-US" dirty="0"/>
              <a:t>en </a:t>
            </a:r>
            <a:r>
              <a:rPr lang="en-US" dirty="0" err="1"/>
              <a:t>groeit</a:t>
            </a:r>
            <a:r>
              <a:rPr lang="en-US" dirty="0"/>
              <a:t> </a:t>
            </a:r>
            <a:r>
              <a:rPr lang="en-US" dirty="0" err="1"/>
              <a:t>als</a:t>
            </a:r>
            <a:r>
              <a:rPr lang="en-US" dirty="0"/>
              <a:t> </a:t>
            </a:r>
            <a:r>
              <a:rPr lang="en-US" dirty="0" err="1"/>
              <a:t>een</a:t>
            </a:r>
            <a:r>
              <a:rPr lang="en-US" dirty="0"/>
              <a:t> </a:t>
            </a:r>
            <a:r>
              <a:rPr lang="en-US" dirty="0" err="1"/>
              <a:t>vulkaan</a:t>
            </a:r>
            <a:r>
              <a:rPr lang="en-US" dirty="0"/>
              <a:t> </a:t>
            </a:r>
            <a:r>
              <a:rPr lang="en-US" dirty="0" err="1"/>
              <a:t>zonder</a:t>
            </a:r>
            <a:r>
              <a:rPr lang="en-US" dirty="0"/>
              <a:t> predator.</a:t>
            </a:r>
            <a:endParaRPr lang="en-US" i="1" dirty="0"/>
          </a:p>
        </p:txBody>
      </p:sp>
    </p:spTree>
    <p:extLst>
      <p:ext uri="{BB962C8B-B14F-4D97-AF65-F5344CB8AC3E}">
        <p14:creationId xmlns:p14="http://schemas.microsoft.com/office/powerpoint/2010/main" val="6079809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5288" y="0"/>
            <a:ext cx="8748712" cy="263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35082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5288" y="0"/>
            <a:ext cx="8748712"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52578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5288" y="95250"/>
            <a:ext cx="8748712" cy="650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72275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sz="3600" dirty="0" smtClean="0">
                <a:solidFill>
                  <a:srgbClr val="7030A0"/>
                </a:solidFill>
                <a:latin typeface="Tahoma" pitchFamily="34" charset="0"/>
                <a:ea typeface="Tahoma" pitchFamily="34" charset="0"/>
                <a:cs typeface="Tahoma" pitchFamily="34" charset="0"/>
              </a:rPr>
              <a:t>Hoe bestudeer je fenotypische plasticiteit?</a:t>
            </a:r>
            <a:endParaRPr lang="nl-NL" sz="3600" dirty="0">
              <a:solidFill>
                <a:srgbClr val="7030A0"/>
              </a:solidFill>
              <a:latin typeface="Tahoma" pitchFamily="34" charset="0"/>
              <a:ea typeface="Tahoma" pitchFamily="34" charset="0"/>
              <a:cs typeface="Tahoma" pitchFamily="34" charset="0"/>
            </a:endParaRPr>
          </a:p>
        </p:txBody>
      </p:sp>
      <p:sp>
        <p:nvSpPr>
          <p:cNvPr id="3" name="Tijdelijke aanduiding voor tekst 2"/>
          <p:cNvSpPr>
            <a:spLocks noGrp="1"/>
          </p:cNvSpPr>
          <p:nvPr>
            <p:ph type="body" idx="1"/>
          </p:nvPr>
        </p:nvSpPr>
        <p:spPr/>
        <p:txBody>
          <a:bodyPr/>
          <a:lstStyle/>
          <a:p>
            <a:endParaRPr lang="nl-NL"/>
          </a:p>
        </p:txBody>
      </p:sp>
      <p:sp>
        <p:nvSpPr>
          <p:cNvPr id="4" name="Tijdelijke aanduiding voor inhoud 3"/>
          <p:cNvSpPr>
            <a:spLocks noGrp="1"/>
          </p:cNvSpPr>
          <p:nvPr>
            <p:ph sz="half" idx="2"/>
          </p:nvPr>
        </p:nvSpPr>
        <p:spPr>
          <a:xfrm>
            <a:off x="457200" y="2174875"/>
            <a:ext cx="5626968" cy="3951288"/>
          </a:xfrm>
        </p:spPr>
        <p:txBody>
          <a:bodyPr/>
          <a:lstStyle/>
          <a:p>
            <a:endParaRPr lang="nl-NL" dirty="0"/>
          </a:p>
        </p:txBody>
      </p:sp>
      <p:sp>
        <p:nvSpPr>
          <p:cNvPr id="5" name="Tijdelijke aanduiding voor tekst 4"/>
          <p:cNvSpPr>
            <a:spLocks noGrp="1"/>
          </p:cNvSpPr>
          <p:nvPr>
            <p:ph type="body" sz="quarter" idx="3"/>
          </p:nvPr>
        </p:nvSpPr>
        <p:spPr/>
        <p:txBody>
          <a:bodyPr/>
          <a:lstStyle/>
          <a:p>
            <a:endParaRPr lang="nl-NL"/>
          </a:p>
        </p:txBody>
      </p:sp>
      <p:sp>
        <p:nvSpPr>
          <p:cNvPr id="6" name="Tijdelijke aanduiding voor inhoud 5"/>
          <p:cNvSpPr>
            <a:spLocks noGrp="1"/>
          </p:cNvSpPr>
          <p:nvPr>
            <p:ph sz="quarter" idx="4"/>
          </p:nvPr>
        </p:nvSpPr>
        <p:spPr/>
        <p:txBody>
          <a:bodyPr/>
          <a:lstStyle/>
          <a:p>
            <a:endParaRPr lang="nl-NL" dirty="0"/>
          </a:p>
        </p:txBody>
      </p:sp>
    </p:spTree>
    <p:extLst>
      <p:ext uri="{BB962C8B-B14F-4D97-AF65-F5344CB8AC3E}">
        <p14:creationId xmlns:p14="http://schemas.microsoft.com/office/powerpoint/2010/main" val="33403185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1188" y="549275"/>
            <a:ext cx="8208962"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 Box 3"/>
          <p:cNvSpPr txBox="1">
            <a:spLocks noChangeArrowheads="1"/>
          </p:cNvSpPr>
          <p:nvPr/>
        </p:nvSpPr>
        <p:spPr bwMode="auto">
          <a:xfrm>
            <a:off x="468313" y="4437063"/>
            <a:ext cx="8459787"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t>Vaak cruciaal om interacties tussen organismen en hun omgeving te begrijpen</a:t>
            </a:r>
          </a:p>
          <a:p>
            <a:pPr eaLnBrk="1" hangingPunct="1"/>
            <a:endParaRPr lang="en-US"/>
          </a:p>
          <a:p>
            <a:pPr eaLnBrk="1" hangingPunct="1"/>
            <a:r>
              <a:rPr lang="en-US" b="1"/>
              <a:t>Probleem</a:t>
            </a:r>
            <a:r>
              <a:rPr lang="en-US"/>
              <a:t>: moeilijk om exact te bepalen welke omgevingsfactor(en) mogelijk verantwoordelijk zijn voor het uiterlijke kenmerk of de respons van een organisme</a:t>
            </a:r>
          </a:p>
        </p:txBody>
      </p:sp>
    </p:spTree>
    <p:extLst>
      <p:ext uri="{BB962C8B-B14F-4D97-AF65-F5344CB8AC3E}">
        <p14:creationId xmlns:p14="http://schemas.microsoft.com/office/powerpoint/2010/main" val="27073187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1188" y="404813"/>
            <a:ext cx="7920037" cy="352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ext Box 6"/>
          <p:cNvSpPr txBox="1">
            <a:spLocks noChangeArrowheads="1"/>
          </p:cNvSpPr>
          <p:nvPr/>
        </p:nvSpPr>
        <p:spPr bwMode="auto">
          <a:xfrm>
            <a:off x="755650" y="4365625"/>
            <a:ext cx="7796213"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t>Test </a:t>
            </a:r>
            <a:r>
              <a:rPr lang="en-US" dirty="0" err="1"/>
              <a:t>organismen</a:t>
            </a:r>
            <a:r>
              <a:rPr lang="en-US" dirty="0"/>
              <a:t> in </a:t>
            </a:r>
            <a:r>
              <a:rPr lang="en-US" dirty="0" err="1"/>
              <a:t>nauwkeurig</a:t>
            </a:r>
            <a:r>
              <a:rPr lang="en-US" dirty="0"/>
              <a:t> </a:t>
            </a:r>
            <a:r>
              <a:rPr lang="en-US" dirty="0" err="1"/>
              <a:t>bepaalde</a:t>
            </a:r>
            <a:r>
              <a:rPr lang="en-US" dirty="0"/>
              <a:t> en </a:t>
            </a:r>
            <a:r>
              <a:rPr lang="en-US" dirty="0" err="1"/>
              <a:t>gecontroleerde</a:t>
            </a:r>
            <a:r>
              <a:rPr lang="en-US" dirty="0"/>
              <a:t> </a:t>
            </a:r>
            <a:r>
              <a:rPr lang="en-US" dirty="0" err="1"/>
              <a:t>omgevingen</a:t>
            </a:r>
            <a:r>
              <a:rPr lang="en-US" dirty="0"/>
              <a:t>.</a:t>
            </a:r>
          </a:p>
          <a:p>
            <a:pPr eaLnBrk="1" hangingPunct="1"/>
            <a:r>
              <a:rPr lang="en-US" dirty="0"/>
              <a:t>Dan </a:t>
            </a:r>
            <a:r>
              <a:rPr lang="en-US" dirty="0" err="1"/>
              <a:t>kan</a:t>
            </a:r>
            <a:r>
              <a:rPr lang="en-US" dirty="0"/>
              <a:t> </a:t>
            </a:r>
            <a:r>
              <a:rPr lang="en-US" dirty="0" err="1"/>
              <a:t>een</a:t>
            </a:r>
            <a:r>
              <a:rPr lang="en-US" dirty="0"/>
              <a:t> </a:t>
            </a:r>
            <a:r>
              <a:rPr lang="en-US" dirty="0" err="1"/>
              <a:t>variabele</a:t>
            </a:r>
            <a:r>
              <a:rPr lang="en-US" dirty="0"/>
              <a:t> per </a:t>
            </a:r>
            <a:r>
              <a:rPr lang="en-US" dirty="0" err="1"/>
              <a:t>keer</a:t>
            </a:r>
            <a:r>
              <a:rPr lang="en-US" dirty="0"/>
              <a:t> </a:t>
            </a:r>
            <a:r>
              <a:rPr lang="en-US" dirty="0" err="1"/>
              <a:t>veranderd</a:t>
            </a:r>
            <a:r>
              <a:rPr lang="en-US" dirty="0"/>
              <a:t> </a:t>
            </a:r>
            <a:r>
              <a:rPr lang="en-US" dirty="0" err="1"/>
              <a:t>worden</a:t>
            </a:r>
            <a:r>
              <a:rPr lang="en-US" dirty="0"/>
              <a:t> (</a:t>
            </a:r>
            <a:r>
              <a:rPr lang="en-US" dirty="0" err="1"/>
              <a:t>bv</a:t>
            </a:r>
            <a:r>
              <a:rPr lang="en-US" dirty="0"/>
              <a:t> </a:t>
            </a:r>
            <a:r>
              <a:rPr lang="en-US" dirty="0" err="1"/>
              <a:t>licht</a:t>
            </a:r>
            <a:r>
              <a:rPr lang="en-US" dirty="0"/>
              <a:t>, </a:t>
            </a:r>
            <a:r>
              <a:rPr lang="en-US" dirty="0" err="1"/>
              <a:t>herbivoren</a:t>
            </a:r>
            <a:r>
              <a:rPr lang="en-US" dirty="0"/>
              <a:t>)</a:t>
            </a:r>
          </a:p>
          <a:p>
            <a:pPr eaLnBrk="1" hangingPunct="1"/>
            <a:endParaRPr lang="en-US" dirty="0"/>
          </a:p>
          <a:p>
            <a:pPr eaLnBrk="1" hangingPunct="1"/>
            <a:r>
              <a:rPr lang="en-US" b="1" dirty="0" err="1"/>
              <a:t>Probleem</a:t>
            </a:r>
            <a:r>
              <a:rPr lang="en-US" dirty="0"/>
              <a:t>: </a:t>
            </a:r>
            <a:r>
              <a:rPr lang="en-US" dirty="0" err="1"/>
              <a:t>moeilijk</a:t>
            </a:r>
            <a:r>
              <a:rPr lang="en-US" dirty="0"/>
              <a:t> </a:t>
            </a:r>
            <a:r>
              <a:rPr lang="en-US" dirty="0" err="1"/>
              <a:t>aan</a:t>
            </a:r>
            <a:r>
              <a:rPr lang="en-US" dirty="0"/>
              <a:t> te </a:t>
            </a:r>
            <a:r>
              <a:rPr lang="en-US" dirty="0" err="1"/>
              <a:t>tonen</a:t>
            </a:r>
            <a:r>
              <a:rPr lang="en-US" dirty="0"/>
              <a:t> </a:t>
            </a:r>
            <a:r>
              <a:rPr lang="en-US" dirty="0" err="1"/>
              <a:t>dat</a:t>
            </a:r>
            <a:r>
              <a:rPr lang="en-US" dirty="0"/>
              <a:t> </a:t>
            </a:r>
            <a:r>
              <a:rPr lang="en-US" dirty="0" err="1"/>
              <a:t>verschillen</a:t>
            </a:r>
            <a:r>
              <a:rPr lang="en-US" dirty="0"/>
              <a:t> die </a:t>
            </a:r>
            <a:r>
              <a:rPr lang="en-US" dirty="0" err="1"/>
              <a:t>gevonden</a:t>
            </a:r>
            <a:r>
              <a:rPr lang="en-US" dirty="0"/>
              <a:t> </a:t>
            </a:r>
            <a:r>
              <a:rPr lang="en-US" dirty="0" err="1"/>
              <a:t>zijn</a:t>
            </a:r>
            <a:r>
              <a:rPr lang="en-US" dirty="0"/>
              <a:t> in </a:t>
            </a:r>
            <a:r>
              <a:rPr lang="en-US" dirty="0" err="1" smtClean="0"/>
              <a:t>gecontroleerde</a:t>
            </a:r>
            <a:r>
              <a:rPr lang="en-US" dirty="0" smtClean="0"/>
              <a:t> </a:t>
            </a:r>
            <a:r>
              <a:rPr lang="en-US" dirty="0" err="1"/>
              <a:t>experimenten</a:t>
            </a:r>
            <a:r>
              <a:rPr lang="en-US" dirty="0"/>
              <a:t> </a:t>
            </a:r>
            <a:r>
              <a:rPr lang="en-US" dirty="0" err="1"/>
              <a:t>er</a:t>
            </a:r>
            <a:r>
              <a:rPr lang="en-US" dirty="0"/>
              <a:t> </a:t>
            </a:r>
            <a:r>
              <a:rPr lang="en-US" dirty="0" err="1"/>
              <a:t>echt</a:t>
            </a:r>
            <a:r>
              <a:rPr lang="en-US" dirty="0"/>
              <a:t> toe </a:t>
            </a:r>
            <a:r>
              <a:rPr lang="en-US" dirty="0" err="1"/>
              <a:t>doen</a:t>
            </a:r>
            <a:r>
              <a:rPr lang="en-US" dirty="0"/>
              <a:t> in </a:t>
            </a:r>
            <a:r>
              <a:rPr lang="en-US" dirty="0" err="1"/>
              <a:t>natuurlijke</a:t>
            </a:r>
            <a:r>
              <a:rPr lang="en-US" dirty="0"/>
              <a:t> settings.</a:t>
            </a:r>
          </a:p>
        </p:txBody>
      </p:sp>
    </p:spTree>
    <p:extLst>
      <p:ext uri="{BB962C8B-B14F-4D97-AF65-F5344CB8AC3E}">
        <p14:creationId xmlns:p14="http://schemas.microsoft.com/office/powerpoint/2010/main" val="40294704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92275" y="333375"/>
            <a:ext cx="5966764"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Rectangle 5"/>
          <p:cNvSpPr>
            <a:spLocks noChangeArrowheads="1"/>
          </p:cNvSpPr>
          <p:nvPr/>
        </p:nvSpPr>
        <p:spPr bwMode="auto">
          <a:xfrm>
            <a:off x="1475656" y="5229224"/>
            <a:ext cx="5976938"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dirty="0"/>
              <a:t>Test </a:t>
            </a:r>
            <a:r>
              <a:rPr lang="en-US" dirty="0" err="1"/>
              <a:t>organismen</a:t>
            </a:r>
            <a:r>
              <a:rPr lang="en-US" dirty="0"/>
              <a:t> in </a:t>
            </a:r>
            <a:r>
              <a:rPr lang="en-US" dirty="0" err="1"/>
              <a:t>natuurlijke</a:t>
            </a:r>
            <a:r>
              <a:rPr lang="en-US" dirty="0"/>
              <a:t> </a:t>
            </a:r>
            <a:r>
              <a:rPr lang="en-US" dirty="0" err="1"/>
              <a:t>omgevingen</a:t>
            </a:r>
            <a:r>
              <a:rPr lang="en-US" dirty="0"/>
              <a:t>.</a:t>
            </a:r>
          </a:p>
          <a:p>
            <a:pPr algn="ctr"/>
            <a:endParaRPr lang="en-US" dirty="0"/>
          </a:p>
          <a:p>
            <a:pPr algn="ctr"/>
            <a:r>
              <a:rPr lang="en-US" dirty="0" err="1"/>
              <a:t>Zo</a:t>
            </a:r>
            <a:r>
              <a:rPr lang="en-US" dirty="0"/>
              <a:t> </a:t>
            </a:r>
            <a:r>
              <a:rPr lang="en-US" dirty="0" err="1"/>
              <a:t>kan</a:t>
            </a:r>
            <a:r>
              <a:rPr lang="en-US" dirty="0"/>
              <a:t> </a:t>
            </a:r>
            <a:r>
              <a:rPr lang="en-US" dirty="0" err="1"/>
              <a:t>getest</a:t>
            </a:r>
            <a:r>
              <a:rPr lang="en-US" dirty="0"/>
              <a:t> </a:t>
            </a:r>
            <a:r>
              <a:rPr lang="en-US" dirty="0" err="1"/>
              <a:t>worden</a:t>
            </a:r>
            <a:r>
              <a:rPr lang="en-US" dirty="0"/>
              <a:t> of </a:t>
            </a:r>
            <a:r>
              <a:rPr lang="en-US" dirty="0" err="1"/>
              <a:t>verschillen</a:t>
            </a:r>
            <a:r>
              <a:rPr lang="en-US" dirty="0"/>
              <a:t> </a:t>
            </a:r>
            <a:r>
              <a:rPr lang="en-US" dirty="0" err="1"/>
              <a:t>tussen</a:t>
            </a:r>
            <a:r>
              <a:rPr lang="en-US" dirty="0"/>
              <a:t> </a:t>
            </a:r>
            <a:r>
              <a:rPr lang="en-US" dirty="0" err="1"/>
              <a:t>omgevingen</a:t>
            </a:r>
            <a:r>
              <a:rPr lang="en-US" dirty="0"/>
              <a:t> </a:t>
            </a:r>
            <a:r>
              <a:rPr lang="en-US" dirty="0" err="1"/>
              <a:t>genetisch</a:t>
            </a:r>
            <a:r>
              <a:rPr lang="en-US" dirty="0"/>
              <a:t> </a:t>
            </a:r>
            <a:r>
              <a:rPr lang="en-US" dirty="0" err="1"/>
              <a:t>bepaald</a:t>
            </a:r>
            <a:r>
              <a:rPr lang="en-US" dirty="0"/>
              <a:t> </a:t>
            </a:r>
            <a:r>
              <a:rPr lang="en-US" dirty="0" err="1"/>
              <a:t>zijn</a:t>
            </a:r>
            <a:r>
              <a:rPr lang="en-US" dirty="0"/>
              <a:t> of </a:t>
            </a:r>
            <a:r>
              <a:rPr lang="en-US" dirty="0" err="1"/>
              <a:t>geinduceerd</a:t>
            </a:r>
            <a:r>
              <a:rPr lang="en-US" dirty="0"/>
              <a:t> door de </a:t>
            </a:r>
            <a:r>
              <a:rPr lang="en-US" dirty="0" err="1"/>
              <a:t>omgeving</a:t>
            </a:r>
            <a:r>
              <a:rPr lang="en-US" dirty="0"/>
              <a:t>. </a:t>
            </a:r>
          </a:p>
        </p:txBody>
      </p:sp>
      <p:pic>
        <p:nvPicPr>
          <p:cNvPr id="16386" name="Picture 2" descr="http://sky.scnu.edu.cn/life/class/ecology/image/8/8-4.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59016"/>
          <a:stretch/>
        </p:blipFill>
        <p:spPr bwMode="auto">
          <a:xfrm>
            <a:off x="1907704" y="333375"/>
            <a:ext cx="5401345" cy="7860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4344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sz="3600" dirty="0" smtClean="0">
                <a:solidFill>
                  <a:srgbClr val="7030A0"/>
                </a:solidFill>
                <a:latin typeface="Tahoma" pitchFamily="34" charset="0"/>
                <a:ea typeface="Tahoma" pitchFamily="34" charset="0"/>
                <a:cs typeface="Tahoma" pitchFamily="34" charset="0"/>
              </a:rPr>
              <a:t>Hoe bestudeer je fenotypische plasticiteit?</a:t>
            </a:r>
            <a:endParaRPr lang="nl-NL" sz="3600" dirty="0">
              <a:solidFill>
                <a:srgbClr val="7030A0"/>
              </a:solidFill>
              <a:latin typeface="Tahoma" pitchFamily="34" charset="0"/>
              <a:ea typeface="Tahoma" pitchFamily="34" charset="0"/>
              <a:cs typeface="Tahoma" pitchFamily="34" charset="0"/>
            </a:endParaRPr>
          </a:p>
        </p:txBody>
      </p:sp>
      <p:sp>
        <p:nvSpPr>
          <p:cNvPr id="3" name="Tijdelijke aanduiding voor tekst 2"/>
          <p:cNvSpPr>
            <a:spLocks noGrp="1"/>
          </p:cNvSpPr>
          <p:nvPr>
            <p:ph type="body" idx="1"/>
          </p:nvPr>
        </p:nvSpPr>
        <p:spPr/>
        <p:txBody>
          <a:bodyPr/>
          <a:lstStyle/>
          <a:p>
            <a:endParaRPr lang="nl-NL"/>
          </a:p>
        </p:txBody>
      </p:sp>
      <p:sp>
        <p:nvSpPr>
          <p:cNvPr id="4" name="Tijdelijke aanduiding voor inhoud 3"/>
          <p:cNvSpPr>
            <a:spLocks noGrp="1"/>
          </p:cNvSpPr>
          <p:nvPr>
            <p:ph sz="half" idx="2"/>
          </p:nvPr>
        </p:nvSpPr>
        <p:spPr>
          <a:xfrm>
            <a:off x="457200" y="2174875"/>
            <a:ext cx="5626968" cy="3951288"/>
          </a:xfrm>
        </p:spPr>
        <p:txBody>
          <a:bodyPr/>
          <a:lstStyle/>
          <a:p>
            <a:r>
              <a:rPr lang="nl-NL" dirty="0" smtClean="0">
                <a:solidFill>
                  <a:schemeClr val="bg1">
                    <a:lumMod val="50000"/>
                  </a:schemeClr>
                </a:solidFill>
              </a:rPr>
              <a:t>Veld observaties</a:t>
            </a:r>
          </a:p>
          <a:p>
            <a:r>
              <a:rPr lang="nl-NL" dirty="0" smtClean="0">
                <a:solidFill>
                  <a:schemeClr val="bg1">
                    <a:lumMod val="50000"/>
                  </a:schemeClr>
                </a:solidFill>
              </a:rPr>
              <a:t>Gecontroleerde omgeving</a:t>
            </a:r>
          </a:p>
          <a:p>
            <a:r>
              <a:rPr lang="nl-NL" dirty="0" smtClean="0">
                <a:solidFill>
                  <a:schemeClr val="bg1">
                    <a:lumMod val="50000"/>
                  </a:schemeClr>
                </a:solidFill>
              </a:rPr>
              <a:t>Common garden</a:t>
            </a:r>
          </a:p>
          <a:p>
            <a:r>
              <a:rPr lang="nl-NL" dirty="0" err="1" smtClean="0">
                <a:solidFill>
                  <a:schemeClr val="bg1">
                    <a:lumMod val="50000"/>
                  </a:schemeClr>
                </a:solidFill>
              </a:rPr>
              <a:t>Reciproke</a:t>
            </a:r>
            <a:r>
              <a:rPr lang="nl-NL" dirty="0" smtClean="0">
                <a:solidFill>
                  <a:schemeClr val="bg1">
                    <a:lumMod val="50000"/>
                  </a:schemeClr>
                </a:solidFill>
              </a:rPr>
              <a:t> transplantatie</a:t>
            </a:r>
          </a:p>
          <a:p>
            <a:r>
              <a:rPr lang="nl-NL" dirty="0" smtClean="0"/>
              <a:t>Genetisch en </a:t>
            </a:r>
            <a:r>
              <a:rPr lang="nl-NL" dirty="0" err="1" smtClean="0"/>
              <a:t>genomisch</a:t>
            </a:r>
            <a:r>
              <a:rPr lang="nl-NL" dirty="0" smtClean="0"/>
              <a:t> onderzoek</a:t>
            </a:r>
          </a:p>
          <a:p>
            <a:pPr lvl="1"/>
            <a:r>
              <a:rPr lang="nl-NL" dirty="0" err="1" smtClean="0"/>
              <a:t>Genomics</a:t>
            </a:r>
            <a:r>
              <a:rPr lang="nl-NL" dirty="0" smtClean="0"/>
              <a:t> (DNA)</a:t>
            </a:r>
          </a:p>
          <a:p>
            <a:pPr lvl="1"/>
            <a:r>
              <a:rPr lang="nl-NL" dirty="0" err="1" smtClean="0"/>
              <a:t>Transcriptomics</a:t>
            </a:r>
            <a:r>
              <a:rPr lang="nl-NL" dirty="0" smtClean="0"/>
              <a:t> (RNA)</a:t>
            </a:r>
          </a:p>
          <a:p>
            <a:pPr lvl="1"/>
            <a:r>
              <a:rPr lang="nl-NL" dirty="0" err="1" smtClean="0"/>
              <a:t>Proteomics</a:t>
            </a:r>
            <a:r>
              <a:rPr lang="nl-NL" dirty="0" smtClean="0"/>
              <a:t> (proteïnes)</a:t>
            </a:r>
          </a:p>
          <a:p>
            <a:endParaRPr lang="nl-NL" dirty="0"/>
          </a:p>
        </p:txBody>
      </p:sp>
      <p:sp>
        <p:nvSpPr>
          <p:cNvPr id="5" name="Tijdelijke aanduiding voor tekst 4"/>
          <p:cNvSpPr>
            <a:spLocks noGrp="1"/>
          </p:cNvSpPr>
          <p:nvPr>
            <p:ph type="body" sz="quarter" idx="3"/>
          </p:nvPr>
        </p:nvSpPr>
        <p:spPr/>
        <p:txBody>
          <a:bodyPr/>
          <a:lstStyle/>
          <a:p>
            <a:endParaRPr lang="nl-NL"/>
          </a:p>
        </p:txBody>
      </p:sp>
      <p:sp>
        <p:nvSpPr>
          <p:cNvPr id="6" name="Tijdelijke aanduiding voor inhoud 5"/>
          <p:cNvSpPr>
            <a:spLocks noGrp="1"/>
          </p:cNvSpPr>
          <p:nvPr>
            <p:ph sz="quarter" idx="4"/>
          </p:nvPr>
        </p:nvSpPr>
        <p:spPr/>
        <p:txBody>
          <a:bodyPr/>
          <a:lstStyle/>
          <a:p>
            <a:endParaRPr lang="nl-NL" dirty="0"/>
          </a:p>
        </p:txBody>
      </p:sp>
    </p:spTree>
    <p:extLst>
      <p:ext uri="{BB962C8B-B14F-4D97-AF65-F5344CB8AC3E}">
        <p14:creationId xmlns:p14="http://schemas.microsoft.com/office/powerpoint/2010/main" val="37728142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smtClean="0">
                <a:hlinkClick r:id="rId3"/>
              </a:rPr>
              <a:t>Kemphaan</a:t>
            </a:r>
            <a:endParaRPr lang="nl-NL" dirty="0"/>
          </a:p>
        </p:txBody>
      </p:sp>
      <p:sp>
        <p:nvSpPr>
          <p:cNvPr id="3" name="Tijdelijke aanduiding voor inhoud 2"/>
          <p:cNvSpPr>
            <a:spLocks noGrp="1"/>
          </p:cNvSpPr>
          <p:nvPr>
            <p:ph sz="half" idx="1"/>
          </p:nvPr>
        </p:nvSpPr>
        <p:spPr/>
        <p:txBody>
          <a:bodyPr/>
          <a:lstStyle/>
          <a:p>
            <a:endParaRPr lang="nl-NL" dirty="0"/>
          </a:p>
        </p:txBody>
      </p:sp>
      <p:sp>
        <p:nvSpPr>
          <p:cNvPr id="4" name="Tijdelijke aanduiding voor tekst 3"/>
          <p:cNvSpPr>
            <a:spLocks noGrp="1"/>
          </p:cNvSpPr>
          <p:nvPr>
            <p:ph type="body" sz="half" idx="2"/>
          </p:nvPr>
        </p:nvSpPr>
        <p:spPr/>
        <p:txBody>
          <a:bodyPr/>
          <a:lstStyle/>
          <a:p>
            <a:endParaRPr lang="nl-NL"/>
          </a:p>
        </p:txBody>
      </p:sp>
      <p:pic>
        <p:nvPicPr>
          <p:cNvPr id="614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157" y="-5713884"/>
            <a:ext cx="9230363" cy="1828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kstvak 4"/>
          <p:cNvSpPr txBox="1"/>
          <p:nvPr/>
        </p:nvSpPr>
        <p:spPr>
          <a:xfrm>
            <a:off x="3492800" y="3332835"/>
            <a:ext cx="4379982" cy="461665"/>
          </a:xfrm>
          <a:prstGeom prst="rect">
            <a:avLst/>
          </a:prstGeom>
          <a:noFill/>
        </p:spPr>
        <p:txBody>
          <a:bodyPr wrap="none" rtlCol="0">
            <a:spAutoFit/>
          </a:bodyPr>
          <a:lstStyle/>
          <a:p>
            <a:r>
              <a:rPr lang="nl-NL" sz="2400" b="1" dirty="0" err="1" smtClean="0">
                <a:solidFill>
                  <a:schemeClr val="bg1"/>
                </a:solidFill>
              </a:rPr>
              <a:t>Mendelse</a:t>
            </a:r>
            <a:r>
              <a:rPr lang="nl-NL" sz="2400" b="1" dirty="0" smtClean="0">
                <a:solidFill>
                  <a:schemeClr val="bg1"/>
                </a:solidFill>
              </a:rPr>
              <a:t> overerving – een locus</a:t>
            </a:r>
            <a:endParaRPr lang="nl-NL" sz="2400" b="1" dirty="0">
              <a:solidFill>
                <a:schemeClr val="bg1"/>
              </a:solidFill>
            </a:endParaRPr>
          </a:p>
        </p:txBody>
      </p:sp>
      <p:sp>
        <p:nvSpPr>
          <p:cNvPr id="6" name="Tekstvak 5"/>
          <p:cNvSpPr txBox="1"/>
          <p:nvPr/>
        </p:nvSpPr>
        <p:spPr>
          <a:xfrm>
            <a:off x="39091" y="5799510"/>
            <a:ext cx="1534394" cy="369332"/>
          </a:xfrm>
          <a:prstGeom prst="rect">
            <a:avLst/>
          </a:prstGeom>
          <a:solidFill>
            <a:srgbClr val="FFFF99"/>
          </a:solidFill>
        </p:spPr>
        <p:txBody>
          <a:bodyPr wrap="none" rtlCol="0">
            <a:spAutoFit/>
          </a:bodyPr>
          <a:lstStyle/>
          <a:p>
            <a:r>
              <a:rPr lang="nl-NL" dirty="0" err="1" smtClean="0"/>
              <a:t>Piermsa</a:t>
            </a:r>
            <a:r>
              <a:rPr lang="nl-NL" dirty="0" smtClean="0"/>
              <a:t> , </a:t>
            </a:r>
            <a:r>
              <a:rPr lang="nl-NL" dirty="0" err="1" smtClean="0"/>
              <a:t>Lank</a:t>
            </a:r>
            <a:endParaRPr lang="nl-NL" dirty="0"/>
          </a:p>
        </p:txBody>
      </p:sp>
      <p:pic>
        <p:nvPicPr>
          <p:cNvPr id="8" name="Picture 2" descr="An external file that holds a picture, illustration, etc.&#10;Object name is 1471-2156-14-109-1.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868144" y="4116879"/>
            <a:ext cx="5715000" cy="1876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50113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smtClean="0">
                <a:hlinkClick r:id="rId3"/>
              </a:rPr>
              <a:t>Kemphaan</a:t>
            </a:r>
            <a:endParaRPr lang="nl-NL" dirty="0"/>
          </a:p>
        </p:txBody>
      </p:sp>
      <p:sp>
        <p:nvSpPr>
          <p:cNvPr id="3" name="Tijdelijke aanduiding voor inhoud 2"/>
          <p:cNvSpPr>
            <a:spLocks noGrp="1"/>
          </p:cNvSpPr>
          <p:nvPr>
            <p:ph sz="half" idx="1"/>
          </p:nvPr>
        </p:nvSpPr>
        <p:spPr/>
        <p:txBody>
          <a:bodyPr/>
          <a:lstStyle/>
          <a:p>
            <a:endParaRPr lang="nl-NL" dirty="0"/>
          </a:p>
        </p:txBody>
      </p:sp>
      <p:sp>
        <p:nvSpPr>
          <p:cNvPr id="4" name="Tijdelijke aanduiding voor tekst 3"/>
          <p:cNvSpPr>
            <a:spLocks noGrp="1"/>
          </p:cNvSpPr>
          <p:nvPr>
            <p:ph type="body" sz="half" idx="2"/>
          </p:nvPr>
        </p:nvSpPr>
        <p:spPr/>
        <p:txBody>
          <a:bodyPr/>
          <a:lstStyle/>
          <a:p>
            <a:endParaRPr lang="nl-NL"/>
          </a:p>
        </p:txBody>
      </p:sp>
      <p:pic>
        <p:nvPicPr>
          <p:cNvPr id="614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157" y="-5713884"/>
            <a:ext cx="9230363" cy="1828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2" name="Picture 2" descr="An external file that holds a picture, illustration, etc.&#10;Object name is 1471-2156-14-109-1.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29000" y="4365104"/>
            <a:ext cx="5715000" cy="1876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19053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half" idx="1"/>
          </p:nvPr>
        </p:nvSpPr>
        <p:spPr>
          <a:xfrm>
            <a:off x="457200" y="1844824"/>
            <a:ext cx="5112568" cy="4114800"/>
          </a:xfrm>
        </p:spPr>
        <p:txBody>
          <a:bodyPr>
            <a:normAutofit/>
          </a:bodyPr>
          <a:lstStyle/>
          <a:p>
            <a:r>
              <a:rPr lang="nl-NL" sz="1800" dirty="0" smtClean="0"/>
              <a:t>Verschillen DNA </a:t>
            </a:r>
            <a:r>
              <a:rPr lang="nl-NL" sz="1800" dirty="0" err="1" smtClean="0"/>
              <a:t>methylatie</a:t>
            </a:r>
            <a:r>
              <a:rPr lang="nl-NL" sz="1800" dirty="0" smtClean="0"/>
              <a:t> patronen</a:t>
            </a:r>
            <a:endParaRPr lang="nl-NL" sz="1800" dirty="0"/>
          </a:p>
        </p:txBody>
      </p:sp>
      <p:sp>
        <p:nvSpPr>
          <p:cNvPr id="4" name="Tijdelijke aanduiding voor illustratie 3"/>
          <p:cNvSpPr>
            <a:spLocks noGrp="1"/>
          </p:cNvSpPr>
          <p:nvPr>
            <p:ph type="clipArt" sz="half" idx="2"/>
          </p:nvPr>
        </p:nvSpPr>
        <p:spPr/>
      </p:sp>
      <p:pic>
        <p:nvPicPr>
          <p:cNvPr id="49154" name="Picture 2" descr="C:\Users\thuis\AppData\Local\Temp\journal.pbio.1000313.g001.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348880"/>
            <a:ext cx="9144000" cy="4807421"/>
          </a:xfrm>
          <a:prstGeom prst="rect">
            <a:avLst/>
          </a:prstGeom>
          <a:noFill/>
          <a:extLst>
            <a:ext uri="{909E8E84-426E-40DD-AFC4-6F175D3DCCD1}">
              <a14:hiddenFill xmlns:a14="http://schemas.microsoft.com/office/drawing/2010/main">
                <a:solidFill>
                  <a:srgbClr val="FFFFFF"/>
                </a:solidFill>
              </a14:hiddenFill>
            </a:ext>
          </a:extLst>
        </p:spPr>
      </p:pic>
      <p:sp>
        <p:nvSpPr>
          <p:cNvPr id="6" name="Titel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dirty="0" smtClean="0">
                <a:solidFill>
                  <a:srgbClr val="7030A0"/>
                </a:solidFill>
              </a:rPr>
              <a:t>Bladluis </a:t>
            </a:r>
            <a:r>
              <a:rPr lang="nl-NL" sz="2800" dirty="0" smtClean="0">
                <a:solidFill>
                  <a:srgbClr val="7030A0"/>
                </a:solidFill>
              </a:rPr>
              <a:t>(</a:t>
            </a:r>
            <a:r>
              <a:rPr lang="nl-NL" sz="2800" dirty="0" err="1" smtClean="0">
                <a:solidFill>
                  <a:srgbClr val="7030A0"/>
                </a:solidFill>
              </a:rPr>
              <a:t>sex</a:t>
            </a:r>
            <a:r>
              <a:rPr lang="nl-NL" sz="2800" dirty="0" smtClean="0">
                <a:solidFill>
                  <a:srgbClr val="7030A0"/>
                </a:solidFill>
              </a:rPr>
              <a:t> versus </a:t>
            </a:r>
            <a:r>
              <a:rPr lang="nl-NL" sz="2800" dirty="0" err="1" smtClean="0">
                <a:solidFill>
                  <a:srgbClr val="7030A0"/>
                </a:solidFill>
              </a:rPr>
              <a:t>asex</a:t>
            </a:r>
            <a:r>
              <a:rPr lang="nl-NL" sz="2800" dirty="0" smtClean="0">
                <a:solidFill>
                  <a:srgbClr val="7030A0"/>
                </a:solidFill>
              </a:rPr>
              <a:t>)</a:t>
            </a:r>
            <a:endParaRPr lang="nl-NL" sz="2800" dirty="0">
              <a:solidFill>
                <a:srgbClr val="7030A0"/>
              </a:solidFill>
            </a:endParaRPr>
          </a:p>
        </p:txBody>
      </p:sp>
      <p:sp>
        <p:nvSpPr>
          <p:cNvPr id="5" name="Titel 4"/>
          <p:cNvSpPr>
            <a:spLocks noGrp="1"/>
          </p:cNvSpPr>
          <p:nvPr>
            <p:ph type="title"/>
          </p:nvPr>
        </p:nvSpPr>
        <p:spPr/>
        <p:txBody>
          <a:bodyPr/>
          <a:lstStyle/>
          <a:p>
            <a:endParaRPr lang="nl-NL" dirty="0"/>
          </a:p>
        </p:txBody>
      </p:sp>
      <p:sp>
        <p:nvSpPr>
          <p:cNvPr id="7" name="Rechthoek 6"/>
          <p:cNvSpPr/>
          <p:nvPr/>
        </p:nvSpPr>
        <p:spPr>
          <a:xfrm>
            <a:off x="12667" y="6880138"/>
            <a:ext cx="2403222" cy="276999"/>
          </a:xfrm>
          <a:prstGeom prst="rect">
            <a:avLst/>
          </a:prstGeom>
          <a:solidFill>
            <a:srgbClr val="FFFF99"/>
          </a:solidFill>
        </p:spPr>
        <p:txBody>
          <a:bodyPr wrap="none">
            <a:spAutoFit/>
          </a:bodyPr>
          <a:lstStyle/>
          <a:p>
            <a:r>
              <a:rPr lang="nl-NL" sz="1200" dirty="0"/>
              <a:t>Jonathan </a:t>
            </a:r>
            <a:r>
              <a:rPr lang="nl-NL" sz="1200" dirty="0" smtClean="0"/>
              <a:t>Eisen (2010) PLOS </a:t>
            </a:r>
            <a:r>
              <a:rPr lang="nl-NL" sz="1200" dirty="0" err="1" smtClean="0"/>
              <a:t>Biology</a:t>
            </a:r>
            <a:endParaRPr lang="nl-NL" sz="1200" dirty="0"/>
          </a:p>
        </p:txBody>
      </p:sp>
    </p:spTree>
    <p:extLst>
      <p:ext uri="{BB962C8B-B14F-4D97-AF65-F5344CB8AC3E}">
        <p14:creationId xmlns:p14="http://schemas.microsoft.com/office/powerpoint/2010/main" val="5249702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tekst 2"/>
          <p:cNvSpPr>
            <a:spLocks noGrp="1"/>
          </p:cNvSpPr>
          <p:nvPr>
            <p:ph type="body" sz="half" idx="1"/>
          </p:nvPr>
        </p:nvSpPr>
        <p:spPr/>
        <p:txBody>
          <a:bodyPr/>
          <a:lstStyle/>
          <a:p>
            <a:endParaRPr lang="nl-NL"/>
          </a:p>
        </p:txBody>
      </p:sp>
      <p:sp>
        <p:nvSpPr>
          <p:cNvPr id="4" name="Tijdelijke aanduiding voor illustratie 3"/>
          <p:cNvSpPr>
            <a:spLocks noGrp="1"/>
          </p:cNvSpPr>
          <p:nvPr>
            <p:ph type="clipArt" sz="half" idx="2"/>
          </p:nvPr>
        </p:nvSpPr>
        <p:spPr/>
      </p:sp>
      <p:pic>
        <p:nvPicPr>
          <p:cNvPr id="2048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8520" y="-27384"/>
            <a:ext cx="9252520" cy="6939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59730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548680"/>
            <a:ext cx="7772400" cy="1143000"/>
          </a:xfrm>
        </p:spPr>
        <p:txBody>
          <a:bodyPr>
            <a:normAutofit fontScale="90000"/>
          </a:bodyPr>
          <a:lstStyle/>
          <a:p>
            <a:pPr algn="l"/>
            <a:r>
              <a:rPr lang="nl-NL" dirty="0" smtClean="0">
                <a:solidFill>
                  <a:srgbClr val="7030A0"/>
                </a:solidFill>
              </a:rPr>
              <a:t>De honingbij: koningin </a:t>
            </a:r>
            <a:r>
              <a:rPr lang="nl-NL" dirty="0" err="1">
                <a:solidFill>
                  <a:srgbClr val="7030A0"/>
                </a:solidFill>
              </a:rPr>
              <a:t>vs</a:t>
            </a:r>
            <a:r>
              <a:rPr lang="nl-NL" dirty="0">
                <a:solidFill>
                  <a:srgbClr val="7030A0"/>
                </a:solidFill>
              </a:rPr>
              <a:t> werkster</a:t>
            </a:r>
            <a:r>
              <a:rPr lang="nl-NL" dirty="0"/>
              <a:t/>
            </a:r>
            <a:br>
              <a:rPr lang="nl-NL" dirty="0"/>
            </a:br>
            <a:endParaRPr lang="nl-NL" dirty="0">
              <a:solidFill>
                <a:srgbClr val="7030A0"/>
              </a:solidFill>
            </a:endParaRP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83668" y="1124744"/>
            <a:ext cx="5976664" cy="3899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kstvak 5"/>
          <p:cNvSpPr txBox="1"/>
          <p:nvPr/>
        </p:nvSpPr>
        <p:spPr>
          <a:xfrm>
            <a:off x="971600" y="5603441"/>
            <a:ext cx="7200800" cy="369332"/>
          </a:xfrm>
          <a:prstGeom prst="rect">
            <a:avLst/>
          </a:prstGeom>
          <a:noFill/>
        </p:spPr>
        <p:txBody>
          <a:bodyPr wrap="square" rtlCol="0">
            <a:spAutoFit/>
          </a:bodyPr>
          <a:lstStyle/>
          <a:p>
            <a:r>
              <a:rPr lang="nl-NL" dirty="0" smtClean="0"/>
              <a:t>Wat zijn de verschillen? - </a:t>
            </a:r>
            <a:r>
              <a:rPr lang="en-US" dirty="0"/>
              <a:t>you are what you eat</a:t>
            </a:r>
            <a:endParaRPr lang="nl-NL" dirty="0"/>
          </a:p>
        </p:txBody>
      </p:sp>
    </p:spTree>
    <p:extLst>
      <p:ext uri="{BB962C8B-B14F-4D97-AF65-F5344CB8AC3E}">
        <p14:creationId xmlns:p14="http://schemas.microsoft.com/office/powerpoint/2010/main" val="1826523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tekst 2"/>
          <p:cNvSpPr>
            <a:spLocks noGrp="1"/>
          </p:cNvSpPr>
          <p:nvPr>
            <p:ph type="body" sz="half" idx="1"/>
          </p:nvPr>
        </p:nvSpPr>
        <p:spPr/>
        <p:txBody>
          <a:bodyPr/>
          <a:lstStyle/>
          <a:p>
            <a:endParaRPr lang="nl-NL"/>
          </a:p>
        </p:txBody>
      </p:sp>
      <p:sp>
        <p:nvSpPr>
          <p:cNvPr id="4" name="Tijdelijke aanduiding voor illustratie 3"/>
          <p:cNvSpPr>
            <a:spLocks noGrp="1"/>
          </p:cNvSpPr>
          <p:nvPr>
            <p:ph type="clipArt" sz="half" idx="2"/>
          </p:nvPr>
        </p:nvSpPr>
        <p:spPr/>
      </p:sp>
      <p:pic>
        <p:nvPicPr>
          <p:cNvPr id="1843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8342" y="0"/>
            <a:ext cx="1029491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5774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sz="half" idx="1"/>
          </p:nvPr>
        </p:nvSpPr>
        <p:spPr>
          <a:xfrm>
            <a:off x="395536" y="1628800"/>
            <a:ext cx="4038600" cy="4525963"/>
          </a:xfrm>
        </p:spPr>
        <p:txBody>
          <a:bodyPr/>
          <a:lstStyle/>
          <a:p>
            <a:endParaRPr lang="nl-NL"/>
          </a:p>
        </p:txBody>
      </p:sp>
      <p:sp>
        <p:nvSpPr>
          <p:cNvPr id="4" name="Tijdelijke aanduiding voor inhoud 3"/>
          <p:cNvSpPr>
            <a:spLocks noGrp="1"/>
          </p:cNvSpPr>
          <p:nvPr>
            <p:ph sz="half" idx="2"/>
          </p:nvPr>
        </p:nvSpPr>
        <p:spPr/>
        <p:txBody>
          <a:bodyPr/>
          <a:lstStyle/>
          <a:p>
            <a:endParaRPr lang="nl-NL"/>
          </a:p>
        </p:txBody>
      </p:sp>
      <p:pic>
        <p:nvPicPr>
          <p:cNvPr id="1945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7544" y="548680"/>
            <a:ext cx="8208912" cy="5527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kstvak 4"/>
          <p:cNvSpPr txBox="1"/>
          <p:nvPr/>
        </p:nvSpPr>
        <p:spPr>
          <a:xfrm>
            <a:off x="17675" y="6550038"/>
            <a:ext cx="3719288" cy="276999"/>
          </a:xfrm>
          <a:prstGeom prst="rect">
            <a:avLst/>
          </a:prstGeom>
          <a:solidFill>
            <a:srgbClr val="FFFF99"/>
          </a:solidFill>
        </p:spPr>
        <p:txBody>
          <a:bodyPr wrap="none" rtlCol="0">
            <a:spAutoFit/>
          </a:bodyPr>
          <a:lstStyle/>
          <a:p>
            <a:r>
              <a:rPr lang="nl-NL" sz="1200" dirty="0" smtClean="0"/>
              <a:t>Angel </a:t>
            </a:r>
            <a:r>
              <a:rPr lang="nl-NL" sz="1200" dirty="0" err="1" smtClean="0"/>
              <a:t>Barchuk</a:t>
            </a:r>
            <a:r>
              <a:rPr lang="nl-NL" sz="1200" dirty="0" smtClean="0"/>
              <a:t> et al (2006) BMC </a:t>
            </a:r>
            <a:r>
              <a:rPr lang="nl-NL" sz="1200" dirty="0" err="1" smtClean="0"/>
              <a:t>Developmental</a:t>
            </a:r>
            <a:r>
              <a:rPr lang="nl-NL" sz="1200" dirty="0" smtClean="0"/>
              <a:t> </a:t>
            </a:r>
            <a:r>
              <a:rPr lang="nl-NL" sz="1200" dirty="0" err="1" smtClean="0"/>
              <a:t>Biology</a:t>
            </a:r>
            <a:endParaRPr lang="nl-NL" sz="1200" dirty="0"/>
          </a:p>
        </p:txBody>
      </p:sp>
    </p:spTree>
    <p:extLst>
      <p:ext uri="{BB962C8B-B14F-4D97-AF65-F5344CB8AC3E}">
        <p14:creationId xmlns:p14="http://schemas.microsoft.com/office/powerpoint/2010/main" val="31963501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197768"/>
            <a:ext cx="7772400" cy="1143000"/>
          </a:xfrm>
        </p:spPr>
        <p:txBody>
          <a:bodyPr/>
          <a:lstStyle/>
          <a:p>
            <a:pPr algn="l"/>
            <a:r>
              <a:rPr lang="nl-NL" dirty="0" smtClean="0">
                <a:solidFill>
                  <a:srgbClr val="7030A0"/>
                </a:solidFill>
                <a:latin typeface="Tahoma" pitchFamily="34" charset="0"/>
                <a:ea typeface="Tahoma" pitchFamily="34" charset="0"/>
                <a:cs typeface="Tahoma" pitchFamily="34" charset="0"/>
              </a:rPr>
              <a:t>Koningin versus werkvolk</a:t>
            </a:r>
            <a:endParaRPr lang="nl-NL" dirty="0">
              <a:solidFill>
                <a:srgbClr val="7030A0"/>
              </a:solidFill>
              <a:latin typeface="Tahoma" pitchFamily="34" charset="0"/>
              <a:ea typeface="Tahoma" pitchFamily="34" charset="0"/>
              <a:cs typeface="Tahoma" pitchFamily="34" charset="0"/>
            </a:endParaRPr>
          </a:p>
        </p:txBody>
      </p:sp>
      <p:sp>
        <p:nvSpPr>
          <p:cNvPr id="3" name="Tijdelijke aanduiding voor tekst 2"/>
          <p:cNvSpPr>
            <a:spLocks noGrp="1"/>
          </p:cNvSpPr>
          <p:nvPr>
            <p:ph type="body" sz="half" idx="1"/>
          </p:nvPr>
        </p:nvSpPr>
        <p:spPr>
          <a:xfrm>
            <a:off x="187312" y="1251528"/>
            <a:ext cx="3024336" cy="4114800"/>
          </a:xfrm>
        </p:spPr>
        <p:txBody>
          <a:bodyPr>
            <a:normAutofit/>
          </a:bodyPr>
          <a:lstStyle/>
          <a:p>
            <a:r>
              <a:rPr lang="nl-NL" sz="2000" dirty="0" smtClean="0"/>
              <a:t>Royal </a:t>
            </a:r>
            <a:r>
              <a:rPr lang="nl-NL" sz="2000" dirty="0" err="1" smtClean="0"/>
              <a:t>jelly</a:t>
            </a:r>
            <a:r>
              <a:rPr lang="nl-NL" sz="2000" dirty="0" smtClean="0"/>
              <a:t> remt expressie DNA </a:t>
            </a:r>
            <a:r>
              <a:rPr lang="nl-NL" sz="2000" dirty="0" err="1" smtClean="0"/>
              <a:t>methyltransferase</a:t>
            </a:r>
            <a:r>
              <a:rPr lang="nl-NL" sz="2000" dirty="0" smtClean="0"/>
              <a:t> (DNMT3)  en dus </a:t>
            </a:r>
            <a:r>
              <a:rPr lang="nl-NL" sz="2000" dirty="0" err="1" smtClean="0"/>
              <a:t>CpG</a:t>
            </a:r>
            <a:r>
              <a:rPr lang="nl-NL" sz="2000" dirty="0" smtClean="0"/>
              <a:t> </a:t>
            </a:r>
            <a:r>
              <a:rPr lang="nl-NL" sz="2000" dirty="0" err="1" smtClean="0"/>
              <a:t>methylation</a:t>
            </a:r>
            <a:r>
              <a:rPr lang="nl-NL" sz="2000" dirty="0" smtClean="0"/>
              <a:t> patroon</a:t>
            </a:r>
          </a:p>
          <a:p>
            <a:r>
              <a:rPr lang="nl-NL" sz="2000" dirty="0" smtClean="0"/>
              <a:t>Nadoen met </a:t>
            </a:r>
            <a:r>
              <a:rPr lang="nl-NL" sz="2000" dirty="0" err="1" smtClean="0"/>
              <a:t>siRNA</a:t>
            </a:r>
            <a:endParaRPr lang="nl-NL" sz="2000" dirty="0" smtClean="0"/>
          </a:p>
          <a:p>
            <a:pPr marL="0" indent="0">
              <a:buNone/>
            </a:pPr>
            <a:endParaRPr lang="nl-NL" sz="2000" dirty="0"/>
          </a:p>
          <a:p>
            <a:r>
              <a:rPr lang="nl-NL" sz="2000" dirty="0" err="1" smtClean="0"/>
              <a:t>mRNA</a:t>
            </a:r>
            <a:r>
              <a:rPr lang="nl-NL" sz="2000" dirty="0" smtClean="0"/>
              <a:t> van een </a:t>
            </a:r>
            <a:r>
              <a:rPr lang="nl-NL" sz="2000" dirty="0" err="1" smtClean="0"/>
              <a:t>hersengen</a:t>
            </a:r>
            <a:r>
              <a:rPr lang="nl-NL" sz="2000" dirty="0" smtClean="0"/>
              <a:t> wordt verschillend </a:t>
            </a:r>
            <a:r>
              <a:rPr lang="nl-NL" sz="2000" dirty="0" err="1" smtClean="0"/>
              <a:t>gespliced</a:t>
            </a:r>
            <a:r>
              <a:rPr lang="nl-NL" sz="2000" dirty="0" smtClean="0"/>
              <a:t>. </a:t>
            </a:r>
          </a:p>
          <a:p>
            <a:r>
              <a:rPr lang="nl-NL" sz="2000" dirty="0" smtClean="0"/>
              <a:t>S expressie hoog in brein koningin</a:t>
            </a:r>
            <a:endParaRPr lang="nl-NL" sz="2000" dirty="0"/>
          </a:p>
        </p:txBody>
      </p:sp>
      <p:sp>
        <p:nvSpPr>
          <p:cNvPr id="4" name="Tijdelijke aanduiding voor illustratie 3"/>
          <p:cNvSpPr>
            <a:spLocks noGrp="1"/>
          </p:cNvSpPr>
          <p:nvPr>
            <p:ph type="clipArt" sz="half" idx="2"/>
          </p:nvPr>
        </p:nvSpPr>
        <p:spPr/>
      </p:sp>
      <p:pic>
        <p:nvPicPr>
          <p:cNvPr id="36867" name="Picture 3" descr="C:\Users\thuis\AppData\Local\Temp\journal.pbio.1000506.g004.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81591" y="1251528"/>
            <a:ext cx="5710889" cy="525357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Tekstvak 4"/>
          <p:cNvSpPr txBox="1"/>
          <p:nvPr/>
        </p:nvSpPr>
        <p:spPr>
          <a:xfrm>
            <a:off x="40286" y="6495100"/>
            <a:ext cx="2694264" cy="307777"/>
          </a:xfrm>
          <a:prstGeom prst="rect">
            <a:avLst/>
          </a:prstGeom>
          <a:solidFill>
            <a:srgbClr val="FFFF99"/>
          </a:solidFill>
        </p:spPr>
        <p:txBody>
          <a:bodyPr wrap="none" rtlCol="0">
            <a:spAutoFit/>
          </a:bodyPr>
          <a:lstStyle/>
          <a:p>
            <a:r>
              <a:rPr lang="nl-NL" sz="1400" dirty="0" smtClean="0"/>
              <a:t>Frank </a:t>
            </a:r>
            <a:r>
              <a:rPr lang="nl-NL" sz="1400" dirty="0" err="1" smtClean="0"/>
              <a:t>Lyko</a:t>
            </a:r>
            <a:r>
              <a:rPr lang="nl-NL" sz="1400" dirty="0" smtClean="0"/>
              <a:t> et al 2010 PLOS </a:t>
            </a:r>
            <a:r>
              <a:rPr lang="nl-NL" sz="1400" dirty="0" err="1" smtClean="0"/>
              <a:t>Biology</a:t>
            </a:r>
            <a:endParaRPr lang="nl-NL" sz="1400" dirty="0"/>
          </a:p>
        </p:txBody>
      </p:sp>
    </p:spTree>
    <p:extLst>
      <p:ext uri="{BB962C8B-B14F-4D97-AF65-F5344CB8AC3E}">
        <p14:creationId xmlns:p14="http://schemas.microsoft.com/office/powerpoint/2010/main" val="17314147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332656"/>
            <a:ext cx="7772400" cy="1143000"/>
          </a:xfrm>
        </p:spPr>
        <p:txBody>
          <a:bodyPr>
            <a:normAutofit/>
          </a:bodyPr>
          <a:lstStyle/>
          <a:p>
            <a:r>
              <a:rPr lang="nl-NL" sz="2800" dirty="0" smtClean="0">
                <a:solidFill>
                  <a:srgbClr val="7030A0"/>
                </a:solidFill>
                <a:latin typeface="Tahoma" pitchFamily="34" charset="0"/>
                <a:ea typeface="Tahoma" pitchFamily="34" charset="0"/>
                <a:cs typeface="Tahoma" pitchFamily="34" charset="0"/>
              </a:rPr>
              <a:t>Het leven van een werkster</a:t>
            </a:r>
            <a:endParaRPr lang="nl-NL" sz="2800" dirty="0">
              <a:solidFill>
                <a:srgbClr val="7030A0"/>
              </a:solidFill>
              <a:latin typeface="Tahoma" pitchFamily="34" charset="0"/>
              <a:ea typeface="Tahoma" pitchFamily="34" charset="0"/>
              <a:cs typeface="Tahoma" pitchFamily="34" charset="0"/>
            </a:endParaRPr>
          </a:p>
        </p:txBody>
      </p:sp>
      <p:pic>
        <p:nvPicPr>
          <p:cNvPr id="17411"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87366" y="1340768"/>
            <a:ext cx="6352986" cy="5251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79221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24309" y="332656"/>
            <a:ext cx="7772400" cy="1143000"/>
          </a:xfrm>
        </p:spPr>
        <p:txBody>
          <a:bodyPr>
            <a:noAutofit/>
          </a:bodyPr>
          <a:lstStyle/>
          <a:p>
            <a:pPr algn="l"/>
            <a:r>
              <a:rPr lang="en-US" sz="2400" b="1" dirty="0" smtClean="0">
                <a:solidFill>
                  <a:srgbClr val="7030A0"/>
                </a:solidFill>
              </a:rPr>
              <a:t>Reversible switching between epigenetic states in honeybee behavioral </a:t>
            </a:r>
            <a:r>
              <a:rPr lang="en-US" sz="2400" b="1" dirty="0" err="1" smtClean="0">
                <a:solidFill>
                  <a:srgbClr val="7030A0"/>
                </a:solidFill>
              </a:rPr>
              <a:t>subcastes</a:t>
            </a:r>
            <a:r>
              <a:rPr lang="en-US" sz="2400" b="1" dirty="0" smtClean="0">
                <a:solidFill>
                  <a:srgbClr val="7030A0"/>
                </a:solidFill>
              </a:rPr>
              <a:t/>
            </a:r>
            <a:br>
              <a:rPr lang="en-US" sz="2400" b="1" dirty="0" smtClean="0">
                <a:solidFill>
                  <a:srgbClr val="7030A0"/>
                </a:solidFill>
              </a:rPr>
            </a:br>
            <a:endParaRPr lang="nl-NL" sz="2400" dirty="0">
              <a:solidFill>
                <a:srgbClr val="7030A0"/>
              </a:solidFill>
            </a:endParaRPr>
          </a:p>
        </p:txBody>
      </p:sp>
      <p:pic>
        <p:nvPicPr>
          <p:cNvPr id="35842"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33"/>
          <a:stretch/>
        </p:blipFill>
        <p:spPr bwMode="auto">
          <a:xfrm>
            <a:off x="971600" y="1196752"/>
            <a:ext cx="7997898" cy="4878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kstvak 4"/>
          <p:cNvSpPr txBox="1"/>
          <p:nvPr/>
        </p:nvSpPr>
        <p:spPr>
          <a:xfrm>
            <a:off x="107504" y="6452041"/>
            <a:ext cx="3416448" cy="307777"/>
          </a:xfrm>
          <a:prstGeom prst="rect">
            <a:avLst/>
          </a:prstGeom>
          <a:solidFill>
            <a:srgbClr val="FFFF99"/>
          </a:solidFill>
        </p:spPr>
        <p:txBody>
          <a:bodyPr wrap="none" rtlCol="0">
            <a:spAutoFit/>
          </a:bodyPr>
          <a:lstStyle/>
          <a:p>
            <a:r>
              <a:rPr lang="nl-NL" sz="1400" dirty="0" smtClean="0"/>
              <a:t>Brian Herb et al (2012) Nature </a:t>
            </a:r>
            <a:r>
              <a:rPr lang="nl-NL" sz="1400" dirty="0" err="1" smtClean="0"/>
              <a:t>Neuroscience</a:t>
            </a:r>
            <a:endParaRPr lang="nl-NL" sz="1400" dirty="0"/>
          </a:p>
        </p:txBody>
      </p:sp>
      <p:sp>
        <p:nvSpPr>
          <p:cNvPr id="3" name="Tijdelijke aanduiding voor tekst 2"/>
          <p:cNvSpPr>
            <a:spLocks noGrp="1"/>
          </p:cNvSpPr>
          <p:nvPr>
            <p:ph type="body" sz="half" idx="1"/>
          </p:nvPr>
        </p:nvSpPr>
        <p:spPr>
          <a:xfrm rot="10800000" flipV="1">
            <a:off x="107504" y="3861048"/>
            <a:ext cx="1708224" cy="576220"/>
          </a:xfrm>
        </p:spPr>
        <p:txBody>
          <a:bodyPr>
            <a:noAutofit/>
          </a:bodyPr>
          <a:lstStyle/>
          <a:p>
            <a:pPr marL="0" indent="0">
              <a:buNone/>
            </a:pPr>
            <a:r>
              <a:rPr lang="nl-NL" sz="1200" dirty="0" err="1" smtClean="0"/>
              <a:t>Differential</a:t>
            </a:r>
            <a:r>
              <a:rPr lang="nl-NL" sz="1200" dirty="0" smtClean="0"/>
              <a:t> </a:t>
            </a:r>
            <a:r>
              <a:rPr lang="nl-NL" sz="1200" dirty="0" err="1" smtClean="0"/>
              <a:t>methylated</a:t>
            </a:r>
            <a:r>
              <a:rPr lang="nl-NL" sz="1200" dirty="0" smtClean="0"/>
              <a:t> </a:t>
            </a:r>
            <a:r>
              <a:rPr lang="nl-NL" sz="1200" dirty="0" err="1" smtClean="0"/>
              <a:t>region</a:t>
            </a:r>
            <a:endParaRPr lang="nl-NL" sz="1200" dirty="0"/>
          </a:p>
        </p:txBody>
      </p:sp>
      <p:cxnSp>
        <p:nvCxnSpPr>
          <p:cNvPr id="7" name="Rechte verbindingslijn met pijl 6"/>
          <p:cNvCxnSpPr/>
          <p:nvPr/>
        </p:nvCxnSpPr>
        <p:spPr>
          <a:xfrm flipV="1">
            <a:off x="755576" y="2924944"/>
            <a:ext cx="1224136" cy="93610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kstvak 7"/>
          <p:cNvSpPr txBox="1"/>
          <p:nvPr/>
        </p:nvSpPr>
        <p:spPr>
          <a:xfrm>
            <a:off x="755576" y="4869160"/>
            <a:ext cx="1676356" cy="646331"/>
          </a:xfrm>
          <a:prstGeom prst="rect">
            <a:avLst/>
          </a:prstGeom>
          <a:noFill/>
        </p:spPr>
        <p:txBody>
          <a:bodyPr wrap="none" rtlCol="0">
            <a:spAutoFit/>
          </a:bodyPr>
          <a:lstStyle/>
          <a:p>
            <a:r>
              <a:rPr lang="nl-NL" dirty="0" smtClean="0"/>
              <a:t>Neuron </a:t>
            </a:r>
            <a:r>
              <a:rPr lang="nl-NL" dirty="0" err="1" smtClean="0"/>
              <a:t>dev</a:t>
            </a:r>
            <a:endParaRPr lang="nl-NL" dirty="0" smtClean="0"/>
          </a:p>
          <a:p>
            <a:r>
              <a:rPr lang="nl-NL" dirty="0" err="1" smtClean="0"/>
              <a:t>Cytoskelton</a:t>
            </a:r>
            <a:r>
              <a:rPr lang="nl-NL" dirty="0" smtClean="0"/>
              <a:t> </a:t>
            </a:r>
            <a:r>
              <a:rPr lang="nl-NL" dirty="0" err="1" smtClean="0"/>
              <a:t>dev</a:t>
            </a:r>
            <a:endParaRPr lang="nl-NL" dirty="0"/>
          </a:p>
        </p:txBody>
      </p:sp>
    </p:spTree>
    <p:extLst>
      <p:ext uri="{BB962C8B-B14F-4D97-AF65-F5344CB8AC3E}">
        <p14:creationId xmlns:p14="http://schemas.microsoft.com/office/powerpoint/2010/main" val="33517623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323528" y="188640"/>
            <a:ext cx="7772400" cy="1143000"/>
          </a:xfrm>
        </p:spPr>
        <p:txBody>
          <a:bodyPr>
            <a:normAutofit/>
          </a:bodyPr>
          <a:lstStyle/>
          <a:p>
            <a:pPr algn="l"/>
            <a:r>
              <a:rPr lang="nl-NL" sz="2800" dirty="0" smtClean="0">
                <a:solidFill>
                  <a:srgbClr val="7030A0"/>
                </a:solidFill>
                <a:latin typeface="Tahoma" pitchFamily="34" charset="0"/>
                <a:ea typeface="Tahoma" pitchFamily="34" charset="0"/>
                <a:cs typeface="Tahoma" pitchFamily="34" charset="0"/>
              </a:rPr>
              <a:t>Vernalisatie bij planten</a:t>
            </a:r>
            <a:endParaRPr lang="nl-NL" sz="2800" dirty="0">
              <a:solidFill>
                <a:srgbClr val="7030A0"/>
              </a:solidFill>
              <a:latin typeface="Tahoma" pitchFamily="34" charset="0"/>
              <a:ea typeface="Tahoma" pitchFamily="34" charset="0"/>
              <a:cs typeface="Tahoma" pitchFamily="34" charset="0"/>
            </a:endParaRPr>
          </a:p>
        </p:txBody>
      </p:sp>
      <p:sp>
        <p:nvSpPr>
          <p:cNvPr id="3" name="Tijdelijke aanduiding voor tekst 2"/>
          <p:cNvSpPr>
            <a:spLocks noGrp="1"/>
          </p:cNvSpPr>
          <p:nvPr>
            <p:ph type="body" sz="half" idx="1"/>
          </p:nvPr>
        </p:nvSpPr>
        <p:spPr/>
        <p:txBody>
          <a:bodyPr>
            <a:normAutofit/>
          </a:bodyPr>
          <a:lstStyle/>
          <a:p>
            <a:pPr marL="514350" indent="-514350">
              <a:buFont typeface="+mj-lt"/>
              <a:buAutoNum type="arabicPeriod"/>
            </a:pPr>
            <a:r>
              <a:rPr lang="nl-NL" sz="2400" dirty="0" err="1"/>
              <a:t>T</a:t>
            </a:r>
            <a:r>
              <a:rPr lang="nl-NL" sz="2400" dirty="0" err="1" smtClean="0"/>
              <a:t>rimethylated</a:t>
            </a:r>
            <a:endParaRPr lang="nl-NL" sz="2400" dirty="0" smtClean="0"/>
          </a:p>
          <a:p>
            <a:pPr marL="514350" indent="-514350">
              <a:buFont typeface="+mj-lt"/>
              <a:buAutoNum type="arabicPeriod"/>
            </a:pPr>
            <a:r>
              <a:rPr lang="nl-NL" sz="2400" dirty="0" err="1" smtClean="0"/>
              <a:t>Expression</a:t>
            </a:r>
            <a:r>
              <a:rPr lang="nl-NL" sz="2400" dirty="0" smtClean="0"/>
              <a:t> FLC</a:t>
            </a:r>
          </a:p>
          <a:p>
            <a:pPr marL="514350" indent="-514350">
              <a:buFont typeface="+mj-lt"/>
              <a:buAutoNum type="arabicPeriod"/>
            </a:pPr>
            <a:r>
              <a:rPr lang="nl-NL" sz="2400" dirty="0" err="1" smtClean="0"/>
              <a:t>Dimethylated</a:t>
            </a:r>
            <a:endParaRPr lang="nl-NL" sz="2400" dirty="0" smtClean="0"/>
          </a:p>
          <a:p>
            <a:pPr marL="514350" indent="-514350">
              <a:buFont typeface="+mj-lt"/>
              <a:buAutoNum type="arabicPeriod"/>
            </a:pPr>
            <a:r>
              <a:rPr lang="nl-NL" sz="2400" dirty="0" err="1" smtClean="0"/>
              <a:t>Repression</a:t>
            </a:r>
            <a:r>
              <a:rPr lang="nl-NL" sz="2400" dirty="0" smtClean="0"/>
              <a:t> FLC</a:t>
            </a:r>
            <a:endParaRPr lang="nl-NL" sz="2400" dirty="0"/>
          </a:p>
        </p:txBody>
      </p:sp>
      <p:sp>
        <p:nvSpPr>
          <p:cNvPr id="4" name="Tijdelijke aanduiding voor illustratie 3"/>
          <p:cNvSpPr>
            <a:spLocks noGrp="1"/>
          </p:cNvSpPr>
          <p:nvPr>
            <p:ph type="clipArt" sz="half" idx="2"/>
          </p:nvPr>
        </p:nvSpPr>
        <p:spPr/>
      </p:sp>
      <p:pic>
        <p:nvPicPr>
          <p:cNvPr id="48130" name="Picture 2" descr="Epigenetics and the environment: emerging patterns and implications"/>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4" t="-3551"/>
          <a:stretch/>
        </p:blipFill>
        <p:spPr bwMode="auto">
          <a:xfrm>
            <a:off x="4427984" y="0"/>
            <a:ext cx="4572000" cy="6588000"/>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p:cNvSpPr txBox="1"/>
          <p:nvPr/>
        </p:nvSpPr>
        <p:spPr>
          <a:xfrm>
            <a:off x="26268" y="6536377"/>
            <a:ext cx="3752246" cy="276999"/>
          </a:xfrm>
          <a:prstGeom prst="rect">
            <a:avLst/>
          </a:prstGeom>
          <a:solidFill>
            <a:srgbClr val="FFFF99"/>
          </a:solidFill>
        </p:spPr>
        <p:txBody>
          <a:bodyPr wrap="none" rtlCol="0">
            <a:spAutoFit/>
          </a:bodyPr>
          <a:lstStyle/>
          <a:p>
            <a:r>
              <a:rPr lang="nl-NL" sz="1200" dirty="0" smtClean="0"/>
              <a:t>Robert Feil &amp; Mario </a:t>
            </a:r>
            <a:r>
              <a:rPr lang="nl-NL" sz="1200" dirty="0" err="1" smtClean="0"/>
              <a:t>Fraga</a:t>
            </a:r>
            <a:r>
              <a:rPr lang="nl-NL" sz="1200" dirty="0" smtClean="0"/>
              <a:t> (2012) Nature Review  Genetics</a:t>
            </a:r>
            <a:endParaRPr lang="nl-NL" sz="1200" dirty="0"/>
          </a:p>
        </p:txBody>
      </p:sp>
    </p:spTree>
    <p:extLst>
      <p:ext uri="{BB962C8B-B14F-4D97-AF65-F5344CB8AC3E}">
        <p14:creationId xmlns:p14="http://schemas.microsoft.com/office/powerpoint/2010/main" val="2696498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5" name="Rectangle 5"/>
          <p:cNvSpPr>
            <a:spLocks noGrp="1" noChangeArrowheads="1"/>
          </p:cNvSpPr>
          <p:nvPr>
            <p:ph type="title"/>
          </p:nvPr>
        </p:nvSpPr>
        <p:spPr>
          <a:xfrm>
            <a:off x="611560" y="116632"/>
            <a:ext cx="9220200" cy="1143000"/>
          </a:xfrm>
        </p:spPr>
        <p:txBody>
          <a:bodyPr>
            <a:normAutofit/>
          </a:bodyPr>
          <a:lstStyle/>
          <a:p>
            <a:pPr algn="l"/>
            <a:r>
              <a:rPr lang="en-US" altLang="en-US" sz="4000" dirty="0">
                <a:solidFill>
                  <a:srgbClr val="7030A0"/>
                </a:solidFill>
              </a:rPr>
              <a:t>Genetics</a:t>
            </a:r>
            <a:r>
              <a:rPr lang="en-US" altLang="en-US" sz="4000" dirty="0" smtClean="0">
                <a:solidFill>
                  <a:srgbClr val="7030A0"/>
                </a:solidFill>
              </a:rPr>
              <a:t> is fair…</a:t>
            </a:r>
          </a:p>
        </p:txBody>
      </p:sp>
      <p:sp>
        <p:nvSpPr>
          <p:cNvPr id="35846" name="Rectangle 6"/>
          <p:cNvSpPr>
            <a:spLocks noGrp="1" noChangeArrowheads="1"/>
          </p:cNvSpPr>
          <p:nvPr>
            <p:ph type="body" sz="half" idx="1"/>
          </p:nvPr>
        </p:nvSpPr>
        <p:spPr>
          <a:xfrm>
            <a:off x="604838" y="1406525"/>
            <a:ext cx="4343400" cy="617538"/>
          </a:xfrm>
        </p:spPr>
        <p:txBody>
          <a:bodyPr/>
          <a:lstStyle/>
          <a:p>
            <a:pPr>
              <a:buFontTx/>
              <a:buNone/>
            </a:pPr>
            <a:r>
              <a:rPr lang="en-US" altLang="en-US" sz="2400" smtClean="0"/>
              <a:t>Laws of Mendel</a:t>
            </a:r>
          </a:p>
        </p:txBody>
      </p:sp>
      <p:sp>
        <p:nvSpPr>
          <p:cNvPr id="35842" name="Date Placeholder 6"/>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eaLnBrk="1" hangingPunct="1"/>
            <a:endParaRPr lang="nl-NL" smtClean="0"/>
          </a:p>
        </p:txBody>
      </p:sp>
      <p:sp>
        <p:nvSpPr>
          <p:cNvPr id="35843" name="Footer Placeholder 7"/>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eaLnBrk="1" hangingPunct="1"/>
            <a:endParaRPr lang="nl-NL" smtClean="0"/>
          </a:p>
        </p:txBody>
      </p:sp>
      <p:grpSp>
        <p:nvGrpSpPr>
          <p:cNvPr id="35844" name="Group 2"/>
          <p:cNvGrpSpPr>
            <a:grpSpLocks/>
          </p:cNvGrpSpPr>
          <p:nvPr/>
        </p:nvGrpSpPr>
        <p:grpSpPr bwMode="auto">
          <a:xfrm>
            <a:off x="609600" y="1981200"/>
            <a:ext cx="8121650" cy="3990975"/>
            <a:chOff x="371" y="1265"/>
            <a:chExt cx="5116" cy="2514"/>
          </a:xfrm>
        </p:grpSpPr>
        <p:pic>
          <p:nvPicPr>
            <p:cNvPr id="35847" name="Picture 3" descr="C:\My Documents\2-7.BMP"/>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14" y="1265"/>
              <a:ext cx="2273" cy="2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8" name="Rectangle 4"/>
            <p:cNvSpPr>
              <a:spLocks noChangeArrowheads="1"/>
            </p:cNvSpPr>
            <p:nvPr/>
          </p:nvSpPr>
          <p:spPr bwMode="auto">
            <a:xfrm>
              <a:off x="371" y="1280"/>
              <a:ext cx="2881" cy="1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FontTx/>
                <a:buChar char="•"/>
              </a:pPr>
              <a:r>
                <a:rPr lang="en-US" altLang="en-US" dirty="0">
                  <a:solidFill>
                    <a:srgbClr val="0033CC"/>
                  </a:solidFill>
                </a:rPr>
                <a:t>Equal segregation of alleles </a:t>
              </a:r>
              <a:r>
                <a:rPr lang="en-US" altLang="en-US" dirty="0" smtClean="0">
                  <a:solidFill>
                    <a:srgbClr val="0033CC"/>
                  </a:solidFill>
                </a:rPr>
                <a:t>(</a:t>
              </a:r>
              <a:r>
                <a:rPr lang="en-US" altLang="en-US" dirty="0" err="1" smtClean="0">
                  <a:solidFill>
                    <a:srgbClr val="0033CC"/>
                  </a:solidFill>
                </a:rPr>
                <a:t>splitsingswet</a:t>
              </a:r>
              <a:r>
                <a:rPr lang="en-US" altLang="en-US" dirty="0" smtClean="0">
                  <a:solidFill>
                    <a:srgbClr val="0033CC"/>
                  </a:solidFill>
                </a:rPr>
                <a:t>)</a:t>
              </a:r>
              <a:endParaRPr lang="en-US" altLang="en-US" dirty="0">
                <a:solidFill>
                  <a:srgbClr val="0033CC"/>
                </a:solidFill>
              </a:endParaRPr>
            </a:p>
            <a:p>
              <a:pPr marL="342900" indent="-342900">
                <a:spcBef>
                  <a:spcPct val="20000"/>
                </a:spcBef>
                <a:buFontTx/>
                <a:buChar char="•"/>
              </a:pPr>
              <a:r>
                <a:rPr lang="en-US" altLang="en-US" dirty="0"/>
                <a:t>Independent assortment of pairs of </a:t>
              </a:r>
              <a:r>
                <a:rPr lang="en-US" altLang="en-US" dirty="0" smtClean="0"/>
                <a:t>genes (</a:t>
              </a:r>
              <a:r>
                <a:rPr lang="en-US" altLang="en-US" dirty="0" err="1" smtClean="0"/>
                <a:t>onafhankelijkheidswet</a:t>
              </a:r>
              <a:r>
                <a:rPr lang="en-US" altLang="en-US" dirty="0" smtClean="0"/>
                <a:t>)</a:t>
              </a:r>
              <a:endParaRPr lang="en-US" altLang="en-US" dirty="0"/>
            </a:p>
            <a:p>
              <a:pPr marL="742950" lvl="1" indent="-285750">
                <a:spcBef>
                  <a:spcPct val="20000"/>
                </a:spcBef>
              </a:pPr>
              <a:endParaRPr lang="en-US" altLang="en-US" sz="2000" dirty="0"/>
            </a:p>
          </p:txBody>
        </p:sp>
      </p:grpSp>
    </p:spTree>
    <p:extLst>
      <p:ext uri="{BB962C8B-B14F-4D97-AF65-F5344CB8AC3E}">
        <p14:creationId xmlns:p14="http://schemas.microsoft.com/office/powerpoint/2010/main" val="3055931263"/>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solidFill>
                  <a:srgbClr val="7030A0"/>
                </a:solidFill>
              </a:rPr>
              <a:t>Bladluis </a:t>
            </a:r>
            <a:r>
              <a:rPr lang="nl-NL" sz="2800" dirty="0" smtClean="0">
                <a:solidFill>
                  <a:srgbClr val="7030A0"/>
                </a:solidFill>
              </a:rPr>
              <a:t>(</a:t>
            </a:r>
            <a:r>
              <a:rPr lang="nl-NL" sz="2800" dirty="0" err="1" smtClean="0">
                <a:solidFill>
                  <a:srgbClr val="7030A0"/>
                </a:solidFill>
              </a:rPr>
              <a:t>sex</a:t>
            </a:r>
            <a:r>
              <a:rPr lang="nl-NL" sz="2800" dirty="0" smtClean="0">
                <a:solidFill>
                  <a:srgbClr val="7030A0"/>
                </a:solidFill>
              </a:rPr>
              <a:t> versus </a:t>
            </a:r>
            <a:r>
              <a:rPr lang="nl-NL" sz="2800" dirty="0" err="1" smtClean="0">
                <a:solidFill>
                  <a:srgbClr val="7030A0"/>
                </a:solidFill>
              </a:rPr>
              <a:t>asex</a:t>
            </a:r>
            <a:r>
              <a:rPr lang="nl-NL" sz="2800" dirty="0" smtClean="0">
                <a:solidFill>
                  <a:srgbClr val="7030A0"/>
                </a:solidFill>
              </a:rPr>
              <a:t>)</a:t>
            </a:r>
            <a:endParaRPr lang="nl-NL" sz="2800" dirty="0">
              <a:solidFill>
                <a:srgbClr val="7030A0"/>
              </a:solidFill>
            </a:endParaRPr>
          </a:p>
        </p:txBody>
      </p:sp>
      <p:sp>
        <p:nvSpPr>
          <p:cNvPr id="3" name="Tijdelijke aanduiding voor inhoud 2"/>
          <p:cNvSpPr>
            <a:spLocks noGrp="1"/>
          </p:cNvSpPr>
          <p:nvPr>
            <p:ph sz="half" idx="1"/>
          </p:nvPr>
        </p:nvSpPr>
        <p:spPr/>
        <p:txBody>
          <a:bodyPr/>
          <a:lstStyle/>
          <a:p>
            <a:endParaRPr lang="nl-NL" dirty="0"/>
          </a:p>
        </p:txBody>
      </p:sp>
      <p:sp>
        <p:nvSpPr>
          <p:cNvPr id="4" name="Tijdelijke aanduiding voor inhoud 3"/>
          <p:cNvSpPr>
            <a:spLocks noGrp="1"/>
          </p:cNvSpPr>
          <p:nvPr>
            <p:ph sz="half" idx="2"/>
          </p:nvPr>
        </p:nvSpPr>
        <p:spPr/>
        <p:txBody>
          <a:bodyPr/>
          <a:lstStyle/>
          <a:p>
            <a:endParaRPr lang="nl-NL"/>
          </a:p>
        </p:txBody>
      </p:sp>
      <p:pic>
        <p:nvPicPr>
          <p:cNvPr id="1536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1520" y="1589822"/>
            <a:ext cx="3168254" cy="3170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53431" y="1597263"/>
            <a:ext cx="5511057" cy="3862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39537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2"/>
          <p:cNvSpPr>
            <a:spLocks noGrp="1" noChangeArrowheads="1"/>
          </p:cNvSpPr>
          <p:nvPr>
            <p:ph type="title"/>
          </p:nvPr>
        </p:nvSpPr>
        <p:spPr>
          <a:xfrm>
            <a:off x="0" y="0"/>
            <a:ext cx="9144000" cy="1143000"/>
          </a:xfrm>
        </p:spPr>
        <p:txBody>
          <a:bodyPr>
            <a:normAutofit/>
          </a:bodyPr>
          <a:lstStyle/>
          <a:p>
            <a:r>
              <a:rPr lang="en-US" altLang="en-US" sz="4000" dirty="0" smtClean="0">
                <a:solidFill>
                  <a:srgbClr val="7030A0"/>
                </a:solidFill>
              </a:rPr>
              <a:t>…but not always!</a:t>
            </a:r>
          </a:p>
        </p:txBody>
      </p:sp>
      <p:sp>
        <p:nvSpPr>
          <p:cNvPr id="36866" name="Date Placeholder 4"/>
          <p:cNvSpPr>
            <a:spLocks noGrp="1"/>
          </p:cNvSpPr>
          <p:nvPr>
            <p:ph type="dt" sz="half" idx="10"/>
          </p:nvPr>
        </p:nvSpPr>
        <p:spPr bwMode="auto">
          <a:xfrm>
            <a:off x="685800" y="64008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eaLnBrk="1" hangingPunct="1"/>
            <a:endParaRPr lang="nl-NL"/>
          </a:p>
        </p:txBody>
      </p:sp>
      <p:sp>
        <p:nvSpPr>
          <p:cNvPr id="36867" name="Footer Placeholder 5"/>
          <p:cNvSpPr>
            <a:spLocks noGrp="1"/>
          </p:cNvSpPr>
          <p:nvPr>
            <p:ph type="ftr" sz="quarter" idx="11"/>
          </p:nvPr>
        </p:nvSpPr>
        <p:spPr bwMode="auto">
          <a:xfrm>
            <a:off x="3124200" y="6400800"/>
            <a:ext cx="28956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eaLnBrk="1" hangingPunct="1"/>
            <a:endParaRPr lang="nl-NL"/>
          </a:p>
        </p:txBody>
      </p:sp>
      <p:pic>
        <p:nvPicPr>
          <p:cNvPr id="36869" name="Picture 3" descr="C:\WINDOWS\DESKTOP\Hans\PICTURES\stlkies sd.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 y="1219200"/>
            <a:ext cx="2881313"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Text Box 4"/>
          <p:cNvSpPr txBox="1">
            <a:spLocks noChangeArrowheads="1"/>
          </p:cNvSpPr>
          <p:nvPr/>
        </p:nvSpPr>
        <p:spPr bwMode="auto">
          <a:xfrm>
            <a:off x="3808413" y="1247775"/>
            <a:ext cx="5033962" cy="176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eaLnBrk="1" hangingPunct="1">
              <a:spcBef>
                <a:spcPct val="50000"/>
              </a:spcBef>
              <a:buFontTx/>
              <a:buChar char="•"/>
            </a:pPr>
            <a:r>
              <a:rPr lang="en-US" altLang="en-US" sz="2000"/>
              <a:t>Wilkinson, Presgraves and Crymes (1998)</a:t>
            </a:r>
          </a:p>
          <a:p>
            <a:pPr eaLnBrk="1" hangingPunct="1">
              <a:spcBef>
                <a:spcPct val="50000"/>
              </a:spcBef>
              <a:buFontTx/>
              <a:buChar char="•"/>
            </a:pPr>
            <a:r>
              <a:rPr lang="en-US" altLang="en-US" sz="2000"/>
              <a:t>Stalk-eyed flies</a:t>
            </a:r>
          </a:p>
          <a:p>
            <a:pPr eaLnBrk="1" hangingPunct="1">
              <a:spcBef>
                <a:spcPct val="50000"/>
              </a:spcBef>
              <a:buFontTx/>
              <a:buChar char="•"/>
            </a:pPr>
            <a:r>
              <a:rPr lang="en-US" altLang="en-US" sz="2000"/>
              <a:t>Some populations female-biased</a:t>
            </a:r>
          </a:p>
          <a:p>
            <a:pPr eaLnBrk="1" hangingPunct="1">
              <a:spcBef>
                <a:spcPct val="50000"/>
              </a:spcBef>
              <a:buFontTx/>
              <a:buChar char="•"/>
            </a:pPr>
            <a:r>
              <a:rPr lang="en-US" altLang="en-US" sz="2000"/>
              <a:t>Meiotic drive X-chromosomes</a:t>
            </a: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36857" y="3619500"/>
            <a:ext cx="4781550" cy="3228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9194460"/>
      </p:ext>
    </p:extLst>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501087" y="117330"/>
            <a:ext cx="8229600" cy="1143000"/>
          </a:xfrm>
        </p:spPr>
        <p:txBody>
          <a:bodyPr>
            <a:noAutofit/>
          </a:bodyPr>
          <a:lstStyle/>
          <a:p>
            <a:pPr algn="l"/>
            <a:r>
              <a:rPr lang="en-US" sz="3600" dirty="0">
                <a:solidFill>
                  <a:srgbClr val="7030A0"/>
                </a:solidFill>
              </a:rPr>
              <a:t>PSR – Paternal Sex Ratio – </a:t>
            </a:r>
            <a:r>
              <a:rPr lang="en-US" sz="3600" dirty="0" smtClean="0">
                <a:solidFill>
                  <a:srgbClr val="7030A0"/>
                </a:solidFill>
              </a:rPr>
              <a:t/>
            </a:r>
            <a:br>
              <a:rPr lang="en-US" sz="3600" dirty="0" smtClean="0">
                <a:solidFill>
                  <a:srgbClr val="7030A0"/>
                </a:solidFill>
              </a:rPr>
            </a:br>
            <a:r>
              <a:rPr lang="en-US" sz="3600" i="1" dirty="0" err="1" smtClean="0">
                <a:solidFill>
                  <a:srgbClr val="7030A0"/>
                </a:solidFill>
              </a:rPr>
              <a:t>Nasonia</a:t>
            </a:r>
            <a:r>
              <a:rPr lang="en-US" sz="3600" i="1" dirty="0" smtClean="0">
                <a:solidFill>
                  <a:srgbClr val="7030A0"/>
                </a:solidFill>
              </a:rPr>
              <a:t> </a:t>
            </a:r>
            <a:r>
              <a:rPr lang="en-US" sz="3600" i="1" dirty="0" err="1">
                <a:solidFill>
                  <a:srgbClr val="7030A0"/>
                </a:solidFill>
              </a:rPr>
              <a:t>vitripennis</a:t>
            </a:r>
            <a:endParaRPr lang="en-US" sz="3600" i="1" dirty="0">
              <a:solidFill>
                <a:srgbClr val="7030A0"/>
              </a:solidFill>
            </a:endParaRPr>
          </a:p>
        </p:txBody>
      </p:sp>
      <p:grpSp>
        <p:nvGrpSpPr>
          <p:cNvPr id="124943" name="Group 15"/>
          <p:cNvGrpSpPr>
            <a:grpSpLocks/>
          </p:cNvGrpSpPr>
          <p:nvPr/>
        </p:nvGrpSpPr>
        <p:grpSpPr bwMode="auto">
          <a:xfrm>
            <a:off x="593724" y="1405978"/>
            <a:ext cx="3205163" cy="1477963"/>
            <a:chOff x="401" y="941"/>
            <a:chExt cx="2019" cy="931"/>
          </a:xfrm>
        </p:grpSpPr>
        <p:pic>
          <p:nvPicPr>
            <p:cNvPr id="124937" name="Picture 9" descr="C:\My Documents\My Pictures\PSR chromosome\B-chr2a-neg.tif"/>
            <p:cNvPicPr>
              <a:picLocks noChangeAspect="1" noChangeArrowheads="1"/>
            </p:cNvPicPr>
            <p:nvPr/>
          </p:nvPicPr>
          <p:blipFill>
            <a:blip r:embed="rId2" cstate="email">
              <a:lum contrast="24000"/>
              <a:grayscl/>
              <a:extLst>
                <a:ext uri="{28A0092B-C50C-407E-A947-70E740481C1C}">
                  <a14:useLocalDpi xmlns:a14="http://schemas.microsoft.com/office/drawing/2010/main"/>
                </a:ext>
              </a:extLst>
            </a:blip>
            <a:srcRect/>
            <a:stretch>
              <a:fillRect/>
            </a:stretch>
          </p:blipFill>
          <p:spPr bwMode="auto">
            <a:xfrm>
              <a:off x="401" y="941"/>
              <a:ext cx="1807" cy="9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4938" name="Text Box 10"/>
            <p:cNvSpPr txBox="1">
              <a:spLocks noChangeArrowheads="1"/>
            </p:cNvSpPr>
            <p:nvPr/>
          </p:nvSpPr>
          <p:spPr bwMode="auto">
            <a:xfrm>
              <a:off x="1728" y="1296"/>
              <a:ext cx="69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en-US" sz="2000">
                  <a:latin typeface="Times New Roman" pitchFamily="18" charset="0"/>
                </a:rPr>
                <a:t>PSR</a:t>
              </a:r>
            </a:p>
          </p:txBody>
        </p:sp>
        <p:sp>
          <p:nvSpPr>
            <p:cNvPr id="124939" name="Line 11"/>
            <p:cNvSpPr>
              <a:spLocks noChangeShapeType="1"/>
            </p:cNvSpPr>
            <p:nvPr/>
          </p:nvSpPr>
          <p:spPr bwMode="auto">
            <a:xfrm flipV="1">
              <a:off x="1920" y="1056"/>
              <a:ext cx="121" cy="25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grpSp>
      <p:pic>
        <p:nvPicPr>
          <p:cNvPr id="124940" name="Picture 1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14600" y="2622550"/>
            <a:ext cx="5867400" cy="4016375"/>
          </a:xfrm>
          <a:prstGeom prst="rect">
            <a:avLst/>
          </a:prstGeom>
          <a:noFill/>
          <a:extLst>
            <a:ext uri="{909E8E84-426E-40DD-AFC4-6F175D3DCCD1}">
              <a14:hiddenFill xmlns:a14="http://schemas.microsoft.com/office/drawing/2010/main">
                <a:solidFill>
                  <a:srgbClr val="FFFFFF"/>
                </a:solidFill>
              </a14:hiddenFill>
            </a:ext>
          </a:extLst>
        </p:spPr>
      </p:pic>
      <p:sp>
        <p:nvSpPr>
          <p:cNvPr id="124941" name="Rectangle 13"/>
          <p:cNvSpPr>
            <a:spLocks noChangeArrowheads="1"/>
          </p:cNvSpPr>
          <p:nvPr/>
        </p:nvSpPr>
        <p:spPr bwMode="auto">
          <a:xfrm>
            <a:off x="0" y="5181600"/>
            <a:ext cx="1143000" cy="396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1000">
                <a:solidFill>
                  <a:schemeClr val="bg1"/>
                </a:solidFill>
                <a:cs typeface="Arial" charset="0"/>
              </a:rPr>
              <a:t>Beukeboom, Werren, Reed</a:t>
            </a:r>
            <a:endParaRPr lang="en-US" sz="1000">
              <a:latin typeface="Times New Roman" pitchFamily="18" charset="0"/>
            </a:endParaRPr>
          </a:p>
        </p:txBody>
      </p:sp>
      <p:pic>
        <p:nvPicPr>
          <p:cNvPr id="124942" name="Picture 14" descr="C:\WINDOWS\DESKTOP\Hans\PICTURES\nasonia.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391400" y="914400"/>
            <a:ext cx="1370013"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67573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4376" y="1725817"/>
            <a:ext cx="4182115" cy="3766422"/>
          </a:xfrm>
        </p:spPr>
        <p:txBody>
          <a:bodyPr>
            <a:noAutofit/>
          </a:bodyPr>
          <a:lstStyle/>
          <a:p>
            <a:pPr algn="l"/>
            <a:r>
              <a:rPr lang="en-GB" sz="2000" dirty="0" err="1" smtClean="0">
                <a:latin typeface="+mn-lt"/>
                <a:ea typeface="msgothic" charset="0"/>
                <a:cs typeface="msgothic" charset="0"/>
              </a:rPr>
              <a:t>Replicatie</a:t>
            </a:r>
            <a:r>
              <a:rPr lang="en-GB" sz="2000" dirty="0" smtClean="0">
                <a:latin typeface="+mn-lt"/>
                <a:ea typeface="msgothic" charset="0"/>
                <a:cs typeface="msgothic" charset="0"/>
              </a:rPr>
              <a:t> van de </a:t>
            </a:r>
            <a:r>
              <a:rPr lang="en-GB" sz="2000" dirty="0" err="1" smtClean="0">
                <a:latin typeface="+mn-lt"/>
                <a:ea typeface="msgothic" charset="0"/>
                <a:cs typeface="msgothic" charset="0"/>
              </a:rPr>
              <a:t>paternale</a:t>
            </a:r>
            <a:r>
              <a:rPr lang="en-GB" sz="2000" dirty="0" smtClean="0">
                <a:latin typeface="+mn-lt"/>
                <a:ea typeface="msgothic" charset="0"/>
                <a:cs typeface="msgothic" charset="0"/>
              </a:rPr>
              <a:t> </a:t>
            </a:r>
            <a:r>
              <a:rPr lang="en-GB" sz="2000" dirty="0" err="1" smtClean="0">
                <a:latin typeface="+mn-lt"/>
                <a:ea typeface="msgothic" charset="0"/>
                <a:cs typeface="msgothic" charset="0"/>
              </a:rPr>
              <a:t>chromsomen</a:t>
            </a:r>
            <a:r>
              <a:rPr lang="en-GB" sz="2000" dirty="0" smtClean="0">
                <a:latin typeface="+mn-lt"/>
                <a:ea typeface="msgothic" charset="0"/>
                <a:cs typeface="msgothic" charset="0"/>
              </a:rPr>
              <a:t> </a:t>
            </a:r>
            <a:r>
              <a:rPr lang="en-GB" sz="2000" dirty="0" err="1" smtClean="0">
                <a:latin typeface="+mn-lt"/>
                <a:ea typeface="msgothic" charset="0"/>
                <a:cs typeface="msgothic" charset="0"/>
              </a:rPr>
              <a:t>stopt</a:t>
            </a:r>
            <a:r>
              <a:rPr lang="en-GB" sz="2000" dirty="0" smtClean="0">
                <a:latin typeface="+mn-lt"/>
                <a:ea typeface="msgothic" charset="0"/>
                <a:cs typeface="msgothic" charset="0"/>
              </a:rPr>
              <a:t> </a:t>
            </a:r>
            <a:r>
              <a:rPr lang="en-GB" sz="2000" dirty="0" err="1" smtClean="0">
                <a:latin typeface="+mn-lt"/>
                <a:ea typeface="msgothic" charset="0"/>
                <a:cs typeface="msgothic" charset="0"/>
              </a:rPr>
              <a:t>na</a:t>
            </a:r>
            <a:r>
              <a:rPr lang="en-GB" sz="2000" dirty="0" smtClean="0">
                <a:latin typeface="+mn-lt"/>
                <a:ea typeface="msgothic" charset="0"/>
                <a:cs typeface="msgothic" charset="0"/>
              </a:rPr>
              <a:t> de </a:t>
            </a:r>
            <a:r>
              <a:rPr lang="en-GB" sz="2000" dirty="0" err="1" smtClean="0">
                <a:latin typeface="+mn-lt"/>
                <a:ea typeface="msgothic" charset="0"/>
                <a:cs typeface="msgothic" charset="0"/>
              </a:rPr>
              <a:t>eerste</a:t>
            </a:r>
            <a:r>
              <a:rPr lang="en-GB" sz="2000" dirty="0" smtClean="0">
                <a:latin typeface="+mn-lt"/>
                <a:ea typeface="msgothic" charset="0"/>
                <a:cs typeface="msgothic" charset="0"/>
              </a:rPr>
              <a:t> </a:t>
            </a:r>
            <a:r>
              <a:rPr lang="en-GB" sz="2000" dirty="0" err="1" smtClean="0">
                <a:latin typeface="+mn-lt"/>
                <a:ea typeface="msgothic" charset="0"/>
                <a:cs typeface="msgothic" charset="0"/>
              </a:rPr>
              <a:t>mitotische</a:t>
            </a:r>
            <a:r>
              <a:rPr lang="en-GB" sz="2000" dirty="0" smtClean="0">
                <a:latin typeface="+mn-lt"/>
                <a:ea typeface="msgothic" charset="0"/>
                <a:cs typeface="msgothic" charset="0"/>
              </a:rPr>
              <a:t> </a:t>
            </a:r>
            <a:r>
              <a:rPr lang="en-GB" sz="2000" dirty="0" err="1" smtClean="0">
                <a:latin typeface="+mn-lt"/>
                <a:ea typeface="msgothic" charset="0"/>
                <a:cs typeface="msgothic" charset="0"/>
              </a:rPr>
              <a:t>deling</a:t>
            </a:r>
            <a:r>
              <a:rPr lang="en-GB" sz="2000" dirty="0" smtClean="0">
                <a:latin typeface="+mn-lt"/>
                <a:ea typeface="msgothic" charset="0"/>
                <a:cs typeface="msgothic" charset="0"/>
              </a:rPr>
              <a:t> </a:t>
            </a:r>
            <a:r>
              <a:rPr lang="en-GB" sz="2000" dirty="0" err="1" smtClean="0">
                <a:latin typeface="+mn-lt"/>
                <a:ea typeface="msgothic" charset="0"/>
                <a:cs typeface="msgothic" charset="0"/>
              </a:rPr>
              <a:t>als</a:t>
            </a:r>
            <a:r>
              <a:rPr lang="en-GB" sz="2000" dirty="0" smtClean="0">
                <a:latin typeface="+mn-lt"/>
                <a:ea typeface="msgothic" charset="0"/>
                <a:cs typeface="msgothic" charset="0"/>
              </a:rPr>
              <a:t> PSR </a:t>
            </a:r>
            <a:r>
              <a:rPr lang="en-GB" sz="2000" dirty="0" err="1" smtClean="0">
                <a:latin typeface="+mn-lt"/>
                <a:ea typeface="msgothic" charset="0"/>
                <a:cs typeface="msgothic" charset="0"/>
              </a:rPr>
              <a:t>aanwezig</a:t>
            </a:r>
            <a:r>
              <a:rPr lang="en-GB" sz="2000" dirty="0" smtClean="0">
                <a:latin typeface="+mn-lt"/>
                <a:ea typeface="msgothic" charset="0"/>
                <a:cs typeface="msgothic" charset="0"/>
              </a:rPr>
              <a:t> is</a:t>
            </a:r>
            <a:br>
              <a:rPr lang="en-GB" sz="2000" dirty="0" smtClean="0">
                <a:latin typeface="+mn-lt"/>
                <a:ea typeface="msgothic" charset="0"/>
                <a:cs typeface="msgothic" charset="0"/>
              </a:rPr>
            </a:br>
            <a:r>
              <a:rPr lang="en-GB" sz="2000" dirty="0">
                <a:latin typeface="+mn-lt"/>
                <a:ea typeface="msgothic" charset="0"/>
                <a:cs typeface="msgothic" charset="0"/>
              </a:rPr>
              <a:t/>
            </a:r>
            <a:br>
              <a:rPr lang="en-GB" sz="2000" dirty="0">
                <a:latin typeface="+mn-lt"/>
                <a:ea typeface="msgothic" charset="0"/>
                <a:cs typeface="msgothic" charset="0"/>
              </a:rPr>
            </a:br>
            <a:r>
              <a:rPr lang="nl-NL" sz="2000" dirty="0" err="1">
                <a:latin typeface="+mn-lt"/>
                <a:ea typeface="msgothic" charset="0"/>
                <a:cs typeface="msgothic" charset="0"/>
              </a:rPr>
              <a:t>Proliferating</a:t>
            </a:r>
            <a:r>
              <a:rPr lang="nl-NL" sz="2000" dirty="0">
                <a:latin typeface="+mn-lt"/>
                <a:ea typeface="msgothic" charset="0"/>
                <a:cs typeface="msgothic" charset="0"/>
              </a:rPr>
              <a:t> </a:t>
            </a:r>
            <a:r>
              <a:rPr lang="nl-NL" sz="2000" dirty="0" err="1">
                <a:latin typeface="+mn-lt"/>
                <a:ea typeface="msgothic" charset="0"/>
                <a:cs typeface="msgothic" charset="0"/>
              </a:rPr>
              <a:t>Cell</a:t>
            </a:r>
            <a:r>
              <a:rPr lang="nl-NL" sz="2000" dirty="0">
                <a:latin typeface="+mn-lt"/>
                <a:ea typeface="msgothic" charset="0"/>
                <a:cs typeface="msgothic" charset="0"/>
              </a:rPr>
              <a:t> </a:t>
            </a:r>
            <a:r>
              <a:rPr lang="nl-NL" sz="2000" dirty="0" err="1">
                <a:latin typeface="+mn-lt"/>
                <a:ea typeface="msgothic" charset="0"/>
                <a:cs typeface="msgothic" charset="0"/>
              </a:rPr>
              <a:t>Nuclear</a:t>
            </a:r>
            <a:r>
              <a:rPr lang="nl-NL" sz="2000" dirty="0">
                <a:latin typeface="+mn-lt"/>
                <a:ea typeface="msgothic" charset="0"/>
                <a:cs typeface="msgothic" charset="0"/>
              </a:rPr>
              <a:t> Antigen (</a:t>
            </a:r>
            <a:r>
              <a:rPr lang="nl-NL" sz="2000" dirty="0">
                <a:solidFill>
                  <a:srgbClr val="66FF33"/>
                </a:solidFill>
                <a:latin typeface="+mn-lt"/>
                <a:ea typeface="msgothic" charset="0"/>
                <a:cs typeface="msgothic" charset="0"/>
              </a:rPr>
              <a:t>PCNA</a:t>
            </a:r>
            <a:r>
              <a:rPr lang="nl-NL" sz="2000" dirty="0">
                <a:latin typeface="+mn-lt"/>
                <a:ea typeface="msgothic" charset="0"/>
                <a:cs typeface="msgothic" charset="0"/>
              </a:rPr>
              <a:t>) is een ringvormige cofactor van </a:t>
            </a:r>
            <a:r>
              <a:rPr lang="nl-NL" sz="2000" dirty="0" smtClean="0">
                <a:latin typeface="+mn-lt"/>
                <a:ea typeface="msgothic" charset="0"/>
                <a:cs typeface="msgothic" charset="0"/>
              </a:rPr>
              <a:t>DNA-</a:t>
            </a:r>
            <a:r>
              <a:rPr lang="nl-NL" sz="2000" dirty="0" err="1" smtClean="0">
                <a:latin typeface="+mn-lt"/>
                <a:ea typeface="msgothic" charset="0"/>
                <a:cs typeface="msgothic" charset="0"/>
              </a:rPr>
              <a:t>polymerases</a:t>
            </a:r>
            <a:r>
              <a:rPr lang="nl-NL" sz="2000" dirty="0" smtClean="0">
                <a:latin typeface="+mn-lt"/>
                <a:ea typeface="msgothic" charset="0"/>
                <a:cs typeface="msgothic" charset="0"/>
              </a:rPr>
              <a:t/>
            </a:r>
            <a:br>
              <a:rPr lang="nl-NL" sz="2000" dirty="0" smtClean="0">
                <a:latin typeface="+mn-lt"/>
                <a:ea typeface="msgothic" charset="0"/>
                <a:cs typeface="msgothic" charset="0"/>
              </a:rPr>
            </a:br>
            <a:r>
              <a:rPr lang="nl-NL" sz="2000" dirty="0">
                <a:latin typeface="+mn-lt"/>
                <a:ea typeface="msgothic" charset="0"/>
                <a:cs typeface="msgothic" charset="0"/>
              </a:rPr>
              <a:t/>
            </a:r>
            <a:br>
              <a:rPr lang="nl-NL" sz="2000" dirty="0">
                <a:latin typeface="+mn-lt"/>
                <a:ea typeface="msgothic" charset="0"/>
                <a:cs typeface="msgothic" charset="0"/>
              </a:rPr>
            </a:br>
            <a:r>
              <a:rPr lang="nl-NL" sz="2000" dirty="0" smtClean="0">
                <a:solidFill>
                  <a:srgbClr val="D60093"/>
                </a:solidFill>
                <a:latin typeface="+mn-lt"/>
                <a:ea typeface="msgothic" charset="0"/>
                <a:cs typeface="msgothic" charset="0"/>
              </a:rPr>
              <a:t>TUNEL</a:t>
            </a:r>
            <a:r>
              <a:rPr lang="nl-NL" sz="2000" dirty="0" smtClean="0">
                <a:latin typeface="+mn-lt"/>
                <a:ea typeface="msgothic" charset="0"/>
                <a:cs typeface="msgothic" charset="0"/>
              </a:rPr>
              <a:t> is detectiemethode voor gefragmenteerd DNA</a:t>
            </a:r>
            <a:br>
              <a:rPr lang="nl-NL" sz="2000" dirty="0" smtClean="0">
                <a:latin typeface="+mn-lt"/>
                <a:ea typeface="msgothic" charset="0"/>
                <a:cs typeface="msgothic" charset="0"/>
              </a:rPr>
            </a:br>
            <a:r>
              <a:rPr lang="nl-NL" sz="2000" dirty="0" smtClean="0">
                <a:latin typeface="+mn-lt"/>
                <a:ea typeface="msgothic" charset="0"/>
                <a:cs typeface="msgothic" charset="0"/>
              </a:rPr>
              <a:t/>
            </a:r>
            <a:br>
              <a:rPr lang="nl-NL" sz="2000" dirty="0" smtClean="0">
                <a:latin typeface="+mn-lt"/>
                <a:ea typeface="msgothic" charset="0"/>
                <a:cs typeface="msgothic" charset="0"/>
              </a:rPr>
            </a:br>
            <a:r>
              <a:rPr lang="nl-NL" sz="2000" dirty="0" smtClean="0">
                <a:latin typeface="+mn-lt"/>
                <a:ea typeface="msgothic" charset="0"/>
                <a:cs typeface="msgothic" charset="0"/>
              </a:rPr>
              <a:t>PSR veroorzaakt abnormale fosforylering van </a:t>
            </a:r>
            <a:r>
              <a:rPr lang="nl-NL" sz="2000" dirty="0" err="1" smtClean="0">
                <a:latin typeface="+mn-lt"/>
                <a:ea typeface="msgothic" charset="0"/>
                <a:cs typeface="msgothic" charset="0"/>
              </a:rPr>
              <a:t>serine</a:t>
            </a:r>
            <a:r>
              <a:rPr lang="nl-NL" sz="2000" dirty="0" smtClean="0">
                <a:latin typeface="+mn-lt"/>
                <a:ea typeface="msgothic" charset="0"/>
                <a:cs typeface="msgothic" charset="0"/>
              </a:rPr>
              <a:t> in </a:t>
            </a:r>
            <a:r>
              <a:rPr lang="nl-NL" sz="2000" dirty="0" err="1" smtClean="0">
                <a:latin typeface="+mn-lt"/>
                <a:ea typeface="msgothic" charset="0"/>
                <a:cs typeface="msgothic" charset="0"/>
              </a:rPr>
              <a:t>histon</a:t>
            </a:r>
            <a:r>
              <a:rPr lang="nl-NL" sz="2000" dirty="0" smtClean="0">
                <a:latin typeface="+mn-lt"/>
                <a:ea typeface="msgothic" charset="0"/>
                <a:cs typeface="msgothic" charset="0"/>
              </a:rPr>
              <a:t> 3 aan het einde van mitose 1</a:t>
            </a:r>
            <a:r>
              <a:rPr lang="en-US" sz="2000" dirty="0" smtClean="0">
                <a:ea typeface="msgothic" charset="0"/>
                <a:cs typeface="msgothic" charset="0"/>
              </a:rPr>
              <a:t/>
            </a:r>
            <a:br>
              <a:rPr lang="en-US" sz="2000" dirty="0" smtClean="0">
                <a:ea typeface="msgothic" charset="0"/>
                <a:cs typeface="msgothic" charset="0"/>
              </a:rPr>
            </a:br>
            <a:r>
              <a:rPr lang="en-US" sz="2000" dirty="0" smtClean="0">
                <a:ea typeface="msgothic" charset="0"/>
                <a:cs typeface="msgothic" charset="0"/>
              </a:rPr>
              <a:t/>
            </a:r>
            <a:br>
              <a:rPr lang="en-US" sz="2000" dirty="0" smtClean="0">
                <a:ea typeface="msgothic" charset="0"/>
                <a:cs typeface="msgothic" charset="0"/>
              </a:rPr>
            </a:br>
            <a:r>
              <a:rPr lang="en-US" sz="2000" dirty="0" err="1" smtClean="0">
                <a:solidFill>
                  <a:srgbClr val="FF0000"/>
                </a:solidFill>
                <a:ea typeface="msgothic" charset="0"/>
                <a:cs typeface="msgothic" charset="0"/>
              </a:rPr>
              <a:t>Hypercondensatie</a:t>
            </a:r>
            <a:r>
              <a:rPr lang="en-US" sz="2000" dirty="0" smtClean="0">
                <a:solidFill>
                  <a:srgbClr val="FF0000"/>
                </a:solidFill>
                <a:ea typeface="msgothic" charset="0"/>
                <a:cs typeface="msgothic" charset="0"/>
              </a:rPr>
              <a:t> </a:t>
            </a:r>
            <a:r>
              <a:rPr lang="en-US" sz="2000" dirty="0">
                <a:solidFill>
                  <a:srgbClr val="FF0000"/>
                </a:solidFill>
                <a:ea typeface="msgothic" charset="0"/>
                <a:cs typeface="msgothic" charset="0"/>
              </a:rPr>
              <a:t>van </a:t>
            </a:r>
            <a:r>
              <a:rPr lang="en-US" sz="2000" dirty="0" err="1">
                <a:solidFill>
                  <a:srgbClr val="FF0000"/>
                </a:solidFill>
                <a:ea typeface="msgothic" charset="0"/>
                <a:cs typeface="msgothic" charset="0"/>
              </a:rPr>
              <a:t>paternale</a:t>
            </a:r>
            <a:r>
              <a:rPr lang="en-US" sz="2000" dirty="0">
                <a:solidFill>
                  <a:srgbClr val="FF0000"/>
                </a:solidFill>
                <a:ea typeface="msgothic" charset="0"/>
                <a:cs typeface="msgothic" charset="0"/>
              </a:rPr>
              <a:t> </a:t>
            </a:r>
            <a:r>
              <a:rPr lang="en-US" sz="2000" dirty="0" err="1">
                <a:solidFill>
                  <a:srgbClr val="FF0000"/>
                </a:solidFill>
                <a:ea typeface="msgothic" charset="0"/>
                <a:cs typeface="msgothic" charset="0"/>
              </a:rPr>
              <a:t>chromosomen</a:t>
            </a:r>
            <a:r>
              <a:rPr lang="nl-NL" sz="2000" dirty="0">
                <a:solidFill>
                  <a:srgbClr val="FF0000"/>
                </a:solidFill>
                <a:ea typeface="msgothic" charset="0"/>
                <a:cs typeface="msgothic" charset="0"/>
              </a:rPr>
              <a:t/>
            </a:r>
            <a:br>
              <a:rPr lang="nl-NL" sz="2000" dirty="0">
                <a:solidFill>
                  <a:srgbClr val="FF0000"/>
                </a:solidFill>
                <a:ea typeface="msgothic" charset="0"/>
                <a:cs typeface="msgothic" charset="0"/>
              </a:rPr>
            </a:br>
            <a:r>
              <a:rPr lang="en-US" sz="2000" dirty="0">
                <a:ea typeface="msgothic" charset="0"/>
                <a:cs typeface="msgothic" charset="0"/>
              </a:rPr>
              <a:t/>
            </a:r>
            <a:br>
              <a:rPr lang="en-US" sz="2000" dirty="0">
                <a:ea typeface="msgothic" charset="0"/>
                <a:cs typeface="msgothic" charset="0"/>
              </a:rPr>
            </a:br>
            <a:endParaRPr lang="nl-NL" sz="2000" dirty="0">
              <a:latin typeface="+mn-lt"/>
              <a:ea typeface="msgothic" charset="0"/>
              <a:cs typeface="msgothic" charset="0"/>
            </a:endParaRPr>
          </a:p>
        </p:txBody>
      </p:sp>
      <p:pic>
        <p:nvPicPr>
          <p:cNvPr id="4"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620"/>
          <a:stretch/>
        </p:blipFill>
        <p:spPr bwMode="auto">
          <a:xfrm>
            <a:off x="3797633" y="332656"/>
            <a:ext cx="5128768" cy="612933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9215498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35181" y="404664"/>
            <a:ext cx="4598013" cy="5847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el 1"/>
          <p:cNvSpPr txBox="1">
            <a:spLocks/>
          </p:cNvSpPr>
          <p:nvPr/>
        </p:nvSpPr>
        <p:spPr>
          <a:xfrm>
            <a:off x="236405" y="1412776"/>
            <a:ext cx="3898776" cy="342485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a:latin typeface="+mn-lt"/>
                <a:ea typeface="msgothic" charset="0"/>
                <a:cs typeface="msgothic" charset="0"/>
              </a:rPr>
              <a:t>PSR causes the paternal chromatin to abnormally retain phosphorylation of Histone H3 (PH3) at serine residue 10 upon exit from the first mitosis</a:t>
            </a:r>
          </a:p>
          <a:p>
            <a:pPr algn="l"/>
            <a:endParaRPr lang="en-US" sz="2000" dirty="0">
              <a:latin typeface="+mn-lt"/>
              <a:ea typeface="msgothic" charset="0"/>
              <a:cs typeface="msgothic" charset="0"/>
            </a:endParaRPr>
          </a:p>
          <a:p>
            <a:pPr algn="l"/>
            <a:r>
              <a:rPr lang="en-US" sz="2000" dirty="0" err="1">
                <a:latin typeface="+mn-lt"/>
                <a:ea typeface="msgothic" charset="0"/>
                <a:cs typeface="msgothic" charset="0"/>
              </a:rPr>
              <a:t>Nodig</a:t>
            </a:r>
            <a:r>
              <a:rPr lang="en-US" sz="2000" dirty="0">
                <a:latin typeface="+mn-lt"/>
                <a:ea typeface="msgothic" charset="0"/>
                <a:cs typeface="msgothic" charset="0"/>
              </a:rPr>
              <a:t> </a:t>
            </a:r>
            <a:r>
              <a:rPr lang="en-US" sz="2000" dirty="0" err="1">
                <a:latin typeface="+mn-lt"/>
                <a:ea typeface="msgothic" charset="0"/>
                <a:cs typeface="msgothic" charset="0"/>
              </a:rPr>
              <a:t>voor</a:t>
            </a:r>
            <a:r>
              <a:rPr lang="en-US" sz="2000" dirty="0">
                <a:latin typeface="+mn-lt"/>
                <a:ea typeface="msgothic" charset="0"/>
                <a:cs typeface="msgothic" charset="0"/>
              </a:rPr>
              <a:t> de binding van </a:t>
            </a:r>
            <a:r>
              <a:rPr lang="en-US" sz="2000" dirty="0" err="1">
                <a:latin typeface="+mn-lt"/>
                <a:ea typeface="msgothic" charset="0"/>
                <a:cs typeface="msgothic" charset="0"/>
              </a:rPr>
              <a:t>condensins</a:t>
            </a:r>
            <a:endParaRPr lang="en-US" sz="2000" dirty="0">
              <a:latin typeface="+mn-lt"/>
              <a:ea typeface="msgothic" charset="0"/>
              <a:cs typeface="msgothic" charset="0"/>
            </a:endParaRPr>
          </a:p>
          <a:p>
            <a:pPr algn="l"/>
            <a:endParaRPr lang="en-US" sz="2000" dirty="0">
              <a:latin typeface="+mn-lt"/>
              <a:ea typeface="msgothic" charset="0"/>
              <a:cs typeface="msgothic" charset="0"/>
            </a:endParaRPr>
          </a:p>
          <a:p>
            <a:pPr algn="l"/>
            <a:r>
              <a:rPr lang="en-US" sz="2000" dirty="0" err="1">
                <a:latin typeface="+mn-lt"/>
                <a:ea typeface="msgothic" charset="0"/>
                <a:cs typeface="msgothic" charset="0"/>
              </a:rPr>
              <a:t>Hypercondensatie</a:t>
            </a:r>
            <a:r>
              <a:rPr lang="en-US" sz="2000" dirty="0">
                <a:latin typeface="+mn-lt"/>
                <a:ea typeface="msgothic" charset="0"/>
                <a:cs typeface="msgothic" charset="0"/>
              </a:rPr>
              <a:t> van </a:t>
            </a:r>
            <a:r>
              <a:rPr lang="en-US" sz="2000" dirty="0" err="1">
                <a:latin typeface="+mn-lt"/>
                <a:ea typeface="msgothic" charset="0"/>
                <a:cs typeface="msgothic" charset="0"/>
              </a:rPr>
              <a:t>paternale</a:t>
            </a:r>
            <a:r>
              <a:rPr lang="en-US" sz="2000" dirty="0">
                <a:latin typeface="+mn-lt"/>
                <a:ea typeface="msgothic" charset="0"/>
                <a:cs typeface="msgothic" charset="0"/>
              </a:rPr>
              <a:t> </a:t>
            </a:r>
            <a:r>
              <a:rPr lang="en-US" sz="2000" dirty="0" err="1">
                <a:latin typeface="+mn-lt"/>
                <a:ea typeface="msgothic" charset="0"/>
                <a:cs typeface="msgothic" charset="0"/>
              </a:rPr>
              <a:t>chromosomen</a:t>
            </a:r>
            <a:endParaRPr lang="nl-NL" sz="2000" dirty="0">
              <a:latin typeface="+mn-lt"/>
              <a:ea typeface="msgothic" charset="0"/>
              <a:cs typeface="msgothic" charset="0"/>
            </a:endParaRPr>
          </a:p>
        </p:txBody>
      </p:sp>
    </p:spTree>
    <p:extLst>
      <p:ext uri="{BB962C8B-B14F-4D97-AF65-F5344CB8AC3E}">
        <p14:creationId xmlns:p14="http://schemas.microsoft.com/office/powerpoint/2010/main" val="17160071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260028"/>
            <a:ext cx="2270448" cy="3179058"/>
          </a:xfrm>
        </p:spPr>
        <p:txBody>
          <a:bodyPr>
            <a:noAutofit/>
          </a:bodyPr>
          <a:lstStyle/>
          <a:p>
            <a:pPr algn="l"/>
            <a:r>
              <a:rPr lang="en-US" sz="2000" b="1" dirty="0">
                <a:solidFill>
                  <a:srgbClr val="7030A0"/>
                </a:solidFill>
                <a:latin typeface="+mn-lt"/>
                <a:ea typeface="Tahoma" pitchFamily="34" charset="0"/>
                <a:cs typeface="Tahoma" pitchFamily="34" charset="0"/>
              </a:rPr>
              <a:t>PSR localizes at the periphery of the paternal nucleus and migrates from the paternal to maternal chromatin during the first anaphase</a:t>
            </a:r>
            <a:endParaRPr lang="nl-NL" sz="2000" b="1" dirty="0">
              <a:solidFill>
                <a:srgbClr val="7030A0"/>
              </a:solidFill>
              <a:latin typeface="+mn-lt"/>
              <a:ea typeface="Tahoma" pitchFamily="34" charset="0"/>
              <a:cs typeface="Tahoma" pitchFamily="34" charset="0"/>
            </a:endParaRPr>
          </a:p>
        </p:txBody>
      </p:sp>
      <p:pic>
        <p:nvPicPr>
          <p:cNvPr id="31746" name="Picture 2" descr="http://jcs.biologists.org/content/125/21/5241/F5.large.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63131" y="620688"/>
            <a:ext cx="6201357" cy="518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4201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501087" y="117330"/>
            <a:ext cx="8229600" cy="1143000"/>
          </a:xfrm>
        </p:spPr>
        <p:txBody>
          <a:bodyPr>
            <a:noAutofit/>
          </a:bodyPr>
          <a:lstStyle/>
          <a:p>
            <a:pPr algn="l"/>
            <a:r>
              <a:rPr lang="en-US" sz="2800" dirty="0">
                <a:solidFill>
                  <a:srgbClr val="7030A0"/>
                </a:solidFill>
              </a:rPr>
              <a:t>PSR – Paternal Sex Ratio – </a:t>
            </a:r>
            <a:r>
              <a:rPr lang="en-US" sz="2800" dirty="0" smtClean="0">
                <a:solidFill>
                  <a:srgbClr val="7030A0"/>
                </a:solidFill>
              </a:rPr>
              <a:t/>
            </a:r>
            <a:br>
              <a:rPr lang="en-US" sz="2800" dirty="0" smtClean="0">
                <a:solidFill>
                  <a:srgbClr val="7030A0"/>
                </a:solidFill>
              </a:rPr>
            </a:br>
            <a:r>
              <a:rPr lang="en-US" sz="2800" i="1" dirty="0" err="1" smtClean="0">
                <a:solidFill>
                  <a:srgbClr val="7030A0"/>
                </a:solidFill>
              </a:rPr>
              <a:t>Nasonia</a:t>
            </a:r>
            <a:r>
              <a:rPr lang="en-US" sz="2800" i="1" dirty="0" smtClean="0">
                <a:solidFill>
                  <a:srgbClr val="7030A0"/>
                </a:solidFill>
              </a:rPr>
              <a:t> </a:t>
            </a:r>
            <a:r>
              <a:rPr lang="en-US" sz="2800" i="1" dirty="0" err="1">
                <a:solidFill>
                  <a:srgbClr val="7030A0"/>
                </a:solidFill>
              </a:rPr>
              <a:t>vitripennis</a:t>
            </a:r>
            <a:endParaRPr lang="en-US" sz="2800" i="1" dirty="0">
              <a:solidFill>
                <a:srgbClr val="7030A0"/>
              </a:solidFill>
            </a:endParaRPr>
          </a:p>
        </p:txBody>
      </p:sp>
      <p:grpSp>
        <p:nvGrpSpPr>
          <p:cNvPr id="124943" name="Group 15"/>
          <p:cNvGrpSpPr>
            <a:grpSpLocks/>
          </p:cNvGrpSpPr>
          <p:nvPr/>
        </p:nvGrpSpPr>
        <p:grpSpPr bwMode="auto">
          <a:xfrm>
            <a:off x="593724" y="1405978"/>
            <a:ext cx="3205163" cy="1477963"/>
            <a:chOff x="401" y="941"/>
            <a:chExt cx="2019" cy="931"/>
          </a:xfrm>
        </p:grpSpPr>
        <p:pic>
          <p:nvPicPr>
            <p:cNvPr id="124937" name="Picture 9" descr="C:\My Documents\My Pictures\PSR chromosome\B-chr2a-neg.tif"/>
            <p:cNvPicPr>
              <a:picLocks noChangeAspect="1" noChangeArrowheads="1"/>
            </p:cNvPicPr>
            <p:nvPr/>
          </p:nvPicPr>
          <p:blipFill>
            <a:blip r:embed="rId2" cstate="email">
              <a:lum contrast="24000"/>
              <a:grayscl/>
              <a:extLst>
                <a:ext uri="{28A0092B-C50C-407E-A947-70E740481C1C}">
                  <a14:useLocalDpi xmlns:a14="http://schemas.microsoft.com/office/drawing/2010/main"/>
                </a:ext>
              </a:extLst>
            </a:blip>
            <a:srcRect/>
            <a:stretch>
              <a:fillRect/>
            </a:stretch>
          </p:blipFill>
          <p:spPr bwMode="auto">
            <a:xfrm>
              <a:off x="401" y="941"/>
              <a:ext cx="1807" cy="9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4938" name="Text Box 10"/>
            <p:cNvSpPr txBox="1">
              <a:spLocks noChangeArrowheads="1"/>
            </p:cNvSpPr>
            <p:nvPr/>
          </p:nvSpPr>
          <p:spPr bwMode="auto">
            <a:xfrm>
              <a:off x="1728" y="1296"/>
              <a:ext cx="69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en-US" sz="2000">
                  <a:latin typeface="Times New Roman" pitchFamily="18" charset="0"/>
                </a:rPr>
                <a:t>PSR</a:t>
              </a:r>
            </a:p>
          </p:txBody>
        </p:sp>
        <p:sp>
          <p:nvSpPr>
            <p:cNvPr id="124939" name="Line 11"/>
            <p:cNvSpPr>
              <a:spLocks noChangeShapeType="1"/>
            </p:cNvSpPr>
            <p:nvPr/>
          </p:nvSpPr>
          <p:spPr bwMode="auto">
            <a:xfrm flipV="1">
              <a:off x="1920" y="1056"/>
              <a:ext cx="121" cy="25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grpSp>
      <p:pic>
        <p:nvPicPr>
          <p:cNvPr id="124940" name="Picture 1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14600" y="2622550"/>
            <a:ext cx="5867400" cy="4016375"/>
          </a:xfrm>
          <a:prstGeom prst="rect">
            <a:avLst/>
          </a:prstGeom>
          <a:noFill/>
          <a:extLst>
            <a:ext uri="{909E8E84-426E-40DD-AFC4-6F175D3DCCD1}">
              <a14:hiddenFill xmlns:a14="http://schemas.microsoft.com/office/drawing/2010/main">
                <a:solidFill>
                  <a:srgbClr val="FFFFFF"/>
                </a:solidFill>
              </a14:hiddenFill>
            </a:ext>
          </a:extLst>
        </p:spPr>
      </p:pic>
      <p:sp>
        <p:nvSpPr>
          <p:cNvPr id="124941" name="Rectangle 13"/>
          <p:cNvSpPr>
            <a:spLocks noChangeArrowheads="1"/>
          </p:cNvSpPr>
          <p:nvPr/>
        </p:nvSpPr>
        <p:spPr bwMode="auto">
          <a:xfrm>
            <a:off x="0" y="5181600"/>
            <a:ext cx="1143000" cy="396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1000">
                <a:solidFill>
                  <a:schemeClr val="bg1"/>
                </a:solidFill>
                <a:cs typeface="Arial" charset="0"/>
              </a:rPr>
              <a:t>Beukeboom, Werren, Reed</a:t>
            </a:r>
            <a:endParaRPr lang="en-US" sz="1000">
              <a:latin typeface="Times New Roman" pitchFamily="18" charset="0"/>
            </a:endParaRPr>
          </a:p>
        </p:txBody>
      </p:sp>
      <p:pic>
        <p:nvPicPr>
          <p:cNvPr id="124942" name="Picture 14" descr="C:\WINDOWS\DESKTOP\Hans\PICTURES\nasonia.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391400" y="914400"/>
            <a:ext cx="1370013" cy="1600200"/>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p:cNvSpPr txBox="1"/>
          <p:nvPr/>
        </p:nvSpPr>
        <p:spPr>
          <a:xfrm>
            <a:off x="0" y="6454259"/>
            <a:ext cx="3105658" cy="369332"/>
          </a:xfrm>
          <a:prstGeom prst="rect">
            <a:avLst/>
          </a:prstGeom>
          <a:solidFill>
            <a:srgbClr val="FFFF99"/>
          </a:solidFill>
        </p:spPr>
        <p:txBody>
          <a:bodyPr wrap="none" rtlCol="0">
            <a:spAutoFit/>
          </a:bodyPr>
          <a:lstStyle/>
          <a:p>
            <a:r>
              <a:rPr lang="nl-NL" dirty="0" smtClean="0"/>
              <a:t>Leo Beukeboom &amp; Jack </a:t>
            </a:r>
            <a:r>
              <a:rPr lang="nl-NL" dirty="0" err="1" smtClean="0"/>
              <a:t>Werren</a:t>
            </a:r>
            <a:endParaRPr lang="nl-NL" dirty="0"/>
          </a:p>
        </p:txBody>
      </p:sp>
    </p:spTree>
    <p:extLst>
      <p:ext uri="{BB962C8B-B14F-4D97-AF65-F5344CB8AC3E}">
        <p14:creationId xmlns:p14="http://schemas.microsoft.com/office/powerpoint/2010/main" val="21094232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normAutofit/>
          </a:bodyPr>
          <a:lstStyle/>
          <a:p>
            <a:pPr algn="l"/>
            <a:r>
              <a:rPr lang="en-US" sz="2800" dirty="0" err="1" smtClean="0">
                <a:solidFill>
                  <a:srgbClr val="7030A0"/>
                </a:solidFill>
                <a:latin typeface="Tahoma" pitchFamily="34" charset="0"/>
                <a:ea typeface="Tahoma" pitchFamily="34" charset="0"/>
                <a:cs typeface="Tahoma" pitchFamily="34" charset="0"/>
              </a:rPr>
              <a:t>Hannes</a:t>
            </a:r>
            <a:r>
              <a:rPr lang="en-US" sz="2800" dirty="0" smtClean="0">
                <a:solidFill>
                  <a:srgbClr val="7030A0"/>
                </a:solidFill>
                <a:latin typeface="Tahoma" pitchFamily="34" charset="0"/>
                <a:ea typeface="Tahoma" pitchFamily="34" charset="0"/>
                <a:cs typeface="Tahoma" pitchFamily="34" charset="0"/>
              </a:rPr>
              <a:t> </a:t>
            </a:r>
            <a:r>
              <a:rPr lang="en-US" sz="2800" dirty="0" err="1" smtClean="0">
                <a:solidFill>
                  <a:srgbClr val="7030A0"/>
                </a:solidFill>
                <a:latin typeface="Tahoma" pitchFamily="34" charset="0"/>
                <a:ea typeface="Tahoma" pitchFamily="34" charset="0"/>
                <a:cs typeface="Tahoma" pitchFamily="34" charset="0"/>
              </a:rPr>
              <a:t>Laven</a:t>
            </a:r>
            <a:r>
              <a:rPr lang="en-US" sz="2800" dirty="0" smtClean="0">
                <a:solidFill>
                  <a:srgbClr val="7030A0"/>
                </a:solidFill>
                <a:latin typeface="Tahoma" pitchFamily="34" charset="0"/>
                <a:ea typeface="Tahoma" pitchFamily="34" charset="0"/>
                <a:cs typeface="Tahoma" pitchFamily="34" charset="0"/>
              </a:rPr>
              <a:t> - 1951/1953 - </a:t>
            </a:r>
            <a:br>
              <a:rPr lang="en-US" sz="2800" dirty="0" smtClean="0">
                <a:solidFill>
                  <a:srgbClr val="7030A0"/>
                </a:solidFill>
                <a:latin typeface="Tahoma" pitchFamily="34" charset="0"/>
                <a:ea typeface="Tahoma" pitchFamily="34" charset="0"/>
                <a:cs typeface="Tahoma" pitchFamily="34" charset="0"/>
              </a:rPr>
            </a:br>
            <a:r>
              <a:rPr lang="en-US" sz="2400" i="1" dirty="0" smtClean="0">
                <a:solidFill>
                  <a:srgbClr val="7030A0"/>
                </a:solidFill>
                <a:latin typeface="Tahoma" pitchFamily="34" charset="0"/>
                <a:ea typeface="Tahoma" pitchFamily="34" charset="0"/>
                <a:cs typeface="Tahoma" pitchFamily="34" charset="0"/>
              </a:rPr>
              <a:t>Crossing experiments with </a:t>
            </a:r>
            <a:r>
              <a:rPr lang="en-US" sz="2400" dirty="0" err="1" smtClean="0">
                <a:solidFill>
                  <a:srgbClr val="7030A0"/>
                </a:solidFill>
                <a:latin typeface="Tahoma" pitchFamily="34" charset="0"/>
                <a:ea typeface="Tahoma" pitchFamily="34" charset="0"/>
                <a:cs typeface="Tahoma" pitchFamily="34" charset="0"/>
              </a:rPr>
              <a:t>Culex</a:t>
            </a:r>
            <a:r>
              <a:rPr lang="en-US" sz="2400" i="1" dirty="0" smtClean="0">
                <a:solidFill>
                  <a:srgbClr val="7030A0"/>
                </a:solidFill>
                <a:latin typeface="Tahoma" pitchFamily="34" charset="0"/>
                <a:ea typeface="Tahoma" pitchFamily="34" charset="0"/>
                <a:cs typeface="Tahoma" pitchFamily="34" charset="0"/>
              </a:rPr>
              <a:t> strains</a:t>
            </a:r>
            <a:endParaRPr lang="nl-NL" sz="2400" i="1" dirty="0" smtClean="0">
              <a:solidFill>
                <a:srgbClr val="7030A0"/>
              </a:solidFill>
              <a:latin typeface="Tahoma" pitchFamily="34" charset="0"/>
              <a:ea typeface="Tahoma" pitchFamily="34" charset="0"/>
              <a:cs typeface="Tahoma" pitchFamily="34" charset="0"/>
            </a:endParaRPr>
          </a:p>
        </p:txBody>
      </p:sp>
      <p:sp>
        <p:nvSpPr>
          <p:cNvPr id="54275" name="Rectangle 3"/>
          <p:cNvSpPr>
            <a:spLocks noGrp="1" noChangeArrowheads="1"/>
          </p:cNvSpPr>
          <p:nvPr>
            <p:ph type="body" idx="1"/>
          </p:nvPr>
        </p:nvSpPr>
        <p:spPr/>
        <p:txBody>
          <a:bodyPr/>
          <a:lstStyle/>
          <a:p>
            <a:endParaRPr lang="nl-NL" smtClean="0"/>
          </a:p>
        </p:txBody>
      </p:sp>
      <p:pic>
        <p:nvPicPr>
          <p:cNvPr id="54276" name="Picture 4" descr="culex-europe ci map"/>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 y="1905000"/>
            <a:ext cx="292258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5" descr="TMP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00400" y="2028825"/>
            <a:ext cx="5524500"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Picture 9"/>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8825" y="0"/>
            <a:ext cx="2035175" cy="13557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553666" y="0"/>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261444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188640"/>
            <a:ext cx="7211144" cy="1103784"/>
          </a:xfrm>
        </p:spPr>
        <p:txBody>
          <a:bodyPr>
            <a:normAutofit/>
          </a:bodyPr>
          <a:lstStyle/>
          <a:p>
            <a:pPr algn="l"/>
            <a:r>
              <a:rPr lang="nl-NL" sz="2800" dirty="0" err="1">
                <a:solidFill>
                  <a:srgbClr val="660066"/>
                </a:solidFill>
                <a:latin typeface="Tahoma" pitchFamily="34" charset="0"/>
                <a:ea typeface="+mn-ea"/>
                <a:cs typeface="+mn-cs"/>
              </a:rPr>
              <a:t>Unidirectional</a:t>
            </a:r>
            <a:r>
              <a:rPr lang="nl-NL" sz="2800" dirty="0">
                <a:solidFill>
                  <a:srgbClr val="660066"/>
                </a:solidFill>
                <a:latin typeface="Tahoma" pitchFamily="34" charset="0"/>
                <a:ea typeface="+mn-ea"/>
                <a:cs typeface="+mn-cs"/>
              </a:rPr>
              <a:t> </a:t>
            </a:r>
            <a:r>
              <a:rPr lang="nl-NL" sz="2800" dirty="0" err="1">
                <a:solidFill>
                  <a:srgbClr val="660066"/>
                </a:solidFill>
                <a:latin typeface="Tahoma" pitchFamily="34" charset="0"/>
                <a:ea typeface="+mn-ea"/>
                <a:cs typeface="+mn-cs"/>
              </a:rPr>
              <a:t>incompatibility</a:t>
            </a:r>
            <a:r>
              <a:rPr lang="nl-NL" dirty="0" smtClean="0"/>
              <a:t/>
            </a:r>
            <a:br>
              <a:rPr lang="nl-NL" dirty="0" smtClean="0"/>
            </a:br>
            <a:r>
              <a:rPr lang="nl-NL" sz="2000" dirty="0">
                <a:solidFill>
                  <a:srgbClr val="660066"/>
                </a:solidFill>
                <a:latin typeface="Tahoma" pitchFamily="34" charset="0"/>
                <a:ea typeface="+mn-ea"/>
                <a:cs typeface="+mn-cs"/>
              </a:rPr>
              <a:t>eenrichtingsweg</a:t>
            </a:r>
          </a:p>
        </p:txBody>
      </p:sp>
      <p:sp>
        <p:nvSpPr>
          <p:cNvPr id="3" name="Tijdelijke aanduiding voor inhoud 2"/>
          <p:cNvSpPr>
            <a:spLocks noGrp="1"/>
          </p:cNvSpPr>
          <p:nvPr>
            <p:ph sz="half" idx="1"/>
          </p:nvPr>
        </p:nvSpPr>
        <p:spPr>
          <a:xfrm>
            <a:off x="452636" y="3792967"/>
            <a:ext cx="3543300" cy="1465263"/>
          </a:xfrm>
        </p:spPr>
        <p:txBody>
          <a:bodyPr/>
          <a:lstStyle/>
          <a:p>
            <a:endParaRPr lang="nl-NL" dirty="0"/>
          </a:p>
        </p:txBody>
      </p:sp>
      <p:sp>
        <p:nvSpPr>
          <p:cNvPr id="4" name="Tijdelijke aanduiding voor tekst 3"/>
          <p:cNvSpPr>
            <a:spLocks noGrp="1"/>
          </p:cNvSpPr>
          <p:nvPr>
            <p:ph type="body" sz="half" idx="2"/>
          </p:nvPr>
        </p:nvSpPr>
        <p:spPr/>
        <p:txBody>
          <a:bodyPr/>
          <a:lstStyle/>
          <a:p>
            <a:endParaRPr lang="nl-NL"/>
          </a:p>
        </p:txBody>
      </p:sp>
      <p:pic>
        <p:nvPicPr>
          <p:cNvPr id="7171"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3608" y="1377615"/>
            <a:ext cx="4757141" cy="49302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53666" y="0"/>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284881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nl-NL" sz="2800" i="1" dirty="0" smtClean="0">
                <a:solidFill>
                  <a:srgbClr val="660066"/>
                </a:solidFill>
                <a:latin typeface="Tahoma" pitchFamily="34" charset="0"/>
                <a:ea typeface="+mn-ea"/>
                <a:cs typeface="+mn-cs"/>
              </a:rPr>
              <a:t>Wolbachia</a:t>
            </a:r>
            <a:r>
              <a:rPr lang="nl-NL" sz="2800" dirty="0" smtClean="0">
                <a:solidFill>
                  <a:srgbClr val="660066"/>
                </a:solidFill>
                <a:latin typeface="Tahoma" pitchFamily="34" charset="0"/>
                <a:ea typeface="+mn-ea"/>
                <a:cs typeface="+mn-cs"/>
              </a:rPr>
              <a:t>  (</a:t>
            </a:r>
            <a:r>
              <a:rPr lang="nl-NL" sz="2800" dirty="0" err="1" smtClean="0">
                <a:solidFill>
                  <a:srgbClr val="660066"/>
                </a:solidFill>
                <a:latin typeface="Tahoma" pitchFamily="34" charset="0"/>
                <a:ea typeface="+mn-ea"/>
                <a:cs typeface="+mn-cs"/>
              </a:rPr>
              <a:t>and</a:t>
            </a:r>
            <a:r>
              <a:rPr lang="nl-NL" sz="2800" dirty="0" smtClean="0">
                <a:solidFill>
                  <a:srgbClr val="660066"/>
                </a:solidFill>
                <a:latin typeface="Tahoma" pitchFamily="34" charset="0"/>
                <a:ea typeface="+mn-ea"/>
                <a:cs typeface="+mn-cs"/>
              </a:rPr>
              <a:t> </a:t>
            </a:r>
            <a:r>
              <a:rPr lang="nl-NL" sz="2800" i="1" dirty="0" smtClean="0">
                <a:solidFill>
                  <a:srgbClr val="660066"/>
                </a:solidFill>
                <a:latin typeface="Tahoma" pitchFamily="34" charset="0"/>
                <a:ea typeface="+mn-ea"/>
                <a:cs typeface="+mn-cs"/>
              </a:rPr>
              <a:t>Cardinium</a:t>
            </a:r>
            <a:r>
              <a:rPr lang="nl-NL" sz="2800" dirty="0" smtClean="0">
                <a:solidFill>
                  <a:srgbClr val="660066"/>
                </a:solidFill>
                <a:latin typeface="Tahoma" pitchFamily="34" charset="0"/>
                <a:ea typeface="+mn-ea"/>
                <a:cs typeface="+mn-cs"/>
              </a:rPr>
              <a:t>) in </a:t>
            </a:r>
            <a:r>
              <a:rPr lang="nl-NL" sz="2800" dirty="0" err="1" smtClean="0">
                <a:solidFill>
                  <a:srgbClr val="660066"/>
                </a:solidFill>
                <a:latin typeface="Tahoma" pitchFamily="34" charset="0"/>
                <a:ea typeface="+mn-ea"/>
                <a:cs typeface="+mn-cs"/>
              </a:rPr>
              <a:t>their</a:t>
            </a:r>
            <a:r>
              <a:rPr lang="nl-NL" sz="2800" dirty="0" smtClean="0">
                <a:solidFill>
                  <a:srgbClr val="660066"/>
                </a:solidFill>
                <a:latin typeface="Tahoma" pitchFamily="34" charset="0"/>
                <a:ea typeface="+mn-ea"/>
                <a:cs typeface="+mn-cs"/>
              </a:rPr>
              <a:t> host</a:t>
            </a:r>
            <a:endParaRPr lang="nl-NL" sz="2800" dirty="0">
              <a:solidFill>
                <a:srgbClr val="660066"/>
              </a:solidFill>
              <a:latin typeface="Tahoma" pitchFamily="34" charset="0"/>
              <a:ea typeface="+mn-ea"/>
              <a:cs typeface="+mn-cs"/>
            </a:endParaRPr>
          </a:p>
        </p:txBody>
      </p:sp>
      <p:sp>
        <p:nvSpPr>
          <p:cNvPr id="3" name="Tijdelijke aanduiding voor inhoud 2"/>
          <p:cNvSpPr>
            <a:spLocks noGrp="1"/>
          </p:cNvSpPr>
          <p:nvPr>
            <p:ph idx="1"/>
          </p:nvPr>
        </p:nvSpPr>
        <p:spPr/>
        <p:txBody>
          <a:bodyPr/>
          <a:lstStyle/>
          <a:p>
            <a:endParaRPr lang="nl-NL"/>
          </a:p>
        </p:txBody>
      </p:sp>
      <p:pic>
        <p:nvPicPr>
          <p:cNvPr id="33794" name="Picture 2" descr="http://www.rochester.edu/college/bio/labs/WerrenLab/images/Wolb_egg.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71600" y="1438275"/>
            <a:ext cx="2428875" cy="1990725"/>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wolbachia.gif"/>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11960" y="1772816"/>
            <a:ext cx="4248472" cy="3476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8298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nl-NL" sz="3200" dirty="0" err="1" smtClean="0">
                <a:solidFill>
                  <a:srgbClr val="7030A0"/>
                </a:solidFill>
                <a:latin typeface="Tahoma" pitchFamily="34" charset="0"/>
                <a:ea typeface="Tahoma" pitchFamily="34" charset="0"/>
                <a:cs typeface="Tahoma" pitchFamily="34" charset="0"/>
              </a:rPr>
              <a:t>Kamikazisperma</a:t>
            </a:r>
            <a:endParaRPr lang="nl-NL" sz="3200" dirty="0">
              <a:solidFill>
                <a:srgbClr val="7030A0"/>
              </a:solidFill>
              <a:latin typeface="Tahoma" pitchFamily="34" charset="0"/>
              <a:ea typeface="Tahoma" pitchFamily="34" charset="0"/>
              <a:cs typeface="Tahoma" pitchFamily="34" charset="0"/>
            </a:endParaRPr>
          </a:p>
        </p:txBody>
      </p:sp>
      <p:sp>
        <p:nvSpPr>
          <p:cNvPr id="3" name="Tijdelijke aanduiding voor inhoud 2"/>
          <p:cNvSpPr>
            <a:spLocks noGrp="1"/>
          </p:cNvSpPr>
          <p:nvPr>
            <p:ph idx="1"/>
          </p:nvPr>
        </p:nvSpPr>
        <p:spPr/>
        <p:txBody>
          <a:bodyPr/>
          <a:lstStyle/>
          <a:p>
            <a:endParaRPr lang="nl-NL"/>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13581" y="980728"/>
            <a:ext cx="7013970" cy="5297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96670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solidFill>
                  <a:srgbClr val="7030A0"/>
                </a:solidFill>
              </a:rPr>
              <a:t>Pijlkruid</a:t>
            </a:r>
            <a:endParaRPr lang="nl-NL" dirty="0">
              <a:solidFill>
                <a:srgbClr val="7030A0"/>
              </a:solidFill>
            </a:endParaRPr>
          </a:p>
        </p:txBody>
      </p:sp>
      <p:sp>
        <p:nvSpPr>
          <p:cNvPr id="3" name="Tijdelijke aanduiding voor inhoud 2"/>
          <p:cNvSpPr>
            <a:spLocks noGrp="1"/>
          </p:cNvSpPr>
          <p:nvPr>
            <p:ph sz="half" idx="1"/>
          </p:nvPr>
        </p:nvSpPr>
        <p:spPr/>
        <p:txBody>
          <a:bodyPr/>
          <a:lstStyle/>
          <a:p>
            <a:endParaRPr lang="nl-NL" dirty="0"/>
          </a:p>
        </p:txBody>
      </p:sp>
      <p:sp>
        <p:nvSpPr>
          <p:cNvPr id="4" name="Tijdelijke aanduiding voor inhoud 3"/>
          <p:cNvSpPr>
            <a:spLocks noGrp="1"/>
          </p:cNvSpPr>
          <p:nvPr>
            <p:ph sz="half" idx="2"/>
          </p:nvPr>
        </p:nvSpPr>
        <p:spPr/>
        <p:txBody>
          <a:bodyPr/>
          <a:lstStyle/>
          <a:p>
            <a:endParaRPr lang="nl-NL" dirty="0"/>
          </a:p>
        </p:txBody>
      </p:sp>
      <p:pic>
        <p:nvPicPr>
          <p:cNvPr id="21508" name="Picture 4" descr="http://labs.eeb.utoronto.ca/barrett/Web-jpeg/SlatLP40.JPG">
            <a:hlinkClick r:id="rId2"/>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355" y="27337"/>
            <a:ext cx="2644437" cy="3437768"/>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descr="http://img.docstoccdn.com/thumb/orig/3755010.png">
            <a:hlinkClick r:id="rId4"/>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b="-19566"/>
          <a:stretch/>
        </p:blipFill>
        <p:spPr bwMode="auto">
          <a:xfrm>
            <a:off x="2139411" y="2820500"/>
            <a:ext cx="7200900" cy="439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078807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endParaRPr lang="nl-NL" dirty="0"/>
          </a:p>
        </p:txBody>
      </p:sp>
      <p:pic>
        <p:nvPicPr>
          <p:cNvPr id="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79712" y="1196752"/>
            <a:ext cx="5541690" cy="512636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1026"/>
          <p:cNvSpPr txBox="1">
            <a:spLocks noChangeArrowheads="1"/>
          </p:cNvSpPr>
          <p:nvPr/>
        </p:nvSpPr>
        <p:spPr>
          <a:xfrm>
            <a:off x="1371600" y="381000"/>
            <a:ext cx="7772400" cy="457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altLang="en-US" sz="2400" i="1" dirty="0">
              <a:solidFill>
                <a:srgbClr val="660066"/>
              </a:solidFill>
              <a:latin typeface="Tahoma" pitchFamily="34" charset="0"/>
              <a:ea typeface="+mn-ea"/>
              <a:cs typeface="+mn-cs"/>
            </a:endParaRPr>
          </a:p>
        </p:txBody>
      </p:sp>
      <p:sp>
        <p:nvSpPr>
          <p:cNvPr id="6" name="Titel 5"/>
          <p:cNvSpPr>
            <a:spLocks noGrp="1"/>
          </p:cNvSpPr>
          <p:nvPr>
            <p:ph type="title"/>
          </p:nvPr>
        </p:nvSpPr>
        <p:spPr>
          <a:xfrm>
            <a:off x="539552" y="188640"/>
            <a:ext cx="8229600" cy="1143000"/>
          </a:xfrm>
        </p:spPr>
        <p:txBody>
          <a:bodyPr>
            <a:normAutofit/>
          </a:bodyPr>
          <a:lstStyle/>
          <a:p>
            <a:pPr algn="l"/>
            <a:r>
              <a:rPr lang="en-US" sz="2400" dirty="0" smtClean="0">
                <a:solidFill>
                  <a:srgbClr val="660066"/>
                </a:solidFill>
                <a:latin typeface="Tahoma" pitchFamily="34" charset="0"/>
              </a:rPr>
              <a:t>CI </a:t>
            </a:r>
            <a:r>
              <a:rPr lang="en-US" sz="2400" dirty="0">
                <a:solidFill>
                  <a:srgbClr val="660066"/>
                </a:solidFill>
                <a:latin typeface="Tahoma" pitchFamily="34" charset="0"/>
              </a:rPr>
              <a:t>Affects Histone Deposition in the Male </a:t>
            </a:r>
            <a:r>
              <a:rPr lang="en-US" sz="2400" dirty="0" err="1" smtClean="0">
                <a:solidFill>
                  <a:srgbClr val="660066"/>
                </a:solidFill>
                <a:latin typeface="Tahoma" pitchFamily="34" charset="0"/>
              </a:rPr>
              <a:t>Pronucleus</a:t>
            </a:r>
            <a:endParaRPr lang="en-US" altLang="en-US" sz="2400" dirty="0">
              <a:solidFill>
                <a:srgbClr val="660066"/>
              </a:solidFill>
              <a:latin typeface="Tahoma" pitchFamily="34" charset="0"/>
            </a:endParaRPr>
          </a:p>
        </p:txBody>
      </p:sp>
      <p:sp>
        <p:nvSpPr>
          <p:cNvPr id="2" name="Tekstvak 1"/>
          <p:cNvSpPr txBox="1"/>
          <p:nvPr/>
        </p:nvSpPr>
        <p:spPr>
          <a:xfrm>
            <a:off x="0" y="6530860"/>
            <a:ext cx="2396362" cy="276999"/>
          </a:xfrm>
          <a:prstGeom prst="rect">
            <a:avLst/>
          </a:prstGeom>
          <a:solidFill>
            <a:srgbClr val="FFFF99"/>
          </a:solidFill>
        </p:spPr>
        <p:txBody>
          <a:bodyPr wrap="none" rtlCol="0">
            <a:spAutoFit/>
          </a:bodyPr>
          <a:lstStyle/>
          <a:p>
            <a:r>
              <a:rPr lang="nl-NL" sz="1200" dirty="0" smtClean="0"/>
              <a:t>Landman et al 2009 </a:t>
            </a:r>
            <a:r>
              <a:rPr lang="nl-NL" sz="1200" dirty="0" err="1" smtClean="0"/>
              <a:t>Plos</a:t>
            </a:r>
            <a:r>
              <a:rPr lang="nl-NL" sz="1200" dirty="0" smtClean="0"/>
              <a:t> </a:t>
            </a:r>
            <a:r>
              <a:rPr lang="nl-NL" sz="1200" dirty="0" err="1" smtClean="0"/>
              <a:t>Pathogens</a:t>
            </a:r>
            <a:endParaRPr lang="nl-NL" sz="1200" dirty="0"/>
          </a:p>
        </p:txBody>
      </p:sp>
    </p:spTree>
    <p:extLst>
      <p:ext uri="{BB962C8B-B14F-4D97-AF65-F5344CB8AC3E}">
        <p14:creationId xmlns:p14="http://schemas.microsoft.com/office/powerpoint/2010/main" val="62764329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188640"/>
            <a:ext cx="7211144" cy="1103784"/>
          </a:xfrm>
        </p:spPr>
        <p:txBody>
          <a:bodyPr>
            <a:normAutofit/>
          </a:bodyPr>
          <a:lstStyle/>
          <a:p>
            <a:pPr algn="l"/>
            <a:r>
              <a:rPr lang="nl-NL" sz="2800" dirty="0" err="1">
                <a:solidFill>
                  <a:srgbClr val="660066"/>
                </a:solidFill>
                <a:latin typeface="Tahoma" pitchFamily="34" charset="0"/>
                <a:ea typeface="+mn-ea"/>
                <a:cs typeface="+mn-cs"/>
              </a:rPr>
              <a:t>Unidirectional</a:t>
            </a:r>
            <a:r>
              <a:rPr lang="nl-NL" sz="2800" dirty="0">
                <a:solidFill>
                  <a:srgbClr val="660066"/>
                </a:solidFill>
                <a:latin typeface="Tahoma" pitchFamily="34" charset="0"/>
                <a:ea typeface="+mn-ea"/>
                <a:cs typeface="+mn-cs"/>
              </a:rPr>
              <a:t> </a:t>
            </a:r>
            <a:r>
              <a:rPr lang="nl-NL" sz="2800" dirty="0" err="1">
                <a:solidFill>
                  <a:srgbClr val="660066"/>
                </a:solidFill>
                <a:latin typeface="Tahoma" pitchFamily="34" charset="0"/>
                <a:ea typeface="+mn-ea"/>
                <a:cs typeface="+mn-cs"/>
              </a:rPr>
              <a:t>incompatibility</a:t>
            </a:r>
            <a:r>
              <a:rPr lang="nl-NL" dirty="0" smtClean="0"/>
              <a:t/>
            </a:r>
            <a:br>
              <a:rPr lang="nl-NL" dirty="0" smtClean="0"/>
            </a:br>
            <a:r>
              <a:rPr lang="nl-NL" sz="2000" dirty="0">
                <a:solidFill>
                  <a:srgbClr val="660066"/>
                </a:solidFill>
                <a:latin typeface="Tahoma" pitchFamily="34" charset="0"/>
                <a:ea typeface="+mn-ea"/>
                <a:cs typeface="+mn-cs"/>
              </a:rPr>
              <a:t>eenrichtingsweg</a:t>
            </a:r>
          </a:p>
        </p:txBody>
      </p:sp>
      <p:sp>
        <p:nvSpPr>
          <p:cNvPr id="3" name="Tijdelijke aanduiding voor inhoud 2"/>
          <p:cNvSpPr>
            <a:spLocks noGrp="1"/>
          </p:cNvSpPr>
          <p:nvPr>
            <p:ph sz="half" idx="1"/>
          </p:nvPr>
        </p:nvSpPr>
        <p:spPr>
          <a:xfrm>
            <a:off x="452636" y="3792967"/>
            <a:ext cx="3543300" cy="1465263"/>
          </a:xfrm>
        </p:spPr>
        <p:txBody>
          <a:bodyPr/>
          <a:lstStyle/>
          <a:p>
            <a:endParaRPr lang="nl-NL" dirty="0"/>
          </a:p>
        </p:txBody>
      </p:sp>
      <p:sp>
        <p:nvSpPr>
          <p:cNvPr id="4" name="Tijdelijke aanduiding voor tekst 3"/>
          <p:cNvSpPr>
            <a:spLocks noGrp="1"/>
          </p:cNvSpPr>
          <p:nvPr>
            <p:ph type="body" sz="half" idx="2"/>
          </p:nvPr>
        </p:nvSpPr>
        <p:spPr/>
        <p:txBody>
          <a:bodyPr/>
          <a:lstStyle/>
          <a:p>
            <a:endParaRPr lang="nl-NL"/>
          </a:p>
        </p:txBody>
      </p:sp>
      <p:pic>
        <p:nvPicPr>
          <p:cNvPr id="7171"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3608" y="1377615"/>
            <a:ext cx="4757141" cy="49302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53666" y="0"/>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577122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a:p>
        </p:txBody>
      </p:sp>
      <p:pic>
        <p:nvPicPr>
          <p:cNvPr id="6146" name="Picture 2" descr="C:\Users\thuis\AppData\Local\Temp\journal.ppat.1000343.g005.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75656" y="1412776"/>
            <a:ext cx="6640742" cy="4391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08967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sp>
        <p:nvSpPr>
          <p:cNvPr id="3" name="Tijdelijke aanduiding voor inhoud 2"/>
          <p:cNvSpPr>
            <a:spLocks noGrp="1"/>
          </p:cNvSpPr>
          <p:nvPr>
            <p:ph idx="1"/>
          </p:nvPr>
        </p:nvSpPr>
        <p:spPr/>
        <p:txBody>
          <a:bodyPr/>
          <a:lstStyle/>
          <a:p>
            <a:endParaRPr lang="nl-NL"/>
          </a:p>
        </p:txBody>
      </p:sp>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59632" y="980728"/>
            <a:ext cx="5616624" cy="5625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15145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4"/>
          <p:cNvSpPr>
            <a:spLocks noChangeArrowheads="1"/>
          </p:cNvSpPr>
          <p:nvPr/>
        </p:nvSpPr>
        <p:spPr bwMode="auto">
          <a:xfrm>
            <a:off x="1066800" y="901700"/>
            <a:ext cx="74676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lnSpc>
                <a:spcPct val="150000"/>
              </a:lnSpc>
              <a:spcBef>
                <a:spcPct val="20000"/>
              </a:spcBef>
            </a:pPr>
            <a:r>
              <a:rPr lang="en-US" sz="1700"/>
              <a:t>However:   Vertical transmission: </a:t>
            </a:r>
            <a:r>
              <a:rPr lang="en-US" sz="1700" b="1"/>
              <a:t>maternally</a:t>
            </a:r>
          </a:p>
        </p:txBody>
      </p:sp>
      <p:grpSp>
        <p:nvGrpSpPr>
          <p:cNvPr id="37891" name="Group 5"/>
          <p:cNvGrpSpPr>
            <a:grpSpLocks/>
          </p:cNvGrpSpPr>
          <p:nvPr/>
        </p:nvGrpSpPr>
        <p:grpSpPr bwMode="auto">
          <a:xfrm>
            <a:off x="762000" y="1282700"/>
            <a:ext cx="4356100" cy="1689100"/>
            <a:chOff x="480" y="1048"/>
            <a:chExt cx="2744" cy="1064"/>
          </a:xfrm>
        </p:grpSpPr>
        <p:grpSp>
          <p:nvGrpSpPr>
            <p:cNvPr id="37931" name="Group 6"/>
            <p:cNvGrpSpPr>
              <a:grpSpLocks/>
            </p:cNvGrpSpPr>
            <p:nvPr/>
          </p:nvGrpSpPr>
          <p:grpSpPr bwMode="auto">
            <a:xfrm>
              <a:off x="960" y="1200"/>
              <a:ext cx="624" cy="912"/>
              <a:chOff x="960" y="1728"/>
              <a:chExt cx="624" cy="912"/>
            </a:xfrm>
          </p:grpSpPr>
          <p:grpSp>
            <p:nvGrpSpPr>
              <p:cNvPr id="37947" name="Group 7"/>
              <p:cNvGrpSpPr>
                <a:grpSpLocks/>
              </p:cNvGrpSpPr>
              <p:nvPr/>
            </p:nvGrpSpPr>
            <p:grpSpPr bwMode="auto">
              <a:xfrm>
                <a:off x="960" y="1728"/>
                <a:ext cx="624" cy="528"/>
                <a:chOff x="864" y="1536"/>
                <a:chExt cx="768" cy="528"/>
              </a:xfrm>
            </p:grpSpPr>
            <p:grpSp>
              <p:nvGrpSpPr>
                <p:cNvPr id="37951" name="Group 8"/>
                <p:cNvGrpSpPr>
                  <a:grpSpLocks/>
                </p:cNvGrpSpPr>
                <p:nvPr/>
              </p:nvGrpSpPr>
              <p:grpSpPr bwMode="auto">
                <a:xfrm>
                  <a:off x="864" y="1536"/>
                  <a:ext cx="768" cy="528"/>
                  <a:chOff x="864" y="1536"/>
                  <a:chExt cx="768" cy="528"/>
                </a:xfrm>
              </p:grpSpPr>
              <p:sp>
                <p:nvSpPr>
                  <p:cNvPr id="37959" name="Oval 9"/>
                  <p:cNvSpPr>
                    <a:spLocks noChangeArrowheads="1"/>
                  </p:cNvSpPr>
                  <p:nvPr/>
                </p:nvSpPr>
                <p:spPr bwMode="auto">
                  <a:xfrm>
                    <a:off x="864" y="1536"/>
                    <a:ext cx="768" cy="528"/>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nl-NL"/>
                  </a:p>
                </p:txBody>
              </p:sp>
              <p:sp>
                <p:nvSpPr>
                  <p:cNvPr id="37960" name="Oval 10"/>
                  <p:cNvSpPr>
                    <a:spLocks noChangeArrowheads="1"/>
                  </p:cNvSpPr>
                  <p:nvPr/>
                </p:nvSpPr>
                <p:spPr bwMode="auto">
                  <a:xfrm>
                    <a:off x="1008" y="1776"/>
                    <a:ext cx="192" cy="144"/>
                  </a:xfrm>
                  <a:prstGeom prst="ellipse">
                    <a:avLst/>
                  </a:prstGeom>
                  <a:solidFill>
                    <a:srgbClr val="99FF33"/>
                  </a:solidFill>
                  <a:ln w="9525">
                    <a:solidFill>
                      <a:schemeClr val="tx1"/>
                    </a:solidFill>
                    <a:round/>
                    <a:headEnd/>
                    <a:tailEnd/>
                  </a:ln>
                </p:spPr>
                <p:txBody>
                  <a:bodyPr wrap="none" anchor="ctr"/>
                  <a:lstStyle/>
                  <a:p>
                    <a:endParaRPr lang="nl-NL"/>
                  </a:p>
                </p:txBody>
              </p:sp>
            </p:grpSp>
            <p:grpSp>
              <p:nvGrpSpPr>
                <p:cNvPr id="37952" name="Group 11"/>
                <p:cNvGrpSpPr>
                  <a:grpSpLocks/>
                </p:cNvGrpSpPr>
                <p:nvPr/>
              </p:nvGrpSpPr>
              <p:grpSpPr bwMode="auto">
                <a:xfrm>
                  <a:off x="1296" y="1776"/>
                  <a:ext cx="240" cy="216"/>
                  <a:chOff x="1296" y="1728"/>
                  <a:chExt cx="240" cy="216"/>
                </a:xfrm>
              </p:grpSpPr>
              <p:sp>
                <p:nvSpPr>
                  <p:cNvPr id="37953" name="Oval 12"/>
                  <p:cNvSpPr>
                    <a:spLocks noChangeArrowheads="1"/>
                  </p:cNvSpPr>
                  <p:nvPr/>
                </p:nvSpPr>
                <p:spPr bwMode="auto">
                  <a:xfrm>
                    <a:off x="1344" y="1728"/>
                    <a:ext cx="48" cy="48"/>
                  </a:xfrm>
                  <a:prstGeom prst="ellipse">
                    <a:avLst/>
                  </a:prstGeom>
                  <a:solidFill>
                    <a:srgbClr val="FF0000"/>
                  </a:solidFill>
                  <a:ln w="9525">
                    <a:solidFill>
                      <a:schemeClr val="tx1"/>
                    </a:solidFill>
                    <a:round/>
                    <a:headEnd/>
                    <a:tailEnd/>
                  </a:ln>
                </p:spPr>
                <p:txBody>
                  <a:bodyPr wrap="none" anchor="ctr"/>
                  <a:lstStyle/>
                  <a:p>
                    <a:endParaRPr lang="nl-NL"/>
                  </a:p>
                </p:txBody>
              </p:sp>
              <p:sp>
                <p:nvSpPr>
                  <p:cNvPr id="37954" name="Oval 13"/>
                  <p:cNvSpPr>
                    <a:spLocks noChangeArrowheads="1"/>
                  </p:cNvSpPr>
                  <p:nvPr/>
                </p:nvSpPr>
                <p:spPr bwMode="auto">
                  <a:xfrm>
                    <a:off x="1440" y="1824"/>
                    <a:ext cx="48" cy="48"/>
                  </a:xfrm>
                  <a:prstGeom prst="ellipse">
                    <a:avLst/>
                  </a:prstGeom>
                  <a:solidFill>
                    <a:srgbClr val="FF0000"/>
                  </a:solidFill>
                  <a:ln w="9525">
                    <a:solidFill>
                      <a:schemeClr val="tx1"/>
                    </a:solidFill>
                    <a:round/>
                    <a:headEnd/>
                    <a:tailEnd/>
                  </a:ln>
                </p:spPr>
                <p:txBody>
                  <a:bodyPr wrap="none" anchor="ctr"/>
                  <a:lstStyle/>
                  <a:p>
                    <a:endParaRPr lang="nl-NL"/>
                  </a:p>
                </p:txBody>
              </p:sp>
              <p:sp>
                <p:nvSpPr>
                  <p:cNvPr id="37955" name="Oval 14"/>
                  <p:cNvSpPr>
                    <a:spLocks noChangeArrowheads="1"/>
                  </p:cNvSpPr>
                  <p:nvPr/>
                </p:nvSpPr>
                <p:spPr bwMode="auto">
                  <a:xfrm>
                    <a:off x="1488" y="1728"/>
                    <a:ext cx="48" cy="48"/>
                  </a:xfrm>
                  <a:prstGeom prst="ellipse">
                    <a:avLst/>
                  </a:prstGeom>
                  <a:solidFill>
                    <a:srgbClr val="FF0000"/>
                  </a:solidFill>
                  <a:ln w="9525">
                    <a:solidFill>
                      <a:schemeClr val="tx1"/>
                    </a:solidFill>
                    <a:round/>
                    <a:headEnd/>
                    <a:tailEnd/>
                  </a:ln>
                </p:spPr>
                <p:txBody>
                  <a:bodyPr wrap="none" anchor="ctr"/>
                  <a:lstStyle/>
                  <a:p>
                    <a:endParaRPr lang="nl-NL"/>
                  </a:p>
                </p:txBody>
              </p:sp>
              <p:sp>
                <p:nvSpPr>
                  <p:cNvPr id="37956" name="Oval 15"/>
                  <p:cNvSpPr>
                    <a:spLocks noChangeArrowheads="1"/>
                  </p:cNvSpPr>
                  <p:nvPr/>
                </p:nvSpPr>
                <p:spPr bwMode="auto">
                  <a:xfrm>
                    <a:off x="1344" y="1872"/>
                    <a:ext cx="48" cy="48"/>
                  </a:xfrm>
                  <a:prstGeom prst="ellipse">
                    <a:avLst/>
                  </a:prstGeom>
                  <a:solidFill>
                    <a:srgbClr val="FF0000"/>
                  </a:solidFill>
                  <a:ln w="9525">
                    <a:solidFill>
                      <a:schemeClr val="tx1"/>
                    </a:solidFill>
                    <a:round/>
                    <a:headEnd/>
                    <a:tailEnd/>
                  </a:ln>
                </p:spPr>
                <p:txBody>
                  <a:bodyPr wrap="none" anchor="ctr"/>
                  <a:lstStyle/>
                  <a:p>
                    <a:endParaRPr lang="nl-NL"/>
                  </a:p>
                </p:txBody>
              </p:sp>
              <p:sp>
                <p:nvSpPr>
                  <p:cNvPr id="37957" name="Oval 16"/>
                  <p:cNvSpPr>
                    <a:spLocks noChangeArrowheads="1"/>
                  </p:cNvSpPr>
                  <p:nvPr/>
                </p:nvSpPr>
                <p:spPr bwMode="auto">
                  <a:xfrm>
                    <a:off x="1296" y="1824"/>
                    <a:ext cx="48" cy="48"/>
                  </a:xfrm>
                  <a:prstGeom prst="ellipse">
                    <a:avLst/>
                  </a:prstGeom>
                  <a:solidFill>
                    <a:srgbClr val="FF0000"/>
                  </a:solidFill>
                  <a:ln w="9525">
                    <a:solidFill>
                      <a:schemeClr val="tx1"/>
                    </a:solidFill>
                    <a:round/>
                    <a:headEnd/>
                    <a:tailEnd/>
                  </a:ln>
                </p:spPr>
                <p:txBody>
                  <a:bodyPr wrap="none" anchor="ctr"/>
                  <a:lstStyle/>
                  <a:p>
                    <a:endParaRPr lang="nl-NL"/>
                  </a:p>
                </p:txBody>
              </p:sp>
              <p:sp>
                <p:nvSpPr>
                  <p:cNvPr id="37958" name="Oval 17"/>
                  <p:cNvSpPr>
                    <a:spLocks noChangeArrowheads="1"/>
                  </p:cNvSpPr>
                  <p:nvPr/>
                </p:nvSpPr>
                <p:spPr bwMode="auto">
                  <a:xfrm>
                    <a:off x="1424" y="1896"/>
                    <a:ext cx="48" cy="48"/>
                  </a:xfrm>
                  <a:prstGeom prst="ellipse">
                    <a:avLst/>
                  </a:prstGeom>
                  <a:solidFill>
                    <a:srgbClr val="FF0000"/>
                  </a:solidFill>
                  <a:ln w="9525">
                    <a:solidFill>
                      <a:schemeClr val="tx1"/>
                    </a:solidFill>
                    <a:round/>
                    <a:headEnd/>
                    <a:tailEnd/>
                  </a:ln>
                </p:spPr>
                <p:txBody>
                  <a:bodyPr wrap="none" anchor="ctr"/>
                  <a:lstStyle/>
                  <a:p>
                    <a:endParaRPr lang="nl-NL"/>
                  </a:p>
                </p:txBody>
              </p:sp>
            </p:grpSp>
          </p:grpSp>
          <p:grpSp>
            <p:nvGrpSpPr>
              <p:cNvPr id="37948" name="Group 18"/>
              <p:cNvGrpSpPr>
                <a:grpSpLocks/>
              </p:cNvGrpSpPr>
              <p:nvPr/>
            </p:nvGrpSpPr>
            <p:grpSpPr bwMode="auto">
              <a:xfrm>
                <a:off x="1144" y="2256"/>
                <a:ext cx="240" cy="384"/>
                <a:chOff x="1144" y="2256"/>
                <a:chExt cx="240" cy="384"/>
              </a:xfrm>
            </p:grpSpPr>
            <p:sp>
              <p:nvSpPr>
                <p:cNvPr id="37949" name="Line 19"/>
                <p:cNvSpPr>
                  <a:spLocks noChangeShapeType="1"/>
                </p:cNvSpPr>
                <p:nvPr/>
              </p:nvSpPr>
              <p:spPr bwMode="auto">
                <a:xfrm>
                  <a:off x="1144" y="2400"/>
                  <a:ext cx="240" cy="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a:lstStyle/>
                <a:p>
                  <a:endParaRPr lang="nl-NL"/>
                </a:p>
              </p:txBody>
            </p:sp>
            <p:sp>
              <p:nvSpPr>
                <p:cNvPr id="37950" name="Line 20"/>
                <p:cNvSpPr>
                  <a:spLocks noChangeShapeType="1"/>
                </p:cNvSpPr>
                <p:nvPr/>
              </p:nvSpPr>
              <p:spPr bwMode="auto">
                <a:xfrm>
                  <a:off x="1264" y="2256"/>
                  <a:ext cx="0" cy="38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nl-NL"/>
                </a:p>
              </p:txBody>
            </p:sp>
          </p:grpSp>
        </p:grpSp>
        <p:grpSp>
          <p:nvGrpSpPr>
            <p:cNvPr id="37932" name="Group 21"/>
            <p:cNvGrpSpPr>
              <a:grpSpLocks/>
            </p:cNvGrpSpPr>
            <p:nvPr/>
          </p:nvGrpSpPr>
          <p:grpSpPr bwMode="auto">
            <a:xfrm>
              <a:off x="2352" y="1048"/>
              <a:ext cx="872" cy="728"/>
              <a:chOff x="2352" y="1048"/>
              <a:chExt cx="872" cy="728"/>
            </a:xfrm>
          </p:grpSpPr>
          <p:grpSp>
            <p:nvGrpSpPr>
              <p:cNvPr id="37935" name="Group 22"/>
              <p:cNvGrpSpPr>
                <a:grpSpLocks/>
              </p:cNvGrpSpPr>
              <p:nvPr/>
            </p:nvGrpSpPr>
            <p:grpSpPr bwMode="auto">
              <a:xfrm>
                <a:off x="2352" y="1248"/>
                <a:ext cx="624" cy="528"/>
                <a:chOff x="864" y="1536"/>
                <a:chExt cx="768" cy="528"/>
              </a:xfrm>
            </p:grpSpPr>
            <p:grpSp>
              <p:nvGrpSpPr>
                <p:cNvPr id="37937" name="Group 23"/>
                <p:cNvGrpSpPr>
                  <a:grpSpLocks/>
                </p:cNvGrpSpPr>
                <p:nvPr/>
              </p:nvGrpSpPr>
              <p:grpSpPr bwMode="auto">
                <a:xfrm>
                  <a:off x="864" y="1536"/>
                  <a:ext cx="768" cy="528"/>
                  <a:chOff x="864" y="1536"/>
                  <a:chExt cx="768" cy="528"/>
                </a:xfrm>
              </p:grpSpPr>
              <p:sp>
                <p:nvSpPr>
                  <p:cNvPr id="37945" name="Oval 24"/>
                  <p:cNvSpPr>
                    <a:spLocks noChangeArrowheads="1"/>
                  </p:cNvSpPr>
                  <p:nvPr/>
                </p:nvSpPr>
                <p:spPr bwMode="auto">
                  <a:xfrm>
                    <a:off x="864" y="1536"/>
                    <a:ext cx="768" cy="528"/>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nl-NL"/>
                  </a:p>
                </p:txBody>
              </p:sp>
              <p:sp>
                <p:nvSpPr>
                  <p:cNvPr id="37946" name="Oval 25"/>
                  <p:cNvSpPr>
                    <a:spLocks noChangeArrowheads="1"/>
                  </p:cNvSpPr>
                  <p:nvPr/>
                </p:nvSpPr>
                <p:spPr bwMode="auto">
                  <a:xfrm>
                    <a:off x="1008" y="1776"/>
                    <a:ext cx="192" cy="144"/>
                  </a:xfrm>
                  <a:prstGeom prst="ellipse">
                    <a:avLst/>
                  </a:prstGeom>
                  <a:solidFill>
                    <a:srgbClr val="99FF33"/>
                  </a:solidFill>
                  <a:ln w="9525">
                    <a:solidFill>
                      <a:schemeClr val="tx1"/>
                    </a:solidFill>
                    <a:round/>
                    <a:headEnd/>
                    <a:tailEnd/>
                  </a:ln>
                </p:spPr>
                <p:txBody>
                  <a:bodyPr wrap="none" anchor="ctr"/>
                  <a:lstStyle/>
                  <a:p>
                    <a:endParaRPr lang="nl-NL"/>
                  </a:p>
                </p:txBody>
              </p:sp>
            </p:grpSp>
            <p:grpSp>
              <p:nvGrpSpPr>
                <p:cNvPr id="37938" name="Group 26"/>
                <p:cNvGrpSpPr>
                  <a:grpSpLocks/>
                </p:cNvGrpSpPr>
                <p:nvPr/>
              </p:nvGrpSpPr>
              <p:grpSpPr bwMode="auto">
                <a:xfrm>
                  <a:off x="1296" y="1776"/>
                  <a:ext cx="240" cy="216"/>
                  <a:chOff x="1296" y="1728"/>
                  <a:chExt cx="240" cy="216"/>
                </a:xfrm>
              </p:grpSpPr>
              <p:sp>
                <p:nvSpPr>
                  <p:cNvPr id="37939" name="Oval 27"/>
                  <p:cNvSpPr>
                    <a:spLocks noChangeArrowheads="1"/>
                  </p:cNvSpPr>
                  <p:nvPr/>
                </p:nvSpPr>
                <p:spPr bwMode="auto">
                  <a:xfrm>
                    <a:off x="1344" y="1728"/>
                    <a:ext cx="48" cy="48"/>
                  </a:xfrm>
                  <a:prstGeom prst="ellipse">
                    <a:avLst/>
                  </a:prstGeom>
                  <a:solidFill>
                    <a:srgbClr val="0A83DE"/>
                  </a:solidFill>
                  <a:ln w="9525">
                    <a:solidFill>
                      <a:schemeClr val="tx1"/>
                    </a:solidFill>
                    <a:round/>
                    <a:headEnd/>
                    <a:tailEnd/>
                  </a:ln>
                </p:spPr>
                <p:txBody>
                  <a:bodyPr wrap="none" anchor="ctr"/>
                  <a:lstStyle/>
                  <a:p>
                    <a:endParaRPr lang="nl-NL"/>
                  </a:p>
                </p:txBody>
              </p:sp>
              <p:sp>
                <p:nvSpPr>
                  <p:cNvPr id="37940" name="Oval 28"/>
                  <p:cNvSpPr>
                    <a:spLocks noChangeArrowheads="1"/>
                  </p:cNvSpPr>
                  <p:nvPr/>
                </p:nvSpPr>
                <p:spPr bwMode="auto">
                  <a:xfrm>
                    <a:off x="1440" y="1824"/>
                    <a:ext cx="48" cy="48"/>
                  </a:xfrm>
                  <a:prstGeom prst="ellipse">
                    <a:avLst/>
                  </a:prstGeom>
                  <a:solidFill>
                    <a:srgbClr val="0A83DE"/>
                  </a:solidFill>
                  <a:ln w="9525">
                    <a:solidFill>
                      <a:schemeClr val="tx1"/>
                    </a:solidFill>
                    <a:round/>
                    <a:headEnd/>
                    <a:tailEnd/>
                  </a:ln>
                </p:spPr>
                <p:txBody>
                  <a:bodyPr wrap="none" anchor="ctr"/>
                  <a:lstStyle/>
                  <a:p>
                    <a:endParaRPr lang="nl-NL"/>
                  </a:p>
                </p:txBody>
              </p:sp>
              <p:sp>
                <p:nvSpPr>
                  <p:cNvPr id="37941" name="Oval 29"/>
                  <p:cNvSpPr>
                    <a:spLocks noChangeArrowheads="1"/>
                  </p:cNvSpPr>
                  <p:nvPr/>
                </p:nvSpPr>
                <p:spPr bwMode="auto">
                  <a:xfrm>
                    <a:off x="1488" y="1728"/>
                    <a:ext cx="48" cy="48"/>
                  </a:xfrm>
                  <a:prstGeom prst="ellipse">
                    <a:avLst/>
                  </a:prstGeom>
                  <a:solidFill>
                    <a:srgbClr val="0A83DE"/>
                  </a:solidFill>
                  <a:ln w="9525">
                    <a:solidFill>
                      <a:schemeClr val="tx1"/>
                    </a:solidFill>
                    <a:round/>
                    <a:headEnd/>
                    <a:tailEnd/>
                  </a:ln>
                </p:spPr>
                <p:txBody>
                  <a:bodyPr wrap="none" anchor="ctr"/>
                  <a:lstStyle/>
                  <a:p>
                    <a:endParaRPr lang="nl-NL"/>
                  </a:p>
                </p:txBody>
              </p:sp>
              <p:sp>
                <p:nvSpPr>
                  <p:cNvPr id="37942" name="Oval 30"/>
                  <p:cNvSpPr>
                    <a:spLocks noChangeArrowheads="1"/>
                  </p:cNvSpPr>
                  <p:nvPr/>
                </p:nvSpPr>
                <p:spPr bwMode="auto">
                  <a:xfrm>
                    <a:off x="1344" y="1872"/>
                    <a:ext cx="48" cy="48"/>
                  </a:xfrm>
                  <a:prstGeom prst="ellipse">
                    <a:avLst/>
                  </a:prstGeom>
                  <a:solidFill>
                    <a:srgbClr val="0A83DE"/>
                  </a:solidFill>
                  <a:ln w="9525">
                    <a:solidFill>
                      <a:schemeClr val="tx1"/>
                    </a:solidFill>
                    <a:round/>
                    <a:headEnd/>
                    <a:tailEnd/>
                  </a:ln>
                </p:spPr>
                <p:txBody>
                  <a:bodyPr wrap="none" anchor="ctr"/>
                  <a:lstStyle/>
                  <a:p>
                    <a:endParaRPr lang="nl-NL"/>
                  </a:p>
                </p:txBody>
              </p:sp>
              <p:sp>
                <p:nvSpPr>
                  <p:cNvPr id="37943" name="Oval 31"/>
                  <p:cNvSpPr>
                    <a:spLocks noChangeArrowheads="1"/>
                  </p:cNvSpPr>
                  <p:nvPr/>
                </p:nvSpPr>
                <p:spPr bwMode="auto">
                  <a:xfrm>
                    <a:off x="1296" y="1824"/>
                    <a:ext cx="48" cy="48"/>
                  </a:xfrm>
                  <a:prstGeom prst="ellipse">
                    <a:avLst/>
                  </a:prstGeom>
                  <a:solidFill>
                    <a:srgbClr val="0A83DE"/>
                  </a:solidFill>
                  <a:ln w="9525">
                    <a:solidFill>
                      <a:schemeClr val="tx1"/>
                    </a:solidFill>
                    <a:round/>
                    <a:headEnd/>
                    <a:tailEnd/>
                  </a:ln>
                </p:spPr>
                <p:txBody>
                  <a:bodyPr wrap="none" anchor="ctr"/>
                  <a:lstStyle/>
                  <a:p>
                    <a:endParaRPr lang="nl-NL"/>
                  </a:p>
                </p:txBody>
              </p:sp>
              <p:sp>
                <p:nvSpPr>
                  <p:cNvPr id="37944" name="Oval 32"/>
                  <p:cNvSpPr>
                    <a:spLocks noChangeArrowheads="1"/>
                  </p:cNvSpPr>
                  <p:nvPr/>
                </p:nvSpPr>
                <p:spPr bwMode="auto">
                  <a:xfrm>
                    <a:off x="1424" y="1896"/>
                    <a:ext cx="48" cy="48"/>
                  </a:xfrm>
                  <a:prstGeom prst="ellipse">
                    <a:avLst/>
                  </a:prstGeom>
                  <a:solidFill>
                    <a:srgbClr val="0A83DE"/>
                  </a:solidFill>
                  <a:ln w="9525">
                    <a:solidFill>
                      <a:schemeClr val="tx1"/>
                    </a:solidFill>
                    <a:round/>
                    <a:headEnd/>
                    <a:tailEnd/>
                  </a:ln>
                </p:spPr>
                <p:txBody>
                  <a:bodyPr wrap="none" anchor="ctr"/>
                  <a:lstStyle/>
                  <a:p>
                    <a:endParaRPr lang="nl-NL"/>
                  </a:p>
                </p:txBody>
              </p:sp>
            </p:grpSp>
          </p:grpSp>
          <p:sp>
            <p:nvSpPr>
              <p:cNvPr id="37936" name="Line 33"/>
              <p:cNvSpPr>
                <a:spLocks noChangeShapeType="1"/>
              </p:cNvSpPr>
              <p:nvPr/>
            </p:nvSpPr>
            <p:spPr bwMode="auto">
              <a:xfrm flipV="1">
                <a:off x="2888" y="1048"/>
                <a:ext cx="336" cy="288"/>
              </a:xfrm>
              <a:prstGeom prst="line">
                <a:avLst/>
              </a:prstGeom>
              <a:noFill/>
              <a:ln w="19050">
                <a:solidFill>
                  <a:schemeClr val="tx1"/>
                </a:solidFill>
                <a:round/>
                <a:headEnd/>
                <a:tailEnd type="arrow" w="lg" len="lg"/>
              </a:ln>
              <a:extLst>
                <a:ext uri="{909E8E84-426E-40DD-AFC4-6F175D3DCCD1}">
                  <a14:hiddenFill xmlns:a14="http://schemas.microsoft.com/office/drawing/2010/main">
                    <a:noFill/>
                  </a14:hiddenFill>
                </a:ext>
              </a:extLst>
            </p:spPr>
            <p:txBody>
              <a:bodyPr/>
              <a:lstStyle/>
              <a:p>
                <a:endParaRPr lang="nl-NL"/>
              </a:p>
            </p:txBody>
          </p:sp>
        </p:grpSp>
        <p:sp>
          <p:nvSpPr>
            <p:cNvPr id="37933" name="Text Box 34"/>
            <p:cNvSpPr txBox="1">
              <a:spLocks noChangeArrowheads="1"/>
            </p:cNvSpPr>
            <p:nvPr/>
          </p:nvSpPr>
          <p:spPr bwMode="auto">
            <a:xfrm>
              <a:off x="1824" y="1680"/>
              <a:ext cx="1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eaLnBrk="1" hangingPunct="1">
                <a:spcBef>
                  <a:spcPct val="50000"/>
                </a:spcBef>
              </a:pPr>
              <a:r>
                <a:rPr lang="en-US" sz="1800"/>
                <a:t>X</a:t>
              </a:r>
            </a:p>
          </p:txBody>
        </p:sp>
        <p:sp>
          <p:nvSpPr>
            <p:cNvPr id="37934" name="Text Box 35"/>
            <p:cNvSpPr txBox="1">
              <a:spLocks noChangeArrowheads="1"/>
            </p:cNvSpPr>
            <p:nvPr/>
          </p:nvSpPr>
          <p:spPr bwMode="auto">
            <a:xfrm>
              <a:off x="480" y="1392"/>
              <a:ext cx="2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eaLnBrk="1" hangingPunct="1">
                <a:spcBef>
                  <a:spcPct val="50000"/>
                </a:spcBef>
              </a:pPr>
              <a:r>
                <a:rPr lang="en-US" sz="1800"/>
                <a:t>P</a:t>
              </a:r>
            </a:p>
          </p:txBody>
        </p:sp>
      </p:grpSp>
      <p:grpSp>
        <p:nvGrpSpPr>
          <p:cNvPr id="37892" name="Group 36"/>
          <p:cNvGrpSpPr>
            <a:grpSpLocks/>
          </p:cNvGrpSpPr>
          <p:nvPr/>
        </p:nvGrpSpPr>
        <p:grpSpPr bwMode="auto">
          <a:xfrm>
            <a:off x="2209800" y="3124200"/>
            <a:ext cx="1828800" cy="304800"/>
            <a:chOff x="1392" y="2208"/>
            <a:chExt cx="1152" cy="192"/>
          </a:xfrm>
        </p:grpSpPr>
        <p:sp>
          <p:nvSpPr>
            <p:cNvPr id="37929" name="Line 37"/>
            <p:cNvSpPr>
              <a:spLocks noChangeShapeType="1"/>
            </p:cNvSpPr>
            <p:nvPr/>
          </p:nvSpPr>
          <p:spPr bwMode="auto">
            <a:xfrm>
              <a:off x="2544" y="2208"/>
              <a:ext cx="0" cy="192"/>
            </a:xfrm>
            <a:prstGeom prst="line">
              <a:avLst/>
            </a:prstGeom>
            <a:noFill/>
            <a:ln w="254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nl-NL"/>
            </a:p>
          </p:txBody>
        </p:sp>
        <p:sp>
          <p:nvSpPr>
            <p:cNvPr id="37930" name="Line 38"/>
            <p:cNvSpPr>
              <a:spLocks noChangeShapeType="1"/>
            </p:cNvSpPr>
            <p:nvPr/>
          </p:nvSpPr>
          <p:spPr bwMode="auto">
            <a:xfrm>
              <a:off x="1392" y="2208"/>
              <a:ext cx="0" cy="192"/>
            </a:xfrm>
            <a:prstGeom prst="line">
              <a:avLst/>
            </a:prstGeom>
            <a:noFill/>
            <a:ln w="254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nl-NL"/>
            </a:p>
          </p:txBody>
        </p:sp>
      </p:grpSp>
      <p:grpSp>
        <p:nvGrpSpPr>
          <p:cNvPr id="37893" name="Group 39"/>
          <p:cNvGrpSpPr>
            <a:grpSpLocks/>
          </p:cNvGrpSpPr>
          <p:nvPr/>
        </p:nvGrpSpPr>
        <p:grpSpPr bwMode="auto">
          <a:xfrm>
            <a:off x="2590800" y="4343400"/>
            <a:ext cx="914400" cy="228600"/>
            <a:chOff x="1632" y="2976"/>
            <a:chExt cx="576" cy="144"/>
          </a:xfrm>
        </p:grpSpPr>
        <p:sp>
          <p:nvSpPr>
            <p:cNvPr id="37927" name="Line 40"/>
            <p:cNvSpPr>
              <a:spLocks noChangeShapeType="1"/>
            </p:cNvSpPr>
            <p:nvPr/>
          </p:nvSpPr>
          <p:spPr bwMode="auto">
            <a:xfrm>
              <a:off x="1632" y="2976"/>
              <a:ext cx="144" cy="144"/>
            </a:xfrm>
            <a:prstGeom prst="line">
              <a:avLst/>
            </a:prstGeom>
            <a:noFill/>
            <a:ln w="254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nl-NL"/>
            </a:p>
          </p:txBody>
        </p:sp>
        <p:sp>
          <p:nvSpPr>
            <p:cNvPr id="37928" name="Line 41"/>
            <p:cNvSpPr>
              <a:spLocks noChangeShapeType="1"/>
            </p:cNvSpPr>
            <p:nvPr/>
          </p:nvSpPr>
          <p:spPr bwMode="auto">
            <a:xfrm rot="5400000">
              <a:off x="2064" y="2976"/>
              <a:ext cx="144" cy="144"/>
            </a:xfrm>
            <a:prstGeom prst="line">
              <a:avLst/>
            </a:prstGeom>
            <a:noFill/>
            <a:ln w="254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nl-NL"/>
            </a:p>
          </p:txBody>
        </p:sp>
      </p:grpSp>
      <p:grpSp>
        <p:nvGrpSpPr>
          <p:cNvPr id="37894" name="Group 42"/>
          <p:cNvGrpSpPr>
            <a:grpSpLocks/>
          </p:cNvGrpSpPr>
          <p:nvPr/>
        </p:nvGrpSpPr>
        <p:grpSpPr bwMode="auto">
          <a:xfrm>
            <a:off x="838200" y="3657600"/>
            <a:ext cx="3581400" cy="457200"/>
            <a:chOff x="528" y="2544"/>
            <a:chExt cx="2256" cy="288"/>
          </a:xfrm>
        </p:grpSpPr>
        <p:grpSp>
          <p:nvGrpSpPr>
            <p:cNvPr id="37917" name="Group 43"/>
            <p:cNvGrpSpPr>
              <a:grpSpLocks/>
            </p:cNvGrpSpPr>
            <p:nvPr/>
          </p:nvGrpSpPr>
          <p:grpSpPr bwMode="auto">
            <a:xfrm>
              <a:off x="1152" y="2544"/>
              <a:ext cx="288" cy="288"/>
              <a:chOff x="1056" y="2784"/>
              <a:chExt cx="288" cy="288"/>
            </a:xfrm>
          </p:grpSpPr>
          <p:sp>
            <p:nvSpPr>
              <p:cNvPr id="37922" name="Oval 44"/>
              <p:cNvSpPr>
                <a:spLocks noChangeArrowheads="1"/>
              </p:cNvSpPr>
              <p:nvPr/>
            </p:nvSpPr>
            <p:spPr bwMode="auto">
              <a:xfrm>
                <a:off x="1056" y="2784"/>
                <a:ext cx="288" cy="288"/>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nl-NL"/>
              </a:p>
            </p:txBody>
          </p:sp>
          <p:sp>
            <p:nvSpPr>
              <p:cNvPr id="37923" name="Oval 45"/>
              <p:cNvSpPr>
                <a:spLocks noChangeArrowheads="1"/>
              </p:cNvSpPr>
              <p:nvPr/>
            </p:nvSpPr>
            <p:spPr bwMode="auto">
              <a:xfrm>
                <a:off x="1072" y="2840"/>
                <a:ext cx="144" cy="144"/>
              </a:xfrm>
              <a:prstGeom prst="ellipse">
                <a:avLst/>
              </a:prstGeom>
              <a:solidFill>
                <a:srgbClr val="99FF33"/>
              </a:solidFill>
              <a:ln w="19050">
                <a:solidFill>
                  <a:schemeClr val="tx1"/>
                </a:solidFill>
                <a:round/>
                <a:headEnd/>
                <a:tailEnd/>
              </a:ln>
            </p:spPr>
            <p:txBody>
              <a:bodyPr wrap="none" anchor="ctr"/>
              <a:lstStyle/>
              <a:p>
                <a:endParaRPr lang="nl-NL"/>
              </a:p>
            </p:txBody>
          </p:sp>
          <p:sp>
            <p:nvSpPr>
              <p:cNvPr id="37924" name="Oval 46"/>
              <p:cNvSpPr>
                <a:spLocks noChangeArrowheads="1"/>
              </p:cNvSpPr>
              <p:nvPr/>
            </p:nvSpPr>
            <p:spPr bwMode="auto">
              <a:xfrm>
                <a:off x="1248" y="2880"/>
                <a:ext cx="48" cy="48"/>
              </a:xfrm>
              <a:prstGeom prst="ellipse">
                <a:avLst/>
              </a:prstGeom>
              <a:solidFill>
                <a:srgbClr val="FF0000"/>
              </a:solidFill>
              <a:ln w="9525">
                <a:solidFill>
                  <a:schemeClr val="tx1"/>
                </a:solidFill>
                <a:round/>
                <a:headEnd/>
                <a:tailEnd/>
              </a:ln>
            </p:spPr>
            <p:txBody>
              <a:bodyPr wrap="none" anchor="ctr"/>
              <a:lstStyle/>
              <a:p>
                <a:endParaRPr lang="nl-NL"/>
              </a:p>
            </p:txBody>
          </p:sp>
          <p:sp>
            <p:nvSpPr>
              <p:cNvPr id="37925" name="Oval 47"/>
              <p:cNvSpPr>
                <a:spLocks noChangeArrowheads="1"/>
              </p:cNvSpPr>
              <p:nvPr/>
            </p:nvSpPr>
            <p:spPr bwMode="auto">
              <a:xfrm>
                <a:off x="1272" y="2944"/>
                <a:ext cx="48" cy="48"/>
              </a:xfrm>
              <a:prstGeom prst="ellipse">
                <a:avLst/>
              </a:prstGeom>
              <a:solidFill>
                <a:srgbClr val="FF0000"/>
              </a:solidFill>
              <a:ln w="9525">
                <a:solidFill>
                  <a:schemeClr val="tx1"/>
                </a:solidFill>
                <a:round/>
                <a:headEnd/>
                <a:tailEnd/>
              </a:ln>
            </p:spPr>
            <p:txBody>
              <a:bodyPr wrap="none" anchor="ctr"/>
              <a:lstStyle/>
              <a:p>
                <a:endParaRPr lang="nl-NL"/>
              </a:p>
            </p:txBody>
          </p:sp>
          <p:sp>
            <p:nvSpPr>
              <p:cNvPr id="37926" name="Oval 48"/>
              <p:cNvSpPr>
                <a:spLocks noChangeArrowheads="1"/>
              </p:cNvSpPr>
              <p:nvPr/>
            </p:nvSpPr>
            <p:spPr bwMode="auto">
              <a:xfrm>
                <a:off x="1200" y="2952"/>
                <a:ext cx="48" cy="47"/>
              </a:xfrm>
              <a:prstGeom prst="ellipse">
                <a:avLst/>
              </a:prstGeom>
              <a:solidFill>
                <a:srgbClr val="FF0000"/>
              </a:solidFill>
              <a:ln w="9525">
                <a:solidFill>
                  <a:schemeClr val="tx1"/>
                </a:solidFill>
                <a:round/>
                <a:headEnd/>
                <a:tailEnd/>
              </a:ln>
            </p:spPr>
            <p:txBody>
              <a:bodyPr wrap="none" anchor="ctr"/>
              <a:lstStyle/>
              <a:p>
                <a:endParaRPr lang="nl-NL"/>
              </a:p>
            </p:txBody>
          </p:sp>
        </p:grpSp>
        <p:grpSp>
          <p:nvGrpSpPr>
            <p:cNvPr id="37918" name="Group 49"/>
            <p:cNvGrpSpPr>
              <a:grpSpLocks/>
            </p:cNvGrpSpPr>
            <p:nvPr/>
          </p:nvGrpSpPr>
          <p:grpSpPr bwMode="auto">
            <a:xfrm>
              <a:off x="2496" y="2592"/>
              <a:ext cx="288" cy="152"/>
              <a:chOff x="2256" y="2824"/>
              <a:chExt cx="432" cy="200"/>
            </a:xfrm>
          </p:grpSpPr>
          <p:sp>
            <p:nvSpPr>
              <p:cNvPr id="37920" name="Oval 50"/>
              <p:cNvSpPr>
                <a:spLocks noChangeArrowheads="1"/>
              </p:cNvSpPr>
              <p:nvPr/>
            </p:nvSpPr>
            <p:spPr bwMode="auto">
              <a:xfrm>
                <a:off x="2256" y="2880"/>
                <a:ext cx="144" cy="144"/>
              </a:xfrm>
              <a:prstGeom prst="ellipse">
                <a:avLst/>
              </a:prstGeom>
              <a:solidFill>
                <a:srgbClr val="99FF33"/>
              </a:solidFill>
              <a:ln w="22225">
                <a:solidFill>
                  <a:schemeClr val="tx1"/>
                </a:solidFill>
                <a:round/>
                <a:headEnd/>
                <a:tailEnd/>
              </a:ln>
            </p:spPr>
            <p:txBody>
              <a:bodyPr wrap="none" anchor="ctr"/>
              <a:lstStyle/>
              <a:p>
                <a:endParaRPr lang="nl-NL"/>
              </a:p>
            </p:txBody>
          </p:sp>
          <p:sp>
            <p:nvSpPr>
              <p:cNvPr id="37921" name="Freeform 51"/>
              <p:cNvSpPr>
                <a:spLocks/>
              </p:cNvSpPr>
              <p:nvPr/>
            </p:nvSpPr>
            <p:spPr bwMode="auto">
              <a:xfrm>
                <a:off x="2400" y="2824"/>
                <a:ext cx="288" cy="104"/>
              </a:xfrm>
              <a:custGeom>
                <a:avLst/>
                <a:gdLst>
                  <a:gd name="T0" fmla="*/ 0 w 288"/>
                  <a:gd name="T1" fmla="*/ 104 h 104"/>
                  <a:gd name="T2" fmla="*/ 48 w 288"/>
                  <a:gd name="T3" fmla="*/ 56 h 104"/>
                  <a:gd name="T4" fmla="*/ 96 w 288"/>
                  <a:gd name="T5" fmla="*/ 104 h 104"/>
                  <a:gd name="T6" fmla="*/ 144 w 288"/>
                  <a:gd name="T7" fmla="*/ 56 h 104"/>
                  <a:gd name="T8" fmla="*/ 192 w 288"/>
                  <a:gd name="T9" fmla="*/ 56 h 104"/>
                  <a:gd name="T10" fmla="*/ 240 w 288"/>
                  <a:gd name="T11" fmla="*/ 8 h 104"/>
                  <a:gd name="T12" fmla="*/ 288 w 288"/>
                  <a:gd name="T13" fmla="*/ 8 h 104"/>
                  <a:gd name="T14" fmla="*/ 0 60000 65536"/>
                  <a:gd name="T15" fmla="*/ 0 60000 65536"/>
                  <a:gd name="T16" fmla="*/ 0 60000 65536"/>
                  <a:gd name="T17" fmla="*/ 0 60000 65536"/>
                  <a:gd name="T18" fmla="*/ 0 60000 65536"/>
                  <a:gd name="T19" fmla="*/ 0 60000 65536"/>
                  <a:gd name="T20" fmla="*/ 0 60000 65536"/>
                  <a:gd name="T21" fmla="*/ 0 w 288"/>
                  <a:gd name="T22" fmla="*/ 0 h 104"/>
                  <a:gd name="T23" fmla="*/ 288 w 288"/>
                  <a:gd name="T24" fmla="*/ 104 h 1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8" h="104">
                    <a:moveTo>
                      <a:pt x="0" y="104"/>
                    </a:moveTo>
                    <a:cubicBezTo>
                      <a:pt x="16" y="80"/>
                      <a:pt x="32" y="56"/>
                      <a:pt x="48" y="56"/>
                    </a:cubicBezTo>
                    <a:cubicBezTo>
                      <a:pt x="64" y="56"/>
                      <a:pt x="80" y="104"/>
                      <a:pt x="96" y="104"/>
                    </a:cubicBezTo>
                    <a:cubicBezTo>
                      <a:pt x="112" y="104"/>
                      <a:pt x="128" y="64"/>
                      <a:pt x="144" y="56"/>
                    </a:cubicBezTo>
                    <a:cubicBezTo>
                      <a:pt x="160" y="48"/>
                      <a:pt x="176" y="64"/>
                      <a:pt x="192" y="56"/>
                    </a:cubicBezTo>
                    <a:cubicBezTo>
                      <a:pt x="208" y="48"/>
                      <a:pt x="224" y="16"/>
                      <a:pt x="240" y="8"/>
                    </a:cubicBezTo>
                    <a:cubicBezTo>
                      <a:pt x="256" y="0"/>
                      <a:pt x="272" y="4"/>
                      <a:pt x="288" y="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nl-NL"/>
              </a:p>
            </p:txBody>
          </p:sp>
        </p:grpSp>
        <p:sp>
          <p:nvSpPr>
            <p:cNvPr id="37919" name="Text Box 52"/>
            <p:cNvSpPr txBox="1">
              <a:spLocks noChangeArrowheads="1"/>
            </p:cNvSpPr>
            <p:nvPr/>
          </p:nvSpPr>
          <p:spPr bwMode="auto">
            <a:xfrm>
              <a:off x="528" y="2544"/>
              <a:ext cx="2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eaLnBrk="1" hangingPunct="1">
                <a:spcBef>
                  <a:spcPct val="50000"/>
                </a:spcBef>
              </a:pPr>
              <a:endParaRPr lang="nl-NL" sz="1800"/>
            </a:p>
          </p:txBody>
        </p:sp>
      </p:grpSp>
      <p:grpSp>
        <p:nvGrpSpPr>
          <p:cNvPr id="17" name="Group 53"/>
          <p:cNvGrpSpPr>
            <a:grpSpLocks/>
          </p:cNvGrpSpPr>
          <p:nvPr/>
        </p:nvGrpSpPr>
        <p:grpSpPr bwMode="auto">
          <a:xfrm>
            <a:off x="838200" y="4508500"/>
            <a:ext cx="3073400" cy="1816100"/>
            <a:chOff x="528" y="3080"/>
            <a:chExt cx="1936" cy="1144"/>
          </a:xfrm>
        </p:grpSpPr>
        <p:grpSp>
          <p:nvGrpSpPr>
            <p:cNvPr id="37899" name="Group 54"/>
            <p:cNvGrpSpPr>
              <a:grpSpLocks/>
            </p:cNvGrpSpPr>
            <p:nvPr/>
          </p:nvGrpSpPr>
          <p:grpSpPr bwMode="auto">
            <a:xfrm>
              <a:off x="1608" y="3080"/>
              <a:ext cx="856" cy="1144"/>
              <a:chOff x="1584" y="3080"/>
              <a:chExt cx="856" cy="1144"/>
            </a:xfrm>
          </p:grpSpPr>
          <p:grpSp>
            <p:nvGrpSpPr>
              <p:cNvPr id="37901" name="Group 55"/>
              <p:cNvGrpSpPr>
                <a:grpSpLocks/>
              </p:cNvGrpSpPr>
              <p:nvPr/>
            </p:nvGrpSpPr>
            <p:grpSpPr bwMode="auto">
              <a:xfrm>
                <a:off x="1584" y="3312"/>
                <a:ext cx="624" cy="912"/>
                <a:chOff x="960" y="1728"/>
                <a:chExt cx="624" cy="912"/>
              </a:xfrm>
            </p:grpSpPr>
            <p:grpSp>
              <p:nvGrpSpPr>
                <p:cNvPr id="37903" name="Group 56"/>
                <p:cNvGrpSpPr>
                  <a:grpSpLocks/>
                </p:cNvGrpSpPr>
                <p:nvPr/>
              </p:nvGrpSpPr>
              <p:grpSpPr bwMode="auto">
                <a:xfrm>
                  <a:off x="960" y="1728"/>
                  <a:ext cx="624" cy="528"/>
                  <a:chOff x="864" y="1536"/>
                  <a:chExt cx="768" cy="528"/>
                </a:xfrm>
              </p:grpSpPr>
              <p:grpSp>
                <p:nvGrpSpPr>
                  <p:cNvPr id="37907" name="Group 57"/>
                  <p:cNvGrpSpPr>
                    <a:grpSpLocks/>
                  </p:cNvGrpSpPr>
                  <p:nvPr/>
                </p:nvGrpSpPr>
                <p:grpSpPr bwMode="auto">
                  <a:xfrm>
                    <a:off x="864" y="1536"/>
                    <a:ext cx="768" cy="528"/>
                    <a:chOff x="864" y="1536"/>
                    <a:chExt cx="768" cy="528"/>
                  </a:xfrm>
                </p:grpSpPr>
                <p:sp>
                  <p:nvSpPr>
                    <p:cNvPr id="37915" name="Oval 58"/>
                    <p:cNvSpPr>
                      <a:spLocks noChangeArrowheads="1"/>
                    </p:cNvSpPr>
                    <p:nvPr/>
                  </p:nvSpPr>
                  <p:spPr bwMode="auto">
                    <a:xfrm>
                      <a:off x="864" y="1536"/>
                      <a:ext cx="768" cy="528"/>
                    </a:xfrm>
                    <a:prstGeom prst="ellipse">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nl-NL"/>
                    </a:p>
                  </p:txBody>
                </p:sp>
                <p:sp>
                  <p:nvSpPr>
                    <p:cNvPr id="37916" name="Oval 59"/>
                    <p:cNvSpPr>
                      <a:spLocks noChangeArrowheads="1"/>
                    </p:cNvSpPr>
                    <p:nvPr/>
                  </p:nvSpPr>
                  <p:spPr bwMode="auto">
                    <a:xfrm>
                      <a:off x="1008" y="1776"/>
                      <a:ext cx="192" cy="144"/>
                    </a:xfrm>
                    <a:prstGeom prst="ellipse">
                      <a:avLst/>
                    </a:prstGeom>
                    <a:solidFill>
                      <a:srgbClr val="99FF33"/>
                    </a:solidFill>
                    <a:ln w="9525">
                      <a:solidFill>
                        <a:schemeClr val="tx1"/>
                      </a:solidFill>
                      <a:round/>
                      <a:headEnd/>
                      <a:tailEnd/>
                    </a:ln>
                  </p:spPr>
                  <p:txBody>
                    <a:bodyPr wrap="none" anchor="ctr"/>
                    <a:lstStyle/>
                    <a:p>
                      <a:endParaRPr lang="nl-NL"/>
                    </a:p>
                  </p:txBody>
                </p:sp>
              </p:grpSp>
              <p:grpSp>
                <p:nvGrpSpPr>
                  <p:cNvPr id="37908" name="Group 60"/>
                  <p:cNvGrpSpPr>
                    <a:grpSpLocks/>
                  </p:cNvGrpSpPr>
                  <p:nvPr/>
                </p:nvGrpSpPr>
                <p:grpSpPr bwMode="auto">
                  <a:xfrm>
                    <a:off x="1296" y="1776"/>
                    <a:ext cx="240" cy="216"/>
                    <a:chOff x="1296" y="1728"/>
                    <a:chExt cx="240" cy="216"/>
                  </a:xfrm>
                </p:grpSpPr>
                <p:sp>
                  <p:nvSpPr>
                    <p:cNvPr id="37909" name="Oval 61"/>
                    <p:cNvSpPr>
                      <a:spLocks noChangeArrowheads="1"/>
                    </p:cNvSpPr>
                    <p:nvPr/>
                  </p:nvSpPr>
                  <p:spPr bwMode="auto">
                    <a:xfrm>
                      <a:off x="1344" y="1728"/>
                      <a:ext cx="48" cy="48"/>
                    </a:xfrm>
                    <a:prstGeom prst="ellipse">
                      <a:avLst/>
                    </a:prstGeom>
                    <a:solidFill>
                      <a:srgbClr val="FF0000"/>
                    </a:solidFill>
                    <a:ln w="9525">
                      <a:solidFill>
                        <a:schemeClr val="tx1"/>
                      </a:solidFill>
                      <a:round/>
                      <a:headEnd/>
                      <a:tailEnd/>
                    </a:ln>
                  </p:spPr>
                  <p:txBody>
                    <a:bodyPr wrap="none" anchor="ctr"/>
                    <a:lstStyle/>
                    <a:p>
                      <a:endParaRPr lang="nl-NL"/>
                    </a:p>
                  </p:txBody>
                </p:sp>
                <p:sp>
                  <p:nvSpPr>
                    <p:cNvPr id="37910" name="Oval 62"/>
                    <p:cNvSpPr>
                      <a:spLocks noChangeArrowheads="1"/>
                    </p:cNvSpPr>
                    <p:nvPr/>
                  </p:nvSpPr>
                  <p:spPr bwMode="auto">
                    <a:xfrm>
                      <a:off x="1440" y="1824"/>
                      <a:ext cx="48" cy="48"/>
                    </a:xfrm>
                    <a:prstGeom prst="ellipse">
                      <a:avLst/>
                    </a:prstGeom>
                    <a:solidFill>
                      <a:srgbClr val="FF0000"/>
                    </a:solidFill>
                    <a:ln w="9525">
                      <a:solidFill>
                        <a:schemeClr val="tx1"/>
                      </a:solidFill>
                      <a:round/>
                      <a:headEnd/>
                      <a:tailEnd/>
                    </a:ln>
                  </p:spPr>
                  <p:txBody>
                    <a:bodyPr wrap="none" anchor="ctr"/>
                    <a:lstStyle/>
                    <a:p>
                      <a:endParaRPr lang="nl-NL"/>
                    </a:p>
                  </p:txBody>
                </p:sp>
                <p:sp>
                  <p:nvSpPr>
                    <p:cNvPr id="37911" name="Oval 63"/>
                    <p:cNvSpPr>
                      <a:spLocks noChangeArrowheads="1"/>
                    </p:cNvSpPr>
                    <p:nvPr/>
                  </p:nvSpPr>
                  <p:spPr bwMode="auto">
                    <a:xfrm>
                      <a:off x="1488" y="1728"/>
                      <a:ext cx="48" cy="48"/>
                    </a:xfrm>
                    <a:prstGeom prst="ellipse">
                      <a:avLst/>
                    </a:prstGeom>
                    <a:solidFill>
                      <a:srgbClr val="FF0000"/>
                    </a:solidFill>
                    <a:ln w="9525">
                      <a:solidFill>
                        <a:schemeClr val="tx1"/>
                      </a:solidFill>
                      <a:round/>
                      <a:headEnd/>
                      <a:tailEnd/>
                    </a:ln>
                  </p:spPr>
                  <p:txBody>
                    <a:bodyPr wrap="none" anchor="ctr"/>
                    <a:lstStyle/>
                    <a:p>
                      <a:endParaRPr lang="nl-NL"/>
                    </a:p>
                  </p:txBody>
                </p:sp>
                <p:sp>
                  <p:nvSpPr>
                    <p:cNvPr id="37912" name="Oval 64"/>
                    <p:cNvSpPr>
                      <a:spLocks noChangeArrowheads="1"/>
                    </p:cNvSpPr>
                    <p:nvPr/>
                  </p:nvSpPr>
                  <p:spPr bwMode="auto">
                    <a:xfrm>
                      <a:off x="1344" y="1872"/>
                      <a:ext cx="48" cy="48"/>
                    </a:xfrm>
                    <a:prstGeom prst="ellipse">
                      <a:avLst/>
                    </a:prstGeom>
                    <a:solidFill>
                      <a:srgbClr val="FF0000"/>
                    </a:solidFill>
                    <a:ln w="9525">
                      <a:solidFill>
                        <a:schemeClr val="tx1"/>
                      </a:solidFill>
                      <a:round/>
                      <a:headEnd/>
                      <a:tailEnd/>
                    </a:ln>
                  </p:spPr>
                  <p:txBody>
                    <a:bodyPr wrap="none" anchor="ctr"/>
                    <a:lstStyle/>
                    <a:p>
                      <a:endParaRPr lang="nl-NL"/>
                    </a:p>
                  </p:txBody>
                </p:sp>
                <p:sp>
                  <p:nvSpPr>
                    <p:cNvPr id="37913" name="Oval 65"/>
                    <p:cNvSpPr>
                      <a:spLocks noChangeArrowheads="1"/>
                    </p:cNvSpPr>
                    <p:nvPr/>
                  </p:nvSpPr>
                  <p:spPr bwMode="auto">
                    <a:xfrm>
                      <a:off x="1296" y="1824"/>
                      <a:ext cx="48" cy="48"/>
                    </a:xfrm>
                    <a:prstGeom prst="ellipse">
                      <a:avLst/>
                    </a:prstGeom>
                    <a:solidFill>
                      <a:srgbClr val="FF0000"/>
                    </a:solidFill>
                    <a:ln w="9525">
                      <a:solidFill>
                        <a:schemeClr val="tx1"/>
                      </a:solidFill>
                      <a:round/>
                      <a:headEnd/>
                      <a:tailEnd/>
                    </a:ln>
                  </p:spPr>
                  <p:txBody>
                    <a:bodyPr wrap="none" anchor="ctr"/>
                    <a:lstStyle/>
                    <a:p>
                      <a:endParaRPr lang="nl-NL"/>
                    </a:p>
                  </p:txBody>
                </p:sp>
                <p:sp>
                  <p:nvSpPr>
                    <p:cNvPr id="37914" name="Oval 66"/>
                    <p:cNvSpPr>
                      <a:spLocks noChangeArrowheads="1"/>
                    </p:cNvSpPr>
                    <p:nvPr/>
                  </p:nvSpPr>
                  <p:spPr bwMode="auto">
                    <a:xfrm>
                      <a:off x="1424" y="1896"/>
                      <a:ext cx="48" cy="48"/>
                    </a:xfrm>
                    <a:prstGeom prst="ellipse">
                      <a:avLst/>
                    </a:prstGeom>
                    <a:solidFill>
                      <a:srgbClr val="FF0000"/>
                    </a:solidFill>
                    <a:ln w="9525">
                      <a:solidFill>
                        <a:schemeClr val="tx1"/>
                      </a:solidFill>
                      <a:round/>
                      <a:headEnd/>
                      <a:tailEnd/>
                    </a:ln>
                  </p:spPr>
                  <p:txBody>
                    <a:bodyPr wrap="none" anchor="ctr"/>
                    <a:lstStyle/>
                    <a:p>
                      <a:endParaRPr lang="nl-NL"/>
                    </a:p>
                  </p:txBody>
                </p:sp>
              </p:grpSp>
            </p:grpSp>
            <p:grpSp>
              <p:nvGrpSpPr>
                <p:cNvPr id="37904" name="Group 67"/>
                <p:cNvGrpSpPr>
                  <a:grpSpLocks/>
                </p:cNvGrpSpPr>
                <p:nvPr/>
              </p:nvGrpSpPr>
              <p:grpSpPr bwMode="auto">
                <a:xfrm>
                  <a:off x="1144" y="2256"/>
                  <a:ext cx="240" cy="384"/>
                  <a:chOff x="1144" y="2256"/>
                  <a:chExt cx="240" cy="384"/>
                </a:xfrm>
              </p:grpSpPr>
              <p:sp>
                <p:nvSpPr>
                  <p:cNvPr id="37905" name="Line 68"/>
                  <p:cNvSpPr>
                    <a:spLocks noChangeShapeType="1"/>
                  </p:cNvSpPr>
                  <p:nvPr/>
                </p:nvSpPr>
                <p:spPr bwMode="auto">
                  <a:xfrm>
                    <a:off x="1144" y="2400"/>
                    <a:ext cx="240" cy="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a:lstStyle/>
                  <a:p>
                    <a:endParaRPr lang="nl-NL"/>
                  </a:p>
                </p:txBody>
              </p:sp>
              <p:sp>
                <p:nvSpPr>
                  <p:cNvPr id="37906" name="Line 69"/>
                  <p:cNvSpPr>
                    <a:spLocks noChangeShapeType="1"/>
                  </p:cNvSpPr>
                  <p:nvPr/>
                </p:nvSpPr>
                <p:spPr bwMode="auto">
                  <a:xfrm>
                    <a:off x="1264" y="2256"/>
                    <a:ext cx="0" cy="38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nl-NL"/>
                  </a:p>
                </p:txBody>
              </p:sp>
            </p:grpSp>
          </p:grpSp>
          <p:sp>
            <p:nvSpPr>
              <p:cNvPr id="37902" name="Line 70"/>
              <p:cNvSpPr>
                <a:spLocks noChangeShapeType="1"/>
              </p:cNvSpPr>
              <p:nvPr/>
            </p:nvSpPr>
            <p:spPr bwMode="auto">
              <a:xfrm flipV="1">
                <a:off x="2104" y="3080"/>
                <a:ext cx="336" cy="288"/>
              </a:xfrm>
              <a:prstGeom prst="line">
                <a:avLst/>
              </a:prstGeom>
              <a:noFill/>
              <a:ln w="19050">
                <a:solidFill>
                  <a:schemeClr val="tx1"/>
                </a:solidFill>
                <a:round/>
                <a:headEnd/>
                <a:tailEnd type="arrow" w="lg" len="lg"/>
              </a:ln>
              <a:extLst>
                <a:ext uri="{909E8E84-426E-40DD-AFC4-6F175D3DCCD1}">
                  <a14:hiddenFill xmlns:a14="http://schemas.microsoft.com/office/drawing/2010/main">
                    <a:noFill/>
                  </a14:hiddenFill>
                </a:ext>
              </a:extLst>
            </p:spPr>
            <p:txBody>
              <a:bodyPr/>
              <a:lstStyle/>
              <a:p>
                <a:endParaRPr lang="nl-NL"/>
              </a:p>
            </p:txBody>
          </p:sp>
        </p:grpSp>
        <p:sp>
          <p:nvSpPr>
            <p:cNvPr id="37900" name="Text Box 71"/>
            <p:cNvSpPr txBox="1">
              <a:spLocks noChangeArrowheads="1"/>
            </p:cNvSpPr>
            <p:nvPr/>
          </p:nvSpPr>
          <p:spPr bwMode="auto">
            <a:xfrm>
              <a:off x="528" y="3456"/>
              <a:ext cx="2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eaLnBrk="1" hangingPunct="1">
                <a:spcBef>
                  <a:spcPct val="50000"/>
                </a:spcBef>
              </a:pPr>
              <a:r>
                <a:rPr lang="en-US" sz="1800"/>
                <a:t>F</a:t>
              </a:r>
              <a:r>
                <a:rPr lang="en-US" sz="1200"/>
                <a:t>1</a:t>
              </a:r>
              <a:endParaRPr lang="en-US" sz="1800"/>
            </a:p>
          </p:txBody>
        </p:sp>
      </p:grpSp>
      <p:sp>
        <p:nvSpPr>
          <p:cNvPr id="73800" name="Text Box 72"/>
          <p:cNvSpPr txBox="1">
            <a:spLocks noChangeArrowheads="1"/>
          </p:cNvSpPr>
          <p:nvPr/>
        </p:nvSpPr>
        <p:spPr bwMode="auto">
          <a:xfrm>
            <a:off x="4660900" y="3657600"/>
            <a:ext cx="3352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eaLnBrk="1" hangingPunct="1">
              <a:spcBef>
                <a:spcPct val="50000"/>
              </a:spcBef>
            </a:pPr>
            <a:r>
              <a:rPr lang="en-US" sz="2000"/>
              <a:t>Male: dead end</a:t>
            </a:r>
          </a:p>
        </p:txBody>
      </p:sp>
      <p:sp>
        <p:nvSpPr>
          <p:cNvPr id="73801" name="Text Box 73"/>
          <p:cNvSpPr txBox="1">
            <a:spLocks noChangeArrowheads="1"/>
          </p:cNvSpPr>
          <p:nvPr/>
        </p:nvSpPr>
        <p:spPr bwMode="auto">
          <a:xfrm>
            <a:off x="4521200" y="5029200"/>
            <a:ext cx="3962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eaLnBrk="1" hangingPunct="1">
              <a:spcBef>
                <a:spcPct val="50000"/>
              </a:spcBef>
            </a:pPr>
            <a:r>
              <a:rPr lang="en-US" sz="2000"/>
              <a:t>Different interests host-symbiont</a:t>
            </a:r>
          </a:p>
        </p:txBody>
      </p:sp>
      <p:sp>
        <p:nvSpPr>
          <p:cNvPr id="37898" name="Rectangle 2"/>
          <p:cNvSpPr>
            <a:spLocks noChangeArrowheads="1"/>
          </p:cNvSpPr>
          <p:nvPr/>
        </p:nvSpPr>
        <p:spPr bwMode="auto">
          <a:xfrm>
            <a:off x="-33336" y="0"/>
            <a:ext cx="9144000" cy="990600"/>
          </a:xfrm>
          <a:prstGeom prst="rect">
            <a:avLst/>
          </a:prstGeom>
          <a:noFill/>
          <a:ln>
            <a:noFill/>
          </a:ln>
        </p:spPr>
        <p:txBody>
          <a:bodyPr lIns="82808" tIns="41404" rIns="82808" bIns="41404" anchor="ctr"/>
          <a:lstStyle/>
          <a:p>
            <a:pPr algn="ctr" defTabSz="830263" eaLnBrk="0" hangingPunct="0"/>
            <a:r>
              <a:rPr lang="en-US" sz="2400" dirty="0">
                <a:solidFill>
                  <a:srgbClr val="7030A0"/>
                </a:solidFill>
                <a:latin typeface="Tahoma" pitchFamily="34" charset="0"/>
                <a:ea typeface="Tahoma" pitchFamily="34" charset="0"/>
                <a:cs typeface="Tahoma" pitchFamily="34" charset="0"/>
              </a:rPr>
              <a:t>Symbiont transmission: evolutionary conflict</a:t>
            </a:r>
          </a:p>
        </p:txBody>
      </p:sp>
    </p:spTree>
    <p:extLst>
      <p:ext uri="{BB962C8B-B14F-4D97-AF65-F5344CB8AC3E}">
        <p14:creationId xmlns:p14="http://schemas.microsoft.com/office/powerpoint/2010/main" val="31189081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380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8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800" grpId="0"/>
      <p:bldP spid="7380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sz="quarter" idx="1"/>
          </p:nvPr>
        </p:nvSpPr>
        <p:spPr/>
        <p:txBody>
          <a:bodyPr/>
          <a:lstStyle/>
          <a:p>
            <a:endParaRPr lang="nl-NL"/>
          </a:p>
        </p:txBody>
      </p:sp>
      <p:sp>
        <p:nvSpPr>
          <p:cNvPr id="4" name="Tijdelijke aanduiding voor inhoud 3"/>
          <p:cNvSpPr>
            <a:spLocks noGrp="1"/>
          </p:cNvSpPr>
          <p:nvPr>
            <p:ph sz="quarter" idx="2"/>
          </p:nvPr>
        </p:nvSpPr>
        <p:spPr/>
        <p:txBody>
          <a:bodyPr/>
          <a:lstStyle/>
          <a:p>
            <a:endParaRPr lang="nl-NL"/>
          </a:p>
        </p:txBody>
      </p:sp>
      <p:sp>
        <p:nvSpPr>
          <p:cNvPr id="5" name="Tijdelijke aanduiding voor tekst 4"/>
          <p:cNvSpPr>
            <a:spLocks noGrp="1"/>
          </p:cNvSpPr>
          <p:nvPr>
            <p:ph type="body" sz="half" idx="3"/>
          </p:nvPr>
        </p:nvSpPr>
        <p:spPr/>
        <p:txBody>
          <a:bodyPr/>
          <a:lstStyle/>
          <a:p>
            <a:endParaRPr lang="nl-NL"/>
          </a:p>
        </p:txBody>
      </p:sp>
      <p:pic>
        <p:nvPicPr>
          <p:cNvPr id="32770" name="Picture 2" descr="http://www.nature.com/nrmicro/journal/v6/n10/images/nrmicro1969-f2.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5576" y="936533"/>
            <a:ext cx="7488832" cy="4984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7899866"/>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ChangeArrowheads="1"/>
          </p:cNvSpPr>
          <p:nvPr>
            <p:ph type="title"/>
          </p:nvPr>
        </p:nvSpPr>
        <p:spPr>
          <a:xfrm>
            <a:off x="457200" y="0"/>
            <a:ext cx="8229600" cy="1143000"/>
          </a:xfrm>
        </p:spPr>
        <p:txBody>
          <a:bodyPr>
            <a:normAutofit/>
          </a:bodyPr>
          <a:lstStyle/>
          <a:p>
            <a:pPr algn="l"/>
            <a:r>
              <a:rPr lang="en-US" sz="2800" dirty="0">
                <a:solidFill>
                  <a:srgbClr val="7030A0"/>
                </a:solidFill>
                <a:latin typeface="Tahoma" pitchFamily="34" charset="0"/>
                <a:ea typeface="Tahoma" pitchFamily="34" charset="0"/>
                <a:cs typeface="Tahoma" pitchFamily="34" charset="0"/>
              </a:rPr>
              <a:t>Phylogenetic placement of symbiotic bacteria</a:t>
            </a:r>
          </a:p>
        </p:txBody>
      </p:sp>
      <p:sp>
        <p:nvSpPr>
          <p:cNvPr id="264197" name="Rectangle 5"/>
          <p:cNvSpPr>
            <a:spLocks noGrp="1" noChangeArrowheads="1"/>
          </p:cNvSpPr>
          <p:nvPr>
            <p:ph idx="1"/>
          </p:nvPr>
        </p:nvSpPr>
        <p:spPr>
          <a:xfrm>
            <a:off x="1447800" y="1524000"/>
            <a:ext cx="7239000" cy="366713"/>
          </a:xfrm>
        </p:spPr>
        <p:txBody>
          <a:bodyPr>
            <a:normAutofit fontScale="70000" lnSpcReduction="20000"/>
          </a:bodyPr>
          <a:lstStyle/>
          <a:p>
            <a:endParaRPr lang="nl-NL"/>
          </a:p>
        </p:txBody>
      </p:sp>
      <p:sp>
        <p:nvSpPr>
          <p:cNvPr id="264195" name="Text Box 3"/>
          <p:cNvSpPr txBox="1">
            <a:spLocks noChangeArrowheads="1"/>
          </p:cNvSpPr>
          <p:nvPr/>
        </p:nvSpPr>
        <p:spPr bwMode="auto">
          <a:xfrm>
            <a:off x="-76200" y="5486400"/>
            <a:ext cx="1371600" cy="6254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1000">
                <a:solidFill>
                  <a:schemeClr val="bg1"/>
                </a:solidFill>
              </a:rPr>
              <a:t>Moran &amp; Wernegreen, 2000</a:t>
            </a:r>
          </a:p>
          <a:p>
            <a:pPr eaLnBrk="0" hangingPunct="0">
              <a:spcBef>
                <a:spcPct val="50000"/>
              </a:spcBef>
            </a:pPr>
            <a:r>
              <a:rPr lang="en-US" sz="1000">
                <a:solidFill>
                  <a:schemeClr val="bg1"/>
                </a:solidFill>
              </a:rPr>
              <a:t>TREE</a:t>
            </a:r>
            <a:endParaRPr lang="en-US"/>
          </a:p>
        </p:txBody>
      </p:sp>
      <p:pic>
        <p:nvPicPr>
          <p:cNvPr id="264196" name="Picture 4" descr="phylogney mutualist and pathogen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28131" y="921717"/>
            <a:ext cx="3487738" cy="6035675"/>
          </a:xfrm>
          <a:prstGeom prst="rect">
            <a:avLst/>
          </a:prstGeom>
          <a:noFill/>
          <a:extLst>
            <a:ext uri="{909E8E84-426E-40DD-AFC4-6F175D3DCCD1}">
              <a14:hiddenFill xmlns:a14="http://schemas.microsoft.com/office/drawing/2010/main">
                <a:solidFill>
                  <a:srgbClr val="FFFFFF"/>
                </a:solidFill>
              </a14:hiddenFill>
            </a:ext>
          </a:extLst>
        </p:spPr>
      </p:pic>
      <p:cxnSp>
        <p:nvCxnSpPr>
          <p:cNvPr id="3" name="Rechte verbindingslijn met pijl 2"/>
          <p:cNvCxnSpPr/>
          <p:nvPr/>
        </p:nvCxnSpPr>
        <p:spPr>
          <a:xfrm flipH="1">
            <a:off x="5868144" y="1556792"/>
            <a:ext cx="2376264" cy="0"/>
          </a:xfrm>
          <a:prstGeom prst="straightConnector1">
            <a:avLst/>
          </a:prstGeom>
          <a:ln w="539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Rechte verbindingslijn met pijl 7"/>
          <p:cNvCxnSpPr/>
          <p:nvPr/>
        </p:nvCxnSpPr>
        <p:spPr>
          <a:xfrm flipH="1">
            <a:off x="5868144" y="4941168"/>
            <a:ext cx="2376264" cy="0"/>
          </a:xfrm>
          <a:prstGeom prst="straightConnector1">
            <a:avLst/>
          </a:prstGeom>
          <a:ln w="539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160061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539552" y="620688"/>
            <a:ext cx="7772400" cy="457200"/>
          </a:xfrm>
        </p:spPr>
        <p:txBody>
          <a:bodyPr>
            <a:normAutofit/>
          </a:bodyPr>
          <a:lstStyle/>
          <a:p>
            <a:pPr algn="l"/>
            <a:r>
              <a:rPr lang="en-US" altLang="en-US" sz="2400" dirty="0" err="1" smtClean="0">
                <a:solidFill>
                  <a:srgbClr val="660066"/>
                </a:solidFill>
                <a:latin typeface="Tahoma" pitchFamily="34" charset="0"/>
                <a:ea typeface="+mn-ea"/>
                <a:cs typeface="+mn-cs"/>
              </a:rPr>
              <a:t>Epigenetica</a:t>
            </a:r>
            <a:r>
              <a:rPr lang="en-US" altLang="en-US" sz="2400" dirty="0" smtClean="0">
                <a:solidFill>
                  <a:srgbClr val="660066"/>
                </a:solidFill>
                <a:latin typeface="Tahoma" pitchFamily="34" charset="0"/>
                <a:ea typeface="+mn-ea"/>
                <a:cs typeface="+mn-cs"/>
              </a:rPr>
              <a:t> en </a:t>
            </a:r>
            <a:r>
              <a:rPr lang="en-US" altLang="en-US" sz="2400" dirty="0" err="1" smtClean="0">
                <a:solidFill>
                  <a:srgbClr val="660066"/>
                </a:solidFill>
                <a:latin typeface="Tahoma" pitchFamily="34" charset="0"/>
                <a:ea typeface="+mn-ea"/>
                <a:cs typeface="+mn-cs"/>
              </a:rPr>
              <a:t>soortvorming</a:t>
            </a:r>
            <a:r>
              <a:rPr lang="en-US" altLang="en-US" sz="2400" dirty="0" smtClean="0">
                <a:solidFill>
                  <a:srgbClr val="660066"/>
                </a:solidFill>
                <a:latin typeface="Tahoma" pitchFamily="34" charset="0"/>
                <a:ea typeface="+mn-ea"/>
                <a:cs typeface="+mn-cs"/>
              </a:rPr>
              <a:t> </a:t>
            </a:r>
            <a:endParaRPr lang="en-US" altLang="en-US" sz="2400" dirty="0">
              <a:solidFill>
                <a:srgbClr val="660066"/>
              </a:solidFill>
              <a:latin typeface="Tahoma" pitchFamily="34" charset="0"/>
              <a:ea typeface="+mn-ea"/>
              <a:cs typeface="+mn-cs"/>
            </a:endParaRPr>
          </a:p>
        </p:txBody>
      </p:sp>
      <p:pic>
        <p:nvPicPr>
          <p:cNvPr id="180227" name="Picture 3" descr="C:\WINDOWS\DESKTOP\Hans\PICTURES\nasonia.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16000" y="1784350"/>
            <a:ext cx="2806700" cy="3276600"/>
          </a:xfrm>
          <a:prstGeom prst="rect">
            <a:avLst/>
          </a:prstGeom>
          <a:noFill/>
          <a:extLst>
            <a:ext uri="{909E8E84-426E-40DD-AFC4-6F175D3DCCD1}">
              <a14:hiddenFill xmlns:a14="http://schemas.microsoft.com/office/drawing/2010/main">
                <a:solidFill>
                  <a:srgbClr val="FFFFFF"/>
                </a:solidFill>
              </a14:hiddenFill>
            </a:ext>
          </a:extLst>
        </p:spPr>
      </p:pic>
      <p:sp>
        <p:nvSpPr>
          <p:cNvPr id="180228" name="Text Box 4"/>
          <p:cNvSpPr txBox="1">
            <a:spLocks noChangeArrowheads="1"/>
          </p:cNvSpPr>
          <p:nvPr/>
        </p:nvSpPr>
        <p:spPr bwMode="auto">
          <a:xfrm>
            <a:off x="1562100" y="5375275"/>
            <a:ext cx="10541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i="1">
                <a:solidFill>
                  <a:srgbClr val="000000"/>
                </a:solidFill>
                <a:latin typeface="Tahoma" pitchFamily="34" charset="0"/>
              </a:rPr>
              <a:t>Nasonia </a:t>
            </a:r>
          </a:p>
        </p:txBody>
      </p:sp>
      <p:pic>
        <p:nvPicPr>
          <p:cNvPr id="180229" name="Picture 5" descr="C:\WINDOWS\DESKTOP\Hans\PICTURES\bluebird.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167563" y="1751013"/>
            <a:ext cx="1976437" cy="1471612"/>
          </a:xfrm>
          <a:prstGeom prst="rect">
            <a:avLst/>
          </a:prstGeom>
          <a:noFill/>
          <a:extLst>
            <a:ext uri="{909E8E84-426E-40DD-AFC4-6F175D3DCCD1}">
              <a14:hiddenFill xmlns:a14="http://schemas.microsoft.com/office/drawing/2010/main">
                <a:solidFill>
                  <a:srgbClr val="FFFFFF"/>
                </a:solidFill>
              </a14:hiddenFill>
            </a:ext>
          </a:extLst>
        </p:spPr>
      </p:pic>
      <p:pic>
        <p:nvPicPr>
          <p:cNvPr id="180230" name="Picture 6" descr="C:\WINDOWS\DESKTOP\Hans\PICTURES\blowflylarvae.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97525" y="4068763"/>
            <a:ext cx="3430588" cy="2341562"/>
          </a:xfrm>
          <a:prstGeom prst="rect">
            <a:avLst/>
          </a:prstGeom>
          <a:noFill/>
          <a:extLst>
            <a:ext uri="{909E8E84-426E-40DD-AFC4-6F175D3DCCD1}">
              <a14:hiddenFill xmlns:a14="http://schemas.microsoft.com/office/drawing/2010/main">
                <a:solidFill>
                  <a:srgbClr val="FFFFFF"/>
                </a:solidFill>
              </a14:hiddenFill>
            </a:ext>
          </a:extLst>
        </p:spPr>
      </p:pic>
      <p:sp>
        <p:nvSpPr>
          <p:cNvPr id="180231" name="Line 7"/>
          <p:cNvSpPr>
            <a:spLocks noChangeShapeType="1"/>
          </p:cNvSpPr>
          <p:nvPr/>
        </p:nvSpPr>
        <p:spPr bwMode="auto">
          <a:xfrm flipV="1">
            <a:off x="7620000" y="2743200"/>
            <a:ext cx="328613" cy="1706563"/>
          </a:xfrm>
          <a:prstGeom prst="line">
            <a:avLst/>
          </a:prstGeom>
          <a:noFill/>
          <a:ln w="57150">
            <a:solidFill>
              <a:schemeClr val="tx1"/>
            </a:solidFill>
            <a:miter lim="800000"/>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nl-NL" sz="2400">
              <a:solidFill>
                <a:srgbClr val="000000"/>
              </a:solidFill>
            </a:endParaRPr>
          </a:p>
        </p:txBody>
      </p:sp>
      <p:sp>
        <p:nvSpPr>
          <p:cNvPr id="180232" name="Line 8"/>
          <p:cNvSpPr>
            <a:spLocks noChangeShapeType="1"/>
          </p:cNvSpPr>
          <p:nvPr/>
        </p:nvSpPr>
        <p:spPr bwMode="auto">
          <a:xfrm>
            <a:off x="3808413" y="5026025"/>
            <a:ext cx="15875" cy="33338"/>
          </a:xfrm>
          <a:prstGeom prst="line">
            <a:avLst/>
          </a:prstGeom>
          <a:noFill/>
          <a:ln w="9525">
            <a:solidFill>
              <a:schemeClr val="tx1"/>
            </a:solidFill>
            <a:miter lim="800000"/>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nl-NL" sz="2400">
              <a:solidFill>
                <a:srgbClr val="000000"/>
              </a:solidFill>
            </a:endParaRPr>
          </a:p>
        </p:txBody>
      </p:sp>
      <p:sp>
        <p:nvSpPr>
          <p:cNvPr id="180233" name="Line 9"/>
          <p:cNvSpPr>
            <a:spLocks noChangeShapeType="1"/>
          </p:cNvSpPr>
          <p:nvPr/>
        </p:nvSpPr>
        <p:spPr bwMode="auto">
          <a:xfrm>
            <a:off x="3857625" y="4073525"/>
            <a:ext cx="2938463" cy="296863"/>
          </a:xfrm>
          <a:prstGeom prst="line">
            <a:avLst/>
          </a:prstGeom>
          <a:noFill/>
          <a:ln w="57150">
            <a:solidFill>
              <a:schemeClr val="tx1"/>
            </a:solidFill>
            <a:miter lim="800000"/>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nl-NL" sz="2400">
              <a:solidFill>
                <a:srgbClr val="000000"/>
              </a:solidFill>
            </a:endParaRPr>
          </a:p>
        </p:txBody>
      </p:sp>
      <p:sp>
        <p:nvSpPr>
          <p:cNvPr id="180234" name="Text Box 10"/>
          <p:cNvSpPr txBox="1">
            <a:spLocks noChangeArrowheads="1"/>
          </p:cNvSpPr>
          <p:nvPr/>
        </p:nvSpPr>
        <p:spPr bwMode="auto">
          <a:xfrm>
            <a:off x="5965825" y="1814513"/>
            <a:ext cx="10001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a:solidFill>
                  <a:srgbClr val="000000"/>
                </a:solidFill>
                <a:latin typeface="Tahoma" pitchFamily="34" charset="0"/>
              </a:rPr>
              <a:t>bluebird</a:t>
            </a:r>
            <a:endParaRPr lang="en-US" altLang="en-US" sz="2800">
              <a:solidFill>
                <a:srgbClr val="000000"/>
              </a:solidFill>
              <a:latin typeface="Times New Roman" pitchFamily="18" charset="0"/>
            </a:endParaRPr>
          </a:p>
        </p:txBody>
      </p:sp>
      <p:sp>
        <p:nvSpPr>
          <p:cNvPr id="180235" name="Text Box 11"/>
          <p:cNvSpPr txBox="1">
            <a:spLocks noChangeArrowheads="1"/>
          </p:cNvSpPr>
          <p:nvPr/>
        </p:nvSpPr>
        <p:spPr bwMode="auto">
          <a:xfrm>
            <a:off x="4572000" y="5943600"/>
            <a:ext cx="8969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a:solidFill>
                  <a:srgbClr val="000000"/>
                </a:solidFill>
                <a:latin typeface="Tahoma" pitchFamily="34" charset="0"/>
              </a:rPr>
              <a:t>blowfly</a:t>
            </a:r>
            <a:endParaRPr lang="en-US" altLang="en-US" sz="2800">
              <a:solidFill>
                <a:srgbClr val="000000"/>
              </a:solidFill>
              <a:latin typeface="Times New Roman" pitchFamily="18" charset="0"/>
            </a:endParaRPr>
          </a:p>
        </p:txBody>
      </p:sp>
    </p:spTree>
    <p:extLst>
      <p:ext uri="{BB962C8B-B14F-4D97-AF65-F5344CB8AC3E}">
        <p14:creationId xmlns:p14="http://schemas.microsoft.com/office/powerpoint/2010/main" val="1491673990"/>
      </p:ext>
    </p:extLst>
  </p:cSld>
  <p:clrMapOvr>
    <a:masterClrMapping/>
  </p:clrMapOvr>
  <p:transition spd="med"/>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1250" name="Rectangle 1026"/>
          <p:cNvSpPr>
            <a:spLocks noGrp="1" noChangeArrowheads="1"/>
          </p:cNvSpPr>
          <p:nvPr>
            <p:ph type="title"/>
          </p:nvPr>
        </p:nvSpPr>
        <p:spPr>
          <a:xfrm>
            <a:off x="606425" y="372347"/>
            <a:ext cx="7772400" cy="457200"/>
          </a:xfrm>
        </p:spPr>
        <p:txBody>
          <a:bodyPr>
            <a:normAutofit/>
          </a:bodyPr>
          <a:lstStyle/>
          <a:p>
            <a:pPr algn="l"/>
            <a:r>
              <a:rPr lang="en-US" altLang="en-US" sz="2400" dirty="0">
                <a:solidFill>
                  <a:srgbClr val="660066"/>
                </a:solidFill>
                <a:latin typeface="Tahoma" pitchFamily="34" charset="0"/>
                <a:ea typeface="+mn-ea"/>
                <a:cs typeface="+mn-cs"/>
              </a:rPr>
              <a:t>Distribution of </a:t>
            </a:r>
            <a:r>
              <a:rPr lang="en-US" altLang="en-US" sz="2400" i="1" dirty="0" err="1">
                <a:solidFill>
                  <a:srgbClr val="660066"/>
                </a:solidFill>
                <a:latin typeface="Tahoma" pitchFamily="34" charset="0"/>
                <a:ea typeface="+mn-ea"/>
                <a:cs typeface="+mn-cs"/>
              </a:rPr>
              <a:t>Nasonia</a:t>
            </a:r>
            <a:endParaRPr lang="en-US" altLang="en-US" sz="2400" i="1" dirty="0">
              <a:solidFill>
                <a:srgbClr val="660066"/>
              </a:solidFill>
              <a:latin typeface="Tahoma" pitchFamily="34" charset="0"/>
              <a:ea typeface="+mn-ea"/>
              <a:cs typeface="+mn-cs"/>
            </a:endParaRPr>
          </a:p>
        </p:txBody>
      </p:sp>
      <p:pic>
        <p:nvPicPr>
          <p:cNvPr id="181251" name="Picture 1027"/>
          <p:cNvPicPr preferRelativeResize="0">
            <a:picLocks noGrp="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0" y="762000"/>
            <a:ext cx="9144000" cy="5410200"/>
          </a:xfrm>
          <a:solidFill>
            <a:schemeClr val="bg1">
              <a:alpha val="50000"/>
            </a:schemeClr>
          </a:solidFill>
          <a:ln/>
        </p:spPr>
      </p:pic>
      <p:grpSp>
        <p:nvGrpSpPr>
          <p:cNvPr id="181252" name="Group 1028"/>
          <p:cNvGrpSpPr>
            <a:grpSpLocks/>
          </p:cNvGrpSpPr>
          <p:nvPr/>
        </p:nvGrpSpPr>
        <p:grpSpPr bwMode="auto">
          <a:xfrm>
            <a:off x="1216025" y="1703388"/>
            <a:ext cx="6748463" cy="4452937"/>
            <a:chOff x="766" y="1073"/>
            <a:chExt cx="4251" cy="2805"/>
          </a:xfrm>
        </p:grpSpPr>
        <p:sp>
          <p:nvSpPr>
            <p:cNvPr id="181253" name="Freeform 1029"/>
            <p:cNvSpPr>
              <a:spLocks/>
            </p:cNvSpPr>
            <p:nvPr/>
          </p:nvSpPr>
          <p:spPr bwMode="auto">
            <a:xfrm>
              <a:off x="766" y="1073"/>
              <a:ext cx="4251" cy="2421"/>
            </a:xfrm>
            <a:custGeom>
              <a:avLst/>
              <a:gdLst>
                <a:gd name="T0" fmla="*/ 1086 w 4605"/>
                <a:gd name="T1" fmla="*/ 172 h 2421"/>
                <a:gd name="T2" fmla="*/ 690 w 4605"/>
                <a:gd name="T3" fmla="*/ 216 h 2421"/>
                <a:gd name="T4" fmla="*/ 446 w 4605"/>
                <a:gd name="T5" fmla="*/ 305 h 2421"/>
                <a:gd name="T6" fmla="*/ 157 w 4605"/>
                <a:gd name="T7" fmla="*/ 471 h 2421"/>
                <a:gd name="T8" fmla="*/ 24 w 4605"/>
                <a:gd name="T9" fmla="*/ 649 h 2421"/>
                <a:gd name="T10" fmla="*/ 24 w 4605"/>
                <a:gd name="T11" fmla="*/ 1093 h 2421"/>
                <a:gd name="T12" fmla="*/ 24 w 4605"/>
                <a:gd name="T13" fmla="*/ 1405 h 2421"/>
                <a:gd name="T14" fmla="*/ 301 w 4605"/>
                <a:gd name="T15" fmla="*/ 1938 h 2421"/>
                <a:gd name="T16" fmla="*/ 546 w 4605"/>
                <a:gd name="T17" fmla="*/ 2127 h 2421"/>
                <a:gd name="T18" fmla="*/ 768 w 4605"/>
                <a:gd name="T19" fmla="*/ 2338 h 2421"/>
                <a:gd name="T20" fmla="*/ 868 w 4605"/>
                <a:gd name="T21" fmla="*/ 2316 h 2421"/>
                <a:gd name="T22" fmla="*/ 990 w 4605"/>
                <a:gd name="T23" fmla="*/ 2360 h 2421"/>
                <a:gd name="T24" fmla="*/ 1068 w 4605"/>
                <a:gd name="T25" fmla="*/ 2304 h 2421"/>
                <a:gd name="T26" fmla="*/ 1157 w 4605"/>
                <a:gd name="T27" fmla="*/ 2227 h 2421"/>
                <a:gd name="T28" fmla="*/ 1246 w 4605"/>
                <a:gd name="T29" fmla="*/ 2149 h 2421"/>
                <a:gd name="T30" fmla="*/ 1446 w 4605"/>
                <a:gd name="T31" fmla="*/ 2038 h 2421"/>
                <a:gd name="T32" fmla="*/ 1558 w 4605"/>
                <a:gd name="T33" fmla="*/ 1892 h 2421"/>
                <a:gd name="T34" fmla="*/ 1723 w 4605"/>
                <a:gd name="T35" fmla="*/ 1708 h 2421"/>
                <a:gd name="T36" fmla="*/ 1771 w 4605"/>
                <a:gd name="T37" fmla="*/ 1668 h 2421"/>
                <a:gd name="T38" fmla="*/ 1828 w 4605"/>
                <a:gd name="T39" fmla="*/ 1643 h 2421"/>
                <a:gd name="T40" fmla="*/ 1857 w 4605"/>
                <a:gd name="T41" fmla="*/ 1360 h 2421"/>
                <a:gd name="T42" fmla="*/ 1846 w 4605"/>
                <a:gd name="T43" fmla="*/ 1271 h 2421"/>
                <a:gd name="T44" fmla="*/ 1868 w 4605"/>
                <a:gd name="T45" fmla="*/ 1149 h 2421"/>
                <a:gd name="T46" fmla="*/ 1846 w 4605"/>
                <a:gd name="T47" fmla="*/ 1016 h 2421"/>
                <a:gd name="T48" fmla="*/ 1834 w 4605"/>
                <a:gd name="T49" fmla="*/ 882 h 2421"/>
                <a:gd name="T50" fmla="*/ 1879 w 4605"/>
                <a:gd name="T51" fmla="*/ 694 h 2421"/>
                <a:gd name="T52" fmla="*/ 2157 w 4605"/>
                <a:gd name="T53" fmla="*/ 482 h 2421"/>
                <a:gd name="T54" fmla="*/ 2268 w 4605"/>
                <a:gd name="T55" fmla="*/ 494 h 2421"/>
                <a:gd name="T56" fmla="*/ 2257 w 4605"/>
                <a:gd name="T57" fmla="*/ 505 h 2421"/>
                <a:gd name="T58" fmla="*/ 2253 w 4605"/>
                <a:gd name="T59" fmla="*/ 592 h 2421"/>
                <a:gd name="T60" fmla="*/ 2330 w 4605"/>
                <a:gd name="T61" fmla="*/ 500 h 2421"/>
                <a:gd name="T62" fmla="*/ 2408 w 4605"/>
                <a:gd name="T63" fmla="*/ 526 h 2421"/>
                <a:gd name="T64" fmla="*/ 2494 w 4605"/>
                <a:gd name="T65" fmla="*/ 631 h 2421"/>
                <a:gd name="T66" fmla="*/ 2572 w 4605"/>
                <a:gd name="T67" fmla="*/ 736 h 2421"/>
                <a:gd name="T68" fmla="*/ 2645 w 4605"/>
                <a:gd name="T69" fmla="*/ 1005 h 2421"/>
                <a:gd name="T70" fmla="*/ 2745 w 4605"/>
                <a:gd name="T71" fmla="*/ 1160 h 2421"/>
                <a:gd name="T72" fmla="*/ 2801 w 4605"/>
                <a:gd name="T73" fmla="*/ 1260 h 2421"/>
                <a:gd name="T74" fmla="*/ 2912 w 4605"/>
                <a:gd name="T75" fmla="*/ 1305 h 2421"/>
                <a:gd name="T76" fmla="*/ 2945 w 4605"/>
                <a:gd name="T77" fmla="*/ 1338 h 2421"/>
                <a:gd name="T78" fmla="*/ 3073 w 4605"/>
                <a:gd name="T79" fmla="*/ 1419 h 2421"/>
                <a:gd name="T80" fmla="*/ 3301 w 4605"/>
                <a:gd name="T81" fmla="*/ 1427 h 2421"/>
                <a:gd name="T82" fmla="*/ 3445 w 4605"/>
                <a:gd name="T83" fmla="*/ 1527 h 2421"/>
                <a:gd name="T84" fmla="*/ 3579 w 4605"/>
                <a:gd name="T85" fmla="*/ 1693 h 2421"/>
                <a:gd name="T86" fmla="*/ 3517 w 4605"/>
                <a:gd name="T87" fmla="*/ 1787 h 2421"/>
                <a:gd name="T88" fmla="*/ 3614 w 4605"/>
                <a:gd name="T89" fmla="*/ 1812 h 2421"/>
                <a:gd name="T90" fmla="*/ 3644 w 4605"/>
                <a:gd name="T91" fmla="*/ 1826 h 2421"/>
                <a:gd name="T92" fmla="*/ 3768 w 4605"/>
                <a:gd name="T93" fmla="*/ 1799 h 2421"/>
                <a:gd name="T94" fmla="*/ 4134 w 4605"/>
                <a:gd name="T95" fmla="*/ 1516 h 2421"/>
                <a:gd name="T96" fmla="*/ 4556 w 4605"/>
                <a:gd name="T97" fmla="*/ 38 h 2421"/>
                <a:gd name="T98" fmla="*/ 4312 w 4605"/>
                <a:gd name="T99" fmla="*/ 127 h 2421"/>
                <a:gd name="T100" fmla="*/ 3820 w 4605"/>
                <a:gd name="T101" fmla="*/ 349 h 2421"/>
                <a:gd name="T102" fmla="*/ 3727 w 4605"/>
                <a:gd name="T103" fmla="*/ 369 h 2421"/>
                <a:gd name="T104" fmla="*/ 3634 w 4605"/>
                <a:gd name="T105" fmla="*/ 329 h 2421"/>
                <a:gd name="T106" fmla="*/ 3344 w 4605"/>
                <a:gd name="T107" fmla="*/ 408 h 2421"/>
                <a:gd name="T108" fmla="*/ 3141 w 4605"/>
                <a:gd name="T109" fmla="*/ 356 h 2421"/>
                <a:gd name="T110" fmla="*/ 2779 w 4605"/>
                <a:gd name="T111" fmla="*/ 216 h 2421"/>
                <a:gd name="T112" fmla="*/ 2523 w 4605"/>
                <a:gd name="T113" fmla="*/ 138 h 2421"/>
                <a:gd name="T114" fmla="*/ 2370 w 4605"/>
                <a:gd name="T115" fmla="*/ 186 h 2421"/>
                <a:gd name="T116" fmla="*/ 1993 w 4605"/>
                <a:gd name="T117" fmla="*/ 80 h 2421"/>
                <a:gd name="T118" fmla="*/ 1645 w 4605"/>
                <a:gd name="T119" fmla="*/ 54 h 2421"/>
                <a:gd name="T120" fmla="*/ 1220 w 4605"/>
                <a:gd name="T121" fmla="*/ 120 h 2421"/>
                <a:gd name="T122" fmla="*/ 1153 w 4605"/>
                <a:gd name="T123" fmla="*/ 133 h 2421"/>
                <a:gd name="T124" fmla="*/ 1086 w 4605"/>
                <a:gd name="T125" fmla="*/ 172 h 2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605" h="2421">
                  <a:moveTo>
                    <a:pt x="1086" y="172"/>
                  </a:moveTo>
                  <a:cubicBezTo>
                    <a:pt x="990" y="191"/>
                    <a:pt x="758" y="122"/>
                    <a:pt x="690" y="216"/>
                  </a:cubicBezTo>
                  <a:cubicBezTo>
                    <a:pt x="677" y="234"/>
                    <a:pt x="458" y="286"/>
                    <a:pt x="446" y="305"/>
                  </a:cubicBezTo>
                  <a:cubicBezTo>
                    <a:pt x="414" y="355"/>
                    <a:pt x="185" y="414"/>
                    <a:pt x="157" y="471"/>
                  </a:cubicBezTo>
                  <a:cubicBezTo>
                    <a:pt x="139" y="506"/>
                    <a:pt x="41" y="604"/>
                    <a:pt x="24" y="649"/>
                  </a:cubicBezTo>
                  <a:cubicBezTo>
                    <a:pt x="20" y="671"/>
                    <a:pt x="27" y="1072"/>
                    <a:pt x="24" y="1093"/>
                  </a:cubicBezTo>
                  <a:cubicBezTo>
                    <a:pt x="14" y="1134"/>
                    <a:pt x="24" y="1405"/>
                    <a:pt x="24" y="1405"/>
                  </a:cubicBezTo>
                  <a:cubicBezTo>
                    <a:pt x="0" y="1638"/>
                    <a:pt x="170" y="1755"/>
                    <a:pt x="301" y="1938"/>
                  </a:cubicBezTo>
                  <a:cubicBezTo>
                    <a:pt x="308" y="1968"/>
                    <a:pt x="537" y="2098"/>
                    <a:pt x="546" y="2127"/>
                  </a:cubicBezTo>
                  <a:cubicBezTo>
                    <a:pt x="562" y="2176"/>
                    <a:pt x="751" y="2291"/>
                    <a:pt x="768" y="2338"/>
                  </a:cubicBezTo>
                  <a:cubicBezTo>
                    <a:pt x="773" y="2350"/>
                    <a:pt x="862" y="2305"/>
                    <a:pt x="868" y="2316"/>
                  </a:cubicBezTo>
                  <a:cubicBezTo>
                    <a:pt x="882" y="2340"/>
                    <a:pt x="974" y="2339"/>
                    <a:pt x="990" y="2360"/>
                  </a:cubicBezTo>
                  <a:cubicBezTo>
                    <a:pt x="1037" y="2421"/>
                    <a:pt x="1009" y="2278"/>
                    <a:pt x="1068" y="2304"/>
                  </a:cubicBezTo>
                  <a:cubicBezTo>
                    <a:pt x="1145" y="2406"/>
                    <a:pt x="1043" y="2211"/>
                    <a:pt x="1157" y="2227"/>
                  </a:cubicBezTo>
                  <a:cubicBezTo>
                    <a:pt x="1173" y="2222"/>
                    <a:pt x="1228" y="2162"/>
                    <a:pt x="1246" y="2149"/>
                  </a:cubicBezTo>
                  <a:cubicBezTo>
                    <a:pt x="1306" y="2107"/>
                    <a:pt x="1381" y="2067"/>
                    <a:pt x="1446" y="2038"/>
                  </a:cubicBezTo>
                  <a:cubicBezTo>
                    <a:pt x="1516" y="1972"/>
                    <a:pt x="1478" y="1929"/>
                    <a:pt x="1558" y="1892"/>
                  </a:cubicBezTo>
                  <a:cubicBezTo>
                    <a:pt x="1610" y="1824"/>
                    <a:pt x="1671" y="1778"/>
                    <a:pt x="1723" y="1708"/>
                  </a:cubicBezTo>
                  <a:cubicBezTo>
                    <a:pt x="1736" y="1690"/>
                    <a:pt x="1753" y="1679"/>
                    <a:pt x="1771" y="1668"/>
                  </a:cubicBezTo>
                  <a:cubicBezTo>
                    <a:pt x="1789" y="1657"/>
                    <a:pt x="1828" y="1643"/>
                    <a:pt x="1828" y="1643"/>
                  </a:cubicBezTo>
                  <a:cubicBezTo>
                    <a:pt x="1878" y="1575"/>
                    <a:pt x="1815" y="1440"/>
                    <a:pt x="1857" y="1360"/>
                  </a:cubicBezTo>
                  <a:cubicBezTo>
                    <a:pt x="1867" y="1343"/>
                    <a:pt x="1836" y="1289"/>
                    <a:pt x="1846" y="1271"/>
                  </a:cubicBezTo>
                  <a:cubicBezTo>
                    <a:pt x="1851" y="1258"/>
                    <a:pt x="1868" y="1149"/>
                    <a:pt x="1868" y="1149"/>
                  </a:cubicBezTo>
                  <a:cubicBezTo>
                    <a:pt x="1885" y="1080"/>
                    <a:pt x="1802" y="1106"/>
                    <a:pt x="1846" y="1016"/>
                  </a:cubicBezTo>
                  <a:cubicBezTo>
                    <a:pt x="1850" y="1004"/>
                    <a:pt x="1829" y="893"/>
                    <a:pt x="1834" y="882"/>
                  </a:cubicBezTo>
                  <a:cubicBezTo>
                    <a:pt x="1838" y="868"/>
                    <a:pt x="1873" y="707"/>
                    <a:pt x="1879" y="694"/>
                  </a:cubicBezTo>
                  <a:cubicBezTo>
                    <a:pt x="1903" y="601"/>
                    <a:pt x="2132" y="573"/>
                    <a:pt x="2157" y="482"/>
                  </a:cubicBezTo>
                  <a:cubicBezTo>
                    <a:pt x="2183" y="385"/>
                    <a:pt x="2242" y="575"/>
                    <a:pt x="2268" y="494"/>
                  </a:cubicBezTo>
                  <a:cubicBezTo>
                    <a:pt x="2283" y="445"/>
                    <a:pt x="2237" y="546"/>
                    <a:pt x="2257" y="505"/>
                  </a:cubicBezTo>
                  <a:cubicBezTo>
                    <a:pt x="2265" y="487"/>
                    <a:pt x="2244" y="608"/>
                    <a:pt x="2253" y="592"/>
                  </a:cubicBezTo>
                  <a:cubicBezTo>
                    <a:pt x="2283" y="539"/>
                    <a:pt x="2295" y="532"/>
                    <a:pt x="2330" y="500"/>
                  </a:cubicBezTo>
                  <a:cubicBezTo>
                    <a:pt x="2357" y="508"/>
                    <a:pt x="2384" y="512"/>
                    <a:pt x="2408" y="526"/>
                  </a:cubicBezTo>
                  <a:cubicBezTo>
                    <a:pt x="2446" y="548"/>
                    <a:pt x="2462" y="601"/>
                    <a:pt x="2494" y="631"/>
                  </a:cubicBezTo>
                  <a:cubicBezTo>
                    <a:pt x="2515" y="688"/>
                    <a:pt x="2528" y="716"/>
                    <a:pt x="2572" y="736"/>
                  </a:cubicBezTo>
                  <a:cubicBezTo>
                    <a:pt x="2608" y="809"/>
                    <a:pt x="2589" y="953"/>
                    <a:pt x="2645" y="1005"/>
                  </a:cubicBezTo>
                  <a:cubicBezTo>
                    <a:pt x="2714" y="1067"/>
                    <a:pt x="2659" y="1061"/>
                    <a:pt x="2745" y="1160"/>
                  </a:cubicBezTo>
                  <a:cubicBezTo>
                    <a:pt x="2782" y="1204"/>
                    <a:pt x="2761" y="1234"/>
                    <a:pt x="2801" y="1260"/>
                  </a:cubicBezTo>
                  <a:cubicBezTo>
                    <a:pt x="2847" y="1292"/>
                    <a:pt x="2874" y="1258"/>
                    <a:pt x="2912" y="1305"/>
                  </a:cubicBezTo>
                  <a:cubicBezTo>
                    <a:pt x="2936" y="1332"/>
                    <a:pt x="2918" y="1319"/>
                    <a:pt x="2945" y="1338"/>
                  </a:cubicBezTo>
                  <a:cubicBezTo>
                    <a:pt x="2972" y="1357"/>
                    <a:pt x="3014" y="1404"/>
                    <a:pt x="3073" y="1419"/>
                  </a:cubicBezTo>
                  <a:cubicBezTo>
                    <a:pt x="3114" y="1482"/>
                    <a:pt x="3255" y="1374"/>
                    <a:pt x="3301" y="1427"/>
                  </a:cubicBezTo>
                  <a:cubicBezTo>
                    <a:pt x="3335" y="1464"/>
                    <a:pt x="3405" y="1508"/>
                    <a:pt x="3445" y="1527"/>
                  </a:cubicBezTo>
                  <a:cubicBezTo>
                    <a:pt x="3492" y="1548"/>
                    <a:pt x="3530" y="1659"/>
                    <a:pt x="3579" y="1693"/>
                  </a:cubicBezTo>
                  <a:cubicBezTo>
                    <a:pt x="3590" y="1699"/>
                    <a:pt x="3506" y="1782"/>
                    <a:pt x="3517" y="1787"/>
                  </a:cubicBezTo>
                  <a:cubicBezTo>
                    <a:pt x="3549" y="1799"/>
                    <a:pt x="3582" y="1798"/>
                    <a:pt x="3614" y="1812"/>
                  </a:cubicBezTo>
                  <a:cubicBezTo>
                    <a:pt x="3623" y="1818"/>
                    <a:pt x="3634" y="1820"/>
                    <a:pt x="3644" y="1826"/>
                  </a:cubicBezTo>
                  <a:cubicBezTo>
                    <a:pt x="3664" y="1822"/>
                    <a:pt x="3738" y="1818"/>
                    <a:pt x="3768" y="1799"/>
                  </a:cubicBezTo>
                  <a:cubicBezTo>
                    <a:pt x="3864" y="1745"/>
                    <a:pt x="4076" y="1634"/>
                    <a:pt x="4134" y="1516"/>
                  </a:cubicBezTo>
                  <a:cubicBezTo>
                    <a:pt x="4164" y="1301"/>
                    <a:pt x="4605" y="244"/>
                    <a:pt x="4556" y="38"/>
                  </a:cubicBezTo>
                  <a:cubicBezTo>
                    <a:pt x="4547" y="0"/>
                    <a:pt x="4329" y="165"/>
                    <a:pt x="4312" y="127"/>
                  </a:cubicBezTo>
                  <a:cubicBezTo>
                    <a:pt x="4275" y="48"/>
                    <a:pt x="3877" y="394"/>
                    <a:pt x="3820" y="349"/>
                  </a:cubicBezTo>
                  <a:cubicBezTo>
                    <a:pt x="3808" y="341"/>
                    <a:pt x="3737" y="375"/>
                    <a:pt x="3727" y="369"/>
                  </a:cubicBezTo>
                  <a:cubicBezTo>
                    <a:pt x="3708" y="357"/>
                    <a:pt x="3634" y="329"/>
                    <a:pt x="3634" y="329"/>
                  </a:cubicBezTo>
                  <a:cubicBezTo>
                    <a:pt x="3554" y="258"/>
                    <a:pt x="3423" y="414"/>
                    <a:pt x="3344" y="408"/>
                  </a:cubicBezTo>
                  <a:cubicBezTo>
                    <a:pt x="3273" y="396"/>
                    <a:pt x="3211" y="380"/>
                    <a:pt x="3141" y="356"/>
                  </a:cubicBezTo>
                  <a:cubicBezTo>
                    <a:pt x="2999" y="308"/>
                    <a:pt x="2925" y="237"/>
                    <a:pt x="2779" y="216"/>
                  </a:cubicBezTo>
                  <a:cubicBezTo>
                    <a:pt x="2479" y="106"/>
                    <a:pt x="2799" y="207"/>
                    <a:pt x="2523" y="138"/>
                  </a:cubicBezTo>
                  <a:cubicBezTo>
                    <a:pt x="2474" y="125"/>
                    <a:pt x="2418" y="206"/>
                    <a:pt x="2370" y="186"/>
                  </a:cubicBezTo>
                  <a:cubicBezTo>
                    <a:pt x="2253" y="137"/>
                    <a:pt x="2112" y="103"/>
                    <a:pt x="1993" y="80"/>
                  </a:cubicBezTo>
                  <a:cubicBezTo>
                    <a:pt x="1871" y="31"/>
                    <a:pt x="1775" y="44"/>
                    <a:pt x="1645" y="54"/>
                  </a:cubicBezTo>
                  <a:cubicBezTo>
                    <a:pt x="1460" y="129"/>
                    <a:pt x="1533" y="107"/>
                    <a:pt x="1220" y="120"/>
                  </a:cubicBezTo>
                  <a:cubicBezTo>
                    <a:pt x="1198" y="124"/>
                    <a:pt x="1176" y="129"/>
                    <a:pt x="1153" y="133"/>
                  </a:cubicBezTo>
                  <a:cubicBezTo>
                    <a:pt x="1059" y="149"/>
                    <a:pt x="1046" y="117"/>
                    <a:pt x="1086" y="172"/>
                  </a:cubicBezTo>
                  <a:close/>
                </a:path>
              </a:pathLst>
            </a:custGeom>
            <a:solidFill>
              <a:srgbClr val="FFFF66">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nl-NL" sz="2400">
                <a:solidFill>
                  <a:srgbClr val="000000"/>
                </a:solidFill>
              </a:endParaRPr>
            </a:p>
          </p:txBody>
        </p:sp>
        <p:sp>
          <p:nvSpPr>
            <p:cNvPr id="181254" name="Text Box 1030"/>
            <p:cNvSpPr txBox="1">
              <a:spLocks noChangeArrowheads="1"/>
            </p:cNvSpPr>
            <p:nvPr/>
          </p:nvSpPr>
          <p:spPr bwMode="auto">
            <a:xfrm>
              <a:off x="2210" y="3572"/>
              <a:ext cx="1631" cy="306"/>
            </a:xfrm>
            <a:prstGeom prst="rect">
              <a:avLst/>
            </a:prstGeom>
            <a:solidFill>
              <a:schemeClr val="bg1"/>
            </a:solidFill>
            <a:ln w="2857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spcBef>
                  <a:spcPct val="0"/>
                </a:spcBef>
                <a:spcAft>
                  <a:spcPct val="0"/>
                </a:spcAft>
              </a:pPr>
              <a:r>
                <a:rPr lang="en-US" sz="2400">
                  <a:solidFill>
                    <a:srgbClr val="FF9900"/>
                  </a:solidFill>
                  <a:latin typeface="Times New Roman" pitchFamily="18" charset="0"/>
                </a:rPr>
                <a:t>Nasonia vitripennis</a:t>
              </a:r>
            </a:p>
          </p:txBody>
        </p:sp>
      </p:grpSp>
      <p:grpSp>
        <p:nvGrpSpPr>
          <p:cNvPr id="181255" name="Group 1031"/>
          <p:cNvGrpSpPr>
            <a:grpSpLocks/>
          </p:cNvGrpSpPr>
          <p:nvPr/>
        </p:nvGrpSpPr>
        <p:grpSpPr bwMode="auto">
          <a:xfrm>
            <a:off x="606425" y="2057400"/>
            <a:ext cx="3176588" cy="4108450"/>
            <a:chOff x="382" y="1296"/>
            <a:chExt cx="2001" cy="2588"/>
          </a:xfrm>
        </p:grpSpPr>
        <p:sp>
          <p:nvSpPr>
            <p:cNvPr id="181256" name="Freeform 1032"/>
            <p:cNvSpPr>
              <a:spLocks/>
            </p:cNvSpPr>
            <p:nvPr/>
          </p:nvSpPr>
          <p:spPr bwMode="auto">
            <a:xfrm>
              <a:off x="801" y="1296"/>
              <a:ext cx="1582" cy="2066"/>
            </a:xfrm>
            <a:custGeom>
              <a:avLst/>
              <a:gdLst>
                <a:gd name="T0" fmla="*/ 772 w 1714"/>
                <a:gd name="T1" fmla="*/ 26 h 2066"/>
                <a:gd name="T2" fmla="*/ 718 w 1714"/>
                <a:gd name="T3" fmla="*/ 76 h 2066"/>
                <a:gd name="T4" fmla="*/ 681 w 1714"/>
                <a:gd name="T5" fmla="*/ 153 h 2066"/>
                <a:gd name="T6" fmla="*/ 554 w 1714"/>
                <a:gd name="T7" fmla="*/ 37 h 2066"/>
                <a:gd name="T8" fmla="*/ 499 w 1714"/>
                <a:gd name="T9" fmla="*/ 171 h 2066"/>
                <a:gd name="T10" fmla="*/ 343 w 1714"/>
                <a:gd name="T11" fmla="*/ 171 h 2066"/>
                <a:gd name="T12" fmla="*/ 310 w 1714"/>
                <a:gd name="T13" fmla="*/ 282 h 2066"/>
                <a:gd name="T14" fmla="*/ 232 w 1714"/>
                <a:gd name="T15" fmla="*/ 348 h 2066"/>
                <a:gd name="T16" fmla="*/ 132 w 1714"/>
                <a:gd name="T17" fmla="*/ 437 h 2066"/>
                <a:gd name="T18" fmla="*/ 65 w 1714"/>
                <a:gd name="T19" fmla="*/ 604 h 2066"/>
                <a:gd name="T20" fmla="*/ 21 w 1714"/>
                <a:gd name="T21" fmla="*/ 804 h 2066"/>
                <a:gd name="T22" fmla="*/ 110 w 1714"/>
                <a:gd name="T23" fmla="*/ 1393 h 2066"/>
                <a:gd name="T24" fmla="*/ 276 w 1714"/>
                <a:gd name="T25" fmla="*/ 1604 h 2066"/>
                <a:gd name="T26" fmla="*/ 365 w 1714"/>
                <a:gd name="T27" fmla="*/ 1715 h 2066"/>
                <a:gd name="T28" fmla="*/ 476 w 1714"/>
                <a:gd name="T29" fmla="*/ 1815 h 2066"/>
                <a:gd name="T30" fmla="*/ 554 w 1714"/>
                <a:gd name="T31" fmla="*/ 1937 h 2066"/>
                <a:gd name="T32" fmla="*/ 745 w 1714"/>
                <a:gd name="T33" fmla="*/ 2003 h 2066"/>
                <a:gd name="T34" fmla="*/ 846 w 1714"/>
                <a:gd name="T35" fmla="*/ 2066 h 2066"/>
                <a:gd name="T36" fmla="*/ 956 w 1714"/>
                <a:gd name="T37" fmla="*/ 2053 h 2066"/>
                <a:gd name="T38" fmla="*/ 1065 w 1714"/>
                <a:gd name="T39" fmla="*/ 1978 h 2066"/>
                <a:gd name="T40" fmla="*/ 1120 w 1714"/>
                <a:gd name="T41" fmla="*/ 1927 h 2066"/>
                <a:gd name="T42" fmla="*/ 1265 w 1714"/>
                <a:gd name="T43" fmla="*/ 1813 h 2066"/>
                <a:gd name="T44" fmla="*/ 1449 w 1714"/>
                <a:gd name="T45" fmla="*/ 1674 h 2066"/>
                <a:gd name="T46" fmla="*/ 1521 w 1714"/>
                <a:gd name="T47" fmla="*/ 1547 h 2066"/>
                <a:gd name="T48" fmla="*/ 1585 w 1714"/>
                <a:gd name="T49" fmla="*/ 1470 h 2066"/>
                <a:gd name="T50" fmla="*/ 1676 w 1714"/>
                <a:gd name="T51" fmla="*/ 1356 h 2066"/>
                <a:gd name="T52" fmla="*/ 1704 w 1714"/>
                <a:gd name="T53" fmla="*/ 1281 h 2066"/>
                <a:gd name="T54" fmla="*/ 1686 w 1714"/>
                <a:gd name="T55" fmla="*/ 862 h 2066"/>
                <a:gd name="T56" fmla="*/ 1667 w 1714"/>
                <a:gd name="T57" fmla="*/ 659 h 2066"/>
                <a:gd name="T58" fmla="*/ 1649 w 1714"/>
                <a:gd name="T59" fmla="*/ 583 h 2066"/>
                <a:gd name="T60" fmla="*/ 1540 w 1714"/>
                <a:gd name="T61" fmla="*/ 305 h 2066"/>
                <a:gd name="T62" fmla="*/ 1430 w 1714"/>
                <a:gd name="T63" fmla="*/ 228 h 2066"/>
                <a:gd name="T64" fmla="*/ 1375 w 1714"/>
                <a:gd name="T65" fmla="*/ 203 h 2066"/>
                <a:gd name="T66" fmla="*/ 1348 w 1714"/>
                <a:gd name="T67" fmla="*/ 191 h 2066"/>
                <a:gd name="T68" fmla="*/ 910 w 1714"/>
                <a:gd name="T69" fmla="*/ 51 h 2066"/>
                <a:gd name="T70" fmla="*/ 882 w 1714"/>
                <a:gd name="T71" fmla="*/ 39 h 2066"/>
                <a:gd name="T72" fmla="*/ 836 w 1714"/>
                <a:gd name="T73" fmla="*/ 26 h 2066"/>
                <a:gd name="T74" fmla="*/ 781 w 1714"/>
                <a:gd name="T75" fmla="*/ 0 h 2066"/>
                <a:gd name="T76" fmla="*/ 772 w 1714"/>
                <a:gd name="T77" fmla="*/ 26 h 2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14" h="2066">
                  <a:moveTo>
                    <a:pt x="772" y="26"/>
                  </a:moveTo>
                  <a:cubicBezTo>
                    <a:pt x="754" y="43"/>
                    <a:pt x="736" y="59"/>
                    <a:pt x="718" y="76"/>
                  </a:cubicBezTo>
                  <a:cubicBezTo>
                    <a:pt x="700" y="94"/>
                    <a:pt x="694" y="128"/>
                    <a:pt x="681" y="153"/>
                  </a:cubicBezTo>
                  <a:cubicBezTo>
                    <a:pt x="674" y="168"/>
                    <a:pt x="561" y="22"/>
                    <a:pt x="554" y="37"/>
                  </a:cubicBezTo>
                  <a:cubicBezTo>
                    <a:pt x="470" y="196"/>
                    <a:pt x="561" y="85"/>
                    <a:pt x="499" y="171"/>
                  </a:cubicBezTo>
                  <a:cubicBezTo>
                    <a:pt x="449" y="314"/>
                    <a:pt x="391" y="54"/>
                    <a:pt x="343" y="171"/>
                  </a:cubicBezTo>
                  <a:cubicBezTo>
                    <a:pt x="336" y="187"/>
                    <a:pt x="315" y="265"/>
                    <a:pt x="310" y="282"/>
                  </a:cubicBezTo>
                  <a:cubicBezTo>
                    <a:pt x="306" y="294"/>
                    <a:pt x="237" y="336"/>
                    <a:pt x="232" y="348"/>
                  </a:cubicBezTo>
                  <a:cubicBezTo>
                    <a:pt x="215" y="391"/>
                    <a:pt x="156" y="400"/>
                    <a:pt x="132" y="437"/>
                  </a:cubicBezTo>
                  <a:cubicBezTo>
                    <a:pt x="114" y="465"/>
                    <a:pt x="77" y="572"/>
                    <a:pt x="65" y="604"/>
                  </a:cubicBezTo>
                  <a:cubicBezTo>
                    <a:pt x="41" y="668"/>
                    <a:pt x="46" y="750"/>
                    <a:pt x="21" y="804"/>
                  </a:cubicBezTo>
                  <a:cubicBezTo>
                    <a:pt x="0" y="922"/>
                    <a:pt x="73" y="1263"/>
                    <a:pt x="110" y="1393"/>
                  </a:cubicBezTo>
                  <a:cubicBezTo>
                    <a:pt x="123" y="1445"/>
                    <a:pt x="252" y="1561"/>
                    <a:pt x="276" y="1604"/>
                  </a:cubicBezTo>
                  <a:cubicBezTo>
                    <a:pt x="296" y="1691"/>
                    <a:pt x="297" y="1575"/>
                    <a:pt x="365" y="1715"/>
                  </a:cubicBezTo>
                  <a:cubicBezTo>
                    <a:pt x="390" y="1765"/>
                    <a:pt x="451" y="1765"/>
                    <a:pt x="476" y="1815"/>
                  </a:cubicBezTo>
                  <a:cubicBezTo>
                    <a:pt x="510" y="1885"/>
                    <a:pt x="521" y="1848"/>
                    <a:pt x="554" y="1937"/>
                  </a:cubicBezTo>
                  <a:cubicBezTo>
                    <a:pt x="585" y="2020"/>
                    <a:pt x="675" y="1970"/>
                    <a:pt x="745" y="2003"/>
                  </a:cubicBezTo>
                  <a:cubicBezTo>
                    <a:pt x="780" y="2051"/>
                    <a:pt x="797" y="2052"/>
                    <a:pt x="846" y="2066"/>
                  </a:cubicBezTo>
                  <a:cubicBezTo>
                    <a:pt x="882" y="2061"/>
                    <a:pt x="919" y="2060"/>
                    <a:pt x="956" y="2053"/>
                  </a:cubicBezTo>
                  <a:cubicBezTo>
                    <a:pt x="997" y="2045"/>
                    <a:pt x="1025" y="1996"/>
                    <a:pt x="1065" y="1978"/>
                  </a:cubicBezTo>
                  <a:cubicBezTo>
                    <a:pt x="1124" y="1894"/>
                    <a:pt x="1061" y="1972"/>
                    <a:pt x="1120" y="1927"/>
                  </a:cubicBezTo>
                  <a:cubicBezTo>
                    <a:pt x="1169" y="1889"/>
                    <a:pt x="1215" y="1847"/>
                    <a:pt x="1265" y="1813"/>
                  </a:cubicBezTo>
                  <a:cubicBezTo>
                    <a:pt x="1328" y="1769"/>
                    <a:pt x="1385" y="1716"/>
                    <a:pt x="1449" y="1674"/>
                  </a:cubicBezTo>
                  <a:cubicBezTo>
                    <a:pt x="1500" y="1602"/>
                    <a:pt x="1476" y="1643"/>
                    <a:pt x="1521" y="1547"/>
                  </a:cubicBezTo>
                  <a:cubicBezTo>
                    <a:pt x="1553" y="1478"/>
                    <a:pt x="1551" y="1513"/>
                    <a:pt x="1585" y="1470"/>
                  </a:cubicBezTo>
                  <a:cubicBezTo>
                    <a:pt x="1687" y="1343"/>
                    <a:pt x="1613" y="1415"/>
                    <a:pt x="1676" y="1356"/>
                  </a:cubicBezTo>
                  <a:cubicBezTo>
                    <a:pt x="1683" y="1330"/>
                    <a:pt x="1703" y="1310"/>
                    <a:pt x="1704" y="1281"/>
                  </a:cubicBezTo>
                  <a:cubicBezTo>
                    <a:pt x="1711" y="985"/>
                    <a:pt x="1714" y="1020"/>
                    <a:pt x="1686" y="862"/>
                  </a:cubicBezTo>
                  <a:cubicBezTo>
                    <a:pt x="1685" y="849"/>
                    <a:pt x="1671" y="684"/>
                    <a:pt x="1667" y="659"/>
                  </a:cubicBezTo>
                  <a:cubicBezTo>
                    <a:pt x="1663" y="633"/>
                    <a:pt x="1649" y="583"/>
                    <a:pt x="1649" y="583"/>
                  </a:cubicBezTo>
                  <a:cubicBezTo>
                    <a:pt x="1635" y="428"/>
                    <a:pt x="1644" y="370"/>
                    <a:pt x="1540" y="305"/>
                  </a:cubicBezTo>
                  <a:cubicBezTo>
                    <a:pt x="1516" y="290"/>
                    <a:pt x="1459" y="249"/>
                    <a:pt x="1430" y="228"/>
                  </a:cubicBezTo>
                  <a:cubicBezTo>
                    <a:pt x="1412" y="216"/>
                    <a:pt x="1394" y="211"/>
                    <a:pt x="1375" y="203"/>
                  </a:cubicBezTo>
                  <a:cubicBezTo>
                    <a:pt x="1366" y="199"/>
                    <a:pt x="1348" y="191"/>
                    <a:pt x="1348" y="191"/>
                  </a:cubicBezTo>
                  <a:cubicBezTo>
                    <a:pt x="1222" y="74"/>
                    <a:pt x="1055" y="73"/>
                    <a:pt x="910" y="51"/>
                  </a:cubicBezTo>
                  <a:cubicBezTo>
                    <a:pt x="901" y="47"/>
                    <a:pt x="892" y="42"/>
                    <a:pt x="882" y="39"/>
                  </a:cubicBezTo>
                  <a:cubicBezTo>
                    <a:pt x="868" y="33"/>
                    <a:pt x="851" y="32"/>
                    <a:pt x="836" y="26"/>
                  </a:cubicBezTo>
                  <a:cubicBezTo>
                    <a:pt x="818" y="19"/>
                    <a:pt x="781" y="0"/>
                    <a:pt x="781" y="0"/>
                  </a:cubicBezTo>
                  <a:cubicBezTo>
                    <a:pt x="748" y="17"/>
                    <a:pt x="746" y="8"/>
                    <a:pt x="772" y="26"/>
                  </a:cubicBezTo>
                  <a:close/>
                </a:path>
              </a:pathLst>
            </a:custGeom>
            <a:solidFill>
              <a:srgbClr val="009900">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nl-NL" sz="2400">
                <a:solidFill>
                  <a:srgbClr val="000000"/>
                </a:solidFill>
              </a:endParaRPr>
            </a:p>
          </p:txBody>
        </p:sp>
        <p:sp>
          <p:nvSpPr>
            <p:cNvPr id="181257" name="Text Box 1033"/>
            <p:cNvSpPr txBox="1">
              <a:spLocks noChangeArrowheads="1"/>
            </p:cNvSpPr>
            <p:nvPr/>
          </p:nvSpPr>
          <p:spPr bwMode="auto">
            <a:xfrm>
              <a:off x="382" y="3578"/>
              <a:ext cx="1674" cy="306"/>
            </a:xfrm>
            <a:prstGeom prst="rect">
              <a:avLst/>
            </a:prstGeom>
            <a:solidFill>
              <a:srgbClr val="FFFFFF"/>
            </a:solidFill>
            <a:ln w="28575">
              <a:solidFill>
                <a:srgbClr val="00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spcBef>
                  <a:spcPct val="0"/>
                </a:spcBef>
                <a:spcAft>
                  <a:spcPct val="0"/>
                </a:spcAft>
              </a:pPr>
              <a:r>
                <a:rPr lang="en-US" sz="2400">
                  <a:solidFill>
                    <a:srgbClr val="009900"/>
                  </a:solidFill>
                  <a:latin typeface="Times New Roman" pitchFamily="18" charset="0"/>
                </a:rPr>
                <a:t>Nasonia</a:t>
              </a:r>
              <a:r>
                <a:rPr lang="en-US" sz="2400">
                  <a:solidFill>
                    <a:srgbClr val="00CC99"/>
                  </a:solidFill>
                  <a:latin typeface="Times New Roman" pitchFamily="18" charset="0"/>
                </a:rPr>
                <a:t> </a:t>
              </a:r>
              <a:r>
                <a:rPr lang="en-US" sz="2400">
                  <a:solidFill>
                    <a:srgbClr val="009900"/>
                  </a:solidFill>
                  <a:latin typeface="Times New Roman" pitchFamily="18" charset="0"/>
                </a:rPr>
                <a:t>longicornis</a:t>
              </a:r>
              <a:endParaRPr lang="en-US" sz="2400">
                <a:solidFill>
                  <a:srgbClr val="000000"/>
                </a:solidFill>
                <a:latin typeface="Times New Roman" pitchFamily="18" charset="0"/>
              </a:endParaRPr>
            </a:p>
          </p:txBody>
        </p:sp>
      </p:grpSp>
      <p:grpSp>
        <p:nvGrpSpPr>
          <p:cNvPr id="181258" name="Group 1034"/>
          <p:cNvGrpSpPr>
            <a:grpSpLocks/>
          </p:cNvGrpSpPr>
          <p:nvPr/>
        </p:nvGrpSpPr>
        <p:grpSpPr bwMode="auto">
          <a:xfrm>
            <a:off x="5680075" y="2286000"/>
            <a:ext cx="2870200" cy="3862388"/>
            <a:chOff x="3578" y="1440"/>
            <a:chExt cx="1808" cy="2433"/>
          </a:xfrm>
        </p:grpSpPr>
        <p:sp>
          <p:nvSpPr>
            <p:cNvPr id="181259" name="Freeform 1035"/>
            <p:cNvSpPr>
              <a:spLocks/>
            </p:cNvSpPr>
            <p:nvPr/>
          </p:nvSpPr>
          <p:spPr bwMode="auto">
            <a:xfrm>
              <a:off x="3578" y="1440"/>
              <a:ext cx="1220" cy="1363"/>
            </a:xfrm>
            <a:custGeom>
              <a:avLst/>
              <a:gdLst>
                <a:gd name="T0" fmla="*/ 351 w 1504"/>
                <a:gd name="T1" fmla="*/ 88 h 1488"/>
                <a:gd name="T2" fmla="*/ 620 w 1504"/>
                <a:gd name="T3" fmla="*/ 0 h 1488"/>
                <a:gd name="T4" fmla="*/ 909 w 1504"/>
                <a:gd name="T5" fmla="*/ 44 h 1488"/>
                <a:gd name="T6" fmla="*/ 1476 w 1504"/>
                <a:gd name="T7" fmla="*/ 100 h 1488"/>
                <a:gd name="T8" fmla="*/ 1476 w 1504"/>
                <a:gd name="T9" fmla="*/ 89 h 1488"/>
                <a:gd name="T10" fmla="*/ 1498 w 1504"/>
                <a:gd name="T11" fmla="*/ 278 h 1488"/>
                <a:gd name="T12" fmla="*/ 1454 w 1504"/>
                <a:gd name="T13" fmla="*/ 256 h 1488"/>
                <a:gd name="T14" fmla="*/ 1454 w 1504"/>
                <a:gd name="T15" fmla="*/ 311 h 1488"/>
                <a:gd name="T16" fmla="*/ 1138 w 1504"/>
                <a:gd name="T17" fmla="*/ 1148 h 1488"/>
                <a:gd name="T18" fmla="*/ 1118 w 1504"/>
                <a:gd name="T19" fmla="*/ 1208 h 1488"/>
                <a:gd name="T20" fmla="*/ 1068 w 1504"/>
                <a:gd name="T21" fmla="*/ 1297 h 1488"/>
                <a:gd name="T22" fmla="*/ 949 w 1504"/>
                <a:gd name="T23" fmla="*/ 1414 h 1488"/>
                <a:gd name="T24" fmla="*/ 849 w 1504"/>
                <a:gd name="T25" fmla="*/ 1473 h 1488"/>
                <a:gd name="T26" fmla="*/ 820 w 1504"/>
                <a:gd name="T27" fmla="*/ 1488 h 1488"/>
                <a:gd name="T28" fmla="*/ 620 w 1504"/>
                <a:gd name="T29" fmla="*/ 1473 h 1488"/>
                <a:gd name="T30" fmla="*/ 561 w 1504"/>
                <a:gd name="T31" fmla="*/ 1444 h 1488"/>
                <a:gd name="T32" fmla="*/ 451 w 1504"/>
                <a:gd name="T33" fmla="*/ 1355 h 1488"/>
                <a:gd name="T34" fmla="*/ 271 w 1504"/>
                <a:gd name="T35" fmla="*/ 1194 h 1488"/>
                <a:gd name="T36" fmla="*/ 202 w 1504"/>
                <a:gd name="T37" fmla="*/ 1134 h 1488"/>
                <a:gd name="T38" fmla="*/ 102 w 1504"/>
                <a:gd name="T39" fmla="*/ 1001 h 1488"/>
                <a:gd name="T40" fmla="*/ 33 w 1504"/>
                <a:gd name="T41" fmla="*/ 869 h 1488"/>
                <a:gd name="T42" fmla="*/ 3 w 1504"/>
                <a:gd name="T43" fmla="*/ 721 h 1488"/>
                <a:gd name="T44" fmla="*/ 133 w 1504"/>
                <a:gd name="T45" fmla="*/ 353 h 1488"/>
                <a:gd name="T46" fmla="*/ 232 w 1504"/>
                <a:gd name="T47" fmla="*/ 206 h 1488"/>
                <a:gd name="T48" fmla="*/ 292 w 1504"/>
                <a:gd name="T49" fmla="*/ 147 h 1488"/>
                <a:gd name="T50" fmla="*/ 312 w 1504"/>
                <a:gd name="T51" fmla="*/ 103 h 1488"/>
                <a:gd name="T52" fmla="*/ 351 w 1504"/>
                <a:gd name="T53" fmla="*/ 88 h 1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04" h="1488">
                  <a:moveTo>
                    <a:pt x="351" y="88"/>
                  </a:moveTo>
                  <a:cubicBezTo>
                    <a:pt x="442" y="42"/>
                    <a:pt x="523" y="13"/>
                    <a:pt x="620" y="0"/>
                  </a:cubicBezTo>
                  <a:cubicBezTo>
                    <a:pt x="717" y="17"/>
                    <a:pt x="815" y="11"/>
                    <a:pt x="909" y="44"/>
                  </a:cubicBezTo>
                  <a:cubicBezTo>
                    <a:pt x="943" y="56"/>
                    <a:pt x="1449" y="73"/>
                    <a:pt x="1476" y="100"/>
                  </a:cubicBezTo>
                  <a:cubicBezTo>
                    <a:pt x="1486" y="109"/>
                    <a:pt x="1476" y="89"/>
                    <a:pt x="1476" y="89"/>
                  </a:cubicBezTo>
                  <a:cubicBezTo>
                    <a:pt x="1504" y="151"/>
                    <a:pt x="1468" y="214"/>
                    <a:pt x="1498" y="278"/>
                  </a:cubicBezTo>
                  <a:cubicBezTo>
                    <a:pt x="1504" y="307"/>
                    <a:pt x="1447" y="226"/>
                    <a:pt x="1454" y="256"/>
                  </a:cubicBezTo>
                  <a:cubicBezTo>
                    <a:pt x="1457" y="270"/>
                    <a:pt x="1454" y="311"/>
                    <a:pt x="1454" y="311"/>
                  </a:cubicBezTo>
                  <a:cubicBezTo>
                    <a:pt x="1445" y="707"/>
                    <a:pt x="1228" y="882"/>
                    <a:pt x="1138" y="1148"/>
                  </a:cubicBezTo>
                  <a:cubicBezTo>
                    <a:pt x="1130" y="1168"/>
                    <a:pt x="1129" y="1192"/>
                    <a:pt x="1118" y="1208"/>
                  </a:cubicBezTo>
                  <a:cubicBezTo>
                    <a:pt x="1099" y="1236"/>
                    <a:pt x="1087" y="1272"/>
                    <a:pt x="1068" y="1297"/>
                  </a:cubicBezTo>
                  <a:cubicBezTo>
                    <a:pt x="1034" y="1341"/>
                    <a:pt x="986" y="1377"/>
                    <a:pt x="949" y="1414"/>
                  </a:cubicBezTo>
                  <a:cubicBezTo>
                    <a:pt x="915" y="1447"/>
                    <a:pt x="889" y="1455"/>
                    <a:pt x="849" y="1473"/>
                  </a:cubicBezTo>
                  <a:cubicBezTo>
                    <a:pt x="839" y="1479"/>
                    <a:pt x="820" y="1488"/>
                    <a:pt x="820" y="1488"/>
                  </a:cubicBezTo>
                  <a:cubicBezTo>
                    <a:pt x="753" y="1483"/>
                    <a:pt x="686" y="1484"/>
                    <a:pt x="620" y="1473"/>
                  </a:cubicBezTo>
                  <a:cubicBezTo>
                    <a:pt x="599" y="1469"/>
                    <a:pt x="561" y="1444"/>
                    <a:pt x="561" y="1444"/>
                  </a:cubicBezTo>
                  <a:cubicBezTo>
                    <a:pt x="506" y="1389"/>
                    <a:pt x="541" y="1422"/>
                    <a:pt x="451" y="1355"/>
                  </a:cubicBezTo>
                  <a:cubicBezTo>
                    <a:pt x="389" y="1310"/>
                    <a:pt x="331" y="1247"/>
                    <a:pt x="271" y="1194"/>
                  </a:cubicBezTo>
                  <a:cubicBezTo>
                    <a:pt x="249" y="1174"/>
                    <a:pt x="221" y="1162"/>
                    <a:pt x="202" y="1134"/>
                  </a:cubicBezTo>
                  <a:cubicBezTo>
                    <a:pt x="169" y="1087"/>
                    <a:pt x="131" y="1054"/>
                    <a:pt x="102" y="1001"/>
                  </a:cubicBezTo>
                  <a:cubicBezTo>
                    <a:pt x="0" y="812"/>
                    <a:pt x="112" y="989"/>
                    <a:pt x="33" y="869"/>
                  </a:cubicBezTo>
                  <a:cubicBezTo>
                    <a:pt x="22" y="829"/>
                    <a:pt x="1" y="767"/>
                    <a:pt x="3" y="721"/>
                  </a:cubicBezTo>
                  <a:cubicBezTo>
                    <a:pt x="11" y="550"/>
                    <a:pt x="60" y="471"/>
                    <a:pt x="133" y="353"/>
                  </a:cubicBezTo>
                  <a:cubicBezTo>
                    <a:pt x="164" y="301"/>
                    <a:pt x="200" y="256"/>
                    <a:pt x="232" y="206"/>
                  </a:cubicBezTo>
                  <a:cubicBezTo>
                    <a:pt x="248" y="180"/>
                    <a:pt x="292" y="147"/>
                    <a:pt x="292" y="147"/>
                  </a:cubicBezTo>
                  <a:cubicBezTo>
                    <a:pt x="298" y="133"/>
                    <a:pt x="302" y="113"/>
                    <a:pt x="312" y="103"/>
                  </a:cubicBezTo>
                  <a:cubicBezTo>
                    <a:pt x="323" y="92"/>
                    <a:pt x="351" y="88"/>
                    <a:pt x="351" y="88"/>
                  </a:cubicBezTo>
                  <a:close/>
                </a:path>
              </a:pathLst>
            </a:custGeom>
            <a:solidFill>
              <a:srgbClr val="FF3300">
                <a:alpha val="50000"/>
              </a:srgbClr>
            </a:solidFill>
            <a:ln>
              <a:noFill/>
            </a:ln>
            <a:effectLst/>
            <a:extLst>
              <a:ext uri="{91240B29-F687-4F45-9708-019B960494DF}">
                <a14:hiddenLine xmlns:a14="http://schemas.microsoft.com/office/drawing/2010/main" w="9525">
                  <a:solidFill>
                    <a:schemeClr val="hlink">
                      <a:alpha val="50000"/>
                    </a:schemeClr>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nl-NL" sz="2400">
                <a:solidFill>
                  <a:srgbClr val="000000"/>
                </a:solidFill>
              </a:endParaRPr>
            </a:p>
          </p:txBody>
        </p:sp>
        <p:sp>
          <p:nvSpPr>
            <p:cNvPr id="181260" name="Text Box 1036"/>
            <p:cNvSpPr txBox="1">
              <a:spLocks noChangeArrowheads="1"/>
            </p:cNvSpPr>
            <p:nvPr/>
          </p:nvSpPr>
          <p:spPr bwMode="auto">
            <a:xfrm>
              <a:off x="4022" y="3567"/>
              <a:ext cx="1364" cy="306"/>
            </a:xfrm>
            <a:prstGeom prst="rect">
              <a:avLst/>
            </a:prstGeom>
            <a:solidFill>
              <a:srgbClr val="FFFFFF"/>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spcBef>
                  <a:spcPct val="0"/>
                </a:spcBef>
                <a:spcAft>
                  <a:spcPct val="0"/>
                </a:spcAft>
              </a:pPr>
              <a:r>
                <a:rPr lang="en-US" sz="2400">
                  <a:solidFill>
                    <a:srgbClr val="FF3300"/>
                  </a:solidFill>
                  <a:latin typeface="Times New Roman" pitchFamily="18" charset="0"/>
                </a:rPr>
                <a:t>Nasonia giraulti</a:t>
              </a:r>
            </a:p>
          </p:txBody>
        </p:sp>
      </p:grpSp>
      <p:pic>
        <p:nvPicPr>
          <p:cNvPr id="13" name="Picture 3" descr="nasonia"/>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80325" y="8576"/>
            <a:ext cx="1463675"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610487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81252"/>
                                        </p:tgtEl>
                                        <p:attrNameLst>
                                          <p:attrName>style.visibility</p:attrName>
                                        </p:attrNameLst>
                                      </p:cBhvr>
                                      <p:to>
                                        <p:strVal val="visible"/>
                                      </p:to>
                                    </p:set>
                                    <p:anim calcmode="lin" valueType="num">
                                      <p:cBhvr additive="base">
                                        <p:cTn id="7" dur="500" fill="hold"/>
                                        <p:tgtEl>
                                          <p:spTgt spid="181252"/>
                                        </p:tgtEl>
                                        <p:attrNameLst>
                                          <p:attrName>ppt_x</p:attrName>
                                        </p:attrNameLst>
                                      </p:cBhvr>
                                      <p:tavLst>
                                        <p:tav tm="0">
                                          <p:val>
                                            <p:strVal val="#ppt_x"/>
                                          </p:val>
                                        </p:tav>
                                        <p:tav tm="100000">
                                          <p:val>
                                            <p:strVal val="#ppt_x"/>
                                          </p:val>
                                        </p:tav>
                                      </p:tavLst>
                                    </p:anim>
                                    <p:anim calcmode="lin" valueType="num">
                                      <p:cBhvr additive="base">
                                        <p:cTn id="8" dur="500" fill="hold"/>
                                        <p:tgtEl>
                                          <p:spTgt spid="18125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81255"/>
                                        </p:tgtEl>
                                        <p:attrNameLst>
                                          <p:attrName>style.visibility</p:attrName>
                                        </p:attrNameLst>
                                      </p:cBhvr>
                                      <p:to>
                                        <p:strVal val="visible"/>
                                      </p:to>
                                    </p:set>
                                    <p:anim calcmode="lin" valueType="num">
                                      <p:cBhvr additive="base">
                                        <p:cTn id="13" dur="500" fill="hold"/>
                                        <p:tgtEl>
                                          <p:spTgt spid="181255"/>
                                        </p:tgtEl>
                                        <p:attrNameLst>
                                          <p:attrName>ppt_x</p:attrName>
                                        </p:attrNameLst>
                                      </p:cBhvr>
                                      <p:tavLst>
                                        <p:tav tm="0">
                                          <p:val>
                                            <p:strVal val="0-#ppt_w/2"/>
                                          </p:val>
                                        </p:tav>
                                        <p:tav tm="100000">
                                          <p:val>
                                            <p:strVal val="#ppt_x"/>
                                          </p:val>
                                        </p:tav>
                                      </p:tavLst>
                                    </p:anim>
                                    <p:anim calcmode="lin" valueType="num">
                                      <p:cBhvr additive="base">
                                        <p:cTn id="14" dur="500" fill="hold"/>
                                        <p:tgtEl>
                                          <p:spTgt spid="18125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nodeType="clickEffect">
                                  <p:stCondLst>
                                    <p:cond delay="0"/>
                                  </p:stCondLst>
                                  <p:childTnLst>
                                    <p:set>
                                      <p:cBhvr>
                                        <p:cTn id="18" dur="1" fill="hold">
                                          <p:stCondLst>
                                            <p:cond delay="0"/>
                                          </p:stCondLst>
                                        </p:cTn>
                                        <p:tgtEl>
                                          <p:spTgt spid="181258"/>
                                        </p:tgtEl>
                                        <p:attrNameLst>
                                          <p:attrName>style.visibility</p:attrName>
                                        </p:attrNameLst>
                                      </p:cBhvr>
                                      <p:to>
                                        <p:strVal val="visible"/>
                                      </p:to>
                                    </p:set>
                                    <p:anim calcmode="lin" valueType="num">
                                      <p:cBhvr additive="base">
                                        <p:cTn id="19" dur="500" fill="hold"/>
                                        <p:tgtEl>
                                          <p:spTgt spid="181258"/>
                                        </p:tgtEl>
                                        <p:attrNameLst>
                                          <p:attrName>ppt_x</p:attrName>
                                        </p:attrNameLst>
                                      </p:cBhvr>
                                      <p:tavLst>
                                        <p:tav tm="0">
                                          <p:val>
                                            <p:strVal val="1+#ppt_w/2"/>
                                          </p:val>
                                        </p:tav>
                                        <p:tav tm="100000">
                                          <p:val>
                                            <p:strVal val="#ppt_x"/>
                                          </p:val>
                                        </p:tav>
                                      </p:tavLst>
                                    </p:anim>
                                    <p:anim calcmode="lin" valueType="num">
                                      <p:cBhvr additive="base">
                                        <p:cTn id="20" dur="500" fill="hold"/>
                                        <p:tgtEl>
                                          <p:spTgt spid="18125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467544" y="548680"/>
            <a:ext cx="7772400" cy="457200"/>
          </a:xfrm>
        </p:spPr>
        <p:txBody>
          <a:bodyPr>
            <a:normAutofit/>
          </a:bodyPr>
          <a:lstStyle/>
          <a:p>
            <a:pPr algn="l"/>
            <a:r>
              <a:rPr lang="en-US" altLang="en-US" sz="2400" dirty="0">
                <a:solidFill>
                  <a:srgbClr val="660066"/>
                </a:solidFill>
                <a:latin typeface="Tahoma" pitchFamily="34" charset="0"/>
                <a:ea typeface="+mn-ea"/>
                <a:cs typeface="+mn-cs"/>
              </a:rPr>
              <a:t>Interspecific crosses </a:t>
            </a:r>
            <a:r>
              <a:rPr lang="en-US" altLang="en-US" sz="2400" i="1" dirty="0" err="1">
                <a:solidFill>
                  <a:srgbClr val="660066"/>
                </a:solidFill>
                <a:latin typeface="Tahoma" pitchFamily="34" charset="0"/>
                <a:ea typeface="+mn-ea"/>
                <a:cs typeface="+mn-cs"/>
              </a:rPr>
              <a:t>Nasonia</a:t>
            </a:r>
            <a:endParaRPr lang="en-US" altLang="en-US" sz="2400" i="1" dirty="0">
              <a:solidFill>
                <a:srgbClr val="660066"/>
              </a:solidFill>
              <a:latin typeface="Tahoma" pitchFamily="34" charset="0"/>
              <a:ea typeface="+mn-ea"/>
              <a:cs typeface="+mn-cs"/>
            </a:endParaRPr>
          </a:p>
        </p:txBody>
      </p:sp>
      <p:graphicFrame>
        <p:nvGraphicFramePr>
          <p:cNvPr id="182275" name="Object 3"/>
          <p:cNvGraphicFramePr>
            <a:graphicFrameLocks noChangeAspect="1"/>
          </p:cNvGraphicFramePr>
          <p:nvPr/>
        </p:nvGraphicFramePr>
        <p:xfrm>
          <a:off x="1417638" y="1314450"/>
          <a:ext cx="5572125" cy="2347913"/>
        </p:xfrm>
        <a:graphic>
          <a:graphicData uri="http://schemas.openxmlformats.org/presentationml/2006/ole">
            <mc:AlternateContent xmlns:mc="http://schemas.openxmlformats.org/markup-compatibility/2006">
              <mc:Choice xmlns:v="urn:schemas-microsoft-com:vml" Requires="v">
                <p:oleObj spid="_x0000_s5173" name="Document" r:id="rId3" imgW="7016760" imgH="4762080" progId="Word.Document.8">
                  <p:embed/>
                </p:oleObj>
              </mc:Choice>
              <mc:Fallback>
                <p:oleObj name="Document" r:id="rId3" imgW="7016760" imgH="476208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7638" y="1314450"/>
                        <a:ext cx="5572125" cy="2347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82276" name="Group 4"/>
          <p:cNvGrpSpPr>
            <a:grpSpLocks/>
          </p:cNvGrpSpPr>
          <p:nvPr/>
        </p:nvGrpSpPr>
        <p:grpSpPr bwMode="auto">
          <a:xfrm>
            <a:off x="1666875" y="1295400"/>
            <a:ext cx="7477125" cy="5045075"/>
            <a:chOff x="1050" y="816"/>
            <a:chExt cx="4710" cy="3178"/>
          </a:xfrm>
        </p:grpSpPr>
        <p:graphicFrame>
          <p:nvGraphicFramePr>
            <p:cNvPr id="182277" name="Object 5"/>
            <p:cNvGraphicFramePr>
              <a:graphicFrameLocks noChangeAspect="1"/>
            </p:cNvGraphicFramePr>
            <p:nvPr>
              <p:extLst>
                <p:ext uri="{D42A27DB-BD31-4B8C-83A1-F6EECF244321}">
                  <p14:modId xmlns:p14="http://schemas.microsoft.com/office/powerpoint/2010/main" val="750048651"/>
                </p:ext>
              </p:extLst>
            </p:nvPr>
          </p:nvGraphicFramePr>
          <p:xfrm>
            <a:off x="1050" y="816"/>
            <a:ext cx="4710" cy="3178"/>
          </p:xfrm>
          <a:graphic>
            <a:graphicData uri="http://schemas.openxmlformats.org/presentationml/2006/ole">
              <mc:AlternateContent xmlns:mc="http://schemas.openxmlformats.org/markup-compatibility/2006">
                <mc:Choice xmlns:v="urn:schemas-microsoft-com:vml" Requires="v">
                  <p:oleObj spid="_x0000_s5174" name="Document" r:id="rId5" imgW="6727680" imgH="4628160" progId="Word.Document.8">
                    <p:embed/>
                  </p:oleObj>
                </mc:Choice>
                <mc:Fallback>
                  <p:oleObj name="Document" r:id="rId5" imgW="6727680" imgH="4628160"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0" y="816"/>
                          <a:ext cx="4710" cy="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82278" name="Text Box 6"/>
            <p:cNvSpPr txBox="1">
              <a:spLocks noChangeArrowheads="1"/>
            </p:cNvSpPr>
            <p:nvPr/>
          </p:nvSpPr>
          <p:spPr bwMode="auto">
            <a:xfrm>
              <a:off x="1200" y="879"/>
              <a:ext cx="1501"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i="1">
                  <a:solidFill>
                    <a:srgbClr val="000000"/>
                  </a:solidFill>
                  <a:latin typeface="Tahoma" pitchFamily="34" charset="0"/>
                </a:rPr>
                <a:t>Wolbachia </a:t>
              </a:r>
              <a:r>
                <a:rPr lang="en-US" altLang="en-US" b="1">
                  <a:solidFill>
                    <a:srgbClr val="000000"/>
                  </a:solidFill>
                  <a:latin typeface="Tahoma" pitchFamily="34" charset="0"/>
                </a:rPr>
                <a:t>infected</a:t>
              </a:r>
            </a:p>
          </p:txBody>
        </p:sp>
      </p:grpSp>
      <p:pic>
        <p:nvPicPr>
          <p:cNvPr id="10" name="Picture 3" descr="nasonia"/>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929757" y="-43481"/>
            <a:ext cx="1232956" cy="1438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6" name="Picture 26"/>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l="-14" b="-871"/>
          <a:stretch/>
        </p:blipFill>
        <p:spPr bwMode="auto">
          <a:xfrm>
            <a:off x="106509" y="4493350"/>
            <a:ext cx="1705667" cy="2358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hoek 1"/>
          <p:cNvSpPr/>
          <p:nvPr/>
        </p:nvSpPr>
        <p:spPr>
          <a:xfrm>
            <a:off x="4860032" y="2060848"/>
            <a:ext cx="576064"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p:cNvSpPr/>
          <p:nvPr/>
        </p:nvSpPr>
        <p:spPr>
          <a:xfrm>
            <a:off x="4724400" y="2852936"/>
            <a:ext cx="576064"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p:cNvSpPr/>
          <p:nvPr/>
        </p:nvSpPr>
        <p:spPr>
          <a:xfrm>
            <a:off x="7020272" y="2132856"/>
            <a:ext cx="576064"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p:cNvSpPr/>
          <p:nvPr/>
        </p:nvSpPr>
        <p:spPr>
          <a:xfrm>
            <a:off x="7020272" y="2852936"/>
            <a:ext cx="576064"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739047263"/>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www.anp-archief.nl/attachment/244233">
            <a:hlinkClick r:id="rId3"/>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8450" y="1"/>
            <a:ext cx="2622515" cy="4797152"/>
          </a:xfrm>
          <a:prstGeom prst="rect">
            <a:avLst/>
          </a:prstGeom>
          <a:noFill/>
          <a:extLst>
            <a:ext uri="{909E8E84-426E-40DD-AFC4-6F175D3DCCD1}">
              <a14:hiddenFill xmlns:a14="http://schemas.microsoft.com/office/drawing/2010/main">
                <a:solidFill>
                  <a:srgbClr val="FFFFFF"/>
                </a:solidFill>
              </a14:hiddenFill>
            </a:ext>
          </a:extLst>
        </p:spPr>
      </p:pic>
      <p:sp>
        <p:nvSpPr>
          <p:cNvPr id="37890" name="Rectangle 2"/>
          <p:cNvSpPr>
            <a:spLocks noGrp="1" noChangeArrowheads="1"/>
          </p:cNvSpPr>
          <p:nvPr>
            <p:ph type="title"/>
          </p:nvPr>
        </p:nvSpPr>
        <p:spPr>
          <a:xfrm>
            <a:off x="3733800" y="0"/>
            <a:ext cx="5410200" cy="1143000"/>
          </a:xfrm>
        </p:spPr>
        <p:txBody>
          <a:bodyPr/>
          <a:lstStyle/>
          <a:p>
            <a:endParaRPr lang="en-US" dirty="0"/>
          </a:p>
        </p:txBody>
      </p:sp>
      <p:sp>
        <p:nvSpPr>
          <p:cNvPr id="37902" name="Rectangle 14"/>
          <p:cNvSpPr>
            <a:spLocks noChangeArrowheads="1"/>
          </p:cNvSpPr>
          <p:nvPr/>
        </p:nvSpPr>
        <p:spPr bwMode="auto">
          <a:xfrm>
            <a:off x="1411288" y="22399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nl-NL"/>
          </a:p>
        </p:txBody>
      </p:sp>
      <p:pic>
        <p:nvPicPr>
          <p:cNvPr id="19460" name="Picture 4" descr="http://www.tubantia.nl/polopoly_fs/1.3349375.1352980646!/image/image.jpg_gen/derivatives/landscape_800_600/image-3349375.jpg">
            <a:hlinkClick r:id="rId5"/>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1907703" y="1628800"/>
            <a:ext cx="1856607" cy="3349277"/>
          </a:xfrm>
          <a:prstGeom prst="rect">
            <a:avLst/>
          </a:prstGeom>
          <a:noFill/>
          <a:extLst>
            <a:ext uri="{909E8E84-426E-40DD-AFC4-6F175D3DCCD1}">
              <a14:hiddenFill xmlns:a14="http://schemas.microsoft.com/office/drawing/2010/main">
                <a:solidFill>
                  <a:srgbClr val="FFFFFF"/>
                </a:solidFill>
              </a14:hiddenFill>
            </a:ext>
          </a:extLst>
        </p:spPr>
      </p:pic>
      <p:pic>
        <p:nvPicPr>
          <p:cNvPr id="19464" name="Picture 8" descr="Король Нидерландов Виллем-Александр и его супруга Максима. Амстердам. 30 апреля 2013 г."/>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3203848" y="2780928"/>
            <a:ext cx="3240000" cy="3429001"/>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http://upload.wikimedia.org/wikipedia/commons/d/d8/King_Willem-Alexander,_Queen_Maxima_and_their_daughters_2013.jpg">
            <a:hlinkClick r:id="rId8"/>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5508104" y="4032448"/>
            <a:ext cx="4057509" cy="2852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540674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467544" y="548680"/>
            <a:ext cx="7772400" cy="457200"/>
          </a:xfrm>
        </p:spPr>
        <p:txBody>
          <a:bodyPr>
            <a:normAutofit/>
          </a:bodyPr>
          <a:lstStyle/>
          <a:p>
            <a:pPr algn="l"/>
            <a:r>
              <a:rPr lang="en-US" altLang="en-US" sz="2400" dirty="0">
                <a:solidFill>
                  <a:srgbClr val="660066"/>
                </a:solidFill>
                <a:latin typeface="Tahoma" pitchFamily="34" charset="0"/>
                <a:ea typeface="+mn-ea"/>
                <a:cs typeface="+mn-cs"/>
              </a:rPr>
              <a:t>Interspecific crosses </a:t>
            </a:r>
            <a:r>
              <a:rPr lang="en-US" altLang="en-US" sz="2400" i="1" dirty="0" err="1">
                <a:solidFill>
                  <a:srgbClr val="660066"/>
                </a:solidFill>
                <a:latin typeface="Tahoma" pitchFamily="34" charset="0"/>
                <a:ea typeface="+mn-ea"/>
                <a:cs typeface="+mn-cs"/>
              </a:rPr>
              <a:t>Nasonia</a:t>
            </a:r>
            <a:endParaRPr lang="en-US" altLang="en-US" sz="2400" i="1" dirty="0">
              <a:solidFill>
                <a:srgbClr val="660066"/>
              </a:solidFill>
              <a:latin typeface="Tahoma" pitchFamily="34" charset="0"/>
              <a:ea typeface="+mn-ea"/>
              <a:cs typeface="+mn-cs"/>
            </a:endParaRPr>
          </a:p>
        </p:txBody>
      </p:sp>
      <p:graphicFrame>
        <p:nvGraphicFramePr>
          <p:cNvPr id="182275" name="Object 3"/>
          <p:cNvGraphicFramePr>
            <a:graphicFrameLocks noChangeAspect="1"/>
          </p:cNvGraphicFramePr>
          <p:nvPr/>
        </p:nvGraphicFramePr>
        <p:xfrm>
          <a:off x="1417638" y="1314450"/>
          <a:ext cx="5572125" cy="2347913"/>
        </p:xfrm>
        <a:graphic>
          <a:graphicData uri="http://schemas.openxmlformats.org/presentationml/2006/ole">
            <mc:AlternateContent xmlns:mc="http://schemas.openxmlformats.org/markup-compatibility/2006">
              <mc:Choice xmlns:v="urn:schemas-microsoft-com:vml" Requires="v">
                <p:oleObj spid="_x0000_s12314" name="Document" r:id="rId3" imgW="7016760" imgH="4762080" progId="Word.Document.8">
                  <p:embed/>
                </p:oleObj>
              </mc:Choice>
              <mc:Fallback>
                <p:oleObj name="Document" r:id="rId3" imgW="7016760" imgH="476208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7638" y="1314450"/>
                        <a:ext cx="5572125" cy="2347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82276" name="Group 4"/>
          <p:cNvGrpSpPr>
            <a:grpSpLocks/>
          </p:cNvGrpSpPr>
          <p:nvPr/>
        </p:nvGrpSpPr>
        <p:grpSpPr bwMode="auto">
          <a:xfrm>
            <a:off x="1666875" y="1295400"/>
            <a:ext cx="7477125" cy="5045075"/>
            <a:chOff x="1050" y="816"/>
            <a:chExt cx="4710" cy="3178"/>
          </a:xfrm>
        </p:grpSpPr>
        <p:graphicFrame>
          <p:nvGraphicFramePr>
            <p:cNvPr id="182277" name="Object 5"/>
            <p:cNvGraphicFramePr>
              <a:graphicFrameLocks noChangeAspect="1"/>
            </p:cNvGraphicFramePr>
            <p:nvPr>
              <p:extLst>
                <p:ext uri="{D42A27DB-BD31-4B8C-83A1-F6EECF244321}">
                  <p14:modId xmlns:p14="http://schemas.microsoft.com/office/powerpoint/2010/main" val="3196762447"/>
                </p:ext>
              </p:extLst>
            </p:nvPr>
          </p:nvGraphicFramePr>
          <p:xfrm>
            <a:off x="1050" y="816"/>
            <a:ext cx="4710" cy="3178"/>
          </p:xfrm>
          <a:graphic>
            <a:graphicData uri="http://schemas.openxmlformats.org/presentationml/2006/ole">
              <mc:AlternateContent xmlns:mc="http://schemas.openxmlformats.org/markup-compatibility/2006">
                <mc:Choice xmlns:v="urn:schemas-microsoft-com:vml" Requires="v">
                  <p:oleObj spid="_x0000_s12315" name="Document" r:id="rId6" imgW="6744038" imgH="4622044" progId="Word.Document.8">
                    <p:embed/>
                  </p:oleObj>
                </mc:Choice>
                <mc:Fallback>
                  <p:oleObj name="Document" r:id="rId6" imgW="6744038" imgH="4622044" progId="Word.Document.8">
                    <p:embed/>
                    <p:pic>
                      <p:nvPicPr>
                        <p:cNvPr id="0" name=""/>
                        <p:cNvPicPr>
                          <a:picLocks noChangeAspect="1" noChangeArrowheads="1"/>
                        </p:cNvPicPr>
                        <p:nvPr/>
                      </p:nvPicPr>
                      <p:blipFill>
                        <a:blip r:embed="rId7"/>
                        <a:srcRect/>
                        <a:stretch>
                          <a:fillRect/>
                        </a:stretch>
                      </p:blipFill>
                      <p:spPr bwMode="auto">
                        <a:xfrm>
                          <a:off x="1050" y="816"/>
                          <a:ext cx="4710" cy="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82278" name="Text Box 6"/>
            <p:cNvSpPr txBox="1">
              <a:spLocks noChangeArrowheads="1"/>
            </p:cNvSpPr>
            <p:nvPr/>
          </p:nvSpPr>
          <p:spPr bwMode="auto">
            <a:xfrm>
              <a:off x="1200" y="879"/>
              <a:ext cx="1501"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i="1">
                  <a:solidFill>
                    <a:srgbClr val="000000"/>
                  </a:solidFill>
                  <a:latin typeface="Tahoma" pitchFamily="34" charset="0"/>
                </a:rPr>
                <a:t>Wolbachia </a:t>
              </a:r>
              <a:r>
                <a:rPr lang="en-US" altLang="en-US" b="1">
                  <a:solidFill>
                    <a:srgbClr val="000000"/>
                  </a:solidFill>
                  <a:latin typeface="Tahoma" pitchFamily="34" charset="0"/>
                </a:rPr>
                <a:t>infected</a:t>
              </a:r>
            </a:p>
          </p:txBody>
        </p:sp>
      </p:grpSp>
      <p:pic>
        <p:nvPicPr>
          <p:cNvPr id="10" name="Picture 3" descr="nasonia"/>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929757" y="-43481"/>
            <a:ext cx="1232956" cy="1438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6" name="Picture 26"/>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l="-14" b="-871"/>
          <a:stretch/>
        </p:blipFill>
        <p:spPr bwMode="auto">
          <a:xfrm>
            <a:off x="106509" y="4493350"/>
            <a:ext cx="1705667" cy="2358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8386481"/>
      </p:ext>
    </p:extLst>
  </p:cSld>
  <p:clrMapOvr>
    <a:masterClrMapping/>
  </p:clrMapOvr>
  <p:transition spd="med"/>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467544" y="548680"/>
            <a:ext cx="7772400" cy="457200"/>
          </a:xfrm>
        </p:spPr>
        <p:txBody>
          <a:bodyPr>
            <a:normAutofit/>
          </a:bodyPr>
          <a:lstStyle/>
          <a:p>
            <a:pPr algn="l"/>
            <a:r>
              <a:rPr lang="en-US" altLang="en-US" sz="2400" dirty="0">
                <a:solidFill>
                  <a:srgbClr val="660066"/>
                </a:solidFill>
                <a:latin typeface="Tahoma" pitchFamily="34" charset="0"/>
                <a:ea typeface="+mn-ea"/>
                <a:cs typeface="+mn-cs"/>
              </a:rPr>
              <a:t>Interspecific crosses </a:t>
            </a:r>
            <a:r>
              <a:rPr lang="en-US" altLang="en-US" sz="2400" i="1" dirty="0" err="1">
                <a:solidFill>
                  <a:srgbClr val="660066"/>
                </a:solidFill>
                <a:latin typeface="Tahoma" pitchFamily="34" charset="0"/>
                <a:ea typeface="+mn-ea"/>
                <a:cs typeface="+mn-cs"/>
              </a:rPr>
              <a:t>Nasonia</a:t>
            </a:r>
            <a:endParaRPr lang="en-US" altLang="en-US" sz="2400" i="1" dirty="0">
              <a:solidFill>
                <a:srgbClr val="660066"/>
              </a:solidFill>
              <a:latin typeface="Tahoma" pitchFamily="34" charset="0"/>
              <a:ea typeface="+mn-ea"/>
              <a:cs typeface="+mn-cs"/>
            </a:endParaRPr>
          </a:p>
        </p:txBody>
      </p:sp>
      <p:graphicFrame>
        <p:nvGraphicFramePr>
          <p:cNvPr id="182275" name="Object 3"/>
          <p:cNvGraphicFramePr>
            <a:graphicFrameLocks noChangeAspect="1"/>
          </p:cNvGraphicFramePr>
          <p:nvPr/>
        </p:nvGraphicFramePr>
        <p:xfrm>
          <a:off x="1417638" y="1314450"/>
          <a:ext cx="5572125" cy="2347913"/>
        </p:xfrm>
        <a:graphic>
          <a:graphicData uri="http://schemas.openxmlformats.org/presentationml/2006/ole">
            <mc:AlternateContent xmlns:mc="http://schemas.openxmlformats.org/markup-compatibility/2006">
              <mc:Choice xmlns:v="urn:schemas-microsoft-com:vml" Requires="v">
                <p:oleObj spid="_x0000_s13338" name="Document" r:id="rId3" imgW="7016760" imgH="4762080" progId="Word.Document.8">
                  <p:embed/>
                </p:oleObj>
              </mc:Choice>
              <mc:Fallback>
                <p:oleObj name="Document" r:id="rId3" imgW="7016760" imgH="476208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7638" y="1314450"/>
                        <a:ext cx="5572125" cy="2347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82276" name="Group 4"/>
          <p:cNvGrpSpPr>
            <a:grpSpLocks/>
          </p:cNvGrpSpPr>
          <p:nvPr/>
        </p:nvGrpSpPr>
        <p:grpSpPr bwMode="auto">
          <a:xfrm>
            <a:off x="1666875" y="1295400"/>
            <a:ext cx="7477125" cy="5045075"/>
            <a:chOff x="1050" y="816"/>
            <a:chExt cx="4710" cy="3178"/>
          </a:xfrm>
        </p:grpSpPr>
        <p:graphicFrame>
          <p:nvGraphicFramePr>
            <p:cNvPr id="182277" name="Object 5"/>
            <p:cNvGraphicFramePr>
              <a:graphicFrameLocks noChangeAspect="1"/>
            </p:cNvGraphicFramePr>
            <p:nvPr/>
          </p:nvGraphicFramePr>
          <p:xfrm>
            <a:off x="1050" y="816"/>
            <a:ext cx="4710" cy="3178"/>
          </p:xfrm>
          <a:graphic>
            <a:graphicData uri="http://schemas.openxmlformats.org/presentationml/2006/ole">
              <mc:AlternateContent xmlns:mc="http://schemas.openxmlformats.org/markup-compatibility/2006">
                <mc:Choice xmlns:v="urn:schemas-microsoft-com:vml" Requires="v">
                  <p:oleObj spid="_x0000_s13339" name="Document" r:id="rId5" imgW="6727680" imgH="4628160" progId="Word.Document.8">
                    <p:embed/>
                  </p:oleObj>
                </mc:Choice>
                <mc:Fallback>
                  <p:oleObj name="Document" r:id="rId5" imgW="6727680" imgH="4628160"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0" y="816"/>
                          <a:ext cx="4710" cy="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82278" name="Text Box 6"/>
            <p:cNvSpPr txBox="1">
              <a:spLocks noChangeArrowheads="1"/>
            </p:cNvSpPr>
            <p:nvPr/>
          </p:nvSpPr>
          <p:spPr bwMode="auto">
            <a:xfrm>
              <a:off x="1200" y="879"/>
              <a:ext cx="1501"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i="1">
                  <a:solidFill>
                    <a:srgbClr val="000000"/>
                  </a:solidFill>
                  <a:latin typeface="Tahoma" pitchFamily="34" charset="0"/>
                </a:rPr>
                <a:t>Wolbachia </a:t>
              </a:r>
              <a:r>
                <a:rPr lang="en-US" altLang="en-US" b="1">
                  <a:solidFill>
                    <a:srgbClr val="000000"/>
                  </a:solidFill>
                  <a:latin typeface="Tahoma" pitchFamily="34" charset="0"/>
                </a:rPr>
                <a:t>infected</a:t>
              </a:r>
            </a:p>
          </p:txBody>
        </p:sp>
      </p:grpSp>
      <p:pic>
        <p:nvPicPr>
          <p:cNvPr id="10" name="Picture 3" descr="nasonia"/>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929757" y="-43481"/>
            <a:ext cx="1232956" cy="1438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6" name="Picture 26"/>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l="-14" b="-871"/>
          <a:stretch/>
        </p:blipFill>
        <p:spPr bwMode="auto">
          <a:xfrm>
            <a:off x="106509" y="4493350"/>
            <a:ext cx="1705667" cy="2358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8386481"/>
      </p:ext>
    </p:extLst>
  </p:cSld>
  <p:clrMapOvr>
    <a:masterClrMapping/>
  </p:clrMapOvr>
  <p:transition spd="med"/>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467544" y="548680"/>
            <a:ext cx="7772400" cy="457200"/>
          </a:xfrm>
        </p:spPr>
        <p:txBody>
          <a:bodyPr>
            <a:normAutofit/>
          </a:bodyPr>
          <a:lstStyle/>
          <a:p>
            <a:pPr algn="l"/>
            <a:r>
              <a:rPr lang="en-US" altLang="en-US" sz="2400" dirty="0">
                <a:solidFill>
                  <a:srgbClr val="660066"/>
                </a:solidFill>
                <a:latin typeface="Tahoma" pitchFamily="34" charset="0"/>
                <a:ea typeface="+mn-ea"/>
                <a:cs typeface="+mn-cs"/>
              </a:rPr>
              <a:t>Interspecific crosses </a:t>
            </a:r>
            <a:r>
              <a:rPr lang="en-US" altLang="en-US" sz="2400" i="1" dirty="0" err="1">
                <a:solidFill>
                  <a:srgbClr val="660066"/>
                </a:solidFill>
                <a:latin typeface="Tahoma" pitchFamily="34" charset="0"/>
                <a:ea typeface="+mn-ea"/>
                <a:cs typeface="+mn-cs"/>
              </a:rPr>
              <a:t>Nasonia</a:t>
            </a:r>
            <a:endParaRPr lang="en-US" altLang="en-US" sz="2400" i="1" dirty="0">
              <a:solidFill>
                <a:srgbClr val="660066"/>
              </a:solidFill>
              <a:latin typeface="Tahoma" pitchFamily="34" charset="0"/>
              <a:ea typeface="+mn-ea"/>
              <a:cs typeface="+mn-cs"/>
            </a:endParaRPr>
          </a:p>
        </p:txBody>
      </p:sp>
      <p:graphicFrame>
        <p:nvGraphicFramePr>
          <p:cNvPr id="182275" name="Object 3"/>
          <p:cNvGraphicFramePr>
            <a:graphicFrameLocks noChangeAspect="1"/>
          </p:cNvGraphicFramePr>
          <p:nvPr/>
        </p:nvGraphicFramePr>
        <p:xfrm>
          <a:off x="1417638" y="1314450"/>
          <a:ext cx="5572125" cy="2347913"/>
        </p:xfrm>
        <a:graphic>
          <a:graphicData uri="http://schemas.openxmlformats.org/presentationml/2006/ole">
            <mc:AlternateContent xmlns:mc="http://schemas.openxmlformats.org/markup-compatibility/2006">
              <mc:Choice xmlns:v="urn:schemas-microsoft-com:vml" Requires="v">
                <p:oleObj spid="_x0000_s10284" name="Document" r:id="rId3" imgW="7016760" imgH="4762080" progId="Word.Document.8">
                  <p:embed/>
                </p:oleObj>
              </mc:Choice>
              <mc:Fallback>
                <p:oleObj name="Document" r:id="rId3" imgW="7016760" imgH="476208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7638" y="1314450"/>
                        <a:ext cx="5572125" cy="2347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82276" name="Group 4"/>
          <p:cNvGrpSpPr>
            <a:grpSpLocks/>
          </p:cNvGrpSpPr>
          <p:nvPr/>
        </p:nvGrpSpPr>
        <p:grpSpPr bwMode="auto">
          <a:xfrm>
            <a:off x="1584202" y="1377121"/>
            <a:ext cx="7477125" cy="5045075"/>
            <a:chOff x="1050" y="816"/>
            <a:chExt cx="4710" cy="3178"/>
          </a:xfrm>
        </p:grpSpPr>
        <p:graphicFrame>
          <p:nvGraphicFramePr>
            <p:cNvPr id="182277" name="Object 5"/>
            <p:cNvGraphicFramePr>
              <a:graphicFrameLocks noChangeAspect="1"/>
            </p:cNvGraphicFramePr>
            <p:nvPr/>
          </p:nvGraphicFramePr>
          <p:xfrm>
            <a:off x="1050" y="816"/>
            <a:ext cx="4710" cy="3178"/>
          </p:xfrm>
          <a:graphic>
            <a:graphicData uri="http://schemas.openxmlformats.org/presentationml/2006/ole">
              <mc:AlternateContent xmlns:mc="http://schemas.openxmlformats.org/markup-compatibility/2006">
                <mc:Choice xmlns:v="urn:schemas-microsoft-com:vml" Requires="v">
                  <p:oleObj spid="_x0000_s10285" name="Document" r:id="rId5" imgW="6727680" imgH="4628160" progId="Word.Document.8">
                    <p:embed/>
                  </p:oleObj>
                </mc:Choice>
                <mc:Fallback>
                  <p:oleObj name="Document" r:id="rId5" imgW="6727680" imgH="4628160"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0" y="816"/>
                          <a:ext cx="4710" cy="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82278" name="Text Box 6"/>
            <p:cNvSpPr txBox="1">
              <a:spLocks noChangeArrowheads="1"/>
            </p:cNvSpPr>
            <p:nvPr/>
          </p:nvSpPr>
          <p:spPr bwMode="auto">
            <a:xfrm>
              <a:off x="1200" y="879"/>
              <a:ext cx="1501"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i="1">
                  <a:solidFill>
                    <a:srgbClr val="000000"/>
                  </a:solidFill>
                  <a:latin typeface="Tahoma" pitchFamily="34" charset="0"/>
                </a:rPr>
                <a:t>Wolbachia </a:t>
              </a:r>
              <a:r>
                <a:rPr lang="en-US" altLang="en-US" b="1">
                  <a:solidFill>
                    <a:srgbClr val="000000"/>
                  </a:solidFill>
                  <a:latin typeface="Tahoma" pitchFamily="34" charset="0"/>
                </a:rPr>
                <a:t>infected</a:t>
              </a:r>
            </a:p>
          </p:txBody>
        </p:sp>
      </p:grpSp>
      <p:grpSp>
        <p:nvGrpSpPr>
          <p:cNvPr id="182279" name="Group 7"/>
          <p:cNvGrpSpPr>
            <a:grpSpLocks/>
          </p:cNvGrpSpPr>
          <p:nvPr/>
        </p:nvGrpSpPr>
        <p:grpSpPr bwMode="auto">
          <a:xfrm>
            <a:off x="1444625" y="3876675"/>
            <a:ext cx="9299575" cy="6257925"/>
            <a:chOff x="910" y="2442"/>
            <a:chExt cx="5858" cy="3942"/>
          </a:xfrm>
        </p:grpSpPr>
        <p:graphicFrame>
          <p:nvGraphicFramePr>
            <p:cNvPr id="182280" name="Object 8"/>
            <p:cNvGraphicFramePr>
              <a:graphicFrameLocks noChangeAspect="1"/>
            </p:cNvGraphicFramePr>
            <p:nvPr/>
          </p:nvGraphicFramePr>
          <p:xfrm>
            <a:off x="1037" y="2442"/>
            <a:ext cx="5731" cy="3942"/>
          </p:xfrm>
          <a:graphic>
            <a:graphicData uri="http://schemas.openxmlformats.org/presentationml/2006/ole">
              <mc:AlternateContent xmlns:mc="http://schemas.openxmlformats.org/markup-compatibility/2006">
                <mc:Choice xmlns:v="urn:schemas-microsoft-com:vml" Requires="v">
                  <p:oleObj spid="_x0000_s10286" name="Document" r:id="rId7" imgW="8118360" imgH="5581800" progId="Word.Document.8">
                    <p:embed/>
                  </p:oleObj>
                </mc:Choice>
                <mc:Fallback>
                  <p:oleObj name="Document" r:id="rId7" imgW="8118360" imgH="5581800" progId="Word.Document.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7" y="2442"/>
                          <a:ext cx="5731" cy="39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82281" name="Text Box 9"/>
            <p:cNvSpPr txBox="1">
              <a:spLocks noChangeArrowheads="1"/>
            </p:cNvSpPr>
            <p:nvPr/>
          </p:nvSpPr>
          <p:spPr bwMode="auto">
            <a:xfrm>
              <a:off x="910" y="2475"/>
              <a:ext cx="197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a:solidFill>
                    <a:srgbClr val="FF3300"/>
                  </a:solidFill>
                  <a:latin typeface="Tahoma" pitchFamily="34" charset="0"/>
                </a:rPr>
                <a:t>After antibiotic treatment</a:t>
              </a:r>
            </a:p>
          </p:txBody>
        </p:sp>
      </p:grpSp>
      <p:pic>
        <p:nvPicPr>
          <p:cNvPr id="10" name="Picture 3" descr="nasonia"/>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929757" y="-43481"/>
            <a:ext cx="1232956" cy="1438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6"/>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l="-14" b="-871"/>
          <a:stretch/>
        </p:blipFill>
        <p:spPr bwMode="auto">
          <a:xfrm>
            <a:off x="106509" y="4493350"/>
            <a:ext cx="1705667" cy="2358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hthoek 11"/>
          <p:cNvSpPr/>
          <p:nvPr/>
        </p:nvSpPr>
        <p:spPr>
          <a:xfrm>
            <a:off x="4825494" y="4725144"/>
            <a:ext cx="576064"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p:cNvSpPr/>
          <p:nvPr/>
        </p:nvSpPr>
        <p:spPr>
          <a:xfrm>
            <a:off x="4860032" y="5517232"/>
            <a:ext cx="576064"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p:cNvSpPr/>
          <p:nvPr/>
        </p:nvSpPr>
        <p:spPr>
          <a:xfrm>
            <a:off x="7164288" y="4725144"/>
            <a:ext cx="576064"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p:cNvSpPr/>
          <p:nvPr/>
        </p:nvSpPr>
        <p:spPr>
          <a:xfrm>
            <a:off x="7164288" y="5517232"/>
            <a:ext cx="576064"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309912859"/>
      </p:ext>
    </p:extLst>
  </p:cSld>
  <p:clrMapOvr>
    <a:masterClrMapping/>
  </p:clrMapOvr>
  <p:transition spd="med"/>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467544" y="548680"/>
            <a:ext cx="7772400" cy="457200"/>
          </a:xfrm>
        </p:spPr>
        <p:txBody>
          <a:bodyPr>
            <a:normAutofit/>
          </a:bodyPr>
          <a:lstStyle/>
          <a:p>
            <a:pPr algn="l"/>
            <a:r>
              <a:rPr lang="en-US" altLang="en-US" sz="2400" dirty="0">
                <a:solidFill>
                  <a:srgbClr val="660066"/>
                </a:solidFill>
                <a:latin typeface="Tahoma" pitchFamily="34" charset="0"/>
                <a:ea typeface="+mn-ea"/>
                <a:cs typeface="+mn-cs"/>
              </a:rPr>
              <a:t>Interspecific crosses </a:t>
            </a:r>
            <a:r>
              <a:rPr lang="en-US" altLang="en-US" sz="2400" i="1" dirty="0" err="1">
                <a:solidFill>
                  <a:srgbClr val="660066"/>
                </a:solidFill>
                <a:latin typeface="Tahoma" pitchFamily="34" charset="0"/>
                <a:ea typeface="+mn-ea"/>
                <a:cs typeface="+mn-cs"/>
              </a:rPr>
              <a:t>Nasonia</a:t>
            </a:r>
            <a:endParaRPr lang="en-US" altLang="en-US" sz="2400" i="1" dirty="0">
              <a:solidFill>
                <a:srgbClr val="660066"/>
              </a:solidFill>
              <a:latin typeface="Tahoma" pitchFamily="34" charset="0"/>
              <a:ea typeface="+mn-ea"/>
              <a:cs typeface="+mn-cs"/>
            </a:endParaRPr>
          </a:p>
        </p:txBody>
      </p:sp>
      <p:graphicFrame>
        <p:nvGraphicFramePr>
          <p:cNvPr id="182275" name="Object 3"/>
          <p:cNvGraphicFramePr>
            <a:graphicFrameLocks noChangeAspect="1"/>
          </p:cNvGraphicFramePr>
          <p:nvPr/>
        </p:nvGraphicFramePr>
        <p:xfrm>
          <a:off x="1417638" y="1314450"/>
          <a:ext cx="5572125" cy="2347913"/>
        </p:xfrm>
        <a:graphic>
          <a:graphicData uri="http://schemas.openxmlformats.org/presentationml/2006/ole">
            <mc:AlternateContent xmlns:mc="http://schemas.openxmlformats.org/markup-compatibility/2006">
              <mc:Choice xmlns:v="urn:schemas-microsoft-com:vml" Requires="v">
                <p:oleObj spid="_x0000_s11305" name="Document" r:id="rId3" imgW="7016760" imgH="4762080" progId="Word.Document.8">
                  <p:embed/>
                </p:oleObj>
              </mc:Choice>
              <mc:Fallback>
                <p:oleObj name="Document" r:id="rId3" imgW="7016760" imgH="476208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7638" y="1314450"/>
                        <a:ext cx="5572125" cy="2347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82276" name="Group 4"/>
          <p:cNvGrpSpPr>
            <a:grpSpLocks/>
          </p:cNvGrpSpPr>
          <p:nvPr/>
        </p:nvGrpSpPr>
        <p:grpSpPr bwMode="auto">
          <a:xfrm>
            <a:off x="1666875" y="1295400"/>
            <a:ext cx="7477125" cy="5045075"/>
            <a:chOff x="1050" y="816"/>
            <a:chExt cx="4710" cy="3178"/>
          </a:xfrm>
        </p:grpSpPr>
        <p:graphicFrame>
          <p:nvGraphicFramePr>
            <p:cNvPr id="182277" name="Object 5"/>
            <p:cNvGraphicFramePr>
              <a:graphicFrameLocks noChangeAspect="1"/>
            </p:cNvGraphicFramePr>
            <p:nvPr/>
          </p:nvGraphicFramePr>
          <p:xfrm>
            <a:off x="1050" y="816"/>
            <a:ext cx="4710" cy="3178"/>
          </p:xfrm>
          <a:graphic>
            <a:graphicData uri="http://schemas.openxmlformats.org/presentationml/2006/ole">
              <mc:AlternateContent xmlns:mc="http://schemas.openxmlformats.org/markup-compatibility/2006">
                <mc:Choice xmlns:v="urn:schemas-microsoft-com:vml" Requires="v">
                  <p:oleObj spid="_x0000_s11306" name="Document" r:id="rId5" imgW="6727680" imgH="4628160" progId="Word.Document.8">
                    <p:embed/>
                  </p:oleObj>
                </mc:Choice>
                <mc:Fallback>
                  <p:oleObj name="Document" r:id="rId5" imgW="6727680" imgH="4628160"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0" y="816"/>
                          <a:ext cx="4710" cy="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82278" name="Text Box 6"/>
            <p:cNvSpPr txBox="1">
              <a:spLocks noChangeArrowheads="1"/>
            </p:cNvSpPr>
            <p:nvPr/>
          </p:nvSpPr>
          <p:spPr bwMode="auto">
            <a:xfrm>
              <a:off x="1200" y="879"/>
              <a:ext cx="1501"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i="1">
                  <a:solidFill>
                    <a:srgbClr val="000000"/>
                  </a:solidFill>
                  <a:latin typeface="Tahoma" pitchFamily="34" charset="0"/>
                </a:rPr>
                <a:t>Wolbachia </a:t>
              </a:r>
              <a:r>
                <a:rPr lang="en-US" altLang="en-US" b="1">
                  <a:solidFill>
                    <a:srgbClr val="000000"/>
                  </a:solidFill>
                  <a:latin typeface="Tahoma" pitchFamily="34" charset="0"/>
                </a:rPr>
                <a:t>infected</a:t>
              </a:r>
            </a:p>
          </p:txBody>
        </p:sp>
      </p:grpSp>
      <p:grpSp>
        <p:nvGrpSpPr>
          <p:cNvPr id="182279" name="Group 7"/>
          <p:cNvGrpSpPr>
            <a:grpSpLocks/>
          </p:cNvGrpSpPr>
          <p:nvPr/>
        </p:nvGrpSpPr>
        <p:grpSpPr bwMode="auto">
          <a:xfrm>
            <a:off x="1331640" y="3915307"/>
            <a:ext cx="9299575" cy="6257925"/>
            <a:chOff x="910" y="2442"/>
            <a:chExt cx="5858" cy="3942"/>
          </a:xfrm>
        </p:grpSpPr>
        <p:graphicFrame>
          <p:nvGraphicFramePr>
            <p:cNvPr id="182280" name="Object 8"/>
            <p:cNvGraphicFramePr>
              <a:graphicFrameLocks noChangeAspect="1"/>
            </p:cNvGraphicFramePr>
            <p:nvPr/>
          </p:nvGraphicFramePr>
          <p:xfrm>
            <a:off x="1037" y="2442"/>
            <a:ext cx="5731" cy="3942"/>
          </p:xfrm>
          <a:graphic>
            <a:graphicData uri="http://schemas.openxmlformats.org/presentationml/2006/ole">
              <mc:AlternateContent xmlns:mc="http://schemas.openxmlformats.org/markup-compatibility/2006">
                <mc:Choice xmlns:v="urn:schemas-microsoft-com:vml" Requires="v">
                  <p:oleObj spid="_x0000_s11307" name="Document" r:id="rId7" imgW="8118360" imgH="5581800" progId="Word.Document.8">
                    <p:embed/>
                  </p:oleObj>
                </mc:Choice>
                <mc:Fallback>
                  <p:oleObj name="Document" r:id="rId7" imgW="8118360" imgH="5581800" progId="Word.Document.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7" y="2442"/>
                          <a:ext cx="5731" cy="39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82281" name="Text Box 9"/>
            <p:cNvSpPr txBox="1">
              <a:spLocks noChangeArrowheads="1"/>
            </p:cNvSpPr>
            <p:nvPr/>
          </p:nvSpPr>
          <p:spPr bwMode="auto">
            <a:xfrm>
              <a:off x="910" y="2475"/>
              <a:ext cx="197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a:solidFill>
                    <a:srgbClr val="FF3300"/>
                  </a:solidFill>
                  <a:latin typeface="Tahoma" pitchFamily="34" charset="0"/>
                </a:rPr>
                <a:t>After antibiotic treatment</a:t>
              </a:r>
            </a:p>
          </p:txBody>
        </p:sp>
      </p:grpSp>
      <p:pic>
        <p:nvPicPr>
          <p:cNvPr id="10" name="Picture 3" descr="nasonia"/>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929757" y="-43481"/>
            <a:ext cx="1232956" cy="1438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6"/>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l="-14" b="-871"/>
          <a:stretch/>
        </p:blipFill>
        <p:spPr bwMode="auto">
          <a:xfrm>
            <a:off x="106509" y="4493350"/>
            <a:ext cx="1705667" cy="2358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9912859"/>
      </p:ext>
    </p:extLst>
  </p:cSld>
  <p:clrMapOvr>
    <a:masterClrMapping/>
  </p:clrMapOvr>
  <p:transition spd="med"/>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1250" name="Rectangle 1026"/>
          <p:cNvSpPr>
            <a:spLocks noGrp="1" noChangeArrowheads="1"/>
          </p:cNvSpPr>
          <p:nvPr>
            <p:ph type="title"/>
          </p:nvPr>
        </p:nvSpPr>
        <p:spPr>
          <a:xfrm>
            <a:off x="606425" y="372347"/>
            <a:ext cx="7772400" cy="457200"/>
          </a:xfrm>
        </p:spPr>
        <p:txBody>
          <a:bodyPr>
            <a:normAutofit/>
          </a:bodyPr>
          <a:lstStyle/>
          <a:p>
            <a:pPr algn="l"/>
            <a:r>
              <a:rPr lang="en-US" altLang="en-US" sz="2400" dirty="0">
                <a:solidFill>
                  <a:srgbClr val="660066"/>
                </a:solidFill>
                <a:latin typeface="Tahoma" pitchFamily="34" charset="0"/>
                <a:ea typeface="+mn-ea"/>
                <a:cs typeface="+mn-cs"/>
              </a:rPr>
              <a:t>Distribution of </a:t>
            </a:r>
            <a:r>
              <a:rPr lang="en-US" altLang="en-US" sz="2400" i="1" dirty="0" err="1">
                <a:solidFill>
                  <a:srgbClr val="660066"/>
                </a:solidFill>
                <a:latin typeface="Tahoma" pitchFamily="34" charset="0"/>
                <a:ea typeface="+mn-ea"/>
                <a:cs typeface="+mn-cs"/>
              </a:rPr>
              <a:t>Nasonia</a:t>
            </a:r>
            <a:endParaRPr lang="en-US" altLang="en-US" sz="2400" i="1" dirty="0">
              <a:solidFill>
                <a:srgbClr val="660066"/>
              </a:solidFill>
              <a:latin typeface="Tahoma" pitchFamily="34" charset="0"/>
              <a:ea typeface="+mn-ea"/>
              <a:cs typeface="+mn-cs"/>
            </a:endParaRPr>
          </a:p>
        </p:txBody>
      </p:sp>
      <p:pic>
        <p:nvPicPr>
          <p:cNvPr id="181251" name="Picture 1027"/>
          <p:cNvPicPr preferRelativeResize="0">
            <a:picLocks noGrp="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0" y="762000"/>
            <a:ext cx="9144000" cy="5410200"/>
          </a:xfrm>
          <a:solidFill>
            <a:schemeClr val="bg1">
              <a:alpha val="50000"/>
            </a:schemeClr>
          </a:solidFill>
          <a:ln/>
        </p:spPr>
      </p:pic>
      <p:grpSp>
        <p:nvGrpSpPr>
          <p:cNvPr id="181252" name="Group 1028"/>
          <p:cNvGrpSpPr>
            <a:grpSpLocks/>
          </p:cNvGrpSpPr>
          <p:nvPr/>
        </p:nvGrpSpPr>
        <p:grpSpPr bwMode="auto">
          <a:xfrm>
            <a:off x="1216025" y="1703388"/>
            <a:ext cx="6748463" cy="4452937"/>
            <a:chOff x="766" y="1073"/>
            <a:chExt cx="4251" cy="2805"/>
          </a:xfrm>
        </p:grpSpPr>
        <p:sp>
          <p:nvSpPr>
            <p:cNvPr id="181253" name="Freeform 1029"/>
            <p:cNvSpPr>
              <a:spLocks/>
            </p:cNvSpPr>
            <p:nvPr/>
          </p:nvSpPr>
          <p:spPr bwMode="auto">
            <a:xfrm>
              <a:off x="766" y="1073"/>
              <a:ext cx="4251" cy="2421"/>
            </a:xfrm>
            <a:custGeom>
              <a:avLst/>
              <a:gdLst>
                <a:gd name="T0" fmla="*/ 1086 w 4605"/>
                <a:gd name="T1" fmla="*/ 172 h 2421"/>
                <a:gd name="T2" fmla="*/ 690 w 4605"/>
                <a:gd name="T3" fmla="*/ 216 h 2421"/>
                <a:gd name="T4" fmla="*/ 446 w 4605"/>
                <a:gd name="T5" fmla="*/ 305 h 2421"/>
                <a:gd name="T6" fmla="*/ 157 w 4605"/>
                <a:gd name="T7" fmla="*/ 471 h 2421"/>
                <a:gd name="T8" fmla="*/ 24 w 4605"/>
                <a:gd name="T9" fmla="*/ 649 h 2421"/>
                <a:gd name="T10" fmla="*/ 24 w 4605"/>
                <a:gd name="T11" fmla="*/ 1093 h 2421"/>
                <a:gd name="T12" fmla="*/ 24 w 4605"/>
                <a:gd name="T13" fmla="*/ 1405 h 2421"/>
                <a:gd name="T14" fmla="*/ 301 w 4605"/>
                <a:gd name="T15" fmla="*/ 1938 h 2421"/>
                <a:gd name="T16" fmla="*/ 546 w 4605"/>
                <a:gd name="T17" fmla="*/ 2127 h 2421"/>
                <a:gd name="T18" fmla="*/ 768 w 4605"/>
                <a:gd name="T19" fmla="*/ 2338 h 2421"/>
                <a:gd name="T20" fmla="*/ 868 w 4605"/>
                <a:gd name="T21" fmla="*/ 2316 h 2421"/>
                <a:gd name="T22" fmla="*/ 990 w 4605"/>
                <a:gd name="T23" fmla="*/ 2360 h 2421"/>
                <a:gd name="T24" fmla="*/ 1068 w 4605"/>
                <a:gd name="T25" fmla="*/ 2304 h 2421"/>
                <a:gd name="T26" fmla="*/ 1157 w 4605"/>
                <a:gd name="T27" fmla="*/ 2227 h 2421"/>
                <a:gd name="T28" fmla="*/ 1246 w 4605"/>
                <a:gd name="T29" fmla="*/ 2149 h 2421"/>
                <a:gd name="T30" fmla="*/ 1446 w 4605"/>
                <a:gd name="T31" fmla="*/ 2038 h 2421"/>
                <a:gd name="T32" fmla="*/ 1558 w 4605"/>
                <a:gd name="T33" fmla="*/ 1892 h 2421"/>
                <a:gd name="T34" fmla="*/ 1723 w 4605"/>
                <a:gd name="T35" fmla="*/ 1708 h 2421"/>
                <a:gd name="T36" fmla="*/ 1771 w 4605"/>
                <a:gd name="T37" fmla="*/ 1668 h 2421"/>
                <a:gd name="T38" fmla="*/ 1828 w 4605"/>
                <a:gd name="T39" fmla="*/ 1643 h 2421"/>
                <a:gd name="T40" fmla="*/ 1857 w 4605"/>
                <a:gd name="T41" fmla="*/ 1360 h 2421"/>
                <a:gd name="T42" fmla="*/ 1846 w 4605"/>
                <a:gd name="T43" fmla="*/ 1271 h 2421"/>
                <a:gd name="T44" fmla="*/ 1868 w 4605"/>
                <a:gd name="T45" fmla="*/ 1149 h 2421"/>
                <a:gd name="T46" fmla="*/ 1846 w 4605"/>
                <a:gd name="T47" fmla="*/ 1016 h 2421"/>
                <a:gd name="T48" fmla="*/ 1834 w 4605"/>
                <a:gd name="T49" fmla="*/ 882 h 2421"/>
                <a:gd name="T50" fmla="*/ 1879 w 4605"/>
                <a:gd name="T51" fmla="*/ 694 h 2421"/>
                <a:gd name="T52" fmla="*/ 2157 w 4605"/>
                <a:gd name="T53" fmla="*/ 482 h 2421"/>
                <a:gd name="T54" fmla="*/ 2268 w 4605"/>
                <a:gd name="T55" fmla="*/ 494 h 2421"/>
                <a:gd name="T56" fmla="*/ 2257 w 4605"/>
                <a:gd name="T57" fmla="*/ 505 h 2421"/>
                <a:gd name="T58" fmla="*/ 2253 w 4605"/>
                <a:gd name="T59" fmla="*/ 592 h 2421"/>
                <a:gd name="T60" fmla="*/ 2330 w 4605"/>
                <a:gd name="T61" fmla="*/ 500 h 2421"/>
                <a:gd name="T62" fmla="*/ 2408 w 4605"/>
                <a:gd name="T63" fmla="*/ 526 h 2421"/>
                <a:gd name="T64" fmla="*/ 2494 w 4605"/>
                <a:gd name="T65" fmla="*/ 631 h 2421"/>
                <a:gd name="T66" fmla="*/ 2572 w 4605"/>
                <a:gd name="T67" fmla="*/ 736 h 2421"/>
                <a:gd name="T68" fmla="*/ 2645 w 4605"/>
                <a:gd name="T69" fmla="*/ 1005 h 2421"/>
                <a:gd name="T70" fmla="*/ 2745 w 4605"/>
                <a:gd name="T71" fmla="*/ 1160 h 2421"/>
                <a:gd name="T72" fmla="*/ 2801 w 4605"/>
                <a:gd name="T73" fmla="*/ 1260 h 2421"/>
                <a:gd name="T74" fmla="*/ 2912 w 4605"/>
                <a:gd name="T75" fmla="*/ 1305 h 2421"/>
                <a:gd name="T76" fmla="*/ 2945 w 4605"/>
                <a:gd name="T77" fmla="*/ 1338 h 2421"/>
                <a:gd name="T78" fmla="*/ 3073 w 4605"/>
                <a:gd name="T79" fmla="*/ 1419 h 2421"/>
                <a:gd name="T80" fmla="*/ 3301 w 4605"/>
                <a:gd name="T81" fmla="*/ 1427 h 2421"/>
                <a:gd name="T82" fmla="*/ 3445 w 4605"/>
                <a:gd name="T83" fmla="*/ 1527 h 2421"/>
                <a:gd name="T84" fmla="*/ 3579 w 4605"/>
                <a:gd name="T85" fmla="*/ 1693 h 2421"/>
                <a:gd name="T86" fmla="*/ 3517 w 4605"/>
                <a:gd name="T87" fmla="*/ 1787 h 2421"/>
                <a:gd name="T88" fmla="*/ 3614 w 4605"/>
                <a:gd name="T89" fmla="*/ 1812 h 2421"/>
                <a:gd name="T90" fmla="*/ 3644 w 4605"/>
                <a:gd name="T91" fmla="*/ 1826 h 2421"/>
                <a:gd name="T92" fmla="*/ 3768 w 4605"/>
                <a:gd name="T93" fmla="*/ 1799 h 2421"/>
                <a:gd name="T94" fmla="*/ 4134 w 4605"/>
                <a:gd name="T95" fmla="*/ 1516 h 2421"/>
                <a:gd name="T96" fmla="*/ 4556 w 4605"/>
                <a:gd name="T97" fmla="*/ 38 h 2421"/>
                <a:gd name="T98" fmla="*/ 4312 w 4605"/>
                <a:gd name="T99" fmla="*/ 127 h 2421"/>
                <a:gd name="T100" fmla="*/ 3820 w 4605"/>
                <a:gd name="T101" fmla="*/ 349 h 2421"/>
                <a:gd name="T102" fmla="*/ 3727 w 4605"/>
                <a:gd name="T103" fmla="*/ 369 h 2421"/>
                <a:gd name="T104" fmla="*/ 3634 w 4605"/>
                <a:gd name="T105" fmla="*/ 329 h 2421"/>
                <a:gd name="T106" fmla="*/ 3344 w 4605"/>
                <a:gd name="T107" fmla="*/ 408 h 2421"/>
                <a:gd name="T108" fmla="*/ 3141 w 4605"/>
                <a:gd name="T109" fmla="*/ 356 h 2421"/>
                <a:gd name="T110" fmla="*/ 2779 w 4605"/>
                <a:gd name="T111" fmla="*/ 216 h 2421"/>
                <a:gd name="T112" fmla="*/ 2523 w 4605"/>
                <a:gd name="T113" fmla="*/ 138 h 2421"/>
                <a:gd name="T114" fmla="*/ 2370 w 4605"/>
                <a:gd name="T115" fmla="*/ 186 h 2421"/>
                <a:gd name="T116" fmla="*/ 1993 w 4605"/>
                <a:gd name="T117" fmla="*/ 80 h 2421"/>
                <a:gd name="T118" fmla="*/ 1645 w 4605"/>
                <a:gd name="T119" fmla="*/ 54 h 2421"/>
                <a:gd name="T120" fmla="*/ 1220 w 4605"/>
                <a:gd name="T121" fmla="*/ 120 h 2421"/>
                <a:gd name="T122" fmla="*/ 1153 w 4605"/>
                <a:gd name="T123" fmla="*/ 133 h 2421"/>
                <a:gd name="T124" fmla="*/ 1086 w 4605"/>
                <a:gd name="T125" fmla="*/ 172 h 2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605" h="2421">
                  <a:moveTo>
                    <a:pt x="1086" y="172"/>
                  </a:moveTo>
                  <a:cubicBezTo>
                    <a:pt x="990" y="191"/>
                    <a:pt x="758" y="122"/>
                    <a:pt x="690" y="216"/>
                  </a:cubicBezTo>
                  <a:cubicBezTo>
                    <a:pt x="677" y="234"/>
                    <a:pt x="458" y="286"/>
                    <a:pt x="446" y="305"/>
                  </a:cubicBezTo>
                  <a:cubicBezTo>
                    <a:pt x="414" y="355"/>
                    <a:pt x="185" y="414"/>
                    <a:pt x="157" y="471"/>
                  </a:cubicBezTo>
                  <a:cubicBezTo>
                    <a:pt x="139" y="506"/>
                    <a:pt x="41" y="604"/>
                    <a:pt x="24" y="649"/>
                  </a:cubicBezTo>
                  <a:cubicBezTo>
                    <a:pt x="20" y="671"/>
                    <a:pt x="27" y="1072"/>
                    <a:pt x="24" y="1093"/>
                  </a:cubicBezTo>
                  <a:cubicBezTo>
                    <a:pt x="14" y="1134"/>
                    <a:pt x="24" y="1405"/>
                    <a:pt x="24" y="1405"/>
                  </a:cubicBezTo>
                  <a:cubicBezTo>
                    <a:pt x="0" y="1638"/>
                    <a:pt x="170" y="1755"/>
                    <a:pt x="301" y="1938"/>
                  </a:cubicBezTo>
                  <a:cubicBezTo>
                    <a:pt x="308" y="1968"/>
                    <a:pt x="537" y="2098"/>
                    <a:pt x="546" y="2127"/>
                  </a:cubicBezTo>
                  <a:cubicBezTo>
                    <a:pt x="562" y="2176"/>
                    <a:pt x="751" y="2291"/>
                    <a:pt x="768" y="2338"/>
                  </a:cubicBezTo>
                  <a:cubicBezTo>
                    <a:pt x="773" y="2350"/>
                    <a:pt x="862" y="2305"/>
                    <a:pt x="868" y="2316"/>
                  </a:cubicBezTo>
                  <a:cubicBezTo>
                    <a:pt x="882" y="2340"/>
                    <a:pt x="974" y="2339"/>
                    <a:pt x="990" y="2360"/>
                  </a:cubicBezTo>
                  <a:cubicBezTo>
                    <a:pt x="1037" y="2421"/>
                    <a:pt x="1009" y="2278"/>
                    <a:pt x="1068" y="2304"/>
                  </a:cubicBezTo>
                  <a:cubicBezTo>
                    <a:pt x="1145" y="2406"/>
                    <a:pt x="1043" y="2211"/>
                    <a:pt x="1157" y="2227"/>
                  </a:cubicBezTo>
                  <a:cubicBezTo>
                    <a:pt x="1173" y="2222"/>
                    <a:pt x="1228" y="2162"/>
                    <a:pt x="1246" y="2149"/>
                  </a:cubicBezTo>
                  <a:cubicBezTo>
                    <a:pt x="1306" y="2107"/>
                    <a:pt x="1381" y="2067"/>
                    <a:pt x="1446" y="2038"/>
                  </a:cubicBezTo>
                  <a:cubicBezTo>
                    <a:pt x="1516" y="1972"/>
                    <a:pt x="1478" y="1929"/>
                    <a:pt x="1558" y="1892"/>
                  </a:cubicBezTo>
                  <a:cubicBezTo>
                    <a:pt x="1610" y="1824"/>
                    <a:pt x="1671" y="1778"/>
                    <a:pt x="1723" y="1708"/>
                  </a:cubicBezTo>
                  <a:cubicBezTo>
                    <a:pt x="1736" y="1690"/>
                    <a:pt x="1753" y="1679"/>
                    <a:pt x="1771" y="1668"/>
                  </a:cubicBezTo>
                  <a:cubicBezTo>
                    <a:pt x="1789" y="1657"/>
                    <a:pt x="1828" y="1643"/>
                    <a:pt x="1828" y="1643"/>
                  </a:cubicBezTo>
                  <a:cubicBezTo>
                    <a:pt x="1878" y="1575"/>
                    <a:pt x="1815" y="1440"/>
                    <a:pt x="1857" y="1360"/>
                  </a:cubicBezTo>
                  <a:cubicBezTo>
                    <a:pt x="1867" y="1343"/>
                    <a:pt x="1836" y="1289"/>
                    <a:pt x="1846" y="1271"/>
                  </a:cubicBezTo>
                  <a:cubicBezTo>
                    <a:pt x="1851" y="1258"/>
                    <a:pt x="1868" y="1149"/>
                    <a:pt x="1868" y="1149"/>
                  </a:cubicBezTo>
                  <a:cubicBezTo>
                    <a:pt x="1885" y="1080"/>
                    <a:pt x="1802" y="1106"/>
                    <a:pt x="1846" y="1016"/>
                  </a:cubicBezTo>
                  <a:cubicBezTo>
                    <a:pt x="1850" y="1004"/>
                    <a:pt x="1829" y="893"/>
                    <a:pt x="1834" y="882"/>
                  </a:cubicBezTo>
                  <a:cubicBezTo>
                    <a:pt x="1838" y="868"/>
                    <a:pt x="1873" y="707"/>
                    <a:pt x="1879" y="694"/>
                  </a:cubicBezTo>
                  <a:cubicBezTo>
                    <a:pt x="1903" y="601"/>
                    <a:pt x="2132" y="573"/>
                    <a:pt x="2157" y="482"/>
                  </a:cubicBezTo>
                  <a:cubicBezTo>
                    <a:pt x="2183" y="385"/>
                    <a:pt x="2242" y="575"/>
                    <a:pt x="2268" y="494"/>
                  </a:cubicBezTo>
                  <a:cubicBezTo>
                    <a:pt x="2283" y="445"/>
                    <a:pt x="2237" y="546"/>
                    <a:pt x="2257" y="505"/>
                  </a:cubicBezTo>
                  <a:cubicBezTo>
                    <a:pt x="2265" y="487"/>
                    <a:pt x="2244" y="608"/>
                    <a:pt x="2253" y="592"/>
                  </a:cubicBezTo>
                  <a:cubicBezTo>
                    <a:pt x="2283" y="539"/>
                    <a:pt x="2295" y="532"/>
                    <a:pt x="2330" y="500"/>
                  </a:cubicBezTo>
                  <a:cubicBezTo>
                    <a:pt x="2357" y="508"/>
                    <a:pt x="2384" y="512"/>
                    <a:pt x="2408" y="526"/>
                  </a:cubicBezTo>
                  <a:cubicBezTo>
                    <a:pt x="2446" y="548"/>
                    <a:pt x="2462" y="601"/>
                    <a:pt x="2494" y="631"/>
                  </a:cubicBezTo>
                  <a:cubicBezTo>
                    <a:pt x="2515" y="688"/>
                    <a:pt x="2528" y="716"/>
                    <a:pt x="2572" y="736"/>
                  </a:cubicBezTo>
                  <a:cubicBezTo>
                    <a:pt x="2608" y="809"/>
                    <a:pt x="2589" y="953"/>
                    <a:pt x="2645" y="1005"/>
                  </a:cubicBezTo>
                  <a:cubicBezTo>
                    <a:pt x="2714" y="1067"/>
                    <a:pt x="2659" y="1061"/>
                    <a:pt x="2745" y="1160"/>
                  </a:cubicBezTo>
                  <a:cubicBezTo>
                    <a:pt x="2782" y="1204"/>
                    <a:pt x="2761" y="1234"/>
                    <a:pt x="2801" y="1260"/>
                  </a:cubicBezTo>
                  <a:cubicBezTo>
                    <a:pt x="2847" y="1292"/>
                    <a:pt x="2874" y="1258"/>
                    <a:pt x="2912" y="1305"/>
                  </a:cubicBezTo>
                  <a:cubicBezTo>
                    <a:pt x="2936" y="1332"/>
                    <a:pt x="2918" y="1319"/>
                    <a:pt x="2945" y="1338"/>
                  </a:cubicBezTo>
                  <a:cubicBezTo>
                    <a:pt x="2972" y="1357"/>
                    <a:pt x="3014" y="1404"/>
                    <a:pt x="3073" y="1419"/>
                  </a:cubicBezTo>
                  <a:cubicBezTo>
                    <a:pt x="3114" y="1482"/>
                    <a:pt x="3255" y="1374"/>
                    <a:pt x="3301" y="1427"/>
                  </a:cubicBezTo>
                  <a:cubicBezTo>
                    <a:pt x="3335" y="1464"/>
                    <a:pt x="3405" y="1508"/>
                    <a:pt x="3445" y="1527"/>
                  </a:cubicBezTo>
                  <a:cubicBezTo>
                    <a:pt x="3492" y="1548"/>
                    <a:pt x="3530" y="1659"/>
                    <a:pt x="3579" y="1693"/>
                  </a:cubicBezTo>
                  <a:cubicBezTo>
                    <a:pt x="3590" y="1699"/>
                    <a:pt x="3506" y="1782"/>
                    <a:pt x="3517" y="1787"/>
                  </a:cubicBezTo>
                  <a:cubicBezTo>
                    <a:pt x="3549" y="1799"/>
                    <a:pt x="3582" y="1798"/>
                    <a:pt x="3614" y="1812"/>
                  </a:cubicBezTo>
                  <a:cubicBezTo>
                    <a:pt x="3623" y="1818"/>
                    <a:pt x="3634" y="1820"/>
                    <a:pt x="3644" y="1826"/>
                  </a:cubicBezTo>
                  <a:cubicBezTo>
                    <a:pt x="3664" y="1822"/>
                    <a:pt x="3738" y="1818"/>
                    <a:pt x="3768" y="1799"/>
                  </a:cubicBezTo>
                  <a:cubicBezTo>
                    <a:pt x="3864" y="1745"/>
                    <a:pt x="4076" y="1634"/>
                    <a:pt x="4134" y="1516"/>
                  </a:cubicBezTo>
                  <a:cubicBezTo>
                    <a:pt x="4164" y="1301"/>
                    <a:pt x="4605" y="244"/>
                    <a:pt x="4556" y="38"/>
                  </a:cubicBezTo>
                  <a:cubicBezTo>
                    <a:pt x="4547" y="0"/>
                    <a:pt x="4329" y="165"/>
                    <a:pt x="4312" y="127"/>
                  </a:cubicBezTo>
                  <a:cubicBezTo>
                    <a:pt x="4275" y="48"/>
                    <a:pt x="3877" y="394"/>
                    <a:pt x="3820" y="349"/>
                  </a:cubicBezTo>
                  <a:cubicBezTo>
                    <a:pt x="3808" y="341"/>
                    <a:pt x="3737" y="375"/>
                    <a:pt x="3727" y="369"/>
                  </a:cubicBezTo>
                  <a:cubicBezTo>
                    <a:pt x="3708" y="357"/>
                    <a:pt x="3634" y="329"/>
                    <a:pt x="3634" y="329"/>
                  </a:cubicBezTo>
                  <a:cubicBezTo>
                    <a:pt x="3554" y="258"/>
                    <a:pt x="3423" y="414"/>
                    <a:pt x="3344" y="408"/>
                  </a:cubicBezTo>
                  <a:cubicBezTo>
                    <a:pt x="3273" y="396"/>
                    <a:pt x="3211" y="380"/>
                    <a:pt x="3141" y="356"/>
                  </a:cubicBezTo>
                  <a:cubicBezTo>
                    <a:pt x="2999" y="308"/>
                    <a:pt x="2925" y="237"/>
                    <a:pt x="2779" y="216"/>
                  </a:cubicBezTo>
                  <a:cubicBezTo>
                    <a:pt x="2479" y="106"/>
                    <a:pt x="2799" y="207"/>
                    <a:pt x="2523" y="138"/>
                  </a:cubicBezTo>
                  <a:cubicBezTo>
                    <a:pt x="2474" y="125"/>
                    <a:pt x="2418" y="206"/>
                    <a:pt x="2370" y="186"/>
                  </a:cubicBezTo>
                  <a:cubicBezTo>
                    <a:pt x="2253" y="137"/>
                    <a:pt x="2112" y="103"/>
                    <a:pt x="1993" y="80"/>
                  </a:cubicBezTo>
                  <a:cubicBezTo>
                    <a:pt x="1871" y="31"/>
                    <a:pt x="1775" y="44"/>
                    <a:pt x="1645" y="54"/>
                  </a:cubicBezTo>
                  <a:cubicBezTo>
                    <a:pt x="1460" y="129"/>
                    <a:pt x="1533" y="107"/>
                    <a:pt x="1220" y="120"/>
                  </a:cubicBezTo>
                  <a:cubicBezTo>
                    <a:pt x="1198" y="124"/>
                    <a:pt x="1176" y="129"/>
                    <a:pt x="1153" y="133"/>
                  </a:cubicBezTo>
                  <a:cubicBezTo>
                    <a:pt x="1059" y="149"/>
                    <a:pt x="1046" y="117"/>
                    <a:pt x="1086" y="172"/>
                  </a:cubicBezTo>
                  <a:close/>
                </a:path>
              </a:pathLst>
            </a:custGeom>
            <a:solidFill>
              <a:srgbClr val="FFFF66">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nl-NL" sz="2400">
                <a:solidFill>
                  <a:srgbClr val="000000"/>
                </a:solidFill>
              </a:endParaRPr>
            </a:p>
          </p:txBody>
        </p:sp>
        <p:sp>
          <p:nvSpPr>
            <p:cNvPr id="181254" name="Text Box 1030"/>
            <p:cNvSpPr txBox="1">
              <a:spLocks noChangeArrowheads="1"/>
            </p:cNvSpPr>
            <p:nvPr/>
          </p:nvSpPr>
          <p:spPr bwMode="auto">
            <a:xfrm>
              <a:off x="2210" y="3572"/>
              <a:ext cx="1631" cy="306"/>
            </a:xfrm>
            <a:prstGeom prst="rect">
              <a:avLst/>
            </a:prstGeom>
            <a:solidFill>
              <a:schemeClr val="bg1"/>
            </a:solidFill>
            <a:ln w="2857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spcBef>
                  <a:spcPct val="0"/>
                </a:spcBef>
                <a:spcAft>
                  <a:spcPct val="0"/>
                </a:spcAft>
              </a:pPr>
              <a:r>
                <a:rPr lang="en-US" sz="2400">
                  <a:solidFill>
                    <a:srgbClr val="FF9900"/>
                  </a:solidFill>
                  <a:latin typeface="Times New Roman" pitchFamily="18" charset="0"/>
                </a:rPr>
                <a:t>Nasonia vitripennis</a:t>
              </a:r>
            </a:p>
          </p:txBody>
        </p:sp>
      </p:grpSp>
      <p:grpSp>
        <p:nvGrpSpPr>
          <p:cNvPr id="181255" name="Group 1031"/>
          <p:cNvGrpSpPr>
            <a:grpSpLocks/>
          </p:cNvGrpSpPr>
          <p:nvPr/>
        </p:nvGrpSpPr>
        <p:grpSpPr bwMode="auto">
          <a:xfrm>
            <a:off x="606425" y="2057400"/>
            <a:ext cx="3176588" cy="4108450"/>
            <a:chOff x="382" y="1296"/>
            <a:chExt cx="2001" cy="2588"/>
          </a:xfrm>
        </p:grpSpPr>
        <p:sp>
          <p:nvSpPr>
            <p:cNvPr id="181256" name="Freeform 1032"/>
            <p:cNvSpPr>
              <a:spLocks/>
            </p:cNvSpPr>
            <p:nvPr/>
          </p:nvSpPr>
          <p:spPr bwMode="auto">
            <a:xfrm>
              <a:off x="801" y="1296"/>
              <a:ext cx="1582" cy="2066"/>
            </a:xfrm>
            <a:custGeom>
              <a:avLst/>
              <a:gdLst>
                <a:gd name="T0" fmla="*/ 772 w 1714"/>
                <a:gd name="T1" fmla="*/ 26 h 2066"/>
                <a:gd name="T2" fmla="*/ 718 w 1714"/>
                <a:gd name="T3" fmla="*/ 76 h 2066"/>
                <a:gd name="T4" fmla="*/ 681 w 1714"/>
                <a:gd name="T5" fmla="*/ 153 h 2066"/>
                <a:gd name="T6" fmla="*/ 554 w 1714"/>
                <a:gd name="T7" fmla="*/ 37 h 2066"/>
                <a:gd name="T8" fmla="*/ 499 w 1714"/>
                <a:gd name="T9" fmla="*/ 171 h 2066"/>
                <a:gd name="T10" fmla="*/ 343 w 1714"/>
                <a:gd name="T11" fmla="*/ 171 h 2066"/>
                <a:gd name="T12" fmla="*/ 310 w 1714"/>
                <a:gd name="T13" fmla="*/ 282 h 2066"/>
                <a:gd name="T14" fmla="*/ 232 w 1714"/>
                <a:gd name="T15" fmla="*/ 348 h 2066"/>
                <a:gd name="T16" fmla="*/ 132 w 1714"/>
                <a:gd name="T17" fmla="*/ 437 h 2066"/>
                <a:gd name="T18" fmla="*/ 65 w 1714"/>
                <a:gd name="T19" fmla="*/ 604 h 2066"/>
                <a:gd name="T20" fmla="*/ 21 w 1714"/>
                <a:gd name="T21" fmla="*/ 804 h 2066"/>
                <a:gd name="T22" fmla="*/ 110 w 1714"/>
                <a:gd name="T23" fmla="*/ 1393 h 2066"/>
                <a:gd name="T24" fmla="*/ 276 w 1714"/>
                <a:gd name="T25" fmla="*/ 1604 h 2066"/>
                <a:gd name="T26" fmla="*/ 365 w 1714"/>
                <a:gd name="T27" fmla="*/ 1715 h 2066"/>
                <a:gd name="T28" fmla="*/ 476 w 1714"/>
                <a:gd name="T29" fmla="*/ 1815 h 2066"/>
                <a:gd name="T30" fmla="*/ 554 w 1714"/>
                <a:gd name="T31" fmla="*/ 1937 h 2066"/>
                <a:gd name="T32" fmla="*/ 745 w 1714"/>
                <a:gd name="T33" fmla="*/ 2003 h 2066"/>
                <a:gd name="T34" fmla="*/ 846 w 1714"/>
                <a:gd name="T35" fmla="*/ 2066 h 2066"/>
                <a:gd name="T36" fmla="*/ 956 w 1714"/>
                <a:gd name="T37" fmla="*/ 2053 h 2066"/>
                <a:gd name="T38" fmla="*/ 1065 w 1714"/>
                <a:gd name="T39" fmla="*/ 1978 h 2066"/>
                <a:gd name="T40" fmla="*/ 1120 w 1714"/>
                <a:gd name="T41" fmla="*/ 1927 h 2066"/>
                <a:gd name="T42" fmla="*/ 1265 w 1714"/>
                <a:gd name="T43" fmla="*/ 1813 h 2066"/>
                <a:gd name="T44" fmla="*/ 1449 w 1714"/>
                <a:gd name="T45" fmla="*/ 1674 h 2066"/>
                <a:gd name="T46" fmla="*/ 1521 w 1714"/>
                <a:gd name="T47" fmla="*/ 1547 h 2066"/>
                <a:gd name="T48" fmla="*/ 1585 w 1714"/>
                <a:gd name="T49" fmla="*/ 1470 h 2066"/>
                <a:gd name="T50" fmla="*/ 1676 w 1714"/>
                <a:gd name="T51" fmla="*/ 1356 h 2066"/>
                <a:gd name="T52" fmla="*/ 1704 w 1714"/>
                <a:gd name="T53" fmla="*/ 1281 h 2066"/>
                <a:gd name="T54" fmla="*/ 1686 w 1714"/>
                <a:gd name="T55" fmla="*/ 862 h 2066"/>
                <a:gd name="T56" fmla="*/ 1667 w 1714"/>
                <a:gd name="T57" fmla="*/ 659 h 2066"/>
                <a:gd name="T58" fmla="*/ 1649 w 1714"/>
                <a:gd name="T59" fmla="*/ 583 h 2066"/>
                <a:gd name="T60" fmla="*/ 1540 w 1714"/>
                <a:gd name="T61" fmla="*/ 305 h 2066"/>
                <a:gd name="T62" fmla="*/ 1430 w 1714"/>
                <a:gd name="T63" fmla="*/ 228 h 2066"/>
                <a:gd name="T64" fmla="*/ 1375 w 1714"/>
                <a:gd name="T65" fmla="*/ 203 h 2066"/>
                <a:gd name="T66" fmla="*/ 1348 w 1714"/>
                <a:gd name="T67" fmla="*/ 191 h 2066"/>
                <a:gd name="T68" fmla="*/ 910 w 1714"/>
                <a:gd name="T69" fmla="*/ 51 h 2066"/>
                <a:gd name="T70" fmla="*/ 882 w 1714"/>
                <a:gd name="T71" fmla="*/ 39 h 2066"/>
                <a:gd name="T72" fmla="*/ 836 w 1714"/>
                <a:gd name="T73" fmla="*/ 26 h 2066"/>
                <a:gd name="T74" fmla="*/ 781 w 1714"/>
                <a:gd name="T75" fmla="*/ 0 h 2066"/>
                <a:gd name="T76" fmla="*/ 772 w 1714"/>
                <a:gd name="T77" fmla="*/ 26 h 2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14" h="2066">
                  <a:moveTo>
                    <a:pt x="772" y="26"/>
                  </a:moveTo>
                  <a:cubicBezTo>
                    <a:pt x="754" y="43"/>
                    <a:pt x="736" y="59"/>
                    <a:pt x="718" y="76"/>
                  </a:cubicBezTo>
                  <a:cubicBezTo>
                    <a:pt x="700" y="94"/>
                    <a:pt x="694" y="128"/>
                    <a:pt x="681" y="153"/>
                  </a:cubicBezTo>
                  <a:cubicBezTo>
                    <a:pt x="674" y="168"/>
                    <a:pt x="561" y="22"/>
                    <a:pt x="554" y="37"/>
                  </a:cubicBezTo>
                  <a:cubicBezTo>
                    <a:pt x="470" y="196"/>
                    <a:pt x="561" y="85"/>
                    <a:pt x="499" y="171"/>
                  </a:cubicBezTo>
                  <a:cubicBezTo>
                    <a:pt x="449" y="314"/>
                    <a:pt x="391" y="54"/>
                    <a:pt x="343" y="171"/>
                  </a:cubicBezTo>
                  <a:cubicBezTo>
                    <a:pt x="336" y="187"/>
                    <a:pt x="315" y="265"/>
                    <a:pt x="310" y="282"/>
                  </a:cubicBezTo>
                  <a:cubicBezTo>
                    <a:pt x="306" y="294"/>
                    <a:pt x="237" y="336"/>
                    <a:pt x="232" y="348"/>
                  </a:cubicBezTo>
                  <a:cubicBezTo>
                    <a:pt x="215" y="391"/>
                    <a:pt x="156" y="400"/>
                    <a:pt x="132" y="437"/>
                  </a:cubicBezTo>
                  <a:cubicBezTo>
                    <a:pt x="114" y="465"/>
                    <a:pt x="77" y="572"/>
                    <a:pt x="65" y="604"/>
                  </a:cubicBezTo>
                  <a:cubicBezTo>
                    <a:pt x="41" y="668"/>
                    <a:pt x="46" y="750"/>
                    <a:pt x="21" y="804"/>
                  </a:cubicBezTo>
                  <a:cubicBezTo>
                    <a:pt x="0" y="922"/>
                    <a:pt x="73" y="1263"/>
                    <a:pt x="110" y="1393"/>
                  </a:cubicBezTo>
                  <a:cubicBezTo>
                    <a:pt x="123" y="1445"/>
                    <a:pt x="252" y="1561"/>
                    <a:pt x="276" y="1604"/>
                  </a:cubicBezTo>
                  <a:cubicBezTo>
                    <a:pt x="296" y="1691"/>
                    <a:pt x="297" y="1575"/>
                    <a:pt x="365" y="1715"/>
                  </a:cubicBezTo>
                  <a:cubicBezTo>
                    <a:pt x="390" y="1765"/>
                    <a:pt x="451" y="1765"/>
                    <a:pt x="476" y="1815"/>
                  </a:cubicBezTo>
                  <a:cubicBezTo>
                    <a:pt x="510" y="1885"/>
                    <a:pt x="521" y="1848"/>
                    <a:pt x="554" y="1937"/>
                  </a:cubicBezTo>
                  <a:cubicBezTo>
                    <a:pt x="585" y="2020"/>
                    <a:pt x="675" y="1970"/>
                    <a:pt x="745" y="2003"/>
                  </a:cubicBezTo>
                  <a:cubicBezTo>
                    <a:pt x="780" y="2051"/>
                    <a:pt x="797" y="2052"/>
                    <a:pt x="846" y="2066"/>
                  </a:cubicBezTo>
                  <a:cubicBezTo>
                    <a:pt x="882" y="2061"/>
                    <a:pt x="919" y="2060"/>
                    <a:pt x="956" y="2053"/>
                  </a:cubicBezTo>
                  <a:cubicBezTo>
                    <a:pt x="997" y="2045"/>
                    <a:pt x="1025" y="1996"/>
                    <a:pt x="1065" y="1978"/>
                  </a:cubicBezTo>
                  <a:cubicBezTo>
                    <a:pt x="1124" y="1894"/>
                    <a:pt x="1061" y="1972"/>
                    <a:pt x="1120" y="1927"/>
                  </a:cubicBezTo>
                  <a:cubicBezTo>
                    <a:pt x="1169" y="1889"/>
                    <a:pt x="1215" y="1847"/>
                    <a:pt x="1265" y="1813"/>
                  </a:cubicBezTo>
                  <a:cubicBezTo>
                    <a:pt x="1328" y="1769"/>
                    <a:pt x="1385" y="1716"/>
                    <a:pt x="1449" y="1674"/>
                  </a:cubicBezTo>
                  <a:cubicBezTo>
                    <a:pt x="1500" y="1602"/>
                    <a:pt x="1476" y="1643"/>
                    <a:pt x="1521" y="1547"/>
                  </a:cubicBezTo>
                  <a:cubicBezTo>
                    <a:pt x="1553" y="1478"/>
                    <a:pt x="1551" y="1513"/>
                    <a:pt x="1585" y="1470"/>
                  </a:cubicBezTo>
                  <a:cubicBezTo>
                    <a:pt x="1687" y="1343"/>
                    <a:pt x="1613" y="1415"/>
                    <a:pt x="1676" y="1356"/>
                  </a:cubicBezTo>
                  <a:cubicBezTo>
                    <a:pt x="1683" y="1330"/>
                    <a:pt x="1703" y="1310"/>
                    <a:pt x="1704" y="1281"/>
                  </a:cubicBezTo>
                  <a:cubicBezTo>
                    <a:pt x="1711" y="985"/>
                    <a:pt x="1714" y="1020"/>
                    <a:pt x="1686" y="862"/>
                  </a:cubicBezTo>
                  <a:cubicBezTo>
                    <a:pt x="1685" y="849"/>
                    <a:pt x="1671" y="684"/>
                    <a:pt x="1667" y="659"/>
                  </a:cubicBezTo>
                  <a:cubicBezTo>
                    <a:pt x="1663" y="633"/>
                    <a:pt x="1649" y="583"/>
                    <a:pt x="1649" y="583"/>
                  </a:cubicBezTo>
                  <a:cubicBezTo>
                    <a:pt x="1635" y="428"/>
                    <a:pt x="1644" y="370"/>
                    <a:pt x="1540" y="305"/>
                  </a:cubicBezTo>
                  <a:cubicBezTo>
                    <a:pt x="1516" y="290"/>
                    <a:pt x="1459" y="249"/>
                    <a:pt x="1430" y="228"/>
                  </a:cubicBezTo>
                  <a:cubicBezTo>
                    <a:pt x="1412" y="216"/>
                    <a:pt x="1394" y="211"/>
                    <a:pt x="1375" y="203"/>
                  </a:cubicBezTo>
                  <a:cubicBezTo>
                    <a:pt x="1366" y="199"/>
                    <a:pt x="1348" y="191"/>
                    <a:pt x="1348" y="191"/>
                  </a:cubicBezTo>
                  <a:cubicBezTo>
                    <a:pt x="1222" y="74"/>
                    <a:pt x="1055" y="73"/>
                    <a:pt x="910" y="51"/>
                  </a:cubicBezTo>
                  <a:cubicBezTo>
                    <a:pt x="901" y="47"/>
                    <a:pt x="892" y="42"/>
                    <a:pt x="882" y="39"/>
                  </a:cubicBezTo>
                  <a:cubicBezTo>
                    <a:pt x="868" y="33"/>
                    <a:pt x="851" y="32"/>
                    <a:pt x="836" y="26"/>
                  </a:cubicBezTo>
                  <a:cubicBezTo>
                    <a:pt x="818" y="19"/>
                    <a:pt x="781" y="0"/>
                    <a:pt x="781" y="0"/>
                  </a:cubicBezTo>
                  <a:cubicBezTo>
                    <a:pt x="748" y="17"/>
                    <a:pt x="746" y="8"/>
                    <a:pt x="772" y="26"/>
                  </a:cubicBezTo>
                  <a:close/>
                </a:path>
              </a:pathLst>
            </a:custGeom>
            <a:solidFill>
              <a:srgbClr val="009900">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nl-NL" sz="2400">
                <a:solidFill>
                  <a:srgbClr val="000000"/>
                </a:solidFill>
              </a:endParaRPr>
            </a:p>
          </p:txBody>
        </p:sp>
        <p:sp>
          <p:nvSpPr>
            <p:cNvPr id="181257" name="Text Box 1033"/>
            <p:cNvSpPr txBox="1">
              <a:spLocks noChangeArrowheads="1"/>
            </p:cNvSpPr>
            <p:nvPr/>
          </p:nvSpPr>
          <p:spPr bwMode="auto">
            <a:xfrm>
              <a:off x="382" y="3578"/>
              <a:ext cx="1674" cy="306"/>
            </a:xfrm>
            <a:prstGeom prst="rect">
              <a:avLst/>
            </a:prstGeom>
            <a:solidFill>
              <a:srgbClr val="FFFFFF"/>
            </a:solidFill>
            <a:ln w="28575">
              <a:solidFill>
                <a:srgbClr val="00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spcBef>
                  <a:spcPct val="0"/>
                </a:spcBef>
                <a:spcAft>
                  <a:spcPct val="0"/>
                </a:spcAft>
              </a:pPr>
              <a:r>
                <a:rPr lang="en-US" sz="2400">
                  <a:solidFill>
                    <a:srgbClr val="009900"/>
                  </a:solidFill>
                  <a:latin typeface="Times New Roman" pitchFamily="18" charset="0"/>
                </a:rPr>
                <a:t>Nasonia</a:t>
              </a:r>
              <a:r>
                <a:rPr lang="en-US" sz="2400">
                  <a:solidFill>
                    <a:srgbClr val="00CC99"/>
                  </a:solidFill>
                  <a:latin typeface="Times New Roman" pitchFamily="18" charset="0"/>
                </a:rPr>
                <a:t> </a:t>
              </a:r>
              <a:r>
                <a:rPr lang="en-US" sz="2400">
                  <a:solidFill>
                    <a:srgbClr val="009900"/>
                  </a:solidFill>
                  <a:latin typeface="Times New Roman" pitchFamily="18" charset="0"/>
                </a:rPr>
                <a:t>longicornis</a:t>
              </a:r>
              <a:endParaRPr lang="en-US" sz="2400">
                <a:solidFill>
                  <a:srgbClr val="000000"/>
                </a:solidFill>
                <a:latin typeface="Times New Roman" pitchFamily="18" charset="0"/>
              </a:endParaRPr>
            </a:p>
          </p:txBody>
        </p:sp>
      </p:grpSp>
      <p:grpSp>
        <p:nvGrpSpPr>
          <p:cNvPr id="181258" name="Group 1034"/>
          <p:cNvGrpSpPr>
            <a:grpSpLocks/>
          </p:cNvGrpSpPr>
          <p:nvPr/>
        </p:nvGrpSpPr>
        <p:grpSpPr bwMode="auto">
          <a:xfrm>
            <a:off x="5680075" y="2286000"/>
            <a:ext cx="2870200" cy="3862388"/>
            <a:chOff x="3578" y="1440"/>
            <a:chExt cx="1808" cy="2433"/>
          </a:xfrm>
        </p:grpSpPr>
        <p:sp>
          <p:nvSpPr>
            <p:cNvPr id="181259" name="Freeform 1035"/>
            <p:cNvSpPr>
              <a:spLocks/>
            </p:cNvSpPr>
            <p:nvPr/>
          </p:nvSpPr>
          <p:spPr bwMode="auto">
            <a:xfrm>
              <a:off x="3578" y="1440"/>
              <a:ext cx="1220" cy="1363"/>
            </a:xfrm>
            <a:custGeom>
              <a:avLst/>
              <a:gdLst>
                <a:gd name="T0" fmla="*/ 351 w 1504"/>
                <a:gd name="T1" fmla="*/ 88 h 1488"/>
                <a:gd name="T2" fmla="*/ 620 w 1504"/>
                <a:gd name="T3" fmla="*/ 0 h 1488"/>
                <a:gd name="T4" fmla="*/ 909 w 1504"/>
                <a:gd name="T5" fmla="*/ 44 h 1488"/>
                <a:gd name="T6" fmla="*/ 1476 w 1504"/>
                <a:gd name="T7" fmla="*/ 100 h 1488"/>
                <a:gd name="T8" fmla="*/ 1476 w 1504"/>
                <a:gd name="T9" fmla="*/ 89 h 1488"/>
                <a:gd name="T10" fmla="*/ 1498 w 1504"/>
                <a:gd name="T11" fmla="*/ 278 h 1488"/>
                <a:gd name="T12" fmla="*/ 1454 w 1504"/>
                <a:gd name="T13" fmla="*/ 256 h 1488"/>
                <a:gd name="T14" fmla="*/ 1454 w 1504"/>
                <a:gd name="T15" fmla="*/ 311 h 1488"/>
                <a:gd name="T16" fmla="*/ 1138 w 1504"/>
                <a:gd name="T17" fmla="*/ 1148 h 1488"/>
                <a:gd name="T18" fmla="*/ 1118 w 1504"/>
                <a:gd name="T19" fmla="*/ 1208 h 1488"/>
                <a:gd name="T20" fmla="*/ 1068 w 1504"/>
                <a:gd name="T21" fmla="*/ 1297 h 1488"/>
                <a:gd name="T22" fmla="*/ 949 w 1504"/>
                <a:gd name="T23" fmla="*/ 1414 h 1488"/>
                <a:gd name="T24" fmla="*/ 849 w 1504"/>
                <a:gd name="T25" fmla="*/ 1473 h 1488"/>
                <a:gd name="T26" fmla="*/ 820 w 1504"/>
                <a:gd name="T27" fmla="*/ 1488 h 1488"/>
                <a:gd name="T28" fmla="*/ 620 w 1504"/>
                <a:gd name="T29" fmla="*/ 1473 h 1488"/>
                <a:gd name="T30" fmla="*/ 561 w 1504"/>
                <a:gd name="T31" fmla="*/ 1444 h 1488"/>
                <a:gd name="T32" fmla="*/ 451 w 1504"/>
                <a:gd name="T33" fmla="*/ 1355 h 1488"/>
                <a:gd name="T34" fmla="*/ 271 w 1504"/>
                <a:gd name="T35" fmla="*/ 1194 h 1488"/>
                <a:gd name="T36" fmla="*/ 202 w 1504"/>
                <a:gd name="T37" fmla="*/ 1134 h 1488"/>
                <a:gd name="T38" fmla="*/ 102 w 1504"/>
                <a:gd name="T39" fmla="*/ 1001 h 1488"/>
                <a:gd name="T40" fmla="*/ 33 w 1504"/>
                <a:gd name="T41" fmla="*/ 869 h 1488"/>
                <a:gd name="T42" fmla="*/ 3 w 1504"/>
                <a:gd name="T43" fmla="*/ 721 h 1488"/>
                <a:gd name="T44" fmla="*/ 133 w 1504"/>
                <a:gd name="T45" fmla="*/ 353 h 1488"/>
                <a:gd name="T46" fmla="*/ 232 w 1504"/>
                <a:gd name="T47" fmla="*/ 206 h 1488"/>
                <a:gd name="T48" fmla="*/ 292 w 1504"/>
                <a:gd name="T49" fmla="*/ 147 h 1488"/>
                <a:gd name="T50" fmla="*/ 312 w 1504"/>
                <a:gd name="T51" fmla="*/ 103 h 1488"/>
                <a:gd name="T52" fmla="*/ 351 w 1504"/>
                <a:gd name="T53" fmla="*/ 88 h 1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04" h="1488">
                  <a:moveTo>
                    <a:pt x="351" y="88"/>
                  </a:moveTo>
                  <a:cubicBezTo>
                    <a:pt x="442" y="42"/>
                    <a:pt x="523" y="13"/>
                    <a:pt x="620" y="0"/>
                  </a:cubicBezTo>
                  <a:cubicBezTo>
                    <a:pt x="717" y="17"/>
                    <a:pt x="815" y="11"/>
                    <a:pt x="909" y="44"/>
                  </a:cubicBezTo>
                  <a:cubicBezTo>
                    <a:pt x="943" y="56"/>
                    <a:pt x="1449" y="73"/>
                    <a:pt x="1476" y="100"/>
                  </a:cubicBezTo>
                  <a:cubicBezTo>
                    <a:pt x="1486" y="109"/>
                    <a:pt x="1476" y="89"/>
                    <a:pt x="1476" y="89"/>
                  </a:cubicBezTo>
                  <a:cubicBezTo>
                    <a:pt x="1504" y="151"/>
                    <a:pt x="1468" y="214"/>
                    <a:pt x="1498" y="278"/>
                  </a:cubicBezTo>
                  <a:cubicBezTo>
                    <a:pt x="1504" y="307"/>
                    <a:pt x="1447" y="226"/>
                    <a:pt x="1454" y="256"/>
                  </a:cubicBezTo>
                  <a:cubicBezTo>
                    <a:pt x="1457" y="270"/>
                    <a:pt x="1454" y="311"/>
                    <a:pt x="1454" y="311"/>
                  </a:cubicBezTo>
                  <a:cubicBezTo>
                    <a:pt x="1445" y="707"/>
                    <a:pt x="1228" y="882"/>
                    <a:pt x="1138" y="1148"/>
                  </a:cubicBezTo>
                  <a:cubicBezTo>
                    <a:pt x="1130" y="1168"/>
                    <a:pt x="1129" y="1192"/>
                    <a:pt x="1118" y="1208"/>
                  </a:cubicBezTo>
                  <a:cubicBezTo>
                    <a:pt x="1099" y="1236"/>
                    <a:pt x="1087" y="1272"/>
                    <a:pt x="1068" y="1297"/>
                  </a:cubicBezTo>
                  <a:cubicBezTo>
                    <a:pt x="1034" y="1341"/>
                    <a:pt x="986" y="1377"/>
                    <a:pt x="949" y="1414"/>
                  </a:cubicBezTo>
                  <a:cubicBezTo>
                    <a:pt x="915" y="1447"/>
                    <a:pt x="889" y="1455"/>
                    <a:pt x="849" y="1473"/>
                  </a:cubicBezTo>
                  <a:cubicBezTo>
                    <a:pt x="839" y="1479"/>
                    <a:pt x="820" y="1488"/>
                    <a:pt x="820" y="1488"/>
                  </a:cubicBezTo>
                  <a:cubicBezTo>
                    <a:pt x="753" y="1483"/>
                    <a:pt x="686" y="1484"/>
                    <a:pt x="620" y="1473"/>
                  </a:cubicBezTo>
                  <a:cubicBezTo>
                    <a:pt x="599" y="1469"/>
                    <a:pt x="561" y="1444"/>
                    <a:pt x="561" y="1444"/>
                  </a:cubicBezTo>
                  <a:cubicBezTo>
                    <a:pt x="506" y="1389"/>
                    <a:pt x="541" y="1422"/>
                    <a:pt x="451" y="1355"/>
                  </a:cubicBezTo>
                  <a:cubicBezTo>
                    <a:pt x="389" y="1310"/>
                    <a:pt x="331" y="1247"/>
                    <a:pt x="271" y="1194"/>
                  </a:cubicBezTo>
                  <a:cubicBezTo>
                    <a:pt x="249" y="1174"/>
                    <a:pt x="221" y="1162"/>
                    <a:pt x="202" y="1134"/>
                  </a:cubicBezTo>
                  <a:cubicBezTo>
                    <a:pt x="169" y="1087"/>
                    <a:pt x="131" y="1054"/>
                    <a:pt x="102" y="1001"/>
                  </a:cubicBezTo>
                  <a:cubicBezTo>
                    <a:pt x="0" y="812"/>
                    <a:pt x="112" y="989"/>
                    <a:pt x="33" y="869"/>
                  </a:cubicBezTo>
                  <a:cubicBezTo>
                    <a:pt x="22" y="829"/>
                    <a:pt x="1" y="767"/>
                    <a:pt x="3" y="721"/>
                  </a:cubicBezTo>
                  <a:cubicBezTo>
                    <a:pt x="11" y="550"/>
                    <a:pt x="60" y="471"/>
                    <a:pt x="133" y="353"/>
                  </a:cubicBezTo>
                  <a:cubicBezTo>
                    <a:pt x="164" y="301"/>
                    <a:pt x="200" y="256"/>
                    <a:pt x="232" y="206"/>
                  </a:cubicBezTo>
                  <a:cubicBezTo>
                    <a:pt x="248" y="180"/>
                    <a:pt x="292" y="147"/>
                    <a:pt x="292" y="147"/>
                  </a:cubicBezTo>
                  <a:cubicBezTo>
                    <a:pt x="298" y="133"/>
                    <a:pt x="302" y="113"/>
                    <a:pt x="312" y="103"/>
                  </a:cubicBezTo>
                  <a:cubicBezTo>
                    <a:pt x="323" y="92"/>
                    <a:pt x="351" y="88"/>
                    <a:pt x="351" y="88"/>
                  </a:cubicBezTo>
                  <a:close/>
                </a:path>
              </a:pathLst>
            </a:custGeom>
            <a:solidFill>
              <a:srgbClr val="FF3300">
                <a:alpha val="50000"/>
              </a:srgbClr>
            </a:solidFill>
            <a:ln>
              <a:noFill/>
            </a:ln>
            <a:effectLst/>
            <a:extLst>
              <a:ext uri="{91240B29-F687-4F45-9708-019B960494DF}">
                <a14:hiddenLine xmlns:a14="http://schemas.microsoft.com/office/drawing/2010/main" w="9525">
                  <a:solidFill>
                    <a:schemeClr val="hlink">
                      <a:alpha val="50000"/>
                    </a:schemeClr>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nl-NL" sz="2400">
                <a:solidFill>
                  <a:srgbClr val="000000"/>
                </a:solidFill>
              </a:endParaRPr>
            </a:p>
          </p:txBody>
        </p:sp>
        <p:sp>
          <p:nvSpPr>
            <p:cNvPr id="181260" name="Text Box 1036"/>
            <p:cNvSpPr txBox="1">
              <a:spLocks noChangeArrowheads="1"/>
            </p:cNvSpPr>
            <p:nvPr/>
          </p:nvSpPr>
          <p:spPr bwMode="auto">
            <a:xfrm>
              <a:off x="4022" y="3567"/>
              <a:ext cx="1364" cy="306"/>
            </a:xfrm>
            <a:prstGeom prst="rect">
              <a:avLst/>
            </a:prstGeom>
            <a:solidFill>
              <a:srgbClr val="FFFFFF"/>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spcBef>
                  <a:spcPct val="0"/>
                </a:spcBef>
                <a:spcAft>
                  <a:spcPct val="0"/>
                </a:spcAft>
              </a:pPr>
              <a:r>
                <a:rPr lang="en-US" sz="2400">
                  <a:solidFill>
                    <a:srgbClr val="FF3300"/>
                  </a:solidFill>
                  <a:latin typeface="Times New Roman" pitchFamily="18" charset="0"/>
                </a:rPr>
                <a:t>Nasonia giraulti</a:t>
              </a:r>
            </a:p>
          </p:txBody>
        </p:sp>
      </p:grpSp>
      <p:pic>
        <p:nvPicPr>
          <p:cNvPr id="13" name="Picture 3" descr="nasonia"/>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80325" y="8576"/>
            <a:ext cx="1463675"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818459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81252"/>
                                        </p:tgtEl>
                                        <p:attrNameLst>
                                          <p:attrName>style.visibility</p:attrName>
                                        </p:attrNameLst>
                                      </p:cBhvr>
                                      <p:to>
                                        <p:strVal val="visible"/>
                                      </p:to>
                                    </p:set>
                                    <p:anim calcmode="lin" valueType="num">
                                      <p:cBhvr additive="base">
                                        <p:cTn id="7" dur="500" fill="hold"/>
                                        <p:tgtEl>
                                          <p:spTgt spid="181252"/>
                                        </p:tgtEl>
                                        <p:attrNameLst>
                                          <p:attrName>ppt_x</p:attrName>
                                        </p:attrNameLst>
                                      </p:cBhvr>
                                      <p:tavLst>
                                        <p:tav tm="0">
                                          <p:val>
                                            <p:strVal val="#ppt_x"/>
                                          </p:val>
                                        </p:tav>
                                        <p:tav tm="100000">
                                          <p:val>
                                            <p:strVal val="#ppt_x"/>
                                          </p:val>
                                        </p:tav>
                                      </p:tavLst>
                                    </p:anim>
                                    <p:anim calcmode="lin" valueType="num">
                                      <p:cBhvr additive="base">
                                        <p:cTn id="8" dur="500" fill="hold"/>
                                        <p:tgtEl>
                                          <p:spTgt spid="18125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81255"/>
                                        </p:tgtEl>
                                        <p:attrNameLst>
                                          <p:attrName>style.visibility</p:attrName>
                                        </p:attrNameLst>
                                      </p:cBhvr>
                                      <p:to>
                                        <p:strVal val="visible"/>
                                      </p:to>
                                    </p:set>
                                    <p:anim calcmode="lin" valueType="num">
                                      <p:cBhvr additive="base">
                                        <p:cTn id="13" dur="500" fill="hold"/>
                                        <p:tgtEl>
                                          <p:spTgt spid="181255"/>
                                        </p:tgtEl>
                                        <p:attrNameLst>
                                          <p:attrName>ppt_x</p:attrName>
                                        </p:attrNameLst>
                                      </p:cBhvr>
                                      <p:tavLst>
                                        <p:tav tm="0">
                                          <p:val>
                                            <p:strVal val="0-#ppt_w/2"/>
                                          </p:val>
                                        </p:tav>
                                        <p:tav tm="100000">
                                          <p:val>
                                            <p:strVal val="#ppt_x"/>
                                          </p:val>
                                        </p:tav>
                                      </p:tavLst>
                                    </p:anim>
                                    <p:anim calcmode="lin" valueType="num">
                                      <p:cBhvr additive="base">
                                        <p:cTn id="14" dur="500" fill="hold"/>
                                        <p:tgtEl>
                                          <p:spTgt spid="18125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nodeType="clickEffect">
                                  <p:stCondLst>
                                    <p:cond delay="0"/>
                                  </p:stCondLst>
                                  <p:childTnLst>
                                    <p:set>
                                      <p:cBhvr>
                                        <p:cTn id="18" dur="1" fill="hold">
                                          <p:stCondLst>
                                            <p:cond delay="0"/>
                                          </p:stCondLst>
                                        </p:cTn>
                                        <p:tgtEl>
                                          <p:spTgt spid="181258"/>
                                        </p:tgtEl>
                                        <p:attrNameLst>
                                          <p:attrName>style.visibility</p:attrName>
                                        </p:attrNameLst>
                                      </p:cBhvr>
                                      <p:to>
                                        <p:strVal val="visible"/>
                                      </p:to>
                                    </p:set>
                                    <p:anim calcmode="lin" valueType="num">
                                      <p:cBhvr additive="base">
                                        <p:cTn id="19" dur="500" fill="hold"/>
                                        <p:tgtEl>
                                          <p:spTgt spid="181258"/>
                                        </p:tgtEl>
                                        <p:attrNameLst>
                                          <p:attrName>ppt_x</p:attrName>
                                        </p:attrNameLst>
                                      </p:cBhvr>
                                      <p:tavLst>
                                        <p:tav tm="0">
                                          <p:val>
                                            <p:strVal val="1+#ppt_w/2"/>
                                          </p:val>
                                        </p:tav>
                                        <p:tav tm="100000">
                                          <p:val>
                                            <p:strVal val="#ppt_x"/>
                                          </p:val>
                                        </p:tav>
                                      </p:tavLst>
                                    </p:anim>
                                    <p:anim calcmode="lin" valueType="num">
                                      <p:cBhvr additive="base">
                                        <p:cTn id="20" dur="500" fill="hold"/>
                                        <p:tgtEl>
                                          <p:spTgt spid="18125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smtClean="0">
                <a:hlinkClick r:id="rId3"/>
              </a:rPr>
              <a:t>Kemphaan</a:t>
            </a:r>
            <a:endParaRPr lang="nl-NL" dirty="0"/>
          </a:p>
        </p:txBody>
      </p:sp>
      <p:sp>
        <p:nvSpPr>
          <p:cNvPr id="3" name="Tijdelijke aanduiding voor inhoud 2"/>
          <p:cNvSpPr>
            <a:spLocks noGrp="1"/>
          </p:cNvSpPr>
          <p:nvPr>
            <p:ph sz="half" idx="1"/>
          </p:nvPr>
        </p:nvSpPr>
        <p:spPr/>
        <p:txBody>
          <a:bodyPr/>
          <a:lstStyle/>
          <a:p>
            <a:endParaRPr lang="nl-NL" dirty="0"/>
          </a:p>
        </p:txBody>
      </p:sp>
      <p:sp>
        <p:nvSpPr>
          <p:cNvPr id="4" name="Tijdelijke aanduiding voor tekst 3"/>
          <p:cNvSpPr>
            <a:spLocks noGrp="1"/>
          </p:cNvSpPr>
          <p:nvPr>
            <p:ph type="body" sz="half" idx="2"/>
          </p:nvPr>
        </p:nvSpPr>
        <p:spPr/>
        <p:txBody>
          <a:bodyPr/>
          <a:lstStyle/>
          <a:p>
            <a:endParaRPr lang="nl-NL"/>
          </a:p>
        </p:txBody>
      </p:sp>
      <p:pic>
        <p:nvPicPr>
          <p:cNvPr id="614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157" y="-5713884"/>
            <a:ext cx="9230363" cy="1828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5011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4221088"/>
            <a:ext cx="876300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Clr>
                <a:srgbClr val="FF0000"/>
              </a:buClr>
              <a:buFont typeface="Arial" charset="0"/>
              <a:buChar char="•"/>
            </a:pPr>
            <a:r>
              <a:rPr lang="en-US" sz="2000" dirty="0">
                <a:latin typeface="Calibri" pitchFamily="34" charset="0"/>
              </a:rPr>
              <a:t> </a:t>
            </a:r>
            <a:r>
              <a:rPr lang="en-US" sz="2000" dirty="0" smtClean="0">
                <a:latin typeface="Calibri" pitchFamily="34" charset="0"/>
              </a:rPr>
              <a:t>      </a:t>
            </a:r>
            <a:r>
              <a:rPr lang="en-US" sz="2000" dirty="0" err="1" smtClean="0">
                <a:latin typeface="Calibri" pitchFamily="34" charset="0"/>
              </a:rPr>
              <a:t>Epigenetica</a:t>
            </a:r>
            <a:r>
              <a:rPr lang="en-US" sz="2000" dirty="0" smtClean="0">
                <a:latin typeface="Calibri" pitchFamily="34" charset="0"/>
              </a:rPr>
              <a:t> </a:t>
            </a:r>
            <a:r>
              <a:rPr lang="en-US" sz="2000" dirty="0">
                <a:latin typeface="Calibri" pitchFamily="34" charset="0"/>
              </a:rPr>
              <a:t>is </a:t>
            </a:r>
            <a:r>
              <a:rPr lang="en-US" sz="2000" dirty="0" err="1">
                <a:latin typeface="Calibri" pitchFamily="34" charset="0"/>
              </a:rPr>
              <a:t>een</a:t>
            </a:r>
            <a:r>
              <a:rPr lang="en-US" sz="2000" dirty="0">
                <a:latin typeface="Calibri" pitchFamily="34" charset="0"/>
              </a:rPr>
              <a:t> </a:t>
            </a:r>
            <a:r>
              <a:rPr lang="en-US" sz="2000" dirty="0" err="1">
                <a:latin typeface="Calibri" pitchFamily="34" charset="0"/>
              </a:rPr>
              <a:t>bron</a:t>
            </a:r>
            <a:r>
              <a:rPr lang="en-US" sz="2000" dirty="0">
                <a:latin typeface="Calibri" pitchFamily="34" charset="0"/>
              </a:rPr>
              <a:t> </a:t>
            </a:r>
            <a:r>
              <a:rPr lang="en-US" sz="2000" dirty="0" err="1">
                <a:latin typeface="Calibri" pitchFamily="34" charset="0"/>
              </a:rPr>
              <a:t>voor</a:t>
            </a:r>
            <a:r>
              <a:rPr lang="en-US" sz="2000" dirty="0">
                <a:latin typeface="Calibri" pitchFamily="34" charset="0"/>
              </a:rPr>
              <a:t> </a:t>
            </a:r>
            <a:r>
              <a:rPr lang="en-US" sz="2000" dirty="0" err="1">
                <a:latin typeface="Calibri" pitchFamily="34" charset="0"/>
              </a:rPr>
              <a:t>fenotypische</a:t>
            </a:r>
            <a:r>
              <a:rPr lang="en-US" sz="2000" dirty="0">
                <a:latin typeface="Calibri" pitchFamily="34" charset="0"/>
              </a:rPr>
              <a:t> </a:t>
            </a:r>
            <a:r>
              <a:rPr lang="en-US" sz="2000" dirty="0" err="1" smtClean="0">
                <a:latin typeface="Calibri" pitchFamily="34" charset="0"/>
              </a:rPr>
              <a:t>variatie</a:t>
            </a:r>
            <a:r>
              <a:rPr lang="en-US" sz="2000" dirty="0" smtClean="0">
                <a:latin typeface="Calibri" pitchFamily="34" charset="0"/>
              </a:rPr>
              <a:t>; </a:t>
            </a:r>
            <a:r>
              <a:rPr lang="en-US" sz="2000" dirty="0" err="1" smtClean="0">
                <a:latin typeface="Calibri" pitchFamily="34" charset="0"/>
              </a:rPr>
              <a:t>naast</a:t>
            </a:r>
            <a:r>
              <a:rPr lang="en-US" sz="2000" dirty="0" smtClean="0">
                <a:latin typeface="Calibri" pitchFamily="34" charset="0"/>
              </a:rPr>
              <a:t> </a:t>
            </a:r>
            <a:r>
              <a:rPr lang="en-US" sz="2000" dirty="0" err="1">
                <a:latin typeface="Calibri" pitchFamily="34" charset="0"/>
              </a:rPr>
              <a:t>genetische</a:t>
            </a:r>
            <a:r>
              <a:rPr lang="en-US" sz="2000" dirty="0">
                <a:latin typeface="Calibri" pitchFamily="34" charset="0"/>
              </a:rPr>
              <a:t> </a:t>
            </a:r>
            <a:r>
              <a:rPr lang="en-US" sz="2000" dirty="0" err="1">
                <a:latin typeface="Calibri" pitchFamily="34" charset="0"/>
              </a:rPr>
              <a:t>ook</a:t>
            </a:r>
            <a:r>
              <a:rPr lang="en-US" sz="2000" dirty="0">
                <a:latin typeface="Calibri" pitchFamily="34" charset="0"/>
              </a:rPr>
              <a:t> </a:t>
            </a:r>
            <a:r>
              <a:rPr lang="en-US" sz="2000" dirty="0" smtClean="0">
                <a:latin typeface="Calibri" pitchFamily="34" charset="0"/>
              </a:rPr>
              <a:t>	</a:t>
            </a:r>
            <a:r>
              <a:rPr lang="en-US" sz="2000" dirty="0" err="1" smtClean="0">
                <a:latin typeface="Calibri" pitchFamily="34" charset="0"/>
              </a:rPr>
              <a:t>epigenetische</a:t>
            </a:r>
            <a:r>
              <a:rPr lang="en-US" sz="2000" dirty="0" smtClean="0">
                <a:latin typeface="Calibri" pitchFamily="34" charset="0"/>
              </a:rPr>
              <a:t>  </a:t>
            </a:r>
            <a:r>
              <a:rPr lang="en-US" sz="2000" dirty="0" err="1" smtClean="0">
                <a:latin typeface="Calibri" pitchFamily="34" charset="0"/>
              </a:rPr>
              <a:t>variatie</a:t>
            </a:r>
            <a:endParaRPr lang="en-US" sz="2000" dirty="0" smtClean="0">
              <a:latin typeface="Calibri" pitchFamily="34" charset="0"/>
            </a:endParaRPr>
          </a:p>
          <a:p>
            <a:pPr>
              <a:lnSpc>
                <a:spcPct val="150000"/>
              </a:lnSpc>
              <a:buClr>
                <a:srgbClr val="FF0000"/>
              </a:buClr>
            </a:pPr>
            <a:r>
              <a:rPr lang="en-US" sz="2000" dirty="0">
                <a:latin typeface="Calibri" pitchFamily="34" charset="0"/>
              </a:rPr>
              <a:t>	</a:t>
            </a:r>
            <a:r>
              <a:rPr lang="en-US" sz="2000" dirty="0" smtClean="0">
                <a:latin typeface="Calibri" pitchFamily="34" charset="0"/>
              </a:rPr>
              <a:t>-  </a:t>
            </a:r>
            <a:r>
              <a:rPr lang="en-US" sz="2000" dirty="0" err="1" smtClean="0">
                <a:latin typeface="Calibri" pitchFamily="34" charset="0"/>
              </a:rPr>
              <a:t>Aangrijpingspunt</a:t>
            </a:r>
            <a:r>
              <a:rPr lang="en-US" sz="2000" dirty="0" smtClean="0">
                <a:latin typeface="Calibri" pitchFamily="34" charset="0"/>
              </a:rPr>
              <a:t> </a:t>
            </a:r>
            <a:r>
              <a:rPr lang="en-US" sz="2000" dirty="0" err="1">
                <a:latin typeface="Calibri" pitchFamily="34" charset="0"/>
              </a:rPr>
              <a:t>voor</a:t>
            </a:r>
            <a:r>
              <a:rPr lang="en-US" sz="2000" dirty="0">
                <a:latin typeface="Calibri" pitchFamily="34" charset="0"/>
              </a:rPr>
              <a:t> </a:t>
            </a:r>
            <a:r>
              <a:rPr lang="en-US" sz="2000" dirty="0" err="1">
                <a:latin typeface="Calibri" pitchFamily="34" charset="0"/>
              </a:rPr>
              <a:t>selectie</a:t>
            </a:r>
            <a:r>
              <a:rPr lang="en-US" sz="2000" dirty="0">
                <a:latin typeface="Calibri" pitchFamily="34" charset="0"/>
              </a:rPr>
              <a:t>, </a:t>
            </a:r>
            <a:r>
              <a:rPr lang="en-US" sz="2000" dirty="0" err="1">
                <a:latin typeface="Calibri" pitchFamily="34" charset="0"/>
              </a:rPr>
              <a:t>adaptatie</a:t>
            </a:r>
            <a:r>
              <a:rPr lang="en-US" sz="2000" dirty="0">
                <a:latin typeface="Calibri" pitchFamily="34" charset="0"/>
              </a:rPr>
              <a:t>, drift; </a:t>
            </a:r>
            <a:r>
              <a:rPr lang="en-US" sz="2000" dirty="0" err="1">
                <a:latin typeface="Calibri" pitchFamily="34" charset="0"/>
              </a:rPr>
              <a:t>kortom</a:t>
            </a:r>
            <a:r>
              <a:rPr lang="en-US" sz="2000" dirty="0">
                <a:latin typeface="Calibri" pitchFamily="34" charset="0"/>
              </a:rPr>
              <a:t> </a:t>
            </a:r>
            <a:r>
              <a:rPr lang="en-US" sz="2000" dirty="0" err="1">
                <a:latin typeface="Calibri" pitchFamily="34" charset="0"/>
              </a:rPr>
              <a:t>evolutie</a:t>
            </a:r>
            <a:r>
              <a:rPr lang="en-US" sz="2000" dirty="0">
                <a:latin typeface="Comic Sans MS" charset="0"/>
              </a:rPr>
              <a:t>.</a:t>
            </a:r>
          </a:p>
        </p:txBody>
      </p:sp>
      <p:sp>
        <p:nvSpPr>
          <p:cNvPr id="4" name="Rectangle 3"/>
          <p:cNvSpPr>
            <a:spLocks noChangeArrowheads="1"/>
          </p:cNvSpPr>
          <p:nvPr/>
        </p:nvSpPr>
        <p:spPr bwMode="auto">
          <a:xfrm>
            <a:off x="33674" y="3075057"/>
            <a:ext cx="91440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buClr>
                <a:srgbClr val="FF0000"/>
              </a:buClr>
              <a:buFont typeface="Arial" charset="0"/>
              <a:buChar char="•"/>
            </a:pPr>
            <a:r>
              <a:rPr lang="en-US" dirty="0">
                <a:latin typeface="Comic Sans MS" charset="0"/>
              </a:rPr>
              <a:t> </a:t>
            </a:r>
            <a:r>
              <a:rPr lang="en-US" dirty="0" smtClean="0">
                <a:latin typeface="Comic Sans MS" charset="0"/>
              </a:rPr>
              <a:t>    </a:t>
            </a:r>
            <a:r>
              <a:rPr lang="en-US" sz="2000" dirty="0" err="1" smtClean="0">
                <a:latin typeface="Calibri" pitchFamily="34" charset="0"/>
              </a:rPr>
              <a:t>Er</a:t>
            </a:r>
            <a:r>
              <a:rPr lang="en-US" sz="2000" dirty="0" smtClean="0">
                <a:latin typeface="Calibri" pitchFamily="34" charset="0"/>
              </a:rPr>
              <a:t> </a:t>
            </a:r>
            <a:r>
              <a:rPr lang="en-US" sz="2000" dirty="0" err="1">
                <a:latin typeface="Calibri" pitchFamily="34" charset="0"/>
              </a:rPr>
              <a:t>kunnen</a:t>
            </a:r>
            <a:r>
              <a:rPr lang="en-US" sz="2000" dirty="0">
                <a:latin typeface="Calibri" pitchFamily="34" charset="0"/>
              </a:rPr>
              <a:t> </a:t>
            </a:r>
            <a:r>
              <a:rPr lang="en-US" sz="2000" dirty="0" err="1">
                <a:latin typeface="Calibri" pitchFamily="34" charset="0"/>
              </a:rPr>
              <a:t>relatief</a:t>
            </a:r>
            <a:r>
              <a:rPr lang="en-US" sz="2000" dirty="0">
                <a:latin typeface="Calibri" pitchFamily="34" charset="0"/>
              </a:rPr>
              <a:t> </a:t>
            </a:r>
            <a:r>
              <a:rPr lang="en-US" sz="2000" dirty="0" err="1">
                <a:latin typeface="Calibri" pitchFamily="34" charset="0"/>
              </a:rPr>
              <a:t>eenvoudig</a:t>
            </a:r>
            <a:r>
              <a:rPr lang="en-US" sz="2000" dirty="0">
                <a:latin typeface="Calibri" pitchFamily="34" charset="0"/>
              </a:rPr>
              <a:t> </a:t>
            </a:r>
            <a:r>
              <a:rPr lang="en-US" sz="2000" dirty="0" err="1">
                <a:latin typeface="Calibri" pitchFamily="34" charset="0"/>
              </a:rPr>
              <a:t>fouten</a:t>
            </a:r>
            <a:r>
              <a:rPr lang="en-US" sz="2000" dirty="0">
                <a:latin typeface="Calibri" pitchFamily="34" charset="0"/>
              </a:rPr>
              <a:t>/</a:t>
            </a:r>
            <a:r>
              <a:rPr lang="en-US" sz="2000" dirty="0" err="1">
                <a:latin typeface="Calibri" pitchFamily="34" charset="0"/>
              </a:rPr>
              <a:t>veranderingen</a:t>
            </a:r>
            <a:r>
              <a:rPr lang="en-US" sz="2000" dirty="0">
                <a:latin typeface="Calibri" pitchFamily="34" charset="0"/>
              </a:rPr>
              <a:t> </a:t>
            </a:r>
            <a:r>
              <a:rPr lang="en-US" sz="2000" dirty="0" err="1" smtClean="0">
                <a:latin typeface="Calibri" pitchFamily="34" charset="0"/>
              </a:rPr>
              <a:t>optreden</a:t>
            </a:r>
            <a:r>
              <a:rPr lang="en-US" sz="2000" dirty="0" smtClean="0">
                <a:latin typeface="Calibri" pitchFamily="34" charset="0"/>
              </a:rPr>
              <a:t>.</a:t>
            </a:r>
          </a:p>
          <a:p>
            <a:pPr>
              <a:spcBef>
                <a:spcPct val="50000"/>
              </a:spcBef>
              <a:buClr>
                <a:srgbClr val="FF0000"/>
              </a:buClr>
            </a:pPr>
            <a:r>
              <a:rPr lang="en-US" sz="2000" dirty="0">
                <a:latin typeface="Calibri" pitchFamily="34" charset="0"/>
              </a:rPr>
              <a:t>	</a:t>
            </a:r>
            <a:r>
              <a:rPr lang="en-US" sz="2000" dirty="0" smtClean="0">
                <a:latin typeface="Calibri" pitchFamily="34" charset="0"/>
              </a:rPr>
              <a:t>- Met </a:t>
            </a:r>
            <a:r>
              <a:rPr lang="en-US" sz="2000" dirty="0" err="1">
                <a:latin typeface="Calibri" pitchFamily="34" charset="0"/>
              </a:rPr>
              <a:t>ziekten</a:t>
            </a:r>
            <a:r>
              <a:rPr lang="en-US" sz="2000" dirty="0">
                <a:latin typeface="Calibri" pitchFamily="34" charset="0"/>
              </a:rPr>
              <a:t> </a:t>
            </a:r>
            <a:r>
              <a:rPr lang="en-US" sz="2000" dirty="0" err="1">
                <a:latin typeface="Calibri" pitchFamily="34" charset="0"/>
              </a:rPr>
              <a:t>als</a:t>
            </a:r>
            <a:r>
              <a:rPr lang="en-US" sz="2000" dirty="0">
                <a:latin typeface="Calibri" pitchFamily="34" charset="0"/>
              </a:rPr>
              <a:t> </a:t>
            </a:r>
            <a:r>
              <a:rPr lang="en-US" sz="2000" dirty="0" err="1">
                <a:latin typeface="Calibri" pitchFamily="34" charset="0"/>
              </a:rPr>
              <a:t>gevolg</a:t>
            </a:r>
            <a:r>
              <a:rPr lang="en-US" sz="2000" dirty="0">
                <a:latin typeface="Calibri" pitchFamily="34" charset="0"/>
              </a:rPr>
              <a:t>, </a:t>
            </a:r>
            <a:r>
              <a:rPr lang="en-US" sz="2000" dirty="0" err="1">
                <a:latin typeface="Calibri" pitchFamily="34" charset="0"/>
              </a:rPr>
              <a:t>waaronder</a:t>
            </a:r>
            <a:r>
              <a:rPr lang="en-US" sz="2000" dirty="0">
                <a:latin typeface="Calibri" pitchFamily="34" charset="0"/>
              </a:rPr>
              <a:t> </a:t>
            </a:r>
            <a:r>
              <a:rPr lang="en-US" sz="2000" dirty="0" err="1">
                <a:latin typeface="Calibri" pitchFamily="34" charset="0"/>
              </a:rPr>
              <a:t>kanker</a:t>
            </a:r>
            <a:r>
              <a:rPr lang="en-US" sz="2000" dirty="0">
                <a:latin typeface="Calibri" pitchFamily="34" charset="0"/>
              </a:rPr>
              <a:t>, </a:t>
            </a:r>
            <a:r>
              <a:rPr lang="en-US" sz="2000" dirty="0" err="1">
                <a:latin typeface="Calibri" pitchFamily="34" charset="0"/>
              </a:rPr>
              <a:t>mentale</a:t>
            </a:r>
            <a:r>
              <a:rPr lang="en-US" sz="2000" dirty="0">
                <a:latin typeface="Calibri" pitchFamily="34" charset="0"/>
              </a:rPr>
              <a:t> </a:t>
            </a:r>
            <a:r>
              <a:rPr lang="en-US" sz="2000" dirty="0" err="1">
                <a:latin typeface="Calibri" pitchFamily="34" charset="0"/>
              </a:rPr>
              <a:t>stoornissen</a:t>
            </a:r>
            <a:r>
              <a:rPr lang="en-US" sz="2000" dirty="0">
                <a:latin typeface="Calibri" pitchFamily="34" charset="0"/>
              </a:rPr>
              <a:t>, etc.</a:t>
            </a:r>
          </a:p>
        </p:txBody>
      </p:sp>
      <p:sp>
        <p:nvSpPr>
          <p:cNvPr id="6" name="Rectangle 5"/>
          <p:cNvSpPr>
            <a:spLocks noChangeArrowheads="1"/>
          </p:cNvSpPr>
          <p:nvPr/>
        </p:nvSpPr>
        <p:spPr bwMode="auto">
          <a:xfrm>
            <a:off x="0" y="685800"/>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spcBef>
                <a:spcPct val="50000"/>
              </a:spcBef>
              <a:buClr>
                <a:srgbClr val="FF0000"/>
              </a:buClr>
              <a:buFont typeface="Arial" pitchFamily="34" charset="0"/>
              <a:buChar char="•"/>
            </a:pPr>
            <a:r>
              <a:rPr lang="en-US" sz="2000" dirty="0">
                <a:ea typeface="msgothic" charset="0"/>
                <a:cs typeface="msgothic" charset="0"/>
              </a:rPr>
              <a:t> </a:t>
            </a:r>
            <a:r>
              <a:rPr lang="en-US" sz="2000" dirty="0" err="1">
                <a:ea typeface="msgothic" charset="0"/>
                <a:cs typeface="msgothic" charset="0"/>
              </a:rPr>
              <a:t>Epigenetica</a:t>
            </a:r>
            <a:r>
              <a:rPr lang="en-US" sz="2000" dirty="0">
                <a:ea typeface="msgothic" charset="0"/>
                <a:cs typeface="msgothic" charset="0"/>
              </a:rPr>
              <a:t> </a:t>
            </a:r>
            <a:r>
              <a:rPr lang="en-US" sz="2000" dirty="0" err="1">
                <a:ea typeface="msgothic" charset="0"/>
                <a:cs typeface="msgothic" charset="0"/>
              </a:rPr>
              <a:t>bepaalt</a:t>
            </a:r>
            <a:r>
              <a:rPr lang="en-US" sz="2000" dirty="0">
                <a:ea typeface="msgothic" charset="0"/>
                <a:cs typeface="msgothic" charset="0"/>
              </a:rPr>
              <a:t> </a:t>
            </a:r>
            <a:r>
              <a:rPr lang="en-US" sz="2000" dirty="0" err="1">
                <a:ea typeface="msgothic" charset="0"/>
                <a:cs typeface="msgothic" charset="0"/>
              </a:rPr>
              <a:t>veel</a:t>
            </a:r>
            <a:r>
              <a:rPr lang="en-US" sz="2000" dirty="0">
                <a:ea typeface="msgothic" charset="0"/>
                <a:cs typeface="msgothic" charset="0"/>
              </a:rPr>
              <a:t> </a:t>
            </a:r>
            <a:r>
              <a:rPr lang="en-US" sz="2000" dirty="0" err="1">
                <a:ea typeface="msgothic" charset="0"/>
                <a:cs typeface="msgothic" charset="0"/>
              </a:rPr>
              <a:t>cellulaire</a:t>
            </a:r>
            <a:r>
              <a:rPr lang="en-US" sz="2000" dirty="0">
                <a:ea typeface="msgothic" charset="0"/>
                <a:cs typeface="msgothic" charset="0"/>
              </a:rPr>
              <a:t> </a:t>
            </a:r>
            <a:r>
              <a:rPr lang="en-US" sz="2000" dirty="0" err="1">
                <a:ea typeface="msgothic" charset="0"/>
                <a:cs typeface="msgothic" charset="0"/>
              </a:rPr>
              <a:t>processen</a:t>
            </a:r>
            <a:r>
              <a:rPr lang="en-US" sz="2000" dirty="0">
                <a:ea typeface="msgothic" charset="0"/>
                <a:cs typeface="msgothic" charset="0"/>
              </a:rPr>
              <a:t> </a:t>
            </a:r>
            <a:r>
              <a:rPr lang="en-US" sz="2000" dirty="0" err="1">
                <a:ea typeface="msgothic" charset="0"/>
                <a:cs typeface="msgothic" charset="0"/>
              </a:rPr>
              <a:t>doordat</a:t>
            </a:r>
            <a:r>
              <a:rPr lang="en-US" sz="2000" dirty="0">
                <a:ea typeface="msgothic" charset="0"/>
                <a:cs typeface="msgothic" charset="0"/>
              </a:rPr>
              <a:t> het gen-</a:t>
            </a:r>
            <a:r>
              <a:rPr lang="en-US" sz="2000" dirty="0" err="1">
                <a:ea typeface="msgothic" charset="0"/>
                <a:cs typeface="msgothic" charset="0"/>
              </a:rPr>
              <a:t>expressie</a:t>
            </a:r>
            <a:r>
              <a:rPr lang="en-US" sz="2000" dirty="0">
                <a:ea typeface="msgothic" charset="0"/>
                <a:cs typeface="msgothic" charset="0"/>
              </a:rPr>
              <a:t> </a:t>
            </a:r>
            <a:r>
              <a:rPr lang="en-US" sz="2000" dirty="0" err="1">
                <a:ea typeface="msgothic" charset="0"/>
                <a:cs typeface="msgothic" charset="0"/>
              </a:rPr>
              <a:t>stuurt</a:t>
            </a:r>
            <a:r>
              <a:rPr lang="en-US" sz="2000" dirty="0">
                <a:ea typeface="msgothic" charset="0"/>
                <a:cs typeface="msgothic" charset="0"/>
              </a:rPr>
              <a:t> en </a:t>
            </a:r>
            <a:r>
              <a:rPr lang="en-US" sz="2000" dirty="0" smtClean="0">
                <a:ea typeface="msgothic" charset="0"/>
                <a:cs typeface="msgothic" charset="0"/>
              </a:rPr>
              <a:t> 	</a:t>
            </a:r>
            <a:r>
              <a:rPr lang="en-US" sz="2000" dirty="0" err="1" smtClean="0">
                <a:ea typeface="msgothic" charset="0"/>
                <a:cs typeface="msgothic" charset="0"/>
              </a:rPr>
              <a:t>stabiliteit</a:t>
            </a:r>
            <a:r>
              <a:rPr lang="en-US" sz="2000" dirty="0" smtClean="0">
                <a:ea typeface="msgothic" charset="0"/>
                <a:cs typeface="msgothic" charset="0"/>
              </a:rPr>
              <a:t> </a:t>
            </a:r>
            <a:r>
              <a:rPr lang="en-US" sz="2000" dirty="0">
                <a:ea typeface="msgothic" charset="0"/>
                <a:cs typeface="msgothic" charset="0"/>
              </a:rPr>
              <a:t>van het </a:t>
            </a:r>
            <a:r>
              <a:rPr lang="en-US" sz="2000" dirty="0" err="1">
                <a:ea typeface="msgothic" charset="0"/>
                <a:cs typeface="msgothic" charset="0"/>
              </a:rPr>
              <a:t>genoom</a:t>
            </a:r>
            <a:r>
              <a:rPr lang="en-US" sz="2000" dirty="0">
                <a:ea typeface="msgothic" charset="0"/>
                <a:cs typeface="msgothic" charset="0"/>
              </a:rPr>
              <a:t> </a:t>
            </a:r>
            <a:r>
              <a:rPr lang="en-US" sz="2000" dirty="0" err="1">
                <a:ea typeface="msgothic" charset="0"/>
                <a:cs typeface="msgothic" charset="0"/>
              </a:rPr>
              <a:t>bepaalt</a:t>
            </a:r>
            <a:r>
              <a:rPr lang="en-US" sz="2000" dirty="0">
                <a:ea typeface="msgothic" charset="0"/>
                <a:cs typeface="msgothic" charset="0"/>
              </a:rPr>
              <a:t>.</a:t>
            </a:r>
          </a:p>
        </p:txBody>
      </p:sp>
      <p:sp>
        <p:nvSpPr>
          <p:cNvPr id="70662" name="TextBox 6"/>
          <p:cNvSpPr txBox="1">
            <a:spLocks noChangeArrowheads="1"/>
          </p:cNvSpPr>
          <p:nvPr/>
        </p:nvSpPr>
        <p:spPr bwMode="auto">
          <a:xfrm>
            <a:off x="0" y="0"/>
            <a:ext cx="162095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sz="3200" dirty="0" err="1">
                <a:solidFill>
                  <a:srgbClr val="7030A0"/>
                </a:solidFill>
                <a:latin typeface="Calibri" pitchFamily="34" charset="0"/>
              </a:rPr>
              <a:t>Epiloog</a:t>
            </a:r>
            <a:r>
              <a:rPr lang="en-US" sz="3200" dirty="0">
                <a:solidFill>
                  <a:srgbClr val="7030A0"/>
                </a:solidFill>
                <a:latin typeface="Calibri" pitchFamily="34" charset="0"/>
              </a:rPr>
              <a:t>: </a:t>
            </a:r>
          </a:p>
        </p:txBody>
      </p:sp>
      <p:sp>
        <p:nvSpPr>
          <p:cNvPr id="8" name="Rectangle 7"/>
          <p:cNvSpPr>
            <a:spLocks noChangeArrowheads="1"/>
          </p:cNvSpPr>
          <p:nvPr/>
        </p:nvSpPr>
        <p:spPr bwMode="auto">
          <a:xfrm>
            <a:off x="0" y="1676400"/>
            <a:ext cx="914400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indent="-285750">
              <a:spcBef>
                <a:spcPct val="50000"/>
              </a:spcBef>
              <a:buClr>
                <a:srgbClr val="FF0000"/>
              </a:buClr>
              <a:buFont typeface="Arial" charset="0"/>
              <a:buChar char="•"/>
            </a:pPr>
            <a:r>
              <a:rPr lang="en-US" dirty="0" smtClean="0">
                <a:latin typeface="Comic Sans MS" charset="0"/>
              </a:rPr>
              <a:t>  </a:t>
            </a:r>
            <a:r>
              <a:rPr lang="en-US" sz="2000" dirty="0" err="1" smtClean="0">
                <a:ea typeface="msgothic" charset="0"/>
                <a:cs typeface="msgothic" charset="0"/>
              </a:rPr>
              <a:t>Epigenetische</a:t>
            </a:r>
            <a:r>
              <a:rPr lang="en-US" sz="2000" dirty="0" smtClean="0">
                <a:ea typeface="msgothic" charset="0"/>
                <a:cs typeface="msgothic" charset="0"/>
              </a:rPr>
              <a:t> </a:t>
            </a:r>
            <a:r>
              <a:rPr lang="en-US" sz="2000" dirty="0" err="1">
                <a:ea typeface="msgothic" charset="0"/>
                <a:cs typeface="msgothic" charset="0"/>
              </a:rPr>
              <a:t>modificaties</a:t>
            </a:r>
            <a:r>
              <a:rPr lang="en-US" sz="2000" dirty="0">
                <a:ea typeface="msgothic" charset="0"/>
                <a:cs typeface="msgothic" charset="0"/>
              </a:rPr>
              <a:t> </a:t>
            </a:r>
            <a:r>
              <a:rPr lang="en-US" sz="2000" dirty="0" err="1">
                <a:ea typeface="msgothic" charset="0"/>
                <a:cs typeface="msgothic" charset="0"/>
              </a:rPr>
              <a:t>zijn</a:t>
            </a:r>
            <a:r>
              <a:rPr lang="en-US" sz="2000" dirty="0">
                <a:ea typeface="msgothic" charset="0"/>
                <a:cs typeface="msgothic" charset="0"/>
              </a:rPr>
              <a:t> </a:t>
            </a:r>
            <a:r>
              <a:rPr lang="en-US" sz="2000" dirty="0" err="1">
                <a:ea typeface="msgothic" charset="0"/>
                <a:cs typeface="msgothic" charset="0"/>
              </a:rPr>
              <a:t>dynamisch</a:t>
            </a:r>
            <a:r>
              <a:rPr lang="en-US" sz="2000" dirty="0">
                <a:ea typeface="msgothic" charset="0"/>
                <a:cs typeface="msgothic" charset="0"/>
              </a:rPr>
              <a:t> (‘writers / erasers’) en </a:t>
            </a:r>
            <a:r>
              <a:rPr lang="en-US" sz="2000" dirty="0" err="1">
                <a:ea typeface="msgothic" charset="0"/>
                <a:cs typeface="msgothic" charset="0"/>
              </a:rPr>
              <a:t>daardoor</a:t>
            </a:r>
            <a:r>
              <a:rPr lang="en-US" sz="2000" dirty="0">
                <a:ea typeface="msgothic" charset="0"/>
                <a:cs typeface="msgothic" charset="0"/>
              </a:rPr>
              <a:t> </a:t>
            </a:r>
            <a:r>
              <a:rPr lang="en-US" sz="2000" dirty="0" smtClean="0">
                <a:ea typeface="msgothic" charset="0"/>
                <a:cs typeface="msgothic" charset="0"/>
              </a:rPr>
              <a:t>	</a:t>
            </a:r>
            <a:r>
              <a:rPr lang="en-US" sz="2000" dirty="0" err="1" smtClean="0">
                <a:ea typeface="msgothic" charset="0"/>
                <a:cs typeface="msgothic" charset="0"/>
              </a:rPr>
              <a:t>beinvloedbaar</a:t>
            </a:r>
            <a:r>
              <a:rPr lang="en-US" sz="2000" dirty="0" smtClean="0">
                <a:ea typeface="msgothic" charset="0"/>
                <a:cs typeface="msgothic" charset="0"/>
              </a:rPr>
              <a:t> </a:t>
            </a:r>
            <a:r>
              <a:rPr lang="en-US" sz="2000" dirty="0">
                <a:ea typeface="msgothic" charset="0"/>
                <a:cs typeface="msgothic" charset="0"/>
              </a:rPr>
              <a:t>door interne en </a:t>
            </a:r>
            <a:r>
              <a:rPr lang="en-US" sz="2000" dirty="0" err="1">
                <a:ea typeface="msgothic" charset="0"/>
                <a:cs typeface="msgothic" charset="0"/>
              </a:rPr>
              <a:t>externe</a:t>
            </a:r>
            <a:r>
              <a:rPr lang="en-US" sz="2000" dirty="0">
                <a:ea typeface="msgothic" charset="0"/>
                <a:cs typeface="msgothic" charset="0"/>
              </a:rPr>
              <a:t> </a:t>
            </a:r>
            <a:r>
              <a:rPr lang="en-US" sz="2000" dirty="0" err="1" smtClean="0">
                <a:ea typeface="msgothic" charset="0"/>
                <a:cs typeface="msgothic" charset="0"/>
              </a:rPr>
              <a:t>factoren</a:t>
            </a:r>
            <a:endParaRPr lang="en-US" sz="2000" dirty="0">
              <a:ea typeface="msgothic" charset="0"/>
              <a:cs typeface="msgothic" charset="0"/>
            </a:endParaRPr>
          </a:p>
          <a:p>
            <a:pPr>
              <a:spcBef>
                <a:spcPct val="50000"/>
              </a:spcBef>
              <a:buClr>
                <a:srgbClr val="FF0000"/>
              </a:buClr>
            </a:pPr>
            <a:r>
              <a:rPr lang="en-US" sz="2000" dirty="0">
                <a:ea typeface="msgothic" charset="0"/>
                <a:cs typeface="msgothic" charset="0"/>
              </a:rPr>
              <a:t>	</a:t>
            </a:r>
            <a:r>
              <a:rPr lang="en-US" sz="2000" dirty="0" smtClean="0">
                <a:ea typeface="msgothic" charset="0"/>
                <a:cs typeface="msgothic" charset="0"/>
              </a:rPr>
              <a:t>- </a:t>
            </a:r>
            <a:r>
              <a:rPr lang="en-US" sz="2000" dirty="0" err="1" smtClean="0">
                <a:ea typeface="msgothic" charset="0"/>
                <a:cs typeface="msgothic" charset="0"/>
              </a:rPr>
              <a:t>Voeding</a:t>
            </a:r>
            <a:r>
              <a:rPr lang="en-US" sz="2000" dirty="0">
                <a:ea typeface="msgothic" charset="0"/>
                <a:cs typeface="msgothic" charset="0"/>
              </a:rPr>
              <a:t>, </a:t>
            </a:r>
            <a:r>
              <a:rPr lang="en-US" sz="2000" dirty="0" err="1">
                <a:ea typeface="msgothic" charset="0"/>
                <a:cs typeface="msgothic" charset="0"/>
              </a:rPr>
              <a:t>Omgeving</a:t>
            </a:r>
            <a:r>
              <a:rPr lang="en-US" sz="2000" dirty="0">
                <a:ea typeface="msgothic" charset="0"/>
                <a:cs typeface="msgothic" charset="0"/>
              </a:rPr>
              <a:t>, </a:t>
            </a:r>
            <a:r>
              <a:rPr lang="en-US" sz="2000" dirty="0" err="1">
                <a:ea typeface="msgothic" charset="0"/>
                <a:cs typeface="msgothic" charset="0"/>
              </a:rPr>
              <a:t>Gedrag</a:t>
            </a:r>
            <a:r>
              <a:rPr lang="en-US" sz="2000" dirty="0">
                <a:ea typeface="msgothic" charset="0"/>
                <a:cs typeface="msgothic" charset="0"/>
              </a:rPr>
              <a:t>, </a:t>
            </a:r>
            <a:r>
              <a:rPr lang="en-US" sz="2000" dirty="0" err="1">
                <a:ea typeface="msgothic" charset="0"/>
                <a:cs typeface="msgothic" charset="0"/>
              </a:rPr>
              <a:t>Levensstijl</a:t>
            </a:r>
            <a:r>
              <a:rPr lang="en-US" sz="2000" dirty="0">
                <a:ea typeface="msgothic" charset="0"/>
                <a:cs typeface="msgothic" charset="0"/>
              </a:rPr>
              <a:t>, </a:t>
            </a:r>
            <a:r>
              <a:rPr lang="en-US" sz="2000" dirty="0" smtClean="0">
                <a:ea typeface="msgothic" charset="0"/>
                <a:cs typeface="msgothic" charset="0"/>
              </a:rPr>
              <a:t>etc</a:t>
            </a:r>
            <a:r>
              <a:rPr lang="en-US" sz="2000" dirty="0">
                <a:ea typeface="msgothic" charset="0"/>
                <a:cs typeface="msgothic" charset="0"/>
              </a:rPr>
              <a:t>.</a:t>
            </a:r>
          </a:p>
        </p:txBody>
      </p:sp>
    </p:spTree>
    <p:extLst>
      <p:ext uri="{BB962C8B-B14F-4D97-AF65-F5344CB8AC3E}">
        <p14:creationId xmlns:p14="http://schemas.microsoft.com/office/powerpoint/2010/main" val="3174447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528" y="404664"/>
            <a:ext cx="7772400" cy="1143000"/>
          </a:xfrm>
        </p:spPr>
        <p:txBody>
          <a:bodyPr/>
          <a:lstStyle/>
          <a:p>
            <a:pPr algn="l"/>
            <a:r>
              <a:rPr lang="nl-NL" dirty="0" err="1" smtClean="0">
                <a:solidFill>
                  <a:srgbClr val="7030A0"/>
                </a:solidFill>
              </a:rPr>
              <a:t>Epigenetica</a:t>
            </a:r>
            <a:r>
              <a:rPr lang="nl-NL" dirty="0" smtClean="0">
                <a:solidFill>
                  <a:srgbClr val="7030A0"/>
                </a:solidFill>
              </a:rPr>
              <a:t>: </a:t>
            </a:r>
            <a:r>
              <a:rPr lang="nl-NL" dirty="0" err="1" smtClean="0">
                <a:solidFill>
                  <a:srgbClr val="7030A0"/>
                </a:solidFill>
              </a:rPr>
              <a:t>acquired</a:t>
            </a:r>
            <a:r>
              <a:rPr lang="nl-NL" dirty="0" smtClean="0">
                <a:solidFill>
                  <a:srgbClr val="7030A0"/>
                </a:solidFill>
              </a:rPr>
              <a:t> </a:t>
            </a:r>
            <a:r>
              <a:rPr lang="nl-NL" dirty="0" err="1" smtClean="0">
                <a:solidFill>
                  <a:srgbClr val="7030A0"/>
                </a:solidFill>
              </a:rPr>
              <a:t>traits</a:t>
            </a:r>
            <a:endParaRPr lang="nl-NL" dirty="0">
              <a:solidFill>
                <a:srgbClr val="7030A0"/>
              </a:solidFill>
            </a:endParaRPr>
          </a:p>
        </p:txBody>
      </p:sp>
      <p:pic>
        <p:nvPicPr>
          <p:cNvPr id="22530" name="Picture 2" descr="https://blog.benchprep.com/wp-content/uploads/2013/03/giraffe_lamark.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7544" y="2206570"/>
            <a:ext cx="6120680" cy="4379304"/>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tekst 3"/>
          <p:cNvSpPr>
            <a:spLocks noGrp="1"/>
          </p:cNvSpPr>
          <p:nvPr>
            <p:ph type="body" sz="half" idx="1"/>
          </p:nvPr>
        </p:nvSpPr>
        <p:spPr/>
        <p:txBody>
          <a:bodyPr/>
          <a:lstStyle/>
          <a:p>
            <a:endParaRPr lang="nl-NL"/>
          </a:p>
        </p:txBody>
      </p:sp>
      <p:pic>
        <p:nvPicPr>
          <p:cNvPr id="2253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04248" y="332656"/>
            <a:ext cx="2019300" cy="2266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kstvak 4"/>
          <p:cNvSpPr txBox="1"/>
          <p:nvPr/>
        </p:nvSpPr>
        <p:spPr>
          <a:xfrm>
            <a:off x="7330528" y="2812286"/>
            <a:ext cx="966740" cy="369332"/>
          </a:xfrm>
          <a:prstGeom prst="rect">
            <a:avLst/>
          </a:prstGeom>
          <a:noFill/>
        </p:spPr>
        <p:txBody>
          <a:bodyPr wrap="none" rtlCol="0">
            <a:spAutoFit/>
          </a:bodyPr>
          <a:lstStyle/>
          <a:p>
            <a:r>
              <a:rPr lang="nl-NL" dirty="0" err="1" smtClean="0"/>
              <a:t>Lamarck</a:t>
            </a:r>
            <a:endParaRPr lang="nl-NL" dirty="0"/>
          </a:p>
        </p:txBody>
      </p:sp>
    </p:spTree>
    <p:extLst>
      <p:ext uri="{BB962C8B-B14F-4D97-AF65-F5344CB8AC3E}">
        <p14:creationId xmlns:p14="http://schemas.microsoft.com/office/powerpoint/2010/main" val="1983354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2627313" y="620713"/>
            <a:ext cx="3016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t>Phenotype versus genotype</a:t>
            </a:r>
          </a:p>
        </p:txBody>
      </p:sp>
      <p:pic>
        <p:nvPicPr>
          <p:cNvPr id="4099"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9750" y="333375"/>
            <a:ext cx="8207375" cy="613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82450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2627313" y="620713"/>
            <a:ext cx="3016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t>Phenotype versus genotype</a:t>
            </a:r>
          </a:p>
        </p:txBody>
      </p:sp>
      <p:pic>
        <p:nvPicPr>
          <p:cNvPr id="5123"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7188" y="142875"/>
            <a:ext cx="8459787" cy="638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622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 Box 3"/>
          <p:cNvSpPr txBox="1">
            <a:spLocks noChangeArrowheads="1"/>
          </p:cNvSpPr>
          <p:nvPr/>
        </p:nvSpPr>
        <p:spPr bwMode="auto">
          <a:xfrm>
            <a:off x="328613" y="172217"/>
            <a:ext cx="826293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bg2"/>
                </a:solidFill>
                <a:latin typeface="Arial" pitchFamily="34" charset="0"/>
              </a:defRPr>
            </a:lvl1pPr>
            <a:lvl2pPr marL="742950" indent="-285750" eaLnBrk="0" hangingPunct="0">
              <a:defRPr sz="2400">
                <a:solidFill>
                  <a:schemeClr val="bg2"/>
                </a:solidFill>
                <a:latin typeface="Arial" pitchFamily="34" charset="0"/>
              </a:defRPr>
            </a:lvl2pPr>
            <a:lvl3pPr marL="1143000" indent="-228600" eaLnBrk="0" hangingPunct="0">
              <a:defRPr sz="2400">
                <a:solidFill>
                  <a:schemeClr val="bg2"/>
                </a:solidFill>
                <a:latin typeface="Arial" pitchFamily="34" charset="0"/>
              </a:defRPr>
            </a:lvl3pPr>
            <a:lvl4pPr marL="1600200" indent="-228600" eaLnBrk="0" hangingPunct="0">
              <a:defRPr sz="2400">
                <a:solidFill>
                  <a:schemeClr val="bg2"/>
                </a:solidFill>
                <a:latin typeface="Arial" pitchFamily="34" charset="0"/>
              </a:defRPr>
            </a:lvl4pPr>
            <a:lvl5pPr marL="2057400" indent="-228600" eaLnBrk="0" hangingPunct="0">
              <a:defRPr sz="2400">
                <a:solidFill>
                  <a:schemeClr val="bg2"/>
                </a:solidFill>
                <a:latin typeface="Arial" pitchFamily="34" charset="0"/>
              </a:defRPr>
            </a:lvl5pPr>
            <a:lvl6pPr marL="2514600" indent="-228600" eaLnBrk="0" fontAlgn="base" hangingPunct="0">
              <a:spcBef>
                <a:spcPct val="0"/>
              </a:spcBef>
              <a:spcAft>
                <a:spcPct val="0"/>
              </a:spcAft>
              <a:defRPr sz="2400">
                <a:solidFill>
                  <a:schemeClr val="bg2"/>
                </a:solidFill>
                <a:latin typeface="Arial" pitchFamily="34" charset="0"/>
              </a:defRPr>
            </a:lvl6pPr>
            <a:lvl7pPr marL="2971800" indent="-228600" eaLnBrk="0" fontAlgn="base" hangingPunct="0">
              <a:spcBef>
                <a:spcPct val="0"/>
              </a:spcBef>
              <a:spcAft>
                <a:spcPct val="0"/>
              </a:spcAft>
              <a:defRPr sz="2400">
                <a:solidFill>
                  <a:schemeClr val="bg2"/>
                </a:solidFill>
                <a:latin typeface="Arial" pitchFamily="34" charset="0"/>
              </a:defRPr>
            </a:lvl7pPr>
            <a:lvl8pPr marL="3429000" indent="-228600" eaLnBrk="0" fontAlgn="base" hangingPunct="0">
              <a:spcBef>
                <a:spcPct val="0"/>
              </a:spcBef>
              <a:spcAft>
                <a:spcPct val="0"/>
              </a:spcAft>
              <a:defRPr sz="2400">
                <a:solidFill>
                  <a:schemeClr val="bg2"/>
                </a:solidFill>
                <a:latin typeface="Arial" pitchFamily="34" charset="0"/>
              </a:defRPr>
            </a:lvl8pPr>
            <a:lvl9pPr marL="3886200" indent="-228600" eaLnBrk="0" fontAlgn="base" hangingPunct="0">
              <a:spcBef>
                <a:spcPct val="0"/>
              </a:spcBef>
              <a:spcAft>
                <a:spcPct val="0"/>
              </a:spcAft>
              <a:defRPr sz="2400">
                <a:solidFill>
                  <a:schemeClr val="bg2"/>
                </a:solidFill>
                <a:latin typeface="Arial" pitchFamily="34" charset="0"/>
              </a:defRPr>
            </a:lvl9pPr>
          </a:lstStyle>
          <a:p>
            <a:r>
              <a:rPr lang="en-US" sz="2800" dirty="0" err="1" smtClean="0">
                <a:solidFill>
                  <a:srgbClr val="7030A0"/>
                </a:solidFill>
                <a:latin typeface="Tahoma" pitchFamily="34" charset="0"/>
                <a:ea typeface="Tahoma" pitchFamily="34" charset="0"/>
                <a:cs typeface="Tahoma" pitchFamily="34" charset="0"/>
              </a:rPr>
              <a:t>Overdracht</a:t>
            </a:r>
            <a:r>
              <a:rPr lang="en-US" sz="2800" dirty="0" smtClean="0">
                <a:solidFill>
                  <a:srgbClr val="7030A0"/>
                </a:solidFill>
                <a:latin typeface="Tahoma" pitchFamily="34" charset="0"/>
                <a:ea typeface="Tahoma" pitchFamily="34" charset="0"/>
                <a:cs typeface="Tahoma" pitchFamily="34" charset="0"/>
              </a:rPr>
              <a:t> van </a:t>
            </a:r>
            <a:r>
              <a:rPr lang="en-US" sz="2800" dirty="0" err="1" smtClean="0">
                <a:solidFill>
                  <a:srgbClr val="7030A0"/>
                </a:solidFill>
                <a:latin typeface="Tahoma" pitchFamily="34" charset="0"/>
                <a:ea typeface="Tahoma" pitchFamily="34" charset="0"/>
                <a:cs typeface="Tahoma" pitchFamily="34" charset="0"/>
              </a:rPr>
              <a:t>informatie</a:t>
            </a:r>
            <a:r>
              <a:rPr lang="en-US" sz="2800" dirty="0" smtClean="0">
                <a:solidFill>
                  <a:srgbClr val="7030A0"/>
                </a:solidFill>
                <a:latin typeface="Tahoma" pitchFamily="34" charset="0"/>
                <a:ea typeface="Tahoma" pitchFamily="34" charset="0"/>
                <a:cs typeface="Tahoma" pitchFamily="34" charset="0"/>
              </a:rPr>
              <a:t>: Het </a:t>
            </a:r>
            <a:r>
              <a:rPr lang="en-US" sz="2800" dirty="0" err="1">
                <a:solidFill>
                  <a:srgbClr val="7030A0"/>
                </a:solidFill>
                <a:latin typeface="Tahoma" pitchFamily="34" charset="0"/>
                <a:ea typeface="Tahoma" pitchFamily="34" charset="0"/>
                <a:cs typeface="Tahoma" pitchFamily="34" charset="0"/>
              </a:rPr>
              <a:t>centrale</a:t>
            </a:r>
            <a:r>
              <a:rPr lang="en-US" sz="2800" dirty="0">
                <a:solidFill>
                  <a:srgbClr val="7030A0"/>
                </a:solidFill>
                <a:latin typeface="Tahoma" pitchFamily="34" charset="0"/>
                <a:ea typeface="Tahoma" pitchFamily="34" charset="0"/>
                <a:cs typeface="Tahoma" pitchFamily="34" charset="0"/>
              </a:rPr>
              <a:t> dogma </a:t>
            </a:r>
          </a:p>
        </p:txBody>
      </p:sp>
      <p:pic>
        <p:nvPicPr>
          <p:cNvPr id="11" name="Picture 35" descr="bro92786_120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48408" y="1031835"/>
            <a:ext cx="6096000"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Rechte verbindingslijn met pijl 8"/>
          <p:cNvCxnSpPr/>
          <p:nvPr/>
        </p:nvCxnSpPr>
        <p:spPr>
          <a:xfrm flipV="1">
            <a:off x="971600" y="1293083"/>
            <a:ext cx="2376264" cy="576063"/>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Rechte verbindingslijn met pijl 16"/>
          <p:cNvCxnSpPr/>
          <p:nvPr/>
        </p:nvCxnSpPr>
        <p:spPr>
          <a:xfrm flipV="1">
            <a:off x="1187624" y="2238478"/>
            <a:ext cx="504056" cy="1157427"/>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Rechte verbindingslijn met pijl 17"/>
          <p:cNvCxnSpPr>
            <a:stCxn id="14" idx="0"/>
          </p:cNvCxnSpPr>
          <p:nvPr/>
        </p:nvCxnSpPr>
        <p:spPr>
          <a:xfrm flipV="1">
            <a:off x="1941225" y="3395905"/>
            <a:ext cx="1162507" cy="47686"/>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kstvak 11"/>
          <p:cNvSpPr txBox="1"/>
          <p:nvPr/>
        </p:nvSpPr>
        <p:spPr>
          <a:xfrm>
            <a:off x="1318779" y="1916832"/>
            <a:ext cx="1244893" cy="369332"/>
          </a:xfrm>
          <a:prstGeom prst="rect">
            <a:avLst/>
          </a:prstGeom>
          <a:noFill/>
        </p:spPr>
        <p:txBody>
          <a:bodyPr wrap="none" rtlCol="0">
            <a:spAutoFit/>
          </a:bodyPr>
          <a:lstStyle/>
          <a:p>
            <a:r>
              <a:rPr lang="nl-NL" b="1" dirty="0" smtClean="0"/>
              <a:t>DNA </a:t>
            </a:r>
            <a:r>
              <a:rPr lang="nl-NL" b="1" dirty="0" err="1" smtClean="0"/>
              <a:t>repair</a:t>
            </a:r>
            <a:endParaRPr lang="nl-NL" b="1" dirty="0"/>
          </a:p>
        </p:txBody>
      </p:sp>
      <p:sp>
        <p:nvSpPr>
          <p:cNvPr id="14" name="Tekstvak 13"/>
          <p:cNvSpPr txBox="1"/>
          <p:nvPr/>
        </p:nvSpPr>
        <p:spPr>
          <a:xfrm>
            <a:off x="107563" y="3443591"/>
            <a:ext cx="3667323" cy="461665"/>
          </a:xfrm>
          <a:prstGeom prst="rect">
            <a:avLst/>
          </a:prstGeom>
          <a:noFill/>
        </p:spPr>
        <p:txBody>
          <a:bodyPr wrap="square" rtlCol="0">
            <a:spAutoFit/>
          </a:bodyPr>
          <a:lstStyle/>
          <a:p>
            <a:r>
              <a:rPr lang="nl-NL" sz="2400" b="1" dirty="0" smtClean="0">
                <a:solidFill>
                  <a:srgbClr val="FF0000"/>
                </a:solidFill>
              </a:rPr>
              <a:t>EPIGENETICA</a:t>
            </a:r>
            <a:endParaRPr lang="nl-NL" sz="2400" b="1" dirty="0">
              <a:solidFill>
                <a:srgbClr val="FF0000"/>
              </a:solidFill>
            </a:endParaRPr>
          </a:p>
        </p:txBody>
      </p:sp>
      <p:cxnSp>
        <p:nvCxnSpPr>
          <p:cNvPr id="27" name="Rechte verbindingslijn 26"/>
          <p:cNvCxnSpPr/>
          <p:nvPr/>
        </p:nvCxnSpPr>
        <p:spPr>
          <a:xfrm flipH="1">
            <a:off x="827584" y="1869146"/>
            <a:ext cx="144016" cy="1526759"/>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9297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73270" y="404664"/>
            <a:ext cx="7239000" cy="457200"/>
          </a:xfrm>
        </p:spPr>
        <p:txBody>
          <a:bodyPr>
            <a:normAutofit fontScale="90000"/>
          </a:bodyPr>
          <a:lstStyle/>
          <a:p>
            <a:r>
              <a:rPr lang="nl-NL" dirty="0" smtClean="0">
                <a:solidFill>
                  <a:srgbClr val="7030A0"/>
                </a:solidFill>
              </a:rPr>
              <a:t>Regulatie van het genoom</a:t>
            </a:r>
            <a:endParaRPr lang="nl-NL" dirty="0">
              <a:solidFill>
                <a:srgbClr val="7030A0"/>
              </a:solidFill>
            </a:endParaRPr>
          </a:p>
        </p:txBody>
      </p:sp>
      <p:sp>
        <p:nvSpPr>
          <p:cNvPr id="3" name="Tijdelijke aanduiding voor inhoud 2"/>
          <p:cNvSpPr>
            <a:spLocks noGrp="1"/>
          </p:cNvSpPr>
          <p:nvPr>
            <p:ph sz="half" idx="1"/>
          </p:nvPr>
        </p:nvSpPr>
        <p:spPr>
          <a:xfrm>
            <a:off x="899592" y="1700808"/>
            <a:ext cx="3543300" cy="1465263"/>
          </a:xfrm>
          <a:ln>
            <a:solidFill>
              <a:schemeClr val="tx1"/>
            </a:solidFill>
          </a:ln>
        </p:spPr>
        <p:txBody>
          <a:bodyPr>
            <a:normAutofit fontScale="55000" lnSpcReduction="20000"/>
          </a:bodyPr>
          <a:lstStyle/>
          <a:p>
            <a:pPr marL="0" indent="0" algn="ctr">
              <a:buNone/>
            </a:pPr>
            <a:r>
              <a:rPr lang="nl-NL" dirty="0" smtClean="0"/>
              <a:t>Genregulatie</a:t>
            </a:r>
          </a:p>
          <a:p>
            <a:pPr marL="0" indent="0" algn="ctr">
              <a:buNone/>
            </a:pPr>
            <a:endParaRPr lang="nl-NL" dirty="0"/>
          </a:p>
          <a:p>
            <a:pPr marL="0" indent="0" algn="ctr">
              <a:buNone/>
            </a:pPr>
            <a:r>
              <a:rPr lang="nl-NL" dirty="0" smtClean="0"/>
              <a:t>Verschillen tussen cellen</a:t>
            </a:r>
          </a:p>
          <a:p>
            <a:pPr marL="0" indent="0" algn="ctr">
              <a:buNone/>
            </a:pPr>
            <a:endParaRPr lang="nl-NL" dirty="0"/>
          </a:p>
          <a:p>
            <a:pPr marL="0" indent="0" algn="ctr">
              <a:buNone/>
            </a:pPr>
            <a:r>
              <a:rPr lang="nl-NL" dirty="0" smtClean="0"/>
              <a:t>Cel differentiatie en weefsels</a:t>
            </a:r>
            <a:endParaRPr lang="nl-NL" dirty="0"/>
          </a:p>
        </p:txBody>
      </p:sp>
      <p:sp>
        <p:nvSpPr>
          <p:cNvPr id="4" name="Tijdelijke aanduiding voor tekst 3"/>
          <p:cNvSpPr>
            <a:spLocks noGrp="1"/>
          </p:cNvSpPr>
          <p:nvPr>
            <p:ph type="body" sz="half" idx="2"/>
          </p:nvPr>
        </p:nvSpPr>
        <p:spPr>
          <a:xfrm>
            <a:off x="1475656" y="3501008"/>
            <a:ext cx="6192688" cy="2304256"/>
          </a:xfrm>
          <a:ln>
            <a:solidFill>
              <a:schemeClr val="tx1"/>
            </a:solidFill>
          </a:ln>
        </p:spPr>
        <p:txBody>
          <a:bodyPr>
            <a:normAutofit fontScale="40000" lnSpcReduction="20000"/>
          </a:bodyPr>
          <a:lstStyle/>
          <a:p>
            <a:endParaRPr lang="nl-NL" dirty="0" smtClean="0"/>
          </a:p>
          <a:p>
            <a:pPr marL="0" indent="0" algn="ctr">
              <a:buNone/>
            </a:pPr>
            <a:r>
              <a:rPr lang="nl-NL" sz="5500" dirty="0" smtClean="0"/>
              <a:t>Omgeving</a:t>
            </a:r>
          </a:p>
          <a:p>
            <a:pPr marL="0" indent="0" algn="ctr">
              <a:buNone/>
            </a:pPr>
            <a:endParaRPr lang="nl-NL" sz="5500" dirty="0" smtClean="0"/>
          </a:p>
          <a:p>
            <a:pPr marL="0" indent="0" algn="ctr">
              <a:buNone/>
            </a:pPr>
            <a:r>
              <a:rPr lang="nl-NL" sz="5500" dirty="0" smtClean="0"/>
              <a:t>Genregulatie</a:t>
            </a:r>
          </a:p>
          <a:p>
            <a:pPr marL="0" indent="0" algn="ctr">
              <a:buNone/>
            </a:pPr>
            <a:endParaRPr lang="nl-NL" sz="5500" dirty="0" smtClean="0"/>
          </a:p>
          <a:p>
            <a:pPr marL="0" indent="0" algn="ctr">
              <a:buNone/>
            </a:pPr>
            <a:r>
              <a:rPr lang="nl-NL" sz="5500" dirty="0" smtClean="0"/>
              <a:t>Fysiologische              </a:t>
            </a:r>
            <a:r>
              <a:rPr lang="nl-NL" sz="5500" dirty="0"/>
              <a:t>Fenotypische</a:t>
            </a:r>
            <a:endParaRPr lang="nl-NL" sz="5500" dirty="0" smtClean="0"/>
          </a:p>
          <a:p>
            <a:pPr marL="0" indent="0" algn="ctr">
              <a:buNone/>
            </a:pPr>
            <a:r>
              <a:rPr lang="nl-NL" sz="5500" dirty="0" smtClean="0"/>
              <a:t>  respons                       plasticiteit</a:t>
            </a:r>
          </a:p>
          <a:p>
            <a:pPr marL="0" indent="0">
              <a:buNone/>
            </a:pPr>
            <a:endParaRPr lang="nl-NL" sz="7200" dirty="0" smtClean="0"/>
          </a:p>
          <a:p>
            <a:endParaRPr lang="nl-NL" dirty="0"/>
          </a:p>
        </p:txBody>
      </p:sp>
      <p:sp>
        <p:nvSpPr>
          <p:cNvPr id="12" name="Tijdelijke aanduiding voor inhoud 2"/>
          <p:cNvSpPr txBox="1">
            <a:spLocks/>
          </p:cNvSpPr>
          <p:nvPr/>
        </p:nvSpPr>
        <p:spPr>
          <a:xfrm>
            <a:off x="4644008" y="1700808"/>
            <a:ext cx="3543300" cy="1465263"/>
          </a:xfrm>
          <a:prstGeom prst="rect">
            <a:avLst/>
          </a:prstGeom>
          <a:ln>
            <a:solidFill>
              <a:schemeClr val="tx1"/>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nl-NL" sz="1900" dirty="0"/>
              <a:t>Regulatie junk DNA</a:t>
            </a:r>
          </a:p>
          <a:p>
            <a:pPr marL="0" indent="0" algn="ctr">
              <a:buFont typeface="Arial" pitchFamily="34" charset="0"/>
              <a:buNone/>
            </a:pPr>
            <a:endParaRPr lang="nl-NL" sz="1900" dirty="0"/>
          </a:p>
          <a:p>
            <a:pPr marL="0" indent="0" algn="ctr">
              <a:buFont typeface="Arial" pitchFamily="34" charset="0"/>
              <a:buNone/>
            </a:pPr>
            <a:r>
              <a:rPr lang="nl-NL" sz="1900" dirty="0" err="1"/>
              <a:t>i</a:t>
            </a:r>
            <a:r>
              <a:rPr lang="nl-NL" sz="1900" dirty="0" err="1" smtClean="0"/>
              <a:t>nactivatie</a:t>
            </a:r>
            <a:endParaRPr lang="nl-NL" sz="1900" dirty="0"/>
          </a:p>
          <a:p>
            <a:pPr marL="0" indent="0">
              <a:buFont typeface="Arial" pitchFamily="34" charset="0"/>
              <a:buNone/>
            </a:pPr>
            <a:endParaRPr lang="nl-NL" dirty="0" smtClean="0"/>
          </a:p>
        </p:txBody>
      </p:sp>
      <p:cxnSp>
        <p:nvCxnSpPr>
          <p:cNvPr id="14" name="Rechte verbindingslijn met pijl 13"/>
          <p:cNvCxnSpPr/>
          <p:nvPr/>
        </p:nvCxnSpPr>
        <p:spPr>
          <a:xfrm>
            <a:off x="2577358" y="1988840"/>
            <a:ext cx="0" cy="28803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Rechte verbindingslijn met pijl 14"/>
          <p:cNvCxnSpPr/>
          <p:nvPr/>
        </p:nvCxnSpPr>
        <p:spPr>
          <a:xfrm>
            <a:off x="4572000" y="4084563"/>
            <a:ext cx="0" cy="28803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Rechte verbindingslijn met pijl 15"/>
          <p:cNvCxnSpPr/>
          <p:nvPr/>
        </p:nvCxnSpPr>
        <p:spPr>
          <a:xfrm>
            <a:off x="2577358" y="2564904"/>
            <a:ext cx="0" cy="28803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Rechte verbindingslijn met pijl 16"/>
          <p:cNvCxnSpPr/>
          <p:nvPr/>
        </p:nvCxnSpPr>
        <p:spPr>
          <a:xfrm>
            <a:off x="6300192" y="2132856"/>
            <a:ext cx="0" cy="28803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Rechte verbindingslijn met pijl 17"/>
          <p:cNvCxnSpPr/>
          <p:nvPr/>
        </p:nvCxnSpPr>
        <p:spPr>
          <a:xfrm flipH="1">
            <a:off x="3491880" y="4719667"/>
            <a:ext cx="936104" cy="28803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Rechte verbindingslijn met pijl 19"/>
          <p:cNvCxnSpPr/>
          <p:nvPr/>
        </p:nvCxnSpPr>
        <p:spPr>
          <a:xfrm>
            <a:off x="4656354" y="4732635"/>
            <a:ext cx="1008112" cy="28803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380312" y="5517232"/>
            <a:ext cx="1008112" cy="100895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8433" name="Picture 1"/>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638"/>
          <a:stretch/>
        </p:blipFill>
        <p:spPr bwMode="auto">
          <a:xfrm>
            <a:off x="6567010" y="3695169"/>
            <a:ext cx="2397478" cy="135485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4" descr="http://labs.eeb.utoronto.ca/barrett/Web-jpeg/SlatLP40.JPG">
            <a:hlinkClick r:id="rId4"/>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11560" y="5169041"/>
            <a:ext cx="1198109" cy="155754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8910991"/>
      </p:ext>
    </p:extLst>
  </p:cSld>
  <p:clrMapOvr>
    <a:masterClrMapping/>
  </p:clrMapOvr>
  <p:timing>
    <p:tnLst>
      <p:par>
        <p:cTn id="1" dur="indefinite" restart="never" nodeType="tmRoot"/>
      </p:par>
    </p:tn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BED powerpoint">
  <a:themeElements>
    <a:clrScheme name="IBED powerpoin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IBED powerpoint">
      <a:majorFont>
        <a:latin typeface="Tahoma"/>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IBED powerpoin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BED powerpoin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BED powerpoin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BED powerpoin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BED powerpoin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BED powerpoin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BED powerpoin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1738</TotalTime>
  <Words>6243</Words>
  <Application>Microsoft Office PowerPoint</Application>
  <PresentationFormat>Diavoorstelling (4:3)</PresentationFormat>
  <Paragraphs>305</Paragraphs>
  <Slides>57</Slides>
  <Notes>26</Notes>
  <HiddenSlides>6</HiddenSlides>
  <MMClips>0</MMClips>
  <ScaleCrop>false</ScaleCrop>
  <HeadingPairs>
    <vt:vector size="6" baseType="variant">
      <vt:variant>
        <vt:lpstr>Thema</vt:lpstr>
      </vt:variant>
      <vt:variant>
        <vt:i4>2</vt:i4>
      </vt:variant>
      <vt:variant>
        <vt:lpstr>Ingesloten OLE-bronprogramma's</vt:lpstr>
      </vt:variant>
      <vt:variant>
        <vt:i4>2</vt:i4>
      </vt:variant>
      <vt:variant>
        <vt:lpstr>Diatitels</vt:lpstr>
      </vt:variant>
      <vt:variant>
        <vt:i4>57</vt:i4>
      </vt:variant>
    </vt:vector>
  </HeadingPairs>
  <TitlesOfParts>
    <vt:vector size="61" baseType="lpstr">
      <vt:lpstr>Kantoorthema</vt:lpstr>
      <vt:lpstr>IBED powerpoint</vt:lpstr>
      <vt:lpstr>Photo Editor-foto</vt:lpstr>
      <vt:lpstr>Document</vt:lpstr>
      <vt:lpstr>Epigenetica: Lamarckiaanse evolutie?</vt:lpstr>
      <vt:lpstr>Kemphaan</vt:lpstr>
      <vt:lpstr>Bladluis (sex versus asex)</vt:lpstr>
      <vt:lpstr>Pijlkruid</vt:lpstr>
      <vt:lpstr>PowerPoint-presentatie</vt:lpstr>
      <vt:lpstr>PowerPoint-presentatie</vt:lpstr>
      <vt:lpstr>PowerPoint-presentatie</vt:lpstr>
      <vt:lpstr>PowerPoint-presentatie</vt:lpstr>
      <vt:lpstr>Regulatie van het genoom</vt:lpstr>
      <vt:lpstr>PowerPoint-presentatie</vt:lpstr>
      <vt:lpstr>PowerPoint-presentatie</vt:lpstr>
      <vt:lpstr>PowerPoint-presentatie</vt:lpstr>
      <vt:lpstr>PowerPoint-presentatie</vt:lpstr>
      <vt:lpstr>Hoe bestudeer je fenotypische plasticiteit?</vt:lpstr>
      <vt:lpstr>PowerPoint-presentatie</vt:lpstr>
      <vt:lpstr>PowerPoint-presentatie</vt:lpstr>
      <vt:lpstr>PowerPoint-presentatie</vt:lpstr>
      <vt:lpstr>Hoe bestudeer je fenotypische plasticiteit?</vt:lpstr>
      <vt:lpstr>Kemphaan</vt:lpstr>
      <vt:lpstr>PowerPoint-presentatie</vt:lpstr>
      <vt:lpstr>PowerPoint-presentatie</vt:lpstr>
      <vt:lpstr>De honingbij: koningin vs werkster </vt:lpstr>
      <vt:lpstr>PowerPoint-presentatie</vt:lpstr>
      <vt:lpstr>PowerPoint-presentatie</vt:lpstr>
      <vt:lpstr>Koningin versus werkvolk</vt:lpstr>
      <vt:lpstr>Het leven van een werkster</vt:lpstr>
      <vt:lpstr>Reversible switching between epigenetic states in honeybee behavioral subcastes </vt:lpstr>
      <vt:lpstr>Vernalisatie bij planten</vt:lpstr>
      <vt:lpstr>Genetics is fair…</vt:lpstr>
      <vt:lpstr>…but not always!</vt:lpstr>
      <vt:lpstr>PSR – Paternal Sex Ratio –  Nasonia vitripennis</vt:lpstr>
      <vt:lpstr>Replicatie van de paternale chromsomen stopt na de eerste mitotische deling als PSR aanwezig is  Proliferating Cell Nuclear Antigen (PCNA) is een ringvormige cofactor van DNA-polymerases  TUNEL is detectiemethode voor gefragmenteerd DNA  PSR veroorzaakt abnormale fosforylering van serine in histon 3 aan het einde van mitose 1  Hypercondensatie van paternale chromosomen  </vt:lpstr>
      <vt:lpstr>PowerPoint-presentatie</vt:lpstr>
      <vt:lpstr>PSR localizes at the periphery of the paternal nucleus and migrates from the paternal to maternal chromatin during the first anaphase</vt:lpstr>
      <vt:lpstr>PSR – Paternal Sex Ratio –  Nasonia vitripennis</vt:lpstr>
      <vt:lpstr>Hannes Laven - 1951/1953 -  Crossing experiments with Culex strains</vt:lpstr>
      <vt:lpstr>Unidirectional incompatibility eenrichtingsweg</vt:lpstr>
      <vt:lpstr>Wolbachia  (and Cardinium) in their host</vt:lpstr>
      <vt:lpstr>Kamikazisperma</vt:lpstr>
      <vt:lpstr>CI Affects Histone Deposition in the Male Pronucleus</vt:lpstr>
      <vt:lpstr>Unidirectional incompatibility eenrichtingsweg</vt:lpstr>
      <vt:lpstr>PowerPoint-presentatie</vt:lpstr>
      <vt:lpstr>PowerPoint-presentatie</vt:lpstr>
      <vt:lpstr>PowerPoint-presentatie</vt:lpstr>
      <vt:lpstr>PowerPoint-presentatie</vt:lpstr>
      <vt:lpstr>Phylogenetic placement of symbiotic bacteria</vt:lpstr>
      <vt:lpstr>Epigenetica en soortvorming </vt:lpstr>
      <vt:lpstr>Distribution of Nasonia</vt:lpstr>
      <vt:lpstr>Interspecific crosses Nasonia</vt:lpstr>
      <vt:lpstr>Interspecific crosses Nasonia</vt:lpstr>
      <vt:lpstr>Interspecific crosses Nasonia</vt:lpstr>
      <vt:lpstr>Interspecific crosses Nasonia</vt:lpstr>
      <vt:lpstr>Interspecific crosses Nasonia</vt:lpstr>
      <vt:lpstr>Distribution of Nasonia</vt:lpstr>
      <vt:lpstr>Kemphaan</vt:lpstr>
      <vt:lpstr>PowerPoint-presentatie</vt:lpstr>
      <vt:lpstr>Epigenetica: acquired traits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Hans</dc:creator>
  <cp:lastModifiedBy>Tycho Malmberg</cp:lastModifiedBy>
  <cp:revision>66</cp:revision>
  <dcterms:created xsi:type="dcterms:W3CDTF">2013-04-02T18:38:22Z</dcterms:created>
  <dcterms:modified xsi:type="dcterms:W3CDTF">2014-01-13T14:21:57Z</dcterms:modified>
</cp:coreProperties>
</file>