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60" r:id="rId2"/>
  </p:sldMasterIdLst>
  <p:notesMasterIdLst>
    <p:notesMasterId r:id="rId34"/>
  </p:notesMasterIdLst>
  <p:sldIdLst>
    <p:sldId id="256" r:id="rId3"/>
    <p:sldId id="258" r:id="rId4"/>
    <p:sldId id="257" r:id="rId5"/>
    <p:sldId id="259" r:id="rId6"/>
    <p:sldId id="260" r:id="rId7"/>
    <p:sldId id="288" r:id="rId8"/>
    <p:sldId id="283" r:id="rId9"/>
    <p:sldId id="261" r:id="rId10"/>
    <p:sldId id="262" r:id="rId11"/>
    <p:sldId id="263" r:id="rId12"/>
    <p:sldId id="264" r:id="rId13"/>
    <p:sldId id="291" r:id="rId14"/>
    <p:sldId id="289" r:id="rId15"/>
    <p:sldId id="266" r:id="rId16"/>
    <p:sldId id="267" r:id="rId17"/>
    <p:sldId id="284" r:id="rId18"/>
    <p:sldId id="269" r:id="rId19"/>
    <p:sldId id="270" r:id="rId20"/>
    <p:sldId id="271" r:id="rId21"/>
    <p:sldId id="292" r:id="rId22"/>
    <p:sldId id="273" r:id="rId23"/>
    <p:sldId id="274" r:id="rId24"/>
    <p:sldId id="275" r:id="rId25"/>
    <p:sldId id="276" r:id="rId26"/>
    <p:sldId id="290" r:id="rId27"/>
    <p:sldId id="277" r:id="rId28"/>
    <p:sldId id="285" r:id="rId29"/>
    <p:sldId id="279" r:id="rId30"/>
    <p:sldId id="280" r:id="rId31"/>
    <p:sldId id="287" r:id="rId32"/>
    <p:sldId id="286" r:id="rId3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16C83E-9CB3-4880-B2FA-41981A15B4A6}" type="datetimeFigureOut">
              <a:rPr lang="nl-NL" smtClean="0"/>
              <a:pPr/>
              <a:t>9-6-2017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FD4E7-3B4B-4310-8895-AF5C698E4CAC}"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Kip kan je overal krijgen, kinderen</a:t>
            </a:r>
            <a:r>
              <a:rPr lang="nl-NL" baseline="0" dirty="0" smtClean="0"/>
              <a:t> eten het. Je kunt het in de klas meenemen zonder al te veel gedoe en regelgeving.</a:t>
            </a:r>
          </a:p>
          <a:p>
            <a:r>
              <a:rPr lang="nl-NL" baseline="0" dirty="0" smtClean="0"/>
              <a:t>(pas wel op: rauwe kip alleen met latex of dunne plastic handschoenen, vanwege bacteriën die op het vlees kunnen zitten)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0ACFD4E7-3B4B-4310-8895-AF5C698E4CAC}" type="slidenum">
              <a:rPr lang="nl-NL" smtClean="0"/>
              <a:pPr/>
              <a:t>4</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smtClean="0"/>
              <a:t>Opmerking: in huidige kerndoelen BO staat niets over leven in het verleden, dan wel over fossielen. Wel over het ontstaan van de huidige Nederlandse landschappen, waaruit je kunt afleiden dat Nederland er eerder anders heeft uitgezien. Er zijn wel verbanden te leggen naar het curriculum, maar dan eerder als verdieping of met een indirecte koppeling (zoals in het laatste geval).</a:t>
            </a:r>
            <a:endParaRPr lang="nl-NL" altLang="nl-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nl-NL" smtClean="0"/>
              <a:t>Opmerking: in huidige kerndoelen BO staat niets over leven in het verleden, dan wel over fossielen. Wel over het ontstaan van de huidige Nederlandse landschappen, waaruit je kunt afleiden dat Nederland er eerder anders heeft uitgezien. Er zijn wel verbanden te leggen naar het curriculum, maar dan eerder als verdieping of met een indirecte koppeling (zoals in het laatste geval).</a:t>
            </a:r>
            <a:endParaRPr lang="nl-NL" alt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05BF734-AF24-4839-82ED-21FB843EFB8A}" type="datetimeFigureOut">
              <a:rPr lang="nl-NL" smtClean="0"/>
              <a:pPr/>
              <a:t>9-6-2017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05BF734-AF24-4839-82ED-21FB843EFB8A}" type="datetimeFigureOut">
              <a:rPr lang="nl-NL" smtClean="0"/>
              <a:pPr/>
              <a:t>9-6-2017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05BF734-AF24-4839-82ED-21FB843EFB8A}" type="datetimeFigureOut">
              <a:rPr lang="nl-NL" smtClean="0"/>
              <a:pPr/>
              <a:t>9-6-2017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05BF734-AF24-4839-82ED-21FB843EFB8A}" type="datetimeFigureOut">
              <a:rPr lang="nl-NL" smtClean="0"/>
              <a:pPr/>
              <a:t>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05BF734-AF24-4839-82ED-21FB843EFB8A}"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85473F3-81A6-4B43-AFD8-8E4FCA324FCC}" type="slidenum">
              <a:rPr lang="nl-NL" smtClean="0"/>
              <a:pPr/>
              <a:t>‹nr.›</a:t>
            </a:fld>
            <a:endParaRPr lang="nl-N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6450450B-ED69-4D51-AD78-D4B0AE2A80A9}" type="datetimeFigureOut">
              <a:rPr lang="nl-NL" smtClean="0"/>
              <a:pPr/>
              <a:t>9-6-2017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CB771BE-3FE5-4DB1-90AD-0556CD42C5C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FBB9F75-C975-4D75-8DB7-D3BFF4125E30}" type="datetimeFigureOut">
              <a:rPr lang="nl-NL" smtClean="0"/>
              <a:pPr/>
              <a:t>9-6-2017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FBB9F75-C975-4D75-8DB7-D3BFF4125E30}" type="datetimeFigureOut">
              <a:rPr lang="nl-NL" smtClean="0"/>
              <a:pPr/>
              <a:t>9-6-2017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FBB9F75-C975-4D75-8DB7-D3BFF4125E30}" type="datetimeFigureOut">
              <a:rPr lang="nl-NL" smtClean="0"/>
              <a:pPr/>
              <a:t>9-6-2017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FBB9F75-C975-4D75-8DB7-D3BFF4125E30}" type="datetimeFigureOut">
              <a:rPr lang="nl-NL" smtClean="0"/>
              <a:pPr/>
              <a:t>9-6-2017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FBB9F75-C975-4D75-8DB7-D3BFF4125E30}" type="datetimeFigureOut">
              <a:rPr lang="nl-NL" smtClean="0"/>
              <a:pPr/>
              <a:t>9-6-2017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6D9394C2-B0C9-44F8-B875-03D46743C3DC}"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9F75-C975-4D75-8DB7-D3BFF4125E30}" type="datetimeFigureOut">
              <a:rPr lang="nl-NL" smtClean="0"/>
              <a:pPr/>
              <a:t>9-6-2017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394C2-B0C9-44F8-B875-03D46743C3D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BF734-AF24-4839-82ED-21FB843EFB8A}" type="datetimeFigureOut">
              <a:rPr lang="nl-NL" smtClean="0"/>
              <a:pPr/>
              <a:t>9-6-2017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473F3-81A6-4B43-AFD8-8E4FCA324FCC}" type="slidenum">
              <a:rPr lang="nl-NL" smtClean="0"/>
              <a:pPr/>
              <a:t>‹nr.›</a:t>
            </a:fld>
            <a:endParaRPr lang="nl-NL"/>
          </a:p>
        </p:txBody>
      </p:sp>
      <p:pic>
        <p:nvPicPr>
          <p:cNvPr id="7" name="Afbeelding 6" descr="Banner email-klein.jpg"/>
          <p:cNvPicPr>
            <a:picLocks noChangeAspect="1"/>
          </p:cNvPicPr>
          <p:nvPr/>
        </p:nvPicPr>
        <p:blipFill>
          <a:blip r:embed="rId14" cstate="print"/>
          <a:stretch>
            <a:fillRect/>
          </a:stretch>
        </p:blipFill>
        <p:spPr>
          <a:xfrm>
            <a:off x="1" y="5008880"/>
            <a:ext cx="9143999" cy="184912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 Id="rId5" Type="http://schemas.openxmlformats.org/officeDocument/2006/relationships/hyperlink" Target="http://www.naturalis.nl/media/library/2016/01/Opdracht_Bottenbeest_zonder_antwoordmodel.pdf" TargetMode="Externa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knutselidee.nl/knippen/bewegendehand.htm" TargetMode="Externa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a:xfrm>
            <a:off x="251520" y="692696"/>
            <a:ext cx="8712968" cy="309634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p:nvPr>
        </p:nvSpPr>
        <p:spPr>
          <a:xfrm>
            <a:off x="395536" y="1916832"/>
            <a:ext cx="4464496" cy="1368152"/>
          </a:xfrm>
        </p:spPr>
        <p:txBody>
          <a:bodyPr>
            <a:normAutofit fontScale="85000" lnSpcReduction="10000"/>
          </a:bodyPr>
          <a:lstStyle/>
          <a:p>
            <a:pPr algn="l"/>
            <a:r>
              <a:rPr lang="nl-NL" dirty="0" smtClean="0"/>
              <a:t>Leren over de anatomie van</a:t>
            </a:r>
          </a:p>
          <a:p>
            <a:pPr algn="l"/>
            <a:r>
              <a:rPr lang="nl-NL" dirty="0" smtClean="0"/>
              <a:t>pezen, spieren en botten</a:t>
            </a:r>
          </a:p>
          <a:p>
            <a:pPr algn="l"/>
            <a:r>
              <a:rPr lang="nl-NL" dirty="0" smtClean="0"/>
              <a:t>met kip van de supermarkt</a:t>
            </a:r>
            <a:endParaRPr lang="nl-NL" dirty="0"/>
          </a:p>
        </p:txBody>
      </p:sp>
      <p:sp>
        <p:nvSpPr>
          <p:cNvPr id="5" name="Tekstvak 4"/>
          <p:cNvSpPr txBox="1"/>
          <p:nvPr/>
        </p:nvSpPr>
        <p:spPr>
          <a:xfrm>
            <a:off x="323528" y="4005064"/>
            <a:ext cx="4752528" cy="369332"/>
          </a:xfrm>
          <a:prstGeom prst="rect">
            <a:avLst/>
          </a:prstGeom>
          <a:noFill/>
        </p:spPr>
        <p:txBody>
          <a:bodyPr wrap="square" rtlCol="0">
            <a:spAutoFit/>
          </a:bodyPr>
          <a:lstStyle/>
          <a:p>
            <a:r>
              <a:rPr lang="nl-NL" dirty="0" smtClean="0"/>
              <a:t>Teun Baarspul, freelance educatief ontwikkelaar</a:t>
            </a:r>
            <a:endParaRPr lang="nl-NL" dirty="0"/>
          </a:p>
        </p:txBody>
      </p:sp>
      <p:pic>
        <p:nvPicPr>
          <p:cNvPr id="6" name="Afbeelding 5" descr="Anatomie op je bord.jpg"/>
          <p:cNvPicPr>
            <a:picLocks noChangeAspect="1"/>
          </p:cNvPicPr>
          <p:nvPr/>
        </p:nvPicPr>
        <p:blipFill>
          <a:blip r:embed="rId2" cstate="print"/>
          <a:stretch>
            <a:fillRect/>
          </a:stretch>
        </p:blipFill>
        <p:spPr>
          <a:xfrm>
            <a:off x="4932040" y="692696"/>
            <a:ext cx="3991876" cy="2996568"/>
          </a:xfrm>
          <a:prstGeom prst="rect">
            <a:avLst/>
          </a:prstGeom>
        </p:spPr>
      </p:pic>
      <p:sp>
        <p:nvSpPr>
          <p:cNvPr id="2" name="Titel 1"/>
          <p:cNvSpPr>
            <a:spLocks noGrp="1"/>
          </p:cNvSpPr>
          <p:nvPr>
            <p:ph type="ctrTitle"/>
          </p:nvPr>
        </p:nvSpPr>
        <p:spPr>
          <a:xfrm>
            <a:off x="395536" y="620688"/>
            <a:ext cx="4752528" cy="1224136"/>
          </a:xfrm>
        </p:spPr>
        <p:txBody>
          <a:bodyPr>
            <a:noAutofit/>
          </a:bodyPr>
          <a:lstStyle/>
          <a:p>
            <a:pPr algn="l"/>
            <a:r>
              <a:rPr lang="nl-NL" sz="4000" dirty="0" smtClean="0"/>
              <a:t>Anatomie op je bord</a:t>
            </a:r>
            <a:endParaRPr lang="nl-NL"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smtClean="0"/>
              <a:t>Dan snijden:</a:t>
            </a:r>
            <a:r>
              <a:rPr lang="nl-NL" sz="2400" dirty="0" smtClean="0"/>
              <a:t> </a:t>
            </a:r>
          </a:p>
          <a:p>
            <a:pPr>
              <a:defRPr/>
            </a:pPr>
            <a:endParaRPr lang="nl-NL" sz="2400" dirty="0" smtClean="0"/>
          </a:p>
          <a:p>
            <a:pPr marL="914400" lvl="1" indent="-457200">
              <a:buFontTx/>
              <a:buAutoNum type="arabicPeriod"/>
              <a:defRPr/>
            </a:pPr>
            <a:r>
              <a:rPr lang="nl-NL" sz="2000" dirty="0" smtClean="0"/>
              <a:t>Snij  en stroop de huid af van de spieren</a:t>
            </a:r>
          </a:p>
          <a:p>
            <a:pPr marL="914400" lvl="1" indent="-457200">
              <a:buFontTx/>
              <a:buAutoNum type="arabicPeriod"/>
              <a:defRPr/>
            </a:pPr>
            <a:endParaRPr lang="nl-NL" sz="2000" dirty="0" smtClean="0"/>
          </a:p>
          <a:p>
            <a:pPr marL="914400" lvl="1" indent="-457200">
              <a:buFontTx/>
              <a:buAutoNum type="arabicPeriod"/>
              <a:defRPr/>
            </a:pPr>
            <a:r>
              <a:rPr lang="nl-NL" sz="2000" dirty="0" smtClean="0"/>
              <a:t>Snij de huid los aan de onderkant (de enkel)</a:t>
            </a:r>
          </a:p>
          <a:p>
            <a:pPr marL="914400" lvl="1" indent="-457200">
              <a:buFontTx/>
              <a:buAutoNum type="arabicPeriod"/>
              <a:defRPr/>
            </a:pPr>
            <a:endParaRPr lang="nl-NL" sz="2000" dirty="0" smtClean="0"/>
          </a:p>
          <a:p>
            <a:pPr marL="914400" lvl="1" indent="-457200">
              <a:defRPr/>
            </a:pPr>
            <a:endParaRPr lang="nl-NL" sz="2000" dirty="0" smtClean="0"/>
          </a:p>
          <a:p>
            <a:pPr marL="914400" lvl="1" indent="-457200">
              <a:buFontTx/>
              <a:buAutoNum type="arabicPeriod"/>
              <a:defRPr/>
            </a:pPr>
            <a:endParaRPr lang="nl-NL" sz="2000" dirty="0" smtClean="0"/>
          </a:p>
          <a:p>
            <a:pPr>
              <a:defRPr/>
            </a:pPr>
            <a:endParaRPr lang="nl-NL" sz="2400" dirty="0"/>
          </a:p>
        </p:txBody>
      </p:sp>
      <p:sp>
        <p:nvSpPr>
          <p:cNvPr id="3" name="Tekstvak 2"/>
          <p:cNvSpPr txBox="1"/>
          <p:nvPr/>
        </p:nvSpPr>
        <p:spPr>
          <a:xfrm rot="20495484">
            <a:off x="5092101" y="2687769"/>
            <a:ext cx="3865778" cy="1815227"/>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nl-NL" b="1" dirty="0" smtClean="0"/>
              <a:t>Handschoenen aan?</a:t>
            </a:r>
          </a:p>
          <a:p>
            <a:pPr algn="ctr"/>
            <a:r>
              <a:rPr lang="nl-NL" b="1" dirty="0" smtClean="0"/>
              <a:t>Aanraken mag!</a:t>
            </a:r>
            <a:endParaRPr lang="nl-NL" b="1" dirty="0"/>
          </a:p>
        </p:txBody>
      </p:sp>
      <p:sp>
        <p:nvSpPr>
          <p:cNvPr id="6" name="Tekstvak 5"/>
          <p:cNvSpPr txBox="1"/>
          <p:nvPr/>
        </p:nvSpPr>
        <p:spPr>
          <a:xfrm>
            <a:off x="827584"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Kippenpoot</a:t>
            </a:r>
            <a:endParaRPr lang="nl-NL" sz="4400" b="0" dirty="0">
              <a:solidFill>
                <a:schemeClr val="tx1"/>
              </a:solidFill>
              <a:latin typeface="+mj-lt"/>
              <a:ea typeface="+mj-ea"/>
              <a:cs typeface="+mj-cs"/>
            </a:endParaRPr>
          </a:p>
        </p:txBody>
      </p:sp>
    </p:spTree>
    <p:extLst>
      <p:ext uri="{BB962C8B-B14F-4D97-AF65-F5344CB8AC3E}">
        <p14:creationId xmlns:p14="http://schemas.microsoft.com/office/powerpoint/2010/main" xmlns="" val="786146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62546" y="1349639"/>
            <a:ext cx="6552728" cy="329320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smtClean="0"/>
              <a:t>Vragen:</a:t>
            </a:r>
          </a:p>
          <a:p>
            <a:pPr>
              <a:defRPr/>
            </a:pPr>
            <a:endParaRPr lang="nl-NL" sz="2400" dirty="0" smtClean="0"/>
          </a:p>
          <a:p>
            <a:pPr marL="914400" lvl="1" indent="-457200">
              <a:buFontTx/>
              <a:buAutoNum type="arabicPeriod"/>
              <a:defRPr/>
            </a:pPr>
            <a:r>
              <a:rPr lang="nl-NL" sz="2000" dirty="0" smtClean="0"/>
              <a:t>Waar zit de knie, de enkel, het dijbeen, de kuit?</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is spier en wat is pees? Voel je verschil? </a:t>
            </a:r>
          </a:p>
          <a:p>
            <a:pPr marL="914400" lvl="1" indent="-457200">
              <a:buFontTx/>
              <a:buAutoNum type="arabicPeriod"/>
              <a:defRPr/>
            </a:pPr>
            <a:endParaRPr lang="nl-NL" sz="2000" dirty="0" smtClean="0"/>
          </a:p>
          <a:p>
            <a:pPr marL="914400" lvl="1" indent="-457200">
              <a:buFontTx/>
              <a:buAutoNum type="arabicPeriod"/>
              <a:defRPr/>
            </a:pPr>
            <a:r>
              <a:rPr lang="nl-NL" sz="2000" dirty="0" smtClean="0"/>
              <a:t>Waar zitten de pezen aan vast?</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gebeurt als je er aan trekt?</a:t>
            </a:r>
          </a:p>
          <a:p>
            <a:pPr marL="914400" lvl="1" indent="-457200">
              <a:buFontTx/>
              <a:buAutoNum type="arabicPeriod"/>
              <a:defRPr/>
            </a:pPr>
            <a:endParaRPr lang="nl-NL" sz="2000" dirty="0" smtClean="0"/>
          </a:p>
        </p:txBody>
      </p:sp>
      <p:sp>
        <p:nvSpPr>
          <p:cNvPr id="5" name="Tekstvak 4"/>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Kippenpoot</a:t>
            </a:r>
            <a:endParaRPr lang="nl-NL" sz="4400" b="0">
              <a:solidFill>
                <a:schemeClr val="tx1"/>
              </a:solidFill>
              <a:latin typeface="+mj-lt"/>
              <a:ea typeface="+mj-ea"/>
              <a:cs typeface="+mj-cs"/>
            </a:endParaRPr>
          </a:p>
        </p:txBody>
      </p:sp>
      <p:sp>
        <p:nvSpPr>
          <p:cNvPr id="4" name="Tekstvak 3"/>
          <p:cNvSpPr txBox="1"/>
          <p:nvPr/>
        </p:nvSpPr>
        <p:spPr>
          <a:xfrm rot="20495484">
            <a:off x="5238897" y="2973111"/>
            <a:ext cx="3482792" cy="1037273"/>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spcBef>
                <a:spcPts val="600"/>
              </a:spcBef>
              <a:spcAft>
                <a:spcPts val="600"/>
              </a:spcAft>
            </a:pPr>
            <a:r>
              <a:rPr lang="nl-NL" b="1" dirty="0" smtClean="0"/>
              <a:t>Trek er eens aan!</a:t>
            </a:r>
            <a:endParaRPr lang="nl-NL" b="1" dirty="0"/>
          </a:p>
        </p:txBody>
      </p:sp>
    </p:spTree>
    <p:extLst>
      <p:ext uri="{BB962C8B-B14F-4D97-AF65-F5344CB8AC3E}">
        <p14:creationId xmlns:p14="http://schemas.microsoft.com/office/powerpoint/2010/main" xmlns="" val="655762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err="1" smtClean="0">
                <a:solidFill>
                  <a:schemeClr val="tx1"/>
                </a:solidFill>
                <a:latin typeface="+mj-lt"/>
                <a:ea typeface="+mj-ea"/>
                <a:cs typeface="+mj-cs"/>
              </a:rPr>
              <a:t>Kippenpoot-mensenbeen</a:t>
            </a:r>
            <a:endParaRPr lang="nl-NL" sz="4400" b="0" dirty="0">
              <a:solidFill>
                <a:schemeClr val="tx1"/>
              </a:solidFill>
              <a:latin typeface="+mj-lt"/>
              <a:ea typeface="+mj-ea"/>
              <a:cs typeface="+mj-cs"/>
            </a:endParaRPr>
          </a:p>
        </p:txBody>
      </p:sp>
      <p:pic>
        <p:nvPicPr>
          <p:cNvPr id="6" name="Afbeelding 5" descr="Onderbeen-voorkant.jpg"/>
          <p:cNvPicPr>
            <a:picLocks noChangeAspect="1"/>
          </p:cNvPicPr>
          <p:nvPr/>
        </p:nvPicPr>
        <p:blipFill>
          <a:blip r:embed="rId3" cstate="print"/>
          <a:stretch>
            <a:fillRect/>
          </a:stretch>
        </p:blipFill>
        <p:spPr>
          <a:xfrm>
            <a:off x="755576" y="980728"/>
            <a:ext cx="4464496" cy="4464496"/>
          </a:xfrm>
          <a:prstGeom prst="rect">
            <a:avLst/>
          </a:prstGeom>
        </p:spPr>
      </p:pic>
    </p:spTree>
    <p:extLst>
      <p:ext uri="{BB962C8B-B14F-4D97-AF65-F5344CB8AC3E}">
        <p14:creationId xmlns:p14="http://schemas.microsoft.com/office/powerpoint/2010/main" xmlns="" val="655762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62546" y="1349639"/>
            <a:ext cx="6552728" cy="2369880"/>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smtClean="0"/>
              <a:t>Opdracht:</a:t>
            </a:r>
          </a:p>
          <a:p>
            <a:pPr>
              <a:defRPr/>
            </a:pPr>
            <a:endParaRPr lang="nl-NL" sz="2400" dirty="0" smtClean="0"/>
          </a:p>
          <a:p>
            <a:pPr marL="914400" lvl="1" indent="-457200">
              <a:buFontTx/>
              <a:buAutoNum type="arabicPeriod"/>
              <a:defRPr/>
            </a:pPr>
            <a:r>
              <a:rPr lang="nl-NL" sz="2000" dirty="0" smtClean="0"/>
              <a:t>Zoek </a:t>
            </a:r>
            <a:r>
              <a:rPr lang="nl-NL" sz="2000" dirty="0" smtClean="0"/>
              <a:t>een buig- en een strekspier</a:t>
            </a:r>
          </a:p>
          <a:p>
            <a:pPr marL="914400" lvl="1" indent="-457200">
              <a:buFontTx/>
              <a:buAutoNum type="arabicPeriod"/>
              <a:defRPr/>
            </a:pPr>
            <a:endParaRPr lang="nl-NL" sz="2000" dirty="0" smtClean="0"/>
          </a:p>
          <a:p>
            <a:pPr marL="914400" lvl="1" indent="-457200">
              <a:buFontTx/>
              <a:buAutoNum type="arabicPeriod"/>
              <a:defRPr/>
            </a:pPr>
            <a:r>
              <a:rPr lang="nl-NL" sz="2000" dirty="0" smtClean="0"/>
              <a:t>Zoek twee spieren die elkaars antagonist zijn</a:t>
            </a:r>
          </a:p>
          <a:p>
            <a:pPr marL="914400" lvl="1" indent="-457200">
              <a:defRPr/>
            </a:pPr>
            <a:endParaRPr lang="nl-NL" sz="2000" dirty="0" smtClean="0"/>
          </a:p>
          <a:p>
            <a:pPr marL="914400" lvl="1" indent="-457200">
              <a:buFontTx/>
              <a:buAutoNum type="arabicPeriod"/>
              <a:defRPr/>
            </a:pPr>
            <a:endParaRPr lang="nl-NL" sz="2000" dirty="0" smtClean="0"/>
          </a:p>
        </p:txBody>
      </p:sp>
      <p:sp>
        <p:nvSpPr>
          <p:cNvPr id="5" name="Tekstvak 4"/>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Kippenpoot</a:t>
            </a:r>
            <a:endParaRPr lang="nl-NL" sz="4400" b="0">
              <a:solidFill>
                <a:schemeClr val="tx1"/>
              </a:solidFill>
              <a:latin typeface="+mj-lt"/>
              <a:ea typeface="+mj-ea"/>
              <a:cs typeface="+mj-cs"/>
            </a:endParaRPr>
          </a:p>
        </p:txBody>
      </p:sp>
      <p:sp>
        <p:nvSpPr>
          <p:cNvPr id="6" name="Tekstvak 5"/>
          <p:cNvSpPr txBox="1"/>
          <p:nvPr/>
        </p:nvSpPr>
        <p:spPr>
          <a:xfrm rot="20495484">
            <a:off x="5968422" y="2858248"/>
            <a:ext cx="2481957" cy="1037273"/>
          </a:xfrm>
          <a:prstGeom prst="irregularSeal1">
            <a:avLst/>
          </a:prstGeom>
          <a:solidFill>
            <a:srgbClr val="FFFF00"/>
          </a:solidFill>
          <a:ln>
            <a:solidFill>
              <a:schemeClr val="tx1"/>
            </a:solidFill>
          </a:ln>
        </p:spPr>
        <p:txBody>
          <a:bodyPr wrap="square" rtlCol="0">
            <a:spAutoFit/>
          </a:bodyPr>
          <a:lstStyle/>
          <a:p>
            <a:pPr algn="ctr"/>
            <a:r>
              <a:rPr lang="nl-NL" b="1" dirty="0" smtClean="0"/>
              <a:t>Laat zien!</a:t>
            </a:r>
            <a:endParaRPr lang="nl-NL" b="1" dirty="0"/>
          </a:p>
        </p:txBody>
      </p:sp>
    </p:spTree>
    <p:extLst>
      <p:ext uri="{BB962C8B-B14F-4D97-AF65-F5344CB8AC3E}">
        <p14:creationId xmlns:p14="http://schemas.microsoft.com/office/powerpoint/2010/main" xmlns="" val="655762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Verder snijden:</a:t>
            </a:r>
            <a:r>
              <a:rPr lang="nl-NL" sz="2400" smtClean="0"/>
              <a:t> </a:t>
            </a:r>
          </a:p>
          <a:p>
            <a:pPr>
              <a:defRPr/>
            </a:pPr>
            <a:endParaRPr lang="nl-NL" sz="2400" smtClean="0"/>
          </a:p>
          <a:p>
            <a:pPr marL="914400" lvl="1" indent="-457200">
              <a:buFontTx/>
              <a:buAutoNum type="arabicPeriod"/>
              <a:defRPr/>
            </a:pPr>
            <a:r>
              <a:rPr lang="nl-NL" sz="2000" smtClean="0"/>
              <a:t>Snij de spieren los van het bot</a:t>
            </a:r>
          </a:p>
          <a:p>
            <a:pPr marL="914400" lvl="1" indent="-457200">
              <a:buFontTx/>
              <a:buAutoNum type="arabicPeriod"/>
              <a:defRPr/>
            </a:pPr>
            <a:endParaRPr lang="nl-NL" sz="2000" smtClean="0"/>
          </a:p>
          <a:p>
            <a:pPr marL="914400" lvl="1" indent="-457200">
              <a:buFontTx/>
              <a:buAutoNum type="arabicPeriod"/>
              <a:defRPr/>
            </a:pPr>
            <a:r>
              <a:rPr lang="nl-NL" sz="2000" smtClean="0"/>
              <a:t>Schraap het bot helemaal schoon</a:t>
            </a:r>
          </a:p>
          <a:p>
            <a:pPr marL="914400" lvl="1" indent="-457200">
              <a:buFontTx/>
              <a:buAutoNum type="arabicPeriod"/>
              <a:defRPr/>
            </a:pPr>
            <a:endParaRPr lang="nl-NL" sz="2000" smtClean="0"/>
          </a:p>
          <a:p>
            <a:pPr marL="914400" lvl="1" indent="-457200">
              <a:defRPr/>
            </a:pPr>
            <a:endParaRPr lang="nl-NL" sz="2000" smtClean="0"/>
          </a:p>
          <a:p>
            <a:pPr marL="914400" lvl="1" indent="-457200">
              <a:buFontTx/>
              <a:buAutoNum type="arabicPeriod"/>
              <a:defRPr/>
            </a:pPr>
            <a:endParaRPr lang="nl-NL" sz="2000" smtClean="0"/>
          </a:p>
          <a:p>
            <a:pPr>
              <a:defRPr/>
            </a:pPr>
            <a:endParaRPr lang="nl-NL" sz="2400"/>
          </a:p>
        </p:txBody>
      </p:sp>
      <p:sp>
        <p:nvSpPr>
          <p:cNvPr id="7" name="Tekstvak 6"/>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Kippenpoot</a:t>
            </a:r>
            <a:endParaRPr lang="nl-NL" sz="4400" b="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458587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smtClean="0"/>
              <a:t>Kijken:</a:t>
            </a:r>
            <a:r>
              <a:rPr lang="nl-NL" sz="2400" dirty="0" smtClean="0"/>
              <a:t> </a:t>
            </a:r>
          </a:p>
          <a:p>
            <a:pPr>
              <a:defRPr/>
            </a:pPr>
            <a:endParaRPr lang="nl-NL" sz="2400" dirty="0" smtClean="0"/>
          </a:p>
          <a:p>
            <a:pPr marL="914400" lvl="1" indent="-457200">
              <a:buFontTx/>
              <a:buAutoNum type="arabicPeriod"/>
              <a:defRPr/>
            </a:pPr>
            <a:r>
              <a:rPr lang="nl-NL" sz="2000" dirty="0" smtClean="0"/>
              <a:t>Wat valt je op?</a:t>
            </a:r>
          </a:p>
          <a:p>
            <a:pPr marL="914400" lvl="1" indent="-457200">
              <a:buFontTx/>
              <a:buAutoNum type="arabicPeriod"/>
              <a:defRPr/>
            </a:pPr>
            <a:endParaRPr lang="nl-NL" sz="2000" dirty="0" smtClean="0"/>
          </a:p>
          <a:p>
            <a:pPr marL="914400" lvl="1" indent="-457200">
              <a:buFontTx/>
              <a:buAutoNum type="arabicPeriod"/>
              <a:defRPr/>
            </a:pPr>
            <a:r>
              <a:rPr lang="nl-NL" sz="2000" dirty="0" smtClean="0"/>
              <a:t>Vergelijk de botten met die van een mens</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is hetzelfde en wat is verschillend?</a:t>
            </a:r>
          </a:p>
          <a:p>
            <a:pPr marL="914400" lvl="1" indent="-457200">
              <a:buFontTx/>
              <a:buAutoNum type="arabicPeriod"/>
              <a:defRPr/>
            </a:pPr>
            <a:endParaRPr lang="nl-NL" sz="2000" dirty="0" smtClean="0"/>
          </a:p>
          <a:p>
            <a:pPr marL="914400" lvl="1" indent="-457200">
              <a:buFontTx/>
              <a:buAutoNum type="arabicPeriod"/>
              <a:defRPr/>
            </a:pPr>
            <a:r>
              <a:rPr lang="nl-NL" sz="2000" dirty="0" smtClean="0"/>
              <a:t>Welke gewrichten zie je?</a:t>
            </a:r>
          </a:p>
          <a:p>
            <a:pPr marL="914400" lvl="1" indent="-457200">
              <a:buFontTx/>
              <a:buAutoNum type="arabicPeriod"/>
              <a:defRPr/>
            </a:pPr>
            <a:endParaRPr lang="nl-NL" sz="2000" dirty="0" smtClean="0"/>
          </a:p>
          <a:p>
            <a:pPr marL="914400" lvl="1" indent="-457200">
              <a:defRPr/>
            </a:pPr>
            <a:endParaRPr lang="nl-NL" sz="2000" dirty="0" smtClean="0"/>
          </a:p>
          <a:p>
            <a:pPr marL="914400" lvl="1" indent="-457200">
              <a:defRPr/>
            </a:pPr>
            <a:endParaRPr lang="nl-NL" sz="2000" dirty="0" smtClean="0"/>
          </a:p>
          <a:p>
            <a:pPr marL="914400" lvl="1" indent="-457200">
              <a:buFontTx/>
              <a:buAutoNum type="arabicPeriod"/>
              <a:defRPr/>
            </a:pPr>
            <a:endParaRPr lang="nl-NL" sz="2000" dirty="0" smtClean="0"/>
          </a:p>
          <a:p>
            <a:pPr>
              <a:defRPr/>
            </a:pPr>
            <a:endParaRPr lang="nl-NL" sz="2400" dirty="0"/>
          </a:p>
        </p:txBody>
      </p:sp>
      <p:sp>
        <p:nvSpPr>
          <p:cNvPr id="4" name="Tekstvak 3"/>
          <p:cNvSpPr txBox="1"/>
          <p:nvPr/>
        </p:nvSpPr>
        <p:spPr>
          <a:xfrm rot="20495484">
            <a:off x="5897275" y="1484777"/>
            <a:ext cx="2448272" cy="1037273"/>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nl-NL" dirty="0" smtClean="0"/>
              <a:t>Wat zie je?</a:t>
            </a:r>
            <a:endParaRPr lang="nl-NL" dirty="0"/>
          </a:p>
        </p:txBody>
      </p:sp>
      <p:sp>
        <p:nvSpPr>
          <p:cNvPr id="7" name="Tekstvak 6"/>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Kippenpoot</a:t>
            </a:r>
            <a:endParaRPr lang="nl-NL" sz="4400" b="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Vergelijk met jezelf...</a:t>
            </a:r>
            <a:endParaRPr lang="nl-NL" dirty="0"/>
          </a:p>
        </p:txBody>
      </p:sp>
      <p:pic>
        <p:nvPicPr>
          <p:cNvPr id="4" name="Afbeelding 3" descr="Vergelijking mens-kip poot.jpg"/>
          <p:cNvPicPr>
            <a:picLocks noChangeAspect="1"/>
          </p:cNvPicPr>
          <p:nvPr/>
        </p:nvPicPr>
        <p:blipFill>
          <a:blip r:embed="rId2" cstate="print"/>
          <a:stretch>
            <a:fillRect/>
          </a:stretch>
        </p:blipFill>
        <p:spPr>
          <a:xfrm>
            <a:off x="611560" y="1268760"/>
            <a:ext cx="6120680" cy="39831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422643"/>
            <a:ext cx="6552728" cy="366254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smtClean="0"/>
              <a:t>Eerst kijken:</a:t>
            </a:r>
            <a:r>
              <a:rPr lang="nl-NL" sz="2400" dirty="0" smtClean="0"/>
              <a:t> </a:t>
            </a:r>
          </a:p>
          <a:p>
            <a:pPr>
              <a:defRPr/>
            </a:pPr>
            <a:endParaRPr lang="nl-NL" sz="2400" dirty="0" smtClean="0"/>
          </a:p>
          <a:p>
            <a:pPr marL="914400" lvl="1" indent="-457200">
              <a:buFontTx/>
              <a:buAutoNum type="arabicPeriod"/>
              <a:defRPr/>
            </a:pPr>
            <a:r>
              <a:rPr lang="nl-NL" sz="2000" dirty="0" smtClean="0"/>
              <a:t>Beschrijf wat je ziet.</a:t>
            </a:r>
          </a:p>
          <a:p>
            <a:pPr marL="914400" lvl="1" indent="-457200">
              <a:buFontTx/>
              <a:buAutoNum type="arabicPeriod"/>
              <a:defRPr/>
            </a:pPr>
            <a:endParaRPr lang="nl-NL" sz="2000" dirty="0" smtClean="0"/>
          </a:p>
          <a:p>
            <a:pPr marL="914400" lvl="1" indent="-457200">
              <a:buFontTx/>
              <a:buAutoNum type="arabicPeriod"/>
              <a:defRPr/>
            </a:pPr>
            <a:r>
              <a:rPr lang="nl-NL" sz="2000" dirty="0" smtClean="0"/>
              <a:t>Bepaal welk deel aan het lichaam zit</a:t>
            </a:r>
          </a:p>
          <a:p>
            <a:pPr marL="914400" lvl="1" indent="-457200">
              <a:buFontTx/>
              <a:buAutoNum type="arabicPeriod"/>
              <a:defRPr/>
            </a:pPr>
            <a:endParaRPr lang="nl-NL" sz="2000" dirty="0" smtClean="0"/>
          </a:p>
          <a:p>
            <a:pPr marL="914400" lvl="1" indent="-457200">
              <a:buFontTx/>
              <a:buAutoNum type="arabicPeriod"/>
              <a:defRPr/>
            </a:pPr>
            <a:r>
              <a:rPr lang="nl-NL" sz="2000" dirty="0" smtClean="0"/>
              <a:t>Vergelijk de vleugel met je eigen arm</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is hetzelfde? Wat verschilt?</a:t>
            </a:r>
          </a:p>
          <a:p>
            <a:pPr marL="914400" lvl="1" indent="-457200">
              <a:buFontTx/>
              <a:buAutoNum type="arabicPeriod"/>
              <a:defRPr/>
            </a:pPr>
            <a:endParaRPr lang="nl-NL" sz="2000" dirty="0" smtClean="0"/>
          </a:p>
          <a:p>
            <a:pPr>
              <a:defRPr/>
            </a:pPr>
            <a:endParaRPr lang="nl-NL" sz="2400" dirty="0"/>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9639"/>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Dan snijden:</a:t>
            </a:r>
            <a:r>
              <a:rPr lang="nl-NL" sz="2400" smtClean="0"/>
              <a:t> </a:t>
            </a:r>
          </a:p>
          <a:p>
            <a:pPr>
              <a:defRPr/>
            </a:pPr>
            <a:endParaRPr lang="nl-NL" sz="2400" smtClean="0"/>
          </a:p>
          <a:p>
            <a:pPr marL="914400" lvl="1" indent="-457200">
              <a:buFontTx/>
              <a:buAutoNum type="arabicPeriod"/>
              <a:defRPr/>
            </a:pPr>
            <a:r>
              <a:rPr lang="nl-NL" sz="2000" smtClean="0"/>
              <a:t>Snij de huid los van de spieren</a:t>
            </a:r>
          </a:p>
          <a:p>
            <a:pPr marL="914400" lvl="1" indent="-457200">
              <a:defRPr/>
            </a:pPr>
            <a:r>
              <a:rPr lang="nl-NL" sz="2000" smtClean="0"/>
              <a:t>	(van de schouder naar de vleugelpunt)</a:t>
            </a:r>
          </a:p>
          <a:p>
            <a:pPr marL="914400" lvl="1" indent="-457200">
              <a:buFontTx/>
              <a:buAutoNum type="arabicPeriod"/>
              <a:defRPr/>
            </a:pPr>
            <a:endParaRPr lang="nl-NL" sz="2000" smtClean="0"/>
          </a:p>
          <a:p>
            <a:pPr marL="914400" lvl="1" indent="-457200">
              <a:buFont typeface="+mj-lt"/>
              <a:buAutoNum type="arabicPeriod" startAt="2"/>
              <a:defRPr/>
            </a:pPr>
            <a:r>
              <a:rPr lang="nl-NL" sz="2000" smtClean="0"/>
              <a:t>Stroop de huid af van de spieren</a:t>
            </a:r>
          </a:p>
          <a:p>
            <a:pPr marL="914400" lvl="1" indent="-457200">
              <a:buFontTx/>
              <a:buAutoNum type="arabicPeriod" startAt="2"/>
              <a:defRPr/>
            </a:pPr>
            <a:endParaRPr lang="nl-NL" sz="2000" smtClean="0"/>
          </a:p>
          <a:p>
            <a:pPr marL="914400" lvl="1" indent="-457200">
              <a:buFontTx/>
              <a:buAutoNum type="arabicPeriod" startAt="2"/>
              <a:defRPr/>
            </a:pPr>
            <a:r>
              <a:rPr lang="nl-NL" sz="2000" smtClean="0"/>
              <a:t>Bekijk het resultaat.</a:t>
            </a:r>
          </a:p>
          <a:p>
            <a:pPr>
              <a:defRPr/>
            </a:pPr>
            <a:endParaRPr lang="nl-NL" sz="2400"/>
          </a:p>
        </p:txBody>
      </p:sp>
      <p:sp>
        <p:nvSpPr>
          <p:cNvPr id="3" name="Tekstvak 2"/>
          <p:cNvSpPr txBox="1"/>
          <p:nvPr/>
        </p:nvSpPr>
        <p:spPr>
          <a:xfrm rot="20495484">
            <a:off x="6473339" y="2852928"/>
            <a:ext cx="2448272" cy="1037273"/>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nl-NL" b="1" dirty="0" smtClean="0"/>
              <a:t>Wat zie je?</a:t>
            </a:r>
            <a:endParaRPr lang="nl-NL" b="1" dirty="0"/>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extLst>
      <p:ext uri="{BB962C8B-B14F-4D97-AF65-F5344CB8AC3E}">
        <p14:creationId xmlns:p14="http://schemas.microsoft.com/office/powerpoint/2010/main" xmlns="" val="786146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827584" y="1052736"/>
            <a:ext cx="6487690" cy="3908762"/>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smtClean="0"/>
              <a:t>Vragen:</a:t>
            </a:r>
          </a:p>
          <a:p>
            <a:pPr>
              <a:defRPr/>
            </a:pPr>
            <a:endParaRPr lang="nl-NL" sz="2400" smtClean="0"/>
          </a:p>
          <a:p>
            <a:pPr marL="914400" lvl="1" indent="-457200">
              <a:buFontTx/>
              <a:buAutoNum type="arabicPeriod"/>
              <a:defRPr/>
            </a:pPr>
            <a:r>
              <a:rPr lang="nl-NL" sz="2000" smtClean="0"/>
              <a:t>Waar zit de bovenkant?</a:t>
            </a:r>
          </a:p>
          <a:p>
            <a:pPr marL="914400" lvl="1" indent="-457200">
              <a:buFontTx/>
              <a:buAutoNum type="arabicPeriod"/>
              <a:defRPr/>
            </a:pPr>
            <a:endParaRPr lang="nl-NL" sz="2000" smtClean="0"/>
          </a:p>
          <a:p>
            <a:pPr marL="914400" lvl="1" indent="-457200">
              <a:buFontTx/>
              <a:buAutoNum type="arabicPeriod"/>
              <a:defRPr/>
            </a:pPr>
            <a:r>
              <a:rPr lang="nl-NL" sz="2000" smtClean="0"/>
              <a:t>Waar zit de elleboog, de pols?</a:t>
            </a:r>
          </a:p>
          <a:p>
            <a:pPr marL="914400" lvl="1" indent="-457200">
              <a:buFontTx/>
              <a:buAutoNum type="arabicPeriod"/>
              <a:defRPr/>
            </a:pPr>
            <a:endParaRPr lang="nl-NL" sz="2000" smtClean="0"/>
          </a:p>
          <a:p>
            <a:pPr marL="914400" lvl="1" indent="-457200">
              <a:buFontTx/>
              <a:buAutoNum type="arabicPeriod"/>
              <a:defRPr/>
            </a:pPr>
            <a:r>
              <a:rPr lang="nl-NL" sz="2000" smtClean="0"/>
              <a:t>Waar zitten de triceps en de bicep?</a:t>
            </a:r>
          </a:p>
          <a:p>
            <a:pPr marL="914400" lvl="1" indent="-457200">
              <a:buFontTx/>
              <a:buAutoNum type="arabicPeriod"/>
              <a:defRPr/>
            </a:pPr>
            <a:endParaRPr lang="nl-NL" sz="2000" smtClean="0"/>
          </a:p>
          <a:p>
            <a:pPr marL="914400" lvl="1" indent="-457200">
              <a:buFontTx/>
              <a:buAutoNum type="arabicPeriod"/>
              <a:defRPr/>
            </a:pPr>
            <a:r>
              <a:rPr lang="nl-NL" sz="2000" smtClean="0"/>
              <a:t>Welke spieren helpen bij het strekken?</a:t>
            </a:r>
          </a:p>
          <a:p>
            <a:pPr marL="914400" lvl="1" indent="-457200">
              <a:buFontTx/>
              <a:buAutoNum type="arabicPeriod"/>
              <a:defRPr/>
            </a:pPr>
            <a:endParaRPr lang="nl-NL" sz="2000" smtClean="0"/>
          </a:p>
          <a:p>
            <a:pPr marL="914400" lvl="1" indent="-457200">
              <a:buFontTx/>
              <a:buAutoNum type="arabicPeriod"/>
              <a:defRPr/>
            </a:pPr>
            <a:r>
              <a:rPr lang="nl-NL" sz="2000" smtClean="0"/>
              <a:t>Welke spieren helpen bij het buigen?</a:t>
            </a:r>
          </a:p>
          <a:p>
            <a:pPr marL="914400" lvl="1" indent="-457200">
              <a:buFontTx/>
              <a:buAutoNum type="arabicPeriod"/>
              <a:defRPr/>
            </a:pPr>
            <a:endParaRPr lang="nl-NL" sz="2000"/>
          </a:p>
        </p:txBody>
      </p:sp>
      <p:sp>
        <p:nvSpPr>
          <p:cNvPr id="3" name="Tekstvak 2"/>
          <p:cNvSpPr txBox="1"/>
          <p:nvPr/>
        </p:nvSpPr>
        <p:spPr>
          <a:xfrm rot="20495484">
            <a:off x="5614977" y="3248740"/>
            <a:ext cx="3382992" cy="2593181"/>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nl-NL" b="1" dirty="0" smtClean="0"/>
              <a:t>Trek aan de spieren en kijk wat er gebeurt!</a:t>
            </a:r>
            <a:endParaRPr lang="nl-NL" b="1" dirty="0"/>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extLst>
      <p:ext uri="{BB962C8B-B14F-4D97-AF65-F5344CB8AC3E}">
        <p14:creationId xmlns:p14="http://schemas.microsoft.com/office/powerpoint/2010/main" xmlns="" val="655762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187624" y="1124744"/>
            <a:ext cx="6408712" cy="298543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marL="514350" indent="-514350" fontAlgn="auto">
              <a:spcBef>
                <a:spcPts val="0"/>
              </a:spcBef>
              <a:spcAft>
                <a:spcPts val="0"/>
              </a:spcAft>
              <a:buFont typeface="+mj-lt"/>
              <a:buAutoNum type="arabicPeriod"/>
              <a:defRPr/>
            </a:pPr>
            <a:endParaRPr lang="nl-NL" sz="2800" smtClean="0"/>
          </a:p>
          <a:p>
            <a:pPr marL="514350" indent="-514350" fontAlgn="auto">
              <a:spcBef>
                <a:spcPts val="0"/>
              </a:spcBef>
              <a:spcAft>
                <a:spcPts val="0"/>
              </a:spcAft>
              <a:buFont typeface="+mj-lt"/>
              <a:buAutoNum type="arabicPeriod"/>
              <a:defRPr/>
            </a:pPr>
            <a:r>
              <a:rPr lang="nl-NL" sz="2000" smtClean="0"/>
              <a:t>Introductie</a:t>
            </a:r>
          </a:p>
          <a:p>
            <a:pPr marL="514350" indent="-514350" fontAlgn="auto">
              <a:spcBef>
                <a:spcPts val="0"/>
              </a:spcBef>
              <a:spcAft>
                <a:spcPts val="0"/>
              </a:spcAft>
              <a:buFont typeface="+mj-lt"/>
              <a:buAutoNum type="arabicPeriod"/>
              <a:defRPr/>
            </a:pPr>
            <a:endParaRPr lang="nl-NL" sz="2000" smtClean="0"/>
          </a:p>
          <a:p>
            <a:pPr marL="514350" indent="-514350" fontAlgn="auto">
              <a:spcBef>
                <a:spcPts val="0"/>
              </a:spcBef>
              <a:spcAft>
                <a:spcPts val="0"/>
              </a:spcAft>
              <a:buFont typeface="+mj-lt"/>
              <a:buAutoNum type="arabicPeriod"/>
              <a:defRPr/>
            </a:pPr>
            <a:r>
              <a:rPr lang="nl-NL" sz="2000" smtClean="0"/>
              <a:t>Zelf snijden</a:t>
            </a:r>
          </a:p>
          <a:p>
            <a:pPr marL="514350" indent="-514350" fontAlgn="auto">
              <a:spcBef>
                <a:spcPts val="0"/>
              </a:spcBef>
              <a:spcAft>
                <a:spcPts val="0"/>
              </a:spcAft>
              <a:buFont typeface="+mj-lt"/>
              <a:buAutoNum type="arabicPeriod"/>
              <a:defRPr/>
            </a:pPr>
            <a:endParaRPr lang="nl-NL" sz="2000" smtClean="0"/>
          </a:p>
          <a:p>
            <a:pPr marL="514350" indent="-514350" fontAlgn="auto">
              <a:spcBef>
                <a:spcPts val="0"/>
              </a:spcBef>
              <a:spcAft>
                <a:spcPts val="0"/>
              </a:spcAft>
              <a:buFont typeface="+mj-lt"/>
              <a:buAutoNum type="arabicPeriod"/>
              <a:defRPr/>
            </a:pPr>
            <a:r>
              <a:rPr lang="nl-NL" sz="2000" smtClean="0"/>
              <a:t>Evalueren</a:t>
            </a:r>
          </a:p>
          <a:p>
            <a:pPr marL="514350" indent="-514350" fontAlgn="auto">
              <a:spcBef>
                <a:spcPts val="0"/>
              </a:spcBef>
              <a:spcAft>
                <a:spcPts val="0"/>
              </a:spcAft>
              <a:buFont typeface="+mj-lt"/>
              <a:buAutoNum type="arabicPeriod"/>
              <a:defRPr/>
            </a:pPr>
            <a:endParaRPr lang="nl-NL" sz="2000" smtClean="0"/>
          </a:p>
          <a:p>
            <a:pPr marL="514350" indent="-514350" fontAlgn="auto">
              <a:spcBef>
                <a:spcPts val="0"/>
              </a:spcBef>
              <a:spcAft>
                <a:spcPts val="0"/>
              </a:spcAft>
              <a:buFont typeface="+mj-lt"/>
              <a:buAutoNum type="arabicPeriod"/>
              <a:defRPr/>
            </a:pPr>
            <a:r>
              <a:rPr lang="nl-NL" sz="2000" smtClean="0"/>
              <a:t>Afsluiting </a:t>
            </a:r>
            <a:endParaRPr lang="nl-NL" sz="2000"/>
          </a:p>
          <a:p>
            <a:pPr marL="514350" indent="-514350" fontAlgn="auto">
              <a:spcBef>
                <a:spcPts val="0"/>
              </a:spcBef>
              <a:spcAft>
                <a:spcPts val="0"/>
              </a:spcAft>
              <a:defRPr/>
            </a:pPr>
            <a:endParaRPr lang="nl-NL"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404664"/>
            <a:ext cx="6480720"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err="1" smtClean="0">
                <a:solidFill>
                  <a:schemeClr val="tx1"/>
                </a:solidFill>
                <a:latin typeface="+mj-lt"/>
                <a:ea typeface="+mj-ea"/>
                <a:cs typeface="+mj-cs"/>
              </a:rPr>
              <a:t>Kippenvleugel-mensenarm</a:t>
            </a:r>
            <a:endParaRPr lang="nl-NL" sz="4400" b="0" dirty="0">
              <a:solidFill>
                <a:schemeClr val="tx1"/>
              </a:solidFill>
              <a:latin typeface="+mj-lt"/>
              <a:ea typeface="+mj-ea"/>
              <a:cs typeface="+mj-cs"/>
            </a:endParaRPr>
          </a:p>
        </p:txBody>
      </p:sp>
      <p:pic>
        <p:nvPicPr>
          <p:cNvPr id="6" name="Afbeelding 5" descr="Onderarm-spieren.png"/>
          <p:cNvPicPr>
            <a:picLocks noChangeAspect="1"/>
          </p:cNvPicPr>
          <p:nvPr/>
        </p:nvPicPr>
        <p:blipFill>
          <a:blip r:embed="rId3" cstate="print"/>
          <a:stretch>
            <a:fillRect/>
          </a:stretch>
        </p:blipFill>
        <p:spPr>
          <a:xfrm>
            <a:off x="683568" y="1484784"/>
            <a:ext cx="7160573" cy="3386233"/>
          </a:xfrm>
          <a:prstGeom prst="rect">
            <a:avLst/>
          </a:prstGeom>
        </p:spPr>
      </p:pic>
    </p:spTree>
    <p:extLst>
      <p:ext uri="{BB962C8B-B14F-4D97-AF65-F5344CB8AC3E}">
        <p14:creationId xmlns:p14="http://schemas.microsoft.com/office/powerpoint/2010/main" xmlns="" val="655762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97031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smtClean="0"/>
              <a:t>Verder snijden:</a:t>
            </a:r>
            <a:r>
              <a:rPr lang="nl-NL" sz="2400" smtClean="0"/>
              <a:t> </a:t>
            </a:r>
          </a:p>
          <a:p>
            <a:pPr>
              <a:defRPr/>
            </a:pPr>
            <a:endParaRPr lang="nl-NL" sz="2400" smtClean="0"/>
          </a:p>
          <a:p>
            <a:pPr marL="914400" lvl="1" indent="-457200">
              <a:buFontTx/>
              <a:buAutoNum type="arabicPeriod"/>
              <a:defRPr/>
            </a:pPr>
            <a:r>
              <a:rPr lang="nl-NL" sz="2000" smtClean="0"/>
              <a:t>Snij  de spieren los van de botten</a:t>
            </a:r>
          </a:p>
          <a:p>
            <a:pPr marL="914400" lvl="1" indent="-457200">
              <a:buFontTx/>
              <a:buAutoNum type="arabicPeriod"/>
              <a:defRPr/>
            </a:pPr>
            <a:endParaRPr lang="nl-NL" sz="2000" smtClean="0"/>
          </a:p>
          <a:p>
            <a:pPr marL="914400" lvl="1" indent="-457200">
              <a:buFontTx/>
              <a:buAutoNum type="arabicPeriod"/>
              <a:defRPr/>
            </a:pPr>
            <a:r>
              <a:rPr lang="nl-NL" sz="2000" smtClean="0"/>
              <a:t>Schraap de botten helemaal schoon</a:t>
            </a:r>
          </a:p>
          <a:p>
            <a:pPr marL="914400" lvl="1" indent="-457200">
              <a:buFontTx/>
              <a:buAutoNum type="arabicPeriod"/>
              <a:defRPr/>
            </a:pPr>
            <a:endParaRPr lang="nl-NL" sz="2000" smtClean="0"/>
          </a:p>
          <a:p>
            <a:pPr marL="914400" lvl="1" indent="-457200">
              <a:buFontTx/>
              <a:buAutoNum type="arabicPeriod"/>
              <a:defRPr/>
            </a:pPr>
            <a:r>
              <a:rPr lang="nl-NL" sz="2000" smtClean="0"/>
              <a:t>Beweeg de botten en kijk hoe ze scharnieren</a:t>
            </a:r>
          </a:p>
          <a:p>
            <a:pPr marL="914400" lvl="1" indent="-457200">
              <a:buFontTx/>
              <a:buAutoNum type="arabicPeriod"/>
              <a:defRPr/>
            </a:pPr>
            <a:endParaRPr lang="nl-NL" sz="2000" smtClean="0"/>
          </a:p>
          <a:p>
            <a:pPr marL="914400" lvl="1" indent="-457200">
              <a:defRPr/>
            </a:pPr>
            <a:endParaRPr lang="nl-NL" sz="2000" smtClean="0"/>
          </a:p>
          <a:p>
            <a:pPr marL="914400" lvl="1" indent="-457200">
              <a:defRPr/>
            </a:pPr>
            <a:endParaRPr lang="nl-NL" sz="2000" smtClean="0"/>
          </a:p>
          <a:p>
            <a:pPr marL="914400" lvl="1" indent="-457200">
              <a:buFontTx/>
              <a:buAutoNum type="arabicPeriod"/>
              <a:defRPr/>
            </a:pPr>
            <a:endParaRPr lang="nl-NL" sz="2000" smtClean="0"/>
          </a:p>
          <a:p>
            <a:pPr>
              <a:defRPr/>
            </a:pPr>
            <a:endParaRPr lang="nl-NL" sz="2400"/>
          </a:p>
        </p:txBody>
      </p:sp>
      <p:sp>
        <p:nvSpPr>
          <p:cNvPr id="6" name="Tekstvak 5"/>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755576" y="1349639"/>
            <a:ext cx="6552728" cy="3600986"/>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smtClean="0"/>
              <a:t>Kijken:</a:t>
            </a:r>
            <a:r>
              <a:rPr lang="nl-NL" sz="2400" dirty="0" smtClean="0"/>
              <a:t> </a:t>
            </a:r>
          </a:p>
          <a:p>
            <a:pPr>
              <a:defRPr/>
            </a:pPr>
            <a:endParaRPr lang="nl-NL" sz="2400" dirty="0" smtClean="0"/>
          </a:p>
          <a:p>
            <a:pPr marL="914400" lvl="1" indent="-457200">
              <a:buFontTx/>
              <a:buAutoNum type="arabicPeriod"/>
              <a:defRPr/>
            </a:pPr>
            <a:r>
              <a:rPr lang="nl-NL" sz="2000" dirty="0" smtClean="0"/>
              <a:t>Vergelijk de botten met die van een mens</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valt je op?</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is hetzelfde en wat is verschillend?</a:t>
            </a:r>
          </a:p>
          <a:p>
            <a:pPr marL="914400" lvl="1" indent="-457200">
              <a:buFontTx/>
              <a:buAutoNum type="arabicPeriod"/>
              <a:defRPr/>
            </a:pPr>
            <a:endParaRPr lang="nl-NL" sz="2000" dirty="0" smtClean="0"/>
          </a:p>
          <a:p>
            <a:pPr marL="914400" lvl="1" indent="-457200">
              <a:buFontTx/>
              <a:buAutoNum type="arabicPeriod"/>
              <a:defRPr/>
            </a:pPr>
            <a:r>
              <a:rPr lang="nl-NL" sz="2000" dirty="0" smtClean="0"/>
              <a:t>Welke gewrichten kom je tegen?</a:t>
            </a:r>
          </a:p>
          <a:p>
            <a:pPr marL="914400" lvl="1" indent="-457200">
              <a:buFontTx/>
              <a:buAutoNum type="arabicPeriod"/>
              <a:defRPr/>
            </a:pPr>
            <a:endParaRPr lang="nl-NL" sz="2000" dirty="0" smtClean="0"/>
          </a:p>
          <a:p>
            <a:pPr marL="914400" lvl="1" indent="-457200">
              <a:defRPr/>
            </a:pPr>
            <a:endParaRPr lang="nl-NL" sz="2000" dirty="0" smtClean="0"/>
          </a:p>
        </p:txBody>
      </p:sp>
      <p:sp>
        <p:nvSpPr>
          <p:cNvPr id="4" name="Tekstvak 3"/>
          <p:cNvSpPr txBox="1"/>
          <p:nvPr/>
        </p:nvSpPr>
        <p:spPr>
          <a:xfrm rot="20495484">
            <a:off x="5969284" y="2132848"/>
            <a:ext cx="2448272" cy="1037273"/>
          </a:xfrm>
          <a:prstGeom prst="irregularSeal1">
            <a:avLst/>
          </a:prstGeom>
          <a:solidFill>
            <a:srgbClr val="FFFF00"/>
          </a:solidFill>
          <a:ln>
            <a:solidFill>
              <a:schemeClr val="tx1"/>
            </a:solidFill>
          </a:ln>
        </p:spPr>
        <p:txBody>
          <a:bodyPr wrap="square" rtlCol="0">
            <a:spAutoFit/>
          </a:bodyPr>
          <a:lstStyle/>
          <a:p>
            <a:r>
              <a:rPr lang="nl-NL" dirty="0" smtClean="0"/>
              <a:t>Wat zie je?</a:t>
            </a:r>
            <a:endParaRPr lang="nl-NL" dirty="0"/>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Kippenvleugel</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MENS ARM-vrij met kleur.png"/>
          <p:cNvPicPr>
            <a:picLocks noChangeAspect="1"/>
          </p:cNvPicPr>
          <p:nvPr/>
        </p:nvPicPr>
        <p:blipFill>
          <a:blip r:embed="rId2" cstate="print"/>
          <a:stretch>
            <a:fillRect/>
          </a:stretch>
        </p:blipFill>
        <p:spPr>
          <a:xfrm rot="16200000">
            <a:off x="3337992" y="-1097632"/>
            <a:ext cx="2243333" cy="6544069"/>
          </a:xfrm>
          <a:prstGeom prst="rect">
            <a:avLst/>
          </a:prstGeom>
        </p:spPr>
      </p:pic>
      <p:pic>
        <p:nvPicPr>
          <p:cNvPr id="4" name="Afbeelding 3" descr="Object 11-rotsduif vleugel-recht-kleur.jpg"/>
          <p:cNvPicPr>
            <a:picLocks noChangeAspect="1"/>
          </p:cNvPicPr>
          <p:nvPr/>
        </p:nvPicPr>
        <p:blipFill>
          <a:blip r:embed="rId3" cstate="print"/>
          <a:stretch>
            <a:fillRect/>
          </a:stretch>
        </p:blipFill>
        <p:spPr>
          <a:xfrm>
            <a:off x="971600" y="2780928"/>
            <a:ext cx="6935724" cy="2148840"/>
          </a:xfrm>
          <a:prstGeom prst="rect">
            <a:avLst/>
          </a:prstGeom>
        </p:spPr>
      </p:pic>
      <p:sp>
        <p:nvSpPr>
          <p:cNvPr id="6" name="Tekstvak 5"/>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Vergelijk met jezelf</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059832" y="1844824"/>
            <a:ext cx="2880320" cy="295232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a:prstTxWarp prst="textPlain">
              <a:avLst>
                <a:gd name="adj" fmla="val 50397"/>
              </a:avLst>
            </a:prstTxWarp>
            <a:spAutoFit/>
          </a:bodyPr>
          <a:lstStyle/>
          <a:p>
            <a:pPr algn="ctr">
              <a:defRPr/>
            </a:pPr>
            <a:r>
              <a:rPr lang="en-US"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nl-NL" sz="9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kstvak 4"/>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Nog vragen...?</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Begrippen</a:t>
            </a:r>
            <a:endParaRPr lang="nl-NL" dirty="0"/>
          </a:p>
        </p:txBody>
      </p:sp>
      <p:sp>
        <p:nvSpPr>
          <p:cNvPr id="4" name="Tekstvak 3"/>
          <p:cNvSpPr txBox="1"/>
          <p:nvPr/>
        </p:nvSpPr>
        <p:spPr>
          <a:xfrm>
            <a:off x="4644008" y="2708920"/>
            <a:ext cx="2172390" cy="584775"/>
          </a:xfrm>
          <a:prstGeom prst="rect">
            <a:avLst/>
          </a:prstGeom>
          <a:noFill/>
        </p:spPr>
        <p:txBody>
          <a:bodyPr wrap="none" rtlCol="0">
            <a:spAutoFit/>
          </a:bodyPr>
          <a:lstStyle/>
          <a:p>
            <a:r>
              <a:rPr lang="nl-NL" sz="3200" dirty="0" smtClean="0">
                <a:solidFill>
                  <a:srgbClr val="FFC000"/>
                </a:solidFill>
                <a:latin typeface="Comic Sans MS" pitchFamily="66" charset="0"/>
              </a:rPr>
              <a:t>antagonist</a:t>
            </a:r>
            <a:endParaRPr lang="nl-NL" sz="3200" dirty="0">
              <a:solidFill>
                <a:srgbClr val="FFC000"/>
              </a:solidFill>
              <a:latin typeface="Comic Sans MS" pitchFamily="66" charset="0"/>
            </a:endParaRPr>
          </a:p>
        </p:txBody>
      </p:sp>
      <p:sp>
        <p:nvSpPr>
          <p:cNvPr id="5" name="Tekstvak 4"/>
          <p:cNvSpPr txBox="1"/>
          <p:nvPr/>
        </p:nvSpPr>
        <p:spPr>
          <a:xfrm>
            <a:off x="2483768" y="2420888"/>
            <a:ext cx="1164101" cy="369332"/>
          </a:xfrm>
          <a:prstGeom prst="rect">
            <a:avLst/>
          </a:prstGeom>
          <a:noFill/>
        </p:spPr>
        <p:txBody>
          <a:bodyPr wrap="none" rtlCol="0">
            <a:spAutoFit/>
          </a:bodyPr>
          <a:lstStyle/>
          <a:p>
            <a:r>
              <a:rPr lang="nl-NL" dirty="0" smtClean="0">
                <a:solidFill>
                  <a:schemeClr val="accent1">
                    <a:lumMod val="75000"/>
                  </a:schemeClr>
                </a:solidFill>
                <a:latin typeface="Comic Sans MS" pitchFamily="66" charset="0"/>
              </a:rPr>
              <a:t>buigspier</a:t>
            </a:r>
            <a:endParaRPr lang="nl-NL" dirty="0">
              <a:solidFill>
                <a:schemeClr val="accent1">
                  <a:lumMod val="75000"/>
                </a:schemeClr>
              </a:solidFill>
              <a:latin typeface="Comic Sans MS" pitchFamily="66" charset="0"/>
            </a:endParaRPr>
          </a:p>
        </p:txBody>
      </p:sp>
      <p:sp>
        <p:nvSpPr>
          <p:cNvPr id="6" name="Tekstvak 5"/>
          <p:cNvSpPr txBox="1"/>
          <p:nvPr/>
        </p:nvSpPr>
        <p:spPr>
          <a:xfrm>
            <a:off x="3347864" y="1988840"/>
            <a:ext cx="1931939" cy="523220"/>
          </a:xfrm>
          <a:prstGeom prst="rect">
            <a:avLst/>
          </a:prstGeom>
          <a:noFill/>
        </p:spPr>
        <p:txBody>
          <a:bodyPr wrap="none" rtlCol="0">
            <a:spAutoFit/>
          </a:bodyPr>
          <a:lstStyle/>
          <a:p>
            <a:r>
              <a:rPr lang="nl-NL" sz="2800" dirty="0" smtClean="0">
                <a:solidFill>
                  <a:schemeClr val="accent3">
                    <a:lumMod val="75000"/>
                  </a:schemeClr>
                </a:solidFill>
                <a:latin typeface="Comic Sans MS" pitchFamily="66" charset="0"/>
              </a:rPr>
              <a:t>strekspier</a:t>
            </a:r>
            <a:endParaRPr lang="nl-NL" sz="2800" dirty="0">
              <a:solidFill>
                <a:schemeClr val="accent3">
                  <a:lumMod val="75000"/>
                </a:schemeClr>
              </a:solidFill>
              <a:latin typeface="Comic Sans MS" pitchFamily="66" charset="0"/>
            </a:endParaRPr>
          </a:p>
        </p:txBody>
      </p:sp>
      <p:sp>
        <p:nvSpPr>
          <p:cNvPr id="7" name="Tekstvak 6"/>
          <p:cNvSpPr txBox="1"/>
          <p:nvPr/>
        </p:nvSpPr>
        <p:spPr>
          <a:xfrm>
            <a:off x="5220072" y="4725144"/>
            <a:ext cx="2717411" cy="523220"/>
          </a:xfrm>
          <a:prstGeom prst="rect">
            <a:avLst/>
          </a:prstGeom>
          <a:noFill/>
        </p:spPr>
        <p:txBody>
          <a:bodyPr wrap="none" rtlCol="0">
            <a:spAutoFit/>
          </a:bodyPr>
          <a:lstStyle/>
          <a:p>
            <a:r>
              <a:rPr lang="nl-NL" sz="2800" dirty="0" smtClean="0">
                <a:solidFill>
                  <a:srgbClr val="FF0000"/>
                </a:solidFill>
                <a:latin typeface="Comic Sans MS" pitchFamily="66" charset="0"/>
              </a:rPr>
              <a:t>beenverbinding</a:t>
            </a:r>
            <a:endParaRPr lang="nl-NL" sz="2800" dirty="0">
              <a:solidFill>
                <a:srgbClr val="FF0000"/>
              </a:solidFill>
              <a:latin typeface="Comic Sans MS" pitchFamily="66" charset="0"/>
            </a:endParaRPr>
          </a:p>
        </p:txBody>
      </p:sp>
      <p:sp>
        <p:nvSpPr>
          <p:cNvPr id="8" name="Tekstvak 7"/>
          <p:cNvSpPr txBox="1"/>
          <p:nvPr/>
        </p:nvSpPr>
        <p:spPr>
          <a:xfrm>
            <a:off x="6300192" y="3212976"/>
            <a:ext cx="1789272" cy="461665"/>
          </a:xfrm>
          <a:prstGeom prst="rect">
            <a:avLst/>
          </a:prstGeom>
          <a:noFill/>
        </p:spPr>
        <p:txBody>
          <a:bodyPr wrap="none" rtlCol="0">
            <a:spAutoFit/>
          </a:bodyPr>
          <a:lstStyle/>
          <a:p>
            <a:r>
              <a:rPr lang="nl-NL" sz="2400" dirty="0" smtClean="0">
                <a:latin typeface="Comic Sans MS" pitchFamily="66" charset="0"/>
              </a:rPr>
              <a:t>vergroeiing</a:t>
            </a:r>
            <a:endParaRPr lang="nl-NL" sz="2400" dirty="0">
              <a:latin typeface="Comic Sans MS" pitchFamily="66" charset="0"/>
            </a:endParaRPr>
          </a:p>
        </p:txBody>
      </p:sp>
      <p:sp>
        <p:nvSpPr>
          <p:cNvPr id="9" name="Tekstvak 8"/>
          <p:cNvSpPr txBox="1"/>
          <p:nvPr/>
        </p:nvSpPr>
        <p:spPr>
          <a:xfrm>
            <a:off x="4644008" y="4293096"/>
            <a:ext cx="952505" cy="523220"/>
          </a:xfrm>
          <a:prstGeom prst="rect">
            <a:avLst/>
          </a:prstGeom>
          <a:noFill/>
        </p:spPr>
        <p:txBody>
          <a:bodyPr wrap="none" rtlCol="0">
            <a:spAutoFit/>
          </a:bodyPr>
          <a:lstStyle/>
          <a:p>
            <a:r>
              <a:rPr lang="nl-NL" sz="2800" dirty="0" smtClean="0">
                <a:solidFill>
                  <a:schemeClr val="bg2">
                    <a:lumMod val="25000"/>
                  </a:schemeClr>
                </a:solidFill>
                <a:latin typeface="Comic Sans MS" pitchFamily="66" charset="0"/>
              </a:rPr>
              <a:t>naad</a:t>
            </a:r>
            <a:endParaRPr lang="nl-NL" sz="2800" dirty="0">
              <a:solidFill>
                <a:schemeClr val="bg2">
                  <a:lumMod val="25000"/>
                </a:schemeClr>
              </a:solidFill>
              <a:latin typeface="Comic Sans MS" pitchFamily="66" charset="0"/>
            </a:endParaRPr>
          </a:p>
        </p:txBody>
      </p:sp>
      <p:sp>
        <p:nvSpPr>
          <p:cNvPr id="10" name="Tekstvak 9"/>
          <p:cNvSpPr txBox="1"/>
          <p:nvPr/>
        </p:nvSpPr>
        <p:spPr>
          <a:xfrm>
            <a:off x="4427984" y="2420888"/>
            <a:ext cx="1661032" cy="461665"/>
          </a:xfrm>
          <a:prstGeom prst="rect">
            <a:avLst/>
          </a:prstGeom>
          <a:noFill/>
        </p:spPr>
        <p:txBody>
          <a:bodyPr wrap="none" rtlCol="0">
            <a:spAutoFit/>
          </a:bodyPr>
          <a:lstStyle/>
          <a:p>
            <a:r>
              <a:rPr lang="nl-NL" sz="2400" dirty="0" smtClean="0">
                <a:solidFill>
                  <a:schemeClr val="accent2"/>
                </a:solidFill>
                <a:latin typeface="Comic Sans MS" pitchFamily="66" charset="0"/>
              </a:rPr>
              <a:t>kraakbeen</a:t>
            </a:r>
            <a:endParaRPr lang="nl-NL" sz="2400" dirty="0">
              <a:solidFill>
                <a:schemeClr val="accent2"/>
              </a:solidFill>
              <a:latin typeface="Comic Sans MS" pitchFamily="66" charset="0"/>
            </a:endParaRPr>
          </a:p>
        </p:txBody>
      </p:sp>
      <p:sp>
        <p:nvSpPr>
          <p:cNvPr id="11" name="Tekstvak 10"/>
          <p:cNvSpPr txBox="1"/>
          <p:nvPr/>
        </p:nvSpPr>
        <p:spPr>
          <a:xfrm>
            <a:off x="6876256" y="4077072"/>
            <a:ext cx="1653017" cy="523220"/>
          </a:xfrm>
          <a:prstGeom prst="rect">
            <a:avLst/>
          </a:prstGeom>
          <a:noFill/>
        </p:spPr>
        <p:txBody>
          <a:bodyPr wrap="none" rtlCol="0">
            <a:spAutoFit/>
          </a:bodyPr>
          <a:lstStyle/>
          <a:p>
            <a:r>
              <a:rPr lang="nl-NL" sz="2800" dirty="0" smtClean="0">
                <a:latin typeface="Comic Sans MS" pitchFamily="66" charset="0"/>
              </a:rPr>
              <a:t>gewricht</a:t>
            </a:r>
            <a:endParaRPr lang="nl-NL" sz="2800" dirty="0">
              <a:latin typeface="Comic Sans MS" pitchFamily="66" charset="0"/>
            </a:endParaRPr>
          </a:p>
        </p:txBody>
      </p:sp>
      <p:sp>
        <p:nvSpPr>
          <p:cNvPr id="13" name="Tekstvak 12"/>
          <p:cNvSpPr txBox="1"/>
          <p:nvPr/>
        </p:nvSpPr>
        <p:spPr>
          <a:xfrm>
            <a:off x="2699792" y="3861048"/>
            <a:ext cx="683200" cy="523220"/>
          </a:xfrm>
          <a:prstGeom prst="rect">
            <a:avLst/>
          </a:prstGeom>
          <a:noFill/>
        </p:spPr>
        <p:txBody>
          <a:bodyPr wrap="none" rtlCol="0">
            <a:spAutoFit/>
          </a:bodyPr>
          <a:lstStyle/>
          <a:p>
            <a:r>
              <a:rPr lang="nl-NL" sz="2800" dirty="0" smtClean="0">
                <a:solidFill>
                  <a:schemeClr val="accent2">
                    <a:lumMod val="60000"/>
                    <a:lumOff val="40000"/>
                  </a:schemeClr>
                </a:solidFill>
              </a:rPr>
              <a:t>bot</a:t>
            </a:r>
            <a:endParaRPr lang="nl-NL" sz="2800" dirty="0">
              <a:solidFill>
                <a:schemeClr val="accent2">
                  <a:lumMod val="60000"/>
                  <a:lumOff val="40000"/>
                </a:schemeClr>
              </a:solidFill>
            </a:endParaRPr>
          </a:p>
        </p:txBody>
      </p:sp>
      <p:sp>
        <p:nvSpPr>
          <p:cNvPr id="14" name="Tekstvak 13"/>
          <p:cNvSpPr txBox="1"/>
          <p:nvPr/>
        </p:nvSpPr>
        <p:spPr>
          <a:xfrm>
            <a:off x="3275856" y="2708920"/>
            <a:ext cx="1141659" cy="584775"/>
          </a:xfrm>
          <a:prstGeom prst="rect">
            <a:avLst/>
          </a:prstGeom>
          <a:noFill/>
        </p:spPr>
        <p:txBody>
          <a:bodyPr wrap="none" rtlCol="0">
            <a:spAutoFit/>
          </a:bodyPr>
          <a:lstStyle/>
          <a:p>
            <a:r>
              <a:rPr lang="nl-NL" sz="3200" dirty="0" smtClean="0">
                <a:latin typeface="Comic Sans MS" pitchFamily="66" charset="0"/>
              </a:rPr>
              <a:t>spier</a:t>
            </a:r>
            <a:endParaRPr lang="nl-NL" sz="3200" dirty="0">
              <a:latin typeface="Comic Sans MS" pitchFamily="66" charset="0"/>
            </a:endParaRPr>
          </a:p>
        </p:txBody>
      </p:sp>
      <p:sp>
        <p:nvSpPr>
          <p:cNvPr id="15" name="Tekstvak 14"/>
          <p:cNvSpPr txBox="1"/>
          <p:nvPr/>
        </p:nvSpPr>
        <p:spPr>
          <a:xfrm>
            <a:off x="3707904" y="3789040"/>
            <a:ext cx="1162498" cy="646331"/>
          </a:xfrm>
          <a:prstGeom prst="rect">
            <a:avLst/>
          </a:prstGeom>
          <a:noFill/>
        </p:spPr>
        <p:txBody>
          <a:bodyPr wrap="none" rtlCol="0">
            <a:spAutoFit/>
          </a:bodyPr>
          <a:lstStyle/>
          <a:p>
            <a:r>
              <a:rPr lang="nl-NL" sz="3600" dirty="0" smtClean="0">
                <a:solidFill>
                  <a:schemeClr val="accent1">
                    <a:lumMod val="50000"/>
                  </a:schemeClr>
                </a:solidFill>
                <a:latin typeface="Comic Sans MS" pitchFamily="66" charset="0"/>
              </a:rPr>
              <a:t>pees</a:t>
            </a:r>
            <a:endParaRPr lang="nl-NL" sz="3600" dirty="0">
              <a:solidFill>
                <a:schemeClr val="accent1">
                  <a:lumMod val="50000"/>
                </a:schemeClr>
              </a:solidFill>
              <a:latin typeface="Comic Sans MS" pitchFamily="66" charset="0"/>
            </a:endParaRPr>
          </a:p>
        </p:txBody>
      </p:sp>
      <p:sp>
        <p:nvSpPr>
          <p:cNvPr id="16" name="Tekstvak 15"/>
          <p:cNvSpPr txBox="1"/>
          <p:nvPr/>
        </p:nvSpPr>
        <p:spPr>
          <a:xfrm>
            <a:off x="539552" y="4365104"/>
            <a:ext cx="2855269" cy="584775"/>
          </a:xfrm>
          <a:prstGeom prst="rect">
            <a:avLst/>
          </a:prstGeom>
          <a:noFill/>
        </p:spPr>
        <p:txBody>
          <a:bodyPr wrap="none" rtlCol="0">
            <a:spAutoFit/>
          </a:bodyPr>
          <a:lstStyle/>
          <a:p>
            <a:r>
              <a:rPr lang="nl-NL" sz="3200" dirty="0" smtClean="0">
                <a:solidFill>
                  <a:schemeClr val="accent6">
                    <a:lumMod val="75000"/>
                  </a:schemeClr>
                </a:solidFill>
                <a:latin typeface="Comic Sans MS" pitchFamily="66" charset="0"/>
              </a:rPr>
              <a:t>kogelgewricht</a:t>
            </a:r>
            <a:endParaRPr lang="nl-NL" sz="3200" dirty="0">
              <a:solidFill>
                <a:schemeClr val="accent6">
                  <a:lumMod val="75000"/>
                </a:schemeClr>
              </a:solidFill>
              <a:latin typeface="Comic Sans MS" pitchFamily="66" charset="0"/>
            </a:endParaRPr>
          </a:p>
        </p:txBody>
      </p:sp>
      <p:sp>
        <p:nvSpPr>
          <p:cNvPr id="17" name="Tekstvak 16"/>
          <p:cNvSpPr txBox="1"/>
          <p:nvPr/>
        </p:nvSpPr>
        <p:spPr>
          <a:xfrm>
            <a:off x="6084168" y="3645024"/>
            <a:ext cx="2795958" cy="461665"/>
          </a:xfrm>
          <a:prstGeom prst="rect">
            <a:avLst/>
          </a:prstGeom>
          <a:noFill/>
        </p:spPr>
        <p:txBody>
          <a:bodyPr wrap="none" rtlCol="0">
            <a:spAutoFit/>
          </a:bodyPr>
          <a:lstStyle/>
          <a:p>
            <a:r>
              <a:rPr lang="nl-NL" sz="2400" dirty="0" smtClean="0">
                <a:solidFill>
                  <a:srgbClr val="92D050"/>
                </a:solidFill>
                <a:latin typeface="Comic Sans MS" pitchFamily="66" charset="0"/>
              </a:rPr>
              <a:t>scharniergewricht</a:t>
            </a:r>
            <a:endParaRPr lang="nl-NL" sz="2400" dirty="0">
              <a:solidFill>
                <a:srgbClr val="92D050"/>
              </a:solidFill>
              <a:latin typeface="Comic Sans MS" pitchFamily="66" charset="0"/>
            </a:endParaRPr>
          </a:p>
        </p:txBody>
      </p:sp>
      <p:sp>
        <p:nvSpPr>
          <p:cNvPr id="18" name="Tekstvak 17"/>
          <p:cNvSpPr txBox="1"/>
          <p:nvPr/>
        </p:nvSpPr>
        <p:spPr>
          <a:xfrm>
            <a:off x="1043608" y="1412776"/>
            <a:ext cx="3206327" cy="646331"/>
          </a:xfrm>
          <a:prstGeom prst="rect">
            <a:avLst/>
          </a:prstGeom>
          <a:noFill/>
        </p:spPr>
        <p:txBody>
          <a:bodyPr wrap="none" rtlCol="0">
            <a:spAutoFit/>
          </a:bodyPr>
          <a:lstStyle/>
          <a:p>
            <a:r>
              <a:rPr lang="nl-NL" sz="3600" dirty="0" smtClean="0">
                <a:solidFill>
                  <a:srgbClr val="FFFF00"/>
                </a:solidFill>
                <a:latin typeface="Comic Sans MS" pitchFamily="66" charset="0"/>
              </a:rPr>
              <a:t>zadelgewricht</a:t>
            </a:r>
            <a:endParaRPr lang="nl-NL" sz="3600" dirty="0">
              <a:solidFill>
                <a:srgbClr val="FFFF00"/>
              </a:solidFill>
              <a:latin typeface="Comic Sans MS" pitchFamily="66" charset="0"/>
            </a:endParaRPr>
          </a:p>
        </p:txBody>
      </p:sp>
      <p:sp>
        <p:nvSpPr>
          <p:cNvPr id="19" name="Tekstvak 18"/>
          <p:cNvSpPr txBox="1"/>
          <p:nvPr/>
        </p:nvSpPr>
        <p:spPr>
          <a:xfrm>
            <a:off x="4355976" y="3356992"/>
            <a:ext cx="1794081" cy="646331"/>
          </a:xfrm>
          <a:prstGeom prst="rect">
            <a:avLst/>
          </a:prstGeom>
          <a:noFill/>
        </p:spPr>
        <p:txBody>
          <a:bodyPr wrap="none" rtlCol="0">
            <a:spAutoFit/>
          </a:bodyPr>
          <a:lstStyle/>
          <a:p>
            <a:r>
              <a:rPr lang="nl-NL" sz="3600" dirty="0" smtClean="0">
                <a:solidFill>
                  <a:schemeClr val="bg2">
                    <a:lumMod val="25000"/>
                  </a:schemeClr>
                </a:solidFill>
                <a:latin typeface="Comic Sans MS" pitchFamily="66" charset="0"/>
              </a:rPr>
              <a:t>dijbeen</a:t>
            </a:r>
            <a:endParaRPr lang="nl-NL" sz="3600" dirty="0">
              <a:solidFill>
                <a:schemeClr val="bg2">
                  <a:lumMod val="25000"/>
                </a:schemeClr>
              </a:solidFill>
              <a:latin typeface="Comic Sans MS" pitchFamily="66" charset="0"/>
            </a:endParaRPr>
          </a:p>
        </p:txBody>
      </p:sp>
      <p:sp>
        <p:nvSpPr>
          <p:cNvPr id="20" name="Tekstvak 19"/>
          <p:cNvSpPr txBox="1"/>
          <p:nvPr/>
        </p:nvSpPr>
        <p:spPr>
          <a:xfrm>
            <a:off x="1187624" y="3573016"/>
            <a:ext cx="1217000" cy="400110"/>
          </a:xfrm>
          <a:prstGeom prst="rect">
            <a:avLst/>
          </a:prstGeom>
          <a:noFill/>
        </p:spPr>
        <p:txBody>
          <a:bodyPr wrap="none" rtlCol="0">
            <a:spAutoFit/>
          </a:bodyPr>
          <a:lstStyle/>
          <a:p>
            <a:r>
              <a:rPr lang="nl-NL" sz="2000" dirty="0" smtClean="0">
                <a:solidFill>
                  <a:schemeClr val="accent2">
                    <a:lumMod val="50000"/>
                  </a:schemeClr>
                </a:solidFill>
                <a:latin typeface="Comic Sans MS" pitchFamily="66" charset="0"/>
              </a:rPr>
              <a:t>kuitbeen</a:t>
            </a:r>
            <a:endParaRPr lang="nl-NL" sz="2000" dirty="0">
              <a:solidFill>
                <a:schemeClr val="accent2">
                  <a:lumMod val="50000"/>
                </a:schemeClr>
              </a:solidFill>
              <a:latin typeface="Comic Sans MS" pitchFamily="66" charset="0"/>
            </a:endParaRPr>
          </a:p>
        </p:txBody>
      </p:sp>
      <p:sp>
        <p:nvSpPr>
          <p:cNvPr id="21" name="Tekstvak 20"/>
          <p:cNvSpPr txBox="1"/>
          <p:nvPr/>
        </p:nvSpPr>
        <p:spPr>
          <a:xfrm>
            <a:off x="6228184" y="2060848"/>
            <a:ext cx="2127505" cy="523220"/>
          </a:xfrm>
          <a:prstGeom prst="rect">
            <a:avLst/>
          </a:prstGeom>
          <a:noFill/>
        </p:spPr>
        <p:txBody>
          <a:bodyPr wrap="none" rtlCol="0">
            <a:spAutoFit/>
          </a:bodyPr>
          <a:lstStyle/>
          <a:p>
            <a:r>
              <a:rPr lang="nl-NL" sz="2800" dirty="0" smtClean="0">
                <a:solidFill>
                  <a:schemeClr val="tx2">
                    <a:lumMod val="60000"/>
                    <a:lumOff val="40000"/>
                  </a:schemeClr>
                </a:solidFill>
                <a:latin typeface="Comic Sans MS" pitchFamily="66" charset="0"/>
              </a:rPr>
              <a:t>scheenbeen</a:t>
            </a:r>
            <a:endParaRPr lang="nl-NL" sz="2800" dirty="0">
              <a:solidFill>
                <a:schemeClr val="tx2">
                  <a:lumMod val="60000"/>
                  <a:lumOff val="40000"/>
                </a:schemeClr>
              </a:solidFill>
              <a:latin typeface="Comic Sans MS" pitchFamily="66" charset="0"/>
            </a:endParaRPr>
          </a:p>
        </p:txBody>
      </p:sp>
      <p:sp>
        <p:nvSpPr>
          <p:cNvPr id="22" name="Tekstvak 21"/>
          <p:cNvSpPr txBox="1"/>
          <p:nvPr/>
        </p:nvSpPr>
        <p:spPr>
          <a:xfrm>
            <a:off x="2339752" y="3284984"/>
            <a:ext cx="2077813" cy="369332"/>
          </a:xfrm>
          <a:prstGeom prst="rect">
            <a:avLst/>
          </a:prstGeom>
          <a:noFill/>
        </p:spPr>
        <p:txBody>
          <a:bodyPr wrap="none" rtlCol="0">
            <a:spAutoFit/>
          </a:bodyPr>
          <a:lstStyle/>
          <a:p>
            <a:r>
              <a:rPr lang="nl-NL" dirty="0" smtClean="0">
                <a:solidFill>
                  <a:schemeClr val="tx1">
                    <a:lumMod val="75000"/>
                    <a:lumOff val="25000"/>
                  </a:schemeClr>
                </a:solidFill>
                <a:latin typeface="Comic Sans MS" pitchFamily="66" charset="0"/>
              </a:rPr>
              <a:t>middenhandsbeen</a:t>
            </a:r>
            <a:endParaRPr lang="nl-NL" dirty="0">
              <a:solidFill>
                <a:schemeClr val="tx1">
                  <a:lumMod val="75000"/>
                  <a:lumOff val="25000"/>
                </a:schemeClr>
              </a:solidFill>
              <a:latin typeface="Comic Sans MS" pitchFamily="66" charset="0"/>
            </a:endParaRPr>
          </a:p>
        </p:txBody>
      </p:sp>
      <p:sp>
        <p:nvSpPr>
          <p:cNvPr id="23" name="Tekstvak 22"/>
          <p:cNvSpPr txBox="1"/>
          <p:nvPr/>
        </p:nvSpPr>
        <p:spPr>
          <a:xfrm>
            <a:off x="467544" y="2780928"/>
            <a:ext cx="2153154" cy="584775"/>
          </a:xfrm>
          <a:prstGeom prst="rect">
            <a:avLst/>
          </a:prstGeom>
          <a:noFill/>
        </p:spPr>
        <p:txBody>
          <a:bodyPr wrap="none" rtlCol="0">
            <a:spAutoFit/>
          </a:bodyPr>
          <a:lstStyle/>
          <a:p>
            <a:r>
              <a:rPr lang="nl-NL" sz="3200" dirty="0" smtClean="0">
                <a:solidFill>
                  <a:schemeClr val="bg1">
                    <a:lumMod val="65000"/>
                  </a:schemeClr>
                </a:solidFill>
                <a:latin typeface="Comic Sans MS" pitchFamily="66" charset="0"/>
              </a:rPr>
              <a:t>spaakbeen</a:t>
            </a:r>
            <a:endParaRPr lang="nl-NL" sz="3200" dirty="0">
              <a:solidFill>
                <a:schemeClr val="bg1">
                  <a:lumMod val="65000"/>
                </a:schemeClr>
              </a:solidFill>
              <a:latin typeface="Comic Sans MS" pitchFamily="66" charset="0"/>
            </a:endParaRPr>
          </a:p>
        </p:txBody>
      </p:sp>
      <p:sp>
        <p:nvSpPr>
          <p:cNvPr id="24" name="Rechthoek 23"/>
          <p:cNvSpPr/>
          <p:nvPr/>
        </p:nvSpPr>
        <p:spPr>
          <a:xfrm>
            <a:off x="5148064" y="1556792"/>
            <a:ext cx="3007940" cy="584775"/>
          </a:xfrm>
          <a:prstGeom prst="rect">
            <a:avLst/>
          </a:prstGeom>
        </p:spPr>
        <p:txBody>
          <a:bodyPr wrap="square">
            <a:spAutoFit/>
          </a:bodyPr>
          <a:lstStyle/>
          <a:p>
            <a:pPr lvl="0"/>
            <a:r>
              <a:rPr lang="nl-NL" sz="3200" dirty="0" smtClean="0">
                <a:solidFill>
                  <a:prstClr val="white">
                    <a:lumMod val="75000"/>
                  </a:prstClr>
                </a:solidFill>
                <a:latin typeface="Comic Sans MS" pitchFamily="66" charset="0"/>
              </a:rPr>
              <a:t>opperarmbeen</a:t>
            </a:r>
            <a:endParaRPr lang="nl-NL" sz="3200" dirty="0">
              <a:solidFill>
                <a:prstClr val="white">
                  <a:lumMod val="75000"/>
                </a:prstClr>
              </a:solidFill>
              <a:latin typeface="Comic Sans MS" pitchFamily="66" charset="0"/>
            </a:endParaRPr>
          </a:p>
        </p:txBody>
      </p:sp>
      <p:sp>
        <p:nvSpPr>
          <p:cNvPr id="25" name="Tekstvak 24"/>
          <p:cNvSpPr txBox="1"/>
          <p:nvPr/>
        </p:nvSpPr>
        <p:spPr>
          <a:xfrm>
            <a:off x="1691680" y="3933056"/>
            <a:ext cx="966931" cy="369332"/>
          </a:xfrm>
          <a:prstGeom prst="rect">
            <a:avLst/>
          </a:prstGeom>
          <a:noFill/>
        </p:spPr>
        <p:txBody>
          <a:bodyPr wrap="none" rtlCol="0">
            <a:spAutoFit/>
          </a:bodyPr>
          <a:lstStyle/>
          <a:p>
            <a:r>
              <a:rPr lang="nl-NL" dirty="0" smtClean="0">
                <a:latin typeface="Comic Sans MS" pitchFamily="66" charset="0"/>
              </a:rPr>
              <a:t>ellepijp</a:t>
            </a:r>
            <a:endParaRPr lang="nl-NL" dirty="0">
              <a:latin typeface="Comic Sans MS" pitchFamily="66" charset="0"/>
            </a:endParaRPr>
          </a:p>
        </p:txBody>
      </p:sp>
      <p:sp>
        <p:nvSpPr>
          <p:cNvPr id="26" name="Rechthoek 25"/>
          <p:cNvSpPr/>
          <p:nvPr/>
        </p:nvSpPr>
        <p:spPr>
          <a:xfrm>
            <a:off x="755576" y="2204864"/>
            <a:ext cx="1689886" cy="400110"/>
          </a:xfrm>
          <a:prstGeom prst="rect">
            <a:avLst/>
          </a:prstGeom>
        </p:spPr>
        <p:txBody>
          <a:bodyPr wrap="none">
            <a:spAutoFit/>
          </a:bodyPr>
          <a:lstStyle/>
          <a:p>
            <a:r>
              <a:rPr lang="nl-NL" sz="2000" dirty="0" smtClean="0">
                <a:solidFill>
                  <a:schemeClr val="accent2">
                    <a:lumMod val="75000"/>
                  </a:schemeClr>
                </a:solidFill>
                <a:latin typeface="Comic Sans MS" pitchFamily="66" charset="0"/>
              </a:rPr>
              <a:t>vingerkootje</a:t>
            </a:r>
            <a:endParaRPr lang="nl-NL" sz="2000" dirty="0">
              <a:solidFill>
                <a:schemeClr val="accent2">
                  <a:lumMod val="75000"/>
                </a:schemeClr>
              </a:solidFill>
              <a:latin typeface="Comic Sans MS" pitchFamily="66" charset="0"/>
            </a:endParaRPr>
          </a:p>
        </p:txBody>
      </p:sp>
      <p:sp>
        <p:nvSpPr>
          <p:cNvPr id="27" name="Tekstvak 26"/>
          <p:cNvSpPr txBox="1"/>
          <p:nvPr/>
        </p:nvSpPr>
        <p:spPr>
          <a:xfrm>
            <a:off x="3203848" y="1124744"/>
            <a:ext cx="1717137" cy="338554"/>
          </a:xfrm>
          <a:prstGeom prst="rect">
            <a:avLst/>
          </a:prstGeom>
          <a:noFill/>
        </p:spPr>
        <p:txBody>
          <a:bodyPr wrap="none" rtlCol="0">
            <a:spAutoFit/>
          </a:bodyPr>
          <a:lstStyle/>
          <a:p>
            <a:r>
              <a:rPr lang="nl-NL" sz="1600" dirty="0" smtClean="0">
                <a:latin typeface="Comic Sans MS" pitchFamily="66" charset="0"/>
              </a:rPr>
              <a:t>gewrichtskapsel</a:t>
            </a:r>
            <a:endParaRPr lang="nl-NL" sz="1600" dirty="0">
              <a:latin typeface="Comic Sans MS" pitchFamily="66" charset="0"/>
            </a:endParaRPr>
          </a:p>
        </p:txBody>
      </p:sp>
      <p:sp>
        <p:nvSpPr>
          <p:cNvPr id="28" name="Tekstvak 27"/>
          <p:cNvSpPr txBox="1"/>
          <p:nvPr/>
        </p:nvSpPr>
        <p:spPr>
          <a:xfrm>
            <a:off x="4283968" y="1412776"/>
            <a:ext cx="1364476" cy="369332"/>
          </a:xfrm>
          <a:prstGeom prst="rect">
            <a:avLst/>
          </a:prstGeom>
          <a:noFill/>
        </p:spPr>
        <p:txBody>
          <a:bodyPr wrap="none" rtlCol="0">
            <a:spAutoFit/>
          </a:bodyPr>
          <a:lstStyle/>
          <a:p>
            <a:r>
              <a:rPr lang="nl-NL" dirty="0" smtClean="0">
                <a:solidFill>
                  <a:srgbClr val="FFC000"/>
                </a:solidFill>
                <a:latin typeface="Comic Sans MS" pitchFamily="66" charset="0"/>
              </a:rPr>
              <a:t>kapselband</a:t>
            </a:r>
            <a:endParaRPr lang="nl-NL" dirty="0">
              <a:solidFill>
                <a:srgbClr val="FFC000"/>
              </a:solidFill>
              <a:latin typeface="Comic Sans MS" pitchFamily="66" charset="0"/>
            </a:endParaRPr>
          </a:p>
        </p:txBody>
      </p:sp>
      <p:sp>
        <p:nvSpPr>
          <p:cNvPr id="29" name="Tekstvak 28"/>
          <p:cNvSpPr txBox="1"/>
          <p:nvPr/>
        </p:nvSpPr>
        <p:spPr>
          <a:xfrm>
            <a:off x="467544" y="1988840"/>
            <a:ext cx="1439818" cy="307777"/>
          </a:xfrm>
          <a:prstGeom prst="rect">
            <a:avLst/>
          </a:prstGeom>
          <a:noFill/>
        </p:spPr>
        <p:txBody>
          <a:bodyPr wrap="none" rtlCol="0">
            <a:spAutoFit/>
          </a:bodyPr>
          <a:lstStyle/>
          <a:p>
            <a:r>
              <a:rPr lang="nl-NL" sz="1400" dirty="0" smtClean="0">
                <a:solidFill>
                  <a:schemeClr val="tx2"/>
                </a:solidFill>
                <a:latin typeface="Comic Sans MS" pitchFamily="66" charset="0"/>
              </a:rPr>
              <a:t>gewrichtskogel</a:t>
            </a:r>
            <a:endParaRPr lang="nl-NL" sz="1400" dirty="0">
              <a:solidFill>
                <a:schemeClr val="tx2"/>
              </a:solidFill>
              <a:latin typeface="Comic Sans MS" pitchFamily="66" charset="0"/>
            </a:endParaRPr>
          </a:p>
        </p:txBody>
      </p:sp>
      <p:sp>
        <p:nvSpPr>
          <p:cNvPr id="30" name="Tekstvak 29"/>
          <p:cNvSpPr txBox="1"/>
          <p:nvPr/>
        </p:nvSpPr>
        <p:spPr>
          <a:xfrm>
            <a:off x="3419872" y="4725144"/>
            <a:ext cx="1665841" cy="369332"/>
          </a:xfrm>
          <a:prstGeom prst="rect">
            <a:avLst/>
          </a:prstGeom>
          <a:noFill/>
        </p:spPr>
        <p:txBody>
          <a:bodyPr wrap="none" rtlCol="0">
            <a:spAutoFit/>
          </a:bodyPr>
          <a:lstStyle/>
          <a:p>
            <a:r>
              <a:rPr lang="nl-NL" dirty="0" smtClean="0">
                <a:solidFill>
                  <a:schemeClr val="accent2">
                    <a:lumMod val="50000"/>
                  </a:schemeClr>
                </a:solidFill>
                <a:latin typeface="Comic Sans MS" pitchFamily="66" charset="0"/>
              </a:rPr>
              <a:t>gewrichtskom</a:t>
            </a:r>
            <a:endParaRPr lang="nl-NL" dirty="0">
              <a:solidFill>
                <a:schemeClr val="accent2">
                  <a:lumMod val="50000"/>
                </a:schemeClr>
              </a:solidFill>
              <a:latin typeface="Comic Sans MS" pitchFamily="66" charset="0"/>
            </a:endParaRPr>
          </a:p>
        </p:txBody>
      </p:sp>
      <p:sp>
        <p:nvSpPr>
          <p:cNvPr id="31" name="Tekstvak 30"/>
          <p:cNvSpPr txBox="1"/>
          <p:nvPr/>
        </p:nvSpPr>
        <p:spPr>
          <a:xfrm>
            <a:off x="6876256" y="2924944"/>
            <a:ext cx="1292341" cy="369332"/>
          </a:xfrm>
          <a:prstGeom prst="rect">
            <a:avLst/>
          </a:prstGeom>
          <a:noFill/>
        </p:spPr>
        <p:txBody>
          <a:bodyPr wrap="none" rtlCol="0">
            <a:spAutoFit/>
          </a:bodyPr>
          <a:lstStyle/>
          <a:p>
            <a:r>
              <a:rPr lang="nl-NL" dirty="0" smtClean="0">
                <a:solidFill>
                  <a:srgbClr val="FF0000"/>
                </a:solidFill>
                <a:latin typeface="Comic Sans MS" pitchFamily="66" charset="0"/>
              </a:rPr>
              <a:t>spaakbeen</a:t>
            </a:r>
            <a:endParaRPr lang="nl-NL" dirty="0">
              <a:solidFill>
                <a:srgbClr val="FF0000"/>
              </a:solidFill>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76583" y="1340768"/>
            <a:ext cx="6912768" cy="2062103"/>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marL="800100" lvl="1" indent="-342900">
              <a:buFont typeface="Arial" panose="020B0604020202020204" pitchFamily="34" charset="0"/>
              <a:buChar char="•"/>
              <a:defRPr/>
            </a:pPr>
            <a:endParaRPr lang="nl-NL" sz="2000" dirty="0" smtClean="0"/>
          </a:p>
          <a:p>
            <a:pPr marL="800100" lvl="1" indent="-342900">
              <a:buFont typeface="Arial" panose="020B0604020202020204" pitchFamily="34" charset="0"/>
              <a:buChar char="•"/>
              <a:defRPr/>
            </a:pPr>
            <a:r>
              <a:rPr lang="nl-NL" sz="2000" dirty="0" err="1" smtClean="0"/>
              <a:t>Snijvoorbeelden</a:t>
            </a:r>
            <a:r>
              <a:rPr lang="nl-NL" sz="2000" dirty="0" smtClean="0"/>
              <a:t> vleugel en poot.</a:t>
            </a:r>
          </a:p>
          <a:p>
            <a:pPr marL="800100" lvl="1" indent="-342900">
              <a:buFont typeface="Arial" panose="020B0604020202020204" pitchFamily="34" charset="0"/>
              <a:buChar char="•"/>
              <a:defRPr/>
            </a:pPr>
            <a:endParaRPr lang="nl-NL" sz="2000" dirty="0" smtClean="0"/>
          </a:p>
          <a:p>
            <a:pPr marL="800100" lvl="1" indent="-342900">
              <a:buFont typeface="Arial" panose="020B0604020202020204" pitchFamily="34" charset="0"/>
              <a:buChar char="•"/>
              <a:defRPr/>
            </a:pPr>
            <a:r>
              <a:rPr lang="nl-NL" sz="2000" dirty="0" err="1" smtClean="0"/>
              <a:t>Ppt</a:t>
            </a:r>
            <a:r>
              <a:rPr lang="nl-NL" sz="2000" dirty="0" smtClean="0"/>
              <a:t> met illustraties vergelijkende anatomie (</a:t>
            </a:r>
            <a:r>
              <a:rPr lang="nl-NL" sz="2000" dirty="0" err="1" smtClean="0"/>
              <a:t>nibi-site</a:t>
            </a:r>
            <a:r>
              <a:rPr lang="nl-NL" sz="2000" dirty="0" smtClean="0"/>
              <a:t>)</a:t>
            </a:r>
          </a:p>
          <a:p>
            <a:pPr lvl="1">
              <a:defRPr/>
            </a:pPr>
            <a:endParaRPr lang="nl-NL" sz="2400" dirty="0" smtClean="0"/>
          </a:p>
          <a:p>
            <a:pPr>
              <a:buFont typeface="Arial" pitchFamily="34" charset="0"/>
              <a:buChar char="•"/>
              <a:defRPr/>
            </a:pPr>
            <a:endParaRPr lang="nl-NL" sz="2400" dirty="0"/>
          </a:p>
        </p:txBody>
      </p:sp>
      <p:sp>
        <p:nvSpPr>
          <p:cNvPr id="4" name="Tekstvak 3"/>
          <p:cNvSpPr txBox="1"/>
          <p:nvPr/>
        </p:nvSpPr>
        <p:spPr>
          <a:xfrm>
            <a:off x="755576" y="404664"/>
            <a:ext cx="6552728"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Voor straks in de klas...</a:t>
            </a:r>
            <a:endParaRPr lang="nl-NL" sz="4400" b="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Andere lesideeën</a:t>
            </a:r>
            <a:endParaRPr lang="nl-NL" dirty="0"/>
          </a:p>
        </p:txBody>
      </p:sp>
      <p:sp>
        <p:nvSpPr>
          <p:cNvPr id="3" name="Tijdelijke aanduiding voor inhoud 2"/>
          <p:cNvSpPr>
            <a:spLocks noGrp="1"/>
          </p:cNvSpPr>
          <p:nvPr>
            <p:ph idx="1"/>
          </p:nvPr>
        </p:nvSpPr>
        <p:spPr/>
        <p:txBody>
          <a:bodyPr/>
          <a:lstStyle/>
          <a:p>
            <a:r>
              <a:rPr lang="nl-NL" dirty="0" smtClean="0"/>
              <a:t>Bottenbeest</a:t>
            </a:r>
          </a:p>
          <a:p>
            <a:r>
              <a:rPr lang="nl-NL" dirty="0" smtClean="0"/>
              <a:t>Bewegende hand</a:t>
            </a:r>
            <a:endParaRPr lang="nl-N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chor="t">
            <a:normAutofit fontScale="90000"/>
          </a:bodyPr>
          <a:lstStyle/>
          <a:p>
            <a:pPr algn="l"/>
            <a:r>
              <a:rPr lang="nl-NL" dirty="0" smtClean="0"/>
              <a:t>Bottenbeest</a:t>
            </a:r>
            <a:endParaRPr lang="nl-NL" dirty="0"/>
          </a:p>
        </p:txBody>
      </p:sp>
      <p:pic>
        <p:nvPicPr>
          <p:cNvPr id="4" name="Tijdelijke aanduiding voor inhoud 3" descr="Bouwplaat Coloborhynchus spielbergi Leen Zuydgeest_Page_3.jpg"/>
          <p:cNvPicPr>
            <a:picLocks noGrp="1" noChangeAspect="1"/>
          </p:cNvPicPr>
          <p:nvPr>
            <p:ph idx="1"/>
          </p:nvPr>
        </p:nvPicPr>
        <p:blipFill>
          <a:blip r:embed="rId2" cstate="print"/>
          <a:stretch>
            <a:fillRect/>
          </a:stretch>
        </p:blipFill>
        <p:spPr>
          <a:xfrm>
            <a:off x="539552" y="1196752"/>
            <a:ext cx="3143518" cy="2222090"/>
          </a:xfrm>
          <a:ln>
            <a:solidFill>
              <a:schemeClr val="tx1"/>
            </a:solidFill>
          </a:ln>
        </p:spPr>
      </p:pic>
      <p:pic>
        <p:nvPicPr>
          <p:cNvPr id="5" name="Afbeelding 4" descr="Bouwplaat Coloborhynchus spielbergi Leen Zuydgeest_Page_1.jpg"/>
          <p:cNvPicPr>
            <a:picLocks noChangeAspect="1"/>
          </p:cNvPicPr>
          <p:nvPr/>
        </p:nvPicPr>
        <p:blipFill>
          <a:blip r:embed="rId3" cstate="print"/>
          <a:stretch>
            <a:fillRect/>
          </a:stretch>
        </p:blipFill>
        <p:spPr>
          <a:xfrm>
            <a:off x="2987824" y="1628800"/>
            <a:ext cx="3159372" cy="2232248"/>
          </a:xfrm>
          <a:prstGeom prst="rect">
            <a:avLst/>
          </a:prstGeom>
          <a:ln>
            <a:solidFill>
              <a:schemeClr val="tx1"/>
            </a:solidFill>
          </a:ln>
        </p:spPr>
      </p:pic>
      <p:pic>
        <p:nvPicPr>
          <p:cNvPr id="6" name="Afbeelding 5" descr="Bouwplaat Coloborhynchus spielbergi Leen Zuydgeest_Page_2.jpg"/>
          <p:cNvPicPr>
            <a:picLocks noChangeAspect="1"/>
          </p:cNvPicPr>
          <p:nvPr/>
        </p:nvPicPr>
        <p:blipFill>
          <a:blip r:embed="rId4" cstate="print"/>
          <a:stretch>
            <a:fillRect/>
          </a:stretch>
        </p:blipFill>
        <p:spPr>
          <a:xfrm>
            <a:off x="5292080" y="2204864"/>
            <a:ext cx="3156420" cy="2232248"/>
          </a:xfrm>
          <a:prstGeom prst="rect">
            <a:avLst/>
          </a:prstGeom>
          <a:ln>
            <a:solidFill>
              <a:schemeClr val="tx1"/>
            </a:solidFill>
          </a:ln>
        </p:spPr>
      </p:pic>
      <p:sp>
        <p:nvSpPr>
          <p:cNvPr id="7" name="Tekstvak 6"/>
          <p:cNvSpPr txBox="1"/>
          <p:nvPr/>
        </p:nvSpPr>
        <p:spPr>
          <a:xfrm>
            <a:off x="539552" y="4653136"/>
            <a:ext cx="8208912" cy="1200329"/>
          </a:xfrm>
          <a:prstGeom prst="rect">
            <a:avLst/>
          </a:prstGeom>
          <a:noFill/>
        </p:spPr>
        <p:txBody>
          <a:bodyPr wrap="square" rtlCol="0">
            <a:spAutoFit/>
          </a:bodyPr>
          <a:lstStyle/>
          <a:p>
            <a:r>
              <a:rPr lang="nl-NL" sz="2400" dirty="0" smtClean="0">
                <a:hlinkClick r:id="rId5"/>
              </a:rPr>
              <a:t>http://www.naturalis.nl/media/library/2016/01/</a:t>
            </a:r>
          </a:p>
          <a:p>
            <a:r>
              <a:rPr lang="nl-NL" sz="2400" dirty="0" smtClean="0">
                <a:hlinkClick r:id="rId5"/>
              </a:rPr>
              <a:t>Opdracht_Bottenbeest_zonder_</a:t>
            </a:r>
            <a:r>
              <a:rPr lang="nl-NL" sz="2400" dirty="0" err="1" smtClean="0">
                <a:hlinkClick r:id="rId5"/>
              </a:rPr>
              <a:t>antwoordmodel.pdf</a:t>
            </a:r>
            <a:endParaRPr lang="nl-NL" sz="2400" dirty="0" smtClean="0"/>
          </a:p>
          <a:p>
            <a:endParaRPr lang="nl-NL"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IMG_0663.JPG"/>
          <p:cNvPicPr>
            <a:picLocks noChangeAspect="1"/>
          </p:cNvPicPr>
          <p:nvPr/>
        </p:nvPicPr>
        <p:blipFill>
          <a:blip r:embed="rId2" cstate="print"/>
          <a:stretch>
            <a:fillRect/>
          </a:stretch>
        </p:blipFill>
        <p:spPr>
          <a:xfrm rot="16200000">
            <a:off x="476545" y="1763815"/>
            <a:ext cx="3384377" cy="2538283"/>
          </a:xfrm>
          <a:prstGeom prst="rect">
            <a:avLst/>
          </a:prstGeom>
        </p:spPr>
      </p:pic>
      <p:sp>
        <p:nvSpPr>
          <p:cNvPr id="2" name="Titel 1"/>
          <p:cNvSpPr>
            <a:spLocks noGrp="1"/>
          </p:cNvSpPr>
          <p:nvPr>
            <p:ph type="title"/>
          </p:nvPr>
        </p:nvSpPr>
        <p:spPr>
          <a:xfrm>
            <a:off x="457200" y="274638"/>
            <a:ext cx="8229600" cy="706090"/>
          </a:xfrm>
        </p:spPr>
        <p:txBody>
          <a:bodyPr anchor="t">
            <a:normAutofit fontScale="90000"/>
          </a:bodyPr>
          <a:lstStyle/>
          <a:p>
            <a:pPr algn="l"/>
            <a:r>
              <a:rPr lang="nl-NL" dirty="0" smtClean="0"/>
              <a:t>Resultaten</a:t>
            </a:r>
            <a:endParaRPr lang="nl-NL" dirty="0"/>
          </a:p>
        </p:txBody>
      </p:sp>
      <p:pic>
        <p:nvPicPr>
          <p:cNvPr id="4" name="Tijdelijke aanduiding voor inhoud 3" descr="IMG_0666.JPG"/>
          <p:cNvPicPr>
            <a:picLocks noGrp="1" noChangeAspect="1"/>
          </p:cNvPicPr>
          <p:nvPr>
            <p:ph idx="1"/>
          </p:nvPr>
        </p:nvPicPr>
        <p:blipFill>
          <a:blip r:embed="rId3" cstate="print"/>
          <a:stretch>
            <a:fillRect/>
          </a:stretch>
        </p:blipFill>
        <p:spPr>
          <a:xfrm rot="16200000">
            <a:off x="2636787" y="2051847"/>
            <a:ext cx="3384375" cy="2538282"/>
          </a:xfrm>
        </p:spPr>
      </p:pic>
      <p:pic>
        <p:nvPicPr>
          <p:cNvPr id="5" name="Afbeelding 4" descr="IMG_0665.JPG"/>
          <p:cNvPicPr>
            <a:picLocks noChangeAspect="1"/>
          </p:cNvPicPr>
          <p:nvPr/>
        </p:nvPicPr>
        <p:blipFill>
          <a:blip r:embed="rId4" cstate="print"/>
          <a:stretch>
            <a:fillRect/>
          </a:stretch>
        </p:blipFill>
        <p:spPr>
          <a:xfrm>
            <a:off x="5148064" y="1916832"/>
            <a:ext cx="2538282" cy="33843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Even voorstellen...</a:t>
            </a:r>
            <a:endParaRPr lang="nl-NL" dirty="0"/>
          </a:p>
        </p:txBody>
      </p:sp>
      <p:pic>
        <p:nvPicPr>
          <p:cNvPr id="7" name="Tijdelijke aanduiding voor inhoud 6" descr="teun-groep2-3 in AWD.jpg"/>
          <p:cNvPicPr>
            <a:picLocks noGrp="1" noChangeAspect="1"/>
          </p:cNvPicPr>
          <p:nvPr>
            <p:ph idx="1"/>
          </p:nvPr>
        </p:nvPicPr>
        <p:blipFill>
          <a:blip r:embed="rId2" cstate="print"/>
          <a:stretch>
            <a:fillRect/>
          </a:stretch>
        </p:blipFill>
        <p:spPr>
          <a:xfrm>
            <a:off x="539552" y="1340768"/>
            <a:ext cx="4572000" cy="36576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60648"/>
            <a:ext cx="7859216" cy="1143000"/>
          </a:xfrm>
        </p:spPr>
        <p:txBody>
          <a:bodyPr/>
          <a:lstStyle/>
          <a:p>
            <a:pPr algn="l"/>
            <a:r>
              <a:rPr lang="nl-NL" dirty="0" smtClean="0"/>
              <a:t>En het goede antwoord was...</a:t>
            </a:r>
            <a:endParaRPr lang="nl-NL" dirty="0"/>
          </a:p>
        </p:txBody>
      </p:sp>
      <p:pic>
        <p:nvPicPr>
          <p:cNvPr id="4" name="Tijdelijke aanduiding voor inhoud 3" descr="Coloborhynchus-spielbergi-skelet-helft556435bef40b9-1024x898.jpg"/>
          <p:cNvPicPr>
            <a:picLocks noGrp="1" noChangeAspect="1"/>
          </p:cNvPicPr>
          <p:nvPr>
            <p:ph idx="1"/>
          </p:nvPr>
        </p:nvPicPr>
        <p:blipFill>
          <a:blip r:embed="rId2" cstate="print"/>
          <a:stretch>
            <a:fillRect/>
          </a:stretch>
        </p:blipFill>
        <p:spPr>
          <a:xfrm>
            <a:off x="755577" y="1340769"/>
            <a:ext cx="7877798" cy="3456384"/>
          </a:xfrm>
          <a:effectLst>
            <a:outerShdw blurRad="50800" dist="38100" dir="2700000" algn="tl" rotWithShape="0">
              <a:prstClr val="black">
                <a:alpha val="40000"/>
              </a:prst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chor="t"/>
          <a:lstStyle/>
          <a:p>
            <a:pPr algn="l"/>
            <a:r>
              <a:rPr lang="nl-NL" dirty="0" smtClean="0"/>
              <a:t>Bewegende hand</a:t>
            </a:r>
            <a:endParaRPr lang="nl-NL" dirty="0"/>
          </a:p>
        </p:txBody>
      </p:sp>
      <p:sp>
        <p:nvSpPr>
          <p:cNvPr id="3" name="Tijdelijke aanduiding voor inhoud 2"/>
          <p:cNvSpPr>
            <a:spLocks noGrp="1"/>
          </p:cNvSpPr>
          <p:nvPr>
            <p:ph idx="1"/>
          </p:nvPr>
        </p:nvSpPr>
        <p:spPr>
          <a:xfrm>
            <a:off x="467544" y="4725144"/>
            <a:ext cx="8229600" cy="720080"/>
          </a:xfrm>
        </p:spPr>
        <p:txBody>
          <a:bodyPr/>
          <a:lstStyle/>
          <a:p>
            <a:pPr>
              <a:buNone/>
            </a:pPr>
            <a:r>
              <a:rPr lang="nl-NL" sz="2400" dirty="0" smtClean="0">
                <a:hlinkClick r:id="rId2"/>
              </a:rPr>
              <a:t>http://www.knutselidee.nl/knippen/bewegendehand.htm</a:t>
            </a:r>
            <a:endParaRPr lang="nl-NL" sz="2400" dirty="0" smtClean="0"/>
          </a:p>
          <a:p>
            <a:pPr>
              <a:buNone/>
            </a:pPr>
            <a:endParaRPr lang="nl-NL" sz="2400" dirty="0"/>
          </a:p>
        </p:txBody>
      </p:sp>
      <p:pic>
        <p:nvPicPr>
          <p:cNvPr id="4" name="Afbeelding 3" descr="bewegendehand1.jpg"/>
          <p:cNvPicPr>
            <a:picLocks noChangeAspect="1"/>
          </p:cNvPicPr>
          <p:nvPr/>
        </p:nvPicPr>
        <p:blipFill>
          <a:blip r:embed="rId3" cstate="print"/>
          <a:stretch>
            <a:fillRect/>
          </a:stretch>
        </p:blipFill>
        <p:spPr>
          <a:xfrm>
            <a:off x="5580112" y="1124744"/>
            <a:ext cx="2160240" cy="3276364"/>
          </a:xfrm>
          <a:prstGeom prst="rect">
            <a:avLst/>
          </a:prstGeom>
        </p:spPr>
      </p:pic>
      <p:pic>
        <p:nvPicPr>
          <p:cNvPr id="5" name="Afbeelding 4" descr="bewegendehand2.jpg"/>
          <p:cNvPicPr>
            <a:picLocks noChangeAspect="1"/>
          </p:cNvPicPr>
          <p:nvPr/>
        </p:nvPicPr>
        <p:blipFill>
          <a:blip r:embed="rId4" cstate="print"/>
          <a:stretch>
            <a:fillRect/>
          </a:stretch>
        </p:blipFill>
        <p:spPr>
          <a:xfrm>
            <a:off x="539552" y="1124744"/>
            <a:ext cx="4778225" cy="32901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755576" y="404664"/>
            <a:ext cx="7200000" cy="957600"/>
          </a:xfrm>
        </p:spPr>
        <p:txBody>
          <a:bodyPr/>
          <a:lstStyle/>
          <a:p>
            <a:pPr algn="l"/>
            <a:r>
              <a:rPr lang="nl-NL" dirty="0" smtClean="0"/>
              <a:t>Kip, het meest veelzijdige...</a:t>
            </a:r>
            <a:endParaRPr lang="nl-NL" dirty="0"/>
          </a:p>
        </p:txBody>
      </p:sp>
      <p:pic>
        <p:nvPicPr>
          <p:cNvPr id="5" name="Tijdelijke aanduiding voor inhoud 3" descr="Kip-body-juist.jpg"/>
          <p:cNvPicPr>
            <a:picLocks noGrp="1" noChangeAspect="1"/>
          </p:cNvPicPr>
          <p:nvPr>
            <p:ph idx="1"/>
          </p:nvPr>
        </p:nvPicPr>
        <p:blipFill>
          <a:blip r:embed="rId3" cstate="print"/>
          <a:stretch>
            <a:fillRect/>
          </a:stretch>
        </p:blipFill>
        <p:spPr>
          <a:xfrm>
            <a:off x="611560" y="1484784"/>
            <a:ext cx="3096344" cy="3096344"/>
          </a:xfrm>
        </p:spPr>
      </p:pic>
      <p:sp>
        <p:nvSpPr>
          <p:cNvPr id="6" name="Tekstvak 5"/>
          <p:cNvSpPr txBox="1"/>
          <p:nvPr/>
        </p:nvSpPr>
        <p:spPr>
          <a:xfrm>
            <a:off x="4572000" y="1844824"/>
            <a:ext cx="1728192" cy="510778"/>
          </a:xfrm>
          <a:prstGeom prst="wedgeRoundRectCallout">
            <a:avLst>
              <a:gd name="adj1" fmla="val -118277"/>
              <a:gd name="adj2" fmla="val 5564"/>
              <a:gd name="adj3" fmla="val 16667"/>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smtClean="0"/>
              <a:t>Why me?</a:t>
            </a:r>
            <a:endParaRPr lang="en-US"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99592" y="1844824"/>
            <a:ext cx="7488832" cy="2246769"/>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marL="285750" indent="-285750">
              <a:lnSpc>
                <a:spcPct val="150000"/>
              </a:lnSpc>
            </a:pPr>
            <a:r>
              <a:rPr lang="nl-NL" sz="2400" dirty="0" smtClean="0"/>
              <a:t>Kerndoel 34, bouw en functie menselijk lichaam:</a:t>
            </a:r>
          </a:p>
          <a:p>
            <a:pPr marL="285750" indent="-285750"/>
            <a:endParaRPr lang="nl-NL" sz="2400" dirty="0" smtClean="0"/>
          </a:p>
          <a:p>
            <a:pPr marL="742950" lvl="1" indent="-285750">
              <a:lnSpc>
                <a:spcPct val="150000"/>
              </a:lnSpc>
              <a:buFont typeface="Arial" pitchFamily="34" charset="0"/>
              <a:buChar char="•"/>
            </a:pPr>
            <a:r>
              <a:rPr lang="nl-NL" sz="2000" dirty="0" smtClean="0"/>
              <a:t>Bewegen</a:t>
            </a:r>
          </a:p>
          <a:p>
            <a:pPr marL="742950" lvl="1" indent="-285750">
              <a:lnSpc>
                <a:spcPct val="150000"/>
              </a:lnSpc>
              <a:buFont typeface="Arial" pitchFamily="34" charset="0"/>
              <a:buChar char="•"/>
            </a:pPr>
            <a:r>
              <a:rPr lang="nl-NL" sz="2000" dirty="0" smtClean="0"/>
              <a:t>Bouw, functie en werking van skelet en spierstelsel</a:t>
            </a:r>
          </a:p>
          <a:p>
            <a:pPr fontAlgn="t"/>
            <a:endParaRPr lang="nl-NL" sz="2000" dirty="0" smtClean="0"/>
          </a:p>
        </p:txBody>
      </p:sp>
      <p:sp>
        <p:nvSpPr>
          <p:cNvPr id="6" name="Tekstvak 5"/>
          <p:cNvSpPr txBox="1"/>
          <p:nvPr/>
        </p:nvSpPr>
        <p:spPr>
          <a:xfrm>
            <a:off x="754804" y="371428"/>
            <a:ext cx="7345587"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defTabSz="914400" eaLnBrk="1" latinLnBrk="0" hangingPunct="1">
              <a:lnSpc>
                <a:spcPct val="90000"/>
              </a:lnSpc>
              <a:buNone/>
              <a:defRPr sz="2800" b="1" spc="-60" baseline="0"/>
            </a:lvl1pPr>
          </a:lstStyle>
          <a:p>
            <a:r>
              <a:rPr lang="en-US" sz="4400" b="0" dirty="0" smtClean="0">
                <a:solidFill>
                  <a:schemeClr val="tx1"/>
                </a:solidFill>
                <a:latin typeface="+mj-lt"/>
                <a:ea typeface="+mj-ea"/>
                <a:cs typeface="+mj-cs"/>
              </a:rPr>
              <a:t>Kip… in </a:t>
            </a:r>
            <a:r>
              <a:rPr lang="en-US" sz="4400" b="0" dirty="0" err="1" smtClean="0">
                <a:solidFill>
                  <a:schemeClr val="tx1"/>
                </a:solidFill>
                <a:latin typeface="+mj-lt"/>
                <a:ea typeface="+mj-ea"/>
                <a:cs typeface="+mj-cs"/>
              </a:rPr>
              <a:t>mijn</a:t>
            </a:r>
            <a:r>
              <a:rPr lang="en-US" sz="4400" b="0" dirty="0" smtClean="0">
                <a:solidFill>
                  <a:schemeClr val="tx1"/>
                </a:solidFill>
                <a:latin typeface="+mj-lt"/>
                <a:ea typeface="+mj-ea"/>
                <a:cs typeface="+mj-cs"/>
              </a:rPr>
              <a:t> </a:t>
            </a:r>
            <a:r>
              <a:rPr lang="en-US" sz="4400" b="0" dirty="0" err="1" smtClean="0">
                <a:solidFill>
                  <a:schemeClr val="tx1"/>
                </a:solidFill>
                <a:latin typeface="+mj-lt"/>
                <a:ea typeface="+mj-ea"/>
                <a:cs typeface="+mj-cs"/>
              </a:rPr>
              <a:t>lesprogramma</a:t>
            </a:r>
            <a:r>
              <a:rPr lang="en-US" sz="4400" b="0" dirty="0" smtClean="0">
                <a:solidFill>
                  <a:schemeClr val="tx1"/>
                </a:solidFill>
                <a:latin typeface="+mj-lt"/>
                <a:ea typeface="+mj-ea"/>
                <a:cs typeface="+mj-cs"/>
              </a:rPr>
              <a:t>?</a:t>
            </a:r>
            <a:endParaRPr lang="nl-NL" sz="4400" b="0" dirty="0" err="1" smtClean="0">
              <a:solidFill>
                <a:schemeClr val="tx1"/>
              </a:solidFill>
              <a:latin typeface="+mj-lt"/>
              <a:ea typeface="+mj-ea"/>
              <a:cs typeface="+mj-cs"/>
            </a:endParaRPr>
          </a:p>
        </p:txBody>
      </p:sp>
      <p:pic>
        <p:nvPicPr>
          <p:cNvPr id="7" name="Afbeelding 6" descr="SLO_logo horizontaal totaal.jpg"/>
          <p:cNvPicPr>
            <a:picLocks noChangeAspect="1"/>
          </p:cNvPicPr>
          <p:nvPr/>
        </p:nvPicPr>
        <p:blipFill>
          <a:blip r:embed="rId2" cstate="print"/>
          <a:stretch>
            <a:fillRect/>
          </a:stretch>
        </p:blipFill>
        <p:spPr>
          <a:xfrm rot="492864">
            <a:off x="5969261" y="1399438"/>
            <a:ext cx="2881313" cy="61436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smtClean="0"/>
              <a:t>Begrippen</a:t>
            </a:r>
            <a:endParaRPr lang="nl-NL" dirty="0"/>
          </a:p>
        </p:txBody>
      </p:sp>
      <p:sp>
        <p:nvSpPr>
          <p:cNvPr id="4" name="Tekstvak 3"/>
          <p:cNvSpPr txBox="1"/>
          <p:nvPr/>
        </p:nvSpPr>
        <p:spPr>
          <a:xfrm>
            <a:off x="4644008" y="2708920"/>
            <a:ext cx="2172390" cy="584775"/>
          </a:xfrm>
          <a:prstGeom prst="rect">
            <a:avLst/>
          </a:prstGeom>
          <a:noFill/>
        </p:spPr>
        <p:txBody>
          <a:bodyPr wrap="none" rtlCol="0">
            <a:spAutoFit/>
          </a:bodyPr>
          <a:lstStyle/>
          <a:p>
            <a:r>
              <a:rPr lang="nl-NL" sz="3200" dirty="0" smtClean="0">
                <a:solidFill>
                  <a:srgbClr val="FFC000"/>
                </a:solidFill>
                <a:latin typeface="Comic Sans MS" pitchFamily="66" charset="0"/>
              </a:rPr>
              <a:t>antagonist</a:t>
            </a:r>
            <a:endParaRPr lang="nl-NL" sz="3200" dirty="0">
              <a:solidFill>
                <a:srgbClr val="FFC000"/>
              </a:solidFill>
              <a:latin typeface="Comic Sans MS" pitchFamily="66" charset="0"/>
            </a:endParaRPr>
          </a:p>
        </p:txBody>
      </p:sp>
      <p:sp>
        <p:nvSpPr>
          <p:cNvPr id="5" name="Tekstvak 4"/>
          <p:cNvSpPr txBox="1"/>
          <p:nvPr/>
        </p:nvSpPr>
        <p:spPr>
          <a:xfrm>
            <a:off x="2483768" y="2420888"/>
            <a:ext cx="1164101" cy="369332"/>
          </a:xfrm>
          <a:prstGeom prst="rect">
            <a:avLst/>
          </a:prstGeom>
          <a:noFill/>
        </p:spPr>
        <p:txBody>
          <a:bodyPr wrap="none" rtlCol="0">
            <a:spAutoFit/>
          </a:bodyPr>
          <a:lstStyle/>
          <a:p>
            <a:r>
              <a:rPr lang="nl-NL" dirty="0" smtClean="0">
                <a:solidFill>
                  <a:schemeClr val="accent1">
                    <a:lumMod val="75000"/>
                  </a:schemeClr>
                </a:solidFill>
                <a:latin typeface="Comic Sans MS" pitchFamily="66" charset="0"/>
              </a:rPr>
              <a:t>buigspier</a:t>
            </a:r>
            <a:endParaRPr lang="nl-NL" dirty="0">
              <a:solidFill>
                <a:schemeClr val="accent1">
                  <a:lumMod val="75000"/>
                </a:schemeClr>
              </a:solidFill>
              <a:latin typeface="Comic Sans MS" pitchFamily="66" charset="0"/>
            </a:endParaRPr>
          </a:p>
        </p:txBody>
      </p:sp>
      <p:sp>
        <p:nvSpPr>
          <p:cNvPr id="6" name="Tekstvak 5"/>
          <p:cNvSpPr txBox="1"/>
          <p:nvPr/>
        </p:nvSpPr>
        <p:spPr>
          <a:xfrm>
            <a:off x="3347864" y="1988840"/>
            <a:ext cx="1931939" cy="523220"/>
          </a:xfrm>
          <a:prstGeom prst="rect">
            <a:avLst/>
          </a:prstGeom>
          <a:noFill/>
        </p:spPr>
        <p:txBody>
          <a:bodyPr wrap="none" rtlCol="0">
            <a:spAutoFit/>
          </a:bodyPr>
          <a:lstStyle/>
          <a:p>
            <a:r>
              <a:rPr lang="nl-NL" sz="2800" dirty="0" smtClean="0">
                <a:solidFill>
                  <a:schemeClr val="accent3">
                    <a:lumMod val="75000"/>
                  </a:schemeClr>
                </a:solidFill>
                <a:latin typeface="Comic Sans MS" pitchFamily="66" charset="0"/>
              </a:rPr>
              <a:t>strekspier</a:t>
            </a:r>
            <a:endParaRPr lang="nl-NL" sz="2800" dirty="0">
              <a:solidFill>
                <a:schemeClr val="accent3">
                  <a:lumMod val="75000"/>
                </a:schemeClr>
              </a:solidFill>
              <a:latin typeface="Comic Sans MS" pitchFamily="66" charset="0"/>
            </a:endParaRPr>
          </a:p>
        </p:txBody>
      </p:sp>
      <p:sp>
        <p:nvSpPr>
          <p:cNvPr id="7" name="Tekstvak 6"/>
          <p:cNvSpPr txBox="1"/>
          <p:nvPr/>
        </p:nvSpPr>
        <p:spPr>
          <a:xfrm>
            <a:off x="5220072" y="4725144"/>
            <a:ext cx="2717411" cy="523220"/>
          </a:xfrm>
          <a:prstGeom prst="rect">
            <a:avLst/>
          </a:prstGeom>
          <a:noFill/>
        </p:spPr>
        <p:txBody>
          <a:bodyPr wrap="none" rtlCol="0">
            <a:spAutoFit/>
          </a:bodyPr>
          <a:lstStyle/>
          <a:p>
            <a:r>
              <a:rPr lang="nl-NL" sz="2800" dirty="0" smtClean="0">
                <a:solidFill>
                  <a:srgbClr val="FF0000"/>
                </a:solidFill>
                <a:latin typeface="Comic Sans MS" pitchFamily="66" charset="0"/>
              </a:rPr>
              <a:t>beenverbinding</a:t>
            </a:r>
            <a:endParaRPr lang="nl-NL" sz="2800" dirty="0">
              <a:solidFill>
                <a:srgbClr val="FF0000"/>
              </a:solidFill>
              <a:latin typeface="Comic Sans MS" pitchFamily="66" charset="0"/>
            </a:endParaRPr>
          </a:p>
        </p:txBody>
      </p:sp>
      <p:sp>
        <p:nvSpPr>
          <p:cNvPr id="8" name="Tekstvak 7"/>
          <p:cNvSpPr txBox="1"/>
          <p:nvPr/>
        </p:nvSpPr>
        <p:spPr>
          <a:xfrm>
            <a:off x="6300192" y="3212976"/>
            <a:ext cx="1789272" cy="461665"/>
          </a:xfrm>
          <a:prstGeom prst="rect">
            <a:avLst/>
          </a:prstGeom>
          <a:noFill/>
        </p:spPr>
        <p:txBody>
          <a:bodyPr wrap="none" rtlCol="0">
            <a:spAutoFit/>
          </a:bodyPr>
          <a:lstStyle/>
          <a:p>
            <a:r>
              <a:rPr lang="nl-NL" sz="2400" dirty="0" smtClean="0">
                <a:latin typeface="Comic Sans MS" pitchFamily="66" charset="0"/>
              </a:rPr>
              <a:t>vergroeiing</a:t>
            </a:r>
            <a:endParaRPr lang="nl-NL" sz="2400" dirty="0">
              <a:latin typeface="Comic Sans MS" pitchFamily="66" charset="0"/>
            </a:endParaRPr>
          </a:p>
        </p:txBody>
      </p:sp>
      <p:sp>
        <p:nvSpPr>
          <p:cNvPr id="9" name="Tekstvak 8"/>
          <p:cNvSpPr txBox="1"/>
          <p:nvPr/>
        </p:nvSpPr>
        <p:spPr>
          <a:xfrm>
            <a:off x="4644008" y="4293096"/>
            <a:ext cx="952505" cy="523220"/>
          </a:xfrm>
          <a:prstGeom prst="rect">
            <a:avLst/>
          </a:prstGeom>
          <a:noFill/>
        </p:spPr>
        <p:txBody>
          <a:bodyPr wrap="none" rtlCol="0">
            <a:spAutoFit/>
          </a:bodyPr>
          <a:lstStyle/>
          <a:p>
            <a:r>
              <a:rPr lang="nl-NL" sz="2800" dirty="0" smtClean="0">
                <a:solidFill>
                  <a:schemeClr val="bg2">
                    <a:lumMod val="25000"/>
                  </a:schemeClr>
                </a:solidFill>
                <a:latin typeface="Comic Sans MS" pitchFamily="66" charset="0"/>
              </a:rPr>
              <a:t>naad</a:t>
            </a:r>
            <a:endParaRPr lang="nl-NL" sz="2800" dirty="0">
              <a:solidFill>
                <a:schemeClr val="bg2">
                  <a:lumMod val="25000"/>
                </a:schemeClr>
              </a:solidFill>
              <a:latin typeface="Comic Sans MS" pitchFamily="66" charset="0"/>
            </a:endParaRPr>
          </a:p>
        </p:txBody>
      </p:sp>
      <p:sp>
        <p:nvSpPr>
          <p:cNvPr id="10" name="Tekstvak 9"/>
          <p:cNvSpPr txBox="1"/>
          <p:nvPr/>
        </p:nvSpPr>
        <p:spPr>
          <a:xfrm>
            <a:off x="4427984" y="2420888"/>
            <a:ext cx="1661032" cy="461665"/>
          </a:xfrm>
          <a:prstGeom prst="rect">
            <a:avLst/>
          </a:prstGeom>
          <a:noFill/>
        </p:spPr>
        <p:txBody>
          <a:bodyPr wrap="none" rtlCol="0">
            <a:spAutoFit/>
          </a:bodyPr>
          <a:lstStyle/>
          <a:p>
            <a:r>
              <a:rPr lang="nl-NL" sz="2400" dirty="0" smtClean="0">
                <a:solidFill>
                  <a:schemeClr val="accent2"/>
                </a:solidFill>
                <a:latin typeface="Comic Sans MS" pitchFamily="66" charset="0"/>
              </a:rPr>
              <a:t>kraakbeen</a:t>
            </a:r>
            <a:endParaRPr lang="nl-NL" sz="2400" dirty="0">
              <a:solidFill>
                <a:schemeClr val="accent2"/>
              </a:solidFill>
              <a:latin typeface="Comic Sans MS" pitchFamily="66" charset="0"/>
            </a:endParaRPr>
          </a:p>
        </p:txBody>
      </p:sp>
      <p:sp>
        <p:nvSpPr>
          <p:cNvPr id="11" name="Tekstvak 10"/>
          <p:cNvSpPr txBox="1"/>
          <p:nvPr/>
        </p:nvSpPr>
        <p:spPr>
          <a:xfrm>
            <a:off x="6876256" y="4077072"/>
            <a:ext cx="1653017" cy="523220"/>
          </a:xfrm>
          <a:prstGeom prst="rect">
            <a:avLst/>
          </a:prstGeom>
          <a:noFill/>
        </p:spPr>
        <p:txBody>
          <a:bodyPr wrap="none" rtlCol="0">
            <a:spAutoFit/>
          </a:bodyPr>
          <a:lstStyle/>
          <a:p>
            <a:r>
              <a:rPr lang="nl-NL" sz="2800" dirty="0" smtClean="0">
                <a:latin typeface="Comic Sans MS" pitchFamily="66" charset="0"/>
              </a:rPr>
              <a:t>gewricht</a:t>
            </a:r>
            <a:endParaRPr lang="nl-NL" sz="2800" dirty="0">
              <a:latin typeface="Comic Sans MS" pitchFamily="66" charset="0"/>
            </a:endParaRPr>
          </a:p>
        </p:txBody>
      </p:sp>
      <p:sp>
        <p:nvSpPr>
          <p:cNvPr id="13" name="Tekstvak 12"/>
          <p:cNvSpPr txBox="1"/>
          <p:nvPr/>
        </p:nvSpPr>
        <p:spPr>
          <a:xfrm>
            <a:off x="2699792" y="3861048"/>
            <a:ext cx="683200" cy="523220"/>
          </a:xfrm>
          <a:prstGeom prst="rect">
            <a:avLst/>
          </a:prstGeom>
          <a:noFill/>
        </p:spPr>
        <p:txBody>
          <a:bodyPr wrap="none" rtlCol="0">
            <a:spAutoFit/>
          </a:bodyPr>
          <a:lstStyle/>
          <a:p>
            <a:r>
              <a:rPr lang="nl-NL" sz="2800" dirty="0" smtClean="0">
                <a:solidFill>
                  <a:schemeClr val="accent2">
                    <a:lumMod val="60000"/>
                    <a:lumOff val="40000"/>
                  </a:schemeClr>
                </a:solidFill>
              </a:rPr>
              <a:t>bot</a:t>
            </a:r>
            <a:endParaRPr lang="nl-NL" sz="2800" dirty="0">
              <a:solidFill>
                <a:schemeClr val="accent2">
                  <a:lumMod val="60000"/>
                  <a:lumOff val="40000"/>
                </a:schemeClr>
              </a:solidFill>
            </a:endParaRPr>
          </a:p>
        </p:txBody>
      </p:sp>
      <p:sp>
        <p:nvSpPr>
          <p:cNvPr id="14" name="Tekstvak 13"/>
          <p:cNvSpPr txBox="1"/>
          <p:nvPr/>
        </p:nvSpPr>
        <p:spPr>
          <a:xfrm>
            <a:off x="3275856" y="2708920"/>
            <a:ext cx="1141659" cy="584775"/>
          </a:xfrm>
          <a:prstGeom prst="rect">
            <a:avLst/>
          </a:prstGeom>
          <a:noFill/>
        </p:spPr>
        <p:txBody>
          <a:bodyPr wrap="none" rtlCol="0">
            <a:spAutoFit/>
          </a:bodyPr>
          <a:lstStyle/>
          <a:p>
            <a:r>
              <a:rPr lang="nl-NL" sz="3200" dirty="0" smtClean="0">
                <a:latin typeface="Comic Sans MS" pitchFamily="66" charset="0"/>
              </a:rPr>
              <a:t>spier</a:t>
            </a:r>
            <a:endParaRPr lang="nl-NL" sz="3200" dirty="0">
              <a:latin typeface="Comic Sans MS" pitchFamily="66" charset="0"/>
            </a:endParaRPr>
          </a:p>
        </p:txBody>
      </p:sp>
      <p:sp>
        <p:nvSpPr>
          <p:cNvPr id="15" name="Tekstvak 14"/>
          <p:cNvSpPr txBox="1"/>
          <p:nvPr/>
        </p:nvSpPr>
        <p:spPr>
          <a:xfrm>
            <a:off x="3707904" y="3789040"/>
            <a:ext cx="1162498" cy="646331"/>
          </a:xfrm>
          <a:prstGeom prst="rect">
            <a:avLst/>
          </a:prstGeom>
          <a:noFill/>
        </p:spPr>
        <p:txBody>
          <a:bodyPr wrap="none" rtlCol="0">
            <a:spAutoFit/>
          </a:bodyPr>
          <a:lstStyle/>
          <a:p>
            <a:r>
              <a:rPr lang="nl-NL" sz="3600" dirty="0" smtClean="0">
                <a:solidFill>
                  <a:schemeClr val="accent1">
                    <a:lumMod val="50000"/>
                  </a:schemeClr>
                </a:solidFill>
                <a:latin typeface="Comic Sans MS" pitchFamily="66" charset="0"/>
              </a:rPr>
              <a:t>pees</a:t>
            </a:r>
            <a:endParaRPr lang="nl-NL" sz="3600" dirty="0">
              <a:solidFill>
                <a:schemeClr val="accent1">
                  <a:lumMod val="50000"/>
                </a:schemeClr>
              </a:solidFill>
              <a:latin typeface="Comic Sans MS" pitchFamily="66" charset="0"/>
            </a:endParaRPr>
          </a:p>
        </p:txBody>
      </p:sp>
      <p:sp>
        <p:nvSpPr>
          <p:cNvPr id="16" name="Tekstvak 15"/>
          <p:cNvSpPr txBox="1"/>
          <p:nvPr/>
        </p:nvSpPr>
        <p:spPr>
          <a:xfrm>
            <a:off x="539552" y="4365104"/>
            <a:ext cx="2855269" cy="584775"/>
          </a:xfrm>
          <a:prstGeom prst="rect">
            <a:avLst/>
          </a:prstGeom>
          <a:noFill/>
        </p:spPr>
        <p:txBody>
          <a:bodyPr wrap="none" rtlCol="0">
            <a:spAutoFit/>
          </a:bodyPr>
          <a:lstStyle/>
          <a:p>
            <a:r>
              <a:rPr lang="nl-NL" sz="3200" dirty="0" smtClean="0">
                <a:solidFill>
                  <a:schemeClr val="accent6">
                    <a:lumMod val="75000"/>
                  </a:schemeClr>
                </a:solidFill>
                <a:latin typeface="Comic Sans MS" pitchFamily="66" charset="0"/>
              </a:rPr>
              <a:t>kogelgewricht</a:t>
            </a:r>
            <a:endParaRPr lang="nl-NL" sz="3200" dirty="0">
              <a:solidFill>
                <a:schemeClr val="accent6">
                  <a:lumMod val="75000"/>
                </a:schemeClr>
              </a:solidFill>
              <a:latin typeface="Comic Sans MS" pitchFamily="66" charset="0"/>
            </a:endParaRPr>
          </a:p>
        </p:txBody>
      </p:sp>
      <p:sp>
        <p:nvSpPr>
          <p:cNvPr id="17" name="Tekstvak 16"/>
          <p:cNvSpPr txBox="1"/>
          <p:nvPr/>
        </p:nvSpPr>
        <p:spPr>
          <a:xfrm>
            <a:off x="6084168" y="3645024"/>
            <a:ext cx="2795958" cy="461665"/>
          </a:xfrm>
          <a:prstGeom prst="rect">
            <a:avLst/>
          </a:prstGeom>
          <a:noFill/>
        </p:spPr>
        <p:txBody>
          <a:bodyPr wrap="none" rtlCol="0">
            <a:spAutoFit/>
          </a:bodyPr>
          <a:lstStyle/>
          <a:p>
            <a:r>
              <a:rPr lang="nl-NL" sz="2400" dirty="0" smtClean="0">
                <a:solidFill>
                  <a:srgbClr val="92D050"/>
                </a:solidFill>
                <a:latin typeface="Comic Sans MS" pitchFamily="66" charset="0"/>
              </a:rPr>
              <a:t>scharniergewricht</a:t>
            </a:r>
            <a:endParaRPr lang="nl-NL" sz="2400" dirty="0">
              <a:solidFill>
                <a:srgbClr val="92D050"/>
              </a:solidFill>
              <a:latin typeface="Comic Sans MS" pitchFamily="66" charset="0"/>
            </a:endParaRPr>
          </a:p>
        </p:txBody>
      </p:sp>
      <p:sp>
        <p:nvSpPr>
          <p:cNvPr id="18" name="Tekstvak 17"/>
          <p:cNvSpPr txBox="1"/>
          <p:nvPr/>
        </p:nvSpPr>
        <p:spPr>
          <a:xfrm>
            <a:off x="1043608" y="1412776"/>
            <a:ext cx="3206327" cy="646331"/>
          </a:xfrm>
          <a:prstGeom prst="rect">
            <a:avLst/>
          </a:prstGeom>
          <a:noFill/>
        </p:spPr>
        <p:txBody>
          <a:bodyPr wrap="none" rtlCol="0">
            <a:spAutoFit/>
          </a:bodyPr>
          <a:lstStyle/>
          <a:p>
            <a:r>
              <a:rPr lang="nl-NL" sz="3600" dirty="0" smtClean="0">
                <a:solidFill>
                  <a:srgbClr val="FFFF00"/>
                </a:solidFill>
                <a:latin typeface="Comic Sans MS" pitchFamily="66" charset="0"/>
              </a:rPr>
              <a:t>zadelgewricht</a:t>
            </a:r>
            <a:endParaRPr lang="nl-NL" sz="3600" dirty="0">
              <a:solidFill>
                <a:srgbClr val="FFFF00"/>
              </a:solidFill>
              <a:latin typeface="Comic Sans MS" pitchFamily="66" charset="0"/>
            </a:endParaRPr>
          </a:p>
        </p:txBody>
      </p:sp>
      <p:sp>
        <p:nvSpPr>
          <p:cNvPr id="19" name="Tekstvak 18"/>
          <p:cNvSpPr txBox="1"/>
          <p:nvPr/>
        </p:nvSpPr>
        <p:spPr>
          <a:xfrm>
            <a:off x="4355976" y="3356992"/>
            <a:ext cx="1794081" cy="646331"/>
          </a:xfrm>
          <a:prstGeom prst="rect">
            <a:avLst/>
          </a:prstGeom>
          <a:noFill/>
        </p:spPr>
        <p:txBody>
          <a:bodyPr wrap="none" rtlCol="0">
            <a:spAutoFit/>
          </a:bodyPr>
          <a:lstStyle/>
          <a:p>
            <a:r>
              <a:rPr lang="nl-NL" sz="3600" dirty="0" smtClean="0">
                <a:solidFill>
                  <a:schemeClr val="bg2">
                    <a:lumMod val="25000"/>
                  </a:schemeClr>
                </a:solidFill>
                <a:latin typeface="Comic Sans MS" pitchFamily="66" charset="0"/>
              </a:rPr>
              <a:t>dijbeen</a:t>
            </a:r>
            <a:endParaRPr lang="nl-NL" sz="3600" dirty="0">
              <a:solidFill>
                <a:schemeClr val="bg2">
                  <a:lumMod val="25000"/>
                </a:schemeClr>
              </a:solidFill>
              <a:latin typeface="Comic Sans MS" pitchFamily="66" charset="0"/>
            </a:endParaRPr>
          </a:p>
        </p:txBody>
      </p:sp>
      <p:sp>
        <p:nvSpPr>
          <p:cNvPr id="20" name="Tekstvak 19"/>
          <p:cNvSpPr txBox="1"/>
          <p:nvPr/>
        </p:nvSpPr>
        <p:spPr>
          <a:xfrm>
            <a:off x="1187624" y="3573016"/>
            <a:ext cx="1217000" cy="400110"/>
          </a:xfrm>
          <a:prstGeom prst="rect">
            <a:avLst/>
          </a:prstGeom>
          <a:noFill/>
        </p:spPr>
        <p:txBody>
          <a:bodyPr wrap="none" rtlCol="0">
            <a:spAutoFit/>
          </a:bodyPr>
          <a:lstStyle/>
          <a:p>
            <a:r>
              <a:rPr lang="nl-NL" sz="2000" dirty="0" smtClean="0">
                <a:solidFill>
                  <a:schemeClr val="accent2">
                    <a:lumMod val="50000"/>
                  </a:schemeClr>
                </a:solidFill>
                <a:latin typeface="Comic Sans MS" pitchFamily="66" charset="0"/>
              </a:rPr>
              <a:t>kuitbeen</a:t>
            </a:r>
            <a:endParaRPr lang="nl-NL" sz="2000" dirty="0">
              <a:solidFill>
                <a:schemeClr val="accent2">
                  <a:lumMod val="50000"/>
                </a:schemeClr>
              </a:solidFill>
              <a:latin typeface="Comic Sans MS" pitchFamily="66" charset="0"/>
            </a:endParaRPr>
          </a:p>
        </p:txBody>
      </p:sp>
      <p:sp>
        <p:nvSpPr>
          <p:cNvPr id="21" name="Tekstvak 20"/>
          <p:cNvSpPr txBox="1"/>
          <p:nvPr/>
        </p:nvSpPr>
        <p:spPr>
          <a:xfrm>
            <a:off x="6228184" y="2060848"/>
            <a:ext cx="2127505" cy="523220"/>
          </a:xfrm>
          <a:prstGeom prst="rect">
            <a:avLst/>
          </a:prstGeom>
          <a:noFill/>
        </p:spPr>
        <p:txBody>
          <a:bodyPr wrap="none" rtlCol="0">
            <a:spAutoFit/>
          </a:bodyPr>
          <a:lstStyle/>
          <a:p>
            <a:r>
              <a:rPr lang="nl-NL" sz="2800" dirty="0" smtClean="0">
                <a:solidFill>
                  <a:schemeClr val="tx2">
                    <a:lumMod val="60000"/>
                    <a:lumOff val="40000"/>
                  </a:schemeClr>
                </a:solidFill>
                <a:latin typeface="Comic Sans MS" pitchFamily="66" charset="0"/>
              </a:rPr>
              <a:t>scheenbeen</a:t>
            </a:r>
            <a:endParaRPr lang="nl-NL" sz="2800" dirty="0">
              <a:solidFill>
                <a:schemeClr val="tx2">
                  <a:lumMod val="60000"/>
                  <a:lumOff val="40000"/>
                </a:schemeClr>
              </a:solidFill>
              <a:latin typeface="Comic Sans MS" pitchFamily="66" charset="0"/>
            </a:endParaRPr>
          </a:p>
        </p:txBody>
      </p:sp>
      <p:sp>
        <p:nvSpPr>
          <p:cNvPr id="22" name="Tekstvak 21"/>
          <p:cNvSpPr txBox="1"/>
          <p:nvPr/>
        </p:nvSpPr>
        <p:spPr>
          <a:xfrm>
            <a:off x="2339752" y="3284984"/>
            <a:ext cx="2077813" cy="369332"/>
          </a:xfrm>
          <a:prstGeom prst="rect">
            <a:avLst/>
          </a:prstGeom>
          <a:noFill/>
        </p:spPr>
        <p:txBody>
          <a:bodyPr wrap="none" rtlCol="0">
            <a:spAutoFit/>
          </a:bodyPr>
          <a:lstStyle/>
          <a:p>
            <a:r>
              <a:rPr lang="nl-NL" dirty="0" smtClean="0">
                <a:solidFill>
                  <a:schemeClr val="tx1">
                    <a:lumMod val="75000"/>
                    <a:lumOff val="25000"/>
                  </a:schemeClr>
                </a:solidFill>
                <a:latin typeface="Comic Sans MS" pitchFamily="66" charset="0"/>
              </a:rPr>
              <a:t>middenhandsbeen</a:t>
            </a:r>
            <a:endParaRPr lang="nl-NL" dirty="0">
              <a:solidFill>
                <a:schemeClr val="tx1">
                  <a:lumMod val="75000"/>
                  <a:lumOff val="25000"/>
                </a:schemeClr>
              </a:solidFill>
              <a:latin typeface="Comic Sans MS" pitchFamily="66" charset="0"/>
            </a:endParaRPr>
          </a:p>
        </p:txBody>
      </p:sp>
      <p:sp>
        <p:nvSpPr>
          <p:cNvPr id="23" name="Tekstvak 22"/>
          <p:cNvSpPr txBox="1"/>
          <p:nvPr/>
        </p:nvSpPr>
        <p:spPr>
          <a:xfrm>
            <a:off x="467544" y="2780928"/>
            <a:ext cx="2153154" cy="584775"/>
          </a:xfrm>
          <a:prstGeom prst="rect">
            <a:avLst/>
          </a:prstGeom>
          <a:noFill/>
        </p:spPr>
        <p:txBody>
          <a:bodyPr wrap="none" rtlCol="0">
            <a:spAutoFit/>
          </a:bodyPr>
          <a:lstStyle/>
          <a:p>
            <a:r>
              <a:rPr lang="nl-NL" sz="3200" dirty="0" smtClean="0">
                <a:solidFill>
                  <a:schemeClr val="bg1">
                    <a:lumMod val="65000"/>
                  </a:schemeClr>
                </a:solidFill>
                <a:latin typeface="Comic Sans MS" pitchFamily="66" charset="0"/>
              </a:rPr>
              <a:t>spaakbeen</a:t>
            </a:r>
            <a:endParaRPr lang="nl-NL" sz="3200" dirty="0">
              <a:solidFill>
                <a:schemeClr val="bg1">
                  <a:lumMod val="65000"/>
                </a:schemeClr>
              </a:solidFill>
              <a:latin typeface="Comic Sans MS" pitchFamily="66" charset="0"/>
            </a:endParaRPr>
          </a:p>
        </p:txBody>
      </p:sp>
      <p:sp>
        <p:nvSpPr>
          <p:cNvPr id="24" name="Rechthoek 23"/>
          <p:cNvSpPr/>
          <p:nvPr/>
        </p:nvSpPr>
        <p:spPr>
          <a:xfrm>
            <a:off x="5148064" y="1556792"/>
            <a:ext cx="3007940" cy="584775"/>
          </a:xfrm>
          <a:prstGeom prst="rect">
            <a:avLst/>
          </a:prstGeom>
        </p:spPr>
        <p:txBody>
          <a:bodyPr wrap="square">
            <a:spAutoFit/>
          </a:bodyPr>
          <a:lstStyle/>
          <a:p>
            <a:pPr lvl="0"/>
            <a:r>
              <a:rPr lang="nl-NL" sz="3200" dirty="0" smtClean="0">
                <a:solidFill>
                  <a:prstClr val="white">
                    <a:lumMod val="75000"/>
                  </a:prstClr>
                </a:solidFill>
                <a:latin typeface="Comic Sans MS" pitchFamily="66" charset="0"/>
              </a:rPr>
              <a:t>opperarmbeen</a:t>
            </a:r>
            <a:endParaRPr lang="nl-NL" sz="3200" dirty="0">
              <a:solidFill>
                <a:prstClr val="white">
                  <a:lumMod val="75000"/>
                </a:prstClr>
              </a:solidFill>
              <a:latin typeface="Comic Sans MS" pitchFamily="66" charset="0"/>
            </a:endParaRPr>
          </a:p>
        </p:txBody>
      </p:sp>
      <p:sp>
        <p:nvSpPr>
          <p:cNvPr id="25" name="Tekstvak 24"/>
          <p:cNvSpPr txBox="1"/>
          <p:nvPr/>
        </p:nvSpPr>
        <p:spPr>
          <a:xfrm>
            <a:off x="1691680" y="3933056"/>
            <a:ext cx="966931" cy="369332"/>
          </a:xfrm>
          <a:prstGeom prst="rect">
            <a:avLst/>
          </a:prstGeom>
          <a:noFill/>
        </p:spPr>
        <p:txBody>
          <a:bodyPr wrap="none" rtlCol="0">
            <a:spAutoFit/>
          </a:bodyPr>
          <a:lstStyle/>
          <a:p>
            <a:r>
              <a:rPr lang="nl-NL" dirty="0" smtClean="0">
                <a:latin typeface="Comic Sans MS" pitchFamily="66" charset="0"/>
              </a:rPr>
              <a:t>ellepijp</a:t>
            </a:r>
            <a:endParaRPr lang="nl-NL" dirty="0">
              <a:latin typeface="Comic Sans MS" pitchFamily="66" charset="0"/>
            </a:endParaRPr>
          </a:p>
        </p:txBody>
      </p:sp>
      <p:sp>
        <p:nvSpPr>
          <p:cNvPr id="26" name="Rechthoek 25"/>
          <p:cNvSpPr/>
          <p:nvPr/>
        </p:nvSpPr>
        <p:spPr>
          <a:xfrm>
            <a:off x="755576" y="2204864"/>
            <a:ext cx="1689886" cy="400110"/>
          </a:xfrm>
          <a:prstGeom prst="rect">
            <a:avLst/>
          </a:prstGeom>
        </p:spPr>
        <p:txBody>
          <a:bodyPr wrap="none">
            <a:spAutoFit/>
          </a:bodyPr>
          <a:lstStyle/>
          <a:p>
            <a:r>
              <a:rPr lang="nl-NL" sz="2000" dirty="0" smtClean="0">
                <a:solidFill>
                  <a:schemeClr val="accent2">
                    <a:lumMod val="75000"/>
                  </a:schemeClr>
                </a:solidFill>
                <a:latin typeface="Comic Sans MS" pitchFamily="66" charset="0"/>
              </a:rPr>
              <a:t>vingerkootje</a:t>
            </a:r>
            <a:endParaRPr lang="nl-NL" sz="2000" dirty="0">
              <a:solidFill>
                <a:schemeClr val="accent2">
                  <a:lumMod val="75000"/>
                </a:schemeClr>
              </a:solidFill>
              <a:latin typeface="Comic Sans MS" pitchFamily="66" charset="0"/>
            </a:endParaRPr>
          </a:p>
        </p:txBody>
      </p:sp>
      <p:sp>
        <p:nvSpPr>
          <p:cNvPr id="27" name="Tekstvak 26"/>
          <p:cNvSpPr txBox="1"/>
          <p:nvPr/>
        </p:nvSpPr>
        <p:spPr>
          <a:xfrm>
            <a:off x="3203848" y="1124744"/>
            <a:ext cx="1717137" cy="338554"/>
          </a:xfrm>
          <a:prstGeom prst="rect">
            <a:avLst/>
          </a:prstGeom>
          <a:noFill/>
        </p:spPr>
        <p:txBody>
          <a:bodyPr wrap="none" rtlCol="0">
            <a:spAutoFit/>
          </a:bodyPr>
          <a:lstStyle/>
          <a:p>
            <a:r>
              <a:rPr lang="nl-NL" sz="1600" dirty="0" smtClean="0">
                <a:latin typeface="Comic Sans MS" pitchFamily="66" charset="0"/>
              </a:rPr>
              <a:t>gewrichtskapsel</a:t>
            </a:r>
            <a:endParaRPr lang="nl-NL" sz="1600" dirty="0">
              <a:latin typeface="Comic Sans MS" pitchFamily="66" charset="0"/>
            </a:endParaRPr>
          </a:p>
        </p:txBody>
      </p:sp>
      <p:sp>
        <p:nvSpPr>
          <p:cNvPr id="28" name="Tekstvak 27"/>
          <p:cNvSpPr txBox="1"/>
          <p:nvPr/>
        </p:nvSpPr>
        <p:spPr>
          <a:xfrm>
            <a:off x="4283968" y="1412776"/>
            <a:ext cx="1364476" cy="369332"/>
          </a:xfrm>
          <a:prstGeom prst="rect">
            <a:avLst/>
          </a:prstGeom>
          <a:noFill/>
        </p:spPr>
        <p:txBody>
          <a:bodyPr wrap="none" rtlCol="0">
            <a:spAutoFit/>
          </a:bodyPr>
          <a:lstStyle/>
          <a:p>
            <a:r>
              <a:rPr lang="nl-NL" dirty="0" smtClean="0">
                <a:solidFill>
                  <a:srgbClr val="FFC000"/>
                </a:solidFill>
                <a:latin typeface="Comic Sans MS" pitchFamily="66" charset="0"/>
              </a:rPr>
              <a:t>kapselband</a:t>
            </a:r>
            <a:endParaRPr lang="nl-NL" dirty="0">
              <a:solidFill>
                <a:srgbClr val="FFC000"/>
              </a:solidFill>
              <a:latin typeface="Comic Sans MS" pitchFamily="66" charset="0"/>
            </a:endParaRPr>
          </a:p>
        </p:txBody>
      </p:sp>
      <p:sp>
        <p:nvSpPr>
          <p:cNvPr id="29" name="Tekstvak 28"/>
          <p:cNvSpPr txBox="1"/>
          <p:nvPr/>
        </p:nvSpPr>
        <p:spPr>
          <a:xfrm>
            <a:off x="467544" y="1988840"/>
            <a:ext cx="1439818" cy="307777"/>
          </a:xfrm>
          <a:prstGeom prst="rect">
            <a:avLst/>
          </a:prstGeom>
          <a:noFill/>
        </p:spPr>
        <p:txBody>
          <a:bodyPr wrap="none" rtlCol="0">
            <a:spAutoFit/>
          </a:bodyPr>
          <a:lstStyle/>
          <a:p>
            <a:r>
              <a:rPr lang="nl-NL" sz="1400" dirty="0" smtClean="0">
                <a:solidFill>
                  <a:schemeClr val="tx2"/>
                </a:solidFill>
                <a:latin typeface="Comic Sans MS" pitchFamily="66" charset="0"/>
              </a:rPr>
              <a:t>gewrichtskogel</a:t>
            </a:r>
            <a:endParaRPr lang="nl-NL" sz="1400" dirty="0">
              <a:solidFill>
                <a:schemeClr val="tx2"/>
              </a:solidFill>
              <a:latin typeface="Comic Sans MS" pitchFamily="66" charset="0"/>
            </a:endParaRPr>
          </a:p>
        </p:txBody>
      </p:sp>
      <p:sp>
        <p:nvSpPr>
          <p:cNvPr id="30" name="Tekstvak 29"/>
          <p:cNvSpPr txBox="1"/>
          <p:nvPr/>
        </p:nvSpPr>
        <p:spPr>
          <a:xfrm>
            <a:off x="3419872" y="4725144"/>
            <a:ext cx="1665841" cy="369332"/>
          </a:xfrm>
          <a:prstGeom prst="rect">
            <a:avLst/>
          </a:prstGeom>
          <a:noFill/>
        </p:spPr>
        <p:txBody>
          <a:bodyPr wrap="none" rtlCol="0">
            <a:spAutoFit/>
          </a:bodyPr>
          <a:lstStyle/>
          <a:p>
            <a:r>
              <a:rPr lang="nl-NL" dirty="0" smtClean="0">
                <a:solidFill>
                  <a:schemeClr val="accent2">
                    <a:lumMod val="50000"/>
                  </a:schemeClr>
                </a:solidFill>
                <a:latin typeface="Comic Sans MS" pitchFamily="66" charset="0"/>
              </a:rPr>
              <a:t>gewrichtskom</a:t>
            </a:r>
            <a:endParaRPr lang="nl-NL" dirty="0">
              <a:solidFill>
                <a:schemeClr val="accent2">
                  <a:lumMod val="50000"/>
                </a:schemeClr>
              </a:solidFill>
              <a:latin typeface="Comic Sans MS" pitchFamily="66" charset="0"/>
            </a:endParaRPr>
          </a:p>
        </p:txBody>
      </p:sp>
      <p:sp>
        <p:nvSpPr>
          <p:cNvPr id="31" name="Tekstvak 30"/>
          <p:cNvSpPr txBox="1"/>
          <p:nvPr/>
        </p:nvSpPr>
        <p:spPr>
          <a:xfrm>
            <a:off x="6876256" y="2924944"/>
            <a:ext cx="1292341" cy="369332"/>
          </a:xfrm>
          <a:prstGeom prst="rect">
            <a:avLst/>
          </a:prstGeom>
          <a:noFill/>
        </p:spPr>
        <p:txBody>
          <a:bodyPr wrap="none" rtlCol="0">
            <a:spAutoFit/>
          </a:bodyPr>
          <a:lstStyle/>
          <a:p>
            <a:r>
              <a:rPr lang="nl-NL" dirty="0" smtClean="0">
                <a:solidFill>
                  <a:srgbClr val="FF0000"/>
                </a:solidFill>
                <a:latin typeface="Comic Sans MS" pitchFamily="66" charset="0"/>
              </a:rPr>
              <a:t>spaakbeen</a:t>
            </a:r>
            <a:endParaRPr lang="nl-NL" dirty="0">
              <a:solidFill>
                <a:srgbClr val="FF0000"/>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54804" y="371428"/>
            <a:ext cx="748960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wrap="square" lIns="0" tIns="0" rIns="0" bIns="0" rtlCol="0" anchor="t" anchorCtr="0">
            <a:spAutoFit/>
          </a:bodyPr>
          <a:lstStyle>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Kip… in mijn lesprogramma?</a:t>
            </a:r>
            <a:endParaRPr lang="nl-NL" sz="4400" b="0">
              <a:solidFill>
                <a:schemeClr val="tx1"/>
              </a:solidFill>
              <a:latin typeface="+mj-lt"/>
              <a:ea typeface="+mj-ea"/>
              <a:cs typeface="+mj-cs"/>
            </a:endParaRPr>
          </a:p>
        </p:txBody>
      </p:sp>
      <p:sp>
        <p:nvSpPr>
          <p:cNvPr id="10" name="Tekstvak 9"/>
          <p:cNvSpPr txBox="1"/>
          <p:nvPr/>
        </p:nvSpPr>
        <p:spPr>
          <a:xfrm>
            <a:off x="755576" y="1340768"/>
            <a:ext cx="7704856" cy="2616101"/>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dirty="0" smtClean="0"/>
              <a:t>Raakpunten leren onderzoeken:</a:t>
            </a:r>
            <a:endParaRPr lang="nl-NL" sz="2400" dirty="0"/>
          </a:p>
          <a:p>
            <a:pPr>
              <a:defRPr/>
            </a:pPr>
            <a:endParaRPr lang="nl-NL" sz="2000" dirty="0"/>
          </a:p>
          <a:p>
            <a:pPr marL="914400" lvl="1" indent="-457200">
              <a:lnSpc>
                <a:spcPct val="150000"/>
              </a:lnSpc>
              <a:buFont typeface="Arial" pitchFamily="34" charset="0"/>
              <a:buChar char="•"/>
              <a:defRPr/>
            </a:pPr>
            <a:r>
              <a:rPr lang="nl-NL" sz="2000" b="1" dirty="0" smtClean="0"/>
              <a:t>Waarnemen:</a:t>
            </a:r>
            <a:r>
              <a:rPr lang="nl-NL" sz="2000" dirty="0" smtClean="0"/>
              <a:t> overeenkomsten/verschillen, kenmerken</a:t>
            </a:r>
          </a:p>
          <a:p>
            <a:pPr marL="914400" lvl="1" indent="-457200">
              <a:lnSpc>
                <a:spcPct val="150000"/>
              </a:lnSpc>
              <a:buFont typeface="Arial" pitchFamily="34" charset="0"/>
              <a:buChar char="•"/>
              <a:defRPr/>
            </a:pPr>
            <a:r>
              <a:rPr lang="nl-NL" sz="2000" b="1" dirty="0" smtClean="0"/>
              <a:t>Experimenteren: </a:t>
            </a:r>
            <a:r>
              <a:rPr lang="nl-NL" sz="2000" dirty="0" smtClean="0"/>
              <a:t>handelen, vrij exploreren, met hulpmiddelen</a:t>
            </a:r>
          </a:p>
          <a:p>
            <a:pPr marL="914400" lvl="1" indent="-457200">
              <a:lnSpc>
                <a:spcPct val="150000"/>
              </a:lnSpc>
              <a:buFont typeface="Arial" pitchFamily="34" charset="0"/>
              <a:buChar char="•"/>
              <a:defRPr/>
            </a:pPr>
            <a:r>
              <a:rPr lang="nl-NL" sz="2000" b="1" dirty="0" smtClean="0"/>
              <a:t>Verwerken:</a:t>
            </a:r>
            <a:r>
              <a:rPr lang="nl-NL" sz="2000" dirty="0" smtClean="0"/>
              <a:t> </a:t>
            </a:r>
            <a:r>
              <a:rPr lang="nl-NL" sz="2000" dirty="0" err="1" smtClean="0"/>
              <a:t>oorzaak-gevolg</a:t>
            </a:r>
            <a:r>
              <a:rPr lang="nl-NL" sz="2000" dirty="0" smtClean="0"/>
              <a:t>, </a:t>
            </a:r>
            <a:r>
              <a:rPr lang="nl-NL" sz="2000" dirty="0" err="1" smtClean="0"/>
              <a:t>vorm-functie</a:t>
            </a:r>
            <a:endParaRPr lang="nl-NL" sz="2000" dirty="0" smtClean="0"/>
          </a:p>
          <a:p>
            <a:pPr marL="914400" lvl="1" indent="-457200">
              <a:lnSpc>
                <a:spcPct val="150000"/>
              </a:lnSpc>
              <a:buFont typeface="Arial" pitchFamily="34" charset="0"/>
              <a:buChar char="•"/>
              <a:defRPr/>
            </a:pPr>
            <a:r>
              <a:rPr lang="nl-NL" sz="2000" b="1" dirty="0" smtClean="0"/>
              <a:t>Houding: </a:t>
            </a:r>
            <a:r>
              <a:rPr lang="nl-NL" sz="2000" dirty="0" smtClean="0"/>
              <a:t>manipuleren, vragen stellen, verklaren</a:t>
            </a:r>
          </a:p>
        </p:txBody>
      </p:sp>
      <p:pic>
        <p:nvPicPr>
          <p:cNvPr id="5" name="Afbeelding 4" descr="SLO_logo horizontaal totaal.jpg"/>
          <p:cNvPicPr>
            <a:picLocks noChangeAspect="1"/>
          </p:cNvPicPr>
          <p:nvPr/>
        </p:nvPicPr>
        <p:blipFill>
          <a:blip r:embed="rId2" cstate="print"/>
          <a:stretch>
            <a:fillRect/>
          </a:stretch>
        </p:blipFill>
        <p:spPr>
          <a:xfrm rot="492864">
            <a:off x="5177173" y="1327429"/>
            <a:ext cx="2881313" cy="614363"/>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755576" y="1340768"/>
            <a:ext cx="6552728" cy="3046988"/>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a:spAutoFit/>
          </a:bodyPr>
          <a:lstStyle/>
          <a:p>
            <a:pPr>
              <a:defRPr/>
            </a:pPr>
            <a:r>
              <a:rPr lang="nl-NL" sz="2400" i="1" dirty="0" smtClean="0"/>
              <a:t>Eerst kijken:</a:t>
            </a:r>
            <a:r>
              <a:rPr lang="nl-NL" sz="2400" dirty="0" smtClean="0"/>
              <a:t> </a:t>
            </a:r>
          </a:p>
          <a:p>
            <a:pPr>
              <a:defRPr/>
            </a:pPr>
            <a:endParaRPr lang="nl-NL" sz="2400" dirty="0" smtClean="0"/>
          </a:p>
          <a:p>
            <a:pPr marL="914400" lvl="1" indent="-457200">
              <a:buFontTx/>
              <a:buAutoNum type="arabicPeriod"/>
              <a:defRPr/>
            </a:pPr>
            <a:r>
              <a:rPr lang="nl-NL" sz="2000" dirty="0" smtClean="0"/>
              <a:t>Maak groepjes van drie</a:t>
            </a:r>
          </a:p>
          <a:p>
            <a:pPr marL="914400" lvl="1" indent="-457200">
              <a:buFontTx/>
              <a:buAutoNum type="arabicPeriod"/>
              <a:defRPr/>
            </a:pPr>
            <a:endParaRPr lang="nl-NL" sz="2000" dirty="0" smtClean="0"/>
          </a:p>
          <a:p>
            <a:pPr marL="914400" lvl="1" indent="-457200">
              <a:buFontTx/>
              <a:buAutoNum type="arabicPeriod"/>
              <a:defRPr/>
            </a:pPr>
            <a:r>
              <a:rPr lang="nl-NL" sz="2000" dirty="0" smtClean="0"/>
              <a:t>Kijk wat er op de snijplank ligt</a:t>
            </a:r>
          </a:p>
          <a:p>
            <a:pPr marL="914400" lvl="1" indent="-457200">
              <a:buFontTx/>
              <a:buAutoNum type="arabicPeriod"/>
              <a:defRPr/>
            </a:pPr>
            <a:endParaRPr lang="nl-NL" sz="2000" dirty="0" smtClean="0"/>
          </a:p>
          <a:p>
            <a:pPr marL="914400" lvl="1" indent="-457200">
              <a:buFontTx/>
              <a:buAutoNum type="arabicPeriod"/>
              <a:defRPr/>
            </a:pPr>
            <a:r>
              <a:rPr lang="nl-NL" sz="2000" dirty="0" smtClean="0"/>
              <a:t>Beschrijf wat je ziet</a:t>
            </a:r>
          </a:p>
          <a:p>
            <a:pPr marL="914400" lvl="1" indent="-457200">
              <a:buFontTx/>
              <a:buAutoNum type="arabicPeriod"/>
              <a:defRPr/>
            </a:pPr>
            <a:endParaRPr lang="nl-NL" sz="2000" dirty="0" smtClean="0"/>
          </a:p>
          <a:p>
            <a:pPr>
              <a:defRPr/>
            </a:pPr>
            <a:endParaRPr lang="nl-NL" sz="2400" dirty="0"/>
          </a:p>
        </p:txBody>
      </p:sp>
      <p:sp>
        <p:nvSpPr>
          <p:cNvPr id="7" name="Tekstvak 6"/>
          <p:cNvSpPr txBox="1"/>
          <p:nvPr/>
        </p:nvSpPr>
        <p:spPr>
          <a:xfrm>
            <a:off x="755576" y="404664"/>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smtClean="0">
                <a:solidFill>
                  <a:schemeClr val="tx1"/>
                </a:solidFill>
                <a:latin typeface="+mj-lt"/>
                <a:ea typeface="+mj-ea"/>
                <a:cs typeface="+mj-cs"/>
              </a:rPr>
              <a:t>En nu aan de slag!</a:t>
            </a:r>
            <a:endParaRPr lang="nl-NL" sz="4400" b="0">
              <a:solidFill>
                <a:schemeClr val="tx1"/>
              </a:solidFill>
              <a:latin typeface="+mj-lt"/>
              <a:ea typeface="+mj-ea"/>
              <a:cs typeface="+mj-cs"/>
            </a:endParaRPr>
          </a:p>
        </p:txBody>
      </p:sp>
      <p:sp>
        <p:nvSpPr>
          <p:cNvPr id="5" name="Tekstvak 4"/>
          <p:cNvSpPr txBox="1"/>
          <p:nvPr/>
        </p:nvSpPr>
        <p:spPr>
          <a:xfrm rot="20495484">
            <a:off x="5092101" y="2687769"/>
            <a:ext cx="3865778" cy="1815227"/>
          </a:xfrm>
          <a:prstGeom prst="irregularSeal1">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nl-NL" b="1" dirty="0" smtClean="0"/>
              <a:t>Handschoenen aan?</a:t>
            </a:r>
          </a:p>
          <a:p>
            <a:pPr algn="ctr"/>
            <a:r>
              <a:rPr lang="nl-NL" b="1" dirty="0" smtClean="0"/>
              <a:t>Aanraken mag!</a:t>
            </a:r>
            <a:endParaRPr lang="nl-NL"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benen.jpg"/>
          <p:cNvPicPr>
            <a:picLocks noChangeAspect="1"/>
          </p:cNvPicPr>
          <p:nvPr/>
        </p:nvPicPr>
        <p:blipFill>
          <a:blip r:embed="rId3" cstate="print"/>
          <a:stretch>
            <a:fillRect/>
          </a:stretch>
        </p:blipFill>
        <p:spPr>
          <a:xfrm>
            <a:off x="5408794" y="1772816"/>
            <a:ext cx="3735206" cy="4283036"/>
          </a:xfrm>
          <a:prstGeom prst="rect">
            <a:avLst/>
          </a:prstGeom>
        </p:spPr>
      </p:pic>
      <p:sp>
        <p:nvSpPr>
          <p:cNvPr id="9" name="Tekstvak 8"/>
          <p:cNvSpPr txBox="1"/>
          <p:nvPr/>
        </p:nvSpPr>
        <p:spPr>
          <a:xfrm>
            <a:off x="755576" y="1340768"/>
            <a:ext cx="5904656" cy="3600986"/>
          </a:xfrm>
          <a:prstGeom prst="rect">
            <a:avLst/>
          </a:prstGeom>
          <a:solidFill>
            <a:schemeClr val="bg1"/>
          </a:solidFill>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nl-NL" sz="2400" i="1" dirty="0" smtClean="0"/>
              <a:t>Vragen:</a:t>
            </a:r>
            <a:r>
              <a:rPr lang="nl-NL" sz="2400" dirty="0" smtClean="0"/>
              <a:t> </a:t>
            </a:r>
          </a:p>
          <a:p>
            <a:pPr>
              <a:defRPr/>
            </a:pPr>
            <a:endParaRPr lang="nl-NL" sz="2400" dirty="0" smtClean="0"/>
          </a:p>
          <a:p>
            <a:pPr marL="914400" lvl="1" indent="-457200">
              <a:buFontTx/>
              <a:buAutoNum type="arabicPeriod"/>
              <a:defRPr/>
            </a:pPr>
            <a:r>
              <a:rPr lang="nl-NL" sz="2000" dirty="0" smtClean="0"/>
              <a:t>Waar zit de poot aan het lichaam vast?</a:t>
            </a:r>
          </a:p>
          <a:p>
            <a:pPr marL="914400" lvl="1" indent="-457200">
              <a:buFontTx/>
              <a:buAutoNum type="arabicPeriod"/>
              <a:defRPr/>
            </a:pPr>
            <a:endParaRPr lang="nl-NL" sz="2000" dirty="0" smtClean="0"/>
          </a:p>
          <a:p>
            <a:pPr marL="914400" lvl="1" indent="-457200">
              <a:buFontTx/>
              <a:buAutoNum type="arabicPeriod"/>
              <a:defRPr/>
            </a:pPr>
            <a:r>
              <a:rPr lang="nl-NL" sz="2000" dirty="0" smtClean="0"/>
              <a:t>Waar zit de voet? (wat is onder en boven?)</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valt je op aan de huid? </a:t>
            </a:r>
          </a:p>
          <a:p>
            <a:pPr marL="914400" lvl="1" indent="-457200">
              <a:buFontTx/>
              <a:buAutoNum type="arabicPeriod"/>
              <a:defRPr/>
            </a:pPr>
            <a:endParaRPr lang="nl-NL" sz="2000" dirty="0" smtClean="0"/>
          </a:p>
          <a:p>
            <a:pPr marL="914400" lvl="1" indent="-457200">
              <a:buFontTx/>
              <a:buAutoNum type="arabicPeriod"/>
              <a:defRPr/>
            </a:pPr>
            <a:r>
              <a:rPr lang="nl-NL" sz="2000" dirty="0" smtClean="0"/>
              <a:t>Vergelijk de poot met je eigen been</a:t>
            </a:r>
          </a:p>
          <a:p>
            <a:pPr marL="914400" lvl="1" indent="-457200">
              <a:buFontTx/>
              <a:buAutoNum type="arabicPeriod"/>
              <a:defRPr/>
            </a:pPr>
            <a:endParaRPr lang="nl-NL" sz="2000" dirty="0" smtClean="0"/>
          </a:p>
          <a:p>
            <a:pPr marL="914400" lvl="1" indent="-457200">
              <a:buFontTx/>
              <a:buAutoNum type="arabicPeriod"/>
              <a:defRPr/>
            </a:pPr>
            <a:r>
              <a:rPr lang="nl-NL" sz="2000" dirty="0" smtClean="0"/>
              <a:t>Wat is hetzelfde? Wat verschilt?</a:t>
            </a:r>
          </a:p>
        </p:txBody>
      </p:sp>
      <p:sp>
        <p:nvSpPr>
          <p:cNvPr id="4" name="Tekstvak 3"/>
          <p:cNvSpPr txBox="1"/>
          <p:nvPr/>
        </p:nvSpPr>
        <p:spPr>
          <a:xfrm>
            <a:off x="755576" y="332656"/>
            <a:ext cx="5688013" cy="609398"/>
          </a:xfrm>
          <a:prstGeom prst="rect">
            <a:avLst/>
          </a:prstGeom>
          <a:noFill/>
          <a:ln>
            <a:noFill/>
          </a:ln>
          <a:effectLst>
            <a:outerShdw blurRad="57785" dist="33020" dir="3180000" algn="ctr">
              <a:srgbClr val="000000">
                <a:alpha val="30000"/>
              </a:srgbClr>
            </a:outerShdw>
          </a:effectLst>
        </p:spPr>
        <p:style>
          <a:lnRef idx="2">
            <a:schemeClr val="dk1"/>
          </a:lnRef>
          <a:fillRef idx="1">
            <a:schemeClr val="lt1"/>
          </a:fillRef>
          <a:effectRef idx="0">
            <a:schemeClr val="dk1"/>
          </a:effectRef>
          <a:fontRef idx="minor">
            <a:schemeClr val="dk1"/>
          </a:fontRef>
        </p:style>
        <p:txBody>
          <a:bodyPr vert="horz" lIns="0" tIns="0" rIns="0" bIns="0" rtlCol="0" anchor="t" anchorCtr="0">
            <a:spAutoFit/>
          </a:bodyPr>
          <a:lstStyle>
            <a:defPPr>
              <a:defRPr lang="en-US"/>
            </a:defPPr>
            <a:lvl1pPr defTabSz="914400" eaLnBrk="1" latinLnBrk="0" hangingPunct="1">
              <a:lnSpc>
                <a:spcPct val="90000"/>
              </a:lnSpc>
              <a:buNone/>
              <a:defRPr sz="2800" b="1" spc="-60" baseline="0"/>
            </a:lvl1pPr>
          </a:lstStyle>
          <a:p>
            <a:r>
              <a:rPr lang="nl-NL" sz="4400" b="0" dirty="0" smtClean="0">
                <a:solidFill>
                  <a:schemeClr val="tx1"/>
                </a:solidFill>
                <a:latin typeface="+mj-lt"/>
                <a:ea typeface="+mj-ea"/>
                <a:cs typeface="+mj-cs"/>
              </a:rPr>
              <a:t>Kippenpoot</a:t>
            </a:r>
            <a:endParaRPr lang="nl-NL" sz="4400" b="0" dirty="0">
              <a:solidFill>
                <a:schemeClr val="tx1"/>
              </a:solidFill>
              <a:latin typeface="+mj-lt"/>
              <a:ea typeface="+mj-ea"/>
              <a:cs typeface="+mj-cs"/>
            </a:endParaRPr>
          </a:p>
        </p:txBody>
      </p:sp>
    </p:spTree>
    <p:extLst>
      <p:ext uri="{BB962C8B-B14F-4D97-AF65-F5344CB8AC3E}">
        <p14:creationId xmlns:p14="http://schemas.microsoft.com/office/powerpoint/2010/main" xmlns="" val="3785140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tuurwerkwinke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1260</TotalTime>
  <Words>775</Words>
  <Application>Microsoft Office PowerPoint</Application>
  <PresentationFormat>Diavoorstelling (4:3)</PresentationFormat>
  <Paragraphs>237</Paragraphs>
  <Slides>31</Slides>
  <Notes>12</Notes>
  <HiddenSlides>0</HiddenSlides>
  <MMClips>0</MMClips>
  <ScaleCrop>false</ScaleCrop>
  <HeadingPairs>
    <vt:vector size="4" baseType="variant">
      <vt:variant>
        <vt:lpstr>Thema</vt:lpstr>
      </vt:variant>
      <vt:variant>
        <vt:i4>2</vt:i4>
      </vt:variant>
      <vt:variant>
        <vt:lpstr>Diatitels</vt:lpstr>
      </vt:variant>
      <vt:variant>
        <vt:i4>31</vt:i4>
      </vt:variant>
    </vt:vector>
  </HeadingPairs>
  <TitlesOfParts>
    <vt:vector size="33" baseType="lpstr">
      <vt:lpstr>Aangepast ontwerp</vt:lpstr>
      <vt:lpstr>Natuurwerkwinkel</vt:lpstr>
      <vt:lpstr>Anatomie op je bord</vt:lpstr>
      <vt:lpstr>Dia 2</vt:lpstr>
      <vt:lpstr>Even voorstellen...</vt:lpstr>
      <vt:lpstr>Kip, het meest veelzijdige...</vt:lpstr>
      <vt:lpstr>Dia 5</vt:lpstr>
      <vt:lpstr>Begrippen</vt:lpstr>
      <vt:lpstr>Dia 7</vt:lpstr>
      <vt:lpstr>Dia 8</vt:lpstr>
      <vt:lpstr>Dia 9</vt:lpstr>
      <vt:lpstr>Dia 10</vt:lpstr>
      <vt:lpstr>Dia 11</vt:lpstr>
      <vt:lpstr>Dia 12</vt:lpstr>
      <vt:lpstr>Dia 13</vt:lpstr>
      <vt:lpstr>Dia 14</vt:lpstr>
      <vt:lpstr>Dia 15</vt:lpstr>
      <vt:lpstr>Vergelijk met jezelf...</vt:lpstr>
      <vt:lpstr>Dia 17</vt:lpstr>
      <vt:lpstr>Dia 18</vt:lpstr>
      <vt:lpstr>Dia 19</vt:lpstr>
      <vt:lpstr>Dia 20</vt:lpstr>
      <vt:lpstr>Dia 21</vt:lpstr>
      <vt:lpstr>Dia 22</vt:lpstr>
      <vt:lpstr>Dia 23</vt:lpstr>
      <vt:lpstr>Dia 24</vt:lpstr>
      <vt:lpstr>Begrippen</vt:lpstr>
      <vt:lpstr>Dia 26</vt:lpstr>
      <vt:lpstr>Andere lesideeën</vt:lpstr>
      <vt:lpstr>Bottenbeest</vt:lpstr>
      <vt:lpstr>Resultaten</vt:lpstr>
      <vt:lpstr>En het goede antwoord was...</vt:lpstr>
      <vt:lpstr>Bewegende hand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Verhip, waar zitten de knieën van een kip?</dc:title>
  <dc:creator>Teun</dc:creator>
  <cp:lastModifiedBy>Teun</cp:lastModifiedBy>
  <cp:revision>76</cp:revision>
  <dcterms:created xsi:type="dcterms:W3CDTF">2016-11-14T13:32:29Z</dcterms:created>
  <dcterms:modified xsi:type="dcterms:W3CDTF">2017-06-09T10:13:13Z</dcterms:modified>
</cp:coreProperties>
</file>