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sldIdLst>
    <p:sldId id="256" r:id="rId3"/>
    <p:sldId id="281" r:id="rId4"/>
    <p:sldId id="277" r:id="rId5"/>
    <p:sldId id="279" r:id="rId6"/>
    <p:sldId id="278" r:id="rId7"/>
    <p:sldId id="257" r:id="rId8"/>
    <p:sldId id="258" r:id="rId9"/>
    <p:sldId id="261" r:id="rId10"/>
    <p:sldId id="262" r:id="rId11"/>
    <p:sldId id="260" r:id="rId12"/>
    <p:sldId id="264" r:id="rId13"/>
    <p:sldId id="263" r:id="rId14"/>
    <p:sldId id="265" r:id="rId15"/>
    <p:sldId id="266" r:id="rId16"/>
    <p:sldId id="267" r:id="rId17"/>
    <p:sldId id="268" r:id="rId18"/>
    <p:sldId id="282" r:id="rId19"/>
    <p:sldId id="269" r:id="rId20"/>
    <p:sldId id="270" r:id="rId21"/>
    <p:sldId id="275" r:id="rId22"/>
    <p:sldId id="276" r:id="rId23"/>
    <p:sldId id="283" r:id="rId24"/>
    <p:sldId id="284" r:id="rId25"/>
    <p:sldId id="274" r:id="rId26"/>
    <p:sldId id="271" r:id="rId27"/>
    <p:sldId id="273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4" autoAdjust="0"/>
  </p:normalViewPr>
  <p:slideViewPr>
    <p:cSldViewPr>
      <p:cViewPr varScale="1">
        <p:scale>
          <a:sx n="104" d="100"/>
          <a:sy n="104" d="100"/>
        </p:scale>
        <p:origin x="-18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oos%20van%20jericho%20(edit)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20181" y="441757"/>
            <a:ext cx="440029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Biologische modellen in gips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8877"/>
            <a:ext cx="3546295" cy="4608512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" name="TextBox 23"/>
          <p:cNvSpPr txBox="1"/>
          <p:nvPr/>
        </p:nvSpPr>
        <p:spPr>
          <a:xfrm>
            <a:off x="5004048" y="4466201"/>
            <a:ext cx="36907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Roberto </a:t>
            </a:r>
            <a:r>
              <a:rPr lang="nl-NL" sz="3200" dirty="0" err="1" smtClean="0">
                <a:solidFill>
                  <a:schemeClr val="bg1"/>
                </a:solidFill>
                <a:cs typeface="Arial" pitchFamily="34" charset="0"/>
              </a:rPr>
              <a:t>Cristofoli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5004048" y="4958644"/>
            <a:ext cx="36907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Het Hooghuis, Oss 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308140" y="2060848"/>
            <a:ext cx="6530697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Latex is redelijk duur </a:t>
            </a:r>
            <a:r>
              <a:rPr lang="nl-NL" sz="2300" dirty="0" smtClean="0">
                <a:solidFill>
                  <a:schemeClr val="bg1"/>
                </a:solidFill>
                <a:cs typeface="Arial" pitchFamily="34" charset="0"/>
              </a:rPr>
              <a:t>(tussen € 12 </a:t>
            </a:r>
            <a:r>
              <a:rPr lang="nl-NL" sz="2300" dirty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nl-NL" sz="2300" dirty="0" smtClean="0">
                <a:solidFill>
                  <a:schemeClr val="bg1"/>
                </a:solidFill>
                <a:cs typeface="Arial" pitchFamily="34" charset="0"/>
              </a:rPr>
              <a:t>€ 30 )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Verschil in kwaliteit </a:t>
            </a: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(viscositeit)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Per strijkbeurt weinig nodig </a:t>
            </a:r>
            <a:r>
              <a:rPr lang="nl-NL" sz="2400" dirty="0" smtClean="0">
                <a:solidFill>
                  <a:schemeClr val="bg1"/>
                </a:solidFill>
                <a:cs typeface="Arial" pitchFamily="34" charset="0"/>
              </a:rPr>
              <a:t>(ongeveer 1 cm in conservenblik)</a:t>
            </a:r>
            <a:endParaRPr lang="nl-NL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Kwasten met koud water reinigen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Denk aan verstoppingen </a:t>
            </a:r>
            <a:r>
              <a:rPr lang="nl-NL" sz="24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nl-NL" sz="2400" dirty="0" err="1" smtClean="0">
                <a:solidFill>
                  <a:schemeClr val="bg1"/>
                </a:solidFill>
                <a:cs typeface="Arial" pitchFamily="34" charset="0"/>
              </a:rPr>
              <a:t>vulcaniseren</a:t>
            </a:r>
            <a:r>
              <a:rPr lang="nl-NL" sz="24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Denk 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aan allergieën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94143"/>
            <a:ext cx="1927228" cy="2890842"/>
          </a:xfrm>
          <a:prstGeom prst="rect">
            <a:avLst/>
          </a:prstGeom>
          <a:effectLst>
            <a:outerShdw blurRad="50800" dist="50800" dir="29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3" y="3866277"/>
            <a:ext cx="1900272" cy="2533696"/>
          </a:xfrm>
          <a:prstGeom prst="rect">
            <a:avLst/>
          </a:prstGeom>
          <a:effectLst>
            <a:outerShdw blurRad="50800" dist="50800" dir="29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23"/>
          <p:cNvSpPr txBox="1"/>
          <p:nvPr/>
        </p:nvSpPr>
        <p:spPr>
          <a:xfrm>
            <a:off x="4734381" y="317737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(extra info)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7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995936" y="317737"/>
            <a:ext cx="484290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Gips gieten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</a:t>
            </a:r>
            <a:r>
              <a:rPr lang="nl-NL" sz="4400" b="1" dirty="0" err="1" smtClean="0">
                <a:solidFill>
                  <a:srgbClr val="0070C0"/>
                </a:solidFill>
                <a:cs typeface="Arial" pitchFamily="34" charset="0"/>
              </a:rPr>
              <a:t>benodigheden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707904" y="2132856"/>
            <a:ext cx="5112568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Modelgips</a:t>
            </a: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fijnere structuur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minder luchtbellen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Doos van 2,5 kg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ca. 6 – 8 modellen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afhankelijk van grootte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afhankelijk van schenkdikte 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709970" cy="2465456"/>
          </a:xfrm>
          <a:prstGeom prst="rect">
            <a:avLst/>
          </a:prstGeom>
          <a:effectLst>
            <a:outerShdw blurRad="50800" dist="50800" dir="390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40" y="3212976"/>
            <a:ext cx="1820536" cy="3141633"/>
          </a:xfrm>
          <a:prstGeom prst="rect">
            <a:avLst/>
          </a:prstGeom>
          <a:noFill/>
          <a:ln>
            <a:noFill/>
          </a:ln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9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99992" y="317737"/>
            <a:ext cx="433884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Gips gieten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067944" y="1988840"/>
            <a:ext cx="4752527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Gips goed mengen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 smtClean="0">
                <a:solidFill>
                  <a:schemeClr val="bg1"/>
                </a:solidFill>
                <a:cs typeface="Arial" pitchFamily="34" charset="0"/>
              </a:rPr>
              <a:t>klonters maken een dun model zwak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Langzaam uitschenken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Gevulde mal heen en weer schudden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Eventueel steunmal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??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" y="313654"/>
            <a:ext cx="2012474" cy="2683298"/>
          </a:xfrm>
          <a:prstGeom prst="rect">
            <a:avLst/>
          </a:prstGeom>
          <a:effectLst>
            <a:outerShdw blurRad="50800" dist="50800" dir="342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1764979" cy="2353305"/>
          </a:xfrm>
          <a:prstGeom prst="rect">
            <a:avLst/>
          </a:prstGeom>
          <a:effectLst>
            <a:outerShdw blurRad="50800" dist="50800" dir="2940000" algn="ctr" rotWithShape="0">
              <a:srgbClr val="000000">
                <a:alpha val="55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7" y="4368380"/>
            <a:ext cx="2559262" cy="1919447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63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99992" y="317737"/>
            <a:ext cx="446449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Gips uit mal halen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211960" y="2060848"/>
            <a:ext cx="4392488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Model met mal ondersteboven leggen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Vanuit de hoeken mal los halen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Bij dunne delen (neus) voorzichtig zijn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??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7737"/>
            <a:ext cx="2448920" cy="2866628"/>
          </a:xfrm>
          <a:prstGeom prst="rect">
            <a:avLst/>
          </a:prstGeom>
          <a:effectLst>
            <a:outerShdw blurRad="50800" dist="50800" dir="3420000" algn="ctr" rotWithShape="0">
              <a:srgbClr val="000000">
                <a:alpha val="39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701" y="3973700"/>
            <a:ext cx="2472274" cy="1854205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2" y="3674232"/>
            <a:ext cx="1712416" cy="2462707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29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67944" y="416136"/>
            <a:ext cx="472624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           (</a:t>
            </a:r>
            <a:r>
              <a:rPr lang="nl-NL" sz="4000" b="1" dirty="0" err="1" smtClean="0">
                <a:solidFill>
                  <a:srgbClr val="0070C0"/>
                </a:solidFill>
                <a:cs typeface="Arial" pitchFamily="34" charset="0"/>
              </a:rPr>
              <a:t>benodigheden</a:t>
            </a:r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211960" y="2349952"/>
            <a:ext cx="4433246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Brede kwast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Basiskleur / onderlaag aanbrengen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tijdwinst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Acrylverf (huidskleur)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prstClr val="white"/>
                </a:solidFill>
                <a:cs typeface="Arial" pitchFamily="34" charset="0"/>
              </a:rPr>
              <a:t>v</a:t>
            </a:r>
            <a:r>
              <a:rPr lang="nl-NL" sz="2800" dirty="0" smtClean="0">
                <a:solidFill>
                  <a:prstClr val="white"/>
                </a:solidFill>
                <a:cs typeface="Arial" pitchFamily="34" charset="0"/>
              </a:rPr>
              <a:t>erschil in prijs</a:t>
            </a:r>
            <a:endParaRPr lang="nl-NL" sz="2800" dirty="0">
              <a:solidFill>
                <a:prstClr val="white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062" y="516221"/>
            <a:ext cx="2620652" cy="1965489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4" y="2204864"/>
            <a:ext cx="2069330" cy="2736304"/>
          </a:xfrm>
          <a:prstGeom prst="rect">
            <a:avLst/>
          </a:prstGeom>
          <a:effectLst>
            <a:outerShdw blurRad="50800" dist="50800" dir="348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006" y="4396596"/>
            <a:ext cx="2556194" cy="19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3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572000" y="2132855"/>
            <a:ext cx="390817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Dunne kwasten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Acrylverf </a:t>
            </a: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(kleuren)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Pak een mooie  afbeelding </a:t>
            </a: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(origineel of via internet) 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voor 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de juiste kleur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smtClean="0">
                <a:solidFill>
                  <a:schemeClr val="bg1"/>
                </a:solidFill>
                <a:cs typeface="Arial" pitchFamily="34" charset="0"/>
              </a:rPr>
              <a:t>Zelf mengen</a:t>
            </a: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" y="3429000"/>
            <a:ext cx="3962143" cy="2971607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23"/>
          <p:cNvSpPr txBox="1"/>
          <p:nvPr/>
        </p:nvSpPr>
        <p:spPr>
          <a:xfrm>
            <a:off x="4067944" y="416136"/>
            <a:ext cx="472624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           (</a:t>
            </a:r>
            <a:r>
              <a:rPr lang="nl-NL" sz="4000" b="1" dirty="0" err="1" smtClean="0">
                <a:solidFill>
                  <a:srgbClr val="0070C0"/>
                </a:solidFill>
                <a:cs typeface="Arial" pitchFamily="34" charset="0"/>
              </a:rPr>
              <a:t>benodigheden</a:t>
            </a:r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36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0" y="404664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pPr algn="r"/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410236" y="2006420"/>
            <a:ext cx="442689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Werk vanaf onderlaag naar boven toe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Verf trekt best snel in gips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Weinig zwart, veel geduld </a:t>
            </a:r>
          </a:p>
          <a:p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632905" cy="3002336"/>
          </a:xfrm>
          <a:prstGeom prst="rect">
            <a:avLst/>
          </a:prstGeom>
          <a:effectLst>
            <a:outerShdw blurRad="50800" dist="50800" dir="246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" y="3933054"/>
            <a:ext cx="3597255" cy="2697941"/>
          </a:xfrm>
          <a:prstGeom prst="rect">
            <a:avLst/>
          </a:prstGeom>
          <a:effectLst>
            <a:outerShdw blurRad="50800" dist="50800" dir="246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42" y="3933056"/>
            <a:ext cx="3461857" cy="2697941"/>
          </a:xfrm>
          <a:prstGeom prst="rect">
            <a:avLst/>
          </a:prstGeom>
          <a:effectLst>
            <a:outerShdw blurRad="50800" dist="50800" dir="2460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6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0" y="404664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pPr algn="r"/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067944" y="2006420"/>
            <a:ext cx="442689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Werk vanaf onderlaag naar boven toe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Verf trekt best snel in gips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Weinig zwart, veel geduld </a:t>
            </a:r>
          </a:p>
          <a:p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3194871" cy="4392488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00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0" y="404664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pPr algn="r"/>
            <a:r>
              <a:rPr lang="nl-NL" sz="40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904003" y="2204864"/>
            <a:ext cx="491320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Finishing </a:t>
            </a:r>
            <a:r>
              <a:rPr lang="nl-NL" sz="3200" dirty="0" err="1" smtClean="0">
                <a:solidFill>
                  <a:schemeClr val="bg1"/>
                </a:solidFill>
                <a:cs typeface="Arial" pitchFamily="34" charset="0"/>
              </a:rPr>
              <a:t>touch</a:t>
            </a:r>
            <a:endParaRPr lang="nl-NL" sz="3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Vernis (acryl) aanbrengen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Model op plankje plakken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Schilderijhaakje eraan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5465"/>
            <a:ext cx="1697288" cy="2405063"/>
          </a:xfrm>
          <a:prstGeom prst="rect">
            <a:avLst/>
          </a:prstGeom>
          <a:effectLst>
            <a:outerShdw blurRad="50800" dist="50800" dir="348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5389"/>
            <a:ext cx="1764221" cy="2277022"/>
          </a:xfrm>
          <a:prstGeom prst="rect">
            <a:avLst/>
          </a:prstGeom>
          <a:effectLst>
            <a:outerShdw blurRad="50800" dist="50800" dir="4680000" algn="ctr" rotWithShape="0">
              <a:srgbClr val="000000">
                <a:alpha val="47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9300" y="4555990"/>
            <a:ext cx="2343948" cy="1757961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00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0" y="1916832"/>
            <a:ext cx="8820472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Mogelijke opdrachten: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Lln. zetten delen van de cel en taken in schema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Lln. zoeken met smartphone afbeelding voor de kleuren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Lln. </a:t>
            </a:r>
            <a:r>
              <a:rPr lang="nl-NL" sz="2800" dirty="0" err="1" smtClean="0">
                <a:solidFill>
                  <a:schemeClr val="bg1"/>
                </a:solidFill>
                <a:cs typeface="Arial" pitchFamily="34" charset="0"/>
              </a:rPr>
              <a:t>bestickeren</a:t>
            </a: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 het gipsmodel met nummers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Wedstrijdelement inbouwen: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Lln. beoordelen elkaars modellen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Lln. versieren lokaal met modellen</a:t>
            </a:r>
          </a:p>
          <a:p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27" y="4194377"/>
            <a:ext cx="3036730" cy="2277547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04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83768" y="376118"/>
            <a:ext cx="632995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Waarom vinden leerlingen planten saai?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107504" y="2034312"/>
            <a:ext cx="8856984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Bij welk type antwoorden zou je jouw leerlingen kunnen plaatsen?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Type 1:  ‘Planten doen niks.’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Type 2:  ‘Wat heb je aan kennis over planten?’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Type 3:  ‘Wat is er dan interessant aan een plant?’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Type 4:  ‘Ik vind groente ook niet lekker.’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Type 5:  ‘Alles is saai.’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Type 6:  … anders ….</a:t>
            </a:r>
          </a:p>
        </p:txBody>
      </p:sp>
    </p:spTree>
    <p:extLst>
      <p:ext uri="{BB962C8B-B14F-4D97-AF65-F5344CB8AC3E}">
        <p14:creationId xmlns:p14="http://schemas.microsoft.com/office/powerpoint/2010/main" val="894294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079" y="1773360"/>
            <a:ext cx="5188931" cy="3891698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81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81508"/>
              </p:ext>
            </p:extLst>
          </p:nvPr>
        </p:nvGraphicFramePr>
        <p:xfrm>
          <a:off x="683568" y="2492896"/>
          <a:ext cx="8280920" cy="382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752195"/>
                <a:gridCol w="5184576"/>
              </a:tblGrid>
              <a:tr h="629614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nummer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naam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functie</a:t>
                      </a:r>
                      <a:endParaRPr lang="nl-NL" sz="2400" dirty="0"/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celwand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geeft stevigheid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aan de cel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7354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bladgroenkorrel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fotosynthese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zetmeelkorrel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   o</a:t>
                      </a: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pslag van reservevoedsel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lysosoom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afvalstoffen afbreken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enz.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….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….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al 3"/>
          <p:cNvSpPr/>
          <p:nvPr/>
        </p:nvSpPr>
        <p:spPr>
          <a:xfrm>
            <a:off x="1176135" y="3278324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1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176135" y="4559717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5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176135" y="3861048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3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1176135" y="5244480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9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3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3" y="1737400"/>
            <a:ext cx="6253735" cy="4787944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0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97737"/>
              </p:ext>
            </p:extLst>
          </p:nvPr>
        </p:nvGraphicFramePr>
        <p:xfrm>
          <a:off x="683568" y="2492896"/>
          <a:ext cx="8280920" cy="385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572175"/>
                <a:gridCol w="5364596"/>
              </a:tblGrid>
              <a:tr h="629614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nummer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naam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functie</a:t>
                      </a:r>
                      <a:endParaRPr lang="nl-NL" sz="2400" dirty="0"/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hoornlaag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bescherming tegen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uitdroging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bescherming tegen infecties 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7354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talgkliertje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talg produceren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hoornlaag en haren soepel houden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bloedvaatje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aanvoer van 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nl-NL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 / bouwstoffen / witte bloedcellen</a:t>
                      </a:r>
                    </a:p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afvoer van CO</a:t>
                      </a:r>
                      <a:r>
                        <a:rPr lang="nl-NL" b="1" baseline="-25000" dirty="0" smtClean="0">
                          <a:solidFill>
                            <a:srgbClr val="002060"/>
                          </a:solidFill>
                        </a:rPr>
                        <a:t>2 </a:t>
                      </a:r>
                      <a:r>
                        <a:rPr lang="nl-NL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/ andere afvalstoffen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zweetkliertje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zweet produceren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regeling lichaamstemperatuur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enz.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….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002060"/>
                          </a:solidFill>
                        </a:rPr>
                        <a:t>….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al 3"/>
          <p:cNvSpPr/>
          <p:nvPr/>
        </p:nvSpPr>
        <p:spPr>
          <a:xfrm>
            <a:off x="1176135" y="3278324"/>
            <a:ext cx="360040" cy="36004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1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176135" y="4559717"/>
            <a:ext cx="360040" cy="36004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6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176135" y="3861048"/>
            <a:ext cx="360040" cy="36004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3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1176135" y="5244480"/>
            <a:ext cx="360040" cy="36004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</a:rPr>
              <a:t>8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1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179512" y="2553423"/>
            <a:ext cx="4104456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Leuk voor de afwisseling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Leren samenwerken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Van elkaar leren (ligt aan opdracht en taakverdeling)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Combi met ander </a:t>
            </a: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vak</a:t>
            </a:r>
          </a:p>
          <a:p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4779186" y="2553423"/>
            <a:ext cx="389727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Veel voorbereiding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Goede organisatie nodig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Kosten (1 model per lln. is nogal duur …)</a:t>
            </a: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19476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P L U S </a:t>
            </a:r>
            <a:r>
              <a:rPr lang="nl-NL" sz="3600" b="1" dirty="0" err="1" smtClean="0">
                <a:solidFill>
                  <a:schemeClr val="bg1"/>
                </a:solidFill>
              </a:rPr>
              <a:t>S</a:t>
            </a:r>
            <a:r>
              <a:rPr lang="nl-NL" sz="3600" b="1" dirty="0" smtClean="0">
                <a:solidFill>
                  <a:schemeClr val="bg1"/>
                </a:solidFill>
              </a:rPr>
              <a:t> E N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20072" y="194760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M I N </a:t>
            </a:r>
            <a:r>
              <a:rPr lang="nl-NL" sz="3600" b="1" dirty="0" err="1" smtClean="0">
                <a:solidFill>
                  <a:schemeClr val="bg1"/>
                </a:solidFill>
              </a:rPr>
              <a:t>N</a:t>
            </a:r>
            <a:r>
              <a:rPr lang="nl-NL" sz="3600" b="1" dirty="0" smtClean="0">
                <a:solidFill>
                  <a:schemeClr val="bg1"/>
                </a:solidFill>
              </a:rPr>
              <a:t> E N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2703478" y="5138746"/>
            <a:ext cx="341351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Leer-rendement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2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089226" y="836711"/>
            <a:ext cx="372108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Zelf aan de slag 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635896" y="2050770"/>
            <a:ext cx="5052283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Eigen model </a:t>
            </a:r>
            <a:r>
              <a:rPr lang="nl-NL" sz="2400" dirty="0" smtClean="0">
                <a:solidFill>
                  <a:schemeClr val="bg1"/>
                </a:solidFill>
                <a:cs typeface="Arial" pitchFamily="34" charset="0"/>
              </a:rPr>
              <a:t>(maak een keuze)</a:t>
            </a:r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Bepaal zelf wat je nodig hebt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Materialen per 2-tal en  anders even lenen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Laatste 5 minuten opruimen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Model goed inpakken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Model mee </a:t>
            </a:r>
            <a:r>
              <a:rPr lang="nl-NL" sz="2400" dirty="0" smtClean="0">
                <a:solidFill>
                  <a:schemeClr val="bg1"/>
                </a:solidFill>
                <a:cs typeface="Arial" pitchFamily="34" charset="0"/>
              </a:rPr>
              <a:t>(naar hotelkamer of alvast in kofferbak auto)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1"/>
            <a:ext cx="2970330" cy="3960441"/>
          </a:xfrm>
          <a:prstGeom prst="rect">
            <a:avLst/>
          </a:prstGeom>
          <a:effectLst>
            <a:outerShdw blurRad="50800" dist="50800" dir="396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49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833410" y="2348880"/>
            <a:ext cx="4985211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Geen vaste hand?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Of vandaag gewoon een beetje trillerig?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Vraag dan naar dit handige hulpmiddel!</a:t>
            </a:r>
          </a:p>
          <a:p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862318" cy="3816424"/>
          </a:xfrm>
          <a:prstGeom prst="rect">
            <a:avLst/>
          </a:prstGeom>
          <a:effectLst>
            <a:outerShdw blurRad="50800" dist="50800" dir="4440000" algn="ctr" rotWithShape="0">
              <a:srgbClr val="000000">
                <a:alpha val="67000"/>
              </a:srgbClr>
            </a:outerShdw>
          </a:effectLst>
        </p:spPr>
      </p:pic>
      <p:sp>
        <p:nvSpPr>
          <p:cNvPr id="7" name="TextBox 23"/>
          <p:cNvSpPr txBox="1"/>
          <p:nvPr/>
        </p:nvSpPr>
        <p:spPr>
          <a:xfrm>
            <a:off x="5089226" y="836711"/>
            <a:ext cx="372108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Zelf aan de slag </a:t>
            </a:r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3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5266" y="476672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Vragen &amp;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opmerkingen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419872" y="2204864"/>
            <a:ext cx="5417259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Korte ronde dringende vragen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Vragen tijdens activiteit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Centrale afsluiting (laatste 5 min)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Veel succes en plezier!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1" y="836712"/>
            <a:ext cx="2736304" cy="3648407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01" y="4167082"/>
            <a:ext cx="3290640" cy="246798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66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07905" y="441757"/>
            <a:ext cx="511256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De aanleiding: </a:t>
            </a:r>
          </a:p>
          <a:p>
            <a:pPr algn="r"/>
            <a:r>
              <a:rPr lang="nl-NL" sz="4400" b="1" dirty="0" err="1" smtClean="0">
                <a:solidFill>
                  <a:srgbClr val="0070C0"/>
                </a:solidFill>
                <a:cs typeface="Arial" pitchFamily="34" charset="0"/>
              </a:rPr>
              <a:t>NiBi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 vmbo 2019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95536" y="2259448"/>
            <a:ext cx="60875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Planten </a:t>
            </a:r>
            <a:r>
              <a:rPr lang="nl-NL" sz="3200" dirty="0" err="1" smtClean="0">
                <a:solidFill>
                  <a:schemeClr val="bg1"/>
                </a:solidFill>
                <a:cs typeface="Arial" pitchFamily="34" charset="0"/>
              </a:rPr>
              <a:t>ontsaaien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5224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5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131840" y="376118"/>
            <a:ext cx="56818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T</a:t>
            </a:r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ijd voor iets anders!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23528" y="2060848"/>
            <a:ext cx="86802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Gips practicum!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07" y="1246062"/>
            <a:ext cx="4667671" cy="247706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5" y="3212976"/>
            <a:ext cx="4052101" cy="32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03485" y="376118"/>
            <a:ext cx="44102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Kiezen van model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2" y="1124744"/>
            <a:ext cx="4053143" cy="3072281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" name="TextBox 23"/>
          <p:cNvSpPr txBox="1"/>
          <p:nvPr/>
        </p:nvSpPr>
        <p:spPr>
          <a:xfrm>
            <a:off x="4531984" y="1940856"/>
            <a:ext cx="4320480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Plat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rubber moet eraf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hoeveelheid gips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Reliëf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oldoende delen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Voorbehandeling   met acryl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bescherming verflaag</a:t>
            </a:r>
          </a:p>
        </p:txBody>
      </p:sp>
    </p:spTree>
    <p:extLst>
      <p:ext uri="{BB962C8B-B14F-4D97-AF65-F5344CB8AC3E}">
        <p14:creationId xmlns:p14="http://schemas.microsoft.com/office/powerpoint/2010/main" val="407130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991616" y="317737"/>
            <a:ext cx="48472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      (benodigdheden)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6673"/>
            <a:ext cx="3190229" cy="252028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outerShdw blurRad="50800" dist="50800" dir="3720000" algn="ctr" rotWithShape="0">
              <a:schemeClr val="tx1">
                <a:alpha val="48000"/>
              </a:schemeClr>
            </a:outerShdw>
          </a:effectLst>
        </p:spPr>
      </p:pic>
      <p:sp>
        <p:nvSpPr>
          <p:cNvPr id="6" name="TextBox 23"/>
          <p:cNvSpPr txBox="1"/>
          <p:nvPr/>
        </p:nvSpPr>
        <p:spPr>
          <a:xfrm>
            <a:off x="5920482" y="2204864"/>
            <a:ext cx="291835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Model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Latex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Leeg blik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rede kwast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63" y="4024413"/>
            <a:ext cx="1559049" cy="2482561"/>
          </a:xfrm>
          <a:prstGeom prst="rect">
            <a:avLst/>
          </a:prstGeom>
          <a:effectLst>
            <a:glow>
              <a:schemeClr val="accent1"/>
            </a:glow>
            <a:outerShdw blurRad="50800" dist="50800" dir="27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" y="4005064"/>
            <a:ext cx="1680840" cy="252126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16" y="4043763"/>
            <a:ext cx="1655677" cy="2482561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07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7254" y="260648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5331"/>
            <a:ext cx="3524840" cy="2643629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outerShdw blurRad="50800" dist="50800" dir="372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6" name="TextBox 23"/>
          <p:cNvSpPr txBox="1"/>
          <p:nvPr/>
        </p:nvSpPr>
        <p:spPr>
          <a:xfrm>
            <a:off x="2771800" y="3429000"/>
            <a:ext cx="586262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Denk aan voldoende ventilatie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Dunne laagjes aanbrengen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Beter veel dunne laagjes dan weinig dikke (drogen)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8" y="3645024"/>
            <a:ext cx="2240970" cy="2987960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47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707904" y="2190044"/>
            <a:ext cx="5073806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Brede 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kwast gebruiken </a:t>
            </a:r>
            <a:r>
              <a:rPr lang="nl-NL" sz="2800" dirty="0" smtClean="0">
                <a:solidFill>
                  <a:schemeClr val="bg1"/>
                </a:solidFill>
                <a:cs typeface="Arial" pitchFamily="34" charset="0"/>
              </a:rPr>
              <a:t>(sneller aanbrengen – </a:t>
            </a:r>
            <a:r>
              <a:rPr lang="nl-NL" sz="2800" smtClean="0">
                <a:solidFill>
                  <a:schemeClr val="bg1"/>
                </a:solidFill>
                <a:cs typeface="Arial" pitchFamily="34" charset="0"/>
              </a:rPr>
              <a:t>sneller drogen)</a:t>
            </a:r>
            <a:endParaRPr lang="nl-NL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In begin melkachtig wit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Daarna bijna doorzichtig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Bij meerdere lagen wordt het pas zoals rubber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332"/>
            <a:ext cx="2512314" cy="3429000"/>
          </a:xfrm>
          <a:prstGeom prst="rect">
            <a:avLst/>
          </a:prstGeom>
          <a:effectLst>
            <a:outerShdw blurRad="50800" dist="50800" dir="42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0" y="3356992"/>
            <a:ext cx="2481258" cy="3284984"/>
          </a:xfrm>
          <a:prstGeom prst="rect">
            <a:avLst/>
          </a:prstGeom>
          <a:effectLst>
            <a:outerShdw blurRad="50800" dist="50800" dir="42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9" name="TextBox 23"/>
          <p:cNvSpPr txBox="1"/>
          <p:nvPr/>
        </p:nvSpPr>
        <p:spPr>
          <a:xfrm>
            <a:off x="4677254" y="260648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2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204156" y="2204864"/>
            <a:ext cx="442860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latin typeface="Arial"/>
                <a:cs typeface="Arial"/>
              </a:rPr>
              <a:t>■  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Mallen voorzichtig  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     loshalen van model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bg1"/>
                </a:solidFill>
                <a:latin typeface="Arial"/>
                <a:cs typeface="Arial"/>
              </a:rPr>
              <a:t>■  </a:t>
            </a:r>
            <a:r>
              <a:rPr lang="nl-NL" sz="3200" dirty="0" smtClean="0">
                <a:solidFill>
                  <a:schemeClr val="bg1"/>
                </a:solidFill>
                <a:cs typeface="Arial" pitchFamily="34" charset="0"/>
              </a:rPr>
              <a:t>Eventueel bijsnijden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59" y="3922440"/>
            <a:ext cx="3452368" cy="2589276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6634"/>
            <a:ext cx="3661196" cy="2605082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10" name="TextBox 23"/>
          <p:cNvSpPr txBox="1"/>
          <p:nvPr/>
        </p:nvSpPr>
        <p:spPr>
          <a:xfrm>
            <a:off x="4677254" y="260648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 smtClean="0">
                <a:solidFill>
                  <a:srgbClr val="0070C0"/>
                </a:solidFill>
                <a:cs typeface="Arial" pitchFamily="34" charset="0"/>
              </a:rPr>
              <a:t>(uitvoering)</a:t>
            </a:r>
            <a:endParaRPr lang="nl-N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" y="626924"/>
            <a:ext cx="2520282" cy="1890212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6966" y="1372942"/>
            <a:ext cx="2506594" cy="1879945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69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937224-E4F2-406E-9D78-1C4B2666E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Terberg_TitleMoves</Template>
  <TotalTime>0</TotalTime>
  <Words>716</Words>
  <Application>Microsoft Office PowerPoint</Application>
  <PresentationFormat>Diavoorstelling (4:3)</PresentationFormat>
  <Paragraphs>196</Paragraphs>
  <Slides>27</Slides>
  <Notes>27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Terberg_TitleMoves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2017-05-27T10:14:32Z</dcterms:created>
  <dcterms:modified xsi:type="dcterms:W3CDTF">2019-05-08T09:10:30Z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