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57" r:id="rId3"/>
    <p:sldId id="258" r:id="rId4"/>
    <p:sldId id="263" r:id="rId5"/>
    <p:sldId id="259" r:id="rId6"/>
    <p:sldId id="266" r:id="rId7"/>
    <p:sldId id="281" r:id="rId8"/>
    <p:sldId id="260" r:id="rId9"/>
    <p:sldId id="283" r:id="rId10"/>
    <p:sldId id="284" r:id="rId11"/>
    <p:sldId id="285" r:id="rId12"/>
    <p:sldId id="264" r:id="rId13"/>
    <p:sldId id="269" r:id="rId14"/>
    <p:sldId id="270" r:id="rId15"/>
    <p:sldId id="273" r:id="rId16"/>
    <p:sldId id="274" r:id="rId17"/>
    <p:sldId id="276" r:id="rId18"/>
    <p:sldId id="275" r:id="rId19"/>
    <p:sldId id="261" r:id="rId20"/>
    <p:sldId id="265" r:id="rId21"/>
    <p:sldId id="272" r:id="rId22"/>
    <p:sldId id="278" r:id="rId23"/>
    <p:sldId id="279" r:id="rId24"/>
    <p:sldId id="277" r:id="rId25"/>
    <p:sldId id="280" r:id="rId26"/>
    <p:sldId id="262"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Stijl, gemiddeld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Stijl, gemiddeld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0" d="100"/>
          <a:sy n="80" d="100"/>
        </p:scale>
        <p:origin x="10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nl-NL"/>
              <a:t>Klik om stijl te bewerken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155391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nl-NL"/>
              <a:t>Klik om stijl te bewerken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48A87A34-81AB-432B-8DAE-1953F412C126}" type="datetimeFigureOut">
              <a:rPr lang="en-US" smtClean="0"/>
              <a:pPr/>
              <a:t>11/11/2021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4052196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nl-NL"/>
              <a:t>Klik om stijl te bewerken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48A87A34-81AB-432B-8DAE-1953F412C126}" type="datetimeFigureOut">
              <a:rPr lang="en-US" smtClean="0"/>
              <a:pPr/>
              <a:t>11/11/2021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‹nr.›</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7877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nl-NL"/>
              <a:t>Klik om stijl te bewerken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l-NL"/>
              <a:t>Klikken om de tekststijl van het model te bewerken</a:t>
            </a:r>
          </a:p>
        </p:txBody>
      </p:sp>
      <p:sp>
        <p:nvSpPr>
          <p:cNvPr id="5" name="Date Placeholder 4"/>
          <p:cNvSpPr>
            <a:spLocks noGrp="1"/>
          </p:cNvSpPr>
          <p:nvPr>
            <p:ph type="dt" sz="half" idx="10"/>
          </p:nvPr>
        </p:nvSpPr>
        <p:spPr/>
        <p:txBody>
          <a:bodyPr/>
          <a:lstStyle/>
          <a:p>
            <a:fld id="{48A87A34-81AB-432B-8DAE-1953F412C126}" type="datetimeFigureOut">
              <a:rPr lang="en-US" smtClean="0"/>
              <a:t>11/11/2021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80746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nl-NL"/>
              <a:t>Klik om stijl te bewerken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l-NL"/>
              <a:t>Klikken om de tekststijl van het model te bewerken</a:t>
            </a:r>
          </a:p>
        </p:txBody>
      </p:sp>
      <p:sp>
        <p:nvSpPr>
          <p:cNvPr id="5" name="Date Placeholder 4"/>
          <p:cNvSpPr>
            <a:spLocks noGrp="1"/>
          </p:cNvSpPr>
          <p:nvPr>
            <p:ph type="dt" sz="half" idx="10"/>
          </p:nvPr>
        </p:nvSpPr>
        <p:spPr/>
        <p:txBody>
          <a:bodyPr/>
          <a:lstStyle/>
          <a:p>
            <a:fld id="{48A87A34-81AB-432B-8DAE-1953F412C126}" type="datetimeFigureOut">
              <a:rPr lang="en-US" smtClean="0"/>
              <a:pPr/>
              <a:t>11/11/2021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‹nr.›</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945610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nl-NL"/>
              <a:t>Klik om stijl te bewerken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l-NL"/>
              <a:t>Klikken om de tekststijl van het model te bewerken</a:t>
            </a:r>
          </a:p>
        </p:txBody>
      </p:sp>
      <p:sp>
        <p:nvSpPr>
          <p:cNvPr id="5" name="Date Placeholder 4"/>
          <p:cNvSpPr>
            <a:spLocks noGrp="1"/>
          </p:cNvSpPr>
          <p:nvPr>
            <p:ph type="dt" sz="half" idx="10"/>
          </p:nvPr>
        </p:nvSpPr>
        <p:spPr/>
        <p:txBody>
          <a:bodyPr/>
          <a:lstStyle/>
          <a:p>
            <a:fld id="{48A87A34-81AB-432B-8DAE-1953F412C126}" type="datetimeFigureOut">
              <a:rPr lang="en-US" smtClean="0"/>
              <a:pPr/>
              <a:t>11/11/2021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494492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6893871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nl-NL"/>
              <a:t>Klik om stijl te bewerken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464812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nl-NL"/>
              <a:t>Klik om stijl te bewerken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705604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48A87A34-81AB-432B-8DAE-1953F412C126}" type="datetimeFigureOut">
              <a:rPr lang="en-US" smtClean="0"/>
              <a:t>11/11/2021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717926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11/11/2021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756837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stijl te bewerken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11/11/2021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62136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11/11/2021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158163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11/11/2021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018672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nl-NL"/>
              <a:t>Klik om stijl te bewerken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8A87A34-81AB-432B-8DAE-1953F412C126}" type="datetimeFigureOut">
              <a:rPr lang="en-US" smtClean="0"/>
              <a:t>11/11/2021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69135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8A87A34-81AB-432B-8DAE-1953F412C126}" type="datetimeFigureOut">
              <a:rPr lang="en-US" smtClean="0"/>
              <a:t>11/11/2021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615794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8A87A34-81AB-432B-8DAE-1953F412C126}" type="datetimeFigureOut">
              <a:rPr lang="en-US" smtClean="0"/>
              <a:pPr/>
              <a:t>11/11/2021</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393495408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ved=&amp;url=http%3A%2F%2Fafkinsider.com%2F14324%2Fweird-bizarre-animal-adaptations%2F11%2F&amp;ei=RP9-VPyaMIGwPaXYgbgF&amp;bvm=bv.80642063,d.ZWU&amp;psig=AFQjCNHpKNgJnQyMqMuWsFDNx0w9VPBc-A&amp;ust=1417695429354761" TargetMode="External"/><Relationship Id="rId7"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en.wikipedia.org/wiki/File:Daubentonia_madagascariensis_range_map.svg" TargetMode="Externa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D2651E-332B-4CB6-95C3-B133200C3CFA}"/>
              </a:ext>
            </a:extLst>
          </p:cNvPr>
          <p:cNvSpPr>
            <a:spLocks noGrp="1"/>
          </p:cNvSpPr>
          <p:nvPr>
            <p:ph type="ctrTitle"/>
          </p:nvPr>
        </p:nvSpPr>
        <p:spPr/>
        <p:txBody>
          <a:bodyPr>
            <a:normAutofit/>
          </a:bodyPr>
          <a:lstStyle/>
          <a:p>
            <a:r>
              <a:rPr lang="nl-NL" sz="4000" dirty="0"/>
              <a:t>Introductie van de nieuwe Syllabus</a:t>
            </a:r>
          </a:p>
        </p:txBody>
      </p:sp>
      <p:sp>
        <p:nvSpPr>
          <p:cNvPr id="3" name="Ondertitel 2">
            <a:extLst>
              <a:ext uri="{FF2B5EF4-FFF2-40B4-BE49-F238E27FC236}">
                <a16:creationId xmlns:a16="http://schemas.microsoft.com/office/drawing/2014/main" id="{AF77FD03-39D2-432C-A4B3-F1EDD337C54E}"/>
              </a:ext>
            </a:extLst>
          </p:cNvPr>
          <p:cNvSpPr>
            <a:spLocks noGrp="1"/>
          </p:cNvSpPr>
          <p:nvPr>
            <p:ph type="subTitle" idx="1"/>
          </p:nvPr>
        </p:nvSpPr>
        <p:spPr/>
        <p:txBody>
          <a:bodyPr/>
          <a:lstStyle/>
          <a:p>
            <a:r>
              <a:rPr lang="nl-NL"/>
              <a:t>Syllabus commissie 2020-2022</a:t>
            </a:r>
            <a:endParaRPr lang="nl-NL" dirty="0"/>
          </a:p>
          <a:p>
            <a:r>
              <a:rPr lang="nl-NL" dirty="0">
                <a:solidFill>
                  <a:schemeClr val="accent1">
                    <a:lumMod val="60000"/>
                    <a:lumOff val="40000"/>
                  </a:schemeClr>
                </a:solidFill>
              </a:rPr>
              <a:t>Michiel Dam, Ingeborg van der Neut, Herman Schalk, Linda Visser</a:t>
            </a:r>
          </a:p>
        </p:txBody>
      </p:sp>
      <p:sp>
        <p:nvSpPr>
          <p:cNvPr id="4" name="Tekstvak 3">
            <a:extLst>
              <a:ext uri="{FF2B5EF4-FFF2-40B4-BE49-F238E27FC236}">
                <a16:creationId xmlns:a16="http://schemas.microsoft.com/office/drawing/2014/main" id="{6AEF2C60-100C-43D2-A17B-F4EC4842682C}"/>
              </a:ext>
            </a:extLst>
          </p:cNvPr>
          <p:cNvSpPr txBox="1"/>
          <p:nvPr/>
        </p:nvSpPr>
        <p:spPr>
          <a:xfrm>
            <a:off x="2589213" y="2949934"/>
            <a:ext cx="7426518" cy="369332"/>
          </a:xfrm>
          <a:prstGeom prst="rect">
            <a:avLst/>
          </a:prstGeom>
          <a:noFill/>
        </p:spPr>
        <p:txBody>
          <a:bodyPr wrap="square" rtlCol="0">
            <a:spAutoFit/>
          </a:bodyPr>
          <a:lstStyle/>
          <a:p>
            <a:r>
              <a:rPr lang="nl-NL" dirty="0">
                <a:solidFill>
                  <a:srgbClr val="FF0000"/>
                </a:solidFill>
              </a:rPr>
              <a:t>NIBI 2021: </a:t>
            </a:r>
            <a:r>
              <a:rPr lang="nl-NL" b="1" dirty="0"/>
              <a:t>Sessie iL12</a:t>
            </a:r>
          </a:p>
        </p:txBody>
      </p:sp>
      <p:pic>
        <p:nvPicPr>
          <p:cNvPr id="6" name="Afbeelding 5">
            <a:extLst>
              <a:ext uri="{FF2B5EF4-FFF2-40B4-BE49-F238E27FC236}">
                <a16:creationId xmlns:a16="http://schemas.microsoft.com/office/drawing/2014/main" id="{22896591-03E7-41BD-9D56-9303B8F1D075}"/>
              </a:ext>
            </a:extLst>
          </p:cNvPr>
          <p:cNvPicPr>
            <a:picLocks noChangeAspect="1"/>
          </p:cNvPicPr>
          <p:nvPr/>
        </p:nvPicPr>
        <p:blipFill rotWithShape="1">
          <a:blip r:embed="rId2"/>
          <a:srcRect l="21236" t="9826" r="64457" b="73015"/>
          <a:stretch/>
        </p:blipFill>
        <p:spPr>
          <a:xfrm>
            <a:off x="9760364" y="5941296"/>
            <a:ext cx="1744248" cy="588396"/>
          </a:xfrm>
          <a:prstGeom prst="rect">
            <a:avLst/>
          </a:prstGeom>
        </p:spPr>
      </p:pic>
    </p:spTree>
    <p:extLst>
      <p:ext uri="{BB962C8B-B14F-4D97-AF65-F5344CB8AC3E}">
        <p14:creationId xmlns:p14="http://schemas.microsoft.com/office/powerpoint/2010/main" val="3903112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B1F8C2-2719-4C34-B2FC-F151A86FA322}"/>
              </a:ext>
            </a:extLst>
          </p:cNvPr>
          <p:cNvSpPr>
            <a:spLocks noGrp="1"/>
          </p:cNvSpPr>
          <p:nvPr>
            <p:ph type="title"/>
          </p:nvPr>
        </p:nvSpPr>
        <p:spPr/>
        <p:txBody>
          <a:bodyPr/>
          <a:lstStyle/>
          <a:p>
            <a:r>
              <a:rPr lang="nl-NL" sz="3600" dirty="0">
                <a:cs typeface="Times New Roman" panose="02020603050405020304" pitchFamily="18" charset="0"/>
              </a:rPr>
              <a:t>3 &gt; Illustratie gedeelte nieuwe syllabus</a:t>
            </a:r>
            <a:endParaRPr lang="nl-NL" dirty="0"/>
          </a:p>
        </p:txBody>
      </p:sp>
      <p:sp>
        <p:nvSpPr>
          <p:cNvPr id="3" name="Tijdelijke aanduiding voor inhoud 2">
            <a:extLst>
              <a:ext uri="{FF2B5EF4-FFF2-40B4-BE49-F238E27FC236}">
                <a16:creationId xmlns:a16="http://schemas.microsoft.com/office/drawing/2014/main" id="{E78EF786-6E82-45E5-95AF-A17071E40945}"/>
              </a:ext>
            </a:extLst>
          </p:cNvPr>
          <p:cNvSpPr>
            <a:spLocks noGrp="1"/>
          </p:cNvSpPr>
          <p:nvPr>
            <p:ph idx="1"/>
          </p:nvPr>
        </p:nvSpPr>
        <p:spPr/>
        <p:txBody>
          <a:bodyPr/>
          <a:lstStyle/>
          <a:p>
            <a:r>
              <a:rPr lang="nl-NL" dirty="0"/>
              <a:t>Wat deed een collega ermee in de klas?</a:t>
            </a:r>
          </a:p>
          <a:p>
            <a:endParaRPr lang="nl-NL" dirty="0"/>
          </a:p>
        </p:txBody>
      </p:sp>
      <p:pic>
        <p:nvPicPr>
          <p:cNvPr id="5" name="Afbeelding 4">
            <a:extLst>
              <a:ext uri="{FF2B5EF4-FFF2-40B4-BE49-F238E27FC236}">
                <a16:creationId xmlns:a16="http://schemas.microsoft.com/office/drawing/2014/main" id="{6CAA2C47-B3E4-442C-9343-2AEF61B1C276}"/>
              </a:ext>
            </a:extLst>
          </p:cNvPr>
          <p:cNvPicPr>
            <a:picLocks noChangeAspect="1"/>
          </p:cNvPicPr>
          <p:nvPr/>
        </p:nvPicPr>
        <p:blipFill>
          <a:blip r:embed="rId2"/>
          <a:stretch>
            <a:fillRect/>
          </a:stretch>
        </p:blipFill>
        <p:spPr>
          <a:xfrm>
            <a:off x="3321234" y="2690095"/>
            <a:ext cx="4277322" cy="3543795"/>
          </a:xfrm>
          <a:prstGeom prst="rect">
            <a:avLst/>
          </a:prstGeom>
        </p:spPr>
      </p:pic>
    </p:spTree>
    <p:extLst>
      <p:ext uri="{BB962C8B-B14F-4D97-AF65-F5344CB8AC3E}">
        <p14:creationId xmlns:p14="http://schemas.microsoft.com/office/powerpoint/2010/main" val="253092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B1F8C2-2719-4C34-B2FC-F151A86FA322}"/>
              </a:ext>
            </a:extLst>
          </p:cNvPr>
          <p:cNvSpPr>
            <a:spLocks noGrp="1"/>
          </p:cNvSpPr>
          <p:nvPr>
            <p:ph type="title"/>
          </p:nvPr>
        </p:nvSpPr>
        <p:spPr/>
        <p:txBody>
          <a:bodyPr/>
          <a:lstStyle/>
          <a:p>
            <a:r>
              <a:rPr lang="nl-NL" sz="3600" dirty="0">
                <a:cs typeface="Times New Roman" panose="02020603050405020304" pitchFamily="18" charset="0"/>
              </a:rPr>
              <a:t>3 &gt; Illustratie gedeelte nieuwe syllabus</a:t>
            </a:r>
            <a:endParaRPr lang="nl-NL" dirty="0"/>
          </a:p>
        </p:txBody>
      </p:sp>
      <p:sp>
        <p:nvSpPr>
          <p:cNvPr id="3" name="Tijdelijke aanduiding voor inhoud 2">
            <a:extLst>
              <a:ext uri="{FF2B5EF4-FFF2-40B4-BE49-F238E27FC236}">
                <a16:creationId xmlns:a16="http://schemas.microsoft.com/office/drawing/2014/main" id="{E78EF786-6E82-45E5-95AF-A17071E40945}"/>
              </a:ext>
            </a:extLst>
          </p:cNvPr>
          <p:cNvSpPr>
            <a:spLocks noGrp="1"/>
          </p:cNvSpPr>
          <p:nvPr>
            <p:ph idx="1"/>
          </p:nvPr>
        </p:nvSpPr>
        <p:spPr/>
        <p:txBody>
          <a:bodyPr/>
          <a:lstStyle/>
          <a:p>
            <a:r>
              <a:rPr lang="nl-NL" dirty="0"/>
              <a:t>Hoe ziet het er nu uit?</a:t>
            </a:r>
          </a:p>
          <a:p>
            <a:endParaRPr lang="nl-NL" dirty="0"/>
          </a:p>
        </p:txBody>
      </p:sp>
      <p:pic>
        <p:nvPicPr>
          <p:cNvPr id="5" name="Afbeelding 4">
            <a:extLst>
              <a:ext uri="{FF2B5EF4-FFF2-40B4-BE49-F238E27FC236}">
                <a16:creationId xmlns:a16="http://schemas.microsoft.com/office/drawing/2014/main" id="{EEC128D8-990A-4DBF-A95D-4CCB795FFA18}"/>
              </a:ext>
            </a:extLst>
          </p:cNvPr>
          <p:cNvPicPr>
            <a:picLocks noChangeAspect="1"/>
          </p:cNvPicPr>
          <p:nvPr/>
        </p:nvPicPr>
        <p:blipFill>
          <a:blip r:embed="rId2"/>
          <a:stretch>
            <a:fillRect/>
          </a:stretch>
        </p:blipFill>
        <p:spPr>
          <a:xfrm>
            <a:off x="2471259" y="2733477"/>
            <a:ext cx="8644416" cy="3558759"/>
          </a:xfrm>
          <a:prstGeom prst="rect">
            <a:avLst/>
          </a:prstGeom>
        </p:spPr>
      </p:pic>
    </p:spTree>
    <p:extLst>
      <p:ext uri="{BB962C8B-B14F-4D97-AF65-F5344CB8AC3E}">
        <p14:creationId xmlns:p14="http://schemas.microsoft.com/office/powerpoint/2010/main" val="239398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D719C7-97E5-4F1F-8DE6-A7D1021C46BB}"/>
              </a:ext>
            </a:extLst>
          </p:cNvPr>
          <p:cNvSpPr>
            <a:spLocks noGrp="1"/>
          </p:cNvSpPr>
          <p:nvPr>
            <p:ph type="title"/>
          </p:nvPr>
        </p:nvSpPr>
        <p:spPr/>
        <p:txBody>
          <a:bodyPr/>
          <a:lstStyle/>
          <a:p>
            <a:r>
              <a:rPr lang="nl-NL" sz="3600" dirty="0">
                <a:cs typeface="Times New Roman" panose="02020603050405020304" pitchFamily="18" charset="0"/>
              </a:rPr>
              <a:t>3 &gt; Illustratie gedeelte nieuwe syllabus</a:t>
            </a:r>
            <a:endParaRPr lang="nl-NL" dirty="0"/>
          </a:p>
        </p:txBody>
      </p:sp>
      <p:sp>
        <p:nvSpPr>
          <p:cNvPr id="3" name="Tijdelijke aanduiding voor inhoud 2">
            <a:extLst>
              <a:ext uri="{FF2B5EF4-FFF2-40B4-BE49-F238E27FC236}">
                <a16:creationId xmlns:a16="http://schemas.microsoft.com/office/drawing/2014/main" id="{8AEBBA3C-CEEE-4A7E-BE27-7D9F570A3867}"/>
              </a:ext>
            </a:extLst>
          </p:cNvPr>
          <p:cNvSpPr>
            <a:spLocks noGrp="1"/>
          </p:cNvSpPr>
          <p:nvPr>
            <p:ph idx="1"/>
          </p:nvPr>
        </p:nvSpPr>
        <p:spPr>
          <a:xfrm>
            <a:off x="2525601" y="1995777"/>
            <a:ext cx="8915400" cy="4607209"/>
          </a:xfrm>
        </p:spPr>
        <p:txBody>
          <a:bodyPr>
            <a:normAutofit fontScale="92500" lnSpcReduction="20000"/>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Wens om meer helderheid en verbinding tussen de vakvaardigheden en inhoudelijke domeinen vanuit verkenning</a:t>
            </a:r>
          </a:p>
          <a:p>
            <a:pPr>
              <a:lnSpc>
                <a:spcPct val="107000"/>
              </a:lnSpc>
              <a:spcAft>
                <a:spcPts val="800"/>
              </a:spcAft>
            </a:pPr>
            <a:r>
              <a:rPr lang="nl-NL" sz="1800" dirty="0">
                <a:latin typeface="Calibri" panose="020F0502020204030204" pitchFamily="34" charset="0"/>
                <a:ea typeface="Calibri" panose="020F0502020204030204" pitchFamily="34" charset="0"/>
                <a:cs typeface="Times New Roman" panose="02020603050405020304" pitchFamily="18" charset="0"/>
              </a:rPr>
              <a:t>Domein A vakvaardigheden ecologisch denken, evolutionair denken, systeemdenken, etc.</a:t>
            </a:r>
          </a:p>
          <a:p>
            <a:pPr>
              <a:lnSpc>
                <a:spcPct val="107000"/>
              </a:lnSpc>
              <a:spcAft>
                <a:spcPts val="800"/>
              </a:spcAft>
            </a:pPr>
            <a:r>
              <a:rPr lang="nl-NL" dirty="0">
                <a:latin typeface="Calibri" panose="020F0502020204030204" pitchFamily="34" charset="0"/>
                <a:ea typeface="Calibri" panose="020F0502020204030204" pitchFamily="34" charset="0"/>
                <a:cs typeface="Times New Roman" panose="02020603050405020304" pitchFamily="18" charset="0"/>
              </a:rPr>
              <a:t>Een vaardigheid staat niet los van de inhoud! </a:t>
            </a:r>
          </a:p>
          <a:p>
            <a:pPr>
              <a:lnSpc>
                <a:spcPct val="107000"/>
              </a:lnSpc>
              <a:spcAft>
                <a:spcPts val="800"/>
              </a:spcAft>
            </a:pPr>
            <a:r>
              <a:rPr lang="nl-NL" dirty="0">
                <a:latin typeface="Calibri" panose="020F0502020204030204" pitchFamily="34" charset="0"/>
                <a:ea typeface="Calibri" panose="020F0502020204030204" pitchFamily="34" charset="0"/>
                <a:cs typeface="Times New Roman" panose="02020603050405020304" pitchFamily="18" charset="0"/>
              </a:rPr>
              <a:t>Vaardigheden worden altijd in een domein aangeleerd en toegepast, ze zijn verbonden met inhouden</a:t>
            </a:r>
          </a:p>
          <a:p>
            <a:pPr>
              <a:lnSpc>
                <a:spcPct val="107000"/>
              </a:lnSpc>
              <a:spcAft>
                <a:spcPts val="800"/>
              </a:spcAft>
            </a:pPr>
            <a:endParaRPr lang="nl-NL"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l-NL" dirty="0">
              <a:latin typeface="Calibri" panose="020F0502020204030204" pitchFamily="34" charset="0"/>
              <a:ea typeface="Calibri" panose="020F0502020204030204" pitchFamily="34" charset="0"/>
              <a:cs typeface="Times New Roman" panose="02020603050405020304" pitchFamily="18" charset="0"/>
            </a:endParaRPr>
          </a:p>
          <a:p>
            <a:endParaRPr lang="nl-NL" b="1" dirty="0"/>
          </a:p>
          <a:p>
            <a:endParaRPr lang="nl-NL" b="1" dirty="0"/>
          </a:p>
          <a:p>
            <a:r>
              <a:rPr lang="nl-NL" b="1" dirty="0"/>
              <a:t>Zoeken naar de grote ideeën in het vakgebied</a:t>
            </a:r>
          </a:p>
          <a:p>
            <a:pPr marL="0" indent="0">
              <a:buNone/>
            </a:pPr>
            <a:r>
              <a:rPr lang="nl-NL" i="1" dirty="0"/>
              <a:t>	Handboeken, artikelen, wetenschappers</a:t>
            </a:r>
          </a:p>
          <a:p>
            <a:pPr>
              <a:lnSpc>
                <a:spcPct val="107000"/>
              </a:lnSpc>
              <a:spcAft>
                <a:spcPts val="800"/>
              </a:spcAft>
            </a:pPr>
            <a:endParaRPr lang="nl-NL"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l-NL"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l-NL"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5" name="Tekstvak 4">
            <a:extLst>
              <a:ext uri="{FF2B5EF4-FFF2-40B4-BE49-F238E27FC236}">
                <a16:creationId xmlns:a16="http://schemas.microsoft.com/office/drawing/2014/main" id="{F2404F39-A6BA-49D2-ADF5-48B5681D9A9A}"/>
              </a:ext>
            </a:extLst>
          </p:cNvPr>
          <p:cNvSpPr txBox="1"/>
          <p:nvPr/>
        </p:nvSpPr>
        <p:spPr>
          <a:xfrm>
            <a:off x="3427012" y="4299381"/>
            <a:ext cx="6859588" cy="1295868"/>
          </a:xfrm>
          <a:prstGeom prst="rect">
            <a:avLst/>
          </a:prstGeom>
          <a:noFill/>
        </p:spPr>
        <p:txBody>
          <a:bodyPr wrap="square">
            <a:spAutoFit/>
          </a:bodyPr>
          <a:lstStyle/>
          <a:p>
            <a:pPr algn="just">
              <a:lnSpc>
                <a:spcPct val="150000"/>
              </a:lnSpc>
              <a:spcAft>
                <a:spcPts val="80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Generic skills are important to aim for, yet always function in contextualized, domain-specific ways along the lines articulated scientists' specific habits of mind (Deng, 2017) </a:t>
            </a:r>
          </a:p>
        </p:txBody>
      </p:sp>
    </p:spTree>
    <p:extLst>
      <p:ext uri="{BB962C8B-B14F-4D97-AF65-F5344CB8AC3E}">
        <p14:creationId xmlns:p14="http://schemas.microsoft.com/office/powerpoint/2010/main" val="1395436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https://encrypted-tbn2.gstatic.com/images?q=tbn:ANd9GcQAWtPn5qa76AqYb7223nMhvXfMZtKElytKEhW-IWKXTA3YECnY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5577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05510" y="327515"/>
            <a:ext cx="11019626" cy="1478570"/>
          </a:xfrm>
        </p:spPr>
        <p:txBody>
          <a:bodyPr>
            <a:normAutofit/>
          </a:bodyPr>
          <a:lstStyle/>
          <a:p>
            <a:r>
              <a:rPr lang="nl-NL" sz="4400" b="1" dirty="0">
                <a:solidFill>
                  <a:schemeClr val="bg1"/>
                </a:solidFill>
              </a:rPr>
              <a:t>Aye-Aye (vingerdier)</a:t>
            </a:r>
            <a:endParaRPr lang="en-US" sz="4400" b="1" dirty="0">
              <a:solidFill>
                <a:schemeClr val="bg1"/>
              </a:solidFill>
            </a:endParaRPr>
          </a:p>
        </p:txBody>
      </p:sp>
      <p:sp>
        <p:nvSpPr>
          <p:cNvPr id="3" name="Content Placeholder 2"/>
          <p:cNvSpPr>
            <a:spLocks noGrp="1"/>
          </p:cNvSpPr>
          <p:nvPr>
            <p:ph idx="1"/>
          </p:nvPr>
        </p:nvSpPr>
        <p:spPr>
          <a:xfrm>
            <a:off x="1335765" y="1434957"/>
            <a:ext cx="8915400" cy="3777622"/>
          </a:xfrm>
        </p:spPr>
        <p:txBody>
          <a:bodyPr>
            <a:normAutofit fontScale="92500" lnSpcReduction="10000"/>
          </a:bodyPr>
          <a:lstStyle/>
          <a:p>
            <a:r>
              <a:rPr lang="en-US" sz="4000" b="1" dirty="0">
                <a:solidFill>
                  <a:schemeClr val="bg1"/>
                </a:solidFill>
              </a:rPr>
              <a:t>Can you reconstruct the process of evolution that might have led to the long extending middle finger?</a:t>
            </a:r>
          </a:p>
          <a:p>
            <a:endParaRPr lang="nl-NL" sz="4000" b="1" dirty="0">
              <a:solidFill>
                <a:schemeClr val="bg1"/>
              </a:solidFill>
            </a:endParaRPr>
          </a:p>
          <a:p>
            <a:r>
              <a:rPr lang="nl-NL" sz="4000" b="1" dirty="0">
                <a:solidFill>
                  <a:schemeClr val="bg1"/>
                </a:solidFill>
              </a:rPr>
              <a:t>10 minutes time</a:t>
            </a:r>
          </a:p>
          <a:p>
            <a:r>
              <a:rPr lang="nl-NL" sz="4000" b="1" dirty="0" err="1">
                <a:solidFill>
                  <a:schemeClr val="bg1"/>
                </a:solidFill>
              </a:rPr>
              <a:t>Worksheet</a:t>
            </a:r>
            <a:endParaRPr lang="en-US" sz="4000" b="1" dirty="0">
              <a:solidFill>
                <a:schemeClr val="bg1"/>
              </a:solidFill>
            </a:endParaRPr>
          </a:p>
          <a:p>
            <a:endParaRPr lang="en-US" b="1" dirty="0">
              <a:solidFill>
                <a:schemeClr val="bg1"/>
              </a:solidFill>
            </a:endParaRPr>
          </a:p>
        </p:txBody>
      </p:sp>
      <p:pic>
        <p:nvPicPr>
          <p:cNvPr id="3074" name="Picture 2" descr="https://encrypted-tbn0.gstatic.com/images?q=tbn:ANd9GcSgy6CY0TcQqrQYfL4V2Lgffjt_-JiurpN_OsE30kgZf3h0wpvXg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7480" y="3960170"/>
            <a:ext cx="4680520" cy="29253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aubentonia madagascariensis range map.svg">
            <a:hlinkClick r:id="rId5"/>
            <a:extLst>
              <a:ext uri="{FF2B5EF4-FFF2-40B4-BE49-F238E27FC236}">
                <a16:creationId xmlns:a16="http://schemas.microsoft.com/office/drawing/2014/main" id="{51F9A20C-D043-4650-A22F-381542E014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0" y="278411"/>
            <a:ext cx="1436738" cy="16914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a:extLst>
              <a:ext uri="{FF2B5EF4-FFF2-40B4-BE49-F238E27FC236}">
                <a16:creationId xmlns:a16="http://schemas.microsoft.com/office/drawing/2014/main" id="{F2FFFCFC-AB7D-4CD2-9CC7-6B98174B2F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55" y="5422832"/>
            <a:ext cx="1508745" cy="1508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7279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763DD-1949-47A1-B00A-2F2259D4ACDF}"/>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7554A5B6-B6F2-49B1-B930-39F949BAFBFE}"/>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B1A6F5D1-BCF7-42B3-AAC4-4FF5B6FF14B9}"/>
              </a:ext>
            </a:extLst>
          </p:cNvPr>
          <p:cNvPicPr>
            <a:picLocks noChangeAspect="1"/>
          </p:cNvPicPr>
          <p:nvPr/>
        </p:nvPicPr>
        <p:blipFill rotWithShape="1">
          <a:blip r:embed="rId2"/>
          <a:srcRect l="9362" t="21913" r="11043" b="9019"/>
          <a:stretch/>
        </p:blipFill>
        <p:spPr>
          <a:xfrm>
            <a:off x="429370" y="398889"/>
            <a:ext cx="8728080" cy="4260250"/>
          </a:xfrm>
          <a:prstGeom prst="rect">
            <a:avLst/>
          </a:prstGeom>
        </p:spPr>
      </p:pic>
      <p:sp>
        <p:nvSpPr>
          <p:cNvPr id="7" name="Tekstvak 6">
            <a:extLst>
              <a:ext uri="{FF2B5EF4-FFF2-40B4-BE49-F238E27FC236}">
                <a16:creationId xmlns:a16="http://schemas.microsoft.com/office/drawing/2014/main" id="{C91E4E56-6781-4B51-A659-8B8773B64018}"/>
              </a:ext>
            </a:extLst>
          </p:cNvPr>
          <p:cNvSpPr txBox="1"/>
          <p:nvPr/>
        </p:nvSpPr>
        <p:spPr>
          <a:xfrm>
            <a:off x="1757237" y="5053178"/>
            <a:ext cx="9905997" cy="1476045"/>
          </a:xfrm>
          <a:prstGeom prst="rect">
            <a:avLst/>
          </a:prstGeom>
          <a:noFill/>
        </p:spPr>
        <p:txBody>
          <a:bodyPr wrap="square">
            <a:spAutoFit/>
          </a:bodyPr>
          <a:lstStyle/>
          <a:p>
            <a:pPr>
              <a:lnSpc>
                <a:spcPct val="115000"/>
              </a:lnSpc>
              <a:spcAft>
                <a:spcPts val="10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Exercise 2</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the case of the Aye-Aye, the species has developed in a curious way. Starting from a species of monkeys that didn’t have the long middle finger, can you reconstruct the process of evolution that might have led to the long extending middle finger?</a:t>
            </a:r>
            <a:endParaRPr lang="nl-NL"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521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4900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0562DC40-249E-492C-96F2-A9B24DC2DAB5}"/>
              </a:ext>
            </a:extLst>
          </p:cNvPr>
          <p:cNvSpPr>
            <a:spLocks noGrp="1"/>
          </p:cNvSpPr>
          <p:nvPr>
            <p:ph idx="1"/>
          </p:nvPr>
        </p:nvSpPr>
        <p:spPr>
          <a:xfrm>
            <a:off x="1746732" y="253429"/>
            <a:ext cx="8915400" cy="3778250"/>
          </a:xfrm>
        </p:spPr>
        <p:txBody>
          <a:bodyPr/>
          <a:lstStyle/>
          <a:p>
            <a:pPr marL="0" indent="0">
              <a:buNone/>
            </a:pPr>
            <a:r>
              <a:rPr lang="nl-NL" sz="1800" b="1" dirty="0">
                <a:latin typeface="Verdana" panose="020B0604030504040204" pitchFamily="34" charset="0"/>
                <a:ea typeface="Calibri" panose="020F0502020204030204" pitchFamily="34" charset="0"/>
                <a:cs typeface="Verdana" panose="020B0604030504040204" pitchFamily="34" charset="0"/>
              </a:rPr>
              <a:t>G</a:t>
            </a:r>
            <a:r>
              <a:rPr lang="nl-NL" sz="1800" b="1" dirty="0">
                <a:effectLst/>
                <a:latin typeface="Verdana" panose="020B0604030504040204" pitchFamily="34" charset="0"/>
                <a:ea typeface="Calibri" panose="020F0502020204030204" pitchFamily="34" charset="0"/>
                <a:cs typeface="Verdana" panose="020B0604030504040204" pitchFamily="34" charset="0"/>
              </a:rPr>
              <a:t>rote idee van evolutie</a:t>
            </a:r>
          </a:p>
          <a:p>
            <a:r>
              <a:rPr lang="nl-NL" sz="1800" dirty="0">
                <a:effectLst/>
                <a:latin typeface="Verdana" panose="020B0604030504040204" pitchFamily="34" charset="0"/>
                <a:ea typeface="Calibri" panose="020F0502020204030204" pitchFamily="34" charset="0"/>
                <a:cs typeface="Verdana" panose="020B0604030504040204" pitchFamily="34" charset="0"/>
              </a:rPr>
              <a:t>In een </a:t>
            </a:r>
            <a:r>
              <a:rPr lang="nl-NL" sz="1800" b="1" dirty="0">
                <a:effectLst/>
                <a:latin typeface="Verdana" panose="020B0604030504040204" pitchFamily="34" charset="0"/>
                <a:ea typeface="Calibri" panose="020F0502020204030204" pitchFamily="34" charset="0"/>
                <a:cs typeface="Verdana" panose="020B0604030504040204" pitchFamily="34" charset="0"/>
              </a:rPr>
              <a:t>populatie</a:t>
            </a:r>
            <a:r>
              <a:rPr lang="nl-NL" sz="1800" dirty="0">
                <a:effectLst/>
                <a:latin typeface="Verdana" panose="020B0604030504040204" pitchFamily="34" charset="0"/>
                <a:ea typeface="Calibri" panose="020F0502020204030204" pitchFamily="34" charset="0"/>
                <a:cs typeface="Verdana" panose="020B0604030504040204" pitchFamily="34" charset="0"/>
              </a:rPr>
              <a:t> bestaat genetische </a:t>
            </a:r>
            <a:r>
              <a:rPr lang="nl-NL" sz="1800" b="1" dirty="0">
                <a:effectLst/>
                <a:latin typeface="Verdana" panose="020B0604030504040204" pitchFamily="34" charset="0"/>
                <a:ea typeface="Calibri" panose="020F0502020204030204" pitchFamily="34" charset="0"/>
                <a:cs typeface="Verdana" panose="020B0604030504040204" pitchFamily="34" charset="0"/>
              </a:rPr>
              <a:t>variatie</a:t>
            </a:r>
            <a:r>
              <a:rPr lang="nl-NL" sz="1800" dirty="0">
                <a:effectLst/>
                <a:latin typeface="Verdana" panose="020B0604030504040204" pitchFamily="34" charset="0"/>
                <a:ea typeface="Calibri" panose="020F0502020204030204" pitchFamily="34" charset="0"/>
                <a:cs typeface="Verdana" panose="020B0604030504040204" pitchFamily="34" charset="0"/>
              </a:rPr>
              <a:t> tussen organismen</a:t>
            </a:r>
          </a:p>
          <a:p>
            <a:r>
              <a:rPr lang="nl-NL" sz="1800" dirty="0">
                <a:effectLst/>
                <a:latin typeface="Verdana" panose="020B0604030504040204" pitchFamily="34" charset="0"/>
                <a:ea typeface="Calibri" panose="020F0502020204030204" pitchFamily="34" charset="0"/>
                <a:cs typeface="Verdana" panose="020B0604030504040204" pitchFamily="34" charset="0"/>
              </a:rPr>
              <a:t>Via </a:t>
            </a:r>
            <a:r>
              <a:rPr lang="nl-NL" sz="1800" b="1" dirty="0">
                <a:effectLst/>
                <a:latin typeface="Verdana" panose="020B0604030504040204" pitchFamily="34" charset="0"/>
                <a:ea typeface="Calibri" panose="020F0502020204030204" pitchFamily="34" charset="0"/>
                <a:cs typeface="Verdana" panose="020B0604030504040204" pitchFamily="34" charset="0"/>
              </a:rPr>
              <a:t>selectiedruk</a:t>
            </a:r>
            <a:r>
              <a:rPr lang="nl-NL" sz="1800" dirty="0">
                <a:effectLst/>
                <a:latin typeface="Verdana" panose="020B0604030504040204" pitchFamily="34" charset="0"/>
                <a:ea typeface="Calibri" panose="020F0502020204030204" pitchFamily="34" charset="0"/>
                <a:cs typeface="Verdana" panose="020B0604030504040204" pitchFamily="34" charset="0"/>
              </a:rPr>
              <a:t> kunnen bepaalde adaptaties meer gaan voorkomen over de generaties heen</a:t>
            </a:r>
          </a:p>
          <a:p>
            <a:r>
              <a:rPr lang="nl-NL" sz="1800" b="1" dirty="0">
                <a:effectLst/>
                <a:latin typeface="Verdana" panose="020B0604030504040204" pitchFamily="34" charset="0"/>
                <a:ea typeface="Calibri" panose="020F0502020204030204" pitchFamily="34" charset="0"/>
                <a:cs typeface="Verdana" panose="020B0604030504040204" pitchFamily="34" charset="0"/>
              </a:rPr>
              <a:t>Reproductieve</a:t>
            </a:r>
            <a:r>
              <a:rPr lang="nl-NL" sz="1800" dirty="0">
                <a:effectLst/>
                <a:latin typeface="Verdana" panose="020B0604030504040204" pitchFamily="34" charset="0"/>
                <a:ea typeface="Calibri" panose="020F0502020204030204" pitchFamily="34" charset="0"/>
                <a:cs typeface="Verdana" panose="020B0604030504040204" pitchFamily="34" charset="0"/>
              </a:rPr>
              <a:t> isolatie zorgt dat erfelijke eigenschappen niet kunnen worden uitgewisseld tussen verschillende populaties van één soort en kan zo leiden tot het ontstaan van een nieuwe soort </a:t>
            </a:r>
          </a:p>
          <a:p>
            <a:endParaRPr lang="nl-NL" dirty="0"/>
          </a:p>
        </p:txBody>
      </p:sp>
      <p:pic>
        <p:nvPicPr>
          <p:cNvPr id="6" name="Afbeelding 5">
            <a:extLst>
              <a:ext uri="{FF2B5EF4-FFF2-40B4-BE49-F238E27FC236}">
                <a16:creationId xmlns:a16="http://schemas.microsoft.com/office/drawing/2014/main" id="{E916E45C-9CDB-462C-9185-3A10F0609BA5}"/>
              </a:ext>
            </a:extLst>
          </p:cNvPr>
          <p:cNvPicPr>
            <a:picLocks noChangeAspect="1"/>
          </p:cNvPicPr>
          <p:nvPr/>
        </p:nvPicPr>
        <p:blipFill>
          <a:blip r:embed="rId2"/>
          <a:stretch>
            <a:fillRect/>
          </a:stretch>
        </p:blipFill>
        <p:spPr>
          <a:xfrm>
            <a:off x="2794571" y="3528812"/>
            <a:ext cx="4773179" cy="1485360"/>
          </a:xfrm>
          <a:prstGeom prst="rect">
            <a:avLst/>
          </a:prstGeom>
        </p:spPr>
      </p:pic>
    </p:spTree>
    <p:extLst>
      <p:ext uri="{BB962C8B-B14F-4D97-AF65-F5344CB8AC3E}">
        <p14:creationId xmlns:p14="http://schemas.microsoft.com/office/powerpoint/2010/main" val="714882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7500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EF965C1B-D948-4523-B364-35653C74B555}"/>
              </a:ext>
            </a:extLst>
          </p:cNvPr>
          <p:cNvPicPr>
            <a:picLocks noChangeAspect="1"/>
          </p:cNvPicPr>
          <p:nvPr/>
        </p:nvPicPr>
        <p:blipFill>
          <a:blip r:embed="rId2"/>
          <a:stretch>
            <a:fillRect/>
          </a:stretch>
        </p:blipFill>
        <p:spPr>
          <a:xfrm>
            <a:off x="2027220" y="1428108"/>
            <a:ext cx="8865068" cy="4189877"/>
          </a:xfrm>
          <a:prstGeom prst="rect">
            <a:avLst/>
          </a:prstGeom>
        </p:spPr>
      </p:pic>
    </p:spTree>
    <p:extLst>
      <p:ext uri="{BB962C8B-B14F-4D97-AF65-F5344CB8AC3E}">
        <p14:creationId xmlns:p14="http://schemas.microsoft.com/office/powerpoint/2010/main" val="3535886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5DDEF4E4-8E03-4972-929D-9FC1E4D3DD80}"/>
              </a:ext>
            </a:extLst>
          </p:cNvPr>
          <p:cNvPicPr>
            <a:picLocks noGrp="1" noChangeAspect="1"/>
          </p:cNvPicPr>
          <p:nvPr>
            <p:ph idx="1"/>
          </p:nvPr>
        </p:nvPicPr>
        <p:blipFill>
          <a:blip r:embed="rId2"/>
          <a:stretch>
            <a:fillRect/>
          </a:stretch>
        </p:blipFill>
        <p:spPr>
          <a:xfrm>
            <a:off x="2344870" y="1818526"/>
            <a:ext cx="9096385" cy="4595081"/>
          </a:xfrm>
        </p:spPr>
      </p:pic>
    </p:spTree>
    <p:extLst>
      <p:ext uri="{BB962C8B-B14F-4D97-AF65-F5344CB8AC3E}">
        <p14:creationId xmlns:p14="http://schemas.microsoft.com/office/powerpoint/2010/main" val="1069967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7300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10" name="Tijdelijke aanduiding voor inhoud 4">
            <a:extLst>
              <a:ext uri="{FF2B5EF4-FFF2-40B4-BE49-F238E27FC236}">
                <a16:creationId xmlns:a16="http://schemas.microsoft.com/office/drawing/2014/main" id="{1451C2AB-FF44-4F20-8647-17980DECF72B}"/>
              </a:ext>
            </a:extLst>
          </p:cNvPr>
          <p:cNvPicPr>
            <a:picLocks noChangeAspect="1"/>
          </p:cNvPicPr>
          <p:nvPr/>
        </p:nvPicPr>
        <p:blipFill>
          <a:blip r:embed="rId2"/>
          <a:stretch>
            <a:fillRect/>
          </a:stretch>
        </p:blipFill>
        <p:spPr>
          <a:xfrm>
            <a:off x="1642890" y="1775743"/>
            <a:ext cx="9934336" cy="5018376"/>
          </a:xfrm>
          <a:prstGeom prst="rect">
            <a:avLst/>
          </a:prstGeom>
        </p:spPr>
      </p:pic>
      <p:sp>
        <p:nvSpPr>
          <p:cNvPr id="4" name="Rechthoek 3">
            <a:extLst>
              <a:ext uri="{FF2B5EF4-FFF2-40B4-BE49-F238E27FC236}">
                <a16:creationId xmlns:a16="http://schemas.microsoft.com/office/drawing/2014/main" id="{FC7FB4CB-A7A5-452F-9133-57FAC53B250B}"/>
              </a:ext>
            </a:extLst>
          </p:cNvPr>
          <p:cNvSpPr/>
          <p:nvPr/>
        </p:nvSpPr>
        <p:spPr>
          <a:xfrm>
            <a:off x="8835775" y="624109"/>
            <a:ext cx="2886588" cy="61991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537AF792-28B5-48D8-B192-E60B1B58C126}"/>
              </a:ext>
            </a:extLst>
          </p:cNvPr>
          <p:cNvSpPr txBox="1"/>
          <p:nvPr/>
        </p:nvSpPr>
        <p:spPr>
          <a:xfrm>
            <a:off x="9207261" y="1107445"/>
            <a:ext cx="1972015" cy="369332"/>
          </a:xfrm>
          <a:prstGeom prst="rect">
            <a:avLst/>
          </a:prstGeom>
          <a:noFill/>
        </p:spPr>
        <p:txBody>
          <a:bodyPr wrap="none" rtlCol="0">
            <a:spAutoFit/>
          </a:bodyPr>
          <a:lstStyle/>
          <a:p>
            <a:r>
              <a:rPr lang="nl-NL" dirty="0"/>
              <a:t>Deelconcepten</a:t>
            </a:r>
          </a:p>
        </p:txBody>
      </p:sp>
      <p:sp>
        <p:nvSpPr>
          <p:cNvPr id="6" name="Rechthoek 5">
            <a:extLst>
              <a:ext uri="{FF2B5EF4-FFF2-40B4-BE49-F238E27FC236}">
                <a16:creationId xmlns:a16="http://schemas.microsoft.com/office/drawing/2014/main" id="{B8E622C0-3B5B-4500-91F3-DF006A667BAE}"/>
              </a:ext>
            </a:extLst>
          </p:cNvPr>
          <p:cNvSpPr/>
          <p:nvPr/>
        </p:nvSpPr>
        <p:spPr>
          <a:xfrm>
            <a:off x="5208547" y="624109"/>
            <a:ext cx="3256908" cy="61668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7684FECB-64EA-4847-A3BA-65B05AB981DB}"/>
              </a:ext>
            </a:extLst>
          </p:cNvPr>
          <p:cNvSpPr txBox="1"/>
          <p:nvPr/>
        </p:nvSpPr>
        <p:spPr>
          <a:xfrm>
            <a:off x="5902966" y="1107445"/>
            <a:ext cx="1593706" cy="369332"/>
          </a:xfrm>
          <a:prstGeom prst="rect">
            <a:avLst/>
          </a:prstGeom>
          <a:noFill/>
        </p:spPr>
        <p:txBody>
          <a:bodyPr wrap="none" rtlCol="0">
            <a:spAutoFit/>
          </a:bodyPr>
          <a:lstStyle/>
          <a:p>
            <a:r>
              <a:rPr lang="nl-NL" dirty="0"/>
              <a:t>Specificaties</a:t>
            </a:r>
          </a:p>
        </p:txBody>
      </p:sp>
      <p:sp>
        <p:nvSpPr>
          <p:cNvPr id="8" name="Rechthoek 7">
            <a:extLst>
              <a:ext uri="{FF2B5EF4-FFF2-40B4-BE49-F238E27FC236}">
                <a16:creationId xmlns:a16="http://schemas.microsoft.com/office/drawing/2014/main" id="{9B126CFB-68E6-4DB3-BB8C-6A4528D1F0D5}"/>
              </a:ext>
            </a:extLst>
          </p:cNvPr>
          <p:cNvSpPr/>
          <p:nvPr/>
        </p:nvSpPr>
        <p:spPr>
          <a:xfrm>
            <a:off x="3174716" y="624111"/>
            <a:ext cx="1888694" cy="61643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35E0ED14-A909-4394-879C-86480CB5CD1C}"/>
              </a:ext>
            </a:extLst>
          </p:cNvPr>
          <p:cNvSpPr txBox="1"/>
          <p:nvPr/>
        </p:nvSpPr>
        <p:spPr>
          <a:xfrm>
            <a:off x="3100210" y="900812"/>
            <a:ext cx="2106667" cy="646331"/>
          </a:xfrm>
          <a:prstGeom prst="rect">
            <a:avLst/>
          </a:prstGeom>
          <a:noFill/>
        </p:spPr>
        <p:txBody>
          <a:bodyPr wrap="none" rtlCol="0">
            <a:spAutoFit/>
          </a:bodyPr>
          <a:lstStyle/>
          <a:p>
            <a:r>
              <a:rPr lang="nl-NL" dirty="0"/>
              <a:t>Onderdelen van </a:t>
            </a:r>
          </a:p>
          <a:p>
            <a:r>
              <a:rPr lang="nl-NL" dirty="0"/>
              <a:t>subdomein F2</a:t>
            </a:r>
          </a:p>
        </p:txBody>
      </p:sp>
      <p:sp>
        <p:nvSpPr>
          <p:cNvPr id="12" name="Tekstvak 11">
            <a:extLst>
              <a:ext uri="{FF2B5EF4-FFF2-40B4-BE49-F238E27FC236}">
                <a16:creationId xmlns:a16="http://schemas.microsoft.com/office/drawing/2014/main" id="{91BB1E80-A46E-44FA-8219-321589A06B3A}"/>
              </a:ext>
            </a:extLst>
          </p:cNvPr>
          <p:cNvSpPr txBox="1"/>
          <p:nvPr/>
        </p:nvSpPr>
        <p:spPr>
          <a:xfrm>
            <a:off x="4180885" y="2054831"/>
            <a:ext cx="728084" cy="369332"/>
          </a:xfrm>
          <a:prstGeom prst="rect">
            <a:avLst/>
          </a:prstGeom>
          <a:solidFill>
            <a:srgbClr val="FFC000"/>
          </a:solidFill>
        </p:spPr>
        <p:txBody>
          <a:bodyPr wrap="none" rtlCol="0">
            <a:spAutoFit/>
          </a:bodyPr>
          <a:lstStyle/>
          <a:p>
            <a:r>
              <a:rPr lang="nl-NL" dirty="0"/>
              <a:t>III.4.1</a:t>
            </a:r>
          </a:p>
        </p:txBody>
      </p:sp>
      <p:sp>
        <p:nvSpPr>
          <p:cNvPr id="13" name="Tekstvak 12">
            <a:extLst>
              <a:ext uri="{FF2B5EF4-FFF2-40B4-BE49-F238E27FC236}">
                <a16:creationId xmlns:a16="http://schemas.microsoft.com/office/drawing/2014/main" id="{ECF381E3-E1C0-474F-9222-11EA6BFC490F}"/>
              </a:ext>
            </a:extLst>
          </p:cNvPr>
          <p:cNvSpPr txBox="1"/>
          <p:nvPr/>
        </p:nvSpPr>
        <p:spPr>
          <a:xfrm>
            <a:off x="4184634" y="2974368"/>
            <a:ext cx="728084" cy="369332"/>
          </a:xfrm>
          <a:prstGeom prst="rect">
            <a:avLst/>
          </a:prstGeom>
          <a:solidFill>
            <a:srgbClr val="FFC000"/>
          </a:solidFill>
        </p:spPr>
        <p:txBody>
          <a:bodyPr wrap="none" rtlCol="0">
            <a:spAutoFit/>
          </a:bodyPr>
          <a:lstStyle/>
          <a:p>
            <a:r>
              <a:rPr lang="nl-NL" dirty="0"/>
              <a:t>III.4.2</a:t>
            </a:r>
          </a:p>
        </p:txBody>
      </p:sp>
      <p:sp>
        <p:nvSpPr>
          <p:cNvPr id="14" name="Tekstvak 13">
            <a:extLst>
              <a:ext uri="{FF2B5EF4-FFF2-40B4-BE49-F238E27FC236}">
                <a16:creationId xmlns:a16="http://schemas.microsoft.com/office/drawing/2014/main" id="{186A561F-D51B-4B34-9DA5-EED9731FD381}"/>
              </a:ext>
            </a:extLst>
          </p:cNvPr>
          <p:cNvSpPr txBox="1"/>
          <p:nvPr/>
        </p:nvSpPr>
        <p:spPr>
          <a:xfrm>
            <a:off x="4180885" y="4433838"/>
            <a:ext cx="728084" cy="369332"/>
          </a:xfrm>
          <a:prstGeom prst="rect">
            <a:avLst/>
          </a:prstGeom>
          <a:solidFill>
            <a:srgbClr val="FFC000"/>
          </a:solidFill>
        </p:spPr>
        <p:txBody>
          <a:bodyPr wrap="none" rtlCol="0">
            <a:spAutoFit/>
          </a:bodyPr>
          <a:lstStyle/>
          <a:p>
            <a:r>
              <a:rPr lang="nl-NL" dirty="0"/>
              <a:t>III.4.3</a:t>
            </a:r>
          </a:p>
        </p:txBody>
      </p:sp>
      <p:sp>
        <p:nvSpPr>
          <p:cNvPr id="15" name="Tekstvak 14">
            <a:extLst>
              <a:ext uri="{FF2B5EF4-FFF2-40B4-BE49-F238E27FC236}">
                <a16:creationId xmlns:a16="http://schemas.microsoft.com/office/drawing/2014/main" id="{ED7CD948-850D-4728-B44B-A072A778F4FF}"/>
              </a:ext>
            </a:extLst>
          </p:cNvPr>
          <p:cNvSpPr txBox="1"/>
          <p:nvPr/>
        </p:nvSpPr>
        <p:spPr>
          <a:xfrm>
            <a:off x="4184634" y="6049223"/>
            <a:ext cx="728084" cy="369332"/>
          </a:xfrm>
          <a:prstGeom prst="rect">
            <a:avLst/>
          </a:prstGeom>
          <a:solidFill>
            <a:srgbClr val="FFC000"/>
          </a:solidFill>
        </p:spPr>
        <p:txBody>
          <a:bodyPr wrap="none" rtlCol="0">
            <a:spAutoFit/>
          </a:bodyPr>
          <a:lstStyle/>
          <a:p>
            <a:r>
              <a:rPr lang="nl-NL" dirty="0"/>
              <a:t>III.4.4</a:t>
            </a:r>
          </a:p>
        </p:txBody>
      </p:sp>
    </p:spTree>
    <p:extLst>
      <p:ext uri="{BB962C8B-B14F-4D97-AF65-F5344CB8AC3E}">
        <p14:creationId xmlns:p14="http://schemas.microsoft.com/office/powerpoint/2010/main" val="22553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E035C1-DC01-421C-B5A9-088B09C20FA4}"/>
              </a:ext>
            </a:extLst>
          </p:cNvPr>
          <p:cNvSpPr>
            <a:spLocks noGrp="1"/>
          </p:cNvSpPr>
          <p:nvPr>
            <p:ph type="title"/>
          </p:nvPr>
        </p:nvSpPr>
        <p:spPr/>
        <p:txBody>
          <a:bodyPr>
            <a:normAutofit/>
          </a:bodyPr>
          <a:lstStyle/>
          <a:p>
            <a:r>
              <a:rPr lang="nl-NL" sz="3600" dirty="0">
                <a:cs typeface="Times New Roman" panose="02020603050405020304" pitchFamily="18" charset="0"/>
              </a:rPr>
              <a:t>4 &gt; Aan de slag met gebruiksmogelijkheden</a:t>
            </a:r>
            <a:endParaRPr lang="nl-NL" dirty="0"/>
          </a:p>
        </p:txBody>
      </p:sp>
      <p:sp>
        <p:nvSpPr>
          <p:cNvPr id="3" name="Tijdelijke aanduiding voor inhoud 2">
            <a:extLst>
              <a:ext uri="{FF2B5EF4-FFF2-40B4-BE49-F238E27FC236}">
                <a16:creationId xmlns:a16="http://schemas.microsoft.com/office/drawing/2014/main" id="{7EE2EDB8-503D-40C4-9C33-FDF004B17461}"/>
              </a:ext>
            </a:extLst>
          </p:cNvPr>
          <p:cNvSpPr>
            <a:spLocks noGrp="1"/>
          </p:cNvSpPr>
          <p:nvPr>
            <p:ph idx="1"/>
          </p:nvPr>
        </p:nvSpPr>
        <p:spPr/>
        <p:txBody>
          <a:bodyPr/>
          <a:lstStyle/>
          <a:p>
            <a:pPr marL="0" indent="0">
              <a:lnSpc>
                <a:spcPct val="107000"/>
              </a:lnSpc>
              <a:spcAft>
                <a:spcPts val="800"/>
              </a:spcAft>
              <a:buNone/>
            </a:pPr>
            <a:r>
              <a:rPr lang="nl-NL" sz="1800" b="1" dirty="0">
                <a:effectLst/>
                <a:latin typeface="Calibri" panose="020F0502020204030204" pitchFamily="34" charset="0"/>
                <a:ea typeface="Calibri" panose="020F0502020204030204" pitchFamily="34" charset="0"/>
                <a:cs typeface="Times New Roman" panose="02020603050405020304" pitchFamily="18" charset="0"/>
              </a:rPr>
              <a:t>Deel I (20 min)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Bekijk het deel van de syllabus over ecologie (eindterm, specificaties, concepten)</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Bekijk hoe in je schoolboek deze leerstof terugkomt. Vragen:</a:t>
            </a:r>
          </a:p>
          <a:p>
            <a:pPr lvl="1">
              <a:lnSpc>
                <a:spcPct val="107000"/>
              </a:lnSpc>
              <a:spcAft>
                <a:spcPts val="800"/>
              </a:spcAft>
            </a:pPr>
            <a:r>
              <a:rPr lang="nl-NL" sz="1400" dirty="0">
                <a:effectLst/>
                <a:latin typeface="Calibri" panose="020F0502020204030204" pitchFamily="34" charset="0"/>
                <a:ea typeface="Calibri" panose="020F0502020204030204" pitchFamily="34" charset="0"/>
                <a:cs typeface="Times New Roman" panose="02020603050405020304" pitchFamily="18" charset="0"/>
              </a:rPr>
              <a:t>Zit alles erin? </a:t>
            </a:r>
          </a:p>
          <a:p>
            <a:pPr lvl="1">
              <a:lnSpc>
                <a:spcPct val="107000"/>
              </a:lnSpc>
              <a:spcAft>
                <a:spcPts val="800"/>
              </a:spcAft>
            </a:pPr>
            <a:r>
              <a:rPr lang="nl-NL" sz="1400" dirty="0">
                <a:effectLst/>
                <a:latin typeface="Calibri" panose="020F0502020204030204" pitchFamily="34" charset="0"/>
                <a:ea typeface="Calibri" panose="020F0502020204030204" pitchFamily="34" charset="0"/>
                <a:cs typeface="Times New Roman" panose="02020603050405020304" pitchFamily="18" charset="0"/>
              </a:rPr>
              <a:t>Mis je onderdelen? </a:t>
            </a:r>
          </a:p>
          <a:p>
            <a:pPr lvl="1">
              <a:lnSpc>
                <a:spcPct val="107000"/>
              </a:lnSpc>
              <a:spcAft>
                <a:spcPts val="800"/>
              </a:spcAft>
            </a:pPr>
            <a:r>
              <a:rPr lang="nl-NL" sz="1400" dirty="0">
                <a:effectLst/>
                <a:latin typeface="Calibri" panose="020F0502020204030204" pitchFamily="34" charset="0"/>
                <a:ea typeface="Calibri" panose="020F0502020204030204" pitchFamily="34" charset="0"/>
                <a:cs typeface="Times New Roman" panose="02020603050405020304" pitchFamily="18" charset="0"/>
              </a:rPr>
              <a:t>Zitten er dingen in het schoolboek die niet hoeven? </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Bespreken</a:t>
            </a:r>
          </a:p>
          <a:p>
            <a:endParaRPr lang="nl-NL" dirty="0"/>
          </a:p>
        </p:txBody>
      </p:sp>
    </p:spTree>
    <p:extLst>
      <p:ext uri="{BB962C8B-B14F-4D97-AF65-F5344CB8AC3E}">
        <p14:creationId xmlns:p14="http://schemas.microsoft.com/office/powerpoint/2010/main" val="2093551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5F2963-6BBC-4B15-A7C2-54D4CFE98E9E}"/>
              </a:ext>
            </a:extLst>
          </p:cNvPr>
          <p:cNvSpPr>
            <a:spLocks noGrp="1"/>
          </p:cNvSpPr>
          <p:nvPr>
            <p:ph type="title"/>
          </p:nvPr>
        </p:nvSpPr>
        <p:spPr/>
        <p:txBody>
          <a:bodyPr/>
          <a:lstStyle/>
          <a:p>
            <a:r>
              <a:rPr lang="nl-NL" dirty="0"/>
              <a:t>Inhoud</a:t>
            </a:r>
          </a:p>
        </p:txBody>
      </p:sp>
      <p:sp>
        <p:nvSpPr>
          <p:cNvPr id="3" name="Tijdelijke aanduiding voor inhoud 2">
            <a:extLst>
              <a:ext uri="{FF2B5EF4-FFF2-40B4-BE49-F238E27FC236}">
                <a16:creationId xmlns:a16="http://schemas.microsoft.com/office/drawing/2014/main" id="{3AF9420B-C33E-43BC-92A5-E6C53A3D8473}"/>
              </a:ext>
            </a:extLst>
          </p:cNvPr>
          <p:cNvSpPr>
            <a:spLocks noGrp="1"/>
          </p:cNvSpPr>
          <p:nvPr>
            <p:ph idx="1"/>
          </p:nvPr>
        </p:nvSpPr>
        <p:spPr/>
        <p:txBody>
          <a:bodyPr>
            <a:normAutofit/>
          </a:bodyPr>
          <a:lstStyle/>
          <a:p>
            <a:pPr marL="0" indent="0">
              <a:buNone/>
            </a:pPr>
            <a:r>
              <a:rPr lang="nl-NL" sz="2000" dirty="0"/>
              <a:t>Doel: </a:t>
            </a:r>
            <a:r>
              <a:rPr lang="nl-NL" sz="2000" dirty="0">
                <a:effectLst/>
                <a:ea typeface="Calibri" panose="020F0502020204030204" pitchFamily="34" charset="0"/>
                <a:cs typeface="Times New Roman" panose="02020603050405020304" pitchFamily="18" charset="0"/>
              </a:rPr>
              <a:t>inzicht krijgen in de gewijzigde syllabus en gebruiksmogelijkheden ontdekken</a:t>
            </a:r>
          </a:p>
          <a:p>
            <a:pPr marL="0" indent="0">
              <a:buNone/>
            </a:pPr>
            <a:endParaRPr lang="nl-NL" sz="2000" dirty="0">
              <a:cs typeface="Times New Roman" panose="02020603050405020304" pitchFamily="18" charset="0"/>
            </a:endParaRPr>
          </a:p>
          <a:p>
            <a:pPr marL="0" indent="0">
              <a:buNone/>
            </a:pPr>
            <a:r>
              <a:rPr lang="nl-NL" sz="2000" dirty="0">
                <a:cs typeface="Times New Roman" panose="02020603050405020304" pitchFamily="18" charset="0"/>
              </a:rPr>
              <a:t>1 &gt; Probleemschets en opdracht waar syllabuscommissie voor stond</a:t>
            </a:r>
          </a:p>
          <a:p>
            <a:pPr marL="0" indent="0">
              <a:buNone/>
            </a:pPr>
            <a:r>
              <a:rPr lang="nl-NL" sz="2000" dirty="0">
                <a:cs typeface="Times New Roman" panose="02020603050405020304" pitchFamily="18" charset="0"/>
              </a:rPr>
              <a:t>2 &gt; Hoe gebruik je de syllabus nu?</a:t>
            </a:r>
          </a:p>
          <a:p>
            <a:pPr marL="0" indent="0">
              <a:buNone/>
            </a:pPr>
            <a:r>
              <a:rPr lang="nl-NL" sz="2000" dirty="0">
                <a:cs typeface="Times New Roman" panose="02020603050405020304" pitchFamily="18" charset="0"/>
              </a:rPr>
              <a:t>3 &gt; Illustratie gedeelte nieuwe syllabus</a:t>
            </a:r>
          </a:p>
          <a:p>
            <a:pPr marL="0" indent="0">
              <a:buNone/>
            </a:pPr>
            <a:r>
              <a:rPr lang="nl-NL" sz="2000" dirty="0">
                <a:cs typeface="Times New Roman" panose="02020603050405020304" pitchFamily="18" charset="0"/>
              </a:rPr>
              <a:t>4 &gt; Aan de slag; wat zijn gebruiksmogelijkheden?</a:t>
            </a:r>
          </a:p>
          <a:p>
            <a:pPr marL="0" indent="0">
              <a:buNone/>
            </a:pPr>
            <a:r>
              <a:rPr lang="nl-NL" sz="2000" dirty="0">
                <a:cs typeface="Times New Roman" panose="02020603050405020304" pitchFamily="18" charset="0"/>
              </a:rPr>
              <a:t>5 &gt; Wat neem je mee voor je eigen praktijk?</a:t>
            </a:r>
            <a:endParaRPr lang="nl-NL" sz="2000" dirty="0"/>
          </a:p>
        </p:txBody>
      </p:sp>
    </p:spTree>
    <p:extLst>
      <p:ext uri="{BB962C8B-B14F-4D97-AF65-F5344CB8AC3E}">
        <p14:creationId xmlns:p14="http://schemas.microsoft.com/office/powerpoint/2010/main" val="3119685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80AD18-1791-438F-91F4-A3602AD4E1A6}"/>
              </a:ext>
            </a:extLst>
          </p:cNvPr>
          <p:cNvSpPr>
            <a:spLocks noGrp="1"/>
          </p:cNvSpPr>
          <p:nvPr>
            <p:ph type="title"/>
          </p:nvPr>
        </p:nvSpPr>
        <p:spPr/>
        <p:txBody>
          <a:bodyPr/>
          <a:lstStyle/>
          <a:p>
            <a:r>
              <a:rPr lang="nl-NL" sz="3600" dirty="0">
                <a:cs typeface="Times New Roman" panose="02020603050405020304" pitchFamily="18" charset="0"/>
              </a:rPr>
              <a:t>4 &gt; Aan de slag met gebruiksmogelijkheden</a:t>
            </a:r>
            <a:endParaRPr lang="nl-NL" dirty="0"/>
          </a:p>
        </p:txBody>
      </p:sp>
      <p:sp>
        <p:nvSpPr>
          <p:cNvPr id="3" name="Tijdelijke aanduiding voor inhoud 2">
            <a:extLst>
              <a:ext uri="{FF2B5EF4-FFF2-40B4-BE49-F238E27FC236}">
                <a16:creationId xmlns:a16="http://schemas.microsoft.com/office/drawing/2014/main" id="{E47C43E7-35FC-4F4B-83D2-160D1DA3769D}"/>
              </a:ext>
            </a:extLst>
          </p:cNvPr>
          <p:cNvSpPr>
            <a:spLocks noGrp="1"/>
          </p:cNvSpPr>
          <p:nvPr>
            <p:ph idx="1"/>
          </p:nvPr>
        </p:nvSpPr>
        <p:spPr/>
        <p:txBody>
          <a:bodyPr>
            <a:normAutofit fontScale="92500" lnSpcReduction="10000"/>
          </a:bodyPr>
          <a:lstStyle/>
          <a:p>
            <a:pPr marL="0" indent="0">
              <a:lnSpc>
                <a:spcPct val="107000"/>
              </a:lnSpc>
              <a:spcAft>
                <a:spcPts val="800"/>
              </a:spcAft>
              <a:buNone/>
            </a:pPr>
            <a:r>
              <a:rPr lang="nl-NL" sz="1800" b="1" dirty="0">
                <a:effectLst/>
                <a:latin typeface="Calibri" panose="020F0502020204030204" pitchFamily="34" charset="0"/>
                <a:ea typeface="Calibri" panose="020F0502020204030204" pitchFamily="34" charset="0"/>
                <a:cs typeface="Times New Roman" panose="02020603050405020304" pitchFamily="18" charset="0"/>
              </a:rPr>
              <a:t>Deel II – Samenhang (30 min) </a:t>
            </a:r>
            <a:endParaRPr lang="nl-NL" sz="1800" b="1"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Onderwerp: ecologie </a:t>
            </a:r>
            <a:endParaRPr lang="nl-NL"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Korte uitleg met instructie (5’) over hoe je samenhang in de syllabus tussen domeinen kunt zien. </a:t>
            </a:r>
          </a:p>
          <a:p>
            <a:pPr marL="0" indent="0">
              <a:lnSpc>
                <a:spcPct val="107000"/>
              </a:lnSpc>
              <a:spcAft>
                <a:spcPts val="800"/>
              </a:spcAft>
              <a:buNone/>
            </a:pPr>
            <a:r>
              <a:rPr lang="nl-NL" dirty="0">
                <a:latin typeface="Calibri" panose="020F0502020204030204" pitchFamily="34" charset="0"/>
                <a:ea typeface="Calibri" panose="020F0502020204030204" pitchFamily="34" charset="0"/>
                <a:cs typeface="Times New Roman" panose="02020603050405020304" pitchFamily="18" charset="0"/>
              </a:rPr>
              <a:t>Daarna: aan de slag!</a:t>
            </a:r>
          </a:p>
          <a:p>
            <a:pPr marL="0" indent="0">
              <a:lnSpc>
                <a:spcPct val="107000"/>
              </a:lnSpc>
              <a:spcAft>
                <a:spcPts val="800"/>
              </a:spcAft>
              <a:buNone/>
            </a:pPr>
            <a:r>
              <a:rPr lang="nl-NL" dirty="0">
                <a:latin typeface="Calibri" panose="020F0502020204030204" pitchFamily="34" charset="0"/>
                <a:ea typeface="Calibri" panose="020F0502020204030204" pitchFamily="34" charset="0"/>
                <a:cs typeface="Times New Roman" panose="02020603050405020304" pitchFamily="18" charset="0"/>
              </a:rPr>
              <a:t>In welke mate kunnen </a:t>
            </a:r>
            <a:r>
              <a:rPr lang="nl-NL" sz="1800" dirty="0">
                <a:effectLst/>
                <a:latin typeface="Calibri" panose="020F0502020204030204" pitchFamily="34" charset="0"/>
                <a:ea typeface="Calibri" panose="020F0502020204030204" pitchFamily="34" charset="0"/>
                <a:cs typeface="Times New Roman" panose="02020603050405020304" pitchFamily="18" charset="0"/>
              </a:rPr>
              <a:t>leerlingen </a:t>
            </a:r>
            <a:r>
              <a:rPr lang="nl-NL" dirty="0">
                <a:latin typeface="Calibri" panose="020F0502020204030204" pitchFamily="34" charset="0"/>
                <a:ea typeface="Calibri" panose="020F0502020204030204" pitchFamily="34" charset="0"/>
                <a:cs typeface="Times New Roman" panose="02020603050405020304" pitchFamily="18" charset="0"/>
              </a:rPr>
              <a:t>nu </a:t>
            </a:r>
            <a:r>
              <a:rPr lang="nl-NL" sz="1800" dirty="0">
                <a:effectLst/>
                <a:latin typeface="Calibri" panose="020F0502020204030204" pitchFamily="34" charset="0"/>
                <a:ea typeface="Calibri" panose="020F0502020204030204" pitchFamily="34" charset="0"/>
                <a:cs typeface="Times New Roman" panose="02020603050405020304" pitchFamily="18" charset="0"/>
              </a:rPr>
              <a:t>in het schoolboek zien dat bv. duurzaamheid met kringlopen te maken hebben? Of dat </a:t>
            </a:r>
          </a:p>
          <a:p>
            <a:pPr>
              <a:lnSpc>
                <a:spcPct val="107000"/>
              </a:lnSpc>
              <a:spcAft>
                <a:spcPts val="800"/>
              </a:spcAft>
              <a:buFontTx/>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Zit het in het boek? Hoe?</a:t>
            </a:r>
          </a:p>
          <a:p>
            <a:pPr>
              <a:lnSpc>
                <a:spcPct val="107000"/>
              </a:lnSpc>
              <a:spcAft>
                <a:spcPts val="800"/>
              </a:spcAft>
              <a:buFontTx/>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Op welke manier zou je de syllabus kunnen gebruiken om dit in je lessen aan te brengen?</a:t>
            </a:r>
          </a:p>
          <a:p>
            <a:endParaRPr lang="nl-NL" dirty="0"/>
          </a:p>
        </p:txBody>
      </p:sp>
    </p:spTree>
    <p:extLst>
      <p:ext uri="{BB962C8B-B14F-4D97-AF65-F5344CB8AC3E}">
        <p14:creationId xmlns:p14="http://schemas.microsoft.com/office/powerpoint/2010/main" val="1124226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516063-073B-4A3E-BF1F-A5868132321B}"/>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70C84899-EC30-4194-8B1D-7262587EFE2C}"/>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008C45C8-3F45-4AC9-8900-57E163FD68E3}"/>
              </a:ext>
            </a:extLst>
          </p:cNvPr>
          <p:cNvPicPr>
            <a:picLocks noChangeAspect="1"/>
          </p:cNvPicPr>
          <p:nvPr/>
        </p:nvPicPr>
        <p:blipFill rotWithShape="1">
          <a:blip r:embed="rId2"/>
          <a:srcRect l="23022" t="41971" r="21935" b="13333"/>
          <a:stretch/>
        </p:blipFill>
        <p:spPr>
          <a:xfrm>
            <a:off x="914400" y="946778"/>
            <a:ext cx="11174877" cy="5104165"/>
          </a:xfrm>
          <a:prstGeom prst="rect">
            <a:avLst/>
          </a:prstGeom>
        </p:spPr>
      </p:pic>
    </p:spTree>
    <p:extLst>
      <p:ext uri="{BB962C8B-B14F-4D97-AF65-F5344CB8AC3E}">
        <p14:creationId xmlns:p14="http://schemas.microsoft.com/office/powerpoint/2010/main" val="1229597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1F6B59D-3CC7-470F-91B8-B08E31C8B452}"/>
              </a:ext>
            </a:extLst>
          </p:cNvPr>
          <p:cNvSpPr>
            <a:spLocks noGrp="1"/>
          </p:cNvSpPr>
          <p:nvPr>
            <p:ph idx="1"/>
          </p:nvPr>
        </p:nvSpPr>
        <p:spPr>
          <a:xfrm>
            <a:off x="2024670" y="336605"/>
            <a:ext cx="8915400" cy="2406595"/>
          </a:xfrm>
        </p:spPr>
        <p:txBody>
          <a:bodyPr/>
          <a:lstStyle/>
          <a:p>
            <a:r>
              <a:rPr lang="nl-NL" sz="1800" b="1" dirty="0"/>
              <a:t>Complex</a:t>
            </a:r>
            <a:r>
              <a:rPr lang="nl-NL" sz="1800" dirty="0"/>
              <a:t> </a:t>
            </a:r>
            <a:r>
              <a:rPr lang="nl-NL" sz="1800" b="1" dirty="0"/>
              <a:t>samenhangend geheel </a:t>
            </a:r>
            <a:r>
              <a:rPr lang="nl-NL" sz="1800" dirty="0"/>
              <a:t>van componenten en interacties die samen de instandhouding, ontwikkeling reguleren</a:t>
            </a:r>
            <a:br>
              <a:rPr lang="nl-NL" sz="1800" dirty="0"/>
            </a:br>
            <a:r>
              <a:rPr lang="nl-NL" sz="1800" dirty="0"/>
              <a:t>- </a:t>
            </a:r>
            <a:r>
              <a:rPr lang="nl-NL" sz="1800" b="1" dirty="0"/>
              <a:t>Gereguleerd en georganiseerd </a:t>
            </a:r>
            <a:r>
              <a:rPr lang="nl-NL" sz="1800" dirty="0"/>
              <a:t>vanuit kringlopen van elementen, energiestromen en complexe voedselrelaties over meerdere trofische niveaus</a:t>
            </a:r>
            <a:br>
              <a:rPr lang="nl-NL" sz="1800" dirty="0"/>
            </a:br>
            <a:r>
              <a:rPr lang="nl-NL" sz="1800" dirty="0"/>
              <a:t>- Verklaren hoe </a:t>
            </a:r>
            <a:r>
              <a:rPr lang="nl-NL" sz="1800" b="1" dirty="0"/>
              <a:t>menselijk handelen</a:t>
            </a:r>
            <a:r>
              <a:rPr lang="nl-NL" sz="1800" dirty="0"/>
              <a:t> binnen een ecosysteem op lager organisatieniveau kan leiden tot een grote veranderingen op hogere organisatieniveaus</a:t>
            </a:r>
            <a:endParaRPr lang="nl-NL" dirty="0"/>
          </a:p>
        </p:txBody>
      </p:sp>
      <p:pic>
        <p:nvPicPr>
          <p:cNvPr id="5" name="Afbeelding 4">
            <a:extLst>
              <a:ext uri="{FF2B5EF4-FFF2-40B4-BE49-F238E27FC236}">
                <a16:creationId xmlns:a16="http://schemas.microsoft.com/office/drawing/2014/main" id="{C6A535AA-D340-42AB-A8EC-2C40970AA5BB}"/>
              </a:ext>
            </a:extLst>
          </p:cNvPr>
          <p:cNvPicPr>
            <a:picLocks noChangeAspect="1"/>
          </p:cNvPicPr>
          <p:nvPr/>
        </p:nvPicPr>
        <p:blipFill>
          <a:blip r:embed="rId2"/>
          <a:stretch>
            <a:fillRect/>
          </a:stretch>
        </p:blipFill>
        <p:spPr>
          <a:xfrm>
            <a:off x="1504989" y="3423765"/>
            <a:ext cx="6025968" cy="1926189"/>
          </a:xfrm>
          <a:prstGeom prst="rect">
            <a:avLst/>
          </a:prstGeom>
        </p:spPr>
      </p:pic>
      <p:pic>
        <p:nvPicPr>
          <p:cNvPr id="6" name="Picture 4">
            <a:extLst>
              <a:ext uri="{FF2B5EF4-FFF2-40B4-BE49-F238E27FC236}">
                <a16:creationId xmlns:a16="http://schemas.microsoft.com/office/drawing/2014/main" id="{1F93F607-8DE8-4249-810A-B113F05F9CA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736494" y="5630238"/>
            <a:ext cx="1496079" cy="1227762"/>
          </a:xfrm>
          <a:prstGeom prst="rect">
            <a:avLst/>
          </a:prstGeom>
        </p:spPr>
      </p:pic>
    </p:spTree>
    <p:extLst>
      <p:ext uri="{BB962C8B-B14F-4D97-AF65-F5344CB8AC3E}">
        <p14:creationId xmlns:p14="http://schemas.microsoft.com/office/powerpoint/2010/main" val="1662649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4100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4C9152-75B8-4546-927A-22FAF7ED9A7B}"/>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147CCAC0-D36D-4BB7-AF21-8F0030DBA2E7}"/>
              </a:ext>
            </a:extLst>
          </p:cNvPr>
          <p:cNvPicPr>
            <a:picLocks noGrp="1" noChangeAspect="1"/>
          </p:cNvPicPr>
          <p:nvPr>
            <p:ph idx="1"/>
          </p:nvPr>
        </p:nvPicPr>
        <p:blipFill>
          <a:blip r:embed="rId2"/>
          <a:stretch>
            <a:fillRect/>
          </a:stretch>
        </p:blipFill>
        <p:spPr>
          <a:xfrm>
            <a:off x="1191453" y="1421704"/>
            <a:ext cx="10035126" cy="4548847"/>
          </a:xfrm>
        </p:spPr>
      </p:pic>
      <p:sp>
        <p:nvSpPr>
          <p:cNvPr id="8" name="Rechthoek 7">
            <a:extLst>
              <a:ext uri="{FF2B5EF4-FFF2-40B4-BE49-F238E27FC236}">
                <a16:creationId xmlns:a16="http://schemas.microsoft.com/office/drawing/2014/main" id="{989ED4ED-B7A8-43F3-A32F-4F6206F1BCE5}"/>
              </a:ext>
            </a:extLst>
          </p:cNvPr>
          <p:cNvSpPr/>
          <p:nvPr/>
        </p:nvSpPr>
        <p:spPr>
          <a:xfrm>
            <a:off x="5417906" y="2075380"/>
            <a:ext cx="678094" cy="3184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III.1.3</a:t>
            </a:r>
            <a:endParaRPr lang="nl-NL" sz="1200" dirty="0">
              <a:solidFill>
                <a:schemeClr val="tx1"/>
              </a:solidFill>
            </a:endParaRPr>
          </a:p>
        </p:txBody>
      </p:sp>
      <p:sp>
        <p:nvSpPr>
          <p:cNvPr id="9" name="Rechthoek 8">
            <a:extLst>
              <a:ext uri="{FF2B5EF4-FFF2-40B4-BE49-F238E27FC236}">
                <a16:creationId xmlns:a16="http://schemas.microsoft.com/office/drawing/2014/main" id="{6C886D6B-9AD4-4485-8BE1-7D8B3A3CCB01}"/>
              </a:ext>
            </a:extLst>
          </p:cNvPr>
          <p:cNvSpPr/>
          <p:nvPr/>
        </p:nvSpPr>
        <p:spPr>
          <a:xfrm>
            <a:off x="9969024" y="2486346"/>
            <a:ext cx="1373645" cy="2984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III.1.2 Kringloop</a:t>
            </a:r>
            <a:r>
              <a:rPr lang="nl-NL"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nl-NL" sz="1200" dirty="0">
              <a:solidFill>
                <a:schemeClr val="tx1"/>
              </a:solidFill>
            </a:endParaRPr>
          </a:p>
        </p:txBody>
      </p:sp>
      <p:sp>
        <p:nvSpPr>
          <p:cNvPr id="10" name="Rechthoek 9">
            <a:extLst>
              <a:ext uri="{FF2B5EF4-FFF2-40B4-BE49-F238E27FC236}">
                <a16:creationId xmlns:a16="http://schemas.microsoft.com/office/drawing/2014/main" id="{B46DF091-86CE-4A88-969D-7FA0EAA45FE8}"/>
              </a:ext>
            </a:extLst>
          </p:cNvPr>
          <p:cNvSpPr/>
          <p:nvPr/>
        </p:nvSpPr>
        <p:spPr>
          <a:xfrm>
            <a:off x="11000547" y="2831396"/>
            <a:ext cx="1112684" cy="2984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III.1.2 Energie</a:t>
            </a:r>
          </a:p>
        </p:txBody>
      </p:sp>
      <p:sp>
        <p:nvSpPr>
          <p:cNvPr id="11" name="Rechthoek 10">
            <a:extLst>
              <a:ext uri="{FF2B5EF4-FFF2-40B4-BE49-F238E27FC236}">
                <a16:creationId xmlns:a16="http://schemas.microsoft.com/office/drawing/2014/main" id="{A20CF434-B86D-4B57-9B3C-906D3E06F451}"/>
              </a:ext>
            </a:extLst>
          </p:cNvPr>
          <p:cNvSpPr/>
          <p:nvPr/>
        </p:nvSpPr>
        <p:spPr>
          <a:xfrm>
            <a:off x="9969024" y="3216912"/>
            <a:ext cx="1535588" cy="2660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III.3.1 Voedselrelaties</a:t>
            </a:r>
            <a:r>
              <a:rPr lang="nl-NL"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nl-NL" sz="1200" dirty="0">
              <a:solidFill>
                <a:schemeClr val="tx1"/>
              </a:solidFill>
            </a:endParaRPr>
          </a:p>
        </p:txBody>
      </p:sp>
      <p:sp>
        <p:nvSpPr>
          <p:cNvPr id="12" name="Rechthoek 11">
            <a:extLst>
              <a:ext uri="{FF2B5EF4-FFF2-40B4-BE49-F238E27FC236}">
                <a16:creationId xmlns:a16="http://schemas.microsoft.com/office/drawing/2014/main" id="{756E4E24-E941-45A5-B307-AA94E94860D9}"/>
              </a:ext>
            </a:extLst>
          </p:cNvPr>
          <p:cNvSpPr/>
          <p:nvPr/>
        </p:nvSpPr>
        <p:spPr>
          <a:xfrm>
            <a:off x="5428180" y="4205556"/>
            <a:ext cx="678094" cy="3184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III.2.1</a:t>
            </a:r>
            <a:endParaRPr lang="nl-NL" sz="1200" dirty="0">
              <a:solidFill>
                <a:schemeClr val="tx1"/>
              </a:solidFill>
            </a:endParaRPr>
          </a:p>
        </p:txBody>
      </p:sp>
      <p:sp>
        <p:nvSpPr>
          <p:cNvPr id="13" name="Rechthoek 12">
            <a:extLst>
              <a:ext uri="{FF2B5EF4-FFF2-40B4-BE49-F238E27FC236}">
                <a16:creationId xmlns:a16="http://schemas.microsoft.com/office/drawing/2014/main" id="{F0649116-0444-4EC9-976E-3FF07D5B2F86}"/>
              </a:ext>
            </a:extLst>
          </p:cNvPr>
          <p:cNvSpPr/>
          <p:nvPr/>
        </p:nvSpPr>
        <p:spPr>
          <a:xfrm>
            <a:off x="5447016" y="5580580"/>
            <a:ext cx="678094" cy="31849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III.3.2</a:t>
            </a:r>
            <a:endParaRPr lang="nl-NL" sz="1200" dirty="0">
              <a:solidFill>
                <a:schemeClr val="tx1"/>
              </a:solidFill>
            </a:endParaRPr>
          </a:p>
        </p:txBody>
      </p:sp>
    </p:spTree>
    <p:extLst>
      <p:ext uri="{BB962C8B-B14F-4D97-AF65-F5344CB8AC3E}">
        <p14:creationId xmlns:p14="http://schemas.microsoft.com/office/powerpoint/2010/main" val="1413582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7500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8EABD3B1-F9ED-46A9-8B46-84816549E5C4}"/>
              </a:ext>
            </a:extLst>
          </p:cNvPr>
          <p:cNvPicPr>
            <a:picLocks noChangeAspect="1"/>
          </p:cNvPicPr>
          <p:nvPr/>
        </p:nvPicPr>
        <p:blipFill>
          <a:blip r:embed="rId2"/>
          <a:stretch>
            <a:fillRect/>
          </a:stretch>
        </p:blipFill>
        <p:spPr>
          <a:xfrm>
            <a:off x="1972638" y="-20292"/>
            <a:ext cx="8229600" cy="6884260"/>
          </a:xfrm>
          <a:prstGeom prst="rect">
            <a:avLst/>
          </a:prstGeom>
        </p:spPr>
      </p:pic>
      <p:sp>
        <p:nvSpPr>
          <p:cNvPr id="10" name="Rechthoek 9">
            <a:extLst>
              <a:ext uri="{FF2B5EF4-FFF2-40B4-BE49-F238E27FC236}">
                <a16:creationId xmlns:a16="http://schemas.microsoft.com/office/drawing/2014/main" id="{38DA3C61-EE36-49DD-8F52-9AB3F2B80EC2}"/>
              </a:ext>
            </a:extLst>
          </p:cNvPr>
          <p:cNvSpPr/>
          <p:nvPr/>
        </p:nvSpPr>
        <p:spPr>
          <a:xfrm>
            <a:off x="4328846" y="873305"/>
            <a:ext cx="678094" cy="2328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III.1.3</a:t>
            </a:r>
            <a:endParaRPr lang="nl-NL" sz="1000" dirty="0">
              <a:solidFill>
                <a:schemeClr val="tx1"/>
              </a:solidFill>
            </a:endParaRPr>
          </a:p>
        </p:txBody>
      </p:sp>
      <p:sp>
        <p:nvSpPr>
          <p:cNvPr id="11" name="Rechthoek 10">
            <a:extLst>
              <a:ext uri="{FF2B5EF4-FFF2-40B4-BE49-F238E27FC236}">
                <a16:creationId xmlns:a16="http://schemas.microsoft.com/office/drawing/2014/main" id="{B94E4E81-BFAE-4DE1-8B32-7E0C939E9493}"/>
              </a:ext>
            </a:extLst>
          </p:cNvPr>
          <p:cNvSpPr/>
          <p:nvPr/>
        </p:nvSpPr>
        <p:spPr>
          <a:xfrm>
            <a:off x="6825133" y="1902315"/>
            <a:ext cx="1055146" cy="19361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III.1.2 Kringloop</a:t>
            </a:r>
            <a:r>
              <a:rPr lang="nl-NL"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nl-NL" sz="1000" dirty="0">
              <a:solidFill>
                <a:schemeClr val="tx1"/>
              </a:solidFill>
            </a:endParaRPr>
          </a:p>
        </p:txBody>
      </p:sp>
      <p:sp>
        <p:nvSpPr>
          <p:cNvPr id="12" name="Rechthoek 11">
            <a:extLst>
              <a:ext uri="{FF2B5EF4-FFF2-40B4-BE49-F238E27FC236}">
                <a16:creationId xmlns:a16="http://schemas.microsoft.com/office/drawing/2014/main" id="{E7C74E4E-AEAE-497A-A262-E3F08BF59909}"/>
              </a:ext>
            </a:extLst>
          </p:cNvPr>
          <p:cNvSpPr/>
          <p:nvPr/>
        </p:nvSpPr>
        <p:spPr>
          <a:xfrm>
            <a:off x="6825133" y="2358786"/>
            <a:ext cx="907201" cy="21208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III.1.2 Energie</a:t>
            </a:r>
          </a:p>
        </p:txBody>
      </p:sp>
      <p:sp>
        <p:nvSpPr>
          <p:cNvPr id="13" name="Rechthoek 12">
            <a:extLst>
              <a:ext uri="{FF2B5EF4-FFF2-40B4-BE49-F238E27FC236}">
                <a16:creationId xmlns:a16="http://schemas.microsoft.com/office/drawing/2014/main" id="{C6533C83-0C1F-4C4B-9CBB-D5CF55ED96A0}"/>
              </a:ext>
            </a:extLst>
          </p:cNvPr>
          <p:cNvSpPr/>
          <p:nvPr/>
        </p:nvSpPr>
        <p:spPr>
          <a:xfrm>
            <a:off x="6825132" y="2949785"/>
            <a:ext cx="1445565" cy="21208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III.3.1 Voedselrelaties</a:t>
            </a:r>
            <a:r>
              <a:rPr lang="nl-NL"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nl-NL" sz="1000" dirty="0">
              <a:solidFill>
                <a:schemeClr val="tx1"/>
              </a:solidFill>
            </a:endParaRPr>
          </a:p>
        </p:txBody>
      </p:sp>
      <p:sp>
        <p:nvSpPr>
          <p:cNvPr id="14" name="Rechthoek 13">
            <a:extLst>
              <a:ext uri="{FF2B5EF4-FFF2-40B4-BE49-F238E27FC236}">
                <a16:creationId xmlns:a16="http://schemas.microsoft.com/office/drawing/2014/main" id="{F69ED216-DFA4-49F5-A22B-049D8BBD9893}"/>
              </a:ext>
            </a:extLst>
          </p:cNvPr>
          <p:cNvSpPr/>
          <p:nvPr/>
        </p:nvSpPr>
        <p:spPr>
          <a:xfrm>
            <a:off x="4328846" y="3979525"/>
            <a:ext cx="561654" cy="2328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III.2.1</a:t>
            </a:r>
            <a:endParaRPr lang="nl-NL" sz="1000" dirty="0">
              <a:solidFill>
                <a:schemeClr val="tx1"/>
              </a:solidFill>
            </a:endParaRPr>
          </a:p>
        </p:txBody>
      </p:sp>
      <p:sp>
        <p:nvSpPr>
          <p:cNvPr id="15" name="Rechthoek 14">
            <a:extLst>
              <a:ext uri="{FF2B5EF4-FFF2-40B4-BE49-F238E27FC236}">
                <a16:creationId xmlns:a16="http://schemas.microsoft.com/office/drawing/2014/main" id="{40E773F5-EDEF-4856-86A3-904B6AFCAEF2}"/>
              </a:ext>
            </a:extLst>
          </p:cNvPr>
          <p:cNvSpPr/>
          <p:nvPr/>
        </p:nvSpPr>
        <p:spPr>
          <a:xfrm>
            <a:off x="4339120" y="5909353"/>
            <a:ext cx="678094" cy="23288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III.3.2</a:t>
            </a:r>
            <a:endParaRPr lang="nl-NL" sz="1000" dirty="0">
              <a:solidFill>
                <a:schemeClr val="tx1"/>
              </a:solidFill>
            </a:endParaRPr>
          </a:p>
        </p:txBody>
      </p:sp>
      <p:sp>
        <p:nvSpPr>
          <p:cNvPr id="16" name="Rechthoek 15">
            <a:extLst>
              <a:ext uri="{FF2B5EF4-FFF2-40B4-BE49-F238E27FC236}">
                <a16:creationId xmlns:a16="http://schemas.microsoft.com/office/drawing/2014/main" id="{28B8A8E4-470A-4CAC-9ECF-5817E7071F4A}"/>
              </a:ext>
            </a:extLst>
          </p:cNvPr>
          <p:cNvSpPr/>
          <p:nvPr/>
        </p:nvSpPr>
        <p:spPr>
          <a:xfrm>
            <a:off x="1510301" y="2928993"/>
            <a:ext cx="1140431" cy="2328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Subdomein A.12</a:t>
            </a:r>
            <a:endParaRPr lang="nl-NL" sz="1000" dirty="0">
              <a:solidFill>
                <a:schemeClr val="tx1"/>
              </a:solidFill>
            </a:endParaRPr>
          </a:p>
        </p:txBody>
      </p:sp>
    </p:spTree>
    <p:extLst>
      <p:ext uri="{BB962C8B-B14F-4D97-AF65-F5344CB8AC3E}">
        <p14:creationId xmlns:p14="http://schemas.microsoft.com/office/powerpoint/2010/main" val="3082735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2BA887-E0E0-44CF-A3D1-F84D2AC28501}"/>
              </a:ext>
            </a:extLst>
          </p:cNvPr>
          <p:cNvSpPr>
            <a:spLocks noGrp="1"/>
          </p:cNvSpPr>
          <p:nvPr>
            <p:ph type="title"/>
          </p:nvPr>
        </p:nvSpPr>
        <p:spPr/>
        <p:txBody>
          <a:bodyPr/>
          <a:lstStyle/>
          <a:p>
            <a:r>
              <a:rPr lang="nl-NL" dirty="0"/>
              <a:t>Aan de slag deel II</a:t>
            </a:r>
          </a:p>
        </p:txBody>
      </p:sp>
      <p:sp>
        <p:nvSpPr>
          <p:cNvPr id="3" name="Tijdelijke aanduiding voor inhoud 2">
            <a:extLst>
              <a:ext uri="{FF2B5EF4-FFF2-40B4-BE49-F238E27FC236}">
                <a16:creationId xmlns:a16="http://schemas.microsoft.com/office/drawing/2014/main" id="{0C453FBE-F4C5-47DE-A707-6D16C768BA53}"/>
              </a:ext>
            </a:extLst>
          </p:cNvPr>
          <p:cNvSpPr>
            <a:spLocks noGrp="1"/>
          </p:cNvSpPr>
          <p:nvPr>
            <p:ph idx="1"/>
          </p:nvPr>
        </p:nvSpPr>
        <p:spPr/>
        <p:txBody>
          <a:bodyPr>
            <a:normAutofit/>
          </a:bodyPr>
          <a:lstStyle/>
          <a:p>
            <a:pPr marL="0" indent="0">
              <a:lnSpc>
                <a:spcPct val="107000"/>
              </a:lnSpc>
              <a:spcAft>
                <a:spcPts val="800"/>
              </a:spcAft>
              <a:buNone/>
            </a:pPr>
            <a:r>
              <a:rPr lang="nl-NL" sz="1800" b="1" dirty="0">
                <a:effectLst/>
                <a:latin typeface="Calibri" panose="020F0502020204030204" pitchFamily="34" charset="0"/>
                <a:ea typeface="Calibri" panose="020F0502020204030204" pitchFamily="34" charset="0"/>
                <a:cs typeface="Times New Roman" panose="02020603050405020304" pitchFamily="18" charset="0"/>
              </a:rPr>
              <a:t>Deel II – Samenhang (30 min) </a:t>
            </a:r>
            <a:endParaRPr lang="nl-NL" sz="1800" b="1"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Onderwerp: ecologie </a:t>
            </a:r>
            <a:endParaRPr lang="nl-NL"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nl-NL" dirty="0">
                <a:latin typeface="Calibri" panose="020F0502020204030204" pitchFamily="34" charset="0"/>
                <a:ea typeface="Calibri" panose="020F0502020204030204" pitchFamily="34" charset="0"/>
                <a:cs typeface="Times New Roman" panose="02020603050405020304" pitchFamily="18" charset="0"/>
              </a:rPr>
              <a:t>Werk samen aan de vraag: In welke mate kunnen </a:t>
            </a:r>
            <a:r>
              <a:rPr lang="nl-NL" sz="1800" dirty="0">
                <a:effectLst/>
                <a:latin typeface="Calibri" panose="020F0502020204030204" pitchFamily="34" charset="0"/>
                <a:ea typeface="Calibri" panose="020F0502020204030204" pitchFamily="34" charset="0"/>
                <a:cs typeface="Times New Roman" panose="02020603050405020304" pitchFamily="18" charset="0"/>
              </a:rPr>
              <a:t>leerlingen </a:t>
            </a:r>
            <a:r>
              <a:rPr lang="nl-NL" dirty="0">
                <a:latin typeface="Calibri" panose="020F0502020204030204" pitchFamily="34" charset="0"/>
                <a:ea typeface="Calibri" panose="020F0502020204030204" pitchFamily="34" charset="0"/>
                <a:cs typeface="Times New Roman" panose="02020603050405020304" pitchFamily="18" charset="0"/>
              </a:rPr>
              <a:t>nu </a:t>
            </a:r>
            <a:r>
              <a:rPr lang="nl-NL" sz="1800" dirty="0">
                <a:effectLst/>
                <a:latin typeface="Calibri" panose="020F0502020204030204" pitchFamily="34" charset="0"/>
                <a:ea typeface="Calibri" panose="020F0502020204030204" pitchFamily="34" charset="0"/>
                <a:cs typeface="Times New Roman" panose="02020603050405020304" pitchFamily="18" charset="0"/>
              </a:rPr>
              <a:t>in het schoolboek samenhang zien? In welke mate zit ecologisch denken erin? In welke mate leren leerlingen dat bv. kringlopen en verstoringen met duurzame ontwikkeling te maken hebben? Of dat </a:t>
            </a:r>
          </a:p>
          <a:p>
            <a:pPr>
              <a:lnSpc>
                <a:spcPct val="107000"/>
              </a:lnSpc>
              <a:spcAft>
                <a:spcPts val="800"/>
              </a:spcAft>
              <a:buFontTx/>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Zit het in het boek? Hoe?</a:t>
            </a:r>
          </a:p>
          <a:p>
            <a:pPr>
              <a:lnSpc>
                <a:spcPct val="107000"/>
              </a:lnSpc>
              <a:spcAft>
                <a:spcPts val="800"/>
              </a:spcAft>
              <a:buFontTx/>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Op welke manier zou je de syllabus kunnen gebruiken om dit in je lessen aan te brengen?</a:t>
            </a:r>
          </a:p>
        </p:txBody>
      </p:sp>
    </p:spTree>
    <p:extLst>
      <p:ext uri="{BB962C8B-B14F-4D97-AF65-F5344CB8AC3E}">
        <p14:creationId xmlns:p14="http://schemas.microsoft.com/office/powerpoint/2010/main" val="2553651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78CAF-31C0-4C31-AB1E-23ED65746451}"/>
              </a:ext>
            </a:extLst>
          </p:cNvPr>
          <p:cNvSpPr>
            <a:spLocks noGrp="1"/>
          </p:cNvSpPr>
          <p:nvPr>
            <p:ph type="title"/>
          </p:nvPr>
        </p:nvSpPr>
        <p:spPr/>
        <p:txBody>
          <a:bodyPr/>
          <a:lstStyle/>
          <a:p>
            <a:r>
              <a:rPr lang="nl-NL" dirty="0"/>
              <a:t>5 &gt; Wat neem je mee?</a:t>
            </a:r>
          </a:p>
        </p:txBody>
      </p:sp>
      <p:sp>
        <p:nvSpPr>
          <p:cNvPr id="3" name="Tijdelijke aanduiding voor inhoud 2">
            <a:extLst>
              <a:ext uri="{FF2B5EF4-FFF2-40B4-BE49-F238E27FC236}">
                <a16:creationId xmlns:a16="http://schemas.microsoft.com/office/drawing/2014/main" id="{176228B6-D196-42F2-A47D-AB6B292B31B5}"/>
              </a:ext>
            </a:extLst>
          </p:cNvPr>
          <p:cNvSpPr>
            <a:spLocks noGrp="1"/>
          </p:cNvSpPr>
          <p:nvPr>
            <p:ph idx="1"/>
          </p:nvPr>
        </p:nvSpPr>
        <p:spPr/>
        <p:txBody>
          <a:bodyPr>
            <a:normAutofit/>
          </a:bodyPr>
          <a:lstStyle/>
          <a:p>
            <a:pPr>
              <a:lnSpc>
                <a:spcPct val="107000"/>
              </a:lnSpc>
              <a:spcAft>
                <a:spcPts val="80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Huidige gebruik – hebben we gemeten met staan/zitten aan het begin.</a:t>
            </a:r>
          </a:p>
          <a:p>
            <a:pPr>
              <a:lnSpc>
                <a:spcPct val="107000"/>
              </a:lnSpc>
              <a:spcAft>
                <a:spcPts val="800"/>
              </a:spcAft>
            </a:pPr>
            <a:endParaRPr lang="nl-NL"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Interview elkaar en noteer antwoorden voor de ander</a:t>
            </a:r>
          </a:p>
          <a:p>
            <a:pPr lvl="1">
              <a:lnSpc>
                <a:spcPct val="107000"/>
              </a:lnSpc>
              <a:spcAft>
                <a:spcPts val="80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Wat heb je vandaag gezien wat ook zou kunnen? </a:t>
            </a:r>
          </a:p>
          <a:p>
            <a:pPr lvl="1">
              <a:lnSpc>
                <a:spcPct val="107000"/>
              </a:lnSpc>
              <a:spcAft>
                <a:spcPts val="80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Heb je met een van die dingen wel eens eerder een positieve ervaring mee gehad? </a:t>
            </a:r>
            <a:r>
              <a:rPr lang="nl-NL" sz="1600" i="1" dirty="0">
                <a:effectLst/>
                <a:latin typeface="Calibri" panose="020F0502020204030204" pitchFamily="34" charset="0"/>
                <a:ea typeface="Calibri" panose="020F0502020204030204" pitchFamily="34" charset="0"/>
                <a:cs typeface="Times New Roman" panose="02020603050405020304" pitchFamily="18" charset="0"/>
              </a:rPr>
              <a:t>Noteer</a:t>
            </a:r>
          </a:p>
          <a:p>
            <a:pPr lvl="1">
              <a:lnSpc>
                <a:spcPct val="107000"/>
              </a:lnSpc>
              <a:spcAft>
                <a:spcPts val="800"/>
              </a:spcAft>
            </a:pPr>
            <a:r>
              <a:rPr lang="nl-NL" sz="1600" dirty="0">
                <a:effectLst/>
                <a:latin typeface="Calibri" panose="020F0502020204030204" pitchFamily="34" charset="0"/>
                <a:ea typeface="Calibri" panose="020F0502020204030204" pitchFamily="34" charset="0"/>
                <a:cs typeface="Times New Roman" panose="02020603050405020304" pitchFamily="18" charset="0"/>
              </a:rPr>
              <a:t>Wat kun je jezelf voornemen voor gebruik van de nieuwe syllabus in relatie tot jouw lessen? Maak de volgende zin af: </a:t>
            </a:r>
          </a:p>
          <a:p>
            <a:pPr marL="457200" lvl="1" indent="0">
              <a:lnSpc>
                <a:spcPct val="107000"/>
              </a:lnSpc>
              <a:spcAft>
                <a:spcPts val="800"/>
              </a:spcAft>
              <a:buNone/>
            </a:pPr>
            <a:r>
              <a:rPr lang="nl-NL" sz="1600" dirty="0">
                <a:effectLst/>
                <a:latin typeface="Calibri" panose="020F0502020204030204" pitchFamily="34" charset="0"/>
                <a:ea typeface="Calibri" panose="020F0502020204030204" pitchFamily="34" charset="0"/>
                <a:cs typeface="Times New Roman" panose="02020603050405020304" pitchFamily="18" charset="0"/>
              </a:rPr>
              <a:t>	Zodra de nieuwe syllabus ingaat, ga ik ……….</a:t>
            </a:r>
          </a:p>
          <a:p>
            <a:endParaRPr lang="nl-NL" dirty="0"/>
          </a:p>
        </p:txBody>
      </p:sp>
    </p:spTree>
    <p:extLst>
      <p:ext uri="{BB962C8B-B14F-4D97-AF65-F5344CB8AC3E}">
        <p14:creationId xmlns:p14="http://schemas.microsoft.com/office/powerpoint/2010/main" val="87369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D03D53-CF2A-41C4-99CF-88886618CB26}"/>
              </a:ext>
            </a:extLst>
          </p:cNvPr>
          <p:cNvSpPr>
            <a:spLocks noGrp="1"/>
          </p:cNvSpPr>
          <p:nvPr>
            <p:ph type="title"/>
          </p:nvPr>
        </p:nvSpPr>
        <p:spPr/>
        <p:txBody>
          <a:bodyPr/>
          <a:lstStyle/>
          <a:p>
            <a:r>
              <a:rPr lang="nl-NL" sz="3600" dirty="0">
                <a:cs typeface="Times New Roman" panose="02020603050405020304" pitchFamily="18" charset="0"/>
              </a:rPr>
              <a:t>1 &gt; Probleemschets en opdracht</a:t>
            </a:r>
            <a:endParaRPr lang="nl-NL" dirty="0"/>
          </a:p>
        </p:txBody>
      </p:sp>
      <p:sp>
        <p:nvSpPr>
          <p:cNvPr id="3" name="Tijdelijke aanduiding voor inhoud 2">
            <a:extLst>
              <a:ext uri="{FF2B5EF4-FFF2-40B4-BE49-F238E27FC236}">
                <a16:creationId xmlns:a16="http://schemas.microsoft.com/office/drawing/2014/main" id="{4180C9C6-5799-4BE1-BFF6-ED5BC9B64606}"/>
              </a:ext>
            </a:extLst>
          </p:cNvPr>
          <p:cNvSpPr>
            <a:spLocks noGrp="1"/>
          </p:cNvSpPr>
          <p:nvPr>
            <p:ph idx="1"/>
          </p:nvPr>
        </p:nvSpPr>
        <p:spPr>
          <a:xfrm>
            <a:off x="1141412" y="1940118"/>
            <a:ext cx="9905999" cy="3851083"/>
          </a:xfrm>
        </p:spPr>
        <p:txBody>
          <a:bodyPr>
            <a:noAutofit/>
          </a:bodyPr>
          <a:lstStyle/>
          <a:p>
            <a:pPr marL="342900" lvl="0" indent="-342900">
              <a:lnSpc>
                <a:spcPct val="115000"/>
              </a:lnSpc>
              <a:spcAft>
                <a:spcPts val="1000"/>
              </a:spcAft>
              <a:buFont typeface="Symbol" panose="05050102010706020507" pitchFamily="18" charset="2"/>
              <a:buChar char=""/>
            </a:pPr>
            <a:r>
              <a:rPr lang="nl-NL" sz="1200" b="1" i="1" dirty="0">
                <a:effectLst/>
                <a:latin typeface="Verdana" panose="020B0604030504040204" pitchFamily="34" charset="0"/>
                <a:ea typeface="Calibri" panose="020F0502020204030204" pitchFamily="34" charset="0"/>
                <a:cs typeface="Times New Roman" panose="02020603050405020304" pitchFamily="18" charset="0"/>
              </a:rPr>
              <a:t>Herzie de syllabi op de hoofdthema’s bruikbaarheid, actualiteit en relevantie;</a:t>
            </a:r>
          </a:p>
          <a:p>
            <a:pPr marL="0" lvl="0" indent="0">
              <a:lnSpc>
                <a:spcPct val="115000"/>
              </a:lnSpc>
              <a:spcAft>
                <a:spcPts val="1000"/>
              </a:spcAft>
              <a:buNone/>
            </a:pPr>
            <a:r>
              <a:rPr lang="nl-NL" sz="1200" b="1" i="1" dirty="0">
                <a:latin typeface="Verdana" panose="020B0604030504040204" pitchFamily="34" charset="0"/>
                <a:ea typeface="Calibri" panose="020F0502020204030204" pitchFamily="34" charset="0"/>
                <a:cs typeface="Times New Roman" panose="02020603050405020304" pitchFamily="18" charset="0"/>
              </a:rPr>
              <a:t>			‘</a:t>
            </a:r>
            <a:r>
              <a:rPr lang="nl-NL" sz="1200" b="1" i="1" u="sng" dirty="0">
                <a:latin typeface="Verdana" panose="020B0604030504040204" pitchFamily="34" charset="0"/>
                <a:ea typeface="Calibri" panose="020F0502020204030204" pitchFamily="34" charset="0"/>
                <a:cs typeface="Times New Roman" panose="02020603050405020304" pitchFamily="18" charset="0"/>
              </a:rPr>
              <a:t>Minder doen, maar beter’</a:t>
            </a:r>
            <a:endParaRPr lang="nl-NL" sz="1200" b="1" u="sng"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nl-NL" sz="1200" b="1" i="1" dirty="0">
                <a:effectLst/>
                <a:latin typeface="Verdana" panose="020B0604030504040204" pitchFamily="34" charset="0"/>
                <a:ea typeface="Calibri" panose="020F0502020204030204" pitchFamily="34" charset="0"/>
                <a:cs typeface="Times New Roman" panose="02020603050405020304" pitchFamily="18" charset="0"/>
              </a:rPr>
              <a:t>Maak hierbij gebruik van de aanbevelingen opgenomen in de eindrapportage verkenning syllabi biologie havo-vwo en ervaringen van de examenmakers</a:t>
            </a:r>
            <a:endParaRPr lang="nl-NL" sz="1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nl-NL" sz="1200" b="1" i="1" dirty="0">
                <a:latin typeface="Verdana" panose="020B0604030504040204" pitchFamily="34" charset="0"/>
                <a:ea typeface="Calibri" panose="020F0502020204030204" pitchFamily="34" charset="0"/>
                <a:cs typeface="Times New Roman" panose="02020603050405020304" pitchFamily="18" charset="0"/>
              </a:rPr>
              <a:t>Naast actualiseren van inhouden moeten d</a:t>
            </a:r>
            <a:r>
              <a:rPr lang="nl-NL" sz="1200" b="1" i="1" dirty="0">
                <a:effectLst/>
                <a:latin typeface="Verdana" panose="020B0604030504040204" pitchFamily="34" charset="0"/>
                <a:ea typeface="Calibri" panose="020F0502020204030204" pitchFamily="34" charset="0"/>
                <a:cs typeface="Times New Roman" panose="02020603050405020304" pitchFamily="18" charset="0"/>
              </a:rPr>
              <a:t>e volgende elementen in ieder geval worden aangepakt:</a:t>
            </a:r>
            <a:endParaRPr lang="nl-NL" sz="1200" b="1"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buFont typeface="Courier New" panose="02070309020205020404" pitchFamily="49" charset="0"/>
              <a:buChar char="o"/>
            </a:pPr>
            <a:r>
              <a:rPr lang="nl-NL" sz="1200" b="1" i="1" dirty="0">
                <a:effectLst/>
                <a:latin typeface="Verdana" panose="020B0604030504040204" pitchFamily="34" charset="0"/>
                <a:ea typeface="Calibri" panose="020F0502020204030204" pitchFamily="34" charset="0"/>
                <a:cs typeface="Times New Roman" panose="02020603050405020304" pitchFamily="18" charset="0"/>
              </a:rPr>
              <a:t>Domein A: bètaprofielvaardigheden, vakvaardigheden (meer helderheid en betere samenhang met andere domeinen)</a:t>
            </a:r>
            <a:endParaRPr lang="nl-NL" sz="1200" b="1"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buFont typeface="Courier New" panose="02070309020205020404" pitchFamily="49" charset="0"/>
              <a:buChar char="o"/>
            </a:pPr>
            <a:r>
              <a:rPr lang="nl-NL" sz="1200" b="1" i="1" dirty="0">
                <a:effectLst/>
                <a:latin typeface="Verdana" panose="020B0604030504040204" pitchFamily="34" charset="0"/>
                <a:ea typeface="Calibri" panose="020F0502020204030204" pitchFamily="34" charset="0"/>
                <a:cs typeface="Times New Roman" panose="02020603050405020304" pitchFamily="18" charset="0"/>
              </a:rPr>
              <a:t>Ordening inhoud en conceptentabel (beter leesbaar)</a:t>
            </a:r>
            <a:endParaRPr lang="nl-NL" sz="1200" b="1"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buFont typeface="Courier New" panose="02070309020205020404" pitchFamily="49" charset="0"/>
              <a:buChar char="o"/>
            </a:pPr>
            <a:r>
              <a:rPr lang="nl-NL" sz="1200" b="1" i="1" dirty="0">
                <a:effectLst/>
                <a:latin typeface="Verdana" panose="020B0604030504040204" pitchFamily="34" charset="0"/>
                <a:ea typeface="Calibri" panose="020F0502020204030204" pitchFamily="34" charset="0"/>
                <a:cs typeface="Times New Roman" panose="02020603050405020304" pitchFamily="18" charset="0"/>
              </a:rPr>
              <a:t>Leesbaarheid van teksten en bruikbaarheid voor docenten</a:t>
            </a:r>
            <a:endParaRPr lang="nl-NL" sz="1200" b="1"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buFont typeface="Courier New" panose="02070309020205020404" pitchFamily="49" charset="0"/>
              <a:buChar char="o"/>
            </a:pPr>
            <a:r>
              <a:rPr lang="nl-NL" sz="1200" b="1" i="1" dirty="0">
                <a:effectLst/>
                <a:latin typeface="Verdana" panose="020B0604030504040204" pitchFamily="34" charset="0"/>
                <a:ea typeface="Calibri" panose="020F0502020204030204" pitchFamily="34" charset="0"/>
                <a:cs typeface="Times New Roman" panose="02020603050405020304" pitchFamily="18" charset="0"/>
              </a:rPr>
              <a:t>Verschil havo versus vwo, vermindering havo leerstof</a:t>
            </a:r>
            <a:endParaRPr lang="nl-NL" sz="1200" b="1"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Aft>
                <a:spcPts val="800"/>
              </a:spcAft>
              <a:buFont typeface="Courier New" panose="02070309020205020404" pitchFamily="49" charset="0"/>
              <a:buChar char="o"/>
            </a:pPr>
            <a:r>
              <a:rPr lang="nl-NL" sz="1200" b="1" i="1" dirty="0">
                <a:effectLst/>
                <a:latin typeface="Verdana" panose="020B0604030504040204" pitchFamily="34" charset="0"/>
                <a:ea typeface="Calibri" panose="020F0502020204030204" pitchFamily="34" charset="0"/>
                <a:cs typeface="Times New Roman" panose="02020603050405020304" pitchFamily="18" charset="0"/>
              </a:rPr>
              <a:t>Examenwerkwoorden afstemmen en verkennen voor toepassen in specificaties</a:t>
            </a:r>
          </a:p>
        </p:txBody>
      </p:sp>
      <p:pic>
        <p:nvPicPr>
          <p:cNvPr id="4" name="Afbeelding 3">
            <a:extLst>
              <a:ext uri="{FF2B5EF4-FFF2-40B4-BE49-F238E27FC236}">
                <a16:creationId xmlns:a16="http://schemas.microsoft.com/office/drawing/2014/main" id="{511FD22F-00CD-4520-8A62-DC296A3813F8}"/>
              </a:ext>
            </a:extLst>
          </p:cNvPr>
          <p:cNvPicPr>
            <a:picLocks noChangeAspect="1"/>
          </p:cNvPicPr>
          <p:nvPr/>
        </p:nvPicPr>
        <p:blipFill>
          <a:blip r:embed="rId2"/>
          <a:stretch>
            <a:fillRect/>
          </a:stretch>
        </p:blipFill>
        <p:spPr>
          <a:xfrm>
            <a:off x="9599075" y="1337562"/>
            <a:ext cx="2339990" cy="1169995"/>
          </a:xfrm>
          <a:prstGeom prst="rect">
            <a:avLst/>
          </a:prstGeom>
        </p:spPr>
      </p:pic>
    </p:spTree>
    <p:extLst>
      <p:ext uri="{BB962C8B-B14F-4D97-AF65-F5344CB8AC3E}">
        <p14:creationId xmlns:p14="http://schemas.microsoft.com/office/powerpoint/2010/main" val="1412906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41EC95-DF16-4B4E-9C35-5FBC27D20EBF}"/>
              </a:ext>
            </a:extLst>
          </p:cNvPr>
          <p:cNvSpPr>
            <a:spLocks noGrp="1"/>
          </p:cNvSpPr>
          <p:nvPr>
            <p:ph type="title"/>
          </p:nvPr>
        </p:nvSpPr>
        <p:spPr/>
        <p:txBody>
          <a:bodyPr/>
          <a:lstStyle/>
          <a:p>
            <a:r>
              <a:rPr lang="nl-NL" dirty="0">
                <a:cs typeface="Times New Roman" panose="02020603050405020304" pitchFamily="18" charset="0"/>
              </a:rPr>
              <a:t>1 &gt; </a:t>
            </a:r>
            <a:r>
              <a:rPr lang="nl-NL" sz="3600" dirty="0">
                <a:cs typeface="Times New Roman" panose="02020603050405020304" pitchFamily="18" charset="0"/>
              </a:rPr>
              <a:t>Probleemschets en opdracht</a:t>
            </a:r>
            <a:endParaRPr lang="nl-NL" dirty="0"/>
          </a:p>
        </p:txBody>
      </p:sp>
      <p:sp>
        <p:nvSpPr>
          <p:cNvPr id="3" name="Tijdelijke aanduiding voor inhoud 2">
            <a:extLst>
              <a:ext uri="{FF2B5EF4-FFF2-40B4-BE49-F238E27FC236}">
                <a16:creationId xmlns:a16="http://schemas.microsoft.com/office/drawing/2014/main" id="{29081AA7-6544-4B43-B4AD-0D1660FDC5E7}"/>
              </a:ext>
            </a:extLst>
          </p:cNvPr>
          <p:cNvSpPr>
            <a:spLocks noGrp="1"/>
          </p:cNvSpPr>
          <p:nvPr>
            <p:ph idx="1"/>
          </p:nvPr>
        </p:nvSpPr>
        <p:spPr/>
        <p:txBody>
          <a:bodyPr/>
          <a:lstStyle/>
          <a:p>
            <a:r>
              <a:rPr lang="nl-NL" sz="2400" i="1" dirty="0">
                <a:effectLst/>
                <a:latin typeface="Verdana" panose="020B0604030504040204" pitchFamily="34" charset="0"/>
                <a:ea typeface="Calibri" panose="020F0502020204030204" pitchFamily="34" charset="0"/>
                <a:cs typeface="Times New Roman" panose="02020603050405020304" pitchFamily="18" charset="0"/>
              </a:rPr>
              <a:t>Belangengroepen (methodeschrijvers, examenmakers, andere bètavakken, docentengroepen, hoger onderwijs, curriculum.nu) </a:t>
            </a:r>
          </a:p>
          <a:p>
            <a:r>
              <a:rPr lang="nl-NL" sz="2400" i="1" dirty="0">
                <a:effectLst/>
                <a:latin typeface="Verdana" panose="020B0604030504040204" pitchFamily="34" charset="0"/>
                <a:ea typeface="Calibri" panose="020F0502020204030204" pitchFamily="34" charset="0"/>
                <a:cs typeface="Times New Roman" panose="02020603050405020304" pitchFamily="18" charset="0"/>
              </a:rPr>
              <a:t>Examenprogramma én verdeling SE-CE mogen NIET wijzigen</a:t>
            </a:r>
          </a:p>
          <a:p>
            <a:endParaRPr lang="nl-NL" dirty="0"/>
          </a:p>
        </p:txBody>
      </p:sp>
      <p:pic>
        <p:nvPicPr>
          <p:cNvPr id="5" name="Afbeelding 4">
            <a:extLst>
              <a:ext uri="{FF2B5EF4-FFF2-40B4-BE49-F238E27FC236}">
                <a16:creationId xmlns:a16="http://schemas.microsoft.com/office/drawing/2014/main" id="{CEC59082-EB27-4A00-8CFE-52446007A98D}"/>
              </a:ext>
            </a:extLst>
          </p:cNvPr>
          <p:cNvPicPr>
            <a:picLocks noChangeAspect="1"/>
          </p:cNvPicPr>
          <p:nvPr/>
        </p:nvPicPr>
        <p:blipFill rotWithShape="1">
          <a:blip r:embed="rId2"/>
          <a:srcRect l="9847" t="43031" r="78348" b="33868"/>
          <a:stretch/>
        </p:blipFill>
        <p:spPr>
          <a:xfrm>
            <a:off x="1430151" y="4463934"/>
            <a:ext cx="3482672" cy="1916864"/>
          </a:xfrm>
          <a:prstGeom prst="rect">
            <a:avLst/>
          </a:prstGeom>
        </p:spPr>
      </p:pic>
      <p:pic>
        <p:nvPicPr>
          <p:cNvPr id="7" name="Afbeelding 6">
            <a:extLst>
              <a:ext uri="{FF2B5EF4-FFF2-40B4-BE49-F238E27FC236}">
                <a16:creationId xmlns:a16="http://schemas.microsoft.com/office/drawing/2014/main" id="{CBE10FDF-A1D7-4C46-B0EF-459F62DE4E0F}"/>
              </a:ext>
            </a:extLst>
          </p:cNvPr>
          <p:cNvPicPr>
            <a:picLocks noChangeAspect="1"/>
          </p:cNvPicPr>
          <p:nvPr/>
        </p:nvPicPr>
        <p:blipFill rotWithShape="1">
          <a:blip r:embed="rId3"/>
          <a:srcRect l="13772" t="43575" r="56296" b="30000"/>
          <a:stretch/>
        </p:blipFill>
        <p:spPr>
          <a:xfrm>
            <a:off x="5201562" y="4463934"/>
            <a:ext cx="5954976" cy="1478570"/>
          </a:xfrm>
          <a:prstGeom prst="rect">
            <a:avLst/>
          </a:prstGeom>
        </p:spPr>
      </p:pic>
      <p:cxnSp>
        <p:nvCxnSpPr>
          <p:cNvPr id="9" name="Rechte verbindingslijn 8">
            <a:extLst>
              <a:ext uri="{FF2B5EF4-FFF2-40B4-BE49-F238E27FC236}">
                <a16:creationId xmlns:a16="http://schemas.microsoft.com/office/drawing/2014/main" id="{9F604593-D868-424D-ADD2-378959716BE5}"/>
              </a:ext>
            </a:extLst>
          </p:cNvPr>
          <p:cNvCxnSpPr/>
          <p:nvPr/>
        </p:nvCxnSpPr>
        <p:spPr>
          <a:xfrm>
            <a:off x="9418320" y="5203767"/>
            <a:ext cx="648393" cy="0"/>
          </a:xfrm>
          <a:prstGeom prst="line">
            <a:avLst/>
          </a:prstGeom>
          <a:ln w="28575"/>
        </p:spPr>
        <p:style>
          <a:lnRef idx="1">
            <a:schemeClr val="accent3"/>
          </a:lnRef>
          <a:fillRef idx="0">
            <a:schemeClr val="accent3"/>
          </a:fillRef>
          <a:effectRef idx="0">
            <a:schemeClr val="accent3"/>
          </a:effectRef>
          <a:fontRef idx="minor">
            <a:schemeClr val="tx1"/>
          </a:fontRef>
        </p:style>
      </p:cxnSp>
      <p:cxnSp>
        <p:nvCxnSpPr>
          <p:cNvPr id="12" name="Rechte verbindingslijn 11">
            <a:extLst>
              <a:ext uri="{FF2B5EF4-FFF2-40B4-BE49-F238E27FC236}">
                <a16:creationId xmlns:a16="http://schemas.microsoft.com/office/drawing/2014/main" id="{91F75A3E-8DBC-40F5-B765-6D4F05230EB4}"/>
              </a:ext>
            </a:extLst>
          </p:cNvPr>
          <p:cNvCxnSpPr>
            <a:cxnSpLocks/>
          </p:cNvCxnSpPr>
          <p:nvPr/>
        </p:nvCxnSpPr>
        <p:spPr>
          <a:xfrm>
            <a:off x="6636327" y="5613862"/>
            <a:ext cx="1061258" cy="0"/>
          </a:xfrm>
          <a:prstGeom prst="line">
            <a:avLst/>
          </a:prstGeom>
          <a:ln w="28575"/>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894119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AEB403-07B4-4249-96CD-B775DA9C9EAE}"/>
              </a:ext>
            </a:extLst>
          </p:cNvPr>
          <p:cNvSpPr>
            <a:spLocks noGrp="1"/>
          </p:cNvSpPr>
          <p:nvPr>
            <p:ph type="title"/>
          </p:nvPr>
        </p:nvSpPr>
        <p:spPr/>
        <p:txBody>
          <a:bodyPr/>
          <a:lstStyle/>
          <a:p>
            <a:r>
              <a:rPr lang="nl-NL" sz="3600" dirty="0">
                <a:cs typeface="Times New Roman" panose="02020603050405020304" pitchFamily="18" charset="0"/>
              </a:rPr>
              <a:t>2 &gt; Hoe gebruik je de syllabus nu?</a:t>
            </a:r>
            <a:endParaRPr lang="nl-NL" dirty="0"/>
          </a:p>
        </p:txBody>
      </p:sp>
      <p:sp>
        <p:nvSpPr>
          <p:cNvPr id="3" name="Tijdelijke aanduiding voor inhoud 2">
            <a:extLst>
              <a:ext uri="{FF2B5EF4-FFF2-40B4-BE49-F238E27FC236}">
                <a16:creationId xmlns:a16="http://schemas.microsoft.com/office/drawing/2014/main" id="{256E6642-F5D4-435E-B19C-6B4DB6F8757D}"/>
              </a:ext>
            </a:extLst>
          </p:cNvPr>
          <p:cNvSpPr>
            <a:spLocks noGrp="1"/>
          </p:cNvSpPr>
          <p:nvPr>
            <p:ph idx="1"/>
          </p:nvPr>
        </p:nvSpPr>
        <p:spPr/>
        <p:txBody>
          <a:bodyPr/>
          <a:lstStyle/>
          <a:p>
            <a:r>
              <a:rPr lang="nl-NL" sz="1800" dirty="0">
                <a:effectLst/>
                <a:latin typeface="Calibri" panose="020F0502020204030204" pitchFamily="34" charset="0"/>
                <a:ea typeface="Calibri" panose="020F0502020204030204" pitchFamily="34" charset="0"/>
                <a:cs typeface="Times New Roman" panose="02020603050405020304" pitchFamily="18" charset="0"/>
              </a:rPr>
              <a:t>Ik gebruik de syllabu</a:t>
            </a:r>
            <a:r>
              <a:rPr lang="nl-NL" sz="1800" dirty="0">
                <a:latin typeface="Calibri" panose="020F0502020204030204" pitchFamily="34" charset="0"/>
                <a:ea typeface="Calibri" panose="020F0502020204030204" pitchFamily="34" charset="0"/>
                <a:cs typeface="Times New Roman" panose="02020603050405020304" pitchFamily="18" charset="0"/>
              </a:rPr>
              <a:t>s:</a:t>
            </a:r>
          </a:p>
          <a:p>
            <a:pPr marL="0" indent="0">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 om regelmatig lessen mee te ontwerpen</a:t>
            </a:r>
          </a:p>
          <a:p>
            <a:pPr marL="0" indent="0">
              <a:buNone/>
            </a:pPr>
            <a:r>
              <a:rPr lang="nl-NL" sz="1800" dirty="0">
                <a:latin typeface="Calibri" panose="020F0502020204030204" pitchFamily="34" charset="0"/>
                <a:ea typeface="Calibri" panose="020F0502020204030204" pitchFamily="34" charset="0"/>
                <a:cs typeface="Times New Roman" panose="02020603050405020304" pitchFamily="18" charset="0"/>
              </a:rPr>
              <a:t>…… om leerlingen mee te laten werken zodat ze weten wat ze moeten leren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 om af te stemmen met andere bèta collega’s (Na,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Sk</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Wi</a:t>
            </a:r>
            <a:r>
              <a:rPr lang="nl-NL" sz="18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  als controle vlak voor het eindexamen of ik alles heb behandeld</a:t>
            </a:r>
          </a:p>
          <a:p>
            <a:pPr marL="0" indent="0">
              <a:buNone/>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Tree>
    <p:extLst>
      <p:ext uri="{BB962C8B-B14F-4D97-AF65-F5344CB8AC3E}">
        <p14:creationId xmlns:p14="http://schemas.microsoft.com/office/powerpoint/2010/main" val="26279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5F2963-6BBC-4B15-A7C2-54D4CFE98E9E}"/>
              </a:ext>
            </a:extLst>
          </p:cNvPr>
          <p:cNvSpPr>
            <a:spLocks noGrp="1"/>
          </p:cNvSpPr>
          <p:nvPr>
            <p:ph type="title"/>
          </p:nvPr>
        </p:nvSpPr>
        <p:spPr/>
        <p:txBody>
          <a:bodyPr/>
          <a:lstStyle/>
          <a:p>
            <a:r>
              <a:rPr lang="nl-NL" dirty="0"/>
              <a:t>Inhoud (herhaling)</a:t>
            </a:r>
          </a:p>
        </p:txBody>
      </p:sp>
      <p:sp>
        <p:nvSpPr>
          <p:cNvPr id="3" name="Tijdelijke aanduiding voor inhoud 2">
            <a:extLst>
              <a:ext uri="{FF2B5EF4-FFF2-40B4-BE49-F238E27FC236}">
                <a16:creationId xmlns:a16="http://schemas.microsoft.com/office/drawing/2014/main" id="{3AF9420B-C33E-43BC-92A5-E6C53A3D8473}"/>
              </a:ext>
            </a:extLst>
          </p:cNvPr>
          <p:cNvSpPr>
            <a:spLocks noGrp="1"/>
          </p:cNvSpPr>
          <p:nvPr>
            <p:ph idx="1"/>
          </p:nvPr>
        </p:nvSpPr>
        <p:spPr/>
        <p:txBody>
          <a:bodyPr>
            <a:normAutofit/>
          </a:bodyPr>
          <a:lstStyle/>
          <a:p>
            <a:pPr marL="0" indent="0">
              <a:buNone/>
            </a:pPr>
            <a:r>
              <a:rPr lang="nl-NL" sz="2000" dirty="0"/>
              <a:t>Doel: </a:t>
            </a:r>
            <a:r>
              <a:rPr lang="nl-NL" sz="2000" dirty="0">
                <a:effectLst/>
                <a:ea typeface="Calibri" panose="020F0502020204030204" pitchFamily="34" charset="0"/>
                <a:cs typeface="Times New Roman" panose="02020603050405020304" pitchFamily="18" charset="0"/>
              </a:rPr>
              <a:t>inzicht krijgen in de gewijzigde syllabus en gebruiksmogelijkheden ontdekken</a:t>
            </a:r>
          </a:p>
          <a:p>
            <a:pPr marL="0" indent="0">
              <a:buNone/>
            </a:pPr>
            <a:endParaRPr lang="nl-NL" sz="2000" dirty="0">
              <a:cs typeface="Times New Roman" panose="02020603050405020304" pitchFamily="18" charset="0"/>
            </a:endParaRPr>
          </a:p>
          <a:p>
            <a:pPr marL="0" indent="0">
              <a:buNone/>
            </a:pPr>
            <a:r>
              <a:rPr lang="nl-NL" sz="2000" dirty="0">
                <a:cs typeface="Times New Roman" panose="02020603050405020304" pitchFamily="18" charset="0"/>
              </a:rPr>
              <a:t>1 &gt; Probleemschets en opdracht waar syllabuscommissie voor stond</a:t>
            </a:r>
          </a:p>
          <a:p>
            <a:pPr marL="0" indent="0">
              <a:buNone/>
            </a:pPr>
            <a:r>
              <a:rPr lang="nl-NL" sz="2000" dirty="0">
                <a:cs typeface="Times New Roman" panose="02020603050405020304" pitchFamily="18" charset="0"/>
              </a:rPr>
              <a:t>2 &gt; Hoe gebruik je de syllabus nu?</a:t>
            </a:r>
          </a:p>
          <a:p>
            <a:pPr marL="0" indent="0">
              <a:buNone/>
            </a:pPr>
            <a:r>
              <a:rPr lang="nl-NL" sz="2000" dirty="0">
                <a:cs typeface="Times New Roman" panose="02020603050405020304" pitchFamily="18" charset="0"/>
              </a:rPr>
              <a:t>3 &gt; Illustratie gedeelte nieuwe syllabus</a:t>
            </a:r>
          </a:p>
          <a:p>
            <a:pPr marL="0" indent="0">
              <a:buNone/>
            </a:pPr>
            <a:r>
              <a:rPr lang="nl-NL" sz="2000" dirty="0">
                <a:cs typeface="Times New Roman" panose="02020603050405020304" pitchFamily="18" charset="0"/>
              </a:rPr>
              <a:t>4 &gt; Aan de slag; wat zijn gebruiksmogelijkheden?</a:t>
            </a:r>
          </a:p>
          <a:p>
            <a:pPr marL="0" indent="0">
              <a:buNone/>
            </a:pPr>
            <a:r>
              <a:rPr lang="nl-NL" sz="2000" dirty="0">
                <a:cs typeface="Times New Roman" panose="02020603050405020304" pitchFamily="18" charset="0"/>
              </a:rPr>
              <a:t>5 &gt; Wat neem je mee voor je eigen praktijk?</a:t>
            </a:r>
            <a:endParaRPr lang="nl-NL" sz="2000" dirty="0"/>
          </a:p>
        </p:txBody>
      </p:sp>
    </p:spTree>
    <p:extLst>
      <p:ext uri="{BB962C8B-B14F-4D97-AF65-F5344CB8AC3E}">
        <p14:creationId xmlns:p14="http://schemas.microsoft.com/office/powerpoint/2010/main" val="675275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B1F8C2-2719-4C34-B2FC-F151A86FA322}"/>
              </a:ext>
            </a:extLst>
          </p:cNvPr>
          <p:cNvSpPr>
            <a:spLocks noGrp="1"/>
          </p:cNvSpPr>
          <p:nvPr>
            <p:ph type="title"/>
          </p:nvPr>
        </p:nvSpPr>
        <p:spPr/>
        <p:txBody>
          <a:bodyPr/>
          <a:lstStyle/>
          <a:p>
            <a:r>
              <a:rPr lang="nl-NL" sz="3600" dirty="0">
                <a:cs typeface="Times New Roman" panose="02020603050405020304" pitchFamily="18" charset="0"/>
              </a:rPr>
              <a:t>3 &gt; Illustratie gedeelte nieuwe syllabus</a:t>
            </a:r>
            <a:endParaRPr lang="nl-NL" dirty="0"/>
          </a:p>
        </p:txBody>
      </p:sp>
      <p:pic>
        <p:nvPicPr>
          <p:cNvPr id="4" name="Afbeelding 3">
            <a:extLst>
              <a:ext uri="{FF2B5EF4-FFF2-40B4-BE49-F238E27FC236}">
                <a16:creationId xmlns:a16="http://schemas.microsoft.com/office/drawing/2014/main" id="{3FEDBDCB-8124-4A0F-A4E4-79BFAEBD49A6}"/>
              </a:ext>
            </a:extLst>
          </p:cNvPr>
          <p:cNvPicPr>
            <a:picLocks noChangeAspect="1"/>
          </p:cNvPicPr>
          <p:nvPr/>
        </p:nvPicPr>
        <p:blipFill rotWithShape="1">
          <a:blip r:embed="rId2"/>
          <a:srcRect l="11869" t="24667" r="71240" b="12261"/>
          <a:stretch/>
        </p:blipFill>
        <p:spPr>
          <a:xfrm>
            <a:off x="3697355" y="1155999"/>
            <a:ext cx="5311473" cy="5578072"/>
          </a:xfrm>
          <a:prstGeom prst="rect">
            <a:avLst/>
          </a:prstGeom>
        </p:spPr>
      </p:pic>
    </p:spTree>
    <p:extLst>
      <p:ext uri="{BB962C8B-B14F-4D97-AF65-F5344CB8AC3E}">
        <p14:creationId xmlns:p14="http://schemas.microsoft.com/office/powerpoint/2010/main" val="4179075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B1F8C2-2719-4C34-B2FC-F151A86FA322}"/>
              </a:ext>
            </a:extLst>
          </p:cNvPr>
          <p:cNvSpPr>
            <a:spLocks noGrp="1"/>
          </p:cNvSpPr>
          <p:nvPr>
            <p:ph type="title"/>
          </p:nvPr>
        </p:nvSpPr>
        <p:spPr/>
        <p:txBody>
          <a:bodyPr/>
          <a:lstStyle/>
          <a:p>
            <a:r>
              <a:rPr lang="nl-NL" sz="3600" dirty="0">
                <a:cs typeface="Times New Roman" panose="02020603050405020304" pitchFamily="18" charset="0"/>
              </a:rPr>
              <a:t>3 &gt; Illustratie gedeelte nieuwe syllabus</a:t>
            </a:r>
            <a:endParaRPr lang="nl-NL" dirty="0"/>
          </a:p>
        </p:txBody>
      </p:sp>
      <p:sp>
        <p:nvSpPr>
          <p:cNvPr id="3" name="Tijdelijke aanduiding voor inhoud 2">
            <a:extLst>
              <a:ext uri="{FF2B5EF4-FFF2-40B4-BE49-F238E27FC236}">
                <a16:creationId xmlns:a16="http://schemas.microsoft.com/office/drawing/2014/main" id="{E78EF786-6E82-45E5-95AF-A17071E40945}"/>
              </a:ext>
            </a:extLst>
          </p:cNvPr>
          <p:cNvSpPr>
            <a:spLocks noGrp="1"/>
          </p:cNvSpPr>
          <p:nvPr>
            <p:ph idx="1"/>
          </p:nvPr>
        </p:nvSpPr>
        <p:spPr/>
        <p:txBody>
          <a:bodyPr/>
          <a:lstStyle/>
          <a:p>
            <a:r>
              <a:rPr lang="nl-NL" dirty="0"/>
              <a:t>Voorheen:</a:t>
            </a:r>
          </a:p>
          <a:p>
            <a:endParaRPr lang="nl-NL" dirty="0"/>
          </a:p>
          <a:p>
            <a:r>
              <a:rPr lang="nl-NL" dirty="0" err="1"/>
              <a:t>Subdomein</a:t>
            </a:r>
            <a:r>
              <a:rPr lang="nl-NL" dirty="0"/>
              <a:t> B3. Stofwisseling van het organisme Eindterm De kandidaat kan met behulp van de concepten orgaan, fotosynthese, ademhaling, vertering, uitscheiding en transport ten minste in contexten op het gebied van gezondheid en voedselproductie verklaren op welke wijze de stofwisseling van organismen verloopt en beargumenteren op welke wijze stoornissen daarin kunnen ontstaan en op welke wijze deze kunnen worden aangepakt</a:t>
            </a:r>
            <a:r>
              <a:rPr lang="nl-NL" sz="2400" dirty="0">
                <a:latin typeface="Calibri" panose="020F0502020204030204" pitchFamily="34" charset="0"/>
                <a:cs typeface="Times New Roman" panose="02020603050405020304" pitchFamily="18" charset="0"/>
              </a:rPr>
              <a:t>.</a:t>
            </a:r>
            <a:endParaRPr lang="nl-NL" dirty="0"/>
          </a:p>
        </p:txBody>
      </p:sp>
    </p:spTree>
    <p:extLst>
      <p:ext uri="{BB962C8B-B14F-4D97-AF65-F5344CB8AC3E}">
        <p14:creationId xmlns:p14="http://schemas.microsoft.com/office/powerpoint/2010/main" val="3897985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B1F8C2-2719-4C34-B2FC-F151A86FA322}"/>
              </a:ext>
            </a:extLst>
          </p:cNvPr>
          <p:cNvSpPr>
            <a:spLocks noGrp="1"/>
          </p:cNvSpPr>
          <p:nvPr>
            <p:ph type="title"/>
          </p:nvPr>
        </p:nvSpPr>
        <p:spPr/>
        <p:txBody>
          <a:bodyPr/>
          <a:lstStyle/>
          <a:p>
            <a:r>
              <a:rPr lang="nl-NL" sz="3600" dirty="0">
                <a:cs typeface="Times New Roman" panose="02020603050405020304" pitchFamily="18" charset="0"/>
              </a:rPr>
              <a:t>3 &gt; Illustratie gedeelte nieuwe syllabus</a:t>
            </a:r>
            <a:endParaRPr lang="nl-NL" dirty="0"/>
          </a:p>
        </p:txBody>
      </p:sp>
      <p:sp>
        <p:nvSpPr>
          <p:cNvPr id="3" name="Tijdelijke aanduiding voor inhoud 2">
            <a:extLst>
              <a:ext uri="{FF2B5EF4-FFF2-40B4-BE49-F238E27FC236}">
                <a16:creationId xmlns:a16="http://schemas.microsoft.com/office/drawing/2014/main" id="{E78EF786-6E82-45E5-95AF-A17071E40945}"/>
              </a:ext>
            </a:extLst>
          </p:cNvPr>
          <p:cNvSpPr>
            <a:spLocks noGrp="1"/>
          </p:cNvSpPr>
          <p:nvPr>
            <p:ph idx="1"/>
          </p:nvPr>
        </p:nvSpPr>
        <p:spPr/>
        <p:txBody>
          <a:bodyPr/>
          <a:lstStyle/>
          <a:p>
            <a:r>
              <a:rPr lang="nl-NL" dirty="0"/>
              <a:t>Wat deed ik ermee in de klas?</a:t>
            </a:r>
          </a:p>
          <a:p>
            <a:endParaRPr lang="nl-NL" dirty="0"/>
          </a:p>
          <a:p>
            <a:r>
              <a:rPr lang="en-US" dirty="0" err="1"/>
              <a:t>autotroof</a:t>
            </a:r>
            <a:r>
              <a:rPr lang="en-US" dirty="0"/>
              <a:t>, </a:t>
            </a:r>
            <a:r>
              <a:rPr lang="en-US" dirty="0" err="1"/>
              <a:t>heterotroof</a:t>
            </a:r>
            <a:r>
              <a:rPr lang="en-US" dirty="0"/>
              <a:t>, </a:t>
            </a:r>
            <a:r>
              <a:rPr lang="en-US" dirty="0" err="1"/>
              <a:t>fotosynthese</a:t>
            </a:r>
            <a:r>
              <a:rPr lang="en-US" dirty="0"/>
              <a:t>, C-</a:t>
            </a:r>
            <a:r>
              <a:rPr lang="en-US" dirty="0" err="1"/>
              <a:t>assimilatie</a:t>
            </a:r>
            <a:r>
              <a:rPr lang="en-US" dirty="0"/>
              <a:t>, chloroplast, </a:t>
            </a:r>
            <a:r>
              <a:rPr lang="en-US" dirty="0" err="1"/>
              <a:t>licht</a:t>
            </a:r>
            <a:r>
              <a:rPr lang="en-US" dirty="0"/>
              <a:t>- </a:t>
            </a:r>
            <a:r>
              <a:rPr lang="en-US" dirty="0" err="1"/>
              <a:t>en</a:t>
            </a:r>
            <a:r>
              <a:rPr lang="en-US" dirty="0"/>
              <a:t> </a:t>
            </a:r>
            <a:r>
              <a:rPr lang="en-US" dirty="0" err="1"/>
              <a:t>donkerreactie</a:t>
            </a:r>
            <a:r>
              <a:rPr lang="en-US" dirty="0"/>
              <a:t>, </a:t>
            </a:r>
            <a:r>
              <a:rPr lang="en-US" dirty="0" err="1"/>
              <a:t>chemosynthese</a:t>
            </a:r>
            <a:r>
              <a:rPr lang="en-US" dirty="0"/>
              <a:t> </a:t>
            </a:r>
            <a:r>
              <a:rPr lang="en-US" dirty="0" err="1"/>
              <a:t>verbranding</a:t>
            </a:r>
            <a:r>
              <a:rPr lang="en-US" dirty="0"/>
              <a:t>, </a:t>
            </a:r>
            <a:r>
              <a:rPr lang="en-US" dirty="0" err="1"/>
              <a:t>aeroob</a:t>
            </a:r>
            <a:r>
              <a:rPr lang="en-US" dirty="0"/>
              <a:t>, </a:t>
            </a:r>
            <a:r>
              <a:rPr lang="en-US" dirty="0" err="1"/>
              <a:t>anaeroob</a:t>
            </a:r>
            <a:r>
              <a:rPr lang="en-US" dirty="0"/>
              <a:t>, </a:t>
            </a:r>
            <a:r>
              <a:rPr lang="en-US" dirty="0" err="1"/>
              <a:t>glycolyse</a:t>
            </a:r>
            <a:r>
              <a:rPr lang="en-US" dirty="0"/>
              <a:t>, </a:t>
            </a:r>
            <a:r>
              <a:rPr lang="en-US" dirty="0" err="1"/>
              <a:t>citroenzuurcyclus</a:t>
            </a:r>
            <a:r>
              <a:rPr lang="en-US" dirty="0"/>
              <a:t>, </a:t>
            </a:r>
            <a:r>
              <a:rPr lang="en-US" dirty="0" err="1"/>
              <a:t>oxidatieve</a:t>
            </a:r>
            <a:r>
              <a:rPr lang="en-US" dirty="0"/>
              <a:t> </a:t>
            </a:r>
            <a:r>
              <a:rPr lang="en-US" dirty="0" err="1"/>
              <a:t>fosforylering</a:t>
            </a:r>
            <a:r>
              <a:rPr lang="en-US" dirty="0"/>
              <a:t>, </a:t>
            </a:r>
            <a:r>
              <a:rPr lang="en-US" dirty="0" err="1"/>
              <a:t>gisting</a:t>
            </a:r>
            <a:r>
              <a:rPr lang="en-US" dirty="0"/>
              <a:t>, alcohol, </a:t>
            </a:r>
            <a:r>
              <a:rPr lang="en-US" dirty="0" err="1"/>
              <a:t>melkzuur</a:t>
            </a:r>
            <a:r>
              <a:rPr lang="en-US" dirty="0"/>
              <a:t>, </a:t>
            </a:r>
            <a:r>
              <a:rPr lang="en-US" dirty="0" err="1"/>
              <a:t>methaan</a:t>
            </a:r>
            <a:r>
              <a:rPr lang="en-US" dirty="0"/>
              <a:t>, ADP </a:t>
            </a:r>
            <a:r>
              <a:rPr lang="en-US" dirty="0" err="1"/>
              <a:t>en</a:t>
            </a:r>
            <a:r>
              <a:rPr lang="en-US" dirty="0"/>
              <a:t> ATP, NAD, NADP, </a:t>
            </a:r>
            <a:r>
              <a:rPr lang="en-US" dirty="0" err="1"/>
              <a:t>bouwstoffen</a:t>
            </a:r>
            <a:r>
              <a:rPr lang="en-US" dirty="0"/>
              <a:t>, </a:t>
            </a:r>
            <a:r>
              <a:rPr lang="en-US" dirty="0" err="1"/>
              <a:t>brandstoffen</a:t>
            </a:r>
            <a:r>
              <a:rPr lang="en-US" dirty="0"/>
              <a:t>, </a:t>
            </a:r>
            <a:r>
              <a:rPr lang="en-US" dirty="0" err="1"/>
              <a:t>reservestoffen</a:t>
            </a:r>
            <a:r>
              <a:rPr lang="en-US" dirty="0"/>
              <a:t>, </a:t>
            </a:r>
            <a:r>
              <a:rPr lang="en-US" dirty="0" err="1"/>
              <a:t>enzymen</a:t>
            </a:r>
            <a:r>
              <a:rPr lang="en-US" dirty="0"/>
              <a:t>, </a:t>
            </a:r>
            <a:r>
              <a:rPr lang="en-US" dirty="0" err="1"/>
              <a:t>fosfolipiden</a:t>
            </a:r>
            <a:r>
              <a:rPr lang="en-US" dirty="0"/>
              <a:t>, </a:t>
            </a:r>
            <a:r>
              <a:rPr lang="en-US" dirty="0" err="1"/>
              <a:t>tussencelstof</a:t>
            </a:r>
            <a:r>
              <a:rPr lang="en-US" dirty="0"/>
              <a:t>, </a:t>
            </a:r>
            <a:r>
              <a:rPr lang="en-US" dirty="0" err="1"/>
              <a:t>koolhydraten</a:t>
            </a:r>
            <a:r>
              <a:rPr lang="en-US" dirty="0"/>
              <a:t> (mono-, di- </a:t>
            </a:r>
            <a:r>
              <a:rPr lang="en-US" dirty="0" err="1"/>
              <a:t>en</a:t>
            </a:r>
            <a:r>
              <a:rPr lang="en-US" dirty="0"/>
              <a:t> </a:t>
            </a:r>
            <a:r>
              <a:rPr lang="en-US" dirty="0" err="1"/>
              <a:t>polysachariden</a:t>
            </a:r>
            <a:r>
              <a:rPr lang="en-US" dirty="0"/>
              <a:t>, </a:t>
            </a:r>
            <a:r>
              <a:rPr lang="en-US" dirty="0" err="1"/>
              <a:t>zetmeel</a:t>
            </a:r>
            <a:r>
              <a:rPr lang="en-US" dirty="0"/>
              <a:t>, </a:t>
            </a:r>
            <a:r>
              <a:rPr lang="en-US" dirty="0" err="1"/>
              <a:t>glycogeen</a:t>
            </a:r>
            <a:r>
              <a:rPr lang="en-US" dirty="0"/>
              <a:t>, cellulose), vet (</a:t>
            </a:r>
            <a:r>
              <a:rPr lang="en-US" dirty="0" err="1"/>
              <a:t>vetzuren</a:t>
            </a:r>
            <a:r>
              <a:rPr lang="en-US" dirty="0"/>
              <a:t> </a:t>
            </a:r>
            <a:r>
              <a:rPr lang="en-US" dirty="0" err="1"/>
              <a:t>en</a:t>
            </a:r>
            <a:r>
              <a:rPr lang="en-US" dirty="0"/>
              <a:t> glycerol), </a:t>
            </a:r>
            <a:r>
              <a:rPr lang="en-US" dirty="0" err="1"/>
              <a:t>eiwit</a:t>
            </a:r>
            <a:r>
              <a:rPr lang="en-US" dirty="0"/>
              <a:t>, </a:t>
            </a:r>
            <a:r>
              <a:rPr lang="en-US" dirty="0" err="1"/>
              <a:t>aminozuren</a:t>
            </a:r>
            <a:r>
              <a:rPr lang="en-US" dirty="0"/>
              <a:t>, DNA, recombinant-DNA, pH, </a:t>
            </a:r>
            <a:r>
              <a:rPr lang="en-US" dirty="0" err="1"/>
              <a:t>denaturatie</a:t>
            </a:r>
            <a:endParaRPr lang="nl-NL" dirty="0"/>
          </a:p>
        </p:txBody>
      </p:sp>
    </p:spTree>
    <p:extLst>
      <p:ext uri="{BB962C8B-B14F-4D97-AF65-F5344CB8AC3E}">
        <p14:creationId xmlns:p14="http://schemas.microsoft.com/office/powerpoint/2010/main" val="932735285"/>
      </p:ext>
    </p:extLst>
  </p:cSld>
  <p:clrMapOvr>
    <a:masterClrMapping/>
  </p:clrMapOvr>
</p:sld>
</file>

<file path=ppt/theme/theme1.xml><?xml version="1.0" encoding="utf-8"?>
<a:theme xmlns:a="http://schemas.openxmlformats.org/drawingml/2006/main" name="Sliert">
  <a:themeElements>
    <a:clrScheme name="Sliert">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Sliert">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ert">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448</TotalTime>
  <Words>1223</Words>
  <Application>Microsoft Office PowerPoint</Application>
  <PresentationFormat>Breedbeeld</PresentationFormat>
  <Paragraphs>130</Paragraphs>
  <Slides>26</Slides>
  <Notes>0</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26</vt:i4>
      </vt:variant>
    </vt:vector>
  </HeadingPairs>
  <TitlesOfParts>
    <vt:vector size="34" baseType="lpstr">
      <vt:lpstr>Arial</vt:lpstr>
      <vt:lpstr>Calibri</vt:lpstr>
      <vt:lpstr>Century Gothic</vt:lpstr>
      <vt:lpstr>Courier New</vt:lpstr>
      <vt:lpstr>Symbol</vt:lpstr>
      <vt:lpstr>Verdana</vt:lpstr>
      <vt:lpstr>Wingdings 3</vt:lpstr>
      <vt:lpstr>Sliert</vt:lpstr>
      <vt:lpstr>Introductie van de nieuwe Syllabus</vt:lpstr>
      <vt:lpstr>Inhoud</vt:lpstr>
      <vt:lpstr>1 &gt; Probleemschets en opdracht</vt:lpstr>
      <vt:lpstr>1 &gt; Probleemschets en opdracht</vt:lpstr>
      <vt:lpstr>2 &gt; Hoe gebruik je de syllabus nu?</vt:lpstr>
      <vt:lpstr>Inhoud (herhaling)</vt:lpstr>
      <vt:lpstr>3 &gt; Illustratie gedeelte nieuwe syllabus</vt:lpstr>
      <vt:lpstr>3 &gt; Illustratie gedeelte nieuwe syllabus</vt:lpstr>
      <vt:lpstr>3 &gt; Illustratie gedeelte nieuwe syllabus</vt:lpstr>
      <vt:lpstr>3 &gt; Illustratie gedeelte nieuwe syllabus</vt:lpstr>
      <vt:lpstr>3 &gt; Illustratie gedeelte nieuwe syllabus</vt:lpstr>
      <vt:lpstr>3 &gt; Illustratie gedeelte nieuwe syllabus</vt:lpstr>
      <vt:lpstr>Aye-Aye (vingerdier)</vt:lpstr>
      <vt:lpstr>PowerPoint-presentatie</vt:lpstr>
      <vt:lpstr>PowerPoint-presentatie</vt:lpstr>
      <vt:lpstr>PowerPoint-presentatie</vt:lpstr>
      <vt:lpstr>PowerPoint-presentatie</vt:lpstr>
      <vt:lpstr>PowerPoint-presentatie</vt:lpstr>
      <vt:lpstr>4 &gt; Aan de slag met gebruiksmogelijkheden</vt:lpstr>
      <vt:lpstr>4 &gt; Aan de slag met gebruiksmogelijkheden</vt:lpstr>
      <vt:lpstr>PowerPoint-presentatie</vt:lpstr>
      <vt:lpstr>PowerPoint-presentatie</vt:lpstr>
      <vt:lpstr>PowerPoint-presentatie</vt:lpstr>
      <vt:lpstr>PowerPoint-presentatie</vt:lpstr>
      <vt:lpstr>Aan de slag deel II</vt:lpstr>
      <vt:lpstr>5 &gt; Wat neem je mee?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Introductie van de nieuwe Syllabus</dc:title>
  <dc:creator>Dam, M. (Michiel)</dc:creator>
  <cp:lastModifiedBy>Dam, M. (Michiel)</cp:lastModifiedBy>
  <cp:revision>40</cp:revision>
  <dcterms:created xsi:type="dcterms:W3CDTF">2021-11-04T10:49:44Z</dcterms:created>
  <dcterms:modified xsi:type="dcterms:W3CDTF">2021-11-11T16:13:44Z</dcterms:modified>
</cp:coreProperties>
</file>