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avi" ContentType="video/x-msvide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9" r:id="rId2"/>
  </p:sldMasterIdLst>
  <p:notesMasterIdLst>
    <p:notesMasterId r:id="rId17"/>
  </p:notesMasterIdLst>
  <p:sldIdLst>
    <p:sldId id="257" r:id="rId3"/>
    <p:sldId id="269" r:id="rId4"/>
    <p:sldId id="261" r:id="rId5"/>
    <p:sldId id="277" r:id="rId6"/>
    <p:sldId id="260" r:id="rId7"/>
    <p:sldId id="270" r:id="rId8"/>
    <p:sldId id="266" r:id="rId9"/>
    <p:sldId id="278" r:id="rId10"/>
    <p:sldId id="263" r:id="rId11"/>
    <p:sldId id="264" r:id="rId12"/>
    <p:sldId id="279" r:id="rId13"/>
    <p:sldId id="280" r:id="rId14"/>
    <p:sldId id="281" r:id="rId15"/>
    <p:sldId id="282"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vanWielink" initials="F" lastIdx="2" clrIdx="0">
    <p:extLst>
      <p:ext uri="{19B8F6BF-5375-455C-9EA6-DF929625EA0E}">
        <p15:presenceInfo xmlns:p15="http://schemas.microsoft.com/office/powerpoint/2012/main" userId="S-1-12-1-3163841145-1199185773-3653956264-81464443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25" autoAdjust="0"/>
    <p:restoredTop sz="73684" autoAdjust="0"/>
  </p:normalViewPr>
  <p:slideViewPr>
    <p:cSldViewPr snapToGrid="0">
      <p:cViewPr varScale="1">
        <p:scale>
          <a:sx n="50" d="100"/>
          <a:sy n="50" d="100"/>
        </p:scale>
        <p:origin x="1332"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commentAuthors" Target="commentAuthors.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8413E2-12A6-4871-B6D0-1BB5EE4CC307}" type="datetimeFigureOut">
              <a:rPr lang="nl-NL" smtClean="0"/>
              <a:t>21-12-2017</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12CCC93-FD81-4664-B7C1-670DC822B75A}" type="slidenum">
              <a:rPr lang="nl-NL" smtClean="0"/>
              <a:t>‹nr.›</a:t>
            </a:fld>
            <a:endParaRPr lang="nl-NL"/>
          </a:p>
        </p:txBody>
      </p:sp>
    </p:spTree>
    <p:extLst>
      <p:ext uri="{BB962C8B-B14F-4D97-AF65-F5344CB8AC3E}">
        <p14:creationId xmlns:p14="http://schemas.microsoft.com/office/powerpoint/2010/main" val="10160831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1. Bi</a:t>
            </a:r>
            <a:r>
              <a:rPr lang="nl-NL" baseline="0" dirty="0" smtClean="0"/>
              <a:t>j binnenkomst krijgt iedereen een kaartje met een nummer 1 t/m 5 (naam van de actor nog niet vermeld op kaartje). </a:t>
            </a:r>
          </a:p>
          <a:p>
            <a:r>
              <a:rPr lang="nl-NL" baseline="0" dirty="0" smtClean="0"/>
              <a:t>In het lokaal zijn er tien groepjes gemaakt. Op elk groepje staat een nummer.</a:t>
            </a:r>
          </a:p>
          <a:p>
            <a:r>
              <a:rPr lang="nl-NL" baseline="0" dirty="0" smtClean="0"/>
              <a:t>Deelnemers gaan zitten in het groepje met het nummer dat overeenkomt met kaartje. </a:t>
            </a:r>
          </a:p>
          <a:p>
            <a:r>
              <a:rPr lang="nl-NL" baseline="0" dirty="0" smtClean="0"/>
              <a:t>Als er minder dan 30 deelnemers zijn dan zorgen dat er per groepje minimaal twee personen zijn. </a:t>
            </a:r>
          </a:p>
          <a:p>
            <a:r>
              <a:rPr lang="nl-NL" baseline="0" dirty="0" smtClean="0"/>
              <a:t>2. Iedereen welkom heten </a:t>
            </a:r>
          </a:p>
          <a:p>
            <a:r>
              <a:rPr lang="nl-NL" baseline="0" dirty="0" smtClean="0"/>
              <a:t>Programma:</a:t>
            </a:r>
          </a:p>
          <a:p>
            <a:r>
              <a:rPr lang="nl-NL" baseline="0" dirty="0" smtClean="0"/>
              <a:t>Aangeven dat we beginnen met de activiteit die vergelijkbaar is met de les voor leerlingen (duurt ongeveer 45 min). </a:t>
            </a:r>
          </a:p>
          <a:p>
            <a:r>
              <a:rPr lang="nl-NL" baseline="0" dirty="0" smtClean="0"/>
              <a:t>Daarna Reflectie (duurt ongeveer 30 min):</a:t>
            </a:r>
          </a:p>
          <a:p>
            <a:pPr marL="228600" indent="-228600">
              <a:buAutoNum type="alphaLcPeriod"/>
            </a:pPr>
            <a:r>
              <a:rPr lang="nl-NL" baseline="0" dirty="0" smtClean="0"/>
              <a:t>Terugblik op deze activiteit, </a:t>
            </a:r>
          </a:p>
          <a:p>
            <a:pPr marL="228600" indent="-228600">
              <a:buAutoNum type="alphaLcPeriod"/>
            </a:pPr>
            <a:r>
              <a:rPr lang="nl-NL" baseline="0" dirty="0" smtClean="0"/>
              <a:t>Wat vonden leerlingen ervan? </a:t>
            </a:r>
          </a:p>
          <a:p>
            <a:pPr marL="228600" indent="-228600">
              <a:buAutoNum type="alphaLcPeriod"/>
            </a:pPr>
            <a:r>
              <a:rPr lang="nl-NL" baseline="0" dirty="0" smtClean="0"/>
              <a:t>Hoe vergelijkbare onderwerpen aan te pakken. Welke onderwerpen zouden geschikt zijn? </a:t>
            </a:r>
          </a:p>
          <a:p>
            <a:pPr marL="228600" indent="-228600">
              <a:buAutoNum type="alphaLcPeriod"/>
            </a:pPr>
            <a:endParaRPr lang="nl-NL"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nl-NL" i="1" baseline="0" dirty="0" smtClean="0"/>
              <a:t>Vraag: wie opent? Voorstel: Micha begint, stelt iedereen voor, noemt bovenstaande workshopindeling en geeft woord aan Frank of Mieke voor leiden van activiteit. Wie leidt discussie binnen de beide viskommen (Mieke, Frank, Horst?) en daarna de plenaire terugkoppeling van de twee viskommen (Micha?)?</a:t>
            </a:r>
          </a:p>
          <a:p>
            <a:pPr marL="0" marR="0" lvl="0" indent="0" algn="l" defTabSz="914400" rtl="0" eaLnBrk="1" fontAlgn="auto" latinLnBrk="0" hangingPunct="1">
              <a:lnSpc>
                <a:spcPct val="100000"/>
              </a:lnSpc>
              <a:spcBef>
                <a:spcPts val="0"/>
              </a:spcBef>
              <a:spcAft>
                <a:spcPts val="0"/>
              </a:spcAft>
              <a:buClrTx/>
              <a:buSzTx/>
              <a:buFontTx/>
              <a:buNone/>
              <a:tabLst/>
              <a:defRPr/>
            </a:pPr>
            <a:r>
              <a:rPr lang="nl-NL" i="1" baseline="0" dirty="0" smtClean="0"/>
              <a:t>Reflectie doet Micha dan weer (waarbij de anderen aanvullen). </a:t>
            </a:r>
          </a:p>
          <a:p>
            <a:pPr marL="0" marR="0" lvl="0" indent="0" algn="l" defTabSz="914400" rtl="0" eaLnBrk="1" fontAlgn="auto" latinLnBrk="0" hangingPunct="1">
              <a:lnSpc>
                <a:spcPct val="100000"/>
              </a:lnSpc>
              <a:spcBef>
                <a:spcPts val="0"/>
              </a:spcBef>
              <a:spcAft>
                <a:spcPts val="0"/>
              </a:spcAft>
              <a:buClrTx/>
              <a:buSzTx/>
              <a:buFontTx/>
              <a:buNone/>
              <a:tabLst/>
              <a:defRPr/>
            </a:pPr>
            <a:r>
              <a:rPr lang="nl-NL" i="1" baseline="0" dirty="0" smtClean="0"/>
              <a:t>Ander idee ook prima. Het maakt mij niet zoveel uit maar we moeten het wel even scherp hebben.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baseline="0" dirty="0" smtClean="0"/>
          </a:p>
          <a:p>
            <a:pPr marL="0" indent="0">
              <a:buNone/>
            </a:pPr>
            <a:endParaRPr lang="nl-NL" dirty="0"/>
          </a:p>
        </p:txBody>
      </p:sp>
      <p:sp>
        <p:nvSpPr>
          <p:cNvPr id="4" name="Tijdelijke aanduiding voor dianummer 3"/>
          <p:cNvSpPr>
            <a:spLocks noGrp="1"/>
          </p:cNvSpPr>
          <p:nvPr>
            <p:ph type="sldNum" sz="quarter" idx="10"/>
          </p:nvPr>
        </p:nvSpPr>
        <p:spPr/>
        <p:txBody>
          <a:bodyPr/>
          <a:lstStyle/>
          <a:p>
            <a:fld id="{912CCC93-FD81-4664-B7C1-670DC822B75A}" type="slidenum">
              <a:rPr lang="nl-NL" smtClean="0"/>
              <a:t>1</a:t>
            </a:fld>
            <a:endParaRPr lang="nl-NL"/>
          </a:p>
        </p:txBody>
      </p:sp>
    </p:spTree>
    <p:extLst>
      <p:ext uri="{BB962C8B-B14F-4D97-AF65-F5344CB8AC3E}">
        <p14:creationId xmlns:p14="http://schemas.microsoft.com/office/powerpoint/2010/main" val="12640316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i="1" dirty="0" smtClean="0"/>
              <a:t>Les Micha:</a:t>
            </a:r>
          </a:p>
          <a:p>
            <a:r>
              <a:rPr lang="nl-NL" i="1" dirty="0" smtClean="0"/>
              <a:t>Starten met een doosje</a:t>
            </a:r>
            <a:r>
              <a:rPr lang="nl-NL" i="1" baseline="0" dirty="0" smtClean="0"/>
              <a:t> eieren en de vraag of je er een zou eten als een beetje </a:t>
            </a:r>
            <a:r>
              <a:rPr lang="nl-NL" i="1" baseline="0" dirty="0" err="1" smtClean="0"/>
              <a:t>fipronil</a:t>
            </a:r>
            <a:r>
              <a:rPr lang="nl-NL" i="1" baseline="0" dirty="0" smtClean="0"/>
              <a:t> in zou zitten. </a:t>
            </a:r>
          </a:p>
          <a:p>
            <a:r>
              <a:rPr lang="nl-NL" i="1" baseline="0" dirty="0" smtClean="0"/>
              <a:t>Aanvulling Frank: </a:t>
            </a:r>
          </a:p>
          <a:p>
            <a:r>
              <a:rPr lang="nl-NL" i="1" baseline="0" dirty="0" smtClean="0"/>
              <a:t>“deze kost 25 cent, maar er kan </a:t>
            </a:r>
            <a:r>
              <a:rPr lang="nl-NL" i="1" baseline="0" dirty="0" err="1" smtClean="0"/>
              <a:t>fipronil</a:t>
            </a:r>
            <a:r>
              <a:rPr lang="nl-NL" i="1" baseline="0" dirty="0" smtClean="0"/>
              <a:t> in zitten. Deze is gegarandeerd </a:t>
            </a:r>
            <a:r>
              <a:rPr lang="nl-NL" i="1" baseline="0" dirty="0" err="1" smtClean="0"/>
              <a:t>fipronilvrij</a:t>
            </a:r>
            <a:r>
              <a:rPr lang="nl-NL" i="1" baseline="0" dirty="0" smtClean="0"/>
              <a:t> en kost 50 cent: wat ben je bereid te betalen voor kwalitatief goed voedsel (veilig/milieu/voedingswaarde/behandeling dieren)?”</a:t>
            </a:r>
          </a:p>
          <a:p>
            <a:endParaRPr lang="nl-NL" i="1" baseline="0" dirty="0" smtClean="0"/>
          </a:p>
          <a:p>
            <a:r>
              <a:rPr lang="nl-NL" i="1" baseline="0" dirty="0" smtClean="0"/>
              <a:t>Daarna m.b.v. afbeelding bespreken hoe een kip eieren maakt.  </a:t>
            </a:r>
          </a:p>
        </p:txBody>
      </p:sp>
      <p:sp>
        <p:nvSpPr>
          <p:cNvPr id="4" name="Tijdelijke aanduiding voor dianummer 3"/>
          <p:cNvSpPr>
            <a:spLocks noGrp="1"/>
          </p:cNvSpPr>
          <p:nvPr>
            <p:ph type="sldNum" sz="quarter" idx="10"/>
          </p:nvPr>
        </p:nvSpPr>
        <p:spPr/>
        <p:txBody>
          <a:bodyPr/>
          <a:lstStyle/>
          <a:p>
            <a:fld id="{912CCC93-FD81-4664-B7C1-670DC822B75A}" type="slidenum">
              <a:rPr lang="nl-NL" smtClean="0"/>
              <a:t>2</a:t>
            </a:fld>
            <a:endParaRPr lang="nl-NL"/>
          </a:p>
        </p:txBody>
      </p:sp>
    </p:spTree>
    <p:extLst>
      <p:ext uri="{BB962C8B-B14F-4D97-AF65-F5344CB8AC3E}">
        <p14:creationId xmlns:p14="http://schemas.microsoft.com/office/powerpoint/2010/main" val="531145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i="1" dirty="0" smtClean="0"/>
              <a:t>Les Frank: Krantenkoppen eerst om te laten zien waar de discussie over ging in augustus 2017</a:t>
            </a:r>
          </a:p>
          <a:p>
            <a:r>
              <a:rPr lang="nl-NL" dirty="0" smtClean="0"/>
              <a:t>Enkele</a:t>
            </a:r>
            <a:r>
              <a:rPr lang="nl-NL" baseline="0" dirty="0" smtClean="0"/>
              <a:t> krantenkoppen over deze affaire om te laten zien dat het een complexe discussie met veel perspectieven. </a:t>
            </a:r>
          </a:p>
        </p:txBody>
      </p:sp>
      <p:sp>
        <p:nvSpPr>
          <p:cNvPr id="4" name="Tijdelijke aanduiding voor dianummer 3"/>
          <p:cNvSpPr>
            <a:spLocks noGrp="1"/>
          </p:cNvSpPr>
          <p:nvPr>
            <p:ph type="sldNum" sz="quarter" idx="10"/>
          </p:nvPr>
        </p:nvSpPr>
        <p:spPr/>
        <p:txBody>
          <a:bodyPr/>
          <a:lstStyle/>
          <a:p>
            <a:fld id="{912CCC93-FD81-4664-B7C1-670DC822B75A}" type="slidenum">
              <a:rPr lang="nl-NL" smtClean="0"/>
              <a:t>3</a:t>
            </a:fld>
            <a:endParaRPr lang="nl-NL"/>
          </a:p>
        </p:txBody>
      </p:sp>
    </p:spTree>
    <p:extLst>
      <p:ext uri="{BB962C8B-B14F-4D97-AF65-F5344CB8AC3E}">
        <p14:creationId xmlns:p14="http://schemas.microsoft.com/office/powerpoint/2010/main" val="23631858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1" dirty="0" smtClean="0"/>
              <a:t>Benadrukken</a:t>
            </a:r>
            <a:r>
              <a:rPr lang="nl-NL" b="1" baseline="0" dirty="0" smtClean="0"/>
              <a:t> wat de belangen zijn van iedere actor!</a:t>
            </a:r>
          </a:p>
          <a:p>
            <a:r>
              <a:rPr lang="nl-NL" i="1" dirty="0" smtClean="0"/>
              <a:t>N.a.v. les Micha: in vierde klassen Milieu</a:t>
            </a:r>
            <a:r>
              <a:rPr lang="nl-NL" i="1" baseline="0" dirty="0" smtClean="0"/>
              <a:t> centraal vervangen voor wakker dier! Ook gedaan in bronnen. </a:t>
            </a:r>
          </a:p>
          <a:p>
            <a:r>
              <a:rPr lang="nl-NL" i="1" baseline="0" dirty="0" smtClean="0"/>
              <a:t>n.a.v. les Frank: In hogere klassen, waar milieuproblematiek al besproken is, is milieu centraal interessant i.v.m. accumulatie en niet specificiteit. Daarom twee opties, ook in bronnenpakket; plaatje blijft hetzelfde.</a:t>
            </a:r>
            <a:endParaRPr lang="nl-NL" i="1" dirty="0" smtClean="0"/>
          </a:p>
          <a:p>
            <a:endParaRPr lang="nl-NL" dirty="0"/>
          </a:p>
        </p:txBody>
      </p:sp>
      <p:sp>
        <p:nvSpPr>
          <p:cNvPr id="4" name="Tijdelijke aanduiding voor dianummer 3"/>
          <p:cNvSpPr>
            <a:spLocks noGrp="1"/>
          </p:cNvSpPr>
          <p:nvPr>
            <p:ph type="sldNum" sz="quarter" idx="10"/>
          </p:nvPr>
        </p:nvSpPr>
        <p:spPr/>
        <p:txBody>
          <a:bodyPr/>
          <a:lstStyle/>
          <a:p>
            <a:fld id="{912CCC93-FD81-4664-B7C1-670DC822B75A}" type="slidenum">
              <a:rPr lang="nl-NL" smtClean="0"/>
              <a:t>6</a:t>
            </a:fld>
            <a:endParaRPr lang="nl-NL"/>
          </a:p>
        </p:txBody>
      </p:sp>
    </p:spTree>
    <p:extLst>
      <p:ext uri="{BB962C8B-B14F-4D97-AF65-F5344CB8AC3E}">
        <p14:creationId xmlns:p14="http://schemas.microsoft.com/office/powerpoint/2010/main" val="42694951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Vijf</a:t>
            </a:r>
            <a:r>
              <a:rPr lang="nl-NL" baseline="0" dirty="0" smtClean="0"/>
              <a:t> bronnenpakketjes uitdelen en post-</a:t>
            </a:r>
            <a:r>
              <a:rPr lang="nl-NL" baseline="0" dirty="0" err="1" smtClean="0"/>
              <a:t>its</a:t>
            </a:r>
            <a:r>
              <a:rPr lang="nl-NL" baseline="0" dirty="0" smtClean="0"/>
              <a:t>. </a:t>
            </a:r>
          </a:p>
          <a:p>
            <a:r>
              <a:rPr lang="nl-NL" i="1" baseline="0" dirty="0" smtClean="0"/>
              <a:t>Les Frank: bronnendocument in één keer naar de klas gestuurd via de </a:t>
            </a:r>
            <a:r>
              <a:rPr lang="nl-NL" i="1" baseline="0" dirty="0" err="1" smtClean="0"/>
              <a:t>elo</a:t>
            </a:r>
            <a:r>
              <a:rPr lang="nl-NL" i="1" baseline="0" dirty="0" smtClean="0"/>
              <a:t> (</a:t>
            </a:r>
            <a:r>
              <a:rPr lang="nl-NL" i="1" baseline="0" dirty="0" err="1" smtClean="0"/>
              <a:t>itslearning</a:t>
            </a:r>
            <a:r>
              <a:rPr lang="nl-NL" i="1" baseline="0" dirty="0" smtClean="0"/>
              <a:t>): leerlingen ontvangen die ook via de </a:t>
            </a:r>
            <a:r>
              <a:rPr lang="nl-NL" i="1" baseline="0" dirty="0" err="1" smtClean="0"/>
              <a:t>elo</a:t>
            </a:r>
            <a:r>
              <a:rPr lang="nl-NL" i="1" baseline="0" dirty="0" smtClean="0"/>
              <a:t>-app op hun mobiel.</a:t>
            </a:r>
          </a:p>
          <a:p>
            <a:r>
              <a:rPr lang="nl-NL" i="1" baseline="0" dirty="0" smtClean="0"/>
              <a:t>Aantekeningen maken op post-</a:t>
            </a:r>
            <a:r>
              <a:rPr lang="nl-NL" i="1" baseline="0" dirty="0" err="1" smtClean="0"/>
              <a:t>its</a:t>
            </a:r>
            <a:r>
              <a:rPr lang="nl-NL" i="1" baseline="0" dirty="0" smtClean="0"/>
              <a:t> voor discussie. Moeten we uittesten bij onze leerlingen</a:t>
            </a:r>
            <a:r>
              <a:rPr lang="nl-NL" baseline="0" dirty="0" smtClean="0"/>
              <a:t>. </a:t>
            </a:r>
          </a:p>
          <a:p>
            <a:r>
              <a:rPr lang="nl-NL" baseline="0" dirty="0" smtClean="0"/>
              <a:t>Les: tijd aanhouden; aandacht geven aan </a:t>
            </a:r>
            <a:r>
              <a:rPr lang="nl-NL" u="sng" baseline="0" dirty="0" smtClean="0"/>
              <a:t>belang</a:t>
            </a:r>
            <a:r>
              <a:rPr lang="nl-NL" u="none" baseline="0" dirty="0" smtClean="0"/>
              <a:t>.</a:t>
            </a:r>
          </a:p>
          <a:p>
            <a:r>
              <a:rPr lang="nl-NL" i="1" u="none" baseline="0" dirty="0" smtClean="0"/>
              <a:t>Opmerking tijd n.a.v. les Frank: Mieke heeft 70 minuten, ik zou zeker stap 2 uitbreiden voor een diepere inhoud. Ik wil zelf deze les nog testen in een kleine 100 minuten.</a:t>
            </a:r>
            <a:endParaRPr lang="nl-NL" i="1" dirty="0"/>
          </a:p>
        </p:txBody>
      </p:sp>
      <p:sp>
        <p:nvSpPr>
          <p:cNvPr id="4" name="Tijdelijke aanduiding voor dianummer 3"/>
          <p:cNvSpPr>
            <a:spLocks noGrp="1"/>
          </p:cNvSpPr>
          <p:nvPr>
            <p:ph type="sldNum" sz="quarter" idx="10"/>
          </p:nvPr>
        </p:nvSpPr>
        <p:spPr/>
        <p:txBody>
          <a:bodyPr/>
          <a:lstStyle/>
          <a:p>
            <a:fld id="{912CCC93-FD81-4664-B7C1-670DC822B75A}" type="slidenum">
              <a:rPr lang="nl-NL" smtClean="0"/>
              <a:t>7</a:t>
            </a:fld>
            <a:endParaRPr lang="nl-NL"/>
          </a:p>
        </p:txBody>
      </p:sp>
    </p:spTree>
    <p:extLst>
      <p:ext uri="{BB962C8B-B14F-4D97-AF65-F5344CB8AC3E}">
        <p14:creationId xmlns:p14="http://schemas.microsoft.com/office/powerpoint/2010/main" val="15632361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Toelichting (werkvorm moet zeer helder worden geïnstrueerd want complex):</a:t>
            </a:r>
            <a:r>
              <a:rPr lang="nl-NL" baseline="0" dirty="0" smtClean="0"/>
              <a:t> </a:t>
            </a:r>
          </a:p>
          <a:p>
            <a:r>
              <a:rPr lang="nl-NL" i="0" dirty="0" smtClean="0"/>
              <a:t>A.</a:t>
            </a:r>
            <a:r>
              <a:rPr lang="nl-NL" i="0" baseline="0" dirty="0" smtClean="0"/>
              <a:t> </a:t>
            </a:r>
            <a:r>
              <a:rPr lang="nl-NL" i="0" dirty="0" smtClean="0"/>
              <a:t>alle nummer A leggen logo actor voor zich neer/krijgen een sticker</a:t>
            </a:r>
            <a:r>
              <a:rPr lang="nl-NL" i="0" baseline="0" dirty="0" smtClean="0"/>
              <a:t>. Dat is helder in de discussie.  </a:t>
            </a:r>
            <a:r>
              <a:rPr lang="nl-NL" i="0" dirty="0" smtClean="0"/>
              <a:t>Discussie starten met voorstel</a:t>
            </a:r>
            <a:r>
              <a:rPr lang="nl-NL" i="0" baseline="0" dirty="0" smtClean="0"/>
              <a:t> van kippenboer: tijdelijk de norm verhogen. Geef kippenboer het woord en vraag waarom (op basis van welke argumenten) ze met dit voorstel komen. Daarna kunnen de anderen hierop reageren.   </a:t>
            </a:r>
            <a:endParaRPr lang="nl-NL" i="0" dirty="0" smtClean="0"/>
          </a:p>
          <a:p>
            <a:r>
              <a:rPr lang="nl-NL" i="0" dirty="0" smtClean="0"/>
              <a:t>A2-rollen: de</a:t>
            </a:r>
            <a:r>
              <a:rPr lang="nl-NL" i="0" baseline="0" dirty="0" smtClean="0"/>
              <a:t> </a:t>
            </a:r>
            <a:r>
              <a:rPr lang="nl-NL" i="0" dirty="0" smtClean="0"/>
              <a:t>leerling die niet A,</a:t>
            </a:r>
            <a:r>
              <a:rPr lang="nl-NL" i="0" baseline="0" dirty="0" smtClean="0"/>
              <a:t> B of C zijn </a:t>
            </a:r>
            <a:r>
              <a:rPr lang="nl-NL" i="0" baseline="0" dirty="0" err="1" smtClean="0"/>
              <a:t>zijn</a:t>
            </a:r>
            <a:r>
              <a:rPr lang="nl-NL" i="0" dirty="0" smtClean="0"/>
              <a:t> back-up voor de</a:t>
            </a:r>
            <a:r>
              <a:rPr lang="nl-NL" i="0" baseline="0" dirty="0" smtClean="0"/>
              <a:t> A van dezelfde actor. Deze zitten achter hun A</a:t>
            </a:r>
            <a:endParaRPr lang="nl-NL" i="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nl-NL" baseline="0" dirty="0" smtClean="0"/>
              <a:t>B. Argumenten: </a:t>
            </a:r>
            <a:r>
              <a:rPr lang="nl-NL" i="1" baseline="0" dirty="0" smtClean="0"/>
              <a:t>welke</a:t>
            </a:r>
            <a:r>
              <a:rPr lang="nl-NL" baseline="0" dirty="0" smtClean="0"/>
              <a:t> argumenten worden aangedragen door jouw A? (formulier observatoren B)</a:t>
            </a:r>
          </a:p>
          <a:p>
            <a:pPr marL="0" marR="0" lvl="0" indent="0" algn="l" defTabSz="914400" rtl="0" eaLnBrk="1" fontAlgn="auto" latinLnBrk="0" hangingPunct="1">
              <a:lnSpc>
                <a:spcPct val="100000"/>
              </a:lnSpc>
              <a:spcBef>
                <a:spcPts val="0"/>
              </a:spcBef>
              <a:spcAft>
                <a:spcPts val="0"/>
              </a:spcAft>
              <a:buClrTx/>
              <a:buSzTx/>
              <a:buFontTx/>
              <a:buNone/>
              <a:tabLst/>
              <a:defRPr/>
            </a:pPr>
            <a:r>
              <a:rPr lang="nl-NL" baseline="0" dirty="0" smtClean="0"/>
              <a:t>C. Kennis: welke biologische kennis wordt aangedragen door jouw A? Welke kennis die nodig is voor de discussie mist jouw A? (formulier observatoren C)</a:t>
            </a:r>
          </a:p>
          <a:p>
            <a:r>
              <a:rPr lang="nl-NL" i="1" baseline="0" dirty="0" smtClean="0"/>
              <a:t>D. (alleen op de NIBI) </a:t>
            </a:r>
            <a:r>
              <a:rPr lang="nl-NL" i="1" dirty="0" smtClean="0"/>
              <a:t>Proces: Hoe verloopt de werkvorm. Wie</a:t>
            </a:r>
            <a:r>
              <a:rPr lang="nl-NL" i="1" baseline="0" dirty="0" smtClean="0"/>
              <a:t> is actief? Worden de doelen bereikt?</a:t>
            </a:r>
          </a:p>
          <a:p>
            <a:endParaRPr lang="nl-NL"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nl-NL" i="1" baseline="0" dirty="0" smtClean="0"/>
              <a:t>NB bijgesteld n.a.v. Franks les. Tip: maak in het lokaal fysiek verschil tussen A, A2, B en C, bv: A en A2 (</a:t>
            </a:r>
            <a:r>
              <a:rPr lang="nl-NL" i="1" baseline="0" dirty="0" err="1" smtClean="0"/>
              <a:t>backups</a:t>
            </a:r>
            <a:r>
              <a:rPr lang="nl-NL" i="1" baseline="0" dirty="0" smtClean="0"/>
              <a:t>) zitten; B en C staan. Let bij verdeling rollen op: zorg dat A en A2 vanuit de groepjes eerlijk verdeeld zijn. B en C hoeven niet de rol te observeren die ze zelf voorbereid hebben: kies je dus vooral uit de groepjes waar je er meerdere van hebt.</a:t>
            </a:r>
          </a:p>
          <a:p>
            <a:endParaRPr lang="nl-NL" dirty="0" smtClean="0"/>
          </a:p>
        </p:txBody>
      </p:sp>
      <p:sp>
        <p:nvSpPr>
          <p:cNvPr id="4" name="Tijdelijke aanduiding voor dianummer 3"/>
          <p:cNvSpPr>
            <a:spLocks noGrp="1"/>
          </p:cNvSpPr>
          <p:nvPr>
            <p:ph type="sldNum" sz="quarter" idx="10"/>
          </p:nvPr>
        </p:nvSpPr>
        <p:spPr/>
        <p:txBody>
          <a:bodyPr/>
          <a:lstStyle/>
          <a:p>
            <a:fld id="{912CCC93-FD81-4664-B7C1-670DC822B75A}" type="slidenum">
              <a:rPr lang="nl-NL" smtClean="0"/>
              <a:t>9</a:t>
            </a:fld>
            <a:endParaRPr lang="nl-NL"/>
          </a:p>
        </p:txBody>
      </p:sp>
    </p:spTree>
    <p:extLst>
      <p:ext uri="{BB962C8B-B14F-4D97-AF65-F5344CB8AC3E}">
        <p14:creationId xmlns:p14="http://schemas.microsoft.com/office/powerpoint/2010/main" val="41746334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Hier terughalen wat observatoren hebben genoteerd. Geeft</a:t>
            </a:r>
            <a:r>
              <a:rPr lang="nl-NL" baseline="0" dirty="0" smtClean="0"/>
              <a:t> structuur aan de nabespreking.</a:t>
            </a:r>
          </a:p>
          <a:p>
            <a:endParaRPr lang="nl-NL" i="1" baseline="0" dirty="0" smtClean="0"/>
          </a:p>
          <a:p>
            <a:r>
              <a:rPr lang="nl-NL" i="1" baseline="0" dirty="0" smtClean="0"/>
              <a:t>NB formulieren bedacht n.a.v. les Frank. Nog niet getest…</a:t>
            </a:r>
            <a:endParaRPr lang="nl-NL" i="1" dirty="0"/>
          </a:p>
        </p:txBody>
      </p:sp>
      <p:sp>
        <p:nvSpPr>
          <p:cNvPr id="4" name="Tijdelijke aanduiding voor dianummer 3"/>
          <p:cNvSpPr>
            <a:spLocks noGrp="1"/>
          </p:cNvSpPr>
          <p:nvPr>
            <p:ph type="sldNum" sz="quarter" idx="10"/>
          </p:nvPr>
        </p:nvSpPr>
        <p:spPr/>
        <p:txBody>
          <a:bodyPr/>
          <a:lstStyle/>
          <a:p>
            <a:fld id="{912CCC93-FD81-4664-B7C1-670DC822B75A}" type="slidenum">
              <a:rPr lang="nl-NL" smtClean="0"/>
              <a:t>10</a:t>
            </a:fld>
            <a:endParaRPr lang="nl-NL"/>
          </a:p>
        </p:txBody>
      </p:sp>
    </p:spTree>
    <p:extLst>
      <p:ext uri="{BB962C8B-B14F-4D97-AF65-F5344CB8AC3E}">
        <p14:creationId xmlns:p14="http://schemas.microsoft.com/office/powerpoint/2010/main" val="23258435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Relatie met SSIBL</a:t>
            </a:r>
            <a:endParaRPr lang="nl-NL" dirty="0"/>
          </a:p>
        </p:txBody>
      </p:sp>
      <p:sp>
        <p:nvSpPr>
          <p:cNvPr id="4" name="Tijdelijke aanduiding voor dianummer 3"/>
          <p:cNvSpPr>
            <a:spLocks noGrp="1"/>
          </p:cNvSpPr>
          <p:nvPr>
            <p:ph type="sldNum" sz="quarter" idx="10"/>
          </p:nvPr>
        </p:nvSpPr>
        <p:spPr/>
        <p:txBody>
          <a:bodyPr/>
          <a:lstStyle/>
          <a:p>
            <a:fld id="{912CCC93-FD81-4664-B7C1-670DC822B75A}" type="slidenum">
              <a:rPr lang="nl-NL" smtClean="0"/>
              <a:t>11</a:t>
            </a:fld>
            <a:endParaRPr lang="nl-NL"/>
          </a:p>
        </p:txBody>
      </p:sp>
    </p:spTree>
    <p:extLst>
      <p:ext uri="{BB962C8B-B14F-4D97-AF65-F5344CB8AC3E}">
        <p14:creationId xmlns:p14="http://schemas.microsoft.com/office/powerpoint/2010/main" val="17634112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NB dia’s met donkere achtergrond: niet-les-dia’s, maar achtergrondbespreking</a:t>
            </a:r>
            <a:r>
              <a:rPr lang="nl-NL" baseline="0" dirty="0" smtClean="0"/>
              <a:t> voor </a:t>
            </a:r>
            <a:r>
              <a:rPr lang="nl-NL" baseline="0" dirty="0" err="1" smtClean="0"/>
              <a:t>nibi</a:t>
            </a:r>
            <a:r>
              <a:rPr lang="nl-NL" baseline="0" dirty="0" smtClean="0"/>
              <a:t>.</a:t>
            </a:r>
            <a:endParaRPr lang="nl-NL" dirty="0"/>
          </a:p>
        </p:txBody>
      </p:sp>
      <p:sp>
        <p:nvSpPr>
          <p:cNvPr id="4" name="Tijdelijke aanduiding voor dianummer 3"/>
          <p:cNvSpPr>
            <a:spLocks noGrp="1"/>
          </p:cNvSpPr>
          <p:nvPr>
            <p:ph type="sldNum" sz="quarter" idx="10"/>
          </p:nvPr>
        </p:nvSpPr>
        <p:spPr/>
        <p:txBody>
          <a:bodyPr/>
          <a:lstStyle/>
          <a:p>
            <a:fld id="{912CCC93-FD81-4664-B7C1-670DC822B75A}" type="slidenum">
              <a:rPr lang="nl-NL" smtClean="0"/>
              <a:t>12</a:t>
            </a:fld>
            <a:endParaRPr lang="nl-NL"/>
          </a:p>
        </p:txBody>
      </p:sp>
    </p:spTree>
    <p:extLst>
      <p:ext uri="{BB962C8B-B14F-4D97-AF65-F5344CB8AC3E}">
        <p14:creationId xmlns:p14="http://schemas.microsoft.com/office/powerpoint/2010/main" val="32580292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nl-NL" smtClean="0"/>
              <a:t>Klik om de stijl te bewerken</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smtClean="0"/>
              <a:t>Klik om de ondertitelstijl van het model te bewerken</a:t>
            </a:r>
            <a:endParaRPr lang="en-US" dirty="0"/>
          </a:p>
        </p:txBody>
      </p:sp>
      <p:sp>
        <p:nvSpPr>
          <p:cNvPr id="4" name="Date Placeholder 3"/>
          <p:cNvSpPr>
            <a:spLocks noGrp="1"/>
          </p:cNvSpPr>
          <p:nvPr>
            <p:ph type="dt" sz="half" idx="10"/>
          </p:nvPr>
        </p:nvSpPr>
        <p:spPr/>
        <p:txBody>
          <a:bodyPr/>
          <a:lstStyle/>
          <a:p>
            <a:fld id="{519D1AFF-6F55-4E81-AF59-8E276F180A95}" type="datetimeFigureOut">
              <a:rPr lang="nl-NL" smtClean="0"/>
              <a:t>21-12-2017</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4314397A-74D1-4A83-BB6E-6C85E1DCF56F}" type="slidenum">
              <a:rPr lang="nl-NL" smtClean="0"/>
              <a:t>‹nr.›</a:t>
            </a:fld>
            <a:endParaRPr lang="nl-NL"/>
          </a:p>
        </p:txBody>
      </p:sp>
    </p:spTree>
    <p:extLst>
      <p:ext uri="{BB962C8B-B14F-4D97-AF65-F5344CB8AC3E}">
        <p14:creationId xmlns:p14="http://schemas.microsoft.com/office/powerpoint/2010/main" val="26803774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el en bijschrift">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nl-NL" smtClean="0"/>
              <a:t>Klik om de stijl te bewerken</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Tekststijl van het model bewerken</a:t>
            </a:r>
          </a:p>
        </p:txBody>
      </p:sp>
      <p:sp>
        <p:nvSpPr>
          <p:cNvPr id="4" name="Date Placeholder 3"/>
          <p:cNvSpPr>
            <a:spLocks noGrp="1"/>
          </p:cNvSpPr>
          <p:nvPr>
            <p:ph type="dt" sz="half" idx="10"/>
          </p:nvPr>
        </p:nvSpPr>
        <p:spPr/>
        <p:txBody>
          <a:bodyPr/>
          <a:lstStyle/>
          <a:p>
            <a:fld id="{519D1AFF-6F55-4E81-AF59-8E276F180A95}" type="datetimeFigureOut">
              <a:rPr lang="nl-NL" smtClean="0"/>
              <a:t>21-12-2017</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4314397A-74D1-4A83-BB6E-6C85E1DCF56F}" type="slidenum">
              <a:rPr lang="nl-NL" smtClean="0"/>
              <a:t>‹nr.›</a:t>
            </a:fld>
            <a:endParaRPr lang="nl-NL"/>
          </a:p>
        </p:txBody>
      </p:sp>
    </p:spTree>
    <p:extLst>
      <p:ext uri="{BB962C8B-B14F-4D97-AF65-F5344CB8AC3E}">
        <p14:creationId xmlns:p14="http://schemas.microsoft.com/office/powerpoint/2010/main" val="32085380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eraat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nl-NL" smtClean="0"/>
              <a:t>Klik om de stijl te bewerken</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NL" smtClean="0"/>
              <a:t>Tekststijl van het model bewerken</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Tekststijl van het model bewerken</a:t>
            </a:r>
          </a:p>
        </p:txBody>
      </p:sp>
      <p:sp>
        <p:nvSpPr>
          <p:cNvPr id="4" name="Date Placeholder 3"/>
          <p:cNvSpPr>
            <a:spLocks noGrp="1"/>
          </p:cNvSpPr>
          <p:nvPr>
            <p:ph type="dt" sz="half" idx="10"/>
          </p:nvPr>
        </p:nvSpPr>
        <p:spPr/>
        <p:txBody>
          <a:bodyPr/>
          <a:lstStyle/>
          <a:p>
            <a:fld id="{519D1AFF-6F55-4E81-AF59-8E276F180A95}" type="datetimeFigureOut">
              <a:rPr lang="nl-NL" smtClean="0"/>
              <a:t>21-12-2017</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4314397A-74D1-4A83-BB6E-6C85E1DCF56F}" type="slidenum">
              <a:rPr lang="nl-NL" smtClean="0"/>
              <a:t>‹nr.›</a:t>
            </a:fld>
            <a:endParaRPr lang="nl-NL"/>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8943023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amkaartje">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nl-NL" smtClean="0"/>
              <a:t>Klik om de stijl te bewerken</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Tekststijl van het model bewerken</a:t>
            </a:r>
          </a:p>
        </p:txBody>
      </p:sp>
      <p:sp>
        <p:nvSpPr>
          <p:cNvPr id="4" name="Date Placeholder 3"/>
          <p:cNvSpPr>
            <a:spLocks noGrp="1"/>
          </p:cNvSpPr>
          <p:nvPr>
            <p:ph type="dt" sz="half" idx="10"/>
          </p:nvPr>
        </p:nvSpPr>
        <p:spPr/>
        <p:txBody>
          <a:bodyPr/>
          <a:lstStyle/>
          <a:p>
            <a:fld id="{519D1AFF-6F55-4E81-AF59-8E276F180A95}" type="datetimeFigureOut">
              <a:rPr lang="nl-NL" smtClean="0"/>
              <a:t>21-12-2017</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4314397A-74D1-4A83-BB6E-6C85E1DCF56F}" type="slidenum">
              <a:rPr lang="nl-NL" smtClean="0"/>
              <a:t>‹nr.›</a:t>
            </a:fld>
            <a:endParaRPr lang="nl-NL"/>
          </a:p>
        </p:txBody>
      </p:sp>
    </p:spTree>
    <p:extLst>
      <p:ext uri="{BB962C8B-B14F-4D97-AF65-F5344CB8AC3E}">
        <p14:creationId xmlns:p14="http://schemas.microsoft.com/office/powerpoint/2010/main" val="36432995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Offerte naamkaartje">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nl-NL" smtClean="0"/>
              <a:t>Klik om de stijl te bewerken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NL" smtClean="0"/>
              <a:t>Tekststijl van het model bewerken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Tekststijl van het model bewerken</a:t>
            </a:r>
          </a:p>
        </p:txBody>
      </p:sp>
      <p:sp>
        <p:nvSpPr>
          <p:cNvPr id="4" name="Date Placeholder 3"/>
          <p:cNvSpPr>
            <a:spLocks noGrp="1"/>
          </p:cNvSpPr>
          <p:nvPr>
            <p:ph type="dt" sz="half" idx="10"/>
          </p:nvPr>
        </p:nvSpPr>
        <p:spPr/>
        <p:txBody>
          <a:bodyPr/>
          <a:lstStyle/>
          <a:p>
            <a:fld id="{519D1AFF-6F55-4E81-AF59-8E276F180A95}" type="datetimeFigureOut">
              <a:rPr lang="nl-NL" smtClean="0"/>
              <a:t>21-12-2017</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4314397A-74D1-4A83-BB6E-6C85E1DCF56F}" type="slidenum">
              <a:rPr lang="nl-NL" smtClean="0"/>
              <a:t>‹nr.›</a:t>
            </a:fld>
            <a:endParaRPr lang="nl-NL"/>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3868171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Waar of onwaar">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nl-NL" smtClean="0"/>
              <a:t>Klik om de stijl te bewerken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NL" smtClean="0"/>
              <a:t>Tekststijl van het model bewerken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Tekststijl van het model bewerken</a:t>
            </a:r>
          </a:p>
        </p:txBody>
      </p:sp>
      <p:sp>
        <p:nvSpPr>
          <p:cNvPr id="4" name="Date Placeholder 3"/>
          <p:cNvSpPr>
            <a:spLocks noGrp="1"/>
          </p:cNvSpPr>
          <p:nvPr>
            <p:ph type="dt" sz="half" idx="10"/>
          </p:nvPr>
        </p:nvSpPr>
        <p:spPr/>
        <p:txBody>
          <a:bodyPr/>
          <a:lstStyle/>
          <a:p>
            <a:fld id="{519D1AFF-6F55-4E81-AF59-8E276F180A95}" type="datetimeFigureOut">
              <a:rPr lang="nl-NL" smtClean="0"/>
              <a:t>21-12-2017</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4314397A-74D1-4A83-BB6E-6C85E1DCF56F}" type="slidenum">
              <a:rPr lang="nl-NL" smtClean="0"/>
              <a:t>‹nr.›</a:t>
            </a:fld>
            <a:endParaRPr lang="nl-NL"/>
          </a:p>
        </p:txBody>
      </p:sp>
    </p:spTree>
    <p:extLst>
      <p:ext uri="{BB962C8B-B14F-4D97-AF65-F5344CB8AC3E}">
        <p14:creationId xmlns:p14="http://schemas.microsoft.com/office/powerpoint/2010/main" val="5356058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Klik om de stijl te bewerken</a:t>
            </a:r>
            <a:endParaRPr lang="en-US" dirty="0"/>
          </a:p>
        </p:txBody>
      </p:sp>
      <p:sp>
        <p:nvSpPr>
          <p:cNvPr id="3" name="Vertical Text Placeholder 2"/>
          <p:cNvSpPr>
            <a:spLocks noGrp="1"/>
          </p:cNvSpPr>
          <p:nvPr>
            <p:ph type="body" orient="vert" idx="1"/>
          </p:nvPr>
        </p:nvSpPr>
        <p:spPr/>
        <p:txBody>
          <a:bodyPr vert="eaVert"/>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Date Placeholder 3"/>
          <p:cNvSpPr>
            <a:spLocks noGrp="1"/>
          </p:cNvSpPr>
          <p:nvPr>
            <p:ph type="dt" sz="half" idx="10"/>
          </p:nvPr>
        </p:nvSpPr>
        <p:spPr/>
        <p:txBody>
          <a:bodyPr/>
          <a:lstStyle/>
          <a:p>
            <a:fld id="{519D1AFF-6F55-4E81-AF59-8E276F180A95}" type="datetimeFigureOut">
              <a:rPr lang="nl-NL" smtClean="0"/>
              <a:t>21-12-2017</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4314397A-74D1-4A83-BB6E-6C85E1DCF56F}" type="slidenum">
              <a:rPr lang="nl-NL" smtClean="0"/>
              <a:t>‹nr.›</a:t>
            </a:fld>
            <a:endParaRPr lang="nl-NL"/>
          </a:p>
        </p:txBody>
      </p:sp>
    </p:spTree>
    <p:extLst>
      <p:ext uri="{BB962C8B-B14F-4D97-AF65-F5344CB8AC3E}">
        <p14:creationId xmlns:p14="http://schemas.microsoft.com/office/powerpoint/2010/main" val="25832421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nl-NL" smtClean="0"/>
              <a:t>Klik om de stijl te bewerken</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Date Placeholder 3"/>
          <p:cNvSpPr>
            <a:spLocks noGrp="1"/>
          </p:cNvSpPr>
          <p:nvPr>
            <p:ph type="dt" sz="half" idx="10"/>
          </p:nvPr>
        </p:nvSpPr>
        <p:spPr/>
        <p:txBody>
          <a:bodyPr/>
          <a:lstStyle/>
          <a:p>
            <a:fld id="{519D1AFF-6F55-4E81-AF59-8E276F180A95}" type="datetimeFigureOut">
              <a:rPr lang="nl-NL" smtClean="0"/>
              <a:t>21-12-2017</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4314397A-74D1-4A83-BB6E-6C85E1DCF56F}" type="slidenum">
              <a:rPr lang="nl-NL" smtClean="0"/>
              <a:t>‹nr.›</a:t>
            </a:fld>
            <a:endParaRPr lang="nl-NL"/>
          </a:p>
        </p:txBody>
      </p:sp>
    </p:spTree>
    <p:extLst>
      <p:ext uri="{BB962C8B-B14F-4D97-AF65-F5344CB8AC3E}">
        <p14:creationId xmlns:p14="http://schemas.microsoft.com/office/powerpoint/2010/main" val="29156194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grpSp>
        <p:nvGrpSpPr>
          <p:cNvPr id="8" name="Group 7"/>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nl-NL" smtClean="0"/>
              <a:t>Klik om de stijl te bewerken</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smtClean="0"/>
              <a:t>Klik om de ondertitelstijl van het model te bewerken</a:t>
            </a:r>
            <a:endParaRPr lang="en-US" dirty="0"/>
          </a:p>
        </p:txBody>
      </p:sp>
      <p:sp>
        <p:nvSpPr>
          <p:cNvPr id="4" name="Date Placeholder 3"/>
          <p:cNvSpPr>
            <a:spLocks noGrp="1"/>
          </p:cNvSpPr>
          <p:nvPr>
            <p:ph type="dt" sz="half" idx="10"/>
          </p:nvPr>
        </p:nvSpPr>
        <p:spPr/>
        <p:txBody>
          <a:bodyPr/>
          <a:lstStyle/>
          <a:p>
            <a:fld id="{519D1AFF-6F55-4E81-AF59-8E276F180A95}" type="datetimeFigureOut">
              <a:rPr lang="nl-NL" smtClean="0"/>
              <a:t>21-12-2017</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4314397A-74D1-4A83-BB6E-6C85E1DCF56F}" type="slidenum">
              <a:rPr lang="nl-NL" smtClean="0"/>
              <a:t>‹nr.›</a:t>
            </a:fld>
            <a:endParaRPr lang="nl-NL"/>
          </a:p>
        </p:txBody>
      </p:sp>
    </p:spTree>
    <p:extLst>
      <p:ext uri="{BB962C8B-B14F-4D97-AF65-F5344CB8AC3E}">
        <p14:creationId xmlns:p14="http://schemas.microsoft.com/office/powerpoint/2010/main" val="30414285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nl-NL" smtClean="0"/>
              <a:t>Klik om de stijl te bewerken</a:t>
            </a:r>
            <a:endParaRPr lang="en-US" dirty="0"/>
          </a:p>
        </p:txBody>
      </p:sp>
      <p:sp>
        <p:nvSpPr>
          <p:cNvPr id="3" name="Content Placeholder 2"/>
          <p:cNvSpPr>
            <a:spLocks noGrp="1"/>
          </p:cNvSpPr>
          <p:nvPr>
            <p:ph idx="1"/>
          </p:nvPr>
        </p:nvSpPr>
        <p:spPr/>
        <p:txBody>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Date Placeholder 3"/>
          <p:cNvSpPr>
            <a:spLocks noGrp="1"/>
          </p:cNvSpPr>
          <p:nvPr>
            <p:ph type="dt" sz="half" idx="10"/>
          </p:nvPr>
        </p:nvSpPr>
        <p:spPr/>
        <p:txBody>
          <a:bodyPr/>
          <a:lstStyle/>
          <a:p>
            <a:fld id="{519D1AFF-6F55-4E81-AF59-8E276F180A95}" type="datetimeFigureOut">
              <a:rPr lang="nl-NL" smtClean="0"/>
              <a:t>21-12-2017</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4314397A-74D1-4A83-BB6E-6C85E1DCF56F}" type="slidenum">
              <a:rPr lang="nl-NL" smtClean="0"/>
              <a:t>‹nr.›</a:t>
            </a:fld>
            <a:endParaRPr lang="nl-NL"/>
          </a:p>
        </p:txBody>
      </p:sp>
    </p:spTree>
    <p:extLst>
      <p:ext uri="{BB962C8B-B14F-4D97-AF65-F5344CB8AC3E}">
        <p14:creationId xmlns:p14="http://schemas.microsoft.com/office/powerpoint/2010/main" val="14689732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nl-NL" smtClean="0"/>
              <a:t>Klik om de stijl te bewerken</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Tekststijl van het model bewerken</a:t>
            </a:r>
          </a:p>
        </p:txBody>
      </p:sp>
      <p:sp>
        <p:nvSpPr>
          <p:cNvPr id="4" name="Date Placeholder 3"/>
          <p:cNvSpPr>
            <a:spLocks noGrp="1"/>
          </p:cNvSpPr>
          <p:nvPr>
            <p:ph type="dt" sz="half" idx="10"/>
          </p:nvPr>
        </p:nvSpPr>
        <p:spPr/>
        <p:txBody>
          <a:bodyPr/>
          <a:lstStyle/>
          <a:p>
            <a:fld id="{519D1AFF-6F55-4E81-AF59-8E276F180A95}" type="datetimeFigureOut">
              <a:rPr lang="nl-NL" smtClean="0"/>
              <a:t>21-12-2017</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4314397A-74D1-4A83-BB6E-6C85E1DCF56F}" type="slidenum">
              <a:rPr lang="nl-NL" smtClean="0"/>
              <a:t>‹nr.›</a:t>
            </a:fld>
            <a:endParaRPr lang="nl-NL"/>
          </a:p>
        </p:txBody>
      </p:sp>
    </p:spTree>
    <p:extLst>
      <p:ext uri="{BB962C8B-B14F-4D97-AF65-F5344CB8AC3E}">
        <p14:creationId xmlns:p14="http://schemas.microsoft.com/office/powerpoint/2010/main" val="2180428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nl-NL" smtClean="0"/>
              <a:t>Klik om de stijl te bewerken</a:t>
            </a:r>
            <a:endParaRPr lang="en-US" dirty="0"/>
          </a:p>
        </p:txBody>
      </p:sp>
      <p:sp>
        <p:nvSpPr>
          <p:cNvPr id="3" name="Content Placeholder 2"/>
          <p:cNvSpPr>
            <a:spLocks noGrp="1"/>
          </p:cNvSpPr>
          <p:nvPr>
            <p:ph idx="1"/>
          </p:nvPr>
        </p:nvSpPr>
        <p:spPr/>
        <p:txBody>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Date Placeholder 3"/>
          <p:cNvSpPr>
            <a:spLocks noGrp="1"/>
          </p:cNvSpPr>
          <p:nvPr>
            <p:ph type="dt" sz="half" idx="10"/>
          </p:nvPr>
        </p:nvSpPr>
        <p:spPr/>
        <p:txBody>
          <a:bodyPr/>
          <a:lstStyle/>
          <a:p>
            <a:fld id="{519D1AFF-6F55-4E81-AF59-8E276F180A95}" type="datetimeFigureOut">
              <a:rPr lang="nl-NL" smtClean="0"/>
              <a:t>21-12-2017</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4314397A-74D1-4A83-BB6E-6C85E1DCF56F}" type="slidenum">
              <a:rPr lang="nl-NL" smtClean="0"/>
              <a:t>‹nr.›</a:t>
            </a:fld>
            <a:endParaRPr lang="nl-NL"/>
          </a:p>
        </p:txBody>
      </p:sp>
    </p:spTree>
    <p:extLst>
      <p:ext uri="{BB962C8B-B14F-4D97-AF65-F5344CB8AC3E}">
        <p14:creationId xmlns:p14="http://schemas.microsoft.com/office/powerpoint/2010/main" val="383227172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Klik om de stijl te bewerken</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5" name="Date Placeholder 4"/>
          <p:cNvSpPr>
            <a:spLocks noGrp="1"/>
          </p:cNvSpPr>
          <p:nvPr>
            <p:ph type="dt" sz="half" idx="10"/>
          </p:nvPr>
        </p:nvSpPr>
        <p:spPr/>
        <p:txBody>
          <a:bodyPr/>
          <a:lstStyle/>
          <a:p>
            <a:fld id="{519D1AFF-6F55-4E81-AF59-8E276F180A95}" type="datetimeFigureOut">
              <a:rPr lang="nl-NL" smtClean="0"/>
              <a:t>21-12-2017</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4314397A-74D1-4A83-BB6E-6C85E1DCF56F}" type="slidenum">
              <a:rPr lang="nl-NL" smtClean="0"/>
              <a:t>‹nr.›</a:t>
            </a:fld>
            <a:endParaRPr lang="nl-NL"/>
          </a:p>
        </p:txBody>
      </p:sp>
    </p:spTree>
    <p:extLst>
      <p:ext uri="{BB962C8B-B14F-4D97-AF65-F5344CB8AC3E}">
        <p14:creationId xmlns:p14="http://schemas.microsoft.com/office/powerpoint/2010/main" val="212017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nl-NL" smtClean="0"/>
              <a:t>Klik om de stijl te bewerken</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Tekststijl van het model bewerken</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Tekststijl van het model bewerken</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7" name="Date Placeholder 6"/>
          <p:cNvSpPr>
            <a:spLocks noGrp="1"/>
          </p:cNvSpPr>
          <p:nvPr>
            <p:ph type="dt" sz="half" idx="10"/>
          </p:nvPr>
        </p:nvSpPr>
        <p:spPr/>
        <p:txBody>
          <a:bodyPr/>
          <a:lstStyle/>
          <a:p>
            <a:fld id="{519D1AFF-6F55-4E81-AF59-8E276F180A95}" type="datetimeFigureOut">
              <a:rPr lang="nl-NL" smtClean="0"/>
              <a:t>21-12-2017</a:t>
            </a:fld>
            <a:endParaRPr lang="nl-NL"/>
          </a:p>
        </p:txBody>
      </p:sp>
      <p:sp>
        <p:nvSpPr>
          <p:cNvPr id="8" name="Footer Placeholder 7"/>
          <p:cNvSpPr>
            <a:spLocks noGrp="1"/>
          </p:cNvSpPr>
          <p:nvPr>
            <p:ph type="ftr" sz="quarter" idx="11"/>
          </p:nvPr>
        </p:nvSpPr>
        <p:spPr/>
        <p:txBody>
          <a:bodyPr/>
          <a:lstStyle/>
          <a:p>
            <a:endParaRPr lang="nl-NL"/>
          </a:p>
        </p:txBody>
      </p:sp>
      <p:sp>
        <p:nvSpPr>
          <p:cNvPr id="9" name="Slide Number Placeholder 8"/>
          <p:cNvSpPr>
            <a:spLocks noGrp="1"/>
          </p:cNvSpPr>
          <p:nvPr>
            <p:ph type="sldNum" sz="quarter" idx="12"/>
          </p:nvPr>
        </p:nvSpPr>
        <p:spPr/>
        <p:txBody>
          <a:bodyPr/>
          <a:lstStyle/>
          <a:p>
            <a:fld id="{4314397A-74D1-4A83-BB6E-6C85E1DCF56F}" type="slidenum">
              <a:rPr lang="nl-NL" smtClean="0"/>
              <a:t>‹nr.›</a:t>
            </a:fld>
            <a:endParaRPr lang="nl-NL"/>
          </a:p>
        </p:txBody>
      </p:sp>
    </p:spTree>
    <p:extLst>
      <p:ext uri="{BB962C8B-B14F-4D97-AF65-F5344CB8AC3E}">
        <p14:creationId xmlns:p14="http://schemas.microsoft.com/office/powerpoint/2010/main" val="1306473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nl-NL" smtClean="0"/>
              <a:t>Klik om de stijl te bewerken</a:t>
            </a:r>
            <a:endParaRPr lang="en-US" dirty="0"/>
          </a:p>
        </p:txBody>
      </p:sp>
      <p:sp>
        <p:nvSpPr>
          <p:cNvPr id="3" name="Date Placeholder 2"/>
          <p:cNvSpPr>
            <a:spLocks noGrp="1"/>
          </p:cNvSpPr>
          <p:nvPr>
            <p:ph type="dt" sz="half" idx="10"/>
          </p:nvPr>
        </p:nvSpPr>
        <p:spPr/>
        <p:txBody>
          <a:bodyPr/>
          <a:lstStyle/>
          <a:p>
            <a:fld id="{519D1AFF-6F55-4E81-AF59-8E276F180A95}" type="datetimeFigureOut">
              <a:rPr lang="nl-NL" smtClean="0"/>
              <a:t>21-12-2017</a:t>
            </a:fld>
            <a:endParaRPr lang="nl-NL"/>
          </a:p>
        </p:txBody>
      </p:sp>
      <p:sp>
        <p:nvSpPr>
          <p:cNvPr id="4" name="Footer Placeholder 3"/>
          <p:cNvSpPr>
            <a:spLocks noGrp="1"/>
          </p:cNvSpPr>
          <p:nvPr>
            <p:ph type="ftr" sz="quarter" idx="11"/>
          </p:nvPr>
        </p:nvSpPr>
        <p:spPr/>
        <p:txBody>
          <a:bodyPr/>
          <a:lstStyle/>
          <a:p>
            <a:endParaRPr lang="nl-NL"/>
          </a:p>
        </p:txBody>
      </p:sp>
      <p:sp>
        <p:nvSpPr>
          <p:cNvPr id="5" name="Slide Number Placeholder 4"/>
          <p:cNvSpPr>
            <a:spLocks noGrp="1"/>
          </p:cNvSpPr>
          <p:nvPr>
            <p:ph type="sldNum" sz="quarter" idx="12"/>
          </p:nvPr>
        </p:nvSpPr>
        <p:spPr/>
        <p:txBody>
          <a:bodyPr/>
          <a:lstStyle/>
          <a:p>
            <a:fld id="{4314397A-74D1-4A83-BB6E-6C85E1DCF56F}" type="slidenum">
              <a:rPr lang="nl-NL" smtClean="0"/>
              <a:t>‹nr.›</a:t>
            </a:fld>
            <a:endParaRPr lang="nl-NL"/>
          </a:p>
        </p:txBody>
      </p:sp>
    </p:spTree>
    <p:extLst>
      <p:ext uri="{BB962C8B-B14F-4D97-AF65-F5344CB8AC3E}">
        <p14:creationId xmlns:p14="http://schemas.microsoft.com/office/powerpoint/2010/main" val="115874337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19D1AFF-6F55-4E81-AF59-8E276F180A95}" type="datetimeFigureOut">
              <a:rPr lang="nl-NL" smtClean="0"/>
              <a:t>21-12-2017</a:t>
            </a:fld>
            <a:endParaRPr lang="nl-NL"/>
          </a:p>
        </p:txBody>
      </p:sp>
      <p:sp>
        <p:nvSpPr>
          <p:cNvPr id="3" name="Footer Placeholder 2"/>
          <p:cNvSpPr>
            <a:spLocks noGrp="1"/>
          </p:cNvSpPr>
          <p:nvPr>
            <p:ph type="ftr" sz="quarter" idx="11"/>
          </p:nvPr>
        </p:nvSpPr>
        <p:spPr/>
        <p:txBody>
          <a:bodyPr/>
          <a:lstStyle/>
          <a:p>
            <a:endParaRPr lang="nl-NL"/>
          </a:p>
        </p:txBody>
      </p:sp>
      <p:sp>
        <p:nvSpPr>
          <p:cNvPr id="4" name="Slide Number Placeholder 3"/>
          <p:cNvSpPr>
            <a:spLocks noGrp="1"/>
          </p:cNvSpPr>
          <p:nvPr>
            <p:ph type="sldNum" sz="quarter" idx="12"/>
          </p:nvPr>
        </p:nvSpPr>
        <p:spPr/>
        <p:txBody>
          <a:bodyPr/>
          <a:lstStyle/>
          <a:p>
            <a:fld id="{4314397A-74D1-4A83-BB6E-6C85E1DCF56F}" type="slidenum">
              <a:rPr lang="nl-NL" smtClean="0"/>
              <a:t>‹nr.›</a:t>
            </a:fld>
            <a:endParaRPr lang="nl-NL"/>
          </a:p>
        </p:txBody>
      </p:sp>
    </p:spTree>
    <p:extLst>
      <p:ext uri="{BB962C8B-B14F-4D97-AF65-F5344CB8AC3E}">
        <p14:creationId xmlns:p14="http://schemas.microsoft.com/office/powerpoint/2010/main" val="370988084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nl-NL" smtClean="0"/>
              <a:t>Klik om de stijl te bewerken</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nl-NL" smtClean="0"/>
              <a:t>Tekststijl van het model bewerken</a:t>
            </a:r>
          </a:p>
        </p:txBody>
      </p:sp>
      <p:sp>
        <p:nvSpPr>
          <p:cNvPr id="5" name="Date Placeholder 4"/>
          <p:cNvSpPr>
            <a:spLocks noGrp="1"/>
          </p:cNvSpPr>
          <p:nvPr>
            <p:ph type="dt" sz="half" idx="10"/>
          </p:nvPr>
        </p:nvSpPr>
        <p:spPr/>
        <p:txBody>
          <a:bodyPr/>
          <a:lstStyle/>
          <a:p>
            <a:fld id="{519D1AFF-6F55-4E81-AF59-8E276F180A95}" type="datetimeFigureOut">
              <a:rPr lang="nl-NL" smtClean="0"/>
              <a:t>21-12-2017</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4314397A-74D1-4A83-BB6E-6C85E1DCF56F}" type="slidenum">
              <a:rPr lang="nl-NL" smtClean="0"/>
              <a:t>‹nr.›</a:t>
            </a:fld>
            <a:endParaRPr lang="nl-NL"/>
          </a:p>
        </p:txBody>
      </p:sp>
    </p:spTree>
    <p:extLst>
      <p:ext uri="{BB962C8B-B14F-4D97-AF65-F5344CB8AC3E}">
        <p14:creationId xmlns:p14="http://schemas.microsoft.com/office/powerpoint/2010/main" val="11367362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nl-NL" smtClean="0"/>
              <a:t>Klik om de stijl te bewerken</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smtClean="0"/>
              <a:t>Klik op het pictogram als u een afbeelding wilt toevoegen</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Tekststijl van het model bewerken</a:t>
            </a:r>
          </a:p>
        </p:txBody>
      </p:sp>
      <p:sp>
        <p:nvSpPr>
          <p:cNvPr id="5" name="Date Placeholder 4"/>
          <p:cNvSpPr>
            <a:spLocks noGrp="1"/>
          </p:cNvSpPr>
          <p:nvPr>
            <p:ph type="dt" sz="half" idx="10"/>
          </p:nvPr>
        </p:nvSpPr>
        <p:spPr/>
        <p:txBody>
          <a:bodyPr/>
          <a:lstStyle/>
          <a:p>
            <a:fld id="{519D1AFF-6F55-4E81-AF59-8E276F180A95}" type="datetimeFigureOut">
              <a:rPr lang="nl-NL" smtClean="0"/>
              <a:t>21-12-2017</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4314397A-74D1-4A83-BB6E-6C85E1DCF56F}" type="slidenum">
              <a:rPr lang="nl-NL" smtClean="0"/>
              <a:t>‹nr.›</a:t>
            </a:fld>
            <a:endParaRPr lang="nl-NL"/>
          </a:p>
        </p:txBody>
      </p:sp>
    </p:spTree>
    <p:extLst>
      <p:ext uri="{BB962C8B-B14F-4D97-AF65-F5344CB8AC3E}">
        <p14:creationId xmlns:p14="http://schemas.microsoft.com/office/powerpoint/2010/main" val="373550429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itel en bijschrift">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nl-NL" smtClean="0"/>
              <a:t>Klik om de stijl te bewerken</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Tekststijl van het model bewerken</a:t>
            </a:r>
          </a:p>
        </p:txBody>
      </p:sp>
      <p:sp>
        <p:nvSpPr>
          <p:cNvPr id="4" name="Date Placeholder 3"/>
          <p:cNvSpPr>
            <a:spLocks noGrp="1"/>
          </p:cNvSpPr>
          <p:nvPr>
            <p:ph type="dt" sz="half" idx="10"/>
          </p:nvPr>
        </p:nvSpPr>
        <p:spPr/>
        <p:txBody>
          <a:bodyPr/>
          <a:lstStyle/>
          <a:p>
            <a:fld id="{519D1AFF-6F55-4E81-AF59-8E276F180A95}" type="datetimeFigureOut">
              <a:rPr lang="nl-NL" smtClean="0"/>
              <a:t>21-12-2017</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4314397A-74D1-4A83-BB6E-6C85E1DCF56F}" type="slidenum">
              <a:rPr lang="nl-NL" smtClean="0"/>
              <a:t>‹nr.›</a:t>
            </a:fld>
            <a:endParaRPr lang="nl-NL"/>
          </a:p>
        </p:txBody>
      </p:sp>
    </p:spTree>
    <p:extLst>
      <p:ext uri="{BB962C8B-B14F-4D97-AF65-F5344CB8AC3E}">
        <p14:creationId xmlns:p14="http://schemas.microsoft.com/office/powerpoint/2010/main" val="261883819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Citeraat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nl-NL" smtClean="0"/>
              <a:t>Klik om de stijl te bewerken</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NL" smtClean="0"/>
              <a:t>Tekststijl van het model bewerken</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Tekststijl van het model bewerken</a:t>
            </a:r>
          </a:p>
        </p:txBody>
      </p:sp>
      <p:sp>
        <p:nvSpPr>
          <p:cNvPr id="4" name="Date Placeholder 3"/>
          <p:cNvSpPr>
            <a:spLocks noGrp="1"/>
          </p:cNvSpPr>
          <p:nvPr>
            <p:ph type="dt" sz="half" idx="10"/>
          </p:nvPr>
        </p:nvSpPr>
        <p:spPr/>
        <p:txBody>
          <a:bodyPr/>
          <a:lstStyle/>
          <a:p>
            <a:fld id="{519D1AFF-6F55-4E81-AF59-8E276F180A95}" type="datetimeFigureOut">
              <a:rPr lang="nl-NL" smtClean="0"/>
              <a:t>21-12-2017</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4314397A-74D1-4A83-BB6E-6C85E1DCF56F}" type="slidenum">
              <a:rPr lang="nl-NL" smtClean="0"/>
              <a:t>‹nr.›</a:t>
            </a:fld>
            <a:endParaRPr lang="nl-NL"/>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415442646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Naamkaartje">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nl-NL" smtClean="0"/>
              <a:t>Klik om de stijl te bewerken</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Tekststijl van het model bewerken</a:t>
            </a:r>
          </a:p>
        </p:txBody>
      </p:sp>
      <p:sp>
        <p:nvSpPr>
          <p:cNvPr id="4" name="Date Placeholder 3"/>
          <p:cNvSpPr>
            <a:spLocks noGrp="1"/>
          </p:cNvSpPr>
          <p:nvPr>
            <p:ph type="dt" sz="half" idx="10"/>
          </p:nvPr>
        </p:nvSpPr>
        <p:spPr/>
        <p:txBody>
          <a:bodyPr/>
          <a:lstStyle/>
          <a:p>
            <a:fld id="{519D1AFF-6F55-4E81-AF59-8E276F180A95}" type="datetimeFigureOut">
              <a:rPr lang="nl-NL" smtClean="0"/>
              <a:t>21-12-2017</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4314397A-74D1-4A83-BB6E-6C85E1DCF56F}" type="slidenum">
              <a:rPr lang="nl-NL" smtClean="0"/>
              <a:t>‹nr.›</a:t>
            </a:fld>
            <a:endParaRPr lang="nl-NL"/>
          </a:p>
        </p:txBody>
      </p:sp>
    </p:spTree>
    <p:extLst>
      <p:ext uri="{BB962C8B-B14F-4D97-AF65-F5344CB8AC3E}">
        <p14:creationId xmlns:p14="http://schemas.microsoft.com/office/powerpoint/2010/main" val="80637336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Offerte naamkaartje">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nl-NL" smtClean="0"/>
              <a:t>Klik om de stijl te bewerken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NL" smtClean="0"/>
              <a:t>Tekststijl van het model bewerken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Tekststijl van het model bewerken</a:t>
            </a:r>
          </a:p>
        </p:txBody>
      </p:sp>
      <p:sp>
        <p:nvSpPr>
          <p:cNvPr id="4" name="Date Placeholder 3"/>
          <p:cNvSpPr>
            <a:spLocks noGrp="1"/>
          </p:cNvSpPr>
          <p:nvPr>
            <p:ph type="dt" sz="half" idx="10"/>
          </p:nvPr>
        </p:nvSpPr>
        <p:spPr/>
        <p:txBody>
          <a:bodyPr/>
          <a:lstStyle/>
          <a:p>
            <a:fld id="{519D1AFF-6F55-4E81-AF59-8E276F180A95}" type="datetimeFigureOut">
              <a:rPr lang="nl-NL" smtClean="0"/>
              <a:t>21-12-2017</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4314397A-74D1-4A83-BB6E-6C85E1DCF56F}" type="slidenum">
              <a:rPr lang="nl-NL" smtClean="0"/>
              <a:t>‹nr.›</a:t>
            </a:fld>
            <a:endParaRPr lang="nl-NL"/>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9050053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nl-NL" smtClean="0"/>
              <a:t>Klik om de stijl te bewerken</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Tekststijl van het model bewerken</a:t>
            </a:r>
          </a:p>
        </p:txBody>
      </p:sp>
      <p:sp>
        <p:nvSpPr>
          <p:cNvPr id="4" name="Date Placeholder 3"/>
          <p:cNvSpPr>
            <a:spLocks noGrp="1"/>
          </p:cNvSpPr>
          <p:nvPr>
            <p:ph type="dt" sz="half" idx="10"/>
          </p:nvPr>
        </p:nvSpPr>
        <p:spPr/>
        <p:txBody>
          <a:bodyPr/>
          <a:lstStyle/>
          <a:p>
            <a:fld id="{519D1AFF-6F55-4E81-AF59-8E276F180A95}" type="datetimeFigureOut">
              <a:rPr lang="nl-NL" smtClean="0"/>
              <a:t>21-12-2017</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4314397A-74D1-4A83-BB6E-6C85E1DCF56F}" type="slidenum">
              <a:rPr lang="nl-NL" smtClean="0"/>
              <a:t>‹nr.›</a:t>
            </a:fld>
            <a:endParaRPr lang="nl-NL"/>
          </a:p>
        </p:txBody>
      </p:sp>
    </p:spTree>
    <p:extLst>
      <p:ext uri="{BB962C8B-B14F-4D97-AF65-F5344CB8AC3E}">
        <p14:creationId xmlns:p14="http://schemas.microsoft.com/office/powerpoint/2010/main" val="207368768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Waar of onwaar">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nl-NL" smtClean="0"/>
              <a:t>Klik om de stijl te bewerken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NL" smtClean="0"/>
              <a:t>Tekststijl van het model bewerken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Tekststijl van het model bewerken</a:t>
            </a:r>
          </a:p>
        </p:txBody>
      </p:sp>
      <p:sp>
        <p:nvSpPr>
          <p:cNvPr id="4" name="Date Placeholder 3"/>
          <p:cNvSpPr>
            <a:spLocks noGrp="1"/>
          </p:cNvSpPr>
          <p:nvPr>
            <p:ph type="dt" sz="half" idx="10"/>
          </p:nvPr>
        </p:nvSpPr>
        <p:spPr/>
        <p:txBody>
          <a:bodyPr/>
          <a:lstStyle/>
          <a:p>
            <a:fld id="{519D1AFF-6F55-4E81-AF59-8E276F180A95}" type="datetimeFigureOut">
              <a:rPr lang="nl-NL" smtClean="0"/>
              <a:t>21-12-2017</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4314397A-74D1-4A83-BB6E-6C85E1DCF56F}" type="slidenum">
              <a:rPr lang="nl-NL" smtClean="0"/>
              <a:t>‹nr.›</a:t>
            </a:fld>
            <a:endParaRPr lang="nl-NL"/>
          </a:p>
        </p:txBody>
      </p:sp>
    </p:spTree>
    <p:extLst>
      <p:ext uri="{BB962C8B-B14F-4D97-AF65-F5344CB8AC3E}">
        <p14:creationId xmlns:p14="http://schemas.microsoft.com/office/powerpoint/2010/main" val="303291429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Klik om de stijl te bewerken</a:t>
            </a:r>
            <a:endParaRPr lang="en-US" dirty="0"/>
          </a:p>
        </p:txBody>
      </p:sp>
      <p:sp>
        <p:nvSpPr>
          <p:cNvPr id="3" name="Vertical Text Placeholder 2"/>
          <p:cNvSpPr>
            <a:spLocks noGrp="1"/>
          </p:cNvSpPr>
          <p:nvPr>
            <p:ph type="body" orient="vert" idx="1"/>
          </p:nvPr>
        </p:nvSpPr>
        <p:spPr/>
        <p:txBody>
          <a:bodyPr vert="eaVert"/>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Date Placeholder 3"/>
          <p:cNvSpPr>
            <a:spLocks noGrp="1"/>
          </p:cNvSpPr>
          <p:nvPr>
            <p:ph type="dt" sz="half" idx="10"/>
          </p:nvPr>
        </p:nvSpPr>
        <p:spPr/>
        <p:txBody>
          <a:bodyPr/>
          <a:lstStyle/>
          <a:p>
            <a:fld id="{519D1AFF-6F55-4E81-AF59-8E276F180A95}" type="datetimeFigureOut">
              <a:rPr lang="nl-NL" smtClean="0"/>
              <a:t>21-12-2017</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4314397A-74D1-4A83-BB6E-6C85E1DCF56F}" type="slidenum">
              <a:rPr lang="nl-NL" smtClean="0"/>
              <a:t>‹nr.›</a:t>
            </a:fld>
            <a:endParaRPr lang="nl-NL"/>
          </a:p>
        </p:txBody>
      </p:sp>
    </p:spTree>
    <p:extLst>
      <p:ext uri="{BB962C8B-B14F-4D97-AF65-F5344CB8AC3E}">
        <p14:creationId xmlns:p14="http://schemas.microsoft.com/office/powerpoint/2010/main" val="238266400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nl-NL" smtClean="0"/>
              <a:t>Klik om de stijl te bewerken</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Date Placeholder 3"/>
          <p:cNvSpPr>
            <a:spLocks noGrp="1"/>
          </p:cNvSpPr>
          <p:nvPr>
            <p:ph type="dt" sz="half" idx="10"/>
          </p:nvPr>
        </p:nvSpPr>
        <p:spPr/>
        <p:txBody>
          <a:bodyPr/>
          <a:lstStyle/>
          <a:p>
            <a:fld id="{519D1AFF-6F55-4E81-AF59-8E276F180A95}" type="datetimeFigureOut">
              <a:rPr lang="nl-NL" smtClean="0"/>
              <a:t>21-12-2017</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4314397A-74D1-4A83-BB6E-6C85E1DCF56F}" type="slidenum">
              <a:rPr lang="nl-NL" smtClean="0"/>
              <a:t>‹nr.›</a:t>
            </a:fld>
            <a:endParaRPr lang="nl-NL"/>
          </a:p>
        </p:txBody>
      </p:sp>
    </p:spTree>
    <p:extLst>
      <p:ext uri="{BB962C8B-B14F-4D97-AF65-F5344CB8AC3E}">
        <p14:creationId xmlns:p14="http://schemas.microsoft.com/office/powerpoint/2010/main" val="4367449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Klik om de stijl te bewerken</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5" name="Date Placeholder 4"/>
          <p:cNvSpPr>
            <a:spLocks noGrp="1"/>
          </p:cNvSpPr>
          <p:nvPr>
            <p:ph type="dt" sz="half" idx="10"/>
          </p:nvPr>
        </p:nvSpPr>
        <p:spPr/>
        <p:txBody>
          <a:bodyPr/>
          <a:lstStyle/>
          <a:p>
            <a:fld id="{519D1AFF-6F55-4E81-AF59-8E276F180A95}" type="datetimeFigureOut">
              <a:rPr lang="nl-NL" smtClean="0"/>
              <a:t>21-12-2017</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4314397A-74D1-4A83-BB6E-6C85E1DCF56F}" type="slidenum">
              <a:rPr lang="nl-NL" smtClean="0"/>
              <a:t>‹nr.›</a:t>
            </a:fld>
            <a:endParaRPr lang="nl-NL"/>
          </a:p>
        </p:txBody>
      </p:sp>
    </p:spTree>
    <p:extLst>
      <p:ext uri="{BB962C8B-B14F-4D97-AF65-F5344CB8AC3E}">
        <p14:creationId xmlns:p14="http://schemas.microsoft.com/office/powerpoint/2010/main" val="11038700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nl-NL" smtClean="0"/>
              <a:t>Klik om de stijl te bewerken</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Tekststijl van het model bewerken</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Tekststijl van het model bewerken</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7" name="Date Placeholder 6"/>
          <p:cNvSpPr>
            <a:spLocks noGrp="1"/>
          </p:cNvSpPr>
          <p:nvPr>
            <p:ph type="dt" sz="half" idx="10"/>
          </p:nvPr>
        </p:nvSpPr>
        <p:spPr/>
        <p:txBody>
          <a:bodyPr/>
          <a:lstStyle/>
          <a:p>
            <a:fld id="{519D1AFF-6F55-4E81-AF59-8E276F180A95}" type="datetimeFigureOut">
              <a:rPr lang="nl-NL" smtClean="0"/>
              <a:t>21-12-2017</a:t>
            </a:fld>
            <a:endParaRPr lang="nl-NL"/>
          </a:p>
        </p:txBody>
      </p:sp>
      <p:sp>
        <p:nvSpPr>
          <p:cNvPr id="8" name="Footer Placeholder 7"/>
          <p:cNvSpPr>
            <a:spLocks noGrp="1"/>
          </p:cNvSpPr>
          <p:nvPr>
            <p:ph type="ftr" sz="quarter" idx="11"/>
          </p:nvPr>
        </p:nvSpPr>
        <p:spPr/>
        <p:txBody>
          <a:bodyPr/>
          <a:lstStyle/>
          <a:p>
            <a:endParaRPr lang="nl-NL"/>
          </a:p>
        </p:txBody>
      </p:sp>
      <p:sp>
        <p:nvSpPr>
          <p:cNvPr id="9" name="Slide Number Placeholder 8"/>
          <p:cNvSpPr>
            <a:spLocks noGrp="1"/>
          </p:cNvSpPr>
          <p:nvPr>
            <p:ph type="sldNum" sz="quarter" idx="12"/>
          </p:nvPr>
        </p:nvSpPr>
        <p:spPr/>
        <p:txBody>
          <a:bodyPr/>
          <a:lstStyle/>
          <a:p>
            <a:fld id="{4314397A-74D1-4A83-BB6E-6C85E1DCF56F}" type="slidenum">
              <a:rPr lang="nl-NL" smtClean="0"/>
              <a:t>‹nr.›</a:t>
            </a:fld>
            <a:endParaRPr lang="nl-NL"/>
          </a:p>
        </p:txBody>
      </p:sp>
    </p:spTree>
    <p:extLst>
      <p:ext uri="{BB962C8B-B14F-4D97-AF65-F5344CB8AC3E}">
        <p14:creationId xmlns:p14="http://schemas.microsoft.com/office/powerpoint/2010/main" val="4193598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nl-NL" smtClean="0"/>
              <a:t>Klik om de stijl te bewerken</a:t>
            </a:r>
            <a:endParaRPr lang="en-US" dirty="0"/>
          </a:p>
        </p:txBody>
      </p:sp>
      <p:sp>
        <p:nvSpPr>
          <p:cNvPr id="3" name="Date Placeholder 2"/>
          <p:cNvSpPr>
            <a:spLocks noGrp="1"/>
          </p:cNvSpPr>
          <p:nvPr>
            <p:ph type="dt" sz="half" idx="10"/>
          </p:nvPr>
        </p:nvSpPr>
        <p:spPr/>
        <p:txBody>
          <a:bodyPr/>
          <a:lstStyle/>
          <a:p>
            <a:fld id="{519D1AFF-6F55-4E81-AF59-8E276F180A95}" type="datetimeFigureOut">
              <a:rPr lang="nl-NL" smtClean="0"/>
              <a:t>21-12-2017</a:t>
            </a:fld>
            <a:endParaRPr lang="nl-NL"/>
          </a:p>
        </p:txBody>
      </p:sp>
      <p:sp>
        <p:nvSpPr>
          <p:cNvPr id="4" name="Footer Placeholder 3"/>
          <p:cNvSpPr>
            <a:spLocks noGrp="1"/>
          </p:cNvSpPr>
          <p:nvPr>
            <p:ph type="ftr" sz="quarter" idx="11"/>
          </p:nvPr>
        </p:nvSpPr>
        <p:spPr/>
        <p:txBody>
          <a:bodyPr/>
          <a:lstStyle/>
          <a:p>
            <a:endParaRPr lang="nl-NL"/>
          </a:p>
        </p:txBody>
      </p:sp>
      <p:sp>
        <p:nvSpPr>
          <p:cNvPr id="5" name="Slide Number Placeholder 4"/>
          <p:cNvSpPr>
            <a:spLocks noGrp="1"/>
          </p:cNvSpPr>
          <p:nvPr>
            <p:ph type="sldNum" sz="quarter" idx="12"/>
          </p:nvPr>
        </p:nvSpPr>
        <p:spPr/>
        <p:txBody>
          <a:bodyPr/>
          <a:lstStyle/>
          <a:p>
            <a:fld id="{4314397A-74D1-4A83-BB6E-6C85E1DCF56F}" type="slidenum">
              <a:rPr lang="nl-NL" smtClean="0"/>
              <a:t>‹nr.›</a:t>
            </a:fld>
            <a:endParaRPr lang="nl-NL"/>
          </a:p>
        </p:txBody>
      </p:sp>
    </p:spTree>
    <p:extLst>
      <p:ext uri="{BB962C8B-B14F-4D97-AF65-F5344CB8AC3E}">
        <p14:creationId xmlns:p14="http://schemas.microsoft.com/office/powerpoint/2010/main" val="35460079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19D1AFF-6F55-4E81-AF59-8E276F180A95}" type="datetimeFigureOut">
              <a:rPr lang="nl-NL" smtClean="0"/>
              <a:t>21-12-2017</a:t>
            </a:fld>
            <a:endParaRPr lang="nl-NL"/>
          </a:p>
        </p:txBody>
      </p:sp>
      <p:sp>
        <p:nvSpPr>
          <p:cNvPr id="3" name="Footer Placeholder 2"/>
          <p:cNvSpPr>
            <a:spLocks noGrp="1"/>
          </p:cNvSpPr>
          <p:nvPr>
            <p:ph type="ftr" sz="quarter" idx="11"/>
          </p:nvPr>
        </p:nvSpPr>
        <p:spPr/>
        <p:txBody>
          <a:bodyPr/>
          <a:lstStyle/>
          <a:p>
            <a:endParaRPr lang="nl-NL"/>
          </a:p>
        </p:txBody>
      </p:sp>
      <p:sp>
        <p:nvSpPr>
          <p:cNvPr id="4" name="Slide Number Placeholder 3"/>
          <p:cNvSpPr>
            <a:spLocks noGrp="1"/>
          </p:cNvSpPr>
          <p:nvPr>
            <p:ph type="sldNum" sz="quarter" idx="12"/>
          </p:nvPr>
        </p:nvSpPr>
        <p:spPr/>
        <p:txBody>
          <a:bodyPr/>
          <a:lstStyle/>
          <a:p>
            <a:fld id="{4314397A-74D1-4A83-BB6E-6C85E1DCF56F}" type="slidenum">
              <a:rPr lang="nl-NL" smtClean="0"/>
              <a:t>‹nr.›</a:t>
            </a:fld>
            <a:endParaRPr lang="nl-NL"/>
          </a:p>
        </p:txBody>
      </p:sp>
    </p:spTree>
    <p:extLst>
      <p:ext uri="{BB962C8B-B14F-4D97-AF65-F5344CB8AC3E}">
        <p14:creationId xmlns:p14="http://schemas.microsoft.com/office/powerpoint/2010/main" val="42841577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nl-NL" smtClean="0"/>
              <a:t>Klik om de stijl te bewerken</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nl-NL" smtClean="0"/>
              <a:t>Tekststijl van het model bewerken</a:t>
            </a:r>
          </a:p>
        </p:txBody>
      </p:sp>
      <p:sp>
        <p:nvSpPr>
          <p:cNvPr id="5" name="Date Placeholder 4"/>
          <p:cNvSpPr>
            <a:spLocks noGrp="1"/>
          </p:cNvSpPr>
          <p:nvPr>
            <p:ph type="dt" sz="half" idx="10"/>
          </p:nvPr>
        </p:nvSpPr>
        <p:spPr/>
        <p:txBody>
          <a:bodyPr/>
          <a:lstStyle/>
          <a:p>
            <a:fld id="{519D1AFF-6F55-4E81-AF59-8E276F180A95}" type="datetimeFigureOut">
              <a:rPr lang="nl-NL" smtClean="0"/>
              <a:t>21-12-2017</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4314397A-74D1-4A83-BB6E-6C85E1DCF56F}" type="slidenum">
              <a:rPr lang="nl-NL" smtClean="0"/>
              <a:t>‹nr.›</a:t>
            </a:fld>
            <a:endParaRPr lang="nl-NL"/>
          </a:p>
        </p:txBody>
      </p:sp>
    </p:spTree>
    <p:extLst>
      <p:ext uri="{BB962C8B-B14F-4D97-AF65-F5344CB8AC3E}">
        <p14:creationId xmlns:p14="http://schemas.microsoft.com/office/powerpoint/2010/main" val="4911998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nl-NL" smtClean="0"/>
              <a:t>Klik om de stijl te bewerken</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smtClean="0"/>
              <a:t>Klik op het pictogram als u een afbeelding wilt toevoegen</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Tekststijl van het model bewerken</a:t>
            </a:r>
          </a:p>
        </p:txBody>
      </p:sp>
      <p:sp>
        <p:nvSpPr>
          <p:cNvPr id="5" name="Date Placeholder 4"/>
          <p:cNvSpPr>
            <a:spLocks noGrp="1"/>
          </p:cNvSpPr>
          <p:nvPr>
            <p:ph type="dt" sz="half" idx="10"/>
          </p:nvPr>
        </p:nvSpPr>
        <p:spPr/>
        <p:txBody>
          <a:bodyPr/>
          <a:lstStyle/>
          <a:p>
            <a:fld id="{519D1AFF-6F55-4E81-AF59-8E276F180A95}" type="datetimeFigureOut">
              <a:rPr lang="nl-NL" smtClean="0"/>
              <a:t>21-12-2017</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4314397A-74D1-4A83-BB6E-6C85E1DCF56F}" type="slidenum">
              <a:rPr lang="nl-NL" smtClean="0"/>
              <a:t>‹nr.›</a:t>
            </a:fld>
            <a:endParaRPr lang="nl-NL"/>
          </a:p>
        </p:txBody>
      </p:sp>
    </p:spTree>
    <p:extLst>
      <p:ext uri="{BB962C8B-B14F-4D97-AF65-F5344CB8AC3E}">
        <p14:creationId xmlns:p14="http://schemas.microsoft.com/office/powerpoint/2010/main" val="11119327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theme" Target="../theme/theme2.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nl-NL" smtClean="0"/>
              <a:t>Klik om de stijl te bewerken</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19D1AFF-6F55-4E81-AF59-8E276F180A95}" type="datetimeFigureOut">
              <a:rPr lang="nl-NL" smtClean="0"/>
              <a:t>21-12-2017</a:t>
            </a:fld>
            <a:endParaRPr lang="nl-NL"/>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nl-NL"/>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4314397A-74D1-4A83-BB6E-6C85E1DCF56F}" type="slidenum">
              <a:rPr lang="nl-NL" smtClean="0"/>
              <a:t>‹nr.›</a:t>
            </a:fld>
            <a:endParaRPr lang="nl-NL"/>
          </a:p>
        </p:txBody>
      </p:sp>
    </p:spTree>
    <p:extLst>
      <p:ext uri="{BB962C8B-B14F-4D97-AF65-F5344CB8AC3E}">
        <p14:creationId xmlns:p14="http://schemas.microsoft.com/office/powerpoint/2010/main" val="100859755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8" name="Group 7"/>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nl-NL" smtClean="0"/>
              <a:t>Klik om de stijl te bewerken</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19D1AFF-6F55-4E81-AF59-8E276F180A95}" type="datetimeFigureOut">
              <a:rPr lang="nl-NL" smtClean="0"/>
              <a:t>21-12-2017</a:t>
            </a:fld>
            <a:endParaRPr lang="nl-NL"/>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nl-NL"/>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4314397A-74D1-4A83-BB6E-6C85E1DCF56F}" type="slidenum">
              <a:rPr lang="nl-NL" smtClean="0"/>
              <a:t>‹nr.›</a:t>
            </a:fld>
            <a:endParaRPr lang="nl-NL"/>
          </a:p>
        </p:txBody>
      </p:sp>
    </p:spTree>
    <p:extLst>
      <p:ext uri="{BB962C8B-B14F-4D97-AF65-F5344CB8AC3E}">
        <p14:creationId xmlns:p14="http://schemas.microsoft.com/office/powerpoint/2010/main" val="3022246131"/>
      </p:ext>
    </p:extLst>
  </p:cSld>
  <p:clrMap bg1="dk1" tx1="lt1" bg2="dk2" tx2="lt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 id="2147483703" r:id="rId14"/>
    <p:sldLayoutId id="2147483704" r:id="rId15"/>
    <p:sldLayoutId id="2147483705"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gif"/><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png"/><Relationship Id="rId7"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18.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 Id="rId9" Type="http://schemas.openxmlformats.org/officeDocument/2006/relationships/image" Target="../media/image28.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pn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8.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microsoft.com/office/2007/relationships/hdphoto" Target="../media/hdphoto2.wdp"/><Relationship Id="rId5" Type="http://schemas.openxmlformats.org/officeDocument/2006/relationships/image" Target="../media/image8.pn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2.png"/><Relationship Id="rId7"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avi"/><Relationship Id="rId1" Type="http://schemas.microsoft.com/office/2007/relationships/media" Target="../media/media1.avi"/><Relationship Id="rId5" Type="http://schemas.openxmlformats.org/officeDocument/2006/relationships/image" Target="../media/image15.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6.jpeg"/><Relationship Id="rId7"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 Id="rId9"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avi"/><Relationship Id="rId1" Type="http://schemas.microsoft.com/office/2007/relationships/media" Target="../media/media2.avi"/><Relationship Id="rId5" Type="http://schemas.openxmlformats.org/officeDocument/2006/relationships/image" Target="../media/image21.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Afbeelding 19" descr="&lt;strong&gt;Moeras&lt;/strong&gt; - Wikipedi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20815" y="-16481"/>
            <a:ext cx="5143500" cy="6858000"/>
          </a:xfrm>
          <a:prstGeom prst="rect">
            <a:avLst/>
          </a:prstGeom>
        </p:spPr>
      </p:pic>
      <p:sp>
        <p:nvSpPr>
          <p:cNvPr id="9" name="Tekstvak 8"/>
          <p:cNvSpPr txBox="1"/>
          <p:nvPr/>
        </p:nvSpPr>
        <p:spPr>
          <a:xfrm>
            <a:off x="1024128" y="193180"/>
            <a:ext cx="1683213" cy="1446550"/>
          </a:xfrm>
          <a:prstGeom prst="rect">
            <a:avLst/>
          </a:prstGeom>
          <a:noFill/>
        </p:spPr>
        <p:txBody>
          <a:bodyPr wrap="square" rtlCol="0">
            <a:spAutoFit/>
          </a:bodyPr>
          <a:lstStyle/>
          <a:p>
            <a:r>
              <a:rPr lang="nl-NL" sz="4400" b="1" dirty="0"/>
              <a:t>W47</a:t>
            </a:r>
          </a:p>
          <a:p>
            <a:endParaRPr lang="nl-NL" sz="4400" b="1" dirty="0"/>
          </a:p>
        </p:txBody>
      </p:sp>
      <p:grpSp>
        <p:nvGrpSpPr>
          <p:cNvPr id="19" name="Groep 18"/>
          <p:cNvGrpSpPr/>
          <p:nvPr/>
        </p:nvGrpSpPr>
        <p:grpSpPr>
          <a:xfrm>
            <a:off x="137882" y="5971965"/>
            <a:ext cx="5083342" cy="886097"/>
            <a:chOff x="137882" y="5971965"/>
            <a:chExt cx="5083342" cy="886097"/>
          </a:xfrm>
        </p:grpSpPr>
        <p:pic>
          <p:nvPicPr>
            <p:cNvPr id="17" name="Afbeelding 16" descr="Kostenlose Vektorgrafik: &lt;strong&gt;Ei&lt;/strong&gt;, Oval, Lebensmittel, Runde ..."/>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3860" y="5971965"/>
              <a:ext cx="620268" cy="886097"/>
            </a:xfrm>
            <a:prstGeom prst="rect">
              <a:avLst/>
            </a:prstGeom>
          </p:spPr>
        </p:pic>
        <p:sp>
          <p:nvSpPr>
            <p:cNvPr id="18" name="Tekstvak 17"/>
            <p:cNvSpPr txBox="1"/>
            <p:nvPr/>
          </p:nvSpPr>
          <p:spPr>
            <a:xfrm>
              <a:off x="137882" y="6202081"/>
              <a:ext cx="1637731" cy="369332"/>
            </a:xfrm>
            <a:prstGeom prst="rect">
              <a:avLst/>
            </a:prstGeom>
            <a:noFill/>
          </p:spPr>
          <p:txBody>
            <a:bodyPr wrap="square" rtlCol="0">
              <a:spAutoFit/>
            </a:bodyPr>
            <a:lstStyle/>
            <a:p>
              <a:r>
                <a:rPr lang="nl-NL" dirty="0" smtClean="0">
                  <a:solidFill>
                    <a:srgbClr val="002060"/>
                  </a:solidFill>
                  <a:latin typeface="Bernard MT Condensed" panose="02050806060905020404" pitchFamily="18" charset="0"/>
                </a:rPr>
                <a:t>EducatorEI</a:t>
              </a:r>
              <a:endParaRPr lang="nl-NL" dirty="0">
                <a:solidFill>
                  <a:srgbClr val="002060"/>
                </a:solidFill>
                <a:latin typeface="Bernard MT Condensed" panose="02050806060905020404" pitchFamily="18" charset="0"/>
              </a:endParaRPr>
            </a:p>
          </p:txBody>
        </p:sp>
        <p:pic>
          <p:nvPicPr>
            <p:cNvPr id="12" name="Afbeelding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22871" y="5971965"/>
              <a:ext cx="771516" cy="869554"/>
            </a:xfrm>
            <a:prstGeom prst="rect">
              <a:avLst/>
            </a:prstGeom>
          </p:spPr>
        </p:pic>
        <p:pic>
          <p:nvPicPr>
            <p:cNvPr id="15" name="Afbeelding 14"/>
            <p:cNvPicPr>
              <a:picLocks noChangeAspect="1"/>
            </p:cNvPicPr>
            <p:nvPr/>
          </p:nvPicPr>
          <p:blipFill>
            <a:blip r:embed="rId6"/>
            <a:stretch>
              <a:fillRect/>
            </a:stretch>
          </p:blipFill>
          <p:spPr>
            <a:xfrm>
              <a:off x="2279825" y="5993856"/>
              <a:ext cx="1151629" cy="856270"/>
            </a:xfrm>
            <a:prstGeom prst="rect">
              <a:avLst/>
            </a:prstGeom>
          </p:spPr>
        </p:pic>
        <p:pic>
          <p:nvPicPr>
            <p:cNvPr id="16" name="Afbeelding 1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431454" y="6406008"/>
              <a:ext cx="1789770" cy="315467"/>
            </a:xfrm>
            <a:prstGeom prst="rect">
              <a:avLst/>
            </a:prstGeom>
          </p:spPr>
        </p:pic>
      </p:grpSp>
      <p:pic>
        <p:nvPicPr>
          <p:cNvPr id="28" name="Afbeelding 27" descr="Kostenlose Vektorgrafik: &lt;strong&gt;Ei&lt;/strong&gt;, Oval, Lebensmittel, Runde ..."/>
          <p:cNvPicPr>
            <a:picLocks noChangeAspect="1"/>
          </p:cNvPicPr>
          <p:nvPr/>
        </p:nvPicPr>
        <p:blipFill rotWithShape="1">
          <a:blip r:embed="rId4" cstate="print">
            <a:extLst>
              <a:ext uri="{28A0092B-C50C-407E-A947-70E740481C1C}">
                <a14:useLocalDpi xmlns:a14="http://schemas.microsoft.com/office/drawing/2010/main" val="0"/>
              </a:ext>
            </a:extLst>
          </a:blip>
          <a:srcRect b="42565"/>
          <a:stretch/>
        </p:blipFill>
        <p:spPr>
          <a:xfrm>
            <a:off x="7762241" y="4584283"/>
            <a:ext cx="620268" cy="508926"/>
          </a:xfrm>
          <a:prstGeom prst="rect">
            <a:avLst/>
          </a:prstGeom>
        </p:spPr>
      </p:pic>
      <p:sp>
        <p:nvSpPr>
          <p:cNvPr id="22" name="Boog 21"/>
          <p:cNvSpPr/>
          <p:nvPr/>
        </p:nvSpPr>
        <p:spPr>
          <a:xfrm rot="10600043">
            <a:off x="7682517" y="4919657"/>
            <a:ext cx="1399983" cy="173327"/>
          </a:xfrm>
          <a:prstGeom prst="arc">
            <a:avLst/>
          </a:prstGeom>
          <a:ln w="381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pic>
        <p:nvPicPr>
          <p:cNvPr id="30" name="Afbeelding 29" descr="Kostenlose Vektorgrafik: &lt;strong&gt;Ei&lt;/strong&gt;, Oval, Lebensmittel, Runde ..."/>
          <p:cNvPicPr>
            <a:picLocks noChangeAspect="1"/>
          </p:cNvPicPr>
          <p:nvPr/>
        </p:nvPicPr>
        <p:blipFill rotWithShape="1">
          <a:blip r:embed="rId4" cstate="print">
            <a:extLst>
              <a:ext uri="{28A0092B-C50C-407E-A947-70E740481C1C}">
                <a14:useLocalDpi xmlns:a14="http://schemas.microsoft.com/office/drawing/2010/main" val="0"/>
              </a:ext>
            </a:extLst>
          </a:blip>
          <a:srcRect l="-1" r="-10888" b="29573"/>
          <a:stretch/>
        </p:blipFill>
        <p:spPr>
          <a:xfrm>
            <a:off x="9170563" y="3705069"/>
            <a:ext cx="687812" cy="624044"/>
          </a:xfrm>
          <a:prstGeom prst="rect">
            <a:avLst/>
          </a:prstGeom>
        </p:spPr>
      </p:pic>
      <p:sp>
        <p:nvSpPr>
          <p:cNvPr id="31" name="Boog 30"/>
          <p:cNvSpPr/>
          <p:nvPr/>
        </p:nvSpPr>
        <p:spPr>
          <a:xfrm rot="10600043">
            <a:off x="9090840" y="4142108"/>
            <a:ext cx="1399983" cy="173327"/>
          </a:xfrm>
          <a:prstGeom prst="arc">
            <a:avLst/>
          </a:prstGeom>
          <a:ln w="381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pic>
        <p:nvPicPr>
          <p:cNvPr id="32" name="Afbeelding 31" descr="Kostenlose Vektorgrafik: &lt;strong&gt;Ei&lt;/strong&gt;, Oval, Lebensmittel, Runde ..."/>
          <p:cNvPicPr>
            <a:picLocks noChangeAspect="1"/>
          </p:cNvPicPr>
          <p:nvPr/>
        </p:nvPicPr>
        <p:blipFill rotWithShape="1">
          <a:blip r:embed="rId4" cstate="print">
            <a:extLst>
              <a:ext uri="{28A0092B-C50C-407E-A947-70E740481C1C}">
                <a14:useLocalDpi xmlns:a14="http://schemas.microsoft.com/office/drawing/2010/main" val="0"/>
              </a:ext>
            </a:extLst>
          </a:blip>
          <a:srcRect l="-1" r="-10888" b="29573"/>
          <a:stretch/>
        </p:blipFill>
        <p:spPr>
          <a:xfrm rot="21417371">
            <a:off x="9213164" y="4822023"/>
            <a:ext cx="687812" cy="624044"/>
          </a:xfrm>
          <a:prstGeom prst="rect">
            <a:avLst/>
          </a:prstGeom>
        </p:spPr>
      </p:pic>
      <p:sp>
        <p:nvSpPr>
          <p:cNvPr id="33" name="Boog 32"/>
          <p:cNvSpPr/>
          <p:nvPr/>
        </p:nvSpPr>
        <p:spPr>
          <a:xfrm rot="10600043">
            <a:off x="9147729" y="5273350"/>
            <a:ext cx="1399983" cy="173327"/>
          </a:xfrm>
          <a:prstGeom prst="arc">
            <a:avLst/>
          </a:prstGeom>
          <a:ln w="381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pic>
        <p:nvPicPr>
          <p:cNvPr id="34" name="Afbeelding 33" descr="Kostenlose Vektorgrafik: &lt;strong&gt;Ei&lt;/strong&gt;, Oval, Lebensmittel, Runde ..."/>
          <p:cNvPicPr>
            <a:picLocks noChangeAspect="1"/>
          </p:cNvPicPr>
          <p:nvPr/>
        </p:nvPicPr>
        <p:blipFill rotWithShape="1">
          <a:blip r:embed="rId8" cstate="print">
            <a:extLst>
              <a:ext uri="{28A0092B-C50C-407E-A947-70E740481C1C}">
                <a14:useLocalDpi xmlns:a14="http://schemas.microsoft.com/office/drawing/2010/main" val="0"/>
              </a:ext>
            </a:extLst>
          </a:blip>
          <a:srcRect l="-1" t="1" r="-9811" b="80228"/>
          <a:stretch/>
        </p:blipFill>
        <p:spPr>
          <a:xfrm>
            <a:off x="7619960" y="5780847"/>
            <a:ext cx="785583" cy="202060"/>
          </a:xfrm>
          <a:prstGeom prst="rect">
            <a:avLst/>
          </a:prstGeom>
        </p:spPr>
      </p:pic>
      <p:sp>
        <p:nvSpPr>
          <p:cNvPr id="35" name="Boog 34"/>
          <p:cNvSpPr/>
          <p:nvPr/>
        </p:nvSpPr>
        <p:spPr>
          <a:xfrm rot="10600043">
            <a:off x="7598202" y="5827632"/>
            <a:ext cx="1614682" cy="174756"/>
          </a:xfrm>
          <a:prstGeom prst="arc">
            <a:avLst/>
          </a:prstGeom>
          <a:ln w="381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3" name="Ondertitel 2"/>
          <p:cNvSpPr>
            <a:spLocks noGrp="1"/>
          </p:cNvSpPr>
          <p:nvPr>
            <p:ph type="subTitle" idx="1"/>
          </p:nvPr>
        </p:nvSpPr>
        <p:spPr>
          <a:xfrm>
            <a:off x="989379" y="2753362"/>
            <a:ext cx="5933929" cy="3027485"/>
          </a:xfrm>
          <a:solidFill>
            <a:schemeClr val="bg1"/>
          </a:solidFill>
        </p:spPr>
        <p:txBody>
          <a:bodyPr>
            <a:normAutofit/>
          </a:bodyPr>
          <a:lstStyle/>
          <a:p>
            <a:pPr algn="l">
              <a:tabLst>
                <a:tab pos="2327275" algn="l"/>
              </a:tabLst>
            </a:pPr>
            <a:r>
              <a:rPr lang="nl-NL" sz="2000" dirty="0">
                <a:solidFill>
                  <a:schemeClr val="tx1"/>
                </a:solidFill>
              </a:rPr>
              <a:t>Horst </a:t>
            </a:r>
            <a:r>
              <a:rPr lang="nl-NL" sz="2000" dirty="0" smtClean="0">
                <a:solidFill>
                  <a:schemeClr val="tx1"/>
                </a:solidFill>
              </a:rPr>
              <a:t>Wolter</a:t>
            </a:r>
            <a:r>
              <a:rPr lang="nl-NL" dirty="0">
                <a:solidFill>
                  <a:schemeClr val="tx1"/>
                </a:solidFill>
              </a:rPr>
              <a:t>	</a:t>
            </a:r>
            <a:br>
              <a:rPr lang="nl-NL" dirty="0">
                <a:solidFill>
                  <a:schemeClr val="tx1"/>
                </a:solidFill>
              </a:rPr>
            </a:br>
            <a:r>
              <a:rPr lang="nl-NL" sz="1600" dirty="0" smtClean="0">
                <a:solidFill>
                  <a:schemeClr val="tx1"/>
                </a:solidFill>
              </a:rPr>
              <a:t>Onderwijsontwikkelaar </a:t>
            </a:r>
            <a:r>
              <a:rPr lang="nl-NL" sz="1600" dirty="0" err="1" smtClean="0">
                <a:solidFill>
                  <a:schemeClr val="tx1"/>
                </a:solidFill>
              </a:rPr>
              <a:t>EducatorEI</a:t>
            </a:r>
            <a:endParaRPr lang="nl-NL" sz="1600" dirty="0">
              <a:solidFill>
                <a:schemeClr val="tx1"/>
              </a:solidFill>
            </a:endParaRPr>
          </a:p>
          <a:p>
            <a:pPr algn="l">
              <a:tabLst>
                <a:tab pos="2327275" algn="l"/>
              </a:tabLst>
            </a:pPr>
            <a:r>
              <a:rPr lang="nl-NL" sz="2000" dirty="0">
                <a:solidFill>
                  <a:schemeClr val="tx1"/>
                </a:solidFill>
              </a:rPr>
              <a:t>Micha Ummels</a:t>
            </a:r>
            <a:r>
              <a:rPr lang="nl-NL" dirty="0" smtClean="0">
                <a:solidFill>
                  <a:schemeClr val="tx1"/>
                </a:solidFill>
              </a:rPr>
              <a:t>	</a:t>
            </a:r>
            <a:r>
              <a:rPr lang="nl-NL" dirty="0">
                <a:solidFill>
                  <a:schemeClr val="tx1"/>
                </a:solidFill>
              </a:rPr>
              <a:t/>
            </a:r>
            <a:br>
              <a:rPr lang="nl-NL" dirty="0">
                <a:solidFill>
                  <a:schemeClr val="tx1"/>
                </a:solidFill>
              </a:rPr>
            </a:br>
            <a:r>
              <a:rPr lang="nl-NL" sz="1600" dirty="0" smtClean="0">
                <a:solidFill>
                  <a:schemeClr val="tx1"/>
                </a:solidFill>
              </a:rPr>
              <a:t>Vakdidacticus – </a:t>
            </a:r>
            <a:r>
              <a:rPr lang="nl-NL" sz="1600" dirty="0" err="1" smtClean="0">
                <a:solidFill>
                  <a:schemeClr val="tx1"/>
                </a:solidFill>
              </a:rPr>
              <a:t>Freudenthal</a:t>
            </a:r>
            <a:r>
              <a:rPr lang="nl-NL" sz="1600" dirty="0" smtClean="0">
                <a:solidFill>
                  <a:schemeClr val="tx1"/>
                </a:solidFill>
              </a:rPr>
              <a:t> Instituut, Universiteit Utrecht</a:t>
            </a:r>
            <a:r>
              <a:rPr lang="nl-NL" sz="1600" dirty="0">
                <a:solidFill>
                  <a:schemeClr val="tx1"/>
                </a:solidFill>
              </a:rPr>
              <a:t/>
            </a:r>
            <a:br>
              <a:rPr lang="nl-NL" sz="1600" dirty="0">
                <a:solidFill>
                  <a:schemeClr val="tx1"/>
                </a:solidFill>
              </a:rPr>
            </a:br>
            <a:r>
              <a:rPr lang="nl-NL" sz="1600" dirty="0" smtClean="0">
                <a:solidFill>
                  <a:schemeClr val="tx1"/>
                </a:solidFill>
              </a:rPr>
              <a:t>Docent </a:t>
            </a:r>
            <a:r>
              <a:rPr lang="nl-NL" sz="1600" dirty="0">
                <a:solidFill>
                  <a:schemeClr val="tx1"/>
                </a:solidFill>
              </a:rPr>
              <a:t>biologie – NSG, Nijmegen</a:t>
            </a:r>
          </a:p>
          <a:p>
            <a:pPr algn="l">
              <a:tabLst>
                <a:tab pos="2327275" algn="l"/>
              </a:tabLst>
            </a:pPr>
            <a:r>
              <a:rPr lang="nl-NL" sz="2000" dirty="0">
                <a:solidFill>
                  <a:schemeClr val="tx1"/>
                </a:solidFill>
              </a:rPr>
              <a:t>Mieke Jansen</a:t>
            </a:r>
            <a:r>
              <a:rPr lang="nl-NL" dirty="0" smtClean="0">
                <a:solidFill>
                  <a:schemeClr val="tx1"/>
                </a:solidFill>
              </a:rPr>
              <a:t>	</a:t>
            </a:r>
            <a:r>
              <a:rPr lang="nl-NL" dirty="0">
                <a:solidFill>
                  <a:schemeClr val="tx1"/>
                </a:solidFill>
              </a:rPr>
              <a:t/>
            </a:r>
            <a:br>
              <a:rPr lang="nl-NL" dirty="0">
                <a:solidFill>
                  <a:schemeClr val="tx1"/>
                </a:solidFill>
              </a:rPr>
            </a:br>
            <a:r>
              <a:rPr lang="nl-NL" sz="1600" dirty="0" smtClean="0">
                <a:solidFill>
                  <a:schemeClr val="tx1"/>
                </a:solidFill>
              </a:rPr>
              <a:t>Docent </a:t>
            </a:r>
            <a:r>
              <a:rPr lang="nl-NL" sz="1600" dirty="0">
                <a:solidFill>
                  <a:schemeClr val="tx1"/>
                </a:solidFill>
              </a:rPr>
              <a:t>biologie – Montessori College, Nijmegen</a:t>
            </a:r>
          </a:p>
          <a:p>
            <a:pPr algn="l">
              <a:tabLst>
                <a:tab pos="2327275" algn="l"/>
              </a:tabLst>
            </a:pPr>
            <a:r>
              <a:rPr lang="nl-NL" sz="2000" dirty="0">
                <a:solidFill>
                  <a:schemeClr val="tx1"/>
                </a:solidFill>
              </a:rPr>
              <a:t>Frank van Wielink </a:t>
            </a:r>
            <a:r>
              <a:rPr lang="nl-NL" dirty="0" smtClean="0">
                <a:solidFill>
                  <a:schemeClr val="tx1"/>
                </a:solidFill>
              </a:rPr>
              <a:t>	</a:t>
            </a:r>
            <a:r>
              <a:rPr lang="nl-NL" dirty="0">
                <a:solidFill>
                  <a:schemeClr val="tx1"/>
                </a:solidFill>
              </a:rPr>
              <a:t/>
            </a:r>
            <a:br>
              <a:rPr lang="nl-NL" dirty="0">
                <a:solidFill>
                  <a:schemeClr val="tx1"/>
                </a:solidFill>
              </a:rPr>
            </a:br>
            <a:r>
              <a:rPr lang="nl-NL" sz="1600" dirty="0" smtClean="0">
                <a:solidFill>
                  <a:schemeClr val="tx1"/>
                </a:solidFill>
              </a:rPr>
              <a:t>Docent </a:t>
            </a:r>
            <a:r>
              <a:rPr lang="nl-NL" sz="1600" dirty="0">
                <a:solidFill>
                  <a:schemeClr val="tx1"/>
                </a:solidFill>
              </a:rPr>
              <a:t>biologie </a:t>
            </a:r>
            <a:r>
              <a:rPr lang="nl-NL" sz="1600" dirty="0" smtClean="0">
                <a:solidFill>
                  <a:schemeClr val="tx1"/>
                </a:solidFill>
              </a:rPr>
              <a:t>en NLT – </a:t>
            </a:r>
            <a:r>
              <a:rPr lang="nl-NL" sz="1600" dirty="0">
                <a:solidFill>
                  <a:schemeClr val="tx1"/>
                </a:solidFill>
              </a:rPr>
              <a:t>Pax </a:t>
            </a:r>
            <a:r>
              <a:rPr lang="nl-NL" sz="1600" dirty="0" err="1" smtClean="0">
                <a:solidFill>
                  <a:schemeClr val="tx1"/>
                </a:solidFill>
              </a:rPr>
              <a:t>havo|vwo</a:t>
            </a:r>
            <a:r>
              <a:rPr lang="nl-NL" sz="1600" dirty="0" smtClean="0">
                <a:solidFill>
                  <a:schemeClr val="tx1"/>
                </a:solidFill>
              </a:rPr>
              <a:t>, Druten</a:t>
            </a:r>
            <a:endParaRPr lang="nl-NL" sz="1600" dirty="0">
              <a:solidFill>
                <a:schemeClr val="tx1"/>
              </a:solidFill>
            </a:endParaRPr>
          </a:p>
        </p:txBody>
      </p:sp>
      <p:sp>
        <p:nvSpPr>
          <p:cNvPr id="2" name="Titel 1"/>
          <p:cNvSpPr>
            <a:spLocks noGrp="1"/>
          </p:cNvSpPr>
          <p:nvPr>
            <p:ph type="ctrTitle"/>
          </p:nvPr>
        </p:nvSpPr>
        <p:spPr>
          <a:xfrm>
            <a:off x="956747" y="1197262"/>
            <a:ext cx="7406640" cy="1472184"/>
          </a:xfrm>
        </p:spPr>
        <p:txBody>
          <a:bodyPr>
            <a:noAutofit/>
          </a:bodyPr>
          <a:lstStyle/>
          <a:p>
            <a:pPr algn="l"/>
            <a:r>
              <a:rPr lang="nl-NL" sz="4800" b="1" dirty="0" smtClean="0"/>
              <a:t>Het </a:t>
            </a:r>
            <a:r>
              <a:rPr lang="nl-NL" sz="4800" b="1" dirty="0" err="1" smtClean="0"/>
              <a:t>fipronil</a:t>
            </a:r>
            <a:r>
              <a:rPr lang="nl-NL" sz="4800" b="1" dirty="0" smtClean="0"/>
              <a:t>-moeras</a:t>
            </a:r>
            <a:endParaRPr lang="nl-NL" sz="4000" b="1" dirty="0"/>
          </a:p>
        </p:txBody>
      </p:sp>
      <p:pic>
        <p:nvPicPr>
          <p:cNvPr id="21" name="Afbeelding 20" descr="Kostenlose Vektorgrafik: &lt;strong&gt;Ei&lt;/strong&gt;, Oval, Lebensmittel, Runde ..."/>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036" y="60445"/>
            <a:ext cx="620268" cy="886097"/>
          </a:xfrm>
          <a:prstGeom prst="rect">
            <a:avLst/>
          </a:prstGeom>
        </p:spPr>
      </p:pic>
      <p:sp>
        <p:nvSpPr>
          <p:cNvPr id="7" name="Tijdelijke aanduiding voor dianummer 6"/>
          <p:cNvSpPr>
            <a:spLocks noGrp="1"/>
          </p:cNvSpPr>
          <p:nvPr>
            <p:ph type="sldNum" sz="quarter" idx="12"/>
          </p:nvPr>
        </p:nvSpPr>
        <p:spPr>
          <a:xfrm>
            <a:off x="4153" y="271858"/>
            <a:ext cx="683339" cy="365125"/>
          </a:xfrm>
        </p:spPr>
        <p:txBody>
          <a:bodyPr/>
          <a:lstStyle/>
          <a:p>
            <a:fld id="{F3DD1E9B-D17E-4C33-A624-A001DBC472D8}" type="slidenum">
              <a:rPr lang="nl-NL" sz="1600" b="1" smtClean="0">
                <a:solidFill>
                  <a:schemeClr val="tx1"/>
                </a:solidFill>
              </a:rPr>
              <a:pPr/>
              <a:t>1</a:t>
            </a:fld>
            <a:r>
              <a:rPr lang="nl-NL" sz="1600" b="1" dirty="0" smtClean="0">
                <a:solidFill>
                  <a:schemeClr val="tx1"/>
                </a:solidFill>
              </a:rPr>
              <a:t>/13</a:t>
            </a:r>
            <a:endParaRPr lang="nl-NL" sz="1600" b="1" dirty="0">
              <a:solidFill>
                <a:schemeClr val="tx1"/>
              </a:solidFill>
            </a:endParaRPr>
          </a:p>
        </p:txBody>
      </p:sp>
    </p:spTree>
    <p:extLst>
      <p:ext uri="{BB962C8B-B14F-4D97-AF65-F5344CB8AC3E}">
        <p14:creationId xmlns:p14="http://schemas.microsoft.com/office/powerpoint/2010/main" val="70142029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19525" y="537882"/>
            <a:ext cx="9093416" cy="1392518"/>
          </a:xfrm>
        </p:spPr>
        <p:txBody>
          <a:bodyPr>
            <a:normAutofit/>
          </a:bodyPr>
          <a:lstStyle/>
          <a:p>
            <a:r>
              <a:rPr lang="nl-NL" sz="3200" b="1" dirty="0" smtClean="0"/>
              <a:t>Discussiegroepjes </a:t>
            </a:r>
            <a:r>
              <a:rPr lang="nl-NL" sz="3200" b="1" dirty="0"/>
              <a:t>om tot een advies te </a:t>
            </a:r>
            <a:r>
              <a:rPr lang="nl-NL" sz="3200" b="1" dirty="0" smtClean="0"/>
              <a:t>komen</a:t>
            </a:r>
            <a:br>
              <a:rPr lang="nl-NL" sz="3200" b="1" dirty="0" smtClean="0"/>
            </a:br>
            <a:r>
              <a:rPr lang="nl-NL" sz="3200" b="1" dirty="0" smtClean="0"/>
              <a:t>Plenaire nabespreking</a:t>
            </a:r>
            <a:endParaRPr lang="nl-NL" sz="3200" dirty="0"/>
          </a:p>
        </p:txBody>
      </p:sp>
      <p:sp>
        <p:nvSpPr>
          <p:cNvPr id="3" name="Tijdelijke aanduiding voor inhoud 2"/>
          <p:cNvSpPr>
            <a:spLocks noGrp="1"/>
          </p:cNvSpPr>
          <p:nvPr>
            <p:ph idx="1"/>
          </p:nvPr>
        </p:nvSpPr>
        <p:spPr>
          <a:xfrm>
            <a:off x="319525" y="1780988"/>
            <a:ext cx="10438122" cy="4739341"/>
          </a:xfrm>
        </p:spPr>
        <p:txBody>
          <a:bodyPr>
            <a:normAutofit fontScale="77500" lnSpcReduction="20000"/>
          </a:bodyPr>
          <a:lstStyle/>
          <a:p>
            <a:pPr marL="0" indent="0">
              <a:lnSpc>
                <a:spcPct val="120000"/>
              </a:lnSpc>
              <a:buNone/>
            </a:pPr>
            <a:r>
              <a:rPr lang="nl-NL" sz="2400" dirty="0" smtClean="0">
                <a:solidFill>
                  <a:schemeClr val="tx1"/>
                </a:solidFill>
              </a:rPr>
              <a:t>1. Welke besluiten kwamen er uit de viskom?</a:t>
            </a:r>
            <a:endParaRPr lang="nl-NL" sz="2400" dirty="0">
              <a:solidFill>
                <a:schemeClr val="tx1"/>
              </a:solidFill>
            </a:endParaRPr>
          </a:p>
          <a:p>
            <a:pPr marL="0" indent="0">
              <a:lnSpc>
                <a:spcPct val="120000"/>
              </a:lnSpc>
              <a:buNone/>
            </a:pPr>
            <a:r>
              <a:rPr lang="nl-NL" sz="2400" dirty="0" smtClean="0">
                <a:solidFill>
                  <a:schemeClr val="tx1"/>
                </a:solidFill>
              </a:rPr>
              <a:t>2. (observatoren B): Vanuit de onderstaande ‘typen’ argumenten beschouwd:</a:t>
            </a:r>
          </a:p>
          <a:p>
            <a:pPr marL="0" indent="0">
              <a:lnSpc>
                <a:spcPct val="120000"/>
              </a:lnSpc>
              <a:buNone/>
            </a:pPr>
            <a:r>
              <a:rPr lang="nl-NL" sz="2400" dirty="0">
                <a:solidFill>
                  <a:schemeClr val="tx1"/>
                </a:solidFill>
              </a:rPr>
              <a:t>	</a:t>
            </a:r>
            <a:r>
              <a:rPr lang="nl-NL" sz="2400" dirty="0" smtClean="0">
                <a:solidFill>
                  <a:schemeClr val="tx1"/>
                </a:solidFill>
              </a:rPr>
              <a:t>a. </a:t>
            </a:r>
            <a:r>
              <a:rPr lang="nl-NL" sz="2400" dirty="0">
                <a:solidFill>
                  <a:schemeClr val="tx1"/>
                </a:solidFill>
              </a:rPr>
              <a:t>W</a:t>
            </a:r>
            <a:r>
              <a:rPr lang="nl-NL" sz="2400" dirty="0" smtClean="0">
                <a:solidFill>
                  <a:schemeClr val="tx1"/>
                </a:solidFill>
              </a:rPr>
              <a:t>elke wogen zwaar in de discussie? </a:t>
            </a:r>
          </a:p>
          <a:p>
            <a:pPr marL="0" indent="0">
              <a:lnSpc>
                <a:spcPct val="120000"/>
              </a:lnSpc>
              <a:buNone/>
            </a:pPr>
            <a:r>
              <a:rPr lang="nl-NL" sz="2400" dirty="0">
                <a:solidFill>
                  <a:schemeClr val="tx1"/>
                </a:solidFill>
              </a:rPr>
              <a:t>	</a:t>
            </a:r>
            <a:r>
              <a:rPr lang="nl-NL" sz="2400" dirty="0" smtClean="0">
                <a:solidFill>
                  <a:schemeClr val="tx1"/>
                </a:solidFill>
              </a:rPr>
              <a:t>b. over welke verschilden de meningen?</a:t>
            </a:r>
          </a:p>
          <a:p>
            <a:pPr marL="0" indent="0">
              <a:lnSpc>
                <a:spcPct val="120000"/>
              </a:lnSpc>
              <a:buNone/>
            </a:pPr>
            <a:r>
              <a:rPr lang="nl-NL" sz="2400" dirty="0">
                <a:solidFill>
                  <a:schemeClr val="tx1"/>
                </a:solidFill>
              </a:rPr>
              <a:t>	</a:t>
            </a:r>
            <a:r>
              <a:rPr lang="nl-NL" sz="2400" dirty="0" smtClean="0">
                <a:solidFill>
                  <a:schemeClr val="tx1"/>
                </a:solidFill>
              </a:rPr>
              <a:t>c. over welke was meer eensgezindheid?  </a:t>
            </a:r>
          </a:p>
          <a:p>
            <a:pPr marL="1296988" lvl="1" indent="-538163">
              <a:lnSpc>
                <a:spcPct val="120000"/>
              </a:lnSpc>
              <a:buAutoNum type="arabicPeriod"/>
            </a:pPr>
            <a:r>
              <a:rPr lang="nl-NL" sz="2200" dirty="0" smtClean="0">
                <a:solidFill>
                  <a:schemeClr val="tx1"/>
                </a:solidFill>
              </a:rPr>
              <a:t>(volks)gezondheid </a:t>
            </a:r>
          </a:p>
          <a:p>
            <a:pPr marL="1296988" lvl="1" indent="-538163">
              <a:lnSpc>
                <a:spcPct val="120000"/>
              </a:lnSpc>
              <a:buAutoNum type="arabicPeriod"/>
            </a:pPr>
            <a:r>
              <a:rPr lang="nl-NL" sz="2200" dirty="0" smtClean="0">
                <a:solidFill>
                  <a:schemeClr val="tx1"/>
                </a:solidFill>
              </a:rPr>
              <a:t>Milieu</a:t>
            </a:r>
          </a:p>
          <a:p>
            <a:pPr marL="1296988" lvl="1" indent="-538163">
              <a:lnSpc>
                <a:spcPct val="120000"/>
              </a:lnSpc>
              <a:buAutoNum type="arabicPeriod"/>
            </a:pPr>
            <a:r>
              <a:rPr lang="nl-NL" sz="2200" dirty="0" smtClean="0">
                <a:solidFill>
                  <a:schemeClr val="tx1"/>
                </a:solidFill>
              </a:rPr>
              <a:t>Dierenwelzijn</a:t>
            </a:r>
          </a:p>
          <a:p>
            <a:pPr marL="1296988" lvl="1" indent="-538163">
              <a:lnSpc>
                <a:spcPct val="120000"/>
              </a:lnSpc>
              <a:buAutoNum type="arabicPeriod"/>
            </a:pPr>
            <a:r>
              <a:rPr lang="nl-NL" sz="2200" dirty="0">
                <a:solidFill>
                  <a:schemeClr val="tx1"/>
                </a:solidFill>
              </a:rPr>
              <a:t>E</a:t>
            </a:r>
            <a:r>
              <a:rPr lang="nl-NL" sz="2200" dirty="0" smtClean="0">
                <a:solidFill>
                  <a:schemeClr val="tx1"/>
                </a:solidFill>
              </a:rPr>
              <a:t>conomie </a:t>
            </a:r>
            <a:r>
              <a:rPr lang="nl-NL" sz="2200" dirty="0">
                <a:solidFill>
                  <a:schemeClr val="tx1"/>
                </a:solidFill>
              </a:rPr>
              <a:t>(algemeen/sector en </a:t>
            </a:r>
            <a:r>
              <a:rPr lang="nl-NL" sz="2200" dirty="0" smtClean="0">
                <a:solidFill>
                  <a:schemeClr val="tx1"/>
                </a:solidFill>
              </a:rPr>
              <a:t>persoonlijk/individueel)</a:t>
            </a:r>
          </a:p>
          <a:p>
            <a:pPr marL="1296988" lvl="1" indent="-538163">
              <a:lnSpc>
                <a:spcPct val="120000"/>
              </a:lnSpc>
              <a:buAutoNum type="arabicPeriod"/>
            </a:pPr>
            <a:r>
              <a:rPr lang="nl-NL" sz="2200" dirty="0">
                <a:solidFill>
                  <a:schemeClr val="tx1"/>
                </a:solidFill>
              </a:rPr>
              <a:t>S</a:t>
            </a:r>
            <a:r>
              <a:rPr lang="nl-NL" sz="2200" dirty="0" smtClean="0">
                <a:solidFill>
                  <a:schemeClr val="tx1"/>
                </a:solidFill>
              </a:rPr>
              <a:t>ociaal/menselijkheid</a:t>
            </a:r>
            <a:r>
              <a:rPr lang="nl-NL" sz="2200" dirty="0">
                <a:solidFill>
                  <a:schemeClr val="tx1"/>
                </a:solidFill>
              </a:rPr>
              <a:t>.  </a:t>
            </a:r>
          </a:p>
          <a:p>
            <a:pPr marL="0" indent="0">
              <a:lnSpc>
                <a:spcPct val="120000"/>
              </a:lnSpc>
              <a:buNone/>
            </a:pPr>
            <a:r>
              <a:rPr lang="nl-NL" sz="2400" dirty="0" smtClean="0">
                <a:solidFill>
                  <a:schemeClr val="tx1"/>
                </a:solidFill>
              </a:rPr>
              <a:t>3. (Observatoren C): Op welke momenten/hoe kwam (biologische) kennis aan bod in de discussie? Welke kennis ontbreekt?</a:t>
            </a:r>
            <a:endParaRPr lang="nl-NL" sz="2400" dirty="0" smtClean="0"/>
          </a:p>
          <a:p>
            <a:pPr marL="0" indent="0">
              <a:buNone/>
            </a:pPr>
            <a:endParaRPr lang="nl-NL" dirty="0"/>
          </a:p>
        </p:txBody>
      </p:sp>
      <p:pic>
        <p:nvPicPr>
          <p:cNvPr id="4" name="Afbeelding 3" descr="Kostenlose Vektorgrafik: &lt;strong&gt;Ei&lt;/strong&gt;, Oval, Lebensmittel, Runde ..."/>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56966" y="5971903"/>
            <a:ext cx="620268" cy="886097"/>
          </a:xfrm>
          <a:prstGeom prst="rect">
            <a:avLst/>
          </a:prstGeom>
        </p:spPr>
      </p:pic>
      <p:sp>
        <p:nvSpPr>
          <p:cNvPr id="5" name="Tijdelijke aanduiding voor dianummer 6"/>
          <p:cNvSpPr>
            <a:spLocks noGrp="1"/>
          </p:cNvSpPr>
          <p:nvPr>
            <p:ph type="sldNum" sz="quarter" idx="12"/>
          </p:nvPr>
        </p:nvSpPr>
        <p:spPr>
          <a:xfrm>
            <a:off x="11385175" y="6219174"/>
            <a:ext cx="770963" cy="307131"/>
          </a:xfrm>
        </p:spPr>
        <p:txBody>
          <a:bodyPr/>
          <a:lstStyle/>
          <a:p>
            <a:r>
              <a:rPr lang="nl-NL" sz="1600" b="1" dirty="0" smtClean="0">
                <a:solidFill>
                  <a:schemeClr val="tx1"/>
                </a:solidFill>
              </a:rPr>
              <a:t>10/13</a:t>
            </a:r>
            <a:endParaRPr lang="nl-NL" sz="1600" b="1" dirty="0">
              <a:solidFill>
                <a:schemeClr val="tx1"/>
              </a:solidFill>
            </a:endParaRPr>
          </a:p>
        </p:txBody>
      </p:sp>
    </p:spTree>
    <p:extLst>
      <p:ext uri="{BB962C8B-B14F-4D97-AF65-F5344CB8AC3E}">
        <p14:creationId xmlns:p14="http://schemas.microsoft.com/office/powerpoint/2010/main" val="41477469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nl-NL" b="1" dirty="0" smtClean="0"/>
              <a:t>Terugblik op activiteit</a:t>
            </a:r>
            <a:endParaRPr lang="nl-NL" b="1" dirty="0"/>
          </a:p>
        </p:txBody>
      </p:sp>
      <p:sp>
        <p:nvSpPr>
          <p:cNvPr id="5" name="Tijdelijke aanduiding voor inhoud 4"/>
          <p:cNvSpPr>
            <a:spLocks noGrp="1"/>
          </p:cNvSpPr>
          <p:nvPr>
            <p:ph idx="1"/>
          </p:nvPr>
        </p:nvSpPr>
        <p:spPr>
          <a:xfrm>
            <a:off x="787458" y="1431235"/>
            <a:ext cx="9926926" cy="5148469"/>
          </a:xfrm>
        </p:spPr>
        <p:txBody>
          <a:bodyPr>
            <a:normAutofit/>
          </a:bodyPr>
          <a:lstStyle/>
          <a:p>
            <a:pPr marL="0" indent="0">
              <a:lnSpc>
                <a:spcPct val="134000"/>
              </a:lnSpc>
              <a:spcBef>
                <a:spcPts val="0"/>
              </a:spcBef>
              <a:buNone/>
            </a:pPr>
            <a:r>
              <a:rPr lang="nl-NL" sz="2900" dirty="0" smtClean="0"/>
              <a:t>Hoe hebben jullie deze activiteit ervaren (A, B, C, buitencirkel)?</a:t>
            </a:r>
          </a:p>
          <a:p>
            <a:pPr marL="0" indent="0">
              <a:lnSpc>
                <a:spcPct val="134000"/>
              </a:lnSpc>
              <a:spcBef>
                <a:spcPts val="0"/>
              </a:spcBef>
              <a:buNone/>
            </a:pPr>
            <a:endParaRPr lang="nl-NL" sz="2900" dirty="0" smtClean="0"/>
          </a:p>
          <a:p>
            <a:pPr marL="0" indent="0">
              <a:lnSpc>
                <a:spcPct val="134000"/>
              </a:lnSpc>
              <a:spcBef>
                <a:spcPts val="0"/>
              </a:spcBef>
              <a:buNone/>
            </a:pPr>
            <a:r>
              <a:rPr lang="nl-NL" sz="2900" dirty="0"/>
              <a:t>Wat vonden onze leerlingen ervan?</a:t>
            </a:r>
          </a:p>
          <a:p>
            <a:pPr marL="0" indent="0">
              <a:lnSpc>
                <a:spcPct val="134000"/>
              </a:lnSpc>
              <a:spcBef>
                <a:spcPts val="0"/>
              </a:spcBef>
              <a:buNone/>
            </a:pPr>
            <a:r>
              <a:rPr lang="nl-NL" sz="2900" dirty="0">
                <a:solidFill>
                  <a:srgbClr val="FF0000"/>
                </a:solidFill>
              </a:rPr>
              <a:t>[Filmpje]</a:t>
            </a:r>
          </a:p>
          <a:p>
            <a:pPr marL="0" indent="0">
              <a:lnSpc>
                <a:spcPct val="134000"/>
              </a:lnSpc>
              <a:spcBef>
                <a:spcPts val="0"/>
              </a:spcBef>
              <a:buNone/>
            </a:pPr>
            <a:endParaRPr lang="nl-NL" sz="2900" dirty="0" smtClean="0"/>
          </a:p>
          <a:p>
            <a:pPr marL="0" indent="0">
              <a:lnSpc>
                <a:spcPct val="134000"/>
              </a:lnSpc>
              <a:spcBef>
                <a:spcPts val="0"/>
              </a:spcBef>
              <a:buNone/>
            </a:pPr>
            <a:r>
              <a:rPr lang="nl-NL" sz="2900" dirty="0" smtClean="0"/>
              <a:t>Bijzondere observaties (B en C)?</a:t>
            </a:r>
          </a:p>
          <a:p>
            <a:pPr marL="0" indent="0">
              <a:lnSpc>
                <a:spcPct val="134000"/>
              </a:lnSpc>
              <a:spcBef>
                <a:spcPts val="0"/>
              </a:spcBef>
              <a:buNone/>
            </a:pPr>
            <a:endParaRPr lang="nl-NL" sz="2900" dirty="0"/>
          </a:p>
        </p:txBody>
      </p:sp>
      <p:sp>
        <p:nvSpPr>
          <p:cNvPr id="7" name="Tijdelijke aanduiding voor dianummer 6"/>
          <p:cNvSpPr>
            <a:spLocks noGrp="1"/>
          </p:cNvSpPr>
          <p:nvPr>
            <p:ph type="sldNum" sz="quarter" idx="12"/>
          </p:nvPr>
        </p:nvSpPr>
        <p:spPr>
          <a:xfrm>
            <a:off x="11385176" y="6183316"/>
            <a:ext cx="753034" cy="396388"/>
          </a:xfrm>
        </p:spPr>
        <p:txBody>
          <a:bodyPr/>
          <a:lstStyle/>
          <a:p>
            <a:r>
              <a:rPr lang="nl-NL" sz="1600" b="1" dirty="0" smtClean="0">
                <a:solidFill>
                  <a:schemeClr val="bg1"/>
                </a:solidFill>
              </a:rPr>
              <a:t>14/19</a:t>
            </a:r>
            <a:endParaRPr lang="nl-NL" sz="1600" b="1" dirty="0">
              <a:solidFill>
                <a:schemeClr val="bg1"/>
              </a:solidFill>
            </a:endParaRPr>
          </a:p>
        </p:txBody>
      </p:sp>
      <p:pic>
        <p:nvPicPr>
          <p:cNvPr id="6" name="Afbeelding 5" descr="Kostenlose Vektorgrafik: &lt;strong&gt;Ei&lt;/strong&gt;, Oval, Lebensmittel, Runde ..."/>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56966" y="5971903"/>
            <a:ext cx="620268" cy="886097"/>
          </a:xfrm>
          <a:prstGeom prst="rect">
            <a:avLst/>
          </a:prstGeom>
        </p:spPr>
      </p:pic>
      <p:sp>
        <p:nvSpPr>
          <p:cNvPr id="8" name="Tijdelijke aanduiding voor dianummer 6"/>
          <p:cNvSpPr txBox="1">
            <a:spLocks/>
          </p:cNvSpPr>
          <p:nvPr/>
        </p:nvSpPr>
        <p:spPr>
          <a:xfrm>
            <a:off x="11385176" y="6183316"/>
            <a:ext cx="753034" cy="396388"/>
          </a:xfrm>
          <a:prstGeom prst="rect">
            <a:avLst/>
          </a:prstGeom>
        </p:spPr>
        <p:txBody>
          <a:bodyPr vert="horz" lIns="91440" tIns="45720" rIns="91440" bIns="45720" rtlCol="0" anchor="ctr"/>
          <a:lstStyle>
            <a:defPPr>
              <a:defRPr lang="en-US"/>
            </a:defPPr>
            <a:lvl1pPr marL="0" algn="r" defTabSz="457200" rtl="0" eaLnBrk="1" latinLnBrk="0" hangingPunct="1">
              <a:defRPr sz="900" kern="1200">
                <a:solidFill>
                  <a:schemeClr val="accent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nl-NL" sz="1600" b="1" dirty="0" smtClean="0">
                <a:solidFill>
                  <a:schemeClr val="bg1"/>
                </a:solidFill>
              </a:rPr>
              <a:t>14/19</a:t>
            </a:r>
            <a:endParaRPr lang="nl-NL" sz="1600" b="1" dirty="0">
              <a:solidFill>
                <a:schemeClr val="bg1"/>
              </a:solidFill>
            </a:endParaRPr>
          </a:p>
        </p:txBody>
      </p:sp>
    </p:spTree>
    <p:extLst>
      <p:ext uri="{BB962C8B-B14F-4D97-AF65-F5344CB8AC3E}">
        <p14:creationId xmlns:p14="http://schemas.microsoft.com/office/powerpoint/2010/main" val="150700458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Perspectieven van actoren</a:t>
            </a:r>
            <a:endParaRPr lang="nl-NL" dirty="0"/>
          </a:p>
        </p:txBody>
      </p:sp>
      <p:sp>
        <p:nvSpPr>
          <p:cNvPr id="6" name="Tijdelijke aanduiding voor dianummer 6"/>
          <p:cNvSpPr>
            <a:spLocks noGrp="1"/>
          </p:cNvSpPr>
          <p:nvPr>
            <p:ph type="sldNum" sz="quarter" idx="12"/>
          </p:nvPr>
        </p:nvSpPr>
        <p:spPr>
          <a:xfrm>
            <a:off x="11385175" y="6219174"/>
            <a:ext cx="770963" cy="307131"/>
          </a:xfrm>
        </p:spPr>
        <p:txBody>
          <a:bodyPr/>
          <a:lstStyle/>
          <a:p>
            <a:r>
              <a:rPr lang="nl-NL" sz="1600" b="1" dirty="0" smtClean="0">
                <a:solidFill>
                  <a:schemeClr val="tx1"/>
                </a:solidFill>
              </a:rPr>
              <a:t>11/13</a:t>
            </a:r>
            <a:endParaRPr lang="nl-NL" sz="1600" b="1" dirty="0">
              <a:solidFill>
                <a:schemeClr val="tx1"/>
              </a:solidFill>
            </a:endParaRPr>
          </a:p>
        </p:txBody>
      </p:sp>
      <p:pic>
        <p:nvPicPr>
          <p:cNvPr id="7" name="Afbeelding 6" descr="Kostenlose Vektorgrafik: &lt;strong&gt;Ei&lt;/strong&gt;, Oval, Lebensmittel, Runde ..."/>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56966" y="5971903"/>
            <a:ext cx="620268" cy="886097"/>
          </a:xfrm>
          <a:prstGeom prst="rect">
            <a:avLst/>
          </a:prstGeom>
        </p:spPr>
      </p:pic>
      <p:sp>
        <p:nvSpPr>
          <p:cNvPr id="8" name="Tijdelijke aanduiding voor dianummer 6"/>
          <p:cNvSpPr txBox="1">
            <a:spLocks/>
          </p:cNvSpPr>
          <p:nvPr/>
        </p:nvSpPr>
        <p:spPr>
          <a:xfrm>
            <a:off x="11385176" y="6183316"/>
            <a:ext cx="753034" cy="396388"/>
          </a:xfrm>
          <a:prstGeom prst="rect">
            <a:avLst/>
          </a:prstGeom>
        </p:spPr>
        <p:txBody>
          <a:bodyPr vert="horz" lIns="91440" tIns="45720" rIns="91440" bIns="45720" rtlCol="0" anchor="ctr"/>
          <a:lstStyle>
            <a:defPPr>
              <a:defRPr lang="en-US"/>
            </a:defPPr>
            <a:lvl1pPr marL="0" algn="r" defTabSz="457200" rtl="0" eaLnBrk="1" latinLnBrk="0" hangingPunct="1">
              <a:defRPr sz="900" kern="1200">
                <a:solidFill>
                  <a:schemeClr val="accent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nl-NL" sz="1600" b="1" dirty="0" smtClean="0">
                <a:solidFill>
                  <a:schemeClr val="bg1"/>
                </a:solidFill>
              </a:rPr>
              <a:t>15/19</a:t>
            </a:r>
            <a:endParaRPr lang="nl-NL" sz="1600" b="1" dirty="0">
              <a:solidFill>
                <a:schemeClr val="bg1"/>
              </a:solidFill>
            </a:endParaRPr>
          </a:p>
        </p:txBody>
      </p:sp>
      <p:pic>
        <p:nvPicPr>
          <p:cNvPr id="9" name="Afbeelding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7552" y="1271109"/>
            <a:ext cx="5584503" cy="4332493"/>
          </a:xfrm>
          <a:prstGeom prst="rect">
            <a:avLst/>
          </a:prstGeom>
        </p:spPr>
      </p:pic>
      <p:pic>
        <p:nvPicPr>
          <p:cNvPr id="10" name="Afbeelding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6776188" y="380999"/>
            <a:ext cx="1252818" cy="2522955"/>
          </a:xfrm>
          <a:prstGeom prst="rect">
            <a:avLst/>
          </a:prstGeom>
        </p:spPr>
      </p:pic>
      <p:pic>
        <p:nvPicPr>
          <p:cNvPr id="11" name="Afbeelding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094440" y="4017003"/>
            <a:ext cx="946348" cy="2499891"/>
          </a:xfrm>
          <a:prstGeom prst="rect">
            <a:avLst/>
          </a:prstGeom>
        </p:spPr>
      </p:pic>
      <p:pic>
        <p:nvPicPr>
          <p:cNvPr id="12" name="Afbeelding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9534839" y="867137"/>
            <a:ext cx="1409384" cy="2126526"/>
          </a:xfrm>
          <a:prstGeom prst="rect">
            <a:avLst/>
          </a:prstGeom>
        </p:spPr>
      </p:pic>
      <p:pic>
        <p:nvPicPr>
          <p:cNvPr id="13" name="Afbeelding 1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6893947" y="3833027"/>
            <a:ext cx="1316785" cy="2424467"/>
          </a:xfrm>
          <a:prstGeom prst="rect">
            <a:avLst/>
          </a:prstGeom>
        </p:spPr>
      </p:pic>
      <p:pic>
        <p:nvPicPr>
          <p:cNvPr id="14" name="Afbeelding 1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H="1">
            <a:off x="8029006" y="2632320"/>
            <a:ext cx="2161999" cy="1644083"/>
          </a:xfrm>
          <a:prstGeom prst="rect">
            <a:avLst/>
          </a:prstGeom>
        </p:spPr>
      </p:pic>
    </p:spTree>
    <p:extLst>
      <p:ext uri="{BB962C8B-B14F-4D97-AF65-F5344CB8AC3E}">
        <p14:creationId xmlns:p14="http://schemas.microsoft.com/office/powerpoint/2010/main" val="173914020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Afbeelding 2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7552" y="1271109"/>
            <a:ext cx="5584503" cy="4332493"/>
          </a:xfrm>
          <a:prstGeom prst="rect">
            <a:avLst/>
          </a:prstGeom>
        </p:spPr>
      </p:pic>
      <p:sp>
        <p:nvSpPr>
          <p:cNvPr id="2" name="Titel 1"/>
          <p:cNvSpPr>
            <a:spLocks noGrp="1"/>
          </p:cNvSpPr>
          <p:nvPr>
            <p:ph type="title"/>
          </p:nvPr>
        </p:nvSpPr>
        <p:spPr/>
        <p:txBody>
          <a:bodyPr/>
          <a:lstStyle/>
          <a:p>
            <a:r>
              <a:rPr lang="nl-NL" dirty="0" smtClean="0"/>
              <a:t>Perspectieven van actoren</a:t>
            </a:r>
            <a:endParaRPr lang="nl-NL" dirty="0"/>
          </a:p>
        </p:txBody>
      </p:sp>
      <p:sp>
        <p:nvSpPr>
          <p:cNvPr id="28" name="Tijdelijke aanduiding voor dianummer 6"/>
          <p:cNvSpPr>
            <a:spLocks noGrp="1"/>
          </p:cNvSpPr>
          <p:nvPr>
            <p:ph type="sldNum" sz="quarter" idx="12"/>
          </p:nvPr>
        </p:nvSpPr>
        <p:spPr>
          <a:xfrm>
            <a:off x="11385176" y="6183316"/>
            <a:ext cx="753034" cy="396388"/>
          </a:xfrm>
        </p:spPr>
        <p:txBody>
          <a:bodyPr/>
          <a:lstStyle/>
          <a:p>
            <a:r>
              <a:rPr lang="nl-NL" sz="1600" b="1" dirty="0" smtClean="0">
                <a:solidFill>
                  <a:schemeClr val="bg1"/>
                </a:solidFill>
              </a:rPr>
              <a:t>16/19</a:t>
            </a:r>
            <a:endParaRPr lang="nl-NL" sz="1600" b="1" dirty="0">
              <a:solidFill>
                <a:schemeClr val="bg1"/>
              </a:solidFill>
            </a:endParaRPr>
          </a:p>
        </p:txBody>
      </p:sp>
      <p:sp>
        <p:nvSpPr>
          <p:cNvPr id="3" name="Tekstvak 2"/>
          <p:cNvSpPr txBox="1"/>
          <p:nvPr/>
        </p:nvSpPr>
        <p:spPr>
          <a:xfrm>
            <a:off x="6924675" y="1526204"/>
            <a:ext cx="1371600" cy="369332"/>
          </a:xfrm>
          <a:prstGeom prst="rect">
            <a:avLst/>
          </a:prstGeom>
          <a:noFill/>
        </p:spPr>
        <p:txBody>
          <a:bodyPr wrap="square" rtlCol="0">
            <a:spAutoFit/>
          </a:bodyPr>
          <a:lstStyle/>
          <a:p>
            <a:r>
              <a:rPr lang="nl-NL" dirty="0" smtClean="0"/>
              <a:t>Dierwelzijn</a:t>
            </a:r>
            <a:endParaRPr lang="nl-NL" dirty="0"/>
          </a:p>
        </p:txBody>
      </p:sp>
      <p:sp>
        <p:nvSpPr>
          <p:cNvPr id="5" name="Tekstvak 4"/>
          <p:cNvSpPr txBox="1"/>
          <p:nvPr/>
        </p:nvSpPr>
        <p:spPr>
          <a:xfrm>
            <a:off x="6924674" y="2033783"/>
            <a:ext cx="1568277" cy="646331"/>
          </a:xfrm>
          <a:prstGeom prst="rect">
            <a:avLst/>
          </a:prstGeom>
          <a:noFill/>
        </p:spPr>
        <p:txBody>
          <a:bodyPr wrap="square" rtlCol="0">
            <a:spAutoFit/>
          </a:bodyPr>
          <a:lstStyle/>
          <a:p>
            <a:r>
              <a:rPr lang="nl-NL" dirty="0" smtClean="0"/>
              <a:t>Gezondheid dieren</a:t>
            </a:r>
            <a:endParaRPr lang="nl-NL" dirty="0"/>
          </a:p>
        </p:txBody>
      </p:sp>
      <p:sp>
        <p:nvSpPr>
          <p:cNvPr id="6" name="Tekstvak 5"/>
          <p:cNvSpPr txBox="1"/>
          <p:nvPr/>
        </p:nvSpPr>
        <p:spPr>
          <a:xfrm>
            <a:off x="6488758" y="4087594"/>
            <a:ext cx="1752601" cy="646331"/>
          </a:xfrm>
          <a:prstGeom prst="rect">
            <a:avLst/>
          </a:prstGeom>
          <a:noFill/>
        </p:spPr>
        <p:txBody>
          <a:bodyPr wrap="square" rtlCol="0">
            <a:spAutoFit/>
          </a:bodyPr>
          <a:lstStyle/>
          <a:p>
            <a:r>
              <a:rPr lang="nl-NL" dirty="0" smtClean="0"/>
              <a:t>Leefomgeving / milieu</a:t>
            </a:r>
            <a:endParaRPr lang="nl-NL" dirty="0"/>
          </a:p>
        </p:txBody>
      </p:sp>
      <p:sp>
        <p:nvSpPr>
          <p:cNvPr id="9" name="Tekstvak 8"/>
          <p:cNvSpPr txBox="1"/>
          <p:nvPr/>
        </p:nvSpPr>
        <p:spPr>
          <a:xfrm>
            <a:off x="561972" y="5954374"/>
            <a:ext cx="1752601" cy="923330"/>
          </a:xfrm>
          <a:prstGeom prst="rect">
            <a:avLst/>
          </a:prstGeom>
          <a:noFill/>
        </p:spPr>
        <p:txBody>
          <a:bodyPr wrap="square" rtlCol="0">
            <a:spAutoFit/>
          </a:bodyPr>
          <a:lstStyle/>
          <a:p>
            <a:r>
              <a:rPr lang="nl-NL" dirty="0" smtClean="0"/>
              <a:t>Eigen portemonnee</a:t>
            </a:r>
          </a:p>
          <a:p>
            <a:endParaRPr lang="nl-NL" dirty="0" smtClean="0"/>
          </a:p>
        </p:txBody>
      </p:sp>
      <p:sp>
        <p:nvSpPr>
          <p:cNvPr id="10" name="Tekstvak 9"/>
          <p:cNvSpPr txBox="1"/>
          <p:nvPr/>
        </p:nvSpPr>
        <p:spPr>
          <a:xfrm>
            <a:off x="561972" y="5262129"/>
            <a:ext cx="1752601" cy="369332"/>
          </a:xfrm>
          <a:prstGeom prst="rect">
            <a:avLst/>
          </a:prstGeom>
          <a:noFill/>
        </p:spPr>
        <p:txBody>
          <a:bodyPr wrap="square" rtlCol="0">
            <a:spAutoFit/>
          </a:bodyPr>
          <a:lstStyle/>
          <a:p>
            <a:r>
              <a:rPr lang="nl-NL" dirty="0" smtClean="0"/>
              <a:t>Economie</a:t>
            </a:r>
            <a:endParaRPr lang="nl-NL" dirty="0"/>
          </a:p>
        </p:txBody>
      </p:sp>
      <p:sp>
        <p:nvSpPr>
          <p:cNvPr id="11" name="Tekstvak 10"/>
          <p:cNvSpPr txBox="1"/>
          <p:nvPr/>
        </p:nvSpPr>
        <p:spPr>
          <a:xfrm>
            <a:off x="3101800" y="6042355"/>
            <a:ext cx="1752601" cy="646331"/>
          </a:xfrm>
          <a:prstGeom prst="rect">
            <a:avLst/>
          </a:prstGeom>
          <a:noFill/>
        </p:spPr>
        <p:txBody>
          <a:bodyPr wrap="square" rtlCol="0">
            <a:spAutoFit/>
          </a:bodyPr>
          <a:lstStyle/>
          <a:p>
            <a:r>
              <a:rPr lang="nl-NL" dirty="0"/>
              <a:t>Individueel </a:t>
            </a:r>
          </a:p>
          <a:p>
            <a:r>
              <a:rPr lang="nl-NL" dirty="0"/>
              <a:t>welbevinden</a:t>
            </a:r>
          </a:p>
        </p:txBody>
      </p:sp>
      <p:sp>
        <p:nvSpPr>
          <p:cNvPr id="12" name="Tekstvak 11"/>
          <p:cNvSpPr txBox="1"/>
          <p:nvPr/>
        </p:nvSpPr>
        <p:spPr>
          <a:xfrm>
            <a:off x="3101800" y="5350110"/>
            <a:ext cx="1752601" cy="369332"/>
          </a:xfrm>
          <a:prstGeom prst="rect">
            <a:avLst/>
          </a:prstGeom>
          <a:noFill/>
        </p:spPr>
        <p:txBody>
          <a:bodyPr wrap="square" rtlCol="0">
            <a:spAutoFit/>
          </a:bodyPr>
          <a:lstStyle/>
          <a:p>
            <a:r>
              <a:rPr lang="nl-NL" dirty="0" smtClean="0"/>
              <a:t>Welzijn</a:t>
            </a:r>
            <a:endParaRPr lang="nl-NL" dirty="0"/>
          </a:p>
        </p:txBody>
      </p:sp>
      <p:sp>
        <p:nvSpPr>
          <p:cNvPr id="14" name="Tekstvak 13"/>
          <p:cNvSpPr txBox="1"/>
          <p:nvPr/>
        </p:nvSpPr>
        <p:spPr>
          <a:xfrm>
            <a:off x="6488758" y="3272496"/>
            <a:ext cx="1752601" cy="646331"/>
          </a:xfrm>
          <a:prstGeom prst="rect">
            <a:avLst/>
          </a:prstGeom>
          <a:noFill/>
        </p:spPr>
        <p:txBody>
          <a:bodyPr wrap="square" rtlCol="0">
            <a:spAutoFit/>
          </a:bodyPr>
          <a:lstStyle/>
          <a:p>
            <a:r>
              <a:rPr lang="nl-NL" dirty="0" smtClean="0"/>
              <a:t>Overig, met name politiek</a:t>
            </a:r>
            <a:endParaRPr lang="nl-NL" dirty="0"/>
          </a:p>
        </p:txBody>
      </p:sp>
      <p:sp>
        <p:nvSpPr>
          <p:cNvPr id="15" name="Tekstvak 14"/>
          <p:cNvSpPr txBox="1"/>
          <p:nvPr/>
        </p:nvSpPr>
        <p:spPr>
          <a:xfrm>
            <a:off x="5021908" y="5603602"/>
            <a:ext cx="1752601" cy="369332"/>
          </a:xfrm>
          <a:prstGeom prst="rect">
            <a:avLst/>
          </a:prstGeom>
          <a:noFill/>
        </p:spPr>
        <p:txBody>
          <a:bodyPr wrap="square" rtlCol="0">
            <a:spAutoFit/>
          </a:bodyPr>
          <a:lstStyle/>
          <a:p>
            <a:r>
              <a:rPr lang="nl-NL" dirty="0" smtClean="0"/>
              <a:t>Gezondheid</a:t>
            </a:r>
            <a:endParaRPr lang="nl-NL" dirty="0"/>
          </a:p>
        </p:txBody>
      </p:sp>
      <p:sp>
        <p:nvSpPr>
          <p:cNvPr id="16" name="Tekstvak 15"/>
          <p:cNvSpPr txBox="1"/>
          <p:nvPr/>
        </p:nvSpPr>
        <p:spPr>
          <a:xfrm>
            <a:off x="5021908" y="4911357"/>
            <a:ext cx="1752601" cy="646331"/>
          </a:xfrm>
          <a:prstGeom prst="rect">
            <a:avLst/>
          </a:prstGeom>
          <a:noFill/>
        </p:spPr>
        <p:txBody>
          <a:bodyPr wrap="square" rtlCol="0">
            <a:spAutoFit/>
          </a:bodyPr>
          <a:lstStyle/>
          <a:p>
            <a:r>
              <a:rPr lang="nl-NL" dirty="0" err="1" smtClean="0"/>
              <a:t>Volks-gezondheid</a:t>
            </a:r>
            <a:endParaRPr lang="nl-NL" dirty="0"/>
          </a:p>
        </p:txBody>
      </p:sp>
      <p:cxnSp>
        <p:nvCxnSpPr>
          <p:cNvPr id="18" name="Rechte verbindingslijn met pijl 17"/>
          <p:cNvCxnSpPr>
            <a:stCxn id="10" idx="0"/>
          </p:cNvCxnSpPr>
          <p:nvPr/>
        </p:nvCxnSpPr>
        <p:spPr>
          <a:xfrm flipV="1">
            <a:off x="1438273" y="4295775"/>
            <a:ext cx="457202" cy="966354"/>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9" name="Rechte verbindingslijn met pijl 18"/>
          <p:cNvCxnSpPr>
            <a:stCxn id="9" idx="0"/>
          </p:cNvCxnSpPr>
          <p:nvPr/>
        </p:nvCxnSpPr>
        <p:spPr>
          <a:xfrm flipV="1">
            <a:off x="1438273" y="4733925"/>
            <a:ext cx="1043807" cy="1220449"/>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2" name="Rechte verbindingslijn met pijl 21"/>
          <p:cNvCxnSpPr>
            <a:stCxn id="12" idx="1"/>
          </p:cNvCxnSpPr>
          <p:nvPr/>
        </p:nvCxnSpPr>
        <p:spPr>
          <a:xfrm flipV="1">
            <a:off x="3101800" y="3918827"/>
            <a:ext cx="0" cy="1615949"/>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5" name="Rechte verbindingslijn met pijl 24"/>
          <p:cNvCxnSpPr>
            <a:stCxn id="11" idx="0"/>
          </p:cNvCxnSpPr>
          <p:nvPr/>
        </p:nvCxnSpPr>
        <p:spPr>
          <a:xfrm flipH="1" flipV="1">
            <a:off x="3815582" y="4219575"/>
            <a:ext cx="162519" cy="182278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9" name="Rechte verbindingslijn met pijl 28"/>
          <p:cNvCxnSpPr>
            <a:stCxn id="16" idx="0"/>
          </p:cNvCxnSpPr>
          <p:nvPr/>
        </p:nvCxnSpPr>
        <p:spPr>
          <a:xfrm flipH="1" flipV="1">
            <a:off x="3815582" y="3296245"/>
            <a:ext cx="2082627" cy="161511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33" name="Rechte verbindingslijn met pijl 32"/>
          <p:cNvCxnSpPr>
            <a:stCxn id="15" idx="1"/>
          </p:cNvCxnSpPr>
          <p:nvPr/>
        </p:nvCxnSpPr>
        <p:spPr>
          <a:xfrm flipH="1" flipV="1">
            <a:off x="4279012" y="4000217"/>
            <a:ext cx="742896" cy="1788051"/>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36" name="Rechte verbindingslijn met pijl 35"/>
          <p:cNvCxnSpPr>
            <a:stCxn id="14" idx="1"/>
          </p:cNvCxnSpPr>
          <p:nvPr/>
        </p:nvCxnSpPr>
        <p:spPr>
          <a:xfrm flipH="1" flipV="1">
            <a:off x="4505325" y="3018409"/>
            <a:ext cx="1983433" cy="577253"/>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39" name="Rechte verbindingslijn met pijl 38"/>
          <p:cNvCxnSpPr>
            <a:stCxn id="6" idx="1"/>
          </p:cNvCxnSpPr>
          <p:nvPr/>
        </p:nvCxnSpPr>
        <p:spPr>
          <a:xfrm flipH="1" flipV="1">
            <a:off x="5021908" y="3561464"/>
            <a:ext cx="1466850" cy="84929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42" name="Rechte verbindingslijn met pijl 41"/>
          <p:cNvCxnSpPr>
            <a:stCxn id="5" idx="1"/>
          </p:cNvCxnSpPr>
          <p:nvPr/>
        </p:nvCxnSpPr>
        <p:spPr>
          <a:xfrm flipH="1">
            <a:off x="5610225" y="2356949"/>
            <a:ext cx="1314449" cy="72772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45" name="Rechte verbindingslijn met pijl 44"/>
          <p:cNvCxnSpPr>
            <a:stCxn id="3" idx="1"/>
          </p:cNvCxnSpPr>
          <p:nvPr/>
        </p:nvCxnSpPr>
        <p:spPr>
          <a:xfrm flipH="1">
            <a:off x="5021908" y="1710870"/>
            <a:ext cx="1902767" cy="969244"/>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pic>
        <p:nvPicPr>
          <p:cNvPr id="27" name="Afbeelding 26" descr="Kostenlose Vektorgrafik: &lt;strong&gt;Ei&lt;/strong&gt;, Oval, Lebensmittel, Runde ..."/>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56966" y="5971903"/>
            <a:ext cx="620268" cy="886097"/>
          </a:xfrm>
          <a:prstGeom prst="rect">
            <a:avLst/>
          </a:prstGeom>
        </p:spPr>
      </p:pic>
    </p:spTree>
    <p:extLst>
      <p:ext uri="{BB962C8B-B14F-4D97-AF65-F5344CB8AC3E}">
        <p14:creationId xmlns:p14="http://schemas.microsoft.com/office/powerpoint/2010/main" val="297662539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Afbeelding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2978" y="3450521"/>
            <a:ext cx="4205012" cy="3262275"/>
          </a:xfrm>
          <a:prstGeom prst="rect">
            <a:avLst/>
          </a:prstGeom>
        </p:spPr>
      </p:pic>
      <p:sp>
        <p:nvSpPr>
          <p:cNvPr id="7" name="Ovale toelichting 6"/>
          <p:cNvSpPr/>
          <p:nvPr/>
        </p:nvSpPr>
        <p:spPr>
          <a:xfrm rot="19023245" flipH="1">
            <a:off x="5013630" y="2266731"/>
            <a:ext cx="1898170" cy="2071053"/>
          </a:xfrm>
          <a:prstGeom prst="wedgeEllipseCallout">
            <a:avLst>
              <a:gd name="adj1" fmla="val -25568"/>
              <a:gd name="adj2" fmla="val 56487"/>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3" name="Afbeelding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6032768" y="3277338"/>
            <a:ext cx="2687213" cy="2043480"/>
          </a:xfrm>
          <a:prstGeom prst="rect">
            <a:avLst/>
          </a:prstGeom>
        </p:spPr>
      </p:pic>
      <p:sp>
        <p:nvSpPr>
          <p:cNvPr id="2" name="Titel 1"/>
          <p:cNvSpPr>
            <a:spLocks noGrp="1"/>
          </p:cNvSpPr>
          <p:nvPr>
            <p:ph type="title"/>
          </p:nvPr>
        </p:nvSpPr>
        <p:spPr/>
        <p:txBody>
          <a:bodyPr>
            <a:normAutofit fontScale="90000"/>
          </a:bodyPr>
          <a:lstStyle/>
          <a:p>
            <a:r>
              <a:rPr lang="nl-NL" dirty="0" smtClean="0"/>
              <a:t>Vraag aan actor consument:</a:t>
            </a:r>
            <a:br>
              <a:rPr lang="nl-NL" dirty="0" smtClean="0"/>
            </a:br>
            <a:r>
              <a:rPr lang="nl-NL" dirty="0" smtClean="0"/>
              <a:t>Welk perspectief is voor jou het </a:t>
            </a:r>
            <a:br>
              <a:rPr lang="nl-NL" dirty="0" smtClean="0"/>
            </a:br>
            <a:r>
              <a:rPr lang="nl-NL" dirty="0" smtClean="0"/>
              <a:t>belangrijkste </a:t>
            </a:r>
            <a:r>
              <a:rPr lang="nl-NL" dirty="0" err="1" smtClean="0"/>
              <a:t>mbt</a:t>
            </a:r>
            <a:r>
              <a:rPr lang="nl-NL" dirty="0" smtClean="0"/>
              <a:t> tot een ei?</a:t>
            </a:r>
            <a:endParaRPr lang="nl-NL" dirty="0"/>
          </a:p>
        </p:txBody>
      </p:sp>
      <p:sp>
        <p:nvSpPr>
          <p:cNvPr id="13" name="Tijdelijke aanduiding voor dianummer 6"/>
          <p:cNvSpPr>
            <a:spLocks noGrp="1"/>
          </p:cNvSpPr>
          <p:nvPr>
            <p:ph type="sldNum" sz="quarter" idx="12"/>
          </p:nvPr>
        </p:nvSpPr>
        <p:spPr>
          <a:xfrm>
            <a:off x="11385175" y="6219174"/>
            <a:ext cx="770963" cy="307131"/>
          </a:xfrm>
        </p:spPr>
        <p:txBody>
          <a:bodyPr/>
          <a:lstStyle/>
          <a:p>
            <a:r>
              <a:rPr lang="nl-NL" sz="1600" b="1" dirty="0" smtClean="0">
                <a:solidFill>
                  <a:schemeClr val="tx1"/>
                </a:solidFill>
              </a:rPr>
              <a:t>13/13</a:t>
            </a:r>
            <a:endParaRPr lang="nl-NL" sz="1600" b="1" dirty="0">
              <a:solidFill>
                <a:schemeClr val="tx1"/>
              </a:solidFill>
            </a:endParaRPr>
          </a:p>
        </p:txBody>
      </p:sp>
      <p:sp>
        <p:nvSpPr>
          <p:cNvPr id="8" name="Ovale toelichting 7"/>
          <p:cNvSpPr/>
          <p:nvPr/>
        </p:nvSpPr>
        <p:spPr>
          <a:xfrm rot="2859560" flipH="1">
            <a:off x="7997055" y="1139560"/>
            <a:ext cx="1482295" cy="1636677"/>
          </a:xfrm>
          <a:prstGeom prst="wedgeEllipseCallout">
            <a:avLst>
              <a:gd name="adj1" fmla="val -27063"/>
              <a:gd name="adj2" fmla="val 95865"/>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Tekstvak 8"/>
          <p:cNvSpPr txBox="1"/>
          <p:nvPr/>
        </p:nvSpPr>
        <p:spPr>
          <a:xfrm>
            <a:off x="8119814" y="1534292"/>
            <a:ext cx="1372492" cy="923330"/>
          </a:xfrm>
          <a:prstGeom prst="rect">
            <a:avLst/>
          </a:prstGeom>
          <a:noFill/>
        </p:spPr>
        <p:txBody>
          <a:bodyPr wrap="none" rtlCol="0">
            <a:spAutoFit/>
          </a:bodyPr>
          <a:lstStyle/>
          <a:p>
            <a:r>
              <a:rPr lang="nl-NL" dirty="0" smtClean="0">
                <a:solidFill>
                  <a:schemeClr val="bg1"/>
                </a:solidFill>
              </a:rPr>
              <a:t>Ik wil graag</a:t>
            </a:r>
          </a:p>
          <a:p>
            <a:r>
              <a:rPr lang="nl-NL" dirty="0">
                <a:solidFill>
                  <a:schemeClr val="bg1"/>
                </a:solidFill>
              </a:rPr>
              <a:t>e</a:t>
            </a:r>
            <a:r>
              <a:rPr lang="nl-NL" dirty="0" smtClean="0">
                <a:solidFill>
                  <a:schemeClr val="bg1"/>
                </a:solidFill>
              </a:rPr>
              <a:t>en lekker</a:t>
            </a:r>
          </a:p>
          <a:p>
            <a:r>
              <a:rPr lang="nl-NL" dirty="0">
                <a:solidFill>
                  <a:schemeClr val="bg1"/>
                </a:solidFill>
              </a:rPr>
              <a:t>e</a:t>
            </a:r>
            <a:r>
              <a:rPr lang="nl-NL" dirty="0" smtClean="0">
                <a:solidFill>
                  <a:schemeClr val="bg1"/>
                </a:solidFill>
              </a:rPr>
              <a:t>i eten.</a:t>
            </a:r>
            <a:endParaRPr lang="nl-NL" dirty="0">
              <a:solidFill>
                <a:schemeClr val="bg1"/>
              </a:solidFill>
            </a:endParaRPr>
          </a:p>
        </p:txBody>
      </p:sp>
      <p:sp>
        <p:nvSpPr>
          <p:cNvPr id="11" name="Tekstvak 10"/>
          <p:cNvSpPr txBox="1"/>
          <p:nvPr/>
        </p:nvSpPr>
        <p:spPr>
          <a:xfrm>
            <a:off x="5597070" y="3098658"/>
            <a:ext cx="731290" cy="369332"/>
          </a:xfrm>
          <a:prstGeom prst="rect">
            <a:avLst/>
          </a:prstGeom>
          <a:noFill/>
        </p:spPr>
        <p:txBody>
          <a:bodyPr wrap="none" rtlCol="0">
            <a:spAutoFit/>
          </a:bodyPr>
          <a:lstStyle/>
          <a:p>
            <a:r>
              <a:rPr lang="nl-NL" dirty="0" err="1" smtClean="0">
                <a:solidFill>
                  <a:schemeClr val="bg1"/>
                </a:solidFill>
              </a:rPr>
              <a:t>Ehh</a:t>
            </a:r>
            <a:r>
              <a:rPr lang="nl-NL" dirty="0" smtClean="0">
                <a:solidFill>
                  <a:schemeClr val="bg1"/>
                </a:solidFill>
              </a:rPr>
              <a:t>…</a:t>
            </a:r>
            <a:endParaRPr lang="nl-NL" dirty="0">
              <a:solidFill>
                <a:schemeClr val="bg1"/>
              </a:solidFill>
            </a:endParaRPr>
          </a:p>
        </p:txBody>
      </p:sp>
      <p:pic>
        <p:nvPicPr>
          <p:cNvPr id="14" name="Afbeelding 13" descr="Kostenlose Vektorgrafik: &lt;strong&gt;Ei&lt;/strong&gt;, Oval, Lebensmittel, Runde ..."/>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456966" y="5971903"/>
            <a:ext cx="620268" cy="886097"/>
          </a:xfrm>
          <a:prstGeom prst="rect">
            <a:avLst/>
          </a:prstGeom>
        </p:spPr>
      </p:pic>
      <p:sp>
        <p:nvSpPr>
          <p:cNvPr id="15" name="Tijdelijke aanduiding voor dianummer 6"/>
          <p:cNvSpPr txBox="1">
            <a:spLocks/>
          </p:cNvSpPr>
          <p:nvPr/>
        </p:nvSpPr>
        <p:spPr>
          <a:xfrm>
            <a:off x="11385176" y="6183316"/>
            <a:ext cx="753034" cy="396388"/>
          </a:xfrm>
          <a:prstGeom prst="rect">
            <a:avLst/>
          </a:prstGeom>
        </p:spPr>
        <p:txBody>
          <a:bodyPr vert="horz" lIns="91440" tIns="45720" rIns="91440" bIns="45720" rtlCol="0" anchor="ctr"/>
          <a:lstStyle>
            <a:defPPr>
              <a:defRPr lang="en-US"/>
            </a:defPPr>
            <a:lvl1pPr marL="0" algn="r" defTabSz="457200" rtl="0" eaLnBrk="1" latinLnBrk="0" hangingPunct="1">
              <a:defRPr sz="900" kern="1200">
                <a:solidFill>
                  <a:schemeClr val="accent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nl-NL" sz="1600" b="1" dirty="0" smtClean="0">
                <a:solidFill>
                  <a:schemeClr val="bg1"/>
                </a:solidFill>
              </a:rPr>
              <a:t>17/19</a:t>
            </a:r>
            <a:endParaRPr lang="nl-NL" sz="1600" b="1" dirty="0">
              <a:solidFill>
                <a:schemeClr val="bg1"/>
              </a:solidFill>
            </a:endParaRPr>
          </a:p>
        </p:txBody>
      </p:sp>
      <p:pic>
        <p:nvPicPr>
          <p:cNvPr id="12" name="Afbeelding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11366" y="2604290"/>
            <a:ext cx="1142797" cy="1479435"/>
          </a:xfrm>
          <a:prstGeom prst="rect">
            <a:avLst/>
          </a:prstGeom>
        </p:spPr>
      </p:pic>
      <p:pic>
        <p:nvPicPr>
          <p:cNvPr id="18" name="Afbeelding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2977" y="3450521"/>
            <a:ext cx="4205013" cy="3228365"/>
          </a:xfrm>
          <a:prstGeom prst="rect">
            <a:avLst/>
          </a:prstGeom>
        </p:spPr>
      </p:pic>
    </p:spTree>
    <p:extLst>
      <p:ext uri="{BB962C8B-B14F-4D97-AF65-F5344CB8AC3E}">
        <p14:creationId xmlns:p14="http://schemas.microsoft.com/office/powerpoint/2010/main" val="2711091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nodeType="withEffect">
                                  <p:stCondLst>
                                    <p:cond delay="80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contrast="-20000"/>
                    </a14:imgEffect>
                  </a14:imgLayer>
                </a14:imgProps>
              </a:ext>
            </a:extLst>
          </a:blip>
          <a:srcRect l="19380" r="13303"/>
          <a:stretch/>
        </p:blipFill>
        <p:spPr>
          <a:xfrm>
            <a:off x="430304" y="1255059"/>
            <a:ext cx="5025911" cy="4970239"/>
          </a:xfrm>
          <a:prstGeom prst="rect">
            <a:avLst/>
          </a:prstGeom>
        </p:spPr>
      </p:pic>
      <p:pic>
        <p:nvPicPr>
          <p:cNvPr id="5" name="Afbeelding 4"/>
          <p:cNvPicPr>
            <a:picLocks noChangeAspect="1"/>
          </p:cNvPicPr>
          <p:nvPr/>
        </p:nvPicPr>
        <p:blipFill>
          <a:blip r:embed="rId5">
            <a:extLst>
              <a:ext uri="{BEBA8EAE-BF5A-486C-A8C5-ECC9F3942E4B}">
                <a14:imgProps xmlns:a14="http://schemas.microsoft.com/office/drawing/2010/main">
                  <a14:imgLayer r:embed="rId6">
                    <a14:imgEffect>
                      <a14:backgroundRemoval t="9925" b="95038" l="3167" r="92833"/>
                    </a14:imgEffect>
                  </a14:imgLayer>
                </a14:imgProps>
              </a:ext>
              <a:ext uri="{28A0092B-C50C-407E-A947-70E740481C1C}">
                <a14:useLocalDpi xmlns:a14="http://schemas.microsoft.com/office/drawing/2010/main" val="0"/>
              </a:ext>
            </a:extLst>
          </a:blip>
          <a:stretch>
            <a:fillRect/>
          </a:stretch>
        </p:blipFill>
        <p:spPr>
          <a:xfrm>
            <a:off x="4858871" y="370487"/>
            <a:ext cx="6076330" cy="6734599"/>
          </a:xfrm>
          <a:prstGeom prst="rect">
            <a:avLst/>
          </a:prstGeom>
        </p:spPr>
      </p:pic>
      <p:pic>
        <p:nvPicPr>
          <p:cNvPr id="4" name="Afbeelding 3" descr="Kostenlose Vektorgrafik: &lt;strong&gt;Ei&lt;/strong&gt;, Oval, Lebensmittel, Runde ..."/>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456966" y="5971903"/>
            <a:ext cx="620268" cy="886097"/>
          </a:xfrm>
          <a:prstGeom prst="rect">
            <a:avLst/>
          </a:prstGeom>
        </p:spPr>
      </p:pic>
      <p:sp>
        <p:nvSpPr>
          <p:cNvPr id="6" name="Tijdelijke aanduiding voor dianummer 6"/>
          <p:cNvSpPr>
            <a:spLocks noGrp="1"/>
          </p:cNvSpPr>
          <p:nvPr>
            <p:ph type="sldNum" sz="quarter" idx="12"/>
          </p:nvPr>
        </p:nvSpPr>
        <p:spPr>
          <a:xfrm>
            <a:off x="11401083" y="6183316"/>
            <a:ext cx="683339" cy="365125"/>
          </a:xfrm>
        </p:spPr>
        <p:txBody>
          <a:bodyPr/>
          <a:lstStyle/>
          <a:p>
            <a:r>
              <a:rPr lang="nl-NL" sz="1600" b="1" dirty="0">
                <a:solidFill>
                  <a:schemeClr val="tx1"/>
                </a:solidFill>
              </a:rPr>
              <a:t>2</a:t>
            </a:r>
            <a:r>
              <a:rPr lang="nl-NL" sz="1600" b="1" dirty="0" smtClean="0">
                <a:solidFill>
                  <a:schemeClr val="tx1"/>
                </a:solidFill>
              </a:rPr>
              <a:t>/13</a:t>
            </a:r>
            <a:endParaRPr lang="nl-NL" sz="1600" b="1" dirty="0">
              <a:solidFill>
                <a:schemeClr val="tx1"/>
              </a:solidFill>
            </a:endParaRPr>
          </a:p>
        </p:txBody>
      </p:sp>
    </p:spTree>
    <p:extLst>
      <p:ext uri="{BB962C8B-B14F-4D97-AF65-F5344CB8AC3E}">
        <p14:creationId xmlns:p14="http://schemas.microsoft.com/office/powerpoint/2010/main" val="2434580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Afbeelding 16" descr="Kostenlose Vektorgrafik: &lt;strong&gt;Ei&lt;/strong&gt;, Oval, Lebensmittel, Runde ..."/>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56966" y="5971903"/>
            <a:ext cx="620268" cy="886097"/>
          </a:xfrm>
          <a:prstGeom prst="rect">
            <a:avLst/>
          </a:prstGeom>
        </p:spPr>
      </p:pic>
      <p:sp>
        <p:nvSpPr>
          <p:cNvPr id="18" name="Tijdelijke aanduiding voor dianummer 6"/>
          <p:cNvSpPr>
            <a:spLocks noGrp="1"/>
          </p:cNvSpPr>
          <p:nvPr>
            <p:ph type="sldNum" sz="quarter" idx="12"/>
          </p:nvPr>
        </p:nvSpPr>
        <p:spPr>
          <a:xfrm>
            <a:off x="11401083" y="6183316"/>
            <a:ext cx="683339" cy="365125"/>
          </a:xfrm>
        </p:spPr>
        <p:txBody>
          <a:bodyPr/>
          <a:lstStyle/>
          <a:p>
            <a:r>
              <a:rPr lang="nl-NL" sz="1600" b="1" dirty="0">
                <a:solidFill>
                  <a:schemeClr val="tx1"/>
                </a:solidFill>
              </a:rPr>
              <a:t>3</a:t>
            </a:r>
            <a:r>
              <a:rPr lang="nl-NL" sz="1600" b="1" dirty="0" smtClean="0">
                <a:solidFill>
                  <a:schemeClr val="tx1"/>
                </a:solidFill>
              </a:rPr>
              <a:t>/13</a:t>
            </a:r>
            <a:endParaRPr lang="nl-NL" sz="1600" b="1" dirty="0">
              <a:solidFill>
                <a:schemeClr val="tx1"/>
              </a:solidFill>
            </a:endParaRPr>
          </a:p>
        </p:txBody>
      </p:sp>
      <p:pic>
        <p:nvPicPr>
          <p:cNvPr id="10" name="Afbeelding 9"/>
          <p:cNvPicPr>
            <a:picLocks noChangeAspect="1"/>
          </p:cNvPicPr>
          <p:nvPr/>
        </p:nvPicPr>
        <p:blipFill>
          <a:blip r:embed="rId4"/>
          <a:stretch>
            <a:fillRect/>
          </a:stretch>
        </p:blipFill>
        <p:spPr>
          <a:xfrm>
            <a:off x="5704203" y="1344710"/>
            <a:ext cx="6462488" cy="2753362"/>
          </a:xfrm>
          <a:prstGeom prst="rect">
            <a:avLst/>
          </a:prstGeom>
        </p:spPr>
      </p:pic>
      <p:sp>
        <p:nvSpPr>
          <p:cNvPr id="13" name="Titel 1"/>
          <p:cNvSpPr>
            <a:spLocks noGrp="1"/>
          </p:cNvSpPr>
          <p:nvPr>
            <p:ph type="title"/>
          </p:nvPr>
        </p:nvSpPr>
        <p:spPr>
          <a:xfrm>
            <a:off x="190284" y="358588"/>
            <a:ext cx="5405937" cy="1288483"/>
          </a:xfrm>
        </p:spPr>
        <p:txBody>
          <a:bodyPr>
            <a:normAutofit/>
          </a:bodyPr>
          <a:lstStyle/>
          <a:p>
            <a:r>
              <a:rPr lang="nl-NL" sz="3200" dirty="0" smtClean="0"/>
              <a:t>Een complexe discussie</a:t>
            </a:r>
            <a:r>
              <a:rPr lang="nl-NL" dirty="0"/>
              <a:t/>
            </a:r>
            <a:br>
              <a:rPr lang="nl-NL" dirty="0"/>
            </a:br>
            <a:endParaRPr lang="nl-NL" dirty="0"/>
          </a:p>
        </p:txBody>
      </p:sp>
      <p:grpSp>
        <p:nvGrpSpPr>
          <p:cNvPr id="4" name="Groep 3"/>
          <p:cNvGrpSpPr/>
          <p:nvPr/>
        </p:nvGrpSpPr>
        <p:grpSpPr>
          <a:xfrm>
            <a:off x="80463" y="1259463"/>
            <a:ext cx="5625580" cy="2998212"/>
            <a:chOff x="80463" y="1259463"/>
            <a:chExt cx="5625580" cy="2998212"/>
          </a:xfrm>
        </p:grpSpPr>
        <p:pic>
          <p:nvPicPr>
            <p:cNvPr id="9" name="Afbeelding 8"/>
            <p:cNvPicPr>
              <a:picLocks noChangeAspect="1"/>
            </p:cNvPicPr>
            <p:nvPr/>
          </p:nvPicPr>
          <p:blipFill>
            <a:blip r:embed="rId5"/>
            <a:stretch>
              <a:fillRect/>
            </a:stretch>
          </p:blipFill>
          <p:spPr>
            <a:xfrm>
              <a:off x="80463" y="1259463"/>
              <a:ext cx="5625580" cy="2964111"/>
            </a:xfrm>
            <a:prstGeom prst="rect">
              <a:avLst/>
            </a:prstGeom>
          </p:spPr>
        </p:pic>
        <p:pic>
          <p:nvPicPr>
            <p:cNvPr id="3" name="Afbeelding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893252" y="3804154"/>
              <a:ext cx="1822183" cy="453521"/>
            </a:xfrm>
            <a:prstGeom prst="rect">
              <a:avLst/>
            </a:prstGeom>
          </p:spPr>
        </p:pic>
      </p:grpSp>
      <p:grpSp>
        <p:nvGrpSpPr>
          <p:cNvPr id="14" name="Groep 13"/>
          <p:cNvGrpSpPr/>
          <p:nvPr/>
        </p:nvGrpSpPr>
        <p:grpSpPr>
          <a:xfrm>
            <a:off x="80463" y="4183319"/>
            <a:ext cx="6038850" cy="2600325"/>
            <a:chOff x="80463" y="4257675"/>
            <a:chExt cx="6038850" cy="2600325"/>
          </a:xfrm>
        </p:grpSpPr>
        <p:pic>
          <p:nvPicPr>
            <p:cNvPr id="11" name="Afbeelding 10"/>
            <p:cNvPicPr>
              <a:picLocks noChangeAspect="1"/>
            </p:cNvPicPr>
            <p:nvPr/>
          </p:nvPicPr>
          <p:blipFill>
            <a:blip r:embed="rId7"/>
            <a:stretch>
              <a:fillRect/>
            </a:stretch>
          </p:blipFill>
          <p:spPr>
            <a:xfrm>
              <a:off x="80463" y="4257675"/>
              <a:ext cx="6038850" cy="2600325"/>
            </a:xfrm>
            <a:prstGeom prst="rect">
              <a:avLst/>
            </a:prstGeom>
          </p:spPr>
        </p:pic>
        <p:pic>
          <p:nvPicPr>
            <p:cNvPr id="12" name="Afbeelding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804343" y="6414758"/>
              <a:ext cx="416859" cy="416859"/>
            </a:xfrm>
            <a:prstGeom prst="rect">
              <a:avLst/>
            </a:prstGeom>
          </p:spPr>
        </p:pic>
      </p:grpSp>
      <p:grpSp>
        <p:nvGrpSpPr>
          <p:cNvPr id="16" name="Groep 15"/>
          <p:cNvGrpSpPr/>
          <p:nvPr/>
        </p:nvGrpSpPr>
        <p:grpSpPr>
          <a:xfrm>
            <a:off x="6205771" y="4381499"/>
            <a:ext cx="5924550" cy="2352675"/>
            <a:chOff x="6205771" y="4381499"/>
            <a:chExt cx="5924550" cy="2352675"/>
          </a:xfrm>
        </p:grpSpPr>
        <p:pic>
          <p:nvPicPr>
            <p:cNvPr id="8" name="Afbeelding 7"/>
            <p:cNvPicPr>
              <a:picLocks noChangeAspect="1"/>
            </p:cNvPicPr>
            <p:nvPr/>
          </p:nvPicPr>
          <p:blipFill>
            <a:blip r:embed="rId9"/>
            <a:stretch>
              <a:fillRect/>
            </a:stretch>
          </p:blipFill>
          <p:spPr>
            <a:xfrm>
              <a:off x="6205771" y="4381499"/>
              <a:ext cx="5924550" cy="2352675"/>
            </a:xfrm>
            <a:prstGeom prst="rect">
              <a:avLst/>
            </a:prstGeom>
          </p:spPr>
        </p:pic>
        <p:pic>
          <p:nvPicPr>
            <p:cNvPr id="15" name="Afbeelding 14"/>
            <p:cNvPicPr>
              <a:picLocks noChangeAspect="1"/>
            </p:cNvPicPr>
            <p:nvPr/>
          </p:nvPicPr>
          <p:blipFill rotWithShape="1">
            <a:blip r:embed="rId6" cstate="print">
              <a:extLst>
                <a:ext uri="{28A0092B-C50C-407E-A947-70E740481C1C}">
                  <a14:useLocalDpi xmlns:a14="http://schemas.microsoft.com/office/drawing/2010/main" val="0"/>
                </a:ext>
              </a:extLst>
            </a:blip>
            <a:srcRect b="22114"/>
            <a:stretch/>
          </p:blipFill>
          <p:spPr>
            <a:xfrm>
              <a:off x="8496191" y="6345087"/>
              <a:ext cx="1822183" cy="353229"/>
            </a:xfrm>
            <a:prstGeom prst="rect">
              <a:avLst/>
            </a:prstGeom>
          </p:spPr>
        </p:pic>
      </p:grpSp>
    </p:spTree>
    <p:extLst>
      <p:ext uri="{BB962C8B-B14F-4D97-AF65-F5344CB8AC3E}">
        <p14:creationId xmlns:p14="http://schemas.microsoft.com/office/powerpoint/2010/main" val="14598865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descr="Kostenlose Vektorgrafik: &lt;strong&gt;Ei&lt;/strong&gt;, Oval, Lebensmittel, Runde ..."/>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456966" y="5971903"/>
            <a:ext cx="620268" cy="886097"/>
          </a:xfrm>
          <a:prstGeom prst="rect">
            <a:avLst/>
          </a:prstGeom>
        </p:spPr>
      </p:pic>
      <p:sp>
        <p:nvSpPr>
          <p:cNvPr id="5" name="Tijdelijke aanduiding voor dianummer 6"/>
          <p:cNvSpPr>
            <a:spLocks noGrp="1"/>
          </p:cNvSpPr>
          <p:nvPr>
            <p:ph type="sldNum" sz="quarter" idx="12"/>
          </p:nvPr>
        </p:nvSpPr>
        <p:spPr>
          <a:xfrm>
            <a:off x="11401083" y="6183316"/>
            <a:ext cx="683339" cy="365125"/>
          </a:xfrm>
        </p:spPr>
        <p:txBody>
          <a:bodyPr/>
          <a:lstStyle/>
          <a:p>
            <a:r>
              <a:rPr lang="nl-NL" sz="1600" b="1" dirty="0" smtClean="0">
                <a:solidFill>
                  <a:schemeClr val="tx1"/>
                </a:solidFill>
              </a:rPr>
              <a:t>3/13</a:t>
            </a:r>
            <a:endParaRPr lang="nl-NL" sz="1600" b="1" dirty="0">
              <a:solidFill>
                <a:schemeClr val="tx1"/>
              </a:solidFill>
            </a:endParaRPr>
          </a:p>
        </p:txBody>
      </p:sp>
      <p:pic>
        <p:nvPicPr>
          <p:cNvPr id="2" name="fragment fipronil_kort">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808670" y="476249"/>
            <a:ext cx="10540763" cy="5924551"/>
          </a:xfrm>
          <a:prstGeom prst="rect">
            <a:avLst/>
          </a:prstGeom>
        </p:spPr>
      </p:pic>
    </p:spTree>
    <p:extLst>
      <p:ext uri="{BB962C8B-B14F-4D97-AF65-F5344CB8AC3E}">
        <p14:creationId xmlns:p14="http://schemas.microsoft.com/office/powerpoint/2010/main" val="382789371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nl-NL" dirty="0" smtClean="0"/>
              <a:t>Moet </a:t>
            </a:r>
            <a:r>
              <a:rPr lang="nl-NL" dirty="0"/>
              <a:t>de norm tijdelijk worden verhoogd? </a:t>
            </a:r>
            <a:br>
              <a:rPr lang="nl-NL" dirty="0"/>
            </a:br>
            <a:endParaRPr lang="nl-NL" dirty="0"/>
          </a:p>
        </p:txBody>
      </p:sp>
      <p:sp>
        <p:nvSpPr>
          <p:cNvPr id="3" name="Tijdelijke aanduiding voor inhoud 2"/>
          <p:cNvSpPr>
            <a:spLocks noGrp="1"/>
          </p:cNvSpPr>
          <p:nvPr>
            <p:ph idx="1"/>
          </p:nvPr>
        </p:nvSpPr>
        <p:spPr/>
        <p:txBody>
          <a:bodyPr>
            <a:normAutofit/>
          </a:bodyPr>
          <a:lstStyle/>
          <a:p>
            <a:r>
              <a:rPr lang="nl-NL" sz="2800" dirty="0" smtClean="0"/>
              <a:t>Het is 2 augustus 2017, midden in de </a:t>
            </a:r>
            <a:r>
              <a:rPr lang="nl-NL" sz="2800" dirty="0" err="1" smtClean="0"/>
              <a:t>fipronil</a:t>
            </a:r>
            <a:r>
              <a:rPr lang="nl-NL" sz="2800" dirty="0" smtClean="0"/>
              <a:t>-affaire.</a:t>
            </a:r>
          </a:p>
          <a:p>
            <a:r>
              <a:rPr lang="nl-NL" sz="2800" dirty="0" smtClean="0"/>
              <a:t>Pluimveehouders doen het voorstel de </a:t>
            </a:r>
            <a:r>
              <a:rPr lang="nl-NL" sz="2800" dirty="0" err="1" smtClean="0"/>
              <a:t>fipronil</a:t>
            </a:r>
            <a:r>
              <a:rPr lang="nl-NL" sz="2800" dirty="0" smtClean="0"/>
              <a:t>-norm tijdelijk te verhogen.</a:t>
            </a:r>
          </a:p>
          <a:p>
            <a:r>
              <a:rPr lang="nl-NL" sz="2800" dirty="0" smtClean="0"/>
              <a:t>Vraag aan jullie (in jullie eigen rol): Wat vind je van dit voorstel?</a:t>
            </a:r>
          </a:p>
          <a:p>
            <a:endParaRPr lang="nl-NL" sz="2800" dirty="0"/>
          </a:p>
        </p:txBody>
      </p:sp>
      <p:pic>
        <p:nvPicPr>
          <p:cNvPr id="4" name="Afbeelding 3" descr="Kostenlose Vektorgrafik: &lt;strong&gt;Ei&lt;/strong&gt;, Oval, Lebensmittel, Runde ..."/>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456966" y="5971903"/>
            <a:ext cx="620268" cy="886097"/>
          </a:xfrm>
          <a:prstGeom prst="rect">
            <a:avLst/>
          </a:prstGeom>
        </p:spPr>
      </p:pic>
      <p:sp>
        <p:nvSpPr>
          <p:cNvPr id="5" name="Tijdelijke aanduiding voor dianummer 6"/>
          <p:cNvSpPr>
            <a:spLocks noGrp="1"/>
          </p:cNvSpPr>
          <p:nvPr>
            <p:ph type="sldNum" sz="quarter" idx="12"/>
          </p:nvPr>
        </p:nvSpPr>
        <p:spPr>
          <a:xfrm>
            <a:off x="11401083" y="6183316"/>
            <a:ext cx="683339" cy="365125"/>
          </a:xfrm>
        </p:spPr>
        <p:txBody>
          <a:bodyPr/>
          <a:lstStyle/>
          <a:p>
            <a:r>
              <a:rPr lang="nl-NL" sz="1600" b="1" dirty="0">
                <a:solidFill>
                  <a:schemeClr val="tx1"/>
                </a:solidFill>
              </a:rPr>
              <a:t>5</a:t>
            </a:r>
            <a:r>
              <a:rPr lang="nl-NL" sz="1600" b="1" dirty="0" smtClean="0">
                <a:solidFill>
                  <a:schemeClr val="tx1"/>
                </a:solidFill>
              </a:rPr>
              <a:t>/13</a:t>
            </a:r>
            <a:endParaRPr lang="nl-NL" sz="1600" b="1" dirty="0">
              <a:solidFill>
                <a:schemeClr val="tx1"/>
              </a:solidFill>
            </a:endParaRPr>
          </a:p>
        </p:txBody>
      </p:sp>
    </p:spTree>
    <p:extLst>
      <p:ext uri="{BB962C8B-B14F-4D97-AF65-F5344CB8AC3E}">
        <p14:creationId xmlns:p14="http://schemas.microsoft.com/office/powerpoint/2010/main" val="352495107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zelsoor 2"/>
          <p:cNvSpPr/>
          <p:nvPr/>
        </p:nvSpPr>
        <p:spPr>
          <a:xfrm>
            <a:off x="307840" y="1398487"/>
            <a:ext cx="11274560" cy="5253317"/>
          </a:xfrm>
          <a:prstGeom prst="foldedCorne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6" name="Afbeelding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48851" y="1564951"/>
            <a:ext cx="1589151" cy="3638068"/>
          </a:xfrm>
          <a:prstGeom prst="rect">
            <a:avLst/>
          </a:prstGeom>
        </p:spPr>
      </p:pic>
      <p:pic>
        <p:nvPicPr>
          <p:cNvPr id="5" name="Afbeelding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60323" y="1902633"/>
            <a:ext cx="1580198" cy="3170907"/>
          </a:xfrm>
          <a:prstGeom prst="rect">
            <a:avLst/>
          </a:prstGeom>
        </p:spPr>
      </p:pic>
      <p:pic>
        <p:nvPicPr>
          <p:cNvPr id="8" name="Afbeelding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57249" y="2034706"/>
            <a:ext cx="1723734" cy="3125030"/>
          </a:xfrm>
          <a:prstGeom prst="rect">
            <a:avLst/>
          </a:prstGeom>
        </p:spPr>
      </p:pic>
      <p:sp>
        <p:nvSpPr>
          <p:cNvPr id="9" name="Rechthoek 8"/>
          <p:cNvSpPr/>
          <p:nvPr/>
        </p:nvSpPr>
        <p:spPr>
          <a:xfrm>
            <a:off x="759518" y="5101298"/>
            <a:ext cx="1888067" cy="369332"/>
          </a:xfrm>
          <a:prstGeom prst="rect">
            <a:avLst/>
          </a:prstGeom>
        </p:spPr>
        <p:txBody>
          <a:bodyPr wrap="square">
            <a:spAutoFit/>
          </a:bodyPr>
          <a:lstStyle/>
          <a:p>
            <a:r>
              <a:rPr lang="nl-NL" dirty="0"/>
              <a:t>1. </a:t>
            </a:r>
            <a:r>
              <a:rPr lang="nl-NL" dirty="0" smtClean="0"/>
              <a:t>Consument </a:t>
            </a:r>
            <a:endParaRPr lang="nl-NL" dirty="0"/>
          </a:p>
        </p:txBody>
      </p:sp>
      <p:pic>
        <p:nvPicPr>
          <p:cNvPr id="7" name="Afbeelding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28311" y="2025121"/>
            <a:ext cx="2149208" cy="3076177"/>
          </a:xfrm>
          <a:prstGeom prst="rect">
            <a:avLst/>
          </a:prstGeom>
        </p:spPr>
      </p:pic>
      <p:sp>
        <p:nvSpPr>
          <p:cNvPr id="10" name="Rechthoek 9"/>
          <p:cNvSpPr/>
          <p:nvPr/>
        </p:nvSpPr>
        <p:spPr>
          <a:xfrm>
            <a:off x="7077760" y="5097593"/>
            <a:ext cx="2794593" cy="1200329"/>
          </a:xfrm>
          <a:prstGeom prst="rect">
            <a:avLst/>
          </a:prstGeom>
        </p:spPr>
        <p:txBody>
          <a:bodyPr wrap="square">
            <a:spAutoFit/>
          </a:bodyPr>
          <a:lstStyle/>
          <a:p>
            <a:r>
              <a:rPr lang="nl-NL" dirty="0" smtClean="0"/>
              <a:t>4</a:t>
            </a:r>
            <a:r>
              <a:rPr lang="nl-NL" dirty="0"/>
              <a:t>. NVWA </a:t>
            </a:r>
            <a:endParaRPr lang="nl-NL" dirty="0" smtClean="0"/>
          </a:p>
          <a:p>
            <a:r>
              <a:rPr lang="nl-NL" dirty="0" smtClean="0"/>
              <a:t>(bewaakt veiligheid </a:t>
            </a:r>
          </a:p>
          <a:p>
            <a:r>
              <a:rPr lang="nl-NL" dirty="0" smtClean="0"/>
              <a:t>voedsel </a:t>
            </a:r>
            <a:r>
              <a:rPr lang="nl-NL" dirty="0"/>
              <a:t>en </a:t>
            </a:r>
            <a:endParaRPr lang="nl-NL" dirty="0" smtClean="0"/>
          </a:p>
          <a:p>
            <a:r>
              <a:rPr lang="nl-NL" dirty="0" smtClean="0"/>
              <a:t>consumentenproducten)</a:t>
            </a:r>
            <a:endParaRPr lang="nl-NL" dirty="0"/>
          </a:p>
        </p:txBody>
      </p:sp>
      <p:sp>
        <p:nvSpPr>
          <p:cNvPr id="11" name="Rechthoek 10"/>
          <p:cNvSpPr/>
          <p:nvPr/>
        </p:nvSpPr>
        <p:spPr>
          <a:xfrm>
            <a:off x="3110831" y="5099719"/>
            <a:ext cx="2295136" cy="646331"/>
          </a:xfrm>
          <a:prstGeom prst="rect">
            <a:avLst/>
          </a:prstGeom>
        </p:spPr>
        <p:txBody>
          <a:bodyPr wrap="square">
            <a:spAutoFit/>
          </a:bodyPr>
          <a:lstStyle/>
          <a:p>
            <a:r>
              <a:rPr lang="nl-NL" dirty="0" smtClean="0"/>
              <a:t>2</a:t>
            </a:r>
            <a:r>
              <a:rPr lang="nl-NL" dirty="0"/>
              <a:t>. </a:t>
            </a:r>
            <a:r>
              <a:rPr lang="nl-NL" dirty="0" err="1" smtClean="0"/>
              <a:t>Supermarkt-ketens</a:t>
            </a:r>
            <a:endParaRPr lang="nl-NL" dirty="0"/>
          </a:p>
        </p:txBody>
      </p:sp>
      <p:sp>
        <p:nvSpPr>
          <p:cNvPr id="12" name="Rechthoek 11"/>
          <p:cNvSpPr/>
          <p:nvPr/>
        </p:nvSpPr>
        <p:spPr>
          <a:xfrm>
            <a:off x="5015025" y="5106860"/>
            <a:ext cx="1959929" cy="369332"/>
          </a:xfrm>
          <a:prstGeom prst="rect">
            <a:avLst/>
          </a:prstGeom>
        </p:spPr>
        <p:txBody>
          <a:bodyPr wrap="square">
            <a:spAutoFit/>
          </a:bodyPr>
          <a:lstStyle/>
          <a:p>
            <a:r>
              <a:rPr lang="nl-NL" dirty="0" smtClean="0"/>
              <a:t>3. Kippenboeren</a:t>
            </a:r>
            <a:endParaRPr lang="nl-NL" dirty="0"/>
          </a:p>
        </p:txBody>
      </p:sp>
      <p:sp>
        <p:nvSpPr>
          <p:cNvPr id="13" name="Rechthoek 12"/>
          <p:cNvSpPr/>
          <p:nvPr/>
        </p:nvSpPr>
        <p:spPr>
          <a:xfrm>
            <a:off x="9557249" y="5097593"/>
            <a:ext cx="1976621" cy="646331"/>
          </a:xfrm>
          <a:prstGeom prst="rect">
            <a:avLst/>
          </a:prstGeom>
        </p:spPr>
        <p:txBody>
          <a:bodyPr wrap="square">
            <a:spAutoFit/>
          </a:bodyPr>
          <a:lstStyle/>
          <a:p>
            <a:r>
              <a:rPr lang="nl-NL" dirty="0" smtClean="0"/>
              <a:t>5</a:t>
            </a:r>
            <a:r>
              <a:rPr lang="nl-NL" dirty="0"/>
              <a:t>. </a:t>
            </a:r>
            <a:r>
              <a:rPr lang="nl-NL" dirty="0" smtClean="0"/>
              <a:t>Wakker Dier /</a:t>
            </a:r>
          </a:p>
          <a:p>
            <a:r>
              <a:rPr lang="nl-NL" dirty="0" smtClean="0"/>
              <a:t>Milieu </a:t>
            </a:r>
            <a:r>
              <a:rPr lang="nl-NL" dirty="0"/>
              <a:t>Centraal.    </a:t>
            </a:r>
          </a:p>
        </p:txBody>
      </p:sp>
      <p:pic>
        <p:nvPicPr>
          <p:cNvPr id="4" name="Afbeelding 3"/>
          <p:cNvPicPr>
            <a:picLocks noChangeAspect="1"/>
          </p:cNvPicPr>
          <p:nvPr/>
        </p:nvPicPr>
        <p:blipFill>
          <a:blip r:embed="rId7" cstate="print">
            <a:extLst>
              <a:ext uri="{BEBA8EAE-BF5A-486C-A8C5-ECC9F3942E4B}">
                <a14:imgProps xmlns:a14="http://schemas.microsoft.com/office/drawing/2010/main">
                  <a14:imgLayer r:embed="rId8">
                    <a14:imgEffect>
                      <a14:backgroundRemoval t="0" b="98758" l="1813" r="97130"/>
                    </a14:imgEffect>
                  </a14:imgLayer>
                </a14:imgProps>
              </a:ext>
              <a:ext uri="{28A0092B-C50C-407E-A947-70E740481C1C}">
                <a14:useLocalDpi xmlns:a14="http://schemas.microsoft.com/office/drawing/2010/main" val="0"/>
              </a:ext>
            </a:extLst>
          </a:blip>
          <a:stretch>
            <a:fillRect/>
          </a:stretch>
        </p:blipFill>
        <p:spPr>
          <a:xfrm>
            <a:off x="361760" y="2826736"/>
            <a:ext cx="2749071" cy="2004907"/>
          </a:xfrm>
          <a:prstGeom prst="rect">
            <a:avLst/>
          </a:prstGeom>
        </p:spPr>
      </p:pic>
      <p:sp>
        <p:nvSpPr>
          <p:cNvPr id="14" name="Titel 1"/>
          <p:cNvSpPr txBox="1">
            <a:spLocks/>
          </p:cNvSpPr>
          <p:nvPr/>
        </p:nvSpPr>
        <p:spPr>
          <a:xfrm>
            <a:off x="424591" y="148352"/>
            <a:ext cx="8596668" cy="1320800"/>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nl-NL" dirty="0" smtClean="0"/>
              <a:t>Expertgroepjes: Wat zouden de actoren moeten weten om hier iets van te vinden?</a:t>
            </a:r>
            <a:endParaRPr lang="nl-NL" dirty="0"/>
          </a:p>
        </p:txBody>
      </p:sp>
      <p:sp>
        <p:nvSpPr>
          <p:cNvPr id="2" name="Titel 1"/>
          <p:cNvSpPr>
            <a:spLocks noGrp="1"/>
          </p:cNvSpPr>
          <p:nvPr>
            <p:ph type="title"/>
          </p:nvPr>
        </p:nvSpPr>
        <p:spPr>
          <a:xfrm>
            <a:off x="361760" y="1487544"/>
            <a:ext cx="8596668" cy="1320800"/>
          </a:xfrm>
        </p:spPr>
        <p:txBody>
          <a:bodyPr>
            <a:normAutofit/>
          </a:bodyPr>
          <a:lstStyle/>
          <a:p>
            <a:r>
              <a:rPr lang="nl-NL" sz="4400" dirty="0" smtClean="0"/>
              <a:t>De actoren</a:t>
            </a:r>
            <a:endParaRPr lang="nl-NL" sz="4400" dirty="0"/>
          </a:p>
        </p:txBody>
      </p:sp>
      <p:pic>
        <p:nvPicPr>
          <p:cNvPr id="15" name="Afbeelding 14" descr="Kostenlose Vektorgrafik: &lt;strong&gt;Ei&lt;/strong&gt;, Oval, Lebensmittel, Runde ..."/>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1456966" y="5971903"/>
            <a:ext cx="620268" cy="886097"/>
          </a:xfrm>
          <a:prstGeom prst="rect">
            <a:avLst/>
          </a:prstGeom>
        </p:spPr>
      </p:pic>
      <p:sp>
        <p:nvSpPr>
          <p:cNvPr id="16" name="Tijdelijke aanduiding voor dianummer 6"/>
          <p:cNvSpPr>
            <a:spLocks noGrp="1"/>
          </p:cNvSpPr>
          <p:nvPr>
            <p:ph type="sldNum" sz="quarter" idx="12"/>
          </p:nvPr>
        </p:nvSpPr>
        <p:spPr>
          <a:xfrm>
            <a:off x="11401083" y="6183316"/>
            <a:ext cx="683339" cy="365125"/>
          </a:xfrm>
        </p:spPr>
        <p:txBody>
          <a:bodyPr/>
          <a:lstStyle/>
          <a:p>
            <a:r>
              <a:rPr lang="nl-NL" sz="1600" b="1" dirty="0" smtClean="0">
                <a:solidFill>
                  <a:schemeClr val="tx1"/>
                </a:solidFill>
              </a:rPr>
              <a:t>6/13</a:t>
            </a:r>
            <a:endParaRPr lang="nl-NL" sz="1600" b="1" dirty="0">
              <a:solidFill>
                <a:schemeClr val="tx1"/>
              </a:solidFill>
            </a:endParaRPr>
          </a:p>
        </p:txBody>
      </p:sp>
    </p:spTree>
    <p:extLst>
      <p:ext uri="{BB962C8B-B14F-4D97-AF65-F5344CB8AC3E}">
        <p14:creationId xmlns:p14="http://schemas.microsoft.com/office/powerpoint/2010/main" val="94668426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77333" y="519952"/>
            <a:ext cx="10922996" cy="1255060"/>
          </a:xfrm>
        </p:spPr>
        <p:txBody>
          <a:bodyPr>
            <a:normAutofit fontScale="90000"/>
          </a:bodyPr>
          <a:lstStyle/>
          <a:p>
            <a:r>
              <a:rPr lang="nl-NL" sz="3200" dirty="0" smtClean="0"/>
              <a:t>Expertgroepjes. Wat </a:t>
            </a:r>
            <a:r>
              <a:rPr lang="nl-NL" sz="3200" dirty="0"/>
              <a:t>zouden de actoren </a:t>
            </a:r>
            <a:r>
              <a:rPr lang="nl-NL" sz="3200" dirty="0" smtClean="0"/>
              <a:t/>
            </a:r>
            <a:br>
              <a:rPr lang="nl-NL" sz="3200" dirty="0" smtClean="0"/>
            </a:br>
            <a:r>
              <a:rPr lang="nl-NL" sz="3200" dirty="0" smtClean="0"/>
              <a:t>moeten </a:t>
            </a:r>
            <a:r>
              <a:rPr lang="nl-NL" sz="3200" dirty="0"/>
              <a:t>weten </a:t>
            </a:r>
            <a:r>
              <a:rPr lang="nl-NL" sz="3200" dirty="0" smtClean="0"/>
              <a:t>om </a:t>
            </a:r>
            <a:r>
              <a:rPr lang="nl-NL" sz="3200" dirty="0"/>
              <a:t>hier iets van te vinden</a:t>
            </a:r>
            <a:r>
              <a:rPr lang="nl-NL" sz="3200" dirty="0" smtClean="0"/>
              <a:t>?</a:t>
            </a:r>
            <a:br>
              <a:rPr lang="nl-NL" sz="3200" dirty="0" smtClean="0"/>
            </a:br>
            <a:r>
              <a:rPr lang="nl-NL" sz="1600" dirty="0" smtClean="0">
                <a:solidFill>
                  <a:schemeClr val="tx1"/>
                </a:solidFill>
              </a:rPr>
              <a:t>Twee stappen – 20 min</a:t>
            </a:r>
            <a:endParaRPr lang="nl-NL" sz="1600" dirty="0">
              <a:solidFill>
                <a:schemeClr val="tx1"/>
              </a:solidFill>
            </a:endParaRPr>
          </a:p>
        </p:txBody>
      </p:sp>
      <p:sp>
        <p:nvSpPr>
          <p:cNvPr id="3" name="Tijdelijke aanduiding voor inhoud 2"/>
          <p:cNvSpPr>
            <a:spLocks noGrp="1"/>
          </p:cNvSpPr>
          <p:nvPr>
            <p:ph idx="1"/>
          </p:nvPr>
        </p:nvSpPr>
        <p:spPr>
          <a:xfrm>
            <a:off x="677333" y="1930400"/>
            <a:ext cx="9398995" cy="4927600"/>
          </a:xfrm>
        </p:spPr>
        <p:txBody>
          <a:bodyPr>
            <a:noAutofit/>
          </a:bodyPr>
          <a:lstStyle/>
          <a:p>
            <a:pPr>
              <a:lnSpc>
                <a:spcPct val="134000"/>
              </a:lnSpc>
              <a:buFont typeface="Wingdings" panose="05000000000000000000" pitchFamily="2" charset="2"/>
              <a:buChar char="Ø"/>
            </a:pPr>
            <a:r>
              <a:rPr lang="nl-NL" sz="2000" b="1" dirty="0" smtClean="0"/>
              <a:t>Stap </a:t>
            </a:r>
            <a:r>
              <a:rPr lang="nl-NL" sz="2000" b="1" dirty="0"/>
              <a:t>1 (5 min): </a:t>
            </a:r>
            <a:endParaRPr lang="nl-NL" sz="2000" b="1" dirty="0" smtClean="0"/>
          </a:p>
          <a:p>
            <a:pPr>
              <a:lnSpc>
                <a:spcPct val="134000"/>
              </a:lnSpc>
              <a:buFont typeface="Arial" panose="020B0604020202020204" pitchFamily="34" charset="0"/>
              <a:buChar char="•"/>
            </a:pPr>
            <a:r>
              <a:rPr lang="nl-NL" sz="2000" dirty="0" smtClean="0"/>
              <a:t>Formuleer </a:t>
            </a:r>
            <a:r>
              <a:rPr lang="nl-NL" sz="2000" dirty="0"/>
              <a:t>vragen </a:t>
            </a:r>
            <a:r>
              <a:rPr lang="nl-NL" sz="2000" i="1" dirty="0"/>
              <a:t>die vanuit het directe belang</a:t>
            </a:r>
            <a:r>
              <a:rPr lang="nl-NL" sz="2000" dirty="0"/>
              <a:t> </a:t>
            </a:r>
            <a:r>
              <a:rPr lang="nl-NL" sz="2000" dirty="0" smtClean="0"/>
              <a:t>van jullie </a:t>
            </a:r>
            <a:r>
              <a:rPr lang="nl-NL" sz="2000" dirty="0"/>
              <a:t>actor gesteld kunnen </a:t>
            </a:r>
            <a:r>
              <a:rPr lang="nl-NL" sz="2000" dirty="0" smtClean="0"/>
              <a:t>worden. Eventueel worden steunvragen aangeboden. </a:t>
            </a:r>
            <a:endParaRPr lang="nl-NL" sz="2000" dirty="0"/>
          </a:p>
          <a:p>
            <a:pPr>
              <a:lnSpc>
                <a:spcPct val="134000"/>
              </a:lnSpc>
              <a:buFont typeface="Wingdings" panose="05000000000000000000" pitchFamily="2" charset="2"/>
              <a:buChar char="Ø"/>
            </a:pPr>
            <a:r>
              <a:rPr lang="nl-NL" sz="2000" b="1" dirty="0"/>
              <a:t>Stap 2</a:t>
            </a:r>
            <a:r>
              <a:rPr lang="nl-NL" sz="2000" b="1" dirty="0" smtClean="0"/>
              <a:t> (15 </a:t>
            </a:r>
            <a:r>
              <a:rPr lang="nl-NL" sz="2000" b="1" dirty="0"/>
              <a:t>min): </a:t>
            </a:r>
            <a:endParaRPr lang="nl-NL" sz="2000" b="1" dirty="0" smtClean="0"/>
          </a:p>
          <a:p>
            <a:pPr>
              <a:lnSpc>
                <a:spcPct val="134000"/>
              </a:lnSpc>
              <a:buFont typeface="Arial" panose="020B0604020202020204" pitchFamily="34" charset="0"/>
              <a:buChar char="•"/>
            </a:pPr>
            <a:r>
              <a:rPr lang="nl-NL" sz="2000" dirty="0" smtClean="0"/>
              <a:t>Bronnen </a:t>
            </a:r>
            <a:r>
              <a:rPr lang="nl-NL" sz="2000" dirty="0"/>
              <a:t>uitdelen per groepje </a:t>
            </a:r>
            <a:r>
              <a:rPr lang="nl-NL" sz="2000" dirty="0" smtClean="0"/>
              <a:t>(via </a:t>
            </a:r>
            <a:r>
              <a:rPr lang="nl-NL" sz="2000" dirty="0" err="1" smtClean="0"/>
              <a:t>itslearning</a:t>
            </a:r>
            <a:r>
              <a:rPr lang="nl-NL" sz="2000" dirty="0" smtClean="0"/>
              <a:t> </a:t>
            </a:r>
            <a:r>
              <a:rPr lang="nl-NL" sz="2000" dirty="0" smtClean="0">
                <a:sym typeface="Wingdings" panose="05000000000000000000" pitchFamily="2" charset="2"/>
              </a:rPr>
              <a:t> app</a:t>
            </a:r>
            <a:r>
              <a:rPr lang="nl-NL" sz="2000" dirty="0" smtClean="0"/>
              <a:t>). Googelen mag ook. </a:t>
            </a:r>
          </a:p>
          <a:p>
            <a:pPr>
              <a:lnSpc>
                <a:spcPct val="134000"/>
              </a:lnSpc>
              <a:buFont typeface="Arial" panose="020B0604020202020204" pitchFamily="34" charset="0"/>
              <a:buChar char="•"/>
            </a:pPr>
            <a:r>
              <a:rPr lang="nl-NL" sz="2000" dirty="0" smtClean="0"/>
              <a:t>Bronnen </a:t>
            </a:r>
            <a:r>
              <a:rPr lang="nl-NL" sz="2000" dirty="0"/>
              <a:t>bestuderen en </a:t>
            </a:r>
            <a:r>
              <a:rPr lang="nl-NL" sz="2000" dirty="0" smtClean="0"/>
              <a:t>vragen </a:t>
            </a:r>
            <a:r>
              <a:rPr lang="nl-NL" sz="2000" dirty="0"/>
              <a:t>beantwoorden.</a:t>
            </a:r>
            <a:r>
              <a:rPr lang="nl-NL" sz="2000" b="1" dirty="0"/>
              <a:t> </a:t>
            </a:r>
            <a:endParaRPr lang="nl-NL" sz="2000" b="1" dirty="0" smtClean="0"/>
          </a:p>
          <a:p>
            <a:pPr>
              <a:lnSpc>
                <a:spcPct val="134000"/>
              </a:lnSpc>
              <a:buFont typeface="Arial" panose="020B0604020202020204" pitchFamily="34" charset="0"/>
              <a:buChar char="•"/>
            </a:pPr>
            <a:r>
              <a:rPr lang="nl-NL" sz="2000" dirty="0" smtClean="0"/>
              <a:t>Argumenten </a:t>
            </a:r>
            <a:r>
              <a:rPr lang="nl-NL" sz="2000" dirty="0"/>
              <a:t>noteren op een post-it. Post-</a:t>
            </a:r>
            <a:r>
              <a:rPr lang="nl-NL" sz="2000" dirty="0" err="1"/>
              <a:t>its</a:t>
            </a:r>
            <a:r>
              <a:rPr lang="nl-NL" sz="2000" dirty="0"/>
              <a:t> zijn nodig voor de discussie </a:t>
            </a:r>
            <a:r>
              <a:rPr lang="nl-NL" sz="2000" dirty="0" smtClean="0"/>
              <a:t>met andere actoren in </a:t>
            </a:r>
            <a:r>
              <a:rPr lang="nl-NL" sz="2000" dirty="0"/>
              <a:t>volgende </a:t>
            </a:r>
            <a:r>
              <a:rPr lang="nl-NL" sz="2000" dirty="0" smtClean="0"/>
              <a:t>ronde. Eventueel kan er korte uitwisseling tussen gelijke actorengroepjes plaatsvinden. </a:t>
            </a:r>
            <a:endParaRPr lang="nl-NL" sz="2000" dirty="0"/>
          </a:p>
        </p:txBody>
      </p:sp>
      <p:pic>
        <p:nvPicPr>
          <p:cNvPr id="6" name="Afbeelding 5" descr="Kostenlose Vektorgrafik: &lt;strong&gt;Ei&lt;/strong&gt;, Oval, Lebensmittel, Runde ..."/>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56966" y="5971903"/>
            <a:ext cx="620268" cy="886097"/>
          </a:xfrm>
          <a:prstGeom prst="rect">
            <a:avLst/>
          </a:prstGeom>
        </p:spPr>
      </p:pic>
      <p:sp>
        <p:nvSpPr>
          <p:cNvPr id="7" name="Tijdelijke aanduiding voor dianummer 6"/>
          <p:cNvSpPr>
            <a:spLocks noGrp="1"/>
          </p:cNvSpPr>
          <p:nvPr>
            <p:ph type="sldNum" sz="quarter" idx="12"/>
          </p:nvPr>
        </p:nvSpPr>
        <p:spPr>
          <a:xfrm>
            <a:off x="11401083" y="6183316"/>
            <a:ext cx="683339" cy="365125"/>
          </a:xfrm>
        </p:spPr>
        <p:txBody>
          <a:bodyPr/>
          <a:lstStyle/>
          <a:p>
            <a:r>
              <a:rPr lang="nl-NL" sz="1600" b="1" dirty="0" smtClean="0">
                <a:solidFill>
                  <a:schemeClr val="tx1"/>
                </a:solidFill>
              </a:rPr>
              <a:t>7/13</a:t>
            </a:r>
            <a:endParaRPr lang="nl-NL" sz="1600" b="1" dirty="0">
              <a:solidFill>
                <a:schemeClr val="tx1"/>
              </a:solidFill>
            </a:endParaRPr>
          </a:p>
        </p:txBody>
      </p:sp>
    </p:spTree>
    <p:extLst>
      <p:ext uri="{BB962C8B-B14F-4D97-AF65-F5344CB8AC3E}">
        <p14:creationId xmlns:p14="http://schemas.microsoft.com/office/powerpoint/2010/main" val="18088602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descr="Kostenlose Vektorgrafik: &lt;strong&gt;Ei&lt;/strong&gt;, Oval, Lebensmittel, Runde ..."/>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456966" y="5971903"/>
            <a:ext cx="620268" cy="886097"/>
          </a:xfrm>
          <a:prstGeom prst="rect">
            <a:avLst/>
          </a:prstGeom>
        </p:spPr>
      </p:pic>
      <p:sp>
        <p:nvSpPr>
          <p:cNvPr id="6" name="Tijdelijke aanduiding voor dianummer 6"/>
          <p:cNvSpPr>
            <a:spLocks noGrp="1"/>
          </p:cNvSpPr>
          <p:nvPr>
            <p:ph type="sldNum" sz="quarter" idx="12"/>
          </p:nvPr>
        </p:nvSpPr>
        <p:spPr>
          <a:xfrm>
            <a:off x="11401083" y="6183316"/>
            <a:ext cx="683339" cy="365125"/>
          </a:xfrm>
        </p:spPr>
        <p:txBody>
          <a:bodyPr/>
          <a:lstStyle/>
          <a:p>
            <a:r>
              <a:rPr lang="nl-NL" sz="1600" b="1" dirty="0" smtClean="0">
                <a:solidFill>
                  <a:schemeClr val="tx1"/>
                </a:solidFill>
              </a:rPr>
              <a:t>8/13</a:t>
            </a:r>
            <a:endParaRPr lang="nl-NL" sz="1600" b="1" dirty="0">
              <a:solidFill>
                <a:schemeClr val="tx1"/>
              </a:solidFill>
            </a:endParaRPr>
          </a:p>
        </p:txBody>
      </p:sp>
      <p:sp>
        <p:nvSpPr>
          <p:cNvPr id="3" name="Titel 2"/>
          <p:cNvSpPr>
            <a:spLocks noGrp="1"/>
          </p:cNvSpPr>
          <p:nvPr>
            <p:ph type="title"/>
          </p:nvPr>
        </p:nvSpPr>
        <p:spPr/>
        <p:txBody>
          <a:bodyPr/>
          <a:lstStyle/>
          <a:p>
            <a:r>
              <a:rPr lang="nl-NL" dirty="0" smtClean="0"/>
              <a:t>Niet alleen mening vormen, ook mening delen!</a:t>
            </a:r>
            <a:endParaRPr lang="nl-NL" dirty="0"/>
          </a:p>
        </p:txBody>
      </p:sp>
      <p:pic>
        <p:nvPicPr>
          <p:cNvPr id="7" name="clip nieuwsuur_overleg actore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997621" y="546637"/>
            <a:ext cx="9652451" cy="5425266"/>
          </a:xfrm>
          <a:prstGeom prst="rect">
            <a:avLst/>
          </a:prstGeom>
        </p:spPr>
      </p:pic>
    </p:spTree>
    <p:extLst>
      <p:ext uri="{BB962C8B-B14F-4D97-AF65-F5344CB8AC3E}">
        <p14:creationId xmlns:p14="http://schemas.microsoft.com/office/powerpoint/2010/main" val="1997736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Afbeelding 37" descr="Kostenlose Vektorgrafik: &lt;strong&gt;Ei&lt;/strong&gt;, Oval, Lebensmittel, Runde ..."/>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56966" y="5971903"/>
            <a:ext cx="620268" cy="886097"/>
          </a:xfrm>
          <a:prstGeom prst="rect">
            <a:avLst/>
          </a:prstGeom>
        </p:spPr>
      </p:pic>
      <p:sp>
        <p:nvSpPr>
          <p:cNvPr id="2" name="Titel 1"/>
          <p:cNvSpPr>
            <a:spLocks noGrp="1"/>
          </p:cNvSpPr>
          <p:nvPr>
            <p:ph type="title"/>
          </p:nvPr>
        </p:nvSpPr>
        <p:spPr>
          <a:xfrm>
            <a:off x="499382" y="348651"/>
            <a:ext cx="9269602" cy="1062522"/>
          </a:xfrm>
        </p:spPr>
        <p:txBody>
          <a:bodyPr>
            <a:normAutofit fontScale="90000"/>
          </a:bodyPr>
          <a:lstStyle/>
          <a:p>
            <a:r>
              <a:rPr lang="nl-NL" b="1" dirty="0" smtClean="0"/>
              <a:t>Discussiegroepjes </a:t>
            </a:r>
            <a:r>
              <a:rPr lang="nl-NL" b="1" dirty="0"/>
              <a:t>om tot een advies te komen </a:t>
            </a:r>
            <a:r>
              <a:rPr lang="nl-NL" b="1" dirty="0" smtClean="0"/>
              <a:t/>
            </a:r>
            <a:br>
              <a:rPr lang="nl-NL" b="1" dirty="0" smtClean="0"/>
            </a:br>
            <a:r>
              <a:rPr lang="nl-NL" sz="1800" dirty="0" smtClean="0">
                <a:solidFill>
                  <a:schemeClr val="tx1"/>
                </a:solidFill>
              </a:rPr>
              <a:t>Een viskom in vier stappen - 15 min</a:t>
            </a:r>
            <a:endParaRPr lang="nl-NL" sz="1800" dirty="0">
              <a:solidFill>
                <a:schemeClr val="tx1"/>
              </a:solidFill>
            </a:endParaRPr>
          </a:p>
        </p:txBody>
      </p:sp>
      <p:sp>
        <p:nvSpPr>
          <p:cNvPr id="5" name="Rectangle 3"/>
          <p:cNvSpPr txBox="1">
            <a:spLocks noChangeArrowheads="1"/>
          </p:cNvSpPr>
          <p:nvPr/>
        </p:nvSpPr>
        <p:spPr>
          <a:xfrm>
            <a:off x="353224" y="1652593"/>
            <a:ext cx="11838776" cy="5362430"/>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lnSpc>
                <a:spcPct val="114000"/>
              </a:lnSpc>
              <a:buNone/>
            </a:pPr>
            <a:r>
              <a:rPr lang="nl-NL" altLang="nl-NL" sz="2400" b="1" dirty="0" smtClean="0">
                <a:solidFill>
                  <a:schemeClr val="tx1"/>
                </a:solidFill>
              </a:rPr>
              <a:t>Werkvorm: viskom*</a:t>
            </a:r>
          </a:p>
          <a:p>
            <a:pPr marL="0" indent="0">
              <a:lnSpc>
                <a:spcPct val="114000"/>
              </a:lnSpc>
              <a:buNone/>
            </a:pPr>
            <a:r>
              <a:rPr lang="nl-NL" altLang="nl-NL" sz="2400" dirty="0" smtClean="0">
                <a:solidFill>
                  <a:schemeClr val="tx1"/>
                </a:solidFill>
              </a:rPr>
              <a:t>1. Verdeel in je expertgroep (dus per actor) </a:t>
            </a:r>
          </a:p>
          <a:p>
            <a:pPr marL="0" indent="0">
              <a:lnSpc>
                <a:spcPct val="114000"/>
              </a:lnSpc>
              <a:buNone/>
            </a:pPr>
            <a:r>
              <a:rPr lang="nl-NL" altLang="nl-NL" sz="2400" dirty="0" smtClean="0">
                <a:solidFill>
                  <a:schemeClr val="tx1"/>
                </a:solidFill>
              </a:rPr>
              <a:t>    de volgende drie rollen: </a:t>
            </a:r>
          </a:p>
          <a:p>
            <a:pPr marL="0" indent="0">
              <a:lnSpc>
                <a:spcPct val="114000"/>
              </a:lnSpc>
              <a:buNone/>
            </a:pPr>
            <a:r>
              <a:rPr lang="nl-NL" altLang="nl-NL" sz="2400" dirty="0"/>
              <a:t>	</a:t>
            </a:r>
            <a:r>
              <a:rPr lang="nl-NL" altLang="nl-NL" sz="2400" dirty="0" smtClean="0"/>
              <a:t> </a:t>
            </a:r>
            <a:r>
              <a:rPr lang="nl-NL" altLang="nl-NL" sz="2400" dirty="0" smtClean="0">
                <a:solidFill>
                  <a:srgbClr val="FFC000"/>
                </a:solidFill>
              </a:rPr>
              <a:t>A</a:t>
            </a:r>
            <a:r>
              <a:rPr lang="nl-NL" altLang="nl-NL" sz="2400" dirty="0" smtClean="0"/>
              <a:t>: </a:t>
            </a:r>
            <a:r>
              <a:rPr lang="nl-NL" altLang="nl-NL" sz="2400" dirty="0">
                <a:solidFill>
                  <a:schemeClr val="tx1"/>
                </a:solidFill>
              </a:rPr>
              <a:t>V</a:t>
            </a:r>
            <a:r>
              <a:rPr lang="nl-NL" altLang="nl-NL" sz="2400" dirty="0" smtClean="0">
                <a:solidFill>
                  <a:schemeClr val="tx1"/>
                </a:solidFill>
              </a:rPr>
              <a:t>oert discussie met overige actoren (m.b.v. post-</a:t>
            </a:r>
            <a:r>
              <a:rPr lang="nl-NL" altLang="nl-NL" sz="2400" dirty="0" err="1" smtClean="0">
                <a:solidFill>
                  <a:schemeClr val="tx1"/>
                </a:solidFill>
              </a:rPr>
              <a:t>its</a:t>
            </a:r>
            <a:r>
              <a:rPr lang="nl-NL" altLang="nl-NL" sz="2400" dirty="0" smtClean="0">
                <a:solidFill>
                  <a:schemeClr val="tx1"/>
                </a:solidFill>
              </a:rPr>
              <a:t>), met back-ups (‘A2’)</a:t>
            </a:r>
          </a:p>
          <a:p>
            <a:pPr marL="571500" indent="-571500">
              <a:lnSpc>
                <a:spcPct val="114000"/>
              </a:lnSpc>
              <a:buFont typeface="Wingdings" panose="05000000000000000000" pitchFamily="2" charset="2"/>
              <a:buNone/>
            </a:pPr>
            <a:r>
              <a:rPr lang="nl-NL" altLang="nl-NL" sz="2400" dirty="0" smtClean="0"/>
              <a:t>	</a:t>
            </a:r>
            <a:r>
              <a:rPr lang="nl-NL" altLang="nl-NL" sz="2400" dirty="0" smtClean="0">
                <a:solidFill>
                  <a:srgbClr val="00B0F0"/>
                </a:solidFill>
              </a:rPr>
              <a:t>B</a:t>
            </a:r>
            <a:r>
              <a:rPr lang="nl-NL" altLang="nl-NL" sz="2400" dirty="0" smtClean="0"/>
              <a:t>: </a:t>
            </a:r>
            <a:r>
              <a:rPr lang="nl-NL" altLang="nl-NL" sz="2400" dirty="0" smtClean="0">
                <a:solidFill>
                  <a:schemeClr val="tx1"/>
                </a:solidFill>
              </a:rPr>
              <a:t>Observeert en noteert </a:t>
            </a:r>
            <a:r>
              <a:rPr lang="nl-NL" altLang="nl-NL" sz="2400" i="1" dirty="0" smtClean="0">
                <a:solidFill>
                  <a:schemeClr val="tx1"/>
                </a:solidFill>
              </a:rPr>
              <a:t>de argumenten</a:t>
            </a:r>
            <a:r>
              <a:rPr lang="nl-NL" altLang="nl-NL" sz="2400" dirty="0" smtClean="0">
                <a:solidFill>
                  <a:schemeClr val="tx1"/>
                </a:solidFill>
              </a:rPr>
              <a:t> van A </a:t>
            </a:r>
          </a:p>
          <a:p>
            <a:pPr marL="571500" indent="-571500">
              <a:lnSpc>
                <a:spcPct val="114000"/>
              </a:lnSpc>
              <a:buFont typeface="Wingdings" panose="05000000000000000000" pitchFamily="2" charset="2"/>
              <a:buNone/>
            </a:pPr>
            <a:r>
              <a:rPr lang="nl-NL" altLang="nl-NL" sz="2400" dirty="0" smtClean="0"/>
              <a:t>	</a:t>
            </a:r>
            <a:r>
              <a:rPr lang="nl-NL" altLang="nl-NL" sz="2400" dirty="0" smtClean="0">
                <a:solidFill>
                  <a:srgbClr val="FF0000"/>
                </a:solidFill>
              </a:rPr>
              <a:t>C</a:t>
            </a:r>
            <a:r>
              <a:rPr lang="nl-NL" altLang="nl-NL" sz="2400" dirty="0" smtClean="0"/>
              <a:t>: </a:t>
            </a:r>
            <a:r>
              <a:rPr lang="nl-NL" altLang="nl-NL" sz="2400" dirty="0" smtClean="0">
                <a:solidFill>
                  <a:schemeClr val="tx1"/>
                </a:solidFill>
              </a:rPr>
              <a:t>Observeert en noteert </a:t>
            </a:r>
            <a:r>
              <a:rPr lang="nl-NL" altLang="nl-NL" sz="2400" i="1" dirty="0" smtClean="0">
                <a:solidFill>
                  <a:schemeClr val="tx1"/>
                </a:solidFill>
              </a:rPr>
              <a:t>de benodigde en ontbrekende kennis </a:t>
            </a:r>
            <a:r>
              <a:rPr lang="nl-NL" altLang="nl-NL" sz="2400" dirty="0" smtClean="0">
                <a:solidFill>
                  <a:schemeClr val="tx1"/>
                </a:solidFill>
              </a:rPr>
              <a:t>van A </a:t>
            </a:r>
          </a:p>
          <a:p>
            <a:pPr marL="571500" indent="-571500">
              <a:lnSpc>
                <a:spcPct val="114000"/>
              </a:lnSpc>
              <a:buFont typeface="Wingdings" panose="05000000000000000000" pitchFamily="2" charset="2"/>
              <a:buNone/>
            </a:pPr>
            <a:r>
              <a:rPr lang="nl-NL" altLang="nl-NL" sz="2400" dirty="0" smtClean="0">
                <a:solidFill>
                  <a:schemeClr val="tx1"/>
                </a:solidFill>
              </a:rPr>
              <a:t>2. Voeren discussie over vraag: </a:t>
            </a:r>
            <a:r>
              <a:rPr lang="nl-NL" altLang="nl-NL" sz="2400" i="1" dirty="0">
                <a:solidFill>
                  <a:schemeClr val="tx1"/>
                </a:solidFill>
              </a:rPr>
              <a:t>M</a:t>
            </a:r>
            <a:r>
              <a:rPr lang="nl-NL" altLang="nl-NL" sz="2400" i="1" dirty="0" smtClean="0">
                <a:solidFill>
                  <a:schemeClr val="tx1"/>
                </a:solidFill>
              </a:rPr>
              <a:t>oet de norm tijdelijk worden verhoogd?</a:t>
            </a:r>
            <a:r>
              <a:rPr lang="nl-NL" altLang="nl-NL" sz="2400" dirty="0" smtClean="0">
                <a:solidFill>
                  <a:schemeClr val="tx1"/>
                </a:solidFill>
              </a:rPr>
              <a:t>       </a:t>
            </a:r>
          </a:p>
          <a:p>
            <a:pPr marL="0" indent="0">
              <a:lnSpc>
                <a:spcPct val="114000"/>
              </a:lnSpc>
              <a:buNone/>
            </a:pPr>
            <a:r>
              <a:rPr lang="nl-NL" altLang="nl-NL" sz="2400" dirty="0">
                <a:solidFill>
                  <a:schemeClr val="tx1"/>
                </a:solidFill>
              </a:rPr>
              <a:t> </a:t>
            </a:r>
            <a:r>
              <a:rPr lang="nl-NL" altLang="nl-NL" sz="2400" dirty="0" smtClean="0">
                <a:solidFill>
                  <a:schemeClr val="tx1"/>
                </a:solidFill>
              </a:rPr>
              <a:t>   Streven naar één gezamenlijk besluit. </a:t>
            </a:r>
          </a:p>
          <a:p>
            <a:pPr marL="571500" indent="-571500">
              <a:lnSpc>
                <a:spcPct val="114000"/>
              </a:lnSpc>
              <a:buFont typeface="Wingdings" panose="05000000000000000000" pitchFamily="2" charset="2"/>
              <a:buNone/>
            </a:pPr>
            <a:r>
              <a:rPr lang="nl-NL" altLang="nl-NL" sz="2400" dirty="0" smtClean="0">
                <a:solidFill>
                  <a:schemeClr val="tx1"/>
                </a:solidFill>
              </a:rPr>
              <a:t>3. Besluiten en proces uit de viskom bespreken (plenair). </a:t>
            </a:r>
            <a:endParaRPr lang="nl-NL" altLang="nl-NL" sz="2400" dirty="0">
              <a:solidFill>
                <a:schemeClr val="tx1"/>
              </a:solidFill>
            </a:endParaRPr>
          </a:p>
        </p:txBody>
      </p:sp>
      <p:grpSp>
        <p:nvGrpSpPr>
          <p:cNvPr id="33" name="Groep 32"/>
          <p:cNvGrpSpPr/>
          <p:nvPr/>
        </p:nvGrpSpPr>
        <p:grpSpPr>
          <a:xfrm>
            <a:off x="8635672" y="662521"/>
            <a:ext cx="2928799" cy="2560068"/>
            <a:chOff x="6043152" y="881790"/>
            <a:chExt cx="1764896" cy="1348354"/>
          </a:xfrm>
        </p:grpSpPr>
        <p:sp>
          <p:nvSpPr>
            <p:cNvPr id="6" name="Oval 5"/>
            <p:cNvSpPr>
              <a:spLocks noChangeArrowheads="1"/>
            </p:cNvSpPr>
            <p:nvPr/>
          </p:nvSpPr>
          <p:spPr bwMode="auto">
            <a:xfrm>
              <a:off x="6400800" y="914400"/>
              <a:ext cx="1371600" cy="1219200"/>
            </a:xfrm>
            <a:prstGeom prst="ellipse">
              <a:avLst/>
            </a:prstGeom>
            <a:solidFill>
              <a:srgbClr val="FFFF00"/>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7" name="Oval 6"/>
            <p:cNvSpPr>
              <a:spLocks noChangeArrowheads="1"/>
            </p:cNvSpPr>
            <p:nvPr/>
          </p:nvSpPr>
          <p:spPr bwMode="auto">
            <a:xfrm>
              <a:off x="6705600" y="1219200"/>
              <a:ext cx="762000" cy="609600"/>
            </a:xfrm>
            <a:prstGeom prst="ellipse">
              <a:avLst/>
            </a:prstGeom>
            <a:solidFill>
              <a:schemeClr val="hlink"/>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8" name="AutoShape 7"/>
            <p:cNvSpPr>
              <a:spLocks noChangeArrowheads="1"/>
            </p:cNvSpPr>
            <p:nvPr/>
          </p:nvSpPr>
          <p:spPr bwMode="auto">
            <a:xfrm>
              <a:off x="6629400" y="1447800"/>
              <a:ext cx="228600" cy="228600"/>
            </a:xfrm>
            <a:prstGeom prst="smileyFace">
              <a:avLst>
                <a:gd name="adj" fmla="val 4653"/>
              </a:avLst>
            </a:prstGeom>
            <a:solidFill>
              <a:srgbClr val="FFC000"/>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9" name="AutoShape 8"/>
            <p:cNvSpPr>
              <a:spLocks noChangeArrowheads="1"/>
            </p:cNvSpPr>
            <p:nvPr/>
          </p:nvSpPr>
          <p:spPr bwMode="auto">
            <a:xfrm>
              <a:off x="6327719" y="1280814"/>
              <a:ext cx="228600" cy="228600"/>
            </a:xfrm>
            <a:prstGeom prst="smileyFace">
              <a:avLst>
                <a:gd name="adj" fmla="val 4653"/>
              </a:avLst>
            </a:prstGeom>
            <a:solidFill>
              <a:srgbClr val="FF0000"/>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10" name="AutoShape 9"/>
            <p:cNvSpPr>
              <a:spLocks noChangeArrowheads="1"/>
            </p:cNvSpPr>
            <p:nvPr/>
          </p:nvSpPr>
          <p:spPr bwMode="auto">
            <a:xfrm>
              <a:off x="6329087" y="1557912"/>
              <a:ext cx="228600" cy="228600"/>
            </a:xfrm>
            <a:prstGeom prst="smileyFace">
              <a:avLst>
                <a:gd name="adj" fmla="val 4653"/>
              </a:avLst>
            </a:prstGeom>
            <a:solidFill>
              <a:srgbClr val="00B0F0"/>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14" name="AutoShape 13"/>
            <p:cNvSpPr>
              <a:spLocks noChangeArrowheads="1"/>
            </p:cNvSpPr>
            <p:nvPr/>
          </p:nvSpPr>
          <p:spPr bwMode="auto">
            <a:xfrm>
              <a:off x="7341885" y="1273253"/>
              <a:ext cx="228600" cy="228600"/>
            </a:xfrm>
            <a:prstGeom prst="smileyFace">
              <a:avLst>
                <a:gd name="adj" fmla="val 4653"/>
              </a:avLst>
            </a:prstGeom>
            <a:solidFill>
              <a:srgbClr val="33CC33"/>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15" name="AutoShape 14"/>
            <p:cNvSpPr>
              <a:spLocks noChangeArrowheads="1"/>
            </p:cNvSpPr>
            <p:nvPr/>
          </p:nvSpPr>
          <p:spPr bwMode="auto">
            <a:xfrm>
              <a:off x="7579448" y="1340963"/>
              <a:ext cx="228600" cy="228600"/>
            </a:xfrm>
            <a:prstGeom prst="smileyFace">
              <a:avLst>
                <a:gd name="adj" fmla="val 4653"/>
              </a:avLst>
            </a:prstGeom>
            <a:solidFill>
              <a:srgbClr val="33CC33"/>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16" name="AutoShape 15"/>
            <p:cNvSpPr>
              <a:spLocks noChangeArrowheads="1"/>
            </p:cNvSpPr>
            <p:nvPr/>
          </p:nvSpPr>
          <p:spPr bwMode="auto">
            <a:xfrm>
              <a:off x="7149421" y="941985"/>
              <a:ext cx="228600" cy="228600"/>
            </a:xfrm>
            <a:prstGeom prst="smileyFace">
              <a:avLst>
                <a:gd name="adj" fmla="val 4653"/>
              </a:avLst>
            </a:prstGeom>
            <a:solidFill>
              <a:srgbClr val="33CC33"/>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17" name="AutoShape 16"/>
            <p:cNvSpPr>
              <a:spLocks noChangeArrowheads="1"/>
            </p:cNvSpPr>
            <p:nvPr/>
          </p:nvSpPr>
          <p:spPr bwMode="auto">
            <a:xfrm>
              <a:off x="6947543" y="881790"/>
              <a:ext cx="228600" cy="228600"/>
            </a:xfrm>
            <a:prstGeom prst="smileyFace">
              <a:avLst>
                <a:gd name="adj" fmla="val 4653"/>
              </a:avLst>
            </a:prstGeom>
            <a:solidFill>
              <a:srgbClr val="33CC33"/>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18" name="AutoShape 17"/>
            <p:cNvSpPr>
              <a:spLocks noChangeArrowheads="1"/>
            </p:cNvSpPr>
            <p:nvPr/>
          </p:nvSpPr>
          <p:spPr bwMode="auto">
            <a:xfrm>
              <a:off x="6972300" y="1156020"/>
              <a:ext cx="228600" cy="228600"/>
            </a:xfrm>
            <a:prstGeom prst="smileyFace">
              <a:avLst>
                <a:gd name="adj" fmla="val 4653"/>
              </a:avLst>
            </a:prstGeom>
            <a:solidFill>
              <a:srgbClr val="33CC33"/>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19" name="AutoShape 18"/>
            <p:cNvSpPr>
              <a:spLocks noChangeArrowheads="1"/>
            </p:cNvSpPr>
            <p:nvPr/>
          </p:nvSpPr>
          <p:spPr bwMode="auto">
            <a:xfrm>
              <a:off x="6781800" y="1752600"/>
              <a:ext cx="228600" cy="228600"/>
            </a:xfrm>
            <a:prstGeom prst="smileyFace">
              <a:avLst>
                <a:gd name="adj" fmla="val 4653"/>
              </a:avLst>
            </a:prstGeom>
            <a:solidFill>
              <a:srgbClr val="33CC33"/>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20" name="AutoShape 19"/>
            <p:cNvSpPr>
              <a:spLocks noChangeArrowheads="1"/>
            </p:cNvSpPr>
            <p:nvPr/>
          </p:nvSpPr>
          <p:spPr bwMode="auto">
            <a:xfrm>
              <a:off x="7409224" y="1734637"/>
              <a:ext cx="228600" cy="228600"/>
            </a:xfrm>
            <a:prstGeom prst="smileyFace">
              <a:avLst>
                <a:gd name="adj" fmla="val 4653"/>
              </a:avLst>
            </a:prstGeom>
            <a:solidFill>
              <a:srgbClr val="33CC33"/>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21" name="AutoShape 20"/>
            <p:cNvSpPr>
              <a:spLocks noChangeArrowheads="1"/>
            </p:cNvSpPr>
            <p:nvPr/>
          </p:nvSpPr>
          <p:spPr bwMode="auto">
            <a:xfrm>
              <a:off x="7162800" y="1752600"/>
              <a:ext cx="228600" cy="228600"/>
            </a:xfrm>
            <a:prstGeom prst="smileyFace">
              <a:avLst>
                <a:gd name="adj" fmla="val 4653"/>
              </a:avLst>
            </a:prstGeom>
            <a:solidFill>
              <a:srgbClr val="33CC33"/>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22" name="AutoShape 21"/>
            <p:cNvSpPr>
              <a:spLocks noChangeArrowheads="1"/>
            </p:cNvSpPr>
            <p:nvPr/>
          </p:nvSpPr>
          <p:spPr bwMode="auto">
            <a:xfrm>
              <a:off x="6578915" y="1905061"/>
              <a:ext cx="228600" cy="228600"/>
            </a:xfrm>
            <a:prstGeom prst="smileyFace">
              <a:avLst>
                <a:gd name="adj" fmla="val 4653"/>
              </a:avLst>
            </a:prstGeom>
            <a:solidFill>
              <a:srgbClr val="33CC33"/>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23" name="AutoShape 22"/>
            <p:cNvSpPr>
              <a:spLocks noChangeArrowheads="1"/>
            </p:cNvSpPr>
            <p:nvPr/>
          </p:nvSpPr>
          <p:spPr bwMode="auto">
            <a:xfrm>
              <a:off x="7286012" y="1981199"/>
              <a:ext cx="228600" cy="228600"/>
            </a:xfrm>
            <a:prstGeom prst="smileyFace">
              <a:avLst>
                <a:gd name="adj" fmla="val 4653"/>
              </a:avLst>
            </a:prstGeom>
            <a:solidFill>
              <a:srgbClr val="33CC33"/>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24" name="AutoShape 23"/>
            <p:cNvSpPr>
              <a:spLocks noChangeArrowheads="1"/>
            </p:cNvSpPr>
            <p:nvPr/>
          </p:nvSpPr>
          <p:spPr bwMode="auto">
            <a:xfrm>
              <a:off x="6811294" y="2001544"/>
              <a:ext cx="228600" cy="228600"/>
            </a:xfrm>
            <a:prstGeom prst="smileyFace">
              <a:avLst>
                <a:gd name="adj" fmla="val 4653"/>
              </a:avLst>
            </a:prstGeom>
            <a:solidFill>
              <a:srgbClr val="33CC33"/>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25" name="AutoShape 24"/>
            <p:cNvSpPr>
              <a:spLocks noChangeArrowheads="1"/>
            </p:cNvSpPr>
            <p:nvPr/>
          </p:nvSpPr>
          <p:spPr bwMode="auto">
            <a:xfrm>
              <a:off x="7538894" y="1121007"/>
              <a:ext cx="228600" cy="228600"/>
            </a:xfrm>
            <a:prstGeom prst="smileyFace">
              <a:avLst>
                <a:gd name="adj" fmla="val 4653"/>
              </a:avLst>
            </a:prstGeom>
            <a:solidFill>
              <a:srgbClr val="33CC33"/>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27" name="Text Box 26"/>
            <p:cNvSpPr txBox="1">
              <a:spLocks noChangeArrowheads="1"/>
            </p:cNvSpPr>
            <p:nvPr/>
          </p:nvSpPr>
          <p:spPr bwMode="auto">
            <a:xfrm>
              <a:off x="6044113" y="1217316"/>
              <a:ext cx="352205" cy="316346"/>
            </a:xfrm>
            <a:prstGeom prst="rect">
              <a:avLst/>
            </a:prstGeom>
            <a:noFill/>
            <a:ln w="12700">
              <a:no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nl-NL" altLang="nl-NL" sz="2400" b="1" dirty="0">
                  <a:solidFill>
                    <a:schemeClr val="tx1"/>
                  </a:solidFill>
                </a:rPr>
                <a:t>C</a:t>
              </a:r>
              <a:endParaRPr lang="nl-NL" altLang="nl-NL" sz="2400" b="1" dirty="0">
                <a:solidFill>
                  <a:srgbClr val="FCFEB9"/>
                </a:solidFill>
                <a:latin typeface="Wingdings" panose="05000000000000000000" pitchFamily="2" charset="2"/>
              </a:endParaRPr>
            </a:p>
          </p:txBody>
        </p:sp>
        <p:sp>
          <p:nvSpPr>
            <p:cNvPr id="29" name="Text Box 28"/>
            <p:cNvSpPr txBox="1">
              <a:spLocks noChangeArrowheads="1"/>
            </p:cNvSpPr>
            <p:nvPr/>
          </p:nvSpPr>
          <p:spPr bwMode="auto">
            <a:xfrm>
              <a:off x="6043152" y="1566272"/>
              <a:ext cx="45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nl-NL" altLang="nl-NL" sz="2400" b="1" dirty="0">
                  <a:solidFill>
                    <a:schemeClr val="tx1"/>
                  </a:solidFill>
                </a:rPr>
                <a:t>B</a:t>
              </a:r>
            </a:p>
          </p:txBody>
        </p:sp>
        <p:sp>
          <p:nvSpPr>
            <p:cNvPr id="31" name="Text Box 30"/>
            <p:cNvSpPr txBox="1">
              <a:spLocks noChangeArrowheads="1"/>
            </p:cNvSpPr>
            <p:nvPr/>
          </p:nvSpPr>
          <p:spPr bwMode="auto">
            <a:xfrm>
              <a:off x="6833243" y="1397640"/>
              <a:ext cx="45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nl-NL" altLang="nl-NL" sz="2400" b="1" dirty="0">
                  <a:solidFill>
                    <a:schemeClr val="tx1"/>
                  </a:solidFill>
                </a:rPr>
                <a:t>A</a:t>
              </a:r>
              <a:endParaRPr lang="nl-NL" altLang="nl-NL" sz="2400" b="1" dirty="0">
                <a:solidFill>
                  <a:srgbClr val="FCFEB9"/>
                </a:solidFill>
              </a:endParaRPr>
            </a:p>
          </p:txBody>
        </p:sp>
      </p:grpSp>
      <p:sp>
        <p:nvSpPr>
          <p:cNvPr id="34" name="Tekstvak 33"/>
          <p:cNvSpPr txBox="1"/>
          <p:nvPr/>
        </p:nvSpPr>
        <p:spPr>
          <a:xfrm rot="5400000">
            <a:off x="10144576" y="1774038"/>
            <a:ext cx="3853471" cy="276999"/>
          </a:xfrm>
          <a:prstGeom prst="rect">
            <a:avLst/>
          </a:prstGeom>
          <a:noFill/>
        </p:spPr>
        <p:txBody>
          <a:bodyPr wrap="square" rtlCol="0">
            <a:spAutoFit/>
          </a:bodyPr>
          <a:lstStyle/>
          <a:p>
            <a:r>
              <a:rPr lang="nl-NL" sz="1200" dirty="0" smtClean="0"/>
              <a:t>*Bron werkvorm: cursus activerende didactiek, CPS</a:t>
            </a:r>
            <a:endParaRPr lang="nl-NL" sz="1200" dirty="0"/>
          </a:p>
        </p:txBody>
      </p:sp>
      <p:sp>
        <p:nvSpPr>
          <p:cNvPr id="35" name="AutoShape 8"/>
          <p:cNvSpPr>
            <a:spLocks noChangeArrowheads="1"/>
          </p:cNvSpPr>
          <p:nvPr/>
        </p:nvSpPr>
        <p:spPr bwMode="auto">
          <a:xfrm>
            <a:off x="582736" y="4466279"/>
            <a:ext cx="313484" cy="333611"/>
          </a:xfrm>
          <a:prstGeom prst="smileyFace">
            <a:avLst>
              <a:gd name="adj" fmla="val 4653"/>
            </a:avLst>
          </a:prstGeom>
          <a:solidFill>
            <a:srgbClr val="FF0000"/>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36" name="AutoShape 9"/>
          <p:cNvSpPr>
            <a:spLocks noChangeArrowheads="1"/>
          </p:cNvSpPr>
          <p:nvPr/>
        </p:nvSpPr>
        <p:spPr bwMode="auto">
          <a:xfrm>
            <a:off x="582736" y="3910989"/>
            <a:ext cx="313484" cy="333611"/>
          </a:xfrm>
          <a:prstGeom prst="smileyFace">
            <a:avLst>
              <a:gd name="adj" fmla="val 4653"/>
            </a:avLst>
          </a:prstGeom>
          <a:solidFill>
            <a:srgbClr val="00B0F0"/>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37" name="AutoShape 7"/>
          <p:cNvSpPr>
            <a:spLocks noChangeArrowheads="1"/>
          </p:cNvSpPr>
          <p:nvPr/>
        </p:nvSpPr>
        <p:spPr bwMode="auto">
          <a:xfrm>
            <a:off x="582736" y="3383954"/>
            <a:ext cx="313484" cy="333611"/>
          </a:xfrm>
          <a:prstGeom prst="smileyFace">
            <a:avLst>
              <a:gd name="adj" fmla="val 4653"/>
            </a:avLst>
          </a:prstGeom>
          <a:solidFill>
            <a:srgbClr val="FFC000"/>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grpSp>
        <p:nvGrpSpPr>
          <p:cNvPr id="11" name="Groep 10"/>
          <p:cNvGrpSpPr/>
          <p:nvPr/>
        </p:nvGrpSpPr>
        <p:grpSpPr>
          <a:xfrm>
            <a:off x="3493477" y="975355"/>
            <a:ext cx="5207754" cy="2391721"/>
            <a:chOff x="3493477" y="975355"/>
            <a:chExt cx="5207754" cy="2391721"/>
          </a:xfrm>
        </p:grpSpPr>
        <p:pic>
          <p:nvPicPr>
            <p:cNvPr id="32" name="Afbeelding 3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7509335" y="975355"/>
              <a:ext cx="1191896" cy="2391721"/>
            </a:xfrm>
            <a:prstGeom prst="rect">
              <a:avLst/>
            </a:prstGeom>
          </p:spPr>
        </p:pic>
        <p:sp>
          <p:nvSpPr>
            <p:cNvPr id="3" name="Bijschrift met afgeronde rechthoek 2"/>
            <p:cNvSpPr/>
            <p:nvPr/>
          </p:nvSpPr>
          <p:spPr>
            <a:xfrm>
              <a:off x="3493477" y="1558698"/>
              <a:ext cx="3579719" cy="549773"/>
            </a:xfrm>
            <a:prstGeom prst="wedgeRoundRectCallout">
              <a:avLst>
                <a:gd name="adj1" fmla="val 60032"/>
                <a:gd name="adj2" fmla="val -49123"/>
                <a:gd name="adj3" fmla="val 16667"/>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2400" b="1" dirty="0">
                  <a:solidFill>
                    <a:schemeClr val="tx1"/>
                  </a:solidFill>
                  <a:latin typeface="Comic Sans MS" panose="030F0702030302020204" pitchFamily="66" charset="0"/>
                </a:rPr>
                <a:t>e</a:t>
              </a:r>
              <a:r>
                <a:rPr lang="nl-NL" sz="2400" b="1" dirty="0" smtClean="0">
                  <a:solidFill>
                    <a:schemeClr val="tx1"/>
                  </a:solidFill>
                  <a:latin typeface="Comic Sans MS" panose="030F0702030302020204" pitchFamily="66" charset="0"/>
                </a:rPr>
                <a:t>n ik mag beginnen.</a:t>
              </a:r>
              <a:endParaRPr lang="nl-NL" sz="2400" b="1" dirty="0">
                <a:solidFill>
                  <a:schemeClr val="tx1"/>
                </a:solidFill>
                <a:latin typeface="Comic Sans MS" panose="030F0702030302020204" pitchFamily="66" charset="0"/>
              </a:endParaRPr>
            </a:p>
          </p:txBody>
        </p:sp>
      </p:grpSp>
      <p:sp>
        <p:nvSpPr>
          <p:cNvPr id="39" name="Tijdelijke aanduiding voor dianummer 6"/>
          <p:cNvSpPr>
            <a:spLocks noGrp="1"/>
          </p:cNvSpPr>
          <p:nvPr>
            <p:ph type="sldNum" sz="quarter" idx="12"/>
          </p:nvPr>
        </p:nvSpPr>
        <p:spPr>
          <a:xfrm>
            <a:off x="11401083" y="6183316"/>
            <a:ext cx="683339" cy="365125"/>
          </a:xfrm>
        </p:spPr>
        <p:txBody>
          <a:bodyPr/>
          <a:lstStyle/>
          <a:p>
            <a:r>
              <a:rPr lang="nl-NL" sz="1600" b="1" dirty="0" smtClean="0">
                <a:solidFill>
                  <a:schemeClr val="tx1"/>
                </a:solidFill>
              </a:rPr>
              <a:t>9/13</a:t>
            </a:r>
            <a:endParaRPr lang="nl-NL" sz="1600" b="1" dirty="0">
              <a:solidFill>
                <a:schemeClr val="tx1"/>
              </a:solidFill>
            </a:endParaRPr>
          </a:p>
        </p:txBody>
      </p:sp>
      <p:sp>
        <p:nvSpPr>
          <p:cNvPr id="40" name="Bijschrift met afgeronde rechthoek 39"/>
          <p:cNvSpPr/>
          <p:nvPr/>
        </p:nvSpPr>
        <p:spPr>
          <a:xfrm>
            <a:off x="3364523" y="1201120"/>
            <a:ext cx="4013427" cy="988025"/>
          </a:xfrm>
          <a:prstGeom prst="wedgeRoundRectCallout">
            <a:avLst>
              <a:gd name="adj1" fmla="val 57905"/>
              <a:gd name="adj2" fmla="val -40019"/>
              <a:gd name="adj3" fmla="val 16667"/>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2400" b="1" dirty="0" smtClean="0">
                <a:solidFill>
                  <a:schemeClr val="tx1"/>
                </a:solidFill>
                <a:latin typeface="Comic Sans MS" panose="030F0702030302020204" pitchFamily="66" charset="0"/>
              </a:rPr>
              <a:t>Het is dus een dialoog en géén debat!</a:t>
            </a:r>
            <a:endParaRPr lang="nl-NL" sz="2400" b="1" dirty="0">
              <a:solidFill>
                <a:schemeClr val="tx1"/>
              </a:solidFill>
              <a:latin typeface="Comic Sans MS" panose="030F0702030302020204" pitchFamily="66" charset="0"/>
            </a:endParaRPr>
          </a:p>
        </p:txBody>
      </p:sp>
    </p:spTree>
    <p:extLst>
      <p:ext uri="{BB962C8B-B14F-4D97-AF65-F5344CB8AC3E}">
        <p14:creationId xmlns:p14="http://schemas.microsoft.com/office/powerpoint/2010/main" val="966842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grpId="1" nodeType="clickEffect">
                                  <p:stCondLst>
                                    <p:cond delay="0"/>
                                  </p:stCondLst>
                                  <p:childTnLst>
                                    <p:set>
                                      <p:cBhvr>
                                        <p:cTn id="42" dur="1" fill="hold">
                                          <p:stCondLst>
                                            <p:cond delay="0"/>
                                          </p:stCondLst>
                                        </p:cTn>
                                        <p:tgtEl>
                                          <p:spTgt spid="40"/>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autoUpdateAnimBg="0"/>
      <p:bldP spid="35" grpId="0" animBg="1"/>
      <p:bldP spid="36" grpId="0" animBg="1"/>
      <p:bldP spid="37" grpId="0" animBg="1"/>
      <p:bldP spid="40" grpId="0" animBg="1"/>
      <p:bldP spid="40" grpId="1" animBg="1"/>
    </p:bld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1_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8C59B386-999D-4CB6-B907-9F3997C027CC}"/>
    </a:ext>
  </a:ext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1017</TotalTime>
  <Words>1162</Words>
  <Application>Microsoft Office PowerPoint</Application>
  <PresentationFormat>Breedbeeld</PresentationFormat>
  <Paragraphs>154</Paragraphs>
  <Slides>14</Slides>
  <Notes>9</Notes>
  <HiddenSlides>0</HiddenSlides>
  <MMClips>2</MMClips>
  <ScaleCrop>false</ScaleCrop>
  <HeadingPairs>
    <vt:vector size="6" baseType="variant">
      <vt:variant>
        <vt:lpstr>Gebruikte lettertypen</vt:lpstr>
      </vt:variant>
      <vt:variant>
        <vt:i4>7</vt:i4>
      </vt:variant>
      <vt:variant>
        <vt:lpstr>Thema</vt:lpstr>
      </vt:variant>
      <vt:variant>
        <vt:i4>2</vt:i4>
      </vt:variant>
      <vt:variant>
        <vt:lpstr>Diatitels</vt:lpstr>
      </vt:variant>
      <vt:variant>
        <vt:i4>14</vt:i4>
      </vt:variant>
    </vt:vector>
  </HeadingPairs>
  <TitlesOfParts>
    <vt:vector size="23" baseType="lpstr">
      <vt:lpstr>Arial</vt:lpstr>
      <vt:lpstr>Bernard MT Condensed</vt:lpstr>
      <vt:lpstr>Calibri</vt:lpstr>
      <vt:lpstr>Comic Sans MS</vt:lpstr>
      <vt:lpstr>Trebuchet MS</vt:lpstr>
      <vt:lpstr>Wingdings</vt:lpstr>
      <vt:lpstr>Wingdings 3</vt:lpstr>
      <vt:lpstr>Facet</vt:lpstr>
      <vt:lpstr>1_Facet</vt:lpstr>
      <vt:lpstr>Het fipronil-moeras</vt:lpstr>
      <vt:lpstr>PowerPoint-presentatie</vt:lpstr>
      <vt:lpstr>Een complexe discussie </vt:lpstr>
      <vt:lpstr>PowerPoint-presentatie</vt:lpstr>
      <vt:lpstr>Moet de norm tijdelijk worden verhoogd?  </vt:lpstr>
      <vt:lpstr>De actoren</vt:lpstr>
      <vt:lpstr>Expertgroepjes. Wat zouden de actoren  moeten weten om hier iets van te vinden? Twee stappen – 20 min</vt:lpstr>
      <vt:lpstr>Niet alleen mening vormen, ook mening delen!</vt:lpstr>
      <vt:lpstr>Discussiegroepjes om tot een advies te komen  Een viskom in vier stappen - 15 min</vt:lpstr>
      <vt:lpstr>Discussiegroepjes om tot een advies te komen Plenaire nabespreking</vt:lpstr>
      <vt:lpstr>Terugblik op activiteit</vt:lpstr>
      <vt:lpstr>Perspectieven van actoren</vt:lpstr>
      <vt:lpstr>Perspectieven van actoren</vt:lpstr>
      <vt:lpstr>Vraag aan actor consument: Welk perspectief is voor jou het  belangrijkste mbt tot een ei?</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Boerka’s, doping, vetzucht een lessenreeks over hormonen</dc:title>
  <dc:creator>F.vanWielink</dc:creator>
  <cp:lastModifiedBy>F.vanWielink</cp:lastModifiedBy>
  <cp:revision>68</cp:revision>
  <dcterms:created xsi:type="dcterms:W3CDTF">2017-11-14T13:24:41Z</dcterms:created>
  <dcterms:modified xsi:type="dcterms:W3CDTF">2017-12-21T21:07:20Z</dcterms:modified>
</cp:coreProperties>
</file>