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67" r:id="rId2"/>
    <p:sldId id="256" r:id="rId3"/>
    <p:sldId id="258" r:id="rId4"/>
    <p:sldId id="259" r:id="rId5"/>
    <p:sldId id="260" r:id="rId6"/>
    <p:sldId id="261" r:id="rId7"/>
    <p:sldId id="268" r:id="rId8"/>
    <p:sldId id="262" r:id="rId9"/>
    <p:sldId id="263" r:id="rId10"/>
    <p:sldId id="264" r:id="rId11"/>
    <p:sldId id="265" r:id="rId12"/>
    <p:sldId id="269" r:id="rId13"/>
  </p:sldIdLst>
  <p:sldSz cx="9906000" cy="6858000" type="A4"/>
  <p:notesSz cx="6742113"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115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21582" cy="49534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18971" y="0"/>
            <a:ext cx="2921582" cy="495348"/>
          </a:xfrm>
          <a:prstGeom prst="rect">
            <a:avLst/>
          </a:prstGeom>
        </p:spPr>
        <p:txBody>
          <a:bodyPr vert="horz" lIns="91440" tIns="45720" rIns="91440" bIns="45720" rtlCol="0"/>
          <a:lstStyle>
            <a:lvl1pPr algn="r">
              <a:defRPr sz="1200"/>
            </a:lvl1pPr>
          </a:lstStyle>
          <a:p>
            <a:fld id="{BE35216A-D1C0-409D-8A3A-0C682AB2FB07}" type="datetimeFigureOut">
              <a:rPr lang="nl-NL" smtClean="0"/>
              <a:t>10-1-2018</a:t>
            </a:fld>
            <a:endParaRPr lang="nl-NL"/>
          </a:p>
        </p:txBody>
      </p:sp>
      <p:sp>
        <p:nvSpPr>
          <p:cNvPr id="4" name="Tijdelijke aanduiding voor voettekst 3"/>
          <p:cNvSpPr>
            <a:spLocks noGrp="1"/>
          </p:cNvSpPr>
          <p:nvPr>
            <p:ph type="ftr" sz="quarter" idx="2"/>
          </p:nvPr>
        </p:nvSpPr>
        <p:spPr>
          <a:xfrm>
            <a:off x="0" y="9377320"/>
            <a:ext cx="2921582" cy="49534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18971" y="9377320"/>
            <a:ext cx="2921582" cy="495347"/>
          </a:xfrm>
          <a:prstGeom prst="rect">
            <a:avLst/>
          </a:prstGeom>
        </p:spPr>
        <p:txBody>
          <a:bodyPr vert="horz" lIns="91440" tIns="45720" rIns="91440" bIns="45720" rtlCol="0" anchor="b"/>
          <a:lstStyle>
            <a:lvl1pPr algn="r">
              <a:defRPr sz="1200"/>
            </a:lvl1pPr>
          </a:lstStyle>
          <a:p>
            <a:fld id="{0E8CA4E8-CC1C-41A3-A0EF-833F7C615383}" type="slidenum">
              <a:rPr lang="nl-NL" smtClean="0"/>
              <a:t>‹nr.›</a:t>
            </a:fld>
            <a:endParaRPr lang="nl-NL"/>
          </a:p>
        </p:txBody>
      </p:sp>
    </p:spTree>
    <p:extLst>
      <p:ext uri="{BB962C8B-B14F-4D97-AF65-F5344CB8AC3E}">
        <p14:creationId xmlns:p14="http://schemas.microsoft.com/office/powerpoint/2010/main" val="31699319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21582" cy="49534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18971" y="0"/>
            <a:ext cx="2921582" cy="495348"/>
          </a:xfrm>
          <a:prstGeom prst="rect">
            <a:avLst/>
          </a:prstGeom>
        </p:spPr>
        <p:txBody>
          <a:bodyPr vert="horz" lIns="91440" tIns="45720" rIns="91440" bIns="45720" rtlCol="0"/>
          <a:lstStyle>
            <a:lvl1pPr algn="r">
              <a:defRPr sz="1200"/>
            </a:lvl1pPr>
          </a:lstStyle>
          <a:p>
            <a:fld id="{1105156A-D7B3-4C37-B809-7FC56C6D032F}" type="datetimeFigureOut">
              <a:rPr lang="nl-NL" smtClean="0"/>
              <a:t>10-1-2018</a:t>
            </a:fld>
            <a:endParaRPr lang="nl-NL"/>
          </a:p>
        </p:txBody>
      </p:sp>
      <p:sp>
        <p:nvSpPr>
          <p:cNvPr id="4" name="Tijdelijke aanduiding voor dia-afbeelding 3"/>
          <p:cNvSpPr>
            <a:spLocks noGrp="1" noRot="1" noChangeAspect="1"/>
          </p:cNvSpPr>
          <p:nvPr>
            <p:ph type="sldImg" idx="2"/>
          </p:nvPr>
        </p:nvSpPr>
        <p:spPr>
          <a:xfrm>
            <a:off x="965200" y="1233488"/>
            <a:ext cx="4811713" cy="333216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4212" y="4751222"/>
            <a:ext cx="5393690" cy="3887361"/>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377320"/>
            <a:ext cx="2921582" cy="49534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18971" y="9377320"/>
            <a:ext cx="2921582" cy="495347"/>
          </a:xfrm>
          <a:prstGeom prst="rect">
            <a:avLst/>
          </a:prstGeom>
        </p:spPr>
        <p:txBody>
          <a:bodyPr vert="horz" lIns="91440" tIns="45720" rIns="91440" bIns="45720" rtlCol="0" anchor="b"/>
          <a:lstStyle>
            <a:lvl1pPr algn="r">
              <a:defRPr sz="1200"/>
            </a:lvl1pPr>
          </a:lstStyle>
          <a:p>
            <a:fld id="{61F73AD2-E831-478E-88C7-C5B98E8F8FDA}" type="slidenum">
              <a:rPr lang="nl-NL" smtClean="0"/>
              <a:t>‹nr.›</a:t>
            </a:fld>
            <a:endParaRPr lang="nl-NL"/>
          </a:p>
        </p:txBody>
      </p:sp>
    </p:spTree>
    <p:extLst>
      <p:ext uri="{BB962C8B-B14F-4D97-AF65-F5344CB8AC3E}">
        <p14:creationId xmlns:p14="http://schemas.microsoft.com/office/powerpoint/2010/main" val="1035061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1. Bi</a:t>
            </a:r>
            <a:r>
              <a:rPr lang="nl-NL" baseline="0" dirty="0" smtClean="0"/>
              <a:t>j binnenkomst krijgt iedereen een kaartje met een nummer 1 t/m 5 (naam van de actor nog niet vermeld op kaartje). </a:t>
            </a:r>
          </a:p>
          <a:p>
            <a:r>
              <a:rPr lang="nl-NL" baseline="0" dirty="0" smtClean="0"/>
              <a:t>In het lokaal zijn er tien groepjes gemaakt. Op elk groepje staat een nummer.</a:t>
            </a:r>
          </a:p>
          <a:p>
            <a:r>
              <a:rPr lang="nl-NL" baseline="0" dirty="0" smtClean="0"/>
              <a:t>Deelnemers gaan zitten in het groepje met het nummer dat overeenkomt met kaartje. </a:t>
            </a:r>
          </a:p>
          <a:p>
            <a:r>
              <a:rPr lang="nl-NL" baseline="0" dirty="0" smtClean="0"/>
              <a:t>Als er minder dan 30 deelnemers zijn dan zorgen dat er per groepje minimaal twee personen zijn. </a:t>
            </a:r>
          </a:p>
          <a:p>
            <a:r>
              <a:rPr lang="nl-NL" baseline="0" dirty="0" smtClean="0"/>
              <a:t>2. Iedereen welkom heten </a:t>
            </a:r>
          </a:p>
          <a:p>
            <a:r>
              <a:rPr lang="nl-NL" baseline="0" dirty="0" smtClean="0"/>
              <a:t>Programma:</a:t>
            </a:r>
          </a:p>
          <a:p>
            <a:r>
              <a:rPr lang="nl-NL" baseline="0" dirty="0" smtClean="0"/>
              <a:t>Aangeven dat we beginnen met de activiteit die vergelijkbaar is met de les voor leerlingen (duurt ongeveer 45 min). </a:t>
            </a:r>
          </a:p>
          <a:p>
            <a:r>
              <a:rPr lang="nl-NL" baseline="0" dirty="0" smtClean="0"/>
              <a:t>Daarna Reflectie (duurt ongeveer 30 min):</a:t>
            </a:r>
          </a:p>
          <a:p>
            <a:pPr marL="228600" indent="-228600">
              <a:buAutoNum type="alphaLcPeriod"/>
            </a:pPr>
            <a:r>
              <a:rPr lang="nl-NL" baseline="0" dirty="0" smtClean="0"/>
              <a:t>Terugblik op deze activiteit, </a:t>
            </a:r>
          </a:p>
          <a:p>
            <a:pPr marL="228600" indent="-228600">
              <a:buAutoNum type="alphaLcPeriod"/>
            </a:pPr>
            <a:r>
              <a:rPr lang="nl-NL" baseline="0" dirty="0" smtClean="0"/>
              <a:t>Wat vonden leerlingen ervan? </a:t>
            </a:r>
          </a:p>
          <a:p>
            <a:pPr marL="228600" indent="-228600">
              <a:buAutoNum type="alphaLcPeriod"/>
            </a:pPr>
            <a:r>
              <a:rPr lang="nl-NL" baseline="0" dirty="0" smtClean="0"/>
              <a:t>Hoe vergelijkbare onderwerpen aan te pakken. Welke onderwerpen zouden geschikt zijn? </a:t>
            </a:r>
          </a:p>
          <a:p>
            <a:pPr marL="228600" indent="-228600">
              <a:buAutoNum type="alphaLcPeriod"/>
            </a:pPr>
            <a:endParaRPr lang="nl-NL"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NL" i="1" baseline="0" dirty="0" smtClean="0"/>
              <a:t>Vraag: wie opent? Voorstel: Micha begint, stelt iedereen voor, noemt bovenstaande workshopindeling en geeft woord aan Frank of Mieke voor leiden van activiteit. Wie leidt discussie binnen de beide viskommen (Mieke, Frank, Horst?) en daarna de plenaire terugkoppeling van de twee viskommen (Micha?)?</a:t>
            </a:r>
          </a:p>
          <a:p>
            <a:pPr marL="0" marR="0" lvl="0" indent="0" algn="l" defTabSz="914400" rtl="0" eaLnBrk="1" fontAlgn="auto" latinLnBrk="0" hangingPunct="1">
              <a:lnSpc>
                <a:spcPct val="100000"/>
              </a:lnSpc>
              <a:spcBef>
                <a:spcPts val="0"/>
              </a:spcBef>
              <a:spcAft>
                <a:spcPts val="0"/>
              </a:spcAft>
              <a:buClrTx/>
              <a:buSzTx/>
              <a:buFontTx/>
              <a:buNone/>
              <a:tabLst/>
              <a:defRPr/>
            </a:pPr>
            <a:r>
              <a:rPr lang="nl-NL" i="1" baseline="0" dirty="0" smtClean="0"/>
              <a:t>Reflectie doet Micha dan weer (waarbij de anderen aanvullen).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i="1" baseline="0" dirty="0" smtClean="0"/>
              <a:t>Ander idee ook prima. Het maakt mij niet zoveel uit maar we moeten het wel even scherp hebben.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a:p>
            <a:pPr marL="0" indent="0">
              <a:buNone/>
            </a:pPr>
            <a:endParaRPr lang="nl-NL" dirty="0"/>
          </a:p>
        </p:txBody>
      </p:sp>
      <p:sp>
        <p:nvSpPr>
          <p:cNvPr id="4" name="Tijdelijke aanduiding voor dianummer 3"/>
          <p:cNvSpPr>
            <a:spLocks noGrp="1"/>
          </p:cNvSpPr>
          <p:nvPr>
            <p:ph type="sldNum" sz="quarter" idx="10"/>
          </p:nvPr>
        </p:nvSpPr>
        <p:spPr/>
        <p:txBody>
          <a:bodyPr/>
          <a:lstStyle/>
          <a:p>
            <a:fld id="{912CCC93-FD81-4664-B7C1-670DC822B75A}" type="slidenum">
              <a:rPr lang="nl-NL" smtClean="0"/>
              <a:t>1</a:t>
            </a:fld>
            <a:endParaRPr lang="nl-NL"/>
          </a:p>
        </p:txBody>
      </p:sp>
    </p:spTree>
    <p:extLst>
      <p:ext uri="{BB962C8B-B14F-4D97-AF65-F5344CB8AC3E}">
        <p14:creationId xmlns:p14="http://schemas.microsoft.com/office/powerpoint/2010/main" val="2741887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nl-NL" smtClean="0"/>
              <a:t>Klik om de stijl te bewerken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CD226B67-687C-4182-B2FF-F8F5856E50B6}" type="datetimeFigureOut">
              <a:rPr lang="nl-NL" smtClean="0"/>
              <a:t>10-1-2018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134899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D226B67-687C-4182-B2FF-F8F5856E50B6}" type="datetimeFigureOut">
              <a:rPr lang="nl-NL" smtClean="0"/>
              <a:t>10-1-2018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2225095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D226B67-687C-4182-B2FF-F8F5856E50B6}" type="datetimeFigureOut">
              <a:rPr lang="nl-NL" smtClean="0"/>
              <a:t>10-1-2018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1707334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D226B67-687C-4182-B2FF-F8F5856E50B6}" type="datetimeFigureOut">
              <a:rPr lang="nl-NL" smtClean="0"/>
              <a:t>10-1-2018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2994721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nl-NL" smtClean="0"/>
              <a:t>Klik om de stijl te bewerken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CD226B67-687C-4182-B2FF-F8F5856E50B6}" type="datetimeFigureOut">
              <a:rPr lang="nl-NL" smtClean="0"/>
              <a:t>10-1-2018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261765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CD226B67-687C-4182-B2FF-F8F5856E50B6}" type="datetimeFigureOut">
              <a:rPr lang="nl-NL" smtClean="0"/>
              <a:t>10-1-2018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1980615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82329" y="2505075"/>
            <a:ext cx="4190702"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14913" y="2505075"/>
            <a:ext cx="4211340"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CD226B67-687C-4182-B2FF-F8F5856E50B6}" type="datetimeFigureOut">
              <a:rPr lang="nl-NL" smtClean="0"/>
              <a:t>10-1-2018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2447475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CD226B67-687C-4182-B2FF-F8F5856E50B6}" type="datetimeFigureOut">
              <a:rPr lang="nl-NL" smtClean="0"/>
              <a:t>10-1-2018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2938956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226B67-687C-4182-B2FF-F8F5856E50B6}" type="datetimeFigureOut">
              <a:rPr lang="nl-NL" smtClean="0"/>
              <a:t>10-1-2018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1103990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nl-NL" smtClean="0"/>
              <a:t>Klik om de stijl te bewerken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CD226B67-687C-4182-B2FF-F8F5856E50B6}" type="datetimeFigureOut">
              <a:rPr lang="nl-NL" smtClean="0"/>
              <a:t>10-1-2018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56700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CD226B67-687C-4182-B2FF-F8F5856E50B6}" type="datetimeFigureOut">
              <a:rPr lang="nl-NL" smtClean="0"/>
              <a:t>10-1-2018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8FA2417-EC94-48C2-970F-95F37477CBE7}" type="slidenum">
              <a:rPr lang="nl-NL" smtClean="0"/>
              <a:t>‹nr.›</a:t>
            </a:fld>
            <a:endParaRPr lang="nl-NL"/>
          </a:p>
        </p:txBody>
      </p:sp>
    </p:spTree>
    <p:extLst>
      <p:ext uri="{BB962C8B-B14F-4D97-AF65-F5344CB8AC3E}">
        <p14:creationId xmlns:p14="http://schemas.microsoft.com/office/powerpoint/2010/main" val="1072836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226B67-687C-4182-B2FF-F8F5856E50B6}" type="datetimeFigureOut">
              <a:rPr lang="nl-NL" smtClean="0"/>
              <a:t>10-1-2018</a:t>
            </a:fld>
            <a:endParaRPr lang="nl-NL"/>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FA2417-EC94-48C2-970F-95F37477CBE7}" type="slidenum">
              <a:rPr lang="nl-NL" smtClean="0"/>
              <a:t>‹nr.›</a:t>
            </a:fld>
            <a:endParaRPr lang="nl-NL"/>
          </a:p>
        </p:txBody>
      </p:sp>
    </p:spTree>
    <p:extLst>
      <p:ext uri="{BB962C8B-B14F-4D97-AF65-F5344CB8AC3E}">
        <p14:creationId xmlns:p14="http://schemas.microsoft.com/office/powerpoint/2010/main" val="3450380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gif"/><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jpg"/></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dianummer 6"/>
          <p:cNvSpPr>
            <a:spLocks noGrp="1"/>
          </p:cNvSpPr>
          <p:nvPr>
            <p:ph type="sldNum" sz="quarter" idx="12"/>
          </p:nvPr>
        </p:nvSpPr>
        <p:spPr/>
        <p:txBody>
          <a:bodyPr/>
          <a:lstStyle/>
          <a:p>
            <a:fld id="{F3DD1E9B-D17E-4C33-A624-A001DBC472D8}" type="slidenum">
              <a:rPr lang="nl-NL" smtClean="0">
                <a:solidFill>
                  <a:schemeClr val="bg1"/>
                </a:solidFill>
              </a:rPr>
              <a:pPr/>
              <a:t>1</a:t>
            </a:fld>
            <a:r>
              <a:rPr lang="nl-NL" dirty="0" smtClean="0">
                <a:solidFill>
                  <a:schemeClr val="bg1"/>
                </a:solidFill>
              </a:rPr>
              <a:t>/13</a:t>
            </a:r>
            <a:endParaRPr lang="nl-NL" dirty="0">
              <a:solidFill>
                <a:schemeClr val="bg1"/>
              </a:solidFill>
            </a:endParaRPr>
          </a:p>
        </p:txBody>
      </p:sp>
      <p:sp>
        <p:nvSpPr>
          <p:cNvPr id="9" name="Tekstvak 8"/>
          <p:cNvSpPr txBox="1"/>
          <p:nvPr/>
        </p:nvSpPr>
        <p:spPr>
          <a:xfrm>
            <a:off x="832104" y="799896"/>
            <a:ext cx="1367611" cy="1192634"/>
          </a:xfrm>
          <a:prstGeom prst="rect">
            <a:avLst/>
          </a:prstGeom>
          <a:noFill/>
        </p:spPr>
        <p:txBody>
          <a:bodyPr wrap="square" rtlCol="0">
            <a:spAutoFit/>
          </a:bodyPr>
          <a:lstStyle/>
          <a:p>
            <a:r>
              <a:rPr lang="nl-NL" sz="3575" b="1" dirty="0"/>
              <a:t>W47</a:t>
            </a:r>
          </a:p>
          <a:p>
            <a:endParaRPr lang="nl-NL" sz="3575" b="1" dirty="0"/>
          </a:p>
        </p:txBody>
      </p:sp>
      <p:grpSp>
        <p:nvGrpSpPr>
          <p:cNvPr id="19" name="Groep 18"/>
          <p:cNvGrpSpPr/>
          <p:nvPr/>
        </p:nvGrpSpPr>
        <p:grpSpPr>
          <a:xfrm>
            <a:off x="112029" y="5495159"/>
            <a:ext cx="4130215" cy="719954"/>
            <a:chOff x="137882" y="5971965"/>
            <a:chExt cx="5083342" cy="886097"/>
          </a:xfrm>
        </p:grpSpPr>
        <p:pic>
          <p:nvPicPr>
            <p:cNvPr id="17" name="Afbeelding 16" descr="Kostenlose Vektorgrafik: &lt;strong&gt;Ei&lt;/strong&gt;, Oval, Lebensmittel, Runde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60" y="5971965"/>
              <a:ext cx="620268" cy="886097"/>
            </a:xfrm>
            <a:prstGeom prst="rect">
              <a:avLst/>
            </a:prstGeom>
          </p:spPr>
        </p:pic>
        <p:sp>
          <p:nvSpPr>
            <p:cNvPr id="18" name="Tekstvak 17"/>
            <p:cNvSpPr txBox="1"/>
            <p:nvPr/>
          </p:nvSpPr>
          <p:spPr>
            <a:xfrm>
              <a:off x="137882" y="6202081"/>
              <a:ext cx="1637731" cy="390719"/>
            </a:xfrm>
            <a:prstGeom prst="rect">
              <a:avLst/>
            </a:prstGeom>
            <a:noFill/>
          </p:spPr>
          <p:txBody>
            <a:bodyPr wrap="square" rtlCol="0">
              <a:spAutoFit/>
            </a:bodyPr>
            <a:lstStyle/>
            <a:p>
              <a:r>
                <a:rPr lang="nl-NL" sz="1463" dirty="0">
                  <a:solidFill>
                    <a:srgbClr val="002060"/>
                  </a:solidFill>
                  <a:latin typeface="Bernard MT Condensed" panose="02050806060905020404" pitchFamily="18" charset="0"/>
                </a:rPr>
                <a:t>EducatorEI</a:t>
              </a:r>
            </a:p>
          </p:txBody>
        </p:sp>
        <p:pic>
          <p:nvPicPr>
            <p:cNvPr id="12" name="Afbeelding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2871" y="5971965"/>
              <a:ext cx="771516" cy="869554"/>
            </a:xfrm>
            <a:prstGeom prst="rect">
              <a:avLst/>
            </a:prstGeom>
          </p:spPr>
        </p:pic>
        <p:pic>
          <p:nvPicPr>
            <p:cNvPr id="15" name="Afbeelding 14"/>
            <p:cNvPicPr>
              <a:picLocks noChangeAspect="1"/>
            </p:cNvPicPr>
            <p:nvPr/>
          </p:nvPicPr>
          <p:blipFill>
            <a:blip r:embed="rId5"/>
            <a:stretch>
              <a:fillRect/>
            </a:stretch>
          </p:blipFill>
          <p:spPr>
            <a:xfrm>
              <a:off x="2279825" y="5993856"/>
              <a:ext cx="1151629" cy="856270"/>
            </a:xfrm>
            <a:prstGeom prst="rect">
              <a:avLst/>
            </a:prstGeom>
          </p:spPr>
        </p:pic>
        <p:pic>
          <p:nvPicPr>
            <p:cNvPr id="16" name="Afbeelding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31454" y="6406008"/>
              <a:ext cx="1789770" cy="315467"/>
            </a:xfrm>
            <a:prstGeom prst="rect">
              <a:avLst/>
            </a:prstGeom>
          </p:spPr>
        </p:pic>
      </p:grpSp>
      <p:pic>
        <p:nvPicPr>
          <p:cNvPr id="20" name="Afbeelding 19" descr="&lt;strong&gt;Moeras&lt;/strong&gt; - Wikipedia"/>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04412" y="629547"/>
            <a:ext cx="4179094" cy="5572125"/>
          </a:xfrm>
          <a:prstGeom prst="rect">
            <a:avLst/>
          </a:prstGeom>
        </p:spPr>
      </p:pic>
      <p:pic>
        <p:nvPicPr>
          <p:cNvPr id="28" name="Afbeelding 27" descr="Kostenlose Vektorgrafik: &lt;strong&gt;Ei&lt;/strong&gt;, Oval, Lebensmittel, Runde ..."/>
          <p:cNvPicPr>
            <a:picLocks noChangeAspect="1"/>
          </p:cNvPicPr>
          <p:nvPr/>
        </p:nvPicPr>
        <p:blipFill rotWithShape="1">
          <a:blip r:embed="rId8" cstate="print">
            <a:extLst>
              <a:ext uri="{28A0092B-C50C-407E-A947-70E740481C1C}">
                <a14:useLocalDpi xmlns:a14="http://schemas.microsoft.com/office/drawing/2010/main" val="0"/>
              </a:ext>
            </a:extLst>
          </a:blip>
          <a:srcRect b="42565"/>
          <a:stretch/>
        </p:blipFill>
        <p:spPr>
          <a:xfrm>
            <a:off x="6306821" y="4367668"/>
            <a:ext cx="503968" cy="413502"/>
          </a:xfrm>
          <a:prstGeom prst="rect">
            <a:avLst/>
          </a:prstGeom>
        </p:spPr>
      </p:pic>
      <p:sp>
        <p:nvSpPr>
          <p:cNvPr id="22" name="Boog 21"/>
          <p:cNvSpPr/>
          <p:nvPr/>
        </p:nvSpPr>
        <p:spPr>
          <a:xfrm rot="10600043">
            <a:off x="6242046" y="4640159"/>
            <a:ext cx="1137486" cy="140828"/>
          </a:xfrm>
          <a:prstGeom prst="arc">
            <a:avLst/>
          </a:prstGeom>
          <a:ln w="381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sz="1463"/>
          </a:p>
        </p:txBody>
      </p:sp>
      <p:pic>
        <p:nvPicPr>
          <p:cNvPr id="30" name="Afbeelding 29" descr="Kostenlose Vektorgrafik: &lt;strong&gt;Ei&lt;/strong&gt;, Oval, Lebensmittel, Runde ..."/>
          <p:cNvPicPr>
            <a:picLocks noChangeAspect="1"/>
          </p:cNvPicPr>
          <p:nvPr/>
        </p:nvPicPr>
        <p:blipFill rotWithShape="1">
          <a:blip r:embed="rId3" cstate="print">
            <a:extLst>
              <a:ext uri="{28A0092B-C50C-407E-A947-70E740481C1C}">
                <a14:useLocalDpi xmlns:a14="http://schemas.microsoft.com/office/drawing/2010/main" val="0"/>
              </a:ext>
            </a:extLst>
          </a:blip>
          <a:srcRect l="-1" r="-10888" b="29573"/>
          <a:stretch/>
        </p:blipFill>
        <p:spPr>
          <a:xfrm>
            <a:off x="7451083" y="3653306"/>
            <a:ext cx="558847" cy="507036"/>
          </a:xfrm>
          <a:prstGeom prst="rect">
            <a:avLst/>
          </a:prstGeom>
        </p:spPr>
      </p:pic>
      <p:sp>
        <p:nvSpPr>
          <p:cNvPr id="31" name="Boog 30"/>
          <p:cNvSpPr/>
          <p:nvPr/>
        </p:nvSpPr>
        <p:spPr>
          <a:xfrm rot="10600043">
            <a:off x="7386308" y="4008401"/>
            <a:ext cx="1137486" cy="140828"/>
          </a:xfrm>
          <a:prstGeom prst="arc">
            <a:avLst/>
          </a:prstGeom>
          <a:ln w="381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sz="1463"/>
          </a:p>
        </p:txBody>
      </p:sp>
      <p:pic>
        <p:nvPicPr>
          <p:cNvPr id="32" name="Afbeelding 31" descr="Kostenlose Vektorgrafik: &lt;strong&gt;Ei&lt;/strong&gt;, Oval, Lebensmittel, Runde ..."/>
          <p:cNvPicPr>
            <a:picLocks noChangeAspect="1"/>
          </p:cNvPicPr>
          <p:nvPr/>
        </p:nvPicPr>
        <p:blipFill rotWithShape="1">
          <a:blip r:embed="rId3" cstate="print">
            <a:extLst>
              <a:ext uri="{28A0092B-C50C-407E-A947-70E740481C1C}">
                <a14:useLocalDpi xmlns:a14="http://schemas.microsoft.com/office/drawing/2010/main" val="0"/>
              </a:ext>
            </a:extLst>
          </a:blip>
          <a:srcRect l="-1" r="-10888" b="29573"/>
          <a:stretch/>
        </p:blipFill>
        <p:spPr>
          <a:xfrm rot="21417371">
            <a:off x="7485696" y="4560831"/>
            <a:ext cx="558847" cy="507036"/>
          </a:xfrm>
          <a:prstGeom prst="rect">
            <a:avLst/>
          </a:prstGeom>
        </p:spPr>
      </p:pic>
      <p:sp>
        <p:nvSpPr>
          <p:cNvPr id="33" name="Boog 32"/>
          <p:cNvSpPr/>
          <p:nvPr/>
        </p:nvSpPr>
        <p:spPr>
          <a:xfrm rot="10600043">
            <a:off x="7432530" y="4927535"/>
            <a:ext cx="1137486" cy="140828"/>
          </a:xfrm>
          <a:prstGeom prst="arc">
            <a:avLst/>
          </a:prstGeom>
          <a:ln w="381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sz="1463"/>
          </a:p>
        </p:txBody>
      </p:sp>
      <p:pic>
        <p:nvPicPr>
          <p:cNvPr id="34" name="Afbeelding 33" descr="Kostenlose Vektorgrafik: &lt;strong&gt;Ei&lt;/strong&gt;, Oval, Lebensmittel, Runde ..."/>
          <p:cNvPicPr>
            <a:picLocks noChangeAspect="1"/>
          </p:cNvPicPr>
          <p:nvPr/>
        </p:nvPicPr>
        <p:blipFill rotWithShape="1">
          <a:blip r:embed="rId9" cstate="print">
            <a:extLst>
              <a:ext uri="{28A0092B-C50C-407E-A947-70E740481C1C}">
                <a14:useLocalDpi xmlns:a14="http://schemas.microsoft.com/office/drawing/2010/main" val="0"/>
              </a:ext>
            </a:extLst>
          </a:blip>
          <a:srcRect l="-1" t="1" r="-9811" b="80228"/>
          <a:stretch/>
        </p:blipFill>
        <p:spPr>
          <a:xfrm>
            <a:off x="6191218" y="5339876"/>
            <a:ext cx="638286" cy="164174"/>
          </a:xfrm>
          <a:prstGeom prst="rect">
            <a:avLst/>
          </a:prstGeom>
        </p:spPr>
      </p:pic>
      <p:sp>
        <p:nvSpPr>
          <p:cNvPr id="35" name="Boog 34"/>
          <p:cNvSpPr/>
          <p:nvPr/>
        </p:nvSpPr>
        <p:spPr>
          <a:xfrm rot="10600043">
            <a:off x="6173539" y="5377889"/>
            <a:ext cx="1311929" cy="141989"/>
          </a:xfrm>
          <a:prstGeom prst="arc">
            <a:avLst/>
          </a:prstGeom>
          <a:ln w="381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sz="1463"/>
          </a:p>
        </p:txBody>
      </p:sp>
      <p:sp>
        <p:nvSpPr>
          <p:cNvPr id="3" name="Ondertitel 2"/>
          <p:cNvSpPr>
            <a:spLocks noGrp="1"/>
          </p:cNvSpPr>
          <p:nvPr>
            <p:ph type="subTitle" idx="1"/>
          </p:nvPr>
        </p:nvSpPr>
        <p:spPr>
          <a:xfrm>
            <a:off x="803871" y="2880044"/>
            <a:ext cx="4821317" cy="2459832"/>
          </a:xfrm>
          <a:solidFill>
            <a:schemeClr val="bg1"/>
          </a:solidFill>
        </p:spPr>
        <p:txBody>
          <a:bodyPr>
            <a:normAutofit lnSpcReduction="10000"/>
          </a:bodyPr>
          <a:lstStyle/>
          <a:p>
            <a:pPr algn="l">
              <a:tabLst>
                <a:tab pos="1890911" algn="l"/>
              </a:tabLst>
            </a:pPr>
            <a:r>
              <a:rPr lang="nl-NL" sz="1625" dirty="0"/>
              <a:t>Horst Wolter</a:t>
            </a:r>
            <a:r>
              <a:rPr lang="nl-NL" dirty="0">
                <a:solidFill>
                  <a:schemeClr val="tx1"/>
                </a:solidFill>
              </a:rPr>
              <a:t>	</a:t>
            </a:r>
            <a:br>
              <a:rPr lang="nl-NL" dirty="0">
                <a:solidFill>
                  <a:schemeClr val="tx1"/>
                </a:solidFill>
              </a:rPr>
            </a:br>
            <a:r>
              <a:rPr lang="nl-NL" sz="1300" dirty="0"/>
              <a:t>Onderwijsontwikkelaar </a:t>
            </a:r>
            <a:r>
              <a:rPr lang="nl-NL" sz="1300" dirty="0" err="1"/>
              <a:t>EducatorEI</a:t>
            </a:r>
            <a:endParaRPr lang="nl-NL" sz="1300" dirty="0"/>
          </a:p>
          <a:p>
            <a:pPr algn="l">
              <a:tabLst>
                <a:tab pos="1890911" algn="l"/>
              </a:tabLst>
            </a:pPr>
            <a:r>
              <a:rPr lang="nl-NL" sz="1625" dirty="0"/>
              <a:t>Micha Ummels</a:t>
            </a:r>
            <a:r>
              <a:rPr lang="nl-NL" dirty="0" smtClean="0">
                <a:solidFill>
                  <a:schemeClr val="tx1"/>
                </a:solidFill>
              </a:rPr>
              <a:t>	</a:t>
            </a:r>
            <a:r>
              <a:rPr lang="nl-NL" dirty="0">
                <a:solidFill>
                  <a:schemeClr val="tx1"/>
                </a:solidFill>
              </a:rPr>
              <a:t/>
            </a:r>
            <a:br>
              <a:rPr lang="nl-NL" dirty="0">
                <a:solidFill>
                  <a:schemeClr val="tx1"/>
                </a:solidFill>
              </a:rPr>
            </a:br>
            <a:r>
              <a:rPr lang="nl-NL" sz="1300" dirty="0"/>
              <a:t>Vakdidacticus – </a:t>
            </a:r>
            <a:r>
              <a:rPr lang="nl-NL" sz="1300" dirty="0" err="1"/>
              <a:t>Freudenthal</a:t>
            </a:r>
            <a:r>
              <a:rPr lang="nl-NL" sz="1300" dirty="0"/>
              <a:t> Instituut, Universiteit Utrecht</a:t>
            </a:r>
            <a:br>
              <a:rPr lang="nl-NL" sz="1300" dirty="0"/>
            </a:br>
            <a:r>
              <a:rPr lang="nl-NL" sz="1300" dirty="0"/>
              <a:t>Docent biologie – NSG, Nijmegen</a:t>
            </a:r>
          </a:p>
          <a:p>
            <a:pPr algn="l">
              <a:tabLst>
                <a:tab pos="1890911" algn="l"/>
              </a:tabLst>
            </a:pPr>
            <a:r>
              <a:rPr lang="nl-NL" sz="1625" dirty="0"/>
              <a:t>Mieke Jansen</a:t>
            </a:r>
            <a:r>
              <a:rPr lang="nl-NL" dirty="0" smtClean="0">
                <a:solidFill>
                  <a:schemeClr val="tx1"/>
                </a:solidFill>
              </a:rPr>
              <a:t>	</a:t>
            </a:r>
            <a:r>
              <a:rPr lang="nl-NL" dirty="0">
                <a:solidFill>
                  <a:schemeClr val="tx1"/>
                </a:solidFill>
              </a:rPr>
              <a:t/>
            </a:r>
            <a:br>
              <a:rPr lang="nl-NL" dirty="0">
                <a:solidFill>
                  <a:schemeClr val="tx1"/>
                </a:solidFill>
              </a:rPr>
            </a:br>
            <a:r>
              <a:rPr lang="nl-NL" sz="1300" dirty="0"/>
              <a:t>Docent biologie – Montessori College, Nijmegen</a:t>
            </a:r>
          </a:p>
          <a:p>
            <a:pPr algn="l">
              <a:tabLst>
                <a:tab pos="1890911" algn="l"/>
              </a:tabLst>
            </a:pPr>
            <a:r>
              <a:rPr lang="nl-NL" sz="1625" dirty="0"/>
              <a:t>Frank van Wielink </a:t>
            </a:r>
            <a:r>
              <a:rPr lang="nl-NL" dirty="0" smtClean="0">
                <a:solidFill>
                  <a:schemeClr val="tx1"/>
                </a:solidFill>
              </a:rPr>
              <a:t>	</a:t>
            </a:r>
            <a:r>
              <a:rPr lang="nl-NL" dirty="0">
                <a:solidFill>
                  <a:schemeClr val="tx1"/>
                </a:solidFill>
              </a:rPr>
              <a:t/>
            </a:r>
            <a:br>
              <a:rPr lang="nl-NL" dirty="0">
                <a:solidFill>
                  <a:schemeClr val="tx1"/>
                </a:solidFill>
              </a:rPr>
            </a:br>
            <a:r>
              <a:rPr lang="nl-NL" sz="1300" dirty="0"/>
              <a:t>Docent biologie en NLT – Pax </a:t>
            </a:r>
            <a:r>
              <a:rPr lang="nl-NL" sz="1300" dirty="0" err="1"/>
              <a:t>havo|vwo</a:t>
            </a:r>
            <a:r>
              <a:rPr lang="nl-NL" sz="1300" dirty="0"/>
              <a:t>, Druten</a:t>
            </a:r>
          </a:p>
        </p:txBody>
      </p:sp>
      <p:sp>
        <p:nvSpPr>
          <p:cNvPr id="2" name="Titel 1"/>
          <p:cNvSpPr>
            <a:spLocks noGrp="1"/>
          </p:cNvSpPr>
          <p:nvPr>
            <p:ph type="ctrTitle"/>
          </p:nvPr>
        </p:nvSpPr>
        <p:spPr>
          <a:xfrm>
            <a:off x="777357" y="1615713"/>
            <a:ext cx="6017895" cy="1196150"/>
          </a:xfrm>
        </p:spPr>
        <p:txBody>
          <a:bodyPr>
            <a:noAutofit/>
          </a:bodyPr>
          <a:lstStyle/>
          <a:p>
            <a:pPr algn="l"/>
            <a:r>
              <a:rPr lang="nl-NL" sz="3900" b="1" dirty="0"/>
              <a:t>Het </a:t>
            </a:r>
            <a:r>
              <a:rPr lang="nl-NL" sz="3900" b="1" dirty="0" err="1"/>
              <a:t>fipronil</a:t>
            </a:r>
            <a:r>
              <a:rPr lang="nl-NL" sz="3900" b="1" dirty="0"/>
              <a:t>-moeras</a:t>
            </a:r>
            <a:endParaRPr lang="nl-NL" sz="3250" b="1" dirty="0"/>
          </a:p>
        </p:txBody>
      </p:sp>
      <p:sp>
        <p:nvSpPr>
          <p:cNvPr id="21" name="Titel 1"/>
          <p:cNvSpPr txBox="1">
            <a:spLocks/>
          </p:cNvSpPr>
          <p:nvPr/>
        </p:nvSpPr>
        <p:spPr>
          <a:xfrm>
            <a:off x="753726" y="1055518"/>
            <a:ext cx="6254286" cy="13208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nl-NL" sz="7200" b="1" dirty="0" smtClean="0">
                <a:solidFill>
                  <a:srgbClr val="92D050"/>
                </a:solidFill>
              </a:rPr>
              <a:t>De actoren</a:t>
            </a:r>
            <a:endParaRPr lang="nl-NL" sz="7200" b="1" dirty="0">
              <a:solidFill>
                <a:srgbClr val="92D050"/>
              </a:solidFill>
            </a:endParaRPr>
          </a:p>
        </p:txBody>
      </p:sp>
    </p:spTree>
    <p:extLst>
      <p:ext uri="{BB962C8B-B14F-4D97-AF65-F5344CB8AC3E}">
        <p14:creationId xmlns:p14="http://schemas.microsoft.com/office/powerpoint/2010/main" val="11062608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76994" y="216686"/>
            <a:ext cx="3239589" cy="6500727"/>
          </a:xfrm>
          <a:prstGeom prst="rect">
            <a:avLst/>
          </a:prstGeom>
        </p:spPr>
      </p:pic>
      <p:sp>
        <p:nvSpPr>
          <p:cNvPr id="3" name="Titel 1"/>
          <p:cNvSpPr txBox="1">
            <a:spLocks/>
          </p:cNvSpPr>
          <p:nvPr/>
        </p:nvSpPr>
        <p:spPr>
          <a:xfrm>
            <a:off x="6211405" y="1002481"/>
            <a:ext cx="2971784" cy="21195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6600" dirty="0" smtClean="0"/>
              <a:t>3B</a:t>
            </a:r>
            <a:endParaRPr lang="nl-NL" sz="16600" dirty="0"/>
          </a:p>
        </p:txBody>
      </p:sp>
    </p:spTree>
    <p:extLst>
      <p:ext uri="{BB962C8B-B14F-4D97-AF65-F5344CB8AC3E}">
        <p14:creationId xmlns:p14="http://schemas.microsoft.com/office/powerpoint/2010/main" val="2443623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Afbeelding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4430882" y="575928"/>
            <a:ext cx="3551647" cy="2458833"/>
          </a:xfrm>
          <a:prstGeom prst="rect">
            <a:avLst/>
          </a:prstGeom>
        </p:spPr>
      </p:pic>
      <p:pic>
        <p:nvPicPr>
          <p:cNvPr id="16" name="Afbeelding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6900759" y="562368"/>
            <a:ext cx="3551647" cy="2458833"/>
          </a:xfrm>
          <a:prstGeom prst="rect">
            <a:avLst/>
          </a:prstGeom>
        </p:spPr>
      </p:pic>
      <p:pic>
        <p:nvPicPr>
          <p:cNvPr id="15" name="Afbeelding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6958878" y="3904348"/>
            <a:ext cx="3490680" cy="2416625"/>
          </a:xfrm>
          <a:prstGeom prst="rect">
            <a:avLst/>
          </a:prstGeom>
        </p:spPr>
      </p:pic>
      <p:pic>
        <p:nvPicPr>
          <p:cNvPr id="12" name="Afbeelding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4411889" y="3795595"/>
            <a:ext cx="3614056" cy="2502039"/>
          </a:xfrm>
          <a:prstGeom prst="rect">
            <a:avLst/>
          </a:prstGeom>
        </p:spPr>
      </p:pic>
      <p:pic>
        <p:nvPicPr>
          <p:cNvPr id="11" name="Afbeelding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1904863" y="550945"/>
            <a:ext cx="3581172" cy="2479273"/>
          </a:xfrm>
          <a:prstGeom prst="rect">
            <a:avLst/>
          </a:prstGeom>
        </p:spPr>
      </p:pic>
      <p:pic>
        <p:nvPicPr>
          <p:cNvPr id="9" name="Afbeelding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1896120" y="3796267"/>
            <a:ext cx="3618408" cy="2505052"/>
          </a:xfrm>
          <a:prstGeom prst="rect">
            <a:avLst/>
          </a:prstGeom>
        </p:spPr>
      </p:pic>
      <p:pic>
        <p:nvPicPr>
          <p:cNvPr id="8" name="Afbeelding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200000">
            <a:off x="-542834" y="542832"/>
            <a:ext cx="3528418" cy="2442751"/>
          </a:xfrm>
          <a:prstGeom prst="rect">
            <a:avLst/>
          </a:prstGeom>
        </p:spPr>
      </p:pic>
      <p:pic>
        <p:nvPicPr>
          <p:cNvPr id="2" name="Afbeelding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6200000">
            <a:off x="-540601" y="3884693"/>
            <a:ext cx="3513907" cy="2432705"/>
          </a:xfrm>
          <a:prstGeom prst="rect">
            <a:avLst/>
          </a:prstGeom>
        </p:spPr>
      </p:pic>
      <p:cxnSp>
        <p:nvCxnSpPr>
          <p:cNvPr id="4" name="Rechte verbindingslijn 3"/>
          <p:cNvCxnSpPr/>
          <p:nvPr/>
        </p:nvCxnSpPr>
        <p:spPr>
          <a:xfrm flipV="1">
            <a:off x="0" y="3422471"/>
            <a:ext cx="9906000" cy="39189"/>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Rechte verbindingslijn 4"/>
          <p:cNvCxnSpPr/>
          <p:nvPr/>
        </p:nvCxnSpPr>
        <p:spPr>
          <a:xfrm>
            <a:off x="2442751" y="26131"/>
            <a:ext cx="0" cy="6831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Rechte verbindingslijn 9"/>
          <p:cNvCxnSpPr/>
          <p:nvPr/>
        </p:nvCxnSpPr>
        <p:spPr>
          <a:xfrm>
            <a:off x="4946468" y="21775"/>
            <a:ext cx="0" cy="6831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Rechte verbindingslijn 12"/>
          <p:cNvCxnSpPr/>
          <p:nvPr/>
        </p:nvCxnSpPr>
        <p:spPr>
          <a:xfrm>
            <a:off x="7489375" y="17419"/>
            <a:ext cx="0" cy="6831869"/>
          </a:xfrm>
          <a:prstGeom prst="line">
            <a:avLst/>
          </a:prstGeom>
        </p:spPr>
        <p:style>
          <a:lnRef idx="1">
            <a:schemeClr val="accent1"/>
          </a:lnRef>
          <a:fillRef idx="0">
            <a:schemeClr val="accent1"/>
          </a:fillRef>
          <a:effectRef idx="0">
            <a:schemeClr val="accent1"/>
          </a:effectRef>
          <a:fontRef idx="minor">
            <a:schemeClr val="tx1"/>
          </a:fontRef>
        </p:style>
      </p:cxnSp>
      <p:sp>
        <p:nvSpPr>
          <p:cNvPr id="18" name="Titel 1"/>
          <p:cNvSpPr txBox="1">
            <a:spLocks/>
          </p:cNvSpPr>
          <p:nvPr/>
        </p:nvSpPr>
        <p:spPr>
          <a:xfrm rot="16200000">
            <a:off x="7855340" y="389609"/>
            <a:ext cx="1118713" cy="1294835"/>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6000" dirty="0" smtClean="0"/>
              <a:t>5B</a:t>
            </a:r>
            <a:endParaRPr lang="nl-NL" sz="6000" dirty="0"/>
          </a:p>
        </p:txBody>
      </p:sp>
      <p:pic>
        <p:nvPicPr>
          <p:cNvPr id="3" name="Afbeelding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6200000">
            <a:off x="8124579" y="1292350"/>
            <a:ext cx="1160306" cy="2134136"/>
          </a:xfrm>
          <a:prstGeom prst="rect">
            <a:avLst/>
          </a:prstGeom>
        </p:spPr>
      </p:pic>
      <p:sp>
        <p:nvSpPr>
          <p:cNvPr id="6" name="Rechthoek 5"/>
          <p:cNvSpPr/>
          <p:nvPr/>
        </p:nvSpPr>
        <p:spPr>
          <a:xfrm>
            <a:off x="245660" y="3862316"/>
            <a:ext cx="941695" cy="545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p:cNvSpPr/>
          <p:nvPr/>
        </p:nvSpPr>
        <p:spPr>
          <a:xfrm>
            <a:off x="2795096" y="3659547"/>
            <a:ext cx="941695" cy="545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p:cNvSpPr/>
          <p:nvPr/>
        </p:nvSpPr>
        <p:spPr>
          <a:xfrm>
            <a:off x="5323839" y="3636319"/>
            <a:ext cx="941695" cy="545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p:cNvSpPr/>
          <p:nvPr/>
        </p:nvSpPr>
        <p:spPr>
          <a:xfrm>
            <a:off x="7943848" y="5330912"/>
            <a:ext cx="941695" cy="545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160611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Rechte verbindingslijn 3"/>
          <p:cNvCxnSpPr/>
          <p:nvPr/>
        </p:nvCxnSpPr>
        <p:spPr>
          <a:xfrm flipV="1">
            <a:off x="0" y="3422471"/>
            <a:ext cx="9906000" cy="39189"/>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Rechte verbindingslijn 4"/>
          <p:cNvCxnSpPr/>
          <p:nvPr/>
        </p:nvCxnSpPr>
        <p:spPr>
          <a:xfrm>
            <a:off x="2442751" y="26131"/>
            <a:ext cx="0" cy="6831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Rechte verbindingslijn 9"/>
          <p:cNvCxnSpPr/>
          <p:nvPr/>
        </p:nvCxnSpPr>
        <p:spPr>
          <a:xfrm>
            <a:off x="4946468" y="21775"/>
            <a:ext cx="0" cy="6831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Rechte verbindingslijn 12"/>
          <p:cNvCxnSpPr/>
          <p:nvPr/>
        </p:nvCxnSpPr>
        <p:spPr>
          <a:xfrm>
            <a:off x="7489375" y="17419"/>
            <a:ext cx="0" cy="6831869"/>
          </a:xfrm>
          <a:prstGeom prst="line">
            <a:avLst/>
          </a:prstGeom>
        </p:spPr>
        <p:style>
          <a:lnRef idx="1">
            <a:schemeClr val="accent1"/>
          </a:lnRef>
          <a:fillRef idx="0">
            <a:schemeClr val="accent1"/>
          </a:fillRef>
          <a:effectRef idx="0">
            <a:schemeClr val="accent1"/>
          </a:effectRef>
          <a:fontRef idx="minor">
            <a:schemeClr val="tx1"/>
          </a:fontRef>
        </p:style>
      </p:cxnSp>
      <p:sp>
        <p:nvSpPr>
          <p:cNvPr id="3" name="Rechthoek 2"/>
          <p:cNvSpPr/>
          <p:nvPr/>
        </p:nvSpPr>
        <p:spPr>
          <a:xfrm>
            <a:off x="382137" y="3862316"/>
            <a:ext cx="750627" cy="532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p:cNvSpPr/>
          <p:nvPr/>
        </p:nvSpPr>
        <p:spPr>
          <a:xfrm>
            <a:off x="2908713" y="3636319"/>
            <a:ext cx="750627" cy="532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p:cNvSpPr/>
          <p:nvPr/>
        </p:nvSpPr>
        <p:spPr>
          <a:xfrm>
            <a:off x="5399932" y="3659547"/>
            <a:ext cx="750627" cy="532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p:cNvSpPr/>
          <p:nvPr/>
        </p:nvSpPr>
        <p:spPr>
          <a:xfrm>
            <a:off x="7767279" y="5338545"/>
            <a:ext cx="750627" cy="532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773410" y="1150155"/>
            <a:ext cx="975082" cy="1173709"/>
          </a:xfrm>
          <a:prstGeom prst="rect">
            <a:avLst/>
          </a:prstGeom>
        </p:spPr>
      </p:pic>
      <p:pic>
        <p:nvPicPr>
          <p:cNvPr id="18" name="Afbeelding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3188144" y="1150156"/>
            <a:ext cx="975082" cy="1173709"/>
          </a:xfrm>
          <a:prstGeom prst="rect">
            <a:avLst/>
          </a:prstGeom>
        </p:spPr>
      </p:pic>
      <p:pic>
        <p:nvPicPr>
          <p:cNvPr id="29" name="Afbeelding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5745572" y="1150156"/>
            <a:ext cx="975082" cy="1173709"/>
          </a:xfrm>
          <a:prstGeom prst="rect">
            <a:avLst/>
          </a:prstGeom>
        </p:spPr>
      </p:pic>
      <p:pic>
        <p:nvPicPr>
          <p:cNvPr id="30" name="Afbeelding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270465" y="1150156"/>
            <a:ext cx="975082" cy="1173709"/>
          </a:xfrm>
          <a:prstGeom prst="rect">
            <a:avLst/>
          </a:prstGeom>
        </p:spPr>
      </p:pic>
      <p:pic>
        <p:nvPicPr>
          <p:cNvPr id="31" name="Afbeelding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773411" y="4578690"/>
            <a:ext cx="975082" cy="1173709"/>
          </a:xfrm>
          <a:prstGeom prst="rect">
            <a:avLst/>
          </a:prstGeom>
        </p:spPr>
      </p:pic>
      <p:pic>
        <p:nvPicPr>
          <p:cNvPr id="32" name="Afbeelding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3188145" y="4574007"/>
            <a:ext cx="975082" cy="1173709"/>
          </a:xfrm>
          <a:prstGeom prst="rect">
            <a:avLst/>
          </a:prstGeom>
        </p:spPr>
      </p:pic>
      <p:pic>
        <p:nvPicPr>
          <p:cNvPr id="33" name="Afbeelding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5745572" y="4578689"/>
            <a:ext cx="975082" cy="1173709"/>
          </a:xfrm>
          <a:prstGeom prst="rect">
            <a:avLst/>
          </a:prstGeom>
        </p:spPr>
      </p:pic>
      <p:pic>
        <p:nvPicPr>
          <p:cNvPr id="34" name="Afbeelding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8266540" y="4578689"/>
            <a:ext cx="975082" cy="1173709"/>
          </a:xfrm>
          <a:prstGeom prst="rect">
            <a:avLst/>
          </a:prstGeom>
        </p:spPr>
      </p:pic>
    </p:spTree>
    <p:extLst>
      <p:ext uri="{BB962C8B-B14F-4D97-AF65-F5344CB8AC3E}">
        <p14:creationId xmlns:p14="http://schemas.microsoft.com/office/powerpoint/2010/main" val="2149891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cstate="print">
            <a:extLst>
              <a:ext uri="{BEBA8EAE-BF5A-486C-A8C5-ECC9F3942E4B}">
                <a14:imgProps xmlns:a14="http://schemas.microsoft.com/office/drawing/2010/main">
                  <a14:imgLayer r:embed="rId3">
                    <a14:imgEffect>
                      <a14:backgroundRemoval t="0" b="98758" l="1813" r="97130"/>
                    </a14:imgEffect>
                  </a14:imgLayer>
                </a14:imgProps>
              </a:ext>
              <a:ext uri="{28A0092B-C50C-407E-A947-70E740481C1C}">
                <a14:useLocalDpi xmlns:a14="http://schemas.microsoft.com/office/drawing/2010/main" val="0"/>
              </a:ext>
            </a:extLst>
          </a:blip>
          <a:stretch>
            <a:fillRect/>
          </a:stretch>
        </p:blipFill>
        <p:spPr>
          <a:xfrm>
            <a:off x="665247" y="1084217"/>
            <a:ext cx="6192753" cy="4516397"/>
          </a:xfrm>
          <a:prstGeom prst="rect">
            <a:avLst/>
          </a:prstGeom>
        </p:spPr>
      </p:pic>
      <p:sp>
        <p:nvSpPr>
          <p:cNvPr id="5" name="Titel 1"/>
          <p:cNvSpPr txBox="1">
            <a:spLocks/>
          </p:cNvSpPr>
          <p:nvPr/>
        </p:nvSpPr>
        <p:spPr>
          <a:xfrm>
            <a:off x="5741142" y="937167"/>
            <a:ext cx="2971784" cy="21195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6600" dirty="0" smtClean="0"/>
              <a:t>1</a:t>
            </a:r>
            <a:endParaRPr lang="nl-NL" sz="16600" dirty="0"/>
          </a:p>
        </p:txBody>
      </p:sp>
    </p:spTree>
    <p:extLst>
      <p:ext uri="{BB962C8B-B14F-4D97-AF65-F5344CB8AC3E}">
        <p14:creationId xmlns:p14="http://schemas.microsoft.com/office/powerpoint/2010/main" val="1446781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8177" y="574885"/>
            <a:ext cx="4047674" cy="5793464"/>
          </a:xfrm>
          <a:prstGeom prst="rect">
            <a:avLst/>
          </a:prstGeom>
        </p:spPr>
      </p:pic>
      <p:sp>
        <p:nvSpPr>
          <p:cNvPr id="3" name="Titel 1"/>
          <p:cNvSpPr txBox="1">
            <a:spLocks/>
          </p:cNvSpPr>
          <p:nvPr/>
        </p:nvSpPr>
        <p:spPr>
          <a:xfrm>
            <a:off x="6211405" y="1002481"/>
            <a:ext cx="2971784" cy="21195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6600" dirty="0" smtClean="0"/>
              <a:t>2</a:t>
            </a:r>
            <a:endParaRPr lang="nl-NL" sz="16600" dirty="0"/>
          </a:p>
        </p:txBody>
      </p:sp>
    </p:spTree>
    <p:extLst>
      <p:ext uri="{BB962C8B-B14F-4D97-AF65-F5344CB8AC3E}">
        <p14:creationId xmlns:p14="http://schemas.microsoft.com/office/powerpoint/2010/main" val="2281973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76994" y="216686"/>
            <a:ext cx="3239589" cy="6500727"/>
          </a:xfrm>
          <a:prstGeom prst="rect">
            <a:avLst/>
          </a:prstGeom>
        </p:spPr>
      </p:pic>
      <p:sp>
        <p:nvSpPr>
          <p:cNvPr id="3" name="Titel 1"/>
          <p:cNvSpPr txBox="1">
            <a:spLocks/>
          </p:cNvSpPr>
          <p:nvPr/>
        </p:nvSpPr>
        <p:spPr>
          <a:xfrm>
            <a:off x="6211405" y="1002481"/>
            <a:ext cx="2971784" cy="21195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6600" dirty="0" smtClean="0"/>
              <a:t>3</a:t>
            </a:r>
            <a:endParaRPr lang="nl-NL" sz="16600" dirty="0"/>
          </a:p>
        </p:txBody>
      </p:sp>
    </p:spTree>
    <p:extLst>
      <p:ext uri="{BB962C8B-B14F-4D97-AF65-F5344CB8AC3E}">
        <p14:creationId xmlns:p14="http://schemas.microsoft.com/office/powerpoint/2010/main" val="4244861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89120" y="177099"/>
            <a:ext cx="2844009" cy="6510834"/>
          </a:xfrm>
          <a:prstGeom prst="rect">
            <a:avLst/>
          </a:prstGeom>
        </p:spPr>
      </p:pic>
      <p:sp>
        <p:nvSpPr>
          <p:cNvPr id="3" name="Titel 1"/>
          <p:cNvSpPr txBox="1">
            <a:spLocks/>
          </p:cNvSpPr>
          <p:nvPr/>
        </p:nvSpPr>
        <p:spPr>
          <a:xfrm>
            <a:off x="1663683" y="976356"/>
            <a:ext cx="2971784" cy="21195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6600" dirty="0" smtClean="0"/>
              <a:t>4</a:t>
            </a:r>
            <a:endParaRPr lang="nl-NL" sz="16600" dirty="0"/>
          </a:p>
        </p:txBody>
      </p:sp>
    </p:spTree>
    <p:extLst>
      <p:ext uri="{BB962C8B-B14F-4D97-AF65-F5344CB8AC3E}">
        <p14:creationId xmlns:p14="http://schemas.microsoft.com/office/powerpoint/2010/main" val="3744532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8984" y="428146"/>
            <a:ext cx="3326702" cy="6031117"/>
          </a:xfrm>
          <a:prstGeom prst="rect">
            <a:avLst/>
          </a:prstGeom>
        </p:spPr>
      </p:pic>
      <p:sp>
        <p:nvSpPr>
          <p:cNvPr id="3" name="Titel 1"/>
          <p:cNvSpPr txBox="1">
            <a:spLocks/>
          </p:cNvSpPr>
          <p:nvPr/>
        </p:nvSpPr>
        <p:spPr>
          <a:xfrm>
            <a:off x="5754207" y="976356"/>
            <a:ext cx="2971784" cy="21195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6600" dirty="0" smtClean="0"/>
              <a:t>5A</a:t>
            </a:r>
            <a:endParaRPr lang="nl-NL" sz="16600" dirty="0"/>
          </a:p>
        </p:txBody>
      </p:sp>
    </p:spTree>
    <p:extLst>
      <p:ext uri="{BB962C8B-B14F-4D97-AF65-F5344CB8AC3E}">
        <p14:creationId xmlns:p14="http://schemas.microsoft.com/office/powerpoint/2010/main" val="1128796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4520" y="606512"/>
            <a:ext cx="3131380" cy="5807286"/>
          </a:xfrm>
          <a:prstGeom prst="rect">
            <a:avLst/>
          </a:prstGeom>
        </p:spPr>
      </p:pic>
      <p:sp>
        <p:nvSpPr>
          <p:cNvPr id="3" name="Titel 1"/>
          <p:cNvSpPr txBox="1">
            <a:spLocks/>
          </p:cNvSpPr>
          <p:nvPr/>
        </p:nvSpPr>
        <p:spPr>
          <a:xfrm>
            <a:off x="5754207" y="976356"/>
            <a:ext cx="2971784" cy="21195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6600" dirty="0" smtClean="0"/>
              <a:t>5B</a:t>
            </a:r>
            <a:endParaRPr lang="nl-NL" sz="16600" dirty="0"/>
          </a:p>
        </p:txBody>
      </p:sp>
    </p:spTree>
    <p:extLst>
      <p:ext uri="{BB962C8B-B14F-4D97-AF65-F5344CB8AC3E}">
        <p14:creationId xmlns:p14="http://schemas.microsoft.com/office/powerpoint/2010/main" val="2864080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cstate="print">
            <a:extLst>
              <a:ext uri="{BEBA8EAE-BF5A-486C-A8C5-ECC9F3942E4B}">
                <a14:imgProps xmlns:a14="http://schemas.microsoft.com/office/drawing/2010/main">
                  <a14:imgLayer r:embed="rId3">
                    <a14:imgEffect>
                      <a14:backgroundRemoval t="0" b="98758" l="1813" r="97130"/>
                    </a14:imgEffect>
                  </a14:imgLayer>
                </a14:imgProps>
              </a:ext>
              <a:ext uri="{28A0092B-C50C-407E-A947-70E740481C1C}">
                <a14:useLocalDpi xmlns:a14="http://schemas.microsoft.com/office/drawing/2010/main" val="0"/>
              </a:ext>
            </a:extLst>
          </a:blip>
          <a:stretch>
            <a:fillRect/>
          </a:stretch>
        </p:blipFill>
        <p:spPr>
          <a:xfrm>
            <a:off x="665247" y="1084217"/>
            <a:ext cx="6192753" cy="4516397"/>
          </a:xfrm>
          <a:prstGeom prst="rect">
            <a:avLst/>
          </a:prstGeom>
        </p:spPr>
      </p:pic>
      <p:sp>
        <p:nvSpPr>
          <p:cNvPr id="5" name="Titel 1"/>
          <p:cNvSpPr txBox="1">
            <a:spLocks/>
          </p:cNvSpPr>
          <p:nvPr/>
        </p:nvSpPr>
        <p:spPr>
          <a:xfrm>
            <a:off x="5741142" y="937167"/>
            <a:ext cx="2971784" cy="21195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6600" dirty="0" smtClean="0"/>
              <a:t>1B</a:t>
            </a:r>
            <a:endParaRPr lang="nl-NL" sz="16600" dirty="0"/>
          </a:p>
        </p:txBody>
      </p:sp>
    </p:spTree>
    <p:extLst>
      <p:ext uri="{BB962C8B-B14F-4D97-AF65-F5344CB8AC3E}">
        <p14:creationId xmlns:p14="http://schemas.microsoft.com/office/powerpoint/2010/main" val="202064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8177" y="574885"/>
            <a:ext cx="4047674" cy="5793464"/>
          </a:xfrm>
          <a:prstGeom prst="rect">
            <a:avLst/>
          </a:prstGeom>
        </p:spPr>
      </p:pic>
      <p:sp>
        <p:nvSpPr>
          <p:cNvPr id="3" name="Titel 1"/>
          <p:cNvSpPr txBox="1">
            <a:spLocks/>
          </p:cNvSpPr>
          <p:nvPr/>
        </p:nvSpPr>
        <p:spPr>
          <a:xfrm>
            <a:off x="6211405" y="1002481"/>
            <a:ext cx="2971784" cy="21195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sz="16600" dirty="0" smtClean="0"/>
              <a:t>2</a:t>
            </a:r>
            <a:r>
              <a:rPr lang="nl-NL" sz="16600" dirty="0"/>
              <a:t>B</a:t>
            </a:r>
          </a:p>
        </p:txBody>
      </p:sp>
    </p:spTree>
    <p:extLst>
      <p:ext uri="{BB962C8B-B14F-4D97-AF65-F5344CB8AC3E}">
        <p14:creationId xmlns:p14="http://schemas.microsoft.com/office/powerpoint/2010/main" val="796600353"/>
      </p:ext>
    </p:extLst>
  </p:cSld>
  <p:clrMapOvr>
    <a:masterClrMapping/>
  </p:clrMapOvr>
</p:sld>
</file>

<file path=ppt/theme/theme1.xml><?xml version="1.0" encoding="utf-8"?>
<a:theme xmlns:a="http://schemas.openxmlformats.org/drawingml/2006/main" name="Kantoorthema">
  <a:themeElements>
    <a:clrScheme name="Kantoorth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TotalTime>
  <Words>238</Words>
  <Application>Microsoft Office PowerPoint</Application>
  <PresentationFormat>A4 (210 x 297 mm)</PresentationFormat>
  <Paragraphs>35</Paragraphs>
  <Slides>12</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Bernard MT Condensed</vt:lpstr>
      <vt:lpstr>Calibri</vt:lpstr>
      <vt:lpstr>Calibri Light</vt:lpstr>
      <vt:lpstr>Kantoorthema</vt:lpstr>
      <vt:lpstr>Het fipronil-moeras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F.vanWielink</dc:creator>
  <cp:lastModifiedBy>F.vanWielink</cp:lastModifiedBy>
  <cp:revision>8</cp:revision>
  <cp:lastPrinted>2018-01-10T07:54:35Z</cp:lastPrinted>
  <dcterms:created xsi:type="dcterms:W3CDTF">2017-12-07T20:39:57Z</dcterms:created>
  <dcterms:modified xsi:type="dcterms:W3CDTF">2018-01-10T08:05:20Z</dcterms:modified>
</cp:coreProperties>
</file>