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57"/>
  </p:notesMasterIdLst>
  <p:handoutMasterIdLst>
    <p:handoutMasterId r:id="rId58"/>
  </p:handoutMasterIdLst>
  <p:sldIdLst>
    <p:sldId id="305" r:id="rId3"/>
    <p:sldId id="313" r:id="rId4"/>
    <p:sldId id="382" r:id="rId5"/>
    <p:sldId id="541" r:id="rId6"/>
    <p:sldId id="539" r:id="rId7"/>
    <p:sldId id="542" r:id="rId8"/>
    <p:sldId id="538" r:id="rId9"/>
    <p:sldId id="525" r:id="rId10"/>
    <p:sldId id="526" r:id="rId11"/>
    <p:sldId id="527" r:id="rId12"/>
    <p:sldId id="528" r:id="rId13"/>
    <p:sldId id="543" r:id="rId14"/>
    <p:sldId id="531" r:id="rId15"/>
    <p:sldId id="529" r:id="rId16"/>
    <p:sldId id="544" r:id="rId17"/>
    <p:sldId id="545" r:id="rId18"/>
    <p:sldId id="530" r:id="rId19"/>
    <p:sldId id="532" r:id="rId20"/>
    <p:sldId id="535" r:id="rId21"/>
    <p:sldId id="483" r:id="rId22"/>
    <p:sldId id="534" r:id="rId23"/>
    <p:sldId id="533" r:id="rId24"/>
    <p:sldId id="536" r:id="rId25"/>
    <p:sldId id="537" r:id="rId26"/>
    <p:sldId id="554" r:id="rId27"/>
    <p:sldId id="560" r:id="rId28"/>
    <p:sldId id="562" r:id="rId29"/>
    <p:sldId id="559" r:id="rId30"/>
    <p:sldId id="561" r:id="rId31"/>
    <p:sldId id="563" r:id="rId32"/>
    <p:sldId id="555" r:id="rId33"/>
    <p:sldId id="556" r:id="rId34"/>
    <p:sldId id="557" r:id="rId35"/>
    <p:sldId id="564" r:id="rId36"/>
    <p:sldId id="558" r:id="rId37"/>
    <p:sldId id="546" r:id="rId38"/>
    <p:sldId id="504" r:id="rId39"/>
    <p:sldId id="508" r:id="rId40"/>
    <p:sldId id="509" r:id="rId41"/>
    <p:sldId id="507" r:id="rId42"/>
    <p:sldId id="510" r:id="rId43"/>
    <p:sldId id="511" r:id="rId44"/>
    <p:sldId id="512" r:id="rId45"/>
    <p:sldId id="516" r:id="rId46"/>
    <p:sldId id="517" r:id="rId47"/>
    <p:sldId id="518" r:id="rId48"/>
    <p:sldId id="519" r:id="rId49"/>
    <p:sldId id="521" r:id="rId50"/>
    <p:sldId id="496" r:id="rId51"/>
    <p:sldId id="568" r:id="rId52"/>
    <p:sldId id="571" r:id="rId53"/>
    <p:sldId id="565" r:id="rId54"/>
    <p:sldId id="572" r:id="rId55"/>
    <p:sldId id="574" r:id="rId56"/>
  </p:sldIdLst>
  <p:sldSz cx="9144000" cy="6858000" type="screen4x3"/>
  <p:notesSz cx="6946900" cy="100076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142E"/>
    <a:srgbClr val="4E6BE8"/>
    <a:srgbClr val="E71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67" autoAdjust="0"/>
  </p:normalViewPr>
  <p:slideViewPr>
    <p:cSldViewPr>
      <p:cViewPr>
        <p:scale>
          <a:sx n="94" d="100"/>
          <a:sy n="94" d="100"/>
        </p:scale>
        <p:origin x="-1506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p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voedsel</c:v>
                </c:pt>
              </c:strCache>
            </c:strRef>
          </c:tx>
          <c:marker>
            <c:symbol val="none"/>
          </c:marker>
          <c:cat>
            <c:numRef>
              <c:f>Blad1!$A$2:$A$10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Blad1!$B$2:$B$10</c:f>
              <c:numCache>
                <c:formatCode>General</c:formatCode>
                <c:ptCount val="9"/>
                <c:pt idx="0">
                  <c:v>0.30000000000000032</c:v>
                </c:pt>
                <c:pt idx="1">
                  <c:v>1.1000000000000001</c:v>
                </c:pt>
                <c:pt idx="2">
                  <c:v>1.8</c:v>
                </c:pt>
                <c:pt idx="3">
                  <c:v>1.6</c:v>
                </c:pt>
                <c:pt idx="4">
                  <c:v>1.2</c:v>
                </c:pt>
                <c:pt idx="5">
                  <c:v>1</c:v>
                </c:pt>
                <c:pt idx="6">
                  <c:v>0.70000000000000062</c:v>
                </c:pt>
                <c:pt idx="7">
                  <c:v>0.5</c:v>
                </c:pt>
                <c:pt idx="8">
                  <c:v>0.60000000000000064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sex</c:v>
                </c:pt>
              </c:strCache>
            </c:strRef>
          </c:tx>
          <c:marker>
            <c:symbol val="none"/>
          </c:marker>
          <c:cat>
            <c:numRef>
              <c:f>Blad1!$A$2:$A$10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Blad1!$C$2:$C$10</c:f>
              <c:numCache>
                <c:formatCode>General</c:formatCode>
                <c:ptCount val="9"/>
                <c:pt idx="0">
                  <c:v>0.60000000000000064</c:v>
                </c:pt>
                <c:pt idx="1">
                  <c:v>1.5</c:v>
                </c:pt>
                <c:pt idx="2">
                  <c:v>2</c:v>
                </c:pt>
                <c:pt idx="3">
                  <c:v>1.8</c:v>
                </c:pt>
                <c:pt idx="4">
                  <c:v>1.4</c:v>
                </c:pt>
                <c:pt idx="5">
                  <c:v>1</c:v>
                </c:pt>
                <c:pt idx="6">
                  <c:v>0.8</c:v>
                </c:pt>
                <c:pt idx="7">
                  <c:v>0.60000000000000064</c:v>
                </c:pt>
                <c:pt idx="8">
                  <c:v>0.4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alcohol</c:v>
                </c:pt>
              </c:strCache>
            </c:strRef>
          </c:tx>
          <c:marker>
            <c:symbol val="none"/>
          </c:marker>
          <c:cat>
            <c:numRef>
              <c:f>Blad1!$A$2:$A$10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Blad1!$D$2:$D$10</c:f>
              <c:numCache>
                <c:formatCode>General</c:formatCode>
                <c:ptCount val="9"/>
                <c:pt idx="0">
                  <c:v>0.60000000000000064</c:v>
                </c:pt>
                <c:pt idx="1">
                  <c:v>1</c:v>
                </c:pt>
                <c:pt idx="2">
                  <c:v>1.9</c:v>
                </c:pt>
                <c:pt idx="3">
                  <c:v>1.8</c:v>
                </c:pt>
                <c:pt idx="4">
                  <c:v>1.3</c:v>
                </c:pt>
                <c:pt idx="5">
                  <c:v>1.1000000000000001</c:v>
                </c:pt>
                <c:pt idx="6">
                  <c:v>0.70000000000000062</c:v>
                </c:pt>
                <c:pt idx="7">
                  <c:v>0.9</c:v>
                </c:pt>
                <c:pt idx="8">
                  <c:v>0.8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nicotine</c:v>
                </c:pt>
              </c:strCache>
            </c:strRef>
          </c:tx>
          <c:marker>
            <c:symbol val="none"/>
          </c:marker>
          <c:cat>
            <c:numRef>
              <c:f>Blad1!$A$2:$A$10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Blad1!$E$2:$E$10</c:f>
              <c:numCache>
                <c:formatCode>General</c:formatCode>
                <c:ptCount val="9"/>
                <c:pt idx="0">
                  <c:v>0.4</c:v>
                </c:pt>
                <c:pt idx="1">
                  <c:v>0.8</c:v>
                </c:pt>
                <c:pt idx="2">
                  <c:v>1.2</c:v>
                </c:pt>
                <c:pt idx="3">
                  <c:v>1.1000000000000001</c:v>
                </c:pt>
                <c:pt idx="4">
                  <c:v>0.8</c:v>
                </c:pt>
                <c:pt idx="5">
                  <c:v>0.9</c:v>
                </c:pt>
                <c:pt idx="6">
                  <c:v>0.5</c:v>
                </c:pt>
                <c:pt idx="7">
                  <c:v>0.60000000000000064</c:v>
                </c:pt>
                <c:pt idx="8">
                  <c:v>0.30000000000000032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morfine </c:v>
                </c:pt>
              </c:strCache>
            </c:strRef>
          </c:tx>
          <c:marker>
            <c:symbol val="none"/>
          </c:marker>
          <c:cat>
            <c:numRef>
              <c:f>Blad1!$A$2:$A$10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Blad1!$F$2:$F$10</c:f>
              <c:numCache>
                <c:formatCode>General</c:formatCode>
                <c:ptCount val="9"/>
                <c:pt idx="0">
                  <c:v>1.2</c:v>
                </c:pt>
                <c:pt idx="1">
                  <c:v>3.1</c:v>
                </c:pt>
                <c:pt idx="2">
                  <c:v>3.8</c:v>
                </c:pt>
                <c:pt idx="3">
                  <c:v>4.5999999999999996</c:v>
                </c:pt>
                <c:pt idx="4">
                  <c:v>5.2</c:v>
                </c:pt>
                <c:pt idx="5">
                  <c:v>4.2</c:v>
                </c:pt>
                <c:pt idx="6">
                  <c:v>3.2</c:v>
                </c:pt>
                <c:pt idx="7">
                  <c:v>2.7</c:v>
                </c:pt>
                <c:pt idx="8">
                  <c:v>2.2000000000000002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Blad1!$G$1</c:f>
              <c:strCache>
                <c:ptCount val="1"/>
                <c:pt idx="0">
                  <c:v>cocaïne</c:v>
                </c:pt>
              </c:strCache>
            </c:strRef>
          </c:tx>
          <c:marker>
            <c:symbol val="none"/>
          </c:marker>
          <c:cat>
            <c:numRef>
              <c:f>Blad1!$A$2:$A$10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Blad1!$G$2:$G$10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4.0999999999999996</c:v>
                </c:pt>
                <c:pt idx="3">
                  <c:v>5.6</c:v>
                </c:pt>
                <c:pt idx="4">
                  <c:v>7.1</c:v>
                </c:pt>
                <c:pt idx="5">
                  <c:v>5.2</c:v>
                </c:pt>
                <c:pt idx="6">
                  <c:v>3.9</c:v>
                </c:pt>
                <c:pt idx="7">
                  <c:v>3.1</c:v>
                </c:pt>
                <c:pt idx="8">
                  <c:v>2.2000000000000002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Blad1!$H$1</c:f>
              <c:strCache>
                <c:ptCount val="1"/>
                <c:pt idx="0">
                  <c:v>heroïne</c:v>
                </c:pt>
              </c:strCache>
            </c:strRef>
          </c:tx>
          <c:marker>
            <c:symbol val="none"/>
          </c:marker>
          <c:cat>
            <c:numRef>
              <c:f>Blad1!$A$2:$A$10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Blad1!$H$2:$H$10</c:f>
              <c:numCache>
                <c:formatCode>General</c:formatCode>
                <c:ptCount val="9"/>
                <c:pt idx="0">
                  <c:v>1.6</c:v>
                </c:pt>
                <c:pt idx="1">
                  <c:v>3.6</c:v>
                </c:pt>
                <c:pt idx="2">
                  <c:v>5.3</c:v>
                </c:pt>
                <c:pt idx="3">
                  <c:v>8.9</c:v>
                </c:pt>
                <c:pt idx="4">
                  <c:v>7.5</c:v>
                </c:pt>
                <c:pt idx="5">
                  <c:v>5.9</c:v>
                </c:pt>
                <c:pt idx="6">
                  <c:v>4.3</c:v>
                </c:pt>
                <c:pt idx="7">
                  <c:v>4</c:v>
                </c:pt>
                <c:pt idx="8">
                  <c:v>3.2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384640"/>
        <c:axId val="86386176"/>
      </c:lineChart>
      <c:catAx>
        <c:axId val="86384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6386176"/>
        <c:crosses val="autoZero"/>
        <c:auto val="1"/>
        <c:lblAlgn val="ctr"/>
        <c:lblOffset val="100"/>
        <c:noMultiLvlLbl val="0"/>
      </c:catAx>
      <c:valAx>
        <c:axId val="86386176"/>
        <c:scaling>
          <c:orientation val="minMax"/>
          <c:max val="3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384640"/>
        <c:crosses val="autoZero"/>
        <c:crossBetween val="between"/>
      </c:valAx>
    </c:plotArea>
    <c:legend>
      <c:legendPos val="r"/>
      <c:overlay val="0"/>
    </c:legend>
    <c:plotVisOnly val="1"/>
    <c:dispBlanksAs val="zero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DB256-97B1-4866-913D-EA5808870532}" type="datetimeFigureOut">
              <a:rPr lang="nl-NL" smtClean="0"/>
              <a:pPr/>
              <a:t>19-1-2016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505950"/>
            <a:ext cx="3009900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935413" y="9505950"/>
            <a:ext cx="3009900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0B264-B46D-46B5-8620-D8589FE3E9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8721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500380"/>
          </a:xfrm>
          <a:prstGeom prst="rect">
            <a:avLst/>
          </a:prstGeom>
        </p:spPr>
        <p:txBody>
          <a:bodyPr vert="horz" lIns="96881" tIns="48440" rIns="96881" bIns="48440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500380"/>
          </a:xfrm>
          <a:prstGeom prst="rect">
            <a:avLst/>
          </a:prstGeom>
        </p:spPr>
        <p:txBody>
          <a:bodyPr vert="horz" lIns="96881" tIns="48440" rIns="96881" bIns="48440" rtlCol="0"/>
          <a:lstStyle>
            <a:lvl1pPr algn="r">
              <a:defRPr sz="1300"/>
            </a:lvl1pPr>
          </a:lstStyle>
          <a:p>
            <a:fld id="{265E9B57-EBF4-48FD-9D19-61777060DF65}" type="datetimeFigureOut">
              <a:rPr lang="nl-NL" smtClean="0"/>
              <a:pPr/>
              <a:t>19-1-2016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71550" y="750888"/>
            <a:ext cx="5003800" cy="3752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881" tIns="48440" rIns="96881" bIns="4844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94690" y="4753610"/>
            <a:ext cx="5557520" cy="4503420"/>
          </a:xfrm>
          <a:prstGeom prst="rect">
            <a:avLst/>
          </a:prstGeom>
        </p:spPr>
        <p:txBody>
          <a:bodyPr vert="horz" lIns="96881" tIns="48440" rIns="96881" bIns="4844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05483"/>
            <a:ext cx="3010323" cy="500380"/>
          </a:xfrm>
          <a:prstGeom prst="rect">
            <a:avLst/>
          </a:prstGeom>
        </p:spPr>
        <p:txBody>
          <a:bodyPr vert="horz" lIns="96881" tIns="48440" rIns="96881" bIns="48440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34969" y="9505483"/>
            <a:ext cx="3010323" cy="500380"/>
          </a:xfrm>
          <a:prstGeom prst="rect">
            <a:avLst/>
          </a:prstGeom>
        </p:spPr>
        <p:txBody>
          <a:bodyPr vert="horz" lIns="96881" tIns="48440" rIns="96881" bIns="48440" rtlCol="0" anchor="b"/>
          <a:lstStyle>
            <a:lvl1pPr algn="r">
              <a:defRPr sz="1300"/>
            </a:lvl1pPr>
          </a:lstStyle>
          <a:p>
            <a:fld id="{ABE056AA-FAC7-481F-93E5-4E0BFA67A91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261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056AA-FAC7-481F-93E5-4E0BFA67A918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2278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 b="0">
                <a:latin typeface="Verdana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7429520" y="6492875"/>
            <a:ext cx="1428760" cy="365125"/>
          </a:xfrm>
        </p:spPr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0" y="952796"/>
            <a:ext cx="9144000" cy="0"/>
          </a:xfrm>
          <a:prstGeom prst="line">
            <a:avLst/>
          </a:prstGeom>
          <a:ln w="22225" cap="flat" cmpd="sng"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16200000" scaled="0"/>
              <a:tileRect/>
            </a:gra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1B5C-8B2A-4E35-9025-2E1E37DAA95F}" type="datetime1">
              <a:rPr lang="nl-NL" smtClean="0"/>
              <a:pPr/>
              <a:t>19-1-2016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C3E75-3034-4DFF-8CE7-AFBE10514C0C}" type="datetime1">
              <a:rPr lang="nl-NL" smtClean="0"/>
              <a:pPr/>
              <a:t>19-1-2016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F0D24D1-54F0-4F84-A1E5-6437EA62E52A}" type="datetime1">
              <a:rPr lang="nl-NL" smtClean="0"/>
              <a:pPr/>
              <a:t>19-1-2016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19-1-2016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19-1-2016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19-1-2016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19-1-2016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19-1-2016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19-1-2016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19-1-2016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158" y="0"/>
            <a:ext cx="8258204" cy="1143000"/>
          </a:xfrm>
        </p:spPr>
        <p:txBody>
          <a:bodyPr>
            <a:normAutofit/>
          </a:bodyPr>
          <a:lstStyle>
            <a:lvl1pPr>
              <a:defRPr sz="3600" b="1">
                <a:latin typeface="Verdana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525963"/>
          </a:xfr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214678" y="6492875"/>
            <a:ext cx="2895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786578" y="6492875"/>
            <a:ext cx="2133600" cy="365125"/>
          </a:xfrm>
        </p:spPr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0" y="952796"/>
            <a:ext cx="9144000" cy="0"/>
          </a:xfrm>
          <a:prstGeom prst="line">
            <a:avLst/>
          </a:prstGeom>
          <a:ln w="22225" cap="flat" cmpd="sng"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16200000" scaled="0"/>
              <a:tileRect/>
            </a:gra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19-1-2016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19-1-2016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19-1-2016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19-1-2016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30B1B-C49D-413D-A42B-F9A708CCACA5}" type="datetime1">
              <a:rPr lang="nl-NL" smtClean="0"/>
              <a:pPr/>
              <a:t>19-1-2016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71F2-BE64-4DF8-B286-33B3A6BAF55B}" type="datetime1">
              <a:rPr lang="nl-NL" smtClean="0"/>
              <a:pPr/>
              <a:t>19-1-2016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1324-5987-4869-9288-8AFE18C78DC2}" type="datetime1">
              <a:rPr lang="nl-NL" smtClean="0"/>
              <a:pPr/>
              <a:t>19-1-2016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DBFF-B08E-4450-BB78-566BE1559675}" type="datetime1">
              <a:rPr lang="nl-NL" smtClean="0"/>
              <a:pPr/>
              <a:t>19-1-2016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BCE0D-A995-4E24-AB46-BB2D3CF2E8DE}" type="datetime1">
              <a:rPr lang="nl-NL" smtClean="0"/>
              <a:pPr/>
              <a:t>19-1-2016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EA83-4DAC-46E5-B558-C56F11893CC0}" type="datetime1">
              <a:rPr lang="nl-NL" smtClean="0"/>
              <a:pPr/>
              <a:t>19-1-2016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8605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2859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fld id="{9F0D24D1-54F0-4F84-A1E5-6437EA62E52A}" type="datetime1">
              <a:rPr lang="nl-NL" smtClean="0"/>
              <a:pPr/>
              <a:t>19-1-2016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715240" y="6492875"/>
            <a:ext cx="142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fld id="{2E45DEE6-088B-47DE-B0A7-B067C38A5FF1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13" descr="test definitief.tif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9213"/>
            <a:ext cx="91440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jdelijke aanduiding voor datum 3"/>
          <p:cNvSpPr txBox="1">
            <a:spLocks/>
          </p:cNvSpPr>
          <p:nvPr/>
        </p:nvSpPr>
        <p:spPr>
          <a:xfrm>
            <a:off x="350043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02F6-D7C0-4E13-9F23-E319F11CFF4D}" type="datetime1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19-1-2016</a:t>
            </a:fld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0" y="952796"/>
            <a:ext cx="9144000" cy="0"/>
          </a:xfrm>
          <a:prstGeom prst="line">
            <a:avLst/>
          </a:prstGeom>
          <a:ln w="22225" cap="flat" cmpd="sng"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16200000" scaled="0"/>
              <a:tileRect/>
            </a:gra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EC142E"/>
          </a:solidFill>
          <a:latin typeface="Verdan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E7132C"/>
        </a:buClr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E7132C"/>
        </a:buClr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E7132C"/>
        </a:buClr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E7132C"/>
        </a:buClr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E7132C"/>
        </a:buClr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154F8-88DE-4FF4-A58B-2B6D6044579F}" type="datetimeFigureOut">
              <a:rPr lang="nl-NL" smtClean="0"/>
              <a:pPr/>
              <a:t>19-1-2016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11" Type="http://schemas.openxmlformats.org/officeDocument/2006/relationships/image" Target="../media/image27.png"/><Relationship Id="rId5" Type="http://schemas.openxmlformats.org/officeDocument/2006/relationships/image" Target="../media/image21.wmf"/><Relationship Id="rId10" Type="http://schemas.openxmlformats.org/officeDocument/2006/relationships/image" Target="../media/image26.png"/><Relationship Id="rId4" Type="http://schemas.openxmlformats.org/officeDocument/2006/relationships/image" Target="../media/image20.wmf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548680"/>
            <a:ext cx="7772400" cy="1600210"/>
          </a:xfrm>
        </p:spPr>
        <p:txBody>
          <a:bodyPr>
            <a:noAutofit/>
          </a:bodyPr>
          <a:lstStyle/>
          <a:p>
            <a:pPr algn="l"/>
            <a:r>
              <a:rPr lang="nl-NL" sz="3200" b="1" dirty="0"/>
              <a:t>Puberbreinen in </a:t>
            </a:r>
            <a:r>
              <a:rPr lang="nl-NL" sz="3200" b="1" dirty="0" smtClean="0"/>
              <a:t>de mix </a:t>
            </a:r>
            <a:r>
              <a:rPr lang="nl-NL" sz="3200" b="1" dirty="0"/>
              <a:t>met alcohol en </a:t>
            </a:r>
            <a:r>
              <a:rPr lang="nl-NL" sz="3200" b="1" dirty="0" smtClean="0"/>
              <a:t>drugs</a:t>
            </a:r>
            <a:endParaRPr lang="nl-NL" sz="3200" b="1" dirty="0" smtClean="0">
              <a:solidFill>
                <a:srgbClr val="C00000"/>
              </a:solidFill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2060848"/>
            <a:ext cx="5072063" cy="221299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endParaRPr lang="nl-NL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nl-N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Tibor M. Brunt, PhD</a:t>
            </a:r>
            <a: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NL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Psychofarmacoloog</a:t>
            </a:r>
            <a:endParaRPr lang="nl-NL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nl-NL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Programma Drug </a:t>
            </a:r>
            <a:r>
              <a:rPr lang="nl-NL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Monitoring</a:t>
            </a:r>
            <a: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Trimbos-instituut</a:t>
            </a:r>
            <a: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nl-NL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GB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Psychiatrie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Academisch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Medisch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Centrum, Amsterdam.</a:t>
            </a:r>
            <a:endParaRPr lang="nl-NL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nl-NL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9000" contras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2708920"/>
            <a:ext cx="23590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 smtClean="0"/>
              <a:t>Epidemiologie</a:t>
            </a:r>
            <a:endParaRPr lang="nl-NL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176853" y="5937606"/>
            <a:ext cx="3743325" cy="304800"/>
          </a:xfrm>
          <a:prstGeom prst="rect">
            <a:avLst/>
          </a:prstGeom>
          <a:noFill/>
          <a:ln w="3175" cap="rnd" algn="ctr">
            <a:noFill/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400" dirty="0" err="1" smtClean="0"/>
              <a:t>Koob</a:t>
            </a:r>
            <a:r>
              <a:rPr lang="nl-NL" sz="1400" dirty="0" smtClean="0"/>
              <a:t> &amp; </a:t>
            </a:r>
            <a:r>
              <a:rPr lang="nl-NL" sz="1400" dirty="0" err="1" smtClean="0"/>
              <a:t>Volkow</a:t>
            </a:r>
            <a:r>
              <a:rPr lang="nl-NL" sz="1400" dirty="0" smtClean="0"/>
              <a:t>, 2010</a:t>
            </a:r>
            <a:endParaRPr lang="nl-NL" sz="14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77" y="1564222"/>
            <a:ext cx="8134350" cy="424815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44252" y="1091524"/>
            <a:ext cx="8763000" cy="935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2400" dirty="0" smtClean="0"/>
              <a:t>Verslavingsnetwerk hersenen: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75028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 smtClean="0"/>
              <a:t>Epidemiologie</a:t>
            </a:r>
            <a:endParaRPr lang="nl-NL" dirty="0"/>
          </a:p>
        </p:txBody>
      </p:sp>
      <p:graphicFrame>
        <p:nvGraphicFramePr>
          <p:cNvPr id="10" name="Grafiek 9"/>
          <p:cNvGraphicFramePr/>
          <p:nvPr/>
        </p:nvGraphicFramePr>
        <p:xfrm>
          <a:off x="1619250" y="1771650"/>
          <a:ext cx="5905500" cy="331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4252" y="1091524"/>
            <a:ext cx="8763000" cy="935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2400" dirty="0" smtClean="0"/>
              <a:t>Dopamine activatie: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09298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10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10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series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Picture 2" descr="teenfietsrisk1hor cop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731963"/>
            <a:ext cx="6626225" cy="3392487"/>
          </a:xfrm>
          <a:prstGeom prst="rect">
            <a:avLst/>
          </a:prstGeom>
          <a:noFill/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400" dirty="0" smtClean="0">
                <a:solidFill>
                  <a:srgbClr val="C00000"/>
                </a:solidFill>
              </a:rPr>
              <a:t>Hersenontwikkeling adolescentie</a:t>
            </a:r>
          </a:p>
        </p:txBody>
      </p:sp>
    </p:spTree>
    <p:extLst>
      <p:ext uri="{BB962C8B-B14F-4D97-AF65-F5344CB8AC3E}">
        <p14:creationId xmlns:p14="http://schemas.microsoft.com/office/powerpoint/2010/main" val="5892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/>
              <a:t>Hersenontwikkeling adolescentie</a:t>
            </a:r>
          </a:p>
        </p:txBody>
      </p:sp>
      <p:pic>
        <p:nvPicPr>
          <p:cNvPr id="10" name="Picture 3" descr="Structuurverandering scherper co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141413"/>
            <a:ext cx="5399088" cy="49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75210" y="5462588"/>
            <a:ext cx="6192837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nl-NL" sz="1400" dirty="0">
                <a:latin typeface="Arial" panose="020B0604020202020204" pitchFamily="34" charset="0"/>
              </a:rPr>
              <a:t>       </a:t>
            </a:r>
            <a:r>
              <a:rPr lang="en-US" altLang="nl-NL" sz="1800" dirty="0">
                <a:latin typeface="Arial" panose="020B0604020202020204" pitchFamily="34" charset="0"/>
              </a:rPr>
              <a:t>Toe- en </a:t>
            </a:r>
            <a:r>
              <a:rPr lang="en-US" altLang="nl-NL" sz="1800" dirty="0" err="1">
                <a:latin typeface="Arial" panose="020B0604020202020204" pitchFamily="34" charset="0"/>
              </a:rPr>
              <a:t>afname</a:t>
            </a:r>
            <a:r>
              <a:rPr lang="en-US" altLang="nl-NL" sz="1800" dirty="0">
                <a:latin typeface="Arial" panose="020B0604020202020204" pitchFamily="34" charset="0"/>
              </a:rPr>
              <a:t> in het </a:t>
            </a:r>
            <a:r>
              <a:rPr lang="en-US" altLang="nl-NL" sz="1800" dirty="0" err="1">
                <a:latin typeface="Arial" panose="020B0604020202020204" pitchFamily="34" charset="0"/>
              </a:rPr>
              <a:t>aantal</a:t>
            </a:r>
            <a:r>
              <a:rPr lang="en-US" altLang="nl-NL" sz="1800" dirty="0">
                <a:latin typeface="Arial" panose="020B0604020202020204" pitchFamily="34" charset="0"/>
              </a:rPr>
              <a:t> </a:t>
            </a:r>
            <a:r>
              <a:rPr lang="en-US" altLang="nl-NL" sz="1800" dirty="0" err="1">
                <a:latin typeface="Arial" panose="020B0604020202020204" pitchFamily="34" charset="0"/>
              </a:rPr>
              <a:t>synaptische</a:t>
            </a:r>
            <a:r>
              <a:rPr lang="en-US" altLang="nl-NL" sz="1800" dirty="0">
                <a:latin typeface="Arial" panose="020B0604020202020204" pitchFamily="34" charset="0"/>
              </a:rPr>
              <a:t> </a:t>
            </a:r>
            <a:r>
              <a:rPr lang="en-US" altLang="nl-NL" sz="1800" dirty="0" err="1">
                <a:latin typeface="Arial" panose="020B0604020202020204" pitchFamily="34" charset="0"/>
              </a:rPr>
              <a:t>verbindingen</a:t>
            </a:r>
            <a:r>
              <a:rPr lang="en-US" altLang="nl-NL" sz="1800" dirty="0">
                <a:latin typeface="Arial" panose="020B0604020202020204" pitchFamily="34" charset="0"/>
              </a:rPr>
              <a:t> in de 	cortex </a:t>
            </a:r>
            <a:r>
              <a:rPr lang="en-US" altLang="nl-NL" sz="1800" dirty="0" err="1">
                <a:latin typeface="Arial" panose="020B0604020202020204" pitchFamily="34" charset="0"/>
              </a:rPr>
              <a:t>gedurende</a:t>
            </a:r>
            <a:r>
              <a:rPr lang="en-US" altLang="nl-NL" sz="1800" dirty="0">
                <a:latin typeface="Arial" panose="020B0604020202020204" pitchFamily="34" charset="0"/>
              </a:rPr>
              <a:t> de </a:t>
            </a:r>
            <a:r>
              <a:rPr lang="en-US" altLang="nl-NL" sz="1800" dirty="0" err="1">
                <a:latin typeface="Arial" panose="020B0604020202020204" pitchFamily="34" charset="0"/>
              </a:rPr>
              <a:t>ontwikkeling</a:t>
            </a:r>
            <a:r>
              <a:rPr lang="en-US" altLang="nl-NL" sz="1400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nl-NL" sz="1400" dirty="0">
                <a:latin typeface="Arial" panose="020B0604020202020204" pitchFamily="34" charset="0"/>
              </a:rPr>
              <a:t>`      </a:t>
            </a:r>
            <a:r>
              <a:rPr lang="en-US" altLang="nl-NL" sz="1400" i="1" dirty="0">
                <a:latin typeface="Arial" panose="020B0604020202020204" pitchFamily="34" charset="0"/>
              </a:rPr>
              <a:t>(</a:t>
            </a:r>
            <a:r>
              <a:rPr lang="en-US" altLang="nl-NL" sz="1400" i="1" dirty="0" err="1">
                <a:latin typeface="Arial" panose="020B0604020202020204" pitchFamily="34" charset="0"/>
              </a:rPr>
              <a:t>Seeman</a:t>
            </a:r>
            <a:r>
              <a:rPr lang="en-US" altLang="nl-NL" sz="1400" i="1" dirty="0">
                <a:latin typeface="Arial" panose="020B0604020202020204" pitchFamily="34" charset="0"/>
              </a:rPr>
              <a:t>, 1999. Am. J. Psychiatry)</a:t>
            </a:r>
            <a:endParaRPr lang="nl-NL" altLang="nl-NL" sz="1400" i="1" dirty="0">
              <a:latin typeface="Arial" panose="020B0604020202020204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64135" y="1069975"/>
            <a:ext cx="4968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nl-NL" sz="1800" b="1" dirty="0" err="1">
                <a:latin typeface="Arial" panose="020B0604020202020204" pitchFamily="34" charset="0"/>
              </a:rPr>
              <a:t>Geboorte</a:t>
            </a:r>
            <a:r>
              <a:rPr lang="en-US" altLang="nl-NL" sz="1800" b="1" dirty="0">
                <a:latin typeface="Arial" panose="020B0604020202020204" pitchFamily="34" charset="0"/>
              </a:rPr>
              <a:t>          Kind 6 </a:t>
            </a:r>
            <a:r>
              <a:rPr lang="en-US" altLang="nl-NL" sz="1800" b="1" dirty="0" err="1">
                <a:latin typeface="Arial" panose="020B0604020202020204" pitchFamily="34" charset="0"/>
              </a:rPr>
              <a:t>jaar</a:t>
            </a:r>
            <a:r>
              <a:rPr lang="en-US" altLang="nl-NL" sz="1800" b="1" dirty="0">
                <a:latin typeface="Arial" panose="020B0604020202020204" pitchFamily="34" charset="0"/>
              </a:rPr>
              <a:t>       14 </a:t>
            </a:r>
            <a:r>
              <a:rPr lang="en-US" altLang="nl-NL" sz="1800" b="1" dirty="0" err="1">
                <a:latin typeface="Arial" panose="020B0604020202020204" pitchFamily="34" charset="0"/>
              </a:rPr>
              <a:t>jaar</a:t>
            </a:r>
            <a:r>
              <a:rPr lang="en-US" altLang="nl-NL" sz="1800" b="1" dirty="0">
                <a:latin typeface="Arial" panose="020B0604020202020204" pitchFamily="34" charset="0"/>
              </a:rPr>
              <a:t> oud</a:t>
            </a:r>
            <a:endParaRPr lang="nl-NL" altLang="nl-NL" sz="1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2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/>
              <a:t>Hersenontwikkeling adolescentie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484438" y="1557338"/>
            <a:ext cx="4441825" cy="895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/>
            <a:r>
              <a:rPr lang="en-US" sz="2400" dirty="0" err="1"/>
              <a:t>Snelle</a:t>
            </a:r>
            <a:r>
              <a:rPr lang="en-US" sz="2400" dirty="0"/>
              <a:t> </a:t>
            </a:r>
            <a:r>
              <a:rPr lang="en-US" sz="2400" dirty="0" err="1"/>
              <a:t>veranderingen</a:t>
            </a:r>
            <a:endParaRPr lang="en-US" sz="2400" dirty="0"/>
          </a:p>
          <a:p>
            <a:pPr marL="342900" indent="-342900" algn="l"/>
            <a:r>
              <a:rPr lang="en-US" sz="2400" dirty="0"/>
              <a:t>(</a:t>
            </a:r>
            <a:r>
              <a:rPr lang="en-US" sz="2400" dirty="0" err="1"/>
              <a:t>plasticiteit</a:t>
            </a:r>
            <a:r>
              <a:rPr lang="en-US" sz="2400" dirty="0"/>
              <a:t>) </a:t>
            </a:r>
            <a:r>
              <a:rPr lang="en-US" sz="2400" dirty="0" err="1"/>
              <a:t>leren</a:t>
            </a:r>
            <a:r>
              <a:rPr lang="en-US" sz="2400" dirty="0"/>
              <a:t> en </a:t>
            </a:r>
            <a:r>
              <a:rPr lang="en-US" sz="2400" dirty="0" err="1"/>
              <a:t>geheugen</a:t>
            </a:r>
            <a:r>
              <a:rPr lang="en-US" sz="2400" dirty="0"/>
              <a:t>.</a:t>
            </a:r>
            <a:endParaRPr lang="nl-NL" sz="2400" dirty="0"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1772046" y="2564904"/>
            <a:ext cx="5256361" cy="178218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>
              <a:alpha val="36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42900" indent="-342900"/>
            <a:r>
              <a:rPr lang="en-US" sz="3200" dirty="0" err="1"/>
              <a:t>Kritieke</a:t>
            </a:r>
            <a:endParaRPr lang="en-US" sz="3200" dirty="0"/>
          </a:p>
          <a:p>
            <a:pPr marL="342900" indent="-342900"/>
            <a:r>
              <a:rPr lang="en-US" sz="3200" dirty="0" err="1" smtClean="0"/>
              <a:t>Periode</a:t>
            </a:r>
            <a:r>
              <a:rPr lang="en-US" sz="3200" dirty="0" smtClean="0"/>
              <a:t> </a:t>
            </a:r>
            <a:r>
              <a:rPr lang="en-US" sz="3200" dirty="0" err="1" smtClean="0"/>
              <a:t>adolescentie</a:t>
            </a:r>
            <a:endParaRPr lang="nl-NL" sz="32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627784" y="4573935"/>
            <a:ext cx="3544887" cy="1333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/>
            <a:r>
              <a:rPr lang="en-US" sz="2400" dirty="0" err="1"/>
              <a:t>Blijvende</a:t>
            </a:r>
            <a:r>
              <a:rPr lang="en-US" sz="2400" dirty="0"/>
              <a:t> </a:t>
            </a:r>
            <a:r>
              <a:rPr lang="en-US" sz="2400" dirty="0" err="1"/>
              <a:t>veranderingen</a:t>
            </a:r>
            <a:r>
              <a:rPr lang="en-US" sz="2400" dirty="0"/>
              <a:t> </a:t>
            </a:r>
          </a:p>
          <a:p>
            <a:pPr marL="342900" indent="-342900" algn="l"/>
            <a:r>
              <a:rPr lang="en-US" sz="2400" dirty="0"/>
              <a:t>in de </a:t>
            </a:r>
            <a:r>
              <a:rPr lang="en-US" sz="2400" dirty="0" err="1"/>
              <a:t>structuur</a:t>
            </a:r>
            <a:r>
              <a:rPr lang="en-US" sz="2400" dirty="0"/>
              <a:t> van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</a:p>
          <a:p>
            <a:pPr marL="342900" indent="-342900" algn="l"/>
            <a:r>
              <a:rPr lang="en-US" sz="2400" dirty="0" err="1"/>
              <a:t>bepaald</a:t>
            </a:r>
            <a:r>
              <a:rPr lang="en-US" sz="2400" dirty="0"/>
              <a:t> </a:t>
            </a:r>
            <a:r>
              <a:rPr lang="en-US" sz="2400" dirty="0" err="1"/>
              <a:t>hersengebied</a:t>
            </a:r>
            <a:r>
              <a:rPr lang="en-US" sz="2400" dirty="0"/>
              <a:t>.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1391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00060" y="1230233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2800" dirty="0" err="1" smtClean="0">
                <a:solidFill>
                  <a:srgbClr val="CC6600"/>
                </a:solidFill>
                <a:latin typeface="Arial" panose="020B0604020202020204" pitchFamily="34" charset="0"/>
              </a:rPr>
              <a:t>Versteviging</a:t>
            </a:r>
            <a:r>
              <a:rPr lang="en-US" altLang="nl-NL" sz="2800" dirty="0" smtClean="0">
                <a:solidFill>
                  <a:srgbClr val="CC6600"/>
                </a:solidFill>
                <a:latin typeface="Arial" panose="020B0604020202020204" pitchFamily="34" charset="0"/>
              </a:rPr>
              <a:t> of </a:t>
            </a:r>
            <a:r>
              <a:rPr lang="en-US" altLang="nl-NL" sz="2800" dirty="0" err="1" smtClean="0">
                <a:solidFill>
                  <a:srgbClr val="CC6600"/>
                </a:solidFill>
                <a:latin typeface="Arial" panose="020B0604020202020204" pitchFamily="34" charset="0"/>
              </a:rPr>
              <a:t>snoeien</a:t>
            </a:r>
            <a:r>
              <a:rPr lang="en-US" altLang="nl-NL" sz="2800" dirty="0">
                <a:solidFill>
                  <a:srgbClr val="CC6600"/>
                </a:solidFill>
                <a:latin typeface="Arial" panose="020B0604020202020204" pitchFamily="34" charset="0"/>
              </a:rPr>
              <a:t>:</a:t>
            </a:r>
            <a:endParaRPr lang="en-US" altLang="nl-NL" sz="2800" dirty="0" smtClean="0">
              <a:solidFill>
                <a:srgbClr val="CC6600"/>
              </a:solidFill>
              <a:latin typeface="Arial" panose="020B0604020202020204" pitchFamily="34" charset="0"/>
            </a:endParaRPr>
          </a:p>
          <a:p>
            <a:r>
              <a:rPr lang="en-US" altLang="nl-NL" sz="2800" dirty="0">
                <a:solidFill>
                  <a:srgbClr val="CC6600"/>
                </a:solidFill>
                <a:latin typeface="Arial" panose="020B0604020202020204" pitchFamily="34" charset="0"/>
              </a:rPr>
              <a:t>Use it or lose it</a:t>
            </a:r>
            <a:r>
              <a:rPr lang="en-US" altLang="nl-NL" sz="2800" dirty="0" smtClean="0">
                <a:solidFill>
                  <a:srgbClr val="CC6600"/>
                </a:solidFill>
                <a:latin typeface="Arial" panose="020B0604020202020204" pitchFamily="34" charset="0"/>
              </a:rPr>
              <a:t>!</a:t>
            </a:r>
            <a:br>
              <a:rPr lang="en-US" altLang="nl-NL" sz="2800" dirty="0" smtClean="0">
                <a:solidFill>
                  <a:srgbClr val="CC6600"/>
                </a:solidFill>
                <a:latin typeface="Arial" panose="020B0604020202020204" pitchFamily="34" charset="0"/>
              </a:rPr>
            </a:br>
            <a:r>
              <a:rPr lang="en-US" altLang="nl-NL" sz="2000" dirty="0" err="1" smtClean="0">
                <a:solidFill>
                  <a:srgbClr val="CC6600"/>
                </a:solidFill>
                <a:latin typeface="Arial" panose="020B0604020202020204" pitchFamily="34" charset="0"/>
              </a:rPr>
              <a:t>Tijdens</a:t>
            </a:r>
            <a:r>
              <a:rPr lang="en-US" altLang="nl-NL" sz="2000" dirty="0" smtClean="0">
                <a:solidFill>
                  <a:srgbClr val="CC6600"/>
                </a:solidFill>
                <a:latin typeface="Arial" panose="020B0604020202020204" pitchFamily="34" charset="0"/>
              </a:rPr>
              <a:t> de </a:t>
            </a:r>
            <a:r>
              <a:rPr lang="en-US" altLang="nl-NL" sz="2000" dirty="0" err="1" smtClean="0">
                <a:solidFill>
                  <a:srgbClr val="CC6600"/>
                </a:solidFill>
                <a:latin typeface="Arial" panose="020B0604020202020204" pitchFamily="34" charset="0"/>
              </a:rPr>
              <a:t>kritieke</a:t>
            </a:r>
            <a:r>
              <a:rPr lang="en-US" altLang="nl-NL" sz="2000" dirty="0" smtClean="0">
                <a:solidFill>
                  <a:srgbClr val="CC66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rgbClr val="CC6600"/>
                </a:solidFill>
                <a:latin typeface="Arial" panose="020B0604020202020204" pitchFamily="34" charset="0"/>
              </a:rPr>
              <a:t>periode</a:t>
            </a:r>
            <a:endParaRPr lang="nl-NL" altLang="nl-NL" sz="2000" dirty="0">
              <a:solidFill>
                <a:srgbClr val="CC66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3" descr="evenwich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2507858"/>
            <a:ext cx="5567363" cy="352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400" dirty="0" smtClean="0">
                <a:solidFill>
                  <a:srgbClr val="C00000"/>
                </a:solidFill>
              </a:rPr>
              <a:t>Hersenontwikkeling adolescentie</a:t>
            </a:r>
          </a:p>
        </p:txBody>
      </p:sp>
    </p:spTree>
    <p:extLst>
      <p:ext uri="{BB962C8B-B14F-4D97-AF65-F5344CB8AC3E}">
        <p14:creationId xmlns:p14="http://schemas.microsoft.com/office/powerpoint/2010/main" val="143673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400" dirty="0" smtClean="0">
                <a:solidFill>
                  <a:srgbClr val="C00000"/>
                </a:solidFill>
              </a:rPr>
              <a:t>Hersenontwikkeling adolescentie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1373202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2400" dirty="0" err="1" smtClean="0">
                <a:solidFill>
                  <a:srgbClr val="CC6600"/>
                </a:solidFill>
                <a:latin typeface="Arial" panose="020B0604020202020204" pitchFamily="34" charset="0"/>
              </a:rPr>
              <a:t>Tijdens</a:t>
            </a:r>
            <a:r>
              <a:rPr lang="en-US" altLang="nl-NL" sz="2400" dirty="0" smtClean="0">
                <a:solidFill>
                  <a:srgbClr val="CC6600"/>
                </a:solidFill>
                <a:latin typeface="Arial" panose="020B0604020202020204" pitchFamily="34" charset="0"/>
              </a:rPr>
              <a:t> de </a:t>
            </a:r>
            <a:r>
              <a:rPr lang="en-US" altLang="nl-NL" sz="2400" dirty="0" err="1" smtClean="0">
                <a:solidFill>
                  <a:srgbClr val="CC6600"/>
                </a:solidFill>
                <a:latin typeface="Arial" panose="020B0604020202020204" pitchFamily="34" charset="0"/>
              </a:rPr>
              <a:t>kritieke</a:t>
            </a:r>
            <a:r>
              <a:rPr lang="en-US" altLang="nl-NL" sz="2400" dirty="0" smtClean="0">
                <a:solidFill>
                  <a:srgbClr val="CC66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CC6600"/>
                </a:solidFill>
                <a:latin typeface="Arial" panose="020B0604020202020204" pitchFamily="34" charset="0"/>
              </a:rPr>
              <a:t>periode</a:t>
            </a:r>
            <a:endParaRPr lang="nl-NL" altLang="nl-NL" sz="2400" dirty="0">
              <a:solidFill>
                <a:srgbClr val="CC66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3" descr="primair netwer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61" y="3091670"/>
            <a:ext cx="4384675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netwerk normale ontwikkeli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7911" y="2875770"/>
            <a:ext cx="3998912" cy="295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4005748" y="4026707"/>
            <a:ext cx="863600" cy="5032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00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/>
              <a:t>Hersenontwikkeling adolescentie</a:t>
            </a:r>
          </a:p>
        </p:txBody>
      </p:sp>
      <p:pic>
        <p:nvPicPr>
          <p:cNvPr id="13" name="Picture 3" descr="adolescent dev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788988"/>
            <a:ext cx="6481763" cy="539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 rot="8543964" flipH="1">
            <a:off x="5435600" y="4581525"/>
            <a:ext cx="576263" cy="1655763"/>
          </a:xfrm>
          <a:prstGeom prst="downArrow">
            <a:avLst>
              <a:gd name="adj1" fmla="val 50000"/>
              <a:gd name="adj2" fmla="val 7183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 rot="2706585" flipH="1">
            <a:off x="6119812" y="1304926"/>
            <a:ext cx="576263" cy="1655762"/>
          </a:xfrm>
          <a:prstGeom prst="downArrow">
            <a:avLst>
              <a:gd name="adj1" fmla="val 50000"/>
              <a:gd name="adj2" fmla="val 7183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50825" y="5157788"/>
            <a:ext cx="51847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nl-NL" dirty="0" err="1">
                <a:latin typeface="Arial" panose="020B0604020202020204" pitchFamily="34" charset="0"/>
              </a:rPr>
              <a:t>Structuurveranderingen</a:t>
            </a:r>
            <a:r>
              <a:rPr lang="en-US" altLang="nl-NL" dirty="0">
                <a:latin typeface="Arial" panose="020B0604020202020204" pitchFamily="34" charset="0"/>
              </a:rPr>
              <a:t> in de </a:t>
            </a:r>
          </a:p>
          <a:p>
            <a:pPr>
              <a:spcBef>
                <a:spcPct val="20000"/>
              </a:spcBef>
            </a:pPr>
            <a:r>
              <a:rPr lang="en-US" altLang="nl-NL" dirty="0" err="1">
                <a:latin typeface="Arial" panose="020B0604020202020204" pitchFamily="34" charset="0"/>
              </a:rPr>
              <a:t>grijze</a:t>
            </a:r>
            <a:r>
              <a:rPr lang="en-US" altLang="nl-NL" dirty="0">
                <a:latin typeface="Arial" panose="020B0604020202020204" pitchFamily="34" charset="0"/>
              </a:rPr>
              <a:t> </a:t>
            </a:r>
            <a:r>
              <a:rPr lang="en-US" altLang="nl-NL" dirty="0" err="1">
                <a:latin typeface="Arial" panose="020B0604020202020204" pitchFamily="34" charset="0"/>
              </a:rPr>
              <a:t>massa</a:t>
            </a:r>
            <a:r>
              <a:rPr lang="en-US" altLang="nl-NL" dirty="0">
                <a:latin typeface="Arial" panose="020B0604020202020204" pitchFamily="34" charset="0"/>
              </a:rPr>
              <a:t> van </a:t>
            </a:r>
            <a:r>
              <a:rPr lang="en-US" altLang="nl-NL" dirty="0" err="1">
                <a:latin typeface="Arial" panose="020B0604020202020204" pitchFamily="34" charset="0"/>
              </a:rPr>
              <a:t>prefrontale</a:t>
            </a:r>
            <a:r>
              <a:rPr lang="en-US" altLang="nl-NL" dirty="0">
                <a:latin typeface="Arial" panose="020B0604020202020204" pitchFamily="34" charset="0"/>
              </a:rPr>
              <a:t> cortex</a:t>
            </a:r>
          </a:p>
          <a:p>
            <a:pPr>
              <a:spcBef>
                <a:spcPct val="20000"/>
              </a:spcBef>
            </a:pPr>
            <a:r>
              <a:rPr lang="en-US" altLang="nl-NL" sz="1800" i="1" dirty="0">
                <a:latin typeface="Arial" panose="020B0604020202020204" pitchFamily="34" charset="0"/>
              </a:rPr>
              <a:t>(</a:t>
            </a:r>
            <a:r>
              <a:rPr lang="en-US" altLang="nl-NL" sz="1800" i="1" dirty="0" err="1">
                <a:latin typeface="Arial" panose="020B0604020202020204" pitchFamily="34" charset="0"/>
              </a:rPr>
              <a:t>Gogtay</a:t>
            </a:r>
            <a:r>
              <a:rPr lang="en-US" altLang="nl-NL" sz="1800" i="1" dirty="0">
                <a:latin typeface="Arial" panose="020B0604020202020204" pitchFamily="34" charset="0"/>
              </a:rPr>
              <a:t> et al., 2004. PNAS)</a:t>
            </a:r>
            <a:endParaRPr lang="nl-NL" altLang="nl-NL" sz="18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57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/>
              <a:t>Hersenontwikkeling adolescentie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1585912"/>
            <a:ext cx="600075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/>
              <a:t>Hersenontwikkeling adolescentie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96752"/>
            <a:ext cx="3528392" cy="249410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128" y="2708920"/>
            <a:ext cx="57340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9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9000" contras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836712"/>
            <a:ext cx="23590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400" dirty="0" smtClean="0">
                <a:solidFill>
                  <a:srgbClr val="C00000"/>
                </a:solidFill>
              </a:rPr>
              <a:t>Inhoud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1571612"/>
            <a:ext cx="8856984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dirty="0" smtClean="0"/>
              <a:t>Druggebruik adolescentie anno?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Epidemiologie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Hersenontwikkeling adolescentie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Adolescente brein en drugs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Effect cannabis adolescenten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Conclusies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611560" y="1143000"/>
            <a:ext cx="8308618" cy="5238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nl-NL" dirty="0" err="1" smtClean="0">
                <a:latin typeface="Arial" panose="020B0604020202020204" pitchFamily="34" charset="0"/>
              </a:rPr>
              <a:t>Bij</a:t>
            </a:r>
            <a:r>
              <a:rPr lang="en-US" altLang="nl-NL" dirty="0" smtClean="0">
                <a:latin typeface="Arial" panose="020B0604020202020204" pitchFamily="34" charset="0"/>
              </a:rPr>
              <a:t> het </a:t>
            </a:r>
            <a:r>
              <a:rPr lang="en-US" altLang="nl-NL" dirty="0" err="1" smtClean="0">
                <a:latin typeface="Arial" panose="020B0604020202020204" pitchFamily="34" charset="0"/>
              </a:rPr>
              <a:t>uitvoeren</a:t>
            </a:r>
            <a:r>
              <a:rPr lang="en-US" altLang="nl-NL" dirty="0" smtClean="0">
                <a:latin typeface="Arial" panose="020B0604020202020204" pitchFamily="34" charset="0"/>
              </a:rPr>
              <a:t> van </a:t>
            </a:r>
            <a:r>
              <a:rPr lang="en-US" altLang="nl-NL" dirty="0" err="1" smtClean="0">
                <a:latin typeface="Arial" panose="020B0604020202020204" pitchFamily="34" charset="0"/>
              </a:rPr>
              <a:t>bepaalde</a:t>
            </a:r>
            <a:r>
              <a:rPr lang="en-US" altLang="nl-NL" dirty="0" smtClean="0">
                <a:latin typeface="Arial" panose="020B0604020202020204" pitchFamily="34" charset="0"/>
              </a:rPr>
              <a:t> taken, met name die </a:t>
            </a:r>
            <a:r>
              <a:rPr lang="en-US" altLang="nl-NL" dirty="0" err="1" smtClean="0">
                <a:latin typeface="Arial" panose="020B0604020202020204" pitchFamily="34" charset="0"/>
              </a:rPr>
              <a:t>waarbij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sociaal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beoordelings-vermogen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vereist</a:t>
            </a:r>
            <a:r>
              <a:rPr lang="en-US" altLang="nl-NL" dirty="0" smtClean="0">
                <a:latin typeface="Arial" panose="020B0604020202020204" pitchFamily="34" charset="0"/>
              </a:rPr>
              <a:t> is </a:t>
            </a:r>
            <a:r>
              <a:rPr lang="en-US" altLang="nl-NL" dirty="0" err="1" smtClean="0">
                <a:latin typeface="Arial" panose="020B0604020202020204" pitchFamily="34" charset="0"/>
              </a:rPr>
              <a:t>maken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solidFill>
                  <a:srgbClr val="FF3300"/>
                </a:solidFill>
                <a:latin typeface="Arial" panose="020B0604020202020204" pitchFamily="34" charset="0"/>
              </a:rPr>
              <a:t>adolescenten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meer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gebruik</a:t>
            </a:r>
            <a:r>
              <a:rPr lang="en-US" altLang="nl-NL" dirty="0" smtClean="0">
                <a:latin typeface="Arial" panose="020B0604020202020204" pitchFamily="34" charset="0"/>
              </a:rPr>
              <a:t> van </a:t>
            </a:r>
            <a:r>
              <a:rPr lang="en-US" altLang="nl-NL" dirty="0" err="1" smtClean="0">
                <a:latin typeface="Arial" panose="020B0604020202020204" pitchFamily="34" charset="0"/>
              </a:rPr>
              <a:t>subscorticale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structuren</a:t>
            </a:r>
            <a:r>
              <a:rPr lang="en-US" altLang="nl-NL" dirty="0" smtClean="0">
                <a:latin typeface="Arial" panose="020B0604020202020204" pitchFamily="34" charset="0"/>
              </a:rPr>
              <a:t> (</a:t>
            </a:r>
            <a:r>
              <a:rPr lang="en-US" altLang="nl-NL" dirty="0" err="1" smtClean="0">
                <a:latin typeface="Arial" panose="020B0604020202020204" pitchFamily="34" charset="0"/>
              </a:rPr>
              <a:t>b.v</a:t>
            </a:r>
            <a:r>
              <a:rPr lang="en-US" altLang="nl-NL" dirty="0" smtClean="0">
                <a:latin typeface="Arial" panose="020B0604020202020204" pitchFamily="34" charset="0"/>
              </a:rPr>
              <a:t>. amygdala) </a:t>
            </a:r>
            <a:r>
              <a:rPr lang="en-US" altLang="nl-NL" dirty="0" err="1" smtClean="0">
                <a:latin typeface="Arial" panose="020B0604020202020204" pitchFamily="34" charset="0"/>
              </a:rPr>
              <a:t>dan</a:t>
            </a:r>
            <a:r>
              <a:rPr lang="en-US" altLang="nl-NL" dirty="0" smtClean="0">
                <a:latin typeface="Arial" panose="020B0604020202020204" pitchFamily="34" charset="0"/>
              </a:rPr>
              <a:t> van </a:t>
            </a:r>
            <a:r>
              <a:rPr lang="en-US" altLang="nl-NL" dirty="0" err="1" smtClean="0">
                <a:latin typeface="Arial" panose="020B0604020202020204" pitchFamily="34" charset="0"/>
              </a:rPr>
              <a:t>corticale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structuren</a:t>
            </a:r>
            <a:r>
              <a:rPr lang="en-US" altLang="nl-NL" dirty="0" smtClean="0">
                <a:latin typeface="Arial" panose="020B0604020202020204" pitchFamily="34" charset="0"/>
              </a:rPr>
              <a:t>, </a:t>
            </a:r>
            <a:r>
              <a:rPr lang="en-US" altLang="nl-NL" dirty="0" err="1" smtClean="0">
                <a:latin typeface="Arial" panose="020B0604020202020204" pitchFamily="34" charset="0"/>
              </a:rPr>
              <a:t>terwijl</a:t>
            </a:r>
            <a:r>
              <a:rPr lang="en-US" altLang="nl-NL" dirty="0" smtClean="0">
                <a:latin typeface="Arial" panose="020B0604020202020204" pitchFamily="34" charset="0"/>
              </a:rPr>
              <a:t> het </a:t>
            </a:r>
            <a:r>
              <a:rPr lang="en-US" altLang="nl-NL" dirty="0" err="1" smtClean="0">
                <a:latin typeface="Arial" panose="020B0604020202020204" pitchFamily="34" charset="0"/>
              </a:rPr>
              <a:t>gebruik</a:t>
            </a:r>
            <a:r>
              <a:rPr lang="en-US" altLang="nl-NL" dirty="0" smtClean="0">
                <a:latin typeface="Arial" panose="020B0604020202020204" pitchFamily="34" charset="0"/>
              </a:rPr>
              <a:t> van </a:t>
            </a:r>
            <a:r>
              <a:rPr lang="en-US" altLang="nl-NL" dirty="0" err="1" smtClean="0">
                <a:latin typeface="Arial" panose="020B0604020202020204" pitchFamily="34" charset="0"/>
              </a:rPr>
              <a:t>corticale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structuren</a:t>
            </a:r>
            <a:r>
              <a:rPr lang="en-US" altLang="nl-NL" dirty="0" smtClean="0">
                <a:latin typeface="Arial" panose="020B0604020202020204" pitchFamily="34" charset="0"/>
              </a:rPr>
              <a:t> door </a:t>
            </a:r>
            <a:r>
              <a:rPr lang="en-US" altLang="nl-NL" dirty="0" err="1" smtClean="0">
                <a:solidFill>
                  <a:srgbClr val="FF3300"/>
                </a:solidFill>
                <a:latin typeface="Arial" panose="020B0604020202020204" pitchFamily="34" charset="0"/>
              </a:rPr>
              <a:t>volwassenen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efficiënter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lijkt</a:t>
            </a:r>
            <a:r>
              <a:rPr lang="en-US" altLang="nl-NL" dirty="0" smtClean="0">
                <a:latin typeface="Arial" panose="020B0604020202020204" pitchFamily="34" charset="0"/>
              </a:rPr>
              <a:t> te </a:t>
            </a:r>
            <a:r>
              <a:rPr lang="en-US" altLang="nl-NL" dirty="0" err="1" smtClean="0">
                <a:latin typeface="Arial" panose="020B0604020202020204" pitchFamily="34" charset="0"/>
              </a:rPr>
              <a:t>geschieden</a:t>
            </a:r>
            <a:r>
              <a:rPr lang="en-US" altLang="nl-NL" dirty="0" smtClean="0"/>
              <a:t>.</a:t>
            </a:r>
          </a:p>
          <a:p>
            <a:pPr>
              <a:lnSpc>
                <a:spcPct val="90000"/>
              </a:lnSpc>
            </a:pPr>
            <a:endParaRPr lang="en-US" altLang="nl-NL" dirty="0"/>
          </a:p>
          <a:p>
            <a:pPr lvl="0">
              <a:lnSpc>
                <a:spcPct val="90000"/>
              </a:lnSpc>
            </a:pPr>
            <a:r>
              <a:rPr lang="en-US" dirty="0">
                <a:latin typeface="Arial" charset="0"/>
              </a:rPr>
              <a:t>De </a:t>
            </a:r>
            <a:r>
              <a:rPr lang="en-US" dirty="0" err="1">
                <a:latin typeface="Arial" charset="0"/>
              </a:rPr>
              <a:t>hersenen</a:t>
            </a:r>
            <a:r>
              <a:rPr lang="en-US" dirty="0">
                <a:latin typeface="Arial" charset="0"/>
              </a:rPr>
              <a:t> van 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adolescenten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zijn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volop</a:t>
            </a:r>
            <a:r>
              <a:rPr lang="en-US" dirty="0">
                <a:latin typeface="Arial" charset="0"/>
              </a:rPr>
              <a:t> in </a:t>
            </a:r>
            <a:r>
              <a:rPr lang="en-US" dirty="0" err="1">
                <a:latin typeface="Arial" charset="0"/>
              </a:rPr>
              <a:t>ontwikkeling</a:t>
            </a:r>
            <a:r>
              <a:rPr lang="en-US" dirty="0">
                <a:latin typeface="Arial" charset="0"/>
              </a:rPr>
              <a:t>, met name de ‘</a:t>
            </a:r>
            <a:r>
              <a:rPr lang="en-US" dirty="0" err="1">
                <a:latin typeface="Arial" charset="0"/>
              </a:rPr>
              <a:t>hogere</a:t>
            </a:r>
            <a:r>
              <a:rPr lang="en-US" dirty="0">
                <a:latin typeface="Arial" charset="0"/>
              </a:rPr>
              <a:t>’ </a:t>
            </a:r>
            <a:r>
              <a:rPr lang="en-US" dirty="0" err="1">
                <a:latin typeface="Arial" charset="0"/>
              </a:rPr>
              <a:t>prefrontale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corticale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gebieden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ondergaan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belangrijke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structurele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functionele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veranderingen</a:t>
            </a:r>
            <a:r>
              <a:rPr lang="en-US" dirty="0">
                <a:latin typeface="Arial" charset="0"/>
              </a:rPr>
              <a:t>.</a:t>
            </a:r>
            <a:endParaRPr lang="nl-NL" dirty="0"/>
          </a:p>
          <a:p>
            <a:pPr>
              <a:lnSpc>
                <a:spcPct val="90000"/>
              </a:lnSpc>
            </a:pPr>
            <a:endParaRPr lang="nl-NL" altLang="nl-NL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400" dirty="0" smtClean="0">
                <a:solidFill>
                  <a:srgbClr val="C00000"/>
                </a:solidFill>
              </a:rPr>
              <a:t>Hersenontwikkeling adolescentie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21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/>
              <a:t>Hersenontwikkeling adolescentie</a:t>
            </a:r>
          </a:p>
        </p:txBody>
      </p:sp>
      <p:pic>
        <p:nvPicPr>
          <p:cNvPr id="3074" name="Picture 2" descr="https://s.s-bol.com/imgbase0/imagebase/large/FC/7/3/3/2/92000000000323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264297" cy="508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scovers.tlsecure.com/index.php?component=covers&amp;action=getCover&amp;ean=9789035132696&amp;dc=48973&amp;format=im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128638" cy="508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/>
              <a:t>Hersenontwikkeling adolescentie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253" y="2204864"/>
            <a:ext cx="4505325" cy="380047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44252" y="1091524"/>
            <a:ext cx="8675926" cy="825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2400" dirty="0" smtClean="0"/>
              <a:t>Prefrontale cortex is missing ≠ plannen en controle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5523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Наклейка No Brain No Fe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0476" y="4308734"/>
            <a:ext cx="2304256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/>
              <a:t>Hersenontwikkeling adolescentie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84784"/>
            <a:ext cx="3655978" cy="2804914"/>
          </a:xfrm>
          <a:prstGeom prst="rect">
            <a:avLst/>
          </a:prstGeom>
        </p:spPr>
      </p:pic>
      <p:pic>
        <p:nvPicPr>
          <p:cNvPr id="12290" name="Picture 2" descr="http://www.eastcoastextreme.org/Freestyle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472208"/>
            <a:ext cx="2952328" cy="284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jebiga.com/wp-content/uploads/2014/12/VICTORIA-FALLS-BUNGEE-JUMPING-0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3054170"/>
            <a:ext cx="3941890" cy="253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021446" y="5806838"/>
            <a:ext cx="5112568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/>
            <a:r>
              <a:rPr lang="en-US" sz="2400" b="1" dirty="0" err="1" smtClean="0"/>
              <a:t>Leef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bij</a:t>
            </a:r>
            <a:r>
              <a:rPr lang="en-US" sz="2400" b="1" dirty="0" smtClean="0"/>
              <a:t> de dag: </a:t>
            </a:r>
            <a:r>
              <a:rPr lang="en-US" sz="2400" b="1" dirty="0" err="1" smtClean="0"/>
              <a:t>geen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vooruitplanning</a:t>
            </a:r>
            <a:r>
              <a:rPr lang="en-US" sz="2400" b="1" dirty="0" smtClean="0"/>
              <a:t>!</a:t>
            </a:r>
          </a:p>
          <a:p>
            <a:pPr marL="342900" indent="-342900" algn="l"/>
            <a:r>
              <a:rPr lang="en-US" sz="2400" b="1" dirty="0" smtClean="0"/>
              <a:t> 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4267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24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pic>
        <p:nvPicPr>
          <p:cNvPr id="1026" name="Picture 2" descr="http://s4.hubimg.com/u/4169339_f2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499" y="1124744"/>
            <a:ext cx="1832798" cy="244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rugfree.org/wp-content/uploads/2011/04/Young-girl-with-Beer-Bottle-4-6-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4489221" cy="298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rojectknow.com/wp-content/uploads/teen-drug-abu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98" y="34290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harma-mkting.com/images/Drugs-on-Teen-Brain-300x2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3292796"/>
            <a:ext cx="3870762" cy="272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12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25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96623"/>
            <a:ext cx="72485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1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26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55576" y="1268760"/>
            <a:ext cx="81646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Verschil tussen adolescente hersenen en adulte hersenen is de organisatie van het “top-down” </a:t>
            </a:r>
            <a:r>
              <a:rPr lang="nl-NL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“bottom-up” cognitief systeem;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de adolescentie is het “bottom-up” systeem als eerste </a:t>
            </a:r>
            <a:r>
              <a:rPr lang="nl-NL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gematureerd</a:t>
            </a: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dit omvat de gebieden in het limbisch </a:t>
            </a:r>
            <a:r>
              <a:rPr lang="nl-NL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mesocorticaal</a:t>
            </a: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deel van de hersenen, zoals </a:t>
            </a:r>
            <a:r>
              <a:rPr lang="nl-NL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striatum</a:t>
            </a: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ventraal </a:t>
            </a:r>
            <a:r>
              <a:rPr lang="nl-NL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tegmentum</a:t>
            </a: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nucleus </a:t>
            </a:r>
            <a:r>
              <a:rPr lang="nl-NL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accumbens</a:t>
            </a: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Deze gebieden zijn betrokken bij het genereren van sterke prikkels op beloning door middel van dopamine activiteit;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42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27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55576" y="1268760"/>
            <a:ext cx="81646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latin typeface="Arial" panose="020B0604020202020204" pitchFamily="34" charset="0"/>
                <a:cs typeface="Arial" panose="020B0604020202020204" pitchFamily="34" charset="0"/>
              </a:rPr>
              <a:t>Het “top-down” systeem is pas gereed tijdens de vroege volwassenheid en omvat de (pre-)frontale corticale gebieden van de hersenen, deze zijn belangrijk om de primaire prikkels uit het limbisch </a:t>
            </a:r>
            <a:r>
              <a:rPr lang="nl-NL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mesocorticale</a:t>
            </a:r>
            <a:r>
              <a:rPr lang="nl-NL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deel te reguleren en te inhiberen;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Kort: waar het </a:t>
            </a:r>
            <a:r>
              <a:rPr lang="nl-NL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mesocorticale</a:t>
            </a:r>
            <a:r>
              <a:rPr lang="nl-NL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deel sterk reageert op acute </a:t>
            </a:r>
            <a:r>
              <a:rPr lang="nl-NL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  <a:r>
              <a:rPr lang="nl-NL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prikkels daar kan het frontale corticale gebied de behoefte uitstellen om op die prikkels te reageren!</a:t>
            </a:r>
            <a:endParaRPr lang="nl-NL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cdn.meme.am/instances/500x/5805654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373" y="3356992"/>
            <a:ext cx="2880320" cy="286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28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28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pic>
        <p:nvPicPr>
          <p:cNvPr id="2" name="2-Minute Neuroscience; Reward Syste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29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55576" y="1114289"/>
            <a:ext cx="816460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Daarnaast: ook de amygdala is een </a:t>
            </a:r>
            <a:r>
              <a:rPr lang="nl-N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mesocorticale</a:t>
            </a: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 hersenstructuur die een sterke rol speelt bij aversieve prikkels en bedreiging.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Tijdens de puberteit vind er dus minder feedback plaats door het frontale corticale gebied op de amygdala waardoor adolescenten slecht gevaar kunnen inschatten en meer riskant gedrag laten zien.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Kort: pubers kunnen gevaar minder goed inschatten, vertonen riskanter gedrag en reageren sterker op </a:t>
            </a:r>
            <a:r>
              <a:rPr lang="nl-NL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Hun brein is als het ware gemaakt voor druggebruik!</a:t>
            </a: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023087"/>
            <a:ext cx="78200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 smtClean="0"/>
              <a:t>Druggebruik adolescentie anno?</a:t>
            </a:r>
            <a:endParaRPr lang="nl-NL" dirty="0"/>
          </a:p>
        </p:txBody>
      </p:sp>
      <p:pic>
        <p:nvPicPr>
          <p:cNvPr id="3074" name="Picture 2" descr="https://s-media-cache-ak0.pinimg.com/736x/93/56/c3/9356c373dc320763436e30dcaa6758b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124744"/>
            <a:ext cx="3048273" cy="32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iverbankoftruth.com/wp-content/uploads/2013/09/hippy-bu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980728"/>
            <a:ext cx="4248283" cy="32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tatic.independent.co.uk/s3fs-public/styles/story_medium/public/thumbnails/image/2013/09/04/23/web-lsd-4-getty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881" y="3861048"/>
            <a:ext cx="3205196" cy="240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-media-cache-ak0.pinimg.com/736x/2e/63/f4/2e63f4eb27a773bd6db76ea209f795f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004" y="2735416"/>
            <a:ext cx="2310413" cy="344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30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40" y="3861048"/>
            <a:ext cx="6051203" cy="225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28" y="1556792"/>
            <a:ext cx="38862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7728" y="908720"/>
            <a:ext cx="38862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/>
            <a:r>
              <a:rPr lang="en-US" b="1" dirty="0" smtClean="0"/>
              <a:t>Reward stimulus, Galvan et al., 2006</a:t>
            </a:r>
          </a:p>
          <a:p>
            <a:pPr marL="342900" indent="-342900" algn="ctr"/>
            <a:r>
              <a:rPr lang="en-US" b="1" dirty="0" smtClean="0"/>
              <a:t> </a:t>
            </a:r>
            <a:endParaRPr lang="nl-NL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0104" y="3140968"/>
            <a:ext cx="37719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1556792"/>
            <a:ext cx="50006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60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31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-224772" y="4964478"/>
            <a:ext cx="5112568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400" b="1" dirty="0" err="1" smtClean="0"/>
              <a:t>Gebieden</a:t>
            </a:r>
            <a:r>
              <a:rPr lang="en-US" sz="2400" b="1" dirty="0" smtClean="0"/>
              <a:t> die </a:t>
            </a:r>
            <a:r>
              <a:rPr lang="en-US" sz="2400" b="1" dirty="0" err="1" smtClean="0"/>
              <a:t>betrokken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zijn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bij</a:t>
            </a:r>
            <a:r>
              <a:rPr lang="en-US" sz="2400" b="1" dirty="0" smtClean="0"/>
              <a:t> reward/ </a:t>
            </a:r>
            <a:r>
              <a:rPr lang="en-US" sz="2400" b="1" dirty="0" err="1" smtClean="0"/>
              <a:t>verslaving</a:t>
            </a:r>
            <a:endParaRPr lang="en-US" sz="2400" b="1" dirty="0" smtClean="0"/>
          </a:p>
          <a:p>
            <a:pPr marL="342900" indent="-342900" algn="ctr"/>
            <a:r>
              <a:rPr lang="en-US" sz="2400" b="1" dirty="0" smtClean="0"/>
              <a:t> </a:t>
            </a:r>
            <a:endParaRPr lang="nl-NL" sz="2400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785" y="1556792"/>
            <a:ext cx="4433513" cy="429298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556792"/>
            <a:ext cx="4661346" cy="307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9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32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63" y="1268760"/>
            <a:ext cx="5342557" cy="18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63" y="3065645"/>
            <a:ext cx="5263047" cy="325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940152" y="1406475"/>
            <a:ext cx="313184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400" b="1" dirty="0" err="1" smtClean="0"/>
              <a:t>Invloed</a:t>
            </a:r>
            <a:r>
              <a:rPr lang="en-US" sz="2400" b="1" dirty="0" smtClean="0"/>
              <a:t> van </a:t>
            </a:r>
            <a:r>
              <a:rPr lang="en-US" sz="2400" b="1" dirty="0" err="1" smtClean="0"/>
              <a:t>leeftijdsgenoten</a:t>
            </a:r>
            <a:r>
              <a:rPr lang="en-US" sz="2400" b="1" dirty="0" smtClean="0"/>
              <a:t>!</a:t>
            </a:r>
          </a:p>
          <a:p>
            <a:pPr marL="342900" indent="-342900" algn="ctr"/>
            <a:r>
              <a:rPr lang="en-US" sz="2400" b="1" dirty="0" smtClean="0"/>
              <a:t> </a:t>
            </a:r>
            <a:endParaRPr lang="nl-NL" sz="24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3320236"/>
            <a:ext cx="6740124" cy="280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72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33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083232"/>
            <a:ext cx="5112568" cy="446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864125"/>
            <a:ext cx="7256140" cy="353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940152" y="1406475"/>
            <a:ext cx="3131840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400" b="1" dirty="0" err="1" smtClean="0"/>
              <a:t>Ook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hierbij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speelt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mesocorticaal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limbisch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systeem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belangrijke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rol</a:t>
            </a:r>
            <a:endParaRPr lang="en-US" sz="2400" b="1" dirty="0" smtClean="0"/>
          </a:p>
          <a:p>
            <a:pPr marL="342900" indent="-342900" algn="ctr"/>
            <a:r>
              <a:rPr lang="en-US" sz="2400" b="1" dirty="0" smtClean="0"/>
              <a:t> 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59818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34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31324"/>
            <a:ext cx="5256584" cy="396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131324"/>
            <a:ext cx="29813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020" y="3356992"/>
            <a:ext cx="2565449" cy="293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9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35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3785491" cy="295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932510"/>
            <a:ext cx="19050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3785490" y="1114289"/>
            <a:ext cx="51346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Deze studie toont een uniek patroon aan bij adolescenten: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lain"/>
            </a:pPr>
            <a:r>
              <a:rPr lang="nl-NL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is een basale hypo-dopaminerge activiteit bij adolescenten in het gebied dat rol speelt bij beloning vergeleken bij volwassenen.</a:t>
            </a:r>
          </a:p>
          <a:p>
            <a:pPr marL="342900" indent="-342900">
              <a:buAutoNum type="arabicPlain"/>
            </a:pPr>
            <a:endParaRPr lang="nl-NL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lain"/>
            </a:pPr>
            <a:r>
              <a:rPr lang="nl-NL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Hierdoor zijn sterkere prikkels nodig om het systeem te activeren.</a:t>
            </a:r>
          </a:p>
          <a:p>
            <a:pPr marL="342900" indent="-342900">
              <a:buAutoNum type="arabicPlain"/>
            </a:pPr>
            <a:endParaRPr lang="nl-NL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lain"/>
            </a:pPr>
            <a:r>
              <a:rPr lang="nl-NL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Maar er is een hyper-dopaminerge respons als er een beloning is vergeleken bij volwassenen!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36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" y="919162"/>
            <a:ext cx="9058275" cy="5019675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021446" y="5806838"/>
            <a:ext cx="511256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/>
            <a:r>
              <a:rPr lang="en-US" sz="2000" b="1" dirty="0" smtClean="0"/>
              <a:t>Hardin &amp; Ernst, 2009</a:t>
            </a:r>
          </a:p>
          <a:p>
            <a:pPr marL="342900" indent="-342900" algn="l"/>
            <a:r>
              <a:rPr lang="en-US" sz="2000" b="1" dirty="0" smtClean="0"/>
              <a:t> 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38008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37</a:t>
            </a:fld>
            <a:endParaRPr lang="nl-NL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85800" y="1340096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altLang="nl-NL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Normale</a:t>
            </a:r>
            <a:r>
              <a:rPr lang="en-US" altLang="nl-NL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ontwikkeling</a:t>
            </a:r>
            <a:r>
              <a:rPr lang="en-US" altLang="nl-NL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tijdens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>
                <a:solidFill>
                  <a:srgbClr val="993300"/>
                </a:solidFill>
                <a:latin typeface="Arial" panose="020B0604020202020204" pitchFamily="34" charset="0"/>
              </a:rPr>
              <a:t>de </a:t>
            </a:r>
            <a:r>
              <a:rPr lang="en-US" altLang="nl-NL" sz="2000" dirty="0" err="1">
                <a:solidFill>
                  <a:srgbClr val="993300"/>
                </a:solidFill>
                <a:latin typeface="Arial" panose="020B0604020202020204" pitchFamily="34" charset="0"/>
              </a:rPr>
              <a:t>kritieke</a:t>
            </a:r>
            <a:r>
              <a:rPr lang="en-US" altLang="nl-NL" sz="2000" dirty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>
                <a:solidFill>
                  <a:srgbClr val="993300"/>
                </a:solidFill>
                <a:latin typeface="Arial" panose="020B0604020202020204" pitchFamily="34" charset="0"/>
              </a:rPr>
              <a:t>periode</a:t>
            </a:r>
            <a:endParaRPr lang="nl-NL" altLang="nl-NL" sz="2000" dirty="0">
              <a:solidFill>
                <a:srgbClr val="993300"/>
              </a:solidFill>
              <a:latin typeface="Arial" panose="020B0604020202020204" pitchFamily="34" charset="0"/>
            </a:endParaRPr>
          </a:p>
          <a:p>
            <a:endParaRPr lang="nl-NL" altLang="nl-NL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704850" y="2449512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nl-NL" sz="2800" dirty="0" smtClean="0"/>
          </a:p>
          <a:p>
            <a:endParaRPr lang="en-US" altLang="nl-NL" sz="2800" dirty="0" smtClean="0"/>
          </a:p>
          <a:p>
            <a:endParaRPr lang="en-US" altLang="nl-NL" sz="2800" dirty="0" smtClean="0"/>
          </a:p>
          <a:p>
            <a:endParaRPr lang="en-US" altLang="nl-NL" sz="2800" dirty="0" smtClean="0"/>
          </a:p>
          <a:p>
            <a:endParaRPr lang="en-US" altLang="nl-NL" sz="2800" dirty="0" smtClean="0"/>
          </a:p>
          <a:p>
            <a:endParaRPr lang="en-US" altLang="nl-NL" sz="2400" dirty="0" smtClean="0">
              <a:latin typeface="Arial" panose="020B0604020202020204" pitchFamily="34" charset="0"/>
            </a:endParaRPr>
          </a:p>
          <a:p>
            <a:r>
              <a:rPr lang="en-US" altLang="nl-NL" sz="2400" dirty="0" err="1" smtClean="0">
                <a:latin typeface="Arial" panose="020B0604020202020204" pitchFamily="34" charset="0"/>
              </a:rPr>
              <a:t>Enkele</a:t>
            </a:r>
            <a:r>
              <a:rPr lang="en-US" altLang="nl-NL" sz="2400" dirty="0" smtClean="0"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neuronale</a:t>
            </a:r>
            <a:r>
              <a:rPr lang="en-US" altLang="nl-NL" sz="2400" dirty="0" smtClean="0"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verbindingen</a:t>
            </a:r>
            <a:r>
              <a:rPr lang="en-US" altLang="nl-NL" sz="2400" dirty="0" smtClean="0"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zijn</a:t>
            </a:r>
            <a:r>
              <a:rPr lang="en-US" altLang="nl-NL" sz="2400" dirty="0" smtClean="0">
                <a:latin typeface="Arial" panose="020B0604020202020204" pitchFamily="34" charset="0"/>
              </a:rPr>
              <a:t> “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gesnoeid</a:t>
            </a:r>
            <a:r>
              <a:rPr lang="en-US" altLang="nl-NL" sz="2400" dirty="0" smtClean="0">
                <a:latin typeface="Arial" panose="020B0604020202020204" pitchFamily="34" charset="0"/>
              </a:rPr>
              <a:t>”</a:t>
            </a:r>
          </a:p>
          <a:p>
            <a:r>
              <a:rPr lang="en-US" altLang="nl-NL" sz="2400" dirty="0" err="1" smtClean="0">
                <a:latin typeface="Arial" panose="020B0604020202020204" pitchFamily="34" charset="0"/>
              </a:rPr>
              <a:t>Enkele</a:t>
            </a:r>
            <a:r>
              <a:rPr lang="en-US" altLang="nl-NL" sz="2400" dirty="0" smtClean="0"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neuronale</a:t>
            </a:r>
            <a:r>
              <a:rPr lang="en-US" altLang="nl-NL" sz="2400" dirty="0" smtClean="0"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verbindingen</a:t>
            </a:r>
            <a:r>
              <a:rPr lang="en-US" altLang="nl-NL" sz="2400" dirty="0" smtClean="0"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zijn</a:t>
            </a:r>
            <a:r>
              <a:rPr lang="en-US" altLang="nl-NL" sz="2400" dirty="0" smtClean="0"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verstevigd</a:t>
            </a:r>
            <a:endParaRPr lang="nl-NL" altLang="nl-NL" sz="2400" dirty="0">
              <a:latin typeface="Arial" panose="020B0604020202020204" pitchFamily="34" charset="0"/>
            </a:endParaRPr>
          </a:p>
        </p:txBody>
      </p:sp>
      <p:pic>
        <p:nvPicPr>
          <p:cNvPr id="12" name="Picture 3" descr="primair netwer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2457450"/>
            <a:ext cx="4384675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etwerk normale ontwikkeli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6588" y="2168525"/>
            <a:ext cx="3998912" cy="295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6"/>
          <p:cNvSpPr>
            <a:spLocks noChangeArrowheads="1"/>
          </p:cNvSpPr>
          <p:nvPr/>
        </p:nvSpPr>
        <p:spPr bwMode="auto">
          <a:xfrm rot="19035885">
            <a:off x="4451896" y="4097759"/>
            <a:ext cx="1650274" cy="291689"/>
          </a:xfrm>
          <a:prstGeom prst="rightArrow">
            <a:avLst>
              <a:gd name="adj1" fmla="val 50000"/>
              <a:gd name="adj2" fmla="val 97695"/>
            </a:avLst>
          </a:prstGeom>
          <a:solidFill>
            <a:srgbClr val="FF0000">
              <a:alpha val="3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nl-NL"/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 rot="19035885">
            <a:off x="6029363" y="3339049"/>
            <a:ext cx="819077" cy="216315"/>
          </a:xfrm>
          <a:prstGeom prst="rightArrow">
            <a:avLst>
              <a:gd name="adj1" fmla="val 50000"/>
              <a:gd name="adj2" fmla="val 31814"/>
            </a:avLst>
          </a:prstGeom>
          <a:solidFill>
            <a:srgbClr val="FF0000">
              <a:alpha val="3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nl-NL"/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3870325" y="3392487"/>
            <a:ext cx="863600" cy="5032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13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110453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38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29" y="838331"/>
            <a:ext cx="1856031" cy="1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38200" y="35814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Tx/>
            </a:pPr>
            <a:endParaRPr lang="en-US" altLang="nl-NL">
              <a:latin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55613" y="1925637"/>
            <a:ext cx="82296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Tx/>
            </a:pP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Glutamaat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speelt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belangrijke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rol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bij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Leren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geheugen</a:t>
            </a:r>
            <a:endParaRPr lang="en-US" altLang="nl-NL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Ontwikkeling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hersenen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Aanpassen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hersenen</a:t>
            </a:r>
            <a:endParaRPr lang="nl-NL" altLang="nl-NL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ectangle 9"/>
          <p:cNvSpPr txBox="1">
            <a:spLocks noChangeArrowheads="1"/>
          </p:cNvSpPr>
          <p:nvPr/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>
              <a:latin typeface="Arial" panose="020B0604020202020204" pitchFamily="34" charset="0"/>
            </a:endParaRPr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162918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39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29" y="838331"/>
            <a:ext cx="1856031" cy="1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38200" y="35814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Tx/>
            </a:pPr>
            <a:endParaRPr lang="en-US" altLang="nl-NL">
              <a:latin typeface="Times New Roman" panose="02020603050405020304" pitchFamily="18" charset="0"/>
            </a:endParaRPr>
          </a:p>
        </p:txBody>
      </p:sp>
      <p:sp>
        <p:nvSpPr>
          <p:cNvPr id="14" name="Rectangle 9"/>
          <p:cNvSpPr txBox="1">
            <a:spLocks noChangeArrowheads="1"/>
          </p:cNvSpPr>
          <p:nvPr/>
        </p:nvSpPr>
        <p:spPr>
          <a:xfrm>
            <a:off x="684213" y="1963354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>
              <a:latin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40631" y="1169885"/>
            <a:ext cx="6406800" cy="962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4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Glutamaat</a:t>
            </a:r>
            <a:r>
              <a:rPr lang="en-US" altLang="nl-NL" sz="4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release </a:t>
            </a:r>
            <a:br>
              <a:rPr lang="en-US" altLang="nl-NL" sz="4000" dirty="0" smtClean="0">
                <a:solidFill>
                  <a:srgbClr val="993300"/>
                </a:solidFill>
                <a:latin typeface="Arial" panose="020B0604020202020204" pitchFamily="34" charset="0"/>
              </a:rPr>
            </a:br>
            <a:r>
              <a:rPr lang="en-US" altLang="nl-NL" sz="24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betrokken</a:t>
            </a:r>
            <a:r>
              <a:rPr lang="en-US" altLang="nl-NL" sz="24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bij</a:t>
            </a:r>
            <a:r>
              <a:rPr lang="en-US" altLang="nl-NL" sz="24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snoeien</a:t>
            </a:r>
            <a:r>
              <a:rPr lang="en-US" altLang="nl-NL" sz="2400" dirty="0" smtClean="0">
                <a:solidFill>
                  <a:srgbClr val="993300"/>
                </a:solidFill>
                <a:latin typeface="Arial" panose="020B0604020202020204" pitchFamily="34" charset="0"/>
              </a:rPr>
              <a:t> van </a:t>
            </a:r>
            <a:r>
              <a:rPr lang="en-US" altLang="nl-NL" sz="24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overbodige</a:t>
            </a:r>
            <a:r>
              <a:rPr lang="en-US" altLang="nl-NL" sz="24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verbindingen</a:t>
            </a:r>
            <a:r>
              <a:rPr lang="en-US" altLang="nl-NL" sz="24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en</a:t>
            </a:r>
            <a:r>
              <a:rPr lang="en-US" altLang="nl-NL" sz="24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versteviging</a:t>
            </a:r>
            <a:r>
              <a:rPr lang="en-US" altLang="nl-NL" sz="2400" dirty="0" smtClean="0">
                <a:solidFill>
                  <a:srgbClr val="993300"/>
                </a:solidFill>
                <a:latin typeface="Arial" panose="020B0604020202020204" pitchFamily="34" charset="0"/>
              </a:rPr>
              <a:t> van </a:t>
            </a:r>
            <a:r>
              <a:rPr lang="en-US" altLang="nl-NL" sz="24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permanente</a:t>
            </a:r>
            <a:r>
              <a:rPr lang="en-US" altLang="nl-NL" sz="24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verbindingen</a:t>
            </a:r>
            <a:endParaRPr lang="nl-NL" altLang="nl-NL" sz="2400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3" descr="Glutamaat synaps cop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676" y="2208300"/>
            <a:ext cx="5274902" cy="36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13816" y="4628954"/>
            <a:ext cx="196984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 dirty="0">
                <a:solidFill>
                  <a:srgbClr val="FF0000"/>
                </a:solidFill>
                <a:latin typeface="Arial" panose="020B0604020202020204" pitchFamily="34" charset="0"/>
              </a:rPr>
              <a:t>1 </a:t>
            </a:r>
            <a:r>
              <a:rPr lang="en-US" altLang="nl-NL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Depolarisatie</a:t>
            </a:r>
            <a:endParaRPr lang="en-US" altLang="nl-NL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nl-NL" sz="1400" b="1" dirty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en-US" altLang="nl-NL" sz="1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aktiviteit</a:t>
            </a:r>
            <a:r>
              <a:rPr lang="en-US" altLang="nl-NL" sz="1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1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naburige</a:t>
            </a:r>
            <a:r>
              <a:rPr lang="en-US" altLang="nl-NL" sz="1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1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neuronen</a:t>
            </a:r>
            <a:r>
              <a:rPr lang="en-US" altLang="nl-NL" sz="1400" b="1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endParaRPr lang="nl-NL" altLang="nl-NL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 rot="19453136">
            <a:off x="2003672" y="4395238"/>
            <a:ext cx="675536" cy="363786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nl-NL"/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 rot="21010945">
            <a:off x="6094568" y="3697374"/>
            <a:ext cx="1223962" cy="574675"/>
          </a:xfrm>
          <a:prstGeom prst="leftArrow">
            <a:avLst>
              <a:gd name="adj1" fmla="val 50000"/>
              <a:gd name="adj2" fmla="val 5324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718785" y="4088535"/>
            <a:ext cx="21605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 dirty="0">
                <a:solidFill>
                  <a:srgbClr val="FF0000"/>
                </a:solidFill>
                <a:latin typeface="Arial" panose="020B0604020202020204" pitchFamily="34" charset="0"/>
              </a:rPr>
              <a:t>2 Release van </a:t>
            </a:r>
            <a:r>
              <a:rPr lang="en-US" altLang="nl-NL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glutamaat</a:t>
            </a:r>
            <a:endParaRPr lang="nl-NL" altLang="nl-NL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973214" y="5701739"/>
            <a:ext cx="28082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>
                <a:solidFill>
                  <a:srgbClr val="FF0000"/>
                </a:solidFill>
                <a:latin typeface="Arial" panose="020B0604020202020204" pitchFamily="34" charset="0"/>
              </a:rPr>
              <a:t>3 Binding aan NMDA receptor</a:t>
            </a:r>
            <a:endParaRPr lang="nl-NL" altLang="nl-NL" sz="1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auto">
          <a:xfrm rot="20958159">
            <a:off x="3270201" y="5196914"/>
            <a:ext cx="1152525" cy="4318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8075579" y="5943423"/>
            <a:ext cx="14516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>
                <a:solidFill>
                  <a:srgbClr val="FF0000"/>
                </a:solidFill>
                <a:latin typeface="Arial" panose="020B0604020202020204" pitchFamily="34" charset="0"/>
              </a:rPr>
              <a:t>4 LTP</a:t>
            </a:r>
            <a:endParaRPr lang="nl-NL" altLang="nl-NL" sz="1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 rot="390338">
            <a:off x="6619132" y="5868085"/>
            <a:ext cx="1508685" cy="360362"/>
          </a:xfrm>
          <a:prstGeom prst="leftArrow">
            <a:avLst>
              <a:gd name="adj1" fmla="val 50000"/>
              <a:gd name="adj2" fmla="val 13986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nl-NL"/>
          </a:p>
        </p:txBody>
      </p:sp>
      <p:sp>
        <p:nvSpPr>
          <p:cNvPr id="23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64296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/>
      <p:bldP spid="19" grpId="0"/>
      <p:bldP spid="20" grpId="0" animBg="1"/>
      <p:bldP spid="21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 smtClean="0"/>
              <a:t>Druggebruik adolescentie anno?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052736"/>
            <a:ext cx="3314835" cy="2296547"/>
          </a:xfrm>
          <a:prstGeom prst="rect">
            <a:avLst/>
          </a:prstGeom>
        </p:spPr>
      </p:pic>
      <p:pic>
        <p:nvPicPr>
          <p:cNvPr id="8" name="Picture 10" descr="http://static.djguide.nl/image/nieuws/dancevalley1klei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1028616"/>
            <a:ext cx="3024336" cy="2425910"/>
          </a:xfrm>
          <a:prstGeom prst="rect">
            <a:avLst/>
          </a:prstGeom>
          <a:noFill/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580" y="2996952"/>
            <a:ext cx="4941455" cy="3294303"/>
          </a:xfrm>
          <a:prstGeom prst="rect">
            <a:avLst/>
          </a:prstGeom>
        </p:spPr>
      </p:pic>
      <p:pic>
        <p:nvPicPr>
          <p:cNvPr id="10" name="Picture 2" descr="http://2.bp.blogspot.com/_RG8j8et70OU/SW3WJFPGD8I/AAAAAAAAAKQ/Fjq51PuvDwk/s320/000a88ae_medium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6338" y="1028617"/>
            <a:ext cx="1895937" cy="1877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00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6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7893" y="1015157"/>
            <a:ext cx="16192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40</a:t>
            </a:fld>
            <a:endParaRPr lang="nl-NL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38200" y="35814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Tx/>
            </a:pPr>
            <a:endParaRPr lang="en-US" altLang="nl-NL">
              <a:latin typeface="Times New Roman" panose="02020603050405020304" pitchFamily="18" charset="0"/>
            </a:endParaRPr>
          </a:p>
        </p:txBody>
      </p:sp>
      <p:sp>
        <p:nvSpPr>
          <p:cNvPr id="14" name="Rectangle 9"/>
          <p:cNvSpPr txBox="1">
            <a:spLocks noChangeArrowheads="1"/>
          </p:cNvSpPr>
          <p:nvPr/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>
              <a:latin typeface="Arial" panose="020B0604020202020204" pitchFamily="34" charset="0"/>
            </a:endParaRPr>
          </a:p>
        </p:txBody>
      </p:sp>
      <p:pic>
        <p:nvPicPr>
          <p:cNvPr id="15" name="Picture 17" descr="GluKonHec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1" y="2531444"/>
            <a:ext cx="8991600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77631" y="2099644"/>
            <a:ext cx="5976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Tx/>
            </a:pPr>
            <a:r>
              <a:rPr lang="en-US" altLang="nl-NL">
                <a:solidFill>
                  <a:srgbClr val="0099FF"/>
                </a:solidFill>
              </a:rPr>
              <a:t>Gevolgen normaal glutamaatsysteem:</a:t>
            </a:r>
            <a:endParaRPr lang="nl-NL" altLang="nl-NL">
              <a:solidFill>
                <a:srgbClr val="0099FF"/>
              </a:solidFill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177631" y="4044331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Tx/>
            </a:pPr>
            <a:r>
              <a:rPr lang="en-US" altLang="nl-NL">
                <a:solidFill>
                  <a:srgbClr val="FF9900"/>
                </a:solidFill>
              </a:rPr>
              <a:t>Gevolgen minder actief glutamaatsysteem:</a:t>
            </a:r>
            <a:endParaRPr lang="nl-NL" altLang="nl-NL">
              <a:solidFill>
                <a:srgbClr val="FF9900"/>
              </a:solidFill>
            </a:endParaRPr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25280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41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29" y="838331"/>
            <a:ext cx="1856031" cy="1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38200" y="35814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Tx/>
            </a:pPr>
            <a:endParaRPr lang="en-US" altLang="nl-NL">
              <a:latin typeface="Times New Roman" panose="02020603050405020304" pitchFamily="18" charset="0"/>
            </a:endParaRPr>
          </a:p>
        </p:txBody>
      </p:sp>
      <p:sp>
        <p:nvSpPr>
          <p:cNvPr id="14" name="Rectangle 9"/>
          <p:cNvSpPr txBox="1">
            <a:spLocks noChangeArrowheads="1"/>
          </p:cNvSpPr>
          <p:nvPr/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>
              <a:latin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-584415" y="630238"/>
            <a:ext cx="87487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Regulering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glutamaat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release </a:t>
            </a:r>
            <a:b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</a:b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door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endogene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cannabinoïden</a:t>
            </a:r>
            <a:endParaRPr lang="nl-NL" altLang="nl-NL" sz="2000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4" descr="CB1receptor defkopi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988" y="1773238"/>
            <a:ext cx="3590925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6"/>
          <p:cNvSpPr>
            <a:spLocks noChangeShapeType="1"/>
          </p:cNvSpPr>
          <p:nvPr/>
        </p:nvSpPr>
        <p:spPr bwMode="auto">
          <a:xfrm flipH="1">
            <a:off x="5795963" y="4797425"/>
            <a:ext cx="144462" cy="3603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20650" y="2152650"/>
            <a:ext cx="258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Presynaptisch neuron</a:t>
            </a:r>
          </a:p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glutamaterg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87325" y="4437063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nl-NL" sz="1800" b="1">
                <a:latin typeface="Arial" panose="020B0604020202020204" pitchFamily="34" charset="0"/>
              </a:rPr>
              <a:t>Postsynaptisch neuron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3059113" y="4005263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4140200" y="2997200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3779838" y="29972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3995738" y="27813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3132138" y="38608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23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403393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42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4" name="Rectangle 30"/>
          <p:cNvSpPr txBox="1">
            <a:spLocks noChangeArrowheads="1"/>
          </p:cNvSpPr>
          <p:nvPr/>
        </p:nvSpPr>
        <p:spPr>
          <a:xfrm>
            <a:off x="5795963" y="3357563"/>
            <a:ext cx="3810000" cy="411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nl-NL" sz="2800" smtClean="0"/>
          </a:p>
          <a:p>
            <a:endParaRPr lang="en-US" altLang="nl-NL" sz="2800" smtClean="0"/>
          </a:p>
          <a:p>
            <a:r>
              <a:rPr lang="en-US" altLang="nl-NL" sz="2800" smtClean="0">
                <a:latin typeface="Arial" panose="020B0604020202020204" pitchFamily="34" charset="0"/>
              </a:rPr>
              <a:t>Glutamaat wordt afgegeven door presynaptisch neuron</a:t>
            </a:r>
            <a:endParaRPr lang="nl-NL" altLang="nl-NL" sz="2800">
              <a:latin typeface="Arial" panose="020B0604020202020204" pitchFamily="34" charset="0"/>
            </a:endParaRPr>
          </a:p>
        </p:txBody>
      </p:sp>
      <p:pic>
        <p:nvPicPr>
          <p:cNvPr id="25" name="Picture 3" descr="CB1receptor defkopie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988" y="1773238"/>
            <a:ext cx="3590925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Line 4"/>
          <p:cNvSpPr>
            <a:spLocks noChangeShapeType="1"/>
          </p:cNvSpPr>
          <p:nvPr/>
        </p:nvSpPr>
        <p:spPr bwMode="auto">
          <a:xfrm flipH="1">
            <a:off x="5795963" y="4797425"/>
            <a:ext cx="144462" cy="3603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120650" y="2152650"/>
            <a:ext cx="258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Presynaptisch neuron</a:t>
            </a:r>
          </a:p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glutamaterg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87325" y="4437063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nl-NL" sz="1800" b="1">
                <a:latin typeface="Arial" panose="020B0604020202020204" pitchFamily="34" charset="0"/>
              </a:rPr>
              <a:t>Postsynaptisch neuron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3059113" y="4005263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140200" y="2997200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3779838" y="29972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3995738" y="27813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3132138" y="38608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4" name="Line 16"/>
          <p:cNvSpPr>
            <a:spLocks noChangeShapeType="1"/>
          </p:cNvSpPr>
          <p:nvPr/>
        </p:nvSpPr>
        <p:spPr bwMode="auto">
          <a:xfrm>
            <a:off x="5724525" y="47974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5" name="Text Box 25"/>
          <p:cNvSpPr txBox="1">
            <a:spLocks noChangeArrowheads="1"/>
          </p:cNvSpPr>
          <p:nvPr/>
        </p:nvSpPr>
        <p:spPr bwMode="auto">
          <a:xfrm>
            <a:off x="1116013" y="292417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684213" y="393382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37" name="Line 27"/>
          <p:cNvSpPr>
            <a:spLocks noChangeShapeType="1"/>
          </p:cNvSpPr>
          <p:nvPr/>
        </p:nvSpPr>
        <p:spPr bwMode="auto">
          <a:xfrm>
            <a:off x="2555875" y="3141663"/>
            <a:ext cx="1295400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8" name="Line 28"/>
          <p:cNvSpPr>
            <a:spLocks noChangeShapeType="1"/>
          </p:cNvSpPr>
          <p:nvPr/>
        </p:nvSpPr>
        <p:spPr bwMode="auto">
          <a:xfrm>
            <a:off x="2051050" y="4149725"/>
            <a:ext cx="1081088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-584415" y="630238"/>
            <a:ext cx="87487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Regulering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glutamaat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release </a:t>
            </a:r>
            <a:b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</a:b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door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endogene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cannabinoïden</a:t>
            </a:r>
            <a:endParaRPr lang="nl-NL" altLang="nl-NL" sz="2000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40" name="Picture 3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29" y="838331"/>
            <a:ext cx="1856031" cy="1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19010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43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165" y="252866"/>
            <a:ext cx="903649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4" name="Picture 3" descr="CB1receptor defkopie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988" y="1773238"/>
            <a:ext cx="3590925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Line 4"/>
          <p:cNvSpPr>
            <a:spLocks noChangeShapeType="1"/>
          </p:cNvSpPr>
          <p:nvPr/>
        </p:nvSpPr>
        <p:spPr bwMode="auto">
          <a:xfrm flipH="1">
            <a:off x="5795963" y="4797425"/>
            <a:ext cx="144462" cy="3603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20650" y="2152650"/>
            <a:ext cx="258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Presynaptisch neuron</a:t>
            </a:r>
          </a:p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glutamaterg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187325" y="4437063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nl-NL" sz="1800" b="1">
                <a:latin typeface="Arial" panose="020B0604020202020204" pitchFamily="34" charset="0"/>
              </a:rPr>
              <a:t>Postsynaptisch neuron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059113" y="4005263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140200" y="2997200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3779838" y="29972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3995738" y="27813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3132138" y="38608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>
            <a:off x="5724525" y="47974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5" name="Line 23"/>
          <p:cNvSpPr>
            <a:spLocks noChangeShapeType="1"/>
          </p:cNvSpPr>
          <p:nvPr/>
        </p:nvSpPr>
        <p:spPr bwMode="auto">
          <a:xfrm flipH="1" flipV="1">
            <a:off x="5795963" y="2492375"/>
            <a:ext cx="936625" cy="21590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1116013" y="292417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37" name="Text Box 25"/>
          <p:cNvSpPr txBox="1">
            <a:spLocks noChangeArrowheads="1"/>
          </p:cNvSpPr>
          <p:nvPr/>
        </p:nvSpPr>
        <p:spPr bwMode="auto">
          <a:xfrm>
            <a:off x="684213" y="393382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38" name="Line 26"/>
          <p:cNvSpPr>
            <a:spLocks noChangeShapeType="1"/>
          </p:cNvSpPr>
          <p:nvPr/>
        </p:nvSpPr>
        <p:spPr bwMode="auto">
          <a:xfrm>
            <a:off x="2555875" y="3141663"/>
            <a:ext cx="1295400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9" name="Line 27"/>
          <p:cNvSpPr>
            <a:spLocks noChangeShapeType="1"/>
          </p:cNvSpPr>
          <p:nvPr/>
        </p:nvSpPr>
        <p:spPr bwMode="auto">
          <a:xfrm>
            <a:off x="2051050" y="4149725"/>
            <a:ext cx="1081088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0" name="Rectangle 28"/>
          <p:cNvSpPr>
            <a:spLocks noChangeArrowheads="1"/>
          </p:cNvSpPr>
          <p:nvPr/>
        </p:nvSpPr>
        <p:spPr bwMode="auto">
          <a:xfrm>
            <a:off x="5795963" y="3357563"/>
            <a:ext cx="39608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Tx/>
            </a:pPr>
            <a:endParaRPr lang="en-US" altLang="nl-NL"/>
          </a:p>
          <a:p>
            <a:pPr>
              <a:buSzTx/>
            </a:pPr>
            <a:endParaRPr lang="en-US" altLang="nl-NL"/>
          </a:p>
          <a:p>
            <a:pPr>
              <a:buSzTx/>
            </a:pPr>
            <a:r>
              <a:rPr lang="en-US" altLang="nl-NL">
                <a:latin typeface="Arial" panose="020B0604020202020204" pitchFamily="34" charset="0"/>
              </a:rPr>
              <a:t>Het presynaptisch neuron bevat cannabinoïd-CB1 receptoren</a:t>
            </a:r>
            <a:endParaRPr lang="nl-NL" altLang="nl-NL">
              <a:latin typeface="Arial" panose="020B0604020202020204" pitchFamily="34" charset="0"/>
            </a:endParaRPr>
          </a:p>
        </p:txBody>
      </p:sp>
      <p:pic>
        <p:nvPicPr>
          <p:cNvPr id="42" name="Picture 3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29" y="838331"/>
            <a:ext cx="1856031" cy="1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-378619" y="740137"/>
            <a:ext cx="87487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Regulering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glutamaat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release </a:t>
            </a:r>
            <a:b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</a:b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door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endogene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cannabinoïden</a:t>
            </a:r>
            <a:endParaRPr lang="nl-NL" altLang="nl-NL" sz="2000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6588125" y="2492375"/>
            <a:ext cx="223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cannabisreceptor</a:t>
            </a:r>
          </a:p>
        </p:txBody>
      </p:sp>
      <p:sp>
        <p:nvSpPr>
          <p:cNvPr id="44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192870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44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165" y="252866"/>
            <a:ext cx="903649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29" y="838331"/>
            <a:ext cx="1856031" cy="1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B1receptor defkopi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1773238"/>
            <a:ext cx="3590925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4"/>
          <p:cNvSpPr>
            <a:spLocks noChangeShapeType="1"/>
          </p:cNvSpPr>
          <p:nvPr/>
        </p:nvSpPr>
        <p:spPr bwMode="auto">
          <a:xfrm flipH="1">
            <a:off x="5724525" y="4797425"/>
            <a:ext cx="144463" cy="3603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20650" y="2152650"/>
            <a:ext cx="258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Presynaptisch neuron</a:t>
            </a:r>
          </a:p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glutamaterg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87325" y="4437063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nl-NL" sz="1800" b="1">
                <a:latin typeface="Arial" panose="020B0604020202020204" pitchFamily="34" charset="0"/>
              </a:rPr>
              <a:t>Postsynaptisch neuron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059113" y="4005263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140200" y="2997200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779838" y="29972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995738" y="27813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132138" y="38608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5003800" y="4724400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●●●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659563" y="3500438"/>
            <a:ext cx="1081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●●●</a:t>
            </a: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5724525" y="47974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auto">
          <a:xfrm flipV="1">
            <a:off x="5724525" y="4005263"/>
            <a:ext cx="1295400" cy="7921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7019925" y="3789363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anandamide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6588125" y="2492375"/>
            <a:ext cx="223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cannabisreceptor</a:t>
            </a: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 flipV="1">
            <a:off x="5795963" y="2492375"/>
            <a:ext cx="936625" cy="21590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1116013" y="292417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684213" y="393382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2555875" y="3141663"/>
            <a:ext cx="1295400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>
            <a:off x="2051050" y="4149725"/>
            <a:ext cx="1081088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5868988" y="3789362"/>
            <a:ext cx="3455540" cy="38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Tx/>
            </a:pPr>
            <a:endParaRPr lang="en-US" altLang="nl-NL" sz="2400" dirty="0"/>
          </a:p>
          <a:p>
            <a:pPr>
              <a:buSzTx/>
            </a:pPr>
            <a:endParaRPr lang="en-US" altLang="nl-NL" sz="2400" dirty="0"/>
          </a:p>
          <a:p>
            <a:pPr>
              <a:buSzTx/>
            </a:pPr>
            <a:r>
              <a:rPr lang="en-US" altLang="nl-NL" sz="2400" dirty="0">
                <a:latin typeface="Arial" panose="020B0604020202020204" pitchFamily="34" charset="0"/>
              </a:rPr>
              <a:t>Het </a:t>
            </a:r>
            <a:r>
              <a:rPr lang="en-US" altLang="nl-NL" sz="2400" dirty="0" err="1">
                <a:latin typeface="Arial" panose="020B0604020202020204" pitchFamily="34" charset="0"/>
              </a:rPr>
              <a:t>postsynaptisch</a:t>
            </a:r>
            <a:r>
              <a:rPr lang="en-US" altLang="nl-NL" sz="2400" dirty="0">
                <a:latin typeface="Arial" panose="020B0604020202020204" pitchFamily="34" charset="0"/>
              </a:rPr>
              <a:t> neuron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bevat</a:t>
            </a:r>
            <a:r>
              <a:rPr lang="en-US" altLang="nl-NL" sz="2400" dirty="0" smtClean="0">
                <a:latin typeface="Arial" panose="020B0604020202020204" pitchFamily="34" charset="0"/>
              </a:rPr>
              <a:t> het </a:t>
            </a:r>
            <a:r>
              <a:rPr lang="en-US" altLang="nl-NL" sz="2400" dirty="0" err="1">
                <a:latin typeface="Arial" panose="020B0604020202020204" pitchFamily="34" charset="0"/>
              </a:rPr>
              <a:t>endogene</a:t>
            </a:r>
            <a:r>
              <a:rPr lang="en-US" altLang="nl-NL" sz="2400" dirty="0">
                <a:latin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</a:rPr>
              <a:t>cannabinoïd</a:t>
            </a:r>
            <a:r>
              <a:rPr lang="en-US" altLang="nl-NL" sz="2400" dirty="0">
                <a:latin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</a:rPr>
              <a:t>anandamide</a:t>
            </a:r>
            <a:endParaRPr lang="nl-NL" altLang="nl-NL" sz="2400" dirty="0">
              <a:latin typeface="Arial" panose="020B0604020202020204" pitchFamily="34" charset="0"/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-378619" y="740137"/>
            <a:ext cx="87487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Regulering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glutamaat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release </a:t>
            </a:r>
            <a:b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</a:b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door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endogene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cannabinoïden</a:t>
            </a:r>
            <a:endParaRPr lang="nl-NL" altLang="nl-NL" sz="2000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12029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45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165" y="252866"/>
            <a:ext cx="903649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29" y="838331"/>
            <a:ext cx="1856031" cy="1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B1receptor defkopi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1773238"/>
            <a:ext cx="3590925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4"/>
          <p:cNvSpPr>
            <a:spLocks noChangeShapeType="1"/>
          </p:cNvSpPr>
          <p:nvPr/>
        </p:nvSpPr>
        <p:spPr bwMode="auto">
          <a:xfrm flipH="1">
            <a:off x="5724525" y="4797425"/>
            <a:ext cx="144463" cy="3603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20650" y="2152650"/>
            <a:ext cx="258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Presynaptisch neuron</a:t>
            </a:r>
          </a:p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glutamaterg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87325" y="4437063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nl-NL" sz="1800" b="1">
                <a:latin typeface="Arial" panose="020B0604020202020204" pitchFamily="34" charset="0"/>
              </a:rPr>
              <a:t>Postsynaptisch neuron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059113" y="4005263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140200" y="2997200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779838" y="29972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995738" y="27813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132138" y="38608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5219700" y="1844675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●●●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659563" y="3500438"/>
            <a:ext cx="1081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●●●</a:t>
            </a:r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>
            <a:off x="5724525" y="47974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7019925" y="3789363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anandamide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5867400" y="206057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anandamide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6588125" y="2492375"/>
            <a:ext cx="223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cannabisreceptor</a:t>
            </a:r>
          </a:p>
        </p:txBody>
      </p:sp>
      <p:sp>
        <p:nvSpPr>
          <p:cNvPr id="25" name="Line 20"/>
          <p:cNvSpPr>
            <a:spLocks noChangeShapeType="1"/>
          </p:cNvSpPr>
          <p:nvPr/>
        </p:nvSpPr>
        <p:spPr bwMode="auto">
          <a:xfrm flipH="1" flipV="1">
            <a:off x="5795963" y="2492375"/>
            <a:ext cx="936625" cy="21590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1116013" y="292417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684213" y="393382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>
            <a:off x="2555875" y="3141663"/>
            <a:ext cx="1295400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>
            <a:off x="2051050" y="4149725"/>
            <a:ext cx="1081088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0" name="Rectangle 25"/>
          <p:cNvSpPr>
            <a:spLocks noChangeArrowheads="1"/>
          </p:cNvSpPr>
          <p:nvPr/>
        </p:nvSpPr>
        <p:spPr bwMode="auto">
          <a:xfrm>
            <a:off x="5724525" y="3500438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Tx/>
            </a:pPr>
            <a:endParaRPr lang="en-US" altLang="nl-NL"/>
          </a:p>
          <a:p>
            <a:pPr>
              <a:buSzTx/>
            </a:pPr>
            <a:endParaRPr lang="en-US" altLang="nl-NL"/>
          </a:p>
          <a:p>
            <a:pPr>
              <a:buSzTx/>
            </a:pPr>
            <a:r>
              <a:rPr lang="en-US" altLang="nl-NL">
                <a:latin typeface="Arial" panose="020B0604020202020204" pitchFamily="34" charset="0"/>
              </a:rPr>
              <a:t>Anandamide bindt aan de pre-synaptische CB1 receptor</a:t>
            </a:r>
            <a:endParaRPr lang="nl-NL" altLang="nl-NL">
              <a:latin typeface="Arial" panose="020B0604020202020204" pitchFamily="34" charset="0"/>
            </a:endParaRPr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H="1" flipV="1">
            <a:off x="6443663" y="2420938"/>
            <a:ext cx="720725" cy="11525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2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33890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46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165" y="252866"/>
            <a:ext cx="903649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29" y="838331"/>
            <a:ext cx="1856031" cy="1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B1receptor defkopi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2022347"/>
            <a:ext cx="3590925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Line 4"/>
          <p:cNvSpPr>
            <a:spLocks noChangeShapeType="1"/>
          </p:cNvSpPr>
          <p:nvPr/>
        </p:nvSpPr>
        <p:spPr bwMode="auto">
          <a:xfrm flipH="1">
            <a:off x="5508079" y="5046534"/>
            <a:ext cx="144463" cy="3603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-95796" y="2401759"/>
            <a:ext cx="258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Presynaptisch neuron</a:t>
            </a:r>
          </a:p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glutamaterg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-29121" y="4686172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nl-NL" sz="1800" b="1">
                <a:latin typeface="Arial" panose="020B0604020202020204" pitchFamily="34" charset="0"/>
              </a:rPr>
              <a:t>Postsynaptisch neuron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2842667" y="4254372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3923754" y="3246309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3563392" y="3246309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3779292" y="3030409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915692" y="4109909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5003254" y="2093784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>
                <a:solidFill>
                  <a:srgbClr val="CC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●●●</a:t>
            </a:r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5508079" y="504653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5963422" y="1166813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 dirty="0">
                <a:solidFill>
                  <a:srgbClr val="8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THC</a:t>
            </a:r>
          </a:p>
        </p:txBody>
      </p:sp>
      <p:sp>
        <p:nvSpPr>
          <p:cNvPr id="44" name="Text Box 17"/>
          <p:cNvSpPr txBox="1">
            <a:spLocks noChangeArrowheads="1"/>
          </p:cNvSpPr>
          <p:nvPr/>
        </p:nvSpPr>
        <p:spPr bwMode="auto">
          <a:xfrm>
            <a:off x="6371679" y="2741484"/>
            <a:ext cx="223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cannabisreceptor</a:t>
            </a:r>
          </a:p>
        </p:txBody>
      </p:sp>
      <p:sp>
        <p:nvSpPr>
          <p:cNvPr id="45" name="Line 18"/>
          <p:cNvSpPr>
            <a:spLocks noChangeShapeType="1"/>
          </p:cNvSpPr>
          <p:nvPr/>
        </p:nvSpPr>
        <p:spPr bwMode="auto">
          <a:xfrm flipH="1" flipV="1">
            <a:off x="5579517" y="2741484"/>
            <a:ext cx="936625" cy="21590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46" name="Text Box 19"/>
          <p:cNvSpPr txBox="1">
            <a:spLocks noChangeArrowheads="1"/>
          </p:cNvSpPr>
          <p:nvPr/>
        </p:nvSpPr>
        <p:spPr bwMode="auto">
          <a:xfrm>
            <a:off x="899567" y="3173284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47" name="Text Box 20"/>
          <p:cNvSpPr txBox="1">
            <a:spLocks noChangeArrowheads="1"/>
          </p:cNvSpPr>
          <p:nvPr/>
        </p:nvSpPr>
        <p:spPr bwMode="auto">
          <a:xfrm>
            <a:off x="467767" y="4182934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48" name="Line 21"/>
          <p:cNvSpPr>
            <a:spLocks noChangeShapeType="1"/>
          </p:cNvSpPr>
          <p:nvPr/>
        </p:nvSpPr>
        <p:spPr bwMode="auto">
          <a:xfrm>
            <a:off x="2339429" y="3390772"/>
            <a:ext cx="1295400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49" name="Line 22"/>
          <p:cNvSpPr>
            <a:spLocks noChangeShapeType="1"/>
          </p:cNvSpPr>
          <p:nvPr/>
        </p:nvSpPr>
        <p:spPr bwMode="auto">
          <a:xfrm>
            <a:off x="1834604" y="4398834"/>
            <a:ext cx="1081088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50" name="Rectangle 23"/>
          <p:cNvSpPr>
            <a:spLocks noChangeArrowheads="1"/>
          </p:cNvSpPr>
          <p:nvPr/>
        </p:nvSpPr>
        <p:spPr bwMode="auto">
          <a:xfrm>
            <a:off x="5508079" y="3749547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Tx/>
            </a:pPr>
            <a:endParaRPr lang="en-US" altLang="nl-NL"/>
          </a:p>
          <a:p>
            <a:pPr>
              <a:buSzTx/>
            </a:pPr>
            <a:endParaRPr lang="en-US" altLang="nl-NL"/>
          </a:p>
          <a:p>
            <a:pPr>
              <a:buSzTx/>
            </a:pPr>
            <a:r>
              <a:rPr lang="en-US" altLang="nl-NL">
                <a:latin typeface="Arial" panose="020B0604020202020204" pitchFamily="34" charset="0"/>
              </a:rPr>
              <a:t>THC bindt ook aan de pre-synaptische CB1 receptor</a:t>
            </a:r>
            <a:endParaRPr lang="nl-NL" altLang="nl-NL">
              <a:latin typeface="Arial" panose="020B0604020202020204" pitchFamily="34" charset="0"/>
            </a:endParaRPr>
          </a:p>
        </p:txBody>
      </p:sp>
      <p:sp>
        <p:nvSpPr>
          <p:cNvPr id="51" name="Text Box 25"/>
          <p:cNvSpPr txBox="1">
            <a:spLocks noChangeArrowheads="1"/>
          </p:cNvSpPr>
          <p:nvPr/>
        </p:nvSpPr>
        <p:spPr bwMode="auto">
          <a:xfrm>
            <a:off x="6197328" y="882179"/>
            <a:ext cx="1081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dirty="0">
                <a:solidFill>
                  <a:srgbClr val="CC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●●●</a:t>
            </a:r>
          </a:p>
        </p:txBody>
      </p:sp>
      <p:sp>
        <p:nvSpPr>
          <p:cNvPr id="52" name="Line 26"/>
          <p:cNvSpPr>
            <a:spLocks noChangeShapeType="1"/>
          </p:cNvSpPr>
          <p:nvPr/>
        </p:nvSpPr>
        <p:spPr bwMode="auto">
          <a:xfrm flipH="1">
            <a:off x="5939878" y="1562716"/>
            <a:ext cx="576263" cy="746967"/>
          </a:xfrm>
          <a:prstGeom prst="line">
            <a:avLst/>
          </a:prstGeom>
          <a:noFill/>
          <a:ln w="6350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nl-NL"/>
          </a:p>
        </p:txBody>
      </p:sp>
      <p:sp>
        <p:nvSpPr>
          <p:cNvPr id="29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19691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47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165" y="252866"/>
            <a:ext cx="903649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29" y="838331"/>
            <a:ext cx="1856031" cy="1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B1receptor defkopi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1773238"/>
            <a:ext cx="3590925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4"/>
          <p:cNvSpPr>
            <a:spLocks noChangeShapeType="1"/>
          </p:cNvSpPr>
          <p:nvPr/>
        </p:nvSpPr>
        <p:spPr bwMode="auto">
          <a:xfrm flipH="1">
            <a:off x="5724525" y="4797425"/>
            <a:ext cx="144463" cy="3603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20650" y="2152650"/>
            <a:ext cx="258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Presynaptisch neuron</a:t>
            </a:r>
          </a:p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glutamaterg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87325" y="4437063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nl-NL" sz="1800" b="1">
                <a:latin typeface="Arial" panose="020B0604020202020204" pitchFamily="34" charset="0"/>
              </a:rPr>
              <a:t>Postsynaptisch neuron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059113" y="4005263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140200" y="2997200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779838" y="29972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995738" y="27813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132138" y="38608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5219700" y="1844675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●●●</a:t>
            </a: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5724525" y="47974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5867400" y="206057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anandamide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6588125" y="2492375"/>
            <a:ext cx="223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cannabisreceptor</a:t>
            </a:r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H="1" flipV="1">
            <a:off x="5795963" y="2492375"/>
            <a:ext cx="936625" cy="21590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1116013" y="292417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684213" y="393382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26" name="Line 19"/>
          <p:cNvSpPr>
            <a:spLocks noChangeShapeType="1"/>
          </p:cNvSpPr>
          <p:nvPr/>
        </p:nvSpPr>
        <p:spPr bwMode="auto">
          <a:xfrm>
            <a:off x="2555875" y="3141663"/>
            <a:ext cx="1295400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7" name="Line 20"/>
          <p:cNvSpPr>
            <a:spLocks noChangeShapeType="1"/>
          </p:cNvSpPr>
          <p:nvPr/>
        </p:nvSpPr>
        <p:spPr bwMode="auto">
          <a:xfrm>
            <a:off x="2051050" y="4149725"/>
            <a:ext cx="1081088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6195378" y="3717032"/>
            <a:ext cx="289328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SzTx/>
              <a:buNone/>
            </a:pPr>
            <a:r>
              <a:rPr lang="en-US" altLang="nl-NL" sz="2400" dirty="0">
                <a:latin typeface="Arial" panose="020B0604020202020204" pitchFamily="34" charset="0"/>
              </a:rPr>
              <a:t>Door de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verandering</a:t>
            </a:r>
            <a:r>
              <a:rPr lang="en-US" altLang="nl-NL" sz="2400" dirty="0" smtClean="0">
                <a:latin typeface="Arial" panose="020B0604020202020204" pitchFamily="34" charset="0"/>
              </a:rPr>
              <a:t> </a:t>
            </a:r>
            <a:r>
              <a:rPr lang="en-US" altLang="nl-NL" sz="2400" dirty="0">
                <a:latin typeface="Arial" panose="020B0604020202020204" pitchFamily="34" charset="0"/>
              </a:rPr>
              <a:t>van de CB1 receptor </a:t>
            </a:r>
            <a:r>
              <a:rPr lang="en-US" altLang="nl-NL" sz="2400" dirty="0" err="1">
                <a:latin typeface="Arial" panose="020B0604020202020204" pitchFamily="34" charset="0"/>
              </a:rPr>
              <a:t>kan</a:t>
            </a:r>
            <a:r>
              <a:rPr lang="en-US" altLang="nl-NL" sz="2400" dirty="0">
                <a:latin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</a:rPr>
              <a:t>anandamide</a:t>
            </a:r>
            <a:r>
              <a:rPr lang="en-US" altLang="nl-NL" sz="2400" dirty="0">
                <a:latin typeface="Arial" panose="020B0604020202020204" pitchFamily="34" charset="0"/>
              </a:rPr>
              <a:t> de release van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glutamaat</a:t>
            </a:r>
            <a:r>
              <a:rPr lang="en-US" altLang="nl-NL" sz="2400" dirty="0" smtClean="0">
                <a:latin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</a:rPr>
              <a:t>niet</a:t>
            </a:r>
            <a:r>
              <a:rPr lang="en-US" altLang="nl-NL" sz="2400" dirty="0">
                <a:latin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</a:rPr>
              <a:t>adequaat</a:t>
            </a:r>
            <a:r>
              <a:rPr lang="en-US" altLang="nl-NL" sz="2400" dirty="0"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reguleren</a:t>
            </a:r>
            <a:endParaRPr lang="en-US" altLang="nl-NL" sz="2400" dirty="0">
              <a:latin typeface="Arial" panose="020B0604020202020204" pitchFamily="34" charset="0"/>
            </a:endParaRPr>
          </a:p>
          <a:p>
            <a:pPr>
              <a:buSzTx/>
              <a:buFontTx/>
              <a:buNone/>
            </a:pPr>
            <a:endParaRPr lang="nl-NL" altLang="nl-NL" sz="2400" dirty="0">
              <a:latin typeface="Arial" panose="020B0604020202020204" pitchFamily="34" charset="0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>
            <a:off x="5508625" y="2708275"/>
            <a:ext cx="287338" cy="215900"/>
          </a:xfrm>
          <a:prstGeom prst="line">
            <a:avLst/>
          </a:prstGeom>
          <a:noFill/>
          <a:ln w="63500">
            <a:solidFill>
              <a:srgbClr val="CC99FF"/>
            </a:solidFill>
            <a:round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 flipH="1">
            <a:off x="5292725" y="2997200"/>
            <a:ext cx="431800" cy="144463"/>
          </a:xfrm>
          <a:prstGeom prst="line">
            <a:avLst/>
          </a:prstGeom>
          <a:noFill/>
          <a:ln w="63500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5219700" y="2349500"/>
            <a:ext cx="7921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nl-NL" sz="6000" b="1">
                <a:solidFill>
                  <a:srgbClr val="FF3300"/>
                </a:solidFill>
                <a:latin typeface="Arial" panose="020B0604020202020204" pitchFamily="34" charset="0"/>
              </a:rPr>
              <a:t>X</a:t>
            </a:r>
            <a:endParaRPr lang="nl-NL" altLang="nl-NL" sz="60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AutoShape 27"/>
          <p:cNvSpPr>
            <a:spLocks noChangeArrowheads="1"/>
          </p:cNvSpPr>
          <p:nvPr/>
        </p:nvSpPr>
        <p:spPr bwMode="auto">
          <a:xfrm>
            <a:off x="5292725" y="2133600"/>
            <a:ext cx="431800" cy="503238"/>
          </a:xfrm>
          <a:prstGeom prst="lightningBolt">
            <a:avLst/>
          </a:prstGeom>
          <a:solidFill>
            <a:srgbClr val="CC99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33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35056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48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1" name="Rectangle 6"/>
          <p:cNvSpPr txBox="1">
            <a:spLocks noChangeArrowheads="1"/>
          </p:cNvSpPr>
          <p:nvPr/>
        </p:nvSpPr>
        <p:spPr>
          <a:xfrm>
            <a:off x="1045195" y="289307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nl-NL" smtClean="0"/>
          </a:p>
          <a:p>
            <a:endParaRPr lang="en-US" altLang="nl-NL" smtClean="0"/>
          </a:p>
          <a:p>
            <a:endParaRPr lang="en-US" altLang="nl-NL" smtClean="0"/>
          </a:p>
          <a:p>
            <a:endParaRPr lang="en-US" altLang="nl-NL" smtClean="0"/>
          </a:p>
          <a:p>
            <a:endParaRPr lang="en-US" altLang="nl-NL"/>
          </a:p>
        </p:txBody>
      </p:sp>
      <p:pic>
        <p:nvPicPr>
          <p:cNvPr id="11" name="Picture 2" descr="primair netwer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53" y="2543246"/>
            <a:ext cx="4384675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3895740" y="3478283"/>
            <a:ext cx="863600" cy="5032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39552" y="97082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SzTx/>
            </a:pPr>
            <a:r>
              <a:rPr lang="en-US" altLang="nl-NL" sz="2800" b="1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Gevolg</a:t>
            </a:r>
            <a:r>
              <a:rPr lang="en-US" altLang="nl-NL" sz="2800" b="1" dirty="0" smtClean="0">
                <a:solidFill>
                  <a:srgbClr val="993300"/>
                </a:solidFill>
                <a:latin typeface="Arial" panose="020B0604020202020204" pitchFamily="34" charset="0"/>
              </a:rPr>
              <a:t>:</a:t>
            </a:r>
          </a:p>
          <a:p>
            <a:pPr algn="ctr">
              <a:buSzTx/>
            </a:pPr>
            <a:r>
              <a:rPr lang="en-US" altLang="nl-NL" sz="2800" b="1" dirty="0" err="1">
                <a:solidFill>
                  <a:srgbClr val="993300"/>
                </a:solidFill>
                <a:latin typeface="Arial" panose="020B0604020202020204" pitchFamily="34" charset="0"/>
              </a:rPr>
              <a:t>V</a:t>
            </a:r>
            <a:r>
              <a:rPr lang="en-US" altLang="nl-NL" sz="2800" b="1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erstoorde</a:t>
            </a:r>
            <a:r>
              <a:rPr lang="en-US" altLang="nl-NL" sz="2800" b="1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dirty="0" err="1">
                <a:solidFill>
                  <a:srgbClr val="993300"/>
                </a:solidFill>
                <a:latin typeface="Arial" panose="020B0604020202020204" pitchFamily="34" charset="0"/>
              </a:rPr>
              <a:t>ontwikkeling</a:t>
            </a:r>
            <a:r>
              <a:rPr lang="en-US" altLang="nl-NL" b="1" dirty="0">
                <a:solidFill>
                  <a:srgbClr val="993300"/>
                </a:solidFill>
                <a:latin typeface="Arial" panose="020B0604020202020204" pitchFamily="34" charset="0"/>
              </a:rPr>
              <a:t/>
            </a:r>
            <a:br>
              <a:rPr lang="en-US" altLang="nl-NL" b="1" dirty="0">
                <a:solidFill>
                  <a:srgbClr val="993300"/>
                </a:solidFill>
                <a:latin typeface="Arial" panose="020B0604020202020204" pitchFamily="34" charset="0"/>
              </a:rPr>
            </a:br>
            <a:r>
              <a:rPr lang="en-US" altLang="nl-NL" sz="2400" b="1" dirty="0" err="1">
                <a:solidFill>
                  <a:srgbClr val="993300"/>
                </a:solidFill>
                <a:latin typeface="Arial" panose="020B0604020202020204" pitchFamily="34" charset="0"/>
              </a:rPr>
              <a:t>tijdens</a:t>
            </a:r>
            <a:r>
              <a:rPr lang="en-US" altLang="nl-NL" sz="2400" b="1" dirty="0">
                <a:solidFill>
                  <a:srgbClr val="993300"/>
                </a:solidFill>
                <a:latin typeface="Arial" panose="020B0604020202020204" pitchFamily="34" charset="0"/>
              </a:rPr>
              <a:t> de </a:t>
            </a:r>
            <a:r>
              <a:rPr lang="en-US" altLang="nl-NL" sz="2400" b="1" dirty="0" err="1">
                <a:solidFill>
                  <a:srgbClr val="993300"/>
                </a:solidFill>
                <a:latin typeface="Arial" panose="020B0604020202020204" pitchFamily="34" charset="0"/>
              </a:rPr>
              <a:t>kritieke</a:t>
            </a:r>
            <a:r>
              <a:rPr lang="en-US" altLang="nl-NL" sz="2400" b="1" dirty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b="1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periode</a:t>
            </a:r>
            <a:r>
              <a:rPr lang="en-US" altLang="nl-NL" sz="2400" b="1" dirty="0" smtClean="0">
                <a:solidFill>
                  <a:srgbClr val="993300"/>
                </a:solidFill>
                <a:latin typeface="Arial" panose="020B0604020202020204" pitchFamily="34" charset="0"/>
              </a:rPr>
              <a:t>!</a:t>
            </a:r>
            <a:endParaRPr lang="nl-NL" altLang="nl-NL" sz="2400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Picture 5" descr="netwerk abnormale ontwikkeli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2365" y="2254321"/>
            <a:ext cx="3908425" cy="29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6"/>
          <p:cNvSpPr txBox="1">
            <a:spLocks noChangeArrowheads="1"/>
          </p:cNvSpPr>
          <p:nvPr/>
        </p:nvSpPr>
        <p:spPr>
          <a:xfrm>
            <a:off x="730265" y="2535308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nl-NL" smtClean="0"/>
          </a:p>
          <a:p>
            <a:endParaRPr lang="en-US" altLang="nl-NL" smtClean="0"/>
          </a:p>
          <a:p>
            <a:endParaRPr lang="en-US" altLang="nl-NL" smtClean="0"/>
          </a:p>
          <a:p>
            <a:endParaRPr lang="en-US" altLang="nl-NL" smtClean="0"/>
          </a:p>
          <a:p>
            <a:endParaRPr lang="en-US" altLang="nl-NL" smtClean="0"/>
          </a:p>
          <a:p>
            <a:r>
              <a:rPr lang="en-US" altLang="nl-NL" sz="2400" smtClean="0">
                <a:latin typeface="Arial" panose="020B0604020202020204" pitchFamily="34" charset="0"/>
              </a:rPr>
              <a:t>Verkeerde verbindingen verstevigd</a:t>
            </a:r>
          </a:p>
          <a:p>
            <a:r>
              <a:rPr lang="en-US" altLang="nl-NL" sz="2400" smtClean="0">
                <a:latin typeface="Arial" panose="020B0604020202020204" pitchFamily="34" charset="0"/>
              </a:rPr>
              <a:t>Verkeerde verbinding gesnoeid</a:t>
            </a:r>
            <a:endParaRPr lang="nl-NL" altLang="nl-NL" sz="2400">
              <a:latin typeface="Arial" panose="020B0604020202020204" pitchFamily="34" charset="0"/>
            </a:endParaRPr>
          </a:p>
        </p:txBody>
      </p:sp>
      <p:sp>
        <p:nvSpPr>
          <p:cNvPr id="14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110301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49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7650" name="Picture 2" descr="http://www.cnsspectrums.com/userdocs/articleimages/66/Stahl_BigFig_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9" y="981525"/>
            <a:ext cx="7913768" cy="535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15432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5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052736"/>
            <a:ext cx="3066761" cy="362559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124744"/>
            <a:ext cx="3069360" cy="3069360"/>
          </a:xfrm>
          <a:prstGeom prst="rect">
            <a:avLst/>
          </a:prstGeom>
        </p:spPr>
      </p:pic>
      <p:pic>
        <p:nvPicPr>
          <p:cNvPr id="2050" name="Picture 2" descr="http://topinfopost.com/wp-content/uploads/2014/11/007-join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629853"/>
            <a:ext cx="4337744" cy="260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dailypost.in/images/00_drinking-girl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496334"/>
            <a:ext cx="3824825" cy="28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 smtClean="0"/>
              <a:t>Druggebruik adolescentie anno?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058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50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  <p:pic>
        <p:nvPicPr>
          <p:cNvPr id="6" name="Picture 2" descr="http://www.bmj.com/content/342/bmj.d738/F3.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521378" cy="3576569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500034" y="5622956"/>
            <a:ext cx="8086725" cy="377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sz="1400" smtClean="0"/>
              <a:t>Bron: Van Os et al., BMJ 2011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02150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51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  <p:pic>
        <p:nvPicPr>
          <p:cNvPr id="9" name="Picture 4" descr="bb_Oct2002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445" y="1052041"/>
            <a:ext cx="4104555" cy="2912437"/>
          </a:xfrm>
          <a:prstGeom prst="rect">
            <a:avLst/>
          </a:prstGeom>
          <a:noFill/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89253" y="4221609"/>
            <a:ext cx="2101850" cy="336550"/>
          </a:xfrm>
          <a:prstGeom prst="rect">
            <a:avLst/>
          </a:prstGeom>
          <a:noFill/>
          <a:ln w="3175" cap="rnd" algn="ctr">
            <a:noFill/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1600" dirty="0" err="1"/>
              <a:t>Tapert</a:t>
            </a:r>
            <a:r>
              <a:rPr lang="nl-NL" sz="1600" dirty="0"/>
              <a:t> et al., 2004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075273"/>
            <a:ext cx="3302009" cy="4656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43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52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2165" y="-69106"/>
            <a:ext cx="9036496" cy="1143000"/>
          </a:xfrm>
        </p:spPr>
        <p:txBody>
          <a:bodyPr/>
          <a:lstStyle/>
          <a:p>
            <a:r>
              <a:rPr lang="nl-NL" sz="3400" dirty="0" smtClean="0">
                <a:solidFill>
                  <a:srgbClr val="C00000"/>
                </a:solidFill>
              </a:rPr>
              <a:t>Conclusies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467544" y="1268760"/>
            <a:ext cx="84526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Druggebruik is een feit van het leven en in de westerse maatschappij ingebed;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Adolescenten experimenteren met van alles (seks, sport, drugs) en dit is een normaal onderdeel van opgroeien;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nl-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en controle bij adolescente hersenen is minder dan bij volwassenen;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adolescente brein is als het ware “</a:t>
            </a:r>
            <a:r>
              <a:rPr lang="nl-NL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geprimed</a:t>
            </a:r>
            <a:r>
              <a:rPr lang="nl-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om geen angst te zien en wel extreem gevoelig te zijn voor </a:t>
            </a:r>
            <a:r>
              <a:rPr lang="nl-NL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 effect is nog sterker als leeftijdsgenoten aanwezig zijn!</a:t>
            </a: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53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2165" y="-69106"/>
            <a:ext cx="9036496" cy="1143000"/>
          </a:xfrm>
        </p:spPr>
        <p:txBody>
          <a:bodyPr/>
          <a:lstStyle/>
          <a:p>
            <a:r>
              <a:rPr lang="nl-NL" sz="3400" dirty="0" smtClean="0">
                <a:solidFill>
                  <a:srgbClr val="C00000"/>
                </a:solidFill>
              </a:rPr>
              <a:t>Conclusies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467544" y="1268760"/>
            <a:ext cx="845263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Daarbij zijn hersengebieden betrokken die ook een cruciale rol spelen bij druggebruik en verslaving (</a:t>
            </a:r>
            <a:r>
              <a:rPr lang="nl-NL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mesocorticaal</a:t>
            </a:r>
            <a:r>
              <a:rPr lang="nl-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limbisch dopaminerg systeem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dopaminerge systeem verschilt ook wezenlijk van dat van volwassenen: de prikkels die nodig zijn voor activatie zijn sterker, op het moment van een belonende prikkel 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veel hogere dopamine afgifte!</a:t>
            </a: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54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2165" y="-69106"/>
            <a:ext cx="9036496" cy="1143000"/>
          </a:xfrm>
        </p:spPr>
        <p:txBody>
          <a:bodyPr/>
          <a:lstStyle/>
          <a:p>
            <a:r>
              <a:rPr lang="nl-NL" sz="3400" dirty="0" smtClean="0">
                <a:solidFill>
                  <a:srgbClr val="C00000"/>
                </a:solidFill>
              </a:rPr>
              <a:t>Conclusies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467544" y="1071121"/>
            <a:ext cx="8452633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Tijdens de adolescentie moet het brein zich in belangrijke mate nog vormen: connectie met frontale gebieden moet worden versterkt waardoor de limbische gebieden (amygdala; ventraal </a:t>
            </a:r>
            <a:r>
              <a:rPr lang="nl-NL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tegmentum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minder overheersend zijn;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Hierbij is het proces van bestendigen of snoeien (</a:t>
            </a:r>
            <a:r>
              <a:rPr lang="nl-NL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nl-NL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lose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erg belangrijk;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Drugs (cannabis) verstoren dit proces tijdens de puberteit;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Gevolgen kunnen zijn: verkeerde verbindingen blijven bestaan, goede verdwijnen;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Uitingsvormen: depressie, angststoornissen, cognitieve </a:t>
            </a:r>
            <a:r>
              <a:rPr lang="nl-NL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schaed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(irreversibel), psychoses en zelfs schizofrenie!</a:t>
            </a: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95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 smtClean="0"/>
              <a:t>Druggebruik adolescentie anno?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1448155"/>
            <a:ext cx="4634922" cy="260482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" y="1412776"/>
            <a:ext cx="4270079" cy="264020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745" y="3302531"/>
            <a:ext cx="44577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4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 smtClean="0"/>
              <a:t>Epidemiologie</a:t>
            </a:r>
            <a:endParaRPr lang="nl-NL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39552" y="2276872"/>
            <a:ext cx="8064500" cy="39592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 smtClean="0"/>
              <a:t>Cannabis:		19		</a:t>
            </a:r>
          </a:p>
          <a:p>
            <a:r>
              <a:rPr lang="nl-NL" b="1" dirty="0" smtClean="0"/>
              <a:t>XTC:			2,9		</a:t>
            </a:r>
          </a:p>
          <a:p>
            <a:r>
              <a:rPr lang="nl-NL" b="1" dirty="0" smtClean="0"/>
              <a:t>Cocaïne:		2,2</a:t>
            </a:r>
          </a:p>
          <a:p>
            <a:r>
              <a:rPr lang="nl-NL" b="1" dirty="0" smtClean="0"/>
              <a:t>Amfetamine:	2,2</a:t>
            </a:r>
          </a:p>
          <a:p>
            <a:r>
              <a:rPr lang="nl-NL" b="1" dirty="0" smtClean="0"/>
              <a:t>Heroïne:		1,1  </a:t>
            </a:r>
          </a:p>
          <a:p>
            <a:r>
              <a:rPr lang="nl-NL" b="1" dirty="0" smtClean="0"/>
              <a:t>Alcohol:		85</a:t>
            </a:r>
          </a:p>
          <a:p>
            <a:r>
              <a:rPr lang="nl-NL" b="1" dirty="0" smtClean="0"/>
              <a:t>Tabak	:		45</a:t>
            </a:r>
          </a:p>
          <a:p>
            <a:endParaRPr lang="nl-NL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4252" y="1091524"/>
            <a:ext cx="8763000" cy="935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/>
              <a:t>Van de scholieren tussen 12 en 18 jaar gebruikte ooit: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7839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 smtClean="0"/>
              <a:t>Epidemiologie</a:t>
            </a:r>
            <a:endParaRPr lang="nl-NL" dirty="0"/>
          </a:p>
        </p:txBody>
      </p:sp>
      <p:pic>
        <p:nvPicPr>
          <p:cNvPr id="26" name="Afbeelding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07" y="1772816"/>
            <a:ext cx="6408693" cy="2865859"/>
          </a:xfrm>
          <a:prstGeom prst="rect">
            <a:avLst/>
          </a:prstGeom>
        </p:spPr>
      </p:pic>
      <p:sp>
        <p:nvSpPr>
          <p:cNvPr id="27" name="Rechthoek 26"/>
          <p:cNvSpPr/>
          <p:nvPr/>
        </p:nvSpPr>
        <p:spPr>
          <a:xfrm>
            <a:off x="914400" y="3356992"/>
            <a:ext cx="6321896" cy="144016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DefaultOcx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HTMLHidden1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HTMLHidden2"/>
          <p:cNvPicPr preferRelativeResize="0">
            <a:picLocks noChangeArrowheads="1" noChangeShapeType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HTMLHidden3"/>
          <p:cNvPicPr preferRelativeResize="0">
            <a:picLocks noChangeArrowheads="1" noChangeShapeType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HTMLText1"/>
          <p:cNvPicPr preferRelativeResize="0">
            <a:picLocks noChangeArrowheads="1" noChangeShapeTyp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HTMLHidden4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HTMLText2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HTMLImage1"/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HTMLImage2"/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HTMLImage3"/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HTMLImage4"/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HTMLImage5"/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HTMLImage6"/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HTMLImage7"/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 descr="Pas de indeling van de tabel aan. Verplaats variabele in de richting van de pijl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s de indeling van de tabel aan. Verplaats variabele naar rijen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as de indeling van de tabel aan. Verplaats variabele in de richting van de pijl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Pas de indeling van de tabel aan. Verplaats variabele naar rijen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as de indeling van de tabel aan. Verplaats variabele in de richting van de pijl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Pas de indeling van de tabel aan. Verplaats variabele naar kolommen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as de indeling van de tabel aan. Verplaats variabele in de richting van de pijl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Pas de indeling van de tabel aan. Verplaats variabele naar kolommen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01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 smtClean="0"/>
              <a:t>Epidemiologie</a:t>
            </a:r>
            <a:endParaRPr lang="nl-N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2036537"/>
            <a:ext cx="5040560" cy="420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176853" y="5937606"/>
            <a:ext cx="3743325" cy="304800"/>
          </a:xfrm>
          <a:prstGeom prst="rect">
            <a:avLst/>
          </a:prstGeom>
          <a:noFill/>
          <a:ln w="3175" cap="rnd" algn="ctr">
            <a:noFill/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400" dirty="0"/>
              <a:t>Bron: LADIS, </a:t>
            </a:r>
            <a:r>
              <a:rPr lang="nl-NL" sz="1400" dirty="0" smtClean="0"/>
              <a:t>2011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01311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5879</TotalTime>
  <Words>1211</Words>
  <Application>Microsoft Office PowerPoint</Application>
  <PresentationFormat>Diavoorstelling (4:3)</PresentationFormat>
  <Paragraphs>361</Paragraphs>
  <Slides>54</Slides>
  <Notes>1</Notes>
  <HiddenSlides>0</HiddenSlides>
  <MMClips>1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54</vt:i4>
      </vt:variant>
    </vt:vector>
  </HeadingPairs>
  <TitlesOfParts>
    <vt:vector size="56" baseType="lpstr">
      <vt:lpstr>Office-thema</vt:lpstr>
      <vt:lpstr>Aangepast ontwerp</vt:lpstr>
      <vt:lpstr>Puberbreinen in de mix met alcohol en drugs</vt:lpstr>
      <vt:lpstr>Inhoud</vt:lpstr>
      <vt:lpstr>Druggebruik adolescentie anno?</vt:lpstr>
      <vt:lpstr>Druggebruik adolescentie anno?</vt:lpstr>
      <vt:lpstr>Druggebruik adolescentie anno?</vt:lpstr>
      <vt:lpstr>Druggebruik adolescentie anno?</vt:lpstr>
      <vt:lpstr>Epidemiologie</vt:lpstr>
      <vt:lpstr>Epidemiologie</vt:lpstr>
      <vt:lpstr>Epidemiologie</vt:lpstr>
      <vt:lpstr>Epidemiologie</vt:lpstr>
      <vt:lpstr>Epidemiologie</vt:lpstr>
      <vt:lpstr>Hersenontwikkeling adolescentie</vt:lpstr>
      <vt:lpstr>Hersenontwikkeling adolescentie</vt:lpstr>
      <vt:lpstr>Hersenontwikkeling adolescentie</vt:lpstr>
      <vt:lpstr>Hersenontwikkeling adolescentie</vt:lpstr>
      <vt:lpstr>Hersenontwikkeling adolescentie</vt:lpstr>
      <vt:lpstr>Hersenontwikkeling adolescentie</vt:lpstr>
      <vt:lpstr>Hersenontwikkeling adolescentie</vt:lpstr>
      <vt:lpstr>Hersenontwikkeling adolescentie</vt:lpstr>
      <vt:lpstr>Hersenontwikkeling adolescentie</vt:lpstr>
      <vt:lpstr>Hersenontwikkeling adolescentie</vt:lpstr>
      <vt:lpstr>Hersenontwikkeling adolescentie</vt:lpstr>
      <vt:lpstr>Hersenontwikkeling adolescentie</vt:lpstr>
      <vt:lpstr>Adolescente brein en drugs</vt:lpstr>
      <vt:lpstr>Adolescente brein en drugs</vt:lpstr>
      <vt:lpstr>Adolescente brein en drugs</vt:lpstr>
      <vt:lpstr>Adolescente brein en drugs</vt:lpstr>
      <vt:lpstr>Adolescente brein en drugs</vt:lpstr>
      <vt:lpstr>Adolescente brein en drugs</vt:lpstr>
      <vt:lpstr>Adolescente brein en drugs</vt:lpstr>
      <vt:lpstr>Adolescente brein en drugs</vt:lpstr>
      <vt:lpstr>Adolescente brein en drugs</vt:lpstr>
      <vt:lpstr>Adolescente brein en drugs</vt:lpstr>
      <vt:lpstr>Adolescente brein en drugs</vt:lpstr>
      <vt:lpstr>Adolescente brein en drugs</vt:lpstr>
      <vt:lpstr>Adolescente brein en drugs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Conclusies</vt:lpstr>
      <vt:lpstr>Conclusies</vt:lpstr>
      <vt:lpstr>Conclusies</vt:lpstr>
    </vt:vector>
  </TitlesOfParts>
  <Company>Trimbos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zaghla</dc:creator>
  <cp:lastModifiedBy>Tycho Malmberg</cp:lastModifiedBy>
  <cp:revision>557</cp:revision>
  <dcterms:created xsi:type="dcterms:W3CDTF">2009-05-27T13:35:50Z</dcterms:created>
  <dcterms:modified xsi:type="dcterms:W3CDTF">2016-01-19T16:02:55Z</dcterms:modified>
</cp:coreProperties>
</file>