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5" r:id="rId2"/>
    <p:sldId id="274" r:id="rId3"/>
    <p:sldId id="267" r:id="rId4"/>
    <p:sldId id="276" r:id="rId5"/>
    <p:sldId id="275" r:id="rId6"/>
    <p:sldId id="277" r:id="rId7"/>
    <p:sldId id="278" r:id="rId8"/>
    <p:sldId id="279" r:id="rId9"/>
    <p:sldId id="281" r:id="rId10"/>
    <p:sldId id="282" r:id="rId11"/>
    <p:sldId id="283" r:id="rId12"/>
    <p:sldId id="284" r:id="rId13"/>
    <p:sldId id="280" r:id="rId14"/>
    <p:sldId id="285" r:id="rId15"/>
  </p:sldIdLst>
  <p:sldSz cx="9144000" cy="6858000" type="screen4x3"/>
  <p:notesSz cx="6797675" cy="9928225"/>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0">
          <p15:clr>
            <a:srgbClr val="A4A3A4"/>
          </p15:clr>
        </p15:guide>
        <p15:guide id="2" orient="horz" pos="2839">
          <p15:clr>
            <a:srgbClr val="A4A3A4"/>
          </p15:clr>
        </p15:guide>
        <p15:guide id="3" orient="horz" pos="2699">
          <p15:clr>
            <a:srgbClr val="A4A3A4"/>
          </p15:clr>
        </p15:guide>
        <p15:guide id="4" orient="horz" pos="1080">
          <p15:clr>
            <a:srgbClr val="A4A3A4"/>
          </p15:clr>
        </p15:guide>
        <p15:guide id="5" pos="1642">
          <p15:clr>
            <a:srgbClr val="A4A3A4"/>
          </p15:clr>
        </p15:guide>
        <p15:guide id="6" pos="13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58" autoAdjust="0"/>
  </p:normalViewPr>
  <p:slideViewPr>
    <p:cSldViewPr snapToGrid="0" snapToObjects="1">
      <p:cViewPr varScale="1">
        <p:scale>
          <a:sx n="63" d="100"/>
          <a:sy n="63" d="100"/>
        </p:scale>
        <p:origin x="1404" y="56"/>
      </p:cViewPr>
      <p:guideLst>
        <p:guide orient="horz" pos="900"/>
        <p:guide orient="horz" pos="2839"/>
        <p:guide orient="horz" pos="2699"/>
        <p:guide orient="horz" pos="1080"/>
        <p:guide pos="1642"/>
        <p:guide pos="138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47" d="100"/>
          <a:sy n="47" d="100"/>
        </p:scale>
        <p:origin x="27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3A85AC2-1F56-D849-967D-8F790C67536A}" type="datetimeFigureOut">
              <a:rPr lang="nl-NL" smtClean="0"/>
              <a:t>8-6-2017</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B5E45CF-109B-0D44-B918-A62405AA450E}" type="slidenum">
              <a:rPr lang="nl-NL" smtClean="0"/>
              <a:t>‹nr.›</a:t>
            </a:fld>
            <a:endParaRPr lang="nl-NL"/>
          </a:p>
        </p:txBody>
      </p:sp>
    </p:spTree>
    <p:extLst>
      <p:ext uri="{BB962C8B-B14F-4D97-AF65-F5344CB8AC3E}">
        <p14:creationId xmlns:p14="http://schemas.microsoft.com/office/powerpoint/2010/main" val="126075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de titel</a:t>
            </a:r>
            <a:r>
              <a:rPr lang="nl-NL" baseline="0" dirty="0" smtClean="0"/>
              <a:t> langer is dan het tekstkader en niet op 1 regel past dan het automatisch over over twee regels met de juiste regelafstand.</a:t>
            </a:r>
            <a:endParaRPr lang="nl-NL" dirty="0"/>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241978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32500" lnSpcReduction="20000"/>
          </a:bodyPr>
          <a:lstStyle/>
          <a:p>
            <a:r>
              <a:rPr lang="nl-NL" dirty="0" smtClean="0"/>
              <a:t>10.30 uur</a:t>
            </a:r>
          </a:p>
          <a:p>
            <a:endParaRPr lang="nl-NL" dirty="0" smtClean="0"/>
          </a:p>
          <a:p>
            <a:r>
              <a:rPr lang="nl-NL" dirty="0" smtClean="0"/>
              <a:t>Als trainer kom</a:t>
            </a:r>
            <a:r>
              <a:rPr lang="nl-NL" baseline="0" dirty="0" smtClean="0"/>
              <a:t> je in Kahoot via het icoontje links onder (daaronder zit een link: https://play.kahoot.it/#/k/a0089964-1641-49ca-a0ae-8d74d83c7351) of via  www.create.kahoot.it (de Kahoot voor de AVO staat publiek). Maar als je via mijn account wilt inloggen kan dat met: </a:t>
            </a:r>
            <a:r>
              <a:rPr lang="nl-NL" baseline="0" dirty="0" err="1" smtClean="0"/>
              <a:t>WilmaBredewold</a:t>
            </a:r>
            <a:r>
              <a:rPr lang="nl-NL" baseline="0" dirty="0" smtClean="0"/>
              <a:t> (username), kahoot123 (</a:t>
            </a:r>
            <a:r>
              <a:rPr lang="nl-NL" baseline="0" dirty="0" err="1" smtClean="0"/>
              <a:t>ww</a:t>
            </a:r>
            <a:r>
              <a:rPr lang="nl-NL" baseline="0" dirty="0" smtClean="0"/>
              <a:t>)</a:t>
            </a:r>
          </a:p>
          <a:p>
            <a:endParaRPr lang="nl-NL" baseline="0" dirty="0" smtClean="0"/>
          </a:p>
          <a:p>
            <a:r>
              <a:rPr lang="nl-NL" dirty="0" smtClean="0"/>
              <a:t>Deelnemers:</a:t>
            </a:r>
            <a:r>
              <a:rPr lang="nl-NL" baseline="0" dirty="0" smtClean="0"/>
              <a:t> </a:t>
            </a:r>
            <a:r>
              <a:rPr lang="nl-NL" dirty="0" smtClean="0"/>
              <a:t>ONDER KAHOOT afbeeldingen óf</a:t>
            </a:r>
            <a:r>
              <a:rPr lang="nl-NL" baseline="0" dirty="0" smtClean="0"/>
              <a:t> de QR kom je op de website van </a:t>
            </a:r>
            <a:r>
              <a:rPr lang="nl-NL" baseline="0" dirty="0" err="1" smtClean="0"/>
              <a:t>kahoot</a:t>
            </a:r>
            <a:endParaRPr lang="nl-NL" baseline="0" dirty="0" smtClean="0"/>
          </a:p>
          <a:p>
            <a:endParaRPr lang="nl-NL" baseline="0" dirty="0" smtClean="0"/>
          </a:p>
          <a:p>
            <a:r>
              <a:rPr lang="nl-NL" baseline="0" dirty="0" smtClean="0"/>
              <a:t>Bij elke Kahoot vraag het antwoord kort bespreken en aangeven dat we hierna dieper op een aantal onderdelen ingaan. </a:t>
            </a:r>
          </a:p>
          <a:p>
            <a:endParaRPr lang="nl-NL" baseline="0" dirty="0" smtClean="0"/>
          </a:p>
          <a:p>
            <a:r>
              <a:rPr lang="nl-NL" dirty="0" smtClean="0"/>
              <a:t>Wat moet een school verantwoorden in het PTA?</a:t>
            </a:r>
          </a:p>
          <a:p>
            <a:r>
              <a:rPr lang="nl-NL" dirty="0" smtClean="0"/>
              <a:t>A	de centrale examens die</a:t>
            </a:r>
            <a:r>
              <a:rPr lang="nl-NL" baseline="0" dirty="0" smtClean="0"/>
              <a:t> door de school worden afgenomen</a:t>
            </a:r>
          </a:p>
          <a:p>
            <a:pPr marL="0" lvl="1" defTabSz="916046">
              <a:defRPr/>
            </a:pPr>
            <a:r>
              <a:rPr lang="nl-NL" baseline="0" dirty="0" smtClean="0"/>
              <a:t>B*	</a:t>
            </a:r>
            <a:r>
              <a:rPr lang="nl-NL" dirty="0" smtClean="0"/>
              <a:t>de schoolexamens die door de school worden afgenomen</a:t>
            </a:r>
            <a:endParaRPr lang="nl-NL" dirty="0" smtClean="0">
              <a:solidFill>
                <a:srgbClr val="FFFFFF"/>
              </a:solidFill>
              <a:highlight>
                <a:srgbClr val="00FF00"/>
              </a:highlight>
              <a:latin typeface="Helvetica" panose="020B0604020202020204" pitchFamily="34" charset="0"/>
              <a:ea typeface="Calibri" panose="020F0502020204030204" pitchFamily="34" charset="0"/>
              <a:cs typeface="Times New Roman" panose="02020603050405020304" pitchFamily="18" charset="0"/>
            </a:endParaRPr>
          </a:p>
          <a:p>
            <a:pPr marL="0" lvl="1" defTabSz="916046">
              <a:defRPr/>
            </a:pPr>
            <a:r>
              <a:rPr lang="nl-NL" dirty="0" smtClean="0">
                <a:solidFill>
                  <a:srgbClr val="FFFFFF"/>
                </a:solidFill>
              </a:rPr>
              <a:t>C</a:t>
            </a:r>
            <a:r>
              <a:rPr lang="nl-NL" dirty="0" smtClean="0">
                <a:solidFill>
                  <a:srgbClr val="555555"/>
                </a:solidFill>
                <a:highlight>
                  <a:srgbClr val="00FF00"/>
                </a:highlight>
                <a:latin typeface="Helvetica" panose="020B0604020202020204" pitchFamily="34" charset="0"/>
                <a:cs typeface="Times New Roman" panose="02020603050405020304" pitchFamily="18" charset="0"/>
              </a:rPr>
              <a:t>	</a:t>
            </a:r>
            <a:r>
              <a:rPr lang="nl-NL" dirty="0" smtClean="0"/>
              <a:t>de door de leerlingen behaalde cijfers</a:t>
            </a:r>
          </a:p>
          <a:p>
            <a:pPr marL="0" lvl="1" defTabSz="916046">
              <a:defRPr/>
            </a:pPr>
            <a:r>
              <a:rPr lang="nl-NL" dirty="0" smtClean="0"/>
              <a:t>D	de inhoud van het onderwijsprogramma</a:t>
            </a:r>
          </a:p>
          <a:p>
            <a:pPr lvl="1"/>
            <a:r>
              <a:rPr lang="nl-NL" dirty="0" smtClean="0">
                <a:solidFill>
                  <a:srgbClr val="555555"/>
                </a:solidFill>
                <a:highlight>
                  <a:srgbClr val="00FF00"/>
                </a:highlight>
                <a:latin typeface="Helvetica" panose="020B0604020202020204" pitchFamily="34" charset="0"/>
                <a:ea typeface="Calibri" panose="020F0502020204030204" pitchFamily="34" charset="0"/>
                <a:cs typeface="Times New Roman" panose="02020603050405020304" pitchFamily="18" charset="0"/>
              </a:rPr>
              <a:t>	</a:t>
            </a:r>
            <a:endParaRPr lang="nl-NL" baseline="0" dirty="0" smtClean="0"/>
          </a:p>
          <a:p>
            <a:r>
              <a:rPr lang="nl-NL" baseline="0" dirty="0" smtClean="0"/>
              <a:t>Voor welke vakken/toetsen in het schoolexamen moet een </a:t>
            </a:r>
            <a:r>
              <a:rPr lang="nl-NL" baseline="0" dirty="0" err="1" smtClean="0"/>
              <a:t>bb</a:t>
            </a:r>
            <a:r>
              <a:rPr lang="nl-NL" baseline="0" dirty="0" smtClean="0"/>
              <a:t>- of </a:t>
            </a:r>
            <a:r>
              <a:rPr lang="nl-NL" baseline="0" dirty="0" err="1" smtClean="0"/>
              <a:t>kb</a:t>
            </a:r>
            <a:r>
              <a:rPr lang="nl-NL" baseline="0" dirty="0" smtClean="0"/>
              <a:t>-leerling een voldoende halen om te kunnen slagen?</a:t>
            </a:r>
          </a:p>
          <a:p>
            <a:r>
              <a:rPr lang="nl-NL" baseline="0" dirty="0" smtClean="0"/>
              <a:t>A	het beroepsgerichte keuzevak en het kunstvak</a:t>
            </a:r>
          </a:p>
          <a:p>
            <a:r>
              <a:rPr lang="nl-NL" baseline="0" dirty="0" smtClean="0"/>
              <a:t>B	</a:t>
            </a:r>
            <a:r>
              <a:rPr lang="nl-NL" baseline="0" dirty="0" smtClean="0">
                <a:solidFill>
                  <a:srgbClr val="00B050"/>
                </a:solidFill>
              </a:rPr>
              <a:t>het beroepsgerichte keuzevak en maatschappijleer</a:t>
            </a:r>
          </a:p>
          <a:p>
            <a:r>
              <a:rPr lang="nl-NL" baseline="0" dirty="0" smtClean="0"/>
              <a:t>C*	</a:t>
            </a:r>
            <a:r>
              <a:rPr lang="nl-NL" dirty="0" smtClean="0">
                <a:solidFill>
                  <a:srgbClr val="00B050"/>
                </a:solidFill>
              </a:rPr>
              <a:t>het kunstvak en lichamelijke opvoeding</a:t>
            </a:r>
          </a:p>
          <a:p>
            <a:r>
              <a:rPr lang="nl-NL" baseline="0" dirty="0" smtClean="0"/>
              <a:t>D	maatschappijleer en lichamelijke opvoeding</a:t>
            </a:r>
          </a:p>
          <a:p>
            <a:endParaRPr lang="nl-NL" baseline="0" dirty="0" smtClean="0"/>
          </a:p>
          <a:p>
            <a:r>
              <a:rPr lang="nl-NL" baseline="0" dirty="0" smtClean="0"/>
              <a:t>In welke leerwegen van het vmbo is LOB verplicht in het curriculum opgenomen?</a:t>
            </a:r>
          </a:p>
          <a:p>
            <a:r>
              <a:rPr lang="nl-NL" baseline="0" dirty="0" smtClean="0"/>
              <a:t>A	alleen in de beroepsgerichte leerwegen</a:t>
            </a:r>
          </a:p>
          <a:p>
            <a:r>
              <a:rPr lang="nl-NL" baseline="0" dirty="0" smtClean="0"/>
              <a:t>B	alleen in de basis- en kaderberoepsgerichte leerweg</a:t>
            </a:r>
          </a:p>
          <a:p>
            <a:r>
              <a:rPr lang="nl-NL" baseline="0" dirty="0" smtClean="0"/>
              <a:t>C*	in alle leerwegen</a:t>
            </a:r>
          </a:p>
          <a:p>
            <a:endParaRPr lang="nl-NL" baseline="0" dirty="0" smtClean="0"/>
          </a:p>
          <a:p>
            <a:r>
              <a:rPr lang="nl-NL" baseline="0" dirty="0" smtClean="0"/>
              <a:t>Hoeveel profielen heeft het vernieuwde vmbo?</a:t>
            </a:r>
          </a:p>
          <a:p>
            <a:r>
              <a:rPr lang="nl-NL" baseline="0" dirty="0" smtClean="0"/>
              <a:t>A	2</a:t>
            </a:r>
          </a:p>
          <a:p>
            <a:r>
              <a:rPr lang="nl-NL" baseline="0" dirty="0" smtClean="0"/>
              <a:t>B	4</a:t>
            </a:r>
          </a:p>
          <a:p>
            <a:r>
              <a:rPr lang="nl-NL" baseline="0" dirty="0" smtClean="0"/>
              <a:t>C	9</a:t>
            </a:r>
          </a:p>
          <a:p>
            <a:r>
              <a:rPr lang="nl-NL" baseline="0" dirty="0" smtClean="0"/>
              <a:t>D*	10</a:t>
            </a:r>
          </a:p>
          <a:p>
            <a:endParaRPr lang="nl-NL" baseline="0" dirty="0" smtClean="0"/>
          </a:p>
          <a:p>
            <a:r>
              <a:rPr lang="nl-NL" baseline="0" dirty="0" smtClean="0"/>
              <a:t>Welke toetsen moeten in het PTA worden opgenomen?</a:t>
            </a:r>
          </a:p>
          <a:p>
            <a:r>
              <a:rPr lang="nl-NL" baseline="0" dirty="0" smtClean="0"/>
              <a:t>A	Alle toetsen die in de derde en de vierde klas worden afgenomen.</a:t>
            </a:r>
          </a:p>
          <a:p>
            <a:r>
              <a:rPr lang="nl-NL" baseline="0" dirty="0" smtClean="0"/>
              <a:t>B	Alleen formatieve toetsen</a:t>
            </a:r>
          </a:p>
          <a:p>
            <a:r>
              <a:rPr lang="nl-NL" baseline="0" dirty="0" smtClean="0"/>
              <a:t>C*	Alleen summatieve toetsen</a:t>
            </a:r>
          </a:p>
          <a:p>
            <a:endParaRPr lang="nl-NL" baseline="0" dirty="0" smtClean="0"/>
          </a:p>
          <a:p>
            <a:r>
              <a:rPr lang="nl-NL" baseline="0" dirty="0" smtClean="0"/>
              <a:t>Zijn er voor het schoolexamen verplichte toetsvormen voorgeschreven? Welke?</a:t>
            </a:r>
          </a:p>
          <a:p>
            <a:r>
              <a:rPr lang="nl-NL" baseline="0" dirty="0" smtClean="0"/>
              <a:t>A	Ja. Kennistoetsen en praktijktoetsen</a:t>
            </a:r>
          </a:p>
          <a:p>
            <a:r>
              <a:rPr lang="nl-NL" baseline="0" dirty="0" smtClean="0"/>
              <a:t>B	Ja. Praktijktoetsen</a:t>
            </a:r>
          </a:p>
          <a:p>
            <a:r>
              <a:rPr lang="nl-NL" baseline="0" dirty="0" smtClean="0"/>
              <a:t>C	Neen. Alleen voor het centraal examen</a:t>
            </a:r>
          </a:p>
          <a:p>
            <a:r>
              <a:rPr lang="nl-NL" baseline="0" dirty="0" smtClean="0"/>
              <a:t>D*	Neen. Dat mag de school zelf bepalen</a:t>
            </a:r>
          </a:p>
          <a:p>
            <a:endParaRPr lang="nl-NL" baseline="0" dirty="0" smtClean="0"/>
          </a:p>
          <a:p>
            <a:r>
              <a:rPr lang="nl-NL" baseline="0" dirty="0" smtClean="0"/>
              <a:t>Welk gewicht heeft het cijfer voor het keuzevak in de zakslaagregeling van de basis- en kaderberoepsgerichte leerweg?</a:t>
            </a:r>
          </a:p>
          <a:p>
            <a:r>
              <a:rPr lang="nl-NL" baseline="0" dirty="0" smtClean="0"/>
              <a:t>A*	dat telt één keer mee</a:t>
            </a:r>
          </a:p>
          <a:p>
            <a:r>
              <a:rPr lang="nl-NL" baseline="0" dirty="0" smtClean="0"/>
              <a:t>B	dat telt twee keer mee</a:t>
            </a:r>
          </a:p>
          <a:p>
            <a:r>
              <a:rPr lang="nl-NL" baseline="0" dirty="0" smtClean="0"/>
              <a:t>C	dat telt niet mee en mag onvoldoende zijn</a:t>
            </a:r>
          </a:p>
          <a:p>
            <a:pPr defTabSz="916046">
              <a:defRPr/>
            </a:pPr>
            <a:r>
              <a:rPr lang="nl-NL" baseline="0" dirty="0" smtClean="0"/>
              <a:t>D	dat telt niet mee maar moet wel voldoende zijn</a:t>
            </a:r>
          </a:p>
          <a:p>
            <a:pPr defTabSz="916046">
              <a:defRPr/>
            </a:pPr>
            <a:endParaRPr lang="nl-NL" baseline="0" dirty="0" smtClean="0"/>
          </a:p>
          <a:p>
            <a:pPr defTabSz="916046">
              <a:defRPr/>
            </a:pPr>
            <a:r>
              <a:rPr lang="nl-NL" baseline="0" dirty="0" smtClean="0"/>
              <a:t>In het vernieuwde vmbo zijn er </a:t>
            </a:r>
            <a:r>
              <a:rPr lang="nl-NL" baseline="0" dirty="0" err="1" smtClean="0"/>
              <a:t>profielgebonden</a:t>
            </a:r>
            <a:r>
              <a:rPr lang="nl-NL" baseline="0" dirty="0" smtClean="0"/>
              <a:t> vakken.</a:t>
            </a:r>
          </a:p>
          <a:p>
            <a:pPr defTabSz="916046">
              <a:defRPr/>
            </a:pPr>
            <a:r>
              <a:rPr lang="nl-NL" baseline="0" dirty="0" smtClean="0"/>
              <a:t>Voor welk profiel/ welke profielen zijn de vakken algemene economie en een keuze uit een moderne vreemde taal of wiskunde de </a:t>
            </a:r>
            <a:r>
              <a:rPr lang="nl-NL" baseline="0" dirty="0" err="1" smtClean="0"/>
              <a:t>profielgebonden</a:t>
            </a:r>
            <a:r>
              <a:rPr lang="nl-NL" baseline="0" dirty="0" smtClean="0"/>
              <a:t> vakken?</a:t>
            </a:r>
          </a:p>
          <a:p>
            <a:pPr defTabSz="916046">
              <a:defRPr/>
            </a:pPr>
            <a:r>
              <a:rPr lang="nl-NL" baseline="0" dirty="0" smtClean="0"/>
              <a:t>A	profielen BWI, PIE, M&amp;T en MVI</a:t>
            </a:r>
          </a:p>
          <a:p>
            <a:pPr defTabSz="916046">
              <a:defRPr/>
            </a:pPr>
            <a:r>
              <a:rPr lang="nl-NL" baseline="0" dirty="0" smtClean="0"/>
              <a:t>B	profiel D&amp;P</a:t>
            </a:r>
          </a:p>
          <a:p>
            <a:pPr defTabSz="916046">
              <a:defRPr/>
            </a:pPr>
            <a:r>
              <a:rPr lang="nl-NL" baseline="0" dirty="0" smtClean="0"/>
              <a:t>C*	profielen E&amp;O en HBR</a:t>
            </a:r>
          </a:p>
          <a:p>
            <a:pPr defTabSz="916046">
              <a:defRPr/>
            </a:pPr>
            <a:r>
              <a:rPr lang="nl-NL" baseline="0" dirty="0" smtClean="0"/>
              <a:t>D	profiel Groen</a:t>
            </a:r>
          </a:p>
          <a:p>
            <a:pPr defTabSz="916046">
              <a:defRPr/>
            </a:pPr>
            <a:r>
              <a:rPr lang="nl-NL" baseline="0" dirty="0" smtClean="0"/>
              <a:t>E	profiel Z&amp;W</a:t>
            </a:r>
          </a:p>
          <a:p>
            <a:pPr defTabSz="916046">
              <a:defRPr/>
            </a:pPr>
            <a:endParaRPr lang="nl-NL" baseline="0" dirty="0" smtClean="0"/>
          </a:p>
          <a:p>
            <a:r>
              <a:rPr lang="nl-NL" dirty="0"/>
              <a:t>Her staan uitspraken over het schoolexamen</a:t>
            </a:r>
          </a:p>
          <a:p>
            <a:r>
              <a:rPr lang="nl-NL" dirty="0"/>
              <a:t>Welke uitspraak is juist?</a:t>
            </a:r>
          </a:p>
          <a:p>
            <a:r>
              <a:rPr lang="nl-NL" dirty="0"/>
              <a:t>A	De toetsen van het schoolexamen moeten door twee examinatoren worden beoordeeld.</a:t>
            </a:r>
          </a:p>
          <a:p>
            <a:r>
              <a:rPr lang="nl-NL" dirty="0"/>
              <a:t>B*	Een leerling heeft altijd recht op een herexamen voor het vak maatschappijleer</a:t>
            </a:r>
          </a:p>
          <a:p>
            <a:r>
              <a:rPr lang="nl-NL" dirty="0"/>
              <a:t>C	Het cijfer schoolexamen mag maximaal een half cijferpunt afwijken van het cijfer centraal examen.</a:t>
            </a:r>
          </a:p>
          <a:p>
            <a:endParaRPr lang="nl-NL" baseline="0" dirty="0" smtClean="0"/>
          </a:p>
          <a:p>
            <a:r>
              <a:rPr lang="nl-NL" baseline="0" dirty="0" smtClean="0"/>
              <a:t>Zie ook handreikingschoolexamen.slo.nl </a:t>
            </a:r>
            <a:endParaRPr lang="nl-NL" dirty="0" smtClean="0"/>
          </a:p>
          <a:p>
            <a:pPr marL="171759" indent="-171759">
              <a:buFont typeface="Arial" panose="020B0604020202020204" pitchFamily="34" charset="0"/>
              <a:buChar char="•"/>
            </a:pPr>
            <a:endParaRPr lang="nl-NL" dirty="0" smtClean="0"/>
          </a:p>
        </p:txBody>
      </p:sp>
      <p:sp>
        <p:nvSpPr>
          <p:cNvPr id="4" name="Tijdelijke aanduiding voor dianummer 3"/>
          <p:cNvSpPr>
            <a:spLocks noGrp="1"/>
          </p:cNvSpPr>
          <p:nvPr>
            <p:ph type="sldNum" sz="quarter" idx="10"/>
          </p:nvPr>
        </p:nvSpPr>
        <p:spPr/>
        <p:txBody>
          <a:bodyPr/>
          <a:lstStyle/>
          <a:p>
            <a:fld id="{64A872C6-CBCD-4D47-A47A-5A278C33CE8B}" type="slidenum">
              <a:rPr lang="nl-NL" smtClean="0"/>
              <a:pPr/>
              <a:t>2</a:t>
            </a:fld>
            <a:endParaRPr lang="nl-NL"/>
          </a:p>
        </p:txBody>
      </p:sp>
    </p:spTree>
    <p:extLst>
      <p:ext uri="{BB962C8B-B14F-4D97-AF65-F5344CB8AC3E}">
        <p14:creationId xmlns:p14="http://schemas.microsoft.com/office/powerpoint/2010/main" val="217028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47738" y="1344613"/>
            <a:ext cx="4840287" cy="3630612"/>
          </a:xfrm>
          <a:prstGeom prst="rect">
            <a:avLst/>
          </a:prstGeom>
        </p:spPr>
      </p:sp>
      <p:sp>
        <p:nvSpPr>
          <p:cNvPr id="3" name="Tijdelijke aanduiding voor notities 2"/>
          <p:cNvSpPr>
            <a:spLocks noGrp="1"/>
          </p:cNvSpPr>
          <p:nvPr>
            <p:ph type="body" idx="1"/>
          </p:nvPr>
        </p:nvSpPr>
        <p:spPr>
          <a:xfrm>
            <a:off x="673473" y="5176121"/>
            <a:ext cx="5387787" cy="4235009"/>
          </a:xfrm>
          <a:prstGeom prst="rect">
            <a:avLst/>
          </a:prstGeom>
        </p:spPr>
        <p:txBody>
          <a:bodyPr/>
          <a:lstStyle/>
          <a:p>
            <a:r>
              <a:rPr lang="nl-NL" dirty="0"/>
              <a:t>Kader leergang</a:t>
            </a:r>
            <a:r>
              <a:rPr lang="nl-NL" baseline="0" dirty="0"/>
              <a:t> kwaliteit SE schetsen</a:t>
            </a:r>
          </a:p>
          <a:p>
            <a:endParaRPr lang="nl-NL" baseline="0" dirty="0"/>
          </a:p>
          <a:p>
            <a:r>
              <a:rPr lang="nl-NL" baseline="0" dirty="0"/>
              <a:t>Hier komen we bij de handreiking, zie volgende dia</a:t>
            </a:r>
            <a:endParaRPr lang="nl-NL" dirty="0"/>
          </a:p>
        </p:txBody>
      </p:sp>
      <p:sp>
        <p:nvSpPr>
          <p:cNvPr id="4" name="Tijdelijke aanduiding voor dianummer 3"/>
          <p:cNvSpPr>
            <a:spLocks noGrp="1"/>
          </p:cNvSpPr>
          <p:nvPr>
            <p:ph type="sldNum" sz="quarter" idx="10"/>
          </p:nvPr>
        </p:nvSpPr>
        <p:spPr>
          <a:xfrm>
            <a:off x="3814792" y="10215932"/>
            <a:ext cx="2918384" cy="539645"/>
          </a:xfrm>
          <a:prstGeom prst="rect">
            <a:avLst/>
          </a:prstGeom>
        </p:spPr>
        <p:txBody>
          <a:bodyPr/>
          <a:lstStyle/>
          <a:p>
            <a:fld id="{64A872C6-CBCD-4D47-A47A-5A278C33CE8B}" type="slidenum">
              <a:rPr lang="nl-NL" smtClean="0">
                <a:solidFill>
                  <a:prstClr val="black"/>
                </a:solidFill>
              </a:rPr>
              <a:pPr/>
              <a:t>3</a:t>
            </a:fld>
            <a:endParaRPr lang="nl-NL">
              <a:solidFill>
                <a:prstClr val="black"/>
              </a:solidFill>
            </a:endParaRPr>
          </a:p>
        </p:txBody>
      </p:sp>
    </p:spTree>
    <p:extLst>
      <p:ext uri="{BB962C8B-B14F-4D97-AF65-F5344CB8AC3E}">
        <p14:creationId xmlns:p14="http://schemas.microsoft.com/office/powerpoint/2010/main" val="1844303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Aangeven dat de 10 beroepsgerichte</a:t>
            </a:r>
            <a:r>
              <a:rPr lang="nl-NL" baseline="0" dirty="0" smtClean="0"/>
              <a:t> profielen vallen onder vier profielen (voorheen sectoren) voor de TL. En dat het sectorwerkstuk nu profielwerkstuk heet.</a:t>
            </a:r>
          </a:p>
          <a:p>
            <a:endParaRPr lang="nl-NL" baseline="0" dirty="0" smtClean="0"/>
          </a:p>
          <a:p>
            <a:r>
              <a:rPr lang="nl-NL" baseline="0" dirty="0" smtClean="0"/>
              <a:t>PM. Landbouw wordt ‘groen’</a:t>
            </a:r>
            <a:endParaRPr lang="nl-NL" dirty="0"/>
          </a:p>
        </p:txBody>
      </p:sp>
      <p:sp>
        <p:nvSpPr>
          <p:cNvPr id="4" name="Tijdelijke aanduiding voor dianummer 3"/>
          <p:cNvSpPr>
            <a:spLocks noGrp="1"/>
          </p:cNvSpPr>
          <p:nvPr>
            <p:ph type="sldNum" sz="quarter" idx="10"/>
          </p:nvPr>
        </p:nvSpPr>
        <p:spPr/>
        <p:txBody>
          <a:bodyPr/>
          <a:lstStyle/>
          <a:p>
            <a:fld id="{64A872C6-CBCD-4D47-A47A-5A278C33CE8B}" type="slidenum">
              <a:rPr lang="nl-NL" smtClean="0"/>
              <a:pPr/>
              <a:t>4</a:t>
            </a:fld>
            <a:endParaRPr lang="nl-NL"/>
          </a:p>
        </p:txBody>
      </p:sp>
    </p:spTree>
    <p:extLst>
      <p:ext uri="{BB962C8B-B14F-4D97-AF65-F5344CB8AC3E}">
        <p14:creationId xmlns:p14="http://schemas.microsoft.com/office/powerpoint/2010/main" val="1191933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10.50 uur</a:t>
            </a:r>
            <a:endParaRPr lang="nl-NL" baseline="0" dirty="0" smtClean="0"/>
          </a:p>
          <a:p>
            <a:endParaRPr lang="nl-NL" baseline="0" dirty="0" smtClean="0"/>
          </a:p>
          <a:p>
            <a:r>
              <a:rPr lang="nl-NL" baseline="0" dirty="0" smtClean="0"/>
              <a:t>Alle huidige 2</a:t>
            </a:r>
            <a:r>
              <a:rPr lang="nl-NL" baseline="30000" dirty="0" smtClean="0"/>
              <a:t>e</a:t>
            </a:r>
            <a:r>
              <a:rPr lang="nl-NL" baseline="0" dirty="0" smtClean="0"/>
              <a:t> </a:t>
            </a:r>
            <a:r>
              <a:rPr lang="nl-NL" baseline="0" dirty="0" err="1" smtClean="0"/>
              <a:t>jaars</a:t>
            </a:r>
            <a:r>
              <a:rPr lang="nl-NL" baseline="0" dirty="0" smtClean="0"/>
              <a:t> komen in het nieuwe vmbo in leerjaar 3 binnen. Met het nieuwe vmbo verandert er maar beperkt iets voor de AVO vakken zelf (LOB, zak/slaagregeling).  Maar het is wél een mooie aanleiding om óók bij de AVO vakken eens te kijken waar e.e.a. versterkt kan worden (óók in lijn met wat er bij beroepsgerichte verandert) en waar bv. samenwerking AOV-beroepsgericht opgepakt kan worden. </a:t>
            </a:r>
          </a:p>
          <a:p>
            <a:endParaRPr lang="nl-NL" baseline="0" dirty="0" smtClean="0"/>
          </a:p>
          <a:p>
            <a:r>
              <a:rPr lang="nl-NL" baseline="0" dirty="0" smtClean="0"/>
              <a:t>Meer of minder snel doorheen </a:t>
            </a:r>
            <a:r>
              <a:rPr lang="nl-NL" baseline="0" dirty="0" err="1" smtClean="0"/>
              <a:t>afh</a:t>
            </a:r>
            <a:r>
              <a:rPr lang="nl-NL" baseline="0" dirty="0" smtClean="0"/>
              <a:t>. van kennisniveau.</a:t>
            </a:r>
          </a:p>
          <a:p>
            <a:r>
              <a:rPr lang="nl-NL" baseline="0" dirty="0" smtClean="0"/>
              <a:t>Vragen aan de groep welke school wel/niet gestart is met het nieuwe vmbo en wat je daar als AVO docent van merkt of van zou willen merken (het is ook een kans!). Kort, komt later in de uitwisselingsopdracht terug. </a:t>
            </a:r>
            <a:endParaRPr lang="nl-NL" dirty="0"/>
          </a:p>
        </p:txBody>
      </p:sp>
      <p:sp>
        <p:nvSpPr>
          <p:cNvPr id="4" name="Tijdelijke aanduiding voor dianummer 3"/>
          <p:cNvSpPr>
            <a:spLocks noGrp="1"/>
          </p:cNvSpPr>
          <p:nvPr>
            <p:ph type="sldNum" sz="quarter" idx="10"/>
          </p:nvPr>
        </p:nvSpPr>
        <p:spPr/>
        <p:txBody>
          <a:bodyPr/>
          <a:lstStyle/>
          <a:p>
            <a:fld id="{64A872C6-CBCD-4D47-A47A-5A278C33CE8B}" type="slidenum">
              <a:rPr lang="nl-NL" smtClean="0"/>
              <a:pPr/>
              <a:t>5</a:t>
            </a:fld>
            <a:endParaRPr lang="nl-NL"/>
          </a:p>
        </p:txBody>
      </p:sp>
    </p:spTree>
    <p:extLst>
      <p:ext uri="{BB962C8B-B14F-4D97-AF65-F5344CB8AC3E}">
        <p14:creationId xmlns:p14="http://schemas.microsoft.com/office/powerpoint/2010/main" val="1385310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smtClean="0"/>
              <a:t>Met deze dia even kort laten zien hoe</a:t>
            </a:r>
            <a:r>
              <a:rPr lang="nl-NL" altLang="nl-NL" baseline="0" dirty="0" smtClean="0"/>
              <a:t> het vmbo beroepsgericht is veranderd. Zodat ook de AVO docenten van profiel en keuzevakken hebben gehoord. </a:t>
            </a:r>
            <a:endParaRPr lang="nl-NL" altLang="nl-NL" dirty="0" smtClean="0"/>
          </a:p>
        </p:txBody>
      </p:sp>
      <p:sp>
        <p:nvSpPr>
          <p:cNvPr id="501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4287" indent="-286264"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6648" indent="-2290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4671" indent="-2290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64284" indent="-2290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22307" indent="-2290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80330" indent="-2290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8353" indent="-2290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96376" indent="-2290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903BB25F-0297-47E7-99DC-58A6E0ED568E}" type="slidenum">
              <a:rPr lang="nl-NL" altLang="nl-NL"/>
              <a:pPr eaLnBrk="1" hangingPunct="1">
                <a:spcBef>
                  <a:spcPct val="0"/>
                </a:spcBef>
              </a:pPr>
              <a:t>6</a:t>
            </a:fld>
            <a:endParaRPr lang="nl-NL" altLang="nl-NL"/>
          </a:p>
        </p:txBody>
      </p:sp>
      <p:sp>
        <p:nvSpPr>
          <p:cNvPr id="50181" name="Tijdelijke aanduiding voor datum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4287" indent="-286264"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6648" indent="-2290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4671" indent="-2290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64284" indent="-2290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22307" indent="-2290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80330" indent="-2290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8353" indent="-2290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96376" indent="-2290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F63C2FD0-63B7-4434-A193-416BFADBA6AF}" type="datetime6">
              <a:rPr lang="nl-NL" altLang="nl-NL" smtClean="0"/>
              <a:pPr eaLnBrk="1" hangingPunct="1">
                <a:spcBef>
                  <a:spcPct val="0"/>
                </a:spcBef>
              </a:pPr>
              <a:t>juni ’17</a:t>
            </a:fld>
            <a:endParaRPr lang="nl-NL" altLang="nl-NL" smtClean="0"/>
          </a:p>
        </p:txBody>
      </p:sp>
    </p:spTree>
    <p:extLst>
      <p:ext uri="{BB962C8B-B14F-4D97-AF65-F5344CB8AC3E}">
        <p14:creationId xmlns:p14="http://schemas.microsoft.com/office/powerpoint/2010/main" val="391382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Voor bv. het profiel Z&amp;W: </a:t>
            </a:r>
          </a:p>
          <a:p>
            <a:pPr marL="171759" indent="-171759">
              <a:buFont typeface="Arial" panose="020B0604020202020204" pitchFamily="34" charset="0"/>
              <a:buChar char="•"/>
            </a:pPr>
            <a:r>
              <a:rPr lang="nl-NL" dirty="0" smtClean="0"/>
              <a:t>PM: </a:t>
            </a:r>
            <a:r>
              <a:rPr lang="nl-NL" dirty="0" err="1" smtClean="0"/>
              <a:t>mens&amp;omgeving</a:t>
            </a:r>
            <a:r>
              <a:rPr lang="nl-NL" dirty="0" smtClean="0"/>
              <a:t>, zorg, activiteit</a:t>
            </a:r>
            <a:r>
              <a:rPr lang="nl-NL" baseline="0" dirty="0" smtClean="0"/>
              <a:t> en gezondheid</a:t>
            </a:r>
          </a:p>
          <a:p>
            <a:pPr marL="171759" indent="-171759">
              <a:buFont typeface="Arial" panose="020B0604020202020204" pitchFamily="34" charset="0"/>
              <a:buChar char="•"/>
            </a:pPr>
            <a:r>
              <a:rPr lang="nl-NL" dirty="0" smtClean="0"/>
              <a:t>KV: Dagbesteding,</a:t>
            </a:r>
            <a:r>
              <a:rPr lang="nl-NL" baseline="0" dirty="0" smtClean="0"/>
              <a:t> inrichting en verzorging (ZW), voeding en beweging (DP), Groene zorg (Groen)</a:t>
            </a:r>
            <a:endParaRPr lang="nl-NL" dirty="0" smtClean="0"/>
          </a:p>
          <a:p>
            <a:pPr marL="171759" indent="-171759">
              <a:buFont typeface="Arial" panose="020B0604020202020204" pitchFamily="34" charset="0"/>
              <a:buChar char="•"/>
            </a:pPr>
            <a:r>
              <a:rPr lang="nl-NL" dirty="0" smtClean="0"/>
              <a:t>biologie en een keuze uit wiskunde of aardrijkskunde of geschiedenis of maatschappijleer 2</a:t>
            </a:r>
          </a:p>
          <a:p>
            <a:pPr marL="171759" indent="-171759">
              <a:buFont typeface="Arial" panose="020B0604020202020204" pitchFamily="34" charset="0"/>
              <a:buChar char="•"/>
            </a:pPr>
            <a:r>
              <a:rPr lang="nl-NL" dirty="0" smtClean="0"/>
              <a:t>Daarnaast moeten de leerlingen voldoen aan de eisen voor de rekentoets.  </a:t>
            </a:r>
          </a:p>
          <a:p>
            <a:endParaRPr lang="nl-NL" dirty="0" smtClean="0"/>
          </a:p>
          <a:p>
            <a:r>
              <a:rPr lang="nl-NL" dirty="0" smtClean="0"/>
              <a:t>Verschil BB/KB en GL belichten (in de zak/slaagregeling nemen de cijfers beroepsgericht</a:t>
            </a:r>
            <a:r>
              <a:rPr lang="nl-NL" baseline="0" dirty="0" smtClean="0"/>
              <a:t> weer een andere positie in, komen we verder op terug. Nu focus op de structuur van de AVO programma’s.</a:t>
            </a:r>
          </a:p>
          <a:p>
            <a:endParaRPr lang="nl-NL" baseline="0" dirty="0" smtClean="0"/>
          </a:p>
          <a:p>
            <a:r>
              <a:rPr lang="nl-NL" baseline="0" dirty="0" smtClean="0"/>
              <a:t>Wijzen op ‘</a:t>
            </a:r>
            <a:r>
              <a:rPr lang="nl-NL" baseline="0" dirty="0" err="1" smtClean="0"/>
              <a:t>profielgebonden</a:t>
            </a:r>
            <a:r>
              <a:rPr lang="nl-NL" baseline="0" dirty="0" smtClean="0"/>
              <a:t> AVO vakken’. De </a:t>
            </a:r>
            <a:r>
              <a:rPr lang="nl-NL" baseline="0" dirty="0" err="1" smtClean="0"/>
              <a:t>sectorverplichte</a:t>
            </a:r>
            <a:r>
              <a:rPr lang="nl-NL" baseline="0" dirty="0" smtClean="0"/>
              <a:t> vakken blijven zoals ze zijn, maar heten na de invoering van de wet </a:t>
            </a:r>
            <a:r>
              <a:rPr lang="nl-NL" baseline="0" dirty="0" err="1" smtClean="0"/>
              <a:t>profielgebonden</a:t>
            </a:r>
            <a:r>
              <a:rPr lang="nl-NL" baseline="0" dirty="0" smtClean="0"/>
              <a:t> avo-vakken. Aan het principe verandert niets. Leerlingen in BB, KB en Gl moeten ook nog steeds twee verplichte vakken volgen. </a:t>
            </a:r>
            <a:r>
              <a:rPr lang="nl-NL" baseline="0" dirty="0" err="1" smtClean="0"/>
              <a:t>Profielgebonden</a:t>
            </a:r>
            <a:r>
              <a:rPr lang="nl-NL" baseline="0" dirty="0" smtClean="0"/>
              <a:t> vakken zijn gekoppeld aan het beroepsgerichte profiel dat een leerling volgt, niet aan de beroepsgerichte keuzevakken. Zie evt. volgende dia als hier vraag naar is.</a:t>
            </a:r>
          </a:p>
          <a:p>
            <a:endParaRPr lang="nl-NL" baseline="0" dirty="0" smtClean="0"/>
          </a:p>
        </p:txBody>
      </p:sp>
      <p:sp>
        <p:nvSpPr>
          <p:cNvPr id="4" name="Tijdelijke aanduiding voor dianummer 3"/>
          <p:cNvSpPr>
            <a:spLocks noGrp="1"/>
          </p:cNvSpPr>
          <p:nvPr>
            <p:ph type="sldNum" sz="quarter" idx="10"/>
          </p:nvPr>
        </p:nvSpPr>
        <p:spPr/>
        <p:txBody>
          <a:bodyPr/>
          <a:lstStyle/>
          <a:p>
            <a:fld id="{AFB5F136-84A3-4B4C-8B71-7F40A3A5B84F}" type="slidenum">
              <a:rPr lang="nl-NL" smtClean="0"/>
              <a:t>7</a:t>
            </a:fld>
            <a:endParaRPr lang="nl-NL"/>
          </a:p>
        </p:txBody>
      </p:sp>
    </p:spTree>
    <p:extLst>
      <p:ext uri="{BB962C8B-B14F-4D97-AF65-F5344CB8AC3E}">
        <p14:creationId xmlns:p14="http://schemas.microsoft.com/office/powerpoint/2010/main" val="525205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1" dirty="0" smtClean="0"/>
              <a:t>Niet expliciet bespreken.</a:t>
            </a:r>
            <a:r>
              <a:rPr lang="nl-NL" b="1" baseline="0" dirty="0" smtClean="0"/>
              <a:t> Dia a</a:t>
            </a:r>
            <a:r>
              <a:rPr lang="nl-NL" b="1" dirty="0" smtClean="0"/>
              <a:t>lleen</a:t>
            </a:r>
            <a:r>
              <a:rPr lang="nl-NL" b="1" baseline="0" dirty="0" smtClean="0"/>
              <a:t> laten zien als hier vraag naar is. Is achtergrondmateriaal (zie ook document DB). </a:t>
            </a:r>
            <a:endParaRPr lang="nl-NL" b="1" dirty="0" smtClean="0"/>
          </a:p>
          <a:p>
            <a:endParaRPr lang="nl-NL" dirty="0" smtClean="0"/>
          </a:p>
          <a:p>
            <a:r>
              <a:rPr lang="nl-NL" dirty="0" smtClean="0"/>
              <a:t>De </a:t>
            </a:r>
            <a:r>
              <a:rPr lang="nl-NL" dirty="0" err="1" smtClean="0"/>
              <a:t>sectorverplichte</a:t>
            </a:r>
            <a:r>
              <a:rPr lang="nl-NL" dirty="0" smtClean="0"/>
              <a:t> vakken blijven zoals ze zijn, maar heten na de invoering van de wet </a:t>
            </a:r>
            <a:r>
              <a:rPr lang="nl-NL" dirty="0" err="1" smtClean="0"/>
              <a:t>profielgebonden</a:t>
            </a:r>
            <a:r>
              <a:rPr lang="nl-NL" dirty="0" smtClean="0"/>
              <a:t> avo-vakken. Aan het principe verandert niets. Leerlingen in BB, KB en Gl moeten ook nog steeds twee verplichte vakken volgen. </a:t>
            </a:r>
            <a:r>
              <a:rPr lang="nl-NL" dirty="0" err="1" smtClean="0"/>
              <a:t>Profielgebonden</a:t>
            </a:r>
            <a:r>
              <a:rPr lang="nl-NL" dirty="0" smtClean="0"/>
              <a:t> vakken zijn gekoppeld aan het beroepsgerichte profiel dat een leerling volgt, niet aan de beroepsgerichte keuzevakken.</a:t>
            </a:r>
          </a:p>
          <a:p>
            <a:endParaRPr lang="nl-NL" dirty="0" smtClean="0"/>
          </a:p>
          <a:p>
            <a:r>
              <a:rPr lang="nl-NL" b="1" dirty="0" smtClean="0"/>
              <a:t>Even</a:t>
            </a:r>
            <a:r>
              <a:rPr lang="nl-NL" b="1" baseline="0" dirty="0" smtClean="0"/>
              <a:t> apart aandacht voor D&amp;P in de GL/TL variant</a:t>
            </a:r>
            <a:r>
              <a:rPr lang="nl-NL" baseline="0" dirty="0" smtClean="0"/>
              <a:t>: Als een avo-vak in leerjaar 4 ‘ingeruild’ wordt voor een beroepsgericht vak dan moet zorgvuldig gekeken worden of de leerling wel voldoet aan de eisen rond </a:t>
            </a:r>
            <a:r>
              <a:rPr lang="nl-NL" baseline="0" dirty="0" err="1" smtClean="0"/>
              <a:t>profielgebonden</a:t>
            </a:r>
            <a:r>
              <a:rPr lang="nl-NL" baseline="0" dirty="0" smtClean="0"/>
              <a:t> avo-vakken. De leerling moet bij het beroepsgerichte vak passende avo-vakken gevolgd hebben. Is dit niet het geval dan kan de leerling geen diploma krijgen. </a:t>
            </a:r>
            <a:r>
              <a:rPr lang="nl-NL" b="1" baseline="0" dirty="0" smtClean="0"/>
              <a:t>(zie document ‘</a:t>
            </a:r>
            <a:r>
              <a:rPr lang="nl-NL" b="1" baseline="0" dirty="0" err="1" smtClean="0"/>
              <a:t>profielgebonden</a:t>
            </a:r>
            <a:r>
              <a:rPr lang="nl-NL" b="1" baseline="0" dirty="0" smtClean="0"/>
              <a:t> vakken’ achtergrondmateriaal)</a:t>
            </a:r>
            <a:endParaRPr lang="nl-NL" b="1" dirty="0" smtClean="0"/>
          </a:p>
          <a:p>
            <a:endParaRPr lang="nl-NL" b="1" dirty="0"/>
          </a:p>
        </p:txBody>
      </p:sp>
      <p:sp>
        <p:nvSpPr>
          <p:cNvPr id="4" name="Tijdelijke aanduiding voor dianummer 3"/>
          <p:cNvSpPr>
            <a:spLocks noGrp="1"/>
          </p:cNvSpPr>
          <p:nvPr>
            <p:ph type="sldNum" sz="quarter" idx="10"/>
          </p:nvPr>
        </p:nvSpPr>
        <p:spPr/>
        <p:txBody>
          <a:bodyPr/>
          <a:lstStyle/>
          <a:p>
            <a:fld id="{64A872C6-CBCD-4D47-A47A-5A278C33CE8B}" type="slidenum">
              <a:rPr lang="nl-NL" smtClean="0"/>
              <a:pPr/>
              <a:t>8</a:t>
            </a:fld>
            <a:endParaRPr lang="nl-NL"/>
          </a:p>
        </p:txBody>
      </p:sp>
    </p:spTree>
    <p:extLst>
      <p:ext uri="{BB962C8B-B14F-4D97-AF65-F5344CB8AC3E}">
        <p14:creationId xmlns:p14="http://schemas.microsoft.com/office/powerpoint/2010/main" val="1000202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89969" y="-171400"/>
            <a:ext cx="623962" cy="1978548"/>
          </a:xfrm>
          <a:prstGeom prst="rect">
            <a:avLst/>
          </a:prstGeom>
        </p:spPr>
      </p:pic>
    </p:spTree>
    <p:extLst>
      <p:ext uri="{BB962C8B-B14F-4D97-AF65-F5344CB8AC3E}">
        <p14:creationId xmlns:p14="http://schemas.microsoft.com/office/powerpoint/2010/main" val="15015214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1143000"/>
          </a:xfrm>
          <a:prstGeom prst="rect">
            <a:avLst/>
          </a:prstGeom>
        </p:spPr>
        <p:txBody>
          <a:bodyPr>
            <a:normAutofit/>
          </a:bodyPr>
          <a:lstStyle>
            <a:lvl1pPr algn="l">
              <a:defRPr sz="3200" baseline="0">
                <a:solidFill>
                  <a:schemeClr val="tx2"/>
                </a:solidFill>
                <a:latin typeface="Arial" panose="020B0604020202020204" pitchFamily="34" charset="0"/>
                <a:cs typeface="Arial" panose="020B0604020202020204" pitchFamily="34" charset="0"/>
              </a:defRPr>
            </a:lvl1pPr>
          </a:lstStyle>
          <a:p>
            <a:r>
              <a:rPr lang="nl-NL" dirty="0" smtClean="0"/>
              <a:t>Titel 32 punt </a:t>
            </a:r>
            <a:r>
              <a:rPr lang="nl-NL" dirty="0" err="1" smtClean="0"/>
              <a:t>Arial</a:t>
            </a:r>
            <a:endParaRPr lang="nl-NL" dirty="0"/>
          </a:p>
        </p:txBody>
      </p:sp>
      <p:sp>
        <p:nvSpPr>
          <p:cNvPr id="3" name="Tijdelijke aanduiding voor inhoud 2"/>
          <p:cNvSpPr>
            <a:spLocks noGrp="1"/>
          </p:cNvSpPr>
          <p:nvPr>
            <p:ph idx="1" hasCustomPrompt="1"/>
          </p:nvPr>
        </p:nvSpPr>
        <p:spPr>
          <a:xfrm>
            <a:off x="457200" y="1600200"/>
            <a:ext cx="8229600" cy="4525963"/>
          </a:xfrm>
          <a:prstGeom prst="rect">
            <a:avLst/>
          </a:prstGeom>
        </p:spPr>
        <p:txBody>
          <a:bodyPr>
            <a:normAutofit/>
          </a:bodyPr>
          <a:lstStyle>
            <a:lvl1pPr>
              <a:defRPr sz="2400" baseline="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nl-NL" dirty="0" smtClean="0"/>
              <a:t>Teksten 24 punt </a:t>
            </a:r>
            <a:r>
              <a:rPr lang="nl-NL" dirty="0" err="1" smtClean="0"/>
              <a:t>Arial</a:t>
            </a:r>
            <a:endParaRPr lang="nl-NL" dirty="0" smtClean="0"/>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8445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1143000"/>
          </a:xfrm>
          <a:prstGeom prst="rect">
            <a:avLst/>
          </a:prstGeom>
        </p:spPr>
        <p:txBody>
          <a:bodyPr>
            <a:normAutofit/>
          </a:bodyPr>
          <a:lstStyle>
            <a:lvl1pPr algn="l">
              <a:defRPr sz="3200" baseline="0">
                <a:solidFill>
                  <a:schemeClr val="tx2"/>
                </a:solidFill>
              </a:defRPr>
            </a:lvl1pPr>
          </a:lstStyle>
          <a:p>
            <a:r>
              <a:rPr lang="nl-NL" dirty="0" smtClean="0"/>
              <a:t>Titel 32 punt </a:t>
            </a:r>
            <a:r>
              <a:rPr lang="nl-NL" dirty="0" err="1" smtClean="0"/>
              <a:t>Arial</a:t>
            </a:r>
            <a:endParaRPr lang="nl-NL" dirty="0"/>
          </a:p>
        </p:txBody>
      </p:sp>
      <p:sp>
        <p:nvSpPr>
          <p:cNvPr id="3" name="Tijdelijke aanduiding voor inhoud 2"/>
          <p:cNvSpPr>
            <a:spLocks noGrp="1"/>
          </p:cNvSpPr>
          <p:nvPr>
            <p:ph sz="half" idx="1"/>
          </p:nvPr>
        </p:nvSpPr>
        <p:spPr>
          <a:xfrm>
            <a:off x="457200" y="1600200"/>
            <a:ext cx="4038600" cy="4525963"/>
          </a:xfrm>
          <a:prstGeom prst="rect">
            <a:avLst/>
          </a:prstGeom>
        </p:spPr>
        <p:txBody>
          <a:bodyPr>
            <a:normAutofit/>
          </a:bodyPr>
          <a:lstStyle>
            <a:lvl1pPr>
              <a:defRPr sz="2000" baseline="0">
                <a:solidFill>
                  <a:schemeClr val="tx2"/>
                </a:solidFill>
              </a:defRPr>
            </a:lvl1pPr>
            <a:lvl2pPr>
              <a:defRPr sz="2000" baseline="0">
                <a:solidFill>
                  <a:schemeClr val="tx2"/>
                </a:solidFill>
              </a:defRPr>
            </a:lvl2pPr>
            <a:lvl3pPr>
              <a:defRPr sz="2000" baseline="0">
                <a:solidFill>
                  <a:schemeClr val="tx2"/>
                </a:solidFill>
              </a:defRPr>
            </a:lvl3pPr>
            <a:lvl4pPr>
              <a:defRPr sz="2000" baseline="0">
                <a:solidFill>
                  <a:schemeClr val="tx2"/>
                </a:solidFill>
              </a:defRPr>
            </a:lvl4pPr>
            <a:lvl5pPr>
              <a:defRPr sz="2000" baseline="0">
                <a:solidFill>
                  <a:schemeClr val="tx2"/>
                </a:solidFill>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648200" y="1600200"/>
            <a:ext cx="4038600" cy="4525963"/>
          </a:xfrm>
          <a:prstGeom prst="rect">
            <a:avLst/>
          </a:prstGeom>
        </p:spPr>
        <p:txBody>
          <a:bodyPr>
            <a:normAutofit/>
          </a:bodyPr>
          <a:lstStyle>
            <a:lvl1pPr>
              <a:defRPr sz="2000" baseline="0">
                <a:solidFill>
                  <a:schemeClr val="tx2"/>
                </a:solidFill>
              </a:defRPr>
            </a:lvl1pPr>
            <a:lvl2pPr>
              <a:defRPr sz="2000" baseline="0">
                <a:solidFill>
                  <a:schemeClr val="tx2"/>
                </a:solidFill>
              </a:defRPr>
            </a:lvl2pPr>
            <a:lvl3pPr>
              <a:defRPr sz="2000" baseline="0">
                <a:solidFill>
                  <a:schemeClr val="tx2"/>
                </a:solidFill>
              </a:defRPr>
            </a:lvl3pPr>
            <a:lvl4pPr>
              <a:defRPr sz="2000" baseline="0">
                <a:solidFill>
                  <a:schemeClr val="tx2"/>
                </a:solidFill>
              </a:defRPr>
            </a:lvl4pPr>
            <a:lvl5pPr>
              <a:defRPr sz="2000" baseline="0">
                <a:solidFill>
                  <a:schemeClr val="tx2"/>
                </a:solidFill>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244505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1143000"/>
          </a:xfrm>
          <a:prstGeom prst="rect">
            <a:avLst/>
          </a:prstGeom>
        </p:spPr>
        <p:txBody>
          <a:bodyPr/>
          <a:lstStyle>
            <a:lvl1pPr algn="l">
              <a:defRPr sz="1600" baseline="0">
                <a:solidFill>
                  <a:schemeClr val="tx2"/>
                </a:solidFill>
              </a:defRPr>
            </a:lvl1pPr>
          </a:lstStyle>
          <a:p>
            <a:r>
              <a:rPr lang="nl-NL" dirty="0" smtClean="0"/>
              <a:t>Tabellen: kies themakleuren; dit zijn de SLO huisstijlen kleuren</a:t>
            </a:r>
            <a:endParaRPr lang="nl-NL" dirty="0"/>
          </a:p>
        </p:txBody>
      </p:sp>
    </p:spTree>
    <p:extLst>
      <p:ext uri="{BB962C8B-B14F-4D97-AF65-F5344CB8AC3E}">
        <p14:creationId xmlns:p14="http://schemas.microsoft.com/office/powerpoint/2010/main" val="300890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Alleen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70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hoek 7"/>
          <p:cNvSpPr/>
          <p:nvPr userDrawn="1"/>
        </p:nvSpPr>
        <p:spPr>
          <a:xfrm>
            <a:off x="0" y="6553200"/>
            <a:ext cx="9144000" cy="3048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endParaRPr>
          </a:p>
        </p:txBody>
      </p:sp>
      <p:pic>
        <p:nvPicPr>
          <p:cNvPr id="9" name="Afbeelding 8"/>
          <p:cNvPicPr>
            <a:picLocks noChangeAspect="1"/>
          </p:cNvPicPr>
          <p:nvPr userDrawn="1"/>
        </p:nvPicPr>
        <p:blipFill>
          <a:blip r:embed="rId7"/>
          <a:stretch>
            <a:fillRect/>
          </a:stretch>
        </p:blipFill>
        <p:spPr>
          <a:xfrm>
            <a:off x="457200" y="6605630"/>
            <a:ext cx="317500" cy="203200"/>
          </a:xfrm>
          <a:prstGeom prst="rect">
            <a:avLst/>
          </a:prstGeom>
        </p:spPr>
      </p:pic>
    </p:spTree>
    <p:extLst>
      <p:ext uri="{BB962C8B-B14F-4D97-AF65-F5344CB8AC3E}">
        <p14:creationId xmlns:p14="http://schemas.microsoft.com/office/powerpoint/2010/main" val="254935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www.nieuwvmbo.n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create.kahoot.it/#quiz/b4863685-8a2e-4318-8fa0-50e4468490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nieuwvmbo.n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666428" y="3347634"/>
            <a:ext cx="8477572" cy="1301857"/>
          </a:xfrm>
          <a:prstGeom prst="rect">
            <a:avLst/>
          </a:prstGeom>
        </p:spPr>
        <p:txBody>
          <a:bodyPr anchor="ctr">
            <a:normAutofit/>
          </a:bodyPr>
          <a:lstStyle/>
          <a:p>
            <a:pPr algn="l"/>
            <a:r>
              <a:rPr lang="nl-NL" sz="3200" dirty="0" smtClean="0">
                <a:solidFill>
                  <a:schemeClr val="bg1"/>
                </a:solidFill>
              </a:rPr>
              <a:t>Biologie in de nieuwe structuur van het vmbo</a:t>
            </a:r>
            <a:endParaRPr lang="nl-NL" sz="3200" dirty="0">
              <a:solidFill>
                <a:schemeClr val="bg1"/>
              </a:solidFill>
            </a:endParaRPr>
          </a:p>
        </p:txBody>
      </p:sp>
      <p:sp>
        <p:nvSpPr>
          <p:cNvPr id="3" name="Titel 1"/>
          <p:cNvSpPr txBox="1">
            <a:spLocks/>
          </p:cNvSpPr>
          <p:nvPr/>
        </p:nvSpPr>
        <p:spPr>
          <a:xfrm>
            <a:off x="666427" y="4649491"/>
            <a:ext cx="9655443" cy="220850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endParaRPr lang="nl-NL" sz="3200" dirty="0">
              <a:solidFill>
                <a:prstClr val="white"/>
              </a:solidFill>
            </a:endParaRPr>
          </a:p>
        </p:txBody>
      </p:sp>
      <p:sp>
        <p:nvSpPr>
          <p:cNvPr id="7" name="Rechthoek 6"/>
          <p:cNvSpPr/>
          <p:nvPr/>
        </p:nvSpPr>
        <p:spPr>
          <a:xfrm>
            <a:off x="481944" y="5232552"/>
            <a:ext cx="3787555" cy="738664"/>
          </a:xfrm>
          <a:prstGeom prst="rect">
            <a:avLst/>
          </a:prstGeom>
        </p:spPr>
        <p:txBody>
          <a:bodyPr wrap="square">
            <a:spAutoFit/>
          </a:bodyPr>
          <a:lstStyle/>
          <a:p>
            <a:r>
              <a:rPr lang="nl-NL" sz="2400" dirty="0">
                <a:solidFill>
                  <a:srgbClr val="92887E"/>
                </a:solidFill>
              </a:rPr>
              <a:t>Jan van Hilten, </a:t>
            </a:r>
            <a:r>
              <a:rPr lang="nl-NL" sz="2400" dirty="0" smtClean="0">
                <a:solidFill>
                  <a:srgbClr val="92887E"/>
                </a:solidFill>
              </a:rPr>
              <a:t>SLO</a:t>
            </a:r>
          </a:p>
          <a:p>
            <a:r>
              <a:rPr lang="nl-NL" dirty="0" smtClean="0">
                <a:solidFill>
                  <a:srgbClr val="92887E"/>
                </a:solidFill>
              </a:rPr>
              <a:t>NIBI, Lunteren, 9 juni 2017</a:t>
            </a:r>
            <a:endParaRPr lang="nl-NL" dirty="0">
              <a:solidFill>
                <a:srgbClr val="92887E"/>
              </a:solidFill>
            </a:endParaRPr>
          </a:p>
        </p:txBody>
      </p:sp>
      <p:pic>
        <p:nvPicPr>
          <p:cNvPr id="5" name="Afbeelding 4"/>
          <p:cNvPicPr>
            <a:picLocks noChangeAspect="1"/>
          </p:cNvPicPr>
          <p:nvPr/>
        </p:nvPicPr>
        <p:blipFill>
          <a:blip r:embed="rId3"/>
          <a:stretch>
            <a:fillRect/>
          </a:stretch>
        </p:blipFill>
        <p:spPr>
          <a:xfrm>
            <a:off x="7149295" y="4272914"/>
            <a:ext cx="1604469" cy="2266313"/>
          </a:xfrm>
          <a:prstGeom prst="rect">
            <a:avLst/>
          </a:prstGeom>
        </p:spPr>
      </p:pic>
      <p:pic>
        <p:nvPicPr>
          <p:cNvPr id="6" name="Afbeelding 5"/>
          <p:cNvPicPr>
            <a:picLocks noChangeAspect="1"/>
          </p:cNvPicPr>
          <p:nvPr/>
        </p:nvPicPr>
        <p:blipFill>
          <a:blip r:embed="rId4"/>
          <a:stretch>
            <a:fillRect/>
          </a:stretch>
        </p:blipFill>
        <p:spPr>
          <a:xfrm>
            <a:off x="4269499" y="4867531"/>
            <a:ext cx="2154160" cy="1077080"/>
          </a:xfrm>
          <a:prstGeom prst="rect">
            <a:avLst/>
          </a:prstGeom>
        </p:spPr>
      </p:pic>
    </p:spTree>
    <p:extLst>
      <p:ext uri="{BB962C8B-B14F-4D97-AF65-F5344CB8AC3E}">
        <p14:creationId xmlns:p14="http://schemas.microsoft.com/office/powerpoint/2010/main" val="969840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a:t>
            </a:r>
            <a:r>
              <a:rPr lang="nl-NL" dirty="0" smtClean="0">
                <a:solidFill>
                  <a:srgbClr val="FF0000"/>
                </a:solidFill>
              </a:rPr>
              <a:t>Inventariseren</a:t>
            </a:r>
            <a:r>
              <a:rPr lang="nl-NL" dirty="0" smtClean="0"/>
              <a:t> </a:t>
            </a:r>
            <a:endParaRPr lang="nl-NL" dirty="0"/>
          </a:p>
        </p:txBody>
      </p:sp>
      <p:sp>
        <p:nvSpPr>
          <p:cNvPr id="3" name="Tijdelijke aanduiding voor inhoud 2"/>
          <p:cNvSpPr>
            <a:spLocks noGrp="1"/>
          </p:cNvSpPr>
          <p:nvPr>
            <p:ph idx="1"/>
          </p:nvPr>
        </p:nvSpPr>
        <p:spPr/>
        <p:txBody>
          <a:bodyPr/>
          <a:lstStyle/>
          <a:p>
            <a:r>
              <a:rPr lang="nl-NL" dirty="0" smtClean="0"/>
              <a:t>Zoek op </a:t>
            </a:r>
            <a:r>
              <a:rPr lang="nl-NL" dirty="0" smtClean="0">
                <a:hlinkClick r:id="rId2"/>
              </a:rPr>
              <a:t>www.nieuwvmbo.nl</a:t>
            </a:r>
            <a:r>
              <a:rPr lang="nl-NL" dirty="0" smtClean="0"/>
              <a:t> in de lijst beroepsgerichte profielmodulen en keuzevakken naar eindtermen die een relatie hebben met sport en beweging</a:t>
            </a:r>
            <a:endParaRPr lang="nl-NL" dirty="0"/>
          </a:p>
          <a:p>
            <a:r>
              <a:rPr lang="nl-NL" dirty="0" smtClean="0"/>
              <a:t>Zoek in de lijst beroepsgerichte keuzevakken naar andere Biologie onderwerpen.</a:t>
            </a:r>
          </a:p>
        </p:txBody>
      </p:sp>
    </p:spTree>
    <p:extLst>
      <p:ext uri="{BB962C8B-B14F-4D97-AF65-F5344CB8AC3E}">
        <p14:creationId xmlns:p14="http://schemas.microsoft.com/office/powerpoint/2010/main" val="1237527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1 een opwarmertje...</a:t>
            </a:r>
            <a:br>
              <a:rPr lang="nl-NL" dirty="0" smtClean="0"/>
            </a:br>
            <a:r>
              <a:rPr lang="nl-NL" dirty="0" smtClean="0"/>
              <a:t>Waar komen deze eindtermen uit het examenprogramma van Biologie </a:t>
            </a:r>
            <a:r>
              <a:rPr lang="nl-NL" b="1" dirty="0" smtClean="0"/>
              <a:t>niet </a:t>
            </a:r>
            <a:r>
              <a:rPr lang="nl-NL" dirty="0" smtClean="0"/>
              <a:t>voor?</a:t>
            </a:r>
            <a:endParaRPr lang="nl-NL" dirty="0"/>
          </a:p>
        </p:txBody>
      </p:sp>
      <p:pic>
        <p:nvPicPr>
          <p:cNvPr id="3" name="Afbeelding 2"/>
          <p:cNvPicPr>
            <a:picLocks noChangeAspect="1"/>
          </p:cNvPicPr>
          <p:nvPr/>
        </p:nvPicPr>
        <p:blipFill>
          <a:blip r:embed="rId2"/>
          <a:stretch>
            <a:fillRect/>
          </a:stretch>
        </p:blipFill>
        <p:spPr>
          <a:xfrm>
            <a:off x="335010" y="965331"/>
            <a:ext cx="8063923" cy="2954735"/>
          </a:xfrm>
          <a:prstGeom prst="rect">
            <a:avLst/>
          </a:prstGeom>
        </p:spPr>
      </p:pic>
    </p:spTree>
    <p:extLst>
      <p:ext uri="{BB962C8B-B14F-4D97-AF65-F5344CB8AC3E}">
        <p14:creationId xmlns:p14="http://schemas.microsoft.com/office/powerpoint/2010/main" val="480582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dirty="0" smtClean="0"/>
              <a:t>Thema: Sport en bewegen</a:t>
            </a:r>
            <a:endParaRPr lang="nl-NL" sz="2400" dirty="0"/>
          </a:p>
        </p:txBody>
      </p:sp>
      <p:pic>
        <p:nvPicPr>
          <p:cNvPr id="3" name="Afbeelding 2"/>
          <p:cNvPicPr>
            <a:picLocks noChangeAspect="1"/>
          </p:cNvPicPr>
          <p:nvPr/>
        </p:nvPicPr>
        <p:blipFill>
          <a:blip r:embed="rId2"/>
          <a:stretch>
            <a:fillRect/>
          </a:stretch>
        </p:blipFill>
        <p:spPr>
          <a:xfrm>
            <a:off x="696661" y="1917170"/>
            <a:ext cx="7621959" cy="2350029"/>
          </a:xfrm>
          <a:prstGeom prst="rect">
            <a:avLst/>
          </a:prstGeom>
        </p:spPr>
      </p:pic>
      <p:graphicFrame>
        <p:nvGraphicFramePr>
          <p:cNvPr id="4" name="Tabel 3"/>
          <p:cNvGraphicFramePr>
            <a:graphicFrameLocks noGrp="1"/>
          </p:cNvGraphicFramePr>
          <p:nvPr>
            <p:extLst>
              <p:ext uri="{D42A27DB-BD31-4B8C-83A1-F6EECF244321}">
                <p14:modId xmlns:p14="http://schemas.microsoft.com/office/powerpoint/2010/main" val="363522924"/>
              </p:ext>
            </p:extLst>
          </p:nvPr>
        </p:nvGraphicFramePr>
        <p:xfrm>
          <a:off x="6238240" y="1544320"/>
          <a:ext cx="1981200" cy="372850"/>
        </p:xfrm>
        <a:graphic>
          <a:graphicData uri="http://schemas.openxmlformats.org/drawingml/2006/table">
            <a:tbl>
              <a:tblPr firstRow="1" bandRow="1">
                <a:tableStyleId>{2D5ABB26-0587-4C30-8999-92F81FD0307C}</a:tableStyleId>
              </a:tblPr>
              <a:tblGrid>
                <a:gridCol w="660400"/>
                <a:gridCol w="660400"/>
                <a:gridCol w="660400"/>
              </a:tblGrid>
              <a:tr h="372850">
                <a:tc>
                  <a:txBody>
                    <a:bodyPr/>
                    <a:lstStyle/>
                    <a:p>
                      <a:r>
                        <a:rPr lang="nl-NL" dirty="0" smtClean="0"/>
                        <a:t>BB</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smtClean="0"/>
                        <a:t>KB</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smtClean="0"/>
                        <a:t>GT</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76224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Sport en beweging</a:t>
            </a:r>
            <a:br>
              <a:rPr lang="nl-NL" dirty="0" smtClean="0"/>
            </a:br>
            <a:r>
              <a:rPr lang="nl-NL" dirty="0" smtClean="0">
                <a:solidFill>
                  <a:srgbClr val="FF0000"/>
                </a:solidFill>
              </a:rPr>
              <a:t>Waar zit dat in de nieuwe programma's?</a:t>
            </a:r>
            <a:br>
              <a:rPr lang="nl-NL" dirty="0" smtClean="0">
                <a:solidFill>
                  <a:srgbClr val="FF0000"/>
                </a:solidFill>
              </a:rPr>
            </a:br>
            <a:r>
              <a:rPr lang="nl-NL" dirty="0" smtClean="0"/>
              <a:t>Werkvorm: welke relatie met BI</a:t>
            </a:r>
            <a:endParaRPr lang="nl-NL" dirty="0"/>
          </a:p>
        </p:txBody>
      </p:sp>
      <p:sp>
        <p:nvSpPr>
          <p:cNvPr id="3" name="Tekstvak 2"/>
          <p:cNvSpPr txBox="1"/>
          <p:nvPr/>
        </p:nvSpPr>
        <p:spPr>
          <a:xfrm>
            <a:off x="599440" y="1087120"/>
            <a:ext cx="6736080" cy="7294305"/>
          </a:xfrm>
          <a:prstGeom prst="rect">
            <a:avLst/>
          </a:prstGeom>
          <a:noFill/>
        </p:spPr>
        <p:txBody>
          <a:bodyPr wrap="square" rtlCol="0">
            <a:spAutoFit/>
          </a:bodyPr>
          <a:lstStyle/>
          <a:p>
            <a:r>
              <a:rPr lang="nl-NL" dirty="0" smtClean="0"/>
              <a:t>Mens en gezondheid 								ZW/P/1</a:t>
            </a:r>
          </a:p>
          <a:p>
            <a:r>
              <a:rPr lang="nl-NL" dirty="0" smtClean="0">
                <a:solidFill>
                  <a:srgbClr val="FF0000"/>
                </a:solidFill>
              </a:rPr>
              <a:t>Mens en activiteit 								ZW/P/3</a:t>
            </a:r>
          </a:p>
          <a:p>
            <a:r>
              <a:rPr lang="nl-NL" dirty="0"/>
              <a:t>Welzijn kind en jongere 							ZW/K/5</a:t>
            </a:r>
          </a:p>
          <a:p>
            <a:r>
              <a:rPr lang="nl-NL" dirty="0"/>
              <a:t>Assisteren in de gezondheidszorg 					ZW/K/7</a:t>
            </a:r>
          </a:p>
          <a:p>
            <a:r>
              <a:rPr lang="nl-NL" dirty="0" smtClean="0">
                <a:solidFill>
                  <a:srgbClr val="FF0000"/>
                </a:solidFill>
              </a:rPr>
              <a:t>Ondersteuning bij sport- en bewegingsactiviteiten 	ZW/K/11</a:t>
            </a:r>
          </a:p>
          <a:p>
            <a:r>
              <a:rPr lang="nl-NL" dirty="0" smtClean="0">
                <a:solidFill>
                  <a:srgbClr val="FF0000"/>
                </a:solidFill>
              </a:rPr>
              <a:t>Voorkomen van ongevallen en EHBO 				ZW/K/12</a:t>
            </a:r>
          </a:p>
          <a:p>
            <a:r>
              <a:rPr lang="nl-NL" dirty="0" smtClean="0"/>
              <a:t>Groene </a:t>
            </a:r>
            <a:r>
              <a:rPr lang="nl-NL" dirty="0"/>
              <a:t>productie 								GR/P/1</a:t>
            </a:r>
          </a:p>
          <a:p>
            <a:r>
              <a:rPr lang="nl-NL" dirty="0"/>
              <a:t>Vergroening stedelijke omgeving 					GR/P/3</a:t>
            </a:r>
          </a:p>
          <a:p>
            <a:r>
              <a:rPr lang="nl-NL" dirty="0"/>
              <a:t>Werk in tuin- en landschap 						GR/K/3</a:t>
            </a:r>
          </a:p>
          <a:p>
            <a:r>
              <a:rPr lang="nl-NL" dirty="0" smtClean="0"/>
              <a:t>Groei </a:t>
            </a:r>
            <a:r>
              <a:rPr lang="nl-NL" dirty="0"/>
              <a:t>voorbereiden 								GR/K/6</a:t>
            </a:r>
          </a:p>
          <a:p>
            <a:r>
              <a:rPr lang="nl-NL" dirty="0" smtClean="0"/>
              <a:t>Groei </a:t>
            </a:r>
            <a:r>
              <a:rPr lang="nl-NL" dirty="0"/>
              <a:t>en oogst 									GR/K/7</a:t>
            </a:r>
          </a:p>
          <a:p>
            <a:r>
              <a:rPr lang="nl-NL" dirty="0"/>
              <a:t>Het houden van dieren 							GR/K/8</a:t>
            </a:r>
          </a:p>
          <a:p>
            <a:r>
              <a:rPr lang="nl-NL" dirty="0" smtClean="0"/>
              <a:t>Gezonde dieren 									GR/K/9</a:t>
            </a:r>
          </a:p>
          <a:p>
            <a:r>
              <a:rPr lang="nl-NL" dirty="0"/>
              <a:t>Water 											GR/K/10</a:t>
            </a:r>
          </a:p>
          <a:p>
            <a:r>
              <a:rPr lang="nl-NL" dirty="0" smtClean="0"/>
              <a:t>Natuurlijk </a:t>
            </a:r>
            <a:r>
              <a:rPr lang="nl-NL" dirty="0"/>
              <a:t>groen 									GR/K/13</a:t>
            </a:r>
          </a:p>
          <a:p>
            <a:r>
              <a:rPr lang="nl-NL" dirty="0"/>
              <a:t>Werken aan natuur en milieu 						DP/K/3</a:t>
            </a:r>
          </a:p>
          <a:p>
            <a:r>
              <a:rPr lang="nl-NL" dirty="0" smtClean="0">
                <a:solidFill>
                  <a:srgbClr val="FF0000"/>
                </a:solidFill>
              </a:rPr>
              <a:t>Voeding </a:t>
            </a:r>
            <a:r>
              <a:rPr lang="nl-NL" dirty="0">
                <a:solidFill>
                  <a:srgbClr val="FF0000"/>
                </a:solidFill>
              </a:rPr>
              <a:t>en beweging 								DP/K4</a:t>
            </a:r>
          </a:p>
          <a:p>
            <a:r>
              <a:rPr lang="nl-NL" dirty="0" smtClean="0"/>
              <a:t>Milieu, hergebruik en duurzaamheid 				DP/K/7</a:t>
            </a:r>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a:p>
        </p:txBody>
      </p:sp>
    </p:spTree>
    <p:extLst>
      <p:ext uri="{BB962C8B-B14F-4D97-AF65-F5344CB8AC3E}">
        <p14:creationId xmlns:p14="http://schemas.microsoft.com/office/powerpoint/2010/main" val="23708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dirty="0" smtClean="0"/>
              <a:t>Tot slot een paar stellingen....</a:t>
            </a:r>
            <a:endParaRPr lang="nl-NL" sz="2400" dirty="0"/>
          </a:p>
        </p:txBody>
      </p:sp>
      <p:sp>
        <p:nvSpPr>
          <p:cNvPr id="3" name="Tekstvak 2"/>
          <p:cNvSpPr txBox="1"/>
          <p:nvPr/>
        </p:nvSpPr>
        <p:spPr>
          <a:xfrm>
            <a:off x="609600" y="1417638"/>
            <a:ext cx="6807200" cy="1754326"/>
          </a:xfrm>
          <a:prstGeom prst="rect">
            <a:avLst/>
          </a:prstGeom>
          <a:noFill/>
        </p:spPr>
        <p:txBody>
          <a:bodyPr wrap="square" rtlCol="0">
            <a:spAutoFit/>
          </a:bodyPr>
          <a:lstStyle/>
          <a:p>
            <a:pPr marL="342900" indent="-342900">
              <a:buFont typeface="Arial" panose="020B0604020202020204" pitchFamily="34" charset="0"/>
              <a:buChar char="•"/>
            </a:pPr>
            <a:r>
              <a:rPr lang="nl-NL" dirty="0" smtClean="0"/>
              <a:t>Biologie kan voor een deel geïntegreerd aangeboden worden met de beroepsgerichte profiel- en keuzevakken!</a:t>
            </a:r>
          </a:p>
          <a:p>
            <a:pPr marL="342900" indent="-342900">
              <a:buFont typeface="Arial" panose="020B0604020202020204" pitchFamily="34" charset="0"/>
              <a:buChar char="•"/>
            </a:pPr>
            <a:r>
              <a:rPr lang="nl-NL" dirty="0" smtClean="0"/>
              <a:t>De nieuwe structuur van kern- en keuze kan wat mij betreft ook voor Biologie ontwikkeld worden!</a:t>
            </a:r>
          </a:p>
          <a:p>
            <a:pPr marL="342900" indent="-342900">
              <a:buFont typeface="Arial" panose="020B0604020202020204" pitchFamily="34" charset="0"/>
              <a:buChar char="•"/>
            </a:pPr>
            <a:r>
              <a:rPr lang="nl-NL" dirty="0" smtClean="0"/>
              <a:t>Biologie moet bij Z&amp;W andere eindtermen krijgen dan bij Groen en D&amp;P!</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1067" y="3107251"/>
            <a:ext cx="2821093" cy="2120684"/>
          </a:xfrm>
          <a:prstGeom prst="rect">
            <a:avLst/>
          </a:prstGeom>
        </p:spPr>
      </p:pic>
      <p:sp>
        <p:nvSpPr>
          <p:cNvPr id="6" name="Rechthoek 5"/>
          <p:cNvSpPr/>
          <p:nvPr/>
        </p:nvSpPr>
        <p:spPr>
          <a:xfrm>
            <a:off x="2399771" y="5227935"/>
            <a:ext cx="4344459" cy="461665"/>
          </a:xfrm>
          <a:prstGeom prst="rect">
            <a:avLst/>
          </a:prstGeom>
          <a:noFill/>
        </p:spPr>
        <p:txBody>
          <a:bodyPr wrap="none" lIns="91440" tIns="45720" rIns="91440" bIns="45720">
            <a:spAutoFit/>
          </a:bodyPr>
          <a:lstStyle/>
          <a:p>
            <a:pPr algn="ctr"/>
            <a:r>
              <a:rPr lang="nl-NL" sz="2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Bedankt voor uw aandacht.</a:t>
            </a:r>
            <a:endParaRPr lang="nl-NL" sz="2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67747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Kahoot</a:t>
            </a:r>
            <a:r>
              <a:rPr lang="nl-NL" dirty="0" smtClean="0"/>
              <a:t>! Wat weet u al?</a:t>
            </a:r>
            <a:endParaRPr lang="nl-NL" dirty="0"/>
          </a:p>
        </p:txBody>
      </p:sp>
      <p:sp>
        <p:nvSpPr>
          <p:cNvPr id="4" name="Tijdelijke aanduiding voor inhoud 3"/>
          <p:cNvSpPr>
            <a:spLocks noGrp="1"/>
          </p:cNvSpPr>
          <p:nvPr>
            <p:ph idx="1"/>
          </p:nvPr>
        </p:nvSpPr>
        <p:spPr/>
        <p:txBody>
          <a:bodyPr/>
          <a:lstStyle/>
          <a:p>
            <a:r>
              <a:rPr lang="nl-NL" dirty="0" smtClean="0"/>
              <a:t>Ga met uw device (laptop, smartphone of tablet</a:t>
            </a:r>
            <a:r>
              <a:rPr lang="nl-NL" dirty="0"/>
              <a:t>) naar: </a:t>
            </a:r>
            <a:r>
              <a:rPr lang="nl-NL" dirty="0" smtClean="0">
                <a:solidFill>
                  <a:schemeClr val="accent1">
                    <a:lumMod val="60000"/>
                    <a:lumOff val="40000"/>
                  </a:schemeClr>
                </a:solidFill>
              </a:rPr>
              <a:t>www.kahoot.it</a:t>
            </a:r>
            <a:r>
              <a:rPr lang="nl-NL" dirty="0" smtClean="0"/>
              <a:t> </a:t>
            </a:r>
            <a:r>
              <a:rPr lang="nl-NL" dirty="0"/>
              <a:t>of scan de QR code</a:t>
            </a:r>
          </a:p>
          <a:p>
            <a:r>
              <a:rPr lang="nl-NL" dirty="0"/>
              <a:t>Voer de PIN code </a:t>
            </a:r>
            <a:r>
              <a:rPr lang="nl-NL" dirty="0" smtClean="0"/>
              <a:t>in, uw naam </a:t>
            </a:r>
            <a:r>
              <a:rPr lang="nl-NL" dirty="0"/>
              <a:t>+ Enter</a:t>
            </a:r>
          </a:p>
          <a:p>
            <a:r>
              <a:rPr lang="nl-NL" dirty="0"/>
              <a:t>Wacht op </a:t>
            </a:r>
            <a:r>
              <a:rPr lang="nl-NL" dirty="0" smtClean="0"/>
              <a:t>vraag 1 op dit scherm</a:t>
            </a:r>
          </a:p>
          <a:p>
            <a:r>
              <a:rPr lang="nl-NL" dirty="0" smtClean="0"/>
              <a:t>Antwoord op uw device d.m.v. gekleurde blokjes</a:t>
            </a:r>
          </a:p>
          <a:p>
            <a:r>
              <a:rPr lang="nl-NL" dirty="0" smtClean="0"/>
              <a:t>Succes!</a:t>
            </a:r>
            <a:endParaRPr lang="nl-NL" dirty="0"/>
          </a:p>
          <a:p>
            <a:r>
              <a:rPr lang="nl-NL" dirty="0"/>
              <a:t>Uitleg </a:t>
            </a:r>
            <a:r>
              <a:rPr lang="nl-NL" dirty="0" smtClean="0"/>
              <a:t>goede antwoorden na </a:t>
            </a:r>
            <a:r>
              <a:rPr lang="nl-NL" dirty="0" smtClean="0"/>
              <a:t>elke vraag!</a:t>
            </a:r>
            <a:endParaRPr lang="nl-NL" dirty="0"/>
          </a:p>
        </p:txBody>
      </p:sp>
      <p:pic>
        <p:nvPicPr>
          <p:cNvPr id="6" name="Afbeelding 5">
            <a:hlinkClick r:id="rId3"/>
          </p:cNvPr>
          <p:cNvPicPr>
            <a:picLocks noChangeAspect="1"/>
          </p:cNvPicPr>
          <p:nvPr/>
        </p:nvPicPr>
        <p:blipFill>
          <a:blip r:embed="rId4"/>
          <a:stretch>
            <a:fillRect/>
          </a:stretch>
        </p:blipFill>
        <p:spPr>
          <a:xfrm>
            <a:off x="457200" y="4754513"/>
            <a:ext cx="3538736" cy="2032382"/>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1064" y="3789040"/>
            <a:ext cx="2880320" cy="2880320"/>
          </a:xfrm>
          <a:prstGeom prst="rect">
            <a:avLst/>
          </a:prstGeom>
        </p:spPr>
      </p:pic>
      <p:pic>
        <p:nvPicPr>
          <p:cNvPr id="3" name="Afbeelding 2"/>
          <p:cNvPicPr>
            <a:picLocks noChangeAspect="1"/>
          </p:cNvPicPr>
          <p:nvPr/>
        </p:nvPicPr>
        <p:blipFill>
          <a:blip r:embed="rId6"/>
          <a:stretch>
            <a:fillRect/>
          </a:stretch>
        </p:blipFill>
        <p:spPr>
          <a:xfrm>
            <a:off x="5862201" y="160278"/>
            <a:ext cx="2743438" cy="1371719"/>
          </a:xfrm>
          <a:prstGeom prst="rect">
            <a:avLst/>
          </a:prstGeom>
        </p:spPr>
      </p:pic>
    </p:spTree>
    <p:extLst>
      <p:ext uri="{BB962C8B-B14F-4D97-AF65-F5344CB8AC3E}">
        <p14:creationId xmlns:p14="http://schemas.microsoft.com/office/powerpoint/2010/main" val="1010210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De </a:t>
            </a:r>
            <a:r>
              <a:rPr lang="nl-NL" dirty="0" smtClean="0"/>
              <a:t>structuur </a:t>
            </a:r>
            <a:r>
              <a:rPr lang="nl-NL" dirty="0"/>
              <a:t>van </a:t>
            </a:r>
            <a:r>
              <a:rPr lang="nl-NL" dirty="0" smtClean="0"/>
              <a:t>kern, </a:t>
            </a:r>
            <a:br>
              <a:rPr lang="nl-NL" dirty="0" smtClean="0"/>
            </a:br>
            <a:r>
              <a:rPr lang="nl-NL" dirty="0" err="1" smtClean="0"/>
              <a:t>profielvak</a:t>
            </a:r>
            <a:r>
              <a:rPr lang="nl-NL" dirty="0" smtClean="0"/>
              <a:t> </a:t>
            </a:r>
            <a:r>
              <a:rPr lang="nl-NL" dirty="0"/>
              <a:t>en keuzevakken</a:t>
            </a:r>
            <a:endParaRPr lang="nl-NL" u="sng" dirty="0"/>
          </a:p>
        </p:txBody>
      </p:sp>
      <p:pic>
        <p:nvPicPr>
          <p:cNvPr id="8" name="Tijdelijke aanduiding voor inhoud 7"/>
          <p:cNvPicPr>
            <a:picLocks noGrp="1" noChangeAspect="1"/>
          </p:cNvPicPr>
          <p:nvPr>
            <p:ph idx="1"/>
          </p:nvPr>
        </p:nvPicPr>
        <p:blipFill>
          <a:blip r:embed="rId3"/>
          <a:stretch>
            <a:fillRect/>
          </a:stretch>
        </p:blipFill>
        <p:spPr>
          <a:xfrm>
            <a:off x="1170100" y="1600200"/>
            <a:ext cx="6803799" cy="4525963"/>
          </a:xfrm>
          <a:prstGeom prst="rect">
            <a:avLst/>
          </a:prstGeom>
        </p:spPr>
      </p:pic>
      <p:sp>
        <p:nvSpPr>
          <p:cNvPr id="3" name="Afgeronde rechthoek 2"/>
          <p:cNvSpPr/>
          <p:nvPr/>
        </p:nvSpPr>
        <p:spPr>
          <a:xfrm>
            <a:off x="6372200" y="3573016"/>
            <a:ext cx="1584176" cy="432048"/>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rgbClr val="DB003B"/>
                </a:solidFill>
                <a:latin typeface="Arial Rounded MT Bold" panose="020F0704030504030204" pitchFamily="34" charset="0"/>
              </a:rPr>
              <a:t>Evt</a:t>
            </a:r>
            <a:r>
              <a:rPr lang="en-GB" sz="1200" dirty="0">
                <a:solidFill>
                  <a:srgbClr val="DB003B"/>
                </a:solidFill>
                <a:latin typeface="Arial Rounded MT Bold" panose="020F0704030504030204" pitchFamily="34" charset="0"/>
              </a:rPr>
              <a:t>. </a:t>
            </a:r>
            <a:r>
              <a:rPr lang="en-GB" sz="1200" dirty="0" err="1">
                <a:solidFill>
                  <a:srgbClr val="DB003B"/>
                </a:solidFill>
                <a:latin typeface="Arial Rounded MT Bold" panose="020F0704030504030204" pitchFamily="34" charset="0"/>
              </a:rPr>
              <a:t>Schoolexamen</a:t>
            </a:r>
            <a:endParaRPr lang="en-GB" sz="1200" dirty="0">
              <a:solidFill>
                <a:srgbClr val="DB003B"/>
              </a:solidFill>
              <a:latin typeface="Arial Rounded MT Bold" panose="020F0704030504030204" pitchFamily="34" charset="0"/>
            </a:endParaRPr>
          </a:p>
        </p:txBody>
      </p:sp>
      <p:cxnSp>
        <p:nvCxnSpPr>
          <p:cNvPr id="5" name="Rechte verbindingslijn met pijl 4"/>
          <p:cNvCxnSpPr/>
          <p:nvPr/>
        </p:nvCxnSpPr>
        <p:spPr>
          <a:xfrm>
            <a:off x="6012160" y="3789040"/>
            <a:ext cx="288032"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p:nvPicPr>
        <p:blipFill>
          <a:blip r:embed="rId4"/>
          <a:stretch>
            <a:fillRect/>
          </a:stretch>
        </p:blipFill>
        <p:spPr>
          <a:xfrm>
            <a:off x="6156176" y="45919"/>
            <a:ext cx="2743438" cy="1371719"/>
          </a:xfrm>
          <a:prstGeom prst="rect">
            <a:avLst/>
          </a:prstGeom>
        </p:spPr>
      </p:pic>
    </p:spTree>
    <p:extLst>
      <p:ext uri="{BB962C8B-B14F-4D97-AF65-F5344CB8AC3E}">
        <p14:creationId xmlns:p14="http://schemas.microsoft.com/office/powerpoint/2010/main" val="2452646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1938"/>
            <a:ext cx="8229600" cy="1143000"/>
          </a:xfrm>
        </p:spPr>
        <p:txBody>
          <a:bodyPr/>
          <a:lstStyle/>
          <a:p>
            <a:r>
              <a:rPr lang="nl-NL" dirty="0" smtClean="0"/>
              <a:t>Van 33 programma’s naar 10 beroepsgerichte profielen</a:t>
            </a:r>
            <a:endParaRPr lang="nl-NL" dirty="0"/>
          </a:p>
        </p:txBody>
      </p:sp>
      <p:pic>
        <p:nvPicPr>
          <p:cNvPr id="4" name="Afbeelding 3"/>
          <p:cNvPicPr>
            <a:picLocks noChangeAspect="1"/>
          </p:cNvPicPr>
          <p:nvPr/>
        </p:nvPicPr>
        <p:blipFill>
          <a:blip r:embed="rId3"/>
          <a:stretch>
            <a:fillRect/>
          </a:stretch>
        </p:blipFill>
        <p:spPr>
          <a:xfrm>
            <a:off x="457200" y="1556792"/>
            <a:ext cx="5321908" cy="4726172"/>
          </a:xfrm>
          <a:prstGeom prst="rect">
            <a:avLst/>
          </a:prstGeom>
        </p:spPr>
      </p:pic>
      <p:sp>
        <p:nvSpPr>
          <p:cNvPr id="5" name="Tekstvak 4"/>
          <p:cNvSpPr txBox="1"/>
          <p:nvPr/>
        </p:nvSpPr>
        <p:spPr>
          <a:xfrm>
            <a:off x="5846293" y="1556792"/>
            <a:ext cx="2880320" cy="3970318"/>
          </a:xfrm>
          <a:prstGeom prst="rect">
            <a:avLst/>
          </a:prstGeom>
          <a:noFill/>
        </p:spPr>
        <p:txBody>
          <a:bodyPr wrap="square" rtlCol="0">
            <a:spAutoFit/>
          </a:bodyPr>
          <a:lstStyle/>
          <a:p>
            <a:r>
              <a:rPr lang="nl-NL" sz="2100" b="1" dirty="0">
                <a:solidFill>
                  <a:srgbClr val="0070C0"/>
                </a:solidFill>
              </a:rPr>
              <a:t>Elke leerling volgt 1 van de 10 </a:t>
            </a:r>
            <a:r>
              <a:rPr lang="nl-NL" sz="2100" b="1" dirty="0" smtClean="0">
                <a:solidFill>
                  <a:srgbClr val="0070C0"/>
                </a:solidFill>
              </a:rPr>
              <a:t>beroepsgerichte profielen </a:t>
            </a:r>
            <a:endParaRPr lang="nl-NL" sz="2100" b="1" dirty="0">
              <a:solidFill>
                <a:srgbClr val="0070C0"/>
              </a:solidFill>
            </a:endParaRPr>
          </a:p>
          <a:p>
            <a:endParaRPr lang="nl-NL" sz="2100" b="1" dirty="0">
              <a:solidFill>
                <a:srgbClr val="0070C0"/>
              </a:solidFill>
            </a:endParaRPr>
          </a:p>
          <a:p>
            <a:r>
              <a:rPr lang="nl-NL" sz="2100" b="1" dirty="0" smtClean="0">
                <a:solidFill>
                  <a:srgbClr val="0070C0"/>
                </a:solidFill>
              </a:rPr>
              <a:t>Het profiel wordt </a:t>
            </a:r>
            <a:r>
              <a:rPr lang="nl-NL" sz="2100" b="1" dirty="0">
                <a:solidFill>
                  <a:srgbClr val="0070C0"/>
                </a:solidFill>
              </a:rPr>
              <a:t>a</a:t>
            </a:r>
            <a:r>
              <a:rPr lang="nl-NL" sz="2100" b="1" dirty="0" smtClean="0">
                <a:solidFill>
                  <a:srgbClr val="0070C0"/>
                </a:solidFill>
              </a:rPr>
              <a:t>fgesloten </a:t>
            </a:r>
            <a:r>
              <a:rPr lang="nl-NL" sz="2100" b="1" dirty="0">
                <a:solidFill>
                  <a:srgbClr val="0070C0"/>
                </a:solidFill>
              </a:rPr>
              <a:t>met een centraal examen (CSPE)</a:t>
            </a:r>
          </a:p>
          <a:p>
            <a:r>
              <a:rPr lang="nl-NL" sz="2100" dirty="0">
                <a:solidFill>
                  <a:srgbClr val="0070C0"/>
                </a:solidFill>
              </a:rPr>
              <a:t>(optioneel schoolexamen</a:t>
            </a:r>
            <a:r>
              <a:rPr lang="nl-NL" sz="2100" dirty="0" smtClean="0">
                <a:solidFill>
                  <a:srgbClr val="0070C0"/>
                </a:solidFill>
              </a:rPr>
              <a:t>)</a:t>
            </a:r>
          </a:p>
          <a:p>
            <a:endParaRPr lang="nl-NL" sz="2100" dirty="0">
              <a:solidFill>
                <a:srgbClr val="0070C0"/>
              </a:solidFill>
            </a:endParaRPr>
          </a:p>
        </p:txBody>
      </p:sp>
      <p:sp>
        <p:nvSpPr>
          <p:cNvPr id="3" name="Ovaal 2"/>
          <p:cNvSpPr/>
          <p:nvPr/>
        </p:nvSpPr>
        <p:spPr>
          <a:xfrm>
            <a:off x="368164" y="1406167"/>
            <a:ext cx="1109216" cy="38962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Lijntoelichting 1 (rand en accentlijn) 5"/>
          <p:cNvSpPr/>
          <p:nvPr/>
        </p:nvSpPr>
        <p:spPr>
          <a:xfrm>
            <a:off x="6372200" y="5302438"/>
            <a:ext cx="2465300" cy="1366922"/>
          </a:xfrm>
          <a:prstGeom prst="accentBorderCallout1">
            <a:avLst>
              <a:gd name="adj1" fmla="val 18750"/>
              <a:gd name="adj2" fmla="val -8333"/>
              <a:gd name="adj3" fmla="val -211134"/>
              <a:gd name="adj4" fmla="val -2004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accent1"/>
                </a:solidFill>
              </a:rPr>
              <a:t>TL: 4 sectoren worden 4 profielen (incl. profielwerkstuk)</a:t>
            </a:r>
            <a:endParaRPr lang="nl-NL" b="1" dirty="0">
              <a:solidFill>
                <a:schemeClr val="accent1"/>
              </a:solidFill>
            </a:endParaRPr>
          </a:p>
        </p:txBody>
      </p:sp>
    </p:spTree>
    <p:extLst>
      <p:ext uri="{BB962C8B-B14F-4D97-AF65-F5344CB8AC3E}">
        <p14:creationId xmlns:p14="http://schemas.microsoft.com/office/powerpoint/2010/main" val="423862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defRPr/>
            </a:pPr>
            <a:r>
              <a:rPr lang="nl-NL" altLang="nl-NL" sz="1800" b="1" dirty="0" smtClean="0"/>
              <a:t>Van 33 beroepsgerichte programma’s naar 10 profielen</a:t>
            </a:r>
          </a:p>
          <a:p>
            <a:pPr>
              <a:defRPr/>
            </a:pPr>
            <a:endParaRPr lang="nl-NL" altLang="nl-NL" sz="1800" b="1" dirty="0" smtClean="0"/>
          </a:p>
          <a:p>
            <a:pPr>
              <a:defRPr/>
            </a:pPr>
            <a:r>
              <a:rPr lang="nl-NL" altLang="nl-NL" sz="1800" b="1" dirty="0" smtClean="0"/>
              <a:t>Naar </a:t>
            </a:r>
            <a:r>
              <a:rPr lang="nl-NL" altLang="nl-NL" sz="1800" b="1" dirty="0"/>
              <a:t>een toekomstbestendig vmbo</a:t>
            </a:r>
          </a:p>
          <a:p>
            <a:pPr lvl="1">
              <a:defRPr/>
            </a:pPr>
            <a:r>
              <a:rPr lang="nl-NL" sz="1800" dirty="0"/>
              <a:t>beter aansluiten op actuele ontwikkelingen in de (beroeps)werkelijkheid en de vervolgopleidingen in het mbo;</a:t>
            </a:r>
          </a:p>
          <a:p>
            <a:pPr lvl="1">
              <a:defRPr/>
            </a:pPr>
            <a:r>
              <a:rPr lang="nl-NL" sz="1800" dirty="0"/>
              <a:t>meer rekening houden met leerroutes van leerlingen;</a:t>
            </a:r>
          </a:p>
          <a:p>
            <a:pPr lvl="1">
              <a:defRPr/>
            </a:pPr>
            <a:r>
              <a:rPr lang="nl-NL" sz="1800" dirty="0"/>
              <a:t>bijdragen aan een betere organiseerbaarheid van het onderwijs (ook bij dalende leerlingenaantallen).</a:t>
            </a:r>
            <a:endParaRPr lang="nl-NL" altLang="nl-NL" sz="1800" dirty="0"/>
          </a:p>
          <a:p>
            <a:pPr marL="0" indent="0">
              <a:buNone/>
              <a:defRPr/>
            </a:pPr>
            <a:endParaRPr lang="nl-NL" altLang="nl-NL" sz="1800" dirty="0"/>
          </a:p>
          <a:p>
            <a:pPr>
              <a:defRPr/>
            </a:pPr>
            <a:r>
              <a:rPr lang="nl-NL" altLang="nl-NL" sz="1800" b="1" dirty="0"/>
              <a:t>Tijdpad</a:t>
            </a:r>
          </a:p>
          <a:p>
            <a:pPr marL="642938" lvl="1" indent="-342900">
              <a:buFont typeface="+mj-lt"/>
              <a:buAutoNum type="arabicPeriod"/>
              <a:defRPr/>
            </a:pPr>
            <a:r>
              <a:rPr lang="nl-NL" sz="1800" dirty="0">
                <a:solidFill>
                  <a:srgbClr val="FF0000"/>
                </a:solidFill>
              </a:rPr>
              <a:t>Augustus 2016</a:t>
            </a:r>
            <a:r>
              <a:rPr lang="nl-NL" sz="1800" dirty="0"/>
              <a:t>: start nieuwe examenprogramma’s </a:t>
            </a:r>
            <a:r>
              <a:rPr lang="nl-NL" sz="1800" u="sng" dirty="0"/>
              <a:t>in leerjaar 3 </a:t>
            </a:r>
          </a:p>
          <a:p>
            <a:pPr marL="642938" lvl="1" indent="-342900">
              <a:buFont typeface="+mj-lt"/>
              <a:buAutoNum type="arabicPeriod"/>
              <a:defRPr/>
            </a:pPr>
            <a:r>
              <a:rPr lang="nl-NL" sz="1800" dirty="0">
                <a:solidFill>
                  <a:srgbClr val="FF0000"/>
                </a:solidFill>
              </a:rPr>
              <a:t>Augustus 2017</a:t>
            </a:r>
            <a:r>
              <a:rPr lang="nl-NL" sz="1800" b="1" u="sng" dirty="0"/>
              <a:t>: verplichte invoering voor álle scholen</a:t>
            </a:r>
          </a:p>
          <a:p>
            <a:pPr marL="642938" lvl="1" indent="-342900">
              <a:buFont typeface="+mj-lt"/>
              <a:buAutoNum type="arabicPeriod"/>
              <a:defRPr/>
            </a:pPr>
            <a:r>
              <a:rPr lang="nl-NL" sz="1800" dirty="0">
                <a:solidFill>
                  <a:srgbClr val="FF0000"/>
                </a:solidFill>
              </a:rPr>
              <a:t>Mei 2018</a:t>
            </a:r>
            <a:r>
              <a:rPr lang="nl-NL" sz="1800" dirty="0"/>
              <a:t>: uitstroom 1e vmbo leerlingen volgens nieuwe </a:t>
            </a:r>
            <a:r>
              <a:rPr lang="nl-NL" sz="1800" dirty="0" smtClean="0"/>
              <a:t>programma (excl. de pilotscholen)</a:t>
            </a:r>
            <a:endParaRPr lang="nl-NL" sz="1800" dirty="0"/>
          </a:p>
          <a:p>
            <a:endParaRPr lang="nl-NL" dirty="0"/>
          </a:p>
        </p:txBody>
      </p:sp>
      <p:sp>
        <p:nvSpPr>
          <p:cNvPr id="4" name="Ovaal 3"/>
          <p:cNvSpPr/>
          <p:nvPr/>
        </p:nvSpPr>
        <p:spPr>
          <a:xfrm>
            <a:off x="3779912" y="454790"/>
            <a:ext cx="5162872" cy="36942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b="1" dirty="0" smtClean="0"/>
          </a:p>
          <a:p>
            <a:pPr algn="ctr"/>
            <a:r>
              <a:rPr lang="nl-NL" b="1" dirty="0" smtClean="0"/>
              <a:t>Het nieuwe vmbo gestart?</a:t>
            </a:r>
          </a:p>
          <a:p>
            <a:pPr algn="ctr"/>
            <a:r>
              <a:rPr lang="nl-NL" b="1" dirty="0" smtClean="0"/>
              <a:t>Bij de AVO vakken hoeft er niet zoveel te veranderen, maar..</a:t>
            </a:r>
          </a:p>
          <a:p>
            <a:pPr algn="ctr"/>
            <a:endParaRPr lang="nl-NL" b="1" dirty="0" smtClean="0"/>
          </a:p>
          <a:p>
            <a:pPr algn="ctr"/>
            <a:r>
              <a:rPr lang="nl-NL" b="1" dirty="0" smtClean="0"/>
              <a:t>Welke kansen biedt het voor verbetering schoolbreed?</a:t>
            </a:r>
          </a:p>
          <a:p>
            <a:pPr algn="ctr"/>
            <a:endParaRPr lang="nl-NL" b="1" dirty="0" smtClean="0"/>
          </a:p>
          <a:p>
            <a:pPr algn="ctr"/>
            <a:r>
              <a:rPr lang="nl-NL" b="1" dirty="0" smtClean="0"/>
              <a:t>Merkt u daar al iets van?</a:t>
            </a:r>
          </a:p>
          <a:p>
            <a:pPr algn="ctr"/>
            <a:endParaRPr lang="nl-NL" b="1"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8430"/>
            <a:ext cx="2740660" cy="1370330"/>
          </a:xfrm>
          <a:prstGeom prst="rect">
            <a:avLst/>
          </a:prstGeom>
        </p:spPr>
      </p:pic>
      <p:sp>
        <p:nvSpPr>
          <p:cNvPr id="6" name="Tekstvak 5"/>
          <p:cNvSpPr txBox="1"/>
          <p:nvPr/>
        </p:nvSpPr>
        <p:spPr>
          <a:xfrm>
            <a:off x="3708400" y="6126163"/>
            <a:ext cx="5234384" cy="646331"/>
          </a:xfrm>
          <a:prstGeom prst="rect">
            <a:avLst/>
          </a:prstGeom>
          <a:noFill/>
        </p:spPr>
        <p:txBody>
          <a:bodyPr wrap="square" rtlCol="0">
            <a:spAutoFit/>
          </a:bodyPr>
          <a:lstStyle/>
          <a:p>
            <a:r>
              <a:rPr lang="nl-NL" dirty="0" smtClean="0">
                <a:hlinkClick r:id="rId4"/>
              </a:rPr>
              <a:t>Website: www.nieuwvmbo.nl</a:t>
            </a:r>
            <a:endParaRPr lang="nl-NL" dirty="0" smtClean="0"/>
          </a:p>
          <a:p>
            <a:endParaRPr lang="nl-NL" dirty="0"/>
          </a:p>
        </p:txBody>
      </p:sp>
    </p:spTree>
    <p:extLst>
      <p:ext uri="{BB962C8B-B14F-4D97-AF65-F5344CB8AC3E}">
        <p14:creationId xmlns:p14="http://schemas.microsoft.com/office/powerpoint/2010/main" val="213325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echte verbindingslijn met pijl 5"/>
          <p:cNvCxnSpPr/>
          <p:nvPr/>
        </p:nvCxnSpPr>
        <p:spPr>
          <a:xfrm>
            <a:off x="4456561" y="2602943"/>
            <a:ext cx="543643" cy="1348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flipH="1">
            <a:off x="4100561" y="2654074"/>
            <a:ext cx="292894" cy="120967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266" name="Afgeronde rechthoek 1"/>
          <p:cNvSpPr>
            <a:spLocks noChangeArrowheads="1"/>
          </p:cNvSpPr>
          <p:nvPr/>
        </p:nvSpPr>
        <p:spPr bwMode="auto">
          <a:xfrm>
            <a:off x="2316957" y="3752851"/>
            <a:ext cx="226219" cy="21669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2000">
                <a:solidFill>
                  <a:schemeClr val="tx1"/>
                </a:solidFill>
                <a:latin typeface="Tahoma" panose="020B060403050404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Tahoma" panose="020B0604030504040204" pitchFamily="34" charset="0"/>
                <a:ea typeface="MS PGothic" panose="020B0600070205080204" pitchFamily="34" charset="-128"/>
              </a:defRPr>
            </a:lvl2pPr>
            <a:lvl3pPr marL="1143000" indent="-228600" eaLnBrk="0" hangingPunct="0">
              <a:spcBef>
                <a:spcPct val="20000"/>
              </a:spcBef>
              <a:buFont typeface="Courier New" panose="02070309020205020404" pitchFamily="49" charset="0"/>
              <a:buChar char="o"/>
              <a:defRPr sz="2000">
                <a:solidFill>
                  <a:schemeClr val="tx1"/>
                </a:solidFill>
                <a:latin typeface="Tahoma" panose="020B060403050404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FontTx/>
              <a:buNone/>
            </a:pPr>
            <a:endParaRPr lang="nl-NL" altLang="nl-NL" sz="1050"/>
          </a:p>
        </p:txBody>
      </p:sp>
      <p:grpSp>
        <p:nvGrpSpPr>
          <p:cNvPr id="2" name="Groep 1"/>
          <p:cNvGrpSpPr/>
          <p:nvPr/>
        </p:nvGrpSpPr>
        <p:grpSpPr>
          <a:xfrm>
            <a:off x="467544" y="1783268"/>
            <a:ext cx="7868068" cy="4335730"/>
            <a:chOff x="-111148" y="1983381"/>
            <a:chExt cx="7868068" cy="4335730"/>
          </a:xfrm>
        </p:grpSpPr>
        <p:cxnSp>
          <p:nvCxnSpPr>
            <p:cNvPr id="311" name="Rechte verbindingslijn met pijl 310"/>
            <p:cNvCxnSpPr/>
            <p:nvPr/>
          </p:nvCxnSpPr>
          <p:spPr>
            <a:xfrm flipH="1">
              <a:off x="6436519" y="2586295"/>
              <a:ext cx="302420" cy="1301096"/>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Rechte verbindingslijn met pijl 2"/>
            <p:cNvCxnSpPr/>
            <p:nvPr/>
          </p:nvCxnSpPr>
          <p:spPr>
            <a:xfrm flipH="1">
              <a:off x="5762625" y="2531971"/>
              <a:ext cx="820342" cy="1382804"/>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sp>
          <p:nvSpPr>
            <p:cNvPr id="10243" name="Tekstvak 14"/>
            <p:cNvSpPr txBox="1">
              <a:spLocks noChangeArrowheads="1"/>
            </p:cNvSpPr>
            <p:nvPr/>
          </p:nvSpPr>
          <p:spPr bwMode="auto">
            <a:xfrm>
              <a:off x="215505" y="4188970"/>
              <a:ext cx="150776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tx1"/>
                  </a:solidFill>
                  <a:latin typeface="Tahoma" panose="020B060403050404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Tahoma" panose="020B0604030504040204" pitchFamily="34" charset="0"/>
                  <a:ea typeface="MS PGothic" panose="020B0600070205080204" pitchFamily="34" charset="-128"/>
                </a:defRPr>
              </a:lvl2pPr>
              <a:lvl3pPr marL="1143000" indent="-228600" eaLnBrk="0" hangingPunct="0">
                <a:spcBef>
                  <a:spcPct val="20000"/>
                </a:spcBef>
                <a:buFont typeface="Courier New" panose="02070309020205020404" pitchFamily="49" charset="0"/>
                <a:buChar char="o"/>
                <a:defRPr sz="2000">
                  <a:solidFill>
                    <a:schemeClr val="tx1"/>
                  </a:solidFill>
                  <a:latin typeface="Tahoma" panose="020B060403050404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FontTx/>
                <a:buNone/>
              </a:pPr>
              <a:endParaRPr lang="nl-NL" altLang="nl-NL" sz="1800" b="1" dirty="0">
                <a:latin typeface="Calibri" panose="020F0502020204030204" pitchFamily="34" charset="0"/>
              </a:endParaRPr>
            </a:p>
            <a:p>
              <a:pPr algn="ctr" eaLnBrk="1" hangingPunct="1">
                <a:spcBef>
                  <a:spcPct val="0"/>
                </a:spcBef>
                <a:buFontTx/>
                <a:buNone/>
              </a:pPr>
              <a:r>
                <a:rPr lang="nl-NL" altLang="nl-NL" sz="1800" b="1" dirty="0">
                  <a:latin typeface="Calibri" panose="020F0502020204030204" pitchFamily="34" charset="0"/>
                </a:rPr>
                <a:t>De school bepaalt het keuze aanbod </a:t>
              </a:r>
            </a:p>
            <a:p>
              <a:pPr algn="ctr" eaLnBrk="1" hangingPunct="1">
                <a:spcBef>
                  <a:spcPct val="0"/>
                </a:spcBef>
                <a:buFontTx/>
                <a:buNone/>
              </a:pPr>
              <a:endParaRPr lang="nl-NL" altLang="nl-NL" sz="1800" b="1" dirty="0">
                <a:latin typeface="Calibri" panose="020F0502020204030204" pitchFamily="34" charset="0"/>
              </a:endParaRPr>
            </a:p>
          </p:txBody>
        </p:sp>
        <p:cxnSp>
          <p:nvCxnSpPr>
            <p:cNvPr id="20" name="Rechte verbindingslijn 19"/>
            <p:cNvCxnSpPr/>
            <p:nvPr/>
          </p:nvCxnSpPr>
          <p:spPr>
            <a:xfrm>
              <a:off x="3965972" y="4055270"/>
              <a:ext cx="0" cy="1565672"/>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3052763" y="4055270"/>
              <a:ext cx="0" cy="1565672"/>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7002066" y="4055270"/>
              <a:ext cx="0" cy="1565672"/>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2139554" y="4055270"/>
              <a:ext cx="0" cy="1565672"/>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275" name="Rechte verbindingslijn 274"/>
            <p:cNvCxnSpPr/>
            <p:nvPr/>
          </p:nvCxnSpPr>
          <p:spPr>
            <a:xfrm>
              <a:off x="6100763" y="4055270"/>
              <a:ext cx="0" cy="1565672"/>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607" name="Rechte verbindingslijn 606"/>
            <p:cNvCxnSpPr/>
            <p:nvPr/>
          </p:nvCxnSpPr>
          <p:spPr>
            <a:xfrm>
              <a:off x="5179219" y="4055270"/>
              <a:ext cx="0" cy="1565672"/>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grpSp>
          <p:nvGrpSpPr>
            <p:cNvPr id="27" name="Groep 106"/>
            <p:cNvGrpSpPr>
              <a:grpSpLocks/>
            </p:cNvGrpSpPr>
            <p:nvPr/>
          </p:nvGrpSpPr>
          <p:grpSpPr bwMode="auto">
            <a:xfrm>
              <a:off x="5269706" y="4114801"/>
              <a:ext cx="682229" cy="1064419"/>
              <a:chOff x="5811897" y="4343585"/>
              <a:chExt cx="1212608" cy="1418980"/>
            </a:xfrm>
          </p:grpSpPr>
          <p:grpSp>
            <p:nvGrpSpPr>
              <p:cNvPr id="10478" name="Groep 103"/>
              <p:cNvGrpSpPr>
                <a:grpSpLocks/>
              </p:cNvGrpSpPr>
              <p:nvPr/>
            </p:nvGrpSpPr>
            <p:grpSpPr bwMode="auto">
              <a:xfrm>
                <a:off x="6245506" y="5184432"/>
                <a:ext cx="160973" cy="185969"/>
                <a:chOff x="6245506" y="5184432"/>
                <a:chExt cx="160973" cy="185969"/>
              </a:xfrm>
            </p:grpSpPr>
            <p:sp>
              <p:nvSpPr>
                <p:cNvPr id="523" name="Rechthoek 522"/>
                <p:cNvSpPr>
                  <a:spLocks noChangeAspect="1"/>
                </p:cNvSpPr>
                <p:nvPr/>
              </p:nvSpPr>
              <p:spPr>
                <a:xfrm>
                  <a:off x="6245727" y="5184815"/>
                  <a:ext cx="160834" cy="185706"/>
                </a:xfrm>
                <a:prstGeom prst="rect">
                  <a:avLst/>
                </a:prstGeom>
                <a:solidFill>
                  <a:srgbClr val="FFCC66"/>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24" name="Ovaal 523"/>
                <p:cNvSpPr>
                  <a:spLocks noChangeAspect="1"/>
                </p:cNvSpPr>
                <p:nvPr/>
              </p:nvSpPr>
              <p:spPr>
                <a:xfrm>
                  <a:off x="6273238" y="5216559"/>
                  <a:ext cx="107929" cy="122217"/>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79" name="Groep 524"/>
              <p:cNvGrpSpPr>
                <a:grpSpLocks/>
              </p:cNvGrpSpPr>
              <p:nvPr/>
            </p:nvGrpSpPr>
            <p:grpSpPr bwMode="auto">
              <a:xfrm>
                <a:off x="5920948" y="5576596"/>
                <a:ext cx="160973" cy="185969"/>
                <a:chOff x="3929857" y="5536817"/>
                <a:chExt cx="160973" cy="185969"/>
              </a:xfrm>
            </p:grpSpPr>
            <p:sp>
              <p:nvSpPr>
                <p:cNvPr id="526" name="Rechthoek 525"/>
                <p:cNvSpPr>
                  <a:spLocks noChangeAspect="1"/>
                </p:cNvSpPr>
                <p:nvPr/>
              </p:nvSpPr>
              <p:spPr>
                <a:xfrm>
                  <a:off x="3930850" y="5537081"/>
                  <a:ext cx="160834" cy="185705"/>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27" name="Ovaal 526"/>
                <p:cNvSpPr>
                  <a:spLocks noChangeAspect="1"/>
                </p:cNvSpPr>
                <p:nvPr/>
              </p:nvSpPr>
              <p:spPr>
                <a:xfrm>
                  <a:off x="3964710" y="5568825"/>
                  <a:ext cx="105812" cy="123804"/>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80" name="Groep 607"/>
              <p:cNvGrpSpPr>
                <a:grpSpLocks/>
              </p:cNvGrpSpPr>
              <p:nvPr/>
            </p:nvGrpSpPr>
            <p:grpSpPr bwMode="auto">
              <a:xfrm>
                <a:off x="6557491" y="4923512"/>
                <a:ext cx="160973" cy="185969"/>
                <a:chOff x="6245506" y="5184432"/>
                <a:chExt cx="160973" cy="185969"/>
              </a:xfrm>
            </p:grpSpPr>
            <p:sp>
              <p:nvSpPr>
                <p:cNvPr id="609" name="Rechthoek 608"/>
                <p:cNvSpPr>
                  <a:spLocks noChangeAspect="1"/>
                </p:cNvSpPr>
                <p:nvPr/>
              </p:nvSpPr>
              <p:spPr>
                <a:xfrm>
                  <a:off x="6244830" y="5183843"/>
                  <a:ext cx="160834" cy="187293"/>
                </a:xfrm>
                <a:prstGeom prst="rect">
                  <a:avLst/>
                </a:prstGeom>
                <a:solidFill>
                  <a:srgbClr val="FFCC66"/>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10" name="Ovaal 609"/>
                <p:cNvSpPr>
                  <a:spLocks noChangeAspect="1"/>
                </p:cNvSpPr>
                <p:nvPr/>
              </p:nvSpPr>
              <p:spPr>
                <a:xfrm>
                  <a:off x="6272342" y="5215588"/>
                  <a:ext cx="105812" cy="123804"/>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81" name="Groep 613"/>
              <p:cNvGrpSpPr>
                <a:grpSpLocks/>
              </p:cNvGrpSpPr>
              <p:nvPr/>
            </p:nvGrpSpPr>
            <p:grpSpPr bwMode="auto">
              <a:xfrm>
                <a:off x="6675920" y="5455833"/>
                <a:ext cx="160973" cy="185969"/>
                <a:chOff x="6245506" y="5184432"/>
                <a:chExt cx="160973" cy="185969"/>
              </a:xfrm>
            </p:grpSpPr>
            <p:sp>
              <p:nvSpPr>
                <p:cNvPr id="615" name="Rechthoek 614"/>
                <p:cNvSpPr>
                  <a:spLocks noChangeAspect="1"/>
                </p:cNvSpPr>
                <p:nvPr/>
              </p:nvSpPr>
              <p:spPr>
                <a:xfrm>
                  <a:off x="6244910" y="5184830"/>
                  <a:ext cx="160834" cy="185705"/>
                </a:xfrm>
                <a:prstGeom prst="rect">
                  <a:avLst/>
                </a:prstGeom>
                <a:solidFill>
                  <a:srgbClr val="FFCC66"/>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16" name="Ovaal 615"/>
                <p:cNvSpPr>
                  <a:spLocks noChangeAspect="1"/>
                </p:cNvSpPr>
                <p:nvPr/>
              </p:nvSpPr>
              <p:spPr>
                <a:xfrm>
                  <a:off x="6270305" y="5216574"/>
                  <a:ext cx="107929" cy="122216"/>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82" name="Groep 616"/>
              <p:cNvGrpSpPr>
                <a:grpSpLocks/>
              </p:cNvGrpSpPr>
              <p:nvPr/>
            </p:nvGrpSpPr>
            <p:grpSpPr bwMode="auto">
              <a:xfrm>
                <a:off x="5811897" y="5003646"/>
                <a:ext cx="160973" cy="185969"/>
                <a:chOff x="6245506" y="5184432"/>
                <a:chExt cx="160973" cy="185969"/>
              </a:xfrm>
            </p:grpSpPr>
            <p:sp>
              <p:nvSpPr>
                <p:cNvPr id="618" name="Rechthoek 617"/>
                <p:cNvSpPr>
                  <a:spLocks noChangeAspect="1"/>
                </p:cNvSpPr>
                <p:nvPr/>
              </p:nvSpPr>
              <p:spPr>
                <a:xfrm>
                  <a:off x="6245506" y="5184657"/>
                  <a:ext cx="160834" cy="185706"/>
                </a:xfrm>
                <a:prstGeom prst="rect">
                  <a:avLst/>
                </a:prstGeom>
                <a:solidFill>
                  <a:srgbClr val="FFCC66"/>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19" name="Ovaal 618"/>
                <p:cNvSpPr>
                  <a:spLocks noChangeAspect="1"/>
                </p:cNvSpPr>
                <p:nvPr/>
              </p:nvSpPr>
              <p:spPr>
                <a:xfrm>
                  <a:off x="6273018" y="5216401"/>
                  <a:ext cx="105812" cy="122217"/>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83" name="Groep 622"/>
              <p:cNvGrpSpPr>
                <a:grpSpLocks/>
              </p:cNvGrpSpPr>
              <p:nvPr/>
            </p:nvGrpSpPr>
            <p:grpSpPr bwMode="auto">
              <a:xfrm>
                <a:off x="6272103" y="5546777"/>
                <a:ext cx="160973" cy="185969"/>
                <a:chOff x="3929857" y="5536817"/>
                <a:chExt cx="160973" cy="185969"/>
              </a:xfrm>
            </p:grpSpPr>
            <p:sp>
              <p:nvSpPr>
                <p:cNvPr id="624" name="Rechthoek 623"/>
                <p:cNvSpPr>
                  <a:spLocks noChangeAspect="1"/>
                </p:cNvSpPr>
                <p:nvPr/>
              </p:nvSpPr>
              <p:spPr>
                <a:xfrm>
                  <a:off x="3928876" y="5536742"/>
                  <a:ext cx="162950" cy="185706"/>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25" name="Ovaal 624"/>
                <p:cNvSpPr>
                  <a:spLocks noChangeAspect="1"/>
                </p:cNvSpPr>
                <p:nvPr/>
              </p:nvSpPr>
              <p:spPr>
                <a:xfrm>
                  <a:off x="3962736" y="5568487"/>
                  <a:ext cx="107928" cy="123804"/>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84" name="Groep 625"/>
              <p:cNvGrpSpPr>
                <a:grpSpLocks/>
              </p:cNvGrpSpPr>
              <p:nvPr/>
            </p:nvGrpSpPr>
            <p:grpSpPr bwMode="auto">
              <a:xfrm>
                <a:off x="5920294" y="5286221"/>
                <a:ext cx="160973" cy="185969"/>
                <a:chOff x="3929857" y="5536817"/>
                <a:chExt cx="160973" cy="185969"/>
              </a:xfrm>
            </p:grpSpPr>
            <p:sp>
              <p:nvSpPr>
                <p:cNvPr id="627" name="Rechthoek 626"/>
                <p:cNvSpPr>
                  <a:spLocks noChangeAspect="1"/>
                </p:cNvSpPr>
                <p:nvPr/>
              </p:nvSpPr>
              <p:spPr>
                <a:xfrm>
                  <a:off x="3929389" y="5536993"/>
                  <a:ext cx="160834" cy="185706"/>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28" name="Ovaal 627"/>
                <p:cNvSpPr>
                  <a:spLocks noChangeAspect="1"/>
                </p:cNvSpPr>
                <p:nvPr/>
              </p:nvSpPr>
              <p:spPr>
                <a:xfrm>
                  <a:off x="3963249" y="5568738"/>
                  <a:ext cx="105812" cy="123804"/>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85" name="Groep 628"/>
              <p:cNvGrpSpPr>
                <a:grpSpLocks/>
              </p:cNvGrpSpPr>
              <p:nvPr/>
            </p:nvGrpSpPr>
            <p:grpSpPr bwMode="auto">
              <a:xfrm>
                <a:off x="6111130" y="4954507"/>
                <a:ext cx="160973" cy="185969"/>
                <a:chOff x="3929857" y="5536817"/>
                <a:chExt cx="160973" cy="185969"/>
              </a:xfrm>
            </p:grpSpPr>
            <p:sp>
              <p:nvSpPr>
                <p:cNvPr id="630" name="Rechthoek 629"/>
                <p:cNvSpPr>
                  <a:spLocks noChangeAspect="1"/>
                </p:cNvSpPr>
                <p:nvPr/>
              </p:nvSpPr>
              <p:spPr>
                <a:xfrm>
                  <a:off x="3929015" y="5536978"/>
                  <a:ext cx="160834" cy="185705"/>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31" name="Ovaal 630"/>
                <p:cNvSpPr>
                  <a:spLocks noChangeAspect="1"/>
                </p:cNvSpPr>
                <p:nvPr/>
              </p:nvSpPr>
              <p:spPr>
                <a:xfrm>
                  <a:off x="3962874" y="5568723"/>
                  <a:ext cx="105812" cy="123804"/>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86" name="Groep 631"/>
              <p:cNvGrpSpPr>
                <a:grpSpLocks/>
              </p:cNvGrpSpPr>
              <p:nvPr/>
            </p:nvGrpSpPr>
            <p:grpSpPr bwMode="auto">
              <a:xfrm>
                <a:off x="6524017" y="5215752"/>
                <a:ext cx="160973" cy="185969"/>
                <a:chOff x="3929857" y="5536817"/>
                <a:chExt cx="160973" cy="185969"/>
              </a:xfrm>
            </p:grpSpPr>
            <p:sp>
              <p:nvSpPr>
                <p:cNvPr id="633" name="Rechthoek 632"/>
                <p:cNvSpPr>
                  <a:spLocks noChangeAspect="1"/>
                </p:cNvSpPr>
                <p:nvPr/>
              </p:nvSpPr>
              <p:spPr>
                <a:xfrm>
                  <a:off x="3930911" y="5536037"/>
                  <a:ext cx="160834" cy="187293"/>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34" name="Ovaal 633"/>
                <p:cNvSpPr>
                  <a:spLocks noChangeAspect="1"/>
                </p:cNvSpPr>
                <p:nvPr/>
              </p:nvSpPr>
              <p:spPr>
                <a:xfrm>
                  <a:off x="3964771" y="5567782"/>
                  <a:ext cx="105812" cy="125390"/>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87" name="Groep 634"/>
              <p:cNvGrpSpPr>
                <a:grpSpLocks/>
              </p:cNvGrpSpPr>
              <p:nvPr/>
            </p:nvGrpSpPr>
            <p:grpSpPr bwMode="auto">
              <a:xfrm>
                <a:off x="6863532" y="4734931"/>
                <a:ext cx="160973" cy="185969"/>
                <a:chOff x="3929857" y="5536817"/>
                <a:chExt cx="160973" cy="185969"/>
              </a:xfrm>
            </p:grpSpPr>
            <p:sp>
              <p:nvSpPr>
                <p:cNvPr id="636" name="Rechthoek 635"/>
                <p:cNvSpPr>
                  <a:spLocks noChangeAspect="1"/>
                </p:cNvSpPr>
                <p:nvPr/>
              </p:nvSpPr>
              <p:spPr>
                <a:xfrm>
                  <a:off x="3929996" y="5537516"/>
                  <a:ext cx="160834" cy="185705"/>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37" name="Ovaal 636"/>
                <p:cNvSpPr>
                  <a:spLocks noChangeAspect="1"/>
                </p:cNvSpPr>
                <p:nvPr/>
              </p:nvSpPr>
              <p:spPr>
                <a:xfrm>
                  <a:off x="3963856" y="5569260"/>
                  <a:ext cx="105812" cy="123804"/>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88" name="Groep 637"/>
              <p:cNvGrpSpPr>
                <a:grpSpLocks/>
              </p:cNvGrpSpPr>
              <p:nvPr/>
            </p:nvGrpSpPr>
            <p:grpSpPr bwMode="auto">
              <a:xfrm>
                <a:off x="6340932" y="4734931"/>
                <a:ext cx="160973" cy="185969"/>
                <a:chOff x="3929857" y="5536817"/>
                <a:chExt cx="160973" cy="185969"/>
              </a:xfrm>
            </p:grpSpPr>
            <p:sp>
              <p:nvSpPr>
                <p:cNvPr id="639" name="Rechthoek 638"/>
                <p:cNvSpPr>
                  <a:spLocks noChangeAspect="1"/>
                </p:cNvSpPr>
                <p:nvPr/>
              </p:nvSpPr>
              <p:spPr>
                <a:xfrm>
                  <a:off x="3929882" y="5537516"/>
                  <a:ext cx="160834" cy="185705"/>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40" name="Ovaal 639"/>
                <p:cNvSpPr>
                  <a:spLocks noChangeAspect="1"/>
                </p:cNvSpPr>
                <p:nvPr/>
              </p:nvSpPr>
              <p:spPr>
                <a:xfrm>
                  <a:off x="3961627" y="5569260"/>
                  <a:ext cx="107928" cy="123804"/>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89" name="Groep 640"/>
              <p:cNvGrpSpPr>
                <a:grpSpLocks/>
              </p:cNvGrpSpPr>
              <p:nvPr/>
            </p:nvGrpSpPr>
            <p:grpSpPr bwMode="auto">
              <a:xfrm>
                <a:off x="6099840" y="4343585"/>
                <a:ext cx="160973" cy="185969"/>
                <a:chOff x="3929857" y="5536817"/>
                <a:chExt cx="160973" cy="185969"/>
              </a:xfrm>
            </p:grpSpPr>
            <p:sp>
              <p:nvSpPr>
                <p:cNvPr id="642" name="Rechthoek 641"/>
                <p:cNvSpPr>
                  <a:spLocks noChangeAspect="1"/>
                </p:cNvSpPr>
                <p:nvPr/>
              </p:nvSpPr>
              <p:spPr>
                <a:xfrm>
                  <a:off x="3929724" y="5536817"/>
                  <a:ext cx="160834" cy="185706"/>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43" name="Ovaal 642"/>
                <p:cNvSpPr>
                  <a:spLocks noChangeAspect="1"/>
                </p:cNvSpPr>
                <p:nvPr/>
              </p:nvSpPr>
              <p:spPr>
                <a:xfrm>
                  <a:off x="3961468" y="5568562"/>
                  <a:ext cx="107928" cy="123804"/>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90" name="Groep 676"/>
              <p:cNvGrpSpPr>
                <a:grpSpLocks/>
              </p:cNvGrpSpPr>
              <p:nvPr/>
            </p:nvGrpSpPr>
            <p:grpSpPr bwMode="auto">
              <a:xfrm>
                <a:off x="5858896" y="4654990"/>
                <a:ext cx="160973" cy="185969"/>
                <a:chOff x="3929857" y="5536817"/>
                <a:chExt cx="160973" cy="185969"/>
              </a:xfrm>
            </p:grpSpPr>
            <p:sp>
              <p:nvSpPr>
                <p:cNvPr id="678" name="Rechthoek 677"/>
                <p:cNvSpPr>
                  <a:spLocks noChangeAspect="1"/>
                </p:cNvSpPr>
                <p:nvPr/>
              </p:nvSpPr>
              <p:spPr>
                <a:xfrm>
                  <a:off x="3929416" y="5536508"/>
                  <a:ext cx="160834" cy="185706"/>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79" name="Ovaal 678"/>
                <p:cNvSpPr>
                  <a:spLocks noChangeAspect="1"/>
                </p:cNvSpPr>
                <p:nvPr/>
              </p:nvSpPr>
              <p:spPr>
                <a:xfrm>
                  <a:off x="3963276" y="5568253"/>
                  <a:ext cx="105812" cy="123804"/>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91" name="Groep 679"/>
              <p:cNvGrpSpPr>
                <a:grpSpLocks/>
              </p:cNvGrpSpPr>
              <p:nvPr/>
            </p:nvGrpSpPr>
            <p:grpSpPr bwMode="auto">
              <a:xfrm>
                <a:off x="6461409" y="4353917"/>
                <a:ext cx="160973" cy="185969"/>
                <a:chOff x="3929857" y="5536817"/>
                <a:chExt cx="160973" cy="185969"/>
              </a:xfrm>
            </p:grpSpPr>
            <p:sp>
              <p:nvSpPr>
                <p:cNvPr id="681" name="Rechthoek 680"/>
                <p:cNvSpPr>
                  <a:spLocks noChangeAspect="1"/>
                </p:cNvSpPr>
                <p:nvPr/>
              </p:nvSpPr>
              <p:spPr>
                <a:xfrm>
                  <a:off x="3930033" y="5537596"/>
                  <a:ext cx="160834" cy="185705"/>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82" name="Ovaal 681"/>
                <p:cNvSpPr>
                  <a:spLocks noChangeAspect="1"/>
                </p:cNvSpPr>
                <p:nvPr/>
              </p:nvSpPr>
              <p:spPr>
                <a:xfrm>
                  <a:off x="3963893" y="5569340"/>
                  <a:ext cx="107928" cy="123804"/>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92" name="Groep 682"/>
              <p:cNvGrpSpPr>
                <a:grpSpLocks/>
              </p:cNvGrpSpPr>
              <p:nvPr/>
            </p:nvGrpSpPr>
            <p:grpSpPr bwMode="auto">
              <a:xfrm>
                <a:off x="6731489" y="4423880"/>
                <a:ext cx="160973" cy="185969"/>
                <a:chOff x="3929857" y="5536817"/>
                <a:chExt cx="160973" cy="185969"/>
              </a:xfrm>
            </p:grpSpPr>
            <p:sp>
              <p:nvSpPr>
                <p:cNvPr id="684" name="Rechthoek 683"/>
                <p:cNvSpPr>
                  <a:spLocks noChangeAspect="1"/>
                </p:cNvSpPr>
                <p:nvPr/>
              </p:nvSpPr>
              <p:spPr>
                <a:xfrm>
                  <a:off x="3930831" y="5537471"/>
                  <a:ext cx="160834" cy="185705"/>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85" name="Ovaal 684"/>
                <p:cNvSpPr>
                  <a:spLocks noChangeAspect="1"/>
                </p:cNvSpPr>
                <p:nvPr/>
              </p:nvSpPr>
              <p:spPr>
                <a:xfrm>
                  <a:off x="3962574" y="5569215"/>
                  <a:ext cx="107929" cy="123804"/>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grpSp>
          <p:nvGrpSpPr>
            <p:cNvPr id="85" name="Groep 107"/>
            <p:cNvGrpSpPr>
              <a:grpSpLocks/>
            </p:cNvGrpSpPr>
            <p:nvPr/>
          </p:nvGrpSpPr>
          <p:grpSpPr bwMode="auto">
            <a:xfrm>
              <a:off x="6224589" y="4121945"/>
              <a:ext cx="631031" cy="1013222"/>
              <a:chOff x="7407463" y="4352479"/>
              <a:chExt cx="1122383" cy="1351902"/>
            </a:xfrm>
          </p:grpSpPr>
          <p:grpSp>
            <p:nvGrpSpPr>
              <p:cNvPr id="10436" name="Groep 105"/>
              <p:cNvGrpSpPr>
                <a:grpSpLocks/>
              </p:cNvGrpSpPr>
              <p:nvPr/>
            </p:nvGrpSpPr>
            <p:grpSpPr bwMode="auto">
              <a:xfrm>
                <a:off x="7890118" y="5173055"/>
                <a:ext cx="160973" cy="185969"/>
                <a:chOff x="7890118" y="5173055"/>
                <a:chExt cx="160973" cy="185969"/>
              </a:xfrm>
            </p:grpSpPr>
            <p:sp>
              <p:nvSpPr>
                <p:cNvPr id="521" name="Rechthoek 520"/>
                <p:cNvSpPr>
                  <a:spLocks noChangeAspect="1"/>
                </p:cNvSpPr>
                <p:nvPr/>
              </p:nvSpPr>
              <p:spPr>
                <a:xfrm>
                  <a:off x="7890299" y="5173788"/>
                  <a:ext cx="160945" cy="185866"/>
                </a:xfrm>
                <a:prstGeom prst="rect">
                  <a:avLst/>
                </a:prstGeom>
                <a:solidFill>
                  <a:schemeClr val="accent6">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22" name="Ovaal 521"/>
                <p:cNvSpPr>
                  <a:spLocks noChangeAspect="1"/>
                </p:cNvSpPr>
                <p:nvPr/>
              </p:nvSpPr>
              <p:spPr>
                <a:xfrm>
                  <a:off x="7917830" y="5205560"/>
                  <a:ext cx="105885" cy="12232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37" name="Groep 527"/>
              <p:cNvGrpSpPr>
                <a:grpSpLocks/>
              </p:cNvGrpSpPr>
              <p:nvPr/>
            </p:nvGrpSpPr>
            <p:grpSpPr bwMode="auto">
              <a:xfrm>
                <a:off x="7407463" y="5469194"/>
                <a:ext cx="160973" cy="185969"/>
                <a:chOff x="3929857" y="5536817"/>
                <a:chExt cx="160973" cy="185969"/>
              </a:xfrm>
            </p:grpSpPr>
            <p:sp>
              <p:nvSpPr>
                <p:cNvPr id="529" name="Rechthoek 528"/>
                <p:cNvSpPr>
                  <a:spLocks noChangeAspect="1"/>
                </p:cNvSpPr>
                <p:nvPr/>
              </p:nvSpPr>
              <p:spPr>
                <a:xfrm>
                  <a:off x="3929857" y="5536891"/>
                  <a:ext cx="160945" cy="185866"/>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30" name="Ovaal 529"/>
                <p:cNvSpPr>
                  <a:spLocks noChangeAspect="1"/>
                </p:cNvSpPr>
                <p:nvPr/>
              </p:nvSpPr>
              <p:spPr>
                <a:xfrm>
                  <a:off x="3963740" y="5568663"/>
                  <a:ext cx="105885" cy="12391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38" name="Groep 643"/>
              <p:cNvGrpSpPr>
                <a:grpSpLocks/>
              </p:cNvGrpSpPr>
              <p:nvPr/>
            </p:nvGrpSpPr>
            <p:grpSpPr bwMode="auto">
              <a:xfrm>
                <a:off x="8308414" y="5187684"/>
                <a:ext cx="160973" cy="185969"/>
                <a:chOff x="3929857" y="5536817"/>
                <a:chExt cx="160973" cy="185969"/>
              </a:xfrm>
            </p:grpSpPr>
            <p:sp>
              <p:nvSpPr>
                <p:cNvPr id="645" name="Rechthoek 644"/>
                <p:cNvSpPr>
                  <a:spLocks noChangeAspect="1"/>
                </p:cNvSpPr>
                <p:nvPr/>
              </p:nvSpPr>
              <p:spPr>
                <a:xfrm>
                  <a:off x="3928931" y="5537217"/>
                  <a:ext cx="160945" cy="185867"/>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46" name="Ovaal 645"/>
                <p:cNvSpPr>
                  <a:spLocks noChangeAspect="1"/>
                </p:cNvSpPr>
                <p:nvPr/>
              </p:nvSpPr>
              <p:spPr>
                <a:xfrm>
                  <a:off x="3962814" y="5568989"/>
                  <a:ext cx="105885" cy="12391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39" name="Groep 646"/>
              <p:cNvGrpSpPr>
                <a:grpSpLocks/>
              </p:cNvGrpSpPr>
              <p:nvPr/>
            </p:nvGrpSpPr>
            <p:grpSpPr bwMode="auto">
              <a:xfrm>
                <a:off x="7905969" y="4767102"/>
                <a:ext cx="160973" cy="185969"/>
                <a:chOff x="3929857" y="5536817"/>
                <a:chExt cx="160973" cy="185969"/>
              </a:xfrm>
            </p:grpSpPr>
            <p:sp>
              <p:nvSpPr>
                <p:cNvPr id="648" name="Rechthoek 647"/>
                <p:cNvSpPr>
                  <a:spLocks noChangeAspect="1"/>
                </p:cNvSpPr>
                <p:nvPr/>
              </p:nvSpPr>
              <p:spPr>
                <a:xfrm>
                  <a:off x="3929013" y="5536820"/>
                  <a:ext cx="160945" cy="185866"/>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49" name="Ovaal 648"/>
                <p:cNvSpPr>
                  <a:spLocks noChangeAspect="1"/>
                </p:cNvSpPr>
                <p:nvPr/>
              </p:nvSpPr>
              <p:spPr>
                <a:xfrm>
                  <a:off x="3962896" y="5568592"/>
                  <a:ext cx="105885" cy="12391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40" name="Groep 649"/>
              <p:cNvGrpSpPr>
                <a:grpSpLocks/>
              </p:cNvGrpSpPr>
              <p:nvPr/>
            </p:nvGrpSpPr>
            <p:grpSpPr bwMode="auto">
              <a:xfrm>
                <a:off x="8269546" y="4525843"/>
                <a:ext cx="160973" cy="185969"/>
                <a:chOff x="3929857" y="5536817"/>
                <a:chExt cx="160973" cy="185969"/>
              </a:xfrm>
            </p:grpSpPr>
            <p:sp>
              <p:nvSpPr>
                <p:cNvPr id="651" name="Rechthoek 650"/>
                <p:cNvSpPr>
                  <a:spLocks noChangeAspect="1"/>
                </p:cNvSpPr>
                <p:nvPr/>
              </p:nvSpPr>
              <p:spPr>
                <a:xfrm>
                  <a:off x="3929680" y="5536611"/>
                  <a:ext cx="160945" cy="185866"/>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52" name="Ovaal 651"/>
                <p:cNvSpPr>
                  <a:spLocks noChangeAspect="1"/>
                </p:cNvSpPr>
                <p:nvPr/>
              </p:nvSpPr>
              <p:spPr>
                <a:xfrm>
                  <a:off x="3963563" y="5568383"/>
                  <a:ext cx="105885" cy="12391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41" name="Groep 652"/>
              <p:cNvGrpSpPr>
                <a:grpSpLocks/>
              </p:cNvGrpSpPr>
              <p:nvPr/>
            </p:nvGrpSpPr>
            <p:grpSpPr bwMode="auto">
              <a:xfrm>
                <a:off x="7446692" y="4798096"/>
                <a:ext cx="160973" cy="185969"/>
                <a:chOff x="3929857" y="5536817"/>
                <a:chExt cx="160973" cy="185969"/>
              </a:xfrm>
            </p:grpSpPr>
            <p:sp>
              <p:nvSpPr>
                <p:cNvPr id="654" name="Rechthoek 653"/>
                <p:cNvSpPr>
                  <a:spLocks noChangeAspect="1"/>
                </p:cNvSpPr>
                <p:nvPr/>
              </p:nvSpPr>
              <p:spPr>
                <a:xfrm>
                  <a:off x="3930865" y="5537599"/>
                  <a:ext cx="160945" cy="185866"/>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55" name="Ovaal 654"/>
                <p:cNvSpPr>
                  <a:spLocks noChangeAspect="1"/>
                </p:cNvSpPr>
                <p:nvPr/>
              </p:nvSpPr>
              <p:spPr>
                <a:xfrm>
                  <a:off x="3964749" y="5569371"/>
                  <a:ext cx="105885" cy="12391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42" name="Groep 655"/>
              <p:cNvGrpSpPr>
                <a:grpSpLocks/>
              </p:cNvGrpSpPr>
              <p:nvPr/>
            </p:nvGrpSpPr>
            <p:grpSpPr bwMode="auto">
              <a:xfrm>
                <a:off x="7949839" y="5494685"/>
                <a:ext cx="160973" cy="185969"/>
                <a:chOff x="7890118" y="5173055"/>
                <a:chExt cx="160973" cy="185969"/>
              </a:xfrm>
            </p:grpSpPr>
            <p:sp>
              <p:nvSpPr>
                <p:cNvPr id="657" name="Rechthoek 656"/>
                <p:cNvSpPr>
                  <a:spLocks noChangeAspect="1"/>
                </p:cNvSpPr>
                <p:nvPr/>
              </p:nvSpPr>
              <p:spPr>
                <a:xfrm>
                  <a:off x="7889874" y="5173055"/>
                  <a:ext cx="160945" cy="185866"/>
                </a:xfrm>
                <a:prstGeom prst="rect">
                  <a:avLst/>
                </a:prstGeom>
                <a:solidFill>
                  <a:schemeClr val="accent6">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58" name="Ovaal 657"/>
                <p:cNvSpPr>
                  <a:spLocks noChangeAspect="1"/>
                </p:cNvSpPr>
                <p:nvPr/>
              </p:nvSpPr>
              <p:spPr>
                <a:xfrm>
                  <a:off x="7917405" y="5204827"/>
                  <a:ext cx="105885" cy="12232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43" name="Groep 658"/>
              <p:cNvGrpSpPr>
                <a:grpSpLocks/>
              </p:cNvGrpSpPr>
              <p:nvPr/>
            </p:nvGrpSpPr>
            <p:grpSpPr bwMode="auto">
              <a:xfrm>
                <a:off x="7506413" y="5119726"/>
                <a:ext cx="160973" cy="185969"/>
                <a:chOff x="3929857" y="5536817"/>
                <a:chExt cx="160973" cy="185969"/>
              </a:xfrm>
            </p:grpSpPr>
            <p:sp>
              <p:nvSpPr>
                <p:cNvPr id="660" name="Rechthoek 659"/>
                <p:cNvSpPr>
                  <a:spLocks noChangeAspect="1"/>
                </p:cNvSpPr>
                <p:nvPr/>
              </p:nvSpPr>
              <p:spPr>
                <a:xfrm>
                  <a:off x="3930440" y="5536866"/>
                  <a:ext cx="160945" cy="185866"/>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61" name="Ovaal 660"/>
                <p:cNvSpPr>
                  <a:spLocks noChangeAspect="1"/>
                </p:cNvSpPr>
                <p:nvPr/>
              </p:nvSpPr>
              <p:spPr>
                <a:xfrm>
                  <a:off x="3962205" y="5568638"/>
                  <a:ext cx="108003" cy="12391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44" name="Groep 661"/>
              <p:cNvGrpSpPr>
                <a:grpSpLocks/>
              </p:cNvGrpSpPr>
              <p:nvPr/>
            </p:nvGrpSpPr>
            <p:grpSpPr bwMode="auto">
              <a:xfrm>
                <a:off x="8240982" y="4910662"/>
                <a:ext cx="160973" cy="185969"/>
                <a:chOff x="7890118" y="5173055"/>
                <a:chExt cx="160973" cy="185969"/>
              </a:xfrm>
            </p:grpSpPr>
            <p:sp>
              <p:nvSpPr>
                <p:cNvPr id="663" name="Rechthoek 662"/>
                <p:cNvSpPr>
                  <a:spLocks noChangeAspect="1"/>
                </p:cNvSpPr>
                <p:nvPr/>
              </p:nvSpPr>
              <p:spPr>
                <a:xfrm>
                  <a:off x="7890974" y="5172473"/>
                  <a:ext cx="160945" cy="185866"/>
                </a:xfrm>
                <a:prstGeom prst="rect">
                  <a:avLst/>
                </a:prstGeom>
                <a:solidFill>
                  <a:schemeClr val="accent6">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64" name="Ovaal 663"/>
                <p:cNvSpPr>
                  <a:spLocks noChangeAspect="1"/>
                </p:cNvSpPr>
                <p:nvPr/>
              </p:nvSpPr>
              <p:spPr>
                <a:xfrm>
                  <a:off x="7918505" y="5204245"/>
                  <a:ext cx="105885" cy="12232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45" name="Groep 664"/>
              <p:cNvGrpSpPr>
                <a:grpSpLocks/>
              </p:cNvGrpSpPr>
              <p:nvPr/>
            </p:nvGrpSpPr>
            <p:grpSpPr bwMode="auto">
              <a:xfrm>
                <a:off x="7598890" y="4498688"/>
                <a:ext cx="160973" cy="185969"/>
                <a:chOff x="7890118" y="5173055"/>
                <a:chExt cx="160973" cy="185969"/>
              </a:xfrm>
            </p:grpSpPr>
            <p:sp>
              <p:nvSpPr>
                <p:cNvPr id="666" name="Rechthoek 665"/>
                <p:cNvSpPr>
                  <a:spLocks noChangeAspect="1"/>
                </p:cNvSpPr>
                <p:nvPr/>
              </p:nvSpPr>
              <p:spPr>
                <a:xfrm>
                  <a:off x="7889284" y="5172998"/>
                  <a:ext cx="160945" cy="185867"/>
                </a:xfrm>
                <a:prstGeom prst="rect">
                  <a:avLst/>
                </a:prstGeom>
                <a:solidFill>
                  <a:schemeClr val="accent6">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67" name="Ovaal 666"/>
                <p:cNvSpPr>
                  <a:spLocks noChangeAspect="1"/>
                </p:cNvSpPr>
                <p:nvPr/>
              </p:nvSpPr>
              <p:spPr>
                <a:xfrm>
                  <a:off x="7916815" y="5204770"/>
                  <a:ext cx="105885" cy="12232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46" name="Groep 667"/>
              <p:cNvGrpSpPr>
                <a:grpSpLocks/>
              </p:cNvGrpSpPr>
              <p:nvPr/>
            </p:nvGrpSpPr>
            <p:grpSpPr bwMode="auto">
              <a:xfrm>
                <a:off x="7699180" y="5459615"/>
                <a:ext cx="160973" cy="185969"/>
                <a:chOff x="3929857" y="5536817"/>
                <a:chExt cx="160973" cy="185969"/>
              </a:xfrm>
            </p:grpSpPr>
            <p:sp>
              <p:nvSpPr>
                <p:cNvPr id="669" name="Rechthoek 668"/>
                <p:cNvSpPr>
                  <a:spLocks noChangeAspect="1"/>
                </p:cNvSpPr>
                <p:nvPr/>
              </p:nvSpPr>
              <p:spPr>
                <a:xfrm>
                  <a:off x="3930383" y="5536938"/>
                  <a:ext cx="160945" cy="185866"/>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70" name="Ovaal 669"/>
                <p:cNvSpPr>
                  <a:spLocks noChangeAspect="1"/>
                </p:cNvSpPr>
                <p:nvPr/>
              </p:nvSpPr>
              <p:spPr>
                <a:xfrm>
                  <a:off x="3964266" y="5568710"/>
                  <a:ext cx="105885" cy="12391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47" name="Groep 670"/>
              <p:cNvGrpSpPr>
                <a:grpSpLocks/>
              </p:cNvGrpSpPr>
              <p:nvPr/>
            </p:nvGrpSpPr>
            <p:grpSpPr bwMode="auto">
              <a:xfrm>
                <a:off x="8368873" y="5518412"/>
                <a:ext cx="160973" cy="185969"/>
                <a:chOff x="3929857" y="5536817"/>
                <a:chExt cx="160973" cy="185969"/>
              </a:xfrm>
            </p:grpSpPr>
            <p:sp>
              <p:nvSpPr>
                <p:cNvPr id="672" name="Rechthoek 671"/>
                <p:cNvSpPr>
                  <a:spLocks noChangeAspect="1"/>
                </p:cNvSpPr>
                <p:nvPr/>
              </p:nvSpPr>
              <p:spPr>
                <a:xfrm>
                  <a:off x="3929885" y="5536919"/>
                  <a:ext cx="160945" cy="185867"/>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73" name="Ovaal 672"/>
                <p:cNvSpPr>
                  <a:spLocks noChangeAspect="1"/>
                </p:cNvSpPr>
                <p:nvPr/>
              </p:nvSpPr>
              <p:spPr>
                <a:xfrm>
                  <a:off x="3963768" y="5568691"/>
                  <a:ext cx="105885" cy="12391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48" name="Groep 673"/>
              <p:cNvGrpSpPr>
                <a:grpSpLocks/>
              </p:cNvGrpSpPr>
              <p:nvPr/>
            </p:nvGrpSpPr>
            <p:grpSpPr bwMode="auto">
              <a:xfrm>
                <a:off x="7886302" y="4352479"/>
                <a:ext cx="160973" cy="185969"/>
                <a:chOff x="3929857" y="5536817"/>
                <a:chExt cx="160973" cy="185969"/>
              </a:xfrm>
            </p:grpSpPr>
            <p:sp>
              <p:nvSpPr>
                <p:cNvPr id="675" name="Rechthoek 674"/>
                <p:cNvSpPr>
                  <a:spLocks noChangeAspect="1"/>
                </p:cNvSpPr>
                <p:nvPr/>
              </p:nvSpPr>
              <p:spPr>
                <a:xfrm>
                  <a:off x="3929620" y="5536817"/>
                  <a:ext cx="160945" cy="185867"/>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76" name="Ovaal 675"/>
                <p:cNvSpPr>
                  <a:spLocks noChangeAspect="1"/>
                </p:cNvSpPr>
                <p:nvPr/>
              </p:nvSpPr>
              <p:spPr>
                <a:xfrm>
                  <a:off x="3963503" y="5568589"/>
                  <a:ext cx="105885" cy="12391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449" name="Groep 685"/>
              <p:cNvGrpSpPr>
                <a:grpSpLocks/>
              </p:cNvGrpSpPr>
              <p:nvPr/>
            </p:nvGrpSpPr>
            <p:grpSpPr bwMode="auto">
              <a:xfrm>
                <a:off x="7686087" y="4889028"/>
                <a:ext cx="160973" cy="185969"/>
                <a:chOff x="3929857" y="5536817"/>
                <a:chExt cx="160973" cy="185969"/>
              </a:xfrm>
            </p:grpSpPr>
            <p:sp>
              <p:nvSpPr>
                <p:cNvPr id="687" name="Rechthoek 686"/>
                <p:cNvSpPr>
                  <a:spLocks noChangeAspect="1"/>
                </p:cNvSpPr>
                <p:nvPr/>
              </p:nvSpPr>
              <p:spPr>
                <a:xfrm>
                  <a:off x="3930769" y="5537216"/>
                  <a:ext cx="160945" cy="185867"/>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88" name="Ovaal 687"/>
                <p:cNvSpPr>
                  <a:spLocks noChangeAspect="1"/>
                </p:cNvSpPr>
                <p:nvPr/>
              </p:nvSpPr>
              <p:spPr>
                <a:xfrm>
                  <a:off x="3964653" y="5568988"/>
                  <a:ext cx="105885" cy="12391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grpSp>
          <p:nvGrpSpPr>
            <p:cNvPr id="102" name="Groep 108"/>
            <p:cNvGrpSpPr>
              <a:grpSpLocks/>
            </p:cNvGrpSpPr>
            <p:nvPr/>
          </p:nvGrpSpPr>
          <p:grpSpPr bwMode="auto">
            <a:xfrm>
              <a:off x="4052889" y="4045744"/>
              <a:ext cx="1017985" cy="1195388"/>
              <a:chOff x="3650323" y="4252083"/>
              <a:chExt cx="1808438" cy="1593002"/>
            </a:xfrm>
          </p:grpSpPr>
          <p:grpSp>
            <p:nvGrpSpPr>
              <p:cNvPr id="10346" name="Groep 250"/>
              <p:cNvGrpSpPr>
                <a:grpSpLocks/>
              </p:cNvGrpSpPr>
              <p:nvPr/>
            </p:nvGrpSpPr>
            <p:grpSpPr bwMode="auto">
              <a:xfrm>
                <a:off x="3919084" y="5547642"/>
                <a:ext cx="160973" cy="185969"/>
                <a:chOff x="3929857" y="5536817"/>
                <a:chExt cx="160973" cy="185969"/>
              </a:xfrm>
            </p:grpSpPr>
            <p:sp>
              <p:nvSpPr>
                <p:cNvPr id="186" name="Rechthoek 185"/>
                <p:cNvSpPr>
                  <a:spLocks noChangeAspect="1"/>
                </p:cNvSpPr>
                <p:nvPr/>
              </p:nvSpPr>
              <p:spPr>
                <a:xfrm>
                  <a:off x="3929718" y="5537556"/>
                  <a:ext cx="160750" cy="185638"/>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187" name="Ovaal 186"/>
                <p:cNvSpPr>
                  <a:spLocks noChangeAspect="1"/>
                </p:cNvSpPr>
                <p:nvPr/>
              </p:nvSpPr>
              <p:spPr>
                <a:xfrm>
                  <a:off x="3961445" y="5569289"/>
                  <a:ext cx="107873"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47" name="Groep 35"/>
              <p:cNvGrpSpPr>
                <a:grpSpLocks/>
              </p:cNvGrpSpPr>
              <p:nvPr/>
            </p:nvGrpSpPr>
            <p:grpSpPr bwMode="auto">
              <a:xfrm>
                <a:off x="4204536" y="4905699"/>
                <a:ext cx="160973" cy="185969"/>
                <a:chOff x="4164555" y="4894874"/>
                <a:chExt cx="160973" cy="185969"/>
              </a:xfrm>
            </p:grpSpPr>
            <p:sp>
              <p:nvSpPr>
                <p:cNvPr id="192" name="Rechthoek 191"/>
                <p:cNvSpPr>
                  <a:spLocks noChangeAspect="1"/>
                </p:cNvSpPr>
                <p:nvPr/>
              </p:nvSpPr>
              <p:spPr>
                <a:xfrm>
                  <a:off x="4164507" y="4894960"/>
                  <a:ext cx="160750" cy="185639"/>
                </a:xfrm>
                <a:prstGeom prst="rect">
                  <a:avLst/>
                </a:prstGeom>
                <a:solidFill>
                  <a:schemeClr val="accent3">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193" name="Ovaal 192"/>
                <p:cNvSpPr>
                  <a:spLocks noChangeAspect="1"/>
                </p:cNvSpPr>
                <p:nvPr/>
              </p:nvSpPr>
              <p:spPr>
                <a:xfrm>
                  <a:off x="4189889" y="4926693"/>
                  <a:ext cx="107873" cy="1221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48" name="Groep 247"/>
              <p:cNvGrpSpPr>
                <a:grpSpLocks/>
              </p:cNvGrpSpPr>
              <p:nvPr/>
            </p:nvGrpSpPr>
            <p:grpSpPr bwMode="auto">
              <a:xfrm>
                <a:off x="3707355" y="5294283"/>
                <a:ext cx="160973" cy="185969"/>
                <a:chOff x="3707641" y="5444090"/>
                <a:chExt cx="160973" cy="185969"/>
              </a:xfrm>
            </p:grpSpPr>
            <p:sp>
              <p:nvSpPr>
                <p:cNvPr id="201" name="Rechthoek 200"/>
                <p:cNvSpPr>
                  <a:spLocks noChangeAspect="1"/>
                </p:cNvSpPr>
                <p:nvPr/>
              </p:nvSpPr>
              <p:spPr>
                <a:xfrm>
                  <a:off x="3707718" y="5444323"/>
                  <a:ext cx="160750" cy="185638"/>
                </a:xfrm>
                <a:prstGeom prst="rect">
                  <a:avLst/>
                </a:prstGeom>
                <a:solidFill>
                  <a:srgbClr val="0099FF"/>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202" name="Ovaal 201"/>
                <p:cNvSpPr>
                  <a:spLocks noChangeAspect="1"/>
                </p:cNvSpPr>
                <p:nvPr/>
              </p:nvSpPr>
              <p:spPr>
                <a:xfrm>
                  <a:off x="3735214" y="5477642"/>
                  <a:ext cx="105757"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49" name="Groep 33"/>
              <p:cNvGrpSpPr>
                <a:grpSpLocks/>
              </p:cNvGrpSpPr>
              <p:nvPr/>
            </p:nvGrpSpPr>
            <p:grpSpPr bwMode="auto">
              <a:xfrm>
                <a:off x="3931589" y="4975347"/>
                <a:ext cx="160973" cy="185969"/>
                <a:chOff x="3942362" y="4964522"/>
                <a:chExt cx="160973" cy="185969"/>
              </a:xfrm>
            </p:grpSpPr>
            <p:sp>
              <p:nvSpPr>
                <p:cNvPr id="210" name="Rechthoek 209"/>
                <p:cNvSpPr>
                  <a:spLocks noChangeAspect="1"/>
                </p:cNvSpPr>
                <p:nvPr/>
              </p:nvSpPr>
              <p:spPr>
                <a:xfrm>
                  <a:off x="3942409" y="4964773"/>
                  <a:ext cx="160750" cy="185639"/>
                </a:xfrm>
                <a:prstGeom prst="rect">
                  <a:avLst/>
                </a:prstGeom>
                <a:solidFill>
                  <a:srgbClr val="FF66CC"/>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211" name="Ovaal 210"/>
                <p:cNvSpPr>
                  <a:spLocks noChangeAspect="1"/>
                </p:cNvSpPr>
                <p:nvPr/>
              </p:nvSpPr>
              <p:spPr>
                <a:xfrm>
                  <a:off x="3969905" y="4994920"/>
                  <a:ext cx="107873"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50" name="Groep 36"/>
              <p:cNvGrpSpPr>
                <a:grpSpLocks/>
              </p:cNvGrpSpPr>
              <p:nvPr/>
            </p:nvGrpSpPr>
            <p:grpSpPr bwMode="auto">
              <a:xfrm>
                <a:off x="4948259" y="5175408"/>
                <a:ext cx="160973" cy="185969"/>
                <a:chOff x="4959032" y="5164583"/>
                <a:chExt cx="160973" cy="185969"/>
              </a:xfrm>
            </p:grpSpPr>
            <p:sp>
              <p:nvSpPr>
                <p:cNvPr id="228" name="Rechthoek 227"/>
                <p:cNvSpPr>
                  <a:spLocks noChangeAspect="1"/>
                </p:cNvSpPr>
                <p:nvPr/>
              </p:nvSpPr>
              <p:spPr>
                <a:xfrm>
                  <a:off x="4959786" y="5164691"/>
                  <a:ext cx="160750" cy="185639"/>
                </a:xfrm>
                <a:prstGeom prst="rect">
                  <a:avLst/>
                </a:prstGeom>
                <a:solidFill>
                  <a:schemeClr val="tx1">
                    <a:lumMod val="75000"/>
                    <a:lumOff val="2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229" name="Ovaal 228"/>
                <p:cNvSpPr>
                  <a:spLocks noChangeAspect="1"/>
                </p:cNvSpPr>
                <p:nvPr/>
              </p:nvSpPr>
              <p:spPr>
                <a:xfrm>
                  <a:off x="4987284" y="5196424"/>
                  <a:ext cx="107871" cy="1221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51" name="Groep 530"/>
              <p:cNvGrpSpPr>
                <a:grpSpLocks/>
              </p:cNvGrpSpPr>
              <p:nvPr/>
            </p:nvGrpSpPr>
            <p:grpSpPr bwMode="auto">
              <a:xfrm>
                <a:off x="4270789" y="5394223"/>
                <a:ext cx="160973" cy="185969"/>
                <a:chOff x="3929857" y="5536817"/>
                <a:chExt cx="160973" cy="185969"/>
              </a:xfrm>
            </p:grpSpPr>
            <p:sp>
              <p:nvSpPr>
                <p:cNvPr id="532" name="Rechthoek 531"/>
                <p:cNvSpPr>
                  <a:spLocks noChangeAspect="1"/>
                </p:cNvSpPr>
                <p:nvPr/>
              </p:nvSpPr>
              <p:spPr>
                <a:xfrm>
                  <a:off x="3929126" y="5537069"/>
                  <a:ext cx="160750" cy="185639"/>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33" name="Ovaal 532"/>
                <p:cNvSpPr>
                  <a:spLocks noChangeAspect="1"/>
                </p:cNvSpPr>
                <p:nvPr/>
              </p:nvSpPr>
              <p:spPr>
                <a:xfrm>
                  <a:off x="3962968" y="5568802"/>
                  <a:ext cx="107871"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52" name="Groep 533"/>
              <p:cNvGrpSpPr>
                <a:grpSpLocks/>
              </p:cNvGrpSpPr>
              <p:nvPr/>
            </p:nvGrpSpPr>
            <p:grpSpPr bwMode="auto">
              <a:xfrm>
                <a:off x="4582580" y="4854225"/>
                <a:ext cx="160973" cy="185969"/>
                <a:chOff x="3929857" y="5536817"/>
                <a:chExt cx="160973" cy="185969"/>
              </a:xfrm>
            </p:grpSpPr>
            <p:sp>
              <p:nvSpPr>
                <p:cNvPr id="535" name="Rechthoek 534"/>
                <p:cNvSpPr>
                  <a:spLocks noChangeAspect="1"/>
                </p:cNvSpPr>
                <p:nvPr/>
              </p:nvSpPr>
              <p:spPr>
                <a:xfrm>
                  <a:off x="3930374" y="5537604"/>
                  <a:ext cx="160750" cy="185639"/>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36" name="Ovaal 535"/>
                <p:cNvSpPr>
                  <a:spLocks noChangeAspect="1"/>
                </p:cNvSpPr>
                <p:nvPr/>
              </p:nvSpPr>
              <p:spPr>
                <a:xfrm>
                  <a:off x="3964216" y="5569337"/>
                  <a:ext cx="105757"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53" name="Groep 536"/>
              <p:cNvGrpSpPr>
                <a:grpSpLocks/>
              </p:cNvGrpSpPr>
              <p:nvPr/>
            </p:nvGrpSpPr>
            <p:grpSpPr bwMode="auto">
              <a:xfrm>
                <a:off x="5116021" y="4884051"/>
                <a:ext cx="160973" cy="185969"/>
                <a:chOff x="3929857" y="5536817"/>
                <a:chExt cx="160973" cy="185969"/>
              </a:xfrm>
            </p:grpSpPr>
            <p:sp>
              <p:nvSpPr>
                <p:cNvPr id="538" name="Rechthoek 537"/>
                <p:cNvSpPr>
                  <a:spLocks noChangeAspect="1"/>
                </p:cNvSpPr>
                <p:nvPr/>
              </p:nvSpPr>
              <p:spPr>
                <a:xfrm>
                  <a:off x="3929946" y="5536338"/>
                  <a:ext cx="160750" cy="187225"/>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39" name="Ovaal 538"/>
                <p:cNvSpPr>
                  <a:spLocks noChangeAspect="1"/>
                </p:cNvSpPr>
                <p:nvPr/>
              </p:nvSpPr>
              <p:spPr>
                <a:xfrm>
                  <a:off x="3963788" y="5568071"/>
                  <a:ext cx="105757" cy="1253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54" name="Groep 539"/>
              <p:cNvGrpSpPr>
                <a:grpSpLocks/>
              </p:cNvGrpSpPr>
              <p:nvPr/>
            </p:nvGrpSpPr>
            <p:grpSpPr bwMode="auto">
              <a:xfrm>
                <a:off x="4626185" y="5166604"/>
                <a:ext cx="160973" cy="185969"/>
                <a:chOff x="3929857" y="5536817"/>
                <a:chExt cx="160973" cy="185969"/>
              </a:xfrm>
            </p:grpSpPr>
            <p:sp>
              <p:nvSpPr>
                <p:cNvPr id="541" name="Rechthoek 540"/>
                <p:cNvSpPr>
                  <a:spLocks noChangeAspect="1"/>
                </p:cNvSpPr>
                <p:nvPr/>
              </p:nvSpPr>
              <p:spPr>
                <a:xfrm>
                  <a:off x="3929071" y="5536209"/>
                  <a:ext cx="160750" cy="187225"/>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42" name="Ovaal 541"/>
                <p:cNvSpPr>
                  <a:spLocks noChangeAspect="1"/>
                </p:cNvSpPr>
                <p:nvPr/>
              </p:nvSpPr>
              <p:spPr>
                <a:xfrm>
                  <a:off x="3962913" y="5567942"/>
                  <a:ext cx="107871" cy="1253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55" name="Groep 542"/>
              <p:cNvGrpSpPr>
                <a:grpSpLocks/>
              </p:cNvGrpSpPr>
              <p:nvPr/>
            </p:nvGrpSpPr>
            <p:grpSpPr bwMode="auto">
              <a:xfrm>
                <a:off x="4918796" y="4594159"/>
                <a:ext cx="160973" cy="185969"/>
                <a:chOff x="3929857" y="5536817"/>
                <a:chExt cx="160973" cy="185969"/>
              </a:xfrm>
            </p:grpSpPr>
            <p:sp>
              <p:nvSpPr>
                <p:cNvPr id="544" name="Rechthoek 543"/>
                <p:cNvSpPr>
                  <a:spLocks noChangeAspect="1"/>
                </p:cNvSpPr>
                <p:nvPr/>
              </p:nvSpPr>
              <p:spPr>
                <a:xfrm>
                  <a:off x="3930463" y="5537459"/>
                  <a:ext cx="160750" cy="185639"/>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45" name="Ovaal 544"/>
                <p:cNvSpPr>
                  <a:spLocks noChangeAspect="1"/>
                </p:cNvSpPr>
                <p:nvPr/>
              </p:nvSpPr>
              <p:spPr>
                <a:xfrm>
                  <a:off x="3964305" y="5569192"/>
                  <a:ext cx="105757"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56" name="Groep 546"/>
              <p:cNvGrpSpPr>
                <a:grpSpLocks/>
              </p:cNvGrpSpPr>
              <p:nvPr/>
            </p:nvGrpSpPr>
            <p:grpSpPr bwMode="auto">
              <a:xfrm>
                <a:off x="5270210" y="5517087"/>
                <a:ext cx="160973" cy="185969"/>
                <a:chOff x="4959032" y="5164583"/>
                <a:chExt cx="160973" cy="185969"/>
              </a:xfrm>
            </p:grpSpPr>
            <p:sp>
              <p:nvSpPr>
                <p:cNvPr id="548" name="Rechthoek 547"/>
                <p:cNvSpPr>
                  <a:spLocks noChangeAspect="1"/>
                </p:cNvSpPr>
                <p:nvPr/>
              </p:nvSpPr>
              <p:spPr>
                <a:xfrm>
                  <a:off x="4959336" y="5164144"/>
                  <a:ext cx="160750" cy="185638"/>
                </a:xfrm>
                <a:prstGeom prst="rect">
                  <a:avLst/>
                </a:prstGeom>
                <a:solidFill>
                  <a:schemeClr val="tx1">
                    <a:lumMod val="75000"/>
                    <a:lumOff val="2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49" name="Ovaal 548"/>
                <p:cNvSpPr>
                  <a:spLocks noChangeAspect="1"/>
                </p:cNvSpPr>
                <p:nvPr/>
              </p:nvSpPr>
              <p:spPr>
                <a:xfrm>
                  <a:off x="4986833" y="5195877"/>
                  <a:ext cx="107871" cy="1221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57" name="Groep 549"/>
              <p:cNvGrpSpPr>
                <a:grpSpLocks/>
              </p:cNvGrpSpPr>
              <p:nvPr/>
            </p:nvGrpSpPr>
            <p:grpSpPr bwMode="auto">
              <a:xfrm>
                <a:off x="5297788" y="4522724"/>
                <a:ext cx="160973" cy="185969"/>
                <a:chOff x="4959032" y="5164583"/>
                <a:chExt cx="160973" cy="185969"/>
              </a:xfrm>
            </p:grpSpPr>
            <p:sp>
              <p:nvSpPr>
                <p:cNvPr id="551" name="Rechthoek 550"/>
                <p:cNvSpPr>
                  <a:spLocks noChangeAspect="1"/>
                </p:cNvSpPr>
                <p:nvPr/>
              </p:nvSpPr>
              <p:spPr>
                <a:xfrm>
                  <a:off x="4959255" y="5165261"/>
                  <a:ext cx="160750" cy="185638"/>
                </a:xfrm>
                <a:prstGeom prst="rect">
                  <a:avLst/>
                </a:prstGeom>
                <a:solidFill>
                  <a:schemeClr val="tx1">
                    <a:lumMod val="75000"/>
                    <a:lumOff val="2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52" name="Ovaal 551"/>
                <p:cNvSpPr>
                  <a:spLocks noChangeAspect="1"/>
                </p:cNvSpPr>
                <p:nvPr/>
              </p:nvSpPr>
              <p:spPr>
                <a:xfrm>
                  <a:off x="4986751" y="5196994"/>
                  <a:ext cx="105757" cy="1221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58" name="Groep 555"/>
              <p:cNvGrpSpPr>
                <a:grpSpLocks/>
              </p:cNvGrpSpPr>
              <p:nvPr/>
            </p:nvGrpSpPr>
            <p:grpSpPr bwMode="auto">
              <a:xfrm>
                <a:off x="5265046" y="5165602"/>
                <a:ext cx="160973" cy="185969"/>
                <a:chOff x="3929857" y="5536817"/>
                <a:chExt cx="160973" cy="185969"/>
              </a:xfrm>
            </p:grpSpPr>
            <p:sp>
              <p:nvSpPr>
                <p:cNvPr id="557" name="Rechthoek 556"/>
                <p:cNvSpPr>
                  <a:spLocks noChangeAspect="1"/>
                </p:cNvSpPr>
                <p:nvPr/>
              </p:nvSpPr>
              <p:spPr>
                <a:xfrm>
                  <a:off x="3928980" y="5537212"/>
                  <a:ext cx="162865" cy="185639"/>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58" name="Ovaal 557"/>
                <p:cNvSpPr>
                  <a:spLocks noChangeAspect="1"/>
                </p:cNvSpPr>
                <p:nvPr/>
              </p:nvSpPr>
              <p:spPr>
                <a:xfrm>
                  <a:off x="3962823" y="5568945"/>
                  <a:ext cx="107871"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59" name="Groep 558"/>
              <p:cNvGrpSpPr>
                <a:grpSpLocks/>
              </p:cNvGrpSpPr>
              <p:nvPr/>
            </p:nvGrpSpPr>
            <p:grpSpPr bwMode="auto">
              <a:xfrm>
                <a:off x="4656648" y="5506950"/>
                <a:ext cx="160973" cy="185969"/>
                <a:chOff x="4164555" y="4894874"/>
                <a:chExt cx="160973" cy="185969"/>
              </a:xfrm>
            </p:grpSpPr>
            <p:sp>
              <p:nvSpPr>
                <p:cNvPr id="560" name="Rechthoek 559"/>
                <p:cNvSpPr>
                  <a:spLocks noChangeAspect="1"/>
                </p:cNvSpPr>
                <p:nvPr/>
              </p:nvSpPr>
              <p:spPr>
                <a:xfrm>
                  <a:off x="4165032" y="4895052"/>
                  <a:ext cx="160750" cy="185638"/>
                </a:xfrm>
                <a:prstGeom prst="rect">
                  <a:avLst/>
                </a:prstGeom>
                <a:solidFill>
                  <a:schemeClr val="accent3">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61" name="Ovaal 560"/>
                <p:cNvSpPr>
                  <a:spLocks noChangeAspect="1"/>
                </p:cNvSpPr>
                <p:nvPr/>
              </p:nvSpPr>
              <p:spPr>
                <a:xfrm>
                  <a:off x="4190414" y="4926785"/>
                  <a:ext cx="107873" cy="1221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60" name="Groep 561"/>
              <p:cNvGrpSpPr>
                <a:grpSpLocks/>
              </p:cNvGrpSpPr>
              <p:nvPr/>
            </p:nvGrpSpPr>
            <p:grpSpPr bwMode="auto">
              <a:xfrm>
                <a:off x="4817289" y="4924017"/>
                <a:ext cx="160973" cy="185969"/>
                <a:chOff x="4164555" y="4894874"/>
                <a:chExt cx="160973" cy="185969"/>
              </a:xfrm>
            </p:grpSpPr>
            <p:sp>
              <p:nvSpPr>
                <p:cNvPr id="563" name="Rechthoek 562"/>
                <p:cNvSpPr>
                  <a:spLocks noChangeAspect="1"/>
                </p:cNvSpPr>
                <p:nvPr/>
              </p:nvSpPr>
              <p:spPr>
                <a:xfrm>
                  <a:off x="4165141" y="4894095"/>
                  <a:ext cx="160750" cy="187225"/>
                </a:xfrm>
                <a:prstGeom prst="rect">
                  <a:avLst/>
                </a:prstGeom>
                <a:solidFill>
                  <a:schemeClr val="accent3">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64" name="Ovaal 563"/>
                <p:cNvSpPr>
                  <a:spLocks noChangeAspect="1"/>
                </p:cNvSpPr>
                <p:nvPr/>
              </p:nvSpPr>
              <p:spPr>
                <a:xfrm>
                  <a:off x="4192639" y="4925829"/>
                  <a:ext cx="105757"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61" name="Groep 564"/>
              <p:cNvGrpSpPr>
                <a:grpSpLocks/>
              </p:cNvGrpSpPr>
              <p:nvPr/>
            </p:nvGrpSpPr>
            <p:grpSpPr bwMode="auto">
              <a:xfrm>
                <a:off x="3969553" y="5243997"/>
                <a:ext cx="160973" cy="185969"/>
                <a:chOff x="3707641" y="5444090"/>
                <a:chExt cx="160973" cy="185969"/>
              </a:xfrm>
            </p:grpSpPr>
            <p:sp>
              <p:nvSpPr>
                <p:cNvPr id="566" name="Rechthoek 565"/>
                <p:cNvSpPr>
                  <a:spLocks noChangeAspect="1"/>
                </p:cNvSpPr>
                <p:nvPr/>
              </p:nvSpPr>
              <p:spPr>
                <a:xfrm>
                  <a:off x="3707797" y="5443836"/>
                  <a:ext cx="160750" cy="185638"/>
                </a:xfrm>
                <a:prstGeom prst="rect">
                  <a:avLst/>
                </a:prstGeom>
                <a:solidFill>
                  <a:srgbClr val="0099FF"/>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67" name="Ovaal 566"/>
                <p:cNvSpPr>
                  <a:spLocks noChangeAspect="1"/>
                </p:cNvSpPr>
                <p:nvPr/>
              </p:nvSpPr>
              <p:spPr>
                <a:xfrm>
                  <a:off x="3735293" y="5477155"/>
                  <a:ext cx="105757"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62" name="Groep 567"/>
              <p:cNvGrpSpPr>
                <a:grpSpLocks/>
              </p:cNvGrpSpPr>
              <p:nvPr/>
            </p:nvGrpSpPr>
            <p:grpSpPr bwMode="auto">
              <a:xfrm>
                <a:off x="4293601" y="5156201"/>
                <a:ext cx="160973" cy="185969"/>
                <a:chOff x="3942362" y="4964522"/>
                <a:chExt cx="160973" cy="185969"/>
              </a:xfrm>
            </p:grpSpPr>
            <p:sp>
              <p:nvSpPr>
                <p:cNvPr id="569" name="Rechthoek 568"/>
                <p:cNvSpPr>
                  <a:spLocks noChangeAspect="1"/>
                </p:cNvSpPr>
                <p:nvPr/>
              </p:nvSpPr>
              <p:spPr>
                <a:xfrm>
                  <a:off x="3942084" y="4964798"/>
                  <a:ext cx="160750" cy="185639"/>
                </a:xfrm>
                <a:prstGeom prst="rect">
                  <a:avLst/>
                </a:prstGeom>
                <a:solidFill>
                  <a:srgbClr val="FF66CC"/>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70" name="Ovaal 569"/>
                <p:cNvSpPr>
                  <a:spLocks noChangeAspect="1"/>
                </p:cNvSpPr>
                <p:nvPr/>
              </p:nvSpPr>
              <p:spPr>
                <a:xfrm>
                  <a:off x="3969581" y="4994945"/>
                  <a:ext cx="107871"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63" name="Groep 576"/>
              <p:cNvGrpSpPr>
                <a:grpSpLocks/>
              </p:cNvGrpSpPr>
              <p:nvPr/>
            </p:nvGrpSpPr>
            <p:grpSpPr bwMode="auto">
              <a:xfrm>
                <a:off x="3667306" y="4980905"/>
                <a:ext cx="160973" cy="185969"/>
                <a:chOff x="3707641" y="5444090"/>
                <a:chExt cx="160973" cy="185969"/>
              </a:xfrm>
            </p:grpSpPr>
            <p:sp>
              <p:nvSpPr>
                <p:cNvPr id="578" name="Rechthoek 577"/>
                <p:cNvSpPr>
                  <a:spLocks noChangeAspect="1"/>
                </p:cNvSpPr>
                <p:nvPr/>
              </p:nvSpPr>
              <p:spPr>
                <a:xfrm>
                  <a:off x="3707580" y="5443543"/>
                  <a:ext cx="160750" cy="187225"/>
                </a:xfrm>
                <a:prstGeom prst="rect">
                  <a:avLst/>
                </a:prstGeom>
                <a:solidFill>
                  <a:srgbClr val="0099FF"/>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79" name="Ovaal 578"/>
                <p:cNvSpPr>
                  <a:spLocks noChangeAspect="1"/>
                </p:cNvSpPr>
                <p:nvPr/>
              </p:nvSpPr>
              <p:spPr>
                <a:xfrm>
                  <a:off x="3735077" y="5476863"/>
                  <a:ext cx="105757" cy="1253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64" name="Groep 579"/>
              <p:cNvGrpSpPr>
                <a:grpSpLocks/>
              </p:cNvGrpSpPr>
              <p:nvPr/>
            </p:nvGrpSpPr>
            <p:grpSpPr bwMode="auto">
              <a:xfrm>
                <a:off x="3650323" y="5568411"/>
                <a:ext cx="160973" cy="185969"/>
                <a:chOff x="3942362" y="4964522"/>
                <a:chExt cx="160973" cy="185969"/>
              </a:xfrm>
            </p:grpSpPr>
            <p:sp>
              <p:nvSpPr>
                <p:cNvPr id="581" name="Rechthoek 580"/>
                <p:cNvSpPr>
                  <a:spLocks noChangeAspect="1"/>
                </p:cNvSpPr>
                <p:nvPr/>
              </p:nvSpPr>
              <p:spPr>
                <a:xfrm>
                  <a:off x="3942362" y="4965118"/>
                  <a:ext cx="160750" cy="185639"/>
                </a:xfrm>
                <a:prstGeom prst="rect">
                  <a:avLst/>
                </a:prstGeom>
                <a:solidFill>
                  <a:srgbClr val="FF66CC"/>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82" name="Ovaal 581"/>
                <p:cNvSpPr>
                  <a:spLocks noChangeAspect="1"/>
                </p:cNvSpPr>
                <p:nvPr/>
              </p:nvSpPr>
              <p:spPr>
                <a:xfrm>
                  <a:off x="3969859" y="4995265"/>
                  <a:ext cx="107871"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65" name="Groep 582"/>
              <p:cNvGrpSpPr>
                <a:grpSpLocks/>
              </p:cNvGrpSpPr>
              <p:nvPr/>
            </p:nvGrpSpPr>
            <p:grpSpPr bwMode="auto">
              <a:xfrm>
                <a:off x="4324753" y="5659116"/>
                <a:ext cx="160973" cy="185969"/>
                <a:chOff x="3942362" y="4964522"/>
                <a:chExt cx="160973" cy="185969"/>
              </a:xfrm>
            </p:grpSpPr>
            <p:sp>
              <p:nvSpPr>
                <p:cNvPr id="584" name="Rechthoek 583"/>
                <p:cNvSpPr>
                  <a:spLocks noChangeAspect="1"/>
                </p:cNvSpPr>
                <p:nvPr/>
              </p:nvSpPr>
              <p:spPr>
                <a:xfrm>
                  <a:off x="3942659" y="4964853"/>
                  <a:ext cx="160750" cy="185638"/>
                </a:xfrm>
                <a:prstGeom prst="rect">
                  <a:avLst/>
                </a:prstGeom>
                <a:solidFill>
                  <a:srgbClr val="FF66CC"/>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85" name="Ovaal 584"/>
                <p:cNvSpPr>
                  <a:spLocks noChangeAspect="1"/>
                </p:cNvSpPr>
                <p:nvPr/>
              </p:nvSpPr>
              <p:spPr>
                <a:xfrm>
                  <a:off x="3970155" y="4994999"/>
                  <a:ext cx="107873"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66" name="Groep 585"/>
              <p:cNvGrpSpPr>
                <a:grpSpLocks/>
              </p:cNvGrpSpPr>
              <p:nvPr/>
            </p:nvGrpSpPr>
            <p:grpSpPr bwMode="auto">
              <a:xfrm>
                <a:off x="4948259" y="5437252"/>
                <a:ext cx="160973" cy="185969"/>
                <a:chOff x="4959032" y="5164583"/>
                <a:chExt cx="160973" cy="185969"/>
              </a:xfrm>
            </p:grpSpPr>
            <p:sp>
              <p:nvSpPr>
                <p:cNvPr id="587" name="Rechthoek 586"/>
                <p:cNvSpPr>
                  <a:spLocks noChangeAspect="1"/>
                </p:cNvSpPr>
                <p:nvPr/>
              </p:nvSpPr>
              <p:spPr>
                <a:xfrm>
                  <a:off x="4959786" y="5164646"/>
                  <a:ext cx="160750" cy="185638"/>
                </a:xfrm>
                <a:prstGeom prst="rect">
                  <a:avLst/>
                </a:prstGeom>
                <a:solidFill>
                  <a:schemeClr val="tx1">
                    <a:lumMod val="75000"/>
                    <a:lumOff val="2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88" name="Ovaal 587"/>
                <p:cNvSpPr>
                  <a:spLocks noChangeAspect="1"/>
                </p:cNvSpPr>
                <p:nvPr/>
              </p:nvSpPr>
              <p:spPr>
                <a:xfrm>
                  <a:off x="4987284" y="5196379"/>
                  <a:ext cx="107871" cy="1221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67" name="Groep 588"/>
              <p:cNvGrpSpPr>
                <a:grpSpLocks/>
              </p:cNvGrpSpPr>
              <p:nvPr/>
            </p:nvGrpSpPr>
            <p:grpSpPr bwMode="auto">
              <a:xfrm>
                <a:off x="4490633" y="4331679"/>
                <a:ext cx="160973" cy="185969"/>
                <a:chOff x="3929857" y="5536817"/>
                <a:chExt cx="160973" cy="185969"/>
              </a:xfrm>
            </p:grpSpPr>
            <p:sp>
              <p:nvSpPr>
                <p:cNvPr id="590" name="Rechthoek 589"/>
                <p:cNvSpPr>
                  <a:spLocks noChangeAspect="1"/>
                </p:cNvSpPr>
                <p:nvPr/>
              </p:nvSpPr>
              <p:spPr>
                <a:xfrm>
                  <a:off x="3929255" y="5536554"/>
                  <a:ext cx="160750" cy="185639"/>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91" name="Ovaal 590"/>
                <p:cNvSpPr>
                  <a:spLocks noChangeAspect="1"/>
                </p:cNvSpPr>
                <p:nvPr/>
              </p:nvSpPr>
              <p:spPr>
                <a:xfrm>
                  <a:off x="3963097" y="5568287"/>
                  <a:ext cx="105757"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68" name="Groep 594"/>
              <p:cNvGrpSpPr>
                <a:grpSpLocks/>
              </p:cNvGrpSpPr>
              <p:nvPr/>
            </p:nvGrpSpPr>
            <p:grpSpPr bwMode="auto">
              <a:xfrm>
                <a:off x="4865622" y="4318734"/>
                <a:ext cx="160973" cy="185969"/>
                <a:chOff x="3707641" y="5444090"/>
                <a:chExt cx="160973" cy="185969"/>
              </a:xfrm>
            </p:grpSpPr>
            <p:sp>
              <p:nvSpPr>
                <p:cNvPr id="596" name="Rechthoek 595"/>
                <p:cNvSpPr>
                  <a:spLocks noChangeAspect="1"/>
                </p:cNvSpPr>
                <p:nvPr/>
              </p:nvSpPr>
              <p:spPr>
                <a:xfrm>
                  <a:off x="3708543" y="5444079"/>
                  <a:ext cx="160750" cy="185639"/>
                </a:xfrm>
                <a:prstGeom prst="rect">
                  <a:avLst/>
                </a:prstGeom>
                <a:solidFill>
                  <a:srgbClr val="0099FF"/>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97" name="Ovaal 596"/>
                <p:cNvSpPr>
                  <a:spLocks noChangeAspect="1"/>
                </p:cNvSpPr>
                <p:nvPr/>
              </p:nvSpPr>
              <p:spPr>
                <a:xfrm>
                  <a:off x="3736039" y="5477399"/>
                  <a:ext cx="107873"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69" name="Groep 597"/>
              <p:cNvGrpSpPr>
                <a:grpSpLocks/>
              </p:cNvGrpSpPr>
              <p:nvPr/>
            </p:nvGrpSpPr>
            <p:grpSpPr bwMode="auto">
              <a:xfrm>
                <a:off x="3782575" y="4682353"/>
                <a:ext cx="160973" cy="185969"/>
                <a:chOff x="4164555" y="4894874"/>
                <a:chExt cx="160973" cy="185969"/>
              </a:xfrm>
            </p:grpSpPr>
            <p:sp>
              <p:nvSpPr>
                <p:cNvPr id="599" name="Rechthoek 598"/>
                <p:cNvSpPr>
                  <a:spLocks noChangeAspect="1"/>
                </p:cNvSpPr>
                <p:nvPr/>
              </p:nvSpPr>
              <p:spPr>
                <a:xfrm>
                  <a:off x="4165557" y="4894588"/>
                  <a:ext cx="160750" cy="185638"/>
                </a:xfrm>
                <a:prstGeom prst="rect">
                  <a:avLst/>
                </a:prstGeom>
                <a:solidFill>
                  <a:schemeClr val="accent3">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00" name="Ovaal 599"/>
                <p:cNvSpPr>
                  <a:spLocks noChangeAspect="1"/>
                </p:cNvSpPr>
                <p:nvPr/>
              </p:nvSpPr>
              <p:spPr>
                <a:xfrm>
                  <a:off x="4190939" y="4926321"/>
                  <a:ext cx="107871" cy="1221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70" name="Groep 600"/>
              <p:cNvGrpSpPr>
                <a:grpSpLocks/>
              </p:cNvGrpSpPr>
              <p:nvPr/>
            </p:nvGrpSpPr>
            <p:grpSpPr bwMode="auto">
              <a:xfrm>
                <a:off x="3817924" y="4403175"/>
                <a:ext cx="160973" cy="185969"/>
                <a:chOff x="3929857" y="5536817"/>
                <a:chExt cx="160973" cy="185969"/>
              </a:xfrm>
            </p:grpSpPr>
            <p:sp>
              <p:nvSpPr>
                <p:cNvPr id="602" name="Rechthoek 601"/>
                <p:cNvSpPr>
                  <a:spLocks noChangeAspect="1"/>
                </p:cNvSpPr>
                <p:nvPr/>
              </p:nvSpPr>
              <p:spPr>
                <a:xfrm>
                  <a:off x="3929352" y="5536458"/>
                  <a:ext cx="160750" cy="185638"/>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03" name="Ovaal 602"/>
                <p:cNvSpPr>
                  <a:spLocks noChangeAspect="1"/>
                </p:cNvSpPr>
                <p:nvPr/>
              </p:nvSpPr>
              <p:spPr>
                <a:xfrm>
                  <a:off x="3963194" y="5568191"/>
                  <a:ext cx="105757"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71" name="Groep 603"/>
              <p:cNvGrpSpPr>
                <a:grpSpLocks/>
              </p:cNvGrpSpPr>
              <p:nvPr/>
            </p:nvGrpSpPr>
            <p:grpSpPr bwMode="auto">
              <a:xfrm>
                <a:off x="4204073" y="4271732"/>
                <a:ext cx="160973" cy="185969"/>
                <a:chOff x="3929857" y="5536817"/>
                <a:chExt cx="160973" cy="185969"/>
              </a:xfrm>
            </p:grpSpPr>
            <p:sp>
              <p:nvSpPr>
                <p:cNvPr id="605" name="Rechthoek 604"/>
                <p:cNvSpPr>
                  <a:spLocks noChangeAspect="1"/>
                </p:cNvSpPr>
                <p:nvPr/>
              </p:nvSpPr>
              <p:spPr>
                <a:xfrm>
                  <a:off x="3930271" y="5536208"/>
                  <a:ext cx="160750" cy="187225"/>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06" name="Ovaal 605"/>
                <p:cNvSpPr>
                  <a:spLocks noChangeAspect="1"/>
                </p:cNvSpPr>
                <p:nvPr/>
              </p:nvSpPr>
              <p:spPr>
                <a:xfrm>
                  <a:off x="3964114" y="5567941"/>
                  <a:ext cx="107873" cy="1253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72" name="Groep 688"/>
              <p:cNvGrpSpPr>
                <a:grpSpLocks/>
              </p:cNvGrpSpPr>
              <p:nvPr/>
            </p:nvGrpSpPr>
            <p:grpSpPr bwMode="auto">
              <a:xfrm>
                <a:off x="4103638" y="4563181"/>
                <a:ext cx="160973" cy="185969"/>
                <a:chOff x="3929857" y="5536817"/>
                <a:chExt cx="160973" cy="185969"/>
              </a:xfrm>
            </p:grpSpPr>
            <p:sp>
              <p:nvSpPr>
                <p:cNvPr id="690" name="Rechthoek 689"/>
                <p:cNvSpPr>
                  <a:spLocks noChangeAspect="1"/>
                </p:cNvSpPr>
                <p:nvPr/>
              </p:nvSpPr>
              <p:spPr>
                <a:xfrm>
                  <a:off x="3929180" y="5536703"/>
                  <a:ext cx="160750" cy="185639"/>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91" name="Ovaal 690"/>
                <p:cNvSpPr>
                  <a:spLocks noChangeAspect="1"/>
                </p:cNvSpPr>
                <p:nvPr/>
              </p:nvSpPr>
              <p:spPr>
                <a:xfrm>
                  <a:off x="3963022" y="5568436"/>
                  <a:ext cx="105757"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73" name="Groep 691"/>
              <p:cNvGrpSpPr>
                <a:grpSpLocks/>
              </p:cNvGrpSpPr>
              <p:nvPr/>
            </p:nvGrpSpPr>
            <p:grpSpPr bwMode="auto">
              <a:xfrm>
                <a:off x="4364899" y="4613304"/>
                <a:ext cx="160973" cy="185969"/>
                <a:chOff x="3929857" y="5536817"/>
                <a:chExt cx="160973" cy="185969"/>
              </a:xfrm>
            </p:grpSpPr>
            <p:sp>
              <p:nvSpPr>
                <p:cNvPr id="693" name="Rechthoek 692"/>
                <p:cNvSpPr>
                  <a:spLocks noChangeAspect="1"/>
                </p:cNvSpPr>
                <p:nvPr/>
              </p:nvSpPr>
              <p:spPr>
                <a:xfrm>
                  <a:off x="3930195" y="5537354"/>
                  <a:ext cx="160750" cy="185639"/>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94" name="Ovaal 693"/>
                <p:cNvSpPr>
                  <a:spLocks noChangeAspect="1"/>
                </p:cNvSpPr>
                <p:nvPr/>
              </p:nvSpPr>
              <p:spPr>
                <a:xfrm>
                  <a:off x="3961923" y="5569087"/>
                  <a:ext cx="107871"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74" name="Groep 694"/>
              <p:cNvGrpSpPr>
                <a:grpSpLocks/>
              </p:cNvGrpSpPr>
              <p:nvPr/>
            </p:nvGrpSpPr>
            <p:grpSpPr bwMode="auto">
              <a:xfrm>
                <a:off x="4656316" y="4563181"/>
                <a:ext cx="160973" cy="185969"/>
                <a:chOff x="3929857" y="5536817"/>
                <a:chExt cx="160973" cy="185969"/>
              </a:xfrm>
            </p:grpSpPr>
            <p:sp>
              <p:nvSpPr>
                <p:cNvPr id="696" name="Rechthoek 695"/>
                <p:cNvSpPr>
                  <a:spLocks noChangeAspect="1"/>
                </p:cNvSpPr>
                <p:nvPr/>
              </p:nvSpPr>
              <p:spPr>
                <a:xfrm>
                  <a:off x="3930667" y="5536703"/>
                  <a:ext cx="160750" cy="185639"/>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697" name="Ovaal 696"/>
                <p:cNvSpPr>
                  <a:spLocks noChangeAspect="1"/>
                </p:cNvSpPr>
                <p:nvPr/>
              </p:nvSpPr>
              <p:spPr>
                <a:xfrm>
                  <a:off x="3964509" y="5568436"/>
                  <a:ext cx="107873"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75" name="Groep 697"/>
              <p:cNvGrpSpPr>
                <a:grpSpLocks/>
              </p:cNvGrpSpPr>
              <p:nvPr/>
            </p:nvGrpSpPr>
            <p:grpSpPr bwMode="auto">
              <a:xfrm>
                <a:off x="5158324" y="4252083"/>
                <a:ext cx="160973" cy="185969"/>
                <a:chOff x="3929857" y="5536817"/>
                <a:chExt cx="160973" cy="185969"/>
              </a:xfrm>
            </p:grpSpPr>
            <p:sp>
              <p:nvSpPr>
                <p:cNvPr id="699" name="Rechthoek 698"/>
                <p:cNvSpPr>
                  <a:spLocks noChangeAspect="1"/>
                </p:cNvSpPr>
                <p:nvPr/>
              </p:nvSpPr>
              <p:spPr>
                <a:xfrm>
                  <a:off x="3929945" y="5536817"/>
                  <a:ext cx="160750" cy="185639"/>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700" name="Ovaal 699"/>
                <p:cNvSpPr>
                  <a:spLocks noChangeAspect="1"/>
                </p:cNvSpPr>
                <p:nvPr/>
              </p:nvSpPr>
              <p:spPr>
                <a:xfrm>
                  <a:off x="3963787" y="5568550"/>
                  <a:ext cx="105757" cy="123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grpSp>
          <p:nvGrpSpPr>
            <p:cNvPr id="167" name="Groep 109"/>
            <p:cNvGrpSpPr>
              <a:grpSpLocks/>
            </p:cNvGrpSpPr>
            <p:nvPr/>
          </p:nvGrpSpPr>
          <p:grpSpPr bwMode="auto">
            <a:xfrm>
              <a:off x="3149204" y="4286251"/>
              <a:ext cx="752475" cy="926306"/>
              <a:chOff x="2063868" y="4572487"/>
              <a:chExt cx="1336431" cy="1234594"/>
            </a:xfrm>
          </p:grpSpPr>
          <p:grpSp>
            <p:nvGrpSpPr>
              <p:cNvPr id="168" name="Groep 7"/>
              <p:cNvGrpSpPr/>
              <p:nvPr/>
            </p:nvGrpSpPr>
            <p:grpSpPr>
              <a:xfrm>
                <a:off x="2373019" y="5432212"/>
                <a:ext cx="163217" cy="171926"/>
                <a:chOff x="731994" y="5589264"/>
                <a:chExt cx="216000" cy="216000"/>
              </a:xfrm>
              <a:solidFill>
                <a:srgbClr val="CC00CC"/>
              </a:solidFill>
            </p:grpSpPr>
            <p:sp>
              <p:nvSpPr>
                <p:cNvPr id="94" name="Rechthoek 93"/>
                <p:cNvSpPr>
                  <a:spLocks noChangeAspect="1"/>
                </p:cNvSpPr>
                <p:nvPr/>
              </p:nvSpPr>
              <p:spPr>
                <a:xfrm>
                  <a:off x="731994" y="5589264"/>
                  <a:ext cx="216000" cy="216000"/>
                </a:xfrm>
                <a:prstGeom prst="rect">
                  <a:avLst/>
                </a:prstGeom>
                <a:grp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95" name="Ovaal 94"/>
                <p:cNvSpPr>
                  <a:spLocks noChangeAspect="1"/>
                </p:cNvSpPr>
                <p:nvPr/>
              </p:nvSpPr>
              <p:spPr>
                <a:xfrm>
                  <a:off x="773566" y="5625264"/>
                  <a:ext cx="144000" cy="144000"/>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04" name="Groep 244"/>
              <p:cNvGrpSpPr>
                <a:grpSpLocks/>
              </p:cNvGrpSpPr>
              <p:nvPr/>
            </p:nvGrpSpPr>
            <p:grpSpPr bwMode="auto">
              <a:xfrm>
                <a:off x="2556583" y="4572487"/>
                <a:ext cx="163217" cy="171926"/>
                <a:chOff x="2506396" y="4583334"/>
                <a:chExt cx="163217" cy="171926"/>
              </a:xfrm>
            </p:grpSpPr>
            <p:sp>
              <p:nvSpPr>
                <p:cNvPr id="122" name="Rechthoek 121"/>
                <p:cNvSpPr>
                  <a:spLocks noChangeAspect="1"/>
                </p:cNvSpPr>
                <p:nvPr/>
              </p:nvSpPr>
              <p:spPr>
                <a:xfrm>
                  <a:off x="2506384" y="4583334"/>
                  <a:ext cx="162825" cy="171383"/>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123" name="Ovaal 122"/>
                <p:cNvSpPr>
                  <a:spLocks noChangeAspect="1"/>
                </p:cNvSpPr>
                <p:nvPr/>
              </p:nvSpPr>
              <p:spPr>
                <a:xfrm>
                  <a:off x="2531759" y="4611898"/>
                  <a:ext cx="109960" cy="114255"/>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70" name="Groep 340"/>
              <p:cNvGrpSpPr/>
              <p:nvPr/>
            </p:nvGrpSpPr>
            <p:grpSpPr>
              <a:xfrm>
                <a:off x="2610988" y="5173268"/>
                <a:ext cx="163217" cy="171926"/>
                <a:chOff x="1046921" y="4843655"/>
                <a:chExt cx="216000" cy="216000"/>
              </a:xfrm>
              <a:solidFill>
                <a:srgbClr val="CC00CC"/>
              </a:solidFill>
            </p:grpSpPr>
            <p:sp>
              <p:nvSpPr>
                <p:cNvPr id="342" name="Rechthoek 341"/>
                <p:cNvSpPr>
                  <a:spLocks noChangeAspect="1"/>
                </p:cNvSpPr>
                <p:nvPr/>
              </p:nvSpPr>
              <p:spPr>
                <a:xfrm>
                  <a:off x="1046921" y="4843655"/>
                  <a:ext cx="216000" cy="216000"/>
                </a:xfrm>
                <a:prstGeom prst="rect">
                  <a:avLst/>
                </a:prstGeom>
                <a:grp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343" name="Ovaal 342"/>
                <p:cNvSpPr>
                  <a:spLocks noChangeAspect="1"/>
                </p:cNvSpPr>
                <p:nvPr/>
              </p:nvSpPr>
              <p:spPr>
                <a:xfrm>
                  <a:off x="1082921" y="4879655"/>
                  <a:ext cx="144000" cy="144000"/>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71" name="Groep 346"/>
              <p:cNvGrpSpPr/>
              <p:nvPr/>
            </p:nvGrpSpPr>
            <p:grpSpPr>
              <a:xfrm>
                <a:off x="2963166" y="5173268"/>
                <a:ext cx="163217" cy="171926"/>
                <a:chOff x="1046921" y="4843655"/>
                <a:chExt cx="216000" cy="216000"/>
              </a:xfrm>
              <a:solidFill>
                <a:srgbClr val="CC00CC"/>
              </a:solidFill>
            </p:grpSpPr>
            <p:sp>
              <p:nvSpPr>
                <p:cNvPr id="348" name="Rechthoek 347"/>
                <p:cNvSpPr>
                  <a:spLocks noChangeAspect="1"/>
                </p:cNvSpPr>
                <p:nvPr/>
              </p:nvSpPr>
              <p:spPr>
                <a:xfrm>
                  <a:off x="1046921" y="4843655"/>
                  <a:ext cx="216000" cy="216000"/>
                </a:xfrm>
                <a:prstGeom prst="rect">
                  <a:avLst/>
                </a:prstGeom>
                <a:grp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349" name="Ovaal 348"/>
                <p:cNvSpPr>
                  <a:spLocks noChangeAspect="1"/>
                </p:cNvSpPr>
                <p:nvPr/>
              </p:nvSpPr>
              <p:spPr>
                <a:xfrm>
                  <a:off x="1082921" y="4879655"/>
                  <a:ext cx="144000" cy="144000"/>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07" name="Groep 360"/>
              <p:cNvGrpSpPr>
                <a:grpSpLocks/>
              </p:cNvGrpSpPr>
              <p:nvPr/>
            </p:nvGrpSpPr>
            <p:grpSpPr bwMode="auto">
              <a:xfrm>
                <a:off x="3237082" y="5088314"/>
                <a:ext cx="163217" cy="171926"/>
                <a:chOff x="2506396" y="4583334"/>
                <a:chExt cx="163217" cy="171926"/>
              </a:xfrm>
            </p:grpSpPr>
            <p:sp>
              <p:nvSpPr>
                <p:cNvPr id="362" name="Rechthoek 361"/>
                <p:cNvSpPr>
                  <a:spLocks noChangeAspect="1"/>
                </p:cNvSpPr>
                <p:nvPr/>
              </p:nvSpPr>
              <p:spPr>
                <a:xfrm>
                  <a:off x="2506788" y="4583244"/>
                  <a:ext cx="162825" cy="171383"/>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365" name="Ovaal 364"/>
                <p:cNvSpPr>
                  <a:spLocks noChangeAspect="1"/>
                </p:cNvSpPr>
                <p:nvPr/>
              </p:nvSpPr>
              <p:spPr>
                <a:xfrm>
                  <a:off x="2534278" y="4611808"/>
                  <a:ext cx="107844" cy="114255"/>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08" name="Groep 367"/>
              <p:cNvGrpSpPr>
                <a:grpSpLocks/>
              </p:cNvGrpSpPr>
              <p:nvPr/>
            </p:nvGrpSpPr>
            <p:grpSpPr bwMode="auto">
              <a:xfrm>
                <a:off x="2826337" y="5393345"/>
                <a:ext cx="163217" cy="171926"/>
                <a:chOff x="2506396" y="4583334"/>
                <a:chExt cx="163217" cy="171926"/>
              </a:xfrm>
            </p:grpSpPr>
            <p:sp>
              <p:nvSpPr>
                <p:cNvPr id="371" name="Rechthoek 370"/>
                <p:cNvSpPr>
                  <a:spLocks noChangeAspect="1"/>
                </p:cNvSpPr>
                <p:nvPr/>
              </p:nvSpPr>
              <p:spPr>
                <a:xfrm>
                  <a:off x="2507299" y="4582894"/>
                  <a:ext cx="162825" cy="172970"/>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374" name="Ovaal 373"/>
                <p:cNvSpPr>
                  <a:spLocks noChangeAspect="1"/>
                </p:cNvSpPr>
                <p:nvPr/>
              </p:nvSpPr>
              <p:spPr>
                <a:xfrm>
                  <a:off x="2532674" y="4611458"/>
                  <a:ext cx="109960" cy="115842"/>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74" name="Groep 386"/>
              <p:cNvGrpSpPr/>
              <p:nvPr/>
            </p:nvGrpSpPr>
            <p:grpSpPr>
              <a:xfrm>
                <a:off x="2972613" y="5635155"/>
                <a:ext cx="163217" cy="171926"/>
                <a:chOff x="1046921" y="4843655"/>
                <a:chExt cx="216000" cy="216000"/>
              </a:xfrm>
              <a:solidFill>
                <a:srgbClr val="CC00CC"/>
              </a:solidFill>
            </p:grpSpPr>
            <p:sp>
              <p:nvSpPr>
                <p:cNvPr id="388" name="Rechthoek 387"/>
                <p:cNvSpPr>
                  <a:spLocks noChangeAspect="1"/>
                </p:cNvSpPr>
                <p:nvPr/>
              </p:nvSpPr>
              <p:spPr>
                <a:xfrm>
                  <a:off x="1046921" y="4843655"/>
                  <a:ext cx="216000" cy="216000"/>
                </a:xfrm>
                <a:prstGeom prst="rect">
                  <a:avLst/>
                </a:prstGeom>
                <a:grp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389" name="Ovaal 388"/>
                <p:cNvSpPr>
                  <a:spLocks noChangeAspect="1"/>
                </p:cNvSpPr>
                <p:nvPr/>
              </p:nvSpPr>
              <p:spPr>
                <a:xfrm>
                  <a:off x="1082921" y="4879655"/>
                  <a:ext cx="144000" cy="144000"/>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10" name="Groep 389"/>
              <p:cNvGrpSpPr>
                <a:grpSpLocks/>
              </p:cNvGrpSpPr>
              <p:nvPr/>
            </p:nvGrpSpPr>
            <p:grpSpPr bwMode="auto">
              <a:xfrm>
                <a:off x="3196738" y="5388935"/>
                <a:ext cx="163217" cy="171926"/>
                <a:chOff x="2506396" y="4583334"/>
                <a:chExt cx="163217" cy="171926"/>
              </a:xfrm>
            </p:grpSpPr>
            <p:sp>
              <p:nvSpPr>
                <p:cNvPr id="391" name="Rechthoek 390"/>
                <p:cNvSpPr>
                  <a:spLocks noChangeAspect="1"/>
                </p:cNvSpPr>
                <p:nvPr/>
              </p:nvSpPr>
              <p:spPr>
                <a:xfrm>
                  <a:off x="2506955" y="4571436"/>
                  <a:ext cx="162824" cy="184078"/>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392" name="Ovaal 391"/>
                <p:cNvSpPr>
                  <a:spLocks noChangeAspect="1"/>
                </p:cNvSpPr>
                <p:nvPr/>
              </p:nvSpPr>
              <p:spPr>
                <a:xfrm>
                  <a:off x="2534445" y="4611107"/>
                  <a:ext cx="109960" cy="115843"/>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11" name="Groep 392"/>
              <p:cNvGrpSpPr>
                <a:grpSpLocks/>
              </p:cNvGrpSpPr>
              <p:nvPr/>
            </p:nvGrpSpPr>
            <p:grpSpPr bwMode="auto">
              <a:xfrm>
                <a:off x="2063868" y="5015631"/>
                <a:ext cx="163217" cy="171926"/>
                <a:chOff x="2506396" y="4583334"/>
                <a:chExt cx="163217" cy="171926"/>
              </a:xfrm>
            </p:grpSpPr>
            <p:sp>
              <p:nvSpPr>
                <p:cNvPr id="394" name="Rechthoek 393"/>
                <p:cNvSpPr>
                  <a:spLocks noChangeAspect="1"/>
                </p:cNvSpPr>
                <p:nvPr/>
              </p:nvSpPr>
              <p:spPr>
                <a:xfrm>
                  <a:off x="2506396" y="4582930"/>
                  <a:ext cx="162824" cy="172970"/>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395" name="Ovaal 394"/>
                <p:cNvSpPr>
                  <a:spLocks noChangeAspect="1"/>
                </p:cNvSpPr>
                <p:nvPr/>
              </p:nvSpPr>
              <p:spPr>
                <a:xfrm>
                  <a:off x="2533885" y="4611494"/>
                  <a:ext cx="107846" cy="115842"/>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12" name="Groep 414"/>
              <p:cNvGrpSpPr>
                <a:grpSpLocks/>
              </p:cNvGrpSpPr>
              <p:nvPr/>
            </p:nvGrpSpPr>
            <p:grpSpPr bwMode="auto">
              <a:xfrm>
                <a:off x="2602563" y="5590669"/>
                <a:ext cx="163217" cy="171926"/>
                <a:chOff x="2506396" y="4583334"/>
                <a:chExt cx="163217" cy="171926"/>
              </a:xfrm>
            </p:grpSpPr>
            <p:sp>
              <p:nvSpPr>
                <p:cNvPr id="416" name="Rechthoek 415"/>
                <p:cNvSpPr>
                  <a:spLocks noChangeAspect="1"/>
                </p:cNvSpPr>
                <p:nvPr/>
              </p:nvSpPr>
              <p:spPr>
                <a:xfrm>
                  <a:off x="2506925" y="4583930"/>
                  <a:ext cx="162825" cy="171383"/>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417" name="Ovaal 416"/>
                <p:cNvSpPr>
                  <a:spLocks noChangeAspect="1"/>
                </p:cNvSpPr>
                <p:nvPr/>
              </p:nvSpPr>
              <p:spPr>
                <a:xfrm>
                  <a:off x="2532300" y="4612494"/>
                  <a:ext cx="109960" cy="114255"/>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13" name="Groep 417"/>
              <p:cNvGrpSpPr>
                <a:grpSpLocks/>
              </p:cNvGrpSpPr>
              <p:nvPr/>
            </p:nvGrpSpPr>
            <p:grpSpPr bwMode="auto">
              <a:xfrm>
                <a:off x="2906271" y="4924705"/>
                <a:ext cx="163217" cy="171926"/>
                <a:chOff x="2506396" y="4583334"/>
                <a:chExt cx="163217" cy="171926"/>
              </a:xfrm>
            </p:grpSpPr>
            <p:sp>
              <p:nvSpPr>
                <p:cNvPr id="419" name="Rechthoek 418"/>
                <p:cNvSpPr>
                  <a:spLocks noChangeAspect="1"/>
                </p:cNvSpPr>
                <p:nvPr/>
              </p:nvSpPr>
              <p:spPr>
                <a:xfrm>
                  <a:off x="2505606" y="4583404"/>
                  <a:ext cx="164939" cy="171383"/>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420" name="Ovaal 419"/>
                <p:cNvSpPr>
                  <a:spLocks noChangeAspect="1"/>
                </p:cNvSpPr>
                <p:nvPr/>
              </p:nvSpPr>
              <p:spPr>
                <a:xfrm>
                  <a:off x="2533095" y="4611968"/>
                  <a:ext cx="109960" cy="114255"/>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14" name="Groep 420"/>
              <p:cNvGrpSpPr>
                <a:grpSpLocks/>
              </p:cNvGrpSpPr>
              <p:nvPr/>
            </p:nvGrpSpPr>
            <p:grpSpPr bwMode="auto">
              <a:xfrm>
                <a:off x="2332909" y="5136362"/>
                <a:ext cx="163217" cy="171926"/>
                <a:chOff x="2506396" y="4583334"/>
                <a:chExt cx="163217" cy="171926"/>
              </a:xfrm>
            </p:grpSpPr>
            <p:sp>
              <p:nvSpPr>
                <p:cNvPr id="422" name="Rechthoek 421"/>
                <p:cNvSpPr>
                  <a:spLocks noChangeAspect="1"/>
                </p:cNvSpPr>
                <p:nvPr/>
              </p:nvSpPr>
              <p:spPr>
                <a:xfrm>
                  <a:off x="2505910" y="4582802"/>
                  <a:ext cx="162825" cy="172970"/>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423" name="Ovaal 422"/>
                <p:cNvSpPr>
                  <a:spLocks noChangeAspect="1"/>
                </p:cNvSpPr>
                <p:nvPr/>
              </p:nvSpPr>
              <p:spPr>
                <a:xfrm>
                  <a:off x="2533400" y="4611366"/>
                  <a:ext cx="107844" cy="115842"/>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15" name="Groep 700"/>
              <p:cNvGrpSpPr>
                <a:grpSpLocks/>
              </p:cNvGrpSpPr>
              <p:nvPr/>
            </p:nvGrpSpPr>
            <p:grpSpPr bwMode="auto">
              <a:xfrm>
                <a:off x="2566447" y="4874728"/>
                <a:ext cx="163217" cy="171926"/>
                <a:chOff x="2506396" y="4583334"/>
                <a:chExt cx="163217" cy="171926"/>
              </a:xfrm>
            </p:grpSpPr>
            <p:sp>
              <p:nvSpPr>
                <p:cNvPr id="702" name="Rechthoek 701"/>
                <p:cNvSpPr>
                  <a:spLocks noChangeAspect="1"/>
                </p:cNvSpPr>
                <p:nvPr/>
              </p:nvSpPr>
              <p:spPr>
                <a:xfrm>
                  <a:off x="2507093" y="4582600"/>
                  <a:ext cx="162824" cy="172971"/>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703" name="Ovaal 702"/>
                <p:cNvSpPr>
                  <a:spLocks noChangeAspect="1"/>
                </p:cNvSpPr>
                <p:nvPr/>
              </p:nvSpPr>
              <p:spPr>
                <a:xfrm>
                  <a:off x="2534582" y="4611164"/>
                  <a:ext cx="107846" cy="115843"/>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16" name="Groep 703"/>
              <p:cNvGrpSpPr>
                <a:grpSpLocks/>
              </p:cNvGrpSpPr>
              <p:nvPr/>
            </p:nvGrpSpPr>
            <p:grpSpPr bwMode="auto">
              <a:xfrm>
                <a:off x="2837943" y="4603411"/>
                <a:ext cx="163217" cy="171926"/>
                <a:chOff x="2506396" y="4583334"/>
                <a:chExt cx="163217" cy="171926"/>
              </a:xfrm>
            </p:grpSpPr>
            <p:sp>
              <p:nvSpPr>
                <p:cNvPr id="705" name="Rechthoek 704"/>
                <p:cNvSpPr>
                  <a:spLocks noChangeAspect="1"/>
                </p:cNvSpPr>
                <p:nvPr/>
              </p:nvSpPr>
              <p:spPr>
                <a:xfrm>
                  <a:off x="2506267" y="4582561"/>
                  <a:ext cx="162824" cy="172970"/>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706" name="Ovaal 705"/>
                <p:cNvSpPr>
                  <a:spLocks noChangeAspect="1"/>
                </p:cNvSpPr>
                <p:nvPr/>
              </p:nvSpPr>
              <p:spPr>
                <a:xfrm>
                  <a:off x="2533756" y="4611125"/>
                  <a:ext cx="109960" cy="115842"/>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17" name="Groep 706"/>
              <p:cNvGrpSpPr>
                <a:grpSpLocks/>
              </p:cNvGrpSpPr>
              <p:nvPr/>
            </p:nvGrpSpPr>
            <p:grpSpPr bwMode="auto">
              <a:xfrm>
                <a:off x="3190011" y="4723113"/>
                <a:ext cx="163217" cy="171926"/>
                <a:chOff x="2506396" y="4583334"/>
                <a:chExt cx="163217" cy="171926"/>
              </a:xfrm>
            </p:grpSpPr>
            <p:sp>
              <p:nvSpPr>
                <p:cNvPr id="708" name="Rechthoek 707"/>
                <p:cNvSpPr>
                  <a:spLocks noChangeAspect="1"/>
                </p:cNvSpPr>
                <p:nvPr/>
              </p:nvSpPr>
              <p:spPr>
                <a:xfrm>
                  <a:off x="2507338" y="4583462"/>
                  <a:ext cx="162825" cy="171383"/>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709" name="Ovaal 708"/>
                <p:cNvSpPr>
                  <a:spLocks noChangeAspect="1"/>
                </p:cNvSpPr>
                <p:nvPr/>
              </p:nvSpPr>
              <p:spPr>
                <a:xfrm>
                  <a:off x="2534828" y="4612026"/>
                  <a:ext cx="107844" cy="114255"/>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18" name="Groep 709"/>
              <p:cNvGrpSpPr>
                <a:grpSpLocks/>
              </p:cNvGrpSpPr>
              <p:nvPr/>
            </p:nvGrpSpPr>
            <p:grpSpPr bwMode="auto">
              <a:xfrm>
                <a:off x="2235160" y="4713310"/>
                <a:ext cx="163217" cy="171926"/>
                <a:chOff x="2506396" y="4583334"/>
                <a:chExt cx="163217" cy="171926"/>
              </a:xfrm>
            </p:grpSpPr>
            <p:sp>
              <p:nvSpPr>
                <p:cNvPr id="711" name="Rechthoek 710"/>
                <p:cNvSpPr>
                  <a:spLocks noChangeAspect="1"/>
                </p:cNvSpPr>
                <p:nvPr/>
              </p:nvSpPr>
              <p:spPr>
                <a:xfrm>
                  <a:off x="2506387" y="4583744"/>
                  <a:ext cx="162825" cy="171383"/>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712" name="Ovaal 711"/>
                <p:cNvSpPr>
                  <a:spLocks noChangeAspect="1"/>
                </p:cNvSpPr>
                <p:nvPr/>
              </p:nvSpPr>
              <p:spPr>
                <a:xfrm>
                  <a:off x="2533877" y="4612308"/>
                  <a:ext cx="107844" cy="114255"/>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319" name="Groep 712"/>
              <p:cNvGrpSpPr>
                <a:grpSpLocks/>
              </p:cNvGrpSpPr>
              <p:nvPr/>
            </p:nvGrpSpPr>
            <p:grpSpPr bwMode="auto">
              <a:xfrm>
                <a:off x="2074949" y="5325753"/>
                <a:ext cx="163217" cy="171926"/>
                <a:chOff x="2506396" y="4583334"/>
                <a:chExt cx="163217" cy="171926"/>
              </a:xfrm>
            </p:grpSpPr>
            <p:sp>
              <p:nvSpPr>
                <p:cNvPr id="714" name="Rechthoek 713"/>
                <p:cNvSpPr>
                  <a:spLocks noChangeAspect="1"/>
                </p:cNvSpPr>
                <p:nvPr/>
              </p:nvSpPr>
              <p:spPr>
                <a:xfrm>
                  <a:off x="2505887" y="4583838"/>
                  <a:ext cx="162825" cy="171383"/>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715" name="Ovaal 714"/>
                <p:cNvSpPr>
                  <a:spLocks noChangeAspect="1"/>
                </p:cNvSpPr>
                <p:nvPr/>
              </p:nvSpPr>
              <p:spPr>
                <a:xfrm>
                  <a:off x="2533378" y="4612402"/>
                  <a:ext cx="107844" cy="114255"/>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grpSp>
          <p:nvGrpSpPr>
            <p:cNvPr id="185" name="Groep 110"/>
            <p:cNvGrpSpPr>
              <a:grpSpLocks/>
            </p:cNvGrpSpPr>
            <p:nvPr/>
          </p:nvGrpSpPr>
          <p:grpSpPr bwMode="auto">
            <a:xfrm>
              <a:off x="2225278" y="4163616"/>
              <a:ext cx="766763" cy="1004888"/>
              <a:chOff x="400833" y="4407916"/>
              <a:chExt cx="1360918" cy="1340606"/>
            </a:xfrm>
          </p:grpSpPr>
          <p:grpSp>
            <p:nvGrpSpPr>
              <p:cNvPr id="10268" name="Groep 450"/>
              <p:cNvGrpSpPr>
                <a:grpSpLocks/>
              </p:cNvGrpSpPr>
              <p:nvPr/>
            </p:nvGrpSpPr>
            <p:grpSpPr bwMode="auto">
              <a:xfrm>
                <a:off x="1598534" y="5029755"/>
                <a:ext cx="163217" cy="171926"/>
                <a:chOff x="2506396" y="4583334"/>
                <a:chExt cx="163217" cy="171926"/>
              </a:xfrm>
            </p:grpSpPr>
            <p:sp>
              <p:nvSpPr>
                <p:cNvPr id="452" name="Rechthoek 451"/>
                <p:cNvSpPr>
                  <a:spLocks noChangeAspect="1"/>
                </p:cNvSpPr>
                <p:nvPr/>
              </p:nvSpPr>
              <p:spPr>
                <a:xfrm>
                  <a:off x="2506894" y="4582558"/>
                  <a:ext cx="162719" cy="173136"/>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453" name="Ovaal 452"/>
                <p:cNvSpPr>
                  <a:spLocks noChangeAspect="1"/>
                </p:cNvSpPr>
                <p:nvPr/>
              </p:nvSpPr>
              <p:spPr>
                <a:xfrm>
                  <a:off x="2534366" y="4611149"/>
                  <a:ext cx="107774" cy="11595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89" name="Groep 459"/>
              <p:cNvGrpSpPr/>
              <p:nvPr/>
            </p:nvGrpSpPr>
            <p:grpSpPr>
              <a:xfrm>
                <a:off x="1334065" y="5576596"/>
                <a:ext cx="163217" cy="171926"/>
                <a:chOff x="1046921" y="4843655"/>
                <a:chExt cx="216000" cy="216000"/>
              </a:xfrm>
              <a:solidFill>
                <a:srgbClr val="00B050"/>
              </a:solidFill>
            </p:grpSpPr>
            <p:sp>
              <p:nvSpPr>
                <p:cNvPr id="461" name="Rechthoek 460"/>
                <p:cNvSpPr>
                  <a:spLocks noChangeAspect="1"/>
                </p:cNvSpPr>
                <p:nvPr/>
              </p:nvSpPr>
              <p:spPr>
                <a:xfrm>
                  <a:off x="1046921" y="4843655"/>
                  <a:ext cx="216000" cy="216000"/>
                </a:xfrm>
                <a:prstGeom prst="rect">
                  <a:avLst/>
                </a:prstGeom>
                <a:grp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462" name="Ovaal 461"/>
                <p:cNvSpPr>
                  <a:spLocks noChangeAspect="1"/>
                </p:cNvSpPr>
                <p:nvPr/>
              </p:nvSpPr>
              <p:spPr>
                <a:xfrm>
                  <a:off x="1082921" y="4879655"/>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270" name="Groep 477"/>
              <p:cNvGrpSpPr>
                <a:grpSpLocks/>
              </p:cNvGrpSpPr>
              <p:nvPr/>
            </p:nvGrpSpPr>
            <p:grpSpPr bwMode="auto">
              <a:xfrm>
                <a:off x="1025470" y="5350552"/>
                <a:ext cx="163217" cy="171926"/>
                <a:chOff x="2506396" y="4583334"/>
                <a:chExt cx="163217" cy="171926"/>
              </a:xfrm>
            </p:grpSpPr>
            <p:sp>
              <p:nvSpPr>
                <p:cNvPr id="479" name="Rechthoek 478"/>
                <p:cNvSpPr>
                  <a:spLocks noChangeAspect="1"/>
                </p:cNvSpPr>
                <p:nvPr/>
              </p:nvSpPr>
              <p:spPr>
                <a:xfrm>
                  <a:off x="2507275" y="4582617"/>
                  <a:ext cx="162718" cy="173136"/>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480" name="Ovaal 479"/>
                <p:cNvSpPr>
                  <a:spLocks noChangeAspect="1"/>
                </p:cNvSpPr>
                <p:nvPr/>
              </p:nvSpPr>
              <p:spPr>
                <a:xfrm>
                  <a:off x="2534746" y="4611208"/>
                  <a:ext cx="107775" cy="11595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271" name="Groep 480"/>
              <p:cNvGrpSpPr>
                <a:grpSpLocks/>
              </p:cNvGrpSpPr>
              <p:nvPr/>
            </p:nvGrpSpPr>
            <p:grpSpPr bwMode="auto">
              <a:xfrm>
                <a:off x="884013" y="4407916"/>
                <a:ext cx="163217" cy="171926"/>
                <a:chOff x="2506396" y="4583334"/>
                <a:chExt cx="163217" cy="171926"/>
              </a:xfrm>
            </p:grpSpPr>
            <p:sp>
              <p:nvSpPr>
                <p:cNvPr id="482" name="Rechthoek 481"/>
                <p:cNvSpPr>
                  <a:spLocks noChangeAspect="1"/>
                </p:cNvSpPr>
                <p:nvPr/>
              </p:nvSpPr>
              <p:spPr>
                <a:xfrm>
                  <a:off x="2507144" y="4583334"/>
                  <a:ext cx="162719" cy="171547"/>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483" name="Ovaal 482"/>
                <p:cNvSpPr>
                  <a:spLocks noChangeAspect="1"/>
                </p:cNvSpPr>
                <p:nvPr/>
              </p:nvSpPr>
              <p:spPr>
                <a:xfrm>
                  <a:off x="2534617" y="4611925"/>
                  <a:ext cx="109888" cy="1143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272" name="Groep 483"/>
              <p:cNvGrpSpPr>
                <a:grpSpLocks/>
              </p:cNvGrpSpPr>
              <p:nvPr/>
            </p:nvGrpSpPr>
            <p:grpSpPr bwMode="auto">
              <a:xfrm>
                <a:off x="1486540" y="5332415"/>
                <a:ext cx="163217" cy="171926"/>
                <a:chOff x="2506396" y="4583334"/>
                <a:chExt cx="163217" cy="171926"/>
              </a:xfrm>
            </p:grpSpPr>
            <p:sp>
              <p:nvSpPr>
                <p:cNvPr id="485" name="Rechthoek 484"/>
                <p:cNvSpPr>
                  <a:spLocks noChangeAspect="1"/>
                </p:cNvSpPr>
                <p:nvPr/>
              </p:nvSpPr>
              <p:spPr>
                <a:xfrm>
                  <a:off x="2506887" y="4583281"/>
                  <a:ext cx="162718" cy="171547"/>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486" name="Ovaal 485"/>
                <p:cNvSpPr>
                  <a:spLocks noChangeAspect="1"/>
                </p:cNvSpPr>
                <p:nvPr/>
              </p:nvSpPr>
              <p:spPr>
                <a:xfrm>
                  <a:off x="2532246" y="4611872"/>
                  <a:ext cx="109888" cy="1143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273" name="Groep 486"/>
              <p:cNvGrpSpPr>
                <a:grpSpLocks/>
              </p:cNvGrpSpPr>
              <p:nvPr/>
            </p:nvGrpSpPr>
            <p:grpSpPr bwMode="auto">
              <a:xfrm>
                <a:off x="1245447" y="4820933"/>
                <a:ext cx="163217" cy="171926"/>
                <a:chOff x="2506396" y="4583334"/>
                <a:chExt cx="163217" cy="171926"/>
              </a:xfrm>
            </p:grpSpPr>
            <p:sp>
              <p:nvSpPr>
                <p:cNvPr id="488" name="Rechthoek 487"/>
                <p:cNvSpPr>
                  <a:spLocks noChangeAspect="1"/>
                </p:cNvSpPr>
                <p:nvPr/>
              </p:nvSpPr>
              <p:spPr>
                <a:xfrm>
                  <a:off x="2507072" y="4583300"/>
                  <a:ext cx="162718" cy="171547"/>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489" name="Ovaal 488"/>
                <p:cNvSpPr>
                  <a:spLocks noChangeAspect="1"/>
                </p:cNvSpPr>
                <p:nvPr/>
              </p:nvSpPr>
              <p:spPr>
                <a:xfrm>
                  <a:off x="2532431" y="4611891"/>
                  <a:ext cx="109888" cy="1143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274" name="Groep 489"/>
              <p:cNvGrpSpPr>
                <a:grpSpLocks/>
              </p:cNvGrpSpPr>
              <p:nvPr/>
            </p:nvGrpSpPr>
            <p:grpSpPr bwMode="auto">
              <a:xfrm>
                <a:off x="702603" y="5093727"/>
                <a:ext cx="163217" cy="171926"/>
                <a:chOff x="2506396" y="4583334"/>
                <a:chExt cx="163217" cy="171926"/>
              </a:xfrm>
            </p:grpSpPr>
            <p:sp>
              <p:nvSpPr>
                <p:cNvPr id="491" name="Rechthoek 490"/>
                <p:cNvSpPr>
                  <a:spLocks noChangeAspect="1"/>
                </p:cNvSpPr>
                <p:nvPr/>
              </p:nvSpPr>
              <p:spPr>
                <a:xfrm>
                  <a:off x="2506817" y="4583710"/>
                  <a:ext cx="162719" cy="171547"/>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492" name="Ovaal 491"/>
                <p:cNvSpPr>
                  <a:spLocks noChangeAspect="1"/>
                </p:cNvSpPr>
                <p:nvPr/>
              </p:nvSpPr>
              <p:spPr>
                <a:xfrm>
                  <a:off x="2534289" y="4612301"/>
                  <a:ext cx="107774" cy="1143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275" name="Groep 492"/>
              <p:cNvGrpSpPr>
                <a:grpSpLocks/>
              </p:cNvGrpSpPr>
              <p:nvPr/>
            </p:nvGrpSpPr>
            <p:grpSpPr bwMode="auto">
              <a:xfrm>
                <a:off x="400833" y="4873226"/>
                <a:ext cx="163217" cy="171926"/>
                <a:chOff x="2506396" y="4583334"/>
                <a:chExt cx="163217" cy="171926"/>
              </a:xfrm>
            </p:grpSpPr>
            <p:sp>
              <p:nvSpPr>
                <p:cNvPr id="494" name="Rechthoek 493"/>
                <p:cNvSpPr>
                  <a:spLocks noChangeAspect="1"/>
                </p:cNvSpPr>
                <p:nvPr/>
              </p:nvSpPr>
              <p:spPr>
                <a:xfrm>
                  <a:off x="2506396" y="4583423"/>
                  <a:ext cx="162718" cy="171547"/>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495" name="Ovaal 494"/>
                <p:cNvSpPr>
                  <a:spLocks noChangeAspect="1"/>
                </p:cNvSpPr>
                <p:nvPr/>
              </p:nvSpPr>
              <p:spPr>
                <a:xfrm>
                  <a:off x="2533867" y="4612014"/>
                  <a:ext cx="107775" cy="1143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98" name="Groep 495"/>
              <p:cNvGrpSpPr/>
              <p:nvPr/>
            </p:nvGrpSpPr>
            <p:grpSpPr>
              <a:xfrm>
                <a:off x="1253913" y="5254904"/>
                <a:ext cx="163217" cy="171926"/>
                <a:chOff x="1046921" y="4843655"/>
                <a:chExt cx="216000" cy="216000"/>
              </a:xfrm>
              <a:solidFill>
                <a:srgbClr val="00B050"/>
              </a:solidFill>
            </p:grpSpPr>
            <p:sp>
              <p:nvSpPr>
                <p:cNvPr id="497" name="Rechthoek 496"/>
                <p:cNvSpPr>
                  <a:spLocks noChangeAspect="1"/>
                </p:cNvSpPr>
                <p:nvPr/>
              </p:nvSpPr>
              <p:spPr>
                <a:xfrm>
                  <a:off x="1046921" y="4843655"/>
                  <a:ext cx="216000" cy="216000"/>
                </a:xfrm>
                <a:prstGeom prst="rect">
                  <a:avLst/>
                </a:prstGeom>
                <a:grp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498" name="Ovaal 497"/>
                <p:cNvSpPr>
                  <a:spLocks noChangeAspect="1"/>
                </p:cNvSpPr>
                <p:nvPr/>
              </p:nvSpPr>
              <p:spPr>
                <a:xfrm>
                  <a:off x="1082921" y="4879655"/>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99" name="Groep 498"/>
              <p:cNvGrpSpPr/>
              <p:nvPr/>
            </p:nvGrpSpPr>
            <p:grpSpPr>
              <a:xfrm>
                <a:off x="1544426" y="4692288"/>
                <a:ext cx="163217" cy="171926"/>
                <a:chOff x="1046921" y="4843655"/>
                <a:chExt cx="216000" cy="216000"/>
              </a:xfrm>
              <a:solidFill>
                <a:srgbClr val="00B050"/>
              </a:solidFill>
            </p:grpSpPr>
            <p:sp>
              <p:nvSpPr>
                <p:cNvPr id="500" name="Rechthoek 499"/>
                <p:cNvSpPr>
                  <a:spLocks noChangeAspect="1"/>
                </p:cNvSpPr>
                <p:nvPr/>
              </p:nvSpPr>
              <p:spPr>
                <a:xfrm>
                  <a:off x="1046921" y="4843655"/>
                  <a:ext cx="216000" cy="216000"/>
                </a:xfrm>
                <a:prstGeom prst="rect">
                  <a:avLst/>
                </a:prstGeom>
                <a:grp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01" name="Ovaal 500"/>
                <p:cNvSpPr>
                  <a:spLocks noChangeAspect="1"/>
                </p:cNvSpPr>
                <p:nvPr/>
              </p:nvSpPr>
              <p:spPr>
                <a:xfrm>
                  <a:off x="1082921" y="4879655"/>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200" name="Groep 501"/>
              <p:cNvGrpSpPr/>
              <p:nvPr/>
            </p:nvGrpSpPr>
            <p:grpSpPr>
              <a:xfrm>
                <a:off x="1152876" y="4551187"/>
                <a:ext cx="163217" cy="171926"/>
                <a:chOff x="1046921" y="4843655"/>
                <a:chExt cx="216000" cy="216000"/>
              </a:xfrm>
              <a:solidFill>
                <a:srgbClr val="00B050"/>
              </a:solidFill>
            </p:grpSpPr>
            <p:sp>
              <p:nvSpPr>
                <p:cNvPr id="503" name="Rechthoek 502"/>
                <p:cNvSpPr>
                  <a:spLocks noChangeAspect="1"/>
                </p:cNvSpPr>
                <p:nvPr/>
              </p:nvSpPr>
              <p:spPr>
                <a:xfrm>
                  <a:off x="1046921" y="4843655"/>
                  <a:ext cx="216000" cy="216000"/>
                </a:xfrm>
                <a:prstGeom prst="rect">
                  <a:avLst/>
                </a:prstGeom>
                <a:grp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04" name="Ovaal 503"/>
                <p:cNvSpPr>
                  <a:spLocks noChangeAspect="1"/>
                </p:cNvSpPr>
                <p:nvPr/>
              </p:nvSpPr>
              <p:spPr>
                <a:xfrm>
                  <a:off x="1082921" y="4879655"/>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203" name="Groep 513"/>
              <p:cNvGrpSpPr/>
              <p:nvPr/>
            </p:nvGrpSpPr>
            <p:grpSpPr>
              <a:xfrm>
                <a:off x="409615" y="5536407"/>
                <a:ext cx="163217" cy="171926"/>
                <a:chOff x="1046921" y="4843655"/>
                <a:chExt cx="216000" cy="216000"/>
              </a:xfrm>
              <a:solidFill>
                <a:srgbClr val="0070C0"/>
              </a:solidFill>
            </p:grpSpPr>
            <p:sp>
              <p:nvSpPr>
                <p:cNvPr id="515" name="Rechthoek 514"/>
                <p:cNvSpPr>
                  <a:spLocks noChangeAspect="1"/>
                </p:cNvSpPr>
                <p:nvPr/>
              </p:nvSpPr>
              <p:spPr>
                <a:xfrm>
                  <a:off x="1046921" y="4843655"/>
                  <a:ext cx="216000" cy="216000"/>
                </a:xfrm>
                <a:prstGeom prst="rect">
                  <a:avLst/>
                </a:prstGeom>
                <a:grp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516" name="Ovaal 515"/>
                <p:cNvSpPr>
                  <a:spLocks noChangeAspect="1"/>
                </p:cNvSpPr>
                <p:nvPr/>
              </p:nvSpPr>
              <p:spPr>
                <a:xfrm>
                  <a:off x="1082921" y="4879655"/>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204" name="Groep 715"/>
              <p:cNvGrpSpPr/>
              <p:nvPr/>
            </p:nvGrpSpPr>
            <p:grpSpPr>
              <a:xfrm>
                <a:off x="459893" y="5193670"/>
                <a:ext cx="163217" cy="171926"/>
                <a:chOff x="1046921" y="4843655"/>
                <a:chExt cx="216000" cy="216000"/>
              </a:xfrm>
              <a:solidFill>
                <a:srgbClr val="0070C0"/>
              </a:solidFill>
            </p:grpSpPr>
            <p:sp>
              <p:nvSpPr>
                <p:cNvPr id="717" name="Rechthoek 716"/>
                <p:cNvSpPr>
                  <a:spLocks noChangeAspect="1"/>
                </p:cNvSpPr>
                <p:nvPr/>
              </p:nvSpPr>
              <p:spPr>
                <a:xfrm>
                  <a:off x="1046921" y="4843655"/>
                  <a:ext cx="216000" cy="216000"/>
                </a:xfrm>
                <a:prstGeom prst="rect">
                  <a:avLst/>
                </a:prstGeom>
                <a:grp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718" name="Ovaal 717"/>
                <p:cNvSpPr>
                  <a:spLocks noChangeAspect="1"/>
                </p:cNvSpPr>
                <p:nvPr/>
              </p:nvSpPr>
              <p:spPr>
                <a:xfrm>
                  <a:off x="1082921" y="4879655"/>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205" name="Groep 718"/>
              <p:cNvGrpSpPr/>
              <p:nvPr/>
            </p:nvGrpSpPr>
            <p:grpSpPr>
              <a:xfrm>
                <a:off x="711230" y="5394388"/>
                <a:ext cx="163217" cy="171926"/>
                <a:chOff x="1046921" y="4843655"/>
                <a:chExt cx="216000" cy="216000"/>
              </a:xfrm>
              <a:solidFill>
                <a:srgbClr val="0070C0"/>
              </a:solidFill>
            </p:grpSpPr>
            <p:sp>
              <p:nvSpPr>
                <p:cNvPr id="720" name="Rechthoek 719"/>
                <p:cNvSpPr>
                  <a:spLocks noChangeAspect="1"/>
                </p:cNvSpPr>
                <p:nvPr/>
              </p:nvSpPr>
              <p:spPr>
                <a:xfrm>
                  <a:off x="1046921" y="4843655"/>
                  <a:ext cx="216000" cy="216000"/>
                </a:xfrm>
                <a:prstGeom prst="rect">
                  <a:avLst/>
                </a:prstGeom>
                <a:grp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721" name="Ovaal 720"/>
                <p:cNvSpPr>
                  <a:spLocks noChangeAspect="1"/>
                </p:cNvSpPr>
                <p:nvPr/>
              </p:nvSpPr>
              <p:spPr>
                <a:xfrm>
                  <a:off x="1082921" y="4879655"/>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206" name="Groep 721"/>
              <p:cNvGrpSpPr/>
              <p:nvPr/>
            </p:nvGrpSpPr>
            <p:grpSpPr>
              <a:xfrm>
                <a:off x="973102" y="4982013"/>
                <a:ext cx="163217" cy="171926"/>
                <a:chOff x="1046921" y="4843655"/>
                <a:chExt cx="216000" cy="216000"/>
              </a:xfrm>
              <a:solidFill>
                <a:srgbClr val="0070C0"/>
              </a:solidFill>
            </p:grpSpPr>
            <p:sp>
              <p:nvSpPr>
                <p:cNvPr id="723" name="Rechthoek 722"/>
                <p:cNvSpPr>
                  <a:spLocks noChangeAspect="1"/>
                </p:cNvSpPr>
                <p:nvPr/>
              </p:nvSpPr>
              <p:spPr>
                <a:xfrm>
                  <a:off x="1046921" y="4843655"/>
                  <a:ext cx="216000" cy="216000"/>
                </a:xfrm>
                <a:prstGeom prst="rect">
                  <a:avLst/>
                </a:prstGeom>
                <a:grp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724" name="Ovaal 723"/>
                <p:cNvSpPr>
                  <a:spLocks noChangeAspect="1"/>
                </p:cNvSpPr>
                <p:nvPr/>
              </p:nvSpPr>
              <p:spPr>
                <a:xfrm>
                  <a:off x="1082921" y="4879655"/>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283" name="Groep 724"/>
              <p:cNvGrpSpPr>
                <a:grpSpLocks/>
              </p:cNvGrpSpPr>
              <p:nvPr/>
            </p:nvGrpSpPr>
            <p:grpSpPr bwMode="auto">
              <a:xfrm>
                <a:off x="714278" y="4738736"/>
                <a:ext cx="163217" cy="171926"/>
                <a:chOff x="2506396" y="4583334"/>
                <a:chExt cx="163217" cy="171926"/>
              </a:xfrm>
            </p:grpSpPr>
            <p:sp>
              <p:nvSpPr>
                <p:cNvPr id="726" name="Rechthoek 725"/>
                <p:cNvSpPr>
                  <a:spLocks noChangeAspect="1"/>
                </p:cNvSpPr>
                <p:nvPr/>
              </p:nvSpPr>
              <p:spPr>
                <a:xfrm>
                  <a:off x="2505709" y="4582901"/>
                  <a:ext cx="164832" cy="173135"/>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727" name="Ovaal 726"/>
                <p:cNvSpPr>
                  <a:spLocks noChangeAspect="1"/>
                </p:cNvSpPr>
                <p:nvPr/>
              </p:nvSpPr>
              <p:spPr>
                <a:xfrm>
                  <a:off x="2533180" y="4611492"/>
                  <a:ext cx="109888" cy="11595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nvGrpSpPr>
              <p:cNvPr id="10284" name="Groep 727"/>
              <p:cNvGrpSpPr>
                <a:grpSpLocks/>
              </p:cNvGrpSpPr>
              <p:nvPr/>
            </p:nvGrpSpPr>
            <p:grpSpPr bwMode="auto">
              <a:xfrm>
                <a:off x="451709" y="4467756"/>
                <a:ext cx="163217" cy="171926"/>
                <a:chOff x="2506396" y="4583334"/>
                <a:chExt cx="163217" cy="171926"/>
              </a:xfrm>
            </p:grpSpPr>
            <p:sp>
              <p:nvSpPr>
                <p:cNvPr id="729" name="Rechthoek 728"/>
                <p:cNvSpPr>
                  <a:spLocks noChangeAspect="1"/>
                </p:cNvSpPr>
                <p:nvPr/>
              </p:nvSpPr>
              <p:spPr>
                <a:xfrm>
                  <a:off x="2506238" y="4583853"/>
                  <a:ext cx="162718" cy="171547"/>
                </a:xfrm>
                <a:prstGeom prst="rect">
                  <a:avLst/>
                </a:prstGeom>
                <a:solidFill>
                  <a:schemeClr val="bg1">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nl-NL" sz="1350"/>
                </a:p>
              </p:txBody>
            </p:sp>
            <p:sp>
              <p:nvSpPr>
                <p:cNvPr id="730" name="Ovaal 729"/>
                <p:cNvSpPr>
                  <a:spLocks noChangeAspect="1"/>
                </p:cNvSpPr>
                <p:nvPr/>
              </p:nvSpPr>
              <p:spPr>
                <a:xfrm>
                  <a:off x="2533709" y="4612444"/>
                  <a:ext cx="107775" cy="1143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2400" b="1" dirty="0"/>
                </a:p>
              </p:txBody>
            </p:sp>
          </p:grpSp>
        </p:grpSp>
        <p:sp>
          <p:nvSpPr>
            <p:cNvPr id="364" name="Ovaal 363"/>
            <p:cNvSpPr>
              <a:spLocks noChangeAspect="1"/>
            </p:cNvSpPr>
            <p:nvPr/>
          </p:nvSpPr>
          <p:spPr>
            <a:xfrm>
              <a:off x="5940029" y="1983381"/>
              <a:ext cx="1816891" cy="828675"/>
            </a:xfrm>
            <a:prstGeom prst="ellipse">
              <a:avLst/>
            </a:prstGeom>
            <a:solidFill>
              <a:srgbClr val="99CC0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500" b="1" dirty="0" err="1">
                  <a:solidFill>
                    <a:schemeClr val="bg1">
                      <a:lumMod val="50000"/>
                    </a:schemeClr>
                  </a:solidFill>
                </a:rPr>
                <a:t>Profielvak</a:t>
              </a:r>
              <a:endParaRPr lang="nl-NL" sz="1500" b="1" dirty="0">
                <a:solidFill>
                  <a:schemeClr val="bg1">
                    <a:lumMod val="50000"/>
                  </a:schemeClr>
                </a:solidFill>
              </a:endParaRPr>
            </a:p>
            <a:p>
              <a:pPr algn="ctr">
                <a:defRPr/>
              </a:pPr>
              <a:r>
                <a:rPr lang="nl-NL" sz="1500" b="1" dirty="0">
                  <a:solidFill>
                    <a:schemeClr val="bg1">
                      <a:lumMod val="50000"/>
                    </a:schemeClr>
                  </a:solidFill>
                </a:rPr>
                <a:t>groen</a:t>
              </a:r>
            </a:p>
          </p:txBody>
        </p:sp>
        <p:cxnSp>
          <p:nvCxnSpPr>
            <p:cNvPr id="307" name="Rechte verbindingslijn met pijl 306"/>
            <p:cNvCxnSpPr>
              <a:stCxn id="310" idx="4"/>
            </p:cNvCxnSpPr>
            <p:nvPr/>
          </p:nvCxnSpPr>
          <p:spPr>
            <a:xfrm>
              <a:off x="1112667" y="2854187"/>
              <a:ext cx="1184393" cy="1070563"/>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sp>
          <p:nvSpPr>
            <p:cNvPr id="306" name="Ovaal 305"/>
            <p:cNvSpPr>
              <a:spLocks noChangeAspect="1"/>
            </p:cNvSpPr>
            <p:nvPr/>
          </p:nvSpPr>
          <p:spPr>
            <a:xfrm>
              <a:off x="-111148" y="5490436"/>
              <a:ext cx="2302669" cy="828675"/>
            </a:xfrm>
            <a:prstGeom prst="ellipse">
              <a:avLst/>
            </a:prstGeom>
            <a:solidFill>
              <a:srgbClr val="00B0F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500" b="1" dirty="0">
                  <a:solidFill>
                    <a:schemeClr val="accent2"/>
                  </a:solidFill>
                </a:rPr>
                <a:t>&gt; 150 keuzevakken</a:t>
              </a:r>
            </a:p>
          </p:txBody>
        </p:sp>
        <p:sp>
          <p:nvSpPr>
            <p:cNvPr id="310" name="Ovaal 309"/>
            <p:cNvSpPr>
              <a:spLocks noChangeAspect="1"/>
            </p:cNvSpPr>
            <p:nvPr/>
          </p:nvSpPr>
          <p:spPr>
            <a:xfrm>
              <a:off x="201642" y="2025512"/>
              <a:ext cx="1822049" cy="828675"/>
            </a:xfrm>
            <a:prstGeom prst="ellipse">
              <a:avLst/>
            </a:prstGeom>
            <a:solidFill>
              <a:srgbClr val="FFC00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500" b="1" dirty="0" err="1">
                  <a:solidFill>
                    <a:schemeClr val="bg1">
                      <a:lumMod val="50000"/>
                    </a:schemeClr>
                  </a:solidFill>
                </a:rPr>
                <a:t>Profielvak</a:t>
              </a:r>
              <a:endParaRPr lang="nl-NL" sz="1500" b="1" dirty="0">
                <a:solidFill>
                  <a:schemeClr val="bg1">
                    <a:lumMod val="50000"/>
                  </a:schemeClr>
                </a:solidFill>
              </a:endParaRPr>
            </a:p>
            <a:p>
              <a:pPr algn="ctr">
                <a:defRPr/>
              </a:pPr>
              <a:r>
                <a:rPr lang="nl-NL" sz="1500" b="1" dirty="0">
                  <a:solidFill>
                    <a:schemeClr val="bg1">
                      <a:lumMod val="50000"/>
                    </a:schemeClr>
                  </a:solidFill>
                </a:rPr>
                <a:t>HBR</a:t>
              </a:r>
            </a:p>
          </p:txBody>
        </p:sp>
        <p:sp>
          <p:nvSpPr>
            <p:cNvPr id="312" name="Ovaal 311"/>
            <p:cNvSpPr>
              <a:spLocks noChangeAspect="1"/>
            </p:cNvSpPr>
            <p:nvPr/>
          </p:nvSpPr>
          <p:spPr>
            <a:xfrm>
              <a:off x="3204739" y="2096054"/>
              <a:ext cx="1827611" cy="828675"/>
            </a:xfrm>
            <a:prstGeom prst="ellipse">
              <a:avLst/>
            </a:prstGeom>
            <a:solidFill>
              <a:srgbClr val="D7001B"/>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500" b="1" dirty="0" err="1"/>
                <a:t>Profielvak</a:t>
              </a:r>
              <a:endParaRPr lang="nl-NL" sz="1500" b="1" dirty="0"/>
            </a:p>
            <a:p>
              <a:pPr algn="ctr">
                <a:defRPr/>
              </a:pPr>
              <a:r>
                <a:rPr lang="nl-NL" sz="1500" b="1" dirty="0"/>
                <a:t>BWI</a:t>
              </a:r>
            </a:p>
          </p:txBody>
        </p:sp>
        <p:cxnSp>
          <p:nvCxnSpPr>
            <p:cNvPr id="317" name="Rechte verbindingslijn met pijl 316"/>
            <p:cNvCxnSpPr/>
            <p:nvPr/>
          </p:nvCxnSpPr>
          <p:spPr>
            <a:xfrm>
              <a:off x="1335301" y="2531971"/>
              <a:ext cx="2056790" cy="160790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313" name="Titel 1"/>
          <p:cNvSpPr>
            <a:spLocks noGrp="1"/>
          </p:cNvSpPr>
          <p:nvPr>
            <p:ph type="title"/>
          </p:nvPr>
        </p:nvSpPr>
        <p:spPr>
          <a:xfrm>
            <a:off x="3137005" y="5692028"/>
            <a:ext cx="4865926" cy="1143000"/>
          </a:xfrm>
        </p:spPr>
        <p:txBody>
          <a:bodyPr>
            <a:normAutofit/>
          </a:bodyPr>
          <a:lstStyle/>
          <a:p>
            <a:pPr algn="l"/>
            <a:r>
              <a:rPr lang="nl-NL" sz="2400" b="0" dirty="0" smtClean="0"/>
              <a:t>TL: geen verplicht beroepsgericht vak (mág wel)</a:t>
            </a:r>
            <a:endParaRPr lang="nl-NL" sz="2400" b="0" dirty="0"/>
          </a:p>
        </p:txBody>
      </p:sp>
      <p:sp>
        <p:nvSpPr>
          <p:cNvPr id="318" name="Titel 1"/>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3000" b="1" kern="1200">
                <a:solidFill>
                  <a:schemeClr val="tx1"/>
                </a:solidFill>
                <a:latin typeface="+mj-lt"/>
                <a:ea typeface="+mj-ea"/>
                <a:cs typeface="+mj-cs"/>
              </a:defRPr>
            </a:lvl1pPr>
          </a:lstStyle>
          <a:p>
            <a:r>
              <a:rPr lang="nl-NL" dirty="0" smtClean="0"/>
              <a:t>Beroepsgerichte programma nieuwe vmbo: </a:t>
            </a:r>
            <a:r>
              <a:rPr lang="nl-NL" b="0" dirty="0" smtClean="0"/>
              <a:t>een leerling volgt een profiel en 4 (BB/KB) of 2 (GL) keuzevakken</a:t>
            </a:r>
            <a:endParaRPr lang="nl-NL" b="0" dirty="0"/>
          </a:p>
        </p:txBody>
      </p:sp>
    </p:spTree>
    <p:extLst>
      <p:ext uri="{BB962C8B-B14F-4D97-AF65-F5344CB8AC3E}">
        <p14:creationId xmlns:p14="http://schemas.microsoft.com/office/powerpoint/2010/main" val="33270687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3"/>
                                        </p:tgtEl>
                                        <p:attrNameLst>
                                          <p:attrName>style.visibility</p:attrName>
                                        </p:attrNameLst>
                                      </p:cBhvr>
                                      <p:to>
                                        <p:strVal val="visible"/>
                                      </p:to>
                                    </p:set>
                                    <p:animEffect transition="in" filter="barn(inVertical)">
                                      <p:cBhvr>
                                        <p:cTn id="17" dur="5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fgeronde rechthoek 7"/>
          <p:cNvSpPr/>
          <p:nvPr/>
        </p:nvSpPr>
        <p:spPr>
          <a:xfrm>
            <a:off x="1835696" y="4361869"/>
            <a:ext cx="5970509" cy="10727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Gemeenschappelijk deel (Ne, Eng, Mij, KV, LO)</a:t>
            </a:r>
          </a:p>
        </p:txBody>
      </p:sp>
      <p:sp>
        <p:nvSpPr>
          <p:cNvPr id="9" name="Afgeronde rechthoek 8"/>
          <p:cNvSpPr/>
          <p:nvPr/>
        </p:nvSpPr>
        <p:spPr>
          <a:xfrm>
            <a:off x="1835696" y="3511884"/>
            <a:ext cx="5908816" cy="6060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b="1" dirty="0">
                <a:solidFill>
                  <a:srgbClr val="FFFFFF"/>
                </a:solidFill>
              </a:rPr>
              <a:t>Twee </a:t>
            </a:r>
            <a:r>
              <a:rPr lang="nl-NL" sz="1350" b="1" dirty="0" err="1">
                <a:solidFill>
                  <a:srgbClr val="FFFFFF"/>
                </a:solidFill>
              </a:rPr>
              <a:t>profielgebonden</a:t>
            </a:r>
            <a:r>
              <a:rPr lang="nl-NL" sz="1350" b="1" dirty="0">
                <a:solidFill>
                  <a:srgbClr val="FFFFFF"/>
                </a:solidFill>
              </a:rPr>
              <a:t> AVO </a:t>
            </a:r>
            <a:r>
              <a:rPr lang="nl-NL" sz="1350" b="1" dirty="0" smtClean="0">
                <a:solidFill>
                  <a:srgbClr val="FFFFFF"/>
                </a:solidFill>
              </a:rPr>
              <a:t>vakken*</a:t>
            </a:r>
            <a:endParaRPr lang="nl-NL" sz="1350" b="1" dirty="0">
              <a:solidFill>
                <a:srgbClr val="FFFFFF"/>
              </a:solidFill>
            </a:endParaRPr>
          </a:p>
        </p:txBody>
      </p:sp>
      <p:sp>
        <p:nvSpPr>
          <p:cNvPr id="10" name="Afgeronde rechthoek 9"/>
          <p:cNvSpPr/>
          <p:nvPr/>
        </p:nvSpPr>
        <p:spPr>
          <a:xfrm>
            <a:off x="1835694" y="1745494"/>
            <a:ext cx="2837877" cy="149510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b="1" dirty="0" smtClean="0">
              <a:solidFill>
                <a:srgbClr val="FFFFFF"/>
              </a:solidFill>
            </a:endParaRPr>
          </a:p>
          <a:p>
            <a:pPr algn="ctr"/>
            <a:endParaRPr lang="nl-NL" sz="1350" b="1" dirty="0" smtClean="0">
              <a:solidFill>
                <a:srgbClr val="FFFFFF"/>
              </a:solidFill>
            </a:endParaRPr>
          </a:p>
          <a:p>
            <a:pPr algn="ctr"/>
            <a:r>
              <a:rPr lang="nl-NL" sz="1350" b="1" dirty="0" smtClean="0">
                <a:solidFill>
                  <a:srgbClr val="FFFFFF"/>
                </a:solidFill>
              </a:rPr>
              <a:t>Profielvak </a:t>
            </a:r>
            <a:r>
              <a:rPr lang="nl-NL" sz="1350" b="1" dirty="0">
                <a:solidFill>
                  <a:srgbClr val="FFFFFF"/>
                </a:solidFill>
              </a:rPr>
              <a:t>(4 modulen)</a:t>
            </a:r>
          </a:p>
        </p:txBody>
      </p:sp>
      <p:sp>
        <p:nvSpPr>
          <p:cNvPr id="11" name="Afgeronde rechthoek 10"/>
          <p:cNvSpPr/>
          <p:nvPr/>
        </p:nvSpPr>
        <p:spPr>
          <a:xfrm>
            <a:off x="4790106" y="2497365"/>
            <a:ext cx="1446357" cy="72454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b="1" dirty="0">
                <a:solidFill>
                  <a:srgbClr val="FFFFFF"/>
                </a:solidFill>
              </a:rPr>
              <a:t>Keuzevak</a:t>
            </a:r>
          </a:p>
        </p:txBody>
      </p:sp>
      <p:sp>
        <p:nvSpPr>
          <p:cNvPr id="12" name="Afgeronde rechthoek 11"/>
          <p:cNvSpPr/>
          <p:nvPr/>
        </p:nvSpPr>
        <p:spPr>
          <a:xfrm>
            <a:off x="4790104" y="1774000"/>
            <a:ext cx="1446359" cy="72454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b="1" dirty="0">
                <a:solidFill>
                  <a:srgbClr val="FFFFFF"/>
                </a:solidFill>
              </a:rPr>
              <a:t>Keuzevak</a:t>
            </a:r>
          </a:p>
        </p:txBody>
      </p:sp>
      <p:sp>
        <p:nvSpPr>
          <p:cNvPr id="13" name="Afgeronde rechthoek 12"/>
          <p:cNvSpPr/>
          <p:nvPr/>
        </p:nvSpPr>
        <p:spPr>
          <a:xfrm>
            <a:off x="6236463" y="1772816"/>
            <a:ext cx="1508049" cy="72454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b="1" dirty="0">
                <a:solidFill>
                  <a:srgbClr val="FFFFFF"/>
                </a:solidFill>
              </a:rPr>
              <a:t>Keuzevak</a:t>
            </a:r>
          </a:p>
        </p:txBody>
      </p:sp>
      <p:sp>
        <p:nvSpPr>
          <p:cNvPr id="14" name="Afgeronde rechthoek 13"/>
          <p:cNvSpPr/>
          <p:nvPr/>
        </p:nvSpPr>
        <p:spPr>
          <a:xfrm>
            <a:off x="6236463" y="2497365"/>
            <a:ext cx="1508050" cy="72454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b="1" dirty="0">
                <a:solidFill>
                  <a:srgbClr val="FFFFFF"/>
                </a:solidFill>
              </a:rPr>
              <a:t>Keuzevak</a:t>
            </a:r>
          </a:p>
        </p:txBody>
      </p:sp>
      <p:sp>
        <p:nvSpPr>
          <p:cNvPr id="3" name="Titel 2"/>
          <p:cNvSpPr>
            <a:spLocks noGrp="1"/>
          </p:cNvSpPr>
          <p:nvPr>
            <p:ph type="title"/>
          </p:nvPr>
        </p:nvSpPr>
        <p:spPr>
          <a:xfrm>
            <a:off x="617935" y="472928"/>
            <a:ext cx="8229600" cy="1143000"/>
          </a:xfrm>
        </p:spPr>
        <p:txBody>
          <a:bodyPr/>
          <a:lstStyle/>
          <a:p>
            <a:r>
              <a:rPr lang="nl-NL" dirty="0" smtClean="0"/>
              <a:t>Het vmbo programma BB/KB/</a:t>
            </a:r>
            <a:r>
              <a:rPr lang="nl-NL" dirty="0" smtClean="0">
                <a:solidFill>
                  <a:srgbClr val="FF0000"/>
                </a:solidFill>
              </a:rPr>
              <a:t>GL</a:t>
            </a:r>
            <a:r>
              <a:rPr lang="nl-NL" dirty="0" smtClean="0"/>
              <a:t> Z&amp;W</a:t>
            </a:r>
            <a:endParaRPr lang="nl-NL" dirty="0"/>
          </a:p>
        </p:txBody>
      </p:sp>
      <p:cxnSp>
        <p:nvCxnSpPr>
          <p:cNvPr id="5" name="Rechte verbindingslijn 4"/>
          <p:cNvCxnSpPr>
            <a:stCxn id="10" idx="0"/>
            <a:endCxn id="10" idx="2"/>
          </p:cNvCxnSpPr>
          <p:nvPr/>
        </p:nvCxnSpPr>
        <p:spPr>
          <a:xfrm>
            <a:off x="3254633" y="1745494"/>
            <a:ext cx="0" cy="1495104"/>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Rechte verbindingslijn 15"/>
          <p:cNvCxnSpPr/>
          <p:nvPr/>
        </p:nvCxnSpPr>
        <p:spPr>
          <a:xfrm>
            <a:off x="1835695" y="2520368"/>
            <a:ext cx="2837877" cy="0"/>
          </a:xfrm>
          <a:prstGeom prst="line">
            <a:avLst/>
          </a:prstGeom>
        </p:spPr>
        <p:style>
          <a:lnRef idx="3">
            <a:schemeClr val="accent2"/>
          </a:lnRef>
          <a:fillRef idx="0">
            <a:schemeClr val="accent2"/>
          </a:fillRef>
          <a:effectRef idx="2">
            <a:schemeClr val="accent2"/>
          </a:effectRef>
          <a:fontRef idx="minor">
            <a:schemeClr val="tx1"/>
          </a:fontRef>
        </p:style>
      </p:cxnSp>
      <p:sp>
        <p:nvSpPr>
          <p:cNvPr id="20" name="Ovaal 19"/>
          <p:cNvSpPr/>
          <p:nvPr/>
        </p:nvSpPr>
        <p:spPr>
          <a:xfrm>
            <a:off x="2149122" y="2497535"/>
            <a:ext cx="792088" cy="77038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p:cNvSpPr/>
          <p:nvPr/>
        </p:nvSpPr>
        <p:spPr>
          <a:xfrm>
            <a:off x="3601971" y="2493046"/>
            <a:ext cx="792088" cy="77038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p:cNvSpPr/>
          <p:nvPr/>
        </p:nvSpPr>
        <p:spPr>
          <a:xfrm>
            <a:off x="6648830" y="2485770"/>
            <a:ext cx="792088" cy="77038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al 24"/>
          <p:cNvSpPr/>
          <p:nvPr/>
        </p:nvSpPr>
        <p:spPr>
          <a:xfrm>
            <a:off x="5085938" y="1722662"/>
            <a:ext cx="792088" cy="77038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tel 1"/>
          <p:cNvSpPr txBox="1">
            <a:spLocks/>
          </p:cNvSpPr>
          <p:nvPr/>
        </p:nvSpPr>
        <p:spPr>
          <a:xfrm>
            <a:off x="279259" y="5805264"/>
            <a:ext cx="8229600" cy="9054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chemeClr val="tx1"/>
                </a:solidFill>
                <a:latin typeface="+mj-lt"/>
                <a:ea typeface="+mj-ea"/>
                <a:cs typeface="+mj-cs"/>
              </a:defRPr>
            </a:lvl1pPr>
          </a:lstStyle>
          <a:p>
            <a:pPr marL="342900" indent="-342900" algn="l">
              <a:buFont typeface="Arial" panose="020B0604020202020204" pitchFamily="34" charset="0"/>
              <a:buChar char="•"/>
            </a:pPr>
            <a:r>
              <a:rPr lang="nl-NL" sz="2400" b="0" dirty="0" smtClean="0"/>
              <a:t>voorheen: sector verplichte AVO vakken</a:t>
            </a:r>
          </a:p>
          <a:p>
            <a:pPr algn="l"/>
            <a:endParaRPr lang="nl-NL" sz="2100" b="0" i="1" dirty="0"/>
          </a:p>
        </p:txBody>
      </p:sp>
    </p:spTree>
    <p:extLst>
      <p:ext uri="{BB962C8B-B14F-4D97-AF65-F5344CB8AC3E}">
        <p14:creationId xmlns:p14="http://schemas.microsoft.com/office/powerpoint/2010/main" val="313443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Profielgebonden</a:t>
            </a:r>
            <a:r>
              <a:rPr lang="nl-NL" dirty="0" smtClean="0"/>
              <a:t>* AVO vakken</a:t>
            </a:r>
            <a:endParaRPr lang="nl-NL" dirty="0"/>
          </a:p>
        </p:txBody>
      </p:sp>
      <p:graphicFrame>
        <p:nvGraphicFramePr>
          <p:cNvPr id="8" name="Tabel 7"/>
          <p:cNvGraphicFramePr>
            <a:graphicFrameLocks noGrp="1"/>
          </p:cNvGraphicFramePr>
          <p:nvPr>
            <p:extLst>
              <p:ext uri="{D42A27DB-BD31-4B8C-83A1-F6EECF244321}">
                <p14:modId xmlns:p14="http://schemas.microsoft.com/office/powerpoint/2010/main" val="122756803"/>
              </p:ext>
            </p:extLst>
          </p:nvPr>
        </p:nvGraphicFramePr>
        <p:xfrm>
          <a:off x="1112641" y="1268760"/>
          <a:ext cx="7296471" cy="4591810"/>
        </p:xfrm>
        <a:graphic>
          <a:graphicData uri="http://schemas.openxmlformats.org/drawingml/2006/table">
            <a:tbl>
              <a:tblPr firstRow="1" bandRow="1">
                <a:tableStyleId>{793D81CF-94F2-401A-BA57-92F5A7B2D0C5}</a:tableStyleId>
              </a:tblPr>
              <a:tblGrid>
                <a:gridCol w="2432157">
                  <a:extLst>
                    <a:ext uri="{9D8B030D-6E8A-4147-A177-3AD203B41FA5}">
                      <a16:colId xmlns:a16="http://schemas.microsoft.com/office/drawing/2014/main" xmlns="" val="20000"/>
                    </a:ext>
                  </a:extLst>
                </a:gridCol>
                <a:gridCol w="2432157">
                  <a:extLst>
                    <a:ext uri="{9D8B030D-6E8A-4147-A177-3AD203B41FA5}">
                      <a16:colId xmlns:a16="http://schemas.microsoft.com/office/drawing/2014/main" xmlns="" val="20001"/>
                    </a:ext>
                  </a:extLst>
                </a:gridCol>
                <a:gridCol w="2432157">
                  <a:extLst>
                    <a:ext uri="{9D8B030D-6E8A-4147-A177-3AD203B41FA5}">
                      <a16:colId xmlns:a16="http://schemas.microsoft.com/office/drawing/2014/main" xmlns="" val="20002"/>
                    </a:ext>
                  </a:extLst>
                </a:gridCol>
              </a:tblGrid>
              <a:tr h="569757">
                <a:tc>
                  <a:txBody>
                    <a:bodyPr/>
                    <a:lstStyle/>
                    <a:p>
                      <a:r>
                        <a:rPr lang="nl-NL" dirty="0" smtClean="0"/>
                        <a:t>Profiel</a:t>
                      </a:r>
                      <a:endParaRPr lang="nl-NL" dirty="0"/>
                    </a:p>
                  </a:txBody>
                  <a:tcPr/>
                </a:tc>
                <a:tc>
                  <a:txBody>
                    <a:bodyPr/>
                    <a:lstStyle/>
                    <a:p>
                      <a:r>
                        <a:rPr lang="nl-NL" dirty="0" smtClean="0"/>
                        <a:t>eerste</a:t>
                      </a:r>
                      <a:endParaRPr lang="nl-NL" dirty="0"/>
                    </a:p>
                  </a:txBody>
                  <a:tcPr/>
                </a:tc>
                <a:tc>
                  <a:txBody>
                    <a:bodyPr/>
                    <a:lstStyle/>
                    <a:p>
                      <a:r>
                        <a:rPr lang="nl-NL" dirty="0" smtClean="0"/>
                        <a:t>tweede</a:t>
                      </a:r>
                      <a:endParaRPr lang="nl-NL" dirty="0"/>
                    </a:p>
                  </a:txBody>
                  <a:tcPr/>
                </a:tc>
                <a:extLst>
                  <a:ext uri="{0D108BD9-81ED-4DB2-BD59-A6C34878D82A}">
                    <a16:rowId xmlns:a16="http://schemas.microsoft.com/office/drawing/2014/main" xmlns="" val="10000"/>
                  </a:ext>
                </a:extLst>
              </a:tr>
              <a:tr h="569757">
                <a:tc>
                  <a:txBody>
                    <a:bodyPr/>
                    <a:lstStyle/>
                    <a:p>
                      <a:r>
                        <a:rPr lang="nl-NL" dirty="0" smtClean="0"/>
                        <a:t>EO, HBR</a:t>
                      </a:r>
                      <a:endParaRPr lang="nl-NL" dirty="0"/>
                    </a:p>
                  </a:txBody>
                  <a:tcPr/>
                </a:tc>
                <a:tc>
                  <a:txBody>
                    <a:bodyPr/>
                    <a:lstStyle/>
                    <a:p>
                      <a:r>
                        <a:rPr lang="nl-NL" dirty="0" smtClean="0"/>
                        <a:t>Economie</a:t>
                      </a:r>
                      <a:endParaRPr lang="nl-NL" dirty="0"/>
                    </a:p>
                  </a:txBody>
                  <a:tcPr/>
                </a:tc>
                <a:tc>
                  <a:txBody>
                    <a:bodyPr/>
                    <a:lstStyle/>
                    <a:p>
                      <a:r>
                        <a:rPr lang="nl-NL" dirty="0" smtClean="0"/>
                        <a:t>Wiskunde of Frans of Duits</a:t>
                      </a:r>
                      <a:endParaRPr lang="nl-NL" dirty="0"/>
                    </a:p>
                  </a:txBody>
                  <a:tcPr/>
                </a:tc>
                <a:extLst>
                  <a:ext uri="{0D108BD9-81ED-4DB2-BD59-A6C34878D82A}">
                    <a16:rowId xmlns:a16="http://schemas.microsoft.com/office/drawing/2014/main" xmlns="" val="10001"/>
                  </a:ext>
                </a:extLst>
              </a:tr>
              <a:tr h="569757">
                <a:tc>
                  <a:txBody>
                    <a:bodyPr/>
                    <a:lstStyle/>
                    <a:p>
                      <a:r>
                        <a:rPr lang="nl-NL" dirty="0" smtClean="0"/>
                        <a:t>ZW</a:t>
                      </a:r>
                      <a:endParaRPr lang="nl-NL" dirty="0"/>
                    </a:p>
                  </a:txBody>
                  <a:tcPr/>
                </a:tc>
                <a:tc>
                  <a:txBody>
                    <a:bodyPr/>
                    <a:lstStyle/>
                    <a:p>
                      <a:r>
                        <a:rPr lang="nl-NL" dirty="0" smtClean="0">
                          <a:solidFill>
                            <a:srgbClr val="FF0000"/>
                          </a:solidFill>
                        </a:rPr>
                        <a:t>Biologie</a:t>
                      </a:r>
                      <a:endParaRPr lang="nl-NL" dirty="0">
                        <a:solidFill>
                          <a:srgbClr val="FF0000"/>
                        </a:solidFill>
                      </a:endParaRPr>
                    </a:p>
                  </a:txBody>
                  <a:tcPr/>
                </a:tc>
                <a:tc>
                  <a:txBody>
                    <a:bodyPr/>
                    <a:lstStyle/>
                    <a:p>
                      <a:r>
                        <a:rPr lang="nl-NL" dirty="0" smtClean="0"/>
                        <a:t>Wiskunde of Maatschappijleer2</a:t>
                      </a:r>
                      <a:r>
                        <a:rPr lang="nl-NL" baseline="0" dirty="0" smtClean="0"/>
                        <a:t> of Aardrijkskunde of Geschiedenis</a:t>
                      </a:r>
                      <a:endParaRPr lang="nl-NL" dirty="0"/>
                    </a:p>
                  </a:txBody>
                  <a:tcPr/>
                </a:tc>
                <a:extLst>
                  <a:ext uri="{0D108BD9-81ED-4DB2-BD59-A6C34878D82A}">
                    <a16:rowId xmlns:a16="http://schemas.microsoft.com/office/drawing/2014/main" xmlns="" val="10002"/>
                  </a:ext>
                </a:extLst>
              </a:tr>
              <a:tr h="983416">
                <a:tc>
                  <a:txBody>
                    <a:bodyPr/>
                    <a:lstStyle/>
                    <a:p>
                      <a:r>
                        <a:rPr lang="nl-NL" dirty="0" smtClean="0"/>
                        <a:t>BWI, PIE, M&amp;T, MVI</a:t>
                      </a:r>
                      <a:endParaRPr lang="nl-NL" dirty="0"/>
                    </a:p>
                  </a:txBody>
                  <a:tcPr/>
                </a:tc>
                <a:tc>
                  <a:txBody>
                    <a:bodyPr/>
                    <a:lstStyle/>
                    <a:p>
                      <a:r>
                        <a:rPr lang="nl-NL" dirty="0" smtClean="0"/>
                        <a:t>Wiskunde</a:t>
                      </a:r>
                      <a:endParaRPr lang="nl-NL" dirty="0"/>
                    </a:p>
                  </a:txBody>
                  <a:tcPr/>
                </a:tc>
                <a:tc>
                  <a:txBody>
                    <a:bodyPr/>
                    <a:lstStyle/>
                    <a:p>
                      <a:r>
                        <a:rPr lang="nl-NL" dirty="0" smtClean="0"/>
                        <a:t>Nask</a:t>
                      </a:r>
                      <a:r>
                        <a:rPr lang="nl-NL" baseline="0" dirty="0" smtClean="0"/>
                        <a:t>1</a:t>
                      </a:r>
                      <a:endParaRPr lang="nl-NL" dirty="0"/>
                    </a:p>
                  </a:txBody>
                  <a:tcPr/>
                </a:tc>
                <a:extLst>
                  <a:ext uri="{0D108BD9-81ED-4DB2-BD59-A6C34878D82A}">
                    <a16:rowId xmlns:a16="http://schemas.microsoft.com/office/drawing/2014/main" xmlns="" val="10003"/>
                  </a:ext>
                </a:extLst>
              </a:tr>
              <a:tr h="569757">
                <a:tc>
                  <a:txBody>
                    <a:bodyPr/>
                    <a:lstStyle/>
                    <a:p>
                      <a:r>
                        <a:rPr lang="nl-NL" dirty="0" smtClean="0"/>
                        <a:t>Groen</a:t>
                      </a:r>
                      <a:endParaRPr lang="nl-NL" dirty="0"/>
                    </a:p>
                  </a:txBody>
                  <a:tcPr/>
                </a:tc>
                <a:tc>
                  <a:txBody>
                    <a:bodyPr/>
                    <a:lstStyle/>
                    <a:p>
                      <a:r>
                        <a:rPr lang="nl-NL" dirty="0" smtClean="0"/>
                        <a:t>Wiskunde</a:t>
                      </a:r>
                      <a:endParaRPr lang="nl-NL" dirty="0"/>
                    </a:p>
                  </a:txBody>
                  <a:tcPr/>
                </a:tc>
                <a:tc>
                  <a:txBody>
                    <a:bodyPr/>
                    <a:lstStyle/>
                    <a:p>
                      <a:r>
                        <a:rPr lang="nl-NL" dirty="0" smtClean="0">
                          <a:solidFill>
                            <a:srgbClr val="FF0000"/>
                          </a:solidFill>
                        </a:rPr>
                        <a:t>Biologie</a:t>
                      </a:r>
                      <a:r>
                        <a:rPr lang="nl-NL" dirty="0" smtClean="0"/>
                        <a:t> of Nask1</a:t>
                      </a:r>
                      <a:endParaRPr lang="nl-NL" dirty="0"/>
                    </a:p>
                  </a:txBody>
                  <a:tcPr/>
                </a:tc>
                <a:extLst>
                  <a:ext uri="{0D108BD9-81ED-4DB2-BD59-A6C34878D82A}">
                    <a16:rowId xmlns:a16="http://schemas.microsoft.com/office/drawing/2014/main" xmlns="" val="10004"/>
                  </a:ext>
                </a:extLst>
              </a:tr>
              <a:tr h="569757">
                <a:tc>
                  <a:txBody>
                    <a:bodyPr/>
                    <a:lstStyle/>
                    <a:p>
                      <a:r>
                        <a:rPr lang="nl-NL" dirty="0" smtClean="0"/>
                        <a:t>D&amp;P (niet</a:t>
                      </a:r>
                      <a:r>
                        <a:rPr lang="nl-NL" baseline="0" dirty="0" smtClean="0"/>
                        <a:t> in de TL!)</a:t>
                      </a:r>
                      <a:endParaRPr lang="nl-NL" dirty="0"/>
                    </a:p>
                  </a:txBody>
                  <a:tcPr>
                    <a:solidFill>
                      <a:srgbClr val="FFC000"/>
                    </a:solidFill>
                  </a:tcPr>
                </a:tc>
                <a:tc gridSpan="2">
                  <a:txBody>
                    <a:bodyPr/>
                    <a:lstStyle/>
                    <a:p>
                      <a:r>
                        <a:rPr lang="nl-NL" dirty="0" smtClean="0"/>
                        <a:t>2 vakken uit: Wiskunde, Nask1, </a:t>
                      </a:r>
                      <a:r>
                        <a:rPr lang="nl-NL" dirty="0" smtClean="0">
                          <a:solidFill>
                            <a:srgbClr val="FF0000"/>
                          </a:solidFill>
                        </a:rPr>
                        <a:t>Biologie</a:t>
                      </a:r>
                      <a:r>
                        <a:rPr lang="nl-NL" dirty="0" smtClean="0"/>
                        <a:t> en Economie</a:t>
                      </a:r>
                      <a:endParaRPr lang="nl-NL" dirty="0"/>
                    </a:p>
                  </a:txBody>
                  <a:tcPr/>
                </a:tc>
                <a:tc hMerge="1">
                  <a:txBody>
                    <a:bodyPr/>
                    <a:lstStyle/>
                    <a:p>
                      <a:endParaRPr lang="nl-NL"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612960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 inventariseren naar integreren...</a:t>
            </a:r>
            <a:br>
              <a:rPr lang="nl-NL" dirty="0" smtClean="0"/>
            </a:br>
            <a:endParaRPr lang="nl-NL" dirty="0"/>
          </a:p>
        </p:txBody>
      </p:sp>
      <p:sp>
        <p:nvSpPr>
          <p:cNvPr id="3" name="Tijdelijke aanduiding voor inhoud 2"/>
          <p:cNvSpPr>
            <a:spLocks noGrp="1"/>
          </p:cNvSpPr>
          <p:nvPr>
            <p:ph idx="1"/>
          </p:nvPr>
        </p:nvSpPr>
        <p:spPr>
          <a:xfrm>
            <a:off x="397933" y="2463800"/>
            <a:ext cx="8229600" cy="4525963"/>
          </a:xfrm>
        </p:spPr>
        <p:txBody>
          <a:bodyPr/>
          <a:lstStyle/>
          <a:p>
            <a:r>
              <a:rPr lang="nl-NL" dirty="0" smtClean="0">
                <a:solidFill>
                  <a:srgbClr val="FF0000"/>
                </a:solidFill>
              </a:rPr>
              <a:t>Inventariseren</a:t>
            </a:r>
          </a:p>
          <a:p>
            <a:r>
              <a:rPr lang="nl-NL" dirty="0" smtClean="0"/>
              <a:t>Overleggen en afstemmen</a:t>
            </a:r>
          </a:p>
          <a:p>
            <a:r>
              <a:rPr lang="nl-NL" dirty="0" smtClean="0"/>
              <a:t>Samenwerken met collega's BG</a:t>
            </a:r>
          </a:p>
          <a:p>
            <a:r>
              <a:rPr lang="nl-NL" dirty="0" smtClean="0"/>
              <a:t>Integreren van BI met BG vakken</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496" y="1163638"/>
            <a:ext cx="3702504" cy="4936671"/>
          </a:xfrm>
          <a:prstGeom prst="rect">
            <a:avLst/>
          </a:prstGeom>
        </p:spPr>
      </p:pic>
      <p:sp>
        <p:nvSpPr>
          <p:cNvPr id="5" name="Tekstvak 4"/>
          <p:cNvSpPr txBox="1"/>
          <p:nvPr/>
        </p:nvSpPr>
        <p:spPr>
          <a:xfrm rot="20862021">
            <a:off x="451241" y="5132259"/>
            <a:ext cx="4803987" cy="461665"/>
          </a:xfrm>
          <a:prstGeom prst="rect">
            <a:avLst/>
          </a:prstGeom>
          <a:noFill/>
        </p:spPr>
        <p:txBody>
          <a:bodyPr wrap="square" rtlCol="0">
            <a:spAutoFit/>
          </a:bodyPr>
          <a:lstStyle/>
          <a:p>
            <a:r>
              <a:rPr lang="nl-NL" sz="2400" b="1" dirty="0" smtClean="0">
                <a:solidFill>
                  <a:srgbClr val="00B050"/>
                </a:solidFill>
              </a:rPr>
              <a:t>Wie heeft een goed voorbeeld?</a:t>
            </a:r>
            <a:endParaRPr lang="nl-NL" sz="2400" b="1" dirty="0">
              <a:solidFill>
                <a:srgbClr val="00B050"/>
              </a:solidFill>
            </a:endParaRPr>
          </a:p>
        </p:txBody>
      </p:sp>
    </p:spTree>
    <p:extLst>
      <p:ext uri="{BB962C8B-B14F-4D97-AF65-F5344CB8AC3E}">
        <p14:creationId xmlns:p14="http://schemas.microsoft.com/office/powerpoint/2010/main" val="284535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SLO huisstijl">
  <a:themeElements>
    <a:clrScheme name="SLO Huisstijl">
      <a:dk1>
        <a:sysClr val="windowText" lastClr="000000"/>
      </a:dk1>
      <a:lt1>
        <a:sysClr val="window" lastClr="FFFFFF"/>
      </a:lt1>
      <a:dk2>
        <a:srgbClr val="92887E"/>
      </a:dk2>
      <a:lt2>
        <a:srgbClr val="B5ABA1"/>
      </a:lt2>
      <a:accent1>
        <a:srgbClr val="C7007D"/>
      </a:accent1>
      <a:accent2>
        <a:srgbClr val="92887E"/>
      </a:accent2>
      <a:accent3>
        <a:srgbClr val="13B3CF"/>
      </a:accent3>
      <a:accent4>
        <a:srgbClr val="D8CD01"/>
      </a:accent4>
      <a:accent5>
        <a:srgbClr val="F4A300"/>
      </a:accent5>
      <a:accent6>
        <a:srgbClr val="DB003B"/>
      </a:accent6>
      <a:hlink>
        <a:srgbClr val="92887E"/>
      </a:hlink>
      <a:folHlink>
        <a:srgbClr val="9288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Presentatie SLO_2016" id="{3009FF9D-C579-3E4A-AAA0-AE23E69271F0}" vid="{6DE8AD0F-DD03-314D-A109-32787CFA29E6}"/>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Presentatie SLO_2016</Template>
  <TotalTime>331</TotalTime>
  <Words>1199</Words>
  <Application>Microsoft Office PowerPoint</Application>
  <PresentationFormat>Diavoorstelling (4:3)</PresentationFormat>
  <Paragraphs>221</Paragraphs>
  <Slides>14</Slides>
  <Notes>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14</vt:i4>
      </vt:variant>
    </vt:vector>
  </HeadingPairs>
  <TitlesOfParts>
    <vt:vector size="22" baseType="lpstr">
      <vt:lpstr>MS PGothic</vt:lpstr>
      <vt:lpstr>Arial</vt:lpstr>
      <vt:lpstr>Arial Rounded MT Bold</vt:lpstr>
      <vt:lpstr>Calibri</vt:lpstr>
      <vt:lpstr>Helvetica</vt:lpstr>
      <vt:lpstr>Tahoma</vt:lpstr>
      <vt:lpstr>Times New Roman</vt:lpstr>
      <vt:lpstr>SLO huisstijl</vt:lpstr>
      <vt:lpstr>Biologie in de nieuwe structuur van het vmbo</vt:lpstr>
      <vt:lpstr>Kahoot! Wat weet u al?</vt:lpstr>
      <vt:lpstr>De structuur van kern,  profielvak en keuzevakken</vt:lpstr>
      <vt:lpstr>Van 33 programma’s naar 10 beroepsgerichte profielen</vt:lpstr>
      <vt:lpstr>PowerPoint-presentatie</vt:lpstr>
      <vt:lpstr>TL: geen verplicht beroepsgericht vak (mág wel)</vt:lpstr>
      <vt:lpstr>Het vmbo programma BB/KB/GL Z&amp;W</vt:lpstr>
      <vt:lpstr>Profielgebonden* AVO vakken</vt:lpstr>
      <vt:lpstr>Van inventariseren naar integreren... </vt:lpstr>
      <vt:lpstr>Opdracht: Inventariseren </vt:lpstr>
      <vt:lpstr>Voorbeeld 1 een opwarmertje... Waar komen deze eindtermen uit het examenprogramma van Biologie niet voor?</vt:lpstr>
      <vt:lpstr>Thema: Sport en bewegen</vt:lpstr>
      <vt:lpstr>Sport en beweging Waar zit dat in de nieuwe programma's? Werkvorm: welke relatie met BI</vt:lpstr>
      <vt:lpstr>Tot slot een paar stellingen....</vt:lpstr>
    </vt:vector>
  </TitlesOfParts>
  <Company>SLO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Schoolexamens en toetsen keuzevakken</dc:title>
  <dc:creator>Jan van Hilten</dc:creator>
  <cp:lastModifiedBy>Jan van Hilten</cp:lastModifiedBy>
  <cp:revision>26</cp:revision>
  <dcterms:created xsi:type="dcterms:W3CDTF">2016-11-02T14:16:29Z</dcterms:created>
  <dcterms:modified xsi:type="dcterms:W3CDTF">2017-06-08T08:35:43Z</dcterms:modified>
</cp:coreProperties>
</file>