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312" r:id="rId3"/>
    <p:sldId id="313" r:id="rId4"/>
    <p:sldId id="299" r:id="rId5"/>
    <p:sldId id="292" r:id="rId6"/>
    <p:sldId id="297" r:id="rId7"/>
    <p:sldId id="285" r:id="rId8"/>
    <p:sldId id="295" r:id="rId9"/>
    <p:sldId id="294" r:id="rId10"/>
    <p:sldId id="291" r:id="rId11"/>
    <p:sldId id="296" r:id="rId12"/>
    <p:sldId id="282" r:id="rId13"/>
    <p:sldId id="287" r:id="rId14"/>
    <p:sldId id="288" r:id="rId15"/>
    <p:sldId id="314" r:id="rId16"/>
    <p:sldId id="306" r:id="rId17"/>
    <p:sldId id="300" r:id="rId18"/>
    <p:sldId id="301" r:id="rId19"/>
    <p:sldId id="267" r:id="rId20"/>
    <p:sldId id="302" r:id="rId21"/>
    <p:sldId id="303" r:id="rId22"/>
    <p:sldId id="308" r:id="rId23"/>
    <p:sldId id="304" r:id="rId24"/>
    <p:sldId id="305" r:id="rId25"/>
    <p:sldId id="268" r:id="rId26"/>
    <p:sldId id="264" r:id="rId27"/>
    <p:sldId id="26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79073" autoAdjust="0"/>
  </p:normalViewPr>
  <p:slideViewPr>
    <p:cSldViewPr snapToGrid="0">
      <p:cViewPr varScale="1">
        <p:scale>
          <a:sx n="70" d="100"/>
          <a:sy n="70" d="100"/>
        </p:scale>
        <p:origin x="11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1E91-158F-460A-BBC9-C3010D042E29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2C95D-067A-46CC-8567-8F14C9CFA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2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C95D-067A-46CC-8567-8F14C9CFA0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582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33DED-A225-4F5C-A854-9B56F5274848}" type="slidenum">
              <a:rPr lang="nl-NL" altLang="nl-NL" smtClean="0"/>
              <a:pPr>
                <a:spcBef>
                  <a:spcPct val="0"/>
                </a:spcBef>
              </a:pPr>
              <a:t>20</a:t>
            </a:fld>
            <a:endParaRPr lang="nl-NL" altLang="nl-NL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163EF-6EEF-4FA9-A0E8-7A397939B8D7}" type="slidenum">
              <a:rPr lang="nl-NL" altLang="nl-NL" smtClean="0"/>
              <a:pPr>
                <a:spcBef>
                  <a:spcPct val="0"/>
                </a:spcBef>
              </a:pPr>
              <a:t>21</a:t>
            </a:fld>
            <a:endParaRPr lang="nl-NL" altLang="nl-NL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C95D-067A-46CC-8567-8F14C9CFA06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31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06A58-EBEB-4AAC-B663-D8EC69FC6925}" type="slidenum">
              <a:rPr lang="nl-NL" altLang="nl-NL" smtClean="0"/>
              <a:pPr>
                <a:spcBef>
                  <a:spcPct val="0"/>
                </a:spcBef>
              </a:pPr>
              <a:t>23</a:t>
            </a:fld>
            <a:endParaRPr lang="nl-NL" altLang="nl-NL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8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584DB-DB6C-47F7-8E0E-BB419CDF9997}" type="slidenum">
              <a:rPr lang="nl-NL" altLang="nl-NL" smtClean="0"/>
              <a:pPr>
                <a:spcBef>
                  <a:spcPct val="0"/>
                </a:spcBef>
              </a:pPr>
              <a:t>24</a:t>
            </a:fld>
            <a:endParaRPr lang="nl-NL" altLang="nl-NL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3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2C95D-067A-46CC-8567-8F14C9CFA06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72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AD346B-0178-46E1-8E7F-11CE426410EE}" type="slidenum">
              <a:rPr lang="nl-NL" altLang="nl-NL" smtClean="0"/>
              <a:pPr>
                <a:spcBef>
                  <a:spcPct val="0"/>
                </a:spcBef>
              </a:pPr>
              <a:t>7</a:t>
            </a:fld>
            <a:endParaRPr lang="nl-NL" altLang="nl-N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nl-NL">
                <a:latin typeface="Arial" panose="020B0604020202020204" pitchFamily="34" charset="0"/>
              </a:rPr>
              <a:t>Grote brandnetel</a:t>
            </a: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B3673-F07B-43F3-9DFD-9E61BD17B5EE}" type="slidenum">
              <a:rPr lang="nl-NL" altLang="nl-NL" smtClean="0"/>
              <a:pPr>
                <a:spcBef>
                  <a:spcPct val="0"/>
                </a:spcBef>
              </a:pPr>
              <a:t>12</a:t>
            </a:fld>
            <a:endParaRPr lang="nl-NL" altLang="nl-N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nl-NL">
                <a:latin typeface="Arial" panose="020B0604020202020204" pitchFamily="34" charset="0"/>
              </a:rPr>
              <a:t>speenkruid</a:t>
            </a: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6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24369-2E06-4B26-9A82-EB7208AF77C6}" type="slidenum">
              <a:rPr lang="nl-NL" altLang="nl-NL" smtClean="0"/>
              <a:pPr>
                <a:spcBef>
                  <a:spcPct val="0"/>
                </a:spcBef>
              </a:pPr>
              <a:t>13</a:t>
            </a:fld>
            <a:endParaRPr lang="nl-NL" altLang="nl-NL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nl-NL">
                <a:latin typeface="Arial" panose="020B0604020202020204" pitchFamily="34" charset="0"/>
              </a:rPr>
              <a:t>Rode klaver</a:t>
            </a: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E94E3-7ED2-47A3-B645-28F447BDFDCC}" type="slidenum">
              <a:rPr lang="nl-NL" altLang="nl-NL" smtClean="0"/>
              <a:pPr>
                <a:spcBef>
                  <a:spcPct val="0"/>
                </a:spcBef>
              </a:pPr>
              <a:t>14</a:t>
            </a:fld>
            <a:endParaRPr lang="nl-NL" altLang="nl-NL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nl-NL">
                <a:latin typeface="Arial" panose="020B0604020202020204" pitchFamily="34" charset="0"/>
              </a:rPr>
              <a:t>pinksterbloem</a:t>
            </a: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8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95D-067A-46CC-8567-8F14C9CFA06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02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C95D-067A-46CC-8567-8F14C9CFA06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57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32B9C-A1A2-429A-B2E6-F98DD988DC83}" type="slidenum">
              <a:rPr lang="nl-NL" altLang="nl-NL" smtClean="0"/>
              <a:pPr>
                <a:spcBef>
                  <a:spcPct val="0"/>
                </a:spcBef>
              </a:pPr>
              <a:t>17</a:t>
            </a:fld>
            <a:endParaRPr lang="nl-NL" altLang="nl-NL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BDD8C-D3F9-46D6-9A01-16D8F8CCC09B}" type="slidenum">
              <a:rPr lang="nl-NL" altLang="nl-NL" smtClean="0"/>
              <a:pPr>
                <a:spcBef>
                  <a:spcPct val="0"/>
                </a:spcBef>
              </a:pPr>
              <a:t>18</a:t>
            </a:fld>
            <a:endParaRPr lang="nl-NL" altLang="nl-NL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0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91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75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07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8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96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97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81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3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3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8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2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B5BF-B87E-46B8-AF80-2E21E4964510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1844-91B9-460B-B4B2-DFEC73191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loravannederland.nl/" TargetMode="External"/><Relationship Id="rId7" Type="http://schemas.openxmlformats.org/officeDocument/2006/relationships/hyperlink" Target="mailto:p.a.c.van.strien@hr.nl" TargetMode="External"/><Relationship Id="rId2" Type="http://schemas.openxmlformats.org/officeDocument/2006/relationships/hyperlink" Target="https://androidworld.nl/apps/obsidentify-insecten-planten-herkenn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.a.a.versteegh@hr.nl" TargetMode="External"/><Relationship Id="rId5" Type="http://schemas.openxmlformats.org/officeDocument/2006/relationships/hyperlink" Target="https://osric.com/bingo-card-generator" TargetMode="External"/><Relationship Id="rId4" Type="http://schemas.openxmlformats.org/officeDocument/2006/relationships/hyperlink" Target="http://www.soortenbank.n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akompas.nl/" TargetMode="External"/><Relationship Id="rId2" Type="http://schemas.openxmlformats.org/officeDocument/2006/relationships/hyperlink" Target="http://www.floravannederland.n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t="15422"/>
          <a:stretch/>
        </p:blipFill>
        <p:spPr>
          <a:xfrm>
            <a:off x="8238" y="-16476"/>
            <a:ext cx="12183762" cy="6874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429" y="167972"/>
            <a:ext cx="9144000" cy="165378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Herbariumbingo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Hogeschool Rotterdam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71070" y="4324865"/>
            <a:ext cx="5758249" cy="19214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nl-NL" dirty="0" err="1">
                <a:solidFill>
                  <a:schemeClr val="bg1"/>
                </a:solidFill>
              </a:rPr>
              <a:t>llian</a:t>
            </a:r>
            <a:r>
              <a:rPr lang="nl-NL" dirty="0">
                <a:solidFill>
                  <a:schemeClr val="bg1"/>
                </a:solidFill>
              </a:rPr>
              <a:t> van Strien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Emma </a:t>
            </a:r>
            <a:r>
              <a:rPr lang="nl-NL" dirty="0">
                <a:solidFill>
                  <a:schemeClr val="bg1"/>
                </a:solidFill>
              </a:rPr>
              <a:t>Versteegh</a:t>
            </a:r>
          </a:p>
        </p:txBody>
      </p:sp>
    </p:spTree>
    <p:extLst>
      <p:ext uri="{BB962C8B-B14F-4D97-AF65-F5344CB8AC3E}">
        <p14:creationId xmlns:p14="http://schemas.microsoft.com/office/powerpoint/2010/main" val="40801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eelandnet.nl/weblog/data/portret/item_images/img_12089753102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-1"/>
            <a:ext cx="10319657" cy="6879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46415" y="5353732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4067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fbeeldingsresultaat voor herdersta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54" y="0"/>
            <a:ext cx="51418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77343" y="5533346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391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1" y="5157789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BD8A4C5-B622-415A-BC03-06C00F0EE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" y="599089"/>
            <a:ext cx="11976156" cy="565456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3BDFDE2C-4B33-4DF3-AEDD-A401C21B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81" y="4952837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4775792"/>
      </p:ext>
    </p:extLst>
  </p:cSld>
  <p:clrMapOvr>
    <a:masterClrMapping/>
  </p:clrMapOvr>
  <p:transition advClick="0" advTm="10000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Rode_kla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2437" y="5349875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78840905"/>
      </p:ext>
    </p:extLst>
  </p:cSld>
  <p:clrMapOvr>
    <a:masterClrMapping/>
  </p:clrMapOvr>
  <p:transition advClick="0" advTm="10000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Pinkster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1276"/>
            <a:ext cx="9124951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83230" y="5402718"/>
            <a:ext cx="1317170" cy="12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88039752"/>
      </p:ext>
    </p:extLst>
  </p:cSld>
  <p:clrMapOvr>
    <a:masterClrMapping/>
  </p:clrMapOvr>
  <p:transition advClick="0" advTm="10000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 n t s t a a n   v a n   z a a d p l a n t e 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8000" b="1" dirty="0"/>
              <a:t>	</a:t>
            </a:r>
            <a:r>
              <a:rPr lang="en-US" altLang="nl-NL" sz="2800" b="1" dirty="0"/>
              <a:t> </a:t>
            </a:r>
            <a:r>
              <a:rPr lang="en-US" altLang="nl-NL" sz="2800" b="1" dirty="0" err="1"/>
              <a:t>Dit</a:t>
            </a:r>
            <a:r>
              <a:rPr lang="en-US" altLang="nl-NL" sz="2800" b="1" dirty="0"/>
              <a:t> </a:t>
            </a:r>
            <a:r>
              <a:rPr lang="en-US" altLang="nl-NL" sz="2800" b="1" dirty="0" err="1"/>
              <a:t>zijn</a:t>
            </a:r>
            <a:r>
              <a:rPr lang="en-US" altLang="nl-NL" sz="2800" b="1" dirty="0"/>
              <a:t> de </a:t>
            </a:r>
            <a:r>
              <a:rPr lang="en-US" altLang="nl-NL" sz="2800" b="1" dirty="0" err="1"/>
              <a:t>namen</a:t>
            </a:r>
            <a:r>
              <a:rPr lang="en-US" altLang="nl-NL" sz="2800" b="1" dirty="0"/>
              <a:t> van de </a:t>
            </a:r>
            <a:r>
              <a:rPr lang="en-US" altLang="nl-NL" sz="2800" b="1" dirty="0" err="1"/>
              <a:t>planten</a:t>
            </a:r>
            <a:r>
              <a:rPr lang="en-US" altLang="nl-NL" sz="2800" b="1" dirty="0"/>
              <a:t>:</a:t>
            </a:r>
            <a:endParaRPr lang="nl-NL" altLang="nl-NL" sz="2800" b="1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1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Paardebloem</a:t>
            </a: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	6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Fluitekruid</a:t>
            </a: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2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Madelief</a:t>
            </a: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	7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Herderstasje</a:t>
            </a: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3	Grote 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Brandnetel</a:t>
            </a: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 	8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Koolzaad</a:t>
            </a: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4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Braam</a:t>
            </a: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		9	Rode 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Klaver</a:t>
            </a: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5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Klimop</a:t>
            </a:r>
            <a:r>
              <a:rPr lang="en-US" altLang="nl-NL" sz="2400" kern="0" dirty="0">
                <a:solidFill>
                  <a:srgbClr val="000000"/>
                </a:solidFill>
                <a:latin typeface="Trebuchet MS"/>
              </a:rPr>
              <a:t>		10	</a:t>
            </a:r>
            <a:r>
              <a:rPr lang="en-US" altLang="nl-NL" sz="2400" kern="0" dirty="0" err="1">
                <a:solidFill>
                  <a:srgbClr val="000000"/>
                </a:solidFill>
                <a:latin typeface="Trebuchet MS"/>
              </a:rPr>
              <a:t>Pinksterbloem</a:t>
            </a: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nl-NL" sz="2400" kern="0" dirty="0">
              <a:solidFill>
                <a:srgbClr val="000000"/>
              </a:solidFill>
              <a:latin typeface="Trebuchet MS"/>
            </a:endParaRPr>
          </a:p>
          <a:p>
            <a:pPr lvl="4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nl-NL" altLang="nl-NL" sz="8000" kern="0" dirty="0">
              <a:solidFill>
                <a:srgbClr val="CB0101"/>
              </a:solidFill>
              <a:latin typeface="Trebuchet MS"/>
            </a:endParaRPr>
          </a:p>
          <a:p>
            <a:pPr lvl="4" eaLnBrk="1" hangingPunct="1">
              <a:buFontTx/>
              <a:buNone/>
            </a:pPr>
            <a:endParaRPr lang="nl-NL" altLang="nl-NL" sz="8000" dirty="0">
              <a:solidFill>
                <a:srgbClr val="CB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0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Determineren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 de hand van kenmerken blad, bloem, (knop, vrucht, stam/stengel</a:t>
            </a:r>
            <a:r>
              <a:rPr lang="nl-NL" dirty="0" smtClean="0"/>
              <a:t>)</a:t>
            </a:r>
          </a:p>
          <a:p>
            <a:r>
              <a:rPr lang="nl-NL" dirty="0" smtClean="0"/>
              <a:t>Toelichting kenmerken:</a:t>
            </a:r>
            <a:endParaRPr lang="nl-NL" dirty="0"/>
          </a:p>
        </p:txBody>
      </p:sp>
      <p:pic>
        <p:nvPicPr>
          <p:cNvPr id="4" name="Picture 4" descr="https://www.tuinadvies.be/foto/Aanleg%20van%20een%20bloemenweide%20(1).jpg">
            <a:extLst>
              <a:ext uri="{FF2B5EF4-FFF2-40B4-BE49-F238E27FC236}">
                <a16:creationId xmlns:a16="http://schemas.microsoft.com/office/drawing/2014/main" xmlns="" id="{6E2017E5-5EED-487E-90FD-7299601C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11" y="266808"/>
            <a:ext cx="5181600" cy="3827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Bladbouw</a:t>
            </a:r>
          </a:p>
        </p:txBody>
      </p:sp>
      <p:pic>
        <p:nvPicPr>
          <p:cNvPr id="66564" name="Picture 6" descr="Bouw bl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54" y="767459"/>
            <a:ext cx="6915492" cy="58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43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Nervatuur</a:t>
            </a:r>
          </a:p>
        </p:txBody>
      </p:sp>
      <p:pic>
        <p:nvPicPr>
          <p:cNvPr id="68612" name="Picture 5" descr="bwplnervatuu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CD"/>
              </a:clrFrom>
              <a:clrTo>
                <a:srgbClr val="FFFE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11993" r="16667" b="22002"/>
          <a:stretch>
            <a:fillRect/>
          </a:stretch>
        </p:blipFill>
        <p:spPr bwMode="auto">
          <a:xfrm>
            <a:off x="3929878" y="1690688"/>
            <a:ext cx="6553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33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Bladrand</a:t>
            </a:r>
          </a:p>
        </p:txBody>
      </p:sp>
      <p:pic>
        <p:nvPicPr>
          <p:cNvPr id="7172" name="Picture 4" descr="https://maken.wikiwijs.nl/userfiles/86c7d0c4ab508d4d35a49dcf48691ff2dc164ce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37" y="1530761"/>
            <a:ext cx="7557527" cy="4890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4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3449" y="832957"/>
            <a:ext cx="9144000" cy="5222785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PlantNet</a:t>
            </a:r>
            <a:r>
              <a:rPr lang="nl-NL" dirty="0" smtClean="0"/>
              <a:t> (app)</a:t>
            </a:r>
          </a:p>
          <a:p>
            <a:r>
              <a:rPr lang="nl-NL" dirty="0" err="1" smtClean="0"/>
              <a:t>Obsidentify</a:t>
            </a:r>
            <a:r>
              <a:rPr lang="nl-NL" dirty="0" smtClean="0"/>
              <a:t> (app - </a:t>
            </a:r>
            <a:r>
              <a:rPr lang="nl-NL" dirty="0" err="1" smtClean="0"/>
              <a:t>android</a:t>
            </a:r>
            <a:r>
              <a:rPr lang="nl-NL" dirty="0" smtClean="0"/>
              <a:t>)</a:t>
            </a:r>
          </a:p>
          <a:p>
            <a:r>
              <a:rPr lang="nl-NL" dirty="0" smtClean="0">
                <a:hlinkClick r:id="rId2"/>
              </a:rPr>
              <a:t>https://androidworld.nl/apps/obsidentify-insecten-planten-herkennen/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www.floravannederland.nl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www.soortenbank.nl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5"/>
              </a:rPr>
              <a:t>https://osric.com/bingo-card-generator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 smtClean="0">
              <a:solidFill>
                <a:srgbClr val="0070C0"/>
              </a:solidFill>
            </a:endParaRPr>
          </a:p>
          <a:p>
            <a:pPr algn="l"/>
            <a:r>
              <a:rPr lang="nl-NL" dirty="0" smtClean="0">
                <a:solidFill>
                  <a:srgbClr val="0070C0"/>
                </a:solidFill>
              </a:rPr>
              <a:t>Mail voor de bingokaarten en lijst met vragen op </a:t>
            </a:r>
            <a:r>
              <a:rPr lang="nl-NL" dirty="0" err="1" smtClean="0">
                <a:solidFill>
                  <a:srgbClr val="0070C0"/>
                </a:solidFill>
              </a:rPr>
              <a:t>HBO-niveau</a:t>
            </a:r>
            <a:r>
              <a:rPr lang="nl-NL" dirty="0" smtClean="0">
                <a:solidFill>
                  <a:srgbClr val="0070C0"/>
                </a:solidFill>
              </a:rPr>
              <a:t>:</a:t>
            </a:r>
            <a:endParaRPr lang="nl-NL" dirty="0" smtClean="0">
              <a:solidFill>
                <a:srgbClr val="0070C0"/>
              </a:solidFill>
            </a:endParaRPr>
          </a:p>
          <a:p>
            <a:r>
              <a:rPr lang="nl-NL" dirty="0" smtClean="0">
                <a:hlinkClick r:id="rId6"/>
              </a:rPr>
              <a:t>e.a.a.versteegh@hr.nl</a:t>
            </a:r>
            <a:endParaRPr lang="nl-NL" dirty="0" smtClean="0"/>
          </a:p>
          <a:p>
            <a:r>
              <a:rPr lang="nl-NL" dirty="0" smtClean="0">
                <a:hlinkClick r:id="rId7"/>
              </a:rPr>
              <a:t>p.a.c.van.strien@hr.nl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7639" y="5594771"/>
            <a:ext cx="305436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Samengestelde bladeren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7" y="1951382"/>
            <a:ext cx="4691063" cy="4248150"/>
          </a:xfrm>
        </p:spPr>
        <p:txBody>
          <a:bodyPr/>
          <a:lstStyle/>
          <a:p>
            <a:pPr eaLnBrk="1" hangingPunct="1"/>
            <a:r>
              <a:rPr lang="nl-NL" altLang="nl-NL" dirty="0"/>
              <a:t>Okselknop vormt aanwijzing of blad samengesteld is</a:t>
            </a:r>
          </a:p>
        </p:txBody>
      </p:sp>
      <p:pic>
        <p:nvPicPr>
          <p:cNvPr id="70661" name="Picture 5" descr="35_06SimpleVCompoundLeaf_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6"/>
          <a:stretch>
            <a:fillRect/>
          </a:stretch>
        </p:blipFill>
        <p:spPr bwMode="auto">
          <a:xfrm>
            <a:off x="7007225" y="664882"/>
            <a:ext cx="1576388" cy="600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583613" y="1462088"/>
            <a:ext cx="118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Enkelvoudig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8583613" y="3513574"/>
            <a:ext cx="2327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Veervormig samengesteld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583613" y="5589588"/>
            <a:ext cx="1941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Dubbel samengesteld</a:t>
            </a:r>
          </a:p>
        </p:txBody>
      </p:sp>
      <p:pic>
        <p:nvPicPr>
          <p:cNvPr id="10" name="Picture 6" descr="https://maken.wikiwijs.nl/userfiles/40d6932c0e8f1521831db21d7351a46e4917125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8" r="33105"/>
          <a:stretch/>
        </p:blipFill>
        <p:spPr bwMode="auto">
          <a:xfrm>
            <a:off x="3454850" y="3912487"/>
            <a:ext cx="3023287" cy="275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4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Bloembouw</a:t>
            </a:r>
          </a:p>
        </p:txBody>
      </p:sp>
      <p:pic>
        <p:nvPicPr>
          <p:cNvPr id="72708" name="Picture 12" descr="Bouw blo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63918"/>
            <a:ext cx="84470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523288" y="2128796"/>
            <a:ext cx="3448935" cy="40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3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A3B184F-B46A-49C6-B2B7-3D42950C1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59" y="105104"/>
            <a:ext cx="1178209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NL" sz="4000" dirty="0"/>
              <a:t>Eénslachtig of tweeslachtig? Eénhuizig of tweehuizig?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784DCCBA-C336-4BBD-AE0E-7B9091BAD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2"/>
          <a:stretch/>
        </p:blipFill>
        <p:spPr>
          <a:xfrm>
            <a:off x="569696" y="1179950"/>
            <a:ext cx="11275465" cy="47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Tweeslachtig en tweehuizig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931876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Tweeslachtige bloemen bevatten stampers en meeldraden </a:t>
            </a:r>
          </a:p>
          <a:p>
            <a:pPr eaLnBrk="1" hangingPunct="1"/>
            <a:r>
              <a:rPr lang="nl-NL" altLang="nl-NL" dirty="0"/>
              <a:t>Eenslachtige bloemen bevatten alleen stampers of alleen meeldraden</a:t>
            </a:r>
          </a:p>
          <a:p>
            <a:pPr eaLnBrk="1" hangingPunct="1"/>
            <a:r>
              <a:rPr lang="nl-NL" altLang="nl-NL" dirty="0"/>
              <a:t>Eenhuizige planten hebben zowel bloemen met stampers als bloemen met meeldraden</a:t>
            </a:r>
          </a:p>
          <a:p>
            <a:pPr eaLnBrk="1" hangingPunct="1"/>
            <a:r>
              <a:rPr lang="nl-NL" altLang="nl-NL" dirty="0"/>
              <a:t>Tweehuizige planten hebben uitsluitend bloemen met stampers of bloemen met meeldraden</a:t>
            </a:r>
          </a:p>
        </p:txBody>
      </p:sp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0126" r="20845" b="21750"/>
          <a:stretch>
            <a:fillRect/>
          </a:stretch>
        </p:blipFill>
        <p:spPr bwMode="auto">
          <a:xfrm>
            <a:off x="10807637" y="2591711"/>
            <a:ext cx="7921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9478" r="31520" b="37036"/>
          <a:stretch>
            <a:fillRect/>
          </a:stretch>
        </p:blipFill>
        <p:spPr bwMode="auto">
          <a:xfrm>
            <a:off x="9506873" y="2541984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2924" r="53816" b="37769"/>
          <a:stretch>
            <a:fillRect/>
          </a:stretch>
        </p:blipFill>
        <p:spPr bwMode="auto">
          <a:xfrm>
            <a:off x="10246949" y="3149598"/>
            <a:ext cx="6477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r="53873" b="37105"/>
          <a:stretch>
            <a:fillRect/>
          </a:stretch>
        </p:blipFill>
        <p:spPr bwMode="auto">
          <a:xfrm>
            <a:off x="7927751" y="4506256"/>
            <a:ext cx="6477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5028" r="51370" b="32442"/>
          <a:stretch>
            <a:fillRect/>
          </a:stretch>
        </p:blipFill>
        <p:spPr bwMode="auto">
          <a:xfrm>
            <a:off x="7077977" y="4579281"/>
            <a:ext cx="7921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r="51273" b="30177"/>
          <a:stretch>
            <a:fillRect/>
          </a:stretch>
        </p:blipFill>
        <p:spPr bwMode="auto">
          <a:xfrm>
            <a:off x="9422241" y="3041648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29001" r="42418" b="38000"/>
          <a:stretch>
            <a:fillRect/>
          </a:stretch>
        </p:blipFill>
        <p:spPr bwMode="auto">
          <a:xfrm>
            <a:off x="10035832" y="1825625"/>
            <a:ext cx="107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9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38_03FloralVariation_CN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3" t="9694" r="26752" b="55028"/>
          <a:stretch>
            <a:fillRect/>
          </a:stretch>
        </p:blipFill>
        <p:spPr bwMode="auto">
          <a:xfrm>
            <a:off x="1622853" y="2299045"/>
            <a:ext cx="3812361" cy="36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Onderstandig en bovenstandig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2888477" y="2071602"/>
            <a:ext cx="1281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Bovenstandig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4929618" y="5390753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Onderstandig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647186" y="5495989"/>
            <a:ext cx="1649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 b="1" dirty="0"/>
              <a:t>Half onderstandig</a:t>
            </a:r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76340" y="1905165"/>
            <a:ext cx="3341087" cy="3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Bloeiwijze</a:t>
            </a:r>
          </a:p>
        </p:txBody>
      </p:sp>
      <p:pic>
        <p:nvPicPr>
          <p:cNvPr id="8194" name="Picture 2" descr="Image result for bloeiwij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783"/>
            <a:ext cx="7835382" cy="3740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039" y="2666717"/>
            <a:ext cx="3060700" cy="35687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758535" y="2292783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Bloemhoofdje</a:t>
            </a:r>
          </a:p>
        </p:txBody>
      </p:sp>
    </p:spTree>
    <p:extLst>
      <p:ext uri="{BB962C8B-B14F-4D97-AF65-F5344CB8AC3E}">
        <p14:creationId xmlns:p14="http://schemas.microsoft.com/office/powerpoint/2010/main" val="160446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Determineren</a:t>
            </a:r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2" y="112438"/>
            <a:ext cx="1688778" cy="2428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ijkenindenatuur.nl/bloemen/wittedovenetel-100501-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1" y="1825625"/>
            <a:ext cx="5001537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65997" y="3216464"/>
            <a:ext cx="1326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597624" y="4459613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͢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B5474C55-E113-4B6B-A298-DB60CCD2A575}"/>
              </a:ext>
            </a:extLst>
          </p:cNvPr>
          <p:cNvSpPr txBox="1"/>
          <p:nvPr/>
        </p:nvSpPr>
        <p:spPr>
          <a:xfrm>
            <a:off x="6597624" y="1040795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͢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xmlns="" id="{3532E80C-5218-47C3-993C-CA42499A8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5343"/>
          <a:stretch/>
        </p:blipFill>
        <p:spPr bwMode="auto">
          <a:xfrm>
            <a:off x="10074399" y="112438"/>
            <a:ext cx="1745398" cy="2428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DB65A70-968E-4D2B-8A40-20BED56C9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211" y="5048691"/>
            <a:ext cx="4365645" cy="1128272"/>
          </a:xfrm>
          <a:prstGeom prst="rect">
            <a:avLst/>
          </a:prstGeom>
        </p:spPr>
      </p:pic>
      <p:pic>
        <p:nvPicPr>
          <p:cNvPr id="1028" name="Picture 4" descr="Afbeeldingsresultaat voor flora van nederland online">
            <a:extLst>
              <a:ext uri="{FF2B5EF4-FFF2-40B4-BE49-F238E27FC236}">
                <a16:creationId xmlns:a16="http://schemas.microsoft.com/office/drawing/2014/main" xmlns="" id="{E0EC20A0-2EB1-446B-85BF-5DBD5BEA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2" y="2960061"/>
            <a:ext cx="2782961" cy="1669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83A75313-0D01-41A7-9C9E-483B47F5A9CA}"/>
              </a:ext>
            </a:extLst>
          </p:cNvPr>
          <p:cNvSpPr txBox="1"/>
          <p:nvPr/>
        </p:nvSpPr>
        <p:spPr>
          <a:xfrm>
            <a:off x="6597624" y="2677886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͢</a:t>
            </a:r>
          </a:p>
        </p:txBody>
      </p:sp>
    </p:spTree>
    <p:extLst>
      <p:ext uri="{BB962C8B-B14F-4D97-AF65-F5344CB8AC3E}">
        <p14:creationId xmlns:p14="http://schemas.microsoft.com/office/powerpoint/2010/main" val="6358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websites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http://www.soortenbank.nl</a:t>
            </a: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>
                <a:hlinkClick r:id="rId2"/>
              </a:rPr>
              <a:t>http://www.floravannederland.nl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http://www.florakompas.nl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829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15" y="325048"/>
            <a:ext cx="5921828" cy="63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l-NL" dirty="0" err="1"/>
              <a:t>Schrijf</a:t>
            </a:r>
            <a:r>
              <a:rPr lang="en-US" altLang="nl-NL" dirty="0"/>
              <a:t> de </a:t>
            </a:r>
            <a:r>
              <a:rPr lang="en-US" altLang="nl-NL" dirty="0" err="1"/>
              <a:t>naam</a:t>
            </a:r>
            <a:r>
              <a:rPr lang="en-US" altLang="nl-NL" dirty="0"/>
              <a:t> van de </a:t>
            </a:r>
            <a:r>
              <a:rPr lang="en-US" altLang="nl-NL" dirty="0" err="1"/>
              <a:t>volgende</a:t>
            </a:r>
            <a:r>
              <a:rPr lang="en-US" altLang="nl-NL" dirty="0"/>
              <a:t> </a:t>
            </a:r>
            <a:r>
              <a:rPr lang="en-US" altLang="nl-NL" dirty="0" err="1"/>
              <a:t>planten</a:t>
            </a:r>
            <a:r>
              <a:rPr lang="en-US" altLang="nl-NL" dirty="0"/>
              <a:t> op:</a:t>
            </a:r>
            <a:endParaRPr lang="nl-NL" altLang="nl-NL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nl-NL" sz="3600" dirty="0"/>
              <a:t>1.	</a:t>
            </a:r>
          </a:p>
          <a:p>
            <a:pPr marL="0" indent="0" eaLnBrk="1" hangingPunct="1">
              <a:buNone/>
            </a:pPr>
            <a:r>
              <a:rPr lang="en-US" altLang="nl-NL" sz="3600" dirty="0"/>
              <a:t>2.	</a:t>
            </a:r>
          </a:p>
          <a:p>
            <a:pPr marL="0" indent="0" eaLnBrk="1" hangingPunct="1">
              <a:buNone/>
            </a:pPr>
            <a:r>
              <a:rPr lang="en-US" altLang="nl-NL" sz="3600" dirty="0"/>
              <a:t>3.	</a:t>
            </a:r>
          </a:p>
          <a:p>
            <a:pPr marL="0" indent="0" eaLnBrk="1" hangingPunct="1">
              <a:buNone/>
            </a:pPr>
            <a:r>
              <a:rPr lang="en-US" altLang="nl-NL" sz="3600" dirty="0"/>
              <a:t>4.	</a:t>
            </a:r>
          </a:p>
          <a:p>
            <a:pPr marL="0" indent="0" eaLnBrk="1" hangingPunct="1">
              <a:buNone/>
            </a:pPr>
            <a:r>
              <a:rPr lang="en-US" altLang="nl-NL" sz="3600" dirty="0"/>
              <a:t>5.	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nl-NL" sz="3600" dirty="0"/>
              <a:t>6.	</a:t>
            </a:r>
          </a:p>
          <a:p>
            <a:pPr marL="0" indent="0">
              <a:buNone/>
            </a:pPr>
            <a:r>
              <a:rPr lang="en-US" altLang="nl-NL" sz="3600" dirty="0"/>
              <a:t>7.	</a:t>
            </a:r>
          </a:p>
          <a:p>
            <a:pPr marL="0" indent="0">
              <a:buNone/>
            </a:pPr>
            <a:r>
              <a:rPr lang="en-US" altLang="nl-NL" sz="3600" dirty="0"/>
              <a:t>8.	</a:t>
            </a:r>
          </a:p>
          <a:p>
            <a:pPr marL="0" indent="0">
              <a:buNone/>
            </a:pPr>
            <a:r>
              <a:rPr lang="en-US" altLang="nl-NL" sz="3600" dirty="0"/>
              <a:t>9.	</a:t>
            </a:r>
          </a:p>
          <a:p>
            <a:pPr marL="0" indent="0">
              <a:buNone/>
            </a:pPr>
            <a:r>
              <a:rPr lang="en-US" altLang="nl-NL" sz="3600" dirty="0"/>
              <a:t>10.	</a:t>
            </a:r>
          </a:p>
        </p:txBody>
      </p:sp>
    </p:spTree>
    <p:extLst>
      <p:ext uri="{BB962C8B-B14F-4D97-AF65-F5344CB8AC3E}">
        <p14:creationId xmlns:p14="http://schemas.microsoft.com/office/powerpoint/2010/main" val="39298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2h.obolen.com/img/i13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6" y="-1"/>
            <a:ext cx="10417629" cy="6877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1" y="5157789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51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wimvanderneut.files.wordpress.com/2013/10/detail-madeliefj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72" y="0"/>
            <a:ext cx="8567057" cy="6853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93472" y="5419046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500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827213" y="5157788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14338" name="Picture 2" descr="http://www.floravannederland.nl/upload/foto/full/14b5241db908426e8520b70d0e78b5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6243" y="5402717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170946"/>
      </p:ext>
    </p:extLst>
  </p:cSld>
  <p:clrMapOvr>
    <a:masterClrMapping/>
  </p:clrMapOvr>
  <p:transition advClick="0" advTm="10000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mooiemoestuin.nl/wp-content/uploads/Brame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656" name="Picture 8" descr="Afbeeldingsresultaat voor bra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66901" y="5500689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733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haagplanten.net/media/catalog/category/HeHibernica_0607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25" y="0"/>
            <a:ext cx="1025495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1" y="5157789"/>
            <a:ext cx="4873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72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40944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217</Words>
  <Application>Microsoft Office PowerPoint</Application>
  <PresentationFormat>Breedbeeld</PresentationFormat>
  <Paragraphs>102</Paragraphs>
  <Slides>27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Kantoorthema</vt:lpstr>
      <vt:lpstr>Herbariumbingo Hogeschool Rotterdam</vt:lpstr>
      <vt:lpstr>PowerPoint-presentatie</vt:lpstr>
      <vt:lpstr>PowerPoint-presentatie</vt:lpstr>
      <vt:lpstr>Schrijf de naam van de volgende planten op: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Dit zijn de namen van de planten:</vt:lpstr>
      <vt:lpstr>Determineren</vt:lpstr>
      <vt:lpstr>Bladbouw</vt:lpstr>
      <vt:lpstr>Nervatuur</vt:lpstr>
      <vt:lpstr>Bladrand</vt:lpstr>
      <vt:lpstr>Samengestelde bladeren</vt:lpstr>
      <vt:lpstr>Bloembouw</vt:lpstr>
      <vt:lpstr>Eénslachtig of tweeslachtig? Eénhuizig of tweehuizig?</vt:lpstr>
      <vt:lpstr>Tweeslachtig en tweehuizig</vt:lpstr>
      <vt:lpstr>Onderstandig en bovenstandig</vt:lpstr>
      <vt:lpstr>Bloeiwijze</vt:lpstr>
      <vt:lpstr>Determineren</vt:lpstr>
      <vt:lpstr>Nuttige websites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 van zaadplanten</dc:title>
  <dc:creator>Strien, P.A.C. van (Ellian)</dc:creator>
  <cp:lastModifiedBy>Janneke Verloop</cp:lastModifiedBy>
  <cp:revision>13</cp:revision>
  <dcterms:created xsi:type="dcterms:W3CDTF">2019-04-25T12:48:19Z</dcterms:created>
  <dcterms:modified xsi:type="dcterms:W3CDTF">2019-05-23T20:42:30Z</dcterms:modified>
</cp:coreProperties>
</file>