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08" r:id="rId4"/>
    <p:sldMasterId id="2147483726" r:id="rId5"/>
    <p:sldMasterId id="2147483744" r:id="rId6"/>
    <p:sldMasterId id="2147483762" r:id="rId7"/>
  </p:sldMasterIdLst>
  <p:notesMasterIdLst>
    <p:notesMasterId r:id="rId48"/>
  </p:notesMasterIdLst>
  <p:sldIdLst>
    <p:sldId id="257" r:id="rId8"/>
    <p:sldId id="286" r:id="rId9"/>
    <p:sldId id="258" r:id="rId10"/>
    <p:sldId id="259" r:id="rId11"/>
    <p:sldId id="261" r:id="rId12"/>
    <p:sldId id="309" r:id="rId13"/>
    <p:sldId id="300" r:id="rId14"/>
    <p:sldId id="260" r:id="rId15"/>
    <p:sldId id="313" r:id="rId16"/>
    <p:sldId id="265" r:id="rId17"/>
    <p:sldId id="281" r:id="rId18"/>
    <p:sldId id="305" r:id="rId19"/>
    <p:sldId id="270" r:id="rId20"/>
    <p:sldId id="320" r:id="rId21"/>
    <p:sldId id="321" r:id="rId22"/>
    <p:sldId id="271" r:id="rId23"/>
    <p:sldId id="272" r:id="rId24"/>
    <p:sldId id="273" r:id="rId25"/>
    <p:sldId id="306" r:id="rId26"/>
    <p:sldId id="274" r:id="rId27"/>
    <p:sldId id="275" r:id="rId28"/>
    <p:sldId id="285" r:id="rId29"/>
    <p:sldId id="277" r:id="rId30"/>
    <p:sldId id="276" r:id="rId31"/>
    <p:sldId id="289" r:id="rId32"/>
    <p:sldId id="283" r:id="rId33"/>
    <p:sldId id="290" r:id="rId34"/>
    <p:sldId id="291" r:id="rId35"/>
    <p:sldId id="292" r:id="rId36"/>
    <p:sldId id="278" r:id="rId37"/>
    <p:sldId id="298" r:id="rId38"/>
    <p:sldId id="299" r:id="rId39"/>
    <p:sldId id="310" r:id="rId40"/>
    <p:sldId id="319" r:id="rId41"/>
    <p:sldId id="279" r:id="rId42"/>
    <p:sldId id="314" r:id="rId43"/>
    <p:sldId id="315" r:id="rId44"/>
    <p:sldId id="316" r:id="rId45"/>
    <p:sldId id="317" r:id="rId46"/>
    <p:sldId id="31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.P. van Bakel" initials="" lastIdx="1" clrIdx="0"/>
  <p:cmAuthor id="1" name="SFaes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17T00:02:18.275" idx="1">
    <p:pos x="5642" y="3249"/>
    <p:text>Plaatje vind ik niet mooi. Witte achtergrond terwijl dia grijze achtergrond heeft.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4BA83-6218-450C-A5D9-013A60068B6C}" type="datetimeFigureOut">
              <a:rPr lang="en-GB" smtClean="0"/>
              <a:t>01/06/2018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97E41-820C-4DCA-AAD9-8AC698DC185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84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Materiaal: Werkblad voor docenten, post-</a:t>
            </a:r>
            <a:r>
              <a:rPr lang="nl-NL" dirty="0" err="1"/>
              <a:t>it’s</a:t>
            </a:r>
            <a:r>
              <a:rPr lang="nl-NL" dirty="0"/>
              <a:t>, mentimeter.com, video, </a:t>
            </a:r>
            <a:r>
              <a:rPr lang="nl-NL" dirty="0" err="1"/>
              <a:t>flippity</a:t>
            </a:r>
            <a:r>
              <a:rPr lang="nl-NL" dirty="0"/>
              <a:t> op tablet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66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geef een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vak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geef minder dan 20 lesuren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geef alleen in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bovenbouw les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weet wat formatief evalueren inhoud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gebruik regelmatig formatieve testjes in mijn lessen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 gebruik de uitslag van formatieve testjes om te differentiëren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39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283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35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1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8513"/>
            <a:ext cx="4273550" cy="3206750"/>
          </a:xfrm>
          <a:ln cap="flat"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5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8513"/>
            <a:ext cx="4273550" cy="3206750"/>
          </a:xfrm>
          <a:ln cap="flat"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50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7E41-820C-4DCA-AAD9-8AC698DC185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65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8" y="1380083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1" y="5883290"/>
            <a:ext cx="324303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44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115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71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595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735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375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206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191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132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6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2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2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5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0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60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2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20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1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18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52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9" y="685800"/>
            <a:ext cx="1327777" cy="5105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41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9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380069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5883276"/>
            <a:ext cx="324303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73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5867132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7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900" y="5867146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81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36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667000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5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15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35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29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685800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9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24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79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83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22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42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25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1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7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93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685800"/>
            <a:ext cx="1327777" cy="5105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00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nl-NL" noProof="0"/>
              <a:t>Klik om het opmaakprofiel te bewerken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nl-NL" noProof="0"/>
              <a:t>Klik om het opmaakprofiel van de modelondertitel te bewerken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A15CA0B-05EC-47C5-A3A3-0109B38046B4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  <p:grpSp>
        <p:nvGrpSpPr>
          <p:cNvPr id="5127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128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5129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5130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704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2FAF0-3465-4AF4-B26D-A632A0EAAB8A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50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B58DE-5FC1-4F08-B011-10C42ECC0428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66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18A61-1B8F-4EC6-92F1-C599235C47E7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75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B6588-85FB-4477-B325-E5D284E876F6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2" y="2667014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08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9A19F-660D-48D3-AAD2-605AE345E10C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19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D94A6-41FE-460F-BD73-982E6901A5F1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30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DF171-046E-44AB-AA3C-93C9A2E4DE9E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2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DB19E-4DA3-4E97-A379-7807247A863A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05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67133-779C-4907-ADCD-5F747E9AE7D7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1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591F5-FCE0-4BCB-A635-7D2F1BBA9FE0}" type="slidenum">
              <a:rPr lang="nl-NL">
                <a:solidFill>
                  <a:srgbClr val="000000"/>
                </a:solidFill>
              </a:rPr>
              <a:pPr/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69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8" y="1380083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1" y="5883290"/>
            <a:ext cx="324303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63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900" y="5867146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79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52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2" y="2667014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3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3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620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3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98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81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68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2" y="685814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90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50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8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50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34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1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2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357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5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41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63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2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0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281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1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26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706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9" y="685800"/>
            <a:ext cx="1327777" cy="5105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41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012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8" y="1380083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1" y="5883290"/>
            <a:ext cx="324303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77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900" y="5867146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82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97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2" y="2667014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979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3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327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88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50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2" y="685814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286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50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8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50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348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14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2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650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5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414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21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2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06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1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51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483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9" y="685800"/>
            <a:ext cx="1327777" cy="5105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41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8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2" y="685814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90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380069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5883276"/>
            <a:ext cx="324303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979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5867132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940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25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667000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045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739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445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4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685800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846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944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0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50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8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50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568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10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009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12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75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1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34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951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685800"/>
            <a:ext cx="1327777" cy="5105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386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200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911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2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0" y="2667014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90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7" y="5883290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900" y="5883290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1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667000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76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5883276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4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825893-B7B7-4720-9C89-4750875458D3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0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0" y="2667014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90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7" y="5883290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900" y="5883290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8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0" y="2667014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90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7" y="5883290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900" y="5883290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6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1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667000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76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5883276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1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457200"/>
              <a:t>6/1/2018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457200"/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0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nl/url?sa=i&amp;rct=j&amp;q=&amp;esrc=s&amp;source=images&amp;cd=&amp;cad=rja&amp;uact=8&amp;ved=0ahUKEwi3iZyZjczSAhXCPxQKHYspBAQQjRwIBw&amp;url=https://www.iconfinder.com/icons/309456/chat_chatting_communication_conversation_dialog_discussion_networking_sms_speech_bubble_icon&amp;bvm=bv.149093890,d.ZGg&amp;psig=AFQjCNE4Alh7pr2NM6SO3SEXBfV5slcrXQ&amp;ust=1489240984222734" TargetMode="Externa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nl.linkedin.com/in/sofie-faes-52426551" TargetMode="External"/><Relationship Id="rId2" Type="http://schemas.openxmlformats.org/officeDocument/2006/relationships/hyperlink" Target="mailto:s.faes@heerbeeck.nl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4" Type="http://schemas.openxmlformats.org/officeDocument/2006/relationships/comments" Target="../comments/commen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onderzoekonderwijs.net/author/paulkkirschner/" TargetMode="External"/><Relationship Id="rId3" Type="http://schemas.openxmlformats.org/officeDocument/2006/relationships/hyperlink" Target="http://www.flippity.net/" TargetMode="External"/><Relationship Id="rId7" Type="http://schemas.openxmlformats.org/officeDocument/2006/relationships/hyperlink" Target="https://xyofeinstein.wordpress.com/" TargetMode="External"/><Relationship Id="rId2" Type="http://schemas.openxmlformats.org/officeDocument/2006/relationships/hyperlink" Target="http://www.toetsrevolutie.nl/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jvremoortere.wordpress.com/" TargetMode="External"/><Relationship Id="rId5" Type="http://schemas.openxmlformats.org/officeDocument/2006/relationships/hyperlink" Target="http://curriculumvandetoekomst.slo.nl/projecten/aan-de-slag-met-formatieve-evaluatie" TargetMode="External"/><Relationship Id="rId4" Type="http://schemas.openxmlformats.org/officeDocument/2006/relationships/hyperlink" Target="http://www.dylanwiliam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lerenvantoetsen.com/2014/10/14/hoe-kun-je-leren-van-toets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xyofeinstein.wordpress.com/2017/02/28/de-volgende-woorden-zijn-geen-synoniemen-voor-leren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dactiefonline.nl/artikel/formatief-evalueren-tijdens-nederland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hyperlink" Target="https://www.nro.nl/kb/405-15-722-doelgericht-professionaliseren-formatieve-toetscompetenties-met-effect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47664" y="1380083"/>
            <a:ext cx="7079611" cy="1760885"/>
          </a:xfrm>
        </p:spPr>
        <p:txBody>
          <a:bodyPr>
            <a:normAutofit/>
          </a:bodyPr>
          <a:lstStyle/>
          <a:p>
            <a:r>
              <a:rPr lang="nl-NL" dirty="0"/>
              <a:t>Formatief evalueren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427984" y="3284984"/>
            <a:ext cx="4608512" cy="3168352"/>
          </a:xfrm>
        </p:spPr>
        <p:txBody>
          <a:bodyPr>
            <a:normAutofit/>
          </a:bodyPr>
          <a:lstStyle/>
          <a:p>
            <a:pPr algn="l"/>
            <a:r>
              <a:rPr lang="nl-NL" sz="1800" dirty="0"/>
              <a:t>Doelen: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/>
              <a:t>Ik weet wat formatief evalueren is.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/>
              <a:t>Ik maak kennis met eenvoudige werkvormen van </a:t>
            </a:r>
            <a:r>
              <a:rPr lang="nl-NL" sz="1800" dirty="0" err="1"/>
              <a:t>formatief</a:t>
            </a:r>
            <a:r>
              <a:rPr lang="nl-NL" sz="1800" dirty="0"/>
              <a:t> te evalueren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1800" dirty="0"/>
              <a:t>Ik werk aan lesmateriaal om in mijn eigen lessen formatief te evalueren.</a:t>
            </a:r>
          </a:p>
          <a:p>
            <a:pPr marL="342900" indent="-342900" algn="ctr">
              <a:buFontTx/>
              <a:buChar char="-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1886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Grp="1" noChangeArrowheads="1"/>
          </p:cNvSpPr>
          <p:nvPr>
            <p:ph type="title"/>
          </p:nvPr>
        </p:nvSpPr>
        <p:spPr>
          <a:xfrm>
            <a:off x="1113241" y="260649"/>
            <a:ext cx="7514035" cy="864095"/>
          </a:xfrm>
        </p:spPr>
        <p:txBody>
          <a:bodyPr/>
          <a:lstStyle/>
          <a:p>
            <a:pPr eaLnBrk="1" hangingPunct="1"/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Vraag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3" name="Rectangle 4"/>
          <p:cNvSpPr>
            <a:spLocks noGrp="1" noChangeArrowheads="1"/>
          </p:cNvSpPr>
          <p:nvPr>
            <p:ph idx="1"/>
          </p:nvPr>
        </p:nvSpPr>
        <p:spPr>
          <a:xfrm>
            <a:off x="1259632" y="1124744"/>
            <a:ext cx="7811272" cy="2592288"/>
          </a:xfrm>
        </p:spPr>
        <p:txBody>
          <a:bodyPr>
            <a:normAutofit fontScale="77500" lnSpcReduction="20000"/>
          </a:bodyPr>
          <a:lstStyle/>
          <a:p>
            <a:pPr marL="4763" indent="-4763" eaLnBrk="1" hangingPunct="1">
              <a:buFont typeface="Wingdings" charset="0"/>
              <a:buNone/>
            </a:pP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Wat </a:t>
            </a:r>
            <a:r>
              <a:rPr lang="en-US" sz="2500" dirty="0" err="1">
                <a:latin typeface="Calibri" charset="0"/>
                <a:ea typeface="ＭＳ Ｐゴシック" charset="0"/>
                <a:cs typeface="ＭＳ Ｐゴシック" charset="0"/>
              </a:rPr>
              <a:t>gebeurde</a:t>
            </a: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500" dirty="0" err="1">
                <a:latin typeface="Calibri" charset="0"/>
                <a:ea typeface="ＭＳ Ｐゴシック" charset="0"/>
                <a:cs typeface="ＭＳ Ｐゴシック" charset="0"/>
              </a:rPr>
              <a:t>er</a:t>
            </a: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500" dirty="0" err="1">
                <a:latin typeface="Calibri" charset="0"/>
                <a:ea typeface="ＭＳ Ｐゴシック" charset="0"/>
                <a:cs typeface="ＭＳ Ｐゴシック" charset="0"/>
              </a:rPr>
              <a:t>als</a:t>
            </a: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500" dirty="0" err="1">
                <a:latin typeface="Calibri" charset="0"/>
                <a:ea typeface="ＭＳ Ｐゴシック" charset="0"/>
                <a:cs typeface="ＭＳ Ｐゴシック" charset="0"/>
              </a:rPr>
              <a:t>leerling</a:t>
            </a: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 en scores </a:t>
            </a:r>
            <a:r>
              <a:rPr lang="en-US" sz="2500" dirty="0" err="1">
                <a:latin typeface="Calibri" charset="0"/>
                <a:ea typeface="ＭＳ Ｐゴシック" charset="0"/>
                <a:cs typeface="ＭＳ Ｐゴシック" charset="0"/>
              </a:rPr>
              <a:t>én</a:t>
            </a: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500" dirty="0" err="1">
                <a:latin typeface="Calibri" charset="0"/>
                <a:ea typeface="ＭＳ Ｐゴシック" charset="0"/>
                <a:cs typeface="ＭＳ Ｐゴシック" charset="0"/>
              </a:rPr>
              <a:t>geschreven</a:t>
            </a: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 feedback </a:t>
            </a:r>
            <a:r>
              <a:rPr lang="en-US" sz="2500" dirty="0" err="1">
                <a:latin typeface="Calibri" charset="0"/>
                <a:ea typeface="ＭＳ Ｐゴシック" charset="0"/>
                <a:cs typeface="ＭＳ Ｐゴシック" charset="0"/>
              </a:rPr>
              <a:t>kregen</a:t>
            </a:r>
            <a:r>
              <a:rPr lang="en-US" sz="2500" dirty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err="1">
                <a:latin typeface="Calibri" charset="0"/>
                <a:ea typeface="ＭＳ Ｐゴシック" charset="0"/>
              </a:rPr>
              <a:t>Vooruitgang</a:t>
            </a:r>
            <a:r>
              <a:rPr lang="en-US" sz="2400" dirty="0">
                <a:latin typeface="Calibri" charset="0"/>
                <a:ea typeface="ＭＳ Ｐゴシック" charset="0"/>
              </a:rPr>
              <a:t>: 30%; </a:t>
            </a:r>
            <a:r>
              <a:rPr lang="en-US" sz="2400" dirty="0" err="1">
                <a:latin typeface="Calibri" charset="0"/>
                <a:ea typeface="ＭＳ Ｐゴシック" charset="0"/>
              </a:rPr>
              <a:t>Leerhouding</a:t>
            </a:r>
            <a:r>
              <a:rPr lang="en-US" sz="2400" dirty="0">
                <a:latin typeface="Calibri" charset="0"/>
                <a:ea typeface="ＭＳ Ｐゴシック" charset="0"/>
              </a:rPr>
              <a:t>: </a:t>
            </a:r>
            <a:r>
              <a:rPr lang="en-US" sz="2400" dirty="0" err="1">
                <a:latin typeface="Calibri" charset="0"/>
                <a:ea typeface="ＭＳ Ｐゴシック" charset="0"/>
              </a:rPr>
              <a:t>iedereen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positief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marL="358775" lvl="1" indent="-358775">
              <a:buSzPct val="100000"/>
              <a:buFont typeface="Arial" charset="0"/>
              <a:buAutoNum type="alphaUcPeriod"/>
            </a:pPr>
            <a:r>
              <a:rPr lang="en-US" sz="2400" dirty="0" err="1">
                <a:latin typeface="Calibri" charset="0"/>
                <a:ea typeface="ＭＳ Ｐゴシック" charset="0"/>
              </a:rPr>
              <a:t>Vooruitgang</a:t>
            </a:r>
            <a:r>
              <a:rPr lang="en-US" sz="2400" dirty="0">
                <a:latin typeface="Calibri" charset="0"/>
                <a:ea typeface="ＭＳ Ｐゴシック" charset="0"/>
              </a:rPr>
              <a:t>: 30%; </a:t>
            </a:r>
            <a:r>
              <a:rPr lang="en-US" sz="2400" dirty="0" err="1">
                <a:latin typeface="Calibri" charset="0"/>
                <a:ea typeface="ＭＳ Ｐゴシック" charset="0"/>
              </a:rPr>
              <a:t>Leerhouding</a:t>
            </a:r>
            <a:r>
              <a:rPr lang="en-US" sz="2400" dirty="0">
                <a:latin typeface="Calibri" charset="0"/>
                <a:ea typeface="ＭＳ Ｐゴシック" charset="0"/>
              </a:rPr>
              <a:t> : </a:t>
            </a:r>
            <a:r>
              <a:rPr lang="en-US" sz="2400" dirty="0" err="1">
                <a:latin typeface="Calibri" charset="0"/>
                <a:ea typeface="ＭＳ Ｐゴシック" charset="0"/>
              </a:rPr>
              <a:t>Goede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lln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positief</a:t>
            </a:r>
            <a:r>
              <a:rPr lang="en-US" sz="2400" dirty="0">
                <a:latin typeface="Calibri" charset="0"/>
                <a:ea typeface="ＭＳ Ｐゴシック" charset="0"/>
              </a:rPr>
              <a:t>, </a:t>
            </a:r>
            <a:r>
              <a:rPr lang="en-US" sz="2400" dirty="0" err="1">
                <a:latin typeface="Calibri" charset="0"/>
                <a:ea typeface="ＭＳ Ｐゴシック" charset="0"/>
              </a:rPr>
              <a:t>slechte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lln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negatief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err="1">
                <a:latin typeface="Calibri" charset="0"/>
                <a:ea typeface="ＭＳ Ｐゴシック" charset="0"/>
              </a:rPr>
              <a:t>Vooruitgang</a:t>
            </a:r>
            <a:r>
              <a:rPr lang="en-US" sz="2400" dirty="0">
                <a:latin typeface="Calibri" charset="0"/>
                <a:ea typeface="ＭＳ Ｐゴシック" charset="0"/>
              </a:rPr>
              <a:t>: 0%; </a:t>
            </a:r>
            <a:r>
              <a:rPr lang="en-US" sz="2400" dirty="0" err="1">
                <a:latin typeface="Calibri" charset="0"/>
                <a:ea typeface="ＭＳ Ｐゴシック" charset="0"/>
              </a:rPr>
              <a:t>Leerhouding</a:t>
            </a:r>
            <a:r>
              <a:rPr lang="en-US" sz="2400" dirty="0">
                <a:latin typeface="Calibri" charset="0"/>
                <a:ea typeface="ＭＳ Ｐゴシック" charset="0"/>
              </a:rPr>
              <a:t>: </a:t>
            </a:r>
            <a:r>
              <a:rPr lang="en-US" sz="2400" dirty="0" err="1">
                <a:latin typeface="Calibri" charset="0"/>
                <a:ea typeface="ＭＳ Ｐゴシック" charset="0"/>
              </a:rPr>
              <a:t>allemaal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positief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err="1">
                <a:latin typeface="Calibri" charset="0"/>
                <a:ea typeface="ＭＳ Ｐゴシック" charset="0"/>
              </a:rPr>
              <a:t>Vooruitgang</a:t>
            </a:r>
            <a:r>
              <a:rPr lang="en-US" sz="2400" dirty="0">
                <a:latin typeface="Calibri" charset="0"/>
                <a:ea typeface="ＭＳ Ｐゴシック" charset="0"/>
              </a:rPr>
              <a:t>: 0%; </a:t>
            </a:r>
            <a:r>
              <a:rPr lang="en-US" sz="2400" dirty="0" err="1">
                <a:latin typeface="Calibri" charset="0"/>
                <a:ea typeface="ＭＳ Ｐゴシック" charset="0"/>
              </a:rPr>
              <a:t>Leerhouding</a:t>
            </a:r>
            <a:r>
              <a:rPr lang="en-US" sz="2400" dirty="0">
                <a:latin typeface="Calibri" charset="0"/>
                <a:ea typeface="ＭＳ Ｐゴシック" charset="0"/>
              </a:rPr>
              <a:t>: </a:t>
            </a:r>
            <a:r>
              <a:rPr lang="en-US" sz="2400" dirty="0" err="1">
                <a:latin typeface="Calibri" charset="0"/>
                <a:ea typeface="ＭＳ Ｐゴシック" charset="0"/>
              </a:rPr>
              <a:t>Goede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lln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positief</a:t>
            </a:r>
            <a:r>
              <a:rPr lang="en-US" sz="2400" dirty="0">
                <a:latin typeface="Calibri" charset="0"/>
                <a:ea typeface="ＭＳ Ｐゴシック" charset="0"/>
              </a:rPr>
              <a:t>, </a:t>
            </a:r>
            <a:r>
              <a:rPr lang="en-US" sz="2400" dirty="0" err="1">
                <a:latin typeface="Calibri" charset="0"/>
                <a:ea typeface="ＭＳ Ｐゴシック" charset="0"/>
              </a:rPr>
              <a:t>slechte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lln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negatief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marL="358775" lvl="1" indent="-358775" eaLnBrk="1" hangingPunct="1">
              <a:buSzPct val="100000"/>
              <a:buFont typeface="Arial" charset="0"/>
              <a:buAutoNum type="alphaUcPeriod"/>
            </a:pPr>
            <a:r>
              <a:rPr lang="en-US" sz="2400" dirty="0" err="1">
                <a:latin typeface="Calibri" charset="0"/>
                <a:ea typeface="ＭＳ Ｐゴシック" charset="0"/>
              </a:rPr>
              <a:t>Iets</a:t>
            </a:r>
            <a:r>
              <a:rPr lang="en-US" sz="2400" dirty="0">
                <a:latin typeface="Calibri" charset="0"/>
                <a:ea typeface="ＭＳ Ｐゴシック" charset="0"/>
              </a:rPr>
              <a:t> </a:t>
            </a:r>
            <a:r>
              <a:rPr lang="en-US" sz="2400" dirty="0" err="1">
                <a:latin typeface="Calibri" charset="0"/>
                <a:ea typeface="ＭＳ Ｐゴシック" charset="0"/>
              </a:rPr>
              <a:t>anders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marL="4763" indent="-4763" eaLnBrk="1" hangingPunct="1">
              <a:lnSpc>
                <a:spcPct val="70000"/>
              </a:lnSpc>
            </a:pPr>
            <a:endParaRPr lang="en-US" sz="25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graphicFrame>
        <p:nvGraphicFramePr>
          <p:cNvPr id="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649651"/>
              </p:ext>
            </p:extLst>
          </p:nvPr>
        </p:nvGraphicFramePr>
        <p:xfrm>
          <a:off x="971600" y="3573016"/>
          <a:ext cx="7704856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Type feedback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cs typeface="Calibri"/>
                        </a:rPr>
                        <a:t>Prestatie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Leerhouding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0%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negatief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30%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 +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54101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"/>
          <p:cNvSpPr>
            <a:spLocks noGrp="1" noChangeArrowheads="1"/>
          </p:cNvSpPr>
          <p:nvPr>
            <p:ph type="title"/>
          </p:nvPr>
        </p:nvSpPr>
        <p:spPr>
          <a:xfrm>
            <a:off x="1113241" y="685815"/>
            <a:ext cx="7514035" cy="942985"/>
          </a:xfrm>
        </p:spPr>
        <p:txBody>
          <a:bodyPr/>
          <a:lstStyle/>
          <a:p>
            <a:pPr eaLnBrk="1" hangingPunct="1"/>
            <a:r>
              <a:rPr lang="en-GB" dirty="0" err="1">
                <a:latin typeface="Calibri" charset="0"/>
                <a:ea typeface="ＭＳ Ｐゴシック" charset="0"/>
                <a:cs typeface="ＭＳ Ｐゴシック" charset="0"/>
              </a:rPr>
              <a:t>Vraag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3" name="Rectangle 4"/>
          <p:cNvSpPr>
            <a:spLocks noGrp="1" noChangeArrowheads="1"/>
          </p:cNvSpPr>
          <p:nvPr>
            <p:ph idx="1"/>
          </p:nvPr>
        </p:nvSpPr>
        <p:spPr>
          <a:xfrm>
            <a:off x="1259632" y="1628800"/>
            <a:ext cx="7811272" cy="2376264"/>
          </a:xfrm>
        </p:spPr>
        <p:txBody>
          <a:bodyPr>
            <a:normAutofit/>
          </a:bodyPr>
          <a:lstStyle/>
          <a:p>
            <a:pPr marL="4763" indent="-4763" eaLnBrk="1" hangingPunct="1">
              <a:buFont typeface="Wingdings" charset="0"/>
              <a:buNone/>
            </a:pP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Wat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gebeurde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er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als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leerling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en scores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én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opmerkingen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latin typeface="Calibri" charset="0"/>
                <a:ea typeface="ＭＳ Ｐゴシック" charset="0"/>
                <a:cs typeface="ＭＳ Ｐゴシック" charset="0"/>
              </a:rPr>
              <a:t>kregen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  <a:p>
            <a:pPr marL="457200" lvl="1" indent="-457200" eaLnBrk="1" hangingPunct="1">
              <a:buSzPct val="100000"/>
              <a:buFont typeface="+mj-lt"/>
              <a:buAutoNum type="alphaUcPeriod" startAt="4"/>
            </a:pPr>
            <a:r>
              <a:rPr lang="en-US" sz="1800" b="1" dirty="0" err="1">
                <a:latin typeface="Calibri" charset="0"/>
                <a:ea typeface="ＭＳ Ｐゴシック" charset="0"/>
              </a:rPr>
              <a:t>Vooruitgang</a:t>
            </a:r>
            <a:r>
              <a:rPr lang="en-US" sz="1800" b="1" dirty="0">
                <a:latin typeface="Calibri" charset="0"/>
                <a:ea typeface="ＭＳ Ｐゴシック" charset="0"/>
              </a:rPr>
              <a:t>: 0%; </a:t>
            </a:r>
            <a:r>
              <a:rPr lang="en-US" sz="1800" b="1" dirty="0" err="1">
                <a:latin typeface="Calibri" charset="0"/>
                <a:ea typeface="ＭＳ Ｐゴシック" charset="0"/>
              </a:rPr>
              <a:t>Leerhouding</a:t>
            </a:r>
            <a:r>
              <a:rPr lang="en-US" sz="1800" b="1" dirty="0">
                <a:latin typeface="Calibri" charset="0"/>
                <a:ea typeface="ＭＳ Ｐゴシック" charset="0"/>
              </a:rPr>
              <a:t>: </a:t>
            </a:r>
            <a:r>
              <a:rPr lang="en-US" sz="1800" b="1" dirty="0" err="1">
                <a:latin typeface="Calibri" charset="0"/>
                <a:ea typeface="ＭＳ Ｐゴシック" charset="0"/>
              </a:rPr>
              <a:t>Goede</a:t>
            </a:r>
            <a:r>
              <a:rPr lang="en-US" sz="1800" b="1" dirty="0">
                <a:latin typeface="Calibri" charset="0"/>
                <a:ea typeface="ＭＳ Ｐゴシック" charset="0"/>
              </a:rPr>
              <a:t> </a:t>
            </a:r>
            <a:r>
              <a:rPr lang="en-US" sz="1800" b="1" dirty="0" err="1">
                <a:latin typeface="Calibri" charset="0"/>
                <a:ea typeface="ＭＳ Ｐゴシック" charset="0"/>
              </a:rPr>
              <a:t>lln</a:t>
            </a:r>
            <a:r>
              <a:rPr lang="en-US" sz="1800" b="1" dirty="0">
                <a:latin typeface="Calibri" charset="0"/>
                <a:ea typeface="ＭＳ Ｐゴシック" charset="0"/>
              </a:rPr>
              <a:t> </a:t>
            </a:r>
            <a:r>
              <a:rPr lang="en-US" sz="1800" b="1" dirty="0" err="1">
                <a:latin typeface="Calibri" charset="0"/>
                <a:ea typeface="ＭＳ Ｐゴシック" charset="0"/>
              </a:rPr>
              <a:t>positief</a:t>
            </a:r>
            <a:r>
              <a:rPr lang="en-US" sz="1800" b="1" dirty="0">
                <a:latin typeface="Calibri" charset="0"/>
                <a:ea typeface="ＭＳ Ｐゴシック" charset="0"/>
              </a:rPr>
              <a:t>, </a:t>
            </a:r>
            <a:r>
              <a:rPr lang="en-US" sz="1800" b="1" dirty="0" err="1">
                <a:latin typeface="Calibri" charset="0"/>
                <a:ea typeface="ＭＳ Ｐゴシック" charset="0"/>
              </a:rPr>
              <a:t>slechte</a:t>
            </a:r>
            <a:r>
              <a:rPr lang="en-US" sz="1800" b="1" dirty="0">
                <a:latin typeface="Calibri" charset="0"/>
                <a:ea typeface="ＭＳ Ｐゴシック" charset="0"/>
              </a:rPr>
              <a:t> </a:t>
            </a:r>
            <a:r>
              <a:rPr lang="en-US" sz="1800" b="1" dirty="0" err="1">
                <a:latin typeface="Calibri" charset="0"/>
                <a:ea typeface="ＭＳ Ｐゴシック" charset="0"/>
              </a:rPr>
              <a:t>lln</a:t>
            </a:r>
            <a:r>
              <a:rPr lang="en-US" sz="1800" b="1" dirty="0">
                <a:latin typeface="Calibri" charset="0"/>
                <a:ea typeface="ＭＳ Ｐゴシック" charset="0"/>
              </a:rPr>
              <a:t> </a:t>
            </a:r>
            <a:r>
              <a:rPr lang="en-US" sz="1800" b="1" dirty="0" err="1">
                <a:latin typeface="Calibri" charset="0"/>
                <a:ea typeface="ＭＳ Ｐゴシック" charset="0"/>
              </a:rPr>
              <a:t>negatief</a:t>
            </a:r>
            <a:endParaRPr lang="en-US" sz="1800" b="1" dirty="0">
              <a:latin typeface="Calibri" charset="0"/>
              <a:ea typeface="ＭＳ Ｐゴシック" charset="0"/>
            </a:endParaRPr>
          </a:p>
          <a:p>
            <a:pPr marL="4763" indent="-4763" eaLnBrk="1" hangingPunct="1">
              <a:lnSpc>
                <a:spcPct val="70000"/>
              </a:lnSpc>
            </a:pPr>
            <a:endParaRPr lang="en-US" sz="25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D6238C2-C284-AD4D-8FB8-9663937FCA09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649651"/>
              </p:ext>
            </p:extLst>
          </p:nvPr>
        </p:nvGraphicFramePr>
        <p:xfrm>
          <a:off x="971600" y="3573016"/>
          <a:ext cx="7704856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Type feedback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cs typeface="Calibri"/>
                        </a:rPr>
                        <a:t>Prestatie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Leerhouding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0%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negatief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30%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 +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0%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negatief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44659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maak ik het leren zichtbaar?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Klassikaal vragen stellen</a:t>
            </a:r>
          </a:p>
          <a:p>
            <a:r>
              <a:rPr lang="nl-NL" dirty="0"/>
              <a:t>Kennistestje op papier</a:t>
            </a:r>
          </a:p>
          <a:p>
            <a:r>
              <a:rPr lang="nl-NL" dirty="0"/>
              <a:t>Digitaal testen</a:t>
            </a:r>
          </a:p>
          <a:p>
            <a:r>
              <a:rPr lang="nl-NL" dirty="0"/>
              <a:t>Oefentoets met zelf nakijken en zelfevaluatie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28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332657"/>
            <a:ext cx="7514035" cy="1368152"/>
          </a:xfrm>
        </p:spPr>
        <p:txBody>
          <a:bodyPr/>
          <a:lstStyle/>
          <a:p>
            <a:r>
              <a:rPr lang="nl-NL" dirty="0"/>
              <a:t>Klassikaal vragen stellen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33" y="1772816"/>
            <a:ext cx="7514035" cy="4018385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Wat ben ik anders gaan doen?</a:t>
            </a:r>
          </a:p>
          <a:p>
            <a:r>
              <a:rPr lang="nl-NL" dirty="0"/>
              <a:t>Elke leerling produceert een eigen antwoord</a:t>
            </a:r>
          </a:p>
          <a:p>
            <a:pPr lvl="1"/>
            <a:r>
              <a:rPr lang="nl-NL" dirty="0"/>
              <a:t>Er is nadenktijd</a:t>
            </a:r>
          </a:p>
          <a:p>
            <a:pPr lvl="1"/>
            <a:r>
              <a:rPr lang="nl-NL" u="sng" dirty="0"/>
              <a:t>Opschrijven</a:t>
            </a:r>
            <a:r>
              <a:rPr lang="nl-NL" dirty="0"/>
              <a:t> (soms met hand / kaartje / opstaan)</a:t>
            </a:r>
          </a:p>
          <a:p>
            <a:pPr lvl="1"/>
            <a:r>
              <a:rPr lang="nl-NL" dirty="0"/>
              <a:t>Geen vingers opsteken (bijv. met flippity.net)</a:t>
            </a:r>
          </a:p>
          <a:p>
            <a:r>
              <a:rPr lang="nl-NL" dirty="0"/>
              <a:t>Open vragen die begrip bij </a:t>
            </a:r>
            <a:r>
              <a:rPr lang="nl-NL" dirty="0" err="1"/>
              <a:t>lln</a:t>
            </a:r>
            <a:r>
              <a:rPr lang="nl-NL" dirty="0"/>
              <a:t> inzichtelijk maken</a:t>
            </a:r>
          </a:p>
          <a:p>
            <a:r>
              <a:rPr lang="nl-NL" dirty="0"/>
              <a:t>Snelle scan van antwoorden</a:t>
            </a:r>
          </a:p>
        </p:txBody>
      </p:sp>
    </p:spTree>
    <p:extLst>
      <p:ext uri="{BB962C8B-B14F-4D97-AF65-F5344CB8AC3E}">
        <p14:creationId xmlns:p14="http://schemas.microsoft.com/office/powerpoint/2010/main" val="2660133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voortplanting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3 open vragen</a:t>
            </a:r>
          </a:p>
          <a:p>
            <a:r>
              <a:rPr lang="nl-NL" dirty="0"/>
              <a:t>Nakijken door docent, feedback krijgen</a:t>
            </a:r>
          </a:p>
          <a:p>
            <a:r>
              <a:rPr lang="nl-NL" dirty="0"/>
              <a:t>Net zo lang doorgaan tot alle vragen goed beantwoord zijn</a:t>
            </a:r>
          </a:p>
        </p:txBody>
      </p:sp>
    </p:spTree>
    <p:extLst>
      <p:ext uri="{BB962C8B-B14F-4D97-AF65-F5344CB8AC3E}">
        <p14:creationId xmlns:p14="http://schemas.microsoft.com/office/powerpoint/2010/main" val="107017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40F0E-310F-49BE-97AB-6EB6FB15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AFE933-6F18-4BFF-8947-31C7666A5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0DB170-2D40-4DB2-BAFC-69A57E451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130"/>
            <a:ext cx="9144000" cy="415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67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Kennistestje op papier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nl-NL" dirty="0"/>
              <a:t>Alle kinderen actief</a:t>
            </a:r>
          </a:p>
          <a:p>
            <a:r>
              <a:rPr lang="nl-NL" dirty="0"/>
              <a:t>De uitkomst heeft gevolgen voor de volgende activiteit bijv. het aantal opdrachten dat een leerling maakt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782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Test je kennis – gezonde voeding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Wat</a:t>
            </a:r>
            <a:r>
              <a:rPr lang="nl-NL" dirty="0"/>
              <a:t>: maak de test in stilte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Hoe</a:t>
            </a:r>
            <a:r>
              <a:rPr lang="nl-NL" dirty="0"/>
              <a:t>: schrijf met pen op het werkblad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 err="1"/>
              <a:t>Result</a:t>
            </a:r>
            <a:r>
              <a:rPr lang="nl-NL" dirty="0"/>
              <a:t>: Nakijken. Je weet of je jouw kennis over gezonde voeding toe kunt passen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Klaar</a:t>
            </a:r>
            <a:r>
              <a:rPr lang="nl-NL" dirty="0"/>
              <a:t>: wacht even in stilte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5616624" cy="595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5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Controleer jezelf – leer van je fouten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nl-NL" dirty="0"/>
              <a:t>Verbeter met rood jouw antwoorden.</a:t>
            </a:r>
          </a:p>
          <a:p>
            <a:pPr marL="514350" indent="-514350">
              <a:buAutoNum type="arabicPeriod"/>
            </a:pPr>
            <a:r>
              <a:rPr lang="nl-NL" dirty="0"/>
              <a:t>Je gaat nu je kennis bijwerken of verder met nieuwe oefeningen. Kijk in het schema.</a:t>
            </a:r>
          </a:p>
          <a:p>
            <a:pPr marL="514350" indent="-514350">
              <a:buAutoNum type="arabicPeriod"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294822"/>
              </p:ext>
            </p:extLst>
          </p:nvPr>
        </p:nvGraphicFramePr>
        <p:xfrm>
          <a:off x="683568" y="3501008"/>
          <a:ext cx="8460432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9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2 of meer fout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0 of 1 fout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Maak </a:t>
                      </a:r>
                      <a:r>
                        <a:rPr lang="nl-NL" dirty="0" err="1"/>
                        <a:t>opdr</a:t>
                      </a:r>
                      <a:r>
                        <a:rPr lang="nl-NL" dirty="0"/>
                        <a:t>. 17, 19</a:t>
                      </a:r>
                    </a:p>
                    <a:p>
                      <a:r>
                        <a:rPr lang="nl-NL" dirty="0"/>
                        <a:t>Nakijken </a:t>
                      </a:r>
                      <a:r>
                        <a:rPr lang="nl-NL" baseline="0" dirty="0" err="1"/>
                        <a:t>opdr</a:t>
                      </a:r>
                      <a:r>
                        <a:rPr lang="nl-NL" baseline="0" dirty="0"/>
                        <a:t>: 10, 11, 14, 17, 19</a:t>
                      </a:r>
                    </a:p>
                    <a:p>
                      <a:endParaRPr lang="nl-NL" baseline="0" dirty="0"/>
                    </a:p>
                    <a:p>
                      <a:r>
                        <a:rPr lang="nl-NL" baseline="0" dirty="0"/>
                        <a:t>Klaar: </a:t>
                      </a:r>
                    </a:p>
                    <a:p>
                      <a:r>
                        <a:rPr lang="nl-NL" baseline="0" dirty="0"/>
                        <a:t>Nakijkboek terug in de bak</a:t>
                      </a:r>
                    </a:p>
                    <a:p>
                      <a:r>
                        <a:rPr lang="nl-NL" baseline="0" dirty="0"/>
                        <a:t>Maak </a:t>
                      </a:r>
                      <a:r>
                        <a:rPr lang="nl-NL" baseline="0" dirty="0" err="1"/>
                        <a:t>opdr</a:t>
                      </a:r>
                      <a:r>
                        <a:rPr lang="nl-NL" baseline="0" dirty="0"/>
                        <a:t>. 20, daarna </a:t>
                      </a:r>
                      <a:r>
                        <a:rPr lang="nl-NL" baseline="0" dirty="0" err="1"/>
                        <a:t>opdr</a:t>
                      </a:r>
                      <a:r>
                        <a:rPr lang="nl-NL" baseline="0" dirty="0"/>
                        <a:t>. 13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Maak </a:t>
                      </a:r>
                      <a:r>
                        <a:rPr lang="nl-NL" dirty="0" err="1"/>
                        <a:t>opdr</a:t>
                      </a:r>
                      <a:r>
                        <a:rPr lang="nl-NL" dirty="0"/>
                        <a:t>. 19, 20</a:t>
                      </a:r>
                    </a:p>
                    <a:p>
                      <a:r>
                        <a:rPr lang="nl-NL" dirty="0"/>
                        <a:t>Nakijken: 10, 11, 14,</a:t>
                      </a:r>
                      <a:r>
                        <a:rPr lang="nl-NL" baseline="0" dirty="0"/>
                        <a:t> 19, 20</a:t>
                      </a:r>
                      <a:endParaRPr lang="nl-NL" dirty="0"/>
                    </a:p>
                    <a:p>
                      <a:endParaRPr lang="nl-NL" dirty="0"/>
                    </a:p>
                    <a:p>
                      <a:r>
                        <a:rPr lang="nl-NL" dirty="0"/>
                        <a:t>Klaar: </a:t>
                      </a:r>
                    </a:p>
                    <a:p>
                      <a:r>
                        <a:rPr lang="nl-NL" dirty="0"/>
                        <a:t>Nakijkboek terug in de bak</a:t>
                      </a:r>
                    </a:p>
                    <a:p>
                      <a:r>
                        <a:rPr lang="nl-NL" dirty="0"/>
                        <a:t>Maak </a:t>
                      </a:r>
                      <a:r>
                        <a:rPr lang="nl-NL" dirty="0" err="1"/>
                        <a:t>opdr</a:t>
                      </a:r>
                      <a:r>
                        <a:rPr lang="nl-NL" dirty="0"/>
                        <a:t>. 13</a:t>
                      </a:r>
                    </a:p>
                    <a:p>
                      <a:r>
                        <a:rPr lang="nl-NL" dirty="0"/>
                        <a:t>Lees blz. 56 t/m 58</a:t>
                      </a:r>
                    </a:p>
                    <a:p>
                      <a:r>
                        <a:rPr lang="nl-NL" dirty="0"/>
                        <a:t>Begin met </a:t>
                      </a:r>
                      <a:r>
                        <a:rPr lang="nl-NL" dirty="0" err="1"/>
                        <a:t>opdr</a:t>
                      </a:r>
                      <a:r>
                        <a:rPr lang="nl-NL" dirty="0"/>
                        <a:t>. 22</a:t>
                      </a:r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8154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Nakijken</a:t>
            </a: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 docent</a:t>
            </a:r>
            <a:endParaRPr lang="en-GB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+ Is leerzaam voor de docent</a:t>
            </a:r>
          </a:p>
          <a:p>
            <a:pPr marL="0" indent="0">
              <a:buNone/>
            </a:pPr>
            <a:r>
              <a:rPr lang="nl-NL" dirty="0"/>
              <a:t>+ Hoge kwaliteit van nakijken</a:t>
            </a:r>
          </a:p>
          <a:p>
            <a:pPr marL="0" indent="0">
              <a:buNone/>
            </a:pPr>
            <a:r>
              <a:rPr lang="nl-NL" dirty="0"/>
              <a:t>- Veel werk voor de docent</a:t>
            </a:r>
            <a:endParaRPr lang="en-GB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Door (mede)leerling</a:t>
            </a:r>
            <a:endParaRPr lang="en-GB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+ Leerling heeft snelle feedback</a:t>
            </a:r>
          </a:p>
          <a:p>
            <a:pPr marL="0" indent="0">
              <a:buNone/>
            </a:pPr>
            <a:r>
              <a:rPr lang="nl-NL" dirty="0"/>
              <a:t>+ Is leerzaam voor de leerling</a:t>
            </a:r>
          </a:p>
          <a:p>
            <a:pPr marL="0" indent="0">
              <a:buNone/>
            </a:pPr>
            <a:r>
              <a:rPr lang="nl-NL" dirty="0"/>
              <a:t>- Lagere kwaliteit van nakijken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2339752" y="4941168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>
                <a:sym typeface="Wingdings" panose="05000000000000000000" pitchFamily="2" charset="2"/>
              </a:rPr>
              <a:t>Train leerlingen hoe ze goed kunnen nakijken, zie hierop toe.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>
                <a:sym typeface="Wingdings" panose="05000000000000000000" pitchFamily="2" charset="2"/>
              </a:rPr>
              <a:t>Oordeel per opdracht/toets of leerlingen de mate van complexiteit zelf kunnen nakijken.</a:t>
            </a:r>
            <a:endParaRPr lang="nl-N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941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41" y="44625"/>
            <a:ext cx="7514035" cy="1224135"/>
          </a:xfrm>
        </p:spPr>
        <p:txBody>
          <a:bodyPr/>
          <a:lstStyle/>
          <a:p>
            <a:r>
              <a:rPr lang="nl-NL" dirty="0"/>
              <a:t>Sofie </a:t>
            </a:r>
            <a:r>
              <a:rPr lang="nl-NL" dirty="0" err="1"/>
              <a:t>Faes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3074" name="Picture 2" descr="Afbeeldingsresultaat voor heerbeeck colle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5"/>
          <a:stretch/>
        </p:blipFill>
        <p:spPr bwMode="auto">
          <a:xfrm>
            <a:off x="3719089" y="4437112"/>
            <a:ext cx="5306222" cy="17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toetsrevolu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2"/>
            <a:ext cx="2617524" cy="36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b="20654"/>
          <a:stretch/>
        </p:blipFill>
        <p:spPr bwMode="auto">
          <a:xfrm>
            <a:off x="107504" y="1124744"/>
            <a:ext cx="5698182" cy="23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fbeeldingsresultaat voor hersen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028937" cy="238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2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27679"/>
            <a:ext cx="7514035" cy="1241082"/>
          </a:xfrm>
        </p:spPr>
        <p:txBody>
          <a:bodyPr/>
          <a:lstStyle/>
          <a:p>
            <a:r>
              <a:rPr lang="nl-NL" dirty="0"/>
              <a:t>Digitaal testen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5860" r="17958" b="6336"/>
          <a:stretch/>
        </p:blipFill>
        <p:spPr bwMode="auto">
          <a:xfrm>
            <a:off x="1259632" y="1052735"/>
            <a:ext cx="7344816" cy="490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149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34" y="116633"/>
            <a:ext cx="7514035" cy="1008111"/>
          </a:xfrm>
        </p:spPr>
        <p:txBody>
          <a:bodyPr/>
          <a:lstStyle/>
          <a:p>
            <a:r>
              <a:rPr lang="nl-NL" dirty="0"/>
              <a:t>Digitaal testen</a:t>
            </a: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1043608" y="1052637"/>
            <a:ext cx="3455391" cy="576262"/>
          </a:xfrm>
        </p:spPr>
        <p:txBody>
          <a:bodyPr/>
          <a:lstStyle/>
          <a:p>
            <a:r>
              <a:rPr lang="nl-NL" dirty="0"/>
              <a:t>Voordelen</a:t>
            </a:r>
            <a:endParaRPr lang="en-GB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1115616" y="1556792"/>
            <a:ext cx="3671292" cy="2455862"/>
          </a:xfrm>
        </p:spPr>
        <p:txBody>
          <a:bodyPr/>
          <a:lstStyle/>
          <a:p>
            <a:r>
              <a:rPr lang="nl-NL" dirty="0"/>
              <a:t>Leerlingen krijgen directe feedback of iets goed of fout is.</a:t>
            </a:r>
          </a:p>
          <a:p>
            <a:r>
              <a:rPr lang="nl-NL" dirty="0"/>
              <a:t>Snel een overzicht welke stof beheerst is.</a:t>
            </a:r>
          </a:p>
          <a:p>
            <a:r>
              <a:rPr lang="nl-NL" dirty="0"/>
              <a:t>Leerlingen vinden het leuk.</a:t>
            </a:r>
          </a:p>
          <a:p>
            <a:endParaRPr lang="en-GB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>
          <a:xfrm>
            <a:off x="1043608" y="3563438"/>
            <a:ext cx="3466903" cy="576262"/>
          </a:xfrm>
        </p:spPr>
        <p:txBody>
          <a:bodyPr/>
          <a:lstStyle/>
          <a:p>
            <a:r>
              <a:rPr lang="nl-NL" dirty="0"/>
              <a:t>Nadelen</a:t>
            </a:r>
            <a:endParaRPr lang="en-GB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>
          <a:xfrm>
            <a:off x="1115616" y="4149080"/>
            <a:ext cx="3671292" cy="2455862"/>
          </a:xfrm>
        </p:spPr>
        <p:txBody>
          <a:bodyPr/>
          <a:lstStyle/>
          <a:p>
            <a:r>
              <a:rPr lang="nl-NL" dirty="0"/>
              <a:t>Telefoons leiden af van het leren.</a:t>
            </a:r>
          </a:p>
          <a:p>
            <a:r>
              <a:rPr lang="nl-NL" dirty="0"/>
              <a:t>Meestal meerkeuzen, daardoor geen inzicht waarom leerlingen iets antwoorden.</a:t>
            </a:r>
          </a:p>
          <a:p>
            <a:r>
              <a:rPr lang="nl-NL" dirty="0"/>
              <a:t>Minder korte interactie / feedback momenten</a:t>
            </a:r>
          </a:p>
          <a:p>
            <a:endParaRPr lang="en-GB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8"/>
          <a:stretch/>
        </p:blipFill>
        <p:spPr>
          <a:xfrm>
            <a:off x="5148065" y="1052736"/>
            <a:ext cx="3528392" cy="493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5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Minder </a:t>
            </a:r>
            <a:r>
              <a:rPr lang="nl-NL" dirty="0" err="1"/>
              <a:t>summatief</a:t>
            </a:r>
            <a:r>
              <a:rPr lang="nl-NL" dirty="0"/>
              <a:t> - Praktijkvoorbeeld</a:t>
            </a:r>
            <a:endParaRPr lang="en-GB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547664" y="2667000"/>
            <a:ext cx="7079604" cy="3124201"/>
          </a:xfrm>
        </p:spPr>
        <p:txBody>
          <a:bodyPr>
            <a:normAutofit fontScale="92500"/>
          </a:bodyPr>
          <a:lstStyle/>
          <a:p>
            <a:r>
              <a:rPr lang="nl-NL" dirty="0"/>
              <a:t>Helft van de SO cijfers geschrapt</a:t>
            </a:r>
          </a:p>
          <a:p>
            <a:r>
              <a:rPr lang="nl-NL" dirty="0"/>
              <a:t>De </a:t>
            </a:r>
            <a:r>
              <a:rPr lang="nl-NL" dirty="0" err="1"/>
              <a:t>SO’s</a:t>
            </a:r>
            <a:r>
              <a:rPr lang="nl-NL" dirty="0"/>
              <a:t> afgenomen als oefentoets. Leerlingen kijken zelf na met een nakijkmodel en formuleren verbeter punten</a:t>
            </a:r>
          </a:p>
          <a:p>
            <a:pPr marL="0" indent="0">
              <a:buNone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Leerlingen leren minder vóór de toets en leren meer ván de toets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ym typeface="Wingdings" panose="05000000000000000000" pitchFamily="2" charset="2"/>
              </a:rPr>
              <a:t>Tijdwinst voor docent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4473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dirty="0"/>
              <a:t>Intermezzo (2 min)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nl-NL" dirty="0"/>
              <a:t>Bespreek samen:</a:t>
            </a:r>
          </a:p>
          <a:p>
            <a:pPr lvl="1"/>
            <a:r>
              <a:rPr lang="nl-NL" dirty="0"/>
              <a:t>Wat vond je het meest interessant tot nu toe?</a:t>
            </a:r>
          </a:p>
          <a:p>
            <a:pPr lvl="1"/>
            <a:r>
              <a:rPr lang="nl-NL" dirty="0"/>
              <a:t>Hoe zou je deze ideeën willen gebruiken?</a:t>
            </a:r>
          </a:p>
        </p:txBody>
      </p:sp>
      <p:pic>
        <p:nvPicPr>
          <p:cNvPr id="1026" name="Picture 2" descr="Afbeeldingsresultaat voor conversation ic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1492424" cy="14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15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187624" y="308249"/>
            <a:ext cx="7514035" cy="1752599"/>
          </a:xfrm>
        </p:spPr>
        <p:txBody>
          <a:bodyPr/>
          <a:lstStyle/>
          <a:p>
            <a:r>
              <a:rPr lang="nl-NL" dirty="0"/>
              <a:t>Zelftest met evaluatie en differentiatie</a:t>
            </a:r>
            <a:endParaRPr lang="en-GB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09" y="3212976"/>
            <a:ext cx="3370461" cy="181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4842"/>
            <a:ext cx="5184576" cy="50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052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"/>
          <a:stretch/>
        </p:blipFill>
        <p:spPr bwMode="auto">
          <a:xfrm>
            <a:off x="1475656" y="0"/>
            <a:ext cx="6978384" cy="915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28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zelftest voor jullie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nl-NL" dirty="0"/>
              <a:t>Doelen: </a:t>
            </a:r>
          </a:p>
          <a:p>
            <a:pPr lvl="1"/>
            <a:r>
              <a:rPr lang="nl-NL" dirty="0"/>
              <a:t>Inzicht krijgen waar je nu staat (</a:t>
            </a:r>
            <a:r>
              <a:rPr lang="nl-NL" dirty="0">
                <a:solidFill>
                  <a:schemeClr val="accent1"/>
                </a:solidFill>
              </a:rPr>
              <a:t>feedback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Inzichtelijk krijgen wat je wilt bereiken (</a:t>
            </a:r>
            <a:r>
              <a:rPr lang="nl-NL" dirty="0" err="1">
                <a:solidFill>
                  <a:srgbClr val="8BB434"/>
                </a:solidFill>
              </a:rPr>
              <a:t>feedup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Weten wat de eerste concrete stap in de richting van jouw doel is (</a:t>
            </a:r>
            <a:r>
              <a:rPr lang="nl-NL" dirty="0" err="1">
                <a:solidFill>
                  <a:srgbClr val="8BB434"/>
                </a:solidFill>
              </a:rPr>
              <a:t>feedforward</a:t>
            </a:r>
            <a:r>
              <a:rPr lang="nl-NL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907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Werktijd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7624" y="2276872"/>
            <a:ext cx="7514035" cy="112204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nl-NL" sz="2800" dirty="0"/>
              <a:t>Kies zelf waar je met wie je aan jouw doel werkt!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pPr marL="0" indent="0" algn="r">
              <a:buNone/>
            </a:pPr>
            <a:endParaRPr lang="en-GB" sz="2800" dirty="0"/>
          </a:p>
        </p:txBody>
      </p:sp>
      <p:pic>
        <p:nvPicPr>
          <p:cNvPr id="1026" name="Picture 2" descr="foto van Gerdineke van Silfhou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6"/>
            <a:ext cx="46863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876256" y="5157192"/>
            <a:ext cx="201622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Vul je email adres in op de </a:t>
            </a:r>
            <a:r>
              <a:rPr lang="nl-NL" dirty="0" err="1"/>
              <a:t>ipad</a:t>
            </a:r>
            <a:r>
              <a:rPr lang="nl-NL" dirty="0"/>
              <a:t> en ontvang deze </a:t>
            </a:r>
            <a:r>
              <a:rPr lang="nl-NL" dirty="0" err="1"/>
              <a:t>ppt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0361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Feedback en afsluiting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33" y="2204864"/>
            <a:ext cx="7419207" cy="3586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Briefje 1 (voor jezelf)</a:t>
            </a:r>
          </a:p>
          <a:p>
            <a:r>
              <a:rPr lang="nl-NL" dirty="0"/>
              <a:t>Is mijn leerwens voor deze workshop vervuld?</a:t>
            </a:r>
          </a:p>
          <a:p>
            <a:r>
              <a:rPr lang="nl-NL" dirty="0"/>
              <a:t>Wat ga ik in mijn eigen les proberen?</a:t>
            </a:r>
          </a:p>
          <a:p>
            <a:r>
              <a:rPr lang="nl-NL" dirty="0"/>
              <a:t>Hoe betrek ik mijn collega’s hierbij?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Briefje 2 (voor Sofie)</a:t>
            </a:r>
          </a:p>
          <a:p>
            <a:r>
              <a:rPr lang="nl-NL" dirty="0"/>
              <a:t>Tops en tips voor de workshop</a:t>
            </a:r>
          </a:p>
        </p:txBody>
      </p:sp>
    </p:spTree>
    <p:extLst>
      <p:ext uri="{BB962C8B-B14F-4D97-AF65-F5344CB8AC3E}">
        <p14:creationId xmlns:p14="http://schemas.microsoft.com/office/powerpoint/2010/main" val="299072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 informatie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Sofie </a:t>
            </a:r>
            <a:r>
              <a:rPr lang="nl-NL" b="1" dirty="0" err="1"/>
              <a:t>Faes</a:t>
            </a:r>
            <a:endParaRPr lang="nl-NL" b="1" dirty="0"/>
          </a:p>
          <a:p>
            <a:pPr marL="0" indent="0">
              <a:buNone/>
            </a:pPr>
            <a:r>
              <a:rPr lang="nl-NL" dirty="0"/>
              <a:t>e-mail: </a:t>
            </a:r>
            <a:r>
              <a:rPr lang="nl-NL" dirty="0">
                <a:hlinkClick r:id="rId2"/>
              </a:rPr>
              <a:t>s.faes@heerbeeck.nl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Telefoon</a:t>
            </a:r>
            <a:r>
              <a:rPr lang="nl-NL"/>
              <a:t>: 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LinkedIn: </a:t>
            </a:r>
            <a:r>
              <a:rPr lang="nl-NL" dirty="0">
                <a:hlinkClick r:id="rId3"/>
              </a:rPr>
              <a:t>https://nl.linkedin.com/in/sofie-faes-52426551</a:t>
            </a:r>
            <a:r>
              <a:rPr lang="nl-NL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7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Voorkennis in beeld </a:t>
            </a:r>
            <a:br>
              <a:rPr lang="nl-NL" dirty="0"/>
            </a:br>
            <a:r>
              <a:rPr lang="nl-NL" dirty="0"/>
              <a:t>Staan = eens              zitten = oneens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987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Feedback en afsluiting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33" y="2276872"/>
            <a:ext cx="8030767" cy="351432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dirty="0"/>
              <a:t>Schrijf op je post- </a:t>
            </a:r>
            <a:r>
              <a:rPr lang="nl-NL" dirty="0" err="1"/>
              <a:t>it</a:t>
            </a:r>
            <a:endParaRPr lang="nl-NL" dirty="0"/>
          </a:p>
          <a:p>
            <a:pPr lvl="1"/>
            <a:r>
              <a:rPr lang="nl-NL" dirty="0"/>
              <a:t>Per doel: In welke mate behaald?  +   -   ±</a:t>
            </a:r>
          </a:p>
          <a:p>
            <a:pPr lvl="1"/>
            <a:r>
              <a:rPr lang="nl-NL" dirty="0"/>
              <a:t>Het meest leerzaam vond ik:</a:t>
            </a:r>
          </a:p>
          <a:p>
            <a:pPr lvl="1"/>
            <a:r>
              <a:rPr lang="nl-NL" dirty="0"/>
              <a:t>Tip / verbeter suggestie: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2" descr="https://www.antagonist.nl/blog/wp-content/uploads/2015/04/feedback_mat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858" y="5157192"/>
            <a:ext cx="2189667" cy="154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77495"/>
            <a:ext cx="4648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689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Online Bronnen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u="sng" dirty="0">
                <a:hlinkClick r:id="rId2"/>
              </a:rPr>
              <a:t>www.toetsrevolutie.nl</a:t>
            </a:r>
            <a:r>
              <a:rPr lang="nl-NL" dirty="0"/>
              <a:t> website waar je het boek gratis kunt downloaden, bevat theorie en interviews</a:t>
            </a:r>
          </a:p>
          <a:p>
            <a:r>
              <a:rPr lang="nl-NL" u="sng" dirty="0">
                <a:hlinkClick r:id="rId3"/>
              </a:rPr>
              <a:t>www.flippity.net</a:t>
            </a:r>
            <a:r>
              <a:rPr lang="nl-NL" dirty="0"/>
              <a:t> de random name </a:t>
            </a:r>
            <a:r>
              <a:rPr lang="nl-NL" dirty="0" err="1"/>
              <a:t>picker</a:t>
            </a:r>
            <a:endParaRPr lang="en-GB" dirty="0"/>
          </a:p>
          <a:p>
            <a:r>
              <a:rPr lang="nl-NL" u="sng" dirty="0">
                <a:hlinkClick r:id="rId4"/>
              </a:rPr>
              <a:t>www.dylanwiliam.org</a:t>
            </a:r>
            <a:r>
              <a:rPr lang="nl-NL" dirty="0"/>
              <a:t> met toegang tot o.a. presentaties, podcasts, </a:t>
            </a:r>
            <a:r>
              <a:rPr lang="nl-NL" dirty="0" err="1"/>
              <a:t>webinars</a:t>
            </a:r>
            <a:r>
              <a:rPr lang="nl-NL" dirty="0"/>
              <a:t> en video’s.</a:t>
            </a:r>
            <a:endParaRPr lang="en-GB" dirty="0"/>
          </a:p>
          <a:p>
            <a:r>
              <a:rPr lang="nl-NL" u="sng" dirty="0">
                <a:hlinkClick r:id="rId5"/>
              </a:rPr>
              <a:t>http://curriculumvandetoekomst.slo.nl/projecten/aan-de-slag-met-formatieve-evaluatie</a:t>
            </a:r>
            <a:r>
              <a:rPr lang="nl-NL" dirty="0"/>
              <a:t>   bevat veel links naar uitleg en handige tools van </a:t>
            </a:r>
            <a:r>
              <a:rPr lang="nl-NL" dirty="0" err="1"/>
              <a:t>slo</a:t>
            </a:r>
            <a:r>
              <a:rPr lang="nl-NL" dirty="0"/>
              <a:t> (zoals leerplan in beeld met alle eindtermen)</a:t>
            </a:r>
          </a:p>
          <a:p>
            <a:r>
              <a:rPr lang="nl-NL" u="sng" dirty="0">
                <a:hlinkClick r:id="rId6"/>
              </a:rPr>
              <a:t>https://jvremoortere.wordpress.com/</a:t>
            </a:r>
            <a:r>
              <a:rPr lang="nl-NL" dirty="0"/>
              <a:t> blog van wiskunde docent </a:t>
            </a:r>
            <a:r>
              <a:rPr lang="nl-NL" dirty="0" err="1"/>
              <a:t>Jorgen</a:t>
            </a:r>
            <a:r>
              <a:rPr lang="nl-NL" dirty="0"/>
              <a:t> van </a:t>
            </a:r>
            <a:r>
              <a:rPr lang="nl-NL" dirty="0" err="1"/>
              <a:t>Remoortere</a:t>
            </a:r>
            <a:r>
              <a:rPr lang="nl-NL" dirty="0"/>
              <a:t> over onderwijs (waaronder formatief evalueren)</a:t>
            </a:r>
          </a:p>
          <a:p>
            <a:r>
              <a:rPr lang="nl-NL" u="sng" dirty="0">
                <a:hlinkClick r:id="rId7"/>
              </a:rPr>
              <a:t>https://xyofeinstein.wordpress.com/</a:t>
            </a:r>
            <a:r>
              <a:rPr lang="nl-NL" dirty="0"/>
              <a:t> blog van Pedro de </a:t>
            </a:r>
            <a:r>
              <a:rPr lang="nl-NL" dirty="0" err="1"/>
              <a:t>Bruckere</a:t>
            </a:r>
            <a:r>
              <a:rPr lang="nl-NL" dirty="0"/>
              <a:t> over onderwijs</a:t>
            </a:r>
          </a:p>
          <a:p>
            <a:r>
              <a:rPr lang="nl-NL" u="sng" dirty="0">
                <a:hlinkClick r:id="rId8"/>
              </a:rPr>
              <a:t>https://onderzoekonderwijs.net/author/paulkkirschner/</a:t>
            </a:r>
            <a:r>
              <a:rPr lang="nl-NL" dirty="0"/>
              <a:t> Blog van Paul </a:t>
            </a:r>
            <a:r>
              <a:rPr lang="nl-NL" dirty="0" err="1"/>
              <a:t>Kirschner</a:t>
            </a:r>
            <a:r>
              <a:rPr lang="nl-NL" dirty="0"/>
              <a:t> (ook onderwijs </a:t>
            </a:r>
            <a:r>
              <a:rPr lang="nl-NL" dirty="0" err="1"/>
              <a:t>myth</a:t>
            </a:r>
            <a:r>
              <a:rPr lang="nl-NL" dirty="0"/>
              <a:t> </a:t>
            </a:r>
            <a:r>
              <a:rPr lang="nl-NL" dirty="0" err="1"/>
              <a:t>buster</a:t>
            </a:r>
            <a:r>
              <a:rPr lang="nl-NL" dirty="0"/>
              <a:t> net als Pedro)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781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942999"/>
          </a:xfrm>
        </p:spPr>
        <p:txBody>
          <a:bodyPr/>
          <a:lstStyle/>
          <a:p>
            <a:r>
              <a:rPr lang="nl-NL" dirty="0"/>
              <a:t>Boektips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23" y="1988840"/>
            <a:ext cx="2352423" cy="335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Afbeeldingsresultaat voor embedded formative assess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8990"/>
            <a:ext cx="2232249" cy="318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 descr="Afbeeldingsresultaat voor cijfers geven werkt ni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4611"/>
            <a:ext cx="2651625" cy="386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 descr="Afbeeldingsresultaat voor jongens zijn slimmer dan meisj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6" y="3317404"/>
            <a:ext cx="2448274" cy="345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26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Sluijsmans, D. (2013)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https://lerenvantoetsen.com/2014/10/14/hoe-kun-je-leren-van-toetsen/</a:t>
            </a:r>
            <a:r>
              <a:rPr lang="en-GB" dirty="0"/>
              <a:t> </a:t>
            </a:r>
          </a:p>
        </p:txBody>
      </p:sp>
      <p:pic>
        <p:nvPicPr>
          <p:cNvPr id="5124" name="Picture 4" descr="https://lerenvantoetsen.files.wordpress.com/2014/10/o-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23770" r="34437" b="25129"/>
          <a:stretch/>
        </p:blipFill>
        <p:spPr bwMode="auto">
          <a:xfrm>
            <a:off x="1" y="1142033"/>
            <a:ext cx="3995936" cy="27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erenvantoetsen.files.wordpress.com/2014/10/t-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24950" r="28959" b="29146"/>
          <a:stretch/>
        </p:blipFill>
        <p:spPr bwMode="auto">
          <a:xfrm>
            <a:off x="4211960" y="1052736"/>
            <a:ext cx="4680520" cy="256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47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514035" cy="1231017"/>
          </a:xfrm>
        </p:spPr>
        <p:txBody>
          <a:bodyPr/>
          <a:lstStyle/>
          <a:p>
            <a:r>
              <a:rPr lang="nl-NL" dirty="0"/>
              <a:t>Embedded </a:t>
            </a:r>
            <a:r>
              <a:rPr lang="nl-NL" dirty="0" err="1"/>
              <a:t>formative</a:t>
            </a:r>
            <a:r>
              <a:rPr lang="nl-NL" dirty="0"/>
              <a:t> </a:t>
            </a:r>
            <a:r>
              <a:rPr lang="nl-NL" dirty="0" err="1"/>
              <a:t>assesment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1331640" y="2204864"/>
            <a:ext cx="3455391" cy="576262"/>
          </a:xfrm>
        </p:spPr>
        <p:txBody>
          <a:bodyPr/>
          <a:lstStyle/>
          <a:p>
            <a:r>
              <a:rPr lang="nl-NL" dirty="0"/>
              <a:t>Formatief evalueren</a:t>
            </a:r>
            <a:endParaRPr lang="en-GB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1113233" y="2924944"/>
            <a:ext cx="3671292" cy="2866255"/>
          </a:xfrm>
        </p:spPr>
        <p:txBody>
          <a:bodyPr>
            <a:normAutofit/>
          </a:bodyPr>
          <a:lstStyle/>
          <a:p>
            <a:r>
              <a:rPr lang="nl-NL" dirty="0"/>
              <a:t>Veelvoud aan technieken die doelen verhelderen, leren zichtbaar maken en </a:t>
            </a:r>
            <a:r>
              <a:rPr lang="nl-NL" dirty="0" err="1"/>
              <a:t>feedforward</a:t>
            </a:r>
            <a:r>
              <a:rPr lang="nl-NL" dirty="0"/>
              <a:t> geven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Alle leerlingen zijn actief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De informatie wordt dezelfde les gebruikt om het leren verder te helpen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>
          <a:xfrm>
            <a:off x="5148064" y="2204864"/>
            <a:ext cx="3466903" cy="576262"/>
          </a:xfrm>
        </p:spPr>
        <p:txBody>
          <a:bodyPr/>
          <a:lstStyle/>
          <a:p>
            <a:r>
              <a:rPr lang="nl-NL" dirty="0"/>
              <a:t>Formatief toetsen</a:t>
            </a:r>
            <a:endParaRPr lang="en-GB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4"/>
          </p:nvPr>
        </p:nvSpPr>
        <p:spPr>
          <a:xfrm>
            <a:off x="4955975" y="2996952"/>
            <a:ext cx="3671292" cy="2794247"/>
          </a:xfrm>
        </p:spPr>
        <p:txBody>
          <a:bodyPr>
            <a:normAutofit/>
          </a:bodyPr>
          <a:lstStyle/>
          <a:p>
            <a:r>
              <a:rPr lang="nl-NL" dirty="0"/>
              <a:t>Een (bestaande) toets op formatieve wijze inzetten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Er staat geen score op die leerlingen makkelijk met elkaar kunnen vergelijken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De informatie uit de toets wordt gebruikt om het leren verder te helpen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096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formatief toetsen?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19672" y="2348880"/>
            <a:ext cx="6768752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Formele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definitie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/>
              <a:t>Formatief</a:t>
            </a:r>
            <a:r>
              <a:rPr lang="en-US" dirty="0"/>
              <a:t> </a:t>
            </a:r>
            <a:r>
              <a:rPr lang="en-US" dirty="0" err="1"/>
              <a:t>toetsen</a:t>
            </a:r>
            <a:r>
              <a:rPr lang="en-US" dirty="0"/>
              <a:t> is het </a:t>
            </a:r>
            <a:r>
              <a:rPr lang="en-US" dirty="0" err="1"/>
              <a:t>verzamelen</a:t>
            </a:r>
            <a:r>
              <a:rPr lang="en-US" dirty="0"/>
              <a:t> en </a:t>
            </a:r>
            <a:r>
              <a:rPr lang="en-US" dirty="0" err="1"/>
              <a:t>interpreteren</a:t>
            </a:r>
            <a:r>
              <a:rPr lang="en-US" dirty="0"/>
              <a:t> van </a:t>
            </a:r>
            <a:r>
              <a:rPr lang="en-US" dirty="0" err="1"/>
              <a:t>toetsinformatie</a:t>
            </a:r>
            <a:r>
              <a:rPr lang="en-US" dirty="0"/>
              <a:t> met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doel</a:t>
            </a:r>
            <a:r>
              <a:rPr lang="en-US" dirty="0"/>
              <a:t> om </a:t>
            </a:r>
            <a:r>
              <a:rPr lang="en-US" dirty="0" err="1"/>
              <a:t>leraren</a:t>
            </a:r>
            <a:r>
              <a:rPr lang="en-US" dirty="0"/>
              <a:t> en </a:t>
            </a:r>
            <a:r>
              <a:rPr lang="en-US" dirty="0" err="1"/>
              <a:t>leerlingen</a:t>
            </a:r>
            <a:r>
              <a:rPr lang="en-US" dirty="0"/>
              <a:t>, </a:t>
            </a:r>
            <a:r>
              <a:rPr lang="en-US" dirty="0" err="1"/>
              <a:t>individueel</a:t>
            </a:r>
            <a:r>
              <a:rPr lang="en-US" dirty="0"/>
              <a:t> of </a:t>
            </a:r>
            <a:r>
              <a:rPr lang="en-US" dirty="0" err="1"/>
              <a:t>interactief</a:t>
            </a:r>
            <a:r>
              <a:rPr lang="en-US" dirty="0"/>
              <a:t> </a:t>
            </a:r>
            <a:r>
              <a:rPr lang="en-US" dirty="0" err="1"/>
              <a:t>handelend</a:t>
            </a:r>
            <a:r>
              <a:rPr lang="en-US" dirty="0"/>
              <a:t>, tot </a:t>
            </a:r>
            <a:r>
              <a:rPr lang="en-US" dirty="0" err="1"/>
              <a:t>beslissingen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die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positief</a:t>
            </a:r>
            <a:r>
              <a:rPr lang="en-US" dirty="0"/>
              <a:t> effect </a:t>
            </a:r>
            <a:r>
              <a:rPr lang="en-US" dirty="0" err="1"/>
              <a:t>hebben</a:t>
            </a:r>
            <a:r>
              <a:rPr lang="en-US" dirty="0"/>
              <a:t> op </a:t>
            </a:r>
            <a:r>
              <a:rPr lang="en-US" dirty="0" err="1"/>
              <a:t>instructie</a:t>
            </a:r>
            <a:r>
              <a:rPr lang="en-US" dirty="0"/>
              <a:t> en </a:t>
            </a:r>
            <a:r>
              <a:rPr lang="en-US" dirty="0" err="1"/>
              <a:t>leren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Laveault</a:t>
            </a:r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D., &amp; </a:t>
            </a:r>
            <a:r>
              <a:rPr lang="en-GB" sz="1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Allal</a:t>
            </a:r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L. (2016). Implementing Assessment for Learning: Theoretical and Practical Issues. In Assessment for Learning: Meeting the Challenge of Implementation (pp. 1-18).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1096096" y="2132856"/>
            <a:ext cx="7923256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048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Waardoor wordt het leren zichtbaar?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lphaUcPeriod"/>
            </a:pPr>
            <a:r>
              <a:rPr lang="nl-NL" dirty="0"/>
              <a:t>Orde: Er wordt goed geluisterd en stil gewerkt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/>
              <a:t>Hard werken: Leerlingen hebben veel opdrachten gemaakt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/>
              <a:t>Welbevinden: leerlingen voelen zich prettig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/>
              <a:t>Motivatie: leerling doen goed hun best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/>
              <a:t>Alle bovenstaande antwoorden zijn juist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/>
              <a:t>Alle bovenstaande antwoorden zijn onjuist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685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Waardoor wordt het leren zichtbaar?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lphaUcPeriod"/>
            </a:pPr>
            <a:r>
              <a:rPr lang="nl-NL" dirty="0"/>
              <a:t>Orde: Er wordt goed geluisterd en stil gewerkt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/>
              <a:t>Hard werken: Leerlingen hebben veel opdrachten gemaakt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/>
              <a:t>Welbevinden: leerlingen voelen zich prettig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/>
              <a:t>Motivatie: leerling doen goed hun best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/>
              <a:t>Alle bovenstaande antwoorden zijn juist</a:t>
            </a:r>
          </a:p>
          <a:p>
            <a:pPr marL="457200" indent="-457200">
              <a:buFont typeface="+mj-lt"/>
              <a:buAutoNum type="alphaUcPeriod"/>
            </a:pPr>
            <a:r>
              <a:rPr lang="nl-NL" b="1" dirty="0"/>
              <a:t>Alle bovenstaande antwoorden zijn onjuist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024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Waardoor wordt het leren zichtbaar?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Het is fijn als leerlingen zich goed voelen en goed meedoen. Het is echter fout om aan te nemen dat dit bewijst dat er iets geleerd is.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358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Leren is grillig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Afbeeldingsresultaat voor learning brain cel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2"/>
          <a:stretch/>
        </p:blipFill>
        <p:spPr bwMode="auto">
          <a:xfrm>
            <a:off x="1547664" y="2651788"/>
            <a:ext cx="3380459" cy="307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learning ner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220071" y="2204864"/>
            <a:ext cx="34956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574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779239" cy="1752599"/>
          </a:xfrm>
        </p:spPr>
        <p:txBody>
          <a:bodyPr/>
          <a:lstStyle/>
          <a:p>
            <a:r>
              <a:rPr lang="nl-NL" dirty="0"/>
              <a:t>Leerwensen en voorkennis in beeld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40" y="2204864"/>
            <a:ext cx="7514035" cy="358635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l-NL" dirty="0"/>
              <a:t>Wat zijn mijn leerwensen voor deze workshop?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dirty="0"/>
              <a:t>Wat is </a:t>
            </a:r>
            <a:r>
              <a:rPr lang="nl-NL" dirty="0" err="1"/>
              <a:t>formatief</a:t>
            </a:r>
            <a:r>
              <a:rPr lang="nl-NL" dirty="0"/>
              <a:t> evalueren?</a:t>
            </a:r>
          </a:p>
        </p:txBody>
      </p:sp>
    </p:spTree>
    <p:extLst>
      <p:ext uri="{BB962C8B-B14F-4D97-AF65-F5344CB8AC3E}">
        <p14:creationId xmlns:p14="http://schemas.microsoft.com/office/powerpoint/2010/main" val="2980769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40" y="2667014"/>
            <a:ext cx="8030760" cy="31242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en-GB" dirty="0"/>
              <a:t>Inaugural Lecture of Professor Robert Coe, Durham University, 18 June 2013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https://xyofeinstein.wordpress.com/2017/02/28/de-volgende-woorden-zijn-geen-synoniemen-voor-leren/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Afbeeldingsresultaat voor geen bewijs voor leren pedro bruyck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058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75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41" y="685815"/>
            <a:ext cx="7851247" cy="1752599"/>
          </a:xfrm>
        </p:spPr>
        <p:txBody>
          <a:bodyPr/>
          <a:lstStyle/>
          <a:p>
            <a:r>
              <a:rPr lang="nl-NL" dirty="0"/>
              <a:t>Formatief evalueren = werkwijze</a:t>
            </a:r>
            <a:br>
              <a:rPr lang="nl-NL" dirty="0"/>
            </a:br>
            <a:r>
              <a:rPr lang="nl-NL" dirty="0"/>
              <a:t>Integratie van 3 strategieën in je les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3240" y="2420888"/>
            <a:ext cx="7514035" cy="3370327"/>
          </a:xfrm>
        </p:spPr>
        <p:txBody>
          <a:bodyPr anchor="t"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Het opstellen, verduidelijken en communiceren van </a:t>
            </a:r>
            <a:r>
              <a:rPr lang="nl-NL" dirty="0">
                <a:solidFill>
                  <a:schemeClr val="accent1"/>
                </a:solidFill>
              </a:rPr>
              <a:t>leerdoelen 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Informatie verkrijgen over het niveau van de leerling door het </a:t>
            </a:r>
            <a:r>
              <a:rPr lang="nl-NL" dirty="0">
                <a:solidFill>
                  <a:schemeClr val="accent1"/>
                </a:solidFill>
              </a:rPr>
              <a:t>leren zichtbaar </a:t>
            </a:r>
            <a:r>
              <a:rPr lang="nl-NL" dirty="0"/>
              <a:t>te maken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chemeClr val="accent1"/>
                </a:solidFill>
              </a:rPr>
              <a:t>Feedback</a:t>
            </a:r>
            <a:r>
              <a:rPr lang="nl-NL" dirty="0"/>
              <a:t> die helpt bij het leerdoel te komen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676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Formatief evalueren = werkwijze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381719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Schema met 5 strategieën</a:t>
            </a:r>
            <a:endParaRPr lang="en-GB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600" dirty="0"/>
              <a:t>Boek: </a:t>
            </a:r>
            <a:r>
              <a:rPr lang="nl-NL" sz="1600" dirty="0" err="1"/>
              <a:t>Wiliam</a:t>
            </a:r>
            <a:r>
              <a:rPr lang="nl-NL" sz="1600" dirty="0"/>
              <a:t>, 2013</a:t>
            </a:r>
          </a:p>
          <a:p>
            <a:pPr marL="0" indent="0">
              <a:buNone/>
            </a:pPr>
            <a:r>
              <a:rPr lang="en-GB" sz="1600" dirty="0">
                <a:hlinkClick r:id="rId3"/>
              </a:rPr>
              <a:t>https://didactiefonline.nl/artikel/formatief-evalueren-tijdens-nederlands</a:t>
            </a:r>
            <a:r>
              <a:rPr lang="en-GB" sz="1600" dirty="0"/>
              <a:t>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381719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Cyclus met 5 fases</a:t>
            </a:r>
            <a:endParaRPr lang="en-GB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391471" cy="44944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dirty="0"/>
              <a:t>Onderzoek rapport: </a:t>
            </a:r>
            <a:r>
              <a:rPr lang="nl-NL" sz="1600" dirty="0" err="1"/>
              <a:t>Gulikers</a:t>
            </a:r>
            <a:r>
              <a:rPr lang="nl-NL" sz="1600" dirty="0"/>
              <a:t> &amp; Baartman, 2017</a:t>
            </a:r>
          </a:p>
          <a:p>
            <a:pPr marL="0" indent="0">
              <a:buNone/>
            </a:pPr>
            <a:r>
              <a:rPr lang="nl-NL" sz="1600" dirty="0">
                <a:hlinkClick r:id="rId4"/>
              </a:rPr>
              <a:t>https://www.nro.nl/kb/405-15-722-doelgericht-professionaliseren-formatieve-toetscompetenties-met-effect/</a:t>
            </a:r>
            <a:r>
              <a:rPr lang="nl-NL" sz="1600" dirty="0"/>
              <a:t> </a:t>
            </a:r>
            <a:endParaRPr lang="en-GB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3436" r="9430"/>
          <a:stretch/>
        </p:blipFill>
        <p:spPr bwMode="auto">
          <a:xfrm>
            <a:off x="4690650" y="1988840"/>
            <a:ext cx="39969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s://newsroom.didactiefonline.nl/uploads/lezen%20en%20schrijven/de%205%20strategieen%20van%20Dylan%20Wili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0" y="1988840"/>
            <a:ext cx="4429373" cy="260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8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Formatief evalueren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Bevat technieken die leraren al lang gebruiken.             Het is toepasbaar in elke les.</a:t>
            </a:r>
          </a:p>
          <a:p>
            <a:r>
              <a:rPr lang="nl-NL" dirty="0"/>
              <a:t>Wat heeft het mij opgeleverd?</a:t>
            </a:r>
          </a:p>
          <a:p>
            <a:pPr lvl="1"/>
            <a:r>
              <a:rPr lang="nl-NL" dirty="0"/>
              <a:t>Beter aansluiten op waar de leerling is i.p.v. waar het boek is</a:t>
            </a:r>
          </a:p>
          <a:p>
            <a:pPr lvl="1"/>
            <a:endParaRPr lang="nl-NL" dirty="0"/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Bespreek in tweetallen</a:t>
            </a:r>
          </a:p>
          <a:p>
            <a:pPr lvl="1"/>
            <a:r>
              <a:rPr lang="nl-NL" dirty="0"/>
              <a:t>Wat doe je nu al aan </a:t>
            </a:r>
            <a:r>
              <a:rPr lang="nl-NL" dirty="0" err="1"/>
              <a:t>formatief</a:t>
            </a:r>
            <a:r>
              <a:rPr lang="nl-NL" dirty="0"/>
              <a:t> evalueren?</a:t>
            </a:r>
          </a:p>
        </p:txBody>
      </p:sp>
      <p:sp>
        <p:nvSpPr>
          <p:cNvPr id="4" name="Ovale toelichting 3"/>
          <p:cNvSpPr/>
          <p:nvPr/>
        </p:nvSpPr>
        <p:spPr>
          <a:xfrm>
            <a:off x="6461593" y="145755"/>
            <a:ext cx="2160240" cy="1080120"/>
          </a:xfrm>
          <a:prstGeom prst="wedgeEllipse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Dit doe ik al!</a:t>
            </a:r>
          </a:p>
        </p:txBody>
      </p:sp>
    </p:spTree>
    <p:extLst>
      <p:ext uri="{BB962C8B-B14F-4D97-AF65-F5344CB8AC3E}">
        <p14:creationId xmlns:p14="http://schemas.microsoft.com/office/powerpoint/2010/main" val="3449928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gebruiken we toetsen voor?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nl-NL" b="1" dirty="0">
                <a:solidFill>
                  <a:schemeClr val="accent1"/>
                </a:solidFill>
              </a:rPr>
              <a:t>Formatieve</a:t>
            </a:r>
            <a:r>
              <a:rPr lang="nl-NL" dirty="0"/>
              <a:t> evaluatie</a:t>
            </a:r>
          </a:p>
          <a:p>
            <a:pPr marL="0" indent="0">
              <a:buNone/>
            </a:pPr>
            <a:r>
              <a:rPr lang="nl-NL" dirty="0"/>
              <a:t>(evalueren om te </a:t>
            </a:r>
            <a:r>
              <a:rPr lang="nl-NL" dirty="0">
                <a:solidFill>
                  <a:schemeClr val="accent1"/>
                </a:solidFill>
              </a:rPr>
              <a:t>leren</a:t>
            </a:r>
            <a:r>
              <a:rPr lang="nl-NL" dirty="0"/>
              <a:t>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			</a:t>
            </a:r>
            <a:r>
              <a:rPr lang="nl-NL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OF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nl-NL" dirty="0"/>
              <a:t>	</a:t>
            </a:r>
            <a:r>
              <a:rPr lang="nl-NL" b="1" dirty="0" err="1">
                <a:solidFill>
                  <a:schemeClr val="accent1"/>
                </a:solidFill>
              </a:rPr>
              <a:t>Summatieve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dirty="0"/>
              <a:t>evaluatie</a:t>
            </a:r>
          </a:p>
          <a:p>
            <a:pPr marL="0" indent="0">
              <a:buNone/>
            </a:pPr>
            <a:r>
              <a:rPr lang="nl-NL" dirty="0"/>
              <a:t>							(</a:t>
            </a:r>
            <a:r>
              <a:rPr lang="nl-NL" dirty="0">
                <a:solidFill>
                  <a:schemeClr val="accent1"/>
                </a:solidFill>
              </a:rPr>
              <a:t>beoordelen</a:t>
            </a:r>
            <a:r>
              <a:rPr lang="nl-NL" dirty="0"/>
              <a:t> van het leren)</a:t>
            </a:r>
            <a:endParaRPr lang="en-GB" dirty="0"/>
          </a:p>
        </p:txBody>
      </p:sp>
      <p:cxnSp>
        <p:nvCxnSpPr>
          <p:cNvPr id="20" name="Gekromde verbindingslijn 19"/>
          <p:cNvCxnSpPr/>
          <p:nvPr/>
        </p:nvCxnSpPr>
        <p:spPr>
          <a:xfrm flipV="1">
            <a:off x="4211960" y="5306316"/>
            <a:ext cx="936104" cy="504056"/>
          </a:xfrm>
          <a:prstGeom prst="curvedConnector3">
            <a:avLst>
              <a:gd name="adj1" fmla="val 99818"/>
            </a:avLst>
          </a:prstGeom>
          <a:ln>
            <a:solidFill>
              <a:schemeClr val="accent5"/>
            </a:solidFill>
            <a:tailEnd type="arrow"/>
          </a:ln>
          <a:effectLst>
            <a:reflection blurRad="12700" endPos="0" dist="12700" dir="5400000" sy="-100000" rotWithShape="0"/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Tekstvak 27"/>
          <p:cNvSpPr txBox="1"/>
          <p:nvPr/>
        </p:nvSpPr>
        <p:spPr>
          <a:xfrm>
            <a:off x="1619672" y="548720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</a:rPr>
              <a:t>Minder geschikt om het leren verder te helpen</a:t>
            </a:r>
            <a:endParaRPr lang="en-GB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2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3241" y="260649"/>
            <a:ext cx="7514035" cy="1296143"/>
          </a:xfrm>
        </p:spPr>
        <p:txBody>
          <a:bodyPr/>
          <a:lstStyle/>
          <a:p>
            <a:r>
              <a:rPr lang="nl-NL" dirty="0"/>
              <a:t>Onderzoek: effect van feedback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1640" y="1484784"/>
            <a:ext cx="7514035" cy="3700265"/>
          </a:xfrm>
        </p:spPr>
        <p:txBody>
          <a:bodyPr anchor="t"/>
          <a:lstStyle/>
          <a:p>
            <a:r>
              <a:rPr lang="nl-NL" dirty="0"/>
              <a:t>132  10-jarigen in 12 klassen op 4 scholen</a:t>
            </a:r>
          </a:p>
          <a:p>
            <a:r>
              <a:rPr lang="nl-NL" dirty="0"/>
              <a:t>Na het doen van werk krijgen leerlingen feedback</a:t>
            </a:r>
          </a:p>
          <a:p>
            <a:r>
              <a:rPr lang="nl-NL" dirty="0"/>
              <a:t>Leerlingen doen meer van hetzelfde werk, daarna wordt het verschil in prestatie en leerhouding gemeten</a:t>
            </a:r>
            <a:endParaRPr lang="en-GB" dirty="0"/>
          </a:p>
        </p:txBody>
      </p:sp>
      <p:graphicFrame>
        <p:nvGraphicFramePr>
          <p:cNvPr id="4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981136"/>
              </p:ext>
            </p:extLst>
          </p:nvPr>
        </p:nvGraphicFramePr>
        <p:xfrm>
          <a:off x="971600" y="3573016"/>
          <a:ext cx="7704856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Type feedback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cs typeface="Calibri"/>
                        </a:rPr>
                        <a:t>Prestatie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Leerhouding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0%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</a:rPr>
                        <a:t>negatief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30%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vooruitgang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Goede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u="none" strike="noStrike" cap="none" normalizeH="0" baseline="0" dirty="0">
                        <a:ln>
                          <a:noFill/>
                        </a:ln>
                        <a:effectLst/>
                        <a:latin typeface="Calibri"/>
                        <a:cs typeface="Calibr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Zwakke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lln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: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"/>
                          <a:cs typeface="Calibri"/>
                        </a:rPr>
                        <a:t>positief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Scores +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geschreven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feedback</a:t>
                      </a: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1433" marR="9143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7745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2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3.xml><?xml version="1.0" encoding="utf-8"?>
<a:theme xmlns:a="http://schemas.openxmlformats.org/drawingml/2006/main" name="Niveau">
  <a:themeElements>
    <a:clrScheme name="Niveau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Niveau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iveau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au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au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au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au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au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veau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veau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5.xml><?xml version="1.0" encoding="utf-8"?>
<a:theme xmlns:a="http://schemas.openxmlformats.org/drawingml/2006/main" name="3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6.xml><?xml version="1.0" encoding="utf-8"?>
<a:theme xmlns:a="http://schemas.openxmlformats.org/drawingml/2006/main" name="4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1546</Words>
  <Application>Microsoft Office PowerPoint</Application>
  <PresentationFormat>Diavoorstelling (4:3)</PresentationFormat>
  <Paragraphs>293</Paragraphs>
  <Slides>40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7</vt:i4>
      </vt:variant>
      <vt:variant>
        <vt:lpstr>Diatitels</vt:lpstr>
      </vt:variant>
      <vt:variant>
        <vt:i4>40</vt:i4>
      </vt:variant>
    </vt:vector>
  </HeadingPairs>
  <TitlesOfParts>
    <vt:vector size="56" baseType="lpstr">
      <vt:lpstr>ＭＳ Ｐゴシック</vt:lpstr>
      <vt:lpstr>Arial</vt:lpstr>
      <vt:lpstr>Arial Black</vt:lpstr>
      <vt:lpstr>Calibri</vt:lpstr>
      <vt:lpstr>Corbel</vt:lpstr>
      <vt:lpstr>Garamond</vt:lpstr>
      <vt:lpstr>Times New Roman</vt:lpstr>
      <vt:lpstr>Verdana</vt:lpstr>
      <vt:lpstr>Wingdings</vt:lpstr>
      <vt:lpstr>Parallax</vt:lpstr>
      <vt:lpstr>2_Parallax</vt:lpstr>
      <vt:lpstr>Niveau</vt:lpstr>
      <vt:lpstr>1_Parallax</vt:lpstr>
      <vt:lpstr>3_Parallax</vt:lpstr>
      <vt:lpstr>4_Parallax</vt:lpstr>
      <vt:lpstr>Kantoorthema</vt:lpstr>
      <vt:lpstr>Formatief evalueren</vt:lpstr>
      <vt:lpstr>Sofie Faes</vt:lpstr>
      <vt:lpstr>Voorkennis in beeld  Staan = eens              zitten = oneens</vt:lpstr>
      <vt:lpstr>Leerwensen en voorkennis in beeld</vt:lpstr>
      <vt:lpstr>Formatief evalueren = werkwijze Integratie van 3 strategieën in je les</vt:lpstr>
      <vt:lpstr>Formatief evalueren = werkwijze</vt:lpstr>
      <vt:lpstr>Formatief evalueren</vt:lpstr>
      <vt:lpstr>Waar gebruiken we toetsen voor?</vt:lpstr>
      <vt:lpstr>Onderzoek: effect van feedback</vt:lpstr>
      <vt:lpstr>Vraag</vt:lpstr>
      <vt:lpstr>Vraag</vt:lpstr>
      <vt:lpstr>Hoe maak ik het leren zichtbaar?</vt:lpstr>
      <vt:lpstr>Klassikaal vragen stellen </vt:lpstr>
      <vt:lpstr>Voorbeeld voortplanting</vt:lpstr>
      <vt:lpstr>PowerPoint-presentatie</vt:lpstr>
      <vt:lpstr>Kennistestje op papier</vt:lpstr>
      <vt:lpstr>Test je kennis – gezonde voeding</vt:lpstr>
      <vt:lpstr>Controleer jezelf – leer van je fouten</vt:lpstr>
      <vt:lpstr>Nakijken</vt:lpstr>
      <vt:lpstr>Digitaal testen</vt:lpstr>
      <vt:lpstr>Digitaal testen</vt:lpstr>
      <vt:lpstr>Minder summatief - Praktijkvoorbeeld</vt:lpstr>
      <vt:lpstr>Intermezzo (2 min)</vt:lpstr>
      <vt:lpstr>Zelftest met evaluatie en differentiatie</vt:lpstr>
      <vt:lpstr>PowerPoint-presentatie</vt:lpstr>
      <vt:lpstr>Een zelftest voor jullie</vt:lpstr>
      <vt:lpstr>Werktijd</vt:lpstr>
      <vt:lpstr>Feedback en afsluiting</vt:lpstr>
      <vt:lpstr>Contact informatie</vt:lpstr>
      <vt:lpstr>Feedback en afsluiting</vt:lpstr>
      <vt:lpstr>Online Bronnen</vt:lpstr>
      <vt:lpstr>Boektips</vt:lpstr>
      <vt:lpstr>PowerPoint-presentatie</vt:lpstr>
      <vt:lpstr>Embedded formative assesment</vt:lpstr>
      <vt:lpstr>Wat is formatief toetsen?</vt:lpstr>
      <vt:lpstr>Waardoor wordt het leren zichtbaar?</vt:lpstr>
      <vt:lpstr>Waardoor wordt het leren zichtbaar?</vt:lpstr>
      <vt:lpstr>Waardoor wordt het leren zichtbaar?</vt:lpstr>
      <vt:lpstr>Leren is grillig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SFaes</dc:creator>
  <cp:lastModifiedBy>De Werelt Terra-04</cp:lastModifiedBy>
  <cp:revision>63</cp:revision>
  <dcterms:created xsi:type="dcterms:W3CDTF">2017-05-22T12:27:47Z</dcterms:created>
  <dcterms:modified xsi:type="dcterms:W3CDTF">2018-06-01T15:07:16Z</dcterms:modified>
</cp:coreProperties>
</file>