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336" r:id="rId2"/>
    <p:sldId id="605" r:id="rId3"/>
    <p:sldId id="606" r:id="rId4"/>
    <p:sldId id="337" r:id="rId5"/>
    <p:sldId id="460" r:id="rId6"/>
    <p:sldId id="513" r:id="rId7"/>
    <p:sldId id="558" r:id="rId8"/>
    <p:sldId id="512" r:id="rId9"/>
    <p:sldId id="612" r:id="rId10"/>
    <p:sldId id="609" r:id="rId11"/>
    <p:sldId id="608" r:id="rId12"/>
    <p:sldId id="610" r:id="rId13"/>
    <p:sldId id="611" r:id="rId14"/>
    <p:sldId id="559" r:id="rId15"/>
    <p:sldId id="514" r:id="rId16"/>
    <p:sldId id="555" r:id="rId17"/>
    <p:sldId id="515" r:id="rId18"/>
    <p:sldId id="607" r:id="rId19"/>
    <p:sldId id="464" r:id="rId20"/>
    <p:sldId id="339" r:id="rId21"/>
    <p:sldId id="465" r:id="rId22"/>
    <p:sldId id="613" r:id="rId23"/>
    <p:sldId id="467" r:id="rId24"/>
    <p:sldId id="461" r:id="rId25"/>
    <p:sldId id="562" r:id="rId26"/>
    <p:sldId id="516" r:id="rId27"/>
    <p:sldId id="563" r:id="rId28"/>
    <p:sldId id="517" r:id="rId29"/>
    <p:sldId id="564" r:id="rId30"/>
    <p:sldId id="580" r:id="rId31"/>
    <p:sldId id="581" r:id="rId32"/>
    <p:sldId id="565" r:id="rId33"/>
    <p:sldId id="566" r:id="rId34"/>
    <p:sldId id="567" r:id="rId35"/>
    <p:sldId id="568" r:id="rId36"/>
    <p:sldId id="569" r:id="rId37"/>
    <p:sldId id="570" r:id="rId38"/>
    <p:sldId id="571" r:id="rId39"/>
    <p:sldId id="572" r:id="rId40"/>
    <p:sldId id="573" r:id="rId41"/>
    <p:sldId id="574" r:id="rId42"/>
    <p:sldId id="575" r:id="rId43"/>
    <p:sldId id="576" r:id="rId44"/>
    <p:sldId id="577" r:id="rId45"/>
    <p:sldId id="578" r:id="rId46"/>
    <p:sldId id="579" r:id="rId47"/>
    <p:sldId id="582" r:id="rId48"/>
    <p:sldId id="583" r:id="rId49"/>
    <p:sldId id="584" r:id="rId50"/>
    <p:sldId id="585" r:id="rId51"/>
    <p:sldId id="586" r:id="rId52"/>
    <p:sldId id="587" r:id="rId53"/>
    <p:sldId id="588" r:id="rId54"/>
    <p:sldId id="589" r:id="rId55"/>
    <p:sldId id="590" r:id="rId56"/>
    <p:sldId id="591" r:id="rId57"/>
    <p:sldId id="592" r:id="rId58"/>
    <p:sldId id="593" r:id="rId59"/>
    <p:sldId id="594" r:id="rId60"/>
    <p:sldId id="595" r:id="rId61"/>
    <p:sldId id="596" r:id="rId62"/>
    <p:sldId id="597" r:id="rId63"/>
    <p:sldId id="599" r:id="rId64"/>
    <p:sldId id="614" r:id="rId65"/>
    <p:sldId id="615" r:id="rId66"/>
    <p:sldId id="470" r:id="rId67"/>
    <p:sldId id="471" r:id="rId68"/>
    <p:sldId id="616" r:id="rId69"/>
    <p:sldId id="617" r:id="rId70"/>
    <p:sldId id="474" r:id="rId71"/>
    <p:sldId id="475" r:id="rId72"/>
    <p:sldId id="476" r:id="rId73"/>
    <p:sldId id="618" r:id="rId74"/>
    <p:sldId id="478" r:id="rId75"/>
    <p:sldId id="619" r:id="rId76"/>
    <p:sldId id="620" r:id="rId77"/>
    <p:sldId id="625" r:id="rId78"/>
    <p:sldId id="624" r:id="rId79"/>
    <p:sldId id="623" r:id="rId80"/>
    <p:sldId id="622" r:id="rId81"/>
    <p:sldId id="621" r:id="rId82"/>
    <p:sldId id="626" r:id="rId83"/>
    <p:sldId id="627" r:id="rId84"/>
    <p:sldId id="628" r:id="rId85"/>
    <p:sldId id="629" r:id="rId86"/>
    <p:sldId id="630" r:id="rId87"/>
    <p:sldId id="631" r:id="rId88"/>
    <p:sldId id="488" r:id="rId89"/>
    <p:sldId id="632" r:id="rId90"/>
    <p:sldId id="633" r:id="rId91"/>
    <p:sldId id="634" r:id="rId92"/>
    <p:sldId id="635" r:id="rId93"/>
    <p:sldId id="636" r:id="rId94"/>
    <p:sldId id="637" r:id="rId95"/>
    <p:sldId id="638" r:id="rId96"/>
    <p:sldId id="639" r:id="rId97"/>
    <p:sldId id="640" r:id="rId98"/>
    <p:sldId id="641" r:id="rId99"/>
    <p:sldId id="642" r:id="rId100"/>
    <p:sldId id="643" r:id="rId101"/>
    <p:sldId id="524" r:id="rId10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7E4BD-EEB4-4A44-A4E9-A6D4D9ACBFC4}" v="210" dt="2023-11-03T12:48:05.541"/>
    <p1510:client id="{27EDB298-9D77-4702-BF74-B1633C4D959D}" v="58" dt="2023-11-08T21:48:56.678"/>
    <p1510:client id="{49A3F265-5149-4993-BD03-D60311237206}" v="166" dt="2023-11-03T11:54:34.045"/>
    <p1510:client id="{506F89E7-BBF3-45DB-8C16-52943C8584CD}" v="962" dt="2023-11-08T13:44:39.205"/>
    <p1510:client id="{A9E5E062-0158-49E7-97B8-609FF2CF0E11}" v="259" dt="2023-11-05T11:45:01.348"/>
    <p1510:client id="{E23667DF-2610-47B7-82E3-817477EBB0D2}" v="1467" dt="2023-11-05T14:33:30.173"/>
    <p1510:client id="{E8DDC46F-FDBA-421B-AC6B-33601E0A91CA}" v="534" dt="2023-11-03T12:16:59.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2" autoAdjust="0"/>
    <p:restoredTop sz="75673" autoAdjust="0"/>
  </p:normalViewPr>
  <p:slideViewPr>
    <p:cSldViewPr snapToGrid="0">
      <p:cViewPr varScale="1">
        <p:scale>
          <a:sx n="65" d="100"/>
          <a:sy n="65" d="100"/>
        </p:scale>
        <p:origin x="13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8T09:53:40.550"/>
    </inkml:context>
    <inkml:brush xml:id="br0">
      <inkml:brushProperty name="width" value="0.1" units="cm"/>
      <inkml:brushProperty name="height" value="0.1" units="cm"/>
      <inkml:brushProperty name="color" value="#E71224"/>
    </inkml:brush>
  </inkml:definitions>
  <inkml:trace contextRef="#ctx0" brushRef="#br0">20509 8069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3386E-67AC-4FAB-A1EF-BE034B8AC854}" type="datetimeFigureOut">
              <a:rPr lang="nl-NL" smtClean="0"/>
              <a:t>10-11-2023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1BC18-A0C6-4A36-89CE-AC919F433F4A}" type="slidenum">
              <a:rPr lang="nl-NL" smtClean="0"/>
              <a:t>‹nr.›</a:t>
            </a:fld>
            <a:endParaRPr lang="nl-NL"/>
          </a:p>
        </p:txBody>
      </p:sp>
    </p:spTree>
    <p:extLst>
      <p:ext uri="{BB962C8B-B14F-4D97-AF65-F5344CB8AC3E}">
        <p14:creationId xmlns:p14="http://schemas.microsoft.com/office/powerpoint/2010/main" val="248093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en.wikipedia.org/wiki/Polymerase_chain_reaction" TargetMode="External"/><Relationship Id="rId3" Type="http://schemas.openxmlformats.org/officeDocument/2006/relationships/hyperlink" Target="http://en.wikipedia.org/wiki/Biochemistry" TargetMode="External"/><Relationship Id="rId7" Type="http://schemas.openxmlformats.org/officeDocument/2006/relationships/hyperlink" Target="http://en.wikipedia.org/wiki/ELISA"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en.wikipedia.org/wiki/Window_period" TargetMode="External"/><Relationship Id="rId5" Type="http://schemas.openxmlformats.org/officeDocument/2006/relationships/hyperlink" Target="http://en.wikipedia.org/wiki/Bacteria" TargetMode="External"/><Relationship Id="rId4" Type="http://schemas.openxmlformats.org/officeDocument/2006/relationships/hyperlink" Target="http://en.wikipedia.org/wiki/Virus" TargetMode="External"/><Relationship Id="rId9" Type="http://schemas.openxmlformats.org/officeDocument/2006/relationships/hyperlink" Target="http://en.wikipedia.org/wiki/Ligase_chain_reactio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nl.wikipedia.org/wiki/Infectie"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nl.wikipedia.org/w/index.php?title=Neisseria_gonorrhoeae&amp;oldid=24845558" TargetMode="External"/><Relationship Id="rId5" Type="http://schemas.openxmlformats.org/officeDocument/2006/relationships/hyperlink" Target="http://nl.wikipedia.org/wiki/Fagocytose" TargetMode="External"/><Relationship Id="rId4" Type="http://schemas.openxmlformats.org/officeDocument/2006/relationships/hyperlink" Target="http://nl.wikipedia.org/wiki/Gefagocyteerd"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1</a:t>
            </a:fld>
            <a:endParaRPr lang="nl-NL"/>
          </a:p>
        </p:txBody>
      </p:sp>
    </p:spTree>
    <p:extLst>
      <p:ext uri="{BB962C8B-B14F-4D97-AF65-F5344CB8AC3E}">
        <p14:creationId xmlns:p14="http://schemas.microsoft.com/office/powerpoint/2010/main" val="202343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CASUS </a:t>
            </a:r>
            <a:r>
              <a:rPr lang="en-US" dirty="0" err="1">
                <a:ea typeface="Calibri"/>
                <a:cs typeface="Calibri"/>
              </a:rPr>
              <a:t>Meisje</a:t>
            </a:r>
            <a:r>
              <a:rPr lang="en-US" dirty="0">
                <a:ea typeface="Calibri"/>
                <a:cs typeface="Calibri"/>
              </a:rPr>
              <a:t> op </a:t>
            </a:r>
            <a:r>
              <a:rPr lang="en-US" dirty="0" err="1">
                <a:ea typeface="Calibri"/>
                <a:cs typeface="Calibri"/>
              </a:rPr>
              <a:t>mijn</a:t>
            </a:r>
            <a:r>
              <a:rPr lang="en-US" dirty="0">
                <a:ea typeface="Calibri"/>
                <a:cs typeface="Calibri"/>
              </a:rPr>
              <a:t> </a:t>
            </a:r>
            <a:r>
              <a:rPr lang="en-US" dirty="0" err="1">
                <a:ea typeface="Calibri"/>
                <a:cs typeface="Calibri"/>
              </a:rPr>
              <a:t>spreekuur</a:t>
            </a:r>
            <a:r>
              <a:rPr lang="en-US" dirty="0">
                <a:ea typeface="Calibri"/>
                <a:cs typeface="Calibri"/>
              </a:rPr>
              <a:t> die </a:t>
            </a:r>
            <a:r>
              <a:rPr lang="en-US" dirty="0" err="1">
                <a:ea typeface="Calibri"/>
                <a:cs typeface="Calibri"/>
              </a:rPr>
              <a:t>niet</a:t>
            </a:r>
            <a:r>
              <a:rPr lang="en-US" dirty="0">
                <a:ea typeface="Calibri"/>
                <a:cs typeface="Calibri"/>
              </a:rPr>
              <a:t> </a:t>
            </a:r>
            <a:r>
              <a:rPr lang="en-US" dirty="0" err="1">
                <a:ea typeface="Calibri"/>
                <a:cs typeface="Calibri"/>
              </a:rPr>
              <a:t>meer</a:t>
            </a:r>
            <a:r>
              <a:rPr lang="en-US" dirty="0">
                <a:ea typeface="Calibri"/>
                <a:cs typeface="Calibri"/>
              </a:rPr>
              <a:t> </a:t>
            </a:r>
            <a:r>
              <a:rPr lang="en-US" dirty="0" err="1">
                <a:ea typeface="Calibri"/>
                <a:cs typeface="Calibri"/>
              </a:rPr>
              <a:t>weet</a:t>
            </a:r>
            <a:r>
              <a:rPr lang="en-US" dirty="0">
                <a:ea typeface="Calibri"/>
                <a:cs typeface="Calibri"/>
              </a:rPr>
              <a:t> of ze </a:t>
            </a:r>
            <a:r>
              <a:rPr lang="en-US" dirty="0" err="1">
                <a:ea typeface="Calibri"/>
                <a:cs typeface="Calibri"/>
              </a:rPr>
              <a:t>haar</a:t>
            </a:r>
            <a:r>
              <a:rPr lang="en-US" dirty="0">
                <a:ea typeface="Calibri"/>
                <a:cs typeface="Calibri"/>
              </a:rPr>
              <a:t> tampon er </a:t>
            </a:r>
            <a:r>
              <a:rPr lang="en-US" dirty="0" err="1">
                <a:ea typeface="Calibri"/>
                <a:cs typeface="Calibri"/>
              </a:rPr>
              <a:t>wel</a:t>
            </a:r>
            <a:r>
              <a:rPr lang="en-US" dirty="0">
                <a:ea typeface="Calibri"/>
                <a:cs typeface="Calibri"/>
              </a:rPr>
              <a:t> </a:t>
            </a:r>
            <a:r>
              <a:rPr lang="en-US" dirty="0" err="1">
                <a:ea typeface="Calibri"/>
                <a:cs typeface="Calibri"/>
              </a:rPr>
              <a:t>heeft</a:t>
            </a:r>
            <a:r>
              <a:rPr lang="en-US" dirty="0">
                <a:ea typeface="Calibri"/>
                <a:cs typeface="Calibri"/>
              </a:rPr>
              <a:t> </a:t>
            </a:r>
            <a:r>
              <a:rPr lang="en-US" dirty="0" err="1">
                <a:ea typeface="Calibri"/>
                <a:cs typeface="Calibri"/>
              </a:rPr>
              <a:t>uitgehaald</a:t>
            </a:r>
          </a:p>
        </p:txBody>
      </p:sp>
      <p:sp>
        <p:nvSpPr>
          <p:cNvPr id="4" name="Slide Number Placeholder 3"/>
          <p:cNvSpPr>
            <a:spLocks noGrp="1"/>
          </p:cNvSpPr>
          <p:nvPr>
            <p:ph type="sldNum" sz="quarter" idx="5"/>
          </p:nvPr>
        </p:nvSpPr>
        <p:spPr/>
        <p:txBody>
          <a:bodyPr/>
          <a:lstStyle/>
          <a:p>
            <a:fld id="{62B1BC18-A0C6-4A36-89CE-AC919F433F4A}" type="slidenum">
              <a:rPr lang="nl-NL" smtClean="0"/>
              <a:t>10</a:t>
            </a:fld>
            <a:endParaRPr lang="nl-NL"/>
          </a:p>
        </p:txBody>
      </p:sp>
    </p:spTree>
    <p:extLst>
      <p:ext uri="{BB962C8B-B14F-4D97-AF65-F5344CB8AC3E}">
        <p14:creationId xmlns:p14="http://schemas.microsoft.com/office/powerpoint/2010/main" val="438618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lnSpc>
                <a:spcPct val="90000"/>
              </a:lnSpc>
              <a:spcBef>
                <a:spcPts val="1000"/>
              </a:spcBef>
              <a:buFont typeface="Arial,Sans-Serif"/>
              <a:buChar char="•"/>
            </a:pPr>
            <a:r>
              <a:rPr lang="nl-NL" dirty="0"/>
              <a:t>Casus: Vaak krijg ik meisjes op mijn spreekuur die last hebben van hun witte vloed. Het is teveel, te brokkelig of ze hebben jeuk. Ik merk dat ze het moeilijk vinden om erover te beginnen. Er rust een groot taboe op. </a:t>
            </a:r>
            <a:endParaRPr lang="nl-NL" dirty="0">
              <a:ea typeface="Calibri" panose="020F0502020204030204"/>
              <a:cs typeface="Calibri" panose="020F0502020204030204"/>
            </a:endParaRPr>
          </a:p>
          <a:p>
            <a:endParaRPr lang="nl-NL" dirty="0">
              <a:ea typeface="Calibri" panose="020F0502020204030204"/>
              <a:cs typeface="Calibri" panose="020F0502020204030204"/>
            </a:endParaRPr>
          </a:p>
          <a:p>
            <a:r>
              <a:rPr lang="nl-NL" baseline="0" dirty="0"/>
              <a:t>WEERSTAND:</a:t>
            </a:r>
          </a:p>
          <a:p>
            <a:r>
              <a:rPr lang="nl-NL" baseline="0" dirty="0"/>
              <a:t>Huisarts</a:t>
            </a:r>
            <a:r>
              <a:rPr lang="nl-NL" dirty="0"/>
              <a:t> (normale fluor) taboe</a:t>
            </a:r>
            <a:endParaRPr lang="nl-NL" baseline="0" dirty="0">
              <a:ea typeface="Calibri"/>
              <a:cs typeface="Calibri"/>
            </a:endParaRPr>
          </a:p>
          <a:p>
            <a:r>
              <a:rPr lang="nl-NL" baseline="0" dirty="0"/>
              <a:t>Puber</a:t>
            </a:r>
            <a:r>
              <a:rPr lang="nl-NL" dirty="0"/>
              <a:t> (schaamte)</a:t>
            </a:r>
            <a:endParaRPr lang="nl-NL" dirty="0">
              <a:ea typeface="Calibri"/>
              <a:cs typeface="Calibri"/>
            </a:endParaRPr>
          </a:p>
          <a:p>
            <a:endParaRPr lang="nl-NL" dirty="0"/>
          </a:p>
          <a:p>
            <a:r>
              <a:rPr lang="nl-NL" dirty="0"/>
              <a:t>Evt stukje uit AFLEVERING 2 van </a:t>
            </a:r>
            <a:r>
              <a:rPr lang="nl-NL" baseline="0" dirty="0"/>
              <a:t>DE POLI toevoegen</a:t>
            </a:r>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14</a:t>
            </a:fld>
            <a:endParaRPr lang="nl-NL"/>
          </a:p>
        </p:txBody>
      </p:sp>
    </p:spTree>
    <p:extLst>
      <p:ext uri="{BB962C8B-B14F-4D97-AF65-F5344CB8AC3E}">
        <p14:creationId xmlns:p14="http://schemas.microsoft.com/office/powerpoint/2010/main" val="4204515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90000"/>
              </a:lnSpc>
              <a:spcBef>
                <a:spcPts val="1000"/>
              </a:spcBef>
              <a:spcAft>
                <a:spcPts val="0"/>
              </a:spcAft>
              <a:buClrTx/>
              <a:buSzTx/>
              <a:buFont typeface="Arial"/>
              <a:buChar char="•"/>
              <a:tabLst/>
              <a:defRPr/>
            </a:pPr>
            <a:r>
              <a:rPr lang="en-US" sz="1200" dirty="0" err="1">
                <a:ea typeface="Calibri"/>
                <a:cs typeface="Calibri"/>
              </a:rPr>
              <a:t>Filmpje</a:t>
            </a:r>
            <a:r>
              <a:rPr lang="en-US" sz="1200" dirty="0">
                <a:ea typeface="Calibri"/>
                <a:cs typeface="Calibri"/>
              </a:rPr>
              <a:t> </a:t>
            </a:r>
            <a:r>
              <a:rPr lang="en-US" sz="1200" dirty="0" err="1">
                <a:ea typeface="Calibri"/>
                <a:cs typeface="Calibri"/>
              </a:rPr>
              <a:t>poli</a:t>
            </a:r>
            <a:r>
              <a:rPr lang="en-US" sz="1200" dirty="0">
                <a:ea typeface="Calibri"/>
                <a:cs typeface="Calibri"/>
              </a:rPr>
              <a:t> S1A2 7:49</a:t>
            </a:r>
          </a:p>
          <a:p>
            <a:pPr marL="171450" indent="-171450">
              <a:lnSpc>
                <a:spcPct val="90000"/>
              </a:lnSpc>
              <a:spcBef>
                <a:spcPts val="1000"/>
              </a:spcBef>
              <a:buFont typeface="Arial"/>
              <a:buChar char="•"/>
            </a:pPr>
            <a:endParaRPr lang="nl-NL" dirty="0">
              <a:ea typeface="Calibri"/>
              <a:cs typeface="Calibri"/>
            </a:endParaRP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15</a:t>
            </a:fld>
            <a:endParaRPr lang="nl-NL"/>
          </a:p>
        </p:txBody>
      </p:sp>
    </p:spTree>
    <p:extLst>
      <p:ext uri="{BB962C8B-B14F-4D97-AF65-F5344CB8AC3E}">
        <p14:creationId xmlns:p14="http://schemas.microsoft.com/office/powerpoint/2010/main" val="157501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Lab HA: </a:t>
            </a:r>
            <a:r>
              <a:rPr lang="nl-NL" dirty="0" err="1">
                <a:ea typeface="Calibri"/>
                <a:cs typeface="Calibri"/>
              </a:rPr>
              <a:t>amselcriteria</a:t>
            </a:r>
            <a:r>
              <a:rPr lang="nl-NL" dirty="0">
                <a:ea typeface="Calibri"/>
                <a:cs typeface="Calibri"/>
              </a:rPr>
              <a:t> (4) homogeniteit, dun/dik, ph fluor &gt; 4,5, pos aminetest (rotte </a:t>
            </a:r>
            <a:r>
              <a:rPr lang="nl-NL" dirty="0" err="1">
                <a:ea typeface="Calibri"/>
                <a:cs typeface="Calibri"/>
              </a:rPr>
              <a:t>visgeur</a:t>
            </a:r>
            <a:r>
              <a:rPr lang="nl-NL" dirty="0">
                <a:ea typeface="Calibri"/>
                <a:cs typeface="Calibri"/>
              </a:rPr>
              <a:t> met KOH), </a:t>
            </a:r>
            <a:r>
              <a:rPr lang="nl-NL" dirty="0" err="1">
                <a:ea typeface="Calibri"/>
                <a:cs typeface="Calibri"/>
              </a:rPr>
              <a:t>clue</a:t>
            </a:r>
            <a:r>
              <a:rPr lang="nl-NL" dirty="0">
                <a:ea typeface="Calibri"/>
                <a:cs typeface="Calibri"/>
              </a:rPr>
              <a:t> cellen 3 </a:t>
            </a:r>
            <a:r>
              <a:rPr lang="nl-NL" dirty="0" err="1">
                <a:ea typeface="Calibri"/>
                <a:cs typeface="Calibri"/>
              </a:rPr>
              <a:t>vd</a:t>
            </a:r>
            <a:r>
              <a:rPr lang="nl-NL" dirty="0">
                <a:ea typeface="Calibri"/>
                <a:cs typeface="Calibri"/>
              </a:rPr>
              <a:t> 4 = </a:t>
            </a:r>
            <a:r>
              <a:rPr lang="nl-NL" dirty="0" err="1">
                <a:ea typeface="Calibri"/>
                <a:cs typeface="Calibri"/>
              </a:rPr>
              <a:t>bact</a:t>
            </a:r>
            <a:r>
              <a:rPr lang="nl-NL" dirty="0">
                <a:ea typeface="Calibri"/>
                <a:cs typeface="Calibri"/>
              </a:rPr>
              <a:t> </a:t>
            </a:r>
            <a:r>
              <a:rPr lang="nl-NL" dirty="0" err="1">
                <a:ea typeface="Calibri"/>
                <a:cs typeface="Calibri"/>
              </a:rPr>
              <a:t>vaginose</a:t>
            </a:r>
            <a:endParaRPr lang="nl-NL" dirty="0">
              <a:ea typeface="Calibri"/>
              <a:cs typeface="Calibri"/>
            </a:endParaRPr>
          </a:p>
          <a:p>
            <a:r>
              <a:rPr lang="nl-NL" dirty="0">
                <a:ea typeface="Calibri"/>
                <a:cs typeface="Calibri"/>
              </a:rPr>
              <a:t>Lab: PCR en </a:t>
            </a:r>
            <a:r>
              <a:rPr lang="nl-NL" dirty="0" err="1">
                <a:ea typeface="Calibri"/>
                <a:cs typeface="Calibri"/>
              </a:rPr>
              <a:t>Nugent</a:t>
            </a:r>
            <a:r>
              <a:rPr lang="nl-NL" dirty="0">
                <a:ea typeface="Calibri"/>
                <a:cs typeface="Calibri"/>
              </a:rPr>
              <a:t> score 0-3 normale </a:t>
            </a:r>
            <a:r>
              <a:rPr lang="nl-NL" dirty="0" err="1">
                <a:ea typeface="Calibri"/>
                <a:cs typeface="Calibri"/>
              </a:rPr>
              <a:t>bacteriele</a:t>
            </a:r>
            <a:r>
              <a:rPr lang="nl-NL" dirty="0">
                <a:ea typeface="Calibri"/>
                <a:cs typeface="Calibri"/>
              </a:rPr>
              <a:t> flora, 4-6 </a:t>
            </a:r>
            <a:r>
              <a:rPr lang="nl-NL" dirty="0" err="1">
                <a:ea typeface="Calibri"/>
                <a:cs typeface="Calibri"/>
              </a:rPr>
              <a:t>intermediar</a:t>
            </a:r>
            <a:r>
              <a:rPr lang="nl-NL" dirty="0">
                <a:ea typeface="Calibri"/>
                <a:cs typeface="Calibri"/>
              </a:rPr>
              <a:t>, geen </a:t>
            </a:r>
            <a:r>
              <a:rPr lang="nl-NL" dirty="0" err="1">
                <a:ea typeface="Calibri"/>
                <a:cs typeface="Calibri"/>
              </a:rPr>
              <a:t>vaginose</a:t>
            </a:r>
            <a:r>
              <a:rPr lang="nl-NL" dirty="0">
                <a:ea typeface="Calibri"/>
                <a:cs typeface="Calibri"/>
              </a:rPr>
              <a:t> 7-10 </a:t>
            </a:r>
            <a:r>
              <a:rPr lang="nl-NL" dirty="0" err="1">
                <a:ea typeface="Calibri"/>
                <a:cs typeface="Calibri"/>
              </a:rPr>
              <a:t>bacteriele</a:t>
            </a:r>
            <a:r>
              <a:rPr lang="nl-NL" dirty="0">
                <a:ea typeface="Calibri"/>
                <a:cs typeface="Calibri"/>
              </a:rPr>
              <a:t> </a:t>
            </a:r>
            <a:r>
              <a:rPr lang="nl-NL" dirty="0" err="1">
                <a:ea typeface="Calibri"/>
                <a:cs typeface="Calibri"/>
              </a:rPr>
              <a:t>vaginose</a:t>
            </a:r>
            <a:endParaRPr lang="nl-NL" dirty="0">
              <a:ea typeface="Calibri"/>
              <a:cs typeface="Calibri"/>
            </a:endParaRP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17</a:t>
            </a:fld>
            <a:endParaRPr lang="nl-NL"/>
          </a:p>
        </p:txBody>
      </p:sp>
    </p:spTree>
    <p:extLst>
      <p:ext uri="{BB962C8B-B14F-4D97-AF65-F5344CB8AC3E}">
        <p14:creationId xmlns:p14="http://schemas.microsoft.com/office/powerpoint/2010/main" val="52912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Lab HA: </a:t>
            </a:r>
            <a:r>
              <a:rPr lang="nl-NL" dirty="0" err="1">
                <a:ea typeface="Calibri"/>
                <a:cs typeface="Calibri"/>
              </a:rPr>
              <a:t>amselcriteria</a:t>
            </a:r>
            <a:r>
              <a:rPr lang="nl-NL" dirty="0">
                <a:ea typeface="Calibri"/>
                <a:cs typeface="Calibri"/>
              </a:rPr>
              <a:t> (4) homogeniteit, dun/dik, ph fluor &gt; 4,5, pos aminetest (rotte </a:t>
            </a:r>
            <a:r>
              <a:rPr lang="nl-NL" dirty="0" err="1">
                <a:ea typeface="Calibri"/>
                <a:cs typeface="Calibri"/>
              </a:rPr>
              <a:t>visgeur</a:t>
            </a:r>
            <a:r>
              <a:rPr lang="nl-NL" dirty="0">
                <a:ea typeface="Calibri"/>
                <a:cs typeface="Calibri"/>
              </a:rPr>
              <a:t> met KOH), </a:t>
            </a:r>
            <a:r>
              <a:rPr lang="nl-NL" dirty="0" err="1">
                <a:ea typeface="Calibri"/>
                <a:cs typeface="Calibri"/>
              </a:rPr>
              <a:t>clue</a:t>
            </a:r>
            <a:r>
              <a:rPr lang="nl-NL" dirty="0">
                <a:ea typeface="Calibri"/>
                <a:cs typeface="Calibri"/>
              </a:rPr>
              <a:t> cellen 3 </a:t>
            </a:r>
            <a:r>
              <a:rPr lang="nl-NL" dirty="0" err="1">
                <a:ea typeface="Calibri"/>
                <a:cs typeface="Calibri"/>
              </a:rPr>
              <a:t>vd</a:t>
            </a:r>
            <a:r>
              <a:rPr lang="nl-NL" dirty="0">
                <a:ea typeface="Calibri"/>
                <a:cs typeface="Calibri"/>
              </a:rPr>
              <a:t> 4 = </a:t>
            </a:r>
            <a:r>
              <a:rPr lang="nl-NL" dirty="0" err="1">
                <a:ea typeface="Calibri"/>
                <a:cs typeface="Calibri"/>
              </a:rPr>
              <a:t>bact</a:t>
            </a:r>
            <a:r>
              <a:rPr lang="nl-NL" dirty="0">
                <a:ea typeface="Calibri"/>
                <a:cs typeface="Calibri"/>
              </a:rPr>
              <a:t> </a:t>
            </a:r>
            <a:r>
              <a:rPr lang="nl-NL" dirty="0" err="1">
                <a:ea typeface="Calibri"/>
                <a:cs typeface="Calibri"/>
              </a:rPr>
              <a:t>vaginose</a:t>
            </a:r>
            <a:endParaRPr lang="nl-NL" dirty="0">
              <a:ea typeface="Calibri"/>
              <a:cs typeface="Calibri"/>
            </a:endParaRPr>
          </a:p>
          <a:p>
            <a:r>
              <a:rPr lang="nl-NL" dirty="0">
                <a:ea typeface="Calibri"/>
                <a:cs typeface="Calibri"/>
              </a:rPr>
              <a:t>Lab: PCR en </a:t>
            </a:r>
            <a:r>
              <a:rPr lang="nl-NL" dirty="0" err="1">
                <a:ea typeface="Calibri"/>
                <a:cs typeface="Calibri"/>
              </a:rPr>
              <a:t>Nugent</a:t>
            </a:r>
            <a:r>
              <a:rPr lang="nl-NL" dirty="0">
                <a:ea typeface="Calibri"/>
                <a:cs typeface="Calibri"/>
              </a:rPr>
              <a:t> score 0-3 normale </a:t>
            </a:r>
            <a:r>
              <a:rPr lang="nl-NL" dirty="0" err="1">
                <a:ea typeface="Calibri"/>
                <a:cs typeface="Calibri"/>
              </a:rPr>
              <a:t>bacteriele</a:t>
            </a:r>
            <a:r>
              <a:rPr lang="nl-NL" dirty="0">
                <a:ea typeface="Calibri"/>
                <a:cs typeface="Calibri"/>
              </a:rPr>
              <a:t> flora, 4-6 </a:t>
            </a:r>
            <a:r>
              <a:rPr lang="nl-NL" dirty="0" err="1">
                <a:ea typeface="Calibri"/>
                <a:cs typeface="Calibri"/>
              </a:rPr>
              <a:t>intermediar</a:t>
            </a:r>
            <a:r>
              <a:rPr lang="nl-NL" dirty="0">
                <a:ea typeface="Calibri"/>
                <a:cs typeface="Calibri"/>
              </a:rPr>
              <a:t>, geen </a:t>
            </a:r>
            <a:r>
              <a:rPr lang="nl-NL" dirty="0" err="1">
                <a:ea typeface="Calibri"/>
                <a:cs typeface="Calibri"/>
              </a:rPr>
              <a:t>vaginose</a:t>
            </a:r>
            <a:r>
              <a:rPr lang="nl-NL" dirty="0">
                <a:ea typeface="Calibri"/>
                <a:cs typeface="Calibri"/>
              </a:rPr>
              <a:t> 7-10 </a:t>
            </a:r>
            <a:r>
              <a:rPr lang="nl-NL" dirty="0" err="1">
                <a:ea typeface="Calibri"/>
                <a:cs typeface="Calibri"/>
              </a:rPr>
              <a:t>bacteriele</a:t>
            </a:r>
            <a:r>
              <a:rPr lang="nl-NL" dirty="0">
                <a:ea typeface="Calibri"/>
                <a:cs typeface="Calibri"/>
              </a:rPr>
              <a:t> </a:t>
            </a:r>
            <a:r>
              <a:rPr lang="nl-NL" dirty="0" err="1">
                <a:ea typeface="Calibri"/>
                <a:cs typeface="Calibri"/>
              </a:rPr>
              <a:t>vaginose</a:t>
            </a:r>
            <a:endParaRPr lang="nl-NL" dirty="0">
              <a:ea typeface="Calibri"/>
              <a:cs typeface="Calibri"/>
            </a:endParaRP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18</a:t>
            </a:fld>
            <a:endParaRPr lang="nl-NL"/>
          </a:p>
        </p:txBody>
      </p:sp>
    </p:spTree>
    <p:extLst>
      <p:ext uri="{BB962C8B-B14F-4D97-AF65-F5344CB8AC3E}">
        <p14:creationId xmlns:p14="http://schemas.microsoft.com/office/powerpoint/2010/main" val="1983770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CASUS </a:t>
            </a:r>
          </a:p>
          <a:p>
            <a:r>
              <a:rPr lang="nl-NL" dirty="0"/>
              <a:t>Huisarts stuurt door met verdenking phimosis,</a:t>
            </a:r>
            <a:r>
              <a:rPr lang="nl-NL" baseline="0" dirty="0"/>
              <a:t> terwijl patiënt de voorhuid nooit heeft leren en durven terugtrekken.</a:t>
            </a:r>
          </a:p>
          <a:p>
            <a:endParaRPr lang="nl-NL" baseline="0" dirty="0"/>
          </a:p>
          <a:p>
            <a:r>
              <a:rPr lang="nl-NL" baseline="0" dirty="0"/>
              <a:t>WEERSTAND</a:t>
            </a:r>
          </a:p>
          <a:p>
            <a:r>
              <a:rPr lang="nl-NL" baseline="0" dirty="0"/>
              <a:t>Uroloog</a:t>
            </a:r>
          </a:p>
          <a:p>
            <a:r>
              <a:rPr lang="nl-NL" baseline="0" dirty="0"/>
              <a:t>Puber</a:t>
            </a:r>
          </a:p>
          <a:p>
            <a:r>
              <a:rPr lang="nl-NL" baseline="0" dirty="0"/>
              <a:t>Ouder</a:t>
            </a:r>
          </a:p>
          <a:p>
            <a:endParaRPr lang="nl-NL" baseline="0" dirty="0"/>
          </a:p>
          <a:p>
            <a:r>
              <a:rPr lang="nl-NL" baseline="0" dirty="0"/>
              <a:t>Wie heeft welke rol in de voorlichting? Ouder, huisarts, uroloog, leerkracht biologie?!</a:t>
            </a:r>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19</a:t>
            </a:fld>
            <a:endParaRPr lang="nl-NL"/>
          </a:p>
        </p:txBody>
      </p:sp>
    </p:spTree>
    <p:extLst>
      <p:ext uri="{BB962C8B-B14F-4D97-AF65-F5344CB8AC3E}">
        <p14:creationId xmlns:p14="http://schemas.microsoft.com/office/powerpoint/2010/main" val="3105934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Eigenlijk wordt iedereen geboren met een</a:t>
            </a:r>
            <a:r>
              <a:rPr lang="nl-NL" baseline="0" dirty="0"/>
              <a:t> nauwe voorhuid. </a:t>
            </a:r>
            <a:r>
              <a:rPr lang="nl-NL" dirty="0"/>
              <a:t>Bij de geboorte zijn de voorhuid en de eikel vaak tot een geheel verkleefd. Met het ouder worden komt dit vanzelf los. Door het aanmaken van smegma (talg) komt er ruimte tussen</a:t>
            </a:r>
            <a:r>
              <a:rPr lang="nl-NL" baseline="0" dirty="0"/>
              <a:t> de voorhuid en de eikel.</a:t>
            </a:r>
            <a:endParaRPr lang="nl-NL" dirty="0"/>
          </a:p>
          <a:p>
            <a:r>
              <a:rPr lang="nl-NL" dirty="0"/>
              <a:t>Vanaf de leeftijd van 4 jaar kan de voorhuid bij de meeste jongens voorzichtig worden teruggeschoven. Wanneer het terugschuiven niet (goed) lukt, forceer dit dan niet. Dit kan pijn doen en scheurtjes veroorzaken in de huid. Daardoor ontstaan littekens en kan de voorhuid nog nauwer worden. Bij de meeste kinderen komt de voorhuid uiteindelijk vanzelf los.</a:t>
            </a:r>
          </a:p>
          <a:p>
            <a:endParaRPr lang="nl-NL" dirty="0"/>
          </a:p>
          <a:p>
            <a:r>
              <a:rPr lang="nl-NL" dirty="0"/>
              <a:t>Smegma zorgt ervoor dat de voorhuid goed over de eikel kan schuiven (smeermiddel). Als de penis</a:t>
            </a:r>
            <a:r>
              <a:rPr lang="nl-NL" baseline="0" dirty="0"/>
              <a:t> niet regelmatig wordt schoongemaakt kan smegma ophopen. Samen met wat urine dat vaak ook achterblijft achter de voorhuid kan dit leiden tot een onaangename geur, jeuk, roodheid, irritatie, infecties.</a:t>
            </a:r>
          </a:p>
          <a:p>
            <a:pPr marL="171450" indent="-171450">
              <a:buFontTx/>
              <a:buChar char="-"/>
            </a:pPr>
            <a:r>
              <a:rPr lang="nl-NL" baseline="0" dirty="0"/>
              <a:t>Schuif voorhuid naar achteren</a:t>
            </a:r>
          </a:p>
          <a:p>
            <a:pPr marL="171450" indent="-171450">
              <a:buFontTx/>
              <a:buChar char="-"/>
            </a:pPr>
            <a:r>
              <a:rPr lang="nl-NL" baseline="0" dirty="0"/>
              <a:t>Maak eikel en voorhuid schoon met lauw water zonder zeep</a:t>
            </a:r>
          </a:p>
          <a:p>
            <a:pPr marL="171450" indent="-171450">
              <a:buFontTx/>
              <a:buChar char="-"/>
            </a:pPr>
            <a:r>
              <a:rPr lang="nl-NL" baseline="0" dirty="0"/>
              <a:t>Mocht er wel zeep warden gebruikt: klein beetje, zeep na afloop goed wegspoelen, liefst PH neuraal zonder parfum</a:t>
            </a:r>
          </a:p>
          <a:p>
            <a:pPr marL="171450" indent="-171450">
              <a:buFontTx/>
              <a:buChar char="-"/>
            </a:pPr>
            <a:r>
              <a:rPr lang="nl-NL" baseline="0" dirty="0"/>
              <a:t>Droog na wassen de eikel en voorhuid goed droog</a:t>
            </a:r>
          </a:p>
          <a:p>
            <a:pPr marL="171450" indent="-171450">
              <a:buFontTx/>
              <a:buChar char="-"/>
            </a:pPr>
            <a:r>
              <a:rPr lang="nl-NL" baseline="0" dirty="0"/>
              <a:t>Schuif de voorhuid terug</a:t>
            </a:r>
            <a:endParaRPr lang="nl-NL" dirty="0"/>
          </a:p>
          <a:p>
            <a:r>
              <a:rPr lang="nl-NL" dirty="0" err="1"/>
              <a:t>us</a:t>
            </a:r>
            <a:r>
              <a:rPr lang="nl-NL" dirty="0"/>
              <a:t> verwijzing vanwege slechte hygiëne/smegma of phimosis</a:t>
            </a:r>
            <a:r>
              <a:rPr lang="nl-NL" baseline="0" dirty="0"/>
              <a:t> wat gene phimosis is maar patiënt durft voorhuid niet terug te trekken.</a:t>
            </a:r>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20</a:t>
            </a:fld>
            <a:endParaRPr lang="nl-NL"/>
          </a:p>
        </p:txBody>
      </p:sp>
    </p:spTree>
    <p:extLst>
      <p:ext uri="{BB962C8B-B14F-4D97-AF65-F5344CB8AC3E}">
        <p14:creationId xmlns:p14="http://schemas.microsoft.com/office/powerpoint/2010/main" val="4239345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21</a:t>
            </a:fld>
            <a:endParaRPr lang="nl-NL"/>
          </a:p>
        </p:txBody>
      </p:sp>
    </p:spTree>
    <p:extLst>
      <p:ext uri="{BB962C8B-B14F-4D97-AF65-F5344CB8AC3E}">
        <p14:creationId xmlns:p14="http://schemas.microsoft.com/office/powerpoint/2010/main" val="1323155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Miconazol</a:t>
            </a:r>
            <a:r>
              <a:rPr lang="nl-NL" dirty="0"/>
              <a:t> </a:t>
            </a:r>
            <a:r>
              <a:rPr lang="nl-NL" dirty="0" err="1"/>
              <a:t>creme</a:t>
            </a:r>
            <a:r>
              <a:rPr lang="nl-NL" baseline="0" dirty="0"/>
              <a:t> 2dd  tot 7 </a:t>
            </a:r>
            <a:r>
              <a:rPr lang="nl-NL" baseline="0" dirty="0" err="1"/>
              <a:t>dgn</a:t>
            </a:r>
            <a:r>
              <a:rPr lang="nl-NL" baseline="0" dirty="0"/>
              <a:t> na genezing (gist)</a:t>
            </a:r>
          </a:p>
          <a:p>
            <a:r>
              <a:rPr lang="nl-NL" baseline="0" dirty="0" err="1"/>
              <a:t>Fusidine</a:t>
            </a:r>
            <a:r>
              <a:rPr lang="nl-NL" baseline="0" dirty="0"/>
              <a:t> </a:t>
            </a:r>
            <a:r>
              <a:rPr lang="nl-NL" baseline="0" dirty="0" err="1"/>
              <a:t>creme</a:t>
            </a:r>
            <a:r>
              <a:rPr lang="nl-NL" baseline="0" dirty="0"/>
              <a:t> 3dd 1 week (bacterie)</a:t>
            </a:r>
          </a:p>
          <a:p>
            <a:r>
              <a:rPr lang="nl-NL" baseline="0" dirty="0" err="1"/>
              <a:t>Augmentin</a:t>
            </a:r>
            <a:r>
              <a:rPr lang="nl-NL" baseline="0" dirty="0"/>
              <a:t> 1 week (bacterie)</a:t>
            </a:r>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22</a:t>
            </a:fld>
            <a:endParaRPr lang="nl-NL"/>
          </a:p>
        </p:txBody>
      </p:sp>
    </p:spTree>
    <p:extLst>
      <p:ext uri="{BB962C8B-B14F-4D97-AF65-F5344CB8AC3E}">
        <p14:creationId xmlns:p14="http://schemas.microsoft.com/office/powerpoint/2010/main" val="3667977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23</a:t>
            </a:fld>
            <a:endParaRPr lang="nl-NL"/>
          </a:p>
        </p:txBody>
      </p:sp>
    </p:spTree>
    <p:extLst>
      <p:ext uri="{BB962C8B-B14F-4D97-AF65-F5344CB8AC3E}">
        <p14:creationId xmlns:p14="http://schemas.microsoft.com/office/powerpoint/2010/main" val="352387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Weerstand kan je op vele manieren ervaren. Onze lezing zal misschien ook wel weerstand bij jullie oproepen! Witte vloed, druiper, </a:t>
            </a:r>
            <a:r>
              <a:rPr lang="nl-NL" sz="1200" kern="1200" dirty="0" err="1">
                <a:solidFill>
                  <a:schemeClr val="tx1"/>
                </a:solidFill>
                <a:effectLst/>
                <a:latin typeface="+mn-lt"/>
                <a:ea typeface="+mn-ea"/>
                <a:cs typeface="+mn-cs"/>
              </a:rPr>
              <a:t>spaanse</a:t>
            </a:r>
            <a:r>
              <a:rPr lang="nl-NL" sz="1200" kern="1200" dirty="0">
                <a:solidFill>
                  <a:schemeClr val="tx1"/>
                </a:solidFill>
                <a:effectLst/>
                <a:latin typeface="+mn-lt"/>
                <a:ea typeface="+mn-ea"/>
                <a:cs typeface="+mn-cs"/>
              </a:rPr>
              <a:t> kraag, masturbatie, seks! Staat het schaamrood jullie al op de kaken? We nemen jullie mee naar onze spreekkamer en gaan het hebben over het veranderende puberlijf, seksualiteit, SOA en andere rariteiten in het onderbroekgebied van de puber. </a:t>
            </a:r>
          </a:p>
          <a:p>
            <a:r>
              <a:rPr lang="nl-NL" sz="1200" kern="1200" dirty="0">
                <a:solidFill>
                  <a:schemeClr val="tx1"/>
                </a:solidFill>
                <a:effectLst/>
                <a:latin typeface="+mn-lt"/>
                <a:ea typeface="+mn-ea"/>
                <a:cs typeface="+mn-cs"/>
              </a:rPr>
              <a:t>Hoe zorgen we dat de puber op ons spreekuur komt en zich veilig genoeg voelt zich te uiten? En wat is hierin jouw rol als mens, ouder en docent? Hoe gaan we om met de weerstand van de puber in het gesprek over schaamlipcorrectie, smegma, chlamydia en penisfractuur?! </a:t>
            </a:r>
          </a:p>
          <a:p>
            <a:r>
              <a:rPr lang="nl-NL" sz="1200" kern="1200" dirty="0">
                <a:solidFill>
                  <a:schemeClr val="tx1"/>
                </a:solidFill>
                <a:effectLst/>
                <a:latin typeface="+mn-lt"/>
                <a:ea typeface="+mn-ea"/>
                <a:cs typeface="+mn-cs"/>
              </a:rPr>
              <a:t>En tot slot, wat doe je als je zélf weerstand ervaart tijdens dit puberconsult? Mag de weerstand van de dokter er ook zijn?</a:t>
            </a:r>
          </a:p>
          <a:p>
            <a:r>
              <a:rPr lang="nl-NL" sz="1200" kern="1200" dirty="0">
                <a:solidFill>
                  <a:schemeClr val="tx1"/>
                </a:solidFill>
                <a:effectLst/>
                <a:latin typeface="+mn-lt"/>
                <a:ea typeface="+mn-ea"/>
                <a:cs typeface="+mn-cs"/>
              </a:rPr>
              <a:t>Graag nemen we u mee naar het (on)gemakkelijke gesprek in de spreekkamer tussen puber en dokter! </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a:t>
            </a:fld>
            <a:endParaRPr lang="nl-NL"/>
          </a:p>
        </p:txBody>
      </p:sp>
    </p:spTree>
    <p:extLst>
      <p:ext uri="{BB962C8B-B14F-4D97-AF65-F5344CB8AC3E}">
        <p14:creationId xmlns:p14="http://schemas.microsoft.com/office/powerpoint/2010/main" val="2001022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Seksualiteit</a:t>
            </a:r>
          </a:p>
          <a:p>
            <a:pPr lvl="1"/>
            <a:r>
              <a:rPr lang="nl-NL" dirty="0" err="1"/>
              <a:t>Frenulumruptuur</a:t>
            </a:r>
            <a:r>
              <a:rPr lang="nl-NL" dirty="0"/>
              <a:t>/penisfractuur/priapisme</a:t>
            </a:r>
          </a:p>
          <a:p>
            <a:pPr lvl="1"/>
            <a:r>
              <a:rPr lang="nl-NL" dirty="0" err="1"/>
              <a:t>Sexueel</a:t>
            </a:r>
            <a:r>
              <a:rPr lang="nl-NL" dirty="0"/>
              <a:t> misbruik/bekkenbodem/dyspareunie</a:t>
            </a:r>
          </a:p>
          <a:p>
            <a:pPr lvl="1"/>
            <a:r>
              <a:rPr lang="nl-NL" dirty="0"/>
              <a:t>OAC/ongewilde zwangerschap</a:t>
            </a:r>
          </a:p>
          <a:p>
            <a:pPr lvl="1"/>
            <a:r>
              <a:rPr lang="nl-NL" dirty="0"/>
              <a:t>SOA/</a:t>
            </a:r>
            <a:r>
              <a:rPr lang="nl-NL" dirty="0" err="1"/>
              <a:t>epididymitis</a:t>
            </a:r>
            <a:endParaRPr lang="nl-NL" dirty="0"/>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24</a:t>
            </a:fld>
            <a:endParaRPr lang="nl-NL"/>
          </a:p>
        </p:txBody>
      </p:sp>
    </p:spTree>
    <p:extLst>
      <p:ext uri="{BB962C8B-B14F-4D97-AF65-F5344CB8AC3E}">
        <p14:creationId xmlns:p14="http://schemas.microsoft.com/office/powerpoint/2010/main" val="2822026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Casus</a:t>
            </a:r>
            <a:endParaRPr lang="en-US" dirty="0"/>
          </a:p>
          <a:p>
            <a:r>
              <a:rPr lang="nl-NL"/>
              <a:t>Meisje van 14 komt op het spreekuur jet haar moeder. Ze wil graag aan de pil omdat ze elke maand een paar dagen van school moet verzuimen </a:t>
            </a:r>
            <a:r>
              <a:rPr lang="nl-NL" err="1"/>
              <a:t>ivm</a:t>
            </a:r>
            <a:r>
              <a:rPr lang="nl-NL"/>
              <a:t> haar menstruatie. Ze bloedt heftig en heeft veel buikpijn. </a:t>
            </a:r>
            <a:endParaRPr lang="nl-NL" dirty="0"/>
          </a:p>
          <a:p>
            <a:endParaRPr lang="nl-NL" dirty="0"/>
          </a:p>
          <a:p>
            <a:endParaRPr lang="en-US" dirty="0"/>
          </a:p>
        </p:txBody>
      </p:sp>
      <p:sp>
        <p:nvSpPr>
          <p:cNvPr id="4" name="Slide Number Placeholder 3"/>
          <p:cNvSpPr>
            <a:spLocks noGrp="1"/>
          </p:cNvSpPr>
          <p:nvPr>
            <p:ph type="sldNum" sz="quarter" idx="5"/>
          </p:nvPr>
        </p:nvSpPr>
        <p:spPr/>
        <p:txBody>
          <a:bodyPr/>
          <a:lstStyle/>
          <a:p>
            <a:fld id="{62B1BC18-A0C6-4A36-89CE-AC919F433F4A}" type="slidenum">
              <a:rPr lang="nl-NL" smtClean="0"/>
              <a:t>25</a:t>
            </a:fld>
            <a:endParaRPr lang="nl-NL"/>
          </a:p>
        </p:txBody>
      </p:sp>
    </p:spTree>
    <p:extLst>
      <p:ext uri="{BB962C8B-B14F-4D97-AF65-F5344CB8AC3E}">
        <p14:creationId xmlns:p14="http://schemas.microsoft.com/office/powerpoint/2010/main" val="3220414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Om de </a:t>
            </a:r>
            <a:r>
              <a:rPr lang="en-US" err="1"/>
              <a:t>menstruatieklachten</a:t>
            </a:r>
            <a:r>
              <a:rPr lang="en-US"/>
              <a:t> </a:t>
            </a:r>
            <a:r>
              <a:rPr lang="en-US" err="1"/>
              <a:t>te</a:t>
            </a:r>
            <a:r>
              <a:rPr lang="en-US"/>
              <a:t> </a:t>
            </a:r>
            <a:r>
              <a:rPr lang="en-US" err="1"/>
              <a:t>verminderen</a:t>
            </a:r>
            <a:r>
              <a:rPr lang="en-US"/>
              <a:t>: met </a:t>
            </a:r>
            <a:r>
              <a:rPr lang="en-US" err="1"/>
              <a:t>hormonen</a:t>
            </a:r>
            <a:endParaRPr lang="en-US" dirty="0" err="1"/>
          </a:p>
          <a:p>
            <a:r>
              <a:rPr lang="en-US"/>
              <a:t>Alleen </a:t>
            </a:r>
            <a:r>
              <a:rPr lang="en-US" err="1"/>
              <a:t>anticonceptivum</a:t>
            </a:r>
            <a:r>
              <a:rPr lang="en-US"/>
              <a:t>: </a:t>
            </a:r>
            <a:r>
              <a:rPr lang="en-US" err="1"/>
              <a:t>koperspiraal</a:t>
            </a:r>
            <a:r>
              <a:rPr lang="en-US"/>
              <a:t> of </a:t>
            </a:r>
            <a:r>
              <a:rPr lang="en-US" err="1"/>
              <a:t>condooms</a:t>
            </a:r>
            <a:endParaRPr lang="en-US" dirty="0" err="1"/>
          </a:p>
          <a:p>
            <a:endParaRPr lang="en-US" dirty="0"/>
          </a:p>
          <a:p>
            <a:r>
              <a:rPr lang="en-US"/>
              <a:t>Andere </a:t>
            </a:r>
            <a:r>
              <a:rPr lang="en-US" err="1"/>
              <a:t>manieren</a:t>
            </a:r>
            <a:r>
              <a:rPr lang="en-US"/>
              <a:t> om de </a:t>
            </a:r>
            <a:r>
              <a:rPr lang="en-US" err="1"/>
              <a:t>menstruatie</a:t>
            </a:r>
            <a:r>
              <a:rPr lang="en-US"/>
              <a:t> </a:t>
            </a:r>
            <a:r>
              <a:rPr lang="en-US" err="1"/>
              <a:t>dragelijker</a:t>
            </a:r>
            <a:r>
              <a:rPr lang="en-US"/>
              <a:t> </a:t>
            </a:r>
            <a:r>
              <a:rPr lang="en-US" err="1"/>
              <a:t>te</a:t>
            </a:r>
            <a:r>
              <a:rPr lang="en-US"/>
              <a:t> </a:t>
            </a:r>
            <a:r>
              <a:rPr lang="en-US" err="1"/>
              <a:t>maken</a:t>
            </a:r>
            <a:r>
              <a:rPr lang="en-US"/>
              <a:t>:</a:t>
            </a:r>
            <a:endParaRPr lang="en-US" dirty="0"/>
          </a:p>
          <a:p>
            <a:r>
              <a:rPr lang="en-US" dirty="0"/>
              <a:t>NSAID </a:t>
            </a:r>
            <a:r>
              <a:rPr lang="en-US" dirty="0" err="1"/>
              <a:t>vermindert</a:t>
            </a:r>
            <a:r>
              <a:rPr lang="en-US" dirty="0"/>
              <a:t> het </a:t>
            </a:r>
            <a:r>
              <a:rPr lang="en-US" dirty="0" err="1"/>
              <a:t>bloedverlies</a:t>
            </a:r>
            <a:r>
              <a:rPr lang="en-US" dirty="0"/>
              <a:t> </a:t>
            </a:r>
            <a:r>
              <a:rPr lang="en-US" dirty="0" err="1"/>
              <a:t>en</a:t>
            </a:r>
            <a:r>
              <a:rPr lang="en-US" dirty="0"/>
              <a:t> is </a:t>
            </a:r>
            <a:r>
              <a:rPr lang="en-US" dirty="0" err="1"/>
              <a:t>pijnstillend</a:t>
            </a:r>
          </a:p>
          <a:p>
            <a:br>
              <a:rPr lang="en-US" dirty="0"/>
            </a:br>
            <a:endParaRPr lang="en-US" dirty="0"/>
          </a:p>
          <a:p>
            <a:endParaRPr lang="nl-NL" dirty="0"/>
          </a:p>
          <a:p>
            <a:endParaRPr lang="nl-NL" dirty="0"/>
          </a:p>
          <a:p>
            <a:endParaRPr lang="en-US" dirty="0"/>
          </a:p>
          <a:p>
            <a:endParaRPr lang="nl-NL" dirty="0">
              <a:ea typeface="Calibri"/>
              <a:cs typeface="Calibri"/>
            </a:endParaRP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26</a:t>
            </a:fld>
            <a:endParaRPr lang="nl-NL"/>
          </a:p>
        </p:txBody>
      </p:sp>
    </p:spTree>
    <p:extLst>
      <p:ext uri="{BB962C8B-B14F-4D97-AF65-F5344CB8AC3E}">
        <p14:creationId xmlns:p14="http://schemas.microsoft.com/office/powerpoint/2010/main" val="2257762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CASUS Jongen van 17 komt op het spreekuur omdat hij een druiper heeft</a:t>
            </a: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28</a:t>
            </a:fld>
            <a:endParaRPr lang="nl-NL"/>
          </a:p>
        </p:txBody>
      </p:sp>
    </p:spTree>
    <p:extLst>
      <p:ext uri="{BB962C8B-B14F-4D97-AF65-F5344CB8AC3E}">
        <p14:creationId xmlns:p14="http://schemas.microsoft.com/office/powerpoint/2010/main" val="2726880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ea typeface="Calibri"/>
                <a:cs typeface="Calibri"/>
              </a:rPr>
              <a:t>Huisarts of GGD</a:t>
            </a:r>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29</a:t>
            </a:fld>
            <a:endParaRPr lang="nl-NL"/>
          </a:p>
        </p:txBody>
      </p:sp>
    </p:spTree>
    <p:extLst>
      <p:ext uri="{BB962C8B-B14F-4D97-AF65-F5344CB8AC3E}">
        <p14:creationId xmlns:p14="http://schemas.microsoft.com/office/powerpoint/2010/main" val="2388203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90000"/>
              </a:lnSpc>
              <a:spcBef>
                <a:spcPts val="1000"/>
              </a:spcBef>
              <a:buFont typeface="Arial"/>
              <a:buChar char="•"/>
            </a:pPr>
            <a:endParaRPr lang="nl-NL" dirty="0">
              <a:cs typeface="Calibri"/>
            </a:endParaRPr>
          </a:p>
          <a:p>
            <a:pPr marL="171450" indent="-171450">
              <a:lnSpc>
                <a:spcPct val="90000"/>
              </a:lnSpc>
              <a:spcBef>
                <a:spcPts val="1000"/>
              </a:spcBef>
              <a:buFont typeface="Arial"/>
              <a:buChar char="•"/>
            </a:pPr>
            <a:endParaRPr lang="nl-NL" dirty="0"/>
          </a:p>
          <a:p>
            <a:endParaRPr lang="nl-NL" altLang="nl-NL" b="1" dirty="0">
              <a:latin typeface="Times"/>
              <a:cs typeface="Times"/>
            </a:endParaRPr>
          </a:p>
          <a:p>
            <a:endParaRPr lang="nl-NL" altLang="nl-NL" dirty="0">
              <a:latin typeface="Times"/>
              <a:cs typeface="Times"/>
            </a:endParaRPr>
          </a:p>
        </p:txBody>
      </p:sp>
    </p:spTree>
    <p:extLst>
      <p:ext uri="{BB962C8B-B14F-4D97-AF65-F5344CB8AC3E}">
        <p14:creationId xmlns:p14="http://schemas.microsoft.com/office/powerpoint/2010/main" val="4144889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90000"/>
              </a:lnSpc>
              <a:spcBef>
                <a:spcPts val="1000"/>
              </a:spcBef>
              <a:buFont typeface="Arial"/>
              <a:buChar char="•"/>
            </a:pPr>
            <a:endParaRPr lang="nl-NL" dirty="0">
              <a:cs typeface="Calibri"/>
            </a:endParaRPr>
          </a:p>
          <a:p>
            <a:pPr>
              <a:lnSpc>
                <a:spcPct val="90000"/>
              </a:lnSpc>
              <a:spcBef>
                <a:spcPts val="1000"/>
              </a:spcBef>
            </a:pPr>
            <a:endParaRPr lang="nl-NL" dirty="0">
              <a:ea typeface="Calibri" panose="020F0502020204030204"/>
              <a:cs typeface="Calibri"/>
            </a:endParaRPr>
          </a:p>
        </p:txBody>
      </p:sp>
    </p:spTree>
    <p:extLst>
      <p:ext uri="{BB962C8B-B14F-4D97-AF65-F5344CB8AC3E}">
        <p14:creationId xmlns:p14="http://schemas.microsoft.com/office/powerpoint/2010/main" val="316546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a typeface="Calibri"/>
              <a:cs typeface="Calibri"/>
            </a:endParaRPr>
          </a:p>
          <a:p>
            <a:endParaRPr lang="nl-NL" dirty="0">
              <a:ea typeface="Calibri"/>
              <a:cs typeface="Calibri"/>
            </a:endParaRP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32</a:t>
            </a:fld>
            <a:endParaRPr lang="nl-NL"/>
          </a:p>
        </p:txBody>
      </p:sp>
    </p:spTree>
    <p:extLst>
      <p:ext uri="{BB962C8B-B14F-4D97-AF65-F5344CB8AC3E}">
        <p14:creationId xmlns:p14="http://schemas.microsoft.com/office/powerpoint/2010/main" val="2608911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Gram negatieve bacterie.</a:t>
            </a:r>
            <a:endParaRPr lang="en-US"/>
          </a:p>
          <a:p>
            <a:pPr>
              <a:defRPr/>
            </a:pPr>
            <a:endParaRPr lang="nl-NL" dirty="0"/>
          </a:p>
          <a:p>
            <a:pPr>
              <a:defRPr/>
            </a:pPr>
            <a:r>
              <a:rPr lang="nl-NL"/>
              <a:t>Vermenigvuldigt zich intracellulair. De bacterie leeft in de menselijke cel.</a:t>
            </a:r>
            <a:endParaRPr lang="en-US"/>
          </a:p>
          <a:p>
            <a:pPr marL="0" marR="0" lvl="0" indent="0" algn="l" defTabSz="914400">
              <a:lnSpc>
                <a:spcPct val="100000"/>
              </a:lnSpc>
              <a:spcBef>
                <a:spcPts val="0"/>
              </a:spcBef>
              <a:spcAft>
                <a:spcPts val="0"/>
              </a:spcAft>
              <a:buClrTx/>
              <a:buSzTx/>
              <a:buFontTx/>
              <a:buNone/>
              <a:tabLst/>
              <a:defRPr/>
            </a:pPr>
            <a:endParaRPr lang="nl-NL" sz="1200" dirty="0">
              <a:ea typeface="Calibri"/>
              <a:cs typeface="Calibri"/>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33</a:t>
            </a:fld>
            <a:endParaRPr lang="nl-NL"/>
          </a:p>
        </p:txBody>
      </p:sp>
    </p:spTree>
    <p:extLst>
      <p:ext uri="{BB962C8B-B14F-4D97-AF65-F5344CB8AC3E}">
        <p14:creationId xmlns:p14="http://schemas.microsoft.com/office/powerpoint/2010/main" val="1008057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Urethritis: Pijn, jeuk, branderigheid tijdens mictie, vaak helder </a:t>
            </a:r>
            <a:r>
              <a:rPr lang="nl-NL" dirty="0" err="1"/>
              <a:t>ecoulement</a:t>
            </a:r>
            <a:endParaRPr lang="en-US" dirty="0" err="1"/>
          </a:p>
          <a:p>
            <a:pPr>
              <a:defRPr/>
            </a:pPr>
            <a:r>
              <a:rPr lang="nl-NL" dirty="0" err="1"/>
              <a:t>Epididymitis</a:t>
            </a:r>
            <a:r>
              <a:rPr lang="nl-NL" dirty="0"/>
              <a:t>: pijnlijke bal, roodheid, zwelling</a:t>
            </a:r>
            <a:endParaRPr lang="en-US" dirty="0"/>
          </a:p>
          <a:p>
            <a:pPr>
              <a:defRPr/>
            </a:pPr>
            <a:r>
              <a:rPr lang="nl-NL" dirty="0"/>
              <a:t>Proctitis: jeuk, pijn,</a:t>
            </a:r>
            <a:r>
              <a:rPr lang="nl-NL" baseline="0" dirty="0"/>
              <a:t> </a:t>
            </a:r>
            <a:r>
              <a:rPr lang="nl-NL" dirty="0"/>
              <a:t>slijmerige afscheiding</a:t>
            </a:r>
            <a:endParaRPr lang="en-US" dirty="0"/>
          </a:p>
          <a:p>
            <a:pPr marL="0" marR="0" lvl="0" indent="0" algn="l" defTabSz="914400">
              <a:lnSpc>
                <a:spcPct val="100000"/>
              </a:lnSpc>
              <a:spcBef>
                <a:spcPts val="0"/>
              </a:spcBef>
              <a:spcAft>
                <a:spcPts val="0"/>
              </a:spcAft>
              <a:buClrTx/>
              <a:buSzTx/>
              <a:buFontTx/>
              <a:buNone/>
              <a:tabLst/>
              <a:defRPr/>
            </a:pPr>
            <a:endParaRPr lang="nl-NL" sz="1200" dirty="0">
              <a:ea typeface="Calibri"/>
              <a:cs typeface="Calibri"/>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34</a:t>
            </a:fld>
            <a:endParaRPr lang="nl-NL"/>
          </a:p>
        </p:txBody>
      </p:sp>
    </p:spTree>
    <p:extLst>
      <p:ext uri="{BB962C8B-B14F-4D97-AF65-F5344CB8AC3E}">
        <p14:creationId xmlns:p14="http://schemas.microsoft.com/office/powerpoint/2010/main" val="61420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Weerstand kan je op vele manieren ervaren. Onze lezing zal misschien ook wel weerstand bij jullie oproepen! Witte vloed, druiper, </a:t>
            </a:r>
            <a:r>
              <a:rPr lang="nl-NL" sz="1200" kern="1200" dirty="0" err="1">
                <a:solidFill>
                  <a:schemeClr val="tx1"/>
                </a:solidFill>
                <a:effectLst/>
                <a:latin typeface="+mn-lt"/>
                <a:ea typeface="+mn-ea"/>
                <a:cs typeface="+mn-cs"/>
              </a:rPr>
              <a:t>spaanse</a:t>
            </a:r>
            <a:r>
              <a:rPr lang="nl-NL" sz="1200" kern="1200" dirty="0">
                <a:solidFill>
                  <a:schemeClr val="tx1"/>
                </a:solidFill>
                <a:effectLst/>
                <a:latin typeface="+mn-lt"/>
                <a:ea typeface="+mn-ea"/>
                <a:cs typeface="+mn-cs"/>
              </a:rPr>
              <a:t> kraag, masturbatie, seks! Staat het schaamrood jullie al op de kaken? We nemen jullie mee naar onze spreekkamer en gaan het hebben over het veranderende puberlijf, seksualiteit, SOA en andere rariteiten in het onderbroekgebied van de puber. </a:t>
            </a:r>
          </a:p>
          <a:p>
            <a:r>
              <a:rPr lang="nl-NL" sz="1200" kern="1200" dirty="0">
                <a:solidFill>
                  <a:schemeClr val="tx1"/>
                </a:solidFill>
                <a:effectLst/>
                <a:latin typeface="+mn-lt"/>
                <a:ea typeface="+mn-ea"/>
                <a:cs typeface="+mn-cs"/>
              </a:rPr>
              <a:t>Hoe zorgen we dat de puber op ons spreekuur komt en zich veilig genoeg voelt zich te uiten? En wat is hierin jouw rol als mens, ouder en docent? Hoe gaan we om met de weerstand van de puber in het gesprek over schaamlipcorrectie, smegma, chlamydia en penisfractuur?! </a:t>
            </a:r>
          </a:p>
          <a:p>
            <a:r>
              <a:rPr lang="nl-NL" sz="1200" kern="1200" dirty="0">
                <a:solidFill>
                  <a:schemeClr val="tx1"/>
                </a:solidFill>
                <a:effectLst/>
                <a:latin typeface="+mn-lt"/>
                <a:ea typeface="+mn-ea"/>
                <a:cs typeface="+mn-cs"/>
              </a:rPr>
              <a:t>En tot slot, wat doe je als je zélf weerstand ervaart tijdens dit puberconsult? Mag de weerstand van de dokter er ook zijn?</a:t>
            </a:r>
          </a:p>
          <a:p>
            <a:r>
              <a:rPr lang="nl-NL" sz="1200" kern="1200" dirty="0">
                <a:solidFill>
                  <a:schemeClr val="tx1"/>
                </a:solidFill>
                <a:effectLst/>
                <a:latin typeface="+mn-lt"/>
                <a:ea typeface="+mn-ea"/>
                <a:cs typeface="+mn-cs"/>
              </a:rPr>
              <a:t>Graag nemen we u mee naar het (on)gemakkelijke gesprek in de spreekkamer tussen puber en dokter! </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3</a:t>
            </a:fld>
            <a:endParaRPr lang="nl-NL"/>
          </a:p>
        </p:txBody>
      </p:sp>
    </p:spTree>
    <p:extLst>
      <p:ext uri="{BB962C8B-B14F-4D97-AF65-F5344CB8AC3E}">
        <p14:creationId xmlns:p14="http://schemas.microsoft.com/office/powerpoint/2010/main" val="2119800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Times" panose="02020603050405020304" pitchFamily="18" charset="0"/>
              </a:rPr>
              <a:t>Urethritis: Pijn, jeuk, branderigheid tijdens mictie</a:t>
            </a:r>
          </a:p>
          <a:p>
            <a:r>
              <a:rPr lang="nl-NL" altLang="nl-NL" dirty="0">
                <a:latin typeface="Times" panose="02020603050405020304" pitchFamily="18" charset="0"/>
              </a:rPr>
              <a:t>Cervicitis: afwijkende afscheiding, bloedverlies tijdens coitus</a:t>
            </a:r>
          </a:p>
          <a:p>
            <a:r>
              <a:rPr lang="nl-NL" altLang="nl-NL" dirty="0">
                <a:latin typeface="Times" panose="02020603050405020304" pitchFamily="18" charset="0"/>
              </a:rPr>
              <a:t>Salpingitis: intermenstruele bloedingen, diepe dyspareunie, </a:t>
            </a:r>
            <a:r>
              <a:rPr lang="nl-NL" altLang="nl-NL" dirty="0" err="1">
                <a:latin typeface="Times" panose="02020603050405020304" pitchFamily="18" charset="0"/>
              </a:rPr>
              <a:t>buipijn</a:t>
            </a:r>
            <a:r>
              <a:rPr lang="nl-NL" altLang="nl-NL" dirty="0">
                <a:latin typeface="Times" panose="02020603050405020304" pitchFamily="18" charset="0"/>
              </a:rPr>
              <a:t>, koorts</a:t>
            </a:r>
          </a:p>
          <a:p>
            <a:r>
              <a:rPr lang="nl-NL" altLang="nl-NL" dirty="0">
                <a:latin typeface="Times" panose="02020603050405020304" pitchFamily="18" charset="0"/>
              </a:rPr>
              <a:t>Proctitis: jeuk, pijn, slijmerige afscheiding</a:t>
            </a:r>
          </a:p>
          <a:p>
            <a:endParaRPr lang="nl-NL" altLang="nl-NL">
              <a:latin typeface="Times" panose="02020603050405020304" pitchFamily="18" charset="0"/>
            </a:endParaRPr>
          </a:p>
          <a:p>
            <a:r>
              <a:rPr lang="nl-NL" altLang="nl-NL" dirty="0">
                <a:latin typeface="Times" panose="02020603050405020304" pitchFamily="18" charset="0"/>
              </a:rPr>
              <a:t>Infertiliteit: </a:t>
            </a:r>
            <a:r>
              <a:rPr lang="nl-NL" altLang="nl-NL" b="1" dirty="0">
                <a:latin typeface="Times" panose="02020603050405020304" pitchFamily="18" charset="0"/>
              </a:rPr>
              <a:t>11%</a:t>
            </a:r>
            <a:r>
              <a:rPr lang="nl-NL" altLang="nl-NL" dirty="0">
                <a:latin typeface="Times" panose="02020603050405020304" pitchFamily="18" charset="0"/>
              </a:rPr>
              <a:t> van de vrouwen met PID hebben verkleefde eileiders</a:t>
            </a:r>
          </a:p>
        </p:txBody>
      </p:sp>
    </p:spTree>
    <p:extLst>
      <p:ext uri="{BB962C8B-B14F-4D97-AF65-F5344CB8AC3E}">
        <p14:creationId xmlns:p14="http://schemas.microsoft.com/office/powerpoint/2010/main" val="842308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err="1">
                <a:latin typeface="Times"/>
                <a:cs typeface="Times"/>
              </a:rPr>
              <a:t>Lymfogranulonum</a:t>
            </a:r>
            <a:r>
              <a:rPr lang="nl-NL" altLang="nl-NL" dirty="0">
                <a:latin typeface="Times"/>
                <a:cs typeface="Times"/>
              </a:rPr>
              <a:t> </a:t>
            </a:r>
            <a:r>
              <a:rPr lang="nl-NL" altLang="nl-NL" dirty="0" err="1">
                <a:latin typeface="Times"/>
                <a:cs typeface="Times"/>
              </a:rPr>
              <a:t>venereum</a:t>
            </a:r>
            <a:r>
              <a:rPr lang="nl-NL" altLang="nl-NL" dirty="0">
                <a:latin typeface="Times"/>
                <a:cs typeface="Times"/>
              </a:rPr>
              <a:t> (LGV) agressieve subtypen chlamydia </a:t>
            </a:r>
            <a:r>
              <a:rPr lang="nl-NL" altLang="nl-NL" dirty="0" err="1">
                <a:latin typeface="Times"/>
                <a:cs typeface="Times"/>
              </a:rPr>
              <a:t>mn</a:t>
            </a:r>
            <a:r>
              <a:rPr lang="nl-NL" altLang="nl-NL" dirty="0">
                <a:latin typeface="Times"/>
                <a:cs typeface="Times"/>
              </a:rPr>
              <a:t> rectaal/lies/colon bij hoog risico </a:t>
            </a:r>
            <a:r>
              <a:rPr lang="nl-NL" altLang="nl-NL" dirty="0" err="1">
                <a:latin typeface="Times"/>
                <a:cs typeface="Times"/>
              </a:rPr>
              <a:t>patienten</a:t>
            </a:r>
          </a:p>
          <a:p>
            <a:endParaRPr lang="nl-NL" altLang="nl-NL" dirty="0">
              <a:latin typeface="Times"/>
              <a:cs typeface="Times"/>
            </a:endParaRPr>
          </a:p>
          <a:p>
            <a:r>
              <a:rPr lang="nl-NL" altLang="nl-NL" dirty="0">
                <a:latin typeface="Times"/>
                <a:cs typeface="Times"/>
              </a:rPr>
              <a:t>NAAT = </a:t>
            </a:r>
            <a:r>
              <a:rPr lang="nl-NL" altLang="nl-NL" dirty="0" err="1">
                <a:latin typeface="Times"/>
                <a:cs typeface="Times"/>
              </a:rPr>
              <a:t>plymerase</a:t>
            </a:r>
            <a:r>
              <a:rPr lang="nl-NL" altLang="nl-NL" dirty="0">
                <a:latin typeface="Times"/>
                <a:cs typeface="Times"/>
              </a:rPr>
              <a:t> chain </a:t>
            </a:r>
            <a:r>
              <a:rPr lang="nl-NL" altLang="nl-NL" dirty="0" err="1">
                <a:latin typeface="Times"/>
                <a:cs typeface="Times"/>
              </a:rPr>
              <a:t>reaction</a:t>
            </a:r>
            <a:r>
              <a:rPr lang="nl-NL" altLang="nl-NL" dirty="0">
                <a:latin typeface="Times"/>
                <a:cs typeface="Times"/>
              </a:rPr>
              <a:t> (PCR)</a:t>
            </a:r>
            <a:endParaRPr lang="nl-NL">
              <a:latin typeface="Times"/>
              <a:cs typeface="Times"/>
            </a:endParaRPr>
          </a:p>
          <a:p>
            <a:endParaRPr lang="nl-NL" altLang="nl-NL">
              <a:latin typeface="Times" panose="02020603050405020304" pitchFamily="18" charset="0"/>
            </a:endParaRPr>
          </a:p>
          <a:p>
            <a:r>
              <a:rPr lang="nl-NL" altLang="nl-NL" dirty="0">
                <a:latin typeface="Times"/>
                <a:cs typeface="Times"/>
              </a:rPr>
              <a:t>A </a:t>
            </a:r>
            <a:r>
              <a:rPr lang="nl-NL" altLang="nl-NL" dirty="0" err="1">
                <a:latin typeface="Times"/>
                <a:cs typeface="Times"/>
              </a:rPr>
              <a:t>nucleic</a:t>
            </a:r>
            <a:r>
              <a:rPr lang="nl-NL" altLang="nl-NL" dirty="0">
                <a:latin typeface="Times"/>
                <a:cs typeface="Times"/>
              </a:rPr>
              <a:t> acid test, </a:t>
            </a:r>
            <a:r>
              <a:rPr lang="nl-NL" altLang="nl-NL" dirty="0" err="1">
                <a:latin typeface="Times"/>
                <a:cs typeface="Times"/>
              </a:rPr>
              <a:t>often</a:t>
            </a:r>
            <a:r>
              <a:rPr lang="nl-NL" altLang="nl-NL" dirty="0">
                <a:latin typeface="Times"/>
                <a:cs typeface="Times"/>
              </a:rPr>
              <a:t> </a:t>
            </a:r>
            <a:r>
              <a:rPr lang="nl-NL" altLang="nl-NL" dirty="0" err="1">
                <a:latin typeface="Times"/>
                <a:cs typeface="Times"/>
              </a:rPr>
              <a:t>called</a:t>
            </a:r>
            <a:r>
              <a:rPr lang="nl-NL" altLang="nl-NL" dirty="0">
                <a:latin typeface="Times"/>
                <a:cs typeface="Times"/>
              </a:rPr>
              <a:t> a "NAT" test, (or </a:t>
            </a:r>
            <a:r>
              <a:rPr lang="nl-NL" altLang="nl-NL" dirty="0" err="1">
                <a:latin typeface="Times"/>
                <a:cs typeface="Times"/>
              </a:rPr>
              <a:t>nucleic</a:t>
            </a:r>
            <a:r>
              <a:rPr lang="nl-NL" altLang="nl-NL" dirty="0">
                <a:latin typeface="Times"/>
                <a:cs typeface="Times"/>
              </a:rPr>
              <a:t> acid </a:t>
            </a:r>
            <a:r>
              <a:rPr lang="nl-NL" altLang="nl-NL" dirty="0" err="1">
                <a:latin typeface="Times"/>
                <a:cs typeface="Times"/>
              </a:rPr>
              <a:t>amplification</a:t>
            </a:r>
            <a:r>
              <a:rPr lang="nl-NL" altLang="nl-NL" dirty="0">
                <a:latin typeface="Times"/>
                <a:cs typeface="Times"/>
              </a:rPr>
              <a:t> test - "NAAT") is a </a:t>
            </a:r>
            <a:r>
              <a:rPr lang="nl-NL" altLang="nl-NL" dirty="0">
                <a:latin typeface="Times"/>
                <a:cs typeface="Times"/>
                <a:hlinkClick r:id="rId3" tooltip="Biochemistry"/>
              </a:rPr>
              <a:t>biochemical</a:t>
            </a:r>
            <a:r>
              <a:rPr lang="nl-NL" altLang="nl-NL" dirty="0">
                <a:latin typeface="Times"/>
                <a:cs typeface="Times"/>
              </a:rPr>
              <a:t> </a:t>
            </a:r>
            <a:r>
              <a:rPr lang="nl-NL" altLang="nl-NL" dirty="0" err="1">
                <a:latin typeface="Times"/>
                <a:cs typeface="Times"/>
              </a:rPr>
              <a:t>technique</a:t>
            </a:r>
            <a:r>
              <a:rPr lang="nl-NL" altLang="nl-NL" dirty="0">
                <a:latin typeface="Times"/>
                <a:cs typeface="Times"/>
              </a:rPr>
              <a:t> </a:t>
            </a:r>
            <a:r>
              <a:rPr lang="nl-NL" altLang="nl-NL" dirty="0" err="1">
                <a:latin typeface="Times"/>
                <a:cs typeface="Times"/>
              </a:rPr>
              <a:t>used</a:t>
            </a:r>
            <a:r>
              <a:rPr lang="nl-NL" altLang="nl-NL" dirty="0">
                <a:latin typeface="Times"/>
                <a:cs typeface="Times"/>
              </a:rPr>
              <a:t> </a:t>
            </a:r>
            <a:r>
              <a:rPr lang="nl-NL" altLang="nl-NL" dirty="0" err="1">
                <a:latin typeface="Times"/>
                <a:cs typeface="Times"/>
              </a:rPr>
              <a:t>to</a:t>
            </a:r>
            <a:r>
              <a:rPr lang="nl-NL" altLang="nl-NL" dirty="0">
                <a:latin typeface="Times"/>
                <a:cs typeface="Times"/>
              </a:rPr>
              <a:t> </a:t>
            </a:r>
            <a:r>
              <a:rPr lang="nl-NL" altLang="nl-NL" dirty="0" err="1">
                <a:latin typeface="Times"/>
                <a:cs typeface="Times"/>
              </a:rPr>
              <a:t>detect</a:t>
            </a:r>
            <a:r>
              <a:rPr lang="nl-NL" altLang="nl-NL" dirty="0">
                <a:latin typeface="Times"/>
                <a:cs typeface="Times"/>
              </a:rPr>
              <a:t> a </a:t>
            </a:r>
            <a:r>
              <a:rPr lang="nl-NL" altLang="nl-NL" dirty="0">
                <a:latin typeface="Times"/>
                <a:cs typeface="Times"/>
                <a:hlinkClick r:id="rId4" tooltip="Virus"/>
              </a:rPr>
              <a:t>virus</a:t>
            </a:r>
            <a:r>
              <a:rPr lang="nl-NL" altLang="nl-NL" dirty="0">
                <a:latin typeface="Times"/>
                <a:cs typeface="Times"/>
              </a:rPr>
              <a:t> or a </a:t>
            </a:r>
            <a:r>
              <a:rPr lang="nl-NL" altLang="nl-NL" dirty="0">
                <a:latin typeface="Times"/>
                <a:cs typeface="Times"/>
                <a:hlinkClick r:id="rId5" tooltip="Bacteria"/>
              </a:rPr>
              <a:t>bacterium</a:t>
            </a:r>
            <a:r>
              <a:rPr lang="nl-NL" altLang="nl-NL" dirty="0">
                <a:latin typeface="Times"/>
                <a:cs typeface="Times"/>
              </a:rPr>
              <a:t>. These tests </a:t>
            </a:r>
            <a:r>
              <a:rPr lang="nl-NL" altLang="nl-NL" dirty="0" err="1">
                <a:latin typeface="Times"/>
                <a:cs typeface="Times"/>
              </a:rPr>
              <a:t>were</a:t>
            </a:r>
            <a:r>
              <a:rPr lang="nl-NL" altLang="nl-NL" dirty="0">
                <a:latin typeface="Times"/>
                <a:cs typeface="Times"/>
              </a:rPr>
              <a:t> </a:t>
            </a:r>
            <a:r>
              <a:rPr lang="nl-NL" altLang="nl-NL" dirty="0" err="1">
                <a:latin typeface="Times"/>
                <a:cs typeface="Times"/>
              </a:rPr>
              <a:t>developed</a:t>
            </a:r>
            <a:r>
              <a:rPr lang="nl-NL" altLang="nl-NL" dirty="0">
                <a:latin typeface="Times"/>
                <a:cs typeface="Times"/>
              </a:rPr>
              <a:t> </a:t>
            </a:r>
            <a:r>
              <a:rPr lang="nl-NL" altLang="nl-NL" dirty="0" err="1">
                <a:latin typeface="Times"/>
                <a:cs typeface="Times"/>
              </a:rPr>
              <a:t>to</a:t>
            </a:r>
            <a:r>
              <a:rPr lang="nl-NL" altLang="nl-NL" dirty="0">
                <a:latin typeface="Times"/>
                <a:cs typeface="Times"/>
              </a:rPr>
              <a:t> </a:t>
            </a:r>
            <a:r>
              <a:rPr lang="nl-NL" altLang="nl-NL" dirty="0" err="1">
                <a:latin typeface="Times"/>
                <a:cs typeface="Times"/>
              </a:rPr>
              <a:t>shorten</a:t>
            </a:r>
            <a:r>
              <a:rPr lang="nl-NL" altLang="nl-NL" dirty="0">
                <a:latin typeface="Times"/>
                <a:cs typeface="Times"/>
              </a:rPr>
              <a:t> </a:t>
            </a:r>
            <a:r>
              <a:rPr lang="nl-NL" altLang="nl-NL" dirty="0" err="1">
                <a:latin typeface="Times"/>
                <a:cs typeface="Times"/>
              </a:rPr>
              <a:t>the</a:t>
            </a:r>
            <a:r>
              <a:rPr lang="nl-NL" altLang="nl-NL" dirty="0">
                <a:latin typeface="Times"/>
                <a:cs typeface="Times"/>
              </a:rPr>
              <a:t> </a:t>
            </a:r>
            <a:r>
              <a:rPr lang="nl-NL" altLang="nl-NL" dirty="0">
                <a:latin typeface="Times"/>
                <a:cs typeface="Times"/>
                <a:hlinkClick r:id="rId6" tooltip="Window period"/>
              </a:rPr>
              <a:t>window period</a:t>
            </a:r>
            <a:r>
              <a:rPr lang="nl-NL" altLang="nl-NL" dirty="0">
                <a:latin typeface="Times"/>
                <a:cs typeface="Times"/>
              </a:rPr>
              <a:t>, a time </a:t>
            </a:r>
            <a:r>
              <a:rPr lang="nl-NL" altLang="nl-NL" dirty="0" err="1">
                <a:latin typeface="Times"/>
                <a:cs typeface="Times"/>
              </a:rPr>
              <a:t>between</a:t>
            </a:r>
            <a:r>
              <a:rPr lang="nl-NL" altLang="nl-NL" dirty="0">
                <a:latin typeface="Times"/>
                <a:cs typeface="Times"/>
              </a:rPr>
              <a:t> </a:t>
            </a:r>
            <a:r>
              <a:rPr lang="nl-NL" altLang="nl-NL" dirty="0" err="1">
                <a:latin typeface="Times"/>
                <a:cs typeface="Times"/>
              </a:rPr>
              <a:t>when</a:t>
            </a:r>
            <a:r>
              <a:rPr lang="nl-NL" altLang="nl-NL" dirty="0">
                <a:latin typeface="Times"/>
                <a:cs typeface="Times"/>
              </a:rPr>
              <a:t> a </a:t>
            </a:r>
            <a:r>
              <a:rPr lang="nl-NL" altLang="nl-NL" dirty="0" err="1">
                <a:latin typeface="Times"/>
                <a:cs typeface="Times"/>
              </a:rPr>
              <a:t>patient</a:t>
            </a:r>
            <a:r>
              <a:rPr lang="nl-NL" altLang="nl-NL" dirty="0">
                <a:latin typeface="Times"/>
                <a:cs typeface="Times"/>
              </a:rPr>
              <a:t> has been </a:t>
            </a:r>
            <a:r>
              <a:rPr lang="nl-NL" altLang="nl-NL" dirty="0" err="1">
                <a:latin typeface="Times"/>
                <a:cs typeface="Times"/>
              </a:rPr>
              <a:t>infected</a:t>
            </a:r>
            <a:r>
              <a:rPr lang="nl-NL" altLang="nl-NL" dirty="0">
                <a:latin typeface="Times"/>
                <a:cs typeface="Times"/>
              </a:rPr>
              <a:t> </a:t>
            </a:r>
            <a:r>
              <a:rPr lang="nl-NL" altLang="nl-NL" dirty="0" err="1">
                <a:latin typeface="Times"/>
                <a:cs typeface="Times"/>
              </a:rPr>
              <a:t>and</a:t>
            </a:r>
            <a:r>
              <a:rPr lang="nl-NL" altLang="nl-NL" dirty="0">
                <a:latin typeface="Times"/>
                <a:cs typeface="Times"/>
              </a:rPr>
              <a:t> </a:t>
            </a:r>
            <a:r>
              <a:rPr lang="nl-NL" altLang="nl-NL" dirty="0" err="1">
                <a:latin typeface="Times"/>
                <a:cs typeface="Times"/>
              </a:rPr>
              <a:t>when</a:t>
            </a:r>
            <a:r>
              <a:rPr lang="nl-NL" altLang="nl-NL" dirty="0">
                <a:latin typeface="Times"/>
                <a:cs typeface="Times"/>
              </a:rPr>
              <a:t> </a:t>
            </a:r>
            <a:r>
              <a:rPr lang="nl-NL" altLang="nl-NL" dirty="0" err="1">
                <a:latin typeface="Times"/>
                <a:cs typeface="Times"/>
              </a:rPr>
              <a:t>they</a:t>
            </a:r>
            <a:r>
              <a:rPr lang="nl-NL" altLang="nl-NL" dirty="0">
                <a:latin typeface="Times"/>
                <a:cs typeface="Times"/>
              </a:rPr>
              <a:t> show up as </a:t>
            </a:r>
            <a:r>
              <a:rPr lang="nl-NL" altLang="nl-NL" dirty="0" err="1">
                <a:latin typeface="Times"/>
                <a:cs typeface="Times"/>
              </a:rPr>
              <a:t>positive</a:t>
            </a:r>
            <a:r>
              <a:rPr lang="nl-NL" altLang="nl-NL" dirty="0">
                <a:latin typeface="Times"/>
                <a:cs typeface="Times"/>
              </a:rPr>
              <a:t> </a:t>
            </a:r>
            <a:r>
              <a:rPr lang="nl-NL" altLang="nl-NL" dirty="0" err="1">
                <a:latin typeface="Times"/>
                <a:cs typeface="Times"/>
              </a:rPr>
              <a:t>by</a:t>
            </a:r>
            <a:r>
              <a:rPr lang="nl-NL" altLang="nl-NL" dirty="0">
                <a:latin typeface="Times"/>
                <a:cs typeface="Times"/>
              </a:rPr>
              <a:t> </a:t>
            </a:r>
            <a:r>
              <a:rPr lang="nl-NL" altLang="nl-NL" dirty="0">
                <a:latin typeface="Times"/>
                <a:cs typeface="Times"/>
                <a:hlinkClick r:id="rId7" tooltip="ELISA"/>
              </a:rPr>
              <a:t>antibody tests</a:t>
            </a:r>
            <a:r>
              <a:rPr lang="nl-NL" altLang="nl-NL" dirty="0">
                <a:latin typeface="Times"/>
                <a:cs typeface="Times"/>
              </a:rPr>
              <a:t>.</a:t>
            </a:r>
          </a:p>
          <a:p>
            <a:r>
              <a:rPr lang="nl-NL" altLang="nl-NL" dirty="0">
                <a:latin typeface="Times"/>
                <a:cs typeface="Times"/>
              </a:rPr>
              <a:t>The term </a:t>
            </a:r>
            <a:r>
              <a:rPr lang="nl-NL" altLang="nl-NL" dirty="0" err="1">
                <a:latin typeface="Times"/>
                <a:cs typeface="Times"/>
              </a:rPr>
              <a:t>includes</a:t>
            </a:r>
            <a:r>
              <a:rPr lang="nl-NL" altLang="nl-NL" dirty="0">
                <a:latin typeface="Times"/>
                <a:cs typeface="Times"/>
              </a:rPr>
              <a:t> </a:t>
            </a:r>
            <a:r>
              <a:rPr lang="nl-NL" altLang="nl-NL" dirty="0" err="1">
                <a:latin typeface="Times"/>
                <a:cs typeface="Times"/>
              </a:rPr>
              <a:t>any</a:t>
            </a:r>
            <a:r>
              <a:rPr lang="nl-NL" altLang="nl-NL" dirty="0">
                <a:latin typeface="Times"/>
                <a:cs typeface="Times"/>
              </a:rPr>
              <a:t> test </a:t>
            </a:r>
            <a:r>
              <a:rPr lang="nl-NL" altLang="nl-NL" dirty="0" err="1">
                <a:latin typeface="Times"/>
                <a:cs typeface="Times"/>
              </a:rPr>
              <a:t>that</a:t>
            </a:r>
            <a:r>
              <a:rPr lang="nl-NL" altLang="nl-NL" dirty="0">
                <a:latin typeface="Times"/>
                <a:cs typeface="Times"/>
              </a:rPr>
              <a:t> </a:t>
            </a:r>
            <a:r>
              <a:rPr lang="nl-NL" altLang="nl-NL" dirty="0" err="1">
                <a:latin typeface="Times"/>
                <a:cs typeface="Times"/>
              </a:rPr>
              <a:t>directly</a:t>
            </a:r>
            <a:r>
              <a:rPr lang="nl-NL" altLang="nl-NL" dirty="0">
                <a:latin typeface="Times"/>
                <a:cs typeface="Times"/>
              </a:rPr>
              <a:t> </a:t>
            </a:r>
            <a:r>
              <a:rPr lang="nl-NL" altLang="nl-NL" dirty="0" err="1">
                <a:latin typeface="Times"/>
                <a:cs typeface="Times"/>
              </a:rPr>
              <a:t>detects</a:t>
            </a:r>
            <a:r>
              <a:rPr lang="nl-NL" altLang="nl-NL" dirty="0">
                <a:latin typeface="Times"/>
                <a:cs typeface="Times"/>
              </a:rPr>
              <a:t> </a:t>
            </a:r>
            <a:r>
              <a:rPr lang="nl-NL" altLang="nl-NL" dirty="0" err="1">
                <a:latin typeface="Times"/>
                <a:cs typeface="Times"/>
              </a:rPr>
              <a:t>the</a:t>
            </a:r>
            <a:r>
              <a:rPr lang="nl-NL" altLang="nl-NL" dirty="0">
                <a:latin typeface="Times"/>
                <a:cs typeface="Times"/>
              </a:rPr>
              <a:t> </a:t>
            </a:r>
            <a:r>
              <a:rPr lang="nl-NL" altLang="nl-NL" b="1" dirty="0" err="1">
                <a:latin typeface="Times"/>
                <a:cs typeface="Times"/>
              </a:rPr>
              <a:t>genetic</a:t>
            </a:r>
            <a:r>
              <a:rPr lang="nl-NL" altLang="nl-NL" b="1" dirty="0">
                <a:latin typeface="Times"/>
                <a:cs typeface="Times"/>
              </a:rPr>
              <a:t> </a:t>
            </a:r>
            <a:r>
              <a:rPr lang="nl-NL" altLang="nl-NL" b="1" dirty="0" err="1">
                <a:latin typeface="Times"/>
                <a:cs typeface="Times"/>
              </a:rPr>
              <a:t>material</a:t>
            </a:r>
            <a:r>
              <a:rPr lang="nl-NL" altLang="nl-NL" dirty="0">
                <a:latin typeface="Times"/>
                <a:cs typeface="Times"/>
              </a:rPr>
              <a:t> of </a:t>
            </a:r>
            <a:r>
              <a:rPr lang="nl-NL" altLang="nl-NL" dirty="0" err="1">
                <a:latin typeface="Times"/>
                <a:cs typeface="Times"/>
              </a:rPr>
              <a:t>the</a:t>
            </a:r>
            <a:r>
              <a:rPr lang="nl-NL" altLang="nl-NL" dirty="0">
                <a:latin typeface="Times"/>
                <a:cs typeface="Times"/>
              </a:rPr>
              <a:t> </a:t>
            </a:r>
            <a:r>
              <a:rPr lang="nl-NL" altLang="nl-NL" dirty="0" err="1">
                <a:latin typeface="Times"/>
                <a:cs typeface="Times"/>
              </a:rPr>
              <a:t>infecting</a:t>
            </a:r>
            <a:r>
              <a:rPr lang="nl-NL" altLang="nl-NL" dirty="0">
                <a:latin typeface="Times"/>
                <a:cs typeface="Times"/>
              </a:rPr>
              <a:t> </a:t>
            </a:r>
            <a:r>
              <a:rPr lang="nl-NL" altLang="nl-NL" dirty="0" err="1">
                <a:latin typeface="Times"/>
                <a:cs typeface="Times"/>
              </a:rPr>
              <a:t>organism</a:t>
            </a:r>
            <a:r>
              <a:rPr lang="nl-NL" altLang="nl-NL" dirty="0">
                <a:latin typeface="Times"/>
                <a:cs typeface="Times"/>
              </a:rPr>
              <a:t> or virus. </a:t>
            </a:r>
            <a:r>
              <a:rPr lang="nl-NL" altLang="nl-NL" dirty="0" err="1">
                <a:latin typeface="Times"/>
                <a:cs typeface="Times"/>
              </a:rPr>
              <a:t>There</a:t>
            </a:r>
            <a:r>
              <a:rPr lang="nl-NL" altLang="nl-NL" dirty="0">
                <a:latin typeface="Times"/>
                <a:cs typeface="Times"/>
              </a:rPr>
              <a:t> are multiple </a:t>
            </a:r>
            <a:r>
              <a:rPr lang="nl-NL" altLang="nl-NL" dirty="0" err="1">
                <a:latin typeface="Times"/>
                <a:cs typeface="Times"/>
              </a:rPr>
              <a:t>methods</a:t>
            </a:r>
            <a:r>
              <a:rPr lang="nl-NL" altLang="nl-NL" dirty="0">
                <a:latin typeface="Times"/>
                <a:cs typeface="Times"/>
              </a:rPr>
              <a:t> </a:t>
            </a:r>
            <a:r>
              <a:rPr lang="nl-NL" altLang="nl-NL" dirty="0" err="1">
                <a:latin typeface="Times"/>
                <a:cs typeface="Times"/>
              </a:rPr>
              <a:t>that</a:t>
            </a:r>
            <a:r>
              <a:rPr lang="nl-NL" altLang="nl-NL" dirty="0">
                <a:latin typeface="Times"/>
                <a:cs typeface="Times"/>
              </a:rPr>
              <a:t> </a:t>
            </a:r>
            <a:r>
              <a:rPr lang="nl-NL" altLang="nl-NL" dirty="0" err="1">
                <a:latin typeface="Times"/>
                <a:cs typeface="Times"/>
              </a:rPr>
              <a:t>fall</a:t>
            </a:r>
            <a:r>
              <a:rPr lang="nl-NL" altLang="nl-NL" dirty="0">
                <a:latin typeface="Times"/>
                <a:cs typeface="Times"/>
              </a:rPr>
              <a:t> in </a:t>
            </a:r>
            <a:r>
              <a:rPr lang="nl-NL" altLang="nl-NL" dirty="0" err="1">
                <a:latin typeface="Times"/>
                <a:cs typeface="Times"/>
              </a:rPr>
              <a:t>this</a:t>
            </a:r>
            <a:r>
              <a:rPr lang="nl-NL" altLang="nl-NL" dirty="0">
                <a:latin typeface="Times"/>
                <a:cs typeface="Times"/>
              </a:rPr>
              <a:t> </a:t>
            </a:r>
            <a:r>
              <a:rPr lang="nl-NL" altLang="nl-NL" dirty="0" err="1">
                <a:latin typeface="Times"/>
                <a:cs typeface="Times"/>
              </a:rPr>
              <a:t>group</a:t>
            </a:r>
            <a:r>
              <a:rPr lang="nl-NL" altLang="nl-NL" dirty="0">
                <a:latin typeface="Times"/>
                <a:cs typeface="Times"/>
              </a:rPr>
              <a:t>, </a:t>
            </a:r>
            <a:r>
              <a:rPr lang="nl-NL" altLang="nl-NL" dirty="0" err="1">
                <a:latin typeface="Times"/>
                <a:cs typeface="Times"/>
              </a:rPr>
              <a:t>including</a:t>
            </a:r>
            <a:r>
              <a:rPr lang="nl-NL" altLang="nl-NL" dirty="0">
                <a:latin typeface="Times"/>
                <a:cs typeface="Times"/>
              </a:rPr>
              <a:t>:</a:t>
            </a:r>
          </a:p>
          <a:p>
            <a:pPr>
              <a:buFontTx/>
              <a:buChar char="•"/>
            </a:pPr>
            <a:r>
              <a:rPr lang="nl-NL" altLang="nl-NL" dirty="0" err="1">
                <a:latin typeface="Times"/>
                <a:cs typeface="Times"/>
              </a:rPr>
              <a:t>Methods</a:t>
            </a:r>
            <a:r>
              <a:rPr lang="nl-NL" altLang="nl-NL" dirty="0">
                <a:latin typeface="Times"/>
                <a:cs typeface="Times"/>
              </a:rPr>
              <a:t> </a:t>
            </a:r>
            <a:r>
              <a:rPr lang="nl-NL" altLang="nl-NL" dirty="0" err="1">
                <a:latin typeface="Times"/>
                <a:cs typeface="Times"/>
              </a:rPr>
              <a:t>based</a:t>
            </a:r>
            <a:r>
              <a:rPr lang="nl-NL" altLang="nl-NL" dirty="0">
                <a:latin typeface="Times"/>
                <a:cs typeface="Times"/>
              </a:rPr>
              <a:t> on </a:t>
            </a:r>
            <a:r>
              <a:rPr lang="nl-NL" altLang="nl-NL" dirty="0" err="1">
                <a:latin typeface="Times"/>
                <a:cs typeface="Times"/>
              </a:rPr>
              <a:t>the</a:t>
            </a:r>
            <a:r>
              <a:rPr lang="nl-NL" altLang="nl-NL" dirty="0">
                <a:latin typeface="Times"/>
                <a:cs typeface="Times"/>
              </a:rPr>
              <a:t> </a:t>
            </a:r>
            <a:r>
              <a:rPr lang="nl-NL" altLang="nl-NL" u="sng" dirty="0">
                <a:latin typeface="Times"/>
                <a:cs typeface="Times"/>
                <a:hlinkClick r:id="rId8" tooltip="Polymerase chain reaction"/>
              </a:rPr>
              <a:t>Polymerase chain reaction</a:t>
            </a:r>
            <a:r>
              <a:rPr lang="nl-NL" altLang="nl-NL" dirty="0">
                <a:latin typeface="Times"/>
                <a:cs typeface="Times"/>
              </a:rPr>
              <a:t>. These tests </a:t>
            </a:r>
            <a:r>
              <a:rPr lang="nl-NL" altLang="nl-NL" dirty="0" err="1">
                <a:latin typeface="Times"/>
                <a:cs typeface="Times"/>
              </a:rPr>
              <a:t>use</a:t>
            </a:r>
            <a:r>
              <a:rPr lang="nl-NL" altLang="nl-NL" dirty="0">
                <a:latin typeface="Times"/>
                <a:cs typeface="Times"/>
              </a:rPr>
              <a:t> a primer </a:t>
            </a:r>
            <a:r>
              <a:rPr lang="nl-NL" altLang="nl-NL" dirty="0" err="1">
                <a:latin typeface="Times"/>
                <a:cs typeface="Times"/>
              </a:rPr>
              <a:t>to</a:t>
            </a:r>
            <a:r>
              <a:rPr lang="nl-NL" altLang="nl-NL" dirty="0">
                <a:latin typeface="Times"/>
                <a:cs typeface="Times"/>
              </a:rPr>
              <a:t> </a:t>
            </a:r>
            <a:r>
              <a:rPr lang="nl-NL" altLang="nl-NL" dirty="0" err="1">
                <a:latin typeface="Times"/>
                <a:cs typeface="Times"/>
              </a:rPr>
              <a:t>rapidly</a:t>
            </a:r>
            <a:r>
              <a:rPr lang="nl-NL" altLang="nl-NL" dirty="0">
                <a:latin typeface="Times"/>
                <a:cs typeface="Times"/>
              </a:rPr>
              <a:t> make </a:t>
            </a:r>
            <a:r>
              <a:rPr lang="nl-NL" altLang="nl-NL" dirty="0" err="1">
                <a:latin typeface="Times"/>
                <a:cs typeface="Times"/>
              </a:rPr>
              <a:t>copies</a:t>
            </a:r>
            <a:r>
              <a:rPr lang="nl-NL" altLang="nl-NL" dirty="0">
                <a:latin typeface="Times"/>
                <a:cs typeface="Times"/>
              </a:rPr>
              <a:t> of </a:t>
            </a:r>
            <a:r>
              <a:rPr lang="nl-NL" altLang="nl-NL" dirty="0" err="1">
                <a:latin typeface="Times"/>
                <a:cs typeface="Times"/>
              </a:rPr>
              <a:t>the</a:t>
            </a:r>
            <a:r>
              <a:rPr lang="nl-NL" altLang="nl-NL" dirty="0">
                <a:latin typeface="Times"/>
                <a:cs typeface="Times"/>
              </a:rPr>
              <a:t> </a:t>
            </a:r>
            <a:r>
              <a:rPr lang="nl-NL" altLang="nl-NL" dirty="0" err="1">
                <a:latin typeface="Times"/>
                <a:cs typeface="Times"/>
              </a:rPr>
              <a:t>genetic</a:t>
            </a:r>
            <a:r>
              <a:rPr lang="nl-NL" altLang="nl-NL" dirty="0">
                <a:latin typeface="Times"/>
                <a:cs typeface="Times"/>
              </a:rPr>
              <a:t> </a:t>
            </a:r>
            <a:r>
              <a:rPr lang="nl-NL" altLang="nl-NL" dirty="0" err="1">
                <a:latin typeface="Times"/>
                <a:cs typeface="Times"/>
              </a:rPr>
              <a:t>material</a:t>
            </a:r>
            <a:r>
              <a:rPr lang="nl-NL" altLang="nl-NL" dirty="0">
                <a:latin typeface="Times"/>
                <a:cs typeface="Times"/>
              </a:rPr>
              <a:t>. </a:t>
            </a:r>
          </a:p>
          <a:p>
            <a:pPr>
              <a:buFontTx/>
              <a:buChar char="•"/>
            </a:pPr>
            <a:r>
              <a:rPr lang="nl-NL" altLang="nl-NL" dirty="0" err="1">
                <a:latin typeface="Times"/>
                <a:cs typeface="Times"/>
              </a:rPr>
              <a:t>Branched</a:t>
            </a:r>
            <a:r>
              <a:rPr lang="nl-NL" altLang="nl-NL" dirty="0">
                <a:latin typeface="Times"/>
                <a:cs typeface="Times"/>
              </a:rPr>
              <a:t> DNA (</a:t>
            </a:r>
            <a:r>
              <a:rPr lang="nl-NL" altLang="nl-NL" dirty="0" err="1">
                <a:latin typeface="Times"/>
                <a:cs typeface="Times"/>
              </a:rPr>
              <a:t>quantiplex</a:t>
            </a:r>
            <a:r>
              <a:rPr lang="nl-NL" altLang="nl-NL" dirty="0">
                <a:latin typeface="Times"/>
                <a:cs typeface="Times"/>
              </a:rPr>
              <a:t> </a:t>
            </a:r>
            <a:r>
              <a:rPr lang="nl-NL" altLang="nl-NL" dirty="0" err="1">
                <a:latin typeface="Times"/>
                <a:cs typeface="Times"/>
              </a:rPr>
              <a:t>bDNA</a:t>
            </a:r>
            <a:r>
              <a:rPr lang="nl-NL" altLang="nl-NL" dirty="0">
                <a:latin typeface="Times"/>
                <a:cs typeface="Times"/>
              </a:rPr>
              <a:t>) tests </a:t>
            </a:r>
            <a:r>
              <a:rPr lang="nl-NL" altLang="nl-NL" dirty="0" err="1">
                <a:latin typeface="Times"/>
                <a:cs typeface="Times"/>
              </a:rPr>
              <a:t>use</a:t>
            </a:r>
            <a:r>
              <a:rPr lang="nl-NL" altLang="nl-NL" dirty="0">
                <a:latin typeface="Times"/>
                <a:cs typeface="Times"/>
              </a:rPr>
              <a:t> a molecule </a:t>
            </a:r>
            <a:r>
              <a:rPr lang="nl-NL" altLang="nl-NL" dirty="0" err="1">
                <a:latin typeface="Times"/>
                <a:cs typeface="Times"/>
              </a:rPr>
              <a:t>that</a:t>
            </a:r>
            <a:r>
              <a:rPr lang="nl-NL" altLang="nl-NL" dirty="0">
                <a:latin typeface="Times"/>
                <a:cs typeface="Times"/>
              </a:rPr>
              <a:t> links </a:t>
            </a:r>
            <a:r>
              <a:rPr lang="nl-NL" altLang="nl-NL" dirty="0" err="1">
                <a:latin typeface="Times"/>
                <a:cs typeface="Times"/>
              </a:rPr>
              <a:t>to</a:t>
            </a:r>
            <a:r>
              <a:rPr lang="nl-NL" altLang="nl-NL" dirty="0">
                <a:latin typeface="Times"/>
                <a:cs typeface="Times"/>
              </a:rPr>
              <a:t> </a:t>
            </a:r>
            <a:r>
              <a:rPr lang="nl-NL" altLang="nl-NL" dirty="0" err="1">
                <a:latin typeface="Times"/>
                <a:cs typeface="Times"/>
              </a:rPr>
              <a:t>the</a:t>
            </a:r>
            <a:r>
              <a:rPr lang="nl-NL" altLang="nl-NL" dirty="0">
                <a:latin typeface="Times"/>
                <a:cs typeface="Times"/>
              </a:rPr>
              <a:t> </a:t>
            </a:r>
            <a:r>
              <a:rPr lang="nl-NL" altLang="nl-NL" dirty="0" err="1">
                <a:latin typeface="Times"/>
                <a:cs typeface="Times"/>
              </a:rPr>
              <a:t>specific</a:t>
            </a:r>
            <a:r>
              <a:rPr lang="nl-NL" altLang="nl-NL" dirty="0">
                <a:latin typeface="Times"/>
                <a:cs typeface="Times"/>
              </a:rPr>
              <a:t> </a:t>
            </a:r>
            <a:r>
              <a:rPr lang="nl-NL" altLang="nl-NL" dirty="0" err="1">
                <a:latin typeface="Times"/>
                <a:cs typeface="Times"/>
              </a:rPr>
              <a:t>genetic</a:t>
            </a:r>
            <a:r>
              <a:rPr lang="nl-NL" altLang="nl-NL" dirty="0">
                <a:latin typeface="Times"/>
                <a:cs typeface="Times"/>
              </a:rPr>
              <a:t> </a:t>
            </a:r>
            <a:r>
              <a:rPr lang="nl-NL" altLang="nl-NL" dirty="0" err="1">
                <a:latin typeface="Times"/>
                <a:cs typeface="Times"/>
              </a:rPr>
              <a:t>material</a:t>
            </a:r>
            <a:r>
              <a:rPr lang="nl-NL" altLang="nl-NL" dirty="0">
                <a:latin typeface="Times"/>
                <a:cs typeface="Times"/>
              </a:rPr>
              <a:t>. </a:t>
            </a:r>
            <a:endParaRPr lang="nl-NL" altLang="nl-NL" dirty="0">
              <a:latin typeface="Times" panose="02020603050405020304" pitchFamily="18" charset="0"/>
              <a:cs typeface="Times"/>
            </a:endParaRPr>
          </a:p>
          <a:p>
            <a:pPr>
              <a:buFontTx/>
              <a:buChar char="•"/>
            </a:pPr>
            <a:r>
              <a:rPr lang="nl-NL" altLang="nl-NL" dirty="0">
                <a:latin typeface="Times"/>
                <a:cs typeface="Times"/>
                <a:hlinkClick r:id="rId9" tooltip="Ligase chain reaction"/>
              </a:rPr>
              <a:t>Ligase chain reaction</a:t>
            </a:r>
            <a:endParaRPr lang="nl-NL" altLang="nl-NL" dirty="0">
              <a:latin typeface="Times"/>
              <a:cs typeface="Times"/>
            </a:endParaRPr>
          </a:p>
          <a:p>
            <a:pPr>
              <a:buFontTx/>
              <a:buChar char="•"/>
            </a:pPr>
            <a:endParaRPr lang="nl-NL" altLang="nl-NL">
              <a:latin typeface="Times" panose="02020603050405020304" pitchFamily="18" charset="0"/>
            </a:endParaRPr>
          </a:p>
          <a:p>
            <a:r>
              <a:rPr lang="nl-NL" altLang="nl-NL" dirty="0">
                <a:latin typeface="Times"/>
                <a:cs typeface="Times"/>
              </a:rPr>
              <a:t>Alternatief: chlamydia kweek – duur langer (5-7 dagen)</a:t>
            </a:r>
          </a:p>
        </p:txBody>
      </p:sp>
    </p:spTree>
    <p:extLst>
      <p:ext uri="{BB962C8B-B14F-4D97-AF65-F5344CB8AC3E}">
        <p14:creationId xmlns:p14="http://schemas.microsoft.com/office/powerpoint/2010/main" val="3561929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Times"/>
                <a:cs typeface="Times"/>
              </a:rPr>
              <a:t>Vrouwen en anale infecties </a:t>
            </a:r>
            <a:r>
              <a:rPr lang="nl-NL" altLang="nl-NL" dirty="0" err="1">
                <a:latin typeface="Times"/>
                <a:cs typeface="Times"/>
              </a:rPr>
              <a:t>doxy</a:t>
            </a:r>
            <a:r>
              <a:rPr lang="nl-NL" altLang="nl-NL" dirty="0">
                <a:latin typeface="Times"/>
                <a:cs typeface="Times"/>
              </a:rPr>
              <a:t> anders </a:t>
            </a:r>
            <a:r>
              <a:rPr lang="nl-NL" altLang="nl-NL" dirty="0" err="1">
                <a:latin typeface="Times"/>
                <a:cs typeface="Times"/>
              </a:rPr>
              <a:t>azitro</a:t>
            </a:r>
          </a:p>
          <a:p>
            <a:endParaRPr lang="nl-NL" altLang="nl-NL" dirty="0">
              <a:latin typeface="Times"/>
              <a:cs typeface="Times"/>
            </a:endParaRPr>
          </a:p>
          <a:p>
            <a:r>
              <a:rPr lang="nl-NL" altLang="nl-NL" dirty="0">
                <a:latin typeface="Times"/>
                <a:cs typeface="Times"/>
              </a:rPr>
              <a:t>1e keus: </a:t>
            </a:r>
            <a:r>
              <a:rPr lang="nl-NL" altLang="nl-NL" dirty="0" err="1">
                <a:latin typeface="Times"/>
                <a:cs typeface="Times"/>
              </a:rPr>
              <a:t>azithromycine</a:t>
            </a:r>
            <a:r>
              <a:rPr lang="nl-NL" altLang="nl-NL" dirty="0">
                <a:latin typeface="Times"/>
                <a:cs typeface="Times"/>
              </a:rPr>
              <a:t> (macrolide)</a:t>
            </a:r>
            <a:endParaRPr lang="nl-NL" dirty="0">
              <a:latin typeface="Times"/>
              <a:cs typeface="Times"/>
            </a:endParaRPr>
          </a:p>
          <a:p>
            <a:r>
              <a:rPr lang="nl-NL" altLang="nl-NL" dirty="0">
                <a:latin typeface="Times"/>
                <a:cs typeface="Times"/>
              </a:rPr>
              <a:t>2de keus: doxycycline (tetracycline)</a:t>
            </a:r>
          </a:p>
          <a:p>
            <a:r>
              <a:rPr lang="nl-NL" altLang="nl-NL" dirty="0">
                <a:latin typeface="Times"/>
                <a:cs typeface="Times"/>
              </a:rPr>
              <a:t>Even werkzaam, maar therapietrouw waarschijnlijk groter bij 1.</a:t>
            </a:r>
          </a:p>
          <a:p>
            <a:endParaRPr lang="nl-NL" altLang="nl-NL">
              <a:latin typeface="Times" panose="02020603050405020304" pitchFamily="18" charset="0"/>
            </a:endParaRPr>
          </a:p>
          <a:p>
            <a:r>
              <a:rPr lang="nl-NL" altLang="nl-NL" dirty="0" err="1">
                <a:latin typeface="Times"/>
                <a:cs typeface="Times"/>
              </a:rPr>
              <a:t>Zwangeren</a:t>
            </a:r>
            <a:r>
              <a:rPr lang="nl-NL" altLang="nl-NL" dirty="0">
                <a:latin typeface="Times"/>
                <a:cs typeface="Times"/>
              </a:rPr>
              <a:t>:</a:t>
            </a:r>
          </a:p>
          <a:p>
            <a:r>
              <a:rPr lang="nl-NL" altLang="nl-NL" dirty="0">
                <a:latin typeface="Times"/>
                <a:cs typeface="Times"/>
              </a:rPr>
              <a:t>Azitromycine (grotere therapietrouw? Minder goed uitgezocht) of amoxicilline</a:t>
            </a:r>
          </a:p>
          <a:p>
            <a:endParaRPr lang="nl-NL" altLang="nl-NL">
              <a:latin typeface="Times" panose="02020603050405020304" pitchFamily="18" charset="0"/>
            </a:endParaRPr>
          </a:p>
          <a:p>
            <a:r>
              <a:rPr lang="nl-NL" altLang="nl-NL" b="1" dirty="0">
                <a:latin typeface="Times"/>
                <a:cs typeface="Times"/>
              </a:rPr>
              <a:t>SYNDROMIC MANAGEMENT</a:t>
            </a:r>
          </a:p>
        </p:txBody>
      </p:sp>
    </p:spTree>
    <p:extLst>
      <p:ext uri="{BB962C8B-B14F-4D97-AF65-F5344CB8AC3E}">
        <p14:creationId xmlns:p14="http://schemas.microsoft.com/office/powerpoint/2010/main" val="1112582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latin typeface="Times" panose="02020603050405020304" pitchFamily="18" charset="0"/>
              </a:rPr>
              <a:t>Gram negatieve diplococ (gonococ)</a:t>
            </a:r>
          </a:p>
          <a:p>
            <a:endParaRPr lang="nl-NL" altLang="nl-NL">
              <a:latin typeface="Times" panose="02020603050405020304" pitchFamily="18" charset="0"/>
            </a:endParaRPr>
          </a:p>
          <a:p>
            <a:r>
              <a:rPr lang="nl-NL" altLang="nl-NL">
                <a:latin typeface="Times" panose="02020603050405020304" pitchFamily="18" charset="0"/>
              </a:rPr>
              <a:t>Door middel van zogenaamde pili (draadvormige structuren) kunnen gonococcen zich hechten aan mucosacellen. Zij kunnen doordringen tot de mucosacellen, zich hierin vermenigvuldigen en vervolgens migreren naar de subepitheliale ruimte en een uitgebreide </a:t>
            </a:r>
            <a:r>
              <a:rPr lang="nl-NL" altLang="nl-NL">
                <a:latin typeface="Times" panose="02020603050405020304" pitchFamily="18" charset="0"/>
                <a:hlinkClick r:id="rId3" tooltip="Infectie"/>
              </a:rPr>
              <a:t>infectie</a:t>
            </a:r>
            <a:r>
              <a:rPr lang="nl-NL" altLang="nl-NL">
                <a:latin typeface="Times" panose="02020603050405020304" pitchFamily="18" charset="0"/>
              </a:rPr>
              <a:t> veroorzaken.</a:t>
            </a:r>
          </a:p>
          <a:p>
            <a:r>
              <a:rPr lang="nl-NL" altLang="nl-NL">
                <a:latin typeface="Times" panose="02020603050405020304" pitchFamily="18" charset="0"/>
              </a:rPr>
              <a:t>De bacterie wordt slecht </a:t>
            </a:r>
            <a:r>
              <a:rPr lang="nl-NL" altLang="nl-NL" i="1">
                <a:latin typeface="Times" panose="02020603050405020304" pitchFamily="18" charset="0"/>
                <a:hlinkClick r:id="rId4" tooltip="Gefagocyteerd"/>
              </a:rPr>
              <a:t>gefagocyteerd</a:t>
            </a:r>
            <a:r>
              <a:rPr lang="nl-NL" altLang="nl-NL">
                <a:latin typeface="Times" panose="02020603050405020304" pitchFamily="18" charset="0"/>
              </a:rPr>
              <a:t> door het bezit van een polysaccharidekapsel. Ook de pili hebben een remmende werking op de </a:t>
            </a:r>
            <a:r>
              <a:rPr lang="nl-NL" altLang="nl-NL">
                <a:latin typeface="Times" panose="02020603050405020304" pitchFamily="18" charset="0"/>
                <a:hlinkClick r:id="rId5" tooltip="Fagocytose"/>
              </a:rPr>
              <a:t>fagocytose</a:t>
            </a:r>
            <a:r>
              <a:rPr lang="nl-NL" altLang="nl-NL">
                <a:latin typeface="Times" panose="02020603050405020304" pitchFamily="18" charset="0"/>
              </a:rPr>
              <a:t>.</a:t>
            </a:r>
          </a:p>
          <a:p>
            <a:r>
              <a:rPr lang="nl-NL" altLang="nl-NL">
                <a:latin typeface="Times" panose="02020603050405020304" pitchFamily="18" charset="0"/>
              </a:rPr>
              <a:t>Overgenomen van "</a:t>
            </a:r>
            <a:r>
              <a:rPr lang="nl-NL" altLang="nl-NL">
                <a:latin typeface="Times" panose="02020603050405020304" pitchFamily="18" charset="0"/>
                <a:hlinkClick r:id="rId6"/>
              </a:rPr>
              <a:t>http://nl.wikipedia.org/w/index.php?title=Neisseria_gonorrhoeae&amp;oldid=24845558</a:t>
            </a:r>
            <a:r>
              <a:rPr lang="nl-NL" altLang="nl-NL">
                <a:latin typeface="Times" panose="02020603050405020304" pitchFamily="18" charset="0"/>
              </a:rPr>
              <a:t>" </a:t>
            </a:r>
          </a:p>
        </p:txBody>
      </p:sp>
    </p:spTree>
    <p:extLst>
      <p:ext uri="{BB962C8B-B14F-4D97-AF65-F5344CB8AC3E}">
        <p14:creationId xmlns:p14="http://schemas.microsoft.com/office/powerpoint/2010/main" val="2038745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latin typeface="Times" panose="02020603050405020304" pitchFamily="18" charset="0"/>
              </a:rPr>
              <a:t>Gram negatieve diplococ (gonococ)</a:t>
            </a:r>
          </a:p>
        </p:txBody>
      </p:sp>
    </p:spTree>
    <p:extLst>
      <p:ext uri="{BB962C8B-B14F-4D97-AF65-F5344CB8AC3E}">
        <p14:creationId xmlns:p14="http://schemas.microsoft.com/office/powerpoint/2010/main" val="2791877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latin typeface="Times" panose="02020603050405020304" pitchFamily="18" charset="0"/>
              </a:rPr>
              <a:t>Urethritis: Pijn, jeuk, branderigheid tijdens mictie, vaak pussig ecoulement (80%)</a:t>
            </a:r>
          </a:p>
          <a:p>
            <a:r>
              <a:rPr lang="nl-NL" altLang="nl-NL">
                <a:latin typeface="Times" panose="02020603050405020304" pitchFamily="18" charset="0"/>
              </a:rPr>
              <a:t>Epididymitis: pijnlijke bal, roodheid, zwelling</a:t>
            </a:r>
          </a:p>
          <a:p>
            <a:r>
              <a:rPr lang="nl-NL" altLang="nl-NL">
                <a:latin typeface="Times" panose="02020603050405020304" pitchFamily="18" charset="0"/>
              </a:rPr>
              <a:t>Proctitis: jeuk, pijn, pussige afscheiding</a:t>
            </a:r>
          </a:p>
          <a:p>
            <a:endParaRPr lang="nl-NL" altLang="nl-NL">
              <a:latin typeface="Times" panose="02020603050405020304" pitchFamily="18" charset="0"/>
            </a:endParaRPr>
          </a:p>
        </p:txBody>
      </p:sp>
    </p:spTree>
    <p:extLst>
      <p:ext uri="{BB962C8B-B14F-4D97-AF65-F5344CB8AC3E}">
        <p14:creationId xmlns:p14="http://schemas.microsoft.com/office/powerpoint/2010/main" val="153754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latin typeface="Times" panose="02020603050405020304" pitchFamily="18" charset="0"/>
              </a:rPr>
              <a:t>Urethritis: Pijn, jeuk, branderigheid tijdens mictie</a:t>
            </a:r>
          </a:p>
          <a:p>
            <a:r>
              <a:rPr lang="nl-NL" altLang="nl-NL">
                <a:latin typeface="Times" panose="02020603050405020304" pitchFamily="18" charset="0"/>
              </a:rPr>
              <a:t>Cervicitis: afwijkende afscheiding, bloedverlies tijdens coitus</a:t>
            </a:r>
          </a:p>
          <a:p>
            <a:r>
              <a:rPr lang="nl-NL" altLang="nl-NL">
                <a:latin typeface="Times" panose="02020603050405020304" pitchFamily="18" charset="0"/>
              </a:rPr>
              <a:t>Salpingitis: intermenstruele bloedingen, diepe dyspareunie, buipijn, koorts</a:t>
            </a:r>
          </a:p>
          <a:p>
            <a:r>
              <a:rPr lang="nl-NL" altLang="nl-NL">
                <a:latin typeface="Times" panose="02020603050405020304" pitchFamily="18" charset="0"/>
              </a:rPr>
              <a:t>Proctitis: jeuk, pijn, pussige afscheiding</a:t>
            </a:r>
          </a:p>
          <a:p>
            <a:endParaRPr lang="nl-NL" altLang="nl-NL">
              <a:latin typeface="Times" panose="02020603050405020304" pitchFamily="18" charset="0"/>
            </a:endParaRPr>
          </a:p>
          <a:p>
            <a:r>
              <a:rPr lang="nl-NL" altLang="nl-NL">
                <a:latin typeface="Times" panose="02020603050405020304" pitchFamily="18" charset="0"/>
              </a:rPr>
              <a:t>Infertiliteit: 11% van de vrouwen met PID hebben verkleefde eileiders</a:t>
            </a:r>
          </a:p>
          <a:p>
            <a:endParaRPr lang="nl-NL" altLang="nl-NL">
              <a:latin typeface="Times" panose="02020603050405020304" pitchFamily="18" charset="0"/>
            </a:endParaRPr>
          </a:p>
        </p:txBody>
      </p:sp>
    </p:spTree>
    <p:extLst>
      <p:ext uri="{BB962C8B-B14F-4D97-AF65-F5344CB8AC3E}">
        <p14:creationId xmlns:p14="http://schemas.microsoft.com/office/powerpoint/2010/main" val="88142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a:latin typeface="Times" panose="02020603050405020304" pitchFamily="18" charset="0"/>
              </a:rPr>
              <a:t>Alternatief: kweek</a:t>
            </a:r>
          </a:p>
        </p:txBody>
      </p:sp>
    </p:spTree>
    <p:extLst>
      <p:ext uri="{BB962C8B-B14F-4D97-AF65-F5344CB8AC3E}">
        <p14:creationId xmlns:p14="http://schemas.microsoft.com/office/powerpoint/2010/main" val="395975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90000"/>
              </a:lnSpc>
              <a:spcBef>
                <a:spcPts val="1000"/>
              </a:spcBef>
              <a:buFont typeface="Arial"/>
              <a:buChar char="•"/>
            </a:pPr>
            <a:r>
              <a:rPr lang="nl-NL" dirty="0"/>
              <a:t>Penicilline allergie: </a:t>
            </a:r>
            <a:r>
              <a:rPr lang="nl-NL" dirty="0" err="1"/>
              <a:t>ciproxin</a:t>
            </a:r>
            <a:r>
              <a:rPr lang="nl-NL" dirty="0"/>
              <a:t> 500mg p.o. eenmalig</a:t>
            </a:r>
            <a:endParaRPr lang="en-US" dirty="0"/>
          </a:p>
          <a:p>
            <a:pPr marL="171450" indent="-171450">
              <a:lnSpc>
                <a:spcPct val="90000"/>
              </a:lnSpc>
              <a:spcBef>
                <a:spcPts val="1000"/>
              </a:spcBef>
              <a:buFont typeface="Arial"/>
              <a:buChar char="•"/>
            </a:pPr>
            <a:r>
              <a:rPr lang="nl-NL" dirty="0" err="1"/>
              <a:t>Zwangeren</a:t>
            </a:r>
            <a:r>
              <a:rPr lang="nl-NL" dirty="0"/>
              <a:t>: ceftriaxon 250-500mg i.m. eenmalig</a:t>
            </a:r>
            <a:endParaRPr lang="en-US" dirty="0"/>
          </a:p>
          <a:p>
            <a:pPr marL="171450" indent="-171450">
              <a:lnSpc>
                <a:spcPct val="90000"/>
              </a:lnSpc>
              <a:spcBef>
                <a:spcPts val="1000"/>
              </a:spcBef>
              <a:buFont typeface="Arial"/>
              <a:buChar char="•"/>
            </a:pPr>
            <a:endParaRPr lang="nl-NL" dirty="0"/>
          </a:p>
          <a:p>
            <a:endParaRPr lang="nl-NL" altLang="nl-NL" b="1" dirty="0">
              <a:latin typeface="Times"/>
              <a:cs typeface="Times"/>
            </a:endParaRPr>
          </a:p>
          <a:p>
            <a:endParaRPr lang="nl-NL" altLang="nl-NL" b="1" dirty="0">
              <a:latin typeface="Times"/>
              <a:cs typeface="Times"/>
            </a:endParaRPr>
          </a:p>
          <a:p>
            <a:r>
              <a:rPr lang="nl-NL" altLang="nl-NL" b="1" dirty="0">
                <a:latin typeface="Times"/>
                <a:cs typeface="Times"/>
              </a:rPr>
              <a:t>SYNDROMATIC MANAGEMENT</a:t>
            </a:r>
            <a:endParaRPr lang="nl-NL" dirty="0"/>
          </a:p>
          <a:p>
            <a:endParaRPr lang="nl-NL" altLang="nl-NL" b="1">
              <a:latin typeface="Times" panose="02020603050405020304" pitchFamily="18" charset="0"/>
            </a:endParaRPr>
          </a:p>
          <a:p>
            <a:r>
              <a:rPr lang="nl-NL" altLang="nl-NL" dirty="0">
                <a:latin typeface="Times"/>
                <a:cs typeface="Times"/>
              </a:rPr>
              <a:t>Ceftriaxon (cefalosporine)</a:t>
            </a:r>
          </a:p>
          <a:p>
            <a:r>
              <a:rPr lang="nl-NL" altLang="nl-NL" dirty="0">
                <a:latin typeface="Times"/>
                <a:cs typeface="Times"/>
              </a:rPr>
              <a:t>Cefuroxim = </a:t>
            </a:r>
            <a:r>
              <a:rPr lang="nl-NL" altLang="nl-NL" dirty="0" err="1">
                <a:latin typeface="Times"/>
                <a:cs typeface="Times"/>
              </a:rPr>
              <a:t>zinacef</a:t>
            </a:r>
            <a:r>
              <a:rPr lang="nl-NL" altLang="nl-NL" dirty="0">
                <a:latin typeface="Times"/>
                <a:cs typeface="Times"/>
              </a:rPr>
              <a:t> (cefalosporine)</a:t>
            </a:r>
          </a:p>
          <a:p>
            <a:r>
              <a:rPr lang="nl-NL" altLang="nl-NL" dirty="0" err="1">
                <a:latin typeface="Times"/>
                <a:cs typeface="Times"/>
              </a:rPr>
              <a:t>Ciproxin</a:t>
            </a:r>
            <a:r>
              <a:rPr lang="nl-NL" altLang="nl-NL" dirty="0">
                <a:latin typeface="Times"/>
                <a:cs typeface="Times"/>
              </a:rPr>
              <a:t> (</a:t>
            </a:r>
            <a:r>
              <a:rPr lang="nl-NL" altLang="nl-NL" dirty="0" err="1">
                <a:latin typeface="Times"/>
                <a:cs typeface="Times"/>
              </a:rPr>
              <a:t>chinolon</a:t>
            </a:r>
            <a:r>
              <a:rPr lang="nl-NL" altLang="nl-NL" dirty="0">
                <a:latin typeface="Times"/>
                <a:cs typeface="Times"/>
              </a:rPr>
              <a:t>)</a:t>
            </a:r>
          </a:p>
        </p:txBody>
      </p:sp>
    </p:spTree>
    <p:extLst>
      <p:ext uri="{BB962C8B-B14F-4D97-AF65-F5344CB8AC3E}">
        <p14:creationId xmlns:p14="http://schemas.microsoft.com/office/powerpoint/2010/main" val="3718116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Times" panose="02020603050405020304" pitchFamily="18" charset="0"/>
            </a:endParaRPr>
          </a:p>
        </p:txBody>
      </p:sp>
    </p:spTree>
    <p:extLst>
      <p:ext uri="{BB962C8B-B14F-4D97-AF65-F5344CB8AC3E}">
        <p14:creationId xmlns:p14="http://schemas.microsoft.com/office/powerpoint/2010/main" val="236432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veranderende puberlijf</a:t>
            </a:r>
          </a:p>
          <a:p>
            <a:pPr lvl="1"/>
            <a:r>
              <a:rPr lang="nl-NL" dirty="0"/>
              <a:t>Penis: </a:t>
            </a:r>
            <a:r>
              <a:rPr lang="nl-NL" dirty="0" err="1"/>
              <a:t>hygiene</a:t>
            </a:r>
            <a:r>
              <a:rPr lang="nl-NL" dirty="0"/>
              <a:t>, phimosis, balanitis, paraphimosis</a:t>
            </a:r>
          </a:p>
          <a:p>
            <a:pPr lvl="1"/>
            <a:r>
              <a:rPr lang="nl-NL" dirty="0"/>
              <a:t>Menstruatie/tampons</a:t>
            </a:r>
          </a:p>
          <a:p>
            <a:pPr lvl="1"/>
            <a:r>
              <a:rPr lang="nl-NL" dirty="0"/>
              <a:t>Schaamlipcorrectie/</a:t>
            </a:r>
            <a:r>
              <a:rPr lang="nl-NL" dirty="0" err="1"/>
              <a:t>bodyshaming</a:t>
            </a:r>
            <a:endParaRPr lang="nl-NL" dirty="0"/>
          </a:p>
          <a:p>
            <a:r>
              <a:rPr lang="nl-NL" dirty="0"/>
              <a:t>Seksualiteit</a:t>
            </a:r>
          </a:p>
          <a:p>
            <a:pPr lvl="1"/>
            <a:r>
              <a:rPr lang="nl-NL" dirty="0" err="1"/>
              <a:t>Frenulumruptuur</a:t>
            </a:r>
            <a:r>
              <a:rPr lang="nl-NL" dirty="0"/>
              <a:t>/penisfractuur/priapisme</a:t>
            </a:r>
          </a:p>
          <a:p>
            <a:pPr lvl="1"/>
            <a:r>
              <a:rPr lang="nl-NL" dirty="0" err="1"/>
              <a:t>Sexueel</a:t>
            </a:r>
            <a:r>
              <a:rPr lang="nl-NL" dirty="0"/>
              <a:t> misbruik/bekkenbodem/dyspareunie</a:t>
            </a:r>
          </a:p>
          <a:p>
            <a:pPr lvl="1"/>
            <a:r>
              <a:rPr lang="nl-NL" dirty="0"/>
              <a:t>OAC/ongewilde zwangerschap</a:t>
            </a:r>
          </a:p>
          <a:p>
            <a:pPr lvl="1"/>
            <a:r>
              <a:rPr lang="nl-NL" dirty="0"/>
              <a:t>SOA/</a:t>
            </a:r>
            <a:r>
              <a:rPr lang="nl-NL" dirty="0" err="1"/>
              <a:t>epididymitis</a:t>
            </a:r>
            <a:endParaRPr lang="nl-NL" dirty="0"/>
          </a:p>
          <a:p>
            <a:r>
              <a:rPr lang="nl-NL" dirty="0"/>
              <a:t>Andere rariteiten in het onderbroekgebied</a:t>
            </a:r>
          </a:p>
          <a:p>
            <a:pPr lvl="1"/>
            <a:r>
              <a:rPr lang="nl-NL" dirty="0" err="1"/>
              <a:t>Torsio</a:t>
            </a:r>
            <a:r>
              <a:rPr lang="nl-NL" dirty="0"/>
              <a:t> testis</a:t>
            </a:r>
          </a:p>
          <a:p>
            <a:pPr lvl="1"/>
            <a:r>
              <a:rPr lang="nl-NL" dirty="0"/>
              <a:t>Testistumor</a:t>
            </a:r>
          </a:p>
          <a:p>
            <a:pPr lvl="1"/>
            <a:r>
              <a:rPr lang="nl-NL" dirty="0"/>
              <a:t>Testisruptuur</a:t>
            </a:r>
          </a:p>
          <a:p>
            <a:pPr lvl="1"/>
            <a:r>
              <a:rPr lang="nl-NL" dirty="0"/>
              <a:t>Fluor vaginalis</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4</a:t>
            </a:fld>
            <a:endParaRPr lang="nl-NL"/>
          </a:p>
        </p:txBody>
      </p:sp>
    </p:spTree>
    <p:extLst>
      <p:ext uri="{BB962C8B-B14F-4D97-AF65-F5344CB8AC3E}">
        <p14:creationId xmlns:p14="http://schemas.microsoft.com/office/powerpoint/2010/main" val="4061149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latin typeface="Times" panose="02020603050405020304" pitchFamily="18" charset="0"/>
            </a:endParaRPr>
          </a:p>
        </p:txBody>
      </p:sp>
    </p:spTree>
    <p:extLst>
      <p:ext uri="{BB962C8B-B14F-4D97-AF65-F5344CB8AC3E}">
        <p14:creationId xmlns:p14="http://schemas.microsoft.com/office/powerpoint/2010/main" val="1560638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dirty="0" err="1">
                <a:latin typeface="Times"/>
                <a:cs typeface="Times"/>
              </a:rPr>
              <a:t>Aciclovir</a:t>
            </a:r>
            <a:r>
              <a:rPr lang="nl-NL" altLang="nl-NL" dirty="0">
                <a:latin typeface="Times"/>
                <a:cs typeface="Times"/>
              </a:rPr>
              <a:t> = </a:t>
            </a:r>
            <a:r>
              <a:rPr lang="nl-NL" altLang="nl-NL" dirty="0" err="1">
                <a:latin typeface="Times"/>
                <a:cs typeface="Times"/>
              </a:rPr>
              <a:t>zovirax</a:t>
            </a:r>
            <a:r>
              <a:rPr lang="nl-NL" altLang="nl-NL" dirty="0">
                <a:latin typeface="Times"/>
                <a:cs typeface="Times"/>
              </a:rPr>
              <a:t>, </a:t>
            </a:r>
            <a:r>
              <a:rPr lang="nl-NL" altLang="nl-NL" dirty="0" err="1">
                <a:latin typeface="Times"/>
                <a:cs typeface="Times"/>
              </a:rPr>
              <a:t>valaciclovir</a:t>
            </a:r>
            <a:r>
              <a:rPr lang="nl-NL" altLang="nl-NL" dirty="0">
                <a:latin typeface="Times"/>
                <a:cs typeface="Times"/>
              </a:rPr>
              <a:t>, </a:t>
            </a:r>
            <a:r>
              <a:rPr lang="nl-NL" altLang="nl-NL" dirty="0" err="1">
                <a:latin typeface="Times"/>
                <a:cs typeface="Times"/>
              </a:rPr>
              <a:t>famciclovir</a:t>
            </a:r>
          </a:p>
          <a:p>
            <a:pPr marL="171450" indent="-171450">
              <a:lnSpc>
                <a:spcPct val="90000"/>
              </a:lnSpc>
              <a:spcBef>
                <a:spcPts val="1000"/>
              </a:spcBef>
              <a:buFont typeface="Arial"/>
              <a:buChar char="•"/>
            </a:pPr>
            <a:r>
              <a:rPr lang="nl-NL" dirty="0" err="1"/>
              <a:t>Valaciclovir</a:t>
            </a:r>
            <a:r>
              <a:rPr lang="nl-NL" dirty="0"/>
              <a:t> 2dd 500mg </a:t>
            </a:r>
            <a:r>
              <a:rPr lang="nl-NL" dirty="0" err="1"/>
              <a:t>ged</a:t>
            </a:r>
            <a:r>
              <a:rPr lang="nl-NL" dirty="0"/>
              <a:t> 5-10 </a:t>
            </a:r>
            <a:r>
              <a:rPr lang="nl-NL" dirty="0" err="1"/>
              <a:t>dgn</a:t>
            </a:r>
            <a:r>
              <a:rPr lang="nl-NL" dirty="0"/>
              <a:t> (recidief 3-5 </a:t>
            </a:r>
            <a:r>
              <a:rPr lang="nl-NL" dirty="0" err="1"/>
              <a:t>dgn</a:t>
            </a:r>
            <a:r>
              <a:rPr lang="nl-NL" dirty="0"/>
              <a:t>)</a:t>
            </a:r>
            <a:endParaRPr lang="en-US" dirty="0"/>
          </a:p>
          <a:p>
            <a:pPr marL="171450" indent="-171450">
              <a:lnSpc>
                <a:spcPct val="90000"/>
              </a:lnSpc>
              <a:spcBef>
                <a:spcPts val="1000"/>
              </a:spcBef>
              <a:buFont typeface="Arial"/>
              <a:buChar char="•"/>
            </a:pPr>
            <a:r>
              <a:rPr lang="nl-NL" dirty="0" err="1"/>
              <a:t>Famciclovir</a:t>
            </a:r>
            <a:r>
              <a:rPr lang="nl-NL" dirty="0"/>
              <a:t> 3dd 250mg </a:t>
            </a:r>
            <a:r>
              <a:rPr lang="nl-NL" dirty="0" err="1"/>
              <a:t>ged</a:t>
            </a:r>
            <a:r>
              <a:rPr lang="nl-NL" dirty="0"/>
              <a:t> 5 </a:t>
            </a:r>
            <a:r>
              <a:rPr lang="nl-NL" dirty="0" err="1"/>
              <a:t>dgn</a:t>
            </a:r>
            <a:r>
              <a:rPr lang="nl-NL" dirty="0"/>
              <a:t> (recidief 1-5 </a:t>
            </a:r>
            <a:r>
              <a:rPr lang="nl-NL" dirty="0" err="1"/>
              <a:t>dgn</a:t>
            </a:r>
            <a:r>
              <a:rPr lang="nl-NL" dirty="0"/>
              <a:t>)</a:t>
            </a:r>
            <a:endParaRPr lang="en-US" dirty="0"/>
          </a:p>
          <a:p>
            <a:pPr marL="171450" indent="-171450">
              <a:lnSpc>
                <a:spcPct val="90000"/>
              </a:lnSpc>
              <a:spcBef>
                <a:spcPts val="1000"/>
              </a:spcBef>
              <a:buFont typeface="Arial"/>
              <a:buChar char="•"/>
            </a:pPr>
            <a:r>
              <a:rPr lang="nl-NL" dirty="0" err="1"/>
              <a:t>Zwangeren</a:t>
            </a:r>
            <a:r>
              <a:rPr lang="nl-NL" dirty="0"/>
              <a:t>: </a:t>
            </a:r>
            <a:r>
              <a:rPr lang="nl-NL" dirty="0" err="1"/>
              <a:t>aciclovir</a:t>
            </a:r>
            <a:r>
              <a:rPr lang="nl-NL" dirty="0"/>
              <a:t> 5dd 200mg </a:t>
            </a:r>
            <a:r>
              <a:rPr lang="nl-NL" dirty="0" err="1"/>
              <a:t>ged</a:t>
            </a:r>
            <a:r>
              <a:rPr lang="nl-NL" dirty="0"/>
              <a:t> 5 </a:t>
            </a:r>
            <a:r>
              <a:rPr lang="nl-NL" dirty="0" err="1"/>
              <a:t>dgn</a:t>
            </a:r>
            <a:endParaRPr lang="en-US" dirty="0" err="1"/>
          </a:p>
          <a:p>
            <a:pPr marL="171450" indent="-171450">
              <a:lnSpc>
                <a:spcPct val="90000"/>
              </a:lnSpc>
              <a:spcBef>
                <a:spcPts val="1000"/>
              </a:spcBef>
              <a:buFont typeface="Arial"/>
              <a:buChar char="•"/>
            </a:pPr>
            <a:endParaRPr lang="nl-NL" dirty="0"/>
          </a:p>
          <a:p>
            <a:pPr marL="228600" indent="-228600">
              <a:lnSpc>
                <a:spcPct val="90000"/>
              </a:lnSpc>
              <a:spcBef>
                <a:spcPts val="1000"/>
              </a:spcBef>
            </a:pPr>
            <a:r>
              <a:rPr lang="nl-NL" dirty="0"/>
              <a:t>Cave sectio bij actieve herpes </a:t>
            </a:r>
            <a:r>
              <a:rPr lang="nl-NL" dirty="0" err="1"/>
              <a:t>genitalis</a:t>
            </a:r>
            <a:r>
              <a:rPr lang="nl-NL" dirty="0"/>
              <a:t> in laatste 6 weken </a:t>
            </a:r>
            <a:endParaRPr lang="en-US" dirty="0"/>
          </a:p>
          <a:p>
            <a:pPr marL="228600" indent="-228600">
              <a:lnSpc>
                <a:spcPct val="90000"/>
              </a:lnSpc>
              <a:spcBef>
                <a:spcPts val="1000"/>
              </a:spcBef>
            </a:pPr>
            <a:r>
              <a:rPr lang="nl-NL" dirty="0"/>
              <a:t>van de zwangerschap!</a:t>
            </a:r>
            <a:endParaRPr lang="en-US" dirty="0"/>
          </a:p>
          <a:p>
            <a:endParaRPr lang="nl-NL" altLang="nl-NL" dirty="0">
              <a:latin typeface="Times" panose="02020603050405020304" pitchFamily="18" charset="0"/>
              <a:cs typeface="Times"/>
            </a:endParaRPr>
          </a:p>
        </p:txBody>
      </p:sp>
    </p:spTree>
    <p:extLst>
      <p:ext uri="{BB962C8B-B14F-4D97-AF65-F5344CB8AC3E}">
        <p14:creationId xmlns:p14="http://schemas.microsoft.com/office/powerpoint/2010/main" val="636885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latin typeface="Times" panose="02020603050405020304" pitchFamily="18" charset="0"/>
              </a:rPr>
              <a:t>Podofyllotoxine</a:t>
            </a:r>
          </a:p>
          <a:p>
            <a:r>
              <a:rPr lang="nl-NL" altLang="nl-NL">
                <a:latin typeface="Times" panose="02020603050405020304" pitchFamily="18" charset="0"/>
              </a:rPr>
              <a:t>Het remt de metafase van delende cellen, waarbij het zich hecht op ten minste één bindingsgroep van het tubuline. Binding voorkomt polymerisatie van tubuline, dat voor de opbouw van microtubuli noodzakelijk is. Hogere concentraties remmen ook het nucleosidentransport door de celmembraan. </a:t>
            </a:r>
            <a:r>
              <a:rPr lang="nl-NL" altLang="nl-NL" b="1">
                <a:latin typeface="Times" panose="02020603050405020304" pitchFamily="18" charset="0"/>
              </a:rPr>
              <a:t>Aangenomen wordt dat de werking wordt veroorzaakt door remming van de groei en het vermogen om het weefsel van viraal geïnfecteerde cellen binnen te dringen.</a:t>
            </a:r>
            <a:br>
              <a:rPr lang="nl-NL" altLang="nl-NL" b="1">
                <a:latin typeface="Times" panose="02020603050405020304" pitchFamily="18" charset="0"/>
              </a:rPr>
            </a:br>
            <a:r>
              <a:rPr lang="nl-NL" altLang="nl-NL">
                <a:latin typeface="Times" panose="02020603050405020304" pitchFamily="18" charset="0"/>
              </a:rPr>
              <a:t>De klaring van het virus is </a:t>
            </a:r>
            <a:r>
              <a:rPr lang="nl-NL" altLang="nl-NL" b="1">
                <a:latin typeface="Times" panose="02020603050405020304" pitchFamily="18" charset="0"/>
              </a:rPr>
              <a:t>45-88%</a:t>
            </a:r>
            <a:r>
              <a:rPr lang="nl-NL" altLang="nl-NL">
                <a:latin typeface="Times" panose="02020603050405020304" pitchFamily="18" charset="0"/>
              </a:rPr>
              <a:t> en de recidiefkans is </a:t>
            </a:r>
            <a:r>
              <a:rPr lang="nl-NL" altLang="nl-NL" b="1">
                <a:latin typeface="Times" panose="02020603050405020304" pitchFamily="18" charset="0"/>
              </a:rPr>
              <a:t>33-91%.</a:t>
            </a:r>
          </a:p>
          <a:p>
            <a:endParaRPr lang="nl-NL" altLang="nl-NL">
              <a:latin typeface="Times" panose="02020603050405020304" pitchFamily="18" charset="0"/>
            </a:endParaRPr>
          </a:p>
          <a:p>
            <a:r>
              <a:rPr lang="nl-NL" altLang="nl-NL">
                <a:latin typeface="Times" panose="02020603050405020304" pitchFamily="18" charset="0"/>
              </a:rPr>
              <a:t>Imiquimod</a:t>
            </a:r>
          </a:p>
          <a:p>
            <a:r>
              <a:rPr lang="nl-NL" altLang="nl-NL">
                <a:latin typeface="Times" panose="02020603050405020304" pitchFamily="18" charset="0"/>
              </a:rPr>
              <a:t>Imiquimod is een </a:t>
            </a:r>
            <a:r>
              <a:rPr lang="nl-NL" altLang="nl-NL" b="1">
                <a:latin typeface="Times" panose="02020603050405020304" pitchFamily="18" charset="0"/>
              </a:rPr>
              <a:t>immuunmodulerende</a:t>
            </a:r>
            <a:r>
              <a:rPr lang="nl-NL" altLang="nl-NL">
                <a:latin typeface="Times" panose="02020603050405020304" pitchFamily="18" charset="0"/>
              </a:rPr>
              <a:t> stof. Hoewel het in-vitro geen directe antivirale werking heeft, vertoont het in-vivo wel antivirale en antitumoreffecten. Imiquimod stimuleert de productie van verschillende cytokinen (met name interferon α maar ook interleukine 1, 6, 8 en TNF-α) en het vergroot de celgemedieerde cytolytische antivirale activiteit.</a:t>
            </a:r>
          </a:p>
          <a:p>
            <a:r>
              <a:rPr lang="nl-NL" altLang="nl-NL">
                <a:latin typeface="Times" panose="02020603050405020304" pitchFamily="18" charset="0"/>
              </a:rPr>
              <a:t>De klaring is </a:t>
            </a:r>
            <a:r>
              <a:rPr lang="nl-NL" altLang="nl-NL" b="1">
                <a:latin typeface="Times" panose="02020603050405020304" pitchFamily="18" charset="0"/>
              </a:rPr>
              <a:t>44-56%</a:t>
            </a:r>
            <a:r>
              <a:rPr lang="nl-NL" altLang="nl-NL">
                <a:latin typeface="Times" panose="02020603050405020304" pitchFamily="18" charset="0"/>
              </a:rPr>
              <a:t> en de recidiefkans is </a:t>
            </a:r>
            <a:r>
              <a:rPr lang="nl-NL" altLang="nl-NL" b="1">
                <a:latin typeface="Times" panose="02020603050405020304" pitchFamily="18" charset="0"/>
              </a:rPr>
              <a:t>19%.</a:t>
            </a:r>
          </a:p>
        </p:txBody>
      </p:sp>
    </p:spTree>
    <p:extLst>
      <p:ext uri="{BB962C8B-B14F-4D97-AF65-F5344CB8AC3E}">
        <p14:creationId xmlns:p14="http://schemas.microsoft.com/office/powerpoint/2010/main" val="1796626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CASUS</a:t>
            </a:r>
          </a:p>
          <a:p>
            <a:r>
              <a:rPr lang="nl-NL" dirty="0"/>
              <a:t>Of jongen die bij vrijen ineens branderige</a:t>
            </a:r>
            <a:r>
              <a:rPr lang="nl-NL" baseline="0" dirty="0"/>
              <a:t> pijn voelt en bed ligt vol bloed: </a:t>
            </a:r>
            <a:r>
              <a:rPr lang="nl-NL" baseline="0" dirty="0" err="1"/>
              <a:t>frenulum</a:t>
            </a:r>
            <a:r>
              <a:rPr lang="nl-NL" baseline="0" dirty="0"/>
              <a:t> ruptuur.</a:t>
            </a:r>
          </a:p>
          <a:p>
            <a:r>
              <a:rPr lang="nl-NL" baseline="0" dirty="0"/>
              <a:t>Of jongen die mis stoot tijdens het vrijen en ineens hevige pijn heeft, </a:t>
            </a:r>
            <a:r>
              <a:rPr lang="nl-NL" baseline="0" dirty="0" err="1"/>
              <a:t>knapje</a:t>
            </a:r>
            <a:r>
              <a:rPr lang="nl-NL" baseline="0" dirty="0"/>
              <a:t> hoort, erectie zakt direct af en direct fors paars en gezwollen penis.</a:t>
            </a:r>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64</a:t>
            </a:fld>
            <a:endParaRPr lang="nl-NL"/>
          </a:p>
        </p:txBody>
      </p:sp>
    </p:spTree>
    <p:extLst>
      <p:ext uri="{BB962C8B-B14F-4D97-AF65-F5344CB8AC3E}">
        <p14:creationId xmlns:p14="http://schemas.microsoft.com/office/powerpoint/2010/main" val="3885173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65</a:t>
            </a:fld>
            <a:endParaRPr lang="nl-NL"/>
          </a:p>
        </p:txBody>
      </p:sp>
    </p:spTree>
    <p:extLst>
      <p:ext uri="{BB962C8B-B14F-4D97-AF65-F5344CB8AC3E}">
        <p14:creationId xmlns:p14="http://schemas.microsoft.com/office/powerpoint/2010/main" val="4284729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66</a:t>
            </a:fld>
            <a:endParaRPr lang="nl-NL"/>
          </a:p>
        </p:txBody>
      </p:sp>
    </p:spTree>
    <p:extLst>
      <p:ext uri="{BB962C8B-B14F-4D97-AF65-F5344CB8AC3E}">
        <p14:creationId xmlns:p14="http://schemas.microsoft.com/office/powerpoint/2010/main" val="3307450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Waarbi</a:t>
            </a:r>
            <a:r>
              <a:rPr lang="nl-NL" baseline="0" dirty="0"/>
              <a:t>j dan vaak door misstoten het corpus </a:t>
            </a:r>
            <a:r>
              <a:rPr lang="nl-NL" baseline="0" dirty="0" err="1"/>
              <a:t>caversonum</a:t>
            </a:r>
            <a:r>
              <a:rPr lang="nl-NL" baseline="0" dirty="0"/>
              <a:t> als het ware dubbel wordt gevouwen en breekt. </a:t>
            </a:r>
            <a:endParaRPr lang="nl-NL" dirty="0"/>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67</a:t>
            </a:fld>
            <a:endParaRPr lang="nl-NL"/>
          </a:p>
        </p:txBody>
      </p:sp>
    </p:spTree>
    <p:extLst>
      <p:ext uri="{BB962C8B-B14F-4D97-AF65-F5344CB8AC3E}">
        <p14:creationId xmlns:p14="http://schemas.microsoft.com/office/powerpoint/2010/main" val="913261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Knakje door scheuren van stugge</a:t>
            </a:r>
            <a:r>
              <a:rPr lang="nl-NL" baseline="0" dirty="0"/>
              <a:t> wand van corpus </a:t>
            </a:r>
            <a:r>
              <a:rPr lang="nl-NL" baseline="0" dirty="0" err="1"/>
              <a:t>cavernosum</a:t>
            </a:r>
            <a:endParaRPr lang="nl-NL" baseline="0" dirty="0"/>
          </a:p>
          <a:p>
            <a:pPr marL="171450" indent="-171450">
              <a:buFontTx/>
              <a:buChar char="-"/>
            </a:pPr>
            <a:r>
              <a:rPr lang="nl-NL" baseline="0" dirty="0"/>
              <a:t>Pijn</a:t>
            </a:r>
          </a:p>
          <a:p>
            <a:pPr marL="171450" indent="-171450">
              <a:buFontTx/>
              <a:buChar char="-"/>
            </a:pPr>
            <a:r>
              <a:rPr lang="nl-NL" baseline="0" dirty="0"/>
              <a:t>Hematoom = </a:t>
            </a:r>
            <a:r>
              <a:rPr lang="nl-NL" dirty="0"/>
              <a:t>Aubergine </a:t>
            </a:r>
            <a:r>
              <a:rPr lang="nl-NL" dirty="0" err="1"/>
              <a:t>sign</a:t>
            </a:r>
            <a:endParaRPr lang="nl-NL" dirty="0"/>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68</a:t>
            </a:fld>
            <a:endParaRPr lang="nl-NL"/>
          </a:p>
        </p:txBody>
      </p:sp>
    </p:spTree>
    <p:extLst>
      <p:ext uri="{BB962C8B-B14F-4D97-AF65-F5344CB8AC3E}">
        <p14:creationId xmlns:p14="http://schemas.microsoft.com/office/powerpoint/2010/main" val="2850885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Knakje door scheuren van stugge</a:t>
            </a:r>
            <a:r>
              <a:rPr lang="nl-NL" baseline="0" dirty="0"/>
              <a:t> wand van corpus </a:t>
            </a:r>
            <a:r>
              <a:rPr lang="nl-NL" baseline="0" dirty="0" err="1"/>
              <a:t>cavernosum</a:t>
            </a:r>
            <a:endParaRPr lang="nl-NL" baseline="0" dirty="0"/>
          </a:p>
          <a:p>
            <a:pPr marL="171450" indent="-171450">
              <a:buFontTx/>
              <a:buChar char="-"/>
            </a:pPr>
            <a:r>
              <a:rPr lang="nl-NL" baseline="0" dirty="0"/>
              <a:t>Pijn</a:t>
            </a:r>
          </a:p>
          <a:p>
            <a:pPr marL="171450" indent="-171450">
              <a:buFontTx/>
              <a:buChar char="-"/>
            </a:pPr>
            <a:r>
              <a:rPr lang="nl-NL" baseline="0" dirty="0"/>
              <a:t>Hematoom = </a:t>
            </a:r>
            <a:r>
              <a:rPr lang="nl-NL" dirty="0"/>
              <a:t>Aubergine </a:t>
            </a:r>
            <a:r>
              <a:rPr lang="nl-NL" dirty="0" err="1"/>
              <a:t>sign</a:t>
            </a:r>
            <a:endParaRPr lang="nl-NL" dirty="0"/>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69</a:t>
            </a:fld>
            <a:endParaRPr lang="nl-NL"/>
          </a:p>
        </p:txBody>
      </p:sp>
    </p:spTree>
    <p:extLst>
      <p:ext uri="{BB962C8B-B14F-4D97-AF65-F5344CB8AC3E}">
        <p14:creationId xmlns:p14="http://schemas.microsoft.com/office/powerpoint/2010/main" val="15741391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Operatie is dezelfde of de volgende dag.</a:t>
            </a:r>
          </a:p>
          <a:p>
            <a:endParaRPr lang="nl-NL" dirty="0"/>
          </a:p>
          <a:p>
            <a:r>
              <a:rPr lang="nl-NL" dirty="0"/>
              <a:t>Als je een ruptuur mist en je deze niet operatief corrigeert,</a:t>
            </a:r>
            <a:r>
              <a:rPr lang="nl-NL" baseline="0" dirty="0"/>
              <a:t> kan het zijn dat het zwellichaam niet goed geneest en er               verslechtering van de erectie optreedt in de toekomst.</a:t>
            </a:r>
            <a:endParaRPr lang="nl-NL" dirty="0"/>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70</a:t>
            </a:fld>
            <a:endParaRPr lang="nl-NL"/>
          </a:p>
        </p:txBody>
      </p:sp>
    </p:spTree>
    <p:extLst>
      <p:ext uri="{BB962C8B-B14F-4D97-AF65-F5344CB8AC3E}">
        <p14:creationId xmlns:p14="http://schemas.microsoft.com/office/powerpoint/2010/main" val="3444799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veranderende puberlijf</a:t>
            </a:r>
          </a:p>
          <a:p>
            <a:pPr lvl="1"/>
            <a:r>
              <a:rPr lang="nl-NL" dirty="0"/>
              <a:t>Penis: </a:t>
            </a:r>
            <a:r>
              <a:rPr lang="nl-NL" dirty="0" err="1"/>
              <a:t>hygiene</a:t>
            </a:r>
            <a:r>
              <a:rPr lang="nl-NL" dirty="0"/>
              <a:t>, phimosis, balanitis, paraphimosis</a:t>
            </a:r>
          </a:p>
          <a:p>
            <a:pPr lvl="1"/>
            <a:r>
              <a:rPr lang="nl-NL" dirty="0"/>
              <a:t>Gynaecomastie</a:t>
            </a:r>
          </a:p>
          <a:p>
            <a:pPr lvl="1"/>
            <a:r>
              <a:rPr lang="nl-NL" dirty="0"/>
              <a:t>Witte</a:t>
            </a:r>
            <a:r>
              <a:rPr lang="nl-NL" baseline="0" dirty="0"/>
              <a:t> vloed/</a:t>
            </a:r>
            <a:r>
              <a:rPr lang="nl-NL" baseline="0" dirty="0" err="1"/>
              <a:t>fluo</a:t>
            </a:r>
            <a:endParaRPr lang="nl-NL" baseline="0" dirty="0"/>
          </a:p>
          <a:p>
            <a:pPr lvl="1"/>
            <a:r>
              <a:rPr lang="nl-NL" dirty="0" err="1"/>
              <a:t>Tamponsziekte</a:t>
            </a:r>
            <a:endParaRPr lang="nl-NL" dirty="0"/>
          </a:p>
          <a:p>
            <a:pPr lvl="1"/>
            <a:r>
              <a:rPr lang="nl-NL" dirty="0"/>
              <a:t>Schaamlipcorrectie/</a:t>
            </a:r>
            <a:r>
              <a:rPr lang="nl-NL" dirty="0" err="1"/>
              <a:t>bodyshaming</a:t>
            </a:r>
            <a:endParaRPr lang="nl-NL" dirty="0"/>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5</a:t>
            </a:fld>
            <a:endParaRPr lang="nl-NL"/>
          </a:p>
        </p:txBody>
      </p:sp>
    </p:spTree>
    <p:extLst>
      <p:ext uri="{BB962C8B-B14F-4D97-AF65-F5344CB8AC3E}">
        <p14:creationId xmlns:p14="http://schemas.microsoft.com/office/powerpoint/2010/main" val="25522212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God </a:t>
            </a:r>
            <a:r>
              <a:rPr lang="nl-NL" sz="1200" dirty="0" err="1">
                <a:cs typeface="Times New Roman" panose="02020603050405020304" pitchFamily="18" charset="0"/>
              </a:rPr>
              <a:t>Priapus</a:t>
            </a:r>
            <a:r>
              <a:rPr lang="nl-NL" sz="1200" dirty="0">
                <a:cs typeface="Times New Roman" panose="02020603050405020304" pitchFamily="18" charset="0"/>
              </a:rPr>
              <a:t>: god van vruchtbaarheid en seksualiteit, zoon van Aphrodite (godin van de liefde) en Bacchus (god van de wijn en extase)</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71</a:t>
            </a:fld>
            <a:endParaRPr lang="nl-NL"/>
          </a:p>
        </p:txBody>
      </p:sp>
    </p:spTree>
    <p:extLst>
      <p:ext uri="{BB962C8B-B14F-4D97-AF65-F5344CB8AC3E}">
        <p14:creationId xmlns:p14="http://schemas.microsoft.com/office/powerpoint/2010/main" val="244649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Jonge</a:t>
            </a:r>
            <a:r>
              <a:rPr lang="nl-NL" baseline="0" dirty="0"/>
              <a:t> mannen bij drugsgebruik (</a:t>
            </a:r>
            <a:r>
              <a:rPr lang="en-US" altLang="nl-NL" dirty="0"/>
              <a:t>Cocaine, marijuana), alcohol</a:t>
            </a:r>
            <a:r>
              <a:rPr lang="nl-NL" altLang="nl-NL" dirty="0"/>
              <a:t>gebruik</a:t>
            </a:r>
            <a:r>
              <a:rPr lang="nl-NL" baseline="0" dirty="0"/>
              <a:t>, gebruik antipsychotica.</a:t>
            </a:r>
            <a:endParaRPr lang="nl-NL" dirty="0"/>
          </a:p>
          <a:p>
            <a:endParaRPr lang="nl-NL" dirty="0"/>
          </a:p>
          <a:p>
            <a:r>
              <a:rPr lang="nl-NL" dirty="0"/>
              <a:t>Casus:</a:t>
            </a:r>
            <a:r>
              <a:rPr lang="nl-NL" baseline="0" dirty="0"/>
              <a:t> </a:t>
            </a:r>
          </a:p>
          <a:p>
            <a:r>
              <a:rPr lang="nl-NL" baseline="0" dirty="0"/>
              <a:t>Ik zag recent een jonge man bekend met depressie en psychoses waarvoor gebruik van antipsychotica, hij had 36 uur gewacht tot hij zijn ouders durfde te vertellen, dagen lang pijnlijke erectie gehad  voordat hij zich presenteerde op de spoedeisende hulp.</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72</a:t>
            </a:fld>
            <a:endParaRPr lang="nl-NL"/>
          </a:p>
        </p:txBody>
      </p:sp>
    </p:spTree>
    <p:extLst>
      <p:ext uri="{BB962C8B-B14F-4D97-AF65-F5344CB8AC3E}">
        <p14:creationId xmlns:p14="http://schemas.microsoft.com/office/powerpoint/2010/main" val="2620321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latin typeface="Times New Roman" panose="02020603050405020304" pitchFamily="18" charset="0"/>
              </a:rPr>
              <a:t>Behandeling priapisme</a:t>
            </a:r>
          </a:p>
          <a:p>
            <a:endParaRPr lang="nl-NL" dirty="0">
              <a:latin typeface="Times New Roman" panose="02020603050405020304" pitchFamily="18" charset="0"/>
            </a:endParaRPr>
          </a:p>
          <a:p>
            <a:r>
              <a:rPr lang="nl-NL" dirty="0">
                <a:latin typeface="Times New Roman" panose="02020603050405020304" pitchFamily="18" charset="0"/>
              </a:rPr>
              <a:t>Aspiratie van bloed en achterlaten </a:t>
            </a:r>
            <a:r>
              <a:rPr lang="nl-NL" dirty="0" err="1">
                <a:latin typeface="Times New Roman" panose="02020603050405020304" pitchFamily="18" charset="0"/>
              </a:rPr>
              <a:t>vaatvernauwer</a:t>
            </a:r>
            <a:r>
              <a:rPr lang="nl-NL" dirty="0">
                <a:latin typeface="Times New Roman" panose="02020603050405020304" pitchFamily="18" charset="0"/>
              </a:rPr>
              <a:t> namelijk </a:t>
            </a:r>
            <a:r>
              <a:rPr lang="nl-NL" dirty="0" err="1">
                <a:latin typeface="Times New Roman" panose="02020603050405020304" pitchFamily="18" charset="0"/>
              </a:rPr>
              <a:t>fenylefrine</a:t>
            </a:r>
            <a:r>
              <a:rPr lang="nl-NL" dirty="0">
                <a:latin typeface="Times New Roman" panose="02020603050405020304" pitchFamily="18" charset="0"/>
              </a:rPr>
              <a:t>.</a:t>
            </a:r>
          </a:p>
          <a:p>
            <a:endParaRPr lang="nl-NL" dirty="0">
              <a:latin typeface="Times New Roman" panose="02020603050405020304" pitchFamily="18" charset="0"/>
            </a:endParaRPr>
          </a:p>
          <a:p>
            <a:r>
              <a:rPr lang="nl-NL" dirty="0">
                <a:latin typeface="Times New Roman" panose="02020603050405020304" pitchFamily="18" charset="0"/>
              </a:rPr>
              <a:t>-</a:t>
            </a:r>
            <a:r>
              <a:rPr lang="nl-NL" baseline="0" dirty="0">
                <a:latin typeface="Times New Roman" panose="02020603050405020304" pitchFamily="18" charset="0"/>
              </a:rPr>
              <a:t>  </a:t>
            </a:r>
            <a:r>
              <a:rPr lang="nl-NL" dirty="0">
                <a:latin typeface="Times New Roman" panose="02020603050405020304" pitchFamily="18" charset="0"/>
              </a:rPr>
              <a:t>spoelen met </a:t>
            </a:r>
            <a:r>
              <a:rPr lang="nl-NL" dirty="0" err="1">
                <a:latin typeface="Times New Roman" panose="02020603050405020304" pitchFamily="18" charset="0"/>
              </a:rPr>
              <a:t>NaCl</a:t>
            </a:r>
            <a:r>
              <a:rPr lang="nl-NL" dirty="0">
                <a:latin typeface="Times New Roman" panose="02020603050405020304" pitchFamily="18" charset="0"/>
              </a:rPr>
              <a:t> heparine</a:t>
            </a:r>
            <a:br>
              <a:rPr lang="nl-NL" dirty="0">
                <a:latin typeface="Times New Roman" panose="02020603050405020304" pitchFamily="18" charset="0"/>
              </a:rPr>
            </a:br>
            <a:r>
              <a:rPr lang="nl-NL" dirty="0">
                <a:latin typeface="Times New Roman" panose="02020603050405020304" pitchFamily="18" charset="0"/>
              </a:rPr>
              <a:t>– (Methyleen blauw)</a:t>
            </a:r>
            <a:br>
              <a:rPr lang="nl-NL" dirty="0">
                <a:latin typeface="Times New Roman" panose="02020603050405020304" pitchFamily="18" charset="0"/>
              </a:rPr>
            </a:br>
            <a:r>
              <a:rPr lang="nl-NL" dirty="0">
                <a:latin typeface="Times New Roman" panose="02020603050405020304" pitchFamily="18" charset="0"/>
              </a:rPr>
              <a:t>– </a:t>
            </a:r>
            <a:r>
              <a:rPr lang="nl-NL" dirty="0" err="1">
                <a:latin typeface="Times New Roman" panose="02020603050405020304" pitchFamily="18" charset="0"/>
              </a:rPr>
              <a:t>Fenylefrine</a:t>
            </a:r>
            <a:r>
              <a:rPr lang="nl-NL" dirty="0">
                <a:latin typeface="Times New Roman" panose="02020603050405020304" pitchFamily="18" charset="0"/>
              </a:rPr>
              <a:t> 200 </a:t>
            </a:r>
            <a:r>
              <a:rPr lang="el-GR" dirty="0">
                <a:latin typeface="Times New Roman" panose="02020603050405020304" pitchFamily="18" charset="0"/>
              </a:rPr>
              <a:t>μ</a:t>
            </a:r>
            <a:r>
              <a:rPr lang="nl-NL" dirty="0">
                <a:latin typeface="Times New Roman" panose="02020603050405020304" pitchFamily="18" charset="0"/>
              </a:rPr>
              <a:t>g /ml; max 10x 0,5 ml</a:t>
            </a:r>
            <a:br>
              <a:rPr lang="nl-NL" dirty="0">
                <a:latin typeface="Times New Roman" panose="02020603050405020304" pitchFamily="18" charset="0"/>
              </a:rPr>
            </a:br>
            <a:r>
              <a:rPr lang="nl-NL" dirty="0">
                <a:latin typeface="Times New Roman" panose="02020603050405020304" pitchFamily="18" charset="0"/>
              </a:rPr>
              <a:t>– Na 10 min herhalen; </a:t>
            </a:r>
          </a:p>
          <a:p>
            <a:endParaRPr lang="nl-NL" dirty="0">
              <a:latin typeface="Times New Roman" panose="02020603050405020304" pitchFamily="18" charset="0"/>
            </a:endParaRPr>
          </a:p>
          <a:p>
            <a:r>
              <a:rPr lang="nl-NL" dirty="0">
                <a:latin typeface="Times New Roman" panose="02020603050405020304" pitchFamily="18" charset="0"/>
              </a:rPr>
              <a:t>Let op RR pols ECG </a:t>
            </a:r>
          </a:p>
          <a:p>
            <a:endParaRPr lang="nl-NL" dirty="0">
              <a:latin typeface="Times New Roman" panose="02020603050405020304" pitchFamily="18" charset="0"/>
            </a:endParaRPr>
          </a:p>
          <a:p>
            <a:r>
              <a:rPr lang="nl-NL" dirty="0">
                <a:latin typeface="Times New Roman" panose="02020603050405020304" pitchFamily="18" charset="0"/>
              </a:rPr>
              <a:t>Terug naar casus:</a:t>
            </a:r>
            <a:r>
              <a:rPr lang="nl-NL" baseline="0" dirty="0">
                <a:latin typeface="Times New Roman" panose="02020603050405020304" pitchFamily="18" charset="0"/>
              </a:rPr>
              <a:t> meerdere malen herhaald, zonder succes.</a:t>
            </a:r>
            <a:endParaRPr lang="nl-NL" dirty="0">
              <a:latin typeface="Times New Roman" panose="02020603050405020304" pitchFamily="18" charset="0"/>
            </a:endParaRPr>
          </a:p>
          <a:p>
            <a:endParaRPr lang="nl-NL" dirty="0">
              <a:latin typeface="Times New Roman" panose="02020603050405020304" pitchFamily="18" charset="0"/>
            </a:endParaRPr>
          </a:p>
          <a:p>
            <a:r>
              <a:rPr lang="nl-NL" dirty="0">
                <a:latin typeface="Times New Roman" panose="02020603050405020304" pitchFamily="18" charset="0"/>
              </a:rPr>
              <a:t>Aanleggen</a:t>
            </a:r>
            <a:r>
              <a:rPr lang="nl-NL" baseline="0" dirty="0">
                <a:latin typeface="Times New Roman" panose="02020603050405020304" pitchFamily="18" charset="0"/>
              </a:rPr>
              <a:t> shunt. Voordeel: pijnverlichting, nadeel: impotentie.</a:t>
            </a:r>
            <a:endParaRPr lang="nl-NL" dirty="0"/>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73</a:t>
            </a:fld>
            <a:endParaRPr lang="nl-NL"/>
          </a:p>
        </p:txBody>
      </p:sp>
    </p:spTree>
    <p:extLst>
      <p:ext uri="{BB962C8B-B14F-4D97-AF65-F5344CB8AC3E}">
        <p14:creationId xmlns:p14="http://schemas.microsoft.com/office/powerpoint/2010/main" val="2382621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Woody penis door fibrose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&lt;  6 weken gesprek over penisprothese</a:t>
            </a:r>
          </a:p>
          <a:p>
            <a:endParaRPr lang="nl-NL" dirty="0"/>
          </a:p>
          <a:p>
            <a:r>
              <a:rPr lang="nl-NL" dirty="0"/>
              <a:t>Terug naar de casus: geen indicatie voor penisprothese.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74</a:t>
            </a:fld>
            <a:endParaRPr lang="nl-NL"/>
          </a:p>
        </p:txBody>
      </p:sp>
    </p:spTree>
    <p:extLst>
      <p:ext uri="{BB962C8B-B14F-4D97-AF65-F5344CB8AC3E}">
        <p14:creationId xmlns:p14="http://schemas.microsoft.com/office/powerpoint/2010/main" val="23708819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75</a:t>
            </a:fld>
            <a:endParaRPr lang="nl-NL"/>
          </a:p>
        </p:txBody>
      </p:sp>
    </p:spTree>
    <p:extLst>
      <p:ext uri="{BB962C8B-B14F-4D97-AF65-F5344CB8AC3E}">
        <p14:creationId xmlns:p14="http://schemas.microsoft.com/office/powerpoint/2010/main" val="31784235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Centrum Seksueel</a:t>
            </a:r>
            <a:r>
              <a:rPr lang="nl-NL" sz="1200" baseline="0" dirty="0">
                <a:cs typeface="Times New Roman" panose="02020603050405020304" pitchFamily="18" charset="0"/>
              </a:rPr>
              <a:t> Geweld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aseline="0" dirty="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76</a:t>
            </a:fld>
            <a:endParaRPr lang="nl-NL"/>
          </a:p>
        </p:txBody>
      </p:sp>
    </p:spTree>
    <p:extLst>
      <p:ext uri="{BB962C8B-B14F-4D97-AF65-F5344CB8AC3E}">
        <p14:creationId xmlns:p14="http://schemas.microsoft.com/office/powerpoint/2010/main" val="33283688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aseline="0" dirty="0">
                <a:cs typeface="Times New Roman" panose="02020603050405020304" pitchFamily="18" charset="0"/>
              </a:rPr>
              <a:t>Dat zijn in uw klas 3 meiden en 1 jongen.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77</a:t>
            </a:fld>
            <a:endParaRPr lang="nl-NL"/>
          </a:p>
        </p:txBody>
      </p:sp>
    </p:spTree>
    <p:extLst>
      <p:ext uri="{BB962C8B-B14F-4D97-AF65-F5344CB8AC3E}">
        <p14:creationId xmlns:p14="http://schemas.microsoft.com/office/powerpoint/2010/main" val="4060377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Centrum Seksueel</a:t>
            </a:r>
            <a:r>
              <a:rPr lang="nl-NL" sz="1200" baseline="0" dirty="0">
                <a:cs typeface="Times New Roman" panose="02020603050405020304" pitchFamily="18" charset="0"/>
              </a:rPr>
              <a:t> Geweld 2018</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78</a:t>
            </a:fld>
            <a:endParaRPr lang="nl-NL"/>
          </a:p>
        </p:txBody>
      </p:sp>
    </p:spTree>
    <p:extLst>
      <p:ext uri="{BB962C8B-B14F-4D97-AF65-F5344CB8AC3E}">
        <p14:creationId xmlns:p14="http://schemas.microsoft.com/office/powerpoint/2010/main" val="2521603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Centrum Seksueel</a:t>
            </a:r>
            <a:r>
              <a:rPr lang="nl-NL" sz="1200" baseline="0" dirty="0">
                <a:cs typeface="Times New Roman" panose="02020603050405020304" pitchFamily="18" charset="0"/>
              </a:rPr>
              <a:t> Geweld 2018</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79</a:t>
            </a:fld>
            <a:endParaRPr lang="nl-NL"/>
          </a:p>
        </p:txBody>
      </p:sp>
    </p:spTree>
    <p:extLst>
      <p:ext uri="{BB962C8B-B14F-4D97-AF65-F5344CB8AC3E}">
        <p14:creationId xmlns:p14="http://schemas.microsoft.com/office/powerpoint/2010/main" val="26877584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Centrum Seksueel</a:t>
            </a:r>
            <a:r>
              <a:rPr lang="nl-NL" sz="1200" baseline="0" dirty="0">
                <a:cs typeface="Times New Roman" panose="02020603050405020304" pitchFamily="18" charset="0"/>
              </a:rPr>
              <a:t> Geweld 2018</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80</a:t>
            </a:fld>
            <a:endParaRPr lang="nl-NL"/>
          </a:p>
        </p:txBody>
      </p:sp>
    </p:spTree>
    <p:extLst>
      <p:ext uri="{BB962C8B-B14F-4D97-AF65-F5344CB8AC3E}">
        <p14:creationId xmlns:p14="http://schemas.microsoft.com/office/powerpoint/2010/main" val="178605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CASUS</a:t>
            </a:r>
          </a:p>
          <a:p>
            <a:r>
              <a:rPr lang="nl-NL" dirty="0"/>
              <a:t>Meisje van 10 komt met vader op het spreekuur. Ze vertelt dat haar borst pijn doet. Aan 1 kant, al een paar weken. Vader weet niet zo goed wat hij ermee aan moet. Ze weten niet goed wat het kan zijn. Maken zich wel zorgen, want het is maar aan 1 kant. Bij lichamelijk onderzoek zie ik de linker tepel iets opbollen tov de rechter. Bij palpatie voel ik een klierschijfje. Palpatie is iets pijnlijk. Rechts voel ik geen zwelling en is niet pijnlijk. Onder de oksels nog geen schaamhaar.</a:t>
            </a:r>
            <a:endParaRPr lang="nl-NL" dirty="0">
              <a:cs typeface="Calibri"/>
            </a:endParaRPr>
          </a:p>
          <a:p>
            <a:endParaRPr lang="nl-NL" dirty="0">
              <a:cs typeface="Calibri"/>
            </a:endParaRPr>
          </a:p>
          <a:p>
            <a:r>
              <a:rPr lang="nl-NL" dirty="0">
                <a:cs typeface="Calibri"/>
              </a:rPr>
              <a:t>WEERSTAND van:</a:t>
            </a:r>
          </a:p>
          <a:p>
            <a:r>
              <a:rPr lang="nl-NL" dirty="0">
                <a:cs typeface="Calibri"/>
              </a:rPr>
              <a:t>Huisarts</a:t>
            </a:r>
          </a:p>
          <a:p>
            <a:r>
              <a:rPr lang="nl-NL" dirty="0">
                <a:cs typeface="Calibri"/>
              </a:rPr>
              <a:t>Puber</a:t>
            </a:r>
          </a:p>
          <a:p>
            <a:r>
              <a:rPr lang="nl-NL" dirty="0">
                <a:cs typeface="Calibri"/>
              </a:rPr>
              <a:t>Ouder</a:t>
            </a: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6</a:t>
            </a:fld>
            <a:endParaRPr lang="nl-NL"/>
          </a:p>
        </p:txBody>
      </p:sp>
    </p:spTree>
    <p:extLst>
      <p:ext uri="{BB962C8B-B14F-4D97-AF65-F5344CB8AC3E}">
        <p14:creationId xmlns:p14="http://schemas.microsoft.com/office/powerpoint/2010/main" val="4251830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Centrum Seksueel</a:t>
            </a:r>
            <a:r>
              <a:rPr lang="nl-NL" sz="1200" baseline="0" dirty="0">
                <a:cs typeface="Times New Roman" panose="02020603050405020304" pitchFamily="18" charset="0"/>
              </a:rPr>
              <a:t> Geweld 2018</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81</a:t>
            </a:fld>
            <a:endParaRPr lang="nl-NL"/>
          </a:p>
        </p:txBody>
      </p:sp>
    </p:spTree>
    <p:extLst>
      <p:ext uri="{BB962C8B-B14F-4D97-AF65-F5344CB8AC3E}">
        <p14:creationId xmlns:p14="http://schemas.microsoft.com/office/powerpoint/2010/main" val="27126757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God </a:t>
            </a:r>
            <a:r>
              <a:rPr lang="nl-NL" sz="1200" dirty="0" err="1">
                <a:cs typeface="Times New Roman" panose="02020603050405020304" pitchFamily="18" charset="0"/>
              </a:rPr>
              <a:t>Priapus</a:t>
            </a:r>
            <a:r>
              <a:rPr lang="nl-NL" sz="1200" dirty="0">
                <a:cs typeface="Times New Roman" panose="02020603050405020304" pitchFamily="18" charset="0"/>
              </a:rPr>
              <a:t>: god van vruchtbaarheid en seksualiteit, zoon van Aphrodite (godin van de liefde) en Bacchus (god van de wijn en extase)</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82</a:t>
            </a:fld>
            <a:endParaRPr lang="nl-NL"/>
          </a:p>
        </p:txBody>
      </p:sp>
    </p:spTree>
    <p:extLst>
      <p:ext uri="{BB962C8B-B14F-4D97-AF65-F5344CB8AC3E}">
        <p14:creationId xmlns:p14="http://schemas.microsoft.com/office/powerpoint/2010/main" val="6817716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SOLK = somatisch</a:t>
            </a:r>
            <a:r>
              <a:rPr lang="nl-NL" sz="1200" baseline="0" dirty="0">
                <a:cs typeface="Times New Roman" panose="02020603050405020304" pitchFamily="18" charset="0"/>
              </a:rPr>
              <a:t> onvoldoende verklaarde klachten, waaronder ook vaak mictieklachten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aseline="0" dirty="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aseline="0" dirty="0">
                <a:cs typeface="Times New Roman" panose="02020603050405020304" pitchFamily="18" charset="0"/>
              </a:rPr>
              <a:t>Demoralisatie = moedeloosheid</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83</a:t>
            </a:fld>
            <a:endParaRPr lang="nl-NL"/>
          </a:p>
        </p:txBody>
      </p:sp>
    </p:spTree>
    <p:extLst>
      <p:ext uri="{BB962C8B-B14F-4D97-AF65-F5344CB8AC3E}">
        <p14:creationId xmlns:p14="http://schemas.microsoft.com/office/powerpoint/2010/main" val="504608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84</a:t>
            </a:fld>
            <a:endParaRPr lang="nl-NL"/>
          </a:p>
        </p:txBody>
      </p:sp>
    </p:spTree>
    <p:extLst>
      <p:ext uri="{BB962C8B-B14F-4D97-AF65-F5344CB8AC3E}">
        <p14:creationId xmlns:p14="http://schemas.microsoft.com/office/powerpoint/2010/main" val="22552180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a:p>
            <a:r>
              <a:rPr lang="nl-NL" dirty="0"/>
              <a:t>Hoe breng je de vraag?</a:t>
            </a:r>
          </a:p>
          <a:p>
            <a:endParaRPr lang="nl-NL" dirty="0"/>
          </a:p>
          <a:p>
            <a:r>
              <a:rPr lang="nl-NL" dirty="0"/>
              <a:t>Heeft u ook seksueel</a:t>
            </a:r>
            <a:r>
              <a:rPr lang="nl-NL" baseline="0" dirty="0"/>
              <a:t> negatieve ervaringen?</a:t>
            </a:r>
          </a:p>
          <a:p>
            <a:r>
              <a:rPr lang="nl-NL" baseline="0" dirty="0"/>
              <a:t>Bij anamnese indien relevant, voor lichamelijk onderzoek (in genitaal gebied).</a:t>
            </a:r>
          </a:p>
          <a:p>
            <a:endParaRPr lang="nl-NL" baseline="0" dirty="0"/>
          </a:p>
          <a:p>
            <a:r>
              <a:rPr lang="nl-NL" baseline="0" dirty="0"/>
              <a:t>Niet te veel uitvragen.</a:t>
            </a:r>
          </a:p>
          <a:p>
            <a:endParaRPr lang="nl-NL" baseline="0" dirty="0"/>
          </a:p>
          <a:p>
            <a:r>
              <a:rPr lang="nl-NL" baseline="0" dirty="0"/>
              <a:t>Heeft u het idee dat u er nog last van heeft?</a:t>
            </a:r>
          </a:p>
          <a:p>
            <a:r>
              <a:rPr lang="nl-NL" baseline="0" dirty="0"/>
              <a:t>Heeft u er hulp voor gehad in het verleden?</a:t>
            </a:r>
          </a:p>
          <a:p>
            <a:r>
              <a:rPr lang="nl-NL" baseline="0" dirty="0"/>
              <a:t>Zou u er hulp voor willen?</a:t>
            </a:r>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85</a:t>
            </a:fld>
            <a:endParaRPr lang="nl-NL"/>
          </a:p>
        </p:txBody>
      </p:sp>
    </p:spTree>
    <p:extLst>
      <p:ext uri="{BB962C8B-B14F-4D97-AF65-F5344CB8AC3E}">
        <p14:creationId xmlns:p14="http://schemas.microsoft.com/office/powerpoint/2010/main" val="34768389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God </a:t>
            </a:r>
            <a:r>
              <a:rPr lang="nl-NL" sz="1200" dirty="0" err="1">
                <a:cs typeface="Times New Roman" panose="02020603050405020304" pitchFamily="18" charset="0"/>
              </a:rPr>
              <a:t>Priapus</a:t>
            </a:r>
            <a:r>
              <a:rPr lang="nl-NL" sz="1200" dirty="0">
                <a:cs typeface="Times New Roman" panose="02020603050405020304" pitchFamily="18" charset="0"/>
              </a:rPr>
              <a:t>: god van vruchtbaarheid en seksualiteit, zoon van Aphrodite (godin van de liefde) en Bacchus (god van de wijn en extase)</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86</a:t>
            </a:fld>
            <a:endParaRPr lang="nl-NL"/>
          </a:p>
        </p:txBody>
      </p:sp>
    </p:spTree>
    <p:extLst>
      <p:ext uri="{BB962C8B-B14F-4D97-AF65-F5344CB8AC3E}">
        <p14:creationId xmlns:p14="http://schemas.microsoft.com/office/powerpoint/2010/main" val="12472314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God </a:t>
            </a:r>
            <a:r>
              <a:rPr lang="nl-NL" sz="1200" dirty="0" err="1">
                <a:cs typeface="Times New Roman" panose="02020603050405020304" pitchFamily="18" charset="0"/>
              </a:rPr>
              <a:t>Priapus</a:t>
            </a:r>
            <a:r>
              <a:rPr lang="nl-NL" sz="1200" dirty="0">
                <a:cs typeface="Times New Roman" panose="02020603050405020304" pitchFamily="18" charset="0"/>
              </a:rPr>
              <a:t>: god van vruchtbaarheid en seksualiteit, zoon van Aphrodite (godin van de liefde) en Bacchus (god van de wijn en extase)</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87</a:t>
            </a:fld>
            <a:endParaRPr lang="nl-NL"/>
          </a:p>
        </p:txBody>
      </p:sp>
    </p:spTree>
    <p:extLst>
      <p:ext uri="{BB962C8B-B14F-4D97-AF65-F5344CB8AC3E}">
        <p14:creationId xmlns:p14="http://schemas.microsoft.com/office/powerpoint/2010/main" val="35439647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88</a:t>
            </a:fld>
            <a:endParaRPr lang="nl-NL"/>
          </a:p>
        </p:txBody>
      </p:sp>
    </p:spTree>
    <p:extLst>
      <p:ext uri="{BB962C8B-B14F-4D97-AF65-F5344CB8AC3E}">
        <p14:creationId xmlns:p14="http://schemas.microsoft.com/office/powerpoint/2010/main" val="7012436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Andere rariteiten in het onderbroekgebied</a:t>
            </a:r>
          </a:p>
          <a:p>
            <a:pPr lvl="1"/>
            <a:r>
              <a:rPr lang="nl-NL" dirty="0" err="1"/>
              <a:t>Torsio</a:t>
            </a:r>
            <a:r>
              <a:rPr lang="nl-NL" dirty="0"/>
              <a:t> testis</a:t>
            </a:r>
          </a:p>
          <a:p>
            <a:pPr lvl="1"/>
            <a:r>
              <a:rPr lang="nl-NL" dirty="0"/>
              <a:t>Testistumor</a:t>
            </a:r>
          </a:p>
          <a:p>
            <a:pPr lvl="1"/>
            <a:r>
              <a:rPr lang="nl-NL" dirty="0"/>
              <a:t>Testisruptuur</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89</a:t>
            </a:fld>
            <a:endParaRPr lang="nl-NL"/>
          </a:p>
        </p:txBody>
      </p:sp>
    </p:spTree>
    <p:extLst>
      <p:ext uri="{BB962C8B-B14F-4D97-AF65-F5344CB8AC3E}">
        <p14:creationId xmlns:p14="http://schemas.microsoft.com/office/powerpoint/2010/main" val="8543348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91</a:t>
            </a:fld>
            <a:endParaRPr lang="nl-NL"/>
          </a:p>
        </p:txBody>
      </p:sp>
    </p:spTree>
    <p:extLst>
      <p:ext uri="{BB962C8B-B14F-4D97-AF65-F5344CB8AC3E}">
        <p14:creationId xmlns:p14="http://schemas.microsoft.com/office/powerpoint/2010/main" val="185580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Fysiologisch: pasgeborenen, puberteit. </a:t>
            </a: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7</a:t>
            </a:fld>
            <a:endParaRPr lang="nl-NL"/>
          </a:p>
        </p:txBody>
      </p:sp>
    </p:spTree>
    <p:extLst>
      <p:ext uri="{BB962C8B-B14F-4D97-AF65-F5344CB8AC3E}">
        <p14:creationId xmlns:p14="http://schemas.microsoft.com/office/powerpoint/2010/main" val="20478024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Dwarsliggers</a:t>
            </a: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92</a:t>
            </a:fld>
            <a:endParaRPr lang="nl-NL"/>
          </a:p>
        </p:txBody>
      </p:sp>
    </p:spTree>
    <p:extLst>
      <p:ext uri="{BB962C8B-B14F-4D97-AF65-F5344CB8AC3E}">
        <p14:creationId xmlns:p14="http://schemas.microsoft.com/office/powerpoint/2010/main" val="494250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93</a:t>
            </a:fld>
            <a:endParaRPr lang="nl-NL"/>
          </a:p>
        </p:txBody>
      </p:sp>
    </p:spTree>
    <p:extLst>
      <p:ext uri="{BB962C8B-B14F-4D97-AF65-F5344CB8AC3E}">
        <p14:creationId xmlns:p14="http://schemas.microsoft.com/office/powerpoint/2010/main" val="37049111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94</a:t>
            </a:fld>
            <a:endParaRPr lang="nl-NL"/>
          </a:p>
        </p:txBody>
      </p:sp>
    </p:spTree>
    <p:extLst>
      <p:ext uri="{BB962C8B-B14F-4D97-AF65-F5344CB8AC3E}">
        <p14:creationId xmlns:p14="http://schemas.microsoft.com/office/powerpoint/2010/main" val="1191717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95</a:t>
            </a:fld>
            <a:endParaRPr lang="nl-NL"/>
          </a:p>
        </p:txBody>
      </p:sp>
    </p:spTree>
    <p:extLst>
      <p:ext uri="{BB962C8B-B14F-4D97-AF65-F5344CB8AC3E}">
        <p14:creationId xmlns:p14="http://schemas.microsoft.com/office/powerpoint/2010/main" val="42933390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96</a:t>
            </a:fld>
            <a:endParaRPr lang="nl-NL"/>
          </a:p>
        </p:txBody>
      </p:sp>
    </p:spTree>
    <p:extLst>
      <p:ext uri="{BB962C8B-B14F-4D97-AF65-F5344CB8AC3E}">
        <p14:creationId xmlns:p14="http://schemas.microsoft.com/office/powerpoint/2010/main" val="20538917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97</a:t>
            </a:fld>
            <a:endParaRPr lang="nl-NL"/>
          </a:p>
        </p:txBody>
      </p:sp>
    </p:spTree>
    <p:extLst>
      <p:ext uri="{BB962C8B-B14F-4D97-AF65-F5344CB8AC3E}">
        <p14:creationId xmlns:p14="http://schemas.microsoft.com/office/powerpoint/2010/main" val="21460343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99</a:t>
            </a:fld>
            <a:endParaRPr lang="nl-NL"/>
          </a:p>
        </p:txBody>
      </p:sp>
    </p:spTree>
    <p:extLst>
      <p:ext uri="{BB962C8B-B14F-4D97-AF65-F5344CB8AC3E}">
        <p14:creationId xmlns:p14="http://schemas.microsoft.com/office/powerpoint/2010/main" val="13530925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Aflevering</a:t>
            </a:r>
            <a:r>
              <a:rPr lang="nl-NL" baseline="0" dirty="0"/>
              <a:t> 1 van de poli (6.43)</a:t>
            </a:r>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100</a:t>
            </a:fld>
            <a:endParaRPr lang="nl-NL"/>
          </a:p>
        </p:txBody>
      </p:sp>
    </p:spTree>
    <p:extLst>
      <p:ext uri="{BB962C8B-B14F-4D97-AF65-F5344CB8AC3E}">
        <p14:creationId xmlns:p14="http://schemas.microsoft.com/office/powerpoint/2010/main" val="318592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cs typeface="Times New Roman" panose="02020603050405020304" pitchFamily="18" charset="0"/>
              </a:rPr>
              <a:t>Onderzoek van Jack Back,</a:t>
            </a:r>
            <a:r>
              <a:rPr lang="nl-NL" sz="1200" baseline="0" dirty="0">
                <a:cs typeface="Times New Roman" panose="02020603050405020304" pitchFamily="18" charset="0"/>
              </a:rPr>
              <a:t> Nieuwegein</a:t>
            </a:r>
            <a:endParaRPr lang="nl-NL" sz="1200" dirty="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101</a:t>
            </a:fld>
            <a:endParaRPr lang="nl-NL"/>
          </a:p>
        </p:txBody>
      </p:sp>
    </p:spTree>
    <p:extLst>
      <p:ext uri="{BB962C8B-B14F-4D97-AF65-F5344CB8AC3E}">
        <p14:creationId xmlns:p14="http://schemas.microsoft.com/office/powerpoint/2010/main" val="391917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Gonadotrofine </a:t>
            </a:r>
            <a:r>
              <a:rPr lang="nl-NL" err="1">
                <a:ea typeface="Calibri"/>
                <a:cs typeface="Calibri"/>
              </a:rPr>
              <a:t>relaesing</a:t>
            </a:r>
            <a:r>
              <a:rPr lang="nl-NL" dirty="0">
                <a:ea typeface="Calibri"/>
                <a:cs typeface="Calibri"/>
              </a:rPr>
              <a:t> hormoon in de hypothalamus --&gt; </a:t>
            </a:r>
            <a:r>
              <a:rPr lang="nl-NL" err="1">
                <a:ea typeface="Calibri"/>
                <a:cs typeface="Calibri"/>
              </a:rPr>
              <a:t>luteiniserend</a:t>
            </a:r>
            <a:r>
              <a:rPr lang="nl-NL" dirty="0">
                <a:ea typeface="Calibri"/>
                <a:cs typeface="Calibri"/>
              </a:rPr>
              <a:t> hormoon en follikelstimulerend hormoon in de hypofyse</a:t>
            </a:r>
          </a:p>
          <a:p>
            <a:r>
              <a:rPr lang="nl-NL"/>
              <a:t>Onder invloed van hormonen bij jongens vaak door iets meer oestrogenen in de puberteit. Vaak na 2 jaar weg</a:t>
            </a:r>
          </a:p>
          <a:p>
            <a:endParaRPr lang="nl-NL" dirty="0">
              <a:ea typeface="Calibri"/>
              <a:cs typeface="Calibri"/>
            </a:endParaRP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8</a:t>
            </a:fld>
            <a:endParaRPr lang="nl-NL"/>
          </a:p>
        </p:txBody>
      </p:sp>
    </p:spTree>
    <p:extLst>
      <p:ext uri="{BB962C8B-B14F-4D97-AF65-F5344CB8AC3E}">
        <p14:creationId xmlns:p14="http://schemas.microsoft.com/office/powerpoint/2010/main" val="59995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ea typeface="Calibri"/>
              <a:cs typeface="Calibri"/>
            </a:endParaRPr>
          </a:p>
        </p:txBody>
      </p:sp>
      <p:sp>
        <p:nvSpPr>
          <p:cNvPr id="4" name="Tijdelijke aanduiding voor dianummer 3"/>
          <p:cNvSpPr>
            <a:spLocks noGrp="1"/>
          </p:cNvSpPr>
          <p:nvPr>
            <p:ph type="sldNum" sz="quarter" idx="10"/>
          </p:nvPr>
        </p:nvSpPr>
        <p:spPr/>
        <p:txBody>
          <a:bodyPr/>
          <a:lstStyle/>
          <a:p>
            <a:fld id="{62B1BC18-A0C6-4A36-89CE-AC919F433F4A}" type="slidenum">
              <a:rPr lang="nl-NL" smtClean="0"/>
              <a:t>9</a:t>
            </a:fld>
            <a:endParaRPr lang="nl-NL"/>
          </a:p>
        </p:txBody>
      </p:sp>
    </p:spTree>
    <p:extLst>
      <p:ext uri="{BB962C8B-B14F-4D97-AF65-F5344CB8AC3E}">
        <p14:creationId xmlns:p14="http://schemas.microsoft.com/office/powerpoint/2010/main" val="3575174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42D6C6A4-0266-4EDB-BCBC-2125AB566D8A}" type="datetimeFigureOut">
              <a:rPr lang="nl-NL" smtClean="0"/>
              <a:t>10-11-2023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130235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2D6C6A4-0266-4EDB-BCBC-2125AB566D8A}" type="datetimeFigureOut">
              <a:rPr lang="nl-NL" smtClean="0"/>
              <a:t>10-11-2023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371463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2D6C6A4-0266-4EDB-BCBC-2125AB566D8A}" type="datetimeFigureOut">
              <a:rPr lang="nl-NL" smtClean="0"/>
              <a:t>10-11-2023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1580820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2D6C6A4-0266-4EDB-BCBC-2125AB566D8A}" type="datetimeFigureOut">
              <a:rPr lang="nl-NL" smtClean="0"/>
              <a:t>10-11-2023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374832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42D6C6A4-0266-4EDB-BCBC-2125AB566D8A}" type="datetimeFigureOut">
              <a:rPr lang="nl-NL" smtClean="0"/>
              <a:t>10-11-2023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297475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42D6C6A4-0266-4EDB-BCBC-2125AB566D8A}" type="datetimeFigureOut">
              <a:rPr lang="nl-NL" smtClean="0"/>
              <a:t>10-11-2023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382970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2D6C6A4-0266-4EDB-BCBC-2125AB566D8A}" type="datetimeFigureOut">
              <a:rPr lang="nl-NL" smtClean="0"/>
              <a:t>10-11-2023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89625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2D6C6A4-0266-4EDB-BCBC-2125AB566D8A}" type="datetimeFigureOut">
              <a:rPr lang="nl-NL" smtClean="0"/>
              <a:t>10-11-2023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397526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2D6C6A4-0266-4EDB-BCBC-2125AB566D8A}" type="datetimeFigureOut">
              <a:rPr lang="nl-NL" smtClean="0"/>
              <a:t>10-11-2023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85638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2D6C6A4-0266-4EDB-BCBC-2125AB566D8A}" type="datetimeFigureOut">
              <a:rPr lang="nl-NL" smtClean="0"/>
              <a:t>10-11-2023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86220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2D6C6A4-0266-4EDB-BCBC-2125AB566D8A}" type="datetimeFigureOut">
              <a:rPr lang="nl-NL" smtClean="0"/>
              <a:t>10-11-2023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1A7B890-973E-4AF3-9D32-06787F22B51D}" type="slidenum">
              <a:rPr lang="nl-NL" smtClean="0"/>
              <a:t>‹nr.›</a:t>
            </a:fld>
            <a:endParaRPr lang="nl-NL"/>
          </a:p>
        </p:txBody>
      </p:sp>
    </p:spTree>
    <p:extLst>
      <p:ext uri="{BB962C8B-B14F-4D97-AF65-F5344CB8AC3E}">
        <p14:creationId xmlns:p14="http://schemas.microsoft.com/office/powerpoint/2010/main" val="274480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t="-73000" b="-73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6C6A4-0266-4EDB-BCBC-2125AB566D8A}" type="datetimeFigureOut">
              <a:rPr lang="nl-NL" smtClean="0"/>
              <a:t>10-11-2023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7B890-973E-4AF3-9D32-06787F22B51D}" type="slidenum">
              <a:rPr lang="nl-NL" smtClean="0"/>
              <a:t>‹nr.›</a:t>
            </a:fld>
            <a:endParaRPr lang="nl-NL"/>
          </a:p>
        </p:txBody>
      </p:sp>
    </p:spTree>
    <p:extLst>
      <p:ext uri="{BB962C8B-B14F-4D97-AF65-F5344CB8AC3E}">
        <p14:creationId xmlns:p14="http://schemas.microsoft.com/office/powerpoint/2010/main" val="417058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2.jpeg"/><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hyperlink" Target="http://sense.info/"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sense.info/nl/seks/seks-en-internet/seksquiz"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upload.wikimedia.org/wikipedia/commons/3/3a/SOA-Chlamydia-trachomatis-female.jpg" TargetMode="Externa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hyperlink" Target="//upload.wikimedia.org/wikipedia/commons/3/3a/SOA-Chlamydia-trachomatis-female.jp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62.jpg"/></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g"/></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NL" b="1" dirty="0"/>
              <a:t>Ik voel weerstand en dat is wederzijds!</a:t>
            </a:r>
            <a:br>
              <a:rPr lang="nl-NL" dirty="0"/>
            </a:br>
            <a:endParaRPr lang="nl-NL" dirty="0"/>
          </a:p>
        </p:txBody>
      </p:sp>
      <p:sp>
        <p:nvSpPr>
          <p:cNvPr id="3" name="Ondertitel 2"/>
          <p:cNvSpPr>
            <a:spLocks noGrp="1"/>
          </p:cNvSpPr>
          <p:nvPr>
            <p:ph type="subTitle" idx="1"/>
          </p:nvPr>
        </p:nvSpPr>
        <p:spPr/>
        <p:txBody>
          <a:bodyPr/>
          <a:lstStyle/>
          <a:p>
            <a:pPr algn="r"/>
            <a:r>
              <a:rPr lang="nl-NL" dirty="0"/>
              <a:t>Deirdre Vader-van </a:t>
            </a:r>
            <a:r>
              <a:rPr lang="nl-NL" dirty="0" err="1"/>
              <a:t>Imhoff</a:t>
            </a:r>
            <a:r>
              <a:rPr lang="nl-NL" dirty="0"/>
              <a:t>, huisarts</a:t>
            </a:r>
          </a:p>
          <a:p>
            <a:pPr algn="r"/>
            <a:r>
              <a:rPr lang="nl-NL" dirty="0"/>
              <a:t>Daphne Luijendijk-de Bruin, uroloog</a:t>
            </a:r>
          </a:p>
        </p:txBody>
      </p:sp>
    </p:spTree>
    <p:extLst>
      <p:ext uri="{BB962C8B-B14F-4D97-AF65-F5344CB8AC3E}">
        <p14:creationId xmlns:p14="http://schemas.microsoft.com/office/powerpoint/2010/main" val="3157538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eerstand – Gaby Drees">
            <a:extLst>
              <a:ext uri="{FF2B5EF4-FFF2-40B4-BE49-F238E27FC236}">
                <a16:creationId xmlns:a16="http://schemas.microsoft.com/office/drawing/2014/main" id="{CF83D312-32E5-0EA7-BD29-00498FAFC4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306" y="2423315"/>
            <a:ext cx="3496705" cy="2645291"/>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Helen Van Royen Tampon">
            <a:extLst>
              <a:ext uri="{FF2B5EF4-FFF2-40B4-BE49-F238E27FC236}">
                <a16:creationId xmlns:a16="http://schemas.microsoft.com/office/drawing/2014/main" id="{3998C432-A68D-9492-DE23-1E0CF40C563A}"/>
              </a:ext>
            </a:extLst>
          </p:cNvPr>
          <p:cNvPicPr>
            <a:picLocks noChangeAspect="1"/>
          </p:cNvPicPr>
          <p:nvPr/>
        </p:nvPicPr>
        <p:blipFill>
          <a:blip r:embed="rId4"/>
          <a:stretch>
            <a:fillRect/>
          </a:stretch>
        </p:blipFill>
        <p:spPr>
          <a:xfrm>
            <a:off x="1757778" y="2349240"/>
            <a:ext cx="4407764" cy="2721774"/>
          </a:xfrm>
          <a:prstGeom prst="rect">
            <a:avLst/>
          </a:prstGeom>
        </p:spPr>
      </p:pic>
    </p:spTree>
    <p:extLst>
      <p:ext uri="{BB962C8B-B14F-4D97-AF65-F5344CB8AC3E}">
        <p14:creationId xmlns:p14="http://schemas.microsoft.com/office/powerpoint/2010/main" val="33090053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aamlipverkleining, vaginaverjonging en designervagina | YouYouClinic.be">
            <a:extLst>
              <a:ext uri="{FF2B5EF4-FFF2-40B4-BE49-F238E27FC236}">
                <a16:creationId xmlns:a16="http://schemas.microsoft.com/office/drawing/2014/main" id="{3AA40E87-6576-E46A-C31C-ABA51A758FE5}"/>
              </a:ext>
            </a:extLst>
          </p:cNvPr>
          <p:cNvPicPr>
            <a:picLocks noChangeAspect="1"/>
          </p:cNvPicPr>
          <p:nvPr/>
        </p:nvPicPr>
        <p:blipFill>
          <a:blip r:embed="rId3"/>
          <a:stretch>
            <a:fillRect/>
          </a:stretch>
        </p:blipFill>
        <p:spPr>
          <a:xfrm>
            <a:off x="4865512" y="3898961"/>
            <a:ext cx="7258753" cy="2362076"/>
          </a:xfrm>
          <a:prstGeom prst="rect">
            <a:avLst/>
          </a:prstGeom>
          <a:ln w="57150">
            <a:solidFill>
              <a:schemeClr val="tx1"/>
            </a:solidFill>
          </a:ln>
        </p:spPr>
      </p:pic>
      <p:pic>
        <p:nvPicPr>
          <p:cNvPr id="6" name="Picture 5" descr="Schaamlipcorrectie (labiacorrectie) | Nationaal Huidcentrum">
            <a:extLst>
              <a:ext uri="{FF2B5EF4-FFF2-40B4-BE49-F238E27FC236}">
                <a16:creationId xmlns:a16="http://schemas.microsoft.com/office/drawing/2014/main" id="{24654289-EEC0-C899-2B10-8EE501F6E440}"/>
              </a:ext>
            </a:extLst>
          </p:cNvPr>
          <p:cNvPicPr>
            <a:picLocks noChangeAspect="1"/>
          </p:cNvPicPr>
          <p:nvPr/>
        </p:nvPicPr>
        <p:blipFill>
          <a:blip r:embed="rId4"/>
          <a:stretch>
            <a:fillRect/>
          </a:stretch>
        </p:blipFill>
        <p:spPr>
          <a:xfrm>
            <a:off x="674511" y="2886389"/>
            <a:ext cx="3843866" cy="3371222"/>
          </a:xfrm>
          <a:prstGeom prst="rect">
            <a:avLst/>
          </a:prstGeom>
          <a:ln w="57150">
            <a:solidFill>
              <a:schemeClr val="tx1"/>
            </a:solidFill>
          </a:ln>
        </p:spPr>
      </p:pic>
      <p:pic>
        <p:nvPicPr>
          <p:cNvPr id="10" name="Picture 2" descr="Weerstand – Gaby Drees">
            <a:extLst>
              <a:ext uri="{FF2B5EF4-FFF2-40B4-BE49-F238E27FC236}">
                <a16:creationId xmlns:a16="http://schemas.microsoft.com/office/drawing/2014/main" id="{66ADE94E-B617-8DEB-DA01-FA7BE684431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71512" y="149137"/>
            <a:ext cx="3200752" cy="2433813"/>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Een schaamlipcorrectie is onnodig en zelfs walgelijk, dacht ik… - NRC">
            <a:extLst>
              <a:ext uri="{FF2B5EF4-FFF2-40B4-BE49-F238E27FC236}">
                <a16:creationId xmlns:a16="http://schemas.microsoft.com/office/drawing/2014/main" id="{C3F9A6BB-AF49-D258-F7B6-93D9EBEBD315}"/>
              </a:ext>
            </a:extLst>
          </p:cNvPr>
          <p:cNvPicPr>
            <a:picLocks noChangeAspect="1"/>
          </p:cNvPicPr>
          <p:nvPr/>
        </p:nvPicPr>
        <p:blipFill>
          <a:blip r:embed="rId6"/>
          <a:stretch>
            <a:fillRect/>
          </a:stretch>
        </p:blipFill>
        <p:spPr>
          <a:xfrm>
            <a:off x="4907845" y="59832"/>
            <a:ext cx="4507088" cy="3612726"/>
          </a:xfrm>
          <a:prstGeom prst="rect">
            <a:avLst/>
          </a:prstGeom>
          <a:ln w="57150">
            <a:solidFill>
              <a:schemeClr val="tx1"/>
            </a:solidFill>
          </a:ln>
        </p:spPr>
      </p:pic>
    </p:spTree>
    <p:extLst>
      <p:ext uri="{BB962C8B-B14F-4D97-AF65-F5344CB8AC3E}">
        <p14:creationId xmlns:p14="http://schemas.microsoft.com/office/powerpoint/2010/main" val="18057519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ls je weerstand voelt, heb je een kans om iets nieuws te leren - Tegeltje met Spre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92" y="189678"/>
            <a:ext cx="6224397" cy="622439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CDFAC30-A328-4352-ABC2-0E8DF46F9FE5}"/>
              </a:ext>
            </a:extLst>
          </p:cNvPr>
          <p:cNvSpPr txBox="1"/>
          <p:nvPr/>
        </p:nvSpPr>
        <p:spPr>
          <a:xfrm>
            <a:off x="7080738" y="1992921"/>
            <a:ext cx="3763108" cy="1200329"/>
          </a:xfrm>
          <a:prstGeom prst="rect">
            <a:avLst/>
          </a:prstGeom>
          <a:noFill/>
        </p:spPr>
        <p:txBody>
          <a:bodyPr wrap="square" rtlCol="0">
            <a:spAutoFit/>
          </a:bodyPr>
          <a:lstStyle/>
          <a:p>
            <a:r>
              <a:rPr lang="nl-NL" dirty="0"/>
              <a:t>Sense.info</a:t>
            </a:r>
          </a:p>
          <a:p>
            <a:r>
              <a:rPr lang="nl-NL" dirty="0"/>
              <a:t>Thuisarts.nl</a:t>
            </a:r>
          </a:p>
          <a:p>
            <a:r>
              <a:rPr lang="nl-NL" dirty="0"/>
              <a:t>Allesoverurologie.nl</a:t>
            </a:r>
          </a:p>
          <a:p>
            <a:r>
              <a:rPr lang="nl-NL"/>
              <a:t>Serie de poli</a:t>
            </a:r>
            <a:endParaRPr lang="nl-NL" dirty="0"/>
          </a:p>
        </p:txBody>
      </p:sp>
    </p:spTree>
    <p:extLst>
      <p:ext uri="{BB962C8B-B14F-4D97-AF65-F5344CB8AC3E}">
        <p14:creationId xmlns:p14="http://schemas.microsoft.com/office/powerpoint/2010/main" val="2300020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Menstruatie</a:t>
            </a:r>
            <a:endParaRPr lang="en-US" dirty="0"/>
          </a:p>
        </p:txBody>
      </p:sp>
      <p:sp>
        <p:nvSpPr>
          <p:cNvPr id="3" name="Tijdelijke aanduiding voor inhoud 2"/>
          <p:cNvSpPr>
            <a:spLocks noGrp="1"/>
          </p:cNvSpPr>
          <p:nvPr>
            <p:ph idx="1"/>
          </p:nvPr>
        </p:nvSpPr>
        <p:spPr/>
        <p:txBody>
          <a:bodyPr vert="horz" lIns="91440" tIns="45720" rIns="91440" bIns="45720" rtlCol="0" anchor="t">
            <a:normAutofit/>
          </a:bodyPr>
          <a:lstStyle/>
          <a:p>
            <a:r>
              <a:rPr lang="nl-NL" dirty="0">
                <a:ea typeface="Calibri"/>
                <a:cs typeface="Calibri"/>
              </a:rPr>
              <a:t>2 – 2,5 jaar na de start van de puberteit</a:t>
            </a:r>
          </a:p>
          <a:p>
            <a:r>
              <a:rPr lang="nl-NL" dirty="0">
                <a:ea typeface="Calibri"/>
                <a:cs typeface="Calibri"/>
              </a:rPr>
              <a:t>Tussen 10e en 15e jaar </a:t>
            </a:r>
          </a:p>
          <a:p>
            <a:r>
              <a:rPr lang="nl-NL" dirty="0">
                <a:ea typeface="Calibri"/>
                <a:cs typeface="Calibri"/>
              </a:rPr>
              <a:t>Daarna nog gemiddeld 5 cm groei</a:t>
            </a:r>
          </a:p>
        </p:txBody>
      </p:sp>
      <p:pic>
        <p:nvPicPr>
          <p:cNvPr id="4" name="Picture 3" descr="A blood on a tissue&#10;&#10;Description automatically generated">
            <a:extLst>
              <a:ext uri="{FF2B5EF4-FFF2-40B4-BE49-F238E27FC236}">
                <a16:creationId xmlns:a16="http://schemas.microsoft.com/office/drawing/2014/main" id="{50D25994-517B-650E-B962-D93A6373ABB6}"/>
              </a:ext>
            </a:extLst>
          </p:cNvPr>
          <p:cNvPicPr>
            <a:picLocks noChangeAspect="1"/>
          </p:cNvPicPr>
          <p:nvPr/>
        </p:nvPicPr>
        <p:blipFill rotWithShape="1">
          <a:blip r:embed="rId2"/>
          <a:srcRect t="8920" r="176" b="23709"/>
          <a:stretch/>
        </p:blipFill>
        <p:spPr>
          <a:xfrm>
            <a:off x="6707080" y="3761542"/>
            <a:ext cx="4881244" cy="2478851"/>
          </a:xfrm>
          <a:prstGeom prst="rect">
            <a:avLst/>
          </a:prstGeom>
        </p:spPr>
      </p:pic>
    </p:spTree>
    <p:extLst>
      <p:ext uri="{BB962C8B-B14F-4D97-AF65-F5344CB8AC3E}">
        <p14:creationId xmlns:p14="http://schemas.microsoft.com/office/powerpoint/2010/main" val="2980152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1C87-837C-1443-5284-EA73BFE9A6C9}"/>
              </a:ext>
            </a:extLst>
          </p:cNvPr>
          <p:cNvSpPr>
            <a:spLocks noGrp="1"/>
          </p:cNvSpPr>
          <p:nvPr>
            <p:ph type="title"/>
          </p:nvPr>
        </p:nvSpPr>
        <p:spPr/>
        <p:txBody>
          <a:bodyPr/>
          <a:lstStyle/>
          <a:p>
            <a:r>
              <a:rPr lang="en-US" b="1" err="1">
                <a:ea typeface="Calibri Light"/>
                <a:cs typeface="Calibri Light"/>
              </a:rPr>
              <a:t>Tamponziekte</a:t>
            </a:r>
            <a:endParaRPr lang="en-US" b="1" err="1"/>
          </a:p>
        </p:txBody>
      </p:sp>
      <p:pic>
        <p:nvPicPr>
          <p:cNvPr id="4" name="Content Placeholder 3" descr="A group of tampons and a tampon next to a pink and purple cup&#10;&#10;Description automatically generated">
            <a:extLst>
              <a:ext uri="{FF2B5EF4-FFF2-40B4-BE49-F238E27FC236}">
                <a16:creationId xmlns:a16="http://schemas.microsoft.com/office/drawing/2014/main" id="{2F4C2E8D-E71B-2AFC-3A64-C715B10622B0}"/>
              </a:ext>
            </a:extLst>
          </p:cNvPr>
          <p:cNvPicPr>
            <a:picLocks noGrp="1" noChangeAspect="1"/>
          </p:cNvPicPr>
          <p:nvPr>
            <p:ph idx="1"/>
          </p:nvPr>
        </p:nvPicPr>
        <p:blipFill>
          <a:blip r:embed="rId2"/>
          <a:stretch>
            <a:fillRect/>
          </a:stretch>
        </p:blipFill>
        <p:spPr>
          <a:xfrm>
            <a:off x="7151303" y="3801973"/>
            <a:ext cx="4430209" cy="2326203"/>
          </a:xfrm>
          <a:ln w="57150">
            <a:solidFill>
              <a:schemeClr val="tx1"/>
            </a:solidFill>
          </a:ln>
        </p:spPr>
      </p:pic>
      <p:sp>
        <p:nvSpPr>
          <p:cNvPr id="5" name="TextBox 4">
            <a:extLst>
              <a:ext uri="{FF2B5EF4-FFF2-40B4-BE49-F238E27FC236}">
                <a16:creationId xmlns:a16="http://schemas.microsoft.com/office/drawing/2014/main" id="{617CC2FC-BAA1-C2DC-D4AD-1BE3EFD2A9CA}"/>
              </a:ext>
            </a:extLst>
          </p:cNvPr>
          <p:cNvSpPr txBox="1"/>
          <p:nvPr/>
        </p:nvSpPr>
        <p:spPr>
          <a:xfrm>
            <a:off x="837513" y="1755272"/>
            <a:ext cx="107476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a:cs typeface="Calibri"/>
              </a:rPr>
              <a:t>Toxic shock </a:t>
            </a:r>
            <a:r>
              <a:rPr lang="en-US" sz="2800" dirty="0" err="1">
                <a:ea typeface="Calibri"/>
                <a:cs typeface="Calibri"/>
              </a:rPr>
              <a:t>syndroom</a:t>
            </a:r>
            <a:endParaRPr lang="en-US" sz="2800" dirty="0">
              <a:ea typeface="Calibri"/>
              <a:cs typeface="Calibri"/>
            </a:endParaRPr>
          </a:p>
          <a:p>
            <a:endParaRPr lang="en-US" sz="2800" dirty="0">
              <a:ea typeface="Calibri"/>
              <a:cs typeface="Calibri"/>
            </a:endParaRPr>
          </a:p>
          <a:p>
            <a:r>
              <a:rPr lang="en-US" sz="2800" err="1">
                <a:ea typeface="Calibri"/>
                <a:cs typeface="Calibri"/>
              </a:rPr>
              <a:t>Broedplaats</a:t>
            </a:r>
            <a:r>
              <a:rPr lang="en-US" sz="2800" dirty="0">
                <a:ea typeface="Calibri"/>
                <a:cs typeface="Calibri"/>
              </a:rPr>
              <a:t> </a:t>
            </a:r>
            <a:r>
              <a:rPr lang="en-US" sz="2800" err="1">
                <a:ea typeface="Calibri"/>
                <a:cs typeface="Calibri"/>
              </a:rPr>
              <a:t>voor</a:t>
            </a:r>
            <a:r>
              <a:rPr lang="en-US" sz="2800" dirty="0">
                <a:ea typeface="Calibri"/>
                <a:cs typeface="Calibri"/>
              </a:rPr>
              <a:t> </a:t>
            </a:r>
            <a:r>
              <a:rPr lang="en-US" sz="2800" err="1">
                <a:ea typeface="+mn-lt"/>
                <a:cs typeface="+mn-lt"/>
              </a:rPr>
              <a:t>toxine</a:t>
            </a:r>
            <a:r>
              <a:rPr lang="en-US" sz="2800" dirty="0">
                <a:ea typeface="+mn-lt"/>
                <a:cs typeface="+mn-lt"/>
              </a:rPr>
              <a:t> </a:t>
            </a:r>
            <a:r>
              <a:rPr lang="en-US" sz="2800" err="1">
                <a:ea typeface="+mn-lt"/>
                <a:cs typeface="+mn-lt"/>
              </a:rPr>
              <a:t>producerende</a:t>
            </a:r>
            <a:r>
              <a:rPr lang="en-US" sz="2800" dirty="0">
                <a:ea typeface="+mn-lt"/>
                <a:cs typeface="+mn-lt"/>
              </a:rPr>
              <a:t> staphylococcus aureus</a:t>
            </a:r>
          </a:p>
          <a:p>
            <a:endParaRPr lang="en-US" sz="2800" dirty="0">
              <a:ea typeface="Calibri"/>
              <a:cs typeface="Calibri"/>
            </a:endParaRPr>
          </a:p>
          <a:p>
            <a:r>
              <a:rPr lang="en-US" sz="2800" err="1">
                <a:ea typeface="Calibri"/>
                <a:cs typeface="Calibri"/>
              </a:rPr>
              <a:t>Symptomen</a:t>
            </a:r>
            <a:r>
              <a:rPr lang="en-US" sz="2800" dirty="0">
                <a:ea typeface="Calibri"/>
                <a:cs typeface="Calibri"/>
              </a:rPr>
              <a:t>:</a:t>
            </a:r>
          </a:p>
          <a:p>
            <a:pPr marL="914400" lvl="1" indent="-457200">
              <a:buFont typeface="Arial"/>
              <a:buChar char="•"/>
            </a:pPr>
            <a:r>
              <a:rPr lang="en-US" sz="2800" dirty="0" err="1">
                <a:solidFill>
                  <a:srgbClr val="555555"/>
                </a:solidFill>
                <a:ea typeface="+mn-lt"/>
                <a:cs typeface="+mn-lt"/>
              </a:rPr>
              <a:t>koorts</a:t>
            </a:r>
            <a:endParaRPr lang="en-US" sz="2800" dirty="0" err="1">
              <a:solidFill>
                <a:srgbClr val="000000"/>
              </a:solidFill>
              <a:ea typeface="+mn-lt"/>
              <a:cs typeface="+mn-lt"/>
            </a:endParaRPr>
          </a:p>
          <a:p>
            <a:pPr marL="914400" lvl="1" indent="-457200">
              <a:buFont typeface="Arial"/>
              <a:buChar char="•"/>
            </a:pPr>
            <a:r>
              <a:rPr lang="en-US" sz="2800" err="1">
                <a:solidFill>
                  <a:srgbClr val="555555"/>
                </a:solidFill>
                <a:ea typeface="+mn-lt"/>
                <a:cs typeface="+mn-lt"/>
              </a:rPr>
              <a:t>Hypotensie</a:t>
            </a:r>
            <a:endParaRPr lang="en-US" sz="2800" err="1">
              <a:solidFill>
                <a:srgbClr val="000000"/>
              </a:solidFill>
              <a:ea typeface="+mn-lt"/>
              <a:cs typeface="+mn-lt"/>
            </a:endParaRPr>
          </a:p>
          <a:p>
            <a:pPr marL="914400" lvl="1" indent="-457200">
              <a:buFont typeface="Arial"/>
              <a:buChar char="•"/>
            </a:pPr>
            <a:r>
              <a:rPr lang="en-US" sz="2800" err="1">
                <a:solidFill>
                  <a:srgbClr val="555555"/>
                </a:solidFill>
                <a:ea typeface="+mn-lt"/>
                <a:cs typeface="+mn-lt"/>
              </a:rPr>
              <a:t>diffuus</a:t>
            </a:r>
            <a:r>
              <a:rPr lang="en-US" sz="2800" dirty="0">
                <a:solidFill>
                  <a:srgbClr val="555555"/>
                </a:solidFill>
                <a:ea typeface="+mn-lt"/>
                <a:cs typeface="+mn-lt"/>
              </a:rPr>
              <a:t> </a:t>
            </a:r>
            <a:r>
              <a:rPr lang="en-US" sz="2800" err="1">
                <a:solidFill>
                  <a:srgbClr val="555555"/>
                </a:solidFill>
                <a:ea typeface="+mn-lt"/>
                <a:cs typeface="+mn-lt"/>
              </a:rPr>
              <a:t>erythemateus</a:t>
            </a:r>
            <a:r>
              <a:rPr lang="en-US" sz="2800" dirty="0">
                <a:solidFill>
                  <a:srgbClr val="555555"/>
                </a:solidFill>
                <a:ea typeface="+mn-lt"/>
                <a:cs typeface="+mn-lt"/>
              </a:rPr>
              <a:t> </a:t>
            </a:r>
            <a:r>
              <a:rPr lang="en-US" sz="2800" err="1">
                <a:solidFill>
                  <a:srgbClr val="555555"/>
                </a:solidFill>
                <a:ea typeface="+mn-lt"/>
                <a:cs typeface="+mn-lt"/>
              </a:rPr>
              <a:t>exantheem</a:t>
            </a:r>
            <a:r>
              <a:rPr lang="en-US" sz="2800" dirty="0">
                <a:solidFill>
                  <a:srgbClr val="555555"/>
                </a:solidFill>
                <a:ea typeface="+mn-lt"/>
                <a:cs typeface="+mn-lt"/>
              </a:rPr>
              <a:t> </a:t>
            </a:r>
            <a:endParaRPr lang="en-US" sz="2800">
              <a:solidFill>
                <a:srgbClr val="000000"/>
              </a:solidFill>
              <a:ea typeface="+mn-lt"/>
              <a:cs typeface="+mn-lt"/>
            </a:endParaRPr>
          </a:p>
          <a:p>
            <a:pPr marL="914400" lvl="1" indent="-457200">
              <a:buFont typeface="Arial"/>
              <a:buChar char="•"/>
            </a:pPr>
            <a:r>
              <a:rPr lang="en-US" sz="2800" dirty="0" err="1">
                <a:solidFill>
                  <a:srgbClr val="555555"/>
                </a:solidFill>
                <a:ea typeface="+mn-lt"/>
                <a:cs typeface="+mn-lt"/>
              </a:rPr>
              <a:t>tekenen</a:t>
            </a:r>
            <a:r>
              <a:rPr lang="en-US" sz="2800" dirty="0">
                <a:solidFill>
                  <a:srgbClr val="555555"/>
                </a:solidFill>
                <a:ea typeface="+mn-lt"/>
                <a:cs typeface="+mn-lt"/>
              </a:rPr>
              <a:t> van multi-</a:t>
            </a:r>
            <a:r>
              <a:rPr lang="en-US" sz="2800" dirty="0" err="1">
                <a:solidFill>
                  <a:srgbClr val="555555"/>
                </a:solidFill>
                <a:ea typeface="+mn-lt"/>
                <a:cs typeface="+mn-lt"/>
              </a:rPr>
              <a:t>orgaan</a:t>
            </a:r>
            <a:r>
              <a:rPr lang="en-US" sz="2800" dirty="0">
                <a:solidFill>
                  <a:srgbClr val="555555"/>
                </a:solidFill>
                <a:ea typeface="+mn-lt"/>
                <a:cs typeface="+mn-lt"/>
              </a:rPr>
              <a:t> </a:t>
            </a:r>
            <a:r>
              <a:rPr lang="en-US" sz="2800" dirty="0" err="1">
                <a:solidFill>
                  <a:srgbClr val="555555"/>
                </a:solidFill>
                <a:ea typeface="+mn-lt"/>
                <a:cs typeface="+mn-lt"/>
              </a:rPr>
              <a:t>falen</a:t>
            </a:r>
            <a:endParaRPr lang="en-US" sz="2800" dirty="0" err="1">
              <a:solidFill>
                <a:srgbClr val="555555"/>
              </a:solidFill>
              <a:ea typeface="Calibri" panose="020F0502020204030204"/>
              <a:cs typeface="Calibri" panose="020F0502020204030204"/>
            </a:endParaRPr>
          </a:p>
          <a:p>
            <a:br>
              <a:rPr lang="en-US" dirty="0"/>
            </a:br>
            <a:endParaRPr lang="en-US" dirty="0"/>
          </a:p>
        </p:txBody>
      </p:sp>
    </p:spTree>
    <p:extLst>
      <p:ext uri="{BB962C8B-B14F-4D97-AF65-F5344CB8AC3E}">
        <p14:creationId xmlns:p14="http://schemas.microsoft.com/office/powerpoint/2010/main" val="888299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96C53-E0B5-65FF-11AF-625FA204766E}"/>
              </a:ext>
            </a:extLst>
          </p:cNvPr>
          <p:cNvSpPr>
            <a:spLocks noGrp="1"/>
          </p:cNvSpPr>
          <p:nvPr>
            <p:ph idx="1"/>
          </p:nvPr>
        </p:nvSpPr>
        <p:spPr/>
        <p:txBody>
          <a:bodyPr vert="horz" lIns="91440" tIns="45720" rIns="91440" bIns="45720" rtlCol="0" anchor="t">
            <a:normAutofit/>
          </a:bodyPr>
          <a:lstStyle/>
          <a:p>
            <a:pPr marL="0" indent="0" algn="ctr">
              <a:buNone/>
            </a:pPr>
            <a:r>
              <a:rPr lang="nl" sz="4400" dirty="0">
                <a:solidFill>
                  <a:srgbClr val="4D5156"/>
                </a:solidFill>
                <a:latin typeface="Calibri"/>
                <a:ea typeface="Calibri"/>
                <a:cs typeface="Arial"/>
              </a:rPr>
              <a:t>Een </a:t>
            </a:r>
            <a:r>
              <a:rPr lang="nl" sz="4400" dirty="0">
                <a:solidFill>
                  <a:srgbClr val="040C28"/>
                </a:solidFill>
                <a:latin typeface="Calibri"/>
                <a:ea typeface="Calibri"/>
                <a:cs typeface="Arial"/>
              </a:rPr>
              <a:t>tampon</a:t>
            </a:r>
            <a:r>
              <a:rPr lang="nl" sz="4400" dirty="0">
                <a:solidFill>
                  <a:srgbClr val="4D5156"/>
                </a:solidFill>
                <a:latin typeface="Calibri"/>
                <a:ea typeface="Calibri"/>
                <a:cs typeface="Arial"/>
              </a:rPr>
              <a:t> vervang je het liefst iedere 4 tot 6 uur en </a:t>
            </a:r>
            <a:r>
              <a:rPr lang="nl" sz="4400" dirty="0">
                <a:solidFill>
                  <a:srgbClr val="040C28"/>
                </a:solidFill>
                <a:latin typeface="Calibri"/>
                <a:ea typeface="Calibri"/>
                <a:cs typeface="Arial"/>
              </a:rPr>
              <a:t>moet</a:t>
            </a:r>
            <a:r>
              <a:rPr lang="nl" sz="4400" dirty="0">
                <a:solidFill>
                  <a:srgbClr val="4D5156"/>
                </a:solidFill>
                <a:latin typeface="Calibri"/>
                <a:ea typeface="Calibri"/>
                <a:cs typeface="Arial"/>
              </a:rPr>
              <a:t> je echt niet langer </a:t>
            </a:r>
            <a:r>
              <a:rPr lang="nl" sz="4400" dirty="0">
                <a:solidFill>
                  <a:srgbClr val="040C28"/>
                </a:solidFill>
                <a:latin typeface="Calibri"/>
                <a:ea typeface="Calibri"/>
                <a:cs typeface="Arial"/>
              </a:rPr>
              <a:t>inhouden</a:t>
            </a:r>
            <a:r>
              <a:rPr lang="nl" sz="4400" dirty="0">
                <a:solidFill>
                  <a:srgbClr val="4D5156"/>
                </a:solidFill>
                <a:latin typeface="Calibri"/>
                <a:ea typeface="Calibri"/>
                <a:cs typeface="Arial"/>
              </a:rPr>
              <a:t> dan 8 uur. Als je 's nachts een </a:t>
            </a:r>
            <a:r>
              <a:rPr lang="nl" sz="4400" dirty="0">
                <a:solidFill>
                  <a:srgbClr val="040C28"/>
                </a:solidFill>
                <a:latin typeface="Calibri"/>
                <a:ea typeface="Calibri"/>
                <a:cs typeface="Arial"/>
              </a:rPr>
              <a:t>tampon</a:t>
            </a:r>
            <a:r>
              <a:rPr lang="nl" sz="4400" dirty="0">
                <a:solidFill>
                  <a:srgbClr val="4D5156"/>
                </a:solidFill>
                <a:latin typeface="Calibri"/>
                <a:ea typeface="Calibri"/>
                <a:cs typeface="Arial"/>
              </a:rPr>
              <a:t> wilt gebruiken zet je je wekker om hem er zes tot maximaal acht uur later weer uit te halen</a:t>
            </a:r>
            <a:endParaRPr lang="en-US" sz="4400">
              <a:latin typeface="Calibri"/>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197993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eerstand – Gaby Dre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2936" y="2235609"/>
            <a:ext cx="4375673" cy="334124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descr="Close-up of a person&amp;#39;s mouth&#10;&#10;Description automatically generated">
            <a:extLst>
              <a:ext uri="{FF2B5EF4-FFF2-40B4-BE49-F238E27FC236}">
                <a16:creationId xmlns:a16="http://schemas.microsoft.com/office/drawing/2014/main" id="{AEE9EF97-598E-316C-695A-C17F7D5EDC92}"/>
              </a:ext>
            </a:extLst>
          </p:cNvPr>
          <p:cNvPicPr>
            <a:picLocks noChangeAspect="1"/>
          </p:cNvPicPr>
          <p:nvPr/>
        </p:nvPicPr>
        <p:blipFill>
          <a:blip r:embed="rId4"/>
          <a:stretch>
            <a:fillRect/>
          </a:stretch>
        </p:blipFill>
        <p:spPr>
          <a:xfrm>
            <a:off x="1276905" y="2242605"/>
            <a:ext cx="5125374" cy="3337825"/>
          </a:xfrm>
          <a:prstGeom prst="rect">
            <a:avLst/>
          </a:prstGeom>
          <a:ln w="57150">
            <a:solidFill>
              <a:schemeClr val="tx1"/>
            </a:solidFill>
          </a:ln>
        </p:spPr>
      </p:pic>
    </p:spTree>
    <p:extLst>
      <p:ext uri="{BB962C8B-B14F-4D97-AF65-F5344CB8AC3E}">
        <p14:creationId xmlns:p14="http://schemas.microsoft.com/office/powerpoint/2010/main" val="94820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ea typeface="Calibri Light"/>
                <a:cs typeface="Calibri Light"/>
              </a:rPr>
              <a:t>Witte vloed</a:t>
            </a:r>
            <a:endParaRPr lang="nl-NL" b="1" dirty="0"/>
          </a:p>
        </p:txBody>
      </p:sp>
      <p:sp>
        <p:nvSpPr>
          <p:cNvPr id="3" name="Tijdelijke aanduiding voor inhoud 2"/>
          <p:cNvSpPr>
            <a:spLocks noGrp="1"/>
          </p:cNvSpPr>
          <p:nvPr>
            <p:ph idx="1"/>
          </p:nvPr>
        </p:nvSpPr>
        <p:spPr/>
        <p:txBody>
          <a:bodyPr vert="horz" lIns="91440" tIns="45720" rIns="91440" bIns="45720" rtlCol="0" anchor="t">
            <a:noAutofit/>
          </a:bodyPr>
          <a:lstStyle/>
          <a:p>
            <a:pPr marL="342900" indent="-342900">
              <a:buFont typeface="Arial"/>
              <a:buChar char="•"/>
            </a:pPr>
            <a:endParaRPr lang="en-US" sz="1000" dirty="0">
              <a:ea typeface="Calibri"/>
              <a:cs typeface="Calibri"/>
            </a:endParaRPr>
          </a:p>
          <a:p>
            <a:pPr marL="342900" indent="-342900">
              <a:buFont typeface="Arial"/>
              <a:buChar char="•"/>
            </a:pPr>
            <a:r>
              <a:rPr lang="en-US" dirty="0">
                <a:ea typeface="Calibri"/>
                <a:cs typeface="Calibri"/>
              </a:rPr>
              <a:t>Wat is </a:t>
            </a:r>
            <a:r>
              <a:rPr lang="en-US" dirty="0" err="1">
                <a:ea typeface="Calibri"/>
                <a:cs typeface="Calibri"/>
              </a:rPr>
              <a:t>normaal</a:t>
            </a:r>
            <a:endParaRPr lang="en-US" dirty="0">
              <a:ea typeface="Calibri"/>
              <a:cs typeface="Calibri"/>
            </a:endParaRPr>
          </a:p>
          <a:p>
            <a:pPr marL="342900" indent="-342900">
              <a:buFont typeface="Arial"/>
              <a:buChar char="•"/>
            </a:pPr>
            <a:endParaRPr lang="en-US" sz="1000" dirty="0">
              <a:ea typeface="Calibri"/>
              <a:cs typeface="Calibri"/>
            </a:endParaRPr>
          </a:p>
          <a:p>
            <a:pPr marL="342900" indent="-342900">
              <a:buFont typeface="Arial"/>
              <a:buChar char="•"/>
            </a:pPr>
            <a:r>
              <a:rPr lang="en-US" dirty="0" err="1">
                <a:ea typeface="Calibri"/>
                <a:cs typeface="Calibri"/>
              </a:rPr>
              <a:t>Abnormale</a:t>
            </a:r>
            <a:r>
              <a:rPr lang="en-US" dirty="0">
                <a:ea typeface="Calibri"/>
                <a:cs typeface="Calibri"/>
              </a:rPr>
              <a:t> </a:t>
            </a:r>
            <a:r>
              <a:rPr lang="en-US" dirty="0" err="1">
                <a:ea typeface="Calibri"/>
                <a:cs typeface="Calibri"/>
              </a:rPr>
              <a:t>fluor</a:t>
            </a:r>
            <a:endParaRPr lang="en-US" dirty="0">
              <a:ea typeface="Calibri"/>
              <a:cs typeface="Calibri"/>
            </a:endParaRPr>
          </a:p>
          <a:p>
            <a:pPr marL="742950" lvl="1" indent="-285750">
              <a:spcBef>
                <a:spcPts val="1000"/>
              </a:spcBef>
              <a:buFont typeface="Arial"/>
              <a:buChar char="•"/>
            </a:pPr>
            <a:r>
              <a:rPr lang="nl-NL" sz="2800" dirty="0">
                <a:ea typeface="Calibri"/>
                <a:cs typeface="Calibri"/>
              </a:rPr>
              <a:t>Schimmelinfectie</a:t>
            </a:r>
            <a:endParaRPr lang="en-US" sz="2800" dirty="0">
              <a:ea typeface="Calibri"/>
              <a:cs typeface="Calibri"/>
            </a:endParaRPr>
          </a:p>
          <a:p>
            <a:pPr marL="742950" lvl="1" indent="-285750">
              <a:spcBef>
                <a:spcPts val="1000"/>
              </a:spcBef>
              <a:buFont typeface="Arial"/>
              <a:buChar char="•"/>
            </a:pPr>
            <a:r>
              <a:rPr lang="nl-NL" sz="2800" dirty="0" err="1">
                <a:ea typeface="Calibri"/>
                <a:cs typeface="Calibri"/>
              </a:rPr>
              <a:t>Bacteriele</a:t>
            </a:r>
            <a:r>
              <a:rPr lang="nl-NL" sz="2800" dirty="0">
                <a:ea typeface="Calibri"/>
                <a:cs typeface="Calibri"/>
              </a:rPr>
              <a:t> </a:t>
            </a:r>
            <a:r>
              <a:rPr lang="nl-NL" sz="2800" dirty="0" err="1">
                <a:ea typeface="Calibri"/>
                <a:cs typeface="Calibri"/>
              </a:rPr>
              <a:t>vaginose</a:t>
            </a:r>
            <a:endParaRPr lang="nl-NL" sz="2800" dirty="0">
              <a:ea typeface="Calibri"/>
              <a:cs typeface="Calibri"/>
            </a:endParaRPr>
          </a:p>
          <a:p>
            <a:pPr marL="742950" lvl="1" indent="-285750">
              <a:spcBef>
                <a:spcPts val="1000"/>
              </a:spcBef>
              <a:buFont typeface="Arial"/>
              <a:buChar char="•"/>
            </a:pPr>
            <a:r>
              <a:rPr lang="nl-NL" sz="2800" dirty="0">
                <a:ea typeface="Calibri"/>
                <a:cs typeface="Calibri"/>
              </a:rPr>
              <a:t>SOA</a:t>
            </a:r>
            <a:endParaRPr lang="en-US" sz="2800" dirty="0">
              <a:ea typeface="Calibri"/>
              <a:cs typeface="Calibri"/>
            </a:endParaRPr>
          </a:p>
          <a:p>
            <a:pPr marL="0" indent="0">
              <a:buNone/>
            </a:pPr>
            <a:endParaRPr lang="nl-NL" sz="2400" dirty="0"/>
          </a:p>
        </p:txBody>
      </p:sp>
      <p:pic>
        <p:nvPicPr>
          <p:cNvPr id="7" name="Picture 6" descr="A person holding a paper with a smiley face on her stomach&#10;&#10;Description automatically generated">
            <a:extLst>
              <a:ext uri="{FF2B5EF4-FFF2-40B4-BE49-F238E27FC236}">
                <a16:creationId xmlns:a16="http://schemas.microsoft.com/office/drawing/2014/main" id="{7FD06EDA-D32D-A3F7-D751-47DBB86E3A25}"/>
              </a:ext>
            </a:extLst>
          </p:cNvPr>
          <p:cNvPicPr>
            <a:picLocks noChangeAspect="1"/>
          </p:cNvPicPr>
          <p:nvPr/>
        </p:nvPicPr>
        <p:blipFill>
          <a:blip r:embed="rId3"/>
          <a:stretch>
            <a:fillRect/>
          </a:stretch>
        </p:blipFill>
        <p:spPr>
          <a:xfrm>
            <a:off x="5801042" y="2039112"/>
            <a:ext cx="4391713" cy="2926080"/>
          </a:xfrm>
          <a:prstGeom prst="rect">
            <a:avLst/>
          </a:prstGeom>
          <a:ln w="63500">
            <a:solidFill>
              <a:schemeClr val="tx1"/>
            </a:solidFill>
          </a:ln>
        </p:spPr>
      </p:pic>
    </p:spTree>
    <p:extLst>
      <p:ext uri="{BB962C8B-B14F-4D97-AF65-F5344CB8AC3E}">
        <p14:creationId xmlns:p14="http://schemas.microsoft.com/office/powerpoint/2010/main" val="369316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4DE5-4BFA-DC1E-88B8-A6BA43F4BEFE}"/>
              </a:ext>
            </a:extLst>
          </p:cNvPr>
          <p:cNvSpPr>
            <a:spLocks noGrp="1"/>
          </p:cNvSpPr>
          <p:nvPr>
            <p:ph type="title"/>
          </p:nvPr>
        </p:nvSpPr>
        <p:spPr/>
        <p:txBody>
          <a:bodyPr/>
          <a:lstStyle/>
          <a:p>
            <a:pPr algn="ctr"/>
            <a:r>
              <a:rPr lang="en-US" b="1" dirty="0">
                <a:cs typeface="Calibri Light"/>
              </a:rPr>
              <a:t>Fluor</a:t>
            </a:r>
            <a:endParaRPr lang="en-US" b="1" dirty="0"/>
          </a:p>
        </p:txBody>
      </p:sp>
      <p:sp>
        <p:nvSpPr>
          <p:cNvPr id="3" name="Content Placeholder 2">
            <a:extLst>
              <a:ext uri="{FF2B5EF4-FFF2-40B4-BE49-F238E27FC236}">
                <a16:creationId xmlns:a16="http://schemas.microsoft.com/office/drawing/2014/main" id="{7892F013-E791-DF63-6C69-E20724535CB0}"/>
              </a:ext>
            </a:extLst>
          </p:cNvPr>
          <p:cNvSpPr>
            <a:spLocks noGrp="1"/>
          </p:cNvSpPr>
          <p:nvPr>
            <p:ph idx="1"/>
          </p:nvPr>
        </p:nvSpPr>
        <p:spPr/>
        <p:txBody>
          <a:bodyPr vert="horz" lIns="91440" tIns="45720" rIns="91440" bIns="45720" rtlCol="0" anchor="t">
            <a:noAutofit/>
          </a:bodyPr>
          <a:lstStyle/>
          <a:p>
            <a:pPr marL="171450" indent="-171450">
              <a:buFont typeface="Arial,Sans-Serif" panose="020B0604020202020204" pitchFamily="34" charset="0"/>
            </a:pPr>
            <a:r>
              <a:rPr lang="nl-NL" dirty="0">
                <a:latin typeface="Calibri"/>
                <a:cs typeface="Arial"/>
              </a:rPr>
              <a:t> Fluor = transsudaat cervixslijm en epitheelcellen</a:t>
            </a:r>
          </a:p>
          <a:p>
            <a:pPr marL="171450" indent="-171450">
              <a:buFont typeface="Arial,Sans-Serif" panose="020B0604020202020204" pitchFamily="34" charset="0"/>
            </a:pPr>
            <a:r>
              <a:rPr lang="nl-NL" dirty="0">
                <a:latin typeface="Calibri"/>
                <a:cs typeface="Arial"/>
              </a:rPr>
              <a:t> Wit/doorzichtig/geel</a:t>
            </a:r>
            <a:endParaRPr lang="en-US" dirty="0">
              <a:latin typeface="Calibri"/>
              <a:cs typeface="Arial"/>
            </a:endParaRPr>
          </a:p>
          <a:p>
            <a:pPr marL="171450" indent="-171450">
              <a:buFont typeface="Arial,Sans-Serif" panose="020B0604020202020204" pitchFamily="34" charset="0"/>
            </a:pPr>
            <a:r>
              <a:rPr lang="nl-NL" dirty="0">
                <a:latin typeface="Calibri"/>
                <a:cs typeface="Arial"/>
              </a:rPr>
              <a:t> Verandering:</a:t>
            </a:r>
            <a:endParaRPr lang="en-US" dirty="0">
              <a:latin typeface="Calibri"/>
              <a:cs typeface="Arial"/>
            </a:endParaRPr>
          </a:p>
          <a:p>
            <a:pPr marL="628650" lvl="1" indent="-171450">
              <a:buFont typeface="Arial,Sans-Serif" panose="020B0604020202020204" pitchFamily="34" charset="0"/>
            </a:pPr>
            <a:r>
              <a:rPr lang="nl-NL" dirty="0">
                <a:latin typeface="Calibri"/>
                <a:cs typeface="Arial"/>
              </a:rPr>
              <a:t>Tijdens de cyclus </a:t>
            </a:r>
            <a:endParaRPr lang="en-US" dirty="0">
              <a:latin typeface="Calibri"/>
              <a:cs typeface="Arial"/>
            </a:endParaRPr>
          </a:p>
          <a:p>
            <a:pPr marL="628650" lvl="1" indent="-171450">
              <a:buFont typeface="Arial,Sans-Serif" panose="020B0604020202020204" pitchFamily="34" charset="0"/>
            </a:pPr>
            <a:r>
              <a:rPr lang="nl-NL" dirty="0">
                <a:latin typeface="Calibri"/>
                <a:cs typeface="Arial"/>
              </a:rPr>
              <a:t>Opgewonden bij seks</a:t>
            </a:r>
          </a:p>
          <a:p>
            <a:pPr marL="628650" lvl="1" indent="-171450">
              <a:buFont typeface="Arial,Sans-Serif" panose="020B0604020202020204" pitchFamily="34" charset="0"/>
            </a:pPr>
            <a:r>
              <a:rPr lang="nl-NL" dirty="0">
                <a:latin typeface="Calibri"/>
                <a:cs typeface="Arial"/>
              </a:rPr>
              <a:t>Zwangerschap</a:t>
            </a:r>
            <a:endParaRPr lang="en-US" dirty="0">
              <a:latin typeface="Calibri"/>
              <a:cs typeface="Arial"/>
            </a:endParaRPr>
          </a:p>
          <a:p>
            <a:pPr marL="628650" lvl="1" indent="-171450">
              <a:buFont typeface="Arial,Sans-Serif" panose="020B0604020202020204" pitchFamily="34" charset="0"/>
            </a:pPr>
            <a:r>
              <a:rPr lang="nl-NL" dirty="0">
                <a:latin typeface="Calibri"/>
                <a:cs typeface="Arial"/>
              </a:rPr>
              <a:t>De pil/hormonen</a:t>
            </a:r>
            <a:endParaRPr lang="en-US" dirty="0">
              <a:latin typeface="Calibri"/>
              <a:cs typeface="Arial"/>
            </a:endParaRPr>
          </a:p>
          <a:p>
            <a:pPr>
              <a:lnSpc>
                <a:spcPct val="100000"/>
              </a:lnSpc>
              <a:spcBef>
                <a:spcPts val="0"/>
              </a:spcBef>
            </a:pPr>
            <a:endParaRPr lang="nl-NL" dirty="0">
              <a:ea typeface="+mn-lt"/>
              <a:cs typeface="+mn-lt"/>
            </a:endParaRPr>
          </a:p>
          <a:p>
            <a:pPr marL="0" indent="0">
              <a:lnSpc>
                <a:spcPct val="100000"/>
              </a:lnSpc>
              <a:spcBef>
                <a:spcPts val="0"/>
              </a:spcBef>
              <a:buNone/>
            </a:pPr>
            <a:endParaRPr lang="nl-NL" dirty="0">
              <a:ea typeface="Calibri" panose="020F0502020204030204"/>
              <a:cs typeface="Calibri"/>
            </a:endParaRPr>
          </a:p>
          <a:p>
            <a:endParaRPr lang="en-US" dirty="0">
              <a:ea typeface="Calibri" panose="020F0502020204030204"/>
              <a:cs typeface="Calibri"/>
            </a:endParaRPr>
          </a:p>
        </p:txBody>
      </p:sp>
      <p:pic>
        <p:nvPicPr>
          <p:cNvPr id="4" name="Picture 3">
            <a:extLst>
              <a:ext uri="{FF2B5EF4-FFF2-40B4-BE49-F238E27FC236}">
                <a16:creationId xmlns:a16="http://schemas.microsoft.com/office/drawing/2014/main" id="{444221CA-AA53-D291-FEEE-471E0E03500D}"/>
              </a:ext>
            </a:extLst>
          </p:cNvPr>
          <p:cNvPicPr>
            <a:picLocks noChangeAspect="1"/>
          </p:cNvPicPr>
          <p:nvPr/>
        </p:nvPicPr>
        <p:blipFill>
          <a:blip r:embed="rId2"/>
          <a:stretch>
            <a:fillRect/>
          </a:stretch>
        </p:blipFill>
        <p:spPr>
          <a:xfrm>
            <a:off x="5323981" y="2593173"/>
            <a:ext cx="5948920" cy="3828455"/>
          </a:xfrm>
          <a:prstGeom prst="rect">
            <a:avLst/>
          </a:prstGeom>
          <a:ln w="63500">
            <a:solidFill>
              <a:schemeClr val="tx1"/>
            </a:solidFill>
          </a:ln>
        </p:spPr>
      </p:pic>
    </p:spTree>
    <p:extLst>
      <p:ext uri="{BB962C8B-B14F-4D97-AF65-F5344CB8AC3E}">
        <p14:creationId xmlns:p14="http://schemas.microsoft.com/office/powerpoint/2010/main" val="301533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ea typeface="Calibri Light"/>
                <a:cs typeface="Calibri Light"/>
              </a:rPr>
              <a:t>Afwijkende fluor</a:t>
            </a:r>
            <a:endParaRPr lang="nl-NL" b="1" dirty="0"/>
          </a:p>
        </p:txBody>
      </p:sp>
      <p:sp>
        <p:nvSpPr>
          <p:cNvPr id="3" name="Tijdelijke aanduiding voor inhoud 2"/>
          <p:cNvSpPr>
            <a:spLocks noGrp="1"/>
          </p:cNvSpPr>
          <p:nvPr>
            <p:ph idx="1"/>
          </p:nvPr>
        </p:nvSpPr>
        <p:spPr>
          <a:xfrm>
            <a:off x="830262" y="1500187"/>
            <a:ext cx="10520143" cy="5017477"/>
          </a:xfrm>
        </p:spPr>
        <p:txBody>
          <a:bodyPr vert="horz" lIns="91440" tIns="45720" rIns="91440" bIns="45720" rtlCol="0" anchor="t">
            <a:noAutofit/>
          </a:bodyPr>
          <a:lstStyle/>
          <a:p>
            <a:pPr marL="0" indent="0">
              <a:buNone/>
            </a:pPr>
            <a:endParaRPr lang="nl-NL" sz="2400" dirty="0">
              <a:ea typeface="Calibri"/>
              <a:cs typeface="Calibri"/>
            </a:endParaRPr>
          </a:p>
          <a:p>
            <a:pPr marL="0" indent="0">
              <a:buNone/>
            </a:pPr>
            <a:endParaRPr lang="nl-NL" sz="2400" dirty="0"/>
          </a:p>
        </p:txBody>
      </p:sp>
      <p:sp>
        <p:nvSpPr>
          <p:cNvPr id="6" name="TextBox 5">
            <a:extLst>
              <a:ext uri="{FF2B5EF4-FFF2-40B4-BE49-F238E27FC236}">
                <a16:creationId xmlns:a16="http://schemas.microsoft.com/office/drawing/2014/main" id="{FA9CBFD1-DE65-EF2E-BAEE-5CA10F46AD93}"/>
              </a:ext>
            </a:extLst>
          </p:cNvPr>
          <p:cNvSpPr txBox="1"/>
          <p:nvPr/>
        </p:nvSpPr>
        <p:spPr>
          <a:xfrm>
            <a:off x="833234" y="1879560"/>
            <a:ext cx="752157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a:cs typeface="Calibri"/>
              </a:rPr>
              <a:t>Vaginale </a:t>
            </a:r>
            <a:r>
              <a:rPr lang="en-US" sz="2800" dirty="0" err="1">
                <a:ea typeface="Calibri"/>
                <a:cs typeface="Calibri"/>
              </a:rPr>
              <a:t>schimmelinfectie</a:t>
            </a:r>
            <a:endParaRPr lang="en-US" sz="2800" dirty="0">
              <a:ea typeface="Calibri"/>
              <a:cs typeface="Calibri"/>
            </a:endParaRPr>
          </a:p>
          <a:p>
            <a:pPr marL="342900" indent="-342900">
              <a:buFont typeface="Arial"/>
              <a:buChar char="•"/>
            </a:pPr>
            <a:r>
              <a:rPr lang="en-US" sz="2800" dirty="0">
                <a:ea typeface="Calibri"/>
                <a:cs typeface="Calibri"/>
              </a:rPr>
              <a:t>Candida albicans</a:t>
            </a:r>
          </a:p>
          <a:p>
            <a:pPr marL="342900" indent="-342900">
              <a:buFont typeface="Arial"/>
              <a:buChar char="•"/>
            </a:pPr>
            <a:r>
              <a:rPr lang="en-US" sz="2800" dirty="0" err="1">
                <a:ea typeface="Calibri"/>
                <a:cs typeface="Calibri"/>
              </a:rPr>
              <a:t>Brokkelige</a:t>
            </a:r>
            <a:r>
              <a:rPr lang="en-US" sz="2800" dirty="0">
                <a:ea typeface="Calibri"/>
                <a:cs typeface="Calibri"/>
              </a:rPr>
              <a:t> fluor</a:t>
            </a:r>
            <a:endParaRPr lang="en-US" sz="2800" dirty="0">
              <a:cs typeface="Calibri"/>
            </a:endParaRPr>
          </a:p>
          <a:p>
            <a:pPr marL="342900" indent="-342900">
              <a:buFont typeface="Arial"/>
              <a:buChar char="•"/>
            </a:pPr>
            <a:r>
              <a:rPr lang="en-US" sz="2800" dirty="0" err="1">
                <a:ea typeface="Calibri"/>
                <a:cs typeface="Calibri"/>
              </a:rPr>
              <a:t>Jeuk</a:t>
            </a:r>
            <a:endParaRPr lang="en-US" sz="2800" dirty="0">
              <a:ea typeface="Calibri"/>
              <a:cs typeface="Calibri"/>
            </a:endParaRPr>
          </a:p>
          <a:p>
            <a:pPr marL="342900" indent="-342900">
              <a:buFont typeface="Arial"/>
              <a:buChar char="•"/>
            </a:pPr>
            <a:r>
              <a:rPr lang="en-US" sz="2800" dirty="0">
                <a:ea typeface="Calibri"/>
                <a:cs typeface="Calibri"/>
              </a:rPr>
              <a:t>Geen </a:t>
            </a:r>
            <a:r>
              <a:rPr lang="en-US" sz="2800" dirty="0" err="1">
                <a:ea typeface="Calibri"/>
                <a:cs typeface="Calibri"/>
              </a:rPr>
              <a:t>geur</a:t>
            </a:r>
            <a:endParaRPr lang="en-US" sz="2800" dirty="0">
              <a:ea typeface="Calibri"/>
              <a:cs typeface="Calibri"/>
            </a:endParaRPr>
          </a:p>
          <a:p>
            <a:pPr marL="342900" indent="-342900">
              <a:buFont typeface="Arial"/>
              <a:buChar char="•"/>
            </a:pPr>
            <a:r>
              <a:rPr lang="en-US" sz="2800" dirty="0">
                <a:ea typeface="Calibri"/>
                <a:cs typeface="Calibri"/>
              </a:rPr>
              <a:t>AB, </a:t>
            </a:r>
            <a:r>
              <a:rPr lang="en-US" sz="2800" dirty="0" err="1">
                <a:ea typeface="Calibri"/>
                <a:cs typeface="Calibri"/>
              </a:rPr>
              <a:t>afweer</a:t>
            </a:r>
            <a:r>
              <a:rPr lang="en-US" sz="2800" dirty="0">
                <a:ea typeface="Calibri"/>
                <a:cs typeface="Calibri"/>
              </a:rPr>
              <a:t>, DM, </a:t>
            </a:r>
            <a:r>
              <a:rPr lang="en-US" sz="2800" dirty="0" err="1">
                <a:ea typeface="Calibri"/>
                <a:cs typeface="Calibri"/>
              </a:rPr>
              <a:t>menstruatie</a:t>
            </a:r>
            <a:endParaRPr lang="en-US" sz="2800" dirty="0">
              <a:ea typeface="Calibri"/>
              <a:cs typeface="Calibri"/>
            </a:endParaRPr>
          </a:p>
          <a:p>
            <a:pPr marL="342900" indent="-342900">
              <a:buFont typeface="Arial"/>
              <a:buChar char="•"/>
            </a:pPr>
            <a:endParaRPr lang="en-US" sz="2800" dirty="0">
              <a:ea typeface="Calibri"/>
              <a:cs typeface="Calibri"/>
            </a:endParaRPr>
          </a:p>
          <a:p>
            <a:pPr marL="342900" indent="-342900">
              <a:buFont typeface="Arial"/>
              <a:buChar char="•"/>
            </a:pPr>
            <a:r>
              <a:rPr lang="en-US" sz="2800" dirty="0" err="1">
                <a:ea typeface="Calibri"/>
                <a:cs typeface="Calibri"/>
              </a:rPr>
              <a:t>Kweek</a:t>
            </a:r>
            <a:endParaRPr lang="en-US" sz="2800" dirty="0">
              <a:ea typeface="Calibri"/>
              <a:cs typeface="Calibri"/>
            </a:endParaRPr>
          </a:p>
          <a:p>
            <a:pPr marL="342900" indent="-342900">
              <a:buFont typeface="Arial"/>
              <a:buChar char="•"/>
            </a:pPr>
            <a:r>
              <a:rPr lang="en-US" sz="2800" dirty="0" err="1">
                <a:ea typeface="Calibri"/>
                <a:cs typeface="Calibri"/>
              </a:rPr>
              <a:t>Clotrimazol</a:t>
            </a:r>
            <a:endParaRPr lang="en-US" sz="2800" dirty="0">
              <a:ea typeface="Calibri"/>
              <a:cs typeface="Calibri"/>
            </a:endParaRPr>
          </a:p>
          <a:p>
            <a:pPr marL="342900" indent="-342900">
              <a:buFont typeface="Arial"/>
              <a:buChar char="•"/>
            </a:pPr>
            <a:r>
              <a:rPr lang="en-US" sz="2800" dirty="0" err="1">
                <a:ea typeface="Calibri"/>
                <a:cs typeface="Calibri"/>
              </a:rPr>
              <a:t>Ontraad</a:t>
            </a:r>
            <a:r>
              <a:rPr lang="en-US" sz="2800" dirty="0">
                <a:ea typeface="Calibri"/>
                <a:cs typeface="Calibri"/>
              </a:rPr>
              <a:t> </a:t>
            </a:r>
            <a:r>
              <a:rPr lang="en-US" sz="2800" dirty="0" err="1">
                <a:ea typeface="Calibri"/>
                <a:cs typeface="Calibri"/>
              </a:rPr>
              <a:t>vaginale</a:t>
            </a:r>
            <a:r>
              <a:rPr lang="en-US" sz="2800" dirty="0">
                <a:ea typeface="Calibri"/>
                <a:cs typeface="Calibri"/>
              </a:rPr>
              <a:t> douche!</a:t>
            </a:r>
          </a:p>
        </p:txBody>
      </p:sp>
      <p:pic>
        <p:nvPicPr>
          <p:cNvPr id="8" name="Picture 7" descr="A person holding a bottle of lotion&#10;&#10;Description automatically generated">
            <a:extLst>
              <a:ext uri="{FF2B5EF4-FFF2-40B4-BE49-F238E27FC236}">
                <a16:creationId xmlns:a16="http://schemas.microsoft.com/office/drawing/2014/main" id="{D205771B-6533-DC44-17D2-9AD51FE9DBCA}"/>
              </a:ext>
            </a:extLst>
          </p:cNvPr>
          <p:cNvPicPr>
            <a:picLocks noChangeAspect="1"/>
          </p:cNvPicPr>
          <p:nvPr/>
        </p:nvPicPr>
        <p:blipFill>
          <a:blip r:embed="rId3"/>
          <a:stretch>
            <a:fillRect/>
          </a:stretch>
        </p:blipFill>
        <p:spPr>
          <a:xfrm>
            <a:off x="7187818" y="2060917"/>
            <a:ext cx="3620389" cy="3620389"/>
          </a:xfrm>
          <a:prstGeom prst="rect">
            <a:avLst/>
          </a:prstGeom>
          <a:ln w="63500">
            <a:solidFill>
              <a:schemeClr val="tx1"/>
            </a:solidFill>
          </a:ln>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01C9B6E-3D58-4E96-DA4A-0D13BDF40775}"/>
                  </a:ext>
                </a:extLst>
              </p14:cNvPr>
              <p14:cNvContentPartPr/>
              <p14:nvPr/>
            </p14:nvContentPartPr>
            <p14:xfrm>
              <a:off x="8553207" y="4148335"/>
              <a:ext cx="14111" cy="14111"/>
            </p14:xfrm>
          </p:contentPart>
        </mc:Choice>
        <mc:Fallback xmlns="">
          <p:pic>
            <p:nvPicPr>
              <p:cNvPr id="7" name="Ink 6">
                <a:extLst>
                  <a:ext uri="{FF2B5EF4-FFF2-40B4-BE49-F238E27FC236}">
                    <a16:creationId xmlns:a16="http://schemas.microsoft.com/office/drawing/2014/main" id="{401C9B6E-3D58-4E96-DA4A-0D13BDF40775}"/>
                  </a:ext>
                </a:extLst>
              </p:cNvPr>
              <p:cNvPicPr/>
              <p:nvPr/>
            </p:nvPicPr>
            <p:blipFill>
              <a:blip r:embed="rId5"/>
              <a:stretch>
                <a:fillRect/>
              </a:stretch>
            </p:blipFill>
            <p:spPr>
              <a:xfrm>
                <a:off x="7861768" y="3442785"/>
                <a:ext cx="1411100" cy="1411100"/>
              </a:xfrm>
              <a:prstGeom prst="rect">
                <a:avLst/>
              </a:prstGeom>
            </p:spPr>
          </p:pic>
        </mc:Fallback>
      </mc:AlternateContent>
      <p:sp>
        <p:nvSpPr>
          <p:cNvPr id="12" name="Multiplication Sign 11">
            <a:extLst>
              <a:ext uri="{FF2B5EF4-FFF2-40B4-BE49-F238E27FC236}">
                <a16:creationId xmlns:a16="http://schemas.microsoft.com/office/drawing/2014/main" id="{6332E7EE-7B68-3665-7FB1-069194A83D57}"/>
              </a:ext>
            </a:extLst>
          </p:cNvPr>
          <p:cNvSpPr/>
          <p:nvPr/>
        </p:nvSpPr>
        <p:spPr>
          <a:xfrm>
            <a:off x="7408334" y="889001"/>
            <a:ext cx="2398888" cy="6067776"/>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961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ea typeface="Calibri Light"/>
                <a:cs typeface="Calibri Light"/>
              </a:rPr>
              <a:t>Afwijkende fluor</a:t>
            </a:r>
            <a:endParaRPr lang="nl-NL" b="1" dirty="0"/>
          </a:p>
        </p:txBody>
      </p:sp>
      <p:sp>
        <p:nvSpPr>
          <p:cNvPr id="3" name="Tijdelijke aanduiding voor inhoud 2"/>
          <p:cNvSpPr>
            <a:spLocks noGrp="1"/>
          </p:cNvSpPr>
          <p:nvPr>
            <p:ph idx="1"/>
          </p:nvPr>
        </p:nvSpPr>
        <p:spPr>
          <a:xfrm>
            <a:off x="830262" y="1500187"/>
            <a:ext cx="10520143" cy="5017477"/>
          </a:xfrm>
        </p:spPr>
        <p:txBody>
          <a:bodyPr vert="horz" lIns="91440" tIns="45720" rIns="91440" bIns="45720" rtlCol="0" anchor="t">
            <a:noAutofit/>
          </a:bodyPr>
          <a:lstStyle/>
          <a:p>
            <a:pPr marL="0" indent="0">
              <a:buNone/>
            </a:pPr>
            <a:endParaRPr lang="nl-NL" sz="2400" dirty="0">
              <a:ea typeface="Calibri"/>
              <a:cs typeface="Calibri"/>
            </a:endParaRPr>
          </a:p>
          <a:p>
            <a:pPr marL="0" indent="0">
              <a:buNone/>
            </a:pPr>
            <a:endParaRPr lang="nl-NL" sz="2400" dirty="0"/>
          </a:p>
        </p:txBody>
      </p:sp>
      <p:sp>
        <p:nvSpPr>
          <p:cNvPr id="6" name="TextBox 5">
            <a:extLst>
              <a:ext uri="{FF2B5EF4-FFF2-40B4-BE49-F238E27FC236}">
                <a16:creationId xmlns:a16="http://schemas.microsoft.com/office/drawing/2014/main" id="{FA9CBFD1-DE65-EF2E-BAEE-5CA10F46AD93}"/>
              </a:ext>
            </a:extLst>
          </p:cNvPr>
          <p:cNvSpPr txBox="1"/>
          <p:nvPr/>
        </p:nvSpPr>
        <p:spPr>
          <a:xfrm>
            <a:off x="833234" y="1879560"/>
            <a:ext cx="752157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a:cs typeface="Calibri"/>
              </a:rPr>
              <a:t>Bacteriele </a:t>
            </a:r>
            <a:r>
              <a:rPr lang="en-US" sz="2800" dirty="0" err="1">
                <a:ea typeface="Calibri"/>
                <a:cs typeface="Calibri"/>
              </a:rPr>
              <a:t>vaginose</a:t>
            </a:r>
            <a:endParaRPr lang="en-US" sz="2800" dirty="0">
              <a:ea typeface="Calibri"/>
              <a:cs typeface="Calibri"/>
            </a:endParaRPr>
          </a:p>
          <a:p>
            <a:pPr marL="342900" indent="-342900">
              <a:buFont typeface="Arial"/>
              <a:buChar char="•"/>
            </a:pPr>
            <a:r>
              <a:rPr lang="en-US" sz="2800" dirty="0" err="1">
                <a:ea typeface="Calibri"/>
                <a:cs typeface="Calibri"/>
              </a:rPr>
              <a:t>Lactobacillen</a:t>
            </a:r>
            <a:r>
              <a:rPr lang="en-US" sz="2800" dirty="0">
                <a:ea typeface="Calibri"/>
                <a:cs typeface="Calibri"/>
              </a:rPr>
              <a:t> minder, anaerobe </a:t>
            </a:r>
          </a:p>
          <a:p>
            <a:r>
              <a:rPr lang="en-US" sz="2800" dirty="0">
                <a:ea typeface="Calibri"/>
                <a:cs typeface="Calibri"/>
              </a:rPr>
              <a:t>    </a:t>
            </a:r>
            <a:r>
              <a:rPr lang="en-US" sz="2800" dirty="0" err="1">
                <a:ea typeface="Calibri"/>
                <a:cs typeface="Calibri"/>
              </a:rPr>
              <a:t>bacterien</a:t>
            </a:r>
            <a:r>
              <a:rPr lang="en-US" sz="2800" dirty="0">
                <a:ea typeface="Calibri"/>
                <a:cs typeface="Calibri"/>
              </a:rPr>
              <a:t> </a:t>
            </a:r>
            <a:r>
              <a:rPr lang="en-US" sz="2800" dirty="0" err="1">
                <a:ea typeface="Calibri"/>
                <a:cs typeface="Calibri"/>
              </a:rPr>
              <a:t>meer</a:t>
            </a:r>
            <a:endParaRPr lang="en-US" sz="2800" dirty="0">
              <a:ea typeface="Calibri"/>
              <a:cs typeface="Calibri"/>
            </a:endParaRPr>
          </a:p>
          <a:p>
            <a:pPr marL="342900" indent="-342900">
              <a:buFont typeface="Arial"/>
              <a:buChar char="•"/>
            </a:pPr>
            <a:r>
              <a:rPr lang="en-US" sz="2800" dirty="0" err="1">
                <a:ea typeface="Calibri"/>
                <a:cs typeface="Calibri"/>
              </a:rPr>
              <a:t>Riekende</a:t>
            </a:r>
            <a:r>
              <a:rPr lang="en-US" sz="2800" dirty="0">
                <a:ea typeface="Calibri"/>
                <a:cs typeface="Calibri"/>
              </a:rPr>
              <a:t>, </a:t>
            </a:r>
            <a:r>
              <a:rPr lang="en-US" sz="2800" dirty="0" err="1">
                <a:ea typeface="Calibri"/>
                <a:cs typeface="Calibri"/>
              </a:rPr>
              <a:t>groen</a:t>
            </a:r>
            <a:r>
              <a:rPr lang="en-US" sz="2800" dirty="0">
                <a:ea typeface="Calibri"/>
                <a:cs typeface="Calibri"/>
              </a:rPr>
              <a:t>/</a:t>
            </a:r>
            <a:r>
              <a:rPr lang="en-US" sz="2800" dirty="0" err="1">
                <a:ea typeface="Calibri"/>
                <a:cs typeface="Calibri"/>
              </a:rPr>
              <a:t>grijze</a:t>
            </a:r>
            <a:r>
              <a:rPr lang="en-US" sz="2800" dirty="0">
                <a:ea typeface="Calibri"/>
                <a:cs typeface="Calibri"/>
              </a:rPr>
              <a:t> fluor</a:t>
            </a:r>
            <a:endParaRPr lang="en-US" sz="2800" dirty="0">
              <a:cs typeface="Calibri"/>
            </a:endParaRPr>
          </a:p>
          <a:p>
            <a:pPr marL="342900" indent="-342900">
              <a:buFont typeface="Arial"/>
              <a:buChar char="•"/>
            </a:pPr>
            <a:endParaRPr lang="en-US" sz="2800" dirty="0">
              <a:ea typeface="Calibri"/>
              <a:cs typeface="Calibri"/>
            </a:endParaRPr>
          </a:p>
          <a:p>
            <a:pPr marL="342900" indent="-342900">
              <a:buFont typeface="Arial"/>
              <a:buChar char="•"/>
            </a:pPr>
            <a:r>
              <a:rPr lang="en-US" sz="2800" dirty="0" err="1">
                <a:ea typeface="Calibri"/>
                <a:cs typeface="Calibri"/>
              </a:rPr>
              <a:t>Kweek</a:t>
            </a:r>
            <a:endParaRPr lang="en-US" sz="2800" dirty="0">
              <a:ea typeface="Calibri"/>
              <a:cs typeface="Calibri"/>
            </a:endParaRPr>
          </a:p>
          <a:p>
            <a:pPr marL="342900" indent="-342900">
              <a:buFont typeface="Arial"/>
              <a:buChar char="•"/>
            </a:pPr>
            <a:r>
              <a:rPr lang="en-US" sz="2800" dirty="0" err="1">
                <a:ea typeface="Calibri"/>
                <a:cs typeface="Calibri"/>
              </a:rPr>
              <a:t>Metronidazol</a:t>
            </a:r>
            <a:endParaRPr lang="en-US" sz="2800" dirty="0">
              <a:ea typeface="Calibri"/>
              <a:cs typeface="Calibri"/>
            </a:endParaRPr>
          </a:p>
          <a:p>
            <a:pPr marL="342900" indent="-342900">
              <a:buFont typeface="Arial"/>
              <a:buChar char="•"/>
            </a:pPr>
            <a:endParaRPr lang="en-US" sz="2800" dirty="0">
              <a:ea typeface="Calibri"/>
              <a:cs typeface="Calibri"/>
            </a:endParaRPr>
          </a:p>
        </p:txBody>
      </p:sp>
      <p:pic>
        <p:nvPicPr>
          <p:cNvPr id="8" name="Picture 7" descr="A person holding a bottle of lotion&#10;&#10;Description automatically generated">
            <a:extLst>
              <a:ext uri="{FF2B5EF4-FFF2-40B4-BE49-F238E27FC236}">
                <a16:creationId xmlns:a16="http://schemas.microsoft.com/office/drawing/2014/main" id="{D205771B-6533-DC44-17D2-9AD51FE9DBCA}"/>
              </a:ext>
            </a:extLst>
          </p:cNvPr>
          <p:cNvPicPr>
            <a:picLocks noChangeAspect="1"/>
          </p:cNvPicPr>
          <p:nvPr/>
        </p:nvPicPr>
        <p:blipFill>
          <a:blip r:embed="rId3"/>
          <a:stretch>
            <a:fillRect/>
          </a:stretch>
        </p:blipFill>
        <p:spPr>
          <a:xfrm>
            <a:off x="7187818" y="2060917"/>
            <a:ext cx="3620389" cy="3620389"/>
          </a:xfrm>
          <a:prstGeom prst="rect">
            <a:avLst/>
          </a:prstGeom>
          <a:ln w="63500">
            <a:solidFill>
              <a:schemeClr val="tx1"/>
            </a:solidFill>
          </a:ln>
        </p:spPr>
      </p:pic>
      <p:sp>
        <p:nvSpPr>
          <p:cNvPr id="5" name="Multiplication Sign 4">
            <a:extLst>
              <a:ext uri="{FF2B5EF4-FFF2-40B4-BE49-F238E27FC236}">
                <a16:creationId xmlns:a16="http://schemas.microsoft.com/office/drawing/2014/main" id="{F24C54F6-3741-DF69-CFA4-FAABCE92863F}"/>
              </a:ext>
            </a:extLst>
          </p:cNvPr>
          <p:cNvSpPr/>
          <p:nvPr/>
        </p:nvSpPr>
        <p:spPr>
          <a:xfrm>
            <a:off x="7408334" y="889001"/>
            <a:ext cx="2398888" cy="6067776"/>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062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acroposthion.com/wp-content/uploads/2016/01/Smegma.jpg"/>
          <p:cNvPicPr>
            <a:picLocks noChangeAspect="1" noChangeArrowheads="1"/>
          </p:cNvPicPr>
          <p:nvPr/>
        </p:nvPicPr>
        <p:blipFill rotWithShape="1">
          <a:blip r:embed="rId3">
            <a:extLst>
              <a:ext uri="{28A0092B-C50C-407E-A947-70E740481C1C}">
                <a14:useLocalDpi xmlns:a14="http://schemas.microsoft.com/office/drawing/2010/main" val="0"/>
              </a:ext>
            </a:extLst>
          </a:blip>
          <a:srcRect l="7869" r="6910"/>
          <a:stretch/>
        </p:blipFill>
        <p:spPr bwMode="auto">
          <a:xfrm>
            <a:off x="7287770" y="1198010"/>
            <a:ext cx="4553712" cy="4012889"/>
          </a:xfrm>
          <a:prstGeom prst="rect">
            <a:avLst/>
          </a:prstGeom>
          <a:noFill/>
          <a:ln w="63500">
            <a:noFill/>
          </a:ln>
          <a:extLst>
            <a:ext uri="{909E8E84-426E-40DD-AFC4-6F175D3DCCD1}">
              <a14:hiddenFill xmlns:a14="http://schemas.microsoft.com/office/drawing/2010/main">
                <a:solidFill>
                  <a:srgbClr val="FFFFFF"/>
                </a:solidFill>
              </a14:hiddenFill>
            </a:ext>
          </a:extLst>
        </p:spPr>
      </p:pic>
      <p:pic>
        <p:nvPicPr>
          <p:cNvPr id="1030" name="Picture 6" descr="Pijn in de balzak | Thuisarts.nl"/>
          <p:cNvPicPr>
            <a:picLocks noChangeAspect="1" noChangeArrowheads="1"/>
          </p:cNvPicPr>
          <p:nvPr/>
        </p:nvPicPr>
        <p:blipFill rotWithShape="1">
          <a:blip r:embed="rId4">
            <a:extLst>
              <a:ext uri="{28A0092B-C50C-407E-A947-70E740481C1C}">
                <a14:useLocalDpi xmlns:a14="http://schemas.microsoft.com/office/drawing/2010/main" val="0"/>
              </a:ext>
            </a:extLst>
          </a:blip>
          <a:srcRect l="15422" r="25513" b="422"/>
          <a:stretch/>
        </p:blipFill>
        <p:spPr bwMode="auto">
          <a:xfrm>
            <a:off x="373989" y="1214968"/>
            <a:ext cx="3555238" cy="3995931"/>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Weerstand – Gaby Dre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2073324"/>
            <a:ext cx="2996538" cy="227922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7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3000" b="-7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Ik voel weerstand en dat is wederzijds!</a:t>
            </a:r>
            <a:endParaRPr lang="nl-NL" dirty="0"/>
          </a:p>
        </p:txBody>
      </p:sp>
    </p:spTree>
    <p:extLst>
      <p:ext uri="{BB962C8B-B14F-4D97-AF65-F5344CB8AC3E}">
        <p14:creationId xmlns:p14="http://schemas.microsoft.com/office/powerpoint/2010/main" val="3323895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Rol van smegma</a:t>
            </a:r>
          </a:p>
        </p:txBody>
      </p:sp>
      <p:pic>
        <p:nvPicPr>
          <p:cNvPr id="2050" name="Picture 2" descr="https://s3.amazonaws.com/HMP/c360/imported/inline-images/Figure%202%20Smegma%20Pear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559" r="27782" b="7063"/>
          <a:stretch/>
        </p:blipFill>
        <p:spPr bwMode="auto">
          <a:xfrm>
            <a:off x="755332" y="1690688"/>
            <a:ext cx="3188238" cy="3283648"/>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s://s3.amazonaws.com/HMP/c360/imported/inline-images/Figure%201%20Smegma%20Pearl_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723" t="16887" r="19876" b="230"/>
          <a:stretch/>
        </p:blipFill>
        <p:spPr bwMode="auto">
          <a:xfrm>
            <a:off x="4256200" y="1680399"/>
            <a:ext cx="3188423" cy="3282696"/>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s://blkpediatricpractice.files.wordpress.com/2022/03/p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811" t="26347" r="28820"/>
          <a:stretch/>
        </p:blipFill>
        <p:spPr bwMode="auto">
          <a:xfrm>
            <a:off x="7757254" y="1670110"/>
            <a:ext cx="3218688" cy="3303274"/>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079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Phimosis</a:t>
            </a:r>
          </a:p>
        </p:txBody>
      </p:sp>
      <p:sp>
        <p:nvSpPr>
          <p:cNvPr id="3" name="Tijdelijke aanduiding voor inhoud 2"/>
          <p:cNvSpPr>
            <a:spLocks noGrp="1"/>
          </p:cNvSpPr>
          <p:nvPr>
            <p:ph idx="1"/>
          </p:nvPr>
        </p:nvSpPr>
        <p:spPr>
          <a:xfrm>
            <a:off x="838200" y="1825625"/>
            <a:ext cx="5663184" cy="4351338"/>
          </a:xfrm>
        </p:spPr>
        <p:txBody>
          <a:bodyPr>
            <a:noAutofit/>
          </a:bodyPr>
          <a:lstStyle/>
          <a:p>
            <a:pPr marL="0" indent="0">
              <a:buNone/>
            </a:pPr>
            <a:r>
              <a:rPr lang="nl-NL" sz="2400" dirty="0"/>
              <a:t>Phimosis</a:t>
            </a:r>
          </a:p>
          <a:p>
            <a:r>
              <a:rPr lang="nl-NL" sz="2400" dirty="0"/>
              <a:t>Fysiologisch</a:t>
            </a:r>
          </a:p>
          <a:p>
            <a:r>
              <a:rPr lang="nl-NL" sz="2400" dirty="0"/>
              <a:t>Elke leeftijd</a:t>
            </a:r>
          </a:p>
          <a:p>
            <a:r>
              <a:rPr lang="nl-NL" sz="2400" dirty="0"/>
              <a:t>Behandeling: afwachten, corticosteroïdzalf, operatie</a:t>
            </a:r>
          </a:p>
          <a:p>
            <a:endParaRPr lang="nl-NL" sz="1000" dirty="0"/>
          </a:p>
          <a:p>
            <a:pPr marL="0" indent="0">
              <a:buNone/>
            </a:pPr>
            <a:r>
              <a:rPr lang="nl-NL" sz="2400" dirty="0"/>
              <a:t>Problemen bij phimosis</a:t>
            </a:r>
          </a:p>
          <a:p>
            <a:r>
              <a:rPr lang="nl-NL" sz="2400" dirty="0" err="1"/>
              <a:t>Ballooning</a:t>
            </a:r>
            <a:endParaRPr lang="nl-NL" sz="2400" dirty="0"/>
          </a:p>
          <a:p>
            <a:r>
              <a:rPr lang="nl-NL" sz="2400" dirty="0"/>
              <a:t>Balanitis</a:t>
            </a:r>
          </a:p>
          <a:p>
            <a:r>
              <a:rPr lang="nl-NL" sz="2400" dirty="0"/>
              <a:t>Paraphimosis</a:t>
            </a:r>
          </a:p>
        </p:txBody>
      </p:sp>
      <p:pic>
        <p:nvPicPr>
          <p:cNvPr id="7" name="Afbeelding 6"/>
          <p:cNvPicPr>
            <a:picLocks noChangeAspect="1"/>
          </p:cNvPicPr>
          <p:nvPr/>
        </p:nvPicPr>
        <p:blipFill rotWithShape="1">
          <a:blip r:embed="rId3"/>
          <a:srcRect t="4218" r="52000" b="64171"/>
          <a:stretch/>
        </p:blipFill>
        <p:spPr>
          <a:xfrm>
            <a:off x="6720268" y="1919288"/>
            <a:ext cx="4320141" cy="3914775"/>
          </a:xfrm>
          <a:prstGeom prst="rect">
            <a:avLst/>
          </a:prstGeom>
          <a:ln w="63500">
            <a:solidFill>
              <a:schemeClr val="tx1"/>
            </a:solidFill>
          </a:ln>
        </p:spPr>
      </p:pic>
    </p:spTree>
    <p:extLst>
      <p:ext uri="{BB962C8B-B14F-4D97-AF65-F5344CB8AC3E}">
        <p14:creationId xmlns:p14="http://schemas.microsoft.com/office/powerpoint/2010/main" val="2454183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Balanitis</a:t>
            </a:r>
          </a:p>
        </p:txBody>
      </p:sp>
      <p:sp>
        <p:nvSpPr>
          <p:cNvPr id="3" name="Tijdelijke aanduiding voor inhoud 2"/>
          <p:cNvSpPr>
            <a:spLocks noGrp="1"/>
          </p:cNvSpPr>
          <p:nvPr>
            <p:ph idx="1"/>
          </p:nvPr>
        </p:nvSpPr>
        <p:spPr>
          <a:xfrm>
            <a:off x="838200" y="1825625"/>
            <a:ext cx="5928360" cy="4351338"/>
          </a:xfrm>
        </p:spPr>
        <p:txBody>
          <a:bodyPr>
            <a:noAutofit/>
          </a:bodyPr>
          <a:lstStyle/>
          <a:p>
            <a:pPr marL="0" indent="0">
              <a:buNone/>
            </a:pPr>
            <a:r>
              <a:rPr lang="nl-NL" sz="2400" dirty="0"/>
              <a:t>Oorzaak:</a:t>
            </a:r>
          </a:p>
          <a:p>
            <a:pPr>
              <a:buFontTx/>
              <a:buChar char="-"/>
            </a:pPr>
            <a:r>
              <a:rPr lang="nl-NL" sz="2400" dirty="0"/>
              <a:t>Onvoldoende hygiëne</a:t>
            </a:r>
          </a:p>
          <a:p>
            <a:pPr>
              <a:buFontTx/>
              <a:buChar char="-"/>
            </a:pPr>
            <a:r>
              <a:rPr lang="nl-NL" sz="2400" dirty="0"/>
              <a:t>Phimosis</a:t>
            </a:r>
          </a:p>
          <a:p>
            <a:pPr marL="0" indent="0">
              <a:buNone/>
            </a:pPr>
            <a:endParaRPr lang="nl-NL" sz="1000" dirty="0"/>
          </a:p>
          <a:p>
            <a:pPr marL="0" indent="0">
              <a:buNone/>
            </a:pPr>
            <a:r>
              <a:rPr lang="nl-NL" sz="2400" dirty="0"/>
              <a:t>Verwekker: Candida (40%), bacterie, SOA</a:t>
            </a:r>
          </a:p>
          <a:p>
            <a:pPr marL="0" indent="0">
              <a:buNone/>
            </a:pPr>
            <a:endParaRPr lang="nl-NL" sz="1000" dirty="0"/>
          </a:p>
          <a:p>
            <a:pPr marL="0" indent="0">
              <a:buNone/>
            </a:pPr>
            <a:r>
              <a:rPr lang="nl-NL" sz="2400" dirty="0"/>
              <a:t>Behandeling:</a:t>
            </a:r>
          </a:p>
          <a:p>
            <a:pPr>
              <a:buFontTx/>
              <a:buChar char="-"/>
            </a:pPr>
            <a:r>
              <a:rPr lang="nl-NL" sz="2400" dirty="0"/>
              <a:t>Adviezen hygiëne, spoelen 2-4dd</a:t>
            </a:r>
          </a:p>
          <a:p>
            <a:pPr>
              <a:buFontTx/>
              <a:buChar char="-"/>
            </a:pPr>
            <a:r>
              <a:rPr lang="nl-NL" sz="2400" dirty="0" err="1"/>
              <a:t>Miconazol</a:t>
            </a:r>
            <a:r>
              <a:rPr lang="nl-NL" sz="2400" dirty="0"/>
              <a:t> 2dd, </a:t>
            </a:r>
            <a:r>
              <a:rPr lang="nl-NL" sz="2400" dirty="0" err="1"/>
              <a:t>fusidine</a:t>
            </a:r>
            <a:r>
              <a:rPr lang="nl-NL" sz="2400" dirty="0"/>
              <a:t> 3dd of </a:t>
            </a:r>
            <a:r>
              <a:rPr lang="nl-NL" sz="2400" dirty="0" err="1"/>
              <a:t>augmentin</a:t>
            </a:r>
            <a:endParaRPr lang="nl-NL" sz="2400" dirty="0"/>
          </a:p>
          <a:p>
            <a:pPr>
              <a:buFontTx/>
              <a:buChar char="-"/>
            </a:pPr>
            <a:r>
              <a:rPr lang="nl-NL" sz="2400" dirty="0"/>
              <a:t>Behandelen phimosis</a:t>
            </a:r>
          </a:p>
          <a:p>
            <a:pPr>
              <a:buFontTx/>
              <a:buChar char="-"/>
            </a:pPr>
            <a:endParaRPr lang="nl-NL" sz="2400" dirty="0"/>
          </a:p>
          <a:p>
            <a:pPr>
              <a:buFontTx/>
              <a:buChar char="-"/>
            </a:pPr>
            <a:endParaRPr lang="nl-NL" sz="2400" dirty="0"/>
          </a:p>
        </p:txBody>
      </p:sp>
      <p:pic>
        <p:nvPicPr>
          <p:cNvPr id="3074" name="Picture 2" descr="Balanitis – Inflammation of penis glans, Causes &amp; Treatment | Metromale  Clinic &amp; Fertility Center"/>
          <p:cNvPicPr>
            <a:picLocks noChangeAspect="1" noChangeArrowheads="1"/>
          </p:cNvPicPr>
          <p:nvPr/>
        </p:nvPicPr>
        <p:blipFill rotWithShape="1">
          <a:blip r:embed="rId3">
            <a:extLst>
              <a:ext uri="{28A0092B-C50C-407E-A947-70E740481C1C}">
                <a14:useLocalDpi xmlns:a14="http://schemas.microsoft.com/office/drawing/2010/main" val="0"/>
              </a:ext>
            </a:extLst>
          </a:blip>
          <a:srcRect l="48079" t="30092" r="11601" b="11448"/>
          <a:stretch/>
        </p:blipFill>
        <p:spPr bwMode="auto">
          <a:xfrm>
            <a:off x="7110984" y="1975898"/>
            <a:ext cx="3948936" cy="4050792"/>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44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Paraphimosis</a:t>
            </a:r>
          </a:p>
        </p:txBody>
      </p:sp>
      <p:sp>
        <p:nvSpPr>
          <p:cNvPr id="3" name="Tijdelijke aanduiding voor inhoud 2"/>
          <p:cNvSpPr>
            <a:spLocks noGrp="1"/>
          </p:cNvSpPr>
          <p:nvPr>
            <p:ph idx="1"/>
          </p:nvPr>
        </p:nvSpPr>
        <p:spPr>
          <a:xfrm>
            <a:off x="838200" y="1825625"/>
            <a:ext cx="5617464" cy="2179447"/>
          </a:xfrm>
        </p:spPr>
        <p:txBody>
          <a:bodyPr>
            <a:noAutofit/>
          </a:bodyPr>
          <a:lstStyle/>
          <a:p>
            <a:pPr marL="0" indent="0">
              <a:buNone/>
            </a:pPr>
            <a:r>
              <a:rPr lang="nl-NL" sz="2400" dirty="0"/>
              <a:t>Paraphimosis</a:t>
            </a:r>
          </a:p>
          <a:p>
            <a:r>
              <a:rPr lang="nl-NL" sz="2400" dirty="0"/>
              <a:t>Pijnlijk</a:t>
            </a:r>
          </a:p>
          <a:p>
            <a:r>
              <a:rPr lang="nl-NL" sz="2400" dirty="0"/>
              <a:t>Uiteindelijk: oedeem, ulceratie, necrose</a:t>
            </a:r>
          </a:p>
          <a:p>
            <a:pPr marL="0" indent="0">
              <a:buNone/>
            </a:pPr>
            <a:endParaRPr lang="nl-NL" sz="2400" dirty="0"/>
          </a:p>
        </p:txBody>
      </p:sp>
      <p:pic>
        <p:nvPicPr>
          <p:cNvPr id="5" name="Picture 2" descr="https://teachmesurgery.com/wp-content/uploads/2018/06/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927" y="3765105"/>
            <a:ext cx="3338009" cy="2256494"/>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19D3BB8-E387-5BBD-CEAC-6293E5921FB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26936" y="1825625"/>
            <a:ext cx="3899665" cy="4484613"/>
          </a:xfrm>
          <a:prstGeom prst="rect">
            <a:avLst/>
          </a:prstGeom>
          <a:noFill/>
          <a:ln w="63500">
            <a:solidFill>
              <a:schemeClr val="tx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849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endParaRPr lang="nl-NL" dirty="0"/>
          </a:p>
          <a:p>
            <a:pPr marL="0" indent="0" algn="ctr">
              <a:buNone/>
            </a:pPr>
            <a:r>
              <a:rPr lang="nl-NL" sz="4400" b="1" dirty="0"/>
              <a:t>Seksualiteit</a:t>
            </a:r>
          </a:p>
        </p:txBody>
      </p:sp>
    </p:spTree>
    <p:extLst>
      <p:ext uri="{BB962C8B-B14F-4D97-AF65-F5344CB8AC3E}">
        <p14:creationId xmlns:p14="http://schemas.microsoft.com/office/powerpoint/2010/main" val="270935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eerstand – Gaby Dre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11656" y="1996507"/>
            <a:ext cx="3602919" cy="2758369"/>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A group of kids sitting at desks in a classroom&#10;&#10;Description automatically generated">
            <a:extLst>
              <a:ext uri="{FF2B5EF4-FFF2-40B4-BE49-F238E27FC236}">
                <a16:creationId xmlns:a16="http://schemas.microsoft.com/office/drawing/2014/main" id="{015441AC-4491-D7FB-E1F1-B1F0EFF9B7EA}"/>
              </a:ext>
            </a:extLst>
          </p:cNvPr>
          <p:cNvPicPr>
            <a:picLocks noChangeAspect="1"/>
          </p:cNvPicPr>
          <p:nvPr/>
        </p:nvPicPr>
        <p:blipFill>
          <a:blip r:embed="rId4"/>
          <a:stretch>
            <a:fillRect/>
          </a:stretch>
        </p:blipFill>
        <p:spPr>
          <a:xfrm>
            <a:off x="716845" y="1712716"/>
            <a:ext cx="6158088" cy="3460789"/>
          </a:xfrm>
          <a:prstGeom prst="rect">
            <a:avLst/>
          </a:prstGeom>
          <a:ln w="57150">
            <a:solidFill>
              <a:schemeClr val="tx1"/>
            </a:solidFill>
          </a:ln>
        </p:spPr>
      </p:pic>
    </p:spTree>
    <p:extLst>
      <p:ext uri="{BB962C8B-B14F-4D97-AF65-F5344CB8AC3E}">
        <p14:creationId xmlns:p14="http://schemas.microsoft.com/office/powerpoint/2010/main" val="109099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ea typeface="Calibri Light"/>
                <a:cs typeface="Calibri Light"/>
              </a:rPr>
              <a:t>Anticonceptie</a:t>
            </a:r>
            <a:endParaRPr lang="nl-NL" b="1" dirty="0"/>
          </a:p>
        </p:txBody>
      </p:sp>
      <p:sp>
        <p:nvSpPr>
          <p:cNvPr id="3" name="Tijdelijke aanduiding voor inhoud 2"/>
          <p:cNvSpPr>
            <a:spLocks noGrp="1"/>
          </p:cNvSpPr>
          <p:nvPr>
            <p:ph idx="1"/>
          </p:nvPr>
        </p:nvSpPr>
        <p:spPr>
          <a:xfrm>
            <a:off x="838200" y="1825625"/>
            <a:ext cx="10520143" cy="4652352"/>
          </a:xfrm>
        </p:spPr>
        <p:txBody>
          <a:bodyPr vert="horz" lIns="91440" tIns="45720" rIns="91440" bIns="45720" rtlCol="0" anchor="t">
            <a:noAutofit/>
          </a:bodyPr>
          <a:lstStyle/>
          <a:p>
            <a:pPr marL="0" indent="0">
              <a:buNone/>
            </a:pPr>
            <a:endParaRPr lang="nl-NL" sz="2400" dirty="0">
              <a:ea typeface="Calibri"/>
              <a:cs typeface="Calibri"/>
            </a:endParaRPr>
          </a:p>
          <a:p>
            <a:pPr marL="0" indent="0">
              <a:buNone/>
            </a:pPr>
            <a:endParaRPr lang="nl-NL" sz="2400" dirty="0"/>
          </a:p>
        </p:txBody>
      </p:sp>
      <p:sp>
        <p:nvSpPr>
          <p:cNvPr id="4" name="TextBox 3">
            <a:extLst>
              <a:ext uri="{FF2B5EF4-FFF2-40B4-BE49-F238E27FC236}">
                <a16:creationId xmlns:a16="http://schemas.microsoft.com/office/drawing/2014/main" id="{E4B8945C-57D8-983C-A87C-6B0A60A0A82D}"/>
              </a:ext>
            </a:extLst>
          </p:cNvPr>
          <p:cNvSpPr txBox="1"/>
          <p:nvPr/>
        </p:nvSpPr>
        <p:spPr>
          <a:xfrm>
            <a:off x="728011" y="1526036"/>
            <a:ext cx="10833751"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pPr marL="457200" indent="-457200">
              <a:buFont typeface="Arial"/>
              <a:buChar char="•"/>
            </a:pPr>
            <a:r>
              <a:rPr lang="en-US" sz="2800" dirty="0" err="1">
                <a:ea typeface="+mn-lt"/>
                <a:cs typeface="+mn-lt"/>
              </a:rPr>
              <a:t>Orale</a:t>
            </a:r>
            <a:r>
              <a:rPr lang="en-US" sz="2800" dirty="0">
                <a:ea typeface="+mn-lt"/>
                <a:cs typeface="+mn-lt"/>
              </a:rPr>
              <a:t> </a:t>
            </a:r>
            <a:r>
              <a:rPr lang="en-US" sz="2800" dirty="0" err="1">
                <a:ea typeface="+mn-lt"/>
                <a:cs typeface="+mn-lt"/>
              </a:rPr>
              <a:t>anticonceptie</a:t>
            </a:r>
            <a:r>
              <a:rPr lang="en-US" sz="2800" dirty="0">
                <a:ea typeface="+mn-lt"/>
                <a:cs typeface="+mn-lt"/>
              </a:rPr>
              <a:t>: de </a:t>
            </a:r>
            <a:r>
              <a:rPr lang="en-US" sz="2800" dirty="0" err="1">
                <a:ea typeface="+mn-lt"/>
                <a:cs typeface="+mn-lt"/>
              </a:rPr>
              <a:t>pil</a:t>
            </a:r>
            <a:endParaRPr lang="en-US" sz="2800" dirty="0">
              <a:ea typeface="Calibri"/>
              <a:cs typeface="Calibri"/>
            </a:endParaRPr>
          </a:p>
          <a:p>
            <a:pPr marL="457200" indent="-457200">
              <a:buFont typeface="Arial"/>
              <a:buChar char="•"/>
            </a:pPr>
            <a:r>
              <a:rPr lang="en-US" sz="2800" dirty="0" err="1">
                <a:ea typeface="+mn-lt"/>
                <a:cs typeface="+mn-lt"/>
              </a:rPr>
              <a:t>Spiraal</a:t>
            </a:r>
            <a:r>
              <a:rPr lang="en-US" sz="2800" dirty="0">
                <a:ea typeface="+mn-lt"/>
                <a:cs typeface="+mn-lt"/>
              </a:rPr>
              <a:t>: </a:t>
            </a:r>
            <a:r>
              <a:rPr lang="en-US" sz="2800" dirty="0" err="1">
                <a:ea typeface="+mn-lt"/>
                <a:cs typeface="+mn-lt"/>
              </a:rPr>
              <a:t>koper</a:t>
            </a:r>
            <a:r>
              <a:rPr lang="en-US" sz="2800" dirty="0">
                <a:ea typeface="+mn-lt"/>
                <a:cs typeface="+mn-lt"/>
              </a:rPr>
              <a:t> of </a:t>
            </a:r>
            <a:r>
              <a:rPr lang="en-US" sz="2800" dirty="0" err="1">
                <a:ea typeface="+mn-lt"/>
                <a:cs typeface="+mn-lt"/>
              </a:rPr>
              <a:t>hormoon</a:t>
            </a:r>
            <a:endParaRPr lang="en-US" sz="2800" dirty="0">
              <a:ea typeface="Calibri"/>
              <a:cs typeface="Calibri"/>
            </a:endParaRPr>
          </a:p>
          <a:p>
            <a:pPr marL="457200" indent="-457200">
              <a:buFont typeface="Arial"/>
              <a:buChar char="•"/>
            </a:pPr>
            <a:r>
              <a:rPr lang="en-US" sz="2800" dirty="0">
                <a:ea typeface="+mn-lt"/>
                <a:cs typeface="+mn-lt"/>
              </a:rPr>
              <a:t>Implanon</a:t>
            </a:r>
            <a:endParaRPr lang="en-US" sz="2800" dirty="0">
              <a:ea typeface="Calibri"/>
              <a:cs typeface="Calibri"/>
            </a:endParaRPr>
          </a:p>
          <a:p>
            <a:pPr marL="457200" indent="-457200">
              <a:buFont typeface="Arial"/>
              <a:buChar char="•"/>
            </a:pPr>
            <a:r>
              <a:rPr lang="en-US" sz="2800" dirty="0">
                <a:ea typeface="+mn-lt"/>
                <a:cs typeface="+mn-lt"/>
              </a:rPr>
              <a:t>De </a:t>
            </a:r>
            <a:r>
              <a:rPr lang="en-US" sz="2800" dirty="0" err="1">
                <a:ea typeface="+mn-lt"/>
                <a:cs typeface="+mn-lt"/>
              </a:rPr>
              <a:t>prikpil</a:t>
            </a:r>
            <a:endParaRPr lang="en-US" sz="2800" dirty="0">
              <a:ea typeface="Calibri"/>
              <a:cs typeface="Calibri"/>
            </a:endParaRPr>
          </a:p>
          <a:p>
            <a:pPr marL="457200" indent="-457200">
              <a:buFont typeface="Arial"/>
              <a:buChar char="•"/>
            </a:pPr>
            <a:r>
              <a:rPr lang="en-US" sz="2800" dirty="0" err="1">
                <a:ea typeface="+mn-lt"/>
                <a:cs typeface="+mn-lt"/>
              </a:rPr>
              <a:t>Condooms</a:t>
            </a:r>
            <a:r>
              <a:rPr lang="en-US" sz="2800" dirty="0">
                <a:ea typeface="+mn-lt"/>
                <a:cs typeface="+mn-lt"/>
              </a:rPr>
              <a:t> </a:t>
            </a:r>
            <a:endParaRPr lang="en-US" sz="2800" dirty="0">
              <a:ea typeface="Calibri"/>
              <a:cs typeface="Calibri"/>
            </a:endParaRPr>
          </a:p>
          <a:p>
            <a:br>
              <a:rPr lang="en-US" dirty="0"/>
            </a:br>
            <a:endParaRPr lang="en-US" sz="2800" dirty="0">
              <a:cs typeface="Calibri"/>
            </a:endParaRPr>
          </a:p>
          <a:p>
            <a:br>
              <a:rPr lang="en-US" dirty="0"/>
            </a:br>
            <a:endParaRPr lang="en-US" dirty="0"/>
          </a:p>
          <a:p>
            <a:endParaRPr lang="en-US" dirty="0"/>
          </a:p>
          <a:p>
            <a:r>
              <a:rPr lang="en-US" sz="2800" dirty="0">
                <a:ea typeface="+mn-lt"/>
                <a:cs typeface="+mn-lt"/>
              </a:rPr>
              <a:t> </a:t>
            </a:r>
            <a:r>
              <a:rPr lang="en-US" sz="2800" dirty="0">
                <a:ea typeface="+mn-lt"/>
                <a:cs typeface="+mn-lt"/>
                <a:hlinkClick r:id="rId3"/>
              </a:rPr>
              <a:t>sense.info</a:t>
            </a:r>
            <a:endParaRPr lang="en-US" sz="2800" dirty="0"/>
          </a:p>
          <a:p>
            <a:pPr algn="l"/>
            <a:endParaRPr lang="en-US" dirty="0">
              <a:ea typeface="Calibri"/>
              <a:cs typeface="Calibri"/>
            </a:endParaRPr>
          </a:p>
        </p:txBody>
      </p:sp>
      <p:pic>
        <p:nvPicPr>
          <p:cNvPr id="7" name="Picture 6" descr="A group of pills and a condom&#10;&#10;Description automatically generated">
            <a:extLst>
              <a:ext uri="{FF2B5EF4-FFF2-40B4-BE49-F238E27FC236}">
                <a16:creationId xmlns:a16="http://schemas.microsoft.com/office/drawing/2014/main" id="{24CDDEF4-49DC-522C-9AE2-036450F8617C}"/>
              </a:ext>
            </a:extLst>
          </p:cNvPr>
          <p:cNvPicPr>
            <a:picLocks noChangeAspect="1"/>
          </p:cNvPicPr>
          <p:nvPr/>
        </p:nvPicPr>
        <p:blipFill>
          <a:blip r:embed="rId4"/>
          <a:stretch>
            <a:fillRect/>
          </a:stretch>
        </p:blipFill>
        <p:spPr>
          <a:xfrm>
            <a:off x="5987841" y="1990277"/>
            <a:ext cx="5480691" cy="4114800"/>
          </a:xfrm>
          <a:prstGeom prst="rect">
            <a:avLst/>
          </a:prstGeom>
          <a:ln w="57150">
            <a:solidFill>
              <a:schemeClr val="tx1"/>
            </a:solidFill>
          </a:ln>
        </p:spPr>
      </p:pic>
    </p:spTree>
    <p:extLst>
      <p:ext uri="{BB962C8B-B14F-4D97-AF65-F5344CB8AC3E}">
        <p14:creationId xmlns:p14="http://schemas.microsoft.com/office/powerpoint/2010/main" val="25765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Quiz</a:t>
            </a:r>
          </a:p>
        </p:txBody>
      </p:sp>
      <p:sp>
        <p:nvSpPr>
          <p:cNvPr id="3" name="Tijdelijke aanduiding voor inhoud 2"/>
          <p:cNvSpPr>
            <a:spLocks noGrp="1"/>
          </p:cNvSpPr>
          <p:nvPr>
            <p:ph idx="1"/>
          </p:nvPr>
        </p:nvSpPr>
        <p:spPr/>
        <p:txBody>
          <a:bodyPr/>
          <a:lstStyle/>
          <a:p>
            <a:pPr marL="0" indent="0" algn="ctr">
              <a:buNone/>
            </a:pPr>
            <a:r>
              <a:rPr lang="nl-NL" dirty="0">
                <a:hlinkClick r:id="rId2"/>
              </a:rPr>
              <a:t>Seksquiz | Sense.info</a:t>
            </a:r>
            <a:endParaRPr lang="nl-NL" dirty="0"/>
          </a:p>
        </p:txBody>
      </p:sp>
      <p:pic>
        <p:nvPicPr>
          <p:cNvPr id="4" name="Picture 3" descr="A person with a paper bag over their head&#10;&#10;Description automatically generated">
            <a:extLst>
              <a:ext uri="{FF2B5EF4-FFF2-40B4-BE49-F238E27FC236}">
                <a16:creationId xmlns:a16="http://schemas.microsoft.com/office/drawing/2014/main" id="{A818A6C0-3FE0-6812-A672-4ED0AE55041A}"/>
              </a:ext>
            </a:extLst>
          </p:cNvPr>
          <p:cNvPicPr>
            <a:picLocks noChangeAspect="1"/>
          </p:cNvPicPr>
          <p:nvPr/>
        </p:nvPicPr>
        <p:blipFill>
          <a:blip r:embed="rId3"/>
          <a:stretch>
            <a:fillRect/>
          </a:stretch>
        </p:blipFill>
        <p:spPr>
          <a:xfrm>
            <a:off x="4724400" y="3019425"/>
            <a:ext cx="2743200" cy="1962150"/>
          </a:xfrm>
          <a:prstGeom prst="rect">
            <a:avLst/>
          </a:prstGeom>
          <a:ln w="57150">
            <a:solidFill>
              <a:schemeClr val="tx1"/>
            </a:solidFill>
          </a:ln>
        </p:spPr>
      </p:pic>
    </p:spTree>
    <p:extLst>
      <p:ext uri="{BB962C8B-B14F-4D97-AF65-F5344CB8AC3E}">
        <p14:creationId xmlns:p14="http://schemas.microsoft.com/office/powerpoint/2010/main" val="2845851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10520143" cy="4652352"/>
          </a:xfrm>
        </p:spPr>
        <p:txBody>
          <a:bodyPr vert="horz" lIns="91440" tIns="45720" rIns="91440" bIns="45720" rtlCol="0" anchor="t">
            <a:noAutofit/>
          </a:bodyPr>
          <a:lstStyle/>
          <a:p>
            <a:pPr marL="0" indent="0">
              <a:buNone/>
            </a:pPr>
            <a:endParaRPr lang="nl-NL" sz="2400" dirty="0">
              <a:ea typeface="Calibri"/>
              <a:cs typeface="Calibri"/>
            </a:endParaRPr>
          </a:p>
          <a:p>
            <a:pPr marL="0" indent="0">
              <a:buNone/>
            </a:pPr>
            <a:endParaRPr lang="nl-NL" sz="2400" dirty="0"/>
          </a:p>
        </p:txBody>
      </p:sp>
      <p:pic>
        <p:nvPicPr>
          <p:cNvPr id="6" name="Picture 2" descr="Weerstand – Gaby Drees">
            <a:extLst>
              <a:ext uri="{FF2B5EF4-FFF2-40B4-BE49-F238E27FC236}">
                <a16:creationId xmlns:a16="http://schemas.microsoft.com/office/drawing/2014/main" id="{DF6C2CC4-135B-6549-21C1-6610472AD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694" y="2376473"/>
            <a:ext cx="2996538" cy="227922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7" name="Picture 5" descr="chlamydia-1">
            <a:extLst>
              <a:ext uri="{FF2B5EF4-FFF2-40B4-BE49-F238E27FC236}">
                <a16:creationId xmlns:a16="http://schemas.microsoft.com/office/drawing/2014/main" id="{17B80FEF-0FB0-8A21-F180-2996C07D0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267"/>
          <a:stretch>
            <a:fillRect/>
          </a:stretch>
        </p:blipFill>
        <p:spPr bwMode="auto">
          <a:xfrm>
            <a:off x="564007" y="537972"/>
            <a:ext cx="3736300" cy="5533644"/>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62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SOA</a:t>
            </a:r>
            <a:endParaRPr lang="en-US" dirty="0"/>
          </a:p>
        </p:txBody>
      </p:sp>
      <p:pic>
        <p:nvPicPr>
          <p:cNvPr id="3" name="Picture 2" descr="A cartoon of people standing in a line&#10;&#10;Description automatically generated">
            <a:extLst>
              <a:ext uri="{FF2B5EF4-FFF2-40B4-BE49-F238E27FC236}">
                <a16:creationId xmlns:a16="http://schemas.microsoft.com/office/drawing/2014/main" id="{3D526750-9CE5-31F7-BDC4-9ADDF11B1A48}"/>
              </a:ext>
            </a:extLst>
          </p:cNvPr>
          <p:cNvPicPr>
            <a:picLocks noChangeAspect="1"/>
          </p:cNvPicPr>
          <p:nvPr/>
        </p:nvPicPr>
        <p:blipFill>
          <a:blip r:embed="rId3"/>
          <a:stretch>
            <a:fillRect/>
          </a:stretch>
        </p:blipFill>
        <p:spPr>
          <a:xfrm>
            <a:off x="911987" y="1854073"/>
            <a:ext cx="4149725" cy="3295650"/>
          </a:xfrm>
          <a:prstGeom prst="rect">
            <a:avLst/>
          </a:prstGeom>
          <a:ln w="63500">
            <a:solidFill>
              <a:schemeClr val="tx1"/>
            </a:solidFill>
          </a:ln>
        </p:spPr>
      </p:pic>
      <p:pic>
        <p:nvPicPr>
          <p:cNvPr id="4" name="Picture 3" descr="soa">
            <a:extLst>
              <a:ext uri="{FF2B5EF4-FFF2-40B4-BE49-F238E27FC236}">
                <a16:creationId xmlns:a16="http://schemas.microsoft.com/office/drawing/2014/main" id="{975E0C59-CCC8-F580-7924-D82391E85C83}"/>
              </a:ext>
            </a:extLst>
          </p:cNvPr>
          <p:cNvPicPr>
            <a:picLocks noChangeAspect="1"/>
          </p:cNvPicPr>
          <p:nvPr/>
        </p:nvPicPr>
        <p:blipFill>
          <a:blip r:embed="rId4"/>
          <a:stretch>
            <a:fillRect/>
          </a:stretch>
        </p:blipFill>
        <p:spPr>
          <a:xfrm>
            <a:off x="5475732" y="1854073"/>
            <a:ext cx="5829300" cy="3295650"/>
          </a:xfrm>
          <a:prstGeom prst="rect">
            <a:avLst/>
          </a:prstGeom>
          <a:ln w="63500">
            <a:solidFill>
              <a:schemeClr val="tx1"/>
            </a:solidFill>
          </a:ln>
        </p:spPr>
      </p:pic>
    </p:spTree>
    <p:extLst>
      <p:ext uri="{BB962C8B-B14F-4D97-AF65-F5344CB8AC3E}">
        <p14:creationId xmlns:p14="http://schemas.microsoft.com/office/powerpoint/2010/main" val="32862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3000" b="-7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Ik voel weerstand en dat is wederzijds!</a:t>
            </a:r>
            <a:endParaRPr lang="nl-NL" dirty="0"/>
          </a:p>
        </p:txBody>
      </p:sp>
      <p:pic>
        <p:nvPicPr>
          <p:cNvPr id="2050" name="Picture 2" descr="Weerstand – Gaby Dr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054" y="2026793"/>
            <a:ext cx="4055523" cy="3084703"/>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je emoties zijn niet het probleem het is je weerstand er tegen - Online  tegeltjes bakken - WBVB Rotterdam"/>
          <p:cNvPicPr>
            <a:picLocks noChangeAspect="1" noChangeArrowheads="1"/>
          </p:cNvPicPr>
          <p:nvPr/>
        </p:nvPicPr>
        <p:blipFill rotWithShape="1">
          <a:blip r:embed="rId5">
            <a:extLst>
              <a:ext uri="{28A0092B-C50C-407E-A947-70E740481C1C}">
                <a14:useLocalDpi xmlns:a14="http://schemas.microsoft.com/office/drawing/2010/main" val="0"/>
              </a:ext>
            </a:extLst>
          </a:blip>
          <a:srcRect l="579" t="754" r="597" b="420"/>
          <a:stretch/>
        </p:blipFill>
        <p:spPr bwMode="auto">
          <a:xfrm>
            <a:off x="6254496" y="1614106"/>
            <a:ext cx="4562856" cy="4562857"/>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485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3"/>
          <p:cNvSpPr>
            <a:spLocks noGrp="1" noChangeArrowheads="1"/>
          </p:cNvSpPr>
          <p:nvPr>
            <p:ph type="body" idx="1"/>
          </p:nvPr>
        </p:nvSpPr>
        <p:spPr>
          <a:xfrm>
            <a:off x="893763" y="2143125"/>
            <a:ext cx="10698162" cy="4652963"/>
          </a:xfrm>
        </p:spPr>
        <p:txBody>
          <a:bodyPr vert="horz" lIns="91440" tIns="45720" rIns="91440" bIns="45720" rtlCol="0" anchor="t">
            <a:normAutofit/>
          </a:bodyPr>
          <a:lstStyle/>
          <a:p>
            <a:pPr marL="514350" indent="-514350">
              <a:buFontTx/>
              <a:buAutoNum type="arabicPeriod"/>
            </a:pPr>
            <a:r>
              <a:rPr lang="nl-NL" altLang="nl-NL" dirty="0">
                <a:cs typeface="Calibri"/>
              </a:rPr>
              <a:t>Chlamydia</a:t>
            </a:r>
          </a:p>
          <a:p>
            <a:pPr marL="514350" indent="-514350">
              <a:buFontTx/>
              <a:buAutoNum type="arabicPeriod"/>
            </a:pPr>
            <a:r>
              <a:rPr lang="nl-NL" altLang="nl-NL" dirty="0">
                <a:cs typeface="Calibri"/>
              </a:rPr>
              <a:t>Gonorroe</a:t>
            </a:r>
          </a:p>
          <a:p>
            <a:pPr marL="514350" indent="-514350">
              <a:buFontTx/>
              <a:buAutoNum type="arabicPeriod"/>
            </a:pPr>
            <a:r>
              <a:rPr lang="nl-NL" altLang="nl-NL" dirty="0">
                <a:cs typeface="Calibri"/>
              </a:rPr>
              <a:t>Hepatitis B</a:t>
            </a:r>
          </a:p>
          <a:p>
            <a:pPr marL="514350" indent="-514350">
              <a:buFontTx/>
              <a:buAutoNum type="arabicPeriod"/>
            </a:pPr>
            <a:r>
              <a:rPr lang="nl-NL" altLang="nl-NL" dirty="0">
                <a:cs typeface="Calibri"/>
              </a:rPr>
              <a:t>HIV</a:t>
            </a:r>
          </a:p>
          <a:p>
            <a:pPr marL="514350" indent="-514350">
              <a:buFontTx/>
              <a:buAutoNum type="arabicPeriod"/>
            </a:pPr>
            <a:r>
              <a:rPr lang="nl-NL" altLang="nl-NL" dirty="0">
                <a:cs typeface="Calibri"/>
              </a:rPr>
              <a:t>Syfilis</a:t>
            </a:r>
            <a:endParaRPr lang="nl-NL" dirty="0">
              <a:cs typeface="Calibri"/>
            </a:endParaRPr>
          </a:p>
        </p:txBody>
      </p:sp>
      <p:pic>
        <p:nvPicPr>
          <p:cNvPr id="2" name="Picture 1" descr="A group of animals standing in a field&#10;&#10;Description automatically generated">
            <a:extLst>
              <a:ext uri="{FF2B5EF4-FFF2-40B4-BE49-F238E27FC236}">
                <a16:creationId xmlns:a16="http://schemas.microsoft.com/office/drawing/2014/main" id="{D68154CB-E083-B89E-FF57-146BFF1852E6}"/>
              </a:ext>
            </a:extLst>
          </p:cNvPr>
          <p:cNvPicPr>
            <a:picLocks noChangeAspect="1"/>
          </p:cNvPicPr>
          <p:nvPr/>
        </p:nvPicPr>
        <p:blipFill>
          <a:blip r:embed="rId3"/>
          <a:stretch>
            <a:fillRect/>
          </a:stretch>
        </p:blipFill>
        <p:spPr>
          <a:xfrm>
            <a:off x="4280916" y="1690688"/>
            <a:ext cx="5827713" cy="3667125"/>
          </a:xfrm>
          <a:prstGeom prst="rect">
            <a:avLst/>
          </a:prstGeom>
          <a:ln w="63500">
            <a:solidFill>
              <a:schemeClr val="tx1"/>
            </a:solidFill>
          </a:ln>
        </p:spPr>
      </p:pic>
      <p:sp>
        <p:nvSpPr>
          <p:cNvPr id="5" name="Title 4">
            <a:extLst>
              <a:ext uri="{FF2B5EF4-FFF2-40B4-BE49-F238E27FC236}">
                <a16:creationId xmlns:a16="http://schemas.microsoft.com/office/drawing/2014/main" id="{70CF1E07-7CCE-BD0C-2223-85CB66A803DB}"/>
              </a:ext>
            </a:extLst>
          </p:cNvPr>
          <p:cNvSpPr>
            <a:spLocks noGrp="1"/>
          </p:cNvSpPr>
          <p:nvPr>
            <p:ph type="title"/>
          </p:nvPr>
        </p:nvSpPr>
        <p:spPr/>
        <p:txBody>
          <a:bodyPr/>
          <a:lstStyle/>
          <a:p>
            <a:pPr algn="ctr"/>
            <a:r>
              <a:rPr lang="en-US" b="1" dirty="0">
                <a:cs typeface="Calibri Light"/>
              </a:rPr>
              <a:t>Big 5</a:t>
            </a:r>
            <a:endParaRPr lang="en-US" b="1" dirty="0"/>
          </a:p>
        </p:txBody>
      </p:sp>
    </p:spTree>
    <p:extLst>
      <p:ext uri="{BB962C8B-B14F-4D97-AF65-F5344CB8AC3E}">
        <p14:creationId xmlns:p14="http://schemas.microsoft.com/office/powerpoint/2010/main" val="2491331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B43B27A-40D1-EA0D-D151-606AE759BC33}"/>
              </a:ext>
            </a:extLst>
          </p:cNvPr>
          <p:cNvSpPr>
            <a:spLocks noGrp="1"/>
          </p:cNvSpPr>
          <p:nvPr>
            <p:ph idx="1"/>
          </p:nvPr>
        </p:nvSpPr>
        <p:spPr>
          <a:xfrm>
            <a:off x="838200" y="1793875"/>
            <a:ext cx="10515600" cy="4351338"/>
          </a:xfrm>
        </p:spPr>
        <p:txBody>
          <a:bodyPr vert="horz" lIns="91440" tIns="45720" rIns="91440" bIns="45720" rtlCol="0" anchor="t">
            <a:normAutofit/>
          </a:bodyPr>
          <a:lstStyle/>
          <a:p>
            <a:pPr marL="514350" indent="-514350">
              <a:lnSpc>
                <a:spcPct val="100000"/>
              </a:lnSpc>
              <a:spcBef>
                <a:spcPts val="0"/>
              </a:spcBef>
            </a:pPr>
            <a:endParaRPr lang="nl-NL" sz="2400" dirty="0">
              <a:latin typeface="Arial"/>
              <a:cs typeface="Arial"/>
            </a:endParaRPr>
          </a:p>
          <a:p>
            <a:pPr marL="514350" indent="-514350">
              <a:lnSpc>
                <a:spcPct val="100000"/>
              </a:lnSpc>
              <a:spcBef>
                <a:spcPts val="0"/>
              </a:spcBef>
            </a:pPr>
            <a:r>
              <a:rPr lang="nl-NL" sz="2400" dirty="0">
                <a:latin typeface="Arial"/>
                <a:cs typeface="Arial"/>
              </a:rPr>
              <a:t>MSM  </a:t>
            </a:r>
            <a:endParaRPr lang="en-US" sz="2400" dirty="0">
              <a:latin typeface="Arial"/>
              <a:cs typeface="Arial"/>
            </a:endParaRPr>
          </a:p>
          <a:p>
            <a:pPr marL="514350" indent="-514350">
              <a:lnSpc>
                <a:spcPct val="100000"/>
              </a:lnSpc>
              <a:spcBef>
                <a:spcPts val="0"/>
              </a:spcBef>
            </a:pPr>
            <a:r>
              <a:rPr lang="nl-NL" sz="2400" dirty="0">
                <a:latin typeface="Arial"/>
                <a:cs typeface="Arial"/>
              </a:rPr>
              <a:t>Endemisch gebied </a:t>
            </a:r>
            <a:endParaRPr lang="en-US" sz="2400" dirty="0">
              <a:latin typeface="Arial"/>
              <a:cs typeface="Arial"/>
            </a:endParaRPr>
          </a:p>
          <a:p>
            <a:pPr marL="514350" indent="-514350">
              <a:lnSpc>
                <a:spcPct val="100000"/>
              </a:lnSpc>
              <a:spcBef>
                <a:spcPts val="0"/>
              </a:spcBef>
            </a:pPr>
            <a:r>
              <a:rPr lang="nl-NL" sz="2400" dirty="0">
                <a:latin typeface="Arial"/>
                <a:cs typeface="Arial"/>
              </a:rPr>
              <a:t>Sekswerkers en –klanten </a:t>
            </a:r>
            <a:endParaRPr lang="en-US" sz="2400" dirty="0">
              <a:latin typeface="Arial"/>
              <a:cs typeface="Arial"/>
            </a:endParaRPr>
          </a:p>
          <a:p>
            <a:pPr marL="514350" indent="-514350">
              <a:lnSpc>
                <a:spcPct val="100000"/>
              </a:lnSpc>
              <a:spcBef>
                <a:spcPts val="0"/>
              </a:spcBef>
            </a:pPr>
            <a:r>
              <a:rPr lang="nl-NL" sz="2400" dirty="0">
                <a:latin typeface="Arial"/>
                <a:cs typeface="Arial"/>
              </a:rPr>
              <a:t>3 of meer sekspartners in afgelopen 6 maanden  </a:t>
            </a:r>
            <a:endParaRPr lang="en-US" sz="2400" dirty="0">
              <a:latin typeface="Arial"/>
              <a:cs typeface="Arial"/>
            </a:endParaRPr>
          </a:p>
          <a:p>
            <a:pPr marL="514350" indent="-514350">
              <a:lnSpc>
                <a:spcPct val="100000"/>
              </a:lnSpc>
              <a:spcBef>
                <a:spcPts val="0"/>
              </a:spcBef>
            </a:pPr>
            <a:r>
              <a:rPr lang="nl-NL" sz="2400" dirty="0">
                <a:latin typeface="Arial"/>
                <a:cs typeface="Arial"/>
              </a:rPr>
              <a:t>Partner uit bovenstaande groep </a:t>
            </a:r>
            <a:endParaRPr lang="en-US" dirty="0"/>
          </a:p>
        </p:txBody>
      </p:sp>
      <p:sp>
        <p:nvSpPr>
          <p:cNvPr id="7" name="Title 6">
            <a:extLst>
              <a:ext uri="{FF2B5EF4-FFF2-40B4-BE49-F238E27FC236}">
                <a16:creationId xmlns:a16="http://schemas.microsoft.com/office/drawing/2014/main" id="{EBD63708-8AC6-C29F-ACDB-C45F598A0459}"/>
              </a:ext>
            </a:extLst>
          </p:cNvPr>
          <p:cNvSpPr>
            <a:spLocks noGrp="1"/>
          </p:cNvSpPr>
          <p:nvPr>
            <p:ph type="title"/>
          </p:nvPr>
        </p:nvSpPr>
        <p:spPr/>
        <p:txBody>
          <a:bodyPr/>
          <a:lstStyle/>
          <a:p>
            <a:pPr algn="ctr"/>
            <a:r>
              <a:rPr lang="en-US" b="1" dirty="0">
                <a:cs typeface="Calibri Light"/>
              </a:rPr>
              <a:t>Hoog </a:t>
            </a:r>
            <a:r>
              <a:rPr lang="en-US" b="1" dirty="0" err="1">
                <a:cs typeface="Calibri Light"/>
              </a:rPr>
              <a:t>risico</a:t>
            </a:r>
            <a:r>
              <a:rPr lang="en-US" b="1" dirty="0">
                <a:cs typeface="Calibri Light"/>
              </a:rPr>
              <a:t> op Big 5</a:t>
            </a:r>
            <a:endParaRPr lang="en-US" b="1" dirty="0"/>
          </a:p>
        </p:txBody>
      </p:sp>
    </p:spTree>
    <p:extLst>
      <p:ext uri="{BB962C8B-B14F-4D97-AF65-F5344CB8AC3E}">
        <p14:creationId xmlns:p14="http://schemas.microsoft.com/office/powerpoint/2010/main" val="1869163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ea typeface="Calibri Light"/>
                <a:cs typeface="Calibri Light"/>
              </a:rPr>
              <a:t>Chlamydia</a:t>
            </a:r>
          </a:p>
        </p:txBody>
      </p:sp>
      <p:pic>
        <p:nvPicPr>
          <p:cNvPr id="3" name="Content Placeholder 2" descr="A poster of two people&#10;&#10;Description automatically generated">
            <a:extLst>
              <a:ext uri="{FF2B5EF4-FFF2-40B4-BE49-F238E27FC236}">
                <a16:creationId xmlns:a16="http://schemas.microsoft.com/office/drawing/2014/main" id="{C8C13448-F8E6-0578-82B9-7B1834C87A3A}"/>
              </a:ext>
            </a:extLst>
          </p:cNvPr>
          <p:cNvPicPr>
            <a:picLocks noGrp="1" noChangeAspect="1"/>
          </p:cNvPicPr>
          <p:nvPr>
            <p:ph idx="1"/>
          </p:nvPr>
        </p:nvPicPr>
        <p:blipFill>
          <a:blip r:embed="rId3"/>
          <a:stretch>
            <a:fillRect/>
          </a:stretch>
        </p:blipFill>
        <p:spPr>
          <a:xfrm>
            <a:off x="221548" y="1404938"/>
            <a:ext cx="5398903" cy="5248275"/>
          </a:xfrm>
          <a:ln w="57150">
            <a:solidFill>
              <a:schemeClr val="tx1"/>
            </a:solidFill>
          </a:ln>
        </p:spPr>
      </p:pic>
      <p:pic>
        <p:nvPicPr>
          <p:cNvPr id="6" name="Picture 5" descr="chlamydia-1">
            <a:extLst>
              <a:ext uri="{FF2B5EF4-FFF2-40B4-BE49-F238E27FC236}">
                <a16:creationId xmlns:a16="http://schemas.microsoft.com/office/drawing/2014/main" id="{17B80FEF-0FB0-8A21-F180-2996C07D0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267"/>
          <a:stretch>
            <a:fillRect/>
          </a:stretch>
        </p:blipFill>
        <p:spPr bwMode="auto">
          <a:xfrm>
            <a:off x="5776087" y="1790700"/>
            <a:ext cx="2722563" cy="40322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8" name="Picture 11" descr="Bestand:SOA-Chlamydia-trachomatis-female.jpg">
            <a:hlinkClick r:id="rId5"/>
            <a:extLst>
              <a:ext uri="{FF2B5EF4-FFF2-40B4-BE49-F238E27FC236}">
                <a16:creationId xmlns:a16="http://schemas.microsoft.com/office/drawing/2014/main" id="{3F1416E2-4962-0EDB-0BE5-C1B3C5EDEB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504" y="2503868"/>
            <a:ext cx="3347084" cy="248214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766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Chlamydia</a:t>
            </a:r>
            <a:endParaRPr lang="en-US" dirty="0"/>
          </a:p>
        </p:txBody>
      </p:sp>
      <p:sp>
        <p:nvSpPr>
          <p:cNvPr id="5" name="Rectangle 3">
            <a:extLst>
              <a:ext uri="{FF2B5EF4-FFF2-40B4-BE49-F238E27FC236}">
                <a16:creationId xmlns:a16="http://schemas.microsoft.com/office/drawing/2014/main" id="{FB19C192-CEE6-1D79-BAB3-C1E3C3348E7C}"/>
              </a:ext>
            </a:extLst>
          </p:cNvPr>
          <p:cNvSpPr txBox="1">
            <a:spLocks noChangeArrowheads="1"/>
          </p:cNvSpPr>
          <p:nvPr/>
        </p:nvSpPr>
        <p:spPr>
          <a:xfrm>
            <a:off x="981075" y="1816100"/>
            <a:ext cx="815975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NL" altLang="nl-NL"/>
              <a:t>Bacterie</a:t>
            </a:r>
            <a:r>
              <a:rPr lang="nl-NL" altLang="nl-NL" i="1"/>
              <a:t> Chlamydia trachomatis</a:t>
            </a:r>
          </a:p>
        </p:txBody>
      </p:sp>
      <p:sp>
        <p:nvSpPr>
          <p:cNvPr id="8" name="TextBox 7">
            <a:extLst>
              <a:ext uri="{FF2B5EF4-FFF2-40B4-BE49-F238E27FC236}">
                <a16:creationId xmlns:a16="http://schemas.microsoft.com/office/drawing/2014/main" id="{D771C15E-DC2D-B6CD-1973-70DAA6297726}"/>
              </a:ext>
            </a:extLst>
          </p:cNvPr>
          <p:cNvSpPr txBox="1"/>
          <p:nvPr/>
        </p:nvSpPr>
        <p:spPr>
          <a:xfrm>
            <a:off x="6413500" y="2817813"/>
            <a:ext cx="5132387" cy="3430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Arial"/>
              <a:buChar char="•"/>
            </a:pPr>
            <a:r>
              <a:rPr lang="nl-NL" sz="2800" dirty="0">
                <a:ea typeface="+mn-lt"/>
                <a:cs typeface="+mn-lt"/>
              </a:rPr>
              <a:t>Slijmvliezen vagina, cervix, uterus, urethra, anus, ogen, mond</a:t>
            </a:r>
            <a:endParaRPr lang="en-US" sz="2800" dirty="0">
              <a:ea typeface="+mn-lt"/>
              <a:cs typeface="+mn-lt"/>
            </a:endParaRPr>
          </a:p>
          <a:p>
            <a:pPr marL="457200" indent="-457200">
              <a:lnSpc>
                <a:spcPct val="90000"/>
              </a:lnSpc>
              <a:spcBef>
                <a:spcPts val="1000"/>
              </a:spcBef>
              <a:buFont typeface="Arial"/>
              <a:buChar char="•"/>
            </a:pPr>
            <a:r>
              <a:rPr lang="nl-NL" sz="2800">
                <a:ea typeface="+mn-lt"/>
                <a:cs typeface="+mn-lt"/>
              </a:rPr>
              <a:t>Slijmvlies – slijmvlies contact</a:t>
            </a:r>
            <a:endParaRPr lang="en-US" sz="2800">
              <a:ea typeface="+mn-lt"/>
              <a:cs typeface="+mn-lt"/>
            </a:endParaRPr>
          </a:p>
          <a:p>
            <a:pPr marL="228600" indent="-228600">
              <a:lnSpc>
                <a:spcPct val="90000"/>
              </a:lnSpc>
              <a:spcBef>
                <a:spcPts val="1000"/>
              </a:spcBef>
            </a:pPr>
            <a:endParaRPr lang="nl-NL" sz="1600" dirty="0">
              <a:ea typeface="+mn-lt"/>
              <a:cs typeface="+mn-lt"/>
            </a:endParaRPr>
          </a:p>
          <a:p>
            <a:pPr marL="457200" indent="-457200">
              <a:lnSpc>
                <a:spcPct val="90000"/>
              </a:lnSpc>
              <a:spcBef>
                <a:spcPts val="1000"/>
              </a:spcBef>
              <a:buFont typeface="Arial"/>
              <a:buChar char="•"/>
            </a:pPr>
            <a:r>
              <a:rPr lang="nl-NL" sz="2800" dirty="0">
                <a:ea typeface="+mn-lt"/>
                <a:cs typeface="+mn-lt"/>
              </a:rPr>
              <a:t>Incubatietijd 1-3 weken</a:t>
            </a:r>
            <a:endParaRPr lang="en-US" sz="2800" dirty="0">
              <a:ea typeface="+mn-lt"/>
              <a:cs typeface="+mn-lt"/>
            </a:endParaRPr>
          </a:p>
          <a:p>
            <a:pPr marL="228600" indent="-228600">
              <a:lnSpc>
                <a:spcPct val="90000"/>
              </a:lnSpc>
              <a:spcBef>
                <a:spcPts val="1000"/>
              </a:spcBef>
            </a:pPr>
            <a:endParaRPr lang="nl-NL" sz="2800" dirty="0">
              <a:ea typeface="+mn-lt"/>
              <a:cs typeface="+mn-lt"/>
            </a:endParaRPr>
          </a:p>
          <a:p>
            <a:pPr algn="l"/>
            <a:endParaRPr lang="en-US" dirty="0">
              <a:ea typeface="Calibri"/>
              <a:cs typeface="Calibri"/>
            </a:endParaRPr>
          </a:p>
        </p:txBody>
      </p:sp>
      <p:pic>
        <p:nvPicPr>
          <p:cNvPr id="3" name="Picture 2" descr="Chlamydia Stock Illustrations, Vectors, &amp; Clipart – (341 Stock  Illustrations)">
            <a:extLst>
              <a:ext uri="{FF2B5EF4-FFF2-40B4-BE49-F238E27FC236}">
                <a16:creationId xmlns:a16="http://schemas.microsoft.com/office/drawing/2014/main" id="{FFFEAE87-6836-8A33-CCE1-4D3458AA6F08}"/>
              </a:ext>
            </a:extLst>
          </p:cNvPr>
          <p:cNvPicPr>
            <a:picLocks noChangeAspect="1"/>
          </p:cNvPicPr>
          <p:nvPr/>
        </p:nvPicPr>
        <p:blipFill>
          <a:blip r:embed="rId3"/>
          <a:stretch>
            <a:fillRect/>
          </a:stretch>
        </p:blipFill>
        <p:spPr>
          <a:xfrm>
            <a:off x="1944511" y="2854678"/>
            <a:ext cx="2743200" cy="2743200"/>
          </a:xfrm>
          <a:prstGeom prst="rect">
            <a:avLst/>
          </a:prstGeom>
          <a:ln w="57150">
            <a:solidFill>
              <a:schemeClr val="tx1"/>
            </a:solidFill>
          </a:ln>
        </p:spPr>
      </p:pic>
    </p:spTree>
    <p:extLst>
      <p:ext uri="{BB962C8B-B14F-4D97-AF65-F5344CB8AC3E}">
        <p14:creationId xmlns:p14="http://schemas.microsoft.com/office/powerpoint/2010/main" val="2317334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ea typeface="Calibri Light"/>
                <a:cs typeface="Calibri Light"/>
              </a:rPr>
              <a:t>Chlamydia</a:t>
            </a:r>
          </a:p>
        </p:txBody>
      </p:sp>
      <p:sp>
        <p:nvSpPr>
          <p:cNvPr id="7" name="Rectangle 3">
            <a:extLst>
              <a:ext uri="{FF2B5EF4-FFF2-40B4-BE49-F238E27FC236}">
                <a16:creationId xmlns:a16="http://schemas.microsoft.com/office/drawing/2014/main" id="{E11AA315-A1F2-0CBE-88F8-AAEF35FC6136}"/>
              </a:ext>
            </a:extLst>
          </p:cNvPr>
          <p:cNvSpPr txBox="1">
            <a:spLocks noChangeArrowheads="1"/>
          </p:cNvSpPr>
          <p:nvPr/>
        </p:nvSpPr>
        <p:spPr>
          <a:xfrm>
            <a:off x="990600" y="197802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nl-NL" altLang="nl-NL"/>
              <a:t>Klachten man:</a:t>
            </a:r>
          </a:p>
          <a:p>
            <a:r>
              <a:rPr lang="nl-NL" altLang="nl-NL"/>
              <a:t>30% asymptomatisch!</a:t>
            </a:r>
          </a:p>
          <a:p>
            <a:r>
              <a:rPr lang="nl-NL" altLang="nl-NL"/>
              <a:t>Urethritis</a:t>
            </a:r>
          </a:p>
          <a:p>
            <a:r>
              <a:rPr lang="nl-NL" altLang="nl-NL"/>
              <a:t>Epididymitis</a:t>
            </a:r>
          </a:p>
          <a:p>
            <a:r>
              <a:rPr lang="nl-NL" altLang="nl-NL"/>
              <a:t>Proctitis</a:t>
            </a:r>
          </a:p>
          <a:p>
            <a:pPr>
              <a:buFontTx/>
              <a:buNone/>
            </a:pPr>
            <a:endParaRPr lang="nl-NL" altLang="nl-NL" sz="1600"/>
          </a:p>
          <a:p>
            <a:pPr>
              <a:buFontTx/>
              <a:buNone/>
            </a:pPr>
            <a:r>
              <a:rPr lang="nl-NL" altLang="nl-NL"/>
              <a:t>Complicaties:</a:t>
            </a:r>
          </a:p>
          <a:p>
            <a:r>
              <a:rPr lang="nl-NL" altLang="nl-NL">
                <a:cs typeface="Arial" panose="020B0604020202020204" pitchFamily="34" charset="0"/>
              </a:rPr>
              <a:t>Urethrastrictuur</a:t>
            </a:r>
          </a:p>
          <a:p>
            <a:r>
              <a:rPr lang="nl-NL" altLang="nl-NL">
                <a:cs typeface="Arial" panose="020B0604020202020204" pitchFamily="34" charset="0"/>
              </a:rPr>
              <a:t>Sub/infertiliteit</a:t>
            </a:r>
          </a:p>
        </p:txBody>
      </p:sp>
      <p:pic>
        <p:nvPicPr>
          <p:cNvPr id="9" name="Picture 4" descr="chlamydia-1">
            <a:extLst>
              <a:ext uri="{FF2B5EF4-FFF2-40B4-BE49-F238E27FC236}">
                <a16:creationId xmlns:a16="http://schemas.microsoft.com/office/drawing/2014/main" id="{9ECD1694-4A7E-A28A-1945-FF19671B6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267"/>
          <a:stretch>
            <a:fillRect/>
          </a:stretch>
        </p:blipFill>
        <p:spPr bwMode="auto">
          <a:xfrm>
            <a:off x="8663862" y="438086"/>
            <a:ext cx="2080343" cy="307987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745" y="3766993"/>
            <a:ext cx="3369028" cy="2532062"/>
          </a:xfrm>
          <a:prstGeom prst="rect">
            <a:avLst/>
          </a:prstGeom>
          <a:ln w="57150">
            <a:solidFill>
              <a:schemeClr val="tx1"/>
            </a:solidFill>
          </a:ln>
        </p:spPr>
      </p:pic>
      <p:pic>
        <p:nvPicPr>
          <p:cNvPr id="6" name="Afbeelding 5"/>
          <p:cNvPicPr>
            <a:picLocks noChangeAspect="1"/>
          </p:cNvPicPr>
          <p:nvPr/>
        </p:nvPicPr>
        <p:blipFill rotWithShape="1">
          <a:blip r:embed="rId5">
            <a:extLst>
              <a:ext uri="{28A0092B-C50C-407E-A947-70E740481C1C}">
                <a14:useLocalDpi xmlns:a14="http://schemas.microsoft.com/office/drawing/2010/main" val="0"/>
              </a:ext>
            </a:extLst>
          </a:blip>
          <a:srcRect b="10732"/>
          <a:stretch/>
        </p:blipFill>
        <p:spPr>
          <a:xfrm>
            <a:off x="8661566" y="3756585"/>
            <a:ext cx="2844634" cy="2539345"/>
          </a:xfrm>
          <a:prstGeom prst="rect">
            <a:avLst/>
          </a:prstGeom>
          <a:ln w="57150">
            <a:solidFill>
              <a:schemeClr val="tx1"/>
            </a:solidFill>
          </a:ln>
        </p:spPr>
      </p:pic>
    </p:spTree>
    <p:extLst>
      <p:ext uri="{BB962C8B-B14F-4D97-AF65-F5344CB8AC3E}">
        <p14:creationId xmlns:p14="http://schemas.microsoft.com/office/powerpoint/2010/main" val="2627994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algn="ctr"/>
            <a:r>
              <a:rPr lang="nl-NL" altLang="nl-NL" b="1" dirty="0"/>
              <a:t>Chlamydia</a:t>
            </a:r>
          </a:p>
        </p:txBody>
      </p:sp>
      <p:sp>
        <p:nvSpPr>
          <p:cNvPr id="226307" name="Rectangle 3"/>
          <p:cNvSpPr>
            <a:spLocks noGrp="1" noChangeArrowheads="1"/>
          </p:cNvSpPr>
          <p:nvPr>
            <p:ph type="body" idx="1"/>
          </p:nvPr>
        </p:nvSpPr>
        <p:spPr/>
        <p:txBody>
          <a:bodyPr>
            <a:normAutofit lnSpcReduction="10000"/>
          </a:bodyPr>
          <a:lstStyle/>
          <a:p>
            <a:pPr>
              <a:buFontTx/>
              <a:buNone/>
            </a:pPr>
            <a:r>
              <a:rPr lang="nl-NL" altLang="nl-NL" dirty="0"/>
              <a:t>Klachten vrouw:</a:t>
            </a:r>
          </a:p>
          <a:p>
            <a:r>
              <a:rPr lang="nl-NL" altLang="nl-NL" dirty="0"/>
              <a:t>70% asymptomatisch!</a:t>
            </a:r>
          </a:p>
          <a:p>
            <a:r>
              <a:rPr lang="nl-NL" altLang="nl-NL" dirty="0"/>
              <a:t>Urethritis</a:t>
            </a:r>
          </a:p>
          <a:p>
            <a:r>
              <a:rPr lang="nl-NL" altLang="nl-NL" dirty="0"/>
              <a:t>Cervicitis</a:t>
            </a:r>
          </a:p>
          <a:p>
            <a:r>
              <a:rPr lang="nl-NL" altLang="nl-NL" dirty="0"/>
              <a:t>Salpingitis/PID</a:t>
            </a:r>
          </a:p>
          <a:p>
            <a:r>
              <a:rPr lang="nl-NL" altLang="nl-NL" dirty="0"/>
              <a:t>Proctitis</a:t>
            </a:r>
          </a:p>
          <a:p>
            <a:pPr>
              <a:buFontTx/>
              <a:buNone/>
            </a:pPr>
            <a:endParaRPr lang="nl-NL" altLang="nl-NL" sz="1600" dirty="0"/>
          </a:p>
          <a:p>
            <a:pPr>
              <a:buFontTx/>
              <a:buNone/>
            </a:pPr>
            <a:r>
              <a:rPr lang="nl-NL" altLang="nl-NL" dirty="0"/>
              <a:t>Complicaties:</a:t>
            </a:r>
          </a:p>
          <a:p>
            <a:r>
              <a:rPr lang="nl-NL" altLang="nl-NL" dirty="0">
                <a:cs typeface="Arial" panose="020B0604020202020204" pitchFamily="34" charset="0"/>
              </a:rPr>
              <a:t>Sub/infertiliteit</a:t>
            </a:r>
          </a:p>
        </p:txBody>
      </p:sp>
      <p:pic>
        <p:nvPicPr>
          <p:cNvPr id="226308" name="Picture 4" descr="Bestand:SOA-Chlamydia-trachomatis-femal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0030" y="1977899"/>
            <a:ext cx="4652962" cy="34655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814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algn="ctr"/>
            <a:r>
              <a:rPr lang="nl-NL" altLang="nl-NL" b="1" dirty="0"/>
              <a:t>Chlamydia</a:t>
            </a:r>
            <a:endParaRPr lang="nl-NL" altLang="nl-NL" b="1" dirty="0">
              <a:cs typeface="Calibri Light"/>
            </a:endParaRPr>
          </a:p>
        </p:txBody>
      </p:sp>
      <p:sp>
        <p:nvSpPr>
          <p:cNvPr id="232451" name="Rectangle 3"/>
          <p:cNvSpPr>
            <a:spLocks noGrp="1" noChangeArrowheads="1"/>
          </p:cNvSpPr>
          <p:nvPr>
            <p:ph type="body" idx="1"/>
          </p:nvPr>
        </p:nvSpPr>
        <p:spPr/>
        <p:txBody>
          <a:bodyPr vert="horz" lIns="91440" tIns="45720" rIns="91440" bIns="45720" rtlCol="0" anchor="t">
            <a:normAutofit/>
          </a:bodyPr>
          <a:lstStyle/>
          <a:p>
            <a:pPr>
              <a:buFontTx/>
              <a:buNone/>
            </a:pPr>
            <a:r>
              <a:rPr lang="nl-NL" altLang="nl-NL" dirty="0"/>
              <a:t>Aanvullend onderzoek:</a:t>
            </a:r>
          </a:p>
          <a:p>
            <a:pPr>
              <a:buNone/>
            </a:pPr>
            <a:r>
              <a:rPr lang="nl-NL" altLang="nl-NL" dirty="0"/>
              <a:t>PCR</a:t>
            </a:r>
            <a:endParaRPr lang="nl-NL" dirty="0"/>
          </a:p>
          <a:p>
            <a:pPr>
              <a:buFontTx/>
              <a:buNone/>
            </a:pPr>
            <a:endParaRPr lang="nl-NL" altLang="nl-NL" dirty="0"/>
          </a:p>
          <a:p>
            <a:r>
              <a:rPr lang="nl-NL" altLang="nl-NL" dirty="0"/>
              <a:t>Cervicale of diep vaginale </a:t>
            </a:r>
            <a:r>
              <a:rPr lang="nl-NL" altLang="nl-NL" dirty="0" err="1"/>
              <a:t>swab</a:t>
            </a:r>
            <a:r>
              <a:rPr lang="nl-NL" altLang="nl-NL" dirty="0"/>
              <a:t> (vrouw)</a:t>
            </a:r>
            <a:endParaRPr lang="nl-NL" altLang="nl-NL">
              <a:cs typeface="Calibri"/>
            </a:endParaRPr>
          </a:p>
          <a:p>
            <a:r>
              <a:rPr lang="nl-NL" altLang="nl-NL" dirty="0" err="1"/>
              <a:t>Eerstestraalsurine</a:t>
            </a:r>
            <a:r>
              <a:rPr lang="nl-NL" altLang="nl-NL" dirty="0"/>
              <a:t> of urethrale </a:t>
            </a:r>
            <a:r>
              <a:rPr lang="nl-NL" altLang="nl-NL" dirty="0" err="1"/>
              <a:t>swab</a:t>
            </a:r>
            <a:r>
              <a:rPr lang="nl-NL" altLang="nl-NL" dirty="0"/>
              <a:t> (man)</a:t>
            </a:r>
            <a:endParaRPr lang="nl-NL" altLang="nl-NL" dirty="0">
              <a:cs typeface="Calibri"/>
            </a:endParaRPr>
          </a:p>
          <a:p>
            <a:endParaRPr lang="nl-NL" altLang="nl-NL" dirty="0">
              <a:cs typeface="Calibri"/>
            </a:endParaRPr>
          </a:p>
          <a:p>
            <a:r>
              <a:rPr lang="nl-NL" altLang="nl-NL" b="1" dirty="0">
                <a:cs typeface="Calibri"/>
              </a:rPr>
              <a:t>Overweeg bij jongeren &lt;25 laagdrempelig een chlamydia test</a:t>
            </a:r>
            <a:endParaRPr lang="nl-NL" altLang="nl-NL" b="1" dirty="0">
              <a:ea typeface="Calibri"/>
              <a:cs typeface="Calibri"/>
            </a:endParaRPr>
          </a:p>
          <a:p>
            <a:endParaRPr lang="nl-NL" altLang="nl-NL" dirty="0">
              <a:cs typeface="Calibri"/>
            </a:endParaRPr>
          </a:p>
        </p:txBody>
      </p:sp>
    </p:spTree>
    <p:extLst>
      <p:ext uri="{BB962C8B-B14F-4D97-AF65-F5344CB8AC3E}">
        <p14:creationId xmlns:p14="http://schemas.microsoft.com/office/powerpoint/2010/main" val="3280082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algn="ctr"/>
            <a:r>
              <a:rPr lang="nl-NL" altLang="nl-NL" b="1" dirty="0"/>
              <a:t>Chlamydia</a:t>
            </a:r>
            <a:endParaRPr lang="nl-NL" altLang="nl-NL" b="1" dirty="0">
              <a:cs typeface="Calibri Light"/>
            </a:endParaRPr>
          </a:p>
        </p:txBody>
      </p:sp>
      <p:sp>
        <p:nvSpPr>
          <p:cNvPr id="227331" name="Rectangle 3"/>
          <p:cNvSpPr>
            <a:spLocks noGrp="1" noChangeArrowheads="1"/>
          </p:cNvSpPr>
          <p:nvPr>
            <p:ph type="body" idx="1"/>
          </p:nvPr>
        </p:nvSpPr>
        <p:spPr/>
        <p:txBody>
          <a:bodyPr vert="horz" lIns="91440" tIns="45720" rIns="91440" bIns="45720" rtlCol="0" anchor="t">
            <a:normAutofit/>
          </a:bodyPr>
          <a:lstStyle/>
          <a:p>
            <a:pPr>
              <a:buFontTx/>
              <a:buNone/>
            </a:pPr>
            <a:r>
              <a:rPr lang="nl-NL" altLang="nl-NL" dirty="0"/>
              <a:t>Behandeling:</a:t>
            </a:r>
          </a:p>
          <a:p>
            <a:r>
              <a:rPr lang="nl-NL" altLang="nl-NL" dirty="0"/>
              <a:t>Doxycycline 2dd 100mg gedurende 7 dagen </a:t>
            </a:r>
            <a:endParaRPr lang="nl-NL" altLang="nl-NL" dirty="0">
              <a:cs typeface="Calibri"/>
            </a:endParaRPr>
          </a:p>
          <a:p>
            <a:r>
              <a:rPr lang="nl-NL" dirty="0" err="1">
                <a:latin typeface="Calibri"/>
                <a:cs typeface="Arial"/>
              </a:rPr>
              <a:t>Azithromycine</a:t>
            </a:r>
            <a:r>
              <a:rPr lang="nl-NL" dirty="0">
                <a:latin typeface="Calibri"/>
                <a:cs typeface="Arial"/>
              </a:rPr>
              <a:t> eenmalig 1 gram</a:t>
            </a:r>
          </a:p>
          <a:p>
            <a:pPr marL="0" indent="0">
              <a:buNone/>
            </a:pPr>
            <a:endParaRPr lang="nl-NL" altLang="nl-NL" dirty="0">
              <a:cs typeface="Calibri"/>
            </a:endParaRPr>
          </a:p>
          <a:p>
            <a:endParaRPr lang="nl-NL" altLang="nl-NL" dirty="0">
              <a:cs typeface="Calibri"/>
            </a:endParaRPr>
          </a:p>
          <a:p>
            <a:pPr>
              <a:buNone/>
            </a:pPr>
            <a:r>
              <a:rPr lang="nl-NL" altLang="nl-NL" dirty="0"/>
              <a:t>Controle test na azitromycine of doxycycline niet </a:t>
            </a:r>
            <a:endParaRPr lang="nl-NL" altLang="nl-NL" dirty="0">
              <a:cs typeface="Calibri"/>
            </a:endParaRPr>
          </a:p>
          <a:p>
            <a:pPr>
              <a:buFontTx/>
              <a:buNone/>
            </a:pPr>
            <a:r>
              <a:rPr lang="nl-NL" altLang="nl-NL" dirty="0"/>
              <a:t>geïndiceerd</a:t>
            </a:r>
            <a:endParaRPr lang="nl-NL" altLang="nl-NL" dirty="0">
              <a:cs typeface="Calibri"/>
            </a:endParaRPr>
          </a:p>
        </p:txBody>
      </p:sp>
    </p:spTree>
    <p:extLst>
      <p:ext uri="{BB962C8B-B14F-4D97-AF65-F5344CB8AC3E}">
        <p14:creationId xmlns:p14="http://schemas.microsoft.com/office/powerpoint/2010/main" val="2114972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algn="ctr"/>
            <a:r>
              <a:rPr lang="nl-NL" altLang="nl-NL" b="1" dirty="0"/>
              <a:t>Chlamydia</a:t>
            </a:r>
            <a:endParaRPr lang="nl-NL" altLang="nl-NL" b="1" dirty="0">
              <a:cs typeface="Calibri Light"/>
            </a:endParaRPr>
          </a:p>
        </p:txBody>
      </p:sp>
      <p:sp>
        <p:nvSpPr>
          <p:cNvPr id="230403" name="Rectangle 3"/>
          <p:cNvSpPr>
            <a:spLocks noGrp="1" noChangeArrowheads="1"/>
          </p:cNvSpPr>
          <p:nvPr>
            <p:ph type="body" idx="1"/>
          </p:nvPr>
        </p:nvSpPr>
        <p:spPr/>
        <p:txBody>
          <a:bodyPr vert="horz" lIns="91440" tIns="45720" rIns="91440" bIns="45720" rtlCol="0" anchor="t">
            <a:normAutofit lnSpcReduction="10000"/>
          </a:bodyPr>
          <a:lstStyle/>
          <a:p>
            <a:pPr>
              <a:buFontTx/>
              <a:buNone/>
            </a:pPr>
            <a:r>
              <a:rPr lang="nl-NL" altLang="nl-NL" dirty="0"/>
              <a:t>Preventie:</a:t>
            </a:r>
          </a:p>
          <a:p>
            <a:endParaRPr lang="nl-NL" altLang="nl-NL"/>
          </a:p>
          <a:p>
            <a:endParaRPr lang="nl-NL" altLang="nl-NL"/>
          </a:p>
          <a:p>
            <a:endParaRPr lang="nl-NL" altLang="nl-NL"/>
          </a:p>
          <a:p>
            <a:endParaRPr lang="nl-NL" altLang="nl-NL"/>
          </a:p>
          <a:p>
            <a:pPr>
              <a:buFontTx/>
              <a:buNone/>
            </a:pPr>
            <a:endParaRPr lang="nl-NL" altLang="nl-NL"/>
          </a:p>
          <a:p>
            <a:pPr>
              <a:buNone/>
            </a:pPr>
            <a:r>
              <a:rPr lang="nl-NL" altLang="nl-NL" dirty="0"/>
              <a:t>Onderzoeken van seksuele partners van laatste 6 weken </a:t>
            </a:r>
            <a:endParaRPr lang="nl-NL" altLang="nl-NL" dirty="0">
              <a:ea typeface="Calibri"/>
              <a:cs typeface="Calibri"/>
            </a:endParaRPr>
          </a:p>
          <a:p>
            <a:pPr>
              <a:buFontTx/>
              <a:buNone/>
            </a:pPr>
            <a:r>
              <a:rPr lang="nl-NL" altLang="nl-NL" dirty="0"/>
              <a:t>(bij klachten) </a:t>
            </a:r>
            <a:r>
              <a:rPr lang="nl-NL" altLang="nl-NL" err="1"/>
              <a:t>danwel</a:t>
            </a:r>
            <a:r>
              <a:rPr lang="nl-NL" altLang="nl-NL" dirty="0"/>
              <a:t> 6 maanden (geen klachten)!</a:t>
            </a:r>
          </a:p>
          <a:p>
            <a:pPr>
              <a:buNone/>
            </a:pPr>
            <a:r>
              <a:rPr lang="nl-NL" altLang="nl-NL" dirty="0">
                <a:ea typeface="Calibri"/>
                <a:cs typeface="Calibri"/>
              </a:rPr>
              <a:t>Partnerwaarschuwing.nl</a:t>
            </a:r>
          </a:p>
        </p:txBody>
      </p:sp>
      <p:pic>
        <p:nvPicPr>
          <p:cNvPr id="3" name="Picture 2" descr="A group of colorful condoms&#10;&#10;Description automatically generated">
            <a:extLst>
              <a:ext uri="{FF2B5EF4-FFF2-40B4-BE49-F238E27FC236}">
                <a16:creationId xmlns:a16="http://schemas.microsoft.com/office/drawing/2014/main" id="{7AF782CD-4606-9551-DA88-FA240C3D39D3}"/>
              </a:ext>
            </a:extLst>
          </p:cNvPr>
          <p:cNvPicPr>
            <a:picLocks noChangeAspect="1"/>
          </p:cNvPicPr>
          <p:nvPr/>
        </p:nvPicPr>
        <p:blipFill>
          <a:blip r:embed="rId2"/>
          <a:stretch>
            <a:fillRect/>
          </a:stretch>
        </p:blipFill>
        <p:spPr>
          <a:xfrm>
            <a:off x="4856869" y="2087564"/>
            <a:ext cx="3976687" cy="2301874"/>
          </a:xfrm>
          <a:prstGeom prst="rect">
            <a:avLst/>
          </a:prstGeom>
          <a:ln w="57150">
            <a:solidFill>
              <a:schemeClr val="tx1"/>
            </a:solidFill>
          </a:ln>
        </p:spPr>
      </p:pic>
    </p:spTree>
    <p:extLst>
      <p:ext uri="{BB962C8B-B14F-4D97-AF65-F5344CB8AC3E}">
        <p14:creationId xmlns:p14="http://schemas.microsoft.com/office/powerpoint/2010/main" val="3338971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algn="ctr"/>
            <a:r>
              <a:rPr lang="nl-NL" altLang="nl-NL" b="1" dirty="0"/>
              <a:t>Gonorroe</a:t>
            </a:r>
            <a:endParaRPr lang="nl-NL" altLang="nl-NL" b="1" dirty="0">
              <a:cs typeface="Calibri Light"/>
            </a:endParaRPr>
          </a:p>
        </p:txBody>
      </p:sp>
      <p:pic>
        <p:nvPicPr>
          <p:cNvPr id="218121" name="Picture 9" descr="soagonorr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743" y="1972910"/>
            <a:ext cx="3198813" cy="37338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18123" name="Picture 11" descr="GonococcalCervic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064" y="2574262"/>
            <a:ext cx="3810000" cy="25336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2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Ik voel weerstand en dat is wederzijds!</a:t>
            </a:r>
          </a:p>
        </p:txBody>
      </p:sp>
      <p:sp>
        <p:nvSpPr>
          <p:cNvPr id="3" name="Tijdelijke aanduiding voor inhoud 2"/>
          <p:cNvSpPr>
            <a:spLocks noGrp="1"/>
          </p:cNvSpPr>
          <p:nvPr>
            <p:ph idx="1"/>
          </p:nvPr>
        </p:nvSpPr>
        <p:spPr/>
        <p:txBody>
          <a:bodyPr>
            <a:normAutofit/>
          </a:bodyPr>
          <a:lstStyle/>
          <a:p>
            <a:endParaRPr lang="nl-NL" dirty="0"/>
          </a:p>
          <a:p>
            <a:r>
              <a:rPr lang="nl-NL" dirty="0"/>
              <a:t>Het veranderende puberlijf</a:t>
            </a:r>
          </a:p>
          <a:p>
            <a:r>
              <a:rPr lang="nl-NL" dirty="0"/>
              <a:t>Seksualiteit</a:t>
            </a:r>
          </a:p>
          <a:p>
            <a:r>
              <a:rPr lang="nl-NL" dirty="0"/>
              <a:t>Andere rariteiten in het onderbroekgebied</a:t>
            </a:r>
          </a:p>
          <a:p>
            <a:endParaRPr lang="nl-NL" dirty="0"/>
          </a:p>
        </p:txBody>
      </p:sp>
    </p:spTree>
    <p:extLst>
      <p:ext uri="{BB962C8B-B14F-4D97-AF65-F5344CB8AC3E}">
        <p14:creationId xmlns:p14="http://schemas.microsoft.com/office/powerpoint/2010/main" val="3373768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algn="ctr"/>
            <a:r>
              <a:rPr lang="nl-NL" altLang="nl-NL" b="1" dirty="0"/>
              <a:t>Gonorroe</a:t>
            </a:r>
            <a:endParaRPr lang="nl-NL" altLang="nl-NL" b="1" dirty="0">
              <a:cs typeface="Calibri Light"/>
            </a:endParaRPr>
          </a:p>
        </p:txBody>
      </p:sp>
      <p:sp>
        <p:nvSpPr>
          <p:cNvPr id="239620" name="Rectangle 4"/>
          <p:cNvSpPr>
            <a:spLocks noGrp="1" noChangeArrowheads="1"/>
          </p:cNvSpPr>
          <p:nvPr>
            <p:ph type="body" idx="1"/>
          </p:nvPr>
        </p:nvSpPr>
        <p:spPr/>
        <p:txBody>
          <a:bodyPr/>
          <a:lstStyle/>
          <a:p>
            <a:pPr>
              <a:buFontTx/>
              <a:buNone/>
            </a:pPr>
            <a:r>
              <a:rPr lang="nl-NL" altLang="nl-NL"/>
              <a:t>Bacterie </a:t>
            </a:r>
            <a:r>
              <a:rPr lang="nl-NL" altLang="nl-NL" i="1"/>
              <a:t>Neisseria Gonorrhoeae</a:t>
            </a:r>
            <a:r>
              <a:rPr lang="nl-NL" altLang="nl-NL"/>
              <a:t> </a:t>
            </a:r>
          </a:p>
        </p:txBody>
      </p:sp>
      <p:pic>
        <p:nvPicPr>
          <p:cNvPr id="239624" name="Picture 8" descr="LEGANERD_042814"/>
          <p:cNvPicPr>
            <a:picLocks noChangeAspect="1" noChangeArrowheads="1"/>
          </p:cNvPicPr>
          <p:nvPr/>
        </p:nvPicPr>
        <p:blipFill rotWithShape="1">
          <a:blip r:embed="rId3">
            <a:extLst>
              <a:ext uri="{28A0092B-C50C-407E-A947-70E740481C1C}">
                <a14:useLocalDpi xmlns:a14="http://schemas.microsoft.com/office/drawing/2010/main" val="0"/>
              </a:ext>
            </a:extLst>
          </a:blip>
          <a:srcRect l="4484" t="3409" r="1943" b="16856"/>
          <a:stretch/>
        </p:blipFill>
        <p:spPr bwMode="auto">
          <a:xfrm>
            <a:off x="3880556" y="2960511"/>
            <a:ext cx="4420744" cy="296725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785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algn="ctr"/>
            <a:r>
              <a:rPr lang="nl-NL" altLang="nl-NL" b="1" dirty="0"/>
              <a:t>Gonorroe</a:t>
            </a:r>
          </a:p>
        </p:txBody>
      </p:sp>
      <p:sp>
        <p:nvSpPr>
          <p:cNvPr id="248835" name="Rectangle 3"/>
          <p:cNvSpPr>
            <a:spLocks noGrp="1" noChangeArrowheads="1"/>
          </p:cNvSpPr>
          <p:nvPr>
            <p:ph type="body" idx="1"/>
          </p:nvPr>
        </p:nvSpPr>
        <p:spPr/>
        <p:txBody>
          <a:bodyPr/>
          <a:lstStyle/>
          <a:p>
            <a:pPr>
              <a:buFontTx/>
              <a:buNone/>
            </a:pPr>
            <a:r>
              <a:rPr lang="nl-NL" altLang="nl-NL"/>
              <a:t>Bacterie </a:t>
            </a:r>
            <a:r>
              <a:rPr lang="nl-NL" altLang="nl-NL" i="1"/>
              <a:t>Neisseria Gonorrhoeae</a:t>
            </a:r>
            <a:r>
              <a:rPr lang="nl-NL" altLang="nl-NL"/>
              <a:t> </a:t>
            </a:r>
          </a:p>
          <a:p>
            <a:pPr>
              <a:buFontTx/>
              <a:buNone/>
            </a:pPr>
            <a:endParaRPr lang="nl-NL" altLang="nl-NL"/>
          </a:p>
          <a:p>
            <a:pPr>
              <a:buFontTx/>
              <a:buNone/>
            </a:pPr>
            <a:r>
              <a:rPr lang="nl-NL" altLang="nl-NL"/>
              <a:t>Slijmvliezen vagina, cervix, uterus, urethra, anus, ogen, </a:t>
            </a:r>
          </a:p>
          <a:p>
            <a:pPr>
              <a:buFontTx/>
              <a:buNone/>
            </a:pPr>
            <a:r>
              <a:rPr lang="nl-NL" altLang="nl-NL"/>
              <a:t>mond</a:t>
            </a:r>
          </a:p>
          <a:p>
            <a:pPr>
              <a:buFontTx/>
              <a:buNone/>
            </a:pPr>
            <a:endParaRPr lang="nl-NL" altLang="nl-NL" sz="1600"/>
          </a:p>
          <a:p>
            <a:pPr>
              <a:buFontTx/>
              <a:buNone/>
            </a:pPr>
            <a:r>
              <a:rPr lang="nl-NL" altLang="nl-NL"/>
              <a:t>Slijmvlies – slijmvlies contact</a:t>
            </a:r>
          </a:p>
          <a:p>
            <a:pPr>
              <a:buFontTx/>
              <a:buNone/>
            </a:pPr>
            <a:endParaRPr lang="nl-NL" altLang="nl-NL" sz="1600"/>
          </a:p>
          <a:p>
            <a:pPr>
              <a:buFontTx/>
              <a:buNone/>
            </a:pPr>
            <a:r>
              <a:rPr lang="nl-NL" altLang="nl-NL"/>
              <a:t>Incubatietijd 2 – 14 dagen (gem 8 dagen)</a:t>
            </a:r>
          </a:p>
          <a:p>
            <a:pPr>
              <a:buFontTx/>
              <a:buNone/>
            </a:pPr>
            <a:endParaRPr lang="nl-NL" altLang="nl-NL"/>
          </a:p>
        </p:txBody>
      </p:sp>
    </p:spTree>
    <p:extLst>
      <p:ext uri="{BB962C8B-B14F-4D97-AF65-F5344CB8AC3E}">
        <p14:creationId xmlns:p14="http://schemas.microsoft.com/office/powerpoint/2010/main" val="2326998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algn="ctr"/>
            <a:r>
              <a:rPr lang="nl-NL" altLang="nl-NL" b="1" dirty="0"/>
              <a:t>Gonorroe</a:t>
            </a:r>
            <a:endParaRPr lang="nl-NL" altLang="nl-NL" b="1" dirty="0">
              <a:cs typeface="Calibri Light"/>
            </a:endParaRPr>
          </a:p>
        </p:txBody>
      </p:sp>
      <p:sp>
        <p:nvSpPr>
          <p:cNvPr id="245763" name="Rectangle 3"/>
          <p:cNvSpPr>
            <a:spLocks noGrp="1" noChangeArrowheads="1"/>
          </p:cNvSpPr>
          <p:nvPr>
            <p:ph type="body" idx="1"/>
          </p:nvPr>
        </p:nvSpPr>
        <p:spPr/>
        <p:txBody>
          <a:bodyPr>
            <a:normAutofit lnSpcReduction="10000"/>
          </a:bodyPr>
          <a:lstStyle/>
          <a:p>
            <a:pPr>
              <a:buFontTx/>
              <a:buNone/>
            </a:pPr>
            <a:r>
              <a:rPr lang="nl-NL" altLang="nl-NL"/>
              <a:t>Klachten man:</a:t>
            </a:r>
          </a:p>
          <a:p>
            <a:r>
              <a:rPr lang="nl-NL" altLang="nl-NL"/>
              <a:t>10% asymptomatisch</a:t>
            </a:r>
          </a:p>
          <a:p>
            <a:r>
              <a:rPr lang="nl-NL" altLang="nl-NL"/>
              <a:t>Urethritis</a:t>
            </a:r>
          </a:p>
          <a:p>
            <a:r>
              <a:rPr lang="nl-NL" altLang="nl-NL"/>
              <a:t>Epididymitis</a:t>
            </a:r>
          </a:p>
          <a:p>
            <a:r>
              <a:rPr lang="nl-NL" altLang="nl-NL"/>
              <a:t>Proctitis</a:t>
            </a:r>
          </a:p>
          <a:p>
            <a:pPr>
              <a:buFontTx/>
              <a:buNone/>
            </a:pPr>
            <a:endParaRPr lang="nl-NL" altLang="nl-NL" sz="1600"/>
          </a:p>
          <a:p>
            <a:pPr>
              <a:buFontTx/>
              <a:buNone/>
            </a:pPr>
            <a:r>
              <a:rPr lang="nl-NL" altLang="nl-NL"/>
              <a:t>Complicaties:</a:t>
            </a:r>
          </a:p>
          <a:p>
            <a:r>
              <a:rPr lang="nl-NL" altLang="nl-NL">
                <a:cs typeface="Arial" panose="020B0604020202020204" pitchFamily="34" charset="0"/>
              </a:rPr>
              <a:t>Urethrastrictuur</a:t>
            </a:r>
          </a:p>
          <a:p>
            <a:r>
              <a:rPr lang="nl-NL" altLang="nl-NL">
                <a:cs typeface="Arial" panose="020B0604020202020204" pitchFamily="34" charset="0"/>
              </a:rPr>
              <a:t>Sub/infertiliteit</a:t>
            </a:r>
          </a:p>
          <a:p>
            <a:endParaRPr lang="nl-NL" altLang="nl-NL"/>
          </a:p>
        </p:txBody>
      </p:sp>
      <p:pic>
        <p:nvPicPr>
          <p:cNvPr id="245764" name="Picture 4" descr="soagonorr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2541" y="655277"/>
            <a:ext cx="2314008" cy="269989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890" y="3729988"/>
            <a:ext cx="3172385" cy="2379289"/>
          </a:xfrm>
          <a:prstGeom prst="rect">
            <a:avLst/>
          </a:prstGeom>
          <a:ln w="57150">
            <a:solidFill>
              <a:schemeClr val="tx1"/>
            </a:solidFill>
          </a:ln>
        </p:spPr>
      </p:pic>
      <p:pic>
        <p:nvPicPr>
          <p:cNvPr id="6" name="Afbeelding 5"/>
          <p:cNvPicPr>
            <a:picLocks noChangeAspect="1"/>
          </p:cNvPicPr>
          <p:nvPr/>
        </p:nvPicPr>
        <p:blipFill rotWithShape="1">
          <a:blip r:embed="rId5">
            <a:extLst>
              <a:ext uri="{28A0092B-C50C-407E-A947-70E740481C1C}">
                <a14:useLocalDpi xmlns:a14="http://schemas.microsoft.com/office/drawing/2010/main" val="0"/>
              </a:ext>
            </a:extLst>
          </a:blip>
          <a:srcRect b="10732"/>
          <a:stretch/>
        </p:blipFill>
        <p:spPr>
          <a:xfrm>
            <a:off x="8924544" y="3729988"/>
            <a:ext cx="2665336" cy="2379289"/>
          </a:xfrm>
          <a:prstGeom prst="rect">
            <a:avLst/>
          </a:prstGeom>
          <a:ln w="57150">
            <a:solidFill>
              <a:schemeClr val="tx1"/>
            </a:solidFill>
          </a:ln>
        </p:spPr>
      </p:pic>
    </p:spTree>
    <p:extLst>
      <p:ext uri="{BB962C8B-B14F-4D97-AF65-F5344CB8AC3E}">
        <p14:creationId xmlns:p14="http://schemas.microsoft.com/office/powerpoint/2010/main" val="2390641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algn="ctr"/>
            <a:r>
              <a:rPr lang="nl-NL" altLang="nl-NL" b="1" dirty="0"/>
              <a:t>Gonorroe</a:t>
            </a:r>
            <a:endParaRPr lang="nl-NL" altLang="nl-NL" b="1" dirty="0">
              <a:cs typeface="Calibri Light"/>
            </a:endParaRPr>
          </a:p>
        </p:txBody>
      </p:sp>
      <p:sp>
        <p:nvSpPr>
          <p:cNvPr id="251907" name="Rectangle 3"/>
          <p:cNvSpPr>
            <a:spLocks noGrp="1" noChangeArrowheads="1"/>
          </p:cNvSpPr>
          <p:nvPr>
            <p:ph type="body" idx="1"/>
          </p:nvPr>
        </p:nvSpPr>
        <p:spPr/>
        <p:txBody>
          <a:bodyPr>
            <a:normAutofit lnSpcReduction="10000"/>
          </a:bodyPr>
          <a:lstStyle/>
          <a:p>
            <a:pPr>
              <a:buFontTx/>
              <a:buNone/>
            </a:pPr>
            <a:r>
              <a:rPr lang="nl-NL" altLang="nl-NL"/>
              <a:t>Klachten vrouw:</a:t>
            </a:r>
          </a:p>
          <a:p>
            <a:r>
              <a:rPr lang="nl-NL" altLang="nl-NL"/>
              <a:t>60% asymptomatisch!</a:t>
            </a:r>
          </a:p>
          <a:p>
            <a:r>
              <a:rPr lang="nl-NL" altLang="nl-NL"/>
              <a:t>Urethritis</a:t>
            </a:r>
          </a:p>
          <a:p>
            <a:r>
              <a:rPr lang="nl-NL" altLang="nl-NL"/>
              <a:t>Cervicitis</a:t>
            </a:r>
          </a:p>
          <a:p>
            <a:r>
              <a:rPr lang="nl-NL" altLang="nl-NL"/>
              <a:t>Salpingitis/PID</a:t>
            </a:r>
          </a:p>
          <a:p>
            <a:r>
              <a:rPr lang="nl-NL" altLang="nl-NL"/>
              <a:t>Proctitis</a:t>
            </a:r>
          </a:p>
          <a:p>
            <a:pPr>
              <a:buFontTx/>
              <a:buNone/>
            </a:pPr>
            <a:endParaRPr lang="nl-NL" altLang="nl-NL" sz="1600"/>
          </a:p>
          <a:p>
            <a:pPr>
              <a:buFontTx/>
              <a:buNone/>
            </a:pPr>
            <a:r>
              <a:rPr lang="nl-NL" altLang="nl-NL"/>
              <a:t>Complicaties:</a:t>
            </a:r>
          </a:p>
          <a:p>
            <a:r>
              <a:rPr lang="nl-NL" altLang="nl-NL">
                <a:cs typeface="Arial" panose="020B0604020202020204" pitchFamily="34" charset="0"/>
              </a:rPr>
              <a:t>Sub/infertiliteit</a:t>
            </a:r>
          </a:p>
          <a:p>
            <a:endParaRPr lang="nl-NL" altLang="nl-NL"/>
          </a:p>
        </p:txBody>
      </p:sp>
      <p:pic>
        <p:nvPicPr>
          <p:cNvPr id="251909" name="Picture 5" descr="GonococcalCervic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648" y="2100072"/>
            <a:ext cx="3810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334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algn="ctr"/>
            <a:r>
              <a:rPr lang="nl-NL" altLang="nl-NL" b="1" dirty="0"/>
              <a:t>Gonorroe</a:t>
            </a:r>
            <a:endParaRPr lang="nl-NL" altLang="nl-NL" b="1" dirty="0">
              <a:cs typeface="Calibri Light"/>
            </a:endParaRPr>
          </a:p>
        </p:txBody>
      </p:sp>
      <p:sp>
        <p:nvSpPr>
          <p:cNvPr id="254979" name="Rectangle 3"/>
          <p:cNvSpPr>
            <a:spLocks noGrp="1" noChangeArrowheads="1"/>
          </p:cNvSpPr>
          <p:nvPr>
            <p:ph type="body" idx="1"/>
          </p:nvPr>
        </p:nvSpPr>
        <p:spPr/>
        <p:txBody>
          <a:bodyPr vert="horz" lIns="91440" tIns="45720" rIns="91440" bIns="45720" rtlCol="0" anchor="t">
            <a:normAutofit/>
          </a:bodyPr>
          <a:lstStyle/>
          <a:p>
            <a:pPr>
              <a:buFontTx/>
              <a:buNone/>
            </a:pPr>
            <a:r>
              <a:rPr lang="nl-NL" altLang="nl-NL" dirty="0"/>
              <a:t>Aanvullend onderzoek:</a:t>
            </a:r>
          </a:p>
          <a:p>
            <a:pPr>
              <a:buNone/>
            </a:pPr>
            <a:r>
              <a:rPr lang="nl-NL" altLang="nl-NL" dirty="0">
                <a:cs typeface="Calibri"/>
              </a:rPr>
              <a:t>PCR </a:t>
            </a:r>
            <a:r>
              <a:rPr lang="nl-NL" altLang="nl-NL" dirty="0" err="1">
                <a:cs typeface="Calibri"/>
              </a:rPr>
              <a:t>evt</a:t>
            </a:r>
            <a:r>
              <a:rPr lang="nl-NL" altLang="nl-NL" dirty="0">
                <a:cs typeface="Calibri"/>
              </a:rPr>
              <a:t> kweek met resistentie</a:t>
            </a:r>
          </a:p>
          <a:p>
            <a:pPr>
              <a:buFontTx/>
              <a:buNone/>
            </a:pPr>
            <a:endParaRPr lang="nl-NL" altLang="nl-NL"/>
          </a:p>
          <a:p>
            <a:r>
              <a:rPr lang="nl-NL" altLang="nl-NL" dirty="0"/>
              <a:t>Cervicale of diep vaginale </a:t>
            </a:r>
            <a:r>
              <a:rPr lang="nl-NL" altLang="nl-NL" dirty="0" err="1"/>
              <a:t>swab</a:t>
            </a:r>
            <a:r>
              <a:rPr lang="nl-NL" altLang="nl-NL" dirty="0"/>
              <a:t> (vrouw)</a:t>
            </a:r>
            <a:endParaRPr lang="nl-NL" altLang="nl-NL" dirty="0">
              <a:cs typeface="Calibri"/>
            </a:endParaRPr>
          </a:p>
          <a:p>
            <a:r>
              <a:rPr lang="nl-NL" altLang="nl-NL" dirty="0" err="1"/>
              <a:t>Eerstestraalsurine</a:t>
            </a:r>
            <a:r>
              <a:rPr lang="nl-NL" altLang="nl-NL" dirty="0"/>
              <a:t> of urethrale </a:t>
            </a:r>
            <a:r>
              <a:rPr lang="nl-NL" altLang="nl-NL" dirty="0" err="1"/>
              <a:t>swab</a:t>
            </a:r>
            <a:r>
              <a:rPr lang="nl-NL" altLang="nl-NL" dirty="0"/>
              <a:t> (man)</a:t>
            </a:r>
            <a:endParaRPr lang="nl-NL" altLang="nl-NL" dirty="0">
              <a:cs typeface="Calibri"/>
            </a:endParaRPr>
          </a:p>
          <a:p>
            <a:pPr marL="0" indent="0">
              <a:buNone/>
            </a:pPr>
            <a:endParaRPr lang="nl-NL" altLang="nl-NL" dirty="0">
              <a:cs typeface="Calibri"/>
            </a:endParaRPr>
          </a:p>
          <a:p>
            <a:endParaRPr lang="nl-NL" altLang="nl-NL"/>
          </a:p>
        </p:txBody>
      </p:sp>
    </p:spTree>
    <p:extLst>
      <p:ext uri="{BB962C8B-B14F-4D97-AF65-F5344CB8AC3E}">
        <p14:creationId xmlns:p14="http://schemas.microsoft.com/office/powerpoint/2010/main" val="1967895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algn="ctr"/>
            <a:r>
              <a:rPr lang="nl-NL" altLang="nl-NL" b="1" dirty="0"/>
              <a:t>Gonorroe</a:t>
            </a:r>
            <a:endParaRPr lang="nl-NL" altLang="nl-NL" b="1" dirty="0">
              <a:cs typeface="Calibri Light"/>
            </a:endParaRPr>
          </a:p>
        </p:txBody>
      </p:sp>
      <p:sp>
        <p:nvSpPr>
          <p:cNvPr id="257027" name="Rectangle 3"/>
          <p:cNvSpPr>
            <a:spLocks noGrp="1" noChangeArrowheads="1"/>
          </p:cNvSpPr>
          <p:nvPr>
            <p:ph type="body" idx="1"/>
          </p:nvPr>
        </p:nvSpPr>
        <p:spPr/>
        <p:txBody>
          <a:bodyPr vert="horz" lIns="91440" tIns="45720" rIns="91440" bIns="45720" rtlCol="0" anchor="t">
            <a:normAutofit/>
          </a:bodyPr>
          <a:lstStyle/>
          <a:p>
            <a:pPr>
              <a:buFontTx/>
              <a:buNone/>
            </a:pPr>
            <a:r>
              <a:rPr lang="nl-NL" altLang="nl-NL" dirty="0"/>
              <a:t>Behandeling:</a:t>
            </a:r>
          </a:p>
          <a:p>
            <a:r>
              <a:rPr lang="nl-NL" altLang="nl-NL" dirty="0"/>
              <a:t>Ceftriaxon 500mg i.m. eenmalig</a:t>
            </a:r>
            <a:endParaRPr lang="nl-NL" altLang="nl-NL" dirty="0">
              <a:cs typeface="Calibri"/>
            </a:endParaRPr>
          </a:p>
          <a:p>
            <a:r>
              <a:rPr lang="nl-NL" altLang="nl-NL" dirty="0"/>
              <a:t>Cefuroxim 2x1000mg p.o. (2</a:t>
            </a:r>
            <a:r>
              <a:rPr lang="nl-NL" altLang="nl-NL" baseline="30000" dirty="0"/>
              <a:t>e</a:t>
            </a:r>
            <a:r>
              <a:rPr lang="nl-NL" altLang="nl-NL" dirty="0"/>
              <a:t> gift na 6 uur)</a:t>
            </a:r>
            <a:endParaRPr lang="nl-NL" altLang="nl-NL" dirty="0">
              <a:cs typeface="Calibri"/>
            </a:endParaRPr>
          </a:p>
          <a:p>
            <a:pPr>
              <a:buNone/>
            </a:pPr>
            <a:endParaRPr lang="nl-NL" altLang="nl-NL" dirty="0"/>
          </a:p>
          <a:p>
            <a:pPr>
              <a:buNone/>
            </a:pPr>
            <a:r>
              <a:rPr lang="nl-NL" altLang="nl-NL" dirty="0"/>
              <a:t>Controle test niet geïndiceerd </a:t>
            </a:r>
          </a:p>
          <a:p>
            <a:pPr>
              <a:buNone/>
            </a:pPr>
            <a:endParaRPr lang="nl-NL" altLang="nl-NL" dirty="0">
              <a:cs typeface="Calibri"/>
            </a:endParaRPr>
          </a:p>
          <a:p>
            <a:pPr>
              <a:buNone/>
            </a:pPr>
            <a:endParaRPr lang="nl-NL" altLang="nl-NL" dirty="0">
              <a:cs typeface="Calibri"/>
            </a:endParaRPr>
          </a:p>
        </p:txBody>
      </p:sp>
    </p:spTree>
    <p:extLst>
      <p:ext uri="{BB962C8B-B14F-4D97-AF65-F5344CB8AC3E}">
        <p14:creationId xmlns:p14="http://schemas.microsoft.com/office/powerpoint/2010/main" val="2717396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pPr algn="ctr"/>
            <a:r>
              <a:rPr lang="nl-NL" altLang="nl-NL" b="1" dirty="0"/>
              <a:t>Gonorroe</a:t>
            </a:r>
            <a:endParaRPr lang="nl-NL" altLang="nl-NL" b="1" dirty="0">
              <a:cs typeface="Calibri Light"/>
            </a:endParaRPr>
          </a:p>
        </p:txBody>
      </p:sp>
      <p:sp>
        <p:nvSpPr>
          <p:cNvPr id="258051" name="Rectangle 3"/>
          <p:cNvSpPr>
            <a:spLocks noGrp="1" noChangeArrowheads="1"/>
          </p:cNvSpPr>
          <p:nvPr>
            <p:ph type="body" idx="1"/>
          </p:nvPr>
        </p:nvSpPr>
        <p:spPr/>
        <p:txBody>
          <a:bodyPr vert="horz" lIns="91440" tIns="45720" rIns="91440" bIns="45720" rtlCol="0" anchor="t">
            <a:normAutofit lnSpcReduction="10000"/>
          </a:bodyPr>
          <a:lstStyle/>
          <a:p>
            <a:pPr>
              <a:buFontTx/>
              <a:buNone/>
            </a:pPr>
            <a:r>
              <a:rPr lang="nl-NL" altLang="nl-NL" dirty="0"/>
              <a:t>Preventie:</a:t>
            </a:r>
          </a:p>
          <a:p>
            <a:endParaRPr lang="nl-NL" altLang="nl-NL"/>
          </a:p>
          <a:p>
            <a:endParaRPr lang="nl-NL" altLang="nl-NL"/>
          </a:p>
          <a:p>
            <a:endParaRPr lang="nl-NL" altLang="nl-NL"/>
          </a:p>
          <a:p>
            <a:endParaRPr lang="nl-NL" altLang="nl-NL"/>
          </a:p>
          <a:p>
            <a:pPr>
              <a:buFontTx/>
              <a:buNone/>
            </a:pPr>
            <a:endParaRPr lang="nl-NL" altLang="nl-NL"/>
          </a:p>
          <a:p>
            <a:pPr>
              <a:buNone/>
            </a:pPr>
            <a:r>
              <a:rPr lang="nl-NL" altLang="nl-NL" dirty="0"/>
              <a:t>Onderzoeken van </a:t>
            </a:r>
            <a:r>
              <a:rPr lang="nl-NL" altLang="nl-NL" dirty="0" err="1"/>
              <a:t>sexuele</a:t>
            </a:r>
            <a:r>
              <a:rPr lang="nl-NL" altLang="nl-NL" dirty="0"/>
              <a:t> partners van laatste 4-6 weken </a:t>
            </a:r>
            <a:endParaRPr lang="nl-NL" altLang="nl-NL" dirty="0">
              <a:ea typeface="Calibri"/>
              <a:cs typeface="Calibri"/>
            </a:endParaRPr>
          </a:p>
          <a:p>
            <a:pPr>
              <a:buFontTx/>
              <a:buNone/>
            </a:pPr>
            <a:r>
              <a:rPr lang="nl-NL" altLang="nl-NL" dirty="0"/>
              <a:t>(bij klachten) </a:t>
            </a:r>
            <a:r>
              <a:rPr lang="nl-NL" altLang="nl-NL" err="1"/>
              <a:t>danwel</a:t>
            </a:r>
            <a:r>
              <a:rPr lang="nl-NL" altLang="nl-NL" dirty="0"/>
              <a:t> 6 maanden (geen klachten)!</a:t>
            </a:r>
            <a:endParaRPr lang="nl-NL" altLang="nl-NL" dirty="0">
              <a:ea typeface="Calibri"/>
              <a:cs typeface="Calibri"/>
            </a:endParaRPr>
          </a:p>
          <a:p>
            <a:pPr>
              <a:buNone/>
            </a:pPr>
            <a:r>
              <a:rPr lang="nl-NL" dirty="0">
                <a:ea typeface="+mn-lt"/>
                <a:cs typeface="+mn-lt"/>
              </a:rPr>
              <a:t>Partnerwaarschuwing.nl</a:t>
            </a:r>
          </a:p>
          <a:p>
            <a:pPr>
              <a:buNone/>
            </a:pPr>
            <a:endParaRPr lang="nl-NL" altLang="nl-NL" dirty="0">
              <a:ea typeface="Calibri"/>
              <a:cs typeface="Calibri"/>
            </a:endParaRPr>
          </a:p>
          <a:p>
            <a:endParaRPr lang="nl-NL" altLang="nl-NL">
              <a:ea typeface="Calibri" panose="020F0502020204030204"/>
              <a:cs typeface="Calibri" panose="020F0502020204030204"/>
            </a:endParaRPr>
          </a:p>
        </p:txBody>
      </p:sp>
      <p:pic>
        <p:nvPicPr>
          <p:cNvPr id="258053" name="Picture 5" descr="media_xl_36383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86000"/>
            <a:ext cx="39624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298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pPr algn="ctr"/>
            <a:r>
              <a:rPr lang="nl-NL" altLang="nl-NL" b="1" dirty="0"/>
              <a:t>Trichomonas vaginalis</a:t>
            </a:r>
          </a:p>
        </p:txBody>
      </p:sp>
      <p:sp>
        <p:nvSpPr>
          <p:cNvPr id="305155" name="Rectangle 3"/>
          <p:cNvSpPr>
            <a:spLocks noGrp="1" noChangeArrowheads="1"/>
          </p:cNvSpPr>
          <p:nvPr>
            <p:ph type="body" idx="1"/>
          </p:nvPr>
        </p:nvSpPr>
        <p:spPr/>
        <p:txBody>
          <a:bodyPr vert="horz" lIns="91440" tIns="45720" rIns="91440" bIns="45720" rtlCol="0" anchor="t">
            <a:normAutofit lnSpcReduction="10000"/>
          </a:bodyPr>
          <a:lstStyle/>
          <a:p>
            <a:pPr>
              <a:buFontTx/>
              <a:buNone/>
            </a:pPr>
            <a:r>
              <a:rPr lang="nl-NL" altLang="nl-NL" dirty="0"/>
              <a:t>Parasiet</a:t>
            </a:r>
          </a:p>
          <a:p>
            <a:endParaRPr lang="nl-NL" altLang="nl-NL"/>
          </a:p>
          <a:p>
            <a:pPr>
              <a:buFontTx/>
              <a:buNone/>
            </a:pPr>
            <a:r>
              <a:rPr lang="nl-NL" altLang="nl-NL" dirty="0"/>
              <a:t>Slijmvlies – slijmvlies contact</a:t>
            </a:r>
            <a:endParaRPr lang="nl-NL" altLang="nl-NL" dirty="0">
              <a:cs typeface="Calibri"/>
            </a:endParaRPr>
          </a:p>
          <a:p>
            <a:pPr>
              <a:buFontTx/>
              <a:buNone/>
            </a:pPr>
            <a:endParaRPr lang="nl-NL" altLang="nl-NL"/>
          </a:p>
          <a:p>
            <a:pPr>
              <a:buNone/>
            </a:pPr>
            <a:r>
              <a:rPr lang="nl-NL" altLang="nl-NL" dirty="0"/>
              <a:t>Incubatietijd  4 - 28 dagen</a:t>
            </a:r>
          </a:p>
          <a:p>
            <a:pPr>
              <a:buNone/>
            </a:pPr>
            <a:endParaRPr lang="nl-NL" altLang="nl-NL" dirty="0">
              <a:cs typeface="Calibri"/>
            </a:endParaRPr>
          </a:p>
          <a:p>
            <a:pPr marL="0" indent="0">
              <a:buNone/>
            </a:pPr>
            <a:r>
              <a:rPr lang="nl-NL"/>
              <a:t>PCR/fluorkweek of bij man </a:t>
            </a:r>
            <a:r>
              <a:rPr lang="nl-NL" err="1"/>
              <a:t>eerstestraalsurine</a:t>
            </a:r>
            <a:endParaRPr lang="nl-NL" dirty="0" err="1"/>
          </a:p>
          <a:p>
            <a:pPr marL="0" indent="0">
              <a:buNone/>
            </a:pPr>
            <a:endParaRPr lang="nl-NL" dirty="0">
              <a:latin typeface="Arial"/>
              <a:cs typeface="Arial"/>
            </a:endParaRPr>
          </a:p>
          <a:p>
            <a:pPr marL="0" indent="0">
              <a:buNone/>
            </a:pPr>
            <a:r>
              <a:rPr lang="nl-NL" dirty="0"/>
              <a:t>Metronidazol 2g eenmalig</a:t>
            </a:r>
            <a:endParaRPr lang="en-US" dirty="0"/>
          </a:p>
          <a:p>
            <a:pPr>
              <a:buNone/>
            </a:pPr>
            <a:endParaRPr lang="nl-NL" altLang="nl-NL" dirty="0">
              <a:cs typeface="Calibri"/>
            </a:endParaRPr>
          </a:p>
        </p:txBody>
      </p:sp>
      <p:pic>
        <p:nvPicPr>
          <p:cNvPr id="2" name="Picture 1" descr="trich">
            <a:extLst>
              <a:ext uri="{FF2B5EF4-FFF2-40B4-BE49-F238E27FC236}">
                <a16:creationId xmlns:a16="http://schemas.microsoft.com/office/drawing/2014/main" id="{5F3E750C-0C05-7ED4-A80E-6A08EA29AA41}"/>
              </a:ext>
            </a:extLst>
          </p:cNvPr>
          <p:cNvPicPr>
            <a:picLocks noChangeAspect="1"/>
          </p:cNvPicPr>
          <p:nvPr/>
        </p:nvPicPr>
        <p:blipFill>
          <a:blip r:embed="rId2"/>
          <a:stretch>
            <a:fillRect/>
          </a:stretch>
        </p:blipFill>
        <p:spPr>
          <a:xfrm>
            <a:off x="7800080" y="1381919"/>
            <a:ext cx="3518795" cy="2513425"/>
          </a:xfrm>
          <a:prstGeom prst="rect">
            <a:avLst/>
          </a:prstGeom>
          <a:ln w="57150">
            <a:solidFill>
              <a:schemeClr val="tx1"/>
            </a:solidFill>
          </a:ln>
        </p:spPr>
      </p:pic>
      <p:pic>
        <p:nvPicPr>
          <p:cNvPr id="3" name="Picture 2" descr="311448d4249db5a2">
            <a:extLst>
              <a:ext uri="{FF2B5EF4-FFF2-40B4-BE49-F238E27FC236}">
                <a16:creationId xmlns:a16="http://schemas.microsoft.com/office/drawing/2014/main" id="{55EFD640-37EC-ACB5-F23D-590C5877CC72}"/>
              </a:ext>
            </a:extLst>
          </p:cNvPr>
          <p:cNvPicPr>
            <a:picLocks noChangeAspect="1"/>
          </p:cNvPicPr>
          <p:nvPr/>
        </p:nvPicPr>
        <p:blipFill>
          <a:blip r:embed="rId3"/>
          <a:stretch>
            <a:fillRect/>
          </a:stretch>
        </p:blipFill>
        <p:spPr>
          <a:xfrm>
            <a:off x="7800080" y="4099655"/>
            <a:ext cx="3163950" cy="2531160"/>
          </a:xfrm>
          <a:prstGeom prst="rect">
            <a:avLst/>
          </a:prstGeom>
          <a:ln w="57150">
            <a:solidFill>
              <a:schemeClr val="tx1"/>
            </a:solidFill>
          </a:ln>
        </p:spPr>
      </p:pic>
    </p:spTree>
    <p:extLst>
      <p:ext uri="{BB962C8B-B14F-4D97-AF65-F5344CB8AC3E}">
        <p14:creationId xmlns:p14="http://schemas.microsoft.com/office/powerpoint/2010/main" val="2296614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algn="ctr"/>
            <a:r>
              <a:rPr lang="nl-NL" altLang="nl-NL" b="1" dirty="0"/>
              <a:t>Trichomonas vaginalis</a:t>
            </a:r>
          </a:p>
        </p:txBody>
      </p:sp>
      <p:sp>
        <p:nvSpPr>
          <p:cNvPr id="306179" name="Rectangle 3"/>
          <p:cNvSpPr>
            <a:spLocks noGrp="1" noChangeArrowheads="1"/>
          </p:cNvSpPr>
          <p:nvPr>
            <p:ph type="body" idx="1"/>
          </p:nvPr>
        </p:nvSpPr>
        <p:spPr/>
        <p:txBody>
          <a:bodyPr/>
          <a:lstStyle/>
          <a:p>
            <a:pPr>
              <a:buFontTx/>
              <a:buNone/>
            </a:pPr>
            <a:r>
              <a:rPr lang="nl-NL" altLang="nl-NL" dirty="0"/>
              <a:t>Klachten vrouw:</a:t>
            </a:r>
          </a:p>
          <a:p>
            <a:r>
              <a:rPr lang="nl-NL" altLang="nl-NL" dirty="0"/>
              <a:t>50-80% asymptomatisch!</a:t>
            </a:r>
          </a:p>
          <a:p>
            <a:r>
              <a:rPr lang="nl-NL" altLang="nl-NL" dirty="0"/>
              <a:t>Stinkende afscheiding met schuimend, groenig aspect</a:t>
            </a:r>
          </a:p>
          <a:p>
            <a:r>
              <a:rPr lang="nl-NL" altLang="nl-NL" dirty="0"/>
              <a:t>Irritatie en roodheid van slijmvlies</a:t>
            </a:r>
          </a:p>
          <a:p>
            <a:r>
              <a:rPr lang="nl-NL" altLang="nl-NL" dirty="0"/>
              <a:t>Frambozenaspect van de cervix</a:t>
            </a:r>
          </a:p>
        </p:txBody>
      </p:sp>
      <p:pic>
        <p:nvPicPr>
          <p:cNvPr id="306181" name="Picture 5" descr="141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1104" y="3636264"/>
            <a:ext cx="2667000" cy="243998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518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pPr algn="ctr"/>
            <a:r>
              <a:rPr lang="nl-NL" altLang="nl-NL" b="1" dirty="0"/>
              <a:t>Trichomonas vaginalis</a:t>
            </a:r>
          </a:p>
        </p:txBody>
      </p:sp>
      <p:sp>
        <p:nvSpPr>
          <p:cNvPr id="307203" name="Rectangle 3"/>
          <p:cNvSpPr>
            <a:spLocks noGrp="1" noChangeArrowheads="1"/>
          </p:cNvSpPr>
          <p:nvPr>
            <p:ph type="body" idx="1"/>
          </p:nvPr>
        </p:nvSpPr>
        <p:spPr/>
        <p:txBody>
          <a:bodyPr/>
          <a:lstStyle/>
          <a:p>
            <a:pPr>
              <a:buFontTx/>
              <a:buNone/>
            </a:pPr>
            <a:r>
              <a:rPr lang="nl-NL" altLang="nl-NL"/>
              <a:t>Klachten man:</a:t>
            </a:r>
          </a:p>
          <a:p>
            <a:r>
              <a:rPr lang="nl-NL" altLang="nl-NL"/>
              <a:t>Zeldzaam met symptomen</a:t>
            </a:r>
          </a:p>
          <a:p>
            <a:r>
              <a:rPr lang="nl-NL" altLang="nl-NL"/>
              <a:t>Gaat vanzelf over</a:t>
            </a:r>
          </a:p>
          <a:p>
            <a:r>
              <a:rPr lang="nl-NL" altLang="nl-NL"/>
              <a:t>Mucopurulente afscheiding uit urethra</a:t>
            </a:r>
          </a:p>
          <a:p>
            <a:r>
              <a:rPr lang="nl-NL" altLang="nl-NL"/>
              <a:t>Rode, geïrriteerde meatus</a:t>
            </a:r>
          </a:p>
          <a:p>
            <a:r>
              <a:rPr lang="nl-NL" altLang="nl-NL"/>
              <a:t>Zelden: prostatitis, epididymitis</a:t>
            </a:r>
          </a:p>
        </p:txBody>
      </p:sp>
    </p:spTree>
    <p:extLst>
      <p:ext uri="{BB962C8B-B14F-4D97-AF65-F5344CB8AC3E}">
        <p14:creationId xmlns:p14="http://schemas.microsoft.com/office/powerpoint/2010/main" val="3444529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endParaRPr lang="nl-NL" dirty="0"/>
          </a:p>
          <a:p>
            <a:pPr marL="0" indent="0" algn="ctr">
              <a:buNone/>
            </a:pPr>
            <a:r>
              <a:rPr lang="nl-NL" sz="4400" b="1" dirty="0"/>
              <a:t>Het veranderende puberlijf</a:t>
            </a:r>
          </a:p>
          <a:p>
            <a:endParaRPr lang="nl-NL" dirty="0"/>
          </a:p>
        </p:txBody>
      </p:sp>
    </p:spTree>
    <p:extLst>
      <p:ext uri="{BB962C8B-B14F-4D97-AF65-F5344CB8AC3E}">
        <p14:creationId xmlns:p14="http://schemas.microsoft.com/office/powerpoint/2010/main" val="3027800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algn="ctr"/>
            <a:r>
              <a:rPr lang="nl-NL" altLang="nl-NL" b="1" dirty="0">
                <a:cs typeface="Calibri Light"/>
              </a:rPr>
              <a:t>Mycoplasma </a:t>
            </a:r>
            <a:r>
              <a:rPr lang="nl-NL" altLang="nl-NL" b="1" dirty="0" err="1">
                <a:cs typeface="Calibri Light"/>
              </a:rPr>
              <a:t>genitalum</a:t>
            </a:r>
            <a:endParaRPr lang="nl-NL" altLang="nl-NL" b="1" dirty="0">
              <a:cs typeface="Calibri Light"/>
            </a:endParaRPr>
          </a:p>
        </p:txBody>
      </p:sp>
      <p:sp>
        <p:nvSpPr>
          <p:cNvPr id="2" name="TextBox 1">
            <a:extLst>
              <a:ext uri="{FF2B5EF4-FFF2-40B4-BE49-F238E27FC236}">
                <a16:creationId xmlns:a16="http://schemas.microsoft.com/office/drawing/2014/main" id="{9F004AC0-3E7F-FA96-E181-BEDB2BC95D4A}"/>
              </a:ext>
            </a:extLst>
          </p:cNvPr>
          <p:cNvSpPr txBox="1"/>
          <p:nvPr/>
        </p:nvSpPr>
        <p:spPr>
          <a:xfrm>
            <a:off x="834319" y="1589264"/>
            <a:ext cx="823065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800" err="1">
                <a:cs typeface="Calibri"/>
              </a:rPr>
              <a:t>Pathogeen</a:t>
            </a:r>
            <a:r>
              <a:rPr lang="en-US" sz="2800" dirty="0">
                <a:cs typeface="Calibri"/>
              </a:rPr>
              <a:t> of </a:t>
            </a:r>
            <a:r>
              <a:rPr lang="en-US" sz="2800" err="1">
                <a:cs typeface="Calibri"/>
              </a:rPr>
              <a:t>commensaal</a:t>
            </a:r>
            <a:r>
              <a:rPr lang="en-US" sz="2800" dirty="0">
                <a:cs typeface="Calibri"/>
              </a:rPr>
              <a:t>?</a:t>
            </a:r>
            <a:endParaRPr lang="en-US" sz="2800">
              <a:cs typeface="Calibri"/>
            </a:endParaRPr>
          </a:p>
          <a:p>
            <a:pPr marL="342900" indent="-342900">
              <a:buFont typeface="Arial"/>
              <a:buChar char="•"/>
            </a:pPr>
            <a:r>
              <a:rPr lang="en-US" sz="2800" dirty="0" err="1">
                <a:cs typeface="Calibri"/>
              </a:rPr>
              <a:t>Bacterie</a:t>
            </a:r>
            <a:endParaRPr lang="en-US" sz="2800" dirty="0">
              <a:cs typeface="Calibri"/>
            </a:endParaRPr>
          </a:p>
          <a:p>
            <a:pPr marL="342900" indent="-342900">
              <a:buFont typeface="Arial"/>
              <a:buChar char="•"/>
            </a:pPr>
            <a:r>
              <a:rPr lang="en-US" sz="2800" dirty="0">
                <a:cs typeface="Calibri"/>
              </a:rPr>
              <a:t>Self – limiting</a:t>
            </a:r>
          </a:p>
          <a:p>
            <a:pPr marL="342900" indent="-342900">
              <a:buFont typeface="Arial"/>
              <a:buChar char="•"/>
            </a:pPr>
            <a:r>
              <a:rPr lang="en-US" sz="2800" dirty="0" err="1">
                <a:cs typeface="Calibri"/>
              </a:rPr>
              <a:t>Asymptomatisch</a:t>
            </a:r>
            <a:endParaRPr lang="en-US" sz="2800" dirty="0">
              <a:cs typeface="Calibri"/>
            </a:endParaRPr>
          </a:p>
          <a:p>
            <a:pPr marL="342900" indent="-342900">
              <a:buFont typeface="Arial"/>
              <a:buChar char="•"/>
            </a:pPr>
            <a:r>
              <a:rPr lang="en-US" sz="2800" err="1">
                <a:cs typeface="Calibri"/>
              </a:rPr>
              <a:t>Overweeg</a:t>
            </a:r>
            <a:r>
              <a:rPr lang="en-US" sz="2800" dirty="0">
                <a:cs typeface="Calibri"/>
              </a:rPr>
              <a:t> </a:t>
            </a:r>
            <a:r>
              <a:rPr lang="en-US" sz="2800" err="1">
                <a:cs typeface="Calibri"/>
              </a:rPr>
              <a:t>te</a:t>
            </a:r>
            <a:r>
              <a:rPr lang="en-US" sz="2800" dirty="0">
                <a:cs typeface="Calibri"/>
              </a:rPr>
              <a:t> </a:t>
            </a:r>
            <a:r>
              <a:rPr lang="en-US" sz="2800" err="1">
                <a:cs typeface="Calibri"/>
              </a:rPr>
              <a:t>testen</a:t>
            </a:r>
            <a:r>
              <a:rPr lang="en-US" sz="2800" dirty="0">
                <a:cs typeface="Calibri"/>
              </a:rPr>
              <a:t> </a:t>
            </a:r>
            <a:r>
              <a:rPr lang="en-US" sz="2800" err="1">
                <a:cs typeface="Calibri"/>
              </a:rPr>
              <a:t>bij</a:t>
            </a:r>
            <a:r>
              <a:rPr lang="en-US" sz="2800" dirty="0">
                <a:cs typeface="Calibri"/>
              </a:rPr>
              <a:t> </a:t>
            </a:r>
            <a:r>
              <a:rPr lang="en-US" sz="2800" err="1">
                <a:cs typeface="Calibri"/>
              </a:rPr>
              <a:t>mannen</a:t>
            </a:r>
            <a:r>
              <a:rPr lang="en-US" sz="2800" dirty="0">
                <a:cs typeface="Calibri"/>
              </a:rPr>
              <a:t> met </a:t>
            </a:r>
            <a:r>
              <a:rPr lang="en-US" sz="2800" err="1">
                <a:cs typeface="Calibri"/>
              </a:rPr>
              <a:t>langdurige</a:t>
            </a:r>
            <a:r>
              <a:rPr lang="en-US" sz="2800" dirty="0">
                <a:cs typeface="Calibri"/>
              </a:rPr>
              <a:t> urethritis </a:t>
            </a:r>
            <a:r>
              <a:rPr lang="en-US" sz="2800" err="1">
                <a:cs typeface="Calibri"/>
              </a:rPr>
              <a:t>waarbij</a:t>
            </a:r>
            <a:r>
              <a:rPr lang="en-US" sz="2800" dirty="0">
                <a:cs typeface="Calibri"/>
              </a:rPr>
              <a:t> chlamydia </a:t>
            </a:r>
            <a:r>
              <a:rPr lang="en-US" sz="2800" err="1">
                <a:cs typeface="Calibri"/>
              </a:rPr>
              <a:t>en</a:t>
            </a:r>
            <a:r>
              <a:rPr lang="en-US" sz="2800" dirty="0">
                <a:cs typeface="Calibri"/>
              </a:rPr>
              <a:t> </a:t>
            </a:r>
            <a:r>
              <a:rPr lang="en-US" sz="2800" err="1">
                <a:cs typeface="Calibri"/>
              </a:rPr>
              <a:t>gonorroe</a:t>
            </a:r>
            <a:r>
              <a:rPr lang="en-US" sz="2800" dirty="0">
                <a:cs typeface="Calibri"/>
              </a:rPr>
              <a:t> </a:t>
            </a:r>
            <a:r>
              <a:rPr lang="en-US" sz="2800" err="1">
                <a:cs typeface="Calibri"/>
              </a:rPr>
              <a:t>uitgesloten</a:t>
            </a:r>
            <a:r>
              <a:rPr lang="en-US" sz="2800" dirty="0">
                <a:cs typeface="Calibri"/>
              </a:rPr>
              <a:t> </a:t>
            </a:r>
            <a:r>
              <a:rPr lang="en-US" sz="2800" err="1">
                <a:cs typeface="Calibri"/>
              </a:rPr>
              <a:t>zijn</a:t>
            </a:r>
            <a:endParaRPr lang="en-US" sz="2800">
              <a:cs typeface="Calibri"/>
            </a:endParaRPr>
          </a:p>
          <a:p>
            <a:pPr marL="342900" indent="-342900">
              <a:buFont typeface="Arial"/>
              <a:buChar char="•"/>
            </a:pPr>
            <a:r>
              <a:rPr lang="en-US" sz="2800" err="1">
                <a:cs typeface="Calibri"/>
              </a:rPr>
              <a:t>Behandel</a:t>
            </a:r>
            <a:r>
              <a:rPr lang="en-US" sz="2800" dirty="0">
                <a:cs typeface="Calibri"/>
              </a:rPr>
              <a:t> </a:t>
            </a:r>
            <a:r>
              <a:rPr lang="en-US" sz="2800" err="1">
                <a:cs typeface="Calibri"/>
              </a:rPr>
              <a:t>mannen</a:t>
            </a:r>
            <a:r>
              <a:rPr lang="en-US" sz="2800" dirty="0">
                <a:cs typeface="Calibri"/>
              </a:rPr>
              <a:t> met </a:t>
            </a:r>
            <a:r>
              <a:rPr lang="en-US" sz="2800" err="1">
                <a:cs typeface="Calibri"/>
              </a:rPr>
              <a:t>azitromycine</a:t>
            </a:r>
            <a:r>
              <a:rPr lang="en-US" sz="2800" dirty="0">
                <a:cs typeface="Calibri"/>
              </a:rPr>
              <a:t>, </a:t>
            </a:r>
            <a:r>
              <a:rPr lang="en-US" sz="2800" err="1">
                <a:cs typeface="Calibri"/>
              </a:rPr>
              <a:t>vrouwen</a:t>
            </a:r>
            <a:r>
              <a:rPr lang="en-US" sz="2800" dirty="0">
                <a:cs typeface="Calibri"/>
              </a:rPr>
              <a:t>/</a:t>
            </a:r>
            <a:r>
              <a:rPr lang="en-US" sz="2800" err="1">
                <a:cs typeface="Calibri"/>
              </a:rPr>
              <a:t>dragers</a:t>
            </a:r>
            <a:r>
              <a:rPr lang="en-US" sz="2800" dirty="0">
                <a:cs typeface="Calibri"/>
              </a:rPr>
              <a:t> </a:t>
            </a:r>
            <a:r>
              <a:rPr lang="en-US" sz="2800" err="1">
                <a:cs typeface="Calibri"/>
              </a:rPr>
              <a:t>geen</a:t>
            </a:r>
            <a:r>
              <a:rPr lang="en-US" sz="2800" dirty="0">
                <a:cs typeface="Calibri"/>
              </a:rPr>
              <a:t> </a:t>
            </a:r>
            <a:r>
              <a:rPr lang="en-US" sz="2800" err="1">
                <a:cs typeface="Calibri"/>
              </a:rPr>
              <a:t>behandeling</a:t>
            </a:r>
            <a:endParaRPr lang="en-US" sz="2800">
              <a:cs typeface="Calibri"/>
            </a:endParaRPr>
          </a:p>
        </p:txBody>
      </p:sp>
      <p:pic>
        <p:nvPicPr>
          <p:cNvPr id="3" name="Picture 2" descr="Cartoon of a person wearing a mask and standing next to a person wearing a mask&#10;&#10;Description automatically generated">
            <a:extLst>
              <a:ext uri="{FF2B5EF4-FFF2-40B4-BE49-F238E27FC236}">
                <a16:creationId xmlns:a16="http://schemas.microsoft.com/office/drawing/2014/main" id="{C5F4BD52-3E76-6C9D-5D5B-0E31EECB4B30}"/>
              </a:ext>
            </a:extLst>
          </p:cNvPr>
          <p:cNvPicPr>
            <a:picLocks noChangeAspect="1"/>
          </p:cNvPicPr>
          <p:nvPr/>
        </p:nvPicPr>
        <p:blipFill>
          <a:blip r:embed="rId2"/>
          <a:stretch>
            <a:fillRect/>
          </a:stretch>
        </p:blipFill>
        <p:spPr>
          <a:xfrm>
            <a:off x="9227594" y="1832680"/>
            <a:ext cx="2743200" cy="3496107"/>
          </a:xfrm>
          <a:prstGeom prst="rect">
            <a:avLst/>
          </a:prstGeom>
          <a:ln w="57150">
            <a:solidFill>
              <a:schemeClr val="tx1"/>
            </a:solidFill>
          </a:ln>
        </p:spPr>
      </p:pic>
    </p:spTree>
    <p:extLst>
      <p:ext uri="{BB962C8B-B14F-4D97-AF65-F5344CB8AC3E}">
        <p14:creationId xmlns:p14="http://schemas.microsoft.com/office/powerpoint/2010/main" val="1947162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algn="ctr"/>
            <a:r>
              <a:rPr lang="nl-NL" altLang="nl-NL" b="1" dirty="0"/>
              <a:t>Herpes </a:t>
            </a:r>
            <a:r>
              <a:rPr lang="nl-NL" altLang="nl-NL" b="1" dirty="0" err="1"/>
              <a:t>genitalis</a:t>
            </a:r>
            <a:endParaRPr lang="nl-NL" altLang="nl-NL" b="1" dirty="0">
              <a:cs typeface="Calibri Light"/>
            </a:endParaRPr>
          </a:p>
        </p:txBody>
      </p:sp>
      <p:pic>
        <p:nvPicPr>
          <p:cNvPr id="219141" name="Picture 5" descr="soaherpe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0" y="2527476"/>
            <a:ext cx="3429000" cy="244316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19149" name="Picture 13" descr="190px-SOA-Herpes-genitalis-fem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2525889"/>
            <a:ext cx="3276600" cy="24447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227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algn="ctr"/>
            <a:r>
              <a:rPr lang="nl-NL" altLang="nl-NL" b="1" dirty="0"/>
              <a:t>Herpes </a:t>
            </a:r>
            <a:r>
              <a:rPr lang="nl-NL" altLang="nl-NL" b="1" dirty="0" err="1"/>
              <a:t>genitalis</a:t>
            </a:r>
            <a:endParaRPr lang="nl-NL" altLang="nl-NL" b="1" dirty="0">
              <a:cs typeface="Calibri Light"/>
            </a:endParaRPr>
          </a:p>
        </p:txBody>
      </p:sp>
      <p:sp>
        <p:nvSpPr>
          <p:cNvPr id="266243" name="Rectangle 3"/>
          <p:cNvSpPr>
            <a:spLocks noGrp="1" noChangeArrowheads="1"/>
          </p:cNvSpPr>
          <p:nvPr>
            <p:ph type="body" idx="1"/>
          </p:nvPr>
        </p:nvSpPr>
        <p:spPr/>
        <p:txBody>
          <a:bodyPr/>
          <a:lstStyle/>
          <a:p>
            <a:pPr>
              <a:buFontTx/>
              <a:buNone/>
            </a:pPr>
            <a:r>
              <a:rPr lang="nl-NL" altLang="nl-NL" dirty="0"/>
              <a:t>Herpes Simplex Virus type 1 (25%) of 2 (75%)</a:t>
            </a:r>
          </a:p>
          <a:p>
            <a:pPr>
              <a:buFontTx/>
              <a:buNone/>
            </a:pPr>
            <a:endParaRPr lang="nl-NL" altLang="nl-NL" dirty="0"/>
          </a:p>
          <a:p>
            <a:pPr>
              <a:buFontTx/>
              <a:buNone/>
            </a:pPr>
            <a:r>
              <a:rPr lang="nl-NL" altLang="nl-NL" dirty="0"/>
              <a:t>Orale en anogenitale slijmvliezen en huid</a:t>
            </a:r>
          </a:p>
          <a:p>
            <a:pPr>
              <a:buFontTx/>
              <a:buNone/>
            </a:pPr>
            <a:endParaRPr lang="nl-NL" altLang="nl-NL" dirty="0"/>
          </a:p>
          <a:p>
            <a:pPr>
              <a:buFontTx/>
              <a:buNone/>
            </a:pPr>
            <a:r>
              <a:rPr lang="nl-NL" altLang="nl-NL" dirty="0"/>
              <a:t>Direct contact huid/slijmvlies – huid/slijmvlies (</a:t>
            </a:r>
            <a:r>
              <a:rPr lang="nl-NL" altLang="nl-NL" dirty="0" err="1"/>
              <a:t>silent</a:t>
            </a:r>
            <a:r>
              <a:rPr lang="nl-NL" altLang="nl-NL" dirty="0"/>
              <a:t> </a:t>
            </a:r>
          </a:p>
          <a:p>
            <a:pPr>
              <a:buFontTx/>
              <a:buNone/>
            </a:pPr>
            <a:r>
              <a:rPr lang="nl-NL" altLang="nl-NL" dirty="0" err="1"/>
              <a:t>shadding</a:t>
            </a:r>
            <a:r>
              <a:rPr lang="nl-NL" altLang="nl-NL" dirty="0"/>
              <a:t>)</a:t>
            </a:r>
          </a:p>
          <a:p>
            <a:pPr>
              <a:buFontTx/>
              <a:buNone/>
            </a:pPr>
            <a:endParaRPr lang="nl-NL" altLang="nl-NL" dirty="0"/>
          </a:p>
          <a:p>
            <a:pPr>
              <a:buFontTx/>
              <a:buNone/>
            </a:pPr>
            <a:r>
              <a:rPr lang="nl-NL" altLang="nl-NL" dirty="0"/>
              <a:t>Incubatietijd 2-12 dagen</a:t>
            </a:r>
          </a:p>
        </p:txBody>
      </p:sp>
    </p:spTree>
    <p:extLst>
      <p:ext uri="{BB962C8B-B14F-4D97-AF65-F5344CB8AC3E}">
        <p14:creationId xmlns:p14="http://schemas.microsoft.com/office/powerpoint/2010/main" val="3940042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algn="ctr"/>
            <a:r>
              <a:rPr lang="nl-NL" altLang="nl-NL" b="1" dirty="0"/>
              <a:t>Herpes </a:t>
            </a:r>
            <a:r>
              <a:rPr lang="nl-NL" altLang="nl-NL" b="1" dirty="0" err="1"/>
              <a:t>genitalis</a:t>
            </a:r>
            <a:endParaRPr lang="nl-NL" altLang="nl-NL" b="1" dirty="0">
              <a:cs typeface="Calibri Light"/>
            </a:endParaRPr>
          </a:p>
        </p:txBody>
      </p:sp>
      <p:sp>
        <p:nvSpPr>
          <p:cNvPr id="268291" name="Rectangle 3"/>
          <p:cNvSpPr>
            <a:spLocks noGrp="1" noChangeArrowheads="1"/>
          </p:cNvSpPr>
          <p:nvPr>
            <p:ph type="body" idx="1"/>
          </p:nvPr>
        </p:nvSpPr>
        <p:spPr/>
        <p:txBody>
          <a:bodyPr>
            <a:normAutofit lnSpcReduction="10000"/>
          </a:bodyPr>
          <a:lstStyle/>
          <a:p>
            <a:pPr>
              <a:buFontTx/>
              <a:buNone/>
            </a:pPr>
            <a:r>
              <a:rPr lang="nl-NL" altLang="nl-NL"/>
              <a:t>Klachten:</a:t>
            </a:r>
          </a:p>
          <a:p>
            <a:r>
              <a:rPr lang="nl-NL" altLang="nl-NL"/>
              <a:t>Vaak asymptomatisch!</a:t>
            </a:r>
          </a:p>
          <a:p>
            <a:r>
              <a:rPr lang="nl-NL" altLang="nl-NL"/>
              <a:t>Blaasjes, erosies, rode macula</a:t>
            </a:r>
          </a:p>
          <a:p>
            <a:r>
              <a:rPr lang="nl-NL" altLang="nl-NL"/>
              <a:t>Jeuk</a:t>
            </a:r>
          </a:p>
          <a:p>
            <a:r>
              <a:rPr lang="nl-NL" altLang="nl-NL"/>
              <a:t>Pijn</a:t>
            </a:r>
          </a:p>
          <a:p>
            <a:r>
              <a:rPr lang="nl-NL" altLang="nl-NL"/>
              <a:t>Lymfadenopathie</a:t>
            </a:r>
          </a:p>
          <a:p>
            <a:pPr>
              <a:buFontTx/>
              <a:buNone/>
            </a:pPr>
            <a:endParaRPr lang="nl-NL" altLang="nl-NL"/>
          </a:p>
          <a:p>
            <a:pPr>
              <a:buFontTx/>
              <a:buNone/>
            </a:pPr>
            <a:r>
              <a:rPr lang="nl-NL" altLang="nl-NL"/>
              <a:t>Primo infectie meest uitgebreid; verdwijnt onbehandeld na</a:t>
            </a:r>
          </a:p>
          <a:p>
            <a:pPr>
              <a:buFontTx/>
              <a:buNone/>
            </a:pPr>
            <a:r>
              <a:rPr lang="nl-NL" altLang="nl-NL"/>
              <a:t>ongeveer 3 weken</a:t>
            </a:r>
          </a:p>
        </p:txBody>
      </p:sp>
      <p:pic>
        <p:nvPicPr>
          <p:cNvPr id="268292" name="Picture 4" descr="jha60009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374" y="1690688"/>
            <a:ext cx="2784475" cy="28194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10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algn="ctr"/>
            <a:r>
              <a:rPr lang="nl-NL" altLang="nl-NL" b="1" dirty="0"/>
              <a:t>Herpes </a:t>
            </a:r>
            <a:r>
              <a:rPr lang="nl-NL" altLang="nl-NL" b="1" dirty="0" err="1"/>
              <a:t>genitalis</a:t>
            </a:r>
            <a:endParaRPr lang="nl-NL" altLang="nl-NL" b="1" dirty="0">
              <a:cs typeface="Calibri Light"/>
            </a:endParaRPr>
          </a:p>
        </p:txBody>
      </p:sp>
      <p:sp>
        <p:nvSpPr>
          <p:cNvPr id="261123" name="Rectangle 3"/>
          <p:cNvSpPr>
            <a:spLocks noGrp="1" noChangeArrowheads="1"/>
          </p:cNvSpPr>
          <p:nvPr>
            <p:ph type="body" idx="1"/>
          </p:nvPr>
        </p:nvSpPr>
        <p:spPr/>
        <p:txBody>
          <a:bodyPr/>
          <a:lstStyle/>
          <a:p>
            <a:pPr>
              <a:buFontTx/>
              <a:buNone/>
            </a:pPr>
            <a:r>
              <a:rPr lang="nl-NL" altLang="nl-NL"/>
              <a:t>Andere locaties:</a:t>
            </a:r>
          </a:p>
          <a:p>
            <a:r>
              <a:rPr lang="nl-NL" altLang="nl-NL"/>
              <a:t>Mond</a:t>
            </a:r>
          </a:p>
          <a:p>
            <a:r>
              <a:rPr lang="nl-NL" altLang="nl-NL"/>
              <a:t>Ogen</a:t>
            </a:r>
          </a:p>
          <a:p>
            <a:r>
              <a:rPr lang="nl-NL" altLang="nl-NL"/>
              <a:t>Neus</a:t>
            </a:r>
          </a:p>
        </p:txBody>
      </p:sp>
      <p:pic>
        <p:nvPicPr>
          <p:cNvPr id="261125" name="Picture 5" descr="Child-Herpes-1"/>
          <p:cNvPicPr>
            <a:picLocks noChangeAspect="1" noChangeArrowheads="1"/>
          </p:cNvPicPr>
          <p:nvPr/>
        </p:nvPicPr>
        <p:blipFill>
          <a:blip r:embed="rId2">
            <a:extLst>
              <a:ext uri="{28A0092B-C50C-407E-A947-70E740481C1C}">
                <a14:useLocalDpi xmlns:a14="http://schemas.microsoft.com/office/drawing/2010/main" val="0"/>
              </a:ext>
            </a:extLst>
          </a:blip>
          <a:srcRect l="11905" r="7143"/>
          <a:stretch>
            <a:fillRect/>
          </a:stretch>
        </p:blipFill>
        <p:spPr bwMode="auto">
          <a:xfrm>
            <a:off x="6044010" y="3681984"/>
            <a:ext cx="2387413" cy="19542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61127" name="Picture 7" descr="Fever-blister-2"/>
          <p:cNvPicPr>
            <a:picLocks noChangeAspect="1" noChangeArrowheads="1"/>
          </p:cNvPicPr>
          <p:nvPr/>
        </p:nvPicPr>
        <p:blipFill>
          <a:blip r:embed="rId3">
            <a:extLst>
              <a:ext uri="{28A0092B-C50C-407E-A947-70E740481C1C}">
                <a14:useLocalDpi xmlns:a14="http://schemas.microsoft.com/office/drawing/2010/main" val="0"/>
              </a:ext>
            </a:extLst>
          </a:blip>
          <a:srcRect b="10400"/>
          <a:stretch>
            <a:fillRect/>
          </a:stretch>
        </p:blipFill>
        <p:spPr bwMode="auto">
          <a:xfrm>
            <a:off x="8601937" y="3681984"/>
            <a:ext cx="2181447" cy="19542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61129" name="Picture 9" descr="herpes"/>
          <p:cNvPicPr>
            <a:picLocks noChangeAspect="1" noChangeArrowheads="1"/>
          </p:cNvPicPr>
          <p:nvPr/>
        </p:nvPicPr>
        <p:blipFill>
          <a:blip r:embed="rId4">
            <a:extLst>
              <a:ext uri="{28A0092B-C50C-407E-A947-70E740481C1C}">
                <a14:useLocalDpi xmlns:a14="http://schemas.microsoft.com/office/drawing/2010/main" val="0"/>
              </a:ext>
            </a:extLst>
          </a:blip>
          <a:srcRect t="53731"/>
          <a:stretch>
            <a:fillRect/>
          </a:stretch>
        </p:blipFill>
        <p:spPr bwMode="auto">
          <a:xfrm>
            <a:off x="2901696" y="3681985"/>
            <a:ext cx="2971800" cy="19542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799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algn="ctr"/>
            <a:r>
              <a:rPr lang="nl-NL" altLang="nl-NL" b="1" dirty="0"/>
              <a:t>Herpes </a:t>
            </a:r>
            <a:r>
              <a:rPr lang="nl-NL" altLang="nl-NL" b="1" dirty="0" err="1"/>
              <a:t>genitalis</a:t>
            </a:r>
            <a:endParaRPr lang="nl-NL" altLang="nl-NL" b="1" dirty="0">
              <a:cs typeface="Calibri Light"/>
            </a:endParaRPr>
          </a:p>
        </p:txBody>
      </p:sp>
      <p:sp>
        <p:nvSpPr>
          <p:cNvPr id="270339" name="Rectangle 3"/>
          <p:cNvSpPr>
            <a:spLocks noGrp="1" noChangeArrowheads="1"/>
          </p:cNvSpPr>
          <p:nvPr>
            <p:ph type="body" idx="1"/>
          </p:nvPr>
        </p:nvSpPr>
        <p:spPr/>
        <p:txBody>
          <a:bodyPr vert="horz" lIns="91440" tIns="45720" rIns="91440" bIns="45720" rtlCol="0" anchor="t">
            <a:normAutofit/>
          </a:bodyPr>
          <a:lstStyle/>
          <a:p>
            <a:pPr>
              <a:buFontTx/>
              <a:buNone/>
            </a:pPr>
            <a:r>
              <a:rPr lang="nl-NL" altLang="nl-NL" dirty="0"/>
              <a:t>Aanvullend onderzoek:</a:t>
            </a:r>
          </a:p>
          <a:p>
            <a:pPr>
              <a:buFontTx/>
              <a:buNone/>
            </a:pPr>
            <a:endParaRPr lang="nl-NL" altLang="nl-NL"/>
          </a:p>
          <a:p>
            <a:pPr>
              <a:buFontTx/>
              <a:buNone/>
            </a:pPr>
            <a:r>
              <a:rPr lang="nl-NL" altLang="nl-NL" dirty="0"/>
              <a:t>In principe klinische diagnose</a:t>
            </a:r>
            <a:endParaRPr lang="nl-NL" altLang="nl-NL" dirty="0">
              <a:cs typeface="Calibri"/>
            </a:endParaRPr>
          </a:p>
          <a:p>
            <a:pPr>
              <a:buFontTx/>
              <a:buNone/>
            </a:pPr>
            <a:endParaRPr lang="nl-NL" altLang="nl-NL"/>
          </a:p>
          <a:p>
            <a:pPr>
              <a:buFontTx/>
              <a:buNone/>
            </a:pPr>
            <a:r>
              <a:rPr lang="nl-NL" altLang="nl-NL" dirty="0"/>
              <a:t>Bij twijfel:</a:t>
            </a:r>
            <a:endParaRPr lang="nl-NL" altLang="nl-NL" dirty="0">
              <a:cs typeface="Calibri"/>
            </a:endParaRPr>
          </a:p>
          <a:p>
            <a:pPr>
              <a:buNone/>
            </a:pPr>
            <a:r>
              <a:rPr lang="nl-NL" altLang="nl-NL" dirty="0"/>
              <a:t>PCR</a:t>
            </a:r>
            <a:r>
              <a:rPr lang="nl-NL" altLang="nl-NL" i="1" dirty="0"/>
              <a:t> </a:t>
            </a:r>
            <a:r>
              <a:rPr lang="nl-NL" altLang="nl-NL" dirty="0"/>
              <a:t>of kweek </a:t>
            </a:r>
            <a:endParaRPr lang="nl-NL" altLang="nl-NL" dirty="0">
              <a:cs typeface="Calibri"/>
            </a:endParaRPr>
          </a:p>
        </p:txBody>
      </p:sp>
    </p:spTree>
    <p:extLst>
      <p:ext uri="{BB962C8B-B14F-4D97-AF65-F5344CB8AC3E}">
        <p14:creationId xmlns:p14="http://schemas.microsoft.com/office/powerpoint/2010/main" val="2509159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algn="ctr"/>
            <a:r>
              <a:rPr lang="nl-NL" altLang="nl-NL" b="1" dirty="0"/>
              <a:t>Herpes </a:t>
            </a:r>
            <a:r>
              <a:rPr lang="nl-NL" altLang="nl-NL" b="1" dirty="0" err="1"/>
              <a:t>genitalis</a:t>
            </a:r>
            <a:endParaRPr lang="nl-NL" altLang="nl-NL" b="1" dirty="0">
              <a:cs typeface="Calibri Light"/>
            </a:endParaRPr>
          </a:p>
        </p:txBody>
      </p:sp>
      <p:sp>
        <p:nvSpPr>
          <p:cNvPr id="271363" name="Rectangle 3"/>
          <p:cNvSpPr>
            <a:spLocks noGrp="1" noChangeArrowheads="1"/>
          </p:cNvSpPr>
          <p:nvPr>
            <p:ph type="body" idx="1"/>
          </p:nvPr>
        </p:nvSpPr>
        <p:spPr/>
        <p:txBody>
          <a:bodyPr vert="horz" lIns="91440" tIns="45720" rIns="91440" bIns="45720" rtlCol="0" anchor="t">
            <a:normAutofit lnSpcReduction="10000"/>
          </a:bodyPr>
          <a:lstStyle/>
          <a:p>
            <a:pPr>
              <a:buFontTx/>
              <a:buNone/>
            </a:pPr>
            <a:r>
              <a:rPr lang="nl-NL" altLang="nl-NL" dirty="0"/>
              <a:t>Behandeling:</a:t>
            </a:r>
          </a:p>
          <a:p>
            <a:r>
              <a:rPr lang="nl-NL" altLang="nl-NL" dirty="0"/>
              <a:t>Conservatief</a:t>
            </a:r>
            <a:endParaRPr lang="nl-NL" altLang="nl-NL" dirty="0">
              <a:cs typeface="Calibri"/>
            </a:endParaRPr>
          </a:p>
          <a:p>
            <a:r>
              <a:rPr lang="nl-NL" altLang="nl-NL" dirty="0"/>
              <a:t>Lokaal</a:t>
            </a:r>
            <a:endParaRPr lang="nl-NL" altLang="nl-NL" dirty="0">
              <a:cs typeface="Calibri"/>
            </a:endParaRPr>
          </a:p>
          <a:p>
            <a:r>
              <a:rPr lang="nl-NL" altLang="nl-NL" dirty="0" err="1"/>
              <a:t>Valaciclovir</a:t>
            </a:r>
            <a:r>
              <a:rPr lang="nl-NL" altLang="nl-NL" dirty="0"/>
              <a:t> per os:</a:t>
            </a:r>
            <a:endParaRPr lang="nl-NL" altLang="nl-NL" dirty="0">
              <a:cs typeface="Calibri"/>
            </a:endParaRPr>
          </a:p>
          <a:p>
            <a:pPr lvl="1"/>
            <a:r>
              <a:rPr lang="nl-NL" dirty="0">
                <a:latin typeface="Arial"/>
                <a:cs typeface="Arial"/>
              </a:rPr>
              <a:t>Primo infectie</a:t>
            </a:r>
            <a:endParaRPr lang="en-US" dirty="0">
              <a:latin typeface="Arial"/>
              <a:cs typeface="Arial"/>
            </a:endParaRPr>
          </a:p>
          <a:p>
            <a:pPr lvl="1"/>
            <a:r>
              <a:rPr lang="nl-NL" dirty="0">
                <a:latin typeface="Arial"/>
                <a:cs typeface="Arial"/>
              </a:rPr>
              <a:t>Recidief met veel klachten</a:t>
            </a:r>
            <a:endParaRPr lang="en-US" dirty="0">
              <a:latin typeface="Arial"/>
              <a:cs typeface="Arial"/>
            </a:endParaRPr>
          </a:p>
          <a:p>
            <a:pPr lvl="1"/>
            <a:r>
              <a:rPr lang="nl-NL" dirty="0">
                <a:latin typeface="Arial"/>
                <a:cs typeface="Arial"/>
              </a:rPr>
              <a:t>Immuundeficiëntie </a:t>
            </a:r>
            <a:endParaRPr lang="nl-NL" dirty="0"/>
          </a:p>
          <a:p>
            <a:r>
              <a:rPr lang="nl-NL" altLang="nl-NL" dirty="0">
                <a:cs typeface="Calibri"/>
              </a:rPr>
              <a:t>Profylaxe</a:t>
            </a:r>
            <a:endParaRPr lang="nl-NL" altLang="nl-NL" dirty="0"/>
          </a:p>
          <a:p>
            <a:pPr lvl="1"/>
            <a:r>
              <a:rPr lang="nl-NL" dirty="0">
                <a:latin typeface="Arial"/>
                <a:cs typeface="Arial"/>
              </a:rPr>
              <a:t>Bij frequente recidieven (&gt;6 per jaar)</a:t>
            </a:r>
            <a:endParaRPr lang="en-US" dirty="0">
              <a:latin typeface="Arial"/>
              <a:cs typeface="Arial"/>
            </a:endParaRPr>
          </a:p>
          <a:p>
            <a:pPr lvl="1"/>
            <a:r>
              <a:rPr lang="nl-NL" err="1">
                <a:latin typeface="Arial"/>
                <a:cs typeface="Arial"/>
              </a:rPr>
              <a:t>Valaciclovir</a:t>
            </a:r>
            <a:r>
              <a:rPr lang="nl-NL" dirty="0">
                <a:latin typeface="Arial"/>
                <a:cs typeface="Arial"/>
              </a:rPr>
              <a:t> 1dd 500mg</a:t>
            </a:r>
            <a:endParaRPr lang="nl-NL" dirty="0">
              <a:cs typeface="Calibri"/>
            </a:endParaRPr>
          </a:p>
          <a:p>
            <a:pPr lvl="1"/>
            <a:endParaRPr lang="nl-NL" altLang="nl-NL" dirty="0">
              <a:cs typeface="Calibri"/>
            </a:endParaRPr>
          </a:p>
          <a:p>
            <a:pPr marL="457200" lvl="1" indent="0">
              <a:buNone/>
            </a:pPr>
            <a:endParaRPr lang="nl-NL" altLang="nl-NL" dirty="0">
              <a:cs typeface="Calibri"/>
            </a:endParaRPr>
          </a:p>
        </p:txBody>
      </p:sp>
    </p:spTree>
    <p:extLst>
      <p:ext uri="{BB962C8B-B14F-4D97-AF65-F5344CB8AC3E}">
        <p14:creationId xmlns:p14="http://schemas.microsoft.com/office/powerpoint/2010/main" val="1283216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pPr algn="ctr"/>
            <a:r>
              <a:rPr lang="nl-NL" altLang="nl-NL" b="1" dirty="0"/>
              <a:t>Herpes </a:t>
            </a:r>
            <a:r>
              <a:rPr lang="nl-NL" altLang="nl-NL" b="1" dirty="0" err="1"/>
              <a:t>genitalis</a:t>
            </a:r>
            <a:endParaRPr lang="nl-NL" altLang="nl-NL" b="1" dirty="0">
              <a:cs typeface="Calibri Light"/>
            </a:endParaRPr>
          </a:p>
        </p:txBody>
      </p:sp>
      <p:sp>
        <p:nvSpPr>
          <p:cNvPr id="272387" name="Rectangle 3"/>
          <p:cNvSpPr>
            <a:spLocks noGrp="1" noChangeArrowheads="1"/>
          </p:cNvSpPr>
          <p:nvPr>
            <p:ph type="body" idx="1"/>
          </p:nvPr>
        </p:nvSpPr>
        <p:spPr/>
        <p:txBody>
          <a:bodyPr vert="horz" lIns="91440" tIns="45720" rIns="91440" bIns="45720" rtlCol="0" anchor="t">
            <a:normAutofit/>
          </a:bodyPr>
          <a:lstStyle/>
          <a:p>
            <a:pPr>
              <a:buFontTx/>
              <a:buNone/>
            </a:pPr>
            <a:r>
              <a:rPr lang="nl-NL" altLang="nl-NL" dirty="0"/>
              <a:t>Preventie:</a:t>
            </a:r>
          </a:p>
          <a:p>
            <a:pPr>
              <a:buFontTx/>
              <a:buNone/>
            </a:pPr>
            <a:endParaRPr lang="nl-NL" altLang="nl-NL"/>
          </a:p>
          <a:p>
            <a:pPr>
              <a:buNone/>
            </a:pPr>
            <a:r>
              <a:rPr lang="nl-NL" altLang="nl-NL" dirty="0"/>
              <a:t>                                   ? Of onthouding bij actieve infectie.. </a:t>
            </a:r>
          </a:p>
          <a:p>
            <a:pPr>
              <a:buFontTx/>
              <a:buNone/>
            </a:pPr>
            <a:endParaRPr lang="nl-NL" altLang="nl-NL"/>
          </a:p>
          <a:p>
            <a:pPr>
              <a:buFontTx/>
              <a:buNone/>
            </a:pPr>
            <a:endParaRPr lang="nl-NL" altLang="nl-NL"/>
          </a:p>
          <a:p>
            <a:pPr>
              <a:buFontTx/>
              <a:buNone/>
            </a:pPr>
            <a:r>
              <a:rPr lang="nl-NL" altLang="nl-NL" dirty="0"/>
              <a:t>Partnerwaarschuwing niet zinvol, informeren wel</a:t>
            </a:r>
            <a:endParaRPr lang="nl-NL" altLang="nl-NL" dirty="0">
              <a:cs typeface="Calibri"/>
            </a:endParaRPr>
          </a:p>
        </p:txBody>
      </p:sp>
      <p:pic>
        <p:nvPicPr>
          <p:cNvPr id="2" name="Picture 1" descr="A group of colorful condoms&#10;&#10;Description automatically generated">
            <a:extLst>
              <a:ext uri="{FF2B5EF4-FFF2-40B4-BE49-F238E27FC236}">
                <a16:creationId xmlns:a16="http://schemas.microsoft.com/office/drawing/2014/main" id="{26640DC1-E416-91C6-4076-AE73F166EB64}"/>
              </a:ext>
            </a:extLst>
          </p:cNvPr>
          <p:cNvPicPr>
            <a:picLocks noChangeAspect="1"/>
          </p:cNvPicPr>
          <p:nvPr/>
        </p:nvPicPr>
        <p:blipFill>
          <a:blip r:embed="rId2"/>
          <a:stretch>
            <a:fillRect/>
          </a:stretch>
        </p:blipFill>
        <p:spPr>
          <a:xfrm>
            <a:off x="841375" y="2667000"/>
            <a:ext cx="2349500" cy="1333500"/>
          </a:xfrm>
          <a:prstGeom prst="rect">
            <a:avLst/>
          </a:prstGeom>
          <a:ln w="57150">
            <a:solidFill>
              <a:schemeClr val="tx1"/>
            </a:solidFill>
          </a:ln>
        </p:spPr>
      </p:pic>
    </p:spTree>
    <p:extLst>
      <p:ext uri="{BB962C8B-B14F-4D97-AF65-F5344CB8AC3E}">
        <p14:creationId xmlns:p14="http://schemas.microsoft.com/office/powerpoint/2010/main" val="837917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algn="ctr"/>
            <a:r>
              <a:rPr lang="nl-NL" altLang="nl-NL" b="1" dirty="0"/>
              <a:t>Condylomata acuminata</a:t>
            </a:r>
            <a:endParaRPr lang="nl-NL" altLang="nl-NL" b="1" dirty="0">
              <a:cs typeface="Calibri Light"/>
            </a:endParaRPr>
          </a:p>
        </p:txBody>
      </p:sp>
      <p:pic>
        <p:nvPicPr>
          <p:cNvPr id="220165" name="Picture 5" descr="Condylomata_acumin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078" y="1676401"/>
            <a:ext cx="2781300" cy="20304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20169" name="Picture 9" descr="genitalewr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978" y="3962401"/>
            <a:ext cx="3219450" cy="220027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20173" name="Picture 13" descr="DCViralInfections1a"/>
          <p:cNvPicPr>
            <a:picLocks noChangeAspect="1" noChangeArrowheads="1"/>
          </p:cNvPicPr>
          <p:nvPr/>
        </p:nvPicPr>
        <p:blipFill>
          <a:blip r:embed="rId4">
            <a:extLst>
              <a:ext uri="{28A0092B-C50C-407E-A947-70E740481C1C}">
                <a14:useLocalDpi xmlns:a14="http://schemas.microsoft.com/office/drawing/2010/main" val="0"/>
              </a:ext>
            </a:extLst>
          </a:blip>
          <a:srcRect t="33995"/>
          <a:stretch>
            <a:fillRect/>
          </a:stretch>
        </p:blipFill>
        <p:spPr bwMode="auto">
          <a:xfrm>
            <a:off x="6826604" y="3962401"/>
            <a:ext cx="2238375" cy="22193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20175" name="Picture 15" descr="picture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6054" y="1676400"/>
            <a:ext cx="2828925" cy="20574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50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algn="ctr"/>
            <a:r>
              <a:rPr lang="nl-NL" altLang="nl-NL" b="1" dirty="0"/>
              <a:t>Condylomata acuminata</a:t>
            </a:r>
            <a:endParaRPr lang="nl-NL" altLang="nl-NL" b="1" dirty="0">
              <a:cs typeface="Calibri Light"/>
            </a:endParaRPr>
          </a:p>
        </p:txBody>
      </p:sp>
      <p:sp>
        <p:nvSpPr>
          <p:cNvPr id="282627" name="Rectangle 3"/>
          <p:cNvSpPr>
            <a:spLocks noGrp="1" noChangeArrowheads="1"/>
          </p:cNvSpPr>
          <p:nvPr>
            <p:ph type="body" idx="1"/>
          </p:nvPr>
        </p:nvSpPr>
        <p:spPr/>
        <p:txBody>
          <a:bodyPr/>
          <a:lstStyle/>
          <a:p>
            <a:pPr>
              <a:buFontTx/>
              <a:buNone/>
            </a:pPr>
            <a:r>
              <a:rPr lang="nl-NL" altLang="nl-NL"/>
              <a:t>Humane Papilloma Virus (type 6, 11, 16, 18)</a:t>
            </a:r>
          </a:p>
          <a:p>
            <a:pPr>
              <a:buFontTx/>
              <a:buNone/>
            </a:pPr>
            <a:endParaRPr lang="nl-NL" altLang="nl-NL"/>
          </a:p>
          <a:p>
            <a:pPr>
              <a:buFontTx/>
              <a:buNone/>
            </a:pPr>
            <a:r>
              <a:rPr lang="nl-NL" altLang="nl-NL"/>
              <a:t>Anogenitale slijmvliezen en huid</a:t>
            </a:r>
          </a:p>
          <a:p>
            <a:pPr>
              <a:buFontTx/>
              <a:buNone/>
            </a:pPr>
            <a:endParaRPr lang="nl-NL" altLang="nl-NL"/>
          </a:p>
          <a:p>
            <a:pPr>
              <a:buFontTx/>
              <a:buNone/>
            </a:pPr>
            <a:r>
              <a:rPr lang="nl-NL" altLang="nl-NL"/>
              <a:t>Contact huid/slijmvlies – huid/slijmvlies (silent shadding), </a:t>
            </a:r>
          </a:p>
          <a:p>
            <a:pPr>
              <a:buFontTx/>
              <a:buNone/>
            </a:pPr>
            <a:r>
              <a:rPr lang="nl-NL" altLang="nl-NL"/>
              <a:t>maar ook via washand / handdoek (zeer besmettelijk)</a:t>
            </a:r>
          </a:p>
          <a:p>
            <a:pPr>
              <a:buFontTx/>
              <a:buNone/>
            </a:pPr>
            <a:endParaRPr lang="nl-NL" altLang="nl-NL"/>
          </a:p>
          <a:p>
            <a:pPr>
              <a:buFontTx/>
              <a:buNone/>
            </a:pPr>
            <a:r>
              <a:rPr lang="nl-NL" altLang="nl-NL"/>
              <a:t>Incubatietijd maanden tot jaren</a:t>
            </a:r>
          </a:p>
          <a:p>
            <a:pPr>
              <a:buFontTx/>
              <a:buNone/>
            </a:pPr>
            <a:endParaRPr lang="nl-NL" altLang="nl-NL"/>
          </a:p>
        </p:txBody>
      </p:sp>
    </p:spTree>
    <p:extLst>
      <p:ext uri="{BB962C8B-B14F-4D97-AF65-F5344CB8AC3E}">
        <p14:creationId xmlns:p14="http://schemas.microsoft.com/office/powerpoint/2010/main" val="203397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10520143" cy="4652352"/>
          </a:xfrm>
        </p:spPr>
        <p:txBody>
          <a:bodyPr vert="horz" lIns="91440" tIns="45720" rIns="91440" bIns="45720" rtlCol="0" anchor="t">
            <a:noAutofit/>
          </a:bodyPr>
          <a:lstStyle/>
          <a:p>
            <a:pPr marL="0" indent="0">
              <a:buNone/>
            </a:pPr>
            <a:endParaRPr lang="nl-NL" sz="2400" dirty="0">
              <a:ea typeface="Calibri"/>
              <a:cs typeface="Calibri"/>
            </a:endParaRPr>
          </a:p>
          <a:p>
            <a:pPr marL="0" indent="0">
              <a:buNone/>
            </a:pPr>
            <a:endParaRPr lang="nl-NL" sz="2400" dirty="0"/>
          </a:p>
        </p:txBody>
      </p:sp>
      <p:pic>
        <p:nvPicPr>
          <p:cNvPr id="7" name="Picture 2" descr="Weerstand – Gaby D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922" y="1670177"/>
            <a:ext cx="2996538" cy="227922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ow to Get Bigger Boobs Naturally and Surgical Op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05" y="1042416"/>
            <a:ext cx="7772399" cy="388620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7674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algn="ctr"/>
            <a:r>
              <a:rPr lang="nl-NL" altLang="nl-NL" b="1" dirty="0"/>
              <a:t>Condylomata acuminata</a:t>
            </a:r>
            <a:endParaRPr lang="nl-NL" altLang="nl-NL" b="1" dirty="0">
              <a:cs typeface="Calibri Light"/>
            </a:endParaRPr>
          </a:p>
        </p:txBody>
      </p:sp>
      <p:sp>
        <p:nvSpPr>
          <p:cNvPr id="283651" name="Rectangle 3"/>
          <p:cNvSpPr>
            <a:spLocks noGrp="1" noChangeArrowheads="1"/>
          </p:cNvSpPr>
          <p:nvPr>
            <p:ph type="body" idx="1"/>
          </p:nvPr>
        </p:nvSpPr>
        <p:spPr/>
        <p:txBody>
          <a:bodyPr/>
          <a:lstStyle/>
          <a:p>
            <a:pPr>
              <a:buFontTx/>
              <a:buNone/>
            </a:pPr>
            <a:r>
              <a:rPr lang="nl-NL" altLang="nl-NL"/>
              <a:t>Klachten:</a:t>
            </a:r>
          </a:p>
          <a:p>
            <a:r>
              <a:rPr lang="nl-NL" altLang="nl-NL"/>
              <a:t>Rode tot grijswitte papillomen</a:t>
            </a:r>
          </a:p>
          <a:p>
            <a:pPr>
              <a:buFontTx/>
              <a:buNone/>
            </a:pPr>
            <a:r>
              <a:rPr lang="nl-NL" altLang="nl-NL"/>
              <a:t>	met bloemkoolachtig aspect</a:t>
            </a:r>
          </a:p>
          <a:p>
            <a:r>
              <a:rPr lang="nl-NL" altLang="nl-NL"/>
              <a:t>Jeuk</a:t>
            </a:r>
          </a:p>
          <a:p>
            <a:endParaRPr lang="nl-NL" altLang="nl-NL"/>
          </a:p>
          <a:p>
            <a:pPr>
              <a:buFontTx/>
              <a:buNone/>
            </a:pPr>
            <a:r>
              <a:rPr lang="nl-NL" altLang="nl-NL"/>
              <a:t>Indien doorgroei in urethra/blaas:</a:t>
            </a:r>
          </a:p>
          <a:p>
            <a:r>
              <a:rPr lang="nl-NL" altLang="nl-NL"/>
              <a:t>Mictieklachten</a:t>
            </a:r>
          </a:p>
          <a:p>
            <a:r>
              <a:rPr lang="nl-NL" altLang="nl-NL"/>
              <a:t>Hematurie</a:t>
            </a:r>
          </a:p>
        </p:txBody>
      </p:sp>
      <p:pic>
        <p:nvPicPr>
          <p:cNvPr id="283652" name="Picture 4" descr="SOA-Condylomata-acuminata-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032" y="1825625"/>
            <a:ext cx="2746248" cy="368212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3714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algn="ctr"/>
            <a:r>
              <a:rPr lang="nl-NL" altLang="nl-NL" b="1" dirty="0"/>
              <a:t>Condylomata acuminata</a:t>
            </a:r>
            <a:endParaRPr lang="nl-NL" altLang="nl-NL" b="1" dirty="0">
              <a:cs typeface="Calibri Light"/>
            </a:endParaRPr>
          </a:p>
        </p:txBody>
      </p:sp>
      <p:sp>
        <p:nvSpPr>
          <p:cNvPr id="284675" name="Rectangle 3"/>
          <p:cNvSpPr>
            <a:spLocks noGrp="1" noChangeArrowheads="1"/>
          </p:cNvSpPr>
          <p:nvPr>
            <p:ph type="body" idx="1"/>
          </p:nvPr>
        </p:nvSpPr>
        <p:spPr/>
        <p:txBody>
          <a:bodyPr/>
          <a:lstStyle/>
          <a:p>
            <a:pPr>
              <a:buFontTx/>
              <a:buNone/>
            </a:pPr>
            <a:r>
              <a:rPr lang="nl-NL" altLang="nl-NL"/>
              <a:t>Aanvullend onderzoek:</a:t>
            </a:r>
          </a:p>
          <a:p>
            <a:pPr>
              <a:buFontTx/>
              <a:buNone/>
            </a:pPr>
            <a:endParaRPr lang="nl-NL" altLang="nl-NL"/>
          </a:p>
          <a:p>
            <a:pPr>
              <a:buFontTx/>
              <a:buNone/>
            </a:pPr>
            <a:r>
              <a:rPr lang="nl-NL" altLang="nl-NL"/>
              <a:t>Klinische diagnose</a:t>
            </a:r>
          </a:p>
          <a:p>
            <a:pPr>
              <a:buFontTx/>
              <a:buNone/>
            </a:pPr>
            <a:endParaRPr lang="nl-NL" altLang="nl-NL"/>
          </a:p>
          <a:p>
            <a:pPr>
              <a:buFontTx/>
              <a:buNone/>
            </a:pPr>
            <a:r>
              <a:rPr lang="nl-NL" altLang="nl-NL"/>
              <a:t>Bij mictieklachten/hematurie: cystoscopie – cave </a:t>
            </a:r>
          </a:p>
          <a:p>
            <a:pPr>
              <a:buFontTx/>
              <a:buNone/>
            </a:pPr>
            <a:r>
              <a:rPr lang="nl-NL" altLang="nl-NL"/>
              <a:t>retrograde verspreiding</a:t>
            </a:r>
          </a:p>
          <a:p>
            <a:pPr>
              <a:buFontTx/>
              <a:buNone/>
            </a:pPr>
            <a:endParaRPr lang="nl-NL" altLang="nl-NL"/>
          </a:p>
          <a:p>
            <a:pPr>
              <a:buFontTx/>
              <a:buNone/>
            </a:pPr>
            <a:endParaRPr lang="nl-NL" altLang="nl-NL"/>
          </a:p>
        </p:txBody>
      </p:sp>
      <p:pic>
        <p:nvPicPr>
          <p:cNvPr id="284677" name="Picture 5"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0017" y="1825625"/>
            <a:ext cx="3006589" cy="2956687"/>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271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algn="ctr"/>
            <a:r>
              <a:rPr lang="nl-NL" altLang="nl-NL" b="1" dirty="0"/>
              <a:t>Condylomata acuminata</a:t>
            </a:r>
            <a:endParaRPr lang="nl-NL" altLang="nl-NL" b="1" dirty="0">
              <a:cs typeface="Calibri Light"/>
            </a:endParaRPr>
          </a:p>
        </p:txBody>
      </p:sp>
      <p:sp>
        <p:nvSpPr>
          <p:cNvPr id="287747" name="Rectangle 3"/>
          <p:cNvSpPr>
            <a:spLocks noGrp="1" noChangeArrowheads="1"/>
          </p:cNvSpPr>
          <p:nvPr>
            <p:ph type="body" idx="1"/>
          </p:nvPr>
        </p:nvSpPr>
        <p:spPr/>
        <p:txBody>
          <a:bodyPr vert="horz" lIns="91440" tIns="45720" rIns="91440" bIns="45720" rtlCol="0" anchor="t">
            <a:normAutofit lnSpcReduction="10000"/>
          </a:bodyPr>
          <a:lstStyle/>
          <a:p>
            <a:pPr>
              <a:buFontTx/>
              <a:buNone/>
            </a:pPr>
            <a:r>
              <a:rPr lang="nl-NL" altLang="nl-NL" dirty="0"/>
              <a:t>Behandeling:</a:t>
            </a:r>
          </a:p>
          <a:p>
            <a:r>
              <a:rPr lang="nl-NL" altLang="nl-NL" dirty="0" err="1"/>
              <a:t>Podofylline</a:t>
            </a:r>
            <a:r>
              <a:rPr lang="nl-NL" altLang="nl-NL" dirty="0"/>
              <a:t> (aanstippen, </a:t>
            </a:r>
            <a:r>
              <a:rPr lang="nl-NL" altLang="nl-NL" dirty="0" err="1"/>
              <a:t>zn</a:t>
            </a:r>
            <a:r>
              <a:rPr lang="nl-NL" altLang="nl-NL" dirty="0"/>
              <a:t> wekelijks herhalen)</a:t>
            </a:r>
            <a:endParaRPr lang="nl-NL" altLang="nl-NL" dirty="0">
              <a:ea typeface="Calibri"/>
              <a:cs typeface="Calibri"/>
            </a:endParaRPr>
          </a:p>
          <a:p>
            <a:r>
              <a:rPr lang="nl-NL" altLang="nl-NL" dirty="0" err="1"/>
              <a:t>Podofyllotoxine</a:t>
            </a:r>
            <a:r>
              <a:rPr lang="nl-NL" altLang="nl-NL" dirty="0"/>
              <a:t> crème 0,15% 2dd </a:t>
            </a:r>
            <a:r>
              <a:rPr lang="nl-NL" altLang="nl-NL" dirty="0" err="1"/>
              <a:t>ged</a:t>
            </a:r>
            <a:r>
              <a:rPr lang="nl-NL" altLang="nl-NL" dirty="0"/>
              <a:t> 3 </a:t>
            </a:r>
            <a:r>
              <a:rPr lang="nl-NL" altLang="nl-NL" dirty="0" err="1"/>
              <a:t>dgn</a:t>
            </a:r>
            <a:endParaRPr lang="nl-NL" altLang="nl-NL" dirty="0" err="1">
              <a:ea typeface="Calibri"/>
              <a:cs typeface="Calibri"/>
            </a:endParaRPr>
          </a:p>
          <a:p>
            <a:r>
              <a:rPr lang="nl-NL" altLang="nl-NL" dirty="0" err="1"/>
              <a:t>Imiquimod</a:t>
            </a:r>
            <a:r>
              <a:rPr lang="nl-NL" altLang="nl-NL" dirty="0"/>
              <a:t> crème 5% 1dd </a:t>
            </a:r>
            <a:r>
              <a:rPr lang="nl-NL" altLang="nl-NL" dirty="0" err="1"/>
              <a:t>ged</a:t>
            </a:r>
            <a:r>
              <a:rPr lang="nl-NL" altLang="nl-NL" dirty="0"/>
              <a:t> 3 </a:t>
            </a:r>
            <a:r>
              <a:rPr lang="nl-NL" altLang="nl-NL" dirty="0" err="1"/>
              <a:t>dgn</a:t>
            </a:r>
            <a:r>
              <a:rPr lang="nl-NL" altLang="nl-NL" dirty="0"/>
              <a:t> (ma, wo, vr)</a:t>
            </a:r>
            <a:endParaRPr lang="nl-NL" altLang="nl-NL" dirty="0">
              <a:ea typeface="Calibri"/>
              <a:cs typeface="Calibri"/>
            </a:endParaRPr>
          </a:p>
          <a:p>
            <a:r>
              <a:rPr lang="nl-NL" altLang="nl-NL" dirty="0" err="1"/>
              <a:t>Trichloorazijnzuur</a:t>
            </a:r>
            <a:endParaRPr lang="nl-NL" altLang="nl-NL" dirty="0" err="1">
              <a:ea typeface="Calibri"/>
              <a:cs typeface="Calibri"/>
            </a:endParaRPr>
          </a:p>
          <a:p>
            <a:pPr>
              <a:buFontTx/>
              <a:buNone/>
            </a:pPr>
            <a:endParaRPr lang="nl-NL" altLang="nl-NL"/>
          </a:p>
          <a:p>
            <a:pPr>
              <a:buFont typeface="Arial"/>
              <a:buChar char="•"/>
            </a:pPr>
            <a:r>
              <a:rPr lang="nl-NL"/>
              <a:t>Cryotherapie</a:t>
            </a:r>
            <a:endParaRPr lang="en-US"/>
          </a:p>
          <a:p>
            <a:pPr>
              <a:buFont typeface="Arial"/>
              <a:buChar char="•"/>
            </a:pPr>
            <a:r>
              <a:rPr lang="nl-NL"/>
              <a:t>Electrocoagulatie/laser</a:t>
            </a:r>
            <a:endParaRPr lang="en-US"/>
          </a:p>
          <a:p>
            <a:pPr>
              <a:buFont typeface="Arial"/>
              <a:buChar char="•"/>
            </a:pPr>
            <a:r>
              <a:rPr lang="nl-NL"/>
              <a:t>Excisie</a:t>
            </a:r>
            <a:endParaRPr lang="en-US"/>
          </a:p>
          <a:p>
            <a:pPr>
              <a:buNone/>
            </a:pPr>
            <a:endParaRPr lang="nl-NL" altLang="nl-NL" dirty="0">
              <a:ea typeface="Calibri"/>
              <a:cs typeface="Calibri"/>
            </a:endParaRPr>
          </a:p>
        </p:txBody>
      </p:sp>
    </p:spTree>
    <p:extLst>
      <p:ext uri="{BB962C8B-B14F-4D97-AF65-F5344CB8AC3E}">
        <p14:creationId xmlns:p14="http://schemas.microsoft.com/office/powerpoint/2010/main" val="873245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algn="ctr"/>
            <a:r>
              <a:rPr lang="nl-NL" altLang="nl-NL" b="1" dirty="0"/>
              <a:t>Condylomata acuminata</a:t>
            </a:r>
            <a:endParaRPr lang="nl-NL" altLang="nl-NL" b="1" dirty="0">
              <a:cs typeface="Calibri Light"/>
            </a:endParaRPr>
          </a:p>
        </p:txBody>
      </p:sp>
      <p:sp>
        <p:nvSpPr>
          <p:cNvPr id="286723" name="Rectangle 3"/>
          <p:cNvSpPr>
            <a:spLocks noGrp="1" noChangeArrowheads="1"/>
          </p:cNvSpPr>
          <p:nvPr>
            <p:ph type="body" idx="1"/>
          </p:nvPr>
        </p:nvSpPr>
        <p:spPr/>
        <p:txBody>
          <a:bodyPr/>
          <a:lstStyle/>
          <a:p>
            <a:pPr>
              <a:buFontTx/>
              <a:buNone/>
            </a:pPr>
            <a:r>
              <a:rPr lang="nl-NL" altLang="nl-NL"/>
              <a:t>Preventie:</a:t>
            </a:r>
          </a:p>
          <a:p>
            <a:pPr>
              <a:buFontTx/>
              <a:buNone/>
            </a:pPr>
            <a:endParaRPr lang="nl-NL" altLang="nl-NL"/>
          </a:p>
          <a:p>
            <a:pPr>
              <a:buFontTx/>
              <a:buNone/>
            </a:pPr>
            <a:r>
              <a:rPr lang="nl-NL" altLang="nl-NL"/>
              <a:t>                       ? Of onthouding bij actieve infectie.. </a:t>
            </a:r>
          </a:p>
          <a:p>
            <a:pPr>
              <a:buFontTx/>
              <a:buNone/>
            </a:pPr>
            <a:endParaRPr lang="nl-NL" altLang="nl-NL"/>
          </a:p>
          <a:p>
            <a:pPr>
              <a:buFontTx/>
              <a:buNone/>
            </a:pPr>
            <a:endParaRPr lang="nl-NL" altLang="nl-NL"/>
          </a:p>
          <a:p>
            <a:pPr>
              <a:buFontTx/>
              <a:buNone/>
            </a:pPr>
            <a:r>
              <a:rPr lang="nl-NL" altLang="nl-NL"/>
              <a:t>Partnerwaarschuwing niet zinvol, informeren wel</a:t>
            </a:r>
          </a:p>
        </p:txBody>
      </p:sp>
      <p:pic>
        <p:nvPicPr>
          <p:cNvPr id="286724" name="Picture 4" descr="media_xl_36383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100" y="2803526"/>
            <a:ext cx="1752600" cy="98901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28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3">
            <a:extLst>
              <a:ext uri="{28A0092B-C50C-407E-A947-70E740481C1C}">
                <a14:useLocalDpi xmlns:a14="http://schemas.microsoft.com/office/drawing/2010/main" val="0"/>
              </a:ext>
            </a:extLst>
          </a:blip>
          <a:srcRect t="18613"/>
          <a:stretch/>
        </p:blipFill>
        <p:spPr>
          <a:xfrm>
            <a:off x="2133791" y="246887"/>
            <a:ext cx="2986850" cy="1616648"/>
          </a:xfrm>
          <a:ln w="63500">
            <a:solidFill>
              <a:schemeClr val="tx1"/>
            </a:solidFill>
          </a:ln>
        </p:spPr>
      </p:pic>
      <p:pic>
        <p:nvPicPr>
          <p:cNvPr id="5" name="Picture 2" descr="Weerstand – Gaby Dr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281" y="2081665"/>
            <a:ext cx="2996538" cy="227922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rotWithShape="1">
          <a:blip r:embed="rId5">
            <a:extLst>
              <a:ext uri="{28A0092B-C50C-407E-A947-70E740481C1C}">
                <a14:useLocalDpi xmlns:a14="http://schemas.microsoft.com/office/drawing/2010/main" val="0"/>
              </a:ext>
            </a:extLst>
          </a:blip>
          <a:srcRect t="10354" b="7905"/>
          <a:stretch/>
        </p:blipFill>
        <p:spPr>
          <a:xfrm>
            <a:off x="2124103" y="2111343"/>
            <a:ext cx="2986850" cy="1627633"/>
          </a:xfrm>
          <a:prstGeom prst="rect">
            <a:avLst/>
          </a:prstGeom>
          <a:ln w="63500">
            <a:solidFill>
              <a:schemeClr val="tx1"/>
            </a:solidFill>
          </a:ln>
        </p:spPr>
      </p:pic>
      <p:pic>
        <p:nvPicPr>
          <p:cNvPr id="13316" name="Picture 4" descr="Priapism as a Opposite Side of Erectile Dysfunction – My Canadian Pharmacy:  Your Reliable Online Assistant"/>
          <p:cNvPicPr>
            <a:picLocks noChangeAspect="1" noChangeArrowheads="1"/>
          </p:cNvPicPr>
          <p:nvPr/>
        </p:nvPicPr>
        <p:blipFill rotWithShape="1">
          <a:blip r:embed="rId6">
            <a:extLst>
              <a:ext uri="{28A0092B-C50C-407E-A947-70E740481C1C}">
                <a14:useLocalDpi xmlns:a14="http://schemas.microsoft.com/office/drawing/2010/main" val="0"/>
              </a:ext>
            </a:extLst>
          </a:blip>
          <a:srcRect l="48479" b="6934"/>
          <a:stretch/>
        </p:blipFill>
        <p:spPr bwMode="auto">
          <a:xfrm>
            <a:off x="2124103" y="3986784"/>
            <a:ext cx="2996538" cy="2680082"/>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19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Frenulum ruptuur</a:t>
            </a:r>
          </a:p>
        </p:txBody>
      </p:sp>
      <p:sp>
        <p:nvSpPr>
          <p:cNvPr id="3" name="Tijdelijke aanduiding voor inhoud 2"/>
          <p:cNvSpPr>
            <a:spLocks noGrp="1"/>
          </p:cNvSpPr>
          <p:nvPr>
            <p:ph idx="1"/>
          </p:nvPr>
        </p:nvSpPr>
        <p:spPr>
          <a:xfrm>
            <a:off x="838200" y="1825625"/>
            <a:ext cx="5644896" cy="4351338"/>
          </a:xfrm>
        </p:spPr>
        <p:txBody>
          <a:bodyPr>
            <a:noAutofit/>
          </a:bodyPr>
          <a:lstStyle/>
          <a:p>
            <a:endParaRPr lang="nl-NL" sz="2400" dirty="0">
              <a:cs typeface="Times New Roman" panose="02020603050405020304" pitchFamily="18" charset="0"/>
            </a:endParaRPr>
          </a:p>
          <a:p>
            <a:endParaRPr lang="nl-NL" sz="2400" dirty="0">
              <a:cs typeface="Times New Roman" panose="02020603050405020304" pitchFamily="18" charset="0"/>
            </a:endParaRPr>
          </a:p>
          <a:p>
            <a:r>
              <a:rPr lang="nl-NL" sz="2400" dirty="0">
                <a:cs typeface="Times New Roman" panose="02020603050405020304" pitchFamily="18" charset="0"/>
              </a:rPr>
              <a:t>Te strak </a:t>
            </a:r>
            <a:r>
              <a:rPr lang="nl-NL" sz="2400" dirty="0" err="1">
                <a:cs typeface="Times New Roman" panose="02020603050405020304" pitchFamily="18" charset="0"/>
              </a:rPr>
              <a:t>frenulum</a:t>
            </a:r>
            <a:endParaRPr lang="nl-NL" sz="2400" dirty="0">
              <a:cs typeface="Times New Roman" panose="02020603050405020304" pitchFamily="18" charset="0"/>
            </a:endParaRPr>
          </a:p>
          <a:p>
            <a:r>
              <a:rPr lang="nl-NL" sz="2400" dirty="0">
                <a:cs typeface="Times New Roman" panose="02020603050405020304" pitchFamily="18" charset="0"/>
              </a:rPr>
              <a:t>Pijn</a:t>
            </a:r>
          </a:p>
          <a:p>
            <a:r>
              <a:rPr lang="nl-NL" sz="2400" dirty="0">
                <a:cs typeface="Times New Roman" panose="02020603050405020304" pitchFamily="18" charset="0"/>
              </a:rPr>
              <a:t>Scheuren</a:t>
            </a:r>
          </a:p>
          <a:p>
            <a:pPr marL="0" indent="0">
              <a:buNone/>
            </a:pPr>
            <a:endParaRPr lang="nl-NL" sz="2400"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623" y="2079480"/>
            <a:ext cx="3142754" cy="3519885"/>
          </a:xfrm>
          <a:prstGeom prst="rect">
            <a:avLst/>
          </a:prstGeom>
          <a:ln w="63500">
            <a:solidFill>
              <a:schemeClr val="tx1"/>
            </a:solidFill>
          </a:ln>
        </p:spPr>
      </p:pic>
      <p:pic>
        <p:nvPicPr>
          <p:cNvPr id="6" name="Afbeelding 5"/>
          <p:cNvPicPr>
            <a:picLocks noChangeAspect="1"/>
          </p:cNvPicPr>
          <p:nvPr/>
        </p:nvPicPr>
        <p:blipFill rotWithShape="1">
          <a:blip r:embed="rId4">
            <a:extLst>
              <a:ext uri="{28A0092B-C50C-407E-A947-70E740481C1C}">
                <a14:useLocalDpi xmlns:a14="http://schemas.microsoft.com/office/drawing/2010/main" val="0"/>
              </a:ext>
            </a:extLst>
          </a:blip>
          <a:srcRect l="16680" t="1191" r="25164" b="1390"/>
          <a:stretch/>
        </p:blipFill>
        <p:spPr>
          <a:xfrm>
            <a:off x="8119872" y="2079479"/>
            <a:ext cx="3136392" cy="3519885"/>
          </a:xfrm>
          <a:prstGeom prst="rect">
            <a:avLst/>
          </a:prstGeom>
          <a:ln w="63500">
            <a:solidFill>
              <a:schemeClr val="tx1"/>
            </a:solidFill>
          </a:ln>
        </p:spPr>
      </p:pic>
      <p:pic>
        <p:nvPicPr>
          <p:cNvPr id="7" name="Tijdelijke aanduiding voor inhoud 3"/>
          <p:cNvPicPr>
            <a:picLocks noChangeAspect="1"/>
          </p:cNvPicPr>
          <p:nvPr/>
        </p:nvPicPr>
        <p:blipFill rotWithShape="1">
          <a:blip r:embed="rId5">
            <a:extLst>
              <a:ext uri="{28A0092B-C50C-407E-A947-70E740481C1C}">
                <a14:useLocalDpi xmlns:a14="http://schemas.microsoft.com/office/drawing/2010/main" val="0"/>
              </a:ext>
            </a:extLst>
          </a:blip>
          <a:srcRect t="18613"/>
          <a:stretch/>
        </p:blipFill>
        <p:spPr>
          <a:xfrm>
            <a:off x="1085278" y="4297679"/>
            <a:ext cx="2986850" cy="1616648"/>
          </a:xfrm>
          <a:prstGeom prst="rect">
            <a:avLst/>
          </a:prstGeom>
          <a:ln w="63500">
            <a:solidFill>
              <a:schemeClr val="tx1"/>
            </a:solidFill>
          </a:ln>
        </p:spPr>
      </p:pic>
    </p:spTree>
    <p:extLst>
      <p:ext uri="{BB962C8B-B14F-4D97-AF65-F5344CB8AC3E}">
        <p14:creationId xmlns:p14="http://schemas.microsoft.com/office/powerpoint/2010/main" val="3991227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Frenulum ruptuur</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19" y="2102341"/>
            <a:ext cx="2486720" cy="2785127"/>
          </a:xfrm>
          <a:prstGeom prst="rect">
            <a:avLst/>
          </a:prstGeom>
          <a:ln w="63500">
            <a:solidFill>
              <a:schemeClr val="tx1"/>
            </a:solidFill>
          </a:ln>
        </p:spPr>
      </p:pic>
      <p:pic>
        <p:nvPicPr>
          <p:cNvPr id="7" name="Tijdelijke aanduiding voor inhoud 3"/>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t="26955"/>
          <a:stretch/>
        </p:blipFill>
        <p:spPr>
          <a:xfrm>
            <a:off x="3500280" y="2102341"/>
            <a:ext cx="8292887" cy="2785127"/>
          </a:xfrm>
          <a:ln w="63500">
            <a:solidFill>
              <a:schemeClr val="tx1"/>
            </a:solidFill>
          </a:ln>
        </p:spPr>
      </p:pic>
    </p:spTree>
    <p:extLst>
      <p:ext uri="{BB962C8B-B14F-4D97-AF65-F5344CB8AC3E}">
        <p14:creationId xmlns:p14="http://schemas.microsoft.com/office/powerpoint/2010/main" val="22304651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Penis fractuur</a:t>
            </a:r>
          </a:p>
        </p:txBody>
      </p:sp>
      <p:sp>
        <p:nvSpPr>
          <p:cNvPr id="3" name="Tijdelijke aanduiding voor inhoud 2"/>
          <p:cNvSpPr>
            <a:spLocks noGrp="1"/>
          </p:cNvSpPr>
          <p:nvPr>
            <p:ph idx="1"/>
          </p:nvPr>
        </p:nvSpPr>
        <p:spPr>
          <a:xfrm>
            <a:off x="838200" y="1825625"/>
            <a:ext cx="5644896" cy="4351338"/>
          </a:xfrm>
        </p:spPr>
        <p:txBody>
          <a:bodyPr>
            <a:noAutofit/>
          </a:bodyPr>
          <a:lstStyle/>
          <a:p>
            <a:r>
              <a:rPr lang="nl-NL" sz="2400" dirty="0"/>
              <a:t>Meestal tijdens coitus</a:t>
            </a:r>
          </a:p>
          <a:p>
            <a:r>
              <a:rPr lang="nl-NL" sz="2400" dirty="0"/>
              <a:t>Ontstaat door kracht op zwellichamen in erectie</a:t>
            </a:r>
          </a:p>
          <a:p>
            <a:pPr marL="0" indent="0">
              <a:buNone/>
            </a:pPr>
            <a:endParaRPr lang="nl-NL" sz="2400"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630" y="3483864"/>
            <a:ext cx="4497170" cy="2998113"/>
          </a:xfrm>
          <a:prstGeom prst="rect">
            <a:avLst/>
          </a:prstGeom>
          <a:ln w="63500">
            <a:solidFill>
              <a:schemeClr val="tx1"/>
            </a:solidFill>
          </a:ln>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l="15167" t="37014"/>
          <a:stretch/>
        </p:blipFill>
        <p:spPr>
          <a:xfrm>
            <a:off x="928224" y="3483864"/>
            <a:ext cx="5554872" cy="2998113"/>
          </a:xfrm>
          <a:prstGeom prst="rect">
            <a:avLst/>
          </a:prstGeom>
          <a:ln w="63500">
            <a:solidFill>
              <a:schemeClr val="tx1"/>
            </a:solidFill>
          </a:ln>
        </p:spPr>
      </p:pic>
    </p:spTree>
    <p:extLst>
      <p:ext uri="{BB962C8B-B14F-4D97-AF65-F5344CB8AC3E}">
        <p14:creationId xmlns:p14="http://schemas.microsoft.com/office/powerpoint/2010/main" val="3707993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Penis fractuur</a:t>
            </a:r>
          </a:p>
        </p:txBody>
      </p:sp>
      <p:sp>
        <p:nvSpPr>
          <p:cNvPr id="3" name="Tijdelijke aanduiding voor inhoud 2"/>
          <p:cNvSpPr>
            <a:spLocks noGrp="1"/>
          </p:cNvSpPr>
          <p:nvPr>
            <p:ph idx="1"/>
          </p:nvPr>
        </p:nvSpPr>
        <p:spPr>
          <a:xfrm>
            <a:off x="838200" y="1825625"/>
            <a:ext cx="5644896" cy="4351338"/>
          </a:xfrm>
        </p:spPr>
        <p:txBody>
          <a:bodyPr>
            <a:noAutofit/>
          </a:bodyPr>
          <a:lstStyle/>
          <a:p>
            <a:endParaRPr lang="nl-NL" sz="2400" dirty="0"/>
          </a:p>
          <a:p>
            <a:r>
              <a:rPr lang="nl-NL" sz="2400" dirty="0"/>
              <a:t>Horen van een knakje</a:t>
            </a:r>
          </a:p>
          <a:p>
            <a:r>
              <a:rPr lang="nl-NL" sz="2400" dirty="0"/>
              <a:t>Pijn</a:t>
            </a:r>
          </a:p>
          <a:p>
            <a:r>
              <a:rPr lang="nl-NL" sz="2400" dirty="0"/>
              <a:t>Hematoom</a:t>
            </a:r>
          </a:p>
        </p:txBody>
      </p:sp>
      <p:pic>
        <p:nvPicPr>
          <p:cNvPr id="6" name="Picture 2" descr="Eggplant deformity: the classic appearance of a penile fracture, with... |  Download Scientific Diagram">
            <a:extLst>
              <a:ext uri="{FF2B5EF4-FFF2-40B4-BE49-F238E27FC236}">
                <a16:creationId xmlns:a16="http://schemas.microsoft.com/office/drawing/2014/main" id="{D3E72B5B-8C02-DE97-A62B-4CDF65C4A7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64" r="6741" b="-1"/>
          <a:stretch/>
        </p:blipFill>
        <p:spPr bwMode="auto">
          <a:xfrm>
            <a:off x="5300472" y="1690687"/>
            <a:ext cx="3032441" cy="4486275"/>
          </a:xfrm>
          <a:prstGeom prst="rect">
            <a:avLst/>
          </a:prstGeom>
          <a:noFill/>
          <a:ln w="63500">
            <a:solidFill>
              <a:schemeClr val="tx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603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Penis fractuur</a:t>
            </a:r>
          </a:p>
        </p:txBody>
      </p:sp>
      <p:sp>
        <p:nvSpPr>
          <p:cNvPr id="3" name="Tijdelijke aanduiding voor inhoud 2"/>
          <p:cNvSpPr>
            <a:spLocks noGrp="1"/>
          </p:cNvSpPr>
          <p:nvPr>
            <p:ph idx="1"/>
          </p:nvPr>
        </p:nvSpPr>
        <p:spPr>
          <a:xfrm>
            <a:off x="838200" y="1825625"/>
            <a:ext cx="5644896" cy="4351338"/>
          </a:xfrm>
        </p:spPr>
        <p:txBody>
          <a:bodyPr>
            <a:noAutofit/>
          </a:bodyPr>
          <a:lstStyle/>
          <a:p>
            <a:endParaRPr lang="nl-NL" sz="2400" dirty="0"/>
          </a:p>
          <a:p>
            <a:r>
              <a:rPr lang="nl-NL" sz="2400" dirty="0"/>
              <a:t>Horen van een knakje</a:t>
            </a:r>
          </a:p>
          <a:p>
            <a:r>
              <a:rPr lang="nl-NL" sz="2400" dirty="0"/>
              <a:t>Pijn</a:t>
            </a:r>
          </a:p>
          <a:p>
            <a:r>
              <a:rPr lang="nl-NL" sz="2400" dirty="0"/>
              <a:t>Hematoom</a:t>
            </a:r>
          </a:p>
        </p:txBody>
      </p:sp>
      <p:pic>
        <p:nvPicPr>
          <p:cNvPr id="6" name="Picture 2" descr="Eggplant deformity: the classic appearance of a penile fracture, with... |  Download Scientific Diagram">
            <a:extLst>
              <a:ext uri="{FF2B5EF4-FFF2-40B4-BE49-F238E27FC236}">
                <a16:creationId xmlns:a16="http://schemas.microsoft.com/office/drawing/2014/main" id="{D3E72B5B-8C02-DE97-A62B-4CDF65C4A7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64" r="6741" b="-1"/>
          <a:stretch/>
        </p:blipFill>
        <p:spPr bwMode="auto">
          <a:xfrm>
            <a:off x="5300472" y="1690687"/>
            <a:ext cx="3032441" cy="4486275"/>
          </a:xfrm>
          <a:prstGeom prst="rect">
            <a:avLst/>
          </a:prstGeom>
          <a:noFill/>
          <a:ln w="63500">
            <a:solidFill>
              <a:schemeClr val="tx1"/>
            </a:solidFill>
          </a:ln>
          <a:effectLst/>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rotWithShape="1">
          <a:blip r:embed="rId4">
            <a:extLst>
              <a:ext uri="{28A0092B-C50C-407E-A947-70E740481C1C}">
                <a14:useLocalDpi xmlns:a14="http://schemas.microsoft.com/office/drawing/2010/main" val="0"/>
              </a:ext>
            </a:extLst>
          </a:blip>
          <a:srcRect l="18255" r="18849"/>
          <a:stretch/>
        </p:blipFill>
        <p:spPr>
          <a:xfrm>
            <a:off x="8631707" y="1690686"/>
            <a:ext cx="2821691" cy="4486275"/>
          </a:xfrm>
          <a:prstGeom prst="rect">
            <a:avLst/>
          </a:prstGeom>
        </p:spPr>
      </p:pic>
    </p:spTree>
    <p:extLst>
      <p:ext uri="{BB962C8B-B14F-4D97-AF65-F5344CB8AC3E}">
        <p14:creationId xmlns:p14="http://schemas.microsoft.com/office/powerpoint/2010/main" val="3179551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ea typeface="Calibri Light"/>
                <a:cs typeface="Calibri Light"/>
              </a:rPr>
              <a:t>Borstvorming</a:t>
            </a:r>
            <a:endParaRPr lang="en-US" dirty="0"/>
          </a:p>
        </p:txBody>
      </p:sp>
      <p:sp>
        <p:nvSpPr>
          <p:cNvPr id="3" name="Tijdelijke aanduiding voor inhoud 2"/>
          <p:cNvSpPr>
            <a:spLocks noGrp="1"/>
          </p:cNvSpPr>
          <p:nvPr>
            <p:ph idx="1"/>
          </p:nvPr>
        </p:nvSpPr>
        <p:spPr>
          <a:xfrm>
            <a:off x="838200" y="1825625"/>
            <a:ext cx="10520143" cy="4652352"/>
          </a:xfrm>
        </p:spPr>
        <p:txBody>
          <a:bodyPr vert="horz" lIns="91440" tIns="45720" rIns="91440" bIns="45720" rtlCol="0" anchor="t">
            <a:noAutofit/>
          </a:bodyPr>
          <a:lstStyle/>
          <a:p>
            <a:pPr marL="0" indent="0">
              <a:buNone/>
            </a:pPr>
            <a:endParaRPr lang="nl-NL" sz="2400" dirty="0">
              <a:ea typeface="Calibri"/>
              <a:cs typeface="Calibri"/>
            </a:endParaRPr>
          </a:p>
          <a:p>
            <a:pPr marL="0" indent="0">
              <a:buNone/>
            </a:pPr>
            <a:endParaRPr lang="nl-NL" sz="2400" dirty="0"/>
          </a:p>
        </p:txBody>
      </p:sp>
      <p:pic>
        <p:nvPicPr>
          <p:cNvPr id="6" name="Picture 5" descr="A black and white garment&#10;&#10;Description automatically generated">
            <a:extLst>
              <a:ext uri="{FF2B5EF4-FFF2-40B4-BE49-F238E27FC236}">
                <a16:creationId xmlns:a16="http://schemas.microsoft.com/office/drawing/2014/main" id="{86DED040-91F8-6F6B-F368-44D5D6D33F97}"/>
              </a:ext>
            </a:extLst>
          </p:cNvPr>
          <p:cNvPicPr>
            <a:picLocks noChangeAspect="1"/>
          </p:cNvPicPr>
          <p:nvPr/>
        </p:nvPicPr>
        <p:blipFill>
          <a:blip r:embed="rId3"/>
          <a:stretch>
            <a:fillRect/>
          </a:stretch>
        </p:blipFill>
        <p:spPr>
          <a:xfrm>
            <a:off x="7083158" y="2039694"/>
            <a:ext cx="3373233" cy="3366721"/>
          </a:xfrm>
          <a:prstGeom prst="rect">
            <a:avLst/>
          </a:prstGeom>
          <a:ln w="63500">
            <a:solidFill>
              <a:schemeClr val="tx1"/>
            </a:solidFill>
          </a:ln>
        </p:spPr>
      </p:pic>
      <p:sp>
        <p:nvSpPr>
          <p:cNvPr id="5" name="TextBox 4">
            <a:extLst>
              <a:ext uri="{FF2B5EF4-FFF2-40B4-BE49-F238E27FC236}">
                <a16:creationId xmlns:a16="http://schemas.microsoft.com/office/drawing/2014/main" id="{B9BD2980-A048-3CBB-6FA1-D0F108D97595}"/>
              </a:ext>
            </a:extLst>
          </p:cNvPr>
          <p:cNvSpPr txBox="1"/>
          <p:nvPr/>
        </p:nvSpPr>
        <p:spPr>
          <a:xfrm>
            <a:off x="1682750" y="2039938"/>
            <a:ext cx="5156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err="1">
                <a:ea typeface="Calibri"/>
                <a:cs typeface="Calibri"/>
              </a:rPr>
              <a:t>Fysiologisch</a:t>
            </a:r>
            <a:endParaRPr lang="en-US" sz="2800">
              <a:ea typeface="Calibri"/>
              <a:cs typeface="Calibri"/>
            </a:endParaRPr>
          </a:p>
          <a:p>
            <a:pPr marL="457200" indent="-457200">
              <a:buFont typeface="Arial"/>
              <a:buChar char="•"/>
            </a:pPr>
            <a:r>
              <a:rPr lang="en-US" sz="2800" dirty="0">
                <a:latin typeface="Calibri"/>
                <a:ea typeface="Calibri"/>
                <a:cs typeface="Calibri"/>
              </a:rPr>
              <a:t>Pasgeborenen</a:t>
            </a:r>
          </a:p>
          <a:p>
            <a:pPr marL="457200" indent="-457200">
              <a:buFont typeface="Arial"/>
              <a:buChar char="•"/>
            </a:pPr>
            <a:r>
              <a:rPr lang="en-US" sz="2800" dirty="0" err="1">
                <a:latin typeface="Calibri"/>
                <a:ea typeface="Calibri"/>
                <a:cs typeface="Calibri"/>
              </a:rPr>
              <a:t>Jongens</a:t>
            </a:r>
            <a:r>
              <a:rPr lang="en-US" sz="2800" dirty="0">
                <a:latin typeface="Calibri"/>
                <a:ea typeface="Calibri"/>
                <a:cs typeface="Calibri"/>
              </a:rPr>
              <a:t> </a:t>
            </a:r>
            <a:r>
              <a:rPr lang="en-US" sz="2800" dirty="0" err="1">
                <a:latin typeface="Calibri"/>
                <a:ea typeface="Calibri"/>
                <a:cs typeface="Calibri"/>
              </a:rPr>
              <a:t>en</a:t>
            </a:r>
            <a:r>
              <a:rPr lang="en-US" sz="2800" dirty="0">
                <a:latin typeface="Calibri"/>
                <a:ea typeface="Calibri"/>
                <a:cs typeface="Calibri"/>
              </a:rPr>
              <a:t> </a:t>
            </a:r>
            <a:r>
              <a:rPr lang="en-US" sz="2800" dirty="0" err="1">
                <a:latin typeface="Calibri"/>
                <a:ea typeface="Calibri"/>
                <a:cs typeface="Calibri"/>
              </a:rPr>
              <a:t>meisjes</a:t>
            </a:r>
            <a:r>
              <a:rPr lang="en-US" sz="2800" dirty="0">
                <a:latin typeface="Calibri"/>
                <a:ea typeface="Calibri"/>
                <a:cs typeface="Calibri"/>
              </a:rPr>
              <a:t> in de </a:t>
            </a:r>
            <a:r>
              <a:rPr lang="en-US" sz="2800" dirty="0" err="1">
                <a:latin typeface="Calibri"/>
                <a:ea typeface="Calibri"/>
                <a:cs typeface="Calibri"/>
              </a:rPr>
              <a:t>puberteit</a:t>
            </a:r>
          </a:p>
          <a:p>
            <a:endParaRPr lang="en-US" sz="2800" dirty="0" err="1">
              <a:latin typeface="Arial"/>
              <a:ea typeface="Calibri"/>
              <a:cs typeface="Arial"/>
            </a:endParaRPr>
          </a:p>
        </p:txBody>
      </p:sp>
    </p:spTree>
    <p:extLst>
      <p:ext uri="{BB962C8B-B14F-4D97-AF65-F5344CB8AC3E}">
        <p14:creationId xmlns:p14="http://schemas.microsoft.com/office/powerpoint/2010/main" val="18840197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Penis fractuur</a:t>
            </a:r>
          </a:p>
        </p:txBody>
      </p:sp>
      <p:sp>
        <p:nvSpPr>
          <p:cNvPr id="3" name="Tijdelijke aanduiding voor inhoud 2"/>
          <p:cNvSpPr>
            <a:spLocks noGrp="1"/>
          </p:cNvSpPr>
          <p:nvPr>
            <p:ph idx="1"/>
          </p:nvPr>
        </p:nvSpPr>
        <p:spPr>
          <a:xfrm>
            <a:off x="838200" y="1825625"/>
            <a:ext cx="5644896" cy="4351338"/>
          </a:xfrm>
        </p:spPr>
        <p:txBody>
          <a:bodyPr>
            <a:noAutofit/>
          </a:bodyPr>
          <a:lstStyle/>
          <a:p>
            <a:pPr marL="0" indent="0">
              <a:buNone/>
            </a:pPr>
            <a:r>
              <a:rPr lang="nl-NL" sz="2400" dirty="0"/>
              <a:t>Behandeling</a:t>
            </a:r>
          </a:p>
          <a:p>
            <a:r>
              <a:rPr lang="nl-NL" sz="2400" dirty="0"/>
              <a:t>Bij geen ruptuur en stabiele zwelling, conservatief met drukverband</a:t>
            </a:r>
          </a:p>
          <a:p>
            <a:r>
              <a:rPr lang="nl-NL" sz="2400" dirty="0"/>
              <a:t>Bij beperkte zwelling eerst echo met vraagstelling aanwijzing voor ruptuur tunica</a:t>
            </a:r>
          </a:p>
          <a:p>
            <a:r>
              <a:rPr lang="nl-NL" sz="2400" dirty="0"/>
              <a:t>Bij forse zwelling exploreren en sluiten ruptuur tunica </a:t>
            </a:r>
            <a:r>
              <a:rPr lang="nl-NL" sz="2400" dirty="0" err="1"/>
              <a:t>albuginea</a:t>
            </a:r>
            <a:endParaRPr lang="nl-NL" sz="2400" dirty="0"/>
          </a:p>
          <a:p>
            <a:endParaRPr lang="nl-NL" sz="2400" dirty="0"/>
          </a:p>
          <a:p>
            <a:pPr marL="0" indent="0">
              <a:buNone/>
            </a:pPr>
            <a:r>
              <a:rPr lang="nl-NL" sz="2400" dirty="0"/>
              <a:t>Gevaar: impotentie!</a:t>
            </a: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492" y="2142235"/>
            <a:ext cx="4260851" cy="2840567"/>
          </a:xfrm>
          <a:prstGeom prst="rect">
            <a:avLst/>
          </a:prstGeom>
          <a:ln w="63500">
            <a:solidFill>
              <a:schemeClr val="tx1"/>
            </a:solidFill>
          </a:ln>
        </p:spPr>
      </p:pic>
    </p:spTree>
    <p:extLst>
      <p:ext uri="{BB962C8B-B14F-4D97-AF65-F5344CB8AC3E}">
        <p14:creationId xmlns:p14="http://schemas.microsoft.com/office/powerpoint/2010/main" val="1560174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Priapisme</a:t>
            </a:r>
          </a:p>
        </p:txBody>
      </p:sp>
      <p:sp>
        <p:nvSpPr>
          <p:cNvPr id="3" name="Tijdelijke aanduiding voor inhoud 2"/>
          <p:cNvSpPr>
            <a:spLocks noGrp="1"/>
          </p:cNvSpPr>
          <p:nvPr>
            <p:ph idx="1"/>
          </p:nvPr>
        </p:nvSpPr>
        <p:spPr>
          <a:xfrm>
            <a:off x="838200" y="1825625"/>
            <a:ext cx="5644896" cy="4351338"/>
          </a:xfrm>
        </p:spPr>
        <p:txBody>
          <a:bodyPr>
            <a:noAutofit/>
          </a:bodyPr>
          <a:lstStyle/>
          <a:p>
            <a:pPr marL="0" indent="0">
              <a:buNone/>
            </a:pPr>
            <a:endParaRPr lang="nl-NL" sz="2400" dirty="0">
              <a:cs typeface="Times New Roman" panose="02020603050405020304" pitchFamily="18" charset="0"/>
            </a:endParaRPr>
          </a:p>
          <a:p>
            <a:pPr marL="0" indent="0">
              <a:buNone/>
            </a:pPr>
            <a:r>
              <a:rPr lang="nl-NL" sz="2400" dirty="0">
                <a:cs typeface="Times New Roman" panose="02020603050405020304" pitchFamily="18" charset="0"/>
              </a:rPr>
              <a:t>Definitie: erectie &gt; 4 uur</a:t>
            </a:r>
          </a:p>
          <a:p>
            <a:endParaRPr lang="nl-NL" altLang="nl-NL" sz="1000" dirty="0">
              <a:cs typeface="Times New Roman" panose="02020603050405020304" pitchFamily="18" charset="0"/>
            </a:endParaRPr>
          </a:p>
          <a:p>
            <a:pPr marL="0" indent="0">
              <a:buNone/>
            </a:pPr>
            <a:r>
              <a:rPr lang="nl-NL" altLang="nl-NL" sz="2400" dirty="0">
                <a:cs typeface="Times New Roman" panose="02020603050405020304" pitchFamily="18" charset="0"/>
              </a:rPr>
              <a:t>Incidentie: 0.9/100.000/jaar (</a:t>
            </a:r>
            <a:r>
              <a:rPr lang="nl-NL" altLang="nl-NL" sz="2400" dirty="0" err="1">
                <a:cs typeface="Times New Roman" panose="02020603050405020304" pitchFamily="18" charset="0"/>
              </a:rPr>
              <a:t>excl</a:t>
            </a:r>
            <a:r>
              <a:rPr lang="nl-NL" altLang="nl-NL" sz="2400" dirty="0">
                <a:cs typeface="Times New Roman" panose="02020603050405020304" pitchFamily="18" charset="0"/>
              </a:rPr>
              <a:t> injecties)</a:t>
            </a:r>
          </a:p>
          <a:p>
            <a:endParaRPr lang="nl-NL" sz="1000" dirty="0">
              <a:cs typeface="Times New Roman" panose="02020603050405020304" pitchFamily="18" charset="0"/>
            </a:endParaRPr>
          </a:p>
          <a:p>
            <a:pPr marL="0" indent="0">
              <a:buNone/>
            </a:pPr>
            <a:r>
              <a:rPr lang="nl-NL" sz="2400" dirty="0"/>
              <a:t>Syptomen</a:t>
            </a:r>
          </a:p>
          <a:p>
            <a:r>
              <a:rPr lang="nl-NL" sz="2400" dirty="0"/>
              <a:t>Aanhoudende erectie </a:t>
            </a:r>
          </a:p>
          <a:p>
            <a:r>
              <a:rPr lang="nl-NL" sz="2400" dirty="0"/>
              <a:t>Pijn</a:t>
            </a:r>
          </a:p>
          <a:p>
            <a:endParaRPr lang="nl-NL" sz="2400" dirty="0">
              <a:cs typeface="Times New Roman" panose="02020603050405020304" pitchFamily="18" charset="0"/>
            </a:endParaRPr>
          </a:p>
          <a:p>
            <a:endParaRPr lang="nl-NL" sz="2400" dirty="0">
              <a:cs typeface="Times New Roman" panose="02020603050405020304" pitchFamily="18" charset="0"/>
            </a:endParaRPr>
          </a:p>
        </p:txBody>
      </p:sp>
      <p:pic>
        <p:nvPicPr>
          <p:cNvPr id="5" name="Picture 1" descr="page63image65720800">
            <a:extLst>
              <a:ext uri="{FF2B5EF4-FFF2-40B4-BE49-F238E27FC236}">
                <a16:creationId xmlns:a16="http://schemas.microsoft.com/office/drawing/2014/main" id="{97195DD0-0A6A-BA48-390A-6FCC92FF3A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250"/>
          <a:stretch/>
        </p:blipFill>
        <p:spPr bwMode="auto">
          <a:xfrm>
            <a:off x="7424784" y="1508760"/>
            <a:ext cx="3155412" cy="4668203"/>
          </a:xfrm>
          <a:prstGeom prst="rect">
            <a:avLst/>
          </a:prstGeom>
          <a:noFill/>
          <a:ln w="63500">
            <a:solidFill>
              <a:schemeClr val="tx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5729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Priapisme</a:t>
            </a:r>
          </a:p>
        </p:txBody>
      </p:sp>
      <p:sp>
        <p:nvSpPr>
          <p:cNvPr id="3" name="Tijdelijke aanduiding voor inhoud 2"/>
          <p:cNvSpPr>
            <a:spLocks noGrp="1"/>
          </p:cNvSpPr>
          <p:nvPr>
            <p:ph idx="1"/>
          </p:nvPr>
        </p:nvSpPr>
        <p:spPr>
          <a:xfrm>
            <a:off x="838200" y="1825625"/>
            <a:ext cx="5644896" cy="4351338"/>
          </a:xfrm>
        </p:spPr>
        <p:txBody>
          <a:bodyPr>
            <a:noAutofit/>
          </a:bodyPr>
          <a:lstStyle/>
          <a:p>
            <a:pPr marL="0" indent="0">
              <a:buNone/>
            </a:pPr>
            <a:r>
              <a:rPr lang="nl-NL" sz="2400" dirty="0">
                <a:cs typeface="Times New Roman" panose="02020603050405020304" pitchFamily="18" charset="0"/>
              </a:rPr>
              <a:t>O</a:t>
            </a:r>
            <a:r>
              <a:rPr lang="nl-NL" sz="2400" dirty="0"/>
              <a:t>orzaken:</a:t>
            </a:r>
          </a:p>
          <a:p>
            <a:r>
              <a:rPr lang="nl-NL" sz="2400" dirty="0"/>
              <a:t>Medicijnen zoals </a:t>
            </a:r>
            <a:r>
              <a:rPr lang="nl-NL" sz="2400" dirty="0" err="1"/>
              <a:t>androskat</a:t>
            </a:r>
            <a:r>
              <a:rPr lang="nl-NL" sz="2400" dirty="0"/>
              <a:t>, antidepressiva, antipsychotica </a:t>
            </a:r>
          </a:p>
          <a:p>
            <a:r>
              <a:rPr lang="nl-NL" sz="2400" dirty="0"/>
              <a:t>Drugs</a:t>
            </a:r>
          </a:p>
          <a:p>
            <a:r>
              <a:rPr lang="nl-NL" sz="2400" dirty="0"/>
              <a:t>Trauma zoals fietsstangverwonding</a:t>
            </a:r>
          </a:p>
          <a:p>
            <a:r>
              <a:rPr lang="nl-NL" sz="2400" dirty="0"/>
              <a:t>Neurologisch zoals CVA, HNP</a:t>
            </a:r>
          </a:p>
          <a:p>
            <a:r>
              <a:rPr lang="nl-NL" sz="2400" dirty="0"/>
              <a:t>Hematologisch zoals leukemie, sikkelcelanemie</a:t>
            </a:r>
          </a:p>
          <a:p>
            <a:r>
              <a:rPr lang="nl-NL" sz="2400" dirty="0"/>
              <a:t>Kanker zoals blaas, prostaat, darm</a:t>
            </a:r>
          </a:p>
          <a:p>
            <a:endParaRPr lang="nl-NL" sz="2400" dirty="0">
              <a:cs typeface="Times New Roman" panose="02020603050405020304" pitchFamily="18" charset="0"/>
            </a:endParaRPr>
          </a:p>
          <a:p>
            <a:endParaRPr lang="nl-NL" sz="2400" dirty="0">
              <a:cs typeface="Times New Roman" panose="02020603050405020304" pitchFamily="18" charset="0"/>
            </a:endParaRPr>
          </a:p>
        </p:txBody>
      </p:sp>
      <p:pic>
        <p:nvPicPr>
          <p:cNvPr id="5" name="Picture 1" descr="page63image65720800">
            <a:extLst>
              <a:ext uri="{FF2B5EF4-FFF2-40B4-BE49-F238E27FC236}">
                <a16:creationId xmlns:a16="http://schemas.microsoft.com/office/drawing/2014/main" id="{97195DD0-0A6A-BA48-390A-6FCC92FF3A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250"/>
          <a:stretch/>
        </p:blipFill>
        <p:spPr bwMode="auto">
          <a:xfrm>
            <a:off x="7424784" y="1508760"/>
            <a:ext cx="3155412" cy="4668203"/>
          </a:xfrm>
          <a:prstGeom prst="rect">
            <a:avLst/>
          </a:prstGeom>
          <a:noFill/>
          <a:ln w="63500">
            <a:solidFill>
              <a:schemeClr val="tx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18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Priapisme</a:t>
            </a:r>
          </a:p>
        </p:txBody>
      </p:sp>
      <p:pic>
        <p:nvPicPr>
          <p:cNvPr id="6" name="Picture 4" descr="priap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787" y="1910472"/>
            <a:ext cx="4402771" cy="2761821"/>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rotWithShape="1">
          <a:blip r:embed="rId4">
            <a:extLst>
              <a:ext uri="{28A0092B-C50C-407E-A947-70E740481C1C}">
                <a14:useLocalDpi xmlns:a14="http://schemas.microsoft.com/office/drawing/2010/main" val="0"/>
              </a:ext>
            </a:extLst>
          </a:blip>
          <a:srcRect l="8140" t="41721" r="62013" b="34980"/>
          <a:stretch/>
        </p:blipFill>
        <p:spPr>
          <a:xfrm>
            <a:off x="8407906" y="2171388"/>
            <a:ext cx="3602737" cy="2239991"/>
          </a:xfrm>
          <a:prstGeom prst="rect">
            <a:avLst/>
          </a:prstGeom>
          <a:ln w="63500">
            <a:solidFill>
              <a:schemeClr val="tx1"/>
            </a:solidFill>
          </a:ln>
        </p:spPr>
      </p:pic>
      <p:pic>
        <p:nvPicPr>
          <p:cNvPr id="8" name="Picture 2" descr="priapism"/>
          <p:cNvPicPr>
            <a:picLocks noChangeAspect="1" noChangeArrowheads="1"/>
          </p:cNvPicPr>
          <p:nvPr/>
        </p:nvPicPr>
        <p:blipFill rotWithShape="1">
          <a:blip r:embed="rId5">
            <a:extLst>
              <a:ext uri="{28A0092B-C50C-407E-A947-70E740481C1C}">
                <a14:useLocalDpi xmlns:a14="http://schemas.microsoft.com/office/drawing/2010/main" val="0"/>
              </a:ext>
            </a:extLst>
          </a:blip>
          <a:srcRect l="4097" t="10244" r="8817" b="17632"/>
          <a:stretch/>
        </p:blipFill>
        <p:spPr bwMode="auto">
          <a:xfrm>
            <a:off x="246034" y="2171388"/>
            <a:ext cx="3274405" cy="2239991"/>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679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Priapisme</a:t>
            </a:r>
          </a:p>
        </p:txBody>
      </p:sp>
      <p:sp>
        <p:nvSpPr>
          <p:cNvPr id="3" name="Tijdelijke aanduiding voor inhoud 2"/>
          <p:cNvSpPr>
            <a:spLocks noGrp="1"/>
          </p:cNvSpPr>
          <p:nvPr>
            <p:ph idx="1"/>
          </p:nvPr>
        </p:nvSpPr>
        <p:spPr>
          <a:xfrm>
            <a:off x="838200" y="1825625"/>
            <a:ext cx="5644896" cy="4351338"/>
          </a:xfrm>
        </p:spPr>
        <p:txBody>
          <a:bodyPr>
            <a:noAutofit/>
          </a:bodyPr>
          <a:lstStyle/>
          <a:p>
            <a:pPr>
              <a:buFontTx/>
              <a:buNone/>
            </a:pPr>
            <a:r>
              <a:rPr lang="en-US" altLang="nl-NL" sz="2400" dirty="0"/>
              <a:t>Prognose</a:t>
            </a:r>
          </a:p>
          <a:p>
            <a:r>
              <a:rPr lang="en-US" altLang="nl-NL" sz="2400" dirty="0"/>
              <a:t>&lt; 24 </a:t>
            </a:r>
            <a:r>
              <a:rPr lang="en-US" altLang="nl-NL" sz="2400" dirty="0" err="1"/>
              <a:t>uur</a:t>
            </a:r>
            <a:r>
              <a:rPr lang="en-US" altLang="nl-NL" sz="2400" dirty="0"/>
              <a:t> </a:t>
            </a:r>
            <a:r>
              <a:rPr lang="en-US" altLang="nl-NL" sz="2400" dirty="0" err="1"/>
              <a:t>bestaand</a:t>
            </a:r>
            <a:r>
              <a:rPr lang="en-US" altLang="nl-NL" sz="2400" dirty="0"/>
              <a:t>: 92% </a:t>
            </a:r>
            <a:r>
              <a:rPr lang="en-US" altLang="nl-NL" sz="2400" dirty="0" err="1"/>
              <a:t>behoudt</a:t>
            </a:r>
            <a:r>
              <a:rPr lang="en-US" altLang="nl-NL" sz="2400" dirty="0"/>
              <a:t> </a:t>
            </a:r>
            <a:r>
              <a:rPr lang="en-US" altLang="nl-NL" sz="2400" dirty="0" err="1"/>
              <a:t>potentie</a:t>
            </a:r>
            <a:r>
              <a:rPr lang="en-US" altLang="nl-NL" sz="2400" dirty="0"/>
              <a:t> </a:t>
            </a:r>
          </a:p>
          <a:p>
            <a:r>
              <a:rPr lang="en-US" altLang="nl-NL" sz="2400" dirty="0"/>
              <a:t>&gt; 24 </a:t>
            </a:r>
            <a:r>
              <a:rPr lang="en-US" altLang="nl-NL" sz="2400" dirty="0" err="1"/>
              <a:t>uur</a:t>
            </a:r>
            <a:r>
              <a:rPr lang="en-US" altLang="nl-NL" sz="2400" dirty="0"/>
              <a:t> </a:t>
            </a:r>
            <a:r>
              <a:rPr lang="en-US" altLang="nl-NL" sz="2400" dirty="0" err="1"/>
              <a:t>bestaand</a:t>
            </a:r>
            <a:r>
              <a:rPr lang="en-US" altLang="nl-NL" sz="2400" dirty="0"/>
              <a:t>: &lt; 22% </a:t>
            </a:r>
            <a:r>
              <a:rPr lang="en-US" altLang="nl-NL" sz="2400" dirty="0" err="1"/>
              <a:t>behoudt</a:t>
            </a:r>
            <a:r>
              <a:rPr lang="en-US" altLang="nl-NL" sz="2400" dirty="0"/>
              <a:t> </a:t>
            </a:r>
            <a:r>
              <a:rPr lang="en-US" altLang="nl-NL" sz="2400" dirty="0" err="1"/>
              <a:t>potentie</a:t>
            </a:r>
            <a:endParaRPr lang="nl-NL" altLang="nl-NL" sz="2400" dirty="0"/>
          </a:p>
          <a:p>
            <a:pPr marL="0" indent="0">
              <a:buNone/>
            </a:pPr>
            <a:endParaRPr lang="nl-NL" sz="2400" dirty="0">
              <a:cs typeface="Times New Roman" panose="02020603050405020304" pitchFamily="18" charset="0"/>
            </a:endParaRPr>
          </a:p>
          <a:p>
            <a:endParaRPr lang="nl-NL" sz="2400" dirty="0">
              <a:cs typeface="Times New Roman" panose="02020603050405020304" pitchFamily="18"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458" y="1608393"/>
            <a:ext cx="4517273" cy="2104072"/>
          </a:xfrm>
          <a:prstGeom prst="rect">
            <a:avLst/>
          </a:prstGeom>
          <a:ln w="63500">
            <a:solidFill>
              <a:schemeClr val="tx1"/>
            </a:solidFill>
          </a:ln>
        </p:spPr>
      </p:pic>
      <p:pic>
        <p:nvPicPr>
          <p:cNvPr id="7" name="Picture 6" descr="erectieprothese_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458" y="4070065"/>
            <a:ext cx="4517273" cy="2208730"/>
          </a:xfrm>
          <a:prstGeom prst="rect">
            <a:avLst/>
          </a:prstGeom>
          <a:noFill/>
          <a:ln w="635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801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eerstand – Gaby D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729" y="1816489"/>
            <a:ext cx="2996538" cy="2279220"/>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Symptomen herkennen die kunnen wijzen op seksueel misbruik - Verrijk je  Relaties"/>
          <p:cNvPicPr>
            <a:picLocks noChangeAspect="1" noChangeArrowheads="1"/>
          </p:cNvPicPr>
          <p:nvPr/>
        </p:nvPicPr>
        <p:blipFill rotWithShape="1">
          <a:blip r:embed="rId4">
            <a:extLst>
              <a:ext uri="{28A0092B-C50C-407E-A947-70E740481C1C}">
                <a14:useLocalDpi xmlns:a14="http://schemas.microsoft.com/office/drawing/2010/main" val="0"/>
              </a:ext>
            </a:extLst>
          </a:blip>
          <a:srcRect b="1313"/>
          <a:stretch/>
        </p:blipFill>
        <p:spPr bwMode="auto">
          <a:xfrm>
            <a:off x="548767" y="922662"/>
            <a:ext cx="7162288" cy="4810626"/>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662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Grp="1" noChangeAspect="1"/>
          </p:cNvPicPr>
          <p:nvPr>
            <p:ph idx="1"/>
          </p:nvPr>
        </p:nvPicPr>
        <p:blipFill rotWithShape="1">
          <a:blip r:embed="rId3"/>
          <a:srcRect l="18434" t="32293" r="78188" b="55624"/>
          <a:stretch/>
        </p:blipFill>
        <p:spPr>
          <a:xfrm>
            <a:off x="615662" y="1436845"/>
            <a:ext cx="2286001" cy="2787682"/>
          </a:xfrm>
          <a:prstGeom prst="rect">
            <a:avLst/>
          </a:prstGeom>
          <a:ln w="63500">
            <a:solidFill>
              <a:schemeClr val="tx1"/>
            </a:solidFill>
          </a:ln>
        </p:spPr>
      </p:pic>
      <p:pic>
        <p:nvPicPr>
          <p:cNvPr id="6" name="Tijdelijke aanduiding voor inhoud 3"/>
          <p:cNvPicPr>
            <a:picLocks noChangeAspect="1"/>
          </p:cNvPicPr>
          <p:nvPr/>
        </p:nvPicPr>
        <p:blipFill rotWithShape="1">
          <a:blip r:embed="rId3"/>
          <a:srcRect l="18250" t="26463" r="74876" b="67689"/>
          <a:stretch/>
        </p:blipFill>
        <p:spPr>
          <a:xfrm>
            <a:off x="4455140" y="190777"/>
            <a:ext cx="3052083" cy="885121"/>
          </a:xfrm>
          <a:prstGeom prst="rect">
            <a:avLst/>
          </a:prstGeom>
          <a:ln w="63500">
            <a:solidFill>
              <a:schemeClr val="tx1"/>
            </a:solidFill>
          </a:ln>
        </p:spPr>
      </p:pic>
      <p:pic>
        <p:nvPicPr>
          <p:cNvPr id="7" name="Tijdelijke aanduiding voor inhoud 3"/>
          <p:cNvPicPr>
            <a:picLocks noChangeAspect="1"/>
          </p:cNvPicPr>
          <p:nvPr/>
        </p:nvPicPr>
        <p:blipFill rotWithShape="1">
          <a:blip r:embed="rId3"/>
          <a:srcRect l="18250" t="44269" r="78071" b="31180"/>
          <a:stretch/>
        </p:blipFill>
        <p:spPr>
          <a:xfrm>
            <a:off x="3509347" y="1436845"/>
            <a:ext cx="2250438" cy="5119403"/>
          </a:xfrm>
          <a:prstGeom prst="rect">
            <a:avLst/>
          </a:prstGeom>
          <a:ln w="63500">
            <a:solidFill>
              <a:schemeClr val="tx1"/>
            </a:solidFill>
          </a:ln>
        </p:spPr>
      </p:pic>
      <p:pic>
        <p:nvPicPr>
          <p:cNvPr id="8" name="Tijdelijke aanduiding voor inhoud 3"/>
          <p:cNvPicPr>
            <a:picLocks noChangeAspect="1"/>
          </p:cNvPicPr>
          <p:nvPr/>
        </p:nvPicPr>
        <p:blipFill rotWithShape="1">
          <a:blip r:embed="rId3"/>
          <a:srcRect l="21594" t="32327" r="74876" b="53673"/>
          <a:stretch/>
        </p:blipFill>
        <p:spPr>
          <a:xfrm>
            <a:off x="6367469" y="1436845"/>
            <a:ext cx="2054155" cy="2777422"/>
          </a:xfrm>
          <a:prstGeom prst="rect">
            <a:avLst/>
          </a:prstGeom>
          <a:ln w="63500">
            <a:solidFill>
              <a:schemeClr val="tx1"/>
            </a:solidFill>
          </a:ln>
        </p:spPr>
      </p:pic>
      <p:pic>
        <p:nvPicPr>
          <p:cNvPr id="9" name="Tijdelijke aanduiding voor inhoud 3"/>
          <p:cNvPicPr>
            <a:picLocks noChangeAspect="1"/>
          </p:cNvPicPr>
          <p:nvPr/>
        </p:nvPicPr>
        <p:blipFill rotWithShape="1">
          <a:blip r:embed="rId3"/>
          <a:srcRect l="21665" t="45884" r="74876" b="31180"/>
          <a:stretch/>
        </p:blipFill>
        <p:spPr>
          <a:xfrm>
            <a:off x="9029308" y="1436845"/>
            <a:ext cx="2264017" cy="5117678"/>
          </a:xfrm>
          <a:prstGeom prst="rect">
            <a:avLst/>
          </a:prstGeom>
          <a:ln w="63500">
            <a:solidFill>
              <a:schemeClr val="tx1"/>
            </a:solidFill>
          </a:ln>
        </p:spPr>
      </p:pic>
      <p:sp>
        <p:nvSpPr>
          <p:cNvPr id="3" name="Tekstvak 2"/>
          <p:cNvSpPr txBox="1"/>
          <p:nvPr/>
        </p:nvSpPr>
        <p:spPr>
          <a:xfrm>
            <a:off x="5872537" y="6185191"/>
            <a:ext cx="3015431" cy="369332"/>
          </a:xfrm>
          <a:prstGeom prst="rect">
            <a:avLst/>
          </a:prstGeom>
          <a:noFill/>
        </p:spPr>
        <p:txBody>
          <a:bodyPr wrap="square" rtlCol="0">
            <a:spAutoFit/>
          </a:bodyPr>
          <a:lstStyle/>
          <a:p>
            <a:pPr algn="ctr"/>
            <a:r>
              <a:rPr lang="nl-NL" dirty="0"/>
              <a:t>Centrumseksueelgeweld.nl</a:t>
            </a:r>
          </a:p>
        </p:txBody>
      </p:sp>
    </p:spTree>
    <p:extLst>
      <p:ext uri="{BB962C8B-B14F-4D97-AF65-F5344CB8AC3E}">
        <p14:creationId xmlns:p14="http://schemas.microsoft.com/office/powerpoint/2010/main" val="36848041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Grp="1" noChangeAspect="1"/>
          </p:cNvPicPr>
          <p:nvPr>
            <p:ph idx="1"/>
          </p:nvPr>
        </p:nvPicPr>
        <p:blipFill rotWithShape="1">
          <a:blip r:embed="rId3"/>
          <a:srcRect l="18434" t="32293" r="78188" b="55624"/>
          <a:stretch/>
        </p:blipFill>
        <p:spPr>
          <a:xfrm>
            <a:off x="615662" y="1436845"/>
            <a:ext cx="2286001" cy="2787682"/>
          </a:xfrm>
          <a:prstGeom prst="rect">
            <a:avLst/>
          </a:prstGeom>
          <a:ln w="63500">
            <a:solidFill>
              <a:schemeClr val="tx1"/>
            </a:solidFill>
          </a:ln>
        </p:spPr>
      </p:pic>
      <p:pic>
        <p:nvPicPr>
          <p:cNvPr id="6" name="Tijdelijke aanduiding voor inhoud 3"/>
          <p:cNvPicPr>
            <a:picLocks noChangeAspect="1"/>
          </p:cNvPicPr>
          <p:nvPr/>
        </p:nvPicPr>
        <p:blipFill rotWithShape="1">
          <a:blip r:embed="rId3"/>
          <a:srcRect l="18250" t="26463" r="74876" b="67689"/>
          <a:stretch/>
        </p:blipFill>
        <p:spPr>
          <a:xfrm>
            <a:off x="4455140" y="190777"/>
            <a:ext cx="3052083" cy="885121"/>
          </a:xfrm>
          <a:prstGeom prst="rect">
            <a:avLst/>
          </a:prstGeom>
          <a:ln w="63500">
            <a:solidFill>
              <a:schemeClr val="tx1"/>
            </a:solidFill>
          </a:ln>
        </p:spPr>
      </p:pic>
      <p:pic>
        <p:nvPicPr>
          <p:cNvPr id="7" name="Tijdelijke aanduiding voor inhoud 3"/>
          <p:cNvPicPr>
            <a:picLocks noChangeAspect="1"/>
          </p:cNvPicPr>
          <p:nvPr/>
        </p:nvPicPr>
        <p:blipFill rotWithShape="1">
          <a:blip r:embed="rId3"/>
          <a:srcRect l="18250" t="44269" r="78071" b="31180"/>
          <a:stretch/>
        </p:blipFill>
        <p:spPr>
          <a:xfrm>
            <a:off x="3509347" y="1436845"/>
            <a:ext cx="2250438" cy="5119403"/>
          </a:xfrm>
          <a:prstGeom prst="rect">
            <a:avLst/>
          </a:prstGeom>
          <a:ln w="63500">
            <a:solidFill>
              <a:schemeClr val="tx1"/>
            </a:solidFill>
          </a:ln>
        </p:spPr>
      </p:pic>
      <p:pic>
        <p:nvPicPr>
          <p:cNvPr id="8" name="Tijdelijke aanduiding voor inhoud 3"/>
          <p:cNvPicPr>
            <a:picLocks noChangeAspect="1"/>
          </p:cNvPicPr>
          <p:nvPr/>
        </p:nvPicPr>
        <p:blipFill rotWithShape="1">
          <a:blip r:embed="rId3"/>
          <a:srcRect l="21594" t="32327" r="74876" b="53673"/>
          <a:stretch/>
        </p:blipFill>
        <p:spPr>
          <a:xfrm>
            <a:off x="6367469" y="1436845"/>
            <a:ext cx="2054155" cy="2777422"/>
          </a:xfrm>
          <a:prstGeom prst="rect">
            <a:avLst/>
          </a:prstGeom>
          <a:ln w="63500">
            <a:solidFill>
              <a:schemeClr val="tx1"/>
            </a:solidFill>
          </a:ln>
        </p:spPr>
      </p:pic>
      <p:pic>
        <p:nvPicPr>
          <p:cNvPr id="9" name="Tijdelijke aanduiding voor inhoud 3"/>
          <p:cNvPicPr>
            <a:picLocks noChangeAspect="1"/>
          </p:cNvPicPr>
          <p:nvPr/>
        </p:nvPicPr>
        <p:blipFill rotWithShape="1">
          <a:blip r:embed="rId3"/>
          <a:srcRect l="21665" t="45884" r="74876" b="31180"/>
          <a:stretch/>
        </p:blipFill>
        <p:spPr>
          <a:xfrm>
            <a:off x="9029308" y="1436845"/>
            <a:ext cx="2264017" cy="5117678"/>
          </a:xfrm>
          <a:prstGeom prst="rect">
            <a:avLst/>
          </a:prstGeom>
          <a:ln w="63500">
            <a:solidFill>
              <a:schemeClr val="tx1"/>
            </a:solidFill>
          </a:ln>
        </p:spPr>
      </p:pic>
      <p:sp>
        <p:nvSpPr>
          <p:cNvPr id="2" name="Ovaal 1"/>
          <p:cNvSpPr/>
          <p:nvPr/>
        </p:nvSpPr>
        <p:spPr>
          <a:xfrm>
            <a:off x="475488" y="1828800"/>
            <a:ext cx="2560320" cy="8869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47372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Grp="1" noChangeAspect="1"/>
          </p:cNvPicPr>
          <p:nvPr>
            <p:ph idx="1"/>
          </p:nvPr>
        </p:nvPicPr>
        <p:blipFill rotWithShape="1">
          <a:blip r:embed="rId3"/>
          <a:srcRect l="18434" t="32293" r="78188" b="55624"/>
          <a:stretch/>
        </p:blipFill>
        <p:spPr>
          <a:xfrm>
            <a:off x="615662" y="1436845"/>
            <a:ext cx="2286001" cy="2787682"/>
          </a:xfrm>
          <a:prstGeom prst="rect">
            <a:avLst/>
          </a:prstGeom>
          <a:ln w="63500">
            <a:solidFill>
              <a:schemeClr val="tx1"/>
            </a:solidFill>
          </a:ln>
        </p:spPr>
      </p:pic>
      <p:pic>
        <p:nvPicPr>
          <p:cNvPr id="6" name="Tijdelijke aanduiding voor inhoud 3"/>
          <p:cNvPicPr>
            <a:picLocks noChangeAspect="1"/>
          </p:cNvPicPr>
          <p:nvPr/>
        </p:nvPicPr>
        <p:blipFill rotWithShape="1">
          <a:blip r:embed="rId3"/>
          <a:srcRect l="18250" t="26463" r="74876" b="67689"/>
          <a:stretch/>
        </p:blipFill>
        <p:spPr>
          <a:xfrm>
            <a:off x="4455140" y="190777"/>
            <a:ext cx="3052083" cy="885121"/>
          </a:xfrm>
          <a:prstGeom prst="rect">
            <a:avLst/>
          </a:prstGeom>
          <a:ln w="63500">
            <a:solidFill>
              <a:schemeClr val="tx1"/>
            </a:solidFill>
          </a:ln>
        </p:spPr>
      </p:pic>
      <p:pic>
        <p:nvPicPr>
          <p:cNvPr id="7" name="Tijdelijke aanduiding voor inhoud 3"/>
          <p:cNvPicPr>
            <a:picLocks noChangeAspect="1"/>
          </p:cNvPicPr>
          <p:nvPr/>
        </p:nvPicPr>
        <p:blipFill rotWithShape="1">
          <a:blip r:embed="rId3"/>
          <a:srcRect l="18250" t="44269" r="78071" b="31180"/>
          <a:stretch/>
        </p:blipFill>
        <p:spPr>
          <a:xfrm>
            <a:off x="3509347" y="1436845"/>
            <a:ext cx="2250438" cy="5119403"/>
          </a:xfrm>
          <a:prstGeom prst="rect">
            <a:avLst/>
          </a:prstGeom>
          <a:ln w="63500">
            <a:solidFill>
              <a:schemeClr val="tx1"/>
            </a:solidFill>
          </a:ln>
        </p:spPr>
      </p:pic>
      <p:pic>
        <p:nvPicPr>
          <p:cNvPr id="8" name="Tijdelijke aanduiding voor inhoud 3"/>
          <p:cNvPicPr>
            <a:picLocks noChangeAspect="1"/>
          </p:cNvPicPr>
          <p:nvPr/>
        </p:nvPicPr>
        <p:blipFill rotWithShape="1">
          <a:blip r:embed="rId3"/>
          <a:srcRect l="21594" t="32327" r="74876" b="53673"/>
          <a:stretch/>
        </p:blipFill>
        <p:spPr>
          <a:xfrm>
            <a:off x="6367469" y="1436845"/>
            <a:ext cx="2054155" cy="2777422"/>
          </a:xfrm>
          <a:prstGeom prst="rect">
            <a:avLst/>
          </a:prstGeom>
          <a:ln w="63500">
            <a:solidFill>
              <a:schemeClr val="tx1"/>
            </a:solidFill>
          </a:ln>
        </p:spPr>
      </p:pic>
      <p:pic>
        <p:nvPicPr>
          <p:cNvPr id="9" name="Tijdelijke aanduiding voor inhoud 3"/>
          <p:cNvPicPr>
            <a:picLocks noChangeAspect="1"/>
          </p:cNvPicPr>
          <p:nvPr/>
        </p:nvPicPr>
        <p:blipFill rotWithShape="1">
          <a:blip r:embed="rId3"/>
          <a:srcRect l="21665" t="45884" r="74876" b="31180"/>
          <a:stretch/>
        </p:blipFill>
        <p:spPr>
          <a:xfrm>
            <a:off x="9029308" y="1436845"/>
            <a:ext cx="2264017" cy="5117678"/>
          </a:xfrm>
          <a:prstGeom prst="rect">
            <a:avLst/>
          </a:prstGeom>
          <a:ln w="63500">
            <a:solidFill>
              <a:schemeClr val="tx1"/>
            </a:solidFill>
          </a:ln>
        </p:spPr>
      </p:pic>
      <p:sp>
        <p:nvSpPr>
          <p:cNvPr id="2" name="Ovaal 1"/>
          <p:cNvSpPr/>
          <p:nvPr/>
        </p:nvSpPr>
        <p:spPr>
          <a:xfrm>
            <a:off x="3354406" y="1673352"/>
            <a:ext cx="2560320" cy="1225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616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Grp="1" noChangeAspect="1"/>
          </p:cNvPicPr>
          <p:nvPr>
            <p:ph idx="1"/>
          </p:nvPr>
        </p:nvPicPr>
        <p:blipFill rotWithShape="1">
          <a:blip r:embed="rId3"/>
          <a:srcRect l="18434" t="32293" r="78188" b="55624"/>
          <a:stretch/>
        </p:blipFill>
        <p:spPr>
          <a:xfrm>
            <a:off x="615662" y="1436845"/>
            <a:ext cx="2286001" cy="2787682"/>
          </a:xfrm>
          <a:prstGeom prst="rect">
            <a:avLst/>
          </a:prstGeom>
          <a:ln w="63500">
            <a:solidFill>
              <a:schemeClr val="tx1"/>
            </a:solidFill>
          </a:ln>
        </p:spPr>
      </p:pic>
      <p:pic>
        <p:nvPicPr>
          <p:cNvPr id="6" name="Tijdelijke aanduiding voor inhoud 3"/>
          <p:cNvPicPr>
            <a:picLocks noChangeAspect="1"/>
          </p:cNvPicPr>
          <p:nvPr/>
        </p:nvPicPr>
        <p:blipFill rotWithShape="1">
          <a:blip r:embed="rId3"/>
          <a:srcRect l="18250" t="26463" r="74876" b="67689"/>
          <a:stretch/>
        </p:blipFill>
        <p:spPr>
          <a:xfrm>
            <a:off x="4455140" y="190777"/>
            <a:ext cx="3052083" cy="885121"/>
          </a:xfrm>
          <a:prstGeom prst="rect">
            <a:avLst/>
          </a:prstGeom>
          <a:ln w="63500">
            <a:solidFill>
              <a:schemeClr val="tx1"/>
            </a:solidFill>
          </a:ln>
        </p:spPr>
      </p:pic>
      <p:pic>
        <p:nvPicPr>
          <p:cNvPr id="7" name="Tijdelijke aanduiding voor inhoud 3"/>
          <p:cNvPicPr>
            <a:picLocks noChangeAspect="1"/>
          </p:cNvPicPr>
          <p:nvPr/>
        </p:nvPicPr>
        <p:blipFill rotWithShape="1">
          <a:blip r:embed="rId3"/>
          <a:srcRect l="18250" t="44269" r="78071" b="31180"/>
          <a:stretch/>
        </p:blipFill>
        <p:spPr>
          <a:xfrm>
            <a:off x="3509347" y="1436845"/>
            <a:ext cx="2250438" cy="5119403"/>
          </a:xfrm>
          <a:prstGeom prst="rect">
            <a:avLst/>
          </a:prstGeom>
          <a:ln w="63500">
            <a:solidFill>
              <a:schemeClr val="tx1"/>
            </a:solidFill>
          </a:ln>
        </p:spPr>
      </p:pic>
      <p:pic>
        <p:nvPicPr>
          <p:cNvPr id="8" name="Tijdelijke aanduiding voor inhoud 3"/>
          <p:cNvPicPr>
            <a:picLocks noChangeAspect="1"/>
          </p:cNvPicPr>
          <p:nvPr/>
        </p:nvPicPr>
        <p:blipFill rotWithShape="1">
          <a:blip r:embed="rId3"/>
          <a:srcRect l="21594" t="32327" r="74876" b="53673"/>
          <a:stretch/>
        </p:blipFill>
        <p:spPr>
          <a:xfrm>
            <a:off x="6367469" y="1436845"/>
            <a:ext cx="2054155" cy="2777422"/>
          </a:xfrm>
          <a:prstGeom prst="rect">
            <a:avLst/>
          </a:prstGeom>
          <a:ln w="63500">
            <a:solidFill>
              <a:schemeClr val="tx1"/>
            </a:solidFill>
          </a:ln>
        </p:spPr>
      </p:pic>
      <p:pic>
        <p:nvPicPr>
          <p:cNvPr id="9" name="Tijdelijke aanduiding voor inhoud 3"/>
          <p:cNvPicPr>
            <a:picLocks noChangeAspect="1"/>
          </p:cNvPicPr>
          <p:nvPr/>
        </p:nvPicPr>
        <p:blipFill rotWithShape="1">
          <a:blip r:embed="rId3"/>
          <a:srcRect l="21665" t="45884" r="74876" b="31180"/>
          <a:stretch/>
        </p:blipFill>
        <p:spPr>
          <a:xfrm>
            <a:off x="9029308" y="1436845"/>
            <a:ext cx="2264017" cy="5117678"/>
          </a:xfrm>
          <a:prstGeom prst="rect">
            <a:avLst/>
          </a:prstGeom>
          <a:ln w="63500">
            <a:solidFill>
              <a:schemeClr val="tx1"/>
            </a:solidFill>
          </a:ln>
        </p:spPr>
      </p:pic>
      <p:sp>
        <p:nvSpPr>
          <p:cNvPr id="2" name="Ovaal 1"/>
          <p:cNvSpPr/>
          <p:nvPr/>
        </p:nvSpPr>
        <p:spPr>
          <a:xfrm>
            <a:off x="8983588" y="2423160"/>
            <a:ext cx="1330844" cy="1527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88611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7035" y="180174"/>
            <a:ext cx="5748216" cy="1338588"/>
          </a:xfrm>
        </p:spPr>
        <p:txBody>
          <a:bodyPr/>
          <a:lstStyle/>
          <a:p>
            <a:pPr algn="ctr"/>
            <a:r>
              <a:rPr lang="nl-NL" b="1" dirty="0">
                <a:ea typeface="Calibri Light"/>
                <a:cs typeface="Calibri Light"/>
              </a:rPr>
              <a:t>Tanner stadia</a:t>
            </a:r>
            <a:endParaRPr lang="nl-NL" b="1" dirty="0"/>
          </a:p>
        </p:txBody>
      </p:sp>
      <p:sp>
        <p:nvSpPr>
          <p:cNvPr id="3" name="Tijdelijke aanduiding voor inhoud 2"/>
          <p:cNvSpPr>
            <a:spLocks noGrp="1"/>
          </p:cNvSpPr>
          <p:nvPr>
            <p:ph idx="1"/>
          </p:nvPr>
        </p:nvSpPr>
        <p:spPr>
          <a:xfrm>
            <a:off x="838200" y="1825625"/>
            <a:ext cx="10520143" cy="4652352"/>
          </a:xfrm>
        </p:spPr>
        <p:txBody>
          <a:bodyPr vert="horz" lIns="91440" tIns="45720" rIns="91440" bIns="45720" rtlCol="0" anchor="t">
            <a:noAutofit/>
          </a:bodyPr>
          <a:lstStyle/>
          <a:p>
            <a:pPr marL="0" indent="0">
              <a:buNone/>
            </a:pPr>
            <a:endParaRPr lang="nl-NL" sz="2400" dirty="0">
              <a:ea typeface="Calibri"/>
              <a:cs typeface="Calibri"/>
            </a:endParaRPr>
          </a:p>
          <a:p>
            <a:pPr marL="0" indent="0">
              <a:buNone/>
            </a:pPr>
            <a:endParaRPr lang="nl-NL" sz="2400" dirty="0"/>
          </a:p>
        </p:txBody>
      </p:sp>
      <p:pic>
        <p:nvPicPr>
          <p:cNvPr id="4" name="Picture 3" descr="Wanneer zijn vroege puberteitskenmerken afwijkend? | SpringerLink">
            <a:extLst>
              <a:ext uri="{FF2B5EF4-FFF2-40B4-BE49-F238E27FC236}">
                <a16:creationId xmlns:a16="http://schemas.microsoft.com/office/drawing/2014/main" id="{11D5645B-B9DE-5CE7-4E71-FFAE53DA1485}"/>
              </a:ext>
            </a:extLst>
          </p:cNvPr>
          <p:cNvPicPr>
            <a:picLocks noChangeAspect="1"/>
          </p:cNvPicPr>
          <p:nvPr/>
        </p:nvPicPr>
        <p:blipFill>
          <a:blip r:embed="rId3"/>
          <a:stretch>
            <a:fillRect/>
          </a:stretch>
        </p:blipFill>
        <p:spPr>
          <a:xfrm>
            <a:off x="462467" y="187075"/>
            <a:ext cx="5732015" cy="6290902"/>
          </a:xfrm>
          <a:prstGeom prst="rect">
            <a:avLst/>
          </a:prstGeom>
          <a:ln w="63500">
            <a:solidFill>
              <a:schemeClr val="tx1"/>
            </a:solidFill>
          </a:ln>
        </p:spPr>
      </p:pic>
      <p:pic>
        <p:nvPicPr>
          <p:cNvPr id="6" name="Picture 5" descr="A diagram of a structure&#10;&#10;Description automatically generated">
            <a:extLst>
              <a:ext uri="{FF2B5EF4-FFF2-40B4-BE49-F238E27FC236}">
                <a16:creationId xmlns:a16="http://schemas.microsoft.com/office/drawing/2014/main" id="{30B64753-CC51-862D-E701-F9A57C0CB42D}"/>
              </a:ext>
            </a:extLst>
          </p:cNvPr>
          <p:cNvPicPr>
            <a:picLocks noChangeAspect="1"/>
          </p:cNvPicPr>
          <p:nvPr/>
        </p:nvPicPr>
        <p:blipFill>
          <a:blip r:embed="rId4"/>
          <a:stretch>
            <a:fillRect/>
          </a:stretch>
        </p:blipFill>
        <p:spPr>
          <a:xfrm>
            <a:off x="6921678" y="1293731"/>
            <a:ext cx="2743200" cy="2092569"/>
          </a:xfrm>
          <a:prstGeom prst="rect">
            <a:avLst/>
          </a:prstGeom>
          <a:ln w="63500">
            <a:solidFill>
              <a:schemeClr val="tx1"/>
            </a:solidFill>
          </a:ln>
        </p:spPr>
      </p:pic>
      <p:pic>
        <p:nvPicPr>
          <p:cNvPr id="7" name="Picture 6">
            <a:extLst>
              <a:ext uri="{FF2B5EF4-FFF2-40B4-BE49-F238E27FC236}">
                <a16:creationId xmlns:a16="http://schemas.microsoft.com/office/drawing/2014/main" id="{17B0282E-06F6-C575-8B20-B0F8D9E7B618}"/>
              </a:ext>
            </a:extLst>
          </p:cNvPr>
          <p:cNvPicPr>
            <a:picLocks noChangeAspect="1"/>
          </p:cNvPicPr>
          <p:nvPr/>
        </p:nvPicPr>
        <p:blipFill>
          <a:blip r:embed="rId5"/>
          <a:stretch>
            <a:fillRect/>
          </a:stretch>
        </p:blipFill>
        <p:spPr>
          <a:xfrm>
            <a:off x="6921678" y="3693163"/>
            <a:ext cx="2458929" cy="2784814"/>
          </a:xfrm>
          <a:prstGeom prst="rect">
            <a:avLst/>
          </a:prstGeom>
          <a:ln w="63500">
            <a:solidFill>
              <a:schemeClr val="tx1"/>
            </a:solidFill>
          </a:ln>
        </p:spPr>
      </p:pic>
    </p:spTree>
    <p:extLst>
      <p:ext uri="{BB962C8B-B14F-4D97-AF65-F5344CB8AC3E}">
        <p14:creationId xmlns:p14="http://schemas.microsoft.com/office/powerpoint/2010/main" val="7097259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Grp="1" noChangeAspect="1"/>
          </p:cNvPicPr>
          <p:nvPr>
            <p:ph idx="1"/>
          </p:nvPr>
        </p:nvPicPr>
        <p:blipFill rotWithShape="1">
          <a:blip r:embed="rId3"/>
          <a:srcRect l="18434" t="32293" r="78188" b="55624"/>
          <a:stretch/>
        </p:blipFill>
        <p:spPr>
          <a:xfrm>
            <a:off x="615662" y="1436845"/>
            <a:ext cx="2286001" cy="2787682"/>
          </a:xfrm>
          <a:prstGeom prst="rect">
            <a:avLst/>
          </a:prstGeom>
          <a:ln w="63500">
            <a:solidFill>
              <a:schemeClr val="tx1"/>
            </a:solidFill>
          </a:ln>
        </p:spPr>
      </p:pic>
      <p:pic>
        <p:nvPicPr>
          <p:cNvPr id="6" name="Tijdelijke aanduiding voor inhoud 3"/>
          <p:cNvPicPr>
            <a:picLocks noChangeAspect="1"/>
          </p:cNvPicPr>
          <p:nvPr/>
        </p:nvPicPr>
        <p:blipFill rotWithShape="1">
          <a:blip r:embed="rId3"/>
          <a:srcRect l="18250" t="26463" r="74876" b="67689"/>
          <a:stretch/>
        </p:blipFill>
        <p:spPr>
          <a:xfrm>
            <a:off x="4455140" y="190777"/>
            <a:ext cx="3052083" cy="885121"/>
          </a:xfrm>
          <a:prstGeom prst="rect">
            <a:avLst/>
          </a:prstGeom>
          <a:ln w="63500">
            <a:solidFill>
              <a:schemeClr val="tx1"/>
            </a:solidFill>
          </a:ln>
        </p:spPr>
      </p:pic>
      <p:pic>
        <p:nvPicPr>
          <p:cNvPr id="7" name="Tijdelijke aanduiding voor inhoud 3"/>
          <p:cNvPicPr>
            <a:picLocks noChangeAspect="1"/>
          </p:cNvPicPr>
          <p:nvPr/>
        </p:nvPicPr>
        <p:blipFill rotWithShape="1">
          <a:blip r:embed="rId3"/>
          <a:srcRect l="18250" t="44269" r="78071" b="31180"/>
          <a:stretch/>
        </p:blipFill>
        <p:spPr>
          <a:xfrm>
            <a:off x="3509347" y="1436845"/>
            <a:ext cx="2250438" cy="5119403"/>
          </a:xfrm>
          <a:prstGeom prst="rect">
            <a:avLst/>
          </a:prstGeom>
          <a:ln w="63500">
            <a:solidFill>
              <a:schemeClr val="tx1"/>
            </a:solidFill>
          </a:ln>
        </p:spPr>
      </p:pic>
      <p:pic>
        <p:nvPicPr>
          <p:cNvPr id="8" name="Tijdelijke aanduiding voor inhoud 3"/>
          <p:cNvPicPr>
            <a:picLocks noChangeAspect="1"/>
          </p:cNvPicPr>
          <p:nvPr/>
        </p:nvPicPr>
        <p:blipFill rotWithShape="1">
          <a:blip r:embed="rId3"/>
          <a:srcRect l="21594" t="32327" r="74876" b="53673"/>
          <a:stretch/>
        </p:blipFill>
        <p:spPr>
          <a:xfrm>
            <a:off x="6367469" y="1436845"/>
            <a:ext cx="2054155" cy="2777422"/>
          </a:xfrm>
          <a:prstGeom prst="rect">
            <a:avLst/>
          </a:prstGeom>
          <a:ln w="63500">
            <a:solidFill>
              <a:schemeClr val="tx1"/>
            </a:solidFill>
          </a:ln>
        </p:spPr>
      </p:pic>
      <p:pic>
        <p:nvPicPr>
          <p:cNvPr id="9" name="Tijdelijke aanduiding voor inhoud 3"/>
          <p:cNvPicPr>
            <a:picLocks noChangeAspect="1"/>
          </p:cNvPicPr>
          <p:nvPr/>
        </p:nvPicPr>
        <p:blipFill rotWithShape="1">
          <a:blip r:embed="rId3"/>
          <a:srcRect l="21665" t="45884" r="74876" b="31180"/>
          <a:stretch/>
        </p:blipFill>
        <p:spPr>
          <a:xfrm>
            <a:off x="9029308" y="1436845"/>
            <a:ext cx="2264017" cy="5117678"/>
          </a:xfrm>
          <a:prstGeom prst="rect">
            <a:avLst/>
          </a:prstGeom>
          <a:ln w="63500">
            <a:solidFill>
              <a:schemeClr val="tx1"/>
            </a:solidFill>
          </a:ln>
        </p:spPr>
      </p:pic>
      <p:sp>
        <p:nvSpPr>
          <p:cNvPr id="2" name="Ovaal 1"/>
          <p:cNvSpPr/>
          <p:nvPr/>
        </p:nvSpPr>
        <p:spPr>
          <a:xfrm>
            <a:off x="9001876" y="4864608"/>
            <a:ext cx="1330844" cy="9326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97967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p:cNvPicPr>
            <a:picLocks noGrp="1" noChangeAspect="1"/>
          </p:cNvPicPr>
          <p:nvPr>
            <p:ph idx="1"/>
          </p:nvPr>
        </p:nvPicPr>
        <p:blipFill rotWithShape="1">
          <a:blip r:embed="rId3"/>
          <a:srcRect l="18434" t="32293" r="78188" b="55624"/>
          <a:stretch/>
        </p:blipFill>
        <p:spPr>
          <a:xfrm>
            <a:off x="615662" y="1436845"/>
            <a:ext cx="2286001" cy="2787682"/>
          </a:xfrm>
          <a:prstGeom prst="rect">
            <a:avLst/>
          </a:prstGeom>
          <a:ln w="63500">
            <a:solidFill>
              <a:schemeClr val="tx1"/>
            </a:solidFill>
          </a:ln>
        </p:spPr>
      </p:pic>
      <p:pic>
        <p:nvPicPr>
          <p:cNvPr id="6" name="Tijdelijke aanduiding voor inhoud 3"/>
          <p:cNvPicPr>
            <a:picLocks noChangeAspect="1"/>
          </p:cNvPicPr>
          <p:nvPr/>
        </p:nvPicPr>
        <p:blipFill rotWithShape="1">
          <a:blip r:embed="rId3"/>
          <a:srcRect l="18250" t="26463" r="74876" b="67689"/>
          <a:stretch/>
        </p:blipFill>
        <p:spPr>
          <a:xfrm>
            <a:off x="4455140" y="190777"/>
            <a:ext cx="3052083" cy="885121"/>
          </a:xfrm>
          <a:prstGeom prst="rect">
            <a:avLst/>
          </a:prstGeom>
          <a:ln w="63500">
            <a:solidFill>
              <a:schemeClr val="tx1"/>
            </a:solidFill>
          </a:ln>
        </p:spPr>
      </p:pic>
      <p:pic>
        <p:nvPicPr>
          <p:cNvPr id="7" name="Tijdelijke aanduiding voor inhoud 3"/>
          <p:cNvPicPr>
            <a:picLocks noChangeAspect="1"/>
          </p:cNvPicPr>
          <p:nvPr/>
        </p:nvPicPr>
        <p:blipFill rotWithShape="1">
          <a:blip r:embed="rId3"/>
          <a:srcRect l="18250" t="44269" r="78071" b="31180"/>
          <a:stretch/>
        </p:blipFill>
        <p:spPr>
          <a:xfrm>
            <a:off x="3509347" y="1436845"/>
            <a:ext cx="2250438" cy="5119403"/>
          </a:xfrm>
          <a:prstGeom prst="rect">
            <a:avLst/>
          </a:prstGeom>
          <a:ln w="63500">
            <a:solidFill>
              <a:schemeClr val="tx1"/>
            </a:solidFill>
          </a:ln>
        </p:spPr>
      </p:pic>
      <p:pic>
        <p:nvPicPr>
          <p:cNvPr id="8" name="Tijdelijke aanduiding voor inhoud 3"/>
          <p:cNvPicPr>
            <a:picLocks noChangeAspect="1"/>
          </p:cNvPicPr>
          <p:nvPr/>
        </p:nvPicPr>
        <p:blipFill rotWithShape="1">
          <a:blip r:embed="rId3"/>
          <a:srcRect l="21594" t="32327" r="74876" b="53673"/>
          <a:stretch/>
        </p:blipFill>
        <p:spPr>
          <a:xfrm>
            <a:off x="6367469" y="1436845"/>
            <a:ext cx="2054155" cy="2777422"/>
          </a:xfrm>
          <a:prstGeom prst="rect">
            <a:avLst/>
          </a:prstGeom>
          <a:ln w="63500">
            <a:solidFill>
              <a:schemeClr val="tx1"/>
            </a:solidFill>
          </a:ln>
        </p:spPr>
      </p:pic>
      <p:pic>
        <p:nvPicPr>
          <p:cNvPr id="9" name="Tijdelijke aanduiding voor inhoud 3"/>
          <p:cNvPicPr>
            <a:picLocks noChangeAspect="1"/>
          </p:cNvPicPr>
          <p:nvPr/>
        </p:nvPicPr>
        <p:blipFill rotWithShape="1">
          <a:blip r:embed="rId3"/>
          <a:srcRect l="21665" t="45884" r="74876" b="31180"/>
          <a:stretch/>
        </p:blipFill>
        <p:spPr>
          <a:xfrm>
            <a:off x="9029308" y="1436845"/>
            <a:ext cx="2264017" cy="5117678"/>
          </a:xfrm>
          <a:prstGeom prst="rect">
            <a:avLst/>
          </a:prstGeom>
          <a:ln w="63500">
            <a:solidFill>
              <a:schemeClr val="tx1"/>
            </a:solidFill>
          </a:ln>
        </p:spPr>
      </p:pic>
      <p:sp>
        <p:nvSpPr>
          <p:cNvPr id="2" name="Ovaal 1"/>
          <p:cNvSpPr/>
          <p:nvPr/>
        </p:nvSpPr>
        <p:spPr>
          <a:xfrm>
            <a:off x="10035148" y="3831336"/>
            <a:ext cx="1330844" cy="21305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63932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Seksueel misbruik en plasklachten</a:t>
            </a:r>
          </a:p>
        </p:txBody>
      </p:sp>
      <p:pic>
        <p:nvPicPr>
          <p:cNvPr id="5" name="Tijdelijke aanduiding voor inhoud 3"/>
          <p:cNvPicPr>
            <a:picLocks noGrp="1" noChangeAspect="1"/>
          </p:cNvPicPr>
          <p:nvPr>
            <p:ph idx="1"/>
          </p:nvPr>
        </p:nvPicPr>
        <p:blipFill rotWithShape="1">
          <a:blip r:embed="rId3"/>
          <a:srcRect l="12654" t="26759" r="58241" b="31613"/>
          <a:stretch/>
        </p:blipFill>
        <p:spPr>
          <a:xfrm>
            <a:off x="2045208" y="1690688"/>
            <a:ext cx="8101583" cy="3950151"/>
          </a:xfrm>
          <a:prstGeom prst="rect">
            <a:avLst/>
          </a:prstGeom>
          <a:ln w="63500">
            <a:solidFill>
              <a:schemeClr val="tx1"/>
            </a:solidFill>
          </a:ln>
        </p:spPr>
      </p:pic>
    </p:spTree>
    <p:extLst>
      <p:ext uri="{BB962C8B-B14F-4D97-AF65-F5344CB8AC3E}">
        <p14:creationId xmlns:p14="http://schemas.microsoft.com/office/powerpoint/2010/main" val="19269239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Seksueel misbruik en plasklachten</a:t>
            </a:r>
          </a:p>
        </p:txBody>
      </p:sp>
      <p:pic>
        <p:nvPicPr>
          <p:cNvPr id="5" name="Tijdelijke aanduiding voor inhoud 3"/>
          <p:cNvPicPr>
            <a:picLocks noGrp="1" noChangeAspect="1"/>
          </p:cNvPicPr>
          <p:nvPr>
            <p:ph idx="1"/>
          </p:nvPr>
        </p:nvPicPr>
        <p:blipFill rotWithShape="1">
          <a:blip r:embed="rId3"/>
          <a:srcRect l="10329" t="35252" r="59030" b="22413"/>
          <a:stretch/>
        </p:blipFill>
        <p:spPr>
          <a:xfrm>
            <a:off x="1639422" y="1690688"/>
            <a:ext cx="8913155" cy="4198048"/>
          </a:xfrm>
          <a:prstGeom prst="rect">
            <a:avLst/>
          </a:prstGeom>
          <a:ln w="63500">
            <a:solidFill>
              <a:schemeClr val="tx1"/>
            </a:solidFill>
          </a:ln>
        </p:spPr>
      </p:pic>
    </p:spTree>
    <p:extLst>
      <p:ext uri="{BB962C8B-B14F-4D97-AF65-F5344CB8AC3E}">
        <p14:creationId xmlns:p14="http://schemas.microsoft.com/office/powerpoint/2010/main" val="14766941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Seksueel misbruik en plasklachten</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461" y="1937576"/>
            <a:ext cx="5234251" cy="3373766"/>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e bekkenbod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263" y="1937576"/>
            <a:ext cx="5304417" cy="3373766"/>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934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Seksueel misbruik en plasklachten</a:t>
            </a:r>
          </a:p>
        </p:txBody>
      </p:sp>
      <p:pic>
        <p:nvPicPr>
          <p:cNvPr id="5"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 b="57902"/>
          <a:stretch/>
        </p:blipFill>
        <p:spPr bwMode="auto">
          <a:xfrm>
            <a:off x="1767253" y="1984802"/>
            <a:ext cx="8657494" cy="2733502"/>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917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Seksueel misbruik en plasklachten</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33" t="3899" r="5268" b="6383"/>
          <a:stretch/>
        </p:blipFill>
        <p:spPr bwMode="auto">
          <a:xfrm>
            <a:off x="614544" y="1622267"/>
            <a:ext cx="5415692" cy="3950842"/>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725" t="4268" r="5734" b="3315"/>
          <a:stretch/>
        </p:blipFill>
        <p:spPr bwMode="auto">
          <a:xfrm>
            <a:off x="6299612" y="1622267"/>
            <a:ext cx="5277844" cy="3950842"/>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49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Seksueel misbruik en plasklachten</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79171" y="1617536"/>
            <a:ext cx="5166069" cy="3951160"/>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99" y="1617536"/>
            <a:ext cx="5268215" cy="3951160"/>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6534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Seksueel misbruik en plasklachten</a:t>
            </a:r>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1041" y="1458512"/>
            <a:ext cx="6449917" cy="4823416"/>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299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endParaRPr lang="nl-NL" dirty="0"/>
          </a:p>
          <a:p>
            <a:pPr marL="0" indent="0" algn="ctr">
              <a:buNone/>
            </a:pPr>
            <a:r>
              <a:rPr lang="nl-NL" sz="4400" b="1" dirty="0"/>
              <a:t>Andere rariteiten in het onderbroekgebied</a:t>
            </a:r>
          </a:p>
          <a:p>
            <a:endParaRPr lang="nl-NL" dirty="0"/>
          </a:p>
        </p:txBody>
      </p:sp>
    </p:spTree>
    <p:extLst>
      <p:ext uri="{BB962C8B-B14F-4D97-AF65-F5344CB8AC3E}">
        <p14:creationId xmlns:p14="http://schemas.microsoft.com/office/powerpoint/2010/main" val="249864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ea typeface="Calibri Light"/>
                <a:cs typeface="Calibri Light"/>
              </a:rPr>
              <a:t>Borstvorming</a:t>
            </a:r>
            <a:endParaRPr lang="en-US" dirty="0"/>
          </a:p>
        </p:txBody>
      </p:sp>
      <p:sp>
        <p:nvSpPr>
          <p:cNvPr id="3" name="Tijdelijke aanduiding voor inhoud 2"/>
          <p:cNvSpPr>
            <a:spLocks noGrp="1"/>
          </p:cNvSpPr>
          <p:nvPr>
            <p:ph idx="1"/>
          </p:nvPr>
        </p:nvSpPr>
        <p:spPr>
          <a:xfrm>
            <a:off x="838200" y="1825625"/>
            <a:ext cx="10520143" cy="4652352"/>
          </a:xfrm>
        </p:spPr>
        <p:txBody>
          <a:bodyPr vert="horz" lIns="91440" tIns="45720" rIns="91440" bIns="45720" rtlCol="0" anchor="t">
            <a:noAutofit/>
          </a:bodyPr>
          <a:lstStyle/>
          <a:p>
            <a:pPr marL="0" indent="0">
              <a:buNone/>
            </a:pPr>
            <a:endParaRPr lang="nl-NL" sz="2400" dirty="0">
              <a:ea typeface="Calibri"/>
              <a:cs typeface="Calibri"/>
            </a:endParaRPr>
          </a:p>
          <a:p>
            <a:pPr marL="0" indent="0">
              <a:buNone/>
            </a:pPr>
            <a:endParaRPr lang="nl-NL" sz="2400" dirty="0"/>
          </a:p>
        </p:txBody>
      </p:sp>
      <p:pic>
        <p:nvPicPr>
          <p:cNvPr id="6" name="Picture 5" descr="A black and white garment&#10;&#10;Description automatically generated">
            <a:extLst>
              <a:ext uri="{FF2B5EF4-FFF2-40B4-BE49-F238E27FC236}">
                <a16:creationId xmlns:a16="http://schemas.microsoft.com/office/drawing/2014/main" id="{86DED040-91F8-6F6B-F368-44D5D6D33F97}"/>
              </a:ext>
            </a:extLst>
          </p:cNvPr>
          <p:cNvPicPr>
            <a:picLocks noChangeAspect="1"/>
          </p:cNvPicPr>
          <p:nvPr/>
        </p:nvPicPr>
        <p:blipFill>
          <a:blip r:embed="rId3"/>
          <a:stretch>
            <a:fillRect/>
          </a:stretch>
        </p:blipFill>
        <p:spPr>
          <a:xfrm>
            <a:off x="7083158" y="2039694"/>
            <a:ext cx="3373233" cy="3366721"/>
          </a:xfrm>
          <a:prstGeom prst="rect">
            <a:avLst/>
          </a:prstGeom>
          <a:ln w="63500">
            <a:solidFill>
              <a:schemeClr val="tx1"/>
            </a:solidFill>
          </a:ln>
        </p:spPr>
      </p:pic>
      <p:sp>
        <p:nvSpPr>
          <p:cNvPr id="5" name="TextBox 4">
            <a:extLst>
              <a:ext uri="{FF2B5EF4-FFF2-40B4-BE49-F238E27FC236}">
                <a16:creationId xmlns:a16="http://schemas.microsoft.com/office/drawing/2014/main" id="{B9BD2980-A048-3CBB-6FA1-D0F108D97595}"/>
              </a:ext>
            </a:extLst>
          </p:cNvPr>
          <p:cNvSpPr txBox="1"/>
          <p:nvPr/>
        </p:nvSpPr>
        <p:spPr>
          <a:xfrm>
            <a:off x="1682750" y="2039938"/>
            <a:ext cx="5156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ea typeface="Calibri"/>
                <a:cs typeface="Calibri"/>
              </a:rPr>
              <a:t>Niet</a:t>
            </a:r>
            <a:r>
              <a:rPr lang="en-US" sz="2800" dirty="0">
                <a:ea typeface="Calibri"/>
                <a:cs typeface="Calibri"/>
              </a:rPr>
              <a:t> – </a:t>
            </a:r>
            <a:r>
              <a:rPr lang="en-US" sz="2800" dirty="0" err="1">
                <a:ea typeface="Calibri"/>
                <a:cs typeface="Calibri"/>
              </a:rPr>
              <a:t>fysiologisch</a:t>
            </a:r>
          </a:p>
          <a:p>
            <a:pPr marL="457200" indent="-457200">
              <a:buFont typeface="Arial"/>
              <a:buChar char="•"/>
            </a:pPr>
            <a:r>
              <a:rPr lang="en-US" sz="2800" dirty="0" err="1">
                <a:ea typeface="Calibri"/>
                <a:cs typeface="Calibri"/>
              </a:rPr>
              <a:t>Overgewicht</a:t>
            </a:r>
            <a:endParaRPr lang="en-US" sz="2800">
              <a:ea typeface="Calibri"/>
              <a:cs typeface="Calibri"/>
            </a:endParaRPr>
          </a:p>
          <a:p>
            <a:pPr marL="457200" indent="-457200">
              <a:buFont typeface="Arial"/>
              <a:buChar char="•"/>
            </a:pPr>
            <a:r>
              <a:rPr lang="en-US" sz="2800" dirty="0" err="1">
                <a:ea typeface="Calibri"/>
                <a:cs typeface="Calibri"/>
              </a:rPr>
              <a:t>Anabole</a:t>
            </a:r>
            <a:r>
              <a:rPr lang="en-US" sz="2800" dirty="0">
                <a:ea typeface="Calibri"/>
                <a:cs typeface="Calibri"/>
              </a:rPr>
              <a:t> </a:t>
            </a:r>
            <a:r>
              <a:rPr lang="en-US" sz="2800" dirty="0" err="1">
                <a:ea typeface="Calibri"/>
                <a:cs typeface="Calibri"/>
              </a:rPr>
              <a:t>steroiden</a:t>
            </a:r>
            <a:endParaRPr lang="en-US" sz="2800" dirty="0">
              <a:ea typeface="Calibri"/>
              <a:cs typeface="Calibri"/>
            </a:endParaRPr>
          </a:p>
          <a:p>
            <a:pPr marL="457200" indent="-457200">
              <a:buFont typeface="Arial,Sans-Serif"/>
              <a:buChar char="•"/>
            </a:pPr>
            <a:r>
              <a:rPr lang="en-US" sz="2800" err="1">
                <a:latin typeface="Arial"/>
                <a:ea typeface="Calibri"/>
                <a:cs typeface="Arial"/>
              </a:rPr>
              <a:t>Medicatie</a:t>
            </a:r>
            <a:endParaRPr lang="en-US" sz="2800">
              <a:latin typeface="Arial"/>
              <a:ea typeface="Calibri"/>
              <a:cs typeface="Arial"/>
            </a:endParaRPr>
          </a:p>
          <a:p>
            <a:pPr marL="457200" indent="-457200">
              <a:buFont typeface="Arial,Sans-Serif"/>
              <a:buChar char="•"/>
            </a:pPr>
            <a:r>
              <a:rPr lang="en-US" sz="2800" err="1">
                <a:latin typeface="Arial"/>
                <a:ea typeface="Calibri"/>
                <a:cs typeface="Arial"/>
              </a:rPr>
              <a:t>Borstkanker</a:t>
            </a:r>
            <a:endParaRPr lang="en-US" sz="2800">
              <a:latin typeface="Arial"/>
              <a:ea typeface="Calibri"/>
              <a:cs typeface="Arial"/>
            </a:endParaRPr>
          </a:p>
          <a:p>
            <a:pPr marL="457200" indent="-457200">
              <a:buFont typeface="Arial,Sans-Serif"/>
              <a:buChar char="•"/>
            </a:pPr>
            <a:r>
              <a:rPr lang="en-US" sz="2800" err="1">
                <a:latin typeface="Arial"/>
                <a:ea typeface="Calibri"/>
                <a:cs typeface="Arial"/>
              </a:rPr>
              <a:t>Testistumor</a:t>
            </a:r>
            <a:endParaRPr lang="en-US" sz="2800" dirty="0" err="1">
              <a:latin typeface="Arial"/>
              <a:ea typeface="Calibri"/>
              <a:cs typeface="Arial"/>
            </a:endParaRPr>
          </a:p>
          <a:p>
            <a:pPr marL="457200" indent="-457200">
              <a:buFont typeface="Arial,Sans-Serif"/>
              <a:buChar char="•"/>
            </a:pPr>
            <a:r>
              <a:rPr lang="en-US" sz="2800" dirty="0" err="1">
                <a:latin typeface="Arial"/>
                <a:ea typeface="Calibri"/>
                <a:cs typeface="Arial"/>
              </a:rPr>
              <a:t>Schildklierproblemen</a:t>
            </a:r>
            <a:endParaRPr lang="en-US" sz="2800">
              <a:latin typeface="Arial"/>
              <a:ea typeface="Calibri"/>
              <a:cs typeface="Arial"/>
            </a:endParaRPr>
          </a:p>
          <a:p>
            <a:pPr marL="457200" indent="-457200">
              <a:buFont typeface="Arial"/>
              <a:buChar char="•"/>
            </a:pPr>
            <a:endParaRPr lang="en-US" sz="2800" dirty="0">
              <a:ea typeface="Calibri"/>
              <a:cs typeface="Calibri"/>
            </a:endParaRPr>
          </a:p>
        </p:txBody>
      </p:sp>
    </p:spTree>
    <p:extLst>
      <p:ext uri="{BB962C8B-B14F-4D97-AF65-F5344CB8AC3E}">
        <p14:creationId xmlns:p14="http://schemas.microsoft.com/office/powerpoint/2010/main" val="31122108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6815193" y="2105334"/>
            <a:ext cx="3115326" cy="2402032"/>
          </a:xfrm>
          <a:prstGeom prst="rect">
            <a:avLst/>
          </a:prstGeom>
        </p:spPr>
      </p:pic>
      <p:pic>
        <p:nvPicPr>
          <p:cNvPr id="7172" name="Picture 4" descr="Schaamte voor financiële problemen - Wij gaan het fiKks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3" t="1090" r="42438"/>
          <a:stretch/>
        </p:blipFill>
        <p:spPr bwMode="auto">
          <a:xfrm>
            <a:off x="2532888" y="201167"/>
            <a:ext cx="3474720" cy="3219795"/>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Scrotal Swellings"/>
          <p:cNvPicPr>
            <a:picLocks noChangeAspect="1" noChangeArrowheads="1"/>
          </p:cNvPicPr>
          <p:nvPr/>
        </p:nvPicPr>
        <p:blipFill rotWithShape="1">
          <a:blip r:embed="rId4">
            <a:extLst>
              <a:ext uri="{28A0092B-C50C-407E-A947-70E740481C1C}">
                <a14:useLocalDpi xmlns:a14="http://schemas.microsoft.com/office/drawing/2010/main" val="0"/>
              </a:ext>
            </a:extLst>
          </a:blip>
          <a:srcRect b="13586"/>
          <a:stretch/>
        </p:blipFill>
        <p:spPr bwMode="auto">
          <a:xfrm>
            <a:off x="2531554" y="3624389"/>
            <a:ext cx="3476054" cy="2990437"/>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9874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err="1"/>
              <a:t>Torsio</a:t>
            </a:r>
            <a:r>
              <a:rPr lang="nl-NL" b="1" dirty="0"/>
              <a:t> testis</a:t>
            </a:r>
          </a:p>
        </p:txBody>
      </p:sp>
      <p:sp>
        <p:nvSpPr>
          <p:cNvPr id="3" name="Tijdelijke aanduiding voor inhoud 2"/>
          <p:cNvSpPr>
            <a:spLocks noGrp="1"/>
          </p:cNvSpPr>
          <p:nvPr>
            <p:ph idx="1"/>
          </p:nvPr>
        </p:nvSpPr>
        <p:spPr/>
        <p:txBody>
          <a:bodyPr>
            <a:normAutofit/>
          </a:bodyPr>
          <a:lstStyle/>
          <a:p>
            <a:pPr>
              <a:buFontTx/>
              <a:buNone/>
            </a:pPr>
            <a:r>
              <a:rPr lang="nl-NL" altLang="nl-NL" sz="2400" dirty="0"/>
              <a:t>Prevalentie: 1:1800-4000</a:t>
            </a:r>
          </a:p>
          <a:p>
            <a:pPr>
              <a:buFontTx/>
              <a:buNone/>
            </a:pPr>
            <a:endParaRPr lang="nl-NL" altLang="nl-NL" sz="1000" dirty="0"/>
          </a:p>
          <a:p>
            <a:pPr>
              <a:buFontTx/>
              <a:buNone/>
            </a:pPr>
            <a:r>
              <a:rPr lang="nl-NL" altLang="nl-NL" sz="2400" dirty="0"/>
              <a:t>Leeftijd: 10-30 (13-15) jaar</a:t>
            </a:r>
          </a:p>
          <a:p>
            <a:pPr>
              <a:buFontTx/>
              <a:buNone/>
            </a:pPr>
            <a:endParaRPr lang="nl-NL" altLang="nl-NL" sz="1000" dirty="0"/>
          </a:p>
          <a:p>
            <a:pPr>
              <a:buFontTx/>
              <a:buNone/>
            </a:pPr>
            <a:r>
              <a:rPr lang="nl-NL" altLang="nl-NL" sz="2400" dirty="0"/>
              <a:t>Symptomen:</a:t>
            </a:r>
          </a:p>
          <a:p>
            <a:r>
              <a:rPr lang="nl-NL" altLang="nl-NL" sz="2400" dirty="0"/>
              <a:t>Plotselinge extreme pijn</a:t>
            </a:r>
          </a:p>
          <a:p>
            <a:r>
              <a:rPr lang="nl-NL" altLang="nl-NL" sz="2400" dirty="0"/>
              <a:t>Misselijkheid, braken</a:t>
            </a:r>
          </a:p>
          <a:p>
            <a:r>
              <a:rPr lang="nl-NL" altLang="nl-NL" sz="2400" dirty="0"/>
              <a:t>Zweten</a:t>
            </a:r>
          </a:p>
          <a:p>
            <a:r>
              <a:rPr lang="nl-NL" altLang="nl-NL" sz="2400" dirty="0"/>
              <a:t>Opgetrokken testikel</a:t>
            </a:r>
          </a:p>
        </p:txBody>
      </p:sp>
      <p:pic>
        <p:nvPicPr>
          <p:cNvPr id="5" name="Afbeelding 4"/>
          <p:cNvPicPr>
            <a:picLocks noChangeAspect="1"/>
          </p:cNvPicPr>
          <p:nvPr/>
        </p:nvPicPr>
        <p:blipFill rotWithShape="1">
          <a:blip r:embed="rId3"/>
          <a:srcRect l="60660" t="38181" r="28379" b="33796"/>
          <a:stretch/>
        </p:blipFill>
        <p:spPr>
          <a:xfrm>
            <a:off x="6463689" y="1508572"/>
            <a:ext cx="3001622" cy="4796407"/>
          </a:xfrm>
          <a:prstGeom prst="rect">
            <a:avLst/>
          </a:prstGeom>
          <a:ln w="63500">
            <a:solidFill>
              <a:schemeClr val="tx1"/>
            </a:solidFill>
          </a:ln>
        </p:spPr>
      </p:pic>
    </p:spTree>
    <p:extLst>
      <p:ext uri="{BB962C8B-B14F-4D97-AF65-F5344CB8AC3E}">
        <p14:creationId xmlns:p14="http://schemas.microsoft.com/office/powerpoint/2010/main" val="34085712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err="1"/>
              <a:t>Torsio</a:t>
            </a:r>
            <a:r>
              <a:rPr lang="nl-NL" b="1" dirty="0"/>
              <a:t> testis</a:t>
            </a:r>
          </a:p>
        </p:txBody>
      </p:sp>
      <p:pic>
        <p:nvPicPr>
          <p:cNvPr id="4" name="Picture 4" descr="Testicular Torsion – Core EM"/>
          <p:cNvPicPr>
            <a:picLocks noChangeAspect="1" noChangeArrowheads="1"/>
          </p:cNvPicPr>
          <p:nvPr/>
        </p:nvPicPr>
        <p:blipFill rotWithShape="1">
          <a:blip r:embed="rId3">
            <a:extLst>
              <a:ext uri="{28A0092B-C50C-407E-A947-70E740481C1C}">
                <a14:useLocalDpi xmlns:a14="http://schemas.microsoft.com/office/drawing/2010/main" val="0"/>
              </a:ext>
            </a:extLst>
          </a:blip>
          <a:srcRect l="15368" t="11004" r="15442" b="8386"/>
          <a:stretch/>
        </p:blipFill>
        <p:spPr bwMode="auto">
          <a:xfrm>
            <a:off x="798878" y="1490533"/>
            <a:ext cx="4239468" cy="4229962"/>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5" name="Picture 1" descr="page59image65720592">
            <a:extLst>
              <a:ext uri="{FF2B5EF4-FFF2-40B4-BE49-F238E27FC236}">
                <a16:creationId xmlns:a16="http://schemas.microsoft.com/office/drawing/2014/main" id="{608F82C8-EBD9-8CEE-DF44-3242C7A3A4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41" b="14668"/>
          <a:stretch/>
        </p:blipFill>
        <p:spPr bwMode="auto">
          <a:xfrm>
            <a:off x="5413868" y="1480343"/>
            <a:ext cx="6046238" cy="4240152"/>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0325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err="1"/>
              <a:t>Torsio</a:t>
            </a:r>
            <a:r>
              <a:rPr lang="nl-NL" b="1" dirty="0"/>
              <a:t> testis</a:t>
            </a:r>
          </a:p>
        </p:txBody>
      </p:sp>
      <p:sp>
        <p:nvSpPr>
          <p:cNvPr id="3" name="Tijdelijke aanduiding voor inhoud 2"/>
          <p:cNvSpPr>
            <a:spLocks noGrp="1"/>
          </p:cNvSpPr>
          <p:nvPr>
            <p:ph idx="1"/>
          </p:nvPr>
        </p:nvSpPr>
        <p:spPr/>
        <p:txBody>
          <a:bodyPr/>
          <a:lstStyle/>
          <a:p>
            <a:pPr marL="0" indent="0" algn="ctr">
              <a:buNone/>
            </a:pPr>
            <a:r>
              <a:rPr lang="nl-NL" dirty="0"/>
              <a:t>Binnen 6 uur opereren, anders.. </a:t>
            </a:r>
          </a:p>
        </p:txBody>
      </p:sp>
      <p:pic>
        <p:nvPicPr>
          <p:cNvPr id="4" name="Afbeelding 3"/>
          <p:cNvPicPr>
            <a:picLocks noChangeAspect="1"/>
          </p:cNvPicPr>
          <p:nvPr/>
        </p:nvPicPr>
        <p:blipFill rotWithShape="1">
          <a:blip r:embed="rId3"/>
          <a:srcRect l="26412" t="32439" r="27508" b="39575"/>
          <a:stretch/>
        </p:blipFill>
        <p:spPr>
          <a:xfrm>
            <a:off x="1472184" y="2551176"/>
            <a:ext cx="8961120" cy="3401568"/>
          </a:xfrm>
          <a:prstGeom prst="rect">
            <a:avLst/>
          </a:prstGeom>
          <a:ln w="63500">
            <a:solidFill>
              <a:schemeClr val="tx1"/>
            </a:solidFill>
          </a:ln>
        </p:spPr>
      </p:pic>
    </p:spTree>
    <p:extLst>
      <p:ext uri="{BB962C8B-B14F-4D97-AF65-F5344CB8AC3E}">
        <p14:creationId xmlns:p14="http://schemas.microsoft.com/office/powerpoint/2010/main" val="30735779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Testis tumor</a:t>
            </a:r>
          </a:p>
        </p:txBody>
      </p:sp>
      <p:sp>
        <p:nvSpPr>
          <p:cNvPr id="3" name="Tijdelijke aanduiding voor inhoud 2"/>
          <p:cNvSpPr>
            <a:spLocks noGrp="1"/>
          </p:cNvSpPr>
          <p:nvPr>
            <p:ph idx="1"/>
          </p:nvPr>
        </p:nvSpPr>
        <p:spPr/>
        <p:txBody>
          <a:bodyPr>
            <a:normAutofit/>
          </a:bodyPr>
          <a:lstStyle/>
          <a:p>
            <a:pPr marL="0" indent="0">
              <a:lnSpc>
                <a:spcPct val="100000"/>
              </a:lnSpc>
              <a:buNone/>
            </a:pPr>
            <a:r>
              <a:rPr lang="nl-NL" sz="2400" dirty="0"/>
              <a:t>Prevalentie: 6,6:100.000 </a:t>
            </a:r>
          </a:p>
          <a:p>
            <a:pPr marL="0" indent="0">
              <a:lnSpc>
                <a:spcPct val="100000"/>
              </a:lnSpc>
              <a:buNone/>
            </a:pPr>
            <a:endParaRPr lang="nl-NL" sz="1000" dirty="0"/>
          </a:p>
          <a:p>
            <a:pPr marL="0" indent="0">
              <a:lnSpc>
                <a:spcPct val="100000"/>
              </a:lnSpc>
              <a:buNone/>
            </a:pPr>
            <a:r>
              <a:rPr lang="nl-NL" sz="2400" dirty="0"/>
              <a:t>Leeftijd:15-45 jaar</a:t>
            </a:r>
          </a:p>
          <a:p>
            <a:pPr marL="0" indent="0">
              <a:lnSpc>
                <a:spcPct val="100000"/>
              </a:lnSpc>
              <a:buNone/>
            </a:pPr>
            <a:endParaRPr lang="nl-NL" sz="1000" dirty="0"/>
          </a:p>
          <a:p>
            <a:pPr marL="0" indent="0">
              <a:lnSpc>
                <a:spcPct val="100000"/>
              </a:lnSpc>
              <a:buNone/>
            </a:pPr>
            <a:r>
              <a:rPr lang="nl-NL" sz="2400" dirty="0"/>
              <a:t>Symptomen</a:t>
            </a:r>
          </a:p>
          <a:p>
            <a:pPr>
              <a:lnSpc>
                <a:spcPct val="100000"/>
              </a:lnSpc>
            </a:pPr>
            <a:r>
              <a:rPr lang="nl-NL" sz="2400" dirty="0"/>
              <a:t>Harde zwelling IN de bal</a:t>
            </a:r>
          </a:p>
          <a:p>
            <a:pPr>
              <a:lnSpc>
                <a:spcPct val="100000"/>
              </a:lnSpc>
            </a:pPr>
            <a:r>
              <a:rPr lang="nl-NL" sz="2400" dirty="0"/>
              <a:t>Geen pijn</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929" y="1531811"/>
            <a:ext cx="3870960" cy="4645152"/>
          </a:xfrm>
          <a:prstGeom prst="rect">
            <a:avLst/>
          </a:prstGeom>
          <a:ln w="63500">
            <a:solidFill>
              <a:schemeClr val="tx1"/>
            </a:solidFill>
          </a:ln>
        </p:spPr>
      </p:pic>
    </p:spTree>
    <p:extLst>
      <p:ext uri="{BB962C8B-B14F-4D97-AF65-F5344CB8AC3E}">
        <p14:creationId xmlns:p14="http://schemas.microsoft.com/office/powerpoint/2010/main" val="23787862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Testis tumor</a:t>
            </a:r>
          </a:p>
        </p:txBody>
      </p:sp>
      <p:sp>
        <p:nvSpPr>
          <p:cNvPr id="3" name="Tijdelijke aanduiding voor inhoud 2"/>
          <p:cNvSpPr>
            <a:spLocks noGrp="1"/>
          </p:cNvSpPr>
          <p:nvPr>
            <p:ph idx="1"/>
          </p:nvPr>
        </p:nvSpPr>
        <p:spPr/>
        <p:txBody>
          <a:bodyPr>
            <a:normAutofit/>
          </a:bodyPr>
          <a:lstStyle/>
          <a:p>
            <a:pPr marL="0" indent="0">
              <a:lnSpc>
                <a:spcPct val="100000"/>
              </a:lnSpc>
              <a:buNone/>
            </a:pPr>
            <a:endParaRPr lang="nl-NL" sz="2400" dirty="0"/>
          </a:p>
          <a:p>
            <a:pPr marL="0" indent="0">
              <a:lnSpc>
                <a:spcPct val="100000"/>
              </a:lnSpc>
              <a:buNone/>
            </a:pPr>
            <a:r>
              <a:rPr lang="nl-NL" sz="2400" dirty="0"/>
              <a:t>Behandeling</a:t>
            </a:r>
          </a:p>
          <a:p>
            <a:pPr>
              <a:lnSpc>
                <a:spcPct val="100000"/>
              </a:lnSpc>
            </a:pPr>
            <a:r>
              <a:rPr lang="nl-NL" sz="2400" dirty="0"/>
              <a:t>Orchidectomie &lt; 72 uur!</a:t>
            </a:r>
          </a:p>
          <a:p>
            <a:pPr marL="0" indent="0">
              <a:lnSpc>
                <a:spcPct val="100000"/>
              </a:lnSpc>
              <a:buNone/>
            </a:pPr>
            <a:endParaRPr lang="nl-NL" sz="1000" dirty="0"/>
          </a:p>
          <a:p>
            <a:pPr marL="0" indent="0">
              <a:lnSpc>
                <a:spcPct val="100000"/>
              </a:lnSpc>
              <a:buNone/>
            </a:pPr>
            <a:r>
              <a:rPr lang="nl-NL" sz="2400" dirty="0"/>
              <a:t>Goede prognose</a:t>
            </a:r>
          </a:p>
          <a:p>
            <a:pPr marL="0" indent="0">
              <a:lnSpc>
                <a:spcPct val="100000"/>
              </a:lnSpc>
              <a:buNone/>
            </a:pPr>
            <a:endParaRPr lang="nl-NL" sz="2400"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929" y="1531811"/>
            <a:ext cx="3870960" cy="4645152"/>
          </a:xfrm>
          <a:prstGeom prst="rect">
            <a:avLst/>
          </a:prstGeom>
          <a:ln w="63500">
            <a:solidFill>
              <a:schemeClr val="tx1"/>
            </a:solidFill>
          </a:ln>
        </p:spPr>
      </p:pic>
    </p:spTree>
    <p:extLst>
      <p:ext uri="{BB962C8B-B14F-4D97-AF65-F5344CB8AC3E}">
        <p14:creationId xmlns:p14="http://schemas.microsoft.com/office/powerpoint/2010/main" val="29050376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Testis ruptuur</a:t>
            </a:r>
          </a:p>
        </p:txBody>
      </p:sp>
      <p:sp>
        <p:nvSpPr>
          <p:cNvPr id="3" name="Tijdelijke aanduiding voor inhoud 2"/>
          <p:cNvSpPr>
            <a:spLocks noGrp="1"/>
          </p:cNvSpPr>
          <p:nvPr>
            <p:ph idx="1"/>
          </p:nvPr>
        </p:nvSpPr>
        <p:spPr>
          <a:xfrm>
            <a:off x="838200" y="1825625"/>
            <a:ext cx="5544312" cy="4351338"/>
          </a:xfrm>
        </p:spPr>
        <p:txBody>
          <a:bodyPr>
            <a:normAutofit/>
          </a:bodyPr>
          <a:lstStyle/>
          <a:p>
            <a:pPr marL="0" lvl="0" indent="0">
              <a:buNone/>
            </a:pPr>
            <a:r>
              <a:rPr lang="nl-NL" sz="2400" dirty="0"/>
              <a:t>Oorzaak</a:t>
            </a:r>
          </a:p>
          <a:p>
            <a:r>
              <a:rPr lang="nl-NL" sz="2400" dirty="0"/>
              <a:t>Trauma</a:t>
            </a:r>
          </a:p>
          <a:p>
            <a:r>
              <a:rPr lang="nl-NL" sz="2400" dirty="0"/>
              <a:t>Ruptuur van tunica </a:t>
            </a:r>
            <a:r>
              <a:rPr lang="nl-NL" sz="2400" dirty="0" err="1"/>
              <a:t>albuginea</a:t>
            </a:r>
            <a:endParaRPr lang="nl-NL" sz="2400" dirty="0"/>
          </a:p>
          <a:p>
            <a:pPr lvl="0"/>
            <a:r>
              <a:rPr lang="nl-NL" sz="2400" dirty="0"/>
              <a:t>Tunica </a:t>
            </a:r>
            <a:r>
              <a:rPr lang="nl-NL" sz="2400" dirty="0" err="1"/>
              <a:t>albuginea</a:t>
            </a:r>
            <a:r>
              <a:rPr lang="nl-NL" sz="2400" dirty="0"/>
              <a:t> is sterk, pas letsel bij druk van 50kg!</a:t>
            </a:r>
            <a:endParaRPr lang="en-US" sz="2400" dirty="0"/>
          </a:p>
          <a:p>
            <a:pPr lvl="0"/>
            <a:endParaRPr lang="nl-NL" sz="1000" dirty="0"/>
          </a:p>
          <a:p>
            <a:pPr marL="0" lvl="0" indent="0">
              <a:buNone/>
            </a:pPr>
            <a:r>
              <a:rPr lang="nl-NL" sz="2400" dirty="0" err="1"/>
              <a:t>Symtomen</a:t>
            </a:r>
            <a:endParaRPr lang="nl-NL" sz="2400" dirty="0"/>
          </a:p>
          <a:p>
            <a:pPr lvl="0"/>
            <a:r>
              <a:rPr lang="nl-NL" sz="2400" dirty="0"/>
              <a:t>Pijn</a:t>
            </a:r>
          </a:p>
          <a:p>
            <a:pPr lvl="0"/>
            <a:r>
              <a:rPr lang="nl-NL" sz="2400" dirty="0"/>
              <a:t>Hematoom</a:t>
            </a:r>
            <a:endParaRPr lang="en-US" sz="2400" dirty="0"/>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t="2911" b="2017"/>
          <a:stretch/>
        </p:blipFill>
        <p:spPr>
          <a:xfrm>
            <a:off x="6630431" y="1675453"/>
            <a:ext cx="3348393" cy="4643051"/>
          </a:xfrm>
          <a:prstGeom prst="rect">
            <a:avLst/>
          </a:prstGeom>
          <a:ln w="63500">
            <a:solidFill>
              <a:schemeClr val="tx1"/>
            </a:solidFill>
          </a:ln>
        </p:spPr>
      </p:pic>
    </p:spTree>
    <p:extLst>
      <p:ext uri="{BB962C8B-B14F-4D97-AF65-F5344CB8AC3E}">
        <p14:creationId xmlns:p14="http://schemas.microsoft.com/office/powerpoint/2010/main" val="19762988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Testis ruptuur</a:t>
            </a:r>
          </a:p>
        </p:txBody>
      </p:sp>
      <p:sp>
        <p:nvSpPr>
          <p:cNvPr id="3" name="Tijdelijke aanduiding voor inhoud 2"/>
          <p:cNvSpPr>
            <a:spLocks noGrp="1"/>
          </p:cNvSpPr>
          <p:nvPr>
            <p:ph idx="1"/>
          </p:nvPr>
        </p:nvSpPr>
        <p:spPr>
          <a:xfrm>
            <a:off x="838200" y="1825625"/>
            <a:ext cx="5544312" cy="4351338"/>
          </a:xfrm>
        </p:spPr>
        <p:txBody>
          <a:bodyPr>
            <a:normAutofit/>
          </a:bodyPr>
          <a:lstStyle/>
          <a:p>
            <a:pPr marL="0" lvl="0" indent="0">
              <a:buNone/>
            </a:pPr>
            <a:r>
              <a:rPr lang="nl-NL" sz="2400" dirty="0"/>
              <a:t>Behandeling </a:t>
            </a:r>
          </a:p>
          <a:p>
            <a:r>
              <a:rPr lang="nl-NL" sz="2400" dirty="0"/>
              <a:t>&lt; 72 uur!</a:t>
            </a:r>
          </a:p>
          <a:p>
            <a:r>
              <a:rPr lang="nl-NL" sz="2400" dirty="0"/>
              <a:t>Operatief sluiten ruptuur</a:t>
            </a:r>
            <a:endParaRPr lang="en-US" sz="2400" dirty="0"/>
          </a:p>
          <a:p>
            <a:pPr marL="0" lvl="0" indent="0">
              <a:buNone/>
            </a:pPr>
            <a:endParaRPr lang="en-US" sz="2400" dirty="0"/>
          </a:p>
          <a:p>
            <a:pPr marL="0" lvl="0" indent="0">
              <a:buNone/>
            </a:pPr>
            <a:r>
              <a:rPr lang="en-US" sz="2400" dirty="0" err="1"/>
              <a:t>Gevolgen</a:t>
            </a:r>
            <a:endParaRPr lang="en-US" sz="2400" dirty="0"/>
          </a:p>
          <a:p>
            <a:pPr lvl="0"/>
            <a:r>
              <a:rPr lang="en-US" sz="2400" dirty="0" err="1"/>
              <a:t>Fertiliteit</a:t>
            </a:r>
            <a:r>
              <a:rPr lang="en-US" sz="2400" dirty="0"/>
              <a:t> (</a:t>
            </a:r>
            <a:r>
              <a:rPr lang="en-US" sz="2400" dirty="0" err="1"/>
              <a:t>bloed</a:t>
            </a:r>
            <a:r>
              <a:rPr lang="en-US" sz="2400" dirty="0"/>
              <a:t>-testis </a:t>
            </a:r>
            <a:r>
              <a:rPr lang="en-US" sz="2400" dirty="0" err="1"/>
              <a:t>barrière</a:t>
            </a:r>
            <a:r>
              <a:rPr lang="en-US" sz="2400" dirty="0"/>
              <a:t>)</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t="2911" b="2017"/>
          <a:stretch/>
        </p:blipFill>
        <p:spPr>
          <a:xfrm>
            <a:off x="6630431" y="1675453"/>
            <a:ext cx="3348393" cy="4643051"/>
          </a:xfrm>
          <a:prstGeom prst="rect">
            <a:avLst/>
          </a:prstGeom>
          <a:ln w="63500">
            <a:solidFill>
              <a:schemeClr val="tx1"/>
            </a:solidFill>
          </a:ln>
        </p:spPr>
      </p:pic>
    </p:spTree>
    <p:extLst>
      <p:ext uri="{BB962C8B-B14F-4D97-AF65-F5344CB8AC3E}">
        <p14:creationId xmlns:p14="http://schemas.microsoft.com/office/powerpoint/2010/main" val="37618257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eerstand – Gaby Dre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84120" y="2447765"/>
            <a:ext cx="2466975" cy="1876425"/>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https://img.metronieuws.nl/images/QwY0rI3U5aQUzieokQMrr5Veqpk=/375x211/filters:quality(80):format(jpeg):background_color(fff)/https%3A%2F%2Fwww.metronieuws.nl%2Fwp-content%2Fuploads%2F2018%2F10%2Fmt_8490a2c16ac31183395a274eb3cda2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452020"/>
            <a:ext cx="7413869" cy="4171539"/>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892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b="1" dirty="0"/>
              <a:t>Overige rariteiten</a:t>
            </a:r>
          </a:p>
        </p:txBody>
      </p:sp>
      <p:pic>
        <p:nvPicPr>
          <p:cNvPr id="4" name="Tijdelijke aanduiding voor inhoud 5"/>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31537" t="10962" r="22711" b="21501"/>
          <a:stretch/>
        </p:blipFill>
        <p:spPr>
          <a:xfrm>
            <a:off x="243196" y="1538055"/>
            <a:ext cx="2801516" cy="3101677"/>
          </a:xfrm>
          <a:prstGeom prst="rect">
            <a:avLst/>
          </a:prstGeom>
          <a:ln w="63500">
            <a:solidFill>
              <a:schemeClr val="tx1"/>
            </a:solidFill>
          </a:ln>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6035" y="1538054"/>
            <a:ext cx="2516495" cy="3101678"/>
          </a:xfrm>
          <a:prstGeom prst="rect">
            <a:avLst/>
          </a:prstGeom>
          <a:ln w="63500">
            <a:solidFill>
              <a:schemeClr val="tx1"/>
            </a:solidFill>
          </a:ln>
        </p:spPr>
      </p:pic>
      <p:pic>
        <p:nvPicPr>
          <p:cNvPr id="6" name="Afbeelding 5"/>
          <p:cNvPicPr>
            <a:picLocks noChangeAspect="1"/>
          </p:cNvPicPr>
          <p:nvPr/>
        </p:nvPicPr>
        <p:blipFill rotWithShape="1">
          <a:blip r:embed="rId5" cstate="print">
            <a:extLst>
              <a:ext uri="{28A0092B-C50C-407E-A947-70E740481C1C}">
                <a14:useLocalDpi xmlns:a14="http://schemas.microsoft.com/office/drawing/2010/main" val="0"/>
              </a:ext>
            </a:extLst>
          </a:blip>
          <a:srcRect r="3333"/>
          <a:stretch/>
        </p:blipFill>
        <p:spPr>
          <a:xfrm>
            <a:off x="6103854" y="1538055"/>
            <a:ext cx="2411811" cy="3101677"/>
          </a:xfrm>
          <a:prstGeom prst="rect">
            <a:avLst/>
          </a:prstGeom>
          <a:ln w="63500">
            <a:solidFill>
              <a:schemeClr val="tx1"/>
            </a:solidFill>
          </a:ln>
        </p:spPr>
      </p:pic>
      <p:pic>
        <p:nvPicPr>
          <p:cNvPr id="7" name="Afbeelding 6"/>
          <p:cNvPicPr>
            <a:picLocks noChangeAspect="1"/>
          </p:cNvPicPr>
          <p:nvPr/>
        </p:nvPicPr>
        <p:blipFill rotWithShape="1">
          <a:blip r:embed="rId6" cstate="print">
            <a:extLst>
              <a:ext uri="{28A0092B-C50C-407E-A947-70E740481C1C}">
                <a14:useLocalDpi xmlns:a14="http://schemas.microsoft.com/office/drawing/2010/main" val="0"/>
              </a:ext>
            </a:extLst>
          </a:blip>
          <a:srcRect l="14399" r="13671"/>
          <a:stretch/>
        </p:blipFill>
        <p:spPr>
          <a:xfrm>
            <a:off x="8860675" y="1538054"/>
            <a:ext cx="2974709" cy="3101678"/>
          </a:xfrm>
          <a:prstGeom prst="rect">
            <a:avLst/>
          </a:prstGeom>
          <a:ln w="63500">
            <a:solidFill>
              <a:schemeClr val="tx1"/>
            </a:solidFill>
          </a:ln>
        </p:spPr>
      </p:pic>
    </p:spTree>
    <p:extLst>
      <p:ext uri="{BB962C8B-B14F-4D97-AF65-F5344CB8AC3E}">
        <p14:creationId xmlns:p14="http://schemas.microsoft.com/office/powerpoint/2010/main" val="197168773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1793</TotalTime>
  <Words>3913</Words>
  <Application>Microsoft Office PowerPoint</Application>
  <PresentationFormat>Breedbeeld</PresentationFormat>
  <Paragraphs>769</Paragraphs>
  <Slides>101</Slides>
  <Notes>78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101</vt:i4>
      </vt:variant>
    </vt:vector>
  </HeadingPairs>
  <TitlesOfParts>
    <vt:vector size="108" baseType="lpstr">
      <vt:lpstr>Arial</vt:lpstr>
      <vt:lpstr>Arial,Sans-Serif</vt:lpstr>
      <vt:lpstr>Calibri</vt:lpstr>
      <vt:lpstr>Calibri Light</vt:lpstr>
      <vt:lpstr>Times</vt:lpstr>
      <vt:lpstr>Times New Roman</vt:lpstr>
      <vt:lpstr>Kantoorthema</vt:lpstr>
      <vt:lpstr>Ik voel weerstand en dat is wederzijds! </vt:lpstr>
      <vt:lpstr>Ik voel weerstand en dat is wederzijds!</vt:lpstr>
      <vt:lpstr>Ik voel weerstand en dat is wederzijds!</vt:lpstr>
      <vt:lpstr>Ik voel weerstand en dat is wederzijds!</vt:lpstr>
      <vt:lpstr>PowerPoint-presentatie</vt:lpstr>
      <vt:lpstr>PowerPoint-presentatie</vt:lpstr>
      <vt:lpstr>Borstvorming</vt:lpstr>
      <vt:lpstr>Tanner stadia</vt:lpstr>
      <vt:lpstr>Borstvorming</vt:lpstr>
      <vt:lpstr>PowerPoint-presentatie</vt:lpstr>
      <vt:lpstr>Menstruatie</vt:lpstr>
      <vt:lpstr>Tamponziekte</vt:lpstr>
      <vt:lpstr>PowerPoint-presentatie</vt:lpstr>
      <vt:lpstr>PowerPoint-presentatie</vt:lpstr>
      <vt:lpstr>Witte vloed</vt:lpstr>
      <vt:lpstr>Fluor</vt:lpstr>
      <vt:lpstr>Afwijkende fluor</vt:lpstr>
      <vt:lpstr>Afwijkende fluor</vt:lpstr>
      <vt:lpstr>PowerPoint-presentatie</vt:lpstr>
      <vt:lpstr>Rol van smegma</vt:lpstr>
      <vt:lpstr>Phimosis</vt:lpstr>
      <vt:lpstr>Balanitis</vt:lpstr>
      <vt:lpstr>Paraphimosis</vt:lpstr>
      <vt:lpstr>PowerPoint-presentatie</vt:lpstr>
      <vt:lpstr>PowerPoint-presentatie</vt:lpstr>
      <vt:lpstr>Anticonceptie</vt:lpstr>
      <vt:lpstr>Quiz</vt:lpstr>
      <vt:lpstr>PowerPoint-presentatie</vt:lpstr>
      <vt:lpstr>SOA</vt:lpstr>
      <vt:lpstr>Big 5</vt:lpstr>
      <vt:lpstr>Hoog risico op Big 5</vt:lpstr>
      <vt:lpstr>Chlamydia</vt:lpstr>
      <vt:lpstr>Chlamydia</vt:lpstr>
      <vt:lpstr>Chlamydia</vt:lpstr>
      <vt:lpstr>Chlamydia</vt:lpstr>
      <vt:lpstr>Chlamydia</vt:lpstr>
      <vt:lpstr>Chlamydia</vt:lpstr>
      <vt:lpstr>Chlamydia</vt:lpstr>
      <vt:lpstr>Gonorroe</vt:lpstr>
      <vt:lpstr>Gonorroe</vt:lpstr>
      <vt:lpstr>Gonorroe</vt:lpstr>
      <vt:lpstr>Gonorroe</vt:lpstr>
      <vt:lpstr>Gonorroe</vt:lpstr>
      <vt:lpstr>Gonorroe</vt:lpstr>
      <vt:lpstr>Gonorroe</vt:lpstr>
      <vt:lpstr>Gonorroe</vt:lpstr>
      <vt:lpstr>Trichomonas vaginalis</vt:lpstr>
      <vt:lpstr>Trichomonas vaginalis</vt:lpstr>
      <vt:lpstr>Trichomonas vaginalis</vt:lpstr>
      <vt:lpstr>Mycoplasma genitalum</vt:lpstr>
      <vt:lpstr>Herpes genitalis</vt:lpstr>
      <vt:lpstr>Herpes genitalis</vt:lpstr>
      <vt:lpstr>Herpes genitalis</vt:lpstr>
      <vt:lpstr>Herpes genitalis</vt:lpstr>
      <vt:lpstr>Herpes genitalis</vt:lpstr>
      <vt:lpstr>Herpes genitalis</vt:lpstr>
      <vt:lpstr>Herpes genitalis</vt:lpstr>
      <vt:lpstr>Condylomata acuminata</vt:lpstr>
      <vt:lpstr>Condylomata acuminata</vt:lpstr>
      <vt:lpstr>Condylomata acuminata</vt:lpstr>
      <vt:lpstr>Condylomata acuminata</vt:lpstr>
      <vt:lpstr>Condylomata acuminata</vt:lpstr>
      <vt:lpstr>Condylomata acuminata</vt:lpstr>
      <vt:lpstr>PowerPoint-presentatie</vt:lpstr>
      <vt:lpstr>Frenulum ruptuur</vt:lpstr>
      <vt:lpstr>Frenulum ruptuur</vt:lpstr>
      <vt:lpstr>Penis fractuur</vt:lpstr>
      <vt:lpstr>Penis fractuur</vt:lpstr>
      <vt:lpstr>Penis fractuur</vt:lpstr>
      <vt:lpstr>Penis fractuur</vt:lpstr>
      <vt:lpstr>Priapisme</vt:lpstr>
      <vt:lpstr>Priapisme</vt:lpstr>
      <vt:lpstr>Priapisme</vt:lpstr>
      <vt:lpstr>Priapisme</vt:lpstr>
      <vt:lpstr>PowerPoint-presentatie</vt:lpstr>
      <vt:lpstr>PowerPoint-presentatie</vt:lpstr>
      <vt:lpstr>PowerPoint-presentatie</vt:lpstr>
      <vt:lpstr>PowerPoint-presentatie</vt:lpstr>
      <vt:lpstr>PowerPoint-presentatie</vt:lpstr>
      <vt:lpstr>PowerPoint-presentatie</vt:lpstr>
      <vt:lpstr>PowerPoint-presentatie</vt:lpstr>
      <vt:lpstr>Seksueel misbruik en plasklachten</vt:lpstr>
      <vt:lpstr>Seksueel misbruik en plasklachten</vt:lpstr>
      <vt:lpstr>Seksueel misbruik en plasklachten</vt:lpstr>
      <vt:lpstr>Seksueel misbruik en plasklachten</vt:lpstr>
      <vt:lpstr>Seksueel misbruik en plasklachten</vt:lpstr>
      <vt:lpstr>Seksueel misbruik en plasklachten</vt:lpstr>
      <vt:lpstr>Seksueel misbruik en plasklachten</vt:lpstr>
      <vt:lpstr>PowerPoint-presentatie</vt:lpstr>
      <vt:lpstr>PowerPoint-presentatie</vt:lpstr>
      <vt:lpstr>Torsio testis</vt:lpstr>
      <vt:lpstr>Torsio testis</vt:lpstr>
      <vt:lpstr>Torsio testis</vt:lpstr>
      <vt:lpstr>Testis tumor</vt:lpstr>
      <vt:lpstr>Testis tumor</vt:lpstr>
      <vt:lpstr>Testis ruptuur</vt:lpstr>
      <vt:lpstr>Testis ruptuur</vt:lpstr>
      <vt:lpstr>PowerPoint-presentatie</vt:lpstr>
      <vt:lpstr>Overige rariteiten</vt:lpstr>
      <vt:lpstr>PowerPoint-presentatie</vt:lpstr>
      <vt:lpstr>PowerPoint-presentatie</vt:lpstr>
    </vt:vector>
  </TitlesOfParts>
  <Company>Martini Ziekenhuis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Toon ballen, bezoek de uroloog!</dc:title>
  <dc:creator>Luijendijk - de Bruin, Daphne</dc:creator>
  <cp:lastModifiedBy>gebruiker</cp:lastModifiedBy>
  <cp:revision>1296</cp:revision>
  <dcterms:created xsi:type="dcterms:W3CDTF">2022-09-30T12:39:27Z</dcterms:created>
  <dcterms:modified xsi:type="dcterms:W3CDTF">2023-11-10T10:32:45Z</dcterms:modified>
</cp:coreProperties>
</file>