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0"/>
  </p:notesMasterIdLst>
  <p:handoutMasterIdLst>
    <p:handoutMasterId r:id="rId31"/>
  </p:handoutMasterIdLst>
  <p:sldIdLst>
    <p:sldId id="269" r:id="rId5"/>
    <p:sldId id="270" r:id="rId6"/>
    <p:sldId id="271" r:id="rId7"/>
    <p:sldId id="272" r:id="rId8"/>
    <p:sldId id="273" r:id="rId9"/>
    <p:sldId id="275" r:id="rId10"/>
    <p:sldId id="276" r:id="rId11"/>
    <p:sldId id="329" r:id="rId12"/>
    <p:sldId id="331" r:id="rId13"/>
    <p:sldId id="262" r:id="rId14"/>
    <p:sldId id="333" r:id="rId15"/>
    <p:sldId id="335" r:id="rId16"/>
    <p:sldId id="337" r:id="rId17"/>
    <p:sldId id="340" r:id="rId18"/>
    <p:sldId id="341" r:id="rId19"/>
    <p:sldId id="514" r:id="rId20"/>
    <p:sldId id="274" r:id="rId21"/>
    <p:sldId id="516" r:id="rId22"/>
    <p:sldId id="298" r:id="rId23"/>
    <p:sldId id="513" r:id="rId24"/>
    <p:sldId id="330" r:id="rId25"/>
    <p:sldId id="518" r:id="rId26"/>
    <p:sldId id="517" r:id="rId27"/>
    <p:sldId id="519" r:id="rId28"/>
    <p:sldId id="520" r:id="rId29"/>
  </p:sldIdLst>
  <p:sldSz cx="9144000" cy="6858000" type="screen4x3"/>
  <p:notesSz cx="9144000" cy="6858000"/>
  <p:embeddedFontLst>
    <p:embeddedFont>
      <p:font typeface="Verdana" panose="020B0604030504040204" pitchFamily="34" charset="0"/>
      <p:regular r:id="rId32"/>
      <p:bold r:id="rId33"/>
      <p:italic r:id="rId34"/>
      <p:boldItalic r:id="rId35"/>
    </p:embeddedFont>
    <p:embeddedFont>
      <p:font typeface="Minion" panose="020B0604020202020204"/>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Candara" panose="020E050203030302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ＭＳ Ｐゴシック" panose="020B0600070205080204" pitchFamily="34" charset="-128"/>
      <p:regular r:id="rId52"/>
    </p:embeddedFont>
    <p:embeddedFont>
      <p:font typeface="Wingdings 2" panose="05020102010507070707" pitchFamily="18" charset="2"/>
      <p:regular r:id="rId53"/>
    </p:embeddedFont>
  </p:embeddedFontLst>
  <p:custDataLst>
    <p:tags r:id="rId5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blad" id="{8422E410-CA51-4A5E-B89E-E071DC8571AF}">
          <p14:sldIdLst>
            <p14:sldId id="269"/>
            <p14:sldId id="270"/>
            <p14:sldId id="271"/>
            <p14:sldId id="272"/>
            <p14:sldId id="273"/>
            <p14:sldId id="275"/>
            <p14:sldId id="276"/>
            <p14:sldId id="329"/>
            <p14:sldId id="331"/>
            <p14:sldId id="262"/>
            <p14:sldId id="333"/>
            <p14:sldId id="335"/>
            <p14:sldId id="337"/>
            <p14:sldId id="340"/>
            <p14:sldId id="341"/>
            <p14:sldId id="514"/>
            <p14:sldId id="274"/>
            <p14:sldId id="516"/>
            <p14:sldId id="298"/>
            <p14:sldId id="513"/>
            <p14:sldId id="330"/>
            <p14:sldId id="518"/>
            <p14:sldId id="517"/>
            <p14:sldId id="519"/>
            <p14:sldId id="52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1" autoAdjust="0"/>
    <p:restoredTop sz="85537" autoAdjust="0"/>
  </p:normalViewPr>
  <p:slideViewPr>
    <p:cSldViewPr>
      <p:cViewPr varScale="1">
        <p:scale>
          <a:sx n="59" d="100"/>
          <a:sy n="59" d="100"/>
        </p:scale>
        <p:origin x="1496" y="1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0.fntdata"/><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BBCADA1-E958-483C-B1B3-D6A533C93FBD}" type="datetimeFigureOut">
              <a:rPr lang="nl-NL" smtClean="0"/>
              <a:pPr/>
              <a:t>12-11-2021</a:t>
            </a:fld>
            <a:endParaRPr lang="nl-NL"/>
          </a:p>
        </p:txBody>
      </p:sp>
      <p:sp>
        <p:nvSpPr>
          <p:cNvPr id="4" name="Tijdelijke aanduiding voor voettekst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8B511A-BC6E-44A8-A047-83E879F25A7B}" type="slidenum">
              <a:rPr lang="nl-NL" smtClean="0"/>
              <a:pPr/>
              <a:t>‹nr.›</a:t>
            </a:fld>
            <a:endParaRPr lang="nl-NL"/>
          </a:p>
        </p:txBody>
      </p:sp>
    </p:spTree>
    <p:extLst>
      <p:ext uri="{BB962C8B-B14F-4D97-AF65-F5344CB8AC3E}">
        <p14:creationId xmlns:p14="http://schemas.microsoft.com/office/powerpoint/2010/main" val="1634874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35698784-F1F2-4D71-B346-94F94D5EBAA2}" type="datetimeFigureOut">
              <a:rPr lang="nl-NL" smtClean="0"/>
              <a:pPr/>
              <a:t>12-11-2021</a:t>
            </a:fld>
            <a:endParaRPr lang="nl-NL"/>
          </a:p>
        </p:txBody>
      </p:sp>
      <p:sp>
        <p:nvSpPr>
          <p:cNvPr id="4" name="Tijdelijke aanduiding voor dia-afbeelding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12ECD43-08E5-4945-BC4F-4857758E978F}" type="slidenum">
              <a:rPr lang="nl-NL" smtClean="0"/>
              <a:pPr/>
              <a:t>‹nr.›</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9874C-BA8B-4A04-9D10-54017188925B}" type="slidenum">
              <a:rPr lang="en-US" altLang="nl-NL"/>
              <a:pPr/>
              <a:t>1</a:t>
            </a:fld>
            <a:endParaRPr lang="en-US" altLang="nl-NL"/>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65412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Tx/>
              <a:buChar char="•"/>
              <a:defRPr/>
            </a:pPr>
            <a:r>
              <a:rPr lang="nl-NL" sz="2800" kern="0" dirty="0">
                <a:latin typeface="Calibri" pitchFamily="34" charset="0"/>
                <a:cs typeface="Calibri" pitchFamily="34" charset="0"/>
              </a:rPr>
              <a:t>Controverse</a:t>
            </a:r>
          </a:p>
          <a:p>
            <a:pPr marL="800100" lvl="1" indent="-342900">
              <a:buFontTx/>
              <a:buChar char="•"/>
              <a:defRPr/>
            </a:pPr>
            <a:r>
              <a:rPr lang="nl-NL" sz="1600" kern="0" dirty="0">
                <a:latin typeface="Calibri" pitchFamily="34" charset="0"/>
                <a:cs typeface="Calibri" pitchFamily="34" charset="0"/>
              </a:rPr>
              <a:t>Tegengestelde </a:t>
            </a:r>
            <a:r>
              <a:rPr lang="nl-NL" kern="0" dirty="0">
                <a:latin typeface="Calibri" pitchFamily="34" charset="0"/>
                <a:cs typeface="Calibri" pitchFamily="34" charset="0"/>
              </a:rPr>
              <a:t>perspectieven</a:t>
            </a:r>
            <a:r>
              <a:rPr lang="nl-NL" b="1" kern="0" dirty="0">
                <a:latin typeface="Calibri" pitchFamily="34" charset="0"/>
                <a:cs typeface="Calibri" pitchFamily="34" charset="0"/>
              </a:rPr>
              <a:t> in </a:t>
            </a:r>
            <a:r>
              <a:rPr lang="nl-NL" kern="0" dirty="0">
                <a:latin typeface="Calibri" pitchFamily="34" charset="0"/>
                <a:cs typeface="Calibri" pitchFamily="34" charset="0"/>
              </a:rPr>
              <a:t>en </a:t>
            </a:r>
            <a:r>
              <a:rPr lang="nl-NL" b="1" kern="0" dirty="0">
                <a:latin typeface="Calibri" pitchFamily="34" charset="0"/>
                <a:cs typeface="Calibri" pitchFamily="34" charset="0"/>
              </a:rPr>
              <a:t>op</a:t>
            </a:r>
            <a:r>
              <a:rPr lang="nl-NL" kern="0" dirty="0">
                <a:latin typeface="Calibri" pitchFamily="34" charset="0"/>
                <a:cs typeface="Calibri" pitchFamily="34" charset="0"/>
              </a:rPr>
              <a:t> het verleden. Niet altijd gevoelig</a:t>
            </a:r>
            <a:endParaRPr lang="nl-NL" sz="1600" kern="0" dirty="0">
              <a:latin typeface="Calibri" pitchFamily="34" charset="0"/>
              <a:cs typeface="Calibri" pitchFamily="34" charset="0"/>
            </a:endParaRPr>
          </a:p>
          <a:p>
            <a:pPr marL="800100" lvl="1" indent="-342900">
              <a:buFontTx/>
              <a:buChar char="•"/>
              <a:defRPr/>
            </a:pPr>
            <a:r>
              <a:rPr lang="nl-NL" sz="1600" kern="0" dirty="0">
                <a:latin typeface="Calibri" pitchFamily="34" charset="0"/>
                <a:cs typeface="Calibri" pitchFamily="34" charset="0"/>
              </a:rPr>
              <a:t>Doel: kritisch kijken naar bronnen en perspectieven en leren zelf een standpunt in te nemen en te onderbouwen; burgerschap</a:t>
            </a:r>
          </a:p>
          <a:p>
            <a:pPr marL="1257300" lvl="2" indent="-342900">
              <a:buFontTx/>
              <a:buChar char="•"/>
              <a:defRPr/>
            </a:pPr>
            <a:r>
              <a:rPr lang="nl-NL" sz="1600" kern="0" dirty="0">
                <a:latin typeface="Calibri" pitchFamily="34" charset="0"/>
                <a:cs typeface="Calibri" pitchFamily="34" charset="0"/>
              </a:rPr>
              <a:t>misschien iets zeggen over de verschillende mogelijke reacties van </a:t>
            </a:r>
            <a:r>
              <a:rPr lang="nl-NL" sz="1600" kern="0" dirty="0" err="1">
                <a:latin typeface="Calibri" pitchFamily="34" charset="0"/>
                <a:cs typeface="Calibri" pitchFamily="34" charset="0"/>
              </a:rPr>
              <a:t>leelringen</a:t>
            </a:r>
            <a:r>
              <a:rPr lang="nl-NL" sz="1600" kern="0" dirty="0">
                <a:latin typeface="Calibri" pitchFamily="34" charset="0"/>
                <a:cs typeface="Calibri" pitchFamily="34" charset="0"/>
              </a:rPr>
              <a:t>? Emotie/Afsluiten/Ongenuanceerd/Onverschillig?</a:t>
            </a:r>
          </a:p>
          <a:p>
            <a:pPr marL="800100" lvl="1" indent="-342900">
              <a:buFontTx/>
              <a:buChar char="•"/>
              <a:defRPr/>
            </a:pPr>
            <a:r>
              <a:rPr lang="nl-NL" sz="1600" kern="0" dirty="0">
                <a:latin typeface="Calibri" pitchFamily="34" charset="0"/>
                <a:cs typeface="Calibri" pitchFamily="34" charset="0"/>
              </a:rPr>
              <a:t>Voorbeelden: sociale kwestie</a:t>
            </a:r>
          </a:p>
          <a:p>
            <a:pPr marL="800100" lvl="1" indent="-342900">
              <a:buFontTx/>
              <a:buChar char="•"/>
              <a:defRPr/>
            </a:pPr>
            <a:endParaRPr lang="nl-NL" sz="1400" kern="0" dirty="0">
              <a:latin typeface="Calibri" pitchFamily="34" charset="0"/>
              <a:cs typeface="Calibri" pitchFamily="34" charset="0"/>
            </a:endParaRPr>
          </a:p>
          <a:p>
            <a:pPr marL="342900" indent="-342900">
              <a:buFontTx/>
              <a:buChar char="•"/>
              <a:defRPr/>
            </a:pPr>
            <a:r>
              <a:rPr lang="nl-NL" sz="2800" kern="0" dirty="0">
                <a:latin typeface="Calibri" pitchFamily="34" charset="0"/>
                <a:cs typeface="Calibri" pitchFamily="34" charset="0"/>
              </a:rPr>
              <a:t>Trauma en sociale identiteit</a:t>
            </a:r>
          </a:p>
          <a:p>
            <a:pPr marL="800100" lvl="1" indent="-342900">
              <a:buFontTx/>
              <a:buChar char="•"/>
              <a:defRPr/>
            </a:pPr>
            <a:r>
              <a:rPr lang="nl-NL" sz="1600" kern="0" dirty="0">
                <a:latin typeface="Calibri" pitchFamily="34" charset="0"/>
                <a:cs typeface="Calibri" pitchFamily="34" charset="0"/>
              </a:rPr>
              <a:t>Persoonlijk ervaren of  trauma's van groepen (genocide, oorlog) of een conflict/imagoschade vanwege (negatieve) imago van de groep waartoe je behoort </a:t>
            </a:r>
          </a:p>
          <a:p>
            <a:pPr marL="800100" lvl="1" indent="-342900">
              <a:buFont typeface="Arial" pitchFamily="34" charset="0"/>
              <a:buChar char="•"/>
              <a:defRPr/>
            </a:pPr>
            <a:r>
              <a:rPr lang="nl-NL" sz="1600" kern="0" dirty="0">
                <a:latin typeface="Calibri" pitchFamily="34" charset="0"/>
                <a:cs typeface="Calibri" pitchFamily="34" charset="0"/>
              </a:rPr>
              <a:t>Doelen: </a:t>
            </a:r>
            <a:r>
              <a:rPr lang="nl-NL" sz="1600" b="1" kern="0" dirty="0">
                <a:latin typeface="Calibri" pitchFamily="34" charset="0"/>
                <a:cs typeface="Calibri" pitchFamily="34" charset="0"/>
              </a:rPr>
              <a:t>psychoanalytisch</a:t>
            </a:r>
            <a:r>
              <a:rPr lang="nl-NL" sz="1600" kern="0" dirty="0">
                <a:latin typeface="Calibri" pitchFamily="34" charset="0"/>
                <a:cs typeface="Calibri" pitchFamily="34" charset="0"/>
              </a:rPr>
              <a:t>: focus op slachtoffers, verwerking/inleving</a:t>
            </a:r>
          </a:p>
          <a:p>
            <a:pPr marL="1714500" lvl="3" indent="-342900">
              <a:defRPr/>
            </a:pPr>
            <a:r>
              <a:rPr lang="nl-NL" sz="1600" b="1" kern="0" dirty="0">
                <a:latin typeface="Calibri" pitchFamily="34" charset="0"/>
                <a:cs typeface="Calibri" pitchFamily="34" charset="0"/>
              </a:rPr>
              <a:t> sociale identiteit: </a:t>
            </a:r>
            <a:r>
              <a:rPr lang="nl-NL" sz="1600" kern="0" dirty="0">
                <a:latin typeface="Calibri" pitchFamily="34" charset="0"/>
                <a:cs typeface="Calibri" pitchFamily="34" charset="0"/>
              </a:rPr>
              <a:t> conflict de-escaleren, toekomstige generaties mogelijkheden laten zien om conflicten op te lossen/imago te herstellen </a:t>
            </a:r>
          </a:p>
          <a:p>
            <a:pPr marL="800100" lvl="1" indent="-342900">
              <a:buFont typeface="Arial" pitchFamily="34" charset="0"/>
              <a:buChar char="•"/>
              <a:defRPr/>
            </a:pPr>
            <a:r>
              <a:rPr lang="nl-NL" sz="1600" kern="0" dirty="0">
                <a:latin typeface="Calibri" pitchFamily="34" charset="0"/>
                <a:cs typeface="Calibri" pitchFamily="34" charset="0"/>
              </a:rPr>
              <a:t>Voorbeelden: geloofsidentiteit, maar ook maatschappelijk verantwoordelijkheidsgevoel voor slavenhandel.</a:t>
            </a:r>
          </a:p>
          <a:p>
            <a:pPr marL="800100" lvl="1" indent="-342900">
              <a:buFont typeface="Arial" pitchFamily="34" charset="0"/>
              <a:buChar char="•"/>
              <a:defRPr/>
            </a:pPr>
            <a:r>
              <a:rPr lang="nl-NL" sz="1600" kern="0" dirty="0">
                <a:latin typeface="Calibri" pitchFamily="34" charset="0"/>
                <a:cs typeface="Calibri" pitchFamily="34" charset="0"/>
              </a:rPr>
              <a:t>Slachtofferschap kan invulling geven aan imago/sociale identiteit, in tegenstelling tot trauma willen leerlingen hier het dus juist wel over hebben/competitie</a:t>
            </a:r>
          </a:p>
          <a:p>
            <a:pPr marL="342900" indent="-342900">
              <a:buFont typeface="Arial" pitchFamily="34" charset="0"/>
              <a:buChar char="•"/>
              <a:defRPr/>
            </a:pPr>
            <a:endParaRPr lang="nl-NL" sz="1400" b="1" kern="0" dirty="0">
              <a:latin typeface="Calibri" pitchFamily="34" charset="0"/>
              <a:cs typeface="Calibri" pitchFamily="34" charset="0"/>
            </a:endParaRPr>
          </a:p>
          <a:p>
            <a:pPr marL="342900" indent="-342900">
              <a:defRPr/>
            </a:pPr>
            <a:r>
              <a:rPr lang="nl-NL" b="1" kern="0" dirty="0">
                <a:latin typeface="Calibri" pitchFamily="34" charset="0"/>
                <a:cs typeface="Calibri" pitchFamily="34" charset="0"/>
              </a:rPr>
              <a:t>Onderwerpen zijn meestal gevoelig voor leerlingen omdat ze het idee hebben dat die hun groepsimago schaden.</a:t>
            </a:r>
          </a:p>
          <a:p>
            <a:endParaRPr lang="nl-NL" dirty="0"/>
          </a:p>
        </p:txBody>
      </p:sp>
      <p:sp>
        <p:nvSpPr>
          <p:cNvPr id="4" name="Tijdelijke aanduiding voor dianummer 3"/>
          <p:cNvSpPr>
            <a:spLocks noGrp="1"/>
          </p:cNvSpPr>
          <p:nvPr>
            <p:ph type="sldNum" sz="quarter" idx="5"/>
          </p:nvPr>
        </p:nvSpPr>
        <p:spPr/>
        <p:txBody>
          <a:bodyPr/>
          <a:lstStyle/>
          <a:p>
            <a:fld id="{812ECD43-08E5-4945-BC4F-4857758E978F}" type="slidenum">
              <a:rPr lang="nl-NL" smtClean="0"/>
              <a:pPr/>
              <a:t>6</a:t>
            </a:fld>
            <a:endParaRPr lang="nl-NL"/>
          </a:p>
        </p:txBody>
      </p:sp>
    </p:spTree>
    <p:extLst>
      <p:ext uri="{BB962C8B-B14F-4D97-AF65-F5344CB8AC3E}">
        <p14:creationId xmlns:p14="http://schemas.microsoft.com/office/powerpoint/2010/main" val="22240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CC45D-988E-434F-ADA1-18DD35E55F46}" type="slidenum">
              <a:rPr lang="en-GB" smtClean="0"/>
              <a:pPr/>
              <a:t>8</a:t>
            </a:fld>
            <a:endParaRPr lang="en-GB"/>
          </a:p>
        </p:txBody>
      </p:sp>
    </p:spTree>
    <p:extLst>
      <p:ext uri="{BB962C8B-B14F-4D97-AF65-F5344CB8AC3E}">
        <p14:creationId xmlns:p14="http://schemas.microsoft.com/office/powerpoint/2010/main" val="31734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CC45D-988E-434F-ADA1-18DD35E55F46}" type="slidenum">
              <a:rPr lang="en-GB" smtClean="0"/>
              <a:pPr/>
              <a:t>12</a:t>
            </a:fld>
            <a:endParaRPr lang="en-GB"/>
          </a:p>
        </p:txBody>
      </p:sp>
    </p:spTree>
    <p:extLst>
      <p:ext uri="{BB962C8B-B14F-4D97-AF65-F5344CB8AC3E}">
        <p14:creationId xmlns:p14="http://schemas.microsoft.com/office/powerpoint/2010/main" val="424328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CC45D-988E-434F-ADA1-18DD35E55F46}" type="slidenum">
              <a:rPr lang="en-GB" smtClean="0"/>
              <a:pPr/>
              <a:t>14</a:t>
            </a:fld>
            <a:endParaRPr lang="en-GB"/>
          </a:p>
        </p:txBody>
      </p:sp>
    </p:spTree>
    <p:extLst>
      <p:ext uri="{BB962C8B-B14F-4D97-AF65-F5344CB8AC3E}">
        <p14:creationId xmlns:p14="http://schemas.microsoft.com/office/powerpoint/2010/main" val="2041520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CC45D-988E-434F-ADA1-18DD35E55F46}" type="slidenum">
              <a:rPr lang="en-GB" smtClean="0"/>
              <a:pPr/>
              <a:t>18</a:t>
            </a:fld>
            <a:endParaRPr lang="en-GB"/>
          </a:p>
        </p:txBody>
      </p:sp>
    </p:spTree>
    <p:extLst>
      <p:ext uri="{BB962C8B-B14F-4D97-AF65-F5344CB8AC3E}">
        <p14:creationId xmlns:p14="http://schemas.microsoft.com/office/powerpoint/2010/main" val="115326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Mag je dieren doodmaken om op te eten? (bronnen uiteenzetten. Partij voor de dieren, bijbel, facebook). Wetenschap is ook maar wetenschap, waardenvrije wetenschap bestaat niet. Wetenschapper dat vlees eten goed is; Wetenschapper dat het niet goed is. Welke wel/niet of op welke manier?</a:t>
            </a:r>
          </a:p>
          <a:p>
            <a:endParaRPr lang="nl-NL" dirty="0"/>
          </a:p>
        </p:txBody>
      </p:sp>
      <p:sp>
        <p:nvSpPr>
          <p:cNvPr id="4" name="Tijdelijke aanduiding voor dianummer 3"/>
          <p:cNvSpPr>
            <a:spLocks noGrp="1"/>
          </p:cNvSpPr>
          <p:nvPr>
            <p:ph type="sldNum" sz="quarter" idx="5"/>
          </p:nvPr>
        </p:nvSpPr>
        <p:spPr/>
        <p:txBody>
          <a:bodyPr/>
          <a:lstStyle/>
          <a:p>
            <a:fld id="{812ECD43-08E5-4945-BC4F-4857758E978F}" type="slidenum">
              <a:rPr lang="nl-NL" smtClean="0"/>
              <a:pPr/>
              <a:t>22</a:t>
            </a:fld>
            <a:endParaRPr lang="nl-NL"/>
          </a:p>
        </p:txBody>
      </p:sp>
    </p:spTree>
    <p:extLst>
      <p:ext uri="{BB962C8B-B14F-4D97-AF65-F5344CB8AC3E}">
        <p14:creationId xmlns:p14="http://schemas.microsoft.com/office/powerpoint/2010/main" val="1882201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1" y="-1"/>
            <a:ext cx="9143999" cy="4521941"/>
          </a:xfrm>
          <a:solidFill>
            <a:srgbClr val="8592BC"/>
          </a:solidFill>
        </p:spPr>
        <p:txBody>
          <a:bodyPr>
            <a:normAutofit/>
          </a:bodyPr>
          <a:lstStyle>
            <a:lvl1pPr marL="0" indent="0">
              <a:buNone/>
              <a:defRPr sz="100">
                <a:solidFill>
                  <a:schemeClr val="bg2"/>
                </a:solidFill>
              </a:defRPr>
            </a:lvl1pPr>
          </a:lstStyle>
          <a:p>
            <a:pPr lvl="0"/>
            <a:r>
              <a:rPr lang="nl-NL" noProof="0" dirty="0"/>
              <a:t>..</a:t>
            </a:r>
          </a:p>
        </p:txBody>
      </p:sp>
      <p:sp>
        <p:nvSpPr>
          <p:cNvPr id="6" name="Tijdelijke aanduiding voor tekst 5"/>
          <p:cNvSpPr>
            <a:spLocks noGrp="1"/>
          </p:cNvSpPr>
          <p:nvPr>
            <p:ph type="body" sz="quarter" idx="12" hasCustomPrompt="1"/>
          </p:nvPr>
        </p:nvSpPr>
        <p:spPr>
          <a:xfrm>
            <a:off x="1" y="2"/>
            <a:ext cx="9144000" cy="3719335"/>
          </a:xfrm>
          <a:solidFill>
            <a:schemeClr val="bg2"/>
          </a:solidFill>
        </p:spPr>
        <p:txBody>
          <a:bodyPr>
            <a:normAutofit/>
          </a:bodyPr>
          <a:lstStyle>
            <a:lvl1pPr marL="0" indent="0">
              <a:buNone/>
              <a:defRPr sz="100">
                <a:solidFill>
                  <a:schemeClr val="bg2"/>
                </a:solidFill>
              </a:defRPr>
            </a:lvl1pPr>
          </a:lstStyle>
          <a:p>
            <a:pPr lvl="0"/>
            <a:r>
              <a:rPr lang="nl-NL" noProof="0" dirty="0"/>
              <a:t>..</a:t>
            </a:r>
          </a:p>
        </p:txBody>
      </p:sp>
      <p:sp>
        <p:nvSpPr>
          <p:cNvPr id="2" name="Titel 1"/>
          <p:cNvSpPr>
            <a:spLocks noGrp="1"/>
          </p:cNvSpPr>
          <p:nvPr>
            <p:ph type="title" hasCustomPrompt="1"/>
          </p:nvPr>
        </p:nvSpPr>
        <p:spPr>
          <a:xfrm>
            <a:off x="1359243" y="1052736"/>
            <a:ext cx="7389221" cy="1656184"/>
          </a:xfrm>
        </p:spPr>
        <p:txBody>
          <a:bodyPr/>
          <a:lstStyle>
            <a:lvl1pPr algn="l">
              <a:defRPr sz="4800">
                <a:solidFill>
                  <a:schemeClr val="bg1"/>
                </a:solidFill>
              </a:defRPr>
            </a:lvl1pPr>
          </a:lstStyle>
          <a:p>
            <a:r>
              <a:rPr lang="nl-NL" noProof="0" dirty="0"/>
              <a:t>Titel van de presentatie</a:t>
            </a:r>
          </a:p>
        </p:txBody>
      </p:sp>
      <p:sp>
        <p:nvSpPr>
          <p:cNvPr id="20" name="Tijdelijke aanduiding voor tekst 19"/>
          <p:cNvSpPr>
            <a:spLocks noGrp="1"/>
          </p:cNvSpPr>
          <p:nvPr>
            <p:ph type="body" sz="quarter" idx="14" hasCustomPrompt="1"/>
          </p:nvPr>
        </p:nvSpPr>
        <p:spPr>
          <a:xfrm>
            <a:off x="1359243" y="3934610"/>
            <a:ext cx="4042079" cy="393700"/>
          </a:xfrm>
        </p:spPr>
        <p:txBody>
          <a:bodyPr anchor="ctr">
            <a:normAutofit/>
          </a:bodyPr>
          <a:lstStyle>
            <a:lvl1pPr marL="0" indent="0">
              <a:buNone/>
              <a:defRPr sz="2000">
                <a:solidFill>
                  <a:schemeClr val="bg1"/>
                </a:solidFill>
              </a:defRPr>
            </a:lvl1pPr>
          </a:lstStyle>
          <a:p>
            <a:pPr lvl="0"/>
            <a:r>
              <a:rPr lang="nl-NL" noProof="0" dirty="0"/>
              <a:t>Subtitel presentatie</a:t>
            </a:r>
          </a:p>
        </p:txBody>
      </p:sp>
      <p:sp>
        <p:nvSpPr>
          <p:cNvPr id="8" name="Tijdelijke aanduiding voor datum 3"/>
          <p:cNvSpPr>
            <a:spLocks noGrp="1"/>
          </p:cNvSpPr>
          <p:nvPr>
            <p:ph type="dt" sz="half" idx="2"/>
          </p:nvPr>
        </p:nvSpPr>
        <p:spPr>
          <a:xfrm>
            <a:off x="5497060" y="3934685"/>
            <a:ext cx="3243080" cy="394127"/>
          </a:xfrm>
          <a:prstGeom prst="rect">
            <a:avLst/>
          </a:prstGeom>
        </p:spPr>
        <p:txBody>
          <a:bodyPr vert="horz" lIns="0" tIns="0" rIns="0" bIns="0" rtlCol="0" anchor="ctr"/>
          <a:lstStyle>
            <a:lvl1pPr algn="r">
              <a:defRPr sz="2000">
                <a:solidFill>
                  <a:schemeClr val="bg1"/>
                </a:solidFill>
              </a:defRPr>
            </a:lvl1pPr>
          </a:lstStyle>
          <a:p>
            <a:endParaRPr lang="nl-NL" noProof="0" dirty="0"/>
          </a:p>
        </p:txBody>
      </p:sp>
      <p:pic>
        <p:nvPicPr>
          <p:cNvPr id="9"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3048" y="5051754"/>
            <a:ext cx="2358752" cy="1000088"/>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69819" y="6543376"/>
            <a:ext cx="2846250" cy="270000"/>
          </a:xfrm>
          <a:prstGeom prst="rect">
            <a:avLst/>
          </a:prstGeom>
        </p:spPr>
      </p:pic>
      <p:pic>
        <p:nvPicPr>
          <p:cNvPr id="11" name="Picture 2" descr="J:\Workgroups\ICL\Algemeen\Communicatie ICLON\Logo's\Logo's ICLON\ICLON\JPG\Logo ICLO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792090" y="5185641"/>
            <a:ext cx="2901950" cy="70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79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1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grafiek in te voegen</a:t>
            </a:r>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702950967"/>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video in te voegen</a:t>
            </a:r>
          </a:p>
        </p:txBody>
      </p:sp>
      <p:pic>
        <p:nvPicPr>
          <p:cNvPr id="14" name="Afbeelding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65317074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2"/>
            <a:ext cx="9144000" cy="4521939"/>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331640" y="1052736"/>
            <a:ext cx="7390800" cy="1656184"/>
          </a:xfrm>
        </p:spPr>
        <p:txBody>
          <a:bodyPr/>
          <a:lstStyle>
            <a:lvl1pPr algn="l">
              <a:defRPr sz="4800">
                <a:solidFill>
                  <a:schemeClr val="bg1"/>
                </a:solidFill>
              </a:defRPr>
            </a:lvl1pPr>
          </a:lstStyle>
          <a:p>
            <a:r>
              <a:rPr lang="nl-NL" dirty="0"/>
              <a:t>Titel afsluiting</a:t>
            </a:r>
          </a:p>
        </p:txBody>
      </p:sp>
      <p:pic>
        <p:nvPicPr>
          <p:cNvPr id="7"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3048" y="5051754"/>
            <a:ext cx="2358752" cy="100008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69819" y="6543376"/>
            <a:ext cx="2846250" cy="270000"/>
          </a:xfrm>
          <a:prstGeom prst="rect">
            <a:avLst/>
          </a:prstGeom>
        </p:spPr>
      </p:pic>
      <p:pic>
        <p:nvPicPr>
          <p:cNvPr id="9" name="Picture 2" descr="J:\Workgroups\ICL\Algemeen\Communicatie ICLON\Logo's\Logo's ICLON\ICLON\JPG\Logo ICLO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792090" y="5185641"/>
            <a:ext cx="2901950" cy="70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6288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eldia">
    <p:bg>
      <p:bgPr>
        <a:solidFill>
          <a:srgbClr val="8592BC"/>
        </a:solidFill>
        <a:effectLst/>
      </p:bgPr>
    </p:bg>
    <p:spTree>
      <p:nvGrpSpPr>
        <p:cNvPr id="1" name=""/>
        <p:cNvGrpSpPr/>
        <p:nvPr/>
      </p:nvGrpSpPr>
      <p:grpSpPr>
        <a:xfrm>
          <a:off x="0" y="0"/>
          <a:ext cx="0" cy="0"/>
          <a:chOff x="0" y="0"/>
          <a:chExt cx="0" cy="0"/>
        </a:xfrm>
      </p:grpSpPr>
      <p:sp>
        <p:nvSpPr>
          <p:cNvPr id="5124" name="Rectangle 4"/>
          <p:cNvSpPr>
            <a:spLocks noChangeArrowheads="1"/>
          </p:cNvSpPr>
          <p:nvPr/>
        </p:nvSpPr>
        <p:spPr bwMode="auto">
          <a:xfrm>
            <a:off x="0" y="5057775"/>
            <a:ext cx="9144000" cy="1438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5163" name="Rectangle 43"/>
          <p:cNvSpPr>
            <a:spLocks noChangeArrowheads="1"/>
          </p:cNvSpPr>
          <p:nvPr/>
        </p:nvSpPr>
        <p:spPr bwMode="auto">
          <a:xfrm>
            <a:off x="0" y="0"/>
            <a:ext cx="9144000" cy="4340225"/>
          </a:xfrm>
          <a:prstGeom prst="rect">
            <a:avLst/>
          </a:prstGeom>
          <a:solidFill>
            <a:srgbClr val="0C25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buFontTx/>
              <a:buChar char="•"/>
            </a:pPr>
            <a:endParaRPr lang="nl-NL" altLang="nl-NL" sz="1800">
              <a:solidFill>
                <a:schemeClr val="tx1"/>
              </a:solidFill>
              <a:latin typeface="Arial" charset="0"/>
            </a:endParaRPr>
          </a:p>
        </p:txBody>
      </p:sp>
      <p:sp>
        <p:nvSpPr>
          <p:cNvPr id="5123" name="Rectangle 3"/>
          <p:cNvSpPr>
            <a:spLocks noGrp="1" noChangeArrowheads="1"/>
          </p:cNvSpPr>
          <p:nvPr>
            <p:ph type="subTitle" idx="1"/>
          </p:nvPr>
        </p:nvSpPr>
        <p:spPr>
          <a:xfrm>
            <a:off x="468313" y="4508500"/>
            <a:ext cx="5472112" cy="360363"/>
          </a:xfrm>
        </p:spPr>
        <p:txBody>
          <a:bodyPr/>
          <a:lstStyle>
            <a:lvl1pPr marL="0" indent="0">
              <a:buFontTx/>
              <a:buNone/>
              <a:defRPr sz="2000">
                <a:solidFill>
                  <a:schemeClr val="bg1"/>
                </a:solidFill>
              </a:defRPr>
            </a:lvl1pPr>
          </a:lstStyle>
          <a:p>
            <a:pPr lvl="0"/>
            <a:r>
              <a:rPr lang="nl-NL" altLang="nl-NL" noProof="0"/>
              <a:t>Klik om de ondertitelstijl van het model te bewerken</a:t>
            </a:r>
          </a:p>
        </p:txBody>
      </p:sp>
      <p:sp>
        <p:nvSpPr>
          <p:cNvPr id="5170" name="Rectangle 50"/>
          <p:cNvSpPr>
            <a:spLocks noGrp="1" noChangeArrowheads="1"/>
          </p:cNvSpPr>
          <p:nvPr>
            <p:ph type="dt" sz="quarter" idx="2"/>
          </p:nvPr>
        </p:nvSpPr>
        <p:spPr bwMode="auto">
          <a:xfrm>
            <a:off x="6084888" y="4511675"/>
            <a:ext cx="2613025" cy="355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FontTx/>
              <a:buNone/>
              <a:defRPr/>
            </a:lvl1pPr>
          </a:lstStyle>
          <a:p>
            <a:endParaRPr lang="nl-NL" altLang="nl-NL"/>
          </a:p>
        </p:txBody>
      </p:sp>
      <p:sp>
        <p:nvSpPr>
          <p:cNvPr id="5186" name="Rectangle 66"/>
          <p:cNvSpPr>
            <a:spLocks noChangeArrowheads="1"/>
          </p:cNvSpPr>
          <p:nvPr/>
        </p:nvSpPr>
        <p:spPr bwMode="auto">
          <a:xfrm>
            <a:off x="0" y="6497638"/>
            <a:ext cx="9144000" cy="360362"/>
          </a:xfrm>
          <a:prstGeom prst="rect">
            <a:avLst/>
          </a:prstGeom>
          <a:solidFill>
            <a:srgbClr val="0C25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5191" name="Text Box 71"/>
          <p:cNvSpPr txBox="1">
            <a:spLocks noChangeArrowheads="1"/>
          </p:cNvSpPr>
          <p:nvPr/>
        </p:nvSpPr>
        <p:spPr bwMode="auto">
          <a:xfrm>
            <a:off x="0" y="6453188"/>
            <a:ext cx="9144000" cy="304800"/>
          </a:xfrm>
          <a:prstGeom prst="rect">
            <a:avLst/>
          </a:prstGeom>
          <a:solidFill>
            <a:srgbClr val="0C25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100000"/>
              </a:lnSpc>
              <a:spcBef>
                <a:spcPct val="50000"/>
              </a:spcBef>
              <a:buFontTx/>
              <a:buNone/>
            </a:pPr>
            <a:r>
              <a:rPr lang="nl-NL" altLang="nl-NL" sz="1400" b="1"/>
              <a:t>ICLON, Interfacultair Centrum voor Lerarenopleiding, Onderwijsontwikkeling en Nascholing</a:t>
            </a:r>
          </a:p>
        </p:txBody>
      </p:sp>
      <p:sp>
        <p:nvSpPr>
          <p:cNvPr id="5192" name="Rectangle 72"/>
          <p:cNvSpPr>
            <a:spLocks noGrp="1" noChangeArrowheads="1"/>
          </p:cNvSpPr>
          <p:nvPr>
            <p:ph type="sldNum" sz="quarter" idx="4"/>
          </p:nvPr>
        </p:nvSpPr>
        <p:spPr>
          <a:xfrm>
            <a:off x="0" y="6524625"/>
            <a:ext cx="1547813" cy="260350"/>
          </a:xfr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fld id="{F53352C7-89D7-4F17-B3B6-89ABAD78BBCE}" type="slidenum">
              <a:rPr lang="en-US" altLang="nl-NL"/>
              <a:pPr/>
              <a:t>‹nr.›</a:t>
            </a:fld>
            <a:endParaRPr lang="en-US" altLang="nl-NL"/>
          </a:p>
        </p:txBody>
      </p:sp>
      <p:pic>
        <p:nvPicPr>
          <p:cNvPr id="5193" name="Picture 73" descr="Logo ICL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4788" y="5638800"/>
            <a:ext cx="18589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4" name="Picture 74" descr="Logo-UniversiteitLeiden-CMYK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229225"/>
            <a:ext cx="267335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4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nl-NL"/>
          </a:p>
        </p:txBody>
      </p:sp>
      <p:sp>
        <p:nvSpPr>
          <p:cNvPr id="3" name="Rectangle 5"/>
          <p:cNvSpPr>
            <a:spLocks noGrp="1" noChangeArrowheads="1"/>
          </p:cNvSpPr>
          <p:nvPr>
            <p:ph type="ftr" sz="quarter" idx="11"/>
          </p:nvPr>
        </p:nvSpPr>
        <p:spPr>
          <a:ln/>
        </p:spPr>
        <p:txBody>
          <a:bodyPr/>
          <a:lstStyle>
            <a:lvl1pPr>
              <a:defRPr/>
            </a:lvl1pPr>
          </a:lstStyle>
          <a:p>
            <a:r>
              <a:rPr lang="en-US"/>
              <a:t>Faculteit der Maatschappij- en Gedragswetenschappen</a:t>
            </a:r>
            <a:endParaRPr lang="en-US">
              <a:solidFill>
                <a:schemeClr val="tx1"/>
              </a:solidFill>
            </a:endParaRPr>
          </a:p>
        </p:txBody>
      </p:sp>
      <p:sp>
        <p:nvSpPr>
          <p:cNvPr id="4" name="Rectangle 6"/>
          <p:cNvSpPr>
            <a:spLocks noGrp="1" noChangeArrowheads="1"/>
          </p:cNvSpPr>
          <p:nvPr>
            <p:ph type="sldNum" sz="quarter" idx="12"/>
          </p:nvPr>
        </p:nvSpPr>
        <p:spPr>
          <a:ln/>
        </p:spPr>
        <p:txBody>
          <a:bodyPr/>
          <a:lstStyle>
            <a:lvl1pPr>
              <a:defRPr/>
            </a:lvl1pPr>
          </a:lstStyle>
          <a:p>
            <a:fld id="{D62D4290-E718-4190-A996-9513A235438E}" type="slidenum">
              <a:rPr lang="en-US"/>
              <a:pPr/>
              <a:t>‹nr.›</a:t>
            </a:fld>
            <a:endParaRPr lang="en-US">
              <a:solidFill>
                <a:schemeClr val="tx1"/>
              </a:solidFill>
            </a:endParaRPr>
          </a:p>
        </p:txBody>
      </p:sp>
    </p:spTree>
    <p:extLst>
      <p:ext uri="{BB962C8B-B14F-4D97-AF65-F5344CB8AC3E}">
        <p14:creationId xmlns:p14="http://schemas.microsoft.com/office/powerpoint/2010/main" val="3128808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amp; Image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303339" y="1252836"/>
            <a:ext cx="4192826" cy="4795836"/>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349" noProof="0" dirty="0"/>
              <a:t>Plain text</a:t>
            </a:r>
          </a:p>
          <a:p>
            <a:pPr lvl="8"/>
            <a:r>
              <a:rPr lang="en-GB" noProof="0" dirty="0"/>
              <a:t>Header dark blue</a:t>
            </a:r>
          </a:p>
        </p:txBody>
      </p:sp>
      <p:grpSp>
        <p:nvGrpSpPr>
          <p:cNvPr id="7" name="Grid" hidden="1"/>
          <p:cNvGrpSpPr/>
          <p:nvPr userDrawn="1"/>
        </p:nvGrpSpPr>
        <p:grpSpPr>
          <a:xfrm>
            <a:off x="-1" y="-1"/>
            <a:ext cx="9159312"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1" y="1252539"/>
            <a:ext cx="2020252"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7" name="Tijdelijke aanduiding voor afbeelding 13"/>
          <p:cNvSpPr>
            <a:spLocks noGrp="1"/>
          </p:cNvSpPr>
          <p:nvPr>
            <p:ph type="pic" sz="quarter" idx="14" hasCustomPrompt="1"/>
          </p:nvPr>
        </p:nvSpPr>
        <p:spPr>
          <a:xfrm>
            <a:off x="6820408" y="1252539"/>
            <a:ext cx="2020252"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8" name="Tijdelijke aanduiding voor afbeelding 13"/>
          <p:cNvSpPr>
            <a:spLocks noGrp="1"/>
          </p:cNvSpPr>
          <p:nvPr>
            <p:ph type="pic" sz="quarter" idx="15" hasCustomPrompt="1"/>
          </p:nvPr>
        </p:nvSpPr>
        <p:spPr>
          <a:xfrm>
            <a:off x="4648161" y="3751624"/>
            <a:ext cx="2020252"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9" name="Tijdelijke aanduiding voor afbeelding 13"/>
          <p:cNvSpPr>
            <a:spLocks noGrp="1"/>
          </p:cNvSpPr>
          <p:nvPr>
            <p:ph type="pic" sz="quarter" idx="16" hasCustomPrompt="1"/>
          </p:nvPr>
        </p:nvSpPr>
        <p:spPr>
          <a:xfrm>
            <a:off x="6820408" y="3751624"/>
            <a:ext cx="2020252"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20" name="Tijdelijke aanduiding voor dianummer 5"/>
          <p:cNvSpPr>
            <a:spLocks noGrp="1"/>
          </p:cNvSpPr>
          <p:nvPr>
            <p:ph type="sldNum" sz="quarter" idx="4"/>
          </p:nvPr>
        </p:nvSpPr>
        <p:spPr>
          <a:xfrm>
            <a:off x="6846023" y="6473106"/>
            <a:ext cx="2057519" cy="365125"/>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‹nr.›</a:t>
            </a:fld>
            <a:endParaRPr lang="nl-NL"/>
          </a:p>
        </p:txBody>
      </p:sp>
    </p:spTree>
    <p:extLst>
      <p:ext uri="{BB962C8B-B14F-4D97-AF65-F5344CB8AC3E}">
        <p14:creationId xmlns:p14="http://schemas.microsoft.com/office/powerpoint/2010/main" val="1250691139"/>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66"/>
          <p:cNvSpPr>
            <a:spLocks noGrp="1" noChangeArrowheads="1"/>
          </p:cNvSpPr>
          <p:nvPr>
            <p:ph type="sldNum" sz="quarter" idx="10"/>
          </p:nvPr>
        </p:nvSpPr>
        <p:spPr>
          <a:ln/>
        </p:spPr>
        <p:txBody>
          <a:bodyPr/>
          <a:lstStyle>
            <a:lvl1pPr>
              <a:defRPr/>
            </a:lvl1pPr>
          </a:lstStyle>
          <a:p>
            <a:pPr>
              <a:defRPr/>
            </a:pPr>
            <a:fld id="{0A1D7DD0-C6BE-43A8-8626-C00BB316EFAA}" type="slidenum">
              <a:rPr lang="en-US" altLang="nl-NL"/>
              <a:pPr>
                <a:defRPr/>
              </a:pPr>
              <a:t>‹nr.›</a:t>
            </a:fld>
            <a:endParaRPr lang="en-US" altLang="nl-NL"/>
          </a:p>
        </p:txBody>
      </p:sp>
    </p:spTree>
    <p:extLst>
      <p:ext uri="{BB962C8B-B14F-4D97-AF65-F5344CB8AC3E}">
        <p14:creationId xmlns:p14="http://schemas.microsoft.com/office/powerpoint/2010/main" val="114925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a:t>Titel</a:t>
            </a:r>
          </a:p>
        </p:txBody>
      </p:sp>
      <p:sp>
        <p:nvSpPr>
          <p:cNvPr id="3" name="Tijdelijke aanduiding voor verticale tekst 2"/>
          <p:cNvSpPr>
            <a:spLocks noGrp="1"/>
          </p:cNvSpPr>
          <p:nvPr>
            <p:ph type="body" orient="vert" idx="1" hasCustomPrompt="1"/>
          </p:nvPr>
        </p:nvSpPr>
        <p:spPr>
          <a:xfrm>
            <a:off x="404665" y="1252836"/>
            <a:ext cx="5030981" cy="4795836"/>
          </a:xfrm>
          <a:noFill/>
        </p:spPr>
        <p:txBody>
          <a:bodyPr vert="horz" wrap="none" lIns="0" tIns="0" rIns="0" bIns="0"/>
          <a:lstStyle>
            <a:lvl1pPr marL="271318" indent="-271318">
              <a:spcBef>
                <a:spcPts val="600"/>
              </a:spcBef>
              <a:spcAft>
                <a:spcPts val="600"/>
              </a:spcAft>
              <a:buClr>
                <a:schemeClr val="bg2"/>
              </a:buClr>
              <a:buFont typeface="+mj-lt"/>
              <a:buAutoNum type="arabicPeriod"/>
              <a:defRPr sz="2000">
                <a:solidFill>
                  <a:schemeClr val="bg2"/>
                </a:solidFill>
              </a:defRPr>
            </a:lvl1pPr>
            <a:lvl2pPr marL="406977" indent="-135659">
              <a:buClr>
                <a:schemeClr val="bg2"/>
              </a:buClr>
              <a:buFont typeface="Arial" panose="020B0604020202020204" pitchFamily="34" charset="0"/>
              <a:buChar char="•"/>
              <a:defRPr sz="1600">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271318" indent="-271318">
              <a:spcBef>
                <a:spcPts val="600"/>
              </a:spcBef>
              <a:spcAft>
                <a:spcPts val="600"/>
              </a:spcAft>
              <a:buClr>
                <a:schemeClr val="bg2"/>
              </a:buClr>
              <a:buFont typeface="+mj-lt"/>
              <a:buAutoNum type="arabicPeriod"/>
              <a:tabLst/>
              <a:defRPr sz="2000">
                <a:solidFill>
                  <a:schemeClr val="bg2"/>
                </a:solidFill>
              </a:defRPr>
            </a:lvl6pPr>
            <a:lvl7pPr marL="406977" indent="-135659">
              <a:buClr>
                <a:schemeClr val="bg2"/>
              </a:buClr>
              <a:buFont typeface="Arial" panose="020B0604020202020204" pitchFamily="34" charset="0"/>
              <a:buChar char="•"/>
              <a:defRPr>
                <a:solidFill>
                  <a:schemeClr val="bg2"/>
                </a:solidFill>
              </a:defRPr>
            </a:lvl7pPr>
            <a:lvl8pPr>
              <a:defRPr sz="1400">
                <a:solidFill>
                  <a:schemeClr val="bg2"/>
                </a:solidFill>
              </a:defRPr>
            </a:lvl8pPr>
            <a:lvl9pPr>
              <a:defRPr>
                <a:solidFill>
                  <a:schemeClr val="bg2"/>
                </a:solidFill>
              </a:defRPr>
            </a:lvl9pPr>
          </a:lstStyle>
          <a:p>
            <a:pPr lvl="0"/>
            <a:r>
              <a:rPr lang="nl-NL" noProof="0" dirty="0"/>
              <a:t>Opsomming</a:t>
            </a:r>
          </a:p>
          <a:p>
            <a:pPr lvl="1"/>
            <a:r>
              <a:rPr lang="nl-NL" noProof="0" dirty="0" err="1"/>
              <a:t>Bullet</a:t>
            </a:r>
            <a:endParaRPr lang="nl-NL" noProof="0" dirty="0"/>
          </a:p>
          <a:p>
            <a:pPr lvl="2"/>
            <a:r>
              <a:rPr lang="nl-NL" noProof="0" dirty="0"/>
              <a:t>Leestekst</a:t>
            </a:r>
          </a:p>
          <a:p>
            <a:pPr lvl="3"/>
            <a:r>
              <a:rPr lang="nl-NL" noProof="0" dirty="0"/>
              <a:t>Kopje wit</a:t>
            </a:r>
          </a:p>
          <a:p>
            <a:pPr lvl="4"/>
            <a:r>
              <a:rPr lang="nl-NL" noProof="0" dirty="0"/>
              <a:t>Kopje geel</a:t>
            </a:r>
          </a:p>
          <a:p>
            <a:pPr lvl="5"/>
            <a:r>
              <a:rPr lang="nl-NL" noProof="0" dirty="0"/>
              <a:t>Opsomming</a:t>
            </a:r>
          </a:p>
          <a:p>
            <a:pPr lvl="6"/>
            <a:r>
              <a:rPr lang="nl-NL" noProof="0" dirty="0" err="1"/>
              <a:t>Bullet</a:t>
            </a:r>
            <a:endParaRPr lang="nl-NL" noProof="0" dirty="0"/>
          </a:p>
          <a:p>
            <a:pPr lvl="7"/>
            <a:r>
              <a:rPr lang="nl-NL" sz="1349" noProof="0" dirty="0"/>
              <a:t>Leestekst</a:t>
            </a:r>
          </a:p>
          <a:p>
            <a:pPr lvl="8"/>
            <a:r>
              <a:rPr lang="nl-NL" noProof="0" dirty="0"/>
              <a:t>Kopje wit</a:t>
            </a:r>
          </a:p>
        </p:txBody>
      </p:sp>
      <p:sp>
        <p:nvSpPr>
          <p:cNvPr id="7" name="Tijdelijke aanduiding voor afbeelding 13"/>
          <p:cNvSpPr>
            <a:spLocks noGrp="1"/>
          </p:cNvSpPr>
          <p:nvPr>
            <p:ph type="pic" sz="quarter" idx="13" hasCustomPrompt="1"/>
          </p:nvPr>
        </p:nvSpPr>
        <p:spPr>
          <a:xfrm>
            <a:off x="5587316" y="1252539"/>
            <a:ext cx="3152019"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noProof="0" dirty="0"/>
              <a:t>Klik hier om een</a:t>
            </a:r>
            <a:br>
              <a:rPr lang="nl-NL" noProof="0" dirty="0"/>
            </a:br>
            <a:r>
              <a:rPr lang="nl-NL" noProof="0" dirty="0"/>
              <a:t>afbeelding in te voegen</a:t>
            </a:r>
          </a:p>
        </p:txBody>
      </p:sp>
      <p:grpSp>
        <p:nvGrpSpPr>
          <p:cNvPr id="8" name="Grid" hidden="1"/>
          <p:cNvGrpSpPr/>
          <p:nvPr userDrawn="1"/>
        </p:nvGrpSpPr>
        <p:grpSpPr>
          <a:xfrm>
            <a:off x="0" y="0"/>
            <a:ext cx="9144002"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5442613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a:t>Titel</a:t>
            </a:r>
          </a:p>
        </p:txBody>
      </p:sp>
      <p:sp>
        <p:nvSpPr>
          <p:cNvPr id="3" name="Tijdelijke aanduiding voor verticale tekst 2"/>
          <p:cNvSpPr>
            <a:spLocks noGrp="1"/>
          </p:cNvSpPr>
          <p:nvPr>
            <p:ph type="body" orient="vert" idx="1" hasCustomPrompt="1"/>
          </p:nvPr>
        </p:nvSpPr>
        <p:spPr/>
        <p:txBody>
          <a:bodyPr vert="horz"/>
          <a:lstStyle>
            <a:lvl8pPr>
              <a:defRPr sz="1600"/>
            </a:lvl8pPr>
          </a:lstStyle>
          <a:p>
            <a:pPr lvl="0"/>
            <a:r>
              <a:rPr lang="nl-NL" noProof="0" dirty="0" err="1"/>
              <a:t>Bullet</a:t>
            </a:r>
            <a:endParaRPr lang="nl-NL" noProof="0" dirty="0"/>
          </a:p>
          <a:p>
            <a:pPr lvl="1"/>
            <a:r>
              <a:rPr lang="nl-NL" noProof="0" dirty="0"/>
              <a:t>Sub-</a:t>
            </a:r>
            <a:r>
              <a:rPr lang="nl-NL" noProof="0" dirty="0" err="1"/>
              <a:t>bullet</a:t>
            </a:r>
            <a:endParaRPr lang="nl-NL" noProof="0" dirty="0"/>
          </a:p>
          <a:p>
            <a:pPr lvl="2"/>
            <a:r>
              <a:rPr lang="nl-NL" noProof="0" dirty="0"/>
              <a:t>Leestekst</a:t>
            </a:r>
          </a:p>
          <a:p>
            <a:pPr lvl="3"/>
            <a:r>
              <a:rPr lang="nl-NL" noProof="0" dirty="0"/>
              <a:t>Kopje donker blauw</a:t>
            </a:r>
          </a:p>
          <a:p>
            <a:pPr lvl="4"/>
            <a:r>
              <a:rPr lang="nl-NL" noProof="0" dirty="0"/>
              <a:t>Kopje licht blauw</a:t>
            </a:r>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sz="1349" noProof="0" dirty="0"/>
              <a:t>Leestekst</a:t>
            </a:r>
          </a:p>
          <a:p>
            <a:pPr lvl="8"/>
            <a:r>
              <a:rPr lang="nl-NL" noProof="0" dirty="0"/>
              <a:t>Kopje donker blauw</a:t>
            </a: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259685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a:t>Titel</a:t>
            </a:r>
          </a:p>
        </p:txBody>
      </p:sp>
      <p:sp>
        <p:nvSpPr>
          <p:cNvPr id="3" name="Tijdelijke aanduiding voor verticale tekst 2"/>
          <p:cNvSpPr>
            <a:spLocks noGrp="1"/>
          </p:cNvSpPr>
          <p:nvPr>
            <p:ph type="body" orient="vert" idx="1" hasCustomPrompt="1"/>
          </p:nvPr>
        </p:nvSpPr>
        <p:spPr>
          <a:xfrm>
            <a:off x="404665" y="1252836"/>
            <a:ext cx="5840650" cy="4795836"/>
          </a:xfrm>
        </p:spPr>
        <p:txBody>
          <a:bodyPr vert="horz"/>
          <a:lstStyle/>
          <a:p>
            <a:pPr lvl="0"/>
            <a:r>
              <a:rPr lang="nl-NL" noProof="0" dirty="0" err="1"/>
              <a:t>Bullet</a:t>
            </a:r>
            <a:endParaRPr lang="nl-NL" noProof="0" dirty="0"/>
          </a:p>
          <a:p>
            <a:pPr lvl="1"/>
            <a:r>
              <a:rPr lang="nl-NL" noProof="0" dirty="0"/>
              <a:t>Sub-</a:t>
            </a:r>
            <a:r>
              <a:rPr lang="nl-NL" noProof="0" dirty="0" err="1"/>
              <a:t>bullet</a:t>
            </a:r>
            <a:endParaRPr lang="nl-NL" noProof="0" dirty="0"/>
          </a:p>
          <a:p>
            <a:pPr lvl="2"/>
            <a:r>
              <a:rPr lang="nl-NL" noProof="0" dirty="0"/>
              <a:t>Leestekst</a:t>
            </a:r>
          </a:p>
          <a:p>
            <a:pPr lvl="3"/>
            <a:r>
              <a:rPr lang="nl-NL" noProof="0" dirty="0"/>
              <a:t>Kopje donker blauw</a:t>
            </a:r>
          </a:p>
          <a:p>
            <a:pPr lvl="4"/>
            <a:r>
              <a:rPr lang="nl-NL" noProof="0" dirty="0"/>
              <a:t>Kopje licht blauw</a:t>
            </a:r>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sz="1349" noProof="0" dirty="0"/>
              <a:t>Leestekst</a:t>
            </a:r>
          </a:p>
          <a:p>
            <a:pPr lvl="8"/>
            <a:r>
              <a:rPr lang="nl-NL" noProof="0" dirty="0"/>
              <a:t>Kopje donker blauw</a:t>
            </a:r>
          </a:p>
        </p:txBody>
      </p:sp>
      <p:grpSp>
        <p:nvGrpSpPr>
          <p:cNvPr id="7" name="Grid" hidden="1"/>
          <p:cNvGrpSpPr/>
          <p:nvPr userDrawn="1"/>
        </p:nvGrpSpPr>
        <p:grpSpPr>
          <a:xfrm>
            <a:off x="0" y="0"/>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396986" y="1252539"/>
            <a:ext cx="2342350"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noProof="0" dirty="0"/>
              <a:t>Klik hier om een</a:t>
            </a:r>
            <a:br>
              <a:rPr lang="nl-NL" noProof="0" dirty="0"/>
            </a:br>
            <a:r>
              <a:rPr lang="nl-NL" noProof="0" dirty="0"/>
              <a:t>afbeelding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030282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4091501"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349" dirty="0"/>
              <a:t>Leestekst</a:t>
            </a:r>
          </a:p>
          <a:p>
            <a:pPr lvl="8"/>
            <a:r>
              <a:rPr lang="nl-NL" dirty="0"/>
              <a:t>Kopje donker blauw</a:t>
            </a:r>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2" y="1252539"/>
            <a:ext cx="4091174"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8276742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4" y="1252836"/>
            <a:ext cx="2548000"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349" dirty="0"/>
              <a:t>Leestekst</a:t>
            </a:r>
          </a:p>
          <a:p>
            <a:pPr lvl="8"/>
            <a:r>
              <a:rPr lang="nl-NL" dirty="0"/>
              <a:t>Kopje donker blauw</a:t>
            </a:r>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3104334" y="1252539"/>
            <a:ext cx="5635001"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32317621"/>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04665" y="1252539"/>
            <a:ext cx="8334560"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92925822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4091501"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349" dirty="0"/>
              <a:t>Leestekst</a:t>
            </a:r>
          </a:p>
          <a:p>
            <a:pPr lvl="8"/>
            <a:r>
              <a:rPr lang="nl-NL" dirty="0"/>
              <a:t>Kopje donker blauw</a:t>
            </a:r>
          </a:p>
        </p:txBody>
      </p:sp>
      <p:grpSp>
        <p:nvGrpSpPr>
          <p:cNvPr id="7" name="Grid" hidden="1"/>
          <p:cNvGrpSpPr/>
          <p:nvPr userDrawn="1"/>
        </p:nvGrpSpPr>
        <p:grpSpPr>
          <a:xfrm>
            <a:off x="-1" y="-1"/>
            <a:ext cx="9159312"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1" y="1252539"/>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sp>
        <p:nvSpPr>
          <p:cNvPr id="17" name="Tijdelijke aanduiding voor afbeelding 13"/>
          <p:cNvSpPr>
            <a:spLocks noGrp="1"/>
          </p:cNvSpPr>
          <p:nvPr>
            <p:ph type="pic" sz="quarter" idx="14" hasCustomPrompt="1"/>
          </p:nvPr>
        </p:nvSpPr>
        <p:spPr>
          <a:xfrm>
            <a:off x="6762195" y="1252539"/>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sp>
        <p:nvSpPr>
          <p:cNvPr id="18" name="Tijdelijke aanduiding voor afbeelding 13"/>
          <p:cNvSpPr>
            <a:spLocks noGrp="1"/>
          </p:cNvSpPr>
          <p:nvPr>
            <p:ph type="pic" sz="quarter" idx="15" hasCustomPrompt="1"/>
          </p:nvPr>
        </p:nvSpPr>
        <p:spPr>
          <a:xfrm>
            <a:off x="4648161" y="3751624"/>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sp>
        <p:nvSpPr>
          <p:cNvPr id="19" name="Tijdelijke aanduiding voor afbeelding 13"/>
          <p:cNvSpPr>
            <a:spLocks noGrp="1"/>
          </p:cNvSpPr>
          <p:nvPr>
            <p:ph type="pic" sz="quarter" idx="16" hasCustomPrompt="1"/>
          </p:nvPr>
        </p:nvSpPr>
        <p:spPr>
          <a:xfrm>
            <a:off x="6762195" y="3751624"/>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pic>
        <p:nvPicPr>
          <p:cNvPr id="20" name="Afbeelding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7317344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4" y="1252836"/>
            <a:ext cx="4091500"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349" dirty="0"/>
              <a:t>Leestekst</a:t>
            </a:r>
          </a:p>
          <a:p>
            <a:pPr lvl="8"/>
            <a:r>
              <a:rPr lang="nl-NL" dirty="0"/>
              <a:t>Kopje donker blauw</a:t>
            </a:r>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7835" y="1252538"/>
            <a:ext cx="1969200" cy="4796134"/>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sp>
        <p:nvSpPr>
          <p:cNvPr id="17" name="Tijdelijke aanduiding voor afbeelding 13"/>
          <p:cNvSpPr>
            <a:spLocks noGrp="1"/>
          </p:cNvSpPr>
          <p:nvPr>
            <p:ph type="pic" sz="quarter" idx="14" hasCustomPrompt="1"/>
          </p:nvPr>
        </p:nvSpPr>
        <p:spPr>
          <a:xfrm>
            <a:off x="6760490" y="1252538"/>
            <a:ext cx="1969200" cy="4796134"/>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4698225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5" y="404664"/>
            <a:ext cx="8334670" cy="432048"/>
          </a:xfrm>
          <a:prstGeom prst="rect">
            <a:avLst/>
          </a:prstGeom>
        </p:spPr>
        <p:txBody>
          <a:bodyPr vert="horz" lIns="0" tIns="0" rIns="0" bIns="0" rtlCol="0" anchor="ctr">
            <a:noAutofit/>
          </a:bodyPr>
          <a:lstStyle/>
          <a:p>
            <a:r>
              <a:rPr lang="nl-NL" noProof="0" dirty="0"/>
              <a:t>Titel</a:t>
            </a:r>
          </a:p>
        </p:txBody>
      </p:sp>
      <p:sp>
        <p:nvSpPr>
          <p:cNvPr id="3" name="Tijdelijke aanduiding voor tekst 2"/>
          <p:cNvSpPr>
            <a:spLocks noGrp="1"/>
          </p:cNvSpPr>
          <p:nvPr>
            <p:ph type="body" idx="1"/>
          </p:nvPr>
        </p:nvSpPr>
        <p:spPr>
          <a:xfrm>
            <a:off x="404665" y="1252836"/>
            <a:ext cx="8334670" cy="4795836"/>
          </a:xfrm>
          <a:prstGeom prst="rect">
            <a:avLst/>
          </a:prstGeom>
        </p:spPr>
        <p:txBody>
          <a:bodyPr vert="horz" lIns="0" tIns="0" rIns="0" bIns="0" rtlCol="0">
            <a:normAutofit/>
          </a:bodyPr>
          <a:lstStyle/>
          <a:p>
            <a:pPr lvl="0"/>
            <a:r>
              <a:rPr lang="nl-NL" noProof="0" dirty="0" err="1"/>
              <a:t>Bullet</a:t>
            </a:r>
            <a:endParaRPr lang="nl-NL" noProof="0" dirty="0"/>
          </a:p>
          <a:p>
            <a:pPr lvl="1"/>
            <a:r>
              <a:rPr lang="nl-NL" noProof="0" dirty="0"/>
              <a:t>Sub-</a:t>
            </a:r>
            <a:r>
              <a:rPr lang="nl-NL" noProof="0" dirty="0" err="1"/>
              <a:t>bullet</a:t>
            </a:r>
            <a:endParaRPr lang="nl-NL" noProof="0" dirty="0"/>
          </a:p>
          <a:p>
            <a:pPr lvl="2"/>
            <a:r>
              <a:rPr lang="nl-NL" noProof="0" dirty="0"/>
              <a:t>Leestekst</a:t>
            </a:r>
          </a:p>
          <a:p>
            <a:pPr lvl="3"/>
            <a:r>
              <a:rPr lang="nl-NL" noProof="0" dirty="0"/>
              <a:t>Kopje donker blauw</a:t>
            </a:r>
          </a:p>
          <a:p>
            <a:pPr lvl="4"/>
            <a:r>
              <a:rPr lang="nl-NL" noProof="0" dirty="0"/>
              <a:t>Kopje licht blauw</a:t>
            </a:r>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sz="1349" noProof="0" dirty="0"/>
              <a:t>Leestekst</a:t>
            </a:r>
          </a:p>
          <a:p>
            <a:pPr lvl="8"/>
            <a:r>
              <a:rPr lang="nl-NL" noProof="0" dirty="0"/>
              <a:t>Kopje donker blauw</a:t>
            </a:r>
          </a:p>
        </p:txBody>
      </p:sp>
      <p:sp>
        <p:nvSpPr>
          <p:cNvPr id="20" name="Rechthoek 19"/>
          <p:cNvSpPr/>
          <p:nvPr userDrawn="1"/>
        </p:nvSpPr>
        <p:spPr bwMode="auto">
          <a:xfrm>
            <a:off x="0" y="6453336"/>
            <a:ext cx="9144000" cy="404664"/>
          </a:xfrm>
          <a:prstGeom prst="rect">
            <a:avLst/>
          </a:prstGeom>
          <a:solidFill>
            <a:schemeClr val="bg2"/>
          </a:solidFill>
          <a:ln>
            <a:noFill/>
          </a:ln>
          <a:effectLst/>
        </p:spPr>
        <p:txBody>
          <a:bodyPr vert="horz" wrap="square" lIns="68544" tIns="34272" rIns="68544" bIns="34272"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noProof="0" dirty="0">
              <a:ln>
                <a:noFill/>
              </a:ln>
              <a:solidFill>
                <a:schemeClr val="bg1"/>
              </a:solidFill>
              <a:effectLst/>
              <a:latin typeface="Minion" pitchFamily="2" charset="0"/>
            </a:endParaRPr>
          </a:p>
        </p:txBody>
      </p:sp>
      <p:sp>
        <p:nvSpPr>
          <p:cNvPr id="6" name="Tijdelijke aanduiding voor dianummer 5"/>
          <p:cNvSpPr>
            <a:spLocks noGrp="1"/>
          </p:cNvSpPr>
          <p:nvPr>
            <p:ph type="sldNum" sz="quarter" idx="4"/>
          </p:nvPr>
        </p:nvSpPr>
        <p:spPr>
          <a:xfrm>
            <a:off x="404664" y="6453336"/>
            <a:ext cx="381346" cy="404664"/>
          </a:xfrm>
          <a:prstGeom prst="rect">
            <a:avLst/>
          </a:prstGeom>
        </p:spPr>
        <p:txBody>
          <a:bodyPr vert="horz" lIns="0" tIns="0" rIns="0" bIns="0" rtlCol="0" anchor="ctr"/>
          <a:lstStyle>
            <a:lvl1pPr algn="l">
              <a:defRPr lang="nl-NL" sz="1200" b="1" smtClean="0">
                <a:solidFill>
                  <a:schemeClr val="bg1"/>
                </a:solidFill>
              </a:defRPr>
            </a:lvl1pPr>
          </a:lstStyle>
          <a:p>
            <a:fld id="{21272068-81DC-4C45-9305-5AD5E2019168}" type="slidenum">
              <a:rPr lang="nl-NL" noProof="0" smtClean="0"/>
              <a:pPr/>
              <a:t>‹nr.›</a:t>
            </a:fld>
            <a:endParaRPr lang="nl-NL" noProof="0" dirty="0"/>
          </a:p>
        </p:txBody>
      </p:sp>
      <p:sp>
        <p:nvSpPr>
          <p:cNvPr id="14" name="Tijdelijke aanduiding voor dianummer 5"/>
          <p:cNvSpPr txBox="1">
            <a:spLocks/>
          </p:cNvSpPr>
          <p:nvPr userDrawn="1"/>
        </p:nvSpPr>
        <p:spPr>
          <a:xfrm>
            <a:off x="6681815" y="6453337"/>
            <a:ext cx="2057519" cy="416127"/>
          </a:xfrm>
          <a:prstGeom prst="rect">
            <a:avLst/>
          </a:prstGeom>
        </p:spPr>
        <p:txBody>
          <a:bodyPr vert="horz" lIns="68544" tIns="34272" rIns="68544" bIns="34272"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D95B-2DCA-4A8C-818D-5010775FDD58}" type="slidenum">
              <a:rPr lang="nl-NL" sz="1100" noProof="0" smtClean="0">
                <a:solidFill>
                  <a:schemeClr val="bg1"/>
                </a:solidFill>
              </a:rPr>
              <a:pPr/>
              <a:t>‹nr.›</a:t>
            </a:fld>
            <a:endParaRPr lang="nl-NL" sz="900" noProof="0" dirty="0">
              <a:solidFill>
                <a:schemeClr val="bg1"/>
              </a:solidFill>
            </a:endParaRPr>
          </a:p>
        </p:txBody>
      </p:sp>
      <p:grpSp>
        <p:nvGrpSpPr>
          <p:cNvPr id="15" name="Grid" hidden="1"/>
          <p:cNvGrpSpPr/>
          <p:nvPr userDrawn="1"/>
        </p:nvGrpSpPr>
        <p:grpSpPr>
          <a:xfrm>
            <a:off x="0" y="0"/>
            <a:ext cx="9144000" cy="6858004"/>
            <a:chOff x="-2" y="-1"/>
            <a:chExt cx="9144000" cy="6858004"/>
          </a:xfrm>
        </p:grpSpPr>
        <p:sp>
          <p:nvSpPr>
            <p:cNvPr id="16" name="Rechthoek 15"/>
            <p:cNvSpPr/>
            <p:nvPr userDrawn="1"/>
          </p:nvSpPr>
          <p:spPr bwMode="auto">
            <a:xfrm>
              <a:off x="0" y="0"/>
              <a:ext cx="9143998"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7" name="Rechthoek 16"/>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8" name="Rechthoek 17"/>
            <p:cNvSpPr/>
            <p:nvPr userDrawn="1"/>
          </p:nvSpPr>
          <p:spPr bwMode="auto">
            <a:xfrm rot="5400000">
              <a:off x="5512664" y="3226670"/>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9" name="Rechthoek 18"/>
            <p:cNvSpPr/>
            <p:nvPr userDrawn="1"/>
          </p:nvSpPr>
          <p:spPr bwMode="auto">
            <a:xfrm>
              <a:off x="0" y="848172"/>
              <a:ext cx="9143998"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1" name="Rechthoek 20"/>
            <p:cNvSpPr/>
            <p:nvPr userDrawn="1"/>
          </p:nvSpPr>
          <p:spPr bwMode="auto">
            <a:xfrm>
              <a:off x="0" y="6048672"/>
              <a:ext cx="9143998"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3" r:id="rId9"/>
    <p:sldLayoutId id="2147483667" r:id="rId10"/>
    <p:sldLayoutId id="2147483668" r:id="rId11"/>
    <p:sldLayoutId id="2147483670" r:id="rId12"/>
    <p:sldLayoutId id="2147483671" r:id="rId13"/>
    <p:sldLayoutId id="2147483672" r:id="rId14"/>
    <p:sldLayoutId id="2147483673" r:id="rId15"/>
    <p:sldLayoutId id="2147483674" r:id="rId16"/>
  </p:sldLayoutIdLst>
  <p:hf hdr="0" ftr="0"/>
  <p:txStyles>
    <p:titleStyle>
      <a:lvl1pPr algn="l" defTabSz="685434" rtl="0" eaLnBrk="1" latinLnBrk="0" hangingPunct="1">
        <a:spcBef>
          <a:spcPct val="0"/>
        </a:spcBef>
        <a:buNone/>
        <a:defRPr sz="3600" b="1" i="0" kern="1200">
          <a:solidFill>
            <a:schemeClr val="bg2"/>
          </a:solidFill>
          <a:latin typeface="+mj-lt"/>
          <a:ea typeface="+mj-ea"/>
          <a:cs typeface="+mj-cs"/>
        </a:defRPr>
      </a:lvl1pPr>
    </p:titleStyle>
    <p:bodyStyle>
      <a:lvl1pPr marL="135659"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solidFill>
          <a:latin typeface="+mn-lt"/>
          <a:ea typeface="+mn-ea"/>
          <a:cs typeface="+mn-cs"/>
        </a:defRPr>
      </a:lvl1pPr>
      <a:lvl2pPr marL="271318"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400" kern="1200">
          <a:solidFill>
            <a:schemeClr val="bg2"/>
          </a:solidFill>
          <a:latin typeface="+mn-lt"/>
          <a:ea typeface="+mn-ea"/>
          <a:cs typeface="+mn-cs"/>
        </a:defRPr>
      </a:lvl2pPr>
      <a:lvl3pPr marL="0" indent="0" algn="l" defTabSz="685434" rtl="0" eaLnBrk="1" latinLnBrk="0" hangingPunct="1">
        <a:lnSpc>
          <a:spcPct val="90000"/>
        </a:lnSpc>
        <a:spcBef>
          <a:spcPts val="450"/>
        </a:spcBef>
        <a:spcAft>
          <a:spcPts val="450"/>
        </a:spcAft>
        <a:buFont typeface="Arial" panose="020B0604020202020204" pitchFamily="34" charset="0"/>
        <a:buNone/>
        <a:defRPr sz="1600" kern="1200">
          <a:solidFill>
            <a:schemeClr val="bg2"/>
          </a:solidFill>
          <a:latin typeface="+mn-lt"/>
          <a:ea typeface="+mn-ea"/>
          <a:cs typeface="+mn-cs"/>
        </a:defRPr>
      </a:lvl3pPr>
      <a:lvl4pPr marL="0" indent="0" algn="l" defTabSz="685434" rtl="0" eaLnBrk="1" latinLnBrk="0" hangingPunct="1">
        <a:lnSpc>
          <a:spcPct val="90000"/>
        </a:lnSpc>
        <a:spcBef>
          <a:spcPts val="450"/>
        </a:spcBef>
        <a:spcAft>
          <a:spcPts val="450"/>
        </a:spcAft>
        <a:buFont typeface="Arial" panose="020B0604020202020204" pitchFamily="34" charset="0"/>
        <a:buNone/>
        <a:defRPr sz="1600" b="1" kern="1200">
          <a:solidFill>
            <a:schemeClr val="bg2"/>
          </a:solidFill>
          <a:latin typeface="+mn-lt"/>
          <a:ea typeface="+mn-ea"/>
          <a:cs typeface="+mn-cs"/>
        </a:defRPr>
      </a:lvl4pPr>
      <a:lvl5pPr marL="0" indent="0" algn="l" defTabSz="685434" rtl="0" eaLnBrk="1" latinLnBrk="0" hangingPunct="1">
        <a:lnSpc>
          <a:spcPct val="90000"/>
        </a:lnSpc>
        <a:spcBef>
          <a:spcPts val="450"/>
        </a:spcBef>
        <a:spcAft>
          <a:spcPts val="450"/>
        </a:spcAft>
        <a:buFont typeface="Arial" panose="020B0604020202020204" pitchFamily="34" charset="0"/>
        <a:buNone/>
        <a:defRPr sz="1600" b="1" kern="1200" baseline="0">
          <a:solidFill>
            <a:schemeClr val="tx2"/>
          </a:solidFill>
          <a:latin typeface="+mn-lt"/>
          <a:ea typeface="+mn-ea"/>
          <a:cs typeface="+mn-cs"/>
        </a:defRPr>
      </a:lvl5pPr>
      <a:lvl6pPr marL="135659"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solidFill>
          <a:latin typeface="+mn-lt"/>
          <a:ea typeface="+mn-ea"/>
          <a:cs typeface="+mn-cs"/>
        </a:defRPr>
      </a:lvl6pPr>
      <a:lvl7pPr marL="271318"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685434" rtl="0" eaLnBrk="1" latinLnBrk="0" hangingPunct="1">
        <a:lnSpc>
          <a:spcPct val="90000"/>
        </a:lnSpc>
        <a:spcBef>
          <a:spcPts val="450"/>
        </a:spcBef>
        <a:spcAft>
          <a:spcPts val="450"/>
        </a:spcAft>
        <a:buFont typeface="Arial" panose="020B0604020202020204" pitchFamily="34" charset="0"/>
        <a:buNone/>
        <a:defRPr sz="1200" kern="1200">
          <a:solidFill>
            <a:schemeClr val="bg2"/>
          </a:solidFill>
          <a:latin typeface="+mn-lt"/>
          <a:ea typeface="+mn-ea"/>
          <a:cs typeface="+mn-cs"/>
        </a:defRPr>
      </a:lvl8pPr>
      <a:lvl9pPr marL="0" indent="0" algn="l" defTabSz="685434" rtl="0" eaLnBrk="1" latinLnBrk="0" hangingPunct="1">
        <a:lnSpc>
          <a:spcPct val="90000"/>
        </a:lnSpc>
        <a:spcBef>
          <a:spcPts val="450"/>
        </a:spcBef>
        <a:spcAft>
          <a:spcPts val="450"/>
        </a:spcAft>
        <a:buFont typeface="Arial" panose="020B0604020202020204" pitchFamily="34" charset="0"/>
        <a:buNone/>
        <a:defRPr sz="1600" b="1" kern="1200" baseline="0">
          <a:solidFill>
            <a:schemeClr val="bg2"/>
          </a:solidFill>
          <a:latin typeface="+mn-lt"/>
          <a:ea typeface="+mn-ea"/>
          <a:cs typeface="+mn-cs"/>
        </a:defRPr>
      </a:lvl9pPr>
    </p:bodyStyle>
    <p:otherStyle>
      <a:defPPr>
        <a:defRPr lang="nl-NL"/>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hyperlink" Target="https://www.nrc.nl/nieuws/2016/01/07/wie-kijkt-er-nog-naar-een-dood-kind-1577520-a133927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rutgershuis-oost.nl/maagdenvlie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p:txBody>
          <a:bodyPr/>
          <a:lstStyle/>
          <a:p>
            <a:endParaRPr lang="nl-NL" dirty="0"/>
          </a:p>
        </p:txBody>
      </p:sp>
      <p:sp>
        <p:nvSpPr>
          <p:cNvPr id="2" name="Tijdelijke aanduiding voor tekst 1"/>
          <p:cNvSpPr>
            <a:spLocks noGrp="1"/>
          </p:cNvSpPr>
          <p:nvPr>
            <p:ph type="body" sz="quarter" idx="12"/>
          </p:nvPr>
        </p:nvSpPr>
        <p:spPr>
          <a:xfrm>
            <a:off x="0" y="-2658"/>
            <a:ext cx="9144000" cy="3719335"/>
          </a:xfrm>
        </p:spPr>
        <p:txBody>
          <a:bodyPr/>
          <a:lstStyle/>
          <a:p>
            <a:endParaRPr lang="nl-NL" dirty="0"/>
          </a:p>
        </p:txBody>
      </p:sp>
      <p:sp>
        <p:nvSpPr>
          <p:cNvPr id="2061" name="Rectangle 13"/>
          <p:cNvSpPr>
            <a:spLocks noGrp="1" noChangeArrowheads="1"/>
          </p:cNvSpPr>
          <p:nvPr>
            <p:ph type="title"/>
          </p:nvPr>
        </p:nvSpPr>
        <p:spPr bwMode="auto">
          <a:xfrm>
            <a:off x="107504" y="136779"/>
            <a:ext cx="8712968" cy="1656184"/>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nl-NL" altLang="nl-NL" sz="3200" dirty="0">
                <a:latin typeface="Calibri" panose="020F0502020204030204" pitchFamily="34" charset="0"/>
                <a:cs typeface="Calibri" panose="020F0502020204030204" pitchFamily="34" charset="0"/>
              </a:rPr>
              <a:t>Controverse in de klas; afstand of nabijheid?</a:t>
            </a:r>
            <a:br>
              <a:rPr lang="nl-NL" altLang="nl-NL" sz="3200" dirty="0">
                <a:latin typeface="Calibri" panose="020F0502020204030204" pitchFamily="34" charset="0"/>
                <a:cs typeface="Calibri" panose="020F0502020204030204" pitchFamily="34" charset="0"/>
              </a:rPr>
            </a:br>
            <a:r>
              <a:rPr lang="nl-NL" altLang="nl-NL" sz="1400" b="0" i="1" dirty="0">
                <a:latin typeface="Calibri" panose="020F0502020204030204" pitchFamily="34" charset="0"/>
                <a:cs typeface="Calibri" panose="020F0502020204030204" pitchFamily="34" charset="0"/>
              </a:rPr>
              <a:t>(En waar raken we elkaar?)</a:t>
            </a:r>
            <a:endParaRPr lang="nl-NL" altLang="nl-NL" sz="1400" b="0" i="1" dirty="0">
              <a:solidFill>
                <a:schemeClr val="bg1"/>
              </a:solidFill>
              <a:latin typeface="Calibri" panose="020F0502020204030204" pitchFamily="34" charset="0"/>
              <a:cs typeface="Calibri" panose="020F0502020204030204" pitchFamily="34" charset="0"/>
            </a:endParaRPr>
          </a:p>
        </p:txBody>
      </p:sp>
      <p:sp>
        <p:nvSpPr>
          <p:cNvPr id="4" name="Tijdelijke aanduiding voor tekst 3"/>
          <p:cNvSpPr>
            <a:spLocks noGrp="1"/>
          </p:cNvSpPr>
          <p:nvPr>
            <p:ph type="body" sz="quarter" idx="14"/>
          </p:nvPr>
        </p:nvSpPr>
        <p:spPr>
          <a:xfrm>
            <a:off x="205276" y="3861048"/>
            <a:ext cx="4042079" cy="393700"/>
          </a:xfrm>
        </p:spPr>
        <p:txBody>
          <a:bodyPr>
            <a:normAutofit fontScale="55000" lnSpcReduction="20000"/>
          </a:bodyPr>
          <a:lstStyle/>
          <a:p>
            <a:r>
              <a:rPr lang="nl-NL" dirty="0">
                <a:latin typeface="Calibri" panose="020F0502020204030204" pitchFamily="34" charset="0"/>
                <a:cs typeface="Calibri" panose="020F0502020204030204" pitchFamily="34" charset="0"/>
              </a:rPr>
              <a:t>Michiel Dam | Albert Logtenberg</a:t>
            </a:r>
          </a:p>
          <a:p>
            <a:r>
              <a:rPr lang="nl-NL" dirty="0">
                <a:latin typeface="Calibri" panose="020F0502020204030204" pitchFamily="34" charset="0"/>
                <a:cs typeface="Calibri" panose="020F0502020204030204" pitchFamily="34" charset="0"/>
              </a:rPr>
              <a:t>NIBI 12 november 2021</a:t>
            </a:r>
          </a:p>
        </p:txBody>
      </p:sp>
      <p:pic>
        <p:nvPicPr>
          <p:cNvPr id="5" name="Afbeelding 4">
            <a:extLst>
              <a:ext uri="{FF2B5EF4-FFF2-40B4-BE49-F238E27FC236}">
                <a16:creationId xmlns:a16="http://schemas.microsoft.com/office/drawing/2014/main" id="{85301CB3-6E46-4C2E-98C8-8321CF94EB58}"/>
              </a:ext>
            </a:extLst>
          </p:cNvPr>
          <p:cNvPicPr>
            <a:picLocks noChangeAspect="1"/>
          </p:cNvPicPr>
          <p:nvPr/>
        </p:nvPicPr>
        <p:blipFill>
          <a:blip r:embed="rId3"/>
          <a:stretch>
            <a:fillRect/>
          </a:stretch>
        </p:blipFill>
        <p:spPr>
          <a:xfrm>
            <a:off x="2820074" y="1785253"/>
            <a:ext cx="3875603" cy="2582115"/>
          </a:xfrm>
          <a:prstGeom prst="rect">
            <a:avLst/>
          </a:prstGeom>
        </p:spPr>
      </p:pic>
    </p:spTree>
    <p:extLst>
      <p:ext uri="{BB962C8B-B14F-4D97-AF65-F5344CB8AC3E}">
        <p14:creationId xmlns:p14="http://schemas.microsoft.com/office/powerpoint/2010/main" val="2327324677"/>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pPr algn="ctr"/>
            <a:r>
              <a:rPr lang="nl-NL" dirty="0">
                <a:solidFill>
                  <a:srgbClr val="002060"/>
                </a:solidFill>
                <a:latin typeface="Calibri" pitchFamily="34" charset="0"/>
                <a:cs typeface="Calibri" pitchFamily="34" charset="0"/>
              </a:rPr>
              <a:t>Wie kijkt er nog naar een dood kind?</a:t>
            </a:r>
          </a:p>
        </p:txBody>
      </p:sp>
      <p:sp>
        <p:nvSpPr>
          <p:cNvPr id="2" name="Tijdelijke aanduiding voor dianummer 1"/>
          <p:cNvSpPr>
            <a:spLocks noGrp="1"/>
          </p:cNvSpPr>
          <p:nvPr>
            <p:ph type="sldNum" sz="quarter" idx="4"/>
          </p:nvPr>
        </p:nvSpPr>
        <p:spPr>
          <a:xfrm>
            <a:off x="6839071" y="5642094"/>
            <a:ext cx="2057519" cy="273701"/>
          </a:xfrm>
        </p:spPr>
        <p:txBody>
          <a:bodyPr/>
          <a:lstStyle/>
          <a:p>
            <a:fld id="{5EE7099E-8998-4851-915A-4F4831808297}" type="slidenum">
              <a:rPr lang="nl-NL" smtClean="0"/>
              <a:pPr/>
              <a:t>10</a:t>
            </a:fld>
            <a:endParaRPr lang="nl-NL"/>
          </a:p>
        </p:txBody>
      </p:sp>
      <p:sp>
        <p:nvSpPr>
          <p:cNvPr id="18" name="Tijdelijke aanduiding voor verticale tekst 2"/>
          <p:cNvSpPr txBox="1">
            <a:spLocks/>
          </p:cNvSpPr>
          <p:nvPr/>
        </p:nvSpPr>
        <p:spPr>
          <a:xfrm>
            <a:off x="199791" y="1755685"/>
            <a:ext cx="3886408" cy="3595005"/>
          </a:xfrm>
          <a:prstGeom prst="rect">
            <a:avLst/>
          </a:prstGeom>
        </p:spPr>
        <p:txBody>
          <a:bodyPr vert="horz" lIns="0" tIns="0" rIns="0" bIns="0" rtlCol="0">
            <a:normAutofit/>
          </a:bodyPr>
          <a:lstStyle/>
          <a:p>
            <a:pPr marL="135659" indent="-135659">
              <a:lnSpc>
                <a:spcPct val="90000"/>
              </a:lnSpc>
              <a:spcBef>
                <a:spcPts val="450"/>
              </a:spcBef>
              <a:spcAft>
                <a:spcPts val="450"/>
              </a:spcAft>
              <a:buClr>
                <a:schemeClr val="bg2"/>
              </a:buClr>
            </a:pPr>
            <a:endParaRPr lang="en-US" sz="1499" dirty="0">
              <a:solidFill>
                <a:schemeClr val="bg2"/>
              </a:solidFill>
              <a:latin typeface="Candara" pitchFamily="34" charset="0"/>
            </a:endParaRPr>
          </a:p>
        </p:txBody>
      </p:sp>
      <p:pic>
        <p:nvPicPr>
          <p:cNvPr id="25" name="Picture 4" descr="https://images.nrc.nl/W-CTN5XDUY3Y-go6nPo5hkJ2Aek=/1280x/filters:no_upscale%28%29/s3/static.nrc.nl/images/2016/01/07/stripped/0701culmummie.jpg"/>
          <p:cNvPicPr>
            <a:picLocks noChangeAspect="1" noChangeArrowheads="1"/>
          </p:cNvPicPr>
          <p:nvPr/>
        </p:nvPicPr>
        <p:blipFill>
          <a:blip r:embed="rId2" cstate="print"/>
          <a:srcRect/>
          <a:stretch>
            <a:fillRect/>
          </a:stretch>
        </p:blipFill>
        <p:spPr bwMode="auto">
          <a:xfrm>
            <a:off x="1332026" y="1052736"/>
            <a:ext cx="6634994" cy="4421382"/>
          </a:xfrm>
          <a:prstGeom prst="rect">
            <a:avLst/>
          </a:prstGeom>
          <a:noFill/>
          <a:ln w="9525">
            <a:noFill/>
            <a:miter lim="800000"/>
            <a:headEnd/>
            <a:tailEnd/>
          </a:ln>
        </p:spPr>
      </p:pic>
      <p:pic>
        <p:nvPicPr>
          <p:cNvPr id="26" name="Picture 17" descr="https://www.artifex.nu/upload/237/logo_RMO_logo_CMYK_300dpi.jpg"/>
          <p:cNvPicPr>
            <a:picLocks noChangeAspect="1" noChangeArrowheads="1"/>
          </p:cNvPicPr>
          <p:nvPr/>
        </p:nvPicPr>
        <p:blipFill>
          <a:blip r:embed="rId3" cstate="print"/>
          <a:srcRect/>
          <a:stretch>
            <a:fillRect/>
          </a:stretch>
        </p:blipFill>
        <p:spPr bwMode="auto">
          <a:xfrm>
            <a:off x="6629444" y="5655592"/>
            <a:ext cx="2514556" cy="343819"/>
          </a:xfrm>
          <a:prstGeom prst="rect">
            <a:avLst/>
          </a:prstGeom>
          <a:noFill/>
          <a:ln w="9525">
            <a:noFill/>
            <a:miter lim="800000"/>
            <a:headEnd/>
            <a:tailEnd/>
          </a:ln>
        </p:spPr>
      </p:pic>
      <p:sp>
        <p:nvSpPr>
          <p:cNvPr id="3" name="Rectangle 2"/>
          <p:cNvSpPr/>
          <p:nvPr/>
        </p:nvSpPr>
        <p:spPr>
          <a:xfrm>
            <a:off x="107504" y="5642094"/>
            <a:ext cx="5904656" cy="507575"/>
          </a:xfrm>
          <a:prstGeom prst="rect">
            <a:avLst/>
          </a:prstGeom>
        </p:spPr>
        <p:txBody>
          <a:bodyPr wrap="square">
            <a:spAutoFit/>
          </a:bodyPr>
          <a:lstStyle/>
          <a:p>
            <a:r>
              <a:rPr lang="nl-NL" sz="1349" dirty="0">
                <a:hlinkClick r:id="rId4"/>
              </a:rPr>
              <a:t>https://www.nrc.nl/nieuws/2016/01/07/wie-kijkt-er-nog-naar-een-dood-kind-1577520-a1339277</a:t>
            </a:r>
            <a:endParaRPr lang="nl-NL" sz="1349" dirty="0"/>
          </a:p>
        </p:txBody>
      </p:sp>
    </p:spTree>
    <p:extLst>
      <p:ext uri="{BB962C8B-B14F-4D97-AF65-F5344CB8AC3E}">
        <p14:creationId xmlns:p14="http://schemas.microsoft.com/office/powerpoint/2010/main" val="3196067270"/>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E0112-582C-4F22-8195-5ED1DAECB347}"/>
              </a:ext>
            </a:extLst>
          </p:cNvPr>
          <p:cNvSpPr>
            <a:spLocks noGrp="1"/>
          </p:cNvSpPr>
          <p:nvPr>
            <p:ph type="title"/>
          </p:nvPr>
        </p:nvSpPr>
        <p:spPr/>
        <p:txBody>
          <a:bodyPr/>
          <a:lstStyle/>
          <a:p>
            <a:r>
              <a:rPr lang="nl-NL" dirty="0">
                <a:latin typeface="Calibri" panose="020F0502020204030204" pitchFamily="34" charset="0"/>
                <a:cs typeface="Calibri" panose="020F0502020204030204" pitchFamily="34" charset="0"/>
              </a:rPr>
              <a:t>Stelling</a:t>
            </a:r>
          </a:p>
        </p:txBody>
      </p:sp>
      <p:sp>
        <p:nvSpPr>
          <p:cNvPr id="8" name="Tijdelijke aanduiding voor dianummer 7">
            <a:extLst>
              <a:ext uri="{FF2B5EF4-FFF2-40B4-BE49-F238E27FC236}">
                <a16:creationId xmlns:a16="http://schemas.microsoft.com/office/drawing/2014/main" id="{45FB9B79-9598-4527-B04C-BC30B367B0F9}"/>
              </a:ext>
            </a:extLst>
          </p:cNvPr>
          <p:cNvSpPr>
            <a:spLocks noGrp="1"/>
          </p:cNvSpPr>
          <p:nvPr>
            <p:ph type="sldNum" sz="quarter" idx="4"/>
          </p:nvPr>
        </p:nvSpPr>
        <p:spPr/>
        <p:txBody>
          <a:bodyPr/>
          <a:lstStyle/>
          <a:p>
            <a:fld id="{5EE7099E-8998-4851-915A-4F4831808297}" type="slidenum">
              <a:rPr lang="nl-NL" smtClean="0"/>
              <a:pPr/>
              <a:t>11</a:t>
            </a:fld>
            <a:endParaRPr lang="nl-NL"/>
          </a:p>
        </p:txBody>
      </p:sp>
      <p:sp>
        <p:nvSpPr>
          <p:cNvPr id="9" name="Tekstvak 8">
            <a:extLst>
              <a:ext uri="{FF2B5EF4-FFF2-40B4-BE49-F238E27FC236}">
                <a16:creationId xmlns:a16="http://schemas.microsoft.com/office/drawing/2014/main" id="{BC64BCC6-EC25-4C82-AABF-256E40321A17}"/>
              </a:ext>
            </a:extLst>
          </p:cNvPr>
          <p:cNvSpPr txBox="1"/>
          <p:nvPr/>
        </p:nvSpPr>
        <p:spPr>
          <a:xfrm>
            <a:off x="827584" y="2212200"/>
            <a:ext cx="7407695" cy="1200329"/>
          </a:xfrm>
          <a:prstGeom prst="rect">
            <a:avLst/>
          </a:prstGeom>
          <a:noFill/>
        </p:spPr>
        <p:txBody>
          <a:bodyPr wrap="square" rtlCol="0">
            <a:spAutoFit/>
          </a:bodyPr>
          <a:lstStyle/>
          <a:p>
            <a:pPr algn="ctr"/>
            <a:r>
              <a:rPr lang="nl-NL" sz="3600" dirty="0">
                <a:solidFill>
                  <a:srgbClr val="002060"/>
                </a:solidFill>
                <a:latin typeface="Calibri" panose="020F0502020204030204" pitchFamily="34" charset="0"/>
                <a:cs typeface="Calibri" panose="020F0502020204030204" pitchFamily="34" charset="0"/>
              </a:rPr>
              <a:t>Het RMO moet het mummie jongetje gewoon weer tentoonstellen</a:t>
            </a:r>
          </a:p>
        </p:txBody>
      </p:sp>
    </p:spTree>
    <p:extLst>
      <p:ext uri="{BB962C8B-B14F-4D97-AF65-F5344CB8AC3E}">
        <p14:creationId xmlns:p14="http://schemas.microsoft.com/office/powerpoint/2010/main" val="314811529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D62D4290-E718-4190-A996-9513A235438E}" type="slidenum">
              <a:rPr lang="en-US" smtClean="0"/>
              <a:pPr/>
              <a:t>12</a:t>
            </a:fld>
            <a:endParaRPr lang="en-US">
              <a:solidFill>
                <a:schemeClr val="tx1"/>
              </a:solidFill>
            </a:endParaRPr>
          </a:p>
        </p:txBody>
      </p:sp>
      <p:sp>
        <p:nvSpPr>
          <p:cNvPr id="4" name="Rectangle 2"/>
          <p:cNvSpPr txBox="1">
            <a:spLocks noChangeArrowheads="1"/>
          </p:cNvSpPr>
          <p:nvPr/>
        </p:nvSpPr>
        <p:spPr bwMode="auto">
          <a:xfrm>
            <a:off x="563369" y="511354"/>
            <a:ext cx="824440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0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1"/>
                </a:solidFill>
                <a:latin typeface="Arial" charset="0"/>
              </a:defRPr>
            </a:lvl6pPr>
            <a:lvl7pPr marL="914400" algn="l" rtl="0" fontAlgn="base">
              <a:spcBef>
                <a:spcPct val="0"/>
              </a:spcBef>
              <a:spcAft>
                <a:spcPct val="0"/>
              </a:spcAft>
              <a:defRPr sz="3000" b="1">
                <a:solidFill>
                  <a:schemeClr val="tx1"/>
                </a:solidFill>
                <a:latin typeface="Arial" charset="0"/>
              </a:defRPr>
            </a:lvl7pPr>
            <a:lvl8pPr marL="1371600" algn="l" rtl="0" fontAlgn="base">
              <a:spcBef>
                <a:spcPct val="0"/>
              </a:spcBef>
              <a:spcAft>
                <a:spcPct val="0"/>
              </a:spcAft>
              <a:defRPr sz="3000" b="1">
                <a:solidFill>
                  <a:schemeClr val="tx1"/>
                </a:solidFill>
                <a:latin typeface="Arial" charset="0"/>
              </a:defRPr>
            </a:lvl8pPr>
            <a:lvl9pPr marL="1828800" algn="l" rtl="0" fontAlgn="base">
              <a:spcBef>
                <a:spcPct val="0"/>
              </a:spcBef>
              <a:spcAft>
                <a:spcPct val="0"/>
              </a:spcAft>
              <a:defRPr sz="3000" b="1">
                <a:solidFill>
                  <a:schemeClr val="tx1"/>
                </a:solidFill>
                <a:latin typeface="Arial" charset="0"/>
              </a:defRPr>
            </a:lvl9pPr>
          </a:lstStyle>
          <a:p>
            <a:pPr eaLnBrk="1" hangingPunct="1"/>
            <a:r>
              <a:rPr lang="nl-NL" kern="0" dirty="0">
                <a:solidFill>
                  <a:srgbClr val="002060"/>
                </a:solidFill>
                <a:latin typeface="Calibri" panose="020F0502020204030204" pitchFamily="34" charset="0"/>
                <a:cs typeface="Calibri" panose="020F0502020204030204" pitchFamily="34" charset="0"/>
              </a:rPr>
              <a:t>1828: Caspar Reuvens koopt collectie </a:t>
            </a:r>
            <a:r>
              <a:rPr lang="nl-NL" kern="0" dirty="0" err="1">
                <a:solidFill>
                  <a:srgbClr val="002060"/>
                </a:solidFill>
                <a:latin typeface="Calibri" panose="020F0502020204030204" pitchFamily="34" charset="0"/>
                <a:cs typeface="Calibri" panose="020F0502020204030204" pitchFamily="34" charset="0"/>
              </a:rPr>
              <a:t>d’Anastasi</a:t>
            </a:r>
            <a:r>
              <a:rPr lang="nl-NL" kern="0" dirty="0">
                <a:solidFill>
                  <a:srgbClr val="002060"/>
                </a:solidFill>
                <a:latin typeface="Calibri" panose="020F0502020204030204" pitchFamily="34" charset="0"/>
                <a:cs typeface="Calibri" panose="020F0502020204030204" pitchFamily="34" charset="0"/>
              </a:rPr>
              <a:t> aan</a:t>
            </a:r>
            <a:endParaRPr lang="nl-NL" altLang="en-US" sz="4000" kern="0" dirty="0">
              <a:solidFill>
                <a:srgbClr val="002060"/>
              </a:solidFill>
              <a:latin typeface="Calibri" panose="020F0502020204030204" pitchFamily="34" charset="0"/>
              <a:cs typeface="Calibri" panose="020F0502020204030204" pitchFamily="34" charset="0"/>
            </a:endParaRPr>
          </a:p>
        </p:txBody>
      </p:sp>
      <p:sp>
        <p:nvSpPr>
          <p:cNvPr id="5" name="Rectangle 3"/>
          <p:cNvSpPr txBox="1">
            <a:spLocks noChangeArrowheads="1"/>
          </p:cNvSpPr>
          <p:nvPr/>
        </p:nvSpPr>
        <p:spPr bwMode="auto">
          <a:xfrm>
            <a:off x="685800" y="2514600"/>
            <a:ext cx="7391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Wingdings 2" pitchFamily="18" charset="2"/>
              <a:buChar char="¢"/>
              <a:defRPr sz="2600">
                <a:solidFill>
                  <a:schemeClr val="tx1"/>
                </a:solidFill>
                <a:latin typeface="+mn-lt"/>
                <a:ea typeface="ＭＳ Ｐゴシック" charset="0"/>
                <a:cs typeface="ＭＳ Ｐゴシック" charset="0"/>
              </a:defRPr>
            </a:lvl1pPr>
            <a:lvl2pPr marL="800100" indent="-342900" algn="l" rtl="0" eaLnBrk="0" fontAlgn="base" hangingPunct="0">
              <a:lnSpc>
                <a:spcPct val="150000"/>
              </a:lnSpc>
              <a:spcBef>
                <a:spcPct val="0"/>
              </a:spcBef>
              <a:spcAft>
                <a:spcPct val="0"/>
              </a:spcAft>
              <a:buSzPct val="60000"/>
              <a:buFont typeface="Wingdings 2" pitchFamily="18" charset="2"/>
              <a:buChar char="£"/>
              <a:defRPr sz="2600">
                <a:solidFill>
                  <a:schemeClr val="tx1"/>
                </a:solidFill>
                <a:latin typeface="+mn-lt"/>
                <a:ea typeface="ＭＳ Ｐゴシック" charset="0"/>
              </a:defRPr>
            </a:lvl2pPr>
            <a:lvl3pPr marL="1257300" indent="-342900" algn="l" rtl="0" eaLnBrk="0" fontAlgn="base" hangingPunct="0">
              <a:lnSpc>
                <a:spcPct val="150000"/>
              </a:lnSpc>
              <a:spcBef>
                <a:spcPct val="0"/>
              </a:spcBef>
              <a:spcAft>
                <a:spcPct val="0"/>
              </a:spcAft>
              <a:buSzPct val="80000"/>
              <a:buFont typeface="Wingdings 2" pitchFamily="18" charset="2"/>
              <a:buChar char=""/>
              <a:defRPr sz="2000">
                <a:solidFill>
                  <a:schemeClr val="tx1"/>
                </a:solidFill>
                <a:latin typeface="+mn-lt"/>
                <a:ea typeface="ＭＳ Ｐゴシック" charset="0"/>
              </a:defRPr>
            </a:lvl3pPr>
            <a:lvl4pPr marL="1714500" indent="-342900" algn="l" rtl="0" eaLnBrk="0" fontAlgn="base" hangingPunct="0">
              <a:lnSpc>
                <a:spcPct val="150000"/>
              </a:lnSpc>
              <a:spcBef>
                <a:spcPct val="0"/>
              </a:spcBef>
              <a:spcAft>
                <a:spcPct val="0"/>
              </a:spcAft>
              <a:buSzPct val="80000"/>
              <a:buFont typeface="Wingdings 2" pitchFamily="18" charset="2"/>
              <a:buChar char=""/>
              <a:defRPr sz="2000">
                <a:solidFill>
                  <a:schemeClr val="tx1"/>
                </a:solidFill>
                <a:latin typeface="+mn-lt"/>
                <a:ea typeface="ＭＳ Ｐゴシック" charset="0"/>
              </a:defRPr>
            </a:lvl4pPr>
            <a:lvl5pPr marL="2171700" indent="-342900" algn="l" rtl="0" eaLnBrk="0" fontAlgn="base" hangingPunct="0">
              <a:lnSpc>
                <a:spcPct val="150000"/>
              </a:lnSpc>
              <a:spcBef>
                <a:spcPct val="0"/>
              </a:spcBef>
              <a:spcAft>
                <a:spcPct val="0"/>
              </a:spcAft>
              <a:buSzPct val="80000"/>
              <a:buFont typeface="Wingdings 2" pitchFamily="18" charset="2"/>
              <a:buChar char="Ò"/>
              <a:defRPr sz="2000">
                <a:solidFill>
                  <a:schemeClr val="tx1"/>
                </a:solidFill>
                <a:latin typeface="+mn-lt"/>
                <a:ea typeface="ＭＳ Ｐゴシック" charset="0"/>
              </a:defRPr>
            </a:lvl5pPr>
            <a:lvl6pPr marL="2628900" indent="-342900" algn="l" rtl="0" fontAlgn="base">
              <a:lnSpc>
                <a:spcPct val="150000"/>
              </a:lnSpc>
              <a:spcBef>
                <a:spcPct val="0"/>
              </a:spcBef>
              <a:spcAft>
                <a:spcPct val="0"/>
              </a:spcAft>
              <a:buSzPct val="80000"/>
              <a:buFont typeface="Wingdings 2" pitchFamily="18" charset="2"/>
              <a:buChar char="Ò"/>
              <a:defRPr sz="2000">
                <a:solidFill>
                  <a:schemeClr val="tx1"/>
                </a:solidFill>
                <a:latin typeface="+mn-lt"/>
              </a:defRPr>
            </a:lvl6pPr>
            <a:lvl7pPr marL="3086100" indent="-342900" algn="l" rtl="0" fontAlgn="base">
              <a:lnSpc>
                <a:spcPct val="150000"/>
              </a:lnSpc>
              <a:spcBef>
                <a:spcPct val="0"/>
              </a:spcBef>
              <a:spcAft>
                <a:spcPct val="0"/>
              </a:spcAft>
              <a:buSzPct val="80000"/>
              <a:buFont typeface="Wingdings 2" pitchFamily="18" charset="2"/>
              <a:buChar char="Ò"/>
              <a:defRPr sz="2000">
                <a:solidFill>
                  <a:schemeClr val="tx1"/>
                </a:solidFill>
                <a:latin typeface="+mn-lt"/>
              </a:defRPr>
            </a:lvl7pPr>
            <a:lvl8pPr marL="3543300" indent="-342900" algn="l" rtl="0" fontAlgn="base">
              <a:lnSpc>
                <a:spcPct val="150000"/>
              </a:lnSpc>
              <a:spcBef>
                <a:spcPct val="0"/>
              </a:spcBef>
              <a:spcAft>
                <a:spcPct val="0"/>
              </a:spcAft>
              <a:buSzPct val="80000"/>
              <a:buFont typeface="Wingdings 2" pitchFamily="18" charset="2"/>
              <a:buChar char="Ò"/>
              <a:defRPr sz="2000">
                <a:solidFill>
                  <a:schemeClr val="tx1"/>
                </a:solidFill>
                <a:latin typeface="+mn-lt"/>
              </a:defRPr>
            </a:lvl8pPr>
            <a:lvl9pPr marL="4000500" indent="-342900" algn="l" rtl="0" fontAlgn="base">
              <a:lnSpc>
                <a:spcPct val="150000"/>
              </a:lnSpc>
              <a:spcBef>
                <a:spcPct val="0"/>
              </a:spcBef>
              <a:spcAft>
                <a:spcPct val="0"/>
              </a:spcAft>
              <a:buSzPct val="80000"/>
              <a:buFont typeface="Wingdings 2" pitchFamily="18" charset="2"/>
              <a:buChar char="Ò"/>
              <a:defRPr sz="2000">
                <a:solidFill>
                  <a:schemeClr val="tx1"/>
                </a:solidFill>
                <a:latin typeface="+mn-lt"/>
              </a:defRPr>
            </a:lvl9pPr>
          </a:lstStyle>
          <a:p>
            <a:pPr eaLnBrk="1" hangingPunct="1"/>
            <a:endParaRPr lang="nl-NL" altLang="en-US" kern="0"/>
          </a:p>
          <a:p>
            <a:pPr eaLnBrk="1" hangingPunct="1"/>
            <a:endParaRPr lang="nl-NL" altLang="en-US" kern="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4056" y="1988840"/>
            <a:ext cx="2814887" cy="3413051"/>
          </a:xfrm>
          <a:prstGeom prst="rect">
            <a:avLst/>
          </a:prstGeom>
          <a:noFill/>
          <a:ln w="9525">
            <a:noFill/>
            <a:miter lim="800000"/>
            <a:headEnd/>
            <a:tailEnd/>
          </a:ln>
        </p:spPr>
      </p:pic>
      <p:pic>
        <p:nvPicPr>
          <p:cNvPr id="7" name="Picture 17" descr="https://www.artifex.nu/upload/237/logo_RMO_logo_CMYK_300dpi.jpg"/>
          <p:cNvPicPr>
            <a:picLocks noChangeAspect="1" noChangeArrowheads="1"/>
          </p:cNvPicPr>
          <p:nvPr/>
        </p:nvPicPr>
        <p:blipFill>
          <a:blip r:embed="rId4" cstate="print"/>
          <a:srcRect/>
          <a:stretch>
            <a:fillRect/>
          </a:stretch>
        </p:blipFill>
        <p:spPr bwMode="auto">
          <a:xfrm>
            <a:off x="5292080" y="5703833"/>
            <a:ext cx="3698875" cy="674687"/>
          </a:xfrm>
          <a:prstGeom prst="rect">
            <a:avLst/>
          </a:prstGeom>
          <a:noFill/>
          <a:ln w="9525">
            <a:noFill/>
            <a:miter lim="800000"/>
            <a:headEnd/>
            <a:tailEnd/>
          </a:ln>
        </p:spPr>
      </p:pic>
    </p:spTree>
    <p:extLst>
      <p:ext uri="{BB962C8B-B14F-4D97-AF65-F5344CB8AC3E}">
        <p14:creationId xmlns:p14="http://schemas.microsoft.com/office/powerpoint/2010/main" val="151238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E0112-582C-4F22-8195-5ED1DAECB347}"/>
              </a:ext>
            </a:extLst>
          </p:cNvPr>
          <p:cNvSpPr>
            <a:spLocks noGrp="1"/>
          </p:cNvSpPr>
          <p:nvPr>
            <p:ph type="title"/>
          </p:nvPr>
        </p:nvSpPr>
        <p:spPr/>
        <p:txBody>
          <a:bodyPr/>
          <a:lstStyle/>
          <a:p>
            <a:r>
              <a:rPr lang="nl-NL" dirty="0">
                <a:latin typeface="Calibri" panose="020F0502020204030204" pitchFamily="34" charset="0"/>
                <a:cs typeface="Calibri" panose="020F0502020204030204" pitchFamily="34" charset="0"/>
              </a:rPr>
              <a:t>Stelling</a:t>
            </a:r>
          </a:p>
        </p:txBody>
      </p:sp>
      <p:sp>
        <p:nvSpPr>
          <p:cNvPr id="8" name="Tijdelijke aanduiding voor dianummer 7">
            <a:extLst>
              <a:ext uri="{FF2B5EF4-FFF2-40B4-BE49-F238E27FC236}">
                <a16:creationId xmlns:a16="http://schemas.microsoft.com/office/drawing/2014/main" id="{45FB9B79-9598-4527-B04C-BC30B367B0F9}"/>
              </a:ext>
            </a:extLst>
          </p:cNvPr>
          <p:cNvSpPr>
            <a:spLocks noGrp="1"/>
          </p:cNvSpPr>
          <p:nvPr>
            <p:ph type="sldNum" sz="quarter" idx="4"/>
          </p:nvPr>
        </p:nvSpPr>
        <p:spPr/>
        <p:txBody>
          <a:bodyPr/>
          <a:lstStyle/>
          <a:p>
            <a:fld id="{5EE7099E-8998-4851-915A-4F4831808297}" type="slidenum">
              <a:rPr lang="nl-NL" smtClean="0"/>
              <a:pPr/>
              <a:t>13</a:t>
            </a:fld>
            <a:endParaRPr lang="nl-NL"/>
          </a:p>
        </p:txBody>
      </p:sp>
      <p:sp>
        <p:nvSpPr>
          <p:cNvPr id="9" name="Tekstvak 8">
            <a:extLst>
              <a:ext uri="{FF2B5EF4-FFF2-40B4-BE49-F238E27FC236}">
                <a16:creationId xmlns:a16="http://schemas.microsoft.com/office/drawing/2014/main" id="{BC64BCC6-EC25-4C82-AABF-256E40321A17}"/>
              </a:ext>
            </a:extLst>
          </p:cNvPr>
          <p:cNvSpPr txBox="1"/>
          <p:nvPr/>
        </p:nvSpPr>
        <p:spPr>
          <a:xfrm>
            <a:off x="827584" y="2212200"/>
            <a:ext cx="7407695" cy="1200329"/>
          </a:xfrm>
          <a:prstGeom prst="rect">
            <a:avLst/>
          </a:prstGeom>
          <a:noFill/>
        </p:spPr>
        <p:txBody>
          <a:bodyPr wrap="square" rtlCol="0">
            <a:spAutoFit/>
          </a:bodyPr>
          <a:lstStyle/>
          <a:p>
            <a:pPr algn="ctr"/>
            <a:r>
              <a:rPr lang="nl-NL" sz="3600" dirty="0">
                <a:solidFill>
                  <a:srgbClr val="002060"/>
                </a:solidFill>
                <a:latin typeface="Calibri" panose="020F0502020204030204" pitchFamily="34" charset="0"/>
                <a:cs typeface="Calibri" panose="020F0502020204030204" pitchFamily="34" charset="0"/>
              </a:rPr>
              <a:t>Reuvens had het uitgepakte mummie jongetje nooit mogen aankopen</a:t>
            </a:r>
          </a:p>
        </p:txBody>
      </p:sp>
    </p:spTree>
    <p:extLst>
      <p:ext uri="{BB962C8B-B14F-4D97-AF65-F5344CB8AC3E}">
        <p14:creationId xmlns:p14="http://schemas.microsoft.com/office/powerpoint/2010/main" val="2507696910"/>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D62D4290-E718-4190-A996-9513A235438E}" type="slidenum">
              <a:rPr lang="en-US" smtClean="0"/>
              <a:pPr/>
              <a:t>14</a:t>
            </a:fld>
            <a:endParaRPr lang="en-US">
              <a:solidFill>
                <a:schemeClr val="tx1"/>
              </a:solidFill>
            </a:endParaRPr>
          </a:p>
        </p:txBody>
      </p:sp>
      <p:sp>
        <p:nvSpPr>
          <p:cNvPr id="5" name="Tijdelijke aanduiding voor dianummer 2"/>
          <p:cNvSpPr txBox="1">
            <a:spLocks/>
          </p:cNvSpPr>
          <p:nvPr/>
        </p:nvSpPr>
        <p:spPr bwMode="auto">
          <a:xfrm>
            <a:off x="8001000" y="632460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000" kern="1200">
                <a:solidFill>
                  <a:srgbClr val="E983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2D4290-E718-4190-A996-9513A235438E}" type="slidenum">
              <a:rPr lang="en-US" smtClean="0"/>
              <a:pPr/>
              <a:t>14</a:t>
            </a:fld>
            <a:endParaRPr lang="en-US">
              <a:solidFill>
                <a:schemeClr val="tx1"/>
              </a:solidFill>
            </a:endParaRPr>
          </a:p>
        </p:txBody>
      </p:sp>
      <p:sp>
        <p:nvSpPr>
          <p:cNvPr id="6" name="Rectangle 2"/>
          <p:cNvSpPr txBox="1">
            <a:spLocks noChangeArrowheads="1"/>
          </p:cNvSpPr>
          <p:nvPr/>
        </p:nvSpPr>
        <p:spPr bwMode="auto">
          <a:xfrm>
            <a:off x="683568" y="980728"/>
            <a:ext cx="824440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0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1"/>
                </a:solidFill>
                <a:latin typeface="Arial" charset="0"/>
              </a:defRPr>
            </a:lvl6pPr>
            <a:lvl7pPr marL="914400" algn="l" rtl="0" fontAlgn="base">
              <a:spcBef>
                <a:spcPct val="0"/>
              </a:spcBef>
              <a:spcAft>
                <a:spcPct val="0"/>
              </a:spcAft>
              <a:defRPr sz="3000" b="1">
                <a:solidFill>
                  <a:schemeClr val="tx1"/>
                </a:solidFill>
                <a:latin typeface="Arial" charset="0"/>
              </a:defRPr>
            </a:lvl7pPr>
            <a:lvl8pPr marL="1371600" algn="l" rtl="0" fontAlgn="base">
              <a:spcBef>
                <a:spcPct val="0"/>
              </a:spcBef>
              <a:spcAft>
                <a:spcPct val="0"/>
              </a:spcAft>
              <a:defRPr sz="3000" b="1">
                <a:solidFill>
                  <a:schemeClr val="tx1"/>
                </a:solidFill>
                <a:latin typeface="Arial" charset="0"/>
              </a:defRPr>
            </a:lvl8pPr>
            <a:lvl9pPr marL="1828800" algn="l" rtl="0" fontAlgn="base">
              <a:spcBef>
                <a:spcPct val="0"/>
              </a:spcBef>
              <a:spcAft>
                <a:spcPct val="0"/>
              </a:spcAft>
              <a:defRPr sz="3000" b="1">
                <a:solidFill>
                  <a:schemeClr val="tx1"/>
                </a:solidFill>
                <a:latin typeface="Arial" charset="0"/>
              </a:defRPr>
            </a:lvl9pPr>
          </a:lstStyle>
          <a:p>
            <a:pPr eaLnBrk="1" hangingPunct="1"/>
            <a:r>
              <a:rPr lang="nl-NL" kern="0" dirty="0">
                <a:solidFill>
                  <a:srgbClr val="002060"/>
                </a:solidFill>
                <a:latin typeface="Calibri" panose="020F0502020204030204" pitchFamily="34" charset="0"/>
                <a:cs typeface="Calibri" panose="020F0502020204030204" pitchFamily="34" charset="0"/>
              </a:rPr>
              <a:t>Mummificatieproces</a:t>
            </a:r>
            <a:endParaRPr lang="nl-NL" altLang="en-US" sz="4000" kern="0" dirty="0">
              <a:solidFill>
                <a:srgbClr val="002060"/>
              </a:solidFill>
              <a:latin typeface="Calibri" panose="020F0502020204030204" pitchFamily="34" charset="0"/>
              <a:cs typeface="Calibri" panose="020F0502020204030204" pitchFamily="34" charset="0"/>
            </a:endParaRPr>
          </a:p>
        </p:txBody>
      </p:sp>
      <p:sp>
        <p:nvSpPr>
          <p:cNvPr id="7" name="Rectangle 3"/>
          <p:cNvSpPr txBox="1">
            <a:spLocks noChangeArrowheads="1"/>
          </p:cNvSpPr>
          <p:nvPr/>
        </p:nvSpPr>
        <p:spPr bwMode="auto">
          <a:xfrm>
            <a:off x="685800" y="2514600"/>
            <a:ext cx="7391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SzPct val="60000"/>
              <a:buFont typeface="Wingdings 2" pitchFamily="18" charset="2"/>
              <a:buChar char="¢"/>
              <a:defRPr sz="2600">
                <a:solidFill>
                  <a:schemeClr val="tx1"/>
                </a:solidFill>
                <a:latin typeface="+mn-lt"/>
                <a:ea typeface="ＭＳ Ｐゴシック" charset="0"/>
                <a:cs typeface="ＭＳ Ｐゴシック" charset="0"/>
              </a:defRPr>
            </a:lvl1pPr>
            <a:lvl2pPr marL="800100" indent="-342900" algn="l" rtl="0" eaLnBrk="0" fontAlgn="base" hangingPunct="0">
              <a:lnSpc>
                <a:spcPct val="150000"/>
              </a:lnSpc>
              <a:spcBef>
                <a:spcPct val="0"/>
              </a:spcBef>
              <a:spcAft>
                <a:spcPct val="0"/>
              </a:spcAft>
              <a:buSzPct val="60000"/>
              <a:buFont typeface="Wingdings 2" pitchFamily="18" charset="2"/>
              <a:buChar char="£"/>
              <a:defRPr sz="2600">
                <a:solidFill>
                  <a:schemeClr val="tx1"/>
                </a:solidFill>
                <a:latin typeface="+mn-lt"/>
                <a:ea typeface="ＭＳ Ｐゴシック" charset="0"/>
              </a:defRPr>
            </a:lvl2pPr>
            <a:lvl3pPr marL="1257300" indent="-342900" algn="l" rtl="0" eaLnBrk="0" fontAlgn="base" hangingPunct="0">
              <a:lnSpc>
                <a:spcPct val="150000"/>
              </a:lnSpc>
              <a:spcBef>
                <a:spcPct val="0"/>
              </a:spcBef>
              <a:spcAft>
                <a:spcPct val="0"/>
              </a:spcAft>
              <a:buSzPct val="80000"/>
              <a:buFont typeface="Wingdings 2" pitchFamily="18" charset="2"/>
              <a:buChar char=""/>
              <a:defRPr sz="2000">
                <a:solidFill>
                  <a:schemeClr val="tx1"/>
                </a:solidFill>
                <a:latin typeface="+mn-lt"/>
                <a:ea typeface="ＭＳ Ｐゴシック" charset="0"/>
              </a:defRPr>
            </a:lvl3pPr>
            <a:lvl4pPr marL="1714500" indent="-342900" algn="l" rtl="0" eaLnBrk="0" fontAlgn="base" hangingPunct="0">
              <a:lnSpc>
                <a:spcPct val="150000"/>
              </a:lnSpc>
              <a:spcBef>
                <a:spcPct val="0"/>
              </a:spcBef>
              <a:spcAft>
                <a:spcPct val="0"/>
              </a:spcAft>
              <a:buSzPct val="80000"/>
              <a:buFont typeface="Wingdings 2" pitchFamily="18" charset="2"/>
              <a:buChar char=""/>
              <a:defRPr sz="2000">
                <a:solidFill>
                  <a:schemeClr val="tx1"/>
                </a:solidFill>
                <a:latin typeface="+mn-lt"/>
                <a:ea typeface="ＭＳ Ｐゴシック" charset="0"/>
              </a:defRPr>
            </a:lvl4pPr>
            <a:lvl5pPr marL="2171700" indent="-342900" algn="l" rtl="0" eaLnBrk="0" fontAlgn="base" hangingPunct="0">
              <a:lnSpc>
                <a:spcPct val="150000"/>
              </a:lnSpc>
              <a:spcBef>
                <a:spcPct val="0"/>
              </a:spcBef>
              <a:spcAft>
                <a:spcPct val="0"/>
              </a:spcAft>
              <a:buSzPct val="80000"/>
              <a:buFont typeface="Wingdings 2" pitchFamily="18" charset="2"/>
              <a:buChar char="Ò"/>
              <a:defRPr sz="2000">
                <a:solidFill>
                  <a:schemeClr val="tx1"/>
                </a:solidFill>
                <a:latin typeface="+mn-lt"/>
                <a:ea typeface="ＭＳ Ｐゴシック" charset="0"/>
              </a:defRPr>
            </a:lvl5pPr>
            <a:lvl6pPr marL="2628900" indent="-342900" algn="l" rtl="0" fontAlgn="base">
              <a:lnSpc>
                <a:spcPct val="150000"/>
              </a:lnSpc>
              <a:spcBef>
                <a:spcPct val="0"/>
              </a:spcBef>
              <a:spcAft>
                <a:spcPct val="0"/>
              </a:spcAft>
              <a:buSzPct val="80000"/>
              <a:buFont typeface="Wingdings 2" pitchFamily="18" charset="2"/>
              <a:buChar char="Ò"/>
              <a:defRPr sz="2000">
                <a:solidFill>
                  <a:schemeClr val="tx1"/>
                </a:solidFill>
                <a:latin typeface="+mn-lt"/>
              </a:defRPr>
            </a:lvl6pPr>
            <a:lvl7pPr marL="3086100" indent="-342900" algn="l" rtl="0" fontAlgn="base">
              <a:lnSpc>
                <a:spcPct val="150000"/>
              </a:lnSpc>
              <a:spcBef>
                <a:spcPct val="0"/>
              </a:spcBef>
              <a:spcAft>
                <a:spcPct val="0"/>
              </a:spcAft>
              <a:buSzPct val="80000"/>
              <a:buFont typeface="Wingdings 2" pitchFamily="18" charset="2"/>
              <a:buChar char="Ò"/>
              <a:defRPr sz="2000">
                <a:solidFill>
                  <a:schemeClr val="tx1"/>
                </a:solidFill>
                <a:latin typeface="+mn-lt"/>
              </a:defRPr>
            </a:lvl7pPr>
            <a:lvl8pPr marL="3543300" indent="-342900" algn="l" rtl="0" fontAlgn="base">
              <a:lnSpc>
                <a:spcPct val="150000"/>
              </a:lnSpc>
              <a:spcBef>
                <a:spcPct val="0"/>
              </a:spcBef>
              <a:spcAft>
                <a:spcPct val="0"/>
              </a:spcAft>
              <a:buSzPct val="80000"/>
              <a:buFont typeface="Wingdings 2" pitchFamily="18" charset="2"/>
              <a:buChar char="Ò"/>
              <a:defRPr sz="2000">
                <a:solidFill>
                  <a:schemeClr val="tx1"/>
                </a:solidFill>
                <a:latin typeface="+mn-lt"/>
              </a:defRPr>
            </a:lvl8pPr>
            <a:lvl9pPr marL="4000500" indent="-342900" algn="l" rtl="0" fontAlgn="base">
              <a:lnSpc>
                <a:spcPct val="150000"/>
              </a:lnSpc>
              <a:spcBef>
                <a:spcPct val="0"/>
              </a:spcBef>
              <a:spcAft>
                <a:spcPct val="0"/>
              </a:spcAft>
              <a:buSzPct val="80000"/>
              <a:buFont typeface="Wingdings 2" pitchFamily="18" charset="2"/>
              <a:buChar char="Ò"/>
              <a:defRPr sz="2000">
                <a:solidFill>
                  <a:schemeClr val="tx1"/>
                </a:solidFill>
                <a:latin typeface="+mn-lt"/>
              </a:defRPr>
            </a:lvl9pPr>
          </a:lstStyle>
          <a:p>
            <a:pPr eaLnBrk="1" hangingPunct="1"/>
            <a:endParaRPr lang="nl-NL" altLang="en-US" kern="0"/>
          </a:p>
          <a:p>
            <a:pPr eaLnBrk="1" hangingPunct="1"/>
            <a:endParaRPr lang="nl-NL" altLang="en-US" kern="0"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08413" y="2194248"/>
            <a:ext cx="4346174" cy="3498670"/>
          </a:xfrm>
          <a:prstGeom prst="rect">
            <a:avLst/>
          </a:prstGeom>
          <a:noFill/>
          <a:ln w="9525">
            <a:noFill/>
            <a:miter lim="800000"/>
            <a:headEnd/>
            <a:tailEnd/>
          </a:ln>
        </p:spPr>
      </p:pic>
      <p:pic>
        <p:nvPicPr>
          <p:cNvPr id="9" name="Picture 17" descr="https://www.artifex.nu/upload/237/logo_RMO_logo_CMYK_300dpi.jpg"/>
          <p:cNvPicPr>
            <a:picLocks noChangeAspect="1" noChangeArrowheads="1"/>
          </p:cNvPicPr>
          <p:nvPr/>
        </p:nvPicPr>
        <p:blipFill>
          <a:blip r:embed="rId4" cstate="print"/>
          <a:srcRect/>
          <a:stretch>
            <a:fillRect/>
          </a:stretch>
        </p:blipFill>
        <p:spPr bwMode="auto">
          <a:xfrm>
            <a:off x="5223895" y="5730894"/>
            <a:ext cx="3698875" cy="674687"/>
          </a:xfrm>
          <a:prstGeom prst="rect">
            <a:avLst/>
          </a:prstGeom>
          <a:noFill/>
          <a:ln w="9525">
            <a:noFill/>
            <a:miter lim="800000"/>
            <a:headEnd/>
            <a:tailEnd/>
          </a:ln>
        </p:spPr>
      </p:pic>
    </p:spTree>
    <p:extLst>
      <p:ext uri="{BB962C8B-B14F-4D97-AF65-F5344CB8AC3E}">
        <p14:creationId xmlns:p14="http://schemas.microsoft.com/office/powerpoint/2010/main" val="1457673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E0112-582C-4F22-8195-5ED1DAECB347}"/>
              </a:ext>
            </a:extLst>
          </p:cNvPr>
          <p:cNvSpPr>
            <a:spLocks noGrp="1"/>
          </p:cNvSpPr>
          <p:nvPr>
            <p:ph type="title"/>
          </p:nvPr>
        </p:nvSpPr>
        <p:spPr/>
        <p:txBody>
          <a:bodyPr/>
          <a:lstStyle/>
          <a:p>
            <a:r>
              <a:rPr lang="nl-NL" dirty="0">
                <a:latin typeface="Calibri" panose="020F0502020204030204" pitchFamily="34" charset="0"/>
                <a:cs typeface="Calibri" panose="020F0502020204030204" pitchFamily="34" charset="0"/>
              </a:rPr>
              <a:t>Stelling</a:t>
            </a:r>
          </a:p>
        </p:txBody>
      </p:sp>
      <p:sp>
        <p:nvSpPr>
          <p:cNvPr id="8" name="Tijdelijke aanduiding voor dianummer 7">
            <a:extLst>
              <a:ext uri="{FF2B5EF4-FFF2-40B4-BE49-F238E27FC236}">
                <a16:creationId xmlns:a16="http://schemas.microsoft.com/office/drawing/2014/main" id="{45FB9B79-9598-4527-B04C-BC30B367B0F9}"/>
              </a:ext>
            </a:extLst>
          </p:cNvPr>
          <p:cNvSpPr>
            <a:spLocks noGrp="1"/>
          </p:cNvSpPr>
          <p:nvPr>
            <p:ph type="sldNum" sz="quarter" idx="4"/>
          </p:nvPr>
        </p:nvSpPr>
        <p:spPr/>
        <p:txBody>
          <a:bodyPr/>
          <a:lstStyle/>
          <a:p>
            <a:fld id="{5EE7099E-8998-4851-915A-4F4831808297}" type="slidenum">
              <a:rPr lang="nl-NL" smtClean="0"/>
              <a:pPr/>
              <a:t>15</a:t>
            </a:fld>
            <a:endParaRPr lang="nl-NL"/>
          </a:p>
        </p:txBody>
      </p:sp>
      <p:sp>
        <p:nvSpPr>
          <p:cNvPr id="9" name="Tekstvak 8">
            <a:extLst>
              <a:ext uri="{FF2B5EF4-FFF2-40B4-BE49-F238E27FC236}">
                <a16:creationId xmlns:a16="http://schemas.microsoft.com/office/drawing/2014/main" id="{BC64BCC6-EC25-4C82-AABF-256E40321A17}"/>
              </a:ext>
            </a:extLst>
          </p:cNvPr>
          <p:cNvSpPr txBox="1"/>
          <p:nvPr/>
        </p:nvSpPr>
        <p:spPr>
          <a:xfrm>
            <a:off x="827584" y="2212200"/>
            <a:ext cx="7407695" cy="1200329"/>
          </a:xfrm>
          <a:prstGeom prst="rect">
            <a:avLst/>
          </a:prstGeom>
          <a:noFill/>
        </p:spPr>
        <p:txBody>
          <a:bodyPr wrap="square" rtlCol="0">
            <a:spAutoFit/>
          </a:bodyPr>
          <a:lstStyle/>
          <a:p>
            <a:pPr algn="ctr"/>
            <a:r>
              <a:rPr lang="nl-NL" sz="3600" dirty="0">
                <a:solidFill>
                  <a:srgbClr val="002060"/>
                </a:solidFill>
                <a:latin typeface="Calibri" panose="020F0502020204030204" pitchFamily="34" charset="0"/>
                <a:cs typeface="Calibri" panose="020F0502020204030204" pitchFamily="34" charset="0"/>
              </a:rPr>
              <a:t>Het opgraven en uitpakken van het mummiejongetje was heiligschennis</a:t>
            </a:r>
          </a:p>
        </p:txBody>
      </p:sp>
    </p:spTree>
    <p:extLst>
      <p:ext uri="{BB962C8B-B14F-4D97-AF65-F5344CB8AC3E}">
        <p14:creationId xmlns:p14="http://schemas.microsoft.com/office/powerpoint/2010/main" val="707835162"/>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44AAA-6856-4474-A4F9-B3C2A0A5A408}"/>
              </a:ext>
            </a:extLst>
          </p:cNvPr>
          <p:cNvSpPr>
            <a:spLocks noGrp="1"/>
          </p:cNvSpPr>
          <p:nvPr>
            <p:ph type="title"/>
          </p:nvPr>
        </p:nvSpPr>
        <p:spPr/>
        <p:txBody>
          <a:bodyPr/>
          <a:lstStyle/>
          <a:p>
            <a:r>
              <a:rPr lang="nl-NL" dirty="0">
                <a:latin typeface="Calibri" panose="020F0502020204030204" pitchFamily="34" charset="0"/>
                <a:cs typeface="Calibri" panose="020F0502020204030204" pitchFamily="34" charset="0"/>
              </a:rPr>
              <a:t>Hamvraag</a:t>
            </a:r>
          </a:p>
        </p:txBody>
      </p:sp>
      <p:sp>
        <p:nvSpPr>
          <p:cNvPr id="8" name="Tijdelijke aanduiding voor dianummer 7">
            <a:extLst>
              <a:ext uri="{FF2B5EF4-FFF2-40B4-BE49-F238E27FC236}">
                <a16:creationId xmlns:a16="http://schemas.microsoft.com/office/drawing/2014/main" id="{D9239FFF-5302-4CFC-BD2C-81864CCE3F4F}"/>
              </a:ext>
            </a:extLst>
          </p:cNvPr>
          <p:cNvSpPr>
            <a:spLocks noGrp="1"/>
          </p:cNvSpPr>
          <p:nvPr>
            <p:ph type="sldNum" sz="quarter" idx="4"/>
          </p:nvPr>
        </p:nvSpPr>
        <p:spPr/>
        <p:txBody>
          <a:bodyPr/>
          <a:lstStyle/>
          <a:p>
            <a:fld id="{5EE7099E-8998-4851-915A-4F4831808297}" type="slidenum">
              <a:rPr lang="nl-NL" smtClean="0"/>
              <a:pPr/>
              <a:t>16</a:t>
            </a:fld>
            <a:endParaRPr lang="nl-NL"/>
          </a:p>
        </p:txBody>
      </p:sp>
      <p:sp>
        <p:nvSpPr>
          <p:cNvPr id="10" name="Tekstvak 9">
            <a:extLst>
              <a:ext uri="{FF2B5EF4-FFF2-40B4-BE49-F238E27FC236}">
                <a16:creationId xmlns:a16="http://schemas.microsoft.com/office/drawing/2014/main" id="{D737F363-A338-4B13-9717-41CC18F32988}"/>
              </a:ext>
            </a:extLst>
          </p:cNvPr>
          <p:cNvSpPr txBox="1"/>
          <p:nvPr/>
        </p:nvSpPr>
        <p:spPr>
          <a:xfrm>
            <a:off x="827584" y="2212200"/>
            <a:ext cx="7407695" cy="1200329"/>
          </a:xfrm>
          <a:prstGeom prst="rect">
            <a:avLst/>
          </a:prstGeom>
          <a:noFill/>
        </p:spPr>
        <p:txBody>
          <a:bodyPr wrap="square" rtlCol="0">
            <a:spAutoFit/>
          </a:bodyPr>
          <a:lstStyle/>
          <a:p>
            <a:pPr algn="ctr"/>
            <a:r>
              <a:rPr lang="nl-NL" sz="3600" dirty="0">
                <a:solidFill>
                  <a:srgbClr val="002060"/>
                </a:solidFill>
                <a:latin typeface="Calibri" panose="020F0502020204030204" pitchFamily="34" charset="0"/>
                <a:cs typeface="Calibri" panose="020F0502020204030204" pitchFamily="34" charset="0"/>
              </a:rPr>
              <a:t>Hoe gaan we om met de dood/menselijke resten?</a:t>
            </a:r>
          </a:p>
        </p:txBody>
      </p:sp>
    </p:spTree>
    <p:extLst>
      <p:ext uri="{BB962C8B-B14F-4D97-AF65-F5344CB8AC3E}">
        <p14:creationId xmlns:p14="http://schemas.microsoft.com/office/powerpoint/2010/main" val="3994433237"/>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620F64E-7F79-4C3B-A7A5-16A89D2531F4}"/>
              </a:ext>
            </a:extLst>
          </p:cNvPr>
          <p:cNvSpPr>
            <a:spLocks noGrp="1"/>
          </p:cNvSpPr>
          <p:nvPr>
            <p:ph type="title"/>
          </p:nvPr>
        </p:nvSpPr>
        <p:spPr>
          <a:xfrm>
            <a:off x="404665" y="404664"/>
            <a:ext cx="8334670" cy="432048"/>
          </a:xfrm>
        </p:spPr>
        <p:txBody>
          <a:bodyPr/>
          <a:lstStyle/>
          <a:p>
            <a:pPr algn="ctr"/>
            <a:r>
              <a:rPr lang="en-US" dirty="0" err="1">
                <a:latin typeface="Calibri" panose="020F0502020204030204" pitchFamily="34" charset="0"/>
                <a:cs typeface="Calibri" panose="020F0502020204030204" pitchFamily="34" charset="0"/>
              </a:rPr>
              <a:t>Vakperspectieven</a:t>
            </a:r>
            <a:endParaRPr lang="en-US" dirty="0">
              <a:latin typeface="Calibri" panose="020F050202020403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CFC6D8EE-2D9A-45E0-8720-1F13CB00089D}"/>
              </a:ext>
            </a:extLst>
          </p:cNvPr>
          <p:cNvPicPr>
            <a:picLocks noChangeAspect="1"/>
          </p:cNvPicPr>
          <p:nvPr/>
        </p:nvPicPr>
        <p:blipFill>
          <a:blip r:embed="rId2"/>
          <a:stretch>
            <a:fillRect/>
          </a:stretch>
        </p:blipFill>
        <p:spPr>
          <a:xfrm>
            <a:off x="1253081" y="836712"/>
            <a:ext cx="6637837" cy="4795837"/>
          </a:xfrm>
          <a:prstGeom prst="rect">
            <a:avLst/>
          </a:prstGeom>
          <a:noFill/>
        </p:spPr>
      </p:pic>
      <p:sp>
        <p:nvSpPr>
          <p:cNvPr id="9" name="Tekstvak 8">
            <a:extLst>
              <a:ext uri="{FF2B5EF4-FFF2-40B4-BE49-F238E27FC236}">
                <a16:creationId xmlns:a16="http://schemas.microsoft.com/office/drawing/2014/main" id="{CB679B52-3A26-44B4-ACBE-A825BFD782B3}"/>
              </a:ext>
            </a:extLst>
          </p:cNvPr>
          <p:cNvSpPr txBox="1"/>
          <p:nvPr/>
        </p:nvSpPr>
        <p:spPr>
          <a:xfrm>
            <a:off x="179512" y="5920581"/>
            <a:ext cx="6048672" cy="461665"/>
          </a:xfrm>
          <a:prstGeom prst="rect">
            <a:avLst/>
          </a:prstGeom>
          <a:noFill/>
        </p:spPr>
        <p:txBody>
          <a:bodyPr wrap="square">
            <a:spAutoFit/>
          </a:bodyPr>
          <a:lstStyle/>
          <a:p>
            <a:r>
              <a:rPr lang="nl-NL" sz="800" dirty="0">
                <a:latin typeface="Calibri" panose="020F0502020204030204" pitchFamily="34" charset="0"/>
                <a:cs typeface="Calibri" panose="020F0502020204030204" pitchFamily="34" charset="0"/>
              </a:rPr>
              <a:t>Albert Logtenberg, Elise Storck en Bjorn Wansink, 'Schoolvakken in perspectief: geschiedenis'. In: Fred Janssen, Hans Hulshof en Klaas van </a:t>
            </a:r>
          </a:p>
          <a:p>
            <a:r>
              <a:rPr lang="nl-NL" sz="800" dirty="0">
                <a:latin typeface="Calibri" panose="020F0502020204030204" pitchFamily="34" charset="0"/>
                <a:cs typeface="Calibri" panose="020F0502020204030204" pitchFamily="34" charset="0"/>
              </a:rPr>
              <a:t>Veen, Wat is echt de moeite waard te onderwijzen? Een perspectiefgerichte benadering (ICL0N, 2018), pp. 143-170. </a:t>
            </a:r>
          </a:p>
          <a:p>
            <a:endParaRPr lang="nl-NL"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853488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38844705"/>
              </p:ext>
            </p:extLst>
          </p:nvPr>
        </p:nvGraphicFramePr>
        <p:xfrm>
          <a:off x="179512" y="476672"/>
          <a:ext cx="8784976" cy="6120681"/>
        </p:xfrm>
        <a:graphic>
          <a:graphicData uri="http://schemas.openxmlformats.org/drawingml/2006/table">
            <a:tbl>
              <a:tblPr/>
              <a:tblGrid>
                <a:gridCol w="1424591">
                  <a:extLst>
                    <a:ext uri="{9D8B030D-6E8A-4147-A177-3AD203B41FA5}">
                      <a16:colId xmlns:a16="http://schemas.microsoft.com/office/drawing/2014/main" val="20000"/>
                    </a:ext>
                  </a:extLst>
                </a:gridCol>
                <a:gridCol w="3244901">
                  <a:extLst>
                    <a:ext uri="{9D8B030D-6E8A-4147-A177-3AD203B41FA5}">
                      <a16:colId xmlns:a16="http://schemas.microsoft.com/office/drawing/2014/main" val="20001"/>
                    </a:ext>
                  </a:extLst>
                </a:gridCol>
                <a:gridCol w="2255320">
                  <a:extLst>
                    <a:ext uri="{9D8B030D-6E8A-4147-A177-3AD203B41FA5}">
                      <a16:colId xmlns:a16="http://schemas.microsoft.com/office/drawing/2014/main" val="20002"/>
                    </a:ext>
                  </a:extLst>
                </a:gridCol>
                <a:gridCol w="1860164">
                  <a:extLst>
                    <a:ext uri="{9D8B030D-6E8A-4147-A177-3AD203B41FA5}">
                      <a16:colId xmlns:a16="http://schemas.microsoft.com/office/drawing/2014/main" val="20003"/>
                    </a:ext>
                  </a:extLst>
                </a:gridCol>
              </a:tblGrid>
              <a:tr h="211213">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gridSpan="3">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nl-NL" sz="1200" b="1" dirty="0">
                          <a:latin typeface="Calibri"/>
                          <a:ea typeface="Times New Roman"/>
                          <a:cs typeface="Times New Roman"/>
                        </a:rPr>
                        <a:t>Hoe gaan we met menselijke resten om? Waarom wordt/werd hierover verschillend gedacht?</a:t>
                      </a:r>
                      <a:endParaRPr lang="nl-NL" sz="1200" b="1"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203973">
                <a:tc>
                  <a:txBody>
                    <a:bodyPr/>
                    <a:lstStyle/>
                    <a:p>
                      <a:pPr algn="l">
                        <a:lnSpc>
                          <a:spcPct val="107000"/>
                        </a:lnSpc>
                        <a:spcAft>
                          <a:spcPts val="0"/>
                        </a:spcAft>
                      </a:pPr>
                      <a:r>
                        <a:rPr lang="nl-NL" sz="1100" dirty="0">
                          <a:latin typeface="Calibri"/>
                          <a:ea typeface="Calibri"/>
                          <a:cs typeface="Times New Roman"/>
                        </a:rPr>
                        <a:t>Kijkrichting</a:t>
                      </a: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b="1" dirty="0">
                          <a:latin typeface="Calibri"/>
                          <a:ea typeface="Times New Roman"/>
                          <a:cs typeface="Times New Roman"/>
                        </a:rPr>
                        <a:t>Toen</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b="1" dirty="0">
                          <a:latin typeface="Calibri"/>
                          <a:ea typeface="Times New Roman"/>
                          <a:cs typeface="Times New Roman"/>
                        </a:rPr>
                        <a:t>Tussen toen en nu</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b="1" dirty="0">
                          <a:latin typeface="Calibri"/>
                          <a:ea typeface="Times New Roman"/>
                          <a:cs typeface="Times New Roman"/>
                        </a:rPr>
                        <a:t>Nu</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1"/>
                  </a:ext>
                </a:extLst>
              </a:tr>
              <a:tr h="1019857">
                <a:tc>
                  <a:txBody>
                    <a:bodyPr/>
                    <a:lstStyle/>
                    <a:p>
                      <a:r>
                        <a:rPr lang="nl-NL" sz="1100" b="1" kern="1200" dirty="0">
                          <a:solidFill>
                            <a:schemeClr val="tx1"/>
                          </a:solidFill>
                          <a:latin typeface="+mn-lt"/>
                          <a:ea typeface="+mn-ea"/>
                          <a:cs typeface="+mn-cs"/>
                        </a:rPr>
                        <a:t>Tijd en Chronologie</a:t>
                      </a:r>
                    </a:p>
                    <a:p>
                      <a:pPr algn="l">
                        <a:spcAft>
                          <a:spcPts val="0"/>
                        </a:spcAft>
                      </a:pPr>
                      <a:endParaRPr lang="nl-NL" sz="1100" b="1" dirty="0">
                        <a:solidFill>
                          <a:srgbClr val="000000"/>
                        </a:solidFill>
                        <a:latin typeface="Verdana"/>
                        <a:ea typeface="Calibri"/>
                        <a:cs typeface="Verdana"/>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spcAft>
                          <a:spcPts val="0"/>
                        </a:spcAft>
                      </a:pPr>
                      <a:r>
                        <a:rPr lang="nl-NL" sz="1100" dirty="0">
                          <a:solidFill>
                            <a:srgbClr val="000000"/>
                          </a:solidFill>
                          <a:latin typeface="Calibri"/>
                          <a:ea typeface="Times New Roman"/>
                          <a:cs typeface="Verdana"/>
                        </a:rPr>
                        <a:t>Wanneer heeft dit jongetje geleefd? </a:t>
                      </a:r>
                      <a:endParaRPr lang="nl-NL" sz="1100" dirty="0">
                        <a:solidFill>
                          <a:srgbClr val="000000"/>
                        </a:solidFill>
                        <a:latin typeface="Verdana"/>
                        <a:ea typeface="Calibri"/>
                        <a:cs typeface="Verdana"/>
                      </a:endParaRPr>
                    </a:p>
                    <a:p>
                      <a:pPr algn="l">
                        <a:spcAft>
                          <a:spcPts val="0"/>
                        </a:spcAft>
                      </a:pPr>
                      <a:r>
                        <a:rPr lang="nl-NL" sz="1100" dirty="0">
                          <a:solidFill>
                            <a:srgbClr val="000000"/>
                          </a:solidFill>
                          <a:latin typeface="Calibri"/>
                          <a:ea typeface="Times New Roman"/>
                          <a:cs typeface="Verdana"/>
                        </a:rPr>
                        <a:t>In welke periode van het Egyptische Rijk? </a:t>
                      </a:r>
                      <a:endParaRPr lang="nl-NL" sz="1100" dirty="0">
                        <a:solidFill>
                          <a:srgbClr val="000000"/>
                        </a:solidFill>
                        <a:latin typeface="Verdana"/>
                        <a:ea typeface="Calibri"/>
                        <a:cs typeface="Verdana"/>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Hoe dacht men in 1828 en in 1978 over het tentoonstellen van de mummie?</a:t>
                      </a:r>
                      <a:endParaRPr lang="nl-NL" sz="1100" dirty="0">
                        <a:latin typeface="Calibri"/>
                        <a:ea typeface="Calibri"/>
                        <a:cs typeface="Times New Roman"/>
                      </a:endParaRPr>
                    </a:p>
                    <a:p>
                      <a:pPr algn="l">
                        <a:lnSpc>
                          <a:spcPct val="107000"/>
                        </a:lnSpc>
                        <a:spcAft>
                          <a:spcPts val="0"/>
                        </a:spcAft>
                      </a:pPr>
                      <a:r>
                        <a:rPr lang="nl-NL" sz="1100" dirty="0">
                          <a:latin typeface="Calibri"/>
                          <a:ea typeface="Times New Roman"/>
                          <a:cs typeface="Times New Roman"/>
                        </a:rPr>
                        <a:t>Wanneer is de belangstelling voor het Oude Egypte begonnen?</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a:latin typeface="Calibri"/>
                          <a:ea typeface="Times New Roman"/>
                          <a:cs typeface="Times New Roman"/>
                        </a:rPr>
                        <a:t>Hoe is er op verschillende momenten in de tijd gedacht over (het tentoonstellen) van de mummie?</a:t>
                      </a:r>
                      <a:endParaRPr lang="nl-NL" sz="110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2"/>
                  </a:ext>
                </a:extLst>
              </a:tr>
              <a:tr h="611915">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nl-NL" sz="1100" b="1" kern="1200" dirty="0">
                          <a:solidFill>
                            <a:schemeClr val="tx1"/>
                          </a:solidFill>
                          <a:latin typeface="+mn-lt"/>
                          <a:ea typeface="+mn-ea"/>
                          <a:cs typeface="+mn-cs"/>
                        </a:rPr>
                        <a:t>Oorzaak &amp; Gevolg</a:t>
                      </a:r>
                    </a:p>
                    <a:p>
                      <a:pPr algn="l">
                        <a:lnSpc>
                          <a:spcPct val="107000"/>
                        </a:lnSpc>
                        <a:spcAft>
                          <a:spcPts val="0"/>
                        </a:spcAft>
                      </a:pPr>
                      <a:endParaRPr lang="nl-NL" sz="1100" b="1"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Wat zijn belangrijke verklaringen voor het gebruik van mummificeren? </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Wat waren de motieven van de 19e-eeuwse onderzoekers om het jongetje uit te pakken?</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Wat zijn verklaringen voor de huidige gevoeligheid van het object? </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3"/>
                  </a:ext>
                </a:extLst>
              </a:tr>
              <a:tr h="789255">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nl-NL" sz="1100" b="1" kern="1200" dirty="0">
                          <a:solidFill>
                            <a:schemeClr val="tx1"/>
                          </a:solidFill>
                          <a:latin typeface="+mn-lt"/>
                          <a:ea typeface="+mn-ea"/>
                          <a:cs typeface="+mn-cs"/>
                        </a:rPr>
                        <a:t>Continuïteit &amp; Verandering </a:t>
                      </a:r>
                    </a:p>
                    <a:p>
                      <a:pPr algn="l">
                        <a:lnSpc>
                          <a:spcPct val="107000"/>
                        </a:lnSpc>
                        <a:spcAft>
                          <a:spcPts val="0"/>
                        </a:spcAft>
                      </a:pPr>
                      <a:endParaRPr lang="nl-NL" sz="1100" b="1"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Hoe ging het RMO  in de 19</a:t>
                      </a:r>
                      <a:r>
                        <a:rPr lang="nl-NL" sz="1100" baseline="30000" dirty="0">
                          <a:latin typeface="Calibri"/>
                          <a:ea typeface="Times New Roman"/>
                          <a:cs typeface="Times New Roman"/>
                        </a:rPr>
                        <a:t>e  </a:t>
                      </a:r>
                      <a:r>
                        <a:rPr lang="nl-NL" sz="1100" dirty="0">
                          <a:latin typeface="Calibri"/>
                          <a:ea typeface="Times New Roman"/>
                          <a:cs typeface="Times New Roman"/>
                        </a:rPr>
                        <a:t>- 20</a:t>
                      </a:r>
                      <a:r>
                        <a:rPr lang="nl-NL" sz="1100" baseline="30000" dirty="0">
                          <a:latin typeface="Calibri"/>
                          <a:ea typeface="Times New Roman"/>
                          <a:cs typeface="Times New Roman"/>
                        </a:rPr>
                        <a:t>e</a:t>
                      </a:r>
                      <a:r>
                        <a:rPr lang="nl-NL" sz="1100" dirty="0">
                          <a:latin typeface="Calibri"/>
                          <a:ea typeface="Times New Roman"/>
                          <a:cs typeface="Times New Roman"/>
                        </a:rPr>
                        <a:t> eeuw om met mummies?</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a:latin typeface="Calibri"/>
                          <a:ea typeface="Times New Roman"/>
                          <a:cs typeface="Times New Roman"/>
                        </a:rPr>
                        <a:t>Hoe gaat het RMO in onze tijd om met de mummie van het jongetje?</a:t>
                      </a:r>
                      <a:endParaRPr lang="nl-NL" sz="110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4"/>
                  </a:ext>
                </a:extLst>
              </a:tr>
              <a:tr h="631403">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nl-NL" sz="1100" b="1" kern="1200" dirty="0">
                          <a:solidFill>
                            <a:schemeClr val="tx1"/>
                          </a:solidFill>
                          <a:latin typeface="+mn-lt"/>
                          <a:ea typeface="+mn-ea"/>
                          <a:cs typeface="+mn-cs"/>
                        </a:rPr>
                        <a:t>Reconstructie</a:t>
                      </a:r>
                    </a:p>
                    <a:p>
                      <a:pPr algn="l">
                        <a:lnSpc>
                          <a:spcPct val="107000"/>
                        </a:lnSpc>
                        <a:spcAft>
                          <a:spcPts val="0"/>
                        </a:spcAft>
                      </a:pPr>
                      <a:endParaRPr lang="nl-NL" sz="1100" b="1"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Wat weten we over mummificatie uit de bronnen? </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Wat was de historische context van het tentoonstellen/uitpakken mummie jongetje?</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endParaRPr lang="nl-NL" sz="1100" dirty="0">
                        <a:latin typeface="Calibri"/>
                        <a:ea typeface="Times New Roman"/>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5"/>
                  </a:ext>
                </a:extLst>
              </a:tr>
              <a:tr h="602889">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nl-NL" sz="1100" b="1" kern="1200" dirty="0">
                          <a:solidFill>
                            <a:schemeClr val="tx1"/>
                          </a:solidFill>
                          <a:latin typeface="+mn-lt"/>
                          <a:ea typeface="+mn-ea"/>
                          <a:cs typeface="+mn-cs"/>
                        </a:rPr>
                        <a:t>Significantie</a:t>
                      </a:r>
                      <a:endParaRPr lang="nl-NL" sz="1100" b="1" dirty="0">
                        <a:latin typeface="Calibri"/>
                        <a:ea typeface="Times New Roman"/>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endParaRPr lang="nl-NL" sz="1100" dirty="0">
                        <a:latin typeface="Calibri"/>
                        <a:ea typeface="Times New Roman"/>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Waarom vond men het in de 19</a:t>
                      </a:r>
                      <a:r>
                        <a:rPr lang="nl-NL" sz="1100" baseline="30000" dirty="0">
                          <a:latin typeface="Calibri"/>
                          <a:ea typeface="Times New Roman"/>
                          <a:cs typeface="Times New Roman"/>
                        </a:rPr>
                        <a:t>e</a:t>
                      </a:r>
                      <a:r>
                        <a:rPr lang="nl-NL" sz="1100" dirty="0">
                          <a:latin typeface="Calibri"/>
                          <a:ea typeface="Times New Roman"/>
                          <a:cs typeface="Times New Roman"/>
                        </a:rPr>
                        <a:t>-eeuwse Europa belangrijk?</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Is de mummie van belang om iets uit te leggen over mummificatie?</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6"/>
                  </a:ext>
                </a:extLst>
              </a:tr>
              <a:tr h="1010831">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nl-NL" sz="1100" b="1" kern="1200" dirty="0">
                          <a:solidFill>
                            <a:schemeClr val="tx1"/>
                          </a:solidFill>
                          <a:latin typeface="+mn-lt"/>
                          <a:ea typeface="+mn-ea"/>
                          <a:cs typeface="+mn-cs"/>
                        </a:rPr>
                        <a:t>Moreel Oordelen</a:t>
                      </a:r>
                    </a:p>
                    <a:p>
                      <a:pPr algn="l">
                        <a:lnSpc>
                          <a:spcPct val="107000"/>
                        </a:lnSpc>
                        <a:spcAft>
                          <a:spcPts val="0"/>
                        </a:spcAft>
                      </a:pPr>
                      <a:endParaRPr lang="nl-NL" sz="1100" b="1"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Wat kunnen we leren over de omgang van de Egyptenaren met de dood?</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In hoeverre had de 19</a:t>
                      </a:r>
                      <a:r>
                        <a:rPr lang="nl-NL" sz="1100" baseline="30000" dirty="0">
                          <a:latin typeface="Calibri"/>
                          <a:ea typeface="Times New Roman"/>
                          <a:cs typeface="Times New Roman"/>
                        </a:rPr>
                        <a:t>e</a:t>
                      </a:r>
                      <a:r>
                        <a:rPr lang="nl-NL" sz="1100" dirty="0">
                          <a:latin typeface="Calibri"/>
                          <a:ea typeface="Times New Roman"/>
                          <a:cs typeface="Times New Roman"/>
                        </a:rPr>
                        <a:t>-eeuwse conservator het recht om de mummie uit te pakken?</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(sinds 1987) een mummie is een mens, geen object.</a:t>
                      </a:r>
                      <a:endParaRPr lang="nl-NL" sz="1100" dirty="0">
                        <a:latin typeface="Calibri"/>
                        <a:ea typeface="Calibri"/>
                        <a:cs typeface="Times New Roman"/>
                      </a:endParaRPr>
                    </a:p>
                    <a:p>
                      <a:pPr algn="l">
                        <a:lnSpc>
                          <a:spcPct val="107000"/>
                        </a:lnSpc>
                        <a:spcAft>
                          <a:spcPts val="0"/>
                        </a:spcAft>
                      </a:pPr>
                      <a:r>
                        <a:rPr lang="nl-NL" sz="1100" dirty="0">
                          <a:latin typeface="Calibri"/>
                          <a:ea typeface="Times New Roman"/>
                          <a:cs typeface="Times New Roman"/>
                        </a:rPr>
                        <a:t>Wat vind ik zelf van het tentoonstellen en waarom vind ik dat?</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7"/>
                  </a:ext>
                </a:extLst>
              </a:tr>
              <a:tr h="631403">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nl-NL" sz="1100" b="1" kern="1200" dirty="0">
                          <a:solidFill>
                            <a:schemeClr val="tx1"/>
                          </a:solidFill>
                          <a:latin typeface="+mn-lt"/>
                          <a:ea typeface="+mn-ea"/>
                          <a:cs typeface="+mn-cs"/>
                        </a:rPr>
                        <a:t>Identiteit</a:t>
                      </a:r>
                    </a:p>
                    <a:p>
                      <a:pPr algn="l">
                        <a:lnSpc>
                          <a:spcPct val="107000"/>
                        </a:lnSpc>
                        <a:spcAft>
                          <a:spcPts val="0"/>
                        </a:spcAft>
                      </a:pPr>
                      <a:endParaRPr lang="nl-NL" sz="1100" b="1"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Wie was dit jongetje? Hoe waren zijn levensomstandigheden. Tot welke groep behoorde hij?</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Hoe werd dit verleden gebruikt in het vormen van nationale identiteit?</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Voor welke mensen is dit object gevoelig? </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8"/>
                  </a:ext>
                </a:extLst>
              </a:tr>
              <a:tr h="407942">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nl-NL" sz="1100" b="1" kern="1200" dirty="0">
                          <a:solidFill>
                            <a:schemeClr val="tx1"/>
                          </a:solidFill>
                          <a:latin typeface="+mn-lt"/>
                          <a:ea typeface="+mn-ea"/>
                          <a:cs typeface="+mn-cs"/>
                        </a:rPr>
                        <a:t>Fascinatie</a:t>
                      </a:r>
                    </a:p>
                    <a:p>
                      <a:pPr algn="l">
                        <a:lnSpc>
                          <a:spcPct val="107000"/>
                        </a:lnSpc>
                        <a:spcAft>
                          <a:spcPts val="0"/>
                        </a:spcAft>
                      </a:pPr>
                      <a:endParaRPr lang="nl-NL" sz="1100" b="1"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Wat vonden de Egyptenaren mooi?</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Wat was de historische sensatie van de 19e-eeuwse burger? </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a:lnSpc>
                          <a:spcPct val="107000"/>
                        </a:lnSpc>
                        <a:spcAft>
                          <a:spcPts val="0"/>
                        </a:spcAft>
                      </a:pPr>
                      <a:r>
                        <a:rPr lang="nl-NL" sz="1100" dirty="0">
                          <a:latin typeface="Calibri"/>
                          <a:ea typeface="Times New Roman"/>
                          <a:cs typeface="Times New Roman"/>
                        </a:rPr>
                        <a:t>Vinden we dit mooi of niet meer van deze tijd?</a:t>
                      </a:r>
                      <a:endParaRPr lang="nl-NL" sz="1100" dirty="0">
                        <a:latin typeface="Calibri"/>
                        <a:ea typeface="Calibri"/>
                        <a:cs typeface="Times New Roman"/>
                      </a:endParaRPr>
                    </a:p>
                  </a:txBody>
                  <a:tcPr marL="58745" marR="58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9"/>
                  </a:ext>
                </a:extLst>
              </a:tr>
            </a:tbl>
          </a:graphicData>
        </a:graphic>
      </p:graphicFrame>
      <p:sp>
        <p:nvSpPr>
          <p:cNvPr id="7" name="Tekstvak 6"/>
          <p:cNvSpPr txBox="1"/>
          <p:nvPr/>
        </p:nvSpPr>
        <p:spPr>
          <a:xfrm>
            <a:off x="1516982" y="1535075"/>
            <a:ext cx="7452320" cy="646331"/>
          </a:xfrm>
          <a:prstGeom prst="rect">
            <a:avLst/>
          </a:prstGeom>
          <a:solidFill>
            <a:schemeClr val="bg1"/>
          </a:solidFill>
        </p:spPr>
        <p:txBody>
          <a:bodyPr wrap="square" rtlCol="0" anchor="ctr">
            <a:spAutoFit/>
          </a:bodyPr>
          <a:lstStyle/>
          <a:p>
            <a:pPr>
              <a:lnSpc>
                <a:spcPct val="200000"/>
              </a:lnSpc>
            </a:pPr>
            <a:r>
              <a:rPr lang="nl-NL" dirty="0">
                <a:latin typeface="Calibri"/>
                <a:ea typeface="Times New Roman"/>
                <a:cs typeface="Times New Roman"/>
              </a:rPr>
              <a:t>Hoe dacht men in 1828 en in 1978 over het tentoonstellen van de mummie?</a:t>
            </a:r>
            <a:endParaRPr lang="nl-NL" dirty="0"/>
          </a:p>
        </p:txBody>
      </p:sp>
      <p:sp>
        <p:nvSpPr>
          <p:cNvPr id="8" name="Tekstvak 7"/>
          <p:cNvSpPr txBox="1"/>
          <p:nvPr/>
        </p:nvSpPr>
        <p:spPr>
          <a:xfrm>
            <a:off x="1907704" y="4127572"/>
            <a:ext cx="7056784" cy="1200329"/>
          </a:xfrm>
          <a:prstGeom prst="rect">
            <a:avLst/>
          </a:prstGeom>
          <a:solidFill>
            <a:schemeClr val="bg1"/>
          </a:solidFill>
        </p:spPr>
        <p:txBody>
          <a:bodyPr wrap="square" rtlCol="0" anchor="ctr">
            <a:spAutoFit/>
          </a:bodyPr>
          <a:lstStyle/>
          <a:p>
            <a:pPr>
              <a:lnSpc>
                <a:spcPct val="200000"/>
              </a:lnSpc>
            </a:pPr>
            <a:r>
              <a:rPr lang="nl-NL" dirty="0">
                <a:latin typeface="Calibri"/>
                <a:ea typeface="Times New Roman"/>
                <a:cs typeface="Times New Roman"/>
              </a:rPr>
              <a:t>Hoe dachten de Egyptenaren over de dood?</a:t>
            </a:r>
            <a:endParaRPr lang="nl-NL" dirty="0">
              <a:latin typeface="Calibri"/>
              <a:ea typeface="Calibri"/>
              <a:cs typeface="Times New Roman"/>
            </a:endParaRPr>
          </a:p>
          <a:p>
            <a:pPr>
              <a:lnSpc>
                <a:spcPct val="200000"/>
              </a:lnSpc>
            </a:pPr>
            <a:r>
              <a:rPr lang="nl-NL" dirty="0">
                <a:latin typeface="Calibri"/>
                <a:ea typeface="Times New Roman"/>
                <a:cs typeface="Times New Roman"/>
              </a:rPr>
              <a:t>In hoeverre verschilde/kwam dat overeen met andere samenlevingen?</a:t>
            </a:r>
            <a:endParaRPr lang="nl-NL" dirty="0">
              <a:latin typeface="Calibri"/>
              <a:ea typeface="Calibri"/>
              <a:cs typeface="Times New Roman"/>
            </a:endParaRPr>
          </a:p>
        </p:txBody>
      </p:sp>
      <p:sp>
        <p:nvSpPr>
          <p:cNvPr id="9" name="Tekstvak 8"/>
          <p:cNvSpPr txBox="1"/>
          <p:nvPr/>
        </p:nvSpPr>
        <p:spPr>
          <a:xfrm>
            <a:off x="1516982" y="2730428"/>
            <a:ext cx="7056784" cy="646331"/>
          </a:xfrm>
          <a:prstGeom prst="rect">
            <a:avLst/>
          </a:prstGeom>
          <a:solidFill>
            <a:schemeClr val="bg1"/>
          </a:solidFill>
        </p:spPr>
        <p:txBody>
          <a:bodyPr wrap="square" rtlCol="0" anchor="ctr">
            <a:spAutoFit/>
          </a:bodyPr>
          <a:lstStyle/>
          <a:p>
            <a:pPr>
              <a:lnSpc>
                <a:spcPct val="200000"/>
              </a:lnSpc>
            </a:pPr>
            <a:r>
              <a:rPr lang="nl-NL" dirty="0">
                <a:latin typeface="Calibri"/>
                <a:ea typeface="Times New Roman"/>
                <a:cs typeface="Times New Roman"/>
              </a:rPr>
              <a:t>Hoe werd dit verleden gebruikt in het vormen van nationale identiteit?</a:t>
            </a:r>
            <a:endParaRPr lang="nl-NL" dirty="0">
              <a:latin typeface="Calibri"/>
              <a:ea typeface="Calibri"/>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674A7A43-53BF-4B5A-8F2E-C24B83FC9C59}"/>
              </a:ext>
            </a:extLst>
          </p:cNvPr>
          <p:cNvPicPr>
            <a:picLocks noChangeAspect="1"/>
          </p:cNvPicPr>
          <p:nvPr/>
        </p:nvPicPr>
        <p:blipFill>
          <a:blip r:embed="rId2"/>
          <a:stretch>
            <a:fillRect/>
          </a:stretch>
        </p:blipFill>
        <p:spPr>
          <a:xfrm>
            <a:off x="2490619" y="1124744"/>
            <a:ext cx="3238111" cy="4419585"/>
          </a:xfrm>
          <a:prstGeom prst="rect">
            <a:avLst/>
          </a:prstGeom>
        </p:spPr>
      </p:pic>
      <p:sp>
        <p:nvSpPr>
          <p:cNvPr id="2" name="Titel 1">
            <a:extLst>
              <a:ext uri="{FF2B5EF4-FFF2-40B4-BE49-F238E27FC236}">
                <a16:creationId xmlns:a16="http://schemas.microsoft.com/office/drawing/2014/main" id="{E39D9BEB-CFAE-4A8C-BFE0-854165A13F6E}"/>
              </a:ext>
            </a:extLst>
          </p:cNvPr>
          <p:cNvSpPr>
            <a:spLocks noGrp="1"/>
          </p:cNvSpPr>
          <p:nvPr>
            <p:ph type="title"/>
          </p:nvPr>
        </p:nvSpPr>
        <p:spPr>
          <a:xfrm>
            <a:off x="404665" y="404664"/>
            <a:ext cx="8334670" cy="432048"/>
          </a:xfrm>
        </p:spPr>
        <p:txBody>
          <a:bodyPr anchor="ctr">
            <a:normAutofit/>
          </a:bodyPr>
          <a:lstStyle/>
          <a:p>
            <a:pPr algn="ctr">
              <a:lnSpc>
                <a:spcPct val="90000"/>
              </a:lnSpc>
            </a:pPr>
            <a:r>
              <a:rPr lang="nl-NL" sz="3100" dirty="0">
                <a:latin typeface="Calibri" panose="020F0502020204030204" pitchFamily="34" charset="0"/>
                <a:cs typeface="Calibri" panose="020F0502020204030204" pitchFamily="34" charset="0"/>
              </a:rPr>
              <a:t>Biologie</a:t>
            </a:r>
          </a:p>
        </p:txBody>
      </p:sp>
      <p:sp>
        <p:nvSpPr>
          <p:cNvPr id="4" name="Tijdelijke aanduiding voor dianummer 3" hidden="1">
            <a:extLst>
              <a:ext uri="{FF2B5EF4-FFF2-40B4-BE49-F238E27FC236}">
                <a16:creationId xmlns:a16="http://schemas.microsoft.com/office/drawing/2014/main" id="{21085153-DBAE-4324-A82A-1E0FAB579854}"/>
              </a:ext>
            </a:extLst>
          </p:cNvPr>
          <p:cNvSpPr>
            <a:spLocks noGrp="1"/>
          </p:cNvSpPr>
          <p:nvPr>
            <p:ph type="sldNum" sz="quarter" idx="4294967295"/>
          </p:nvPr>
        </p:nvSpPr>
        <p:spPr>
          <a:xfrm>
            <a:off x="404664" y="6453336"/>
            <a:ext cx="381346" cy="404664"/>
          </a:xfrm>
        </p:spPr>
        <p:txBody>
          <a:bodyPr/>
          <a:lstStyle/>
          <a:p>
            <a:pPr>
              <a:spcAft>
                <a:spcPts val="600"/>
              </a:spcAft>
              <a:defRPr/>
            </a:pPr>
            <a:fld id="{0A1D7DD0-C6BE-43A8-8626-C00BB316EFAA}" type="slidenum">
              <a:rPr lang="en-US" altLang="nl-NL" smtClean="0"/>
              <a:pPr>
                <a:spcAft>
                  <a:spcPts val="600"/>
                </a:spcAft>
                <a:defRPr/>
              </a:pPr>
              <a:t>19</a:t>
            </a:fld>
            <a:endParaRPr lang="en-US" altLang="nl-NL"/>
          </a:p>
        </p:txBody>
      </p:sp>
      <p:sp>
        <p:nvSpPr>
          <p:cNvPr id="6" name="Rechthoek 5">
            <a:extLst>
              <a:ext uri="{FF2B5EF4-FFF2-40B4-BE49-F238E27FC236}">
                <a16:creationId xmlns:a16="http://schemas.microsoft.com/office/drawing/2014/main" id="{95866F80-E596-4910-BB93-EABC76171FF2}"/>
              </a:ext>
            </a:extLst>
          </p:cNvPr>
          <p:cNvSpPr/>
          <p:nvPr/>
        </p:nvSpPr>
        <p:spPr>
          <a:xfrm>
            <a:off x="3143250" y="1924049"/>
            <a:ext cx="2409825" cy="80962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8" name="Rechthoek 7">
            <a:extLst>
              <a:ext uri="{FF2B5EF4-FFF2-40B4-BE49-F238E27FC236}">
                <a16:creationId xmlns:a16="http://schemas.microsoft.com/office/drawing/2014/main" id="{6C86E1A7-AF53-4336-A777-F3FFA2E76291}"/>
              </a:ext>
            </a:extLst>
          </p:cNvPr>
          <p:cNvSpPr/>
          <p:nvPr/>
        </p:nvSpPr>
        <p:spPr>
          <a:xfrm>
            <a:off x="3143250" y="3190874"/>
            <a:ext cx="2409825" cy="80962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9" name="Rechthoek 8">
            <a:extLst>
              <a:ext uri="{FF2B5EF4-FFF2-40B4-BE49-F238E27FC236}">
                <a16:creationId xmlns:a16="http://schemas.microsoft.com/office/drawing/2014/main" id="{0DA0852D-8997-403E-9085-960DB633C85B}"/>
              </a:ext>
            </a:extLst>
          </p:cNvPr>
          <p:cNvSpPr/>
          <p:nvPr/>
        </p:nvSpPr>
        <p:spPr>
          <a:xfrm>
            <a:off x="685800" y="2590800"/>
            <a:ext cx="1295399" cy="9144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dirty="0"/>
              <a:t>Tinbergen</a:t>
            </a:r>
          </a:p>
        </p:txBody>
      </p:sp>
      <p:cxnSp>
        <p:nvCxnSpPr>
          <p:cNvPr id="10" name="Rechte verbindingslijn met pijl 9">
            <a:extLst>
              <a:ext uri="{FF2B5EF4-FFF2-40B4-BE49-F238E27FC236}">
                <a16:creationId xmlns:a16="http://schemas.microsoft.com/office/drawing/2014/main" id="{2B2DF94E-1488-41DB-84B0-39BF108ECD6F}"/>
              </a:ext>
            </a:extLst>
          </p:cNvPr>
          <p:cNvCxnSpPr/>
          <p:nvPr/>
        </p:nvCxnSpPr>
        <p:spPr>
          <a:xfrm flipV="1">
            <a:off x="2047875" y="2328862"/>
            <a:ext cx="1000125" cy="519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0CD1A830-30BB-4183-ABF8-523F0B76F5CF}"/>
              </a:ext>
            </a:extLst>
          </p:cNvPr>
          <p:cNvCxnSpPr>
            <a:cxnSpLocks/>
          </p:cNvCxnSpPr>
          <p:nvPr/>
        </p:nvCxnSpPr>
        <p:spPr>
          <a:xfrm>
            <a:off x="2071686" y="3219450"/>
            <a:ext cx="976314" cy="376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hthoek 11">
            <a:extLst>
              <a:ext uri="{FF2B5EF4-FFF2-40B4-BE49-F238E27FC236}">
                <a16:creationId xmlns:a16="http://schemas.microsoft.com/office/drawing/2014/main" id="{E93DF133-187D-4981-972B-44554E6492FB}"/>
              </a:ext>
            </a:extLst>
          </p:cNvPr>
          <p:cNvSpPr/>
          <p:nvPr/>
        </p:nvSpPr>
        <p:spPr>
          <a:xfrm>
            <a:off x="7015162" y="2021680"/>
            <a:ext cx="184785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Ernst </a:t>
            </a:r>
            <a:r>
              <a:rPr lang="nl-NL" dirty="0" err="1"/>
              <a:t>Mayr</a:t>
            </a:r>
            <a:endParaRPr lang="nl-NL" dirty="0"/>
          </a:p>
        </p:txBody>
      </p:sp>
      <p:cxnSp>
        <p:nvCxnSpPr>
          <p:cNvPr id="13" name="Rechte verbindingslijn met pijl 12">
            <a:extLst>
              <a:ext uri="{FF2B5EF4-FFF2-40B4-BE49-F238E27FC236}">
                <a16:creationId xmlns:a16="http://schemas.microsoft.com/office/drawing/2014/main" id="{3755162E-0D27-475D-8202-8F5234526C14}"/>
              </a:ext>
            </a:extLst>
          </p:cNvPr>
          <p:cNvCxnSpPr>
            <a:cxnSpLocks/>
          </p:cNvCxnSpPr>
          <p:nvPr/>
        </p:nvCxnSpPr>
        <p:spPr>
          <a:xfrm flipH="1" flipV="1">
            <a:off x="5114925" y="1724025"/>
            <a:ext cx="1666874"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01A714B8-E0A0-488E-B5A0-578439FD6BD5}"/>
              </a:ext>
            </a:extLst>
          </p:cNvPr>
          <p:cNvCxnSpPr>
            <a:cxnSpLocks/>
          </p:cNvCxnSpPr>
          <p:nvPr/>
        </p:nvCxnSpPr>
        <p:spPr>
          <a:xfrm flipH="1">
            <a:off x="5348288" y="2588418"/>
            <a:ext cx="1433511" cy="335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391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2F7BE93-1B3E-411E-B01A-B96E25FD4FF1}"/>
              </a:ext>
            </a:extLst>
          </p:cNvPr>
          <p:cNvSpPr>
            <a:spLocks noGrp="1"/>
          </p:cNvSpPr>
          <p:nvPr>
            <p:ph type="title"/>
          </p:nvPr>
        </p:nvSpPr>
        <p:spPr>
          <a:xfrm>
            <a:off x="404665" y="404664"/>
            <a:ext cx="8334670" cy="432048"/>
          </a:xfrm>
        </p:spPr>
        <p:txBody>
          <a:bodyPr anchor="ctr">
            <a:normAutofit/>
          </a:bodyPr>
          <a:lstStyle/>
          <a:p>
            <a:pPr algn="ctr">
              <a:lnSpc>
                <a:spcPct val="90000"/>
              </a:lnSpc>
            </a:pPr>
            <a:r>
              <a:rPr lang="en-US" sz="3100" dirty="0" err="1">
                <a:latin typeface="Calibri" panose="020F0502020204030204" pitchFamily="34" charset="0"/>
                <a:cs typeface="Calibri" panose="020F0502020204030204" pitchFamily="34" charset="0"/>
              </a:rPr>
              <a:t>Deze</a:t>
            </a:r>
            <a:r>
              <a:rPr lang="en-US" sz="3100" dirty="0">
                <a:latin typeface="Calibri" panose="020F0502020204030204" pitchFamily="34" charset="0"/>
                <a:cs typeface="Calibri" panose="020F0502020204030204" pitchFamily="34" charset="0"/>
              </a:rPr>
              <a:t> workshop</a:t>
            </a:r>
          </a:p>
        </p:txBody>
      </p:sp>
      <p:sp>
        <p:nvSpPr>
          <p:cNvPr id="15" name="Vertical Text Placeholder 2">
            <a:extLst>
              <a:ext uri="{FF2B5EF4-FFF2-40B4-BE49-F238E27FC236}">
                <a16:creationId xmlns:a16="http://schemas.microsoft.com/office/drawing/2014/main" id="{CCDA6B0F-50EF-4AB7-BE19-33BA35BF43BF}"/>
              </a:ext>
            </a:extLst>
          </p:cNvPr>
          <p:cNvSpPr>
            <a:spLocks noGrp="1"/>
          </p:cNvSpPr>
          <p:nvPr>
            <p:ph type="body" orient="vert" idx="1"/>
          </p:nvPr>
        </p:nvSpPr>
        <p:spPr>
          <a:xfrm>
            <a:off x="404665" y="1252836"/>
            <a:ext cx="5030981" cy="4795836"/>
          </a:xfrm>
        </p:spPr>
        <p:txBody>
          <a:bodyPr wrap="none">
            <a:normAutofit/>
          </a:bodyPr>
          <a:lstStyle/>
          <a:p>
            <a:r>
              <a:rPr lang="nl-NL" sz="2800" dirty="0">
                <a:latin typeface="Calibri" panose="020F0502020204030204" pitchFamily="34" charset="0"/>
                <a:cs typeface="Calibri" panose="020F0502020204030204" pitchFamily="34" charset="0"/>
              </a:rPr>
              <a:t>Uitwisselen ervaringen</a:t>
            </a:r>
          </a:p>
          <a:p>
            <a:endParaRPr lang="nl-NL" sz="2800" dirty="0">
              <a:latin typeface="Calibri" panose="020F0502020204030204" pitchFamily="34" charset="0"/>
              <a:cs typeface="Calibri" panose="020F0502020204030204" pitchFamily="34" charset="0"/>
            </a:endParaRPr>
          </a:p>
          <a:p>
            <a:r>
              <a:rPr lang="nl-NL" sz="2800" dirty="0">
                <a:latin typeface="Calibri" panose="020F0502020204030204" pitchFamily="34" charset="0"/>
                <a:cs typeface="Calibri" panose="020F0502020204030204" pitchFamily="34" charset="0"/>
              </a:rPr>
              <a:t>Dimensies en perspectieven</a:t>
            </a:r>
          </a:p>
          <a:p>
            <a:endParaRPr lang="nl-NL" sz="2800" dirty="0">
              <a:latin typeface="Calibri" panose="020F0502020204030204" pitchFamily="34" charset="0"/>
              <a:cs typeface="Calibri" panose="020F0502020204030204" pitchFamily="34" charset="0"/>
            </a:endParaRPr>
          </a:p>
          <a:p>
            <a:r>
              <a:rPr lang="nl-NL" sz="2800" dirty="0">
                <a:latin typeface="Calibri" panose="020F0502020204030204" pitchFamily="34" charset="0"/>
                <a:cs typeface="Calibri" panose="020F0502020204030204" pitchFamily="34" charset="0"/>
              </a:rPr>
              <a:t>Ontwerpprincipes (voorbeeld)</a:t>
            </a:r>
          </a:p>
          <a:p>
            <a:endParaRPr lang="nl-NL" sz="2800" dirty="0">
              <a:latin typeface="Calibri" panose="020F0502020204030204" pitchFamily="34" charset="0"/>
              <a:cs typeface="Calibri" panose="020F0502020204030204" pitchFamily="34" charset="0"/>
            </a:endParaRPr>
          </a:p>
          <a:p>
            <a:r>
              <a:rPr lang="nl-NL" sz="2800" dirty="0">
                <a:latin typeface="Calibri" panose="020F0502020204030204" pitchFamily="34" charset="0"/>
                <a:cs typeface="Calibri" panose="020F0502020204030204" pitchFamily="34" charset="0"/>
              </a:rPr>
              <a:t>Oefenen met (eigen) casus</a:t>
            </a:r>
          </a:p>
          <a:p>
            <a:endParaRPr lang="en-US" dirty="0"/>
          </a:p>
          <a:p>
            <a:endParaRPr lang="en-US" dirty="0"/>
          </a:p>
          <a:p>
            <a:endParaRPr lang="en-US" dirty="0"/>
          </a:p>
        </p:txBody>
      </p:sp>
      <p:pic>
        <p:nvPicPr>
          <p:cNvPr id="5" name="Afbeelding 4">
            <a:extLst>
              <a:ext uri="{FF2B5EF4-FFF2-40B4-BE49-F238E27FC236}">
                <a16:creationId xmlns:a16="http://schemas.microsoft.com/office/drawing/2014/main" id="{0626BAF6-1FAF-4BE6-9F6B-B5666D41FBCD}"/>
              </a:ext>
            </a:extLst>
          </p:cNvPr>
          <p:cNvPicPr>
            <a:picLocks noChangeAspect="1"/>
          </p:cNvPicPr>
          <p:nvPr/>
        </p:nvPicPr>
        <p:blipFill rotWithShape="1">
          <a:blip r:embed="rId2"/>
          <a:srcRect l="25742" r="37288" b="1"/>
          <a:stretch/>
        </p:blipFill>
        <p:spPr>
          <a:xfrm>
            <a:off x="5587316" y="1252539"/>
            <a:ext cx="3152019" cy="4795837"/>
          </a:xfrm>
          <a:prstGeom prst="rect">
            <a:avLst/>
          </a:prstGeom>
          <a:noFill/>
        </p:spPr>
      </p:pic>
    </p:spTree>
    <p:extLst>
      <p:ext uri="{BB962C8B-B14F-4D97-AF65-F5344CB8AC3E}">
        <p14:creationId xmlns:p14="http://schemas.microsoft.com/office/powerpoint/2010/main" val="1032703929"/>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D9BEB-CFAE-4A8C-BFE0-854165A13F6E}"/>
              </a:ext>
            </a:extLst>
          </p:cNvPr>
          <p:cNvSpPr>
            <a:spLocks noGrp="1"/>
          </p:cNvSpPr>
          <p:nvPr>
            <p:ph type="title"/>
          </p:nvPr>
        </p:nvSpPr>
        <p:spPr/>
        <p:txBody>
          <a:bodyPr/>
          <a:lstStyle/>
          <a:p>
            <a:r>
              <a:rPr lang="nl-NL" dirty="0"/>
              <a:t>Biologie</a:t>
            </a:r>
          </a:p>
        </p:txBody>
      </p:sp>
      <p:sp>
        <p:nvSpPr>
          <p:cNvPr id="4" name="Tijdelijke aanduiding voor dianummer 3">
            <a:extLst>
              <a:ext uri="{FF2B5EF4-FFF2-40B4-BE49-F238E27FC236}">
                <a16:creationId xmlns:a16="http://schemas.microsoft.com/office/drawing/2014/main" id="{21085153-DBAE-4324-A82A-1E0FAB579854}"/>
              </a:ext>
            </a:extLst>
          </p:cNvPr>
          <p:cNvSpPr>
            <a:spLocks noGrp="1"/>
          </p:cNvSpPr>
          <p:nvPr>
            <p:ph type="sldNum" sz="quarter" idx="10"/>
          </p:nvPr>
        </p:nvSpPr>
        <p:spPr/>
        <p:txBody>
          <a:bodyPr/>
          <a:lstStyle/>
          <a:p>
            <a:pPr>
              <a:defRPr/>
            </a:pPr>
            <a:fld id="{0A1D7DD0-C6BE-43A8-8626-C00BB316EFAA}" type="slidenum">
              <a:rPr lang="en-US" altLang="nl-NL" smtClean="0"/>
              <a:pPr>
                <a:defRPr/>
              </a:pPr>
              <a:t>20</a:t>
            </a:fld>
            <a:endParaRPr lang="en-US" altLang="nl-NL"/>
          </a:p>
        </p:txBody>
      </p:sp>
      <p:pic>
        <p:nvPicPr>
          <p:cNvPr id="7" name="Afbeelding 6"/>
          <p:cNvPicPr>
            <a:picLocks noChangeAspect="1"/>
          </p:cNvPicPr>
          <p:nvPr/>
        </p:nvPicPr>
        <p:blipFill>
          <a:blip r:embed="rId2"/>
          <a:stretch>
            <a:fillRect/>
          </a:stretch>
        </p:blipFill>
        <p:spPr>
          <a:xfrm>
            <a:off x="253769" y="1701708"/>
            <a:ext cx="2817932" cy="3846097"/>
          </a:xfrm>
          <a:prstGeom prst="rect">
            <a:avLst/>
          </a:prstGeom>
        </p:spPr>
      </p:pic>
      <p:cxnSp>
        <p:nvCxnSpPr>
          <p:cNvPr id="5" name="Rechte verbindingslijn met pijl 4"/>
          <p:cNvCxnSpPr/>
          <p:nvPr/>
        </p:nvCxnSpPr>
        <p:spPr>
          <a:xfrm flipV="1">
            <a:off x="2358907" y="1593752"/>
            <a:ext cx="1025580" cy="647735"/>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a:endCxn id="11" idx="1"/>
          </p:cNvCxnSpPr>
          <p:nvPr/>
        </p:nvCxnSpPr>
        <p:spPr>
          <a:xfrm flipV="1">
            <a:off x="2736752" y="2592343"/>
            <a:ext cx="917624" cy="26989"/>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3654376" y="2349442"/>
            <a:ext cx="3670496" cy="485801"/>
          </a:xfrm>
          <a:prstGeom prst="rect">
            <a:avLst/>
          </a:prstGeom>
          <a:noFill/>
        </p:spPr>
        <p:txBody>
          <a:bodyPr wrap="square" lIns="80958" tIns="80958" rIns="80958" bIns="80958" rtlCol="0">
            <a:noAutofit/>
          </a:bodyPr>
          <a:lstStyle/>
          <a:p>
            <a:r>
              <a:rPr lang="nl-NL" sz="1049" dirty="0">
                <a:solidFill>
                  <a:schemeClr val="bg2"/>
                </a:solidFill>
                <a:latin typeface="Calibri" panose="020F0502020204030204" pitchFamily="34" charset="0"/>
                <a:cs typeface="Calibri" panose="020F0502020204030204" pitchFamily="34" charset="0"/>
              </a:rPr>
              <a:t>Waarom gaan we dood? </a:t>
            </a:r>
          </a:p>
          <a:p>
            <a:r>
              <a:rPr lang="nl-NL" sz="1049" dirty="0">
                <a:solidFill>
                  <a:schemeClr val="bg2"/>
                </a:solidFill>
                <a:latin typeface="Calibri" panose="020F0502020204030204" pitchFamily="34" charset="0"/>
                <a:cs typeface="Calibri" panose="020F0502020204030204" pitchFamily="34" charset="0"/>
              </a:rPr>
              <a:t>Wat is het evolutionaire voordeel?</a:t>
            </a:r>
          </a:p>
        </p:txBody>
      </p:sp>
      <p:sp>
        <p:nvSpPr>
          <p:cNvPr id="12" name="Tekstvak 11"/>
          <p:cNvSpPr txBox="1"/>
          <p:nvPr/>
        </p:nvSpPr>
        <p:spPr>
          <a:xfrm>
            <a:off x="3492442" y="1323862"/>
            <a:ext cx="2267071" cy="647735"/>
          </a:xfrm>
          <a:prstGeom prst="rect">
            <a:avLst/>
          </a:prstGeom>
          <a:noFill/>
        </p:spPr>
        <p:txBody>
          <a:bodyPr wrap="square" lIns="80958" tIns="80958" rIns="80958" bIns="80958" rtlCol="0">
            <a:noAutofit/>
          </a:bodyPr>
          <a:lstStyle/>
          <a:p>
            <a:r>
              <a:rPr lang="nl-NL" sz="1049" dirty="0">
                <a:solidFill>
                  <a:schemeClr val="bg2"/>
                </a:solidFill>
                <a:latin typeface="Calibri" panose="020F0502020204030204" pitchFamily="34" charset="0"/>
                <a:cs typeface="Calibri" panose="020F0502020204030204" pitchFamily="34" charset="0"/>
              </a:rPr>
              <a:t>Waaraan gaan we dood? Hoe verschillen verschillende diersoorten?  En hoe gaan andere diersoorten om met  het dode lichaam van soortgenoten?</a:t>
            </a:r>
          </a:p>
        </p:txBody>
      </p:sp>
      <p:pic>
        <p:nvPicPr>
          <p:cNvPr id="14" name="Afbeelding 13"/>
          <p:cNvPicPr>
            <a:picLocks noChangeAspect="1"/>
          </p:cNvPicPr>
          <p:nvPr/>
        </p:nvPicPr>
        <p:blipFill>
          <a:blip r:embed="rId3"/>
          <a:stretch>
            <a:fillRect/>
          </a:stretch>
        </p:blipFill>
        <p:spPr>
          <a:xfrm>
            <a:off x="2460660" y="418840"/>
            <a:ext cx="1802908" cy="970573"/>
          </a:xfrm>
          <a:prstGeom prst="rect">
            <a:avLst/>
          </a:prstGeom>
        </p:spPr>
      </p:pic>
      <p:cxnSp>
        <p:nvCxnSpPr>
          <p:cNvPr id="15" name="Rechte verbindingslijn met pijl 14"/>
          <p:cNvCxnSpPr>
            <a:endCxn id="18" idx="1"/>
          </p:cNvCxnSpPr>
          <p:nvPr/>
        </p:nvCxnSpPr>
        <p:spPr>
          <a:xfrm>
            <a:off x="2466863" y="2997177"/>
            <a:ext cx="1295469" cy="188923"/>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3762332" y="2943199"/>
            <a:ext cx="3670496" cy="485801"/>
          </a:xfrm>
          <a:prstGeom prst="rect">
            <a:avLst/>
          </a:prstGeom>
          <a:noFill/>
        </p:spPr>
        <p:txBody>
          <a:bodyPr wrap="square" lIns="80958" tIns="80958" rIns="80958" bIns="80958" rtlCol="0">
            <a:noAutofit/>
          </a:bodyPr>
          <a:lstStyle/>
          <a:p>
            <a:r>
              <a:rPr lang="nl-NL" sz="1049" dirty="0">
                <a:solidFill>
                  <a:schemeClr val="bg2"/>
                </a:solidFill>
                <a:latin typeface="Calibri" panose="020F0502020204030204" pitchFamily="34" charset="0"/>
                <a:cs typeface="Calibri" panose="020F0502020204030204" pitchFamily="34" charset="0"/>
              </a:rPr>
              <a:t>Hoe werkt veroudering?  Cellen hebben een zelfmoordmechanisme , hoe werkt dit? En is dit te beïnvloeden? En hoe werkt doodgaan? Wat gebeurt er dan precies? Is “hersendood” ook echt dood?</a:t>
            </a:r>
          </a:p>
        </p:txBody>
      </p:sp>
      <p:sp>
        <p:nvSpPr>
          <p:cNvPr id="19" name="Tekstvak 18"/>
          <p:cNvSpPr txBox="1"/>
          <p:nvPr/>
        </p:nvSpPr>
        <p:spPr>
          <a:xfrm>
            <a:off x="3708354" y="3860823"/>
            <a:ext cx="4642098" cy="593757"/>
          </a:xfrm>
          <a:prstGeom prst="rect">
            <a:avLst/>
          </a:prstGeom>
          <a:noFill/>
        </p:spPr>
        <p:txBody>
          <a:bodyPr wrap="square" lIns="80958" tIns="80958" rIns="80958" bIns="80958" rtlCol="0">
            <a:noAutofit/>
          </a:bodyPr>
          <a:lstStyle/>
          <a:p>
            <a:r>
              <a:rPr lang="nl-NL" sz="1049" dirty="0">
                <a:solidFill>
                  <a:schemeClr val="bg2"/>
                </a:solidFill>
                <a:latin typeface="Calibri" panose="020F0502020204030204" pitchFamily="34" charset="0"/>
                <a:cs typeface="Calibri" panose="020F0502020204030204" pitchFamily="34" charset="0"/>
              </a:rPr>
              <a:t>Welke invloed heeft de omgeving op wanneer we dood gaan? Voeding, ziekte, </a:t>
            </a:r>
            <a:r>
              <a:rPr lang="nl-NL" sz="1049" dirty="0" err="1">
                <a:solidFill>
                  <a:schemeClr val="bg2"/>
                </a:solidFill>
                <a:latin typeface="Calibri" panose="020F0502020204030204" pitchFamily="34" charset="0"/>
                <a:cs typeface="Calibri" panose="020F0502020204030204" pitchFamily="34" charset="0"/>
              </a:rPr>
              <a:t>etc</a:t>
            </a:r>
            <a:r>
              <a:rPr lang="nl-NL" sz="1049" dirty="0">
                <a:solidFill>
                  <a:schemeClr val="bg2"/>
                </a:solidFill>
                <a:latin typeface="Calibri" panose="020F0502020204030204" pitchFamily="34" charset="0"/>
                <a:cs typeface="Calibri" panose="020F0502020204030204" pitchFamily="34" charset="0"/>
              </a:rPr>
              <a:t>?  En op wat er gebeurt met het lichaam van een overledene?  Maakt het bijvoorbeeld uit of je in het regenwoud woont, in de woestijn of hoog in de bergen?</a:t>
            </a:r>
          </a:p>
        </p:txBody>
      </p:sp>
      <p:pic>
        <p:nvPicPr>
          <p:cNvPr id="21" name="Afbeelding 20"/>
          <p:cNvPicPr>
            <a:picLocks noChangeAspect="1"/>
          </p:cNvPicPr>
          <p:nvPr/>
        </p:nvPicPr>
        <p:blipFill>
          <a:blip r:embed="rId4"/>
          <a:stretch>
            <a:fillRect/>
          </a:stretch>
        </p:blipFill>
        <p:spPr>
          <a:xfrm>
            <a:off x="7377168" y="2668243"/>
            <a:ext cx="1765150" cy="922691"/>
          </a:xfrm>
          <a:prstGeom prst="rect">
            <a:avLst/>
          </a:prstGeom>
        </p:spPr>
      </p:pic>
      <p:cxnSp>
        <p:nvCxnSpPr>
          <p:cNvPr id="23" name="Rechte verbindingslijn met pijl 22"/>
          <p:cNvCxnSpPr>
            <a:endCxn id="19" idx="1"/>
          </p:cNvCxnSpPr>
          <p:nvPr/>
        </p:nvCxnSpPr>
        <p:spPr>
          <a:xfrm>
            <a:off x="2574818" y="3321044"/>
            <a:ext cx="1133536" cy="836657"/>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V="1">
            <a:off x="2790730" y="2727288"/>
            <a:ext cx="917624" cy="1241491"/>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9" name="Tekstvak 28"/>
          <p:cNvSpPr txBox="1"/>
          <p:nvPr/>
        </p:nvSpPr>
        <p:spPr>
          <a:xfrm>
            <a:off x="4139564" y="4589525"/>
            <a:ext cx="4156297" cy="809668"/>
          </a:xfrm>
          <a:prstGeom prst="rect">
            <a:avLst/>
          </a:prstGeom>
          <a:noFill/>
        </p:spPr>
        <p:txBody>
          <a:bodyPr wrap="square" lIns="80958" tIns="80958" rIns="80958" bIns="80958" rtlCol="0">
            <a:noAutofit/>
          </a:bodyPr>
          <a:lstStyle/>
          <a:p>
            <a:r>
              <a:rPr lang="nl-NL" sz="1049" dirty="0">
                <a:solidFill>
                  <a:schemeClr val="bg2"/>
                </a:solidFill>
                <a:latin typeface="Calibri" panose="020F0502020204030204" pitchFamily="34" charset="0"/>
                <a:cs typeface="Calibri" panose="020F0502020204030204" pitchFamily="34" charset="0"/>
              </a:rPr>
              <a:t>Zouden we het lichaam zo aan kunnen passen dat we veel langer kunnen leven? Of misschien wel eeuwig? Hoe dan? En zou ik dat willen, eeuwig leven</a:t>
            </a:r>
            <a:r>
              <a:rPr lang="nl-NL" sz="1049" dirty="0">
                <a:solidFill>
                  <a:schemeClr val="bg2"/>
                </a:solidFill>
                <a:latin typeface="Apple Chancery"/>
                <a:cs typeface="Apple Chancery"/>
              </a:rPr>
              <a:t>?</a:t>
            </a:r>
          </a:p>
        </p:txBody>
      </p:sp>
      <p:cxnSp>
        <p:nvCxnSpPr>
          <p:cNvPr id="31" name="Rechte verbindingslijn met pijl 30"/>
          <p:cNvCxnSpPr/>
          <p:nvPr/>
        </p:nvCxnSpPr>
        <p:spPr>
          <a:xfrm flipV="1">
            <a:off x="2952664" y="5156292"/>
            <a:ext cx="1241491" cy="215912"/>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p:nvPr/>
        </p:nvCxnSpPr>
        <p:spPr>
          <a:xfrm>
            <a:off x="2952664" y="4724469"/>
            <a:ext cx="1241491" cy="215912"/>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804374F2-A2FD-4207-87DD-ABFBE99AAE75}"/>
              </a:ext>
            </a:extLst>
          </p:cNvPr>
          <p:cNvPicPr>
            <a:picLocks noChangeAspect="1"/>
          </p:cNvPicPr>
          <p:nvPr/>
        </p:nvPicPr>
        <p:blipFill>
          <a:blip r:embed="rId5"/>
          <a:stretch>
            <a:fillRect/>
          </a:stretch>
        </p:blipFill>
        <p:spPr>
          <a:xfrm>
            <a:off x="5874979" y="111648"/>
            <a:ext cx="3231856" cy="2374171"/>
          </a:xfrm>
          <a:prstGeom prst="rect">
            <a:avLst/>
          </a:prstGeom>
        </p:spPr>
      </p:pic>
      <p:pic>
        <p:nvPicPr>
          <p:cNvPr id="38" name="Afbeelding 37"/>
          <p:cNvPicPr>
            <a:picLocks noChangeAspect="1"/>
          </p:cNvPicPr>
          <p:nvPr/>
        </p:nvPicPr>
        <p:blipFill>
          <a:blip r:embed="rId6"/>
          <a:stretch>
            <a:fillRect/>
          </a:stretch>
        </p:blipFill>
        <p:spPr>
          <a:xfrm>
            <a:off x="6012073" y="2078525"/>
            <a:ext cx="1401213" cy="932443"/>
          </a:xfrm>
          <a:prstGeom prst="rect">
            <a:avLst/>
          </a:prstGeom>
        </p:spPr>
      </p:pic>
      <p:pic>
        <p:nvPicPr>
          <p:cNvPr id="6" name="Afbeelding 5">
            <a:extLst>
              <a:ext uri="{FF2B5EF4-FFF2-40B4-BE49-F238E27FC236}">
                <a16:creationId xmlns:a16="http://schemas.microsoft.com/office/drawing/2014/main" id="{D4EF91DE-5812-4FB6-BD2D-D45648F869C5}"/>
              </a:ext>
            </a:extLst>
          </p:cNvPr>
          <p:cNvPicPr>
            <a:picLocks noChangeAspect="1"/>
          </p:cNvPicPr>
          <p:nvPr/>
        </p:nvPicPr>
        <p:blipFill>
          <a:blip r:embed="rId7"/>
          <a:stretch>
            <a:fillRect/>
          </a:stretch>
        </p:blipFill>
        <p:spPr>
          <a:xfrm>
            <a:off x="4219340" y="59079"/>
            <a:ext cx="882575" cy="1323862"/>
          </a:xfrm>
          <a:prstGeom prst="rect">
            <a:avLst/>
          </a:prstGeom>
        </p:spPr>
      </p:pic>
    </p:spTree>
    <p:extLst>
      <p:ext uri="{BB962C8B-B14F-4D97-AF65-F5344CB8AC3E}">
        <p14:creationId xmlns:p14="http://schemas.microsoft.com/office/powerpoint/2010/main" val="3818695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F4B30-0F17-4383-A769-C4C0ED85093C}"/>
              </a:ext>
            </a:extLst>
          </p:cNvPr>
          <p:cNvSpPr>
            <a:spLocks noGrp="1"/>
          </p:cNvSpPr>
          <p:nvPr>
            <p:ph type="title"/>
          </p:nvPr>
        </p:nvSpPr>
        <p:spPr>
          <a:xfrm>
            <a:off x="404665" y="404664"/>
            <a:ext cx="8334670" cy="432048"/>
          </a:xfrm>
        </p:spPr>
        <p:txBody>
          <a:bodyPr anchor="ctr">
            <a:normAutofit/>
          </a:bodyPr>
          <a:lstStyle/>
          <a:p>
            <a:pPr algn="ctr">
              <a:lnSpc>
                <a:spcPct val="90000"/>
              </a:lnSpc>
            </a:pPr>
            <a:r>
              <a:rPr lang="nl-NL" sz="3100" dirty="0">
                <a:latin typeface="Calibri" panose="020F0502020204030204" pitchFamily="34" charset="0"/>
                <a:cs typeface="Calibri" panose="020F0502020204030204" pitchFamily="34" charset="0"/>
              </a:rPr>
              <a:t>Aan de slag</a:t>
            </a:r>
          </a:p>
        </p:txBody>
      </p:sp>
      <p:sp>
        <p:nvSpPr>
          <p:cNvPr id="8" name="Vertical Text Placeholder 2">
            <a:extLst>
              <a:ext uri="{FF2B5EF4-FFF2-40B4-BE49-F238E27FC236}">
                <a16:creationId xmlns:a16="http://schemas.microsoft.com/office/drawing/2014/main" id="{E2A667D6-6658-4358-A3F6-C7B8B51C8D10}"/>
              </a:ext>
            </a:extLst>
          </p:cNvPr>
          <p:cNvSpPr>
            <a:spLocks noGrp="1"/>
          </p:cNvSpPr>
          <p:nvPr>
            <p:ph type="body" orient="vert" idx="1"/>
          </p:nvPr>
        </p:nvSpPr>
        <p:spPr>
          <a:xfrm>
            <a:off x="404665" y="1252836"/>
            <a:ext cx="8334670" cy="4795836"/>
          </a:xfrm>
        </p:spPr>
        <p:txBody>
          <a:bodyPr>
            <a:normAutofit lnSpcReduction="10000"/>
          </a:bodyPr>
          <a:lstStyle/>
          <a:p>
            <a:pPr marL="0" indent="0" algn="ctr">
              <a:buNone/>
            </a:pPr>
            <a:r>
              <a:rPr lang="nl-NL" sz="2800" dirty="0">
                <a:latin typeface="Calibri" panose="020F0502020204030204" pitchFamily="34" charset="0"/>
                <a:cs typeface="Calibri" panose="020F0502020204030204" pitchFamily="34" charset="0"/>
              </a:rPr>
              <a:t>Kies of bedenk een concrete casus die in meer of mindere mate gevoelig is.</a:t>
            </a:r>
          </a:p>
          <a:p>
            <a:r>
              <a:rPr lang="nl-NL" sz="2800" dirty="0">
                <a:latin typeface="Calibri" panose="020F0502020204030204" pitchFamily="34" charset="0"/>
                <a:cs typeface="Calibri" panose="020F0502020204030204" pitchFamily="34" charset="0"/>
              </a:rPr>
              <a:t> Hoe kun je vanuit een concreet verhaal/verschijnsel komen tot een overkoepelende vraag die een gevoelig onderwerp bespreekbaar maakt?</a:t>
            </a:r>
          </a:p>
          <a:p>
            <a:r>
              <a:rPr lang="nl-NL" sz="2800" dirty="0">
                <a:latin typeface="Calibri" panose="020F0502020204030204" pitchFamily="34" charset="0"/>
                <a:cs typeface="Calibri" panose="020F0502020204030204" pitchFamily="34" charset="0"/>
              </a:rPr>
              <a:t>Welke vragen kun je stellen om de gevoeligheid van het onderwerp vanuit je </a:t>
            </a:r>
            <a:r>
              <a:rPr lang="nl-NL" sz="2800" dirty="0" err="1">
                <a:latin typeface="Calibri" panose="020F0502020204030204" pitchFamily="34" charset="0"/>
                <a:cs typeface="Calibri" panose="020F0502020204030204" pitchFamily="34" charset="0"/>
              </a:rPr>
              <a:t>vakperspectief</a:t>
            </a:r>
            <a:r>
              <a:rPr lang="nl-NL" sz="2800" dirty="0">
                <a:latin typeface="Calibri" panose="020F0502020204030204" pitchFamily="34" charset="0"/>
                <a:cs typeface="Calibri" panose="020F0502020204030204" pitchFamily="34" charset="0"/>
              </a:rPr>
              <a:t> zichtbaar te maken of juist te verzachten?</a:t>
            </a:r>
          </a:p>
          <a:p>
            <a:r>
              <a:rPr lang="nl-NL" sz="2800" dirty="0">
                <a:latin typeface="Calibri" panose="020F0502020204030204" pitchFamily="34" charset="0"/>
                <a:cs typeface="Calibri" panose="020F0502020204030204" pitchFamily="34" charset="0"/>
              </a:rPr>
              <a:t>Maak concreet en specifiek: hoe bouw je de les op om leerlingen de verschillende perspectieven te tonen of te laten ontdekken? Welke keuze maken jullie? </a:t>
            </a:r>
            <a:r>
              <a:rPr lang="nl-NL" sz="2800" i="1" dirty="0">
                <a:latin typeface="Calibri" panose="020F0502020204030204" pitchFamily="34" charset="0"/>
                <a:cs typeface="Calibri" panose="020F0502020204030204" pitchFamily="34" charset="0"/>
              </a:rPr>
              <a:t>(denk aan interpersoonlijke, identiteit en bronnen die je gebruikt)</a:t>
            </a:r>
          </a:p>
          <a:p>
            <a:pPr marL="0" indent="0">
              <a:buNone/>
            </a:pPr>
            <a:endParaRPr lang="nl-NL"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9340216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53CF3-83B4-4C50-ADAD-1335166C9124}"/>
              </a:ext>
            </a:extLst>
          </p:cNvPr>
          <p:cNvSpPr>
            <a:spLocks noGrp="1"/>
          </p:cNvSpPr>
          <p:nvPr>
            <p:ph type="title"/>
          </p:nvPr>
        </p:nvSpPr>
        <p:spPr/>
        <p:txBody>
          <a:bodyPr/>
          <a:lstStyle/>
          <a:p>
            <a:r>
              <a:rPr lang="nl-NL" dirty="0">
                <a:latin typeface="Calibri" panose="020F0502020204030204" pitchFamily="34" charset="0"/>
                <a:cs typeface="Calibri" panose="020F0502020204030204" pitchFamily="34" charset="0"/>
              </a:rPr>
              <a:t>Opties</a:t>
            </a:r>
          </a:p>
        </p:txBody>
      </p:sp>
      <p:sp>
        <p:nvSpPr>
          <p:cNvPr id="3" name="Tijdelijke aanduiding voor verticale tekst 2">
            <a:extLst>
              <a:ext uri="{FF2B5EF4-FFF2-40B4-BE49-F238E27FC236}">
                <a16:creationId xmlns:a16="http://schemas.microsoft.com/office/drawing/2014/main" id="{DA8EBFC0-9001-4B4C-86BB-B43DB55A1AA8}"/>
              </a:ext>
            </a:extLst>
          </p:cNvPr>
          <p:cNvSpPr>
            <a:spLocks noGrp="1"/>
          </p:cNvSpPr>
          <p:nvPr>
            <p:ph type="body" orient="vert" idx="1"/>
          </p:nvPr>
        </p:nvSpPr>
        <p:spPr>
          <a:xfrm>
            <a:off x="397690" y="836712"/>
            <a:ext cx="8334670" cy="4795836"/>
          </a:xfrm>
        </p:spPr>
        <p:txBody>
          <a:bodyPr>
            <a:noAutofit/>
          </a:bodyPr>
          <a:lstStyle/>
          <a:p>
            <a:r>
              <a:rPr lang="nl-NL" sz="1800" b="1" dirty="0">
                <a:latin typeface="Calibri" panose="020F0502020204030204" pitchFamily="34" charset="0"/>
                <a:cs typeface="Calibri" panose="020F0502020204030204" pitchFamily="34" charset="0"/>
              </a:rPr>
              <a:t>Vlees </a:t>
            </a:r>
            <a:r>
              <a:rPr lang="nl-NL" sz="1800" dirty="0">
                <a:latin typeface="Calibri" panose="020F0502020204030204" pitchFamily="34" charset="0"/>
                <a:cs typeface="Calibri" panose="020F0502020204030204" pitchFamily="34" charset="0"/>
              </a:rPr>
              <a:t>(eten), </a:t>
            </a:r>
            <a:r>
              <a:rPr lang="nl-NL" sz="1800" i="1" dirty="0">
                <a:latin typeface="Calibri" panose="020F0502020204030204" pitchFamily="34" charset="0"/>
                <a:cs typeface="Calibri" panose="020F0502020204030204" pitchFamily="34" charset="0"/>
              </a:rPr>
              <a:t>gebruik video van vleesverwerkingsbedrijf?</a:t>
            </a:r>
          </a:p>
          <a:p>
            <a:pPr marL="0" indent="0">
              <a:buNone/>
            </a:pPr>
            <a:r>
              <a:rPr lang="nl-NL" sz="1400" dirty="0">
                <a:latin typeface="Calibri" panose="020F0502020204030204" pitchFamily="34" charset="0"/>
                <a:cs typeface="Calibri" panose="020F0502020204030204" pitchFamily="34" charset="0"/>
              </a:rPr>
              <a:t>Bronnen: </a:t>
            </a:r>
            <a:r>
              <a:rPr lang="nl-NL" sz="1400" i="1" dirty="0">
                <a:latin typeface="Calibri" panose="020F0502020204030204" pitchFamily="34" charset="0"/>
                <a:cs typeface="Calibri" panose="020F0502020204030204" pitchFamily="34" charset="0"/>
              </a:rPr>
              <a:t>Partij voor de dieren (er worden per jaar zo’n 600 miljoen dieren in ons land geslacht); Bijbel (Adam en Eva waren vegetariërs, in de nieuwe hemel eten dieren elkaar niet meer; dierenleed is belangrijk; onderscheid tussen mens en dier met machtsrelatie); Koran (vlees eten is belangrijk; vlees moet halal geslacht zijn); Diëtist (gezond, ongezond), Wakkerdier.nl; Vleestaks invoeren?</a:t>
            </a:r>
          </a:p>
          <a:p>
            <a:r>
              <a:rPr lang="nl-NL" sz="1400" b="1" dirty="0">
                <a:latin typeface="Calibri" panose="020F0502020204030204" pitchFamily="34" charset="0"/>
                <a:cs typeface="Calibri" panose="020F0502020204030204" pitchFamily="34" charset="0"/>
              </a:rPr>
              <a:t>Aardappeleters </a:t>
            </a:r>
            <a:r>
              <a:rPr lang="nl-NL" sz="1400" dirty="0">
                <a:latin typeface="Calibri" panose="020F0502020204030204" pitchFamily="34" charset="0"/>
                <a:cs typeface="Calibri" panose="020F0502020204030204" pitchFamily="34" charset="0"/>
              </a:rPr>
              <a:t>(armoede en voedingspatroon), </a:t>
            </a:r>
            <a:r>
              <a:rPr lang="nl-NL" sz="1400" i="1" dirty="0">
                <a:latin typeface="Calibri" panose="020F0502020204030204" pitchFamily="34" charset="0"/>
                <a:cs typeface="Calibri" panose="020F0502020204030204" pitchFamily="34" charset="0"/>
              </a:rPr>
              <a:t>schilderij</a:t>
            </a:r>
          </a:p>
          <a:p>
            <a:r>
              <a:rPr lang="nl-NL" sz="1400" b="1" dirty="0">
                <a:latin typeface="Calibri" panose="020F0502020204030204" pitchFamily="34" charset="0"/>
                <a:cs typeface="Calibri" panose="020F0502020204030204" pitchFamily="34" charset="0"/>
              </a:rPr>
              <a:t>Islam en seksualiteit</a:t>
            </a:r>
            <a:r>
              <a:rPr lang="nl-NL" sz="1400" dirty="0">
                <a:latin typeface="Calibri" panose="020F0502020204030204" pitchFamily="34" charset="0"/>
                <a:cs typeface="Calibri" panose="020F0502020204030204" pitchFamily="34" charset="0"/>
              </a:rPr>
              <a:t>, </a:t>
            </a:r>
            <a:r>
              <a:rPr lang="nl-NL" sz="1400" b="0" i="1" dirty="0">
                <a:effectLst/>
                <a:latin typeface="Calibri" panose="020F0502020204030204" pitchFamily="34" charset="0"/>
                <a:cs typeface="Calibri" panose="020F0502020204030204" pitchFamily="34" charset="0"/>
              </a:rPr>
              <a:t>Maagdelijkheid voor het huwelijk is heel belangrijk en spreken over seksualiteit is voor veel moslims een taboe. </a:t>
            </a:r>
          </a:p>
          <a:p>
            <a:pPr marL="0" indent="0">
              <a:buNone/>
            </a:pPr>
            <a:r>
              <a:rPr lang="nl-NL" sz="1400" i="1" dirty="0">
                <a:latin typeface="Calibri" panose="020F0502020204030204" pitchFamily="34" charset="0"/>
                <a:cs typeface="Calibri" panose="020F0502020204030204" pitchFamily="34" charset="0"/>
              </a:rPr>
              <a:t>Bronnen: Boek Nederlandse imam </a:t>
            </a:r>
            <a:r>
              <a:rPr lang="nl-NL" sz="1400" b="0" i="1" dirty="0">
                <a:effectLst/>
                <a:latin typeface="Calibri" panose="020F0502020204030204" pitchFamily="34" charset="0"/>
                <a:cs typeface="Calibri" panose="020F0502020204030204" pitchFamily="34" charset="0"/>
              </a:rPr>
              <a:t>Islam, liefde en seksualiteit</a:t>
            </a:r>
            <a:r>
              <a:rPr lang="nl-NL" sz="1400" dirty="0">
                <a:latin typeface="Calibri" panose="020F0502020204030204" pitchFamily="34" charset="0"/>
                <a:cs typeface="Calibri" panose="020F0502020204030204" pitchFamily="34" charset="0"/>
              </a:rPr>
              <a:t>; sterke sociale controle; </a:t>
            </a:r>
            <a:r>
              <a:rPr lang="nl-NL" sz="1400" b="0" i="0" dirty="0">
                <a:effectLst/>
                <a:latin typeface="Calibri" panose="020F0502020204030204" pitchFamily="34" charset="0"/>
                <a:cs typeface="Calibri" panose="020F0502020204030204" pitchFamily="34" charset="0"/>
              </a:rPr>
              <a:t>normen voor meisjes namelijk strikter dan voor jongens; wat zegt de Koran over ‘bloeden’ bij ontmaagding?;  Fabels rondom maagdenvlies (</a:t>
            </a:r>
            <a:r>
              <a:rPr lang="nl-NL" sz="1400" dirty="0">
                <a:latin typeface="Calibri" panose="020F0502020204030204" pitchFamily="34" charset="0"/>
                <a:cs typeface="Calibri" panose="020F0502020204030204" pitchFamily="34" charset="0"/>
                <a:hlinkClick r:id="rId3"/>
              </a:rPr>
              <a:t>Rutgershuis oost (rutgershuis-oost.nl)</a:t>
            </a:r>
            <a:r>
              <a:rPr lang="nl-NL" sz="1400" b="0" i="0" dirty="0">
                <a:effectLst/>
                <a:latin typeface="Calibri" panose="020F0502020204030204" pitchFamily="34" charset="0"/>
                <a:cs typeface="Calibri" panose="020F0502020204030204" pitchFamily="34" charset="0"/>
              </a:rPr>
              <a:t>); facebook; Jihad </a:t>
            </a:r>
            <a:r>
              <a:rPr lang="nl-NL" sz="1400" b="0" i="0" dirty="0" err="1">
                <a:effectLst/>
                <a:latin typeface="Calibri" panose="020F0502020204030204" pitchFamily="34" charset="0"/>
                <a:cs typeface="Calibri" panose="020F0502020204030204" pitchFamily="34" charset="0"/>
              </a:rPr>
              <a:t>Alariachi</a:t>
            </a:r>
            <a:r>
              <a:rPr lang="nl-NL" sz="1400" b="0" i="0" dirty="0">
                <a:effectLst/>
                <a:latin typeface="Calibri" panose="020F0502020204030204" pitchFamily="34" charset="0"/>
                <a:cs typeface="Calibri" panose="020F0502020204030204" pitchFamily="34" charset="0"/>
              </a:rPr>
              <a:t>, één van de ’Meiden van Halal’ en columnist over islam en seksualiteit op de populaire website maroc.nl.- cultuur of religie? </a:t>
            </a:r>
            <a:r>
              <a:rPr lang="nl-NL" sz="1400" b="0" i="1" dirty="0">
                <a:effectLst/>
                <a:latin typeface="Calibri" panose="020F0502020204030204" pitchFamily="34" charset="0"/>
                <a:cs typeface="Calibri" panose="020F0502020204030204" pitchFamily="34" charset="0"/>
              </a:rPr>
              <a:t>Wat is </a:t>
            </a:r>
            <a:r>
              <a:rPr lang="nl-NL" sz="1400" b="0" i="1" dirty="0" err="1">
                <a:effectLst/>
                <a:latin typeface="Calibri" panose="020F0502020204030204" pitchFamily="34" charset="0"/>
                <a:cs typeface="Calibri" panose="020F0502020204030204" pitchFamily="34" charset="0"/>
              </a:rPr>
              <a:t>nikah</a:t>
            </a:r>
            <a:r>
              <a:rPr lang="nl-NL" sz="1400" b="0" i="1" dirty="0">
                <a:effectLst/>
                <a:latin typeface="Calibri" panose="020F0502020204030204" pitchFamily="34" charset="0"/>
                <a:cs typeface="Calibri" panose="020F0502020204030204" pitchFamily="34" charset="0"/>
              </a:rPr>
              <a:t> en </a:t>
            </a:r>
            <a:r>
              <a:rPr lang="nl-NL" sz="1400" b="0" i="1" dirty="0" err="1">
                <a:effectLst/>
                <a:latin typeface="Calibri" panose="020F0502020204030204" pitchFamily="34" charset="0"/>
                <a:cs typeface="Calibri" panose="020F0502020204030204" pitchFamily="34" charset="0"/>
              </a:rPr>
              <a:t>zinah</a:t>
            </a:r>
            <a:r>
              <a:rPr lang="nl-NL" sz="1400" b="0" i="1" dirty="0">
                <a:effectLst/>
                <a:latin typeface="Calibri" panose="020F0502020204030204" pitchFamily="34" charset="0"/>
                <a:cs typeface="Calibri" panose="020F0502020204030204" pitchFamily="34" charset="0"/>
              </a:rPr>
              <a:t>?</a:t>
            </a:r>
            <a:endParaRPr lang="nl-NL" sz="1400" i="1" dirty="0">
              <a:latin typeface="Calibri" panose="020F0502020204030204" pitchFamily="34" charset="0"/>
              <a:cs typeface="Calibri" panose="020F0502020204030204" pitchFamily="34" charset="0"/>
            </a:endParaRPr>
          </a:p>
          <a:p>
            <a:r>
              <a:rPr lang="nl-NL" sz="1400" b="1" dirty="0">
                <a:latin typeface="Calibri" panose="020F0502020204030204" pitchFamily="34" charset="0"/>
                <a:cs typeface="Calibri" panose="020F0502020204030204" pitchFamily="34" charset="0"/>
              </a:rPr>
              <a:t>Evolutie </a:t>
            </a:r>
          </a:p>
          <a:p>
            <a:pPr marL="0" indent="0">
              <a:buNone/>
            </a:pPr>
            <a:r>
              <a:rPr lang="nl-NL" sz="1400" i="1" dirty="0">
                <a:latin typeface="Calibri" panose="020F0502020204030204" pitchFamily="34" charset="0"/>
                <a:cs typeface="Calibri" panose="020F0502020204030204" pitchFamily="34" charset="0"/>
              </a:rPr>
              <a:t>Bronnen: </a:t>
            </a:r>
            <a:r>
              <a:rPr lang="nl-NL" sz="1400" dirty="0">
                <a:latin typeface="Calibri" panose="020F0502020204030204" pitchFamily="34" charset="0"/>
                <a:cs typeface="Calibri" panose="020F0502020204030204" pitchFamily="34" charset="0"/>
              </a:rPr>
              <a:t>Jehova’s - </a:t>
            </a:r>
            <a:r>
              <a:rPr lang="nl-NL" sz="1400" b="0" i="1" dirty="0">
                <a:effectLst/>
                <a:latin typeface="Calibri" panose="020F0502020204030204" pitchFamily="34" charset="0"/>
                <a:cs typeface="Calibri" panose="020F0502020204030204" pitchFamily="34" charset="0"/>
              </a:rPr>
              <a:t>JW.org: Ondanks tientallen jaren onderzoek is er nog geen theorie van evolutie waar onderzoekers het met elkaar over eens zijn. Als die onderzoekers — de experts — het al niet met elkaar eens kunnen worden, is het dan vreemd om vraagtekens te zetten bij de evolutietheorie? Bijbel/Koran Genesis: God/Allah schiep de aarde is 6 dagen/perioden.</a:t>
            </a:r>
            <a:endParaRPr lang="nl-NL" sz="1400" i="1" dirty="0">
              <a:latin typeface="Calibri" panose="020F0502020204030204" pitchFamily="34" charset="0"/>
              <a:cs typeface="Calibri" panose="020F0502020204030204" pitchFamily="34" charset="0"/>
            </a:endParaRPr>
          </a:p>
          <a:p>
            <a:endParaRPr lang="nl-NL" sz="1400" dirty="0">
              <a:latin typeface="Calibri" panose="020F0502020204030204" pitchFamily="34" charset="0"/>
              <a:cs typeface="Calibri" panose="020F0502020204030204" pitchFamily="34" charset="0"/>
            </a:endParaRPr>
          </a:p>
          <a:p>
            <a:endParaRPr lang="nl-NL" sz="1400" dirty="0">
              <a:latin typeface="Calibri" panose="020F0502020204030204" pitchFamily="34" charset="0"/>
              <a:cs typeface="Calibri" panose="020F0502020204030204" pitchFamily="34" charset="0"/>
            </a:endParaRPr>
          </a:p>
          <a:p>
            <a:endParaRPr lang="nl-NL" sz="1400" dirty="0">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B5106FCA-162D-44F2-A7EF-5FBB15E25DDF}"/>
              </a:ext>
            </a:extLst>
          </p:cNvPr>
          <p:cNvPicPr>
            <a:picLocks noChangeAspect="1"/>
          </p:cNvPicPr>
          <p:nvPr/>
        </p:nvPicPr>
        <p:blipFill rotWithShape="1">
          <a:blip r:embed="rId4"/>
          <a:srcRect l="9838" t="27600" r="60237" b="8000"/>
          <a:stretch/>
        </p:blipFill>
        <p:spPr>
          <a:xfrm>
            <a:off x="6156176" y="4797152"/>
            <a:ext cx="2320812" cy="1404703"/>
          </a:xfrm>
          <a:prstGeom prst="rect">
            <a:avLst/>
          </a:prstGeom>
        </p:spPr>
      </p:pic>
    </p:spTree>
    <p:extLst>
      <p:ext uri="{BB962C8B-B14F-4D97-AF65-F5344CB8AC3E}">
        <p14:creationId xmlns:p14="http://schemas.microsoft.com/office/powerpoint/2010/main" val="997438148"/>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08DF6-DEAF-4807-B9D4-2DD9498033F8}"/>
              </a:ext>
            </a:extLst>
          </p:cNvPr>
          <p:cNvSpPr>
            <a:spLocks noGrp="1"/>
          </p:cNvSpPr>
          <p:nvPr>
            <p:ph type="title"/>
          </p:nvPr>
        </p:nvSpPr>
        <p:spPr/>
        <p:txBody>
          <a:bodyPr/>
          <a:lstStyle/>
          <a:p>
            <a:r>
              <a:rPr lang="nl-NL" dirty="0">
                <a:latin typeface="Calibri" panose="020F0502020204030204" pitchFamily="34" charset="0"/>
                <a:cs typeface="Calibri" panose="020F0502020204030204" pitchFamily="34" charset="0"/>
              </a:rPr>
              <a:t>Reflectie</a:t>
            </a:r>
          </a:p>
        </p:txBody>
      </p:sp>
      <p:sp>
        <p:nvSpPr>
          <p:cNvPr id="3" name="Tijdelijke aanduiding voor verticale tekst 2">
            <a:extLst>
              <a:ext uri="{FF2B5EF4-FFF2-40B4-BE49-F238E27FC236}">
                <a16:creationId xmlns:a16="http://schemas.microsoft.com/office/drawing/2014/main" id="{07C6AFE0-CE75-4EB1-ACC7-F78373A1C620}"/>
              </a:ext>
            </a:extLst>
          </p:cNvPr>
          <p:cNvSpPr>
            <a:spLocks noGrp="1"/>
          </p:cNvSpPr>
          <p:nvPr>
            <p:ph type="body" orient="vert" idx="1"/>
          </p:nvPr>
        </p:nvSpPr>
        <p:spPr/>
        <p:txBody>
          <a:bodyPr/>
          <a:lstStyle/>
          <a:p>
            <a:r>
              <a:rPr lang="nl-NL" sz="2400" dirty="0">
                <a:latin typeface="Calibri" panose="020F0502020204030204" pitchFamily="34" charset="0"/>
                <a:cs typeface="Calibri" panose="020F0502020204030204" pitchFamily="34" charset="0"/>
              </a:rPr>
              <a:t>Ook binnen vak (wetenschap) zijn meerdere perspectieven en normen en waarden die botsen, laat leerlingen ervaren dat hier ook verschillende en soms conflicterende vragen worden gesteld.</a:t>
            </a:r>
          </a:p>
          <a:p>
            <a:endParaRPr lang="nl-NL" sz="2400" dirty="0">
              <a:latin typeface="Calibri" panose="020F0502020204030204" pitchFamily="34" charset="0"/>
              <a:cs typeface="Calibri" panose="020F0502020204030204" pitchFamily="34" charset="0"/>
            </a:endParaRPr>
          </a:p>
          <a:p>
            <a:r>
              <a:rPr lang="nl-NL" sz="2400" dirty="0">
                <a:latin typeface="Calibri" panose="020F0502020204030204" pitchFamily="34" charset="0"/>
                <a:cs typeface="Calibri" panose="020F0502020204030204" pitchFamily="34" charset="0"/>
              </a:rPr>
              <a:t>Perspectieven openen de wereld om je heen en ook jezelf.</a:t>
            </a:r>
          </a:p>
          <a:p>
            <a:endParaRPr lang="nl-NL" sz="2400" dirty="0">
              <a:latin typeface="Calibri" panose="020F0502020204030204" pitchFamily="34" charset="0"/>
              <a:cs typeface="Calibri" panose="020F0502020204030204" pitchFamily="34" charset="0"/>
            </a:endParaRPr>
          </a:p>
          <a:p>
            <a:r>
              <a:rPr lang="nl-NL" sz="2400" dirty="0">
                <a:latin typeface="Calibri" panose="020F0502020204030204" pitchFamily="34" charset="0"/>
                <a:cs typeface="Calibri" panose="020F0502020204030204" pitchFamily="34" charset="0"/>
              </a:rPr>
              <a:t>Buiten je eigen vak denken kan helpen om je eigen perspectief helder te krijgen, zeker als het gaat om de bronnen die jezelf gebruikt: je eigen epistemologische positie/autoriteit.</a:t>
            </a:r>
          </a:p>
          <a:p>
            <a:endParaRPr lang="nl-NL" sz="2000" dirty="0">
              <a:latin typeface="Calibri" panose="020F0502020204030204" pitchFamily="34" charset="0"/>
              <a:cs typeface="Calibri" panose="020F0502020204030204" pitchFamily="34" charset="0"/>
            </a:endParaRPr>
          </a:p>
          <a:p>
            <a:endParaRPr lang="nl-NL" dirty="0"/>
          </a:p>
          <a:p>
            <a:endParaRPr lang="nl-NL" dirty="0"/>
          </a:p>
        </p:txBody>
      </p:sp>
    </p:spTree>
    <p:extLst>
      <p:ext uri="{BB962C8B-B14F-4D97-AF65-F5344CB8AC3E}">
        <p14:creationId xmlns:p14="http://schemas.microsoft.com/office/powerpoint/2010/main" val="29922724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D9BEB-CFAE-4A8C-BFE0-854165A13F6E}"/>
              </a:ext>
            </a:extLst>
          </p:cNvPr>
          <p:cNvSpPr>
            <a:spLocks noGrp="1"/>
          </p:cNvSpPr>
          <p:nvPr>
            <p:ph type="title"/>
          </p:nvPr>
        </p:nvSpPr>
        <p:spPr>
          <a:xfrm>
            <a:off x="404665" y="404664"/>
            <a:ext cx="8334670" cy="432048"/>
          </a:xfrm>
        </p:spPr>
        <p:txBody>
          <a:bodyPr anchor="ctr">
            <a:normAutofit fontScale="90000"/>
          </a:bodyPr>
          <a:lstStyle/>
          <a:p>
            <a:pPr algn="ctr">
              <a:lnSpc>
                <a:spcPct val="90000"/>
              </a:lnSpc>
            </a:pPr>
            <a:r>
              <a:rPr lang="nl-NL" sz="3100" dirty="0">
                <a:latin typeface="Calibri" panose="020F0502020204030204" pitchFamily="34" charset="0"/>
                <a:cs typeface="Calibri" panose="020F0502020204030204" pitchFamily="34" charset="0"/>
              </a:rPr>
              <a:t>Biologie – Vlees eten</a:t>
            </a:r>
            <a:br>
              <a:rPr lang="nl-NL" sz="3100" dirty="0">
                <a:latin typeface="Calibri" panose="020F0502020204030204" pitchFamily="34" charset="0"/>
                <a:cs typeface="Calibri" panose="020F0502020204030204" pitchFamily="34" charset="0"/>
              </a:rPr>
            </a:br>
            <a:r>
              <a:rPr lang="nl-NL" sz="3100" b="0" i="1" dirty="0">
                <a:latin typeface="Calibri" panose="020F0502020204030204" pitchFamily="34" charset="0"/>
                <a:cs typeface="Calibri" panose="020F0502020204030204" pitchFamily="34" charset="0"/>
              </a:rPr>
              <a:t>Wat is de hamvraag?</a:t>
            </a:r>
          </a:p>
        </p:txBody>
      </p:sp>
      <p:pic>
        <p:nvPicPr>
          <p:cNvPr id="7" name="Afbeelding 6"/>
          <p:cNvPicPr>
            <a:picLocks noChangeAspect="1"/>
          </p:cNvPicPr>
          <p:nvPr/>
        </p:nvPicPr>
        <p:blipFill>
          <a:blip r:embed="rId2"/>
          <a:stretch>
            <a:fillRect/>
          </a:stretch>
        </p:blipFill>
        <p:spPr>
          <a:xfrm>
            <a:off x="1115616" y="1628800"/>
            <a:ext cx="3023090" cy="4126110"/>
          </a:xfrm>
          <a:prstGeom prst="rect">
            <a:avLst/>
          </a:prstGeom>
          <a:noFill/>
        </p:spPr>
      </p:pic>
      <p:sp>
        <p:nvSpPr>
          <p:cNvPr id="4" name="Tijdelijke aanduiding voor dianummer 3" hidden="1">
            <a:extLst>
              <a:ext uri="{FF2B5EF4-FFF2-40B4-BE49-F238E27FC236}">
                <a16:creationId xmlns:a16="http://schemas.microsoft.com/office/drawing/2014/main" id="{21085153-DBAE-4324-A82A-1E0FAB579854}"/>
              </a:ext>
            </a:extLst>
          </p:cNvPr>
          <p:cNvSpPr>
            <a:spLocks noGrp="1"/>
          </p:cNvSpPr>
          <p:nvPr>
            <p:ph type="sldNum" sz="quarter" idx="4294967295"/>
          </p:nvPr>
        </p:nvSpPr>
        <p:spPr>
          <a:xfrm>
            <a:off x="404664" y="6453336"/>
            <a:ext cx="381346" cy="404664"/>
          </a:xfrm>
        </p:spPr>
        <p:txBody>
          <a:bodyPr/>
          <a:lstStyle/>
          <a:p>
            <a:pPr>
              <a:spcAft>
                <a:spcPts val="600"/>
              </a:spcAft>
              <a:defRPr/>
            </a:pPr>
            <a:fld id="{0A1D7DD0-C6BE-43A8-8626-C00BB316EFAA}" type="slidenum">
              <a:rPr lang="en-US" altLang="nl-NL" smtClean="0"/>
              <a:pPr>
                <a:spcAft>
                  <a:spcPts val="600"/>
                </a:spcAft>
                <a:defRPr/>
              </a:pPr>
              <a:t>24</a:t>
            </a:fld>
            <a:endParaRPr lang="en-US" altLang="nl-NL"/>
          </a:p>
        </p:txBody>
      </p:sp>
      <p:cxnSp>
        <p:nvCxnSpPr>
          <p:cNvPr id="5" name="Rechte verbindingslijn met pijl 4">
            <a:extLst>
              <a:ext uri="{FF2B5EF4-FFF2-40B4-BE49-F238E27FC236}">
                <a16:creationId xmlns:a16="http://schemas.microsoft.com/office/drawing/2014/main" id="{B7F82130-1C1C-49C7-9B32-DBC81B22E726}"/>
              </a:ext>
            </a:extLst>
          </p:cNvPr>
          <p:cNvCxnSpPr/>
          <p:nvPr/>
        </p:nvCxnSpPr>
        <p:spPr>
          <a:xfrm>
            <a:off x="3718902" y="3284984"/>
            <a:ext cx="1296144"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8" name="Rechte verbindingslijn met pijl 7">
            <a:extLst>
              <a:ext uri="{FF2B5EF4-FFF2-40B4-BE49-F238E27FC236}">
                <a16:creationId xmlns:a16="http://schemas.microsoft.com/office/drawing/2014/main" id="{7FC84F26-AA64-4757-A374-B3746C96FED8}"/>
              </a:ext>
            </a:extLst>
          </p:cNvPr>
          <p:cNvCxnSpPr/>
          <p:nvPr/>
        </p:nvCxnSpPr>
        <p:spPr>
          <a:xfrm>
            <a:off x="3923928" y="4077072"/>
            <a:ext cx="1296144"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9" name="Rechte verbindingslijn met pijl 8">
            <a:extLst>
              <a:ext uri="{FF2B5EF4-FFF2-40B4-BE49-F238E27FC236}">
                <a16:creationId xmlns:a16="http://schemas.microsoft.com/office/drawing/2014/main" id="{69BC809E-691A-42D6-8286-19E4F471440C}"/>
              </a:ext>
            </a:extLst>
          </p:cNvPr>
          <p:cNvCxnSpPr>
            <a:cxnSpLocks/>
          </p:cNvCxnSpPr>
          <p:nvPr/>
        </p:nvCxnSpPr>
        <p:spPr>
          <a:xfrm>
            <a:off x="3995936" y="5589240"/>
            <a:ext cx="1224136" cy="21288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a:extLst>
              <a:ext uri="{FF2B5EF4-FFF2-40B4-BE49-F238E27FC236}">
                <a16:creationId xmlns:a16="http://schemas.microsoft.com/office/drawing/2014/main" id="{A800A11B-AD09-4908-87E9-D4EE52FC6BA8}"/>
              </a:ext>
            </a:extLst>
          </p:cNvPr>
          <p:cNvCxnSpPr/>
          <p:nvPr/>
        </p:nvCxnSpPr>
        <p:spPr>
          <a:xfrm>
            <a:off x="3718902" y="2564904"/>
            <a:ext cx="1296144"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 name="Tekstvak 2">
            <a:extLst>
              <a:ext uri="{FF2B5EF4-FFF2-40B4-BE49-F238E27FC236}">
                <a16:creationId xmlns:a16="http://schemas.microsoft.com/office/drawing/2014/main" id="{72C715FC-BBBF-4328-BFCF-B2B0C74AAEAC}"/>
              </a:ext>
            </a:extLst>
          </p:cNvPr>
          <p:cNvSpPr txBox="1"/>
          <p:nvPr/>
        </p:nvSpPr>
        <p:spPr>
          <a:xfrm>
            <a:off x="5046310" y="2434099"/>
            <a:ext cx="3391363" cy="261610"/>
          </a:xfrm>
          <a:prstGeom prst="rect">
            <a:avLst/>
          </a:prstGeom>
          <a:noFill/>
        </p:spPr>
        <p:txBody>
          <a:bodyPr wrap="square" rtlCol="0">
            <a:spAutoFit/>
          </a:bodyPr>
          <a:lstStyle/>
          <a:p>
            <a:r>
              <a:rPr lang="nl-NL" sz="1100" dirty="0"/>
              <a:t>Wat is gezond en ongezond aan vleeseten?</a:t>
            </a:r>
          </a:p>
        </p:txBody>
      </p:sp>
      <p:sp>
        <p:nvSpPr>
          <p:cNvPr id="12" name="Tekstvak 11">
            <a:extLst>
              <a:ext uri="{FF2B5EF4-FFF2-40B4-BE49-F238E27FC236}">
                <a16:creationId xmlns:a16="http://schemas.microsoft.com/office/drawing/2014/main" id="{02898421-0B12-481F-A6AB-582549B53C5B}"/>
              </a:ext>
            </a:extLst>
          </p:cNvPr>
          <p:cNvSpPr txBox="1"/>
          <p:nvPr/>
        </p:nvSpPr>
        <p:spPr>
          <a:xfrm>
            <a:off x="5292080" y="5694900"/>
            <a:ext cx="1923925" cy="600164"/>
          </a:xfrm>
          <a:prstGeom prst="rect">
            <a:avLst/>
          </a:prstGeom>
          <a:noFill/>
        </p:spPr>
        <p:txBody>
          <a:bodyPr wrap="none" rtlCol="0">
            <a:spAutoFit/>
          </a:bodyPr>
          <a:lstStyle/>
          <a:p>
            <a:r>
              <a:rPr lang="nl-NL" sz="1100" dirty="0"/>
              <a:t>Smaak</a:t>
            </a:r>
          </a:p>
          <a:p>
            <a:r>
              <a:rPr lang="nl-NL" sz="1100" dirty="0"/>
              <a:t>Belangrijk cultureel gebruik</a:t>
            </a:r>
          </a:p>
          <a:p>
            <a:r>
              <a:rPr lang="nl-NL" sz="1100" dirty="0"/>
              <a:t>Kosten</a:t>
            </a:r>
          </a:p>
        </p:txBody>
      </p:sp>
      <p:cxnSp>
        <p:nvCxnSpPr>
          <p:cNvPr id="13" name="Rechte verbindingslijn met pijl 12">
            <a:extLst>
              <a:ext uri="{FF2B5EF4-FFF2-40B4-BE49-F238E27FC236}">
                <a16:creationId xmlns:a16="http://schemas.microsoft.com/office/drawing/2014/main" id="{1593ECB2-1F00-420F-90F5-D4ABB6EB16EB}"/>
              </a:ext>
            </a:extLst>
          </p:cNvPr>
          <p:cNvCxnSpPr/>
          <p:nvPr/>
        </p:nvCxnSpPr>
        <p:spPr>
          <a:xfrm>
            <a:off x="3995936" y="5157192"/>
            <a:ext cx="1296144"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4" name="Tekstvak 13">
            <a:extLst>
              <a:ext uri="{FF2B5EF4-FFF2-40B4-BE49-F238E27FC236}">
                <a16:creationId xmlns:a16="http://schemas.microsoft.com/office/drawing/2014/main" id="{C5269058-A9B1-4B0F-9574-3D8F42E87C76}"/>
              </a:ext>
            </a:extLst>
          </p:cNvPr>
          <p:cNvSpPr txBox="1"/>
          <p:nvPr/>
        </p:nvSpPr>
        <p:spPr>
          <a:xfrm>
            <a:off x="5364088" y="5026387"/>
            <a:ext cx="3531736" cy="600164"/>
          </a:xfrm>
          <a:prstGeom prst="rect">
            <a:avLst/>
          </a:prstGeom>
          <a:noFill/>
        </p:spPr>
        <p:txBody>
          <a:bodyPr wrap="none" rtlCol="0">
            <a:spAutoFit/>
          </a:bodyPr>
          <a:lstStyle/>
          <a:p>
            <a:r>
              <a:rPr lang="nl-NL" sz="1100" dirty="0"/>
              <a:t>Welke dieren maak je wel en niet dood om op te eten?</a:t>
            </a:r>
          </a:p>
          <a:p>
            <a:r>
              <a:rPr lang="nl-NL" sz="1100" dirty="0"/>
              <a:t>Hebben dieren gevoelens? Dierenleed</a:t>
            </a:r>
          </a:p>
          <a:p>
            <a:r>
              <a:rPr lang="nl-NL" sz="1100" dirty="0"/>
              <a:t>Mag de overheid een vleestaks invoeren?</a:t>
            </a:r>
          </a:p>
        </p:txBody>
      </p:sp>
      <p:sp>
        <p:nvSpPr>
          <p:cNvPr id="15" name="Tekstvak 14">
            <a:extLst>
              <a:ext uri="{FF2B5EF4-FFF2-40B4-BE49-F238E27FC236}">
                <a16:creationId xmlns:a16="http://schemas.microsoft.com/office/drawing/2014/main" id="{42158839-513E-40EF-B5B1-C30E41325DB1}"/>
              </a:ext>
            </a:extLst>
          </p:cNvPr>
          <p:cNvSpPr txBox="1"/>
          <p:nvPr/>
        </p:nvSpPr>
        <p:spPr>
          <a:xfrm>
            <a:off x="5324832" y="3946267"/>
            <a:ext cx="3842719" cy="430887"/>
          </a:xfrm>
          <a:prstGeom prst="rect">
            <a:avLst/>
          </a:prstGeom>
          <a:noFill/>
        </p:spPr>
        <p:txBody>
          <a:bodyPr wrap="none" rtlCol="0">
            <a:spAutoFit/>
          </a:bodyPr>
          <a:lstStyle/>
          <a:p>
            <a:r>
              <a:rPr lang="nl-NL" sz="1100" dirty="0"/>
              <a:t>Wanneer begon het eten van dieren? Hoe is het verterings-</a:t>
            </a:r>
          </a:p>
          <a:p>
            <a:r>
              <a:rPr lang="nl-NL" sz="1100" dirty="0"/>
              <a:t>stelsel aangepast om vlees te kunnen eten?</a:t>
            </a:r>
          </a:p>
        </p:txBody>
      </p:sp>
      <p:cxnSp>
        <p:nvCxnSpPr>
          <p:cNvPr id="16" name="Rechte verbindingslijn met pijl 15">
            <a:extLst>
              <a:ext uri="{FF2B5EF4-FFF2-40B4-BE49-F238E27FC236}">
                <a16:creationId xmlns:a16="http://schemas.microsoft.com/office/drawing/2014/main" id="{8D51EDA3-229D-41F6-BFA3-B721F856BB6F}"/>
              </a:ext>
            </a:extLst>
          </p:cNvPr>
          <p:cNvCxnSpPr>
            <a:cxnSpLocks/>
            <a:endCxn id="17" idx="1"/>
          </p:cNvCxnSpPr>
          <p:nvPr/>
        </p:nvCxnSpPr>
        <p:spPr>
          <a:xfrm flipV="1">
            <a:off x="3635896" y="2045241"/>
            <a:ext cx="1278821" cy="15962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7" name="Tekstvak 16">
            <a:extLst>
              <a:ext uri="{FF2B5EF4-FFF2-40B4-BE49-F238E27FC236}">
                <a16:creationId xmlns:a16="http://schemas.microsoft.com/office/drawing/2014/main" id="{B7783920-49BC-4461-8816-C71D3ACBCFB7}"/>
              </a:ext>
            </a:extLst>
          </p:cNvPr>
          <p:cNvSpPr txBox="1"/>
          <p:nvPr/>
        </p:nvSpPr>
        <p:spPr>
          <a:xfrm>
            <a:off x="4914717" y="1745159"/>
            <a:ext cx="3624710" cy="600164"/>
          </a:xfrm>
          <a:prstGeom prst="rect">
            <a:avLst/>
          </a:prstGeom>
          <a:noFill/>
        </p:spPr>
        <p:txBody>
          <a:bodyPr wrap="none" rtlCol="0">
            <a:spAutoFit/>
          </a:bodyPr>
          <a:lstStyle/>
          <a:p>
            <a:r>
              <a:rPr lang="nl-NL" sz="1100" dirty="0"/>
              <a:t>Welke andere diersoorten eten vlees? </a:t>
            </a:r>
          </a:p>
          <a:p>
            <a:r>
              <a:rPr lang="nl-NL" sz="1100" dirty="0"/>
              <a:t>‘De mens is een omnivoor. We hebben vlees dus nodig.’</a:t>
            </a:r>
          </a:p>
          <a:p>
            <a:r>
              <a:rPr lang="nl-NL" sz="1100" dirty="0"/>
              <a:t>Bewerkt vlees of onbewerkt vlees?</a:t>
            </a:r>
          </a:p>
        </p:txBody>
      </p:sp>
      <p:sp>
        <p:nvSpPr>
          <p:cNvPr id="18" name="Tekstvak 17">
            <a:extLst>
              <a:ext uri="{FF2B5EF4-FFF2-40B4-BE49-F238E27FC236}">
                <a16:creationId xmlns:a16="http://schemas.microsoft.com/office/drawing/2014/main" id="{C4BBA39A-EEB2-4101-A098-8464F649E7E8}"/>
              </a:ext>
            </a:extLst>
          </p:cNvPr>
          <p:cNvSpPr txBox="1"/>
          <p:nvPr/>
        </p:nvSpPr>
        <p:spPr>
          <a:xfrm>
            <a:off x="5180816" y="3057808"/>
            <a:ext cx="3986989" cy="600164"/>
          </a:xfrm>
          <a:prstGeom prst="rect">
            <a:avLst/>
          </a:prstGeom>
          <a:noFill/>
        </p:spPr>
        <p:txBody>
          <a:bodyPr wrap="none" rtlCol="0">
            <a:spAutoFit/>
          </a:bodyPr>
          <a:lstStyle/>
          <a:p>
            <a:r>
              <a:rPr lang="nl-NL" sz="1100" dirty="0"/>
              <a:t>Wat zijn effecten van vlees eten op het milieu om mij heen?</a:t>
            </a:r>
          </a:p>
          <a:p>
            <a:r>
              <a:rPr lang="nl-NL" sz="1100" dirty="0"/>
              <a:t>Hoe gaat de veehouder met dieren om? Hoe beïnvloedt vlees </a:t>
            </a:r>
          </a:p>
          <a:p>
            <a:r>
              <a:rPr lang="nl-NL" sz="1100" dirty="0"/>
              <a:t>eten de klimaatverandering?</a:t>
            </a:r>
          </a:p>
        </p:txBody>
      </p:sp>
      <p:sp>
        <p:nvSpPr>
          <p:cNvPr id="20" name="Tekstvak 19">
            <a:extLst>
              <a:ext uri="{FF2B5EF4-FFF2-40B4-BE49-F238E27FC236}">
                <a16:creationId xmlns:a16="http://schemas.microsoft.com/office/drawing/2014/main" id="{29A3994D-C577-4FE4-A70C-B934D0A9CF45}"/>
              </a:ext>
            </a:extLst>
          </p:cNvPr>
          <p:cNvSpPr txBox="1"/>
          <p:nvPr/>
        </p:nvSpPr>
        <p:spPr>
          <a:xfrm>
            <a:off x="5117406" y="4476381"/>
            <a:ext cx="3778418" cy="553998"/>
          </a:xfrm>
          <a:prstGeom prst="rect">
            <a:avLst/>
          </a:prstGeom>
          <a:noFill/>
        </p:spPr>
        <p:txBody>
          <a:bodyPr wrap="square">
            <a:spAutoFit/>
          </a:bodyPr>
          <a:lstStyle/>
          <a:p>
            <a:r>
              <a:rPr lang="nl-NL" sz="1000" dirty="0"/>
              <a:t>Vlees uit de supermarkt bevat allerlei troep? Hormonen, water </a:t>
            </a:r>
          </a:p>
          <a:p>
            <a:r>
              <a:rPr lang="nl-NL" sz="1000" dirty="0"/>
              <a:t>Vleesvervangers, noten en peulvruchten zijn ook slecht, komen vaak van verder weg.</a:t>
            </a:r>
          </a:p>
        </p:txBody>
      </p:sp>
      <p:cxnSp>
        <p:nvCxnSpPr>
          <p:cNvPr id="21" name="Rechte verbindingslijn met pijl 20">
            <a:extLst>
              <a:ext uri="{FF2B5EF4-FFF2-40B4-BE49-F238E27FC236}">
                <a16:creationId xmlns:a16="http://schemas.microsoft.com/office/drawing/2014/main" id="{76C0284B-CCA3-4F2B-854A-B54058E74896}"/>
              </a:ext>
            </a:extLst>
          </p:cNvPr>
          <p:cNvCxnSpPr>
            <a:cxnSpLocks/>
            <a:endCxn id="20" idx="1"/>
          </p:cNvCxnSpPr>
          <p:nvPr/>
        </p:nvCxnSpPr>
        <p:spPr>
          <a:xfrm>
            <a:off x="3821262" y="4476380"/>
            <a:ext cx="1296144" cy="27700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2900298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a.logtenberg@iclon.leidenuniv.nl</a:t>
            </a:r>
            <a:endParaRPr lang="nl-NL"/>
          </a:p>
        </p:txBody>
      </p:sp>
      <p:sp>
        <p:nvSpPr>
          <p:cNvPr id="3" name="Tijdelijke aanduiding voor afbeelding 2"/>
          <p:cNvSpPr>
            <a:spLocks noGrp="1"/>
          </p:cNvSpPr>
          <p:nvPr>
            <p:ph type="pic" sz="quarter" idx="13"/>
          </p:nvPr>
        </p:nvSpPr>
        <p:spPr/>
      </p:sp>
    </p:spTree>
    <p:extLst>
      <p:ext uri="{BB962C8B-B14F-4D97-AF65-F5344CB8AC3E}">
        <p14:creationId xmlns:p14="http://schemas.microsoft.com/office/powerpoint/2010/main" val="4037398989"/>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53CEF-A0FF-4D36-885B-2B7C18A99E27}"/>
              </a:ext>
            </a:extLst>
          </p:cNvPr>
          <p:cNvSpPr>
            <a:spLocks noGrp="1"/>
          </p:cNvSpPr>
          <p:nvPr>
            <p:ph type="title"/>
          </p:nvPr>
        </p:nvSpPr>
        <p:spPr>
          <a:xfrm>
            <a:off x="404665" y="404664"/>
            <a:ext cx="8334670" cy="432048"/>
          </a:xfrm>
        </p:spPr>
        <p:txBody>
          <a:bodyPr anchor="ctr">
            <a:normAutofit/>
          </a:bodyPr>
          <a:lstStyle/>
          <a:p>
            <a:pPr algn="ctr">
              <a:lnSpc>
                <a:spcPct val="90000"/>
              </a:lnSpc>
            </a:pPr>
            <a:r>
              <a:rPr lang="nl-NL" sz="3100" dirty="0">
                <a:latin typeface="Calibri" panose="020F0502020204030204" pitchFamily="34" charset="0"/>
                <a:cs typeface="Calibri" panose="020F0502020204030204" pitchFamily="34" charset="0"/>
              </a:rPr>
              <a:t>Eigen ervaringen</a:t>
            </a:r>
          </a:p>
        </p:txBody>
      </p:sp>
      <p:sp>
        <p:nvSpPr>
          <p:cNvPr id="3" name="Tijdelijke aanduiding voor verticale tekst 2">
            <a:extLst>
              <a:ext uri="{FF2B5EF4-FFF2-40B4-BE49-F238E27FC236}">
                <a16:creationId xmlns:a16="http://schemas.microsoft.com/office/drawing/2014/main" id="{4BE637A7-F89D-433D-9E0F-ACC6F642BDB1}"/>
              </a:ext>
            </a:extLst>
          </p:cNvPr>
          <p:cNvSpPr>
            <a:spLocks noGrp="1"/>
          </p:cNvSpPr>
          <p:nvPr>
            <p:ph type="body" orient="vert" idx="1"/>
          </p:nvPr>
        </p:nvSpPr>
        <p:spPr>
          <a:xfrm>
            <a:off x="404665" y="1252836"/>
            <a:ext cx="5840650" cy="4795836"/>
          </a:xfrm>
        </p:spPr>
        <p:txBody>
          <a:bodyPr>
            <a:normAutofit/>
          </a:bodyPr>
          <a:lstStyle/>
          <a:p>
            <a:pPr marL="0" indent="0">
              <a:buNone/>
            </a:pPr>
            <a:r>
              <a:rPr lang="nl-NL" sz="3200" dirty="0">
                <a:latin typeface="Calibri" panose="020F0502020204030204" pitchFamily="34" charset="0"/>
                <a:cs typeface="Calibri" panose="020F0502020204030204" pitchFamily="34" charset="0"/>
              </a:rPr>
              <a:t>In tweetallen (5 min)</a:t>
            </a:r>
          </a:p>
          <a:p>
            <a:pPr marL="0" indent="0">
              <a:buNone/>
            </a:pPr>
            <a:endParaRPr lang="nl-NL" sz="3200" dirty="0">
              <a:latin typeface="Calibri" panose="020F0502020204030204" pitchFamily="34" charset="0"/>
              <a:cs typeface="Calibri" panose="020F0502020204030204" pitchFamily="34" charset="0"/>
            </a:endParaRPr>
          </a:p>
          <a:p>
            <a:pPr marL="0" indent="0">
              <a:buNone/>
            </a:pPr>
            <a:r>
              <a:rPr lang="nl-NL" sz="3200" dirty="0">
                <a:latin typeface="Calibri" panose="020F0502020204030204" pitchFamily="34" charset="0"/>
                <a:cs typeface="Calibri" panose="020F0502020204030204" pitchFamily="34" charset="0"/>
              </a:rPr>
              <a:t>Welke onderwerpen in de les ervaart u als gevoelig?</a:t>
            </a:r>
          </a:p>
          <a:p>
            <a:pPr marL="0" indent="0">
              <a:buNone/>
            </a:pPr>
            <a:endParaRPr lang="nl-NL" sz="3200" dirty="0">
              <a:latin typeface="Calibri" panose="020F0502020204030204" pitchFamily="34" charset="0"/>
              <a:cs typeface="Calibri" panose="020F0502020204030204" pitchFamily="34" charset="0"/>
            </a:endParaRPr>
          </a:p>
          <a:p>
            <a:pPr marL="0" indent="0">
              <a:buNone/>
            </a:pPr>
            <a:r>
              <a:rPr lang="nl-NL" sz="3200" dirty="0">
                <a:latin typeface="Calibri" panose="020F0502020204030204" pitchFamily="34" charset="0"/>
                <a:cs typeface="Calibri" panose="020F0502020204030204" pitchFamily="34" charset="0"/>
              </a:rPr>
              <a:t>Waarom is dat gevoelig en voor wie?</a:t>
            </a:r>
          </a:p>
          <a:p>
            <a:pPr marL="0" indent="0">
              <a:buNone/>
            </a:pPr>
            <a:endParaRPr lang="nl-NL" dirty="0"/>
          </a:p>
        </p:txBody>
      </p:sp>
      <p:pic>
        <p:nvPicPr>
          <p:cNvPr id="5" name="Tijdelijke aanduiding voor afbeelding 4" descr="Soap Bubble, Close Up, Bullet, Round, Filigree">
            <a:extLst>
              <a:ext uri="{FF2B5EF4-FFF2-40B4-BE49-F238E27FC236}">
                <a16:creationId xmlns:a16="http://schemas.microsoft.com/office/drawing/2014/main" id="{BA6C10D5-BE99-41FA-975A-288AEF15195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1731" r="35667"/>
          <a:stretch/>
        </p:blipFill>
        <p:spPr bwMode="auto">
          <a:xfrm>
            <a:off x="6396986" y="1252539"/>
            <a:ext cx="2342350" cy="4795837"/>
          </a:xfrm>
          <a:prstGeom prst="rect">
            <a:avLst/>
          </a:prstGeom>
          <a:noFill/>
          <a:ln>
            <a:noFill/>
          </a:ln>
        </p:spPr>
      </p:pic>
    </p:spTree>
    <p:extLst>
      <p:ext uri="{BB962C8B-B14F-4D97-AF65-F5344CB8AC3E}">
        <p14:creationId xmlns:p14="http://schemas.microsoft.com/office/powerpoint/2010/main" val="566064630"/>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132B4-CA25-428F-A71E-AD17D59BE3AB}"/>
              </a:ext>
            </a:extLst>
          </p:cNvPr>
          <p:cNvSpPr>
            <a:spLocks noGrp="1"/>
          </p:cNvSpPr>
          <p:nvPr>
            <p:ph type="title"/>
          </p:nvPr>
        </p:nvSpPr>
        <p:spPr>
          <a:xfrm>
            <a:off x="239892" y="377280"/>
            <a:ext cx="8334670" cy="432048"/>
          </a:xfrm>
        </p:spPr>
        <p:txBody>
          <a:bodyPr/>
          <a:lstStyle/>
          <a:p>
            <a:pPr algn="ctr"/>
            <a:r>
              <a:rPr lang="nl-NL" dirty="0">
                <a:latin typeface="Calibri" panose="020F0502020204030204" pitchFamily="34" charset="0"/>
                <a:cs typeface="Calibri" panose="020F0502020204030204" pitchFamily="34" charset="0"/>
              </a:rPr>
              <a:t>Onderzoek bij Geschiedenis (N=81)</a:t>
            </a:r>
          </a:p>
        </p:txBody>
      </p:sp>
      <p:sp>
        <p:nvSpPr>
          <p:cNvPr id="3" name="Tijdelijke aanduiding voor verticale tekst 2">
            <a:extLst>
              <a:ext uri="{FF2B5EF4-FFF2-40B4-BE49-F238E27FC236}">
                <a16:creationId xmlns:a16="http://schemas.microsoft.com/office/drawing/2014/main" id="{CE9D8BF1-81DF-4C2C-BDF5-2479CB35EE87}"/>
              </a:ext>
            </a:extLst>
          </p:cNvPr>
          <p:cNvSpPr>
            <a:spLocks noGrp="1"/>
          </p:cNvSpPr>
          <p:nvPr>
            <p:ph type="body" orient="vert" idx="1"/>
          </p:nvPr>
        </p:nvSpPr>
        <p:spPr>
          <a:xfrm>
            <a:off x="239892" y="2111151"/>
            <a:ext cx="8820034" cy="3960198"/>
          </a:xfrm>
        </p:spPr>
        <p:txBody>
          <a:bodyPr>
            <a:normAutofit fontScale="77500" lnSpcReduction="20000"/>
          </a:bodyPr>
          <a:lstStyle/>
          <a:p>
            <a:pPr marL="0" indent="0">
              <a:buNone/>
            </a:pPr>
            <a:endParaRPr lang="nl-NL" sz="2200" b="1" dirty="0">
              <a:latin typeface="Calibri" panose="020F0502020204030204" pitchFamily="34" charset="0"/>
              <a:cs typeface="Calibri" panose="020F0502020204030204" pitchFamily="34" charset="0"/>
            </a:endParaRPr>
          </a:p>
          <a:p>
            <a:pPr marL="0" indent="0">
              <a:buNone/>
            </a:pPr>
            <a:r>
              <a:rPr lang="nl-NL" sz="2200" b="1" dirty="0">
                <a:latin typeface="Calibri" panose="020F0502020204030204" pitchFamily="34" charset="0"/>
                <a:cs typeface="Calibri" panose="020F0502020204030204" pitchFamily="34" charset="0"/>
              </a:rPr>
              <a:t>Islam/kolonialisme/WWII en holocaust</a:t>
            </a:r>
          </a:p>
          <a:p>
            <a:pPr marL="0" indent="0">
              <a:buNone/>
            </a:pPr>
            <a:endParaRPr lang="nl-NL" sz="2200" dirty="0">
              <a:latin typeface="Calibri" panose="020F0502020204030204" pitchFamily="34" charset="0"/>
              <a:cs typeface="Calibri" panose="020F0502020204030204" pitchFamily="34" charset="0"/>
            </a:endParaRPr>
          </a:p>
          <a:p>
            <a:pPr marL="0" indent="0">
              <a:buNone/>
            </a:pPr>
            <a:r>
              <a:rPr lang="nl-NL" sz="2200" b="1" dirty="0">
                <a:latin typeface="Calibri" panose="020F0502020204030204" pitchFamily="34" charset="0"/>
                <a:cs typeface="Calibri" panose="020F0502020204030204" pitchFamily="34" charset="0"/>
              </a:rPr>
              <a:t>Factoren van gevoeligheid:</a:t>
            </a:r>
          </a:p>
          <a:p>
            <a:pPr marL="285750" indent="-285750">
              <a:buFont typeface="Arial" panose="020B0604020202020204" pitchFamily="34" charset="0"/>
              <a:buChar char="•"/>
            </a:pPr>
            <a:r>
              <a:rPr lang="nl-NL" sz="2200" dirty="0">
                <a:latin typeface="Calibri" panose="020F0502020204030204" pitchFamily="34" charset="0"/>
                <a:cs typeface="Calibri" panose="020F0502020204030204" pitchFamily="34" charset="0"/>
              </a:rPr>
              <a:t>Leerlingen ventileren sterke en tegengestelde meningen in de les. </a:t>
            </a:r>
          </a:p>
          <a:p>
            <a:pPr marL="285750" indent="-285750">
              <a:buFont typeface="Arial" panose="020B0604020202020204" pitchFamily="34" charset="0"/>
              <a:buChar char="•"/>
            </a:pPr>
            <a:r>
              <a:rPr lang="nl-NL" sz="2200" dirty="0">
                <a:latin typeface="Calibri" panose="020F0502020204030204" pitchFamily="34" charset="0"/>
                <a:cs typeface="Calibri" panose="020F0502020204030204" pitchFamily="34" charset="0"/>
              </a:rPr>
              <a:t>Emotionele betrokkenheid van  leerlingen of de angst om leerlingen te kwetsen</a:t>
            </a:r>
          </a:p>
          <a:p>
            <a:pPr marL="285750" indent="-285750">
              <a:buFont typeface="Arial" panose="020B0604020202020204" pitchFamily="34" charset="0"/>
              <a:buChar char="•"/>
            </a:pPr>
            <a:r>
              <a:rPr lang="nl-NL" sz="2200" dirty="0">
                <a:latin typeface="Calibri" panose="020F0502020204030204" pitchFamily="34" charset="0"/>
                <a:cs typeface="Calibri" panose="020F0502020204030204" pitchFamily="34" charset="0"/>
              </a:rPr>
              <a:t>Eigen wens om een onderwerp op een objectieve manier vanuit meerdere perspectieven </a:t>
            </a:r>
          </a:p>
          <a:p>
            <a:pPr marL="0" indent="0">
              <a:buNone/>
            </a:pPr>
            <a:r>
              <a:rPr lang="nl-NL" sz="2200" dirty="0">
                <a:latin typeface="Calibri" panose="020F0502020204030204" pitchFamily="34" charset="0"/>
                <a:cs typeface="Calibri" panose="020F0502020204030204" pitchFamily="34" charset="0"/>
              </a:rPr>
              <a:t>te bespreken, wat niet goed ontvangen wordt door de leerlingen </a:t>
            </a:r>
          </a:p>
          <a:p>
            <a:pPr marL="285750" indent="-285750">
              <a:buFont typeface="Arial" panose="020B0604020202020204" pitchFamily="34" charset="0"/>
              <a:buChar char="•"/>
            </a:pPr>
            <a:r>
              <a:rPr lang="nl-NL" sz="2200" dirty="0">
                <a:effectLst/>
                <a:latin typeface="Calibri" panose="020F0502020204030204" pitchFamily="34" charset="0"/>
                <a:ea typeface="Calibri" panose="020F0502020204030204" pitchFamily="34" charset="0"/>
                <a:cs typeface="Times New Roman" panose="02020603050405020304" pitchFamily="18" charset="0"/>
              </a:rPr>
              <a:t>Onverschilligheid van leerlingen </a:t>
            </a:r>
          </a:p>
          <a:p>
            <a:pPr marL="0" indent="0">
              <a:buNone/>
            </a:pPr>
            <a:endParaRPr lang="nl-NL" sz="2200" dirty="0">
              <a:latin typeface="Calibri" panose="020F0502020204030204" pitchFamily="34" charset="0"/>
              <a:cs typeface="Calibri" panose="020F0502020204030204" pitchFamily="34" charset="0"/>
            </a:endParaRPr>
          </a:p>
          <a:p>
            <a:pPr marL="0" indent="0">
              <a:buNone/>
            </a:pPr>
            <a:r>
              <a:rPr lang="nl-NL" sz="2200" b="1" dirty="0">
                <a:latin typeface="Calibri" panose="020F0502020204030204" pitchFamily="34" charset="0"/>
                <a:cs typeface="Calibri" panose="020F0502020204030204" pitchFamily="34" charset="0"/>
              </a:rPr>
              <a:t>Reden voor gevoeligheid </a:t>
            </a:r>
            <a:r>
              <a:rPr lang="nl-NL" sz="2200" dirty="0">
                <a:latin typeface="Calibri" panose="020F0502020204030204" pitchFamily="34" charset="0"/>
                <a:cs typeface="Calibri" panose="020F0502020204030204" pitchFamily="34" charset="0"/>
              </a:rPr>
              <a:t>ligt volgens docenten bij leerlingen (81%)</a:t>
            </a:r>
          </a:p>
          <a:p>
            <a:pPr marL="0" indent="0">
              <a:buNone/>
            </a:pPr>
            <a:r>
              <a:rPr lang="nl-NL" sz="2200" dirty="0">
                <a:latin typeface="Calibri" panose="020F0502020204030204" pitchFamily="34" charset="0"/>
                <a:cs typeface="Calibri" panose="020F0502020204030204" pitchFamily="34" charset="0"/>
              </a:rPr>
              <a:t>	en hun sociale en religieuze achtergrond</a:t>
            </a:r>
            <a:r>
              <a:rPr lang="nl-NL" sz="900" dirty="0">
                <a:latin typeface="Calibri" panose="020F0502020204030204" pitchFamily="34" charset="0"/>
                <a:cs typeface="Calibri" panose="020F0502020204030204" pitchFamily="34" charset="0"/>
              </a:rPr>
              <a:t>.</a:t>
            </a:r>
          </a:p>
          <a:p>
            <a:pPr marL="0" indent="0">
              <a:buNone/>
            </a:pPr>
            <a:endParaRPr lang="nl-NL" dirty="0">
              <a:latin typeface="Calibri" panose="020F0502020204030204" pitchFamily="34" charset="0"/>
              <a:cs typeface="Calibri" panose="020F0502020204030204" pitchFamily="34" charset="0"/>
            </a:endParaRPr>
          </a:p>
        </p:txBody>
      </p:sp>
      <p:pic>
        <p:nvPicPr>
          <p:cNvPr id="8" name="Afbeelding 7">
            <a:extLst>
              <a:ext uri="{FF2B5EF4-FFF2-40B4-BE49-F238E27FC236}">
                <a16:creationId xmlns:a16="http://schemas.microsoft.com/office/drawing/2014/main" id="{3C10E73F-AED7-4B7D-8437-1E4E242FD304}"/>
              </a:ext>
            </a:extLst>
          </p:cNvPr>
          <p:cNvPicPr>
            <a:picLocks noChangeAspect="1"/>
          </p:cNvPicPr>
          <p:nvPr/>
        </p:nvPicPr>
        <p:blipFill>
          <a:blip r:embed="rId2"/>
          <a:stretch>
            <a:fillRect/>
          </a:stretch>
        </p:blipFill>
        <p:spPr>
          <a:xfrm>
            <a:off x="3650558" y="1052736"/>
            <a:ext cx="1513338" cy="1058415"/>
          </a:xfrm>
          <a:prstGeom prst="rect">
            <a:avLst/>
          </a:prstGeom>
        </p:spPr>
      </p:pic>
      <p:pic>
        <p:nvPicPr>
          <p:cNvPr id="9" name="Afbeelding 8">
            <a:extLst>
              <a:ext uri="{FF2B5EF4-FFF2-40B4-BE49-F238E27FC236}">
                <a16:creationId xmlns:a16="http://schemas.microsoft.com/office/drawing/2014/main" id="{AE45ABC8-77AF-4418-89DF-B2AE2F3C0322}"/>
              </a:ext>
            </a:extLst>
          </p:cNvPr>
          <p:cNvPicPr>
            <a:picLocks noChangeAspect="1"/>
          </p:cNvPicPr>
          <p:nvPr/>
        </p:nvPicPr>
        <p:blipFill>
          <a:blip r:embed="rId3"/>
          <a:stretch>
            <a:fillRect/>
          </a:stretch>
        </p:blipFill>
        <p:spPr>
          <a:xfrm>
            <a:off x="6978759" y="952975"/>
            <a:ext cx="1595803" cy="1163841"/>
          </a:xfrm>
          <a:prstGeom prst="rect">
            <a:avLst/>
          </a:prstGeom>
        </p:spPr>
      </p:pic>
      <p:pic>
        <p:nvPicPr>
          <p:cNvPr id="10" name="Afbeelding 9">
            <a:extLst>
              <a:ext uri="{FF2B5EF4-FFF2-40B4-BE49-F238E27FC236}">
                <a16:creationId xmlns:a16="http://schemas.microsoft.com/office/drawing/2014/main" id="{C732C146-CAFB-4A66-87C6-5BC77F617986}"/>
              </a:ext>
            </a:extLst>
          </p:cNvPr>
          <p:cNvPicPr>
            <a:picLocks noChangeAspect="1"/>
          </p:cNvPicPr>
          <p:nvPr/>
        </p:nvPicPr>
        <p:blipFill>
          <a:blip r:embed="rId4"/>
          <a:stretch>
            <a:fillRect/>
          </a:stretch>
        </p:blipFill>
        <p:spPr>
          <a:xfrm>
            <a:off x="358328" y="1052736"/>
            <a:ext cx="1714809" cy="1058415"/>
          </a:xfrm>
          <a:prstGeom prst="rect">
            <a:avLst/>
          </a:prstGeom>
        </p:spPr>
      </p:pic>
      <p:sp>
        <p:nvSpPr>
          <p:cNvPr id="11" name="Tekstvak 10">
            <a:extLst>
              <a:ext uri="{FF2B5EF4-FFF2-40B4-BE49-F238E27FC236}">
                <a16:creationId xmlns:a16="http://schemas.microsoft.com/office/drawing/2014/main" id="{4C7AC124-C58E-4119-878C-D7CC32956259}"/>
              </a:ext>
            </a:extLst>
          </p:cNvPr>
          <p:cNvSpPr txBox="1"/>
          <p:nvPr/>
        </p:nvSpPr>
        <p:spPr>
          <a:xfrm>
            <a:off x="0" y="6137873"/>
            <a:ext cx="6780380" cy="215444"/>
          </a:xfrm>
          <a:prstGeom prst="rect">
            <a:avLst/>
          </a:prstGeom>
          <a:noFill/>
        </p:spPr>
        <p:txBody>
          <a:bodyPr wrap="square" rtlCol="0">
            <a:spAutoFit/>
          </a:bodyPr>
          <a:lstStyle/>
          <a:p>
            <a:r>
              <a:rPr lang="nl-NL" sz="800" dirty="0">
                <a:latin typeface="Calibri" panose="020F0502020204030204" pitchFamily="34" charset="0"/>
                <a:cs typeface="Calibri" panose="020F0502020204030204" pitchFamily="34" charset="0"/>
              </a:rPr>
              <a:t>Savenije, Wansink, Logtenberg (2019). Conflicterende perspectieven in het klaslokaal. Onderzoek naar gevoelige geschiedenis. </a:t>
            </a:r>
            <a:r>
              <a:rPr lang="nl-NL" sz="800" dirty="0" err="1">
                <a:latin typeface="Calibri" panose="020F0502020204030204" pitchFamily="34" charset="0"/>
                <a:cs typeface="Calibri" panose="020F0502020204030204" pitchFamily="34" charset="0"/>
              </a:rPr>
              <a:t>Kleio</a:t>
            </a:r>
            <a:r>
              <a:rPr lang="nl-NL" sz="800" dirty="0">
                <a:latin typeface="Calibri" panose="020F0502020204030204" pitchFamily="34" charset="0"/>
                <a:cs typeface="Calibri" panose="020F0502020204030204" pitchFamily="34" charset="0"/>
              </a:rPr>
              <a:t> 5, 4-7</a:t>
            </a:r>
            <a:endParaRPr lang="nl-NL" sz="800" dirty="0"/>
          </a:p>
        </p:txBody>
      </p:sp>
    </p:spTree>
    <p:extLst>
      <p:ext uri="{BB962C8B-B14F-4D97-AF65-F5344CB8AC3E}">
        <p14:creationId xmlns:p14="http://schemas.microsoft.com/office/powerpoint/2010/main" val="34858458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1AADD09-019C-41DD-BF57-1EAE045762A6}"/>
              </a:ext>
            </a:extLst>
          </p:cNvPr>
          <p:cNvSpPr>
            <a:spLocks noGrp="1"/>
          </p:cNvSpPr>
          <p:nvPr>
            <p:ph type="title"/>
          </p:nvPr>
        </p:nvSpPr>
        <p:spPr>
          <a:xfrm>
            <a:off x="404665" y="404664"/>
            <a:ext cx="8334670" cy="432048"/>
          </a:xfrm>
        </p:spPr>
        <p:txBody>
          <a:bodyPr/>
          <a:lstStyle/>
          <a:p>
            <a:pPr algn="ctr"/>
            <a:r>
              <a:rPr lang="en-US" sz="2800" dirty="0">
                <a:latin typeface="Calibri" panose="020F0502020204030204" pitchFamily="34" charset="0"/>
                <a:cs typeface="Calibri" panose="020F0502020204030204" pitchFamily="34" charset="0"/>
              </a:rPr>
              <a:t>Hoe </a:t>
            </a:r>
            <a:r>
              <a:rPr lang="en-US" sz="2800" dirty="0" err="1">
                <a:latin typeface="Calibri" panose="020F0502020204030204" pitchFamily="34" charset="0"/>
                <a:cs typeface="Calibri" panose="020F0502020204030204" pitchFamily="34" charset="0"/>
              </a:rPr>
              <a:t>ervaren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docenten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lesgeven</a:t>
            </a:r>
            <a:r>
              <a:rPr lang="en-US" sz="2800" dirty="0">
                <a:latin typeface="Calibri" panose="020F0502020204030204" pitchFamily="34" charset="0"/>
                <a:cs typeface="Calibri" panose="020F0502020204030204" pitchFamily="34" charset="0"/>
              </a:rPr>
              <a:t> over Islam (N=6)</a:t>
            </a:r>
            <a:br>
              <a:rPr lang="en-US" sz="2800" dirty="0">
                <a:latin typeface="Calibri" panose="020F0502020204030204" pitchFamily="34" charset="0"/>
                <a:cs typeface="Calibri" panose="020F0502020204030204" pitchFamily="34" charset="0"/>
              </a:rPr>
            </a:br>
            <a:r>
              <a:rPr lang="nl-NL" sz="1600" dirty="0">
                <a:latin typeface="Calibri" panose="020F0502020204030204" pitchFamily="34" charset="0"/>
                <a:cs typeface="Calibri" panose="020F0502020204030204" pitchFamily="34" charset="0"/>
              </a:rPr>
              <a:t>Dimensies waarop docenten afstand of nabijheid ervaren </a:t>
            </a:r>
            <a:br>
              <a:rPr lang="nl-NL" sz="16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sp>
        <p:nvSpPr>
          <p:cNvPr id="15" name="Vertical Text Placeholder 2">
            <a:extLst>
              <a:ext uri="{FF2B5EF4-FFF2-40B4-BE49-F238E27FC236}">
                <a16:creationId xmlns:a16="http://schemas.microsoft.com/office/drawing/2014/main" id="{46840B3D-D533-4AF6-82C2-1034C99308D0}"/>
              </a:ext>
            </a:extLst>
          </p:cNvPr>
          <p:cNvSpPr>
            <a:spLocks noGrp="1"/>
          </p:cNvSpPr>
          <p:nvPr>
            <p:ph type="body" orient="vert" idx="1"/>
          </p:nvPr>
        </p:nvSpPr>
        <p:spPr>
          <a:xfrm>
            <a:off x="404664" y="1252836"/>
            <a:ext cx="8487815" cy="4795836"/>
          </a:xfrm>
        </p:spPr>
        <p:txBody>
          <a:bodyPr/>
          <a:lstStyle/>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r>
              <a:rPr lang="nl-NL" dirty="0">
                <a:latin typeface="Calibri" panose="020F0502020204030204" pitchFamily="34" charset="0"/>
                <a:cs typeface="Calibri" panose="020F0502020204030204" pitchFamily="34" charset="0"/>
              </a:rPr>
              <a:t>Dimensies waarop docenten afstand of nabijheid ervaren </a:t>
            </a:r>
          </a:p>
          <a:p>
            <a:pPr marL="0" indent="0">
              <a:buNone/>
            </a:pPr>
            <a:r>
              <a:rPr lang="nl-NL" b="1" dirty="0">
                <a:solidFill>
                  <a:srgbClr val="002060"/>
                </a:solidFill>
                <a:latin typeface="Calibri" panose="020F0502020204030204" pitchFamily="34" charset="0"/>
                <a:cs typeface="Calibri" panose="020F0502020204030204" pitchFamily="34" charset="0"/>
              </a:rPr>
              <a:t>Interpersoonlijk</a:t>
            </a:r>
            <a:r>
              <a:rPr lang="nl-NL" b="1" dirty="0">
                <a:latin typeface="Calibri" panose="020F0502020204030204" pitchFamily="34" charset="0"/>
                <a:cs typeface="Calibri" panose="020F0502020204030204" pitchFamily="34" charset="0"/>
              </a:rPr>
              <a:t>:</a:t>
            </a:r>
          </a:p>
          <a:p>
            <a:pPr marL="0" indent="0">
              <a:buNone/>
            </a:pPr>
            <a:r>
              <a:rPr lang="nl-NL" b="1" dirty="0">
                <a:latin typeface="Calibri" panose="020F0502020204030204" pitchFamily="34" charset="0"/>
                <a:cs typeface="Calibri" panose="020F0502020204030204" pitchFamily="34" charset="0"/>
              </a:rPr>
              <a:t>- </a:t>
            </a:r>
            <a:r>
              <a:rPr lang="nl-NL" dirty="0">
                <a:latin typeface="Calibri" panose="020F0502020204030204" pitchFamily="34" charset="0"/>
                <a:cs typeface="Calibri" panose="020F0502020204030204" pitchFamily="34" charset="0"/>
              </a:rPr>
              <a:t>Hoeveel ruimte geef je aan leerlingen (verschil OB/BB)</a:t>
            </a:r>
          </a:p>
          <a:p>
            <a:pPr marL="0" indent="0">
              <a:buNone/>
            </a:pPr>
            <a:r>
              <a:rPr lang="nl-NL" b="1" dirty="0">
                <a:latin typeface="Calibri" panose="020F0502020204030204" pitchFamily="34" charset="0"/>
                <a:cs typeface="Calibri" panose="020F0502020204030204" pitchFamily="34" charset="0"/>
              </a:rPr>
              <a:t>Identiteit:</a:t>
            </a:r>
          </a:p>
          <a:p>
            <a:pPr marL="0" indent="0">
              <a:buNone/>
            </a:pPr>
            <a:r>
              <a:rPr lang="nl-NL" dirty="0">
                <a:latin typeface="Calibri" panose="020F0502020204030204" pitchFamily="34" charset="0"/>
                <a:cs typeface="Calibri" panose="020F0502020204030204" pitchFamily="34" charset="0"/>
              </a:rPr>
              <a:t>- De mate waarin je je identiteit deelt met die leerlingen.</a:t>
            </a:r>
          </a:p>
          <a:p>
            <a:pPr marL="0" indent="0">
              <a:buNone/>
            </a:pPr>
            <a:r>
              <a:rPr lang="nl-NL" b="1" dirty="0">
                <a:latin typeface="Calibri" panose="020F0502020204030204" pitchFamily="34" charset="0"/>
                <a:cs typeface="Calibri" panose="020F0502020204030204" pitchFamily="34" charset="0"/>
              </a:rPr>
              <a:t>Gebruik van bronnen (epistemologie):</a:t>
            </a:r>
          </a:p>
          <a:p>
            <a:pPr marL="0" indent="0">
              <a:buNone/>
            </a:pPr>
            <a:r>
              <a:rPr lang="nl-NL" dirty="0">
                <a:latin typeface="Calibri" panose="020F0502020204030204" pitchFamily="34" charset="0"/>
                <a:cs typeface="Calibri" panose="020F0502020204030204" pitchFamily="34" charset="0"/>
              </a:rPr>
              <a:t>- De mate waarin docenten en leerlingen hun omgang met  brongebruik delen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Afbeelding 6">
            <a:extLst>
              <a:ext uri="{FF2B5EF4-FFF2-40B4-BE49-F238E27FC236}">
                <a16:creationId xmlns:a16="http://schemas.microsoft.com/office/drawing/2014/main" id="{85E8B522-81D8-4D32-A1BB-984AA985ACDD}"/>
              </a:ext>
            </a:extLst>
          </p:cNvPr>
          <p:cNvPicPr>
            <a:picLocks noChangeAspect="1"/>
          </p:cNvPicPr>
          <p:nvPr/>
        </p:nvPicPr>
        <p:blipFill>
          <a:blip r:embed="rId2"/>
          <a:stretch>
            <a:fillRect/>
          </a:stretch>
        </p:blipFill>
        <p:spPr>
          <a:xfrm>
            <a:off x="5724128" y="836712"/>
            <a:ext cx="3083420" cy="1800200"/>
          </a:xfrm>
          <a:prstGeom prst="rect">
            <a:avLst/>
          </a:prstGeom>
        </p:spPr>
      </p:pic>
      <p:sp>
        <p:nvSpPr>
          <p:cNvPr id="14" name="Tekstvak 13">
            <a:extLst>
              <a:ext uri="{FF2B5EF4-FFF2-40B4-BE49-F238E27FC236}">
                <a16:creationId xmlns:a16="http://schemas.microsoft.com/office/drawing/2014/main" id="{7F595DD8-F534-4CE7-A38F-3FA41608952F}"/>
              </a:ext>
            </a:extLst>
          </p:cNvPr>
          <p:cNvSpPr txBox="1"/>
          <p:nvPr/>
        </p:nvSpPr>
        <p:spPr>
          <a:xfrm>
            <a:off x="107504" y="6165304"/>
            <a:ext cx="6780380" cy="215444"/>
          </a:xfrm>
          <a:prstGeom prst="rect">
            <a:avLst/>
          </a:prstGeom>
          <a:noFill/>
        </p:spPr>
        <p:txBody>
          <a:bodyPr wrap="square" rtlCol="0">
            <a:spAutoFit/>
          </a:bodyPr>
          <a:lstStyle/>
          <a:p>
            <a:r>
              <a:rPr lang="nl-NL" sz="800" dirty="0">
                <a:latin typeface="Calibri" panose="020F0502020204030204" pitchFamily="34" charset="0"/>
                <a:cs typeface="Calibri" panose="020F0502020204030204" pitchFamily="34" charset="0"/>
              </a:rPr>
              <a:t>Savenije, Wansink, Logtenberg (</a:t>
            </a:r>
            <a:r>
              <a:rPr lang="nl-NL" sz="800" dirty="0" err="1">
                <a:latin typeface="Calibri" panose="020F0502020204030204" pitchFamily="34" charset="0"/>
                <a:cs typeface="Calibri" panose="020F0502020204030204" pitchFamily="34" charset="0"/>
              </a:rPr>
              <a:t>under</a:t>
            </a:r>
            <a:r>
              <a:rPr lang="nl-NL" sz="800" dirty="0">
                <a:latin typeface="Calibri" panose="020F0502020204030204" pitchFamily="34" charset="0"/>
                <a:cs typeface="Calibri" panose="020F0502020204030204" pitchFamily="34" charset="0"/>
              </a:rPr>
              <a:t> review).</a:t>
            </a:r>
            <a:r>
              <a:rPr lang="en-US" sz="800" dirty="0">
                <a:latin typeface="Calibri" panose="020F0502020204030204" pitchFamily="34" charset="0"/>
                <a:cs typeface="Calibri" panose="020F0502020204030204" pitchFamily="34" charset="0"/>
              </a:rPr>
              <a:t> Dutch History Teachers’ Perceptions of Teaching the Topic of Islam While Balancing Distance and Proximity</a:t>
            </a:r>
            <a:r>
              <a:rPr lang="nl-NL" sz="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94618741"/>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822FB-ED68-4753-BDE9-55F7546FC316}"/>
              </a:ext>
            </a:extLst>
          </p:cNvPr>
          <p:cNvSpPr>
            <a:spLocks noGrp="1"/>
          </p:cNvSpPr>
          <p:nvPr>
            <p:ph type="title"/>
          </p:nvPr>
        </p:nvSpPr>
        <p:spPr/>
        <p:txBody>
          <a:bodyPr/>
          <a:lstStyle/>
          <a:p>
            <a:pPr algn="ctr"/>
            <a:r>
              <a:rPr lang="nl-NL" dirty="0">
                <a:latin typeface="Calibri" panose="020F0502020204030204" pitchFamily="34" charset="0"/>
                <a:cs typeface="Calibri" panose="020F0502020204030204" pitchFamily="34" charset="0"/>
              </a:rPr>
              <a:t>Gevoelige onderwerpen</a:t>
            </a:r>
          </a:p>
        </p:txBody>
      </p:sp>
      <p:sp>
        <p:nvSpPr>
          <p:cNvPr id="6" name="Tekstvak 5">
            <a:extLst>
              <a:ext uri="{FF2B5EF4-FFF2-40B4-BE49-F238E27FC236}">
                <a16:creationId xmlns:a16="http://schemas.microsoft.com/office/drawing/2014/main" id="{7CC12233-E8ED-4CFB-A8D0-50FCDB87C2E0}"/>
              </a:ext>
            </a:extLst>
          </p:cNvPr>
          <p:cNvSpPr txBox="1"/>
          <p:nvPr/>
        </p:nvSpPr>
        <p:spPr>
          <a:xfrm>
            <a:off x="323528" y="1243786"/>
            <a:ext cx="8199783" cy="4370427"/>
          </a:xfrm>
          <a:prstGeom prst="rect">
            <a:avLst/>
          </a:prstGeom>
          <a:noFill/>
        </p:spPr>
        <p:txBody>
          <a:bodyPr wrap="square">
            <a:spAutoFit/>
          </a:bodyPr>
          <a:lstStyle/>
          <a:p>
            <a:pPr>
              <a:defRPr/>
            </a:pPr>
            <a:r>
              <a:rPr lang="nl-NL" sz="2400" kern="0" dirty="0">
                <a:solidFill>
                  <a:srgbClr val="002060"/>
                </a:solidFill>
                <a:latin typeface="Calibri" panose="020F0502020204030204" pitchFamily="34" charset="0"/>
                <a:cs typeface="Calibri" panose="020F0502020204030204" pitchFamily="34" charset="0"/>
              </a:rPr>
              <a:t>Controverse</a:t>
            </a:r>
          </a:p>
          <a:p>
            <a:pPr marL="742950" lvl="1" indent="-285750">
              <a:buFont typeface="Arial" panose="020B0604020202020204" pitchFamily="34" charset="0"/>
              <a:buChar char="•"/>
              <a:defRPr/>
            </a:pPr>
            <a:r>
              <a:rPr lang="nl-NL" kern="0" dirty="0">
                <a:solidFill>
                  <a:srgbClr val="002060"/>
                </a:solidFill>
                <a:latin typeface="Calibri" panose="020F0502020204030204" pitchFamily="34" charset="0"/>
                <a:cs typeface="Calibri" panose="020F0502020204030204" pitchFamily="34" charset="0"/>
              </a:rPr>
              <a:t>Tegengestelde perspectieven</a:t>
            </a:r>
            <a:r>
              <a:rPr lang="nl-NL" b="1" kern="0" dirty="0">
                <a:solidFill>
                  <a:srgbClr val="002060"/>
                </a:solidFill>
                <a:latin typeface="Calibri" panose="020F0502020204030204" pitchFamily="34" charset="0"/>
                <a:cs typeface="Calibri" panose="020F0502020204030204" pitchFamily="34" charset="0"/>
              </a:rPr>
              <a:t> in </a:t>
            </a:r>
            <a:r>
              <a:rPr lang="nl-NL" kern="0" dirty="0">
                <a:solidFill>
                  <a:srgbClr val="002060"/>
                </a:solidFill>
                <a:latin typeface="Calibri" panose="020F0502020204030204" pitchFamily="34" charset="0"/>
                <a:cs typeface="Calibri" panose="020F0502020204030204" pitchFamily="34" charset="0"/>
              </a:rPr>
              <a:t>en </a:t>
            </a:r>
            <a:r>
              <a:rPr lang="nl-NL" b="1" kern="0" dirty="0">
                <a:solidFill>
                  <a:srgbClr val="002060"/>
                </a:solidFill>
                <a:latin typeface="Calibri" panose="020F0502020204030204" pitchFamily="34" charset="0"/>
                <a:cs typeface="Calibri" panose="020F0502020204030204" pitchFamily="34" charset="0"/>
              </a:rPr>
              <a:t>op</a:t>
            </a:r>
            <a:r>
              <a:rPr lang="nl-NL" kern="0" dirty="0">
                <a:solidFill>
                  <a:srgbClr val="002060"/>
                </a:solidFill>
                <a:latin typeface="Calibri" panose="020F0502020204030204" pitchFamily="34" charset="0"/>
                <a:cs typeface="Calibri" panose="020F0502020204030204" pitchFamily="34" charset="0"/>
              </a:rPr>
              <a:t> het verleden</a:t>
            </a:r>
          </a:p>
          <a:p>
            <a:pPr marL="742950" lvl="1" indent="-285750">
              <a:buFont typeface="Arial" panose="020B0604020202020204" pitchFamily="34" charset="0"/>
              <a:buChar char="•"/>
              <a:defRPr/>
            </a:pPr>
            <a:endParaRPr lang="nl-NL" kern="0" dirty="0">
              <a:solidFill>
                <a:srgbClr val="002060"/>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nl-NL" kern="0" dirty="0">
                <a:solidFill>
                  <a:srgbClr val="002060"/>
                </a:solidFill>
                <a:latin typeface="Calibri" panose="020F0502020204030204" pitchFamily="34" charset="0"/>
                <a:cs typeface="Calibri" panose="020F0502020204030204" pitchFamily="34" charset="0"/>
              </a:rPr>
              <a:t>Doel: </a:t>
            </a:r>
          </a:p>
          <a:p>
            <a:pPr lvl="2">
              <a:defRPr/>
            </a:pPr>
            <a:r>
              <a:rPr lang="nl-NL" kern="0" dirty="0">
                <a:solidFill>
                  <a:srgbClr val="002060"/>
                </a:solidFill>
                <a:latin typeface="Calibri" panose="020F0502020204030204" pitchFamily="34" charset="0"/>
                <a:cs typeface="Calibri" panose="020F0502020204030204" pitchFamily="34" charset="0"/>
              </a:rPr>
              <a:t>kritisch kijken naar bronnen en perspectieven, standpunt beargumenteren; burgerschap</a:t>
            </a:r>
          </a:p>
          <a:p>
            <a:pPr lvl="1">
              <a:defRPr/>
            </a:pPr>
            <a:endParaRPr lang="nl-NL" sz="1400" kern="0" dirty="0">
              <a:solidFill>
                <a:srgbClr val="002060"/>
              </a:solidFill>
              <a:latin typeface="Calibri" panose="020F0502020204030204" pitchFamily="34" charset="0"/>
              <a:cs typeface="Calibri" panose="020F0502020204030204" pitchFamily="34" charset="0"/>
            </a:endParaRPr>
          </a:p>
          <a:p>
            <a:pPr>
              <a:defRPr/>
            </a:pPr>
            <a:r>
              <a:rPr lang="nl-NL" sz="2400" kern="0" dirty="0">
                <a:solidFill>
                  <a:srgbClr val="002060"/>
                </a:solidFill>
                <a:latin typeface="Calibri" panose="020F0502020204030204" pitchFamily="34" charset="0"/>
                <a:cs typeface="Calibri" panose="020F0502020204030204" pitchFamily="34" charset="0"/>
              </a:rPr>
              <a:t>Gevoelige geschiedenis</a:t>
            </a:r>
          </a:p>
          <a:p>
            <a:pPr marL="742950" lvl="1" indent="-285750">
              <a:buFont typeface="Arial" panose="020B0604020202020204" pitchFamily="34" charset="0"/>
              <a:buChar char="•"/>
              <a:defRPr/>
            </a:pPr>
            <a:r>
              <a:rPr lang="nl-NL" kern="0" dirty="0">
                <a:solidFill>
                  <a:srgbClr val="002060"/>
                </a:solidFill>
                <a:latin typeface="Calibri" panose="020F0502020204030204" pitchFamily="34" charset="0"/>
                <a:cs typeface="Calibri" panose="020F0502020204030204" pitchFamily="34" charset="0"/>
              </a:rPr>
              <a:t>Trauma</a:t>
            </a:r>
          </a:p>
          <a:p>
            <a:pPr marL="742950" lvl="1" indent="-285750">
              <a:buFont typeface="Arial" panose="020B0604020202020204" pitchFamily="34" charset="0"/>
              <a:buChar char="•"/>
              <a:defRPr/>
            </a:pPr>
            <a:r>
              <a:rPr lang="nl-NL" kern="0" dirty="0">
                <a:solidFill>
                  <a:srgbClr val="002060"/>
                </a:solidFill>
                <a:latin typeface="Calibri" panose="020F0502020204030204" pitchFamily="34" charset="0"/>
                <a:cs typeface="Calibri" panose="020F0502020204030204" pitchFamily="34" charset="0"/>
              </a:rPr>
              <a:t>Sociale identiteit</a:t>
            </a:r>
          </a:p>
          <a:p>
            <a:pPr marL="742950" lvl="1" indent="-285750">
              <a:buFont typeface="Arial" panose="020B0604020202020204" pitchFamily="34" charset="0"/>
              <a:buChar char="•"/>
              <a:defRPr/>
            </a:pPr>
            <a:endParaRPr lang="nl-NL" kern="0" dirty="0">
              <a:solidFill>
                <a:srgbClr val="002060"/>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lang="nl-NL" kern="0" dirty="0">
                <a:solidFill>
                  <a:srgbClr val="002060"/>
                </a:solidFill>
                <a:latin typeface="Calibri" panose="020F0502020204030204" pitchFamily="34" charset="0"/>
                <a:cs typeface="Calibri" panose="020F0502020204030204" pitchFamily="34" charset="0"/>
              </a:rPr>
              <a:t>Doelen: </a:t>
            </a:r>
          </a:p>
          <a:p>
            <a:pPr lvl="2">
              <a:defRPr/>
            </a:pPr>
            <a:r>
              <a:rPr lang="nl-NL" b="1" kern="0" dirty="0">
                <a:solidFill>
                  <a:srgbClr val="002060"/>
                </a:solidFill>
                <a:latin typeface="Calibri" panose="020F0502020204030204" pitchFamily="34" charset="0"/>
                <a:cs typeface="Calibri" panose="020F0502020204030204" pitchFamily="34" charset="0"/>
              </a:rPr>
              <a:t>psychoanalytisch</a:t>
            </a:r>
            <a:r>
              <a:rPr lang="nl-NL" kern="0" dirty="0">
                <a:solidFill>
                  <a:srgbClr val="002060"/>
                </a:solidFill>
                <a:latin typeface="Calibri" panose="020F0502020204030204" pitchFamily="34" charset="0"/>
                <a:cs typeface="Calibri" panose="020F0502020204030204" pitchFamily="34" charset="0"/>
              </a:rPr>
              <a:t>:  focus op slachtoffers, verwerking/inleving</a:t>
            </a:r>
          </a:p>
          <a:p>
            <a:pPr lvl="2">
              <a:defRPr/>
            </a:pPr>
            <a:r>
              <a:rPr lang="nl-NL" b="1" kern="0" dirty="0">
                <a:solidFill>
                  <a:srgbClr val="002060"/>
                </a:solidFill>
                <a:latin typeface="Calibri" panose="020F0502020204030204" pitchFamily="34" charset="0"/>
                <a:cs typeface="Calibri" panose="020F0502020204030204" pitchFamily="34" charset="0"/>
              </a:rPr>
              <a:t>sociale identiteit: </a:t>
            </a:r>
            <a:r>
              <a:rPr lang="nl-NL" kern="0" dirty="0">
                <a:solidFill>
                  <a:srgbClr val="002060"/>
                </a:solidFill>
                <a:latin typeface="Calibri" panose="020F0502020204030204" pitchFamily="34" charset="0"/>
                <a:cs typeface="Calibri" panose="020F0502020204030204" pitchFamily="34" charset="0"/>
              </a:rPr>
              <a:t> conflict de-escaleren, toekomstige generaties mogelijkheden laten zien om conflicten op te lossen/imago te herstellen </a:t>
            </a:r>
          </a:p>
        </p:txBody>
      </p:sp>
    </p:spTree>
    <p:extLst>
      <p:ext uri="{BB962C8B-B14F-4D97-AF65-F5344CB8AC3E}">
        <p14:creationId xmlns:p14="http://schemas.microsoft.com/office/powerpoint/2010/main" val="4099923960"/>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FDAF1-0C91-4145-9D94-4E275E92FC89}"/>
              </a:ext>
            </a:extLst>
          </p:cNvPr>
          <p:cNvSpPr>
            <a:spLocks noGrp="1"/>
          </p:cNvSpPr>
          <p:nvPr>
            <p:ph type="title"/>
          </p:nvPr>
        </p:nvSpPr>
        <p:spPr/>
        <p:txBody>
          <a:bodyPr/>
          <a:lstStyle/>
          <a:p>
            <a:pPr algn="ctr"/>
            <a:r>
              <a:rPr lang="nl-NL" dirty="0">
                <a:latin typeface="Calibri" panose="020F0502020204030204" pitchFamily="34" charset="0"/>
                <a:cs typeface="Calibri" panose="020F0502020204030204" pitchFamily="34" charset="0"/>
              </a:rPr>
              <a:t>Ontwerpprincipes</a:t>
            </a:r>
          </a:p>
        </p:txBody>
      </p:sp>
      <p:sp>
        <p:nvSpPr>
          <p:cNvPr id="3" name="Tijdelijke aanduiding voor verticale tekst 2">
            <a:extLst>
              <a:ext uri="{FF2B5EF4-FFF2-40B4-BE49-F238E27FC236}">
                <a16:creationId xmlns:a16="http://schemas.microsoft.com/office/drawing/2014/main" id="{C334A62B-2135-4223-B89F-9CE23B06B358}"/>
              </a:ext>
            </a:extLst>
          </p:cNvPr>
          <p:cNvSpPr>
            <a:spLocks noGrp="1"/>
          </p:cNvSpPr>
          <p:nvPr>
            <p:ph type="body" orient="vert" idx="1"/>
          </p:nvPr>
        </p:nvSpPr>
        <p:spPr>
          <a:xfrm>
            <a:off x="179512" y="6165304"/>
            <a:ext cx="7776864" cy="160107"/>
          </a:xfrm>
        </p:spPr>
        <p:txBody>
          <a:bodyPr>
            <a:normAutofit fontScale="92500" lnSpcReduction="20000"/>
          </a:bodyPr>
          <a:lstStyle/>
          <a:p>
            <a:pPr marL="0" indent="0">
              <a:buNone/>
            </a:pPr>
            <a:r>
              <a:rPr lang="nl-NL" sz="800" dirty="0">
                <a:latin typeface="Calibri" panose="020F0502020204030204" pitchFamily="34" charset="0"/>
                <a:cs typeface="Calibri" panose="020F0502020204030204" pitchFamily="34" charset="0"/>
              </a:rPr>
              <a:t>Logtenberg, et. al(2020). Objecten in perspectief: vragen in het museum als opening voor het bespreken van gevoelige onderwerpen in de geschiedenisles. Dimensies 1(1), 5-23</a:t>
            </a:r>
            <a:r>
              <a:rPr lang="nl-NL" sz="800" dirty="0"/>
              <a:t>.</a:t>
            </a:r>
          </a:p>
          <a:p>
            <a:pPr marL="0" indent="0">
              <a:buNone/>
            </a:pPr>
            <a:endParaRPr lang="nl-NL" dirty="0"/>
          </a:p>
        </p:txBody>
      </p:sp>
      <p:sp>
        <p:nvSpPr>
          <p:cNvPr id="5" name="Tekstvak 4">
            <a:extLst>
              <a:ext uri="{FF2B5EF4-FFF2-40B4-BE49-F238E27FC236}">
                <a16:creationId xmlns:a16="http://schemas.microsoft.com/office/drawing/2014/main" id="{1D106D21-8D63-4BE7-BBB3-ACD3E1F88B2F}"/>
              </a:ext>
            </a:extLst>
          </p:cNvPr>
          <p:cNvSpPr txBox="1"/>
          <p:nvPr/>
        </p:nvSpPr>
        <p:spPr>
          <a:xfrm>
            <a:off x="404665" y="1166842"/>
            <a:ext cx="8197309" cy="4524315"/>
          </a:xfrm>
          <a:prstGeom prst="rect">
            <a:avLst/>
          </a:prstGeom>
          <a:noFill/>
        </p:spPr>
        <p:txBody>
          <a:bodyPr wrap="square" rtlCol="0">
            <a:spAutoFit/>
          </a:bodyPr>
          <a:lstStyle/>
          <a:p>
            <a:r>
              <a:rPr lang="nl-NL" b="1" dirty="0">
                <a:solidFill>
                  <a:srgbClr val="002060"/>
                </a:solidFill>
                <a:latin typeface="Calibri" panose="020F0502020204030204" pitchFamily="34" charset="0"/>
                <a:cs typeface="Calibri" panose="020F0502020204030204" pitchFamily="34" charset="0"/>
              </a:rPr>
              <a:t>Oefen/begin eerst met een onderwerp dat niet direct gevoelig ligt</a:t>
            </a:r>
          </a:p>
          <a:p>
            <a:pPr marL="342900" indent="-342900">
              <a:buAutoNum type="arabicPeriod"/>
            </a:pPr>
            <a:endParaRPr lang="nl-NL" dirty="0">
              <a:solidFill>
                <a:srgbClr val="002060"/>
              </a:solidFill>
              <a:latin typeface="Calibri" panose="020F0502020204030204" pitchFamily="34" charset="0"/>
              <a:cs typeface="Calibri" panose="020F0502020204030204" pitchFamily="34" charset="0"/>
            </a:endParaRPr>
          </a:p>
          <a:p>
            <a:r>
              <a:rPr lang="nl-NL" b="1" dirty="0">
                <a:solidFill>
                  <a:srgbClr val="002060"/>
                </a:solidFill>
                <a:latin typeface="Calibri" panose="020F0502020204030204" pitchFamily="34" charset="0"/>
                <a:cs typeface="Calibri" panose="020F0502020204030204" pitchFamily="34" charset="0"/>
              </a:rPr>
              <a:t>Persoonlijke, gedetailleerde verhalen </a:t>
            </a:r>
            <a:r>
              <a:rPr lang="nl-NL" dirty="0">
                <a:solidFill>
                  <a:srgbClr val="002060"/>
                </a:solidFill>
                <a:latin typeface="Calibri" panose="020F0502020204030204" pitchFamily="34" charset="0"/>
                <a:cs typeface="Calibri" panose="020F0502020204030204" pitchFamily="34" charset="0"/>
              </a:rPr>
              <a:t>kunnen een ingang zijn als er tegen het grote, politieke (geschiedenis) verhaal veel weerstand is.</a:t>
            </a:r>
          </a:p>
          <a:p>
            <a:endParaRPr lang="nl-NL" dirty="0">
              <a:solidFill>
                <a:srgbClr val="002060"/>
              </a:solidFill>
              <a:latin typeface="Calibri" panose="020F0502020204030204" pitchFamily="34" charset="0"/>
              <a:cs typeface="Calibri" panose="020F0502020204030204" pitchFamily="34" charset="0"/>
            </a:endParaRPr>
          </a:p>
          <a:p>
            <a:r>
              <a:rPr lang="nl-NL" dirty="0">
                <a:solidFill>
                  <a:srgbClr val="002060"/>
                </a:solidFill>
                <a:latin typeface="Calibri" panose="020F0502020204030204" pitchFamily="34" charset="0"/>
                <a:cs typeface="Calibri" panose="020F0502020204030204" pitchFamily="34" charset="0"/>
              </a:rPr>
              <a:t>De controverse die een gevoelig onderwerp oproept, kan gebruikt worden om met de </a:t>
            </a:r>
            <a:r>
              <a:rPr lang="nl-NL" b="1" dirty="0" err="1">
                <a:solidFill>
                  <a:srgbClr val="002060"/>
                </a:solidFill>
                <a:latin typeface="Calibri" panose="020F0502020204030204" pitchFamily="34" charset="0"/>
                <a:cs typeface="Calibri" panose="020F0502020204030204" pitchFamily="34" charset="0"/>
              </a:rPr>
              <a:t>multiperspectiviteit</a:t>
            </a:r>
            <a:r>
              <a:rPr lang="nl-NL" dirty="0">
                <a:solidFill>
                  <a:srgbClr val="002060"/>
                </a:solidFill>
                <a:latin typeface="Calibri" panose="020F0502020204030204" pitchFamily="34" charset="0"/>
                <a:cs typeface="Calibri" panose="020F0502020204030204" pitchFamily="34" charset="0"/>
              </a:rPr>
              <a:t> en bronnenkritiek te oefenen.</a:t>
            </a:r>
          </a:p>
          <a:p>
            <a:endParaRPr lang="nl-NL" dirty="0">
              <a:solidFill>
                <a:srgbClr val="002060"/>
              </a:solidFill>
              <a:latin typeface="Calibri" panose="020F0502020204030204" pitchFamily="34" charset="0"/>
              <a:cs typeface="Calibri" panose="020F0502020204030204" pitchFamily="34" charset="0"/>
            </a:endParaRPr>
          </a:p>
          <a:p>
            <a:r>
              <a:rPr lang="nl-NL" dirty="0">
                <a:solidFill>
                  <a:srgbClr val="002060"/>
                </a:solidFill>
                <a:latin typeface="Calibri" panose="020F0502020204030204" pitchFamily="34" charset="0"/>
                <a:cs typeface="Calibri" panose="020F0502020204030204" pitchFamily="34" charset="0"/>
              </a:rPr>
              <a:t>Start vanuit een </a:t>
            </a:r>
            <a:r>
              <a:rPr lang="nl-NL" b="1" dirty="0">
                <a:solidFill>
                  <a:srgbClr val="002060"/>
                </a:solidFill>
                <a:latin typeface="Calibri" panose="020F0502020204030204" pitchFamily="34" charset="0"/>
                <a:cs typeface="Calibri" panose="020F0502020204030204" pitchFamily="34" charset="0"/>
              </a:rPr>
              <a:t>overkoepelende hoofdvraag </a:t>
            </a:r>
            <a:r>
              <a:rPr lang="nl-NL" dirty="0">
                <a:solidFill>
                  <a:srgbClr val="002060"/>
                </a:solidFill>
                <a:latin typeface="Calibri" panose="020F0502020204030204" pitchFamily="34" charset="0"/>
                <a:cs typeface="Calibri" panose="020F0502020204030204" pitchFamily="34" charset="0"/>
              </a:rPr>
              <a:t>rond een concreet object;</a:t>
            </a:r>
          </a:p>
          <a:p>
            <a:r>
              <a:rPr lang="nl-NL" dirty="0">
                <a:solidFill>
                  <a:srgbClr val="002060"/>
                </a:solidFill>
                <a:latin typeface="Calibri" panose="020F0502020204030204" pitchFamily="34" charset="0"/>
                <a:cs typeface="Calibri" panose="020F0502020204030204" pitchFamily="34" charset="0"/>
              </a:rPr>
              <a:t>verken door het (laten) stellen van (historische) vragen:</a:t>
            </a:r>
          </a:p>
          <a:p>
            <a:endParaRPr lang="nl-NL" dirty="0">
              <a:solidFill>
                <a:srgbClr val="002060"/>
              </a:solidFill>
              <a:latin typeface="Calibri" panose="020F0502020204030204" pitchFamily="34" charset="0"/>
              <a:cs typeface="Calibri" panose="020F0502020204030204" pitchFamily="34" charset="0"/>
            </a:endParaRPr>
          </a:p>
          <a:p>
            <a:r>
              <a:rPr lang="nl-NL" i="1" dirty="0">
                <a:solidFill>
                  <a:srgbClr val="002060"/>
                </a:solidFill>
                <a:latin typeface="Calibri" panose="020F0502020204030204" pitchFamily="34" charset="0"/>
                <a:cs typeface="Calibri" panose="020F0502020204030204" pitchFamily="34" charset="0"/>
              </a:rPr>
              <a:t>meerdere perspectieven op het object door de tijd heen (historische tijd, historiografische tijd, huidige tijd);</a:t>
            </a:r>
          </a:p>
          <a:p>
            <a:endParaRPr lang="nl-NL" i="1" dirty="0">
              <a:solidFill>
                <a:srgbClr val="002060"/>
              </a:solidFill>
              <a:latin typeface="Calibri" panose="020F0502020204030204" pitchFamily="34" charset="0"/>
              <a:cs typeface="Calibri" panose="020F0502020204030204" pitchFamily="34" charset="0"/>
            </a:endParaRPr>
          </a:p>
          <a:p>
            <a:r>
              <a:rPr lang="nl-NL" i="1" dirty="0">
                <a:solidFill>
                  <a:srgbClr val="002060"/>
                </a:solidFill>
                <a:latin typeface="Calibri" panose="020F0502020204030204" pitchFamily="34" charset="0"/>
                <a:cs typeface="Calibri" panose="020F0502020204030204" pitchFamily="34" charset="0"/>
              </a:rPr>
              <a:t>Een veilige leeromgeving en een goede persoonlijke band met de leerlingen zijn essentieel voor een open dialoog tussen leerlingen onderling en met de docent</a:t>
            </a:r>
          </a:p>
        </p:txBody>
      </p:sp>
    </p:spTree>
    <p:extLst>
      <p:ext uri="{BB962C8B-B14F-4D97-AF65-F5344CB8AC3E}">
        <p14:creationId xmlns:p14="http://schemas.microsoft.com/office/powerpoint/2010/main" val="2788844579"/>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
          <p:cNvPicPr>
            <a:picLocks noChangeAspect="1" noChangeArrowheads="1"/>
          </p:cNvPicPr>
          <p:nvPr/>
        </p:nvPicPr>
        <p:blipFill>
          <a:blip r:embed="rId3" cstate="print"/>
          <a:srcRect/>
          <a:stretch>
            <a:fillRect/>
          </a:stretch>
        </p:blipFill>
        <p:spPr bwMode="auto">
          <a:xfrm>
            <a:off x="1979712" y="2348880"/>
            <a:ext cx="5286375" cy="3543300"/>
          </a:xfrm>
          <a:prstGeom prst="rect">
            <a:avLst/>
          </a:prstGeom>
          <a:noFill/>
          <a:ln w="9525">
            <a:noFill/>
            <a:miter lim="800000"/>
            <a:headEnd/>
            <a:tailEnd/>
          </a:ln>
        </p:spPr>
      </p:pic>
      <p:sp>
        <p:nvSpPr>
          <p:cNvPr id="4" name="Rectangle 2"/>
          <p:cNvSpPr txBox="1">
            <a:spLocks noChangeArrowheads="1"/>
          </p:cNvSpPr>
          <p:nvPr/>
        </p:nvSpPr>
        <p:spPr bwMode="auto">
          <a:xfrm>
            <a:off x="467518" y="440823"/>
            <a:ext cx="8135937" cy="633413"/>
          </a:xfrm>
          <a:prstGeom prst="rect">
            <a:avLst/>
          </a:prstGeom>
          <a:noFill/>
          <a:ln w="9525">
            <a:noFill/>
            <a:miter lim="800000"/>
            <a:headEnd/>
            <a:tailEnd/>
          </a:ln>
        </p:spPr>
        <p:txBody>
          <a:bodyPr anchor="ctr"/>
          <a:lstStyle/>
          <a:p>
            <a:pPr algn="ctr" eaLnBrk="1" hangingPunct="1">
              <a:defRPr/>
            </a:pPr>
            <a:r>
              <a:rPr lang="nl-NL" altLang="en-US" sz="4000" b="1" kern="0" dirty="0" err="1">
                <a:latin typeface="Calibri" pitchFamily="34" charset="0"/>
                <a:cs typeface="+mj-cs"/>
              </a:rPr>
              <a:t>Multiperspectiviteit</a:t>
            </a:r>
            <a:endParaRPr lang="nl-NL" altLang="en-US" sz="4000" b="1" kern="0" dirty="0">
              <a:latin typeface="Calibri" pitchFamily="34" charset="0"/>
              <a:cs typeface="+mj-cs"/>
            </a:endParaRPr>
          </a:p>
        </p:txBody>
      </p:sp>
      <p:sp>
        <p:nvSpPr>
          <p:cNvPr id="5" name="Tekstvak 4"/>
          <p:cNvSpPr txBox="1"/>
          <p:nvPr/>
        </p:nvSpPr>
        <p:spPr>
          <a:xfrm>
            <a:off x="499267" y="1340768"/>
            <a:ext cx="8072437" cy="923330"/>
          </a:xfrm>
          <a:prstGeom prst="rect">
            <a:avLst/>
          </a:prstGeom>
          <a:noFill/>
        </p:spPr>
        <p:txBody>
          <a:bodyPr>
            <a:spAutoFit/>
          </a:bodyPr>
          <a:lstStyle/>
          <a:p>
            <a:pPr>
              <a:defRPr/>
            </a:pPr>
            <a:r>
              <a:rPr lang="nl-NL" dirty="0">
                <a:solidFill>
                  <a:srgbClr val="002060"/>
                </a:solidFill>
                <a:latin typeface="Calibri" pitchFamily="34" charset="0"/>
                <a:cs typeface="Calibri" pitchFamily="34" charset="0"/>
              </a:rPr>
              <a:t>Door te oefenen met meerdere perspectieven bij </a:t>
            </a:r>
            <a:r>
              <a:rPr lang="nl-NL" b="1" dirty="0">
                <a:solidFill>
                  <a:srgbClr val="002060"/>
                </a:solidFill>
                <a:latin typeface="Calibri" pitchFamily="34" charset="0"/>
                <a:cs typeface="Calibri" pitchFamily="34" charset="0"/>
              </a:rPr>
              <a:t>minder gevoelige onderwerpen </a:t>
            </a:r>
            <a:r>
              <a:rPr lang="nl-NL" dirty="0">
                <a:solidFill>
                  <a:srgbClr val="002060"/>
                </a:solidFill>
                <a:latin typeface="Calibri" pitchFamily="34" charset="0"/>
                <a:cs typeface="Calibri" pitchFamily="34" charset="0"/>
              </a:rPr>
              <a:t>en </a:t>
            </a:r>
            <a:r>
              <a:rPr lang="nl-NL" b="1" dirty="0">
                <a:solidFill>
                  <a:srgbClr val="002060"/>
                </a:solidFill>
                <a:latin typeface="Calibri" pitchFamily="34" charset="0"/>
                <a:cs typeface="Calibri" pitchFamily="34" charset="0"/>
              </a:rPr>
              <a:t>door de tijd heen</a:t>
            </a:r>
            <a:r>
              <a:rPr lang="nl-NL" dirty="0">
                <a:solidFill>
                  <a:srgbClr val="002060"/>
                </a:solidFill>
                <a:latin typeface="Calibri" pitchFamily="34" charset="0"/>
                <a:cs typeface="Calibri" pitchFamily="34" charset="0"/>
              </a:rPr>
              <a:t> beseffen leerlingen dat de gevoeligheid niet uniek en bespreekbaar is.</a:t>
            </a:r>
            <a:endParaRPr lang="nl-NL" b="1" dirty="0">
              <a:solidFill>
                <a:srgbClr val="002060"/>
              </a:solidFill>
              <a:latin typeface="Calibri" pitchFamily="34" charset="0"/>
              <a:cs typeface="Calibri" pitchFamily="34" charset="0"/>
            </a:endParaRPr>
          </a:p>
        </p:txBody>
      </p:sp>
      <p:sp>
        <p:nvSpPr>
          <p:cNvPr id="11270" name="TextBox 1"/>
          <p:cNvSpPr txBox="1">
            <a:spLocks noChangeArrowheads="1"/>
          </p:cNvSpPr>
          <p:nvPr/>
        </p:nvSpPr>
        <p:spPr bwMode="auto">
          <a:xfrm>
            <a:off x="323528" y="6078623"/>
            <a:ext cx="2016125" cy="338554"/>
          </a:xfrm>
          <a:prstGeom prst="rect">
            <a:avLst/>
          </a:prstGeom>
          <a:noFill/>
          <a:ln w="9525">
            <a:noFill/>
            <a:miter lim="800000"/>
            <a:headEnd/>
            <a:tailEnd/>
          </a:ln>
        </p:spPr>
        <p:txBody>
          <a:bodyPr>
            <a:spAutoFit/>
          </a:bodyPr>
          <a:lstStyle/>
          <a:p>
            <a:r>
              <a:rPr lang="nl-NL" altLang="nl-NL" sz="1600" dirty="0">
                <a:solidFill>
                  <a:schemeClr val="tx1"/>
                </a:solidFill>
                <a:latin typeface="Calibri" pitchFamily="34" charset="0"/>
              </a:rPr>
              <a:t>(Wansink, 2017)</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E149036-9338-47AF-BA1E-91DCC2199EB7}"/>
              </a:ext>
            </a:extLst>
          </p:cNvPr>
          <p:cNvSpPr>
            <a:spLocks noGrp="1"/>
          </p:cNvSpPr>
          <p:nvPr>
            <p:ph type="dt" sz="half" idx="10"/>
          </p:nvPr>
        </p:nvSpPr>
        <p:spPr/>
        <p:txBody>
          <a:bodyPr/>
          <a:lstStyle/>
          <a:p>
            <a:endParaRPr lang="nl-NL" dirty="0"/>
          </a:p>
        </p:txBody>
      </p:sp>
      <p:sp>
        <p:nvSpPr>
          <p:cNvPr id="3" name="Tijdelijke aanduiding voor dianummer 2">
            <a:extLst>
              <a:ext uri="{FF2B5EF4-FFF2-40B4-BE49-F238E27FC236}">
                <a16:creationId xmlns:a16="http://schemas.microsoft.com/office/drawing/2014/main" id="{E007A083-7324-43BE-8F72-8C87E8C0127E}"/>
              </a:ext>
            </a:extLst>
          </p:cNvPr>
          <p:cNvSpPr>
            <a:spLocks noGrp="1"/>
          </p:cNvSpPr>
          <p:nvPr>
            <p:ph type="sldNum" sz="quarter" idx="12"/>
          </p:nvPr>
        </p:nvSpPr>
        <p:spPr/>
        <p:txBody>
          <a:bodyPr/>
          <a:lstStyle/>
          <a:p>
            <a:fld id="{D62D4290-E718-4190-A996-9513A235438E}" type="slidenum">
              <a:rPr lang="en-US" smtClean="0"/>
              <a:pPr/>
              <a:t>9</a:t>
            </a:fld>
            <a:endParaRPr lang="en-US">
              <a:solidFill>
                <a:schemeClr val="tx1"/>
              </a:solidFill>
            </a:endParaRPr>
          </a:p>
        </p:txBody>
      </p:sp>
    </p:spTree>
    <p:extLst>
      <p:ext uri="{BB962C8B-B14F-4D97-AF65-F5344CB8AC3E}">
        <p14:creationId xmlns:p14="http://schemas.microsoft.com/office/powerpoint/2010/main" val="6807375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756615d22909dbfc8fa990fe52c2f054c552"/>
</p:tagLst>
</file>

<file path=ppt/theme/theme1.xml><?xml version="1.0" encoding="utf-8"?>
<a:theme xmlns:a="http://schemas.openxmlformats.org/drawingml/2006/main" name="Corporate template-set Universiteit Leiden">
  <a:themeElements>
    <a:clrScheme name="Aangepast 28">
      <a:dk1>
        <a:srgbClr val="000000"/>
      </a:dk1>
      <a:lt1>
        <a:srgbClr val="FFFFFF"/>
      </a:lt1>
      <a:dk2>
        <a:srgbClr val="8592BC"/>
      </a:dk2>
      <a:lt2>
        <a:srgbClr val="0C2577"/>
      </a:lt2>
      <a:accent1>
        <a:srgbClr val="9EBA2E"/>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Universiteit Leiden">
      <a:majorFont>
        <a:latin typeface="Georgia"/>
        <a:ea typeface=""/>
        <a:cs typeface=""/>
      </a:majorFont>
      <a:minorFont>
        <a:latin typeface="Georgi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383A4629DC9B4D859E49C7E0774F94" ma:contentTypeVersion="8" ma:contentTypeDescription="Een nieuw document maken." ma:contentTypeScope="" ma:versionID="daeea44937699f4b6f204d42828b340a">
  <xsd:schema xmlns:xsd="http://www.w3.org/2001/XMLSchema" xmlns:xs="http://www.w3.org/2001/XMLSchema" xmlns:p="http://schemas.microsoft.com/office/2006/metadata/properties" xmlns:ns2="81ba2d26-7208-4098-b7cd-1db435ad554f" targetNamespace="http://schemas.microsoft.com/office/2006/metadata/properties" ma:root="true" ma:fieldsID="99e3e94d357aaeb5937fe965675587b8" ns2:_="">
    <xsd:import namespace="81ba2d26-7208-4098-b7cd-1db435ad55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a2d26-7208-4098-b7cd-1db435ad55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9FC557-4B30-44B1-96C6-1DCCD872B149}">
  <ds:schemaRefs>
    <ds:schemaRef ds:uri="http://schemas.microsoft.com/sharepoint/v3/contenttype/forms"/>
  </ds:schemaRefs>
</ds:datastoreItem>
</file>

<file path=customXml/itemProps2.xml><?xml version="1.0" encoding="utf-8"?>
<ds:datastoreItem xmlns:ds="http://schemas.openxmlformats.org/officeDocument/2006/customXml" ds:itemID="{ADC03C72-2EC0-4BD2-8F3B-0B59CF9BE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a2d26-7208-4098-b7cd-1db435ad55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8EE5D8-EDBF-4E30-9D2A-B56D7E868FE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1ba2d26-7208-4098-b7cd-1db435ad554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ICLON-presentatiesjabloon-4x3-smal-nl-v1.0</Template>
  <TotalTime>2360</TotalTime>
  <Words>1945</Words>
  <Application>Microsoft Office PowerPoint</Application>
  <PresentationFormat>Diavoorstelling (4:3)</PresentationFormat>
  <Paragraphs>220</Paragraphs>
  <Slides>25</Slides>
  <Notes>7</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25</vt:i4>
      </vt:variant>
    </vt:vector>
  </HeadingPairs>
  <TitlesOfParts>
    <vt:vector size="36" baseType="lpstr">
      <vt:lpstr>Verdana</vt:lpstr>
      <vt:lpstr>Minion</vt:lpstr>
      <vt:lpstr>Times New Roman</vt:lpstr>
      <vt:lpstr>Georgia</vt:lpstr>
      <vt:lpstr>Candara</vt:lpstr>
      <vt:lpstr>Arial</vt:lpstr>
      <vt:lpstr>Calibri</vt:lpstr>
      <vt:lpstr>ＭＳ Ｐゴシック</vt:lpstr>
      <vt:lpstr>Wingdings 2</vt:lpstr>
      <vt:lpstr>Apple Chancery</vt:lpstr>
      <vt:lpstr>Corporate template-set Universiteit Leiden</vt:lpstr>
      <vt:lpstr>Controverse in de klas; afstand of nabijheid? (En waar raken we elkaar?)</vt:lpstr>
      <vt:lpstr>Deze workshop</vt:lpstr>
      <vt:lpstr>Eigen ervaringen</vt:lpstr>
      <vt:lpstr>Onderzoek bij Geschiedenis (N=81)</vt:lpstr>
      <vt:lpstr>Hoe ervaren docenten lesgeven over Islam (N=6) Dimensies waarop docenten afstand of nabijheid ervaren  </vt:lpstr>
      <vt:lpstr>Gevoelige onderwerpen</vt:lpstr>
      <vt:lpstr>Ontwerpprincipes</vt:lpstr>
      <vt:lpstr>PowerPoint-presentatie</vt:lpstr>
      <vt:lpstr>PowerPoint-presentatie</vt:lpstr>
      <vt:lpstr>Wie kijkt er nog naar een dood kind?</vt:lpstr>
      <vt:lpstr>Stelling</vt:lpstr>
      <vt:lpstr>PowerPoint-presentatie</vt:lpstr>
      <vt:lpstr>Stelling</vt:lpstr>
      <vt:lpstr>PowerPoint-presentatie</vt:lpstr>
      <vt:lpstr>Stelling</vt:lpstr>
      <vt:lpstr>Hamvraag</vt:lpstr>
      <vt:lpstr>Vakperspectieven</vt:lpstr>
      <vt:lpstr>PowerPoint-presentatie</vt:lpstr>
      <vt:lpstr>Biologie</vt:lpstr>
      <vt:lpstr>Biologie</vt:lpstr>
      <vt:lpstr>Aan de slag</vt:lpstr>
      <vt:lpstr>Opties</vt:lpstr>
      <vt:lpstr>Reflectie</vt:lpstr>
      <vt:lpstr>Biologie – Vlees eten Wat is de hamvraag?</vt:lpstr>
      <vt:lpstr>a.logtenberg@iclon.leidenuniv.nl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Modellen  Regie</dc:title>
  <dc:creator>evelien stoutjesdijk</dc:creator>
  <cp:lastModifiedBy>gebruiker</cp:lastModifiedBy>
  <cp:revision>72</cp:revision>
  <cp:lastPrinted>2016-08-28T13:16:38Z</cp:lastPrinted>
  <dcterms:created xsi:type="dcterms:W3CDTF">2021-09-14T12:15:23Z</dcterms:created>
  <dcterms:modified xsi:type="dcterms:W3CDTF">2021-11-12T14:27:39Z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0x010100A4383A4629DC9B4D859E49C7E0774F94</vt:lpwstr>
  </property>
</Properties>
</file>