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Quicksand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YA6GLAzz9A?t=24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a3d201b1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a3d201b12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Titelblad</a:t>
            </a:r>
            <a:endParaRPr/>
          </a:p>
        </p:txBody>
      </p:sp>
      <p:sp>
        <p:nvSpPr>
          <p:cNvPr id="53" name="Google Shape;53;gea3d201b12_0_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ed243172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ed243172c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 b="1">
                <a:latin typeface="Quicksand"/>
                <a:ea typeface="Quicksand"/>
                <a:cs typeface="Quicksand"/>
                <a:sym typeface="Quicksand"/>
              </a:rPr>
              <a:t>Kondig hier je nieuwe onderwerp aan</a:t>
            </a:r>
            <a:endParaRPr sz="26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g11ed243172c_0_6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ed24317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ed243172c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Zelf in te vullen</a:t>
            </a:r>
            <a:endParaRPr/>
          </a:p>
        </p:txBody>
      </p:sp>
      <p:sp>
        <p:nvSpPr>
          <p:cNvPr id="129" name="Google Shape;129;g11ed243172c_0_7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a3d201b1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a3d201b1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Quicksand"/>
                <a:ea typeface="Quicksand"/>
                <a:cs typeface="Quicksand"/>
                <a:sym typeface="Quicksand"/>
              </a:rPr>
              <a:t>Quote of uitspraak</a:t>
            </a:r>
            <a:endParaRPr sz="24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a3d201b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a3d201b12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dk1"/>
                </a:solidFill>
              </a:rPr>
              <a:t>Inhoudsopgave</a:t>
            </a:r>
            <a:endParaRPr b="1"/>
          </a:p>
        </p:txBody>
      </p:sp>
      <p:sp>
        <p:nvSpPr>
          <p:cNvPr id="66" name="Google Shape;66;gea3d201b12_0_6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ed243172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ed243172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Quicksand"/>
                <a:ea typeface="Quicksand"/>
                <a:cs typeface="Quicksand"/>
                <a:sym typeface="Quicksand"/>
              </a:rPr>
              <a:t>KLIK HIER OM TE ZIEN HOE JE DAT DOET: </a:t>
            </a:r>
            <a:endParaRPr sz="2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https://youtu.be/kYA6GLAzz9A?t=248</a:t>
            </a:r>
            <a:endParaRPr sz="24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ed24317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ed24317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Speel gerust met deze bollen! Verplaatsen/vergroten.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ed243172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ed243172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Open tekst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ed243172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ed243172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Quote of uitspraak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ed24317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ed24317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Zelf in te vullen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ed243172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ed243172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Zelf in te vullen</a:t>
            </a:r>
            <a:endParaRPr sz="24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000" y="3951351"/>
            <a:ext cx="1674525" cy="10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955125" y="1034400"/>
            <a:ext cx="75930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53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Theorie of practicum? </a:t>
            </a:r>
            <a:r>
              <a:rPr lang="nl" sz="5300" b="1">
                <a:solidFill>
                  <a:srgbClr val="E75F90"/>
                </a:solidFill>
                <a:latin typeface="Quicksand"/>
                <a:ea typeface="Quicksand"/>
                <a:cs typeface="Quicksand"/>
                <a:sym typeface="Quicksand"/>
              </a:rPr>
              <a:t>Waarom kiezen!</a:t>
            </a:r>
            <a:endParaRPr sz="5300" b="1">
              <a:solidFill>
                <a:srgbClr val="E75F9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0" y="1893725"/>
            <a:ext cx="9144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 nu… aan de slag!</a:t>
            </a:r>
            <a:endParaRPr sz="4700" b="1">
              <a:solidFill>
                <a:srgbClr val="E75F9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5F9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940975" y="1858075"/>
            <a:ext cx="1986600" cy="2004900"/>
          </a:xfrm>
          <a:prstGeom prst="ellipse">
            <a:avLst/>
          </a:prstGeom>
          <a:solidFill>
            <a:srgbClr val="FCC101"/>
          </a:solidFill>
          <a:ln>
            <a:noFill/>
          </a:ln>
        </p:spPr>
        <p:txBody>
          <a:bodyPr spcFirstLastPara="1" wrap="square" lIns="0" tIns="68575" rIns="0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Voldeed het aan verwachting?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3548889" y="1858075"/>
            <a:ext cx="1986600" cy="2004900"/>
          </a:xfrm>
          <a:prstGeom prst="ellipse">
            <a:avLst/>
          </a:prstGeom>
          <a:solidFill>
            <a:srgbClr val="FCC101"/>
          </a:solidFill>
          <a:ln>
            <a:noFill/>
          </a:ln>
        </p:spPr>
        <p:txBody>
          <a:bodyPr spcFirstLastPara="1" wrap="square" lIns="0" tIns="68575" rIns="0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Wat neem je mee?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6156802" y="1858075"/>
            <a:ext cx="1986600" cy="2004900"/>
          </a:xfrm>
          <a:prstGeom prst="ellipse">
            <a:avLst/>
          </a:prstGeom>
          <a:solidFill>
            <a:srgbClr val="FCC101"/>
          </a:solidFill>
          <a:ln>
            <a:noFill/>
          </a:ln>
        </p:spPr>
        <p:txBody>
          <a:bodyPr spcFirstLastPara="1" wrap="square" lIns="0" tIns="68575" rIns="0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Wat heb je gemist?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0" y="996169"/>
            <a:ext cx="9144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Terugblik</a:t>
            </a:r>
            <a:endParaRPr sz="47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300" y="3990274"/>
            <a:ext cx="1646100" cy="10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5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24" y="1406075"/>
            <a:ext cx="3485611" cy="25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518100" y="0"/>
            <a:ext cx="4939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“Het allergrootste nut van practicum is dat leerlingen door het doen, zien en ervaren, beter begrijpen wat de theorie inhoudt.” </a:t>
            </a:r>
            <a:endParaRPr sz="28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5F9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94906" y="623475"/>
            <a:ext cx="2376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b="1" dirty="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Vandaag </a:t>
            </a:r>
            <a:endParaRPr sz="3000" b="1" dirty="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639122" y="993648"/>
            <a:ext cx="5836384" cy="358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Quicksand"/>
              <a:buAutoNum type="arabicPeriod"/>
            </a:pPr>
            <a:r>
              <a:rPr lang="nl" sz="28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Voorstellen</a:t>
            </a:r>
            <a:endParaRPr sz="28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Quicksand"/>
              <a:buAutoNum type="arabicPeriod"/>
            </a:pPr>
            <a:r>
              <a:rPr lang="nl" sz="28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Introductie: effect practica</a:t>
            </a:r>
            <a:endParaRPr sz="28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Quicksand"/>
              <a:buAutoNum type="arabicPeriod"/>
            </a:pPr>
            <a:r>
              <a:rPr lang="nl" sz="28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Practica ondervinden</a:t>
            </a:r>
            <a:endParaRPr sz="28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Quicksand"/>
              <a:buAutoNum type="arabicPeriod"/>
            </a:pPr>
            <a:r>
              <a:rPr lang="nl" sz="28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Nabespreking</a:t>
            </a:r>
            <a:endParaRPr sz="28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D85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503650" y="1391300"/>
            <a:ext cx="47601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3173575" y="878375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latin typeface="Quicksand"/>
                <a:ea typeface="Quicksand"/>
                <a:cs typeface="Quicksand"/>
                <a:sym typeface="Quicksand"/>
              </a:rPr>
              <a:t>Mirjam van der Wolf</a:t>
            </a:r>
            <a:endParaRPr sz="1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173575" y="1613900"/>
            <a:ext cx="3054300" cy="77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latin typeface="Quicksand"/>
                <a:ea typeface="Quicksand"/>
                <a:cs typeface="Quicksand"/>
                <a:sym typeface="Quicksand"/>
              </a:rPr>
              <a:t>Docent biologie</a:t>
            </a:r>
            <a:endParaRPr sz="1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latin typeface="Quicksand"/>
                <a:ea typeface="Quicksand"/>
                <a:cs typeface="Quicksand"/>
                <a:sym typeface="Quicksand"/>
              </a:rPr>
              <a:t>Docent O&amp;O</a:t>
            </a:r>
            <a:endParaRPr sz="1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latin typeface="Quicksand"/>
                <a:ea typeface="Quicksand"/>
                <a:cs typeface="Quicksand"/>
                <a:sym typeface="Quicksand"/>
              </a:rPr>
              <a:t>Vakexpert Exact</a:t>
            </a:r>
            <a:endParaRPr sz="1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173575" y="2626025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latin typeface="Quicksand"/>
                <a:ea typeface="Quicksand"/>
                <a:cs typeface="Quicksand"/>
                <a:sym typeface="Quicksand"/>
              </a:rPr>
              <a:t>Klik Onderwijs</a:t>
            </a:r>
            <a:endParaRPr sz="1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575" y="1782900"/>
            <a:ext cx="3389425" cy="33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5048525" y="191025"/>
            <a:ext cx="1991100" cy="1978200"/>
          </a:xfrm>
          <a:prstGeom prst="ellipse">
            <a:avLst/>
          </a:prstGeom>
          <a:solidFill>
            <a:srgbClr val="003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Ik geef voornamelijk les aan de onderbouw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6265250" y="2067775"/>
            <a:ext cx="2295300" cy="2293200"/>
          </a:xfrm>
          <a:prstGeom prst="ellipse">
            <a:avLst/>
          </a:prstGeom>
          <a:solidFill>
            <a:srgbClr val="E75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latin typeface="Quicksand"/>
                <a:ea typeface="Quicksand"/>
                <a:cs typeface="Quicksand"/>
                <a:sym typeface="Quicksand"/>
              </a:rPr>
              <a:t>Ik werk aan de hand van leerdoelen</a:t>
            </a:r>
            <a:endParaRPr sz="15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537975" y="299850"/>
            <a:ext cx="1929000" cy="1929000"/>
          </a:xfrm>
          <a:prstGeom prst="ellipse">
            <a:avLst/>
          </a:prstGeom>
          <a:solidFill>
            <a:srgbClr val="04BD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latin typeface="Quicksand"/>
                <a:ea typeface="Quicksand"/>
                <a:cs typeface="Quicksand"/>
                <a:sym typeface="Quicksand"/>
              </a:rPr>
              <a:t>Ik ben een docent</a:t>
            </a:r>
            <a:endParaRPr sz="2000" b="1"/>
          </a:p>
        </p:txBody>
      </p:sp>
      <p:sp>
        <p:nvSpPr>
          <p:cNvPr id="86" name="Google Shape;86;p17"/>
          <p:cNvSpPr/>
          <p:nvPr/>
        </p:nvSpPr>
        <p:spPr>
          <a:xfrm>
            <a:off x="1071375" y="2400300"/>
            <a:ext cx="2200200" cy="2200200"/>
          </a:xfrm>
          <a:prstGeom prst="ellipse">
            <a:avLst/>
          </a:prstGeom>
          <a:solidFill>
            <a:srgbClr val="003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Ik geef les aan de bovenbouw VMBO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2738250" y="642750"/>
            <a:ext cx="1929000" cy="1929000"/>
          </a:xfrm>
          <a:prstGeom prst="ellipse">
            <a:avLst/>
          </a:prstGeom>
          <a:solidFill>
            <a:srgbClr val="E75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latin typeface="Quicksand"/>
                <a:ea typeface="Quicksand"/>
                <a:cs typeface="Quicksand"/>
                <a:sym typeface="Quicksand"/>
              </a:rPr>
              <a:t>Ik ben een TOA</a:t>
            </a:r>
            <a:endParaRPr sz="2000" b="1"/>
          </a:p>
        </p:txBody>
      </p:sp>
      <p:sp>
        <p:nvSpPr>
          <p:cNvPr id="88" name="Google Shape;88;p17"/>
          <p:cNvSpPr/>
          <p:nvPr/>
        </p:nvSpPr>
        <p:spPr>
          <a:xfrm>
            <a:off x="3742650" y="2787525"/>
            <a:ext cx="2200200" cy="2121000"/>
          </a:xfrm>
          <a:prstGeom prst="ellipse">
            <a:avLst/>
          </a:prstGeom>
          <a:solidFill>
            <a:srgbClr val="04BD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latin typeface="Quicksand"/>
                <a:ea typeface="Quicksand"/>
                <a:cs typeface="Quicksand"/>
                <a:sym typeface="Quicksand"/>
              </a:rPr>
              <a:t>Ik doe minimaal 1x per hoofdstuk een practicum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952500" y="1314450"/>
            <a:ext cx="7534200" cy="25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 b="1">
                <a:solidFill>
                  <a:srgbClr val="003B5A"/>
                </a:solidFill>
                <a:latin typeface="Quicksand"/>
                <a:ea typeface="Quicksand"/>
                <a:cs typeface="Quicksand"/>
                <a:sym typeface="Quicksand"/>
              </a:rPr>
              <a:t>Practica dienen vaak ter bevestiging of illustratie, maar zijn </a:t>
            </a:r>
            <a:r>
              <a:rPr lang="nl" sz="2300" b="1">
                <a:solidFill>
                  <a:srgbClr val="E75F90"/>
                </a:solidFill>
                <a:latin typeface="Quicksand"/>
                <a:ea typeface="Quicksand"/>
                <a:cs typeface="Quicksand"/>
                <a:sym typeface="Quicksand"/>
              </a:rPr>
              <a:t>niet erg effectief. </a:t>
            </a:r>
            <a:r>
              <a:rPr lang="nl" sz="2300" b="1">
                <a:solidFill>
                  <a:srgbClr val="003B5A"/>
                </a:solidFill>
                <a:latin typeface="Quicksand"/>
                <a:ea typeface="Quicksand"/>
                <a:cs typeface="Quicksand"/>
                <a:sym typeface="Quicksand"/>
              </a:rPr>
              <a:t>Traditionele practica doen nauwelijks beroep op </a:t>
            </a:r>
            <a:r>
              <a:rPr lang="nl" sz="2300" b="1">
                <a:solidFill>
                  <a:srgbClr val="E75F90"/>
                </a:solidFill>
                <a:latin typeface="Quicksand"/>
                <a:ea typeface="Quicksand"/>
                <a:cs typeface="Quicksand"/>
                <a:sym typeface="Quicksand"/>
              </a:rPr>
              <a:t>hogere denkvaardigheden</a:t>
            </a:r>
            <a:r>
              <a:rPr lang="nl" sz="2300" b="1">
                <a:solidFill>
                  <a:srgbClr val="003B5A"/>
                </a:solidFill>
                <a:latin typeface="Quicksand"/>
                <a:ea typeface="Quicksand"/>
                <a:cs typeface="Quicksand"/>
                <a:sym typeface="Quicksand"/>
              </a:rPr>
              <a:t> (zoals analyseren) en er is te weinig aandacht voor de </a:t>
            </a:r>
            <a:r>
              <a:rPr lang="nl" sz="2300" b="1">
                <a:solidFill>
                  <a:srgbClr val="E75F90"/>
                </a:solidFill>
                <a:latin typeface="Quicksand"/>
                <a:ea typeface="Quicksand"/>
                <a:cs typeface="Quicksand"/>
                <a:sym typeface="Quicksand"/>
              </a:rPr>
              <a:t>koppeling</a:t>
            </a:r>
            <a:r>
              <a:rPr lang="nl" sz="2300" b="1">
                <a:solidFill>
                  <a:srgbClr val="003B5A"/>
                </a:solidFill>
                <a:latin typeface="Quicksand"/>
                <a:ea typeface="Quicksand"/>
                <a:cs typeface="Quicksand"/>
                <a:sym typeface="Quicksand"/>
              </a:rPr>
              <a:t> tussen de praktijk en de theorie. </a:t>
            </a:r>
            <a:endParaRPr sz="1900">
              <a:solidFill>
                <a:srgbClr val="003B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BD8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15569"/>
          <a:stretch/>
        </p:blipFill>
        <p:spPr>
          <a:xfrm>
            <a:off x="5077350" y="1347211"/>
            <a:ext cx="3988380" cy="24490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837300" y="0"/>
            <a:ext cx="4686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Bedenk vooraf de leerdoelen en richt het practicum daarop in.</a:t>
            </a:r>
            <a:endParaRPr sz="32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5F9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1121831" y="703369"/>
            <a:ext cx="3054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:-)</a:t>
            </a:r>
            <a:endParaRPr sz="47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4882444" y="703369"/>
            <a:ext cx="3054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:-(</a:t>
            </a:r>
            <a:endParaRPr sz="47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1121825" y="1836225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Keuzevrijheid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1121825" y="2571750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Opdrachten die werken aan een leerdoel onvermijdelijk maken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121825" y="3307275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Zelf laten puzzelen op kennis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882450" y="1836225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Onduidelijk resultaat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4882450" y="2571750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Leerling wordt aan de hand meegenomen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4882450" y="3307275"/>
            <a:ext cx="3054300" cy="5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Quicksand"/>
                <a:ea typeface="Quicksand"/>
                <a:cs typeface="Quicksand"/>
                <a:sym typeface="Quicksand"/>
              </a:rPr>
              <a:t>Te veel leerdoelen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5A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297150" y="1365475"/>
            <a:ext cx="1964700" cy="1992900"/>
          </a:xfrm>
          <a:prstGeom prst="ellipse">
            <a:avLst/>
          </a:prstGeom>
          <a:solidFill>
            <a:srgbClr val="04BD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Geen theoretische uitleg vooraf gehad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2462773" y="1365475"/>
            <a:ext cx="1964700" cy="1992900"/>
          </a:xfrm>
          <a:prstGeom prst="ellipse">
            <a:avLst/>
          </a:prstGeom>
          <a:solidFill>
            <a:srgbClr val="04BD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Klassikale instructie: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wie, wat, hoe lang en hoe?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4628395" y="1365475"/>
            <a:ext cx="1964700" cy="1992900"/>
          </a:xfrm>
          <a:prstGeom prst="ellipse">
            <a:avLst/>
          </a:prstGeom>
          <a:solidFill>
            <a:srgbClr val="04BD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Eigen keuze welke practica ze vandaag doen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6794018" y="1365475"/>
            <a:ext cx="1964700" cy="1992900"/>
          </a:xfrm>
          <a:prstGeom prst="ellipse">
            <a:avLst/>
          </a:prstGeom>
          <a:solidFill>
            <a:srgbClr val="04BD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Mogelijkheid om voor cijfer te beoordelen</a:t>
            </a:r>
            <a:endParaRPr sz="17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Diavoorstelling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Quicksand</vt:lpstr>
      <vt:lpstr>Calibri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gebruiker</cp:lastModifiedBy>
  <cp:revision>1</cp:revision>
  <dcterms:modified xsi:type="dcterms:W3CDTF">2022-05-20T13:17:29Z</dcterms:modified>
</cp:coreProperties>
</file>