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9" r:id="rId4"/>
    <p:sldId id="260" r:id="rId5"/>
    <p:sldId id="262" r:id="rId6"/>
    <p:sldId id="261" r:id="rId7"/>
    <p:sldId id="263" r:id="rId8"/>
    <p:sldId id="264" r:id="rId9"/>
    <p:sldId id="303" r:id="rId10"/>
    <p:sldId id="304" r:id="rId11"/>
    <p:sldId id="305" r:id="rId12"/>
    <p:sldId id="266" r:id="rId13"/>
    <p:sldId id="265" r:id="rId14"/>
    <p:sldId id="276" r:id="rId15"/>
    <p:sldId id="306" r:id="rId16"/>
    <p:sldId id="278" r:id="rId17"/>
    <p:sldId id="258" r:id="rId18"/>
    <p:sldId id="307" r:id="rId19"/>
    <p:sldId id="308" r:id="rId20"/>
    <p:sldId id="312" r:id="rId21"/>
    <p:sldId id="283" r:id="rId22"/>
    <p:sldId id="309" r:id="rId23"/>
    <p:sldId id="310" r:id="rId24"/>
    <p:sldId id="3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2"/>
    <p:restoredTop sz="76223"/>
  </p:normalViewPr>
  <p:slideViewPr>
    <p:cSldViewPr snapToGrid="0" snapToObjects="1">
      <p:cViewPr varScale="1">
        <p:scale>
          <a:sx n="52" d="100"/>
          <a:sy n="52" d="100"/>
        </p:scale>
        <p:origin x="12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8763A-35ED-9040-A7A5-D6C1E22FA211}" type="datetimeFigureOut">
              <a:rPr lang="en-US" smtClean="0"/>
              <a:t>5/21/2022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DC29-AE40-3243-86C5-2CDF93D17F73}" type="slidenum">
              <a:rPr lang="en-US" smtClean="0"/>
              <a:t>‹nr.›</a:t>
            </a:fld>
            <a:endParaRPr lang="en-US"/>
          </a:p>
        </p:txBody>
      </p:sp>
    </p:spTree>
    <p:extLst>
      <p:ext uri="{BB962C8B-B14F-4D97-AF65-F5344CB8AC3E}">
        <p14:creationId xmlns:p14="http://schemas.microsoft.com/office/powerpoint/2010/main" val="252225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Vertellen</a:t>
            </a:r>
            <a:r>
              <a:rPr lang="en-US" dirty="0"/>
              <a:t> over wat </a:t>
            </a:r>
            <a:r>
              <a:rPr lang="en-US" dirty="0" err="1"/>
              <a:t>Brein</a:t>
            </a:r>
            <a:r>
              <a:rPr lang="en-US" dirty="0"/>
              <a:t> in </a:t>
            </a:r>
            <a:r>
              <a:rPr lang="en-US" dirty="0" err="1"/>
              <a:t>beeld</a:t>
            </a:r>
            <a:r>
              <a:rPr lang="en-US" dirty="0"/>
              <a:t> is, wat is het </a:t>
            </a:r>
            <a:r>
              <a:rPr lang="en-US" dirty="0" err="1"/>
              <a:t>doel</a:t>
            </a:r>
            <a:r>
              <a:rPr lang="en-US" dirty="0"/>
              <a:t> van </a:t>
            </a:r>
            <a:r>
              <a:rPr lang="en-US" dirty="0" err="1"/>
              <a:t>BiB</a:t>
            </a:r>
            <a:r>
              <a:rPr lang="en-US" dirty="0"/>
              <a:t>, de </a:t>
            </a:r>
            <a:r>
              <a:rPr lang="en-US" dirty="0" err="1"/>
              <a:t>verschillende</a:t>
            </a:r>
            <a:r>
              <a:rPr lang="en-US" dirty="0"/>
              <a:t> teams (</a:t>
            </a:r>
            <a:r>
              <a:rPr lang="en-US" dirty="0" err="1"/>
              <a:t>vandaag</a:t>
            </a:r>
            <a:r>
              <a:rPr lang="en-US" dirty="0"/>
              <a:t> </a:t>
            </a:r>
            <a:r>
              <a:rPr lang="en-US" dirty="0" err="1"/>
              <a:t>focussen</a:t>
            </a:r>
            <a:r>
              <a:rPr lang="en-US" dirty="0"/>
              <a:t> we op </a:t>
            </a:r>
            <a:r>
              <a:rPr lang="en-US" dirty="0" err="1"/>
              <a:t>BiB</a:t>
            </a:r>
            <a:r>
              <a:rPr lang="en-US" dirty="0"/>
              <a:t> Kids), </a:t>
            </a:r>
            <a:r>
              <a:rPr lang="en-US" dirty="0" err="1"/>
              <a:t>en</a:t>
            </a:r>
            <a:r>
              <a:rPr lang="en-US" dirty="0"/>
              <a:t> </a:t>
            </a:r>
            <a:r>
              <a:rPr lang="en-US" dirty="0" err="1"/>
              <a:t>jezelf</a:t>
            </a:r>
            <a:r>
              <a:rPr lang="en-US" dirty="0"/>
              <a:t> </a:t>
            </a:r>
            <a:r>
              <a:rPr lang="en-US" dirty="0" err="1"/>
              <a:t>voorstellen</a:t>
            </a:r>
            <a:r>
              <a:rPr lang="en-US" dirty="0"/>
              <a:t> (</a:t>
            </a:r>
            <a:r>
              <a:rPr lang="en-US" dirty="0" err="1"/>
              <a:t>eventueel</a:t>
            </a:r>
            <a:r>
              <a:rPr lang="en-US" dirty="0"/>
              <a:t> </a:t>
            </a:r>
            <a:r>
              <a:rPr lang="en-US" dirty="0" err="1"/>
              <a:t>leuk</a:t>
            </a:r>
            <a:r>
              <a:rPr lang="en-US" dirty="0"/>
              <a:t> om </a:t>
            </a:r>
            <a:r>
              <a:rPr lang="en-US" dirty="0" err="1"/>
              <a:t>een</a:t>
            </a:r>
            <a:r>
              <a:rPr lang="en-US" dirty="0"/>
              <a:t> </a:t>
            </a:r>
            <a:r>
              <a:rPr lang="en-US" dirty="0" err="1"/>
              <a:t>fotootje</a:t>
            </a:r>
            <a:r>
              <a:rPr lang="en-US" dirty="0"/>
              <a:t> toe </a:t>
            </a:r>
            <a:r>
              <a:rPr lang="en-US" dirty="0" err="1"/>
              <a:t>te</a:t>
            </a:r>
            <a:r>
              <a:rPr lang="en-US" dirty="0"/>
              <a:t> </a:t>
            </a:r>
            <a:r>
              <a:rPr lang="en-US" dirty="0" err="1"/>
              <a:t>voegen</a:t>
            </a:r>
            <a:r>
              <a:rPr lang="en-US" dirty="0"/>
              <a:t> met </a:t>
            </a:r>
            <a:r>
              <a:rPr lang="en-US" dirty="0" err="1"/>
              <a:t>je</a:t>
            </a:r>
            <a:r>
              <a:rPr lang="en-US" dirty="0"/>
              <a:t> </a:t>
            </a:r>
            <a:r>
              <a:rPr lang="en-US" dirty="0" err="1"/>
              <a:t>naam</a:t>
            </a:r>
            <a:r>
              <a:rPr lang="en-US" dirty="0"/>
              <a:t>)</a:t>
            </a:r>
          </a:p>
        </p:txBody>
      </p:sp>
      <p:sp>
        <p:nvSpPr>
          <p:cNvPr id="4" name="Slide Number Placeholder 3"/>
          <p:cNvSpPr>
            <a:spLocks noGrp="1"/>
          </p:cNvSpPr>
          <p:nvPr>
            <p:ph type="sldNum" sz="quarter" idx="5"/>
          </p:nvPr>
        </p:nvSpPr>
        <p:spPr/>
        <p:txBody>
          <a:bodyPr/>
          <a:lstStyle/>
          <a:p>
            <a:fld id="{574EDC29-AE40-3243-86C5-2CDF93D17F73}" type="slidenum">
              <a:rPr lang="en-US" smtClean="0"/>
              <a:t>2</a:t>
            </a:fld>
            <a:endParaRPr lang="en-US"/>
          </a:p>
        </p:txBody>
      </p:sp>
    </p:spTree>
    <p:extLst>
      <p:ext uri="{BB962C8B-B14F-4D97-AF65-F5344CB8AC3E}">
        <p14:creationId xmlns:p14="http://schemas.microsoft.com/office/powerpoint/2010/main" val="916190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 </a:t>
            </a:r>
            <a:r>
              <a:rPr lang="en-US" dirty="0" err="1"/>
              <a:t>gaan</a:t>
            </a:r>
            <a:r>
              <a:rPr lang="en-US" dirty="0"/>
              <a:t> we door met de workshop </a:t>
            </a:r>
            <a:r>
              <a:rPr lang="en-US" dirty="0" err="1"/>
              <a:t>hersenanatomie</a:t>
            </a:r>
            <a:r>
              <a:rPr lang="en-US" dirty="0"/>
              <a:t>. We </a:t>
            </a:r>
            <a:r>
              <a:rPr lang="en-US" dirty="0" err="1"/>
              <a:t>zullen</a:t>
            </a:r>
            <a:r>
              <a:rPr lang="en-US" dirty="0"/>
              <a:t> </a:t>
            </a:r>
            <a:r>
              <a:rPr lang="en-US" dirty="0" err="1"/>
              <a:t>eerst</a:t>
            </a:r>
            <a:r>
              <a:rPr lang="en-US" dirty="0"/>
              <a:t> wat </a:t>
            </a:r>
            <a:r>
              <a:rPr lang="en-US" dirty="0" err="1"/>
              <a:t>theorie</a:t>
            </a:r>
            <a:r>
              <a:rPr lang="en-US" dirty="0"/>
              <a:t> </a:t>
            </a:r>
            <a:r>
              <a:rPr lang="en-US" dirty="0" err="1"/>
              <a:t>behandelen</a:t>
            </a:r>
            <a:r>
              <a:rPr lang="en-US" dirty="0"/>
              <a:t> </a:t>
            </a:r>
            <a:r>
              <a:rPr lang="en-US" dirty="0" err="1"/>
              <a:t>en</a:t>
            </a:r>
            <a:r>
              <a:rPr lang="en-US" dirty="0"/>
              <a:t> </a:t>
            </a:r>
            <a:r>
              <a:rPr lang="en-US" dirty="0" err="1"/>
              <a:t>dit</a:t>
            </a:r>
            <a:r>
              <a:rPr lang="en-US" dirty="0"/>
              <a:t> </a:t>
            </a:r>
            <a:r>
              <a:rPr lang="en-US" dirty="0" err="1"/>
              <a:t>zullen</a:t>
            </a:r>
            <a:r>
              <a:rPr lang="en-US" dirty="0"/>
              <a:t> we </a:t>
            </a:r>
            <a:r>
              <a:rPr lang="en-US" dirty="0" err="1"/>
              <a:t>daarna</a:t>
            </a:r>
            <a:r>
              <a:rPr lang="en-US" dirty="0"/>
              <a:t> </a:t>
            </a:r>
            <a:r>
              <a:rPr lang="en-US" dirty="0" err="1"/>
              <a:t>toepassen</a:t>
            </a:r>
            <a:r>
              <a:rPr lang="en-US" dirty="0"/>
              <a:t> </a:t>
            </a:r>
            <a:r>
              <a:rPr lang="en-US" dirty="0" err="1"/>
              <a:t>tijdens</a:t>
            </a:r>
            <a:r>
              <a:rPr lang="en-US" dirty="0"/>
              <a:t> het practicum met </a:t>
            </a:r>
            <a:r>
              <a:rPr lang="en-US" dirty="0" err="1"/>
              <a:t>kalfshersenen</a:t>
            </a:r>
            <a:r>
              <a:rPr lang="en-US" dirty="0"/>
              <a:t>. We </a:t>
            </a:r>
            <a:r>
              <a:rPr lang="en-US" dirty="0" err="1"/>
              <a:t>zullen</a:t>
            </a:r>
            <a:r>
              <a:rPr lang="en-US" dirty="0"/>
              <a:t> nu </a:t>
            </a:r>
            <a:r>
              <a:rPr lang="en-US" dirty="0" err="1"/>
              <a:t>verschillende</a:t>
            </a:r>
            <a:r>
              <a:rPr lang="en-US" dirty="0"/>
              <a:t> </a:t>
            </a:r>
            <a:r>
              <a:rPr lang="en-US" dirty="0" err="1"/>
              <a:t>gebieden</a:t>
            </a:r>
            <a:r>
              <a:rPr lang="en-US" dirty="0"/>
              <a:t> </a:t>
            </a:r>
            <a:r>
              <a:rPr lang="en-US" dirty="0" err="1"/>
              <a:t>bekijken</a:t>
            </a:r>
            <a:r>
              <a:rPr lang="en-US" dirty="0"/>
              <a:t> die we </a:t>
            </a:r>
            <a:r>
              <a:rPr lang="en-US" dirty="0" err="1"/>
              <a:t>daarna</a:t>
            </a:r>
            <a:r>
              <a:rPr lang="en-US" dirty="0"/>
              <a:t> in het </a:t>
            </a:r>
            <a:r>
              <a:rPr lang="en-US" dirty="0" err="1"/>
              <a:t>kalfsbrein</a:t>
            </a:r>
            <a:r>
              <a:rPr lang="en-US" dirty="0"/>
              <a:t> </a:t>
            </a:r>
            <a:r>
              <a:rPr lang="en-US" dirty="0" err="1"/>
              <a:t>kunnen</a:t>
            </a:r>
            <a:r>
              <a:rPr lang="en-US" dirty="0"/>
              <a:t> </a:t>
            </a:r>
            <a:r>
              <a:rPr lang="en-US" dirty="0" err="1"/>
              <a:t>zoeken</a:t>
            </a:r>
            <a:r>
              <a:rPr lang="en-US" dirty="0"/>
              <a:t>. </a:t>
            </a:r>
          </a:p>
          <a:p>
            <a:endParaRPr lang="en-US" dirty="0"/>
          </a:p>
          <a:p>
            <a:r>
              <a:rPr lang="en-US" dirty="0"/>
              <a:t>Is </a:t>
            </a:r>
            <a:r>
              <a:rPr lang="en-US" dirty="0" err="1"/>
              <a:t>waarschijnlijk</a:t>
            </a:r>
            <a:r>
              <a:rPr lang="en-US" dirty="0"/>
              <a:t> </a:t>
            </a:r>
            <a:r>
              <a:rPr lang="en-US" dirty="0" err="1"/>
              <a:t>niet</a:t>
            </a:r>
            <a:r>
              <a:rPr lang="en-US" dirty="0"/>
              <a:t> </a:t>
            </a:r>
            <a:r>
              <a:rPr lang="en-US" dirty="0" err="1"/>
              <a:t>echt</a:t>
            </a:r>
            <a:r>
              <a:rPr lang="en-US" dirty="0"/>
              <a:t> </a:t>
            </a:r>
            <a:r>
              <a:rPr lang="en-US" dirty="0" err="1"/>
              <a:t>nodig</a:t>
            </a:r>
            <a:r>
              <a:rPr lang="en-US" dirty="0"/>
              <a:t> </a:t>
            </a:r>
            <a:r>
              <a:rPr lang="en-US" dirty="0" err="1"/>
              <a:t>voor</a:t>
            </a:r>
            <a:r>
              <a:rPr lang="en-US" dirty="0"/>
              <a:t> </a:t>
            </a:r>
            <a:r>
              <a:rPr lang="en-US" dirty="0" err="1"/>
              <a:t>deze</a:t>
            </a:r>
            <a:r>
              <a:rPr lang="en-US" dirty="0"/>
              <a:t> </a:t>
            </a:r>
            <a:r>
              <a:rPr lang="en-US" dirty="0" err="1"/>
              <a:t>groep</a:t>
            </a:r>
            <a:r>
              <a:rPr lang="en-US" dirty="0"/>
              <a:t>, maar </a:t>
            </a:r>
            <a:r>
              <a:rPr lang="en-US" dirty="0" err="1"/>
              <a:t>je</a:t>
            </a:r>
            <a:r>
              <a:rPr lang="en-US" dirty="0"/>
              <a:t> </a:t>
            </a:r>
            <a:r>
              <a:rPr lang="en-US" dirty="0" err="1"/>
              <a:t>kan</a:t>
            </a:r>
            <a:r>
              <a:rPr lang="en-US" dirty="0"/>
              <a:t> </a:t>
            </a:r>
            <a:r>
              <a:rPr lang="en-US" dirty="0" err="1"/>
              <a:t>eventueel</a:t>
            </a:r>
            <a:r>
              <a:rPr lang="en-US" dirty="0"/>
              <a:t> even </a:t>
            </a:r>
            <a:r>
              <a:rPr lang="en-US" dirty="0" err="1"/>
              <a:t>waarschuwen</a:t>
            </a:r>
            <a:r>
              <a:rPr lang="en-US" dirty="0"/>
              <a:t> </a:t>
            </a:r>
            <a:r>
              <a:rPr lang="en-US" dirty="0" err="1"/>
              <a:t>voor</a:t>
            </a:r>
            <a:r>
              <a:rPr lang="en-US" dirty="0"/>
              <a:t> de </a:t>
            </a:r>
            <a:r>
              <a:rPr lang="en-US" dirty="0" err="1"/>
              <a:t>hersen</a:t>
            </a:r>
            <a:r>
              <a:rPr lang="en-US" dirty="0"/>
              <a:t> </a:t>
            </a:r>
            <a:r>
              <a:rPr lang="en-US" dirty="0" err="1"/>
              <a:t>afbeeldingen</a:t>
            </a:r>
            <a:r>
              <a:rPr lang="en-US" dirty="0"/>
              <a:t>.</a:t>
            </a:r>
          </a:p>
        </p:txBody>
      </p:sp>
      <p:sp>
        <p:nvSpPr>
          <p:cNvPr id="4" name="Slide Number Placeholder 3"/>
          <p:cNvSpPr>
            <a:spLocks noGrp="1"/>
          </p:cNvSpPr>
          <p:nvPr>
            <p:ph type="sldNum" sz="quarter" idx="5"/>
          </p:nvPr>
        </p:nvSpPr>
        <p:spPr/>
        <p:txBody>
          <a:bodyPr/>
          <a:lstStyle/>
          <a:p>
            <a:fld id="{574EDC29-AE40-3243-86C5-2CDF93D17F73}" type="slidenum">
              <a:rPr lang="en-US" smtClean="0"/>
              <a:t>13</a:t>
            </a:fld>
            <a:endParaRPr lang="en-US"/>
          </a:p>
        </p:txBody>
      </p:sp>
    </p:spTree>
    <p:extLst>
      <p:ext uri="{BB962C8B-B14F-4D97-AF65-F5344CB8AC3E}">
        <p14:creationId xmlns:p14="http://schemas.microsoft.com/office/powerpoint/2010/main" val="380229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14</a:t>
            </a:fld>
            <a:endParaRPr lang="en-US"/>
          </a:p>
        </p:txBody>
      </p:sp>
    </p:spTree>
    <p:extLst>
      <p:ext uri="{BB962C8B-B14F-4D97-AF65-F5344CB8AC3E}">
        <p14:creationId xmlns:p14="http://schemas.microsoft.com/office/powerpoint/2010/main" val="287734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Vertel</a:t>
            </a:r>
            <a:r>
              <a:rPr lang="en-US" dirty="0"/>
              <a:t> over de </a:t>
            </a:r>
            <a:r>
              <a:rPr lang="en-US" dirty="0" err="1"/>
              <a:t>drie</a:t>
            </a:r>
            <a:r>
              <a:rPr lang="en-US" dirty="0"/>
              <a:t> meninges </a:t>
            </a:r>
            <a:r>
              <a:rPr lang="en-US" dirty="0" err="1"/>
              <a:t>en</a:t>
            </a:r>
            <a:r>
              <a:rPr lang="en-US" dirty="0"/>
              <a:t> </a:t>
            </a:r>
            <a:r>
              <a:rPr lang="en-US" dirty="0" err="1"/>
              <a:t>dat</a:t>
            </a:r>
            <a:r>
              <a:rPr lang="en-US" dirty="0"/>
              <a:t> </a:t>
            </a:r>
            <a:r>
              <a:rPr lang="en-US" dirty="0" err="1"/>
              <a:t>deze</a:t>
            </a:r>
            <a:r>
              <a:rPr lang="en-US" dirty="0"/>
              <a:t> de </a:t>
            </a:r>
            <a:r>
              <a:rPr lang="en-US" dirty="0" err="1"/>
              <a:t>hersenen</a:t>
            </a:r>
            <a:r>
              <a:rPr lang="en-US" dirty="0"/>
              <a:t> </a:t>
            </a:r>
            <a:r>
              <a:rPr lang="en-US" dirty="0" err="1"/>
              <a:t>beschermen</a:t>
            </a:r>
            <a:r>
              <a:rPr lang="en-US" dirty="0"/>
              <a:t>. </a:t>
            </a:r>
            <a:r>
              <a:rPr lang="en-US" dirty="0" err="1"/>
              <a:t>Je</a:t>
            </a:r>
            <a:r>
              <a:rPr lang="en-US" dirty="0"/>
              <a:t> </a:t>
            </a:r>
            <a:r>
              <a:rPr lang="en-US" dirty="0" err="1"/>
              <a:t>kan</a:t>
            </a:r>
            <a:r>
              <a:rPr lang="en-US" dirty="0"/>
              <a:t> </a:t>
            </a:r>
            <a:r>
              <a:rPr lang="en-US" dirty="0" err="1"/>
              <a:t>ook</a:t>
            </a:r>
            <a:r>
              <a:rPr lang="en-US" dirty="0"/>
              <a:t> </a:t>
            </a:r>
            <a:r>
              <a:rPr lang="en-US" dirty="0" err="1"/>
              <a:t>vertellen</a:t>
            </a:r>
            <a:r>
              <a:rPr lang="en-US" dirty="0"/>
              <a:t> over </a:t>
            </a:r>
            <a:r>
              <a:rPr lang="en-US" dirty="0" err="1"/>
              <a:t>hersenvocht</a:t>
            </a:r>
            <a:r>
              <a:rPr lang="en-US" dirty="0"/>
              <a:t>/liquor </a:t>
            </a:r>
            <a:r>
              <a:rPr lang="en-US" dirty="0" err="1"/>
              <a:t>en</a:t>
            </a:r>
            <a:r>
              <a:rPr lang="en-US" dirty="0"/>
              <a:t> </a:t>
            </a:r>
            <a:r>
              <a:rPr lang="en-US" dirty="0" err="1"/>
              <a:t>dat</a:t>
            </a:r>
            <a:r>
              <a:rPr lang="en-US" dirty="0"/>
              <a:t> </a:t>
            </a:r>
            <a:r>
              <a:rPr lang="en-US" dirty="0" err="1"/>
              <a:t>dit</a:t>
            </a:r>
            <a:r>
              <a:rPr lang="en-US" dirty="0"/>
              <a:t> </a:t>
            </a:r>
            <a:r>
              <a:rPr lang="en-US" dirty="0" err="1"/>
              <a:t>nog</a:t>
            </a:r>
            <a:r>
              <a:rPr lang="en-US" dirty="0"/>
              <a:t> </a:t>
            </a:r>
            <a:r>
              <a:rPr lang="en-US" dirty="0" err="1"/>
              <a:t>een</a:t>
            </a:r>
            <a:r>
              <a:rPr lang="en-US" dirty="0"/>
              <a:t> </a:t>
            </a:r>
            <a:r>
              <a:rPr lang="en-US" dirty="0" err="1"/>
              <a:t>vorm</a:t>
            </a:r>
            <a:r>
              <a:rPr lang="en-US" dirty="0"/>
              <a:t> van </a:t>
            </a:r>
            <a:r>
              <a:rPr lang="en-US" dirty="0" err="1"/>
              <a:t>bescherming</a:t>
            </a:r>
            <a:r>
              <a:rPr lang="en-US" dirty="0"/>
              <a:t> </a:t>
            </a:r>
            <a:r>
              <a:rPr lang="en-US" dirty="0" err="1"/>
              <a:t>voor</a:t>
            </a:r>
            <a:r>
              <a:rPr lang="en-US" dirty="0"/>
              <a:t> het </a:t>
            </a:r>
            <a:r>
              <a:rPr lang="en-US" dirty="0" err="1"/>
              <a:t>brein</a:t>
            </a:r>
            <a:r>
              <a:rPr lang="en-US" dirty="0"/>
              <a:t> is.</a:t>
            </a:r>
          </a:p>
        </p:txBody>
      </p:sp>
      <p:sp>
        <p:nvSpPr>
          <p:cNvPr id="4" name="Slide Number Placeholder 3"/>
          <p:cNvSpPr>
            <a:spLocks noGrp="1"/>
          </p:cNvSpPr>
          <p:nvPr>
            <p:ph type="sldNum" sz="quarter" idx="5"/>
          </p:nvPr>
        </p:nvSpPr>
        <p:spPr/>
        <p:txBody>
          <a:bodyPr/>
          <a:lstStyle/>
          <a:p>
            <a:fld id="{574EDC29-AE40-3243-86C5-2CDF93D17F73}" type="slidenum">
              <a:rPr lang="en-US" smtClean="0"/>
              <a:t>15</a:t>
            </a:fld>
            <a:endParaRPr lang="en-US"/>
          </a:p>
        </p:txBody>
      </p:sp>
    </p:spTree>
    <p:extLst>
      <p:ext uri="{BB962C8B-B14F-4D97-AF65-F5344CB8AC3E}">
        <p14:creationId xmlns:p14="http://schemas.microsoft.com/office/powerpoint/2010/main" val="240892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16</a:t>
            </a:fld>
            <a:endParaRPr lang="en-US"/>
          </a:p>
        </p:txBody>
      </p:sp>
    </p:spTree>
    <p:extLst>
      <p:ext uri="{BB962C8B-B14F-4D97-AF65-F5344CB8AC3E}">
        <p14:creationId xmlns:p14="http://schemas.microsoft.com/office/powerpoint/2010/main" val="360571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20</a:t>
            </a:fld>
            <a:endParaRPr lang="en-US"/>
          </a:p>
        </p:txBody>
      </p:sp>
    </p:spTree>
    <p:extLst>
      <p:ext uri="{BB962C8B-B14F-4D97-AF65-F5344CB8AC3E}">
        <p14:creationId xmlns:p14="http://schemas.microsoft.com/office/powerpoint/2010/main" val="127645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26914AE-CB55-C043-9872-2D36502E65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BD082DD-4E2C-A342-BA8D-AE59941329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ea typeface="ＭＳ Ｐゴシック" panose="020B0600070205080204" pitchFamily="34" charset="-128"/>
              </a:rPr>
              <a:t>Visuele schors</a:t>
            </a:r>
          </a:p>
          <a:p>
            <a:pPr eaLnBrk="1" hangingPunct="1">
              <a:spcBef>
                <a:spcPct val="0"/>
              </a:spcBef>
            </a:pPr>
            <a:r>
              <a:rPr lang="nl-NL" altLang="nl-NL">
                <a:ea typeface="ＭＳ Ｐゴシック" panose="020B0600070205080204" pitchFamily="34" charset="-128"/>
              </a:rPr>
              <a:t>Occipitaal kwab</a:t>
            </a:r>
          </a:p>
          <a:p>
            <a:pPr eaLnBrk="1" hangingPunct="1">
              <a:spcBef>
                <a:spcPct val="0"/>
              </a:spcBef>
            </a:pPr>
            <a:r>
              <a:rPr lang="nl-NL" altLang="nl-NL">
                <a:ea typeface="ＭＳ Ｐゴシック" panose="020B0600070205080204" pitchFamily="34" charset="-128"/>
              </a:rPr>
              <a:t>Optische zenuw</a:t>
            </a:r>
          </a:p>
          <a:p>
            <a:pPr eaLnBrk="1" hangingPunct="1">
              <a:spcBef>
                <a:spcPct val="0"/>
              </a:spcBef>
            </a:pPr>
            <a:r>
              <a:rPr lang="nl-NL" altLang="nl-NL">
                <a:ea typeface="ＭＳ Ｐゴシック" panose="020B0600070205080204" pitchFamily="34" charset="-128"/>
              </a:rPr>
              <a:t>Gekruist</a:t>
            </a:r>
          </a:p>
          <a:p>
            <a:pPr eaLnBrk="1" hangingPunct="1">
              <a:spcBef>
                <a:spcPct val="0"/>
              </a:spcBef>
            </a:pPr>
            <a:endParaRPr lang="nl-NL" altLang="nl-NL">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16E80E4A-57E8-C14E-93D3-0252280DB1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12286D-753B-6D43-BF05-3C70F1106BDE}" type="slidenum">
              <a:rPr lang="nl-NL" altLang="nl-NL">
                <a:latin typeface="Arial" panose="020B0604020202020204" pitchFamily="34" charset="0"/>
              </a:rPr>
              <a:pPr>
                <a:spcBef>
                  <a:spcPct val="0"/>
                </a:spcBef>
              </a:pPr>
              <a:t>21</a:t>
            </a:fld>
            <a:endParaRPr lang="nl-NL" altLang="nl-NL">
              <a:latin typeface="Arial" panose="020B0604020202020204" pitchFamily="34" charset="0"/>
            </a:endParaRPr>
          </a:p>
        </p:txBody>
      </p:sp>
    </p:spTree>
    <p:extLst>
      <p:ext uri="{BB962C8B-B14F-4D97-AF65-F5344CB8AC3E}">
        <p14:creationId xmlns:p14="http://schemas.microsoft.com/office/powerpoint/2010/main" val="106939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Hippocampus, </a:t>
            </a:r>
            <a:r>
              <a:rPr lang="en-US" dirty="0" err="1"/>
              <a:t>zeepaardje</a:t>
            </a:r>
            <a:r>
              <a:rPr lang="en-US" dirty="0"/>
              <a:t> in de </a:t>
            </a:r>
            <a:r>
              <a:rPr lang="en-US" dirty="0" err="1"/>
              <a:t>temporaal</a:t>
            </a:r>
            <a:r>
              <a:rPr lang="en-US" dirty="0"/>
              <a:t> </a:t>
            </a:r>
            <a:r>
              <a:rPr lang="en-US" dirty="0" err="1"/>
              <a:t>kwab</a:t>
            </a:r>
            <a:r>
              <a:rPr lang="en-US" dirty="0"/>
              <a:t> </a:t>
            </a:r>
          </a:p>
        </p:txBody>
      </p:sp>
      <p:sp>
        <p:nvSpPr>
          <p:cNvPr id="4" name="Slide Number Placeholder 3"/>
          <p:cNvSpPr>
            <a:spLocks noGrp="1"/>
          </p:cNvSpPr>
          <p:nvPr>
            <p:ph type="sldNum" sz="quarter" idx="5"/>
          </p:nvPr>
        </p:nvSpPr>
        <p:spPr/>
        <p:txBody>
          <a:bodyPr/>
          <a:lstStyle/>
          <a:p>
            <a:fld id="{574EDC29-AE40-3243-86C5-2CDF93D17F73}" type="slidenum">
              <a:rPr lang="en-US" smtClean="0"/>
              <a:t>22</a:t>
            </a:fld>
            <a:endParaRPr lang="en-US"/>
          </a:p>
        </p:txBody>
      </p:sp>
    </p:spTree>
    <p:extLst>
      <p:ext uri="{BB962C8B-B14F-4D97-AF65-F5344CB8AC3E}">
        <p14:creationId xmlns:p14="http://schemas.microsoft.com/office/powerpoint/2010/main" val="3804167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 is het </a:t>
            </a:r>
            <a:r>
              <a:rPr lang="en-US" dirty="0" err="1"/>
              <a:t>tijd</a:t>
            </a:r>
            <a:r>
              <a:rPr lang="en-US" dirty="0"/>
              <a:t> </a:t>
            </a:r>
            <a:r>
              <a:rPr lang="en-US" dirty="0" err="1"/>
              <a:t>voor</a:t>
            </a:r>
            <a:r>
              <a:rPr lang="en-US" dirty="0"/>
              <a:t> het </a:t>
            </a:r>
            <a:r>
              <a:rPr lang="en-US" dirty="0" err="1"/>
              <a:t>kalfshersenen</a:t>
            </a:r>
            <a:r>
              <a:rPr lang="en-US" dirty="0"/>
              <a:t> practicum</a:t>
            </a:r>
          </a:p>
        </p:txBody>
      </p:sp>
      <p:sp>
        <p:nvSpPr>
          <p:cNvPr id="4" name="Slide Number Placeholder 3"/>
          <p:cNvSpPr>
            <a:spLocks noGrp="1"/>
          </p:cNvSpPr>
          <p:nvPr>
            <p:ph type="sldNum" sz="quarter" idx="5"/>
          </p:nvPr>
        </p:nvSpPr>
        <p:spPr/>
        <p:txBody>
          <a:bodyPr/>
          <a:lstStyle/>
          <a:p>
            <a:fld id="{574EDC29-AE40-3243-86C5-2CDF93D17F73}" type="slidenum">
              <a:rPr lang="en-US" smtClean="0"/>
              <a:t>23</a:t>
            </a:fld>
            <a:endParaRPr lang="en-US"/>
          </a:p>
        </p:txBody>
      </p:sp>
    </p:spTree>
    <p:extLst>
      <p:ext uri="{BB962C8B-B14F-4D97-AF65-F5344CB8AC3E}">
        <p14:creationId xmlns:p14="http://schemas.microsoft.com/office/powerpoint/2010/main" val="4283037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24</a:t>
            </a:fld>
            <a:endParaRPr lang="en-US"/>
          </a:p>
        </p:txBody>
      </p:sp>
    </p:spTree>
    <p:extLst>
      <p:ext uri="{BB962C8B-B14F-4D97-AF65-F5344CB8AC3E}">
        <p14:creationId xmlns:p14="http://schemas.microsoft.com/office/powerpoint/2010/main" val="217576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a:t>
            </a:r>
            <a:r>
              <a:rPr lang="en-US" dirty="0" err="1"/>
              <a:t>zijn</a:t>
            </a:r>
            <a:r>
              <a:rPr lang="en-US" dirty="0"/>
              <a:t> </a:t>
            </a:r>
            <a:r>
              <a:rPr lang="en-US" dirty="0" err="1"/>
              <a:t>alle</a:t>
            </a:r>
            <a:r>
              <a:rPr lang="en-US" dirty="0"/>
              <a:t> workshops die </a:t>
            </a:r>
            <a:r>
              <a:rPr lang="en-US" dirty="0" err="1"/>
              <a:t>BiB</a:t>
            </a:r>
            <a:r>
              <a:rPr lang="en-US" dirty="0"/>
              <a:t> </a:t>
            </a:r>
            <a:r>
              <a:rPr lang="en-US" dirty="0" err="1"/>
              <a:t>aanbiedt</a:t>
            </a:r>
            <a:r>
              <a:rPr lang="en-US" dirty="0"/>
              <a:t>. </a:t>
            </a:r>
            <a:r>
              <a:rPr lang="en-US" dirty="0" err="1"/>
              <a:t>Als</a:t>
            </a:r>
            <a:r>
              <a:rPr lang="en-US" dirty="0"/>
              <a:t> </a:t>
            </a:r>
            <a:r>
              <a:rPr lang="en-US" dirty="0" err="1"/>
              <a:t>je</a:t>
            </a:r>
            <a:r>
              <a:rPr lang="en-US" dirty="0"/>
              <a:t> </a:t>
            </a:r>
            <a:r>
              <a:rPr lang="en-US" dirty="0" err="1"/>
              <a:t>er</a:t>
            </a:r>
            <a:r>
              <a:rPr lang="en-US" dirty="0"/>
              <a:t> </a:t>
            </a:r>
            <a:r>
              <a:rPr lang="en-US" dirty="0" err="1"/>
              <a:t>iets</a:t>
            </a:r>
            <a:r>
              <a:rPr lang="en-US" dirty="0"/>
              <a:t> </a:t>
            </a:r>
            <a:r>
              <a:rPr lang="en-US" dirty="0" err="1"/>
              <a:t>meer</a:t>
            </a:r>
            <a:r>
              <a:rPr lang="en-US" dirty="0"/>
              <a:t> over </a:t>
            </a:r>
            <a:r>
              <a:rPr lang="en-US" dirty="0" err="1"/>
              <a:t>wil</a:t>
            </a:r>
            <a:r>
              <a:rPr lang="en-US" dirty="0"/>
              <a:t> </a:t>
            </a:r>
            <a:r>
              <a:rPr lang="en-US" dirty="0" err="1"/>
              <a:t>vertellen</a:t>
            </a:r>
            <a:r>
              <a:rPr lang="en-US" dirty="0"/>
              <a:t>:</a:t>
            </a:r>
          </a:p>
          <a:p>
            <a:pPr marL="171450" indent="-171450">
              <a:buFontTx/>
              <a:buChar char="-"/>
            </a:pPr>
            <a:r>
              <a:rPr lang="en-US" dirty="0" err="1"/>
              <a:t>microscopie</a:t>
            </a:r>
            <a:r>
              <a:rPr lang="en-US" dirty="0"/>
              <a:t>: </a:t>
            </a:r>
            <a:r>
              <a:rPr lang="en-US" dirty="0" err="1"/>
              <a:t>opbouw</a:t>
            </a:r>
            <a:r>
              <a:rPr lang="en-US" dirty="0"/>
              <a:t> van de </a:t>
            </a:r>
            <a:r>
              <a:rPr lang="en-US" dirty="0" err="1"/>
              <a:t>hersenen</a:t>
            </a:r>
            <a:r>
              <a:rPr lang="en-US" dirty="0"/>
              <a:t>, de </a:t>
            </a:r>
            <a:r>
              <a:rPr lang="en-US" dirty="0" err="1"/>
              <a:t>hersenenzichtbaar</a:t>
            </a:r>
            <a:r>
              <a:rPr lang="en-US" dirty="0"/>
              <a:t> </a:t>
            </a:r>
            <a:r>
              <a:rPr lang="en-US" dirty="0" err="1"/>
              <a:t>maken</a:t>
            </a:r>
            <a:r>
              <a:rPr lang="en-US" dirty="0"/>
              <a:t>, </a:t>
            </a:r>
            <a:r>
              <a:rPr lang="en-US" dirty="0" err="1"/>
              <a:t>voorbeelden</a:t>
            </a:r>
            <a:r>
              <a:rPr lang="en-US" dirty="0"/>
              <a:t> </a:t>
            </a:r>
            <a:r>
              <a:rPr lang="en-US" dirty="0" err="1"/>
              <a:t>als</a:t>
            </a:r>
            <a:r>
              <a:rPr lang="en-US" dirty="0"/>
              <a:t> MS </a:t>
            </a:r>
            <a:r>
              <a:rPr lang="en-US" dirty="0" err="1"/>
              <a:t>en</a:t>
            </a:r>
            <a:r>
              <a:rPr lang="en-US" dirty="0"/>
              <a:t> AD </a:t>
            </a:r>
            <a:r>
              <a:rPr lang="en-US" dirty="0" err="1"/>
              <a:t>worden</a:t>
            </a:r>
            <a:r>
              <a:rPr lang="en-US" dirty="0"/>
              <a:t> </a:t>
            </a:r>
            <a:r>
              <a:rPr lang="en-US" dirty="0" err="1"/>
              <a:t>behandeld</a:t>
            </a:r>
            <a:endParaRPr lang="en-US" dirty="0"/>
          </a:p>
          <a:p>
            <a:pPr marL="171450" indent="-171450">
              <a:buFontTx/>
              <a:buChar char="-"/>
            </a:pPr>
            <a:r>
              <a:rPr lang="en-US" dirty="0" err="1"/>
              <a:t>Radiologie</a:t>
            </a:r>
            <a:r>
              <a:rPr lang="en-US" dirty="0"/>
              <a:t>: </a:t>
            </a:r>
            <a:r>
              <a:rPr lang="en-US" dirty="0" err="1"/>
              <a:t>beeldvormende</a:t>
            </a:r>
            <a:r>
              <a:rPr lang="en-US" dirty="0"/>
              <a:t> </a:t>
            </a:r>
            <a:r>
              <a:rPr lang="en-US" dirty="0" err="1"/>
              <a:t>technieken</a:t>
            </a:r>
            <a:r>
              <a:rPr lang="en-US" dirty="0"/>
              <a:t>, CT, MRI, PET, </a:t>
            </a:r>
            <a:r>
              <a:rPr lang="en-US" dirty="0" err="1"/>
              <a:t>wanneer</a:t>
            </a:r>
            <a:r>
              <a:rPr lang="en-US" dirty="0"/>
              <a:t> </a:t>
            </a:r>
            <a:r>
              <a:rPr lang="en-US" dirty="0" err="1"/>
              <a:t>gebruik</a:t>
            </a:r>
            <a:r>
              <a:rPr lang="en-US" dirty="0"/>
              <a:t> </a:t>
            </a:r>
            <a:r>
              <a:rPr lang="en-US" dirty="0" err="1"/>
              <a:t>je</a:t>
            </a:r>
            <a:r>
              <a:rPr lang="en-US" dirty="0"/>
              <a:t> </a:t>
            </a:r>
            <a:r>
              <a:rPr lang="en-US" dirty="0" err="1"/>
              <a:t>welke</a:t>
            </a:r>
            <a:r>
              <a:rPr lang="en-US" dirty="0"/>
              <a:t> </a:t>
            </a:r>
            <a:r>
              <a:rPr lang="en-US" dirty="0" err="1"/>
              <a:t>techniek</a:t>
            </a:r>
            <a:r>
              <a:rPr lang="en-US" dirty="0"/>
              <a:t>, </a:t>
            </a:r>
            <a:r>
              <a:rPr lang="en-US" dirty="0" err="1"/>
              <a:t>casussen</a:t>
            </a:r>
            <a:r>
              <a:rPr lang="en-US" dirty="0"/>
              <a:t> </a:t>
            </a:r>
            <a:r>
              <a:rPr lang="en-US" dirty="0" err="1"/>
              <a:t>als</a:t>
            </a:r>
            <a:r>
              <a:rPr lang="en-US" dirty="0"/>
              <a:t> </a:t>
            </a:r>
            <a:r>
              <a:rPr lang="en-US" dirty="0" err="1"/>
              <a:t>voorbeelden</a:t>
            </a:r>
            <a:endParaRPr lang="en-US" dirty="0"/>
          </a:p>
          <a:p>
            <a:pPr marL="171450" indent="-171450">
              <a:buFontTx/>
              <a:buChar char="-"/>
            </a:pPr>
            <a:r>
              <a:rPr lang="en-US" dirty="0" err="1"/>
              <a:t>Zintuigen</a:t>
            </a:r>
            <a:r>
              <a:rPr lang="en-US" dirty="0"/>
              <a:t>: hoe </a:t>
            </a:r>
            <a:r>
              <a:rPr lang="en-US" dirty="0" err="1"/>
              <a:t>informatie</a:t>
            </a:r>
            <a:r>
              <a:rPr lang="en-US" dirty="0"/>
              <a:t> van de 5 </a:t>
            </a:r>
            <a:r>
              <a:rPr lang="en-US" dirty="0" err="1"/>
              <a:t>zintuigen</a:t>
            </a:r>
            <a:r>
              <a:rPr lang="en-US" dirty="0"/>
              <a:t> in de </a:t>
            </a:r>
            <a:r>
              <a:rPr lang="en-US" dirty="0" err="1"/>
              <a:t>hersenen</a:t>
            </a:r>
            <a:r>
              <a:rPr lang="en-US" dirty="0"/>
              <a:t> </a:t>
            </a:r>
            <a:r>
              <a:rPr lang="en-US" dirty="0" err="1"/>
              <a:t>verwerkt</a:t>
            </a:r>
            <a:r>
              <a:rPr lang="en-US" dirty="0"/>
              <a:t> </a:t>
            </a:r>
            <a:r>
              <a:rPr lang="en-US" dirty="0" err="1"/>
              <a:t>worden</a:t>
            </a:r>
            <a:r>
              <a:rPr lang="en-US" dirty="0"/>
              <a:t>, </a:t>
            </a:r>
            <a:r>
              <a:rPr lang="en-US" dirty="0" err="1"/>
              <a:t>proefjes</a:t>
            </a:r>
            <a:r>
              <a:rPr lang="en-US" dirty="0"/>
              <a:t> om de </a:t>
            </a:r>
            <a:r>
              <a:rPr lang="en-US" dirty="0" err="1"/>
              <a:t>zintuigen</a:t>
            </a:r>
            <a:r>
              <a:rPr lang="en-US" dirty="0"/>
              <a:t> </a:t>
            </a:r>
            <a:r>
              <a:rPr lang="en-US" dirty="0" err="1"/>
              <a:t>te</a:t>
            </a:r>
            <a:r>
              <a:rPr lang="en-US" dirty="0"/>
              <a:t> </a:t>
            </a:r>
            <a:r>
              <a:rPr lang="en-US" dirty="0" err="1"/>
              <a:t>testen</a:t>
            </a:r>
            <a:r>
              <a:rPr lang="en-US" dirty="0"/>
              <a:t> of hoe we </a:t>
            </a:r>
            <a:r>
              <a:rPr lang="en-US" dirty="0" err="1"/>
              <a:t>zintuigen</a:t>
            </a:r>
            <a:r>
              <a:rPr lang="en-US" dirty="0"/>
              <a:t> </a:t>
            </a:r>
            <a:r>
              <a:rPr lang="en-US" dirty="0" err="1"/>
              <a:t>kunnen</a:t>
            </a:r>
            <a:r>
              <a:rPr lang="en-US" dirty="0"/>
              <a:t> </a:t>
            </a:r>
            <a:r>
              <a:rPr lang="en-US" dirty="0" err="1"/>
              <a:t>foppen</a:t>
            </a:r>
            <a:endParaRPr lang="en-US" dirty="0"/>
          </a:p>
          <a:p>
            <a:pPr marL="171450" indent="-171450">
              <a:buFontTx/>
              <a:buChar char="-"/>
            </a:pPr>
            <a:r>
              <a:rPr lang="en-US" dirty="0" err="1"/>
              <a:t>Onderzoek</a:t>
            </a:r>
            <a:r>
              <a:rPr lang="en-US" dirty="0"/>
              <a:t> </a:t>
            </a:r>
            <a:r>
              <a:rPr lang="en-US" dirty="0" err="1"/>
              <a:t>doen</a:t>
            </a:r>
            <a:r>
              <a:rPr lang="en-US" dirty="0"/>
              <a:t>: wat is </a:t>
            </a:r>
            <a:r>
              <a:rPr lang="en-US" dirty="0" err="1"/>
              <a:t>onderzoek</a:t>
            </a:r>
            <a:r>
              <a:rPr lang="en-US" dirty="0"/>
              <a:t>, </a:t>
            </a:r>
            <a:r>
              <a:rPr lang="en-US" dirty="0" err="1"/>
              <a:t>wanneer</a:t>
            </a:r>
            <a:r>
              <a:rPr lang="en-US" dirty="0"/>
              <a:t> ben </a:t>
            </a:r>
            <a:r>
              <a:rPr lang="en-US" dirty="0" err="1"/>
              <a:t>je</a:t>
            </a:r>
            <a:r>
              <a:rPr lang="en-US" dirty="0"/>
              <a:t> </a:t>
            </a:r>
            <a:r>
              <a:rPr lang="en-US" dirty="0" err="1"/>
              <a:t>een</a:t>
            </a:r>
            <a:r>
              <a:rPr lang="en-US" dirty="0"/>
              <a:t> </a:t>
            </a:r>
            <a:r>
              <a:rPr lang="en-US" dirty="0" err="1"/>
              <a:t>goede</a:t>
            </a:r>
            <a:r>
              <a:rPr lang="en-US" dirty="0"/>
              <a:t> </a:t>
            </a:r>
            <a:r>
              <a:rPr lang="en-US" dirty="0" err="1"/>
              <a:t>onderzoeker</a:t>
            </a:r>
            <a:r>
              <a:rPr lang="en-US" dirty="0"/>
              <a:t>, </a:t>
            </a:r>
            <a:r>
              <a:rPr lang="en-US" dirty="0" err="1"/>
              <a:t>empirische</a:t>
            </a:r>
            <a:r>
              <a:rPr lang="en-US" dirty="0"/>
              <a:t> </a:t>
            </a:r>
            <a:r>
              <a:rPr lang="en-US" dirty="0" err="1"/>
              <a:t>cyclys</a:t>
            </a:r>
            <a:r>
              <a:rPr lang="en-US" dirty="0"/>
              <a:t>, </a:t>
            </a:r>
            <a:r>
              <a:rPr lang="en-US" dirty="0" err="1"/>
              <a:t>betrouwbaarheid</a:t>
            </a:r>
            <a:r>
              <a:rPr lang="en-US" dirty="0"/>
              <a:t> </a:t>
            </a:r>
          </a:p>
          <a:p>
            <a:pPr marL="171450" indent="-171450">
              <a:buFontTx/>
              <a:buChar char="-"/>
            </a:pPr>
            <a:r>
              <a:rPr lang="en-US" dirty="0" err="1"/>
              <a:t>Neurofilosofie</a:t>
            </a:r>
            <a:r>
              <a:rPr lang="en-US" dirty="0"/>
              <a:t>: </a:t>
            </a:r>
            <a:r>
              <a:rPr lang="en-US" dirty="0" err="1"/>
              <a:t>discussieren</a:t>
            </a:r>
            <a:r>
              <a:rPr lang="en-US" dirty="0"/>
              <a:t> over </a:t>
            </a:r>
            <a:r>
              <a:rPr lang="en-US" dirty="0" err="1"/>
              <a:t>relevante</a:t>
            </a:r>
            <a:r>
              <a:rPr lang="en-US" dirty="0"/>
              <a:t> </a:t>
            </a:r>
            <a:r>
              <a:rPr lang="en-US" dirty="0" err="1"/>
              <a:t>filosofische</a:t>
            </a:r>
            <a:r>
              <a:rPr lang="en-US" dirty="0"/>
              <a:t> neuro-</a:t>
            </a:r>
            <a:r>
              <a:rPr lang="en-US" dirty="0" err="1"/>
              <a:t>onderwerpen</a:t>
            </a:r>
            <a:r>
              <a:rPr lang="en-US" dirty="0"/>
              <a:t>, </a:t>
            </a:r>
            <a:r>
              <a:rPr lang="en-US" dirty="0" err="1"/>
              <a:t>bijv</a:t>
            </a:r>
            <a:r>
              <a:rPr lang="en-US" dirty="0"/>
              <a:t> ‘</a:t>
            </a:r>
            <a:r>
              <a:rPr lang="en-US" dirty="0" err="1"/>
              <a:t>wij</a:t>
            </a:r>
            <a:r>
              <a:rPr lang="en-US" dirty="0"/>
              <a:t> </a:t>
            </a:r>
            <a:r>
              <a:rPr lang="en-US" dirty="0" err="1"/>
              <a:t>zijn</a:t>
            </a:r>
            <a:r>
              <a:rPr lang="en-US" dirty="0"/>
              <a:t> </a:t>
            </a:r>
            <a:r>
              <a:rPr lang="en-US" dirty="0" err="1"/>
              <a:t>ons</a:t>
            </a:r>
            <a:r>
              <a:rPr lang="en-US" dirty="0"/>
              <a:t> </a:t>
            </a:r>
            <a:r>
              <a:rPr lang="en-US" dirty="0" err="1"/>
              <a:t>brein</a:t>
            </a:r>
            <a:r>
              <a:rPr lang="en-US" dirty="0"/>
              <a:t>’ </a:t>
            </a:r>
            <a:r>
              <a:rPr lang="en-US" dirty="0" err="1"/>
              <a:t>en</a:t>
            </a:r>
            <a:r>
              <a:rPr lang="en-US" dirty="0"/>
              <a:t> </a:t>
            </a:r>
            <a:r>
              <a:rPr lang="en-US" dirty="0" err="1"/>
              <a:t>vrije</a:t>
            </a:r>
            <a:r>
              <a:rPr lang="en-US" dirty="0"/>
              <a:t> </a:t>
            </a:r>
            <a:r>
              <a:rPr lang="en-US" dirty="0" err="1"/>
              <a:t>wil</a:t>
            </a:r>
            <a:endParaRPr lang="en-US" dirty="0"/>
          </a:p>
          <a:p>
            <a:pPr marL="171450" indent="-171450">
              <a:buFontTx/>
              <a:buChar char="-"/>
            </a:pPr>
            <a:r>
              <a:rPr lang="en-US" dirty="0" err="1"/>
              <a:t>Cognitie</a:t>
            </a:r>
            <a:r>
              <a:rPr lang="en-US" dirty="0"/>
              <a:t>: </a:t>
            </a:r>
            <a:r>
              <a:rPr lang="en-US" dirty="0" err="1"/>
              <a:t>cognitie</a:t>
            </a:r>
            <a:r>
              <a:rPr lang="en-US" dirty="0"/>
              <a:t>, </a:t>
            </a:r>
            <a:r>
              <a:rPr lang="en-US" dirty="0" err="1"/>
              <a:t>geheugen</a:t>
            </a:r>
            <a:r>
              <a:rPr lang="en-US" dirty="0"/>
              <a:t>, </a:t>
            </a:r>
            <a:r>
              <a:rPr lang="en-US" dirty="0" err="1"/>
              <a:t>executieve</a:t>
            </a:r>
            <a:r>
              <a:rPr lang="en-US" dirty="0"/>
              <a:t> </a:t>
            </a:r>
            <a:r>
              <a:rPr lang="en-US" dirty="0" err="1"/>
              <a:t>functies</a:t>
            </a:r>
            <a:r>
              <a:rPr lang="en-US" dirty="0"/>
              <a:t>, </a:t>
            </a:r>
            <a:r>
              <a:rPr lang="en-US" dirty="0" err="1"/>
              <a:t>aandacht</a:t>
            </a:r>
            <a:r>
              <a:rPr lang="en-US" dirty="0"/>
              <a:t>, </a:t>
            </a:r>
            <a:r>
              <a:rPr lang="en-US" dirty="0" err="1"/>
              <a:t>concentratie</a:t>
            </a:r>
            <a:r>
              <a:rPr lang="en-US" dirty="0"/>
              <a:t> </a:t>
            </a:r>
            <a:r>
              <a:rPr lang="en-US" dirty="0" err="1"/>
              <a:t>worden</a:t>
            </a:r>
            <a:r>
              <a:rPr lang="en-US" dirty="0"/>
              <a:t> </a:t>
            </a:r>
            <a:r>
              <a:rPr lang="en-US" dirty="0" err="1"/>
              <a:t>uitgelegd</a:t>
            </a:r>
            <a:r>
              <a:rPr lang="en-US" dirty="0"/>
              <a:t>; </a:t>
            </a:r>
            <a:r>
              <a:rPr lang="en-US" dirty="0" err="1"/>
              <a:t>zelf</a:t>
            </a:r>
            <a:r>
              <a:rPr lang="en-US" dirty="0"/>
              <a:t> </a:t>
            </a:r>
            <a:r>
              <a:rPr lang="en-US" dirty="0" err="1"/>
              <a:t>neuropsychologische</a:t>
            </a:r>
            <a:r>
              <a:rPr lang="en-US" dirty="0"/>
              <a:t> </a:t>
            </a:r>
            <a:r>
              <a:rPr lang="en-US" dirty="0" err="1"/>
              <a:t>testjes</a:t>
            </a:r>
            <a:r>
              <a:rPr lang="en-US" dirty="0"/>
              <a:t> </a:t>
            </a:r>
            <a:r>
              <a:rPr lang="en-US" dirty="0" err="1"/>
              <a:t>doen</a:t>
            </a:r>
            <a:endParaRPr lang="en-US" dirty="0"/>
          </a:p>
          <a:p>
            <a:pPr marL="171450" indent="-171450">
              <a:buFontTx/>
              <a:buChar char="-"/>
            </a:pPr>
            <a:r>
              <a:rPr lang="en-US" dirty="0" err="1"/>
              <a:t>Hersenanatomie</a:t>
            </a:r>
            <a:r>
              <a:rPr lang="en-US" dirty="0"/>
              <a:t>: </a:t>
            </a:r>
            <a:r>
              <a:rPr lang="en-US" dirty="0" err="1"/>
              <a:t>centrale</a:t>
            </a:r>
            <a:r>
              <a:rPr lang="en-US" dirty="0"/>
              <a:t> </a:t>
            </a:r>
            <a:r>
              <a:rPr lang="en-US" dirty="0" err="1"/>
              <a:t>zenuwstelsel</a:t>
            </a:r>
            <a:r>
              <a:rPr lang="en-US" dirty="0"/>
              <a:t>, </a:t>
            </a:r>
            <a:r>
              <a:rPr lang="en-US" dirty="0" err="1"/>
              <a:t>hersenvliezen</a:t>
            </a:r>
            <a:r>
              <a:rPr lang="en-US" dirty="0"/>
              <a:t>, </a:t>
            </a:r>
            <a:r>
              <a:rPr lang="en-US" dirty="0" err="1"/>
              <a:t>hersenvocht</a:t>
            </a:r>
            <a:r>
              <a:rPr lang="en-US" dirty="0"/>
              <a:t>, </a:t>
            </a:r>
            <a:r>
              <a:rPr lang="en-US" dirty="0" err="1"/>
              <a:t>hersenkrabben</a:t>
            </a:r>
            <a:r>
              <a:rPr lang="en-US" dirty="0"/>
              <a:t>, </a:t>
            </a:r>
            <a:r>
              <a:rPr lang="en-US" dirty="0" err="1"/>
              <a:t>verschillende</a:t>
            </a:r>
            <a:r>
              <a:rPr lang="en-US" dirty="0"/>
              <a:t> </a:t>
            </a:r>
            <a:r>
              <a:rPr lang="en-US" dirty="0" err="1"/>
              <a:t>gebieden</a:t>
            </a:r>
            <a:r>
              <a:rPr lang="en-US" dirty="0"/>
              <a:t> </a:t>
            </a:r>
            <a:r>
              <a:rPr lang="en-US" dirty="0" err="1"/>
              <a:t>en</a:t>
            </a:r>
            <a:r>
              <a:rPr lang="en-US" dirty="0"/>
              <a:t> de </a:t>
            </a:r>
            <a:r>
              <a:rPr lang="en-US" dirty="0" err="1"/>
              <a:t>bijbehorende</a:t>
            </a:r>
            <a:r>
              <a:rPr lang="en-US" dirty="0"/>
              <a:t> </a:t>
            </a:r>
            <a:r>
              <a:rPr lang="en-US" dirty="0" err="1"/>
              <a:t>functies</a:t>
            </a:r>
            <a:r>
              <a:rPr lang="en-US" dirty="0"/>
              <a:t> </a:t>
            </a:r>
            <a:r>
              <a:rPr lang="en-US" dirty="0" err="1"/>
              <a:t>worden</a:t>
            </a:r>
            <a:r>
              <a:rPr lang="en-US" dirty="0"/>
              <a:t> </a:t>
            </a:r>
            <a:r>
              <a:rPr lang="en-US" dirty="0" err="1"/>
              <a:t>besproken</a:t>
            </a:r>
            <a:r>
              <a:rPr lang="en-US" dirty="0"/>
              <a:t>; </a:t>
            </a:r>
            <a:r>
              <a:rPr lang="en-US" dirty="0" err="1"/>
              <a:t>kan</a:t>
            </a:r>
            <a:r>
              <a:rPr lang="en-US" dirty="0"/>
              <a:t> </a:t>
            </a:r>
            <a:r>
              <a:rPr lang="en-US" dirty="0" err="1"/>
              <a:t>vervolgd</a:t>
            </a:r>
            <a:r>
              <a:rPr lang="en-US" dirty="0"/>
              <a:t> </a:t>
            </a:r>
            <a:r>
              <a:rPr lang="en-US" dirty="0" err="1"/>
              <a:t>worden</a:t>
            </a:r>
            <a:r>
              <a:rPr lang="en-US" dirty="0"/>
              <a:t> met </a:t>
            </a:r>
            <a:r>
              <a:rPr lang="en-US" dirty="0" err="1"/>
              <a:t>een</a:t>
            </a:r>
            <a:r>
              <a:rPr lang="en-US" dirty="0"/>
              <a:t> practicum met </a:t>
            </a:r>
            <a:r>
              <a:rPr lang="en-US" dirty="0" err="1"/>
              <a:t>kalfshersenen</a:t>
            </a:r>
            <a:endParaRPr lang="en-US" dirty="0"/>
          </a:p>
          <a:p>
            <a:pPr marL="171450" indent="-171450">
              <a:buFontTx/>
              <a:buChar char="-"/>
            </a:pPr>
            <a:endParaRPr lang="en-US" dirty="0"/>
          </a:p>
          <a:p>
            <a:pPr marL="171450" indent="-171450">
              <a:buFontTx/>
              <a:buChar char="-"/>
            </a:pPr>
            <a:r>
              <a:rPr lang="en-US" dirty="0" err="1"/>
              <a:t>Vandaag</a:t>
            </a:r>
            <a:r>
              <a:rPr lang="en-US" dirty="0"/>
              <a:t> </a:t>
            </a:r>
            <a:r>
              <a:rPr lang="en-US" dirty="0" err="1"/>
              <a:t>focussen</a:t>
            </a:r>
            <a:r>
              <a:rPr lang="en-US" dirty="0"/>
              <a:t> we op </a:t>
            </a:r>
            <a:r>
              <a:rPr lang="en-US" dirty="0" err="1"/>
              <a:t>cognitie</a:t>
            </a:r>
            <a:r>
              <a:rPr lang="en-US" dirty="0"/>
              <a:t> </a:t>
            </a:r>
            <a:r>
              <a:rPr lang="en-US" dirty="0" err="1"/>
              <a:t>en</a:t>
            </a:r>
            <a:r>
              <a:rPr lang="en-US" dirty="0"/>
              <a:t> </a:t>
            </a:r>
            <a:r>
              <a:rPr lang="en-US" dirty="0" err="1"/>
              <a:t>hersenanatomie</a:t>
            </a:r>
            <a:r>
              <a:rPr lang="en-US" dirty="0"/>
              <a:t>. </a:t>
            </a:r>
            <a:r>
              <a:rPr lang="en-US" dirty="0" err="1"/>
              <a:t>Dit</a:t>
            </a:r>
            <a:r>
              <a:rPr lang="en-US" dirty="0"/>
              <a:t> </a:t>
            </a:r>
            <a:r>
              <a:rPr lang="en-US" dirty="0" err="1"/>
              <a:t>zijn</a:t>
            </a:r>
            <a:r>
              <a:rPr lang="en-US" dirty="0"/>
              <a:t> de twee workshops die het </a:t>
            </a:r>
            <a:r>
              <a:rPr lang="en-US" dirty="0" err="1"/>
              <a:t>meest</a:t>
            </a:r>
            <a:r>
              <a:rPr lang="en-US" dirty="0"/>
              <a:t> </a:t>
            </a:r>
            <a:r>
              <a:rPr lang="en-US" dirty="0" err="1"/>
              <a:t>gedaan</a:t>
            </a:r>
            <a:r>
              <a:rPr lang="en-US" dirty="0"/>
              <a:t> </a:t>
            </a:r>
            <a:r>
              <a:rPr lang="en-US" dirty="0" err="1"/>
              <a:t>worden</a:t>
            </a:r>
            <a:r>
              <a:rPr lang="en-US" dirty="0"/>
              <a:t>. </a:t>
            </a:r>
            <a:r>
              <a:rPr lang="en-US" dirty="0" err="1"/>
              <a:t>Vandaag</a:t>
            </a:r>
            <a:r>
              <a:rPr lang="en-US" dirty="0"/>
              <a:t> </a:t>
            </a:r>
            <a:r>
              <a:rPr lang="en-US" dirty="0" err="1"/>
              <a:t>zullen</a:t>
            </a:r>
            <a:r>
              <a:rPr lang="en-US" dirty="0"/>
              <a:t> we </a:t>
            </a:r>
            <a:r>
              <a:rPr lang="en-US" dirty="0" err="1"/>
              <a:t>jullie</a:t>
            </a:r>
            <a:r>
              <a:rPr lang="en-US" dirty="0"/>
              <a:t> </a:t>
            </a:r>
            <a:r>
              <a:rPr lang="en-US" dirty="0" err="1"/>
              <a:t>meenemen</a:t>
            </a:r>
            <a:r>
              <a:rPr lang="en-US" dirty="0"/>
              <a:t> in </a:t>
            </a:r>
            <a:r>
              <a:rPr lang="en-US" dirty="0" err="1"/>
              <a:t>deze</a:t>
            </a:r>
            <a:r>
              <a:rPr lang="en-US" dirty="0"/>
              <a:t> workshops. We </a:t>
            </a:r>
            <a:r>
              <a:rPr lang="en-US" dirty="0" err="1"/>
              <a:t>beginnen</a:t>
            </a:r>
            <a:r>
              <a:rPr lang="en-US" dirty="0"/>
              <a:t> met </a:t>
            </a:r>
            <a:r>
              <a:rPr lang="en-US" dirty="0" err="1"/>
              <a:t>cognitie</a:t>
            </a:r>
            <a:r>
              <a:rPr lang="en-US" dirty="0"/>
              <a:t>, </a:t>
            </a:r>
            <a:r>
              <a:rPr lang="en-US" dirty="0" err="1"/>
              <a:t>en</a:t>
            </a:r>
            <a:r>
              <a:rPr lang="en-US" dirty="0"/>
              <a:t> </a:t>
            </a:r>
            <a:r>
              <a:rPr lang="en-US" dirty="0" err="1"/>
              <a:t>daarna</a:t>
            </a:r>
            <a:r>
              <a:rPr lang="en-US" dirty="0"/>
              <a:t> </a:t>
            </a:r>
            <a:r>
              <a:rPr lang="en-US" dirty="0" err="1"/>
              <a:t>gaan</a:t>
            </a:r>
            <a:r>
              <a:rPr lang="en-US" dirty="0"/>
              <a:t> we door met de workshop </a:t>
            </a:r>
            <a:r>
              <a:rPr lang="en-US" dirty="0" err="1"/>
              <a:t>hersenanatomie</a:t>
            </a:r>
            <a:r>
              <a:rPr lang="en-US" dirty="0"/>
              <a:t>. </a:t>
            </a:r>
            <a:r>
              <a:rPr lang="en-US" dirty="0" err="1"/>
              <a:t>Deze</a:t>
            </a:r>
            <a:r>
              <a:rPr lang="en-US" dirty="0"/>
              <a:t> </a:t>
            </a:r>
            <a:r>
              <a:rPr lang="en-US" dirty="0" err="1"/>
              <a:t>zullen</a:t>
            </a:r>
            <a:r>
              <a:rPr lang="en-US" dirty="0"/>
              <a:t> we </a:t>
            </a:r>
            <a:r>
              <a:rPr lang="en-US" dirty="0" err="1"/>
              <a:t>afsluiten</a:t>
            </a:r>
            <a:r>
              <a:rPr lang="en-US" dirty="0"/>
              <a:t> met </a:t>
            </a:r>
            <a:r>
              <a:rPr lang="en-US" dirty="0" err="1"/>
              <a:t>een</a:t>
            </a:r>
            <a:r>
              <a:rPr lang="en-US" dirty="0"/>
              <a:t> practicum met </a:t>
            </a:r>
            <a:r>
              <a:rPr lang="en-US" dirty="0" err="1"/>
              <a:t>kalfshersenen</a:t>
            </a:r>
            <a:r>
              <a:rPr lang="en-US" dirty="0"/>
              <a:t>.</a:t>
            </a:r>
          </a:p>
        </p:txBody>
      </p:sp>
      <p:sp>
        <p:nvSpPr>
          <p:cNvPr id="4" name="Slide Number Placeholder 3"/>
          <p:cNvSpPr>
            <a:spLocks noGrp="1"/>
          </p:cNvSpPr>
          <p:nvPr>
            <p:ph type="sldNum" sz="quarter" idx="5"/>
          </p:nvPr>
        </p:nvSpPr>
        <p:spPr/>
        <p:txBody>
          <a:bodyPr/>
          <a:lstStyle/>
          <a:p>
            <a:fld id="{574EDC29-AE40-3243-86C5-2CDF93D17F73}" type="slidenum">
              <a:rPr lang="en-US" smtClean="0"/>
              <a:t>3</a:t>
            </a:fld>
            <a:endParaRPr lang="en-US"/>
          </a:p>
        </p:txBody>
      </p:sp>
    </p:spTree>
    <p:extLst>
      <p:ext uri="{BB962C8B-B14F-4D97-AF65-F5344CB8AC3E}">
        <p14:creationId xmlns:p14="http://schemas.microsoft.com/office/powerpoint/2010/main" val="193650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nl-NL" altLang="nl-NL" dirty="0">
                <a:latin typeface="Calibri" panose="020F0502020204030204" pitchFamily="34" charset="0"/>
                <a:sym typeface="Wingdings" pitchFamily="2" charset="2"/>
              </a:rPr>
              <a:t>Herkennen jullie deze voorwerpen? Waarom herken je het ene voorwerp wel en het andere niet?</a:t>
            </a:r>
          </a:p>
          <a:p>
            <a:pPr eaLnBrk="1" hangingPunct="1">
              <a:spcBef>
                <a:spcPct val="0"/>
              </a:spcBef>
            </a:pPr>
            <a:r>
              <a:rPr lang="nl-NL" altLang="nl-NL" dirty="0">
                <a:latin typeface="Calibri" panose="020F0502020204030204" pitchFamily="34" charset="0"/>
                <a:sym typeface="Wingdings" pitchFamily="2" charset="2"/>
              </a:rPr>
              <a:t> </a:t>
            </a:r>
          </a:p>
          <a:p>
            <a:pPr eaLnBrk="1" hangingPunct="1">
              <a:spcBef>
                <a:spcPct val="0"/>
              </a:spcBef>
            </a:pPr>
            <a:r>
              <a:rPr lang="nl-NL" altLang="nl-NL" dirty="0">
                <a:latin typeface="Calibri" panose="020F0502020204030204" pitchFamily="34" charset="0"/>
                <a:sym typeface="Wingdings" pitchFamily="2" charset="2"/>
              </a:rPr>
              <a:t>Vragen wat het linker plaatje is. Vragen waarom ze zo zeker weten dat dat de aarde is, hoe kan je dat herkennen, wanneer heb je dat geleerd. Uitleggen dat je hierbij allemaal onderdelen van cognitie gebruikt. Je gebruikt je aandacht om naar het plaatje te kijken, vervolgens bepaal je met je snelheid van informatie verwerken en je geheugen dat dit wel de aarde moet zijn. </a:t>
            </a:r>
          </a:p>
          <a:p>
            <a:pPr eaLnBrk="1" hangingPunct="1">
              <a:spcBef>
                <a:spcPct val="0"/>
              </a:spcBef>
            </a:pPr>
            <a:endParaRPr lang="nl-NL" altLang="nl-NL" dirty="0">
              <a:latin typeface="Calibri" panose="020F0502020204030204" pitchFamily="34" charset="0"/>
              <a:sym typeface="Wingdings" pitchFamily="2" charset="2"/>
            </a:endParaRPr>
          </a:p>
          <a:p>
            <a:pPr eaLnBrk="1" hangingPunct="1">
              <a:spcBef>
                <a:spcPct val="0"/>
              </a:spcBef>
            </a:pPr>
            <a:r>
              <a:rPr lang="nl-NL" altLang="nl-NL" dirty="0">
                <a:latin typeface="Calibri" panose="020F0502020204030204" pitchFamily="34" charset="0"/>
                <a:sym typeface="Wingdings" pitchFamily="2" charset="2"/>
              </a:rPr>
              <a:t>Rechterplaatje is een asperge schiller. Wellicht dat niet iedereen dit gelijk herkent. Door middel van vragen moet je kijken of ze tot die conclusie kunnen komen. Dus eerst vragen waar ze het op vinden lijken, vaak zien ze wel dat het scherp is, en dat er een mesje in zit. Ik geef vaak als hint dat het in de keuken gebruikt kan worden. Uiteindelijk kom je er dan op dat het een asperge schiller is, en ook hier weer uitleggen hoe cognitie ze heeft geholpen. </a:t>
            </a:r>
          </a:p>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5</a:t>
            </a:fld>
            <a:endParaRPr lang="en-US"/>
          </a:p>
        </p:txBody>
      </p:sp>
    </p:spTree>
    <p:extLst>
      <p:ext uri="{BB962C8B-B14F-4D97-AF65-F5344CB8AC3E}">
        <p14:creationId xmlns:p14="http://schemas.microsoft.com/office/powerpoint/2010/main" val="172967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nl-NL" dirty="0" err="1">
                <a:latin typeface="Arial" panose="020B0604020202020204" pitchFamily="34" charset="0"/>
              </a:rPr>
              <a:t>Geheugen</a:t>
            </a:r>
            <a:r>
              <a:rPr lang="en-US" altLang="nl-NL" dirty="0">
                <a:latin typeface="Arial" panose="020B0604020202020204" pitchFamily="34" charset="0"/>
              </a:rPr>
              <a:t> is </a:t>
            </a:r>
            <a:r>
              <a:rPr lang="en-US" altLang="nl-NL" dirty="0" err="1">
                <a:latin typeface="Arial" panose="020B0604020202020204" pitchFamily="34" charset="0"/>
              </a:rPr>
              <a:t>een</a:t>
            </a:r>
            <a:r>
              <a:rPr lang="en-US" altLang="nl-NL" dirty="0">
                <a:latin typeface="Arial" panose="020B0604020202020204" pitchFamily="34" charset="0"/>
              </a:rPr>
              <a:t> heel </a:t>
            </a:r>
            <a:r>
              <a:rPr lang="en-US" altLang="nl-NL" dirty="0" err="1">
                <a:latin typeface="Arial" panose="020B0604020202020204" pitchFamily="34" charset="0"/>
              </a:rPr>
              <a:t>belangrijk</a:t>
            </a:r>
            <a:r>
              <a:rPr lang="en-US" altLang="nl-NL" dirty="0">
                <a:latin typeface="Arial" panose="020B0604020202020204" pitchFamily="34" charset="0"/>
              </a:rPr>
              <a:t> </a:t>
            </a:r>
            <a:r>
              <a:rPr lang="en-US" altLang="nl-NL" dirty="0" err="1">
                <a:latin typeface="Arial" panose="020B0604020202020204" pitchFamily="34" charset="0"/>
              </a:rPr>
              <a:t>proces</a:t>
            </a:r>
            <a:r>
              <a:rPr lang="en-US" altLang="nl-NL" dirty="0">
                <a:latin typeface="Arial" panose="020B0604020202020204" pitchFamily="34" charset="0"/>
              </a:rPr>
              <a:t> in </a:t>
            </a:r>
            <a:r>
              <a:rPr lang="en-US" altLang="nl-NL" dirty="0" err="1">
                <a:latin typeface="Arial" panose="020B0604020202020204" pitchFamily="34" charset="0"/>
              </a:rPr>
              <a:t>ons</a:t>
            </a:r>
            <a:r>
              <a:rPr lang="en-US" altLang="nl-NL" dirty="0">
                <a:latin typeface="Arial" panose="020B0604020202020204" pitchFamily="34" charset="0"/>
              </a:rPr>
              <a:t> </a:t>
            </a:r>
            <a:r>
              <a:rPr lang="en-US" altLang="nl-NL" dirty="0" err="1">
                <a:latin typeface="Arial" panose="020B0604020202020204" pitchFamily="34" charset="0"/>
              </a:rPr>
              <a:t>leven</a:t>
            </a:r>
            <a:r>
              <a:rPr lang="en-US" altLang="nl-NL" dirty="0">
                <a:latin typeface="Arial" panose="020B0604020202020204" pitchFamily="34" charset="0"/>
              </a:rPr>
              <a:t>. Het is </a:t>
            </a:r>
            <a:r>
              <a:rPr lang="en-US" altLang="nl-NL" dirty="0" err="1">
                <a:latin typeface="Arial" panose="020B0604020202020204" pitchFamily="34" charset="0"/>
              </a:rPr>
              <a:t>nodig</a:t>
            </a:r>
            <a:r>
              <a:rPr lang="en-US" altLang="nl-NL" dirty="0">
                <a:latin typeface="Arial" panose="020B0604020202020204" pitchFamily="34" charset="0"/>
              </a:rPr>
              <a:t> om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overleven</a:t>
            </a:r>
            <a:r>
              <a:rPr lang="en-US" altLang="nl-NL" dirty="0">
                <a:latin typeface="Arial" panose="020B0604020202020204" pitchFamily="34" charset="0"/>
              </a:rPr>
              <a:t>. Het is </a:t>
            </a:r>
            <a:r>
              <a:rPr lang="en-US" altLang="nl-NL" dirty="0" err="1">
                <a:latin typeface="Arial" panose="020B0604020202020204" pitchFamily="34" charset="0"/>
              </a:rPr>
              <a:t>belangrijk</a:t>
            </a:r>
            <a:r>
              <a:rPr lang="en-US" altLang="nl-NL" dirty="0">
                <a:latin typeface="Arial" panose="020B0604020202020204" pitchFamily="34" charset="0"/>
              </a:rPr>
              <a:t> om </a:t>
            </a:r>
            <a:r>
              <a:rPr lang="en-US" altLang="nl-NL" dirty="0" err="1">
                <a:latin typeface="Arial" panose="020B0604020202020204" pitchFamily="34" charset="0"/>
              </a:rPr>
              <a:t>gevaar</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herkennen</a:t>
            </a:r>
            <a:r>
              <a:rPr lang="en-US" altLang="nl-NL" dirty="0">
                <a:latin typeface="Arial" panose="020B0604020202020204" pitchFamily="34" charset="0"/>
              </a:rPr>
              <a:t> </a:t>
            </a:r>
            <a:r>
              <a:rPr lang="en-US" altLang="nl-NL" dirty="0" err="1">
                <a:latin typeface="Arial" panose="020B0604020202020204" pitchFamily="34" charset="0"/>
              </a:rPr>
              <a:t>en</a:t>
            </a:r>
            <a:r>
              <a:rPr lang="en-US" altLang="nl-NL" dirty="0">
                <a:latin typeface="Arial" panose="020B0604020202020204" pitchFamily="34" charset="0"/>
              </a:rPr>
              <a:t> om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weten</a:t>
            </a:r>
            <a:r>
              <a:rPr lang="en-US" altLang="nl-NL" dirty="0">
                <a:latin typeface="Arial" panose="020B0604020202020204" pitchFamily="34" charset="0"/>
              </a:rPr>
              <a:t> wat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wel</a:t>
            </a:r>
            <a:r>
              <a:rPr lang="en-US" altLang="nl-NL" dirty="0">
                <a:latin typeface="Arial" panose="020B0604020202020204" pitchFamily="34" charset="0"/>
              </a:rPr>
              <a:t> </a:t>
            </a:r>
            <a:r>
              <a:rPr lang="en-US" altLang="nl-NL" dirty="0" err="1">
                <a:latin typeface="Arial" panose="020B0604020202020204" pitchFamily="34" charset="0"/>
              </a:rPr>
              <a:t>en</a:t>
            </a:r>
            <a:r>
              <a:rPr lang="en-US" altLang="nl-NL" dirty="0">
                <a:latin typeface="Arial" panose="020B0604020202020204" pitchFamily="34" charset="0"/>
              </a:rPr>
              <a:t> </a:t>
            </a:r>
            <a:r>
              <a:rPr lang="en-US" altLang="nl-NL" dirty="0" err="1">
                <a:latin typeface="Arial" panose="020B0604020202020204" pitchFamily="34" charset="0"/>
              </a:rPr>
              <a:t>niet</a:t>
            </a:r>
            <a:r>
              <a:rPr lang="en-US" altLang="nl-NL" dirty="0">
                <a:latin typeface="Arial" panose="020B0604020202020204" pitchFamily="34" charset="0"/>
              </a:rPr>
              <a:t> </a:t>
            </a:r>
            <a:r>
              <a:rPr lang="en-US" altLang="nl-NL" dirty="0" err="1">
                <a:latin typeface="Arial" panose="020B0604020202020204" pitchFamily="34" charset="0"/>
              </a:rPr>
              <a:t>kunt</a:t>
            </a:r>
            <a:r>
              <a:rPr lang="en-US" altLang="nl-NL" dirty="0">
                <a:latin typeface="Arial" panose="020B0604020202020204" pitchFamily="34" charset="0"/>
              </a:rPr>
              <a:t> </a:t>
            </a:r>
            <a:r>
              <a:rPr lang="en-US" altLang="nl-NL" dirty="0" err="1">
                <a:latin typeface="Arial" panose="020B0604020202020204" pitchFamily="34" charset="0"/>
              </a:rPr>
              <a:t>eten</a:t>
            </a:r>
            <a:r>
              <a:rPr lang="en-US" altLang="nl-NL" dirty="0">
                <a:latin typeface="Arial" panose="020B0604020202020204" pitchFamily="34" charset="0"/>
              </a:rPr>
              <a:t>. We </a:t>
            </a:r>
            <a:r>
              <a:rPr lang="en-US" altLang="nl-NL" dirty="0" err="1">
                <a:latin typeface="Arial" panose="020B0604020202020204" pitchFamily="34" charset="0"/>
              </a:rPr>
              <a:t>hebben</a:t>
            </a:r>
            <a:r>
              <a:rPr lang="en-US" altLang="nl-NL" dirty="0">
                <a:latin typeface="Arial" panose="020B0604020202020204" pitchFamily="34" charset="0"/>
              </a:rPr>
              <a:t> het </a:t>
            </a:r>
            <a:r>
              <a:rPr lang="en-US" altLang="nl-NL" dirty="0" err="1">
                <a:latin typeface="Arial" panose="020B0604020202020204" pitchFamily="34" charset="0"/>
              </a:rPr>
              <a:t>eigenlijk</a:t>
            </a:r>
            <a:r>
              <a:rPr lang="en-US" altLang="nl-NL" dirty="0">
                <a:latin typeface="Arial" panose="020B0604020202020204" pitchFamily="34" charset="0"/>
              </a:rPr>
              <a:t> </a:t>
            </a:r>
            <a:r>
              <a:rPr lang="en-US" altLang="nl-NL" dirty="0" err="1">
                <a:latin typeface="Arial" panose="020B0604020202020204" pitchFamily="34" charset="0"/>
              </a:rPr>
              <a:t>gedurende</a:t>
            </a:r>
            <a:r>
              <a:rPr lang="en-US" altLang="nl-NL" dirty="0">
                <a:latin typeface="Arial" panose="020B0604020202020204" pitchFamily="34" charset="0"/>
              </a:rPr>
              <a:t> de hele </a:t>
            </a:r>
            <a:r>
              <a:rPr lang="en-US" altLang="nl-NL" dirty="0" err="1">
                <a:latin typeface="Arial" panose="020B0604020202020204" pitchFamily="34" charset="0"/>
              </a:rPr>
              <a:t>dag</a:t>
            </a:r>
            <a:r>
              <a:rPr lang="en-US" altLang="nl-NL" dirty="0">
                <a:latin typeface="Arial" panose="020B0604020202020204" pitchFamily="34" charset="0"/>
              </a:rPr>
              <a:t> </a:t>
            </a:r>
            <a:r>
              <a:rPr lang="en-US" altLang="nl-NL" dirty="0" err="1">
                <a:latin typeface="Arial" panose="020B0604020202020204" pitchFamily="34" charset="0"/>
              </a:rPr>
              <a:t>nodig</a:t>
            </a:r>
            <a:r>
              <a:rPr lang="en-US" altLang="nl-NL" dirty="0">
                <a:latin typeface="Arial" panose="020B0604020202020204" pitchFamily="34" charset="0"/>
              </a:rPr>
              <a:t>, </a:t>
            </a:r>
            <a:r>
              <a:rPr lang="en-US" altLang="nl-NL" dirty="0" err="1">
                <a:latin typeface="Arial" panose="020B0604020202020204" pitchFamily="34" charset="0"/>
              </a:rPr>
              <a:t>niet</a:t>
            </a:r>
            <a:r>
              <a:rPr lang="en-US" altLang="nl-NL" dirty="0">
                <a:latin typeface="Arial" panose="020B0604020202020204" pitchFamily="34" charset="0"/>
              </a:rPr>
              <a:t> </a:t>
            </a:r>
            <a:r>
              <a:rPr lang="en-US" altLang="nl-NL" dirty="0" err="1">
                <a:latin typeface="Arial" panose="020B0604020202020204" pitchFamily="34" charset="0"/>
              </a:rPr>
              <a:t>alleen</a:t>
            </a:r>
            <a:r>
              <a:rPr lang="en-US" altLang="nl-NL" dirty="0">
                <a:latin typeface="Arial" panose="020B0604020202020204" pitchFamily="34" charset="0"/>
              </a:rPr>
              <a:t> om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overleven</a:t>
            </a:r>
            <a:r>
              <a:rPr lang="en-US" altLang="nl-NL" dirty="0">
                <a:latin typeface="Arial" panose="020B0604020202020204" pitchFamily="34" charset="0"/>
              </a:rPr>
              <a:t> maar </a:t>
            </a:r>
            <a:r>
              <a:rPr lang="en-US" altLang="nl-NL" dirty="0" err="1">
                <a:latin typeface="Arial" panose="020B0604020202020204" pitchFamily="34" charset="0"/>
              </a:rPr>
              <a:t>ook</a:t>
            </a:r>
            <a:r>
              <a:rPr lang="en-US" altLang="nl-NL" dirty="0">
                <a:latin typeface="Arial" panose="020B0604020202020204" pitchFamily="34" charset="0"/>
              </a:rPr>
              <a:t> om </a:t>
            </a:r>
            <a:r>
              <a:rPr lang="en-US" altLang="nl-NL" dirty="0" err="1">
                <a:latin typeface="Arial" panose="020B0604020202020204" pitchFamily="34" charset="0"/>
              </a:rPr>
              <a:t>normaal</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kunnen</a:t>
            </a:r>
            <a:r>
              <a:rPr lang="en-US" altLang="nl-NL" dirty="0">
                <a:latin typeface="Arial" panose="020B0604020202020204" pitchFamily="34" charset="0"/>
              </a:rPr>
              <a:t> </a:t>
            </a:r>
            <a:r>
              <a:rPr lang="en-US" altLang="nl-NL" dirty="0" err="1">
                <a:latin typeface="Arial" panose="020B0604020202020204" pitchFamily="34" charset="0"/>
              </a:rPr>
              <a:t>functioneren</a:t>
            </a:r>
            <a:r>
              <a:rPr lang="en-US" altLang="nl-NL" dirty="0">
                <a:latin typeface="Arial" panose="020B0604020202020204" pitchFamily="34" charset="0"/>
              </a:rPr>
              <a:t> </a:t>
            </a:r>
            <a:r>
              <a:rPr lang="en-US" altLang="nl-NL" dirty="0" err="1">
                <a:latin typeface="Arial" panose="020B0604020202020204" pitchFamily="34" charset="0"/>
              </a:rPr>
              <a:t>bijvoorbeeld</a:t>
            </a:r>
            <a:r>
              <a:rPr lang="en-US" altLang="nl-NL" dirty="0">
                <a:latin typeface="Arial" panose="020B0604020202020204" pitchFamily="34" charset="0"/>
              </a:rPr>
              <a:t> </a:t>
            </a:r>
            <a:r>
              <a:rPr lang="en-US" altLang="nl-NL" dirty="0" err="1">
                <a:latin typeface="Arial" panose="020B0604020202020204" pitchFamily="34" charset="0"/>
              </a:rPr>
              <a:t>voor</a:t>
            </a:r>
            <a:r>
              <a:rPr lang="en-US" altLang="nl-NL" dirty="0">
                <a:latin typeface="Arial" panose="020B0604020202020204" pitchFamily="34" charset="0"/>
              </a:rPr>
              <a:t> het </a:t>
            </a:r>
            <a:r>
              <a:rPr lang="en-US" altLang="nl-NL" dirty="0" err="1">
                <a:latin typeface="Arial" panose="020B0604020202020204" pitchFamily="34" charset="0"/>
              </a:rPr>
              <a:t>onthouden</a:t>
            </a:r>
            <a:r>
              <a:rPr lang="en-US" altLang="nl-NL" dirty="0">
                <a:latin typeface="Arial" panose="020B0604020202020204" pitchFamily="34" charset="0"/>
              </a:rPr>
              <a:t> van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afspraak</a:t>
            </a:r>
            <a:r>
              <a:rPr lang="en-US" altLang="nl-NL" dirty="0">
                <a:latin typeface="Arial" panose="020B0604020202020204" pitchFamily="34" charset="0"/>
              </a:rPr>
              <a:t> </a:t>
            </a:r>
            <a:r>
              <a:rPr lang="en-US" altLang="nl-NL" dirty="0" err="1">
                <a:latin typeface="Arial" panose="020B0604020202020204" pitchFamily="34" charset="0"/>
              </a:rPr>
              <a:t>en</a:t>
            </a:r>
            <a:r>
              <a:rPr lang="en-US" altLang="nl-NL" dirty="0">
                <a:latin typeface="Arial" panose="020B0604020202020204" pitchFamily="34" charset="0"/>
              </a:rPr>
              <a:t> de </a:t>
            </a:r>
            <a:r>
              <a:rPr lang="en-US" altLang="nl-NL" dirty="0" err="1">
                <a:latin typeface="Arial" panose="020B0604020202020204" pitchFamily="34" charset="0"/>
              </a:rPr>
              <a:t>plaats</a:t>
            </a:r>
            <a:r>
              <a:rPr lang="en-US" altLang="nl-NL" dirty="0">
                <a:latin typeface="Arial" panose="020B0604020202020204" pitchFamily="34" charset="0"/>
              </a:rPr>
              <a:t> </a:t>
            </a:r>
            <a:r>
              <a:rPr lang="en-US" altLang="nl-NL" dirty="0" err="1">
                <a:latin typeface="Arial" panose="020B0604020202020204" pitchFamily="34" charset="0"/>
              </a:rPr>
              <a:t>waar</a:t>
            </a:r>
            <a:r>
              <a:rPr lang="en-US" altLang="nl-NL" dirty="0">
                <a:latin typeface="Arial" panose="020B0604020202020204" pitchFamily="34" charset="0"/>
              </a:rPr>
              <a:t> we </a:t>
            </a:r>
            <a:r>
              <a:rPr lang="en-US" altLang="nl-NL" dirty="0" err="1">
                <a:latin typeface="Arial" panose="020B0604020202020204" pitchFamily="34" charset="0"/>
              </a:rPr>
              <a:t>onze</a:t>
            </a:r>
            <a:r>
              <a:rPr lang="en-US" altLang="nl-NL" dirty="0">
                <a:latin typeface="Arial" panose="020B0604020202020204" pitchFamily="34" charset="0"/>
              </a:rPr>
              <a:t> </a:t>
            </a:r>
            <a:r>
              <a:rPr lang="en-US" altLang="nl-NL" dirty="0" err="1">
                <a:latin typeface="Arial" panose="020B0604020202020204" pitchFamily="34" charset="0"/>
              </a:rPr>
              <a:t>sleutels</a:t>
            </a:r>
            <a:r>
              <a:rPr lang="en-US" altLang="nl-NL" dirty="0">
                <a:latin typeface="Arial" panose="020B0604020202020204" pitchFamily="34" charset="0"/>
              </a:rPr>
              <a:t> </a:t>
            </a:r>
            <a:r>
              <a:rPr lang="en-US" altLang="nl-NL" dirty="0" err="1">
                <a:latin typeface="Arial" panose="020B0604020202020204" pitchFamily="34" charset="0"/>
              </a:rPr>
              <a:t>hebben</a:t>
            </a:r>
            <a:r>
              <a:rPr lang="en-US" altLang="nl-NL" dirty="0">
                <a:latin typeface="Arial" panose="020B0604020202020204" pitchFamily="34" charset="0"/>
              </a:rPr>
              <a:t> </a:t>
            </a:r>
            <a:r>
              <a:rPr lang="en-US" altLang="nl-NL" dirty="0" err="1">
                <a:latin typeface="Arial" panose="020B0604020202020204" pitchFamily="34" charset="0"/>
              </a:rPr>
              <a:t>neergelegd</a:t>
            </a:r>
            <a:r>
              <a:rPr lang="en-US" altLang="nl-NL" dirty="0">
                <a:latin typeface="Arial" panose="020B0604020202020204" pitchFamily="34" charset="0"/>
              </a:rPr>
              <a:t>. </a:t>
            </a:r>
            <a:r>
              <a:rPr lang="en-US" altLang="nl-NL" dirty="0" err="1">
                <a:latin typeface="Arial" panose="020B0604020202020204" pitchFamily="34" charset="0"/>
              </a:rPr>
              <a:t>Zonder</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goed</a:t>
            </a:r>
            <a:r>
              <a:rPr lang="en-US" altLang="nl-NL" dirty="0">
                <a:latin typeface="Arial" panose="020B0604020202020204" pitchFamily="34" charset="0"/>
              </a:rPr>
              <a:t> </a:t>
            </a:r>
            <a:r>
              <a:rPr lang="en-US" altLang="nl-NL" dirty="0" err="1">
                <a:latin typeface="Arial" panose="020B0604020202020204" pitchFamily="34" charset="0"/>
              </a:rPr>
              <a:t>werkend</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heb</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de </a:t>
            </a:r>
            <a:r>
              <a:rPr lang="en-US" altLang="nl-NL" dirty="0" err="1">
                <a:latin typeface="Arial" panose="020B0604020202020204" pitchFamily="34" charset="0"/>
              </a:rPr>
              <a:t>hulp</a:t>
            </a:r>
            <a:r>
              <a:rPr lang="en-US" altLang="nl-NL" dirty="0">
                <a:latin typeface="Arial" panose="020B0604020202020204" pitchFamily="34" charset="0"/>
              </a:rPr>
              <a:t> van </a:t>
            </a:r>
            <a:r>
              <a:rPr lang="en-US" altLang="nl-NL" dirty="0" err="1">
                <a:latin typeface="Arial" panose="020B0604020202020204" pitchFamily="34" charset="0"/>
              </a:rPr>
              <a:t>anderen</a:t>
            </a:r>
            <a:r>
              <a:rPr lang="en-US" altLang="nl-NL" dirty="0">
                <a:latin typeface="Arial" panose="020B0604020202020204" pitchFamily="34" charset="0"/>
              </a:rPr>
              <a:t> </a:t>
            </a:r>
            <a:r>
              <a:rPr lang="en-US" altLang="nl-NL" dirty="0" err="1">
                <a:latin typeface="Arial" panose="020B0604020202020204" pitchFamily="34" charset="0"/>
              </a:rPr>
              <a:t>nodig</a:t>
            </a:r>
            <a:r>
              <a:rPr lang="en-US" altLang="nl-NL" dirty="0">
                <a:latin typeface="Arial" panose="020B0604020202020204" pitchFamily="34" charset="0"/>
              </a:rPr>
              <a:t>. </a:t>
            </a:r>
          </a:p>
          <a:p>
            <a:endParaRPr lang="en-US" altLang="nl-NL" dirty="0">
              <a:latin typeface="Arial" panose="020B0604020202020204" pitchFamily="34" charset="0"/>
            </a:endParaRPr>
          </a:p>
          <a:p>
            <a:r>
              <a:rPr lang="en-US" altLang="nl-NL" dirty="0" err="1">
                <a:latin typeface="Arial" panose="020B0604020202020204" pitchFamily="34" charset="0"/>
              </a:rPr>
              <a:t>Eventueel</a:t>
            </a:r>
            <a:r>
              <a:rPr lang="en-US" altLang="nl-NL" dirty="0">
                <a:latin typeface="Arial" panose="020B0604020202020204" pitchFamily="34" charset="0"/>
              </a:rPr>
              <a:t> wat </a:t>
            </a:r>
            <a:r>
              <a:rPr lang="en-US" altLang="nl-NL" dirty="0" err="1">
                <a:latin typeface="Arial" panose="020B0604020202020204" pitchFamily="34" charset="0"/>
              </a:rPr>
              <a:t>dieper</a:t>
            </a:r>
            <a:r>
              <a:rPr lang="en-US" altLang="nl-NL" dirty="0">
                <a:latin typeface="Arial" panose="020B0604020202020204" pitchFamily="34" charset="0"/>
              </a:rPr>
              <a:t> in </a:t>
            </a:r>
            <a:r>
              <a:rPr lang="en-US" altLang="nl-NL" dirty="0" err="1">
                <a:latin typeface="Arial" panose="020B0604020202020204" pitchFamily="34" charset="0"/>
              </a:rPr>
              <a:t>gaan</a:t>
            </a:r>
            <a:r>
              <a:rPr lang="en-US" altLang="nl-NL" dirty="0">
                <a:latin typeface="Arial" panose="020B0604020202020204" pitchFamily="34" charset="0"/>
              </a:rPr>
              <a:t> op </a:t>
            </a:r>
            <a:r>
              <a:rPr lang="en-US" altLang="nl-NL" dirty="0" err="1">
                <a:latin typeface="Arial" panose="020B0604020202020204" pitchFamily="34" charset="0"/>
              </a:rPr>
              <a:t>waarom</a:t>
            </a:r>
            <a:r>
              <a:rPr lang="en-US" altLang="nl-NL" dirty="0">
                <a:latin typeface="Arial" panose="020B0604020202020204" pitchFamily="34" charset="0"/>
              </a:rPr>
              <a:t> we </a:t>
            </a:r>
            <a:r>
              <a:rPr lang="en-US" altLang="nl-NL" dirty="0" err="1">
                <a:latin typeface="Arial" panose="020B0604020202020204" pitchFamily="34" charset="0"/>
              </a:rPr>
              <a:t>ons</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nodig</a:t>
            </a:r>
            <a:r>
              <a:rPr lang="en-US" altLang="nl-NL" dirty="0">
                <a:latin typeface="Arial" panose="020B0604020202020204" pitchFamily="34" charset="0"/>
              </a:rPr>
              <a:t> </a:t>
            </a:r>
            <a:r>
              <a:rPr lang="en-US" altLang="nl-NL" dirty="0" err="1">
                <a:latin typeface="Arial" panose="020B0604020202020204" pitchFamily="34" charset="0"/>
              </a:rPr>
              <a:t>hebben</a:t>
            </a:r>
            <a:r>
              <a:rPr lang="en-US" altLang="nl-NL" dirty="0">
                <a:latin typeface="Arial" panose="020B0604020202020204" pitchFamily="34" charset="0"/>
              </a:rPr>
              <a:t> </a:t>
            </a:r>
            <a:r>
              <a:rPr lang="en-US" altLang="nl-NL" dirty="0" err="1">
                <a:latin typeface="Arial" panose="020B0604020202020204" pitchFamily="34" charset="0"/>
              </a:rPr>
              <a:t>voor</a:t>
            </a:r>
            <a:r>
              <a:rPr lang="en-US" altLang="nl-NL" dirty="0">
                <a:latin typeface="Arial" panose="020B0604020202020204" pitchFamily="34" charset="0"/>
              </a:rPr>
              <a:t> </a:t>
            </a:r>
            <a:r>
              <a:rPr lang="en-US" altLang="nl-NL" dirty="0" err="1">
                <a:latin typeface="Arial" panose="020B0604020202020204" pitchFamily="34" charset="0"/>
              </a:rPr>
              <a:t>overleven</a:t>
            </a:r>
            <a:r>
              <a:rPr lang="en-US" altLang="nl-NL" dirty="0">
                <a:latin typeface="Arial" panose="020B0604020202020204" pitchFamily="34" charset="0"/>
              </a:rPr>
              <a:t>, </a:t>
            </a:r>
            <a:r>
              <a:rPr lang="en-US" altLang="nl-NL" dirty="0" err="1">
                <a:latin typeface="Arial" panose="020B0604020202020204" pitchFamily="34" charset="0"/>
              </a:rPr>
              <a:t>vraag</a:t>
            </a:r>
            <a:r>
              <a:rPr lang="en-US" altLang="nl-NL" dirty="0">
                <a:latin typeface="Arial" panose="020B0604020202020204" pitchFamily="34" charset="0"/>
              </a:rPr>
              <a:t> of </a:t>
            </a:r>
            <a:r>
              <a:rPr lang="en-US" altLang="nl-NL" dirty="0" err="1">
                <a:latin typeface="Arial" panose="020B0604020202020204" pitchFamily="34" charset="0"/>
              </a:rPr>
              <a:t>ze</a:t>
            </a:r>
            <a:r>
              <a:rPr lang="en-US" altLang="nl-NL" dirty="0">
                <a:latin typeface="Arial" panose="020B0604020202020204" pitchFamily="34" charset="0"/>
              </a:rPr>
              <a:t> </a:t>
            </a:r>
            <a:r>
              <a:rPr lang="en-US" altLang="nl-NL" dirty="0" err="1">
                <a:latin typeface="Arial" panose="020B0604020202020204" pitchFamily="34" charset="0"/>
              </a:rPr>
              <a:t>zelf</a:t>
            </a:r>
            <a:r>
              <a:rPr lang="en-US" altLang="nl-NL" dirty="0">
                <a:latin typeface="Arial" panose="020B0604020202020204" pitchFamily="34" charset="0"/>
              </a:rPr>
              <a:t> </a:t>
            </a:r>
            <a:r>
              <a:rPr lang="en-US" altLang="nl-NL" dirty="0" err="1">
                <a:latin typeface="Arial" panose="020B0604020202020204" pitchFamily="34" charset="0"/>
              </a:rPr>
              <a:t>voorbeelden</a:t>
            </a:r>
            <a:r>
              <a:rPr lang="en-US" altLang="nl-NL" dirty="0">
                <a:latin typeface="Arial" panose="020B0604020202020204" pitchFamily="34" charset="0"/>
              </a:rPr>
              <a:t> </a:t>
            </a:r>
            <a:r>
              <a:rPr lang="en-US" altLang="nl-NL" dirty="0" err="1">
                <a:latin typeface="Arial" panose="020B0604020202020204" pitchFamily="34" charset="0"/>
              </a:rPr>
              <a:t>weten</a:t>
            </a:r>
            <a:r>
              <a:rPr lang="en-US" altLang="nl-NL" dirty="0">
                <a:latin typeface="Arial" panose="020B0604020202020204" pitchFamily="34" charset="0"/>
              </a:rPr>
              <a:t>. </a:t>
            </a:r>
            <a:r>
              <a:rPr lang="en-US" altLang="nl-NL" dirty="0" err="1">
                <a:latin typeface="Arial" panose="020B0604020202020204" pitchFamily="34" charset="0"/>
              </a:rPr>
              <a:t>Ik</a:t>
            </a:r>
            <a:r>
              <a:rPr lang="en-US" altLang="nl-NL" dirty="0">
                <a:latin typeface="Arial" panose="020B0604020202020204" pitchFamily="34" charset="0"/>
              </a:rPr>
              <a:t> </a:t>
            </a:r>
            <a:r>
              <a:rPr lang="en-US" altLang="nl-NL" dirty="0" err="1">
                <a:latin typeface="Arial" panose="020B0604020202020204" pitchFamily="34" charset="0"/>
              </a:rPr>
              <a:t>geef</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voorbeeld</a:t>
            </a:r>
            <a:r>
              <a:rPr lang="en-US" altLang="nl-NL" dirty="0">
                <a:latin typeface="Arial" panose="020B0604020202020204" pitchFamily="34" charset="0"/>
              </a:rPr>
              <a:t> </a:t>
            </a:r>
            <a:r>
              <a:rPr lang="en-US" altLang="nl-NL" dirty="0" err="1">
                <a:latin typeface="Arial" panose="020B0604020202020204" pitchFamily="34" charset="0"/>
              </a:rPr>
              <a:t>altijd</a:t>
            </a:r>
            <a:r>
              <a:rPr lang="en-US" altLang="nl-NL" dirty="0">
                <a:latin typeface="Arial" panose="020B0604020202020204" pitchFamily="34" charset="0"/>
              </a:rPr>
              <a:t> </a:t>
            </a:r>
            <a:r>
              <a:rPr lang="en-US" altLang="nl-NL" dirty="0" err="1">
                <a:latin typeface="Arial" panose="020B0604020202020204" pitchFamily="34" charset="0"/>
              </a:rPr>
              <a:t>dat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moet</a:t>
            </a:r>
            <a:r>
              <a:rPr lang="en-US" altLang="nl-NL" dirty="0">
                <a:latin typeface="Arial" panose="020B0604020202020204" pitchFamily="34" charset="0"/>
              </a:rPr>
              <a:t> </a:t>
            </a:r>
            <a:r>
              <a:rPr lang="en-US" altLang="nl-NL" dirty="0" err="1">
                <a:latin typeface="Arial" panose="020B0604020202020204" pitchFamily="34" charset="0"/>
              </a:rPr>
              <a:t>onthouden</a:t>
            </a:r>
            <a:r>
              <a:rPr lang="en-US" altLang="nl-NL" dirty="0">
                <a:latin typeface="Arial" panose="020B0604020202020204" pitchFamily="34" charset="0"/>
              </a:rPr>
              <a:t> </a:t>
            </a:r>
            <a:r>
              <a:rPr lang="en-US" altLang="nl-NL" dirty="0" err="1">
                <a:latin typeface="Arial" panose="020B0604020202020204" pitchFamily="34" charset="0"/>
              </a:rPr>
              <a:t>waar</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allergisch</a:t>
            </a:r>
            <a:r>
              <a:rPr lang="en-US" altLang="nl-NL" dirty="0">
                <a:latin typeface="Arial" panose="020B0604020202020204" pitchFamily="34" charset="0"/>
              </a:rPr>
              <a:t> </a:t>
            </a:r>
            <a:r>
              <a:rPr lang="en-US" altLang="nl-NL" dirty="0" err="1">
                <a:latin typeface="Arial" panose="020B0604020202020204" pitchFamily="34" charset="0"/>
              </a:rPr>
              <a:t>voor</a:t>
            </a:r>
            <a:r>
              <a:rPr lang="en-US" altLang="nl-NL" dirty="0">
                <a:latin typeface="Arial" panose="020B0604020202020204" pitchFamily="34" charset="0"/>
              </a:rPr>
              <a:t> bent of </a:t>
            </a:r>
            <a:r>
              <a:rPr lang="en-US" altLang="nl-NL" dirty="0" err="1">
                <a:latin typeface="Arial" panose="020B0604020202020204" pitchFamily="34" charset="0"/>
              </a:rPr>
              <a:t>dat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medicijnen</a:t>
            </a:r>
            <a:r>
              <a:rPr lang="en-US" altLang="nl-NL" dirty="0">
                <a:latin typeface="Arial" panose="020B0604020202020204" pitchFamily="34" charset="0"/>
              </a:rPr>
              <a:t> </a:t>
            </a:r>
            <a:r>
              <a:rPr lang="en-US" altLang="nl-NL" dirty="0" err="1">
                <a:latin typeface="Arial" panose="020B0604020202020204" pitchFamily="34" charset="0"/>
              </a:rPr>
              <a:t>moet</a:t>
            </a:r>
            <a:r>
              <a:rPr lang="en-US" altLang="nl-NL" dirty="0">
                <a:latin typeface="Arial" panose="020B0604020202020204" pitchFamily="34" charset="0"/>
              </a:rPr>
              <a:t> </a:t>
            </a:r>
            <a:r>
              <a:rPr lang="en-US" altLang="nl-NL" dirty="0" err="1">
                <a:latin typeface="Arial" panose="020B0604020202020204" pitchFamily="34" charset="0"/>
              </a:rPr>
              <a:t>innemen</a:t>
            </a:r>
            <a:r>
              <a:rPr lang="en-US" altLang="nl-NL" dirty="0">
                <a:latin typeface="Arial" panose="020B0604020202020204" pitchFamily="34" charset="0"/>
              </a:rPr>
              <a:t>. </a:t>
            </a:r>
            <a:r>
              <a:rPr lang="en-US" altLang="nl-NL" dirty="0" err="1">
                <a:latin typeface="Arial" panose="020B0604020202020204" pitchFamily="34" charset="0"/>
              </a:rPr>
              <a:t>Voorbeeld</a:t>
            </a:r>
            <a:r>
              <a:rPr lang="en-US" altLang="nl-NL" dirty="0">
                <a:latin typeface="Arial" panose="020B0604020202020204" pitchFamily="34" charset="0"/>
              </a:rPr>
              <a:t> van </a:t>
            </a:r>
            <a:r>
              <a:rPr lang="en-US" altLang="nl-NL" dirty="0" err="1">
                <a:latin typeface="Arial" panose="020B0604020202020204" pitchFamily="34" charset="0"/>
              </a:rPr>
              <a:t>mensen</a:t>
            </a:r>
            <a:r>
              <a:rPr lang="en-US" altLang="nl-NL" dirty="0">
                <a:latin typeface="Arial" panose="020B0604020202020204" pitchFamily="34" charset="0"/>
              </a:rPr>
              <a:t> met Alzheimer die </a:t>
            </a:r>
            <a:r>
              <a:rPr lang="en-US" altLang="nl-NL" dirty="0" err="1">
                <a:latin typeface="Arial" panose="020B0604020202020204" pitchFamily="34" charset="0"/>
              </a:rPr>
              <a:t>wel</a:t>
            </a:r>
            <a:r>
              <a:rPr lang="en-US" altLang="nl-NL" dirty="0">
                <a:latin typeface="Arial" panose="020B0604020202020204" pitchFamily="34" charset="0"/>
              </a:rPr>
              <a:t> </a:t>
            </a:r>
            <a:r>
              <a:rPr lang="en-US" altLang="nl-NL" dirty="0" err="1">
                <a:latin typeface="Arial" panose="020B0604020202020204" pitchFamily="34" charset="0"/>
              </a:rPr>
              <a:t>eens</a:t>
            </a:r>
            <a:r>
              <a:rPr lang="en-US" altLang="nl-NL" dirty="0">
                <a:latin typeface="Arial" panose="020B0604020202020204" pitchFamily="34" charset="0"/>
              </a:rPr>
              <a:t> </a:t>
            </a:r>
            <a:r>
              <a:rPr lang="en-US" altLang="nl-NL" dirty="0" err="1">
                <a:latin typeface="Arial" panose="020B0604020202020204" pitchFamily="34" charset="0"/>
              </a:rPr>
              <a:t>vergeten</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eten</a:t>
            </a:r>
            <a:r>
              <a:rPr lang="en-US" altLang="nl-NL" dirty="0">
                <a:latin typeface="Arial" panose="020B0604020202020204" pitchFamily="34" charset="0"/>
              </a:rPr>
              <a:t>, </a:t>
            </a:r>
            <a:r>
              <a:rPr lang="en-US" altLang="nl-NL" dirty="0" err="1">
                <a:latin typeface="Arial" panose="020B0604020202020204" pitchFamily="34" charset="0"/>
              </a:rPr>
              <a:t>dus</a:t>
            </a:r>
            <a:r>
              <a:rPr lang="en-US" altLang="nl-NL" dirty="0">
                <a:latin typeface="Arial" panose="020B0604020202020204" pitchFamily="34" charset="0"/>
              </a:rPr>
              <a:t> </a:t>
            </a:r>
            <a:r>
              <a:rPr lang="en-US" altLang="nl-NL" dirty="0" err="1">
                <a:latin typeface="Arial" panose="020B0604020202020204" pitchFamily="34" charset="0"/>
              </a:rPr>
              <a:t>dat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ook</a:t>
            </a:r>
            <a:r>
              <a:rPr lang="en-US" altLang="nl-NL" dirty="0">
                <a:latin typeface="Arial" panose="020B0604020202020204" pitchFamily="34" charset="0"/>
              </a:rPr>
              <a:t> </a:t>
            </a:r>
            <a:r>
              <a:rPr lang="en-US" altLang="nl-NL" dirty="0" err="1">
                <a:latin typeface="Arial" panose="020B0604020202020204" pitchFamily="34" charset="0"/>
              </a:rPr>
              <a:t>nodig</a:t>
            </a:r>
            <a:r>
              <a:rPr lang="en-US" altLang="nl-NL" dirty="0">
                <a:latin typeface="Arial" panose="020B0604020202020204" pitchFamily="34" charset="0"/>
              </a:rPr>
              <a:t> </a:t>
            </a:r>
            <a:r>
              <a:rPr lang="en-US" altLang="nl-NL" dirty="0" err="1">
                <a:latin typeface="Arial" panose="020B0604020202020204" pitchFamily="34" charset="0"/>
              </a:rPr>
              <a:t>hebt</a:t>
            </a:r>
            <a:r>
              <a:rPr lang="en-US" altLang="nl-NL" dirty="0">
                <a:latin typeface="Arial" panose="020B0604020202020204" pitchFamily="34" charset="0"/>
              </a:rPr>
              <a:t> om </a:t>
            </a:r>
            <a:r>
              <a:rPr lang="en-US" altLang="nl-NL" dirty="0" err="1">
                <a:latin typeface="Arial" panose="020B0604020202020204" pitchFamily="34" charset="0"/>
              </a:rPr>
              <a:t>dat</a:t>
            </a:r>
            <a:r>
              <a:rPr lang="en-US" altLang="nl-NL" dirty="0">
                <a:latin typeface="Arial" panose="020B0604020202020204" pitchFamily="34" charset="0"/>
              </a:rPr>
              <a:t> </a:t>
            </a:r>
            <a:r>
              <a:rPr lang="en-US" altLang="nl-NL" dirty="0" err="1">
                <a:latin typeface="Arial" panose="020B0604020202020204" pitchFamily="34" charset="0"/>
              </a:rPr>
              <a:t>soort</a:t>
            </a:r>
            <a:r>
              <a:rPr lang="en-US" altLang="nl-NL" dirty="0">
                <a:latin typeface="Arial" panose="020B0604020202020204" pitchFamily="34" charset="0"/>
              </a:rPr>
              <a:t> </a:t>
            </a:r>
            <a:r>
              <a:rPr lang="en-US" altLang="nl-NL" dirty="0" err="1">
                <a:latin typeface="Arial" panose="020B0604020202020204" pitchFamily="34" charset="0"/>
              </a:rPr>
              <a:t>dingen</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onthouden</a:t>
            </a:r>
            <a:r>
              <a:rPr lang="en-US" altLang="nl-NL" dirty="0">
                <a:latin typeface="Arial" panose="020B0604020202020204" pitchFamily="34" charset="0"/>
              </a:rPr>
              <a:t>. </a:t>
            </a:r>
          </a:p>
          <a:p>
            <a:r>
              <a:rPr lang="en-US" altLang="nl-NL" dirty="0" err="1">
                <a:latin typeface="Arial" panose="020B0604020202020204" pitchFamily="34" charset="0"/>
              </a:rPr>
              <a:t>Vraag</a:t>
            </a:r>
            <a:r>
              <a:rPr lang="en-US" altLang="nl-NL" dirty="0">
                <a:latin typeface="Arial" panose="020B0604020202020204" pitchFamily="34" charset="0"/>
              </a:rPr>
              <a:t> of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altijd</a:t>
            </a:r>
            <a:r>
              <a:rPr lang="en-US" altLang="nl-NL" dirty="0">
                <a:latin typeface="Arial" panose="020B0604020202020204" pitchFamily="34" charset="0"/>
              </a:rPr>
              <a:t> </a:t>
            </a:r>
            <a:r>
              <a:rPr lang="en-US" altLang="nl-NL" dirty="0" err="1">
                <a:latin typeface="Arial" panose="020B0604020202020204" pitchFamily="34" charset="0"/>
              </a:rPr>
              <a:t>aan</a:t>
            </a:r>
            <a:r>
              <a:rPr lang="en-US" altLang="nl-NL" dirty="0">
                <a:latin typeface="Arial" panose="020B0604020202020204" pitchFamily="34" charset="0"/>
              </a:rPr>
              <a:t> het </a:t>
            </a:r>
            <a:r>
              <a:rPr lang="en-US" altLang="nl-NL" dirty="0" err="1">
                <a:latin typeface="Arial" panose="020B0604020202020204" pitchFamily="34" charset="0"/>
              </a:rPr>
              <a:t>werk</a:t>
            </a:r>
            <a:r>
              <a:rPr lang="en-US" altLang="nl-NL" dirty="0">
                <a:latin typeface="Arial" panose="020B0604020202020204" pitchFamily="34" charset="0"/>
              </a:rPr>
              <a:t> is. Dan </a:t>
            </a:r>
            <a:r>
              <a:rPr lang="en-US" altLang="nl-NL" dirty="0" err="1">
                <a:latin typeface="Arial" panose="020B0604020202020204" pitchFamily="34" charset="0"/>
              </a:rPr>
              <a:t>zeggen</a:t>
            </a:r>
            <a:r>
              <a:rPr lang="en-US" altLang="nl-NL" dirty="0">
                <a:latin typeface="Arial" panose="020B0604020202020204" pitchFamily="34" charset="0"/>
              </a:rPr>
              <a:t> </a:t>
            </a:r>
            <a:r>
              <a:rPr lang="en-US" altLang="nl-NL" dirty="0" err="1">
                <a:latin typeface="Arial" panose="020B0604020202020204" pitchFamily="34" charset="0"/>
              </a:rPr>
              <a:t>ze</a:t>
            </a:r>
            <a:r>
              <a:rPr lang="en-US" altLang="nl-NL" dirty="0">
                <a:latin typeface="Arial" panose="020B0604020202020204" pitchFamily="34" charset="0"/>
              </a:rPr>
              <a:t> </a:t>
            </a:r>
            <a:r>
              <a:rPr lang="en-US" altLang="nl-NL" dirty="0" err="1">
                <a:latin typeface="Arial" panose="020B0604020202020204" pitchFamily="34" charset="0"/>
              </a:rPr>
              <a:t>vaak</a:t>
            </a:r>
            <a:r>
              <a:rPr lang="en-US" altLang="nl-NL" dirty="0">
                <a:latin typeface="Arial" panose="020B0604020202020204" pitchFamily="34" charset="0"/>
              </a:rPr>
              <a:t> ja </a:t>
            </a:r>
            <a:r>
              <a:rPr lang="en-US" altLang="nl-NL" dirty="0" err="1">
                <a:latin typeface="Arial" panose="020B0604020202020204" pitchFamily="34" charset="0"/>
              </a:rPr>
              <a:t>en</a:t>
            </a:r>
            <a:r>
              <a:rPr lang="en-US" altLang="nl-NL" dirty="0">
                <a:latin typeface="Arial" panose="020B0604020202020204" pitchFamily="34" charset="0"/>
              </a:rPr>
              <a:t> </a:t>
            </a:r>
            <a:r>
              <a:rPr lang="en-US" altLang="nl-NL" dirty="0" err="1">
                <a:latin typeface="Arial" panose="020B0604020202020204" pitchFamily="34" charset="0"/>
              </a:rPr>
              <a:t>vraag</a:t>
            </a:r>
            <a:r>
              <a:rPr lang="en-US" altLang="nl-NL" dirty="0">
                <a:latin typeface="Arial" panose="020B0604020202020204" pitchFamily="34" charset="0"/>
              </a:rPr>
              <a:t> </a:t>
            </a:r>
            <a:r>
              <a:rPr lang="en-US" altLang="nl-NL" dirty="0" err="1">
                <a:latin typeface="Arial" panose="020B0604020202020204" pitchFamily="34" charset="0"/>
              </a:rPr>
              <a:t>ik</a:t>
            </a:r>
            <a:r>
              <a:rPr lang="en-US" altLang="nl-NL" dirty="0">
                <a:latin typeface="Arial" panose="020B0604020202020204" pitchFamily="34" charset="0"/>
              </a:rPr>
              <a:t> of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ook</a:t>
            </a:r>
            <a:r>
              <a:rPr lang="en-US" altLang="nl-NL" dirty="0">
                <a:latin typeface="Arial" panose="020B0604020202020204" pitchFamily="34" charset="0"/>
              </a:rPr>
              <a:t> </a:t>
            </a:r>
            <a:r>
              <a:rPr lang="en-US" altLang="nl-NL" dirty="0" err="1">
                <a:latin typeface="Arial" panose="020B0604020202020204" pitchFamily="34" charset="0"/>
              </a:rPr>
              <a:t>werkt</a:t>
            </a:r>
            <a:r>
              <a:rPr lang="en-US" altLang="nl-NL" dirty="0">
                <a:latin typeface="Arial" panose="020B0604020202020204" pitchFamily="34" charset="0"/>
              </a:rPr>
              <a:t> </a:t>
            </a:r>
            <a:r>
              <a:rPr lang="en-US" altLang="nl-NL" dirty="0" err="1">
                <a:latin typeface="Arial" panose="020B0604020202020204" pitchFamily="34" charset="0"/>
              </a:rPr>
              <a:t>tijdens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slaap</a:t>
            </a:r>
            <a:r>
              <a:rPr lang="en-US" altLang="nl-NL" dirty="0">
                <a:latin typeface="Arial" panose="020B0604020202020204" pitchFamily="34" charset="0"/>
              </a:rPr>
              <a:t>. Dan </a:t>
            </a:r>
            <a:r>
              <a:rPr lang="en-US" altLang="nl-NL" dirty="0" err="1">
                <a:latin typeface="Arial" panose="020B0604020202020204" pitchFamily="34" charset="0"/>
              </a:rPr>
              <a:t>kan</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vertellen</a:t>
            </a:r>
            <a:r>
              <a:rPr lang="en-US" altLang="nl-NL" dirty="0">
                <a:latin typeface="Arial" panose="020B0604020202020204" pitchFamily="34" charset="0"/>
              </a:rPr>
              <a:t> </a:t>
            </a:r>
            <a:r>
              <a:rPr lang="en-US" altLang="nl-NL" dirty="0" err="1">
                <a:latin typeface="Arial" panose="020B0604020202020204" pitchFamily="34" charset="0"/>
              </a:rPr>
              <a:t>dat</a:t>
            </a:r>
            <a:r>
              <a:rPr lang="en-US" altLang="nl-NL" dirty="0">
                <a:latin typeface="Arial" panose="020B0604020202020204" pitchFamily="34" charset="0"/>
              </a:rPr>
              <a:t> </a:t>
            </a:r>
            <a:r>
              <a:rPr lang="en-US" altLang="nl-NL" dirty="0" err="1">
                <a:latin typeface="Arial" panose="020B0604020202020204" pitchFamily="34" charset="0"/>
              </a:rPr>
              <a:t>slaap</a:t>
            </a:r>
            <a:r>
              <a:rPr lang="en-US" altLang="nl-NL" dirty="0">
                <a:latin typeface="Arial" panose="020B0604020202020204" pitchFamily="34" charset="0"/>
              </a:rPr>
              <a:t> </a:t>
            </a:r>
            <a:r>
              <a:rPr lang="en-US" altLang="nl-NL" dirty="0" err="1">
                <a:latin typeface="Arial" panose="020B0604020202020204" pitchFamily="34" charset="0"/>
              </a:rPr>
              <a:t>nodig</a:t>
            </a:r>
            <a:r>
              <a:rPr lang="en-US" altLang="nl-NL" dirty="0">
                <a:latin typeface="Arial" panose="020B0604020202020204" pitchFamily="34" charset="0"/>
              </a:rPr>
              <a:t> is </a:t>
            </a:r>
            <a:r>
              <a:rPr lang="en-US" altLang="nl-NL" dirty="0" err="1">
                <a:latin typeface="Arial" panose="020B0604020202020204" pitchFamily="34" charset="0"/>
              </a:rPr>
              <a:t>voor</a:t>
            </a:r>
            <a:r>
              <a:rPr lang="en-US" altLang="nl-NL" dirty="0">
                <a:latin typeface="Arial" panose="020B0604020202020204" pitchFamily="34" charset="0"/>
              </a:rPr>
              <a:t> de </a:t>
            </a:r>
            <a:r>
              <a:rPr lang="en-US" altLang="nl-NL" dirty="0" err="1">
                <a:latin typeface="Arial" panose="020B0604020202020204" pitchFamily="34" charset="0"/>
              </a:rPr>
              <a:t>consolidatie</a:t>
            </a:r>
            <a:r>
              <a:rPr lang="en-US" altLang="nl-NL" dirty="0">
                <a:latin typeface="Arial" panose="020B0604020202020204" pitchFamily="34" charset="0"/>
              </a:rPr>
              <a:t> van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6</a:t>
            </a:fld>
            <a:endParaRPr lang="en-US"/>
          </a:p>
        </p:txBody>
      </p:sp>
    </p:spTree>
    <p:extLst>
      <p:ext uri="{BB962C8B-B14F-4D97-AF65-F5344CB8AC3E}">
        <p14:creationId xmlns:p14="http://schemas.microsoft.com/office/powerpoint/2010/main" val="95728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goed</a:t>
            </a:r>
            <a:r>
              <a:rPr lang="en-US" altLang="nl-NL" dirty="0">
                <a:latin typeface="Arial" panose="020B0604020202020204" pitchFamily="34" charset="0"/>
              </a:rPr>
              <a:t> </a:t>
            </a:r>
            <a:r>
              <a:rPr lang="en-US" altLang="nl-NL" dirty="0" err="1">
                <a:latin typeface="Arial" panose="020B0604020202020204" pitchFamily="34" charset="0"/>
              </a:rPr>
              <a:t>voorbeeld</a:t>
            </a:r>
            <a:r>
              <a:rPr lang="en-US" altLang="nl-NL" dirty="0">
                <a:latin typeface="Arial" panose="020B0604020202020204" pitchFamily="34" charset="0"/>
              </a:rPr>
              <a:t> is het </a:t>
            </a:r>
            <a:r>
              <a:rPr lang="en-US" altLang="nl-NL" dirty="0" err="1">
                <a:latin typeface="Arial" panose="020B0604020202020204" pitchFamily="34" charset="0"/>
              </a:rPr>
              <a:t>onthouden</a:t>
            </a:r>
            <a:r>
              <a:rPr lang="en-US" altLang="nl-NL" dirty="0">
                <a:latin typeface="Arial" panose="020B0604020202020204" pitchFamily="34" charset="0"/>
              </a:rPr>
              <a:t> van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b="1" dirty="0" err="1">
                <a:latin typeface="Arial" panose="020B0604020202020204" pitchFamily="34" charset="0"/>
              </a:rPr>
              <a:t>cijferreeks</a:t>
            </a:r>
            <a:r>
              <a:rPr lang="en-US" altLang="nl-NL" b="1" dirty="0">
                <a:latin typeface="Arial" panose="020B0604020202020204" pitchFamily="34" charset="0"/>
              </a:rPr>
              <a:t> </a:t>
            </a:r>
            <a:r>
              <a:rPr lang="en-US" altLang="nl-NL" dirty="0" err="1">
                <a:latin typeface="Arial" panose="020B0604020202020204" pitchFamily="34" charset="0"/>
              </a:rPr>
              <a:t>zoals</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telefoonnummer</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het </a:t>
            </a:r>
            <a:r>
              <a:rPr lang="en-US" altLang="nl-NL" dirty="0" err="1">
                <a:latin typeface="Arial" panose="020B0604020202020204" pitchFamily="34" charset="0"/>
              </a:rPr>
              <a:t>nummer</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aantal</a:t>
            </a:r>
            <a:r>
              <a:rPr lang="en-US" altLang="nl-NL" dirty="0">
                <a:latin typeface="Arial" panose="020B0604020202020204" pitchFamily="34" charset="0"/>
              </a:rPr>
              <a:t> </a:t>
            </a:r>
            <a:r>
              <a:rPr lang="en-US" altLang="nl-NL" dirty="0" err="1">
                <a:latin typeface="Arial" panose="020B0604020202020204" pitchFamily="34" charset="0"/>
              </a:rPr>
              <a:t>keer</a:t>
            </a:r>
            <a:r>
              <a:rPr lang="en-US" altLang="nl-NL" dirty="0">
                <a:latin typeface="Arial" panose="020B0604020202020204" pitchFamily="34" charset="0"/>
              </a:rPr>
              <a:t> </a:t>
            </a:r>
            <a:r>
              <a:rPr lang="en-US" altLang="nl-NL" dirty="0" err="1">
                <a:latin typeface="Arial" panose="020B0604020202020204" pitchFamily="34" charset="0"/>
              </a:rPr>
              <a:t>herhaalt</a:t>
            </a:r>
            <a:r>
              <a:rPr lang="en-US" altLang="nl-NL" dirty="0">
                <a:latin typeface="Arial" panose="020B0604020202020204" pitchFamily="34" charset="0"/>
              </a:rPr>
              <a:t> </a:t>
            </a:r>
            <a:r>
              <a:rPr lang="en-US" altLang="nl-NL" dirty="0" err="1">
                <a:latin typeface="Arial" panose="020B0604020202020204" pitchFamily="34" charset="0"/>
              </a:rPr>
              <a:t>dan</a:t>
            </a:r>
            <a:r>
              <a:rPr lang="en-US" altLang="nl-NL" dirty="0">
                <a:latin typeface="Arial" panose="020B0604020202020204" pitchFamily="34" charset="0"/>
              </a:rPr>
              <a:t> </a:t>
            </a:r>
            <a:r>
              <a:rPr lang="en-US" altLang="nl-NL" dirty="0" err="1">
                <a:latin typeface="Arial" panose="020B0604020202020204" pitchFamily="34" charset="0"/>
              </a:rPr>
              <a:t>weet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het </a:t>
            </a:r>
            <a:r>
              <a:rPr lang="en-US" altLang="nl-NL" dirty="0" err="1">
                <a:latin typeface="Arial" panose="020B0604020202020204" pitchFamily="34" charset="0"/>
              </a:rPr>
              <a:t>voor</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bepaalde</a:t>
            </a:r>
            <a:r>
              <a:rPr lang="en-US" altLang="nl-NL" dirty="0">
                <a:latin typeface="Arial" panose="020B0604020202020204" pitchFamily="34" charset="0"/>
              </a:rPr>
              <a:t> (</a:t>
            </a:r>
            <a:r>
              <a:rPr lang="en-US" altLang="nl-NL" dirty="0" err="1">
                <a:latin typeface="Arial" panose="020B0604020202020204" pitchFamily="34" charset="0"/>
              </a:rPr>
              <a:t>zeer</a:t>
            </a:r>
            <a:r>
              <a:rPr lang="en-US" altLang="nl-NL" dirty="0">
                <a:latin typeface="Arial" panose="020B0604020202020204" pitchFamily="34" charset="0"/>
              </a:rPr>
              <a:t> </a:t>
            </a:r>
            <a:r>
              <a:rPr lang="en-US" altLang="nl-NL" dirty="0" err="1">
                <a:latin typeface="Arial" panose="020B0604020202020204" pitchFamily="34" charset="0"/>
              </a:rPr>
              <a:t>korte</a:t>
            </a:r>
            <a:r>
              <a:rPr lang="en-US" altLang="nl-NL" dirty="0">
                <a:latin typeface="Arial" panose="020B0604020202020204" pitchFamily="34" charset="0"/>
              </a:rPr>
              <a:t>) </a:t>
            </a:r>
            <a:r>
              <a:rPr lang="en-US" altLang="nl-NL" dirty="0" err="1">
                <a:latin typeface="Arial" panose="020B0604020202020204" pitchFamily="34" charset="0"/>
              </a:rPr>
              <a:t>periode</a:t>
            </a:r>
            <a:r>
              <a:rPr lang="en-US" altLang="nl-NL" dirty="0">
                <a:latin typeface="Arial" panose="020B0604020202020204" pitchFamily="34" charset="0"/>
              </a:rPr>
              <a:t>. </a:t>
            </a:r>
            <a:r>
              <a:rPr lang="en-US" altLang="nl-NL" dirty="0" err="1">
                <a:latin typeface="Arial" panose="020B0604020202020204" pitchFamily="34" charset="0"/>
              </a:rPr>
              <a:t>Waar</a:t>
            </a:r>
            <a:r>
              <a:rPr lang="en-US" altLang="nl-NL" dirty="0">
                <a:latin typeface="Arial" panose="020B0604020202020204" pitchFamily="34" charset="0"/>
              </a:rPr>
              <a:t> of </a:t>
            </a:r>
            <a:r>
              <a:rPr lang="en-US" altLang="nl-NL" dirty="0" err="1">
                <a:latin typeface="Arial" panose="020B0604020202020204" pitchFamily="34" charset="0"/>
              </a:rPr>
              <a:t>niet</a:t>
            </a:r>
            <a:r>
              <a:rPr lang="en-US" altLang="nl-NL" dirty="0">
                <a:latin typeface="Arial" panose="020B0604020202020204" pitchFamily="34" charset="0"/>
              </a:rPr>
              <a:t>? Het </a:t>
            </a:r>
            <a:r>
              <a:rPr lang="en-US" altLang="nl-NL" dirty="0" err="1">
                <a:latin typeface="Arial" panose="020B0604020202020204" pitchFamily="34" charset="0"/>
              </a:rPr>
              <a:t>korte</a:t>
            </a:r>
            <a:r>
              <a:rPr lang="en-US" altLang="nl-NL" dirty="0">
                <a:latin typeface="Arial" panose="020B0604020202020204" pitchFamily="34" charset="0"/>
              </a:rPr>
              <a:t> </a:t>
            </a:r>
            <a:r>
              <a:rPr lang="en-US" altLang="nl-NL" dirty="0" err="1">
                <a:latin typeface="Arial" panose="020B0604020202020204" pitchFamily="34" charset="0"/>
              </a:rPr>
              <a:t>termijn</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onthoud</a:t>
            </a:r>
            <a:r>
              <a:rPr lang="en-US" altLang="nl-NL" dirty="0">
                <a:latin typeface="Arial" panose="020B0604020202020204" pitchFamily="34" charset="0"/>
              </a:rPr>
              <a:t> de </a:t>
            </a:r>
            <a:r>
              <a:rPr lang="en-US" altLang="nl-NL" dirty="0" err="1">
                <a:latin typeface="Arial" panose="020B0604020202020204" pitchFamily="34" charset="0"/>
              </a:rPr>
              <a:t>informatie</a:t>
            </a:r>
            <a:r>
              <a:rPr lang="en-US" altLang="nl-NL" dirty="0">
                <a:latin typeface="Arial" panose="020B0604020202020204" pitchFamily="34" charset="0"/>
              </a:rPr>
              <a:t> </a:t>
            </a:r>
            <a:r>
              <a:rPr lang="en-US" altLang="nl-NL" dirty="0" err="1">
                <a:latin typeface="Arial" panose="020B0604020202020204" pitchFamily="34" charset="0"/>
              </a:rPr>
              <a:t>dus</a:t>
            </a:r>
            <a:r>
              <a:rPr lang="en-US" altLang="nl-NL" dirty="0">
                <a:latin typeface="Arial" panose="020B0604020202020204" pitchFamily="34" charset="0"/>
              </a:rPr>
              <a:t> </a:t>
            </a:r>
            <a:r>
              <a:rPr lang="en-US" altLang="nl-NL" dirty="0" err="1">
                <a:latin typeface="Arial" panose="020B0604020202020204" pitchFamily="34" charset="0"/>
              </a:rPr>
              <a:t>niet</a:t>
            </a:r>
            <a:r>
              <a:rPr lang="en-US" altLang="nl-NL" dirty="0">
                <a:latin typeface="Arial" panose="020B0604020202020204" pitchFamily="34" charset="0"/>
              </a:rPr>
              <a:t> </a:t>
            </a:r>
            <a:r>
              <a:rPr lang="en-US" altLang="nl-NL" dirty="0" err="1">
                <a:latin typeface="Arial" panose="020B0604020202020204" pitchFamily="34" charset="0"/>
              </a:rPr>
              <a:t>lang</a:t>
            </a:r>
            <a:r>
              <a:rPr lang="en-US" altLang="nl-NL" dirty="0">
                <a:latin typeface="Arial" panose="020B0604020202020204" pitchFamily="34" charset="0"/>
              </a:rPr>
              <a:t>, </a:t>
            </a:r>
            <a:r>
              <a:rPr lang="en-US" altLang="nl-NL" dirty="0" err="1">
                <a:latin typeface="Arial" panose="020B0604020202020204" pitchFamily="34" charset="0"/>
              </a:rPr>
              <a:t>tenzij</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de </a:t>
            </a:r>
            <a:r>
              <a:rPr lang="en-US" altLang="nl-NL" dirty="0" err="1">
                <a:latin typeface="Arial" panose="020B0604020202020204" pitchFamily="34" charset="0"/>
              </a:rPr>
              <a:t>informatie</a:t>
            </a:r>
            <a:r>
              <a:rPr lang="en-US" altLang="nl-NL" dirty="0">
                <a:latin typeface="Arial" panose="020B0604020202020204" pitchFamily="34" charset="0"/>
              </a:rPr>
              <a:t> </a:t>
            </a:r>
            <a:r>
              <a:rPr lang="en-US" altLang="nl-NL" dirty="0" err="1">
                <a:latin typeface="Arial" panose="020B0604020202020204" pitchFamily="34" charset="0"/>
              </a:rPr>
              <a:t>herhaalt</a:t>
            </a:r>
            <a:r>
              <a:rPr lang="en-US" altLang="nl-NL" dirty="0">
                <a:latin typeface="Arial" panose="020B0604020202020204" pitchFamily="34" charset="0"/>
              </a:rPr>
              <a:t> of </a:t>
            </a:r>
            <a:r>
              <a:rPr lang="en-US" altLang="nl-NL" dirty="0" err="1">
                <a:latin typeface="Arial" panose="020B0604020202020204" pitchFamily="34" charset="0"/>
              </a:rPr>
              <a:t>er</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b="1" dirty="0" err="1">
                <a:latin typeface="Arial" panose="020B0604020202020204" pitchFamily="34" charset="0"/>
              </a:rPr>
              <a:t>sterke</a:t>
            </a:r>
            <a:r>
              <a:rPr lang="en-US" altLang="nl-NL" b="1" dirty="0">
                <a:latin typeface="Arial" panose="020B0604020202020204" pitchFamily="34" charset="0"/>
              </a:rPr>
              <a:t> </a:t>
            </a:r>
            <a:r>
              <a:rPr lang="en-US" altLang="nl-NL" b="1" dirty="0" err="1">
                <a:latin typeface="Arial" panose="020B0604020202020204" pitchFamily="34" charset="0"/>
              </a:rPr>
              <a:t>emotie</a:t>
            </a:r>
            <a:r>
              <a:rPr lang="en-US" altLang="nl-NL" dirty="0">
                <a:latin typeface="Arial" panose="020B0604020202020204" pitchFamily="34" charset="0"/>
              </a:rPr>
              <a:t> </a:t>
            </a:r>
            <a:r>
              <a:rPr lang="en-US" altLang="nl-NL" dirty="0" err="1">
                <a:latin typeface="Arial" panose="020B0604020202020204" pitchFamily="34" charset="0"/>
              </a:rPr>
              <a:t>aan</a:t>
            </a:r>
            <a:r>
              <a:rPr lang="en-US" altLang="nl-NL" dirty="0">
                <a:latin typeface="Arial" panose="020B0604020202020204" pitchFamily="34" charset="0"/>
              </a:rPr>
              <a:t> </a:t>
            </a:r>
            <a:r>
              <a:rPr lang="en-US" altLang="nl-NL" dirty="0" err="1">
                <a:latin typeface="Arial" panose="020B0604020202020204" pitchFamily="34" charset="0"/>
              </a:rPr>
              <a:t>koppelt</a:t>
            </a:r>
            <a:r>
              <a:rPr lang="en-US" altLang="nl-NL" dirty="0">
                <a:latin typeface="Arial" panose="020B0604020202020204" pitchFamily="34" charset="0"/>
              </a:rPr>
              <a:t>.  </a:t>
            </a:r>
          </a:p>
          <a:p>
            <a:endParaRPr lang="en-US" altLang="nl-NL" dirty="0">
              <a:latin typeface="Arial" panose="020B0604020202020204" pitchFamily="34" charset="0"/>
            </a:endParaRPr>
          </a:p>
          <a:p>
            <a:r>
              <a:rPr lang="en-US" altLang="nl-NL" dirty="0">
                <a:latin typeface="Arial" panose="020B0604020202020204" pitchFamily="34" charset="0"/>
              </a:rPr>
              <a:t>---</a:t>
            </a:r>
          </a:p>
          <a:p>
            <a:endParaRPr lang="en-US" altLang="nl-NL" dirty="0">
              <a:latin typeface="Arial" panose="020B0604020202020204" pitchFamily="34" charset="0"/>
            </a:endParaRPr>
          </a:p>
          <a:p>
            <a:r>
              <a:rPr lang="en-US" altLang="nl-NL" dirty="0">
                <a:latin typeface="Arial" panose="020B0604020202020204" pitchFamily="34" charset="0"/>
              </a:rPr>
              <a:t>Het </a:t>
            </a:r>
            <a:r>
              <a:rPr lang="en-US" altLang="nl-NL" dirty="0" err="1">
                <a:latin typeface="Arial" panose="020B0604020202020204" pitchFamily="34" charset="0"/>
              </a:rPr>
              <a:t>onthouden</a:t>
            </a:r>
            <a:r>
              <a:rPr lang="en-US" altLang="nl-NL" dirty="0">
                <a:latin typeface="Arial" panose="020B0604020202020204" pitchFamily="34" charset="0"/>
              </a:rPr>
              <a:t> van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boodschappenlijstje</a:t>
            </a:r>
            <a:r>
              <a:rPr lang="en-US" altLang="nl-NL" dirty="0">
                <a:latin typeface="Arial" panose="020B0604020202020204" pitchFamily="34" charset="0"/>
              </a:rPr>
              <a:t>: </a:t>
            </a:r>
            <a:r>
              <a:rPr lang="en-US" altLang="nl-NL" dirty="0" err="1">
                <a:latin typeface="Arial" panose="020B0604020202020204" pitchFamily="34" charset="0"/>
              </a:rPr>
              <a:t>werkgeheugen</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boodschappenlijstje</a:t>
            </a:r>
            <a:r>
              <a:rPr lang="en-US" altLang="nl-NL" dirty="0">
                <a:latin typeface="Arial" panose="020B0604020202020204" pitchFamily="34" charset="0"/>
              </a:rPr>
              <a:t> </a:t>
            </a:r>
            <a:r>
              <a:rPr lang="en-US" altLang="nl-NL" dirty="0" err="1">
                <a:latin typeface="Arial" panose="020B0604020202020204" pitchFamily="34" charset="0"/>
              </a:rPr>
              <a:t>onthoudt</a:t>
            </a:r>
            <a:r>
              <a:rPr lang="en-US" altLang="nl-NL" dirty="0">
                <a:latin typeface="Arial" panose="020B0604020202020204" pitchFamily="34" charset="0"/>
              </a:rPr>
              <a:t> om de </a:t>
            </a:r>
            <a:r>
              <a:rPr lang="en-US" altLang="nl-NL" dirty="0" err="1">
                <a:latin typeface="Arial" panose="020B0604020202020204" pitchFamily="34" charset="0"/>
              </a:rPr>
              <a:t>manier</a:t>
            </a:r>
            <a:r>
              <a:rPr lang="en-US" altLang="nl-NL" dirty="0">
                <a:latin typeface="Arial" panose="020B0604020202020204" pitchFamily="34" charset="0"/>
              </a:rPr>
              <a:t> </a:t>
            </a:r>
            <a:r>
              <a:rPr lang="en-US" altLang="nl-NL" dirty="0" err="1">
                <a:latin typeface="Arial" panose="020B0604020202020204" pitchFamily="34" charset="0"/>
              </a:rPr>
              <a:t>waarop</a:t>
            </a:r>
            <a:r>
              <a:rPr lang="en-US" altLang="nl-NL" dirty="0">
                <a:latin typeface="Arial" panose="020B0604020202020204" pitchFamily="34" charset="0"/>
              </a:rPr>
              <a:t> de </a:t>
            </a:r>
            <a:r>
              <a:rPr lang="en-US" altLang="nl-NL" dirty="0" err="1">
                <a:latin typeface="Arial" panose="020B0604020202020204" pitchFamily="34" charset="0"/>
              </a:rPr>
              <a:t>supermarkt</a:t>
            </a:r>
            <a:r>
              <a:rPr lang="en-US" altLang="nl-NL" dirty="0">
                <a:latin typeface="Arial" panose="020B0604020202020204" pitchFamily="34" charset="0"/>
              </a:rPr>
              <a:t> is </a:t>
            </a:r>
            <a:r>
              <a:rPr lang="en-US" altLang="nl-NL" dirty="0" err="1">
                <a:latin typeface="Arial" panose="020B0604020202020204" pitchFamily="34" charset="0"/>
              </a:rPr>
              <a:t>ingedeeld</a:t>
            </a:r>
            <a:r>
              <a:rPr lang="en-US" altLang="nl-NL" dirty="0">
                <a:latin typeface="Arial" panose="020B0604020202020204" pitchFamily="34" charset="0"/>
              </a:rPr>
              <a:t>, </a:t>
            </a:r>
            <a:r>
              <a:rPr lang="en-US" altLang="nl-NL" dirty="0" err="1">
                <a:latin typeface="Arial" panose="020B0604020202020204" pitchFamily="34" charset="0"/>
              </a:rPr>
              <a:t>korte</a:t>
            </a:r>
            <a:r>
              <a:rPr lang="en-US" altLang="nl-NL" dirty="0">
                <a:latin typeface="Arial" panose="020B0604020202020204" pitchFamily="34" charset="0"/>
              </a:rPr>
              <a:t> </a:t>
            </a:r>
            <a:r>
              <a:rPr lang="en-US" altLang="nl-NL" dirty="0" err="1">
                <a:latin typeface="Arial" panose="020B0604020202020204" pitchFamily="34" charset="0"/>
              </a:rPr>
              <a:t>termijn</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meteen</a:t>
            </a:r>
            <a:r>
              <a:rPr lang="en-US" altLang="nl-NL" dirty="0">
                <a:latin typeface="Arial" panose="020B0604020202020204" pitchFamily="34" charset="0"/>
              </a:rPr>
              <a:t> </a:t>
            </a:r>
            <a:r>
              <a:rPr lang="en-US" altLang="nl-NL" dirty="0" err="1">
                <a:latin typeface="Arial" panose="020B0604020202020204" pitchFamily="34" charset="0"/>
              </a:rPr>
              <a:t>boodschappen</a:t>
            </a:r>
            <a:r>
              <a:rPr lang="en-US" altLang="nl-NL" dirty="0">
                <a:latin typeface="Arial" panose="020B0604020202020204" pitchFamily="34" charset="0"/>
              </a:rPr>
              <a:t> </a:t>
            </a:r>
            <a:r>
              <a:rPr lang="en-US" altLang="nl-NL" dirty="0" err="1">
                <a:latin typeface="Arial" panose="020B0604020202020204" pitchFamily="34" charset="0"/>
              </a:rPr>
              <a:t>gaat</a:t>
            </a:r>
            <a:r>
              <a:rPr lang="en-US" altLang="nl-NL" dirty="0">
                <a:latin typeface="Arial" panose="020B0604020202020204" pitchFamily="34" charset="0"/>
              </a:rPr>
              <a:t> </a:t>
            </a:r>
            <a:r>
              <a:rPr lang="en-US" altLang="nl-NL" dirty="0" err="1">
                <a:latin typeface="Arial" panose="020B0604020202020204" pitchFamily="34" charset="0"/>
              </a:rPr>
              <a:t>doen</a:t>
            </a:r>
            <a:r>
              <a:rPr lang="en-US" altLang="nl-NL" dirty="0">
                <a:latin typeface="Arial" panose="020B0604020202020204" pitchFamily="34" charset="0"/>
              </a:rPr>
              <a:t> </a:t>
            </a:r>
            <a:r>
              <a:rPr lang="en-US" altLang="nl-NL" dirty="0" err="1">
                <a:latin typeface="Arial" panose="020B0604020202020204" pitchFamily="34" charset="0"/>
              </a:rPr>
              <a:t>en</a:t>
            </a:r>
            <a:r>
              <a:rPr lang="en-US" altLang="nl-NL" dirty="0">
                <a:latin typeface="Arial" panose="020B0604020202020204" pitchFamily="34" charset="0"/>
              </a:rPr>
              <a:t> </a:t>
            </a:r>
            <a:r>
              <a:rPr lang="en-US" altLang="nl-NL" dirty="0" err="1">
                <a:latin typeface="Arial" panose="020B0604020202020204" pitchFamily="34" charset="0"/>
              </a:rPr>
              <a:t>lange</a:t>
            </a:r>
            <a:r>
              <a:rPr lang="en-US" altLang="nl-NL" dirty="0">
                <a:latin typeface="Arial" panose="020B0604020202020204" pitchFamily="34" charset="0"/>
              </a:rPr>
              <a:t> </a:t>
            </a:r>
            <a:r>
              <a:rPr lang="en-US" altLang="nl-NL" dirty="0" err="1">
                <a:latin typeface="Arial" panose="020B0604020202020204" pitchFamily="34" charset="0"/>
              </a:rPr>
              <a:t>termijn</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alvast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boodschappenlijstje</a:t>
            </a:r>
            <a:r>
              <a:rPr lang="en-US" altLang="nl-NL" dirty="0">
                <a:latin typeface="Arial" panose="020B0604020202020204" pitchFamily="34" charset="0"/>
              </a:rPr>
              <a:t> </a:t>
            </a:r>
            <a:r>
              <a:rPr lang="en-US" altLang="nl-NL" dirty="0" err="1">
                <a:latin typeface="Arial" panose="020B0604020202020204" pitchFamily="34" charset="0"/>
              </a:rPr>
              <a:t>gaat</a:t>
            </a:r>
            <a:r>
              <a:rPr lang="en-US" altLang="nl-NL" dirty="0">
                <a:latin typeface="Arial" panose="020B0604020202020204" pitchFamily="34" charset="0"/>
              </a:rPr>
              <a:t> </a:t>
            </a:r>
            <a:r>
              <a:rPr lang="en-US" altLang="nl-NL" dirty="0" err="1">
                <a:latin typeface="Arial" panose="020B0604020202020204" pitchFamily="34" charset="0"/>
              </a:rPr>
              <a:t>onthouden</a:t>
            </a:r>
            <a:r>
              <a:rPr lang="en-US" altLang="nl-NL" dirty="0">
                <a:latin typeface="Arial" panose="020B0604020202020204" pitchFamily="34" charset="0"/>
              </a:rPr>
              <a:t> </a:t>
            </a:r>
            <a:r>
              <a:rPr lang="en-US" altLang="nl-NL" dirty="0" err="1">
                <a:latin typeface="Arial" panose="020B0604020202020204" pitchFamily="34" charset="0"/>
              </a:rPr>
              <a:t>voor</a:t>
            </a:r>
            <a:r>
              <a:rPr lang="en-US" altLang="nl-NL" dirty="0">
                <a:latin typeface="Arial" panose="020B0604020202020204" pitchFamily="34" charset="0"/>
              </a:rPr>
              <a:t> </a:t>
            </a:r>
            <a:r>
              <a:rPr lang="en-US" altLang="nl-NL" dirty="0" err="1">
                <a:latin typeface="Arial" panose="020B0604020202020204" pitchFamily="34" charset="0"/>
              </a:rPr>
              <a:t>volgende</a:t>
            </a:r>
            <a:r>
              <a:rPr lang="en-US" altLang="nl-NL" dirty="0">
                <a:latin typeface="Arial" panose="020B0604020202020204" pitchFamily="34" charset="0"/>
              </a:rPr>
              <a:t> week. </a:t>
            </a:r>
          </a:p>
          <a:p>
            <a:r>
              <a:rPr lang="en-US" altLang="nl-NL" dirty="0">
                <a:latin typeface="Arial" panose="020B0604020202020204" pitchFamily="34" charset="0"/>
              </a:rPr>
              <a:t>Piano spelen: is </a:t>
            </a:r>
            <a:r>
              <a:rPr lang="en-US" altLang="nl-NL" dirty="0" err="1">
                <a:latin typeface="Arial" panose="020B0604020202020204" pitchFamily="34" charset="0"/>
              </a:rPr>
              <a:t>lange</a:t>
            </a:r>
            <a:r>
              <a:rPr lang="en-US" altLang="nl-NL" dirty="0">
                <a:latin typeface="Arial" panose="020B0604020202020204" pitchFamily="34" charset="0"/>
              </a:rPr>
              <a:t> </a:t>
            </a:r>
            <a:r>
              <a:rPr lang="en-US" altLang="nl-NL" dirty="0" err="1">
                <a:latin typeface="Arial" panose="020B0604020202020204" pitchFamily="34" charset="0"/>
              </a:rPr>
              <a:t>termijn</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en</a:t>
            </a:r>
            <a:r>
              <a:rPr lang="en-US" altLang="nl-NL" dirty="0">
                <a:latin typeface="Arial" panose="020B0604020202020204" pitchFamily="34" charset="0"/>
              </a:rPr>
              <a:t> </a:t>
            </a:r>
            <a:r>
              <a:rPr lang="en-US" altLang="nl-NL" dirty="0" err="1">
                <a:latin typeface="Arial" panose="020B0604020202020204" pitchFamily="34" charset="0"/>
              </a:rPr>
              <a:t>geen</a:t>
            </a:r>
            <a:r>
              <a:rPr lang="en-US" altLang="nl-NL" dirty="0">
                <a:latin typeface="Arial" panose="020B0604020202020204" pitchFamily="34" charset="0"/>
              </a:rPr>
              <a:t> </a:t>
            </a:r>
            <a:r>
              <a:rPr lang="en-US" altLang="nl-NL" dirty="0" err="1">
                <a:latin typeface="Arial" panose="020B0604020202020204" pitchFamily="34" charset="0"/>
              </a:rPr>
              <a:t>werkgeheugen</a:t>
            </a:r>
            <a:r>
              <a:rPr lang="en-US" altLang="nl-NL" dirty="0">
                <a:latin typeface="Arial" panose="020B0604020202020204" pitchFamily="34" charset="0"/>
              </a:rPr>
              <a:t>, want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manipuleert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niet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gebruikt</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werkgeheugen</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stuk</a:t>
            </a:r>
            <a:r>
              <a:rPr lang="en-US" altLang="nl-NL" dirty="0">
                <a:latin typeface="Arial" panose="020B0604020202020204" pitchFamily="34" charset="0"/>
              </a:rPr>
              <a:t> </a:t>
            </a:r>
            <a:r>
              <a:rPr lang="en-US" altLang="nl-NL" dirty="0" err="1">
                <a:latin typeface="Arial" panose="020B0604020202020204" pitchFamily="34" charset="0"/>
              </a:rPr>
              <a:t>componeert</a:t>
            </a:r>
            <a:r>
              <a:rPr lang="en-US" altLang="nl-NL" dirty="0">
                <a:latin typeface="Arial" panose="020B0604020202020204" pitchFamily="34" charset="0"/>
              </a:rPr>
              <a:t> of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pianostuk</a:t>
            </a:r>
            <a:r>
              <a:rPr lang="en-US" altLang="nl-NL" dirty="0">
                <a:latin typeface="Arial" panose="020B0604020202020204" pitchFamily="34" charset="0"/>
              </a:rPr>
              <a:t> </a:t>
            </a:r>
            <a:r>
              <a:rPr lang="en-US" altLang="nl-NL" dirty="0" err="1">
                <a:latin typeface="Arial" panose="020B0604020202020204" pitchFamily="34" charset="0"/>
              </a:rPr>
              <a:t>omzet</a:t>
            </a:r>
            <a:r>
              <a:rPr lang="en-US" altLang="nl-NL" dirty="0">
                <a:latin typeface="Arial" panose="020B0604020202020204" pitchFamily="34" charset="0"/>
              </a:rPr>
              <a:t> </a:t>
            </a:r>
            <a:r>
              <a:rPr lang="en-US" altLang="nl-NL" dirty="0" err="1">
                <a:latin typeface="Arial" panose="020B0604020202020204" pitchFamily="34" charset="0"/>
              </a:rPr>
              <a:t>naar</a:t>
            </a:r>
            <a:r>
              <a:rPr lang="en-US" altLang="nl-NL" dirty="0">
                <a:latin typeface="Arial" panose="020B0604020202020204" pitchFamily="34" charset="0"/>
              </a:rPr>
              <a: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toonsoort</a:t>
            </a:r>
            <a:r>
              <a:rPr lang="en-US" altLang="nl-NL" dirty="0">
                <a:latin typeface="Arial" panose="020B0604020202020204" pitchFamily="34" charset="0"/>
              </a:rPr>
              <a:t>. </a:t>
            </a:r>
          </a:p>
          <a:p>
            <a:r>
              <a:rPr lang="en-US" altLang="nl-NL" dirty="0" err="1">
                <a:latin typeface="Arial" panose="020B0604020202020204" pitchFamily="34" charset="0"/>
              </a:rPr>
              <a:t>Onthouden</a:t>
            </a:r>
            <a:r>
              <a:rPr lang="en-US" altLang="nl-NL" dirty="0">
                <a:latin typeface="Arial" panose="020B0604020202020204" pitchFamily="34" charset="0"/>
              </a:rPr>
              <a:t> van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telefoonnummer</a:t>
            </a:r>
            <a:r>
              <a:rPr lang="en-US" altLang="nl-NL" dirty="0">
                <a:latin typeface="Arial" panose="020B0604020202020204" pitchFamily="34" charset="0"/>
              </a:rPr>
              <a:t>: </a:t>
            </a:r>
            <a:r>
              <a:rPr lang="en-US" altLang="nl-NL" dirty="0" err="1">
                <a:latin typeface="Arial" panose="020B0604020202020204" pitchFamily="34" charset="0"/>
              </a:rPr>
              <a:t>lange</a:t>
            </a:r>
            <a:r>
              <a:rPr lang="en-US" altLang="nl-NL" dirty="0">
                <a:latin typeface="Arial" panose="020B0604020202020204" pitchFamily="34" charset="0"/>
              </a:rPr>
              <a:t> </a:t>
            </a:r>
            <a:r>
              <a:rPr lang="en-US" altLang="nl-NL" dirty="0" err="1">
                <a:latin typeface="Arial" panose="020B0604020202020204" pitchFamily="34" charset="0"/>
              </a:rPr>
              <a:t>termijn</a:t>
            </a:r>
            <a:r>
              <a:rPr lang="en-US" altLang="nl-NL" dirty="0">
                <a:latin typeface="Arial" panose="020B0604020202020204" pitchFamily="34" charset="0"/>
              </a:rPr>
              <a:t> </a:t>
            </a:r>
            <a:r>
              <a:rPr lang="en-US" altLang="nl-NL" dirty="0" err="1">
                <a:latin typeface="Arial" panose="020B0604020202020204" pitchFamily="34" charset="0"/>
              </a:rPr>
              <a:t>geheugen</a:t>
            </a:r>
            <a:r>
              <a:rPr lang="en-US" altLang="nl-NL" dirty="0">
                <a:latin typeface="Arial" panose="020B0604020202020204" pitchFamily="34" charset="0"/>
              </a:rPr>
              <a:t>. </a:t>
            </a:r>
            <a:r>
              <a:rPr lang="en-US" altLang="nl-NL" dirty="0" err="1">
                <a:latin typeface="Arial" panose="020B0604020202020204" pitchFamily="34" charset="0"/>
              </a:rPr>
              <a:t>Kan</a:t>
            </a:r>
            <a:r>
              <a:rPr lang="en-US" altLang="nl-NL" dirty="0">
                <a:latin typeface="Arial" panose="020B0604020202020204" pitchFamily="34" charset="0"/>
              </a:rPr>
              <a:t> </a:t>
            </a:r>
            <a:r>
              <a:rPr lang="en-US" altLang="nl-NL" dirty="0" err="1">
                <a:latin typeface="Arial" panose="020B0604020202020204" pitchFamily="34" charset="0"/>
              </a:rPr>
              <a:t>ook</a:t>
            </a:r>
            <a:r>
              <a:rPr lang="en-US" altLang="nl-NL" dirty="0">
                <a:latin typeface="Arial" panose="020B0604020202020204" pitchFamily="34" charset="0"/>
              </a:rPr>
              <a:t> </a:t>
            </a:r>
            <a:r>
              <a:rPr lang="en-US" altLang="nl-NL" dirty="0" err="1">
                <a:latin typeface="Arial" panose="020B0604020202020204" pitchFamily="34" charset="0"/>
              </a:rPr>
              <a:t>werkgeheugen</a:t>
            </a:r>
            <a:r>
              <a:rPr lang="en-US" altLang="nl-NL" dirty="0">
                <a:latin typeface="Arial" panose="020B0604020202020204" pitchFamily="34" charset="0"/>
              </a:rPr>
              <a:t> </a:t>
            </a:r>
            <a:r>
              <a:rPr lang="en-US" altLang="nl-NL" dirty="0" err="1">
                <a:latin typeface="Arial" panose="020B0604020202020204" pitchFamily="34" charset="0"/>
              </a:rPr>
              <a:t>zijn</a:t>
            </a:r>
            <a:r>
              <a:rPr lang="en-US" altLang="nl-NL" dirty="0">
                <a:latin typeface="Arial" panose="020B0604020202020204" pitchFamily="34" charset="0"/>
              </a:rPr>
              <a:t>, </a:t>
            </a:r>
            <a:r>
              <a:rPr lang="en-US" altLang="nl-NL" dirty="0" err="1">
                <a:latin typeface="Arial" panose="020B0604020202020204" pitchFamily="34" charset="0"/>
              </a:rPr>
              <a:t>als</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je</a:t>
            </a:r>
            <a:r>
              <a:rPr lang="en-US" altLang="nl-NL" dirty="0">
                <a:latin typeface="Arial" panose="020B0604020202020204" pitchFamily="34" charset="0"/>
              </a:rPr>
              <a:t> </a:t>
            </a:r>
            <a:r>
              <a:rPr lang="en-US" altLang="nl-NL" dirty="0" err="1">
                <a:latin typeface="Arial" panose="020B0604020202020204" pitchFamily="34" charset="0"/>
              </a:rPr>
              <a:t>telefoonnummer</a:t>
            </a:r>
            <a:r>
              <a:rPr lang="en-US" altLang="nl-NL" dirty="0">
                <a:latin typeface="Arial" panose="020B0604020202020204" pitchFamily="34" charset="0"/>
              </a:rPr>
              <a:t> </a:t>
            </a:r>
            <a:r>
              <a:rPr lang="en-US" altLang="nl-NL" dirty="0" err="1">
                <a:latin typeface="Arial" panose="020B0604020202020204" pitchFamily="34" charset="0"/>
              </a:rPr>
              <a:t>onthoudt</a:t>
            </a:r>
            <a:r>
              <a:rPr lang="en-US" altLang="nl-NL" dirty="0">
                <a:latin typeface="Arial" panose="020B0604020202020204" pitchFamily="34" charset="0"/>
              </a:rPr>
              <a:t> door het op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delen</a:t>
            </a:r>
            <a:r>
              <a:rPr lang="en-US" altLang="nl-NL" dirty="0">
                <a:latin typeface="Arial" panose="020B0604020202020204" pitchFamily="34" charset="0"/>
              </a:rPr>
              <a:t> in chunks. </a:t>
            </a:r>
            <a:r>
              <a:rPr lang="en-US" altLang="nl-NL" dirty="0" err="1">
                <a:latin typeface="Arial" panose="020B0604020202020204" pitchFamily="34" charset="0"/>
              </a:rPr>
              <a:t>Dus</a:t>
            </a:r>
            <a:r>
              <a:rPr lang="en-US" altLang="nl-NL" dirty="0">
                <a:latin typeface="Arial" panose="020B0604020202020204" pitchFamily="34" charset="0"/>
              </a:rPr>
              <a:t> </a:t>
            </a:r>
            <a:r>
              <a:rPr lang="en-US" altLang="nl-NL" dirty="0" err="1">
                <a:latin typeface="Arial" panose="020B0604020202020204" pitchFamily="34" charset="0"/>
              </a:rPr>
              <a:t>bijvoorbeeld</a:t>
            </a:r>
            <a:r>
              <a:rPr lang="en-US" altLang="nl-NL" dirty="0">
                <a:latin typeface="Arial" panose="020B0604020202020204" pitchFamily="34" charset="0"/>
              </a:rPr>
              <a:t> 06 </a:t>
            </a:r>
            <a:r>
              <a:rPr lang="en-US" altLang="nl-NL" dirty="0" err="1">
                <a:latin typeface="Arial" panose="020B0604020202020204" pitchFamily="34" charset="0"/>
              </a:rPr>
              <a:t>veertig</a:t>
            </a:r>
            <a:r>
              <a:rPr lang="en-US" altLang="nl-NL" dirty="0">
                <a:latin typeface="Arial" panose="020B0604020202020204" pitchFamily="34" charset="0"/>
              </a:rPr>
              <a:t> </a:t>
            </a:r>
            <a:r>
              <a:rPr lang="en-US" altLang="nl-NL" dirty="0" err="1">
                <a:latin typeface="Arial" panose="020B0604020202020204" pitchFamily="34" charset="0"/>
              </a:rPr>
              <a:t>vijftien</a:t>
            </a:r>
            <a:r>
              <a:rPr lang="en-US" altLang="nl-NL" dirty="0">
                <a:latin typeface="Arial" panose="020B0604020202020204" pitchFamily="34" charset="0"/>
              </a:rPr>
              <a:t> </a:t>
            </a:r>
            <a:r>
              <a:rPr lang="en-US" altLang="nl-NL" dirty="0" err="1">
                <a:latin typeface="Arial" panose="020B0604020202020204" pitchFamily="34" charset="0"/>
              </a:rPr>
              <a:t>vierendertig</a:t>
            </a:r>
            <a:r>
              <a:rPr lang="en-US" altLang="nl-NL" dirty="0">
                <a:latin typeface="Arial" panose="020B0604020202020204" pitchFamily="34" charset="0"/>
              </a:rPr>
              <a:t> </a:t>
            </a:r>
          </a:p>
          <a:p>
            <a:r>
              <a:rPr lang="en-US" altLang="nl-NL" dirty="0" err="1">
                <a:latin typeface="Arial" panose="020B0604020202020204" pitchFamily="34" charset="0"/>
              </a:rPr>
              <a:t>Hoofdrekenen</a:t>
            </a:r>
            <a:r>
              <a:rPr lang="en-US" altLang="nl-NL" dirty="0">
                <a:latin typeface="Arial" panose="020B0604020202020204" pitchFamily="34" charset="0"/>
              </a:rPr>
              <a:t>: </a:t>
            </a:r>
            <a:r>
              <a:rPr lang="en-US" altLang="nl-NL" dirty="0" err="1">
                <a:latin typeface="Arial" panose="020B0604020202020204" pitchFamily="34" charset="0"/>
              </a:rPr>
              <a:t>altijd</a:t>
            </a:r>
            <a:r>
              <a:rPr lang="en-US" altLang="nl-NL" dirty="0">
                <a:latin typeface="Arial" panose="020B0604020202020204" pitchFamily="34" charset="0"/>
              </a:rPr>
              <a:t> </a:t>
            </a:r>
            <a:r>
              <a:rPr lang="en-US" altLang="nl-NL" dirty="0" err="1">
                <a:latin typeface="Arial" panose="020B0604020202020204" pitchFamily="34" charset="0"/>
              </a:rPr>
              <a:t>werkgeheugen</a:t>
            </a:r>
            <a:endParaRPr lang="en-US" altLang="nl-NL"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7</a:t>
            </a:fld>
            <a:endParaRPr lang="en-US"/>
          </a:p>
        </p:txBody>
      </p:sp>
    </p:spTree>
    <p:extLst>
      <p:ext uri="{BB962C8B-B14F-4D97-AF65-F5344CB8AC3E}">
        <p14:creationId xmlns:p14="http://schemas.microsoft.com/office/powerpoint/2010/main" val="3031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Vertel</a:t>
            </a:r>
            <a:r>
              <a:rPr lang="en-US" dirty="0"/>
              <a:t> over </a:t>
            </a:r>
            <a:r>
              <a:rPr lang="en-US" dirty="0" err="1"/>
              <a:t>verschillende</a:t>
            </a:r>
            <a:r>
              <a:rPr lang="en-US" dirty="0"/>
              <a:t> </a:t>
            </a:r>
            <a:r>
              <a:rPr lang="en-US" dirty="0" err="1"/>
              <a:t>testjes</a:t>
            </a:r>
            <a:r>
              <a:rPr lang="en-US" dirty="0"/>
              <a:t> </a:t>
            </a:r>
            <a:r>
              <a:rPr lang="en-US" dirty="0" err="1"/>
              <a:t>voor</a:t>
            </a:r>
            <a:r>
              <a:rPr lang="en-US" dirty="0"/>
              <a:t> de </a:t>
            </a:r>
            <a:r>
              <a:rPr lang="en-US" dirty="0" err="1"/>
              <a:t>verschillende</a:t>
            </a:r>
            <a:r>
              <a:rPr lang="en-US" dirty="0"/>
              <a:t> </a:t>
            </a:r>
            <a:r>
              <a:rPr lang="en-US" dirty="0" err="1"/>
              <a:t>geheugens</a:t>
            </a:r>
            <a:r>
              <a:rPr lang="en-US" dirty="0"/>
              <a:t> (</a:t>
            </a:r>
            <a:r>
              <a:rPr lang="en-US" dirty="0" err="1"/>
              <a:t>korte</a:t>
            </a:r>
            <a:r>
              <a:rPr lang="en-US" dirty="0"/>
              <a:t> </a:t>
            </a:r>
            <a:r>
              <a:rPr lang="en-US" dirty="0" err="1"/>
              <a:t>termijn</a:t>
            </a:r>
            <a:r>
              <a:rPr lang="en-US" dirty="0"/>
              <a:t>, </a:t>
            </a:r>
            <a:r>
              <a:rPr lang="en-US" dirty="0" err="1"/>
              <a:t>werkgeheugen</a:t>
            </a:r>
            <a:r>
              <a:rPr lang="en-US" dirty="0"/>
              <a:t>, </a:t>
            </a:r>
            <a:r>
              <a:rPr lang="en-US" dirty="0" err="1"/>
              <a:t>lange</a:t>
            </a:r>
            <a:r>
              <a:rPr lang="en-US" dirty="0"/>
              <a:t> </a:t>
            </a:r>
            <a:r>
              <a:rPr lang="en-US" dirty="0" err="1"/>
              <a:t>termijn</a:t>
            </a:r>
            <a:r>
              <a:rPr lang="en-US" dirty="0"/>
              <a:t>). </a:t>
            </a:r>
            <a:r>
              <a:rPr lang="en-US" dirty="0" err="1"/>
              <a:t>Bij</a:t>
            </a:r>
            <a:r>
              <a:rPr lang="en-US" dirty="0"/>
              <a:t> </a:t>
            </a:r>
            <a:r>
              <a:rPr lang="en-US" dirty="0" err="1"/>
              <a:t>veel</a:t>
            </a:r>
            <a:r>
              <a:rPr lang="en-US" dirty="0"/>
              <a:t> van </a:t>
            </a:r>
            <a:r>
              <a:rPr lang="en-US" dirty="0" err="1"/>
              <a:t>deze</a:t>
            </a:r>
            <a:r>
              <a:rPr lang="en-US" dirty="0"/>
              <a:t> </a:t>
            </a:r>
            <a:r>
              <a:rPr lang="en-US" dirty="0" err="1"/>
              <a:t>testjes</a:t>
            </a:r>
            <a:r>
              <a:rPr lang="en-US" dirty="0"/>
              <a:t> </a:t>
            </a:r>
            <a:r>
              <a:rPr lang="en-US" dirty="0" err="1"/>
              <a:t>zijn</a:t>
            </a:r>
            <a:r>
              <a:rPr lang="en-US" dirty="0"/>
              <a:t> </a:t>
            </a:r>
            <a:r>
              <a:rPr lang="en-US" dirty="0" err="1"/>
              <a:t>aandacht</a:t>
            </a:r>
            <a:r>
              <a:rPr lang="en-US" dirty="0"/>
              <a:t> </a:t>
            </a:r>
            <a:r>
              <a:rPr lang="en-US" dirty="0" err="1"/>
              <a:t>en</a:t>
            </a:r>
            <a:r>
              <a:rPr lang="en-US" dirty="0"/>
              <a:t> </a:t>
            </a:r>
            <a:r>
              <a:rPr lang="en-US" dirty="0" err="1"/>
              <a:t>concentratie</a:t>
            </a:r>
            <a:r>
              <a:rPr lang="en-US" dirty="0"/>
              <a:t> </a:t>
            </a:r>
            <a:r>
              <a:rPr lang="en-US" dirty="0" err="1"/>
              <a:t>ook</a:t>
            </a:r>
            <a:r>
              <a:rPr lang="en-US" dirty="0"/>
              <a:t> van </a:t>
            </a:r>
            <a:r>
              <a:rPr lang="en-US" dirty="0" err="1"/>
              <a:t>belang</a:t>
            </a:r>
            <a:r>
              <a:rPr lang="en-US" dirty="0"/>
              <a:t>. </a:t>
            </a:r>
          </a:p>
          <a:p>
            <a:endParaRPr lang="en-US" dirty="0"/>
          </a:p>
          <a:p>
            <a:pPr marL="171450" indent="-171450">
              <a:buFont typeface="Arial" panose="020B0604020202020204" pitchFamily="34" charset="0"/>
              <a:buChar char="•"/>
            </a:pPr>
            <a:r>
              <a:rPr lang="en-US" dirty="0" err="1"/>
              <a:t>Cijferreeks</a:t>
            </a:r>
            <a:r>
              <a:rPr lang="en-US" dirty="0"/>
              <a:t> laten </a:t>
            </a:r>
            <a:r>
              <a:rPr lang="en-US" dirty="0" err="1"/>
              <a:t>onthouden</a:t>
            </a:r>
            <a:r>
              <a:rPr lang="en-US" dirty="0"/>
              <a:t> </a:t>
            </a:r>
            <a:r>
              <a:rPr lang="en-US" dirty="0" err="1"/>
              <a:t>en</a:t>
            </a:r>
            <a:r>
              <a:rPr lang="en-US" dirty="0"/>
              <a:t> direct </a:t>
            </a:r>
            <a:r>
              <a:rPr lang="en-US" dirty="0" err="1"/>
              <a:t>terugvragen</a:t>
            </a:r>
            <a:endParaRPr lang="en-US" dirty="0"/>
          </a:p>
          <a:p>
            <a:pPr marL="171450" indent="-171450">
              <a:buFont typeface="Arial" panose="020B0604020202020204" pitchFamily="34" charset="0"/>
              <a:buChar char="•"/>
            </a:pPr>
            <a:r>
              <a:rPr lang="en-US" dirty="0" err="1"/>
              <a:t>Boodschappenlijst</a:t>
            </a:r>
            <a:r>
              <a:rPr lang="en-US" dirty="0"/>
              <a:t> laten </a:t>
            </a:r>
            <a:r>
              <a:rPr lang="en-US" dirty="0" err="1"/>
              <a:t>onthouden</a:t>
            </a:r>
            <a:r>
              <a:rPr lang="en-US" dirty="0"/>
              <a:t> </a:t>
            </a:r>
            <a:r>
              <a:rPr lang="en-US" dirty="0" err="1"/>
              <a:t>en</a:t>
            </a:r>
            <a:r>
              <a:rPr lang="en-US" dirty="0"/>
              <a:t> </a:t>
            </a:r>
            <a:r>
              <a:rPr lang="en-US" dirty="0" err="1"/>
              <a:t>na</a:t>
            </a:r>
            <a:r>
              <a:rPr lang="en-US" dirty="0"/>
              <a:t> 15 min </a:t>
            </a:r>
            <a:r>
              <a:rPr lang="en-US" dirty="0" err="1"/>
              <a:t>terugvragen</a:t>
            </a:r>
            <a:endParaRPr lang="en-US" dirty="0"/>
          </a:p>
          <a:p>
            <a:pPr marL="171450" indent="-171450">
              <a:buFont typeface="Arial" panose="020B0604020202020204" pitchFamily="34" charset="0"/>
              <a:buChar char="•"/>
            </a:pPr>
            <a:r>
              <a:rPr lang="en-US" dirty="0" err="1"/>
              <a:t>Plaatjes</a:t>
            </a:r>
            <a:r>
              <a:rPr lang="en-US" dirty="0"/>
              <a:t> laten </a:t>
            </a:r>
            <a:r>
              <a:rPr lang="en-US" dirty="0" err="1"/>
              <a:t>zien</a:t>
            </a:r>
            <a:r>
              <a:rPr lang="en-US" dirty="0"/>
              <a:t> </a:t>
            </a:r>
          </a:p>
          <a:p>
            <a:pPr marL="171450" indent="-171450">
              <a:buFont typeface="Arial" panose="020B0604020202020204" pitchFamily="34" charset="0"/>
              <a:buChar char="•"/>
            </a:pPr>
            <a:r>
              <a:rPr lang="en-US" dirty="0"/>
              <a:t>Digit span task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74EDC29-AE40-3243-86C5-2CDF93D17F73}" type="slidenum">
              <a:rPr lang="en-US" smtClean="0"/>
              <a:t>8</a:t>
            </a:fld>
            <a:endParaRPr lang="en-US"/>
          </a:p>
        </p:txBody>
      </p:sp>
    </p:spTree>
    <p:extLst>
      <p:ext uri="{BB962C8B-B14F-4D97-AF65-F5344CB8AC3E}">
        <p14:creationId xmlns:p14="http://schemas.microsoft.com/office/powerpoint/2010/main" val="6880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afbeelding 1">
            <a:extLst>
              <a:ext uri="{FF2B5EF4-FFF2-40B4-BE49-F238E27FC236}">
                <a16:creationId xmlns:a16="http://schemas.microsoft.com/office/drawing/2014/main" id="{043493B3-9825-2A42-B002-B52C657F8600}"/>
              </a:ext>
            </a:extLst>
          </p:cNvPr>
          <p:cNvSpPr>
            <a:spLocks noGrp="1" noRot="1" noChangeAspect="1" noChangeArrowheads="1" noTextEdit="1"/>
          </p:cNvSpPr>
          <p:nvPr>
            <p:ph type="sldImg"/>
          </p:nvPr>
        </p:nvSpPr>
        <p:spPr>
          <a:ln/>
        </p:spPr>
      </p:sp>
      <p:sp>
        <p:nvSpPr>
          <p:cNvPr id="40962" name="Tijdelijke aanduiding voor notities 2">
            <a:extLst>
              <a:ext uri="{FF2B5EF4-FFF2-40B4-BE49-F238E27FC236}">
                <a16:creationId xmlns:a16="http://schemas.microsoft.com/office/drawing/2014/main" id="{E991C880-509F-BF40-B487-7D563DE225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Laat ze de eerste vier regels klassikaal doen</a:t>
            </a:r>
          </a:p>
          <a:p>
            <a:endParaRPr lang="nl-NL" altLang="nl-NL" dirty="0">
              <a:latin typeface="Arial" panose="020B0604020202020204" pitchFamily="34" charset="0"/>
            </a:endParaRPr>
          </a:p>
          <a:p>
            <a:r>
              <a:rPr lang="nl-NL" altLang="nl-NL" dirty="0">
                <a:latin typeface="Arial" panose="020B0604020202020204" pitchFamily="34" charset="0"/>
              </a:rPr>
              <a:t>STROOP </a:t>
            </a:r>
            <a:r>
              <a:rPr lang="nl-NL" altLang="nl-NL" dirty="0" err="1">
                <a:latin typeface="Arial" panose="020B0604020202020204" pitchFamily="34" charset="0"/>
              </a:rPr>
              <a:t>task</a:t>
            </a:r>
            <a:endParaRPr lang="nl-NL" altLang="nl-NL" dirty="0">
              <a:latin typeface="Arial" panose="020B0604020202020204" pitchFamily="34" charset="0"/>
            </a:endParaRPr>
          </a:p>
        </p:txBody>
      </p:sp>
      <p:sp>
        <p:nvSpPr>
          <p:cNvPr id="40963" name="Tijdelijke aanduiding voor dianummer 3">
            <a:extLst>
              <a:ext uri="{FF2B5EF4-FFF2-40B4-BE49-F238E27FC236}">
                <a16:creationId xmlns:a16="http://schemas.microsoft.com/office/drawing/2014/main" id="{BF1D20A5-2531-5644-A6CF-8DF648A20C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DF2B7-7A8A-4140-AEC8-563C2E3A4761}" type="slidenum">
              <a:rPr lang="en-US" altLang="nl-NL"/>
              <a:pPr/>
              <a:t>9</a:t>
            </a:fld>
            <a:endParaRPr lang="en-US" altLang="nl-NL"/>
          </a:p>
        </p:txBody>
      </p:sp>
    </p:spTree>
    <p:extLst>
      <p:ext uri="{BB962C8B-B14F-4D97-AF65-F5344CB8AC3E}">
        <p14:creationId xmlns:p14="http://schemas.microsoft.com/office/powerpoint/2010/main" val="232352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EBF2AD7B-CCDE-E74D-81FA-EC53C372F97B}"/>
              </a:ext>
            </a:extLst>
          </p:cNvPr>
          <p:cNvSpPr>
            <a:spLocks noGrp="1" noRot="1" noChangeAspect="1" noChangeArrowheads="1" noTextEdit="1"/>
          </p:cNvSpPr>
          <p:nvPr>
            <p:ph type="sldImg"/>
          </p:nvPr>
        </p:nvSpPr>
        <p:spPr>
          <a:ln/>
        </p:spPr>
      </p:sp>
      <p:sp>
        <p:nvSpPr>
          <p:cNvPr id="43010" name="Tijdelijke aanduiding voor notities 2">
            <a:extLst>
              <a:ext uri="{FF2B5EF4-FFF2-40B4-BE49-F238E27FC236}">
                <a16:creationId xmlns:a16="http://schemas.microsoft.com/office/drawing/2014/main" id="{3A28F277-8826-A24C-9464-5E9580EEA0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Same als vorige slide + vraag hier of ze kunnen bedenken waarom dit al ietsje moeilijker is dan de vorige slide. (visuele input met cognitieve/taal output)</a:t>
            </a:r>
          </a:p>
        </p:txBody>
      </p:sp>
      <p:sp>
        <p:nvSpPr>
          <p:cNvPr id="43011" name="Tijdelijke aanduiding voor dianummer 3">
            <a:extLst>
              <a:ext uri="{FF2B5EF4-FFF2-40B4-BE49-F238E27FC236}">
                <a16:creationId xmlns:a16="http://schemas.microsoft.com/office/drawing/2014/main" id="{0388930C-8861-ED47-8CA3-09B526F2F8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BB441-C3B3-394F-A736-C8A3B39C12E9}" type="slidenum">
              <a:rPr lang="en-US" altLang="nl-NL"/>
              <a:pPr/>
              <a:t>10</a:t>
            </a:fld>
            <a:endParaRPr lang="en-US" altLang="nl-NL"/>
          </a:p>
        </p:txBody>
      </p:sp>
    </p:spTree>
    <p:extLst>
      <p:ext uri="{BB962C8B-B14F-4D97-AF65-F5344CB8AC3E}">
        <p14:creationId xmlns:p14="http://schemas.microsoft.com/office/powerpoint/2010/main" val="201661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jdelijke aanduiding voor dia-afbeelding 1">
            <a:extLst>
              <a:ext uri="{FF2B5EF4-FFF2-40B4-BE49-F238E27FC236}">
                <a16:creationId xmlns:a16="http://schemas.microsoft.com/office/drawing/2014/main" id="{D92F05AF-A918-AD49-BC78-E259BC269707}"/>
              </a:ext>
            </a:extLst>
          </p:cNvPr>
          <p:cNvSpPr>
            <a:spLocks noGrp="1" noRot="1" noChangeAspect="1" noChangeArrowheads="1" noTextEdit="1"/>
          </p:cNvSpPr>
          <p:nvPr>
            <p:ph type="sldImg"/>
          </p:nvPr>
        </p:nvSpPr>
        <p:spPr>
          <a:ln/>
        </p:spPr>
      </p:sp>
      <p:sp>
        <p:nvSpPr>
          <p:cNvPr id="45058" name="Tijdelijke aanduiding voor notities 2">
            <a:extLst>
              <a:ext uri="{FF2B5EF4-FFF2-40B4-BE49-F238E27FC236}">
                <a16:creationId xmlns:a16="http://schemas.microsoft.com/office/drawing/2014/main" id="{EFE43FB1-FE49-224E-BD16-2C25468EC3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Same + waarom is dit nou super moeilijk? Uit leggen dat dat door inhibitie komt. Je kan ook vertellen over de trucjes waarmee je dit makkelijker kan doen, door bijvoorbeeld je bril af te zetten. Ook kan je vertellen dat mensen met ADHD dit heel slecht kunnen vanwege gebrek aan inhibitie. </a:t>
            </a:r>
          </a:p>
        </p:txBody>
      </p:sp>
      <p:sp>
        <p:nvSpPr>
          <p:cNvPr id="45059" name="Tijdelijke aanduiding voor dianummer 3">
            <a:extLst>
              <a:ext uri="{FF2B5EF4-FFF2-40B4-BE49-F238E27FC236}">
                <a16:creationId xmlns:a16="http://schemas.microsoft.com/office/drawing/2014/main" id="{CFA40258-48C3-9A47-8514-ECE70319B2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D86644-12B4-1148-B1A6-6E60B7AB8205}" type="slidenum">
              <a:rPr lang="en-US" altLang="nl-NL"/>
              <a:pPr/>
              <a:t>11</a:t>
            </a:fld>
            <a:endParaRPr lang="en-US" altLang="nl-NL"/>
          </a:p>
        </p:txBody>
      </p:sp>
    </p:spTree>
    <p:extLst>
      <p:ext uri="{BB962C8B-B14F-4D97-AF65-F5344CB8AC3E}">
        <p14:creationId xmlns:p14="http://schemas.microsoft.com/office/powerpoint/2010/main" val="199876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0A8C-1D61-F149-AF32-524136016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F525EB-1CCF-C44C-BAFA-4C6207135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0EE7D4-B98B-2B48-9A4B-A6B1B860EF5C}"/>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61CCD07C-2D23-CA44-950C-006162083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2F285-15C2-454E-8FB7-B4B88CD3B894}"/>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60753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9886-A08C-3E40-96A5-3212D95EC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67E125-6DA0-DE41-893A-B913BEDDB7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1E2E2-2122-6D44-9CA6-693FC8435566}"/>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2EC629D6-5D95-2A46-9410-A6CB23BE7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B9C5C-16D5-934B-95E8-34C25EBD4658}"/>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109405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ACFA5-DF6A-FD4C-A5D0-10DD08333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9849E6-BDE9-6146-AD4F-507ED7EC72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1D917-1DE5-4346-8CBF-FEF3DB4EBACB}"/>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367B7238-94A9-8944-AD37-90E33ED10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FB8A9-2B22-074E-B4C4-A5EF82E9A9C5}"/>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46607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14F0-B921-4F44-AC7F-0C0FF7717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3B20F-BB8E-D949-8374-C1C5965230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B0489-0C54-3A44-AB0C-65FF4267C990}"/>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02B5B5CD-E811-0E45-BEAE-A38F61A7C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22192-9C2D-6043-9365-C3A63A2B0807}"/>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99558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C7FD-2C9D-2049-86E6-3436451CA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502CB-851F-B140-ACFD-AC43C0D29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6023C6-DD79-B344-8A5F-509E955F0980}"/>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ABB407D5-AD97-2D42-8E32-3EB087856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B122E-C105-E744-9377-7034628A0223}"/>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28868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E447-68F0-7B4C-BFC8-87C77B6DE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1C41B-4051-4246-B078-504AAA0E6A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7119A-622C-534E-8107-4EECB18BEB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6CAE9A-42DE-6A42-9975-A862198EB5A7}"/>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6" name="Footer Placeholder 5">
            <a:extLst>
              <a:ext uri="{FF2B5EF4-FFF2-40B4-BE49-F238E27FC236}">
                <a16:creationId xmlns:a16="http://schemas.microsoft.com/office/drawing/2014/main" id="{0F713FF7-D7B8-C145-B718-E4E6982A1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2B50B-4EA5-5A40-839D-8ECCD206A636}"/>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12881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6CA2-F114-2847-9A5A-22516B1D4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E3411-88B9-1248-9F44-054339B78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A1F11C-12DC-5248-9DF2-D62A6B3BA8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97355-DDBB-C64E-BA41-EC038C645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1F2EEF-5E79-CA49-9050-38C1AC89B9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6D813-130B-6E42-AA20-0A623C953073}"/>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8" name="Footer Placeholder 7">
            <a:extLst>
              <a:ext uri="{FF2B5EF4-FFF2-40B4-BE49-F238E27FC236}">
                <a16:creationId xmlns:a16="http://schemas.microsoft.com/office/drawing/2014/main" id="{159A889A-7848-5F4E-B810-2327CC07B3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E7075F-B4DF-8B43-BC73-53D96D6AEA3E}"/>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238803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C3F1-F9E0-A646-9017-5E8BDB9C4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F490C-938E-A746-8926-00F349F1A7DC}"/>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4" name="Footer Placeholder 3">
            <a:extLst>
              <a:ext uri="{FF2B5EF4-FFF2-40B4-BE49-F238E27FC236}">
                <a16:creationId xmlns:a16="http://schemas.microsoft.com/office/drawing/2014/main" id="{EE9CB874-96D1-AB48-81FE-285C957E6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2262A-EAA9-BC43-9EC6-3DF474DE8837}"/>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12233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CE4D2-299C-2A4D-AFF7-E56AE45FC0D6}"/>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3" name="Footer Placeholder 2">
            <a:extLst>
              <a:ext uri="{FF2B5EF4-FFF2-40B4-BE49-F238E27FC236}">
                <a16:creationId xmlns:a16="http://schemas.microsoft.com/office/drawing/2014/main" id="{3B33DA0E-5005-7744-94A3-22348FE77F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E1EE3-3A25-984A-8951-F20DC61131C3}"/>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331639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6940-8A3B-114F-8983-7E0FDF8C5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88129C-65DE-B746-990D-D331D3D40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119B-A2FF-4641-8F96-843BADF0E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47D551-DD01-444D-B7B3-FF5E57F9875B}"/>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6" name="Footer Placeholder 5">
            <a:extLst>
              <a:ext uri="{FF2B5EF4-FFF2-40B4-BE49-F238E27FC236}">
                <a16:creationId xmlns:a16="http://schemas.microsoft.com/office/drawing/2014/main" id="{C978C626-18AF-284C-9F6F-38C71335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DC9B4-725A-0840-B85E-0C69D918F394}"/>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422260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5177-CB2B-6C43-8D0B-90C7BE96C5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63168-7109-4A4A-B54B-FC115C7BA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4D362-202E-E74A-9C33-0FEAAA409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6718AD-1009-0942-9B68-410FA59D2E05}"/>
              </a:ext>
            </a:extLst>
          </p:cNvPr>
          <p:cNvSpPr>
            <a:spLocks noGrp="1"/>
          </p:cNvSpPr>
          <p:nvPr>
            <p:ph type="dt" sz="half" idx="10"/>
          </p:nvPr>
        </p:nvSpPr>
        <p:spPr/>
        <p:txBody>
          <a:bodyPr/>
          <a:lstStyle/>
          <a:p>
            <a:fld id="{DF50F0AA-F096-514C-BF8F-4F33831456AC}" type="datetimeFigureOut">
              <a:rPr lang="en-US" smtClean="0"/>
              <a:t>5/21/2022</a:t>
            </a:fld>
            <a:endParaRPr lang="en-US"/>
          </a:p>
        </p:txBody>
      </p:sp>
      <p:sp>
        <p:nvSpPr>
          <p:cNvPr id="6" name="Footer Placeholder 5">
            <a:extLst>
              <a:ext uri="{FF2B5EF4-FFF2-40B4-BE49-F238E27FC236}">
                <a16:creationId xmlns:a16="http://schemas.microsoft.com/office/drawing/2014/main" id="{4C56B47E-75CD-7E4C-97D0-C77ECB803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5E584-388D-8C4E-9B44-8572E4026BBC}"/>
              </a:ext>
            </a:extLst>
          </p:cNvPr>
          <p:cNvSpPr>
            <a:spLocks noGrp="1"/>
          </p:cNvSpPr>
          <p:nvPr>
            <p:ph type="sldNum" sz="quarter" idx="12"/>
          </p:nvPr>
        </p:nvSpPr>
        <p:spPr/>
        <p:txBody>
          <a:bodyPr/>
          <a:lstStyle/>
          <a:p>
            <a:fld id="{CEECBD44-C2A0-9044-8883-B683007FA4A6}" type="slidenum">
              <a:rPr lang="en-US" smtClean="0"/>
              <a:t>‹nr.›</a:t>
            </a:fld>
            <a:endParaRPr lang="en-US"/>
          </a:p>
        </p:txBody>
      </p:sp>
    </p:spTree>
    <p:extLst>
      <p:ext uri="{BB962C8B-B14F-4D97-AF65-F5344CB8AC3E}">
        <p14:creationId xmlns:p14="http://schemas.microsoft.com/office/powerpoint/2010/main" val="285127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9DABA-E2EB-B94A-8474-76FC70502E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E30F8-5DDF-7F42-9638-1BF725364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66E9-BC2C-B248-8C2A-3494A18CE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0F0AA-F096-514C-BF8F-4F33831456AC}" type="datetimeFigureOut">
              <a:rPr lang="en-US" smtClean="0"/>
              <a:t>5/21/2022</a:t>
            </a:fld>
            <a:endParaRPr lang="en-US"/>
          </a:p>
        </p:txBody>
      </p:sp>
      <p:sp>
        <p:nvSpPr>
          <p:cNvPr id="5" name="Footer Placeholder 4">
            <a:extLst>
              <a:ext uri="{FF2B5EF4-FFF2-40B4-BE49-F238E27FC236}">
                <a16:creationId xmlns:a16="http://schemas.microsoft.com/office/drawing/2014/main" id="{66E7BFB0-99CD-FC48-AE0E-EE116B954F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0A40AF-BC30-CF49-A533-F43976328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CBD44-C2A0-9044-8883-B683007FA4A6}" type="slidenum">
              <a:rPr lang="en-US" smtClean="0"/>
              <a:t>‹nr.›</a:t>
            </a:fld>
            <a:endParaRPr lang="en-US"/>
          </a:p>
        </p:txBody>
      </p:sp>
    </p:spTree>
    <p:extLst>
      <p:ext uri="{BB962C8B-B14F-4D97-AF65-F5344CB8AC3E}">
        <p14:creationId xmlns:p14="http://schemas.microsoft.com/office/powerpoint/2010/main" val="4220214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reininbeeld.org/bib-kids/offerte-aanvrag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2CE5713-9885-BD4C-ABD7-14B8C39B5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303B6F-6E33-694F-A461-0D91D839081F}"/>
              </a:ext>
            </a:extLst>
          </p:cNvPr>
          <p:cNvSpPr>
            <a:spLocks noGrp="1"/>
          </p:cNvSpPr>
          <p:nvPr>
            <p:ph type="ctrTitle"/>
          </p:nvPr>
        </p:nvSpPr>
        <p:spPr>
          <a:xfrm>
            <a:off x="1524000" y="1775202"/>
            <a:ext cx="9144000" cy="2387600"/>
          </a:xfrm>
        </p:spPr>
        <p:txBody>
          <a:bodyPr/>
          <a:lstStyle/>
          <a:p>
            <a:r>
              <a:rPr lang="en-US" b="1" dirty="0" err="1"/>
              <a:t>Brein</a:t>
            </a:r>
            <a:r>
              <a:rPr lang="en-US" b="1" dirty="0"/>
              <a:t> in </a:t>
            </a:r>
            <a:r>
              <a:rPr lang="en-US" b="1" dirty="0" err="1"/>
              <a:t>Beeld</a:t>
            </a:r>
            <a:endParaRPr lang="en-US" b="1" dirty="0"/>
          </a:p>
        </p:txBody>
      </p:sp>
      <p:sp>
        <p:nvSpPr>
          <p:cNvPr id="3" name="Subtitle 2">
            <a:extLst>
              <a:ext uri="{FF2B5EF4-FFF2-40B4-BE49-F238E27FC236}">
                <a16:creationId xmlns:a16="http://schemas.microsoft.com/office/drawing/2014/main" id="{7CEAC247-38AE-064C-B0A7-85CEAE88EBDE}"/>
              </a:ext>
            </a:extLst>
          </p:cNvPr>
          <p:cNvSpPr>
            <a:spLocks noGrp="1"/>
          </p:cNvSpPr>
          <p:nvPr>
            <p:ph type="subTitle" idx="1"/>
          </p:nvPr>
        </p:nvSpPr>
        <p:spPr>
          <a:xfrm>
            <a:off x="1524000" y="4050844"/>
            <a:ext cx="9144000" cy="1655762"/>
          </a:xfrm>
        </p:spPr>
        <p:txBody>
          <a:bodyPr/>
          <a:lstStyle/>
          <a:p>
            <a:r>
              <a:rPr lang="en-US" dirty="0" err="1"/>
              <a:t>Bij</a:t>
            </a:r>
            <a:r>
              <a:rPr lang="en-US" dirty="0"/>
              <a:t> het </a:t>
            </a:r>
            <a:r>
              <a:rPr lang="en-US" dirty="0" err="1"/>
              <a:t>Nederlands</a:t>
            </a:r>
            <a:r>
              <a:rPr lang="en-US" dirty="0"/>
              <a:t> </a:t>
            </a:r>
            <a:r>
              <a:rPr lang="en-US" dirty="0" err="1"/>
              <a:t>Instituut</a:t>
            </a:r>
            <a:r>
              <a:rPr lang="en-US" dirty="0"/>
              <a:t> </a:t>
            </a:r>
            <a:r>
              <a:rPr lang="en-US" dirty="0" err="1"/>
              <a:t>voor</a:t>
            </a:r>
            <a:r>
              <a:rPr lang="en-US" dirty="0"/>
              <a:t> </a:t>
            </a:r>
            <a:r>
              <a:rPr lang="en-US" dirty="0" err="1"/>
              <a:t>Biologie</a:t>
            </a:r>
            <a:r>
              <a:rPr lang="en-US" dirty="0"/>
              <a:t>, </a:t>
            </a:r>
            <a:r>
              <a:rPr lang="en-US" dirty="0" err="1"/>
              <a:t>mei</a:t>
            </a:r>
            <a:r>
              <a:rPr lang="en-US" dirty="0"/>
              <a:t> 2022</a:t>
            </a:r>
          </a:p>
        </p:txBody>
      </p:sp>
      <p:pic>
        <p:nvPicPr>
          <p:cNvPr id="5" name="Picture 4">
            <a:extLst>
              <a:ext uri="{FF2B5EF4-FFF2-40B4-BE49-F238E27FC236}">
                <a16:creationId xmlns:a16="http://schemas.microsoft.com/office/drawing/2014/main" id="{225DD5F7-FF4B-6447-A043-6062852DFECE}"/>
              </a:ext>
            </a:extLst>
          </p:cNvPr>
          <p:cNvPicPr>
            <a:picLocks noChangeAspect="1"/>
          </p:cNvPicPr>
          <p:nvPr/>
        </p:nvPicPr>
        <p:blipFill>
          <a:blip r:embed="rId3"/>
          <a:stretch>
            <a:fillRect/>
          </a:stretch>
        </p:blipFill>
        <p:spPr>
          <a:xfrm>
            <a:off x="2371218" y="1306662"/>
            <a:ext cx="3351850" cy="1277777"/>
          </a:xfrm>
          <a:prstGeom prst="rect">
            <a:avLst/>
          </a:prstGeom>
        </p:spPr>
      </p:pic>
      <p:pic>
        <p:nvPicPr>
          <p:cNvPr id="6" name="Picture 5">
            <a:extLst>
              <a:ext uri="{FF2B5EF4-FFF2-40B4-BE49-F238E27FC236}">
                <a16:creationId xmlns:a16="http://schemas.microsoft.com/office/drawing/2014/main" id="{BA82984E-F95C-0D46-8452-39632CDCB443}"/>
              </a:ext>
            </a:extLst>
          </p:cNvPr>
          <p:cNvPicPr>
            <a:picLocks noChangeAspect="1"/>
          </p:cNvPicPr>
          <p:nvPr/>
        </p:nvPicPr>
        <p:blipFill>
          <a:blip r:embed="rId4"/>
          <a:stretch>
            <a:fillRect/>
          </a:stretch>
        </p:blipFill>
        <p:spPr>
          <a:xfrm>
            <a:off x="7083178" y="499349"/>
            <a:ext cx="2737604" cy="2737604"/>
          </a:xfrm>
          <a:prstGeom prst="rect">
            <a:avLst/>
          </a:prstGeom>
        </p:spPr>
      </p:pic>
    </p:spTree>
    <p:extLst>
      <p:ext uri="{BB962C8B-B14F-4D97-AF65-F5344CB8AC3E}">
        <p14:creationId xmlns:p14="http://schemas.microsoft.com/office/powerpoint/2010/main" val="1904744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73EC27E0-72C9-2647-A1B1-5E74B1B28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FB07E8EF-9F25-6843-A830-B75EF4A0C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86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454"/>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a:xfrm>
            <a:off x="3210339" y="2631246"/>
            <a:ext cx="10515600" cy="1325563"/>
          </a:xfrm>
        </p:spPr>
        <p:txBody>
          <a:bodyPr/>
          <a:lstStyle/>
          <a:p>
            <a:r>
              <a:rPr lang="en-US" dirty="0" err="1"/>
              <a:t>Vragen</a:t>
            </a:r>
            <a:r>
              <a:rPr lang="en-US" dirty="0"/>
              <a:t> over </a:t>
            </a:r>
            <a:r>
              <a:rPr lang="en-US" dirty="0" err="1"/>
              <a:t>cognitie</a:t>
            </a:r>
            <a:r>
              <a:rPr lang="en-US" dirty="0"/>
              <a:t>?</a:t>
            </a:r>
          </a:p>
        </p:txBody>
      </p:sp>
    </p:spTree>
    <p:extLst>
      <p:ext uri="{BB962C8B-B14F-4D97-AF65-F5344CB8AC3E}">
        <p14:creationId xmlns:p14="http://schemas.microsoft.com/office/powerpoint/2010/main" val="11312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b="1" dirty="0"/>
              <a:t>Workshop </a:t>
            </a:r>
            <a:r>
              <a:rPr lang="en-US" b="1" dirty="0" err="1"/>
              <a:t>hersenanatomie</a:t>
            </a:r>
            <a:endParaRPr lang="en-US" b="1" dirty="0"/>
          </a:p>
        </p:txBody>
      </p:sp>
      <p:pic>
        <p:nvPicPr>
          <p:cNvPr id="34" name="Content Placeholder 33">
            <a:extLst>
              <a:ext uri="{FF2B5EF4-FFF2-40B4-BE49-F238E27FC236}">
                <a16:creationId xmlns:a16="http://schemas.microsoft.com/office/drawing/2014/main" id="{E7C63A58-D069-EF4C-888C-6C5398A3A0E7}"/>
              </a:ext>
            </a:extLst>
          </p:cNvPr>
          <p:cNvPicPr>
            <a:picLocks noGrp="1" noChangeAspect="1"/>
          </p:cNvPicPr>
          <p:nvPr>
            <p:ph idx="1"/>
          </p:nvPr>
        </p:nvPicPr>
        <p:blipFill>
          <a:blip r:embed="rId4"/>
          <a:stretch>
            <a:fillRect/>
          </a:stretch>
        </p:blipFill>
        <p:spPr>
          <a:xfrm>
            <a:off x="3480905" y="1983432"/>
            <a:ext cx="4701900" cy="3952535"/>
          </a:xfrm>
        </p:spPr>
      </p:pic>
    </p:spTree>
    <p:extLst>
      <p:ext uri="{BB962C8B-B14F-4D97-AF65-F5344CB8AC3E}">
        <p14:creationId xmlns:p14="http://schemas.microsoft.com/office/powerpoint/2010/main" val="253160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DCD366D0-7EAB-1C41-9051-B98183ACC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http://ebooks.sinauer.com/blumenfeld2e/images/NTCC2e-Fig-02-01-0.jpg">
            <a:extLst>
              <a:ext uri="{FF2B5EF4-FFF2-40B4-BE49-F238E27FC236}">
                <a16:creationId xmlns:a16="http://schemas.microsoft.com/office/drawing/2014/main" id="{6CFB08F3-4F4D-B04D-83EF-1912852EFCD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8142" y="842964"/>
            <a:ext cx="4268298"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3142D23-C070-9343-BA8F-0F2CB1099711}"/>
              </a:ext>
            </a:extLst>
          </p:cNvPr>
          <p:cNvSpPr/>
          <p:nvPr/>
        </p:nvSpPr>
        <p:spPr>
          <a:xfrm>
            <a:off x="4451350" y="842964"/>
            <a:ext cx="1912938" cy="59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8" name="Rectangle 7">
            <a:extLst>
              <a:ext uri="{FF2B5EF4-FFF2-40B4-BE49-F238E27FC236}">
                <a16:creationId xmlns:a16="http://schemas.microsoft.com/office/drawing/2014/main" id="{90E2A919-219B-5D49-803E-2DC0C6FA3C75}"/>
              </a:ext>
            </a:extLst>
          </p:cNvPr>
          <p:cNvSpPr/>
          <p:nvPr/>
        </p:nvSpPr>
        <p:spPr>
          <a:xfrm>
            <a:off x="4083050" y="1544639"/>
            <a:ext cx="1912938" cy="681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9" name="Rectangle 8">
            <a:extLst>
              <a:ext uri="{FF2B5EF4-FFF2-40B4-BE49-F238E27FC236}">
                <a16:creationId xmlns:a16="http://schemas.microsoft.com/office/drawing/2014/main" id="{2419305F-D8FD-E84B-82B5-2172D03C86B3}"/>
              </a:ext>
            </a:extLst>
          </p:cNvPr>
          <p:cNvSpPr/>
          <p:nvPr/>
        </p:nvSpPr>
        <p:spPr>
          <a:xfrm>
            <a:off x="7373939" y="1023938"/>
            <a:ext cx="1912937" cy="114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0" name="Rectangle 9">
            <a:extLst>
              <a:ext uri="{FF2B5EF4-FFF2-40B4-BE49-F238E27FC236}">
                <a16:creationId xmlns:a16="http://schemas.microsoft.com/office/drawing/2014/main" id="{A65BCD33-9D23-3642-95E1-C9734403AC2B}"/>
              </a:ext>
            </a:extLst>
          </p:cNvPr>
          <p:cNvSpPr/>
          <p:nvPr/>
        </p:nvSpPr>
        <p:spPr>
          <a:xfrm>
            <a:off x="7064376" y="855663"/>
            <a:ext cx="1914525" cy="590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9224" name="TextBox 14">
            <a:extLst>
              <a:ext uri="{FF2B5EF4-FFF2-40B4-BE49-F238E27FC236}">
                <a16:creationId xmlns:a16="http://schemas.microsoft.com/office/drawing/2014/main" id="{1D40C753-E204-6E44-9F75-4AC36980E9AC}"/>
              </a:ext>
            </a:extLst>
          </p:cNvPr>
          <p:cNvSpPr txBox="1">
            <a:spLocks noChangeArrowheads="1"/>
          </p:cNvSpPr>
          <p:nvPr/>
        </p:nvSpPr>
        <p:spPr bwMode="auto">
          <a:xfrm>
            <a:off x="7348538" y="1406525"/>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dirty="0"/>
              <a:t>Brein</a:t>
            </a:r>
          </a:p>
        </p:txBody>
      </p:sp>
      <p:sp>
        <p:nvSpPr>
          <p:cNvPr id="9225" name="TextBox 15">
            <a:extLst>
              <a:ext uri="{FF2B5EF4-FFF2-40B4-BE49-F238E27FC236}">
                <a16:creationId xmlns:a16="http://schemas.microsoft.com/office/drawing/2014/main" id="{A9D3DD0C-C38E-5847-9839-F2C61234D81F}"/>
              </a:ext>
            </a:extLst>
          </p:cNvPr>
          <p:cNvSpPr txBox="1">
            <a:spLocks noChangeArrowheads="1"/>
          </p:cNvSpPr>
          <p:nvPr/>
        </p:nvSpPr>
        <p:spPr bwMode="auto">
          <a:xfrm>
            <a:off x="7275514" y="1825625"/>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a:t>Ruggemerg</a:t>
            </a:r>
          </a:p>
        </p:txBody>
      </p:sp>
      <p:sp>
        <p:nvSpPr>
          <p:cNvPr id="9226" name="TextBox 16">
            <a:extLst>
              <a:ext uri="{FF2B5EF4-FFF2-40B4-BE49-F238E27FC236}">
                <a16:creationId xmlns:a16="http://schemas.microsoft.com/office/drawing/2014/main" id="{1A86AD05-F1CF-AE49-9DEF-B30379FD8167}"/>
              </a:ext>
            </a:extLst>
          </p:cNvPr>
          <p:cNvSpPr txBox="1">
            <a:spLocks noChangeArrowheads="1"/>
          </p:cNvSpPr>
          <p:nvPr/>
        </p:nvSpPr>
        <p:spPr bwMode="auto">
          <a:xfrm>
            <a:off x="4127501" y="14859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a:t>Hersenzenuwen</a:t>
            </a:r>
          </a:p>
        </p:txBody>
      </p:sp>
      <p:sp>
        <p:nvSpPr>
          <p:cNvPr id="9227" name="TextBox 17">
            <a:extLst>
              <a:ext uri="{FF2B5EF4-FFF2-40B4-BE49-F238E27FC236}">
                <a16:creationId xmlns:a16="http://schemas.microsoft.com/office/drawing/2014/main" id="{60FC23CB-AC77-FA4B-A82E-7E7BED08ECB8}"/>
              </a:ext>
            </a:extLst>
          </p:cNvPr>
          <p:cNvSpPr txBox="1">
            <a:spLocks noChangeArrowheads="1"/>
          </p:cNvSpPr>
          <p:nvPr/>
        </p:nvSpPr>
        <p:spPr bwMode="auto">
          <a:xfrm>
            <a:off x="4749800" y="2027238"/>
            <a:ext cx="1212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a:t>Perifere zenuwen</a:t>
            </a:r>
          </a:p>
        </p:txBody>
      </p:sp>
      <p:grpSp>
        <p:nvGrpSpPr>
          <p:cNvPr id="3" name="Groeperen 2">
            <a:extLst>
              <a:ext uri="{FF2B5EF4-FFF2-40B4-BE49-F238E27FC236}">
                <a16:creationId xmlns:a16="http://schemas.microsoft.com/office/drawing/2014/main" id="{CA971A02-E845-6D4F-9558-F1A06F70BC3F}"/>
              </a:ext>
            </a:extLst>
          </p:cNvPr>
          <p:cNvGrpSpPr>
            <a:grpSpLocks/>
          </p:cNvGrpSpPr>
          <p:nvPr/>
        </p:nvGrpSpPr>
        <p:grpSpPr bwMode="auto">
          <a:xfrm>
            <a:off x="3182939" y="3382963"/>
            <a:ext cx="2701925" cy="850900"/>
            <a:chOff x="1658938" y="3382963"/>
            <a:chExt cx="2701925" cy="850900"/>
          </a:xfrm>
        </p:grpSpPr>
        <p:sp>
          <p:nvSpPr>
            <p:cNvPr id="19" name="TextBox 18">
              <a:extLst>
                <a:ext uri="{FF2B5EF4-FFF2-40B4-BE49-F238E27FC236}">
                  <a16:creationId xmlns:a16="http://schemas.microsoft.com/office/drawing/2014/main" id="{A2C0D5C2-2F21-DC4F-A1D9-46741F17FFEF}"/>
                </a:ext>
              </a:extLst>
            </p:cNvPr>
            <p:cNvSpPr txBox="1"/>
            <p:nvPr/>
          </p:nvSpPr>
          <p:spPr>
            <a:xfrm>
              <a:off x="1658938" y="3382963"/>
              <a:ext cx="1865312" cy="646112"/>
            </a:xfrm>
            <a:prstGeom prst="rect">
              <a:avLst/>
            </a:prstGeom>
            <a:solidFill>
              <a:schemeClr val="accent1">
                <a:lumMod val="75000"/>
              </a:schemeClr>
            </a:solidFill>
          </p:spPr>
          <p:txBody>
            <a:bodyPr>
              <a:spAutoFit/>
            </a:bodyPr>
            <a:lstStyle/>
            <a:p>
              <a:pPr eaLnBrk="1" hangingPunct="1">
                <a:defRPr/>
              </a:pPr>
              <a:r>
                <a:rPr lang="nl-NL" dirty="0">
                  <a:latin typeface="Arial" charset="0"/>
                </a:rPr>
                <a:t>Perifeer zenuwstelsel</a:t>
              </a:r>
            </a:p>
          </p:txBody>
        </p:sp>
        <p:cxnSp>
          <p:nvCxnSpPr>
            <p:cNvPr id="22" name="Straight Arrow Connector 21">
              <a:extLst>
                <a:ext uri="{FF2B5EF4-FFF2-40B4-BE49-F238E27FC236}">
                  <a16:creationId xmlns:a16="http://schemas.microsoft.com/office/drawing/2014/main" id="{BB718C8E-7038-AC4F-90B4-99B5730B0E38}"/>
                </a:ext>
              </a:extLst>
            </p:cNvPr>
            <p:cNvCxnSpPr/>
            <p:nvPr/>
          </p:nvCxnSpPr>
          <p:spPr>
            <a:xfrm>
              <a:off x="3602038" y="3854450"/>
              <a:ext cx="758825" cy="379413"/>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Groeperen 1">
            <a:extLst>
              <a:ext uri="{FF2B5EF4-FFF2-40B4-BE49-F238E27FC236}">
                <a16:creationId xmlns:a16="http://schemas.microsoft.com/office/drawing/2014/main" id="{B6456E15-97B7-B842-9FA8-80ABF256647E}"/>
              </a:ext>
            </a:extLst>
          </p:cNvPr>
          <p:cNvGrpSpPr>
            <a:grpSpLocks/>
          </p:cNvGrpSpPr>
          <p:nvPr/>
        </p:nvGrpSpPr>
        <p:grpSpPr bwMode="auto">
          <a:xfrm>
            <a:off x="6859589" y="604839"/>
            <a:ext cx="2382837" cy="796925"/>
            <a:chOff x="5486400" y="623888"/>
            <a:chExt cx="2382838" cy="796925"/>
          </a:xfrm>
        </p:grpSpPr>
        <p:sp>
          <p:nvSpPr>
            <p:cNvPr id="9230" name="TextBox 19">
              <a:extLst>
                <a:ext uri="{FF2B5EF4-FFF2-40B4-BE49-F238E27FC236}">
                  <a16:creationId xmlns:a16="http://schemas.microsoft.com/office/drawing/2014/main" id="{D5B4860E-4B8D-794A-8AAB-91780DBE11FA}"/>
                </a:ext>
              </a:extLst>
            </p:cNvPr>
            <p:cNvSpPr txBox="1">
              <a:spLocks noChangeArrowheads="1"/>
            </p:cNvSpPr>
            <p:nvPr/>
          </p:nvSpPr>
          <p:spPr bwMode="auto">
            <a:xfrm>
              <a:off x="6002338" y="623888"/>
              <a:ext cx="1866900" cy="6461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a:t>Centraal zenuwstelsel</a:t>
              </a:r>
            </a:p>
          </p:txBody>
        </p:sp>
        <p:cxnSp>
          <p:nvCxnSpPr>
            <p:cNvPr id="24" name="Straight Arrow Connector 23">
              <a:extLst>
                <a:ext uri="{FF2B5EF4-FFF2-40B4-BE49-F238E27FC236}">
                  <a16:creationId xmlns:a16="http://schemas.microsoft.com/office/drawing/2014/main" id="{23006A5E-F33F-3F45-A02A-0741D3FA3A8F}"/>
                </a:ext>
              </a:extLst>
            </p:cNvPr>
            <p:cNvCxnSpPr/>
            <p:nvPr/>
          </p:nvCxnSpPr>
          <p:spPr>
            <a:xfrm flipH="1">
              <a:off x="5486400" y="998538"/>
              <a:ext cx="450850" cy="422275"/>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9281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AD9A892-F171-F047-BE13-A016ED01C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www.anatomie-amsterdam.nl/sub_sites/anatomie-zenuwwerking/123_neuro/images/external_views/dorsal_view_complete_brain_nl.jpg">
            <a:extLst>
              <a:ext uri="{FF2B5EF4-FFF2-40B4-BE49-F238E27FC236}">
                <a16:creationId xmlns:a16="http://schemas.microsoft.com/office/drawing/2014/main" id="{FEA77110-7B8D-344E-BC2D-5A2801EF10D3}"/>
              </a:ext>
            </a:extLst>
          </p:cNvPr>
          <p:cNvPicPr>
            <a:picLocks noChangeAspect="1" noChangeArrowheads="1"/>
          </p:cNvPicPr>
          <p:nvPr/>
        </p:nvPicPr>
        <p:blipFill>
          <a:blip r:embed="rId4">
            <a:clrChange>
              <a:clrFrom>
                <a:srgbClr val="0A0000"/>
              </a:clrFrom>
              <a:clrTo>
                <a:srgbClr val="0A0000">
                  <a:alpha val="0"/>
                </a:srgbClr>
              </a:clrTo>
            </a:clrChange>
            <a:extLst>
              <a:ext uri="{28A0092B-C50C-407E-A947-70E740481C1C}">
                <a14:useLocalDpi xmlns:a14="http://schemas.microsoft.com/office/drawing/2010/main" val="0"/>
              </a:ext>
            </a:extLst>
          </a:blip>
          <a:srcRect l="49654" t="23260" b="43683"/>
          <a:stretch>
            <a:fillRect/>
          </a:stretch>
        </p:blipFill>
        <p:spPr bwMode="auto">
          <a:xfrm>
            <a:off x="4886325" y="3094039"/>
            <a:ext cx="3911600"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Content Placeholder 2">
            <a:extLst>
              <a:ext uri="{FF2B5EF4-FFF2-40B4-BE49-F238E27FC236}">
                <a16:creationId xmlns:a16="http://schemas.microsoft.com/office/drawing/2014/main" id="{B83A8FD7-2E77-9F4B-96ED-CB24F894E626}"/>
              </a:ext>
            </a:extLst>
          </p:cNvPr>
          <p:cNvSpPr>
            <a:spLocks noGrp="1" noChangeArrowheads="1"/>
          </p:cNvSpPr>
          <p:nvPr>
            <p:ph idx="1"/>
          </p:nvPr>
        </p:nvSpPr>
        <p:spPr>
          <a:xfrm>
            <a:off x="4329114" y="798513"/>
            <a:ext cx="5494337" cy="4525962"/>
          </a:xfrm>
        </p:spPr>
        <p:txBody>
          <a:bodyPr/>
          <a:lstStyle/>
          <a:p>
            <a:pPr eaLnBrk="1" hangingPunct="1"/>
            <a:r>
              <a:rPr lang="nl-NL" altLang="nl-NL" dirty="0" err="1">
                <a:ea typeface="ＭＳ Ｐゴシック" panose="020B0600070205080204" pitchFamily="34" charset="-128"/>
              </a:rPr>
              <a:t>Meninges</a:t>
            </a:r>
            <a:endParaRPr lang="nl-NL" altLang="nl-NL" dirty="0">
              <a:ea typeface="ＭＳ Ｐゴシック" panose="020B0600070205080204" pitchFamily="34" charset="-128"/>
            </a:endParaRPr>
          </a:p>
          <a:p>
            <a:pPr lvl="1" eaLnBrk="1" hangingPunct="1"/>
            <a:r>
              <a:rPr lang="nl-NL" altLang="nl-NL" dirty="0">
                <a:ea typeface="ＭＳ Ｐゴシック" panose="020B0600070205080204" pitchFamily="34" charset="-128"/>
              </a:rPr>
              <a:t>Harde vlies</a:t>
            </a:r>
          </a:p>
          <a:p>
            <a:pPr lvl="1" eaLnBrk="1" hangingPunct="1"/>
            <a:r>
              <a:rPr lang="nl-NL" altLang="nl-NL" dirty="0" err="1">
                <a:ea typeface="ＭＳ Ｐゴシック" panose="020B0600070205080204" pitchFamily="34" charset="-128"/>
              </a:rPr>
              <a:t>Spinnewebvlies</a:t>
            </a:r>
            <a:endParaRPr lang="nl-NL" altLang="nl-NL" dirty="0">
              <a:ea typeface="ＭＳ Ｐゴシック" panose="020B0600070205080204" pitchFamily="34" charset="-128"/>
            </a:endParaRPr>
          </a:p>
          <a:p>
            <a:pPr lvl="1" eaLnBrk="1" hangingPunct="1"/>
            <a:r>
              <a:rPr lang="nl-NL" altLang="nl-NL" dirty="0">
                <a:ea typeface="ＭＳ Ｐゴシック" panose="020B0600070205080204" pitchFamily="34" charset="-128"/>
              </a:rPr>
              <a:t>Zachte hersenvlies</a:t>
            </a:r>
          </a:p>
        </p:txBody>
      </p:sp>
      <p:sp>
        <p:nvSpPr>
          <p:cNvPr id="10245" name="Rectangle 4">
            <a:extLst>
              <a:ext uri="{FF2B5EF4-FFF2-40B4-BE49-F238E27FC236}">
                <a16:creationId xmlns:a16="http://schemas.microsoft.com/office/drawing/2014/main" id="{364E4051-2854-0A4A-BE55-73B4A1A500B5}"/>
              </a:ext>
            </a:extLst>
          </p:cNvPr>
          <p:cNvSpPr>
            <a:spLocks noChangeArrowheads="1"/>
          </p:cNvSpPr>
          <p:nvPr/>
        </p:nvSpPr>
        <p:spPr bwMode="auto">
          <a:xfrm>
            <a:off x="292308" y="6272488"/>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800" dirty="0" err="1"/>
              <a:t>www.anatomie-amsterdam.nl</a:t>
            </a:r>
            <a:endParaRPr lang="nl-NL" altLang="nl-NL" sz="1800" dirty="0"/>
          </a:p>
        </p:txBody>
      </p:sp>
      <p:pic>
        <p:nvPicPr>
          <p:cNvPr id="5126" name="Picture 6" descr="http://fsweb.bainbridge.edu/acunningham/AP/AP-img/FYNS-Brain-Meninges-Touchup-304x400.jpg">
            <a:extLst>
              <a:ext uri="{FF2B5EF4-FFF2-40B4-BE49-F238E27FC236}">
                <a16:creationId xmlns:a16="http://schemas.microsoft.com/office/drawing/2014/main" id="{3F3D716C-248F-AA4B-A0D2-38CE18BBD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425" y="815975"/>
            <a:ext cx="289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BDC4039F-8603-8C47-89B0-5A8FB5B1C7EE}"/>
              </a:ext>
            </a:extLst>
          </p:cNvPr>
          <p:cNvCxnSpPr/>
          <p:nvPr/>
        </p:nvCxnSpPr>
        <p:spPr>
          <a:xfrm flipH="1">
            <a:off x="3113089" y="646114"/>
            <a:ext cx="1012825" cy="74612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9203CA-C591-4D4E-A4BD-A06BFAA85982}"/>
              </a:ext>
            </a:extLst>
          </p:cNvPr>
          <p:cNvCxnSpPr/>
          <p:nvPr/>
        </p:nvCxnSpPr>
        <p:spPr>
          <a:xfrm>
            <a:off x="5224464" y="3756026"/>
            <a:ext cx="1195387" cy="436563"/>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pic>
        <p:nvPicPr>
          <p:cNvPr id="5130" name="Picture 11" descr="http://www.mcghealth.org/media/Image/Neuroscience%20Center/Spine/picP2.jpg">
            <a:extLst>
              <a:ext uri="{FF2B5EF4-FFF2-40B4-BE49-F238E27FC236}">
                <a16:creationId xmlns:a16="http://schemas.microsoft.com/office/drawing/2014/main" id="{71F324BB-4B70-0548-8705-BDA8DCDFA2A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9388" y="434976"/>
            <a:ext cx="28686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7F5D6D41-3D2B-694D-B999-DA695E264B0A}"/>
              </a:ext>
            </a:extLst>
          </p:cNvPr>
          <p:cNvCxnSpPr/>
          <p:nvPr/>
        </p:nvCxnSpPr>
        <p:spPr>
          <a:xfrm>
            <a:off x="8359775" y="1530351"/>
            <a:ext cx="1195388" cy="436563"/>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579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1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D946592A-7DB3-C545-A011-2ED624AD1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a:extLst>
              <a:ext uri="{FF2B5EF4-FFF2-40B4-BE49-F238E27FC236}">
                <a16:creationId xmlns:a16="http://schemas.microsoft.com/office/drawing/2014/main" id="{82EF9A7E-DA35-2F40-9EB7-8B47E704D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0"/>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http://ebooks.sinauer.com/blumenfeld2e/images/NTCC2e-Fig-02-10-0.jpg">
            <a:extLst>
              <a:ext uri="{FF2B5EF4-FFF2-40B4-BE49-F238E27FC236}">
                <a16:creationId xmlns:a16="http://schemas.microsoft.com/office/drawing/2014/main" id="{9ABD7DF9-1152-FC4C-A635-13D7615B0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9165"/>
          <a:stretch>
            <a:fillRect/>
          </a:stretch>
        </p:blipFill>
        <p:spPr bwMode="auto">
          <a:xfrm>
            <a:off x="3467101" y="806451"/>
            <a:ext cx="5357813"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F2121B2-637F-6D49-B095-3E780A76BD00}"/>
              </a:ext>
            </a:extLst>
          </p:cNvPr>
          <p:cNvSpPr/>
          <p:nvPr/>
        </p:nvSpPr>
        <p:spPr>
          <a:xfrm>
            <a:off x="1930400" y="739776"/>
            <a:ext cx="3570288" cy="116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6" name="Rectangle 5">
            <a:extLst>
              <a:ext uri="{FF2B5EF4-FFF2-40B4-BE49-F238E27FC236}">
                <a16:creationId xmlns:a16="http://schemas.microsoft.com/office/drawing/2014/main" id="{92823D6C-95CF-E34A-8C99-27169E62CE75}"/>
              </a:ext>
            </a:extLst>
          </p:cNvPr>
          <p:cNvSpPr/>
          <p:nvPr/>
        </p:nvSpPr>
        <p:spPr>
          <a:xfrm>
            <a:off x="7570789" y="4784726"/>
            <a:ext cx="6194425" cy="803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8" name="Oval 7">
            <a:extLst>
              <a:ext uri="{FF2B5EF4-FFF2-40B4-BE49-F238E27FC236}">
                <a16:creationId xmlns:a16="http://schemas.microsoft.com/office/drawing/2014/main" id="{AFEA2CCF-0736-A24C-AF9A-A8CDAFF53A0D}"/>
              </a:ext>
            </a:extLst>
          </p:cNvPr>
          <p:cNvSpPr/>
          <p:nvPr/>
        </p:nvSpPr>
        <p:spPr>
          <a:xfrm>
            <a:off x="5630864" y="319088"/>
            <a:ext cx="3817937" cy="18145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9" name="Oval 8">
            <a:extLst>
              <a:ext uri="{FF2B5EF4-FFF2-40B4-BE49-F238E27FC236}">
                <a16:creationId xmlns:a16="http://schemas.microsoft.com/office/drawing/2014/main" id="{94B18E88-E071-B441-B990-9E10DFB80E77}"/>
              </a:ext>
            </a:extLst>
          </p:cNvPr>
          <p:cNvSpPr/>
          <p:nvPr/>
        </p:nvSpPr>
        <p:spPr>
          <a:xfrm>
            <a:off x="9412289" y="1792289"/>
            <a:ext cx="2511425" cy="13795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0" name="Oval 9">
            <a:extLst>
              <a:ext uri="{FF2B5EF4-FFF2-40B4-BE49-F238E27FC236}">
                <a16:creationId xmlns:a16="http://schemas.microsoft.com/office/drawing/2014/main" id="{BD4431F5-629D-C64D-92D2-E7C321ABEC68}"/>
              </a:ext>
            </a:extLst>
          </p:cNvPr>
          <p:cNvSpPr/>
          <p:nvPr/>
        </p:nvSpPr>
        <p:spPr>
          <a:xfrm>
            <a:off x="1989139" y="776289"/>
            <a:ext cx="1603375" cy="13795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1" name="Oval 10">
            <a:extLst>
              <a:ext uri="{FF2B5EF4-FFF2-40B4-BE49-F238E27FC236}">
                <a16:creationId xmlns:a16="http://schemas.microsoft.com/office/drawing/2014/main" id="{12AF5B08-08DB-F547-B0D8-6E516F629B98}"/>
              </a:ext>
            </a:extLst>
          </p:cNvPr>
          <p:cNvSpPr/>
          <p:nvPr/>
        </p:nvSpPr>
        <p:spPr>
          <a:xfrm>
            <a:off x="3984625" y="5181600"/>
            <a:ext cx="2038350" cy="13795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2" name="Oval 11">
            <a:extLst>
              <a:ext uri="{FF2B5EF4-FFF2-40B4-BE49-F238E27FC236}">
                <a16:creationId xmlns:a16="http://schemas.microsoft.com/office/drawing/2014/main" id="{DED85F70-0E45-914A-9A1D-B2B11BAB7573}"/>
              </a:ext>
            </a:extLst>
          </p:cNvPr>
          <p:cNvSpPr/>
          <p:nvPr/>
        </p:nvSpPr>
        <p:spPr>
          <a:xfrm>
            <a:off x="2017714" y="4122738"/>
            <a:ext cx="1095375" cy="13779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 name="Oval 12">
            <a:extLst>
              <a:ext uri="{FF2B5EF4-FFF2-40B4-BE49-F238E27FC236}">
                <a16:creationId xmlns:a16="http://schemas.microsoft.com/office/drawing/2014/main" id="{90D5D2A1-DFC2-6F4F-A0F2-AA253D083012}"/>
              </a:ext>
            </a:extLst>
          </p:cNvPr>
          <p:cNvSpPr/>
          <p:nvPr/>
        </p:nvSpPr>
        <p:spPr>
          <a:xfrm>
            <a:off x="2286000" y="4811713"/>
            <a:ext cx="2184400" cy="8493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325" name="TextBox 14">
            <a:extLst>
              <a:ext uri="{FF2B5EF4-FFF2-40B4-BE49-F238E27FC236}">
                <a16:creationId xmlns:a16="http://schemas.microsoft.com/office/drawing/2014/main" id="{AF1F63E5-F225-8A4B-A98C-A3ECDE956C94}"/>
              </a:ext>
            </a:extLst>
          </p:cNvPr>
          <p:cNvSpPr txBox="1">
            <a:spLocks noChangeArrowheads="1"/>
          </p:cNvSpPr>
          <p:nvPr/>
        </p:nvSpPr>
        <p:spPr bwMode="auto">
          <a:xfrm>
            <a:off x="8128000" y="4913313"/>
            <a:ext cx="254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2400" b="1" dirty="0" err="1"/>
              <a:t>Occipitaalkwab</a:t>
            </a:r>
            <a:endParaRPr lang="nl-NL" altLang="nl-NL" sz="2400" b="1" dirty="0"/>
          </a:p>
        </p:txBody>
      </p:sp>
      <p:sp>
        <p:nvSpPr>
          <p:cNvPr id="13326" name="TextBox 15">
            <a:extLst>
              <a:ext uri="{FF2B5EF4-FFF2-40B4-BE49-F238E27FC236}">
                <a16:creationId xmlns:a16="http://schemas.microsoft.com/office/drawing/2014/main" id="{3A916936-00A4-304C-B15A-A1D87C214556}"/>
              </a:ext>
            </a:extLst>
          </p:cNvPr>
          <p:cNvSpPr txBox="1">
            <a:spLocks noChangeArrowheads="1"/>
          </p:cNvSpPr>
          <p:nvPr/>
        </p:nvSpPr>
        <p:spPr bwMode="auto">
          <a:xfrm>
            <a:off x="2039938" y="4811713"/>
            <a:ext cx="254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2400" b="1" dirty="0"/>
              <a:t>Temporaalkwab</a:t>
            </a:r>
          </a:p>
        </p:txBody>
      </p:sp>
      <p:sp>
        <p:nvSpPr>
          <p:cNvPr id="20" name="Oval 19">
            <a:extLst>
              <a:ext uri="{FF2B5EF4-FFF2-40B4-BE49-F238E27FC236}">
                <a16:creationId xmlns:a16="http://schemas.microsoft.com/office/drawing/2014/main" id="{EBFF928B-4BBC-DF44-88B2-3708D03EF128}"/>
              </a:ext>
            </a:extLst>
          </p:cNvPr>
          <p:cNvSpPr/>
          <p:nvPr/>
        </p:nvSpPr>
        <p:spPr>
          <a:xfrm>
            <a:off x="1958976" y="1219200"/>
            <a:ext cx="2511425" cy="13795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328" name="TextBox 16">
            <a:extLst>
              <a:ext uri="{FF2B5EF4-FFF2-40B4-BE49-F238E27FC236}">
                <a16:creationId xmlns:a16="http://schemas.microsoft.com/office/drawing/2014/main" id="{EE67C166-4A71-B140-83E0-FA70F34AE231}"/>
              </a:ext>
            </a:extLst>
          </p:cNvPr>
          <p:cNvSpPr txBox="1">
            <a:spLocks noChangeArrowheads="1"/>
          </p:cNvSpPr>
          <p:nvPr/>
        </p:nvSpPr>
        <p:spPr bwMode="auto">
          <a:xfrm>
            <a:off x="6646863" y="1176339"/>
            <a:ext cx="2540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2400" b="1" dirty="0" err="1"/>
              <a:t>Parietaalkwab</a:t>
            </a:r>
            <a:endParaRPr lang="nl-NL" altLang="nl-NL" sz="2400" b="1" dirty="0"/>
          </a:p>
        </p:txBody>
      </p:sp>
      <p:sp>
        <p:nvSpPr>
          <p:cNvPr id="13329" name="TextBox 13">
            <a:extLst>
              <a:ext uri="{FF2B5EF4-FFF2-40B4-BE49-F238E27FC236}">
                <a16:creationId xmlns:a16="http://schemas.microsoft.com/office/drawing/2014/main" id="{2D2D9542-AC02-E044-A3EA-7B21D1EE007A}"/>
              </a:ext>
            </a:extLst>
          </p:cNvPr>
          <p:cNvSpPr txBox="1">
            <a:spLocks noChangeArrowheads="1"/>
          </p:cNvSpPr>
          <p:nvPr/>
        </p:nvSpPr>
        <p:spPr bwMode="auto">
          <a:xfrm>
            <a:off x="1973263" y="1363663"/>
            <a:ext cx="254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2400" b="1" dirty="0"/>
              <a:t>Frontaalkwab</a:t>
            </a:r>
          </a:p>
        </p:txBody>
      </p:sp>
      <p:sp>
        <p:nvSpPr>
          <p:cNvPr id="18" name="TextBox 17">
            <a:extLst>
              <a:ext uri="{FF2B5EF4-FFF2-40B4-BE49-F238E27FC236}">
                <a16:creationId xmlns:a16="http://schemas.microsoft.com/office/drawing/2014/main" id="{03DDE105-E2A3-AB49-A42F-098FED49DE80}"/>
              </a:ext>
            </a:extLst>
          </p:cNvPr>
          <p:cNvSpPr txBox="1">
            <a:spLocks noChangeArrowheads="1"/>
          </p:cNvSpPr>
          <p:nvPr/>
        </p:nvSpPr>
        <p:spPr bwMode="auto">
          <a:xfrm>
            <a:off x="1930400" y="1871664"/>
            <a:ext cx="2249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600" dirty="0"/>
              <a:t>Plannen, impulsbeheersing, </a:t>
            </a:r>
            <a:r>
              <a:rPr lang="nl-NL" altLang="nl-NL" sz="1600" dirty="0" err="1"/>
              <a:t>beoordelingsvermogenprobleemoplossing</a:t>
            </a:r>
            <a:r>
              <a:rPr lang="nl-NL" altLang="nl-NL" sz="1600" dirty="0"/>
              <a:t>, planning</a:t>
            </a:r>
          </a:p>
          <a:p>
            <a:pPr eaLnBrk="1" hangingPunct="1">
              <a:spcBef>
                <a:spcPct val="0"/>
              </a:spcBef>
              <a:buFontTx/>
              <a:buNone/>
            </a:pPr>
            <a:r>
              <a:rPr lang="nl-NL" altLang="nl-NL" sz="1600" dirty="0"/>
              <a:t>sociaal gedrag, </a:t>
            </a:r>
          </a:p>
        </p:txBody>
      </p:sp>
      <p:sp>
        <p:nvSpPr>
          <p:cNvPr id="21" name="TextBox 20">
            <a:extLst>
              <a:ext uri="{FF2B5EF4-FFF2-40B4-BE49-F238E27FC236}">
                <a16:creationId xmlns:a16="http://schemas.microsoft.com/office/drawing/2014/main" id="{1505D4CC-E914-E746-96F6-E612F15F67A7}"/>
              </a:ext>
            </a:extLst>
          </p:cNvPr>
          <p:cNvSpPr txBox="1">
            <a:spLocks noChangeArrowheads="1"/>
          </p:cNvSpPr>
          <p:nvPr/>
        </p:nvSpPr>
        <p:spPr bwMode="auto">
          <a:xfrm>
            <a:off x="7989889" y="1749425"/>
            <a:ext cx="22494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600" dirty="0"/>
              <a:t>Informatie uit de zintuigen (voelen, herkennen, </a:t>
            </a:r>
            <a:r>
              <a:rPr lang="nl-NL" altLang="nl-NL" sz="1600" dirty="0" err="1"/>
              <a:t>etc</a:t>
            </a:r>
            <a:r>
              <a:rPr lang="nl-NL" altLang="nl-NL" sz="1600" dirty="0"/>
              <a:t>), ruimtelijk inzicht, aandacht</a:t>
            </a:r>
          </a:p>
        </p:txBody>
      </p:sp>
      <p:sp>
        <p:nvSpPr>
          <p:cNvPr id="22" name="TextBox 21">
            <a:extLst>
              <a:ext uri="{FF2B5EF4-FFF2-40B4-BE49-F238E27FC236}">
                <a16:creationId xmlns:a16="http://schemas.microsoft.com/office/drawing/2014/main" id="{3DB7411A-3150-8E4F-B714-4CFEE6D1B8CF}"/>
              </a:ext>
            </a:extLst>
          </p:cNvPr>
          <p:cNvSpPr txBox="1">
            <a:spLocks noChangeArrowheads="1"/>
          </p:cNvSpPr>
          <p:nvPr/>
        </p:nvSpPr>
        <p:spPr bwMode="auto">
          <a:xfrm>
            <a:off x="2308225" y="5341938"/>
            <a:ext cx="2249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600" dirty="0"/>
              <a:t>Geheugen, emotie, taal, herkennen en benoemen.</a:t>
            </a:r>
          </a:p>
        </p:txBody>
      </p:sp>
      <p:sp>
        <p:nvSpPr>
          <p:cNvPr id="23" name="TextBox 22">
            <a:extLst>
              <a:ext uri="{FF2B5EF4-FFF2-40B4-BE49-F238E27FC236}">
                <a16:creationId xmlns:a16="http://schemas.microsoft.com/office/drawing/2014/main" id="{76834723-0357-ED4B-9FD4-2041117B3D0B}"/>
              </a:ext>
            </a:extLst>
          </p:cNvPr>
          <p:cNvSpPr txBox="1">
            <a:spLocks noChangeArrowheads="1"/>
          </p:cNvSpPr>
          <p:nvPr/>
        </p:nvSpPr>
        <p:spPr bwMode="auto">
          <a:xfrm>
            <a:off x="8238292" y="5405437"/>
            <a:ext cx="2249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1600" dirty="0"/>
              <a:t>Zien</a:t>
            </a:r>
          </a:p>
        </p:txBody>
      </p:sp>
      <p:sp>
        <p:nvSpPr>
          <p:cNvPr id="3" name="Title 2">
            <a:extLst>
              <a:ext uri="{FF2B5EF4-FFF2-40B4-BE49-F238E27FC236}">
                <a16:creationId xmlns:a16="http://schemas.microsoft.com/office/drawing/2014/main" id="{45112CFE-DD83-9C40-9908-54CA19D9ACF2}"/>
              </a:ext>
            </a:extLst>
          </p:cNvPr>
          <p:cNvSpPr>
            <a:spLocks noGrp="1"/>
          </p:cNvSpPr>
          <p:nvPr>
            <p:ph type="title"/>
          </p:nvPr>
        </p:nvSpPr>
        <p:spPr>
          <a:xfrm>
            <a:off x="560615" y="56827"/>
            <a:ext cx="10515600" cy="1325563"/>
          </a:xfrm>
        </p:spPr>
        <p:txBody>
          <a:bodyPr/>
          <a:lstStyle/>
          <a:p>
            <a:r>
              <a:rPr lang="en-US" dirty="0"/>
              <a:t>De </a:t>
            </a:r>
            <a:r>
              <a:rPr lang="en-US" dirty="0" err="1"/>
              <a:t>hersenkwabben</a:t>
            </a:r>
            <a:endParaRPr lang="en-US" dirty="0"/>
          </a:p>
        </p:txBody>
      </p:sp>
    </p:spTree>
    <p:extLst>
      <p:ext uri="{BB962C8B-B14F-4D97-AF65-F5344CB8AC3E}">
        <p14:creationId xmlns:p14="http://schemas.microsoft.com/office/powerpoint/2010/main" val="200779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5" grpId="0"/>
      <p:bldP spid="13326" grpId="0"/>
      <p:bldP spid="13328" grpId="0"/>
      <p:bldP spid="13329" grpId="0"/>
      <p:bldP spid="18"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err="1"/>
              <a:t>Waar</a:t>
            </a:r>
            <a:r>
              <a:rPr lang="en-US" dirty="0"/>
              <a:t> </a:t>
            </a:r>
            <a:r>
              <a:rPr lang="en-US" dirty="0" err="1"/>
              <a:t>bestaat</a:t>
            </a:r>
            <a:r>
              <a:rPr lang="en-US" dirty="0"/>
              <a:t> het </a:t>
            </a:r>
            <a:r>
              <a:rPr lang="en-US" dirty="0" err="1"/>
              <a:t>brein</a:t>
            </a:r>
            <a:r>
              <a:rPr lang="en-US" dirty="0"/>
              <a:t> </a:t>
            </a:r>
            <a:r>
              <a:rPr lang="en-US" dirty="0" err="1"/>
              <a:t>uit</a:t>
            </a:r>
            <a:endParaRPr lang="en-US" dirty="0"/>
          </a:p>
        </p:txBody>
      </p:sp>
      <p:sp>
        <p:nvSpPr>
          <p:cNvPr id="3" name="Content Placeholder 2">
            <a:extLst>
              <a:ext uri="{FF2B5EF4-FFF2-40B4-BE49-F238E27FC236}">
                <a16:creationId xmlns:a16="http://schemas.microsoft.com/office/drawing/2014/main" id="{B2C0D6F3-0853-204B-B58C-259E8A7B7803}"/>
              </a:ext>
            </a:extLst>
          </p:cNvPr>
          <p:cNvSpPr>
            <a:spLocks noGrp="1"/>
          </p:cNvSpPr>
          <p:nvPr>
            <p:ph idx="1"/>
          </p:nvPr>
        </p:nvSpPr>
        <p:spPr/>
        <p:txBody>
          <a:bodyPr/>
          <a:lstStyle/>
          <a:p>
            <a:r>
              <a:rPr lang="en-US" dirty="0" err="1"/>
              <a:t>Grijze</a:t>
            </a:r>
            <a:r>
              <a:rPr lang="en-US" dirty="0"/>
              <a:t> </a:t>
            </a:r>
            <a:r>
              <a:rPr lang="en-US" dirty="0" err="1"/>
              <a:t>stof</a:t>
            </a:r>
            <a:r>
              <a:rPr lang="en-US" dirty="0"/>
              <a:t> (cortex)</a:t>
            </a:r>
          </a:p>
          <a:p>
            <a:pPr lvl="1"/>
            <a:r>
              <a:rPr lang="en-US" dirty="0" err="1"/>
              <a:t>Hersenschors</a:t>
            </a:r>
            <a:endParaRPr lang="en-US" dirty="0"/>
          </a:p>
          <a:p>
            <a:pPr lvl="1"/>
            <a:r>
              <a:rPr lang="en-US" dirty="0" err="1"/>
              <a:t>kernen</a:t>
            </a:r>
            <a:endParaRPr lang="en-US" dirty="0"/>
          </a:p>
          <a:p>
            <a:r>
              <a:rPr lang="en-US" dirty="0"/>
              <a:t>Witte </a:t>
            </a:r>
            <a:r>
              <a:rPr lang="en-US" dirty="0" err="1"/>
              <a:t>stof</a:t>
            </a:r>
            <a:endParaRPr lang="en-US" dirty="0"/>
          </a:p>
          <a:p>
            <a:pPr lvl="1"/>
            <a:r>
              <a:rPr lang="en-US" dirty="0"/>
              <a:t>Corpus callosum</a:t>
            </a:r>
          </a:p>
        </p:txBody>
      </p:sp>
      <p:pic>
        <p:nvPicPr>
          <p:cNvPr id="9" name="Picture 2" descr="http://www.anatomie-amsterdam.nl/sub_sites/anatomie-zenuwwerking/123_neuro/images/slices/level_4_nl.jpg">
            <a:extLst>
              <a:ext uri="{FF2B5EF4-FFF2-40B4-BE49-F238E27FC236}">
                <a16:creationId xmlns:a16="http://schemas.microsoft.com/office/drawing/2014/main" id="{92DD70BD-F72B-8148-9B1F-53F141F9D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99525"/>
            <a:ext cx="3049902" cy="244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anatomie-amsterdam.nl/sub_sites/anatomie-zenuwwerking/123_neuro/menu_structure/menu_views/menu_view_med_labels_off.jpg">
            <a:extLst>
              <a:ext uri="{FF2B5EF4-FFF2-40B4-BE49-F238E27FC236}">
                <a16:creationId xmlns:a16="http://schemas.microsoft.com/office/drawing/2014/main" id="{C5A16DCE-3A2C-8049-9C3D-84B9D77F0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31" b="82774"/>
          <a:stretch>
            <a:fillRect/>
          </a:stretch>
        </p:blipFill>
        <p:spPr bwMode="auto">
          <a:xfrm>
            <a:off x="2099333" y="4119562"/>
            <a:ext cx="26733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9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a:t>Cerebellum</a:t>
            </a:r>
          </a:p>
        </p:txBody>
      </p:sp>
      <p:sp>
        <p:nvSpPr>
          <p:cNvPr id="3" name="Content Placeholder 2">
            <a:extLst>
              <a:ext uri="{FF2B5EF4-FFF2-40B4-BE49-F238E27FC236}">
                <a16:creationId xmlns:a16="http://schemas.microsoft.com/office/drawing/2014/main" id="{B2C0D6F3-0853-204B-B58C-259E8A7B7803}"/>
              </a:ext>
            </a:extLst>
          </p:cNvPr>
          <p:cNvSpPr>
            <a:spLocks noGrp="1"/>
          </p:cNvSpPr>
          <p:nvPr>
            <p:ph idx="1"/>
          </p:nvPr>
        </p:nvSpPr>
        <p:spPr/>
        <p:txBody>
          <a:bodyPr/>
          <a:lstStyle/>
          <a:p>
            <a:r>
              <a:rPr lang="en-US" dirty="0"/>
              <a:t>De </a:t>
            </a:r>
            <a:r>
              <a:rPr lang="en-US" dirty="0" err="1"/>
              <a:t>kleine</a:t>
            </a:r>
            <a:r>
              <a:rPr lang="en-US" dirty="0"/>
              <a:t> </a:t>
            </a:r>
            <a:r>
              <a:rPr lang="en-US" dirty="0" err="1"/>
              <a:t>hersenen</a:t>
            </a:r>
            <a:endParaRPr lang="en-US" dirty="0"/>
          </a:p>
          <a:p>
            <a:r>
              <a:rPr lang="en-US" dirty="0" err="1"/>
              <a:t>Functies</a:t>
            </a:r>
            <a:r>
              <a:rPr lang="en-US" dirty="0"/>
              <a:t>: </a:t>
            </a:r>
            <a:r>
              <a:rPr lang="en-US" dirty="0" err="1"/>
              <a:t>balans</a:t>
            </a:r>
            <a:r>
              <a:rPr lang="en-US" dirty="0"/>
              <a:t>, </a:t>
            </a:r>
            <a:r>
              <a:rPr lang="en-US" dirty="0" err="1"/>
              <a:t>controleren</a:t>
            </a:r>
            <a:r>
              <a:rPr lang="en-US" dirty="0"/>
              <a:t> van </a:t>
            </a:r>
            <a:r>
              <a:rPr lang="en-US" dirty="0" err="1"/>
              <a:t>bewegingen</a:t>
            </a:r>
            <a:endParaRPr lang="en-US" dirty="0"/>
          </a:p>
        </p:txBody>
      </p:sp>
      <p:pic>
        <p:nvPicPr>
          <p:cNvPr id="5" name="Picture 2" descr="http://www.anatomie-amsterdam.nl/sub_sites/anatomie-zenuwwerking/123_neuro/images/external_views/midsagittal_view_complete_brain_nl.jpg">
            <a:extLst>
              <a:ext uri="{FF2B5EF4-FFF2-40B4-BE49-F238E27FC236}">
                <a16:creationId xmlns:a16="http://schemas.microsoft.com/office/drawing/2014/main" id="{29898178-8925-1849-819E-ACB6486AC4CC}"/>
              </a:ext>
            </a:extLst>
          </p:cNvPr>
          <p:cNvPicPr>
            <a:picLocks noChangeAspect="1" noChangeArrowheads="1"/>
          </p:cNvPicPr>
          <p:nvPr/>
        </p:nvPicPr>
        <p:blipFill>
          <a:blip r:embed="rId3">
            <a:clrChange>
              <a:clrFrom>
                <a:srgbClr val="0B0207"/>
              </a:clrFrom>
              <a:clrTo>
                <a:srgbClr val="0B0207">
                  <a:alpha val="0"/>
                </a:srgbClr>
              </a:clrTo>
            </a:clrChange>
            <a:extLst>
              <a:ext uri="{28A0092B-C50C-407E-A947-70E740481C1C}">
                <a14:useLocalDpi xmlns:a14="http://schemas.microsoft.com/office/drawing/2010/main" val="0"/>
              </a:ext>
            </a:extLst>
          </a:blip>
          <a:srcRect t="9712" b="9039"/>
          <a:stretch>
            <a:fillRect/>
          </a:stretch>
        </p:blipFill>
        <p:spPr bwMode="auto">
          <a:xfrm>
            <a:off x="3117497" y="3095171"/>
            <a:ext cx="4945746" cy="321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60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a:t>De </a:t>
            </a:r>
            <a:r>
              <a:rPr lang="en-US" dirty="0" err="1"/>
              <a:t>hersenstam</a:t>
            </a:r>
            <a:endParaRPr lang="en-US" dirty="0"/>
          </a:p>
        </p:txBody>
      </p:sp>
      <p:sp>
        <p:nvSpPr>
          <p:cNvPr id="3" name="Content Placeholder 2">
            <a:extLst>
              <a:ext uri="{FF2B5EF4-FFF2-40B4-BE49-F238E27FC236}">
                <a16:creationId xmlns:a16="http://schemas.microsoft.com/office/drawing/2014/main" id="{B2C0D6F3-0853-204B-B58C-259E8A7B7803}"/>
              </a:ext>
            </a:extLst>
          </p:cNvPr>
          <p:cNvSpPr>
            <a:spLocks noGrp="1"/>
          </p:cNvSpPr>
          <p:nvPr>
            <p:ph idx="1"/>
          </p:nvPr>
        </p:nvSpPr>
        <p:spPr/>
        <p:txBody>
          <a:bodyPr/>
          <a:lstStyle/>
          <a:p>
            <a:r>
              <a:rPr lang="en-US" dirty="0" err="1"/>
              <a:t>Oudste</a:t>
            </a:r>
            <a:r>
              <a:rPr lang="en-US" dirty="0"/>
              <a:t> </a:t>
            </a:r>
            <a:r>
              <a:rPr lang="en-US" dirty="0" err="1"/>
              <a:t>deel</a:t>
            </a:r>
            <a:r>
              <a:rPr lang="en-US" dirty="0"/>
              <a:t> van het </a:t>
            </a:r>
            <a:r>
              <a:rPr lang="en-US" dirty="0" err="1"/>
              <a:t>brein</a:t>
            </a:r>
            <a:endParaRPr lang="en-US" dirty="0"/>
          </a:p>
          <a:p>
            <a:r>
              <a:rPr lang="en-US" dirty="0" err="1"/>
              <a:t>Functies</a:t>
            </a:r>
            <a:r>
              <a:rPr lang="en-US" dirty="0"/>
              <a:t>: </a:t>
            </a:r>
          </a:p>
          <a:p>
            <a:pPr lvl="1"/>
            <a:r>
              <a:rPr lang="en-US" dirty="0" err="1"/>
              <a:t>Ademhaling</a:t>
            </a:r>
            <a:endParaRPr lang="en-US" dirty="0"/>
          </a:p>
          <a:p>
            <a:pPr lvl="1"/>
            <a:r>
              <a:rPr lang="en-US" dirty="0" err="1"/>
              <a:t>Hartslag</a:t>
            </a:r>
            <a:endParaRPr lang="en-US" dirty="0"/>
          </a:p>
          <a:p>
            <a:pPr lvl="1"/>
            <a:r>
              <a:rPr lang="en-US" dirty="0" err="1"/>
              <a:t>Lichaamstemperatuur</a:t>
            </a:r>
            <a:endParaRPr lang="en-US" dirty="0"/>
          </a:p>
          <a:p>
            <a:pPr lvl="1"/>
            <a:r>
              <a:rPr lang="en-US" dirty="0" err="1"/>
              <a:t>Bloeddruk</a:t>
            </a:r>
            <a:r>
              <a:rPr lang="en-US" dirty="0"/>
              <a:t> </a:t>
            </a:r>
          </a:p>
        </p:txBody>
      </p:sp>
      <p:pic>
        <p:nvPicPr>
          <p:cNvPr id="5" name="Picture 4" descr="http://ebooks.sinauer.com/blumenfeld2e/images/NTCC2e-Fig-14-01-0.jpg">
            <a:extLst>
              <a:ext uri="{FF2B5EF4-FFF2-40B4-BE49-F238E27FC236}">
                <a16:creationId xmlns:a16="http://schemas.microsoft.com/office/drawing/2014/main" id="{0D07ABC3-A1B2-C540-9C37-6AEE776916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5224" y="820739"/>
            <a:ext cx="4208463"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ebooks.sinauer.com/blumenfeld2e/images/thumb/NTCC2e-Ch14-Opener.jpg">
            <a:extLst>
              <a:ext uri="{FF2B5EF4-FFF2-40B4-BE49-F238E27FC236}">
                <a16:creationId xmlns:a16="http://schemas.microsoft.com/office/drawing/2014/main" id="{97FA4604-6D50-494A-97B3-882536C7418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0939" y="3809035"/>
            <a:ext cx="22415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a:xfrm>
            <a:off x="838200" y="365125"/>
            <a:ext cx="10515600" cy="1325563"/>
          </a:xfrm>
        </p:spPr>
        <p:txBody>
          <a:bodyPr/>
          <a:lstStyle/>
          <a:p>
            <a:r>
              <a:rPr lang="en-US"/>
              <a:t>Wat is Brein in Beeld?</a:t>
            </a:r>
            <a:endParaRPr lang="en-US" dirty="0"/>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a:xfrm>
            <a:off x="838200" y="1825625"/>
            <a:ext cx="10515600" cy="4351338"/>
          </a:xfrm>
        </p:spPr>
        <p:txBody>
          <a:bodyPr/>
          <a:lstStyle/>
          <a:p>
            <a:r>
              <a:rPr lang="en-US" dirty="0" err="1"/>
              <a:t>Vertaling</a:t>
            </a:r>
            <a:r>
              <a:rPr lang="en-US" dirty="0"/>
              <a:t> van </a:t>
            </a:r>
            <a:r>
              <a:rPr lang="en-US" dirty="0" err="1"/>
              <a:t>wetenschap</a:t>
            </a:r>
            <a:r>
              <a:rPr lang="en-US" dirty="0"/>
              <a:t> </a:t>
            </a:r>
            <a:r>
              <a:rPr lang="en-US" dirty="0" err="1"/>
              <a:t>naar</a:t>
            </a:r>
            <a:r>
              <a:rPr lang="en-US" dirty="0"/>
              <a:t> de </a:t>
            </a:r>
            <a:r>
              <a:rPr lang="en-US" dirty="0" err="1"/>
              <a:t>maatschappij</a:t>
            </a:r>
            <a:endParaRPr lang="en-US" dirty="0"/>
          </a:p>
          <a:p>
            <a:r>
              <a:rPr lang="en-US" dirty="0" err="1"/>
              <a:t>Redactie</a:t>
            </a:r>
            <a:r>
              <a:rPr lang="en-US" dirty="0"/>
              <a:t>, Public, Media, Kids</a:t>
            </a:r>
          </a:p>
          <a:p>
            <a:r>
              <a:rPr lang="en-US" dirty="0" err="1"/>
              <a:t>Wie</a:t>
            </a:r>
            <a:r>
              <a:rPr lang="en-US" dirty="0"/>
              <a:t> </a:t>
            </a:r>
            <a:r>
              <a:rPr lang="en-US" dirty="0" err="1"/>
              <a:t>zijn</a:t>
            </a:r>
            <a:r>
              <a:rPr lang="en-US" dirty="0"/>
              <a:t> </a:t>
            </a:r>
            <a:r>
              <a:rPr lang="en-US" dirty="0" err="1"/>
              <a:t>wij</a:t>
            </a:r>
            <a:r>
              <a:rPr lang="en-US" dirty="0"/>
              <a:t>?</a:t>
            </a:r>
          </a:p>
        </p:txBody>
      </p:sp>
      <p:pic>
        <p:nvPicPr>
          <p:cNvPr id="5" name="Picture 4">
            <a:extLst>
              <a:ext uri="{FF2B5EF4-FFF2-40B4-BE49-F238E27FC236}">
                <a16:creationId xmlns:a16="http://schemas.microsoft.com/office/drawing/2014/main" id="{BB5A8986-07C8-FB4B-9A10-61C0A8E956C5}"/>
              </a:ext>
            </a:extLst>
          </p:cNvPr>
          <p:cNvPicPr>
            <a:picLocks noChangeAspect="1"/>
          </p:cNvPicPr>
          <p:nvPr/>
        </p:nvPicPr>
        <p:blipFill>
          <a:blip r:embed="rId4"/>
          <a:stretch>
            <a:fillRect/>
          </a:stretch>
        </p:blipFill>
        <p:spPr>
          <a:xfrm>
            <a:off x="1797780" y="4249267"/>
            <a:ext cx="3351850" cy="1277777"/>
          </a:xfrm>
          <a:prstGeom prst="rect">
            <a:avLst/>
          </a:prstGeom>
        </p:spPr>
      </p:pic>
    </p:spTree>
    <p:extLst>
      <p:ext uri="{BB962C8B-B14F-4D97-AF65-F5344CB8AC3E}">
        <p14:creationId xmlns:p14="http://schemas.microsoft.com/office/powerpoint/2010/main" val="1781240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DC002646-3F58-9444-8ACA-F3F049B8B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271"/>
            <a:ext cx="9556749" cy="667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a:extLst>
              <a:ext uri="{FF2B5EF4-FFF2-40B4-BE49-F238E27FC236}">
                <a16:creationId xmlns:a16="http://schemas.microsoft.com/office/drawing/2014/main" id="{C97F6B57-B4FE-E848-AC4C-BC0806EC4372}"/>
              </a:ext>
            </a:extLst>
          </p:cNvPr>
          <p:cNvSpPr>
            <a:spLocks noGrp="1" noChangeArrowheads="1"/>
          </p:cNvSpPr>
          <p:nvPr>
            <p:ph idx="1"/>
          </p:nvPr>
        </p:nvSpPr>
        <p:spPr/>
        <p:txBody>
          <a:bodyPr/>
          <a:lstStyle/>
          <a:p>
            <a:pPr eaLnBrk="1" hangingPunct="1"/>
            <a:endParaRPr lang="nl-NL" altLang="nl-NL">
              <a:ea typeface="ＭＳ Ｐゴシック" panose="020B0600070205080204" pitchFamily="34" charset="-128"/>
            </a:endParaRPr>
          </a:p>
        </p:txBody>
      </p:sp>
      <p:pic>
        <p:nvPicPr>
          <p:cNvPr id="12292" name="Picture 2" descr="http://www.anatomie-amsterdam.nl/sub_sites/anatomie-zenuwwerking/123_neuro/images/external_views/ventral_view_complete_brain_nl.jpg">
            <a:extLst>
              <a:ext uri="{FF2B5EF4-FFF2-40B4-BE49-F238E27FC236}">
                <a16:creationId xmlns:a16="http://schemas.microsoft.com/office/drawing/2014/main" id="{19285C6A-8B55-5742-ACF5-A074BA665EB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092325" y="1964013"/>
            <a:ext cx="45354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http://www.anatomie-amsterdam.nl/sub_sites/pig_brain_atlas/images_views/ventral_view_nolabel.png">
            <a:extLst>
              <a:ext uri="{FF2B5EF4-FFF2-40B4-BE49-F238E27FC236}">
                <a16:creationId xmlns:a16="http://schemas.microsoft.com/office/drawing/2014/main" id="{3FD31B11-6425-F64A-87DB-625CBA1D735C}"/>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t="13190"/>
          <a:stretch>
            <a:fillRect/>
          </a:stretch>
        </p:blipFill>
        <p:spPr bwMode="auto">
          <a:xfrm>
            <a:off x="6198822" y="4529220"/>
            <a:ext cx="4002638" cy="271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descr="http://www.anatomie-amsterdam.nl/sub_sites/anatomie-zenuwwerking/123_neuro/images/details/detail_rat_brain_sagittal_nl.jpg">
            <a:extLst>
              <a:ext uri="{FF2B5EF4-FFF2-40B4-BE49-F238E27FC236}">
                <a16:creationId xmlns:a16="http://schemas.microsoft.com/office/drawing/2014/main" id="{7349D533-511E-F241-B665-9572324290F0}"/>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t="16972" b="11134"/>
          <a:stretch>
            <a:fillRect/>
          </a:stretch>
        </p:blipFill>
        <p:spPr bwMode="auto">
          <a:xfrm>
            <a:off x="6198822" y="1371207"/>
            <a:ext cx="45021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05D9A034-A649-CA45-BBEB-02D61D1271C8}"/>
              </a:ext>
            </a:extLst>
          </p:cNvPr>
          <p:cNvCxnSpPr/>
          <p:nvPr/>
        </p:nvCxnSpPr>
        <p:spPr>
          <a:xfrm flipV="1">
            <a:off x="2635251" y="4086500"/>
            <a:ext cx="461963" cy="889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369" name="TextBox 10">
            <a:extLst>
              <a:ext uri="{FF2B5EF4-FFF2-40B4-BE49-F238E27FC236}">
                <a16:creationId xmlns:a16="http://schemas.microsoft.com/office/drawing/2014/main" id="{E0FBD57C-15B3-9F47-B565-61E40C5E4CF9}"/>
              </a:ext>
            </a:extLst>
          </p:cNvPr>
          <p:cNvSpPr txBox="1">
            <a:spLocks noChangeArrowheads="1"/>
          </p:cNvSpPr>
          <p:nvPr/>
        </p:nvSpPr>
        <p:spPr bwMode="auto">
          <a:xfrm>
            <a:off x="1763713" y="5115201"/>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sz="2400"/>
              <a:t>Reukzenuw</a:t>
            </a:r>
          </a:p>
        </p:txBody>
      </p:sp>
      <p:sp>
        <p:nvSpPr>
          <p:cNvPr id="15" name="Rectangle 14">
            <a:extLst>
              <a:ext uri="{FF2B5EF4-FFF2-40B4-BE49-F238E27FC236}">
                <a16:creationId xmlns:a16="http://schemas.microsoft.com/office/drawing/2014/main" id="{5A4795DD-F783-E44D-BFC6-F85733B78EF4}"/>
              </a:ext>
            </a:extLst>
          </p:cNvPr>
          <p:cNvSpPr/>
          <p:nvPr/>
        </p:nvSpPr>
        <p:spPr>
          <a:xfrm>
            <a:off x="2184400" y="1795739"/>
            <a:ext cx="928688" cy="547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2298" name="TextBox 15">
            <a:extLst>
              <a:ext uri="{FF2B5EF4-FFF2-40B4-BE49-F238E27FC236}">
                <a16:creationId xmlns:a16="http://schemas.microsoft.com/office/drawing/2014/main" id="{C7F6FBBF-5CC3-6D4A-90B5-BCB61627FDFC}"/>
              </a:ext>
            </a:extLst>
          </p:cNvPr>
          <p:cNvSpPr txBox="1">
            <a:spLocks noChangeArrowheads="1"/>
          </p:cNvSpPr>
          <p:nvPr/>
        </p:nvSpPr>
        <p:spPr bwMode="auto">
          <a:xfrm>
            <a:off x="1862138" y="1922738"/>
            <a:ext cx="168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b="1"/>
              <a:t>Mens</a:t>
            </a:r>
          </a:p>
        </p:txBody>
      </p:sp>
      <p:sp>
        <p:nvSpPr>
          <p:cNvPr id="12299" name="TextBox 16">
            <a:extLst>
              <a:ext uri="{FF2B5EF4-FFF2-40B4-BE49-F238E27FC236}">
                <a16:creationId xmlns:a16="http://schemas.microsoft.com/office/drawing/2014/main" id="{CE860A32-5746-D94A-84F5-B983BDDED178}"/>
              </a:ext>
            </a:extLst>
          </p:cNvPr>
          <p:cNvSpPr txBox="1">
            <a:spLocks noChangeArrowheads="1"/>
          </p:cNvSpPr>
          <p:nvPr/>
        </p:nvSpPr>
        <p:spPr bwMode="auto">
          <a:xfrm>
            <a:off x="6065838" y="1470300"/>
            <a:ext cx="168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b="1"/>
              <a:t>Rat</a:t>
            </a:r>
          </a:p>
        </p:txBody>
      </p:sp>
      <p:sp>
        <p:nvSpPr>
          <p:cNvPr id="12300" name="TextBox 18">
            <a:extLst>
              <a:ext uri="{FF2B5EF4-FFF2-40B4-BE49-F238E27FC236}">
                <a16:creationId xmlns:a16="http://schemas.microsoft.com/office/drawing/2014/main" id="{E755D7DE-9CCD-9045-B345-50ED0C638D07}"/>
              </a:ext>
            </a:extLst>
          </p:cNvPr>
          <p:cNvSpPr txBox="1">
            <a:spLocks noChangeArrowheads="1"/>
          </p:cNvSpPr>
          <p:nvPr/>
        </p:nvSpPr>
        <p:spPr bwMode="auto">
          <a:xfrm>
            <a:off x="6780213" y="4196039"/>
            <a:ext cx="1689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nl-NL" altLang="nl-NL" b="1"/>
              <a:t>Varken</a:t>
            </a:r>
          </a:p>
        </p:txBody>
      </p:sp>
      <p:sp>
        <p:nvSpPr>
          <p:cNvPr id="16" name="Oval 15">
            <a:extLst>
              <a:ext uri="{FF2B5EF4-FFF2-40B4-BE49-F238E27FC236}">
                <a16:creationId xmlns:a16="http://schemas.microsoft.com/office/drawing/2014/main" id="{C357FDFF-A09B-6F4C-B45B-34301C4F0A47}"/>
              </a:ext>
            </a:extLst>
          </p:cNvPr>
          <p:cNvSpPr/>
          <p:nvPr/>
        </p:nvSpPr>
        <p:spPr>
          <a:xfrm>
            <a:off x="6124576" y="2232300"/>
            <a:ext cx="1279525" cy="941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7" name="Oval 16">
            <a:extLst>
              <a:ext uri="{FF2B5EF4-FFF2-40B4-BE49-F238E27FC236}">
                <a16:creationId xmlns:a16="http://schemas.microsoft.com/office/drawing/2014/main" id="{57734E7F-3564-694F-9681-FAF9BE12EDD0}"/>
              </a:ext>
            </a:extLst>
          </p:cNvPr>
          <p:cNvSpPr/>
          <p:nvPr/>
        </p:nvSpPr>
        <p:spPr>
          <a:xfrm>
            <a:off x="6430963" y="4789764"/>
            <a:ext cx="1281112" cy="942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8" name="Oval 17">
            <a:extLst>
              <a:ext uri="{FF2B5EF4-FFF2-40B4-BE49-F238E27FC236}">
                <a16:creationId xmlns:a16="http://schemas.microsoft.com/office/drawing/2014/main" id="{4CBED14A-8A04-9046-8AAC-45488CF3D309}"/>
              </a:ext>
            </a:extLst>
          </p:cNvPr>
          <p:cNvSpPr/>
          <p:nvPr/>
        </p:nvSpPr>
        <p:spPr>
          <a:xfrm>
            <a:off x="2773363" y="3497538"/>
            <a:ext cx="1281112" cy="519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 name="Title 2">
            <a:extLst>
              <a:ext uri="{FF2B5EF4-FFF2-40B4-BE49-F238E27FC236}">
                <a16:creationId xmlns:a16="http://schemas.microsoft.com/office/drawing/2014/main" id="{2CDA3C9F-32F2-824D-8C67-8E4A98B009D5}"/>
              </a:ext>
            </a:extLst>
          </p:cNvPr>
          <p:cNvSpPr>
            <a:spLocks noGrp="1"/>
          </p:cNvSpPr>
          <p:nvPr>
            <p:ph type="title"/>
          </p:nvPr>
        </p:nvSpPr>
        <p:spPr/>
        <p:txBody>
          <a:bodyPr/>
          <a:lstStyle/>
          <a:p>
            <a:r>
              <a:rPr lang="en-US" dirty="0" err="1"/>
              <a:t>Reuk</a:t>
            </a:r>
            <a:endParaRPr lang="en-US" dirty="0"/>
          </a:p>
        </p:txBody>
      </p:sp>
    </p:spTree>
    <p:extLst>
      <p:ext uri="{BB962C8B-B14F-4D97-AF65-F5344CB8AC3E}">
        <p14:creationId xmlns:p14="http://schemas.microsoft.com/office/powerpoint/2010/main" val="1670488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P spid="12298" grpId="0"/>
      <p:bldP spid="12299" grpId="0"/>
      <p:bldP spid="12300" grpId="0"/>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F2E436E-4843-134F-B255-64DF0D13E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ontent Placeholder 2">
            <a:extLst>
              <a:ext uri="{FF2B5EF4-FFF2-40B4-BE49-F238E27FC236}">
                <a16:creationId xmlns:a16="http://schemas.microsoft.com/office/drawing/2014/main" id="{6B0F805A-F7CA-7542-B9BA-67E06E439C1C}"/>
              </a:ext>
            </a:extLst>
          </p:cNvPr>
          <p:cNvSpPr>
            <a:spLocks noGrp="1" noChangeArrowheads="1"/>
          </p:cNvSpPr>
          <p:nvPr>
            <p:ph idx="1"/>
          </p:nvPr>
        </p:nvSpPr>
        <p:spPr>
          <a:xfrm>
            <a:off x="3043938" y="6209318"/>
            <a:ext cx="6669999" cy="269271"/>
          </a:xfrm>
        </p:spPr>
        <p:txBody>
          <a:bodyPr>
            <a:normAutofit fontScale="55000" lnSpcReduction="20000"/>
          </a:bodyPr>
          <a:lstStyle/>
          <a:p>
            <a:pPr eaLnBrk="1" hangingPunct="1"/>
            <a:endParaRPr lang="nl-NL" altLang="nl-NL">
              <a:ea typeface="ＭＳ Ｐゴシック" panose="020B0600070205080204" pitchFamily="34" charset="-128"/>
            </a:endParaRPr>
          </a:p>
          <a:p>
            <a:pPr eaLnBrk="1" hangingPunct="1"/>
            <a:endParaRPr lang="nl-NL" altLang="nl-NL">
              <a:ea typeface="ＭＳ Ｐゴシック" panose="020B0600070205080204" pitchFamily="34" charset="-128"/>
            </a:endParaRPr>
          </a:p>
          <a:p>
            <a:pPr eaLnBrk="1" hangingPunct="1"/>
            <a:endParaRPr lang="nl-NL" altLang="nl-NL">
              <a:ea typeface="ＭＳ Ｐゴシック" panose="020B0600070205080204" pitchFamily="34" charset="-128"/>
            </a:endParaRPr>
          </a:p>
          <a:p>
            <a:pPr eaLnBrk="1" hangingPunct="1"/>
            <a:endParaRPr lang="nl-NL" altLang="nl-NL">
              <a:ea typeface="ＭＳ Ｐゴシック" panose="020B0600070205080204" pitchFamily="34" charset="-128"/>
            </a:endParaRPr>
          </a:p>
        </p:txBody>
      </p:sp>
      <p:pic>
        <p:nvPicPr>
          <p:cNvPr id="20484" name="Picture 3">
            <a:extLst>
              <a:ext uri="{FF2B5EF4-FFF2-40B4-BE49-F238E27FC236}">
                <a16:creationId xmlns:a16="http://schemas.microsoft.com/office/drawing/2014/main" id="{208916DC-6785-764D-AACD-6F20E1BEC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327" t="20000" r="24702" b="13077"/>
          <a:stretch>
            <a:fillRect/>
          </a:stretch>
        </p:blipFill>
        <p:spPr bwMode="auto">
          <a:xfrm>
            <a:off x="5456938" y="2444625"/>
            <a:ext cx="5129877" cy="3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http://www.anatomie-amsterdam.nl/sub_sites/anatomie-zenuwwerking/123_neuro/images/external_views/lateral_view_complete_brain_nl.jpg">
            <a:extLst>
              <a:ext uri="{FF2B5EF4-FFF2-40B4-BE49-F238E27FC236}">
                <a16:creationId xmlns:a16="http://schemas.microsoft.com/office/drawing/2014/main" id="{C6A5362A-F8E3-614D-9409-F5570AC6E0A6}"/>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17002" y="1142609"/>
            <a:ext cx="2947718" cy="236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424CFECD-3BFC-0B4F-AEAA-9EA8EBDACB60}"/>
              </a:ext>
            </a:extLst>
          </p:cNvPr>
          <p:cNvSpPr/>
          <p:nvPr/>
        </p:nvSpPr>
        <p:spPr>
          <a:xfrm rot="2908566">
            <a:off x="3799071" y="1653088"/>
            <a:ext cx="49302" cy="490214"/>
          </a:xfrm>
          <a:prstGeom prst="rightArrow">
            <a:avLst>
              <a:gd name="adj1" fmla="val 23626"/>
              <a:gd name="adj2" fmla="val 2966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pic>
        <p:nvPicPr>
          <p:cNvPr id="20487" name="Picture 6">
            <a:extLst>
              <a:ext uri="{FF2B5EF4-FFF2-40B4-BE49-F238E27FC236}">
                <a16:creationId xmlns:a16="http://schemas.microsoft.com/office/drawing/2014/main" id="{85E91861-2D9C-D745-B8A6-ADFEF0E0A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753" t="19267" r="37370" b="45438"/>
          <a:stretch>
            <a:fillRect/>
          </a:stretch>
        </p:blipFill>
        <p:spPr bwMode="auto">
          <a:xfrm>
            <a:off x="3031238" y="4427769"/>
            <a:ext cx="2623481" cy="209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7B942201-FF08-B74B-9EAA-C4A7D29BAADE}"/>
              </a:ext>
            </a:extLst>
          </p:cNvPr>
          <p:cNvCxnSpPr>
            <a:cxnSpLocks/>
          </p:cNvCxnSpPr>
          <p:nvPr/>
        </p:nvCxnSpPr>
        <p:spPr>
          <a:xfrm>
            <a:off x="3936114" y="4994275"/>
            <a:ext cx="998537" cy="1412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B64FA97-ECDB-D241-90E1-AF030B7F2A32}"/>
              </a:ext>
            </a:extLst>
          </p:cNvPr>
          <p:cNvSpPr/>
          <p:nvPr/>
        </p:nvSpPr>
        <p:spPr>
          <a:xfrm>
            <a:off x="3050288" y="4118293"/>
            <a:ext cx="719237" cy="45719"/>
          </a:xfrm>
          <a:prstGeom prst="rect">
            <a:avLst/>
          </a:prstGeom>
          <a:solidFill>
            <a:srgbClr val="CFCFCF"/>
          </a:solidFill>
          <a:ln>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dirty="0"/>
          </a:p>
        </p:txBody>
      </p:sp>
      <p:sp>
        <p:nvSpPr>
          <p:cNvPr id="10" name="Rectangle 9">
            <a:extLst>
              <a:ext uri="{FF2B5EF4-FFF2-40B4-BE49-F238E27FC236}">
                <a16:creationId xmlns:a16="http://schemas.microsoft.com/office/drawing/2014/main" id="{B411008F-CAAA-F149-9B4B-43EE6967DD92}"/>
              </a:ext>
            </a:extLst>
          </p:cNvPr>
          <p:cNvSpPr/>
          <p:nvPr/>
        </p:nvSpPr>
        <p:spPr>
          <a:xfrm>
            <a:off x="5453763" y="4157982"/>
            <a:ext cx="606012" cy="45719"/>
          </a:xfrm>
          <a:prstGeom prst="rect">
            <a:avLst/>
          </a:prstGeom>
          <a:solidFill>
            <a:srgbClr val="CFCFCF"/>
          </a:solidFill>
          <a:ln>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dirty="0"/>
          </a:p>
        </p:txBody>
      </p:sp>
      <p:sp>
        <p:nvSpPr>
          <p:cNvPr id="3" name="Title 2">
            <a:extLst>
              <a:ext uri="{FF2B5EF4-FFF2-40B4-BE49-F238E27FC236}">
                <a16:creationId xmlns:a16="http://schemas.microsoft.com/office/drawing/2014/main" id="{F139D984-4DF6-314D-96CB-F2A3390D3475}"/>
              </a:ext>
            </a:extLst>
          </p:cNvPr>
          <p:cNvSpPr>
            <a:spLocks noGrp="1"/>
          </p:cNvSpPr>
          <p:nvPr>
            <p:ph type="title"/>
          </p:nvPr>
        </p:nvSpPr>
        <p:spPr>
          <a:xfrm>
            <a:off x="673263" y="218454"/>
            <a:ext cx="8522776" cy="906046"/>
          </a:xfrm>
        </p:spPr>
        <p:txBody>
          <a:bodyPr>
            <a:normAutofit/>
          </a:bodyPr>
          <a:lstStyle/>
          <a:p>
            <a:r>
              <a:rPr lang="en-US" dirty="0" err="1"/>
              <a:t>Visueel</a:t>
            </a:r>
            <a:r>
              <a:rPr lang="en-US" dirty="0"/>
              <a:t> </a:t>
            </a:r>
            <a:r>
              <a:rPr lang="en-US" dirty="0" err="1"/>
              <a:t>systeem</a:t>
            </a:r>
            <a:endParaRPr lang="en-US" dirty="0"/>
          </a:p>
        </p:txBody>
      </p:sp>
    </p:spTree>
    <p:extLst>
      <p:ext uri="{BB962C8B-B14F-4D97-AF65-F5344CB8AC3E}">
        <p14:creationId xmlns:p14="http://schemas.microsoft.com/office/powerpoint/2010/main" val="2624346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err="1"/>
              <a:t>Geheugen</a:t>
            </a:r>
            <a:endParaRPr lang="en-US" dirty="0"/>
          </a:p>
        </p:txBody>
      </p:sp>
      <p:pic>
        <p:nvPicPr>
          <p:cNvPr id="5" name="Picture 2" descr="http://www.anatomie-amsterdam.nl/sub_sites/anatomie-zenuwwerking/123_neuro/images/slices/level_6_nl.jpg">
            <a:extLst>
              <a:ext uri="{FF2B5EF4-FFF2-40B4-BE49-F238E27FC236}">
                <a16:creationId xmlns:a16="http://schemas.microsoft.com/office/drawing/2014/main" id="{F90967E0-FB69-5C47-AA6F-0FD8E02C6768}"/>
              </a:ext>
            </a:extLst>
          </p:cNvPr>
          <p:cNvPicPr>
            <a:picLocks noChangeAspect="1" noChangeArrowheads="1"/>
          </p:cNvPicPr>
          <p:nvPr/>
        </p:nvPicPr>
        <p:blipFill>
          <a:blip r:embed="rId4">
            <a:clrChange>
              <a:clrFrom>
                <a:srgbClr val="090100"/>
              </a:clrFrom>
              <a:clrTo>
                <a:srgbClr val="090100">
                  <a:alpha val="0"/>
                </a:srgbClr>
              </a:clrTo>
            </a:clrChange>
            <a:extLst>
              <a:ext uri="{28A0092B-C50C-407E-A947-70E740481C1C}">
                <a14:useLocalDpi xmlns:a14="http://schemas.microsoft.com/office/drawing/2010/main" val="0"/>
              </a:ext>
            </a:extLst>
          </a:blip>
          <a:srcRect r="5264"/>
          <a:stretch>
            <a:fillRect/>
          </a:stretch>
        </p:blipFill>
        <p:spPr bwMode="auto">
          <a:xfrm>
            <a:off x="838200" y="1983432"/>
            <a:ext cx="4111624" cy="34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1362C2D1-3029-7444-8B32-217526D538CC}"/>
              </a:ext>
            </a:extLst>
          </p:cNvPr>
          <p:cNvCxnSpPr>
            <a:cxnSpLocks noChangeShapeType="1"/>
          </p:cNvCxnSpPr>
          <p:nvPr/>
        </p:nvCxnSpPr>
        <p:spPr bwMode="auto">
          <a:xfrm flipH="1" flipV="1">
            <a:off x="3248025" y="4539442"/>
            <a:ext cx="319908" cy="142141"/>
          </a:xfrm>
          <a:prstGeom prst="straightConnector1">
            <a:avLst/>
          </a:prstGeom>
          <a:noFill/>
          <a:ln w="38100">
            <a:solidFill>
              <a:srgbClr val="2D2D8A"/>
            </a:solidFill>
            <a:round/>
            <a:headEnd/>
            <a:tailEnd type="arrow" w="med" len="med"/>
          </a:ln>
          <a:effectLst>
            <a:outerShdw blurRad="40000" dist="23000" dir="5400000" rotWithShape="0">
              <a:srgbClr val="808080">
                <a:alpha val="34998"/>
              </a:srgbClr>
            </a:outerShdw>
          </a:effectLst>
        </p:spPr>
      </p:cxnSp>
      <p:sp>
        <p:nvSpPr>
          <p:cNvPr id="7" name="Oval 6">
            <a:extLst>
              <a:ext uri="{FF2B5EF4-FFF2-40B4-BE49-F238E27FC236}">
                <a16:creationId xmlns:a16="http://schemas.microsoft.com/office/drawing/2014/main" id="{E6768F80-9E9B-864C-A76D-510A9CD672C0}"/>
              </a:ext>
            </a:extLst>
          </p:cNvPr>
          <p:cNvSpPr/>
          <p:nvPr/>
        </p:nvSpPr>
        <p:spPr>
          <a:xfrm>
            <a:off x="2830716" y="4063693"/>
            <a:ext cx="868157" cy="898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pic>
        <p:nvPicPr>
          <p:cNvPr id="9" name="Picture 6" descr="http://upload.wikimedia.org/wikipedia/commons/thumb/5/5b/Hippocampus_and_seahorse_cropped.JPG/220px-Hippocampus_and_seahorse_cropped.JPG">
            <a:extLst>
              <a:ext uri="{FF2B5EF4-FFF2-40B4-BE49-F238E27FC236}">
                <a16:creationId xmlns:a16="http://schemas.microsoft.com/office/drawing/2014/main" id="{4D4FD384-D717-E848-B180-335CB93CF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7" y="1750717"/>
            <a:ext cx="2597940" cy="166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www.anatomie-amsterdam.nl/sub_sites/anatomie-zenuwwerking/123_neuro/menu_structure/menu_ready/menu_lvl_06_labels_off.jpg">
            <a:extLst>
              <a:ext uri="{FF2B5EF4-FFF2-40B4-BE49-F238E27FC236}">
                <a16:creationId xmlns:a16="http://schemas.microsoft.com/office/drawing/2014/main" id="{F077D461-0644-6946-B6C0-CFC303A20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2350"/>
          <a:stretch>
            <a:fillRect/>
          </a:stretch>
        </p:blipFill>
        <p:spPr bwMode="auto">
          <a:xfrm>
            <a:off x="5460569" y="1714153"/>
            <a:ext cx="2040610" cy="17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www.nap.edu/books/0309045290/xhtml/images/p200046d3g124001.jpg">
            <a:extLst>
              <a:ext uri="{FF2B5EF4-FFF2-40B4-BE49-F238E27FC236}">
                <a16:creationId xmlns:a16="http://schemas.microsoft.com/office/drawing/2014/main" id="{12E9F8D6-8C56-FD45-86BB-D980D2BAC2E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7499" y="3707779"/>
            <a:ext cx="3466402" cy="240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92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err="1"/>
              <a:t>Hersenanatomie</a:t>
            </a:r>
            <a:r>
              <a:rPr lang="en-US" dirty="0"/>
              <a:t> practicum</a:t>
            </a:r>
          </a:p>
        </p:txBody>
      </p:sp>
      <p:pic>
        <p:nvPicPr>
          <p:cNvPr id="5" name="Content Placeholder 4">
            <a:extLst>
              <a:ext uri="{FF2B5EF4-FFF2-40B4-BE49-F238E27FC236}">
                <a16:creationId xmlns:a16="http://schemas.microsoft.com/office/drawing/2014/main" id="{A03DA42A-6EA4-4048-BB38-0A8990FF46F2}"/>
              </a:ext>
            </a:extLst>
          </p:cNvPr>
          <p:cNvPicPr>
            <a:picLocks noGrp="1" noChangeAspect="1"/>
          </p:cNvPicPr>
          <p:nvPr>
            <p:ph idx="1"/>
          </p:nvPr>
        </p:nvPicPr>
        <p:blipFill>
          <a:blip r:embed="rId4"/>
          <a:stretch>
            <a:fillRect/>
          </a:stretch>
        </p:blipFill>
        <p:spPr>
          <a:xfrm>
            <a:off x="2772079" y="1983432"/>
            <a:ext cx="6647842" cy="3739411"/>
          </a:xfrm>
        </p:spPr>
      </p:pic>
    </p:spTree>
    <p:extLst>
      <p:ext uri="{BB962C8B-B14F-4D97-AF65-F5344CB8AC3E}">
        <p14:creationId xmlns:p14="http://schemas.microsoft.com/office/powerpoint/2010/main" val="381934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C4D334-5811-FA4C-815E-DBD0AC09D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33195A-46C2-B640-9E79-36674DD08CC3}"/>
              </a:ext>
            </a:extLst>
          </p:cNvPr>
          <p:cNvSpPr>
            <a:spLocks noGrp="1"/>
          </p:cNvSpPr>
          <p:nvPr>
            <p:ph type="title"/>
          </p:nvPr>
        </p:nvSpPr>
        <p:spPr/>
        <p:txBody>
          <a:bodyPr/>
          <a:lstStyle/>
          <a:p>
            <a:r>
              <a:rPr lang="en-US" dirty="0"/>
              <a:t>Dank </a:t>
            </a:r>
            <a:r>
              <a:rPr lang="en-US" dirty="0" err="1"/>
              <a:t>voor</a:t>
            </a:r>
            <a:r>
              <a:rPr lang="en-US" dirty="0"/>
              <a:t> </a:t>
            </a:r>
            <a:r>
              <a:rPr lang="en-US" dirty="0" err="1"/>
              <a:t>jullie</a:t>
            </a:r>
            <a:r>
              <a:rPr lang="en-US" dirty="0"/>
              <a:t> </a:t>
            </a:r>
            <a:r>
              <a:rPr lang="en-US" dirty="0" err="1"/>
              <a:t>deelname</a:t>
            </a:r>
            <a:r>
              <a:rPr lang="en-US" dirty="0"/>
              <a:t>!</a:t>
            </a:r>
          </a:p>
        </p:txBody>
      </p:sp>
      <p:sp>
        <p:nvSpPr>
          <p:cNvPr id="3" name="Content Placeholder 2">
            <a:extLst>
              <a:ext uri="{FF2B5EF4-FFF2-40B4-BE49-F238E27FC236}">
                <a16:creationId xmlns:a16="http://schemas.microsoft.com/office/drawing/2014/main" id="{B2C0D6F3-0853-204B-B58C-259E8A7B7803}"/>
              </a:ext>
            </a:extLst>
          </p:cNvPr>
          <p:cNvSpPr>
            <a:spLocks noGrp="1"/>
          </p:cNvSpPr>
          <p:nvPr>
            <p:ph idx="1"/>
          </p:nvPr>
        </p:nvSpPr>
        <p:spPr>
          <a:xfrm>
            <a:off x="838200" y="2400081"/>
            <a:ext cx="10515600" cy="4351338"/>
          </a:xfrm>
        </p:spPr>
        <p:txBody>
          <a:bodyPr/>
          <a:lstStyle/>
          <a:p>
            <a:pPr marL="0" indent="0">
              <a:buNone/>
            </a:pPr>
            <a:r>
              <a:rPr lang="en-US" dirty="0" err="1"/>
              <a:t>Interesse</a:t>
            </a:r>
            <a:r>
              <a:rPr lang="en-US" dirty="0"/>
              <a:t> in </a:t>
            </a:r>
            <a:r>
              <a:rPr lang="en-US" dirty="0" err="1"/>
              <a:t>een</a:t>
            </a:r>
            <a:r>
              <a:rPr lang="en-US" dirty="0"/>
              <a:t> </a:t>
            </a:r>
            <a:r>
              <a:rPr lang="en-US" dirty="0" err="1"/>
              <a:t>Brein</a:t>
            </a:r>
            <a:r>
              <a:rPr lang="en-US" dirty="0"/>
              <a:t> in </a:t>
            </a:r>
            <a:r>
              <a:rPr lang="en-US" dirty="0" err="1"/>
              <a:t>Beeld</a:t>
            </a:r>
            <a:r>
              <a:rPr lang="en-US" dirty="0"/>
              <a:t> workshop in </a:t>
            </a:r>
            <a:r>
              <a:rPr lang="en-US" dirty="0" err="1"/>
              <a:t>jouw</a:t>
            </a:r>
            <a:r>
              <a:rPr lang="en-US" dirty="0"/>
              <a:t> les? </a:t>
            </a:r>
          </a:p>
          <a:p>
            <a:r>
              <a:rPr lang="en-US" dirty="0"/>
              <a:t>Ga </a:t>
            </a:r>
            <a:r>
              <a:rPr lang="en-US" dirty="0" err="1"/>
              <a:t>naar</a:t>
            </a:r>
            <a:r>
              <a:rPr lang="en-US" dirty="0"/>
              <a:t>  </a:t>
            </a:r>
            <a:r>
              <a:rPr lang="en-US" dirty="0">
                <a:hlinkClick r:id="rId4"/>
              </a:rPr>
              <a:t>https://breininbeeld.org/bib-kids/offerte-aanvragen/</a:t>
            </a:r>
            <a:r>
              <a:rPr lang="en-US" dirty="0"/>
              <a:t> </a:t>
            </a:r>
          </a:p>
          <a:p>
            <a:r>
              <a:rPr lang="en-US" dirty="0"/>
              <a:t>Of mail </a:t>
            </a:r>
            <a:r>
              <a:rPr lang="en-US" dirty="0" err="1"/>
              <a:t>naar</a:t>
            </a:r>
            <a:r>
              <a:rPr lang="en-US" dirty="0"/>
              <a:t> </a:t>
            </a:r>
            <a:r>
              <a:rPr lang="en-US" dirty="0" err="1"/>
              <a:t>kids@breininbeeld.org</a:t>
            </a:r>
            <a:endParaRPr lang="en-US" dirty="0"/>
          </a:p>
        </p:txBody>
      </p:sp>
    </p:spTree>
    <p:extLst>
      <p:ext uri="{BB962C8B-B14F-4D97-AF65-F5344CB8AC3E}">
        <p14:creationId xmlns:p14="http://schemas.microsoft.com/office/powerpoint/2010/main" val="798840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dirty="0" err="1"/>
              <a:t>Onze</a:t>
            </a:r>
            <a:r>
              <a:rPr lang="en-US" dirty="0"/>
              <a:t> workshops</a:t>
            </a:r>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p:txBody>
          <a:bodyPr/>
          <a:lstStyle/>
          <a:p>
            <a:r>
              <a:rPr lang="en-US" dirty="0" err="1"/>
              <a:t>Microscopie</a:t>
            </a:r>
            <a:endParaRPr lang="en-US" dirty="0"/>
          </a:p>
          <a:p>
            <a:r>
              <a:rPr lang="en-US" dirty="0" err="1"/>
              <a:t>Radiologie</a:t>
            </a:r>
            <a:endParaRPr lang="en-US" dirty="0"/>
          </a:p>
          <a:p>
            <a:r>
              <a:rPr lang="en-US" dirty="0" err="1"/>
              <a:t>Zintuigen</a:t>
            </a:r>
            <a:endParaRPr lang="en-US" dirty="0"/>
          </a:p>
          <a:p>
            <a:r>
              <a:rPr lang="en-US" dirty="0" err="1"/>
              <a:t>Onderzoek</a:t>
            </a:r>
            <a:r>
              <a:rPr lang="en-US" dirty="0"/>
              <a:t> </a:t>
            </a:r>
            <a:r>
              <a:rPr lang="en-US" dirty="0" err="1"/>
              <a:t>doen</a:t>
            </a:r>
            <a:endParaRPr lang="en-US" dirty="0"/>
          </a:p>
          <a:p>
            <a:r>
              <a:rPr lang="en-US" dirty="0" err="1"/>
              <a:t>Neurofilosofie</a:t>
            </a:r>
            <a:endParaRPr lang="en-US" dirty="0"/>
          </a:p>
          <a:p>
            <a:r>
              <a:rPr lang="en-US" b="1" dirty="0" err="1"/>
              <a:t>Cognitie</a:t>
            </a:r>
            <a:r>
              <a:rPr lang="en-US" dirty="0"/>
              <a:t> </a:t>
            </a:r>
          </a:p>
          <a:p>
            <a:r>
              <a:rPr lang="en-US" b="1" dirty="0" err="1"/>
              <a:t>Hersenanatomie</a:t>
            </a:r>
            <a:r>
              <a:rPr lang="en-US" dirty="0"/>
              <a:t> </a:t>
            </a:r>
          </a:p>
        </p:txBody>
      </p:sp>
      <p:pic>
        <p:nvPicPr>
          <p:cNvPr id="5" name="Picture 4">
            <a:extLst>
              <a:ext uri="{FF2B5EF4-FFF2-40B4-BE49-F238E27FC236}">
                <a16:creationId xmlns:a16="http://schemas.microsoft.com/office/drawing/2014/main" id="{0C5E1E7F-5FA8-2E41-8449-CD5CF90536F9}"/>
              </a:ext>
            </a:extLst>
          </p:cNvPr>
          <p:cNvPicPr>
            <a:picLocks noChangeAspect="1"/>
          </p:cNvPicPr>
          <p:nvPr/>
        </p:nvPicPr>
        <p:blipFill>
          <a:blip r:embed="rId4"/>
          <a:stretch>
            <a:fillRect/>
          </a:stretch>
        </p:blipFill>
        <p:spPr>
          <a:xfrm>
            <a:off x="5234914" y="1983432"/>
            <a:ext cx="3139768" cy="2354826"/>
          </a:xfrm>
          <a:prstGeom prst="rect">
            <a:avLst/>
          </a:prstGeom>
        </p:spPr>
      </p:pic>
      <p:pic>
        <p:nvPicPr>
          <p:cNvPr id="7" name="Picture 6">
            <a:extLst>
              <a:ext uri="{FF2B5EF4-FFF2-40B4-BE49-F238E27FC236}">
                <a16:creationId xmlns:a16="http://schemas.microsoft.com/office/drawing/2014/main" id="{E64135A9-E1A8-FF48-AAE6-ECECDDC97165}"/>
              </a:ext>
            </a:extLst>
          </p:cNvPr>
          <p:cNvPicPr>
            <a:picLocks noChangeAspect="1"/>
          </p:cNvPicPr>
          <p:nvPr/>
        </p:nvPicPr>
        <p:blipFill>
          <a:blip r:embed="rId5"/>
          <a:stretch>
            <a:fillRect/>
          </a:stretch>
        </p:blipFill>
        <p:spPr>
          <a:xfrm>
            <a:off x="8537046" y="3227577"/>
            <a:ext cx="2979118" cy="2234339"/>
          </a:xfrm>
          <a:prstGeom prst="rect">
            <a:avLst/>
          </a:prstGeom>
        </p:spPr>
      </p:pic>
    </p:spTree>
    <p:extLst>
      <p:ext uri="{BB962C8B-B14F-4D97-AF65-F5344CB8AC3E}">
        <p14:creationId xmlns:p14="http://schemas.microsoft.com/office/powerpoint/2010/main" val="337058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2"/>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b="1" dirty="0"/>
              <a:t>Workshop </a:t>
            </a:r>
            <a:r>
              <a:rPr lang="en-US" b="1" dirty="0" err="1"/>
              <a:t>cognitie</a:t>
            </a:r>
            <a:endParaRPr lang="en-US" b="1" dirty="0"/>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p:txBody>
          <a:bodyPr/>
          <a:lstStyle/>
          <a:p>
            <a:pPr marL="0" indent="0">
              <a:buNone/>
            </a:pPr>
            <a:r>
              <a:rPr lang="en-US" dirty="0"/>
              <a:t>Wat is </a:t>
            </a:r>
            <a:r>
              <a:rPr lang="en-US" dirty="0" err="1"/>
              <a:t>cognitie</a:t>
            </a:r>
            <a:r>
              <a:rPr lang="en-US" dirty="0"/>
              <a:t>?</a:t>
            </a:r>
          </a:p>
        </p:txBody>
      </p:sp>
      <p:pic>
        <p:nvPicPr>
          <p:cNvPr id="5" name="Afbeelding 1">
            <a:extLst>
              <a:ext uri="{FF2B5EF4-FFF2-40B4-BE49-F238E27FC236}">
                <a16:creationId xmlns:a16="http://schemas.microsoft.com/office/drawing/2014/main" id="{FE5B2559-76D0-9348-BD42-A3DA38633D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950" y="2318544"/>
            <a:ext cx="45196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5AF80424-543C-B848-9CD0-78AF7143E2F1}"/>
              </a:ext>
            </a:extLst>
          </p:cNvPr>
          <p:cNvSpPr txBox="1">
            <a:spLocks/>
          </p:cNvSpPr>
          <p:nvPr/>
        </p:nvSpPr>
        <p:spPr>
          <a:xfrm>
            <a:off x="5751444" y="2506662"/>
            <a:ext cx="560235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Cognoscere</a:t>
            </a:r>
            <a:r>
              <a:rPr lang="en-US" dirty="0"/>
              <a:t> = </a:t>
            </a:r>
            <a:r>
              <a:rPr lang="en-US" dirty="0" err="1"/>
              <a:t>weten</a:t>
            </a:r>
            <a:r>
              <a:rPr lang="en-US" dirty="0"/>
              <a:t> of </a:t>
            </a:r>
            <a:r>
              <a:rPr lang="en-US" dirty="0" err="1"/>
              <a:t>kennen</a:t>
            </a:r>
            <a:r>
              <a:rPr lang="en-US" dirty="0"/>
              <a:t>; </a:t>
            </a:r>
            <a:r>
              <a:rPr lang="en-US" dirty="0" err="1"/>
              <a:t>denkvermogen</a:t>
            </a:r>
            <a:endParaRPr lang="en-US" dirty="0"/>
          </a:p>
          <a:p>
            <a:r>
              <a:rPr lang="en-US" dirty="0" err="1"/>
              <a:t>Geheugen</a:t>
            </a:r>
            <a:endParaRPr lang="en-US" dirty="0"/>
          </a:p>
          <a:p>
            <a:r>
              <a:rPr lang="en-US" dirty="0" err="1"/>
              <a:t>Aandacht</a:t>
            </a:r>
            <a:endParaRPr lang="en-US" dirty="0"/>
          </a:p>
          <a:p>
            <a:r>
              <a:rPr lang="en-US" dirty="0" err="1"/>
              <a:t>Snelheid</a:t>
            </a:r>
            <a:r>
              <a:rPr lang="en-US" dirty="0"/>
              <a:t> van </a:t>
            </a:r>
            <a:r>
              <a:rPr lang="en-US" dirty="0" err="1"/>
              <a:t>denken</a:t>
            </a:r>
            <a:endParaRPr lang="en-US" dirty="0"/>
          </a:p>
        </p:txBody>
      </p:sp>
    </p:spTree>
    <p:extLst>
      <p:ext uri="{BB962C8B-B14F-4D97-AF65-F5344CB8AC3E}">
        <p14:creationId xmlns:p14="http://schemas.microsoft.com/office/powerpoint/2010/main" val="39350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dirty="0"/>
              <a:t>Wat </a:t>
            </a:r>
            <a:r>
              <a:rPr lang="en-US" dirty="0" err="1"/>
              <a:t>zie</a:t>
            </a:r>
            <a:r>
              <a:rPr lang="en-US" dirty="0"/>
              <a:t> </a:t>
            </a:r>
            <a:r>
              <a:rPr lang="en-US" dirty="0" err="1"/>
              <a:t>je</a:t>
            </a:r>
            <a:r>
              <a:rPr lang="en-US" dirty="0"/>
              <a:t>?</a:t>
            </a:r>
          </a:p>
        </p:txBody>
      </p:sp>
      <p:pic>
        <p:nvPicPr>
          <p:cNvPr id="5" name="Picture 11" descr="aarde">
            <a:extLst>
              <a:ext uri="{FF2B5EF4-FFF2-40B4-BE49-F238E27FC236}">
                <a16:creationId xmlns:a16="http://schemas.microsoft.com/office/drawing/2014/main" id="{92CE250A-40F8-6241-9328-5194170E2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452" y="2431254"/>
            <a:ext cx="31797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95E5C01-EA1B-2F46-8F64-4A4E22599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233" r="8134"/>
          <a:stretch>
            <a:fillRect/>
          </a:stretch>
        </p:blipFill>
        <p:spPr bwMode="auto">
          <a:xfrm rot="1991459">
            <a:off x="5853532" y="2601117"/>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0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697"/>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dirty="0" err="1"/>
              <a:t>Geheugen</a:t>
            </a:r>
            <a:endParaRPr lang="en-US" dirty="0"/>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a:xfrm>
            <a:off x="838200" y="1825625"/>
            <a:ext cx="10515600" cy="798305"/>
          </a:xfrm>
        </p:spPr>
        <p:txBody>
          <a:bodyPr/>
          <a:lstStyle/>
          <a:p>
            <a:pPr marL="0" indent="0">
              <a:buNone/>
            </a:pPr>
            <a:r>
              <a:rPr lang="en-US" dirty="0"/>
              <a:t>Het </a:t>
            </a:r>
            <a:r>
              <a:rPr lang="en-US" dirty="0" err="1"/>
              <a:t>vermogen</a:t>
            </a:r>
            <a:r>
              <a:rPr lang="en-US" dirty="0"/>
              <a:t> om </a:t>
            </a:r>
            <a:r>
              <a:rPr lang="en-US" dirty="0" err="1"/>
              <a:t>informatie</a:t>
            </a:r>
            <a:r>
              <a:rPr lang="en-US" dirty="0"/>
              <a:t> </a:t>
            </a:r>
            <a:r>
              <a:rPr lang="en-US" dirty="0">
                <a:solidFill>
                  <a:srgbClr val="E60002"/>
                </a:solidFill>
              </a:rPr>
              <a:t>vast </a:t>
            </a:r>
            <a:r>
              <a:rPr lang="en-US" dirty="0" err="1">
                <a:solidFill>
                  <a:srgbClr val="E60002"/>
                </a:solidFill>
              </a:rPr>
              <a:t>te</a:t>
            </a:r>
            <a:r>
              <a:rPr lang="en-US" dirty="0">
                <a:solidFill>
                  <a:srgbClr val="E60002"/>
                </a:solidFill>
              </a:rPr>
              <a:t> </a:t>
            </a:r>
            <a:r>
              <a:rPr lang="en-US" dirty="0" err="1">
                <a:solidFill>
                  <a:srgbClr val="E60002"/>
                </a:solidFill>
              </a:rPr>
              <a:t>leggen</a:t>
            </a:r>
            <a:r>
              <a:rPr lang="en-US" dirty="0">
                <a:solidFill>
                  <a:srgbClr val="E60002"/>
                </a:solidFill>
              </a:rPr>
              <a:t> </a:t>
            </a:r>
            <a:r>
              <a:rPr lang="en-US" dirty="0" err="1"/>
              <a:t>en</a:t>
            </a:r>
            <a:r>
              <a:rPr lang="en-US" dirty="0"/>
              <a:t> </a:t>
            </a:r>
            <a:r>
              <a:rPr lang="en-US" dirty="0" err="1">
                <a:solidFill>
                  <a:srgbClr val="E60002"/>
                </a:solidFill>
              </a:rPr>
              <a:t>terug</a:t>
            </a:r>
            <a:r>
              <a:rPr lang="en-US" dirty="0">
                <a:solidFill>
                  <a:srgbClr val="E60002"/>
                </a:solidFill>
              </a:rPr>
              <a:t> </a:t>
            </a:r>
            <a:r>
              <a:rPr lang="en-US" dirty="0" err="1">
                <a:solidFill>
                  <a:srgbClr val="E60002"/>
                </a:solidFill>
              </a:rPr>
              <a:t>te</a:t>
            </a:r>
            <a:r>
              <a:rPr lang="en-US" dirty="0">
                <a:solidFill>
                  <a:srgbClr val="E60002"/>
                </a:solidFill>
              </a:rPr>
              <a:t> </a:t>
            </a:r>
            <a:r>
              <a:rPr lang="en-US" dirty="0" err="1">
                <a:solidFill>
                  <a:srgbClr val="E60002"/>
                </a:solidFill>
              </a:rPr>
              <a:t>halen</a:t>
            </a:r>
            <a:endParaRPr lang="en-US" dirty="0">
              <a:solidFill>
                <a:srgbClr val="E60002"/>
              </a:solidFill>
            </a:endParaRPr>
          </a:p>
        </p:txBody>
      </p:sp>
      <p:sp>
        <p:nvSpPr>
          <p:cNvPr id="5" name="Content Placeholder 2">
            <a:extLst>
              <a:ext uri="{FF2B5EF4-FFF2-40B4-BE49-F238E27FC236}">
                <a16:creationId xmlns:a16="http://schemas.microsoft.com/office/drawing/2014/main" id="{6DCCBE79-2AEA-844F-AD25-3F49C95F7BBC}"/>
              </a:ext>
            </a:extLst>
          </p:cNvPr>
          <p:cNvSpPr txBox="1">
            <a:spLocks/>
          </p:cNvSpPr>
          <p:nvPr/>
        </p:nvSpPr>
        <p:spPr>
          <a:xfrm>
            <a:off x="838200" y="3429000"/>
            <a:ext cx="10515600" cy="798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Waarom</a:t>
            </a:r>
            <a:r>
              <a:rPr lang="en-US" dirty="0"/>
              <a:t> is </a:t>
            </a:r>
            <a:r>
              <a:rPr lang="en-US" dirty="0" err="1"/>
              <a:t>dit</a:t>
            </a:r>
            <a:r>
              <a:rPr lang="en-US" dirty="0"/>
              <a:t> zo </a:t>
            </a:r>
            <a:r>
              <a:rPr lang="en-US" dirty="0" err="1"/>
              <a:t>belangrijk</a:t>
            </a:r>
            <a:r>
              <a:rPr lang="en-US" dirty="0"/>
              <a:t>?</a:t>
            </a:r>
          </a:p>
        </p:txBody>
      </p:sp>
      <p:sp>
        <p:nvSpPr>
          <p:cNvPr id="6" name="Content Placeholder 2">
            <a:extLst>
              <a:ext uri="{FF2B5EF4-FFF2-40B4-BE49-F238E27FC236}">
                <a16:creationId xmlns:a16="http://schemas.microsoft.com/office/drawing/2014/main" id="{A26A7B01-28A0-1C41-95FC-AEC29CD7DAFA}"/>
              </a:ext>
            </a:extLst>
          </p:cNvPr>
          <p:cNvSpPr txBox="1">
            <a:spLocks/>
          </p:cNvSpPr>
          <p:nvPr/>
        </p:nvSpPr>
        <p:spPr>
          <a:xfrm>
            <a:off x="838200" y="4005469"/>
            <a:ext cx="10515600" cy="13616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Overleving</a:t>
            </a:r>
            <a:endParaRPr lang="en-US" dirty="0"/>
          </a:p>
          <a:p>
            <a:r>
              <a:rPr lang="en-US" dirty="0"/>
              <a:t>Het is </a:t>
            </a:r>
            <a:r>
              <a:rPr lang="en-US" dirty="0" err="1"/>
              <a:t>altijd</a:t>
            </a:r>
            <a:r>
              <a:rPr lang="en-US" dirty="0"/>
              <a:t> </a:t>
            </a:r>
            <a:r>
              <a:rPr lang="en-US" dirty="0" err="1"/>
              <a:t>aan</a:t>
            </a:r>
            <a:r>
              <a:rPr lang="en-US" dirty="0"/>
              <a:t> het </a:t>
            </a:r>
            <a:r>
              <a:rPr lang="en-US" dirty="0" err="1"/>
              <a:t>werk</a:t>
            </a:r>
            <a:endParaRPr lang="en-US" dirty="0"/>
          </a:p>
          <a:p>
            <a:r>
              <a:rPr lang="en-US" dirty="0" err="1"/>
              <a:t>Belangrijk</a:t>
            </a:r>
            <a:r>
              <a:rPr lang="en-US" dirty="0"/>
              <a:t> </a:t>
            </a:r>
            <a:r>
              <a:rPr lang="en-US" dirty="0" err="1"/>
              <a:t>voor</a:t>
            </a:r>
            <a:r>
              <a:rPr lang="en-US" dirty="0"/>
              <a:t> </a:t>
            </a:r>
            <a:r>
              <a:rPr lang="en-US" dirty="0" err="1"/>
              <a:t>kennis</a:t>
            </a:r>
            <a:r>
              <a:rPr lang="en-US" dirty="0"/>
              <a:t> </a:t>
            </a:r>
            <a:r>
              <a:rPr lang="en-US" dirty="0" err="1"/>
              <a:t>en</a:t>
            </a:r>
            <a:r>
              <a:rPr lang="en-US" dirty="0"/>
              <a:t> </a:t>
            </a:r>
            <a:r>
              <a:rPr lang="en-US" dirty="0" err="1"/>
              <a:t>vaardigheden</a:t>
            </a:r>
            <a:endParaRPr lang="en-US" dirty="0"/>
          </a:p>
        </p:txBody>
      </p:sp>
      <p:pic>
        <p:nvPicPr>
          <p:cNvPr id="7" name="Picture 7" descr="08_geheugen2">
            <a:extLst>
              <a:ext uri="{FF2B5EF4-FFF2-40B4-BE49-F238E27FC236}">
                <a16:creationId xmlns:a16="http://schemas.microsoft.com/office/drawing/2014/main" id="{38DF22B2-FB90-EA49-A2DC-34A0FB20C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66"/>
          <a:stretch>
            <a:fillRect/>
          </a:stretch>
        </p:blipFill>
        <p:spPr bwMode="auto">
          <a:xfrm>
            <a:off x="9616693" y="2765275"/>
            <a:ext cx="24828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2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a:xfrm>
            <a:off x="838200" y="365125"/>
            <a:ext cx="10515600" cy="1325563"/>
          </a:xfrm>
        </p:spPr>
        <p:txBody>
          <a:bodyPr/>
          <a:lstStyle/>
          <a:p>
            <a:r>
              <a:rPr lang="en-US" dirty="0" err="1"/>
              <a:t>Soorten</a:t>
            </a:r>
            <a:r>
              <a:rPr lang="en-US" dirty="0"/>
              <a:t> </a:t>
            </a:r>
            <a:r>
              <a:rPr lang="en-US" dirty="0" err="1"/>
              <a:t>geheugen</a:t>
            </a:r>
            <a:endParaRPr lang="en-US" dirty="0"/>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a:xfrm>
            <a:off x="838200" y="1825625"/>
            <a:ext cx="10515600" cy="4351338"/>
          </a:xfrm>
        </p:spPr>
        <p:txBody>
          <a:bodyPr/>
          <a:lstStyle/>
          <a:p>
            <a:r>
              <a:rPr lang="en-US" dirty="0" err="1"/>
              <a:t>Werkgeheugen</a:t>
            </a:r>
            <a:endParaRPr lang="en-US" dirty="0"/>
          </a:p>
          <a:p>
            <a:r>
              <a:rPr lang="en-US" dirty="0"/>
              <a:t>Korte </a:t>
            </a:r>
            <a:r>
              <a:rPr lang="en-US" dirty="0" err="1"/>
              <a:t>termijn</a:t>
            </a:r>
            <a:r>
              <a:rPr lang="en-US" dirty="0"/>
              <a:t> </a:t>
            </a:r>
            <a:r>
              <a:rPr lang="en-US" dirty="0" err="1"/>
              <a:t>geheugen</a:t>
            </a:r>
            <a:endParaRPr lang="en-US" dirty="0"/>
          </a:p>
          <a:p>
            <a:r>
              <a:rPr lang="en-US" dirty="0"/>
              <a:t>Lange </a:t>
            </a:r>
            <a:r>
              <a:rPr lang="en-US" dirty="0" err="1"/>
              <a:t>termijn</a:t>
            </a:r>
            <a:r>
              <a:rPr lang="en-US" dirty="0"/>
              <a:t> </a:t>
            </a:r>
            <a:r>
              <a:rPr lang="en-US" dirty="0" err="1"/>
              <a:t>geheugen</a:t>
            </a:r>
            <a:endParaRPr lang="en-US" dirty="0"/>
          </a:p>
          <a:p>
            <a:endParaRPr lang="en-US" dirty="0"/>
          </a:p>
        </p:txBody>
      </p:sp>
      <p:pic>
        <p:nvPicPr>
          <p:cNvPr id="13" name="Picture 12">
            <a:extLst>
              <a:ext uri="{FF2B5EF4-FFF2-40B4-BE49-F238E27FC236}">
                <a16:creationId xmlns:a16="http://schemas.microsoft.com/office/drawing/2014/main" id="{6013E09A-7E9B-E649-9C60-6F264FE5F3FB}"/>
              </a:ext>
            </a:extLst>
          </p:cNvPr>
          <p:cNvPicPr>
            <a:picLocks noChangeAspect="1"/>
          </p:cNvPicPr>
          <p:nvPr/>
        </p:nvPicPr>
        <p:blipFill>
          <a:blip r:embed="rId4"/>
          <a:stretch>
            <a:fillRect/>
          </a:stretch>
        </p:blipFill>
        <p:spPr>
          <a:xfrm>
            <a:off x="5753100" y="1825625"/>
            <a:ext cx="5600700" cy="3708400"/>
          </a:xfrm>
          <a:prstGeom prst="rect">
            <a:avLst/>
          </a:prstGeom>
        </p:spPr>
      </p:pic>
    </p:spTree>
    <p:extLst>
      <p:ext uri="{BB962C8B-B14F-4D97-AF65-F5344CB8AC3E}">
        <p14:creationId xmlns:p14="http://schemas.microsoft.com/office/powerpoint/2010/main" val="16037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B6C73-088B-1E45-875F-67F7D12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81"/>
            <a:ext cx="9718431" cy="6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8AFDA9-72A5-E54D-8BC3-92BC07168818}"/>
              </a:ext>
            </a:extLst>
          </p:cNvPr>
          <p:cNvSpPr>
            <a:spLocks noGrp="1"/>
          </p:cNvSpPr>
          <p:nvPr>
            <p:ph type="title"/>
          </p:nvPr>
        </p:nvSpPr>
        <p:spPr/>
        <p:txBody>
          <a:bodyPr/>
          <a:lstStyle/>
          <a:p>
            <a:r>
              <a:rPr lang="en-US" dirty="0" err="1"/>
              <a:t>Geheugen</a:t>
            </a:r>
            <a:r>
              <a:rPr lang="en-US" dirty="0"/>
              <a:t> </a:t>
            </a:r>
            <a:r>
              <a:rPr lang="en-US" dirty="0" err="1"/>
              <a:t>meten</a:t>
            </a:r>
            <a:endParaRPr lang="en-US" dirty="0"/>
          </a:p>
        </p:txBody>
      </p:sp>
      <p:sp>
        <p:nvSpPr>
          <p:cNvPr id="3" name="Content Placeholder 2">
            <a:extLst>
              <a:ext uri="{FF2B5EF4-FFF2-40B4-BE49-F238E27FC236}">
                <a16:creationId xmlns:a16="http://schemas.microsoft.com/office/drawing/2014/main" id="{2A56AF98-9EA8-AB4C-B8F6-CE7EADDC4236}"/>
              </a:ext>
            </a:extLst>
          </p:cNvPr>
          <p:cNvSpPr>
            <a:spLocks noGrp="1"/>
          </p:cNvSpPr>
          <p:nvPr>
            <p:ph idx="1"/>
          </p:nvPr>
        </p:nvSpPr>
        <p:spPr/>
        <p:txBody>
          <a:bodyPr/>
          <a:lstStyle/>
          <a:p>
            <a:pPr marL="0" indent="0">
              <a:buNone/>
            </a:pPr>
            <a:r>
              <a:rPr lang="en-US" dirty="0"/>
              <a:t>Hoe </a:t>
            </a:r>
            <a:r>
              <a:rPr lang="en-US" dirty="0" err="1"/>
              <a:t>zou</a:t>
            </a:r>
            <a:r>
              <a:rPr lang="en-US" dirty="0"/>
              <a:t> </a:t>
            </a:r>
            <a:r>
              <a:rPr lang="en-US" dirty="0" err="1"/>
              <a:t>je</a:t>
            </a:r>
            <a:r>
              <a:rPr lang="en-US" dirty="0"/>
              <a:t> </a:t>
            </a:r>
            <a:r>
              <a:rPr lang="en-US" dirty="0" err="1"/>
              <a:t>geheugen</a:t>
            </a:r>
            <a:r>
              <a:rPr lang="en-US" dirty="0"/>
              <a:t> </a:t>
            </a:r>
            <a:r>
              <a:rPr lang="en-US" dirty="0" err="1"/>
              <a:t>kunnen</a:t>
            </a:r>
            <a:r>
              <a:rPr lang="en-US" dirty="0"/>
              <a:t> </a:t>
            </a:r>
            <a:r>
              <a:rPr lang="en-US" dirty="0" err="1"/>
              <a:t>meten</a:t>
            </a: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6961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4163A00-A297-FF43-8A6E-BAD15A0C77FD}"/>
              </a:ext>
            </a:extLst>
          </p:cNvPr>
          <p:cNvSpPr>
            <a:spLocks noChangeArrowheads="1"/>
          </p:cNvSpPr>
          <p:nvPr/>
        </p:nvSpPr>
        <p:spPr bwMode="auto">
          <a:xfrm>
            <a:off x="1524000" y="1"/>
            <a:ext cx="10217150" cy="7389813"/>
          </a:xfrm>
          <a:prstGeom prst="rect">
            <a:avLst/>
          </a:prstGeom>
          <a:solidFill>
            <a:srgbClr val="FFFFFF"/>
          </a:solidFill>
          <a:ln w="9525">
            <a:solidFill>
              <a:srgbClr val="FFFFF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nl-NL">
              <a:solidFill>
                <a:schemeClr val="lt1"/>
              </a:solidFill>
            </a:endParaRPr>
          </a:p>
        </p:txBody>
      </p:sp>
      <p:pic>
        <p:nvPicPr>
          <p:cNvPr id="39938" name="Picture 2">
            <a:extLst>
              <a:ext uri="{FF2B5EF4-FFF2-40B4-BE49-F238E27FC236}">
                <a16:creationId xmlns:a16="http://schemas.microsoft.com/office/drawing/2014/main" id="{15D76873-789D-2247-8BF3-4830699B6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4489"/>
            <a:ext cx="91440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98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4906</TotalTime>
  <Words>1357</Words>
  <Application>Microsoft Office PowerPoint</Application>
  <PresentationFormat>Breedbeeld</PresentationFormat>
  <Paragraphs>153</Paragraphs>
  <Slides>24</Slides>
  <Notes>18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ＭＳ Ｐゴシック</vt:lpstr>
      <vt:lpstr>Arial</vt:lpstr>
      <vt:lpstr>Calibri</vt:lpstr>
      <vt:lpstr>Calibri Light</vt:lpstr>
      <vt:lpstr>Wingdings</vt:lpstr>
      <vt:lpstr>Office Theme</vt:lpstr>
      <vt:lpstr>Brein in Beeld</vt:lpstr>
      <vt:lpstr>Wat is Brein in Beeld?</vt:lpstr>
      <vt:lpstr>Onze workshops</vt:lpstr>
      <vt:lpstr>Workshop cognitie</vt:lpstr>
      <vt:lpstr>Wat zie je?</vt:lpstr>
      <vt:lpstr>Geheugen</vt:lpstr>
      <vt:lpstr>Soorten geheugen</vt:lpstr>
      <vt:lpstr>Geheugen meten</vt:lpstr>
      <vt:lpstr>PowerPoint-presentatie</vt:lpstr>
      <vt:lpstr>PowerPoint-presentatie</vt:lpstr>
      <vt:lpstr>PowerPoint-presentatie</vt:lpstr>
      <vt:lpstr>Vragen over cognitie?</vt:lpstr>
      <vt:lpstr>Workshop hersenanatomie</vt:lpstr>
      <vt:lpstr>PowerPoint-presentatie</vt:lpstr>
      <vt:lpstr>PowerPoint-presentatie</vt:lpstr>
      <vt:lpstr>De hersenkwabben</vt:lpstr>
      <vt:lpstr>Waar bestaat het brein uit</vt:lpstr>
      <vt:lpstr>Cerebellum</vt:lpstr>
      <vt:lpstr>De hersenstam</vt:lpstr>
      <vt:lpstr>Reuk</vt:lpstr>
      <vt:lpstr>Visueel systeem</vt:lpstr>
      <vt:lpstr>Geheugen</vt:lpstr>
      <vt:lpstr>Hersenanatomie practicum</vt:lpstr>
      <vt:lpstr>Dank voor jullie deelname!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Brein in Beeld</dc:title>
  <dc:creator>kima.soesbergen@gmail.com</dc:creator>
  <cp:lastModifiedBy>gebruiker</cp:lastModifiedBy>
  <cp:revision>18</cp:revision>
  <dcterms:created xsi:type="dcterms:W3CDTF">2022-05-10T13:19:04Z</dcterms:created>
  <dcterms:modified xsi:type="dcterms:W3CDTF">2022-05-21T08:25:50Z</dcterms:modified>
</cp:coreProperties>
</file>