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3" r:id="rId2"/>
    <p:sldMasterId id="2147483697" r:id="rId3"/>
  </p:sldMasterIdLst>
  <p:notesMasterIdLst>
    <p:notesMasterId r:id="rId53"/>
  </p:notesMasterIdLst>
  <p:handoutMasterIdLst>
    <p:handoutMasterId r:id="rId54"/>
  </p:handoutMasterIdLst>
  <p:sldIdLst>
    <p:sldId id="314" r:id="rId4"/>
    <p:sldId id="325" r:id="rId5"/>
    <p:sldId id="326" r:id="rId6"/>
    <p:sldId id="300" r:id="rId7"/>
    <p:sldId id="302" r:id="rId8"/>
    <p:sldId id="335" r:id="rId9"/>
    <p:sldId id="303" r:id="rId10"/>
    <p:sldId id="330" r:id="rId11"/>
    <p:sldId id="336" r:id="rId12"/>
    <p:sldId id="304" r:id="rId13"/>
    <p:sldId id="305" r:id="rId14"/>
    <p:sldId id="307" r:id="rId15"/>
    <p:sldId id="306" r:id="rId16"/>
    <p:sldId id="308" r:id="rId17"/>
    <p:sldId id="346" r:id="rId18"/>
    <p:sldId id="309" r:id="rId19"/>
    <p:sldId id="310" r:id="rId20"/>
    <p:sldId id="312" r:id="rId21"/>
    <p:sldId id="311" r:id="rId22"/>
    <p:sldId id="318" r:id="rId23"/>
    <p:sldId id="319" r:id="rId24"/>
    <p:sldId id="313" r:id="rId25"/>
    <p:sldId id="315" r:id="rId26"/>
    <p:sldId id="316" r:id="rId27"/>
    <p:sldId id="317" r:id="rId28"/>
    <p:sldId id="320" r:id="rId29"/>
    <p:sldId id="321" r:id="rId30"/>
    <p:sldId id="340" r:id="rId31"/>
    <p:sldId id="341" r:id="rId32"/>
    <p:sldId id="287" r:id="rId33"/>
    <p:sldId id="288" r:id="rId34"/>
    <p:sldId id="289" r:id="rId35"/>
    <p:sldId id="290" r:id="rId36"/>
    <p:sldId id="291" r:id="rId37"/>
    <p:sldId id="295" r:id="rId38"/>
    <p:sldId id="294" r:id="rId39"/>
    <p:sldId id="293" r:id="rId40"/>
    <p:sldId id="296" r:id="rId41"/>
    <p:sldId id="297" r:id="rId42"/>
    <p:sldId id="342" r:id="rId43"/>
    <p:sldId id="343" r:id="rId44"/>
    <p:sldId id="344" r:id="rId45"/>
    <p:sldId id="322" r:id="rId46"/>
    <p:sldId id="323" r:id="rId47"/>
    <p:sldId id="327" r:id="rId48"/>
    <p:sldId id="331" r:id="rId49"/>
    <p:sldId id="332" r:id="rId50"/>
    <p:sldId id="333" r:id="rId51"/>
    <p:sldId id="334" r:id="rId52"/>
  </p:sldIdLst>
  <p:sldSz cx="9144000" cy="6858000" type="screen4x3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ostebrink, Lotte" initials="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6DCC-96EF-49B5-BC18-7179799704E8}" type="datetimeFigureOut">
              <a:rPr lang="nl-NL" smtClean="0"/>
              <a:t>7-1-2016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8839-F57E-46DA-8D81-89C9B8D08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50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7CDF7-DF59-48B8-B332-E091055D899B}" type="datetimeFigureOut">
              <a:rPr lang="nl-NL" smtClean="0"/>
              <a:t>7-1-2016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1B49-1C36-452F-9596-A1152F6FF7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88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Leerboek kader en </a:t>
            </a:r>
            <a:r>
              <a:rPr lang="nl-NL" dirty="0" err="1" smtClean="0"/>
              <a:t>gt</a:t>
            </a:r>
            <a:r>
              <a:rPr lang="nl-NL" dirty="0" smtClean="0"/>
              <a:t> jan 2016; </a:t>
            </a:r>
            <a:r>
              <a:rPr lang="nl-NL" dirty="0" err="1" smtClean="0"/>
              <a:t>wb</a:t>
            </a:r>
            <a:r>
              <a:rPr lang="nl-NL" dirty="0" smtClean="0"/>
              <a:t> B kader en </a:t>
            </a:r>
            <a:r>
              <a:rPr lang="nl-NL" dirty="0" err="1" smtClean="0"/>
              <a:t>gt</a:t>
            </a:r>
            <a:r>
              <a:rPr lang="nl-NL" dirty="0" smtClean="0"/>
              <a:t> april 2016. Verschil 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wb</a:t>
            </a:r>
            <a:r>
              <a:rPr lang="nl-NL" baseline="0" dirty="0" smtClean="0"/>
              <a:t> A kader jan 2016; </a:t>
            </a:r>
            <a:r>
              <a:rPr lang="nl-NL" baseline="0" dirty="0" err="1" smtClean="0"/>
              <a:t>gt</a:t>
            </a:r>
            <a:r>
              <a:rPr lang="nl-NL" baseline="0" smtClean="0"/>
              <a:t> april 2016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1B49-1C36-452F-9596-A1152F6FF78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94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"/>
            <a:ext cx="9144000" cy="1620000"/>
          </a:xfrm>
          <a:prstGeom prst="rect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1459358"/>
            <a:ext cx="7560000" cy="1948442"/>
          </a:xfrm>
        </p:spPr>
        <p:txBody>
          <a:bodyPr anchor="b" anchorCtr="0">
            <a:normAutofit/>
          </a:bodyPr>
          <a:lstStyle>
            <a:lvl1pPr>
              <a:lnSpc>
                <a:spcPts val="4800"/>
              </a:lnSpc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3628676"/>
            <a:ext cx="7560000" cy="241932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90039" y="335928"/>
            <a:ext cx="3114221" cy="806400"/>
            <a:chOff x="-90039" y="335928"/>
            <a:chExt cx="3114221" cy="8064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-90039" y="335928"/>
              <a:ext cx="3114221" cy="8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32005" y="451128"/>
              <a:ext cx="288000" cy="288000"/>
            </a:xfrm>
            <a:prstGeom prst="rect">
              <a:avLst/>
            </a:prstGeom>
            <a:solidFill>
              <a:srgbClr val="EEA3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32005" y="911928"/>
              <a:ext cx="115200" cy="115200"/>
            </a:xfrm>
            <a:prstGeom prst="rect">
              <a:avLst/>
            </a:prstGeom>
            <a:solidFill>
              <a:srgbClr val="219C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547205" y="854328"/>
              <a:ext cx="57600" cy="57600"/>
            </a:xfrm>
            <a:prstGeom prst="rect">
              <a:avLst/>
            </a:prstGeom>
            <a:solidFill>
              <a:srgbClr val="E0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89605" y="796728"/>
              <a:ext cx="57600" cy="57600"/>
            </a:xfrm>
            <a:prstGeom prst="rect">
              <a:avLst/>
            </a:prstGeom>
            <a:solidFill>
              <a:srgbClr val="E0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59205" y="739128"/>
              <a:ext cx="172800" cy="172800"/>
            </a:xfrm>
            <a:prstGeom prst="rect">
              <a:avLst/>
            </a:prstGeom>
            <a:solidFill>
              <a:srgbClr val="3585E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srgbClr val="DDDDDD"/>
                  </a:solidFill>
                </a:rPr>
                <a:t> </a:t>
              </a:r>
              <a:endParaRPr lang="en-US" dirty="0">
                <a:solidFill>
                  <a:srgbClr val="DDDDDD"/>
                </a:solidFill>
              </a:endParaRPr>
            </a:p>
          </p:txBody>
        </p:sp>
        <p:pic>
          <p:nvPicPr>
            <p:cNvPr id="39" name="Picture 38" descr="noordhoffuitgevers2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87" y="728309"/>
              <a:ext cx="2073216" cy="25203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 userDrawn="1"/>
        </p:nvSpPr>
        <p:spPr>
          <a:xfrm>
            <a:off x="0" y="6119998"/>
            <a:ext cx="1798432" cy="7380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000" y="6356350"/>
            <a:ext cx="2699999" cy="365125"/>
          </a:xfrm>
        </p:spPr>
        <p:txBody>
          <a:bodyPr/>
          <a:lstStyle>
            <a:lvl1pPr algn="l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44000"/>
            <a:ext cx="7704000" cy="1033384"/>
          </a:xfrm>
        </p:spPr>
        <p:txBody>
          <a:bodyPr anchor="b" anchorCtr="0"/>
          <a:lstStyle>
            <a:lvl1pPr>
              <a:lnSpc>
                <a:spcPts val="32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000" y="1440000"/>
            <a:ext cx="3744000" cy="465275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24000" y="1440000"/>
            <a:ext cx="3744000" cy="465275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1" y="720000"/>
            <a:ext cx="7341200" cy="5400000"/>
          </a:xfrm>
        </p:spPr>
        <p:txBody>
          <a:bodyPr anchor="t" anchorCtr="0"/>
          <a:lstStyle>
            <a:lvl1pPr>
              <a:lnSpc>
                <a:spcPts val="3400"/>
              </a:lnSpc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22094" y="6356350"/>
            <a:ext cx="1777905" cy="365125"/>
          </a:xfrm>
        </p:spPr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80000"/>
            <a:ext cx="7704000" cy="923157"/>
          </a:xfrm>
        </p:spPr>
        <p:txBody>
          <a:bodyPr anchor="b">
            <a:normAutofit/>
          </a:bodyPr>
          <a:lstStyle>
            <a:lvl1pPr algn="l">
              <a:lnSpc>
                <a:spcPts val="3400"/>
              </a:lnSpc>
              <a:defRPr sz="3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1648681"/>
            <a:ext cx="7704000" cy="4291319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00" y="1199041"/>
            <a:ext cx="7704000" cy="231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99" y="719999"/>
            <a:ext cx="4101201" cy="5327999"/>
          </a:xfrm>
        </p:spPr>
        <p:txBody>
          <a:bodyPr vert="vert" anchor="b" anchorCtr="0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285" y="720000"/>
            <a:ext cx="2676716" cy="5400000"/>
          </a:xfrm>
        </p:spPr>
        <p:txBody>
          <a:bodyPr vert="eaVert" anchor="t" anchorCtr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000" y="715268"/>
            <a:ext cx="2700000" cy="5461986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0000" y="715268"/>
            <a:ext cx="4125304" cy="5461986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0" y="6288617"/>
            <a:ext cx="1845733" cy="365125"/>
          </a:xfrm>
        </p:spPr>
        <p:txBody>
          <a:bodyPr anchor="t"/>
          <a:lstStyle>
            <a:lvl1pPr algn="r">
              <a:defRPr sz="1100">
                <a:latin typeface="Verdana"/>
                <a:cs typeface="Verdana"/>
              </a:defRPr>
            </a:lvl1pPr>
          </a:lstStyle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6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>
          <a:xfrm>
            <a:off x="0" y="6288617"/>
            <a:ext cx="1845733" cy="365125"/>
          </a:xfrm>
        </p:spPr>
        <p:txBody>
          <a:bodyPr anchor="t"/>
          <a:lstStyle>
            <a:lvl1pPr algn="r">
              <a:defRPr sz="1100">
                <a:latin typeface="Verdana"/>
                <a:cs typeface="Verdana"/>
              </a:defRPr>
            </a:lvl1pPr>
          </a:lstStyle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1"/>
            <a:ext cx="9144000" cy="1620000"/>
          </a:xfrm>
          <a:prstGeom prst="rect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002" y="6356350"/>
            <a:ext cx="684997" cy="365125"/>
          </a:xfrm>
        </p:spPr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90039" y="335928"/>
            <a:ext cx="3114221" cy="806400"/>
            <a:chOff x="-90039" y="335928"/>
            <a:chExt cx="3114221" cy="8064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-90039" y="335928"/>
              <a:ext cx="3114221" cy="8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32005" y="451128"/>
              <a:ext cx="288000" cy="288000"/>
            </a:xfrm>
            <a:prstGeom prst="rect">
              <a:avLst/>
            </a:prstGeom>
            <a:solidFill>
              <a:srgbClr val="EEA3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32005" y="911928"/>
              <a:ext cx="115200" cy="115200"/>
            </a:xfrm>
            <a:prstGeom prst="rect">
              <a:avLst/>
            </a:prstGeom>
            <a:solidFill>
              <a:srgbClr val="219C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547205" y="854328"/>
              <a:ext cx="57600" cy="57600"/>
            </a:xfrm>
            <a:prstGeom prst="rect">
              <a:avLst/>
            </a:prstGeom>
            <a:solidFill>
              <a:srgbClr val="E0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89605" y="796728"/>
              <a:ext cx="57600" cy="57600"/>
            </a:xfrm>
            <a:prstGeom prst="rect">
              <a:avLst/>
            </a:prstGeom>
            <a:solidFill>
              <a:srgbClr val="E0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59205" y="739128"/>
              <a:ext cx="172800" cy="172800"/>
            </a:xfrm>
            <a:prstGeom prst="rect">
              <a:avLst/>
            </a:prstGeom>
            <a:solidFill>
              <a:srgbClr val="3585E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srgbClr val="DDDDDD"/>
                  </a:solidFill>
                </a:rPr>
                <a:t> </a:t>
              </a:r>
              <a:endParaRPr lang="en-US" dirty="0">
                <a:solidFill>
                  <a:srgbClr val="DDDDDD"/>
                </a:solidFill>
              </a:endParaRPr>
            </a:p>
          </p:txBody>
        </p:sp>
        <p:pic>
          <p:nvPicPr>
            <p:cNvPr id="39" name="Picture 38" descr="noordhoffuitgevers2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87" y="728309"/>
              <a:ext cx="2073216" cy="252038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900000" y="1459358"/>
            <a:ext cx="7560000" cy="1270037"/>
          </a:xfrm>
        </p:spPr>
        <p:txBody>
          <a:bodyPr anchor="b" anchorCtr="0">
            <a:normAutofit/>
          </a:bodyPr>
          <a:lstStyle>
            <a:lvl1pPr>
              <a:lnSpc>
                <a:spcPts val="4800"/>
              </a:lnSpc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900000" y="2926605"/>
            <a:ext cx="7560000" cy="63896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565568"/>
            <a:ext cx="9144000" cy="32924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37178" y="6356351"/>
            <a:ext cx="862822" cy="270830"/>
          </a:xfrm>
        </p:spPr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612000"/>
            <a:ext cx="7560000" cy="1499875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200" b="1" cap="none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2295532"/>
            <a:ext cx="7560000" cy="375246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774896"/>
            <a:ext cx="9144000" cy="50831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9" y="236653"/>
            <a:ext cx="7722660" cy="922947"/>
          </a:xfrm>
        </p:spPr>
        <p:txBody>
          <a:bodyPr anchor="b" anchorCtr="0"/>
          <a:lstStyle>
            <a:lvl1pPr algn="l">
              <a:lnSpc>
                <a:spcPts val="24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544" y="1285813"/>
            <a:ext cx="7714885" cy="48908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808185"/>
            <a:ext cx="7341201" cy="325976"/>
          </a:xfrm>
        </p:spPr>
        <p:txBody>
          <a:bodyPr anchor="b"/>
          <a:lstStyle>
            <a:lvl1pPr algn="l">
              <a:defRPr sz="2000" b="1">
                <a:solidFill>
                  <a:srgbClr val="555555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44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07999"/>
            <a:ext cx="7704000" cy="1098929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24636" y="6356350"/>
            <a:ext cx="2359363" cy="365125"/>
          </a:xfrm>
        </p:spPr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60000" y="6356350"/>
            <a:ext cx="3381201" cy="365125"/>
          </a:xfrm>
        </p:spPr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22346" y="1440000"/>
            <a:ext cx="3744000" cy="465275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64000" y="1440000"/>
            <a:ext cx="3744000" cy="465275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227328"/>
            <a:ext cx="7704000" cy="970720"/>
          </a:xfrm>
        </p:spPr>
        <p:txBody>
          <a:bodyPr anchor="b" anchorCtr="0">
            <a:normAutofit/>
          </a:bodyPr>
          <a:lstStyle>
            <a:lvl1pPr>
              <a:lnSpc>
                <a:spcPts val="3000"/>
              </a:lnSpc>
              <a:defRPr sz="2700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627" y="1380474"/>
            <a:ext cx="3744000" cy="794401"/>
          </a:xfrm>
        </p:spPr>
        <p:txBody>
          <a:bodyPr anchor="t" anchorCtr="0"/>
          <a:lstStyle>
            <a:lvl1pPr marL="0" indent="0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380474"/>
            <a:ext cx="3744000" cy="794401"/>
          </a:xfrm>
        </p:spPr>
        <p:txBody>
          <a:bodyPr anchor="t" anchorCtr="0"/>
          <a:lstStyle>
            <a:lvl1pPr marL="0" indent="0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84000" y="6356350"/>
            <a:ext cx="2700000" cy="365125"/>
          </a:xfrm>
        </p:spPr>
        <p:txBody>
          <a:bodyPr/>
          <a:lstStyle>
            <a:lvl1pPr algn="r">
              <a:defRPr/>
            </a:lvl1pPr>
          </a:lstStyle>
          <a:p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/>
              <a:t>7-1-2016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59999" y="6356350"/>
            <a:ext cx="3381202" cy="365125"/>
          </a:xfrm>
        </p:spPr>
        <p:txBody>
          <a:bodyPr/>
          <a:lstStyle/>
          <a:p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24000" y="2374416"/>
            <a:ext cx="3744000" cy="3718336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864000" y="2374416"/>
            <a:ext cx="3744000" cy="3718335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9144000" cy="1620000"/>
          </a:xfrm>
          <a:prstGeom prst="rect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268207"/>
            <a:ext cx="7560000" cy="88379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522466"/>
            <a:ext cx="7560000" cy="4597533"/>
          </a:xfrm>
          <a:prstGeom prst="rect">
            <a:avLst/>
          </a:prstGeom>
        </p:spPr>
        <p:txBody>
          <a:bodyPr vert="horz" wrap="square" lIns="0" tIns="0" rIns="0" bIns="0" numCol="1" spcCol="0" rtlCol="0" anchor="t" anchorCtr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862" y="6356350"/>
            <a:ext cx="169113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EE8F22D-C490-3942-B9F8-83ED4A7E6774}" type="datetimeFigureOut">
              <a:rPr lang="nl-NL">
                <a:solidFill>
                  <a:srgbClr val="555555">
                    <a:tint val="75000"/>
                  </a:srgbClr>
                </a:solidFill>
              </a:rPr>
              <a:pPr defTabSz="457200"/>
              <a:t>7-1-2016</a:t>
            </a:fld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0" y="6356350"/>
            <a:ext cx="410120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000" y="6356350"/>
            <a:ext cx="4999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EDE6150-5BFB-8E45-A14A-50C841A260A2}" type="slidenum">
              <a:rPr>
                <a:solidFill>
                  <a:srgbClr val="555555">
                    <a:tint val="75000"/>
                  </a:srgbClr>
                </a:solidFill>
              </a:rPr>
              <a:pPr defTabSz="457200"/>
              <a:t>‹nr.›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19135" y="720000"/>
            <a:ext cx="432000" cy="432000"/>
          </a:xfrm>
          <a:prstGeom prst="rect">
            <a:avLst/>
          </a:prstGeom>
          <a:solidFill>
            <a:srgbClr val="358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EEA3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152000"/>
            <a:ext cx="288000" cy="288000"/>
          </a:xfrm>
          <a:prstGeom prst="rect">
            <a:avLst/>
          </a:prstGeom>
          <a:solidFill>
            <a:srgbClr val="219C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88000" y="1008000"/>
            <a:ext cx="144000" cy="144000"/>
          </a:xfrm>
          <a:prstGeom prst="rect">
            <a:avLst/>
          </a:prstGeom>
          <a:solidFill>
            <a:srgbClr val="E0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44000" y="864000"/>
            <a:ext cx="144000" cy="144000"/>
          </a:xfrm>
          <a:prstGeom prst="rect">
            <a:avLst/>
          </a:prstGeom>
          <a:solidFill>
            <a:srgbClr val="E0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DDDDD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90040" y="6194868"/>
            <a:ext cx="1743975" cy="451584"/>
            <a:chOff x="-90040" y="6047999"/>
            <a:chExt cx="1743975" cy="45158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-90040" y="6047999"/>
              <a:ext cx="1743975" cy="4515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02307" y="6112511"/>
              <a:ext cx="161281" cy="161280"/>
            </a:xfrm>
            <a:prstGeom prst="rect">
              <a:avLst/>
            </a:prstGeom>
            <a:solidFill>
              <a:srgbClr val="EEA3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202307" y="6370559"/>
              <a:ext cx="64512" cy="64512"/>
            </a:xfrm>
            <a:prstGeom prst="rect">
              <a:avLst/>
            </a:prstGeom>
            <a:solidFill>
              <a:srgbClr val="219C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266819" y="6338303"/>
              <a:ext cx="32256" cy="32256"/>
            </a:xfrm>
            <a:prstGeom prst="rect">
              <a:avLst/>
            </a:prstGeom>
            <a:solidFill>
              <a:srgbClr val="E0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34563" y="6306047"/>
              <a:ext cx="32256" cy="32256"/>
            </a:xfrm>
            <a:prstGeom prst="rect">
              <a:avLst/>
            </a:prstGeom>
            <a:solidFill>
              <a:srgbClr val="E0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DDDDDD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05538" y="6273791"/>
              <a:ext cx="96769" cy="96768"/>
            </a:xfrm>
            <a:prstGeom prst="rect">
              <a:avLst/>
            </a:prstGeom>
            <a:solidFill>
              <a:srgbClr val="3585E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srgbClr val="DDDDDD"/>
                  </a:solidFill>
                </a:rPr>
                <a:t> </a:t>
              </a:r>
              <a:endParaRPr lang="en-US" dirty="0">
                <a:solidFill>
                  <a:srgbClr val="DDDDDD"/>
                </a:solidFill>
              </a:endParaRPr>
            </a:p>
          </p:txBody>
        </p:sp>
        <p:pic>
          <p:nvPicPr>
            <p:cNvPr id="34" name="Picture 33" descr="noordhoffuitgevers2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86" y="6267732"/>
              <a:ext cx="1161009" cy="141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92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55555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Font typeface="Wingdings" charset="2"/>
        <a:buChar char="§"/>
        <a:defRPr sz="2600" kern="1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Tx/>
        <a:buFont typeface="Wingdings" charset="2"/>
        <a:buChar char="§"/>
        <a:defRPr sz="2400" kern="1200">
          <a:solidFill>
            <a:srgbClr val="77777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Tx/>
        <a:buFont typeface="Wingdings" charset="2"/>
        <a:buChar char="§"/>
        <a:defRPr sz="2000" kern="1200">
          <a:solidFill>
            <a:srgbClr val="7777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Tx/>
        <a:buFont typeface="Wingdings" charset="2"/>
        <a:buChar char="§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Tx/>
        <a:buFont typeface="Wingdings" charset="2"/>
        <a:buChar char="§"/>
        <a:defRPr sz="1600" kern="1200">
          <a:solidFill>
            <a:srgbClr val="7777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 descr="PP2_NectarGeenTekst230915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Afbeelding 2" descr="PP2_NectarGeenTekst230915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P_Nectar2309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0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6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Unieke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kenmerken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Nectar vmbo bb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examenprogramma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startactiviteit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200" b="1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Overzichtelijk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vormgeving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Maatwerk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differentiatie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examenvoorbereiding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digitale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toetsing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Gebruiksgemak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docent</a:t>
            </a:r>
          </a:p>
        </p:txBody>
      </p:sp>
    </p:spTree>
    <p:extLst>
      <p:ext uri="{BB962C8B-B14F-4D97-AF65-F5344CB8AC3E}">
        <p14:creationId xmlns:p14="http://schemas.microsoft.com/office/powerpoint/2010/main" val="28172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86000" y="2132856"/>
            <a:ext cx="6174432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00B0F0"/>
                </a:solidFill>
                <a:latin typeface="Calibri"/>
              </a:rPr>
              <a:t>Nieuw!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Start.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Kort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krachtig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boeiend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interessant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daardoor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motiverend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Samenwerken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Ophalen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voorkennis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Afsluitende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vragen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borgen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opgedane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kennis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286000" y="1360742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2800" b="1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800" b="1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800" b="1" dirty="0" err="1" smtClean="0">
                <a:solidFill>
                  <a:srgbClr val="777777"/>
                </a:solidFill>
                <a:latin typeface="Calibri"/>
              </a:rPr>
              <a:t>startactiviteit</a:t>
            </a:r>
            <a:endParaRPr lang="en-US" sz="2800" b="1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4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68760"/>
            <a:ext cx="3641731" cy="494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003011" y="1412776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Proefkatern:</a:t>
            </a:r>
          </a:p>
          <a:p>
            <a:r>
              <a:rPr lang="nl-NL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Gevolgen van oortjes voor waarnemen geluiden in het verkeer</a:t>
            </a:r>
            <a:endParaRPr lang="nl-NL" sz="2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6" y="1412776"/>
            <a:ext cx="5849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800" b="1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8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srgbClr val="777777"/>
                </a:solidFill>
                <a:latin typeface="Calibri"/>
              </a:rPr>
              <a:t>door </a:t>
            </a:r>
            <a:r>
              <a:rPr lang="en-US" sz="2800" b="1" dirty="0" err="1" smtClean="0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800" b="1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800" b="1" dirty="0">
              <a:solidFill>
                <a:srgbClr val="777777"/>
              </a:solidFill>
              <a:latin typeface="Calibri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412389" y="2132856"/>
            <a:ext cx="5526360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00B0F0"/>
                </a:solidFill>
                <a:latin typeface="Calibri"/>
              </a:rPr>
              <a:t>Nieuw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! Na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elke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ea typeface="Verdana"/>
                <a:cs typeface="Verdana"/>
              </a:rPr>
              <a:t>§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practicum</a:t>
            </a: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Variatie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inclusief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veld-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snijpractica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(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Vaak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)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eenvoudig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per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gelijk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endParaRPr lang="en-US" sz="2200" dirty="0">
              <a:solidFill>
                <a:srgbClr val="FF0000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Weinig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voorbereidingstijd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Haalbaar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beproefd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ook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…</a:t>
            </a:r>
          </a:p>
          <a:p>
            <a:pPr lvl="0" defTabSz="45720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	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korte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samenwerkende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opdrachten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in </a:t>
            </a:r>
            <a:r>
              <a:rPr lang="en-US" sz="2200" dirty="0">
                <a:solidFill>
                  <a:srgbClr val="777777"/>
                </a:solidFill>
                <a:ea typeface="Verdana"/>
                <a:cs typeface="Verdana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8598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85" y="1196752"/>
            <a:ext cx="3777664" cy="503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21806" y="134076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solidFill>
                  <a:srgbClr val="777777"/>
                </a:solidFill>
                <a:latin typeface="Calibri"/>
              </a:rPr>
              <a:t>Proefkatern:</a:t>
            </a:r>
          </a:p>
          <a:p>
            <a:r>
              <a:rPr lang="nl-NL" sz="2200" dirty="0" smtClean="0">
                <a:solidFill>
                  <a:srgbClr val="777777"/>
                </a:solidFill>
                <a:latin typeface="Calibri"/>
              </a:rPr>
              <a:t>Snijpracticum </a:t>
            </a:r>
            <a:r>
              <a:rPr lang="nl-NL" sz="2200" dirty="0">
                <a:solidFill>
                  <a:srgbClr val="777777"/>
                </a:solidFill>
                <a:latin typeface="Calibri"/>
              </a:rPr>
              <a:t>oog</a:t>
            </a:r>
          </a:p>
        </p:txBody>
      </p:sp>
    </p:spTree>
    <p:extLst>
      <p:ext uri="{BB962C8B-B14F-4D97-AF65-F5344CB8AC3E}">
        <p14:creationId xmlns:p14="http://schemas.microsoft.com/office/powerpoint/2010/main" val="34061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4443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Practicum </a:t>
            </a:r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Zenuwenspel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6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Unieke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kenmerken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Nectar vmbo bb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examenprogramma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startactiviteit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Overzichtelijk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vormgeving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beeld</a:t>
            </a:r>
            <a:endParaRPr lang="en-US" sz="2200" b="1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Maatwerk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differentiatie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examenvoorbereiding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digitale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toetsing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Gebruiksgemak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docent</a:t>
            </a:r>
          </a:p>
        </p:txBody>
      </p:sp>
    </p:spTree>
    <p:extLst>
      <p:ext uri="{BB962C8B-B14F-4D97-AF65-F5344CB8AC3E}">
        <p14:creationId xmlns:p14="http://schemas.microsoft.com/office/powerpoint/2010/main" val="11032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54269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Overzichtelijk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door </a:t>
            </a:r>
            <a:r>
              <a:rPr lang="en-US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vormgeving</a:t>
            </a:r>
            <a:endParaRPr lang="nl-NL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86000" y="2096328"/>
            <a:ext cx="58143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Ruimere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opzet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Beter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leesbaar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lettertype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Definitie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vetgedrukt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begrip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Heldere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teksten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Alle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leerstof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5C8E26"/>
                </a:solidFill>
                <a:latin typeface="Calibri"/>
              </a:rPr>
              <a:t>groen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rest </a:t>
            </a:r>
            <a:r>
              <a:rPr lang="en-US" sz="2200" dirty="0" err="1">
                <a:solidFill>
                  <a:srgbClr val="00B0F0"/>
                </a:solidFill>
                <a:latin typeface="Calibri"/>
              </a:rPr>
              <a:t>blauw</a:t>
            </a:r>
            <a:r>
              <a:rPr lang="en-US" sz="2200" dirty="0">
                <a:solidFill>
                  <a:srgbClr val="00B0F0"/>
                </a:solidFill>
                <a:latin typeface="Calibri"/>
              </a:rPr>
              <a:t>/</a:t>
            </a:r>
            <a:r>
              <a:rPr lang="en-US" sz="2200" dirty="0" err="1">
                <a:solidFill>
                  <a:srgbClr val="00B0F0"/>
                </a:solidFill>
                <a:latin typeface="Calibri"/>
              </a:rPr>
              <a:t>paars</a:t>
            </a:r>
            <a:endParaRPr lang="en-US" sz="2200" dirty="0">
              <a:solidFill>
                <a:srgbClr val="00B0F0"/>
              </a:solidFill>
              <a:latin typeface="Calibri"/>
            </a:endParaRPr>
          </a:p>
          <a:p>
            <a:pPr marL="342900" indent="-342900" defTabSz="457200">
              <a:spcBef>
                <a:spcPct val="20000"/>
              </a:spcBef>
              <a:buFont typeface="Wingdings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38760"/>
            <a:ext cx="200597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43543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Overzichtelijk</a:t>
            </a:r>
            <a:r>
              <a:rPr lang="en-US" sz="26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door </a:t>
            </a:r>
            <a:r>
              <a:rPr lang="en-US" sz="26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beeld</a:t>
            </a:r>
            <a:endParaRPr lang="nl-NL" sz="26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86000" y="2028617"/>
            <a:ext cx="6246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Meer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ruimte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rijk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biologisch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beeld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(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bronnen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) in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één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stijl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00B0F0"/>
                </a:solidFill>
                <a:latin typeface="Calibri"/>
              </a:rPr>
              <a:t>Nieuw!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Bronnen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rode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draad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de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stof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zijn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allemaal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functioneel</a:t>
            </a:r>
            <a:endParaRPr lang="en-US" sz="2200" dirty="0">
              <a:solidFill>
                <a:srgbClr val="FF0000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Fijn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beelddenkende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Hulpmiddel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behandeling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stof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Geschikter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zelfstandig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werken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0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8410" y="996763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solidFill>
                  <a:srgbClr val="777777"/>
                </a:solidFill>
                <a:latin typeface="Calibri"/>
              </a:rPr>
              <a:t>Rijk, functioneel, biologisch beeld in </a:t>
            </a:r>
            <a:r>
              <a:rPr lang="nl-NL" sz="2200" dirty="0">
                <a:solidFill>
                  <a:srgbClr val="777777"/>
                </a:solidFill>
                <a:latin typeface="Calibri"/>
              </a:rPr>
              <a:t>één stijl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10" y="1628800"/>
            <a:ext cx="3485934" cy="444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472730" cy="444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5534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Veranderingen</a:t>
            </a:r>
            <a:r>
              <a:rPr lang="en-US" sz="28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t.o.v</a:t>
            </a:r>
            <a:r>
              <a:rPr lang="en-US" sz="28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. 3e </a:t>
            </a:r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editie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Elk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eigen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aanpak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In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klas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3 steeds 6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hoofdstukken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In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klas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4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basis 4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kader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5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6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hoofdstukken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Volgorde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hoofdstukken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gewijzigd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:</a:t>
            </a: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  H2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Planten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dieren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naar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achteren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Gedrag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naar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leerjaar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3 (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)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 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Afweer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bescherming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(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) tot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één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hoofdstuk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5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Rustige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overzichtelijke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vormgeving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5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Groot,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biologisch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nieuw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9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6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Unieke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kenmerken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Nectar vmbo bb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examenprogramma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startactiviteit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Overzichtelijk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vormgeving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Maatwerk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leerlingen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differentiatie</a:t>
            </a:r>
            <a:endParaRPr lang="en-US" sz="2200" b="1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examenvoorbereiding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digitale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toetsing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Gebruiksgemak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docent</a:t>
            </a:r>
          </a:p>
        </p:txBody>
      </p:sp>
    </p:spTree>
    <p:extLst>
      <p:ext uri="{BB962C8B-B14F-4D97-AF65-F5344CB8AC3E}">
        <p14:creationId xmlns:p14="http://schemas.microsoft.com/office/powerpoint/2010/main" val="34596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49279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600" dirty="0" err="1">
                <a:solidFill>
                  <a:srgbClr val="777777"/>
                </a:solidFill>
              </a:rPr>
              <a:t>Maatwerk</a:t>
            </a:r>
            <a:r>
              <a:rPr lang="en-US" sz="2600" dirty="0">
                <a:solidFill>
                  <a:srgbClr val="777777"/>
                </a:solidFill>
              </a:rPr>
              <a:t> </a:t>
            </a:r>
            <a:r>
              <a:rPr lang="en-US" sz="2600" dirty="0" smtClean="0">
                <a:solidFill>
                  <a:srgbClr val="777777"/>
                </a:solidFill>
              </a:rPr>
              <a:t>door </a:t>
            </a:r>
            <a:r>
              <a:rPr lang="en-US" sz="2600" dirty="0" err="1">
                <a:solidFill>
                  <a:srgbClr val="777777"/>
                </a:solidFill>
              </a:rPr>
              <a:t>differentiatie</a:t>
            </a:r>
            <a:endParaRPr lang="en-US" sz="2600" dirty="0">
              <a:solidFill>
                <a:srgbClr val="777777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B0F0"/>
                </a:solidFill>
                <a:latin typeface="Calibri"/>
              </a:rPr>
              <a:t>Nieuw!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rrangement basis,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kader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gt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B0F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B0F0"/>
                </a:solidFill>
                <a:latin typeface="Calibri"/>
              </a:rPr>
              <a:t>Nieuw</a:t>
            </a:r>
            <a:r>
              <a:rPr lang="en-US" sz="2200" dirty="0">
                <a:solidFill>
                  <a:srgbClr val="00B0F0"/>
                </a:solidFill>
                <a:latin typeface="Calibri"/>
              </a:rPr>
              <a:t>!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per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hoofdstuk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verdieping	</a:t>
            </a: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	- basis op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kader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	-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kader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op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	-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op havo(!)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endParaRPr lang="en-US" sz="2400" dirty="0">
              <a:ea typeface="Verdana"/>
              <a:cs typeface="Verdan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gt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: extra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pittige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opdrachten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endParaRPr lang="en-US" sz="24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B0F0"/>
                </a:solidFill>
                <a:latin typeface="Calibri"/>
              </a:rPr>
              <a:t>Nieuw!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extra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oefenen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in Nectar online (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laptop/pc en tablet) 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95" y="2636910"/>
            <a:ext cx="1959613" cy="251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6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Unieke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kenmerken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Nectar vmbo bb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examenprogramma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startactiviteit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Overzichtelijk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vormgeving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Maatwerk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differentiatie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b="1" dirty="0" err="1" smtClean="0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b="1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door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examenvoorbereiding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digitale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toetsing</a:t>
            </a:r>
            <a:endParaRPr lang="en-US" sz="2200" b="1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Gebruiksgemak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docent</a:t>
            </a:r>
          </a:p>
        </p:txBody>
      </p:sp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7074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Doelgericht</a:t>
            </a:r>
            <a:r>
              <a:rPr lang="en-US" sz="26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 door </a:t>
            </a:r>
            <a:r>
              <a:rPr lang="en-US" sz="26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examenvoorbereiding</a:t>
            </a:r>
            <a:endParaRPr lang="nl-NL" sz="26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examen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In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paragrafen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staat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precies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de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examenstof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Open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opdrachten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formulering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(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één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woord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als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antwoord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leg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geef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definitie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van,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...)</a:t>
            </a:r>
          </a:p>
          <a:p>
            <a:pPr marL="34290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Eigen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samenvatting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maken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op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alle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niveaus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B0F0"/>
                </a:solidFill>
                <a:latin typeface="Calibri"/>
              </a:rPr>
              <a:t>Nieuw</a:t>
            </a:r>
            <a:r>
              <a:rPr lang="en-US" sz="2200" dirty="0" smtClean="0">
                <a:solidFill>
                  <a:srgbClr val="00B0F0"/>
                </a:solidFill>
                <a:latin typeface="Calibri"/>
              </a:rPr>
              <a:t>!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Examentraining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met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examenopgaven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+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tips/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trucs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: in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boek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online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9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5335"/>
            <a:ext cx="3579822" cy="47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940152" y="1484784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777777"/>
                </a:solidFill>
                <a:latin typeface="Calibri"/>
              </a:rPr>
              <a:t>Tip bv: kun je de vraag gelijk beantwoorden doe dat dan!</a:t>
            </a:r>
          </a:p>
        </p:txBody>
      </p:sp>
    </p:spTree>
    <p:extLst>
      <p:ext uri="{BB962C8B-B14F-4D97-AF65-F5344CB8AC3E}">
        <p14:creationId xmlns:p14="http://schemas.microsoft.com/office/powerpoint/2010/main" val="17733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57663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Doelgericht</a:t>
            </a:r>
            <a:r>
              <a:rPr lang="en-US" sz="26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 door </a:t>
            </a:r>
            <a:r>
              <a:rPr lang="en-US" sz="26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digitale</a:t>
            </a:r>
            <a:r>
              <a:rPr lang="en-US" sz="26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6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toetsing</a:t>
            </a:r>
            <a:endParaRPr lang="nl-NL" sz="26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B0F0"/>
                </a:solidFill>
                <a:latin typeface="Calibri"/>
              </a:rPr>
              <a:t>Nieuw!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Digitale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oorkennistoets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B0F0"/>
                </a:solidFill>
                <a:latin typeface="Calibri"/>
              </a:rPr>
              <a:t>Nieuw!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Digitale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Test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J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ezelf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met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efenen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B0F0"/>
                </a:solidFill>
                <a:latin typeface="Calibri"/>
              </a:rPr>
              <a:t>Nieuw</a:t>
            </a:r>
            <a:r>
              <a:rPr lang="en-US" sz="2200" dirty="0">
                <a:solidFill>
                  <a:srgbClr val="00B0F0"/>
                </a:solidFill>
                <a:latin typeface="Calibri"/>
              </a:rPr>
              <a:t>!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Digitale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Oefentoets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met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oefenen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B0F0"/>
                </a:solidFill>
                <a:latin typeface="Calibri"/>
              </a:rPr>
              <a:t>Nieuw</a:t>
            </a:r>
            <a:r>
              <a:rPr lang="en-US" sz="2200" dirty="0">
                <a:solidFill>
                  <a:srgbClr val="00B0F0"/>
                </a:solidFill>
                <a:latin typeface="Calibri"/>
              </a:rPr>
              <a:t>!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Digitale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Examentraining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(Digitale)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Toetsen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RTTI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geclassificeerd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	R + T1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slechter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? 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→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beter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leren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	T2 + I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slechter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?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	 →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is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lastig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400" dirty="0">
                <a:ea typeface="Verdana"/>
                <a:cs typeface="Verdana"/>
              </a:rPr>
              <a:t>		</a:t>
            </a:r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6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24048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600" dirty="0" smtClean="0">
                <a:solidFill>
                  <a:srgbClr val="777777"/>
                </a:solidFill>
              </a:rPr>
              <a:t>Nectar online</a:t>
            </a:r>
            <a:endParaRPr lang="en-US" sz="2600" dirty="0">
              <a:solidFill>
                <a:srgbClr val="777777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Voorkennistoets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met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directe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feedback: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inzage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docent</a:t>
            </a:r>
          </a:p>
          <a:p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1 Test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Jezelf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per § (R T1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vragen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) 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score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→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studieadvies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op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maat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→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Oefenen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per § </a:t>
            </a:r>
          </a:p>
          <a:p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1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Oefentoets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op pw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niveau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score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→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studieadvies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op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maat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→ 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uitleg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efenen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per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§ →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2</a:t>
            </a:r>
            <a:r>
              <a:rPr lang="en-US" sz="2200" baseline="30000" dirty="0" smtClean="0">
                <a:solidFill>
                  <a:srgbClr val="777777"/>
                </a:solidFill>
                <a:latin typeface="Calibri"/>
              </a:rPr>
              <a:t>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andere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Oefentoets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</a:p>
          <a:p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Examentraining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1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51481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600" dirty="0" smtClean="0">
                <a:solidFill>
                  <a:srgbClr val="777777"/>
                </a:solidFill>
              </a:rPr>
              <a:t>Nectar online </a:t>
            </a:r>
            <a:r>
              <a:rPr lang="en-US" sz="2600" dirty="0" err="1" smtClean="0">
                <a:solidFill>
                  <a:srgbClr val="777777"/>
                </a:solidFill>
              </a:rPr>
              <a:t>Examentraining</a:t>
            </a:r>
            <a:endParaRPr lang="en-US" sz="2600" dirty="0">
              <a:solidFill>
                <a:srgbClr val="777777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Originele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examenvragen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Koppeling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theorie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in Nectar (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bronnen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animaties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) 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Voorzien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van tips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Leerjaar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3 per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hoofdstuk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Leerjaar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4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per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onderwerp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4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0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117960" cy="445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764704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Animaties: koppeling met bronnen uit het boek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8402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5534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Veranderingen</a:t>
            </a:r>
            <a:r>
              <a:rPr lang="en-US" sz="28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t.o.v</a:t>
            </a:r>
            <a:r>
              <a:rPr lang="en-US" sz="28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. 3e </a:t>
            </a:r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editie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Do-its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vervallen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vervangen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door Start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7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Beroep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als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rode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draad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vervalt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7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Meer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7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Test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Jezelf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per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hoofdstuk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in het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boek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7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Examentraining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met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oplossingsstrategie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7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Toetsen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met RTTI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classificatie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>
              <a:buFont typeface="+mj-lt"/>
              <a:buAutoNum type="arabicParenR" startAt="7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Verbeterde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ICT</a:t>
            </a:r>
          </a:p>
          <a:p>
            <a:pPr marL="514350" indent="-514350">
              <a:buFont typeface="+mj-lt"/>
              <a:buAutoNum type="arabicParenR" startAt="7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Docentengemak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vergroot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(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afgestemde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practica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rode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draad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,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verbeterde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Nectar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online)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0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" y="548680"/>
            <a:ext cx="88296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76275"/>
            <a:ext cx="88106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76275"/>
            <a:ext cx="88201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76275"/>
            <a:ext cx="88296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90563"/>
            <a:ext cx="88106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1" y="312574"/>
            <a:ext cx="8336191" cy="644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764980" cy="637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76263"/>
            <a:ext cx="90392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95325"/>
            <a:ext cx="88011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6275"/>
            <a:ext cx="88392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9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6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Unieke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kenmerken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Nectar vmbo bb</a:t>
            </a:r>
            <a:endParaRPr lang="nl-NL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examenprogramma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lvl="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startactiviteit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lvl="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Overzichtelijk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vormgeving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lvl="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Maatwerk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differentiatie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examenvoorbereiding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digitale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toetsing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lvl="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Gebruiksgemak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docent</a:t>
            </a:r>
          </a:p>
        </p:txBody>
      </p:sp>
    </p:spTree>
    <p:extLst>
      <p:ext uri="{BB962C8B-B14F-4D97-AF65-F5344CB8AC3E}">
        <p14:creationId xmlns:p14="http://schemas.microsoft.com/office/powerpoint/2010/main" val="34360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6275"/>
            <a:ext cx="8812088" cy="55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692696"/>
            <a:ext cx="87915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92696"/>
            <a:ext cx="87439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43941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600" dirty="0" smtClean="0">
                <a:solidFill>
                  <a:srgbClr val="777777"/>
                </a:solidFill>
              </a:rPr>
              <a:t>Nectar online </a:t>
            </a:r>
            <a:r>
              <a:rPr lang="en-US" sz="2600" dirty="0" err="1">
                <a:solidFill>
                  <a:srgbClr val="777777"/>
                </a:solidFill>
              </a:rPr>
              <a:t>o</a:t>
            </a:r>
            <a:r>
              <a:rPr lang="en-US" sz="2600" dirty="0" err="1" smtClean="0">
                <a:solidFill>
                  <a:srgbClr val="777777"/>
                </a:solidFill>
              </a:rPr>
              <a:t>nderdelen</a:t>
            </a:r>
            <a:endParaRPr lang="en-US" sz="2600" dirty="0">
              <a:solidFill>
                <a:srgbClr val="777777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200" dirty="0" smtClean="0">
                <a:solidFill>
                  <a:srgbClr val="777777"/>
                </a:solidFill>
                <a:latin typeface="Calibri"/>
              </a:rPr>
              <a:t>Voorkennistoets</a:t>
            </a:r>
            <a:endParaRPr lang="nl-NL" altLang="nl-NL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Test Jezelf per § → </a:t>
            </a:r>
            <a:r>
              <a:rPr lang="nl-NL" altLang="nl-NL" sz="2200" dirty="0" smtClean="0">
                <a:solidFill>
                  <a:srgbClr val="777777"/>
                </a:solidFill>
                <a:latin typeface="Calibri"/>
              </a:rPr>
              <a:t>studieadvies op maat met uitleg en oefenen</a:t>
            </a:r>
            <a:endParaRPr lang="nl-NL" altLang="nl-NL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Oefentoets → studieadvies met uitleg en oefenen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Examentraining → tips, trucs en eindtermen</a:t>
            </a:r>
          </a:p>
          <a:p>
            <a:endParaRPr lang="nl-NL" altLang="nl-NL" sz="2200" dirty="0">
              <a:solidFill>
                <a:srgbClr val="777777"/>
              </a:solidFill>
              <a:latin typeface="Calibri"/>
            </a:endParaRPr>
          </a:p>
          <a:p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En: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Elke leerling ziet al het online materiaal (van 3 en 4 en van basis, kader en </a:t>
            </a:r>
            <a:r>
              <a:rPr lang="nl-NL" altLang="nl-NL" sz="2200" dirty="0" err="1">
                <a:solidFill>
                  <a:srgbClr val="777777"/>
                </a:solidFill>
                <a:latin typeface="Calibri"/>
              </a:rPr>
              <a:t>gt</a:t>
            </a:r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Licenties zijn een jaar geldig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200" dirty="0">
                <a:solidFill>
                  <a:srgbClr val="777777"/>
                </a:solidFill>
                <a:latin typeface="Calibri"/>
              </a:rPr>
              <a:t>Licenties meegeleverd bij werkboek</a:t>
            </a:r>
          </a:p>
        </p:txBody>
      </p:sp>
    </p:spTree>
    <p:extLst>
      <p:ext uri="{BB962C8B-B14F-4D97-AF65-F5344CB8AC3E}">
        <p14:creationId xmlns:p14="http://schemas.microsoft.com/office/powerpoint/2010/main" val="16948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6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Unieke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kenmerken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Nectar vmbo bb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examenprogramma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startactiviteit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Overzichtelijk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vormgeving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Maatwerk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differentiatie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examenvoorbereiding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digitale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toetsing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b="1" dirty="0" err="1" smtClean="0">
                <a:solidFill>
                  <a:srgbClr val="777777"/>
                </a:solidFill>
                <a:latin typeface="Calibri"/>
              </a:rPr>
              <a:t>Gebruiksgemak</a:t>
            </a:r>
            <a:r>
              <a:rPr lang="en-US" sz="2200" b="1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docent</a:t>
            </a:r>
          </a:p>
        </p:txBody>
      </p:sp>
    </p:spTree>
    <p:extLst>
      <p:ext uri="{BB962C8B-B14F-4D97-AF65-F5344CB8AC3E}">
        <p14:creationId xmlns:p14="http://schemas.microsoft.com/office/powerpoint/2010/main" val="7822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5263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800" dirty="0" err="1" smtClean="0">
                <a:solidFill>
                  <a:srgbClr val="777777"/>
                </a:solidFill>
              </a:rPr>
              <a:t>Gebruiksgemak</a:t>
            </a:r>
            <a:r>
              <a:rPr lang="en-US" sz="2800" dirty="0" smtClean="0">
                <a:solidFill>
                  <a:srgbClr val="777777"/>
                </a:solidFill>
              </a:rPr>
              <a:t> </a:t>
            </a:r>
            <a:r>
              <a:rPr lang="en-US" sz="2800" dirty="0" err="1" smtClean="0">
                <a:solidFill>
                  <a:srgbClr val="777777"/>
                </a:solidFill>
              </a:rPr>
              <a:t>voor</a:t>
            </a:r>
            <a:r>
              <a:rPr lang="en-US" sz="2800" dirty="0" smtClean="0">
                <a:solidFill>
                  <a:srgbClr val="777777"/>
                </a:solidFill>
              </a:rPr>
              <a:t> docent</a:t>
            </a:r>
            <a:endParaRPr lang="en-US" sz="2800" dirty="0">
              <a:solidFill>
                <a:srgbClr val="777777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4807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Verbeterde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Nectar online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omgeving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Presentatietool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digiboard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Eigen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lesmateriaal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toevoegen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delen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met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collega’s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Geavanceerd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volgsysteem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r>
              <a:rPr lang="en-US" sz="2200" dirty="0">
                <a:solidFill>
                  <a:srgbClr val="777777"/>
                </a:solidFill>
                <a:latin typeface="Calibri"/>
              </a:rPr>
              <a:t>	</a:t>
            </a:r>
            <a:endParaRPr lang="nl-NL" altLang="nl-NL" sz="2200" dirty="0">
              <a:solidFill>
                <a:srgbClr val="777777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1542"/>
            <a:ext cx="3322313" cy="21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436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800" dirty="0" err="1" smtClean="0">
                <a:solidFill>
                  <a:srgbClr val="777777"/>
                </a:solidFill>
              </a:rPr>
              <a:t>Inhoudsopgave</a:t>
            </a:r>
            <a:r>
              <a:rPr lang="en-US" sz="2800" dirty="0" smtClean="0">
                <a:solidFill>
                  <a:srgbClr val="777777"/>
                </a:solidFill>
              </a:rPr>
              <a:t> 3 </a:t>
            </a:r>
            <a:r>
              <a:rPr lang="en-US" sz="2800" dirty="0" err="1" smtClean="0">
                <a:solidFill>
                  <a:srgbClr val="777777"/>
                </a:solidFill>
              </a:rPr>
              <a:t>en</a:t>
            </a:r>
            <a:r>
              <a:rPr lang="en-US" sz="2800" dirty="0" smtClean="0">
                <a:solidFill>
                  <a:srgbClr val="777777"/>
                </a:solidFill>
              </a:rPr>
              <a:t> 4 vmbo-basis</a:t>
            </a:r>
            <a:endParaRPr lang="en-US" sz="2800" dirty="0">
              <a:solidFill>
                <a:srgbClr val="777777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1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Vier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rijken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2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Bewegen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3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Planten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dieren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4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Waarnemen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5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Bescherming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6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Mens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milieu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7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Ademen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8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Eten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9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Bloed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H10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Voortplanting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	</a:t>
            </a:r>
            <a:endParaRPr lang="nl-NL" altLang="nl-NL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44227" cy="726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800" dirty="0" err="1" smtClean="0">
                <a:solidFill>
                  <a:srgbClr val="777777"/>
                </a:solidFill>
              </a:rPr>
              <a:t>Inhoudsopgave</a:t>
            </a:r>
            <a:r>
              <a:rPr lang="en-US" sz="2800" dirty="0" smtClean="0">
                <a:solidFill>
                  <a:srgbClr val="777777"/>
                </a:solidFill>
              </a:rPr>
              <a:t> 3 </a:t>
            </a:r>
            <a:r>
              <a:rPr lang="en-US" sz="2800" dirty="0" err="1" smtClean="0">
                <a:solidFill>
                  <a:srgbClr val="777777"/>
                </a:solidFill>
              </a:rPr>
              <a:t>en</a:t>
            </a:r>
            <a:r>
              <a:rPr lang="en-US" sz="2800" dirty="0" smtClean="0">
                <a:solidFill>
                  <a:srgbClr val="777777"/>
                </a:solidFill>
              </a:rPr>
              <a:t> 4 </a:t>
            </a:r>
            <a:r>
              <a:rPr lang="en-US" sz="2800" dirty="0" err="1" smtClean="0">
                <a:solidFill>
                  <a:srgbClr val="777777"/>
                </a:solidFill>
              </a:rPr>
              <a:t>vmbo-kader</a:t>
            </a:r>
            <a:endParaRPr lang="en-US" sz="2800" dirty="0" smtClean="0">
              <a:solidFill>
                <a:srgbClr val="777777"/>
              </a:solidFill>
            </a:endParaRPr>
          </a:p>
          <a:p>
            <a:pPr defTabSz="457200">
              <a:spcBef>
                <a:spcPct val="20000"/>
              </a:spcBef>
            </a:pPr>
            <a:r>
              <a:rPr lang="en-US" sz="1100" dirty="0" smtClean="0">
                <a:solidFill>
                  <a:srgbClr val="777777"/>
                </a:solidFill>
              </a:rPr>
              <a:t>(</a:t>
            </a:r>
            <a:r>
              <a:rPr lang="en-US" sz="1100" dirty="0" err="1" smtClean="0">
                <a:solidFill>
                  <a:srgbClr val="777777"/>
                </a:solidFill>
              </a:rPr>
              <a:t>onder</a:t>
            </a:r>
            <a:r>
              <a:rPr lang="en-US" sz="1100" dirty="0" smtClean="0">
                <a:solidFill>
                  <a:srgbClr val="777777"/>
                </a:solidFill>
              </a:rPr>
              <a:t> </a:t>
            </a:r>
            <a:r>
              <a:rPr lang="en-US" sz="1100" dirty="0" err="1">
                <a:solidFill>
                  <a:srgbClr val="777777"/>
                </a:solidFill>
              </a:rPr>
              <a:t>voorbehoud</a:t>
            </a:r>
            <a:r>
              <a:rPr lang="en-US" sz="1100" dirty="0">
                <a:solidFill>
                  <a:srgbClr val="777777"/>
                </a:solidFill>
              </a:rPr>
              <a:t>)</a:t>
            </a: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4807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1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Vier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rijken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2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Bewegen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3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Planten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dieren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4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Waarnemen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5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Bescherming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6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Mens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milieu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7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Ademen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eten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8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Bloed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9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Gezond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lichaam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H10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Voortplanting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	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nl-NL" sz="2200" dirty="0" smtClean="0">
                <a:solidFill>
                  <a:srgbClr val="777777"/>
                </a:solidFill>
                <a:latin typeface="Calibri"/>
              </a:rPr>
              <a:t>H11 </a:t>
            </a:r>
            <a:r>
              <a:rPr lang="en-US" altLang="nl-NL" sz="2200" dirty="0" err="1" smtClean="0">
                <a:solidFill>
                  <a:srgbClr val="777777"/>
                </a:solidFill>
                <a:latin typeface="Calibri"/>
              </a:rPr>
              <a:t>Erfelijkheid</a:t>
            </a:r>
            <a:r>
              <a:rPr lang="en-US" altLang="nl-NL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altLang="nl-NL" sz="2200" dirty="0" err="1" smtClean="0">
                <a:solidFill>
                  <a:srgbClr val="777777"/>
                </a:solidFill>
                <a:latin typeface="Calibri"/>
              </a:rPr>
              <a:t>evolutie</a:t>
            </a:r>
            <a:endParaRPr lang="nl-NL" altLang="nl-NL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8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5888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2800" dirty="0" err="1" smtClean="0">
                <a:solidFill>
                  <a:srgbClr val="777777"/>
                </a:solidFill>
              </a:rPr>
              <a:t>Inhoudsopgave</a:t>
            </a:r>
            <a:r>
              <a:rPr lang="en-US" sz="2800" dirty="0" smtClean="0">
                <a:solidFill>
                  <a:srgbClr val="777777"/>
                </a:solidFill>
              </a:rPr>
              <a:t> 3 </a:t>
            </a:r>
            <a:r>
              <a:rPr lang="en-US" sz="2800" dirty="0" err="1" smtClean="0">
                <a:solidFill>
                  <a:srgbClr val="777777"/>
                </a:solidFill>
              </a:rPr>
              <a:t>en</a:t>
            </a:r>
            <a:r>
              <a:rPr lang="en-US" sz="2800" dirty="0" smtClean="0">
                <a:solidFill>
                  <a:srgbClr val="777777"/>
                </a:solidFill>
              </a:rPr>
              <a:t> 4 </a:t>
            </a:r>
            <a:r>
              <a:rPr lang="en-US" sz="2800" dirty="0" err="1" smtClean="0">
                <a:solidFill>
                  <a:srgbClr val="777777"/>
                </a:solidFill>
              </a:rPr>
              <a:t>vmbo-gt</a:t>
            </a:r>
            <a:endParaRPr lang="en-US" sz="2800" dirty="0">
              <a:solidFill>
                <a:srgbClr val="777777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1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Vier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rijken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2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Bewegen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3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Planten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dieren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4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Waarnemen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5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Gedrag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6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Mens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milieu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7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Ademen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eten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8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Bloed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 9 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Afweer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bescherming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H10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Voortplanting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	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nl-NL" sz="2200" dirty="0" smtClean="0">
                <a:solidFill>
                  <a:srgbClr val="777777"/>
                </a:solidFill>
                <a:latin typeface="Calibri"/>
              </a:rPr>
              <a:t>H11 </a:t>
            </a:r>
            <a:r>
              <a:rPr lang="en-US" altLang="nl-NL" sz="2200" dirty="0" err="1" smtClean="0">
                <a:solidFill>
                  <a:srgbClr val="777777"/>
                </a:solidFill>
                <a:latin typeface="Calibri"/>
              </a:rPr>
              <a:t>Erfelijkheid</a:t>
            </a:r>
            <a:endParaRPr lang="en-US" altLang="nl-NL" sz="2200" dirty="0" smtClean="0">
              <a:solidFill>
                <a:srgbClr val="777777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nl-NL" sz="2200" dirty="0" smtClean="0">
                <a:solidFill>
                  <a:srgbClr val="777777"/>
                </a:solidFill>
                <a:latin typeface="Calibri"/>
              </a:rPr>
              <a:t>H12 </a:t>
            </a:r>
            <a:r>
              <a:rPr lang="en-US" altLang="nl-NL" sz="2200" dirty="0" err="1" smtClean="0">
                <a:solidFill>
                  <a:srgbClr val="777777"/>
                </a:solidFill>
                <a:latin typeface="Calibri"/>
              </a:rPr>
              <a:t>Evolutie</a:t>
            </a:r>
            <a:endParaRPr lang="nl-NL" altLang="nl-NL" sz="2200" dirty="0">
              <a:solidFill>
                <a:srgbClr val="77777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8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652120" y="1166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www.nectar.noordhoff.nl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6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Unieke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kenmerken</a:t>
            </a:r>
            <a:r>
              <a:rPr lang="en-US" sz="2800" dirty="0">
                <a:solidFill>
                  <a:srgbClr val="323232">
                    <a:lumMod val="75000"/>
                    <a:lumOff val="25000"/>
                  </a:srgbClr>
                </a:solidFill>
              </a:rPr>
              <a:t> Nectar vmbo bb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39752" y="21504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b="1" dirty="0">
                <a:solidFill>
                  <a:srgbClr val="777777"/>
                </a:solidFill>
                <a:latin typeface="Calibri"/>
              </a:rPr>
              <a:t>Arrangement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sluit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aan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bij</a:t>
            </a:r>
            <a:r>
              <a:rPr lang="en-US" sz="2200" b="1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srgbClr val="777777"/>
                </a:solidFill>
                <a:latin typeface="Calibri"/>
              </a:rPr>
              <a:t>examenprogramma</a:t>
            </a:r>
            <a:endParaRPr lang="en-US" sz="2200" b="1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Motiverend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startactiviteit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gevarieerde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practica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Overzichtelijk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vormgeving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beeld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Maatwerk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leerlingen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differentiatie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Doelgericht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door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examenvoorbereiding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digitale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toetsing</a:t>
            </a:r>
            <a:endParaRPr lang="en-US" sz="2200" dirty="0">
              <a:solidFill>
                <a:srgbClr val="777777"/>
              </a:solidFill>
              <a:latin typeface="Calibri"/>
            </a:endParaRPr>
          </a:p>
          <a:p>
            <a:pPr marL="514350" indent="-514350" defTabSz="457200">
              <a:spcBef>
                <a:spcPct val="20000"/>
              </a:spcBef>
              <a:buFont typeface="+mj-lt"/>
              <a:buAutoNum type="arabicParenR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Gebruiksgemak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rgbClr val="777777"/>
                </a:solidFill>
                <a:latin typeface="Calibri"/>
              </a:rPr>
              <a:t>voor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docent</a:t>
            </a:r>
          </a:p>
        </p:txBody>
      </p:sp>
    </p:spTree>
    <p:extLst>
      <p:ext uri="{BB962C8B-B14F-4D97-AF65-F5344CB8AC3E}">
        <p14:creationId xmlns:p14="http://schemas.microsoft.com/office/powerpoint/2010/main" val="13832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21" y="1196752"/>
            <a:ext cx="7380120" cy="54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655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Arrangement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sluit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aan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bij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examens</a:t>
            </a:r>
            <a:endParaRPr lang="nl-NL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66874" y="2132856"/>
            <a:ext cx="5813874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B0F0"/>
                </a:solidFill>
                <a:latin typeface="Calibri"/>
              </a:rPr>
              <a:t>Nieuw!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aparte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delen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voor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basis -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kader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en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gt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! </a:t>
            </a:r>
          </a:p>
          <a:p>
            <a:pPr lvl="0" defTabSz="457200">
              <a:spcBef>
                <a:spcPct val="20000"/>
              </a:spcBef>
            </a:pPr>
            <a:r>
              <a:rPr lang="en-US" sz="2200" dirty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basis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: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leerwerkboeken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lvl="0" defTabSz="45720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kader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en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gt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: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aparte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kader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leer- en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werkboeken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</a:t>
            </a:r>
          </a:p>
          <a:p>
            <a:pPr marL="342900" lvl="0" indent="-342900" defTabSz="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B0F0"/>
                </a:solidFill>
                <a:latin typeface="Calibri"/>
              </a:rPr>
              <a:t>Nieuw!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werkboeken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in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kleur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                 </a:t>
            </a:r>
          </a:p>
          <a:p>
            <a:pPr lvl="0" defTabSz="45720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    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(</a:t>
            </a:r>
            <a:r>
              <a:rPr lang="en-US" sz="2000" dirty="0" err="1" smtClean="0">
                <a:solidFill>
                  <a:srgbClr val="777777"/>
                </a:solidFill>
                <a:latin typeface="Calibri"/>
              </a:rPr>
              <a:t>prijs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 nu </a:t>
            </a:r>
            <a:r>
              <a:rPr lang="en-US" sz="2000" dirty="0" err="1" smtClean="0">
                <a:solidFill>
                  <a:srgbClr val="777777"/>
                </a:solidFill>
                <a:latin typeface="Calibri"/>
              </a:rPr>
              <a:t>wb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777777"/>
                </a:solidFill>
                <a:latin typeface="Calibri"/>
              </a:rPr>
              <a:t>kleur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 = </a:t>
            </a:r>
            <a:r>
              <a:rPr lang="en-US" sz="2000" dirty="0" err="1" smtClean="0">
                <a:solidFill>
                  <a:srgbClr val="777777"/>
                </a:solidFill>
                <a:latin typeface="Calibri"/>
              </a:rPr>
              <a:t>prijs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777777"/>
                </a:solidFill>
                <a:latin typeface="Calibri"/>
              </a:rPr>
              <a:t>vroeger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777777"/>
                </a:solidFill>
                <a:latin typeface="Calibri"/>
              </a:rPr>
              <a:t>wb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777777"/>
                </a:solidFill>
                <a:latin typeface="Calibri"/>
              </a:rPr>
              <a:t>zwart</a:t>
            </a:r>
            <a:r>
              <a:rPr lang="en-US" sz="2000" dirty="0" smtClean="0">
                <a:solidFill>
                  <a:srgbClr val="777777"/>
                </a:solidFill>
                <a:latin typeface="Calibri"/>
              </a:rPr>
              <a:t> wit) </a:t>
            </a:r>
          </a:p>
          <a:p>
            <a:pPr lvl="0" defTabSz="457200">
              <a:spcBef>
                <a:spcPct val="20000"/>
              </a:spcBef>
            </a:pPr>
            <a:endParaRPr lang="en-US" sz="2000" dirty="0">
              <a:solidFill>
                <a:srgbClr val="777777"/>
              </a:solidFill>
              <a:latin typeface="Calibri"/>
            </a:endParaRPr>
          </a:p>
          <a:p>
            <a:pPr lvl="0" defTabSz="457200">
              <a:spcBef>
                <a:spcPct val="20000"/>
              </a:spcBef>
            </a:pPr>
            <a:endParaRPr lang="en-US" sz="2000" dirty="0" smtClean="0">
              <a:solidFill>
                <a:srgbClr val="777777"/>
              </a:solidFill>
              <a:latin typeface="Calibri"/>
            </a:endParaRPr>
          </a:p>
        </p:txBody>
      </p:sp>
      <p:pic>
        <p:nvPicPr>
          <p:cNvPr id="6" name="Picture 2" descr="C:\Users\lotte.oostebrink\Documents\Nectar bb vmbo\Vormgeving\Omslagen\NECTAR-3-VMBO-basis-LR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4437112"/>
            <a:ext cx="186984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2441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Prijzen</a:t>
            </a:r>
            <a:r>
              <a:rPr lang="en-US" sz="28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 2016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68467" y="2060848"/>
            <a:ext cx="581387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Leerjaar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3 vmbo-basis </a:t>
            </a:r>
          </a:p>
          <a:p>
            <a:pPr defTabSz="457200">
              <a:spcBef>
                <a:spcPct val="20000"/>
              </a:spcBef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  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Leerwerkboek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A + online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(dec 2015)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		€ 19,25</a:t>
            </a:r>
          </a:p>
          <a:p>
            <a:pPr defTabSz="457200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Leerwerkboek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B +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online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juni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2016)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		€ 19,25</a:t>
            </a:r>
          </a:p>
          <a:p>
            <a:pPr defTabSz="457200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Uitwerkingenboek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					€ 11,50</a:t>
            </a:r>
          </a:p>
          <a:p>
            <a:pPr defTabSz="457200">
              <a:spcBef>
                <a:spcPct val="20000"/>
              </a:spcBef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Leerjaar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3 vmbo-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kader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 en vmbo-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gt</a:t>
            </a:r>
            <a:endParaRPr lang="en-US" sz="2200" dirty="0" smtClean="0">
              <a:solidFill>
                <a:srgbClr val="777777"/>
              </a:solidFill>
              <a:latin typeface="Calibri"/>
            </a:endParaRPr>
          </a:p>
          <a:p>
            <a:pPr lvl="1" defTabSz="457200">
              <a:spcBef>
                <a:spcPct val="20000"/>
              </a:spcBef>
            </a:pP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Leerboek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	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jan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2016;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gt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april</a:t>
            </a:r>
            <a:r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2016)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	€ 49,50	</a:t>
            </a:r>
          </a:p>
          <a:p>
            <a:pPr lvl="1" defTabSz="457200">
              <a:spcBef>
                <a:spcPct val="20000"/>
              </a:spcBef>
            </a:pPr>
            <a:r>
              <a:rPr lang="en-US" dirty="0" smtClean="0">
                <a:solidFill>
                  <a:srgbClr val="777777"/>
                </a:solidFill>
                <a:latin typeface="Calibri"/>
              </a:rPr>
              <a:t>Werkboek A + online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jan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2016;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gt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juni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2016)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	€ 14,50	</a:t>
            </a:r>
          </a:p>
          <a:p>
            <a:pPr lvl="1" defTabSz="457200">
              <a:spcBef>
                <a:spcPct val="20000"/>
              </a:spcBef>
            </a:pPr>
            <a:r>
              <a:rPr lang="en-US" dirty="0" smtClean="0">
                <a:solidFill>
                  <a:srgbClr val="777777"/>
                </a:solidFill>
                <a:latin typeface="Calibri"/>
              </a:rPr>
              <a:t>Werkboek B + online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(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juni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2016)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			€ 14,50</a:t>
            </a:r>
          </a:p>
          <a:p>
            <a:pPr lvl="1" defTabSz="457200">
              <a:spcBef>
                <a:spcPct val="20000"/>
              </a:spcBef>
            </a:pP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Uitwerkingenboek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					€ 11,50</a:t>
            </a:r>
          </a:p>
          <a:p>
            <a:pPr lvl="1" defTabSz="457200">
              <a:spcBef>
                <a:spcPct val="20000"/>
              </a:spcBef>
            </a:pPr>
            <a:endParaRPr lang="en-US" dirty="0" smtClean="0">
              <a:solidFill>
                <a:srgbClr val="777777"/>
              </a:solidFill>
              <a:latin typeface="Calibri"/>
            </a:endParaRPr>
          </a:p>
          <a:p>
            <a:pPr marL="342900" lvl="1" indent="-342900" defTabSz="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777777"/>
                </a:solidFill>
                <a:latin typeface="Calibri"/>
              </a:rPr>
              <a:t>Docentenpakket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 online	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	</a:t>
            </a:r>
            <a:r>
              <a:rPr lang="en-US" sz="2200" dirty="0">
                <a:solidFill>
                  <a:srgbClr val="777777"/>
                </a:solidFill>
                <a:latin typeface="Calibri"/>
              </a:rPr>
              <a:t>	</a:t>
            </a:r>
            <a:r>
              <a:rPr lang="en-US" dirty="0">
                <a:solidFill>
                  <a:srgbClr val="777777"/>
                </a:solidFill>
                <a:latin typeface="Calibri"/>
              </a:rPr>
              <a:t>€ 154,00</a:t>
            </a:r>
          </a:p>
        </p:txBody>
      </p:sp>
      <p:pic>
        <p:nvPicPr>
          <p:cNvPr id="6" name="Picture 2" descr="C:\Users\lotte.oostebrink\Documents\Nectar bb vmbo\Vormgeving\Omslagen\NECTAR-3-VMBO-basis-LR-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4437112"/>
            <a:ext cx="186984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8606DC-E25E-4546-8047-A0492FC9E43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50747" y="1412776"/>
            <a:ext cx="2441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Prijzen</a:t>
            </a:r>
            <a:r>
              <a:rPr lang="en-US" sz="2800" dirty="0" smtClean="0">
                <a:solidFill>
                  <a:srgbClr val="323232">
                    <a:lumMod val="75000"/>
                    <a:lumOff val="25000"/>
                  </a:srgbClr>
                </a:solidFill>
              </a:rPr>
              <a:t> 2016</a:t>
            </a:r>
            <a:endParaRPr lang="nl-NL" sz="2800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68466" y="2060848"/>
            <a:ext cx="5903933" cy="416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Methodelicentie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	basis		</a:t>
            </a:r>
            <a:r>
              <a:rPr lang="en-US" dirty="0">
                <a:solidFill>
                  <a:srgbClr val="777777"/>
                </a:solidFill>
                <a:latin typeface="Calibri"/>
              </a:rPr>
              <a:t>€ 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43,25 per </a:t>
            </a: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ll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/per </a:t>
            </a: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jaar</a:t>
            </a:r>
            <a:endParaRPr lang="en-US" dirty="0" smtClean="0">
              <a:solidFill>
                <a:srgbClr val="777777"/>
              </a:solidFill>
              <a:latin typeface="Calibri"/>
            </a:endParaRPr>
          </a:p>
          <a:p>
            <a:pPr marL="2286000" lvl="6" defTabSz="457200">
              <a:spcBef>
                <a:spcPct val="20000"/>
              </a:spcBef>
            </a:pP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kader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 en </a:t>
            </a: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gt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	€ 46,25 per </a:t>
            </a: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ll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/per </a:t>
            </a:r>
            <a:r>
              <a:rPr lang="en-US" dirty="0" err="1" smtClean="0">
                <a:solidFill>
                  <a:srgbClr val="777777"/>
                </a:solidFill>
                <a:latin typeface="Calibri"/>
              </a:rPr>
              <a:t>jaar</a:t>
            </a:r>
            <a:endParaRPr lang="en-US" dirty="0" smtClean="0">
              <a:solidFill>
                <a:srgbClr val="777777"/>
              </a:solidFill>
              <a:latin typeface="Calibri"/>
            </a:endParaRPr>
          </a:p>
          <a:p>
            <a:pPr marL="2286000" lvl="6" defTabSz="457200">
              <a:spcBef>
                <a:spcPct val="20000"/>
              </a:spcBef>
            </a:pPr>
            <a:endParaRPr lang="en-US" dirty="0">
              <a:solidFill>
                <a:srgbClr val="777777"/>
              </a:solidFill>
              <a:latin typeface="Calibri"/>
            </a:endParaRPr>
          </a:p>
          <a:p>
            <a:pPr marL="742950" lvl="1" indent="-285750" defTabSz="457200">
              <a:spcBef>
                <a:spcPct val="20000"/>
              </a:spcBef>
              <a:buFontTx/>
              <a:buChar char="-"/>
            </a:pP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leerboek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, werkboek (of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leerwerkboeken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)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-"/>
            </a:pPr>
            <a:r>
              <a:rPr lang="en-US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m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ethodelicentie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online</a:t>
            </a:r>
          </a:p>
          <a:p>
            <a:pPr marL="742950" lvl="1" indent="-285750" defTabSz="457200">
              <a:spcBef>
                <a:spcPct val="20000"/>
              </a:spcBef>
              <a:buFontTx/>
              <a:buChar char="-"/>
            </a:pPr>
            <a:r>
              <a:rPr lang="en-US" dirty="0" err="1">
                <a:solidFill>
                  <a:prstClr val="white">
                    <a:lumMod val="50000"/>
                  </a:prstClr>
                </a:solidFill>
                <a:latin typeface="Calibri"/>
              </a:rPr>
              <a:t>u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itwerkingenboek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742950" lvl="1" indent="-285750" defTabSz="457200">
              <a:spcBef>
                <a:spcPct val="20000"/>
              </a:spcBef>
              <a:buFontTx/>
              <a:buChar char="-"/>
            </a:pP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docentenpakket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defTabSz="457200">
              <a:spcBef>
                <a:spcPct val="20000"/>
              </a:spcBef>
            </a:pPr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marL="342900" lvl="1" indent="-342900" defTabSz="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Tablet + online </a:t>
            </a:r>
            <a:r>
              <a:rPr lang="en-US" sz="2200" dirty="0" err="1" smtClean="0">
                <a:solidFill>
                  <a:srgbClr val="777777"/>
                </a:solidFill>
                <a:latin typeface="Calibri"/>
              </a:rPr>
              <a:t>licentie</a:t>
            </a:r>
            <a:r>
              <a:rPr lang="en-US" sz="2200" dirty="0" smtClean="0">
                <a:solidFill>
                  <a:srgbClr val="777777"/>
                </a:solidFill>
                <a:latin typeface="Calibri"/>
              </a:rPr>
              <a:t>		</a:t>
            </a:r>
            <a:r>
              <a:rPr lang="en-US" dirty="0">
                <a:solidFill>
                  <a:srgbClr val="777777"/>
                </a:solidFill>
                <a:latin typeface="Calibri"/>
              </a:rPr>
              <a:t>€ </a:t>
            </a:r>
            <a:r>
              <a:rPr lang="en-US" dirty="0" smtClean="0">
                <a:solidFill>
                  <a:srgbClr val="777777"/>
                </a:solidFill>
                <a:latin typeface="Calibri"/>
              </a:rPr>
              <a:t>40,75</a:t>
            </a:r>
            <a:endParaRPr lang="en-US" dirty="0">
              <a:solidFill>
                <a:srgbClr val="777777"/>
              </a:solidFill>
              <a:latin typeface="Calibri"/>
            </a:endParaRPr>
          </a:p>
          <a:p>
            <a:pPr lvl="1" defTabSz="457200">
              <a:spcBef>
                <a:spcPct val="20000"/>
              </a:spcBef>
            </a:pPr>
            <a:endParaRPr lang="en-US" dirty="0">
              <a:solidFill>
                <a:srgbClr val="777777"/>
              </a:solidFill>
              <a:latin typeface="Calibri"/>
            </a:endParaRPr>
          </a:p>
          <a:p>
            <a:pPr lvl="1" defTabSz="457200">
              <a:spcBef>
                <a:spcPct val="20000"/>
              </a:spcBef>
            </a:pPr>
            <a:endParaRPr lang="en-US" dirty="0" smtClean="0">
              <a:solidFill>
                <a:srgbClr val="777777"/>
              </a:solidFill>
              <a:latin typeface="Calibri"/>
            </a:endParaRPr>
          </a:p>
          <a:p>
            <a:pPr lvl="1" defTabSz="457200">
              <a:spcBef>
                <a:spcPct val="20000"/>
              </a:spcBef>
            </a:pPr>
            <a:endParaRPr lang="en-US" dirty="0" smtClean="0">
              <a:solidFill>
                <a:srgbClr val="777777"/>
              </a:solidFill>
              <a:latin typeface="Calibri"/>
            </a:endParaRPr>
          </a:p>
        </p:txBody>
      </p:sp>
      <p:pic>
        <p:nvPicPr>
          <p:cNvPr id="6" name="Picture 2" descr="C:\Users\lotte.oostebrink\Documents\Nectar bb vmbo\Vormgeving\Omslagen\NECTAR-3-VMBO-basis-LR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4437112"/>
            <a:ext cx="186984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rgbClr val="555555"/>
      </a:dk1>
      <a:lt1>
        <a:srgbClr val="DDDDDD"/>
      </a:lt1>
      <a:dk2>
        <a:srgbClr val="777777"/>
      </a:dk2>
      <a:lt2>
        <a:srgbClr val="FFFFFF"/>
      </a:lt2>
      <a:accent1>
        <a:srgbClr val="EEA31F"/>
      </a:accent1>
      <a:accent2>
        <a:srgbClr val="E0007A"/>
      </a:accent2>
      <a:accent3>
        <a:srgbClr val="219C8C"/>
      </a:accent3>
      <a:accent4>
        <a:srgbClr val="3585E9"/>
      </a:accent4>
      <a:accent5>
        <a:srgbClr val="FC413A"/>
      </a:accent5>
      <a:accent6>
        <a:srgbClr val="B641FF"/>
      </a:accent6>
      <a:hlink>
        <a:srgbClr val="000000"/>
      </a:hlink>
      <a:folHlink>
        <a:srgbClr val="3585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ctar09201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ectar09201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Diavoorstelling (4:3)</PresentationFormat>
  <Paragraphs>277</Paragraphs>
  <Slides>49</Slides>
  <Notes>1</Notes>
  <HiddenSlides>2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49</vt:i4>
      </vt:variant>
    </vt:vector>
  </HeadingPairs>
  <TitlesOfParts>
    <vt:vector size="52" baseType="lpstr">
      <vt:lpstr>1_Office Theme</vt:lpstr>
      <vt:lpstr>Nectar092012</vt:lpstr>
      <vt:lpstr>2_Nectar092012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Zanden, Petra van der</dc:creator>
  <cp:lastModifiedBy>Zanden, Petra van der</cp:lastModifiedBy>
  <cp:revision>156</cp:revision>
  <cp:lastPrinted>2015-10-08T10:33:01Z</cp:lastPrinted>
  <dcterms:created xsi:type="dcterms:W3CDTF">2013-10-27T11:18:28Z</dcterms:created>
  <dcterms:modified xsi:type="dcterms:W3CDTF">2016-01-07T11:01:53Z</dcterms:modified>
</cp:coreProperties>
</file>