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4" r:id="rId4"/>
    <p:sldId id="269" r:id="rId5"/>
    <p:sldId id="321" r:id="rId6"/>
    <p:sldId id="285" r:id="rId7"/>
    <p:sldId id="320" r:id="rId8"/>
    <p:sldId id="314" r:id="rId9"/>
    <p:sldId id="286" r:id="rId10"/>
    <p:sldId id="292" r:id="rId11"/>
    <p:sldId id="288" r:id="rId12"/>
    <p:sldId id="308" r:id="rId13"/>
    <p:sldId id="323" r:id="rId14"/>
    <p:sldId id="324" r:id="rId15"/>
    <p:sldId id="319" r:id="rId16"/>
    <p:sldId id="274" r:id="rId17"/>
    <p:sldId id="303" r:id="rId18"/>
    <p:sldId id="304" r:id="rId19"/>
    <p:sldId id="305" r:id="rId20"/>
    <p:sldId id="315" r:id="rId21"/>
    <p:sldId id="306" r:id="rId22"/>
    <p:sldId id="317" r:id="rId23"/>
    <p:sldId id="275" r:id="rId24"/>
    <p:sldId id="330" r:id="rId25"/>
    <p:sldId id="316" r:id="rId26"/>
    <p:sldId id="282" r:id="rId27"/>
    <p:sldId id="309" r:id="rId28"/>
    <p:sldId id="310" r:id="rId29"/>
    <p:sldId id="322" r:id="rId30"/>
    <p:sldId id="325" r:id="rId31"/>
    <p:sldId id="328" r:id="rId32"/>
    <p:sldId id="329" r:id="rId33"/>
    <p:sldId id="327" r:id="rId34"/>
    <p:sldId id="326" r:id="rId35"/>
    <p:sldId id="284" r:id="rId36"/>
    <p:sldId id="312" r:id="rId37"/>
  </p:sldIdLst>
  <p:sldSz cx="13003213" cy="9756775"/>
  <p:notesSz cx="6888163" cy="10020300"/>
  <p:defaultTextStyle>
    <a:defPPr>
      <a:defRPr lang="nl-NL"/>
    </a:defPPr>
    <a:lvl1pPr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300163" indent="-385763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600325" indent="-771525" algn="l" defTabSz="64928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elink, A.J.M.J. (José)" initials="BA(" lastIdx="1" clrIdx="0">
    <p:extLst>
      <p:ext uri="{19B8F6BF-5375-455C-9EA6-DF929625EA0E}">
        <p15:presenceInfo xmlns:p15="http://schemas.microsoft.com/office/powerpoint/2012/main" userId="S-1-5-21-1789600257-1808789601-1919347443-269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72822"/>
    <a:srgbClr val="A8011B"/>
    <a:srgbClr val="BF2E1B"/>
    <a:srgbClr val="B3011B"/>
    <a:srgbClr val="B72E1B"/>
    <a:srgbClr val="00332B"/>
    <a:srgbClr val="E8CDCC"/>
    <a:srgbClr val="BE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4" autoAdjust="0"/>
    <p:restoredTop sz="94628" autoAdjust="0"/>
  </p:normalViewPr>
  <p:slideViewPr>
    <p:cSldViewPr snapToGrid="0" snapToObjects="1">
      <p:cViewPr varScale="1">
        <p:scale>
          <a:sx n="59" d="100"/>
          <a:sy n="59" d="100"/>
        </p:scale>
        <p:origin x="1886" y="58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4344" y="-11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1A952E-78C8-49BF-8195-98D05ACFBCF3}" type="datetime1">
              <a:rPr lang="nl-NL"/>
              <a:pPr>
                <a:defRPr/>
              </a:pPr>
              <a:t>5-1-2020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93D68E-0F63-40F0-9C6E-674C849AC2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58BD6F-2E3F-4E45-B8F8-C9D79031E7C3}" type="datetime1">
              <a:rPr lang="nl-NL"/>
              <a:pPr>
                <a:defRPr/>
              </a:pPr>
              <a:t>5-1-2020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defTabSz="687082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251AD9-12E3-4A0A-B343-BBE99D4186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Teaching </a:t>
            </a:r>
            <a:r>
              <a:rPr lang="nl-NL" dirty="0" err="1" smtClean="0"/>
              <a:t>enquiry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baseline="0" dirty="0" smtClean="0"/>
              <a:t> mysteries </a:t>
            </a:r>
            <a:r>
              <a:rPr lang="nl-NL" baseline="0" dirty="0" err="1" smtClean="0"/>
              <a:t>incorporated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12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Teaching </a:t>
            </a:r>
            <a:r>
              <a:rPr lang="nl-NL" dirty="0" err="1" smtClean="0"/>
              <a:t>enquiry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baseline="0" dirty="0" smtClean="0"/>
              <a:t> mysteries </a:t>
            </a:r>
            <a:r>
              <a:rPr lang="nl-NL" baseline="0" dirty="0" err="1" smtClean="0"/>
              <a:t>incorporated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22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.nl/docentenacademie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60000" y="1800000"/>
            <a:ext cx="5400000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B587-A8D2-4B78-8F0D-77D8F09C2B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0993-A701-4A37-9361-571C8BCB2A7D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2070774"/>
            <a:ext cx="11047652" cy="6287780"/>
          </a:xfrm>
        </p:spPr>
        <p:txBody>
          <a:bodyPr numCol="2"/>
          <a:lstStyle>
            <a:lvl1pPr marL="0" indent="0" algn="l">
              <a:buNone/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EDAD-65C6-4975-8DED-536A6C677C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4E5C-73D4-4CBC-A758-A565F6324F7D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0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60000" y="1800000"/>
            <a:ext cx="5400000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60000" y="2700000"/>
            <a:ext cx="5400000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2B64-3899-4CC9-8B80-9E4DF15913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FD1-6784-4C23-9651-A515763B8EF0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CC7B-46E3-4A1B-8CA0-E50958F28AD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F5E3-74C3-4F69-A899-CE77A7861EA8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7370" y="554351"/>
            <a:ext cx="8944630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7370" y="7265828"/>
            <a:ext cx="8944630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CBF3-D655-47F2-B1E7-8E349BA0C0A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188B-2846-4A48-84AB-1884C983EE69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3644" y="5408964"/>
            <a:ext cx="5734233" cy="350065"/>
          </a:xfrm>
        </p:spPr>
        <p:txBody>
          <a:bodyPr/>
          <a:lstStyle>
            <a:lvl1pPr>
              <a:defRPr sz="3600" b="1" baseline="30000">
                <a:solidFill>
                  <a:srgbClr val="BF2E1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 smtClean="0"/>
              <a:t>Contact</a:t>
            </a:r>
            <a:br>
              <a:rPr lang="nl-NL" dirty="0" smtClean="0"/>
            </a:br>
            <a:r>
              <a:rPr lang="nl-NL" b="0" i="0" dirty="0" smtClean="0">
                <a:solidFill>
                  <a:srgbClr val="222222"/>
                </a:solidFill>
                <a:effectLst/>
                <a:latin typeface="Open Sans"/>
              </a:rPr>
              <a:t/>
            </a:r>
            <a:br>
              <a:rPr lang="nl-NL" b="0" i="0" dirty="0" smtClean="0">
                <a:solidFill>
                  <a:srgbClr val="222222"/>
                </a:solidFill>
                <a:effectLst/>
                <a:latin typeface="Open Sans"/>
              </a:rPr>
            </a:br>
            <a:endParaRPr lang="nl-NL" dirty="0" smtClean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AB2-C9AA-451D-9D74-D9232C066F6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80E8-4C80-422A-BAF7-6E72834A6ABA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sz="2200" b="1" dirty="0">
              <a:solidFill>
                <a:srgbClr val="BF2E1B"/>
              </a:solidFill>
              <a:latin typeface="Calibri" pitchFamily="34" charset="0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1170659" y="5254378"/>
            <a:ext cx="44338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>
                <a:latin typeface="Calibri" panose="020F0502020204030204" pitchFamily="34" charset="0"/>
              </a:rPr>
              <a:t>Radboud Docenten Academie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Telefoon: (024) 361 55 72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E-mail: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Website: </a:t>
            </a:r>
            <a:r>
              <a:rPr lang="nl-NL" sz="2000" dirty="0" smtClean="0">
                <a:latin typeface="Calibri" panose="020F0502020204030204" pitchFamily="34" charset="0"/>
                <a:hlinkClick r:id="rId2"/>
              </a:rPr>
              <a:t>www.ru.nl/docentenacademie</a:t>
            </a:r>
            <a:r>
              <a:rPr lang="nl-NL" sz="2000" dirty="0" smtClean="0">
                <a:latin typeface="Calibri" panose="020F0502020204030204" pitchFamily="34" charset="0"/>
              </a:rPr>
              <a:t> </a:t>
            </a:r>
            <a:br>
              <a:rPr lang="nl-NL" sz="2000" dirty="0" smtClean="0">
                <a:latin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</a:rPr>
              <a:t>Erasmusgebouw 20e verdieping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2082738" y="6263681"/>
            <a:ext cx="5734233" cy="3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defTabSz="649288" rtl="0" fontAlgn="base">
              <a:spcBef>
                <a:spcPct val="0"/>
              </a:spcBef>
              <a:spcAft>
                <a:spcPct val="0"/>
              </a:spcAft>
              <a:defRPr sz="3600" b="1" kern="1200" baseline="30000">
                <a:solidFill>
                  <a:srgbClr val="BF2E1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2pPr>
            <a:lvl3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3pPr>
            <a:lvl4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4pPr>
            <a:lvl5pPr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5pPr>
            <a:lvl6pPr marL="4572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6pPr>
            <a:lvl7pPr marL="9144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7pPr>
            <a:lvl8pPr marL="13716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8pPr>
            <a:lvl9pPr marL="1828800" algn="l" defTabSz="649288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BE2E1A"/>
                </a:solidFill>
                <a:latin typeface="Arial" pitchFamily="34" charset="0"/>
              </a:defRPr>
            </a:lvl9pPr>
          </a:lstStyle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 smtClean="0">
                <a:solidFill>
                  <a:srgbClr val="222222"/>
                </a:solidFill>
                <a:latin typeface="Open Sans"/>
              </a:rPr>
              <a:t/>
            </a:r>
            <a:br>
              <a:rPr lang="nl-NL" b="0" dirty="0" smtClean="0">
                <a:solidFill>
                  <a:srgbClr val="222222"/>
                </a:solidFill>
                <a:latin typeface="Open Sans"/>
              </a:rPr>
            </a:b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0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799999"/>
            <a:ext cx="11160000" cy="7020000"/>
          </a:xfrm>
        </p:spPr>
        <p:txBody>
          <a:bodyPr>
            <a:normAutofit/>
          </a:bodyPr>
          <a:lstStyle>
            <a:lvl1pPr marL="457158" indent="-457158">
              <a:buFont typeface="Arial" charset="0"/>
              <a:buChar char="•"/>
              <a:defRPr/>
            </a:lvl1pPr>
            <a:lvl2pPr marL="796427" indent="-342869">
              <a:buFont typeface="Arial" charset="0"/>
              <a:buChar char="•"/>
              <a:defRPr/>
            </a:lvl2pPr>
            <a:lvl3pPr marL="1257184" indent="-342869">
              <a:buFont typeface="Helvetica" charset="0"/>
              <a:buChar char="−"/>
              <a:defRPr/>
            </a:lvl3pPr>
            <a:lvl4pPr marL="1653598" indent="-285724">
              <a:buFont typeface="Helvetica" charset="0"/>
              <a:buChar char="−"/>
              <a:defRPr/>
            </a:lvl4pPr>
            <a:lvl5pPr marL="2114355" indent="-285724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5-1-2020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87786" y="9147200"/>
            <a:ext cx="177221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900114" y="8980714"/>
            <a:ext cx="11160125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1800000"/>
            <a:ext cx="11160000" cy="612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5724-8575-44C0-B2A0-121CF62027D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440-CCC7-49FA-97C3-924300BFB76D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CCEE8-EEBD-4772-BFC1-BE05771E896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8A9E5-D780-40D5-A122-8532FF0F1280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720725"/>
            <a:ext cx="11160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3" y="1800225"/>
            <a:ext cx="111601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13" y="8705850"/>
            <a:ext cx="3805237" cy="806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0113" y="8916988"/>
            <a:ext cx="627062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6A5B-6309-4073-A743-6D2E8D05591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16075" y="8916988"/>
            <a:ext cx="570865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07288" y="8916988"/>
            <a:ext cx="92233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F809F-6284-4B13-9B8C-F2A2DB5FC60C}" type="datetime1">
              <a:rPr lang="nl-NL"/>
              <a:pPr>
                <a:defRPr/>
              </a:pPr>
              <a:t>5-1-2020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730456" y="228282"/>
            <a:ext cx="453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BF2E1B"/>
                </a:solidFill>
                <a:latin typeface="Calibri" pitchFamily="34" charset="0"/>
              </a:rPr>
              <a:t>Radboud Docenten Academie</a:t>
            </a:r>
            <a:endParaRPr lang="nl-NL" sz="2200" b="1" dirty="0">
              <a:solidFill>
                <a:srgbClr val="BF2E1B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492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2pPr>
      <a:lvl3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3pPr>
      <a:lvl4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4pPr>
      <a:lvl5pPr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5pPr>
      <a:lvl6pPr marL="4572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6pPr>
      <a:lvl7pPr marL="9144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7pPr>
      <a:lvl8pPr marL="13716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8pPr>
      <a:lvl9pPr marL="1828800" algn="l" defTabSz="6492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34" charset="0"/>
        </a:defRPr>
      </a:lvl9pPr>
    </p:titleStyle>
    <p:bodyStyle>
      <a:lvl1pPr marL="358775" indent="-358775" algn="l" defTabSz="649288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1913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500" kern="12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14425" indent="-358775" algn="l" defTabSz="649288" rtl="0" fontAlgn="base">
        <a:spcBef>
          <a:spcPct val="0"/>
        </a:spcBef>
        <a:spcAft>
          <a:spcPct val="0"/>
        </a:spcAft>
        <a:buFont typeface="Lucida Grande"/>
        <a:buChar char="–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511300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1906588" indent="-358775" algn="l" defTabSz="649288" rtl="0" fontAlgn="base">
        <a:spcBef>
          <a:spcPct val="0"/>
        </a:spcBef>
        <a:spcAft>
          <a:spcPct val="0"/>
        </a:spcAft>
        <a:buFont typeface="Lucida Grande"/>
        <a:buChar char="-"/>
        <a:defRPr sz="2100" kern="12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RhqR2ZGkc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.besselink@docentenacademie.ru.nl" TargetMode="External"/><Relationship Id="rId2" Type="http://schemas.openxmlformats.org/officeDocument/2006/relationships/hyperlink" Target="mailto:f.vanwielink@paxchristicollege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isgeschiedenis.nl/nieuws/de-mens-heeft-de-dodo-tot-de-laatste-vogel-opgegeten" TargetMode="External"/><Relationship Id="rId3" Type="http://schemas.openxmlformats.org/officeDocument/2006/relationships/hyperlink" Target="https://natuurwijzer.naturalis.nl/leerobjecten/de-dodo-succesvolle-overlever" TargetMode="External"/><Relationship Id="rId7" Type="http://schemas.openxmlformats.org/officeDocument/2006/relationships/hyperlink" Target="https://www.nrc.nl/nieuws/2003/11/20/dodo-later-uitgestorven-dan-gedacht-7662748-a1200388" TargetMode="External"/><Relationship Id="rId2" Type="http://schemas.openxmlformats.org/officeDocument/2006/relationships/hyperlink" Target="https://www.npostart.nl/de-toren/14-07-2019/VPWON_12812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rc.nl/nieuws/2014/11/10/uitgestorven-vergeten-dodo-skelet-stond-100-jaar-1436423-a290538" TargetMode="External"/><Relationship Id="rId5" Type="http://schemas.openxmlformats.org/officeDocument/2006/relationships/hyperlink" Target="https://www.nemokennislink.nl/publicaties/dodo-s-moeten-weerbaar-en-flexibel-geweest-zijn/" TargetMode="External"/><Relationship Id="rId10" Type="http://schemas.openxmlformats.org/officeDocument/2006/relationships/hyperlink" Target="https://nl.wikipedia.org/wiki/Nederlands-Mauritius" TargetMode="External"/><Relationship Id="rId4" Type="http://schemas.openxmlformats.org/officeDocument/2006/relationships/hyperlink" Target="http://www.natuurinformatie.nl/nnm.dossiers/natuurdatabase.nl/i005419.html" TargetMode="External"/><Relationship Id="rId9" Type="http://schemas.openxmlformats.org/officeDocument/2006/relationships/hyperlink" Target="https://www.vocsite.nl/geschiedenis/handelsposten/mauritiu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094800"/>
            <a:ext cx="11160125" cy="1079500"/>
          </a:xfrm>
        </p:spPr>
        <p:txBody>
          <a:bodyPr/>
          <a:lstStyle/>
          <a:p>
            <a:r>
              <a:rPr lang="nl-NL" dirty="0" smtClean="0"/>
              <a:t>W60 – Over de zee, leren redeneren bij bio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0" y="2174075"/>
            <a:ext cx="11160000" cy="6120000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Frank van Wielink – Pax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havo|vwo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Druten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José Besselink – Radboud Docenten Academie Nijmegen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4"/>
            <a:ext cx="3427612" cy="10759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88" y="4202550"/>
            <a:ext cx="4872446" cy="450928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99762" y="4965608"/>
            <a:ext cx="1126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     </a:t>
            </a:r>
            <a:r>
              <a:rPr lang="nl-NL" sz="3600" dirty="0" smtClean="0">
                <a:solidFill>
                  <a:schemeClr val="bg1"/>
                </a:solidFill>
              </a:rPr>
              <a:t>Dodo</a:t>
            </a:r>
            <a:r>
              <a:rPr lang="nl-NL" sz="3600" dirty="0" smtClean="0"/>
              <a:t>                                                       </a:t>
            </a:r>
            <a:r>
              <a:rPr lang="nl-NL" sz="3600" dirty="0" err="1" smtClean="0">
                <a:solidFill>
                  <a:schemeClr val="bg1"/>
                </a:solidFill>
              </a:rPr>
              <a:t>Mystery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907697" y="8894459"/>
            <a:ext cx="6853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NIBI-conferentie </a:t>
            </a:r>
            <a:r>
              <a:rPr lang="nl-N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nl-N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Mystery</a:t>
            </a:r>
            <a:r>
              <a:rPr lang="nl-NL" sz="4000" dirty="0" smtClean="0"/>
              <a:t>: Thinking </a:t>
            </a:r>
            <a:r>
              <a:rPr lang="nl-NL" sz="4000" dirty="0" err="1" smtClean="0"/>
              <a:t>through</a:t>
            </a:r>
            <a:r>
              <a:rPr lang="nl-NL" sz="4000" dirty="0" smtClean="0"/>
              <a:t>…</a:t>
            </a:r>
            <a:endParaRPr lang="nl-NL" sz="40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Een </a:t>
            </a:r>
            <a:r>
              <a:rPr lang="nl-NL" sz="2800" dirty="0" err="1"/>
              <a:t>mystery</a:t>
            </a:r>
            <a:r>
              <a:rPr lang="nl-NL" sz="2800" dirty="0"/>
              <a:t> is een verzameling van (verschillende) gegevens die leerlingen (moeten) gebruiken om een beredeneerd antwoord te geven op een centrale vraag. </a:t>
            </a:r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4" y="3346124"/>
            <a:ext cx="5963401" cy="4476750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10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2080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Mystery</a:t>
            </a:r>
            <a:r>
              <a:rPr lang="nl-NL" sz="4000" dirty="0" smtClean="0"/>
              <a:t>: Thinking </a:t>
            </a:r>
            <a:r>
              <a:rPr lang="nl-NL" sz="4000" dirty="0" err="1" smtClean="0"/>
              <a:t>through</a:t>
            </a:r>
            <a:r>
              <a:rPr lang="nl-NL" sz="4000" dirty="0" smtClean="0"/>
              <a:t>…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71" y="1800225"/>
            <a:ext cx="5963401" cy="44767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86" y="3487783"/>
            <a:ext cx="3133078" cy="4250089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21486" y="2534907"/>
            <a:ext cx="3912087" cy="5536597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11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3564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21" y="392107"/>
            <a:ext cx="11745536" cy="614393"/>
          </a:xfrm>
        </p:spPr>
        <p:txBody>
          <a:bodyPr/>
          <a:lstStyle/>
          <a:p>
            <a:r>
              <a:rPr lang="nl-NL" sz="4000" dirty="0"/>
              <a:t>Kenmerken van </a:t>
            </a:r>
            <a:r>
              <a:rPr lang="nl-NL" sz="4000" dirty="0" smtClean="0"/>
              <a:t> Leren Denken met … </a:t>
            </a:r>
            <a:r>
              <a:rPr lang="nl-NL" sz="2000" b="0" dirty="0" smtClean="0"/>
              <a:t>(Leat,1996</a:t>
            </a:r>
            <a:r>
              <a:rPr lang="nl-NL" sz="2000" b="0" dirty="0"/>
              <a:t>)</a:t>
            </a:r>
            <a:endParaRPr lang="en-US" sz="2000" b="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003" y="1129682"/>
            <a:ext cx="11540738" cy="727032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Divergente opdrachten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geen vaststaand  stappenplan </a:t>
            </a:r>
            <a:r>
              <a:rPr lang="nl-NL" sz="28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800" dirty="0">
                <a:latin typeface="Calibri" pitchFamily="34" charset="0"/>
                <a:cs typeface="Calibri" pitchFamily="34" charset="0"/>
              </a:rPr>
              <a:t>	-  	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meerdere  oplossingen mogelijk 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400" dirty="0" smtClean="0">
                <a:latin typeface="Calibri" pitchFamily="34" charset="0"/>
                <a:cs typeface="Calibri" pitchFamily="34" charset="0"/>
              </a:rPr>
              <a:t>	- 	meerdere manieren van oplossen mogelijk</a:t>
            </a:r>
          </a:p>
          <a:p>
            <a:pPr marL="514666" indent="-514666"/>
            <a:endParaRPr lang="nl-NL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Samen kennis construeren 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800" dirty="0" smtClean="0">
                <a:latin typeface="Calibri" pitchFamily="34" charset="0"/>
                <a:cs typeface="Calibri" pitchFamily="34" charset="0"/>
              </a:rPr>
              <a:t>           - </a:t>
            </a:r>
            <a:r>
              <a:rPr lang="nl-NL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stimuleren  van gebruik van al aanwezige  kennis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400" dirty="0" smtClean="0">
                <a:latin typeface="Calibri" pitchFamily="34" charset="0"/>
                <a:cs typeface="Calibri" pitchFamily="34" charset="0"/>
              </a:rPr>
              <a:t>	- 	stimuleren van meerdere vormen van denken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400" dirty="0" smtClean="0">
                <a:latin typeface="Calibri" pitchFamily="34" charset="0"/>
                <a:cs typeface="Calibri" pitchFamily="34" charset="0"/>
              </a:rPr>
              <a:t>	- 	overleggen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samenwerken </a:t>
            </a:r>
            <a:r>
              <a:rPr lang="nl-N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“</a:t>
            </a:r>
            <a:r>
              <a:rPr lang="nl-NL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brains</a:t>
            </a:r>
            <a:r>
              <a:rPr lang="nl-N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nl-NL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on</a:t>
            </a:r>
            <a:r>
              <a:rPr lang="nl-N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 </a:t>
            </a:r>
            <a:r>
              <a:rPr lang="nl-NL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table</a:t>
            </a:r>
            <a:r>
              <a:rPr lang="nl-N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”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14666" indent="-514666"/>
            <a:endParaRPr lang="nl-NL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Combinatie van  ‘</a:t>
            </a:r>
            <a:r>
              <a:rPr lang="nl-NL" sz="2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knowing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  en ‘</a:t>
            </a:r>
            <a:r>
              <a:rPr lang="nl-NL" sz="2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doing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 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800" dirty="0" smtClean="0">
                <a:latin typeface="Calibri" pitchFamily="34" charset="0"/>
                <a:cs typeface="Calibri" pitchFamily="34" charset="0"/>
              </a:rPr>
              <a:t>           -</a:t>
            </a:r>
            <a:r>
              <a:rPr lang="nl-NL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nl-NL" sz="2400" dirty="0" smtClean="0">
                <a:latin typeface="Calibri" pitchFamily="34" charset="0"/>
                <a:cs typeface="Calibri" pitchFamily="34" charset="0"/>
              </a:rPr>
              <a:t>zowel begripsmatige kennis,  procedurele kennis  als metacognitie nodig</a:t>
            </a:r>
            <a:r>
              <a:rPr lang="nl-NL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14666" indent="-514666"/>
            <a:endParaRPr lang="nl-NL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Ontwikkeling  metacognitie </a:t>
            </a:r>
          </a:p>
          <a:p>
            <a:pPr marL="0" indent="0">
              <a:buNone/>
              <a:tabLst>
                <a:tab pos="884865" algn="l"/>
              </a:tabLst>
            </a:pPr>
            <a:r>
              <a:rPr lang="nl-NL" sz="2800" dirty="0">
                <a:latin typeface="Calibri" pitchFamily="34" charset="0"/>
                <a:cs typeface="Calibri" pitchFamily="34" charset="0"/>
              </a:rPr>
              <a:t>	- 	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niet alleen ‘weten wat’, ook ‘weten hoe’</a:t>
            </a:r>
            <a:endParaRPr lang="nl-NL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14666" indent="-514666"/>
            <a:endParaRPr lang="nl-NL" sz="28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Aandacht voor relevantie / betekenisgeving </a:t>
            </a:r>
          </a:p>
          <a:p>
            <a:pPr marL="0" indent="0">
              <a:buNone/>
            </a:pPr>
            <a:r>
              <a:rPr lang="nl-NL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nl-NL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-   </a:t>
            </a:r>
            <a:r>
              <a:rPr lang="nl-N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herkenbare  problematiek,  concrete  levensechte voorbeelden</a:t>
            </a:r>
            <a:endParaRPr lang="nl-NL" sz="2400" dirty="0"/>
          </a:p>
          <a:p>
            <a:pPr marL="2383719" lvl="3" indent="-433404"/>
            <a:endParaRPr lang="nl-NL" sz="2275" dirty="0" smtClean="0"/>
          </a:p>
          <a:p>
            <a:pPr marL="1950315" lvl="3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Dia</a:t>
            </a: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bijeenkomst </a:t>
            </a: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DOT, </a:t>
            </a: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 Hooghuis</a:t>
            </a:r>
            <a:endParaRPr lang="nl-N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702" dirty="0"/>
          </a:p>
          <a:p>
            <a:pPr marL="514666" indent="-514666"/>
            <a:endParaRPr lang="nl-NL" sz="2702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5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Mystery</a:t>
            </a:r>
            <a:r>
              <a:rPr lang="nl-NL" sz="4000" dirty="0" smtClean="0"/>
              <a:t> 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704023"/>
            <a:ext cx="11047651" cy="6374374"/>
          </a:xfrm>
        </p:spPr>
        <p:txBody>
          <a:bodyPr/>
          <a:lstStyle/>
          <a:p>
            <a:r>
              <a:rPr lang="nl-NL" sz="2800" dirty="0">
                <a:latin typeface="Calibri" pitchFamily="34" charset="0"/>
              </a:rPr>
              <a:t>Een mysterie is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verzameling van (verschillende) gegevens</a:t>
            </a:r>
            <a:r>
              <a:rPr lang="nl-NL" sz="2800" dirty="0">
                <a:latin typeface="Calibri" pitchFamily="34" charset="0"/>
              </a:rPr>
              <a:t> die leerlingen (moeten) gebruiken om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beredeneerd antwoord </a:t>
            </a:r>
            <a:r>
              <a:rPr lang="nl-NL" sz="2800" dirty="0">
                <a:latin typeface="Calibri" pitchFamily="34" charset="0"/>
              </a:rPr>
              <a:t>te geven op een </a:t>
            </a: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centrale vraag</a:t>
            </a:r>
            <a:r>
              <a:rPr lang="nl-NL" sz="2800" dirty="0">
                <a:latin typeface="Calibri" pitchFamily="34" charset="0"/>
              </a:rPr>
              <a:t>. </a:t>
            </a:r>
          </a:p>
          <a:p>
            <a:endParaRPr lang="nl-NL" sz="2800" dirty="0">
              <a:latin typeface="Calibri" pitchFamily="34" charset="0"/>
            </a:endParaRPr>
          </a:p>
          <a:p>
            <a:r>
              <a:rPr lang="nl-NL" sz="2800" dirty="0">
                <a:latin typeface="Calibri" pitchFamily="34" charset="0"/>
              </a:rPr>
              <a:t>	</a:t>
            </a:r>
            <a:r>
              <a:rPr lang="nl-NL" sz="2800" dirty="0" err="1" smtClean="0">
                <a:latin typeface="Calibri" pitchFamily="34" charset="0"/>
              </a:rPr>
              <a:t>Probleemgestuurd</a:t>
            </a:r>
            <a:endParaRPr lang="nl-NL" sz="2800" dirty="0" smtClean="0">
              <a:latin typeface="Calibri" pitchFamily="34" charset="0"/>
            </a:endParaRPr>
          </a:p>
          <a:p>
            <a:pPr marL="1163638" lvl="1" indent="-269875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Calibri" pitchFamily="34" charset="0"/>
              </a:rPr>
              <a:t>	De vraag of het dilemma vormt de kern van een mysterie.</a:t>
            </a:r>
          </a:p>
          <a:p>
            <a:r>
              <a:rPr lang="nl-NL" sz="2800" dirty="0" smtClean="0">
                <a:latin typeface="Calibri" pitchFamily="34" charset="0"/>
              </a:rPr>
              <a:t>	Authentiek</a:t>
            </a:r>
          </a:p>
          <a:p>
            <a:pPr marL="976313" lvl="1" indent="-8255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Calibri" pitchFamily="34" charset="0"/>
              </a:rPr>
              <a:t>	De mysterie is gebaseerd op levensechte situaties.</a:t>
            </a:r>
          </a:p>
          <a:p>
            <a:r>
              <a:rPr lang="nl-NL" sz="2800" dirty="0" smtClean="0">
                <a:latin typeface="Calibri" pitchFamily="34" charset="0"/>
              </a:rPr>
              <a:t>	Relatie tussen macro/</a:t>
            </a:r>
            <a:r>
              <a:rPr lang="nl-NL" sz="2800" dirty="0" err="1" smtClean="0">
                <a:latin typeface="Calibri" pitchFamily="34" charset="0"/>
              </a:rPr>
              <a:t>meso</a:t>
            </a:r>
            <a:r>
              <a:rPr lang="nl-NL" sz="2800" dirty="0" smtClean="0">
                <a:latin typeface="Calibri" pitchFamily="34" charset="0"/>
              </a:rPr>
              <a:t> en micro</a:t>
            </a:r>
          </a:p>
          <a:p>
            <a:r>
              <a:rPr lang="nl-NL" sz="2800" dirty="0" smtClean="0">
                <a:latin typeface="Calibri" pitchFamily="34" charset="0"/>
              </a:rPr>
              <a:t>	Formulering en informatie afgestemd op leeftijd en niveau.</a:t>
            </a:r>
          </a:p>
          <a:p>
            <a:endParaRPr lang="nl-NL" sz="2800" dirty="0">
              <a:latin typeface="Calibri" pitchFamily="34" charset="0"/>
            </a:endParaRPr>
          </a:p>
          <a:p>
            <a:r>
              <a:rPr lang="nl-NL" sz="2800" dirty="0">
                <a:latin typeface="Calibri" pitchFamily="34" charset="0"/>
              </a:rPr>
              <a:t>De gebruikte informatie kan bestaan uit tekst, kaarten, afbeeldingen, objecten of een combinatie daarvan.</a:t>
            </a:r>
          </a:p>
          <a:p>
            <a:endParaRPr lang="nl-NL" sz="2800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3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Dia</a:t>
            </a: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bijeenkomst 6 DOT, Fer Hooghuis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pPr marL="0" indent="0">
              <a:buNone/>
            </a:pPr>
            <a:endParaRPr lang="nl-NL" sz="2844" dirty="0">
              <a:latin typeface="Calibri" pitchFamily="34" charset="0"/>
            </a:endParaRPr>
          </a:p>
        </p:txBody>
      </p:sp>
      <p:sp>
        <p:nvSpPr>
          <p:cNvPr id="4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13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Mystery</a:t>
            </a:r>
            <a:r>
              <a:rPr lang="nl-NL" sz="4000" dirty="0" smtClean="0"/>
              <a:t>: de Dodo</a:t>
            </a:r>
            <a:endParaRPr lang="nl-NL" sz="40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1525" y="2159794"/>
            <a:ext cx="8877300" cy="5400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7609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Wat is er gebeurd met dit raadselachtige dier?</a:t>
            </a: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94" y="2906111"/>
            <a:ext cx="4398498" cy="4056392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54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Hoe komt het dat de Dodo is uitgestorven?</a:t>
            </a: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86" y="2879500"/>
            <a:ext cx="3164098" cy="42248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18" y="4562142"/>
            <a:ext cx="2542252" cy="254225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16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8512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 weet je van de Dodo?</a:t>
            </a:r>
            <a:endParaRPr lang="nl-NL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Tijdelijke aanduiding voor inhoud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20996" y="3424602"/>
            <a:ext cx="5761219" cy="32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0695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</a:rPr>
              <a:t>Reconstructie Dodo natuurhistorisch museum Wenen</a:t>
            </a:r>
            <a:endParaRPr lang="nl-NL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879500"/>
            <a:ext cx="6078758" cy="4520101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5631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Hoe komt het dat de Dodo is uitgestorven?</a:t>
            </a: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86" y="2879500"/>
            <a:ext cx="3164098" cy="42248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18" y="4562142"/>
            <a:ext cx="2542252" cy="254225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19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542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 flipV="1">
            <a:off x="1197463" y="4020951"/>
            <a:ext cx="10565691" cy="383269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Inhoud</a:t>
            </a:r>
            <a:endParaRPr lang="nl-NL" sz="4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7459097" y="6220406"/>
            <a:ext cx="5334144" cy="1673141"/>
            <a:chOff x="899762" y="6246859"/>
            <a:chExt cx="5334144" cy="1673141"/>
          </a:xfrm>
        </p:grpSpPr>
        <p:sp>
          <p:nvSpPr>
            <p:cNvPr id="11" name="Tekstvak 10"/>
            <p:cNvSpPr txBox="1"/>
            <p:nvPr/>
          </p:nvSpPr>
          <p:spPr bwMode="auto">
            <a:xfrm>
              <a:off x="899762" y="6246859"/>
              <a:ext cx="5334144" cy="1673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dirty="0" smtClean="0"/>
                <a:t>Legenda: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 smtClean="0"/>
                <a:t>José/Frank als workshopgever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 smtClean="0"/>
                <a:t>Frank als docent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nl-NL" dirty="0" smtClean="0"/>
                <a:t>José als vakdidacticus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985173" y="7149640"/>
              <a:ext cx="205200" cy="2056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988718" y="7557220"/>
              <a:ext cx="205200" cy="205691"/>
            </a:xfrm>
            <a:prstGeom prst="rect">
              <a:avLst/>
            </a:prstGeom>
            <a:solidFill>
              <a:srgbClr val="B728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Rechthoek 18"/>
          <p:cNvSpPr/>
          <p:nvPr/>
        </p:nvSpPr>
        <p:spPr>
          <a:xfrm>
            <a:off x="1197462" y="3599374"/>
            <a:ext cx="10565691" cy="400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cs typeface="Calibri" panose="020F0502020204030204" pitchFamily="34" charset="0"/>
              </a:rPr>
              <a:t>Inleiding 												(10m)</a:t>
            </a:r>
          </a:p>
          <a:p>
            <a:pPr lvl="1"/>
            <a:r>
              <a:rPr lang="nl-NL" sz="2800" dirty="0" smtClean="0">
                <a:cs typeface="Calibri" panose="020F0502020204030204" pitchFamily="34" charset="0"/>
              </a:rPr>
              <a:t>Metacognitie</a:t>
            </a:r>
          </a:p>
          <a:p>
            <a:pPr lvl="1"/>
            <a:r>
              <a:rPr lang="nl-NL" sz="2800" dirty="0" smtClean="0">
                <a:cs typeface="Calibri" panose="020F0502020204030204" pitchFamily="34" charset="0"/>
              </a:rPr>
              <a:t>Werkwijze </a:t>
            </a:r>
            <a:r>
              <a:rPr lang="nl-NL" sz="2800" dirty="0">
                <a:cs typeface="Calibri" panose="020F0502020204030204" pitchFamily="34" charset="0"/>
              </a:rPr>
              <a:t>DOT</a:t>
            </a:r>
          </a:p>
          <a:p>
            <a:pPr lvl="1"/>
            <a:r>
              <a:rPr lang="nl-NL" sz="2800" dirty="0" err="1" smtClean="0">
                <a:cs typeface="Calibri" panose="020F0502020204030204" pitchFamily="34" charset="0"/>
              </a:rPr>
              <a:t>Mystery</a:t>
            </a:r>
            <a:endParaRPr lang="nl-NL" sz="2800" dirty="0" smtClean="0">
              <a:cs typeface="Calibri" panose="020F0502020204030204" pitchFamily="34" charset="0"/>
            </a:endParaRPr>
          </a:p>
          <a:p>
            <a:pPr lvl="1"/>
            <a:r>
              <a:rPr lang="nl-NL" sz="2800" dirty="0" smtClean="0">
                <a:cs typeface="Calibri" panose="020F0502020204030204" pitchFamily="34" charset="0"/>
              </a:rPr>
              <a:t>Les : </a:t>
            </a:r>
            <a:r>
              <a:rPr lang="nl-NL" sz="2800" dirty="0" err="1" smtClean="0">
                <a:cs typeface="Calibri" panose="020F0502020204030204" pitchFamily="34" charset="0"/>
              </a:rPr>
              <a:t>mystery</a:t>
            </a:r>
            <a:r>
              <a:rPr lang="nl-NL" sz="2800" dirty="0" smtClean="0">
                <a:cs typeface="Calibri" panose="020F0502020204030204" pitchFamily="34" charset="0"/>
              </a:rPr>
              <a:t> + nabespreking                                                 	(45m)</a:t>
            </a:r>
          </a:p>
          <a:p>
            <a:r>
              <a:rPr lang="nl-NL" sz="2800" dirty="0" smtClean="0">
                <a:cs typeface="Calibri" panose="020F0502020204030204" pitchFamily="34" charset="0"/>
              </a:rPr>
              <a:t>Nabespreking van de les + nabespreking                			(10m)</a:t>
            </a:r>
          </a:p>
          <a:p>
            <a:endParaRPr lang="nl-NL" sz="2800" dirty="0" smtClean="0">
              <a:cs typeface="Calibri" panose="020F0502020204030204" pitchFamily="34" charset="0"/>
            </a:endParaRPr>
          </a:p>
          <a:p>
            <a:r>
              <a:rPr lang="nl-NL" sz="2800" dirty="0" smtClean="0">
                <a:cs typeface="Calibri" panose="020F0502020204030204" pitchFamily="34" charset="0"/>
              </a:rPr>
              <a:t>Algemene nabespreking. Wat levert het op aan inzichten?	(10m)</a:t>
            </a:r>
          </a:p>
          <a:p>
            <a:pPr lvl="1"/>
            <a:r>
              <a:rPr lang="nl-NL" sz="2800" dirty="0" smtClean="0">
                <a:cs typeface="Calibri" panose="020F0502020204030204" pitchFamily="34" charset="0"/>
              </a:rPr>
              <a:t>Docentgedrag in de les</a:t>
            </a:r>
          </a:p>
          <a:p>
            <a:pPr lvl="1"/>
            <a:r>
              <a:rPr lang="nl-NL" sz="2800" dirty="0" smtClean="0">
                <a:cs typeface="Calibri" panose="020F0502020204030204" pitchFamily="34" charset="0"/>
              </a:rPr>
              <a:t>Ontwerpprincipes</a:t>
            </a:r>
            <a:endParaRPr lang="nl-NL" sz="2800" dirty="0">
              <a:cs typeface="Calibri" panose="020F0502020204030204" pitchFamily="34" charset="0"/>
            </a:endParaRPr>
          </a:p>
          <a:p>
            <a:pPr lvl="1"/>
            <a:endParaRPr lang="nl-NL" sz="2800" dirty="0">
              <a:cs typeface="Calibri" panose="020F0502020204030204" pitchFamily="34" charset="0"/>
            </a:endParaRPr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689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r>
              <a:rPr lang="nl-NL" sz="4000" dirty="0" smtClean="0">
                <a:solidFill>
                  <a:schemeClr val="bg1"/>
                </a:solidFill>
              </a:rPr>
              <a:t> werkwijze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bg1"/>
                </a:solidFill>
              </a:rPr>
              <a:t>Groepjes van drie </a:t>
            </a:r>
            <a:r>
              <a:rPr lang="nl-NL" dirty="0" smtClean="0">
                <a:solidFill>
                  <a:schemeClr val="bg1"/>
                </a:solidFill>
              </a:rPr>
              <a:t>personen (lezer</a:t>
            </a:r>
            <a:r>
              <a:rPr lang="nl-NL" dirty="0">
                <a:solidFill>
                  <a:schemeClr val="bg1"/>
                </a:solidFill>
              </a:rPr>
              <a:t>, opdrachtbewaker, observeerder</a:t>
            </a:r>
            <a:r>
              <a:rPr lang="nl-NL" dirty="0" smtClean="0">
                <a:solidFill>
                  <a:schemeClr val="bg1"/>
                </a:solidFill>
              </a:rPr>
              <a:t>).</a:t>
            </a:r>
            <a:endParaRPr lang="nl-NL" dirty="0">
              <a:solidFill>
                <a:schemeClr val="bg1"/>
              </a:solidFill>
            </a:endParaRPr>
          </a:p>
          <a:p>
            <a:pPr lvl="0"/>
            <a:endParaRPr lang="nl-NL" dirty="0">
              <a:solidFill>
                <a:schemeClr val="bg1"/>
              </a:solidFill>
            </a:endParaRPr>
          </a:p>
          <a:p>
            <a:pPr lvl="0"/>
            <a:r>
              <a:rPr lang="nl-NL" dirty="0">
                <a:solidFill>
                  <a:schemeClr val="bg1"/>
                </a:solidFill>
              </a:rPr>
              <a:t>Envelop met 36 kaartjes.  </a:t>
            </a:r>
            <a:r>
              <a:rPr lang="nl-NL" dirty="0" smtClean="0">
                <a:solidFill>
                  <a:schemeClr val="bg1"/>
                </a:solidFill>
              </a:rPr>
              <a:t>De teksten </a:t>
            </a:r>
            <a:r>
              <a:rPr lang="nl-NL" dirty="0">
                <a:solidFill>
                  <a:schemeClr val="bg1"/>
                </a:solidFill>
              </a:rPr>
              <a:t>zijn gebeurtenissen en feiten. </a:t>
            </a:r>
            <a:r>
              <a:rPr lang="nl-NL" dirty="0" smtClean="0">
                <a:solidFill>
                  <a:schemeClr val="bg1"/>
                </a:solidFill>
              </a:rPr>
              <a:t>Orden deze volgens eigen inzichten.</a:t>
            </a:r>
          </a:p>
          <a:p>
            <a:pPr lvl="0"/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Geef </a:t>
            </a:r>
            <a:r>
              <a:rPr lang="nl-NL" dirty="0">
                <a:solidFill>
                  <a:schemeClr val="bg1"/>
                </a:solidFill>
              </a:rPr>
              <a:t>antwoord op de vraag </a:t>
            </a:r>
            <a:r>
              <a:rPr lang="nl-NL" dirty="0" smtClean="0">
                <a:solidFill>
                  <a:schemeClr val="bg1"/>
                </a:solidFill>
              </a:rPr>
              <a:t>“Hoe komt het dat de Dodo is uitgestorven?” door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verschillende oorzaken op post-</a:t>
            </a:r>
            <a:r>
              <a:rPr lang="nl-NL" dirty="0" err="1">
                <a:solidFill>
                  <a:schemeClr val="bg1"/>
                </a:solidFill>
              </a:rPr>
              <a:t>its</a:t>
            </a:r>
            <a:r>
              <a:rPr lang="nl-NL" dirty="0">
                <a:solidFill>
                  <a:schemeClr val="bg1"/>
                </a:solidFill>
              </a:rPr>
              <a:t> te schrijven.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met biologische begrippen te beredeneren hoe deze oorzaken elkaar beïnvloed 	hebben.</a:t>
            </a:r>
          </a:p>
          <a:p>
            <a:pPr marL="321366" lvl="1" indent="-321366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te </a:t>
            </a:r>
            <a:r>
              <a:rPr lang="nl-NL" dirty="0">
                <a:solidFill>
                  <a:schemeClr val="bg1"/>
                </a:solidFill>
              </a:rPr>
              <a:t>concluderen wat volgens jullie de hoofdoorzaak is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  <a:p>
            <a:pPr marL="0"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De </a:t>
            </a:r>
            <a:r>
              <a:rPr lang="nl-NL" dirty="0" err="1" smtClean="0">
                <a:solidFill>
                  <a:schemeClr val="bg1"/>
                </a:solidFill>
              </a:rPr>
              <a:t>observeerders</a:t>
            </a:r>
            <a:r>
              <a:rPr lang="nl-NL" dirty="0" smtClean="0">
                <a:solidFill>
                  <a:schemeClr val="bg1"/>
                </a:solidFill>
              </a:rPr>
              <a:t> schrijven de werkwijze van het groepje op. Hoe gaan ze te werk?</a:t>
            </a:r>
          </a:p>
          <a:p>
            <a:pPr marL="0" lvl="1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nl-NL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Wie willen Frank als docent observeren? (3 personen)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20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2219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>
                <a:solidFill>
                  <a:schemeClr val="bg1"/>
                </a:solidFill>
              </a:rPr>
              <a:t>Mystery</a:t>
            </a:r>
            <a:r>
              <a:rPr lang="nl-NL" sz="4000" dirty="0" smtClean="0">
                <a:solidFill>
                  <a:schemeClr val="bg1"/>
                </a:solidFill>
              </a:rPr>
              <a:t> werkwijze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Plenair:</a:t>
            </a:r>
          </a:p>
          <a:p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nl-NL" sz="2800" dirty="0" smtClean="0">
                <a:solidFill>
                  <a:schemeClr val="bg1"/>
                </a:solidFill>
              </a:rPr>
              <a:t>lk </a:t>
            </a:r>
            <a:r>
              <a:rPr lang="nl-NL" sz="2800" dirty="0">
                <a:solidFill>
                  <a:schemeClr val="bg1"/>
                </a:solidFill>
              </a:rPr>
              <a:t>groepje vertelt hoe jullie hebben beredeneerd wat de (hoofd-)oorzaak was dat de Dodo is uitgestorven.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De </a:t>
            </a:r>
            <a:r>
              <a:rPr lang="nl-NL" sz="2800" dirty="0">
                <a:solidFill>
                  <a:schemeClr val="bg1"/>
                </a:solidFill>
              </a:rPr>
              <a:t>observeerder vertelt hoe jullie werkwijze was</a:t>
            </a:r>
            <a:r>
              <a:rPr lang="nl-NL" sz="2800" dirty="0" smtClean="0">
                <a:solidFill>
                  <a:schemeClr val="bg1"/>
                </a:solidFill>
              </a:rPr>
              <a:t>.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 smtClean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Biologische begrippen: </a:t>
            </a:r>
            <a:r>
              <a:rPr lang="nl-NL" sz="2800" dirty="0" smtClean="0"/>
              <a:t>soort</a:t>
            </a:r>
            <a:r>
              <a:rPr lang="nl-NL" sz="2800" dirty="0"/>
              <a:t>, populatie, adaptatie, fitness, selectiedruk, natuurlijke selectie, eilandtheorie, predatie, biotoop, niche, microklimaat, exoot, beperkende factor, biodiversiteit, concurrentie, </a:t>
            </a:r>
            <a:r>
              <a:rPr lang="nl-NL" sz="2800" dirty="0" err="1"/>
              <a:t>pioniersoort</a:t>
            </a:r>
            <a:r>
              <a:rPr lang="nl-NL" sz="2800" dirty="0"/>
              <a:t>, successie, migratie.</a:t>
            </a:r>
          </a:p>
          <a:p>
            <a:endParaRPr lang="nl-NL" sz="4000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21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9857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err="1" smtClean="0">
                <a:solidFill>
                  <a:schemeClr val="bg1"/>
                </a:solidFill>
              </a:rPr>
              <a:t>mystery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werkvorm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1935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err="1" smtClean="0">
                <a:solidFill>
                  <a:schemeClr val="bg1"/>
                </a:solidFill>
              </a:rPr>
              <a:t>mystery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docentgedrag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6609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720725"/>
            <a:ext cx="13003213" cy="7404966"/>
          </a:xfrm>
          <a:prstGeom prst="rect">
            <a:avLst/>
          </a:prstGeom>
          <a:solidFill>
            <a:srgbClr val="B728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err="1" smtClean="0">
                <a:solidFill>
                  <a:schemeClr val="bg1"/>
                </a:solidFill>
              </a:rPr>
              <a:t>mystery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1"/>
                </a:solidFill>
              </a:rPr>
              <a:t>Nabespreking ontwerpprincipes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9911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Fasen in het proces van denken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3" y="1861414"/>
            <a:ext cx="9235439" cy="5864450"/>
          </a:xfrm>
          <a:prstGeom prst="rect">
            <a:avLst/>
          </a:prstGeom>
        </p:spPr>
      </p:pic>
      <p:sp>
        <p:nvSpPr>
          <p:cNvPr id="2" name="Ovaal bijschrift 1"/>
          <p:cNvSpPr/>
          <p:nvPr/>
        </p:nvSpPr>
        <p:spPr>
          <a:xfrm>
            <a:off x="207192" y="3408977"/>
            <a:ext cx="2012904" cy="1384662"/>
          </a:xfrm>
          <a:prstGeom prst="wedgeEllipseCallout">
            <a:avLst>
              <a:gd name="adj1" fmla="val 69189"/>
              <a:gd name="adj2" fmla="val 6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ordenen</a:t>
            </a:r>
            <a:endParaRPr lang="nl-NL" dirty="0"/>
          </a:p>
        </p:txBody>
      </p:sp>
      <p:sp>
        <p:nvSpPr>
          <p:cNvPr id="6" name="Ovaal bijschrift 5"/>
          <p:cNvSpPr/>
          <p:nvPr/>
        </p:nvSpPr>
        <p:spPr>
          <a:xfrm>
            <a:off x="10358845" y="3004457"/>
            <a:ext cx="2602804" cy="2103120"/>
          </a:xfrm>
          <a:prstGeom prst="wedgeEllipseCallout">
            <a:avLst>
              <a:gd name="adj1" fmla="val -61972"/>
              <a:gd name="adj2" fmla="val 6542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Redeneren</a:t>
            </a:r>
          </a:p>
          <a:p>
            <a:pPr algn="ctr"/>
            <a:r>
              <a:rPr lang="nl-NL" dirty="0" smtClean="0"/>
              <a:t>Causale verbanden leggen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 bwMode="auto">
          <a:xfrm>
            <a:off x="1261161" y="8647611"/>
            <a:ext cx="10437222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Moseley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nl-NL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(2005). 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Thinking skills </a:t>
            </a:r>
            <a:r>
              <a:rPr lang="nl-NL" sz="1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1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  <a:r>
              <a:rPr 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British </a:t>
            </a:r>
            <a:r>
              <a:rPr lang="nl-NL" sz="1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nl-NL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Journal. Vol 31 pp 367-390</a:t>
            </a:r>
          </a:p>
        </p:txBody>
      </p:sp>
      <p:sp>
        <p:nvSpPr>
          <p:cNvPr id="3" name="Ovaal bijschrift 2"/>
          <p:cNvSpPr/>
          <p:nvPr/>
        </p:nvSpPr>
        <p:spPr>
          <a:xfrm>
            <a:off x="3944983" y="7014754"/>
            <a:ext cx="3840480" cy="1902234"/>
          </a:xfrm>
          <a:prstGeom prst="wedgeEllipseCallout">
            <a:avLst>
              <a:gd name="adj1" fmla="val 36042"/>
              <a:gd name="adj2" fmla="val -89523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Patronen zien, </a:t>
            </a:r>
            <a:r>
              <a:rPr lang="nl-NL" dirty="0" smtClean="0">
                <a:solidFill>
                  <a:schemeClr val="bg1"/>
                </a:solidFill>
              </a:rPr>
              <a:t>ideeën</a:t>
            </a:r>
            <a:r>
              <a:rPr lang="nl-NL" dirty="0" smtClean="0"/>
              <a:t> verwoorden</a:t>
            </a:r>
            <a:endParaRPr lang="nl-NL" dirty="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1613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577634"/>
            <a:ext cx="11047651" cy="819191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dirty="0" smtClean="0"/>
              <a:t>Aandachtspunten bij begeleiding </a:t>
            </a:r>
            <a:r>
              <a:rPr lang="nl-NL" sz="4000" dirty="0" err="1" smtClean="0"/>
              <a:t>mystery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003" y="1601623"/>
            <a:ext cx="11047651" cy="6860725"/>
          </a:xfrm>
        </p:spPr>
        <p:txBody>
          <a:bodyPr/>
          <a:lstStyle/>
          <a:p>
            <a:r>
              <a:rPr lang="nl-NL" sz="2800" dirty="0" smtClean="0">
                <a:latin typeface="Calibri" pitchFamily="34" charset="0"/>
              </a:rPr>
              <a:t>Stel een duidelijk ‘</a:t>
            </a:r>
            <a:r>
              <a:rPr lang="nl-NL" sz="2800" dirty="0" err="1" smtClean="0">
                <a:solidFill>
                  <a:srgbClr val="C00000"/>
                </a:solidFill>
                <a:latin typeface="Calibri" pitchFamily="34" charset="0"/>
              </a:rPr>
              <a:t>denkvaardigheids-doel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’</a:t>
            </a:r>
            <a:r>
              <a:rPr lang="nl-NL" sz="2800" dirty="0" smtClean="0">
                <a:latin typeface="Calibri" pitchFamily="34" charset="0"/>
              </a:rPr>
              <a:t> voor de mysterieles:</a:t>
            </a:r>
          </a:p>
          <a:p>
            <a:pPr lvl="2"/>
            <a:r>
              <a:rPr lang="nl-NL" sz="2400" dirty="0" smtClean="0">
                <a:latin typeface="Calibri" pitchFamily="34" charset="0"/>
              </a:rPr>
              <a:t>ordenen,  patronen zien, redeneren en argumenteren</a:t>
            </a:r>
          </a:p>
          <a:p>
            <a:pPr lvl="2"/>
            <a:r>
              <a:rPr lang="nl-NL" sz="2400" dirty="0">
                <a:latin typeface="Calibri" pitchFamily="34" charset="0"/>
              </a:rPr>
              <a:t>b</a:t>
            </a:r>
            <a:r>
              <a:rPr lang="nl-NL" sz="2400" dirty="0" smtClean="0">
                <a:latin typeface="Calibri" pitchFamily="34" charset="0"/>
              </a:rPr>
              <a:t>iologisch </a:t>
            </a:r>
            <a:r>
              <a:rPr lang="nl-NL" sz="2400" dirty="0" smtClean="0">
                <a:latin typeface="Calibri" pitchFamily="34" charset="0"/>
              </a:rPr>
              <a:t>onderbouwen van conclusies door inzet domein A vaardigheden</a:t>
            </a:r>
            <a:endParaRPr lang="nl-NL" sz="2400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r>
              <a:rPr lang="nl-NL" sz="2800" dirty="0" smtClean="0">
                <a:latin typeface="Calibri" pitchFamily="34" charset="0"/>
              </a:rPr>
              <a:t>Las eventueel een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tussenbespreking</a:t>
            </a:r>
            <a:r>
              <a:rPr lang="nl-NL" sz="2800" dirty="0" smtClean="0">
                <a:latin typeface="Calibri" pitchFamily="34" charset="0"/>
              </a:rPr>
              <a:t> in om klassikaal te </a:t>
            </a:r>
            <a:r>
              <a:rPr lang="nl-NL" sz="2800" dirty="0" err="1" smtClean="0">
                <a:latin typeface="Calibri" pitchFamily="34" charset="0"/>
              </a:rPr>
              <a:t>scaffolden</a:t>
            </a:r>
            <a:endParaRPr lang="nl-NL" sz="2800" dirty="0" smtClean="0">
              <a:latin typeface="Calibri" pitchFamily="34" charset="0"/>
            </a:endParaRPr>
          </a:p>
          <a:p>
            <a:endParaRPr lang="nl-NL" sz="2400" dirty="0">
              <a:latin typeface="Calibri" pitchFamily="34" charset="0"/>
            </a:endParaRPr>
          </a:p>
          <a:p>
            <a:r>
              <a:rPr lang="nl-NL" sz="2800" dirty="0" smtClean="0">
                <a:latin typeface="Calibri" pitchFamily="34" charset="0"/>
              </a:rPr>
              <a:t>Bied hulp aan groepjes door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didactisch</a:t>
            </a:r>
            <a:r>
              <a:rPr lang="nl-NL" sz="2800" dirty="0" smtClean="0">
                <a:latin typeface="Calibri" pitchFamily="34" charset="0"/>
              </a:rPr>
              <a:t> te </a:t>
            </a:r>
            <a:r>
              <a:rPr lang="nl-NL" sz="2800" dirty="0" smtClean="0">
                <a:solidFill>
                  <a:srgbClr val="C00000"/>
                </a:solidFill>
                <a:latin typeface="Calibri" pitchFamily="34" charset="0"/>
              </a:rPr>
              <a:t>coachen</a:t>
            </a:r>
            <a:r>
              <a:rPr lang="nl-NL" sz="2800" dirty="0" smtClean="0">
                <a:latin typeface="Calibri" pitchFamily="34" charset="0"/>
              </a:rPr>
              <a:t>: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Diagnosticeer hun vraag of probleem</a:t>
            </a:r>
          </a:p>
          <a:p>
            <a:pPr lvl="2"/>
            <a:r>
              <a:rPr lang="nl-NL" sz="2400" dirty="0" smtClean="0">
                <a:latin typeface="Calibri" pitchFamily="34" charset="0"/>
              </a:rPr>
              <a:t>Waar lopen jullie vast?</a:t>
            </a:r>
          </a:p>
          <a:p>
            <a:pPr lvl="2"/>
            <a:r>
              <a:rPr lang="nl-NL" sz="2400" dirty="0" smtClean="0">
                <a:latin typeface="Calibri" pitchFamily="34" charset="0"/>
              </a:rPr>
              <a:t>Hoe gaan jullie te werk?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Geef feedback op hun aanpak of modus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Stel vragen om hun aanpak te verbeteren of hun biologisch denken te verdiepen</a:t>
            </a:r>
          </a:p>
          <a:p>
            <a:pPr lvl="1"/>
            <a:r>
              <a:rPr lang="nl-NL" sz="2400" dirty="0" smtClean="0">
                <a:latin typeface="Calibri" pitchFamily="34" charset="0"/>
              </a:rPr>
              <a:t>Geef zo min mogelijk aanwijzingen</a:t>
            </a:r>
          </a:p>
          <a:p>
            <a:endParaRPr lang="nl-NL" sz="2400" dirty="0">
              <a:latin typeface="Calibri" pitchFamily="34" charset="0"/>
            </a:endParaRPr>
          </a:p>
          <a:p>
            <a:pPr lvl="1"/>
            <a:endParaRPr lang="nl-NL" sz="2844" dirty="0">
              <a:latin typeface="Calibri" pitchFamily="34" charset="0"/>
            </a:endParaRPr>
          </a:p>
          <a:p>
            <a:pPr marL="654939" lvl="2" indent="-255090">
              <a:buNone/>
            </a:pPr>
            <a:endParaRPr lang="nl-NL" sz="2560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209006"/>
            <a:ext cx="3101837" cy="10450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 bwMode="auto">
          <a:xfrm>
            <a:off x="900003" y="8417000"/>
            <a:ext cx="115345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Voerman, L. &amp; F. Faber (2016). </a:t>
            </a:r>
            <a:r>
              <a:rPr lang="nl-NL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Didactisch Coachen. Hoge verwachtingen concreet maken met behulp van feedback, vragen en aanwijzingen.</a:t>
            </a:r>
            <a:r>
              <a:rPr lang="nl-NL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0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V&amp;F Onderwijs Consult.</a:t>
            </a:r>
          </a:p>
        </p:txBody>
      </p:sp>
      <p:sp>
        <p:nvSpPr>
          <p:cNvPr id="6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26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0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475235"/>
            <a:ext cx="11047651" cy="614393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4000" dirty="0" smtClean="0"/>
              <a:t>Aandachtspunten nabespreking</a:t>
            </a:r>
            <a:endParaRPr lang="nl-NL" sz="40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2471" y="1192028"/>
            <a:ext cx="11775871" cy="7372719"/>
          </a:xfrm>
        </p:spPr>
        <p:txBody>
          <a:bodyPr/>
          <a:lstStyle/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Neem  voldoende </a:t>
            </a:r>
            <a:r>
              <a:rPr lang="nl-NL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 </a:t>
            </a:r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Focus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Bedenk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te voren waar je de nabespreking op wilt richten. Vertel de leerlingen wat je met het gesprek  wilt bereiken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inhoud</a:t>
            </a:r>
          </a:p>
          <a:p>
            <a:pPr lvl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 de reconstructie van  ‘het verhaal’. Laat groepen  presenteren en aanvullen.</a:t>
            </a: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Daarna  de diepte in:  bijv. oorzaak – gevolg – probleem, directe en indirecte oorzaken, menselijke en natuurlijke 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oorzaken, ecologisch en evolutionair denken.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</a:p>
          <a:p>
            <a:pPr lvl="1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aanpak</a:t>
            </a:r>
            <a:endParaRPr lang="nl-NL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Inbreng van de verschillende observatoren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Expliciteren van de fasen in het proces van denken: ordenen, patronen zien en ideeën verwoorden, biologisch redeneren en beargumenteren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47643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Belang van zichtbaar maken denken (kaartjes ordenen, post-</a:t>
            </a:r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07921" lvl="3" indent="347643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Eindigen met mogelijkheden tot transfer van kennis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7921" lvl="3" indent="383762"/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14" y="209006"/>
            <a:ext cx="3101837" cy="10450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 bwMode="auto">
          <a:xfrm>
            <a:off x="1367443" y="8881204"/>
            <a:ext cx="6426926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bijeenkomst 6 DOT, </a:t>
            </a:r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 Hooghuis</a:t>
            </a:r>
          </a:p>
        </p:txBody>
      </p:sp>
      <p:sp>
        <p:nvSpPr>
          <p:cNvPr id="6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27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654525"/>
            <a:ext cx="11652218" cy="7020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nl-NL" sz="2800" b="1" dirty="0"/>
              <a:t>Vragen doorspelen</a:t>
            </a:r>
            <a:endParaRPr lang="nl-NL" sz="2800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 smtClean="0">
              <a:cs typeface="Arial" charset="0"/>
            </a:endParaRPr>
          </a:p>
          <a:p>
            <a:pPr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endParaRPr lang="nl-NL" dirty="0" smtClean="0">
              <a:cs typeface="Arial" charset="0"/>
            </a:endParaRP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2400" dirty="0" smtClean="0">
                <a:cs typeface="Calibri" panose="020F0502020204030204" pitchFamily="34" charset="0"/>
              </a:rPr>
              <a:t>Dit </a:t>
            </a:r>
            <a:r>
              <a:rPr lang="nl-NL" sz="2400" dirty="0">
                <a:cs typeface="Calibri" panose="020F0502020204030204" pitchFamily="34" charset="0"/>
              </a:rPr>
              <a:t>patroon leidt tot dieper nadenken.</a:t>
            </a:r>
          </a:p>
          <a:p>
            <a:pPr marL="266602" lvl="1" indent="-266602">
              <a:buFont typeface="Arial" pitchFamily="34" charset="0"/>
              <a:buChar char="•"/>
              <a:defRPr/>
            </a:pPr>
            <a:r>
              <a:rPr lang="nl-NL" sz="2400" dirty="0">
                <a:cs typeface="Calibri" panose="020F0502020204030204" pitchFamily="34" charset="0"/>
              </a:rPr>
              <a:t>Vereist hoge kwaliteiten van de docent (organisatorisch, pedagogisch, didactisch</a:t>
            </a:r>
            <a:r>
              <a:rPr lang="nl-NL" sz="2400" dirty="0" smtClean="0">
                <a:cs typeface="Calibri" panose="020F0502020204030204" pitchFamily="34" charset="0"/>
              </a:rPr>
              <a:t>).</a:t>
            </a:r>
            <a:endParaRPr lang="nl-NL" sz="2400" dirty="0">
              <a:cs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85" y="2484641"/>
            <a:ext cx="9507965" cy="38522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 bwMode="auto">
          <a:xfrm>
            <a:off x="1481653" y="8881204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28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8332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rol van de docent bij de nabespreking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2366" y="1676984"/>
            <a:ext cx="11160000" cy="5261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/>
              <a:t>Creëer een balans tussen:</a:t>
            </a:r>
          </a:p>
          <a:p>
            <a:pPr>
              <a:spcBef>
                <a:spcPts val="0"/>
              </a:spcBef>
            </a:pPr>
            <a:r>
              <a:rPr lang="nl-NL" dirty="0"/>
              <a:t>Pedagogisch handelen</a:t>
            </a:r>
          </a:p>
          <a:p>
            <a:pPr>
              <a:spcBef>
                <a:spcPts val="0"/>
              </a:spcBef>
            </a:pPr>
            <a:r>
              <a:rPr lang="nl-NL" i="1" dirty="0"/>
              <a:t>Denken stimuleren</a:t>
            </a:r>
          </a:p>
          <a:p>
            <a:pPr>
              <a:spcBef>
                <a:spcPts val="0"/>
              </a:spcBef>
            </a:pPr>
            <a:endParaRPr lang="nl-NL" b="1" i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b="1" dirty="0">
                <a:cs typeface="Arial" charset="0"/>
              </a:rPr>
              <a:t>Hoe doe je dat dan?</a:t>
            </a:r>
          </a:p>
          <a:p>
            <a:pPr>
              <a:spcBef>
                <a:spcPts val="0"/>
              </a:spcBef>
              <a:defRPr/>
            </a:pPr>
            <a:r>
              <a:rPr lang="nl-NL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Initiation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– Response –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Prompt</a:t>
            </a:r>
            <a:r>
              <a:rPr lang="nl-NL" dirty="0">
                <a:cs typeface="Arial" charset="0"/>
                <a:sym typeface="Wingdings" pitchFamily="2" charset="2"/>
              </a:rPr>
              <a:t> - …. - </a:t>
            </a:r>
            <a:r>
              <a:rPr lang="nl-NL" dirty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Evaluation</a:t>
            </a:r>
          </a:p>
          <a:p>
            <a:pPr marL="0" indent="0">
              <a:spcBef>
                <a:spcPts val="0"/>
              </a:spcBef>
              <a:buNone/>
            </a:pPr>
            <a:endParaRPr lang="nl-NL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l-NL" b="1" i="1" dirty="0" smtClean="0"/>
              <a:t>Middelen</a:t>
            </a:r>
          </a:p>
          <a:p>
            <a:pPr>
              <a:spcBef>
                <a:spcPts val="0"/>
              </a:spcBef>
            </a:pPr>
            <a:r>
              <a:rPr lang="nl-NL" dirty="0" err="1" smtClean="0">
                <a:solidFill>
                  <a:srgbClr val="C00000"/>
                </a:solidFill>
              </a:rPr>
              <a:t>Responsive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questioning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(</a:t>
            </a:r>
            <a:r>
              <a:rPr lang="nl-NL" dirty="0" err="1"/>
              <a:t>Chin</a:t>
            </a:r>
            <a:r>
              <a:rPr lang="nl-NL" dirty="0"/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dirty="0" err="1" smtClean="0">
                <a:cs typeface="Arial" charset="0"/>
                <a:sym typeface="Wingdings" pitchFamily="2" charset="2"/>
              </a:rPr>
              <a:t>Mercer</a:t>
            </a:r>
            <a:r>
              <a:rPr lang="nl-NL" dirty="0">
                <a:cs typeface="Arial" charset="0"/>
                <a:sym typeface="Wingdings" pitchFamily="2" charset="2"/>
              </a:rPr>
              <a:t>: vijf vormen van prompts: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Recapitalizing</a:t>
            </a:r>
            <a:r>
              <a:rPr lang="nl-NL" dirty="0">
                <a:cs typeface="Arial" charset="0"/>
                <a:sym typeface="Wingdings" pitchFamily="2" charset="2"/>
              </a:rPr>
              <a:t>	 samenvatten wat er is gezegd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Elicitation</a:t>
            </a:r>
            <a:r>
              <a:rPr lang="nl-NL" dirty="0">
                <a:cs typeface="Arial" charset="0"/>
                <a:sym typeface="Wingdings" pitchFamily="2" charset="2"/>
              </a:rPr>
              <a:t> 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reactie om verder denken/formuleren te stimuleren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Repeating</a:t>
            </a:r>
            <a:r>
              <a:rPr lang="nl-NL" dirty="0">
                <a:cs typeface="Arial" charset="0"/>
                <a:sym typeface="Wingdings" pitchFamily="2" charset="2"/>
              </a:rPr>
              <a:t>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om verder denken/formuleren te stimuleren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Reformulating</a:t>
            </a:r>
            <a:r>
              <a:rPr lang="nl-NL" dirty="0">
                <a:cs typeface="Arial" charset="0"/>
                <a:sym typeface="Wingdings" pitchFamily="2" charset="2"/>
              </a:rPr>
              <a:t> 	 herformuleren om helderheid te verschaffen</a:t>
            </a:r>
          </a:p>
          <a:p>
            <a:pPr marL="342774" indent="-342774">
              <a:spcBef>
                <a:spcPts val="0"/>
              </a:spcBef>
              <a:buFont typeface="+mj-lt"/>
              <a:buAutoNum type="arabicPeriod"/>
              <a:defRPr/>
            </a:pPr>
            <a:r>
              <a:rPr lang="nl-NL" i="1" dirty="0" err="1">
                <a:solidFill>
                  <a:srgbClr val="C00000"/>
                </a:solidFill>
                <a:cs typeface="Arial" charset="0"/>
                <a:sym typeface="Wingdings" pitchFamily="2" charset="2"/>
              </a:rPr>
              <a:t>Exhortation</a:t>
            </a:r>
            <a:r>
              <a:rPr lang="nl-NL" dirty="0">
                <a:cs typeface="Arial" charset="0"/>
                <a:sym typeface="Wingdings" pitchFamily="2" charset="2"/>
              </a:rPr>
              <a:t> 	</a:t>
            </a:r>
            <a:r>
              <a:rPr lang="nl-NL" dirty="0" smtClean="0">
                <a:cs typeface="Arial" charset="0"/>
                <a:sym typeface="Wingdings" pitchFamily="2" charset="2"/>
              </a:rPr>
              <a:t>	 </a:t>
            </a:r>
            <a:r>
              <a:rPr lang="nl-NL" dirty="0">
                <a:cs typeface="Arial" charset="0"/>
                <a:sym typeface="Wingdings" pitchFamily="2" charset="2"/>
              </a:rPr>
              <a:t>stimuleren door nieuwe informatie in te </a:t>
            </a:r>
            <a:r>
              <a:rPr lang="nl-NL" dirty="0" smtClean="0">
                <a:cs typeface="Arial" charset="0"/>
                <a:sym typeface="Wingdings" pitchFamily="2" charset="2"/>
              </a:rPr>
              <a:t>brengen</a:t>
            </a:r>
            <a:endParaRPr lang="nl-NL" dirty="0"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1339" y="7727431"/>
            <a:ext cx="12686402" cy="954107"/>
          </a:xfrm>
          <a:prstGeom prst="rect">
            <a:avLst/>
          </a:prstGeom>
          <a:solidFill>
            <a:srgbClr val="B72822"/>
          </a:solidFill>
        </p:spPr>
        <p:txBody>
          <a:bodyPr wrap="square" rtlCol="0">
            <a:spAutoFit/>
          </a:bodyPr>
          <a:lstStyle/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Chin, C. (2006). Classroom interaction in science: Teacher questioning and feedback to students' responses.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Journal of Science Education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28(11), 1315-1346. 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(2000).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and minds: how we use language to think together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N., &amp; Littleton, K. (2007).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 and the development of children's thinking : a sociocultural approach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London ; New York: Routledge.</a:t>
            </a:r>
          </a:p>
          <a:p>
            <a:pPr marL="214234" indent="-21423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Mercer, N. (2008). Talk and the development of reasoning and understanding.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Development, 51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90-100. </a:t>
            </a:r>
            <a:endParaRPr lang="nl-N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 bwMode="auto">
          <a:xfrm>
            <a:off x="1481653" y="8891560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29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1697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Aanleiding DOT-metacognitie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cs typeface="Calibri" panose="020F0502020204030204" pitchFamily="34" charset="0"/>
              </a:rPr>
              <a:t>Persoonlijk voorbeeld (F)</a:t>
            </a:r>
          </a:p>
          <a:p>
            <a:r>
              <a:rPr lang="nl-NL" sz="2800" dirty="0" smtClean="0">
                <a:cs typeface="Calibri" panose="020F0502020204030204" pitchFamily="34" charset="0"/>
              </a:rPr>
              <a:t>Persoonlijk voorbeeld (J)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5225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3" y="657740"/>
            <a:ext cx="11047651" cy="614393"/>
          </a:xfrm>
        </p:spPr>
        <p:txBody>
          <a:bodyPr/>
          <a:lstStyle/>
          <a:p>
            <a:r>
              <a:rPr lang="nl-NL" sz="4000" dirty="0" err="1" smtClean="0">
                <a:solidFill>
                  <a:srgbClr val="C00000"/>
                </a:solidFill>
              </a:rPr>
              <a:t>Mystery</a:t>
            </a:r>
            <a:r>
              <a:rPr lang="nl-NL" sz="4000" dirty="0" smtClean="0">
                <a:solidFill>
                  <a:srgbClr val="C00000"/>
                </a:solidFill>
              </a:rPr>
              <a:t>: richtlijnen  voor ontwerp</a:t>
            </a:r>
            <a:endParaRPr lang="nl-NL" sz="4000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269" y="1396825"/>
            <a:ext cx="11847935" cy="7065522"/>
          </a:xfrm>
        </p:spPr>
        <p:txBody>
          <a:bodyPr/>
          <a:lstStyle/>
          <a:p>
            <a:r>
              <a:rPr lang="nl-NL" dirty="0">
                <a:latin typeface="Calibri" pitchFamily="34" charset="0"/>
              </a:rPr>
              <a:t>Kies een onderwerp / lees </a:t>
            </a:r>
            <a:r>
              <a:rPr lang="nl-NL" dirty="0" smtClean="0">
                <a:latin typeface="Calibri" pitchFamily="34" charset="0"/>
              </a:rPr>
              <a:t>een </a:t>
            </a:r>
            <a:r>
              <a:rPr lang="nl-NL" dirty="0" smtClean="0">
                <a:latin typeface="Calibri" pitchFamily="34" charset="0"/>
              </a:rPr>
              <a:t>krantenartikel/ kijk een </a:t>
            </a:r>
            <a:r>
              <a:rPr lang="nl-NL" dirty="0" smtClean="0">
                <a:latin typeface="Calibri" pitchFamily="34" charset="0"/>
              </a:rPr>
              <a:t>documentaire.</a:t>
            </a:r>
            <a:endParaRPr lang="nl-NL" dirty="0">
              <a:latin typeface="Calibri" pitchFamily="34" charset="0"/>
            </a:endParaRPr>
          </a:p>
          <a:p>
            <a:pPr lvl="1">
              <a:buFontTx/>
              <a:buChar char="-"/>
            </a:pPr>
            <a:r>
              <a:rPr lang="nl-NL" sz="2275" dirty="0">
                <a:latin typeface="Calibri" pitchFamily="34" charset="0"/>
              </a:rPr>
              <a:t>Relatie met menselijk handelen, krantenberichten met </a:t>
            </a:r>
            <a:r>
              <a:rPr lang="nl-NL" sz="2275" dirty="0" smtClean="0">
                <a:latin typeface="Calibri" pitchFamily="34" charset="0"/>
              </a:rPr>
              <a:t>biologische </a:t>
            </a:r>
            <a:r>
              <a:rPr lang="nl-NL" sz="2275" dirty="0">
                <a:latin typeface="Calibri" pitchFamily="34" charset="0"/>
              </a:rPr>
              <a:t>inhoud</a:t>
            </a:r>
          </a:p>
          <a:p>
            <a:pPr lvl="1">
              <a:buFontTx/>
              <a:buChar char="-"/>
            </a:pPr>
            <a:endParaRPr lang="nl-NL" sz="2275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Formuleer een open (divergente) vraag bij dit </a:t>
            </a:r>
            <a:r>
              <a:rPr lang="nl-NL" dirty="0" smtClean="0">
                <a:latin typeface="Calibri" pitchFamily="34" charset="0"/>
              </a:rPr>
              <a:t>onderwerp.</a:t>
            </a:r>
            <a:endParaRPr lang="nl-NL" dirty="0">
              <a:latin typeface="Calibri" pitchFamily="34" charset="0"/>
            </a:endParaRPr>
          </a:p>
          <a:p>
            <a:pPr lvl="1"/>
            <a:r>
              <a:rPr lang="nl-NL" sz="2275" dirty="0">
                <a:latin typeface="Calibri" pitchFamily="34" charset="0"/>
              </a:rPr>
              <a:t>  verklarend, voorspellend, waarderend, adviserend/ probleemoplossend</a:t>
            </a:r>
          </a:p>
          <a:p>
            <a:pPr lvl="1">
              <a:buFontTx/>
              <a:buChar char="-"/>
            </a:pPr>
            <a:endParaRPr lang="nl-NL" sz="2275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Kies </a:t>
            </a:r>
            <a:r>
              <a:rPr lang="nl-NL" dirty="0" smtClean="0">
                <a:latin typeface="Calibri" pitchFamily="34" charset="0"/>
              </a:rPr>
              <a:t>relevante biologische denk- en </a:t>
            </a:r>
            <a:r>
              <a:rPr lang="nl-NL" dirty="0">
                <a:latin typeface="Calibri" pitchFamily="34" charset="0"/>
              </a:rPr>
              <a:t>werkwijzen </a:t>
            </a:r>
            <a:r>
              <a:rPr lang="nl-NL" dirty="0" smtClean="0">
                <a:latin typeface="Calibri" pitchFamily="34" charset="0"/>
              </a:rPr>
              <a:t>en </a:t>
            </a:r>
            <a:r>
              <a:rPr lang="nl-NL" dirty="0">
                <a:latin typeface="Calibri" pitchFamily="34" charset="0"/>
              </a:rPr>
              <a:t>een </a:t>
            </a:r>
            <a:r>
              <a:rPr lang="nl-NL" dirty="0" smtClean="0">
                <a:latin typeface="Calibri" pitchFamily="34" charset="0"/>
              </a:rPr>
              <a:t>passende </a:t>
            </a:r>
            <a:r>
              <a:rPr lang="nl-NL" dirty="0">
                <a:latin typeface="Calibri" pitchFamily="34" charset="0"/>
              </a:rPr>
              <a:t>maatschappelijke </a:t>
            </a:r>
            <a:r>
              <a:rPr lang="nl-NL" dirty="0" smtClean="0">
                <a:latin typeface="Calibri" pitchFamily="34" charset="0"/>
              </a:rPr>
              <a:t>context.</a:t>
            </a:r>
            <a:endParaRPr lang="nl-NL" dirty="0">
              <a:latin typeface="Calibri" pitchFamily="34" charset="0"/>
            </a:endParaRPr>
          </a:p>
          <a:p>
            <a:pPr lvl="1"/>
            <a:endParaRPr lang="nl-NL" sz="2844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Lees het krantenbericht nog eens door, nu vanuit de </a:t>
            </a:r>
            <a:r>
              <a:rPr lang="nl-NL" dirty="0" smtClean="0">
                <a:latin typeface="Calibri" pitchFamily="34" charset="0"/>
              </a:rPr>
              <a:t>denkwijzen </a:t>
            </a:r>
            <a:r>
              <a:rPr lang="nl-NL" dirty="0">
                <a:latin typeface="Calibri" pitchFamily="34" charset="0"/>
              </a:rPr>
              <a:t>en  concepten die je wilt  </a:t>
            </a:r>
            <a:r>
              <a:rPr lang="nl-NL" dirty="0" smtClean="0">
                <a:latin typeface="Calibri" pitchFamily="34" charset="0"/>
              </a:rPr>
              <a:t>inzetten.</a:t>
            </a:r>
            <a:endParaRPr lang="nl-NL" dirty="0">
              <a:latin typeface="Calibri" pitchFamily="34" charset="0"/>
            </a:endParaRPr>
          </a:p>
          <a:p>
            <a:endParaRPr lang="nl-NL" sz="2844" dirty="0">
              <a:latin typeface="Calibri" pitchFamily="34" charset="0"/>
            </a:endParaRPr>
          </a:p>
          <a:p>
            <a:r>
              <a:rPr lang="nl-NL" sz="2844" dirty="0">
                <a:latin typeface="Calibri" pitchFamily="34" charset="0"/>
              </a:rPr>
              <a:t> </a:t>
            </a:r>
            <a:r>
              <a:rPr lang="nl-NL" dirty="0">
                <a:latin typeface="Calibri" pitchFamily="34" charset="0"/>
              </a:rPr>
              <a:t>Classificeer de  gevonden  kreten en aanwijzingen. </a:t>
            </a:r>
          </a:p>
          <a:p>
            <a:pPr lvl="1"/>
            <a:r>
              <a:rPr lang="nl-NL" sz="2275" dirty="0">
                <a:latin typeface="Calibri" pitchFamily="34" charset="0"/>
              </a:rPr>
              <a:t>Aanleiding / gebeurtenis,  uitspraken  of handelingen van actoren,  </a:t>
            </a:r>
            <a:r>
              <a:rPr lang="nl-NL" sz="2275" dirty="0" smtClean="0">
                <a:latin typeface="Calibri" pitchFamily="34" charset="0"/>
              </a:rPr>
              <a:t>biologische </a:t>
            </a:r>
            <a:r>
              <a:rPr lang="nl-NL" sz="2275" dirty="0">
                <a:latin typeface="Calibri" pitchFamily="34" charset="0"/>
              </a:rPr>
              <a:t>context,  maatschappelijke </a:t>
            </a:r>
            <a:r>
              <a:rPr lang="nl-NL" sz="2275" dirty="0" smtClean="0">
                <a:latin typeface="Calibri" pitchFamily="34" charset="0"/>
              </a:rPr>
              <a:t>context</a:t>
            </a:r>
            <a:r>
              <a:rPr lang="nl-NL" sz="2275" dirty="0">
                <a:latin typeface="Calibri" pitchFamily="34" charset="0"/>
              </a:rPr>
              <a:t>, </a:t>
            </a:r>
            <a:r>
              <a:rPr lang="nl-NL" sz="2275" dirty="0" smtClean="0">
                <a:latin typeface="Calibri" pitchFamily="34" charset="0"/>
              </a:rPr>
              <a:t>(ook niet </a:t>
            </a:r>
            <a:r>
              <a:rPr lang="nl-NL" sz="2275" dirty="0">
                <a:latin typeface="Calibri" pitchFamily="34" charset="0"/>
              </a:rPr>
              <a:t>–relevante informatie </a:t>
            </a:r>
            <a:r>
              <a:rPr lang="nl-NL" sz="2275" dirty="0" smtClean="0">
                <a:latin typeface="Calibri" pitchFamily="34" charset="0"/>
              </a:rPr>
              <a:t>!)</a:t>
            </a:r>
            <a:endParaRPr lang="nl-NL" sz="2275" dirty="0">
              <a:latin typeface="Calibri" pitchFamily="34" charset="0"/>
            </a:endParaRPr>
          </a:p>
          <a:p>
            <a:pPr lvl="1"/>
            <a:endParaRPr lang="nl-NL" sz="2844" dirty="0">
              <a:latin typeface="Calibri" pitchFamily="34" charset="0"/>
            </a:endParaRPr>
          </a:p>
          <a:p>
            <a:r>
              <a:rPr lang="nl-NL" sz="2844" dirty="0">
                <a:latin typeface="Calibri" pitchFamily="34" charset="0"/>
              </a:rPr>
              <a:t> </a:t>
            </a:r>
            <a:r>
              <a:rPr lang="nl-NL" dirty="0">
                <a:latin typeface="Calibri" pitchFamily="34" charset="0"/>
              </a:rPr>
              <a:t>Maak een set  </a:t>
            </a:r>
            <a:r>
              <a:rPr lang="nl-NL" dirty="0" smtClean="0">
                <a:latin typeface="Calibri" pitchFamily="34" charset="0"/>
              </a:rPr>
              <a:t>kaartjes.</a:t>
            </a:r>
            <a:endParaRPr lang="nl-NL" dirty="0">
              <a:latin typeface="Calibri" pitchFamily="34" charset="0"/>
            </a:endParaRPr>
          </a:p>
          <a:p>
            <a:endParaRPr lang="nl-NL" sz="11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 bwMode="auto">
          <a:xfrm>
            <a:off x="1357201" y="9172931"/>
            <a:ext cx="7290407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6 DOT, Fer Hooghuis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7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30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 bwMode="auto">
          <a:xfrm>
            <a:off x="1357201" y="8284556"/>
            <a:ext cx="9753472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Lewis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, A., &amp; Smith, D. (1993). Defining higher order thinking. 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</a:rPr>
              <a:t>Theory into Practice, 32(3), 131−137.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Jan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Karkdijk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,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Joop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van der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Schee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Wilfried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Admiraal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(2013) Effects of teaching with mysteries on students’ geographical thinking skills, 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</a:rPr>
              <a:t>International Research in Geographical and Environmental Education,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22:3, 183-190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Hooghuis, F. &amp; Willen. J. (2011) Het ontwerpen van een </a:t>
            </a:r>
            <a:r>
              <a:rPr lang="nl-NL" sz="1400" dirty="0" err="1">
                <a:solidFill>
                  <a:schemeClr val="bg1"/>
                </a:solidFill>
                <a:latin typeface="Calibri" pitchFamily="34" charset="0"/>
              </a:rPr>
              <a:t>Mystery</a:t>
            </a:r>
            <a:r>
              <a:rPr lang="nl-NL" sz="1400" dirty="0">
                <a:solidFill>
                  <a:schemeClr val="bg1"/>
                </a:solidFill>
                <a:latin typeface="Calibri" pitchFamily="34" charset="0"/>
              </a:rPr>
              <a:t>, Interne notitie ILS-RU) </a:t>
            </a:r>
          </a:p>
        </p:txBody>
      </p:sp>
    </p:spTree>
    <p:extLst>
      <p:ext uri="{BB962C8B-B14F-4D97-AF65-F5344CB8AC3E}">
        <p14:creationId xmlns:p14="http://schemas.microsoft.com/office/powerpoint/2010/main" val="408069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900003" y="992663"/>
            <a:ext cx="11047651" cy="608961"/>
          </a:xfrm>
        </p:spPr>
        <p:txBody>
          <a:bodyPr/>
          <a:lstStyle/>
          <a:p>
            <a:r>
              <a:rPr lang="nl-NL" sz="4000" dirty="0" err="1" smtClean="0"/>
              <a:t>Mystery</a:t>
            </a:r>
            <a:r>
              <a:rPr lang="nl-NL" sz="4000" dirty="0" smtClean="0"/>
              <a:t>: aandachtspunten voorbereiding 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Groepjes</a:t>
            </a:r>
            <a:r>
              <a:rPr lang="nl-NL" sz="2844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r>
              <a:rPr lang="nl-NL" dirty="0">
                <a:latin typeface="Calibri" pitchFamily="34" charset="0"/>
              </a:rPr>
              <a:t>Groepjes van 3 (of 4) leerlingen werken goed.</a:t>
            </a:r>
          </a:p>
          <a:p>
            <a:r>
              <a:rPr lang="nl-NL" dirty="0" smtClean="0">
                <a:latin typeface="Calibri" pitchFamily="34" charset="0"/>
              </a:rPr>
              <a:t>Zorg dat ze aan een tafel of aangeschoven tafels zitten.</a:t>
            </a:r>
          </a:p>
          <a:p>
            <a:r>
              <a:rPr lang="nl-NL" dirty="0" smtClean="0">
                <a:latin typeface="Calibri" pitchFamily="34" charset="0"/>
              </a:rPr>
              <a:t>Rekening gehouden met specifieke zorgleerlingen in de klas.</a:t>
            </a:r>
          </a:p>
          <a:p>
            <a:endParaRPr lang="nl-NL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Materiaal </a:t>
            </a:r>
          </a:p>
          <a:p>
            <a:r>
              <a:rPr lang="nl-NL" dirty="0">
                <a:latin typeface="Calibri" pitchFamily="34" charset="0"/>
              </a:rPr>
              <a:t>Zijn de teksten begrijpelijk geschreven?</a:t>
            </a:r>
          </a:p>
          <a:p>
            <a:r>
              <a:rPr lang="nl-NL" dirty="0">
                <a:latin typeface="Calibri" pitchFamily="34" charset="0"/>
              </a:rPr>
              <a:t>Is de lettergrootte in orde?</a:t>
            </a:r>
          </a:p>
          <a:p>
            <a:r>
              <a:rPr lang="nl-NL" dirty="0">
                <a:latin typeface="Calibri" pitchFamily="34" charset="0"/>
              </a:rPr>
              <a:t>Zijn er niet teveel / te weinig kaartjes?</a:t>
            </a:r>
          </a:p>
          <a:p>
            <a:endParaRPr lang="nl-NL" sz="2844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C00000"/>
                </a:solidFill>
                <a:latin typeface="Calibri" pitchFamily="34" charset="0"/>
              </a:rPr>
              <a:t>Inhoud</a:t>
            </a:r>
          </a:p>
          <a:p>
            <a:r>
              <a:rPr lang="nl-NL" dirty="0">
                <a:latin typeface="Calibri" pitchFamily="34" charset="0"/>
              </a:rPr>
              <a:t>Op niveau, niet te veel of te weinig informatie, </a:t>
            </a:r>
            <a:r>
              <a:rPr lang="nl-NL" dirty="0" smtClean="0">
                <a:latin typeface="Calibri" pitchFamily="34" charset="0"/>
              </a:rPr>
              <a:t>geen conclusies?  </a:t>
            </a:r>
            <a:endParaRPr lang="nl-NL" dirty="0">
              <a:latin typeface="Calibri" pitchFamily="34" charset="0"/>
            </a:endParaRPr>
          </a:p>
          <a:p>
            <a:r>
              <a:rPr lang="nl-NL" dirty="0">
                <a:latin typeface="Calibri" pitchFamily="34" charset="0"/>
              </a:rPr>
              <a:t>Is er voldoende uitdaging voor de meer begaafde leerling?</a:t>
            </a:r>
          </a:p>
          <a:p>
            <a:endParaRPr lang="nl-NL" sz="2844" dirty="0">
              <a:latin typeface="Calibri" pitchFamily="34" charset="0"/>
            </a:endParaRPr>
          </a:p>
          <a:p>
            <a:endParaRPr lang="nl-NL" sz="2844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 bwMode="auto">
          <a:xfrm>
            <a:off x="1302723" y="8850426"/>
            <a:ext cx="6596742" cy="4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6 DOT, Fer Hooghuis</a:t>
            </a:r>
          </a:p>
        </p:txBody>
      </p:sp>
      <p:sp>
        <p:nvSpPr>
          <p:cNvPr id="6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31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Ontwerpprincipes voor onderwijs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99999" y="1692277"/>
            <a:ext cx="12061649" cy="7020000"/>
          </a:xfrm>
        </p:spPr>
        <p:txBody>
          <a:bodyPr>
            <a:normAutofit/>
          </a:bodyPr>
          <a:lstStyle/>
          <a:p>
            <a:pPr marL="257004" indent="-257004" defTabSz="685343" eaLnBrk="0" hangingPunct="0">
              <a:buFontTx/>
              <a:buChar char="•"/>
            </a:pP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Cognitieve </a:t>
            </a:r>
            <a:r>
              <a:rPr lang="nl-NL" sz="2800" b="1" kern="0" dirty="0" smtClean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dissonantie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Zorg dat er iets van wrijving of verwondering of ander prikkel om te leren ontstaat bij de leerlingen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Gebruik de misconcepten bij leerlingen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Geef conflicterende informatie</a:t>
            </a:r>
          </a:p>
          <a:p>
            <a:pPr marL="1017598" lvl="2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Verrassende insteek op het thema</a:t>
            </a:r>
          </a:p>
          <a:p>
            <a:pPr marL="342671" lvl="1" indent="0" defTabSz="685343" eaLnBrk="0" hangingPunct="0">
              <a:buNone/>
            </a:pPr>
            <a:endParaRPr lang="nl-NL" sz="2000" b="1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257004" indent="-257004" defTabSz="685343" eaLnBrk="0" hangingPunct="0">
              <a:buFontTx/>
              <a:buChar char="•"/>
            </a:pP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Stimuleer beargumenteerde afwegingen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Geef een evaluatieve vraag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Activeer voorkennis 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Maak</a:t>
            </a:r>
            <a:r>
              <a:rPr lang="nl-NL" sz="2200" b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het leren zichtbaar</a:t>
            </a:r>
            <a:r>
              <a:rPr lang="nl-NL" sz="2200" b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: 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brains-on-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the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-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table</a:t>
            </a:r>
            <a:endParaRPr lang="nl-NL" sz="2200" i="1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Stimuleer het denken door te vragen naar alternatieve antwoorden</a:t>
            </a:r>
          </a:p>
          <a:p>
            <a:pPr marL="0" indent="0" defTabSz="685343" eaLnBrk="0" hangingPunct="0">
              <a:buNone/>
            </a:pPr>
            <a:endParaRPr lang="nl-NL" sz="2000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257004" indent="-257004" defTabSz="685343" eaLnBrk="0" hangingPunct="0">
              <a:buFontTx/>
              <a:buChar char="•"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 </a:t>
            </a:r>
            <a:r>
              <a:rPr lang="nl-NL" sz="2800" b="1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Schep een uitdagend leerklimaat</a:t>
            </a:r>
            <a:endParaRPr lang="nl-NL" sz="2800" kern="0" dirty="0">
              <a:solidFill>
                <a:srgbClr val="C00000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Structureer de </a:t>
            </a:r>
            <a:r>
              <a:rPr lang="nl-NL" sz="2200" i="1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ill-structered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vraag 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Constante begeleiding door de docent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Observeer, luister 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 stel </a:t>
            </a:r>
            <a:r>
              <a:rPr lang="nl-NL" sz="2200" i="1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prompts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Wingdings" pitchFamily="2" charset="2"/>
              </a:rPr>
              <a:t> (vragen om toelichting, doorvragen)</a:t>
            </a:r>
            <a:endParaRPr lang="nl-NL" sz="22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Responsive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</a:t>
            </a:r>
            <a:r>
              <a:rPr lang="nl-NL" sz="2200" kern="0" dirty="0" err="1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questioning</a:t>
            </a: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&amp; antwoorden beoordelen</a:t>
            </a:r>
          </a:p>
          <a:p>
            <a:pPr marL="556841" lvl="1" indent="-214170" defTabSz="685343" eaLnBrk="0" hangingPunct="0">
              <a:buFont typeface="Lucida Grande"/>
              <a:buChar char="-"/>
            </a:pPr>
            <a:r>
              <a:rPr lang="nl-NL" sz="22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Focus op historische kennis en op historische vaardigheden</a:t>
            </a:r>
            <a:endParaRPr lang="en-US" sz="22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40442" y="8346757"/>
            <a:ext cx="1123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Havekes, H., Coppen, P.-A.,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Luttenberg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Van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Boxtel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(2012). Knowing and doing history. A conceptual framework and pedagogy for teaching historical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contextualisation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Journal of Historical Learning, Teaching and Research, 11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71-92. 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 bwMode="auto">
          <a:xfrm>
            <a:off x="1481653" y="8912342"/>
            <a:ext cx="5314001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32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8476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>
                <a:ea typeface="ＭＳ Ｐゴシック" pitchFamily="34" charset="-128"/>
              </a:rPr>
              <a:t>Vier observatiecriteria ICALT uitgelicht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1800225"/>
            <a:ext cx="11160125" cy="6119813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18. Stimuleert leerlingen om over oplossingen na te denken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20. Laat leerlingen hardop denken 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23. Gaat na of de leerdoelen bereikt zijn</a:t>
            </a:r>
          </a:p>
          <a:p>
            <a:pPr marL="0" indent="0">
              <a:buNone/>
            </a:pPr>
            <a:r>
              <a:rPr lang="nl-NL" sz="2800" dirty="0" smtClean="0">
                <a:ea typeface="ＭＳ Ｐゴシック" pitchFamily="34" charset="-128"/>
              </a:rPr>
              <a:t>32. Vraagt leerlingen na te denken over strategieën bij de aanpak</a:t>
            </a:r>
          </a:p>
          <a:p>
            <a:pPr marL="0" indent="0">
              <a:buNone/>
            </a:pPr>
            <a:endParaRPr lang="nl-NL" sz="28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nl-NL" sz="2800" dirty="0" smtClean="0">
              <a:ea typeface="ＭＳ Ｐゴシック" pitchFamily="34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 bwMode="auto">
          <a:xfrm>
            <a:off x="1545107" y="8936745"/>
            <a:ext cx="5084294" cy="380480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Dia: bijeenkomst </a:t>
            </a:r>
            <a:r>
              <a:rPr lang="nl-NL" sz="2000" dirty="0">
                <a:solidFill>
                  <a:schemeClr val="bg1"/>
                </a:solidFill>
              </a:rPr>
              <a:t>5</a:t>
            </a:r>
            <a:r>
              <a:rPr lang="nl-NL" sz="2000" dirty="0" smtClean="0">
                <a:solidFill>
                  <a:schemeClr val="bg1"/>
                </a:solidFill>
              </a:rPr>
              <a:t> DOT, José Besselink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33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2273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Afronding workshop</a:t>
            </a:r>
            <a:endParaRPr lang="nl-NL" sz="4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Take home </a:t>
            </a:r>
            <a:r>
              <a:rPr lang="nl-NL" sz="2800" dirty="0" err="1" smtClean="0"/>
              <a:t>messages</a:t>
            </a:r>
            <a:endParaRPr lang="nl-NL" sz="2800" dirty="0" smtClean="0"/>
          </a:p>
          <a:p>
            <a:r>
              <a:rPr lang="nl-NL" sz="2800" dirty="0" smtClean="0"/>
              <a:t>Feedback aan ons</a:t>
            </a:r>
          </a:p>
          <a:p>
            <a:endParaRPr lang="nl-NL" sz="2800" dirty="0"/>
          </a:p>
          <a:p>
            <a:r>
              <a:rPr lang="nl-NL" sz="2800" dirty="0" smtClean="0"/>
              <a:t>Materiaal komt op de NIBI-site, neem nu de tipsheet metacognitie mee!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Contact?</a:t>
            </a:r>
          </a:p>
          <a:p>
            <a:pPr marL="0" indent="0">
              <a:buNone/>
            </a:pPr>
            <a:r>
              <a:rPr lang="nl-NL" sz="2400" dirty="0" smtClean="0">
                <a:hlinkClick r:id="rId2"/>
              </a:rPr>
              <a:t>f.vanwielink@paxchristicollege.nl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>
                <a:hlinkClick r:id="rId3"/>
              </a:rPr>
              <a:t>a.besselink@docentenacademie.ru.nl</a:t>
            </a:r>
            <a:r>
              <a:rPr lang="nl-NL" sz="2400" dirty="0" smtClean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064" y="4484619"/>
            <a:ext cx="5761219" cy="32433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5686789"/>
            <a:ext cx="2203925" cy="2041183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2372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Verantwoording inhoud </a:t>
            </a:r>
            <a:r>
              <a:rPr lang="nl-NL" sz="4000" dirty="0" err="1" smtClean="0"/>
              <a:t>mystery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>
                <a:hlinkClick r:id="rId2"/>
              </a:rPr>
              <a:t>https://www.npostart.nl/de-toren/14-07-2019/VPWON_1281271</a:t>
            </a:r>
            <a:endParaRPr lang="nl-NL" sz="2400" dirty="0"/>
          </a:p>
          <a:p>
            <a:r>
              <a:rPr lang="nl-NL" sz="2400" u="sng" dirty="0" smtClean="0">
                <a:hlinkClick r:id="rId3"/>
              </a:rPr>
              <a:t>https</a:t>
            </a:r>
            <a:r>
              <a:rPr lang="nl-NL" sz="2400" u="sng" dirty="0">
                <a:hlinkClick r:id="rId3"/>
              </a:rPr>
              <a:t>://natuurwijzer.naturalis.nl/leerobjecten/de-dodo-succesvolle-overlever</a:t>
            </a:r>
            <a:endParaRPr lang="nl-NL" sz="2400" dirty="0"/>
          </a:p>
          <a:p>
            <a:r>
              <a:rPr lang="nl-NL" sz="2400" dirty="0"/>
              <a:t> </a:t>
            </a:r>
            <a:r>
              <a:rPr lang="nl-NL" sz="2400" u="sng" dirty="0" smtClean="0">
                <a:hlinkClick r:id="rId4"/>
              </a:rPr>
              <a:t>http</a:t>
            </a:r>
            <a:r>
              <a:rPr lang="nl-NL" sz="2400" u="sng" dirty="0">
                <a:hlinkClick r:id="rId4"/>
              </a:rPr>
              <a:t>://www.natuurinformatie.nl/nnm.dossiers/natuurdatabase.nl/i005419.html</a:t>
            </a:r>
            <a:endParaRPr lang="nl-NL" sz="2400" dirty="0"/>
          </a:p>
          <a:p>
            <a:r>
              <a:rPr lang="nl-NL" sz="2400" u="sng" dirty="0" err="1">
                <a:solidFill>
                  <a:srgbClr val="0066FF"/>
                </a:solidFill>
              </a:rPr>
              <a:t>promotie-onderzoek</a:t>
            </a:r>
            <a:r>
              <a:rPr lang="nl-NL" sz="2400" u="sng" dirty="0">
                <a:solidFill>
                  <a:srgbClr val="0066FF"/>
                </a:solidFill>
              </a:rPr>
              <a:t> droogte 4200 jaar geleden Mauritius</a:t>
            </a:r>
            <a:endParaRPr lang="nl-NL" sz="2400" dirty="0">
              <a:solidFill>
                <a:srgbClr val="0066FF"/>
              </a:solidFill>
            </a:endParaRPr>
          </a:p>
          <a:p>
            <a:r>
              <a:rPr lang="nl-NL" sz="2400" u="sng" dirty="0">
                <a:hlinkClick r:id="rId5"/>
              </a:rPr>
              <a:t>https://www.nemokennislink.nl/publicaties/dodo-s-moeten-weerbaar-en-flexibel-geweest-zijn/</a:t>
            </a:r>
            <a:endParaRPr lang="nl-NL" sz="2400" dirty="0"/>
          </a:p>
          <a:p>
            <a:r>
              <a:rPr lang="nl-NL" sz="2400" u="sng" dirty="0">
                <a:hlinkClick r:id="rId6"/>
              </a:rPr>
              <a:t>https://www.nrc.nl/nieuws/2014/11/10/uitgestorven-vergeten-dodo-skelet-stond-100-jaar-1436423-a290538</a:t>
            </a:r>
            <a:endParaRPr lang="nl-NL" sz="2400" dirty="0"/>
          </a:p>
          <a:p>
            <a:r>
              <a:rPr lang="nl-NL" sz="2400" u="sng" dirty="0">
                <a:hlinkClick r:id="rId7"/>
              </a:rPr>
              <a:t>https://</a:t>
            </a:r>
            <a:r>
              <a:rPr lang="nl-NL" sz="2400" u="sng" dirty="0" smtClean="0">
                <a:hlinkClick r:id="rId7"/>
              </a:rPr>
              <a:t>www.nrc.nl/nieuws/2003/11/20/dodo-later-uitgestorven-dan-gedacht-7662748-a1200388</a:t>
            </a:r>
            <a:endParaRPr lang="nl-NL" sz="2400" dirty="0"/>
          </a:p>
          <a:p>
            <a:r>
              <a:rPr lang="nl-NL" sz="2400" u="sng" dirty="0" smtClean="0">
                <a:hlinkClick r:id="rId8"/>
              </a:rPr>
              <a:t>https</a:t>
            </a:r>
            <a:r>
              <a:rPr lang="nl-NL" sz="2400" u="sng" dirty="0">
                <a:hlinkClick r:id="rId8"/>
              </a:rPr>
              <a:t>://isgeschiedenis.nl/nieuws/de-mens-heeft-de-dodo-tot-de-laatste-vogel-opgegeten</a:t>
            </a:r>
            <a:endParaRPr lang="nl-NL" sz="2400" dirty="0"/>
          </a:p>
          <a:p>
            <a:r>
              <a:rPr lang="nl-NL" sz="2400" u="sng" dirty="0">
                <a:hlinkClick r:id="rId9"/>
              </a:rPr>
              <a:t>https://www.vocsite.nl/geschiedenis/handelsposten/mauritius.html</a:t>
            </a:r>
            <a:endParaRPr lang="nl-NL" sz="2400" dirty="0"/>
          </a:p>
          <a:p>
            <a:r>
              <a:rPr lang="nl-NL" sz="2400" u="sng" dirty="0">
                <a:hlinkClick r:id="rId10"/>
              </a:rPr>
              <a:t>https://nl.wikipedia.org/wiki/Nederlands-Mauritius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 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6675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Leren door leerlingen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000" y="1836805"/>
            <a:ext cx="11160000" cy="4995540"/>
          </a:xfrm>
        </p:spPr>
        <p:txBody>
          <a:bodyPr>
            <a:noAutofit/>
          </a:bodyPr>
          <a:lstStyle/>
          <a:p>
            <a:pPr marL="0" indent="0" defTabSz="685343" eaLnBrk="0" hangingPunct="0">
              <a:buNone/>
              <a:defRPr/>
            </a:pPr>
            <a:r>
              <a:rPr lang="nl-NL" sz="2800" b="1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Drie principes</a:t>
            </a:r>
          </a:p>
          <a:p>
            <a:pPr marL="0" indent="0" defTabSz="685343" eaLnBrk="0" hangingPunct="0">
              <a:buNone/>
              <a:defRPr/>
            </a:pPr>
            <a:endParaRPr lang="nl-NL" sz="2800" kern="0" dirty="0">
              <a:solidFill>
                <a:srgbClr val="141313"/>
              </a:solidFill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Activeren en gebruiken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voorkennis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Nieuwe begrip wordt geconstrueerd op basis van bestaand begrip en </a:t>
            </a:r>
            <a:r>
              <a:rPr lang="nl-NL" sz="2800" kern="0" dirty="0" smtClean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ervaringen.</a:t>
            </a:r>
            <a:endParaRPr lang="nl-NL" sz="28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 smtClean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De </a:t>
            </a: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essentiële rol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feitelijke kennis </a:t>
            </a: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en de constructie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conceptuele netwerken </a:t>
            </a: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om te kunnen begrijpen en toepassen.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Feitelijke kennis moet betekenis gegeven worden door het te koppelen aan conceptuele netwerken</a:t>
            </a:r>
            <a:r>
              <a:rPr lang="nl-NL" sz="2800" kern="0" dirty="0">
                <a:solidFill>
                  <a:srgbClr val="FFFFFF">
                    <a:lumMod val="50000"/>
                  </a:srgbClr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.</a:t>
            </a:r>
          </a:p>
          <a:p>
            <a:pPr marL="299837" lvl="1" indent="0" defTabSz="685343" eaLnBrk="0" hangingPunct="0">
              <a:buNone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  </a:t>
            </a:r>
          </a:p>
          <a:p>
            <a:pPr marL="342671" indent="-342671" defTabSz="685343" eaLnBrk="0" hangingPunct="0">
              <a:buFont typeface="+mj-lt"/>
              <a:buAutoNum type="arabicPeriod"/>
              <a:defRPr/>
            </a:pPr>
            <a:r>
              <a:rPr lang="nl-NL" sz="2800" kern="0" dirty="0">
                <a:solidFill>
                  <a:srgbClr val="141313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Het belang van </a:t>
            </a:r>
            <a:r>
              <a:rPr lang="nl-NL" sz="2800" kern="0" dirty="0">
                <a:solidFill>
                  <a:srgbClr val="C00000"/>
                </a:solidFill>
                <a:ea typeface="ＭＳ Ｐゴシック" charset="-128"/>
                <a:cs typeface="Calibri" panose="020F0502020204030204" pitchFamily="34" charset="0"/>
                <a:sym typeface="Kievit-Book" charset="0"/>
              </a:rPr>
              <a:t>metacognitie</a:t>
            </a:r>
          </a:p>
          <a:p>
            <a:pPr marL="642509" lvl="1" indent="-342671" defTabSz="685343" eaLnBrk="0" hangingPunct="0">
              <a:buFont typeface="Lucida Grande"/>
              <a:buChar char="-"/>
              <a:defRPr/>
            </a:pPr>
            <a:r>
              <a:rPr lang="nl-NL" sz="2800" kern="0" dirty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Expliciet maken van het (vakspecifiek) denken helpt bij het maken van een transfer naar andere </a:t>
            </a:r>
            <a:r>
              <a:rPr lang="nl-NL" sz="2800" kern="0" dirty="0" smtClean="0">
                <a:ea typeface="ＭＳ Ｐゴシック" charset="-128"/>
                <a:cs typeface="Calibri" panose="020F0502020204030204" pitchFamily="34" charset="0"/>
                <a:sym typeface="Kievit-Book" charset="0"/>
              </a:rPr>
              <a:t>situaties.</a:t>
            </a:r>
            <a:endParaRPr lang="nl-NL" sz="2800" kern="0" dirty="0">
              <a:ea typeface="ＭＳ Ｐゴシック" charset="-128"/>
              <a:cs typeface="Calibri" panose="020F0502020204030204" pitchFamily="34" charset="0"/>
              <a:sym typeface="Kievit-Book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432779" y="8508205"/>
            <a:ext cx="960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685343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Donovan, S., &amp;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Bransford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, J. (2005).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How students learn : History, mathematics  and science in the classroom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charset="-128"/>
                <a:cs typeface="Calibri" panose="020F0502020204030204" pitchFamily="34" charset="0"/>
                <a:sym typeface="American Typewriter" charset="0"/>
              </a:rPr>
              <a:t>.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ea typeface="ヒラギノ明朝 ProN W3" charset="-128"/>
              <a:cs typeface="Calibri" panose="020F0502020204030204" pitchFamily="34" charset="0"/>
              <a:sym typeface="American Typewriter" charset="0"/>
            </a:endParaRPr>
          </a:p>
        </p:txBody>
      </p:sp>
      <p:sp>
        <p:nvSpPr>
          <p:cNvPr id="6" name="Tekstvak 5"/>
          <p:cNvSpPr txBox="1"/>
          <p:nvPr/>
        </p:nvSpPr>
        <p:spPr bwMode="auto">
          <a:xfrm>
            <a:off x="1481654" y="8912342"/>
            <a:ext cx="4960710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3 DOT, Harry Havekes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2751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Vakspecifieke vaardigheden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 bwMode="auto">
          <a:xfrm>
            <a:off x="1752167" y="8696323"/>
            <a:ext cx="7590744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l-NL" sz="1600" dirty="0" smtClean="0">
              <a:solidFill>
                <a:schemeClr val="bg1"/>
              </a:solidFill>
            </a:endParaRPr>
          </a:p>
          <a:p>
            <a:r>
              <a:rPr lang="nl-NL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CvTE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Examenprogramma biologie HAVO/VWO 2020.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731" y="291127"/>
            <a:ext cx="3103133" cy="969348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6605" y="1370810"/>
            <a:ext cx="4875667" cy="6735549"/>
          </a:xfrm>
          <a:prstGeom prst="rect">
            <a:avLst/>
          </a:prstGeom>
        </p:spPr>
      </p:pic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1928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Afbakening</a:t>
            </a:r>
            <a:r>
              <a:rPr lang="en-GB" sz="4000" dirty="0" smtClean="0"/>
              <a:t> van de DOT</a:t>
            </a:r>
            <a:endParaRPr lang="en-GB" sz="4000" dirty="0"/>
          </a:p>
        </p:txBody>
      </p:sp>
      <p:pic>
        <p:nvPicPr>
          <p:cNvPr id="1026" name="Picture 2" descr="Afbeeldingsresultaat voor boekaarts 3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" y="2672366"/>
            <a:ext cx="5808480" cy="37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00039" y="5104044"/>
            <a:ext cx="5719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Leerstrategieën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(Her)structureren van kennis</a:t>
            </a:r>
          </a:p>
          <a:p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	(</a:t>
            </a:r>
            <a:r>
              <a:rPr lang="nl-N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maken, visualiseren/ 	</a:t>
            </a:r>
            <a:r>
              <a:rPr lang="nl-N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conceptmaps</a:t>
            </a: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Koppelen van kennis</a:t>
            </a:r>
          </a:p>
          <a:p>
            <a:r>
              <a:rPr lang="nl-N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	(activeren van voorkennis) </a:t>
            </a:r>
            <a:endParaRPr lang="nl-N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Rechte verbindingslijn 5"/>
          <p:cNvCxnSpPr>
            <a:endCxn id="25" idx="2"/>
          </p:cNvCxnSpPr>
          <p:nvPr/>
        </p:nvCxnSpPr>
        <p:spPr>
          <a:xfrm>
            <a:off x="3657600" y="4586068"/>
            <a:ext cx="2822575" cy="1833736"/>
          </a:xfrm>
          <a:prstGeom prst="line">
            <a:avLst/>
          </a:prstGeom>
          <a:ln w="38100"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endCxn id="12" idx="1"/>
          </p:cNvCxnSpPr>
          <p:nvPr/>
        </p:nvCxnSpPr>
        <p:spPr>
          <a:xfrm flipV="1">
            <a:off x="4428145" y="3476025"/>
            <a:ext cx="2653909" cy="691058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11"/>
          <p:cNvSpPr txBox="1">
            <a:spLocks noGrp="1"/>
          </p:cNvSpPr>
          <p:nvPr>
            <p:ph idx="1"/>
          </p:nvPr>
        </p:nvSpPr>
        <p:spPr>
          <a:xfrm>
            <a:off x="7082054" y="2885675"/>
            <a:ext cx="5921159" cy="11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Plannen (doelen stellen, tijdsschema maken)</a:t>
            </a:r>
          </a:p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Monitoren (diagnostische toetsen)</a:t>
            </a:r>
          </a:p>
          <a:p>
            <a:pPr marL="187325" indent="-187325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Evalueren (resultaat en proces)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Rechte verbindingslijn 15"/>
          <p:cNvCxnSpPr>
            <a:endCxn id="18" idx="2"/>
          </p:cNvCxnSpPr>
          <p:nvPr/>
        </p:nvCxnSpPr>
        <p:spPr>
          <a:xfrm flipV="1">
            <a:off x="4754880" y="2670906"/>
            <a:ext cx="2179250" cy="642696"/>
          </a:xfrm>
          <a:prstGeom prst="line">
            <a:avLst/>
          </a:prstGeom>
          <a:ln>
            <a:solidFill>
              <a:srgbClr val="B30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inhoud 11"/>
          <p:cNvSpPr txBox="1">
            <a:spLocks/>
          </p:cNvSpPr>
          <p:nvPr/>
        </p:nvSpPr>
        <p:spPr bwMode="auto">
          <a:xfrm>
            <a:off x="4008447" y="1490207"/>
            <a:ext cx="5851365" cy="11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>
            <a:lvl1pPr marL="35877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300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6588" indent="-358775" algn="l" defTabSz="649288" rtl="0" fontAlgn="base">
              <a:spcBef>
                <a:spcPct val="0"/>
              </a:spcBef>
              <a:spcAft>
                <a:spcPct val="0"/>
              </a:spcAft>
              <a:buFont typeface="Lucida Grande"/>
              <a:buChar char="-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516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791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7067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7342" indent="-325138" algn="l" defTabSz="65027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 management</a:t>
            </a: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Zelfkennis en het inzetten van de omgeving (om hulp vragen, passende leeromgeving).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6480175" y="4526881"/>
            <a:ext cx="6481474" cy="3785846"/>
          </a:xfrm>
          <a:prstGeom prst="ellipse">
            <a:avLst/>
          </a:prstGeom>
          <a:noFill/>
          <a:ln w="57150">
            <a:solidFill>
              <a:srgbClr val="B301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1420756" y="8459487"/>
            <a:ext cx="1123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Uit: </a:t>
            </a:r>
            <a:r>
              <a:rPr lang="nl-NL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Boekaerts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(1996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Self-regulated learning at the junction of cognition and motivation. </a:t>
            </a:r>
            <a:r>
              <a:rPr lang="en-GB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Psychologist</a:t>
            </a:r>
            <a:r>
              <a:rPr lang="nl-NL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nl-NL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(2), 100–112.</a:t>
            </a:r>
            <a:endParaRPr lang="nl-NL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2" y="65420"/>
            <a:ext cx="3101837" cy="973671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 bwMode="auto">
          <a:xfrm>
            <a:off x="1481654" y="8912342"/>
            <a:ext cx="4565856" cy="442035"/>
          </a:xfrm>
          <a:prstGeom prst="rect">
            <a:avLst/>
          </a:prstGeom>
          <a:solidFill>
            <a:srgbClr val="B72822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Dia: bijeenkomst 1 DOT, Lieke Jager</a:t>
            </a:r>
          </a:p>
        </p:txBody>
      </p:sp>
      <p:sp>
        <p:nvSpPr>
          <p:cNvPr id="20" name="Tijdelijke aanduiding voor dianummer 8"/>
          <p:cNvSpPr txBox="1">
            <a:spLocks/>
          </p:cNvSpPr>
          <p:nvPr/>
        </p:nvSpPr>
        <p:spPr>
          <a:xfrm>
            <a:off x="129775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endParaRPr lang="nl-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jdelijke aanduiding voor dianummer 8"/>
          <p:cNvSpPr txBox="1">
            <a:spLocks/>
          </p:cNvSpPr>
          <p:nvPr/>
        </p:nvSpPr>
        <p:spPr>
          <a:xfrm>
            <a:off x="88211" y="8958114"/>
            <a:ext cx="9429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9288" indent="-192088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00163" indent="-385763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949450" indent="-577850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00325" indent="-771525" algn="l" defTabSz="649288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C20578A-463A-40E3-96DB-F762BC98CFD9}" type="slidenum"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r>
              <a:rPr lang="nl-NL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  <a:endParaRPr lang="nl-NL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4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Hoe werken aan metacognitie?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cs typeface="Calibri" panose="020F0502020204030204" pitchFamily="34" charset="0"/>
              </a:rPr>
              <a:t>Trainen in de context van wat geleerd moet worden.</a:t>
            </a:r>
          </a:p>
          <a:p>
            <a:r>
              <a:rPr lang="nl-NL" sz="2800" dirty="0" smtClean="0">
                <a:cs typeface="Calibri" panose="020F0502020204030204" pitchFamily="34" charset="0"/>
              </a:rPr>
              <a:t>Expliciteren van het oefenen, zodat leerlingen weten dat ze aan metacognitie werken.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 smtClean="0">
                <a:cs typeface="Calibri" panose="020F0502020204030204" pitchFamily="34" charset="0"/>
              </a:rPr>
              <a:t>Zelf verwoorden welke stappen je zet om een taak tot een goed einde te brengen (</a:t>
            </a:r>
            <a:r>
              <a:rPr lang="nl-NL" sz="2800" dirty="0" err="1" smtClean="0">
                <a:cs typeface="Calibri" panose="020F0502020204030204" pitchFamily="34" charset="0"/>
              </a:rPr>
              <a:t>modelen</a:t>
            </a:r>
            <a:r>
              <a:rPr lang="nl-NL" sz="2800" dirty="0" smtClean="0">
                <a:cs typeface="Calibri" panose="020F0502020204030204" pitchFamily="34" charset="0"/>
              </a:rPr>
              <a:t> door docent).</a:t>
            </a:r>
          </a:p>
          <a:p>
            <a:endParaRPr lang="nl-NL" sz="2800" dirty="0">
              <a:cs typeface="Calibri" panose="020F0502020204030204" pitchFamily="34" charset="0"/>
            </a:endParaRPr>
          </a:p>
          <a:p>
            <a:r>
              <a:rPr lang="nl-NL" sz="2800" dirty="0" smtClean="0">
                <a:cs typeface="Calibri" panose="020F0502020204030204" pitchFamily="34" charset="0"/>
              </a:rPr>
              <a:t>Groepswerk bij trainen aan metacognitie heeft positief effect. Leerlingen moeten hardop denken, hun denken ordenen en leren van elkaars leerstrategie.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360363" lvl="1" indent="0">
              <a:buNone/>
            </a:pPr>
            <a:r>
              <a:rPr lang="nl-NL" sz="1600" dirty="0" err="1" smtClean="0">
                <a:solidFill>
                  <a:schemeClr val="bg1"/>
                </a:solidFill>
              </a:rPr>
              <a:t>Hattie</a:t>
            </a:r>
            <a:r>
              <a:rPr lang="nl-NL" sz="1600" dirty="0" smtClean="0">
                <a:solidFill>
                  <a:schemeClr val="bg1"/>
                </a:solidFill>
              </a:rPr>
              <a:t>, J. 2012 en </a:t>
            </a:r>
            <a:r>
              <a:rPr lang="nl-NL" sz="1600" dirty="0" err="1">
                <a:solidFill>
                  <a:schemeClr val="bg1"/>
                </a:solidFill>
              </a:rPr>
              <a:t>Dignath</a:t>
            </a:r>
            <a:r>
              <a:rPr lang="nl-NL" sz="1600" dirty="0">
                <a:solidFill>
                  <a:schemeClr val="bg1"/>
                </a:solidFill>
              </a:rPr>
              <a:t> &amp; </a:t>
            </a:r>
            <a:r>
              <a:rPr lang="nl-NL" sz="1600" dirty="0" err="1">
                <a:solidFill>
                  <a:schemeClr val="bg1"/>
                </a:solidFill>
              </a:rPr>
              <a:t>Büttner</a:t>
            </a:r>
            <a:r>
              <a:rPr lang="nl-NL" sz="1600" dirty="0">
                <a:solidFill>
                  <a:schemeClr val="bg1"/>
                </a:solidFill>
              </a:rPr>
              <a:t>, </a:t>
            </a:r>
            <a:r>
              <a:rPr lang="nl-NL" sz="1600" dirty="0" smtClean="0">
                <a:solidFill>
                  <a:schemeClr val="bg1"/>
                </a:solidFill>
              </a:rPr>
              <a:t>2008 in</a:t>
            </a:r>
          </a:p>
          <a:p>
            <a:pPr marL="360363" lvl="1" indent="0"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Pedro de </a:t>
            </a:r>
            <a:r>
              <a:rPr lang="nl-NL" sz="1600" dirty="0" err="1" smtClean="0">
                <a:solidFill>
                  <a:schemeClr val="bg1"/>
                </a:solidFill>
              </a:rPr>
              <a:t>Bruyckere</a:t>
            </a:r>
            <a:r>
              <a:rPr lang="nl-NL" sz="1600" dirty="0" smtClean="0">
                <a:solidFill>
                  <a:schemeClr val="bg1"/>
                </a:solidFill>
              </a:rPr>
              <a:t>. (2017) </a:t>
            </a:r>
            <a:r>
              <a:rPr lang="nl-NL" sz="1600" dirty="0" err="1" smtClean="0">
                <a:solidFill>
                  <a:schemeClr val="bg1"/>
                </a:solidFill>
              </a:rPr>
              <a:t>Klaskit</a:t>
            </a:r>
            <a:r>
              <a:rPr lang="nl-NL" sz="1600" dirty="0" smtClean="0">
                <a:solidFill>
                  <a:schemeClr val="bg1"/>
                </a:solidFill>
              </a:rPr>
              <a:t>. Tools voor topleraren. </a:t>
            </a:r>
            <a:r>
              <a:rPr lang="nl-NL" sz="1600" dirty="0" err="1" smtClean="0">
                <a:solidFill>
                  <a:schemeClr val="bg1"/>
                </a:solidFill>
              </a:rPr>
              <a:t>Lannoo</a:t>
            </a:r>
            <a:r>
              <a:rPr lang="nl-NL" sz="1600" dirty="0" smtClean="0">
                <a:solidFill>
                  <a:schemeClr val="bg1"/>
                </a:solidFill>
              </a:rPr>
              <a:t> campus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19" y="291127"/>
            <a:ext cx="3103133" cy="969348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669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Werkwijze DOT-metacognitie</a:t>
            </a:r>
            <a:endParaRPr lang="nl-NL" sz="4000" dirty="0"/>
          </a:p>
        </p:txBody>
      </p:sp>
      <p:sp>
        <p:nvSpPr>
          <p:cNvPr id="4" name="AutoShape 2" descr="https://previews.dropbox.com/p/pdf_img/AArcfmuhmn7D3cDAgWrLmFLbuMR_fSaZCwe5zFjJ4WJYO57OCafWtQqqvCQqkq-LoWFYcgT3_OOmJoPw_Dikb9ARnnExegV1Ev0g7XCj5ACaapBr0dWHYjT4am0d2fqT_f-7mhGfqdcLm-lqgaSv6pt-BArSGdmkR5kLR0rF5eATZ012UChp3qxPIq06vq6UvR0PpurrSMkievYus-r29MUCvn28C0advTaY_A560jSwr9emfaUrgSF-lK50RhTpz4I-1EZoUTsay2jqk8qHGCyaS00l4VGkbQAz8tdHNLd4LEq6rwb-EAFK_QLoGngtXhRDWrA_FznXwaPqkerEKoB6/p.png?page=10&amp;scale_percent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900000" y="1800000"/>
            <a:ext cx="11535840" cy="61200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/>
              <a:t>Stap 1. Zelf bewust worden van aanpak die nodig is</a:t>
            </a:r>
          </a:p>
          <a:p>
            <a:pPr marL="0" indent="0">
              <a:buNone/>
            </a:pPr>
            <a:r>
              <a:rPr lang="nl-NL" sz="2800" dirty="0" smtClean="0"/>
              <a:t>Stap 2. Bewust worden wat je als docent al doet in de klas</a:t>
            </a:r>
          </a:p>
          <a:p>
            <a:pPr marL="0" indent="0">
              <a:buNone/>
            </a:pPr>
            <a:r>
              <a:rPr lang="nl-NL" sz="2800" dirty="0" smtClean="0"/>
              <a:t>Stap 3. Expliciteren naar de leerlingen door </a:t>
            </a:r>
            <a:r>
              <a:rPr lang="nl-NL" sz="2800" dirty="0" err="1" smtClean="0"/>
              <a:t>modelen</a:t>
            </a:r>
            <a:r>
              <a:rPr lang="nl-NL" sz="2800" dirty="0" smtClean="0"/>
              <a:t> en vragen stellen</a:t>
            </a:r>
          </a:p>
          <a:p>
            <a:pPr marL="0" indent="0">
              <a:buNone/>
            </a:pPr>
            <a:r>
              <a:rPr lang="nl-NL" sz="2800" dirty="0" smtClean="0"/>
              <a:t>Stap 4. Versterking van het voorgaande en experimenteren met nieuwe </a:t>
            </a:r>
          </a:p>
          <a:p>
            <a:pPr marL="0" indent="0">
              <a:buNone/>
            </a:pPr>
            <a:r>
              <a:rPr lang="nl-NL" sz="2800" dirty="0" smtClean="0"/>
              <a:t>(werk-)vormen</a:t>
            </a:r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479" y="236051"/>
            <a:ext cx="3103133" cy="969348"/>
          </a:xfrm>
          <a:prstGeom prst="rect">
            <a:avLst/>
          </a:prstGeom>
        </p:spPr>
      </p:pic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641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Aanpak workshop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De </a:t>
            </a:r>
            <a:r>
              <a:rPr lang="nl-NL" sz="2800" dirty="0" err="1" smtClean="0"/>
              <a:t>mystery</a:t>
            </a:r>
            <a:r>
              <a:rPr lang="nl-NL" sz="2800" dirty="0" smtClean="0"/>
              <a:t> uitvoeren en ervaren wat het met je doet</a:t>
            </a:r>
          </a:p>
          <a:p>
            <a:r>
              <a:rPr lang="nl-NL" sz="2800" dirty="0" smtClean="0"/>
              <a:t>Adresseren docentgedrag</a:t>
            </a:r>
          </a:p>
          <a:p>
            <a:r>
              <a:rPr lang="nl-NL" sz="2800" dirty="0" smtClean="0"/>
              <a:t>Ontwerpprincipes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19" y="291127"/>
            <a:ext cx="3103133" cy="969348"/>
          </a:xfrm>
          <a:prstGeom prst="rect">
            <a:avLst/>
          </a:prstGeom>
        </p:spPr>
      </p:pic>
      <p:sp>
        <p:nvSpPr>
          <p:cNvPr id="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8211" y="8958114"/>
            <a:ext cx="942975" cy="365125"/>
          </a:xfrm>
        </p:spPr>
        <p:txBody>
          <a:bodyPr/>
          <a:lstStyle/>
          <a:p>
            <a:pPr algn="r"/>
            <a:fld id="{2C20578A-463A-40E3-96DB-F762BC98CFD9}" type="slidenum">
              <a:rPr lang="nl-NL" sz="20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r>
              <a:rPr lang="nl-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7525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PPT Algemeen N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PPT Algemeen NL 2014</Template>
  <TotalTime>1296</TotalTime>
  <Words>1736</Words>
  <Application>Microsoft Office PowerPoint</Application>
  <PresentationFormat>Aangepast</PresentationFormat>
  <Paragraphs>367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7" baseType="lpstr">
      <vt:lpstr>ＭＳ Ｐゴシック</vt:lpstr>
      <vt:lpstr>American Typewriter</vt:lpstr>
      <vt:lpstr>Arial</vt:lpstr>
      <vt:lpstr>Calibri</vt:lpstr>
      <vt:lpstr>Helvetica</vt:lpstr>
      <vt:lpstr>Kievit-Book</vt:lpstr>
      <vt:lpstr>Lucida Grande</vt:lpstr>
      <vt:lpstr>Open Sans</vt:lpstr>
      <vt:lpstr>Wingdings</vt:lpstr>
      <vt:lpstr>ヒラギノ明朝 ProN W3</vt:lpstr>
      <vt:lpstr>RU PPT Algemeen NL 2014</vt:lpstr>
      <vt:lpstr>RU Titeldia's</vt:lpstr>
      <vt:lpstr>W60 – Over de zee, leren redeneren bij bio</vt:lpstr>
      <vt:lpstr>Inhoud</vt:lpstr>
      <vt:lpstr>Aanleiding DOT-metacognitie</vt:lpstr>
      <vt:lpstr>Leren door leerlingen</vt:lpstr>
      <vt:lpstr>Vakspecifieke vaardigheden</vt:lpstr>
      <vt:lpstr>Afbakening van de DOT</vt:lpstr>
      <vt:lpstr>Hoe werken aan metacognitie?</vt:lpstr>
      <vt:lpstr>Werkwijze DOT-metacognitie</vt:lpstr>
      <vt:lpstr>Aanpak workshop</vt:lpstr>
      <vt:lpstr>Mystery: Thinking through…</vt:lpstr>
      <vt:lpstr>Mystery: Thinking through…</vt:lpstr>
      <vt:lpstr>Kenmerken van  Leren Denken met … (Leat,1996)</vt:lpstr>
      <vt:lpstr>Mystery </vt:lpstr>
      <vt:lpstr>Mystery: de Dodo</vt:lpstr>
      <vt:lpstr>Mystery</vt:lpstr>
      <vt:lpstr>Mystery</vt:lpstr>
      <vt:lpstr>Mystery</vt:lpstr>
      <vt:lpstr>Mystery</vt:lpstr>
      <vt:lpstr>Mystery</vt:lpstr>
      <vt:lpstr>Mystery werkwijze</vt:lpstr>
      <vt:lpstr>Mystery werkwijze</vt:lpstr>
      <vt:lpstr>mystery</vt:lpstr>
      <vt:lpstr>mystery</vt:lpstr>
      <vt:lpstr>mystery</vt:lpstr>
      <vt:lpstr>Fasen in het proces van denken</vt:lpstr>
      <vt:lpstr> Aandachtspunten bij begeleiding mystery</vt:lpstr>
      <vt:lpstr> Aandachtspunten nabespreking</vt:lpstr>
      <vt:lpstr>De rol van de docent bij de nabespreking</vt:lpstr>
      <vt:lpstr>De rol van de docent bij de nabespreking</vt:lpstr>
      <vt:lpstr>Mystery: richtlijnen  voor ontwerp</vt:lpstr>
      <vt:lpstr>Mystery: aandachtspunten voorbereiding </vt:lpstr>
      <vt:lpstr>Ontwerpprincipes voor onderwijs</vt:lpstr>
      <vt:lpstr>Vier observatiecriteria ICALT uitgelicht</vt:lpstr>
      <vt:lpstr>Afronding workshop</vt:lpstr>
      <vt:lpstr>Verantwoording inhoud mystery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u560141</dc:creator>
  <cp:lastModifiedBy>Besselink, A.J.M.J. (José)</cp:lastModifiedBy>
  <cp:revision>97</cp:revision>
  <cp:lastPrinted>2020-01-03T11:42:11Z</cp:lastPrinted>
  <dcterms:created xsi:type="dcterms:W3CDTF">2014-10-09T12:19:00Z</dcterms:created>
  <dcterms:modified xsi:type="dcterms:W3CDTF">2020-01-05T14:51:25Z</dcterms:modified>
</cp:coreProperties>
</file>