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7"/>
  </p:notesMasterIdLst>
  <p:handoutMasterIdLst>
    <p:handoutMasterId r:id="rId18"/>
  </p:handoutMasterIdLst>
  <p:sldIdLst>
    <p:sldId id="256" r:id="rId2"/>
    <p:sldId id="258" r:id="rId3"/>
    <p:sldId id="273" r:id="rId4"/>
    <p:sldId id="259" r:id="rId5"/>
    <p:sldId id="260" r:id="rId6"/>
    <p:sldId id="268" r:id="rId7"/>
    <p:sldId id="262" r:id="rId8"/>
    <p:sldId id="270" r:id="rId9"/>
    <p:sldId id="276" r:id="rId10"/>
    <p:sldId id="261" r:id="rId11"/>
    <p:sldId id="275" r:id="rId12"/>
    <p:sldId id="265" r:id="rId13"/>
    <p:sldId id="274" r:id="rId14"/>
    <p:sldId id="266" r:id="rId15"/>
    <p:sldId id="267" r:id="rId16"/>
  </p:sldIdLst>
  <p:sldSz cx="9144000" cy="6858000" type="screen4x3"/>
  <p:notesSz cx="6669088" cy="987266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oossen" initials="EAM"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2047" autoAdjust="0"/>
  </p:normalViewPr>
  <p:slideViewPr>
    <p:cSldViewPr snapToGrid="0">
      <p:cViewPr varScale="1">
        <p:scale>
          <a:sx n="47" d="100"/>
          <a:sy n="47" d="100"/>
        </p:scale>
        <p:origin x="1526" y="53"/>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363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777607" y="0"/>
            <a:ext cx="2889938" cy="493633"/>
          </a:xfrm>
          <a:prstGeom prst="rect">
            <a:avLst/>
          </a:prstGeom>
        </p:spPr>
        <p:txBody>
          <a:bodyPr vert="horz" lIns="91440" tIns="45720" rIns="91440" bIns="45720" rtlCol="0"/>
          <a:lstStyle>
            <a:lvl1pPr algn="r">
              <a:defRPr sz="1200"/>
            </a:lvl1pPr>
          </a:lstStyle>
          <a:p>
            <a:fld id="{8A307DE8-1ACE-4802-AB3F-13E50CAA41C4}" type="datetimeFigureOut">
              <a:rPr lang="en-US" smtClean="0"/>
              <a:t>1/13/2018</a:t>
            </a:fld>
            <a:endParaRPr lang="en-US"/>
          </a:p>
        </p:txBody>
      </p:sp>
      <p:sp>
        <p:nvSpPr>
          <p:cNvPr id="4" name="Footer Placeholder 3"/>
          <p:cNvSpPr>
            <a:spLocks noGrp="1"/>
          </p:cNvSpPr>
          <p:nvPr>
            <p:ph type="ftr" sz="quarter" idx="2"/>
          </p:nvPr>
        </p:nvSpPr>
        <p:spPr>
          <a:xfrm>
            <a:off x="0" y="9377316"/>
            <a:ext cx="2889938" cy="49363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777607" y="9377316"/>
            <a:ext cx="2889938" cy="493633"/>
          </a:xfrm>
          <a:prstGeom prst="rect">
            <a:avLst/>
          </a:prstGeom>
        </p:spPr>
        <p:txBody>
          <a:bodyPr vert="horz" lIns="91440" tIns="45720" rIns="91440" bIns="45720" rtlCol="0" anchor="b"/>
          <a:lstStyle>
            <a:lvl1pPr algn="r">
              <a:defRPr sz="1200"/>
            </a:lvl1pPr>
          </a:lstStyle>
          <a:p>
            <a:fld id="{D4259FD8-0FCC-4A79-81BF-524F32858DCC}" type="slidenum">
              <a:rPr lang="en-US" smtClean="0"/>
              <a:t>‹nr.›</a:t>
            </a:fld>
            <a:endParaRPr lang="en-US"/>
          </a:p>
        </p:txBody>
      </p:sp>
    </p:spTree>
    <p:extLst>
      <p:ext uri="{BB962C8B-B14F-4D97-AF65-F5344CB8AC3E}">
        <p14:creationId xmlns:p14="http://schemas.microsoft.com/office/powerpoint/2010/main" val="13101002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889938" cy="49534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777607" y="0"/>
            <a:ext cx="2889938" cy="495348"/>
          </a:xfrm>
          <a:prstGeom prst="rect">
            <a:avLst/>
          </a:prstGeom>
        </p:spPr>
        <p:txBody>
          <a:bodyPr vert="horz" lIns="91440" tIns="45720" rIns="91440" bIns="45720" rtlCol="0"/>
          <a:lstStyle>
            <a:lvl1pPr algn="r">
              <a:defRPr sz="1200"/>
            </a:lvl1pPr>
          </a:lstStyle>
          <a:p>
            <a:fld id="{3C10F3A4-B362-4806-89BA-BBF319D9CF6D}" type="datetimeFigureOut">
              <a:rPr lang="nl-NL" smtClean="0"/>
              <a:t>13-1-2018</a:t>
            </a:fld>
            <a:endParaRPr lang="nl-NL"/>
          </a:p>
        </p:txBody>
      </p:sp>
      <p:sp>
        <p:nvSpPr>
          <p:cNvPr id="4" name="Tijdelijke aanduiding voor dia-afbeelding 3"/>
          <p:cNvSpPr>
            <a:spLocks noGrp="1" noRot="1" noChangeAspect="1"/>
          </p:cNvSpPr>
          <p:nvPr>
            <p:ph type="sldImg" idx="2"/>
          </p:nvPr>
        </p:nvSpPr>
        <p:spPr>
          <a:xfrm>
            <a:off x="1114425" y="1233488"/>
            <a:ext cx="4440238" cy="3332162"/>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66909" y="4751219"/>
            <a:ext cx="5335270" cy="3887361"/>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9377317"/>
            <a:ext cx="2889938" cy="49534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777607" y="9377317"/>
            <a:ext cx="2889938" cy="495347"/>
          </a:xfrm>
          <a:prstGeom prst="rect">
            <a:avLst/>
          </a:prstGeom>
        </p:spPr>
        <p:txBody>
          <a:bodyPr vert="horz" lIns="91440" tIns="45720" rIns="91440" bIns="45720" rtlCol="0" anchor="b"/>
          <a:lstStyle>
            <a:lvl1pPr algn="r">
              <a:defRPr sz="1200"/>
            </a:lvl1pPr>
          </a:lstStyle>
          <a:p>
            <a:fld id="{138B83E2-53D5-4C04-9EE8-5A731B870B9B}" type="slidenum">
              <a:rPr lang="nl-NL" smtClean="0"/>
              <a:t>‹nr.›</a:t>
            </a:fld>
            <a:endParaRPr lang="nl-NL"/>
          </a:p>
        </p:txBody>
      </p:sp>
    </p:spTree>
    <p:extLst>
      <p:ext uri="{BB962C8B-B14F-4D97-AF65-F5344CB8AC3E}">
        <p14:creationId xmlns:p14="http://schemas.microsoft.com/office/powerpoint/2010/main" val="1875568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r>
              <a:rPr lang="nl-NL" baseline="0" dirty="0" smtClean="0"/>
              <a:t>Belangrijk om hier bij stil te staan – waarom gebeurt dit nog te weinig?</a:t>
            </a:r>
          </a:p>
          <a:p>
            <a:pPr marL="171450" indent="-171450">
              <a:buFontTx/>
              <a:buChar char="-"/>
            </a:pPr>
            <a:r>
              <a:rPr lang="nl-NL" baseline="0" dirty="0" smtClean="0"/>
              <a:t>Staat niet in de lesboeken (ook wel logisch, want zoiets leer je moeilijk uit een boek en docent moet ook vrijheid hebben voor eigen invulling)</a:t>
            </a:r>
          </a:p>
          <a:p>
            <a:pPr marL="171450" indent="-171450">
              <a:buFontTx/>
              <a:buChar char="-"/>
            </a:pPr>
            <a:r>
              <a:rPr lang="nl-NL" baseline="0" dirty="0" smtClean="0"/>
              <a:t>Weinig tijd in programma (en dan is dit meestal één van de dingen die eerst geschrapt worden)</a:t>
            </a:r>
          </a:p>
          <a:p>
            <a:pPr marL="171450" indent="-171450">
              <a:buFontTx/>
              <a:buChar char="-"/>
            </a:pPr>
            <a:r>
              <a:rPr lang="nl-NL" baseline="0" dirty="0" smtClean="0"/>
              <a:t>Docenten hebben moeite om zulke ‘zware’ onderwerpen met leerlingen te bespreken: discussies lopen uit de hand? Bang wat er gezegd gaat worden?</a:t>
            </a:r>
          </a:p>
          <a:p>
            <a:pPr marL="0" indent="0">
              <a:buFontTx/>
              <a:buNone/>
            </a:pPr>
            <a:endParaRPr lang="nl-NL" baseline="0" dirty="0" smtClean="0"/>
          </a:p>
          <a:p>
            <a:pPr marL="0" indent="0">
              <a:buFontTx/>
              <a:buNone/>
            </a:pPr>
            <a:r>
              <a:rPr lang="nl-NL" baseline="0" dirty="0" smtClean="0"/>
              <a:t>Maar belangrijk! Want:</a:t>
            </a:r>
          </a:p>
          <a:p>
            <a:pPr marL="171450" indent="-171450">
              <a:buFontTx/>
              <a:buChar char="-"/>
            </a:pPr>
            <a:r>
              <a:rPr lang="nl-NL" baseline="0" dirty="0" smtClean="0"/>
              <a:t>Een van de hogere denkvaardigheden</a:t>
            </a:r>
          </a:p>
          <a:p>
            <a:pPr marL="171450" indent="-171450">
              <a:buFontTx/>
              <a:buChar char="-"/>
            </a:pPr>
            <a:r>
              <a:rPr lang="nl-NL" baseline="0" dirty="0" smtClean="0">
                <a:sym typeface="Wingdings" panose="05000000000000000000" pitchFamily="2" charset="2"/>
              </a:rPr>
              <a:t>Leerlingen hebben vaak al een eerste </a:t>
            </a:r>
            <a:r>
              <a:rPr lang="nl-NL" baseline="0" dirty="0" err="1" smtClean="0">
                <a:sym typeface="Wingdings" panose="05000000000000000000" pitchFamily="2" charset="2"/>
              </a:rPr>
              <a:t>intuïtie</a:t>
            </a:r>
            <a:r>
              <a:rPr lang="nl-NL" baseline="0" dirty="0" smtClean="0">
                <a:sym typeface="Wingdings" panose="05000000000000000000" pitchFamily="2" charset="2"/>
              </a:rPr>
              <a:t> waar ze </a:t>
            </a:r>
            <a:r>
              <a:rPr lang="nl-NL" baseline="0" dirty="0" err="1" smtClean="0">
                <a:sym typeface="Wingdings" panose="05000000000000000000" pitchFamily="2" charset="2"/>
              </a:rPr>
              <a:t>opaf</a:t>
            </a:r>
            <a:r>
              <a:rPr lang="nl-NL" baseline="0" dirty="0" smtClean="0">
                <a:sym typeface="Wingdings" panose="05000000000000000000" pitchFamily="2" charset="2"/>
              </a:rPr>
              <a:t> gaan, terwijl het waardevol is om ze bewust na te laten denken zodat ze ook weten dat ze best hun mening mogen veranderen  en misschien ook hun gedrag</a:t>
            </a:r>
            <a:endParaRPr lang="nl-NL" baseline="0" dirty="0" smtClean="0"/>
          </a:p>
          <a:p>
            <a:pPr marL="171450" indent="-171450">
              <a:buFontTx/>
              <a:buChar char="-"/>
            </a:pPr>
            <a:endParaRPr lang="nl-NL" dirty="0"/>
          </a:p>
        </p:txBody>
      </p:sp>
      <p:sp>
        <p:nvSpPr>
          <p:cNvPr id="4" name="Tijdelijke aanduiding voor dianummer 3"/>
          <p:cNvSpPr>
            <a:spLocks noGrp="1"/>
          </p:cNvSpPr>
          <p:nvPr>
            <p:ph type="sldNum" sz="quarter" idx="10"/>
          </p:nvPr>
        </p:nvSpPr>
        <p:spPr/>
        <p:txBody>
          <a:bodyPr/>
          <a:lstStyle/>
          <a:p>
            <a:fld id="{138B83E2-53D5-4C04-9EE8-5A731B870B9B}" type="slidenum">
              <a:rPr lang="nl-NL" smtClean="0"/>
              <a:t>3</a:t>
            </a:fld>
            <a:endParaRPr lang="nl-NL"/>
          </a:p>
        </p:txBody>
      </p:sp>
    </p:spTree>
    <p:extLst>
      <p:ext uri="{BB962C8B-B14F-4D97-AF65-F5344CB8AC3E}">
        <p14:creationId xmlns:p14="http://schemas.microsoft.com/office/powerpoint/2010/main" val="41815680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(Wel of</a:t>
            </a:r>
            <a:r>
              <a:rPr lang="nl-NL" baseline="0" dirty="0" smtClean="0"/>
              <a:t> niet gebruiken van de </a:t>
            </a:r>
            <a:r>
              <a:rPr lang="nl-NL" baseline="0" dirty="0" err="1" smtClean="0"/>
              <a:t>mentimeter</a:t>
            </a:r>
            <a:r>
              <a:rPr lang="nl-NL" baseline="0" dirty="0" smtClean="0"/>
              <a:t>?</a:t>
            </a:r>
          </a:p>
          <a:p>
            <a:r>
              <a:rPr lang="nl-NL" baseline="0" dirty="0" smtClean="0"/>
              <a:t>Nabespreking en de rol + plaats van de docent?)</a:t>
            </a:r>
          </a:p>
          <a:p>
            <a:endParaRPr lang="nl-NL" baseline="0" dirty="0" smtClean="0"/>
          </a:p>
          <a:p>
            <a:r>
              <a:rPr lang="nl-NL" baseline="0" dirty="0" smtClean="0"/>
              <a:t>Graag je mening over de workshop.</a:t>
            </a:r>
            <a:endParaRPr lang="nl-NL" dirty="0" smtClean="0"/>
          </a:p>
          <a:p>
            <a:endParaRPr lang="nl-NL" dirty="0"/>
          </a:p>
        </p:txBody>
      </p:sp>
      <p:sp>
        <p:nvSpPr>
          <p:cNvPr id="4" name="Tijdelijke aanduiding voor dianummer 3"/>
          <p:cNvSpPr>
            <a:spLocks noGrp="1"/>
          </p:cNvSpPr>
          <p:nvPr>
            <p:ph type="sldNum" sz="quarter" idx="10"/>
          </p:nvPr>
        </p:nvSpPr>
        <p:spPr/>
        <p:txBody>
          <a:bodyPr/>
          <a:lstStyle/>
          <a:p>
            <a:fld id="{138B83E2-53D5-4C04-9EE8-5A731B870B9B}" type="slidenum">
              <a:rPr lang="nl-NL" smtClean="0"/>
              <a:t>14</a:t>
            </a:fld>
            <a:endParaRPr lang="nl-NL"/>
          </a:p>
        </p:txBody>
      </p:sp>
    </p:spTree>
    <p:extLst>
      <p:ext uri="{BB962C8B-B14F-4D97-AF65-F5344CB8AC3E}">
        <p14:creationId xmlns:p14="http://schemas.microsoft.com/office/powerpoint/2010/main" val="14429930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Stappenplan gebaseerd op : Bolt,</a:t>
            </a:r>
            <a:r>
              <a:rPr lang="nl-NL" baseline="0" dirty="0" smtClean="0"/>
              <a:t> L.L.E., Verweij, M.F., van Delden, J.J.M. (2007) Ethiek in praktijk (6</a:t>
            </a:r>
            <a:r>
              <a:rPr lang="nl-NL" baseline="30000" dirty="0" smtClean="0"/>
              <a:t>e</a:t>
            </a:r>
            <a:r>
              <a:rPr lang="nl-NL" baseline="0" dirty="0" smtClean="0"/>
              <a:t> druk) Assen, Nederland: Van Gorcum</a:t>
            </a:r>
          </a:p>
          <a:p>
            <a:endParaRPr lang="nl-NL" baseline="0" dirty="0" smtClean="0"/>
          </a:p>
          <a:p>
            <a:pPr>
              <a:lnSpc>
                <a:spcPct val="100000"/>
              </a:lnSpc>
              <a:buFont typeface="Arial" panose="020B0604020202020204" pitchFamily="34" charset="0"/>
              <a:buChar char="•"/>
            </a:pPr>
            <a:r>
              <a:rPr lang="nl-NL" sz="1200" dirty="0" smtClean="0"/>
              <a:t>Zande, P. A. M. van der (2012). </a:t>
            </a:r>
            <a:r>
              <a:rPr lang="nl-NL" sz="1200" i="1" dirty="0" err="1" smtClean="0"/>
              <a:t>Beweegredeneren</a:t>
            </a:r>
            <a:r>
              <a:rPr lang="nl-NL" sz="1200" i="1" dirty="0" smtClean="0"/>
              <a:t>, een werkvorm bij dilemma’s in de klas</a:t>
            </a:r>
            <a:r>
              <a:rPr lang="nl-NL" sz="1200" dirty="0" smtClean="0"/>
              <a:t>. </a:t>
            </a:r>
          </a:p>
          <a:p>
            <a:pPr>
              <a:lnSpc>
                <a:spcPct val="100000"/>
              </a:lnSpc>
              <a:buFont typeface="Arial" panose="020B0604020202020204" pitchFamily="34" charset="0"/>
              <a:buChar char="•"/>
            </a:pPr>
            <a:r>
              <a:rPr lang="nl-NL" sz="1200" dirty="0" smtClean="0"/>
              <a:t>Leenders, H., &amp; </a:t>
            </a:r>
            <a:r>
              <a:rPr lang="nl-NL" sz="1200" dirty="0" err="1" smtClean="0"/>
              <a:t>Veugelers</a:t>
            </a:r>
            <a:r>
              <a:rPr lang="nl-NL" sz="1200" dirty="0" smtClean="0"/>
              <a:t>, W. (2005). Waardevormend onderwijs en burgerschap. </a:t>
            </a:r>
            <a:r>
              <a:rPr lang="nl-NL" sz="1200" i="1" dirty="0" smtClean="0"/>
              <a:t>Pedagogiek</a:t>
            </a:r>
            <a:r>
              <a:rPr lang="nl-NL" sz="1200" dirty="0" smtClean="0"/>
              <a:t>, </a:t>
            </a:r>
            <a:r>
              <a:rPr lang="nl-NL" sz="1200" i="1" dirty="0" smtClean="0"/>
              <a:t>24</a:t>
            </a:r>
            <a:r>
              <a:rPr lang="nl-NL" sz="1200" dirty="0" smtClean="0"/>
              <a:t>(4), 361-375.</a:t>
            </a:r>
          </a:p>
          <a:p>
            <a:pPr>
              <a:lnSpc>
                <a:spcPct val="100000"/>
              </a:lnSpc>
              <a:buFont typeface="Arial" panose="020B0604020202020204" pitchFamily="34" charset="0"/>
              <a:buChar char="•"/>
            </a:pPr>
            <a:r>
              <a:rPr lang="en-US" sz="1200" dirty="0" err="1" smtClean="0"/>
              <a:t>Frijters</a:t>
            </a:r>
            <a:r>
              <a:rPr lang="en-US" sz="1200" dirty="0" smtClean="0"/>
              <a:t>, S., ten Dam, G., &amp; </a:t>
            </a:r>
            <a:r>
              <a:rPr lang="en-US" sz="1200" dirty="0" err="1" smtClean="0"/>
              <a:t>Rijlaarsdam</a:t>
            </a:r>
            <a:r>
              <a:rPr lang="en-US" sz="1200" dirty="0" smtClean="0"/>
              <a:t>, G. (2008). Effects of dialogic learning on value-loaded critical thinking. </a:t>
            </a:r>
            <a:r>
              <a:rPr lang="en-US" sz="1200" i="1" dirty="0" smtClean="0"/>
              <a:t>Learning and Instruction</a:t>
            </a:r>
            <a:r>
              <a:rPr lang="en-US" sz="1200" dirty="0" smtClean="0"/>
              <a:t>, </a:t>
            </a:r>
            <a:r>
              <a:rPr lang="en-US" sz="1200" i="1" dirty="0" smtClean="0"/>
              <a:t>18</a:t>
            </a:r>
            <a:r>
              <a:rPr lang="en-US" sz="1200" dirty="0" smtClean="0"/>
              <a:t>(1), 66-82. </a:t>
            </a:r>
            <a:endParaRPr lang="nl-NL" sz="1200" dirty="0" smtClean="0"/>
          </a:p>
          <a:p>
            <a:pPr>
              <a:lnSpc>
                <a:spcPct val="100000"/>
              </a:lnSpc>
              <a:buFont typeface="Arial" panose="020B0604020202020204" pitchFamily="34" charset="0"/>
              <a:buChar char="•"/>
            </a:pPr>
            <a:r>
              <a:rPr lang="en-US" sz="1200" dirty="0" err="1" smtClean="0"/>
              <a:t>Tirri</a:t>
            </a:r>
            <a:r>
              <a:rPr lang="en-US" sz="1200" dirty="0" smtClean="0"/>
              <a:t>, K., &amp; </a:t>
            </a:r>
            <a:r>
              <a:rPr lang="en-US" sz="1200" dirty="0" err="1" smtClean="0"/>
              <a:t>Pehkonen</a:t>
            </a:r>
            <a:r>
              <a:rPr lang="en-US" sz="1200" dirty="0" smtClean="0"/>
              <a:t>, L. (2002). The moral reasoning and scientific argumentation of gifted adolescents. </a:t>
            </a:r>
            <a:r>
              <a:rPr lang="en-US" sz="1200" i="1" dirty="0" smtClean="0"/>
              <a:t>Journal of Secondary Gifted Education</a:t>
            </a:r>
            <a:r>
              <a:rPr lang="en-US" sz="1200" dirty="0" smtClean="0"/>
              <a:t>, </a:t>
            </a:r>
            <a:r>
              <a:rPr lang="en-US" sz="1200" i="1" dirty="0" smtClean="0"/>
              <a:t>13</a:t>
            </a:r>
            <a:r>
              <a:rPr lang="en-US" sz="1200" dirty="0" smtClean="0"/>
              <a:t>(3), 120-129. </a:t>
            </a:r>
          </a:p>
          <a:p>
            <a:pPr>
              <a:lnSpc>
                <a:spcPct val="100000"/>
              </a:lnSpc>
              <a:buFont typeface="Arial" panose="020B0604020202020204" pitchFamily="34" charset="0"/>
              <a:buChar char="•"/>
            </a:pPr>
            <a:r>
              <a:rPr lang="en-US" sz="1200" dirty="0" smtClean="0"/>
              <a:t>Forman, E. A., Ramirez-</a:t>
            </a:r>
            <a:r>
              <a:rPr lang="en-US" sz="1200" dirty="0" err="1" smtClean="0"/>
              <a:t>DelToro</a:t>
            </a:r>
            <a:r>
              <a:rPr lang="en-US" sz="1200" dirty="0" smtClean="0"/>
              <a:t>, V., Brown, L., &amp; Passmore, C. (2017). Discursive strategies that foster an epistemic community for argument in a biology classroom. </a:t>
            </a:r>
            <a:r>
              <a:rPr lang="en-US" sz="1200" i="1" dirty="0" smtClean="0"/>
              <a:t>Learning and Instruction</a:t>
            </a:r>
            <a:r>
              <a:rPr lang="en-US" sz="1200" dirty="0" smtClean="0"/>
              <a:t>, </a:t>
            </a:r>
            <a:r>
              <a:rPr lang="en-US" sz="1200" i="1" dirty="0" smtClean="0"/>
              <a:t>48</a:t>
            </a:r>
            <a:r>
              <a:rPr lang="en-US" sz="1200" dirty="0" smtClean="0"/>
              <a:t>, 32-39.</a:t>
            </a:r>
          </a:p>
          <a:p>
            <a:endParaRPr lang="en-US" dirty="0"/>
          </a:p>
        </p:txBody>
      </p:sp>
      <p:sp>
        <p:nvSpPr>
          <p:cNvPr id="4" name="Slide Number Placeholder 3"/>
          <p:cNvSpPr>
            <a:spLocks noGrp="1"/>
          </p:cNvSpPr>
          <p:nvPr>
            <p:ph type="sldNum" sz="quarter" idx="10"/>
          </p:nvPr>
        </p:nvSpPr>
        <p:spPr/>
        <p:txBody>
          <a:bodyPr/>
          <a:lstStyle/>
          <a:p>
            <a:fld id="{138B83E2-53D5-4C04-9EE8-5A731B870B9B}" type="slidenum">
              <a:rPr lang="nl-NL" smtClean="0"/>
              <a:t>15</a:t>
            </a:fld>
            <a:endParaRPr lang="nl-NL"/>
          </a:p>
        </p:txBody>
      </p:sp>
    </p:spTree>
    <p:extLst>
      <p:ext uri="{BB962C8B-B14F-4D97-AF65-F5344CB8AC3E}">
        <p14:creationId xmlns:p14="http://schemas.microsoft.com/office/powerpoint/2010/main" val="3334611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r>
              <a:rPr lang="nl-NL" baseline="0" dirty="0" smtClean="0"/>
              <a:t>Belangrijk om hier bij stil te staan – waarom gebeurt dit nog te weinig?</a:t>
            </a:r>
          </a:p>
          <a:p>
            <a:pPr marL="171450" indent="-171450">
              <a:buFontTx/>
              <a:buChar char="-"/>
            </a:pPr>
            <a:r>
              <a:rPr lang="nl-NL" baseline="0" dirty="0" smtClean="0"/>
              <a:t>Staat niet in de lesboeken (ook wel logisch, want zoiets leer je moeilijk uit een boek en docent moet ook vrijheid hebben voor eigen invulling)</a:t>
            </a:r>
          </a:p>
          <a:p>
            <a:pPr marL="171450" indent="-171450">
              <a:buFontTx/>
              <a:buChar char="-"/>
            </a:pPr>
            <a:r>
              <a:rPr lang="nl-NL" baseline="0" dirty="0" smtClean="0"/>
              <a:t>Weinig tijd in programma (en dan is dit meestal één van de dingen die eerst geschrapt worden)</a:t>
            </a:r>
          </a:p>
          <a:p>
            <a:pPr marL="171450" indent="-171450">
              <a:buFontTx/>
              <a:buChar char="-"/>
            </a:pPr>
            <a:r>
              <a:rPr lang="nl-NL" baseline="0" dirty="0" smtClean="0"/>
              <a:t>Docenten hebben moeite om zulke ‘zware’ onderwerpen met leerlingen te bespreken: discussies lopen uit de hand? Bang wat er gezegd gaat worden?</a:t>
            </a:r>
          </a:p>
          <a:p>
            <a:pPr marL="0" indent="0">
              <a:buFontTx/>
              <a:buNone/>
            </a:pPr>
            <a:endParaRPr lang="nl-NL" baseline="0" dirty="0" smtClean="0"/>
          </a:p>
          <a:p>
            <a:pPr marL="0" indent="0">
              <a:buFontTx/>
              <a:buNone/>
            </a:pPr>
            <a:r>
              <a:rPr lang="nl-NL" baseline="0" dirty="0" smtClean="0"/>
              <a:t>Maar belangrijk! Want:</a:t>
            </a:r>
          </a:p>
          <a:p>
            <a:pPr marL="171450" indent="-171450">
              <a:buFontTx/>
              <a:buChar char="-"/>
            </a:pPr>
            <a:r>
              <a:rPr lang="nl-NL" baseline="0" dirty="0" smtClean="0"/>
              <a:t>Een van de hogere denkvaardigheden</a:t>
            </a:r>
          </a:p>
          <a:p>
            <a:pPr marL="171450" indent="-171450">
              <a:buFontTx/>
              <a:buChar char="-"/>
            </a:pPr>
            <a:r>
              <a:rPr lang="nl-NL" baseline="0" dirty="0" smtClean="0">
                <a:sym typeface="Wingdings" panose="05000000000000000000" pitchFamily="2" charset="2"/>
              </a:rPr>
              <a:t>Leerlingen hebben vaak al een eerste </a:t>
            </a:r>
            <a:r>
              <a:rPr lang="nl-NL" baseline="0" dirty="0" err="1" smtClean="0">
                <a:sym typeface="Wingdings" panose="05000000000000000000" pitchFamily="2" charset="2"/>
              </a:rPr>
              <a:t>intuïtie</a:t>
            </a:r>
            <a:r>
              <a:rPr lang="nl-NL" baseline="0" dirty="0" smtClean="0">
                <a:sym typeface="Wingdings" panose="05000000000000000000" pitchFamily="2" charset="2"/>
              </a:rPr>
              <a:t> waar ze </a:t>
            </a:r>
            <a:r>
              <a:rPr lang="nl-NL" baseline="0" dirty="0" err="1" smtClean="0">
                <a:sym typeface="Wingdings" panose="05000000000000000000" pitchFamily="2" charset="2"/>
              </a:rPr>
              <a:t>opaf</a:t>
            </a:r>
            <a:r>
              <a:rPr lang="nl-NL" baseline="0" dirty="0" smtClean="0">
                <a:sym typeface="Wingdings" panose="05000000000000000000" pitchFamily="2" charset="2"/>
              </a:rPr>
              <a:t> gaan, terwijl het waardevol is om ze bewust na te laten denken zodat ze ook weten dat ze best hun mening mogen veranderen  en misschien ook hun gedrag</a:t>
            </a:r>
            <a:endParaRPr lang="nl-NL" baseline="0" dirty="0" smtClean="0"/>
          </a:p>
          <a:p>
            <a:pPr marL="171450" indent="-171450">
              <a:buFontTx/>
              <a:buChar char="-"/>
            </a:pPr>
            <a:endParaRPr lang="nl-NL" dirty="0"/>
          </a:p>
        </p:txBody>
      </p:sp>
      <p:sp>
        <p:nvSpPr>
          <p:cNvPr id="4" name="Tijdelijke aanduiding voor dianummer 3"/>
          <p:cNvSpPr>
            <a:spLocks noGrp="1"/>
          </p:cNvSpPr>
          <p:nvPr>
            <p:ph type="sldNum" sz="quarter" idx="10"/>
          </p:nvPr>
        </p:nvSpPr>
        <p:spPr/>
        <p:txBody>
          <a:bodyPr/>
          <a:lstStyle/>
          <a:p>
            <a:fld id="{138B83E2-53D5-4C04-9EE8-5A731B870B9B}" type="slidenum">
              <a:rPr lang="nl-NL" smtClean="0"/>
              <a:t>4</a:t>
            </a:fld>
            <a:endParaRPr lang="nl-NL"/>
          </a:p>
        </p:txBody>
      </p:sp>
    </p:spTree>
    <p:extLst>
      <p:ext uri="{BB962C8B-B14F-4D97-AF65-F5344CB8AC3E}">
        <p14:creationId xmlns:p14="http://schemas.microsoft.com/office/powerpoint/2010/main" val="12252804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Er wordt meer tijd aan besteed, maar het is natuurlijk niet echt iets nieuws. Dit is juist</a:t>
            </a:r>
            <a:r>
              <a:rPr lang="nl-NL" baseline="0" dirty="0" smtClean="0"/>
              <a:t> wat je wil stimuleren: zelf denken!</a:t>
            </a:r>
            <a:endParaRPr lang="nl-NL" dirty="0"/>
          </a:p>
        </p:txBody>
      </p:sp>
      <p:sp>
        <p:nvSpPr>
          <p:cNvPr id="4" name="Tijdelijke aanduiding voor dianummer 3"/>
          <p:cNvSpPr>
            <a:spLocks noGrp="1"/>
          </p:cNvSpPr>
          <p:nvPr>
            <p:ph type="sldNum" sz="quarter" idx="10"/>
          </p:nvPr>
        </p:nvSpPr>
        <p:spPr/>
        <p:txBody>
          <a:bodyPr/>
          <a:lstStyle/>
          <a:p>
            <a:fld id="{138B83E2-53D5-4C04-9EE8-5A731B870B9B}" type="slidenum">
              <a:rPr lang="nl-NL" smtClean="0"/>
              <a:t>5</a:t>
            </a:fld>
            <a:endParaRPr lang="nl-NL"/>
          </a:p>
        </p:txBody>
      </p:sp>
    </p:spTree>
    <p:extLst>
      <p:ext uri="{BB962C8B-B14F-4D97-AF65-F5344CB8AC3E}">
        <p14:creationId xmlns:p14="http://schemas.microsoft.com/office/powerpoint/2010/main" val="655056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Kritisch denken is een essentieel onderdeel van burgerschap:</a:t>
            </a:r>
            <a:r>
              <a:rPr lang="nl-NL" baseline="0" dirty="0" smtClean="0"/>
              <a:t> we verwachten dat ze als volwassenen na school belangrijke beslissingen kunnen maken over complexe dilemma’s? </a:t>
            </a:r>
          </a:p>
          <a:p>
            <a:r>
              <a:rPr lang="nl-NL" dirty="0" smtClean="0"/>
              <a:t>Ook</a:t>
            </a:r>
            <a:r>
              <a:rPr lang="nl-NL" baseline="0" dirty="0" smtClean="0"/>
              <a:t> in de onderbouw is het belangrijk om te oefenen met zulke denkvaardigheden: als ze geen bio kiezen, hopen we later toch dat ze hier zorgvuldig over nadenken. Maar dat is lastiger als ze hier niet mee geoefend hebben.</a:t>
            </a:r>
            <a:endParaRPr lang="nl-NL" dirty="0"/>
          </a:p>
        </p:txBody>
      </p:sp>
      <p:sp>
        <p:nvSpPr>
          <p:cNvPr id="4" name="Tijdelijke aanduiding voor dianummer 3"/>
          <p:cNvSpPr>
            <a:spLocks noGrp="1"/>
          </p:cNvSpPr>
          <p:nvPr>
            <p:ph type="sldNum" sz="quarter" idx="10"/>
          </p:nvPr>
        </p:nvSpPr>
        <p:spPr/>
        <p:txBody>
          <a:bodyPr/>
          <a:lstStyle/>
          <a:p>
            <a:fld id="{138B83E2-53D5-4C04-9EE8-5A731B870B9B}" type="slidenum">
              <a:rPr lang="nl-NL" smtClean="0"/>
              <a:t>6</a:t>
            </a:fld>
            <a:endParaRPr lang="nl-NL"/>
          </a:p>
        </p:txBody>
      </p:sp>
    </p:spTree>
    <p:extLst>
      <p:ext uri="{BB962C8B-B14F-4D97-AF65-F5344CB8AC3E}">
        <p14:creationId xmlns:p14="http://schemas.microsoft.com/office/powerpoint/2010/main" val="1383984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Opdracht Kweekvlees </a:t>
            </a:r>
            <a:r>
              <a:rPr lang="nl-NL" dirty="0" smtClean="0">
                <a:sym typeface="Wingdings" panose="05000000000000000000" pitchFamily="2" charset="2"/>
              </a:rPr>
              <a:t> verplaats je in</a:t>
            </a:r>
            <a:r>
              <a:rPr lang="nl-NL" baseline="0" dirty="0" smtClean="0">
                <a:sym typeface="Wingdings" panose="05000000000000000000" pitchFamily="2" charset="2"/>
              </a:rPr>
              <a:t> de rol van de leerling en probeer de werkvorm uit.</a:t>
            </a:r>
            <a:endParaRPr lang="nl-NL" dirty="0"/>
          </a:p>
        </p:txBody>
      </p:sp>
      <p:sp>
        <p:nvSpPr>
          <p:cNvPr id="4" name="Tijdelijke aanduiding voor dianummer 3"/>
          <p:cNvSpPr>
            <a:spLocks noGrp="1"/>
          </p:cNvSpPr>
          <p:nvPr>
            <p:ph type="sldNum" sz="quarter" idx="10"/>
          </p:nvPr>
        </p:nvSpPr>
        <p:spPr/>
        <p:txBody>
          <a:bodyPr/>
          <a:lstStyle/>
          <a:p>
            <a:fld id="{138B83E2-53D5-4C04-9EE8-5A731B870B9B}" type="slidenum">
              <a:rPr lang="nl-NL" smtClean="0"/>
              <a:t>7</a:t>
            </a:fld>
            <a:endParaRPr lang="nl-NL"/>
          </a:p>
        </p:txBody>
      </p:sp>
    </p:spTree>
    <p:extLst>
      <p:ext uri="{BB962C8B-B14F-4D97-AF65-F5344CB8AC3E}">
        <p14:creationId xmlns:p14="http://schemas.microsoft.com/office/powerpoint/2010/main" val="3824097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kern="1200" dirty="0" smtClean="0">
                <a:solidFill>
                  <a:schemeClr val="tx1"/>
                </a:solidFill>
                <a:effectLst/>
                <a:latin typeface="+mn-lt"/>
                <a:ea typeface="+mn-ea"/>
                <a:cs typeface="+mn-cs"/>
              </a:rPr>
              <a:t>Ervaringen </a:t>
            </a:r>
            <a:br>
              <a:rPr lang="nl-NL" sz="1200" b="1" kern="1200" dirty="0" smtClean="0">
                <a:solidFill>
                  <a:schemeClr val="tx1"/>
                </a:solidFill>
                <a:effectLst/>
                <a:latin typeface="+mn-lt"/>
                <a:ea typeface="+mn-ea"/>
                <a:cs typeface="+mn-cs"/>
              </a:rPr>
            </a:br>
            <a:r>
              <a:rPr lang="nl-NL" sz="1200" kern="1200" dirty="0" smtClean="0">
                <a:solidFill>
                  <a:schemeClr val="tx1"/>
                </a:solidFill>
                <a:effectLst/>
                <a:latin typeface="+mn-lt"/>
                <a:ea typeface="+mn-ea"/>
                <a:cs typeface="+mn-cs"/>
              </a:rPr>
              <a:t>Leerlingen vinden het lastig om …</a:t>
            </a:r>
          </a:p>
          <a:p>
            <a:r>
              <a:rPr lang="nl-NL" sz="1200" kern="1200" dirty="0" smtClean="0">
                <a:solidFill>
                  <a:schemeClr val="tx1"/>
                </a:solidFill>
                <a:effectLst/>
                <a:latin typeface="+mn-lt"/>
                <a:ea typeface="+mn-ea"/>
                <a:cs typeface="+mn-cs"/>
              </a:rPr>
              <a:t>... meerdere argumenten te bedenken. Eén antwoord per categorie vinden ze al snel genoeg.</a:t>
            </a:r>
          </a:p>
          <a:p>
            <a:r>
              <a:rPr lang="nl-NL" sz="1200" kern="1200" dirty="0" smtClean="0">
                <a:solidFill>
                  <a:schemeClr val="tx1"/>
                </a:solidFill>
                <a:effectLst/>
                <a:latin typeface="+mn-lt"/>
                <a:ea typeface="+mn-ea"/>
                <a:cs typeface="+mn-cs"/>
              </a:rPr>
              <a:t>… in eigen woorden een conclusie te formuleren.</a:t>
            </a:r>
          </a:p>
          <a:p>
            <a:r>
              <a:rPr lang="nl-NL" sz="1200" kern="1200" dirty="0" smtClean="0">
                <a:solidFill>
                  <a:schemeClr val="tx1"/>
                </a:solidFill>
                <a:effectLst/>
                <a:latin typeface="+mn-lt"/>
                <a:ea typeface="+mn-ea"/>
                <a:cs typeface="+mn-cs"/>
              </a:rPr>
              <a:t>… een volledig antwoord te formuleren. (Tip: geef taalsteun).</a:t>
            </a:r>
          </a:p>
          <a:p>
            <a:r>
              <a:rPr lang="nl-NL" sz="1200" kern="1200" dirty="0" smtClean="0">
                <a:solidFill>
                  <a:schemeClr val="tx1"/>
                </a:solidFill>
                <a:effectLst/>
                <a:latin typeface="+mn-lt"/>
                <a:ea typeface="+mn-ea"/>
                <a:cs typeface="+mn-cs"/>
              </a:rPr>
              <a:t>… hun eigen (intuïtieve) mening te koppelen aan argumenten.</a:t>
            </a:r>
          </a:p>
          <a:p>
            <a:r>
              <a:rPr lang="nl-NL" sz="1200" kern="1200" dirty="0" smtClean="0">
                <a:solidFill>
                  <a:schemeClr val="tx1"/>
                </a:solidFill>
                <a:effectLst/>
                <a:latin typeface="+mn-lt"/>
                <a:ea typeface="+mn-ea"/>
                <a:cs typeface="+mn-cs"/>
              </a:rPr>
              <a:t>… meer dan 3-4 betrokkenen te bedenken.</a:t>
            </a:r>
          </a:p>
          <a:p>
            <a:endParaRPr lang="nl-NL" sz="1200" kern="1200" dirty="0" smtClean="0">
              <a:solidFill>
                <a:schemeClr val="tx1"/>
              </a:solidFill>
              <a:effectLst/>
              <a:latin typeface="+mn-lt"/>
              <a:ea typeface="+mn-ea"/>
              <a:cs typeface="+mn-cs"/>
            </a:endParaRPr>
          </a:p>
          <a:p>
            <a:endParaRPr lang="nl-NL" dirty="0" smtClean="0"/>
          </a:p>
          <a:p>
            <a:r>
              <a:rPr lang="nl-NL" dirty="0" smtClean="0"/>
              <a:t>(Wel of</a:t>
            </a:r>
            <a:r>
              <a:rPr lang="nl-NL" baseline="0" dirty="0" smtClean="0"/>
              <a:t> niet gebruiken van de </a:t>
            </a:r>
            <a:r>
              <a:rPr lang="nl-NL" baseline="0" dirty="0" err="1" smtClean="0"/>
              <a:t>mentimeter</a:t>
            </a:r>
            <a:r>
              <a:rPr lang="nl-NL" baseline="0" dirty="0" smtClean="0"/>
              <a:t>?</a:t>
            </a:r>
          </a:p>
          <a:p>
            <a:r>
              <a:rPr lang="nl-NL" baseline="0" dirty="0" smtClean="0"/>
              <a:t>Type bron vooraf?</a:t>
            </a:r>
          </a:p>
          <a:p>
            <a:r>
              <a:rPr lang="nl-NL" baseline="0" dirty="0" smtClean="0"/>
              <a:t>Nabespreking en de rol + plaats van de docent? </a:t>
            </a:r>
            <a:r>
              <a:rPr lang="nl-NL" baseline="0" dirty="0" smtClean="0">
                <a:sym typeface="Wingdings" panose="05000000000000000000" pitchFamily="2" charset="2"/>
              </a:rPr>
              <a:t> Bewaren tot volgende nabespreking. Kijken of docenten noemen dat dit geen volledige opdracht is. Vooral bespreken type bron vooraf en hoe je de opdracht kunt aanpassen aan verschillende niveaus.</a:t>
            </a:r>
            <a:endParaRPr lang="nl-NL" dirty="0"/>
          </a:p>
        </p:txBody>
      </p:sp>
      <p:sp>
        <p:nvSpPr>
          <p:cNvPr id="4" name="Tijdelijke aanduiding voor dianummer 3"/>
          <p:cNvSpPr>
            <a:spLocks noGrp="1"/>
          </p:cNvSpPr>
          <p:nvPr>
            <p:ph type="sldNum" sz="quarter" idx="10"/>
          </p:nvPr>
        </p:nvSpPr>
        <p:spPr/>
        <p:txBody>
          <a:bodyPr/>
          <a:lstStyle/>
          <a:p>
            <a:fld id="{138B83E2-53D5-4C04-9EE8-5A731B870B9B}" type="slidenum">
              <a:rPr lang="nl-NL" smtClean="0"/>
              <a:t>8</a:t>
            </a:fld>
            <a:endParaRPr lang="nl-NL"/>
          </a:p>
        </p:txBody>
      </p:sp>
    </p:spTree>
    <p:extLst>
      <p:ext uri="{BB962C8B-B14F-4D97-AF65-F5344CB8AC3E}">
        <p14:creationId xmlns:p14="http://schemas.microsoft.com/office/powerpoint/2010/main" val="12863031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kern="1200" dirty="0" smtClean="0">
                <a:solidFill>
                  <a:schemeClr val="tx1"/>
                </a:solidFill>
                <a:effectLst/>
                <a:latin typeface="+mn-lt"/>
                <a:ea typeface="+mn-ea"/>
                <a:cs typeface="+mn-cs"/>
              </a:rPr>
              <a:t>Ervaringen </a:t>
            </a:r>
            <a:br>
              <a:rPr lang="nl-NL" sz="1200" b="1" kern="1200" dirty="0" smtClean="0">
                <a:solidFill>
                  <a:schemeClr val="tx1"/>
                </a:solidFill>
                <a:effectLst/>
                <a:latin typeface="+mn-lt"/>
                <a:ea typeface="+mn-ea"/>
                <a:cs typeface="+mn-cs"/>
              </a:rPr>
            </a:br>
            <a:r>
              <a:rPr lang="nl-NL" sz="1200" kern="1200" dirty="0" smtClean="0">
                <a:solidFill>
                  <a:schemeClr val="tx1"/>
                </a:solidFill>
                <a:effectLst/>
                <a:latin typeface="+mn-lt"/>
                <a:ea typeface="+mn-ea"/>
                <a:cs typeface="+mn-cs"/>
              </a:rPr>
              <a:t>Leerlingen vinden het lastig om …</a:t>
            </a:r>
          </a:p>
          <a:p>
            <a:r>
              <a:rPr lang="nl-NL" sz="1200" kern="1200" dirty="0" smtClean="0">
                <a:solidFill>
                  <a:schemeClr val="tx1"/>
                </a:solidFill>
                <a:effectLst/>
                <a:latin typeface="+mn-lt"/>
                <a:ea typeface="+mn-ea"/>
                <a:cs typeface="+mn-cs"/>
              </a:rPr>
              <a:t>... meerdere argumenten te bedenken. Eén antwoord per categorie vinden ze al snel genoeg.</a:t>
            </a:r>
          </a:p>
          <a:p>
            <a:r>
              <a:rPr lang="nl-NL" sz="1200" kern="1200" dirty="0" smtClean="0">
                <a:solidFill>
                  <a:schemeClr val="tx1"/>
                </a:solidFill>
                <a:effectLst/>
                <a:latin typeface="+mn-lt"/>
                <a:ea typeface="+mn-ea"/>
                <a:cs typeface="+mn-cs"/>
              </a:rPr>
              <a:t>… in eigen woorden een conclusie te formuleren.</a:t>
            </a:r>
          </a:p>
          <a:p>
            <a:r>
              <a:rPr lang="nl-NL" sz="1200" kern="1200" dirty="0" smtClean="0">
                <a:solidFill>
                  <a:schemeClr val="tx1"/>
                </a:solidFill>
                <a:effectLst/>
                <a:latin typeface="+mn-lt"/>
                <a:ea typeface="+mn-ea"/>
                <a:cs typeface="+mn-cs"/>
              </a:rPr>
              <a:t>… een volledig antwoord te formuleren. (Tip: geef taalsteun).</a:t>
            </a:r>
          </a:p>
          <a:p>
            <a:r>
              <a:rPr lang="nl-NL" sz="1200" kern="1200" dirty="0" smtClean="0">
                <a:solidFill>
                  <a:schemeClr val="tx1"/>
                </a:solidFill>
                <a:effectLst/>
                <a:latin typeface="+mn-lt"/>
                <a:ea typeface="+mn-ea"/>
                <a:cs typeface="+mn-cs"/>
              </a:rPr>
              <a:t>… hun eigen (intuïtieve) mening te koppelen aan argumenten.</a:t>
            </a:r>
          </a:p>
          <a:p>
            <a:r>
              <a:rPr lang="nl-NL" sz="1200" kern="1200" dirty="0" smtClean="0">
                <a:solidFill>
                  <a:schemeClr val="tx1"/>
                </a:solidFill>
                <a:effectLst/>
                <a:latin typeface="+mn-lt"/>
                <a:ea typeface="+mn-ea"/>
                <a:cs typeface="+mn-cs"/>
              </a:rPr>
              <a:t>… meer dan 3-4 betrokkenen te bedenken.</a:t>
            </a:r>
          </a:p>
          <a:p>
            <a:endParaRPr lang="nl-NL" sz="1200" kern="1200" dirty="0" smtClean="0">
              <a:solidFill>
                <a:schemeClr val="tx1"/>
              </a:solidFill>
              <a:effectLst/>
              <a:latin typeface="+mn-lt"/>
              <a:ea typeface="+mn-ea"/>
              <a:cs typeface="+mn-cs"/>
            </a:endParaRPr>
          </a:p>
          <a:p>
            <a:endParaRPr lang="nl-NL" dirty="0" smtClean="0"/>
          </a:p>
          <a:p>
            <a:r>
              <a:rPr lang="nl-NL" dirty="0" smtClean="0"/>
              <a:t>(Wel of</a:t>
            </a:r>
            <a:r>
              <a:rPr lang="nl-NL" baseline="0" dirty="0" smtClean="0"/>
              <a:t> niet gebruiken van de </a:t>
            </a:r>
            <a:r>
              <a:rPr lang="nl-NL" baseline="0" dirty="0" err="1" smtClean="0"/>
              <a:t>mentimeter</a:t>
            </a:r>
            <a:r>
              <a:rPr lang="nl-NL" baseline="0" dirty="0" smtClean="0"/>
              <a:t>?</a:t>
            </a:r>
          </a:p>
          <a:p>
            <a:r>
              <a:rPr lang="nl-NL" baseline="0" dirty="0" smtClean="0"/>
              <a:t>Type bron vooraf?</a:t>
            </a:r>
          </a:p>
          <a:p>
            <a:r>
              <a:rPr lang="nl-NL" baseline="0" dirty="0" smtClean="0"/>
              <a:t>Nabespreking en de rol + plaats van de docent? </a:t>
            </a:r>
            <a:r>
              <a:rPr lang="nl-NL" baseline="0" dirty="0" smtClean="0">
                <a:sym typeface="Wingdings" panose="05000000000000000000" pitchFamily="2" charset="2"/>
              </a:rPr>
              <a:t> Bewaren tot volgende nabespreking. Kijken of docenten noemen dat dit geen volledige opdracht is. Vooral bespreken type bron vooraf en hoe je de opdracht kunt aanpassen aan verschillende niveaus.</a:t>
            </a:r>
            <a:endParaRPr lang="nl-NL" dirty="0"/>
          </a:p>
        </p:txBody>
      </p:sp>
      <p:sp>
        <p:nvSpPr>
          <p:cNvPr id="4" name="Tijdelijke aanduiding voor dianummer 3"/>
          <p:cNvSpPr>
            <a:spLocks noGrp="1"/>
          </p:cNvSpPr>
          <p:nvPr>
            <p:ph type="sldNum" sz="quarter" idx="10"/>
          </p:nvPr>
        </p:nvSpPr>
        <p:spPr/>
        <p:txBody>
          <a:bodyPr/>
          <a:lstStyle/>
          <a:p>
            <a:fld id="{138B83E2-53D5-4C04-9EE8-5A731B870B9B}" type="slidenum">
              <a:rPr lang="nl-NL" smtClean="0"/>
              <a:t>9</a:t>
            </a:fld>
            <a:endParaRPr lang="nl-NL"/>
          </a:p>
        </p:txBody>
      </p:sp>
    </p:spTree>
    <p:extLst>
      <p:ext uri="{BB962C8B-B14F-4D97-AF65-F5344CB8AC3E}">
        <p14:creationId xmlns:p14="http://schemas.microsoft.com/office/powerpoint/2010/main" val="12863031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Doel van</a:t>
            </a:r>
            <a:r>
              <a:rPr lang="nl-NL" baseline="0" dirty="0" smtClean="0"/>
              <a:t> de workshop is een handreiking te geven waarmee je in alle jaarlagen bij alle onderwerpen op een gestructureerde manier een werkvorm kunt ontwerpen:</a:t>
            </a:r>
          </a:p>
          <a:p>
            <a:r>
              <a:rPr lang="nl-NL" baseline="0" dirty="0" smtClean="0"/>
              <a:t>Handvaten!</a:t>
            </a:r>
          </a:p>
          <a:p>
            <a:r>
              <a:rPr lang="nl-NL" dirty="0" smtClean="0"/>
              <a:t>Hoe doe je zoiets</a:t>
            </a:r>
            <a:r>
              <a:rPr lang="nl-NL" baseline="0" dirty="0" smtClean="0"/>
              <a:t> nou?</a:t>
            </a:r>
            <a:endParaRPr lang="nl-NL" dirty="0"/>
          </a:p>
        </p:txBody>
      </p:sp>
      <p:sp>
        <p:nvSpPr>
          <p:cNvPr id="4" name="Tijdelijke aanduiding voor dianummer 3"/>
          <p:cNvSpPr>
            <a:spLocks noGrp="1"/>
          </p:cNvSpPr>
          <p:nvPr>
            <p:ph type="sldNum" sz="quarter" idx="10"/>
          </p:nvPr>
        </p:nvSpPr>
        <p:spPr/>
        <p:txBody>
          <a:bodyPr/>
          <a:lstStyle/>
          <a:p>
            <a:fld id="{138B83E2-53D5-4C04-9EE8-5A731B870B9B}" type="slidenum">
              <a:rPr lang="nl-NL" smtClean="0"/>
              <a:t>10</a:t>
            </a:fld>
            <a:endParaRPr lang="nl-NL"/>
          </a:p>
        </p:txBody>
      </p:sp>
    </p:spTree>
    <p:extLst>
      <p:ext uri="{BB962C8B-B14F-4D97-AF65-F5344CB8AC3E}">
        <p14:creationId xmlns:p14="http://schemas.microsoft.com/office/powerpoint/2010/main" val="20094841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Jullie gaan nu zelf een opdracht ontwerpen.</a:t>
            </a:r>
            <a:r>
              <a:rPr lang="nl-NL" baseline="0" dirty="0" smtClean="0"/>
              <a:t> Het idee hierbij is dat je dit opdracht-format makkelijk zou moeten kunnen aanpassen aan elk gewenst onderwerp en elk niveau/</a:t>
            </a:r>
            <a:r>
              <a:rPr lang="nl-NL" baseline="0" dirty="0" err="1" smtClean="0"/>
              <a:t>jaarlaag</a:t>
            </a:r>
            <a:r>
              <a:rPr lang="nl-NL" baseline="0" dirty="0" smtClean="0"/>
              <a:t>. Bedenk dus het liefst een onderwerp dat je binnenkort gaat geven in één van jouw klassen, waar je nog niet zo’n kritisch-denk opdracht voor hebt maar wel zou kunnen introduceren.</a:t>
            </a:r>
          </a:p>
          <a:p>
            <a:r>
              <a:rPr lang="nl-NL" dirty="0" smtClean="0"/>
              <a:t>Op je tafel vind je voor</a:t>
            </a:r>
            <a:r>
              <a:rPr lang="nl-NL" baseline="0" dirty="0" smtClean="0"/>
              <a:t> 3 thema’s alvast wat bronnen, en een aantal voorbeelden van opdrachten die wij al gemaakt en getest hebben. Je vindt hier ook een formulier (voor én achterkant) om je op weg te helpen. </a:t>
            </a:r>
            <a:endParaRPr lang="nl-NL" dirty="0"/>
          </a:p>
        </p:txBody>
      </p:sp>
      <p:sp>
        <p:nvSpPr>
          <p:cNvPr id="4" name="Tijdelijke aanduiding voor dianummer 3"/>
          <p:cNvSpPr>
            <a:spLocks noGrp="1"/>
          </p:cNvSpPr>
          <p:nvPr>
            <p:ph type="sldNum" sz="quarter" idx="10"/>
          </p:nvPr>
        </p:nvSpPr>
        <p:spPr/>
        <p:txBody>
          <a:bodyPr/>
          <a:lstStyle/>
          <a:p>
            <a:fld id="{138B83E2-53D5-4C04-9EE8-5A731B870B9B}" type="slidenum">
              <a:rPr lang="nl-NL" smtClean="0"/>
              <a:t>12</a:t>
            </a:fld>
            <a:endParaRPr lang="nl-NL"/>
          </a:p>
        </p:txBody>
      </p:sp>
    </p:spTree>
    <p:extLst>
      <p:ext uri="{BB962C8B-B14F-4D97-AF65-F5344CB8AC3E}">
        <p14:creationId xmlns:p14="http://schemas.microsoft.com/office/powerpoint/2010/main" val="17403736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nl-NL" smtClean="0"/>
              <a:t>Klik om de stijl te bewerken</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p:txBody>
          <a:bodyPr/>
          <a:lstStyle/>
          <a:p>
            <a:fld id="{01192485-C13E-4C83-A60B-1D55A23C2507}" type="datetimeFigureOut">
              <a:rPr lang="nl-NL" smtClean="0"/>
              <a:t>13-1-2018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64CC0A51-BC72-4176-B5B1-EF258ACA0CA9}" type="slidenum">
              <a:rPr lang="nl-NL" smtClean="0"/>
              <a:t>‹nr.›</a:t>
            </a:fld>
            <a:endParaRPr lang="nl-NL"/>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780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01192485-C13E-4C83-A60B-1D55A23C2507}" type="datetimeFigureOut">
              <a:rPr lang="nl-NL" smtClean="0"/>
              <a:t>13-1-2018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64CC0A51-BC72-4176-B5B1-EF258ACA0CA9}" type="slidenum">
              <a:rPr lang="nl-NL" smtClean="0"/>
              <a:t>‹nr.›</a:t>
            </a:fld>
            <a:endParaRPr lang="nl-NL"/>
          </a:p>
        </p:txBody>
      </p:sp>
    </p:spTree>
    <p:extLst>
      <p:ext uri="{BB962C8B-B14F-4D97-AF65-F5344CB8AC3E}">
        <p14:creationId xmlns:p14="http://schemas.microsoft.com/office/powerpoint/2010/main" val="457017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nl-NL" smtClean="0"/>
              <a:t>Klik om de stijl te bewerken</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01192485-C13E-4C83-A60B-1D55A23C2507}" type="datetimeFigureOut">
              <a:rPr lang="nl-NL" smtClean="0"/>
              <a:t>13-1-2018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64CC0A51-BC72-4176-B5B1-EF258ACA0CA9}" type="slidenum">
              <a:rPr lang="nl-NL" smtClean="0"/>
              <a:t>‹nr.›</a:t>
            </a:fld>
            <a:endParaRPr lang="nl-NL"/>
          </a:p>
        </p:txBody>
      </p:sp>
    </p:spTree>
    <p:extLst>
      <p:ext uri="{BB962C8B-B14F-4D97-AF65-F5344CB8AC3E}">
        <p14:creationId xmlns:p14="http://schemas.microsoft.com/office/powerpoint/2010/main" val="837501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01192485-C13E-4C83-A60B-1D55A23C2507}" type="datetimeFigureOut">
              <a:rPr lang="nl-NL" smtClean="0"/>
              <a:t>13-1-2018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64CC0A51-BC72-4176-B5B1-EF258ACA0CA9}" type="slidenum">
              <a:rPr lang="nl-NL" smtClean="0"/>
              <a:t>‹nr.›</a:t>
            </a:fld>
            <a:endParaRPr lang="nl-NL"/>
          </a:p>
        </p:txBody>
      </p:sp>
    </p:spTree>
    <p:extLst>
      <p:ext uri="{BB962C8B-B14F-4D97-AF65-F5344CB8AC3E}">
        <p14:creationId xmlns:p14="http://schemas.microsoft.com/office/powerpoint/2010/main" val="3684663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nl-NL" smtClean="0"/>
              <a:t>Klik om de stijl te bewerken</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01192485-C13E-4C83-A60B-1D55A23C2507}" type="datetimeFigureOut">
              <a:rPr lang="nl-NL" smtClean="0"/>
              <a:t>13-1-2018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64CC0A51-BC72-4176-B5B1-EF258ACA0CA9}" type="slidenum">
              <a:rPr lang="nl-NL" smtClean="0"/>
              <a:t>‹nr.›</a:t>
            </a:fld>
            <a:endParaRPr lang="nl-NL"/>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79318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nl-NL" smtClean="0"/>
              <a:t>Klik om de stijl te bewerken</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01192485-C13E-4C83-A60B-1D55A23C2507}" type="datetimeFigureOut">
              <a:rPr lang="nl-NL" smtClean="0"/>
              <a:t>13-1-2018</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64CC0A51-BC72-4176-B5B1-EF258ACA0CA9}" type="slidenum">
              <a:rPr lang="nl-NL" smtClean="0"/>
              <a:t>‹nr.›</a:t>
            </a:fld>
            <a:endParaRPr lang="nl-NL"/>
          </a:p>
        </p:txBody>
      </p:sp>
    </p:spTree>
    <p:extLst>
      <p:ext uri="{BB962C8B-B14F-4D97-AF65-F5344CB8AC3E}">
        <p14:creationId xmlns:p14="http://schemas.microsoft.com/office/powerpoint/2010/main" val="1079215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nl-NL" smtClean="0"/>
              <a:t>Klik om de stijl te bewerken</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Content Placeholder 3"/>
          <p:cNvSpPr>
            <a:spLocks noGrp="1"/>
          </p:cNvSpPr>
          <p:nvPr>
            <p:ph sz="half" idx="2"/>
          </p:nvPr>
        </p:nvSpPr>
        <p:spPr>
          <a:xfrm>
            <a:off x="822960" y="2582334"/>
            <a:ext cx="3703320" cy="33782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Content Placeholder 5"/>
          <p:cNvSpPr>
            <a:spLocks noGrp="1"/>
          </p:cNvSpPr>
          <p:nvPr>
            <p:ph sz="quarter" idx="4"/>
          </p:nvPr>
        </p:nvSpPr>
        <p:spPr>
          <a:xfrm>
            <a:off x="4663440" y="2582334"/>
            <a:ext cx="3703320" cy="33782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01192485-C13E-4C83-A60B-1D55A23C2507}" type="datetimeFigureOut">
              <a:rPr lang="nl-NL" smtClean="0"/>
              <a:t>13-1-2018</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64CC0A51-BC72-4176-B5B1-EF258ACA0CA9}" type="slidenum">
              <a:rPr lang="nl-NL" smtClean="0"/>
              <a:t>‹nr.›</a:t>
            </a:fld>
            <a:endParaRPr lang="nl-NL"/>
          </a:p>
        </p:txBody>
      </p:sp>
    </p:spTree>
    <p:extLst>
      <p:ext uri="{BB962C8B-B14F-4D97-AF65-F5344CB8AC3E}">
        <p14:creationId xmlns:p14="http://schemas.microsoft.com/office/powerpoint/2010/main" val="2932694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Date Placeholder 2"/>
          <p:cNvSpPr>
            <a:spLocks noGrp="1"/>
          </p:cNvSpPr>
          <p:nvPr>
            <p:ph type="dt" sz="half" idx="10"/>
          </p:nvPr>
        </p:nvSpPr>
        <p:spPr/>
        <p:txBody>
          <a:bodyPr/>
          <a:lstStyle/>
          <a:p>
            <a:fld id="{01192485-C13E-4C83-A60B-1D55A23C2507}" type="datetimeFigureOut">
              <a:rPr lang="nl-NL" smtClean="0"/>
              <a:t>13-1-2018</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64CC0A51-BC72-4176-B5B1-EF258ACA0CA9}" type="slidenum">
              <a:rPr lang="nl-NL" smtClean="0"/>
              <a:t>‹nr.›</a:t>
            </a:fld>
            <a:endParaRPr lang="nl-NL"/>
          </a:p>
        </p:txBody>
      </p:sp>
    </p:spTree>
    <p:extLst>
      <p:ext uri="{BB962C8B-B14F-4D97-AF65-F5344CB8AC3E}">
        <p14:creationId xmlns:p14="http://schemas.microsoft.com/office/powerpoint/2010/main" val="307328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01192485-C13E-4C83-A60B-1D55A23C2507}" type="datetimeFigureOut">
              <a:rPr lang="nl-NL" smtClean="0"/>
              <a:t>13-1-2018</a:t>
            </a:fld>
            <a:endParaRPr lang="nl-NL"/>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nl-NL"/>
          </a:p>
        </p:txBody>
      </p:sp>
      <p:sp>
        <p:nvSpPr>
          <p:cNvPr id="9" name="Slide Number Placeholder 8"/>
          <p:cNvSpPr>
            <a:spLocks noGrp="1"/>
          </p:cNvSpPr>
          <p:nvPr>
            <p:ph type="sldNum" sz="quarter" idx="12"/>
          </p:nvPr>
        </p:nvSpPr>
        <p:spPr/>
        <p:txBody>
          <a:bodyPr/>
          <a:lstStyle/>
          <a:p>
            <a:fld id="{64CC0A51-BC72-4176-B5B1-EF258ACA0CA9}" type="slidenum">
              <a:rPr lang="nl-NL" smtClean="0"/>
              <a:t>‹nr.›</a:t>
            </a:fld>
            <a:endParaRPr lang="nl-NL"/>
          </a:p>
        </p:txBody>
      </p:sp>
    </p:spTree>
    <p:extLst>
      <p:ext uri="{BB962C8B-B14F-4D97-AF65-F5344CB8AC3E}">
        <p14:creationId xmlns:p14="http://schemas.microsoft.com/office/powerpoint/2010/main" val="329171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nl-NL" smtClean="0"/>
              <a:t>Klik om de stijl te bewerken</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01192485-C13E-4C83-A60B-1D55A23C2507}" type="datetimeFigureOut">
              <a:rPr lang="nl-NL" smtClean="0"/>
              <a:t>13-1-2018</a:t>
            </a:fld>
            <a:endParaRPr lang="nl-NL"/>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nl-NL"/>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4CC0A51-BC72-4176-B5B1-EF258ACA0CA9}" type="slidenum">
              <a:rPr lang="nl-NL" smtClean="0"/>
              <a:t>‹nr.›</a:t>
            </a:fld>
            <a:endParaRPr lang="nl-NL"/>
          </a:p>
        </p:txBody>
      </p:sp>
    </p:spTree>
    <p:extLst>
      <p:ext uri="{BB962C8B-B14F-4D97-AF65-F5344CB8AC3E}">
        <p14:creationId xmlns:p14="http://schemas.microsoft.com/office/powerpoint/2010/main" val="2287188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nl-NL" smtClean="0"/>
              <a:t>Klik om de stijl te bewerken</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01192485-C13E-4C83-A60B-1D55A23C2507}" type="datetimeFigureOut">
              <a:rPr lang="nl-NL" smtClean="0"/>
              <a:t>13-1-2018</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64CC0A51-BC72-4176-B5B1-EF258ACA0CA9}" type="slidenum">
              <a:rPr lang="nl-NL" smtClean="0"/>
              <a:t>‹nr.›</a:t>
            </a:fld>
            <a:endParaRPr lang="nl-NL"/>
          </a:p>
        </p:txBody>
      </p:sp>
    </p:spTree>
    <p:extLst>
      <p:ext uri="{BB962C8B-B14F-4D97-AF65-F5344CB8AC3E}">
        <p14:creationId xmlns:p14="http://schemas.microsoft.com/office/powerpoint/2010/main" val="3198578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nl-NL" smtClean="0"/>
              <a:t>Klik om de stijl te bewerken</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01192485-C13E-4C83-A60B-1D55A23C2507}" type="datetimeFigureOut">
              <a:rPr lang="nl-NL" smtClean="0"/>
              <a:t>13-1-2018</a:t>
            </a:fld>
            <a:endParaRPr lang="nl-NL"/>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nl-NL"/>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64CC0A51-BC72-4176-B5B1-EF258ACA0CA9}" type="slidenum">
              <a:rPr lang="nl-NL" smtClean="0"/>
              <a:t>‹nr.›</a:t>
            </a:fld>
            <a:endParaRPr lang="nl-NL"/>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493982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www.menti.com/" TargetMode="Externa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www.menti.co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mailto:meu@hermannwesselinkcollege.n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mailto:e.a.m.goossen@uva.n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goo.gl/K5rfr6"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822960" y="4353058"/>
            <a:ext cx="7543800" cy="1968279"/>
          </a:xfrm>
        </p:spPr>
        <p:txBody>
          <a:bodyPr>
            <a:normAutofit/>
          </a:bodyPr>
          <a:lstStyle/>
          <a:p>
            <a:r>
              <a:rPr lang="nl-NL" sz="6600" dirty="0" smtClean="0"/>
              <a:t>Je blik verruimen… maar hoe?</a:t>
            </a:r>
            <a:endParaRPr lang="nl-NL" sz="6600" dirty="0"/>
          </a:p>
        </p:txBody>
      </p:sp>
      <p:sp>
        <p:nvSpPr>
          <p:cNvPr id="3" name="Ondertitel 2"/>
          <p:cNvSpPr>
            <a:spLocks noGrp="1"/>
          </p:cNvSpPr>
          <p:nvPr>
            <p:ph type="subTitle" idx="1"/>
          </p:nvPr>
        </p:nvSpPr>
        <p:spPr>
          <a:xfrm>
            <a:off x="691274" y="758952"/>
            <a:ext cx="3903586" cy="3465318"/>
          </a:xfrm>
        </p:spPr>
        <p:txBody>
          <a:bodyPr>
            <a:normAutofit/>
          </a:bodyPr>
          <a:lstStyle/>
          <a:p>
            <a:r>
              <a:rPr lang="nl-NL" sz="2800" cap="none" dirty="0" smtClean="0">
                <a:latin typeface="+mn-lt"/>
              </a:rPr>
              <a:t>WELKOM!</a:t>
            </a:r>
            <a:endParaRPr lang="nl-NL" sz="2800" cap="none" dirty="0">
              <a:latin typeface="+mn-lt"/>
            </a:endParaRPr>
          </a:p>
          <a:p>
            <a:r>
              <a:rPr lang="nl-NL" sz="2800" cap="none" dirty="0" smtClean="0">
                <a:latin typeface="+mn-lt"/>
              </a:rPr>
              <a:t>Je mag meteen jouw mening geven!</a:t>
            </a:r>
          </a:p>
          <a:p>
            <a:r>
              <a:rPr lang="nl-NL" sz="2800" cap="none" dirty="0" smtClean="0">
                <a:latin typeface="+mn-lt"/>
              </a:rPr>
              <a:t>Pak je telefoon, surf naar </a:t>
            </a:r>
            <a:r>
              <a:rPr lang="nl-NL" sz="2800" cap="none" dirty="0" smtClean="0">
                <a:latin typeface="+mn-lt"/>
                <a:hlinkClick r:id="rId2"/>
              </a:rPr>
              <a:t>www.menti.com</a:t>
            </a:r>
            <a:r>
              <a:rPr lang="nl-NL" sz="2800" cap="none" dirty="0" smtClean="0">
                <a:latin typeface="+mn-lt"/>
              </a:rPr>
              <a:t> en vul de code in: </a:t>
            </a:r>
          </a:p>
          <a:p>
            <a:r>
              <a:rPr lang="nl-NL" sz="2800" dirty="0" smtClean="0">
                <a:latin typeface="+mn-lt"/>
              </a:rPr>
              <a:t>12 69 35</a:t>
            </a:r>
            <a:endParaRPr lang="nl-NL" sz="2800" dirty="0" smtClean="0">
              <a:latin typeface="+mn-lt"/>
            </a:endParaRPr>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4860" y="399044"/>
            <a:ext cx="4362450" cy="2943225"/>
          </a:xfrm>
          <a:prstGeom prst="rect">
            <a:avLst/>
          </a:prstGeom>
        </p:spPr>
      </p:pic>
      <p:sp>
        <p:nvSpPr>
          <p:cNvPr id="5" name="Tekstvak 4"/>
          <p:cNvSpPr txBox="1"/>
          <p:nvPr/>
        </p:nvSpPr>
        <p:spPr>
          <a:xfrm>
            <a:off x="4594860" y="3517510"/>
            <a:ext cx="4362450" cy="646331"/>
          </a:xfrm>
          <a:prstGeom prst="rect">
            <a:avLst/>
          </a:prstGeom>
          <a:noFill/>
        </p:spPr>
        <p:txBody>
          <a:bodyPr wrap="square" rtlCol="0">
            <a:spAutoFit/>
          </a:bodyPr>
          <a:lstStyle/>
          <a:p>
            <a:r>
              <a:rPr lang="nl-NL" i="1" dirty="0" smtClean="0"/>
              <a:t>Een workshop door:</a:t>
            </a:r>
          </a:p>
          <a:p>
            <a:r>
              <a:rPr lang="nl-NL" i="1" dirty="0" err="1" smtClean="0"/>
              <a:t>Evie</a:t>
            </a:r>
            <a:r>
              <a:rPr lang="nl-NL" i="1" dirty="0" smtClean="0"/>
              <a:t> Goossen en Inger van der Meulen</a:t>
            </a:r>
            <a:endParaRPr lang="nl-NL" i="1" dirty="0"/>
          </a:p>
        </p:txBody>
      </p:sp>
      <p:sp>
        <p:nvSpPr>
          <p:cNvPr id="6" name="Tekstvak 5"/>
          <p:cNvSpPr txBox="1"/>
          <p:nvPr/>
        </p:nvSpPr>
        <p:spPr>
          <a:xfrm>
            <a:off x="532220" y="306141"/>
            <a:ext cx="7834540" cy="403187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nl-NL" sz="4000" dirty="0" smtClean="0"/>
              <a:t>Planning:</a:t>
            </a:r>
          </a:p>
          <a:p>
            <a:endParaRPr lang="nl-NL" sz="2400" dirty="0" smtClean="0"/>
          </a:p>
          <a:p>
            <a:endParaRPr lang="nl-NL" sz="2400" dirty="0"/>
          </a:p>
          <a:p>
            <a:endParaRPr lang="nl-NL" sz="2400" dirty="0"/>
          </a:p>
          <a:p>
            <a:pPr marL="285750" indent="-285750">
              <a:buFont typeface="Arial" panose="020B0604020202020204" pitchFamily="34" charset="0"/>
              <a:buChar char="•"/>
            </a:pPr>
            <a:r>
              <a:rPr lang="nl-NL" sz="2400" dirty="0" err="1" smtClean="0"/>
              <a:t>Mentimeter</a:t>
            </a:r>
            <a:r>
              <a:rPr lang="nl-NL" sz="2400" dirty="0" smtClean="0"/>
              <a:t> (5min)</a:t>
            </a:r>
          </a:p>
          <a:p>
            <a:pPr marL="285750" indent="-285750">
              <a:buFont typeface="Arial" panose="020B0604020202020204" pitchFamily="34" charset="0"/>
              <a:buChar char="•"/>
            </a:pPr>
            <a:r>
              <a:rPr lang="nl-NL" sz="2400" dirty="0" smtClean="0"/>
              <a:t>Introductie met achtergronden (</a:t>
            </a:r>
            <a:r>
              <a:rPr lang="nl-NL" sz="2400" dirty="0" smtClean="0">
                <a:solidFill>
                  <a:schemeClr val="tx1"/>
                </a:solidFill>
              </a:rPr>
              <a:t>10min</a:t>
            </a:r>
            <a:r>
              <a:rPr lang="nl-NL" sz="2400" dirty="0" smtClean="0"/>
              <a:t>)</a:t>
            </a:r>
          </a:p>
          <a:p>
            <a:pPr marL="285750" indent="-285750">
              <a:buFont typeface="Arial" panose="020B0604020202020204" pitchFamily="34" charset="0"/>
              <a:buChar char="•"/>
            </a:pPr>
            <a:r>
              <a:rPr lang="nl-NL" sz="2400" dirty="0" smtClean="0"/>
              <a:t>Zelf aan de slag in de rol van de leerling (10min)</a:t>
            </a:r>
          </a:p>
          <a:p>
            <a:pPr marL="285750" indent="-285750">
              <a:buFont typeface="Arial" panose="020B0604020202020204" pitchFamily="34" charset="0"/>
              <a:buChar char="•"/>
            </a:pPr>
            <a:r>
              <a:rPr lang="nl-NL" sz="2400" dirty="0" smtClean="0"/>
              <a:t>Nabespreken werkvorm (10min)</a:t>
            </a:r>
          </a:p>
          <a:p>
            <a:pPr marL="285750" indent="-285750">
              <a:buFont typeface="Arial" panose="020B0604020202020204" pitchFamily="34" charset="0"/>
              <a:buChar char="•"/>
            </a:pPr>
            <a:r>
              <a:rPr lang="nl-NL" sz="2400" dirty="0" smtClean="0"/>
              <a:t>Zelf ontwerpen van een eigen opdracht (</a:t>
            </a:r>
            <a:r>
              <a:rPr lang="nl-NL" sz="2400" dirty="0" smtClean="0">
                <a:solidFill>
                  <a:schemeClr val="tx1"/>
                </a:solidFill>
              </a:rPr>
              <a:t>20min</a:t>
            </a:r>
            <a:r>
              <a:rPr lang="nl-NL" sz="2400" dirty="0" smtClean="0"/>
              <a:t>)</a:t>
            </a:r>
          </a:p>
          <a:p>
            <a:pPr marL="285750" indent="-285750">
              <a:buFont typeface="Arial" panose="020B0604020202020204" pitchFamily="34" charset="0"/>
              <a:buChar char="•"/>
            </a:pPr>
            <a:r>
              <a:rPr lang="nl-NL" sz="2400" dirty="0" smtClean="0"/>
              <a:t>Nabespreken ‘Zelf doen’ (15min)</a:t>
            </a:r>
            <a:endParaRPr lang="nl-NL" sz="2400" dirty="0"/>
          </a:p>
        </p:txBody>
      </p:sp>
      <p:pic>
        <p:nvPicPr>
          <p:cNvPr id="7" name="Afbeelding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94860" y="467386"/>
            <a:ext cx="2967105" cy="2024225"/>
          </a:xfrm>
          <a:prstGeom prst="rect">
            <a:avLst/>
          </a:prstGeom>
        </p:spPr>
      </p:pic>
    </p:spTree>
    <p:extLst>
      <p:ext uri="{BB962C8B-B14F-4D97-AF65-F5344CB8AC3E}">
        <p14:creationId xmlns:p14="http://schemas.microsoft.com/office/powerpoint/2010/main" val="3496181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1" presetClass="exit" presetSubtype="0" fill="hold" nodeType="with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2" presetClass="entr" presetSubtype="4"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 Maar hoe?</a:t>
            </a:r>
            <a:endParaRPr lang="nl-NL" dirty="0"/>
          </a:p>
        </p:txBody>
      </p:sp>
      <p:sp>
        <p:nvSpPr>
          <p:cNvPr id="3" name="Tijdelijke aanduiding voor inhoud 2"/>
          <p:cNvSpPr>
            <a:spLocks noGrp="1"/>
          </p:cNvSpPr>
          <p:nvPr>
            <p:ph idx="1"/>
          </p:nvPr>
        </p:nvSpPr>
        <p:spPr>
          <a:xfrm>
            <a:off x="338667" y="1845734"/>
            <a:ext cx="8669866" cy="4023360"/>
          </a:xfrm>
        </p:spPr>
        <p:txBody>
          <a:bodyPr/>
          <a:lstStyle/>
          <a:p>
            <a:pPr marL="0" indent="0">
              <a:buNone/>
            </a:pPr>
            <a:r>
              <a:rPr lang="nl-NL" sz="2800" dirty="0" smtClean="0">
                <a:solidFill>
                  <a:schemeClr val="accent1"/>
                </a:solidFill>
              </a:rPr>
              <a:t>0</a:t>
            </a:r>
            <a:r>
              <a:rPr lang="nl-NL" sz="3600" dirty="0" smtClean="0">
                <a:solidFill>
                  <a:schemeClr val="accent1"/>
                </a:solidFill>
              </a:rPr>
              <a:t>. </a:t>
            </a:r>
            <a:r>
              <a:rPr lang="nl-NL" sz="3600" dirty="0">
                <a:solidFill>
                  <a:schemeClr val="accent1"/>
                </a:solidFill>
              </a:rPr>
              <a:t> </a:t>
            </a:r>
            <a:r>
              <a:rPr lang="nl-NL" sz="2800" dirty="0" smtClean="0"/>
              <a:t>Individueel: bewustmaking van hun (intuïtieve) ideeën </a:t>
            </a:r>
          </a:p>
          <a:p>
            <a:pPr marL="457200" indent="-457200">
              <a:buFont typeface="+mj-lt"/>
              <a:buAutoNum type="arabicPeriod"/>
            </a:pPr>
            <a:r>
              <a:rPr lang="nl-NL" sz="2800" dirty="0" smtClean="0"/>
              <a:t>Bron over het onderwerp – ‘het dilemma’</a:t>
            </a:r>
          </a:p>
          <a:p>
            <a:pPr marL="457200" indent="-457200">
              <a:buFont typeface="+mj-lt"/>
              <a:buAutoNum type="arabicPeriod"/>
            </a:pPr>
            <a:r>
              <a:rPr lang="nl-NL" sz="2800" dirty="0" smtClean="0"/>
              <a:t>Verplaats je in de betrokkenen</a:t>
            </a:r>
          </a:p>
          <a:p>
            <a:pPr marL="457200" indent="-457200">
              <a:buFont typeface="+mj-lt"/>
              <a:buAutoNum type="arabicPeriod"/>
            </a:pPr>
            <a:r>
              <a:rPr lang="nl-NL" sz="2800" dirty="0" smtClean="0"/>
              <a:t>Verzamel (alle) relevante argumenten</a:t>
            </a:r>
          </a:p>
          <a:p>
            <a:pPr marL="457200" indent="-457200">
              <a:buFont typeface="+mj-lt"/>
              <a:buAutoNum type="arabicPeriod"/>
            </a:pPr>
            <a:r>
              <a:rPr lang="nl-NL" sz="2800" dirty="0" smtClean="0"/>
              <a:t>Rangschik argumenten</a:t>
            </a:r>
          </a:p>
          <a:p>
            <a:pPr marL="457200" indent="-457200">
              <a:buFont typeface="+mj-lt"/>
              <a:buAutoNum type="arabicPeriod"/>
            </a:pPr>
            <a:r>
              <a:rPr lang="nl-NL" sz="2800" dirty="0" smtClean="0"/>
              <a:t>Vorm jouw eigen onderbouwde mening</a:t>
            </a:r>
            <a:endParaRPr lang="nl-NL" sz="2800" dirty="0"/>
          </a:p>
        </p:txBody>
      </p:sp>
    </p:spTree>
    <p:extLst>
      <p:ext uri="{BB962C8B-B14F-4D97-AF65-F5344CB8AC3E}">
        <p14:creationId xmlns:p14="http://schemas.microsoft.com/office/powerpoint/2010/main" val="23228554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Andere voorbeelden</a:t>
            </a:r>
            <a:endParaRPr lang="nl-NL" dirty="0"/>
          </a:p>
        </p:txBody>
      </p:sp>
      <p:grpSp>
        <p:nvGrpSpPr>
          <p:cNvPr id="6" name="Groep 5"/>
          <p:cNvGrpSpPr/>
          <p:nvPr/>
        </p:nvGrpSpPr>
        <p:grpSpPr>
          <a:xfrm>
            <a:off x="133166" y="1751441"/>
            <a:ext cx="8803671" cy="4250046"/>
            <a:chOff x="-49081" y="-140611"/>
            <a:chExt cx="6386653" cy="2649247"/>
          </a:xfrm>
        </p:grpSpPr>
        <p:pic>
          <p:nvPicPr>
            <p:cNvPr id="9" name="Afbeelding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23122" y="58286"/>
              <a:ext cx="1314450" cy="1253490"/>
            </a:xfrm>
            <a:prstGeom prst="rect">
              <a:avLst/>
            </a:prstGeom>
            <a:noFill/>
            <a:ln>
              <a:noFill/>
            </a:ln>
          </p:spPr>
        </p:pic>
        <p:pic>
          <p:nvPicPr>
            <p:cNvPr id="8" name="Afbeelding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081" y="81146"/>
              <a:ext cx="1230630" cy="1230630"/>
            </a:xfrm>
            <a:prstGeom prst="rect">
              <a:avLst/>
            </a:prstGeom>
            <a:noFill/>
            <a:ln>
              <a:noFill/>
            </a:ln>
          </p:spPr>
        </p:pic>
        <p:grpSp>
          <p:nvGrpSpPr>
            <p:cNvPr id="7" name="Groep 6"/>
            <p:cNvGrpSpPr/>
            <p:nvPr/>
          </p:nvGrpSpPr>
          <p:grpSpPr>
            <a:xfrm>
              <a:off x="872219" y="-140611"/>
              <a:ext cx="4551985" cy="2649247"/>
              <a:chOff x="-394606" y="-140611"/>
              <a:chExt cx="4551985" cy="2649247"/>
            </a:xfrm>
          </p:grpSpPr>
          <p:sp>
            <p:nvSpPr>
              <p:cNvPr id="10" name="Left-Right Arrow 5"/>
              <p:cNvSpPr/>
              <p:nvPr/>
            </p:nvSpPr>
            <p:spPr>
              <a:xfrm>
                <a:off x="38099" y="-140611"/>
                <a:ext cx="3681671" cy="825663"/>
              </a:xfrm>
              <a:prstGeom prst="leftRightArrow">
                <a:avLst/>
              </a:prstGeom>
              <a:solidFill>
                <a:schemeClr val="accent2"/>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nl-NL" sz="2200" kern="1200" dirty="0">
                    <a:solidFill>
                      <a:srgbClr val="FFFFFF"/>
                    </a:solidFill>
                    <a:effectLst/>
                    <a:ea typeface="Calibri" panose="020F0502020204030204" pitchFamily="34" charset="0"/>
                  </a:rPr>
                  <a:t>Vind je kweekvlees een goede </a:t>
                </a:r>
                <a:r>
                  <a:rPr lang="nl-NL" sz="2200" kern="1200" dirty="0" smtClean="0">
                    <a:solidFill>
                      <a:srgbClr val="FFFFFF"/>
                    </a:solidFill>
                    <a:effectLst/>
                    <a:ea typeface="Calibri" panose="020F0502020204030204" pitchFamily="34" charset="0"/>
                  </a:rPr>
                  <a:t>ontwikkeling? (V2)</a:t>
                </a:r>
                <a:endParaRPr lang="nl-NL" sz="2200" dirty="0">
                  <a:effectLst/>
                  <a:latin typeface="Times New Roman" panose="02020603050405020304" pitchFamily="18" charset="0"/>
                  <a:ea typeface="Times New Roman" panose="02020603050405020304" pitchFamily="18" charset="0"/>
                </a:endParaRPr>
              </a:p>
            </p:txBody>
          </p:sp>
          <p:sp>
            <p:nvSpPr>
              <p:cNvPr id="11" name="Left-Right Arrow 6"/>
              <p:cNvSpPr/>
              <p:nvPr/>
            </p:nvSpPr>
            <p:spPr>
              <a:xfrm>
                <a:off x="-85726" y="628650"/>
                <a:ext cx="3896994" cy="765997"/>
              </a:xfrm>
              <a:prstGeom prst="leftRightArrow">
                <a:avLst/>
              </a:prstGeom>
              <a:solidFill>
                <a:schemeClr val="accent2"/>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nl-NL" sz="2200" kern="1200" dirty="0">
                    <a:solidFill>
                      <a:srgbClr val="FFFFFF"/>
                    </a:solidFill>
                    <a:effectLst/>
                    <a:ea typeface="Calibri" panose="020F0502020204030204" pitchFamily="34" charset="0"/>
                  </a:rPr>
                  <a:t>Meer, minder of even veel melk drinken</a:t>
                </a:r>
                <a:r>
                  <a:rPr lang="nl-NL" sz="2200" kern="1200" dirty="0" smtClean="0">
                    <a:solidFill>
                      <a:srgbClr val="FFFFFF"/>
                    </a:solidFill>
                    <a:effectLst/>
                    <a:ea typeface="Calibri" panose="020F0502020204030204" pitchFamily="34" charset="0"/>
                  </a:rPr>
                  <a:t>? (V3)</a:t>
                </a:r>
                <a:endParaRPr lang="nl-NL" sz="2200" dirty="0">
                  <a:effectLst/>
                  <a:latin typeface="Times New Roman" panose="02020603050405020304" pitchFamily="18" charset="0"/>
                  <a:ea typeface="Times New Roman" panose="02020603050405020304" pitchFamily="18" charset="0"/>
                </a:endParaRPr>
              </a:p>
            </p:txBody>
          </p:sp>
          <p:sp>
            <p:nvSpPr>
              <p:cNvPr id="12" name="Left-Right Arrow 7"/>
              <p:cNvSpPr/>
              <p:nvPr/>
            </p:nvSpPr>
            <p:spPr>
              <a:xfrm>
                <a:off x="-264538" y="1865187"/>
                <a:ext cx="4254619" cy="643449"/>
              </a:xfrm>
              <a:prstGeom prst="leftRightArrow">
                <a:avLst/>
              </a:prstGeom>
              <a:solidFill>
                <a:schemeClr val="accent2"/>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nl-NL" sz="2200" kern="1200" dirty="0">
                    <a:solidFill>
                      <a:srgbClr val="FFFFFF"/>
                    </a:solidFill>
                    <a:effectLst/>
                    <a:ea typeface="Calibri" panose="020F0502020204030204" pitchFamily="34" charset="0"/>
                  </a:rPr>
                  <a:t>Zou iedereen orgaandonor moeten zijn</a:t>
                </a:r>
                <a:r>
                  <a:rPr lang="nl-NL" sz="2200" kern="1200" dirty="0" smtClean="0">
                    <a:solidFill>
                      <a:srgbClr val="FFFFFF"/>
                    </a:solidFill>
                    <a:effectLst/>
                    <a:ea typeface="Calibri" panose="020F0502020204030204" pitchFamily="34" charset="0"/>
                  </a:rPr>
                  <a:t>? (V5)</a:t>
                </a:r>
                <a:endParaRPr lang="nl-NL" sz="2200" dirty="0">
                  <a:effectLst/>
                  <a:latin typeface="Times New Roman" panose="02020603050405020304" pitchFamily="18" charset="0"/>
                  <a:ea typeface="Times New Roman" panose="02020603050405020304" pitchFamily="18" charset="0"/>
                </a:endParaRPr>
              </a:p>
            </p:txBody>
          </p:sp>
          <p:sp>
            <p:nvSpPr>
              <p:cNvPr id="13" name="Left-Right Arrow 8"/>
              <p:cNvSpPr/>
              <p:nvPr/>
            </p:nvSpPr>
            <p:spPr>
              <a:xfrm>
                <a:off x="-394606" y="1228725"/>
                <a:ext cx="4551985" cy="679837"/>
              </a:xfrm>
              <a:prstGeom prst="leftRightArrow">
                <a:avLst/>
              </a:prstGeom>
              <a:solidFill>
                <a:schemeClr val="accent2"/>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nl-NL" sz="2200" kern="1200" dirty="0" smtClean="0">
                    <a:solidFill>
                      <a:srgbClr val="FFFFFF"/>
                    </a:solidFill>
                    <a:effectLst/>
                    <a:ea typeface="Calibri" panose="020F0502020204030204" pitchFamily="34" charset="0"/>
                  </a:rPr>
                  <a:t>Biologisch </a:t>
                </a:r>
                <a:r>
                  <a:rPr lang="nl-NL" sz="2200" kern="1200" dirty="0">
                    <a:solidFill>
                      <a:srgbClr val="FFFFFF"/>
                    </a:solidFill>
                    <a:effectLst/>
                    <a:ea typeface="Calibri" panose="020F0502020204030204" pitchFamily="34" charset="0"/>
                  </a:rPr>
                  <a:t>of niet-biologisch eten kopen</a:t>
                </a:r>
                <a:r>
                  <a:rPr lang="nl-NL" sz="2200" kern="1200" dirty="0" smtClean="0">
                    <a:solidFill>
                      <a:srgbClr val="FFFFFF"/>
                    </a:solidFill>
                    <a:effectLst/>
                    <a:ea typeface="Calibri" panose="020F0502020204030204" pitchFamily="34" charset="0"/>
                  </a:rPr>
                  <a:t>? (V3)</a:t>
                </a:r>
                <a:endParaRPr lang="nl-NL" sz="2200" dirty="0">
                  <a:effectLst/>
                  <a:latin typeface="Times New Roman" panose="02020603050405020304" pitchFamily="18" charset="0"/>
                  <a:ea typeface="Times New Roman" panose="02020603050405020304" pitchFamily="18" charset="0"/>
                </a:endParaRPr>
              </a:p>
            </p:txBody>
          </p:sp>
        </p:grpSp>
      </p:grpSp>
    </p:spTree>
    <p:extLst>
      <p:ext uri="{BB962C8B-B14F-4D97-AF65-F5344CB8AC3E}">
        <p14:creationId xmlns:p14="http://schemas.microsoft.com/office/powerpoint/2010/main" val="7844710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83325" y="394977"/>
            <a:ext cx="8560675" cy="1450757"/>
          </a:xfrm>
        </p:spPr>
        <p:txBody>
          <a:bodyPr/>
          <a:lstStyle/>
          <a:p>
            <a:r>
              <a:rPr lang="nl-NL" dirty="0" smtClean="0"/>
              <a:t>Zelf opdracht ontwerpen – </a:t>
            </a:r>
            <a:r>
              <a:rPr lang="nl-NL" dirty="0" smtClean="0">
                <a:solidFill>
                  <a:schemeClr val="tx1"/>
                </a:solidFill>
              </a:rPr>
              <a:t>20 </a:t>
            </a:r>
            <a:r>
              <a:rPr lang="nl-NL" dirty="0" smtClean="0"/>
              <a:t>min</a:t>
            </a:r>
            <a:endParaRPr lang="nl-NL" dirty="0"/>
          </a:p>
        </p:txBody>
      </p:sp>
      <p:sp>
        <p:nvSpPr>
          <p:cNvPr id="3" name="Tijdelijke aanduiding voor inhoud 2"/>
          <p:cNvSpPr>
            <a:spLocks noGrp="1"/>
          </p:cNvSpPr>
          <p:nvPr>
            <p:ph idx="1"/>
          </p:nvPr>
        </p:nvSpPr>
        <p:spPr>
          <a:xfrm>
            <a:off x="822959" y="1845733"/>
            <a:ext cx="8033174" cy="4487333"/>
          </a:xfrm>
        </p:spPr>
        <p:txBody>
          <a:bodyPr>
            <a:normAutofit/>
          </a:bodyPr>
          <a:lstStyle/>
          <a:p>
            <a:pPr marL="457200" indent="-457200">
              <a:buFont typeface="+mj-lt"/>
              <a:buAutoNum type="arabicPeriod"/>
            </a:pPr>
            <a:r>
              <a:rPr lang="nl-NL" sz="2800" dirty="0" smtClean="0">
                <a:solidFill>
                  <a:schemeClr val="tx1"/>
                </a:solidFill>
              </a:rPr>
              <a:t>Ontwerp alleen, als duo of trio een opdracht.</a:t>
            </a:r>
          </a:p>
          <a:p>
            <a:pPr marL="457200" indent="-457200">
              <a:buFont typeface="+mj-lt"/>
              <a:buAutoNum type="arabicPeriod"/>
            </a:pPr>
            <a:r>
              <a:rPr lang="nl-NL" sz="2800" dirty="0" smtClean="0">
                <a:solidFill>
                  <a:schemeClr val="tx1"/>
                </a:solidFill>
              </a:rPr>
              <a:t>Kies uit één van de themamappen op tafel een bron als uitgangspunt.</a:t>
            </a:r>
          </a:p>
          <a:p>
            <a:pPr marL="457200" indent="-457200">
              <a:buFont typeface="+mj-lt"/>
              <a:buAutoNum type="arabicPeriod"/>
            </a:pPr>
            <a:r>
              <a:rPr lang="nl-NL" sz="2800" dirty="0" smtClean="0">
                <a:solidFill>
                  <a:schemeClr val="tx1"/>
                </a:solidFill>
              </a:rPr>
              <a:t>Gebruik het ontwerpsjabloon als hulpmiddel. (Sla gerust vragen over als je er even niet uitkomt.)</a:t>
            </a:r>
          </a:p>
          <a:p>
            <a:pPr marL="457200" indent="-457200">
              <a:buFont typeface="+mj-lt"/>
              <a:buAutoNum type="arabicPeriod"/>
            </a:pPr>
            <a:r>
              <a:rPr lang="nl-NL" sz="2800" dirty="0" smtClean="0">
                <a:solidFill>
                  <a:schemeClr val="tx1"/>
                </a:solidFill>
              </a:rPr>
              <a:t>Nabespreking zal gaan over:</a:t>
            </a:r>
          </a:p>
          <a:p>
            <a:pPr marL="749808" lvl="1" indent="-457200">
              <a:buFont typeface="+mj-lt"/>
              <a:buAutoNum type="arabicPeriod"/>
            </a:pPr>
            <a:r>
              <a:rPr lang="nl-NL" sz="2400" dirty="0" smtClean="0">
                <a:solidFill>
                  <a:schemeClr val="tx1"/>
                </a:solidFill>
              </a:rPr>
              <a:t>Emotionele veiligheid?</a:t>
            </a:r>
          </a:p>
          <a:p>
            <a:pPr marL="749808" lvl="1" indent="-457200">
              <a:buFont typeface="+mj-lt"/>
              <a:buAutoNum type="arabicPeriod"/>
            </a:pPr>
            <a:r>
              <a:rPr lang="nl-NL" sz="2400" dirty="0" smtClean="0">
                <a:solidFill>
                  <a:schemeClr val="tx1"/>
                </a:solidFill>
              </a:rPr>
              <a:t>Wat kon je met de bron?</a:t>
            </a:r>
          </a:p>
          <a:p>
            <a:pPr marL="749808" lvl="1" indent="-457200">
              <a:buFont typeface="+mj-lt"/>
              <a:buAutoNum type="arabicPeriod"/>
            </a:pPr>
            <a:r>
              <a:rPr lang="nl-NL" sz="2400" dirty="0" smtClean="0">
                <a:solidFill>
                  <a:schemeClr val="tx1"/>
                </a:solidFill>
              </a:rPr>
              <a:t>Verdere vragen n.a.v. je eigen ervaring.</a:t>
            </a:r>
          </a:p>
          <a:p>
            <a:endParaRPr lang="nl-NL" dirty="0"/>
          </a:p>
        </p:txBody>
      </p:sp>
    </p:spTree>
    <p:extLst>
      <p:ext uri="{BB962C8B-B14F-4D97-AF65-F5344CB8AC3E}">
        <p14:creationId xmlns:p14="http://schemas.microsoft.com/office/powerpoint/2010/main" val="20506080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22960" y="286604"/>
            <a:ext cx="7785012" cy="1450757"/>
          </a:xfrm>
        </p:spPr>
        <p:txBody>
          <a:bodyPr/>
          <a:lstStyle/>
          <a:p>
            <a:r>
              <a:rPr lang="nl-NL" dirty="0" smtClean="0"/>
              <a:t>Nabespreken ontwerpopdracht</a:t>
            </a:r>
            <a:endParaRPr lang="nl-NL" dirty="0"/>
          </a:p>
        </p:txBody>
      </p:sp>
      <p:sp>
        <p:nvSpPr>
          <p:cNvPr id="3" name="Tijdelijke aanduiding voor inhoud 2"/>
          <p:cNvSpPr>
            <a:spLocks noGrp="1"/>
          </p:cNvSpPr>
          <p:nvPr>
            <p:ph idx="1"/>
          </p:nvPr>
        </p:nvSpPr>
        <p:spPr/>
        <p:txBody>
          <a:bodyPr/>
          <a:lstStyle/>
          <a:p>
            <a:pPr marL="749808" lvl="1" indent="-457200">
              <a:buFont typeface="+mj-lt"/>
              <a:buAutoNum type="arabicPeriod"/>
            </a:pPr>
            <a:r>
              <a:rPr lang="nl-NL" sz="2400" dirty="0">
                <a:solidFill>
                  <a:schemeClr val="tx1"/>
                </a:solidFill>
              </a:rPr>
              <a:t>Emotionele veiligheid?</a:t>
            </a:r>
          </a:p>
          <a:p>
            <a:pPr marL="749808" lvl="1" indent="-457200">
              <a:buFont typeface="+mj-lt"/>
              <a:buAutoNum type="arabicPeriod"/>
            </a:pPr>
            <a:r>
              <a:rPr lang="nl-NL" sz="2400" dirty="0">
                <a:solidFill>
                  <a:schemeClr val="tx1"/>
                </a:solidFill>
              </a:rPr>
              <a:t>Wat kon je met de bron?</a:t>
            </a:r>
          </a:p>
          <a:p>
            <a:pPr marL="749808" lvl="1" indent="-457200">
              <a:buFont typeface="+mj-lt"/>
              <a:buAutoNum type="arabicPeriod"/>
            </a:pPr>
            <a:r>
              <a:rPr lang="nl-NL" sz="2400" dirty="0">
                <a:solidFill>
                  <a:schemeClr val="tx1"/>
                </a:solidFill>
              </a:rPr>
              <a:t>Verdere vragen n.a.v. je eigen ervaring.</a:t>
            </a:r>
          </a:p>
        </p:txBody>
      </p:sp>
      <p:pic>
        <p:nvPicPr>
          <p:cNvPr id="1026" name="Picture 2" descr="Afbeeldingsresultaat voor nabesprek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0209" y="3857414"/>
            <a:ext cx="5829300" cy="2400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01480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smtClean="0"/>
              <a:t>Reflectie</a:t>
            </a:r>
            <a:endParaRPr lang="nl-NL" dirty="0"/>
          </a:p>
        </p:txBody>
      </p:sp>
      <p:pic>
        <p:nvPicPr>
          <p:cNvPr id="5" name="Tijdelijke aanduiding voor inhoud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25721" y="2409727"/>
            <a:ext cx="3938278" cy="2722950"/>
          </a:xfrm>
        </p:spPr>
      </p:pic>
      <p:sp>
        <p:nvSpPr>
          <p:cNvPr id="6" name="Tekstvak 5"/>
          <p:cNvSpPr txBox="1"/>
          <p:nvPr/>
        </p:nvSpPr>
        <p:spPr>
          <a:xfrm>
            <a:off x="2625721" y="5451100"/>
            <a:ext cx="3938278" cy="707886"/>
          </a:xfrm>
          <a:prstGeom prst="rect">
            <a:avLst/>
          </a:prstGeom>
          <a:noFill/>
        </p:spPr>
        <p:txBody>
          <a:bodyPr wrap="square" rtlCol="0">
            <a:spAutoFit/>
          </a:bodyPr>
          <a:lstStyle/>
          <a:p>
            <a:pPr algn="ctr"/>
            <a:r>
              <a:rPr lang="nl-NL" sz="2000" dirty="0" smtClean="0">
                <a:hlinkClick r:id="rId4"/>
              </a:rPr>
              <a:t>www.menti.com</a:t>
            </a:r>
            <a:endParaRPr lang="nl-NL" sz="2000" dirty="0" smtClean="0"/>
          </a:p>
          <a:p>
            <a:pPr algn="ctr"/>
            <a:r>
              <a:rPr lang="nl-NL" sz="2000" dirty="0" smtClean="0"/>
              <a:t>Code:</a:t>
            </a:r>
            <a:endParaRPr lang="nl-NL" sz="2000" dirty="0"/>
          </a:p>
        </p:txBody>
      </p:sp>
    </p:spTree>
    <p:extLst>
      <p:ext uri="{BB962C8B-B14F-4D97-AF65-F5344CB8AC3E}">
        <p14:creationId xmlns:p14="http://schemas.microsoft.com/office/powerpoint/2010/main" val="8370644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Afsluiting</a:t>
            </a:r>
            <a:endParaRPr lang="nl-NL" dirty="0"/>
          </a:p>
        </p:txBody>
      </p:sp>
      <p:sp>
        <p:nvSpPr>
          <p:cNvPr id="3" name="Tijdelijke aanduiding voor inhoud 2"/>
          <p:cNvSpPr>
            <a:spLocks noGrp="1"/>
          </p:cNvSpPr>
          <p:nvPr>
            <p:ph idx="1"/>
          </p:nvPr>
        </p:nvSpPr>
        <p:spPr>
          <a:xfrm>
            <a:off x="822959" y="1845734"/>
            <a:ext cx="7543801" cy="1618683"/>
          </a:xfrm>
        </p:spPr>
        <p:txBody>
          <a:bodyPr>
            <a:normAutofit/>
          </a:bodyPr>
          <a:lstStyle/>
          <a:p>
            <a:pPr>
              <a:lnSpc>
                <a:spcPct val="50000"/>
              </a:lnSpc>
            </a:pPr>
            <a:r>
              <a:rPr lang="nl-NL" dirty="0" smtClean="0"/>
              <a:t>Voor vragen:</a:t>
            </a:r>
          </a:p>
          <a:p>
            <a:pPr>
              <a:lnSpc>
                <a:spcPct val="50000"/>
              </a:lnSpc>
              <a:buFont typeface="Arial" panose="020B0604020202020204" pitchFamily="34" charset="0"/>
              <a:buChar char="•"/>
            </a:pPr>
            <a:r>
              <a:rPr lang="nl-NL" dirty="0"/>
              <a:t> </a:t>
            </a:r>
            <a:r>
              <a:rPr lang="nl-NL" dirty="0" err="1" smtClean="0"/>
              <a:t>Inger</a:t>
            </a:r>
            <a:r>
              <a:rPr lang="nl-NL" dirty="0" smtClean="0"/>
              <a:t> van der Meulen: </a:t>
            </a:r>
            <a:r>
              <a:rPr lang="nl-NL" dirty="0" smtClean="0">
                <a:hlinkClick r:id="rId3"/>
              </a:rPr>
              <a:t>meu@hermannwesselinkcollege.nl</a:t>
            </a:r>
            <a:endParaRPr lang="nl-NL" dirty="0" smtClean="0"/>
          </a:p>
          <a:p>
            <a:pPr>
              <a:lnSpc>
                <a:spcPct val="50000"/>
              </a:lnSpc>
              <a:buFont typeface="Arial" panose="020B0604020202020204" pitchFamily="34" charset="0"/>
              <a:buChar char="•"/>
            </a:pPr>
            <a:r>
              <a:rPr lang="nl-NL" dirty="0"/>
              <a:t> </a:t>
            </a:r>
            <a:r>
              <a:rPr lang="nl-NL" dirty="0" err="1" smtClean="0"/>
              <a:t>Evie</a:t>
            </a:r>
            <a:r>
              <a:rPr lang="nl-NL" dirty="0" smtClean="0"/>
              <a:t> Goossen: </a:t>
            </a:r>
            <a:r>
              <a:rPr lang="nl-NL" dirty="0" smtClean="0">
                <a:hlinkClick r:id="rId4"/>
              </a:rPr>
              <a:t>e.a.m.goossen@uva.nl</a:t>
            </a:r>
            <a:r>
              <a:rPr lang="nl-NL" dirty="0" smtClean="0"/>
              <a:t> </a:t>
            </a:r>
          </a:p>
          <a:p>
            <a:pPr>
              <a:buFont typeface="Arial" panose="020B0604020202020204" pitchFamily="34" charset="0"/>
              <a:buChar char="•"/>
            </a:pPr>
            <a:endParaRPr lang="nl-NL" dirty="0"/>
          </a:p>
          <a:p>
            <a:pPr>
              <a:buFont typeface="Arial" panose="020B0604020202020204" pitchFamily="34" charset="0"/>
              <a:buChar char="•"/>
            </a:pPr>
            <a:endParaRPr lang="nl-NL" dirty="0" smtClean="0"/>
          </a:p>
          <a:p>
            <a:pPr marL="0" indent="0">
              <a:lnSpc>
                <a:spcPct val="50000"/>
              </a:lnSpc>
              <a:buNone/>
            </a:pPr>
            <a:endParaRPr lang="nl-NL" sz="2100" b="1" dirty="0"/>
          </a:p>
          <a:p>
            <a:pPr marL="0" indent="0">
              <a:lnSpc>
                <a:spcPct val="50000"/>
              </a:lnSpc>
              <a:buNone/>
            </a:pPr>
            <a:endParaRPr lang="nl-NL" sz="1600" b="1" dirty="0" smtClean="0"/>
          </a:p>
          <a:p>
            <a:pPr marL="0" indent="0">
              <a:lnSpc>
                <a:spcPct val="50000"/>
              </a:lnSpc>
              <a:buNone/>
            </a:pPr>
            <a:endParaRPr lang="nl-NL" sz="1600" dirty="0" smtClean="0"/>
          </a:p>
          <a:p>
            <a:pPr marL="0" indent="0">
              <a:lnSpc>
                <a:spcPct val="50000"/>
              </a:lnSpc>
              <a:buNone/>
            </a:pPr>
            <a:endParaRPr lang="nl-NL" sz="1600" dirty="0" smtClean="0"/>
          </a:p>
          <a:p>
            <a:pPr marL="0" indent="0">
              <a:buNone/>
            </a:pPr>
            <a:endParaRPr lang="nl-NL" dirty="0"/>
          </a:p>
        </p:txBody>
      </p:sp>
      <p:sp>
        <p:nvSpPr>
          <p:cNvPr id="4" name="Tijdelijke aanduiding voor inhoud 2"/>
          <p:cNvSpPr txBox="1">
            <a:spLocks/>
          </p:cNvSpPr>
          <p:nvPr/>
        </p:nvSpPr>
        <p:spPr>
          <a:xfrm>
            <a:off x="264660" y="3464416"/>
            <a:ext cx="3058090" cy="2743201"/>
          </a:xfrm>
          <a:prstGeom prst="rect">
            <a:avLst/>
          </a:prstGeom>
        </p:spPr>
        <p:txBody>
          <a:bodyPr vert="horz" lIns="0" tIns="45720" rIns="0" bIns="45720" numCol="1" rtlCol="0">
            <a:normAutofit fontScale="850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70000"/>
              </a:lnSpc>
            </a:pPr>
            <a:r>
              <a:rPr lang="nl-NL" b="1" dirty="0"/>
              <a:t>Bronnen</a:t>
            </a:r>
          </a:p>
          <a:p>
            <a:pPr>
              <a:lnSpc>
                <a:spcPct val="70000"/>
              </a:lnSpc>
            </a:pPr>
            <a:r>
              <a:rPr lang="nl-NL" b="1" dirty="0"/>
              <a:t>In de </a:t>
            </a:r>
            <a:r>
              <a:rPr lang="nl-NL" b="1" dirty="0" err="1"/>
              <a:t>Ppt</a:t>
            </a:r>
            <a:r>
              <a:rPr lang="nl-NL" b="1" dirty="0"/>
              <a:t>:</a:t>
            </a:r>
          </a:p>
          <a:p>
            <a:pPr>
              <a:lnSpc>
                <a:spcPct val="70000"/>
              </a:lnSpc>
            </a:pPr>
            <a:r>
              <a:rPr lang="nl-NL" dirty="0"/>
              <a:t>www.mentimeter.com </a:t>
            </a:r>
          </a:p>
          <a:p>
            <a:pPr>
              <a:lnSpc>
                <a:spcPct val="70000"/>
              </a:lnSpc>
            </a:pPr>
            <a:r>
              <a:rPr lang="nl-NL" dirty="0"/>
              <a:t>Food Inc. (2008) Robert Kenner</a:t>
            </a:r>
          </a:p>
          <a:p>
            <a:pPr>
              <a:lnSpc>
                <a:spcPct val="70000"/>
              </a:lnSpc>
            </a:pPr>
            <a:r>
              <a:rPr lang="nl-NL" dirty="0"/>
              <a:t>curriculumvandetoekomst.slo.nl</a:t>
            </a:r>
          </a:p>
          <a:p>
            <a:pPr>
              <a:lnSpc>
                <a:spcPct val="70000"/>
              </a:lnSpc>
            </a:pPr>
            <a:r>
              <a:rPr lang="nl-NL" dirty="0"/>
              <a:t>www.schoolenveiligheid.nl </a:t>
            </a:r>
          </a:p>
          <a:p>
            <a:pPr>
              <a:lnSpc>
                <a:spcPct val="70000"/>
              </a:lnSpc>
            </a:pPr>
            <a:r>
              <a:rPr lang="nl-NL" dirty="0"/>
              <a:t>www.onderwijsinspectie.nl </a:t>
            </a:r>
          </a:p>
          <a:p>
            <a:pPr>
              <a:lnSpc>
                <a:spcPct val="70000"/>
              </a:lnSpc>
            </a:pPr>
            <a:r>
              <a:rPr lang="nl-NL" dirty="0"/>
              <a:t>www.cartoonstock.com </a:t>
            </a:r>
          </a:p>
          <a:p>
            <a:pPr>
              <a:lnSpc>
                <a:spcPct val="70000"/>
              </a:lnSpc>
            </a:pPr>
            <a:endParaRPr lang="nl-NL" b="1" i="1" dirty="0" smtClean="0"/>
          </a:p>
          <a:p>
            <a:pPr>
              <a:lnSpc>
                <a:spcPct val="70000"/>
              </a:lnSpc>
            </a:pPr>
            <a:endParaRPr lang="nl-NL" dirty="0" smtClean="0"/>
          </a:p>
          <a:p>
            <a:pPr marL="0" indent="0">
              <a:lnSpc>
                <a:spcPct val="50000"/>
              </a:lnSpc>
              <a:buFont typeface="Calibri" panose="020F0502020204030204" pitchFamily="34" charset="0"/>
              <a:buNone/>
            </a:pPr>
            <a:endParaRPr lang="nl-NL" sz="2100" b="1" dirty="0" smtClean="0"/>
          </a:p>
          <a:p>
            <a:pPr marL="0" indent="0">
              <a:lnSpc>
                <a:spcPct val="50000"/>
              </a:lnSpc>
              <a:buFont typeface="Calibri" panose="020F0502020204030204" pitchFamily="34" charset="0"/>
              <a:buNone/>
            </a:pPr>
            <a:endParaRPr lang="nl-NL" sz="1600" b="1" dirty="0" smtClean="0"/>
          </a:p>
          <a:p>
            <a:pPr marL="0" indent="0">
              <a:lnSpc>
                <a:spcPct val="50000"/>
              </a:lnSpc>
              <a:buFont typeface="Calibri" panose="020F0502020204030204" pitchFamily="34" charset="0"/>
              <a:buNone/>
            </a:pPr>
            <a:endParaRPr lang="nl-NL" sz="1600" dirty="0" smtClean="0"/>
          </a:p>
          <a:p>
            <a:pPr marL="0" indent="0">
              <a:lnSpc>
                <a:spcPct val="50000"/>
              </a:lnSpc>
              <a:buFont typeface="Calibri" panose="020F0502020204030204" pitchFamily="34" charset="0"/>
              <a:buNone/>
            </a:pPr>
            <a:endParaRPr lang="nl-NL" sz="1600" dirty="0" smtClean="0"/>
          </a:p>
          <a:p>
            <a:pPr marL="0" indent="0">
              <a:buFont typeface="Calibri" panose="020F0502020204030204" pitchFamily="34" charset="0"/>
              <a:buNone/>
            </a:pPr>
            <a:endParaRPr lang="nl-NL" dirty="0"/>
          </a:p>
        </p:txBody>
      </p:sp>
      <p:sp>
        <p:nvSpPr>
          <p:cNvPr id="6" name="Tijdelijke aanduiding voor inhoud 2"/>
          <p:cNvSpPr txBox="1">
            <a:spLocks/>
          </p:cNvSpPr>
          <p:nvPr/>
        </p:nvSpPr>
        <p:spPr>
          <a:xfrm>
            <a:off x="3322750" y="2949262"/>
            <a:ext cx="5718219" cy="3477295"/>
          </a:xfrm>
          <a:prstGeom prst="rect">
            <a:avLst/>
          </a:prstGeom>
        </p:spPr>
        <p:txBody>
          <a:bodyPr vert="horz" lIns="0" tIns="45720" rIns="0" bIns="45720" numCol="1" rtlCol="0">
            <a:normAutofit fontScale="62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70000"/>
              </a:lnSpc>
            </a:pPr>
            <a:r>
              <a:rPr lang="nl-NL" sz="1800" b="1" dirty="0" smtClean="0"/>
              <a:t>Achtergronden</a:t>
            </a:r>
            <a:endParaRPr lang="nl-NL" sz="1800" b="1" dirty="0"/>
          </a:p>
          <a:p>
            <a:pPr>
              <a:lnSpc>
                <a:spcPct val="70000"/>
              </a:lnSpc>
              <a:buFont typeface="Arial" panose="020B0604020202020204" pitchFamily="34" charset="0"/>
              <a:buChar char="•"/>
            </a:pPr>
            <a:r>
              <a:rPr lang="nl-NL" sz="1900" dirty="0"/>
              <a:t>Bolt, </a:t>
            </a:r>
            <a:r>
              <a:rPr lang="nl-NL" sz="1900" dirty="0" smtClean="0"/>
              <a:t>L. e.a. </a:t>
            </a:r>
            <a:r>
              <a:rPr lang="nl-NL" sz="1900" dirty="0"/>
              <a:t>(2007) Ethiek in praktijk (6</a:t>
            </a:r>
            <a:r>
              <a:rPr lang="nl-NL" sz="1900" baseline="30000" dirty="0"/>
              <a:t>e</a:t>
            </a:r>
            <a:r>
              <a:rPr lang="nl-NL" sz="1900" dirty="0"/>
              <a:t> druk) Assen, Nederland: Van </a:t>
            </a:r>
            <a:r>
              <a:rPr lang="nl-NL" sz="1900" dirty="0" smtClean="0"/>
              <a:t>Gorcum</a:t>
            </a:r>
          </a:p>
          <a:p>
            <a:pPr>
              <a:lnSpc>
                <a:spcPct val="100000"/>
              </a:lnSpc>
              <a:buFont typeface="Arial" panose="020B0604020202020204" pitchFamily="34" charset="0"/>
              <a:buChar char="•"/>
            </a:pPr>
            <a:r>
              <a:rPr lang="nl-NL" sz="1900" dirty="0"/>
              <a:t>Van der Zande, P. A. M., Brekelmans, M., Vermunt, J. D., &amp; </a:t>
            </a:r>
            <a:r>
              <a:rPr lang="nl-NL" sz="1900" dirty="0" err="1"/>
              <a:t>Waarlo</a:t>
            </a:r>
            <a:r>
              <a:rPr lang="nl-NL" sz="1900" dirty="0"/>
              <a:t>, A. J. (2009). </a:t>
            </a:r>
            <a:r>
              <a:rPr lang="nl-NL" sz="1900" dirty="0" err="1"/>
              <a:t>Moral</a:t>
            </a:r>
            <a:r>
              <a:rPr lang="nl-NL" sz="1900" dirty="0"/>
              <a:t> </a:t>
            </a:r>
            <a:r>
              <a:rPr lang="nl-NL" sz="1900" dirty="0" err="1"/>
              <a:t>reasoning</a:t>
            </a:r>
            <a:r>
              <a:rPr lang="nl-NL" sz="1900" dirty="0"/>
              <a:t> in </a:t>
            </a:r>
            <a:r>
              <a:rPr lang="nl-NL" sz="1900" dirty="0" err="1"/>
              <a:t>genetics</a:t>
            </a:r>
            <a:r>
              <a:rPr lang="nl-NL" sz="1900" dirty="0"/>
              <a:t> </a:t>
            </a:r>
            <a:r>
              <a:rPr lang="nl-NL" sz="1900" dirty="0" err="1"/>
              <a:t>education</a:t>
            </a:r>
            <a:r>
              <a:rPr lang="nl-NL" sz="1900" dirty="0"/>
              <a:t>. Journal of </a:t>
            </a:r>
            <a:r>
              <a:rPr lang="nl-NL" sz="1900" dirty="0" err="1"/>
              <a:t>Biological</a:t>
            </a:r>
            <a:r>
              <a:rPr lang="nl-NL" sz="1900" dirty="0"/>
              <a:t> Education 44 (1), 31-36</a:t>
            </a:r>
            <a:r>
              <a:rPr lang="nl-NL" sz="1900" dirty="0" smtClean="0"/>
              <a:t>.</a:t>
            </a:r>
          </a:p>
          <a:p>
            <a:pPr>
              <a:lnSpc>
                <a:spcPct val="100000"/>
              </a:lnSpc>
              <a:buFont typeface="Arial" panose="020B0604020202020204" pitchFamily="34" charset="0"/>
              <a:buChar char="•"/>
            </a:pPr>
            <a:r>
              <a:rPr lang="nl-NL" sz="1900" dirty="0"/>
              <a:t>Zande, P. A. M. van der (2012). </a:t>
            </a:r>
            <a:r>
              <a:rPr lang="nl-NL" sz="1900" i="1" dirty="0" err="1"/>
              <a:t>Beweegredeneren</a:t>
            </a:r>
            <a:r>
              <a:rPr lang="nl-NL" sz="1900" i="1" dirty="0"/>
              <a:t>, een werkvorm bij dilemma’s in de klas</a:t>
            </a:r>
            <a:r>
              <a:rPr lang="nl-NL" sz="1900" dirty="0"/>
              <a:t>.</a:t>
            </a:r>
          </a:p>
          <a:p>
            <a:pPr>
              <a:lnSpc>
                <a:spcPct val="100000"/>
              </a:lnSpc>
              <a:buFont typeface="Arial" panose="020B0604020202020204" pitchFamily="34" charset="0"/>
              <a:buChar char="•"/>
            </a:pPr>
            <a:r>
              <a:rPr lang="nl-NL" sz="1900" dirty="0"/>
              <a:t>Leenders, H., &amp; </a:t>
            </a:r>
            <a:r>
              <a:rPr lang="nl-NL" sz="1900" dirty="0" err="1"/>
              <a:t>Veugelers</a:t>
            </a:r>
            <a:r>
              <a:rPr lang="nl-NL" sz="1900" dirty="0"/>
              <a:t>, W. (2005). Waardevormend onderwijs en burgerschap. </a:t>
            </a:r>
            <a:r>
              <a:rPr lang="nl-NL" sz="1900" i="1" dirty="0"/>
              <a:t>Pedagogiek</a:t>
            </a:r>
            <a:r>
              <a:rPr lang="nl-NL" sz="1900" dirty="0"/>
              <a:t>, </a:t>
            </a:r>
            <a:r>
              <a:rPr lang="nl-NL" sz="1900" i="1" dirty="0"/>
              <a:t>24</a:t>
            </a:r>
            <a:r>
              <a:rPr lang="nl-NL" sz="1900" dirty="0"/>
              <a:t>(4), 361-375.</a:t>
            </a:r>
          </a:p>
          <a:p>
            <a:pPr>
              <a:lnSpc>
                <a:spcPct val="100000"/>
              </a:lnSpc>
              <a:buFont typeface="Arial" panose="020B0604020202020204" pitchFamily="34" charset="0"/>
              <a:buChar char="•"/>
            </a:pPr>
            <a:r>
              <a:rPr lang="en-US" sz="1900" dirty="0" err="1"/>
              <a:t>Frijters</a:t>
            </a:r>
            <a:r>
              <a:rPr lang="en-US" sz="1900" dirty="0"/>
              <a:t>, S., ten Dam, G., &amp; </a:t>
            </a:r>
            <a:r>
              <a:rPr lang="en-US" sz="1900" dirty="0" err="1"/>
              <a:t>Rijlaarsdam</a:t>
            </a:r>
            <a:r>
              <a:rPr lang="en-US" sz="1900" dirty="0"/>
              <a:t>, G. (2008). Effects of dialogic learning on value-loaded critical thinking. </a:t>
            </a:r>
            <a:r>
              <a:rPr lang="en-US" sz="1900" i="1" dirty="0"/>
              <a:t>Learning and Instruction</a:t>
            </a:r>
            <a:r>
              <a:rPr lang="en-US" sz="1900" dirty="0"/>
              <a:t>, </a:t>
            </a:r>
            <a:r>
              <a:rPr lang="en-US" sz="1900" i="1" dirty="0"/>
              <a:t>18</a:t>
            </a:r>
            <a:r>
              <a:rPr lang="en-US" sz="1900" dirty="0"/>
              <a:t>(1), 66-82. </a:t>
            </a:r>
            <a:endParaRPr lang="nl-NL" sz="1900" dirty="0"/>
          </a:p>
          <a:p>
            <a:pPr>
              <a:lnSpc>
                <a:spcPct val="100000"/>
              </a:lnSpc>
              <a:buFont typeface="Arial" panose="020B0604020202020204" pitchFamily="34" charset="0"/>
              <a:buChar char="•"/>
            </a:pPr>
            <a:r>
              <a:rPr lang="en-US" sz="1900" dirty="0" err="1"/>
              <a:t>Tirri</a:t>
            </a:r>
            <a:r>
              <a:rPr lang="en-US" sz="1900" dirty="0"/>
              <a:t>, K., &amp; </a:t>
            </a:r>
            <a:r>
              <a:rPr lang="en-US" sz="1900" dirty="0" err="1"/>
              <a:t>Pehkonen</a:t>
            </a:r>
            <a:r>
              <a:rPr lang="en-US" sz="1900" dirty="0"/>
              <a:t>, L. (2002). The moral reasoning and scientific argumentation of gifted adolescents. </a:t>
            </a:r>
            <a:r>
              <a:rPr lang="en-US" sz="1900" i="1" dirty="0"/>
              <a:t>Journal of Secondary Gifted Education</a:t>
            </a:r>
            <a:r>
              <a:rPr lang="en-US" sz="1900" dirty="0"/>
              <a:t>, </a:t>
            </a:r>
            <a:r>
              <a:rPr lang="en-US" sz="1900" i="1" dirty="0"/>
              <a:t>13</a:t>
            </a:r>
            <a:r>
              <a:rPr lang="en-US" sz="1900" dirty="0"/>
              <a:t>(3), 120-129. </a:t>
            </a:r>
          </a:p>
          <a:p>
            <a:pPr>
              <a:lnSpc>
                <a:spcPct val="100000"/>
              </a:lnSpc>
              <a:buFont typeface="Arial" panose="020B0604020202020204" pitchFamily="34" charset="0"/>
              <a:buChar char="•"/>
            </a:pPr>
            <a:r>
              <a:rPr lang="en-US" sz="1900" dirty="0"/>
              <a:t>Forman, E. A., Ramirez-</a:t>
            </a:r>
            <a:r>
              <a:rPr lang="en-US" sz="1900" dirty="0" err="1"/>
              <a:t>DelToro</a:t>
            </a:r>
            <a:r>
              <a:rPr lang="en-US" sz="1900" dirty="0"/>
              <a:t>, V., Brown, L., &amp; Passmore, C. (2017). Discursive strategies that foster an epistemic community for argument in a biology classroom. </a:t>
            </a:r>
            <a:r>
              <a:rPr lang="en-US" sz="1900" i="1" dirty="0"/>
              <a:t>Learning and Instruction</a:t>
            </a:r>
            <a:r>
              <a:rPr lang="en-US" sz="1900" dirty="0"/>
              <a:t>, </a:t>
            </a:r>
            <a:r>
              <a:rPr lang="en-US" sz="1900" i="1" dirty="0"/>
              <a:t>48</a:t>
            </a:r>
            <a:r>
              <a:rPr lang="en-US" sz="1900" dirty="0"/>
              <a:t>, 32-39</a:t>
            </a:r>
            <a:r>
              <a:rPr lang="en-US" sz="1900" dirty="0" smtClean="0"/>
              <a:t>.</a:t>
            </a:r>
            <a:endParaRPr lang="nl-NL" sz="2200" dirty="0" smtClean="0"/>
          </a:p>
          <a:p>
            <a:pPr marL="0" indent="0">
              <a:lnSpc>
                <a:spcPct val="50000"/>
              </a:lnSpc>
              <a:buFont typeface="Calibri" panose="020F0502020204030204" pitchFamily="34" charset="0"/>
              <a:buNone/>
            </a:pPr>
            <a:endParaRPr lang="nl-NL" sz="2100" b="1" dirty="0" smtClean="0"/>
          </a:p>
          <a:p>
            <a:pPr marL="0" indent="0">
              <a:lnSpc>
                <a:spcPct val="50000"/>
              </a:lnSpc>
              <a:buFont typeface="Calibri" panose="020F0502020204030204" pitchFamily="34" charset="0"/>
              <a:buNone/>
            </a:pPr>
            <a:endParaRPr lang="nl-NL" sz="1600" b="1" dirty="0" smtClean="0"/>
          </a:p>
          <a:p>
            <a:pPr marL="0" indent="0">
              <a:lnSpc>
                <a:spcPct val="50000"/>
              </a:lnSpc>
              <a:buFont typeface="Calibri" panose="020F0502020204030204" pitchFamily="34" charset="0"/>
              <a:buNone/>
            </a:pPr>
            <a:endParaRPr lang="nl-NL" sz="1600" dirty="0" smtClean="0"/>
          </a:p>
          <a:p>
            <a:pPr marL="0" indent="0">
              <a:lnSpc>
                <a:spcPct val="50000"/>
              </a:lnSpc>
              <a:buFont typeface="Calibri" panose="020F0502020204030204" pitchFamily="34" charset="0"/>
              <a:buNone/>
            </a:pPr>
            <a:endParaRPr lang="nl-NL" sz="1600" dirty="0" smtClean="0"/>
          </a:p>
          <a:p>
            <a:pPr marL="0" indent="0">
              <a:buFont typeface="Calibri" panose="020F0502020204030204" pitchFamily="34" charset="0"/>
              <a:buNone/>
            </a:pPr>
            <a:endParaRPr lang="nl-NL" dirty="0"/>
          </a:p>
        </p:txBody>
      </p:sp>
    </p:spTree>
    <p:extLst>
      <p:ext uri="{BB962C8B-B14F-4D97-AF65-F5344CB8AC3E}">
        <p14:creationId xmlns:p14="http://schemas.microsoft.com/office/powerpoint/2010/main" val="19760036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Even voorstellen</a:t>
            </a:r>
            <a:endParaRPr lang="nl-NL" dirty="0"/>
          </a:p>
        </p:txBody>
      </p:sp>
      <p:sp>
        <p:nvSpPr>
          <p:cNvPr id="3" name="Tijdelijke aanduiding voor inhoud 2"/>
          <p:cNvSpPr>
            <a:spLocks noGrp="1"/>
          </p:cNvSpPr>
          <p:nvPr>
            <p:ph idx="1"/>
          </p:nvPr>
        </p:nvSpPr>
        <p:spPr>
          <a:xfrm>
            <a:off x="822961" y="1845734"/>
            <a:ext cx="7543800" cy="4023360"/>
          </a:xfrm>
        </p:spPr>
        <p:txBody>
          <a:bodyPr>
            <a:normAutofit/>
          </a:bodyPr>
          <a:lstStyle/>
          <a:p>
            <a:pPr algn="r">
              <a:buFont typeface="Wingdings" panose="05000000000000000000" pitchFamily="2" charset="2"/>
              <a:buChar char="v"/>
            </a:pPr>
            <a:r>
              <a:rPr lang="nl-NL" sz="2800" dirty="0" smtClean="0"/>
              <a:t> </a:t>
            </a:r>
            <a:r>
              <a:rPr lang="nl-NL" sz="2800" dirty="0" err="1" smtClean="0"/>
              <a:t>Evie</a:t>
            </a:r>
            <a:r>
              <a:rPr lang="nl-NL" sz="2800" dirty="0" smtClean="0"/>
              <a:t> Goossen</a:t>
            </a:r>
          </a:p>
          <a:p>
            <a:pPr lvl="1" algn="r">
              <a:buFont typeface="Wingdings" panose="05000000000000000000" pitchFamily="2" charset="2"/>
              <a:buChar char="v"/>
            </a:pPr>
            <a:r>
              <a:rPr lang="nl-NL" sz="2400" dirty="0" smtClean="0"/>
              <a:t>Vakdidacticus ILO Universiteit van Amsterdam</a:t>
            </a:r>
          </a:p>
          <a:p>
            <a:pPr>
              <a:buFont typeface="Wingdings" panose="05000000000000000000" pitchFamily="2" charset="2"/>
              <a:buChar char="v"/>
            </a:pPr>
            <a:endParaRPr lang="nl-NL" sz="2800" dirty="0" smtClean="0"/>
          </a:p>
          <a:p>
            <a:pPr>
              <a:buFont typeface="Wingdings" panose="05000000000000000000" pitchFamily="2" charset="2"/>
              <a:buChar char="v"/>
            </a:pPr>
            <a:endParaRPr lang="nl-NL" sz="2800" dirty="0" smtClean="0"/>
          </a:p>
          <a:p>
            <a:pPr>
              <a:buFont typeface="Wingdings" panose="05000000000000000000" pitchFamily="2" charset="2"/>
              <a:buChar char="v"/>
            </a:pPr>
            <a:endParaRPr lang="nl-NL" sz="2800" dirty="0"/>
          </a:p>
          <a:p>
            <a:pPr>
              <a:buFont typeface="Wingdings" panose="05000000000000000000" pitchFamily="2" charset="2"/>
              <a:buChar char="v"/>
            </a:pPr>
            <a:r>
              <a:rPr lang="nl-NL" sz="2800" dirty="0" smtClean="0"/>
              <a:t> Inger van der Meulen</a:t>
            </a:r>
          </a:p>
          <a:p>
            <a:pPr lvl="1">
              <a:buFont typeface="Wingdings" panose="05000000000000000000" pitchFamily="2" charset="2"/>
              <a:buChar char="v"/>
            </a:pPr>
            <a:r>
              <a:rPr lang="nl-NL" sz="2400" dirty="0" smtClean="0"/>
              <a:t>Docente biologie Hermann Wesselink College Amstelveen</a:t>
            </a:r>
            <a:endParaRPr lang="nl-NL" sz="2400" dirty="0"/>
          </a:p>
        </p:txBody>
      </p:sp>
      <p:pic>
        <p:nvPicPr>
          <p:cNvPr id="4" name="Afbeelding 3"/>
          <p:cNvPicPr>
            <a:picLocks noChangeAspect="1"/>
          </p:cNvPicPr>
          <p:nvPr/>
        </p:nvPicPr>
        <p:blipFill>
          <a:blip r:embed="rId2"/>
          <a:stretch>
            <a:fillRect/>
          </a:stretch>
        </p:blipFill>
        <p:spPr>
          <a:xfrm>
            <a:off x="345762" y="1845734"/>
            <a:ext cx="1729223" cy="2004125"/>
          </a:xfrm>
          <a:prstGeom prst="rect">
            <a:avLst/>
          </a:prstGeom>
        </p:spPr>
      </p:pic>
      <p:pic>
        <p:nvPicPr>
          <p:cNvPr id="5" name="Afbeelding 4"/>
          <p:cNvPicPr>
            <a:picLocks noChangeAspect="1"/>
          </p:cNvPicPr>
          <p:nvPr/>
        </p:nvPicPr>
        <p:blipFill rotWithShape="1">
          <a:blip r:embed="rId3"/>
          <a:srcRect l="23896" t="12227" r="26792" b="12527"/>
          <a:stretch/>
        </p:blipFill>
        <p:spPr>
          <a:xfrm>
            <a:off x="7114737" y="3849859"/>
            <a:ext cx="1729223" cy="1985711"/>
          </a:xfrm>
          <a:prstGeom prst="rect">
            <a:avLst/>
          </a:prstGeom>
        </p:spPr>
      </p:pic>
    </p:spTree>
    <p:extLst>
      <p:ext uri="{BB962C8B-B14F-4D97-AF65-F5344CB8AC3E}">
        <p14:creationId xmlns:p14="http://schemas.microsoft.com/office/powerpoint/2010/main" val="11552968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822960" y="161214"/>
            <a:ext cx="7543800" cy="1449387"/>
          </a:xfrm>
        </p:spPr>
        <p:txBody>
          <a:bodyPr>
            <a:normAutofit fontScale="90000"/>
          </a:bodyPr>
          <a:lstStyle/>
          <a:p>
            <a:r>
              <a:rPr lang="nl-NL" sz="4400" dirty="0" smtClean="0"/>
              <a:t>= Meningsvorming in de biologieles =</a:t>
            </a:r>
            <a:br>
              <a:rPr lang="nl-NL" sz="4400" dirty="0" smtClean="0"/>
            </a:br>
            <a:endParaRPr lang="nl-NL" sz="4400" dirty="0"/>
          </a:p>
        </p:txBody>
      </p:sp>
      <p:pic>
        <p:nvPicPr>
          <p:cNvPr id="7" name="Afbeelding 6"/>
          <p:cNvPicPr>
            <a:picLocks noChangeAspect="1"/>
          </p:cNvPicPr>
          <p:nvPr/>
        </p:nvPicPr>
        <p:blipFill rotWithShape="1">
          <a:blip r:embed="rId3">
            <a:extLst>
              <a:ext uri="{28A0092B-C50C-407E-A947-70E740481C1C}">
                <a14:useLocalDpi xmlns:a14="http://schemas.microsoft.com/office/drawing/2010/main" val="0"/>
              </a:ext>
            </a:extLst>
          </a:blip>
          <a:srcRect b="13653"/>
          <a:stretch/>
        </p:blipFill>
        <p:spPr>
          <a:xfrm>
            <a:off x="2473687" y="1089744"/>
            <a:ext cx="3895582" cy="3892509"/>
          </a:xfrm>
          <a:prstGeom prst="rect">
            <a:avLst/>
          </a:prstGeom>
        </p:spPr>
      </p:pic>
      <p:sp>
        <p:nvSpPr>
          <p:cNvPr id="5" name="Tekstvak 4"/>
          <p:cNvSpPr txBox="1"/>
          <p:nvPr/>
        </p:nvSpPr>
        <p:spPr>
          <a:xfrm>
            <a:off x="1103586" y="5092262"/>
            <a:ext cx="7441324" cy="1200329"/>
          </a:xfrm>
          <a:prstGeom prst="rect">
            <a:avLst/>
          </a:prstGeom>
          <a:noFill/>
        </p:spPr>
        <p:txBody>
          <a:bodyPr wrap="square" rtlCol="0">
            <a:spAutoFit/>
          </a:bodyPr>
          <a:lstStyle/>
          <a:p>
            <a:r>
              <a:rPr lang="en-US" sz="2400" i="1" dirty="0">
                <a:latin typeface="Arial" panose="020B0604020202020204" pitchFamily="34" charset="0"/>
                <a:cs typeface="Arial" panose="020B0604020202020204" pitchFamily="34" charset="0"/>
              </a:rPr>
              <a:t>"You must be the new hire. Welcome aboard. </a:t>
            </a:r>
            <a:endParaRPr lang="en-US" sz="2400" i="1" dirty="0" smtClean="0">
              <a:latin typeface="Arial" panose="020B0604020202020204" pitchFamily="34" charset="0"/>
              <a:cs typeface="Arial" panose="020B0604020202020204" pitchFamily="34" charset="0"/>
            </a:endParaRPr>
          </a:p>
          <a:p>
            <a:r>
              <a:rPr lang="en-US" sz="2400" i="1" dirty="0" smtClean="0">
                <a:latin typeface="Arial" panose="020B0604020202020204" pitchFamily="34" charset="0"/>
                <a:cs typeface="Arial" panose="020B0604020202020204" pitchFamily="34" charset="0"/>
              </a:rPr>
              <a:t>Here's </a:t>
            </a:r>
            <a:r>
              <a:rPr lang="en-US" sz="2400" i="1" dirty="0">
                <a:latin typeface="Arial" panose="020B0604020202020204" pitchFamily="34" charset="0"/>
                <a:cs typeface="Arial" panose="020B0604020202020204" pitchFamily="34" charset="0"/>
              </a:rPr>
              <a:t>our prepackaged curriculum. If time permits, encourage critical thinking."</a:t>
            </a:r>
            <a:endParaRPr lang="nl-NL" sz="24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99714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sz="4400" dirty="0" smtClean="0"/>
              <a:t>= Meningsvorming in de biologieles =</a:t>
            </a:r>
            <a:br>
              <a:rPr lang="nl-NL" sz="4400" dirty="0" smtClean="0"/>
            </a:br>
            <a:endParaRPr lang="nl-NL" sz="4400" dirty="0"/>
          </a:p>
        </p:txBody>
      </p:sp>
      <p:pic>
        <p:nvPicPr>
          <p:cNvPr id="7" name="Afbeelding 6"/>
          <p:cNvPicPr>
            <a:picLocks noChangeAspect="1"/>
          </p:cNvPicPr>
          <p:nvPr/>
        </p:nvPicPr>
        <p:blipFill rotWithShape="1">
          <a:blip r:embed="rId3">
            <a:extLst>
              <a:ext uri="{28A0092B-C50C-407E-A947-70E740481C1C}">
                <a14:useLocalDpi xmlns:a14="http://schemas.microsoft.com/office/drawing/2010/main" val="0"/>
              </a:ext>
            </a:extLst>
          </a:blip>
          <a:srcRect b="13653"/>
          <a:stretch/>
        </p:blipFill>
        <p:spPr>
          <a:xfrm>
            <a:off x="4901654" y="1845734"/>
            <a:ext cx="4242346" cy="4239000"/>
          </a:xfrm>
          <a:prstGeom prst="rect">
            <a:avLst/>
          </a:prstGeom>
        </p:spPr>
      </p:pic>
      <p:sp>
        <p:nvSpPr>
          <p:cNvPr id="3" name="Tijdelijke aanduiding voor inhoud 2"/>
          <p:cNvSpPr>
            <a:spLocks noGrp="1"/>
          </p:cNvSpPr>
          <p:nvPr>
            <p:ph idx="1"/>
          </p:nvPr>
        </p:nvSpPr>
        <p:spPr>
          <a:xfrm>
            <a:off x="822960" y="1845734"/>
            <a:ext cx="7543801" cy="4023360"/>
          </a:xfrm>
        </p:spPr>
        <p:txBody>
          <a:bodyPr>
            <a:normAutofit/>
          </a:bodyPr>
          <a:lstStyle/>
          <a:p>
            <a:pPr>
              <a:buFont typeface="Wingdings" panose="05000000000000000000" pitchFamily="2" charset="2"/>
              <a:buChar char="v"/>
            </a:pPr>
            <a:r>
              <a:rPr lang="nl-NL" dirty="0" smtClean="0"/>
              <a:t> Weinig in lesboeken </a:t>
            </a:r>
          </a:p>
          <a:p>
            <a:pPr>
              <a:buFont typeface="Wingdings" panose="05000000000000000000" pitchFamily="2" charset="2"/>
              <a:buChar char="v"/>
            </a:pPr>
            <a:r>
              <a:rPr lang="nl-NL" dirty="0" smtClean="0"/>
              <a:t> Weinig tijd in programma</a:t>
            </a:r>
          </a:p>
          <a:p>
            <a:pPr>
              <a:buFont typeface="Wingdings" panose="05000000000000000000" pitchFamily="2" charset="2"/>
              <a:buChar char="v"/>
            </a:pPr>
            <a:r>
              <a:rPr lang="nl-NL" dirty="0"/>
              <a:t> </a:t>
            </a:r>
            <a:r>
              <a:rPr lang="nl-NL" dirty="0" smtClean="0"/>
              <a:t>Emoties en waarden – veiligheid?</a:t>
            </a:r>
          </a:p>
          <a:p>
            <a:pPr>
              <a:buFont typeface="Wingdings" panose="05000000000000000000" pitchFamily="2" charset="2"/>
              <a:buChar char="v"/>
            </a:pPr>
            <a:endParaRPr lang="nl-NL" dirty="0"/>
          </a:p>
          <a:p>
            <a:pPr>
              <a:buFont typeface="Wingdings" panose="05000000000000000000" pitchFamily="2" charset="2"/>
              <a:buChar char="v"/>
            </a:pPr>
            <a:endParaRPr lang="nl-NL" dirty="0" smtClean="0"/>
          </a:p>
          <a:p>
            <a:pPr marL="0" indent="0">
              <a:buNone/>
            </a:pPr>
            <a:r>
              <a:rPr lang="nl-NL" dirty="0" smtClean="0"/>
              <a:t>Maar belangrijk!</a:t>
            </a:r>
          </a:p>
          <a:p>
            <a:pPr>
              <a:buFont typeface="Wingdings" panose="05000000000000000000" pitchFamily="2" charset="2"/>
              <a:buChar char="v"/>
            </a:pPr>
            <a:r>
              <a:rPr lang="nl-NL" dirty="0"/>
              <a:t> </a:t>
            </a:r>
            <a:r>
              <a:rPr lang="nl-NL" dirty="0" smtClean="0"/>
              <a:t>Kritisch denken</a:t>
            </a:r>
          </a:p>
          <a:p>
            <a:pPr lvl="1">
              <a:buFont typeface="Wingdings" panose="05000000000000000000" pitchFamily="2" charset="2"/>
              <a:buChar char="v"/>
            </a:pPr>
            <a:r>
              <a:rPr lang="nl-NL" dirty="0"/>
              <a:t> </a:t>
            </a:r>
            <a:r>
              <a:rPr lang="nl-NL" dirty="0" smtClean="0"/>
              <a:t>Hogere orde denkvaardigheid</a:t>
            </a:r>
          </a:p>
          <a:p>
            <a:pPr>
              <a:buFont typeface="Wingdings" panose="05000000000000000000" pitchFamily="2" charset="2"/>
              <a:buChar char="v"/>
            </a:pPr>
            <a:r>
              <a:rPr lang="nl-NL" dirty="0"/>
              <a:t> </a:t>
            </a:r>
            <a:r>
              <a:rPr lang="nl-NL" dirty="0" smtClean="0"/>
              <a:t>Open houding ontwikkelen</a:t>
            </a:r>
          </a:p>
        </p:txBody>
      </p:sp>
    </p:spTree>
    <p:extLst>
      <p:ext uri="{BB962C8B-B14F-4D97-AF65-F5344CB8AC3E}">
        <p14:creationId xmlns:p14="http://schemas.microsoft.com/office/powerpoint/2010/main" val="3759931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Burgerschap</a:t>
            </a:r>
            <a:endParaRPr lang="nl-NL" dirty="0"/>
          </a:p>
        </p:txBody>
      </p:sp>
      <p:pic>
        <p:nvPicPr>
          <p:cNvPr id="9" name="Afbeelding 8"/>
          <p:cNvPicPr>
            <a:picLocks noChangeAspect="1"/>
          </p:cNvPicPr>
          <p:nvPr/>
        </p:nvPicPr>
        <p:blipFill>
          <a:blip r:embed="rId3"/>
          <a:stretch>
            <a:fillRect/>
          </a:stretch>
        </p:blipFill>
        <p:spPr>
          <a:xfrm>
            <a:off x="1521460" y="2904914"/>
            <a:ext cx="6686550" cy="952500"/>
          </a:xfrm>
          <a:prstGeom prst="rect">
            <a:avLst/>
          </a:prstGeom>
        </p:spPr>
      </p:pic>
      <p:pic>
        <p:nvPicPr>
          <p:cNvPr id="10" name="Afbeelding 9"/>
          <p:cNvPicPr>
            <a:picLocks noChangeAspect="1"/>
          </p:cNvPicPr>
          <p:nvPr/>
        </p:nvPicPr>
        <p:blipFill>
          <a:blip r:embed="rId4"/>
          <a:stretch>
            <a:fillRect/>
          </a:stretch>
        </p:blipFill>
        <p:spPr>
          <a:xfrm>
            <a:off x="5055235" y="5047108"/>
            <a:ext cx="3152775" cy="1000125"/>
          </a:xfrm>
          <a:prstGeom prst="rect">
            <a:avLst/>
          </a:prstGeom>
        </p:spPr>
      </p:pic>
      <p:pic>
        <p:nvPicPr>
          <p:cNvPr id="11" name="Afbeelding 10"/>
          <p:cNvPicPr>
            <a:picLocks noChangeAspect="1"/>
          </p:cNvPicPr>
          <p:nvPr/>
        </p:nvPicPr>
        <p:blipFill>
          <a:blip r:embed="rId5"/>
          <a:stretch>
            <a:fillRect/>
          </a:stretch>
        </p:blipFill>
        <p:spPr>
          <a:xfrm>
            <a:off x="540386" y="1780917"/>
            <a:ext cx="4324350" cy="1190625"/>
          </a:xfrm>
          <a:prstGeom prst="rect">
            <a:avLst/>
          </a:prstGeom>
        </p:spPr>
      </p:pic>
      <p:pic>
        <p:nvPicPr>
          <p:cNvPr id="12" name="Afbeelding 11"/>
          <p:cNvPicPr>
            <a:picLocks noChangeAspect="1"/>
          </p:cNvPicPr>
          <p:nvPr/>
        </p:nvPicPr>
        <p:blipFill>
          <a:blip r:embed="rId6"/>
          <a:stretch>
            <a:fillRect/>
          </a:stretch>
        </p:blipFill>
        <p:spPr>
          <a:xfrm>
            <a:off x="2680335" y="3864349"/>
            <a:ext cx="5686425" cy="1171575"/>
          </a:xfrm>
          <a:prstGeom prst="rect">
            <a:avLst/>
          </a:prstGeom>
        </p:spPr>
      </p:pic>
      <p:pic>
        <p:nvPicPr>
          <p:cNvPr id="7" name="Afbeelding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677" y="1737361"/>
            <a:ext cx="7720366" cy="4636225"/>
          </a:xfrm>
          <a:prstGeom prst="rect">
            <a:avLst/>
          </a:prstGeom>
        </p:spPr>
      </p:pic>
    </p:spTree>
    <p:extLst>
      <p:ext uri="{BB962C8B-B14F-4D97-AF65-F5344CB8AC3E}">
        <p14:creationId xmlns:p14="http://schemas.microsoft.com/office/powerpoint/2010/main" val="49114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1+#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1+#ppt_w/2"/>
                                          </p:val>
                                        </p:tav>
                                        <p:tav tm="100000">
                                          <p:val>
                                            <p:strVal val="#ppt_x"/>
                                          </p:val>
                                        </p:tav>
                                      </p:tavLst>
                                    </p:anim>
                                    <p:anim calcmode="lin" valueType="num">
                                      <p:cBhvr additive="base">
                                        <p:cTn id="20"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1+#ppt_w/2"/>
                                          </p:val>
                                        </p:tav>
                                        <p:tav tm="100000">
                                          <p:val>
                                            <p:strVal val="#ppt_x"/>
                                          </p:val>
                                        </p:tav>
                                      </p:tavLst>
                                    </p:anim>
                                    <p:anim calcmode="lin" valueType="num">
                                      <p:cBhvr additive="base">
                                        <p:cTn id="26"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Meningsvorming in de biologieles</a:t>
            </a:r>
            <a:endParaRPr lang="nl-NL" dirty="0"/>
          </a:p>
        </p:txBody>
      </p:sp>
      <p:pic>
        <p:nvPicPr>
          <p:cNvPr id="7" name="Afbeelding 6"/>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901654" y="1405055"/>
            <a:ext cx="4242346" cy="4909230"/>
          </a:xfrm>
          <a:prstGeom prst="rect">
            <a:avLst/>
          </a:prstGeom>
        </p:spPr>
      </p:pic>
      <p:sp>
        <p:nvSpPr>
          <p:cNvPr id="3" name="Tijdelijke aanduiding voor inhoud 2"/>
          <p:cNvSpPr>
            <a:spLocks noGrp="1"/>
          </p:cNvSpPr>
          <p:nvPr>
            <p:ph idx="1"/>
          </p:nvPr>
        </p:nvSpPr>
        <p:spPr>
          <a:xfrm>
            <a:off x="822960" y="1845734"/>
            <a:ext cx="7543801" cy="4023360"/>
          </a:xfrm>
        </p:spPr>
        <p:txBody>
          <a:bodyPr/>
          <a:lstStyle/>
          <a:p>
            <a:pPr>
              <a:buFont typeface="Wingdings" panose="05000000000000000000" pitchFamily="2" charset="2"/>
              <a:buChar char="v"/>
            </a:pPr>
            <a:r>
              <a:rPr lang="nl-NL" dirty="0" smtClean="0"/>
              <a:t> Weinig in lesboeken </a:t>
            </a:r>
          </a:p>
          <a:p>
            <a:pPr>
              <a:buFont typeface="Wingdings" panose="05000000000000000000" pitchFamily="2" charset="2"/>
              <a:buChar char="v"/>
            </a:pPr>
            <a:r>
              <a:rPr lang="nl-NL" dirty="0" smtClean="0"/>
              <a:t> Weinig tijd in programma</a:t>
            </a:r>
          </a:p>
          <a:p>
            <a:pPr>
              <a:buFont typeface="Wingdings" panose="05000000000000000000" pitchFamily="2" charset="2"/>
              <a:buChar char="v"/>
            </a:pPr>
            <a:r>
              <a:rPr lang="nl-NL" dirty="0"/>
              <a:t> </a:t>
            </a:r>
            <a:r>
              <a:rPr lang="nl-NL" dirty="0" smtClean="0"/>
              <a:t>Emoties en waarden</a:t>
            </a:r>
          </a:p>
          <a:p>
            <a:pPr>
              <a:buFont typeface="Wingdings" panose="05000000000000000000" pitchFamily="2" charset="2"/>
              <a:buChar char="v"/>
            </a:pPr>
            <a:endParaRPr lang="nl-NL" dirty="0"/>
          </a:p>
          <a:p>
            <a:pPr>
              <a:buFont typeface="Wingdings" panose="05000000000000000000" pitchFamily="2" charset="2"/>
              <a:buChar char="v"/>
            </a:pPr>
            <a:endParaRPr lang="nl-NL" dirty="0" smtClean="0"/>
          </a:p>
          <a:p>
            <a:pPr marL="0" indent="0">
              <a:buNone/>
            </a:pPr>
            <a:r>
              <a:rPr lang="nl-NL" dirty="0" smtClean="0"/>
              <a:t>Maar belangrijk!</a:t>
            </a:r>
          </a:p>
          <a:p>
            <a:pPr>
              <a:buFont typeface="Wingdings" panose="05000000000000000000" pitchFamily="2" charset="2"/>
              <a:buChar char="v"/>
            </a:pPr>
            <a:r>
              <a:rPr lang="nl-NL" dirty="0"/>
              <a:t> </a:t>
            </a:r>
            <a:r>
              <a:rPr lang="nl-NL" dirty="0" smtClean="0"/>
              <a:t>Kritisch denken</a:t>
            </a:r>
          </a:p>
          <a:p>
            <a:pPr lvl="1">
              <a:buFont typeface="Wingdings" panose="05000000000000000000" pitchFamily="2" charset="2"/>
              <a:buChar char="v"/>
            </a:pPr>
            <a:r>
              <a:rPr lang="nl-NL" dirty="0"/>
              <a:t> </a:t>
            </a:r>
            <a:r>
              <a:rPr lang="nl-NL" dirty="0" smtClean="0"/>
              <a:t>Hogere orde denkvaardigheid</a:t>
            </a:r>
          </a:p>
          <a:p>
            <a:pPr>
              <a:buFont typeface="Wingdings" panose="05000000000000000000" pitchFamily="2" charset="2"/>
              <a:buChar char="v"/>
            </a:pPr>
            <a:r>
              <a:rPr lang="nl-NL" dirty="0"/>
              <a:t> </a:t>
            </a:r>
            <a:r>
              <a:rPr lang="nl-NL" dirty="0" smtClean="0"/>
              <a:t>Open houding ontwikkelen</a:t>
            </a:r>
          </a:p>
          <a:p>
            <a:pPr>
              <a:buFont typeface="Wingdings" panose="05000000000000000000" pitchFamily="2" charset="2"/>
              <a:buChar char="Ø"/>
            </a:pPr>
            <a:endParaRPr lang="nl-NL" dirty="0"/>
          </a:p>
        </p:txBody>
      </p:sp>
      <p:sp>
        <p:nvSpPr>
          <p:cNvPr id="5" name="PIJL-RECHTS 4"/>
          <p:cNvSpPr/>
          <p:nvPr/>
        </p:nvSpPr>
        <p:spPr>
          <a:xfrm rot="10800000">
            <a:off x="4829175" y="4059695"/>
            <a:ext cx="3086100" cy="158863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nl-NL"/>
          </a:p>
        </p:txBody>
      </p:sp>
      <p:sp>
        <p:nvSpPr>
          <p:cNvPr id="6" name="Tekstvak 5"/>
          <p:cNvSpPr txBox="1"/>
          <p:nvPr/>
        </p:nvSpPr>
        <p:spPr>
          <a:xfrm>
            <a:off x="5343525" y="4591050"/>
            <a:ext cx="2457450" cy="461665"/>
          </a:xfrm>
          <a:prstGeom prst="rect">
            <a:avLst/>
          </a:prstGeom>
          <a:noFill/>
        </p:spPr>
        <p:txBody>
          <a:bodyPr wrap="square" rtlCol="0">
            <a:spAutoFit/>
          </a:bodyPr>
          <a:lstStyle/>
          <a:p>
            <a:pPr algn="ctr"/>
            <a:r>
              <a:rPr lang="nl-NL" sz="2400" dirty="0" smtClean="0">
                <a:solidFill>
                  <a:schemeClr val="bg1"/>
                </a:solidFill>
              </a:rPr>
              <a:t>Burgerschap</a:t>
            </a:r>
            <a:endParaRPr lang="nl-NL" dirty="0">
              <a:solidFill>
                <a:schemeClr val="bg1"/>
              </a:solidFill>
            </a:endParaRPr>
          </a:p>
        </p:txBody>
      </p:sp>
      <p:sp>
        <p:nvSpPr>
          <p:cNvPr id="8" name="PIJL-RECHTS 7"/>
          <p:cNvSpPr/>
          <p:nvPr/>
        </p:nvSpPr>
        <p:spPr>
          <a:xfrm rot="10800000">
            <a:off x="4829174" y="1845734"/>
            <a:ext cx="3086100" cy="158863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nl-NL"/>
          </a:p>
        </p:txBody>
      </p:sp>
      <p:sp>
        <p:nvSpPr>
          <p:cNvPr id="9" name="Tekstvak 8"/>
          <p:cNvSpPr txBox="1"/>
          <p:nvPr/>
        </p:nvSpPr>
        <p:spPr>
          <a:xfrm>
            <a:off x="5343525" y="2286105"/>
            <a:ext cx="2457450" cy="769441"/>
          </a:xfrm>
          <a:prstGeom prst="rect">
            <a:avLst/>
          </a:prstGeom>
          <a:noFill/>
        </p:spPr>
        <p:txBody>
          <a:bodyPr wrap="square" rtlCol="0">
            <a:spAutoFit/>
          </a:bodyPr>
          <a:lstStyle/>
          <a:p>
            <a:pPr algn="ctr"/>
            <a:r>
              <a:rPr lang="nl-NL" sz="2200" dirty="0" smtClean="0">
                <a:solidFill>
                  <a:schemeClr val="bg1"/>
                </a:solidFill>
              </a:rPr>
              <a:t>Werkvorm: </a:t>
            </a:r>
          </a:p>
          <a:p>
            <a:pPr algn="ctr"/>
            <a:r>
              <a:rPr lang="nl-NL" sz="2200" dirty="0" smtClean="0">
                <a:solidFill>
                  <a:schemeClr val="bg1"/>
                </a:solidFill>
              </a:rPr>
              <a:t>simpel, kort, veilig</a:t>
            </a:r>
            <a:endParaRPr lang="nl-NL" sz="2200" dirty="0">
              <a:solidFill>
                <a:schemeClr val="bg1"/>
              </a:solidFill>
            </a:endParaRPr>
          </a:p>
        </p:txBody>
      </p:sp>
    </p:spTree>
    <p:extLst>
      <p:ext uri="{BB962C8B-B14F-4D97-AF65-F5344CB8AC3E}">
        <p14:creationId xmlns:p14="http://schemas.microsoft.com/office/powerpoint/2010/main" val="2377370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animBg="1"/>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smtClean="0"/>
              <a:t>Verplaats je in een ander…</a:t>
            </a:r>
            <a:endParaRPr lang="nl-NL" dirty="0"/>
          </a:p>
        </p:txBody>
      </p:sp>
      <p:sp>
        <p:nvSpPr>
          <p:cNvPr id="3" name="Tijdelijke aanduiding voor inhoud 2"/>
          <p:cNvSpPr>
            <a:spLocks noGrp="1"/>
          </p:cNvSpPr>
          <p:nvPr>
            <p:ph idx="1"/>
          </p:nvPr>
        </p:nvSpPr>
        <p:spPr/>
        <p:txBody>
          <a:bodyPr/>
          <a:lstStyle/>
          <a:p>
            <a:pPr algn="ctr"/>
            <a:r>
              <a:rPr lang="nl-NL" sz="2400" dirty="0" smtClean="0"/>
              <a:t>… De leerling!</a:t>
            </a:r>
          </a:p>
          <a:p>
            <a:pPr algn="ctr"/>
            <a:r>
              <a:rPr lang="nl-NL" sz="2400" dirty="0" smtClean="0"/>
              <a:t>- We kijken samen een </a:t>
            </a:r>
            <a:r>
              <a:rPr lang="nl-NL" sz="2400" dirty="0" smtClean="0">
                <a:hlinkClick r:id="rId3"/>
              </a:rPr>
              <a:t>filmpje </a:t>
            </a:r>
            <a:r>
              <a:rPr lang="nl-NL" sz="2400" dirty="0" smtClean="0"/>
              <a:t>- </a:t>
            </a:r>
            <a:endParaRPr lang="nl-NL" sz="2400" dirty="0"/>
          </a:p>
        </p:txBody>
      </p:sp>
      <p:pic>
        <p:nvPicPr>
          <p:cNvPr id="5" name="Tijdelijke aanduiding voor inhoud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32159" y="3019312"/>
            <a:ext cx="4121719" cy="2849782"/>
          </a:xfrm>
          <a:prstGeom prst="rect">
            <a:avLst/>
          </a:prstGeom>
          <a:ln w="38100" cap="sq">
            <a:noFill/>
            <a:prstDash val="solid"/>
            <a:miter lim="800000"/>
          </a:ln>
          <a:effectLst>
            <a:outerShdw blurRad="50800" dist="38100" dir="2700000" algn="tl" rotWithShape="0">
              <a:srgbClr val="000000">
                <a:alpha val="43000"/>
              </a:srgbClr>
            </a:outerShdw>
          </a:effectLst>
        </p:spPr>
      </p:pic>
      <p:pic>
        <p:nvPicPr>
          <p:cNvPr id="4" name="Afbeelding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07150" y="2835491"/>
            <a:ext cx="4971735" cy="3217423"/>
          </a:xfrm>
          <a:prstGeom prst="rect">
            <a:avLst/>
          </a:prstGeom>
        </p:spPr>
      </p:pic>
    </p:spTree>
    <p:extLst>
      <p:ext uri="{BB962C8B-B14F-4D97-AF65-F5344CB8AC3E}">
        <p14:creationId xmlns:p14="http://schemas.microsoft.com/office/powerpoint/2010/main" val="1585248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Nabespreking</a:t>
            </a:r>
            <a:endParaRPr lang="nl-NL" dirty="0"/>
          </a:p>
        </p:txBody>
      </p:sp>
      <p:sp>
        <p:nvSpPr>
          <p:cNvPr id="3" name="Tijdelijke aanduiding voor inhoud 2"/>
          <p:cNvSpPr>
            <a:spLocks noGrp="1"/>
          </p:cNvSpPr>
          <p:nvPr>
            <p:ph idx="1"/>
          </p:nvPr>
        </p:nvSpPr>
        <p:spPr>
          <a:xfrm>
            <a:off x="822959" y="1845734"/>
            <a:ext cx="7543801" cy="1561644"/>
          </a:xfrm>
        </p:spPr>
        <p:txBody>
          <a:bodyPr/>
          <a:lstStyle/>
          <a:p>
            <a:pPr>
              <a:buFont typeface="Wingdings" panose="05000000000000000000" pitchFamily="2" charset="2"/>
              <a:buChar char="v"/>
            </a:pPr>
            <a:r>
              <a:rPr lang="nl-NL" dirty="0"/>
              <a:t> </a:t>
            </a:r>
            <a:r>
              <a:rPr lang="nl-NL" dirty="0" smtClean="0"/>
              <a:t>Wat vind je van de opdracht? </a:t>
            </a:r>
          </a:p>
          <a:p>
            <a:pPr>
              <a:buFont typeface="Wingdings" panose="05000000000000000000" pitchFamily="2" charset="2"/>
              <a:buChar char="v"/>
            </a:pPr>
            <a:r>
              <a:rPr lang="nl-NL" dirty="0"/>
              <a:t> </a:t>
            </a:r>
            <a:r>
              <a:rPr lang="nl-NL" dirty="0" smtClean="0"/>
              <a:t>Waar loop je tegenaan?</a:t>
            </a:r>
          </a:p>
          <a:p>
            <a:pPr>
              <a:buFont typeface="Wingdings" panose="05000000000000000000" pitchFamily="2" charset="2"/>
              <a:buChar char="v"/>
            </a:pPr>
            <a:r>
              <a:rPr lang="nl-NL" dirty="0" smtClean="0"/>
              <a:t> Herkenbare stappen?</a:t>
            </a:r>
          </a:p>
          <a:p>
            <a:pPr marL="0" indent="0">
              <a:buNone/>
            </a:pPr>
            <a:endParaRPr lang="nl-NL" dirty="0" smtClean="0"/>
          </a:p>
          <a:p>
            <a:pPr marL="0" indent="0">
              <a:buNone/>
            </a:pPr>
            <a:endParaRPr lang="nl-NL" dirty="0" smtClean="0"/>
          </a:p>
        </p:txBody>
      </p:sp>
      <p:sp>
        <p:nvSpPr>
          <p:cNvPr id="5" name="Tijdelijke aanduiding voor inhoud 2"/>
          <p:cNvSpPr txBox="1">
            <a:spLocks/>
          </p:cNvSpPr>
          <p:nvPr/>
        </p:nvSpPr>
        <p:spPr>
          <a:xfrm>
            <a:off x="822959" y="3217986"/>
            <a:ext cx="7696201" cy="2803508"/>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endParaRPr lang="nl-NL" b="1" u="sng"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6766" y="628852"/>
            <a:ext cx="3175675" cy="26811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381783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Nabespreking</a:t>
            </a:r>
            <a:endParaRPr lang="nl-NL" dirty="0"/>
          </a:p>
        </p:txBody>
      </p:sp>
      <p:sp>
        <p:nvSpPr>
          <p:cNvPr id="3" name="Tijdelijke aanduiding voor inhoud 2"/>
          <p:cNvSpPr>
            <a:spLocks noGrp="1"/>
          </p:cNvSpPr>
          <p:nvPr>
            <p:ph idx="1"/>
          </p:nvPr>
        </p:nvSpPr>
        <p:spPr>
          <a:xfrm>
            <a:off x="822959" y="1845734"/>
            <a:ext cx="7543801" cy="965560"/>
          </a:xfrm>
        </p:spPr>
        <p:txBody>
          <a:bodyPr/>
          <a:lstStyle/>
          <a:p>
            <a:pPr>
              <a:buFont typeface="Wingdings" panose="05000000000000000000" pitchFamily="2" charset="2"/>
              <a:buChar char="v"/>
            </a:pPr>
            <a:r>
              <a:rPr lang="nl-NL" dirty="0"/>
              <a:t> </a:t>
            </a:r>
            <a:r>
              <a:rPr lang="nl-NL" dirty="0" smtClean="0"/>
              <a:t>Wat vind je van de opdracht? </a:t>
            </a:r>
          </a:p>
          <a:p>
            <a:pPr>
              <a:buFont typeface="Wingdings" panose="05000000000000000000" pitchFamily="2" charset="2"/>
              <a:buChar char="v"/>
            </a:pPr>
            <a:r>
              <a:rPr lang="nl-NL" dirty="0"/>
              <a:t> </a:t>
            </a:r>
            <a:r>
              <a:rPr lang="nl-NL" dirty="0" smtClean="0"/>
              <a:t>Waar loop je tegenaan?</a:t>
            </a:r>
          </a:p>
          <a:p>
            <a:pPr marL="0" indent="0">
              <a:buNone/>
            </a:pPr>
            <a:endParaRPr lang="nl-NL" dirty="0" smtClean="0"/>
          </a:p>
          <a:p>
            <a:pPr marL="0" indent="0">
              <a:buNone/>
            </a:pPr>
            <a:endParaRPr lang="nl-NL" dirty="0" smtClean="0"/>
          </a:p>
        </p:txBody>
      </p:sp>
      <p:sp>
        <p:nvSpPr>
          <p:cNvPr id="5" name="Tijdelijke aanduiding voor inhoud 2"/>
          <p:cNvSpPr txBox="1">
            <a:spLocks/>
          </p:cNvSpPr>
          <p:nvPr/>
        </p:nvSpPr>
        <p:spPr>
          <a:xfrm>
            <a:off x="822959" y="2986403"/>
            <a:ext cx="7696201" cy="335611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r>
              <a:rPr lang="nl-NL" b="1" dirty="0" smtClean="0">
                <a:solidFill>
                  <a:schemeClr val="accent1"/>
                </a:solidFill>
              </a:rPr>
              <a:t>Stappenplan:</a:t>
            </a:r>
          </a:p>
          <a:p>
            <a:pPr marL="0" indent="0">
              <a:buFont typeface="Calibri" panose="020F0502020204030204" pitchFamily="34" charset="0"/>
              <a:buNone/>
            </a:pPr>
            <a:r>
              <a:rPr lang="nl-NL" dirty="0" smtClean="0">
                <a:solidFill>
                  <a:schemeClr val="accent1"/>
                </a:solidFill>
              </a:rPr>
              <a:t>0.     </a:t>
            </a:r>
            <a:r>
              <a:rPr lang="nl-NL" dirty="0" smtClean="0"/>
              <a:t>Individueel: bewustmaking van (intuïtieve) ideeën </a:t>
            </a:r>
          </a:p>
          <a:p>
            <a:pPr marL="457200" indent="-457200">
              <a:buFont typeface="+mj-lt"/>
              <a:buAutoNum type="arabicPeriod"/>
            </a:pPr>
            <a:r>
              <a:rPr lang="nl-NL" dirty="0" smtClean="0"/>
              <a:t>Bron over het onderwerp – ‘het dilemma’</a:t>
            </a:r>
          </a:p>
          <a:p>
            <a:pPr marL="457200" indent="-457200">
              <a:buFont typeface="+mj-lt"/>
              <a:buAutoNum type="arabicPeriod"/>
            </a:pPr>
            <a:r>
              <a:rPr lang="nl-NL" b="1" u="sng" dirty="0" smtClean="0"/>
              <a:t>Verplaats je in de betrokkenen</a:t>
            </a:r>
          </a:p>
          <a:p>
            <a:pPr marL="457200" indent="-457200">
              <a:buFont typeface="+mj-lt"/>
              <a:buAutoNum type="arabicPeriod"/>
            </a:pPr>
            <a:r>
              <a:rPr lang="nl-NL" dirty="0" smtClean="0"/>
              <a:t>Verzamel (alle) relevante argumenten</a:t>
            </a:r>
          </a:p>
          <a:p>
            <a:pPr marL="457200" indent="-457200">
              <a:buFont typeface="+mj-lt"/>
              <a:buAutoNum type="arabicPeriod"/>
            </a:pPr>
            <a:r>
              <a:rPr lang="nl-NL" b="1" u="sng" dirty="0" smtClean="0"/>
              <a:t>Rangschik argumenten</a:t>
            </a:r>
          </a:p>
          <a:p>
            <a:pPr marL="457200" indent="-457200">
              <a:buFont typeface="+mj-lt"/>
              <a:buAutoNum type="arabicPeriod"/>
            </a:pPr>
            <a:r>
              <a:rPr lang="nl-NL" b="1" u="sng" dirty="0" smtClean="0"/>
              <a:t>Vorm jouw eigen onderbouwde mening</a:t>
            </a:r>
            <a:endParaRPr lang="nl-NL" b="1" u="sng"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6766" y="628852"/>
            <a:ext cx="3175675" cy="26811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718699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rugblik">
  <a:themeElements>
    <a:clrScheme name="Terugblik">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Terugblik">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rugblik">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767</TotalTime>
  <Words>1215</Words>
  <Application>Microsoft Office PowerPoint</Application>
  <PresentationFormat>Diavoorstelling (4:3)</PresentationFormat>
  <Paragraphs>198</Paragraphs>
  <Slides>15</Slides>
  <Notes>11</Notes>
  <HiddenSlides>1</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15</vt:i4>
      </vt:variant>
    </vt:vector>
  </HeadingPairs>
  <TitlesOfParts>
    <vt:vector size="21" baseType="lpstr">
      <vt:lpstr>Arial</vt:lpstr>
      <vt:lpstr>Calibri</vt:lpstr>
      <vt:lpstr>Calibri Light</vt:lpstr>
      <vt:lpstr>Times New Roman</vt:lpstr>
      <vt:lpstr>Wingdings</vt:lpstr>
      <vt:lpstr>Terugblik</vt:lpstr>
      <vt:lpstr>Je blik verruimen… maar hoe?</vt:lpstr>
      <vt:lpstr>Even voorstellen</vt:lpstr>
      <vt:lpstr>= Meningsvorming in de biologieles = </vt:lpstr>
      <vt:lpstr>= Meningsvorming in de biologieles = </vt:lpstr>
      <vt:lpstr>Burgerschap</vt:lpstr>
      <vt:lpstr>Meningsvorming in de biologieles</vt:lpstr>
      <vt:lpstr>Verplaats je in een ander…</vt:lpstr>
      <vt:lpstr>Nabespreking</vt:lpstr>
      <vt:lpstr>Nabespreking</vt:lpstr>
      <vt:lpstr>… Maar hoe?</vt:lpstr>
      <vt:lpstr>Andere voorbeelden</vt:lpstr>
      <vt:lpstr>Zelf opdracht ontwerpen – 20 min</vt:lpstr>
      <vt:lpstr>Nabespreken ontwerpopdracht</vt:lpstr>
      <vt:lpstr>Reflectie</vt:lpstr>
      <vt:lpstr>Afsluiting</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Inger van der Meulen</dc:creator>
  <cp:lastModifiedBy>Windows User</cp:lastModifiedBy>
  <cp:revision>69</cp:revision>
  <cp:lastPrinted>2018-01-08T11:04:00Z</cp:lastPrinted>
  <dcterms:created xsi:type="dcterms:W3CDTF">2017-11-10T09:27:07Z</dcterms:created>
  <dcterms:modified xsi:type="dcterms:W3CDTF">2018-01-13T09:28:16Z</dcterms:modified>
</cp:coreProperties>
</file>