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85" r:id="rId2"/>
    <p:sldId id="314" r:id="rId3"/>
    <p:sldId id="286" r:id="rId4"/>
    <p:sldId id="300" r:id="rId5"/>
    <p:sldId id="315" r:id="rId6"/>
    <p:sldId id="288" r:id="rId7"/>
    <p:sldId id="289" r:id="rId8"/>
    <p:sldId id="293" r:id="rId9"/>
    <p:sldId id="310" r:id="rId10"/>
    <p:sldId id="303" r:id="rId11"/>
    <p:sldId id="311" r:id="rId12"/>
    <p:sldId id="304" r:id="rId13"/>
    <p:sldId id="309" r:id="rId14"/>
    <p:sldId id="295" r:id="rId15"/>
    <p:sldId id="323" r:id="rId16"/>
    <p:sldId id="312" r:id="rId17"/>
    <p:sldId id="299" r:id="rId18"/>
  </p:sldIdLst>
  <p:sldSz cx="9144000" cy="6858000" type="screen4x3"/>
  <p:notesSz cx="6794500" cy="9931400"/>
  <p:defaultTextStyle>
    <a:defPPr>
      <a:defRPr lang="nl-NL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aike Rodenboog" initials="MR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66FF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0622" autoAdjust="0"/>
  </p:normalViewPr>
  <p:slideViewPr>
    <p:cSldViewPr snapToObjects="1">
      <p:cViewPr>
        <p:scale>
          <a:sx n="75" d="100"/>
          <a:sy n="75" d="100"/>
        </p:scale>
        <p:origin x="-1236" y="-72"/>
      </p:cViewPr>
      <p:guideLst>
        <p:guide orient="horz" pos="900"/>
        <p:guide orient="horz" pos="2839"/>
        <p:guide orient="horz" pos="2699"/>
        <p:guide orient="horz" pos="1261"/>
        <p:guide pos="1642"/>
        <p:guide pos="138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105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024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47890" y="0"/>
            <a:ext cx="2945024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2D34B6A-2BFB-4C01-B91E-6D2F58A41D4E}" type="datetimeFigureOut">
              <a:rPr lang="nl-NL"/>
              <a:pPr>
                <a:defRPr/>
              </a:pPr>
              <a:t>15-5-2014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32687"/>
            <a:ext cx="2945024" cy="497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47890" y="9432687"/>
            <a:ext cx="2945024" cy="497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B5A1075-8113-44C4-97F0-BDF07E7D3E4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4866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024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47890" y="0"/>
            <a:ext cx="2945024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4BCB557-DBFC-4BB2-8949-4DBFCB7937D9}" type="datetimeFigureOut">
              <a:rPr lang="nl-NL"/>
              <a:pPr>
                <a:defRPr/>
              </a:pPr>
              <a:t>15-5-2014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133" y="4717137"/>
            <a:ext cx="5436235" cy="44693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32687"/>
            <a:ext cx="2945024" cy="497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47890" y="9432687"/>
            <a:ext cx="2945024" cy="497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C23B46E-A48C-4535-A39C-DAA634071D8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48783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DB847A-87D7-45C1-BBDC-A2E36309BF0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  <p:sp>
        <p:nvSpPr>
          <p:cNvPr id="16386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>
              <a:ea typeface="Geneva"/>
              <a:cs typeface="Geneva"/>
            </a:endParaRPr>
          </a:p>
        </p:txBody>
      </p:sp>
      <p:sp>
        <p:nvSpPr>
          <p:cNvPr id="16388" name="Tijdelijke aanduiding voor dianummer 3"/>
          <p:cNvSpPr txBox="1">
            <a:spLocks noGrp="1"/>
          </p:cNvSpPr>
          <p:nvPr/>
        </p:nvSpPr>
        <p:spPr bwMode="auto">
          <a:xfrm>
            <a:off x="3849476" y="9434274"/>
            <a:ext cx="2945024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088EB6DA-EB11-4464-8831-CD89E81B97F2}" type="slidenum">
              <a:rPr lang="en-US" sz="1200">
                <a:latin typeface="Calibri" pitchFamily="34" charset="0"/>
              </a:rPr>
              <a:pPr algn="r" eaLnBrk="0" hangingPunct="0"/>
              <a:t>1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16389" name="Tijdelijke aanduiding voor datum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/>
              <a:t>6 juni 2013</a:t>
            </a:r>
            <a:endParaRPr lang="en-US"/>
          </a:p>
        </p:txBody>
      </p:sp>
      <p:sp>
        <p:nvSpPr>
          <p:cNvPr id="16390" name="Tijdelijke aanduiding voor voettekst 5"/>
          <p:cNvSpPr>
            <a:spLocks noGrp="1"/>
          </p:cNvSpPr>
          <p:nvPr>
            <p:ph type="ftr" sz="quarter" idx="4"/>
          </p:nvPr>
        </p:nvSpPr>
        <p:spPr bwMode="auto">
          <a:xfrm>
            <a:off x="230081" y="9434274"/>
            <a:ext cx="4103358" cy="497126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mtClean="0"/>
              <a:t>Conferentie De vele gezichten van de (G)TL</a:t>
            </a: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spcAft>
                <a:spcPts val="0"/>
              </a:spcAft>
              <a:buFont typeface="Symbol"/>
              <a:buNone/>
            </a:pPr>
            <a:endParaRPr lang="nl-NL" sz="900" baseline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23B46E-A48C-4535-A39C-DAA634071D8C}" type="slidenum">
              <a:rPr lang="nl-NL" smtClean="0"/>
              <a:pPr>
                <a:defRPr/>
              </a:pPr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50789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8CA559-8BDE-4068-ADAD-F091F0A9014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/>
          </a:p>
        </p:txBody>
      </p:sp>
      <p:sp>
        <p:nvSpPr>
          <p:cNvPr id="36866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z="800" smtClean="0">
              <a:ea typeface="Geneva"/>
              <a:cs typeface="Geneva"/>
            </a:endParaRPr>
          </a:p>
        </p:txBody>
      </p:sp>
      <p:sp>
        <p:nvSpPr>
          <p:cNvPr id="36868" name="Tijdelijke aanduiding voor dianummer 3"/>
          <p:cNvSpPr txBox="1">
            <a:spLocks noGrp="1"/>
          </p:cNvSpPr>
          <p:nvPr/>
        </p:nvSpPr>
        <p:spPr bwMode="auto">
          <a:xfrm>
            <a:off x="3849476" y="9434274"/>
            <a:ext cx="2945024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E743D944-9D0E-4DC4-AC29-145349620D0D}" type="slidenum">
              <a:rPr lang="en-US" sz="1200">
                <a:latin typeface="Calibri" pitchFamily="34" charset="0"/>
              </a:rPr>
              <a:pPr algn="r" eaLnBrk="0" hangingPunct="0"/>
              <a:t>17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36869" name="Tijdelijke aanduiding voor datum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/>
              <a:t>6 juni 2013</a:t>
            </a:r>
            <a:endParaRPr lang="en-US"/>
          </a:p>
        </p:txBody>
      </p:sp>
      <p:sp>
        <p:nvSpPr>
          <p:cNvPr id="36870" name="Tijdelijke aanduiding voor voettekst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mtClean="0"/>
              <a:t>Conferentie De vele gezichten van de (G)TL</a:t>
            </a: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1795D-52FE-43BD-B727-27EEA3A33DF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nl-NL" smtClean="0"/>
              <a:t>31 mei 2012</a:t>
            </a:r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smtClean="0"/>
              <a:t>TL conferentie: Beter Presteren in tl/gl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8674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877FF0A-E20D-4938-B871-7FDD79DDDE3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  <p:sp>
        <p:nvSpPr>
          <p:cNvPr id="18434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>
              <a:ea typeface="Geneva"/>
              <a:cs typeface="Geneva"/>
            </a:endParaRPr>
          </a:p>
        </p:txBody>
      </p:sp>
      <p:sp>
        <p:nvSpPr>
          <p:cNvPr id="18436" name="Tijdelijke aanduiding voor dianummer 3"/>
          <p:cNvSpPr txBox="1">
            <a:spLocks noGrp="1"/>
          </p:cNvSpPr>
          <p:nvPr/>
        </p:nvSpPr>
        <p:spPr bwMode="auto">
          <a:xfrm>
            <a:off x="3849476" y="9434274"/>
            <a:ext cx="2945024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4ED78D09-7D18-4744-A581-3C36573E3F30}" type="slidenum">
              <a:rPr lang="en-US" sz="1200">
                <a:latin typeface="Calibri" pitchFamily="34" charset="0"/>
              </a:rPr>
              <a:pPr algn="r" eaLnBrk="0" hangingPunct="0"/>
              <a:t>3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18437" name="Tijdelijke aanduiding voor datum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/>
              <a:t>6 juni 2013</a:t>
            </a:r>
            <a:endParaRPr lang="en-US"/>
          </a:p>
        </p:txBody>
      </p:sp>
      <p:sp>
        <p:nvSpPr>
          <p:cNvPr id="18438" name="Tijdelijke aanduiding voor voettekst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mtClean="0"/>
              <a:t>Conferentie De vele gezichten van de (G)TL</a:t>
            </a: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23B46E-A48C-4535-A39C-DAA634071D8C}" type="slidenum">
              <a:rPr lang="nl-NL" smtClean="0"/>
              <a:pPr>
                <a:defRPr/>
              </a:pPr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02203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1795D-52FE-43BD-B727-27EEA3A33DF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nl-NL" smtClean="0"/>
              <a:t>31 mei 2012</a:t>
            </a:r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smtClean="0"/>
              <a:t>TL conferentie: Beter Presteren in tl/gl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8905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23B46E-A48C-4535-A39C-DAA634071D8C}" type="slidenum">
              <a:rPr lang="nl-NL" smtClean="0"/>
              <a:pPr>
                <a:defRPr/>
              </a:pPr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37980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23B46E-A48C-4535-A39C-DAA634071D8C}" type="slidenum">
              <a:rPr lang="nl-NL" smtClean="0"/>
              <a:pPr>
                <a:defRPr/>
              </a:pPr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66192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23B46E-A48C-4535-A39C-DAA634071D8C}" type="slidenum">
              <a:rPr lang="nl-NL" smtClean="0"/>
              <a:pPr>
                <a:defRPr/>
              </a:pPr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99702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23B46E-A48C-4535-A39C-DAA634071D8C}" type="slidenum">
              <a:rPr lang="nl-NL" smtClean="0"/>
              <a:pPr>
                <a:defRPr/>
              </a:pPr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9021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26" descr="sfeer (31 of 42)_bew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-26988"/>
            <a:ext cx="9144000" cy="386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hthoek 7"/>
          <p:cNvSpPr/>
          <p:nvPr userDrawn="1"/>
        </p:nvSpPr>
        <p:spPr>
          <a:xfrm>
            <a:off x="0" y="3683000"/>
            <a:ext cx="9144000" cy="3175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>
              <a:solidFill>
                <a:schemeClr val="bg1"/>
              </a:solidFill>
            </a:endParaRPr>
          </a:p>
        </p:txBody>
      </p:sp>
      <p:pic>
        <p:nvPicPr>
          <p:cNvPr id="6" name="Afbeelding 8" descr="SLO_logo_totaal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555750" y="868363"/>
            <a:ext cx="1289050" cy="725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hthoek 9"/>
          <p:cNvSpPr/>
          <p:nvPr userDrawn="1"/>
        </p:nvSpPr>
        <p:spPr>
          <a:xfrm>
            <a:off x="2617788" y="3683000"/>
            <a:ext cx="6526212" cy="30321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400" dirty="0"/>
          </a:p>
        </p:txBody>
      </p:sp>
      <p:sp>
        <p:nvSpPr>
          <p:cNvPr id="8" name="Rechthoek 11"/>
          <p:cNvSpPr/>
          <p:nvPr userDrawn="1"/>
        </p:nvSpPr>
        <p:spPr>
          <a:xfrm>
            <a:off x="2439988" y="3657600"/>
            <a:ext cx="5105400" cy="3048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400" dirty="0"/>
              <a:t>SLO </a:t>
            </a:r>
            <a:r>
              <a:rPr lang="nl-NL" sz="1200" dirty="0"/>
              <a:t>●</a:t>
            </a:r>
            <a:r>
              <a:rPr lang="nl-NL" sz="1400" dirty="0"/>
              <a:t> nationaal expertisecentrum leerplanontwikkeling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617788" y="1436533"/>
            <a:ext cx="6314545" cy="2348473"/>
          </a:xfrm>
        </p:spPr>
        <p:txBody>
          <a:bodyPr anchor="t">
            <a:normAutofit/>
          </a:bodyPr>
          <a:lstStyle>
            <a:lvl1pPr algn="l">
              <a:defRPr sz="3200" b="1" i="0">
                <a:latin typeface="Arial"/>
                <a:cs typeface="Arial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2617787" y="4305300"/>
            <a:ext cx="6526212" cy="1217100"/>
          </a:xfrm>
        </p:spPr>
        <p:txBody>
          <a:bodyPr>
            <a:normAutofit/>
          </a:bodyPr>
          <a:lstStyle>
            <a:lvl1pPr marL="0" indent="0" algn="l">
              <a:buNone/>
              <a:defRPr sz="2400" b="1" i="0">
                <a:solidFill>
                  <a:schemeClr val="bg1">
                    <a:lumMod val="65000"/>
                  </a:schemeClr>
                </a:solidFill>
                <a:effectLst/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sp>
        <p:nvSpPr>
          <p:cNvPr id="9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3B812-C2DE-4C14-BD98-8A5C88FF022C}" type="datetimeFigureOut">
              <a:rPr lang="nl-NL"/>
              <a:pPr>
                <a:defRPr/>
              </a:pPr>
              <a:t>15-5-2014</a:t>
            </a:fld>
            <a:endParaRPr lang="nl-NL"/>
          </a:p>
        </p:txBody>
      </p:sp>
      <p:sp>
        <p:nvSpPr>
          <p:cNvPr id="10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1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D90B4-F1A8-4E2A-94E8-8177FB7F156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174E7-3C19-4FE8-9DF2-F7D390BAC836}" type="datetimeFigureOut">
              <a:rPr lang="nl-NL"/>
              <a:pPr>
                <a:defRPr/>
              </a:pPr>
              <a:t>15-5-2014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78B10-9D31-4DEC-AADD-B7E39AD1D67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A424B-6642-4091-9F3E-E7D5CFFAA5E0}" type="datetimeFigureOut">
              <a:rPr lang="nl-NL"/>
              <a:pPr>
                <a:defRPr/>
              </a:pPr>
              <a:t>15-5-2014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1BCAF-7EFB-4446-BB9A-67ED47E8EA6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07F77-CB28-43BB-BD1A-42AD8697C642}" type="datetimeFigureOut">
              <a:rPr lang="nl-NL"/>
              <a:pPr>
                <a:defRPr/>
              </a:pPr>
              <a:t>15-5-2014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11A87-A249-4E3C-B4D0-E66241FE317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85B7F-5725-4380-A4DE-3D3F211EC6D3}" type="datetimeFigureOut">
              <a:rPr lang="nl-NL"/>
              <a:pPr>
                <a:defRPr/>
              </a:pPr>
              <a:t>15-5-2014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9D32E-0AF2-4BAC-AE74-391F2155321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17A3D-F00A-497A-B605-62CFD47CF42B}" type="datetimeFigureOut">
              <a:rPr lang="nl-NL"/>
              <a:pPr>
                <a:defRPr/>
              </a:pPr>
              <a:t>15-5-2014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272-81EA-4D7C-9B0E-26AEF3AC6B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EE17E-B730-4471-BF2D-1BB275312401}" type="datetimeFigureOut">
              <a:rPr lang="nl-NL"/>
              <a:pPr>
                <a:defRPr/>
              </a:pPr>
              <a:t>15-5-2014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1DB03-07FA-4CB1-9C55-67F7805F06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A084A-7360-4FD4-9DB2-ABE773B0ABF2}" type="datetimeFigureOut">
              <a:rPr lang="nl-NL"/>
              <a:pPr>
                <a:defRPr/>
              </a:pPr>
              <a:t>15-5-2014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A9512-C128-4B1A-993D-35D0B7C4124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E38D8-61D8-4EA5-8FA5-0C424CD36394}" type="datetimeFigureOut">
              <a:rPr lang="nl-NL"/>
              <a:pPr>
                <a:defRPr/>
              </a:pPr>
              <a:t>15-5-2014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920E9-0E7C-44CE-9CD6-F248CAA9B57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FBF42-33C5-4734-A04C-40300AFBE448}" type="datetimeFigureOut">
              <a:rPr lang="nl-NL"/>
              <a:pPr>
                <a:defRPr/>
              </a:pPr>
              <a:t>15-5-2014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6A5AA-5C46-4936-B795-494BE6E9163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3DE0D-5754-4C54-8921-73E9B684ECF6}" type="datetimeFigureOut">
              <a:rPr lang="nl-NL"/>
              <a:pPr>
                <a:defRPr/>
              </a:pPr>
              <a:t>15-5-2014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96D98-D67B-49F2-B3D3-7F090D91AEE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Titelstijl van model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4E1115A-B34B-4501-AD19-24CBB07B7599}" type="datetimeFigureOut">
              <a:rPr lang="nl-NL"/>
              <a:pPr>
                <a:defRPr/>
              </a:pPr>
              <a:t>15-5-2014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219EF78-CE66-4EB4-9665-0F38EC9CE3C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CC006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1032" name="Afbeelding 9" descr="SLO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925638" y="6270625"/>
            <a:ext cx="5588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g.ellenkamp@carmelhengelo.n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.rodenboog@slo.n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beheer.slo.nl/ariadne/loader.php/projects/slo/opbrengstgerichtmaatwerk/site/biologie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leerplaninbeeld.slo.nl/vmbo_onderbouw/mens-en-natuur/biologie/inhouden/tussendoelen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el 1"/>
          <p:cNvSpPr>
            <a:spLocks noGrp="1"/>
          </p:cNvSpPr>
          <p:nvPr>
            <p:ph type="ctrTitle"/>
          </p:nvPr>
        </p:nvSpPr>
        <p:spPr>
          <a:xfrm>
            <a:off x="2617788" y="1436688"/>
            <a:ext cx="6315075" cy="2347912"/>
          </a:xfrm>
        </p:spPr>
        <p:txBody>
          <a:bodyPr/>
          <a:lstStyle/>
          <a:p>
            <a:pPr eaLnBrk="1" hangingPunct="1"/>
            <a:r>
              <a:rPr lang="nl-NL" dirty="0" smtClean="0">
                <a:latin typeface="Arial" charset="0"/>
                <a:cs typeface="Arial" charset="0"/>
              </a:rPr>
              <a:t>Biologie op maat!</a:t>
            </a:r>
            <a:br>
              <a:rPr lang="nl-NL" dirty="0" smtClean="0">
                <a:latin typeface="Arial" charset="0"/>
                <a:cs typeface="Arial" charset="0"/>
              </a:rPr>
            </a:br>
            <a:endParaRPr lang="nl-NL" dirty="0" smtClean="0">
              <a:latin typeface="Arial" charset="0"/>
              <a:cs typeface="Arial" charset="0"/>
            </a:endParaRPr>
          </a:p>
        </p:txBody>
      </p:sp>
      <p:sp>
        <p:nvSpPr>
          <p:cNvPr id="16386" name="Ondertitel 2"/>
          <p:cNvSpPr>
            <a:spLocks noGrp="1"/>
          </p:cNvSpPr>
          <p:nvPr>
            <p:ph type="subTitle" idx="1"/>
          </p:nvPr>
        </p:nvSpPr>
        <p:spPr>
          <a:xfrm>
            <a:off x="2771775" y="4581525"/>
            <a:ext cx="5686425" cy="1223963"/>
          </a:xfrm>
        </p:spPr>
        <p:txBody>
          <a:bodyPr rtlCol="0">
            <a:normAutofit fontScale="92500" lnSpcReduction="20000"/>
          </a:bodyPr>
          <a:lstStyle/>
          <a:p>
            <a:pPr algn="r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nl-NL" sz="2000" dirty="0" smtClean="0"/>
              <a:t>Greet Ellenkamp, </a:t>
            </a:r>
            <a:r>
              <a:rPr lang="nl-NL" sz="2000" dirty="0" err="1" smtClean="0"/>
              <a:t>Twickelcollege</a:t>
            </a:r>
            <a:r>
              <a:rPr lang="nl-NL" sz="2000" dirty="0" smtClean="0"/>
              <a:t>, locatie Borne </a:t>
            </a:r>
          </a:p>
          <a:p>
            <a:pPr algn="r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nl-NL" sz="2000" dirty="0" smtClean="0"/>
              <a:t>Maaike Rodenboog, SLO</a:t>
            </a:r>
          </a:p>
          <a:p>
            <a:pPr algn="r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nl-NL" sz="2000" dirty="0" smtClean="0"/>
          </a:p>
          <a:p>
            <a:pPr algn="r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nl-NL" sz="2000" dirty="0" smtClean="0"/>
              <a:t>16 mei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Maatwerk bieden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Waarom Maatwerk bieden?</a:t>
            </a:r>
          </a:p>
          <a:p>
            <a:r>
              <a:rPr lang="nl-NL" dirty="0" smtClean="0"/>
              <a:t>Hoe bied ik maatwerk</a:t>
            </a:r>
          </a:p>
          <a:p>
            <a:pPr lvl="3"/>
            <a:r>
              <a:rPr lang="nl-NL" dirty="0"/>
              <a:t>Intensiverende </a:t>
            </a:r>
            <a:r>
              <a:rPr lang="nl-NL" dirty="0" smtClean="0"/>
              <a:t>route</a:t>
            </a:r>
          </a:p>
          <a:p>
            <a:pPr lvl="3"/>
            <a:r>
              <a:rPr lang="nl-NL" dirty="0" smtClean="0"/>
              <a:t>Basisroute</a:t>
            </a:r>
          </a:p>
          <a:p>
            <a:pPr lvl="3"/>
            <a:r>
              <a:rPr lang="nl-NL" dirty="0" smtClean="0"/>
              <a:t>Verrijkende </a:t>
            </a:r>
            <a:r>
              <a:rPr lang="nl-NL" dirty="0"/>
              <a:t>route</a:t>
            </a:r>
            <a:br>
              <a:rPr lang="nl-NL" dirty="0"/>
            </a:b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6994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Voorbeelden van Maatwerk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Planner hoofdstuk 5</a:t>
            </a:r>
          </a:p>
          <a:p>
            <a:r>
              <a:rPr lang="nl-NL" dirty="0" smtClean="0"/>
              <a:t>Ervaringen in de klas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5054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Waarom </a:t>
            </a:r>
            <a:r>
              <a:rPr lang="nl-NL" dirty="0"/>
              <a:t>meten?</a:t>
            </a:r>
            <a:br>
              <a:rPr lang="nl-NL" dirty="0"/>
            </a:br>
            <a:endParaRPr lang="nl-NL" dirty="0"/>
          </a:p>
          <a:p>
            <a:r>
              <a:rPr lang="nl-NL" dirty="0"/>
              <a:t>Wanneer </a:t>
            </a:r>
            <a:r>
              <a:rPr lang="nl-NL" dirty="0" smtClean="0"/>
              <a:t>meten?</a:t>
            </a:r>
          </a:p>
          <a:p>
            <a:endParaRPr lang="nl-NL" dirty="0"/>
          </a:p>
          <a:p>
            <a:r>
              <a:rPr lang="nl-NL" dirty="0" smtClean="0"/>
              <a:t>Wat meten?</a:t>
            </a:r>
          </a:p>
          <a:p>
            <a:endParaRPr lang="nl-NL" dirty="0" smtClean="0"/>
          </a:p>
          <a:p>
            <a:r>
              <a:rPr lang="nl-NL" dirty="0" smtClean="0"/>
              <a:t>Hoe </a:t>
            </a:r>
            <a:r>
              <a:rPr lang="nl-NL" dirty="0"/>
              <a:t>meten?</a:t>
            </a:r>
            <a:br>
              <a:rPr lang="nl-NL" dirty="0"/>
            </a:b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1" y="1415377"/>
            <a:ext cx="3930307" cy="4192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099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dirty="0" smtClean="0"/>
              <a:t>Mix van </a:t>
            </a:r>
            <a:r>
              <a:rPr lang="nl-NL" dirty="0" err="1" smtClean="0"/>
              <a:t>toetsvormen</a:t>
            </a:r>
            <a:endParaRPr lang="nl-NL" dirty="0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sz="2400" dirty="0" smtClean="0"/>
              <a:t>Instaptaken over (inhouden, vaardigheden, belangstelling) </a:t>
            </a:r>
            <a:endParaRPr lang="nl-NL" sz="2400" dirty="0"/>
          </a:p>
          <a:p>
            <a:pPr eaLnBrk="1" hangingPunct="1"/>
            <a:r>
              <a:rPr lang="nl-NL" sz="2400" dirty="0" smtClean="0"/>
              <a:t>Reguliere (methode)toetsen aanpassen aan leerdoelen</a:t>
            </a:r>
          </a:p>
          <a:p>
            <a:pPr eaLnBrk="1" hangingPunct="1"/>
            <a:r>
              <a:rPr lang="nl-NL" sz="2400" dirty="0" smtClean="0"/>
              <a:t>Toetsen op maat (indelen op niveau, </a:t>
            </a:r>
            <a:r>
              <a:rPr lang="nl-NL" sz="2400" dirty="0" err="1" smtClean="0"/>
              <a:t>vakinhoud</a:t>
            </a:r>
            <a:r>
              <a:rPr lang="nl-NL" sz="2400" dirty="0" smtClean="0"/>
              <a:t>), met gebruik van programma’s als </a:t>
            </a:r>
            <a:r>
              <a:rPr lang="nl-NL" sz="2400" dirty="0" err="1" smtClean="0"/>
              <a:t>Wintoets</a:t>
            </a:r>
            <a:endParaRPr lang="nl-NL" sz="2400" dirty="0" smtClean="0"/>
          </a:p>
          <a:p>
            <a:pPr eaLnBrk="1" hangingPunct="1"/>
            <a:r>
              <a:rPr lang="nl-NL" sz="2400" dirty="0" smtClean="0"/>
              <a:t>Taken / projecten </a:t>
            </a:r>
          </a:p>
          <a:p>
            <a:pPr eaLnBrk="1" hangingPunct="1"/>
            <a:r>
              <a:rPr lang="nl-NL" sz="2400" dirty="0" smtClean="0"/>
              <a:t>Portfolio / dossiers</a:t>
            </a:r>
          </a:p>
          <a:p>
            <a:pPr eaLnBrk="1" hangingPunct="1"/>
            <a:r>
              <a:rPr lang="nl-NL" sz="2400" dirty="0" smtClean="0"/>
              <a:t>Observaties </a:t>
            </a:r>
          </a:p>
          <a:p>
            <a:pPr eaLnBrk="1" hangingPunct="1"/>
            <a:r>
              <a:rPr lang="nl-NL" sz="2400" dirty="0"/>
              <a:t>(</a:t>
            </a:r>
            <a:r>
              <a:rPr lang="nl-NL" sz="2400" dirty="0" smtClean="0"/>
              <a:t>Individuele) feedback</a:t>
            </a:r>
            <a:endParaRPr lang="nl-NL" sz="2400" dirty="0"/>
          </a:p>
          <a:p>
            <a:pPr eaLnBrk="1" hangingPunct="1"/>
            <a:endParaRPr lang="nl-NL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284984"/>
            <a:ext cx="2225799" cy="2521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4685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4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dirty="0" smtClean="0"/>
              <a:t>Meten bij </a:t>
            </a:r>
            <a:r>
              <a:rPr lang="nl-NL" dirty="0" err="1" smtClean="0"/>
              <a:t>Twickel</a:t>
            </a:r>
            <a:endParaRPr lang="nl-NL" dirty="0" smtClean="0"/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Instaptoets begin schooljaar</a:t>
            </a:r>
          </a:p>
          <a:p>
            <a:r>
              <a:rPr lang="nl-NL" dirty="0" smtClean="0"/>
              <a:t>Overzicht van resultaten</a:t>
            </a:r>
          </a:p>
          <a:p>
            <a:r>
              <a:rPr lang="nl-NL" dirty="0" smtClean="0"/>
              <a:t>Tussentijdse </a:t>
            </a:r>
            <a:r>
              <a:rPr lang="nl-NL" dirty="0" err="1" smtClean="0"/>
              <a:t>SO’s</a:t>
            </a:r>
            <a:endParaRPr lang="nl-NL" dirty="0" smtClean="0"/>
          </a:p>
          <a:p>
            <a:r>
              <a:rPr lang="nl-NL" dirty="0" smtClean="0"/>
              <a:t>Diagnostische toets</a:t>
            </a:r>
          </a:p>
          <a:p>
            <a:r>
              <a:rPr lang="nl-NL" dirty="0" smtClean="0"/>
              <a:t>Eindtoets op </a:t>
            </a:r>
            <a:r>
              <a:rPr lang="nl-NL" dirty="0"/>
              <a:t>2 </a:t>
            </a:r>
            <a:r>
              <a:rPr lang="nl-NL" dirty="0" smtClean="0"/>
              <a:t>niveaus</a:t>
            </a:r>
          </a:p>
          <a:p>
            <a:r>
              <a:rPr lang="nl-NL" dirty="0" smtClean="0"/>
              <a:t>Groepen </a:t>
            </a:r>
            <a:r>
              <a:rPr lang="nl-NL" dirty="0"/>
              <a:t>wijzigen naar aanleiding van resultaten</a:t>
            </a:r>
          </a:p>
          <a:p>
            <a:endParaRPr lang="nl-NL" dirty="0"/>
          </a:p>
        </p:txBody>
      </p:sp>
      <p:sp>
        <p:nvSpPr>
          <p:cNvPr id="31760" name="Rectangle 44"/>
          <p:cNvSpPr>
            <a:spLocks noChangeArrowheads="1"/>
          </p:cNvSpPr>
          <p:nvPr/>
        </p:nvSpPr>
        <p:spPr bwMode="auto">
          <a:xfrm>
            <a:off x="0" y="3938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180975" algn="l"/>
                <a:tab pos="539750" algn="l"/>
              </a:tabLst>
            </a:pPr>
            <a:endParaRPr lang="nl-NL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Terugkijken en vooruitkijken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Plannen voor volgend schooljaar</a:t>
            </a:r>
          </a:p>
          <a:p>
            <a:r>
              <a:rPr lang="nl-NL" dirty="0" smtClean="0"/>
              <a:t>Suggesties voor elkaar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61903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 werken op maat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 de hand van stappenplan zelf Maatwerk ontwerpen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9734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b="1" smtClean="0"/>
              <a:t>Meer informatie en contact</a:t>
            </a:r>
            <a:endParaRPr lang="nl-NL" smtClean="0"/>
          </a:p>
        </p:txBody>
      </p:sp>
      <p:sp>
        <p:nvSpPr>
          <p:cNvPr id="35842" name="Tijdelijke aanduiding voor inhoud 2"/>
          <p:cNvSpPr>
            <a:spLocks noGrp="1"/>
          </p:cNvSpPr>
          <p:nvPr>
            <p:ph idx="1"/>
          </p:nvPr>
        </p:nvSpPr>
        <p:spPr>
          <a:xfrm>
            <a:off x="1619250" y="1989138"/>
            <a:ext cx="6481763" cy="41148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nl-NL" b="1" dirty="0" smtClean="0"/>
          </a:p>
          <a:p>
            <a:pPr eaLnBrk="1" hangingPunct="1">
              <a:buFontTx/>
              <a:buNone/>
            </a:pPr>
            <a:r>
              <a:rPr lang="nl-NL" dirty="0" smtClean="0"/>
              <a:t>Greet Ellenkamp, </a:t>
            </a:r>
            <a:r>
              <a:rPr lang="nl-NL" dirty="0" err="1" smtClean="0"/>
              <a:t>Twickelcollege</a:t>
            </a:r>
            <a:r>
              <a:rPr lang="nl-NL" dirty="0" smtClean="0"/>
              <a:t>		</a:t>
            </a:r>
          </a:p>
          <a:p>
            <a:pPr eaLnBrk="1" hangingPunct="1">
              <a:buFontTx/>
              <a:buNone/>
            </a:pPr>
            <a:r>
              <a:rPr lang="nl-NL" dirty="0" smtClean="0">
                <a:hlinkClick r:id="rId3"/>
              </a:rPr>
              <a:t>g.ellenkamp@carmelhengelo.nl</a:t>
            </a:r>
            <a:endParaRPr lang="nl-NL" dirty="0" smtClean="0"/>
          </a:p>
          <a:p>
            <a:pPr eaLnBrk="1" hangingPunct="1">
              <a:buFontTx/>
              <a:buNone/>
            </a:pPr>
            <a:endParaRPr lang="nl-NL" dirty="0" smtClean="0"/>
          </a:p>
          <a:p>
            <a:pPr eaLnBrk="1" hangingPunct="1">
              <a:buFontTx/>
              <a:buNone/>
            </a:pPr>
            <a:r>
              <a:rPr lang="nl-NL" dirty="0" smtClean="0"/>
              <a:t>Maaike Rodenboog, SLO</a:t>
            </a:r>
          </a:p>
          <a:p>
            <a:pPr eaLnBrk="1" hangingPunct="1">
              <a:buFontTx/>
              <a:buNone/>
            </a:pPr>
            <a:r>
              <a:rPr lang="nl-NL" dirty="0" smtClean="0">
                <a:hlinkClick r:id="rId4"/>
              </a:rPr>
              <a:t>m.rodenboog@slo.nl</a:t>
            </a:r>
            <a:r>
              <a:rPr lang="nl-NL" dirty="0" smtClean="0"/>
              <a:t> </a:t>
            </a:r>
          </a:p>
          <a:p>
            <a:pPr eaLnBrk="1" hangingPunct="1">
              <a:buFontTx/>
              <a:buNone/>
            </a:pPr>
            <a:endParaRPr lang="nl-NL" dirty="0" smtClean="0"/>
          </a:p>
          <a:p>
            <a:pPr eaLnBrk="1" hangingPunct="1">
              <a:buFontTx/>
              <a:buNone/>
            </a:pPr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Voorstellen</a:t>
            </a:r>
            <a:endParaRPr lang="nl-NL" dirty="0"/>
          </a:p>
        </p:txBody>
      </p:sp>
      <p:pic>
        <p:nvPicPr>
          <p:cNvPr id="61446" name="Picture 6" descr="C:\Users\m.rodenboog\AppData\Local\Microsoft\Windows\Temporary Internet Files\Content.IE5\YZYLQ8BV\MC90032237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1912" y="2060848"/>
            <a:ext cx="3467977" cy="34783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419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mtClean="0"/>
              <a:t>Programma</a:t>
            </a:r>
          </a:p>
        </p:txBody>
      </p:sp>
      <p:sp>
        <p:nvSpPr>
          <p:cNvPr id="17410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916832"/>
            <a:ext cx="8507288" cy="4209331"/>
          </a:xfrm>
        </p:spPr>
        <p:txBody>
          <a:bodyPr/>
          <a:lstStyle/>
          <a:p>
            <a:pPr eaLnBrk="1" hangingPunct="1"/>
            <a:r>
              <a:rPr lang="nl-NL" sz="2400" dirty="0" smtClean="0"/>
              <a:t>Project Opbrengstgericht Maatwerk van SLO en </a:t>
            </a:r>
            <a:r>
              <a:rPr lang="nl-NL" sz="2400" dirty="0" err="1" smtClean="0"/>
              <a:t>TwickelCollege</a:t>
            </a:r>
            <a:endParaRPr lang="nl-NL" sz="2400" dirty="0" smtClean="0"/>
          </a:p>
          <a:p>
            <a:pPr eaLnBrk="1" hangingPunct="1"/>
            <a:r>
              <a:rPr lang="nl-NL" sz="2400" dirty="0" smtClean="0"/>
              <a:t>Nut en noodzaak opbrengstgericht maatwerk</a:t>
            </a:r>
          </a:p>
          <a:p>
            <a:pPr eaLnBrk="1" hangingPunct="1"/>
            <a:r>
              <a:rPr lang="nl-NL" sz="2400" dirty="0" smtClean="0"/>
              <a:t>Cyclisch werken in drie stappen: </a:t>
            </a:r>
          </a:p>
          <a:p>
            <a:pPr lvl="1" eaLnBrk="1" hangingPunct="1"/>
            <a:r>
              <a:rPr lang="nl-NL" sz="2000" dirty="0" smtClean="0"/>
              <a:t>Doelen stellen</a:t>
            </a:r>
          </a:p>
          <a:p>
            <a:pPr lvl="1" eaLnBrk="1" hangingPunct="1"/>
            <a:r>
              <a:rPr lang="nl-NL" sz="2000" dirty="0" smtClean="0"/>
              <a:t>Maatwerk bieden</a:t>
            </a:r>
          </a:p>
          <a:p>
            <a:pPr lvl="1" eaLnBrk="1" hangingPunct="1"/>
            <a:r>
              <a:rPr lang="nl-NL" sz="2000" dirty="0" smtClean="0"/>
              <a:t>Meten</a:t>
            </a:r>
          </a:p>
          <a:p>
            <a:pPr eaLnBrk="1" hangingPunct="1"/>
            <a:r>
              <a:rPr lang="nl-NL" sz="2400" dirty="0" smtClean="0"/>
              <a:t>Zelf aan de slag</a:t>
            </a:r>
          </a:p>
          <a:p>
            <a:pPr eaLnBrk="1" hangingPunct="1"/>
            <a:endParaRPr lang="nl-NL" sz="2400" dirty="0" smtClean="0"/>
          </a:p>
          <a:p>
            <a:pPr eaLnBrk="1" hangingPunct="1">
              <a:buFontTx/>
              <a:buNone/>
            </a:pPr>
            <a:endParaRPr lang="nl-NL" sz="2400" dirty="0" smtClean="0"/>
          </a:p>
          <a:p>
            <a:pPr eaLnBrk="1" hangingPunct="1"/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nl-NL" smtClean="0"/>
              <a:t>Werkwijze SLO</a:t>
            </a:r>
          </a:p>
        </p:txBody>
      </p:sp>
      <p:pic>
        <p:nvPicPr>
          <p:cNvPr id="19458" name="Afbeelding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1916113"/>
            <a:ext cx="7291387" cy="309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oelichting met afgeronde rechthoek 4"/>
          <p:cNvSpPr/>
          <p:nvPr/>
        </p:nvSpPr>
        <p:spPr>
          <a:xfrm>
            <a:off x="323850" y="4221163"/>
            <a:ext cx="2952750" cy="1368425"/>
          </a:xfrm>
          <a:prstGeom prst="wedgeRoundRectCallout">
            <a:avLst>
              <a:gd name="adj1" fmla="val -2330"/>
              <a:gd name="adj2" fmla="val -76377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/>
              <a:t>Opbrengstgericht </a:t>
            </a:r>
            <a:r>
              <a:rPr lang="nl-NL" dirty="0" smtClean="0"/>
              <a:t>werken, leerling maximaal laten presteren </a:t>
            </a:r>
            <a:r>
              <a:rPr lang="nl-NL" dirty="0" err="1" smtClean="0"/>
              <a:t>mbv</a:t>
            </a:r>
            <a:r>
              <a:rPr lang="nl-NL" dirty="0" smtClean="0"/>
              <a:t>.</a:t>
            </a:r>
            <a:endParaRPr lang="nl-NL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 smtClean="0"/>
              <a:t>differentiatie </a:t>
            </a:r>
            <a:r>
              <a:rPr lang="nl-NL" dirty="0"/>
              <a:t>en maatwerk</a:t>
            </a:r>
          </a:p>
        </p:txBody>
      </p:sp>
      <p:sp>
        <p:nvSpPr>
          <p:cNvPr id="6" name="Toelichting met afgeronde rechthoek 5"/>
          <p:cNvSpPr/>
          <p:nvPr/>
        </p:nvSpPr>
        <p:spPr>
          <a:xfrm>
            <a:off x="5292725" y="263525"/>
            <a:ext cx="3049588" cy="1512888"/>
          </a:xfrm>
          <a:prstGeom prst="wedgeRoundRectCallout">
            <a:avLst>
              <a:gd name="adj1" fmla="val -56649"/>
              <a:gd name="adj2" fmla="val 104122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/>
              <a:t>Hoe </a:t>
            </a:r>
            <a:r>
              <a:rPr lang="nl-NL" dirty="0" smtClean="0"/>
              <a:t>kunnen docenten (van verschilleden vakken) opbrengstgericht maatwerk </a:t>
            </a:r>
            <a:r>
              <a:rPr lang="nl-NL" dirty="0"/>
              <a:t>handen en voeten </a:t>
            </a:r>
            <a:r>
              <a:rPr lang="nl-NL" dirty="0" smtClean="0"/>
              <a:t>geven ?</a:t>
            </a:r>
            <a:endParaRPr lang="nl-NL" dirty="0"/>
          </a:p>
        </p:txBody>
      </p:sp>
      <p:sp>
        <p:nvSpPr>
          <p:cNvPr id="7" name="Toelichting met afgeronde rechthoek 6"/>
          <p:cNvSpPr/>
          <p:nvPr/>
        </p:nvSpPr>
        <p:spPr>
          <a:xfrm>
            <a:off x="5867400" y="4365625"/>
            <a:ext cx="3101975" cy="1439863"/>
          </a:xfrm>
          <a:prstGeom prst="wedgeRoundRectCallout">
            <a:avLst>
              <a:gd name="adj1" fmla="val -10978"/>
              <a:gd name="adj2" fmla="val -75206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/>
              <a:t>Website met ontwikkelde materialen en </a:t>
            </a:r>
            <a:r>
              <a:rPr lang="nl-NL" dirty="0" smtClean="0"/>
              <a:t>instrumenten beschikbaar voor docenten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vraagt opbrengstgericht maatwerk van VO-scholen?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2400" dirty="0" smtClean="0"/>
              <a:t>Een cultuuromslag (?): </a:t>
            </a:r>
          </a:p>
          <a:p>
            <a:pPr lvl="1"/>
            <a:r>
              <a:rPr lang="nl-NL" sz="2400" dirty="0" smtClean="0"/>
              <a:t>Werken met lesdoelen;</a:t>
            </a:r>
          </a:p>
          <a:p>
            <a:pPr lvl="1"/>
            <a:r>
              <a:rPr lang="nl-NL" sz="2400" dirty="0" smtClean="0"/>
              <a:t>Analyseren van leerlinggegevens;</a:t>
            </a:r>
          </a:p>
          <a:p>
            <a:pPr lvl="1"/>
            <a:r>
              <a:rPr lang="nl-NL" sz="2400" dirty="0" smtClean="0"/>
              <a:t>Verbeteren van de opbrengsten bij leerlingen door differentiatie in lesgeven en toetsen; </a:t>
            </a:r>
          </a:p>
          <a:p>
            <a:pPr lvl="1"/>
            <a:r>
              <a:rPr lang="nl-NL" sz="2400" dirty="0" smtClean="0"/>
              <a:t>Centraal stellen van kwaliteit van lesgeven en leren.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92267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dirty="0" smtClean="0"/>
              <a:t>Maatwerk: variëren in instructie en opdrachten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nl-NL" sz="2400" dirty="0" smtClean="0"/>
              <a:t>Inspectierapport:</a:t>
            </a:r>
          </a:p>
          <a:p>
            <a:pPr marL="0" indent="0" eaLnBrk="1" hangingPunct="1">
              <a:buNone/>
            </a:pPr>
            <a:endParaRPr lang="nl-NL" sz="2400" dirty="0" smtClean="0"/>
          </a:p>
          <a:p>
            <a:pPr eaLnBrk="1" hangingPunct="1"/>
            <a:r>
              <a:rPr lang="nl-NL" sz="2400" dirty="0" smtClean="0"/>
              <a:t>slechts 40% vo-docenten differentieert in instructie en verwerkingsopdrachten </a:t>
            </a:r>
            <a:r>
              <a:rPr lang="nl-NL" sz="1600" dirty="0" smtClean="0"/>
              <a:t>(Trends in beeld 2012)</a:t>
            </a:r>
          </a:p>
          <a:p>
            <a:pPr eaLnBrk="1" hangingPunct="1"/>
            <a:endParaRPr lang="nl-NL" sz="1600" dirty="0" smtClean="0"/>
          </a:p>
          <a:p>
            <a:pPr eaLnBrk="1" hangingPunct="1"/>
            <a:r>
              <a:rPr lang="nl-NL" sz="2400" dirty="0" smtClean="0"/>
              <a:t>kwaliteitsaspect 8: didactisch handelen afstemmen op verschillen tussen leerlingen </a:t>
            </a:r>
          </a:p>
          <a:p>
            <a:pPr lvl="1" eaLnBrk="1" hangingPunct="1"/>
            <a:r>
              <a:rPr lang="nl-NL" sz="2000" dirty="0" smtClean="0"/>
              <a:t>indicator 8.3 = instructie differentiëren</a:t>
            </a:r>
          </a:p>
          <a:p>
            <a:pPr lvl="1" eaLnBrk="1" hangingPunct="1"/>
            <a:r>
              <a:rPr lang="nl-NL" sz="2000" dirty="0" smtClean="0"/>
              <a:t>indicator 8.4 = verwerking differentiëren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mtClean="0"/>
              <a:t>Cyclisch proces OGW volgens SLO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1075" y="2060575"/>
            <a:ext cx="7162800" cy="4114800"/>
          </a:xfrm>
        </p:spPr>
        <p:txBody>
          <a:bodyPr/>
          <a:lstStyle/>
          <a:p>
            <a:pPr eaLnBrk="1" hangingPunct="1"/>
            <a:r>
              <a:rPr lang="nl-NL" sz="2400" dirty="0" smtClean="0"/>
              <a:t>Doelen stellen</a:t>
            </a:r>
          </a:p>
          <a:p>
            <a:pPr eaLnBrk="1" hangingPunct="1"/>
            <a:r>
              <a:rPr lang="nl-NL" sz="2400" dirty="0"/>
              <a:t>M</a:t>
            </a:r>
            <a:r>
              <a:rPr lang="nl-NL" sz="2400" smtClean="0"/>
              <a:t>aatwerk </a:t>
            </a:r>
            <a:r>
              <a:rPr lang="nl-NL" sz="2400" dirty="0" smtClean="0"/>
              <a:t>bieden</a:t>
            </a:r>
          </a:p>
          <a:p>
            <a:pPr eaLnBrk="1" hangingPunct="1"/>
            <a:r>
              <a:rPr lang="nl-NL" sz="2400" dirty="0" smtClean="0"/>
              <a:t>Meten</a:t>
            </a:r>
          </a:p>
          <a:p>
            <a:pPr marL="0" indent="0" eaLnBrk="1" hangingPunct="1">
              <a:buNone/>
            </a:pPr>
            <a:endParaRPr lang="nl-NL" sz="2400" dirty="0" smtClean="0"/>
          </a:p>
          <a:p>
            <a:pPr marL="0" indent="0" eaLnBrk="1" hangingPunct="1">
              <a:buNone/>
            </a:pPr>
            <a:endParaRPr lang="nl-NL" sz="2400" dirty="0"/>
          </a:p>
          <a:p>
            <a:pPr marL="0" indent="0" eaLnBrk="1" hangingPunct="1">
              <a:buNone/>
            </a:pPr>
            <a:endParaRPr lang="nl-NL" sz="2400" dirty="0" smtClean="0"/>
          </a:p>
          <a:p>
            <a:pPr marL="0" indent="0" eaLnBrk="1" hangingPunct="1">
              <a:buNone/>
            </a:pPr>
            <a:endParaRPr lang="nl-NL" sz="2400" dirty="0"/>
          </a:p>
          <a:p>
            <a:pPr marL="0" indent="0" eaLnBrk="1" hangingPunct="1">
              <a:buNone/>
            </a:pPr>
            <a:r>
              <a:rPr lang="nl-NL" sz="2400" dirty="0">
                <a:hlinkClick r:id="rId3"/>
              </a:rPr>
              <a:t>http://beheer.slo.nl/ariadne/loader.php/projects/slo/opbrengstgerichtmaatwerk/site/biologie</a:t>
            </a:r>
            <a:r>
              <a:rPr lang="nl-NL" sz="2400" dirty="0" smtClean="0">
                <a:hlinkClick r:id="rId3"/>
              </a:rPr>
              <a:t>/</a:t>
            </a:r>
            <a:endParaRPr lang="nl-NL" sz="2400" dirty="0" smtClean="0"/>
          </a:p>
          <a:p>
            <a:pPr marL="0" indent="0" eaLnBrk="1" hangingPunct="1">
              <a:buNone/>
            </a:pPr>
            <a:endParaRPr lang="nl-NL" sz="2400" dirty="0" smtClean="0"/>
          </a:p>
        </p:txBody>
      </p:sp>
      <p:pic>
        <p:nvPicPr>
          <p:cNvPr id="25603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2275" y="3068638"/>
            <a:ext cx="26574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dirty="0" smtClean="0"/>
              <a:t>Doelen stellen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nl-NL" sz="2000" dirty="0" smtClean="0">
              <a:hlinkClick r:id="rId3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dirty="0"/>
              <a:t>Waarom doelen vaststellen?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dirty="0"/>
              <a:t>Hoe stel ik doelen vast</a:t>
            </a:r>
            <a:r>
              <a:rPr lang="nl-NL" dirty="0" smtClean="0"/>
              <a:t>?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dirty="0" smtClean="0"/>
              <a:t>Hulpmiddelen?</a:t>
            </a:r>
          </a:p>
          <a:p>
            <a:pPr lvl="3" eaLnBrk="1" fontAlgn="auto" hangingPunct="1">
              <a:spcAft>
                <a:spcPts val="0"/>
              </a:spcAft>
              <a:defRPr/>
            </a:pPr>
            <a:r>
              <a:rPr lang="nl-NL" dirty="0" smtClean="0"/>
              <a:t>Kennisbasis natuurwetenschap en techniek</a:t>
            </a:r>
          </a:p>
          <a:p>
            <a:pPr lvl="3" eaLnBrk="1" fontAlgn="auto" hangingPunct="1">
              <a:spcAft>
                <a:spcPts val="0"/>
              </a:spcAft>
              <a:defRPr/>
            </a:pPr>
            <a:r>
              <a:rPr lang="nl-NL" dirty="0" smtClean="0"/>
              <a:t>Website Leerplan in beeld</a:t>
            </a:r>
            <a:endParaRPr lang="nl-NL" dirty="0"/>
          </a:p>
          <a:p>
            <a:pPr lvl="3" eaLnBrk="1" fontAlgn="auto" hangingPunct="1">
              <a:spcAft>
                <a:spcPts val="0"/>
              </a:spcAft>
              <a:defRPr/>
            </a:pPr>
            <a:endParaRPr lang="nl-NL" sz="2000" dirty="0">
              <a:hlinkClick r:id="rId3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1400" dirty="0" smtClean="0">
                <a:hlinkClick r:id="rId3"/>
              </a:rPr>
              <a:t>http</a:t>
            </a:r>
            <a:r>
              <a:rPr lang="nl-NL" sz="1400" dirty="0">
                <a:hlinkClick r:id="rId3"/>
              </a:rPr>
              <a:t>://leerplaninbeeld.slo.nl/vmbo_onderbouw/mens-en-natuur/biologie/inhouden/tussendoelen</a:t>
            </a:r>
            <a:r>
              <a:rPr lang="nl-NL" sz="1400" dirty="0" smtClean="0">
                <a:hlinkClick r:id="rId3"/>
              </a:rPr>
              <a:t>/</a:t>
            </a:r>
            <a:endParaRPr lang="nl-NL" sz="1400" dirty="0" smtClean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Doelen stellen bij </a:t>
            </a:r>
            <a:r>
              <a:rPr lang="nl-NL" dirty="0" err="1" smtClean="0"/>
              <a:t>Explora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Methode </a:t>
            </a:r>
            <a:r>
              <a:rPr lang="nl-NL" dirty="0" err="1" smtClean="0"/>
              <a:t>Explora</a:t>
            </a:r>
            <a:r>
              <a:rPr lang="nl-NL" dirty="0" smtClean="0"/>
              <a:t> (bio-</a:t>
            </a:r>
            <a:r>
              <a:rPr lang="nl-NL" dirty="0" err="1" smtClean="0"/>
              <a:t>nask</a:t>
            </a:r>
            <a:r>
              <a:rPr lang="nl-NL" dirty="0" smtClean="0"/>
              <a:t>), niveau BB</a:t>
            </a:r>
          </a:p>
          <a:p>
            <a:r>
              <a:rPr lang="nl-NL" dirty="0" smtClean="0"/>
              <a:t>Voorbeeld hoofdstuk 5</a:t>
            </a:r>
          </a:p>
          <a:p>
            <a:r>
              <a:rPr lang="nl-NL" dirty="0" smtClean="0"/>
              <a:t>Vergelijken doelen KBN&amp;T met methode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8053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e_04_magen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Presentatie_04_magenta</Template>
  <TotalTime>811</TotalTime>
  <Words>422</Words>
  <Application>Microsoft Office PowerPoint</Application>
  <PresentationFormat>Diavoorstelling (4:3)</PresentationFormat>
  <Paragraphs>124</Paragraphs>
  <Slides>17</Slides>
  <Notes>11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18" baseType="lpstr">
      <vt:lpstr>Presentatie_04_magenta</vt:lpstr>
      <vt:lpstr>Biologie op maat! </vt:lpstr>
      <vt:lpstr>Voorstellen</vt:lpstr>
      <vt:lpstr>Programma</vt:lpstr>
      <vt:lpstr>Werkwijze SLO</vt:lpstr>
      <vt:lpstr>Wat vraagt opbrengstgericht maatwerk van VO-scholen?</vt:lpstr>
      <vt:lpstr>Maatwerk: variëren in instructie en opdrachten</vt:lpstr>
      <vt:lpstr>Cyclisch proces OGW volgens SLO</vt:lpstr>
      <vt:lpstr>Doelen stellen</vt:lpstr>
      <vt:lpstr>Doelen stellen bij Explora</vt:lpstr>
      <vt:lpstr>Maatwerk bieden</vt:lpstr>
      <vt:lpstr>Voorbeelden van Maatwerk</vt:lpstr>
      <vt:lpstr>Meten</vt:lpstr>
      <vt:lpstr>Mix van toetsvormen</vt:lpstr>
      <vt:lpstr>Meten bij Twickel</vt:lpstr>
      <vt:lpstr>Terugkijken en vooruitkijken</vt:lpstr>
      <vt:lpstr>Zelf werken op maat</vt:lpstr>
      <vt:lpstr>Meer informatie en contact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Victor Schmidt;m.rodenboog@slo.nl</dc:creator>
  <cp:lastModifiedBy>Maaike Rodenboog</cp:lastModifiedBy>
  <cp:revision>60</cp:revision>
  <cp:lastPrinted>2013-11-25T09:02:04Z</cp:lastPrinted>
  <dcterms:created xsi:type="dcterms:W3CDTF">2013-05-24T09:24:52Z</dcterms:created>
  <dcterms:modified xsi:type="dcterms:W3CDTF">2014-05-15T16:03:01Z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0x01010022C1D5C5A2040344A8D375491C66BB5D</vt:lpwstr>
  </property>
  <property fmtid="{D5CDD505-2E9C-101B-9397-08002B2CF9AE}" pid="3" name="Onderdeel van de handreiking">
    <vt:lpwstr>;#1 Diagnose;#2 Doelen stellen;#3 Maatwerk;#4 Toetsen;#</vt:lpwstr>
  </property>
  <property fmtid="{D5CDD505-2E9C-101B-9397-08002B2CF9AE}" pid="4" name="Vak">
    <vt:lpwstr>Wiskunde</vt:lpwstr>
  </property>
  <property fmtid="{D5CDD505-2E9C-101B-9397-08002B2CF9AE}" pid="5" name="Soort document">
    <vt:lpwstr>Achtergrond</vt:lpwstr>
  </property>
</Properties>
</file>