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85" r:id="rId2"/>
    <p:sldId id="272" r:id="rId3"/>
    <p:sldId id="274" r:id="rId4"/>
    <p:sldId id="256" r:id="rId5"/>
    <p:sldId id="257" r:id="rId6"/>
    <p:sldId id="290" r:id="rId7"/>
    <p:sldId id="258" r:id="rId8"/>
    <p:sldId id="259" r:id="rId9"/>
    <p:sldId id="260" r:id="rId10"/>
    <p:sldId id="284" r:id="rId11"/>
    <p:sldId id="263" r:id="rId12"/>
    <p:sldId id="267" r:id="rId13"/>
    <p:sldId id="275" r:id="rId14"/>
    <p:sldId id="287" r:id="rId15"/>
    <p:sldId id="289" r:id="rId16"/>
    <p:sldId id="281" r:id="rId17"/>
    <p:sldId id="276" r:id="rId18"/>
    <p:sldId id="279" r:id="rId19"/>
    <p:sldId id="283" r:id="rId20"/>
    <p:sldId id="280" r:id="rId21"/>
    <p:sldId id="278" r:id="rId22"/>
    <p:sldId id="270" r:id="rId23"/>
    <p:sldId id="273" r:id="rId24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66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7B1F6-2AEA-4A79-84D1-5E1329C2D63B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FC337-AB92-4839-BE73-BAA70E9EDC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6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charset="2"/>
              <a:buNone/>
              <a:defRPr/>
            </a:lvl1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4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18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87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32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smtClean="0"/>
              <a:t>Klik op het pictogram als u een SmartArt-afbeelding wilt toevoegen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00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30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55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21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73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96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1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4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98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fld id="{1E059531-C3B0-4D7E-A813-F92BF835226E}" type="datetimeFigureOut">
              <a:rPr lang="nl-NL" smtClean="0"/>
              <a:t>29-1-2016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E983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E98300"/>
                </a:solidFill>
                <a:latin typeface="Arial" pitchFamily="34" charset="0"/>
              </a:defRPr>
            </a:lvl1pPr>
          </a:lstStyle>
          <a:p>
            <a:fld id="{504B862F-1AC4-4861-B646-DE4A897475FA}" type="slidenum">
              <a:rPr lang="nl-NL" smtClean="0"/>
              <a:t>‹nr.›</a:t>
            </a:fld>
            <a:endParaRPr lang="nl-NL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E98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E98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01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2573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7145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charset="2"/>
        <a:buChar char="Ò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charset="2"/>
        <a:buChar char="Ò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charset="2"/>
        <a:buChar char="Ò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charset="2"/>
        <a:buChar char="Ò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nt.nl/artikel/2723/Moleculaire+interacties+als+basis+voor+celactiviteiten/view.do" TargetMode="External"/><Relationship Id="rId2" Type="http://schemas.openxmlformats.org/officeDocument/2006/relationships/hyperlink" Target="mailto:e.a.m.goossen@uva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rcsb.org/pdb/101/motm.do?momID=4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>
                <a:latin typeface="Calibri" panose="020F0502020204030204" pitchFamily="34" charset="0"/>
              </a:rPr>
              <a:t/>
            </a:r>
            <a:br>
              <a:rPr lang="nl-NL" sz="2400" dirty="0" smtClean="0">
                <a:latin typeface="Calibri" panose="020F0502020204030204" pitchFamily="34" charset="0"/>
              </a:rPr>
            </a:br>
            <a:r>
              <a:rPr lang="nl-NL" sz="2400" dirty="0" err="1" smtClean="0">
                <a:latin typeface="Calibri" panose="020F0502020204030204" pitchFamily="34" charset="0"/>
              </a:rPr>
              <a:t>Evie</a:t>
            </a:r>
            <a:r>
              <a:rPr lang="nl-NL" sz="2400" dirty="0" smtClean="0">
                <a:latin typeface="Calibri" panose="020F0502020204030204" pitchFamily="34" charset="0"/>
              </a:rPr>
              <a:t> Goossen</a:t>
            </a:r>
            <a:br>
              <a:rPr lang="nl-NL" sz="2400" dirty="0" smtClean="0">
                <a:latin typeface="Calibri" panose="020F0502020204030204" pitchFamily="34" charset="0"/>
              </a:rPr>
            </a:br>
            <a:r>
              <a:rPr lang="nl-NL" sz="2400" dirty="0" smtClean="0">
                <a:latin typeface="Calibri" panose="020F0502020204030204" pitchFamily="34" charset="0"/>
              </a:rPr>
              <a:t>9:00-10:15</a:t>
            </a:r>
            <a:br>
              <a:rPr lang="nl-NL" sz="2400" dirty="0" smtClean="0">
                <a:latin typeface="Calibri" panose="020F0502020204030204" pitchFamily="34" charset="0"/>
              </a:rPr>
            </a:br>
            <a:r>
              <a:rPr lang="nl-NL" sz="2400" smtClean="0">
                <a:latin typeface="Calibri" panose="020F0502020204030204" pitchFamily="34" charset="0"/>
              </a:rPr>
              <a:t>zaterdag 16 </a:t>
            </a:r>
            <a:r>
              <a:rPr lang="nl-NL" sz="2400" dirty="0" smtClean="0">
                <a:latin typeface="Calibri" panose="020F0502020204030204" pitchFamily="34" charset="0"/>
              </a:rPr>
              <a:t>januari 2016</a:t>
            </a:r>
            <a:endParaRPr lang="nl-NL" sz="2400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4400" dirty="0" smtClean="0">
                <a:latin typeface="Calibri" panose="020F0502020204030204" pitchFamily="34" charset="0"/>
              </a:rPr>
              <a:t>Workshop 40 </a:t>
            </a:r>
          </a:p>
          <a:p>
            <a:r>
              <a:rPr lang="nl-NL" sz="5400" b="1" dirty="0" smtClean="0">
                <a:latin typeface="Calibri" panose="020F0502020204030204" pitchFamily="34" charset="0"/>
              </a:rPr>
              <a:t>(moleculair) mechanistisch redeneren</a:t>
            </a:r>
            <a:endParaRPr lang="nl-NL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“eiwitten kunnen”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 smtClean="0"/>
              <a:t>Doel: Visualiseren van eiwitactiviteiten</a:t>
            </a:r>
            <a:endParaRPr lang="nl-NL" sz="2400" dirty="0"/>
          </a:p>
          <a:p>
            <a:r>
              <a:rPr lang="nl-NL" sz="2400" dirty="0"/>
              <a:t>In duo’s (wijs aan en benoem wat je ziet)</a:t>
            </a:r>
          </a:p>
          <a:p>
            <a:r>
              <a:rPr lang="nl-NL" sz="2400" dirty="0"/>
              <a:t>10 </a:t>
            </a:r>
            <a:r>
              <a:rPr lang="nl-NL" sz="2400" dirty="0" smtClean="0"/>
              <a:t>minuten</a:t>
            </a:r>
          </a:p>
          <a:p>
            <a:r>
              <a:rPr lang="nl-NL" sz="2400" dirty="0" smtClean="0"/>
              <a:t>Neem eerst de beschrijvingen van eiwitactiviteiten door</a:t>
            </a:r>
          </a:p>
          <a:p>
            <a:r>
              <a:rPr lang="nl-NL" sz="2400" dirty="0" smtClean="0"/>
              <a:t>Ga daarna door met de opdracht ‘eiwitten kunnen…’</a:t>
            </a:r>
          </a:p>
          <a:p>
            <a:endParaRPr lang="nl-NL" sz="2800" dirty="0"/>
          </a:p>
          <a:p>
            <a:endParaRPr lang="nl-NL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76363" y="3033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Bespreken opdracht (5 min)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 smtClean="0"/>
              <a:t>Aandachtspunten in de klas?</a:t>
            </a:r>
          </a:p>
        </p:txBody>
      </p:sp>
    </p:spTree>
    <p:extLst>
      <p:ext uri="{BB962C8B-B14F-4D97-AF65-F5344CB8AC3E}">
        <p14:creationId xmlns:p14="http://schemas.microsoft.com/office/powerpoint/2010/main" val="35844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62608"/>
            <a:ext cx="7391400" cy="838200"/>
          </a:xfrm>
        </p:spPr>
        <p:txBody>
          <a:bodyPr/>
          <a:lstStyle/>
          <a:p>
            <a:r>
              <a:rPr lang="nl-NL" dirty="0" smtClean="0"/>
              <a:t>Achtergronden bij animaties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/>
          </a:bodyPr>
          <a:lstStyle/>
          <a:p>
            <a:r>
              <a:rPr lang="nl-NL" sz="2400" dirty="0"/>
              <a:t>Mechanistisch ≈ ‘expliciete weergave van hoe een proces verloopt</a:t>
            </a:r>
            <a:r>
              <a:rPr lang="nl-NL" sz="2400" dirty="0" smtClean="0"/>
              <a:t>’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 smtClean="0"/>
              <a:t>Wetenschappers gebruiken mechanistische verklaringen om </a:t>
            </a:r>
            <a:r>
              <a:rPr lang="nl-NL" sz="2400" dirty="0" err="1" smtClean="0"/>
              <a:t>celprocessen</a:t>
            </a:r>
            <a:r>
              <a:rPr lang="nl-NL" sz="2400" dirty="0" smtClean="0"/>
              <a:t> te beschrijven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Moleculair mechanistische weergaven (animatie of afbeelding)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i="1" dirty="0" smtClean="0"/>
              <a:t>In schoolboeken, BINAS, eindexamens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027859" cy="44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08912" cy="838200"/>
          </a:xfrm>
        </p:spPr>
        <p:txBody>
          <a:bodyPr/>
          <a:lstStyle/>
          <a:p>
            <a:r>
              <a:rPr lang="nl-NL" dirty="0" smtClean="0"/>
              <a:t>In hoeverre leren leerlingen deze afbeeldingen te interpreteren?  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9592" y="1988840"/>
            <a:ext cx="6696744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i="1" dirty="0" smtClean="0"/>
              <a:t>Uit promotieonderzoek Marc van Mil (2013)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indent="-360000">
              <a:lnSpc>
                <a:spcPct val="120000"/>
              </a:lnSpc>
            </a:pPr>
            <a:r>
              <a:rPr lang="nl-NL" sz="2400" dirty="0" smtClean="0"/>
              <a:t>Jojoën tussen organisatieniveaus </a:t>
            </a:r>
          </a:p>
          <a:p>
            <a:pPr indent="-360000">
              <a:lnSpc>
                <a:spcPct val="120000"/>
              </a:lnSpc>
            </a:pPr>
            <a:r>
              <a:rPr lang="nl-NL" sz="2400" dirty="0" smtClean="0"/>
              <a:t>Organellen krijgen een functie toebedeeld </a:t>
            </a:r>
            <a:br>
              <a:rPr lang="nl-NL" sz="2400" dirty="0" smtClean="0"/>
            </a:br>
            <a:r>
              <a:rPr lang="nl-NL" sz="2400" dirty="0" smtClean="0">
                <a:sym typeface="Wingdings" panose="05000000000000000000" pitchFamily="2" charset="2"/>
              </a:rPr>
              <a:t></a:t>
            </a:r>
            <a:r>
              <a:rPr lang="nl-NL" sz="2400" dirty="0" smtClean="0"/>
              <a:t> beperkt denken over organellen (interacties)</a:t>
            </a:r>
          </a:p>
          <a:p>
            <a:pPr indent="-360000">
              <a:lnSpc>
                <a:spcPct val="120000"/>
              </a:lnSpc>
            </a:pPr>
            <a:r>
              <a:rPr lang="nl-NL" sz="2400" dirty="0" smtClean="0"/>
              <a:t>Specifieke voorbeelden (geen transfer bij leerlingen)</a:t>
            </a:r>
          </a:p>
          <a:p>
            <a:pPr indent="-360000">
              <a:lnSpc>
                <a:spcPct val="120000"/>
              </a:lnSpc>
            </a:pPr>
            <a:r>
              <a:rPr lang="nl-NL" sz="2400" dirty="0"/>
              <a:t>A</a:t>
            </a:r>
            <a:r>
              <a:rPr lang="nl-NL" sz="2400" dirty="0" smtClean="0"/>
              <a:t>lgemene </a:t>
            </a:r>
            <a:r>
              <a:rPr lang="nl-NL" sz="2400" dirty="0"/>
              <a:t>vaardigheid “mechanistische schema’s lezen” ontbreken (te?) </a:t>
            </a:r>
            <a:r>
              <a:rPr lang="nl-NL" sz="2400" dirty="0" smtClean="0"/>
              <a:t>vaak</a:t>
            </a:r>
          </a:p>
          <a:p>
            <a:pPr marL="0" indent="0">
              <a:lnSpc>
                <a:spcPct val="120000"/>
              </a:lnSpc>
              <a:buNone/>
            </a:pPr>
            <a:endParaRPr lang="nl-NL" sz="24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nl-NL" sz="2400" b="1" dirty="0" smtClean="0"/>
              <a:t>DUS</a:t>
            </a:r>
            <a:r>
              <a:rPr lang="nl-NL" sz="2400" b="1" dirty="0"/>
              <a:t>: Meer aandacht voor </a:t>
            </a:r>
            <a:r>
              <a:rPr lang="nl-NL" sz="2400" b="1" dirty="0" smtClean="0"/>
              <a:t>“</a:t>
            </a:r>
            <a:r>
              <a:rPr lang="nl-NL" sz="2400" b="1" dirty="0"/>
              <a:t>Hoe? ” </a:t>
            </a:r>
            <a:r>
              <a:rPr lang="nl-NL" sz="2400" b="1" dirty="0" smtClean="0"/>
              <a:t>en mechanistische redeneren</a:t>
            </a:r>
            <a:endParaRPr lang="nl-NL" sz="2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899592" y="285293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genen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197877" y="28529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779912" y="28529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celactiviteiten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796136" y="285293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  <a:r>
              <a:rPr lang="nl-NL" dirty="0" smtClean="0"/>
              <a:t>rfelijke eigenschappen</a:t>
            </a:r>
            <a:endParaRPr lang="nl-NL" dirty="0"/>
          </a:p>
        </p:txBody>
      </p:sp>
      <p:sp>
        <p:nvSpPr>
          <p:cNvPr id="6" name="PIJL-LINKS en -RECHTS 5"/>
          <p:cNvSpPr/>
          <p:nvPr/>
        </p:nvSpPr>
        <p:spPr>
          <a:xfrm>
            <a:off x="1691680" y="2934236"/>
            <a:ext cx="489059" cy="206732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642125" y="25556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h</a:t>
            </a:r>
            <a:r>
              <a:rPr lang="nl-NL" i="1" dirty="0" smtClean="0"/>
              <a:t>oe?</a:t>
            </a:r>
            <a:endParaRPr lang="nl-NL" i="1" dirty="0"/>
          </a:p>
        </p:txBody>
      </p:sp>
      <p:sp>
        <p:nvSpPr>
          <p:cNvPr id="14" name="PIJL-LINKS en -RECHTS 13"/>
          <p:cNvSpPr/>
          <p:nvPr/>
        </p:nvSpPr>
        <p:spPr>
          <a:xfrm>
            <a:off x="5307077" y="2934236"/>
            <a:ext cx="489059" cy="206732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5242525" y="24928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h</a:t>
            </a:r>
            <a:r>
              <a:rPr lang="nl-NL" i="1" dirty="0" smtClean="0"/>
              <a:t>oe?</a:t>
            </a:r>
            <a:endParaRPr lang="nl-NL" i="1" dirty="0"/>
          </a:p>
        </p:txBody>
      </p:sp>
      <p:sp>
        <p:nvSpPr>
          <p:cNvPr id="16" name="PIJL-LINKS en -RECHTS 15"/>
          <p:cNvSpPr/>
          <p:nvPr/>
        </p:nvSpPr>
        <p:spPr>
          <a:xfrm>
            <a:off x="3218845" y="2934236"/>
            <a:ext cx="489059" cy="2067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154293" y="255561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h</a:t>
            </a:r>
            <a:r>
              <a:rPr lang="nl-NL" b="1" i="1" dirty="0" smtClean="0"/>
              <a:t>oe?</a:t>
            </a:r>
            <a:endParaRPr lang="nl-NL" b="1" i="1" dirty="0"/>
          </a:p>
        </p:txBody>
      </p:sp>
    </p:spTree>
    <p:extLst>
      <p:ext uri="{BB962C8B-B14F-4D97-AF65-F5344CB8AC3E}">
        <p14:creationId xmlns:p14="http://schemas.microsoft.com/office/powerpoint/2010/main" val="8638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391400" cy="1152872"/>
          </a:xfrm>
        </p:spPr>
        <p:txBody>
          <a:bodyPr/>
          <a:lstStyle/>
          <a:p>
            <a:r>
              <a:rPr lang="nl-NL" sz="2400" dirty="0" smtClean="0"/>
              <a:t>Hard-op-denkend ‘lezen’ van een mechanistische afbeelding uit BINAS door een leerlinge uit vwo 5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3450344" y="116632"/>
            <a:ext cx="5538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BINAS 89B werkingsmechanismen van hormonen in cellen</a:t>
            </a:r>
            <a:endParaRPr lang="nl-NL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8" y="1844824"/>
            <a:ext cx="83482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312" y="619268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(5 min film)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246250" y="4725144"/>
            <a:ext cx="3619500" cy="263272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(Film is verwijderd in deze presentatie)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11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391400" cy="838200"/>
          </a:xfrm>
        </p:spPr>
        <p:txBody>
          <a:bodyPr/>
          <a:lstStyle/>
          <a:p>
            <a:r>
              <a:rPr lang="nl-NL" dirty="0" smtClean="0"/>
              <a:t>Zelf afbeeldingen lezen volgens het stappenplan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16832"/>
            <a:ext cx="7342584" cy="3950568"/>
          </a:xfrm>
        </p:spPr>
        <p:txBody>
          <a:bodyPr/>
          <a:lstStyle/>
          <a:p>
            <a:r>
              <a:rPr lang="nl-NL" sz="2400" dirty="0" smtClean="0"/>
              <a:t>In duo’s of trio’s</a:t>
            </a:r>
          </a:p>
          <a:p>
            <a:r>
              <a:rPr lang="nl-NL" sz="2400" dirty="0" smtClean="0"/>
              <a:t>(15?) min</a:t>
            </a:r>
          </a:p>
          <a:p>
            <a:r>
              <a:rPr lang="nl-NL" sz="2400" dirty="0" smtClean="0"/>
              <a:t>Gebruik het kaartje</a:t>
            </a:r>
          </a:p>
          <a:p>
            <a:r>
              <a:rPr lang="nl-NL" sz="2400" dirty="0" smtClean="0"/>
              <a:t>Kies een afbeelding:</a:t>
            </a:r>
          </a:p>
          <a:p>
            <a:pPr lvl="1"/>
            <a:r>
              <a:rPr lang="nl-NL" dirty="0" err="1" smtClean="0"/>
              <a:t>Binas</a:t>
            </a:r>
            <a:endParaRPr lang="nl-NL" dirty="0" smtClean="0"/>
          </a:p>
          <a:p>
            <a:pPr lvl="1"/>
            <a:r>
              <a:rPr lang="nl-NL" dirty="0" smtClean="0"/>
              <a:t>Nectar, v5 hormonen</a:t>
            </a:r>
          </a:p>
          <a:p>
            <a:pPr lvl="1"/>
            <a:r>
              <a:rPr lang="nl-NL" dirty="0" smtClean="0"/>
              <a:t>Biologie voor Jou v5 regeling</a:t>
            </a:r>
          </a:p>
          <a:p>
            <a:pPr lvl="1"/>
            <a:r>
              <a:rPr lang="nl-NL" dirty="0" smtClean="0"/>
              <a:t>Niet moleculair? Ecologie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0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deze stappen?</a:t>
            </a:r>
            <a:br>
              <a:rPr lang="nl-NL" dirty="0" smtClean="0"/>
            </a:br>
            <a:r>
              <a:rPr lang="nl-NL" sz="1400" dirty="0" smtClean="0"/>
              <a:t>(van Mil, 2013)</a:t>
            </a:r>
            <a:endParaRPr lang="nl-NL" sz="1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4678288" cy="3218656"/>
          </a:xfrm>
          <a:solidFill>
            <a:srgbClr val="92D05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Richting geven 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508104" y="2514600"/>
            <a:ext cx="3456384" cy="3218656"/>
          </a:xfrm>
          <a:solidFill>
            <a:srgbClr val="FFC000"/>
          </a:solidFill>
        </p:spPr>
        <p:txBody>
          <a:bodyPr/>
          <a:lstStyle/>
          <a:p>
            <a:pPr lvl="0"/>
            <a:r>
              <a:rPr lang="nl-NL" sz="2000" dirty="0" smtClean="0"/>
              <a:t>“Op </a:t>
            </a:r>
            <a:r>
              <a:rPr lang="nl-NL" sz="2000" dirty="0"/>
              <a:t>welke hoe/waardoor vraag probeert dit schema antwoord te geven</a:t>
            </a:r>
            <a:r>
              <a:rPr lang="nl-NL" sz="2000" dirty="0" smtClean="0"/>
              <a:t>?”</a:t>
            </a:r>
            <a:endParaRPr lang="nl-NL" sz="2000" dirty="0"/>
          </a:p>
          <a:p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3849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Ondersteuning van leerlingen bij leren lezen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4678288" cy="3218656"/>
          </a:xfrm>
          <a:solidFill>
            <a:srgbClr val="92D05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Richting geven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Begin vinden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508104" y="2514600"/>
            <a:ext cx="3456384" cy="3218656"/>
          </a:xfrm>
        </p:spPr>
        <p:txBody>
          <a:bodyPr/>
          <a:lstStyle/>
          <a:p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33653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Ondersteuning van leerlingen bij leren lezen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4678288" cy="3218656"/>
          </a:xfrm>
          <a:solidFill>
            <a:srgbClr val="92D05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Richting geven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Begin vinden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Mechanistisch redeneren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508104" y="2514600"/>
            <a:ext cx="3456384" cy="3218656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Bijv</a:t>
            </a:r>
            <a:r>
              <a:rPr lang="nl-NL" sz="2000" dirty="0"/>
              <a:t>. </a:t>
            </a:r>
            <a:r>
              <a:rPr lang="nl-NL" sz="2000" dirty="0" smtClean="0"/>
              <a:t>“</a:t>
            </a:r>
            <a:r>
              <a:rPr lang="nl-NL" sz="2000" b="1" dirty="0" smtClean="0"/>
              <a:t>als</a:t>
            </a:r>
            <a:r>
              <a:rPr lang="nl-NL" sz="2000" dirty="0" smtClean="0"/>
              <a:t> x </a:t>
            </a:r>
            <a:r>
              <a:rPr lang="nl-NL" sz="2000" dirty="0"/>
              <a:t>bindt aan y, </a:t>
            </a:r>
            <a:r>
              <a:rPr lang="nl-NL" sz="2000" b="1" dirty="0" smtClean="0"/>
              <a:t>dan </a:t>
            </a:r>
            <a:r>
              <a:rPr lang="nl-NL" sz="2000" dirty="0" smtClean="0"/>
              <a:t>verandert y van vorm, en </a:t>
            </a:r>
            <a:r>
              <a:rPr lang="nl-NL" sz="2000" b="1" dirty="0" smtClean="0"/>
              <a:t>daardoor</a:t>
            </a:r>
            <a:r>
              <a:rPr lang="nl-NL" sz="2000" dirty="0" smtClean="0"/>
              <a:t> bindt y aan </a:t>
            </a:r>
            <a:r>
              <a:rPr lang="nl-NL" sz="2000" dirty="0" err="1" smtClean="0"/>
              <a:t>z</a:t>
            </a:r>
            <a:r>
              <a:rPr lang="nl-NL" sz="2000" dirty="0" smtClean="0"/>
              <a:t>….”</a:t>
            </a:r>
          </a:p>
          <a:p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42866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Ondersteuning van leerlingen bij leren lezen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4678288" cy="3218656"/>
          </a:xfrm>
          <a:solidFill>
            <a:srgbClr val="92D05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Richting geven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Begin vinden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Mechanistisch redeneren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508104" y="2514600"/>
            <a:ext cx="3456384" cy="3218656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Bijv</a:t>
            </a:r>
            <a:r>
              <a:rPr lang="nl-NL" sz="2000" dirty="0"/>
              <a:t>. </a:t>
            </a:r>
            <a:r>
              <a:rPr lang="nl-NL" sz="2000" dirty="0" smtClean="0"/>
              <a:t>“</a:t>
            </a:r>
            <a:r>
              <a:rPr lang="nl-NL" sz="2000" b="1" dirty="0" smtClean="0"/>
              <a:t>als</a:t>
            </a:r>
            <a:r>
              <a:rPr lang="nl-NL" sz="2000" dirty="0" smtClean="0"/>
              <a:t> x </a:t>
            </a:r>
            <a:r>
              <a:rPr lang="nl-NL" sz="2000" u="sng" dirty="0"/>
              <a:t>bindt</a:t>
            </a:r>
            <a:r>
              <a:rPr lang="nl-NL" sz="2000" dirty="0"/>
              <a:t> aan y, </a:t>
            </a:r>
            <a:r>
              <a:rPr lang="nl-NL" sz="2000" b="1" dirty="0" smtClean="0"/>
              <a:t>dan </a:t>
            </a:r>
            <a:r>
              <a:rPr lang="nl-NL" sz="2000" u="sng" dirty="0" smtClean="0"/>
              <a:t>verandert</a:t>
            </a:r>
            <a:r>
              <a:rPr lang="nl-NL" sz="2000" dirty="0" smtClean="0"/>
              <a:t> y </a:t>
            </a:r>
            <a:r>
              <a:rPr lang="nl-NL" sz="2000" u="sng" dirty="0" smtClean="0"/>
              <a:t>van vorm</a:t>
            </a:r>
            <a:r>
              <a:rPr lang="nl-NL" sz="2000" dirty="0" smtClean="0"/>
              <a:t>, en </a:t>
            </a:r>
            <a:r>
              <a:rPr lang="nl-NL" sz="2000" b="1" dirty="0" smtClean="0"/>
              <a:t>daardoor</a:t>
            </a:r>
            <a:r>
              <a:rPr lang="nl-NL" sz="2000" dirty="0" smtClean="0"/>
              <a:t> </a:t>
            </a:r>
            <a:r>
              <a:rPr lang="nl-NL" sz="2000" u="sng" dirty="0" smtClean="0"/>
              <a:t>bindt</a:t>
            </a:r>
            <a:r>
              <a:rPr lang="nl-NL" sz="2000" dirty="0" smtClean="0"/>
              <a:t> y aan </a:t>
            </a:r>
            <a:r>
              <a:rPr lang="nl-NL" sz="2000" dirty="0" err="1" smtClean="0"/>
              <a:t>z</a:t>
            </a:r>
            <a:r>
              <a:rPr lang="nl-NL" sz="2000" dirty="0" smtClean="0"/>
              <a:t>….”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Link met eiwitactiviteiten:</a:t>
            </a:r>
          </a:p>
          <a:p>
            <a:pPr marL="0" indent="0">
              <a:buNone/>
            </a:pPr>
            <a:r>
              <a:rPr lang="nl-NL" sz="2000" i="1" dirty="0" smtClean="0"/>
              <a:t>“gebruik je lijst met eiwitactiviteiten om in het specifieke voorbeeld de activiteit te beschrijven.”</a:t>
            </a:r>
            <a:endParaRPr lang="nl-NL" sz="2000" i="1" dirty="0"/>
          </a:p>
          <a:p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35049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936" y="969721"/>
            <a:ext cx="4978896" cy="3298378"/>
          </a:xfrm>
        </p:spPr>
        <p:txBody>
          <a:bodyPr>
            <a:normAutofit/>
          </a:bodyPr>
          <a:lstStyle/>
          <a:p>
            <a:r>
              <a:rPr lang="nl-NL" b="1" dirty="0" smtClean="0"/>
              <a:t>Afbeeldingen met eiwit-interacties: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2800" b="0" i="1" dirty="0" smtClean="0"/>
              <a:t>Wat wil je dat leerlingen leren? </a:t>
            </a:r>
            <a:br>
              <a:rPr lang="nl-NL" sz="2800" b="0" i="1" dirty="0" smtClean="0"/>
            </a:br>
            <a:r>
              <a:rPr lang="nl-NL" sz="2800" b="0" i="1" dirty="0" smtClean="0"/>
              <a:t>Hoe leer je ze dat?</a:t>
            </a:r>
            <a:endParaRPr lang="nl-NL" sz="2800" b="0" i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895"/>
            <a:ext cx="3263882" cy="4018593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68" y="4581128"/>
            <a:ext cx="2361091" cy="27089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47" y="3356992"/>
            <a:ext cx="3097531" cy="21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Ondersteuning van leerlingen bij leren lezen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4678288" cy="3218656"/>
          </a:xfrm>
          <a:solidFill>
            <a:srgbClr val="92D05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Richting geven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Begin vinden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Mechanistisch redeneren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Vragen naar onbekende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508104" y="2514600"/>
            <a:ext cx="3456384" cy="3218656"/>
          </a:xfrm>
        </p:spPr>
        <p:txBody>
          <a:bodyPr/>
          <a:lstStyle/>
          <a:p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42866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918648" cy="838200"/>
          </a:xfrm>
        </p:spPr>
        <p:txBody>
          <a:bodyPr/>
          <a:lstStyle/>
          <a:p>
            <a:r>
              <a:rPr lang="nl-NL" dirty="0" smtClean="0"/>
              <a:t>Waar moet je verder rekening mee houden?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83568" y="5877271"/>
            <a:ext cx="5207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nl-NL" sz="1200" dirty="0" smtClean="0"/>
              <a:t>Van Mil, M. (2013) </a:t>
            </a:r>
            <a:r>
              <a:rPr lang="en-US" sz="1200" dirty="0"/>
              <a:t>Learning and </a:t>
            </a:r>
            <a:r>
              <a:rPr lang="en-US" sz="1200" dirty="0" smtClean="0"/>
              <a:t>Teaching the Molecular Basis of Life</a:t>
            </a:r>
            <a:endParaRPr lang="en-US" sz="1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8206680" cy="3352800"/>
          </a:xfrm>
        </p:spPr>
        <p:txBody>
          <a:bodyPr/>
          <a:lstStyle/>
          <a:p>
            <a:r>
              <a:rPr lang="nl-NL" dirty="0"/>
              <a:t>Hoe bekender de inhoud, des te </a:t>
            </a:r>
            <a:r>
              <a:rPr lang="nl-NL" dirty="0" smtClean="0"/>
              <a:t>makkelijker</a:t>
            </a:r>
          </a:p>
          <a:p>
            <a:pPr>
              <a:buFont typeface="Wingdings"/>
              <a:buChar char="à"/>
            </a:pPr>
            <a:r>
              <a:rPr lang="nl-NL" sz="2400" i="1" dirty="0" smtClean="0"/>
              <a:t>kennis </a:t>
            </a:r>
            <a:r>
              <a:rPr lang="nl-NL" sz="2400" i="1" dirty="0"/>
              <a:t>over specifieke </a:t>
            </a:r>
            <a:r>
              <a:rPr lang="nl-NL" sz="2400" i="1" dirty="0" smtClean="0"/>
              <a:t>inhoud en/of visualiseren eiwitactiviteiten</a:t>
            </a:r>
          </a:p>
          <a:p>
            <a:pPr marL="0" indent="0">
              <a:buNone/>
            </a:pPr>
            <a:endParaRPr lang="nl-NL" sz="2400" i="1" dirty="0"/>
          </a:p>
          <a:p>
            <a:r>
              <a:rPr lang="nl-NL" dirty="0"/>
              <a:t>Van enkel eiwit naar complexer </a:t>
            </a:r>
            <a:r>
              <a:rPr lang="nl-NL" sz="1600" dirty="0"/>
              <a:t>(1)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64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 en 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400" dirty="0" smtClean="0"/>
              <a:t>Reflectiemoment  </a:t>
            </a:r>
          </a:p>
          <a:p>
            <a:r>
              <a:rPr lang="nl-NL" sz="2400" dirty="0" smtClean="0"/>
              <a:t>Evaluatie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Meer weten? </a:t>
            </a:r>
            <a:br>
              <a:rPr lang="nl-NL" sz="2400" dirty="0"/>
            </a:br>
            <a:r>
              <a:rPr lang="nl-NL" sz="2400" dirty="0" smtClean="0"/>
              <a:t>Zie bronnen </a:t>
            </a:r>
            <a:r>
              <a:rPr lang="nl-NL" sz="2400" smtClean="0"/>
              <a:t>op hand-out</a:t>
            </a:r>
            <a:endParaRPr lang="nl-NL" sz="2400" dirty="0"/>
          </a:p>
          <a:p>
            <a:endParaRPr lang="nl-NL" sz="2400" dirty="0"/>
          </a:p>
        </p:txBody>
      </p:sp>
      <p:pic>
        <p:nvPicPr>
          <p:cNvPr id="1026" name="Picture 2" descr="C:\Users\Evie\AppData\Local\Microsoft\Windows\INetCache\IE\0ZR80GBY\ide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54" y="2852936"/>
            <a:ext cx="2857614" cy="38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6449369" y="3140968"/>
            <a:ext cx="1290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Wat </a:t>
            </a:r>
            <a:r>
              <a:rPr lang="nl-NL" i="1" dirty="0"/>
              <a:t>heb ik geleerd</a:t>
            </a:r>
            <a:r>
              <a:rPr lang="nl-NL" i="1" dirty="0" smtClean="0"/>
              <a:t>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742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391400" cy="838200"/>
          </a:xfrm>
        </p:spPr>
        <p:txBody>
          <a:bodyPr/>
          <a:lstStyle/>
          <a:p>
            <a:r>
              <a:rPr lang="nl-NL" dirty="0" smtClean="0"/>
              <a:t>Meer weten</a:t>
            </a:r>
            <a:r>
              <a:rPr lang="nl-NL" dirty="0" smtClean="0"/>
              <a:t>? </a:t>
            </a:r>
            <a:r>
              <a:rPr lang="nl-NL" sz="1400" dirty="0" smtClean="0"/>
              <a:t>(mai</a:t>
            </a:r>
            <a:r>
              <a:rPr lang="nl-NL" sz="1400" dirty="0" smtClean="0"/>
              <a:t>l me, </a:t>
            </a:r>
            <a:r>
              <a:rPr lang="nl-NL" sz="1400" dirty="0" smtClean="0">
                <a:hlinkClick r:id="rId2"/>
              </a:rPr>
              <a:t>e.a.m.goossen@uva.nl</a:t>
            </a:r>
            <a:r>
              <a:rPr lang="nl-NL" sz="1400" dirty="0" smtClean="0"/>
              <a:t>, of lees verder)</a:t>
            </a:r>
            <a:r>
              <a:rPr lang="nl-NL" sz="1400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844824"/>
            <a:ext cx="7391400" cy="402257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Van </a:t>
            </a:r>
            <a:r>
              <a:rPr lang="en-US" sz="1800" dirty="0"/>
              <a:t>Mil, M. et al. (2011) Modelling Molecular Mechanisms: A Framework of Scientific Reasoning to Construct Molecular-Level </a:t>
            </a:r>
            <a:r>
              <a:rPr lang="nl-NL" sz="1800" dirty="0" err="1"/>
              <a:t>Explanations</a:t>
            </a:r>
            <a:r>
              <a:rPr lang="nl-NL" sz="1800" dirty="0"/>
              <a:t> </a:t>
            </a:r>
            <a:r>
              <a:rPr lang="nl-NL" sz="1800" dirty="0" err="1"/>
              <a:t>for</a:t>
            </a:r>
            <a:r>
              <a:rPr lang="nl-NL" sz="1800" dirty="0"/>
              <a:t> Cellular </a:t>
            </a:r>
            <a:r>
              <a:rPr lang="nl-NL" sz="1800" dirty="0" err="1"/>
              <a:t>Behaviour</a:t>
            </a:r>
            <a:endParaRPr lang="nl-NL" sz="1800" dirty="0"/>
          </a:p>
          <a:p>
            <a:pPr>
              <a:buFont typeface="+mj-lt"/>
              <a:buAutoNum type="arabicPeriod"/>
            </a:pPr>
            <a:r>
              <a:rPr lang="nl-NL" sz="1800" dirty="0" smtClean="0"/>
              <a:t>Van </a:t>
            </a:r>
            <a:r>
              <a:rPr lang="nl-NL" sz="1800" dirty="0"/>
              <a:t>Mil, M. (2013) </a:t>
            </a:r>
            <a:r>
              <a:rPr lang="en-US" sz="1800" dirty="0"/>
              <a:t>Learning and Teaching the Molecular Basis of </a:t>
            </a:r>
            <a:r>
              <a:rPr lang="en-US" sz="1800" dirty="0" smtClean="0"/>
              <a:t>Life (</a:t>
            </a:r>
            <a:r>
              <a:rPr lang="en-US" sz="1800" dirty="0" err="1" smtClean="0"/>
              <a:t>proefschrift</a:t>
            </a:r>
            <a:r>
              <a:rPr lang="en-US" sz="18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Van Mil, M.H.W., </a:t>
            </a:r>
            <a:r>
              <a:rPr lang="en-US" sz="1800" dirty="0" err="1"/>
              <a:t>Postma</a:t>
            </a:r>
            <a:r>
              <a:rPr lang="en-US" sz="1800" dirty="0"/>
              <a:t>, P.A., </a:t>
            </a:r>
            <a:r>
              <a:rPr lang="en-US" sz="1800" dirty="0" err="1"/>
              <a:t>Boerwinkel</a:t>
            </a:r>
            <a:r>
              <a:rPr lang="en-US" sz="1800" dirty="0"/>
              <a:t>, D. J., </a:t>
            </a:r>
            <a:r>
              <a:rPr lang="en-US" sz="1800" dirty="0" err="1"/>
              <a:t>Klaassen</a:t>
            </a:r>
            <a:r>
              <a:rPr lang="en-US" sz="1800" dirty="0"/>
              <a:t>, C.W.J.M., </a:t>
            </a:r>
            <a:r>
              <a:rPr lang="en-US" sz="1800" dirty="0" err="1"/>
              <a:t>Waarlo</a:t>
            </a:r>
            <a:r>
              <a:rPr lang="en-US" sz="1800" dirty="0"/>
              <a:t>, A.J. </a:t>
            </a:r>
            <a:r>
              <a:rPr lang="en-US" sz="1800" dirty="0" smtClean="0"/>
              <a:t>Molecular </a:t>
            </a:r>
            <a:r>
              <a:rPr lang="en-US" sz="1800" dirty="0"/>
              <a:t>mechanistic reasoning: towards bridging the gap between the molecular and cellular levels in life science education, Science Education, in press.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nl-NL" sz="1800" dirty="0" err="1" smtClean="0"/>
              <a:t>Ecent</a:t>
            </a:r>
            <a:r>
              <a:rPr lang="nl-NL" sz="1800" dirty="0"/>
              <a:t>: Nederlandstalige toelichting op proefschrift van </a:t>
            </a:r>
            <a:r>
              <a:rPr lang="nl-NL" sz="1800" dirty="0" err="1"/>
              <a:t>van</a:t>
            </a:r>
            <a:r>
              <a:rPr lang="nl-NL" sz="1800" dirty="0"/>
              <a:t> Mil </a:t>
            </a:r>
            <a:r>
              <a:rPr lang="nl-NL" sz="1800" dirty="0">
                <a:hlinkClick r:id="rId3"/>
              </a:rPr>
              <a:t>http://</a:t>
            </a:r>
            <a:r>
              <a:rPr lang="nl-NL" sz="1800" dirty="0" smtClean="0">
                <a:hlinkClick r:id="rId3"/>
              </a:rPr>
              <a:t>www.ecent.nl/artikel/2723/Moleculaire+interacties+als+basis+voor+celactiviteiten/view.do</a:t>
            </a:r>
            <a:endParaRPr lang="en-US" sz="1800" dirty="0"/>
          </a:p>
          <a:p>
            <a:pPr marL="0" indent="0">
              <a:buNone/>
            </a:pPr>
            <a:r>
              <a:rPr lang="nl-NL" sz="1800" dirty="0" smtClean="0"/>
              <a:t>Ander artikel over het lezen van procesdiagrammen:</a:t>
            </a:r>
          </a:p>
          <a:p>
            <a:r>
              <a:rPr lang="nl-NL" sz="1800" dirty="0" err="1"/>
              <a:t>Kragten</a:t>
            </a:r>
            <a:r>
              <a:rPr lang="nl-NL" sz="1800" dirty="0"/>
              <a:t>, M. et al. (2013) Geletterdheid in diagrammen in de bètavakken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213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984" y="1295400"/>
            <a:ext cx="3649216" cy="838200"/>
          </a:xfrm>
        </p:spPr>
        <p:txBody>
          <a:bodyPr/>
          <a:lstStyle/>
          <a:p>
            <a:r>
              <a:rPr lang="nl-NL" dirty="0" smtClean="0"/>
              <a:t>Leren voor het examen?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62486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28184" y="908720"/>
            <a:ext cx="2520280" cy="1224880"/>
          </a:xfrm>
        </p:spPr>
        <p:txBody>
          <a:bodyPr/>
          <a:lstStyle/>
          <a:p>
            <a:r>
              <a:rPr lang="nl-NL" dirty="0" smtClean="0"/>
              <a:t>Leren voor de toekomst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8959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al 3"/>
          <p:cNvSpPr/>
          <p:nvPr/>
        </p:nvSpPr>
        <p:spPr>
          <a:xfrm>
            <a:off x="4427984" y="188640"/>
            <a:ext cx="1008112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56756"/>
            <a:ext cx="683424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al 8"/>
          <p:cNvSpPr/>
          <p:nvPr/>
        </p:nvSpPr>
        <p:spPr>
          <a:xfrm>
            <a:off x="2197001" y="5229200"/>
            <a:ext cx="1008112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Opzet deze bijeenkomst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</a:rPr>
              <a:t>Visualiseren van eiwitactiviteiten (</a:t>
            </a:r>
            <a:r>
              <a:rPr lang="nl-NL" sz="2400" dirty="0" err="1" smtClean="0">
                <a:latin typeface="Calibri" panose="020F0502020204030204" pitchFamily="34" charset="0"/>
              </a:rPr>
              <a:t>leerlingrol</a:t>
            </a:r>
            <a:r>
              <a:rPr lang="nl-NL" sz="2400" dirty="0" smtClean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</a:rPr>
              <a:t>Achtergronden bij (moleculair) mechanistisch redeneren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</a:rPr>
              <a:t>Hard-op-denk filmpje van leerling</a:t>
            </a: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</a:rPr>
              <a:t>Zelf moleculair mechanistisch redeneren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</a:rPr>
              <a:t>Afsluiting en evaluatie</a:t>
            </a:r>
          </a:p>
        </p:txBody>
      </p:sp>
    </p:spTree>
    <p:extLst>
      <p:ext uri="{BB962C8B-B14F-4D97-AF65-F5344CB8AC3E}">
        <p14:creationId xmlns:p14="http://schemas.microsoft.com/office/powerpoint/2010/main" val="25200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Opzet deze bijeenkomst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nl-NL" sz="2400" b="1" dirty="0" smtClean="0">
                <a:latin typeface="Calibri" panose="020F0502020204030204" pitchFamily="34" charset="0"/>
              </a:rPr>
              <a:t>Visualiseren van eiwitactiviteiten (</a:t>
            </a:r>
            <a:r>
              <a:rPr lang="nl-NL" sz="2400" b="1" dirty="0" err="1" smtClean="0">
                <a:latin typeface="Calibri" panose="020F0502020204030204" pitchFamily="34" charset="0"/>
              </a:rPr>
              <a:t>leerlingrol</a:t>
            </a:r>
            <a:r>
              <a:rPr lang="nl-NL" sz="2400" b="1" dirty="0" smtClean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</a:rPr>
              <a:t>Achtergronden bij (moleculair) mechanistisch redeneren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</a:rPr>
              <a:t>Hard-op-denk filmpje van leerling</a:t>
            </a: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</a:rPr>
              <a:t>Zelf moleculair mechanistisch redeneren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</a:rPr>
              <a:t>Afsluiting en evaluatie</a:t>
            </a:r>
          </a:p>
        </p:txBody>
      </p:sp>
    </p:spTree>
    <p:extLst>
      <p:ext uri="{BB962C8B-B14F-4D97-AF65-F5344CB8AC3E}">
        <p14:creationId xmlns:p14="http://schemas.microsoft.com/office/powerpoint/2010/main" val="7467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hond kan …..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 smtClean="0"/>
              <a:t>Rennen achter een kat, vlees eten, bijten in een stok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 smtClean="0"/>
              <a:t>Algemener: </a:t>
            </a:r>
          </a:p>
          <a:p>
            <a:pPr marL="0" indent="0">
              <a:buNone/>
            </a:pPr>
            <a:r>
              <a:rPr lang="nl-NL" i="1" dirty="0" smtClean="0"/>
              <a:t>rennen, eten, bijten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570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Cel-activiteiten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560983"/>
              </p:ext>
            </p:extLst>
          </p:nvPr>
        </p:nvGraphicFramePr>
        <p:xfrm>
          <a:off x="683568" y="2060848"/>
          <a:ext cx="734481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Specifiek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voorbeeld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82127" marR="82127"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Cellen kunnen….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82127" marR="821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Een witte bloedcel</a:t>
                      </a:r>
                      <a:r>
                        <a:rPr lang="nl-NL" baseline="0" dirty="0" smtClean="0"/>
                        <a:t> herkent een bacterie</a:t>
                      </a:r>
                      <a:endParaRPr lang="nl-NL" dirty="0"/>
                    </a:p>
                  </a:txBody>
                  <a:tcPr marL="82127" marR="8212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..</a:t>
                      </a:r>
                      <a:r>
                        <a:rPr lang="nl-NL" baseline="0" dirty="0" smtClean="0"/>
                        <a:t> herkennen</a:t>
                      </a:r>
                      <a:endParaRPr lang="nl-NL" dirty="0"/>
                    </a:p>
                  </a:txBody>
                  <a:tcPr marL="82127" marR="821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Een</a:t>
                      </a:r>
                      <a:r>
                        <a:rPr lang="nl-NL" baseline="0" dirty="0" smtClean="0"/>
                        <a:t> cel produceert verteringsenzymen</a:t>
                      </a:r>
                      <a:endParaRPr lang="nl-NL" dirty="0"/>
                    </a:p>
                  </a:txBody>
                  <a:tcPr marL="82127" marR="82127"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.. produceren</a:t>
                      </a:r>
                      <a:endParaRPr lang="nl-NL" dirty="0"/>
                    </a:p>
                  </a:txBody>
                  <a:tcPr marL="82127" marR="821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Huidcellen</a:t>
                      </a:r>
                      <a:r>
                        <a:rPr lang="nl-NL" baseline="0" dirty="0" smtClean="0"/>
                        <a:t> delen</a:t>
                      </a:r>
                      <a:endParaRPr lang="nl-NL" dirty="0"/>
                    </a:p>
                  </a:txBody>
                  <a:tcPr marL="82127" marR="82127"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.. delen</a:t>
                      </a:r>
                      <a:endParaRPr lang="nl-NL" dirty="0"/>
                    </a:p>
                  </a:txBody>
                  <a:tcPr marL="82127" marR="821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Witte bloedcellen bewegen</a:t>
                      </a:r>
                      <a:r>
                        <a:rPr lang="nl-NL" baseline="0" dirty="0" smtClean="0"/>
                        <a:t> zich door weefsel</a:t>
                      </a:r>
                      <a:endParaRPr lang="nl-NL" dirty="0"/>
                    </a:p>
                  </a:txBody>
                  <a:tcPr marL="82127" marR="8212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.. bewegen</a:t>
                      </a:r>
                      <a:endParaRPr lang="nl-NL" dirty="0"/>
                    </a:p>
                  </a:txBody>
                  <a:tcPr marL="82127" marR="821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Etc.</a:t>
                      </a:r>
                      <a:endParaRPr lang="nl-NL" dirty="0"/>
                    </a:p>
                  </a:txBody>
                  <a:tcPr marL="82127" marR="8212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…</a:t>
                      </a:r>
                      <a:endParaRPr lang="nl-NL" dirty="0"/>
                    </a:p>
                  </a:txBody>
                  <a:tcPr marL="82127" marR="821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8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nl-NL" dirty="0" smtClean="0"/>
              <a:t>Eiwit-activiteiten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325204"/>
              </p:ext>
            </p:extLst>
          </p:nvPr>
        </p:nvGraphicFramePr>
        <p:xfrm>
          <a:off x="461375" y="1600200"/>
          <a:ext cx="7639017" cy="263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721"/>
                <a:gridCol w="2664296"/>
              </a:tblGrid>
              <a:tr h="625574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Specifiek voorbeeld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Eiwitten kunnen …..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3705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Een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LDL-receptor (eiwit) bindt LDL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…binden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3705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hlinkClick r:id="rId2"/>
                        </a:rPr>
                        <a:t>Hemoglobine (eiwit)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  <a:hlinkClick r:id="rId2"/>
                        </a:rPr>
                        <a:t> 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laat zuurstof los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…loslaten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3705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Amylase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(eiwit) bindt aan zetmeel 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binden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37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Amylase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(eiwit) splitst zetmeel in kleinere moleculen</a:t>
                      </a:r>
                      <a:endParaRPr lang="nl-NL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…splitsen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89040"/>
            <a:ext cx="2774082" cy="27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A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UvA</Template>
  <TotalTime>872</TotalTime>
  <Words>705</Words>
  <Application>Microsoft Office PowerPoint</Application>
  <PresentationFormat>Diavoorstelling (4:3)</PresentationFormat>
  <Paragraphs>144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UvA</vt:lpstr>
      <vt:lpstr> Evie Goossen 9:00-10:15 zaterdag 16 januari 2016</vt:lpstr>
      <vt:lpstr>Afbeeldingen met eiwit-interacties:  Wat wil je dat leerlingen leren?  Hoe leer je ze dat?</vt:lpstr>
      <vt:lpstr>Leren voor het examen?</vt:lpstr>
      <vt:lpstr>Leren voor de toekomst</vt:lpstr>
      <vt:lpstr>Opzet deze bijeenkomst</vt:lpstr>
      <vt:lpstr>Opzet deze bijeenkomst</vt:lpstr>
      <vt:lpstr>Een hond kan …..</vt:lpstr>
      <vt:lpstr>Cel-activiteiten</vt:lpstr>
      <vt:lpstr>Eiwit-activiteiten</vt:lpstr>
      <vt:lpstr>Opdracht “eiwitten kunnen”</vt:lpstr>
      <vt:lpstr>Bespreken opdracht (5 min)</vt:lpstr>
      <vt:lpstr>Achtergronden bij animaties</vt:lpstr>
      <vt:lpstr>In hoeverre leren leerlingen deze afbeeldingen te interpreteren?   </vt:lpstr>
      <vt:lpstr>Hard-op-denkend ‘lezen’ van een mechanistische afbeelding uit BINAS door een leerlinge uit vwo 5</vt:lpstr>
      <vt:lpstr>Zelf afbeeldingen lezen volgens het stappenplan</vt:lpstr>
      <vt:lpstr>Waarom deze stappen? (van Mil, 2013)</vt:lpstr>
      <vt:lpstr>Ondersteuning van leerlingen bij leren lezen</vt:lpstr>
      <vt:lpstr>Ondersteuning van leerlingen bij leren lezen</vt:lpstr>
      <vt:lpstr>Ondersteuning van leerlingen bij leren lezen</vt:lpstr>
      <vt:lpstr>Ondersteuning van leerlingen bij leren lezen</vt:lpstr>
      <vt:lpstr>Waar moet je verder rekening mee houden?</vt:lpstr>
      <vt:lpstr>Afsluiting en evaluatie</vt:lpstr>
      <vt:lpstr>Meer weten? (mail me, e.a.m.goossen@uva.nl, of lees verder)  Bronnen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Evie</dc:creator>
  <cp:lastModifiedBy>Evie</cp:lastModifiedBy>
  <cp:revision>109</cp:revision>
  <cp:lastPrinted>2016-01-14T11:28:08Z</cp:lastPrinted>
  <dcterms:created xsi:type="dcterms:W3CDTF">2015-11-17T19:43:09Z</dcterms:created>
  <dcterms:modified xsi:type="dcterms:W3CDTF">2016-01-29T21:18:38Z</dcterms:modified>
</cp:coreProperties>
</file>