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0" r:id="rId2"/>
    <p:sldId id="261" r:id="rId3"/>
    <p:sldId id="262" r:id="rId4"/>
    <p:sldId id="263" r:id="rId5"/>
    <p:sldId id="264" r:id="rId6"/>
    <p:sldId id="265" r:id="rId7"/>
    <p:sldId id="266" r:id="rId8"/>
    <p:sldId id="267" r:id="rId9"/>
    <p:sldId id="268" r:id="rId10"/>
    <p:sldId id="284" r:id="rId11"/>
    <p:sldId id="269" r:id="rId12"/>
    <p:sldId id="270" r:id="rId13"/>
    <p:sldId id="271" r:id="rId14"/>
    <p:sldId id="272" r:id="rId15"/>
    <p:sldId id="273" r:id="rId16"/>
    <p:sldId id="274" r:id="rId17"/>
    <p:sldId id="276" r:id="rId18"/>
    <p:sldId id="277" r:id="rId19"/>
    <p:sldId id="278" r:id="rId20"/>
    <p:sldId id="279" r:id="rId21"/>
    <p:sldId id="280" r:id="rId22"/>
    <p:sldId id="281" r:id="rId23"/>
    <p:sldId id="282" r:id="rId24"/>
    <p:sldId id="283"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0B150-1821-492B-AF9C-D4C6A5382A03}" type="datetimeFigureOut">
              <a:rPr lang="nl-NL" smtClean="0"/>
              <a:t>2-12-2021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E3692-F2FC-48EC-BF89-C3198A478330}" type="slidenum">
              <a:rPr lang="nl-NL" smtClean="0"/>
              <a:t>‹nr.›</a:t>
            </a:fld>
            <a:endParaRPr lang="nl-NL"/>
          </a:p>
        </p:txBody>
      </p:sp>
    </p:spTree>
    <p:extLst>
      <p:ext uri="{BB962C8B-B14F-4D97-AF65-F5344CB8AC3E}">
        <p14:creationId xmlns:p14="http://schemas.microsoft.com/office/powerpoint/2010/main" val="66616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DA3212-6166-4001-A658-FB2F4160D3C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B4BA4B6-A6A8-4AA6-9290-3D246956A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DB3969A-8D5B-4F9C-B093-02A6C3F7B294}"/>
              </a:ext>
            </a:extLst>
          </p:cNvPr>
          <p:cNvSpPr>
            <a:spLocks noGrp="1"/>
          </p:cNvSpPr>
          <p:nvPr>
            <p:ph type="dt" sz="half" idx="10"/>
          </p:nvPr>
        </p:nvSpPr>
        <p:spPr/>
        <p:txBody>
          <a:bodyPr/>
          <a:lstStyle/>
          <a:p>
            <a:fld id="{E6A07FB1-1239-4EEB-9C91-F060831079C6}" type="datetimeFigureOut">
              <a:rPr lang="nl-NL" smtClean="0"/>
              <a:t>2-12-2021</a:t>
            </a:fld>
            <a:endParaRPr lang="nl-NL"/>
          </a:p>
        </p:txBody>
      </p:sp>
      <p:sp>
        <p:nvSpPr>
          <p:cNvPr id="5" name="Tijdelijke aanduiding voor voettekst 4">
            <a:extLst>
              <a:ext uri="{FF2B5EF4-FFF2-40B4-BE49-F238E27FC236}">
                <a16:creationId xmlns:a16="http://schemas.microsoft.com/office/drawing/2014/main" id="{45266C77-9C89-4373-AA20-DED45B7B2D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90897B-A623-45BD-8FE8-E7E08A4B6191}"/>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33427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A80DC5-57CA-4299-8C3C-3538BF2D9DB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41A5969-66F5-4FF9-9645-B2CD0C6359F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AF4610-1AA2-4A15-9C6C-2DE9190C164D}"/>
              </a:ext>
            </a:extLst>
          </p:cNvPr>
          <p:cNvSpPr>
            <a:spLocks noGrp="1"/>
          </p:cNvSpPr>
          <p:nvPr>
            <p:ph type="dt" sz="half" idx="10"/>
          </p:nvPr>
        </p:nvSpPr>
        <p:spPr/>
        <p:txBody>
          <a:bodyPr/>
          <a:lstStyle/>
          <a:p>
            <a:fld id="{E6A07FB1-1239-4EEB-9C91-F060831079C6}" type="datetimeFigureOut">
              <a:rPr lang="nl-NL" smtClean="0"/>
              <a:t>2-12-2021</a:t>
            </a:fld>
            <a:endParaRPr lang="nl-NL"/>
          </a:p>
        </p:txBody>
      </p:sp>
      <p:sp>
        <p:nvSpPr>
          <p:cNvPr id="5" name="Tijdelijke aanduiding voor voettekst 4">
            <a:extLst>
              <a:ext uri="{FF2B5EF4-FFF2-40B4-BE49-F238E27FC236}">
                <a16:creationId xmlns:a16="http://schemas.microsoft.com/office/drawing/2014/main" id="{FA65C814-B43B-46C2-8FD5-010A788E81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768D3A-F558-4129-9285-2DA1E0B89042}"/>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338702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7FA7B43-B3C9-4AE6-994A-2460342C6B4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1929CAE-F8EF-492F-9029-513DFEA1CED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A03953D-F612-4FA1-AB88-CED9B9BC945E}"/>
              </a:ext>
            </a:extLst>
          </p:cNvPr>
          <p:cNvSpPr>
            <a:spLocks noGrp="1"/>
          </p:cNvSpPr>
          <p:nvPr>
            <p:ph type="dt" sz="half" idx="10"/>
          </p:nvPr>
        </p:nvSpPr>
        <p:spPr/>
        <p:txBody>
          <a:bodyPr/>
          <a:lstStyle/>
          <a:p>
            <a:fld id="{E6A07FB1-1239-4EEB-9C91-F060831079C6}" type="datetimeFigureOut">
              <a:rPr lang="nl-NL" smtClean="0"/>
              <a:t>2-12-2021</a:t>
            </a:fld>
            <a:endParaRPr lang="nl-NL"/>
          </a:p>
        </p:txBody>
      </p:sp>
      <p:sp>
        <p:nvSpPr>
          <p:cNvPr id="5" name="Tijdelijke aanduiding voor voettekst 4">
            <a:extLst>
              <a:ext uri="{FF2B5EF4-FFF2-40B4-BE49-F238E27FC236}">
                <a16:creationId xmlns:a16="http://schemas.microsoft.com/office/drawing/2014/main" id="{64021AB9-B14A-41AE-9F7D-6103E0A56A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0989413-6B5A-4767-ADF6-2D1B1BF19933}"/>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185746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3B6D3D-6ECA-4F79-8585-2589CD1D07E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27589AD-0ACF-4309-BD65-21910F3C4FD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55285A-2C9B-44BC-82CF-877BE8426886}"/>
              </a:ext>
            </a:extLst>
          </p:cNvPr>
          <p:cNvSpPr>
            <a:spLocks noGrp="1"/>
          </p:cNvSpPr>
          <p:nvPr>
            <p:ph type="dt" sz="half" idx="10"/>
          </p:nvPr>
        </p:nvSpPr>
        <p:spPr/>
        <p:txBody>
          <a:bodyPr/>
          <a:lstStyle/>
          <a:p>
            <a:fld id="{E6A07FB1-1239-4EEB-9C91-F060831079C6}" type="datetimeFigureOut">
              <a:rPr lang="nl-NL" smtClean="0"/>
              <a:t>2-12-2021</a:t>
            </a:fld>
            <a:endParaRPr lang="nl-NL"/>
          </a:p>
        </p:txBody>
      </p:sp>
      <p:sp>
        <p:nvSpPr>
          <p:cNvPr id="5" name="Tijdelijke aanduiding voor voettekst 4">
            <a:extLst>
              <a:ext uri="{FF2B5EF4-FFF2-40B4-BE49-F238E27FC236}">
                <a16:creationId xmlns:a16="http://schemas.microsoft.com/office/drawing/2014/main" id="{471853B4-9934-40E2-B1F2-9FA87400E4E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1C453F-971C-4E61-A030-FF1D9554642D}"/>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132576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C99D8-A9E8-419A-A984-AADFE3CC9C3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1EA1BB4-1615-4796-B355-962884591A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AA864B9-810D-4249-AE79-A0EB16A0FE63}"/>
              </a:ext>
            </a:extLst>
          </p:cNvPr>
          <p:cNvSpPr>
            <a:spLocks noGrp="1"/>
          </p:cNvSpPr>
          <p:nvPr>
            <p:ph type="dt" sz="half" idx="10"/>
          </p:nvPr>
        </p:nvSpPr>
        <p:spPr/>
        <p:txBody>
          <a:bodyPr/>
          <a:lstStyle/>
          <a:p>
            <a:fld id="{E6A07FB1-1239-4EEB-9C91-F060831079C6}" type="datetimeFigureOut">
              <a:rPr lang="nl-NL" smtClean="0"/>
              <a:t>2-12-2021</a:t>
            </a:fld>
            <a:endParaRPr lang="nl-NL"/>
          </a:p>
        </p:txBody>
      </p:sp>
      <p:sp>
        <p:nvSpPr>
          <p:cNvPr id="5" name="Tijdelijke aanduiding voor voettekst 4">
            <a:extLst>
              <a:ext uri="{FF2B5EF4-FFF2-40B4-BE49-F238E27FC236}">
                <a16:creationId xmlns:a16="http://schemas.microsoft.com/office/drawing/2014/main" id="{457D7F4F-912D-41CB-945F-BBD1B1D877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4C1895-5847-4C4A-B5A4-3BC6E4ADA6BB}"/>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367837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715A4-A5B6-4A65-BA17-A03B4A95259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40C8167-AF5C-4953-B4C9-936A0F0E864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A7841DE-6A92-4021-972D-0E028CB7071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4ACA0CD-E37B-4181-97F0-3E4327F65CA2}"/>
              </a:ext>
            </a:extLst>
          </p:cNvPr>
          <p:cNvSpPr>
            <a:spLocks noGrp="1"/>
          </p:cNvSpPr>
          <p:nvPr>
            <p:ph type="dt" sz="half" idx="10"/>
          </p:nvPr>
        </p:nvSpPr>
        <p:spPr/>
        <p:txBody>
          <a:bodyPr/>
          <a:lstStyle/>
          <a:p>
            <a:fld id="{E6A07FB1-1239-4EEB-9C91-F060831079C6}" type="datetimeFigureOut">
              <a:rPr lang="nl-NL" smtClean="0"/>
              <a:t>2-12-2021</a:t>
            </a:fld>
            <a:endParaRPr lang="nl-NL"/>
          </a:p>
        </p:txBody>
      </p:sp>
      <p:sp>
        <p:nvSpPr>
          <p:cNvPr id="6" name="Tijdelijke aanduiding voor voettekst 5">
            <a:extLst>
              <a:ext uri="{FF2B5EF4-FFF2-40B4-BE49-F238E27FC236}">
                <a16:creationId xmlns:a16="http://schemas.microsoft.com/office/drawing/2014/main" id="{401858E2-EFA2-45C6-8DAD-06E2AD8C012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7E78157-6A65-4C5E-8D76-BC4C1DB2E423}"/>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147132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C9932-9B5A-4E7C-A52F-E98CDFE5849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BC2014E-E2D6-4674-9E9B-DF9382F01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D05CC5E-819E-448B-AFDB-EF02BBE88D5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EE833D2-76C1-4573-969C-BD0D10DE0D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7DA19BD-31C6-4ED1-A982-DC7C76FEF16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6238209-FA98-44A0-B690-1E4A5757E04B}"/>
              </a:ext>
            </a:extLst>
          </p:cNvPr>
          <p:cNvSpPr>
            <a:spLocks noGrp="1"/>
          </p:cNvSpPr>
          <p:nvPr>
            <p:ph type="dt" sz="half" idx="10"/>
          </p:nvPr>
        </p:nvSpPr>
        <p:spPr/>
        <p:txBody>
          <a:bodyPr/>
          <a:lstStyle/>
          <a:p>
            <a:fld id="{E6A07FB1-1239-4EEB-9C91-F060831079C6}" type="datetimeFigureOut">
              <a:rPr lang="nl-NL" smtClean="0"/>
              <a:t>2-12-2021</a:t>
            </a:fld>
            <a:endParaRPr lang="nl-NL"/>
          </a:p>
        </p:txBody>
      </p:sp>
      <p:sp>
        <p:nvSpPr>
          <p:cNvPr id="8" name="Tijdelijke aanduiding voor voettekst 7">
            <a:extLst>
              <a:ext uri="{FF2B5EF4-FFF2-40B4-BE49-F238E27FC236}">
                <a16:creationId xmlns:a16="http://schemas.microsoft.com/office/drawing/2014/main" id="{96E77201-48F8-4B81-92F2-B13E788E8E1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4787EA0-59EF-44F6-974B-B4486F852D53}"/>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113330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4FB108-54B6-4FA5-88FF-2E768AFD065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EC8B200-418A-49FF-B981-C077CA074DCA}"/>
              </a:ext>
            </a:extLst>
          </p:cNvPr>
          <p:cNvSpPr>
            <a:spLocks noGrp="1"/>
          </p:cNvSpPr>
          <p:nvPr>
            <p:ph type="dt" sz="half" idx="10"/>
          </p:nvPr>
        </p:nvSpPr>
        <p:spPr/>
        <p:txBody>
          <a:bodyPr/>
          <a:lstStyle/>
          <a:p>
            <a:fld id="{E6A07FB1-1239-4EEB-9C91-F060831079C6}" type="datetimeFigureOut">
              <a:rPr lang="nl-NL" smtClean="0"/>
              <a:t>2-12-2021</a:t>
            </a:fld>
            <a:endParaRPr lang="nl-NL"/>
          </a:p>
        </p:txBody>
      </p:sp>
      <p:sp>
        <p:nvSpPr>
          <p:cNvPr id="4" name="Tijdelijke aanduiding voor voettekst 3">
            <a:extLst>
              <a:ext uri="{FF2B5EF4-FFF2-40B4-BE49-F238E27FC236}">
                <a16:creationId xmlns:a16="http://schemas.microsoft.com/office/drawing/2014/main" id="{10D8CFEF-EEBB-4284-8835-0EC5BFA3E32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827D210-38F3-4B34-BAEB-DD63D645CD9D}"/>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70231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4FDC14B-2EA4-4F0D-AA45-A7A8CE968579}"/>
              </a:ext>
            </a:extLst>
          </p:cNvPr>
          <p:cNvSpPr>
            <a:spLocks noGrp="1"/>
          </p:cNvSpPr>
          <p:nvPr>
            <p:ph type="dt" sz="half" idx="10"/>
          </p:nvPr>
        </p:nvSpPr>
        <p:spPr/>
        <p:txBody>
          <a:bodyPr/>
          <a:lstStyle/>
          <a:p>
            <a:fld id="{E6A07FB1-1239-4EEB-9C91-F060831079C6}" type="datetimeFigureOut">
              <a:rPr lang="nl-NL" smtClean="0"/>
              <a:t>2-12-2021</a:t>
            </a:fld>
            <a:endParaRPr lang="nl-NL"/>
          </a:p>
        </p:txBody>
      </p:sp>
      <p:sp>
        <p:nvSpPr>
          <p:cNvPr id="3" name="Tijdelijke aanduiding voor voettekst 2">
            <a:extLst>
              <a:ext uri="{FF2B5EF4-FFF2-40B4-BE49-F238E27FC236}">
                <a16:creationId xmlns:a16="http://schemas.microsoft.com/office/drawing/2014/main" id="{CB12EA1D-B170-4C37-95EA-5C5E1A3DA13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76270AA-B502-4BA1-AC28-98AE21C07EC9}"/>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33113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0D0E0-3DCF-40B0-9564-58F1C9EEDD5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476A3C3-EFD5-427E-89D4-09FB522078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6A2A2FA-9B3D-4C40-BB56-2827CDC81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E420127-922C-43B6-9CE8-D0668911FA0B}"/>
              </a:ext>
            </a:extLst>
          </p:cNvPr>
          <p:cNvSpPr>
            <a:spLocks noGrp="1"/>
          </p:cNvSpPr>
          <p:nvPr>
            <p:ph type="dt" sz="half" idx="10"/>
          </p:nvPr>
        </p:nvSpPr>
        <p:spPr/>
        <p:txBody>
          <a:bodyPr/>
          <a:lstStyle/>
          <a:p>
            <a:fld id="{E6A07FB1-1239-4EEB-9C91-F060831079C6}" type="datetimeFigureOut">
              <a:rPr lang="nl-NL" smtClean="0"/>
              <a:t>2-12-2021</a:t>
            </a:fld>
            <a:endParaRPr lang="nl-NL"/>
          </a:p>
        </p:txBody>
      </p:sp>
      <p:sp>
        <p:nvSpPr>
          <p:cNvPr id="6" name="Tijdelijke aanduiding voor voettekst 5">
            <a:extLst>
              <a:ext uri="{FF2B5EF4-FFF2-40B4-BE49-F238E27FC236}">
                <a16:creationId xmlns:a16="http://schemas.microsoft.com/office/drawing/2014/main" id="{44629147-D341-4132-A062-01F9378C011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617CD4F-DF33-44E5-B195-A3F741ABF8DA}"/>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301342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CB22B-621B-4754-A17C-CF66CE493F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580F220-D604-4A7D-AD46-8AA4D863B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94CAA1D-F425-4AEB-9D13-D5D7210DE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235B9EB-4687-467A-B4DC-B36A106150F5}"/>
              </a:ext>
            </a:extLst>
          </p:cNvPr>
          <p:cNvSpPr>
            <a:spLocks noGrp="1"/>
          </p:cNvSpPr>
          <p:nvPr>
            <p:ph type="dt" sz="half" idx="10"/>
          </p:nvPr>
        </p:nvSpPr>
        <p:spPr/>
        <p:txBody>
          <a:bodyPr/>
          <a:lstStyle/>
          <a:p>
            <a:fld id="{E6A07FB1-1239-4EEB-9C91-F060831079C6}" type="datetimeFigureOut">
              <a:rPr lang="nl-NL" smtClean="0"/>
              <a:t>2-12-2021</a:t>
            </a:fld>
            <a:endParaRPr lang="nl-NL"/>
          </a:p>
        </p:txBody>
      </p:sp>
      <p:sp>
        <p:nvSpPr>
          <p:cNvPr id="6" name="Tijdelijke aanduiding voor voettekst 5">
            <a:extLst>
              <a:ext uri="{FF2B5EF4-FFF2-40B4-BE49-F238E27FC236}">
                <a16:creationId xmlns:a16="http://schemas.microsoft.com/office/drawing/2014/main" id="{866A83BE-53AC-4C3F-9EFB-0FFCF356B1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57699AA-BC0B-443E-8E61-518767238D04}"/>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290081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2796791-EF60-4B9B-9B96-1A9161B600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FB0569A-54B9-4F1A-9B98-E2D86C718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A7D0AA-EB98-4AAE-9D31-C15242B42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07FB1-1239-4EEB-9C91-F060831079C6}" type="datetimeFigureOut">
              <a:rPr lang="nl-NL" smtClean="0"/>
              <a:t>2-12-2021</a:t>
            </a:fld>
            <a:endParaRPr lang="nl-NL"/>
          </a:p>
        </p:txBody>
      </p:sp>
      <p:sp>
        <p:nvSpPr>
          <p:cNvPr id="5" name="Tijdelijke aanduiding voor voettekst 4">
            <a:extLst>
              <a:ext uri="{FF2B5EF4-FFF2-40B4-BE49-F238E27FC236}">
                <a16:creationId xmlns:a16="http://schemas.microsoft.com/office/drawing/2014/main" id="{5BE76804-7E50-4748-84A7-19E7F30C6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7AF4A16-4F1B-4A17-B0EC-0A64589353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9A401-745F-443F-984E-17761CD5E2A5}" type="slidenum">
              <a:rPr lang="nl-NL" smtClean="0"/>
              <a:t>‹nr.›</a:t>
            </a:fld>
            <a:endParaRPr lang="nl-NL"/>
          </a:p>
        </p:txBody>
      </p:sp>
    </p:spTree>
    <p:extLst>
      <p:ext uri="{BB962C8B-B14F-4D97-AF65-F5344CB8AC3E}">
        <p14:creationId xmlns:p14="http://schemas.microsoft.com/office/powerpoint/2010/main" val="3396689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1</a:t>
            </a:r>
            <a:r>
              <a:rPr lang="nl-NL" sz="4000" b="0" i="0" u="none" strike="noStrike" cap="none" dirty="0">
                <a:solidFill>
                  <a:schemeClr val="accent2"/>
                </a:solidFill>
                <a:effectLst>
                  <a:outerShdw blurRad="38100" dist="38100" dir="2700000" algn="tl">
                    <a:srgbClr val="000000">
                      <a:alpha val="43137"/>
                    </a:srgbClr>
                  </a:outerShdw>
                </a:effectLst>
                <a:latin typeface="Arial"/>
                <a:ea typeface="Arial"/>
                <a:cs typeface="Arial"/>
                <a:sym typeface="Arial"/>
              </a:rPr>
              <a:t>. De officiële naam van het coronavirus is COVID-19</a:t>
            </a:r>
            <a:endParaRPr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pic>
        <p:nvPicPr>
          <p:cNvPr id="9" name="Afbeelding 8">
            <a:extLst>
              <a:ext uri="{FF2B5EF4-FFF2-40B4-BE49-F238E27FC236}">
                <a16:creationId xmlns:a16="http://schemas.microsoft.com/office/drawing/2014/main" id="{7A94E6AB-7F20-4CB9-90E6-D411DA014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312" y="3780097"/>
            <a:ext cx="3541776" cy="2361184"/>
          </a:xfrm>
          <a:prstGeom prst="rect">
            <a:avLst/>
          </a:prstGeom>
        </p:spPr>
      </p:pic>
    </p:spTree>
    <p:extLst>
      <p:ext uri="{BB962C8B-B14F-4D97-AF65-F5344CB8AC3E}">
        <p14:creationId xmlns:p14="http://schemas.microsoft.com/office/powerpoint/2010/main" val="155640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7452"/>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643128" y="414606"/>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5. Welke maatregelen kun je nemen om verspreiding van het coronavirus te voorkomen? Noem er zoveel mogelijk.</a:t>
            </a:r>
            <a:endParaRPr dirty="0">
              <a:effectLst>
                <a:outerShdw blurRad="38100" dist="38100" dir="2700000" algn="tl">
                  <a:srgbClr val="000000">
                    <a:alpha val="43137"/>
                  </a:srgbClr>
                </a:outerShdw>
              </a:effectLst>
            </a:endParaRPr>
          </a:p>
        </p:txBody>
      </p:sp>
      <p:sp>
        <p:nvSpPr>
          <p:cNvPr id="8" name="Tekstvak 3">
            <a:extLst>
              <a:ext uri="{FF2B5EF4-FFF2-40B4-BE49-F238E27FC236}">
                <a16:creationId xmlns:a16="http://schemas.microsoft.com/office/drawing/2014/main" id="{CF4572E3-15F5-4042-A88B-64DF0CC2609B}"/>
              </a:ext>
            </a:extLst>
          </p:cNvPr>
          <p:cNvSpPr txBox="1"/>
          <p:nvPr/>
        </p:nvSpPr>
        <p:spPr>
          <a:xfrm>
            <a:off x="781269" y="2348021"/>
            <a:ext cx="4238787" cy="3836691"/>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6000"/>
              </a:lnSpc>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Voorbeelden:</a:t>
            </a:r>
          </a:p>
          <a:p>
            <a:pPr marL="285750" indent="-285750">
              <a:lnSpc>
                <a:spcPct val="106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1,5 meter afstand houden</a:t>
            </a:r>
          </a:p>
          <a:p>
            <a:pPr marL="285750" indent="-285750">
              <a:lnSpc>
                <a:spcPct val="106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Mondkapje dragen</a:t>
            </a:r>
          </a:p>
          <a:p>
            <a:pPr marL="285750" indent="-285750">
              <a:lnSpc>
                <a:spcPct val="106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Avondklok</a:t>
            </a:r>
          </a:p>
          <a:p>
            <a:pPr marL="285750" indent="-285750">
              <a:lnSpc>
                <a:spcPct val="106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Maximaal 1 gast per dag ontvangen thuis</a:t>
            </a:r>
          </a:p>
          <a:p>
            <a:pPr marL="285750" indent="-285750">
              <a:lnSpc>
                <a:spcPct val="106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Goed handen wassen</a:t>
            </a:r>
          </a:p>
          <a:p>
            <a:pPr marL="285750" indent="-285750">
              <a:lnSpc>
                <a:spcPct val="106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Thuis werken</a:t>
            </a:r>
          </a:p>
          <a:p>
            <a:pPr marL="285750" indent="-285750">
              <a:lnSpc>
                <a:spcPct val="106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Niezen en hoesten in je ellenboog</a:t>
            </a:r>
          </a:p>
          <a:p>
            <a:pPr marL="285750" indent="-285750">
              <a:lnSpc>
                <a:spcPct val="106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Geen handen schudden</a:t>
            </a:r>
          </a:p>
        </p:txBody>
      </p:sp>
      <p:pic>
        <p:nvPicPr>
          <p:cNvPr id="9" name="Afbeelding 8">
            <a:extLst>
              <a:ext uri="{FF2B5EF4-FFF2-40B4-BE49-F238E27FC236}">
                <a16:creationId xmlns:a16="http://schemas.microsoft.com/office/drawing/2014/main" id="{7BBDC252-3DF5-4691-A6CE-284E532FE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631" y="4305262"/>
            <a:ext cx="4514398" cy="1905076"/>
          </a:xfrm>
          <a:prstGeom prst="rect">
            <a:avLst/>
          </a:prstGeom>
        </p:spPr>
      </p:pic>
      <p:sp>
        <p:nvSpPr>
          <p:cNvPr id="4" name="Tekstvak 3">
            <a:extLst>
              <a:ext uri="{FF2B5EF4-FFF2-40B4-BE49-F238E27FC236}">
                <a16:creationId xmlns:a16="http://schemas.microsoft.com/office/drawing/2014/main" id="{BC261989-369F-42A8-A7E0-ADD8210A1E8D}"/>
              </a:ext>
            </a:extLst>
          </p:cNvPr>
          <p:cNvSpPr txBox="1"/>
          <p:nvPr/>
        </p:nvSpPr>
        <p:spPr>
          <a:xfrm>
            <a:off x="4555236" y="2673769"/>
            <a:ext cx="3557016" cy="3128549"/>
          </a:xfrm>
          <a:prstGeom prst="rect">
            <a:avLst/>
          </a:prstGeom>
          <a:noFill/>
        </p:spPr>
        <p:txBody>
          <a:bodyPr wrap="square" rtlCol="0">
            <a:spAutoFit/>
          </a:bodyPr>
          <a:lstStyle/>
          <a:p>
            <a:pPr marL="285750" indent="-285750">
              <a:lnSpc>
                <a:spcPct val="106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Niet zingen/schreeuwen</a:t>
            </a:r>
          </a:p>
          <a:p>
            <a:pPr marL="285750" indent="-285750">
              <a:lnSpc>
                <a:spcPct val="106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Laat je testen bij klachten</a:t>
            </a:r>
          </a:p>
          <a:p>
            <a:pPr marL="285750" indent="-285750">
              <a:lnSpc>
                <a:spcPct val="106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Ga in quarantaine bij positieve test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Ga in quarantaine als je in contact bent geweest met een besmet persoon</a:t>
            </a:r>
          </a:p>
          <a:p>
            <a:pPr marL="285750" indent="-285750">
              <a:lnSpc>
                <a:spcPct val="106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2x per week zelftesten</a:t>
            </a:r>
          </a:p>
          <a:p>
            <a:endParaRPr lang="nl-NL" dirty="0"/>
          </a:p>
        </p:txBody>
      </p:sp>
    </p:spTree>
    <p:extLst>
      <p:ext uri="{BB962C8B-B14F-4D97-AF65-F5344CB8AC3E}">
        <p14:creationId xmlns:p14="http://schemas.microsoft.com/office/powerpoint/2010/main" val="3353149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4876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3600" dirty="0">
                <a:solidFill>
                  <a:schemeClr val="accent2"/>
                </a:solidFill>
                <a:effectLst>
                  <a:outerShdw blurRad="38100" dist="38100" dir="2700000" algn="tl">
                    <a:srgbClr val="000000">
                      <a:alpha val="43137"/>
                    </a:srgbClr>
                  </a:outerShdw>
                </a:effectLst>
                <a:latin typeface="Arial"/>
                <a:ea typeface="Arial"/>
                <a:cs typeface="Arial"/>
                <a:sym typeface="Arial"/>
              </a:rPr>
              <a:t>6. Bij de coronatest in de teststraat kun je soms kiezen tussen een </a:t>
            </a:r>
            <a:r>
              <a:rPr lang="nl-NL" sz="36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3600" dirty="0">
                <a:solidFill>
                  <a:schemeClr val="accent2"/>
                </a:solidFill>
                <a:effectLst>
                  <a:outerShdw blurRad="38100" dist="38100" dir="2700000" algn="tl">
                    <a:srgbClr val="000000">
                      <a:alpha val="43137"/>
                    </a:srgbClr>
                  </a:outerShdw>
                </a:effectLst>
                <a:latin typeface="Arial"/>
                <a:ea typeface="Arial"/>
                <a:cs typeface="Arial"/>
                <a:sym typeface="Arial"/>
              </a:rPr>
              <a:t> en een PCR-test. De uitslag van de </a:t>
            </a:r>
            <a:r>
              <a:rPr lang="nl-NL" sz="36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3600" dirty="0">
                <a:solidFill>
                  <a:schemeClr val="accent2"/>
                </a:solidFill>
                <a:effectLst>
                  <a:outerShdw blurRad="38100" dist="38100" dir="2700000" algn="tl">
                    <a:srgbClr val="000000">
                      <a:alpha val="43137"/>
                    </a:srgbClr>
                  </a:outerShdw>
                </a:effectLst>
                <a:latin typeface="Arial"/>
                <a:ea typeface="Arial"/>
                <a:cs typeface="Arial"/>
                <a:sym typeface="Arial"/>
              </a:rPr>
              <a:t> krijg je meestal binnen een paar uur en die van  de PCR-test binnen 12-48 uur. </a:t>
            </a:r>
            <a:endParaRPr sz="3600"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423700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spTree>
    <p:extLst>
      <p:ext uri="{BB962C8B-B14F-4D97-AF65-F5344CB8AC3E}">
        <p14:creationId xmlns:p14="http://schemas.microsoft.com/office/powerpoint/2010/main" val="202498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3600" dirty="0">
                <a:solidFill>
                  <a:schemeClr val="accent2"/>
                </a:solidFill>
                <a:effectLst>
                  <a:outerShdw blurRad="38100" dist="38100" dir="2700000" algn="tl">
                    <a:srgbClr val="000000">
                      <a:alpha val="43137"/>
                    </a:srgbClr>
                  </a:outerShdw>
                </a:effectLst>
                <a:latin typeface="Arial"/>
                <a:ea typeface="Arial"/>
                <a:cs typeface="Arial"/>
                <a:sym typeface="Arial"/>
              </a:rPr>
              <a:t>6. Bij de coronatest in de teststraat kun je soms kiezen tussen een </a:t>
            </a:r>
            <a:r>
              <a:rPr lang="nl-NL" sz="36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3600" dirty="0">
                <a:solidFill>
                  <a:schemeClr val="accent2"/>
                </a:solidFill>
                <a:effectLst>
                  <a:outerShdw blurRad="38100" dist="38100" dir="2700000" algn="tl">
                    <a:srgbClr val="000000">
                      <a:alpha val="43137"/>
                    </a:srgbClr>
                  </a:outerShdw>
                </a:effectLst>
                <a:latin typeface="Arial"/>
                <a:ea typeface="Arial"/>
                <a:cs typeface="Arial"/>
                <a:sym typeface="Arial"/>
              </a:rPr>
              <a:t> en een PCR-test. De uitslag van de </a:t>
            </a:r>
            <a:r>
              <a:rPr lang="nl-NL" sz="36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3600" dirty="0">
                <a:solidFill>
                  <a:schemeClr val="accent2"/>
                </a:solidFill>
                <a:effectLst>
                  <a:outerShdw blurRad="38100" dist="38100" dir="2700000" algn="tl">
                    <a:srgbClr val="000000">
                      <a:alpha val="43137"/>
                    </a:srgbClr>
                  </a:outerShdw>
                </a:effectLst>
                <a:latin typeface="Arial"/>
                <a:ea typeface="Arial"/>
                <a:cs typeface="Arial"/>
                <a:sym typeface="Arial"/>
              </a:rPr>
              <a:t> krijg je meestal binnen een paar uur en die van  de PCR-test binnen 12-48 uur. </a:t>
            </a:r>
            <a:endParaRPr sz="3600" dirty="0">
              <a:effectLst>
                <a:outerShdw blurRad="38100" dist="38100" dir="2700000" algn="tl">
                  <a:srgbClr val="000000">
                    <a:alpha val="43137"/>
                  </a:srgbClr>
                </a:outerShdw>
              </a:effectLst>
            </a:endParaRPr>
          </a:p>
        </p:txBody>
      </p:sp>
      <p:sp>
        <p:nvSpPr>
          <p:cNvPr id="11" name="Tekstvak 10">
            <a:extLst>
              <a:ext uri="{FF2B5EF4-FFF2-40B4-BE49-F238E27FC236}">
                <a16:creationId xmlns:a16="http://schemas.microsoft.com/office/drawing/2014/main" id="{617A81CA-FA47-489B-9DD6-8527069854D7}"/>
              </a:ext>
            </a:extLst>
          </p:cNvPr>
          <p:cNvSpPr txBox="1"/>
          <p:nvPr/>
        </p:nvSpPr>
        <p:spPr>
          <a:xfrm>
            <a:off x="6146286" y="4237002"/>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sp>
        <p:nvSpPr>
          <p:cNvPr id="9" name="Tekstvak 3"/>
          <p:cNvSpPr txBox="1"/>
          <p:nvPr/>
        </p:nvSpPr>
        <p:spPr>
          <a:xfrm>
            <a:off x="887425" y="4067724"/>
            <a:ext cx="9780575" cy="181588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800" dirty="0"/>
              <a:t>De </a:t>
            </a:r>
            <a:r>
              <a:rPr lang="nl-NL" sz="2800" dirty="0" err="1"/>
              <a:t>sneltest</a:t>
            </a:r>
            <a:r>
              <a:rPr lang="nl-NL" sz="2800" dirty="0"/>
              <a:t> is eigenlijk al binnen </a:t>
            </a:r>
          </a:p>
          <a:p>
            <a:r>
              <a:rPr lang="nl-NL" sz="2800" dirty="0"/>
              <a:t>half uur bekend maar het duurt </a:t>
            </a:r>
          </a:p>
          <a:p>
            <a:r>
              <a:rPr lang="nl-NL" sz="2800" dirty="0"/>
              <a:t>altijd even voordat je de uitslag hoort. Een PCR-test duurt wel lang, want dat moet in een speciaal apparaat in het lab.</a:t>
            </a:r>
          </a:p>
        </p:txBody>
      </p:sp>
    </p:spTree>
    <p:extLst>
      <p:ext uri="{BB962C8B-B14F-4D97-AF65-F5344CB8AC3E}">
        <p14:creationId xmlns:p14="http://schemas.microsoft.com/office/powerpoint/2010/main" val="158058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7. Weet jij het verschil tussen de PCR en de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De PCR-test meet het aantal virusdeeltjes in je neus.</a:t>
            </a:r>
            <a:endParaRPr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pic>
        <p:nvPicPr>
          <p:cNvPr id="9" name="Afbeelding 8">
            <a:extLst>
              <a:ext uri="{FF2B5EF4-FFF2-40B4-BE49-F238E27FC236}">
                <a16:creationId xmlns:a16="http://schemas.microsoft.com/office/drawing/2014/main" id="{416BD108-2E5E-48F3-85B2-97FC8AB8A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312" y="3780097"/>
            <a:ext cx="3541776" cy="2361184"/>
          </a:xfrm>
          <a:prstGeom prst="rect">
            <a:avLst/>
          </a:prstGeom>
        </p:spPr>
      </p:pic>
    </p:spTree>
    <p:extLst>
      <p:ext uri="{BB962C8B-B14F-4D97-AF65-F5344CB8AC3E}">
        <p14:creationId xmlns:p14="http://schemas.microsoft.com/office/powerpoint/2010/main" val="1816332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86555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7. Weet jij het verschil tussen de PCR en de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De PCR-test meet het aantal virusdeeltjes in je neus.</a:t>
            </a:r>
            <a:endParaRPr dirty="0">
              <a:effectLst>
                <a:outerShdw blurRad="38100" dist="38100" dir="2700000" algn="tl">
                  <a:srgbClr val="000000">
                    <a:alpha val="43137"/>
                  </a:srgbClr>
                </a:outerShdw>
              </a:effectLst>
            </a:endParaRPr>
          </a:p>
        </p:txBody>
      </p:sp>
      <p:sp>
        <p:nvSpPr>
          <p:cNvPr id="8" name="Tekstvak 7">
            <a:extLst>
              <a:ext uri="{FF2B5EF4-FFF2-40B4-BE49-F238E27FC236}">
                <a16:creationId xmlns:a16="http://schemas.microsoft.com/office/drawing/2014/main" id="{20A73BAD-E87A-4ED5-90FC-FBF6A2A2DFFE}"/>
              </a:ext>
            </a:extLst>
          </p:cNvPr>
          <p:cNvSpPr txBox="1"/>
          <p:nvPr/>
        </p:nvSpPr>
        <p:spPr>
          <a:xfrm>
            <a:off x="1079785" y="2940462"/>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0" name="Tekstvak 9"/>
          <p:cNvSpPr txBox="1"/>
          <p:nvPr/>
        </p:nvSpPr>
        <p:spPr>
          <a:xfrm>
            <a:off x="964149" y="3690674"/>
            <a:ext cx="7302027" cy="2677656"/>
          </a:xfrm>
          <a:prstGeom prst="rect">
            <a:avLst/>
          </a:prstGeom>
          <a:noFill/>
        </p:spPr>
        <p:txBody>
          <a:bodyPr wrap="square" rtlCol="0">
            <a:spAutoFit/>
          </a:bodyPr>
          <a:lstStyle/>
          <a:p>
            <a:r>
              <a:rPr lang="nl-NL" sz="2800" dirty="0"/>
              <a:t>De PCR-test meet alleen het erfelijk materiaal (RNA). In theorie kan je met de PCR-test 1 virusdeeltje aantonen, want het erfelijk materiaal van het virus wordt in 40 rondes vermenigvuldigd. Dus je gaat van 1 naar 2, naar 4, 8, 16, 32, 64, 128, etc. tot 2</a:t>
            </a:r>
            <a:r>
              <a:rPr lang="nl-NL" sz="2800" baseline="30000" dirty="0"/>
              <a:t>40 </a:t>
            </a:r>
            <a:r>
              <a:rPr lang="nl-NL" sz="2800" dirty="0"/>
              <a:t>moleculen. </a:t>
            </a:r>
          </a:p>
        </p:txBody>
      </p:sp>
      <p:pic>
        <p:nvPicPr>
          <p:cNvPr id="7" name="Afbeelding 6">
            <a:extLst>
              <a:ext uri="{FF2B5EF4-FFF2-40B4-BE49-F238E27FC236}">
                <a16:creationId xmlns:a16="http://schemas.microsoft.com/office/drawing/2014/main" id="{CF842F22-6828-4C28-9AF5-FBA6A741B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281" y="2269547"/>
            <a:ext cx="3048000" cy="3038856"/>
          </a:xfrm>
          <a:prstGeom prst="rect">
            <a:avLst/>
          </a:prstGeom>
        </p:spPr>
      </p:pic>
      <p:cxnSp>
        <p:nvCxnSpPr>
          <p:cNvPr id="11" name="Rechte verbindingslijn met pijl 10">
            <a:extLst>
              <a:ext uri="{FF2B5EF4-FFF2-40B4-BE49-F238E27FC236}">
                <a16:creationId xmlns:a16="http://schemas.microsoft.com/office/drawing/2014/main" id="{893B42B1-85C0-486C-9889-5C62D26BB6F4}"/>
              </a:ext>
            </a:extLst>
          </p:cNvPr>
          <p:cNvCxnSpPr/>
          <p:nvPr/>
        </p:nvCxnSpPr>
        <p:spPr>
          <a:xfrm flipV="1">
            <a:off x="8842248" y="4453128"/>
            <a:ext cx="585216" cy="1133856"/>
          </a:xfrm>
          <a:prstGeom prst="straightConnector1">
            <a:avLst/>
          </a:prstGeom>
          <a:ln w="5715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B20EAE48-3F0E-45FE-9F86-1C621FE1B8B4}"/>
              </a:ext>
            </a:extLst>
          </p:cNvPr>
          <p:cNvSpPr txBox="1"/>
          <p:nvPr/>
        </p:nvSpPr>
        <p:spPr>
          <a:xfrm>
            <a:off x="8421624" y="5605272"/>
            <a:ext cx="1207008" cy="523220"/>
          </a:xfrm>
          <a:prstGeom prst="rect">
            <a:avLst/>
          </a:prstGeom>
          <a:noFill/>
        </p:spPr>
        <p:txBody>
          <a:bodyPr wrap="square" rtlCol="0">
            <a:spAutoFit/>
          </a:bodyPr>
          <a:lstStyle/>
          <a:p>
            <a:r>
              <a:rPr lang="nl-NL" sz="2800" dirty="0">
                <a:solidFill>
                  <a:srgbClr val="C00000"/>
                </a:solidFill>
                <a:effectLst>
                  <a:outerShdw blurRad="38100" dist="38100" dir="2700000" algn="tl">
                    <a:srgbClr val="000000">
                      <a:alpha val="43137"/>
                    </a:srgbClr>
                  </a:outerShdw>
                </a:effectLst>
              </a:rPr>
              <a:t>RNA</a:t>
            </a:r>
          </a:p>
        </p:txBody>
      </p:sp>
    </p:spTree>
    <p:extLst>
      <p:ext uri="{BB962C8B-B14F-4D97-AF65-F5344CB8AC3E}">
        <p14:creationId xmlns:p14="http://schemas.microsoft.com/office/powerpoint/2010/main" val="241640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8. Een zelftest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meet juist het aantal virusdeeltjes.</a:t>
            </a:r>
            <a:endParaRPr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pic>
        <p:nvPicPr>
          <p:cNvPr id="9" name="Afbeelding 8">
            <a:extLst>
              <a:ext uri="{FF2B5EF4-FFF2-40B4-BE49-F238E27FC236}">
                <a16:creationId xmlns:a16="http://schemas.microsoft.com/office/drawing/2014/main" id="{3F8BE7DC-3B19-41DC-87B0-80CCB187A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458" y="3879039"/>
            <a:ext cx="2185417" cy="2178861"/>
          </a:xfrm>
          <a:prstGeom prst="rect">
            <a:avLst/>
          </a:prstGeom>
        </p:spPr>
      </p:pic>
      <p:pic>
        <p:nvPicPr>
          <p:cNvPr id="10" name="Afbeelding 9">
            <a:extLst>
              <a:ext uri="{FF2B5EF4-FFF2-40B4-BE49-F238E27FC236}">
                <a16:creationId xmlns:a16="http://schemas.microsoft.com/office/drawing/2014/main" id="{BD5AC796-1417-4964-87B9-9214E81E7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094" y="3736875"/>
            <a:ext cx="1245108" cy="1241373"/>
          </a:xfrm>
          <a:prstGeom prst="rect">
            <a:avLst/>
          </a:prstGeom>
        </p:spPr>
      </p:pic>
      <p:pic>
        <p:nvPicPr>
          <p:cNvPr id="12" name="Afbeelding 11">
            <a:extLst>
              <a:ext uri="{FF2B5EF4-FFF2-40B4-BE49-F238E27FC236}">
                <a16:creationId xmlns:a16="http://schemas.microsoft.com/office/drawing/2014/main" id="{CBB011F2-34E9-4AE6-8F3B-B28266F7D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291" y="3754420"/>
            <a:ext cx="677532" cy="675499"/>
          </a:xfrm>
          <a:prstGeom prst="rect">
            <a:avLst/>
          </a:prstGeom>
        </p:spPr>
      </p:pic>
    </p:spTree>
    <p:extLst>
      <p:ext uri="{BB962C8B-B14F-4D97-AF65-F5344CB8AC3E}">
        <p14:creationId xmlns:p14="http://schemas.microsoft.com/office/powerpoint/2010/main" val="2882512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8. Een zelftest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meet juist het aantal virusdeeltjes.</a:t>
            </a:r>
            <a:endParaRPr dirty="0">
              <a:effectLst>
                <a:outerShdw blurRad="38100" dist="38100" dir="2700000" algn="tl">
                  <a:srgbClr val="000000">
                    <a:alpha val="43137"/>
                  </a:srgbClr>
                </a:outerShdw>
              </a:effectLst>
            </a:endParaRPr>
          </a:p>
        </p:txBody>
      </p:sp>
      <p:sp>
        <p:nvSpPr>
          <p:cNvPr id="8" name="Tekstvak 7">
            <a:extLst>
              <a:ext uri="{FF2B5EF4-FFF2-40B4-BE49-F238E27FC236}">
                <a16:creationId xmlns:a16="http://schemas.microsoft.com/office/drawing/2014/main" id="{20A73BAD-E87A-4ED5-90FC-FBF6A2A2DFFE}"/>
              </a:ext>
            </a:extLst>
          </p:cNvPr>
          <p:cNvSpPr txBox="1"/>
          <p:nvPr/>
        </p:nvSpPr>
        <p:spPr>
          <a:xfrm>
            <a:off x="1079785" y="2940462"/>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9" name="Tekstvak 8"/>
          <p:cNvSpPr txBox="1"/>
          <p:nvPr/>
        </p:nvSpPr>
        <p:spPr>
          <a:xfrm>
            <a:off x="1201893" y="3928418"/>
            <a:ext cx="5793267" cy="2246769"/>
          </a:xfrm>
          <a:prstGeom prst="rect">
            <a:avLst/>
          </a:prstGeom>
          <a:noFill/>
        </p:spPr>
        <p:txBody>
          <a:bodyPr wrap="square" rtlCol="0">
            <a:spAutoFit/>
          </a:bodyPr>
          <a:lstStyle/>
          <a:p>
            <a:r>
              <a:rPr lang="nl-NL" sz="2800" dirty="0"/>
              <a:t>De </a:t>
            </a:r>
            <a:r>
              <a:rPr lang="nl-NL" sz="2800" dirty="0" err="1"/>
              <a:t>sneltest</a:t>
            </a:r>
            <a:r>
              <a:rPr lang="nl-NL" sz="2800" dirty="0"/>
              <a:t> bevat antistoffen die binden aan de virale eiwitten (antigenen), hierdoor krijg je een verkleuring – een streepje – te zien bij een positieve test.</a:t>
            </a:r>
          </a:p>
        </p:txBody>
      </p:sp>
      <p:pic>
        <p:nvPicPr>
          <p:cNvPr id="10" name="Afbeelding 9">
            <a:extLst>
              <a:ext uri="{FF2B5EF4-FFF2-40B4-BE49-F238E27FC236}">
                <a16:creationId xmlns:a16="http://schemas.microsoft.com/office/drawing/2014/main" id="{B5786F20-00A8-4082-8CF1-0F607F935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417" y="1990535"/>
            <a:ext cx="3048000" cy="3038856"/>
          </a:xfrm>
          <a:prstGeom prst="rect">
            <a:avLst/>
          </a:prstGeom>
        </p:spPr>
      </p:pic>
      <p:cxnSp>
        <p:nvCxnSpPr>
          <p:cNvPr id="11" name="Rechte verbindingslijn met pijl 10">
            <a:extLst>
              <a:ext uri="{FF2B5EF4-FFF2-40B4-BE49-F238E27FC236}">
                <a16:creationId xmlns:a16="http://schemas.microsoft.com/office/drawing/2014/main" id="{0CB09C20-93BD-42DE-8A13-2D0AEDF4BC9A}"/>
              </a:ext>
            </a:extLst>
          </p:cNvPr>
          <p:cNvCxnSpPr/>
          <p:nvPr/>
        </p:nvCxnSpPr>
        <p:spPr>
          <a:xfrm flipV="1">
            <a:off x="7644384" y="4174116"/>
            <a:ext cx="585216" cy="1133856"/>
          </a:xfrm>
          <a:prstGeom prst="straightConnector1">
            <a:avLst/>
          </a:prstGeom>
          <a:ln w="5715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7B9A5DD8-EA3C-4AE3-AC88-EFF059AEF96F}"/>
              </a:ext>
            </a:extLst>
          </p:cNvPr>
          <p:cNvSpPr txBox="1"/>
          <p:nvPr/>
        </p:nvSpPr>
        <p:spPr>
          <a:xfrm>
            <a:off x="7223760" y="5326260"/>
            <a:ext cx="1207008" cy="523220"/>
          </a:xfrm>
          <a:prstGeom prst="rect">
            <a:avLst/>
          </a:prstGeom>
          <a:noFill/>
        </p:spPr>
        <p:txBody>
          <a:bodyPr wrap="square" rtlCol="0">
            <a:spAutoFit/>
          </a:bodyPr>
          <a:lstStyle/>
          <a:p>
            <a:r>
              <a:rPr lang="nl-NL" sz="2800" dirty="0">
                <a:solidFill>
                  <a:srgbClr val="C00000"/>
                </a:solidFill>
                <a:effectLst>
                  <a:outerShdw blurRad="38100" dist="38100" dir="2700000" algn="tl">
                    <a:srgbClr val="000000">
                      <a:alpha val="43137"/>
                    </a:srgbClr>
                  </a:outerShdw>
                </a:effectLst>
              </a:rPr>
              <a:t>RNA</a:t>
            </a:r>
          </a:p>
        </p:txBody>
      </p:sp>
      <p:sp>
        <p:nvSpPr>
          <p:cNvPr id="14" name="Tekstvak 13">
            <a:extLst>
              <a:ext uri="{FF2B5EF4-FFF2-40B4-BE49-F238E27FC236}">
                <a16:creationId xmlns:a16="http://schemas.microsoft.com/office/drawing/2014/main" id="{2EB49404-E1FF-4A63-B190-95A728461A85}"/>
              </a:ext>
            </a:extLst>
          </p:cNvPr>
          <p:cNvSpPr txBox="1"/>
          <p:nvPr/>
        </p:nvSpPr>
        <p:spPr>
          <a:xfrm>
            <a:off x="9170768" y="5187659"/>
            <a:ext cx="2273596" cy="646331"/>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sz="3600" dirty="0">
                <a:solidFill>
                  <a:schemeClr val="accent6"/>
                </a:solidFill>
              </a:rPr>
              <a:t>antigenen</a:t>
            </a:r>
          </a:p>
        </p:txBody>
      </p:sp>
      <p:cxnSp>
        <p:nvCxnSpPr>
          <p:cNvPr id="7" name="Rechte verbindingslijn met pijl 6">
            <a:extLst>
              <a:ext uri="{FF2B5EF4-FFF2-40B4-BE49-F238E27FC236}">
                <a16:creationId xmlns:a16="http://schemas.microsoft.com/office/drawing/2014/main" id="{BCCC86EA-8F4E-4E8F-AA8D-04E65AE4C817}"/>
              </a:ext>
            </a:extLst>
          </p:cNvPr>
          <p:cNvCxnSpPr/>
          <p:nvPr/>
        </p:nvCxnSpPr>
        <p:spPr>
          <a:xfrm flipH="1" flipV="1">
            <a:off x="9765792" y="4654296"/>
            <a:ext cx="265176" cy="671964"/>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53625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9. De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is gevoeliger en dus betrouwbaarder dan de PCR-test.</a:t>
            </a:r>
            <a:endParaRPr dirty="0">
              <a:effectLst>
                <a:outerShdw blurRad="38100" dist="38100" dir="2700000" algn="tl">
                  <a:srgbClr val="000000">
                    <a:alpha val="43137"/>
                  </a:srgbClr>
                </a:outerShdw>
              </a:effectLst>
            </a:endParaRPr>
          </a:p>
        </p:txBody>
      </p:sp>
      <p:pic>
        <p:nvPicPr>
          <p:cNvPr id="12" name="Afbeelding 11">
            <a:extLst>
              <a:ext uri="{FF2B5EF4-FFF2-40B4-BE49-F238E27FC236}">
                <a16:creationId xmlns:a16="http://schemas.microsoft.com/office/drawing/2014/main" id="{D83DAD07-C374-4112-BD50-B1DC77833F58}"/>
              </a:ext>
            </a:extLst>
          </p:cNvPr>
          <p:cNvPicPr/>
          <p:nvPr/>
        </p:nvPicPr>
        <p:blipFill rotWithShape="1">
          <a:blip r:embed="rId3"/>
          <a:srcRect l="38195" t="61640" r="30555" b="17990"/>
          <a:stretch/>
        </p:blipFill>
        <p:spPr bwMode="auto">
          <a:xfrm rot="11379655">
            <a:off x="3503446" y="4104500"/>
            <a:ext cx="4356546" cy="1774889"/>
          </a:xfrm>
          <a:prstGeom prst="rect">
            <a:avLst/>
          </a:prstGeom>
          <a:ln>
            <a:noFill/>
          </a:ln>
          <a:extLst>
            <a:ext uri="{53640926-AAD7-44D8-BBD7-CCE9431645EC}">
              <a14:shadowObscured xmlns:a14="http://schemas.microsoft.com/office/drawing/2010/main"/>
            </a:ext>
          </a:extLst>
        </p:spPr>
      </p:pic>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spTree>
    <p:extLst>
      <p:ext uri="{BB962C8B-B14F-4D97-AF65-F5344CB8AC3E}">
        <p14:creationId xmlns:p14="http://schemas.microsoft.com/office/powerpoint/2010/main" val="1583354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9. De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is gevoeliger en dus betrouwbaarder dan de PCR-test.</a:t>
            </a:r>
            <a:endParaRPr dirty="0">
              <a:effectLst>
                <a:outerShdw blurRad="38100" dist="38100" dir="2700000" algn="tl">
                  <a:srgbClr val="000000">
                    <a:alpha val="43137"/>
                  </a:srgbClr>
                </a:outerShdw>
              </a:effectLst>
            </a:endParaRPr>
          </a:p>
        </p:txBody>
      </p:sp>
      <p:sp>
        <p:nvSpPr>
          <p:cNvPr id="8" name="Tekstvak 7">
            <a:extLst>
              <a:ext uri="{FF2B5EF4-FFF2-40B4-BE49-F238E27FC236}">
                <a16:creationId xmlns:a16="http://schemas.microsoft.com/office/drawing/2014/main" id="{20A73BAD-E87A-4ED5-90FC-FBF6A2A2DFFE}"/>
              </a:ext>
            </a:extLst>
          </p:cNvPr>
          <p:cNvSpPr txBox="1"/>
          <p:nvPr/>
        </p:nvSpPr>
        <p:spPr>
          <a:xfrm>
            <a:off x="1079785" y="2940462"/>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pic>
        <p:nvPicPr>
          <p:cNvPr id="9" name="Afbeelding 8">
            <a:extLst>
              <a:ext uri="{FF2B5EF4-FFF2-40B4-BE49-F238E27FC236}">
                <a16:creationId xmlns:a16="http://schemas.microsoft.com/office/drawing/2014/main" id="{3B105F8B-93FB-4275-B59B-008B4427D0B8}"/>
              </a:ext>
            </a:extLst>
          </p:cNvPr>
          <p:cNvPicPr/>
          <p:nvPr/>
        </p:nvPicPr>
        <p:blipFill rotWithShape="1">
          <a:blip r:embed="rId3"/>
          <a:srcRect l="38195" t="61640" r="30555" b="17990"/>
          <a:stretch/>
        </p:blipFill>
        <p:spPr bwMode="auto">
          <a:xfrm rot="11379655">
            <a:off x="7034990" y="2441362"/>
            <a:ext cx="4356546" cy="1774889"/>
          </a:xfrm>
          <a:prstGeom prst="rect">
            <a:avLst/>
          </a:prstGeom>
          <a:ln>
            <a:noFill/>
          </a:ln>
          <a:extLst>
            <a:ext uri="{53640926-AAD7-44D8-BBD7-CCE9431645EC}">
              <a14:shadowObscured xmlns:a14="http://schemas.microsoft.com/office/drawing/2010/main"/>
            </a:ext>
          </a:extLst>
        </p:spPr>
      </p:pic>
      <p:sp>
        <p:nvSpPr>
          <p:cNvPr id="10" name="Tekstvak 9"/>
          <p:cNvSpPr txBox="1"/>
          <p:nvPr/>
        </p:nvSpPr>
        <p:spPr>
          <a:xfrm>
            <a:off x="1201893" y="4074722"/>
            <a:ext cx="9780575" cy="1384995"/>
          </a:xfrm>
          <a:prstGeom prst="rect">
            <a:avLst/>
          </a:prstGeom>
          <a:noFill/>
        </p:spPr>
        <p:txBody>
          <a:bodyPr wrap="square" rtlCol="0">
            <a:spAutoFit/>
          </a:bodyPr>
          <a:lstStyle/>
          <a:p>
            <a:r>
              <a:rPr lang="nl-NL" sz="2800" dirty="0"/>
              <a:t>Juist de PCR-test is gevoeliger. In theorie kan je met de PCR-test 1 virusdeeltje aantonen. De </a:t>
            </a:r>
            <a:r>
              <a:rPr lang="nl-NL" sz="2800" dirty="0" err="1"/>
              <a:t>sneltest</a:t>
            </a:r>
            <a:r>
              <a:rPr lang="nl-NL" sz="2800" dirty="0"/>
              <a:t> meet virus-eiwitten (antigenen) en daarvoor heb je aardig wat virusdeeltjes nodig. </a:t>
            </a:r>
          </a:p>
        </p:txBody>
      </p:sp>
    </p:spTree>
    <p:extLst>
      <p:ext uri="{BB962C8B-B14F-4D97-AF65-F5344CB8AC3E}">
        <p14:creationId xmlns:p14="http://schemas.microsoft.com/office/powerpoint/2010/main" val="15481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10. Als je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negatief is (virus-eiwit niet aangetoond), kun je alsnog besmet zijn met het virus.</a:t>
            </a:r>
            <a:endParaRPr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pic>
        <p:nvPicPr>
          <p:cNvPr id="9" name="Afbeelding 8">
            <a:extLst>
              <a:ext uri="{FF2B5EF4-FFF2-40B4-BE49-F238E27FC236}">
                <a16:creationId xmlns:a16="http://schemas.microsoft.com/office/drawing/2014/main" id="{2DA62DB3-4430-454A-B1CD-E1EAF9C7690A}"/>
              </a:ext>
            </a:extLst>
          </p:cNvPr>
          <p:cNvPicPr/>
          <p:nvPr/>
        </p:nvPicPr>
        <p:blipFill rotWithShape="1">
          <a:blip r:embed="rId3"/>
          <a:srcRect l="38195" t="61640" r="30555" b="17990"/>
          <a:stretch/>
        </p:blipFill>
        <p:spPr bwMode="auto">
          <a:xfrm rot="11379655">
            <a:off x="3807158" y="4197010"/>
            <a:ext cx="4356546" cy="17748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745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1</a:t>
            </a:r>
            <a:r>
              <a:rPr lang="nl-NL" sz="4000" b="0" i="0" u="none" strike="noStrike" cap="none" dirty="0">
                <a:solidFill>
                  <a:schemeClr val="accent2"/>
                </a:solidFill>
                <a:effectLst>
                  <a:outerShdw blurRad="38100" dist="38100" dir="2700000" algn="tl">
                    <a:srgbClr val="000000">
                      <a:alpha val="43137"/>
                    </a:srgbClr>
                  </a:outerShdw>
                </a:effectLst>
                <a:latin typeface="Arial"/>
                <a:ea typeface="Arial"/>
                <a:cs typeface="Arial"/>
                <a:sym typeface="Arial"/>
              </a:rPr>
              <a:t>. De officiële naam van het coronavirus is COVID-19</a:t>
            </a:r>
            <a:endParaRPr dirty="0">
              <a:effectLst>
                <a:outerShdw blurRad="38100" dist="38100" dir="2700000" algn="tl">
                  <a:srgbClr val="000000">
                    <a:alpha val="43137"/>
                  </a:srgbClr>
                </a:outerShdw>
              </a:effectLst>
            </a:endParaRPr>
          </a:p>
        </p:txBody>
      </p:sp>
      <p:sp>
        <p:nvSpPr>
          <p:cNvPr id="8" name="Tekstvak 7">
            <a:extLst>
              <a:ext uri="{FF2B5EF4-FFF2-40B4-BE49-F238E27FC236}">
                <a16:creationId xmlns:a16="http://schemas.microsoft.com/office/drawing/2014/main" id="{20A73BAD-E87A-4ED5-90FC-FBF6A2A2DFFE}"/>
              </a:ext>
            </a:extLst>
          </p:cNvPr>
          <p:cNvSpPr txBox="1"/>
          <p:nvPr/>
        </p:nvSpPr>
        <p:spPr>
          <a:xfrm>
            <a:off x="1079785" y="2940462"/>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9" name="Tekstvak 3"/>
          <p:cNvSpPr txBox="1"/>
          <p:nvPr/>
        </p:nvSpPr>
        <p:spPr>
          <a:xfrm>
            <a:off x="1201893" y="3952865"/>
            <a:ext cx="9780575" cy="52322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800" dirty="0"/>
              <a:t>Het virus heet SARS-COV-2 en de ziekte heet COVID-19.</a:t>
            </a:r>
          </a:p>
        </p:txBody>
      </p:sp>
    </p:spTree>
    <p:extLst>
      <p:ext uri="{BB962C8B-B14F-4D97-AF65-F5344CB8AC3E}">
        <p14:creationId xmlns:p14="http://schemas.microsoft.com/office/powerpoint/2010/main" val="16221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10. Als je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negatief is (virus-eiwit niet aangetoond), kun je alsnog besmet zijn met het virus.</a:t>
            </a:r>
            <a:endParaRPr dirty="0">
              <a:effectLst>
                <a:outerShdw blurRad="38100" dist="38100" dir="2700000" algn="tl">
                  <a:srgbClr val="000000">
                    <a:alpha val="43137"/>
                  </a:srgbClr>
                </a:outerShdw>
              </a:effectLst>
            </a:endParaRPr>
          </a:p>
        </p:txBody>
      </p:sp>
      <p:sp>
        <p:nvSpPr>
          <p:cNvPr id="11" name="Tekstvak 10">
            <a:extLst>
              <a:ext uri="{FF2B5EF4-FFF2-40B4-BE49-F238E27FC236}">
                <a16:creationId xmlns:a16="http://schemas.microsoft.com/office/drawing/2014/main" id="{617A81CA-FA47-489B-9DD6-8527069854D7}"/>
              </a:ext>
            </a:extLst>
          </p:cNvPr>
          <p:cNvSpPr txBox="1"/>
          <p:nvPr/>
        </p:nvSpPr>
        <p:spPr>
          <a:xfrm>
            <a:off x="6146286" y="2940462"/>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pic>
        <p:nvPicPr>
          <p:cNvPr id="8" name="Afbeelding 7">
            <a:extLst>
              <a:ext uri="{FF2B5EF4-FFF2-40B4-BE49-F238E27FC236}">
                <a16:creationId xmlns:a16="http://schemas.microsoft.com/office/drawing/2014/main" id="{D434C681-9ACB-421E-8A39-7C3D2D6AA4E9}"/>
              </a:ext>
            </a:extLst>
          </p:cNvPr>
          <p:cNvPicPr/>
          <p:nvPr/>
        </p:nvPicPr>
        <p:blipFill rotWithShape="1">
          <a:blip r:embed="rId3"/>
          <a:srcRect l="38195" t="61640" r="30555" b="17990"/>
          <a:stretch/>
        </p:blipFill>
        <p:spPr bwMode="auto">
          <a:xfrm rot="11379655">
            <a:off x="1197822" y="3129946"/>
            <a:ext cx="4356546" cy="1774889"/>
          </a:xfrm>
          <a:prstGeom prst="rect">
            <a:avLst/>
          </a:prstGeom>
          <a:ln>
            <a:noFill/>
          </a:ln>
          <a:extLst>
            <a:ext uri="{53640926-AAD7-44D8-BBD7-CCE9431645EC}">
              <a14:shadowObscured xmlns:a14="http://schemas.microsoft.com/office/drawing/2010/main"/>
            </a:ext>
          </a:extLst>
        </p:spPr>
      </p:pic>
      <p:sp>
        <p:nvSpPr>
          <p:cNvPr id="9" name="Tekstvak 8"/>
          <p:cNvSpPr txBox="1"/>
          <p:nvPr/>
        </p:nvSpPr>
        <p:spPr>
          <a:xfrm>
            <a:off x="1079785" y="4827665"/>
            <a:ext cx="9780575" cy="1384995"/>
          </a:xfrm>
          <a:prstGeom prst="rect">
            <a:avLst/>
          </a:prstGeom>
          <a:noFill/>
        </p:spPr>
        <p:txBody>
          <a:bodyPr wrap="square" rtlCol="0">
            <a:spAutoFit/>
          </a:bodyPr>
          <a:lstStyle/>
          <a:p>
            <a:r>
              <a:rPr lang="nl-NL" sz="2800" dirty="0"/>
              <a:t>Het kan zijn dat er nog niet genoeg virusdeeltjes aanwezig waren of de test werkte niet goed (verkeerd uitgevoerd). Daarom is het nuttig om na 3 tot 5 dagen nog een 2</a:t>
            </a:r>
            <a:r>
              <a:rPr lang="nl-NL" sz="2800" baseline="30000" dirty="0"/>
              <a:t>e</a:t>
            </a:r>
            <a:r>
              <a:rPr lang="nl-NL" sz="2800" dirty="0"/>
              <a:t> keer te testen.</a:t>
            </a:r>
          </a:p>
        </p:txBody>
      </p:sp>
    </p:spTree>
    <p:extLst>
      <p:ext uri="{BB962C8B-B14F-4D97-AF65-F5344CB8AC3E}">
        <p14:creationId xmlns:p14="http://schemas.microsoft.com/office/powerpoint/2010/main" val="1196558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11. Als je een positieve uitslag van de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hebt, moet je nog een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doen.</a:t>
            </a:r>
            <a:endParaRPr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pic>
        <p:nvPicPr>
          <p:cNvPr id="9" name="Afbeelding 8">
            <a:extLst>
              <a:ext uri="{FF2B5EF4-FFF2-40B4-BE49-F238E27FC236}">
                <a16:creationId xmlns:a16="http://schemas.microsoft.com/office/drawing/2014/main" id="{345499DE-B3F8-459A-B6EE-863816B3F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409" y="3879039"/>
            <a:ext cx="2185417" cy="2178861"/>
          </a:xfrm>
          <a:prstGeom prst="rect">
            <a:avLst/>
          </a:prstGeom>
        </p:spPr>
      </p:pic>
      <p:pic>
        <p:nvPicPr>
          <p:cNvPr id="10" name="Afbeelding 9">
            <a:extLst>
              <a:ext uri="{FF2B5EF4-FFF2-40B4-BE49-F238E27FC236}">
                <a16:creationId xmlns:a16="http://schemas.microsoft.com/office/drawing/2014/main" id="{95812A5D-B401-42A0-8099-664DB54D7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305" y="4975670"/>
            <a:ext cx="1245108" cy="1241373"/>
          </a:xfrm>
          <a:prstGeom prst="rect">
            <a:avLst/>
          </a:prstGeom>
        </p:spPr>
      </p:pic>
      <p:pic>
        <p:nvPicPr>
          <p:cNvPr id="12" name="Afbeelding 11">
            <a:extLst>
              <a:ext uri="{FF2B5EF4-FFF2-40B4-BE49-F238E27FC236}">
                <a16:creationId xmlns:a16="http://schemas.microsoft.com/office/drawing/2014/main" id="{516F834F-AB39-4D85-A139-89AF77CAC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315" y="3921990"/>
            <a:ext cx="677532" cy="675499"/>
          </a:xfrm>
          <a:prstGeom prst="rect">
            <a:avLst/>
          </a:prstGeom>
        </p:spPr>
      </p:pic>
    </p:spTree>
    <p:extLst>
      <p:ext uri="{BB962C8B-B14F-4D97-AF65-F5344CB8AC3E}">
        <p14:creationId xmlns:p14="http://schemas.microsoft.com/office/powerpoint/2010/main" val="3496362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11. Als je een positieve uitslag van de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hebt, moet je nog een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doen.</a:t>
            </a:r>
            <a:endParaRPr dirty="0">
              <a:effectLst>
                <a:outerShdw blurRad="38100" dist="38100" dir="2700000" algn="tl">
                  <a:srgbClr val="000000">
                    <a:alpha val="43137"/>
                  </a:srgbClr>
                </a:outerShdw>
              </a:effectLst>
            </a:endParaRPr>
          </a:p>
        </p:txBody>
      </p:sp>
      <p:sp>
        <p:nvSpPr>
          <p:cNvPr id="8" name="Tekstvak 7">
            <a:extLst>
              <a:ext uri="{FF2B5EF4-FFF2-40B4-BE49-F238E27FC236}">
                <a16:creationId xmlns:a16="http://schemas.microsoft.com/office/drawing/2014/main" id="{20A73BAD-E87A-4ED5-90FC-FBF6A2A2DFFE}"/>
              </a:ext>
            </a:extLst>
          </p:cNvPr>
          <p:cNvSpPr txBox="1"/>
          <p:nvPr/>
        </p:nvSpPr>
        <p:spPr>
          <a:xfrm>
            <a:off x="1079785" y="2940462"/>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9" name="Tekstvak 8"/>
          <p:cNvSpPr txBox="1"/>
          <p:nvPr/>
        </p:nvSpPr>
        <p:spPr>
          <a:xfrm>
            <a:off x="1201893" y="3928418"/>
            <a:ext cx="9780575" cy="2246769"/>
          </a:xfrm>
          <a:prstGeom prst="rect">
            <a:avLst/>
          </a:prstGeom>
          <a:noFill/>
        </p:spPr>
        <p:txBody>
          <a:bodyPr wrap="square" rtlCol="0">
            <a:spAutoFit/>
          </a:bodyPr>
          <a:lstStyle/>
          <a:p>
            <a:r>
              <a:rPr lang="nl-NL" sz="2800" dirty="0"/>
              <a:t>Bij een positieve testuitslag gaat de leerling of medewerker thuis in quarantaine en neemt hij/zij contact op met de GGD voor het afnemen van een coronatest in de GGD-teststraat. Als die test dan negatief is mag je weer naar school. Als deze ook positief is dan ga je in thuisisolatie.</a:t>
            </a:r>
          </a:p>
        </p:txBody>
      </p:sp>
    </p:spTree>
    <p:extLst>
      <p:ext uri="{BB962C8B-B14F-4D97-AF65-F5344CB8AC3E}">
        <p14:creationId xmlns:p14="http://schemas.microsoft.com/office/powerpoint/2010/main" val="1661373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3600" dirty="0">
                <a:solidFill>
                  <a:schemeClr val="accent2"/>
                </a:solidFill>
                <a:effectLst>
                  <a:outerShdw blurRad="38100" dist="38100" dir="2700000" algn="tl">
                    <a:srgbClr val="000000">
                      <a:alpha val="43137"/>
                    </a:srgbClr>
                  </a:outerShdw>
                </a:effectLst>
                <a:latin typeface="Arial"/>
                <a:ea typeface="Arial"/>
                <a:cs typeface="Arial"/>
                <a:sym typeface="Arial"/>
              </a:rPr>
              <a:t>12. Het voordeel van zelftesten op school is dat je bij een negatieve testuitslag vrij mag gaan en staan. Je hoeft geen 1,5m afstand te houden en je mondkapje mag af.</a:t>
            </a:r>
            <a:endParaRPr sz="3600" dirty="0">
              <a:effectLst>
                <a:outerShdw blurRad="38100" dist="38100" dir="2700000" algn="tl">
                  <a:srgbClr val="000000">
                    <a:alpha val="43137"/>
                  </a:srgbClr>
                </a:outerShdw>
              </a:effectLst>
            </a:endParaRPr>
          </a:p>
        </p:txBody>
      </p:sp>
      <p:pic>
        <p:nvPicPr>
          <p:cNvPr id="9" name="Afbeelding 8">
            <a:extLst>
              <a:ext uri="{FF2B5EF4-FFF2-40B4-BE49-F238E27FC236}">
                <a16:creationId xmlns:a16="http://schemas.microsoft.com/office/drawing/2014/main" id="{E0A9D9BE-CEE9-40CB-A1FF-F04B87131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202" y="4251024"/>
            <a:ext cx="4965930" cy="2095622"/>
          </a:xfrm>
          <a:prstGeom prst="rect">
            <a:avLst/>
          </a:prstGeom>
        </p:spPr>
      </p:pic>
      <p:grpSp>
        <p:nvGrpSpPr>
          <p:cNvPr id="7" name="Groep 6">
            <a:extLst>
              <a:ext uri="{FF2B5EF4-FFF2-40B4-BE49-F238E27FC236}">
                <a16:creationId xmlns:a16="http://schemas.microsoft.com/office/drawing/2014/main" id="{89C730CC-E27D-4BFC-84F3-0B40D2BF8600}"/>
              </a:ext>
            </a:extLst>
          </p:cNvPr>
          <p:cNvGrpSpPr/>
          <p:nvPr/>
        </p:nvGrpSpPr>
        <p:grpSpPr>
          <a:xfrm>
            <a:off x="1079785" y="3442128"/>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spTree>
    <p:extLst>
      <p:ext uri="{BB962C8B-B14F-4D97-AF65-F5344CB8AC3E}">
        <p14:creationId xmlns:p14="http://schemas.microsoft.com/office/powerpoint/2010/main" val="2089873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12. Het voordeel van zelftesten op school is dat je bij een negatieve testuitslag je vrij mag gaan en staan en je niet meer 1,5m afstand hoeft te houden en je mondkapje af mag.</a:t>
            </a:r>
            <a:endParaRPr dirty="0">
              <a:effectLst>
                <a:outerShdw blurRad="38100" dist="38100" dir="2700000" algn="tl">
                  <a:srgbClr val="000000">
                    <a:alpha val="43137"/>
                  </a:srgbClr>
                </a:outerShdw>
              </a:effectLst>
            </a:endParaRPr>
          </a:p>
        </p:txBody>
      </p:sp>
      <p:sp>
        <p:nvSpPr>
          <p:cNvPr id="8" name="Tekstvak 7">
            <a:extLst>
              <a:ext uri="{FF2B5EF4-FFF2-40B4-BE49-F238E27FC236}">
                <a16:creationId xmlns:a16="http://schemas.microsoft.com/office/drawing/2014/main" id="{20A73BAD-E87A-4ED5-90FC-FBF6A2A2DFFE}"/>
              </a:ext>
            </a:extLst>
          </p:cNvPr>
          <p:cNvSpPr txBox="1"/>
          <p:nvPr/>
        </p:nvSpPr>
        <p:spPr>
          <a:xfrm>
            <a:off x="1079785" y="3663796"/>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9" name="Tekstvak 8"/>
          <p:cNvSpPr txBox="1"/>
          <p:nvPr/>
        </p:nvSpPr>
        <p:spPr>
          <a:xfrm>
            <a:off x="1201893" y="4515278"/>
            <a:ext cx="9780575" cy="1384995"/>
          </a:xfrm>
          <a:prstGeom prst="rect">
            <a:avLst/>
          </a:prstGeom>
          <a:noFill/>
        </p:spPr>
        <p:txBody>
          <a:bodyPr wrap="square" rtlCol="0">
            <a:spAutoFit/>
          </a:bodyPr>
          <a:lstStyle/>
          <a:p>
            <a:r>
              <a:rPr lang="nl-NL" sz="2800" dirty="0"/>
              <a:t>Je moet altijd 1,5m afstand houden en mondkapje ophouden op school. Anders ga je juist de kans om besmet te raken weer vergroten!</a:t>
            </a:r>
          </a:p>
        </p:txBody>
      </p:sp>
    </p:spTree>
    <p:extLst>
      <p:ext uri="{BB962C8B-B14F-4D97-AF65-F5344CB8AC3E}">
        <p14:creationId xmlns:p14="http://schemas.microsoft.com/office/powerpoint/2010/main" val="110779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2. Als je corona hebt kun je last krijgen van koorts, keelpijn, hoesten en verminderde reuk.</a:t>
            </a:r>
            <a:endParaRPr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pic>
        <p:nvPicPr>
          <p:cNvPr id="9" name="Afbeelding 8">
            <a:extLst>
              <a:ext uri="{FF2B5EF4-FFF2-40B4-BE49-F238E27FC236}">
                <a16:creationId xmlns:a16="http://schemas.microsoft.com/office/drawing/2014/main" id="{E7B2376E-B5AE-413D-93FE-E85E4B7C3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063" y="3657644"/>
            <a:ext cx="1823345" cy="2561800"/>
          </a:xfrm>
          <a:prstGeom prst="rect">
            <a:avLst/>
          </a:prstGeom>
        </p:spPr>
      </p:pic>
    </p:spTree>
    <p:extLst>
      <p:ext uri="{BB962C8B-B14F-4D97-AF65-F5344CB8AC3E}">
        <p14:creationId xmlns:p14="http://schemas.microsoft.com/office/powerpoint/2010/main" val="100724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2. Als je corona hebt kun je last krijgen van koorts, keelpijn, hoesten en verminderde reuk.</a:t>
            </a:r>
            <a:endParaRPr dirty="0">
              <a:effectLst>
                <a:outerShdw blurRad="38100" dist="38100" dir="2700000" algn="tl">
                  <a:srgbClr val="000000">
                    <a:alpha val="43137"/>
                  </a:srgbClr>
                </a:outerShdw>
              </a:effectLst>
            </a:endParaRPr>
          </a:p>
        </p:txBody>
      </p:sp>
      <p:sp>
        <p:nvSpPr>
          <p:cNvPr id="11" name="Tekstvak 10">
            <a:extLst>
              <a:ext uri="{FF2B5EF4-FFF2-40B4-BE49-F238E27FC236}">
                <a16:creationId xmlns:a16="http://schemas.microsoft.com/office/drawing/2014/main" id="{617A81CA-FA47-489B-9DD6-8527069854D7}"/>
              </a:ext>
            </a:extLst>
          </p:cNvPr>
          <p:cNvSpPr txBox="1"/>
          <p:nvPr/>
        </p:nvSpPr>
        <p:spPr>
          <a:xfrm>
            <a:off x="6146286" y="2940462"/>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sp>
        <p:nvSpPr>
          <p:cNvPr id="9" name="Tekstvak 3"/>
          <p:cNvSpPr txBox="1"/>
          <p:nvPr/>
        </p:nvSpPr>
        <p:spPr>
          <a:xfrm>
            <a:off x="4151376" y="3952865"/>
            <a:ext cx="6831092" cy="2246769"/>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800" dirty="0"/>
              <a:t>Je kunt ook nog last krijgen van: vermoeidheid, pijn in het lichaam, diarree, hoofdpijn, verminderd smaak- en/of reukvermogen, huiduitslag of verkleuring van de vingers of tenen.</a:t>
            </a:r>
          </a:p>
        </p:txBody>
      </p:sp>
      <p:pic>
        <p:nvPicPr>
          <p:cNvPr id="8" name="Afbeelding 7">
            <a:extLst>
              <a:ext uri="{FF2B5EF4-FFF2-40B4-BE49-F238E27FC236}">
                <a16:creationId xmlns:a16="http://schemas.microsoft.com/office/drawing/2014/main" id="{A422EB68-D506-495C-9A9A-56D9F222A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671" y="2588054"/>
            <a:ext cx="2655770" cy="3731357"/>
          </a:xfrm>
          <a:prstGeom prst="rect">
            <a:avLst/>
          </a:prstGeom>
        </p:spPr>
      </p:pic>
    </p:spTree>
    <p:extLst>
      <p:ext uri="{BB962C8B-B14F-4D97-AF65-F5344CB8AC3E}">
        <p14:creationId xmlns:p14="http://schemas.microsoft.com/office/powerpoint/2010/main" val="416789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3. Als je corona hebt, ben je elke dag even besmettelijk voor andere mensen.</a:t>
            </a:r>
            <a:endParaRPr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pic>
        <p:nvPicPr>
          <p:cNvPr id="9" name="Afbeelding 8">
            <a:extLst>
              <a:ext uri="{FF2B5EF4-FFF2-40B4-BE49-F238E27FC236}">
                <a16:creationId xmlns:a16="http://schemas.microsoft.com/office/drawing/2014/main" id="{1565FEAE-13C2-414E-AC92-3E6EF8FAF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470" y="3903470"/>
            <a:ext cx="2157026" cy="2150555"/>
          </a:xfrm>
          <a:prstGeom prst="rect">
            <a:avLst/>
          </a:prstGeom>
        </p:spPr>
      </p:pic>
    </p:spTree>
    <p:extLst>
      <p:ext uri="{BB962C8B-B14F-4D97-AF65-F5344CB8AC3E}">
        <p14:creationId xmlns:p14="http://schemas.microsoft.com/office/powerpoint/2010/main" val="416619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838123"/>
            <a:ext cx="11381232" cy="1323439"/>
          </a:xfrm>
          <a:prstGeom prst="rect">
            <a:avLst/>
          </a:prstGeom>
          <a:noFill/>
          <a:ln>
            <a:noFill/>
          </a:ln>
        </p:spPr>
        <p:txBody>
          <a:bodyPr spcFirstLastPara="1" wrap="square" lIns="91425" tIns="45700" rIns="91425" bIns="45700" anchor="t" anchorCtr="0">
            <a:noAutofit/>
          </a:bodyPr>
          <a:lstStyle/>
          <a:p>
            <a:pPr lvl="0"/>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3. Als je corona hebt, ben je elke dag even besmettelijk voor andere mensen.</a:t>
            </a:r>
            <a:endParaRPr lang="nl-NL" sz="4000" dirty="0">
              <a:effectLst>
                <a:outerShdw blurRad="38100" dist="38100" dir="2700000" algn="tl">
                  <a:srgbClr val="000000">
                    <a:alpha val="43137"/>
                  </a:srgbClr>
                </a:outerShdw>
              </a:effectLst>
            </a:endParaRPr>
          </a:p>
        </p:txBody>
      </p:sp>
      <p:sp>
        <p:nvSpPr>
          <p:cNvPr id="8" name="Tekstvak 7">
            <a:extLst>
              <a:ext uri="{FF2B5EF4-FFF2-40B4-BE49-F238E27FC236}">
                <a16:creationId xmlns:a16="http://schemas.microsoft.com/office/drawing/2014/main" id="{20A73BAD-E87A-4ED5-90FC-FBF6A2A2DFFE}"/>
              </a:ext>
            </a:extLst>
          </p:cNvPr>
          <p:cNvSpPr txBox="1"/>
          <p:nvPr/>
        </p:nvSpPr>
        <p:spPr>
          <a:xfrm>
            <a:off x="1079785" y="2940462"/>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pic>
        <p:nvPicPr>
          <p:cNvPr id="9" name="Afbeelding 8">
            <a:extLst>
              <a:ext uri="{FF2B5EF4-FFF2-40B4-BE49-F238E27FC236}">
                <a16:creationId xmlns:a16="http://schemas.microsoft.com/office/drawing/2014/main" id="{A0476FED-8F70-45C9-84CC-0857E6986DD5}"/>
              </a:ext>
            </a:extLst>
          </p:cNvPr>
          <p:cNvPicPr/>
          <p:nvPr/>
        </p:nvPicPr>
        <p:blipFill>
          <a:blip r:embed="rId3">
            <a:extLst>
              <a:ext uri="{28A0092B-C50C-407E-A947-70E740481C1C}">
                <a14:useLocalDpi xmlns:a14="http://schemas.microsoft.com/office/drawing/2010/main" val="0"/>
              </a:ext>
            </a:extLst>
          </a:blip>
          <a:stretch>
            <a:fillRect/>
          </a:stretch>
        </p:blipFill>
        <p:spPr>
          <a:xfrm>
            <a:off x="5971032" y="2093550"/>
            <a:ext cx="5626854" cy="4207949"/>
          </a:xfrm>
          <a:prstGeom prst="rect">
            <a:avLst/>
          </a:prstGeom>
        </p:spPr>
      </p:pic>
      <p:sp>
        <p:nvSpPr>
          <p:cNvPr id="10" name="Tekstvak 3"/>
          <p:cNvSpPr txBox="1"/>
          <p:nvPr/>
        </p:nvSpPr>
        <p:spPr>
          <a:xfrm>
            <a:off x="1079785" y="3675331"/>
            <a:ext cx="4635274" cy="181588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800" dirty="0"/>
              <a:t>Aantal virusdeeltjes in neus (en keel) varieert met de tijd en hierdoor ook de besmettelijkheid</a:t>
            </a:r>
          </a:p>
        </p:txBody>
      </p:sp>
    </p:spTree>
    <p:extLst>
      <p:ext uri="{BB962C8B-B14F-4D97-AF65-F5344CB8AC3E}">
        <p14:creationId xmlns:p14="http://schemas.microsoft.com/office/powerpoint/2010/main" val="2627510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4. Keelpijn, kuchje!? Als je klachten hebt is het goed om een zelftest te doen.</a:t>
            </a:r>
            <a:endParaRPr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pic>
        <p:nvPicPr>
          <p:cNvPr id="9" name="Afbeelding 8">
            <a:extLst>
              <a:ext uri="{FF2B5EF4-FFF2-40B4-BE49-F238E27FC236}">
                <a16:creationId xmlns:a16="http://schemas.microsoft.com/office/drawing/2014/main" id="{7774CF5A-CA52-4D84-87EC-FE4F2074C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101" y="3602038"/>
            <a:ext cx="1881907" cy="2644080"/>
          </a:xfrm>
          <a:prstGeom prst="rect">
            <a:avLst/>
          </a:prstGeom>
        </p:spPr>
      </p:pic>
    </p:spTree>
    <p:extLst>
      <p:ext uri="{BB962C8B-B14F-4D97-AF65-F5344CB8AC3E}">
        <p14:creationId xmlns:p14="http://schemas.microsoft.com/office/powerpoint/2010/main" val="20608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4. Keelpijn, kuchje!? Als je klachten hebt is het goed om een zelftest te doen.</a:t>
            </a:r>
            <a:endParaRPr dirty="0">
              <a:effectLst>
                <a:outerShdw blurRad="38100" dist="38100" dir="2700000" algn="tl">
                  <a:srgbClr val="000000">
                    <a:alpha val="43137"/>
                  </a:srgbClr>
                </a:outerShdw>
              </a:effectLst>
            </a:endParaRPr>
          </a:p>
        </p:txBody>
      </p:sp>
      <p:sp>
        <p:nvSpPr>
          <p:cNvPr id="8" name="Tekstvak 7">
            <a:extLst>
              <a:ext uri="{FF2B5EF4-FFF2-40B4-BE49-F238E27FC236}">
                <a16:creationId xmlns:a16="http://schemas.microsoft.com/office/drawing/2014/main" id="{20A73BAD-E87A-4ED5-90FC-FBF6A2A2DFFE}"/>
              </a:ext>
            </a:extLst>
          </p:cNvPr>
          <p:cNvSpPr txBox="1"/>
          <p:nvPr/>
        </p:nvSpPr>
        <p:spPr>
          <a:xfrm>
            <a:off x="1079785" y="2940462"/>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9" name="Tekstvak 3"/>
          <p:cNvSpPr txBox="1"/>
          <p:nvPr/>
        </p:nvSpPr>
        <p:spPr>
          <a:xfrm>
            <a:off x="1201893" y="3952865"/>
            <a:ext cx="7045995" cy="181588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800" dirty="0"/>
              <a:t>Een zelftest is minder betrouwbaar dan een test die door een professional wordt afgenomen. Maak bij klachten dus altijd een afspraak voor een test door de GGD!</a:t>
            </a:r>
          </a:p>
        </p:txBody>
      </p:sp>
      <p:pic>
        <p:nvPicPr>
          <p:cNvPr id="10" name="Afbeelding 9">
            <a:extLst>
              <a:ext uri="{FF2B5EF4-FFF2-40B4-BE49-F238E27FC236}">
                <a16:creationId xmlns:a16="http://schemas.microsoft.com/office/drawing/2014/main" id="{AB7278E0-139D-4496-8149-12173AC29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698" y="2316163"/>
            <a:ext cx="2655770" cy="3731357"/>
          </a:xfrm>
          <a:prstGeom prst="rect">
            <a:avLst/>
          </a:prstGeom>
        </p:spPr>
      </p:pic>
    </p:spTree>
    <p:extLst>
      <p:ext uri="{BB962C8B-B14F-4D97-AF65-F5344CB8AC3E}">
        <p14:creationId xmlns:p14="http://schemas.microsoft.com/office/powerpoint/2010/main" val="310341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6596"/>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5. Welke maatregelen kun je nemen om verspreiding van het coronavirus te voorkomen? Noem er zoveel mogelijk.</a:t>
            </a:r>
            <a:endParaRPr dirty="0">
              <a:effectLst>
                <a:outerShdw blurRad="38100" dist="38100" dir="2700000" algn="tl">
                  <a:srgbClr val="000000">
                    <a:alpha val="43137"/>
                  </a:srgbClr>
                </a:outerShdw>
              </a:effectLst>
            </a:endParaRPr>
          </a:p>
        </p:txBody>
      </p:sp>
      <p:pic>
        <p:nvPicPr>
          <p:cNvPr id="7" name="Afbeelding 6">
            <a:extLst>
              <a:ext uri="{FF2B5EF4-FFF2-40B4-BE49-F238E27FC236}">
                <a16:creationId xmlns:a16="http://schemas.microsoft.com/office/drawing/2014/main" id="{7A460CDD-35E1-44C7-86CC-01B74598B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920" y="3201097"/>
            <a:ext cx="6397884" cy="2699907"/>
          </a:xfrm>
          <a:prstGeom prst="rect">
            <a:avLst/>
          </a:prstGeom>
        </p:spPr>
      </p:pic>
    </p:spTree>
    <p:extLst>
      <p:ext uri="{BB962C8B-B14F-4D97-AF65-F5344CB8AC3E}">
        <p14:creationId xmlns:p14="http://schemas.microsoft.com/office/powerpoint/2010/main" val="132924960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1053</Words>
  <Application>Microsoft Office PowerPoint</Application>
  <PresentationFormat>Breedbeeld</PresentationFormat>
  <Paragraphs>86</Paragraphs>
  <Slides>24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Tycho Malmberg</dc:creator>
  <cp:lastModifiedBy>Tycho Malmberg</cp:lastModifiedBy>
  <cp:revision>34</cp:revision>
  <dcterms:created xsi:type="dcterms:W3CDTF">2021-04-08T10:06:34Z</dcterms:created>
  <dcterms:modified xsi:type="dcterms:W3CDTF">2021-12-02T11:49:08Z</dcterms:modified>
</cp:coreProperties>
</file>