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63" r:id="rId5"/>
    <p:sldId id="267" r:id="rId6"/>
    <p:sldId id="268" r:id="rId7"/>
    <p:sldId id="281" r:id="rId8"/>
    <p:sldId id="269" r:id="rId9"/>
    <p:sldId id="265" r:id="rId10"/>
    <p:sldId id="270" r:id="rId11"/>
    <p:sldId id="272" r:id="rId12"/>
    <p:sldId id="273" r:id="rId13"/>
    <p:sldId id="271" r:id="rId14"/>
    <p:sldId id="275" r:id="rId15"/>
    <p:sldId id="276" r:id="rId16"/>
    <p:sldId id="277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64"/>
    <a:srgbClr val="D63347"/>
    <a:srgbClr val="0076CF"/>
    <a:srgbClr val="E50039"/>
    <a:srgbClr val="D50032"/>
    <a:srgbClr val="006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4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907D-373D-5845-B995-716B0BBEDFD6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AB65-9103-0447-82C2-9354C9570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00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335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83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71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01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85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4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81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6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92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09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AB65-9103-0447-82C2-9354C957029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11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3D57144-5EAF-A848-ACFC-9A906C91F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655762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7300"/>
            <a:ext cx="4281616" cy="15052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FAF079A-37DA-E74C-9724-A93BF5B93C9D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709805" y="2318974"/>
            <a:ext cx="2805545" cy="29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9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D48A0B7-DA02-7D49-BB3D-66F1A7DB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06" y="392558"/>
            <a:ext cx="5973318" cy="1325563"/>
          </a:xfrm>
        </p:spPr>
        <p:txBody>
          <a:bodyPr lIns="0" tIns="0" rIns="0" bIns="0"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506" y="1825625"/>
            <a:ext cx="7886700" cy="4351338"/>
          </a:xfrm>
        </p:spPr>
        <p:txBody>
          <a:bodyPr lIns="0" tIns="0" rIns="0" bIns="0">
            <a:normAutofit/>
          </a:bodyPr>
          <a:lstStyle>
            <a:lvl1pPr>
              <a:defRPr lang="nl-NL" sz="1400" smtClean="0"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nl-NL" dirty="0"/>
              <a:t>Voorbeeld tekst: The </a:t>
            </a:r>
            <a:r>
              <a:rPr lang="nl-NL" dirty="0" err="1"/>
              <a:t>quick</a:t>
            </a:r>
            <a:r>
              <a:rPr lang="nl-NL" dirty="0"/>
              <a:t> </a:t>
            </a:r>
            <a:r>
              <a:rPr lang="nl-NL" dirty="0" err="1"/>
              <a:t>brown</a:t>
            </a:r>
            <a:r>
              <a:rPr lang="nl-NL" dirty="0"/>
              <a:t> fox </a:t>
            </a:r>
            <a:r>
              <a:rPr lang="nl-NL" dirty="0" err="1"/>
              <a:t>jumps</a:t>
            </a:r>
            <a:r>
              <a:rPr lang="nl-NL" dirty="0"/>
              <a:t> over a </a:t>
            </a:r>
            <a:r>
              <a:rPr lang="nl-NL" dirty="0" err="1"/>
              <a:t>lazy</a:t>
            </a:r>
            <a:r>
              <a:rPr lang="nl-NL" dirty="0"/>
              <a:t> dog.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C93EA96-5FA6-2843-BDB5-10B391858287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690976" y="404438"/>
            <a:ext cx="2100191" cy="5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4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D48A0B7-DA02-7D49-BB3D-66F1A7DB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B46A35-837C-9A4B-B7B9-9CFE4B9A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6" y="392558"/>
            <a:ext cx="5973318" cy="1325563"/>
          </a:xfrm>
        </p:spPr>
        <p:txBody>
          <a:bodyPr lIns="0" tIns="0" rIns="0" bIns="0" anchor="t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57604A-7D27-7B47-85B6-A99D495E0D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506" y="1825625"/>
            <a:ext cx="7886700" cy="4351338"/>
          </a:xfrm>
        </p:spPr>
        <p:txBody>
          <a:bodyPr lIns="0" tIns="0" rIns="0" bIns="0">
            <a:normAutofit/>
          </a:bodyPr>
          <a:lstStyle>
            <a:lvl1pPr>
              <a:defRPr lang="nl-NL" sz="1400" smtClean="0"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nl-NL" dirty="0"/>
              <a:t>Voorbeeld tekst: The </a:t>
            </a:r>
            <a:r>
              <a:rPr lang="nl-NL" dirty="0" err="1"/>
              <a:t>quick</a:t>
            </a:r>
            <a:r>
              <a:rPr lang="nl-NL" dirty="0"/>
              <a:t> </a:t>
            </a:r>
            <a:r>
              <a:rPr lang="nl-NL" dirty="0" err="1"/>
              <a:t>brown</a:t>
            </a:r>
            <a:r>
              <a:rPr lang="nl-NL" dirty="0"/>
              <a:t> fox </a:t>
            </a:r>
            <a:r>
              <a:rPr lang="nl-NL" dirty="0" err="1"/>
              <a:t>jumps</a:t>
            </a:r>
            <a:r>
              <a:rPr lang="nl-NL" dirty="0"/>
              <a:t> over a </a:t>
            </a:r>
            <a:r>
              <a:rPr lang="nl-NL" dirty="0" err="1"/>
              <a:t>lazy</a:t>
            </a:r>
            <a:r>
              <a:rPr lang="nl-NL" dirty="0"/>
              <a:t> dog.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FA703E-86A8-954D-8D84-729488101230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690976" y="404438"/>
            <a:ext cx="2100191" cy="5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1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D48A0B7-DA02-7D49-BB3D-66F1A7DB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4372DA-19FD-4544-AD61-31BC1514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6" y="392558"/>
            <a:ext cx="5973318" cy="1325563"/>
          </a:xfrm>
        </p:spPr>
        <p:txBody>
          <a:bodyPr lIns="0" tIns="0" rIns="0" bIns="0" anchor="t"/>
          <a:lstStyle>
            <a:lvl1pPr>
              <a:defRPr>
                <a:solidFill>
                  <a:srgbClr val="0076CF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D22BEB-9469-384D-9D90-BE3C7778E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506" y="1825625"/>
            <a:ext cx="7886700" cy="4351338"/>
          </a:xfrm>
        </p:spPr>
        <p:txBody>
          <a:bodyPr lIns="0" tIns="0" rIns="0" bIns="0">
            <a:normAutofit/>
          </a:bodyPr>
          <a:lstStyle>
            <a:lvl1pPr>
              <a:defRPr lang="nl-NL" sz="1400" smtClean="0"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nl-NL" dirty="0"/>
              <a:t>Voorbeeld tekst: The </a:t>
            </a:r>
            <a:r>
              <a:rPr lang="nl-NL" dirty="0" err="1"/>
              <a:t>quick</a:t>
            </a:r>
            <a:r>
              <a:rPr lang="nl-NL" dirty="0"/>
              <a:t> </a:t>
            </a:r>
            <a:r>
              <a:rPr lang="nl-NL" dirty="0" err="1"/>
              <a:t>brown</a:t>
            </a:r>
            <a:r>
              <a:rPr lang="nl-NL" dirty="0"/>
              <a:t> fox </a:t>
            </a:r>
            <a:r>
              <a:rPr lang="nl-NL" dirty="0" err="1"/>
              <a:t>jumps</a:t>
            </a:r>
            <a:r>
              <a:rPr lang="nl-NL" dirty="0"/>
              <a:t> over a </a:t>
            </a:r>
            <a:r>
              <a:rPr lang="nl-NL" dirty="0" err="1"/>
              <a:t>lazy</a:t>
            </a:r>
            <a:r>
              <a:rPr lang="nl-NL" dirty="0"/>
              <a:t> dog.</a:t>
            </a:r>
          </a:p>
        </p:txBody>
      </p:sp>
    </p:spTree>
    <p:extLst>
      <p:ext uri="{BB962C8B-B14F-4D97-AF65-F5344CB8AC3E}">
        <p14:creationId xmlns:p14="http://schemas.microsoft.com/office/powerpoint/2010/main" val="72724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D48A0B7-DA02-7D49-BB3D-66F1A7DB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9BF904-136B-7249-8B2A-8CFA8EE0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06" y="392558"/>
            <a:ext cx="5973318" cy="1325563"/>
          </a:xfrm>
        </p:spPr>
        <p:txBody>
          <a:bodyPr lIns="0" tIns="0" rIns="0" bIns="0" anchor="t"/>
          <a:lstStyle>
            <a:lvl1pPr>
              <a:defRPr>
                <a:solidFill>
                  <a:srgbClr val="D5003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0B973E-A2C7-F648-B60B-FC840C87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506" y="1825625"/>
            <a:ext cx="7886700" cy="4351338"/>
          </a:xfrm>
        </p:spPr>
        <p:txBody>
          <a:bodyPr lIns="0" tIns="0" rIns="0" bIns="0">
            <a:normAutofit/>
          </a:bodyPr>
          <a:lstStyle>
            <a:lvl1pPr>
              <a:defRPr lang="nl-NL" sz="1400" smtClean="0"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nl-NL" dirty="0"/>
              <a:t>Voorbeeld tekst: The </a:t>
            </a:r>
            <a:r>
              <a:rPr lang="nl-NL" dirty="0" err="1"/>
              <a:t>quick</a:t>
            </a:r>
            <a:r>
              <a:rPr lang="nl-NL" dirty="0"/>
              <a:t> </a:t>
            </a:r>
            <a:r>
              <a:rPr lang="nl-NL" dirty="0" err="1"/>
              <a:t>brown</a:t>
            </a:r>
            <a:r>
              <a:rPr lang="nl-NL" dirty="0"/>
              <a:t> fox </a:t>
            </a:r>
            <a:r>
              <a:rPr lang="nl-NL" dirty="0" err="1"/>
              <a:t>jumps</a:t>
            </a:r>
            <a:r>
              <a:rPr lang="nl-NL" dirty="0"/>
              <a:t> over a </a:t>
            </a:r>
            <a:r>
              <a:rPr lang="nl-NL" dirty="0" err="1"/>
              <a:t>lazy</a:t>
            </a:r>
            <a:r>
              <a:rPr lang="nl-NL" dirty="0"/>
              <a:t> dog.</a:t>
            </a:r>
          </a:p>
        </p:txBody>
      </p:sp>
    </p:spTree>
    <p:extLst>
      <p:ext uri="{BB962C8B-B14F-4D97-AF65-F5344CB8AC3E}">
        <p14:creationId xmlns:p14="http://schemas.microsoft.com/office/powerpoint/2010/main" val="296112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81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7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3355-CCE2-E548-8E94-5C450449A12C}" type="datetimeFigureOut">
              <a:rPr lang="nl-NL" smtClean="0"/>
              <a:t>10-1-2020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2F9-2288-6A4D-A2DE-C12493EF48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3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0"/>
            <a:r>
              <a:rPr lang="nl-NL" dirty="0"/>
              <a:t>Derde niveau</a:t>
            </a:r>
          </a:p>
          <a:p>
            <a:pPr lvl="0"/>
            <a:r>
              <a:rPr lang="nl-NL" dirty="0"/>
              <a:t>Vierde niveau</a:t>
            </a:r>
          </a:p>
          <a:p>
            <a:pPr lvl="0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A4A3355-CCE2-E548-8E94-5C450449A12C}" type="datetimeFigureOut">
              <a:rPr lang="nl-NL" smtClean="0"/>
              <a:pPr/>
              <a:t>10-1-2020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60352F9-2288-6A4D-A2DE-C12493EF487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32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6" r:id="rId4"/>
    <p:sldLayoutId id="2147483685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s://commons.wikimedia.org/wiki/File:Vraagteken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oesteticistas.blogspot.com/2016/02/rock-rose-heliantemo-flor-de-piscis.html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70364/hersenen_en_NAH" TargetMode="External"/><Relationship Id="rId7" Type="http://schemas.openxmlformats.org/officeDocument/2006/relationships/hyperlink" Target="http://maken.wikiwijs.nl/74451/Thema__Bloed_en_bloedsomloop___VWO_5_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nl.wikipedia.org/wiki/Hart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75F52-E5EF-764D-9F85-090069C98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682931"/>
          </a:xfrm>
        </p:spPr>
        <p:txBody>
          <a:bodyPr>
            <a:normAutofit/>
          </a:bodyPr>
          <a:lstStyle/>
          <a:p>
            <a:r>
              <a:rPr lang="nl-NL" sz="2000" dirty="0"/>
              <a:t> </a:t>
            </a:r>
            <a:br>
              <a:rPr lang="nl-NL" dirty="0"/>
            </a:br>
            <a:r>
              <a:rPr lang="nl-NL" dirty="0"/>
              <a:t>Beademingen tijdens Reanimatie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F302F7-7F83-954D-A08F-9E29A128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77300"/>
            <a:ext cx="3760365" cy="1505238"/>
          </a:xfrm>
        </p:spPr>
        <p:txBody>
          <a:bodyPr>
            <a:normAutofit fontScale="92500"/>
          </a:bodyPr>
          <a:lstStyle/>
          <a:p>
            <a:r>
              <a:rPr lang="nl-NL" dirty="0"/>
              <a:t>Martijn Maas</a:t>
            </a:r>
          </a:p>
          <a:p>
            <a:endParaRPr lang="nl-NL" dirty="0"/>
          </a:p>
          <a:p>
            <a:r>
              <a:rPr lang="nl-NL" sz="1400" dirty="0"/>
              <a:t>Met dank aan</a:t>
            </a:r>
          </a:p>
          <a:p>
            <a:r>
              <a:rPr lang="nl-NL" sz="2000" dirty="0"/>
              <a:t>Hans van Schuppen / Ruud Koster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26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fbeeldingsresultaat voor pig study cpr">
            <a:extLst>
              <a:ext uri="{FF2B5EF4-FFF2-40B4-BE49-F238E27FC236}">
                <a16:creationId xmlns:a16="http://schemas.microsoft.com/office/drawing/2014/main" id="{AD67CFDE-4CEA-4D58-8540-3217DB324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-1" b="-1"/>
          <a:stretch/>
        </p:blipFill>
        <p:spPr bwMode="auto">
          <a:xfrm>
            <a:off x="20" y="10"/>
            <a:ext cx="9143980" cy="6003842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7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0D49B2-5C60-41EB-A770-5934B050C50E}"/>
              </a:ext>
            </a:extLst>
          </p:cNvPr>
          <p:cNvSpPr txBox="1"/>
          <p:nvPr/>
        </p:nvSpPr>
        <p:spPr>
          <a:xfrm>
            <a:off x="1210503" y="416560"/>
            <a:ext cx="6722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b="1" dirty="0"/>
              <a:t>DO2 = CO x CaO2</a:t>
            </a:r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67141B5A-3828-42D0-B3DC-465A55DC12DD}"/>
              </a:ext>
            </a:extLst>
          </p:cNvPr>
          <p:cNvSpPr/>
          <p:nvPr/>
        </p:nvSpPr>
        <p:spPr>
          <a:xfrm>
            <a:off x="3605348" y="297541"/>
            <a:ext cx="1541417" cy="1438366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322D8C-A305-49BB-A6A7-FE3BEBC172E0}"/>
              </a:ext>
            </a:extLst>
          </p:cNvPr>
          <p:cNvSpPr txBox="1"/>
          <p:nvPr/>
        </p:nvSpPr>
        <p:spPr>
          <a:xfrm>
            <a:off x="1200724" y="2259772"/>
            <a:ext cx="67425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u="sng" dirty="0"/>
              <a:t>Flow carotiden</a:t>
            </a:r>
          </a:p>
          <a:p>
            <a:endParaRPr lang="nl-NL" sz="3600" dirty="0"/>
          </a:p>
          <a:p>
            <a:r>
              <a:rPr lang="nl-NL" sz="3600" dirty="0"/>
              <a:t>Continue compressies		36 ml/min</a:t>
            </a:r>
          </a:p>
          <a:p>
            <a:endParaRPr lang="nl-NL" sz="3600" dirty="0"/>
          </a:p>
          <a:p>
            <a:r>
              <a:rPr lang="nl-NL" sz="3600" dirty="0"/>
              <a:t>30:2									34 ml/min</a:t>
            </a:r>
          </a:p>
        </p:txBody>
      </p:sp>
    </p:spTree>
    <p:extLst>
      <p:ext uri="{BB962C8B-B14F-4D97-AF65-F5344CB8AC3E}">
        <p14:creationId xmlns:p14="http://schemas.microsoft.com/office/powerpoint/2010/main" val="1974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90C4A02-DF37-4EAB-B1F5-6A37F3A44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1" t="17133" r="12105" b="3643"/>
          <a:stretch/>
        </p:blipFill>
        <p:spPr>
          <a:xfrm>
            <a:off x="1052661" y="1358154"/>
            <a:ext cx="7038675" cy="482694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6EFD549-034B-4847-B6E9-06788240CEE0}"/>
              </a:ext>
            </a:extLst>
          </p:cNvPr>
          <p:cNvSpPr txBox="1"/>
          <p:nvPr/>
        </p:nvSpPr>
        <p:spPr>
          <a:xfrm>
            <a:off x="1210502" y="157825"/>
            <a:ext cx="6722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b="1" dirty="0"/>
              <a:t>DO2 = CO x CaO2</a:t>
            </a:r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EA41038A-4AC2-4A06-BC29-9AB739EABF89}"/>
              </a:ext>
            </a:extLst>
          </p:cNvPr>
          <p:cNvSpPr/>
          <p:nvPr/>
        </p:nvSpPr>
        <p:spPr>
          <a:xfrm>
            <a:off x="5573485" y="38807"/>
            <a:ext cx="2455818" cy="1438366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64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E8B0F7F-20B9-4107-934C-D19006EE9CC8}"/>
              </a:ext>
            </a:extLst>
          </p:cNvPr>
          <p:cNvSpPr txBox="1"/>
          <p:nvPr/>
        </p:nvSpPr>
        <p:spPr>
          <a:xfrm>
            <a:off x="1500646" y="1696452"/>
            <a:ext cx="61427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u="sng" dirty="0"/>
              <a:t>Uitkomst, ROSC &lt; 2 min</a:t>
            </a:r>
          </a:p>
          <a:p>
            <a:endParaRPr lang="nl-NL" sz="3600" dirty="0"/>
          </a:p>
          <a:p>
            <a:r>
              <a:rPr lang="nl-NL" sz="3600" dirty="0"/>
              <a:t>Continue compressies		1 van 6</a:t>
            </a:r>
          </a:p>
          <a:p>
            <a:endParaRPr lang="nl-NL" sz="3600" dirty="0"/>
          </a:p>
          <a:p>
            <a:r>
              <a:rPr lang="nl-NL" sz="3600" dirty="0"/>
              <a:t>30:2									6 van 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2D8EC-80EC-4926-AF2E-89E6F4F2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984" y="5090586"/>
            <a:ext cx="6365369" cy="582612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ROSC = Return of </a:t>
            </a:r>
            <a:r>
              <a:rPr lang="nl-NL" sz="2800" dirty="0" err="1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Spontaneous</a:t>
            </a:r>
            <a:r>
              <a:rPr lang="nl-NL" sz="2800" dirty="0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Circulation</a:t>
            </a:r>
            <a:endParaRPr lang="nl-NL" sz="2800" dirty="0">
              <a:solidFill>
                <a:srgbClr val="0076C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22D8EC-80EC-4926-AF2E-89E6F4F2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984" y="5090586"/>
            <a:ext cx="6365369" cy="582612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ROSC = Return of </a:t>
            </a:r>
            <a:r>
              <a:rPr lang="nl-NL" sz="2800" dirty="0" err="1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Spontaneous</a:t>
            </a:r>
            <a:r>
              <a:rPr lang="nl-NL" sz="2800" dirty="0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800" dirty="0" err="1">
                <a:solidFill>
                  <a:srgbClr val="0076CF"/>
                </a:solidFill>
                <a:latin typeface="Calibri" charset="0"/>
                <a:ea typeface="ＭＳ Ｐゴシック" charset="0"/>
                <a:cs typeface="ＭＳ Ｐゴシック" charset="0"/>
              </a:rPr>
              <a:t>Circulation</a:t>
            </a:r>
            <a:endParaRPr lang="nl-NL" sz="2800" dirty="0">
              <a:solidFill>
                <a:srgbClr val="0076C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1240FC-B849-454E-805D-BFD07A125CA4}"/>
              </a:ext>
            </a:extLst>
          </p:cNvPr>
          <p:cNvSpPr txBox="1"/>
          <p:nvPr/>
        </p:nvSpPr>
        <p:spPr>
          <a:xfrm>
            <a:off x="1200724" y="1696452"/>
            <a:ext cx="70678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u="sng" dirty="0"/>
              <a:t>Tijd tot ROSC</a:t>
            </a:r>
          </a:p>
          <a:p>
            <a:endParaRPr lang="nl-NL" sz="3600" dirty="0"/>
          </a:p>
          <a:p>
            <a:r>
              <a:rPr lang="nl-NL" sz="3600" dirty="0"/>
              <a:t>Continue compressies		6,7 minuten</a:t>
            </a:r>
          </a:p>
          <a:p>
            <a:endParaRPr lang="nl-NL" sz="3600" dirty="0"/>
          </a:p>
          <a:p>
            <a:r>
              <a:rPr lang="nl-NL" sz="3600" dirty="0"/>
              <a:t>30:2									1,5 minuut</a:t>
            </a:r>
          </a:p>
        </p:txBody>
      </p:sp>
    </p:spTree>
    <p:extLst>
      <p:ext uri="{BB962C8B-B14F-4D97-AF65-F5344CB8AC3E}">
        <p14:creationId xmlns:p14="http://schemas.microsoft.com/office/powerpoint/2010/main" val="38931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9E7CB1A6-5927-44AA-830B-62072754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618" y="643467"/>
            <a:ext cx="3328712" cy="5571066"/>
          </a:xfrm>
          <a:prstGeom prst="rect">
            <a:avLst/>
          </a:prstGeom>
        </p:spPr>
      </p:pic>
      <p:pic>
        <p:nvPicPr>
          <p:cNvPr id="2" name="Picture 2" descr="https://gijssterks.files.wordpress.com/2011/10/reanimatie-japan-bd-16-mrt-2007.jpg">
            <a:extLst>
              <a:ext uri="{FF2B5EF4-FFF2-40B4-BE49-F238E27FC236}">
                <a16:creationId xmlns:a16="http://schemas.microsoft.com/office/drawing/2014/main" id="{A1BE50DA-E59F-47AA-BE61-21701380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21412">
            <a:off x="4300762" y="1306949"/>
            <a:ext cx="3968751" cy="37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0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3E37124-B721-4D15-8288-32E2B31D665A}"/>
              </a:ext>
            </a:extLst>
          </p:cNvPr>
          <p:cNvSpPr txBox="1"/>
          <p:nvPr/>
        </p:nvSpPr>
        <p:spPr>
          <a:xfrm>
            <a:off x="698921" y="578980"/>
            <a:ext cx="7746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>
                <a:solidFill>
                  <a:srgbClr val="0076CF"/>
                </a:solidFill>
              </a:rPr>
              <a:t>Studie 30:2 versus </a:t>
            </a:r>
            <a:r>
              <a:rPr lang="nl-NL" sz="3600" dirty="0" err="1">
                <a:solidFill>
                  <a:srgbClr val="0076CF"/>
                </a:solidFill>
              </a:rPr>
              <a:t>compression</a:t>
            </a:r>
            <a:r>
              <a:rPr lang="nl-NL" sz="3600" dirty="0">
                <a:solidFill>
                  <a:srgbClr val="0076CF"/>
                </a:solidFill>
              </a:rPr>
              <a:t> </a:t>
            </a:r>
            <a:r>
              <a:rPr lang="nl-NL" sz="3600" dirty="0" err="1">
                <a:solidFill>
                  <a:srgbClr val="0076CF"/>
                </a:solidFill>
              </a:rPr>
              <a:t>only</a:t>
            </a:r>
            <a:r>
              <a:rPr lang="nl-NL" sz="3600" dirty="0">
                <a:solidFill>
                  <a:srgbClr val="0076CF"/>
                </a:solidFill>
              </a:rPr>
              <a:t> BLS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9369DB-C67E-4905-9571-15645F0E88B3}"/>
              </a:ext>
            </a:extLst>
          </p:cNvPr>
          <p:cNvSpPr txBox="1"/>
          <p:nvPr/>
        </p:nvSpPr>
        <p:spPr>
          <a:xfrm>
            <a:off x="549250" y="2424514"/>
            <a:ext cx="81616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Bystander</a:t>
            </a:r>
            <a:r>
              <a:rPr lang="nl-NL" sz="2800" dirty="0"/>
              <a:t> CPR		28 % </a:t>
            </a:r>
            <a:r>
              <a:rPr lang="nl-NL" sz="2800" dirty="0">
                <a:sym typeface="Wingdings" panose="05000000000000000000" pitchFamily="2" charset="2"/>
              </a:rPr>
              <a:t> 40%</a:t>
            </a:r>
          </a:p>
          <a:p>
            <a:r>
              <a:rPr lang="nl-NL" sz="2800" dirty="0">
                <a:sym typeface="Wingdings" panose="05000000000000000000" pitchFamily="2" charset="2"/>
              </a:rPr>
              <a:t>								    ¾  </a:t>
            </a:r>
            <a:r>
              <a:rPr lang="nl-NL" sz="2800" dirty="0" err="1">
                <a:sym typeface="Wingdings" panose="05000000000000000000" pitchFamily="2" charset="2"/>
              </a:rPr>
              <a:t>compr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only</a:t>
            </a:r>
            <a:endParaRPr lang="nl-NL" sz="2800" dirty="0">
              <a:sym typeface="Wingdings" panose="05000000000000000000" pitchFamily="2" charset="2"/>
            </a:endParaRPr>
          </a:p>
          <a:p>
            <a:r>
              <a:rPr lang="nl-NL" sz="2800" dirty="0">
                <a:sym typeface="Wingdings" panose="05000000000000000000" pitchFamily="2" charset="2"/>
              </a:rPr>
              <a:t>								    ¼  30:2</a:t>
            </a:r>
          </a:p>
          <a:p>
            <a:endParaRPr lang="en-US" sz="2800" dirty="0"/>
          </a:p>
          <a:p>
            <a:r>
              <a:rPr lang="en-US" sz="2800" dirty="0" err="1"/>
              <a:t>Overleving</a:t>
            </a:r>
            <a:r>
              <a:rPr lang="en-US" sz="2800" dirty="0"/>
              <a:t>  			4%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10%</a:t>
            </a:r>
            <a:endParaRPr lang="nl-NL" sz="4800" dirty="0">
              <a:sym typeface="Wingdings" panose="05000000000000000000" pitchFamily="2" charset="2"/>
            </a:endParaRPr>
          </a:p>
          <a:p>
            <a:endParaRPr lang="nl-NL" sz="2800" dirty="0"/>
          </a:p>
          <a:p>
            <a:r>
              <a:rPr lang="nl-NL" sz="2800" dirty="0"/>
              <a:t>CPC1-2				94% </a:t>
            </a:r>
            <a:r>
              <a:rPr lang="nl-NL" sz="2800" dirty="0">
                <a:sym typeface="Wingdings" panose="05000000000000000000" pitchFamily="2" charset="2"/>
              </a:rPr>
              <a:t> 77%</a:t>
            </a:r>
            <a:endParaRPr lang="nl-NL" sz="2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AC10AD8-540E-4944-824C-BCAE62D34918}"/>
              </a:ext>
            </a:extLst>
          </p:cNvPr>
          <p:cNvSpPr txBox="1"/>
          <p:nvPr/>
        </p:nvSpPr>
        <p:spPr>
          <a:xfrm>
            <a:off x="6968012" y="2280635"/>
            <a:ext cx="217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3300"/>
                </a:solidFill>
              </a:rPr>
              <a:t>86%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E00073F-0799-4301-84AF-28F7939835FC}"/>
              </a:ext>
            </a:extLst>
          </p:cNvPr>
          <p:cNvSpPr txBox="1"/>
          <p:nvPr/>
        </p:nvSpPr>
        <p:spPr>
          <a:xfrm>
            <a:off x="6968011" y="3994174"/>
            <a:ext cx="217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3300"/>
                </a:solidFill>
              </a:rPr>
              <a:t>23%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940D08E-3A41-46E8-A872-64C668FC3EC6}"/>
              </a:ext>
            </a:extLst>
          </p:cNvPr>
          <p:cNvSpPr txBox="1"/>
          <p:nvPr/>
        </p:nvSpPr>
        <p:spPr>
          <a:xfrm>
            <a:off x="6968009" y="4917504"/>
            <a:ext cx="217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3300"/>
                </a:solidFill>
              </a:rPr>
              <a:t>95%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DCFBEC-B92A-4276-9420-E26B7CA9C531}"/>
              </a:ext>
            </a:extLst>
          </p:cNvPr>
          <p:cNvSpPr txBox="1"/>
          <p:nvPr/>
        </p:nvSpPr>
        <p:spPr>
          <a:xfrm>
            <a:off x="3249406" y="1670376"/>
            <a:ext cx="3724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 en na meting in de VS</a:t>
            </a:r>
          </a:p>
          <a:p>
            <a:r>
              <a:rPr lang="nl-NL" dirty="0"/>
              <a:t>Standaard (30:2)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compression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only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B187831-3217-4669-96F2-A27108517441}"/>
              </a:ext>
            </a:extLst>
          </p:cNvPr>
          <p:cNvSpPr txBox="1"/>
          <p:nvPr/>
        </p:nvSpPr>
        <p:spPr>
          <a:xfrm>
            <a:off x="6968010" y="1558491"/>
            <a:ext cx="785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NL</a:t>
            </a:r>
          </a:p>
        </p:txBody>
      </p:sp>
    </p:spTree>
    <p:extLst>
      <p:ext uri="{BB962C8B-B14F-4D97-AF65-F5344CB8AC3E}">
        <p14:creationId xmlns:p14="http://schemas.microsoft.com/office/powerpoint/2010/main" val="16829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fbeeldingsresultaat voor trump">
            <a:extLst>
              <a:ext uri="{FF2B5EF4-FFF2-40B4-BE49-F238E27FC236}">
                <a16:creationId xmlns:a16="http://schemas.microsoft.com/office/drawing/2014/main" id="{04558D92-85EE-4403-B211-340E9BD2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8" y="701511"/>
            <a:ext cx="8901243" cy="48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C292DFB2-A777-440D-8339-8A577755403E}"/>
              </a:ext>
            </a:extLst>
          </p:cNvPr>
          <p:cNvSpPr/>
          <p:nvPr/>
        </p:nvSpPr>
        <p:spPr>
          <a:xfrm>
            <a:off x="4850674" y="949234"/>
            <a:ext cx="3900425" cy="1811897"/>
          </a:xfrm>
          <a:prstGeom prst="wedgeRoundRectCallout">
            <a:avLst>
              <a:gd name="adj1" fmla="val -50378"/>
              <a:gd name="adj2" fmla="val 603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tx1"/>
                </a:solidFill>
              </a:rPr>
              <a:t>Holland first, America second</a:t>
            </a:r>
          </a:p>
        </p:txBody>
      </p:sp>
    </p:spTree>
    <p:extLst>
      <p:ext uri="{BB962C8B-B14F-4D97-AF65-F5344CB8AC3E}">
        <p14:creationId xmlns:p14="http://schemas.microsoft.com/office/powerpoint/2010/main" val="276972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66FB-D7E8-467C-8766-3B0B9AB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354785"/>
            <a:ext cx="7728857" cy="65246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Arial" charset="0"/>
                <a:cs typeface="ＭＳ Ｐゴシック" charset="0"/>
              </a:rPr>
              <a:t>Waarom</a:t>
            </a:r>
            <a:r>
              <a:rPr lang="en-US" sz="2800" dirty="0">
                <a:latin typeface="Arial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cs typeface="ＭＳ Ｐゴシック" charset="0"/>
              </a:rPr>
              <a:t>zouden</a:t>
            </a:r>
            <a:r>
              <a:rPr lang="en-US" sz="2800" dirty="0">
                <a:latin typeface="Arial" charset="0"/>
                <a:cs typeface="ＭＳ Ｐゴシック" charset="0"/>
              </a:rPr>
              <a:t> burgers </a:t>
            </a:r>
            <a:r>
              <a:rPr lang="en-US" sz="2800" dirty="0" err="1">
                <a:latin typeface="Arial" charset="0"/>
                <a:cs typeface="ＭＳ Ｐゴシック" charset="0"/>
              </a:rPr>
              <a:t>moeten</a:t>
            </a:r>
            <a:r>
              <a:rPr lang="en-US" sz="2800" dirty="0">
                <a:latin typeface="Arial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cs typeface="ＭＳ Ｐゴシック" charset="0"/>
              </a:rPr>
              <a:t>leren</a:t>
            </a:r>
            <a:r>
              <a:rPr lang="en-US" sz="2800" dirty="0">
                <a:latin typeface="Arial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cs typeface="ＭＳ Ｐゴシック" charset="0"/>
              </a:rPr>
              <a:t>beademen</a:t>
            </a:r>
            <a:r>
              <a:rPr lang="en-US" sz="2800" dirty="0">
                <a:latin typeface="Arial" charset="0"/>
                <a:cs typeface="ＭＳ Ｐゴシック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9BF2-8D03-4383-AA4F-A000D059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91" y="1782614"/>
            <a:ext cx="8094617" cy="329277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charset="0"/>
                <a:cs typeface="ＭＳ Ｐゴシック" charset="0"/>
              </a:rPr>
              <a:t>Als</a:t>
            </a:r>
            <a:r>
              <a:rPr lang="en-US" sz="2400" dirty="0">
                <a:latin typeface="Arial" charset="0"/>
                <a:cs typeface="ＭＳ Ｐゴシック" charset="0"/>
              </a:rPr>
              <a:t> je het </a:t>
            </a:r>
            <a:r>
              <a:rPr lang="en-US" sz="2400" dirty="0" err="1">
                <a:latin typeface="Arial" charset="0"/>
                <a:cs typeface="ＭＳ Ｐゴシック" charset="0"/>
              </a:rPr>
              <a:t>leert</a:t>
            </a:r>
            <a:r>
              <a:rPr lang="en-US" sz="2400" dirty="0">
                <a:latin typeface="Arial" charset="0"/>
                <a:cs typeface="ＭＳ Ｐゴシック" charset="0"/>
              </a:rPr>
              <a:t>, ben je </a:t>
            </a:r>
            <a:r>
              <a:rPr lang="en-US" sz="2400" dirty="0" err="1">
                <a:latin typeface="Arial" charset="0"/>
                <a:cs typeface="ＭＳ Ｐゴシック" charset="0"/>
              </a:rPr>
              <a:t>nog</a:t>
            </a:r>
            <a:r>
              <a:rPr lang="en-US" sz="2400" dirty="0">
                <a:latin typeface="Arial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cs typeface="ＭＳ Ｐゴシック" charset="0"/>
              </a:rPr>
              <a:t>niet</a:t>
            </a:r>
            <a:r>
              <a:rPr lang="en-US" sz="2400" dirty="0">
                <a:latin typeface="Arial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cs typeface="ＭＳ Ｐゴシック" charset="0"/>
              </a:rPr>
              <a:t>verplicht</a:t>
            </a:r>
            <a:r>
              <a:rPr lang="en-US" sz="2400" dirty="0">
                <a:latin typeface="Arial" charset="0"/>
                <a:cs typeface="ＭＳ Ｐゴシック" charset="0"/>
              </a:rPr>
              <a:t> om het </a:t>
            </a:r>
            <a:r>
              <a:rPr lang="en-US" sz="2400" dirty="0" err="1">
                <a:latin typeface="Arial" charset="0"/>
                <a:cs typeface="ＭＳ Ｐゴシック" charset="0"/>
              </a:rPr>
              <a:t>te</a:t>
            </a:r>
            <a:r>
              <a:rPr lang="en-US" sz="2400" dirty="0">
                <a:latin typeface="Arial" charset="0"/>
                <a:cs typeface="ＭＳ Ｐゴシック" charset="0"/>
              </a:rPr>
              <a:t> </a:t>
            </a:r>
            <a:r>
              <a:rPr lang="en-US" sz="2400" dirty="0" err="1">
                <a:latin typeface="Arial" charset="0"/>
                <a:cs typeface="ＭＳ Ｐゴシック" charset="0"/>
              </a:rPr>
              <a:t>doen</a:t>
            </a:r>
            <a:endParaRPr lang="en-US" sz="2400" dirty="0">
              <a:latin typeface="Arial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latin typeface="Arial" charset="0"/>
                <a:cs typeface="ＭＳ Ｐゴシック" charset="0"/>
              </a:rPr>
              <a:t>Als je het niet leert </a:t>
            </a:r>
            <a:r>
              <a:rPr lang="en-US" altLang="ja-JP" sz="2400" dirty="0">
                <a:latin typeface="Arial" charset="0"/>
                <a:cs typeface="ＭＳ Ｐゴシック" charset="0"/>
              </a:rPr>
              <a:t>– </a:t>
            </a:r>
            <a:r>
              <a:rPr lang="en-US" altLang="ja-JP" sz="2400" dirty="0" err="1">
                <a:latin typeface="Arial" charset="0"/>
                <a:cs typeface="ＭＳ Ｐゴシック" charset="0"/>
              </a:rPr>
              <a:t>zal</a:t>
            </a:r>
            <a:r>
              <a:rPr lang="en-US" altLang="ja-JP" sz="2400" dirty="0">
                <a:latin typeface="Arial" charset="0"/>
                <a:cs typeface="ＭＳ Ｐゴシック" charset="0"/>
              </a:rPr>
              <a:t> je het nooit </a:t>
            </a:r>
            <a:r>
              <a:rPr lang="en-US" altLang="ja-JP" sz="2400" dirty="0" err="1">
                <a:latin typeface="Arial" charset="0"/>
                <a:cs typeface="ＭＳ Ｐゴシック" charset="0"/>
              </a:rPr>
              <a:t>kunnen</a:t>
            </a:r>
            <a:r>
              <a:rPr lang="en-US" altLang="ja-JP" sz="2400" dirty="0">
                <a:latin typeface="Arial" charset="0"/>
                <a:cs typeface="ＭＳ Ｐゴシック" charset="0"/>
              </a:rPr>
              <a:t> </a:t>
            </a:r>
            <a:r>
              <a:rPr lang="en-US" altLang="ja-JP" sz="2400" dirty="0" err="1">
                <a:latin typeface="Arial" charset="0"/>
                <a:cs typeface="ＭＳ Ｐゴシック" charset="0"/>
              </a:rPr>
              <a:t>doen</a:t>
            </a:r>
            <a:endParaRPr lang="en-US" altLang="ja-JP" sz="2400" dirty="0">
              <a:latin typeface="Arial" charset="0"/>
              <a:cs typeface="ＭＳ Ｐゴシック" charset="0"/>
            </a:endParaRPr>
          </a:p>
          <a:p>
            <a:endParaRPr lang="en-US" altLang="ja-JP" sz="2400" dirty="0">
              <a:latin typeface="Arial" charset="0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charset="0"/>
                <a:ea typeface="ＭＳ Ｐゴシック" charset="0"/>
              </a:rPr>
              <a:t>Beademing</a:t>
            </a:r>
            <a:r>
              <a:rPr lang="en-US" sz="2400" dirty="0">
                <a:latin typeface="Arial" charset="0"/>
                <a:ea typeface="ＭＳ Ｐゴシック" charset="0"/>
              </a:rPr>
              <a:t> (</a:t>
            </a:r>
            <a:r>
              <a:rPr lang="en-US" sz="2400" dirty="0" err="1">
                <a:latin typeface="Arial" charset="0"/>
                <a:ea typeface="ＭＳ Ｐゴシック" charset="0"/>
              </a:rPr>
              <a:t>zuurstof</a:t>
            </a:r>
            <a:r>
              <a:rPr lang="en-US" sz="2400" dirty="0">
                <a:latin typeface="Arial" charset="0"/>
                <a:ea typeface="ＭＳ Ｐゴシック" charset="0"/>
              </a:rPr>
              <a:t>) </a:t>
            </a:r>
            <a:r>
              <a:rPr lang="en-US" sz="2400" dirty="0" err="1">
                <a:latin typeface="Arial" charset="0"/>
                <a:ea typeface="ＭＳ Ｐゴシック" charset="0"/>
              </a:rPr>
              <a:t>altijd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latin typeface="Arial" charset="0"/>
                <a:ea typeface="ＭＳ Ｐゴシック" charset="0"/>
              </a:rPr>
              <a:t>nodig</a:t>
            </a:r>
            <a:r>
              <a:rPr lang="en-US" sz="2400" dirty="0">
                <a:latin typeface="Arial" charset="0"/>
                <a:ea typeface="ＭＳ Ｐゴシック" charset="0"/>
              </a:rPr>
              <a:t> voor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Arial" charset="0"/>
                <a:ea typeface="ＭＳ Ｐゴシック" charset="0"/>
              </a:rPr>
              <a:t>Altijd</a:t>
            </a:r>
            <a:r>
              <a:rPr lang="en-US" dirty="0">
                <a:latin typeface="Arial" charset="0"/>
                <a:ea typeface="ＭＳ Ｐゴシック" charset="0"/>
              </a:rPr>
              <a:t> voor </a:t>
            </a:r>
            <a:r>
              <a:rPr lang="en-US" dirty="0" err="1">
                <a:latin typeface="Arial" charset="0"/>
                <a:ea typeface="ＭＳ Ｐゴシック" charset="0"/>
              </a:rPr>
              <a:t>niet-cardiale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oorzaken</a:t>
            </a:r>
            <a:r>
              <a:rPr lang="en-US" dirty="0">
                <a:latin typeface="Arial" charset="0"/>
                <a:ea typeface="ＭＳ Ｐゴシック" charset="0"/>
              </a:rPr>
              <a:t> van </a:t>
            </a:r>
            <a:r>
              <a:rPr lang="en-US" dirty="0" err="1">
                <a:latin typeface="Arial" charset="0"/>
                <a:ea typeface="ＭＳ Ｐゴシック" charset="0"/>
              </a:rPr>
              <a:t>een</a:t>
            </a:r>
            <a:r>
              <a:rPr lang="en-US" dirty="0">
                <a:latin typeface="Arial" charset="0"/>
                <a:ea typeface="ＭＳ Ｐゴシック" charset="0"/>
              </a:rPr>
              <a:t> arrest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Arial" charset="0"/>
                <a:ea typeface="ＭＳ Ｐゴシック" charset="0"/>
              </a:rPr>
              <a:t>Altijd</a:t>
            </a:r>
            <a:r>
              <a:rPr lang="en-US" dirty="0">
                <a:latin typeface="Arial" charset="0"/>
                <a:ea typeface="ＭＳ Ｐゴシック" charset="0"/>
              </a:rPr>
              <a:t> voor </a:t>
            </a:r>
            <a:r>
              <a:rPr lang="en-US" dirty="0" err="1">
                <a:latin typeface="Arial" charset="0"/>
                <a:ea typeface="ＭＳ Ｐゴシック" charset="0"/>
              </a:rPr>
              <a:t>kinderen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Arial" charset="0"/>
                <a:ea typeface="ＭＳ Ｐゴシック" charset="0"/>
              </a:rPr>
              <a:t>Meestal</a:t>
            </a:r>
            <a:r>
              <a:rPr lang="en-US" dirty="0">
                <a:latin typeface="Arial" charset="0"/>
                <a:ea typeface="ＭＳ Ｐゴシック" charset="0"/>
              </a:rPr>
              <a:t> voor arrest met </a:t>
            </a:r>
            <a:r>
              <a:rPr lang="en-US" dirty="0" err="1">
                <a:latin typeface="Arial" charset="0"/>
                <a:ea typeface="ＭＳ Ｐゴシック" charset="0"/>
              </a:rPr>
              <a:t>een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cardiale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oorzaak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400" dirty="0">
              <a:latin typeface="Arial" charset="0"/>
              <a:cs typeface="ＭＳ Ｐゴシック" charset="0"/>
            </a:endParaRPr>
          </a:p>
          <a:p>
            <a:endParaRPr lang="en-US" sz="28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2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A330E1-5126-4B5C-87A2-470745B4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4" t="15908" r="35000" b="455"/>
          <a:stretch/>
        </p:blipFill>
        <p:spPr>
          <a:xfrm>
            <a:off x="2574758" y="296763"/>
            <a:ext cx="3994484" cy="5723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CE1A5E3-AFBE-4E8B-A6F6-1E3BC36B3D2C}"/>
              </a:ext>
            </a:extLst>
          </p:cNvPr>
          <p:cNvSpPr/>
          <p:nvPr/>
        </p:nvSpPr>
        <p:spPr>
          <a:xfrm>
            <a:off x="4972594" y="1123405"/>
            <a:ext cx="1454332" cy="757646"/>
          </a:xfrm>
          <a:prstGeom prst="rect">
            <a:avLst/>
          </a:prstGeom>
          <a:solidFill>
            <a:srgbClr val="D63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2A2F64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338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A53AB16-41D8-4FE9-BC36-F82149B7F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 t="6007" b="7222"/>
          <a:stretch/>
        </p:blipFill>
        <p:spPr>
          <a:xfrm flipH="1">
            <a:off x="4842009" y="2479487"/>
            <a:ext cx="4112366" cy="2592000"/>
          </a:xfrm>
          <a:prstGeom prst="rect">
            <a:avLst/>
          </a:prstGeom>
          <a:noFill/>
          <a:ln w="190500" cap="sq">
            <a:noFill/>
            <a:miter lim="800000"/>
          </a:ln>
          <a:effectLst/>
          <a:scene3d>
            <a:camera prst="orthographicFront">
              <a:rot lat="0" lon="10800000" rev="0"/>
            </a:camera>
            <a:lightRig rig="threePt" dir="t"/>
          </a:scene3d>
          <a:sp3d prstMaterial="flat"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9FBABC-740C-4EFA-8237-98854F942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 t="2795" b="3444"/>
          <a:stretch/>
        </p:blipFill>
        <p:spPr>
          <a:xfrm>
            <a:off x="337714" y="711985"/>
            <a:ext cx="4112366" cy="43595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98113E8-0017-4427-B3C9-2392B7DF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9" y="5001778"/>
            <a:ext cx="6890327" cy="839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nl-NL" sz="1400" b="0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/>
              <a:t> 30</a:t>
            </a:r>
            <a:r>
              <a:rPr lang="en-GB" sz="4800"/>
              <a:t>	</a:t>
            </a:r>
            <a:r>
              <a:rPr lang="en-GB" sz="4800" b="1">
                <a:solidFill>
                  <a:srgbClr val="FF0000"/>
                </a:solidFill>
              </a:rPr>
              <a:t> </a:t>
            </a:r>
            <a:r>
              <a:rPr lang="en-GB" sz="4800"/>
              <a:t>			     	</a:t>
            </a:r>
            <a:r>
              <a:rPr lang="en-GB" sz="4800" b="1"/>
              <a:t>2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04973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s.els-cdn.com/content/image/1-s2.0-S0300957216300995-gr5_lrg.jpg">
            <a:extLst>
              <a:ext uri="{FF2B5EF4-FFF2-40B4-BE49-F238E27FC236}">
                <a16:creationId xmlns:a16="http://schemas.microsoft.com/office/drawing/2014/main" id="{E53C92AD-BE31-4542-A282-F4E3D8B4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2" y="723887"/>
            <a:ext cx="8578516" cy="50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8F5A39DD-F0B4-4D0E-BE4D-DE144DAE9E7F}"/>
              </a:ext>
            </a:extLst>
          </p:cNvPr>
          <p:cNvGrpSpPr/>
          <p:nvPr/>
        </p:nvGrpSpPr>
        <p:grpSpPr>
          <a:xfrm>
            <a:off x="2771084" y="960771"/>
            <a:ext cx="3601829" cy="3841019"/>
            <a:chOff x="1957388" y="1604778"/>
            <a:chExt cx="5222875" cy="5057775"/>
          </a:xfrm>
        </p:grpSpPr>
        <p:pic>
          <p:nvPicPr>
            <p:cNvPr id="5" name="Picture 3" descr="countries_europe_map.jpg">
              <a:extLst>
                <a:ext uri="{FF2B5EF4-FFF2-40B4-BE49-F238E27FC236}">
                  <a16:creationId xmlns:a16="http://schemas.microsoft.com/office/drawing/2014/main" id="{4F453AF6-04F2-4993-B757-48810C40B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8" y="1604778"/>
              <a:ext cx="5222875" cy="505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FCF651-2649-45AB-AAFD-38E6405027E2}"/>
                </a:ext>
              </a:extLst>
            </p:cNvPr>
            <p:cNvSpPr/>
            <p:nvPr/>
          </p:nvSpPr>
          <p:spPr>
            <a:xfrm>
              <a:off x="2612145" y="3783444"/>
              <a:ext cx="782388" cy="3032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7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B926E2-B1BA-4536-A140-C7E0F14ABFA2}"/>
                </a:ext>
              </a:extLst>
            </p:cNvPr>
            <p:cNvSpPr/>
            <p:nvPr/>
          </p:nvSpPr>
          <p:spPr>
            <a:xfrm>
              <a:off x="3450742" y="4951135"/>
              <a:ext cx="782386" cy="3032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0E2124-B83C-4F39-A26E-25C9A44F4F86}"/>
                </a:ext>
              </a:extLst>
            </p:cNvPr>
            <p:cNvSpPr/>
            <p:nvPr/>
          </p:nvSpPr>
          <p:spPr>
            <a:xfrm>
              <a:off x="4313945" y="4464482"/>
              <a:ext cx="782388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44E0FE-DCA2-40DC-BC69-67E66D7B5E9F}"/>
                </a:ext>
              </a:extLst>
            </p:cNvPr>
            <p:cNvSpPr/>
            <p:nvPr/>
          </p:nvSpPr>
          <p:spPr>
            <a:xfrm>
              <a:off x="2367669" y="5880532"/>
              <a:ext cx="937845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10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213D2A-B063-4761-9A02-530A1BFC4BF2}"/>
                </a:ext>
              </a:extLst>
            </p:cNvPr>
            <p:cNvSpPr/>
            <p:nvPr/>
          </p:nvSpPr>
          <p:spPr>
            <a:xfrm>
              <a:off x="3961520" y="4616882"/>
              <a:ext cx="782388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93F338-8268-40A9-AFA4-4C520D3851D0}"/>
                </a:ext>
              </a:extLst>
            </p:cNvPr>
            <p:cNvSpPr/>
            <p:nvPr/>
          </p:nvSpPr>
          <p:spPr>
            <a:xfrm>
              <a:off x="4974258" y="5254348"/>
              <a:ext cx="782386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3F5311-9855-4F24-96CD-E76B9F742481}"/>
                </a:ext>
              </a:extLst>
            </p:cNvPr>
            <p:cNvSpPr/>
            <p:nvPr/>
          </p:nvSpPr>
          <p:spPr>
            <a:xfrm>
              <a:off x="3807091" y="3018269"/>
              <a:ext cx="813678" cy="3032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25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905E15-FECB-4D6C-ABED-44ABF90F8229}"/>
                </a:ext>
              </a:extLst>
            </p:cNvPr>
            <p:cNvSpPr/>
            <p:nvPr/>
          </p:nvSpPr>
          <p:spPr>
            <a:xfrm>
              <a:off x="4054880" y="3591920"/>
              <a:ext cx="782386" cy="3032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11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3A9CF1-BC1F-4221-B33F-6B5B5DDF425D}"/>
                </a:ext>
              </a:extLst>
            </p:cNvPr>
            <p:cNvSpPr/>
            <p:nvPr/>
          </p:nvSpPr>
          <p:spPr>
            <a:xfrm>
              <a:off x="4448883" y="2648382"/>
              <a:ext cx="958233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10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D72CD3-2AA5-4916-B5BF-08E2D2FF3388}"/>
                </a:ext>
              </a:extLst>
            </p:cNvPr>
            <p:cNvSpPr/>
            <p:nvPr/>
          </p:nvSpPr>
          <p:spPr>
            <a:xfrm>
              <a:off x="3655396" y="4016807"/>
              <a:ext cx="819022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22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FB0F6C-7F0C-4DC2-8B61-65AEB7A610B9}"/>
                </a:ext>
              </a:extLst>
            </p:cNvPr>
            <p:cNvSpPr/>
            <p:nvPr/>
          </p:nvSpPr>
          <p:spPr>
            <a:xfrm>
              <a:off x="3074910" y="4053751"/>
              <a:ext cx="782388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4D3CFB-BDA3-44D9-856A-735974339D56}"/>
                </a:ext>
              </a:extLst>
            </p:cNvPr>
            <p:cNvSpPr/>
            <p:nvPr/>
          </p:nvSpPr>
          <p:spPr>
            <a:xfrm>
              <a:off x="4257588" y="5557560"/>
              <a:ext cx="782388" cy="303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6AF845C-23ED-4A99-99E5-28FA056A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074" y="313078"/>
            <a:ext cx="5995851" cy="582612"/>
          </a:xfrm>
        </p:spPr>
        <p:txBody>
          <a:bodyPr>
            <a:noAutofit/>
          </a:bodyPr>
          <a:lstStyle/>
          <a:p>
            <a:r>
              <a:rPr lang="nl-NL" sz="2800" dirty="0">
                <a:latin typeface="Calibri" charset="0"/>
                <a:ea typeface="ＭＳ Ｐゴシック" charset="0"/>
                <a:cs typeface="ＭＳ Ｐゴシック" charset="0"/>
              </a:rPr>
              <a:t>Nederland zit in de top 3 van de wereld!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D85AEEE-469D-449D-9693-6C1296E43EFD}"/>
              </a:ext>
            </a:extLst>
          </p:cNvPr>
          <p:cNvSpPr txBox="1">
            <a:spLocks/>
          </p:cNvSpPr>
          <p:nvPr/>
        </p:nvSpPr>
        <p:spPr>
          <a:xfrm>
            <a:off x="2357789" y="5227294"/>
            <a:ext cx="4428418" cy="582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76C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 dirty="0">
                <a:latin typeface="Calibri" charset="0"/>
                <a:ea typeface="ＭＳ Ｐゴシック" charset="0"/>
                <a:cs typeface="ＭＳ Ｐゴシック" charset="0"/>
              </a:rPr>
              <a:t>Dankzij goede omstander BLS</a:t>
            </a:r>
          </a:p>
        </p:txBody>
      </p:sp>
    </p:spTree>
    <p:extLst>
      <p:ext uri="{BB962C8B-B14F-4D97-AF65-F5344CB8AC3E}">
        <p14:creationId xmlns:p14="http://schemas.microsoft.com/office/powerpoint/2010/main" val="250637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ijssterks.files.wordpress.com/2011/10/reanimatie-japan-bd-16-mrt-2007.jpg">
            <a:extLst>
              <a:ext uri="{FF2B5EF4-FFF2-40B4-BE49-F238E27FC236}">
                <a16:creationId xmlns:a16="http://schemas.microsoft.com/office/drawing/2014/main" id="{A1BE50DA-E59F-47AA-BE61-21701380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533989"/>
            <a:ext cx="5256584" cy="51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9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ijssterks.files.wordpress.com/2011/10/reanimatie-japan-bd-16-mrt-2007.jpg">
            <a:extLst>
              <a:ext uri="{FF2B5EF4-FFF2-40B4-BE49-F238E27FC236}">
                <a16:creationId xmlns:a16="http://schemas.microsoft.com/office/drawing/2014/main" id="{A1BE50DA-E59F-47AA-BE61-21701380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533989"/>
            <a:ext cx="5256584" cy="51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1DB30838-8AB5-4632-A040-0A550C870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50" y="1085850"/>
            <a:ext cx="8953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37D9-8C28-47C1-A7A0-D6F3A14C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9110"/>
            <a:ext cx="8229600" cy="173977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Gebaseerd</a:t>
            </a:r>
            <a:r>
              <a:rPr lang="en-US" sz="2400" dirty="0"/>
              <a:t> op </a:t>
            </a:r>
            <a:r>
              <a:rPr lang="en-US" sz="2400" dirty="0" err="1"/>
              <a:t>jaren</a:t>
            </a:r>
            <a:r>
              <a:rPr lang="en-US" sz="2400" dirty="0"/>
              <a:t> </a:t>
            </a:r>
            <a:r>
              <a:rPr lang="en-US" sz="2400" dirty="0" err="1"/>
              <a:t>dieronderzoek</a:t>
            </a:r>
            <a:r>
              <a:rPr lang="en-US" sz="2400" dirty="0"/>
              <a:t> in Tucson (Arizona)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Beademing</a:t>
            </a:r>
            <a:r>
              <a:rPr lang="en-US" sz="2400" dirty="0"/>
              <a:t> 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voordeel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Onderbreking</a:t>
            </a:r>
            <a:r>
              <a:rPr lang="en-US" sz="2400" dirty="0"/>
              <a:t> </a:t>
            </a:r>
            <a:r>
              <a:rPr lang="en-US" sz="2400" dirty="0" err="1"/>
              <a:t>compressies</a:t>
            </a:r>
            <a:r>
              <a:rPr lang="en-US" sz="2400" dirty="0"/>
              <a:t> </a:t>
            </a:r>
            <a:r>
              <a:rPr lang="en-US" sz="2400" dirty="0" err="1"/>
              <a:t>nadelig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DC269A-30FB-4205-81D8-E1A1FEEB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25" y="470672"/>
            <a:ext cx="4126775" cy="539523"/>
          </a:xfrm>
        </p:spPr>
        <p:txBody>
          <a:bodyPr/>
          <a:lstStyle/>
          <a:p>
            <a:r>
              <a:rPr lang="en-US" sz="2800" dirty="0">
                <a:solidFill>
                  <a:srgbClr val="0076CF"/>
                </a:solidFill>
                <a:latin typeface="Arial" charset="0"/>
                <a:cs typeface="ＭＳ Ｐゴシック" charset="0"/>
              </a:rPr>
              <a:t>Compression only CPR</a:t>
            </a:r>
          </a:p>
        </p:txBody>
      </p:sp>
    </p:spTree>
    <p:extLst>
      <p:ext uri="{BB962C8B-B14F-4D97-AF65-F5344CB8AC3E}">
        <p14:creationId xmlns:p14="http://schemas.microsoft.com/office/powerpoint/2010/main" val="42301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4A38-B6AF-45F4-A043-DC911AB4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65" y="461963"/>
            <a:ext cx="6546669" cy="539523"/>
          </a:xfrm>
        </p:spPr>
        <p:txBody>
          <a:bodyPr/>
          <a:lstStyle/>
          <a:p>
            <a:r>
              <a:rPr lang="en-US" sz="2800" dirty="0">
                <a:latin typeface="Arial" charset="0"/>
                <a:cs typeface="ＭＳ Ｐゴシック" charset="0"/>
              </a:rPr>
              <a:t>Hoe </a:t>
            </a:r>
            <a:r>
              <a:rPr lang="en-US" sz="2800" dirty="0" err="1">
                <a:latin typeface="Arial" charset="0"/>
                <a:cs typeface="ＭＳ Ｐゴシック" charset="0"/>
              </a:rPr>
              <a:t>lang</a:t>
            </a:r>
            <a:r>
              <a:rPr lang="en-US" sz="2800" dirty="0">
                <a:latin typeface="Arial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cs typeface="ＭＳ Ｐゴシック" charset="0"/>
              </a:rPr>
              <a:t>kunnen</a:t>
            </a:r>
            <a:r>
              <a:rPr lang="en-US" sz="2800" dirty="0">
                <a:latin typeface="Arial" charset="0"/>
                <a:cs typeface="ＭＳ Ｐゴシック" charset="0"/>
              </a:rPr>
              <a:t> we </a:t>
            </a:r>
            <a:r>
              <a:rPr lang="en-US" sz="2800" dirty="0" err="1">
                <a:latin typeface="Arial" charset="0"/>
                <a:cs typeface="ＭＳ Ｐゴシック" charset="0"/>
              </a:rPr>
              <a:t>zonder</a:t>
            </a:r>
            <a:r>
              <a:rPr lang="en-US" sz="2800" dirty="0">
                <a:latin typeface="Arial" charset="0"/>
                <a:cs typeface="ＭＳ Ｐゴシック" charset="0"/>
              </a:rPr>
              <a:t> </a:t>
            </a:r>
            <a:r>
              <a:rPr lang="en-US" sz="2800" dirty="0" err="1">
                <a:latin typeface="Arial" charset="0"/>
                <a:cs typeface="ＭＳ Ｐゴシック" charset="0"/>
              </a:rPr>
              <a:t>zuurstof</a:t>
            </a:r>
            <a:r>
              <a:rPr lang="en-US" sz="2800" dirty="0">
                <a:latin typeface="Arial" charset="0"/>
                <a:cs typeface="ＭＳ Ｐゴシック" charset="0"/>
              </a:rPr>
              <a:t>?</a:t>
            </a:r>
          </a:p>
        </p:txBody>
      </p:sp>
      <p:pic>
        <p:nvPicPr>
          <p:cNvPr id="3" name="Content Placeholder 4" descr="underwater-art-pictures.jpg">
            <a:extLst>
              <a:ext uri="{FF2B5EF4-FFF2-40B4-BE49-F238E27FC236}">
                <a16:creationId xmlns:a16="http://schemas.microsoft.com/office/drawing/2014/main" id="{950FB063-3997-4FFE-8E7C-73DB271B0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6" r="-20456"/>
          <a:stretch>
            <a:fillRect/>
          </a:stretch>
        </p:blipFill>
        <p:spPr>
          <a:xfrm>
            <a:off x="685800" y="13716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17249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0F9006F-64D9-4EE7-B87D-EED65D8EE089}"/>
              </a:ext>
            </a:extLst>
          </p:cNvPr>
          <p:cNvSpPr txBox="1"/>
          <p:nvPr/>
        </p:nvSpPr>
        <p:spPr>
          <a:xfrm>
            <a:off x="1210503" y="2828835"/>
            <a:ext cx="6722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b="1" dirty="0"/>
              <a:t>DO2 = CO x CaO2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6D869F8-AD03-4C58-A7BE-8437D4F3C195}"/>
              </a:ext>
            </a:extLst>
          </p:cNvPr>
          <p:cNvCxnSpPr>
            <a:cxnSpLocks/>
          </p:cNvCxnSpPr>
          <p:nvPr/>
        </p:nvCxnSpPr>
        <p:spPr>
          <a:xfrm flipV="1">
            <a:off x="4572000" y="2428466"/>
            <a:ext cx="252549" cy="512468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licht, dier&#10;&#10;Automatisch gegenereerde beschrijving">
            <a:extLst>
              <a:ext uri="{FF2B5EF4-FFF2-40B4-BE49-F238E27FC236}">
                <a16:creationId xmlns:a16="http://schemas.microsoft.com/office/drawing/2014/main" id="{16815F07-EBE4-4537-9AC3-DCD8AFA51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1587" y="4429533"/>
            <a:ext cx="2786471" cy="1601625"/>
          </a:xfrm>
          <a:prstGeom prst="rect">
            <a:avLst/>
          </a:prstGeom>
        </p:spPr>
      </p:pic>
      <p:pic>
        <p:nvPicPr>
          <p:cNvPr id="16" name="Afbeelding 15" descr="Afbeelding met tekening&#10;&#10;Automatisch gegenereerde beschrijving">
            <a:extLst>
              <a:ext uri="{FF2B5EF4-FFF2-40B4-BE49-F238E27FC236}">
                <a16:creationId xmlns:a16="http://schemas.microsoft.com/office/drawing/2014/main" id="{16B4159F-C8BE-48F3-9570-7D476AEA5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41585" y="216250"/>
            <a:ext cx="1671877" cy="215726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3AA36EA0-058C-4DE0-A055-86FE14A8E5D9}"/>
              </a:ext>
            </a:extLst>
          </p:cNvPr>
          <p:cNvSpPr/>
          <p:nvPr/>
        </p:nvSpPr>
        <p:spPr>
          <a:xfrm>
            <a:off x="4477523" y="1163264"/>
            <a:ext cx="982751" cy="120033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Afbeelding met zitten, rood, kom, tafel&#10;&#10;Automatisch gegenereerde beschrijving">
            <a:extLst>
              <a:ext uri="{FF2B5EF4-FFF2-40B4-BE49-F238E27FC236}">
                <a16:creationId xmlns:a16="http://schemas.microsoft.com/office/drawing/2014/main" id="{5C4A60EA-0249-49C4-B746-738CFD53F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32320" y="4285127"/>
            <a:ext cx="1428571" cy="1746031"/>
          </a:xfrm>
          <a:prstGeom prst="rect">
            <a:avLst/>
          </a:prstGeom>
        </p:spPr>
      </p:pic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D2D9A019-74AF-40C8-AAFB-2FB7F2A186F9}"/>
              </a:ext>
            </a:extLst>
          </p:cNvPr>
          <p:cNvCxnSpPr>
            <a:cxnSpLocks/>
          </p:cNvCxnSpPr>
          <p:nvPr/>
        </p:nvCxnSpPr>
        <p:spPr>
          <a:xfrm flipH="1" flipV="1">
            <a:off x="6932023" y="3805646"/>
            <a:ext cx="269967" cy="383178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760E5FF7-0D63-4C0F-95E1-1533640B6497}"/>
              </a:ext>
            </a:extLst>
          </p:cNvPr>
          <p:cNvCxnSpPr>
            <a:cxnSpLocks/>
          </p:cNvCxnSpPr>
          <p:nvPr/>
        </p:nvCxnSpPr>
        <p:spPr>
          <a:xfrm flipV="1">
            <a:off x="2011680" y="3806983"/>
            <a:ext cx="252549" cy="512468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328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327</Words>
  <Application>Microsoft Office PowerPoint</Application>
  <PresentationFormat>Diavoorstelling (4:3)</PresentationFormat>
  <Paragraphs>80</Paragraphs>
  <Slides>19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Kantoorthema</vt:lpstr>
      <vt:lpstr>  Beademingen tijdens Reanimatie</vt:lpstr>
      <vt:lpstr>PowerPoint-presentatie</vt:lpstr>
      <vt:lpstr>PowerPoint-presentatie</vt:lpstr>
      <vt:lpstr>Nederland zit in de top 3 van de wereld!</vt:lpstr>
      <vt:lpstr>PowerPoint-presentatie</vt:lpstr>
      <vt:lpstr>PowerPoint-presentatie</vt:lpstr>
      <vt:lpstr>Compression only CPR</vt:lpstr>
      <vt:lpstr>Hoe lang kunnen we zonder zuurstof?</vt:lpstr>
      <vt:lpstr>PowerPoint-presentatie</vt:lpstr>
      <vt:lpstr>PowerPoint-presentatie</vt:lpstr>
      <vt:lpstr>PowerPoint-presentatie</vt:lpstr>
      <vt:lpstr>PowerPoint-presentatie</vt:lpstr>
      <vt:lpstr>ROSC = Return of Spontaneous Circulation</vt:lpstr>
      <vt:lpstr>ROSC = Return of Spontaneous Circulation</vt:lpstr>
      <vt:lpstr>PowerPoint-presentatie</vt:lpstr>
      <vt:lpstr>PowerPoint-presentatie</vt:lpstr>
      <vt:lpstr>PowerPoint-presentatie</vt:lpstr>
      <vt:lpstr>Waarom zouden burgers moeten leren beademen?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Beademingen tijdens Reanimatie</dc:title>
  <dc:creator>Maas</dc:creator>
  <cp:lastModifiedBy>Maas</cp:lastModifiedBy>
  <cp:revision>5</cp:revision>
  <dcterms:created xsi:type="dcterms:W3CDTF">2020-01-10T12:47:27Z</dcterms:created>
  <dcterms:modified xsi:type="dcterms:W3CDTF">2020-01-10T13:56:01Z</dcterms:modified>
</cp:coreProperties>
</file>