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3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52C4-6ECC-BD41-A373-400BD9143A07}" type="datetimeFigureOut">
              <a:rPr lang="en-US" smtClean="0"/>
              <a:t>13/01/17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D277-A392-B440-A056-1B6E02F77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4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52C4-6ECC-BD41-A373-400BD9143A07}" type="datetimeFigureOut">
              <a:rPr lang="en-US" smtClean="0"/>
              <a:t>13/01/17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D277-A392-B440-A056-1B6E02F77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50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52C4-6ECC-BD41-A373-400BD9143A07}" type="datetimeFigureOut">
              <a:rPr lang="en-US" smtClean="0"/>
              <a:t>13/01/17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D277-A392-B440-A056-1B6E02F77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5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52C4-6ECC-BD41-A373-400BD9143A07}" type="datetimeFigureOut">
              <a:rPr lang="en-US" smtClean="0"/>
              <a:t>13/01/17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D277-A392-B440-A056-1B6E02F77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1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52C4-6ECC-BD41-A373-400BD9143A07}" type="datetimeFigureOut">
              <a:rPr lang="en-US" smtClean="0"/>
              <a:t>13/01/17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D277-A392-B440-A056-1B6E02F77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46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52C4-6ECC-BD41-A373-400BD9143A07}" type="datetimeFigureOut">
              <a:rPr lang="en-US" smtClean="0"/>
              <a:t>13/01/17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D277-A392-B440-A056-1B6E02F77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4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52C4-6ECC-BD41-A373-400BD9143A07}" type="datetimeFigureOut">
              <a:rPr lang="en-US" smtClean="0"/>
              <a:t>13/01/17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D277-A392-B440-A056-1B6E02F77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52C4-6ECC-BD41-A373-400BD9143A07}" type="datetimeFigureOut">
              <a:rPr lang="en-US" smtClean="0"/>
              <a:t>13/01/17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D277-A392-B440-A056-1B6E02F77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2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52C4-6ECC-BD41-A373-400BD9143A07}" type="datetimeFigureOut">
              <a:rPr lang="en-US" smtClean="0"/>
              <a:t>13/01/17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D277-A392-B440-A056-1B6E02F77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3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52C4-6ECC-BD41-A373-400BD9143A07}" type="datetimeFigureOut">
              <a:rPr lang="en-US" smtClean="0"/>
              <a:t>13/01/17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D277-A392-B440-A056-1B6E02F77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8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52C4-6ECC-BD41-A373-400BD9143A07}" type="datetimeFigureOut">
              <a:rPr lang="en-US" smtClean="0"/>
              <a:t>13/01/17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D277-A392-B440-A056-1B6E02F77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7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D52C4-6ECC-BD41-A373-400BD9143A07}" type="datetimeFigureOut">
              <a:rPr lang="en-US" smtClean="0"/>
              <a:t>13/01/17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DD277-A392-B440-A056-1B6E02F77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3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MA9boI1qTuk" TargetMode="External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79" y="1187450"/>
            <a:ext cx="1737830" cy="2238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054" y="1187450"/>
            <a:ext cx="1510728" cy="2238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121" y="1500040"/>
            <a:ext cx="2844800" cy="2501900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444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err="1" smtClean="0">
                <a:latin typeface="Tahoma" charset="0"/>
              </a:rPr>
              <a:t>Melk</a:t>
            </a:r>
            <a:r>
              <a:rPr lang="en-GB" sz="3600" dirty="0" smtClean="0">
                <a:latin typeface="Tahoma" charset="0"/>
              </a:rPr>
              <a:t> is </a:t>
            </a:r>
            <a:r>
              <a:rPr lang="en-GB" sz="3600" dirty="0" err="1" smtClean="0">
                <a:latin typeface="Tahoma" charset="0"/>
              </a:rPr>
              <a:t>goed</a:t>
            </a:r>
            <a:r>
              <a:rPr lang="en-GB" sz="3600" dirty="0" smtClean="0">
                <a:latin typeface="Tahoma" charset="0"/>
              </a:rPr>
              <a:t> </a:t>
            </a:r>
            <a:r>
              <a:rPr lang="en-GB" sz="3600" dirty="0" err="1" smtClean="0">
                <a:latin typeface="Tahoma" charset="0"/>
              </a:rPr>
              <a:t>voor</a:t>
            </a:r>
            <a:r>
              <a:rPr lang="en-GB" sz="3600" dirty="0" smtClean="0">
                <a:latin typeface="Tahoma" charset="0"/>
              </a:rPr>
              <a:t> elk, of </a:t>
            </a:r>
            <a:r>
              <a:rPr lang="en-GB" sz="3600" dirty="0" err="1" smtClean="0">
                <a:latin typeface="Tahoma" charset="0"/>
              </a:rPr>
              <a:t>niet</a:t>
            </a:r>
            <a:r>
              <a:rPr lang="en-GB" sz="3600" dirty="0" smtClean="0">
                <a:latin typeface="Tahoma" charset="0"/>
              </a:rPr>
              <a:t>?</a:t>
            </a:r>
            <a:endParaRPr lang="en-GB" sz="3600" dirty="0">
              <a:latin typeface="Tahoma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2363" y="4394032"/>
            <a:ext cx="1587563" cy="1830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23724" y="3483186"/>
            <a:ext cx="3192288" cy="31922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99673" y="4001940"/>
            <a:ext cx="58426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Lactose</a:t>
            </a:r>
          </a:p>
          <a:p>
            <a:pPr algn="ctr"/>
            <a:r>
              <a:rPr lang="en-US" sz="2800" dirty="0" smtClean="0"/>
              <a:t>β</a:t>
            </a:r>
            <a:r>
              <a:rPr lang="en-US" sz="2800" dirty="0"/>
              <a:t>-D-</a:t>
            </a:r>
            <a:r>
              <a:rPr lang="en-US" sz="2800" dirty="0" err="1"/>
              <a:t>galactopyranosyl</a:t>
            </a:r>
            <a:r>
              <a:rPr lang="en-US" sz="2800" dirty="0"/>
              <a:t>-(1→4)-D-glucose</a:t>
            </a:r>
          </a:p>
        </p:txBody>
      </p:sp>
    </p:spTree>
    <p:extLst>
      <p:ext uri="{BB962C8B-B14F-4D97-AF65-F5344CB8AC3E}">
        <p14:creationId xmlns:p14="http://schemas.microsoft.com/office/powerpoint/2010/main" val="20660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dirty="0">
                <a:latin typeface="Tahoma" charset="0"/>
              </a:rPr>
              <a:t>Lactose </a:t>
            </a:r>
            <a:r>
              <a:rPr lang="en-GB" sz="3600" dirty="0" err="1" smtClean="0">
                <a:latin typeface="Tahoma" charset="0"/>
              </a:rPr>
              <a:t>intolerantie</a:t>
            </a:r>
            <a:endParaRPr lang="en-GB" sz="3600" dirty="0">
              <a:latin typeface="Tahoma" charset="0"/>
            </a:endParaRPr>
          </a:p>
        </p:txBody>
      </p:sp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240507" y="950913"/>
            <a:ext cx="86161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hangingPunct="1">
              <a:buFont typeface="Wingdings" charset="2"/>
              <a:buChar char="u"/>
            </a:pPr>
            <a:r>
              <a:rPr lang="en-GB" sz="2400" dirty="0" smtClean="0">
                <a:latin typeface="Tahoma" charset="0"/>
              </a:rPr>
              <a:t>De </a:t>
            </a:r>
            <a:r>
              <a:rPr lang="en-GB" sz="2400" dirty="0" err="1" smtClean="0">
                <a:latin typeface="Tahoma" charset="0"/>
              </a:rPr>
              <a:t>meeste</a:t>
            </a:r>
            <a:r>
              <a:rPr lang="en-GB" sz="2400" dirty="0" smtClean="0">
                <a:latin typeface="Tahoma" charset="0"/>
              </a:rPr>
              <a:t> </a:t>
            </a:r>
            <a:r>
              <a:rPr lang="en-GB" sz="2400" dirty="0" err="1" smtClean="0">
                <a:latin typeface="Tahoma" charset="0"/>
              </a:rPr>
              <a:t>mensen</a:t>
            </a:r>
            <a:r>
              <a:rPr lang="en-GB" sz="2400" dirty="0" smtClean="0">
                <a:latin typeface="Tahoma" charset="0"/>
              </a:rPr>
              <a:t> </a:t>
            </a:r>
            <a:r>
              <a:rPr lang="en-GB" sz="2400" dirty="0" err="1" smtClean="0">
                <a:latin typeface="Tahoma" charset="0"/>
              </a:rPr>
              <a:t>buiten</a:t>
            </a:r>
            <a:r>
              <a:rPr lang="en-GB" sz="2400" dirty="0" smtClean="0">
                <a:latin typeface="Tahoma" charset="0"/>
              </a:rPr>
              <a:t> </a:t>
            </a:r>
            <a:r>
              <a:rPr lang="en-GB" sz="2400" dirty="0" err="1" smtClean="0">
                <a:latin typeface="Tahoma" charset="0"/>
              </a:rPr>
              <a:t>Noord</a:t>
            </a:r>
            <a:r>
              <a:rPr lang="en-GB" sz="2400" dirty="0" smtClean="0">
                <a:latin typeface="Tahoma" charset="0"/>
              </a:rPr>
              <a:t>-Europa en </a:t>
            </a:r>
            <a:r>
              <a:rPr lang="en-GB" sz="2400" dirty="0" err="1" smtClean="0">
                <a:latin typeface="Tahoma" charset="0"/>
              </a:rPr>
              <a:t>Noord-Amerika</a:t>
            </a:r>
            <a:r>
              <a:rPr lang="en-GB" sz="2400" dirty="0" smtClean="0">
                <a:latin typeface="Tahoma" charset="0"/>
              </a:rPr>
              <a:t> </a:t>
            </a:r>
            <a:r>
              <a:rPr lang="en-GB" sz="2400" dirty="0" err="1" smtClean="0">
                <a:latin typeface="Tahoma" charset="0"/>
              </a:rPr>
              <a:t>zijn</a:t>
            </a:r>
            <a:r>
              <a:rPr lang="en-GB" sz="2400" dirty="0" smtClean="0">
                <a:latin typeface="Tahoma" charset="0"/>
              </a:rPr>
              <a:t> lactose intolerant</a:t>
            </a:r>
          </a:p>
          <a:p>
            <a:pPr marL="342900" indent="-342900" eaLnBrk="1" hangingPunct="1">
              <a:buFont typeface="Wingdings" charset="2"/>
              <a:buChar char="u"/>
            </a:pPr>
            <a:r>
              <a:rPr lang="en-GB" sz="2400" dirty="0" smtClean="0">
                <a:latin typeface="Tahoma" charset="0"/>
              </a:rPr>
              <a:t>Lactose </a:t>
            </a:r>
            <a:r>
              <a:rPr lang="en-GB" sz="2400" dirty="0" err="1" smtClean="0">
                <a:latin typeface="Tahoma" charset="0"/>
              </a:rPr>
              <a:t>tolerante</a:t>
            </a:r>
            <a:r>
              <a:rPr lang="en-GB" sz="2400" dirty="0" smtClean="0">
                <a:latin typeface="Tahoma" charset="0"/>
              </a:rPr>
              <a:t> </a:t>
            </a:r>
            <a:r>
              <a:rPr lang="en-GB" sz="2400" dirty="0" err="1" smtClean="0">
                <a:latin typeface="Tahoma" charset="0"/>
              </a:rPr>
              <a:t>mensen</a:t>
            </a:r>
            <a:r>
              <a:rPr lang="en-GB" sz="2400" dirty="0" smtClean="0">
                <a:latin typeface="Tahoma" charset="0"/>
              </a:rPr>
              <a:t> </a:t>
            </a:r>
            <a:r>
              <a:rPr lang="en-GB" sz="2400" dirty="0" err="1" smtClean="0">
                <a:latin typeface="Tahoma" charset="0"/>
              </a:rPr>
              <a:t>hebben</a:t>
            </a:r>
            <a:r>
              <a:rPr lang="en-GB" sz="2400" dirty="0" smtClean="0">
                <a:latin typeface="Tahoma" charset="0"/>
              </a:rPr>
              <a:t> </a:t>
            </a:r>
            <a:r>
              <a:rPr lang="en-GB" sz="2400" dirty="0" err="1" smtClean="0">
                <a:latin typeface="Tahoma" charset="0"/>
              </a:rPr>
              <a:t>een</a:t>
            </a:r>
            <a:r>
              <a:rPr lang="en-GB" sz="2400" dirty="0" smtClean="0">
                <a:latin typeface="Tahoma" charset="0"/>
              </a:rPr>
              <a:t> </a:t>
            </a:r>
            <a:r>
              <a:rPr lang="en-GB" sz="2400" dirty="0" err="1" smtClean="0">
                <a:latin typeface="Tahoma" charset="0"/>
              </a:rPr>
              <a:t>mutatie</a:t>
            </a:r>
            <a:r>
              <a:rPr lang="en-GB" sz="2400" dirty="0" smtClean="0">
                <a:latin typeface="Tahoma" charset="0"/>
              </a:rPr>
              <a:t> op </a:t>
            </a:r>
            <a:r>
              <a:rPr lang="en-GB" sz="2400" dirty="0">
                <a:latin typeface="Tahoma" charset="0"/>
              </a:rPr>
              <a:t>chromosome-2 </a:t>
            </a:r>
            <a:r>
              <a:rPr lang="en-GB" sz="2400" dirty="0" smtClean="0">
                <a:latin typeface="Tahoma" charset="0"/>
              </a:rPr>
              <a:t>die </a:t>
            </a:r>
            <a:r>
              <a:rPr lang="en-GB" sz="2400" dirty="0" err="1" smtClean="0">
                <a:latin typeface="Tahoma" charset="0"/>
              </a:rPr>
              <a:t>ervoor</a:t>
            </a:r>
            <a:r>
              <a:rPr lang="en-GB" sz="2400" dirty="0" smtClean="0">
                <a:latin typeface="Tahoma" charset="0"/>
              </a:rPr>
              <a:t> </a:t>
            </a:r>
            <a:r>
              <a:rPr lang="en-GB" sz="2400" dirty="0" err="1" smtClean="0">
                <a:latin typeface="Tahoma" charset="0"/>
              </a:rPr>
              <a:t>zorgt</a:t>
            </a:r>
            <a:r>
              <a:rPr lang="en-GB" sz="2400" dirty="0" smtClean="0">
                <a:latin typeface="Tahoma" charset="0"/>
              </a:rPr>
              <a:t> </a:t>
            </a:r>
            <a:r>
              <a:rPr lang="en-GB" sz="2400" dirty="0" err="1" smtClean="0">
                <a:latin typeface="Tahoma" charset="0"/>
              </a:rPr>
              <a:t>dat</a:t>
            </a:r>
            <a:r>
              <a:rPr lang="en-GB" sz="2400" dirty="0" smtClean="0">
                <a:latin typeface="Tahoma" charset="0"/>
              </a:rPr>
              <a:t> </a:t>
            </a:r>
            <a:r>
              <a:rPr lang="en-GB" sz="2400" dirty="0" err="1" smtClean="0">
                <a:latin typeface="Tahoma" charset="0"/>
              </a:rPr>
              <a:t>na</a:t>
            </a:r>
            <a:r>
              <a:rPr lang="en-GB" sz="2400" dirty="0" smtClean="0">
                <a:latin typeface="Tahoma" charset="0"/>
              </a:rPr>
              <a:t> de </a:t>
            </a:r>
            <a:r>
              <a:rPr lang="en-GB" sz="2400" dirty="0" err="1" smtClean="0">
                <a:latin typeface="Tahoma" charset="0"/>
              </a:rPr>
              <a:t>zoogperiode</a:t>
            </a:r>
            <a:r>
              <a:rPr lang="en-GB" sz="2400" dirty="0" smtClean="0">
                <a:latin typeface="Tahoma" charset="0"/>
              </a:rPr>
              <a:t> het </a:t>
            </a:r>
            <a:r>
              <a:rPr lang="en-GB" sz="2400" dirty="0" err="1" smtClean="0">
                <a:latin typeface="Tahoma" charset="0"/>
              </a:rPr>
              <a:t>enzym</a:t>
            </a:r>
            <a:r>
              <a:rPr lang="en-GB" sz="2400" dirty="0" smtClean="0">
                <a:latin typeface="Tahoma" charset="0"/>
              </a:rPr>
              <a:t> lactase </a:t>
            </a:r>
            <a:r>
              <a:rPr lang="en-GB" sz="2400" dirty="0" err="1" smtClean="0">
                <a:latin typeface="Tahoma" charset="0"/>
              </a:rPr>
              <a:t>aangemaakt</a:t>
            </a:r>
            <a:r>
              <a:rPr lang="en-GB" sz="2400" dirty="0" smtClean="0">
                <a:latin typeface="Tahoma" charset="0"/>
              </a:rPr>
              <a:t> </a:t>
            </a:r>
            <a:r>
              <a:rPr lang="en-GB" sz="2400" dirty="0" err="1" smtClean="0">
                <a:latin typeface="Tahoma" charset="0"/>
              </a:rPr>
              <a:t>blijft</a:t>
            </a:r>
            <a:r>
              <a:rPr lang="en-GB" sz="2400" dirty="0" smtClean="0">
                <a:latin typeface="Tahoma" charset="0"/>
              </a:rPr>
              <a:t> </a:t>
            </a:r>
            <a:r>
              <a:rPr lang="en-GB" sz="2400" dirty="0" err="1" smtClean="0">
                <a:latin typeface="Tahoma" charset="0"/>
              </a:rPr>
              <a:t>worden</a:t>
            </a:r>
            <a:endParaRPr lang="en-GB" sz="2400" dirty="0">
              <a:latin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24" y="3258237"/>
            <a:ext cx="3224270" cy="24830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605" y="2923608"/>
            <a:ext cx="4543880" cy="310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63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diges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4" y="683390"/>
            <a:ext cx="4033837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9"/>
          <p:cNvSpPr txBox="1">
            <a:spLocks noChangeArrowheads="1"/>
          </p:cNvSpPr>
          <p:nvPr/>
        </p:nvSpPr>
        <p:spPr bwMode="auto">
          <a:xfrm>
            <a:off x="623888" y="4294188"/>
            <a:ext cx="17303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800">
                <a:solidFill>
                  <a:schemeClr val="bg2"/>
                </a:solidFill>
              </a:rPr>
              <a:t>Perry et al. 2007, Nature Genetics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785" y="919362"/>
            <a:ext cx="3140844" cy="2238786"/>
          </a:xfrm>
          <a:prstGeom prst="rect">
            <a:avLst/>
          </a:prstGeom>
        </p:spPr>
      </p:pic>
      <p:cxnSp>
        <p:nvCxnSpPr>
          <p:cNvPr id="9" name="Straight Arrow Connector 8"/>
          <p:cNvCxnSpPr>
            <a:endCxn id="3" idx="1"/>
          </p:cNvCxnSpPr>
          <p:nvPr/>
        </p:nvCxnSpPr>
        <p:spPr>
          <a:xfrm flipV="1">
            <a:off x="3026769" y="2038755"/>
            <a:ext cx="2175016" cy="11975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426" y="3300662"/>
            <a:ext cx="3280043" cy="2906118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3125934" y="4294188"/>
            <a:ext cx="1862912" cy="5964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dirty="0">
                <a:latin typeface="Tahoma" charset="0"/>
              </a:rPr>
              <a:t>Lactose </a:t>
            </a:r>
            <a:r>
              <a:rPr lang="en-GB" sz="3600" dirty="0" err="1" smtClean="0">
                <a:latin typeface="Tahoma" charset="0"/>
              </a:rPr>
              <a:t>digestie</a:t>
            </a:r>
            <a:endParaRPr lang="en-GB" sz="36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775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024" y="1883049"/>
            <a:ext cx="3102417" cy="232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dirty="0">
                <a:latin typeface="Tahoma" charset="0"/>
              </a:rPr>
              <a:t>Lactose </a:t>
            </a:r>
            <a:r>
              <a:rPr lang="en-GB" sz="3600" dirty="0" err="1" smtClean="0">
                <a:latin typeface="Tahoma" charset="0"/>
              </a:rPr>
              <a:t>tolerantie</a:t>
            </a:r>
            <a:r>
              <a:rPr lang="en-GB" sz="3600" dirty="0" smtClean="0">
                <a:latin typeface="Tahoma" charset="0"/>
              </a:rPr>
              <a:t> en fitness</a:t>
            </a:r>
            <a:endParaRPr lang="en-GB" sz="3600" dirty="0">
              <a:latin typeface="Tahom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05407" y="4642088"/>
            <a:ext cx="5790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=MA9boI1qTuk</a:t>
            </a:r>
          </a:p>
        </p:txBody>
      </p:sp>
    </p:spTree>
    <p:extLst>
      <p:ext uri="{BB962C8B-B14F-4D97-AF65-F5344CB8AC3E}">
        <p14:creationId xmlns:p14="http://schemas.microsoft.com/office/powerpoint/2010/main" val="2516313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111" y="2157765"/>
            <a:ext cx="2794000" cy="290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235" y="3928103"/>
            <a:ext cx="2445746" cy="2445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288" y="1187450"/>
            <a:ext cx="2791749" cy="4985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2254" y="1460915"/>
            <a:ext cx="2253857" cy="2253857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dirty="0">
                <a:latin typeface="Tahoma" charset="0"/>
              </a:rPr>
              <a:t>Lactose </a:t>
            </a:r>
            <a:r>
              <a:rPr lang="en-GB" sz="3600" dirty="0" err="1" smtClean="0">
                <a:latin typeface="Tahoma" charset="0"/>
              </a:rPr>
              <a:t>vrije</a:t>
            </a:r>
            <a:r>
              <a:rPr lang="en-GB" sz="3600" dirty="0" smtClean="0">
                <a:latin typeface="Tahoma" charset="0"/>
              </a:rPr>
              <a:t> </a:t>
            </a:r>
            <a:r>
              <a:rPr lang="en-GB" sz="3600" dirty="0" err="1" smtClean="0">
                <a:latin typeface="Tahoma" charset="0"/>
              </a:rPr>
              <a:t>zuivelproducten</a:t>
            </a:r>
            <a:endParaRPr lang="en-GB" sz="36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948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170" b="4170"/>
          <a:stretch>
            <a:fillRect/>
          </a:stretch>
        </p:blipFill>
        <p:spPr>
          <a:xfrm>
            <a:off x="2589024" y="4126412"/>
            <a:ext cx="4666098" cy="256617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1660027"/>
            <a:ext cx="2386881" cy="23868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733" y="1245024"/>
            <a:ext cx="2061136" cy="25509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5668" y="1245024"/>
            <a:ext cx="1644628" cy="296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94423" y="5296645"/>
            <a:ext cx="4760699" cy="1695963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dirty="0" smtClean="0">
                <a:latin typeface="Tahoma" charset="0"/>
              </a:rPr>
              <a:t>Lactase (</a:t>
            </a:r>
            <a:r>
              <a:rPr lang="en-GB" sz="3600" dirty="0" smtClean="0">
                <a:latin typeface="Symbol" charset="2"/>
                <a:cs typeface="Symbol" charset="2"/>
              </a:rPr>
              <a:t>b</a:t>
            </a:r>
            <a:r>
              <a:rPr lang="en-GB" sz="3600" dirty="0" smtClean="0">
                <a:latin typeface="Tahoma" charset="0"/>
              </a:rPr>
              <a:t>-</a:t>
            </a:r>
            <a:r>
              <a:rPr lang="en-GB" sz="3600" dirty="0" err="1" smtClean="0">
                <a:latin typeface="Tahoma" charset="0"/>
              </a:rPr>
              <a:t>galactosidase</a:t>
            </a:r>
            <a:r>
              <a:rPr lang="en-GB" sz="3600" dirty="0" smtClean="0">
                <a:latin typeface="Tahoma" charset="0"/>
              </a:rPr>
              <a:t>)</a:t>
            </a:r>
            <a:endParaRPr lang="en-GB" sz="36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960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458" y="1124972"/>
            <a:ext cx="3973542" cy="2885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181" y="4357963"/>
            <a:ext cx="4191000" cy="1943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67" y="1912372"/>
            <a:ext cx="4597400" cy="15748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dirty="0" err="1" smtClean="0">
                <a:latin typeface="Tahoma" charset="0"/>
              </a:rPr>
              <a:t>Alginaat</a:t>
            </a:r>
            <a:r>
              <a:rPr lang="en-GB" sz="3600" dirty="0" smtClean="0">
                <a:latin typeface="Tahoma" charset="0"/>
              </a:rPr>
              <a:t> </a:t>
            </a:r>
            <a:r>
              <a:rPr lang="en-GB" sz="3600" dirty="0" err="1" smtClean="0">
                <a:latin typeface="Tahoma" charset="0"/>
              </a:rPr>
              <a:t>bolletjes</a:t>
            </a:r>
            <a:endParaRPr lang="en-GB" sz="36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577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45" y="1591005"/>
            <a:ext cx="2566856" cy="3898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401" y="2267869"/>
            <a:ext cx="3061132" cy="3044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175" y="2504968"/>
            <a:ext cx="2729825" cy="2286228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dirty="0" err="1" smtClean="0">
                <a:latin typeface="Tahoma" charset="0"/>
              </a:rPr>
              <a:t>Zelf</a:t>
            </a:r>
            <a:r>
              <a:rPr lang="en-GB" sz="3600" dirty="0" smtClean="0">
                <a:latin typeface="Tahoma" charset="0"/>
              </a:rPr>
              <a:t> lactose </a:t>
            </a:r>
            <a:r>
              <a:rPr lang="en-GB" sz="3600" dirty="0" err="1" smtClean="0">
                <a:latin typeface="Tahoma" charset="0"/>
              </a:rPr>
              <a:t>vrije</a:t>
            </a:r>
            <a:r>
              <a:rPr lang="en-GB" sz="3600" dirty="0" smtClean="0">
                <a:latin typeface="Tahoma" charset="0"/>
              </a:rPr>
              <a:t> </a:t>
            </a:r>
            <a:r>
              <a:rPr lang="en-GB" sz="3600" dirty="0" err="1" smtClean="0">
                <a:latin typeface="Tahoma" charset="0"/>
              </a:rPr>
              <a:t>melk</a:t>
            </a:r>
            <a:r>
              <a:rPr lang="en-GB" sz="3600" dirty="0" smtClean="0">
                <a:latin typeface="Tahoma" charset="0"/>
              </a:rPr>
              <a:t> </a:t>
            </a:r>
            <a:r>
              <a:rPr lang="en-GB" sz="3600" dirty="0" err="1" smtClean="0">
                <a:latin typeface="Tahoma" charset="0"/>
              </a:rPr>
              <a:t>maken</a:t>
            </a:r>
            <a:endParaRPr lang="en-GB" sz="36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411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105</Words>
  <Application>Microsoft Macintosh PowerPoint</Application>
  <PresentationFormat>On-screen Show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Lactose intolerantie</vt:lpstr>
      <vt:lpstr>Lactose digestie</vt:lpstr>
      <vt:lpstr>Lactose tolerantie en fitness</vt:lpstr>
      <vt:lpstr>Lactose vrije zuivelproducten</vt:lpstr>
      <vt:lpstr>Lactase (b-galactosidase)</vt:lpstr>
      <vt:lpstr>Alginaat bolletjes</vt:lpstr>
      <vt:lpstr>Zelf lactose vrije melk maken</vt:lpstr>
    </vt:vector>
  </TitlesOfParts>
  <Company>University of Groningen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van der Maarel</dc:creator>
  <cp:lastModifiedBy>Marc van der Maarel</cp:lastModifiedBy>
  <cp:revision>5</cp:revision>
  <dcterms:created xsi:type="dcterms:W3CDTF">2016-09-29T20:39:16Z</dcterms:created>
  <dcterms:modified xsi:type="dcterms:W3CDTF">2017-01-13T20:34:05Z</dcterms:modified>
</cp:coreProperties>
</file>