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6" r:id="rId2"/>
    <p:sldId id="304" r:id="rId3"/>
    <p:sldId id="288" r:id="rId4"/>
    <p:sldId id="312" r:id="rId5"/>
    <p:sldId id="307" r:id="rId6"/>
    <p:sldId id="291" r:id="rId7"/>
    <p:sldId id="296" r:id="rId8"/>
    <p:sldId id="308" r:id="rId9"/>
    <p:sldId id="297" r:id="rId10"/>
    <p:sldId id="263" r:id="rId11"/>
    <p:sldId id="309" r:id="rId12"/>
    <p:sldId id="287" r:id="rId13"/>
    <p:sldId id="303" r:id="rId14"/>
    <p:sldId id="311" r:id="rId15"/>
    <p:sldId id="289" r:id="rId16"/>
    <p:sldId id="313" r:id="rId17"/>
    <p:sldId id="310" r:id="rId18"/>
  </p:sldIdLst>
  <p:sldSz cx="9144000" cy="5143500" type="screen16x9"/>
  <p:notesSz cx="6797675" cy="9926638"/>
  <p:custDataLst>
    <p:tags r:id="rId20"/>
  </p:custData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87908" autoAdjust="0"/>
  </p:normalViewPr>
  <p:slideViewPr>
    <p:cSldViewPr snapToGrid="0">
      <p:cViewPr varScale="1">
        <p:scale>
          <a:sx n="78" d="100"/>
          <a:sy n="78" d="100"/>
        </p:scale>
        <p:origin x="84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01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88900" y="344488"/>
            <a:ext cx="6985000" cy="3929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15537" y="4406459"/>
            <a:ext cx="6376428" cy="502212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926008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/>
            </a:lvl1pPr>
          </a:lstStyle>
          <a:p>
            <a:fld id="{9ABC732A-A5AA-4B42-BB2D-0A6F19F29EF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195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0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88900" y="344488"/>
            <a:ext cx="6985000" cy="3929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95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-88900" y="344488"/>
            <a:ext cx="6985000" cy="3929062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C732A-A5AA-4B42-BB2D-0A6F19F29EF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960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88900" y="344488"/>
            <a:ext cx="6985000" cy="3929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93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88900" y="344488"/>
            <a:ext cx="6985000" cy="3929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77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-88900" y="344488"/>
            <a:ext cx="6985000" cy="3929062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C732A-A5AA-4B42-BB2D-0A6F19F29EF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56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005072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1" y="4460430"/>
            <a:ext cx="7449344" cy="294856"/>
          </a:xfrm>
        </p:spPr>
        <p:txBody>
          <a:bodyPr t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0" cap="all" spc="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71501" y="4102228"/>
            <a:ext cx="7449344" cy="346274"/>
          </a:xfrm>
        </p:spPr>
        <p:txBody>
          <a:bodyPr rIns="0" anchor="ctr"/>
          <a:lstStyle>
            <a:lvl1pPr marL="0" indent="0" algn="l">
              <a:buNone/>
              <a:defRPr sz="2400" b="1" cap="all" spc="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2" y="1490827"/>
            <a:ext cx="7441435" cy="514350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algn="l">
              <a:defRPr sz="3600" b="1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449" y="4457738"/>
            <a:ext cx="268190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8177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keaway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007707"/>
            <a:ext cx="6053327" cy="35489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31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53327" y="1005841"/>
            <a:ext cx="3099816" cy="3553460"/>
          </a:xfrm>
          <a:solidFill>
            <a:schemeClr val="accent1"/>
          </a:solidFill>
        </p:spPr>
        <p:txBody>
          <a:bodyPr lIns="182880" tIns="91440" rIns="274320" bIns="91440" anchor="ctr" anchorCtr="0"/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63539" y="1280160"/>
            <a:ext cx="5689600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271735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07705"/>
            <a:ext cx="9144000" cy="28565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31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0" y="3908120"/>
            <a:ext cx="9144000" cy="651181"/>
          </a:xfrm>
          <a:solidFill>
            <a:schemeClr val="accent1"/>
          </a:solidFill>
        </p:spPr>
        <p:txBody>
          <a:bodyPr wrap="square" lIns="274320" tIns="91440" rIns="274320" bIns="91440" anchor="ctr" anchorCtr="0"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63539" y="1280160"/>
            <a:ext cx="8416925" cy="2424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586947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07705"/>
            <a:ext cx="9144000" cy="28565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31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0" y="3908120"/>
            <a:ext cx="9144000" cy="651181"/>
          </a:xfrm>
          <a:solidFill>
            <a:schemeClr val="accent1"/>
          </a:solidFill>
        </p:spPr>
        <p:txBody>
          <a:bodyPr wrap="square" lIns="274320" tIns="91440" rIns="274320" bIns="91440" anchor="ctr" anchorCtr="0"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363539" y="1554481"/>
            <a:ext cx="8416925" cy="2203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63539" y="1146176"/>
            <a:ext cx="8234362" cy="352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31770" indent="0">
              <a:buNone/>
              <a:defRPr sz="2400">
                <a:solidFill>
                  <a:schemeClr val="accent1"/>
                </a:solidFill>
                <a:latin typeface="+mj-lt"/>
              </a:defRPr>
            </a:lvl2pPr>
            <a:lvl3pPr marL="457189" indent="0">
              <a:buNone/>
              <a:defRPr sz="2400">
                <a:solidFill>
                  <a:schemeClr val="accent1"/>
                </a:solidFill>
                <a:latin typeface="+mj-lt"/>
              </a:defRPr>
            </a:lvl3pPr>
            <a:lvl4pPr marL="688958" indent="0">
              <a:buNone/>
              <a:defRPr sz="2400">
                <a:solidFill>
                  <a:schemeClr val="accent1"/>
                </a:solidFill>
                <a:latin typeface="+mj-lt"/>
              </a:defRPr>
            </a:lvl4pPr>
            <a:lvl5pPr marL="914378" indent="0">
              <a:buNone/>
              <a:defRPr sz="2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749115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keaway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89069" y="1007707"/>
            <a:ext cx="6554932" cy="35515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 defTabSz="582031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" y="1007707"/>
            <a:ext cx="2556164" cy="3551594"/>
          </a:xfrm>
          <a:solidFill>
            <a:schemeClr val="accent1"/>
          </a:solidFill>
        </p:spPr>
        <p:txBody>
          <a:bodyPr lIns="274320" tIns="137160" rIns="91440" bIns="182880" anchor="ctr"/>
          <a:lstStyle>
            <a:lvl1pPr marL="0" indent="0" algn="l">
              <a:buClr>
                <a:schemeClr val="bg1"/>
              </a:buClr>
              <a:buNone/>
              <a:defRPr sz="2000">
                <a:solidFill>
                  <a:schemeClr val="bg1"/>
                </a:solidFill>
              </a:defRPr>
            </a:lvl1pPr>
            <a:lvl2pPr marL="169859" indent="0" algn="ctr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344479" indent="0" algn="ctr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2699359" y="1554480"/>
            <a:ext cx="6081104" cy="2923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699360" y="1146176"/>
            <a:ext cx="6001729" cy="352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31770" indent="0">
              <a:buNone/>
              <a:defRPr sz="2400">
                <a:solidFill>
                  <a:schemeClr val="accent1"/>
                </a:solidFill>
                <a:latin typeface="+mj-lt"/>
              </a:defRPr>
            </a:lvl2pPr>
            <a:lvl3pPr marL="457189" indent="0">
              <a:buNone/>
              <a:defRPr sz="2400">
                <a:solidFill>
                  <a:schemeClr val="accent1"/>
                </a:solidFill>
                <a:latin typeface="+mj-lt"/>
              </a:defRPr>
            </a:lvl3pPr>
            <a:lvl4pPr marL="688958" indent="0">
              <a:buNone/>
              <a:defRPr sz="2400">
                <a:solidFill>
                  <a:schemeClr val="accent1"/>
                </a:solidFill>
                <a:latin typeface="+mj-lt"/>
              </a:defRPr>
            </a:lvl4pPr>
            <a:lvl5pPr marL="914378" indent="0">
              <a:buNone/>
              <a:defRPr sz="2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823777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613565" y="1007707"/>
            <a:ext cx="2244436" cy="355266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" y="2833069"/>
            <a:ext cx="2265218" cy="172730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007707"/>
            <a:ext cx="4572000" cy="178448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91543" y="2833069"/>
            <a:ext cx="2244436" cy="172623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889721" y="1007707"/>
            <a:ext cx="2244436" cy="178448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2306782" y="2833069"/>
            <a:ext cx="2265218" cy="172623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905131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1007707"/>
            <a:ext cx="9144000" cy="3551594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680649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w/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31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739034" y="1173689"/>
            <a:ext cx="2763982" cy="256125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655127" y="1173689"/>
            <a:ext cx="2763982" cy="256125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739035" y="3734943"/>
            <a:ext cx="2763693" cy="671804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55417" y="3734943"/>
            <a:ext cx="2763693" cy="671804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044701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" y="1007707"/>
            <a:ext cx="3034145" cy="355159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109856" y="1007707"/>
            <a:ext cx="3034145" cy="355159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063240" y="1005841"/>
            <a:ext cx="3017520" cy="3553460"/>
          </a:xfrm>
          <a:solidFill>
            <a:schemeClr val="accent1"/>
          </a:solidFill>
        </p:spPr>
        <p:txBody>
          <a:bodyPr lIns="182880" tIns="182880" rIns="182880" bIns="182880" anchor="ctr" anchorCtr="0"/>
          <a:lstStyle>
            <a:lvl1pPr marL="0" indent="0" algn="l">
              <a:spcBef>
                <a:spcPts val="545"/>
              </a:spcBef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365396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Conten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007707"/>
            <a:ext cx="6004458" cy="35515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31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48300" y="1007416"/>
            <a:ext cx="3096491" cy="286312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048299" y="3870543"/>
            <a:ext cx="3096096" cy="688759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363539" y="1280161"/>
            <a:ext cx="5640921" cy="3172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099077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Content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40023" y="1007707"/>
            <a:ext cx="6003978" cy="35515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31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-309" y="1007416"/>
            <a:ext cx="3096491" cy="286608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-310" y="3873500"/>
            <a:ext cx="3096096" cy="6858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3225452" y="1280161"/>
            <a:ext cx="5555011" cy="3222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904922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358640"/>
            <a:ext cx="9144000" cy="7848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31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2" y="1797303"/>
            <a:ext cx="7441435" cy="514350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algn="l">
              <a:defRPr sz="3600" b="1" spc="0" baseline="0">
                <a:solidFill>
                  <a:schemeClr val="accent1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073" y="4608166"/>
            <a:ext cx="191564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1251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42347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98207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07707"/>
            <a:ext cx="9144000" cy="35466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31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538104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31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8" y="440247"/>
            <a:ext cx="8416782" cy="492443"/>
          </a:xfrm>
        </p:spPr>
        <p:txBody>
          <a:bodyPr wrap="square" anchor="b"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845340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31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63538" y="1280161"/>
            <a:ext cx="4132262" cy="31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8" y="440247"/>
            <a:ext cx="8416782" cy="492443"/>
          </a:xfrm>
        </p:spPr>
        <p:txBody>
          <a:bodyPr wrap="square" anchor="b"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/>
          </p:nvPr>
        </p:nvSpPr>
        <p:spPr>
          <a:xfrm>
            <a:off x="4648059" y="1280161"/>
            <a:ext cx="4132262" cy="31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31241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31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63539" y="1554481"/>
            <a:ext cx="8416925" cy="292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8" y="440165"/>
            <a:ext cx="8416925" cy="492443"/>
          </a:xfrm>
        </p:spPr>
        <p:txBody>
          <a:bodyPr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3539" y="1146176"/>
            <a:ext cx="8416924" cy="352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31770" indent="0">
              <a:buNone/>
              <a:defRPr sz="2200">
                <a:solidFill>
                  <a:schemeClr val="accent1"/>
                </a:solidFill>
                <a:latin typeface="+mj-lt"/>
              </a:defRPr>
            </a:lvl2pPr>
            <a:lvl3pPr marL="457189" indent="0">
              <a:buNone/>
              <a:defRPr sz="2200">
                <a:solidFill>
                  <a:schemeClr val="accent1"/>
                </a:solidFill>
                <a:latin typeface="+mj-lt"/>
              </a:defRPr>
            </a:lvl3pPr>
            <a:lvl4pPr marL="688958" indent="0">
              <a:buNone/>
              <a:defRPr sz="2200">
                <a:solidFill>
                  <a:schemeClr val="accent1"/>
                </a:solidFill>
                <a:latin typeface="+mj-lt"/>
              </a:defRPr>
            </a:lvl4pPr>
            <a:lvl5pPr marL="914378" indent="0">
              <a:buNone/>
              <a:defRPr sz="22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092812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31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63538" y="1554481"/>
            <a:ext cx="4133088" cy="292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8" y="440165"/>
            <a:ext cx="8416925" cy="492443"/>
          </a:xfrm>
        </p:spPr>
        <p:txBody>
          <a:bodyPr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3538" y="1146176"/>
            <a:ext cx="4133088" cy="352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31770" indent="0">
              <a:buNone/>
              <a:defRPr sz="2200">
                <a:solidFill>
                  <a:schemeClr val="accent1"/>
                </a:solidFill>
                <a:latin typeface="+mj-lt"/>
              </a:defRPr>
            </a:lvl2pPr>
            <a:lvl3pPr marL="457189" indent="0">
              <a:buNone/>
              <a:defRPr sz="2200">
                <a:solidFill>
                  <a:schemeClr val="accent1"/>
                </a:solidFill>
                <a:latin typeface="+mj-lt"/>
              </a:defRPr>
            </a:lvl3pPr>
            <a:lvl4pPr marL="688958" indent="0">
              <a:buNone/>
              <a:defRPr sz="2200">
                <a:solidFill>
                  <a:schemeClr val="accent1"/>
                </a:solidFill>
                <a:latin typeface="+mj-lt"/>
              </a:defRPr>
            </a:lvl4pPr>
            <a:lvl5pPr marL="914378" indent="0">
              <a:buNone/>
              <a:defRPr sz="22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4647374" y="1554481"/>
            <a:ext cx="4133088" cy="292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7374" y="1146176"/>
            <a:ext cx="4133088" cy="352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31770" indent="0">
              <a:buNone/>
              <a:defRPr sz="2200">
                <a:solidFill>
                  <a:schemeClr val="accent1"/>
                </a:solidFill>
                <a:latin typeface="+mj-lt"/>
              </a:defRPr>
            </a:lvl2pPr>
            <a:lvl3pPr marL="457189" indent="0">
              <a:buNone/>
              <a:defRPr sz="2200">
                <a:solidFill>
                  <a:schemeClr val="accent1"/>
                </a:solidFill>
                <a:latin typeface="+mj-lt"/>
              </a:defRPr>
            </a:lvl3pPr>
            <a:lvl4pPr marL="688958" indent="0">
              <a:buNone/>
              <a:defRPr sz="2200">
                <a:solidFill>
                  <a:schemeClr val="accent1"/>
                </a:solidFill>
                <a:latin typeface="+mj-lt"/>
              </a:defRPr>
            </a:lvl4pPr>
            <a:lvl5pPr marL="914378" indent="0">
              <a:buNone/>
              <a:defRPr sz="22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0903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ane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121044" y="1007705"/>
            <a:ext cx="2909455" cy="355159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066254" y="1007705"/>
            <a:ext cx="3075709" cy="355159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1" y="1007705"/>
            <a:ext cx="3075709" cy="355159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9" y="440247"/>
            <a:ext cx="8416925" cy="492443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spAutoFit/>
          </a:bodyPr>
          <a:lstStyle>
            <a:lvl1pPr algn="l">
              <a:lnSpc>
                <a:spcPct val="100000"/>
              </a:lnSpc>
              <a:defRPr lang="en-US" sz="2600" b="1" kern="1200" spc="0" baseline="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785141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akeaway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1" y="1007707"/>
            <a:ext cx="6026727" cy="355159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69992" y="1008064"/>
            <a:ext cx="3074009" cy="3551237"/>
          </a:xfrm>
          <a:solidFill>
            <a:schemeClr val="accent1"/>
          </a:solidFill>
        </p:spPr>
        <p:txBody>
          <a:bodyPr lIns="182880" rIns="274320" anchor="ctr"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9" y="440247"/>
            <a:ext cx="8416925" cy="492443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spAutoFit/>
          </a:bodyPr>
          <a:lstStyle>
            <a:lvl1pPr algn="l">
              <a:defRPr sz="2600" b="1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335499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Grp="1" noChangeArrowheads="1"/>
          </p:cNvSpPr>
          <p:nvPr/>
        </p:nvSpPr>
        <p:spPr bwMode="gray">
          <a:xfrm>
            <a:off x="4155948" y="4690608"/>
            <a:ext cx="832104" cy="2738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582031">
              <a:defRPr/>
            </a:pPr>
            <a:fld id="{5909AF01-7EFE-4A29-B021-8BA707099C41}" type="slidenum">
              <a:rPr lang="en-US" sz="700">
                <a:solidFill>
                  <a:srgbClr val="716F73"/>
                </a:solidFill>
                <a:latin typeface="Arial"/>
              </a:rPr>
              <a:pPr defTabSz="582031">
                <a:defRPr/>
              </a:pPr>
              <a:t>‹nr.›</a:t>
            </a:fld>
            <a:endParaRPr lang="en-US" sz="700" dirty="0">
              <a:solidFill>
                <a:srgbClr val="716F73"/>
              </a:solidFill>
              <a:latin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63538" y="1280161"/>
            <a:ext cx="8416782" cy="3114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433" y="4608166"/>
            <a:ext cx="191564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9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ransition>
    <p:fade/>
  </p:transition>
  <p:hf hdr="0"/>
  <p:txStyles>
    <p:titleStyle>
      <a:lvl1pPr algn="l" defTabSz="285700" rtl="0" eaLnBrk="1" latinLnBrk="0" hangingPunct="1">
        <a:lnSpc>
          <a:spcPct val="100000"/>
        </a:lnSpc>
        <a:spcBef>
          <a:spcPct val="0"/>
        </a:spcBef>
        <a:buNone/>
        <a:defRPr sz="2600" b="1" kern="1200" cap="all" spc="0" baseline="0">
          <a:solidFill>
            <a:schemeClr val="accent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31770" indent="-231770" algn="l" defTabSz="2857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2200" b="1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57189" indent="-225419" algn="l" defTabSz="2857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–"/>
        <a:defRPr sz="2000" b="1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88958" indent="-231770" algn="l" defTabSz="2857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1800" b="1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914378" indent="-225419" algn="l" defTabSz="2857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90000"/>
        <a:buFont typeface="Arial" panose="020B0604020202020204" pitchFamily="34" charset="0"/>
        <a:buChar char="–"/>
        <a:defRPr sz="1600" b="1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084236" indent="-169859" algn="l" defTabSz="2857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400" b="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14251" indent="0" algn="l" defTabSz="285700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None/>
        <a:defRPr sz="563" kern="1200">
          <a:solidFill>
            <a:schemeClr val="tx1"/>
          </a:solidFill>
          <a:latin typeface="+mn-lt"/>
          <a:ea typeface="+mn-ea"/>
          <a:cs typeface="+mn-cs"/>
        </a:defRPr>
      </a:lvl6pPr>
      <a:lvl7pPr marL="928526" indent="-71426" algn="l" defTabSz="285700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7pPr>
      <a:lvl8pPr marL="1071377" indent="-71426" algn="l" defTabSz="285700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8pPr>
      <a:lvl9pPr marL="1214227" indent="-71426" algn="l" defTabSz="285700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700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1pPr>
      <a:lvl2pPr marL="142850" algn="l" defTabSz="285700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2pPr>
      <a:lvl3pPr marL="285700" algn="l" defTabSz="285700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3pPr>
      <a:lvl4pPr marL="428550" algn="l" defTabSz="285700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4pPr>
      <a:lvl5pPr marL="571401" algn="l" defTabSz="285700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5pPr>
      <a:lvl6pPr marL="714251" algn="l" defTabSz="285700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6pPr>
      <a:lvl7pPr marL="857101" algn="l" defTabSz="285700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7pPr>
      <a:lvl8pPr marL="999951" algn="l" defTabSz="285700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8pPr>
      <a:lvl9pPr marL="1142801" algn="l" defTabSz="285700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97181" y="4211956"/>
            <a:ext cx="5774435" cy="69532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nl-NL" sz="2000" dirty="0"/>
              <a:t>Melanie Rosenhart</a:t>
            </a:r>
          </a:p>
          <a:p>
            <a:pPr>
              <a:spcBef>
                <a:spcPts val="0"/>
              </a:spcBef>
            </a:pPr>
            <a:r>
              <a:rPr lang="nl-NL" sz="2000" dirty="0"/>
              <a:t>Iris </a:t>
            </a:r>
            <a:r>
              <a:rPr lang="nl-NL" sz="2000" dirty="0" err="1"/>
              <a:t>verhoeff</a:t>
            </a:r>
            <a:endParaRPr lang="nl-NL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61"/>
          <a:stretch/>
        </p:blipFill>
        <p:spPr bwMode="auto">
          <a:xfrm>
            <a:off x="0" y="0"/>
            <a:ext cx="9144000" cy="273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015" y="417931"/>
            <a:ext cx="8157970" cy="514350"/>
          </a:xfrm>
        </p:spPr>
        <p:txBody>
          <a:bodyPr/>
          <a:lstStyle/>
          <a:p>
            <a:r>
              <a:rPr lang="nl-NL" dirty="0"/>
              <a:t>ABE </a:t>
            </a:r>
            <a:r>
              <a:rPr lang="nl-NL" dirty="0" err="1"/>
              <a:t>leskist</a:t>
            </a:r>
            <a:r>
              <a:rPr lang="nl-NL" dirty="0"/>
              <a:t> ‘Proef je PTC?’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304" y="4302048"/>
            <a:ext cx="2181096" cy="7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2406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Bitter </a:t>
            </a:r>
            <a:r>
              <a:rPr lang="en-US" dirty="0" err="1"/>
              <a:t>proeven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/>
        <p:txBody>
          <a:bodyPr anchor="t"/>
          <a:lstStyle/>
          <a:p>
            <a:r>
              <a:rPr lang="en-US" dirty="0"/>
              <a:t>De tong </a:t>
            </a:r>
            <a:r>
              <a:rPr lang="en-US" dirty="0" err="1"/>
              <a:t>bestaat</a:t>
            </a:r>
            <a:r>
              <a:rPr lang="en-US" dirty="0"/>
              <a:t> uit </a:t>
            </a:r>
            <a:r>
              <a:rPr lang="en-US" dirty="0" err="1"/>
              <a:t>smaakpapillen</a:t>
            </a:r>
            <a:r>
              <a:rPr lang="en-US" dirty="0"/>
              <a:t>, die elk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smaken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detecteren</a:t>
            </a:r>
            <a:r>
              <a:rPr lang="en-US" dirty="0"/>
              <a:t>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231770" lvl="1" indent="-23177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PTC </a:t>
            </a:r>
            <a:r>
              <a:rPr lang="en-US" sz="1400" dirty="0"/>
              <a:t>(</a:t>
            </a:r>
            <a:r>
              <a:rPr lang="nl-NL" sz="1400" dirty="0" err="1"/>
              <a:t>Phenylthiocarbamide</a:t>
            </a:r>
            <a:r>
              <a:rPr lang="en-US" sz="1400" dirty="0"/>
              <a:t>) </a:t>
            </a:r>
            <a:r>
              <a:rPr lang="en-US" dirty="0"/>
              <a:t>gen - </a:t>
            </a:r>
            <a:r>
              <a:rPr lang="nl-NL" sz="2400" i="1" dirty="0"/>
              <a:t>TAS2R38</a:t>
            </a:r>
          </a:p>
          <a:p>
            <a:pPr lvl="1"/>
            <a:r>
              <a:rPr lang="nl-NL" i="1" dirty="0"/>
              <a:t>Smaakreceptor voor bitter</a:t>
            </a:r>
          </a:p>
          <a:p>
            <a:pPr lvl="1"/>
            <a:r>
              <a:rPr lang="nl-NL" i="1" dirty="0"/>
              <a:t>3 </a:t>
            </a:r>
            <a:r>
              <a:rPr lang="nl-NL" i="1" dirty="0" err="1"/>
              <a:t>SNP’s</a:t>
            </a:r>
            <a:endParaRPr lang="en-US" dirty="0"/>
          </a:p>
        </p:txBody>
      </p:sp>
      <p:pic>
        <p:nvPicPr>
          <p:cNvPr id="6" name="Content Placeholder 3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6225921" y="2790636"/>
            <a:ext cx="2808351" cy="13180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" name="Tekstvak 2"/>
          <p:cNvSpPr txBox="1"/>
          <p:nvPr/>
        </p:nvSpPr>
        <p:spPr>
          <a:xfrm>
            <a:off x="6225921" y="4194048"/>
            <a:ext cx="1798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/>
              <a:t>Bron: </a:t>
            </a:r>
            <a:r>
              <a:rPr lang="nl-NL" sz="1200" b="1" dirty="0" err="1"/>
              <a:t>MiniPCR</a:t>
            </a:r>
            <a:endParaRPr lang="nl-NL" sz="1200" b="1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583" y="4550668"/>
            <a:ext cx="1739993" cy="582876"/>
          </a:xfrm>
          <a:prstGeom prst="rect">
            <a:avLst/>
          </a:prstGeom>
        </p:spPr>
      </p:pic>
      <p:graphicFrame>
        <p:nvGraphicFramePr>
          <p:cNvPr id="11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681598"/>
              </p:ext>
            </p:extLst>
          </p:nvPr>
        </p:nvGraphicFramePr>
        <p:xfrm>
          <a:off x="585217" y="2516279"/>
          <a:ext cx="4858512" cy="15743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5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4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7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3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3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Positie</a:t>
                      </a:r>
                      <a:endParaRPr lang="en-US" sz="14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(</a:t>
                      </a:r>
                      <a:r>
                        <a:rPr lang="en-US" sz="1600" b="1" dirty="0" err="1">
                          <a:effectLst/>
                        </a:rPr>
                        <a:t>bp</a:t>
                      </a:r>
                      <a:r>
                        <a:rPr lang="en-US" sz="1600" b="1" dirty="0">
                          <a:effectLst/>
                        </a:rPr>
                        <a:t>)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Proever</a:t>
                      </a:r>
                      <a:endParaRPr lang="en-US" sz="14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            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niet-Proever</a:t>
                      </a:r>
                      <a:endParaRPr lang="en-US" sz="1400" b="1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           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8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145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>
                          <a:effectLst/>
                        </a:rPr>
                        <a:t>C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Pro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/>
                        </a:rPr>
                        <a:t> (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err="1">
                          <a:effectLst/>
                        </a:rPr>
                        <a:t>Ala</a:t>
                      </a:r>
                      <a:r>
                        <a:rPr lang="en-US" sz="1800" dirty="0">
                          <a:effectLst/>
                        </a:rPr>
                        <a:t> (</a:t>
                      </a:r>
                      <a:r>
                        <a:rPr lang="en-US" sz="1800" b="1" dirty="0">
                          <a:effectLst/>
                        </a:rPr>
                        <a:t>A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8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785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>
                          <a:effectLst/>
                        </a:rPr>
                        <a:t>C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</a:rPr>
                        <a:t>Ala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(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>
                          <a:effectLst/>
                        </a:rPr>
                        <a:t>T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Val (</a:t>
                      </a:r>
                      <a:r>
                        <a:rPr lang="en-US" sz="1800" b="1" dirty="0">
                          <a:effectLst/>
                        </a:rPr>
                        <a:t>V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8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886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>
                          <a:effectLst/>
                        </a:rPr>
                        <a:t>G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Val (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V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A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Ile (</a:t>
                      </a:r>
                      <a:r>
                        <a:rPr lang="en-US" sz="1800" b="1" dirty="0">
                          <a:effectLst/>
                        </a:rPr>
                        <a:t>I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hthoek 3">
            <a:extLst>
              <a:ext uri="{FF2B5EF4-FFF2-40B4-BE49-F238E27FC236}">
                <a16:creationId xmlns:a16="http://schemas.microsoft.com/office/drawing/2014/main" id="{F6A5EE7C-F2DC-41B3-A90B-9A180A0E9112}"/>
              </a:ext>
            </a:extLst>
          </p:cNvPr>
          <p:cNvSpPr/>
          <p:nvPr/>
        </p:nvSpPr>
        <p:spPr>
          <a:xfrm>
            <a:off x="363538" y="3371850"/>
            <a:ext cx="5364162" cy="400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8676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292608"/>
            <a:ext cx="537210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583" y="4550668"/>
            <a:ext cx="1739993" cy="58287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2F3E085-4A26-460C-8ACF-5600A8D88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757" y="880147"/>
            <a:ext cx="8485152" cy="252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872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Bitter </a:t>
            </a:r>
            <a:r>
              <a:rPr lang="en-US" dirty="0" err="1"/>
              <a:t>proeven</a:t>
            </a:r>
            <a:r>
              <a:rPr lang="en-US" dirty="0"/>
              <a:t> - </a:t>
            </a:r>
            <a:r>
              <a:rPr lang="en-US" dirty="0" err="1"/>
              <a:t>Smaaktest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Heel erg vies, vies, </a:t>
            </a:r>
            <a:r>
              <a:rPr lang="en-US" dirty="0" err="1"/>
              <a:t>valt</a:t>
            </a:r>
            <a:r>
              <a:rPr lang="en-US" dirty="0"/>
              <a:t> </a:t>
            </a:r>
            <a:r>
              <a:rPr lang="en-US" dirty="0" err="1"/>
              <a:t>mee</a:t>
            </a:r>
            <a:r>
              <a:rPr lang="en-US" dirty="0"/>
              <a:t> of </a:t>
            </a:r>
            <a:r>
              <a:rPr lang="en-US" dirty="0" err="1"/>
              <a:t>proeft</a:t>
            </a:r>
            <a:r>
              <a:rPr lang="en-US" dirty="0"/>
              <a:t> </a:t>
            </a:r>
            <a:r>
              <a:rPr lang="en-US" dirty="0" err="1"/>
              <a:t>niets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nl-NL" dirty="0"/>
              <a:t>PTC is te vinden in groentes die bitter smaken</a:t>
            </a:r>
          </a:p>
          <a:p>
            <a:r>
              <a:rPr lang="nl-NL" dirty="0"/>
              <a:t>Het evolutionair nut van bitter proeven is om bedorven voedsel of giftig voedsel te herkennen. Dat smaakt vaak bitter. </a:t>
            </a:r>
          </a:p>
          <a:p>
            <a:endParaRPr lang="en-US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583" y="4550668"/>
            <a:ext cx="1739993" cy="58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328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4"/>
          </p:nvPr>
        </p:nvSpPr>
        <p:spPr>
          <a:xfrm>
            <a:off x="117047" y="1211669"/>
            <a:ext cx="8416782" cy="3114475"/>
          </a:xfrm>
        </p:spPr>
        <p:txBody>
          <a:bodyPr/>
          <a:lstStyle/>
          <a:p>
            <a:r>
              <a:rPr lang="nl-NL" sz="2000" dirty="0"/>
              <a:t>3 rolkoffers</a:t>
            </a:r>
          </a:p>
          <a:p>
            <a:r>
              <a:rPr lang="nl-NL" sz="2000" dirty="0"/>
              <a:t>Apparatuur</a:t>
            </a:r>
          </a:p>
          <a:p>
            <a:r>
              <a:rPr lang="nl-NL" sz="2000" dirty="0"/>
              <a:t>Reagentia gratis voor 1 klas (32 leerlingen)</a:t>
            </a:r>
          </a:p>
          <a:p>
            <a:r>
              <a:rPr lang="nl-NL" sz="2000" dirty="0"/>
              <a:t>Extra kits bij te kopen (115 euro per klas)</a:t>
            </a:r>
          </a:p>
          <a:p>
            <a:r>
              <a:rPr lang="nl-NL" sz="2000" dirty="0" err="1"/>
              <a:t>Leskist</a:t>
            </a:r>
            <a:r>
              <a:rPr lang="nl-NL" sz="2000" dirty="0"/>
              <a:t> wel zelf ophalen en brengen </a:t>
            </a:r>
          </a:p>
          <a:p>
            <a:pPr marL="231770" lvl="1" indent="0">
              <a:buNone/>
            </a:pPr>
            <a:r>
              <a:rPr lang="nl-NL" sz="1800" dirty="0"/>
              <a:t>(Amsterdam/Nijmegen)</a:t>
            </a:r>
          </a:p>
          <a:p>
            <a:r>
              <a:rPr lang="nl-NL" sz="2000" dirty="0"/>
              <a:t>Koelbox met vrieselementen</a:t>
            </a:r>
          </a:p>
          <a:p>
            <a:r>
              <a:rPr lang="nl-NL" sz="2000" dirty="0"/>
              <a:t>Nieuwsbrief ontvangen? </a:t>
            </a:r>
            <a:r>
              <a:rPr lang="nl-NL" sz="2000" dirty="0">
                <a:sym typeface="Wingdings" panose="05000000000000000000" pitchFamily="2" charset="2"/>
              </a:rPr>
              <a:t> meld je aan via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ABE </a:t>
            </a:r>
            <a:r>
              <a:rPr lang="nl-NL" dirty="0" err="1"/>
              <a:t>Leskist</a:t>
            </a:r>
            <a:r>
              <a:rPr lang="nl-NL" dirty="0"/>
              <a:t> ‘Proef je PTC?’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10" y="3105345"/>
            <a:ext cx="1880614" cy="125290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16" y="2000921"/>
            <a:ext cx="1434083" cy="106279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259" y="585216"/>
            <a:ext cx="1879361" cy="1252907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175035" y="4435614"/>
            <a:ext cx="43968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0" lvl="1" indent="0">
              <a:buNone/>
            </a:pPr>
            <a:r>
              <a:rPr lang="nl-NL" sz="4000" dirty="0">
                <a:sym typeface="Wingdings" panose="05000000000000000000" pitchFamily="2" charset="2"/>
              </a:rPr>
              <a:t>www.dnalabs.nl</a:t>
            </a:r>
            <a:endParaRPr lang="nl-NL" sz="40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583" y="4550668"/>
            <a:ext cx="1739993" cy="58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9544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4"/>
          </p:nvPr>
        </p:nvSpPr>
        <p:spPr>
          <a:xfrm>
            <a:off x="117047" y="1211669"/>
            <a:ext cx="8416782" cy="3114475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/>
              <a:t>Bezoek onze stand! </a:t>
            </a:r>
          </a:p>
          <a:p>
            <a:r>
              <a:rPr lang="nl-NL" sz="2000" dirty="0"/>
              <a:t>DNA-labs:</a:t>
            </a:r>
          </a:p>
          <a:p>
            <a:pPr lvl="1"/>
            <a:r>
              <a:rPr lang="nl-NL" sz="1600" dirty="0"/>
              <a:t>Taal van de Tumor (Utrecht)</a:t>
            </a:r>
          </a:p>
          <a:p>
            <a:pPr lvl="1"/>
            <a:r>
              <a:rPr lang="nl-NL" sz="1600" dirty="0" err="1"/>
              <a:t>Bioinformatica</a:t>
            </a:r>
            <a:r>
              <a:rPr lang="nl-NL" sz="1600" dirty="0"/>
              <a:t> (Nijmegen)</a:t>
            </a:r>
          </a:p>
          <a:p>
            <a:pPr lvl="1"/>
            <a:r>
              <a:rPr lang="nl-NL" sz="1600" dirty="0"/>
              <a:t>Forensisch DNA-onderzoek (Amsterdam)</a:t>
            </a:r>
          </a:p>
          <a:p>
            <a:pPr lvl="1"/>
            <a:r>
              <a:rPr lang="nl-NL" sz="1600" dirty="0"/>
              <a:t>Prenataal onderzoek bij planten (Wageningen)</a:t>
            </a:r>
          </a:p>
          <a:p>
            <a:pPr lvl="1"/>
            <a:r>
              <a:rPr lang="nl-NL" sz="1600" dirty="0"/>
              <a:t>Een vouwtje verkeerd (Leiden)</a:t>
            </a:r>
          </a:p>
          <a:p>
            <a:pPr lvl="1"/>
            <a:r>
              <a:rPr lang="nl-NL" sz="1600" dirty="0"/>
              <a:t>Racen met WC papier (Delft) ook voor vmbo</a:t>
            </a:r>
          </a:p>
          <a:p>
            <a:pPr lvl="1"/>
            <a:r>
              <a:rPr lang="nl-NL" sz="1600" dirty="0" err="1"/>
              <a:t>Embryolab</a:t>
            </a:r>
            <a:r>
              <a:rPr lang="nl-NL" sz="1600" dirty="0"/>
              <a:t>, vanaf feb’23 </a:t>
            </a:r>
            <a:r>
              <a:rPr lang="nl-NL" sz="1600" dirty="0" err="1"/>
              <a:t>Gen-Ethica</a:t>
            </a:r>
            <a:r>
              <a:rPr lang="nl-NL" sz="1600" dirty="0"/>
              <a:t> (Utrecht) ook voor vmbo!</a:t>
            </a:r>
          </a:p>
          <a:p>
            <a:r>
              <a:rPr lang="nl-NL" sz="1800" dirty="0"/>
              <a:t>ABE </a:t>
            </a:r>
            <a:r>
              <a:rPr lang="nl-NL" sz="1800" dirty="0" err="1"/>
              <a:t>Leskist</a:t>
            </a:r>
            <a:r>
              <a:rPr lang="nl-NL" sz="1800" dirty="0"/>
              <a:t> ‘Proef je PTC?’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Meer informatie?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583" y="4550668"/>
            <a:ext cx="1739993" cy="58287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35157" y="1576084"/>
            <a:ext cx="2990200" cy="226137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72" y="0"/>
            <a:ext cx="2261370" cy="151473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72" y="2854641"/>
            <a:ext cx="2261370" cy="169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3228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nl-NL" dirty="0"/>
              <a:t>Landelijke DNA-lab dag op 6 april 2023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Twitter: @</a:t>
            </a:r>
            <a:r>
              <a:rPr lang="nl-NL" dirty="0" err="1"/>
              <a:t>dnalabs_nl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Instagram: </a:t>
            </a:r>
            <a:r>
              <a:rPr lang="nl-NL" dirty="0" err="1"/>
              <a:t>dnalabs_abenl</a:t>
            </a:r>
            <a:endParaRPr lang="nl-NL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Save </a:t>
            </a:r>
            <a:r>
              <a:rPr lang="nl-NL" dirty="0" err="1"/>
              <a:t>the</a:t>
            </a:r>
            <a:r>
              <a:rPr lang="nl-NL" dirty="0"/>
              <a:t> DATE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583" y="4550668"/>
            <a:ext cx="1739993" cy="582876"/>
          </a:xfrm>
          <a:prstGeom prst="rect">
            <a:avLst/>
          </a:prstGeom>
        </p:spPr>
      </p:pic>
      <p:pic>
        <p:nvPicPr>
          <p:cNvPr id="11" name="Afbeelding 10" descr="Afbeelding met binnen, vloer, persoon, mensen&#10;&#10;Automatisch gegenereerde beschrijving">
            <a:extLst>
              <a:ext uri="{FF2B5EF4-FFF2-40B4-BE49-F238E27FC236}">
                <a16:creationId xmlns:a16="http://schemas.microsoft.com/office/drawing/2014/main" id="{2628CEB7-B198-46D1-BD89-5B77CEA771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" b="30346"/>
          <a:stretch/>
        </p:blipFill>
        <p:spPr>
          <a:xfrm>
            <a:off x="4502150" y="2393762"/>
            <a:ext cx="3930497" cy="187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6251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nl-NL" sz="2000" dirty="0"/>
              <a:t>Bekijk na 20 en 35 minuten de gel  </a:t>
            </a:r>
          </a:p>
          <a:p>
            <a:pPr marL="231770" lvl="1" indent="-23177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Gel-</a:t>
            </a:r>
            <a:r>
              <a:rPr lang="nl-NL" dirty="0" err="1"/>
              <a:t>eleKtroforese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45"/>
          <a:stretch/>
        </p:blipFill>
        <p:spPr bwMode="auto">
          <a:xfrm>
            <a:off x="6917118" y="1349185"/>
            <a:ext cx="1539875" cy="2985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583" y="4550668"/>
            <a:ext cx="1739993" cy="58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8510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interpretatie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583" y="4550668"/>
            <a:ext cx="1739993" cy="582876"/>
          </a:xfrm>
          <a:prstGeom prst="rect">
            <a:avLst/>
          </a:prstGeom>
        </p:spPr>
      </p:pic>
      <p:grpSp>
        <p:nvGrpSpPr>
          <p:cNvPr id="23" name="Groep 22"/>
          <p:cNvGrpSpPr/>
          <p:nvPr/>
        </p:nvGrpSpPr>
        <p:grpSpPr>
          <a:xfrm>
            <a:off x="2414017" y="1097010"/>
            <a:ext cx="2629566" cy="3292819"/>
            <a:chOff x="2195061" y="1164295"/>
            <a:chExt cx="4969227" cy="5292228"/>
          </a:xfrm>
        </p:grpSpPr>
        <p:pic>
          <p:nvPicPr>
            <p:cNvPr id="7" name="Picture 6" descr="http://openwetware.org/images/b/b2/Gel_diagramsm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061" y="1164295"/>
              <a:ext cx="4969227" cy="5292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Rechte verbindingslijn 7"/>
            <p:cNvCxnSpPr/>
            <p:nvPr/>
          </p:nvCxnSpPr>
          <p:spPr>
            <a:xfrm>
              <a:off x="4283968" y="2564904"/>
              <a:ext cx="72008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kstvak 8"/>
            <p:cNvSpPr txBox="1"/>
            <p:nvPr/>
          </p:nvSpPr>
          <p:spPr>
            <a:xfrm>
              <a:off x="4427984" y="1725216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000" b="1" dirty="0"/>
                <a:t>T/t</a:t>
              </a:r>
              <a:endParaRPr lang="en-US" sz="1000" b="1" dirty="0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5868144" y="1725216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000" b="1" dirty="0"/>
                <a:t>t/t</a:t>
              </a:r>
              <a:endParaRPr lang="en-US" sz="1000" b="1" dirty="0"/>
            </a:p>
          </p:txBody>
        </p:sp>
        <p:sp>
          <p:nvSpPr>
            <p:cNvPr id="11" name="Tekstvak 10"/>
            <p:cNvSpPr txBox="1"/>
            <p:nvPr/>
          </p:nvSpPr>
          <p:spPr>
            <a:xfrm>
              <a:off x="2915816" y="1735769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000" b="1" dirty="0"/>
                <a:t>T/T</a:t>
              </a:r>
              <a:endParaRPr lang="en-US" sz="1000" b="1" dirty="0"/>
            </a:p>
          </p:txBody>
        </p:sp>
        <p:cxnSp>
          <p:nvCxnSpPr>
            <p:cNvPr id="12" name="Rechte verbindingslijn 11"/>
            <p:cNvCxnSpPr/>
            <p:nvPr/>
          </p:nvCxnSpPr>
          <p:spPr>
            <a:xfrm>
              <a:off x="5751035" y="2564904"/>
              <a:ext cx="72008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>
              <a:off x="4283968" y="3284984"/>
              <a:ext cx="72008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/>
            <p:cNvCxnSpPr/>
            <p:nvPr/>
          </p:nvCxnSpPr>
          <p:spPr>
            <a:xfrm>
              <a:off x="4283968" y="4077072"/>
              <a:ext cx="72008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/>
            <p:cNvCxnSpPr/>
            <p:nvPr/>
          </p:nvCxnSpPr>
          <p:spPr>
            <a:xfrm>
              <a:off x="2843808" y="3284984"/>
              <a:ext cx="72008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/>
            <p:cNvCxnSpPr/>
            <p:nvPr/>
          </p:nvCxnSpPr>
          <p:spPr>
            <a:xfrm>
              <a:off x="2872807" y="4077072"/>
              <a:ext cx="72008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Rechte verbindingslijn met pijl 3"/>
          <p:cNvCxnSpPr/>
          <p:nvPr/>
        </p:nvCxnSpPr>
        <p:spPr>
          <a:xfrm flipH="1">
            <a:off x="5116735" y="1986756"/>
            <a:ext cx="302609" cy="12192"/>
          </a:xfrm>
          <a:prstGeom prst="straightConnector1">
            <a:avLst/>
          </a:prstGeom>
          <a:ln w="28575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5571744" y="1834896"/>
            <a:ext cx="822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250 </a:t>
            </a:r>
            <a:r>
              <a:rPr lang="nl-NL" sz="1400" b="1" dirty="0" err="1"/>
              <a:t>bp</a:t>
            </a:r>
            <a:endParaRPr lang="nl-NL" sz="1400" b="1" dirty="0"/>
          </a:p>
        </p:txBody>
      </p:sp>
      <p:cxnSp>
        <p:nvCxnSpPr>
          <p:cNvPr id="18" name="Rechte verbindingslijn met pijl 17"/>
          <p:cNvCxnSpPr/>
          <p:nvPr/>
        </p:nvCxnSpPr>
        <p:spPr>
          <a:xfrm>
            <a:off x="1645920" y="2416501"/>
            <a:ext cx="719328" cy="0"/>
          </a:xfrm>
          <a:prstGeom prst="straightConnector1">
            <a:avLst/>
          </a:prstGeom>
          <a:ln w="28575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/>
          <p:cNvSpPr txBox="1"/>
          <p:nvPr/>
        </p:nvSpPr>
        <p:spPr>
          <a:xfrm>
            <a:off x="749808" y="2292096"/>
            <a:ext cx="896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150 </a:t>
            </a:r>
            <a:r>
              <a:rPr lang="nl-NL" sz="1400" b="1" dirty="0" err="1"/>
              <a:t>bp</a:t>
            </a:r>
            <a:endParaRPr lang="nl-NL" sz="1400" b="1" dirty="0"/>
          </a:p>
        </p:txBody>
      </p:sp>
      <p:cxnSp>
        <p:nvCxnSpPr>
          <p:cNvPr id="21" name="Rechte verbindingslijn met pijl 20"/>
          <p:cNvCxnSpPr/>
          <p:nvPr/>
        </p:nvCxnSpPr>
        <p:spPr>
          <a:xfrm flipH="1">
            <a:off x="5199888" y="2909337"/>
            <a:ext cx="658368" cy="0"/>
          </a:xfrm>
          <a:prstGeom prst="straightConnector1">
            <a:avLst/>
          </a:prstGeom>
          <a:ln w="28575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/>
          <p:cNvSpPr txBox="1"/>
          <p:nvPr/>
        </p:nvSpPr>
        <p:spPr>
          <a:xfrm>
            <a:off x="6102096" y="2743419"/>
            <a:ext cx="822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100 </a:t>
            </a:r>
            <a:r>
              <a:rPr lang="nl-NL" sz="1400" b="1" dirty="0" err="1"/>
              <a:t>bp</a:t>
            </a:r>
            <a:endParaRPr lang="nl-NL" sz="1400" b="1" dirty="0"/>
          </a:p>
        </p:txBody>
      </p:sp>
      <p:pic>
        <p:nvPicPr>
          <p:cNvPr id="36" name="Picture 6" descr="http://openwetware.org/images/b/b2/Gel_diagramsm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" t="-35829" r="-923" b="122805"/>
          <a:stretch/>
        </p:blipFill>
        <p:spPr bwMode="auto">
          <a:xfrm>
            <a:off x="6477857" y="3201139"/>
            <a:ext cx="2629566" cy="42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Rechte verbindingslijn 36"/>
          <p:cNvCxnSpPr/>
          <p:nvPr/>
        </p:nvCxnSpPr>
        <p:spPr>
          <a:xfrm>
            <a:off x="3519404" y="3321331"/>
            <a:ext cx="381045" cy="0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/>
          <p:cNvCxnSpPr/>
          <p:nvPr/>
        </p:nvCxnSpPr>
        <p:spPr>
          <a:xfrm>
            <a:off x="4235900" y="3313864"/>
            <a:ext cx="381045" cy="0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/>
          <p:cNvCxnSpPr/>
          <p:nvPr/>
        </p:nvCxnSpPr>
        <p:spPr>
          <a:xfrm>
            <a:off x="2757313" y="3321331"/>
            <a:ext cx="381045" cy="0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6" descr="http://openwetware.org/images/b/b2/Gel_diagramsm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" t="-35829" r="-923" b="122805"/>
          <a:stretch/>
        </p:blipFill>
        <p:spPr bwMode="auto">
          <a:xfrm>
            <a:off x="5287283" y="3640278"/>
            <a:ext cx="2629566" cy="42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Rechte verbindingslijn met pijl 46"/>
          <p:cNvCxnSpPr/>
          <p:nvPr/>
        </p:nvCxnSpPr>
        <p:spPr>
          <a:xfrm flipH="1">
            <a:off x="5199888" y="3321331"/>
            <a:ext cx="658368" cy="0"/>
          </a:xfrm>
          <a:prstGeom prst="straightConnector1">
            <a:avLst/>
          </a:prstGeom>
          <a:ln w="28575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vak 48"/>
          <p:cNvSpPr txBox="1"/>
          <p:nvPr/>
        </p:nvSpPr>
        <p:spPr>
          <a:xfrm>
            <a:off x="6051218" y="3143257"/>
            <a:ext cx="2170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50 </a:t>
            </a:r>
            <a:r>
              <a:rPr lang="nl-NL" sz="1400" b="1" dirty="0" err="1"/>
              <a:t>bp</a:t>
            </a:r>
            <a:r>
              <a:rPr lang="nl-NL" sz="1400" b="1" dirty="0"/>
              <a:t> = primer </a:t>
            </a:r>
            <a:r>
              <a:rPr lang="nl-NL" sz="1400" b="1" dirty="0" err="1"/>
              <a:t>dimer</a:t>
            </a:r>
            <a:endParaRPr lang="nl-NL" sz="1400" b="1" dirty="0"/>
          </a:p>
        </p:txBody>
      </p:sp>
    </p:spTree>
    <p:extLst>
      <p:ext uri="{BB962C8B-B14F-4D97-AF65-F5344CB8AC3E}">
        <p14:creationId xmlns:p14="http://schemas.microsoft.com/office/powerpoint/2010/main" val="299075235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nl-NL" dirty="0"/>
              <a:t>Drie rolkoffers</a:t>
            </a:r>
          </a:p>
          <a:p>
            <a:pPr lvl="1"/>
            <a:r>
              <a:rPr lang="nl-NL" dirty="0"/>
              <a:t>Apparatuur</a:t>
            </a:r>
          </a:p>
          <a:p>
            <a:pPr lvl="1"/>
            <a:r>
              <a:rPr lang="nl-NL" dirty="0"/>
              <a:t>Reagentia</a:t>
            </a:r>
          </a:p>
          <a:p>
            <a:pPr lvl="1"/>
            <a:r>
              <a:rPr lang="nl-NL" dirty="0"/>
              <a:t>Docenten- en leerlingenhandleiding</a:t>
            </a:r>
          </a:p>
          <a:p>
            <a:r>
              <a:rPr lang="nl-NL" dirty="0"/>
              <a:t>Practicum ‘Proef je PTC?’</a:t>
            </a:r>
          </a:p>
          <a:p>
            <a:pPr lvl="1"/>
            <a:r>
              <a:rPr lang="nl-NL" dirty="0"/>
              <a:t>Pipetteeroefening in 1 lesuur</a:t>
            </a:r>
          </a:p>
          <a:p>
            <a:pPr lvl="1"/>
            <a:r>
              <a:rPr lang="nl-NL" dirty="0"/>
              <a:t>Practicum in 4 lesuren, wat opgedeeld kan worden. 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de ABE </a:t>
            </a:r>
            <a:r>
              <a:rPr lang="nl-NL" dirty="0" err="1"/>
              <a:t>Leskist</a:t>
            </a:r>
            <a:r>
              <a:rPr lang="nl-NL" dirty="0"/>
              <a:t> ‘Proef je PTC?’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583" y="4550668"/>
            <a:ext cx="1739993" cy="58287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579" y="1280161"/>
            <a:ext cx="2923222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2514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363538" y="1130172"/>
            <a:ext cx="8416782" cy="3114475"/>
          </a:xfrm>
        </p:spPr>
        <p:txBody>
          <a:bodyPr/>
          <a:lstStyle/>
          <a:p>
            <a:r>
              <a:rPr lang="nl-NL" sz="1800" dirty="0"/>
              <a:t>Sinds 2017 een samenwerking met Amgen Biotech Experience (ABE)</a:t>
            </a:r>
          </a:p>
          <a:p>
            <a:r>
              <a:rPr lang="nl-NL" sz="1800" dirty="0"/>
              <a:t>Sinds 2019 een nieuwe </a:t>
            </a:r>
            <a:r>
              <a:rPr lang="nl-NL" sz="1800" dirty="0" err="1"/>
              <a:t>Leskist</a:t>
            </a:r>
            <a:r>
              <a:rPr lang="nl-NL" sz="1800" dirty="0"/>
              <a:t> ‘Proef je PTC?’ locatie Amsterdam</a:t>
            </a:r>
          </a:p>
          <a:p>
            <a:r>
              <a:rPr lang="nl-NL" sz="1800" dirty="0"/>
              <a:t>Sinds 2021 een twee </a:t>
            </a:r>
            <a:r>
              <a:rPr lang="nl-NL" sz="1800" dirty="0" err="1"/>
              <a:t>Leskist</a:t>
            </a:r>
            <a:r>
              <a:rPr lang="nl-NL" sz="1800" dirty="0"/>
              <a:t> ‘Proef je PTC?’ locatie Nijmegen</a:t>
            </a:r>
          </a:p>
          <a:p>
            <a:endParaRPr lang="nl-NL" sz="1050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Reizende DNA-labs &amp; ABE </a:t>
            </a:r>
            <a:r>
              <a:rPr lang="nl-NL" dirty="0" err="1"/>
              <a:t>NEderland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583" y="4550668"/>
            <a:ext cx="1739993" cy="58287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475" y="2600565"/>
            <a:ext cx="1880614" cy="1252907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65" y="2695620"/>
            <a:ext cx="1434083" cy="106279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363" y="2695620"/>
            <a:ext cx="1879361" cy="125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5906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nl-NL" dirty="0"/>
              <a:t>Havo bovenbouw</a:t>
            </a:r>
          </a:p>
          <a:p>
            <a:r>
              <a:rPr lang="nl-NL" dirty="0"/>
              <a:t>Vwo bovenbouw</a:t>
            </a:r>
          </a:p>
          <a:p>
            <a:endParaRPr lang="nl-NL" dirty="0"/>
          </a:p>
          <a:p>
            <a:r>
              <a:rPr lang="nl-NL" dirty="0"/>
              <a:t>Pipetteeroefening</a:t>
            </a:r>
          </a:p>
          <a:p>
            <a:pPr lvl="1"/>
            <a:r>
              <a:rPr lang="nl-NL" dirty="0"/>
              <a:t>Havo/vwo onderbouw</a:t>
            </a:r>
          </a:p>
          <a:p>
            <a:pPr lvl="1"/>
            <a:r>
              <a:rPr lang="nl-NL" dirty="0"/>
              <a:t>Vmbo</a:t>
            </a:r>
          </a:p>
          <a:p>
            <a:pPr lvl="1"/>
            <a:endParaRPr lang="nl-NL" dirty="0"/>
          </a:p>
          <a:p>
            <a:r>
              <a:rPr lang="nl-NL" dirty="0"/>
              <a:t>PWS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marL="6351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 wie is de ABE </a:t>
            </a:r>
            <a:r>
              <a:rPr lang="nl-NL" dirty="0" err="1"/>
              <a:t>Leskist</a:t>
            </a:r>
            <a:r>
              <a:rPr lang="nl-NL" dirty="0"/>
              <a:t> ‘Proef je PTC?’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583" y="4550668"/>
            <a:ext cx="1739993" cy="58287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579" y="1280161"/>
            <a:ext cx="2923222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656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4"/>
          </p:nvPr>
        </p:nvSpPr>
        <p:spPr>
          <a:xfrm>
            <a:off x="6901543" y="1005841"/>
            <a:ext cx="2251600" cy="3553460"/>
          </a:xfrm>
        </p:spPr>
        <p:txBody>
          <a:bodyPr/>
          <a:lstStyle/>
          <a:p>
            <a:pPr marL="225419" lvl="1" indent="0" algn="ctr">
              <a:buNone/>
            </a:pPr>
            <a:r>
              <a:rPr lang="nl-NL" sz="1600" dirty="0">
                <a:solidFill>
                  <a:schemeClr val="bg1"/>
                </a:solidFill>
              </a:rPr>
              <a:t>Doel: Kennismaken met de ABE </a:t>
            </a:r>
            <a:r>
              <a:rPr lang="nl-NL" sz="1600" dirty="0" err="1">
                <a:solidFill>
                  <a:schemeClr val="bg1"/>
                </a:solidFill>
              </a:rPr>
              <a:t>Leskist</a:t>
            </a:r>
            <a:r>
              <a:rPr lang="nl-NL" sz="1600" dirty="0">
                <a:solidFill>
                  <a:schemeClr val="bg1"/>
                </a:solidFill>
              </a:rPr>
              <a:t> ‘Proef je PTC?’</a:t>
            </a:r>
          </a:p>
          <a:p>
            <a:pPr marL="457188" lvl="2" indent="0">
              <a:buNone/>
            </a:pPr>
            <a:endParaRPr lang="nl-NL" sz="1600" dirty="0"/>
          </a:p>
          <a:p>
            <a:pPr marL="457188" lvl="2" indent="0">
              <a:buNone/>
            </a:pPr>
            <a:endParaRPr lang="nl-NL" sz="1600" dirty="0"/>
          </a:p>
          <a:p>
            <a:pPr marL="457188" lvl="2" indent="0">
              <a:buNone/>
            </a:pPr>
            <a:endParaRPr lang="nl-NL" sz="1600" dirty="0"/>
          </a:p>
          <a:p>
            <a:pPr marL="457188" lvl="2" indent="0">
              <a:buNone/>
            </a:pPr>
            <a:endParaRPr lang="nl-NL" sz="1600" dirty="0"/>
          </a:p>
          <a:p>
            <a:pPr marL="457188" lvl="2" indent="0">
              <a:buNone/>
            </a:pPr>
            <a:endParaRPr lang="nl-NL" sz="1600" dirty="0"/>
          </a:p>
          <a:p>
            <a:pPr marL="457188" lvl="2" indent="0">
              <a:buNone/>
            </a:pPr>
            <a:endParaRPr lang="nl-NL" sz="1600" dirty="0"/>
          </a:p>
          <a:p>
            <a:pPr marL="457188" lvl="2" indent="0">
              <a:buNone/>
            </a:pPr>
            <a:endParaRPr lang="nl-NL" sz="16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Meteen aan de slag!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583" y="4550668"/>
            <a:ext cx="1739993" cy="582876"/>
          </a:xfrm>
          <a:prstGeom prst="rect">
            <a:avLst/>
          </a:prstGeom>
        </p:spPr>
      </p:pic>
      <p:sp>
        <p:nvSpPr>
          <p:cNvPr id="18" name="Tijdelijke aanduiding voor inhoud 17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377" y="923313"/>
            <a:ext cx="6624079" cy="3627355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230588" y="2320857"/>
            <a:ext cx="6765868" cy="24249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293F05B-1D10-41EF-A027-6740607E6D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299" y="2815121"/>
            <a:ext cx="2411682" cy="160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411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nl-NL" dirty="0"/>
              <a:t>Pipeteer 14ul van het PCR in jouw epje</a:t>
            </a:r>
          </a:p>
          <a:p>
            <a:r>
              <a:rPr lang="nl-NL" dirty="0"/>
              <a:t>Voeg 1 µl restrictie enzym toe aan het PCR product (14 µl)</a:t>
            </a:r>
          </a:p>
          <a:p>
            <a:r>
              <a:rPr lang="nl-NL" dirty="0"/>
              <a:t>Om goed te mixen, pipetteer op en neer</a:t>
            </a:r>
          </a:p>
          <a:p>
            <a:r>
              <a:rPr lang="nl-NL" dirty="0"/>
              <a:t>Wanneer nodig, gebruik de minicentrifuge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*Let op: restrictie enzym in de koeler houden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Restrictie digestie (1)</a:t>
            </a: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518754"/>
              </p:ext>
            </p:extLst>
          </p:nvPr>
        </p:nvGraphicFramePr>
        <p:xfrm>
          <a:off x="6163056" y="1371424"/>
          <a:ext cx="2828544" cy="1709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5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744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Volume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068">
                <a:tc>
                  <a:txBody>
                    <a:bodyPr/>
                    <a:lstStyle/>
                    <a:p>
                      <a:r>
                        <a:rPr lang="nl-NL" sz="1600" dirty="0"/>
                        <a:t>PCR 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14 µl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068">
                <a:tc>
                  <a:txBody>
                    <a:bodyPr/>
                    <a:lstStyle/>
                    <a:p>
                      <a:r>
                        <a:rPr lang="nl-NL" sz="1600" dirty="0"/>
                        <a:t>Restrictie</a:t>
                      </a:r>
                      <a:r>
                        <a:rPr lang="nl-NL" sz="1600" baseline="0" dirty="0"/>
                        <a:t> </a:t>
                      </a:r>
                      <a:r>
                        <a:rPr lang="nl-NL" sz="1600" dirty="0"/>
                        <a:t>enzym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285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/>
                        <a:t>1 µl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530">
                <a:tc>
                  <a:txBody>
                    <a:bodyPr/>
                    <a:lstStyle/>
                    <a:p>
                      <a:r>
                        <a:rPr lang="nl-NL" sz="1600" dirty="0"/>
                        <a:t>Totaal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285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/>
                        <a:t>15 µl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583" y="4550668"/>
            <a:ext cx="1739993" cy="58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736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4"/>
          </p:nvPr>
        </p:nvSpPr>
        <p:spPr>
          <a:xfrm>
            <a:off x="6053327" y="1005841"/>
            <a:ext cx="3099816" cy="1307595"/>
          </a:xfrm>
        </p:spPr>
        <p:txBody>
          <a:bodyPr/>
          <a:lstStyle/>
          <a:p>
            <a:r>
              <a:rPr lang="nl-NL" sz="1400" dirty="0"/>
              <a:t>Maak met de laptop connectie met de juiste miniPCR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5"/>
          </p:nvPr>
        </p:nvSpPr>
        <p:spPr>
          <a:xfrm>
            <a:off x="81434" y="1184744"/>
            <a:ext cx="5689600" cy="3118104"/>
          </a:xfrm>
        </p:spPr>
        <p:txBody>
          <a:bodyPr/>
          <a:lstStyle/>
          <a:p>
            <a:r>
              <a:rPr lang="nl-NL" dirty="0"/>
              <a:t>Zet de samples in de PCR machine</a:t>
            </a:r>
          </a:p>
          <a:p>
            <a:r>
              <a:rPr lang="nl-NL" dirty="0"/>
              <a:t>Open Heat Block protocol </a:t>
            </a:r>
            <a:r>
              <a:rPr lang="nl-NL" dirty="0" err="1"/>
              <a:t>dmv</a:t>
            </a:r>
            <a:r>
              <a:rPr lang="nl-NL" dirty="0"/>
              <a:t> het plusje</a:t>
            </a:r>
          </a:p>
          <a:p>
            <a:r>
              <a:rPr lang="nl-NL" dirty="0" err="1"/>
              <a:t>Incubeer</a:t>
            </a:r>
            <a:r>
              <a:rPr lang="nl-NL" dirty="0"/>
              <a:t> de samples voor </a:t>
            </a:r>
          </a:p>
          <a:p>
            <a:pPr marL="0" indent="0">
              <a:buNone/>
            </a:pPr>
            <a:r>
              <a:rPr lang="nl-NL" dirty="0"/>
              <a:t>	15 minuten op 37 graden</a:t>
            </a:r>
          </a:p>
          <a:p>
            <a:pPr marL="0" indent="0">
              <a:buNone/>
            </a:pPr>
            <a:r>
              <a:rPr lang="nl-NL" dirty="0"/>
              <a:t>    </a:t>
            </a:r>
            <a:r>
              <a:rPr lang="nl-NL" dirty="0" err="1"/>
              <a:t>celsius</a:t>
            </a: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Restrictie digestie (2)</a:t>
            </a:r>
          </a:p>
        </p:txBody>
      </p:sp>
      <p:pic>
        <p:nvPicPr>
          <p:cNvPr id="5" name="Afbeelding 4"/>
          <p:cNvPicPr/>
          <p:nvPr/>
        </p:nvPicPr>
        <p:blipFill rotWithShape="1">
          <a:blip r:embed="rId2"/>
          <a:srcRect l="26605" t="18898" r="25944" b="20697"/>
          <a:stretch/>
        </p:blipFill>
        <p:spPr bwMode="auto">
          <a:xfrm>
            <a:off x="3968964" y="1982397"/>
            <a:ext cx="2084175" cy="25682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583" y="4550668"/>
            <a:ext cx="1739993" cy="58287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67"/>
          <a:stretch/>
        </p:blipFill>
        <p:spPr>
          <a:xfrm>
            <a:off x="6053139" y="1982397"/>
            <a:ext cx="3100004" cy="2568271"/>
          </a:xfrm>
          <a:prstGeom prst="rect">
            <a:avLst/>
          </a:prstGeom>
        </p:spPr>
      </p:pic>
      <p:sp>
        <p:nvSpPr>
          <p:cNvPr id="8" name="Ovaal 7"/>
          <p:cNvSpPr/>
          <p:nvPr/>
        </p:nvSpPr>
        <p:spPr>
          <a:xfrm>
            <a:off x="7569641" y="2083242"/>
            <a:ext cx="508883" cy="5406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9344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63538" y="422747"/>
            <a:ext cx="8416925" cy="492443"/>
          </a:xfrm>
        </p:spPr>
        <p:txBody>
          <a:bodyPr/>
          <a:lstStyle/>
          <a:p>
            <a:r>
              <a:rPr lang="nl-NL" dirty="0"/>
              <a:t>Restrictie digestie (3)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583" y="4550668"/>
            <a:ext cx="1739993" cy="582876"/>
          </a:xfrm>
          <a:prstGeom prst="rect">
            <a:avLst/>
          </a:prstGeom>
        </p:spPr>
      </p:pic>
      <p:pic>
        <p:nvPicPr>
          <p:cNvPr id="7" name="Picture 2" descr="Afbeeldingsresultaat voor Fnu4H1 restriction site">
            <a:extLst>
              <a:ext uri="{FF2B5EF4-FFF2-40B4-BE49-F238E27FC236}">
                <a16:creationId xmlns:a16="http://schemas.microsoft.com/office/drawing/2014/main" id="{455D36B6-67B2-4208-9BDB-6376B64E2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075" y="1024902"/>
            <a:ext cx="5610158" cy="353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tekst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517883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nl-NL" sz="2000" dirty="0"/>
              <a:t>Pipetteer in laan 1, 10μL DNA ladder</a:t>
            </a:r>
          </a:p>
          <a:p>
            <a:pPr marL="231770" lvl="1" indent="-23177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dirty="0"/>
              <a:t>Pipetteer 12μL van de samples in laan 2-9</a:t>
            </a:r>
          </a:p>
          <a:p>
            <a:pPr marL="231770" lvl="1" indent="-23177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dirty="0"/>
              <a:t>Noteer in welke laan wiens sample zit</a:t>
            </a:r>
          </a:p>
          <a:p>
            <a:r>
              <a:rPr lang="nl-NL" sz="2000" dirty="0"/>
              <a:t>Zet de gel-elektroforese aan en klik op de ´</a:t>
            </a:r>
            <a:r>
              <a:rPr lang="nl-NL" sz="2000" i="1" dirty="0"/>
              <a:t>run</a:t>
            </a:r>
            <a:r>
              <a:rPr lang="nl-NL" sz="2000" dirty="0"/>
              <a:t>´ knop </a:t>
            </a:r>
          </a:p>
          <a:p>
            <a:endParaRPr lang="nl-NL" sz="2000" dirty="0"/>
          </a:p>
          <a:p>
            <a:pPr marL="231770" lvl="1" indent="-23177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Gel-</a:t>
            </a:r>
            <a:r>
              <a:rPr lang="nl-NL" dirty="0" err="1"/>
              <a:t>eleKtroforese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45"/>
          <a:stretch/>
        </p:blipFill>
        <p:spPr bwMode="auto">
          <a:xfrm>
            <a:off x="6917118" y="1349185"/>
            <a:ext cx="1539875" cy="2985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583" y="4550668"/>
            <a:ext cx="1739993" cy="58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914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f232296b-c727-4f0c-820d-081e2fec42c5"/>
</p:tagLst>
</file>

<file path=ppt/theme/theme1.xml><?xml version="1.0" encoding="utf-8"?>
<a:theme xmlns:a="http://schemas.openxmlformats.org/drawingml/2006/main" name="2016 Amgen Corporate Template_16x9_INTERNAL">
  <a:themeElements>
    <a:clrScheme name="AmgenColors">
      <a:dk1>
        <a:srgbClr val="000000"/>
      </a:dk1>
      <a:lt1>
        <a:srgbClr val="FFFFFF"/>
      </a:lt1>
      <a:dk2>
        <a:srgbClr val="716F73"/>
      </a:dk2>
      <a:lt2>
        <a:srgbClr val="00BCE4"/>
      </a:lt2>
      <a:accent1>
        <a:srgbClr val="0063C3"/>
      </a:accent1>
      <a:accent2>
        <a:srgbClr val="88C765"/>
      </a:accent2>
      <a:accent3>
        <a:srgbClr val="F3C108"/>
      </a:accent3>
      <a:accent4>
        <a:srgbClr val="D34D2F"/>
      </a:accent4>
      <a:accent5>
        <a:srgbClr val="597B7C"/>
      </a:accent5>
      <a:accent6>
        <a:srgbClr val="005480"/>
      </a:accent6>
      <a:hlink>
        <a:srgbClr val="2DBCB6"/>
      </a:hlink>
      <a:folHlink>
        <a:srgbClr val="B2A97E"/>
      </a:folHlink>
    </a:clrScheme>
    <a:fontScheme name="Amgen Corporate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ap="rnd">
          <a:solidFill>
            <a:schemeClr val="tx1"/>
          </a:solidFill>
          <a:tailEnd type="stealth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17 Amgen Corporate Template_16x9_INTERNAL_EXTERNAL.potx" id="{48E5096D-00E7-4E9C-9704-737409897562}" vid="{EF1A956B-3B03-46FB-A2D5-71314C52DA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 Amgen Corporate Template_16x9_INTERNAL_EXTERNAL</Template>
  <TotalTime>1854</TotalTime>
  <Words>566</Words>
  <Application>Microsoft Office PowerPoint</Application>
  <PresentationFormat>Diavoorstelling (16:9)</PresentationFormat>
  <Paragraphs>133</Paragraphs>
  <Slides>17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0" baseType="lpstr">
      <vt:lpstr>Arial</vt:lpstr>
      <vt:lpstr>Calibri</vt:lpstr>
      <vt:lpstr>2016 Amgen Corporate Template_16x9_INTERNAL</vt:lpstr>
      <vt:lpstr>ABE leskist ‘Proef je PTC?’</vt:lpstr>
      <vt:lpstr>Wat is de ABE Leskist ‘Proef je PTC?’</vt:lpstr>
      <vt:lpstr>Reizende DNA-labs &amp; ABE NEderland</vt:lpstr>
      <vt:lpstr>Voor wie is de ABE Leskist ‘Proef je PTC?’</vt:lpstr>
      <vt:lpstr>Meteen aan de slag!</vt:lpstr>
      <vt:lpstr>Restrictie digestie (1)</vt:lpstr>
      <vt:lpstr>Restrictie digestie (2)</vt:lpstr>
      <vt:lpstr>Restrictie digestie (3)</vt:lpstr>
      <vt:lpstr>Gel-eleKtroforese</vt:lpstr>
      <vt:lpstr>Bitter proeven</vt:lpstr>
      <vt:lpstr>PowerPoint-presentatie</vt:lpstr>
      <vt:lpstr>Bitter proeven - Smaaktest</vt:lpstr>
      <vt:lpstr>ABE Leskist ‘Proef je PTC?’</vt:lpstr>
      <vt:lpstr>Meer informatie?</vt:lpstr>
      <vt:lpstr>Save the DATE</vt:lpstr>
      <vt:lpstr>Gel-eleKtroforese</vt:lpstr>
      <vt:lpstr>interpretatie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Confidential Proprietary Information Policy</dc:title>
  <dc:creator>Ross, Angela</dc:creator>
  <cp:lastModifiedBy>Rosenhart, M.M. (Melanie)</cp:lastModifiedBy>
  <cp:revision>63</cp:revision>
  <cp:lastPrinted>2022-11-10T13:48:10Z</cp:lastPrinted>
  <dcterms:created xsi:type="dcterms:W3CDTF">2017-12-07T00:03:58Z</dcterms:created>
  <dcterms:modified xsi:type="dcterms:W3CDTF">2022-11-11T08:39:00Z</dcterms:modified>
</cp:coreProperties>
</file>