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5" r:id="rId3"/>
    <p:sldId id="257" r:id="rId4"/>
    <p:sldId id="292" r:id="rId5"/>
    <p:sldId id="265" r:id="rId6"/>
    <p:sldId id="258" r:id="rId7"/>
    <p:sldId id="260" r:id="rId8"/>
    <p:sldId id="262" r:id="rId9"/>
    <p:sldId id="263" r:id="rId10"/>
    <p:sldId id="264" r:id="rId11"/>
    <p:sldId id="266" r:id="rId12"/>
    <p:sldId id="267" r:id="rId13"/>
    <p:sldId id="268" r:id="rId14"/>
    <p:sldId id="304" r:id="rId15"/>
    <p:sldId id="272" r:id="rId16"/>
    <p:sldId id="278" r:id="rId17"/>
    <p:sldId id="296" r:id="rId18"/>
    <p:sldId id="269" r:id="rId19"/>
    <p:sldId id="261" r:id="rId20"/>
    <p:sldId id="274" r:id="rId21"/>
    <p:sldId id="279" r:id="rId22"/>
    <p:sldId id="284" r:id="rId23"/>
    <p:sldId id="286" r:id="rId24"/>
    <p:sldId id="285" r:id="rId25"/>
    <p:sldId id="291" r:id="rId26"/>
    <p:sldId id="293" r:id="rId27"/>
    <p:sldId id="294" r:id="rId28"/>
    <p:sldId id="297" r:id="rId29"/>
    <p:sldId id="298" r:id="rId30"/>
    <p:sldId id="302" r:id="rId31"/>
    <p:sldId id="306" r:id="rId32"/>
    <p:sldId id="288" r:id="rId33"/>
    <p:sldId id="301" r:id="rId34"/>
    <p:sldId id="299" r:id="rId35"/>
    <p:sldId id="305" r:id="rId36"/>
    <p:sldId id="300" r:id="rId37"/>
  </p:sldIdLst>
  <p:sldSz cx="9144000" cy="6858000" type="screen4x3"/>
  <p:notesSz cx="6669088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12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205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36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8155" y="0"/>
            <a:ext cx="288936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229DC-7E39-44F3-AB20-3DE51F42483D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88936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8155" y="9377363"/>
            <a:ext cx="288936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ED1F1-6AB9-455B-980A-9F01403815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393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510F1-DEF9-4D92-8CA7-3E85DCF271EE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EB567-970A-47F7-9D4D-D0E712A34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690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Klopt</a:t>
            </a:r>
            <a:r>
              <a:rPr lang="nl-NL" baseline="0" dirty="0" smtClean="0"/>
              <a:t> rode tekst wat jou betreft?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EB567-970A-47F7-9D4D-D0E712A343E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03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jouw (werk)mail eraan</a:t>
            </a:r>
            <a:r>
              <a:rPr lang="nl-NL" baseline="0" dirty="0" smtClean="0"/>
              <a:t> toevoegen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EB567-970A-47F7-9D4D-D0E712A343E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605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Toegekend door de Koninklijke</a:t>
            </a:r>
            <a:r>
              <a:rPr lang="nl-NL" baseline="0" dirty="0" smtClean="0"/>
              <a:t> Hollandse Maatschappij der Wetenschappen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EB567-970A-47F7-9D4D-D0E712A343E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5172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smtClean="0"/>
              <a:t>(vgl. bladgroenkorrel: wel organel: dubbelmembraan en bevat DNA)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EB567-970A-47F7-9D4D-D0E712A343E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2249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Vertalen: aseksuele reproductie = celdeling; </a:t>
            </a:r>
            <a:r>
              <a:rPr lang="nl-NL" dirty="0" err="1" smtClean="0"/>
              <a:t>heterocyst</a:t>
            </a:r>
            <a:r>
              <a:rPr lang="nl-NL" dirty="0" smtClean="0"/>
              <a:t> = blaasje voor stikstof-fixatie;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akineet</a:t>
            </a:r>
            <a:r>
              <a:rPr lang="nl-NL" baseline="0" dirty="0" smtClean="0"/>
              <a:t> = dikwandige rustende spore; overleeft extreme omstandigheden, </a:t>
            </a:r>
            <a:r>
              <a:rPr lang="nl-NL" baseline="0" dirty="0" err="1" smtClean="0"/>
              <a:t>bijv</a:t>
            </a:r>
            <a:r>
              <a:rPr lang="nl-NL" baseline="0" dirty="0" smtClean="0"/>
              <a:t> winterse koude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EB567-970A-47F7-9D4D-D0E712A343E2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219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3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504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40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881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282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38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50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45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45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23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251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48682-6EF6-4737-97F4-020136A8B6F7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473B-F2EC-4584-9A8C-B905421F60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98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LsGLo0FzWs" TargetMode="External"/><Relationship Id="rId2" Type="http://schemas.openxmlformats.org/officeDocument/2006/relationships/hyperlink" Target="https://www.youtube.com/watch?v=ngJmIa7ijbU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slideshare.net/mksateesh/mks-cyanobacteria-10118076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SHmwIZ9FNw" TargetMode="External"/><Relationship Id="rId2" Type="http://schemas.openxmlformats.org/officeDocument/2006/relationships/hyperlink" Target="https://www.scienceinschool.org/nl/2011/issue21/azolla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2ahUKEwiituqM3IziAhVRZ1AKHYeCCI4QjRx6BAgBEAU&amp;url=https://www.slideshare.net/SRI.CORNELL/1449-azolla-rice-duck-fish-farming-systems-with-sri&amp;psig=AOvVaw0_YX4BuM1LbWfFvYs8EKnT&amp;ust=1557431898781506" TargetMode="External"/><Relationship Id="rId2" Type="http://schemas.openxmlformats.org/officeDocument/2006/relationships/hyperlink" Target="https://www.slideshare.net/SRI.CORNELL/1449-azolla-rice-duck-fish-farming-systems-with-sr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biologiepagina.nl/Flashfiles/Ispring/nijntjeenhetnitraat.htm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krj@bornego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ag@dockinga.n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4664"/>
            <a:ext cx="285487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1035546"/>
          </a:xfrm>
        </p:spPr>
        <p:txBody>
          <a:bodyPr>
            <a:noAutofit/>
          </a:bodyPr>
          <a:lstStyle/>
          <a:p>
            <a:r>
              <a:rPr lang="nl-NL" sz="4000" dirty="0" smtClean="0">
                <a:latin typeface="Arial Narrow" panose="020B0606020202030204" pitchFamily="34" charset="0"/>
              </a:rPr>
              <a:t>Kroosvaren en kompaan:</a:t>
            </a:r>
            <a:br>
              <a:rPr lang="nl-NL" sz="4000" dirty="0" smtClean="0">
                <a:latin typeface="Arial Narrow" panose="020B0606020202030204" pitchFamily="34" charset="0"/>
              </a:rPr>
            </a:br>
            <a:r>
              <a:rPr lang="nl-NL" sz="4000" dirty="0" smtClean="0">
                <a:latin typeface="Arial Narrow" panose="020B0606020202030204" pitchFamily="34" charset="0"/>
              </a:rPr>
              <a:t>samen niet te verslaan</a:t>
            </a:r>
            <a:endParaRPr lang="nl-NL" sz="4000" dirty="0">
              <a:latin typeface="Arial Narrow" panose="020B0606020202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96" y="3789040"/>
            <a:ext cx="4196253" cy="161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403648" y="5733256"/>
            <a:ext cx="686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Arial Narrow" panose="020B0606020202030204" pitchFamily="34" charset="0"/>
              </a:rPr>
              <a:t>Gepke</a:t>
            </a:r>
            <a:r>
              <a:rPr lang="nl-NL" dirty="0" smtClean="0">
                <a:latin typeface="Arial Narrow" panose="020B0606020202030204" pitchFamily="34" charset="0"/>
              </a:rPr>
              <a:t> van der Molen- van der Wal &amp; Jos Kramer- Kolleman, </a:t>
            </a:r>
            <a:r>
              <a:rPr lang="nl-NL" dirty="0" err="1" smtClean="0">
                <a:latin typeface="Arial Narrow" panose="020B0606020202030204" pitchFamily="34" charset="0"/>
              </a:rPr>
              <a:t>NiBi</a:t>
            </a:r>
            <a:r>
              <a:rPr lang="nl-NL" dirty="0" smtClean="0">
                <a:latin typeface="Arial Narrow" panose="020B0606020202030204" pitchFamily="34" charset="0"/>
              </a:rPr>
              <a:t> – 11 mei 2019</a:t>
            </a:r>
            <a:endParaRPr lang="nl-NL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52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3008313" cy="1162050"/>
          </a:xfrm>
        </p:spPr>
        <p:txBody>
          <a:bodyPr/>
          <a:lstStyle/>
          <a:p>
            <a:r>
              <a:rPr lang="nl-NL" b="0" dirty="0" smtClean="0">
                <a:latin typeface="Arial Narrow" panose="020B0606020202030204" pitchFamily="34" charset="0"/>
              </a:rPr>
              <a:t>Cees Gauw</a:t>
            </a:r>
            <a:br>
              <a:rPr lang="nl-NL" b="0" dirty="0" smtClean="0">
                <a:latin typeface="Arial Narrow" panose="020B0606020202030204" pitchFamily="34" charset="0"/>
              </a:rPr>
            </a:br>
            <a:r>
              <a:rPr lang="nl-NL" b="0" dirty="0" smtClean="0">
                <a:latin typeface="Arial Narrow" panose="020B0606020202030204" pitchFamily="34" charset="0"/>
              </a:rPr>
              <a:t>docent akkerbouw en tuinbouw HVHL </a:t>
            </a:r>
            <a:endParaRPr lang="nl-NL" sz="1400" b="0" dirty="0">
              <a:latin typeface="Arial Narrow" panose="020B060602020203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979836" y="3068960"/>
            <a:ext cx="2706964" cy="30572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400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sz="3200" b="1" dirty="0" smtClean="0">
                <a:latin typeface="Arial Narrow" panose="020B0606020202030204" pitchFamily="34" charset="0"/>
              </a:rPr>
              <a:t>2- Eendenkroos</a:t>
            </a:r>
          </a:p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72" y="548680"/>
            <a:ext cx="4752528" cy="580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1511"/>
            <a:ext cx="52959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7" y="2708920"/>
            <a:ext cx="343008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039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 smtClean="0">
                <a:latin typeface="Arial Narrow" panose="020B0606020202030204" pitchFamily="34" charset="0"/>
              </a:rPr>
              <a:t>Eendenkroos</a:t>
            </a:r>
            <a:endParaRPr lang="nl-NL" sz="4000" b="1" dirty="0">
              <a:latin typeface="Arial Narrow" panose="020B060602020203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842992" cy="2332855"/>
          </a:xfrm>
        </p:spPr>
        <p:txBody>
          <a:bodyPr>
            <a:normAutofit/>
          </a:bodyPr>
          <a:lstStyle/>
          <a:p>
            <a:r>
              <a:rPr lang="nl-NL" sz="2400" dirty="0" smtClean="0">
                <a:latin typeface="Arial Narrow" panose="020B0606020202030204" pitchFamily="34" charset="0"/>
              </a:rPr>
              <a:t>Klein kroos (</a:t>
            </a:r>
            <a:r>
              <a:rPr lang="nl-NL" sz="2400" dirty="0" err="1" smtClean="0">
                <a:latin typeface="Arial Narrow" panose="020B0606020202030204" pitchFamily="34" charset="0"/>
              </a:rPr>
              <a:t>Lemna</a:t>
            </a:r>
            <a:r>
              <a:rPr lang="nl-NL" sz="2400" dirty="0" smtClean="0">
                <a:latin typeface="Arial Narrow" panose="020B0606020202030204" pitchFamily="34" charset="0"/>
              </a:rPr>
              <a:t> Minor)</a:t>
            </a:r>
          </a:p>
          <a:p>
            <a:r>
              <a:rPr lang="nl-NL" sz="2400" dirty="0" smtClean="0">
                <a:latin typeface="Arial Narrow" panose="020B0606020202030204" pitchFamily="34" charset="0"/>
              </a:rPr>
              <a:t>Bultkroos (</a:t>
            </a:r>
            <a:r>
              <a:rPr lang="nl-NL" sz="2400" dirty="0" err="1" smtClean="0">
                <a:latin typeface="Arial Narrow" panose="020B0606020202030204" pitchFamily="34" charset="0"/>
              </a:rPr>
              <a:t>Lemna</a:t>
            </a:r>
            <a:r>
              <a:rPr lang="nl-NL" sz="2400" dirty="0" smtClean="0">
                <a:latin typeface="Arial Narrow" panose="020B0606020202030204" pitchFamily="34" charset="0"/>
              </a:rPr>
              <a:t> </a:t>
            </a:r>
            <a:r>
              <a:rPr lang="nl-NL" sz="2400" dirty="0" err="1" smtClean="0">
                <a:latin typeface="Arial Narrow" panose="020B0606020202030204" pitchFamily="34" charset="0"/>
              </a:rPr>
              <a:t>Gibba</a:t>
            </a:r>
            <a:r>
              <a:rPr lang="nl-NL" sz="2400" dirty="0" smtClean="0">
                <a:latin typeface="Arial Narrow" panose="020B0606020202030204" pitchFamily="34" charset="0"/>
              </a:rPr>
              <a:t>)</a:t>
            </a:r>
          </a:p>
          <a:p>
            <a:r>
              <a:rPr lang="nl-NL" sz="2400" dirty="0" smtClean="0">
                <a:latin typeface="Arial Narrow" panose="020B0606020202030204" pitchFamily="34" charset="0"/>
              </a:rPr>
              <a:t>Dwergkroos (</a:t>
            </a:r>
            <a:r>
              <a:rPr lang="nl-NL" sz="2400" dirty="0" err="1" smtClean="0">
                <a:latin typeface="Arial Narrow" panose="020B0606020202030204" pitchFamily="34" charset="0"/>
              </a:rPr>
              <a:t>Lemna</a:t>
            </a:r>
            <a:r>
              <a:rPr lang="nl-NL" sz="2400" dirty="0" smtClean="0">
                <a:latin typeface="Arial Narrow" panose="020B0606020202030204" pitchFamily="34" charset="0"/>
              </a:rPr>
              <a:t> </a:t>
            </a:r>
            <a:r>
              <a:rPr lang="nl-NL" sz="2400" dirty="0" err="1" smtClean="0">
                <a:latin typeface="Arial Narrow" panose="020B0606020202030204" pitchFamily="34" charset="0"/>
              </a:rPr>
              <a:t>Minuta</a:t>
            </a:r>
            <a:r>
              <a:rPr lang="nl-NL" sz="2400" dirty="0" smtClean="0">
                <a:latin typeface="Arial Narrow" panose="020B0606020202030204" pitchFamily="34" charset="0"/>
              </a:rPr>
              <a:t>)</a:t>
            </a:r>
          </a:p>
          <a:p>
            <a:r>
              <a:rPr lang="nl-NL" sz="2400" dirty="0" err="1" smtClean="0">
                <a:latin typeface="Arial Narrow" panose="020B0606020202030204" pitchFamily="34" charset="0"/>
              </a:rPr>
              <a:t>Wortelloos</a:t>
            </a:r>
            <a:r>
              <a:rPr lang="nl-NL" sz="2400" dirty="0" smtClean="0">
                <a:latin typeface="Arial Narrow" panose="020B0606020202030204" pitchFamily="34" charset="0"/>
              </a:rPr>
              <a:t> kroos (</a:t>
            </a:r>
            <a:r>
              <a:rPr lang="nl-NL" sz="2400" dirty="0" err="1" smtClean="0">
                <a:latin typeface="Arial Narrow" panose="020B0606020202030204" pitchFamily="34" charset="0"/>
              </a:rPr>
              <a:t>Wolffia</a:t>
            </a:r>
            <a:r>
              <a:rPr lang="nl-NL" sz="2400" dirty="0" smtClean="0">
                <a:latin typeface="Arial Narrow" panose="020B0606020202030204" pitchFamily="34" charset="0"/>
              </a:rPr>
              <a:t> </a:t>
            </a:r>
            <a:r>
              <a:rPr lang="nl-NL" sz="2400" dirty="0" err="1" smtClean="0">
                <a:latin typeface="Arial Narrow" panose="020B0606020202030204" pitchFamily="34" charset="0"/>
              </a:rPr>
              <a:t>arrhiza</a:t>
            </a:r>
            <a:r>
              <a:rPr lang="nl-NL" sz="2400" dirty="0" smtClean="0">
                <a:latin typeface="Arial Narrow" panose="020B0606020202030204" pitchFamily="34" charset="0"/>
              </a:rPr>
              <a:t>)</a:t>
            </a:r>
          </a:p>
          <a:p>
            <a:r>
              <a:rPr lang="nl-NL" sz="2400" dirty="0" err="1" smtClean="0">
                <a:latin typeface="Arial Narrow" panose="020B0606020202030204" pitchFamily="34" charset="0"/>
              </a:rPr>
              <a:t>Veelwortellig</a:t>
            </a:r>
            <a:r>
              <a:rPr lang="nl-NL" sz="2400" dirty="0" smtClean="0">
                <a:latin typeface="Arial Narrow" panose="020B0606020202030204" pitchFamily="34" charset="0"/>
              </a:rPr>
              <a:t> kroos(</a:t>
            </a:r>
            <a:r>
              <a:rPr lang="nl-NL" sz="2400" dirty="0" err="1" smtClean="0">
                <a:latin typeface="Arial Narrow" panose="020B0606020202030204" pitchFamily="34" charset="0"/>
              </a:rPr>
              <a:t>Pirodela</a:t>
            </a:r>
            <a:r>
              <a:rPr lang="nl-NL" sz="2400" dirty="0" smtClean="0">
                <a:latin typeface="Arial Narrow" panose="020B0606020202030204" pitchFamily="34" charset="0"/>
              </a:rPr>
              <a:t> </a:t>
            </a:r>
            <a:r>
              <a:rPr lang="nl-NL" sz="2400" dirty="0" err="1" smtClean="0">
                <a:latin typeface="Arial Narrow" panose="020B0606020202030204" pitchFamily="34" charset="0"/>
              </a:rPr>
              <a:t>polyrrhiza</a:t>
            </a:r>
            <a:r>
              <a:rPr lang="nl-NL" sz="2400" dirty="0" smtClean="0">
                <a:latin typeface="Arial Narrow" panose="020B0606020202030204" pitchFamily="34" charset="0"/>
              </a:rPr>
              <a:t>)</a:t>
            </a:r>
            <a:endParaRPr lang="nl-NL" sz="2400" dirty="0">
              <a:latin typeface="Arial Narrow" panose="020B0606020202030204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49080"/>
            <a:ext cx="3355497" cy="212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497802" cy="168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544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479068" cy="633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512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275856" y="1988840"/>
            <a:ext cx="3008313" cy="1162050"/>
          </a:xfrm>
        </p:spPr>
        <p:txBody>
          <a:bodyPr/>
          <a:lstStyle/>
          <a:p>
            <a:r>
              <a:rPr lang="nl-NL" dirty="0" smtClean="0"/>
              <a:t>Kroosvaren (</a:t>
            </a:r>
            <a:r>
              <a:rPr lang="nl-NL" dirty="0" err="1" smtClean="0"/>
              <a:t>Azolla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467544" y="273051"/>
            <a:ext cx="8219256" cy="16437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800" dirty="0" smtClean="0">
                <a:latin typeface="Arial Narrow" panose="020B0606020202030204" pitchFamily="34" charset="0"/>
              </a:rPr>
              <a:t>Bij het verzamelen verschillende soorten eendenkroos troffen wij plotseling een verassing aan: </a:t>
            </a:r>
          </a:p>
          <a:p>
            <a:pPr marL="0" indent="0" algn="ctr">
              <a:buNone/>
            </a:pPr>
            <a:r>
              <a:rPr lang="nl-NL" sz="3600" b="1" dirty="0" smtClean="0">
                <a:latin typeface="Arial Narrow" panose="020B0606020202030204" pitchFamily="34" charset="0"/>
              </a:rPr>
              <a:t>3- Kroosvaren</a:t>
            </a:r>
            <a:endParaRPr lang="nl-NL" sz="4000" b="1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half" idx="2"/>
          </p:nvPr>
        </p:nvSpPr>
        <p:spPr>
          <a:xfrm>
            <a:off x="2267744" y="4365104"/>
            <a:ext cx="1197769" cy="1761059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687891" cy="44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831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/>
          <a:lstStyle/>
          <a:p>
            <a:r>
              <a:rPr lang="nl-NL" b="0" dirty="0" smtClean="0">
                <a:latin typeface="Arial Narrow" panose="020B0606020202030204" pitchFamily="34" charset="0"/>
              </a:rPr>
              <a:t>Zomaar in een sloot bij Ruinerwold (4-11-2018)</a:t>
            </a:r>
            <a:endParaRPr lang="nl-NL" b="0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65104" y="273050"/>
            <a:ext cx="4721696" cy="58531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800" dirty="0" err="1" smtClean="0">
                <a:latin typeface="Arial Narrow" panose="020B0606020202030204" pitchFamily="34" charset="0"/>
              </a:rPr>
              <a:t>Voorafgaand</a:t>
            </a:r>
            <a:r>
              <a:rPr lang="en-US" sz="1800" dirty="0" smtClean="0"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latin typeface="Arial Narrow" panose="020B0606020202030204" pitchFamily="34" charset="0"/>
              </a:rPr>
              <a:t>aan</a:t>
            </a:r>
            <a:r>
              <a:rPr lang="en-US" sz="1800" dirty="0" smtClean="0"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latin typeface="Arial Narrow" panose="020B0606020202030204" pitchFamily="34" charset="0"/>
              </a:rPr>
              <a:t>een</a:t>
            </a:r>
            <a:r>
              <a:rPr lang="en-US" sz="1800" dirty="0" smtClean="0">
                <a:latin typeface="Arial Narrow" panose="020B0606020202030204" pitchFamily="34" charset="0"/>
              </a:rPr>
              <a:t> DOT-</a:t>
            </a:r>
            <a:r>
              <a:rPr lang="en-US" sz="1800" dirty="0" err="1" smtClean="0">
                <a:latin typeface="Arial Narrow" panose="020B0606020202030204" pitchFamily="34" charset="0"/>
              </a:rPr>
              <a:t>bijeenkomst</a:t>
            </a:r>
            <a:r>
              <a:rPr lang="en-US" sz="1800" dirty="0" smtClean="0">
                <a:latin typeface="Arial Narrow" panose="020B0606020202030204" pitchFamily="34" charset="0"/>
              </a:rPr>
              <a:t>, </a:t>
            </a:r>
            <a:r>
              <a:rPr lang="en-US" sz="1800" dirty="0" err="1" smtClean="0">
                <a:latin typeface="Arial Narrow" panose="020B0606020202030204" pitchFamily="34" charset="0"/>
              </a:rPr>
              <a:t>kroosvaren</a:t>
            </a:r>
            <a:r>
              <a:rPr lang="en-US" sz="1800" dirty="0" smtClean="0">
                <a:latin typeface="Arial Narrow" panose="020B0606020202030204" pitchFamily="34" charset="0"/>
              </a:rPr>
              <a:t>  </a:t>
            </a:r>
            <a:r>
              <a:rPr lang="en-US" sz="1800" dirty="0" err="1" smtClean="0">
                <a:latin typeface="Arial Narrow" panose="020B0606020202030204" pitchFamily="34" charset="0"/>
              </a:rPr>
              <a:t>verzamelen</a:t>
            </a:r>
            <a:r>
              <a:rPr lang="en-US" sz="1800" dirty="0" smtClean="0"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latin typeface="Arial Narrow" panose="020B0606020202030204" pitchFamily="34" charset="0"/>
              </a:rPr>
              <a:t>bij</a:t>
            </a:r>
            <a:r>
              <a:rPr lang="en-US" sz="1800" dirty="0" smtClean="0"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latin typeface="Arial Narrow" panose="020B0606020202030204" pitchFamily="34" charset="0"/>
              </a:rPr>
              <a:t>L’warden</a:t>
            </a:r>
            <a:r>
              <a:rPr lang="en-US" sz="1800" dirty="0" smtClean="0">
                <a:latin typeface="Arial Narrow" panose="020B0606020202030204" pitchFamily="34" charset="0"/>
              </a:rPr>
              <a:t> Noord/ </a:t>
            </a:r>
            <a:r>
              <a:rPr lang="en-US" sz="1800" dirty="0" err="1" smtClean="0">
                <a:latin typeface="Arial Narrow" panose="020B0606020202030204" pitchFamily="34" charset="0"/>
              </a:rPr>
              <a:t>Britsum</a:t>
            </a:r>
            <a:r>
              <a:rPr lang="en-US" sz="1800" dirty="0" smtClean="0">
                <a:latin typeface="Arial Narrow" panose="020B0606020202030204" pitchFamily="34" charset="0"/>
              </a:rPr>
              <a:t> (6-10-2017)</a:t>
            </a:r>
            <a:endParaRPr lang="nl-NL" sz="1800" dirty="0" smtClean="0"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6" y="1052735"/>
            <a:ext cx="2997333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1563"/>
          <a:stretch/>
        </p:blipFill>
        <p:spPr>
          <a:xfrm>
            <a:off x="3965104" y="1780476"/>
            <a:ext cx="4536504" cy="387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64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dirty="0" smtClean="0">
                <a:latin typeface="Arial Narrow" panose="020B0606020202030204" pitchFamily="34" charset="0"/>
              </a:rPr>
              <a:t>Observaties:</a:t>
            </a:r>
            <a:endParaRPr lang="nl-NL" u="sng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66728" cy="4525963"/>
          </a:xfrm>
        </p:spPr>
        <p:txBody>
          <a:bodyPr/>
          <a:lstStyle/>
          <a:p>
            <a:r>
              <a:rPr lang="nl-NL" b="1" dirty="0" smtClean="0">
                <a:latin typeface="Arial Narrow" panose="020B0606020202030204" pitchFamily="34" charset="0"/>
              </a:rPr>
              <a:t>Eendenkroos</a:t>
            </a:r>
          </a:p>
          <a:p>
            <a:pPr marL="0" indent="0">
              <a:buNone/>
            </a:pPr>
            <a:r>
              <a:rPr lang="nl-NL" dirty="0" smtClean="0">
                <a:latin typeface="Arial Narrow" panose="020B0606020202030204" pitchFamily="34" charset="0"/>
              </a:rPr>
              <a:t>(</a:t>
            </a:r>
            <a:r>
              <a:rPr lang="nl-NL" i="1" dirty="0" err="1" smtClean="0">
                <a:latin typeface="Arial Narrow" panose="020B0606020202030204" pitchFamily="34" charset="0"/>
              </a:rPr>
              <a:t>Lemna</a:t>
            </a:r>
            <a:r>
              <a:rPr lang="nl-NL" i="1" dirty="0" smtClean="0">
                <a:latin typeface="Arial Narrow" panose="020B0606020202030204" pitchFamily="34" charset="0"/>
              </a:rPr>
              <a:t> Minor</a:t>
            </a:r>
            <a:r>
              <a:rPr lang="nl-NL" dirty="0" smtClean="0">
                <a:latin typeface="Arial Narrow" panose="020B0606020202030204" pitchFamily="34" charset="0"/>
              </a:rPr>
              <a:t>)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latin typeface="Arial Narrow" panose="020B0606020202030204" pitchFamily="34" charset="0"/>
              </a:rPr>
              <a:t>In nitraatarm water bleek de groeikracht van eendenkroos achter te blijven</a:t>
            </a:r>
            <a:endParaRPr lang="nl-NL" dirty="0">
              <a:latin typeface="Arial Narrow" panose="020B0606020202030204" pitchFamily="34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b="1" dirty="0" smtClean="0">
                <a:latin typeface="Arial Narrow" panose="020B0606020202030204" pitchFamily="34" charset="0"/>
              </a:rPr>
              <a:t>Kroosvaren</a:t>
            </a:r>
          </a:p>
          <a:p>
            <a:pPr marL="0" indent="0">
              <a:buNone/>
            </a:pPr>
            <a:r>
              <a:rPr lang="nl-NL" dirty="0" smtClean="0">
                <a:latin typeface="Arial Narrow" panose="020B0606020202030204" pitchFamily="34" charset="0"/>
              </a:rPr>
              <a:t>(</a:t>
            </a:r>
            <a:r>
              <a:rPr lang="nl-NL" i="1" dirty="0" err="1" smtClean="0">
                <a:latin typeface="Arial Narrow" panose="020B0606020202030204" pitchFamily="34" charset="0"/>
              </a:rPr>
              <a:t>Azolla</a:t>
            </a:r>
            <a:r>
              <a:rPr lang="nl-NL" i="1" dirty="0" smtClean="0">
                <a:latin typeface="Arial Narrow" panose="020B0606020202030204" pitchFamily="34" charset="0"/>
              </a:rPr>
              <a:t> </a:t>
            </a:r>
            <a:r>
              <a:rPr lang="nl-NL" i="1" dirty="0" err="1" smtClean="0">
                <a:latin typeface="Arial Narrow" panose="020B0606020202030204" pitchFamily="34" charset="0"/>
              </a:rPr>
              <a:t>filiculoidus</a:t>
            </a:r>
            <a:r>
              <a:rPr lang="nl-NL" dirty="0" smtClean="0">
                <a:latin typeface="Arial Narrow" panose="020B0606020202030204" pitchFamily="34" charset="0"/>
              </a:rPr>
              <a:t>)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latin typeface="Arial Narrow" panose="020B0606020202030204" pitchFamily="34" charset="0"/>
              </a:rPr>
              <a:t>Groeikracht bleek enorm,</a:t>
            </a:r>
          </a:p>
          <a:p>
            <a:pPr marL="0" indent="0">
              <a:buNone/>
            </a:pPr>
            <a:r>
              <a:rPr lang="nl-NL" dirty="0" smtClean="0">
                <a:latin typeface="Arial Narrow" panose="020B0606020202030204" pitchFamily="34" charset="0"/>
              </a:rPr>
              <a:t>ook in nitraatarm water </a:t>
            </a:r>
          </a:p>
          <a:p>
            <a:pPr marL="0" indent="0" algn="ctr">
              <a:buNone/>
            </a:pPr>
            <a:r>
              <a:rPr lang="nl-NL" dirty="0" smtClean="0">
                <a:latin typeface="Arial Narrow" panose="020B0606020202030204" pitchFamily="34" charset="0"/>
              </a:rPr>
              <a:t> </a:t>
            </a: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b="1" dirty="0" smtClean="0">
                <a:latin typeface="Arial Narrow" panose="020B0606020202030204" pitchFamily="34" charset="0"/>
              </a:rPr>
              <a:t>Wat was “het geheim van de kroosvaren”?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865187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21557"/>
            <a:ext cx="134143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244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>
                <a:latin typeface="Arial Narrow" panose="020B0606020202030204" pitchFamily="34" charset="0"/>
              </a:rPr>
              <a:t>Kroosvaren (</a:t>
            </a:r>
            <a:r>
              <a:rPr lang="nl-NL" sz="4000" i="1" dirty="0" err="1" smtClean="0">
                <a:latin typeface="Arial Narrow" panose="020B0606020202030204" pitchFamily="34" charset="0"/>
              </a:rPr>
              <a:t>Azolla</a:t>
            </a:r>
            <a:r>
              <a:rPr lang="nl-NL" sz="4000" dirty="0" smtClean="0">
                <a:latin typeface="Arial Narrow" panose="020B0606020202030204" pitchFamily="34" charset="0"/>
              </a:rPr>
              <a:t> </a:t>
            </a:r>
            <a:r>
              <a:rPr lang="nl-NL" sz="4000" i="1" dirty="0" err="1" smtClean="0">
                <a:latin typeface="Arial Narrow" panose="020B0606020202030204" pitchFamily="34" charset="0"/>
              </a:rPr>
              <a:t>filiculoidus</a:t>
            </a:r>
            <a:r>
              <a:rPr lang="nl-NL" sz="4000" i="1" dirty="0" smtClean="0">
                <a:latin typeface="Arial Narrow" panose="020B0606020202030204" pitchFamily="34" charset="0"/>
              </a:rPr>
              <a:t>)</a:t>
            </a:r>
            <a:r>
              <a:rPr lang="nl-NL" sz="4000" dirty="0" smtClean="0">
                <a:latin typeface="Arial Narrow" panose="020B0606020202030204" pitchFamily="34" charset="0"/>
              </a:rPr>
              <a:t> </a:t>
            </a:r>
            <a:endParaRPr lang="nl-NL" sz="4000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dirty="0" smtClean="0">
                <a:latin typeface="Arial Narrow" panose="020B0606020202030204" pitchFamily="34" charset="0"/>
              </a:rPr>
              <a:t>Tv-programma Focus – NTR:</a:t>
            </a:r>
          </a:p>
          <a:p>
            <a:pPr marL="0" indent="0">
              <a:buNone/>
            </a:pPr>
            <a:r>
              <a:rPr lang="nl-NL" sz="2400" b="1" dirty="0" smtClean="0">
                <a:latin typeface="Arial Narrow" panose="020B0606020202030204" pitchFamily="34" charset="0"/>
              </a:rPr>
              <a:t>Waarom </a:t>
            </a:r>
            <a:r>
              <a:rPr lang="nl-NL" sz="2400" b="1" dirty="0">
                <a:latin typeface="Arial Narrow" panose="020B0606020202030204" pitchFamily="34" charset="0"/>
              </a:rPr>
              <a:t>is </a:t>
            </a:r>
            <a:r>
              <a:rPr lang="nl-NL" sz="2400" b="1" dirty="0" err="1" smtClean="0">
                <a:latin typeface="Arial Narrow" panose="020B0606020202030204" pitchFamily="34" charset="0"/>
              </a:rPr>
              <a:t>Azolla</a:t>
            </a:r>
            <a:r>
              <a:rPr lang="nl-NL" sz="2400" b="1" dirty="0" smtClean="0">
                <a:latin typeface="Arial Narrow" panose="020B0606020202030204" pitchFamily="34" charset="0"/>
              </a:rPr>
              <a:t> </a:t>
            </a:r>
            <a:r>
              <a:rPr lang="nl-NL" sz="2400" b="1" dirty="0">
                <a:latin typeface="Arial Narrow" panose="020B0606020202030204" pitchFamily="34" charset="0"/>
              </a:rPr>
              <a:t>een goed alternatief voor veevoer</a:t>
            </a:r>
            <a:r>
              <a:rPr lang="nl-NL" sz="2400" b="1" dirty="0" smtClean="0">
                <a:latin typeface="Arial Narrow" panose="020B0606020202030204" pitchFamily="34" charset="0"/>
              </a:rPr>
              <a:t>?</a:t>
            </a:r>
          </a:p>
          <a:p>
            <a:pPr marL="0" indent="0">
              <a:buNone/>
            </a:pPr>
            <a:r>
              <a:rPr lang="nl-NL" sz="1400" dirty="0" smtClean="0">
                <a:latin typeface="Arial Narrow" panose="020B0606020202030204" pitchFamily="34" charset="0"/>
                <a:hlinkClick r:id="rId2"/>
              </a:rPr>
              <a:t>https://www.youtube.com/watch?v=ngJmIa7ijbU</a:t>
            </a:r>
            <a:endParaRPr lang="nl-NL" sz="14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sz="1400" dirty="0" smtClean="0">
                <a:latin typeface="Arial Narrow" panose="020B0606020202030204" pitchFamily="34" charset="0"/>
              </a:rPr>
              <a:t>(6.56 min)</a:t>
            </a:r>
          </a:p>
          <a:p>
            <a:pPr marL="0" indent="0">
              <a:buNone/>
            </a:pPr>
            <a:endParaRPr lang="nl-NL" sz="14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nl-NL" sz="1800" b="1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sz="1800" b="1" dirty="0" smtClean="0">
                <a:latin typeface="Arial Narrow" panose="020B0606020202030204" pitchFamily="34" charset="0"/>
              </a:rPr>
              <a:t>Hoe maak je een </a:t>
            </a:r>
            <a:r>
              <a:rPr lang="nl-NL" sz="1800" b="1" dirty="0" err="1" smtClean="0">
                <a:latin typeface="Arial Narrow" panose="020B0606020202030204" pitchFamily="34" charset="0"/>
              </a:rPr>
              <a:t>Azolla</a:t>
            </a:r>
            <a:r>
              <a:rPr lang="nl-NL" sz="1800" b="1" dirty="0" smtClean="0">
                <a:latin typeface="Arial Narrow" panose="020B0606020202030204" pitchFamily="34" charset="0"/>
              </a:rPr>
              <a:t> burger?</a:t>
            </a:r>
          </a:p>
          <a:p>
            <a:pPr marL="0" indent="0">
              <a:buNone/>
            </a:pPr>
            <a:r>
              <a:rPr lang="nl-NL" sz="1400" dirty="0">
                <a:latin typeface="Arial Narrow" panose="020B0606020202030204" pitchFamily="34" charset="0"/>
                <a:hlinkClick r:id="rId3"/>
              </a:rPr>
              <a:t>https://</a:t>
            </a:r>
            <a:r>
              <a:rPr lang="nl-NL" sz="1400" dirty="0" smtClean="0">
                <a:latin typeface="Arial Narrow" panose="020B0606020202030204" pitchFamily="34" charset="0"/>
                <a:hlinkClick r:id="rId3"/>
              </a:rPr>
              <a:t>www.youtube.com/watch?v=2LsGLo0FzWs</a:t>
            </a:r>
            <a:r>
              <a:rPr lang="nl-NL" sz="1400" dirty="0" smtClean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>
                <a:latin typeface="Arial Narrow" panose="020B0606020202030204" pitchFamily="34" charset="0"/>
              </a:rPr>
              <a:t>Invloed op klimaatverandering</a:t>
            </a:r>
          </a:p>
          <a:p>
            <a:r>
              <a:rPr lang="nl-NL" dirty="0" smtClean="0">
                <a:latin typeface="Arial Narrow" panose="020B0606020202030204" pitchFamily="34" charset="0"/>
              </a:rPr>
              <a:t>Alternatieve eiwitbron</a:t>
            </a:r>
          </a:p>
          <a:p>
            <a:r>
              <a:rPr lang="nl-NL" dirty="0" smtClean="0">
                <a:latin typeface="Arial Narrow" panose="020B0606020202030204" pitchFamily="34" charset="0"/>
              </a:rPr>
              <a:t>Enorme groeikracht onder voedselarme omstandigheden</a:t>
            </a:r>
          </a:p>
          <a:p>
            <a:r>
              <a:rPr lang="nl-NL" dirty="0" smtClean="0">
                <a:latin typeface="Arial Narrow" panose="020B0606020202030204" pitchFamily="34" charset="0"/>
              </a:rPr>
              <a:t>Telen onder natte omstandigheden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2317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KROOSVAREN EN KOMPAAN </a:t>
            </a:r>
            <a:br>
              <a:rPr lang="nl-NL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nl-NL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SAMEN NIET TE VERSLAAN</a:t>
            </a:r>
            <a:endParaRPr lang="nl-NL" sz="32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>
                <a:latin typeface="Arial Narrow" panose="020B0606020202030204" pitchFamily="34" charset="0"/>
              </a:rPr>
              <a:t>Kroosvaren: 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 </a:t>
            </a:r>
            <a:r>
              <a:rPr lang="nl-NL" dirty="0" smtClean="0">
                <a:latin typeface="Arial Narrow" panose="020B0606020202030204" pitchFamily="34" charset="0"/>
              </a:rPr>
              <a:t>   </a:t>
            </a:r>
            <a:r>
              <a:rPr lang="nl-NL" i="1" dirty="0" err="1" smtClean="0">
                <a:latin typeface="Arial Narrow" panose="020B0606020202030204" pitchFamily="34" charset="0"/>
              </a:rPr>
              <a:t>Azolla</a:t>
            </a:r>
            <a:r>
              <a:rPr lang="nl-NL" i="1" dirty="0" smtClean="0">
                <a:latin typeface="Arial Narrow" panose="020B0606020202030204" pitchFamily="34" charset="0"/>
              </a:rPr>
              <a:t> </a:t>
            </a:r>
            <a:r>
              <a:rPr lang="nl-NL" i="1" dirty="0" err="1" smtClean="0">
                <a:latin typeface="Arial Narrow" panose="020B0606020202030204" pitchFamily="34" charset="0"/>
              </a:rPr>
              <a:t>filiculoidus</a:t>
            </a:r>
            <a:endParaRPr lang="nl-NL" i="1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nl-NL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 </a:t>
            </a:r>
            <a:r>
              <a:rPr lang="nl-NL" dirty="0" smtClean="0">
                <a:latin typeface="Arial Narrow" panose="020B0606020202030204" pitchFamily="34" charset="0"/>
              </a:rPr>
              <a:t>   drijvende plant met 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 </a:t>
            </a:r>
            <a:r>
              <a:rPr lang="nl-NL" dirty="0" smtClean="0">
                <a:latin typeface="Arial Narrow" panose="020B0606020202030204" pitchFamily="34" charset="0"/>
              </a:rPr>
              <a:t>   speciale holtes, waarin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 </a:t>
            </a:r>
            <a:r>
              <a:rPr lang="nl-NL" dirty="0" smtClean="0">
                <a:latin typeface="Arial Narrow" panose="020B0606020202030204" pitchFamily="34" charset="0"/>
              </a:rPr>
              <a:t>   zijn kompaan zit</a:t>
            </a:r>
            <a:endParaRPr lang="nl-NL" dirty="0">
              <a:latin typeface="Arial Narrow" panose="020B0606020202030204" pitchFamily="34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>
                <a:latin typeface="Arial Narrow" panose="020B0606020202030204" pitchFamily="34" charset="0"/>
              </a:rPr>
              <a:t>‘zijn kompaan’: </a:t>
            </a:r>
          </a:p>
          <a:p>
            <a:pPr marL="0" indent="0">
              <a:buNone/>
            </a:pPr>
            <a:r>
              <a:rPr lang="nl-NL" i="1" dirty="0" smtClean="0">
                <a:latin typeface="Arial Narrow" panose="020B0606020202030204" pitchFamily="34" charset="0"/>
              </a:rPr>
              <a:t>     </a:t>
            </a:r>
            <a:r>
              <a:rPr lang="nl-NL" i="1" dirty="0" err="1" smtClean="0">
                <a:latin typeface="Arial Narrow" panose="020B0606020202030204" pitchFamily="34" charset="0"/>
              </a:rPr>
              <a:t>Anabaene</a:t>
            </a:r>
            <a:r>
              <a:rPr lang="nl-NL" i="1" dirty="0" smtClean="0">
                <a:latin typeface="Arial Narrow" panose="020B0606020202030204" pitchFamily="34" charset="0"/>
              </a:rPr>
              <a:t> </a:t>
            </a:r>
            <a:r>
              <a:rPr lang="nl-NL" i="1" dirty="0" err="1">
                <a:latin typeface="Arial Narrow" panose="020B0606020202030204" pitchFamily="34" charset="0"/>
              </a:rPr>
              <a:t>azolla</a:t>
            </a:r>
            <a:r>
              <a:rPr lang="nl-NL" dirty="0">
                <a:latin typeface="Arial Narrow" panose="020B0606020202030204" pitchFamily="34" charset="0"/>
              </a:rPr>
              <a:t> </a:t>
            </a:r>
            <a:endParaRPr lang="nl-NL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nl-NL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 </a:t>
            </a:r>
            <a:r>
              <a:rPr lang="nl-NL" dirty="0" smtClean="0">
                <a:latin typeface="Arial Narrow" panose="020B0606020202030204" pitchFamily="34" charset="0"/>
              </a:rPr>
              <a:t>    grote cyanobacterie </a:t>
            </a:r>
          </a:p>
          <a:p>
            <a:pPr marL="0" indent="0">
              <a:buNone/>
            </a:pPr>
            <a:r>
              <a:rPr lang="nl-NL" dirty="0" smtClean="0">
                <a:latin typeface="Arial Narrow" panose="020B0606020202030204" pitchFamily="34" charset="0"/>
              </a:rPr>
              <a:t>     met speciale cellen: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 </a:t>
            </a:r>
            <a:r>
              <a:rPr lang="nl-NL" dirty="0" smtClean="0">
                <a:latin typeface="Arial Narrow" panose="020B0606020202030204" pitchFamily="34" charset="0"/>
              </a:rPr>
              <a:t>    heterocysten, die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 </a:t>
            </a:r>
            <a:r>
              <a:rPr lang="nl-NL" dirty="0" smtClean="0">
                <a:latin typeface="Arial Narrow" panose="020B0606020202030204" pitchFamily="34" charset="0"/>
              </a:rPr>
              <a:t>    N</a:t>
            </a:r>
            <a:r>
              <a:rPr lang="nl-NL" sz="1800" dirty="0" smtClean="0">
                <a:latin typeface="Arial Narrow" panose="020B0606020202030204" pitchFamily="34" charset="0"/>
              </a:rPr>
              <a:t>2</a:t>
            </a:r>
            <a:r>
              <a:rPr lang="nl-NL" dirty="0" smtClean="0">
                <a:latin typeface="Arial Narrow" panose="020B0606020202030204" pitchFamily="34" charset="0"/>
              </a:rPr>
              <a:t>-gas fixeren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5960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55" y="1589587"/>
            <a:ext cx="626745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26488" y="548680"/>
            <a:ext cx="7993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rgbClr val="2A12DE"/>
                </a:solidFill>
                <a:latin typeface="Arial Narrow" panose="020B0606020202030204" pitchFamily="34" charset="0"/>
              </a:rPr>
              <a:t>Kroosvaren (</a:t>
            </a:r>
            <a:r>
              <a:rPr lang="nl-NL" sz="2800" i="1" dirty="0" err="1" smtClean="0">
                <a:solidFill>
                  <a:srgbClr val="2A12DE"/>
                </a:solidFill>
                <a:latin typeface="Arial Narrow" panose="020B0606020202030204" pitchFamily="34" charset="0"/>
              </a:rPr>
              <a:t>Azolla</a:t>
            </a:r>
            <a:r>
              <a:rPr lang="nl-NL" sz="2800" dirty="0" smtClean="0">
                <a:solidFill>
                  <a:srgbClr val="2A12DE"/>
                </a:solidFill>
                <a:latin typeface="Arial Narrow" panose="020B0606020202030204" pitchFamily="34" charset="0"/>
              </a:rPr>
              <a:t> </a:t>
            </a:r>
            <a:r>
              <a:rPr lang="nl-NL" sz="2800" i="1" dirty="0" err="1">
                <a:solidFill>
                  <a:srgbClr val="2A12DE"/>
                </a:solidFill>
                <a:latin typeface="Arial Narrow" panose="020B0606020202030204" pitchFamily="34" charset="0"/>
              </a:rPr>
              <a:t>filiculoidus</a:t>
            </a:r>
            <a:r>
              <a:rPr lang="nl-NL" sz="2800" dirty="0" smtClean="0">
                <a:solidFill>
                  <a:srgbClr val="2A12DE"/>
                </a:solidFill>
                <a:latin typeface="Arial Narrow" panose="020B0606020202030204" pitchFamily="34" charset="0"/>
              </a:rPr>
              <a:t>) </a:t>
            </a:r>
          </a:p>
          <a:p>
            <a:pPr algn="ctr"/>
            <a:r>
              <a:rPr lang="nl-NL" sz="2800" dirty="0" smtClean="0">
                <a:solidFill>
                  <a:srgbClr val="2A12DE"/>
                </a:solidFill>
                <a:latin typeface="Arial Narrow" panose="020B0606020202030204" pitchFamily="34" charset="0"/>
              </a:rPr>
              <a:t>met ‘zijn’ obligate cyanobacterie: </a:t>
            </a:r>
            <a:r>
              <a:rPr lang="nl-NL" sz="2800" i="1" dirty="0" err="1">
                <a:solidFill>
                  <a:srgbClr val="2A12DE"/>
                </a:solidFill>
                <a:latin typeface="Arial Narrow" panose="020B0606020202030204" pitchFamily="34" charset="0"/>
              </a:rPr>
              <a:t>Anabaene</a:t>
            </a:r>
            <a:r>
              <a:rPr lang="nl-NL" sz="2800" i="1" dirty="0">
                <a:solidFill>
                  <a:srgbClr val="2A12DE"/>
                </a:solidFill>
                <a:latin typeface="Arial Narrow" panose="020B0606020202030204" pitchFamily="34" charset="0"/>
              </a:rPr>
              <a:t> </a:t>
            </a:r>
            <a:r>
              <a:rPr lang="nl-NL" sz="2800" i="1" dirty="0" err="1">
                <a:solidFill>
                  <a:srgbClr val="2A12DE"/>
                </a:solidFill>
                <a:latin typeface="Arial Narrow" panose="020B0606020202030204" pitchFamily="34" charset="0"/>
              </a:rPr>
              <a:t>azolla</a:t>
            </a:r>
            <a:r>
              <a:rPr lang="nl-NL" sz="2800" dirty="0" smtClean="0">
                <a:solidFill>
                  <a:srgbClr val="2A12DE"/>
                </a:solidFill>
                <a:latin typeface="Arial Narrow" panose="020B0606020202030204" pitchFamily="34" charset="0"/>
              </a:rPr>
              <a:t> </a:t>
            </a:r>
            <a:endParaRPr lang="nl-NL" sz="2800" dirty="0">
              <a:solidFill>
                <a:srgbClr val="2A12D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19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45" y="764704"/>
            <a:ext cx="699042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97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Arial Narrow" panose="020B0606020202030204" pitchFamily="34" charset="0"/>
              </a:rPr>
              <a:t>Indeling workshop</a:t>
            </a:r>
            <a:endParaRPr lang="nl-NL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 smtClean="0">
                <a:latin typeface="Arial Narrow" panose="020B0606020202030204" pitchFamily="34" charset="0"/>
              </a:rPr>
              <a:t>Docent Ontwikkel Team (DOT)- Friesland</a:t>
            </a:r>
          </a:p>
          <a:p>
            <a:pPr lvl="1"/>
            <a:r>
              <a:rPr lang="nl-NL" dirty="0" smtClean="0">
                <a:latin typeface="Arial Narrow" panose="020B0606020202030204" pitchFamily="34" charset="0"/>
              </a:rPr>
              <a:t>Wie zijn wij, wat doen wij?</a:t>
            </a:r>
          </a:p>
          <a:p>
            <a:r>
              <a:rPr lang="nl-NL" dirty="0" smtClean="0">
                <a:latin typeface="Arial Narrow" panose="020B0606020202030204" pitchFamily="34" charset="0"/>
              </a:rPr>
              <a:t>Alternatieve gewassen:</a:t>
            </a:r>
          </a:p>
          <a:p>
            <a:pPr lvl="1"/>
            <a:r>
              <a:rPr lang="nl-NL" dirty="0">
                <a:latin typeface="Arial Narrow" panose="020B0606020202030204" pitchFamily="34" charset="0"/>
              </a:rPr>
              <a:t>Lisdodde</a:t>
            </a:r>
          </a:p>
          <a:p>
            <a:pPr lvl="1"/>
            <a:r>
              <a:rPr lang="nl-NL" dirty="0">
                <a:latin typeface="Arial Narrow" panose="020B0606020202030204" pitchFamily="34" charset="0"/>
              </a:rPr>
              <a:t>Eendenkroos</a:t>
            </a:r>
          </a:p>
          <a:p>
            <a:pPr lvl="1"/>
            <a:r>
              <a:rPr lang="nl-NL" dirty="0">
                <a:latin typeface="Arial Narrow" panose="020B0606020202030204" pitchFamily="34" charset="0"/>
              </a:rPr>
              <a:t>Kroosvaren </a:t>
            </a:r>
            <a:endParaRPr lang="nl-NL" dirty="0" smtClean="0">
              <a:latin typeface="Arial Narrow" panose="020B0606020202030204" pitchFamily="34" charset="0"/>
            </a:endParaRPr>
          </a:p>
          <a:p>
            <a:r>
              <a:rPr lang="nl-NL" dirty="0" smtClean="0">
                <a:latin typeface="Arial Narrow" panose="020B0606020202030204" pitchFamily="34" charset="0"/>
              </a:rPr>
              <a:t>Kroosvaren en Kompaan</a:t>
            </a:r>
          </a:p>
          <a:p>
            <a:pPr lvl="1"/>
            <a:r>
              <a:rPr lang="nl-NL" dirty="0" smtClean="0">
                <a:latin typeface="Arial Narrow" panose="020B0606020202030204" pitchFamily="34" charset="0"/>
              </a:rPr>
              <a:t>Achtergrondinformatie </a:t>
            </a:r>
          </a:p>
          <a:p>
            <a:pPr lvl="1"/>
            <a:r>
              <a:rPr lang="nl-NL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Practicum: maken preparaten; microscopie</a:t>
            </a:r>
          </a:p>
          <a:p>
            <a:pPr lvl="1"/>
            <a:r>
              <a:rPr lang="nl-NL" dirty="0" smtClean="0">
                <a:latin typeface="Arial Narrow" panose="020B0606020202030204" pitchFamily="34" charset="0"/>
              </a:rPr>
              <a:t>Lesideeën om mee te combineren</a:t>
            </a:r>
          </a:p>
          <a:p>
            <a:pPr lvl="1"/>
            <a:r>
              <a:rPr lang="nl-NL" dirty="0" smtClean="0">
                <a:latin typeface="Arial Narrow" panose="020B0606020202030204" pitchFamily="34" charset="0"/>
              </a:rPr>
              <a:t>Onderzoekspractica, ordening, evolutie, ecologie, bio-</a:t>
            </a:r>
            <a:r>
              <a:rPr lang="nl-NL" dirty="0" err="1" smtClean="0">
                <a:latin typeface="Arial Narrow" panose="020B0606020202030204" pitchFamily="34" charset="0"/>
              </a:rPr>
              <a:t>musica</a:t>
            </a:r>
            <a:r>
              <a:rPr lang="nl-NL" dirty="0" smtClean="0">
                <a:latin typeface="Arial Narrow" panose="020B0606020202030204" pitchFamily="34" charset="0"/>
              </a:rPr>
              <a:t>, </a:t>
            </a:r>
            <a:r>
              <a:rPr lang="nl-NL" dirty="0" err="1" smtClean="0">
                <a:latin typeface="Arial Narrow" panose="020B0606020202030204" pitchFamily="34" charset="0"/>
              </a:rPr>
              <a:t>sk</a:t>
            </a:r>
            <a:r>
              <a:rPr lang="nl-NL" dirty="0" smtClean="0">
                <a:latin typeface="Arial Narrow" panose="020B0606020202030204" pitchFamily="34" charset="0"/>
              </a:rPr>
              <a:t> voor bio</a:t>
            </a:r>
          </a:p>
          <a:p>
            <a:r>
              <a:rPr lang="nl-NL" dirty="0" smtClean="0">
                <a:latin typeface="Arial Narrow" panose="020B0606020202030204" pitchFamily="34" charset="0"/>
              </a:rPr>
              <a:t>Afronding: feed forward; welke tips en ideeën heb je voor ons, voor elkaar?</a:t>
            </a:r>
          </a:p>
          <a:p>
            <a:pPr lvl="1"/>
            <a:r>
              <a:rPr lang="nl-NL" dirty="0" smtClean="0">
                <a:latin typeface="Arial Narrow" panose="020B0606020202030204" pitchFamily="34" charset="0"/>
              </a:rPr>
              <a:t>Uitwisselen e-mail adressen?</a:t>
            </a:r>
          </a:p>
          <a:p>
            <a:pPr lvl="1"/>
            <a:r>
              <a:rPr lang="nl-NL" dirty="0" smtClean="0">
                <a:latin typeface="Arial Narrow" panose="020B0606020202030204" pitchFamily="34" charset="0"/>
              </a:rPr>
              <a:t>Meenemen: kroosvaren en kompaan</a:t>
            </a:r>
          </a:p>
          <a:p>
            <a:pPr lvl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431871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>
                <a:latin typeface="Arial Narrow" panose="020B0606020202030204" pitchFamily="34" charset="0"/>
              </a:rPr>
              <a:t>(</a:t>
            </a:r>
            <a:r>
              <a:rPr lang="nl-NL" dirty="0" err="1" smtClean="0">
                <a:latin typeface="Arial Narrow" panose="020B0606020202030204" pitchFamily="34" charset="0"/>
              </a:rPr>
              <a:t>endo</a:t>
            </a:r>
            <a:r>
              <a:rPr lang="nl-NL" dirty="0" smtClean="0">
                <a:latin typeface="Arial Narrow" panose="020B0606020202030204" pitchFamily="34" charset="0"/>
              </a:rPr>
              <a:t>-)symbiose</a:t>
            </a:r>
            <a:endParaRPr lang="nl-NL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s</a:t>
            </a:r>
            <a:r>
              <a:rPr lang="nl-NL" dirty="0" smtClean="0">
                <a:latin typeface="Arial Narrow" panose="020B0606020202030204" pitchFamily="34" charset="0"/>
              </a:rPr>
              <a:t>amenleven-samenwerken</a:t>
            </a:r>
          </a:p>
          <a:p>
            <a:r>
              <a:rPr lang="nl-NL" dirty="0">
                <a:latin typeface="Arial Narrow" panose="020B0606020202030204" pitchFamily="34" charset="0"/>
              </a:rPr>
              <a:t>m</a:t>
            </a:r>
            <a:r>
              <a:rPr lang="nl-NL" dirty="0" smtClean="0">
                <a:latin typeface="Arial Narrow" panose="020B0606020202030204" pitchFamily="34" charset="0"/>
              </a:rPr>
              <a:t>utualisme/parasitisme/commensalisme</a:t>
            </a:r>
          </a:p>
          <a:p>
            <a:endParaRPr lang="nl-N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02519"/>
            <a:ext cx="3339083" cy="198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6672"/>
            <a:ext cx="243604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2095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52902"/>
            <a:ext cx="3257304" cy="273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68" y="2852936"/>
            <a:ext cx="1995173" cy="164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316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>
                <a:solidFill>
                  <a:srgbClr val="2A12DE"/>
                </a:solidFill>
                <a:latin typeface="Arial Narrow" panose="020B0606020202030204" pitchFamily="34" charset="0"/>
              </a:rPr>
              <a:t>Cyanobacteriën </a:t>
            </a:r>
            <a:r>
              <a:rPr lang="nl-NL" dirty="0" smtClean="0">
                <a:latin typeface="Arial Narrow" panose="020B0606020202030204" pitchFamily="34" charset="0"/>
              </a:rPr>
              <a:t/>
            </a:r>
            <a:br>
              <a:rPr lang="nl-NL" dirty="0" smtClean="0">
                <a:latin typeface="Arial Narrow" panose="020B0606020202030204" pitchFamily="34" charset="0"/>
              </a:rPr>
            </a:br>
            <a:r>
              <a:rPr lang="nl-NL" sz="2700" dirty="0" smtClean="0">
                <a:latin typeface="Arial Narrow" panose="020B0606020202030204" pitchFamily="34" charset="0"/>
              </a:rPr>
              <a:t>waar kennen we die ook alweer van?</a:t>
            </a:r>
            <a:endParaRPr lang="nl-NL" sz="2700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2800" dirty="0" smtClean="0">
                <a:latin typeface="Arial Narrow" panose="020B0606020202030204" pitchFamily="34" charset="0"/>
              </a:rPr>
              <a:t>Groene algen, eukaryoot, planten</a:t>
            </a:r>
          </a:p>
          <a:p>
            <a:r>
              <a:rPr lang="nl-NL" sz="2800" u="sng" dirty="0" smtClean="0">
                <a:solidFill>
                  <a:srgbClr val="2A12DE"/>
                </a:solidFill>
                <a:latin typeface="Arial Narrow" panose="020B0606020202030204" pitchFamily="34" charset="0"/>
              </a:rPr>
              <a:t>Blauwalgen</a:t>
            </a:r>
            <a:r>
              <a:rPr lang="nl-NL" sz="2800" dirty="0" smtClean="0">
                <a:solidFill>
                  <a:srgbClr val="2A12DE"/>
                </a:solidFill>
                <a:latin typeface="Arial Narrow" panose="020B0606020202030204" pitchFamily="34" charset="0"/>
              </a:rPr>
              <a:t>, </a:t>
            </a:r>
            <a:r>
              <a:rPr lang="nl-NL" sz="2800" dirty="0" smtClean="0">
                <a:latin typeface="Arial Narrow" panose="020B0606020202030204" pitchFamily="34" charset="0"/>
              </a:rPr>
              <a:t>prokaryoot, dus bacteriën</a:t>
            </a:r>
          </a:p>
          <a:p>
            <a:pPr marL="0" indent="0">
              <a:buNone/>
            </a:pPr>
            <a:r>
              <a:rPr lang="nl-NL" sz="2800" dirty="0" smtClean="0">
                <a:latin typeface="Arial Narrow" panose="020B0606020202030204" pitchFamily="34" charset="0"/>
              </a:rPr>
              <a:t>Het is dus een bacterie die aan fotosynthese doet. </a:t>
            </a:r>
          </a:p>
          <a:p>
            <a:pPr marL="0" indent="0">
              <a:buNone/>
            </a:pPr>
            <a:endParaRPr lang="nl-NL" sz="28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sz="2800" dirty="0" smtClean="0">
                <a:latin typeface="Arial Narrow" panose="020B0606020202030204" pitchFamily="34" charset="0"/>
              </a:rPr>
              <a:t>- Cyanobacteriën hebben hiervoor geen aparte organellen; de foto-pigmenten liggen in het cytoplasma binnen een sterk geplooid membraan</a:t>
            </a:r>
            <a:endParaRPr lang="nl-NL" sz="28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sz="2800" dirty="0" smtClean="0">
                <a:latin typeface="Arial Narrow" panose="020B0606020202030204" pitchFamily="34" charset="0"/>
              </a:rPr>
              <a:t>- Blauwalgen kunnen eencellig zijn maar kunnen ook kolonies of draden vormen; hun voortplanting is ongeslachtelijk: gewone celdeling of mitose.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885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rgbClr val="2A12DE"/>
                </a:solidFill>
                <a:latin typeface="Arial Narrow" panose="020B0606020202030204" pitchFamily="34" charset="0"/>
              </a:rPr>
              <a:t>Cyanobacteriën</a:t>
            </a:r>
            <a:r>
              <a:rPr lang="nl-NL" sz="3600" dirty="0" smtClean="0">
                <a:latin typeface="Arial Narrow" panose="020B0606020202030204" pitchFamily="34" charset="0"/>
              </a:rPr>
              <a:t/>
            </a:r>
            <a:br>
              <a:rPr lang="nl-NL" sz="3600" dirty="0" smtClean="0">
                <a:latin typeface="Arial Narrow" panose="020B0606020202030204" pitchFamily="34" charset="0"/>
              </a:rPr>
            </a:br>
            <a:r>
              <a:rPr lang="nl-NL" sz="2200" dirty="0" smtClean="0">
                <a:latin typeface="Arial Narrow" panose="020B0606020202030204" pitchFamily="34" charset="0"/>
              </a:rPr>
              <a:t>bron: </a:t>
            </a:r>
            <a:r>
              <a:rPr lang="nl-NL" sz="2000" dirty="0" smtClean="0">
                <a:latin typeface="Arial Narrow" panose="020B0606020202030204" pitchFamily="34" charset="0"/>
              </a:rPr>
              <a:t>PPT van Dr. M.K. </a:t>
            </a:r>
            <a:r>
              <a:rPr lang="nl-NL" sz="2000" dirty="0" err="1" smtClean="0">
                <a:latin typeface="Arial Narrow" panose="020B0606020202030204" pitchFamily="34" charset="0"/>
              </a:rPr>
              <a:t>Sateesh</a:t>
            </a:r>
            <a:r>
              <a:rPr lang="nl-NL" sz="2000" dirty="0" smtClean="0">
                <a:latin typeface="Arial Narrow" panose="020B0606020202030204" pitchFamily="34" charset="0"/>
              </a:rPr>
              <a:t>, </a:t>
            </a:r>
            <a:r>
              <a:rPr lang="nl-NL" sz="2000" dirty="0" err="1" smtClean="0">
                <a:latin typeface="Arial Narrow" panose="020B0606020202030204" pitchFamily="34" charset="0"/>
              </a:rPr>
              <a:t>Molecular</a:t>
            </a:r>
            <a:r>
              <a:rPr lang="nl-NL" sz="2000" dirty="0" smtClean="0">
                <a:latin typeface="Arial Narrow" panose="020B0606020202030204" pitchFamily="34" charset="0"/>
              </a:rPr>
              <a:t> </a:t>
            </a:r>
            <a:r>
              <a:rPr lang="nl-NL" sz="2000" dirty="0" err="1" smtClean="0">
                <a:latin typeface="Arial Narrow" panose="020B0606020202030204" pitchFamily="34" charset="0"/>
              </a:rPr>
              <a:t>diagnostic</a:t>
            </a:r>
            <a:r>
              <a:rPr lang="nl-NL" sz="2000" dirty="0" smtClean="0">
                <a:latin typeface="Arial Narrow" panose="020B0606020202030204" pitchFamily="34" charset="0"/>
              </a:rPr>
              <a:t> </a:t>
            </a:r>
            <a:r>
              <a:rPr lang="nl-NL" sz="2000" dirty="0" err="1" smtClean="0">
                <a:latin typeface="Arial Narrow" panose="020B0606020202030204" pitchFamily="34" charset="0"/>
              </a:rPr>
              <a:t>laboratory</a:t>
            </a:r>
            <a:r>
              <a:rPr lang="nl-NL" sz="2000" dirty="0" smtClean="0">
                <a:latin typeface="Arial Narrow" panose="020B0606020202030204" pitchFamily="34" charset="0"/>
              </a:rPr>
              <a:t> Bangalore University	</a:t>
            </a:r>
            <a:r>
              <a:rPr lang="nl-NL" sz="1800" dirty="0" smtClean="0">
                <a:latin typeface="Arial Narrow" panose="020B0606020202030204" pitchFamily="34" charset="0"/>
                <a:hlinkClick r:id="rId2"/>
              </a:rPr>
              <a:t>https</a:t>
            </a:r>
            <a:r>
              <a:rPr lang="nl-NL" sz="1800" dirty="0">
                <a:latin typeface="Arial Narrow" panose="020B0606020202030204" pitchFamily="34" charset="0"/>
                <a:hlinkClick r:id="rId2"/>
              </a:rPr>
              <a:t>://www.slideshare.net/mksateesh/mks-cyanobacteria-10118076</a:t>
            </a:r>
            <a:r>
              <a:rPr lang="nl-NL" sz="1800" dirty="0">
                <a:latin typeface="Arial Narrow" panose="020B0606020202030204" pitchFamily="34" charset="0"/>
              </a:rPr>
              <a:t> 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 smtClean="0">
                <a:latin typeface="Arial Narrow" panose="020B0606020202030204" pitchFamily="34" charset="0"/>
              </a:rPr>
              <a:t>Kunnen leven in extreme omgevingen, zowel chemisch als qua temperatuur</a:t>
            </a:r>
          </a:p>
          <a:p>
            <a:r>
              <a:rPr lang="nl-NL" sz="2000" dirty="0" smtClean="0">
                <a:latin typeface="Arial Narrow" panose="020B0606020202030204" pitchFamily="34" charset="0"/>
              </a:rPr>
              <a:t>De eerste organismen op aarde die twee fotosystemen hebben, zodat ze </a:t>
            </a:r>
            <a:r>
              <a:rPr lang="nl-NL" sz="2000" dirty="0" err="1" smtClean="0">
                <a:latin typeface="Arial Narrow" panose="020B0606020202030204" pitchFamily="34" charset="0"/>
              </a:rPr>
              <a:t>èn</a:t>
            </a:r>
            <a:r>
              <a:rPr lang="nl-NL" sz="2000" dirty="0" smtClean="0">
                <a:latin typeface="Arial Narrow" panose="020B0606020202030204" pitchFamily="34" charset="0"/>
              </a:rPr>
              <a:t> organisch materiaal produceren </a:t>
            </a:r>
            <a:r>
              <a:rPr lang="nl-NL" sz="2000" dirty="0" err="1" smtClean="0">
                <a:latin typeface="Arial Narrow" panose="020B0606020202030204" pitchFamily="34" charset="0"/>
              </a:rPr>
              <a:t>èn</a:t>
            </a:r>
            <a:r>
              <a:rPr lang="nl-NL" sz="2000" dirty="0" smtClean="0">
                <a:latin typeface="Arial Narrow" panose="020B0606020202030204" pitchFamily="34" charset="0"/>
              </a:rPr>
              <a:t> O</a:t>
            </a:r>
            <a:r>
              <a:rPr lang="nl-NL" sz="1100" dirty="0" smtClean="0">
                <a:latin typeface="Arial Narrow" panose="020B0606020202030204" pitchFamily="34" charset="0"/>
              </a:rPr>
              <a:t>2 </a:t>
            </a:r>
            <a:r>
              <a:rPr lang="nl-NL" sz="2000" dirty="0" smtClean="0">
                <a:latin typeface="Arial Narrow" panose="020B0606020202030204" pitchFamily="34" charset="0"/>
              </a:rPr>
              <a:t>produceren als bijproduct.</a:t>
            </a:r>
          </a:p>
          <a:p>
            <a:r>
              <a:rPr lang="nl-NL" sz="2000" dirty="0" smtClean="0">
                <a:latin typeface="Arial Narrow" panose="020B0606020202030204" pitchFamily="34" charset="0"/>
              </a:rPr>
              <a:t>Hadden enorme invloed op het ontstaan van O</a:t>
            </a:r>
            <a:r>
              <a:rPr lang="nl-NL" sz="1100" dirty="0" smtClean="0">
                <a:latin typeface="Arial Narrow" panose="020B0606020202030204" pitchFamily="34" charset="0"/>
              </a:rPr>
              <a:t>2</a:t>
            </a:r>
            <a:r>
              <a:rPr lang="nl-NL" sz="2000" dirty="0" smtClean="0">
                <a:latin typeface="Arial Narrow" panose="020B0606020202030204" pitchFamily="34" charset="0"/>
              </a:rPr>
              <a:t>-rijke atmosfeer op aarde</a:t>
            </a:r>
          </a:p>
          <a:p>
            <a:r>
              <a:rPr lang="nl-NL" sz="2000" dirty="0" smtClean="0">
                <a:latin typeface="Arial Narrow" panose="020B0606020202030204" pitchFamily="34" charset="0"/>
              </a:rPr>
              <a:t>Verschijningsvormen:</a:t>
            </a:r>
          </a:p>
          <a:p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3068960"/>
            <a:ext cx="464567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436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latin typeface="Arial Narrow" panose="020B0606020202030204" pitchFamily="34" charset="0"/>
              </a:rPr>
              <a:t>Anabaene</a:t>
            </a:r>
            <a:r>
              <a:rPr lang="nl-NL" dirty="0" smtClean="0">
                <a:latin typeface="Arial Narrow" panose="020B0606020202030204" pitchFamily="34" charset="0"/>
              </a:rPr>
              <a:t> </a:t>
            </a:r>
            <a:r>
              <a:rPr lang="nl-NL" dirty="0" err="1" smtClean="0">
                <a:latin typeface="Arial Narrow" panose="020B0606020202030204" pitchFamily="34" charset="0"/>
              </a:rPr>
              <a:t>azolla</a:t>
            </a:r>
            <a:endParaRPr lang="nl-NL" dirty="0"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48672" cy="454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746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7229000" cy="538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828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latin typeface="Arial Narrow" panose="020B0606020202030204" pitchFamily="34" charset="0"/>
              </a:rPr>
              <a:t>Kroosvaren is “onkruid” </a:t>
            </a:r>
            <a:endParaRPr lang="nl-NL" sz="3600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nl-NL" sz="2400" dirty="0" smtClean="0">
                <a:latin typeface="Arial Narrow" panose="020B0606020202030204" pitchFamily="34" charset="0"/>
              </a:rPr>
              <a:t>Waterschappen die waterwegen vrij willen hebben</a:t>
            </a:r>
          </a:p>
          <a:p>
            <a:r>
              <a:rPr lang="nl-NL" sz="2400" dirty="0" smtClean="0">
                <a:latin typeface="Arial Narrow" panose="020B0606020202030204" pitchFamily="34" charset="0"/>
              </a:rPr>
              <a:t>Diepere waterplanten die niet groeien vanwege dikke mat van </a:t>
            </a:r>
            <a:r>
              <a:rPr lang="nl-NL" sz="2400" dirty="0" err="1" smtClean="0">
                <a:latin typeface="Arial Narrow" panose="020B0606020202030204" pitchFamily="34" charset="0"/>
              </a:rPr>
              <a:t>Azolla</a:t>
            </a:r>
            <a:r>
              <a:rPr lang="nl-NL" sz="2400" dirty="0" smtClean="0">
                <a:latin typeface="Arial Narrow" panose="020B0606020202030204" pitchFamily="34" charset="0"/>
              </a:rPr>
              <a:t> (lichtgebrek)  </a:t>
            </a:r>
          </a:p>
          <a:p>
            <a:r>
              <a:rPr lang="nl-NL" sz="2400" dirty="0" smtClean="0">
                <a:latin typeface="Arial Narrow" panose="020B0606020202030204" pitchFamily="34" charset="0"/>
              </a:rPr>
              <a:t>Zichtjagers (bijv. snoek, aalscholver, ijsvogel)</a:t>
            </a:r>
          </a:p>
          <a:p>
            <a:r>
              <a:rPr lang="nl-NL" sz="2400" dirty="0" smtClean="0">
                <a:latin typeface="Arial Narrow" panose="020B0606020202030204" pitchFamily="34" charset="0"/>
              </a:rPr>
              <a:t>Explosieve groeikracht en enorme verspreidingsdrang</a:t>
            </a:r>
          </a:p>
          <a:p>
            <a:r>
              <a:rPr lang="nl-NL" sz="2400" dirty="0" smtClean="0">
                <a:latin typeface="Arial Narrow" panose="020B0606020202030204" pitchFamily="34" charset="0"/>
              </a:rPr>
              <a:t>Het plantje verdubbelt zijn biomassa elke 2 </a:t>
            </a:r>
            <a:r>
              <a:rPr lang="nl-NL" sz="2400" dirty="0">
                <a:latin typeface="Arial Narrow" panose="020B0606020202030204" pitchFamily="34" charset="0"/>
              </a:rPr>
              <a:t>à</a:t>
            </a:r>
            <a:r>
              <a:rPr lang="nl-NL" sz="2400" dirty="0" smtClean="0">
                <a:latin typeface="Arial Narrow" panose="020B0606020202030204" pitchFamily="34" charset="0"/>
              </a:rPr>
              <a:t> 3 dagen bij optimale temperaturen</a:t>
            </a:r>
          </a:p>
          <a:p>
            <a:r>
              <a:rPr lang="nl-NL" sz="2400" dirty="0" smtClean="0">
                <a:latin typeface="Arial Narrow" panose="020B0606020202030204" pitchFamily="34" charset="0"/>
              </a:rPr>
              <a:t>Exoot?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44429"/>
            <a:ext cx="2808312" cy="259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600" dirty="0" smtClean="0"/>
              <a:t>Aan de slag met een 4H-practicum:</a:t>
            </a:r>
            <a:br>
              <a:rPr lang="nl-NL" sz="3600" dirty="0" smtClean="0"/>
            </a:br>
            <a:r>
              <a:rPr lang="nl-NL" sz="3600" dirty="0" smtClean="0">
                <a:solidFill>
                  <a:srgbClr val="FF0000"/>
                </a:solidFill>
              </a:rPr>
              <a:t>als docent moet je ‘boven de stof staan’</a:t>
            </a:r>
            <a:endParaRPr lang="nl-NL" sz="36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b="5953"/>
          <a:stretch/>
        </p:blipFill>
        <p:spPr bwMode="auto">
          <a:xfrm>
            <a:off x="467544" y="1340768"/>
            <a:ext cx="3736885" cy="529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3"/>
          <a:stretch/>
        </p:blipFill>
        <p:spPr bwMode="auto">
          <a:xfrm>
            <a:off x="4572000" y="1340768"/>
            <a:ext cx="4104456" cy="528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575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Waarmee is dit practicum te combineren in je lessen?</a:t>
            </a:r>
            <a:endParaRPr lang="nl-NL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r>
              <a:rPr lang="nl-NL" sz="1600" dirty="0" smtClean="0">
                <a:latin typeface="Arial Narrow" panose="020B0606020202030204" pitchFamily="34" charset="0"/>
              </a:rPr>
              <a:t>In combinatie met een groeiproef, waarbij je één of meerdere factoren varieert en/of </a:t>
            </a:r>
            <a:r>
              <a:rPr lang="nl-NL" sz="1600" dirty="0" err="1" smtClean="0">
                <a:latin typeface="Arial Narrow" panose="020B0606020202030204" pitchFamily="34" charset="0"/>
              </a:rPr>
              <a:t>factsheet</a:t>
            </a:r>
            <a:r>
              <a:rPr lang="nl-NL" sz="1600" dirty="0" smtClean="0">
                <a:latin typeface="Arial Narrow" panose="020B0606020202030204" pitchFamily="34" charset="0"/>
              </a:rPr>
              <a:t> 1,2</a:t>
            </a:r>
          </a:p>
          <a:p>
            <a:endParaRPr lang="nl-NL" sz="1600" dirty="0" smtClean="0">
              <a:latin typeface="Arial Narrow" panose="020B0606020202030204" pitchFamily="34" charset="0"/>
            </a:endParaRPr>
          </a:p>
          <a:p>
            <a:r>
              <a:rPr lang="nl-NL" sz="1600" dirty="0" smtClean="0">
                <a:latin typeface="Arial Narrow" panose="020B0606020202030204" pitchFamily="34" charset="0"/>
              </a:rPr>
              <a:t>Met </a:t>
            </a:r>
            <a:r>
              <a:rPr lang="nl-NL" sz="1600" dirty="0" err="1" smtClean="0">
                <a:latin typeface="Arial Narrow" panose="020B0606020202030204" pitchFamily="34" charset="0"/>
              </a:rPr>
              <a:t>bioremediatieproef</a:t>
            </a:r>
            <a:r>
              <a:rPr lang="nl-NL" sz="1600" dirty="0" smtClean="0">
                <a:latin typeface="Arial Narrow" panose="020B0606020202030204" pitchFamily="34" charset="0"/>
              </a:rPr>
              <a:t> met </a:t>
            </a:r>
            <a:r>
              <a:rPr lang="nl-NL" sz="1600" dirty="0" err="1" smtClean="0">
                <a:latin typeface="Arial Narrow" panose="020B0606020202030204" pitchFamily="34" charset="0"/>
              </a:rPr>
              <a:t>Azolla</a:t>
            </a:r>
            <a:r>
              <a:rPr lang="nl-NL" sz="1600" dirty="0" smtClean="0">
                <a:latin typeface="Arial Narrow" panose="020B0606020202030204" pitchFamily="34" charset="0"/>
              </a:rPr>
              <a:t> (= proces waarin micro-organismen, paddenstoelen, groene </a:t>
            </a:r>
            <a:r>
              <a:rPr lang="nl-NL" sz="1600" dirty="0">
                <a:latin typeface="Arial Narrow" panose="020B0606020202030204" pitchFamily="34" charset="0"/>
              </a:rPr>
              <a:t>installaties of </a:t>
            </a:r>
            <a:r>
              <a:rPr lang="nl-NL" sz="1600" dirty="0" smtClean="0">
                <a:latin typeface="Arial Narrow" panose="020B0606020202030204" pitchFamily="34" charset="0"/>
              </a:rPr>
              <a:t>hun enzymen gebruikt </a:t>
            </a:r>
            <a:r>
              <a:rPr lang="nl-NL" sz="1600" dirty="0">
                <a:latin typeface="Arial Narrow" panose="020B0606020202030204" pitchFamily="34" charset="0"/>
              </a:rPr>
              <a:t>worden om het </a:t>
            </a:r>
            <a:r>
              <a:rPr lang="nl-NL" sz="1600" dirty="0" smtClean="0">
                <a:latin typeface="Arial Narrow" panose="020B0606020202030204" pitchFamily="34" charset="0"/>
              </a:rPr>
              <a:t>natuurlijke milieu </a:t>
            </a:r>
            <a:r>
              <a:rPr lang="nl-NL" sz="1600" dirty="0">
                <a:latin typeface="Arial Narrow" panose="020B0606020202030204" pitchFamily="34" charset="0"/>
              </a:rPr>
              <a:t>dat door verontreinigende stoffen </a:t>
            </a:r>
            <a:r>
              <a:rPr lang="nl-NL" sz="1600" dirty="0" smtClean="0">
                <a:latin typeface="Arial Narrow" panose="020B0606020202030204" pitchFamily="34" charset="0"/>
              </a:rPr>
              <a:t>is veranderd, </a:t>
            </a:r>
            <a:r>
              <a:rPr lang="nl-NL" sz="1600" dirty="0">
                <a:latin typeface="Arial Narrow" panose="020B0606020202030204" pitchFamily="34" charset="0"/>
              </a:rPr>
              <a:t>terug in zijn originele staat te </a:t>
            </a:r>
            <a:r>
              <a:rPr lang="nl-NL" sz="1600" dirty="0" smtClean="0">
                <a:latin typeface="Arial Narrow" panose="020B0606020202030204" pitchFamily="34" charset="0"/>
              </a:rPr>
              <a:t>brengen)  - </a:t>
            </a:r>
            <a:r>
              <a:rPr lang="nl-NL" sz="1600" dirty="0" smtClean="0">
                <a:latin typeface="Arial Narrow" panose="020B0606020202030204" pitchFamily="34" charset="0"/>
                <a:hlinkClick r:id="rId2"/>
              </a:rPr>
              <a:t>https</a:t>
            </a:r>
            <a:r>
              <a:rPr lang="nl-NL" sz="1600" dirty="0">
                <a:latin typeface="Arial Narrow" panose="020B0606020202030204" pitchFamily="34" charset="0"/>
                <a:hlinkClick r:id="rId2"/>
              </a:rPr>
              <a:t>://</a:t>
            </a:r>
            <a:r>
              <a:rPr lang="nl-NL" sz="1600" dirty="0" smtClean="0">
                <a:latin typeface="Arial Narrow" panose="020B0606020202030204" pitchFamily="34" charset="0"/>
                <a:hlinkClick r:id="rId2"/>
              </a:rPr>
              <a:t>www.scienceinschool.org/nl/2011/issue21/azolla</a:t>
            </a:r>
            <a:endParaRPr lang="nl-NL" sz="1600" dirty="0" smtClean="0">
              <a:latin typeface="Arial Narrow" panose="020B0606020202030204" pitchFamily="34" charset="0"/>
            </a:endParaRPr>
          </a:p>
          <a:p>
            <a:endParaRPr lang="nl-NL" sz="1600" dirty="0" smtClean="0">
              <a:latin typeface="Arial Narrow" panose="020B0606020202030204" pitchFamily="34" charset="0"/>
            </a:endParaRPr>
          </a:p>
          <a:p>
            <a:r>
              <a:rPr lang="nl-NL" sz="1600" dirty="0" smtClean="0">
                <a:latin typeface="Arial Narrow" panose="020B0606020202030204" pitchFamily="34" charset="0"/>
              </a:rPr>
              <a:t>Bij ordening en evolutie of ecologie; zie </a:t>
            </a:r>
            <a:r>
              <a:rPr lang="nl-NL" sz="1600" dirty="0" err="1" smtClean="0">
                <a:latin typeface="Arial Narrow" panose="020B0606020202030204" pitchFamily="34" charset="0"/>
              </a:rPr>
              <a:t>factsheet</a:t>
            </a:r>
            <a:r>
              <a:rPr lang="nl-NL" sz="1600" dirty="0" smtClean="0">
                <a:latin typeface="Arial Narrow" panose="020B0606020202030204" pitchFamily="34" charset="0"/>
              </a:rPr>
              <a:t> met </a:t>
            </a:r>
            <a:r>
              <a:rPr lang="nl-NL" sz="1600" dirty="0" err="1" smtClean="0">
                <a:latin typeface="Arial Narrow" panose="020B0606020202030204" pitchFamily="34" charset="0"/>
              </a:rPr>
              <a:t>evo</a:t>
            </a:r>
            <a:r>
              <a:rPr lang="nl-NL" sz="1600" dirty="0" smtClean="0">
                <a:latin typeface="Arial Narrow" panose="020B0606020202030204" pitchFamily="34" charset="0"/>
              </a:rPr>
              <a:t>-stamboom en kringlopen</a:t>
            </a:r>
          </a:p>
          <a:p>
            <a:pPr marL="0" indent="0" fontAlgn="b">
              <a:buNone/>
            </a:pPr>
            <a:endParaRPr lang="nl-NL" sz="1600" dirty="0">
              <a:latin typeface="Arial Narrow" panose="020B0606020202030204" pitchFamily="34" charset="0"/>
            </a:endParaRPr>
          </a:p>
          <a:p>
            <a:pPr marL="0" indent="0" fontAlgn="b">
              <a:buNone/>
            </a:pPr>
            <a:r>
              <a:rPr lang="nl-NL" sz="1600" dirty="0" smtClean="0">
                <a:latin typeface="Arial Narrow" panose="020B0606020202030204" pitchFamily="34" charset="0"/>
              </a:rPr>
              <a:t>Voorbeeld van plaats in mijn curriculum (</a:t>
            </a:r>
            <a:r>
              <a:rPr lang="nl-NL" sz="1600" dirty="0" err="1" smtClean="0">
                <a:latin typeface="Arial Narrow" panose="020B0606020202030204" pitchFamily="34" charset="0"/>
              </a:rPr>
              <a:t>krj</a:t>
            </a:r>
            <a:r>
              <a:rPr lang="nl-NL" sz="1600" dirty="0" smtClean="0">
                <a:latin typeface="Arial Narrow" panose="020B0606020202030204" pitchFamily="34" charset="0"/>
              </a:rPr>
              <a:t>): </a:t>
            </a:r>
            <a:endParaRPr lang="nl-NL" sz="1600" dirty="0">
              <a:latin typeface="Arial Narrow" panose="020B0606020202030204" pitchFamily="34" charset="0"/>
            </a:endParaRPr>
          </a:p>
          <a:p>
            <a:pPr fontAlgn="b"/>
            <a:r>
              <a:rPr lang="nl-NL" sz="1600" dirty="0" smtClean="0">
                <a:latin typeface="Arial Narrow" panose="020B0606020202030204" pitchFamily="34" charset="0"/>
              </a:rPr>
              <a:t>na </a:t>
            </a:r>
            <a:r>
              <a:rPr lang="nl-NL" sz="1600" dirty="0">
                <a:latin typeface="Arial Narrow" panose="020B0606020202030204" pitchFamily="34" charset="0"/>
              </a:rPr>
              <a:t>fotosynthese, waarbij ze leren dat planten een kunstje </a:t>
            </a:r>
            <a:r>
              <a:rPr lang="nl-NL" sz="1600" dirty="0" smtClean="0">
                <a:latin typeface="Arial Narrow" panose="020B0606020202030204" pitchFamily="34" charset="0"/>
              </a:rPr>
              <a:t>kunnen, namelijk uit </a:t>
            </a:r>
            <a:r>
              <a:rPr lang="nl-NL" sz="1600" dirty="0">
                <a:latin typeface="Arial Narrow" panose="020B0606020202030204" pitchFamily="34" charset="0"/>
              </a:rPr>
              <a:t>kleurloos water een kleurloos gas koolstofdioxide, in speciale fabriekjes een wit, zoet poeder maken: glucose. </a:t>
            </a:r>
            <a:endParaRPr lang="nl-NL" sz="1600" dirty="0" smtClean="0">
              <a:latin typeface="Arial Narrow" panose="020B0606020202030204" pitchFamily="34" charset="0"/>
            </a:endParaRPr>
          </a:p>
          <a:p>
            <a:pPr fontAlgn="b"/>
            <a:r>
              <a:rPr lang="nl-NL" sz="1600" dirty="0" smtClean="0">
                <a:latin typeface="Arial Narrow" panose="020B0606020202030204" pitchFamily="34" charset="0"/>
              </a:rPr>
              <a:t>Hierbij </a:t>
            </a:r>
            <a:r>
              <a:rPr lang="nl-NL" sz="1600" dirty="0">
                <a:latin typeface="Arial Narrow" panose="020B0606020202030204" pitchFamily="34" charset="0"/>
              </a:rPr>
              <a:t>leer ik ze de </a:t>
            </a:r>
            <a:r>
              <a:rPr lang="nl-NL" sz="1600" dirty="0" err="1">
                <a:latin typeface="Arial Narrow" panose="020B0606020202030204" pitchFamily="34" charset="0"/>
              </a:rPr>
              <a:t>photosynthesis</a:t>
            </a:r>
            <a:r>
              <a:rPr lang="nl-NL" sz="1600" dirty="0">
                <a:latin typeface="Arial Narrow" panose="020B0606020202030204" pitchFamily="34" charset="0"/>
              </a:rPr>
              <a:t> song: </a:t>
            </a:r>
            <a:r>
              <a:rPr lang="nl-NL" sz="1600" dirty="0">
                <a:latin typeface="Arial Narrow" panose="020B0606020202030204" pitchFamily="34" charset="0"/>
                <a:hlinkClick r:id="rId3"/>
              </a:rPr>
              <a:t>https://www.youtube.com/watch?v=tSHmwIZ9FNw</a:t>
            </a:r>
            <a:endParaRPr lang="nl-NL" sz="1600" dirty="0">
              <a:latin typeface="Arial Narrow" panose="020B0606020202030204" pitchFamily="34" charset="0"/>
            </a:endParaRPr>
          </a:p>
          <a:p>
            <a:pPr fontAlgn="b"/>
            <a:r>
              <a:rPr lang="nl-NL" sz="1600" dirty="0" smtClean="0">
                <a:latin typeface="Arial Narrow" panose="020B0606020202030204" pitchFamily="34" charset="0"/>
              </a:rPr>
              <a:t>Bij uitleg fotosynthese/voortgezette assimilatie, geef ik “scheikunde </a:t>
            </a:r>
            <a:r>
              <a:rPr lang="nl-NL" sz="1600" dirty="0">
                <a:latin typeface="Arial Narrow" panose="020B0606020202030204" pitchFamily="34" charset="0"/>
              </a:rPr>
              <a:t>voor biologen voor </a:t>
            </a:r>
            <a:r>
              <a:rPr lang="nl-NL" sz="1600" dirty="0" err="1" smtClean="0">
                <a:latin typeface="Arial Narrow" panose="020B0606020202030204" pitchFamily="34" charset="0"/>
              </a:rPr>
              <a:t>mhv</a:t>
            </a:r>
            <a:r>
              <a:rPr lang="nl-NL" sz="1600" dirty="0" smtClean="0">
                <a:latin typeface="Arial Narrow" panose="020B0606020202030204" pitchFamily="34" charset="0"/>
              </a:rPr>
              <a:t>”  </a:t>
            </a:r>
          </a:p>
          <a:p>
            <a:pPr fontAlgn="b"/>
            <a:r>
              <a:rPr lang="nl-NL" sz="1600" dirty="0" smtClean="0">
                <a:latin typeface="Arial Narrow" panose="020B0606020202030204" pitchFamily="34" charset="0"/>
              </a:rPr>
              <a:t>Voor vmbo-</a:t>
            </a:r>
            <a:r>
              <a:rPr lang="nl-NL" sz="1600" dirty="0" err="1" smtClean="0">
                <a:latin typeface="Arial Narrow" panose="020B0606020202030204" pitchFamily="34" charset="0"/>
              </a:rPr>
              <a:t>bk</a:t>
            </a:r>
            <a:r>
              <a:rPr lang="nl-NL" sz="1600" dirty="0">
                <a:latin typeface="Arial Narrow" panose="020B0606020202030204" pitchFamily="34" charset="0"/>
              </a:rPr>
              <a:t>: potje </a:t>
            </a:r>
            <a:r>
              <a:rPr lang="nl-NL" sz="1600" dirty="0" smtClean="0">
                <a:latin typeface="Arial Narrow" panose="020B0606020202030204" pitchFamily="34" charset="0"/>
              </a:rPr>
              <a:t>Pokon of zak kunstmest, </a:t>
            </a:r>
            <a:r>
              <a:rPr lang="nl-NL" sz="1600" dirty="0">
                <a:latin typeface="Arial Narrow" panose="020B0606020202030204" pitchFamily="34" charset="0"/>
              </a:rPr>
              <a:t>waar de letters NPK op </a:t>
            </a:r>
            <a:r>
              <a:rPr lang="nl-NL" sz="1600" dirty="0" smtClean="0">
                <a:latin typeface="Arial Narrow" panose="020B0606020202030204" pitchFamily="34" charset="0"/>
              </a:rPr>
              <a:t>staan -&gt; de </a:t>
            </a:r>
            <a:r>
              <a:rPr lang="nl-NL" sz="1600" dirty="0">
                <a:latin typeface="Arial Narrow" panose="020B0606020202030204" pitchFamily="34" charset="0"/>
              </a:rPr>
              <a:t>letter N </a:t>
            </a:r>
            <a:r>
              <a:rPr lang="nl-NL" sz="1600" dirty="0" smtClean="0">
                <a:latin typeface="Arial Narrow" panose="020B0606020202030204" pitchFamily="34" charset="0"/>
              </a:rPr>
              <a:t>wordt zinvol</a:t>
            </a:r>
          </a:p>
          <a:p>
            <a:pPr fontAlgn="b"/>
            <a:endParaRPr lang="nl-NL" sz="1600" dirty="0">
              <a:latin typeface="Arial Narrow" panose="020B0606020202030204" pitchFamily="34" charset="0"/>
            </a:endParaRPr>
          </a:p>
          <a:p>
            <a:pPr marL="0" indent="0" fontAlgn="b">
              <a:buNone/>
            </a:pPr>
            <a:endParaRPr lang="nl-NL" sz="1600" dirty="0">
              <a:latin typeface="Arial Narrow" panose="020B0606020202030204" pitchFamily="34" charset="0"/>
            </a:endParaRPr>
          </a:p>
          <a:p>
            <a:endParaRPr lang="nl-NL" sz="18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076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/>
          </a:bodyPr>
          <a:lstStyle/>
          <a:p>
            <a:r>
              <a:rPr lang="nl-NL" sz="3100" dirty="0" smtClean="0">
                <a:latin typeface="Arial Narrow" panose="020B0606020202030204" pitchFamily="34" charset="0"/>
              </a:rPr>
              <a:t>geïntegreerd “rijst-azolla-eend-vis-teeltsysteem”-1 </a:t>
            </a:r>
            <a:br>
              <a:rPr lang="nl-NL" sz="3100" dirty="0" smtClean="0">
                <a:latin typeface="Arial Narrow" panose="020B0606020202030204" pitchFamily="34" charset="0"/>
              </a:rPr>
            </a:br>
            <a:r>
              <a:rPr lang="nl-NL" sz="1600" dirty="0" smtClean="0">
                <a:latin typeface="Arial Narrow" panose="020B0606020202030204" pitchFamily="34" charset="0"/>
              </a:rPr>
              <a:t>(Mekongdelta, Vietnam)</a:t>
            </a:r>
            <a:r>
              <a:rPr lang="nl-NL" sz="3600" dirty="0">
                <a:latin typeface="Arial Narrow" panose="020B0606020202030204" pitchFamily="34" charset="0"/>
              </a:rPr>
              <a:t/>
            </a:r>
            <a:br>
              <a:rPr lang="nl-NL" sz="3600" dirty="0">
                <a:latin typeface="Arial Narrow" panose="020B0606020202030204" pitchFamily="34" charset="0"/>
              </a:rPr>
            </a:br>
            <a:r>
              <a:rPr lang="nl-NL" sz="1200" dirty="0">
                <a:latin typeface="Arial Narrow" panose="020B0606020202030204" pitchFamily="34" charset="0"/>
                <a:hlinkClick r:id="rId2"/>
              </a:rPr>
              <a:t>https://</a:t>
            </a:r>
            <a:r>
              <a:rPr lang="nl-NL" sz="1200" dirty="0" smtClean="0">
                <a:latin typeface="Arial Narrow" panose="020B0606020202030204" pitchFamily="34" charset="0"/>
                <a:hlinkClick r:id="rId2"/>
              </a:rPr>
              <a:t>www.slideshare.net/SRI.CORNELL/1449-azolla-rice-duck-fish-farming-systems-with-sri</a:t>
            </a:r>
            <a:endParaRPr lang="nl-NL" sz="3600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 descr="Afbeeldingsresultaat voor azolla rice duck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/>
          <a:stretch/>
        </p:blipFill>
        <p:spPr bwMode="auto">
          <a:xfrm>
            <a:off x="467544" y="1496864"/>
            <a:ext cx="835292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877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>
                <a:latin typeface="Arial Narrow" panose="020B0606020202030204" pitchFamily="34" charset="0"/>
              </a:rPr>
              <a:t>geïntegreerd “</a:t>
            </a:r>
            <a:r>
              <a:rPr lang="nl-NL" sz="2800" dirty="0" smtClean="0">
                <a:latin typeface="Arial Narrow" panose="020B0606020202030204" pitchFamily="34" charset="0"/>
              </a:rPr>
              <a:t>rijst-azolla-eend-vis-teeltsysteem”-2</a:t>
            </a:r>
            <a:r>
              <a:rPr lang="nl-NL" sz="2400" dirty="0" smtClean="0">
                <a:latin typeface="Arial Narrow" panose="020B0606020202030204" pitchFamily="34" charset="0"/>
              </a:rPr>
              <a:t/>
            </a:r>
            <a:br>
              <a:rPr lang="nl-NL" sz="2400" dirty="0" smtClean="0">
                <a:latin typeface="Arial Narrow" panose="020B0606020202030204" pitchFamily="34" charset="0"/>
              </a:rPr>
            </a:br>
            <a:r>
              <a:rPr lang="nl-NL" sz="2000" dirty="0" smtClean="0"/>
              <a:t>Rijstproductie in relatie tot complexiteit van het cultivatie-systeem</a:t>
            </a:r>
            <a:endParaRPr lang="nl-NL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6"/>
          <a:stretch/>
        </p:blipFill>
        <p:spPr bwMode="auto">
          <a:xfrm>
            <a:off x="827584" y="1772816"/>
            <a:ext cx="7560840" cy="465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278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latin typeface="Arial Narrow" panose="020B0606020202030204" pitchFamily="34" charset="0"/>
              </a:rPr>
              <a:t>Wat doen wij bij een DOT</a:t>
            </a:r>
            <a:endParaRPr lang="nl-NL" sz="3600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2400" dirty="0" smtClean="0">
                <a:latin typeface="Arial Narrow" panose="020B0606020202030204" pitchFamily="34" charset="0"/>
              </a:rPr>
              <a:t>Oorspronkelijke doel: aansluiting HAVO-HBO verbeteren; </a:t>
            </a:r>
          </a:p>
          <a:p>
            <a:r>
              <a:rPr lang="nl-NL" sz="2400" dirty="0" smtClean="0">
                <a:latin typeface="Arial Narrow" panose="020B0606020202030204" pitchFamily="34" charset="0"/>
              </a:rPr>
              <a:t>Locatie Friese DOT: Hogeschool Van Hall </a:t>
            </a:r>
            <a:r>
              <a:rPr lang="nl-NL" sz="2400" dirty="0" err="1" smtClean="0">
                <a:latin typeface="Arial Narrow" panose="020B0606020202030204" pitchFamily="34" charset="0"/>
              </a:rPr>
              <a:t>Larenstein</a:t>
            </a:r>
            <a:r>
              <a:rPr lang="nl-NL" sz="2400" dirty="0" smtClean="0">
                <a:latin typeface="Arial Narrow" panose="020B0606020202030204" pitchFamily="34" charset="0"/>
              </a:rPr>
              <a:t> Leeuwarden</a:t>
            </a:r>
          </a:p>
          <a:p>
            <a:r>
              <a:rPr lang="nl-NL" sz="2400" dirty="0" smtClean="0">
                <a:latin typeface="Arial Narrow" panose="020B0606020202030204" pitchFamily="34" charset="0"/>
              </a:rPr>
              <a:t>Knelpunten huidige biologieprogramma wegnemen</a:t>
            </a:r>
          </a:p>
          <a:p>
            <a:pPr marL="0" indent="0">
              <a:buNone/>
            </a:pPr>
            <a:endParaRPr lang="nl-NL" sz="24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sz="2400" dirty="0" smtClean="0">
                <a:latin typeface="Arial Narrow" panose="020B0606020202030204" pitchFamily="34" charset="0"/>
              </a:rPr>
              <a:t>- Gebrek aan motivatie leerlingen (geringe relevantie en </a:t>
            </a:r>
            <a:r>
              <a:rPr lang="nl-NL" sz="2400" dirty="0" err="1" smtClean="0">
                <a:latin typeface="Arial Narrow" panose="020B0606020202030204" pitchFamily="34" charset="0"/>
              </a:rPr>
              <a:t>vakinhoud</a:t>
            </a:r>
            <a:r>
              <a:rPr lang="nl-NL" sz="2400" dirty="0" smtClean="0">
                <a:latin typeface="Arial Narrow" panose="020B0606020202030204" pitchFamily="34" charset="0"/>
              </a:rPr>
              <a:t>)</a:t>
            </a:r>
          </a:p>
          <a:p>
            <a:pPr marL="0" indent="0">
              <a:buNone/>
            </a:pPr>
            <a:r>
              <a:rPr lang="nl-NL" sz="2400" dirty="0" smtClean="0">
                <a:latin typeface="Arial Narrow" panose="020B0606020202030204" pitchFamily="34" charset="0"/>
              </a:rPr>
              <a:t>- Te geringe samenhang binnen en tussen vakken</a:t>
            </a:r>
          </a:p>
          <a:p>
            <a:pPr marL="0" indent="0">
              <a:buNone/>
            </a:pPr>
            <a:r>
              <a:rPr lang="nl-NL" sz="2400" dirty="0" smtClean="0">
                <a:latin typeface="Arial Narrow" panose="020B0606020202030204" pitchFamily="34" charset="0"/>
              </a:rPr>
              <a:t>-  Overladenheid van programma</a:t>
            </a:r>
          </a:p>
          <a:p>
            <a:pPr>
              <a:buFontTx/>
              <a:buChar char="-"/>
            </a:pPr>
            <a:endParaRPr lang="nl-NL" sz="2400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nl-NL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Onze oplossing: </a:t>
            </a:r>
          </a:p>
          <a:p>
            <a:pPr marL="0" indent="0" algn="ctr">
              <a:buNone/>
            </a:pPr>
            <a:r>
              <a:rPr lang="nl-NL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contextrijker</a:t>
            </a:r>
            <a:r>
              <a:rPr lang="nl-NL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, actueler onderwijs </a:t>
            </a:r>
            <a:r>
              <a:rPr lang="nl-NL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aanbieden</a:t>
            </a:r>
          </a:p>
          <a:p>
            <a:pPr marL="0" indent="0" algn="ctr">
              <a:buNone/>
            </a:pPr>
            <a:r>
              <a:rPr lang="nl-NL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v</a:t>
            </a:r>
            <a:r>
              <a:rPr lang="nl-NL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oor zowel bovenbouw, als – nu ook - onderbouw</a:t>
            </a:r>
            <a:endParaRPr lang="nl-NL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nl-NL" sz="2600" dirty="0" smtClean="0"/>
          </a:p>
          <a:p>
            <a:pPr marL="0" indent="0">
              <a:buNone/>
            </a:pP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2414385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2358"/>
            <a:ext cx="7581478" cy="517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600" dirty="0" err="1" smtClean="0"/>
              <a:t>Azolla</a:t>
            </a:r>
            <a:r>
              <a:rPr lang="nl-NL" sz="3600" dirty="0" smtClean="0"/>
              <a:t> en kompaan niet te verslaan – 3- bovenbouw: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009406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nl-NL" altLang="nl-NL" sz="2800" u="sng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nl-NL" altLang="nl-NL" sz="2800" u="sng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las 1 </a:t>
            </a:r>
            <a:r>
              <a:rPr lang="nl-NL" altLang="nl-NL" sz="2800" u="sng" dirty="0" err="1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mhv</a:t>
            </a:r>
            <a:r>
              <a:rPr lang="nl-NL" altLang="nl-NL" sz="2800" u="sng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: scheikunde </a:t>
            </a:r>
            <a:r>
              <a:rPr lang="nl-NL" altLang="nl-NL" sz="2800" u="sng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voor </a:t>
            </a:r>
            <a:r>
              <a:rPr lang="nl-NL" altLang="nl-NL" sz="2800" u="sng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biologen, bij </a:t>
            </a:r>
            <a:r>
              <a:rPr lang="nl-NL" altLang="nl-NL" sz="2800" u="sng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de fotosynthese</a:t>
            </a:r>
            <a:endParaRPr lang="nl-NL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28248"/>
              </p:ext>
            </p:extLst>
          </p:nvPr>
        </p:nvGraphicFramePr>
        <p:xfrm>
          <a:off x="926261" y="2567337"/>
          <a:ext cx="5850890" cy="838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9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13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Nederlandse naam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Engelse naam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Scheikundige afk.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Wel of niet organisch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water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water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H</a:t>
                      </a:r>
                      <a:r>
                        <a:rPr lang="nl-NL" sz="1100" baseline="-25000">
                          <a:effectLst/>
                        </a:rPr>
                        <a:t>2</a:t>
                      </a:r>
                      <a:r>
                        <a:rPr lang="nl-NL" sz="1100">
                          <a:effectLst/>
                        </a:rPr>
                        <a:t>O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Nee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koolstofdioxide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carbondioxide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CO</a:t>
                      </a:r>
                      <a:r>
                        <a:rPr lang="nl-NL" sz="1100" baseline="-25000">
                          <a:effectLst/>
                        </a:rPr>
                        <a:t>2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Nee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glucose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glucose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</a:t>
                      </a:r>
                      <a:r>
                        <a:rPr lang="nl-NL" sz="1100" baseline="-25000">
                          <a:effectLst/>
                        </a:rPr>
                        <a:t>6</a:t>
                      </a:r>
                      <a:r>
                        <a:rPr lang="nl-NL" sz="1100">
                          <a:effectLst/>
                        </a:rPr>
                        <a:t>H</a:t>
                      </a:r>
                      <a:r>
                        <a:rPr lang="nl-NL" sz="1100" baseline="-25000">
                          <a:effectLst/>
                        </a:rPr>
                        <a:t>12</a:t>
                      </a:r>
                      <a:r>
                        <a:rPr lang="nl-NL" sz="1100">
                          <a:effectLst/>
                        </a:rPr>
                        <a:t>O</a:t>
                      </a:r>
                      <a:r>
                        <a:rPr lang="nl-NL" sz="1100" baseline="-25000">
                          <a:effectLst/>
                        </a:rPr>
                        <a:t>6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Ja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kaliumnitraat (soort zout)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potassiumnitrate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KNO</a:t>
                      </a:r>
                      <a:r>
                        <a:rPr lang="nl-NL" sz="1100" baseline="-25000" dirty="0">
                          <a:effectLst/>
                        </a:rPr>
                        <a:t>3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Nee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91737" y="3609310"/>
            <a:ext cx="8144759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Voedingstoffen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worden verdeeld in organische en anorganische stoffen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. Organische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stoffen bevatten tenminste de atomen </a:t>
            </a:r>
            <a:r>
              <a:rPr lang="nl-NL" altLang="nl-NL" sz="1400" u="sng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én C én H én O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. Organische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stoffen duiden op de aanwezigheid van organismen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1400" dirty="0">
              <a:latin typeface="Arial Narrow" panose="020B060602020203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b="1" u="sng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Fotosynthese-reactie onderbouw:</a:t>
            </a:r>
            <a:endParaRPr lang="nl-NL" altLang="nl-NL" sz="1400" dirty="0">
              <a:latin typeface="Arial Narrow" panose="020B060602020203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dirty="0" err="1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Ned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 water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+ koolstofdioxide + zonne-energie  -&gt;  glucose    + zuurstof</a:t>
            </a:r>
            <a:endParaRPr lang="nl-NL" altLang="nl-NL" sz="1400" dirty="0">
              <a:latin typeface="Arial Narrow" panose="020B060602020203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dirty="0" err="1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Sk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:  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 6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nl-NL" altLang="nl-NL" sz="1400" baseline="-300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O + 6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nl-NL" altLang="nl-NL" sz="1400" baseline="-300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          </a:t>
            </a:r>
            <a:r>
              <a:rPr lang="nl-NL" altLang="nl-NL" sz="1400" baseline="-300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+ zonne-energie  -&gt;  C</a:t>
            </a:r>
            <a:r>
              <a:rPr lang="nl-NL" altLang="nl-NL" sz="1400" baseline="-300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nl-NL" altLang="nl-NL" sz="1400" baseline="-300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12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nl-NL" altLang="nl-NL" sz="1400" baseline="-300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6    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+ 6 O</a:t>
            </a:r>
            <a:r>
              <a:rPr lang="nl-NL" altLang="nl-NL" sz="1400" baseline="-300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nl-NL" altLang="nl-NL" sz="1400" dirty="0">
              <a:latin typeface="Arial Narrow" panose="020B060602020203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Uitleg (niet om te leren):	6 x CO</a:t>
            </a:r>
            <a:r>
              <a:rPr lang="nl-NL" altLang="nl-NL" sz="1400" baseline="-300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	levert C</a:t>
            </a:r>
            <a:r>
              <a:rPr lang="nl-NL" altLang="nl-NL" sz="1400" baseline="-300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 (en 12 </a:t>
            </a:r>
            <a:r>
              <a:rPr lang="nl-NL" altLang="nl-NL" sz="1400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x O</a:t>
            </a: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nl-NL" altLang="nl-NL" sz="1400" dirty="0">
              <a:latin typeface="Arial Narrow" panose="020B060602020203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		</a:t>
            </a:r>
            <a:r>
              <a:rPr lang="nl-NL" altLang="nl-NL" sz="1400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6 </a:t>
            </a: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x H</a:t>
            </a:r>
            <a:r>
              <a:rPr lang="nl-NL" altLang="nl-NL" sz="1400" baseline="-300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O  	levert H</a:t>
            </a:r>
            <a:r>
              <a:rPr lang="nl-NL" altLang="nl-NL" sz="1400" baseline="-300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12 </a:t>
            </a: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(en </a:t>
            </a:r>
            <a:r>
              <a:rPr lang="nl-NL" altLang="nl-NL" sz="1400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 6 x O</a:t>
            </a: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nl-NL" altLang="nl-NL" sz="1400" dirty="0">
              <a:latin typeface="Arial Narrow" panose="020B060602020203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		</a:t>
            </a:r>
            <a:r>
              <a:rPr lang="nl-NL" altLang="nl-NL" sz="1400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Voor </a:t>
            </a: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glucose </a:t>
            </a:r>
            <a:r>
              <a:rPr lang="nl-NL" altLang="nl-NL" sz="1400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verder nog nodig 6x O = </a:t>
            </a: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nl-NL" altLang="nl-NL" sz="1400" baseline="-300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nl-NL" altLang="nl-NL" sz="1400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nl-NL" altLang="nl-NL" sz="14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blijft over: 12 x O </a:t>
            </a:r>
            <a:r>
              <a:rPr lang="nl-NL" altLang="nl-NL" sz="1400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-&gt; 6 O</a:t>
            </a:r>
            <a:r>
              <a:rPr lang="nl-NL" altLang="nl-NL" sz="1400" baseline="-30000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1400" dirty="0">
              <a:latin typeface="Arial Narrow" panose="020B060602020203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Planten kunnen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een organische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basisstof maken in de fotosynthese: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glucose of druivensuiker.</a:t>
            </a:r>
            <a:endParaRPr lang="nl-NL" altLang="nl-NL" sz="1400" dirty="0">
              <a:latin typeface="Arial Narrow" panose="020B060602020203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Hiervan maken ze langere koolhydraten en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vetten.</a:t>
            </a:r>
            <a:endParaRPr lang="nl-NL" altLang="nl-NL" sz="1400" dirty="0">
              <a:latin typeface="Arial Narrow" panose="020B060602020203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M.b.v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zouten/ mineralen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waar ten minste stikstof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(N) in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zit,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maken ze ook </a:t>
            </a:r>
            <a:r>
              <a:rPr lang="nl-NL" altLang="nl-NL" sz="1400" dirty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nog: eiwitten en </a:t>
            </a:r>
            <a:r>
              <a:rPr lang="nl-NL" altLang="nl-NL" sz="1400" dirty="0" smtClean="0"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vitaminen.</a:t>
            </a:r>
            <a:endParaRPr lang="nl-NL" altLang="nl-NL" sz="1400" dirty="0">
              <a:latin typeface="Arial Narrow" panose="020B0606020202030204" pitchFamily="34" charset="0"/>
              <a:cs typeface="Arial" pitchFamily="34" charset="0"/>
            </a:endParaRPr>
          </a:p>
        </p:txBody>
      </p:sp>
      <p:graphicFrame>
        <p:nvGraphicFramePr>
          <p:cNvPr id="13" name="Tabel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467098"/>
              </p:ext>
            </p:extLst>
          </p:nvPr>
        </p:nvGraphicFramePr>
        <p:xfrm>
          <a:off x="971600" y="1270202"/>
          <a:ext cx="5921628" cy="838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12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0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Nederlandse naam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Engelse naam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Scheikundige afk.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waterstof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hydrogen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H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zuurstof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oxygen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O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koolstof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carbon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stikstof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nitrogen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Tekstvak 13"/>
          <p:cNvSpPr txBox="1"/>
          <p:nvPr/>
        </p:nvSpPr>
        <p:spPr>
          <a:xfrm>
            <a:off x="860183" y="908720"/>
            <a:ext cx="1228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latin typeface="Arial Narrow" panose="020B0606020202030204" pitchFamily="34" charset="0"/>
              </a:rPr>
              <a:t>l</a:t>
            </a:r>
            <a:r>
              <a:rPr lang="nl-NL" sz="1600" dirty="0" smtClean="0">
                <a:latin typeface="Arial Narrow" panose="020B0606020202030204" pitchFamily="34" charset="0"/>
              </a:rPr>
              <a:t>osse atomen:</a:t>
            </a:r>
            <a:endParaRPr lang="nl-NL" sz="1600" dirty="0">
              <a:latin typeface="Arial Narrow" panose="020B0606020202030204" pitchFamily="34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860183" y="2204864"/>
            <a:ext cx="2655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>
                <a:latin typeface="Arial Narrow" panose="020B0606020202030204" pitchFamily="34" charset="0"/>
              </a:rPr>
              <a:t>a</a:t>
            </a:r>
            <a:r>
              <a:rPr lang="nl-NL" sz="1600" dirty="0" smtClean="0">
                <a:latin typeface="Arial Narrow" panose="020B0606020202030204" pitchFamily="34" charset="0"/>
              </a:rPr>
              <a:t>toomcombinaties = moleculen:</a:t>
            </a:r>
            <a:endParaRPr lang="nl-NL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76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nl-NL" sz="3100" b="1" dirty="0" smtClean="0"/>
              <a:t>Nijntje en het Nitraat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 err="1" smtClean="0"/>
              <a:t>ppt</a:t>
            </a:r>
            <a:r>
              <a:rPr lang="nl-NL" sz="2000" dirty="0" smtClean="0"/>
              <a:t> gemaakt </a:t>
            </a:r>
            <a:r>
              <a:rPr lang="nl-NL" sz="2000" dirty="0"/>
              <a:t>door </a:t>
            </a:r>
            <a:r>
              <a:rPr lang="nl-NL" sz="2000" dirty="0" smtClean="0"/>
              <a:t>Bas </a:t>
            </a:r>
            <a:r>
              <a:rPr lang="nl-NL" sz="2000" dirty="0" err="1" smtClean="0"/>
              <a:t>Reuvers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1600" dirty="0">
                <a:hlinkClick r:id="rId2"/>
              </a:rPr>
              <a:t>https://biologiepagina.nl/Flashfiles/Ispring/nijntjeenhetnitraat.htm</a:t>
            </a:r>
            <a:r>
              <a:rPr lang="nl-NL" sz="2000" dirty="0"/>
              <a:t/>
            </a:r>
            <a:br>
              <a:rPr lang="nl-NL" sz="2000" dirty="0"/>
            </a:br>
            <a:endParaRPr lang="nl-NL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085336" cy="452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017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056784" cy="523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403648" y="279213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N- of stikstofkringloop; </a:t>
            </a:r>
            <a:r>
              <a:rPr lang="nl-NL" dirty="0" smtClean="0">
                <a:solidFill>
                  <a:srgbClr val="FF0000"/>
                </a:solidFill>
              </a:rPr>
              <a:t>voor onderbouw nog meer versimpelen</a:t>
            </a:r>
            <a:r>
              <a:rPr lang="nl-NL" dirty="0">
                <a:solidFill>
                  <a:srgbClr val="FF0000"/>
                </a:solidFill>
              </a:rPr>
              <a:t>?</a:t>
            </a:r>
            <a:r>
              <a:rPr lang="nl-NL" dirty="0" smtClean="0">
                <a:solidFill>
                  <a:srgbClr val="FF0000"/>
                </a:solidFill>
              </a:rPr>
              <a:t>  voor </a:t>
            </a:r>
            <a:r>
              <a:rPr lang="nl-NL" dirty="0" err="1" smtClean="0">
                <a:solidFill>
                  <a:srgbClr val="FF0000"/>
                </a:solidFill>
              </a:rPr>
              <a:t>Azolla</a:t>
            </a:r>
            <a:r>
              <a:rPr lang="nl-NL" dirty="0" smtClean="0">
                <a:solidFill>
                  <a:srgbClr val="FF0000"/>
                </a:solidFill>
              </a:rPr>
              <a:t> / </a:t>
            </a:r>
            <a:r>
              <a:rPr lang="nl-NL" dirty="0" err="1" smtClean="0">
                <a:solidFill>
                  <a:srgbClr val="FF0000"/>
                </a:solidFill>
              </a:rPr>
              <a:t>Anabaena</a:t>
            </a:r>
            <a:r>
              <a:rPr lang="nl-NL" dirty="0" smtClean="0">
                <a:solidFill>
                  <a:srgbClr val="FF0000"/>
                </a:solidFill>
              </a:rPr>
              <a:t> aanpassen?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99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Ordening </a:t>
            </a:r>
            <a:br>
              <a:rPr lang="nl-NL" dirty="0" smtClean="0"/>
            </a:br>
            <a:r>
              <a:rPr lang="nl-NL" sz="2000" dirty="0" smtClean="0"/>
              <a:t>Cyanobacteriën(blauwalgen) lijken meer op prokaryoten dan op </a:t>
            </a:r>
            <a:r>
              <a:rPr lang="nl-NL" sz="2000" dirty="0" err="1" smtClean="0"/>
              <a:t>eukaryote</a:t>
            </a:r>
            <a:r>
              <a:rPr lang="nl-NL" sz="2000" dirty="0" smtClean="0"/>
              <a:t> algen!</a:t>
            </a: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58483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5" y="4293096"/>
            <a:ext cx="2661563" cy="181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643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Cyanobacteriën en kringlopen </a:t>
            </a:r>
            <a:br>
              <a:rPr lang="nl-NL" sz="3600" dirty="0" smtClean="0"/>
            </a:br>
            <a:r>
              <a:rPr lang="nl-NL" sz="1600" dirty="0" smtClean="0">
                <a:solidFill>
                  <a:srgbClr val="FF0000"/>
                </a:solidFill>
              </a:rPr>
              <a:t>tekst hieronder deels niet des </a:t>
            </a:r>
            <a:r>
              <a:rPr lang="nl-NL" sz="1600" dirty="0" err="1" smtClean="0">
                <a:solidFill>
                  <a:srgbClr val="FF0000"/>
                </a:solidFill>
              </a:rPr>
              <a:t>onderbouws</a:t>
            </a:r>
            <a:endParaRPr lang="nl-NL" sz="16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nl-NL" sz="2200" dirty="0" smtClean="0">
                <a:latin typeface="Arial Narrow" panose="020B0606020202030204" pitchFamily="34" charset="0"/>
              </a:rPr>
              <a:t>Verantwoordelijk voor de helft van de wereldproductie van </a:t>
            </a:r>
            <a:r>
              <a:rPr lang="nl-NL" sz="2200" dirty="0">
                <a:latin typeface="Arial Narrow" panose="020B0606020202030204" pitchFamily="34" charset="0"/>
              </a:rPr>
              <a:t>O</a:t>
            </a:r>
            <a:r>
              <a:rPr lang="nl-NL" sz="1800" dirty="0">
                <a:latin typeface="Arial Narrow" panose="020B0606020202030204" pitchFamily="34" charset="0"/>
              </a:rPr>
              <a:t>2</a:t>
            </a:r>
            <a:r>
              <a:rPr lang="nl-NL" sz="2200" dirty="0">
                <a:latin typeface="Arial Narrow" panose="020B0606020202030204" pitchFamily="34" charset="0"/>
              </a:rPr>
              <a:t> </a:t>
            </a:r>
            <a:r>
              <a:rPr lang="nl-NL" sz="2200" dirty="0" smtClean="0">
                <a:latin typeface="Arial Narrow" panose="020B0606020202030204" pitchFamily="34" charset="0"/>
              </a:rPr>
              <a:t>(fotosynthese, koolstofkringloop) en dus ook enorme binding van  CO</a:t>
            </a:r>
            <a:r>
              <a:rPr lang="nl-NL" sz="1800" dirty="0" smtClean="0">
                <a:latin typeface="Arial Narrow" panose="020B0606020202030204" pitchFamily="34" charset="0"/>
              </a:rPr>
              <a:t>2</a:t>
            </a:r>
            <a:r>
              <a:rPr lang="nl-NL" sz="2200" dirty="0" smtClean="0">
                <a:latin typeface="Arial Narrow" panose="020B0606020202030204" pitchFamily="34" charset="0"/>
              </a:rPr>
              <a:t>!</a:t>
            </a:r>
          </a:p>
          <a:p>
            <a:r>
              <a:rPr lang="nl-NL" sz="2200" dirty="0" smtClean="0">
                <a:latin typeface="Arial Narrow" panose="020B0606020202030204" pitchFamily="34" charset="0"/>
              </a:rPr>
              <a:t>Plant, dier en mens kunnen geen N</a:t>
            </a:r>
            <a:r>
              <a:rPr lang="nl-NL" sz="1800" dirty="0" smtClean="0">
                <a:latin typeface="Arial Narrow" panose="020B0606020202030204" pitchFamily="34" charset="0"/>
              </a:rPr>
              <a:t>2</a:t>
            </a:r>
            <a:r>
              <a:rPr lang="nl-NL" sz="2200" dirty="0" smtClean="0">
                <a:latin typeface="Arial Narrow" panose="020B0606020202030204" pitchFamily="34" charset="0"/>
              </a:rPr>
              <a:t> uit lucht te binden: naast de cyanobacterie, kunnen ook de bodembacteriën: </a:t>
            </a:r>
            <a:r>
              <a:rPr lang="nl-NL" sz="2200" dirty="0" err="1" smtClean="0">
                <a:latin typeface="Arial Narrow" panose="020B0606020202030204" pitchFamily="34" charset="0"/>
              </a:rPr>
              <a:t>Azotobacter</a:t>
            </a:r>
            <a:r>
              <a:rPr lang="nl-NL" sz="2200" dirty="0" smtClean="0">
                <a:latin typeface="Arial Narrow" panose="020B0606020202030204" pitchFamily="34" charset="0"/>
              </a:rPr>
              <a:t>,  </a:t>
            </a:r>
            <a:r>
              <a:rPr lang="nl-NL" sz="2200" dirty="0" err="1" smtClean="0">
                <a:latin typeface="Arial Narrow" panose="020B0606020202030204" pitchFamily="34" charset="0"/>
              </a:rPr>
              <a:t>Paenibacillus</a:t>
            </a:r>
            <a:r>
              <a:rPr lang="nl-NL" sz="2200" dirty="0" smtClean="0">
                <a:latin typeface="Arial Narrow" panose="020B0606020202030204" pitchFamily="34" charset="0"/>
              </a:rPr>
              <a:t> </a:t>
            </a:r>
            <a:r>
              <a:rPr lang="nl-NL" sz="2200" dirty="0" err="1" smtClean="0">
                <a:latin typeface="Arial Narrow" panose="020B0606020202030204" pitchFamily="34" charset="0"/>
              </a:rPr>
              <a:t>azotofixans</a:t>
            </a:r>
            <a:r>
              <a:rPr lang="nl-NL" sz="2200" dirty="0" smtClean="0">
                <a:latin typeface="Arial Narrow" panose="020B0606020202030204" pitchFamily="34" charset="0"/>
              </a:rPr>
              <a:t> en </a:t>
            </a:r>
            <a:r>
              <a:rPr lang="nl-NL" sz="2200" dirty="0" err="1" smtClean="0">
                <a:latin typeface="Arial Narrow" panose="020B0606020202030204" pitchFamily="34" charset="0"/>
              </a:rPr>
              <a:t>Rhizobium</a:t>
            </a:r>
            <a:r>
              <a:rPr lang="nl-NL" sz="2200" dirty="0" smtClean="0">
                <a:latin typeface="Arial Narrow" panose="020B0606020202030204" pitchFamily="34" charset="0"/>
              </a:rPr>
              <a:t>-soorten dit wel.</a:t>
            </a:r>
          </a:p>
          <a:p>
            <a:r>
              <a:rPr lang="nl-NL" sz="2200" dirty="0" smtClean="0">
                <a:latin typeface="Arial Narrow" panose="020B0606020202030204" pitchFamily="34" charset="0"/>
              </a:rPr>
              <a:t>Voor stikstofbehoefte (eiwitten, DNA, RNA) zijn alle organismen afhankelijk van organismen die de 1e schakel in de keten zijn: producenten; bacteriën zijn soms producent, meestal reducent.</a:t>
            </a:r>
          </a:p>
          <a:p>
            <a:r>
              <a:rPr lang="nl-NL" sz="2200" dirty="0" smtClean="0">
                <a:latin typeface="Arial Narrow" panose="020B0606020202030204" pitchFamily="34" charset="0"/>
              </a:rPr>
              <a:t>Stikstofbinding uit de lucht vind plaats in </a:t>
            </a:r>
            <a:r>
              <a:rPr lang="nl-NL" sz="2200" dirty="0" err="1" smtClean="0">
                <a:latin typeface="Arial Narrow" panose="020B0606020202030204" pitchFamily="34" charset="0"/>
              </a:rPr>
              <a:t>Anabaena</a:t>
            </a:r>
            <a:r>
              <a:rPr lang="nl-NL" sz="2200" dirty="0" smtClean="0">
                <a:latin typeface="Arial Narrow" panose="020B0606020202030204" pitchFamily="34" charset="0"/>
              </a:rPr>
              <a:t> in speciale cellen; de heterocysten (ze hebben een anaeroob milieu om het enzym </a:t>
            </a:r>
            <a:r>
              <a:rPr lang="nl-NL" sz="2200" dirty="0" err="1" smtClean="0">
                <a:latin typeface="Arial Narrow" panose="020B0606020202030204" pitchFamily="34" charset="0"/>
              </a:rPr>
              <a:t>nitrogenase</a:t>
            </a:r>
            <a:r>
              <a:rPr lang="nl-NL" sz="2200" dirty="0" smtClean="0">
                <a:latin typeface="Arial Narrow" panose="020B0606020202030204" pitchFamily="34" charset="0"/>
              </a:rPr>
              <a:t> optimaal te laten werken)</a:t>
            </a:r>
            <a:endParaRPr lang="nl-NL" sz="2800" dirty="0" smtClean="0"/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559005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7924"/>
          </a:xfrm>
        </p:spPr>
        <p:txBody>
          <a:bodyPr>
            <a:normAutofit fontScale="90000"/>
          </a:bodyPr>
          <a:lstStyle/>
          <a:p>
            <a:r>
              <a:rPr lang="nl-NL" sz="4000" dirty="0" smtClean="0">
                <a:latin typeface="Arial Narrow" panose="020B0606020202030204" pitchFamily="34" charset="0"/>
              </a:rPr>
              <a:t>Andere cyanobacteriën</a:t>
            </a:r>
            <a:r>
              <a:rPr lang="nl-NL" dirty="0" smtClean="0">
                <a:latin typeface="Arial Narrow" panose="020B0606020202030204" pitchFamily="34" charset="0"/>
              </a:rPr>
              <a:t> als probleem</a:t>
            </a:r>
            <a:endParaRPr lang="nl-NL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628801"/>
            <a:ext cx="6264696" cy="45365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sz="31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*In zomer en nazomer met hoge temperaturen kan bijv. de blauwalg </a:t>
            </a:r>
            <a:r>
              <a:rPr lang="nl-NL" sz="2900" i="1" dirty="0" err="1" smtClean="0">
                <a:latin typeface="Arial Narrow" panose="020B0606020202030204" pitchFamily="34" charset="0"/>
              </a:rPr>
              <a:t>Planktothrix</a:t>
            </a:r>
            <a:r>
              <a:rPr lang="nl-NL" sz="2900" i="1" dirty="0" smtClean="0">
                <a:latin typeface="Arial Narrow" panose="020B0606020202030204" pitchFamily="34" charset="0"/>
              </a:rPr>
              <a:t> </a:t>
            </a:r>
            <a:r>
              <a:rPr lang="nl-NL" sz="2900" i="1" dirty="0" err="1">
                <a:latin typeface="Arial Narrow" panose="020B0606020202030204" pitchFamily="34" charset="0"/>
              </a:rPr>
              <a:t>agardhii</a:t>
            </a:r>
            <a:r>
              <a:rPr lang="nl-NL" sz="29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massaal gaan groeien. </a:t>
            </a:r>
          </a:p>
          <a:p>
            <a:pPr marL="0" indent="0">
              <a:buNone/>
            </a:pPr>
            <a:endParaRPr lang="nl-NL" sz="29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9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*Oorzaak is een overmaat aan voedingsstoffen (eutrofiering), met name fosfaat</a:t>
            </a:r>
          </a:p>
          <a:p>
            <a:pPr marL="0" indent="0">
              <a:buNone/>
            </a:pPr>
            <a:endParaRPr lang="nl-NL" sz="29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9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*Sommige cyanobacteriën kunnen giftige stoffen afscheiden (neurotoxines). Zwemmen in water met blauwalg kan ernstige klachten opleveren: irritaties en verlammingen door neurotoxinen.</a:t>
            </a:r>
          </a:p>
          <a:p>
            <a:pPr marL="0" indent="0">
              <a:buNone/>
            </a:pPr>
            <a:endParaRPr lang="nl-NL" sz="29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900" dirty="0" smtClean="0">
                <a:latin typeface="Arial Narrow" panose="020B0606020202030204" pitchFamily="34" charset="0"/>
              </a:rPr>
              <a:t>* Is </a:t>
            </a:r>
            <a:r>
              <a:rPr lang="nl-NL" sz="2900" dirty="0">
                <a:latin typeface="Arial Narrow" panose="020B0606020202030204" pitchFamily="34" charset="0"/>
              </a:rPr>
              <a:t>er iets te doen tegen blauwalg?</a:t>
            </a:r>
            <a:br>
              <a:rPr lang="nl-NL" sz="2900" dirty="0">
                <a:latin typeface="Arial Narrow" panose="020B0606020202030204" pitchFamily="34" charset="0"/>
              </a:rPr>
            </a:br>
            <a:r>
              <a:rPr lang="nl-NL" sz="2900" dirty="0" smtClean="0">
                <a:latin typeface="Arial Narrow" panose="020B0606020202030204" pitchFamily="34" charset="0"/>
              </a:rPr>
              <a:t>Ja, zorgen </a:t>
            </a:r>
            <a:r>
              <a:rPr lang="nl-NL" sz="2900" dirty="0">
                <a:latin typeface="Arial Narrow" panose="020B0606020202030204" pitchFamily="34" charset="0"/>
              </a:rPr>
              <a:t>dat er zo min mogelijk </a:t>
            </a:r>
            <a:r>
              <a:rPr lang="nl-NL" sz="2900" dirty="0" smtClean="0">
                <a:latin typeface="Arial Narrow" panose="020B0606020202030204" pitchFamily="34" charset="0"/>
              </a:rPr>
              <a:t>voedingsstoffen </a:t>
            </a:r>
            <a:r>
              <a:rPr lang="nl-NL" sz="2900" dirty="0">
                <a:latin typeface="Arial Narrow" panose="020B0606020202030204" pitchFamily="34" charset="0"/>
              </a:rPr>
              <a:t>in het water </a:t>
            </a:r>
            <a:r>
              <a:rPr lang="nl-NL" sz="2900" dirty="0" smtClean="0">
                <a:latin typeface="Arial Narrow" panose="020B0606020202030204" pitchFamily="34" charset="0"/>
              </a:rPr>
              <a:t>terecht komen</a:t>
            </a:r>
            <a:r>
              <a:rPr lang="nl-NL" sz="2900" dirty="0">
                <a:latin typeface="Arial Narrow" panose="020B0606020202030204" pitchFamily="34" charset="0"/>
              </a:rPr>
              <a:t>, maar dat is ingewikkeld. </a:t>
            </a:r>
            <a:endParaRPr lang="nl-NL" sz="29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sz="2900" dirty="0" smtClean="0">
                <a:latin typeface="Arial Narrow" panose="020B0606020202030204" pitchFamily="34" charset="0"/>
              </a:rPr>
              <a:t>Er </a:t>
            </a:r>
            <a:r>
              <a:rPr lang="nl-NL" sz="2900" dirty="0">
                <a:latin typeface="Arial Narrow" panose="020B0606020202030204" pitchFamily="34" charset="0"/>
              </a:rPr>
              <a:t>wordt geëxperimenteerd met mosselbedden onder water. </a:t>
            </a:r>
            <a:r>
              <a:rPr lang="nl-NL" sz="2900" dirty="0" smtClean="0">
                <a:latin typeface="Arial Narrow" panose="020B0606020202030204" pitchFamily="34" charset="0"/>
              </a:rPr>
              <a:t>Mosselen voeden zich door water te filteren; zij eten dus (ook) blauwalgen.</a:t>
            </a:r>
            <a:endParaRPr lang="nl-NL" sz="29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96" y="1022562"/>
            <a:ext cx="2267035" cy="179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8" t="-154" r="27963" b="154"/>
          <a:stretch/>
        </p:blipFill>
        <p:spPr bwMode="auto">
          <a:xfrm>
            <a:off x="6618996" y="4221088"/>
            <a:ext cx="226703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959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latin typeface="Arial Narrow" panose="020B0606020202030204" pitchFamily="34" charset="0"/>
              </a:rPr>
              <a:t>Namens het DOT-Friesland:</a:t>
            </a:r>
            <a:endParaRPr lang="nl-NL" sz="3600" dirty="0">
              <a:latin typeface="Arial Narrow" panose="020B060602020203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>
                <a:latin typeface="Arial Narrow" panose="020B0606020202030204" pitchFamily="34" charset="0"/>
              </a:rPr>
              <a:t>Jos Kramer-Kolleman: 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d</a:t>
            </a:r>
            <a:r>
              <a:rPr lang="nl-NL" dirty="0" smtClean="0">
                <a:latin typeface="Arial Narrow" panose="020B0606020202030204" pitchFamily="34" charset="0"/>
              </a:rPr>
              <a:t>ocent </a:t>
            </a:r>
            <a:r>
              <a:rPr lang="nl-NL" dirty="0">
                <a:latin typeface="Arial Narrow" panose="020B0606020202030204" pitchFamily="34" charset="0"/>
              </a:rPr>
              <a:t>b</a:t>
            </a:r>
            <a:r>
              <a:rPr lang="nl-NL" dirty="0" smtClean="0">
                <a:latin typeface="Arial Narrow" panose="020B0606020202030204" pitchFamily="34" charset="0"/>
              </a:rPr>
              <a:t>iologie </a:t>
            </a:r>
            <a:r>
              <a:rPr lang="nl-NL" dirty="0" err="1" smtClean="0">
                <a:latin typeface="Arial Narrow" panose="020B0606020202030204" pitchFamily="34" charset="0"/>
              </a:rPr>
              <a:t>Bornego</a:t>
            </a:r>
            <a:r>
              <a:rPr lang="nl-NL" dirty="0">
                <a:latin typeface="Arial Narrow" panose="020B0606020202030204" pitchFamily="34" charset="0"/>
              </a:rPr>
              <a:t> College, Heerenveen</a:t>
            </a:r>
            <a:endParaRPr lang="nl-NL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  <a:hlinkClick r:id="rId3"/>
              </a:rPr>
              <a:t>krj@bornego.nl</a:t>
            </a:r>
            <a:r>
              <a:rPr lang="nl-NL" dirty="0">
                <a:latin typeface="Arial Narrow" panose="020B0606020202030204" pitchFamily="34" charset="0"/>
              </a:rPr>
              <a:t> 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 err="1" smtClean="0">
                <a:latin typeface="Arial Narrow" panose="020B0606020202030204" pitchFamily="34" charset="0"/>
              </a:rPr>
              <a:t>Gepke</a:t>
            </a:r>
            <a:r>
              <a:rPr lang="nl-NL" dirty="0" smtClean="0">
                <a:latin typeface="Arial Narrow" panose="020B0606020202030204" pitchFamily="34" charset="0"/>
              </a:rPr>
              <a:t> van der Molen - van der Wal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d</a:t>
            </a:r>
            <a:r>
              <a:rPr lang="nl-NL" dirty="0" smtClean="0">
                <a:latin typeface="Arial Narrow" panose="020B0606020202030204" pitchFamily="34" charset="0"/>
              </a:rPr>
              <a:t>ocent </a:t>
            </a:r>
            <a:r>
              <a:rPr lang="nl-NL" dirty="0">
                <a:latin typeface="Arial Narrow" panose="020B0606020202030204" pitchFamily="34" charset="0"/>
              </a:rPr>
              <a:t>b</a:t>
            </a:r>
            <a:r>
              <a:rPr lang="nl-NL" dirty="0" smtClean="0">
                <a:latin typeface="Arial Narrow" panose="020B0606020202030204" pitchFamily="34" charset="0"/>
              </a:rPr>
              <a:t>iologie </a:t>
            </a:r>
            <a:r>
              <a:rPr lang="nl-NL" dirty="0" err="1" smtClean="0">
                <a:latin typeface="Arial Narrow" panose="020B0606020202030204" pitchFamily="34" charset="0"/>
              </a:rPr>
              <a:t>Dockingacollege</a:t>
            </a:r>
            <a:r>
              <a:rPr lang="nl-NL" dirty="0" smtClean="0">
                <a:latin typeface="Arial Narrow" panose="020B0606020202030204" pitchFamily="34" charset="0"/>
              </a:rPr>
              <a:t>, Dokkum</a:t>
            </a:r>
          </a:p>
          <a:p>
            <a:pPr marL="0" indent="0">
              <a:buNone/>
            </a:pPr>
            <a:r>
              <a:rPr lang="nl-NL" dirty="0" smtClean="0">
                <a:latin typeface="Arial Narrow" panose="020B0606020202030204" pitchFamily="34" charset="0"/>
                <a:hlinkClick r:id="rId4"/>
              </a:rPr>
              <a:t>wag@dockinga.nl</a:t>
            </a:r>
            <a:r>
              <a:rPr lang="nl-NL" dirty="0" smtClean="0">
                <a:latin typeface="Arial Narrow" panose="020B0606020202030204" pitchFamily="34" charset="0"/>
              </a:rPr>
              <a:t>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8595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67" y="1844824"/>
            <a:ext cx="3661548" cy="371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nl-NL" sz="2800" b="1" dirty="0" smtClean="0">
                <a:latin typeface="Arial Narrow" panose="020B0606020202030204" pitchFamily="34" charset="0"/>
              </a:rPr>
              <a:t>“Van aardappeleters tot CIS-genese”</a:t>
            </a:r>
            <a:r>
              <a:rPr lang="nl-NL" sz="2800" dirty="0" smtClean="0">
                <a:latin typeface="Arial Narrow" panose="020B0606020202030204" pitchFamily="34" charset="0"/>
              </a:rPr>
              <a:t/>
            </a:r>
            <a:br>
              <a:rPr lang="nl-NL" sz="2800" dirty="0" smtClean="0">
                <a:latin typeface="Arial Narrow" panose="020B0606020202030204" pitchFamily="34" charset="0"/>
              </a:rPr>
            </a:br>
            <a:r>
              <a:rPr lang="nl-NL" sz="2800" dirty="0" smtClean="0">
                <a:latin typeface="Arial Narrow" panose="020B0606020202030204" pitchFamily="34" charset="0"/>
              </a:rPr>
              <a:t>1e </a:t>
            </a:r>
            <a:r>
              <a:rPr lang="nl-NL" sz="2800" dirty="0">
                <a:latin typeface="Arial Narrow" panose="020B0606020202030204" pitchFamily="34" charset="0"/>
              </a:rPr>
              <a:t>lessenserie gelijk </a:t>
            </a:r>
            <a:r>
              <a:rPr lang="nl-NL" sz="2800" dirty="0" smtClean="0">
                <a:latin typeface="Arial Narrow" panose="020B0606020202030204" pitchFamily="34" charset="0"/>
              </a:rPr>
              <a:t>bekroond met </a:t>
            </a:r>
            <a:r>
              <a:rPr lang="nl-NL" sz="2800" dirty="0" err="1">
                <a:latin typeface="Arial Narrow" panose="020B0606020202030204" pitchFamily="34" charset="0"/>
              </a:rPr>
              <a:t>Enza</a:t>
            </a:r>
            <a:r>
              <a:rPr lang="nl-NL" sz="2800" dirty="0">
                <a:latin typeface="Arial Narrow" panose="020B0606020202030204" pitchFamily="34" charset="0"/>
              </a:rPr>
              <a:t> Z</a:t>
            </a:r>
            <a:r>
              <a:rPr lang="nl-NL" sz="2800" dirty="0" smtClean="0">
                <a:latin typeface="Arial Narrow" panose="020B0606020202030204" pitchFamily="34" charset="0"/>
              </a:rPr>
              <a:t>aden Award </a:t>
            </a:r>
            <a:r>
              <a:rPr lang="nl-NL" sz="3600" dirty="0" smtClean="0">
                <a:latin typeface="Arial Narrow" panose="020B0606020202030204" pitchFamily="34" charset="0"/>
              </a:rPr>
              <a:t/>
            </a:r>
            <a:br>
              <a:rPr lang="nl-NL" sz="3600" dirty="0" smtClean="0">
                <a:latin typeface="Arial Narrow" panose="020B0606020202030204" pitchFamily="34" charset="0"/>
              </a:rPr>
            </a:br>
            <a:r>
              <a:rPr lang="nl-NL" sz="2400" dirty="0" smtClean="0">
                <a:latin typeface="Arial Narrow" panose="020B0606020202030204" pitchFamily="34" charset="0"/>
              </a:rPr>
              <a:t>voor beste lessenserie plantenbiologie 2015</a:t>
            </a:r>
            <a:endParaRPr lang="nl-NL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4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latin typeface="Arial Narrow" panose="020B0606020202030204" pitchFamily="34" charset="0"/>
              </a:rPr>
              <a:t>Bij de DOT beslissen samen over:</a:t>
            </a:r>
            <a:endParaRPr lang="nl-NL" sz="3600" dirty="0">
              <a:latin typeface="Arial Narrow" panose="020B06060202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92500" lnSpcReduction="20000"/>
          </a:bodyPr>
          <a:lstStyle/>
          <a:p>
            <a:pPr marL="457200" lvl="0" indent="-457200"/>
            <a:r>
              <a:rPr lang="nl-NL" kern="0" dirty="0" smtClean="0">
                <a:latin typeface="Arial Narrow" panose="020B0606020202030204" pitchFamily="34" charset="0"/>
              </a:rPr>
              <a:t>Prioriteren: 	</a:t>
            </a:r>
            <a:r>
              <a:rPr lang="nl-NL" sz="2400" kern="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Kr</a:t>
            </a:r>
            <a:r>
              <a:rPr kumimoji="0" lang="nl-NL" altLang="nl-NL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</a:rPr>
              <a:t>inglopen</a:t>
            </a:r>
            <a:r>
              <a:rPr kumimoji="0" lang="nl-NL" altLang="nl-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</a:rPr>
              <a:t>, ecologie, duurzaamheid</a:t>
            </a:r>
          </a:p>
          <a:p>
            <a:pPr marL="457200" lvl="0" indent="-457200"/>
            <a:r>
              <a:rPr lang="nl-NL" kern="0" dirty="0" smtClean="0">
                <a:latin typeface="Arial Narrow" panose="020B0606020202030204" pitchFamily="34" charset="0"/>
              </a:rPr>
              <a:t>Oriënteren: 	</a:t>
            </a:r>
            <a:r>
              <a:rPr lang="nl-NL" sz="2400" kern="0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</a:t>
            </a:r>
            <a:r>
              <a:rPr lang="nl-NL" altLang="nl-NL" sz="2400" kern="0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ennis opdoen, netwerk, experts</a:t>
            </a:r>
            <a:endParaRPr lang="nl-NL" sz="2400" kern="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lvl="0" indent="-457200"/>
            <a:r>
              <a:rPr lang="nl-NL" kern="0" dirty="0" smtClean="0">
                <a:latin typeface="Arial Narrow" panose="020B0606020202030204" pitchFamily="34" charset="0"/>
              </a:rPr>
              <a:t>Eisen stellen: 	</a:t>
            </a:r>
            <a:r>
              <a:rPr lang="nl-NL" sz="2400" kern="0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</a:t>
            </a:r>
            <a:r>
              <a:rPr kumimoji="0" lang="nl-NL" altLang="nl-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uiten, practica, examendoelen, </a:t>
            </a:r>
            <a:r>
              <a:rPr kumimoji="0" lang="nl-NL" altLang="nl-NL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etc</a:t>
            </a:r>
            <a:r>
              <a:rPr lang="nl-NL" altLang="nl-NL" sz="2400" kern="0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kumimoji="0" lang="nl-NL" altLang="nl-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nl-NL" sz="2400" kern="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lvl="0" indent="-457200"/>
            <a:r>
              <a:rPr lang="nl-NL" kern="0" dirty="0" smtClean="0">
                <a:latin typeface="Arial Narrow" panose="020B0606020202030204" pitchFamily="34" charset="0"/>
              </a:rPr>
              <a:t>Keuzes maken: </a:t>
            </a:r>
            <a:r>
              <a:rPr lang="nl-NL" sz="2400" kern="0" dirty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</a:t>
            </a:r>
            <a:r>
              <a:rPr lang="nl-NL" altLang="nl-NL" sz="2400" kern="0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ontexten, concepten, samenhang</a:t>
            </a:r>
            <a:endParaRPr kumimoji="0" lang="nl-NL" altLang="nl-NL" sz="24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lvl="0" indent="-457200"/>
            <a:r>
              <a:rPr lang="nl-NL" kern="0" dirty="0" smtClean="0">
                <a:latin typeface="Arial Narrow" panose="020B0606020202030204" pitchFamily="34" charset="0"/>
              </a:rPr>
              <a:t>Ontwerpen: 	</a:t>
            </a:r>
            <a:r>
              <a:rPr lang="nl-NL" altLang="nl-NL" sz="2400" kern="0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Schrijven &amp; herschrijven -&gt; lessenserie</a:t>
            </a:r>
          </a:p>
          <a:p>
            <a:pPr marL="457200" lvl="0" indent="-457200"/>
            <a:endParaRPr lang="nl-NL" altLang="nl-NL" sz="2400" kern="0" dirty="0">
              <a:solidFill>
                <a:srgbClr val="00B0F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nl-NL" altLang="nl-NL" sz="2400" kern="0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nl-NL" altLang="nl-NL" sz="2400" kern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onze nieuwste lessenserie (2 </a:t>
            </a:r>
            <a:r>
              <a:rPr lang="nl-NL" altLang="nl-NL" sz="2400" kern="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jr</a:t>
            </a:r>
            <a:r>
              <a:rPr lang="nl-NL" altLang="nl-NL" sz="2400" kern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aan gewerkt):</a:t>
            </a:r>
            <a:endParaRPr lang="nl-NL" altLang="nl-NL" sz="2000" kern="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nl-NL" altLang="nl-NL" sz="2400" kern="0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nl-NL" altLang="nl-NL" sz="2400" b="1" kern="0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“Een </a:t>
            </a:r>
            <a:r>
              <a:rPr lang="nl-NL" altLang="nl-NL" sz="2400" b="1" kern="0" dirty="0" err="1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vegaburger</a:t>
            </a:r>
            <a:r>
              <a:rPr lang="nl-NL" altLang="nl-NL" sz="2400" b="1" kern="0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van eendenkroos”</a:t>
            </a:r>
          </a:p>
          <a:p>
            <a:pPr marL="0" lvl="0" indent="0" algn="ctr">
              <a:buNone/>
            </a:pPr>
            <a:endParaRPr lang="nl-NL" altLang="nl-NL" sz="2400" kern="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nl-NL" altLang="nl-NL" sz="2400" kern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Gratis te downloaden op: </a:t>
            </a:r>
            <a:r>
              <a:rPr lang="nl-NL" altLang="nl-NL" sz="2200" kern="0" dirty="0" smtClean="0">
                <a:solidFill>
                  <a:srgbClr val="2A12D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https</a:t>
            </a:r>
            <a:r>
              <a:rPr lang="nl-NL" altLang="nl-NL" sz="2200" kern="0" dirty="0">
                <a:solidFill>
                  <a:srgbClr val="2A12D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://www.hvhl.nl/Informatie+en+contact/Informatie+voor+docenten+en+decanen/voorlichting-en-lesmateriaal.html</a:t>
            </a:r>
            <a:endParaRPr lang="nl-NL" altLang="nl-NL" sz="2200" kern="0" dirty="0" smtClean="0">
              <a:solidFill>
                <a:srgbClr val="2A12D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kumimoji="0" lang="nl-NL" altLang="nl-NL" sz="2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4401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latin typeface="Arial Narrow" panose="020B0606020202030204" pitchFamily="34" charset="0"/>
              </a:rPr>
              <a:t>Vb. van excursies en sprekers:</a:t>
            </a:r>
            <a:endParaRPr lang="nl-NL" sz="3600" dirty="0">
              <a:latin typeface="Arial Narrow" panose="020B060602020203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4294967295"/>
          </p:nvPr>
        </p:nvSpPr>
        <p:spPr>
          <a:xfrm>
            <a:off x="0" y="1268760"/>
            <a:ext cx="4038600" cy="4857403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smtClean="0">
                <a:latin typeface="Arial Narrow" panose="020B0606020202030204" pitchFamily="34" charset="0"/>
              </a:rPr>
              <a:t>“</a:t>
            </a:r>
            <a:r>
              <a:rPr lang="nl-NL" dirty="0" err="1" smtClean="0">
                <a:latin typeface="Arial Narrow" panose="020B0606020202030204" pitchFamily="34" charset="0"/>
              </a:rPr>
              <a:t>Better</a:t>
            </a:r>
            <a:r>
              <a:rPr lang="nl-NL" dirty="0" smtClean="0">
                <a:latin typeface="Arial Narrow" panose="020B0606020202030204" pitchFamily="34" charset="0"/>
              </a:rPr>
              <a:t> </a:t>
            </a:r>
            <a:r>
              <a:rPr lang="nl-NL" dirty="0" err="1" smtClean="0">
                <a:latin typeface="Arial Narrow" panose="020B0606020202030204" pitchFamily="34" charset="0"/>
              </a:rPr>
              <a:t>wetter</a:t>
            </a:r>
            <a:r>
              <a:rPr lang="nl-NL" dirty="0" smtClean="0">
                <a:latin typeface="Arial Narrow" panose="020B0606020202030204" pitchFamily="34" charset="0"/>
              </a:rPr>
              <a:t>”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3353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29622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39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10941" y="548680"/>
            <a:ext cx="2602632" cy="670396"/>
          </a:xfrm>
        </p:spPr>
        <p:txBody>
          <a:bodyPr/>
          <a:lstStyle/>
          <a:p>
            <a:r>
              <a:rPr lang="nl-NL" dirty="0" smtClean="0">
                <a:latin typeface="Arial Narrow" panose="020B0606020202030204" pitchFamily="34" charset="0"/>
              </a:rPr>
              <a:t>Alternatieve gewassen:</a:t>
            </a:r>
            <a:endParaRPr lang="nl-NL" dirty="0">
              <a:latin typeface="Arial Narrow" panose="020B0606020202030204" pitchFamily="34" charset="0"/>
            </a:endParaRP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sz="3200" b="1" dirty="0" smtClean="0">
                <a:latin typeface="Arial Narrow" panose="020B0606020202030204" pitchFamily="34" charset="0"/>
              </a:rPr>
              <a:t>1- Lisdodde</a:t>
            </a:r>
          </a:p>
          <a:p>
            <a:endParaRPr lang="nl-NL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0648"/>
            <a:ext cx="2400374" cy="34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58" y="392647"/>
            <a:ext cx="1369839" cy="231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90006"/>
            <a:ext cx="1855663" cy="247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73" y="3284984"/>
            <a:ext cx="4969448" cy="292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257" y="4853272"/>
            <a:ext cx="1509931" cy="146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61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5166916" cy="589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6658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1223</Words>
  <Application>Microsoft Office PowerPoint</Application>
  <PresentationFormat>Diavoorstelling (4:3)</PresentationFormat>
  <Paragraphs>230</Paragraphs>
  <Slides>36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1" baseType="lpstr">
      <vt:lpstr>Arial</vt:lpstr>
      <vt:lpstr>Arial Narrow</vt:lpstr>
      <vt:lpstr>Calibri</vt:lpstr>
      <vt:lpstr>Times New Roman</vt:lpstr>
      <vt:lpstr>Kantoorthema</vt:lpstr>
      <vt:lpstr>Kroosvaren en kompaan: samen niet te verslaan</vt:lpstr>
      <vt:lpstr>Indeling workshop</vt:lpstr>
      <vt:lpstr>Wat doen wij bij een DOT</vt:lpstr>
      <vt:lpstr>Namens het DOT-Friesland:</vt:lpstr>
      <vt:lpstr>“Van aardappeleters tot CIS-genese” 1e lessenserie gelijk bekroond met Enza Zaden Award  voor beste lessenserie plantenbiologie 2015</vt:lpstr>
      <vt:lpstr>Bij de DOT beslissen samen over:</vt:lpstr>
      <vt:lpstr>Vb. van excursies en sprekers:</vt:lpstr>
      <vt:lpstr>Alternatieve gewassen:</vt:lpstr>
      <vt:lpstr>PowerPoint-presentatie</vt:lpstr>
      <vt:lpstr>Cees Gauw docent akkerbouw en tuinbouw HVHL </vt:lpstr>
      <vt:lpstr>Eendenkroos</vt:lpstr>
      <vt:lpstr>PowerPoint-presentatie</vt:lpstr>
      <vt:lpstr>Kroosvaren (Azolla</vt:lpstr>
      <vt:lpstr>Zomaar in een sloot bij Ruinerwold (4-11-2018)</vt:lpstr>
      <vt:lpstr>Observaties:</vt:lpstr>
      <vt:lpstr>Kroosvaren (Azolla filiculoidus) </vt:lpstr>
      <vt:lpstr>KROOSVAREN EN KOMPAAN  SAMEN NIET TE VERSLAAN</vt:lpstr>
      <vt:lpstr>PowerPoint-presentatie</vt:lpstr>
      <vt:lpstr>PowerPoint-presentatie</vt:lpstr>
      <vt:lpstr>(endo-)symbiose</vt:lpstr>
      <vt:lpstr>Cyanobacteriën  waar kennen we die ook alweer van?</vt:lpstr>
      <vt:lpstr>Cyanobacteriën bron: PPT van Dr. M.K. Sateesh, Molecular diagnostic laboratory Bangalore University https://www.slideshare.net/mksateesh/mks-cyanobacteria-10118076 </vt:lpstr>
      <vt:lpstr>Anabaene azolla</vt:lpstr>
      <vt:lpstr>PowerPoint-presentatie</vt:lpstr>
      <vt:lpstr>Kroosvaren is “onkruid” </vt:lpstr>
      <vt:lpstr>Aan de slag met een 4H-practicum: als docent moet je ‘boven de stof staan’</vt:lpstr>
      <vt:lpstr>Waarmee is dit practicum te combineren in je lessen?</vt:lpstr>
      <vt:lpstr>geïntegreerd “rijst-azolla-eend-vis-teeltsysteem”-1  (Mekongdelta, Vietnam) https://www.slideshare.net/SRI.CORNELL/1449-azolla-rice-duck-fish-farming-systems-with-sri</vt:lpstr>
      <vt:lpstr>geïntegreerd “rijst-azolla-eend-vis-teeltsysteem”-2 Rijstproductie in relatie tot complexiteit van het cultivatie-systeem</vt:lpstr>
      <vt:lpstr>Azolla en kompaan niet te verslaan – 3- bovenbouw:</vt:lpstr>
      <vt:lpstr>klas 1 mhv: scheikunde voor biologen, bij de fotosynthese</vt:lpstr>
      <vt:lpstr>Nijntje en het Nitraat ppt gemaakt door Bas Reuvers https://biologiepagina.nl/Flashfiles/Ispring/nijntjeenhetnitraat.htm </vt:lpstr>
      <vt:lpstr>PowerPoint-presentatie</vt:lpstr>
      <vt:lpstr>Ordening  Cyanobacteriën(blauwalgen) lijken meer op prokaryoten dan op eukaryote algen!</vt:lpstr>
      <vt:lpstr>Cyanobacteriën en kringlopen  tekst hieronder deels niet des onderbouws</vt:lpstr>
      <vt:lpstr>Andere cyanobacteriën als probleem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Kroosvaren en kompaan</dc:title>
  <dc:creator>Acer Touch</dc:creator>
  <cp:lastModifiedBy>Windows User</cp:lastModifiedBy>
  <cp:revision>76</cp:revision>
  <cp:lastPrinted>2019-05-09T07:50:09Z</cp:lastPrinted>
  <dcterms:created xsi:type="dcterms:W3CDTF">2019-04-30T08:04:43Z</dcterms:created>
  <dcterms:modified xsi:type="dcterms:W3CDTF">2019-05-11T08:20:32Z</dcterms:modified>
</cp:coreProperties>
</file>