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4"/>
    <p:sldMasterId id="2147483681" r:id="rId5"/>
    <p:sldMasterId id="2147483660" r:id="rId6"/>
    <p:sldMasterId id="2147483663" r:id="rId7"/>
    <p:sldMasterId id="2147483666" r:id="rId8"/>
    <p:sldMasterId id="2147483667" r:id="rId9"/>
    <p:sldMasterId id="2147483668" r:id="rId10"/>
    <p:sldMasterId id="2147483664" r:id="rId11"/>
    <p:sldMasterId id="2147483677" r:id="rId12"/>
    <p:sldMasterId id="2147483687" r:id="rId13"/>
  </p:sldMasterIdLst>
  <p:notesMasterIdLst>
    <p:notesMasterId r:id="rId33"/>
  </p:notesMasterIdLst>
  <p:handoutMasterIdLst>
    <p:handoutMasterId r:id="rId34"/>
  </p:handoutMasterIdLst>
  <p:sldIdLst>
    <p:sldId id="256" r:id="rId14"/>
    <p:sldId id="348" r:id="rId15"/>
    <p:sldId id="354" r:id="rId16"/>
    <p:sldId id="352" r:id="rId17"/>
    <p:sldId id="351" r:id="rId18"/>
    <p:sldId id="357" r:id="rId19"/>
    <p:sldId id="358" r:id="rId20"/>
    <p:sldId id="366" r:id="rId21"/>
    <p:sldId id="355" r:id="rId22"/>
    <p:sldId id="367" r:id="rId23"/>
    <p:sldId id="350" r:id="rId24"/>
    <p:sldId id="359" r:id="rId25"/>
    <p:sldId id="360" r:id="rId26"/>
    <p:sldId id="361" r:id="rId27"/>
    <p:sldId id="362" r:id="rId28"/>
    <p:sldId id="363" r:id="rId29"/>
    <p:sldId id="364" r:id="rId30"/>
    <p:sldId id="365" r:id="rId31"/>
    <p:sldId id="349" r:id="rId32"/>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D80"/>
    <a:srgbClr val="17A8E3"/>
    <a:srgbClr val="7DB329"/>
    <a:srgbClr val="B81E66"/>
    <a:srgbClr val="BBC5D9"/>
    <a:srgbClr val="DEFDC5"/>
    <a:srgbClr val="FFF0FB"/>
    <a:srgbClr val="FFDDED"/>
    <a:srgbClr val="FFBADC"/>
    <a:srgbClr val="AEE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Stijl, gemiddeld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3"/>
    <p:restoredTop sz="79015" autoAdjust="0"/>
  </p:normalViewPr>
  <p:slideViewPr>
    <p:cSldViewPr snapToGrid="0" snapToObjects="1">
      <p:cViewPr varScale="1">
        <p:scale>
          <a:sx n="71" d="100"/>
          <a:sy n="71" d="100"/>
        </p:scale>
        <p:origin x="1008" y="54"/>
      </p:cViewPr>
      <p:guideLst/>
    </p:cSldViewPr>
  </p:slideViewPr>
  <p:notesTextViewPr>
    <p:cViewPr>
      <p:scale>
        <a:sx n="1" d="1"/>
        <a:sy n="1" d="1"/>
      </p:scale>
      <p:origin x="0" y="-24"/>
    </p:cViewPr>
  </p:notesTextViewPr>
  <p:sorterViewPr>
    <p:cViewPr>
      <p:scale>
        <a:sx n="100" d="100"/>
        <a:sy n="100" d="100"/>
      </p:scale>
      <p:origin x="0" y="-2760"/>
    </p:cViewPr>
  </p:sorterViewPr>
  <p:notesViewPr>
    <p:cSldViewPr snapToGrid="0" snapToObjects="1">
      <p:cViewPr varScale="1">
        <p:scale>
          <a:sx n="157" d="100"/>
          <a:sy n="157" d="100"/>
        </p:scale>
        <p:origin x="364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12D1B-B583-CA40-BF21-B81108DABDCC}" type="datetimeFigureOut">
              <a:rPr lang="nl-NL" smtClean="0"/>
              <a:t>10-11-2021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AFFA2F-FED0-2441-BFB9-82DFD7A49DA6}" type="slidenum">
              <a:rPr lang="nl-NL" smtClean="0"/>
              <a:t>‹nr.›</a:t>
            </a:fld>
            <a:endParaRPr lang="nl-NL"/>
          </a:p>
        </p:txBody>
      </p:sp>
    </p:spTree>
    <p:extLst>
      <p:ext uri="{BB962C8B-B14F-4D97-AF65-F5344CB8AC3E}">
        <p14:creationId xmlns:p14="http://schemas.microsoft.com/office/powerpoint/2010/main" val="364197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1844D-3E42-4248-BDC2-B550AC185685}" type="datetimeFigureOut">
              <a:rPr lang="nl-NL" smtClean="0"/>
              <a:t>10-11-2021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6EB97-B76D-CF4E-BF3E-E6509F1ED7BA}" type="slidenum">
              <a:rPr lang="nl-NL" smtClean="0"/>
              <a:t>‹nr.›</a:t>
            </a:fld>
            <a:endParaRPr lang="nl-NL"/>
          </a:p>
        </p:txBody>
      </p:sp>
    </p:spTree>
    <p:extLst>
      <p:ext uri="{BB962C8B-B14F-4D97-AF65-F5344CB8AC3E}">
        <p14:creationId xmlns:p14="http://schemas.microsoft.com/office/powerpoint/2010/main" val="25335518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a:t>
            </a:fld>
            <a:endParaRPr lang="nl-NL"/>
          </a:p>
        </p:txBody>
      </p:sp>
    </p:spTree>
    <p:extLst>
      <p:ext uri="{BB962C8B-B14F-4D97-AF65-F5344CB8AC3E}">
        <p14:creationId xmlns:p14="http://schemas.microsoft.com/office/powerpoint/2010/main" val="113543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geen resusfactor?</a:t>
            </a:r>
          </a:p>
          <a:p>
            <a:r>
              <a:rPr lang="nl-NL" dirty="0" smtClean="0"/>
              <a:t>In</a:t>
            </a:r>
            <a:r>
              <a:rPr lang="nl-NL" baseline="0" dirty="0" smtClean="0"/>
              <a:t> eerste instantie kwamen we niet uit het scheikundige vraagstuk hoe we van 1 chemische oplossing (bloed) meerdere testjes konden doen. De anti A en B lukte wel maar de resusfactor kregen we niet voor mekaar in hetzelfde potje. Dat is ons nog steeds niet gelukt (mocht iemand dit wel weten we houden ons aanbevolen).</a:t>
            </a:r>
          </a:p>
          <a:p>
            <a:endParaRPr lang="nl-NL" baseline="0" dirty="0" smtClean="0"/>
          </a:p>
          <a:p>
            <a:r>
              <a:rPr lang="nl-NL" baseline="0" dirty="0" smtClean="0"/>
              <a:t>Toch hebben we er samen met de DOT voor gekozen om ook een optie voor de resusfactor in te bouwen maar dan wel met een tweede monster per verdachte.</a:t>
            </a:r>
          </a:p>
          <a:p>
            <a:r>
              <a:rPr lang="nl-NL" baseline="0" dirty="0" smtClean="0"/>
              <a:t>Eigenlijk is het heel simpel en je kunt dezelfde reagentia gebruiken als voor de rest van het practicum.</a:t>
            </a:r>
          </a:p>
          <a:p>
            <a:r>
              <a:rPr lang="nl-NL" baseline="0" dirty="0" smtClean="0"/>
              <a:t>Bepaal vooraf welke verdachte(n) resusnegatief is (zijn). Voor deze monsters gebruik je demiwater. Voor de resuspositieve monsters gebruik je bloedgroep B en voor de Anti RF gebruik je bloedgroep A. Hier is helaas nog geen practicumhandleiding voor!</a:t>
            </a:r>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10</a:t>
            </a:fld>
            <a:endParaRPr lang="nl-NL"/>
          </a:p>
        </p:txBody>
      </p:sp>
    </p:spTree>
    <p:extLst>
      <p:ext uri="{BB962C8B-B14F-4D97-AF65-F5344CB8AC3E}">
        <p14:creationId xmlns:p14="http://schemas.microsoft.com/office/powerpoint/2010/main" val="3803851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VWO</a:t>
            </a:r>
            <a:r>
              <a:rPr lang="nl-NL" baseline="0" dirty="0" smtClean="0"/>
              <a:t> 4 doen we elk jaar een verziltingspracticum. Door corona zou die niet doorgaan maar…. Deze is natuurlijk wel heel simpel om te bouwen naar een thuispracticum. De context van dit practicum is landbouwgebied dat langzaam verzilt. Klimaatverandering heeft daar een rol in. Leerlingen zoeken hier uit wat de </a:t>
            </a:r>
            <a:r>
              <a:rPr lang="nl-NL" baseline="0" dirty="0" err="1" smtClean="0"/>
              <a:t>zouttollerantie</a:t>
            </a:r>
            <a:r>
              <a:rPr lang="nl-NL" baseline="0" dirty="0" smtClean="0"/>
              <a:t> is van bepaalde planten en welke planten het meest geschikt zijn om te verbouwen in steeds zouter landbouwgebied.</a:t>
            </a:r>
          </a:p>
          <a:p>
            <a:endParaRPr lang="nl-NL" baseline="0" dirty="0" smtClean="0"/>
          </a:p>
          <a:p>
            <a:r>
              <a:rPr lang="nl-NL" baseline="0" dirty="0" smtClean="0"/>
              <a:t>Leerlingen krijgen van ons een envelop met zaadjes en handleiding en moeten zelf de overige materialen in huis hebben: Zout, water, aardappel, bakjes. Voor een beetje </a:t>
            </a:r>
            <a:r>
              <a:rPr lang="nl-NL" baseline="0" dirty="0" err="1" smtClean="0"/>
              <a:t>hapiness</a:t>
            </a:r>
            <a:r>
              <a:rPr lang="nl-NL" baseline="0" dirty="0" smtClean="0"/>
              <a:t> te verspreiden hebben we de envelopjes met zaden wel leuk versierd.</a:t>
            </a:r>
          </a:p>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11</a:t>
            </a:fld>
            <a:endParaRPr lang="nl-NL"/>
          </a:p>
        </p:txBody>
      </p:sp>
    </p:spTree>
    <p:extLst>
      <p:ext uri="{BB962C8B-B14F-4D97-AF65-F5344CB8AC3E}">
        <p14:creationId xmlns:p14="http://schemas.microsoft.com/office/powerpoint/2010/main" val="427389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 moeten zelf zoutoplossingen maken, omdat 2 gram afwegen op een keukenweegschaal nogal lastig is maken ze een stockoplossing van</a:t>
            </a:r>
            <a:r>
              <a:rPr lang="nl-NL" baseline="0" dirty="0" smtClean="0"/>
              <a:t> waaruit ze </a:t>
            </a:r>
            <a:r>
              <a:rPr lang="nl-NL" baseline="0" dirty="0" err="1" smtClean="0"/>
              <a:t>doorverdunnen</a:t>
            </a:r>
            <a:r>
              <a:rPr lang="nl-NL" baseline="0" dirty="0" smtClean="0"/>
              <a:t>. Het helpt als leerlingen de weegschaal op 0 zetten, dan hun beker erop zetten en bij dat gewicht 12 gram zout optellen.</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12</a:t>
            </a:fld>
            <a:endParaRPr lang="nl-NL"/>
          </a:p>
        </p:txBody>
      </p:sp>
    </p:spTree>
    <p:extLst>
      <p:ext uri="{BB962C8B-B14F-4D97-AF65-F5344CB8AC3E}">
        <p14:creationId xmlns:p14="http://schemas.microsoft.com/office/powerpoint/2010/main" val="189219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Leerlingen regelen zelf bakjes en watten voor het experiment. Hier een proefopstelling.</a:t>
            </a:r>
          </a:p>
          <a:p>
            <a:endParaRPr lang="nl-NL" baseline="0" dirty="0" smtClean="0"/>
          </a:p>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13</a:t>
            </a:fld>
            <a:endParaRPr lang="nl-NL"/>
          </a:p>
        </p:txBody>
      </p:sp>
    </p:spTree>
    <p:extLst>
      <p:ext uri="{BB962C8B-B14F-4D97-AF65-F5344CB8AC3E}">
        <p14:creationId xmlns:p14="http://schemas.microsoft.com/office/powerpoint/2010/main" val="307436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En de resultaten. Leerlingen registreren dagelijks de lengte van de kiem</a:t>
            </a:r>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14</a:t>
            </a:fld>
            <a:endParaRPr lang="nl-NL"/>
          </a:p>
        </p:txBody>
      </p:sp>
    </p:spTree>
    <p:extLst>
      <p:ext uri="{BB962C8B-B14F-4D97-AF65-F5344CB8AC3E}">
        <p14:creationId xmlns:p14="http://schemas.microsoft.com/office/powerpoint/2010/main" val="116291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15</a:t>
            </a:fld>
            <a:endParaRPr lang="nl-NL"/>
          </a:p>
        </p:txBody>
      </p:sp>
    </p:spTree>
    <p:extLst>
      <p:ext uri="{BB962C8B-B14F-4D97-AF65-F5344CB8AC3E}">
        <p14:creationId xmlns:p14="http://schemas.microsoft.com/office/powerpoint/2010/main" val="17135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16</a:t>
            </a:fld>
            <a:endParaRPr lang="nl-NL"/>
          </a:p>
        </p:txBody>
      </p:sp>
    </p:spTree>
    <p:extLst>
      <p:ext uri="{BB962C8B-B14F-4D97-AF65-F5344CB8AC3E}">
        <p14:creationId xmlns:p14="http://schemas.microsoft.com/office/powerpoint/2010/main" val="1539737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17</a:t>
            </a:fld>
            <a:endParaRPr lang="nl-NL"/>
          </a:p>
        </p:txBody>
      </p:sp>
    </p:spTree>
    <p:extLst>
      <p:ext uri="{BB962C8B-B14F-4D97-AF65-F5344CB8AC3E}">
        <p14:creationId xmlns:p14="http://schemas.microsoft.com/office/powerpoint/2010/main" val="2660331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18</a:t>
            </a:fld>
            <a:endParaRPr lang="nl-NL"/>
          </a:p>
        </p:txBody>
      </p:sp>
    </p:spTree>
    <p:extLst>
      <p:ext uri="{BB962C8B-B14F-4D97-AF65-F5344CB8AC3E}">
        <p14:creationId xmlns:p14="http://schemas.microsoft.com/office/powerpoint/2010/main" val="146751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Zijn</a:t>
            </a:r>
            <a:r>
              <a:rPr lang="nl-NL" baseline="0" dirty="0" smtClean="0"/>
              <a:t> er nog vragen?</a:t>
            </a:r>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19</a:t>
            </a:fld>
            <a:endParaRPr lang="nl-NL"/>
          </a:p>
        </p:txBody>
      </p:sp>
    </p:spTree>
    <p:extLst>
      <p:ext uri="{BB962C8B-B14F-4D97-AF65-F5344CB8AC3E}">
        <p14:creationId xmlns:p14="http://schemas.microsoft.com/office/powerpoint/2010/main" val="361536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2</a:t>
            </a:fld>
            <a:endParaRPr lang="nl-NL"/>
          </a:p>
        </p:txBody>
      </p:sp>
    </p:spTree>
    <p:extLst>
      <p:ext uri="{BB962C8B-B14F-4D97-AF65-F5344CB8AC3E}">
        <p14:creationId xmlns:p14="http://schemas.microsoft.com/office/powerpoint/2010/main" val="3010398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3</a:t>
            </a:fld>
            <a:endParaRPr lang="nl-NL"/>
          </a:p>
        </p:txBody>
      </p:sp>
    </p:spTree>
    <p:extLst>
      <p:ext uri="{BB962C8B-B14F-4D97-AF65-F5344CB8AC3E}">
        <p14:creationId xmlns:p14="http://schemas.microsoft.com/office/powerpoint/2010/main" val="336205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corona periode hebben we een aantal practica omgebouwd</a:t>
            </a:r>
            <a:r>
              <a:rPr lang="nl-NL" baseline="0" dirty="0" smtClean="0"/>
              <a:t> om zo thuis uit te kunnen voeren. Soms echt fysiek (lactase en verzilting) Soms alleen via een filmpje (bloedgroepen)</a:t>
            </a:r>
          </a:p>
          <a:p>
            <a:r>
              <a:rPr lang="nl-NL" baseline="0" dirty="0" smtClean="0"/>
              <a:t>Wij gaan hier de lactase en de bloedgroepen uitvoeren. Het verziltingspracticum bespreken we.</a:t>
            </a:r>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4</a:t>
            </a:fld>
            <a:endParaRPr lang="nl-NL"/>
          </a:p>
        </p:txBody>
      </p:sp>
    </p:spTree>
    <p:extLst>
      <p:ext uri="{BB962C8B-B14F-4D97-AF65-F5344CB8AC3E}">
        <p14:creationId xmlns:p14="http://schemas.microsoft.com/office/powerpoint/2010/main" val="268385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enzymwerking</a:t>
            </a:r>
            <a:r>
              <a:rPr lang="nl-NL" baseline="0" dirty="0" smtClean="0"/>
              <a:t> aan te tonen doen wij practica op school waar we </a:t>
            </a:r>
            <a:r>
              <a:rPr lang="nl-NL" baseline="0" dirty="0" err="1" smtClean="0"/>
              <a:t>biureet</a:t>
            </a:r>
            <a:r>
              <a:rPr lang="nl-NL" baseline="0" dirty="0" smtClean="0"/>
              <a:t> en </a:t>
            </a:r>
            <a:r>
              <a:rPr lang="nl-NL" baseline="0" dirty="0" err="1" smtClean="0"/>
              <a:t>fehlings</a:t>
            </a:r>
            <a:r>
              <a:rPr lang="nl-NL" baseline="0" dirty="0" smtClean="0"/>
              <a:t> voor gebruiken. Voor op school geen probleem maar thuis kun je deze reagentia niet gebruiken want gevaarlijk voor het milieu en schadelijk voor jezelf. Dus wij o</a:t>
            </a:r>
            <a:r>
              <a:rPr lang="nl-NL" dirty="0" smtClean="0"/>
              <a:t>p</a:t>
            </a:r>
            <a:r>
              <a:rPr lang="nl-NL" baseline="0" dirty="0" smtClean="0"/>
              <a:t> zoek naar een enzympracticum voor thuis. Toevallig raakten we in gesprek met een collega met een lactose intolerantie. Ze nam af en toe nog melk met behulp van een lactase pilletje van de </a:t>
            </a:r>
            <a:r>
              <a:rPr lang="nl-NL" baseline="0" dirty="0" err="1" smtClean="0"/>
              <a:t>kruidvat</a:t>
            </a:r>
            <a:r>
              <a:rPr lang="nl-NL" baseline="0" dirty="0" smtClean="0"/>
              <a:t>. Het viel haar echter op dat als ze het in koude melk deed en direct dronk ze toch nog last had van de melk. Hoe kan dat? Wij blij, want we hebben een context! Zij blij want wij wisten dat je het wat ruimer van te voren moest innemen/toevoegen.</a:t>
            </a:r>
          </a:p>
          <a:p>
            <a:endParaRPr lang="nl-NL" baseline="0" dirty="0" smtClean="0"/>
          </a:p>
          <a:p>
            <a:r>
              <a:rPr lang="nl-NL" dirty="0" smtClean="0"/>
              <a:t>De</a:t>
            </a:r>
            <a:r>
              <a:rPr lang="nl-NL" baseline="0" dirty="0" smtClean="0"/>
              <a:t> lactase in de pilletjes zetten de lactose uit de melk om in galactose en glucose. De melk zou hierna dus ook zoeter moeten zijn. De glucose kun je heel simpel met een glucose teststrip aantonen. Maar hoe snel werkt dit en maakt de temperatuur dan nog uit?</a:t>
            </a:r>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5</a:t>
            </a:fld>
            <a:endParaRPr lang="nl-NL"/>
          </a:p>
        </p:txBody>
      </p:sp>
    </p:spTree>
    <p:extLst>
      <p:ext uri="{BB962C8B-B14F-4D97-AF65-F5344CB8AC3E}">
        <p14:creationId xmlns:p14="http://schemas.microsoft.com/office/powerpoint/2010/main" val="209352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Practicumhandleiding. </a:t>
            </a:r>
          </a:p>
          <a:p>
            <a:r>
              <a:rPr lang="nl-NL" dirty="0" smtClean="0"/>
              <a:t>De</a:t>
            </a:r>
            <a:r>
              <a:rPr lang="nl-NL" baseline="0" dirty="0" smtClean="0"/>
              <a:t> melk is gekoeld en op kamertemperatuur vooraf. Dus de eerste stappen zijn niet noodzakelijk</a:t>
            </a:r>
          </a:p>
          <a:p>
            <a:r>
              <a:rPr lang="nl-NL" baseline="0" dirty="0" smtClean="0"/>
              <a:t>6 stripjes glucose</a:t>
            </a:r>
          </a:p>
          <a:p>
            <a:r>
              <a:rPr lang="nl-NL" baseline="0" dirty="0" smtClean="0"/>
              <a:t>Foto erbij</a:t>
            </a:r>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6</a:t>
            </a:fld>
            <a:endParaRPr lang="nl-NL"/>
          </a:p>
        </p:txBody>
      </p:sp>
    </p:spTree>
    <p:extLst>
      <p:ext uri="{BB962C8B-B14F-4D97-AF65-F5344CB8AC3E}">
        <p14:creationId xmlns:p14="http://schemas.microsoft.com/office/powerpoint/2010/main" val="178417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Normaal gesproken meten leerlingen alleen op tijdstip</a:t>
            </a:r>
            <a:r>
              <a:rPr lang="nl-NL" baseline="0" dirty="0" smtClean="0"/>
              <a:t> 0 en 30. Maar om ons practicum optimaler te laten verlopen willen wij graag dat we gaan testen bij verschillende tijdstippen. Hiervoor worden jullie in groepjes ingedeeld. Je werkt in duo’s.</a:t>
            </a:r>
          </a:p>
          <a:p>
            <a:r>
              <a:rPr lang="nl-NL" baseline="0" dirty="0" smtClean="0"/>
              <a:t>Groepen na 0-10-20</a:t>
            </a:r>
          </a:p>
          <a:p>
            <a:r>
              <a:rPr lang="nl-NL" baseline="0" dirty="0" smtClean="0"/>
              <a:t>0-15-30 en 0-5-25</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7</a:t>
            </a:fld>
            <a:endParaRPr lang="nl-NL"/>
          </a:p>
        </p:txBody>
      </p:sp>
    </p:spTree>
    <p:extLst>
      <p:ext uri="{BB962C8B-B14F-4D97-AF65-F5344CB8AC3E}">
        <p14:creationId xmlns:p14="http://schemas.microsoft.com/office/powerpoint/2010/main" val="365849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staat een koelbox voor de koude test. De</a:t>
            </a:r>
            <a:r>
              <a:rPr lang="nl-NL" baseline="0" dirty="0" smtClean="0"/>
              <a:t> andere kan gewoon op je tafel blijven staan.</a:t>
            </a:r>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8</a:t>
            </a:fld>
            <a:endParaRPr lang="nl-NL"/>
          </a:p>
        </p:txBody>
      </p:sp>
    </p:spTree>
    <p:extLst>
      <p:ext uri="{BB962C8B-B14F-4D97-AF65-F5344CB8AC3E}">
        <p14:creationId xmlns:p14="http://schemas.microsoft.com/office/powerpoint/2010/main" val="734020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Zoeken naar de moordenaar, DOT aansluitingsnetwerk</a:t>
            </a:r>
            <a:r>
              <a:rPr lang="nl-NL" baseline="0" dirty="0" smtClean="0"/>
              <a:t> VO/HO Noord. </a:t>
            </a:r>
            <a:r>
              <a:rPr lang="nl-NL" baseline="0" dirty="0" err="1" smtClean="0"/>
              <a:t>Leskist</a:t>
            </a:r>
            <a:r>
              <a:rPr lang="nl-NL" baseline="0" dirty="0" smtClean="0"/>
              <a:t> Forensisch onderzoek bij Van Hall </a:t>
            </a:r>
            <a:r>
              <a:rPr lang="nl-NL" baseline="0" dirty="0" err="1" smtClean="0"/>
              <a:t>Larenstijn</a:t>
            </a:r>
            <a:endParaRPr lang="nl-NL" baseline="0" dirty="0" smtClean="0"/>
          </a:p>
          <a:p>
            <a:r>
              <a:rPr lang="nl-NL" baseline="0" dirty="0" smtClean="0"/>
              <a:t>Voor mijn stage een jaar of 8 geleden wilde ik een laagdrempelige goedkope vorm van het bloedgroepenpracticum maken. Aangezien ik ook bij scheikunde werkte heb ik samen met Johanna gezocht naar de juiste oplossingen. </a:t>
            </a:r>
          </a:p>
          <a:p>
            <a:endParaRPr lang="nl-NL" baseline="0" dirty="0" smtClean="0"/>
          </a:p>
          <a:p>
            <a:r>
              <a:rPr lang="nl-NL" baseline="0" dirty="0" smtClean="0"/>
              <a:t>Vorig jaar hebben we met de DOT </a:t>
            </a:r>
            <a:r>
              <a:rPr lang="nl-NL" dirty="0" smtClean="0"/>
              <a:t>aansluitingsnetwerk</a:t>
            </a:r>
            <a:r>
              <a:rPr lang="nl-NL" baseline="0" dirty="0" smtClean="0"/>
              <a:t> VO/HO Noord een </a:t>
            </a:r>
            <a:r>
              <a:rPr lang="nl-NL" baseline="0" dirty="0" err="1" smtClean="0"/>
              <a:t>leskist</a:t>
            </a:r>
            <a:r>
              <a:rPr lang="nl-NL" baseline="0" dirty="0" smtClean="0"/>
              <a:t> forensisch onderzoek ontwikkeld die bij Van Hall </a:t>
            </a:r>
            <a:r>
              <a:rPr lang="nl-NL" baseline="0" dirty="0" err="1" smtClean="0"/>
              <a:t>Larenstijn</a:t>
            </a:r>
            <a:r>
              <a:rPr lang="nl-NL" baseline="0" dirty="0" smtClean="0"/>
              <a:t> uitgevoerd kan worden. Samen met onze stagiair Wieger hebben we toen het bloedgroepenpracticum gefinetuned. Het practicum wat we zo gaan doen is de simpele versie zonder resus factor, maar de nieuwe DOT variant is er een MET de resus factor. </a:t>
            </a:r>
          </a:p>
          <a:p>
            <a:endParaRPr lang="nl-NL" baseline="0" dirty="0" smtClean="0"/>
          </a:p>
          <a:p>
            <a:r>
              <a:rPr lang="nl-NL" baseline="0" dirty="0" smtClean="0"/>
              <a:t>Tijdens corona konden we deze spullen niet naar onze leerlingen sturen dus heb ik een filmpje gemaakt waarin ik het practicum uitvoer en aan de hand daarvan moeten de leerlingen het antwoordblad invullen. Dit filmpje heeft er overigens voor gezorgd dat deze werd opgepikt door de NVOX en staat hij in de NVOX 6.</a:t>
            </a:r>
          </a:p>
          <a:p>
            <a:endParaRPr lang="nl-NL" baseline="0" dirty="0" smtClean="0"/>
          </a:p>
          <a:p>
            <a:r>
              <a:rPr lang="nl-NL" baseline="0" dirty="0" smtClean="0"/>
              <a:t>Er is van dit practicum een </a:t>
            </a:r>
            <a:r>
              <a:rPr lang="nl-NL" baseline="0" dirty="0" err="1" smtClean="0"/>
              <a:t>toetsvariant</a:t>
            </a:r>
            <a:r>
              <a:rPr lang="nl-NL" baseline="0" dirty="0" smtClean="0"/>
              <a:t> (met verschillende daders), een normale variant en een variant met resusfactor. We gaan hier bezig met de normale variant.</a:t>
            </a:r>
          </a:p>
          <a:p>
            <a:endParaRPr lang="nl-NL" dirty="0"/>
          </a:p>
        </p:txBody>
      </p:sp>
      <p:sp>
        <p:nvSpPr>
          <p:cNvPr id="4" name="Tijdelijke aanduiding voor dianummer 3"/>
          <p:cNvSpPr>
            <a:spLocks noGrp="1"/>
          </p:cNvSpPr>
          <p:nvPr>
            <p:ph type="sldNum" sz="quarter" idx="10"/>
          </p:nvPr>
        </p:nvSpPr>
        <p:spPr/>
        <p:txBody>
          <a:bodyPr/>
          <a:lstStyle/>
          <a:p>
            <a:fld id="{4186EB97-B76D-CF4E-BF3E-E6509F1ED7BA}" type="slidenum">
              <a:rPr lang="nl-NL" smtClean="0"/>
              <a:t>9</a:t>
            </a:fld>
            <a:endParaRPr lang="nl-NL"/>
          </a:p>
        </p:txBody>
      </p:sp>
    </p:spTree>
    <p:extLst>
      <p:ext uri="{BB962C8B-B14F-4D97-AF65-F5344CB8AC3E}">
        <p14:creationId xmlns:p14="http://schemas.microsoft.com/office/powerpoint/2010/main" val="53553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 ANIMATI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249158" y="841772"/>
            <a:ext cx="6529081" cy="874950"/>
          </a:xfrm>
          <a:prstGeom prst="rect">
            <a:avLst/>
          </a:prstGeom>
        </p:spPr>
        <p:txBody>
          <a:bodyPr anchor="t" anchorCtr="0"/>
          <a:lstStyle>
            <a:lvl1pPr algn="l">
              <a:defRPr sz="2800" b="1">
                <a:solidFill>
                  <a:srgbClr val="B81E66"/>
                </a:solidFill>
                <a:latin typeface="+mj-lt"/>
              </a:defRPr>
            </a:lvl1pPr>
          </a:lstStyle>
          <a:p>
            <a:r>
              <a:rPr lang="nl-NL" dirty="0" smtClean="0"/>
              <a:t>Titelstijl bewerken</a:t>
            </a:r>
            <a:endParaRPr lang="en-US" dirty="0"/>
          </a:p>
        </p:txBody>
      </p:sp>
      <p:sp>
        <p:nvSpPr>
          <p:cNvPr id="11" name="Subtitle 2"/>
          <p:cNvSpPr>
            <a:spLocks noGrp="1"/>
          </p:cNvSpPr>
          <p:nvPr>
            <p:ph type="subTitle" idx="1"/>
          </p:nvPr>
        </p:nvSpPr>
        <p:spPr>
          <a:xfrm>
            <a:off x="2249159" y="1716722"/>
            <a:ext cx="6529080" cy="1366004"/>
          </a:xfrm>
          <a:prstGeom prst="rect">
            <a:avLst/>
          </a:prstGeom>
        </p:spPr>
        <p:txBody>
          <a:bodyPr/>
          <a:lstStyle>
            <a:lvl1pPr marL="0" indent="0" algn="l">
              <a:lnSpc>
                <a:spcPts val="2300"/>
              </a:lnSpc>
              <a:buNone/>
              <a:defRPr sz="1700">
                <a:solidFill>
                  <a:srgbClr val="1F3D80"/>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van het model te bewerken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A9964-1256-4F63-94B3-0F057AD3153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368724E-A15A-4277-A0F4-923A259146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A790C4-4986-4F92-9EA0-0ADB9EE4970B}"/>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5" name="Tijdelijke aanduiding voor voettekst 4">
            <a:extLst>
              <a:ext uri="{FF2B5EF4-FFF2-40B4-BE49-F238E27FC236}">
                <a16:creationId xmlns:a16="http://schemas.microsoft.com/office/drawing/2014/main" id="{4A66FBEE-1DA1-4090-9214-21C7A58104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A99A93-AAE6-45FE-875C-FF47D3DF5633}"/>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104480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BDFA04-19AF-4556-8C1A-55AAB3944188}"/>
              </a:ext>
            </a:extLst>
          </p:cNvPr>
          <p:cNvSpPr>
            <a:spLocks noGrp="1"/>
          </p:cNvSpPr>
          <p:nvPr>
            <p:ph type="title"/>
          </p:nvPr>
        </p:nvSpPr>
        <p:spPr>
          <a:xfrm>
            <a:off x="623888" y="1282304"/>
            <a:ext cx="7886700" cy="2139553"/>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A1B1FE6B-C335-436E-A1F0-99F8105D4B5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2A78DE2-6235-49E8-A66C-249046E3C014}"/>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5" name="Tijdelijke aanduiding voor voettekst 4">
            <a:extLst>
              <a:ext uri="{FF2B5EF4-FFF2-40B4-BE49-F238E27FC236}">
                <a16:creationId xmlns:a16="http://schemas.microsoft.com/office/drawing/2014/main" id="{FE0717EC-514E-42C7-9F21-49CFDE64B2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6C222C-1672-4E45-AF24-B2900ADCE954}"/>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357967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7A962-362A-44E3-AB4F-64BDF1C9F4C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AB6FB5E-3708-408D-97A0-AF92991FEAD4}"/>
              </a:ext>
            </a:extLst>
          </p:cNvPr>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7DAE51-5CDE-430E-9C88-11870E7FBF72}"/>
              </a:ext>
            </a:extLst>
          </p:cNvPr>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56BD26-2F05-4124-8924-6EC1B0F8EBEB}"/>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6" name="Tijdelijke aanduiding voor voettekst 5">
            <a:extLst>
              <a:ext uri="{FF2B5EF4-FFF2-40B4-BE49-F238E27FC236}">
                <a16:creationId xmlns:a16="http://schemas.microsoft.com/office/drawing/2014/main" id="{168C3BAB-53A7-442C-A14B-25B23B7CE8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8AC351E-E11C-4948-A337-61F0D89277F4}"/>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310250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FC8F8-44F4-43B2-BF6A-33D204026858}"/>
              </a:ext>
            </a:extLst>
          </p:cNvPr>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955719F-0CDC-44F1-835B-E81B16CB6C0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AD01DB-6B2B-48E5-8A2B-BFC1C29A5785}"/>
              </a:ext>
            </a:extLst>
          </p:cNvPr>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FC45B03-528B-4F9D-8B33-D81E7734BB9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E49D9F0-4A9E-4248-BEE8-3F08544765F4}"/>
              </a:ext>
            </a:extLst>
          </p:cNvPr>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AFD0045-D492-46A8-B06B-A2C543BFCE95}"/>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8" name="Tijdelijke aanduiding voor voettekst 7">
            <a:extLst>
              <a:ext uri="{FF2B5EF4-FFF2-40B4-BE49-F238E27FC236}">
                <a16:creationId xmlns:a16="http://schemas.microsoft.com/office/drawing/2014/main" id="{318FD862-EBF4-46F1-A5F3-9DA4DA43E8A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8F0B1BF-34F4-4F04-B51C-6FC8B1C4F18B}"/>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215945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24874-AC6B-4C2B-8E6B-070B964C1BA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590A76A-C9D8-4946-A9C3-A2B23828F809}"/>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4" name="Tijdelijke aanduiding voor voettekst 3">
            <a:extLst>
              <a:ext uri="{FF2B5EF4-FFF2-40B4-BE49-F238E27FC236}">
                <a16:creationId xmlns:a16="http://schemas.microsoft.com/office/drawing/2014/main" id="{487DA6F9-E0C1-45FC-9EE4-D11DDB772D3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2CC4C7-6DFC-4FA5-9066-6E3E1967EFF9}"/>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186269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5F9AFA3-3751-44C8-9D38-BA68D9D1F346}"/>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3" name="Tijdelijke aanduiding voor voettekst 2">
            <a:extLst>
              <a:ext uri="{FF2B5EF4-FFF2-40B4-BE49-F238E27FC236}">
                <a16:creationId xmlns:a16="http://schemas.microsoft.com/office/drawing/2014/main" id="{46204B24-0282-416A-AF01-8908955C5E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10FE92F-8C9F-462C-B13D-DBE86FC5557B}"/>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232898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F04C9-0396-4E3D-A366-40A8FB9C0D74}"/>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32B81650-5FFF-47A7-B60A-6E88279745F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F10DAA-9E9A-4063-8271-F7AD211D0E6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B8731D6-49D9-4843-A2F6-A47664DA1AEE}"/>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6" name="Tijdelijke aanduiding voor voettekst 5">
            <a:extLst>
              <a:ext uri="{FF2B5EF4-FFF2-40B4-BE49-F238E27FC236}">
                <a16:creationId xmlns:a16="http://schemas.microsoft.com/office/drawing/2014/main" id="{04AB4BE9-9356-4280-B076-B6AA3818525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D1D4F8-30F0-46BF-ADFE-2B2ECA8D40DE}"/>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328326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EDAB0-79B1-4A69-8B3D-31C6D7B8F0E3}"/>
              </a:ext>
            </a:extLst>
          </p:cNvPr>
          <p:cNvSpPr>
            <a:spLocks noGrp="1"/>
          </p:cNvSpPr>
          <p:nvPr>
            <p:ph type="title"/>
          </p:nvPr>
        </p:nvSpPr>
        <p:spPr>
          <a:xfrm>
            <a:off x="629841" y="342900"/>
            <a:ext cx="2949178" cy="120015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42A9A98-D408-48B2-9536-3EC939F86E7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E909289-44BB-4782-800A-9405B28E01F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3C6234-EB1B-42BA-B666-021B03C1408C}"/>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6" name="Tijdelijke aanduiding voor voettekst 5">
            <a:extLst>
              <a:ext uri="{FF2B5EF4-FFF2-40B4-BE49-F238E27FC236}">
                <a16:creationId xmlns:a16="http://schemas.microsoft.com/office/drawing/2014/main" id="{BF701137-93EE-4496-B81B-6F06DCF379D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44DE9B-BC18-4B81-951B-397A441B72BE}"/>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290791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5342C-5FB5-4A2D-9B98-5F101DF978D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7C82382-7941-44D8-94A8-85813109E19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EFC9E3-7C5B-406B-82B1-1D13A4C81D03}"/>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5" name="Tijdelijke aanduiding voor voettekst 4">
            <a:extLst>
              <a:ext uri="{FF2B5EF4-FFF2-40B4-BE49-F238E27FC236}">
                <a16:creationId xmlns:a16="http://schemas.microsoft.com/office/drawing/2014/main" id="{82AB270F-435D-491C-8A82-DA22A0CC84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226CC14-41EE-4D2E-9DA5-66EFCF6508F2}"/>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1426422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82E4150-CD83-4E06-A924-155BD2FE4A6E}"/>
              </a:ext>
            </a:extLst>
          </p:cNvPr>
          <p:cNvSpPr>
            <a:spLocks noGrp="1"/>
          </p:cNvSpPr>
          <p:nvPr>
            <p:ph type="title" orient="vert"/>
          </p:nvPr>
        </p:nvSpPr>
        <p:spPr>
          <a:xfrm>
            <a:off x="6543675" y="273844"/>
            <a:ext cx="1971675" cy="4358879"/>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41CAA4-19E8-4936-855D-09BAEA63631C}"/>
              </a:ext>
            </a:extLst>
          </p:cNvPr>
          <p:cNvSpPr>
            <a:spLocks noGrp="1"/>
          </p:cNvSpPr>
          <p:nvPr>
            <p:ph type="body" orient="vert" idx="1"/>
          </p:nvPr>
        </p:nvSpPr>
        <p:spPr>
          <a:xfrm>
            <a:off x="628650" y="273844"/>
            <a:ext cx="5800725" cy="435887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B5F870-7DAB-4D65-A049-CFBF33174BF1}"/>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5" name="Tijdelijke aanduiding voor voettekst 4">
            <a:extLst>
              <a:ext uri="{FF2B5EF4-FFF2-40B4-BE49-F238E27FC236}">
                <a16:creationId xmlns:a16="http://schemas.microsoft.com/office/drawing/2014/main" id="{1596CEF7-2557-4337-B948-BB1CAE1FB8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C72909-F9F2-4DED-A040-1320E56B98C0}"/>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59620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FOT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2174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 BLAUW">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249158" y="841772"/>
            <a:ext cx="6529081" cy="874950"/>
          </a:xfrm>
          <a:prstGeom prst="rect">
            <a:avLst/>
          </a:prstGeom>
        </p:spPr>
        <p:txBody>
          <a:bodyPr anchor="t" anchorCtr="0"/>
          <a:lstStyle>
            <a:lvl1pPr algn="l">
              <a:defRPr sz="2800" b="1">
                <a:solidFill>
                  <a:schemeClr val="bg1"/>
                </a:solidFill>
                <a:latin typeface="+mj-lt"/>
              </a:defRPr>
            </a:lvl1pPr>
          </a:lstStyle>
          <a:p>
            <a:r>
              <a:rPr lang="nl-NL" dirty="0" smtClean="0"/>
              <a:t>Titelstijl bewerken</a:t>
            </a:r>
            <a:endParaRPr lang="en-US" dirty="0"/>
          </a:p>
        </p:txBody>
      </p:sp>
      <p:sp>
        <p:nvSpPr>
          <p:cNvPr id="11" name="Subtitle 2"/>
          <p:cNvSpPr>
            <a:spLocks noGrp="1"/>
          </p:cNvSpPr>
          <p:nvPr>
            <p:ph type="subTitle" idx="1"/>
          </p:nvPr>
        </p:nvSpPr>
        <p:spPr>
          <a:xfrm>
            <a:off x="2249159" y="1716722"/>
            <a:ext cx="6529080" cy="1366004"/>
          </a:xfrm>
          <a:prstGeom prst="rect">
            <a:avLst/>
          </a:prstGeom>
        </p:spPr>
        <p:txBody>
          <a:bodyPr/>
          <a:lstStyle>
            <a:lvl1pPr marL="0" indent="0" algn="l">
              <a:lnSpc>
                <a:spcPts val="2300"/>
              </a:lnSpc>
              <a:buNone/>
              <a:defRPr sz="17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van het model te bewerken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 GROE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2249158" y="841772"/>
            <a:ext cx="6529081" cy="874950"/>
          </a:xfrm>
          <a:prstGeom prst="rect">
            <a:avLst/>
          </a:prstGeom>
        </p:spPr>
        <p:txBody>
          <a:bodyPr anchor="t" anchorCtr="0"/>
          <a:lstStyle>
            <a:lvl1pPr algn="l">
              <a:defRPr sz="2800" b="1">
                <a:solidFill>
                  <a:schemeClr val="bg1"/>
                </a:solidFill>
                <a:latin typeface="+mj-lt"/>
              </a:defRPr>
            </a:lvl1pPr>
          </a:lstStyle>
          <a:p>
            <a:r>
              <a:rPr lang="nl-NL" dirty="0" smtClean="0"/>
              <a:t>Titelstijl bewerken</a:t>
            </a:r>
            <a:endParaRPr lang="en-US" dirty="0"/>
          </a:p>
        </p:txBody>
      </p:sp>
      <p:sp>
        <p:nvSpPr>
          <p:cNvPr id="9" name="Subtitle 2"/>
          <p:cNvSpPr>
            <a:spLocks noGrp="1"/>
          </p:cNvSpPr>
          <p:nvPr>
            <p:ph type="subTitle" idx="1"/>
          </p:nvPr>
        </p:nvSpPr>
        <p:spPr>
          <a:xfrm>
            <a:off x="2249159" y="1716722"/>
            <a:ext cx="6529080" cy="1366004"/>
          </a:xfrm>
          <a:prstGeom prst="rect">
            <a:avLst/>
          </a:prstGeom>
        </p:spPr>
        <p:txBody>
          <a:bodyPr/>
          <a:lstStyle>
            <a:lvl1pPr marL="0" indent="0" algn="l">
              <a:lnSpc>
                <a:spcPts val="2300"/>
              </a:lnSpc>
              <a:buNone/>
              <a:defRPr sz="17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van het model te bewerken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 ROZ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2249158" y="841772"/>
            <a:ext cx="6529081" cy="874950"/>
          </a:xfrm>
          <a:prstGeom prst="rect">
            <a:avLst/>
          </a:prstGeom>
        </p:spPr>
        <p:txBody>
          <a:bodyPr anchor="t" anchorCtr="0"/>
          <a:lstStyle>
            <a:lvl1pPr algn="l">
              <a:defRPr sz="2800" b="1">
                <a:solidFill>
                  <a:schemeClr val="bg1"/>
                </a:solidFill>
                <a:latin typeface="+mj-lt"/>
              </a:defRPr>
            </a:lvl1pPr>
          </a:lstStyle>
          <a:p>
            <a:r>
              <a:rPr lang="nl-NL" dirty="0" smtClean="0"/>
              <a:t>Titelstijl bewerken</a:t>
            </a:r>
            <a:endParaRPr lang="en-US" dirty="0"/>
          </a:p>
        </p:txBody>
      </p:sp>
      <p:sp>
        <p:nvSpPr>
          <p:cNvPr id="11" name="Subtitle 2"/>
          <p:cNvSpPr>
            <a:spLocks noGrp="1"/>
          </p:cNvSpPr>
          <p:nvPr>
            <p:ph type="subTitle" idx="1"/>
          </p:nvPr>
        </p:nvSpPr>
        <p:spPr>
          <a:xfrm>
            <a:off x="2249159" y="1716722"/>
            <a:ext cx="6529080" cy="1366004"/>
          </a:xfrm>
          <a:prstGeom prst="rect">
            <a:avLst/>
          </a:prstGeom>
        </p:spPr>
        <p:txBody>
          <a:bodyPr/>
          <a:lstStyle>
            <a:lvl1pPr marL="0" indent="0" algn="l">
              <a:lnSpc>
                <a:spcPts val="2300"/>
              </a:lnSpc>
              <a:buNone/>
              <a:defRPr sz="17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van het model te bewerken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 BLANC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49158" y="841772"/>
            <a:ext cx="6529081" cy="874950"/>
          </a:xfrm>
          <a:prstGeom prst="rect">
            <a:avLst/>
          </a:prstGeom>
        </p:spPr>
        <p:txBody>
          <a:bodyPr anchor="t" anchorCtr="0"/>
          <a:lstStyle>
            <a:lvl1pPr algn="l">
              <a:defRPr sz="2800" b="1">
                <a:solidFill>
                  <a:schemeClr val="bg1"/>
                </a:solidFill>
                <a:latin typeface="+mj-lt"/>
              </a:defRPr>
            </a:lvl1pPr>
          </a:lstStyle>
          <a:p>
            <a:r>
              <a:rPr lang="nl-NL" dirty="0" smtClean="0"/>
              <a:t>Titelstijl bewerken</a:t>
            </a:r>
            <a:endParaRPr lang="en-US" dirty="0"/>
          </a:p>
        </p:txBody>
      </p:sp>
      <p:sp>
        <p:nvSpPr>
          <p:cNvPr id="3" name="Subtitle 2"/>
          <p:cNvSpPr>
            <a:spLocks noGrp="1"/>
          </p:cNvSpPr>
          <p:nvPr>
            <p:ph type="subTitle" idx="1"/>
          </p:nvPr>
        </p:nvSpPr>
        <p:spPr>
          <a:xfrm>
            <a:off x="2249159" y="1716722"/>
            <a:ext cx="6529080" cy="1366004"/>
          </a:xfrm>
          <a:prstGeom prst="rect">
            <a:avLst/>
          </a:prstGeom>
        </p:spPr>
        <p:txBody>
          <a:bodyPr/>
          <a:lstStyle>
            <a:lvl1pPr marL="0" indent="0" algn="l">
              <a:lnSpc>
                <a:spcPts val="2300"/>
              </a:lnSpc>
              <a:buNone/>
              <a:defRPr sz="17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Klik om de ondertitelstijl van het model te bewerken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 BLANCO">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730A7-E472-44BC-A7F4-7BBB0E4EA52E}"/>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C34CBF4D-3D6C-4EDC-A529-B67B10100B8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3C612A-4ABF-4FDA-BA88-5FE377B90C50}"/>
              </a:ext>
            </a:extLst>
          </p:cNvPr>
          <p:cNvSpPr>
            <a:spLocks noGrp="1"/>
          </p:cNvSpPr>
          <p:nvPr>
            <p:ph type="dt" sz="half" idx="10"/>
          </p:nvPr>
        </p:nvSpPr>
        <p:spPr/>
        <p:txBody>
          <a:bodyPr/>
          <a:lstStyle/>
          <a:p>
            <a:fld id="{8DBF6FF0-AE5D-45C8-A63C-B5234FD0062F}" type="datetimeFigureOut">
              <a:rPr lang="nl-NL" smtClean="0"/>
              <a:t>10-11-2021</a:t>
            </a:fld>
            <a:endParaRPr lang="nl-NL"/>
          </a:p>
        </p:txBody>
      </p:sp>
      <p:sp>
        <p:nvSpPr>
          <p:cNvPr id="5" name="Tijdelijke aanduiding voor voettekst 4">
            <a:extLst>
              <a:ext uri="{FF2B5EF4-FFF2-40B4-BE49-F238E27FC236}">
                <a16:creationId xmlns:a16="http://schemas.microsoft.com/office/drawing/2014/main" id="{B99E5621-844A-4BD9-9D04-A0DA214D4B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E1A3E9-E1F8-4853-9D5A-153FF63902FB}"/>
              </a:ext>
            </a:extLst>
          </p:cNvPr>
          <p:cNvSpPr>
            <a:spLocks noGrp="1"/>
          </p:cNvSpPr>
          <p:nvPr>
            <p:ph type="sldNum" sz="quarter" idx="12"/>
          </p:nvPr>
        </p:nvSpPr>
        <p:spPr/>
        <p:txBody>
          <a:bodyPr/>
          <a:lstStyle/>
          <a:p>
            <a:fld id="{59391D7D-9326-4C8C-BC47-24B944E3828B}" type="slidenum">
              <a:rPr lang="nl-NL" smtClean="0"/>
              <a:t>‹nr.›</a:t>
            </a:fld>
            <a:endParaRPr lang="nl-NL"/>
          </a:p>
        </p:txBody>
      </p:sp>
    </p:spTree>
    <p:extLst>
      <p:ext uri="{BB962C8B-B14F-4D97-AF65-F5344CB8AC3E}">
        <p14:creationId xmlns:p14="http://schemas.microsoft.com/office/powerpoint/2010/main" val="12545910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1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kstvak 16"/>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
        <p:nvSpPr>
          <p:cNvPr id="11" name="Rechthoek 10"/>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2" name="Groeperen 11"/>
          <p:cNvGrpSpPr/>
          <p:nvPr userDrawn="1"/>
        </p:nvGrpSpPr>
        <p:grpSpPr>
          <a:xfrm>
            <a:off x="-25499" y="0"/>
            <a:ext cx="1159818" cy="5143500"/>
            <a:chOff x="-25499" y="0"/>
            <a:chExt cx="1159818" cy="5143500"/>
          </a:xfrm>
        </p:grpSpPr>
        <p:sp>
          <p:nvSpPr>
            <p:cNvPr id="13" name="Rechthoek 12"/>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94637306"/>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A18C99-094B-44F8-85EB-D04886147D5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80D0C76-BEBA-4385-8520-9AF8D98A11D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1F8C40-923A-4F77-83D3-ACA212ACE02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BF6FF0-AE5D-45C8-A63C-B5234FD0062F}" type="datetimeFigureOut">
              <a:rPr lang="nl-NL" smtClean="0"/>
              <a:t>10-11-2021</a:t>
            </a:fld>
            <a:endParaRPr lang="nl-NL"/>
          </a:p>
        </p:txBody>
      </p:sp>
      <p:sp>
        <p:nvSpPr>
          <p:cNvPr id="5" name="Tijdelijke aanduiding voor voettekst 4">
            <a:extLst>
              <a:ext uri="{FF2B5EF4-FFF2-40B4-BE49-F238E27FC236}">
                <a16:creationId xmlns:a16="http://schemas.microsoft.com/office/drawing/2014/main" id="{1634B88B-9ACD-4780-8ADE-9F136DE180F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E3C3425-01C8-4791-BB6F-F1862902EFE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9391D7D-9326-4C8C-BC47-24B944E3828B}" type="slidenum">
              <a:rPr lang="nl-NL" smtClean="0"/>
              <a:t>‹nr.›</a:t>
            </a:fld>
            <a:endParaRPr lang="nl-NL"/>
          </a:p>
        </p:txBody>
      </p:sp>
    </p:spTree>
    <p:extLst>
      <p:ext uri="{BB962C8B-B14F-4D97-AF65-F5344CB8AC3E}">
        <p14:creationId xmlns:p14="http://schemas.microsoft.com/office/powerpoint/2010/main" val="15661730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hthoek 18"/>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eren 19"/>
          <p:cNvGrpSpPr/>
          <p:nvPr userDrawn="1"/>
        </p:nvGrpSpPr>
        <p:grpSpPr>
          <a:xfrm>
            <a:off x="-25499" y="0"/>
            <a:ext cx="1159818" cy="5143500"/>
            <a:chOff x="-25499" y="0"/>
            <a:chExt cx="1159818" cy="5143500"/>
          </a:xfrm>
        </p:grpSpPr>
        <p:sp>
          <p:nvSpPr>
            <p:cNvPr id="21" name="Rechthoek 20"/>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Rechthoek 22"/>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userDrawn="1"/>
        </p:nvSpPr>
        <p:spPr>
          <a:xfrm>
            <a:off x="-25499" y="370021"/>
            <a:ext cx="1714256" cy="440345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Tree>
    <p:extLst>
      <p:ext uri="{BB962C8B-B14F-4D97-AF65-F5344CB8AC3E}">
        <p14:creationId xmlns:p14="http://schemas.microsoft.com/office/powerpoint/2010/main" val="1199980503"/>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6830" y="612872"/>
            <a:ext cx="5843608" cy="3558752"/>
          </a:xfrm>
          <a:prstGeom prst="rect">
            <a:avLst/>
          </a:prstGeom>
        </p:spPr>
      </p:pic>
      <p:sp>
        <p:nvSpPr>
          <p:cNvPr id="13" name="Rechthoek 12"/>
          <p:cNvSpPr/>
          <p:nvPr userDrawn="1"/>
        </p:nvSpPr>
        <p:spPr>
          <a:xfrm>
            <a:off x="3785016" y="523068"/>
            <a:ext cx="2046158" cy="2719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userDrawn="1"/>
        </p:nvSpPr>
        <p:spPr>
          <a:xfrm>
            <a:off x="0" y="4773479"/>
            <a:ext cx="8407311" cy="370022"/>
          </a:xfrm>
          <a:prstGeom prst="rect">
            <a:avLst/>
          </a:prstGeom>
          <a:solidFill>
            <a:srgbClr val="1F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userDrawn="1"/>
        </p:nvSpPr>
        <p:spPr>
          <a:xfrm>
            <a:off x="154983" y="4803363"/>
            <a:ext cx="6832320" cy="276999"/>
          </a:xfrm>
          <a:prstGeom prst="rect">
            <a:avLst/>
          </a:prstGeom>
          <a:noFill/>
        </p:spPr>
        <p:txBody>
          <a:bodyPr wrap="none" rtlCol="0">
            <a:spAutoFit/>
          </a:bodyPr>
          <a:lstStyle/>
          <a:p>
            <a:r>
              <a:rPr lang="nl-NL" sz="1200" b="1" dirty="0">
                <a:solidFill>
                  <a:schemeClr val="bg1"/>
                </a:solidFill>
                <a:latin typeface="Arial" charset="0"/>
                <a:ea typeface="Arial" charset="0"/>
                <a:cs typeface="Arial" charset="0"/>
              </a:rPr>
              <a:t>Christelijke schoolgemeenschap voor stad en regio met afdelingen atheneum, havo, mavo </a:t>
            </a:r>
          </a:p>
        </p:txBody>
      </p:sp>
      <p:sp>
        <p:nvSpPr>
          <p:cNvPr id="16" name="Rechthoek 15"/>
          <p:cNvSpPr/>
          <p:nvPr userDrawn="1"/>
        </p:nvSpPr>
        <p:spPr>
          <a:xfrm>
            <a:off x="8407831" y="4773478"/>
            <a:ext cx="371960" cy="370022"/>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8780311" y="4773478"/>
            <a:ext cx="371960" cy="370022"/>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16530" y="725704"/>
            <a:ext cx="675587" cy="2314678"/>
          </a:xfrm>
          <a:prstGeom prst="rect">
            <a:avLst/>
          </a:prstGeom>
        </p:spPr>
      </p:pic>
      <p:pic>
        <p:nvPicPr>
          <p:cNvPr id="19" name="Afbeelding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73703" y="744956"/>
            <a:ext cx="870177" cy="2246058"/>
          </a:xfrm>
          <a:prstGeom prst="rect">
            <a:avLst/>
          </a:prstGeom>
        </p:spPr>
      </p:pic>
      <p:pic>
        <p:nvPicPr>
          <p:cNvPr id="20" name="Afbeelding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3866" y="599481"/>
            <a:ext cx="1046433" cy="2630836"/>
          </a:xfrm>
          <a:prstGeom prst="rect">
            <a:avLst/>
          </a:prstGeom>
        </p:spPr>
      </p:pic>
      <p:pic>
        <p:nvPicPr>
          <p:cNvPr id="21" name="Afbeelding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303866" y="599071"/>
            <a:ext cx="1046433" cy="2630836"/>
          </a:xfrm>
          <a:prstGeom prst="rect">
            <a:avLst/>
          </a:prstGeom>
        </p:spPr>
      </p:pic>
    </p:spTree>
    <p:extLst>
      <p:ext uri="{BB962C8B-B14F-4D97-AF65-F5344CB8AC3E}">
        <p14:creationId xmlns:p14="http://schemas.microsoft.com/office/powerpoint/2010/main" val="1997542020"/>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hthoek 19"/>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eren 20"/>
          <p:cNvGrpSpPr/>
          <p:nvPr userDrawn="1"/>
        </p:nvGrpSpPr>
        <p:grpSpPr>
          <a:xfrm>
            <a:off x="-25499" y="0"/>
            <a:ext cx="1159818" cy="5143500"/>
            <a:chOff x="-25499" y="0"/>
            <a:chExt cx="1159818" cy="5143500"/>
          </a:xfrm>
        </p:grpSpPr>
        <p:sp>
          <p:nvSpPr>
            <p:cNvPr id="22" name="Rechthoek 21"/>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Rechthoek 23"/>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1688757" y="370022"/>
            <a:ext cx="7455244" cy="4403455"/>
          </a:xfrm>
          <a:prstGeom prst="rect">
            <a:avLst/>
          </a:prstGeom>
          <a:solidFill>
            <a:srgbClr val="1F3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25499" y="370021"/>
            <a:ext cx="1714256" cy="440345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Tree>
    <p:extLst>
      <p:ext uri="{BB962C8B-B14F-4D97-AF65-F5344CB8AC3E}">
        <p14:creationId xmlns:p14="http://schemas.microsoft.com/office/powerpoint/2010/main" val="1059969127"/>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hthoek 19"/>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eren 20"/>
          <p:cNvGrpSpPr/>
          <p:nvPr userDrawn="1"/>
        </p:nvGrpSpPr>
        <p:grpSpPr>
          <a:xfrm>
            <a:off x="-25499" y="0"/>
            <a:ext cx="1159818" cy="5143500"/>
            <a:chOff x="-25499" y="0"/>
            <a:chExt cx="1159818" cy="5143500"/>
          </a:xfrm>
        </p:grpSpPr>
        <p:sp>
          <p:nvSpPr>
            <p:cNvPr id="22" name="Rechthoek 21"/>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Rechthoek 23"/>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1688757" y="370022"/>
            <a:ext cx="7455244" cy="4403455"/>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25499" y="370021"/>
            <a:ext cx="1714256" cy="440345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Tree>
    <p:extLst>
      <p:ext uri="{BB962C8B-B14F-4D97-AF65-F5344CB8AC3E}">
        <p14:creationId xmlns:p14="http://schemas.microsoft.com/office/powerpoint/2010/main" val="1390210244"/>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hthoek 19"/>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eren 20"/>
          <p:cNvGrpSpPr/>
          <p:nvPr userDrawn="1"/>
        </p:nvGrpSpPr>
        <p:grpSpPr>
          <a:xfrm>
            <a:off x="-25499" y="0"/>
            <a:ext cx="1159818" cy="5143500"/>
            <a:chOff x="-25499" y="0"/>
            <a:chExt cx="1159818" cy="5143500"/>
          </a:xfrm>
        </p:grpSpPr>
        <p:sp>
          <p:nvSpPr>
            <p:cNvPr id="22" name="Rechthoek 21"/>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Rechthoek 23"/>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1688757" y="370022"/>
            <a:ext cx="7455244" cy="4403455"/>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25499" y="370021"/>
            <a:ext cx="1714256" cy="440345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Tree>
    <p:extLst>
      <p:ext uri="{BB962C8B-B14F-4D97-AF65-F5344CB8AC3E}">
        <p14:creationId xmlns:p14="http://schemas.microsoft.com/office/powerpoint/2010/main" val="641491548"/>
      </p:ext>
    </p:extLst>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hthoek 19"/>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1" name="Groeperen 20"/>
          <p:cNvGrpSpPr/>
          <p:nvPr userDrawn="1"/>
        </p:nvGrpSpPr>
        <p:grpSpPr>
          <a:xfrm>
            <a:off x="-25499" y="0"/>
            <a:ext cx="1159818" cy="5143500"/>
            <a:chOff x="-25499" y="0"/>
            <a:chExt cx="1159818" cy="5143500"/>
          </a:xfrm>
        </p:grpSpPr>
        <p:sp>
          <p:nvSpPr>
            <p:cNvPr id="22" name="Rechthoek 21"/>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Rechthoek 23"/>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1688757" y="370022"/>
            <a:ext cx="7455244" cy="4403455"/>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25499" y="370021"/>
            <a:ext cx="1714256" cy="440345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Tree>
    <p:extLst>
      <p:ext uri="{BB962C8B-B14F-4D97-AF65-F5344CB8AC3E}">
        <p14:creationId xmlns:p14="http://schemas.microsoft.com/office/powerpoint/2010/main" val="1180539296"/>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hthoek 18"/>
          <p:cNvSpPr/>
          <p:nvPr userDrawn="1"/>
        </p:nvSpPr>
        <p:spPr>
          <a:xfrm>
            <a:off x="356466" y="0"/>
            <a:ext cx="1332291" cy="5143500"/>
          </a:xfrm>
          <a:prstGeom prst="rect">
            <a:avLst/>
          </a:prstGeom>
          <a:solidFill>
            <a:srgbClr val="17A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eren 19"/>
          <p:cNvGrpSpPr/>
          <p:nvPr userDrawn="1"/>
        </p:nvGrpSpPr>
        <p:grpSpPr>
          <a:xfrm>
            <a:off x="-25499" y="0"/>
            <a:ext cx="1159818" cy="5143500"/>
            <a:chOff x="-25499" y="0"/>
            <a:chExt cx="1159818" cy="5143500"/>
          </a:xfrm>
        </p:grpSpPr>
        <p:sp>
          <p:nvSpPr>
            <p:cNvPr id="21" name="Rechthoek 20"/>
            <p:cNvSpPr/>
            <p:nvPr/>
          </p:nvSpPr>
          <p:spPr>
            <a:xfrm>
              <a:off x="-25499" y="0"/>
              <a:ext cx="381965" cy="5143500"/>
            </a:xfrm>
            <a:prstGeom prst="rect">
              <a:avLst/>
            </a:prstGeom>
            <a:solidFill>
              <a:srgbClr val="B8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356466" y="0"/>
              <a:ext cx="777853" cy="5143500"/>
            </a:xfrm>
            <a:prstGeom prst="rect">
              <a:avLst/>
            </a:prstGeom>
            <a:solidFill>
              <a:srgbClr val="9B1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3" name="Rechthoek 22"/>
          <p:cNvSpPr/>
          <p:nvPr userDrawn="1"/>
        </p:nvSpPr>
        <p:spPr>
          <a:xfrm>
            <a:off x="1393466" y="0"/>
            <a:ext cx="295291" cy="5143500"/>
          </a:xfrm>
          <a:prstGeom prst="rect">
            <a:avLst/>
          </a:prstGeom>
          <a:solidFill>
            <a:srgbClr val="7DB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8167899" y="4830165"/>
            <a:ext cx="976101" cy="276999"/>
          </a:xfrm>
          <a:prstGeom prst="rect">
            <a:avLst/>
          </a:prstGeom>
          <a:noFill/>
        </p:spPr>
        <p:txBody>
          <a:bodyPr wrap="none" rtlCol="0">
            <a:spAutoFit/>
          </a:bodyPr>
          <a:lstStyle/>
          <a:p>
            <a:pPr algn="r"/>
            <a:r>
              <a:rPr lang="nl-NL" sz="1200" dirty="0" smtClean="0">
                <a:solidFill>
                  <a:srgbClr val="1F3D80">
                    <a:alpha val="30000"/>
                  </a:srgbClr>
                </a:solidFill>
                <a:latin typeface="Arial" charset="0"/>
                <a:ea typeface="Arial" charset="0"/>
                <a:cs typeface="Arial" charset="0"/>
              </a:rPr>
              <a:t>Voorlichting</a:t>
            </a:r>
            <a:endParaRPr lang="nl-NL" sz="1200" dirty="0">
              <a:solidFill>
                <a:srgbClr val="1F3D80">
                  <a:alpha val="30000"/>
                </a:srgbClr>
              </a:solidFill>
              <a:latin typeface="Arial" charset="0"/>
              <a:ea typeface="Arial" charset="0"/>
              <a:cs typeface="Arial" charset="0"/>
            </a:endParaRPr>
          </a:p>
        </p:txBody>
      </p:sp>
    </p:spTree>
    <p:extLst>
      <p:ext uri="{BB962C8B-B14F-4D97-AF65-F5344CB8AC3E}">
        <p14:creationId xmlns:p14="http://schemas.microsoft.com/office/powerpoint/2010/main" val="128114021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18760"/>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mzlmoFmkg2c"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0339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a:xfrm>
            <a:off x="2071818" y="495299"/>
            <a:ext cx="5900395" cy="561885"/>
          </a:xfrm>
          <a:prstGeom prst="rect">
            <a:avLst/>
          </a:prstGeom>
        </p:spPr>
        <p:txBody>
          <a:bodyPr wrap="square">
            <a:spAutoFit/>
          </a:bodyPr>
          <a:lstStyle/>
          <a:p>
            <a:pPr>
              <a:lnSpc>
                <a:spcPct val="120000"/>
              </a:lnSpc>
              <a:spcBef>
                <a:spcPct val="0"/>
              </a:spcBef>
            </a:pPr>
            <a:r>
              <a:rPr lang="nl-NL" altLang="nl-NL" sz="2800" b="1" dirty="0" smtClean="0">
                <a:solidFill>
                  <a:srgbClr val="42ABF8"/>
                </a:solidFill>
                <a:latin typeface="Arial" panose="020B0604020202020204" pitchFamily="34" charset="0"/>
                <a:ea typeface="Arial" charset="0"/>
                <a:cs typeface="Arial" panose="020B0604020202020204" pitchFamily="34" charset="0"/>
              </a:rPr>
              <a:t>Bloedgroepenpracticum</a:t>
            </a:r>
            <a:endParaRPr lang="nl-NL" altLang="nl-NL" sz="2800" b="1" dirty="0">
              <a:solidFill>
                <a:srgbClr val="42ABF8"/>
              </a:solidFill>
              <a:latin typeface="Arial" panose="020B0604020202020204" pitchFamily="34" charset="0"/>
              <a:ea typeface="Arial" charset="0"/>
              <a:cs typeface="Arial" panose="020B0604020202020204" pitchFamily="34" charset="0"/>
            </a:endParaRPr>
          </a:p>
        </p:txBody>
      </p:sp>
      <p:sp>
        <p:nvSpPr>
          <p:cNvPr id="17" name="Rechthoek 16"/>
          <p:cNvSpPr/>
          <p:nvPr/>
        </p:nvSpPr>
        <p:spPr>
          <a:xfrm>
            <a:off x="356467" y="0"/>
            <a:ext cx="1332291" cy="5143500"/>
          </a:xfrm>
          <a:prstGeom prst="rect">
            <a:avLst/>
          </a:prstGeom>
          <a:solidFill>
            <a:srgbClr val="42A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grpSp>
        <p:nvGrpSpPr>
          <p:cNvPr id="18" name="Groeperen 17"/>
          <p:cNvGrpSpPr/>
          <p:nvPr/>
        </p:nvGrpSpPr>
        <p:grpSpPr>
          <a:xfrm>
            <a:off x="-25499" y="0"/>
            <a:ext cx="1159818" cy="5143500"/>
            <a:chOff x="-25499" y="0"/>
            <a:chExt cx="1159818" cy="5143500"/>
          </a:xfrm>
        </p:grpSpPr>
        <p:sp>
          <p:nvSpPr>
            <p:cNvPr id="19" name="Rechthoek 18"/>
            <p:cNvSpPr/>
            <p:nvPr/>
          </p:nvSpPr>
          <p:spPr>
            <a:xfrm>
              <a:off x="-25499" y="0"/>
              <a:ext cx="381965" cy="5143500"/>
            </a:xfrm>
            <a:prstGeom prst="rect">
              <a:avLst/>
            </a:prstGeom>
            <a:solidFill>
              <a:srgbClr val="C9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sp>
          <p:nvSpPr>
            <p:cNvPr id="21" name="Rechthoek 20"/>
            <p:cNvSpPr/>
            <p:nvPr/>
          </p:nvSpPr>
          <p:spPr>
            <a:xfrm>
              <a:off x="356466" y="0"/>
              <a:ext cx="777853" cy="5143500"/>
            </a:xfrm>
            <a:prstGeom prst="rect">
              <a:avLst/>
            </a:prstGeom>
            <a:solidFill>
              <a:srgbClr val="93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grpSp>
      <p:sp>
        <p:nvSpPr>
          <p:cNvPr id="22" name="Rechthoek 21"/>
          <p:cNvSpPr/>
          <p:nvPr/>
        </p:nvSpPr>
        <p:spPr>
          <a:xfrm>
            <a:off x="1393467" y="0"/>
            <a:ext cx="295291" cy="5143500"/>
          </a:xfrm>
          <a:prstGeom prst="rect">
            <a:avLst/>
          </a:prstGeom>
          <a:solidFill>
            <a:srgbClr val="85B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sp>
        <p:nvSpPr>
          <p:cNvPr id="4" name="Rechthoek 3">
            <a:extLst>
              <a:ext uri="{FF2B5EF4-FFF2-40B4-BE49-F238E27FC236}">
                <a16:creationId xmlns:a16="http://schemas.microsoft.com/office/drawing/2014/main" id="{ED54345D-8FDA-4395-BF09-D51387C2A4D8}"/>
              </a:ext>
            </a:extLst>
          </p:cNvPr>
          <p:cNvSpPr/>
          <p:nvPr/>
        </p:nvSpPr>
        <p:spPr>
          <a:xfrm>
            <a:off x="2070722" y="1097881"/>
            <a:ext cx="6333690" cy="4081117"/>
          </a:xfrm>
          <a:prstGeom prst="rect">
            <a:avLst/>
          </a:prstGeom>
        </p:spPr>
        <p:txBody>
          <a:bodyPr wrap="square">
            <a:spAutoFit/>
          </a:bodyPr>
          <a:lstStyle/>
          <a:p>
            <a:pPr marL="342892" indent="-342892">
              <a:lnSpc>
                <a:spcPct val="120000"/>
              </a:lnSpc>
              <a:spcBef>
                <a:spcPct val="0"/>
              </a:spcBef>
              <a:buFont typeface="Arial" panose="020B0604020202020204" pitchFamily="34" charset="0"/>
              <a:buChar char="•"/>
            </a:pPr>
            <a:r>
              <a:rPr lang="nl-NL" altLang="nl-NL" sz="2400" dirty="0" smtClean="0">
                <a:solidFill>
                  <a:srgbClr val="42ABF8"/>
                </a:solidFill>
                <a:ea typeface="Arial" charset="0"/>
                <a:cs typeface="Arial" charset="0"/>
              </a:rPr>
              <a:t>Waarom geen resusfactor?</a:t>
            </a:r>
          </a:p>
          <a:p>
            <a:pPr marL="342892" indent="-342892">
              <a:lnSpc>
                <a:spcPct val="120000"/>
              </a:lnSpc>
              <a:spcBef>
                <a:spcPct val="0"/>
              </a:spcBef>
              <a:buFont typeface="Arial" panose="020B0604020202020204" pitchFamily="34" charset="0"/>
              <a:buChar char="•"/>
            </a:pPr>
            <a:r>
              <a:rPr lang="nl-NL" altLang="nl-NL" sz="2400" dirty="0" smtClean="0">
                <a:solidFill>
                  <a:srgbClr val="42ABF8"/>
                </a:solidFill>
                <a:latin typeface="Calibri" panose="020F0502020204030204"/>
                <a:ea typeface="Arial" charset="0"/>
                <a:cs typeface="Arial" charset="0"/>
              </a:rPr>
              <a:t>We wilden maar 1 monsterflesje per verdachte</a:t>
            </a:r>
          </a:p>
          <a:p>
            <a:pPr marL="342892" indent="-342892">
              <a:lnSpc>
                <a:spcPct val="120000"/>
              </a:lnSpc>
              <a:spcBef>
                <a:spcPct val="0"/>
              </a:spcBef>
              <a:buFont typeface="Arial" panose="020B0604020202020204" pitchFamily="34" charset="0"/>
              <a:buChar char="•"/>
            </a:pPr>
            <a:endParaRPr lang="nl-NL" altLang="nl-NL" sz="2400" dirty="0">
              <a:solidFill>
                <a:srgbClr val="42ABF8"/>
              </a:solidFill>
              <a:latin typeface="Calibri" panose="020F0502020204030204"/>
              <a:ea typeface="Arial" charset="0"/>
              <a:cs typeface="Arial" charset="0"/>
            </a:endParaRPr>
          </a:p>
          <a:p>
            <a:pPr marL="342892" indent="-342892">
              <a:lnSpc>
                <a:spcPct val="120000"/>
              </a:lnSpc>
              <a:spcBef>
                <a:spcPct val="0"/>
              </a:spcBef>
              <a:buFont typeface="Arial" panose="020B0604020202020204" pitchFamily="34" charset="0"/>
              <a:buChar char="•"/>
            </a:pPr>
            <a:r>
              <a:rPr lang="nl-NL" altLang="nl-NL" sz="2400" dirty="0" smtClean="0">
                <a:solidFill>
                  <a:srgbClr val="42ABF8"/>
                </a:solidFill>
                <a:latin typeface="Calibri" panose="020F0502020204030204"/>
                <a:ea typeface="Arial" charset="0"/>
                <a:cs typeface="Arial" charset="0"/>
              </a:rPr>
              <a:t>Met de DOT hebben we er voor gekozen om toch een tweede monster per verdachte te nemen.</a:t>
            </a:r>
          </a:p>
          <a:p>
            <a:pPr marL="342892" indent="-342892">
              <a:lnSpc>
                <a:spcPct val="120000"/>
              </a:lnSpc>
              <a:spcBef>
                <a:spcPct val="0"/>
              </a:spcBef>
              <a:buFont typeface="Arial" panose="020B0604020202020204" pitchFamily="34" charset="0"/>
              <a:buChar char="•"/>
            </a:pPr>
            <a:r>
              <a:rPr lang="nl-NL" altLang="nl-NL" sz="2400" dirty="0" smtClean="0">
                <a:solidFill>
                  <a:srgbClr val="42ABF8"/>
                </a:solidFill>
                <a:latin typeface="Calibri" panose="020F0502020204030204"/>
                <a:ea typeface="Arial" charset="0"/>
                <a:cs typeface="Arial" charset="0"/>
              </a:rPr>
              <a:t>RF - (gebruik demiwater) RF+ (gebruik bloedgroep B en voor anti RF (gebruik Bloedgroep A)</a:t>
            </a:r>
            <a:endParaRPr lang="nl-NL" altLang="nl-NL" sz="1600" dirty="0">
              <a:solidFill>
                <a:srgbClr val="42ABF8"/>
              </a:solidFill>
              <a:latin typeface="Calibri" panose="020F0502020204030204"/>
              <a:ea typeface="Arial" charset="0"/>
              <a:cs typeface="Arial" charset="0"/>
            </a:endParaRPr>
          </a:p>
        </p:txBody>
      </p:sp>
    </p:spTree>
    <p:extLst>
      <p:ext uri="{BB962C8B-B14F-4D97-AF65-F5344CB8AC3E}">
        <p14:creationId xmlns:p14="http://schemas.microsoft.com/office/powerpoint/2010/main" val="1174815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down)">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down)">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Verziltingspracticum</a:t>
            </a:r>
            <a:endParaRPr lang="nl-NL"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7963" r="4733"/>
          <a:stretch/>
        </p:blipFill>
        <p:spPr>
          <a:xfrm>
            <a:off x="1909823" y="1279247"/>
            <a:ext cx="6597570" cy="3483802"/>
          </a:xfrm>
          <a:prstGeom prst="rect">
            <a:avLst/>
          </a:prstGeom>
        </p:spPr>
      </p:pic>
    </p:spTree>
    <p:extLst>
      <p:ext uri="{BB962C8B-B14F-4D97-AF65-F5344CB8AC3E}">
        <p14:creationId xmlns:p14="http://schemas.microsoft.com/office/powerpoint/2010/main" val="1560369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Verziltingspracticum</a:t>
            </a:r>
            <a:endParaRPr lang="nl-NL" dirty="0"/>
          </a:p>
        </p:txBody>
      </p:sp>
      <p:pic>
        <p:nvPicPr>
          <p:cNvPr id="5" name="Afbeelding 4"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914" y="3233195"/>
            <a:ext cx="3424085" cy="1524179"/>
          </a:xfrm>
          <a:prstGeom prst="rect">
            <a:avLst/>
          </a:prstGeom>
          <a:ln>
            <a:noFill/>
          </a:ln>
          <a:effectLst>
            <a:softEdge rad="112500"/>
          </a:effectLst>
        </p:spPr>
      </p:pic>
      <p:pic>
        <p:nvPicPr>
          <p:cNvPr id="6" name="Afbeelding 5"/>
          <p:cNvPicPr>
            <a:picLocks noChangeAspect="1"/>
          </p:cNvPicPr>
          <p:nvPr/>
        </p:nvPicPr>
        <p:blipFill rotWithShape="1">
          <a:blip r:embed="rId4"/>
          <a:srcRect t="12984" r="1515" b="16930"/>
          <a:stretch/>
        </p:blipFill>
        <p:spPr>
          <a:xfrm>
            <a:off x="115917" y="463137"/>
            <a:ext cx="2701636" cy="4172335"/>
          </a:xfrm>
          <a:prstGeom prst="rect">
            <a:avLst/>
          </a:prstGeom>
        </p:spPr>
      </p:pic>
      <p:pic>
        <p:nvPicPr>
          <p:cNvPr id="2050" name="Picture 2" descr="https://lh3.googleusercontent.com/4A1m-68i3kpxVFttlhAjDgIRA5RKOojBoEEadbEH3Kft4k04EiHPrrb8UaO3VjcI-eCyoM5jjQBm7bYXsFe3OjMg96by4Bhu8sjMFyPSYKvVRl9yaQ0JUOHFqFbfrgViD1yfelYhc8AGoaNQ9tGDx4lBGbsCpGGjqNdznp1lNItHNWir3-D9mfkfH7YI2_dFJ-juu87YWhwkGQXW6OYGkqLXFGHV0d8EI5F6Xse4laluwOMaS1TXh7EGdCEmtfrTEWrqY05-wCQn5K2aZ-RWlEgIz3_5u6d__oiNqZVBqqC03Ew1VoBdx9eHEwPfpYi053-t01ghj92hT8K9dJLWWiMMRmB2LQiJwLG14l9fKnTgU4QKQF_sSj_UcAQpnJURjsNU5HdVAo963FN3RRbqkH-dwgi_0nLnOPtN14iduwq4G4Yx4EUCerVWKa1LxJs_NKr4UTY0f5saV9_C2J_y5FllyYy41Yw1VLbt6IZxwTsxX6wOhp2GGIFd3r9KU7l1LsPxZwgqgqxJfWYk42U6nAiekkBovRKtRBEfYpmzNkc6d1yyBV1EQQPtpv07s5If2OG_m46znOLVIUX5I79-A9c5Lak1GG3DYXrhGOwV4gEm7_q3oKJN9RMe040tfsnfTA1fb8HGmX1p-erDHdGfBz7wnnwU_lMklKB8X9boBHEj-HIV_kuD6fRFrBuuHuB6--B-3sFLJqOIQ9L5sUNPu3BO=w289-h625-no?authuser=0"/>
          <p:cNvPicPr>
            <a:picLocks noChangeAspect="1" noChangeArrowheads="1"/>
          </p:cNvPicPr>
          <p:nvPr/>
        </p:nvPicPr>
        <p:blipFill rotWithShape="1">
          <a:blip r:embed="rId5">
            <a:extLst>
              <a:ext uri="{28A0092B-C50C-407E-A947-70E740481C1C}">
                <a14:useLocalDpi xmlns:a14="http://schemas.microsoft.com/office/drawing/2010/main" val="0"/>
              </a:ext>
            </a:extLst>
          </a:blip>
          <a:srcRect t="17286" b="12626"/>
          <a:stretch/>
        </p:blipFill>
        <p:spPr bwMode="auto">
          <a:xfrm>
            <a:off x="2976714" y="463139"/>
            <a:ext cx="2743200" cy="41723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Y1o7FP1_NPzKyEnpN_Ry7L-q4N9m4-Fq8aiOGsfCeK--AV3Qxd1sdWTXgHidpj9i6sDpJwUsyymVFB0CDMvw4OW_cBWCeONetBhlj_uqzGdAqzn8Yli6Tj-fHZrSU5o7gKJ_uYfLmarrQkRGu8qLFcaRODC9CTIXs9YZ6kn0r282N6UWb74RBhDZN14U4voofH7dXCAewgJrsBBOVjgtJl0la0vHrEfnYPr9FLq5syDmXNKe72h46gbdZjSmJClER3Z5BOOh3y_cRwnatBlAmkarUNt976msOGUiR_o8PY2TtpvXj94bI3RkQ82_f9SaDPmvf2ixG4pgADfW_oHjKWBme3n7tMahRCaLDrCphJyzfekevoWJhiGG7xGrV3bqVHw9P7HCnVSfoadTIm5_bpUF-Ww1oJTM7qqTSacEVV4XcnWL_rjC0UwZAoTyo3T4kt3ythhfAIBrTMYU2iF7SiGxlniMETGaVjqEfivgQFM-28nt5wz_cL_oVKyuue_kRp_dxKkj93OUREf9CA3et6JjHYIseOVaA6B0ds2pJ3Rc00PpkrHusA5dSyOjTSf63DQvfdx_KwMf-bKU2qqgMw8jA_uTPW8uP8P2ccfYBvW0ljFdb2XYW670bOdeVPNfacghOivicWaGxcZ8vd4g0_ONdjjpgfm53h1Z8aqDNLKSbhn_MrAuP99y37hyCM6tbLQlUMZu-RskvLMXlnhmezJN=w289-h625-no?authuser=0"/>
          <p:cNvPicPr>
            <a:picLocks noChangeAspect="1" noChangeArrowheads="1"/>
          </p:cNvPicPr>
          <p:nvPr/>
        </p:nvPicPr>
        <p:blipFill rotWithShape="1">
          <a:blip r:embed="rId6">
            <a:extLst>
              <a:ext uri="{28A0092B-C50C-407E-A947-70E740481C1C}">
                <a14:useLocalDpi xmlns:a14="http://schemas.microsoft.com/office/drawing/2010/main" val="0"/>
              </a:ext>
            </a:extLst>
          </a:blip>
          <a:srcRect t="19006" r="9610" b="11106"/>
          <a:stretch/>
        </p:blipFill>
        <p:spPr bwMode="auto">
          <a:xfrm>
            <a:off x="6035039" y="475013"/>
            <a:ext cx="2479569" cy="416046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57264" y="1566681"/>
            <a:ext cx="2404325" cy="300082"/>
          </a:xfrm>
          <a:prstGeom prst="rect">
            <a:avLst/>
          </a:prstGeom>
          <a:noFill/>
        </p:spPr>
        <p:txBody>
          <a:bodyPr wrap="square" rtlCol="0">
            <a:spAutoFit/>
          </a:bodyPr>
          <a:lstStyle/>
          <a:p>
            <a:pPr algn="ctr"/>
            <a:r>
              <a:rPr lang="nl-NL" dirty="0" smtClean="0"/>
              <a:t>Zet keukenweegschaal op 0</a:t>
            </a:r>
            <a:endParaRPr lang="nl-NL" dirty="0"/>
          </a:p>
        </p:txBody>
      </p:sp>
      <p:sp>
        <p:nvSpPr>
          <p:cNvPr id="10" name="Tekstvak 9"/>
          <p:cNvSpPr txBox="1"/>
          <p:nvPr/>
        </p:nvSpPr>
        <p:spPr>
          <a:xfrm>
            <a:off x="3001323" y="1578914"/>
            <a:ext cx="2718591" cy="300082"/>
          </a:xfrm>
          <a:prstGeom prst="rect">
            <a:avLst/>
          </a:prstGeom>
          <a:noFill/>
        </p:spPr>
        <p:txBody>
          <a:bodyPr wrap="square" rtlCol="0">
            <a:spAutoFit/>
          </a:bodyPr>
          <a:lstStyle/>
          <a:p>
            <a:pPr algn="ctr"/>
            <a:r>
              <a:rPr lang="nl-NL" dirty="0" smtClean="0"/>
              <a:t>Zet beker op de weegschaal</a:t>
            </a:r>
            <a:endParaRPr lang="nl-NL" dirty="0"/>
          </a:p>
        </p:txBody>
      </p:sp>
      <p:sp>
        <p:nvSpPr>
          <p:cNvPr id="11" name="Tekstvak 10"/>
          <p:cNvSpPr txBox="1"/>
          <p:nvPr/>
        </p:nvSpPr>
        <p:spPr>
          <a:xfrm>
            <a:off x="2976714" y="2502337"/>
            <a:ext cx="2718591" cy="715581"/>
          </a:xfrm>
          <a:prstGeom prst="rect">
            <a:avLst/>
          </a:prstGeom>
          <a:noFill/>
        </p:spPr>
        <p:txBody>
          <a:bodyPr wrap="square" rtlCol="0">
            <a:spAutoFit/>
          </a:bodyPr>
          <a:lstStyle/>
          <a:p>
            <a:pPr algn="ctr"/>
            <a:r>
              <a:rPr lang="nl-NL" dirty="0" smtClean="0"/>
              <a:t>Laat het gewicht staan!</a:t>
            </a:r>
          </a:p>
          <a:p>
            <a:pPr algn="ctr"/>
            <a:r>
              <a:rPr lang="nl-NL" dirty="0" smtClean="0"/>
              <a:t>Tel hier het aantal gram bij op en weeg af.</a:t>
            </a:r>
            <a:endParaRPr lang="nl-NL" dirty="0"/>
          </a:p>
        </p:txBody>
      </p:sp>
      <p:sp>
        <p:nvSpPr>
          <p:cNvPr id="12" name="Tekstvak 11"/>
          <p:cNvSpPr txBox="1"/>
          <p:nvPr/>
        </p:nvSpPr>
        <p:spPr>
          <a:xfrm>
            <a:off x="6035039" y="1566681"/>
            <a:ext cx="2479569" cy="923330"/>
          </a:xfrm>
          <a:prstGeom prst="rect">
            <a:avLst/>
          </a:prstGeom>
          <a:noFill/>
        </p:spPr>
        <p:txBody>
          <a:bodyPr wrap="square" rtlCol="0">
            <a:spAutoFit/>
          </a:bodyPr>
          <a:lstStyle/>
          <a:p>
            <a:pPr algn="ctr"/>
            <a:r>
              <a:rPr lang="nl-NL" dirty="0" smtClean="0"/>
              <a:t>Weeg het aantal gram af. Zo heb je op een keukenweegschaal een redelijk nauwkeurige meting</a:t>
            </a:r>
            <a:endParaRPr lang="nl-NL" dirty="0"/>
          </a:p>
        </p:txBody>
      </p:sp>
    </p:spTree>
    <p:extLst>
      <p:ext uri="{BB962C8B-B14F-4D97-AF65-F5344CB8AC3E}">
        <p14:creationId xmlns:p14="http://schemas.microsoft.com/office/powerpoint/2010/main" val="32159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Verziltingspracticum</a:t>
            </a:r>
            <a:endParaRPr lang="nl-NL" dirty="0"/>
          </a:p>
        </p:txBody>
      </p:sp>
      <p:pic>
        <p:nvPicPr>
          <p:cNvPr id="5" name="Afbeelding 4"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914" y="3233195"/>
            <a:ext cx="3424085" cy="1524179"/>
          </a:xfrm>
          <a:prstGeom prst="rect">
            <a:avLst/>
          </a:prstGeom>
          <a:ln>
            <a:noFill/>
          </a:ln>
          <a:effectLst>
            <a:softEdge rad="112500"/>
          </a:effectLst>
        </p:spPr>
      </p:pic>
      <p:pic>
        <p:nvPicPr>
          <p:cNvPr id="3074" name="Picture 2" descr="https://lh3.googleusercontent.com/fYH6dd2rN3X3ctEDR6dNcx9HnuCR2RfpMpVbScYTC1W4H7Cg7WVj_yNtO2lxPIY7PHDVzrWNBW518OQTCI7NrpiVoLK66wqsp4EckcFxxsBcVYueX0ZS8ILBF43gwxS2X5Qd7NPwn4jEn2Ad3HTYJW1BCH47dAWx_i0ovp77j-EnbRZst70dSOAQoC-poNZkTME8BXhnQE0c1lFRtyYS_En1Tx-kA4mtnqcJDIgVPfzHuYZXsvBxR8AfTsqmpZgMhP8CI5g06yPLASDR4hqZ_H-D-PE_Ic5xU3bw4rknkZEn_VSwmj8adQZZl0R__Z6lx13R7BvdnK21DlSFrPpPekM03WEEMPbn7fdrlE2oLaG_Uo4cb91qvefdctKvESIHrBIeBdU35JNAwlYZPpx0_d14vBklJy5t3RJ3DtSQ6bPB8W6Bn1q6LMRVGckL_v1Q5JHrFx2X_XAalA4C971DsCR4qB-0oWIYTCk-lUjsPUDmtjq1_lMJN_61-JS7qVa3Cwq9_Fi74d9DAXSo5saZIDvIzkDbgF1oyQUCg7C4Fuv4xPsdQHRAD0TeOwUPW0e6AnLIz6oXx9GW-GxMMUYcCGEXgCTgGDV0qvKxJQnq66MlBrBm5CbYoqpKlR3YIa6FUFTQsU1rqbeqHlW13hbswREwX1ea-7MOb08_wjSxMLO-TNM1lW5nyAbgzgF4YQQM5-yoOZhihpIdwlc3pDEFShnp=w289-h625-no?authuser=0"/>
          <p:cNvPicPr>
            <a:picLocks noChangeAspect="1" noChangeArrowheads="1"/>
          </p:cNvPicPr>
          <p:nvPr/>
        </p:nvPicPr>
        <p:blipFill rotWithShape="1">
          <a:blip r:embed="rId4">
            <a:extLst>
              <a:ext uri="{28A0092B-C50C-407E-A947-70E740481C1C}">
                <a14:useLocalDpi xmlns:a14="http://schemas.microsoft.com/office/drawing/2010/main" val="0"/>
              </a:ext>
            </a:extLst>
          </a:blip>
          <a:srcRect t="4116" b="8032"/>
          <a:stretch/>
        </p:blipFill>
        <p:spPr bwMode="auto">
          <a:xfrm rot="16200000">
            <a:off x="3061012" y="-667098"/>
            <a:ext cx="2743200" cy="522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9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Verziltingspracticum</a:t>
            </a:r>
            <a:endParaRPr lang="nl-NL"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b="11394"/>
          <a:stretch/>
        </p:blipFill>
        <p:spPr>
          <a:xfrm>
            <a:off x="0" y="1372172"/>
            <a:ext cx="9144000" cy="3735087"/>
          </a:xfrm>
          <a:prstGeom prst="rect">
            <a:avLst/>
          </a:prstGeom>
        </p:spPr>
      </p:pic>
      <p:sp>
        <p:nvSpPr>
          <p:cNvPr id="8" name="Tekstvak 7"/>
          <p:cNvSpPr txBox="1"/>
          <p:nvPr/>
        </p:nvSpPr>
        <p:spPr>
          <a:xfrm>
            <a:off x="6623825" y="4512900"/>
            <a:ext cx="2254776" cy="461665"/>
          </a:xfrm>
          <a:prstGeom prst="rect">
            <a:avLst/>
          </a:prstGeom>
          <a:noFill/>
        </p:spPr>
        <p:txBody>
          <a:bodyPr wrap="square" rtlCol="0">
            <a:spAutoFit/>
          </a:bodyPr>
          <a:lstStyle/>
          <a:p>
            <a:r>
              <a:rPr lang="nl-NL" sz="2400" dirty="0" smtClean="0"/>
              <a:t>0% zout dag 2</a:t>
            </a:r>
            <a:endParaRPr lang="nl-NL" sz="2400" dirty="0"/>
          </a:p>
        </p:txBody>
      </p:sp>
      <p:pic>
        <p:nvPicPr>
          <p:cNvPr id="9" name="Afbeelding 8"/>
          <p:cNvPicPr>
            <a:picLocks noChangeAspect="1"/>
          </p:cNvPicPr>
          <p:nvPr/>
        </p:nvPicPr>
        <p:blipFill rotWithShape="1">
          <a:blip r:embed="rId4">
            <a:extLst>
              <a:ext uri="{28A0092B-C50C-407E-A947-70E740481C1C}">
                <a14:useLocalDpi xmlns:a14="http://schemas.microsoft.com/office/drawing/2010/main" val="0"/>
              </a:ext>
            </a:extLst>
          </a:blip>
          <a:srcRect t="10303"/>
          <a:stretch/>
        </p:blipFill>
        <p:spPr>
          <a:xfrm>
            <a:off x="0" y="1372172"/>
            <a:ext cx="9144000" cy="3781058"/>
          </a:xfrm>
          <a:prstGeom prst="rect">
            <a:avLst/>
          </a:prstGeom>
        </p:spPr>
      </p:pic>
      <p:sp>
        <p:nvSpPr>
          <p:cNvPr id="11" name="Tekstvak 10"/>
          <p:cNvSpPr txBox="1"/>
          <p:nvPr/>
        </p:nvSpPr>
        <p:spPr>
          <a:xfrm>
            <a:off x="6776225" y="4665300"/>
            <a:ext cx="2254776" cy="461665"/>
          </a:xfrm>
          <a:prstGeom prst="rect">
            <a:avLst/>
          </a:prstGeom>
          <a:noFill/>
        </p:spPr>
        <p:txBody>
          <a:bodyPr wrap="square" rtlCol="0">
            <a:spAutoFit/>
          </a:bodyPr>
          <a:lstStyle/>
          <a:p>
            <a:r>
              <a:rPr lang="nl-NL" sz="2400" dirty="0" smtClean="0"/>
              <a:t>0% zout dag 6</a:t>
            </a:r>
            <a:endParaRPr lang="nl-NL" sz="2400" dirty="0"/>
          </a:p>
        </p:txBody>
      </p:sp>
      <p:pic>
        <p:nvPicPr>
          <p:cNvPr id="10" name="Afbeelding 9"/>
          <p:cNvPicPr>
            <a:picLocks noChangeAspect="1"/>
          </p:cNvPicPr>
          <p:nvPr/>
        </p:nvPicPr>
        <p:blipFill rotWithShape="1">
          <a:blip r:embed="rId5">
            <a:extLst>
              <a:ext uri="{28A0092B-C50C-407E-A947-70E740481C1C}">
                <a14:useLocalDpi xmlns:a14="http://schemas.microsoft.com/office/drawing/2010/main" val="0"/>
              </a:ext>
            </a:extLst>
          </a:blip>
          <a:srcRect l="7439" t="14937" r="11341" b="8423"/>
          <a:stretch/>
        </p:blipFill>
        <p:spPr>
          <a:xfrm>
            <a:off x="0" y="1352466"/>
            <a:ext cx="9144000" cy="3977720"/>
          </a:xfrm>
          <a:prstGeom prst="rect">
            <a:avLst/>
          </a:prstGeom>
        </p:spPr>
      </p:pic>
      <p:sp>
        <p:nvSpPr>
          <p:cNvPr id="14" name="Tekstvak 13"/>
          <p:cNvSpPr txBox="1"/>
          <p:nvPr/>
        </p:nvSpPr>
        <p:spPr>
          <a:xfrm>
            <a:off x="6889224" y="4395785"/>
            <a:ext cx="2254776" cy="461665"/>
          </a:xfrm>
          <a:prstGeom prst="rect">
            <a:avLst/>
          </a:prstGeom>
          <a:noFill/>
        </p:spPr>
        <p:txBody>
          <a:bodyPr wrap="square" rtlCol="0">
            <a:spAutoFit/>
          </a:bodyPr>
          <a:lstStyle/>
          <a:p>
            <a:r>
              <a:rPr lang="nl-NL" sz="2400" dirty="0" smtClean="0"/>
              <a:t>0% zout dag 9</a:t>
            </a:r>
            <a:endParaRPr lang="nl-NL" sz="2400" dirty="0"/>
          </a:p>
        </p:txBody>
      </p:sp>
    </p:spTree>
    <p:extLst>
      <p:ext uri="{BB962C8B-B14F-4D97-AF65-F5344CB8AC3E}">
        <p14:creationId xmlns:p14="http://schemas.microsoft.com/office/powerpoint/2010/main" val="90955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464058"/>
            <a:ext cx="9143999" cy="4215384"/>
          </a:xfrm>
          <a:prstGeom prst="rect">
            <a:avLst/>
          </a:prstGeom>
        </p:spPr>
      </p:pic>
      <p:sp>
        <p:nvSpPr>
          <p:cNvPr id="16" name="Tekstvak 15"/>
          <p:cNvSpPr txBox="1"/>
          <p:nvPr/>
        </p:nvSpPr>
        <p:spPr>
          <a:xfrm>
            <a:off x="6642410" y="4317352"/>
            <a:ext cx="2653989" cy="461665"/>
          </a:xfrm>
          <a:prstGeom prst="rect">
            <a:avLst/>
          </a:prstGeom>
          <a:noFill/>
        </p:spPr>
        <p:txBody>
          <a:bodyPr wrap="square" rtlCol="0">
            <a:spAutoFit/>
          </a:bodyPr>
          <a:lstStyle/>
          <a:p>
            <a:r>
              <a:rPr lang="nl-NL" sz="2400" dirty="0" smtClean="0"/>
              <a:t>0,5% zout dag 2</a:t>
            </a:r>
            <a:endParaRPr lang="nl-NL" sz="2400" dirty="0"/>
          </a:p>
        </p:txBody>
      </p:sp>
      <p:pic>
        <p:nvPicPr>
          <p:cNvPr id="17" name="Afbeelding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464059"/>
            <a:ext cx="9143999" cy="4215384"/>
          </a:xfrm>
          <a:prstGeom prst="rect">
            <a:avLst/>
          </a:prstGeom>
        </p:spPr>
      </p:pic>
      <p:sp>
        <p:nvSpPr>
          <p:cNvPr id="18" name="Tekstvak 17"/>
          <p:cNvSpPr txBox="1"/>
          <p:nvPr/>
        </p:nvSpPr>
        <p:spPr>
          <a:xfrm>
            <a:off x="6490010" y="4164953"/>
            <a:ext cx="2653989" cy="461665"/>
          </a:xfrm>
          <a:prstGeom prst="rect">
            <a:avLst/>
          </a:prstGeom>
          <a:noFill/>
        </p:spPr>
        <p:txBody>
          <a:bodyPr wrap="square" rtlCol="0">
            <a:spAutoFit/>
          </a:bodyPr>
          <a:lstStyle/>
          <a:p>
            <a:r>
              <a:rPr lang="nl-NL" sz="2400" dirty="0" smtClean="0"/>
              <a:t>0,5% zout dag 6</a:t>
            </a:r>
            <a:endParaRPr lang="nl-NL" sz="2400" dirty="0"/>
          </a:p>
        </p:txBody>
      </p:sp>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0" y="464058"/>
            <a:ext cx="9143999" cy="4215384"/>
          </a:xfrm>
          <a:prstGeom prst="rect">
            <a:avLst/>
          </a:prstGeom>
        </p:spPr>
      </p:pic>
      <p:sp>
        <p:nvSpPr>
          <p:cNvPr id="20" name="Tekstvak 19"/>
          <p:cNvSpPr txBox="1"/>
          <p:nvPr/>
        </p:nvSpPr>
        <p:spPr>
          <a:xfrm>
            <a:off x="6490010" y="4164952"/>
            <a:ext cx="2653989" cy="461665"/>
          </a:xfrm>
          <a:prstGeom prst="rect">
            <a:avLst/>
          </a:prstGeom>
          <a:noFill/>
        </p:spPr>
        <p:txBody>
          <a:bodyPr wrap="square" rtlCol="0">
            <a:spAutoFit/>
          </a:bodyPr>
          <a:lstStyle/>
          <a:p>
            <a:r>
              <a:rPr lang="nl-NL" sz="2400" dirty="0" smtClean="0"/>
              <a:t>0,5% zout dag 9</a:t>
            </a:r>
            <a:endParaRPr lang="nl-NL" sz="2400" dirty="0"/>
          </a:p>
        </p:txBody>
      </p:sp>
    </p:spTree>
    <p:extLst>
      <p:ext uri="{BB962C8B-B14F-4D97-AF65-F5344CB8AC3E}">
        <p14:creationId xmlns:p14="http://schemas.microsoft.com/office/powerpoint/2010/main" val="238611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464058"/>
            <a:ext cx="9143999" cy="4215384"/>
          </a:xfrm>
          <a:prstGeom prst="rect">
            <a:avLst/>
          </a:prstGeom>
        </p:spPr>
      </p:pic>
      <p:sp>
        <p:nvSpPr>
          <p:cNvPr id="16" name="Tekstvak 15"/>
          <p:cNvSpPr txBox="1"/>
          <p:nvPr/>
        </p:nvSpPr>
        <p:spPr>
          <a:xfrm>
            <a:off x="6475145" y="4150081"/>
            <a:ext cx="2653989" cy="461665"/>
          </a:xfrm>
          <a:prstGeom prst="rect">
            <a:avLst/>
          </a:prstGeom>
          <a:noFill/>
        </p:spPr>
        <p:txBody>
          <a:bodyPr wrap="square" rtlCol="0">
            <a:spAutoFit/>
          </a:bodyPr>
          <a:lstStyle/>
          <a:p>
            <a:r>
              <a:rPr lang="nl-NL" sz="2400" dirty="0" smtClean="0"/>
              <a:t>1,0% zout dag 2</a:t>
            </a:r>
            <a:endParaRPr lang="nl-NL" sz="2400"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0" y="464058"/>
            <a:ext cx="9143999" cy="4215384"/>
          </a:xfrm>
          <a:prstGeom prst="rect">
            <a:avLst/>
          </a:prstGeom>
        </p:spPr>
      </p:pic>
      <p:sp>
        <p:nvSpPr>
          <p:cNvPr id="18" name="Tekstvak 17"/>
          <p:cNvSpPr txBox="1"/>
          <p:nvPr/>
        </p:nvSpPr>
        <p:spPr>
          <a:xfrm>
            <a:off x="6471423" y="4129631"/>
            <a:ext cx="2653989" cy="461665"/>
          </a:xfrm>
          <a:prstGeom prst="rect">
            <a:avLst/>
          </a:prstGeom>
          <a:noFill/>
        </p:spPr>
        <p:txBody>
          <a:bodyPr wrap="square" rtlCol="0">
            <a:spAutoFit/>
          </a:bodyPr>
          <a:lstStyle/>
          <a:p>
            <a:r>
              <a:rPr lang="nl-NL" sz="2400" dirty="0" smtClean="0"/>
              <a:t>1,0% zout dag 6</a:t>
            </a:r>
            <a:endParaRPr lang="nl-NL" sz="2400" dirty="0"/>
          </a:p>
        </p:txBody>
      </p:sp>
      <p:pic>
        <p:nvPicPr>
          <p:cNvPr id="5" name="Afbeelding 4"/>
          <p:cNvPicPr>
            <a:picLocks noChangeAspect="1"/>
          </p:cNvPicPr>
          <p:nvPr/>
        </p:nvPicPr>
        <p:blipFill rotWithShape="1">
          <a:blip r:embed="rId5">
            <a:extLst>
              <a:ext uri="{28A0092B-C50C-407E-A947-70E740481C1C}">
                <a14:useLocalDpi xmlns:a14="http://schemas.microsoft.com/office/drawing/2010/main" val="0"/>
              </a:ext>
            </a:extLst>
          </a:blip>
          <a:srcRect l="13537" t="22116" r="18415" b="9361"/>
          <a:stretch/>
        </p:blipFill>
        <p:spPr>
          <a:xfrm rot="10800000">
            <a:off x="-2" y="467328"/>
            <a:ext cx="9143999" cy="4244783"/>
          </a:xfrm>
          <a:prstGeom prst="rect">
            <a:avLst/>
          </a:prstGeom>
        </p:spPr>
      </p:pic>
      <p:sp>
        <p:nvSpPr>
          <p:cNvPr id="20" name="Tekstvak 19"/>
          <p:cNvSpPr txBox="1"/>
          <p:nvPr/>
        </p:nvSpPr>
        <p:spPr>
          <a:xfrm>
            <a:off x="6477000" y="4145965"/>
            <a:ext cx="2653989" cy="461665"/>
          </a:xfrm>
          <a:prstGeom prst="rect">
            <a:avLst/>
          </a:prstGeom>
          <a:noFill/>
        </p:spPr>
        <p:txBody>
          <a:bodyPr wrap="square" rtlCol="0">
            <a:spAutoFit/>
          </a:bodyPr>
          <a:lstStyle/>
          <a:p>
            <a:r>
              <a:rPr lang="nl-NL" sz="2400" dirty="0" smtClean="0"/>
              <a:t>1,0% zout dag 9</a:t>
            </a:r>
            <a:endParaRPr lang="nl-NL" sz="2400" dirty="0"/>
          </a:p>
        </p:txBody>
      </p:sp>
    </p:spTree>
    <p:extLst>
      <p:ext uri="{BB962C8B-B14F-4D97-AF65-F5344CB8AC3E}">
        <p14:creationId xmlns:p14="http://schemas.microsoft.com/office/powerpoint/2010/main" val="35005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058"/>
            <a:ext cx="9144000" cy="4215384"/>
          </a:xfrm>
          <a:prstGeom prst="rect">
            <a:avLst/>
          </a:prstGeom>
        </p:spPr>
      </p:pic>
      <p:sp>
        <p:nvSpPr>
          <p:cNvPr id="16" name="Tekstvak 15"/>
          <p:cNvSpPr txBox="1"/>
          <p:nvPr/>
        </p:nvSpPr>
        <p:spPr>
          <a:xfrm>
            <a:off x="6475140" y="4209924"/>
            <a:ext cx="2653989" cy="461665"/>
          </a:xfrm>
          <a:prstGeom prst="rect">
            <a:avLst/>
          </a:prstGeom>
          <a:noFill/>
        </p:spPr>
        <p:txBody>
          <a:bodyPr wrap="square" rtlCol="0">
            <a:spAutoFit/>
          </a:bodyPr>
          <a:lstStyle/>
          <a:p>
            <a:r>
              <a:rPr lang="nl-NL" sz="2400" dirty="0"/>
              <a:t>1</a:t>
            </a:r>
            <a:r>
              <a:rPr lang="nl-NL" sz="2400" dirty="0" smtClean="0"/>
              <a:t>,5% zout dag 2</a:t>
            </a:r>
            <a:endParaRPr lang="nl-NL" sz="2400"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058"/>
            <a:ext cx="9144000" cy="4215384"/>
          </a:xfrm>
          <a:prstGeom prst="rect">
            <a:avLst/>
          </a:prstGeom>
        </p:spPr>
      </p:pic>
      <p:sp>
        <p:nvSpPr>
          <p:cNvPr id="18" name="Tekstvak 17"/>
          <p:cNvSpPr txBox="1"/>
          <p:nvPr/>
        </p:nvSpPr>
        <p:spPr>
          <a:xfrm>
            <a:off x="6475141" y="4215855"/>
            <a:ext cx="2653989" cy="461665"/>
          </a:xfrm>
          <a:prstGeom prst="rect">
            <a:avLst/>
          </a:prstGeom>
          <a:noFill/>
        </p:spPr>
        <p:txBody>
          <a:bodyPr wrap="square" rtlCol="0">
            <a:spAutoFit/>
          </a:bodyPr>
          <a:lstStyle/>
          <a:p>
            <a:r>
              <a:rPr lang="nl-NL" sz="2400" dirty="0" smtClean="0"/>
              <a:t>1,5% zout dag 6</a:t>
            </a:r>
            <a:endParaRPr lang="nl-NL" sz="2400" dirty="0"/>
          </a:p>
        </p:txBody>
      </p:sp>
      <p:pic>
        <p:nvPicPr>
          <p:cNvPr id="5" name="Afbeelding 4"/>
          <p:cNvPicPr>
            <a:picLocks noChangeAspect="1"/>
          </p:cNvPicPr>
          <p:nvPr/>
        </p:nvPicPr>
        <p:blipFill rotWithShape="1">
          <a:blip r:embed="rId5">
            <a:extLst>
              <a:ext uri="{28A0092B-C50C-407E-A947-70E740481C1C}">
                <a14:useLocalDpi xmlns:a14="http://schemas.microsoft.com/office/drawing/2010/main" val="0"/>
              </a:ext>
            </a:extLst>
          </a:blip>
          <a:srcRect l="14746" t="9788" r="6342" b="11544"/>
          <a:stretch/>
        </p:blipFill>
        <p:spPr>
          <a:xfrm>
            <a:off x="-11150" y="464058"/>
            <a:ext cx="9155150" cy="4207531"/>
          </a:xfrm>
          <a:prstGeom prst="rect">
            <a:avLst/>
          </a:prstGeom>
        </p:spPr>
      </p:pic>
      <p:sp>
        <p:nvSpPr>
          <p:cNvPr id="20" name="Tekstvak 19"/>
          <p:cNvSpPr txBox="1"/>
          <p:nvPr/>
        </p:nvSpPr>
        <p:spPr>
          <a:xfrm>
            <a:off x="6486295" y="4213247"/>
            <a:ext cx="2653989" cy="461665"/>
          </a:xfrm>
          <a:prstGeom prst="rect">
            <a:avLst/>
          </a:prstGeom>
          <a:noFill/>
        </p:spPr>
        <p:txBody>
          <a:bodyPr wrap="square" rtlCol="0">
            <a:spAutoFit/>
          </a:bodyPr>
          <a:lstStyle/>
          <a:p>
            <a:r>
              <a:rPr lang="nl-NL" sz="2400" dirty="0" smtClean="0"/>
              <a:t>1,5% zout dag 9</a:t>
            </a:r>
            <a:endParaRPr lang="nl-NL" sz="2400" dirty="0"/>
          </a:p>
        </p:txBody>
      </p:sp>
    </p:spTree>
    <p:extLst>
      <p:ext uri="{BB962C8B-B14F-4D97-AF65-F5344CB8AC3E}">
        <p14:creationId xmlns:p14="http://schemas.microsoft.com/office/powerpoint/2010/main" val="25235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058"/>
            <a:ext cx="9144000" cy="4215384"/>
          </a:xfrm>
          <a:prstGeom prst="rect">
            <a:avLst/>
          </a:prstGeom>
        </p:spPr>
      </p:pic>
      <p:sp>
        <p:nvSpPr>
          <p:cNvPr id="16" name="Tekstvak 15"/>
          <p:cNvSpPr txBox="1"/>
          <p:nvPr/>
        </p:nvSpPr>
        <p:spPr>
          <a:xfrm>
            <a:off x="6475140" y="4209920"/>
            <a:ext cx="2653989" cy="461665"/>
          </a:xfrm>
          <a:prstGeom prst="rect">
            <a:avLst/>
          </a:prstGeom>
          <a:noFill/>
        </p:spPr>
        <p:txBody>
          <a:bodyPr wrap="square" rtlCol="0">
            <a:spAutoFit/>
          </a:bodyPr>
          <a:lstStyle/>
          <a:p>
            <a:r>
              <a:rPr lang="nl-NL" sz="2400" dirty="0" smtClean="0"/>
              <a:t>2,0% zout dag 2</a:t>
            </a:r>
            <a:endParaRPr lang="nl-NL" sz="2400"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290"/>
            <a:ext cx="9144000" cy="4215384"/>
          </a:xfrm>
          <a:prstGeom prst="rect">
            <a:avLst/>
          </a:prstGeom>
        </p:spPr>
      </p:pic>
      <p:sp>
        <p:nvSpPr>
          <p:cNvPr id="18" name="Tekstvak 17"/>
          <p:cNvSpPr txBox="1"/>
          <p:nvPr/>
        </p:nvSpPr>
        <p:spPr>
          <a:xfrm>
            <a:off x="6475141" y="4227009"/>
            <a:ext cx="2653989" cy="461665"/>
          </a:xfrm>
          <a:prstGeom prst="rect">
            <a:avLst/>
          </a:prstGeom>
          <a:noFill/>
        </p:spPr>
        <p:txBody>
          <a:bodyPr wrap="square" rtlCol="0">
            <a:spAutoFit/>
          </a:bodyPr>
          <a:lstStyle/>
          <a:p>
            <a:r>
              <a:rPr lang="nl-NL" sz="2400" dirty="0" smtClean="0"/>
              <a:t>2,0% zout dag 6</a:t>
            </a:r>
            <a:endParaRPr lang="nl-NL" sz="2400" dirty="0"/>
          </a:p>
        </p:txBody>
      </p:sp>
      <p:pic>
        <p:nvPicPr>
          <p:cNvPr id="7" name="Afbeelding 6"/>
          <p:cNvPicPr>
            <a:picLocks noChangeAspect="1"/>
          </p:cNvPicPr>
          <p:nvPr/>
        </p:nvPicPr>
        <p:blipFill rotWithShape="1">
          <a:blip r:embed="rId5">
            <a:extLst>
              <a:ext uri="{28A0092B-C50C-407E-A947-70E740481C1C}">
                <a14:useLocalDpi xmlns:a14="http://schemas.microsoft.com/office/drawing/2010/main" val="0"/>
              </a:ext>
            </a:extLst>
          </a:blip>
          <a:srcRect l="11098" t="7244" r="16706" b="20788"/>
          <a:stretch/>
        </p:blipFill>
        <p:spPr>
          <a:xfrm>
            <a:off x="14871" y="454826"/>
            <a:ext cx="9129129" cy="4195234"/>
          </a:xfrm>
          <a:prstGeom prst="rect">
            <a:avLst/>
          </a:prstGeom>
        </p:spPr>
      </p:pic>
      <p:sp>
        <p:nvSpPr>
          <p:cNvPr id="20" name="Tekstvak 19"/>
          <p:cNvSpPr txBox="1"/>
          <p:nvPr/>
        </p:nvSpPr>
        <p:spPr>
          <a:xfrm>
            <a:off x="6463991" y="4192323"/>
            <a:ext cx="2653989" cy="461665"/>
          </a:xfrm>
          <a:prstGeom prst="rect">
            <a:avLst/>
          </a:prstGeom>
          <a:noFill/>
        </p:spPr>
        <p:txBody>
          <a:bodyPr wrap="square" rtlCol="0">
            <a:spAutoFit/>
          </a:bodyPr>
          <a:lstStyle/>
          <a:p>
            <a:r>
              <a:rPr lang="nl-NL" sz="2400" dirty="0" smtClean="0"/>
              <a:t>2,0% zout dag 9</a:t>
            </a:r>
            <a:endParaRPr lang="nl-NL" sz="2400" dirty="0"/>
          </a:p>
        </p:txBody>
      </p:sp>
    </p:spTree>
    <p:extLst>
      <p:ext uri="{BB962C8B-B14F-4D97-AF65-F5344CB8AC3E}">
        <p14:creationId xmlns:p14="http://schemas.microsoft.com/office/powerpoint/2010/main" val="124419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691641" y="370197"/>
            <a:ext cx="7452359" cy="4404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That&amp;#39;s all folks! – Zelfstudie Mijn Kwadra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7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Even voorstellen…</a:t>
            </a:r>
            <a:endParaRPr lang="nl-NL" dirty="0"/>
          </a:p>
        </p:txBody>
      </p:sp>
      <p:sp>
        <p:nvSpPr>
          <p:cNvPr id="3" name="Ondertitel 2"/>
          <p:cNvSpPr>
            <a:spLocks noGrp="1"/>
          </p:cNvSpPr>
          <p:nvPr>
            <p:ph type="subTitle" idx="1"/>
          </p:nvPr>
        </p:nvSpPr>
        <p:spPr/>
        <p:txBody>
          <a:bodyPr/>
          <a:lstStyle/>
          <a:p>
            <a:r>
              <a:rPr lang="nl-NL" dirty="0" smtClean="0"/>
              <a:t>Wij zijn:</a:t>
            </a:r>
          </a:p>
          <a:p>
            <a:r>
              <a:rPr lang="nl-NL" dirty="0" smtClean="0"/>
              <a:t>Johanna van der Wal en Mariëlle van der Zande</a:t>
            </a:r>
            <a:endParaRPr lang="nl-NL" dirty="0"/>
          </a:p>
        </p:txBody>
      </p:sp>
      <p:pic>
        <p:nvPicPr>
          <p:cNvPr id="7" name="Afbeelding 6"/>
          <p:cNvPicPr>
            <a:picLocks noChangeAspect="1"/>
          </p:cNvPicPr>
          <p:nvPr/>
        </p:nvPicPr>
        <p:blipFill>
          <a:blip r:embed="rId3"/>
          <a:stretch>
            <a:fillRect/>
          </a:stretch>
        </p:blipFill>
        <p:spPr>
          <a:xfrm>
            <a:off x="2384240" y="2554081"/>
            <a:ext cx="1943100" cy="2589419"/>
          </a:xfrm>
          <a:prstGeom prst="rect">
            <a:avLst/>
          </a:prstGeom>
        </p:spPr>
      </p:pic>
      <p:pic>
        <p:nvPicPr>
          <p:cNvPr id="1028" name="Picture 4" descr="https://lh3.googleusercontent.com/pw/AM-JKLW9P1xniylJ1Umg3Ph9-L97jD2oHp_RdsdIrnXPt_fDLlWNCqeB1tbvD9_7Gh2Ktkx8b3TffAhZmg65CyFQQGWdWxtP8KCypo3OfSlzv6j4EbUJq22YULc7CKKQDZYC8Sfii0moeQplXOzMiwY-87ht5g=w469-h625-no?authuser=0"/>
          <p:cNvPicPr>
            <a:picLocks noChangeAspect="1" noChangeArrowheads="1"/>
          </p:cNvPicPr>
          <p:nvPr/>
        </p:nvPicPr>
        <p:blipFill rotWithShape="1">
          <a:blip r:embed="rId4">
            <a:extLst>
              <a:ext uri="{28A0092B-C50C-407E-A947-70E740481C1C}">
                <a14:useLocalDpi xmlns:a14="http://schemas.microsoft.com/office/drawing/2010/main" val="0"/>
              </a:ext>
            </a:extLst>
          </a:blip>
          <a:srcRect l="10577" t="13839" r="25032" b="21398"/>
          <a:stretch/>
        </p:blipFill>
        <p:spPr bwMode="auto">
          <a:xfrm>
            <a:off x="4942198" y="2556734"/>
            <a:ext cx="1927988" cy="258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73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Corona practica</a:t>
            </a:r>
            <a:endParaRPr lang="nl-NL" dirty="0"/>
          </a:p>
        </p:txBody>
      </p:sp>
      <p:sp>
        <p:nvSpPr>
          <p:cNvPr id="3" name="Ondertitel 2"/>
          <p:cNvSpPr>
            <a:spLocks noGrp="1"/>
          </p:cNvSpPr>
          <p:nvPr>
            <p:ph type="subTitle" idx="1"/>
          </p:nvPr>
        </p:nvSpPr>
        <p:spPr>
          <a:xfrm>
            <a:off x="2249159" y="1716722"/>
            <a:ext cx="4536105" cy="1805796"/>
          </a:xfrm>
        </p:spPr>
        <p:txBody>
          <a:bodyPr/>
          <a:lstStyle/>
          <a:p>
            <a:r>
              <a:rPr lang="nl-NL" dirty="0" smtClean="0"/>
              <a:t>Oh jee! </a:t>
            </a:r>
            <a:r>
              <a:rPr lang="nl-NL" dirty="0" err="1" smtClean="0"/>
              <a:t>Lockdown</a:t>
            </a:r>
            <a:r>
              <a:rPr lang="nl-NL" dirty="0" smtClean="0"/>
              <a:t>… En nu?</a:t>
            </a:r>
          </a:p>
          <a:p>
            <a:r>
              <a:rPr lang="nl-NL" dirty="0" smtClean="0"/>
              <a:t>Theorie is simpel: online natuurlijk!</a:t>
            </a:r>
          </a:p>
          <a:p>
            <a:r>
              <a:rPr lang="nl-NL" dirty="0" smtClean="0"/>
              <a:t>Maar hoe gaan we ondersteunende en verduidelijkende practica doen?</a:t>
            </a:r>
            <a:endParaRPr lang="nl-NL" dirty="0"/>
          </a:p>
        </p:txBody>
      </p:sp>
      <p:pic>
        <p:nvPicPr>
          <p:cNvPr id="2050" name="Picture 2" descr="Coronavirus - Free healthcare and medical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229" y="845711"/>
            <a:ext cx="1745961" cy="1745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20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Corona practica</a:t>
            </a:r>
            <a:endParaRPr lang="nl-NL" dirty="0"/>
          </a:p>
        </p:txBody>
      </p:sp>
      <p:sp>
        <p:nvSpPr>
          <p:cNvPr id="3" name="Ondertitel 2"/>
          <p:cNvSpPr>
            <a:spLocks noGrp="1"/>
          </p:cNvSpPr>
          <p:nvPr>
            <p:ph type="subTitle" idx="1"/>
          </p:nvPr>
        </p:nvSpPr>
        <p:spPr/>
        <p:txBody>
          <a:bodyPr/>
          <a:lstStyle/>
          <a:p>
            <a:pPr marL="285750" indent="-285750">
              <a:buFont typeface="Arial" panose="020B0604020202020204" pitchFamily="34" charset="0"/>
              <a:buChar char="•"/>
            </a:pPr>
            <a:r>
              <a:rPr lang="nl-NL" dirty="0" smtClean="0"/>
              <a:t>Lactase practicum (thuis)</a:t>
            </a:r>
          </a:p>
          <a:p>
            <a:pPr marL="285750" indent="-285750">
              <a:buFont typeface="Arial" panose="020B0604020202020204" pitchFamily="34" charset="0"/>
              <a:buChar char="•"/>
            </a:pPr>
            <a:r>
              <a:rPr lang="nl-NL" dirty="0" smtClean="0"/>
              <a:t>Bloedgroepenpracticum (filmpje, thuis werkblad)</a:t>
            </a:r>
          </a:p>
          <a:p>
            <a:pPr marL="285750" indent="-285750">
              <a:buFont typeface="Arial" panose="020B0604020202020204" pitchFamily="34" charset="0"/>
              <a:buChar char="•"/>
            </a:pPr>
            <a:r>
              <a:rPr lang="nl-NL" dirty="0" err="1"/>
              <a:t>Verziltings</a:t>
            </a:r>
            <a:r>
              <a:rPr lang="nl-NL" dirty="0"/>
              <a:t> practicum (thuis)</a:t>
            </a:r>
          </a:p>
          <a:p>
            <a:endParaRPr lang="nl-NL" dirty="0"/>
          </a:p>
        </p:txBody>
      </p:sp>
    </p:spTree>
    <p:extLst>
      <p:ext uri="{BB962C8B-B14F-4D97-AF65-F5344CB8AC3E}">
        <p14:creationId xmlns:p14="http://schemas.microsoft.com/office/powerpoint/2010/main" val="156123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49158" y="794880"/>
            <a:ext cx="6529081" cy="874950"/>
          </a:xfrm>
        </p:spPr>
        <p:txBody>
          <a:bodyPr/>
          <a:lstStyle/>
          <a:p>
            <a:r>
              <a:rPr lang="nl-NL" dirty="0" smtClean="0"/>
              <a:t>Lactose, een niet te verteren onderwerp.</a:t>
            </a:r>
            <a:endParaRPr lang="nl-NL" dirty="0"/>
          </a:p>
        </p:txBody>
      </p:sp>
      <p:pic>
        <p:nvPicPr>
          <p:cNvPr id="1026" name="Picture 2" descr="Lactose Intole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469" y="3082726"/>
            <a:ext cx="2782531" cy="2086899"/>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subTitle" idx="1"/>
          </p:nvPr>
        </p:nvSpPr>
        <p:spPr>
          <a:xfrm>
            <a:off x="2249159" y="1532670"/>
            <a:ext cx="6529080" cy="1366004"/>
          </a:xfrm>
        </p:spPr>
        <p:txBody>
          <a:bodyPr/>
          <a:lstStyle/>
          <a:p>
            <a:r>
              <a:rPr lang="nl-NL" dirty="0"/>
              <a:t>I.p.v. Enzympractica met </a:t>
            </a:r>
            <a:r>
              <a:rPr lang="nl-NL" dirty="0" err="1"/>
              <a:t>biureet</a:t>
            </a:r>
            <a:r>
              <a:rPr lang="nl-NL" dirty="0"/>
              <a:t> of </a:t>
            </a:r>
            <a:r>
              <a:rPr lang="nl-NL" dirty="0" err="1"/>
              <a:t>Fehlings</a:t>
            </a:r>
            <a:endParaRPr lang="nl-NL" dirty="0"/>
          </a:p>
          <a:p>
            <a:r>
              <a:rPr lang="nl-NL" dirty="0" smtClean="0"/>
              <a:t>Context: Lactose intolerantie</a:t>
            </a:r>
          </a:p>
          <a:p>
            <a:r>
              <a:rPr lang="nl-NL" dirty="0" smtClean="0"/>
              <a:t>Help mijn pilletje werkt niet met koude melk!</a:t>
            </a:r>
          </a:p>
          <a:p>
            <a:r>
              <a:rPr lang="nl-NL" dirty="0" smtClean="0"/>
              <a:t>Onderzoeksvraag:</a:t>
            </a:r>
          </a:p>
          <a:p>
            <a:r>
              <a:rPr lang="nl-NL" dirty="0" smtClean="0"/>
              <a:t>Wat is de invloed van T op de </a:t>
            </a:r>
            <a:r>
              <a:rPr lang="nl-NL" dirty="0" smtClean="0"/>
              <a:t/>
            </a:r>
            <a:br>
              <a:rPr lang="nl-NL" dirty="0" smtClean="0"/>
            </a:br>
            <a:r>
              <a:rPr lang="nl-NL" dirty="0" smtClean="0"/>
              <a:t>van </a:t>
            </a:r>
            <a:r>
              <a:rPr lang="nl-NL" dirty="0" smtClean="0"/>
              <a:t>lactase?</a:t>
            </a:r>
            <a:endParaRPr lang="nl-NL" dirty="0"/>
          </a:p>
        </p:txBody>
      </p:sp>
    </p:spTree>
    <p:extLst>
      <p:ext uri="{BB962C8B-B14F-4D97-AF65-F5344CB8AC3E}">
        <p14:creationId xmlns:p14="http://schemas.microsoft.com/office/powerpoint/2010/main" val="5541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49158" y="794880"/>
            <a:ext cx="6529081" cy="874950"/>
          </a:xfrm>
        </p:spPr>
        <p:txBody>
          <a:bodyPr/>
          <a:lstStyle/>
          <a:p>
            <a:r>
              <a:rPr lang="nl-NL" dirty="0" smtClean="0"/>
              <a:t>Lactose, een niet te verteren onderwerp.</a:t>
            </a:r>
            <a:endParaRPr lang="nl-NL" dirty="0"/>
          </a:p>
        </p:txBody>
      </p:sp>
      <p:sp>
        <p:nvSpPr>
          <p:cNvPr id="3" name="Ondertitel 2"/>
          <p:cNvSpPr>
            <a:spLocks noGrp="1"/>
          </p:cNvSpPr>
          <p:nvPr>
            <p:ph type="subTitle" idx="1"/>
          </p:nvPr>
        </p:nvSpPr>
        <p:spPr>
          <a:xfrm>
            <a:off x="2249159" y="1669830"/>
            <a:ext cx="6529080" cy="1366004"/>
          </a:xfrm>
        </p:spPr>
        <p:txBody>
          <a:bodyPr/>
          <a:lstStyle/>
          <a:p>
            <a:r>
              <a:rPr lang="nl-NL" dirty="0" smtClean="0"/>
              <a:t>Aanpassingen voor vandaag:</a:t>
            </a:r>
          </a:p>
          <a:p>
            <a:r>
              <a:rPr lang="nl-NL" dirty="0" smtClean="0"/>
              <a:t>We hebben 12 teststrookjes voor glucose per </a:t>
            </a:r>
            <a:r>
              <a:rPr lang="nl-NL" dirty="0" smtClean="0"/>
              <a:t>duo, per 4-tal in buisje.</a:t>
            </a:r>
            <a:endParaRPr lang="nl-NL" dirty="0" smtClean="0"/>
          </a:p>
          <a:p>
            <a:r>
              <a:rPr lang="nl-NL" dirty="0" smtClean="0"/>
              <a:t>De melk is gekoeld en op kamertemperatuur. Deze stap slaan wij dus over. </a:t>
            </a:r>
          </a:p>
        </p:txBody>
      </p:sp>
    </p:spTree>
    <p:extLst>
      <p:ext uri="{BB962C8B-B14F-4D97-AF65-F5344CB8AC3E}">
        <p14:creationId xmlns:p14="http://schemas.microsoft.com/office/powerpoint/2010/main" val="40171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49158" y="759711"/>
            <a:ext cx="6529081" cy="874950"/>
          </a:xfrm>
        </p:spPr>
        <p:txBody>
          <a:bodyPr/>
          <a:lstStyle/>
          <a:p>
            <a:r>
              <a:rPr lang="nl-NL" dirty="0" smtClean="0"/>
              <a:t>Lactose, een niet te verteren onderwerp.</a:t>
            </a:r>
            <a:endParaRPr lang="nl-NL" dirty="0"/>
          </a:p>
        </p:txBody>
      </p:sp>
      <p:sp>
        <p:nvSpPr>
          <p:cNvPr id="3" name="Ondertitel 2"/>
          <p:cNvSpPr>
            <a:spLocks noGrp="1"/>
          </p:cNvSpPr>
          <p:nvPr>
            <p:ph type="subTitle" idx="1"/>
          </p:nvPr>
        </p:nvSpPr>
        <p:spPr>
          <a:xfrm>
            <a:off x="2249159" y="1634661"/>
            <a:ext cx="6529080" cy="1366004"/>
          </a:xfrm>
        </p:spPr>
        <p:txBody>
          <a:bodyPr/>
          <a:lstStyle/>
          <a:p>
            <a:r>
              <a:rPr lang="nl-NL" dirty="0" smtClean="0"/>
              <a:t>Aanpassingen voor vandaag:</a:t>
            </a:r>
          </a:p>
          <a:p>
            <a:r>
              <a:rPr lang="nl-NL" dirty="0" smtClean="0"/>
              <a:t>We meten in drie groepjes op verschillende tijdstippen.</a:t>
            </a:r>
          </a:p>
          <a:p>
            <a:r>
              <a:rPr lang="nl-NL" dirty="0" smtClean="0"/>
              <a:t>Groep 1 test tijdstip 0, 10 en 20 minuten (rood)</a:t>
            </a:r>
          </a:p>
          <a:p>
            <a:r>
              <a:rPr lang="nl-NL" dirty="0" smtClean="0"/>
              <a:t>Groep 2 test tijdstip 0, 5 en 25 minuten (blauw)</a:t>
            </a:r>
          </a:p>
          <a:p>
            <a:r>
              <a:rPr lang="nl-NL" dirty="0" smtClean="0"/>
              <a:t>Groep 3 test tijdstip 0, 15 en 30 minuten (zwart)</a:t>
            </a:r>
          </a:p>
          <a:p>
            <a:r>
              <a:rPr lang="nl-NL" dirty="0" smtClean="0"/>
              <a:t>Je houdt zelf de tijd bij! </a:t>
            </a:r>
          </a:p>
          <a:p>
            <a:r>
              <a:rPr lang="nl-NL" dirty="0" smtClean="0"/>
              <a:t>De strips leg na afloop op de juiste plek op de placemats. Schrijf de concentratie erbij.</a:t>
            </a:r>
            <a:endParaRPr lang="nl-NL" dirty="0"/>
          </a:p>
        </p:txBody>
      </p:sp>
    </p:spTree>
    <p:extLst>
      <p:ext uri="{BB962C8B-B14F-4D97-AF65-F5344CB8AC3E}">
        <p14:creationId xmlns:p14="http://schemas.microsoft.com/office/powerpoint/2010/main" val="13915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49158" y="759711"/>
            <a:ext cx="6529081" cy="874950"/>
          </a:xfrm>
        </p:spPr>
        <p:txBody>
          <a:bodyPr/>
          <a:lstStyle/>
          <a:p>
            <a:r>
              <a:rPr lang="nl-NL" dirty="0" smtClean="0"/>
              <a:t>Laten we aan de slag gaan!</a:t>
            </a:r>
            <a:endParaRPr lang="nl-NL" dirty="0"/>
          </a:p>
        </p:txBody>
      </p:sp>
      <p:sp>
        <p:nvSpPr>
          <p:cNvPr id="3" name="Ondertitel 2"/>
          <p:cNvSpPr>
            <a:spLocks noGrp="1"/>
          </p:cNvSpPr>
          <p:nvPr>
            <p:ph type="subTitle" idx="1"/>
          </p:nvPr>
        </p:nvSpPr>
        <p:spPr>
          <a:xfrm>
            <a:off x="2249159" y="1634661"/>
            <a:ext cx="6529080" cy="1366004"/>
          </a:xfrm>
        </p:spPr>
        <p:txBody>
          <a:bodyPr/>
          <a:lstStyle/>
          <a:p>
            <a:endParaRPr lang="nl-NL" dirty="0"/>
          </a:p>
        </p:txBody>
      </p:sp>
      <p:pic>
        <p:nvPicPr>
          <p:cNvPr id="4" name="Afbeelding 3">
            <a:extLst>
              <a:ext uri="{FF2B5EF4-FFF2-40B4-BE49-F238E27FC236}">
                <a16:creationId xmlns:a16="http://schemas.microsoft.com/office/drawing/2014/main" id="{74F4606D-7D6A-442E-BB60-46CA842870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1714" y="1197185"/>
            <a:ext cx="6575461" cy="3818567"/>
          </a:xfrm>
          <a:prstGeom prst="rect">
            <a:avLst/>
          </a:prstGeom>
          <a:noFill/>
          <a:ln>
            <a:noFill/>
          </a:ln>
        </p:spPr>
      </p:pic>
    </p:spTree>
    <p:extLst>
      <p:ext uri="{BB962C8B-B14F-4D97-AF65-F5344CB8AC3E}">
        <p14:creationId xmlns:p14="http://schemas.microsoft.com/office/powerpoint/2010/main" val="2636861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a:xfrm>
            <a:off x="2071818" y="495299"/>
            <a:ext cx="5900395" cy="561885"/>
          </a:xfrm>
          <a:prstGeom prst="rect">
            <a:avLst/>
          </a:prstGeom>
        </p:spPr>
        <p:txBody>
          <a:bodyPr wrap="square">
            <a:spAutoFit/>
          </a:bodyPr>
          <a:lstStyle/>
          <a:p>
            <a:pPr>
              <a:lnSpc>
                <a:spcPct val="120000"/>
              </a:lnSpc>
              <a:spcBef>
                <a:spcPct val="0"/>
              </a:spcBef>
            </a:pPr>
            <a:r>
              <a:rPr lang="nl-NL" altLang="nl-NL" sz="2800" b="1" dirty="0" smtClean="0">
                <a:solidFill>
                  <a:srgbClr val="42ABF8"/>
                </a:solidFill>
                <a:latin typeface="Arial" panose="020B0604020202020204" pitchFamily="34" charset="0"/>
                <a:ea typeface="Arial" charset="0"/>
                <a:cs typeface="Arial" panose="020B0604020202020204" pitchFamily="34" charset="0"/>
              </a:rPr>
              <a:t>Bloedgroepenpracticum</a:t>
            </a:r>
            <a:endParaRPr lang="nl-NL" altLang="nl-NL" sz="2800" b="1" dirty="0">
              <a:solidFill>
                <a:srgbClr val="42ABF8"/>
              </a:solidFill>
              <a:latin typeface="Arial" panose="020B0604020202020204" pitchFamily="34" charset="0"/>
              <a:ea typeface="Arial" charset="0"/>
              <a:cs typeface="Arial" panose="020B0604020202020204" pitchFamily="34" charset="0"/>
            </a:endParaRPr>
          </a:p>
        </p:txBody>
      </p:sp>
      <p:sp>
        <p:nvSpPr>
          <p:cNvPr id="17" name="Rechthoek 16"/>
          <p:cNvSpPr/>
          <p:nvPr/>
        </p:nvSpPr>
        <p:spPr>
          <a:xfrm>
            <a:off x="356467" y="0"/>
            <a:ext cx="1332291" cy="5143500"/>
          </a:xfrm>
          <a:prstGeom prst="rect">
            <a:avLst/>
          </a:prstGeom>
          <a:solidFill>
            <a:srgbClr val="42A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grpSp>
        <p:nvGrpSpPr>
          <p:cNvPr id="18" name="Groeperen 17"/>
          <p:cNvGrpSpPr/>
          <p:nvPr/>
        </p:nvGrpSpPr>
        <p:grpSpPr>
          <a:xfrm>
            <a:off x="-25499" y="0"/>
            <a:ext cx="1159818" cy="5143500"/>
            <a:chOff x="-25499" y="0"/>
            <a:chExt cx="1159818" cy="5143500"/>
          </a:xfrm>
        </p:grpSpPr>
        <p:sp>
          <p:nvSpPr>
            <p:cNvPr id="19" name="Rechthoek 18"/>
            <p:cNvSpPr/>
            <p:nvPr/>
          </p:nvSpPr>
          <p:spPr>
            <a:xfrm>
              <a:off x="-25499" y="0"/>
              <a:ext cx="381965" cy="5143500"/>
            </a:xfrm>
            <a:prstGeom prst="rect">
              <a:avLst/>
            </a:prstGeom>
            <a:solidFill>
              <a:srgbClr val="C92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sp>
          <p:nvSpPr>
            <p:cNvPr id="21" name="Rechthoek 20"/>
            <p:cNvSpPr/>
            <p:nvPr/>
          </p:nvSpPr>
          <p:spPr>
            <a:xfrm>
              <a:off x="356466" y="0"/>
              <a:ext cx="777853" cy="5143500"/>
            </a:xfrm>
            <a:prstGeom prst="rect">
              <a:avLst/>
            </a:prstGeom>
            <a:solidFill>
              <a:srgbClr val="93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grpSp>
      <p:sp>
        <p:nvSpPr>
          <p:cNvPr id="22" name="Rechthoek 21"/>
          <p:cNvSpPr/>
          <p:nvPr/>
        </p:nvSpPr>
        <p:spPr>
          <a:xfrm>
            <a:off x="1393467" y="0"/>
            <a:ext cx="295291" cy="5143500"/>
          </a:xfrm>
          <a:prstGeom prst="rect">
            <a:avLst/>
          </a:prstGeom>
          <a:solidFill>
            <a:srgbClr val="85B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prstClr val="white"/>
              </a:solidFill>
              <a:latin typeface="Calibri" panose="020F0502020204030204"/>
            </a:endParaRPr>
          </a:p>
        </p:txBody>
      </p:sp>
      <p:sp>
        <p:nvSpPr>
          <p:cNvPr id="4" name="Rechthoek 3">
            <a:extLst>
              <a:ext uri="{FF2B5EF4-FFF2-40B4-BE49-F238E27FC236}">
                <a16:creationId xmlns:a16="http://schemas.microsoft.com/office/drawing/2014/main" id="{ED54345D-8FDA-4395-BF09-D51387C2A4D8}"/>
              </a:ext>
            </a:extLst>
          </p:cNvPr>
          <p:cNvSpPr/>
          <p:nvPr/>
        </p:nvSpPr>
        <p:spPr>
          <a:xfrm>
            <a:off x="2070722" y="1178563"/>
            <a:ext cx="4234655" cy="3046988"/>
          </a:xfrm>
          <a:prstGeom prst="rect">
            <a:avLst/>
          </a:prstGeom>
        </p:spPr>
        <p:txBody>
          <a:bodyPr wrap="square">
            <a:spAutoFit/>
          </a:bodyPr>
          <a:lstStyle/>
          <a:p>
            <a:pPr marL="342892" indent="-342892">
              <a:lnSpc>
                <a:spcPct val="120000"/>
              </a:lnSpc>
              <a:spcBef>
                <a:spcPct val="0"/>
              </a:spcBef>
              <a:buFont typeface="Arial" panose="020B0604020202020204" pitchFamily="34" charset="0"/>
              <a:buChar char="•"/>
            </a:pPr>
            <a:r>
              <a:rPr lang="nl-NL" altLang="nl-NL" sz="2400" dirty="0">
                <a:solidFill>
                  <a:srgbClr val="42ABF8"/>
                </a:solidFill>
                <a:ea typeface="Arial" charset="0"/>
                <a:cs typeface="Arial" charset="0"/>
              </a:rPr>
              <a:t>Filmpje </a:t>
            </a:r>
            <a:r>
              <a:rPr lang="nl-NL" altLang="nl-NL" sz="2400" dirty="0">
                <a:solidFill>
                  <a:srgbClr val="42ABF8"/>
                </a:solidFill>
                <a:ea typeface="Arial" charset="0"/>
                <a:cs typeface="Arial" charset="0"/>
                <a:hlinkClick r:id="rId3"/>
              </a:rPr>
              <a:t>https://</a:t>
            </a:r>
            <a:r>
              <a:rPr lang="nl-NL" altLang="nl-NL" sz="2400" dirty="0" smtClean="0">
                <a:solidFill>
                  <a:srgbClr val="42ABF8"/>
                </a:solidFill>
                <a:ea typeface="Arial" charset="0"/>
                <a:cs typeface="Arial" charset="0"/>
                <a:hlinkClick r:id="rId3"/>
              </a:rPr>
              <a:t>youtu.be/mzlmoFmkg2c</a:t>
            </a:r>
            <a:r>
              <a:rPr lang="nl-NL" altLang="nl-NL" sz="2400" dirty="0" smtClean="0">
                <a:solidFill>
                  <a:srgbClr val="42ABF8"/>
                </a:solidFill>
                <a:ea typeface="Arial" charset="0"/>
                <a:cs typeface="Arial" charset="0"/>
              </a:rPr>
              <a:t> </a:t>
            </a:r>
            <a:endParaRPr lang="nl-NL" altLang="nl-NL" sz="2400" dirty="0" smtClean="0">
              <a:solidFill>
                <a:srgbClr val="42ABF8"/>
              </a:solidFill>
              <a:latin typeface="Calibri" panose="020F0502020204030204"/>
              <a:ea typeface="Arial" charset="0"/>
              <a:cs typeface="Arial" charset="0"/>
            </a:endParaRPr>
          </a:p>
          <a:p>
            <a:pPr marL="342892" indent="-342892">
              <a:lnSpc>
                <a:spcPct val="120000"/>
              </a:lnSpc>
              <a:spcBef>
                <a:spcPct val="0"/>
              </a:spcBef>
              <a:buFont typeface="Arial" panose="020B0604020202020204" pitchFamily="34" charset="0"/>
              <a:buChar char="•"/>
            </a:pPr>
            <a:r>
              <a:rPr lang="nl-NL" altLang="nl-NL" sz="2400" dirty="0" smtClean="0">
                <a:solidFill>
                  <a:srgbClr val="42ABF8"/>
                </a:solidFill>
                <a:latin typeface="Calibri" panose="020F0502020204030204"/>
                <a:ea typeface="Arial" charset="0"/>
                <a:cs typeface="Arial" charset="0"/>
              </a:rPr>
              <a:t>Leerlingen krijgen antwoordblad thuis gestuurd.</a:t>
            </a:r>
          </a:p>
          <a:p>
            <a:pPr marL="342892" indent="-342892">
              <a:lnSpc>
                <a:spcPct val="120000"/>
              </a:lnSpc>
              <a:spcBef>
                <a:spcPct val="0"/>
              </a:spcBef>
              <a:buFont typeface="Arial" panose="020B0604020202020204" pitchFamily="34" charset="0"/>
              <a:buChar char="•"/>
            </a:pPr>
            <a:r>
              <a:rPr lang="nl-NL" altLang="nl-NL" sz="2400" dirty="0" smtClean="0">
                <a:solidFill>
                  <a:srgbClr val="42ABF8"/>
                </a:solidFill>
                <a:latin typeface="Calibri" panose="020F0502020204030204"/>
                <a:ea typeface="Arial" charset="0"/>
                <a:cs typeface="Arial" charset="0"/>
              </a:rPr>
              <a:t>Nu: Lekker aan het werk!</a:t>
            </a:r>
            <a:endParaRPr lang="nl-NL" altLang="nl-NL" sz="1600" b="1" dirty="0">
              <a:solidFill>
                <a:srgbClr val="25358C"/>
              </a:solidFill>
              <a:latin typeface="Calibri" panose="020F0502020204030204"/>
              <a:ea typeface="Arial" charset="0"/>
              <a:cs typeface="Arial" charset="0"/>
            </a:endParaRPr>
          </a:p>
          <a:p>
            <a:pPr marL="285743" indent="-285743">
              <a:lnSpc>
                <a:spcPct val="120000"/>
              </a:lnSpc>
              <a:spcBef>
                <a:spcPct val="0"/>
              </a:spcBef>
              <a:buFontTx/>
              <a:buChar char="-"/>
            </a:pPr>
            <a:endParaRPr lang="nl-NL" altLang="nl-NL" sz="1600" b="1" dirty="0">
              <a:solidFill>
                <a:srgbClr val="42ABF8"/>
              </a:solidFill>
              <a:latin typeface="Calibri" panose="020F0502020204030204"/>
              <a:ea typeface="Arial" charset="0"/>
              <a:cs typeface="Arial" charset="0"/>
            </a:endParaRPr>
          </a:p>
        </p:txBody>
      </p:sp>
      <p:pic>
        <p:nvPicPr>
          <p:cNvPr id="2" name="Afbeelding 1"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5377" y="495010"/>
            <a:ext cx="2476846" cy="4153480"/>
          </a:xfrm>
          <a:prstGeom prst="rect">
            <a:avLst/>
          </a:prstGeom>
        </p:spPr>
      </p:pic>
    </p:spTree>
    <p:extLst>
      <p:ext uri="{BB962C8B-B14F-4D97-AF65-F5344CB8AC3E}">
        <p14:creationId xmlns:p14="http://schemas.microsoft.com/office/powerpoint/2010/main" val="1951405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theme/theme1.xml><?xml version="1.0" encoding="utf-8"?>
<a:theme xmlns:a="http://schemas.openxmlformats.org/drawingml/2006/main" name="Dia ANIMATI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C4FF8B36-AEAF-8A4B-8D5A-B48325049D5B}"/>
    </a:ext>
  </a:extLst>
</a:theme>
</file>

<file path=ppt/theme/theme10.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 F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14DF22C8-52A6-E643-8AFA-2CEECAEB24FF}"/>
    </a:ext>
  </a:extLst>
</a:theme>
</file>

<file path=ppt/theme/theme3.xml><?xml version="1.0" encoding="utf-8"?>
<a:theme xmlns:a="http://schemas.openxmlformats.org/drawingml/2006/main" name="Dia COVER">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D4D8EAB4-AD1B-2B41-8D4D-E64D13543764}"/>
    </a:ext>
  </a:extLst>
</a:theme>
</file>

<file path=ppt/theme/theme4.xml><?xml version="1.0" encoding="utf-8"?>
<a:theme xmlns:a="http://schemas.openxmlformats.org/drawingml/2006/main" name="Dia 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F7531E0E-B050-594E-AF5B-886E85E33EAB}"/>
    </a:ext>
  </a:extLst>
</a:theme>
</file>

<file path=ppt/theme/theme5.xml><?xml version="1.0" encoding="utf-8"?>
<a:theme xmlns:a="http://schemas.openxmlformats.org/drawingml/2006/main" name="Dia GRO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FD968880-7DB9-E845-9220-2161A681F214}"/>
    </a:ext>
  </a:extLst>
</a:theme>
</file>

<file path=ppt/theme/theme6.xml><?xml version="1.0" encoding="utf-8"?>
<a:theme xmlns:a="http://schemas.openxmlformats.org/drawingml/2006/main" name="Dia LICHTBLAU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CE2E16BA-3446-194A-8D11-6AA61F3440E0}"/>
    </a:ext>
  </a:extLst>
</a:theme>
</file>

<file path=ppt/theme/theme7.xml><?xml version="1.0" encoding="utf-8"?>
<a:theme xmlns:a="http://schemas.openxmlformats.org/drawingml/2006/main" name="Dia ROZ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0D6D23D2-2F4B-3C49-B1FF-7E0052501EEA}"/>
    </a:ext>
  </a:extLst>
</a:theme>
</file>

<file path=ppt/theme/theme8.xml><?xml version="1.0" encoding="utf-8"?>
<a:theme xmlns:a="http://schemas.openxmlformats.org/drawingml/2006/main" name="Dia W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326CC4B2-C7EC-2643-A650-1CA906850AEC}"/>
    </a:ext>
  </a:extLst>
</a:theme>
</file>

<file path=ppt/theme/theme9.xml><?xml version="1.0" encoding="utf-8"?>
<a:theme xmlns:a="http://schemas.openxmlformats.org/drawingml/2006/main" name="Dia 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49-0069 Voorlichting presentatie Dingstede DEF" id="{12DC4AA9-BC9D-E346-BB2B-177DCF35D66C}" vid="{C22F24FD-A862-554A-88D9-894B6DC616A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itle0 xmlns="18ae39d0-978b-4e52-a3c1-f41243f72482" xsi:nil="true"/>
    <Self_Registration_Enabled xmlns="18ae39d0-978b-4e52-a3c1-f41243f72482" xsi:nil="true"/>
    <FolderType xmlns="18ae39d0-978b-4e52-a3c1-f41243f72482" xsi:nil="true"/>
    <NotebookType xmlns="18ae39d0-978b-4e52-a3c1-f41243f72482" xsi:nil="true"/>
    <Students xmlns="18ae39d0-978b-4e52-a3c1-f41243f72482">
      <UserInfo>
        <DisplayName/>
        <AccountId xsi:nil="true"/>
        <AccountType/>
      </UserInfo>
    </Students>
    <Student_Groups xmlns="18ae39d0-978b-4e52-a3c1-f41243f72482">
      <UserInfo>
        <DisplayName/>
        <AccountId xsi:nil="true"/>
        <AccountType/>
      </UserInfo>
    </Student_Groups>
    <Invited_Teachers xmlns="18ae39d0-978b-4e52-a3c1-f41243f72482" xsi:nil="true"/>
    <Invited_Students xmlns="18ae39d0-978b-4e52-a3c1-f41243f72482" xsi:nil="true"/>
    <Has_Teacher_Only_SectionGroup xmlns="18ae39d0-978b-4e52-a3c1-f41243f72482" xsi:nil="true"/>
    <Owner xmlns="18ae39d0-978b-4e52-a3c1-f41243f72482">
      <UserInfo>
        <DisplayName/>
        <AccountId xsi:nil="true"/>
        <AccountType/>
      </UserInfo>
    </Owner>
    <AppVersion xmlns="18ae39d0-978b-4e52-a3c1-f41243f72482" xsi:nil="true"/>
    <DefaultSectionNames xmlns="18ae39d0-978b-4e52-a3c1-f41243f72482" xsi:nil="true"/>
    <Teachers xmlns="18ae39d0-978b-4e52-a3c1-f41243f72482">
      <UserInfo>
        <DisplayName/>
        <AccountId xsi:nil="true"/>
        <AccountType/>
      </UserInfo>
    </Teach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AEFE2EEFF97943A025513C8C93060D" ma:contentTypeVersion="25" ma:contentTypeDescription="Een nieuw document maken." ma:contentTypeScope="" ma:versionID="72b995020ab76efa7cf4cbf72c5a9b0d">
  <xsd:schema xmlns:xsd="http://www.w3.org/2001/XMLSchema" xmlns:xs="http://www.w3.org/2001/XMLSchema" xmlns:p="http://schemas.microsoft.com/office/2006/metadata/properties" xmlns:ns3="f94b8255-ad55-4bc0-9812-cd87a08f30c1" xmlns:ns4="18ae39d0-978b-4e52-a3c1-f41243f72482" targetNamespace="http://schemas.microsoft.com/office/2006/metadata/properties" ma:root="true" ma:fieldsID="93951c730c32a4d9b209408dbf69d10a" ns3:_="" ns4:_="">
    <xsd:import namespace="f94b8255-ad55-4bc0-9812-cd87a08f30c1"/>
    <xsd:import namespace="18ae39d0-978b-4e52-a3c1-f41243f72482"/>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Title0"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b8255-ad55-4bc0-9812-cd87a08f30c1"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ae39d0-978b-4e52-a3c1-f41243f72482"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hidden="true" ma:internalName="MediaServiceDateTaken" ma:readOnly="true">
      <xsd:simpleType>
        <xsd:restriction base="dms:Text"/>
      </xsd:simpleType>
    </xsd:element>
    <xsd:element name="MediaServiceAutoTags" ma:index="26" nillable="true" ma:displayName="Tags" ma:internalName="MediaServiceAutoTags"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Title0" ma:index="30" nillable="true" ma:displayName="Title" ma:description="" ma:internalName="Title0">
      <xsd:simpleType>
        <xsd:restriction base="dms:Text">
          <xsd:maxLength value="255"/>
        </xsd:restriction>
      </xsd:simpleType>
    </xsd:element>
    <xsd:element name="MediaLengthInSeconds" ma:index="31" nillable="true" ma:displayName="Length (seconds)" ma:internalName="MediaLengthInSeconds" ma:readOnly="true">
      <xsd:simpleType>
        <xsd:restriction base="dms:Unknown"/>
      </xsd:simpleType>
    </xsd:element>
    <xsd:element name="MediaServiceLocation" ma:index="3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6E362-A222-4E53-9EC7-2FFEB66A3CA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8ae39d0-978b-4e52-a3c1-f41243f72482"/>
    <ds:schemaRef ds:uri="http://purl.org/dc/elements/1.1/"/>
    <ds:schemaRef ds:uri="http://schemas.microsoft.com/office/2006/metadata/properties"/>
    <ds:schemaRef ds:uri="f94b8255-ad55-4bc0-9812-cd87a08f30c1"/>
    <ds:schemaRef ds:uri="http://www.w3.org/XML/1998/namespace"/>
    <ds:schemaRef ds:uri="http://purl.org/dc/dcmitype/"/>
  </ds:schemaRefs>
</ds:datastoreItem>
</file>

<file path=customXml/itemProps2.xml><?xml version="1.0" encoding="utf-8"?>
<ds:datastoreItem xmlns:ds="http://schemas.openxmlformats.org/officeDocument/2006/customXml" ds:itemID="{7BD746BA-DDBE-4067-BC57-972E71DA8146}">
  <ds:schemaRefs>
    <ds:schemaRef ds:uri="http://schemas.microsoft.com/sharepoint/v3/contenttype/forms"/>
  </ds:schemaRefs>
</ds:datastoreItem>
</file>

<file path=customXml/itemProps3.xml><?xml version="1.0" encoding="utf-8"?>
<ds:datastoreItem xmlns:ds="http://schemas.openxmlformats.org/officeDocument/2006/customXml" ds:itemID="{31E049E1-7F81-4EBE-84D1-7009A9576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b8255-ad55-4bc0-9812-cd87a08f30c1"/>
    <ds:schemaRef ds:uri="18ae39d0-978b-4e52-a3c1-f41243f724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8306</TotalTime>
  <Words>1329</Words>
  <Application>Microsoft Office PowerPoint</Application>
  <PresentationFormat>Diavoorstelling (16:9)</PresentationFormat>
  <Paragraphs>117</Paragraphs>
  <Slides>19</Slides>
  <Notes>19</Notes>
  <HiddenSlides>0</HiddenSlides>
  <MMClips>0</MMClips>
  <ScaleCrop>false</ScaleCrop>
  <HeadingPairs>
    <vt:vector size="6" baseType="variant">
      <vt:variant>
        <vt:lpstr>Gebruikte lettertypen</vt:lpstr>
      </vt:variant>
      <vt:variant>
        <vt:i4>3</vt:i4>
      </vt:variant>
      <vt:variant>
        <vt:lpstr>Thema</vt:lpstr>
      </vt:variant>
      <vt:variant>
        <vt:i4>10</vt:i4>
      </vt:variant>
      <vt:variant>
        <vt:lpstr>Diatitels</vt:lpstr>
      </vt:variant>
      <vt:variant>
        <vt:i4>19</vt:i4>
      </vt:variant>
    </vt:vector>
  </HeadingPairs>
  <TitlesOfParts>
    <vt:vector size="32" baseType="lpstr">
      <vt:lpstr>Arial</vt:lpstr>
      <vt:lpstr>Calibri</vt:lpstr>
      <vt:lpstr>Calibri Light</vt:lpstr>
      <vt:lpstr>Dia ANIMATIE</vt:lpstr>
      <vt:lpstr>Dia FOTO</vt:lpstr>
      <vt:lpstr>Dia COVER</vt:lpstr>
      <vt:lpstr>Dia BLAUW</vt:lpstr>
      <vt:lpstr>Dia GROEN</vt:lpstr>
      <vt:lpstr>Dia LICHTBLAUW</vt:lpstr>
      <vt:lpstr>Dia ROZE</vt:lpstr>
      <vt:lpstr>Dia WIT</vt:lpstr>
      <vt:lpstr>Dia BLANCO</vt:lpstr>
      <vt:lpstr>Kantoorthema</vt:lpstr>
      <vt:lpstr>PowerPoint-presentatie</vt:lpstr>
      <vt:lpstr>Even voorstellen…</vt:lpstr>
      <vt:lpstr>Corona practica</vt:lpstr>
      <vt:lpstr>Corona practica</vt:lpstr>
      <vt:lpstr>Lactose, een niet te verteren onderwerp.</vt:lpstr>
      <vt:lpstr>Lactose, een niet te verteren onderwerp.</vt:lpstr>
      <vt:lpstr>Lactose, een niet te verteren onderwerp.</vt:lpstr>
      <vt:lpstr>Laten we aan de slag gaan!</vt:lpstr>
      <vt:lpstr>PowerPoint-presentatie</vt:lpstr>
      <vt:lpstr>PowerPoint-presentatie</vt:lpstr>
      <vt:lpstr>Verziltingspracticum</vt:lpstr>
      <vt:lpstr>Verziltingspracticum</vt:lpstr>
      <vt:lpstr>Verziltingspracticum</vt:lpstr>
      <vt:lpstr>Verziltingspracticum</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Factor 12</dc:creator>
  <cp:lastModifiedBy>Zande, Mariëlle van der</cp:lastModifiedBy>
  <cp:revision>165</cp:revision>
  <dcterms:created xsi:type="dcterms:W3CDTF">2017-10-23T09:00:20Z</dcterms:created>
  <dcterms:modified xsi:type="dcterms:W3CDTF">2021-11-10T15:21:16Z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0x010100DBAEFE2EEFF97943A025513C8C93060D</vt:lpwstr>
  </property>
</Properties>
</file>