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8" r:id="rId2"/>
    <p:sldId id="263" r:id="rId3"/>
    <p:sldId id="280" r:id="rId4"/>
    <p:sldId id="278" r:id="rId5"/>
    <p:sldId id="287" r:id="rId6"/>
    <p:sldId id="293" r:id="rId7"/>
    <p:sldId id="294" r:id="rId8"/>
    <p:sldId id="295" r:id="rId9"/>
    <p:sldId id="264" r:id="rId10"/>
    <p:sldId id="296" r:id="rId11"/>
    <p:sldId id="297" r:id="rId12"/>
    <p:sldId id="298" r:id="rId13"/>
    <p:sldId id="301" r:id="rId14"/>
    <p:sldId id="288" r:id="rId15"/>
    <p:sldId id="289" r:id="rId16"/>
    <p:sldId id="290" r:id="rId17"/>
    <p:sldId id="276" r:id="rId18"/>
    <p:sldId id="291" r:id="rId19"/>
    <p:sldId id="272" r:id="rId20"/>
    <p:sldId id="284" r:id="rId21"/>
    <p:sldId id="282" r:id="rId22"/>
    <p:sldId id="279" r:id="rId23"/>
    <p:sldId id="292" r:id="rId24"/>
    <p:sldId id="266" r:id="rId25"/>
    <p:sldId id="286" r:id="rId26"/>
    <p:sldId id="274" r:id="rId27"/>
    <p:sldId id="270" r:id="rId28"/>
    <p:sldId id="283" r:id="rId29"/>
    <p:sldId id="275" r:id="rId30"/>
    <p:sldId id="273" r:id="rId31"/>
    <p:sldId id="277" r:id="rId32"/>
    <p:sldId id="299" r:id="rId33"/>
    <p:sldId id="300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09" autoAdjust="0"/>
  </p:normalViewPr>
  <p:slideViewPr>
    <p:cSldViewPr>
      <p:cViewPr>
        <p:scale>
          <a:sx n="70" d="100"/>
          <a:sy n="70" d="100"/>
        </p:scale>
        <p:origin x="-138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B795D-4957-4B36-AC15-CA126487A7DA}" type="datetimeFigureOut">
              <a:rPr lang="nl-NL" smtClean="0"/>
              <a:t>12-1-2018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53A85-E4B5-4042-A1AC-385355BD3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30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0390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Kapstok:</a:t>
            </a:r>
            <a:r>
              <a:rPr lang="nl-NL" baseline="0" dirty="0" smtClean="0"/>
              <a:t> heel kort, daarna zelf kijken en vragen!</a:t>
            </a:r>
          </a:p>
          <a:p>
            <a:r>
              <a:rPr lang="nl-NL" dirty="0" smtClean="0"/>
              <a:t>Modules getest 8 klassen, 4x 4v, 4x 6v</a:t>
            </a:r>
          </a:p>
          <a:p>
            <a:endParaRPr lang="nl-NL" dirty="0" smtClean="0"/>
          </a:p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Kapstok:</a:t>
            </a:r>
            <a:r>
              <a:rPr lang="nl-NL" baseline="0" dirty="0" smtClean="0"/>
              <a:t> heel kort, daarna zelf kijken en vragen!</a:t>
            </a:r>
          </a:p>
          <a:p>
            <a:r>
              <a:rPr lang="nl-NL" dirty="0" smtClean="0"/>
              <a:t>Modules getest 8 klassen, 4x 4v, 4x 6v</a:t>
            </a:r>
          </a:p>
          <a:p>
            <a:endParaRPr lang="nl-NL" dirty="0" smtClean="0"/>
          </a:p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Tevens het programma</a:t>
            </a:r>
          </a:p>
          <a:p>
            <a:endParaRPr lang="nl-NL" dirty="0" smtClean="0"/>
          </a:p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Lijkt erop</a:t>
            </a:r>
            <a:r>
              <a:rPr lang="nl-NL" baseline="0" dirty="0" smtClean="0"/>
              <a:t> dat </a:t>
            </a:r>
            <a:r>
              <a:rPr lang="nl-NL" dirty="0" smtClean="0"/>
              <a:t>LLN</a:t>
            </a:r>
            <a:r>
              <a:rPr lang="nl-NL" baseline="0" dirty="0" smtClean="0"/>
              <a:t> vinden moeilijker dan docenten denken </a:t>
            </a:r>
            <a:r>
              <a:rPr lang="nl-NL" baseline="0" dirty="0" smtClean="0">
                <a:sym typeface="Wingdings" panose="05000000000000000000" pitchFamily="2" charset="2"/>
              </a:rPr>
              <a:t> niet maar gewoon begrijpend lezen!</a:t>
            </a:r>
          </a:p>
          <a:p>
            <a:r>
              <a:rPr lang="nl-NL" baseline="0" dirty="0" smtClean="0">
                <a:sym typeface="Wingdings" panose="05000000000000000000" pitchFamily="2" charset="2"/>
              </a:rPr>
              <a:t>Redeneervragen worden het slechtst gemaakt (SLO!)</a:t>
            </a:r>
            <a:endParaRPr lang="nl-NL" dirty="0" smtClean="0"/>
          </a:p>
          <a:p>
            <a:r>
              <a:rPr lang="nl-NL" dirty="0" smtClean="0"/>
              <a:t>Wordt door</a:t>
            </a:r>
            <a:r>
              <a:rPr lang="nl-NL" baseline="0" dirty="0" smtClean="0"/>
              <a:t> docenten onderschat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0E9-B00C-4F15-B242-3B97D297F4EB}" type="datetime1">
              <a:rPr lang="nl-NL" smtClean="0"/>
              <a:t>12-1-2018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D7D03-BC6F-421F-A04A-335705D47F4D}" type="datetime1">
              <a:rPr lang="nl-NL" smtClean="0"/>
              <a:t>12-1-2018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E343-AC36-4452-8082-271FA3F1AFF8}" type="datetime1">
              <a:rPr lang="nl-NL" smtClean="0"/>
              <a:t>12-1-2018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28A1-3FEB-419F-87B0-0755AE07547B}" type="datetime1">
              <a:rPr lang="nl-NL" smtClean="0"/>
              <a:t>12-1-2018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9A1C6-1A37-4BAA-8F41-0CA5D0A4F65C}" type="datetime1">
              <a:rPr lang="nl-NL" smtClean="0"/>
              <a:t>12-1-2018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D425-76C3-4690-BA70-92FA7F18FAB4}" type="datetime1">
              <a:rPr lang="nl-NL" smtClean="0"/>
              <a:t>12-1-2018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7FF0-BCFF-480F-AA9D-364192B09DC0}" type="datetime1">
              <a:rPr lang="nl-NL" smtClean="0"/>
              <a:t>12-1-2018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1D2F-BCDE-469F-8038-C2D8E022F336}" type="datetime1">
              <a:rPr lang="nl-NL" smtClean="0"/>
              <a:t>12-1-2018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56446-04EB-4E01-9CA5-00C3BCDAFC7A}" type="datetime1">
              <a:rPr lang="nl-NL" smtClean="0"/>
              <a:t>12-1-2018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8B640-EC93-443E-A7ED-A1516972314A}" type="datetime1">
              <a:rPr lang="nl-NL" smtClean="0"/>
              <a:t>12-1-2018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0E16-8C54-4DF7-8601-920A7CC275F1}" type="datetime1">
              <a:rPr lang="nl-NL" smtClean="0"/>
              <a:t>12-1-2018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181CC-760D-4B94-A1C0-E4955470D0A1}" type="datetime1">
              <a:rPr lang="nl-NL" smtClean="0"/>
              <a:t>12-1-2018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1S0x3aRCviM" TargetMode="Externa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FxKyk_uDFg" TargetMode="Externa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5112568" cy="211561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biologie: </a:t>
            </a:r>
            <a:b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nog steeds in beweging</a:t>
            </a:r>
            <a:b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nl-NL" sz="11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nl-NL" sz="11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nl-NL" sz="1500" i="1" dirty="0" smtClean="0">
                <a:solidFill>
                  <a:schemeClr val="bg1">
                    <a:lumMod val="95000"/>
                  </a:schemeClr>
                </a:solidFill>
              </a:rPr>
              <a:t>NIBI 2018 – zaterdag 13 januari </a:t>
            </a:r>
            <a:r>
              <a:rPr lang="nl-NL" sz="15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nl-NL" sz="15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67544" y="5661248"/>
            <a:ext cx="2624336" cy="1059904"/>
          </a:xfrm>
        </p:spPr>
        <p:txBody>
          <a:bodyPr>
            <a:normAutofit fontScale="92500"/>
          </a:bodyPr>
          <a:lstStyle/>
          <a:p>
            <a:pPr algn="l"/>
            <a:r>
              <a:rPr lang="nl-NL" sz="1600" b="1" dirty="0" smtClean="0">
                <a:solidFill>
                  <a:schemeClr val="bg1">
                    <a:lumMod val="95000"/>
                  </a:schemeClr>
                </a:solidFill>
              </a:rPr>
              <a:t>Michiel van Harskamp</a:t>
            </a:r>
          </a:p>
          <a:p>
            <a:pPr algn="l"/>
            <a:r>
              <a:rPr lang="nl-NL" sz="1600" dirty="0" err="1" smtClean="0">
                <a:solidFill>
                  <a:schemeClr val="bg1">
                    <a:lumMod val="95000"/>
                  </a:schemeClr>
                </a:solidFill>
              </a:rPr>
              <a:t>Freudenthal</a:t>
            </a: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</a:rPr>
              <a:t> Instituut</a:t>
            </a:r>
          </a:p>
          <a:p>
            <a:pPr algn="l"/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</a:rPr>
              <a:t>Universiteit Utrecht</a:t>
            </a:r>
            <a:endParaRPr lang="nl-NL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ep 6"/>
          <p:cNvGrpSpPr/>
          <p:nvPr/>
        </p:nvGrpSpPr>
        <p:grpSpPr>
          <a:xfrm>
            <a:off x="539552" y="2498919"/>
            <a:ext cx="8064896" cy="2802289"/>
            <a:chOff x="539552" y="2498919"/>
            <a:chExt cx="8064896" cy="2802289"/>
          </a:xfrm>
        </p:grpSpPr>
        <p:sp>
          <p:nvSpPr>
            <p:cNvPr id="5" name="Rechthoek 4"/>
            <p:cNvSpPr/>
            <p:nvPr/>
          </p:nvSpPr>
          <p:spPr>
            <a:xfrm>
              <a:off x="4355976" y="2511302"/>
              <a:ext cx="4248472" cy="278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498919"/>
              <a:ext cx="3636850" cy="2802289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495" y="4026203"/>
              <a:ext cx="2567434" cy="578130"/>
            </a:xfrm>
            <a:prstGeom prst="rect">
              <a:avLst/>
            </a:prstGeom>
          </p:spPr>
        </p:pic>
        <p:pic>
          <p:nvPicPr>
            <p:cNvPr id="1026" name="Picture 2" descr="http://www.collective-action.info/sites/default/files/webmaster/_IMA_LOG_UU-Institution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88"/>
            <a:stretch/>
          </p:blipFill>
          <p:spPr bwMode="auto">
            <a:xfrm>
              <a:off x="5124283" y="3139514"/>
              <a:ext cx="2639646" cy="666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ndertitel 2"/>
          <p:cNvSpPr txBox="1">
            <a:spLocks/>
          </p:cNvSpPr>
          <p:nvPr/>
        </p:nvSpPr>
        <p:spPr>
          <a:xfrm>
            <a:off x="3459832" y="5661248"/>
            <a:ext cx="2624336" cy="1059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500" b="1" dirty="0" smtClean="0">
                <a:solidFill>
                  <a:schemeClr val="bg1">
                    <a:lumMod val="95000"/>
                  </a:schemeClr>
                </a:solidFill>
              </a:rPr>
              <a:t>Lukas Tinbergen</a:t>
            </a:r>
          </a:p>
          <a:p>
            <a:pPr algn="l"/>
            <a:r>
              <a:rPr lang="nl-NL" sz="1500" dirty="0" smtClean="0">
                <a:solidFill>
                  <a:schemeClr val="bg1">
                    <a:lumMod val="95000"/>
                  </a:schemeClr>
                </a:solidFill>
              </a:rPr>
              <a:t>Docent biologie</a:t>
            </a:r>
          </a:p>
        </p:txBody>
      </p:sp>
      <p:sp>
        <p:nvSpPr>
          <p:cNvPr id="10" name="Ondertitel 2"/>
          <p:cNvSpPr txBox="1">
            <a:spLocks/>
          </p:cNvSpPr>
          <p:nvPr/>
        </p:nvSpPr>
        <p:spPr>
          <a:xfrm>
            <a:off x="3027784" y="5661248"/>
            <a:ext cx="2624336" cy="1059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500" b="1" dirty="0" smtClean="0">
                <a:solidFill>
                  <a:schemeClr val="bg1">
                    <a:lumMod val="95000"/>
                  </a:schemeClr>
                </a:solidFill>
              </a:rPr>
              <a:t>&amp;</a:t>
            </a:r>
            <a:endParaRPr lang="nl-NL" sz="15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987824" y="5661248"/>
            <a:ext cx="5616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May 27, 2010 ©Mark Wilson (Getty/AFP/File)</a:t>
            </a:r>
            <a:endParaRPr lang="nl-NL" sz="1200" dirty="0">
              <a:solidFill>
                <a:schemeClr val="bg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64915"/>
            <a:ext cx="6038850" cy="4124325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Craig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 Venter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9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Minimale cel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1984 – simpelste genoom (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Mycoplasma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) gekozen voor begrijpen van de basisprocessen van het leven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1995 – eerste genoomsequenties bekend (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Haemophilus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 influenza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, 1815 genen &amp; 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Mycoplasma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genitalium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, 525 genen)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1999 – 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Global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transposon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mutagenesis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: non-essentiële genen bepalen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zelfs mogelijk bij 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Mycoplasma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dus genoom kan nóg kleiner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11</a:t>
            </a:fld>
            <a:endParaRPr lang="nl-NL"/>
          </a:p>
        </p:txBody>
      </p:sp>
      <p:pic>
        <p:nvPicPr>
          <p:cNvPr id="3074" name="Picture 2" descr="http://nextews.com/images/20/12/2012d4e36f4d0e8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3753" y="2122569"/>
            <a:ext cx="3705038" cy="279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5796136" y="5401384"/>
            <a:ext cx="2299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i="1" dirty="0">
                <a:solidFill>
                  <a:schemeClr val="bg1">
                    <a:lumMod val="95000"/>
                  </a:schemeClr>
                </a:solidFill>
              </a:rPr>
              <a:t>Mycoplasma </a:t>
            </a:r>
            <a:r>
              <a:rPr lang="nl-NL" sz="1400" i="1" dirty="0" err="1">
                <a:solidFill>
                  <a:schemeClr val="bg1">
                    <a:lumMod val="95000"/>
                  </a:schemeClr>
                </a:solidFill>
              </a:rPr>
              <a:t>genitalium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9229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Top-down: Syn3.0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‘’... cycles of design, synthesis, and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testing, with retention of </a:t>
            </a:r>
            <a:r>
              <a:rPr lang="en-US" sz="1800" b="1" dirty="0" err="1" smtClean="0">
                <a:solidFill>
                  <a:srgbClr val="FFFF00"/>
                </a:solidFill>
              </a:rPr>
              <a:t>quasiessential</a:t>
            </a:r>
            <a:r>
              <a:rPr lang="en-US" sz="1800" b="1" dirty="0" smtClean="0">
                <a:solidFill>
                  <a:srgbClr val="FFFF00"/>
                </a:solidFill>
              </a:rPr>
              <a:t> genes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, produced JCVI-syn3.0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(531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kbp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, 473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genes). </a:t>
            </a: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‘’Its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genome is smaller than that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of any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autonomously replicating cell found in nature.’’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– Hutchison 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.,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2016</a:t>
            </a: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Via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bouw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alleen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essentiële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stukjes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DNA</a:t>
            </a:r>
          </a:p>
        </p:txBody>
      </p:sp>
      <p:grpSp>
        <p:nvGrpSpPr>
          <p:cNvPr id="6" name="Groep 5"/>
          <p:cNvGrpSpPr/>
          <p:nvPr/>
        </p:nvGrpSpPr>
        <p:grpSpPr>
          <a:xfrm>
            <a:off x="5796136" y="2891393"/>
            <a:ext cx="2952328" cy="3119441"/>
            <a:chOff x="5076056" y="1340768"/>
            <a:chExt cx="3816424" cy="4032448"/>
          </a:xfrm>
        </p:grpSpPr>
        <p:sp>
          <p:nvSpPr>
            <p:cNvPr id="5" name="Rechthoek 4"/>
            <p:cNvSpPr/>
            <p:nvPr/>
          </p:nvSpPr>
          <p:spPr>
            <a:xfrm>
              <a:off x="5076056" y="1340768"/>
              <a:ext cx="3816424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1484784"/>
              <a:ext cx="3744416" cy="3744416"/>
            </a:xfrm>
            <a:prstGeom prst="rect">
              <a:avLst/>
            </a:prstGeom>
          </p:spPr>
        </p:pic>
      </p:grpSp>
      <p:sp>
        <p:nvSpPr>
          <p:cNvPr id="7" name="Rechthoek 6"/>
          <p:cNvSpPr/>
          <p:nvPr/>
        </p:nvSpPr>
        <p:spPr>
          <a:xfrm>
            <a:off x="6660232" y="6073551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Hutchison </a:t>
            </a:r>
            <a:r>
              <a:rPr lang="en-US" sz="1400" i="1" dirty="0" smtClean="0">
                <a:solidFill>
                  <a:schemeClr val="bg1"/>
                </a:solidFill>
              </a:rPr>
              <a:t>et al</a:t>
            </a:r>
            <a:r>
              <a:rPr lang="en-US" sz="1400" dirty="0" smtClean="0">
                <a:solidFill>
                  <a:schemeClr val="bg1"/>
                </a:solidFill>
              </a:rPr>
              <a:t>., 2016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12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0" t="60470" r="2810" b="2687"/>
          <a:stretch/>
        </p:blipFill>
        <p:spPr>
          <a:xfrm>
            <a:off x="5796137" y="329367"/>
            <a:ext cx="2952328" cy="24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Lesmodules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13</a:t>
            </a:fld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6" t="16697" r="39665" b="28023"/>
          <a:stretch/>
        </p:blipFill>
        <p:spPr bwMode="auto">
          <a:xfrm rot="20395185">
            <a:off x="1708371" y="2087537"/>
            <a:ext cx="2447092" cy="34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6450" r="39283" b="31143"/>
          <a:stretch/>
        </p:blipFill>
        <p:spPr bwMode="auto">
          <a:xfrm rot="1155607">
            <a:off x="4342291" y="2117546"/>
            <a:ext cx="2611436" cy="341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4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Casus uit de toekomst: lichtgevende bomen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14</a:t>
            </a:fld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907704" y="5612949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FF00"/>
                </a:solidFill>
              </a:rPr>
              <a:t>https://</a:t>
            </a:r>
            <a:r>
              <a:rPr lang="nl-NL" sz="1400" dirty="0" smtClean="0">
                <a:solidFill>
                  <a:srgbClr val="FFFF00"/>
                </a:solidFill>
              </a:rPr>
              <a:t>www.youtube.com/watch?v=xGQ6Cp1dC4c </a:t>
            </a:r>
            <a:endParaRPr lang="nl-NL" sz="1400" dirty="0">
              <a:solidFill>
                <a:srgbClr val="FFFF00"/>
              </a:solidFill>
            </a:endParaRPr>
          </a:p>
        </p:txBody>
      </p:sp>
      <p:pic>
        <p:nvPicPr>
          <p:cNvPr id="7" name="Picture 7" descr="Image result for youtub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" y="5296364"/>
            <a:ext cx="1512168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/>
          <p:cNvGrpSpPr/>
          <p:nvPr/>
        </p:nvGrpSpPr>
        <p:grpSpPr>
          <a:xfrm>
            <a:off x="575899" y="1628800"/>
            <a:ext cx="6228349" cy="3520609"/>
            <a:chOff x="575899" y="1484784"/>
            <a:chExt cx="6228349" cy="352060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99" y="1484784"/>
              <a:ext cx="3059997" cy="172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248" y="1484784"/>
              <a:ext cx="3060000" cy="172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248" y="3284984"/>
              <a:ext cx="3060000" cy="172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006" y="3284984"/>
              <a:ext cx="3058890" cy="171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60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Eerste stap met LLN, </a:t>
            </a:r>
            <a:r>
              <a:rPr lang="nl-NL" sz="1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eerst voor jezelf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dan delen en uitwisselen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  <a:sym typeface="Wingdings" panose="05000000000000000000" pitchFamily="2" charset="2"/>
              </a:rPr>
              <a:t>‘</a:t>
            </a:r>
            <a:r>
              <a:rPr lang="nl-NL" sz="1800" b="1" i="1" dirty="0" err="1" smtClean="0">
                <a:solidFill>
                  <a:srgbClr val="FFFF00"/>
                </a:solidFill>
                <a:sym typeface="Wingdings" panose="05000000000000000000" pitchFamily="2" charset="2"/>
              </a:rPr>
              <a:t>Need</a:t>
            </a:r>
            <a:r>
              <a:rPr lang="nl-NL" sz="1800" b="1" i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nl-NL" sz="1800" b="1" i="1" dirty="0" err="1" smtClean="0">
                <a:solidFill>
                  <a:srgbClr val="FFFF00"/>
                </a:solidFill>
                <a:sym typeface="Wingdings" panose="05000000000000000000" pitchFamily="2" charset="2"/>
              </a:rPr>
              <a:t>to</a:t>
            </a:r>
            <a:r>
              <a:rPr lang="nl-NL" sz="1800" b="1" i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nl-NL" sz="1800" b="1" i="1" dirty="0" err="1" smtClean="0">
                <a:solidFill>
                  <a:srgbClr val="FFFF00"/>
                </a:solidFill>
                <a:sym typeface="Wingdings" panose="05000000000000000000" pitchFamily="2" charset="2"/>
              </a:rPr>
              <a:t>know</a:t>
            </a:r>
            <a:r>
              <a:rPr lang="nl-NL" sz="1800" dirty="0" smtClean="0">
                <a:solidFill>
                  <a:schemeClr val="bg1"/>
                </a:solidFill>
                <a:sym typeface="Wingdings" panose="05000000000000000000" pitchFamily="2" charset="2"/>
              </a:rPr>
              <a:t>’ oproepen</a:t>
            </a: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Casus uit de toekomst: lichtgevende bomen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15</a:t>
            </a:fld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3" t="25187" r="20911" b="47733"/>
          <a:stretch/>
        </p:blipFill>
        <p:spPr bwMode="auto">
          <a:xfrm>
            <a:off x="539552" y="1484784"/>
            <a:ext cx="7902266" cy="210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hoek 7"/>
          <p:cNvSpPr/>
          <p:nvPr/>
        </p:nvSpPr>
        <p:spPr>
          <a:xfrm>
            <a:off x="5390855" y="3589361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p4 </a:t>
            </a:r>
            <a:r>
              <a:rPr lang="en-US" sz="1400" i="1" dirty="0" err="1" smtClean="0">
                <a:solidFill>
                  <a:schemeClr val="bg1"/>
                </a:solidFill>
              </a:rPr>
              <a:t>Naar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een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kritisch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perspectief</a:t>
            </a:r>
            <a:endParaRPr lang="nl-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Gevoelens tijdens redeneren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16</a:t>
            </a:fld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Gevoelens van belang tijdens moreel redeneren 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Want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Er wordt </a:t>
            </a:r>
            <a:r>
              <a:rPr lang="nl-NL" sz="1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eerst een emotie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gevormd, waarna deze wordt </a:t>
            </a:r>
            <a:r>
              <a:rPr lang="nl-NL" sz="1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ondersteund met argumenten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. Emoties zijn de eerste stap in het meningsvormingsproces 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–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Haidt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2001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Social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intuitionist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model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(SIM)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737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Rampscenario: </a:t>
            </a: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FertiBac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 crisis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07704" y="5589240"/>
            <a:ext cx="5112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FF00"/>
                </a:solidFill>
              </a:rPr>
              <a:t>https://</a:t>
            </a:r>
            <a:r>
              <a:rPr lang="nl-NL" sz="1400" dirty="0" smtClean="0">
                <a:solidFill>
                  <a:srgbClr val="FFFF00"/>
                </a:solidFill>
              </a:rPr>
              <a:t>www.youtube.com/watch?v=GhjOQCk8E_k </a:t>
            </a:r>
            <a:endParaRPr lang="nl-NL" sz="1400" dirty="0">
              <a:solidFill>
                <a:srgbClr val="FFFF0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533450" y="1628800"/>
            <a:ext cx="6133678" cy="3472094"/>
            <a:chOff x="1259632" y="1556792"/>
            <a:chExt cx="6133678" cy="347209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7" t="18783" r="19663" b="19564"/>
            <a:stretch/>
          </p:blipFill>
          <p:spPr bwMode="auto">
            <a:xfrm>
              <a:off x="1259632" y="1556792"/>
              <a:ext cx="3006902" cy="168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5" t="18368" r="19198" b="19979"/>
            <a:stretch/>
          </p:blipFill>
          <p:spPr bwMode="auto">
            <a:xfrm>
              <a:off x="4355976" y="1556792"/>
              <a:ext cx="3037334" cy="168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5" t="18959" r="19302" b="19386"/>
            <a:stretch/>
          </p:blipFill>
          <p:spPr bwMode="auto">
            <a:xfrm>
              <a:off x="1259632" y="3356991"/>
              <a:ext cx="3006902" cy="167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20499" r="20107" b="19763"/>
            <a:stretch/>
          </p:blipFill>
          <p:spPr bwMode="auto">
            <a:xfrm>
              <a:off x="4355976" y="3356991"/>
              <a:ext cx="3037334" cy="167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17</a:t>
            </a:fld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7" descr="Image result for youtub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" y="5296364"/>
            <a:ext cx="1512168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4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Rampscenario: </a:t>
            </a: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FertiBac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 crisis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18</a:t>
            </a:fld>
            <a:endParaRPr lang="nl-NL"/>
          </a:p>
        </p:txBody>
      </p:sp>
      <p:sp>
        <p:nvSpPr>
          <p:cNvPr id="15" name="Tekstvak 14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Bedenk 5 stakeholders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Reflecteer op mogelijke drijfveren en schrijf ze op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Bedenk bij elke groep een onderliggende waarde </a:t>
            </a:r>
            <a:endParaRPr lang="nl-NL" sz="18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21534" r="34569" b="8256"/>
          <a:stretch/>
        </p:blipFill>
        <p:spPr bwMode="auto">
          <a:xfrm>
            <a:off x="899592" y="3789040"/>
            <a:ext cx="3528392" cy="220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t="21408" r="24197" b="13479"/>
          <a:stretch/>
        </p:blipFill>
        <p:spPr bwMode="auto">
          <a:xfrm>
            <a:off x="4572000" y="3789040"/>
            <a:ext cx="3073353" cy="220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58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Lesmodules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Wat is mogelijk en wenselijk?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Theorie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onderzoek en meningsvorming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Naar een kritisch perspectief</a:t>
            </a: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Dilemma  theorie en meningsvorming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Beiden gratis in </a:t>
            </a:r>
            <a:r>
              <a:rPr lang="nl-NL" sz="1800" i="1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Nederlands en Engels beschikbaar (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inclusief docentenhandleiding), zie:</a:t>
            </a:r>
            <a:endParaRPr lang="nl-NL" sz="1800" i="1" dirty="0" smtClean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1600" i="1" dirty="0">
                <a:solidFill>
                  <a:srgbClr val="FFFF00"/>
                </a:solidFill>
                <a:sym typeface="Wingdings" panose="05000000000000000000" pitchFamily="2" charset="2"/>
              </a:rPr>
              <a:t>http://</a:t>
            </a:r>
            <a:r>
              <a:rPr lang="nl-NL" sz="1600" i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www.fi.uu.nl/synenergene/index.php?language=0&amp;category=0&amp;l=1 </a:t>
            </a:r>
            <a:endParaRPr lang="nl-NL" sz="1600" i="1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19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Doel van de workshop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Inhoudelijke verdieping synthetische biologie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Kennismaken met twee modules over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meningsvorming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rond synthetische biologie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8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Lesmodules bekijken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Kijkvragen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Wat is volgens jou de </a:t>
            </a:r>
            <a:r>
              <a:rPr lang="nl-NL" sz="1800" b="1" dirty="0" smtClean="0">
                <a:solidFill>
                  <a:srgbClr val="FFFF00"/>
                </a:solidFill>
              </a:rPr>
              <a:t>kracht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smtClean="0">
                <a:solidFill>
                  <a:schemeClr val="bg1"/>
                </a:solidFill>
              </a:rPr>
              <a:t>van de module?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Wat zou voor jou een </a:t>
            </a:r>
            <a:r>
              <a:rPr lang="nl-NL" sz="1800" b="1" dirty="0" smtClean="0">
                <a:solidFill>
                  <a:srgbClr val="FFFF00"/>
                </a:solidFill>
              </a:rPr>
              <a:t>drempel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smtClean="0">
                <a:solidFill>
                  <a:schemeClr val="bg1"/>
                </a:solidFill>
              </a:rPr>
              <a:t>zijn voor de uitvoering?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Welke van de twee modules heeft jouw voorkeur?</a:t>
            </a: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Vinden jullie meningsvorming überhaupt belangrijk? 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20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Dialoog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In </a:t>
            </a:r>
            <a:r>
              <a:rPr lang="nl-NL" sz="1800" b="1" dirty="0" smtClean="0">
                <a:solidFill>
                  <a:srgbClr val="FFFF00"/>
                </a:solidFill>
              </a:rPr>
              <a:t>tegenstelling</a:t>
            </a:r>
            <a:r>
              <a:rPr lang="nl-NL" sz="1800" dirty="0" smtClean="0">
                <a:solidFill>
                  <a:schemeClr val="bg1"/>
                </a:solidFill>
              </a:rPr>
              <a:t> </a:t>
            </a:r>
            <a:r>
              <a:rPr lang="nl-NL" sz="1800" b="1" dirty="0" smtClean="0">
                <a:solidFill>
                  <a:srgbClr val="FFFF00"/>
                </a:solidFill>
              </a:rPr>
              <a:t>tot een debat</a:t>
            </a:r>
            <a:r>
              <a:rPr lang="nl-NL" sz="1800" dirty="0" smtClean="0">
                <a:solidFill>
                  <a:schemeClr val="bg1"/>
                </a:solidFill>
              </a:rPr>
              <a:t>:</a:t>
            </a: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Niet ingraven in mening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Luisteren naar een ander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Meningen mogen naast elkaar bestaan (er is geen winnaar)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Je kunt van mening veranderen</a:t>
            </a: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Socratisch gesprek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/>
                </a:solidFill>
              </a:rPr>
              <a:t>Doorvragen: ‘’dus je bedoelt’’, ‘’en waarom vind je dat’’, ‘’begrijp ik je nou goed’’</a:t>
            </a: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21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9361" r="10334" b="26389"/>
          <a:stretch/>
        </p:blipFill>
        <p:spPr bwMode="auto">
          <a:xfrm>
            <a:off x="539552" y="4424428"/>
            <a:ext cx="5904656" cy="18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/>
        </p:nvSpPr>
        <p:spPr>
          <a:xfrm>
            <a:off x="6444208" y="5929535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Docentenhandleiding</a:t>
            </a:r>
            <a:endParaRPr lang="nl-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Achtergrondinformatie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Synthetic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biology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learning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platform</a:t>
            </a:r>
          </a:p>
          <a:p>
            <a:pPr marL="0" indent="0">
              <a:buNone/>
            </a:pPr>
            <a:r>
              <a:rPr lang="nl-NL" sz="1600" dirty="0" smtClean="0">
                <a:solidFill>
                  <a:srgbClr val="FFFF00"/>
                </a:solidFill>
              </a:rPr>
              <a:t>http</a:t>
            </a:r>
            <a:r>
              <a:rPr lang="nl-NL" sz="1600" dirty="0">
                <a:solidFill>
                  <a:srgbClr val="FFFF00"/>
                </a:solidFill>
              </a:rPr>
              <a:t>://www.fi.uu.nl/synenergene/index.php?language=0&amp;category=0&amp;l=0</a:t>
            </a:r>
            <a:endParaRPr lang="nl-NL" sz="1600" dirty="0" smtClean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 r="15190" b="13771"/>
          <a:stretch/>
        </p:blipFill>
        <p:spPr bwMode="auto">
          <a:xfrm>
            <a:off x="611560" y="2420888"/>
            <a:ext cx="7920880" cy="389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22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23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2000" b="1" dirty="0" smtClean="0">
                <a:solidFill>
                  <a:schemeClr val="bg1">
                    <a:lumMod val="95000"/>
                  </a:schemeClr>
                </a:solidFill>
              </a:rPr>
              <a:t>Michiel van Harskamp</a:t>
            </a:r>
          </a:p>
          <a:p>
            <a:pPr marL="0" indent="0">
              <a:buNone/>
            </a:pPr>
            <a:r>
              <a:rPr lang="nl-NL" sz="2000" dirty="0" smtClean="0">
                <a:solidFill>
                  <a:schemeClr val="bg1">
                    <a:lumMod val="95000"/>
                  </a:schemeClr>
                </a:solidFill>
              </a:rPr>
              <a:t>m.vanharskamp@uu.nl</a:t>
            </a: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2000" b="1" dirty="0" smtClean="0">
                <a:solidFill>
                  <a:schemeClr val="bg1">
                    <a:lumMod val="95000"/>
                  </a:schemeClr>
                </a:solidFill>
              </a:rPr>
              <a:t>Lukas Tinbergen</a:t>
            </a:r>
          </a:p>
          <a:p>
            <a:pPr marL="0" indent="0">
              <a:buNone/>
            </a:pPr>
            <a:r>
              <a:rPr lang="nl-NL" sz="20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d.l.tinbergen@students.uu.nl</a:t>
            </a:r>
            <a:endParaRPr lang="nl-NL" sz="20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20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20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Literatuur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De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Gregorio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E., &amp;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Rappuoli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R. (2014).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From empiricism to rational design: a personal perspective of the evolution of vaccine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development. 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Nature Reviews Immunology, 14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, 505-514.</a:t>
            </a:r>
          </a:p>
          <a:p>
            <a:pPr marL="0" indent="0">
              <a:buNone/>
            </a:pPr>
            <a:endParaRPr lang="nl-NL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chemeClr val="bg1"/>
                </a:solidFill>
              </a:rPr>
              <a:t>Haidt</a:t>
            </a:r>
            <a:r>
              <a:rPr lang="en-US" sz="1400" dirty="0">
                <a:solidFill>
                  <a:schemeClr val="bg1"/>
                </a:solidFill>
              </a:rPr>
              <a:t>, J. (2001). The emotional dog and its rational tail: A social intuitionist approach to moral judgment. </a:t>
            </a:r>
            <a:r>
              <a:rPr lang="en-US" sz="1400" i="1" dirty="0">
                <a:solidFill>
                  <a:schemeClr val="bg1"/>
                </a:solidFill>
              </a:rPr>
              <a:t>Psychological Review, 108</a:t>
            </a:r>
            <a:r>
              <a:rPr lang="en-US" sz="1400" dirty="0">
                <a:solidFill>
                  <a:schemeClr val="bg1"/>
                </a:solidFill>
              </a:rPr>
              <a:t>(4), 814–834. </a:t>
            </a:r>
            <a:r>
              <a:rPr lang="en-US" sz="1400" dirty="0" smtClean="0">
                <a:solidFill>
                  <a:schemeClr val="bg1"/>
                </a:solidFill>
              </a:rPr>
              <a:t>doi:10.1037/0033-295x.108.4.814</a:t>
            </a:r>
          </a:p>
          <a:p>
            <a:pPr marL="0" indent="0"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Hutchison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, C. A., </a:t>
            </a: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Chuang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, R. Y., </a:t>
            </a: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Noskov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, V. N., [...] &amp; Venter, J. C. (2016). Design </a:t>
            </a: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synthesis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 of a </a:t>
            </a: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minimal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bacterial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genome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nl-NL" sz="1400" i="1" dirty="0" err="1">
                <a:solidFill>
                  <a:schemeClr val="bg1">
                    <a:lumMod val="95000"/>
                  </a:schemeClr>
                </a:solidFill>
              </a:rPr>
              <a:t>Science</a:t>
            </a:r>
            <a:r>
              <a:rPr lang="nl-NL" sz="1400" i="1" dirty="0">
                <a:solidFill>
                  <a:schemeClr val="bg1">
                    <a:lumMod val="95000"/>
                  </a:schemeClr>
                </a:solidFill>
              </a:rPr>
              <a:t>, 350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(6280), aad6253-1 -  aad6253-11.</a:t>
            </a:r>
          </a:p>
          <a:p>
            <a:pPr marL="0" indent="0">
              <a:buNone/>
            </a:pP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Malyshev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D. A.,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Dhami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K.,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Lavergne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T., Chen, T., Dai, N., Foster, J.M., ,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Correâ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Jr., I.R., &amp;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Romesberg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F. E. (2014).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 semi-synthetic organism with an expanded genetic alphabet. 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Nature, 509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, 385-388.</a:t>
            </a:r>
          </a:p>
          <a:p>
            <a:pPr marL="0" indent="0">
              <a:buNone/>
            </a:pP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Wellhausen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R., &amp;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Oye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K.A. (2007).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Intellectual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property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and the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commons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in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synthetic biology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: Strategies to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facilitate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an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emerging technology.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Institute of Electrical and </a:t>
            </a:r>
            <a:r>
              <a:rPr lang="en-US" sz="1400" dirty="0">
                <a:solidFill>
                  <a:schemeClr val="bg1"/>
                </a:solidFill>
              </a:rPr>
              <a:t>Electronics Engineers</a:t>
            </a:r>
            <a:r>
              <a:rPr lang="nl-NL" sz="1400" dirty="0" smtClean="0">
                <a:solidFill>
                  <a:schemeClr val="bg1"/>
                </a:solidFill>
              </a:rPr>
              <a:t>. </a:t>
            </a:r>
            <a:br>
              <a:rPr lang="nl-NL" sz="1400" dirty="0" smtClean="0">
                <a:solidFill>
                  <a:schemeClr val="bg1"/>
                </a:solidFill>
              </a:rPr>
            </a:br>
            <a:endParaRPr lang="nl-NL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24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Virtueel laboratorium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Leerlingen experimenteren met synthetische biologie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/>
                </a:solidFill>
              </a:rPr>
              <a:t>Construct ontwerpen; </a:t>
            </a:r>
            <a:r>
              <a:rPr lang="nl-NL" sz="1400" dirty="0" err="1" smtClean="0">
                <a:solidFill>
                  <a:schemeClr val="bg1"/>
                </a:solidFill>
              </a:rPr>
              <a:t>transfectie</a:t>
            </a:r>
            <a:r>
              <a:rPr lang="nl-NL" sz="1400" dirty="0" smtClean="0">
                <a:solidFill>
                  <a:schemeClr val="bg1"/>
                </a:solidFill>
              </a:rPr>
              <a:t>; kloneren; testresultaten analyseren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Programma slaat ingevulde antwoorden op als .pdf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25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Virtueel laboratorium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Brandwonden en infecties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Antibioticaresistentie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Synthetische biologie: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LactoAid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Bacterie die infectie gericht bestrijdt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Draait in PowerPoint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Ontwerpen DNA-construct,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transfectie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, kloneren, testen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Feedback &amp; </a:t>
            </a:r>
            <a:r>
              <a:rPr lang="nl-NL" sz="1800" b="1" dirty="0" smtClean="0">
                <a:solidFill>
                  <a:srgbClr val="FFFF00"/>
                </a:solidFill>
              </a:rPr>
              <a:t>.pdf van antwoorden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26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iGem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challenge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Wereldwijd, universiteiten (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oa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. ook Wageningen en Groningen)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Studenten ontwerpen oplossing met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BioBricks</a:t>
            </a:r>
            <a:endParaRPr lang="nl-NL" sz="1800" i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Oplossingen voor echte problemen: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BananaGuard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LactoAid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Grätzel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cellen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ClickColi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r="25675" b="11335"/>
          <a:stretch/>
        </p:blipFill>
        <p:spPr bwMode="auto">
          <a:xfrm>
            <a:off x="5004048" y="620688"/>
            <a:ext cx="3672408" cy="21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6366520" y="2759280"/>
            <a:ext cx="25979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http://</a:t>
            </a:r>
            <a:r>
              <a:rPr lang="nl-NL" sz="1200" dirty="0" smtClean="0">
                <a:solidFill>
                  <a:schemeClr val="bg1"/>
                </a:solidFill>
              </a:rPr>
              <a:t>igem.org/Main_Page </a:t>
            </a:r>
            <a:endParaRPr lang="nl-NL" sz="1200" dirty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r="5649"/>
          <a:stretch/>
        </p:blipFill>
        <p:spPr bwMode="auto">
          <a:xfrm>
            <a:off x="5004048" y="4767986"/>
            <a:ext cx="1583814" cy="1162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66" y="3658607"/>
            <a:ext cx="1367790" cy="853440"/>
          </a:xfrm>
          <a:prstGeom prst="rect">
            <a:avLst/>
          </a:prstGeom>
        </p:spPr>
      </p:pic>
      <p:pic>
        <p:nvPicPr>
          <p:cNvPr id="9" name="Afbeelding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58607"/>
            <a:ext cx="1583814" cy="853440"/>
          </a:xfrm>
          <a:prstGeom prst="rect">
            <a:avLst/>
          </a:prstGeom>
        </p:spPr>
      </p:pic>
      <p:pic>
        <p:nvPicPr>
          <p:cNvPr id="10" name="Afbeelding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3139"/>
          <a:stretch/>
        </p:blipFill>
        <p:spPr bwMode="auto">
          <a:xfrm>
            <a:off x="7308666" y="4767986"/>
            <a:ext cx="1367790" cy="1162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jdelijke aanduiding voor dia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27</a:t>
            </a:fld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2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Lesmodule: Wat is er mogelijk en wenselijk?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Les 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Intro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Leerlingen </a:t>
            </a:r>
            <a:r>
              <a:rPr lang="nl-NL" sz="1800" b="1" dirty="0" smtClean="0">
                <a:solidFill>
                  <a:srgbClr val="FFFF00"/>
                </a:solidFill>
              </a:rPr>
              <a:t>kiezen een toepassing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iGem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Les 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Leerlingen zoeken uit (blz. 16):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hoe de toepassing werkt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wat de voor- en nadelen zijn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Les 3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Leerlingen </a:t>
            </a:r>
            <a:r>
              <a:rPr lang="nl-NL" sz="1800" b="1" dirty="0" smtClean="0">
                <a:solidFill>
                  <a:srgbClr val="FFFF00"/>
                </a:solidFill>
              </a:rPr>
              <a:t>presenteren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(5min) over de toepassing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Klassikale </a:t>
            </a:r>
            <a:r>
              <a:rPr lang="nl-NL" sz="1800" b="1" dirty="0" smtClean="0">
                <a:solidFill>
                  <a:srgbClr val="FFFF00"/>
                </a:solidFill>
              </a:rPr>
              <a:t>dialoog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over wenselijkheid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462464" y="1844824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BananaGuard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LactoAid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 err="1">
                <a:solidFill>
                  <a:schemeClr val="bg1"/>
                </a:solidFill>
              </a:rPr>
              <a:t>Grätzel</a:t>
            </a:r>
            <a:r>
              <a:rPr lang="nl-NL" dirty="0">
                <a:solidFill>
                  <a:schemeClr val="bg1"/>
                </a:solidFill>
              </a:rPr>
              <a:t> cellen</a:t>
            </a:r>
          </a:p>
          <a:p>
            <a:r>
              <a:rPr lang="nl-NL" dirty="0" err="1">
                <a:solidFill>
                  <a:schemeClr val="bg1"/>
                </a:solidFill>
              </a:rPr>
              <a:t>ClickColi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Rechteraccolade 4"/>
          <p:cNvSpPr/>
          <p:nvPr/>
        </p:nvSpPr>
        <p:spPr>
          <a:xfrm flipH="1">
            <a:off x="6084168" y="1844824"/>
            <a:ext cx="317612" cy="1125887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28</a:t>
            </a:fld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Lesmodule: Wat is er mogelijk en wenselijk?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266094"/>
              </p:ext>
            </p:extLst>
          </p:nvPr>
        </p:nvGraphicFramePr>
        <p:xfrm>
          <a:off x="107502" y="1459070"/>
          <a:ext cx="8928993" cy="5243124"/>
        </p:xfrm>
        <a:graphic>
          <a:graphicData uri="http://schemas.openxmlformats.org/drawingml/2006/table">
            <a:tbl>
              <a:tblPr firstRow="1" firstCol="1" bandRow="1"/>
              <a:tblGrid>
                <a:gridCol w="857765"/>
                <a:gridCol w="1618205"/>
                <a:gridCol w="1678138"/>
                <a:gridCol w="1613805"/>
                <a:gridCol w="1558821"/>
                <a:gridCol w="1602259"/>
              </a:tblGrid>
              <a:tr h="1805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Vooruitgang</a:t>
                      </a:r>
                      <a:endParaRPr lang="nl-NL" sz="1600" b="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Economie</a:t>
                      </a:r>
                      <a:endParaRPr lang="nl-NL" sz="1600" b="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Risico</a:t>
                      </a:r>
                      <a:endParaRPr lang="nl-NL" sz="1600" b="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Ethiek</a:t>
                      </a:r>
                      <a:endParaRPr lang="nl-NL" sz="1600" b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Globalisatie</a:t>
                      </a:r>
                      <a:endParaRPr lang="nl-NL" sz="1600" b="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26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b="1" dirty="0" err="1" smtClean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Omschrij-ving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Wat kan de toepassing opleveren in termen van vooruitgang? Kleven er ook nadelen aan deze vooruitgang? 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Wat kan de toepassing opleveren in termen van economische vooruitgang? En wie hebben er dan voordeel van? Kan het leiden tot oneerlijke winstverdeling? 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Of gaat de economie erop achteruit? En wie hebben daar dan nadeel van? 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Welke risico’s kan de toepassing met zich meebrengen? Wat zijn de risico’s voor mens, dier en natuur?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Is de toepassing ethisch verantwoord: mag dit wel? Willen we dit wel? Waar trekken we de grens? 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Wat zijn de gevolgen van de toepassing als je wereldwijd kijkt? Verbetert het de positie van ons land in de wereldeconomie? Hebben derdewereldlanden er baat bij? 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5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b="1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Voorbeeld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voor: Door de toepassing kunnen veel mensen genezen van borstkanker.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voor: Met de verkoop van de toepassing valt veel geld te verdienen. Dit is goed voor de economie.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tegen: Je weet niet welke gevolgen het heeft wanneer de toepassing (met synthetisch DNA) per ongeluk in de natuur vrijkomt.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tegen: We mogen de natuur niet alleen voor ons eigen gewin aanpassen en gebruiken.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tegen: Derdewereldlanden kunnen de toepassing niet betalen, waardoor je nog grotere verschillen krijgt.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6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b="1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voor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9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65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b="1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tegen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2" name="Rechte verbindingslijn 11"/>
          <p:cNvCxnSpPr/>
          <p:nvPr/>
        </p:nvCxnSpPr>
        <p:spPr>
          <a:xfrm>
            <a:off x="4355976" y="4149080"/>
            <a:ext cx="1368152" cy="9361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4355976" y="4149080"/>
            <a:ext cx="1368152" cy="9361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29</a:t>
            </a:fld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Waarom?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nieuw, mogelijk ethische dilemma’s en veel invloed op de maatschappij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Meningsvorming in eindtermen (vb. A9)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Burgerschapsvorming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sluit aan bij curriculum, dus vakinhoudelijke én morele verdieping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24944"/>
            <a:ext cx="6766560" cy="1440207"/>
          </a:xfrm>
          <a:prstGeom prst="rect">
            <a:avLst/>
          </a:prstGeom>
        </p:spPr>
      </p:pic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Lesmodule: Naar een kritisch perspectief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Les 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b="1" dirty="0" smtClean="0">
                <a:solidFill>
                  <a:srgbClr val="FFFF00"/>
                </a:solidFill>
              </a:rPr>
              <a:t>Toekomstscenario</a:t>
            </a:r>
            <a:r>
              <a:rPr lang="nl-NL" sz="1800" dirty="0" smtClean="0">
                <a:solidFill>
                  <a:schemeClr val="bg1"/>
                </a:solidFill>
              </a:rPr>
              <a:t>: lichtgevende bomen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Voorbeeld uit de </a:t>
            </a:r>
            <a:r>
              <a:rPr lang="nl-NL" sz="1800" b="1" dirty="0" smtClean="0">
                <a:solidFill>
                  <a:srgbClr val="FFFF00"/>
                </a:solidFill>
              </a:rPr>
              <a:t>realiteit</a:t>
            </a:r>
            <a:r>
              <a:rPr lang="nl-NL" sz="1800" dirty="0" smtClean="0">
                <a:solidFill>
                  <a:schemeClr val="bg1"/>
                </a:solidFill>
              </a:rPr>
              <a:t>: doe-het-zelf-</a:t>
            </a:r>
            <a:r>
              <a:rPr lang="nl-NL" sz="1800" dirty="0" err="1" smtClean="0">
                <a:solidFill>
                  <a:schemeClr val="bg1"/>
                </a:solidFill>
              </a:rPr>
              <a:t>biohack</a:t>
            </a:r>
            <a:r>
              <a:rPr lang="nl-NL" sz="1800" dirty="0" smtClean="0">
                <a:solidFill>
                  <a:schemeClr val="bg1"/>
                </a:solidFill>
              </a:rPr>
              <a:t>-kit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Les 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Geschiedenis, technieken en toepassingen </a:t>
            </a:r>
            <a:r>
              <a:rPr lang="nl-NL" sz="1800" dirty="0" err="1" smtClean="0">
                <a:solidFill>
                  <a:schemeClr val="bg1"/>
                </a:solidFill>
              </a:rPr>
              <a:t>synbio</a:t>
            </a: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Les 3</a:t>
            </a: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b="1" dirty="0" smtClean="0">
                <a:solidFill>
                  <a:srgbClr val="FFFF00"/>
                </a:solidFill>
              </a:rPr>
              <a:t>Rampscenario</a:t>
            </a:r>
            <a:r>
              <a:rPr lang="nl-NL" sz="1800" dirty="0" smtClean="0">
                <a:solidFill>
                  <a:schemeClr val="bg1"/>
                </a:solidFill>
              </a:rPr>
              <a:t> </a:t>
            </a:r>
            <a:r>
              <a:rPr lang="nl-NL" sz="1800" b="1" dirty="0" smtClean="0">
                <a:solidFill>
                  <a:srgbClr val="FFFF00"/>
                </a:solidFill>
              </a:rPr>
              <a:t>bekijken</a:t>
            </a:r>
            <a:r>
              <a:rPr lang="nl-NL" sz="1800" dirty="0" smtClean="0">
                <a:solidFill>
                  <a:schemeClr val="bg1"/>
                </a:solidFill>
              </a:rPr>
              <a:t> vanuit verschillende perspectieven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Klassikale </a:t>
            </a:r>
            <a:r>
              <a:rPr lang="nl-NL" sz="1800" b="1" dirty="0" smtClean="0">
                <a:solidFill>
                  <a:srgbClr val="FFFF00"/>
                </a:solidFill>
              </a:rPr>
              <a:t>dialoog</a:t>
            </a:r>
            <a:r>
              <a:rPr lang="nl-NL" sz="1800" dirty="0" smtClean="0">
                <a:solidFill>
                  <a:schemeClr val="bg1"/>
                </a:solidFill>
              </a:rPr>
              <a:t> over wenselijkheid </a:t>
            </a:r>
            <a:r>
              <a:rPr lang="nl-NL" sz="1800" dirty="0" err="1" smtClean="0">
                <a:solidFill>
                  <a:schemeClr val="bg1"/>
                </a:solidFill>
              </a:rPr>
              <a:t>synbio</a:t>
            </a: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30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Eerst voor jezelf mening doordenken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Belang van emoties</a:t>
            </a: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Didactische fasering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Introductie dilemma 		(leefwereld)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Individueel doordenken standpunt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Need-to-know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creëren		(vragen oproepen)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Uitwisselen 				(bv. door dialoog)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Handelingsperspectief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Reflectie: mening veranderd?</a:t>
            </a: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eningsvorming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31</a:t>
            </a:fld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755576" y="6301769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Hutchison </a:t>
            </a:r>
            <a:r>
              <a:rPr lang="en-US" sz="1400" i="1" dirty="0" smtClean="0">
                <a:solidFill>
                  <a:schemeClr val="bg1"/>
                </a:solidFill>
              </a:rPr>
              <a:t>et al</a:t>
            </a:r>
            <a:r>
              <a:rPr lang="en-US" sz="1400" dirty="0" smtClean="0">
                <a:solidFill>
                  <a:schemeClr val="bg1"/>
                </a:solidFill>
              </a:rPr>
              <a:t>., 2016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7762"/>
            <a:ext cx="6552728" cy="596400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3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5940152" y="6093296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Hutchison </a:t>
            </a:r>
            <a:r>
              <a:rPr lang="en-US" sz="1400" i="1" dirty="0" smtClean="0">
                <a:solidFill>
                  <a:schemeClr val="bg1"/>
                </a:solidFill>
              </a:rPr>
              <a:t>et al</a:t>
            </a:r>
            <a:r>
              <a:rPr lang="en-US" sz="1400" dirty="0" smtClean="0">
                <a:solidFill>
                  <a:schemeClr val="bg1"/>
                </a:solidFill>
              </a:rPr>
              <a:t>., 2016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5184576" cy="51845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35106" r="6544" b="43085"/>
          <a:stretch/>
        </p:blipFill>
        <p:spPr bwMode="auto">
          <a:xfrm>
            <a:off x="755576" y="5570930"/>
            <a:ext cx="5184576" cy="81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6387636" y="3105835"/>
            <a:ext cx="2597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nl-NL" sz="1200" dirty="0" smtClean="0">
                <a:solidFill>
                  <a:schemeClr val="bg1"/>
                </a:solidFill>
                <a:hlinkClick r:id="rId5"/>
              </a:rPr>
              <a:t>www.youtube.com/watch?v=1S0x3aRCviM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6414628" y="2802523"/>
            <a:ext cx="3051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ook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576148" y="4581128"/>
            <a:ext cx="1779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Rolling circle amplification</a:t>
            </a:r>
            <a:endParaRPr lang="nl-NL" sz="1600" dirty="0">
              <a:solidFill>
                <a:schemeClr val="bg1"/>
              </a:solidFill>
            </a:endParaRPr>
          </a:p>
        </p:txBody>
      </p:sp>
      <p:cxnSp>
        <p:nvCxnSpPr>
          <p:cNvPr id="9" name="Rechte verbindingslijn 8"/>
          <p:cNvCxnSpPr>
            <a:endCxn id="8" idx="1"/>
          </p:cNvCxnSpPr>
          <p:nvPr/>
        </p:nvCxnSpPr>
        <p:spPr>
          <a:xfrm>
            <a:off x="4359690" y="3978196"/>
            <a:ext cx="2216458" cy="89532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raccolade 9"/>
          <p:cNvSpPr/>
          <p:nvPr/>
        </p:nvSpPr>
        <p:spPr>
          <a:xfrm>
            <a:off x="6108416" y="2159097"/>
            <a:ext cx="317612" cy="1656184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8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4</a:t>
            </a:fld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907704" y="5032041"/>
            <a:ext cx="7056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FF00"/>
                </a:solidFill>
              </a:rPr>
              <a:t>https://</a:t>
            </a:r>
            <a:r>
              <a:rPr lang="nl-NL" sz="1400" dirty="0" smtClean="0">
                <a:solidFill>
                  <a:srgbClr val="FFFF00"/>
                </a:solidFill>
              </a:rPr>
              <a:t>www.youtube.com/watch?v=UHBdEwNbXI0&amp;feature=youtu.be </a:t>
            </a:r>
            <a:endParaRPr lang="nl-NL" sz="1400" dirty="0"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9" y="1934473"/>
            <a:ext cx="4854847" cy="272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age result for youtub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" y="4715456"/>
            <a:ext cx="1512168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‘’... </a:t>
            </a:r>
            <a:r>
              <a:rPr lang="en-US" sz="1800" i="1" dirty="0" smtClean="0">
                <a:solidFill>
                  <a:schemeClr val="bg1">
                    <a:lumMod val="95000"/>
                  </a:schemeClr>
                </a:solidFill>
              </a:rPr>
              <a:t>an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</a:rPr>
              <a:t>emerging discipline that uses </a:t>
            </a:r>
            <a:r>
              <a:rPr lang="en-US" sz="1800" b="1" i="1" dirty="0">
                <a:solidFill>
                  <a:srgbClr val="FFFF00"/>
                </a:solidFill>
              </a:rPr>
              <a:t>engineering principles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</a:rPr>
              <a:t>to design and assemble </a:t>
            </a:r>
            <a:r>
              <a:rPr lang="en-US" sz="1800" b="1" i="1" dirty="0">
                <a:solidFill>
                  <a:srgbClr val="FFFF00"/>
                </a:solidFill>
              </a:rPr>
              <a:t>biological </a:t>
            </a:r>
            <a:r>
              <a:rPr lang="en-US" sz="1800" b="1" i="1" dirty="0" smtClean="0">
                <a:solidFill>
                  <a:srgbClr val="FFFF00"/>
                </a:solidFill>
              </a:rPr>
              <a:t>components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’’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– IEEE,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Wellhausen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&amp;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Oye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, 2007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Doelen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Energie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Medicijnen / vaccins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Voedsel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Materialen (bv. plastics)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Biosensoren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15085" r="33115" b="10992"/>
          <a:stretch/>
        </p:blipFill>
        <p:spPr bwMode="auto">
          <a:xfrm>
            <a:off x="5807874" y="1052736"/>
            <a:ext cx="2984806" cy="265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7261492" y="3711925"/>
            <a:ext cx="15311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nl-NL" sz="1050" dirty="0" err="1" smtClean="0">
                <a:solidFill>
                  <a:schemeClr val="bg1">
                    <a:lumMod val="95000"/>
                  </a:schemeClr>
                </a:solidFill>
              </a:rPr>
              <a:t>Guardian</a:t>
            </a:r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, 2008</a:t>
            </a:r>
            <a:endParaRPr lang="nl-NL" sz="105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22521" r="15830" b="34630"/>
          <a:stretch/>
        </p:blipFill>
        <p:spPr bwMode="auto">
          <a:xfrm>
            <a:off x="4650855" y="4293096"/>
            <a:ext cx="4141825" cy="142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/>
        </p:nvSpPr>
        <p:spPr>
          <a:xfrm>
            <a:off x="6580214" y="5715294"/>
            <a:ext cx="22124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De </a:t>
            </a:r>
            <a:r>
              <a:rPr lang="nl-NL" sz="1050" dirty="0" err="1" smtClean="0">
                <a:solidFill>
                  <a:schemeClr val="bg1">
                    <a:lumMod val="95000"/>
                  </a:schemeClr>
                </a:solidFill>
              </a:rPr>
              <a:t>Gregorio</a:t>
            </a:r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 &amp; </a:t>
            </a:r>
            <a:r>
              <a:rPr lang="nl-NL" sz="1050" dirty="0" err="1" smtClean="0">
                <a:solidFill>
                  <a:schemeClr val="bg1">
                    <a:lumMod val="95000"/>
                  </a:schemeClr>
                </a:solidFill>
              </a:rPr>
              <a:t>Rappuoli</a:t>
            </a:r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, 2014</a:t>
            </a:r>
            <a:endParaRPr lang="nl-NL" sz="105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5</a:t>
            </a:fld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7643192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Combineert </a:t>
            </a:r>
            <a:r>
              <a:rPr lang="nl-NL" sz="1800" b="1" dirty="0" smtClean="0">
                <a:solidFill>
                  <a:srgbClr val="FFFF00"/>
                </a:solidFill>
              </a:rPr>
              <a:t>engineering </a:t>
            </a:r>
            <a:r>
              <a:rPr lang="nl-NL" sz="1800" dirty="0" smtClean="0">
                <a:solidFill>
                  <a:schemeClr val="bg1"/>
                </a:solidFill>
              </a:rPr>
              <a:t>met </a:t>
            </a:r>
            <a:r>
              <a:rPr lang="nl-NL" sz="1800" b="1" dirty="0" smtClean="0">
                <a:solidFill>
                  <a:srgbClr val="FFFF00"/>
                </a:solidFill>
              </a:rPr>
              <a:t>biologie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6</a:t>
            </a:fld>
            <a:endParaRPr lang="nl-NL"/>
          </a:p>
        </p:txBody>
      </p:sp>
      <p:pic>
        <p:nvPicPr>
          <p:cNvPr id="6" name="Picture 2" descr="https://cdn-images-1.medium.com/max/1600/1*iXeaMgps1hWqcBo2HaCjX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2" y="2204957"/>
            <a:ext cx="3763994" cy="26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kea.com/us/en/images/products/billy-bookcase-white__0252367_PE391149_S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5" r="15661"/>
          <a:stretch/>
        </p:blipFill>
        <p:spPr bwMode="auto">
          <a:xfrm>
            <a:off x="5542566" y="2204957"/>
            <a:ext cx="1765738" cy="26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JL-OMLAAG 10"/>
          <p:cNvSpPr/>
          <p:nvPr/>
        </p:nvSpPr>
        <p:spPr>
          <a:xfrm rot="16200000">
            <a:off x="4824040" y="3176961"/>
            <a:ext cx="216000" cy="72008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/>
          <p:cNvGrpSpPr/>
          <p:nvPr/>
        </p:nvGrpSpPr>
        <p:grpSpPr>
          <a:xfrm>
            <a:off x="591982" y="2252117"/>
            <a:ext cx="3763993" cy="4004773"/>
            <a:chOff x="591982" y="2252117"/>
            <a:chExt cx="3763993" cy="4004773"/>
          </a:xfrm>
        </p:grpSpPr>
        <p:pic>
          <p:nvPicPr>
            <p:cNvPr id="1030" name="Picture 6" descr="https://ocw.mit.edu/courses/biology/7-343-network-medicine-using-systems-biology-and-signaling-networks-to-create-novel-cancer-therapeutics-fall-2012/7-343f1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82" y="2492896"/>
              <a:ext cx="3763993" cy="3763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hoek 7"/>
            <p:cNvSpPr/>
            <p:nvPr/>
          </p:nvSpPr>
          <p:spPr>
            <a:xfrm>
              <a:off x="1259632" y="2252117"/>
              <a:ext cx="3024335" cy="287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5508104" y="2204957"/>
            <a:ext cx="3024335" cy="4051933"/>
            <a:chOff x="5570209" y="2204957"/>
            <a:chExt cx="3024335" cy="4051933"/>
          </a:xfrm>
        </p:grpSpPr>
        <p:sp>
          <p:nvSpPr>
            <p:cNvPr id="16" name="Rechthoek 15"/>
            <p:cNvSpPr/>
            <p:nvPr/>
          </p:nvSpPr>
          <p:spPr>
            <a:xfrm>
              <a:off x="5570209" y="2204957"/>
              <a:ext cx="3024335" cy="40519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2" name="Picture 8" descr="https://research.science.mq.edu.au/synthetic-biology/wp-content/uploads/sites/3/2014/09/Yeast-Cells-2-e147391411034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2689447"/>
              <a:ext cx="2857500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992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7643192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Combineert </a:t>
            </a:r>
            <a:r>
              <a:rPr lang="nl-NL" sz="1800" b="1" dirty="0" smtClean="0">
                <a:solidFill>
                  <a:srgbClr val="FFFF00"/>
                </a:solidFill>
              </a:rPr>
              <a:t>engineering </a:t>
            </a:r>
            <a:r>
              <a:rPr lang="nl-NL" sz="1800" dirty="0" smtClean="0">
                <a:solidFill>
                  <a:schemeClr val="bg1"/>
                </a:solidFill>
              </a:rPr>
              <a:t>met </a:t>
            </a:r>
            <a:r>
              <a:rPr lang="nl-NL" sz="1800" b="1" dirty="0" smtClean="0">
                <a:solidFill>
                  <a:srgbClr val="FFFF00"/>
                </a:solidFill>
              </a:rPr>
              <a:t>biologie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De mogelijkheden van </a:t>
            </a:r>
            <a:r>
              <a:rPr lang="nl-NL" sz="1800" b="1" dirty="0" smtClean="0">
                <a:solidFill>
                  <a:srgbClr val="FFFF00"/>
                </a:solidFill>
              </a:rPr>
              <a:t>micro-organismen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maximaal benutten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7</a:t>
            </a:fld>
            <a:endParaRPr lang="nl-NL"/>
          </a:p>
        </p:txBody>
      </p:sp>
      <p:pic>
        <p:nvPicPr>
          <p:cNvPr id="2050" name="Picture 2" descr="https://upload.wikimedia.org/wikipedia/commons/9/96/Penicillin_Production_at_the_Royal_Navy_Medical_School%2C_Clevedon%2C_Somerset%2C_1944_A25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2627869" cy="351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3160525" y="3001445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1944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www.gea.com/en/binaries/Pharma%20Product%20fermentation_tcm11-59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r="17022"/>
          <a:stretch/>
        </p:blipFill>
        <p:spPr bwMode="auto">
          <a:xfrm>
            <a:off x="4371225" y="3001445"/>
            <a:ext cx="3657159" cy="35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8028384" y="3001445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2014</a:t>
            </a:r>
            <a:endParaRPr lang="nl-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 vs. Recombinant DNA techniek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Enkele verschillen: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Enkele overeenkomsten: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Knippen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Plakken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DNA Synthese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Testen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8</a:t>
            </a:fld>
            <a:endParaRPr lang="nl-NL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241918"/>
              </p:ext>
            </p:extLst>
          </p:nvPr>
        </p:nvGraphicFramePr>
        <p:xfrm>
          <a:off x="539552" y="2276872"/>
          <a:ext cx="7872536" cy="1961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6268"/>
                <a:gridCol w="3936268"/>
              </a:tblGrid>
              <a:tr h="37084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chemeClr val="bg1"/>
                          </a:solidFill>
                        </a:rPr>
                        <a:t>Synthetische</a:t>
                      </a:r>
                      <a:r>
                        <a:rPr lang="nl-NL" b="1" baseline="0" dirty="0" smtClean="0">
                          <a:solidFill>
                            <a:schemeClr val="bg1"/>
                          </a:solidFill>
                        </a:rPr>
                        <a:t> biologie</a:t>
                      </a:r>
                      <a:endParaRPr lang="nl-NL" b="1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smtClean="0">
                          <a:solidFill>
                            <a:schemeClr val="bg1"/>
                          </a:solidFill>
                        </a:rPr>
                        <a:t>Recombinant DNA techniek</a:t>
                      </a:r>
                      <a:endParaRPr lang="nl-NL" b="1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</a:rPr>
                        <a:t>Computermodellen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>
                          <a:solidFill>
                            <a:schemeClr val="bg1"/>
                          </a:solidFill>
                        </a:rPr>
                        <a:t>Op goed geluk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 smtClean="0">
                          <a:solidFill>
                            <a:schemeClr val="bg1"/>
                          </a:solidFill>
                        </a:rPr>
                        <a:t>Modulariteit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>
                          <a:solidFill>
                            <a:schemeClr val="bg1"/>
                          </a:solidFill>
                        </a:rPr>
                        <a:t>Nutteloze onderdelen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i="1" dirty="0" err="1" smtClean="0">
                          <a:solidFill>
                            <a:schemeClr val="bg1"/>
                          </a:solidFill>
                        </a:rPr>
                        <a:t>Whole</a:t>
                      </a:r>
                      <a:r>
                        <a:rPr lang="nl-NL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i="1" dirty="0" err="1" smtClean="0">
                          <a:solidFill>
                            <a:schemeClr val="bg1"/>
                          </a:solidFill>
                        </a:rPr>
                        <a:t>genome</a:t>
                      </a:r>
                      <a:r>
                        <a:rPr lang="nl-NL" i="1" dirty="0" smtClean="0">
                          <a:solidFill>
                            <a:schemeClr val="bg1"/>
                          </a:solidFill>
                        </a:rPr>
                        <a:t> editing</a:t>
                      </a:r>
                      <a:endParaRPr lang="nl-NL" i="1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>
                          <a:solidFill>
                            <a:schemeClr val="bg1"/>
                          </a:solidFill>
                        </a:rPr>
                        <a:t>Gen voor gen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9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: jargon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Top-down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en 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bottom-up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i="1" dirty="0" err="1">
                <a:solidFill>
                  <a:schemeClr val="bg1">
                    <a:lumMod val="95000"/>
                  </a:schemeClr>
                </a:solidFill>
              </a:rPr>
              <a:t>Minimal</a:t>
            </a:r>
            <a:r>
              <a:rPr lang="nl-NL" sz="18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800" i="1" dirty="0" err="1">
                <a:solidFill>
                  <a:schemeClr val="bg1">
                    <a:lumMod val="95000"/>
                  </a:schemeClr>
                </a:solidFill>
              </a:rPr>
              <a:t>cell</a:t>
            </a:r>
            <a:endParaRPr lang="nl-NL" sz="1800" i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Gestandaardiseerde onderdelen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BioBricks</a:t>
            </a: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Onnatuurlijke elementen (basen, aminozuren, delen van genen)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basepaar  aminozuur,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		20  172!</a:t>
            </a: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2050" name="Picture 2" descr="https://upload.wikimedia.org/wikipedia/commons/b/b1/Synthetic_Biology_Open_Language_%28SBOL%29_standard_visual_symbol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5"/>
          <a:stretch/>
        </p:blipFill>
        <p:spPr bwMode="auto">
          <a:xfrm>
            <a:off x="4860032" y="343689"/>
            <a:ext cx="4008394" cy="366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4860032" y="40160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https://en.wikipedia.org/wiki/Synthetic_biology</a:t>
            </a:r>
          </a:p>
        </p:txBody>
      </p:sp>
      <p:pic>
        <p:nvPicPr>
          <p:cNvPr id="2056" name="Picture 8" descr="Image result for d5sics-d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r="43315" b="47095"/>
          <a:stretch/>
        </p:blipFill>
        <p:spPr bwMode="auto">
          <a:xfrm>
            <a:off x="4860032" y="4437112"/>
            <a:ext cx="3024336" cy="16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4860032" y="611655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 err="1" smtClean="0">
                <a:solidFill>
                  <a:schemeClr val="bg1"/>
                </a:solidFill>
              </a:rPr>
              <a:t>Malyshev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i="1" dirty="0" smtClean="0">
                <a:solidFill>
                  <a:schemeClr val="bg1"/>
                </a:solidFill>
              </a:rPr>
              <a:t>et al</a:t>
            </a:r>
            <a:r>
              <a:rPr lang="nl-NL" sz="1200" dirty="0" smtClean="0">
                <a:solidFill>
                  <a:schemeClr val="bg1"/>
                </a:solidFill>
              </a:rPr>
              <a:t>., 2014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4053095" y="66690"/>
            <a:ext cx="51274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 smtClean="0">
                <a:solidFill>
                  <a:schemeClr val="bg1"/>
                </a:solidFill>
              </a:rPr>
              <a:t>Zie ook:   </a:t>
            </a:r>
            <a:r>
              <a:rPr lang="nl-NL" sz="1200" dirty="0" smtClean="0">
                <a:solidFill>
                  <a:schemeClr val="bg1"/>
                </a:solidFill>
                <a:hlinkClick r:id="rId5"/>
              </a:rPr>
              <a:t>https</a:t>
            </a:r>
            <a:r>
              <a:rPr lang="nl-NL" sz="1200" dirty="0">
                <a:solidFill>
                  <a:schemeClr val="bg1"/>
                </a:solidFill>
                <a:hlinkClick r:id="rId5"/>
              </a:rPr>
              <a:t>://</a:t>
            </a:r>
            <a:r>
              <a:rPr lang="nl-NL" sz="1200" dirty="0" smtClean="0">
                <a:solidFill>
                  <a:schemeClr val="bg1"/>
                </a:solidFill>
                <a:hlinkClick r:id="rId5"/>
              </a:rPr>
              <a:t>www.youtube.com/watch?v=yFxKyk_uDFg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9</a:t>
            </a:fld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1944</Words>
  <Application>Microsoft Office PowerPoint</Application>
  <PresentationFormat>Diavoorstelling (4:3)</PresentationFormat>
  <Paragraphs>530</Paragraphs>
  <Slides>33</Slides>
  <Notes>33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4" baseType="lpstr">
      <vt:lpstr>Office-thema</vt:lpstr>
      <vt:lpstr>Synthetische biologie:  nog steeds in beweging  NIBI 2018 – zaterdag 13 januari  </vt:lpstr>
      <vt:lpstr>Doel van de workshop</vt:lpstr>
      <vt:lpstr>Waarom?</vt:lpstr>
      <vt:lpstr>Synthetische biologie</vt:lpstr>
      <vt:lpstr>Synthetische biologie</vt:lpstr>
      <vt:lpstr>Synthetische biologie</vt:lpstr>
      <vt:lpstr>Synthetische biologie</vt:lpstr>
      <vt:lpstr>Synbio vs. Recombinant DNA techniek</vt:lpstr>
      <vt:lpstr>Synbio: jargon</vt:lpstr>
      <vt:lpstr>PowerPoint-presentatie</vt:lpstr>
      <vt:lpstr>Minimale cel</vt:lpstr>
      <vt:lpstr>Top-down: Syn3.0</vt:lpstr>
      <vt:lpstr>Lesmodules</vt:lpstr>
      <vt:lpstr>Casus uit de toekomst: lichtgevende bomen</vt:lpstr>
      <vt:lpstr>Casus uit de toekomst: lichtgevende bomen</vt:lpstr>
      <vt:lpstr>Gevoelens tijdens redeneren</vt:lpstr>
      <vt:lpstr>Rampscenario: FertiBac crisis</vt:lpstr>
      <vt:lpstr>Rampscenario: FertiBac crisis</vt:lpstr>
      <vt:lpstr>Lesmodules</vt:lpstr>
      <vt:lpstr>Lesmodules bekijken</vt:lpstr>
      <vt:lpstr>Dialoog</vt:lpstr>
      <vt:lpstr>Achtergrondinformatie</vt:lpstr>
      <vt:lpstr>PowerPoint-presentatie</vt:lpstr>
      <vt:lpstr>Literatuur</vt:lpstr>
      <vt:lpstr>Virtueel laboratorium</vt:lpstr>
      <vt:lpstr>Virtueel laboratorium</vt:lpstr>
      <vt:lpstr>iGem challenge</vt:lpstr>
      <vt:lpstr>Lesmodule: Wat is er mogelijk en wenselijk?</vt:lpstr>
      <vt:lpstr>Lesmodule: Wat is er mogelijk en wenselijk?</vt:lpstr>
      <vt:lpstr>Lesmodule: Naar een kritisch perspectief</vt:lpstr>
      <vt:lpstr>Meningsvorming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Synthetische biologie:  wat kan en wat mag?  Meningsvorming door leerlingen</dc:title>
  <dc:creator>Michiel</dc:creator>
  <cp:lastModifiedBy>Michiel</cp:lastModifiedBy>
  <cp:revision>116</cp:revision>
  <dcterms:created xsi:type="dcterms:W3CDTF">2017-03-20T13:39:13Z</dcterms:created>
  <dcterms:modified xsi:type="dcterms:W3CDTF">2018-01-12T10:19:28Z</dcterms:modified>
</cp:coreProperties>
</file>