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324" r:id="rId2"/>
    <p:sldId id="309" r:id="rId3"/>
    <p:sldId id="316" r:id="rId4"/>
    <p:sldId id="325" r:id="rId5"/>
    <p:sldId id="326" r:id="rId6"/>
    <p:sldId id="322" r:id="rId7"/>
    <p:sldId id="314" r:id="rId8"/>
    <p:sldId id="320" r:id="rId9"/>
    <p:sldId id="321" r:id="rId10"/>
    <p:sldId id="323" r:id="rId11"/>
  </p:sldIdLst>
  <p:sldSz cx="9144000" cy="6858000" type="screen4x3"/>
  <p:notesSz cx="6858000" cy="9144000"/>
  <p:defaultTextStyle>
    <a:defPPr>
      <a:defRPr lang="nl-NL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73">
          <p15:clr>
            <a:srgbClr val="A4A3A4"/>
          </p15:clr>
        </p15:guide>
        <p15:guide id="2" pos="22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DEC"/>
    <a:srgbClr val="D72F26"/>
    <a:srgbClr val="D03124"/>
    <a:srgbClr val="EF7D00"/>
    <a:srgbClr val="89420D"/>
    <a:srgbClr val="259C92"/>
    <a:srgbClr val="34A09D"/>
    <a:srgbClr val="007C73"/>
    <a:srgbClr val="33ADAC"/>
    <a:srgbClr val="0084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17" autoAdjust="0"/>
    <p:restoredTop sz="82852" autoAdjust="0"/>
  </p:normalViewPr>
  <p:slideViewPr>
    <p:cSldViewPr snapToGrid="0" snapToObjects="1">
      <p:cViewPr varScale="1">
        <p:scale>
          <a:sx n="71" d="100"/>
          <a:sy n="71" d="100"/>
        </p:scale>
        <p:origin x="1954" y="53"/>
      </p:cViewPr>
      <p:guideLst>
        <p:guide orient="horz" pos="4273"/>
        <p:guide pos="22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0201E16-7309-405E-810B-5FCA9AFDD10F}" type="datetime1">
              <a:rPr lang="nl-NL"/>
              <a:pPr/>
              <a:t>24-5-2024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4074B61-66BF-48FA-BB78-F79AE791C4D7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290548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074B61-66BF-48FA-BB78-F79AE791C4D7}" type="slidenum">
              <a:rPr lang="nl-NL" smtClean="0"/>
              <a:pPr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774927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074B61-66BF-48FA-BB78-F79AE791C4D7}" type="slidenum">
              <a:rPr lang="nl-NL" smtClean="0"/>
              <a:pPr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12124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S + C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074B61-66BF-48FA-BB78-F79AE791C4D7}" type="slidenum">
              <a:rPr lang="nl-NL" smtClean="0"/>
              <a:pPr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246456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074B61-66BF-48FA-BB78-F79AE791C4D7}" type="slidenum">
              <a:rPr lang="nl-NL" smtClean="0"/>
              <a:pPr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945544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074B61-66BF-48FA-BB78-F79AE791C4D7}" type="slidenum">
              <a:rPr lang="nl-NL" smtClean="0"/>
              <a:pPr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495675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074B61-66BF-48FA-BB78-F79AE791C4D7}" type="slidenum">
              <a:rPr lang="nl-NL" smtClean="0"/>
              <a:pPr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782740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074B61-66BF-48FA-BB78-F79AE791C4D7}" type="slidenum">
              <a:rPr lang="nl-NL" smtClean="0"/>
              <a:pPr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207490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S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074B61-66BF-48FA-BB78-F79AE791C4D7}" type="slidenum">
              <a:rPr lang="nl-NL" smtClean="0"/>
              <a:pPr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574987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S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074B61-66BF-48FA-BB78-F79AE791C4D7}" type="slidenum">
              <a:rPr lang="nl-NL" smtClean="0"/>
              <a:pPr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904343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074B61-66BF-48FA-BB78-F79AE791C4D7}" type="slidenum">
              <a:rPr lang="nl-NL" smtClean="0"/>
              <a:pPr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35107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ssentite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nl-NL" dirty="0"/>
          </a:p>
        </p:txBody>
      </p:sp>
      <p:sp>
        <p:nvSpPr>
          <p:cNvPr id="6" name="Vrije vorm 5"/>
          <p:cNvSpPr/>
          <p:nvPr userDrawn="1"/>
        </p:nvSpPr>
        <p:spPr>
          <a:xfrm rot="16200000">
            <a:off x="1517993" y="1419676"/>
            <a:ext cx="862913" cy="196849"/>
          </a:xfrm>
          <a:custGeom>
            <a:avLst/>
            <a:gdLst>
              <a:gd name="connsiteX0" fmla="*/ 0 w 869950"/>
              <a:gd name="connsiteY0" fmla="*/ 0 h 196850"/>
              <a:gd name="connsiteX1" fmla="*/ 495300 w 869950"/>
              <a:gd name="connsiteY1" fmla="*/ 0 h 196850"/>
              <a:gd name="connsiteX2" fmla="*/ 606425 w 869950"/>
              <a:gd name="connsiteY2" fmla="*/ 107950 h 196850"/>
              <a:gd name="connsiteX3" fmla="*/ 704850 w 869950"/>
              <a:gd name="connsiteY3" fmla="*/ 3175 h 196850"/>
              <a:gd name="connsiteX4" fmla="*/ 869950 w 869950"/>
              <a:gd name="connsiteY4" fmla="*/ 3175 h 196850"/>
              <a:gd name="connsiteX5" fmla="*/ 869950 w 869950"/>
              <a:gd name="connsiteY5" fmla="*/ 196850 h 196850"/>
              <a:gd name="connsiteX6" fmla="*/ 0 w 869950"/>
              <a:gd name="connsiteY6" fmla="*/ 196850 h 196850"/>
              <a:gd name="connsiteX7" fmla="*/ 0 w 869950"/>
              <a:gd name="connsiteY7" fmla="*/ 0 h 196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69950" h="196850">
                <a:moveTo>
                  <a:pt x="0" y="0"/>
                </a:moveTo>
                <a:lnTo>
                  <a:pt x="495300" y="0"/>
                </a:lnTo>
                <a:lnTo>
                  <a:pt x="606425" y="107950"/>
                </a:lnTo>
                <a:lnTo>
                  <a:pt x="704850" y="3175"/>
                </a:lnTo>
                <a:lnTo>
                  <a:pt x="869950" y="3175"/>
                </a:lnTo>
                <a:lnTo>
                  <a:pt x="869950" y="196850"/>
                </a:lnTo>
                <a:lnTo>
                  <a:pt x="0" y="19685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8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nl-NL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7" name="Rechthoek 6"/>
          <p:cNvSpPr/>
          <p:nvPr userDrawn="1"/>
        </p:nvSpPr>
        <p:spPr>
          <a:xfrm>
            <a:off x="1854000" y="650875"/>
            <a:ext cx="193875" cy="435767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/>
          <p:cNvSpPr/>
          <p:nvPr userDrawn="1"/>
        </p:nvSpPr>
        <p:spPr>
          <a:xfrm>
            <a:off x="1851025" y="1949557"/>
            <a:ext cx="196851" cy="147532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Vrije vorm 5"/>
          <p:cNvSpPr/>
          <p:nvPr userDrawn="1"/>
        </p:nvSpPr>
        <p:spPr>
          <a:xfrm>
            <a:off x="936400" y="1411200"/>
            <a:ext cx="196850" cy="98425"/>
          </a:xfrm>
          <a:custGeom>
            <a:avLst/>
            <a:gdLst>
              <a:gd name="connsiteX0" fmla="*/ 0 w 196850"/>
              <a:gd name="connsiteY0" fmla="*/ 3175 h 98425"/>
              <a:gd name="connsiteX1" fmla="*/ 95250 w 196850"/>
              <a:gd name="connsiteY1" fmla="*/ 98425 h 98425"/>
              <a:gd name="connsiteX2" fmla="*/ 196850 w 196850"/>
              <a:gd name="connsiteY2" fmla="*/ 0 h 98425"/>
              <a:gd name="connsiteX3" fmla="*/ 0 w 196850"/>
              <a:gd name="connsiteY3" fmla="*/ 3175 h 98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850" h="98425">
                <a:moveTo>
                  <a:pt x="0" y="3175"/>
                </a:moveTo>
                <a:lnTo>
                  <a:pt x="95250" y="98425"/>
                </a:lnTo>
                <a:lnTo>
                  <a:pt x="196850" y="0"/>
                </a:lnTo>
                <a:lnTo>
                  <a:pt x="0" y="3175"/>
                </a:lnTo>
                <a:close/>
              </a:path>
            </a:pathLst>
          </a:custGeom>
          <a:solidFill>
            <a:srgbClr val="D72F26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nl-NL">
              <a:solidFill>
                <a:srgbClr val="FFFFFF"/>
              </a:solidFill>
              <a:ea typeface="ＭＳ Ｐゴシック" charset="-128"/>
            </a:endParaRPr>
          </a:p>
        </p:txBody>
      </p:sp>
      <p:grpSp>
        <p:nvGrpSpPr>
          <p:cNvPr id="17" name="Group 38"/>
          <p:cNvGrpSpPr/>
          <p:nvPr userDrawn="1"/>
        </p:nvGrpSpPr>
        <p:grpSpPr>
          <a:xfrm>
            <a:off x="428400" y="406800"/>
            <a:ext cx="4490508" cy="2715590"/>
            <a:chOff x="428625" y="513011"/>
            <a:chExt cx="4490508" cy="2715590"/>
          </a:xfrm>
          <a:solidFill>
            <a:srgbClr val="D72F26"/>
          </a:solidFill>
        </p:grpSpPr>
        <p:sp>
          <p:nvSpPr>
            <p:cNvPr id="18" name="Vrije vorm 7"/>
            <p:cNvSpPr/>
            <p:nvPr/>
          </p:nvSpPr>
          <p:spPr>
            <a:xfrm>
              <a:off x="428625" y="1555751"/>
              <a:ext cx="869950" cy="196850"/>
            </a:xfrm>
            <a:custGeom>
              <a:avLst/>
              <a:gdLst>
                <a:gd name="connsiteX0" fmla="*/ 0 w 869950"/>
                <a:gd name="connsiteY0" fmla="*/ 0 h 196850"/>
                <a:gd name="connsiteX1" fmla="*/ 495300 w 869950"/>
                <a:gd name="connsiteY1" fmla="*/ 0 h 196850"/>
                <a:gd name="connsiteX2" fmla="*/ 606425 w 869950"/>
                <a:gd name="connsiteY2" fmla="*/ 107950 h 196850"/>
                <a:gd name="connsiteX3" fmla="*/ 704850 w 869950"/>
                <a:gd name="connsiteY3" fmla="*/ 3175 h 196850"/>
                <a:gd name="connsiteX4" fmla="*/ 869950 w 869950"/>
                <a:gd name="connsiteY4" fmla="*/ 3175 h 196850"/>
                <a:gd name="connsiteX5" fmla="*/ 869950 w 869950"/>
                <a:gd name="connsiteY5" fmla="*/ 196850 h 196850"/>
                <a:gd name="connsiteX6" fmla="*/ 0 w 869950"/>
                <a:gd name="connsiteY6" fmla="*/ 196850 h 196850"/>
                <a:gd name="connsiteX7" fmla="*/ 0 w 869950"/>
                <a:gd name="connsiteY7" fmla="*/ 0 h 19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69950" h="196850">
                  <a:moveTo>
                    <a:pt x="0" y="0"/>
                  </a:moveTo>
                  <a:lnTo>
                    <a:pt x="495300" y="0"/>
                  </a:lnTo>
                  <a:lnTo>
                    <a:pt x="606425" y="107950"/>
                  </a:lnTo>
                  <a:lnTo>
                    <a:pt x="704850" y="3175"/>
                  </a:lnTo>
                  <a:lnTo>
                    <a:pt x="869950" y="3175"/>
                  </a:lnTo>
                  <a:lnTo>
                    <a:pt x="869950" y="196850"/>
                  </a:lnTo>
                  <a:lnTo>
                    <a:pt x="0" y="19685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nl-NL">
                <a:solidFill>
                  <a:srgbClr val="FFFFFF"/>
                </a:solidFill>
                <a:ea typeface="ＭＳ Ｐゴシック" charset="-128"/>
              </a:endParaRPr>
            </a:p>
          </p:txBody>
        </p:sp>
        <p:sp>
          <p:nvSpPr>
            <p:cNvPr id="19" name="Rechthoek 8"/>
            <p:cNvSpPr/>
            <p:nvPr/>
          </p:nvSpPr>
          <p:spPr>
            <a:xfrm>
              <a:off x="1298575" y="1558926"/>
              <a:ext cx="3620558" cy="193676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nl-NL">
                <a:solidFill>
                  <a:srgbClr val="FFFFFF"/>
                </a:solidFill>
                <a:ea typeface="ＭＳ Ｐゴシック" charset="-128"/>
              </a:endParaRPr>
            </a:p>
          </p:txBody>
        </p:sp>
        <p:sp>
          <p:nvSpPr>
            <p:cNvPr id="20" name="Titel 1"/>
            <p:cNvSpPr txBox="1">
              <a:spLocks/>
            </p:cNvSpPr>
            <p:nvPr/>
          </p:nvSpPr>
          <p:spPr>
            <a:xfrm>
              <a:off x="428625" y="513011"/>
              <a:ext cx="4490508" cy="1006228"/>
            </a:xfrm>
            <a:prstGeom prst="rect">
              <a:avLst/>
            </a:prstGeom>
            <a:grpFill/>
          </p:spPr>
          <p:txBody>
            <a:bodyPr lIns="180000" tIns="108000" rIns="72000" anchor="ctr" anchorCtr="0">
              <a:noAutofit/>
            </a:bodyPr>
            <a:lstStyle>
              <a:lvl1pPr algn="l">
                <a:lnSpc>
                  <a:spcPts val="3300"/>
                </a:lnSpc>
                <a:defRPr cap="all">
                  <a:solidFill>
                    <a:schemeClr val="bg1"/>
                  </a:solidFill>
                </a:defRPr>
              </a:lvl1pPr>
            </a:lstStyle>
            <a:p>
              <a:pPr marL="0" marR="0" lvl="0" indent="0" algn="l" defTabSz="457200" rtl="0" eaLnBrk="0" fontAlgn="base" latinLnBrk="0" hangingPunct="0">
                <a:lnSpc>
                  <a:spcPts val="34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3500" u="none" strike="noStrike" kern="1200" cap="all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/>
                  <a:cs typeface="Calibri"/>
                </a:rPr>
                <a:t>Tussentitel slide</a:t>
              </a:r>
            </a:p>
          </p:txBody>
        </p:sp>
        <p:sp>
          <p:nvSpPr>
            <p:cNvPr id="21" name="Subtitel 2"/>
            <p:cNvSpPr txBox="1">
              <a:spLocks/>
            </p:cNvSpPr>
            <p:nvPr/>
          </p:nvSpPr>
          <p:spPr>
            <a:xfrm>
              <a:off x="428625" y="1752602"/>
              <a:ext cx="4490508" cy="1475999"/>
            </a:xfrm>
            <a:prstGeom prst="rect">
              <a:avLst/>
            </a:prstGeom>
            <a:grpFill/>
          </p:spPr>
          <p:txBody>
            <a:bodyPr vert="horz" wrap="square" lIns="180000" tIns="64800" rIns="72000" bIns="162000" anchor="t" anchorCtr="0">
              <a:spAutoFit/>
            </a:bodyPr>
            <a:lstStyle>
              <a:lvl1pPr marL="0" indent="0" algn="l">
                <a:lnSpc>
                  <a:spcPts val="2500"/>
                </a:lnSpc>
                <a:buNone/>
                <a:defRPr sz="2400" cap="all" baseline="0">
                  <a:solidFill>
                    <a:srgbClr val="FFFFFF"/>
                  </a:solidFill>
                  <a:latin typeface="Arial Narrow"/>
                  <a:cs typeface="Arial Narrow"/>
                </a:defRPr>
              </a:lvl1pPr>
              <a:lvl2pPr marL="457200" indent="0" algn="ctr">
                <a:buNone/>
                <a:defRPr>
                  <a:solidFill>
                    <a:schemeClr val="tx1">
                      <a:tint val="75000"/>
                    </a:schemeClr>
                  </a:solidFill>
                </a:defRPr>
              </a:lvl2pPr>
              <a:lvl3pPr marL="914400" indent="0" algn="ctr">
                <a:buNone/>
                <a:defRPr>
                  <a:solidFill>
                    <a:schemeClr val="tx1">
                      <a:tint val="75000"/>
                    </a:schemeClr>
                  </a:solidFill>
                </a:defRPr>
              </a:lvl3pPr>
              <a:lvl4pPr marL="1371600" indent="0" algn="ctr">
                <a:buNone/>
                <a:defRPr>
                  <a:solidFill>
                    <a:schemeClr val="tx1">
                      <a:tint val="75000"/>
                    </a:schemeClr>
                  </a:solidFill>
                </a:defRPr>
              </a:lvl4pPr>
              <a:lvl5pPr marL="1828800" indent="0" algn="ctr">
                <a:buNone/>
                <a:defRPr>
                  <a:solidFill>
                    <a:schemeClr val="tx1">
                      <a:tint val="75000"/>
                    </a:schemeClr>
                  </a:solidFill>
                </a:defRPr>
              </a:lvl5pPr>
              <a:lvl6pPr marL="2286000" indent="0" algn="ctr">
                <a:buNone/>
                <a:defRPr>
                  <a:solidFill>
                    <a:schemeClr val="tx1">
                      <a:tint val="75000"/>
                    </a:schemeClr>
                  </a:solidFill>
                </a:defRPr>
              </a:lvl6pPr>
              <a:lvl7pPr marL="2743200" indent="0" algn="ctr">
                <a:buNone/>
                <a:defRPr>
                  <a:solidFill>
                    <a:schemeClr val="tx1">
                      <a:tint val="75000"/>
                    </a:schemeClr>
                  </a:solidFill>
                </a:defRPr>
              </a:lvl7pPr>
              <a:lvl8pPr marL="3200400" indent="0" algn="ctr">
                <a:buNone/>
                <a:defRPr>
                  <a:solidFill>
                    <a:schemeClr val="tx1">
                      <a:tint val="75000"/>
                    </a:schemeClr>
                  </a:solidFill>
                </a:defRPr>
              </a:lvl8pPr>
              <a:lvl9pPr marL="3657600" indent="0" algn="ctr">
                <a:buNone/>
                <a:defRPr>
                  <a:solidFill>
                    <a:schemeClr val="tx1">
                      <a:tint val="75000"/>
                    </a:schemeClr>
                  </a:solidFill>
                </a:defRPr>
              </a:lvl9pPr>
            </a:lstStyle>
            <a:p>
              <a:pPr lvl="0" eaLnBrk="0" hangingPunct="0">
                <a:spcBef>
                  <a:spcPts val="0"/>
                </a:spcBef>
                <a:defRPr/>
              </a:pPr>
              <a:r>
                <a:rPr lang="nl-NL" dirty="0">
                  <a:latin typeface="Calibri"/>
                  <a:cs typeface="Calibri"/>
                </a:rPr>
                <a:t>Dupliceer deze SLIDE als je deze </a:t>
              </a:r>
              <a:r>
                <a:rPr lang="nl-NL" dirty="0" err="1">
                  <a:latin typeface="Calibri"/>
                  <a:cs typeface="Calibri"/>
                </a:rPr>
                <a:t>lay</a:t>
              </a:r>
              <a:r>
                <a:rPr lang="nl-NL" dirty="0">
                  <a:latin typeface="Calibri"/>
                  <a:cs typeface="Calibri"/>
                </a:rPr>
                <a:t> out vaker wilt gebruiken. Het beeld kan gewisseld worden. </a:t>
              </a:r>
            </a:p>
          </p:txBody>
        </p:sp>
      </p:grp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9528" y="5214940"/>
            <a:ext cx="2159187" cy="119062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kst slide 1 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>
            <a:spLocks noChangeArrowheads="1"/>
          </p:cNvSpPr>
          <p:nvPr userDrawn="1"/>
        </p:nvSpPr>
        <p:spPr bwMode="auto">
          <a:xfrm>
            <a:off x="5614990" y="6625581"/>
            <a:ext cx="313213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nl-NL" sz="900">
                <a:solidFill>
                  <a:schemeClr val="bg1"/>
                </a:solidFill>
              </a:rPr>
              <a:t>Vrije Universiteit Amsterdam</a:t>
            </a:r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0" hasCustomPrompt="1"/>
          </p:nvPr>
        </p:nvSpPr>
        <p:spPr>
          <a:xfrm>
            <a:off x="322909" y="1440000"/>
            <a:ext cx="8461093" cy="4968000"/>
          </a:xfrm>
        </p:spPr>
        <p:txBody>
          <a:bodyPr>
            <a:noAutofit/>
          </a:bodyPr>
          <a:lstStyle>
            <a:lvl1pPr marL="270000" indent="0">
              <a:spcBef>
                <a:spcPts val="0"/>
              </a:spcBef>
              <a:buNone/>
              <a:defRPr sz="2600">
                <a:latin typeface="Calibri"/>
                <a:cs typeface="Calibri"/>
              </a:defRPr>
            </a:lvl1pPr>
            <a:lvl2pPr marL="270000" indent="-270000">
              <a:spcBef>
                <a:spcPts val="0"/>
              </a:spcBef>
              <a:buClr>
                <a:srgbClr val="B10F20"/>
              </a:buClr>
              <a:buSzPct val="80000"/>
              <a:buFont typeface="Wingdings" charset="2"/>
              <a:buChar char="§"/>
              <a:defRPr sz="2600">
                <a:latin typeface="Calibri"/>
                <a:cs typeface="Calibri"/>
              </a:defRPr>
            </a:lvl2pPr>
            <a:lvl3pPr marL="612900" indent="-342900">
              <a:spcBef>
                <a:spcPts val="200"/>
              </a:spcBef>
              <a:buClr>
                <a:srgbClr val="B10F20"/>
              </a:buClr>
              <a:buSzPct val="80000"/>
              <a:buFont typeface="Lucida Grande"/>
              <a:buChar char="&gt;"/>
              <a:defRPr sz="2000"/>
            </a:lvl3pPr>
            <a:lvl4pPr marL="809625" indent="-270000">
              <a:spcBef>
                <a:spcPts val="600"/>
              </a:spcBef>
              <a:buClr>
                <a:srgbClr val="B10F20"/>
              </a:buClr>
              <a:buSzPct val="80000"/>
              <a:buFont typeface="Arial"/>
              <a:buChar char="&gt;"/>
              <a:defRPr sz="2000"/>
            </a:lvl4pPr>
            <a:lvl5pPr marL="1080000" indent="-270000">
              <a:spcBef>
                <a:spcPts val="600"/>
              </a:spcBef>
              <a:buClr>
                <a:srgbClr val="B10F20"/>
              </a:buClr>
              <a:buSzPct val="80000"/>
              <a:buFont typeface="Arial"/>
              <a:buChar char="&gt;"/>
              <a:defRPr sz="2000"/>
            </a:lvl5pPr>
          </a:lstStyle>
          <a:p>
            <a:pPr>
              <a:buClr>
                <a:srgbClr val="800000"/>
              </a:buClr>
              <a:defRPr/>
            </a:pPr>
            <a:r>
              <a:rPr lang="nl-NL" dirty="0"/>
              <a:t>Standaard slide, 1 </a:t>
            </a:r>
            <a:r>
              <a:rPr lang="nl-NL" dirty="0" err="1"/>
              <a:t>koloms</a:t>
            </a:r>
            <a:r>
              <a:rPr lang="nl-NL" dirty="0"/>
              <a:t>, voor tekst, grafieken, tabellen of </a:t>
            </a:r>
            <a:r>
              <a:rPr lang="nl-NL" dirty="0" err="1"/>
              <a:t>infographics</a:t>
            </a:r>
            <a:r>
              <a:rPr lang="nl-NL" dirty="0"/>
              <a:t>. Kopieer voor extra slides</a:t>
            </a:r>
          </a:p>
          <a:p>
            <a:pPr marL="540000" lvl="1">
              <a:defRPr/>
            </a:pPr>
            <a:r>
              <a:rPr lang="nl-NL" dirty="0" err="1"/>
              <a:t>Bullettekst</a:t>
            </a:r>
            <a:endParaRPr lang="nl-NL" dirty="0"/>
          </a:p>
          <a:p>
            <a:pPr marL="828000" lvl="2" indent="-262800">
              <a:spcBef>
                <a:spcPts val="0"/>
              </a:spcBef>
              <a:defRPr/>
            </a:pPr>
            <a:r>
              <a:rPr lang="nl-NL" dirty="0"/>
              <a:t>Tweede </a:t>
            </a:r>
            <a:r>
              <a:rPr lang="nl-NL" dirty="0" err="1"/>
              <a:t>bullet</a:t>
            </a:r>
            <a:endParaRPr lang="nl-NL" dirty="0"/>
          </a:p>
        </p:txBody>
      </p:sp>
      <p:sp>
        <p:nvSpPr>
          <p:cNvPr id="6" name="Titel 1"/>
          <p:cNvSpPr txBox="1">
            <a:spLocks/>
          </p:cNvSpPr>
          <p:nvPr userDrawn="1"/>
        </p:nvSpPr>
        <p:spPr>
          <a:xfrm>
            <a:off x="107504" y="116632"/>
            <a:ext cx="8928992" cy="1080000"/>
          </a:xfrm>
          <a:prstGeom prst="rect">
            <a:avLst/>
          </a:prstGeom>
          <a:solidFill>
            <a:srgbClr val="D72F26">
              <a:alpha val="89804"/>
            </a:srgbClr>
          </a:solidFill>
          <a:ln>
            <a:noFill/>
          </a:ln>
          <a:effectLst>
            <a:outerShdw blurRad="50800" dist="38100" dir="5400000" algn="ctr" rotWithShape="0">
              <a:srgbClr val="A6A6A6">
                <a:alpha val="40000"/>
              </a:srgbClr>
            </a:outerShdw>
          </a:effectLst>
        </p:spPr>
        <p:txBody>
          <a:bodyPr lIns="288000" tIns="0" rIns="0" bIns="0" anchor="ctr">
            <a:noAutofit/>
          </a:bodyPr>
          <a:lstStyle>
            <a:lvl1pPr algn="l" defTabSz="457200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kern="1200" cap="all" baseline="0">
                <a:solidFill>
                  <a:schemeClr val="bg1"/>
                </a:solidFill>
                <a:latin typeface="Calibri"/>
                <a:ea typeface="ＭＳ Ｐゴシック" charset="-128"/>
                <a:cs typeface="Arial Narrow Bold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 Bold" charset="0"/>
                <a:ea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 Bold" charset="0"/>
                <a:ea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 Bold" charset="0"/>
                <a:ea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 Bold" charset="0"/>
                <a:ea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 Bold" charset="0"/>
                <a:ea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 Bold" charset="0"/>
                <a:ea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 Bold" charset="0"/>
                <a:ea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 Bold" charset="0"/>
                <a:ea typeface="ＭＳ Ｐゴシック" charset="-128"/>
              </a:defRPr>
            </a:lvl9pPr>
          </a:lstStyle>
          <a:p>
            <a:r>
              <a:rPr lang="en-US" dirty="0" err="1">
                <a:latin typeface="Calibri" panose="020F0502020204030204" pitchFamily="34" charset="0"/>
                <a:cs typeface="Calibri"/>
              </a:rPr>
              <a:t>Tekst</a:t>
            </a:r>
            <a:r>
              <a:rPr lang="en-US" dirty="0">
                <a:latin typeface="Calibri" panose="020F0502020204030204" pitchFamily="34" charset="0"/>
                <a:cs typeface="Calibri"/>
              </a:rPr>
              <a:t> slide 1 </a:t>
            </a:r>
            <a:r>
              <a:rPr lang="en-US" dirty="0" err="1">
                <a:latin typeface="Calibri" panose="020F0502020204030204" pitchFamily="34" charset="0"/>
                <a:cs typeface="Calibri"/>
              </a:rPr>
              <a:t>kolom</a:t>
            </a:r>
            <a:endParaRPr lang="nl-NL" dirty="0">
              <a:latin typeface="Calibri" panose="020F0502020204030204" pitchFamily="34" charset="0"/>
            </a:endParaRPr>
          </a:p>
        </p:txBody>
      </p:sp>
      <p:sp>
        <p:nvSpPr>
          <p:cNvPr id="7" name="Driehoekje"/>
          <p:cNvSpPr/>
          <p:nvPr userDrawn="1"/>
        </p:nvSpPr>
        <p:spPr>
          <a:xfrm flipV="1">
            <a:off x="617540" y="1195389"/>
            <a:ext cx="192087" cy="107951"/>
          </a:xfrm>
          <a:prstGeom prst="triangle">
            <a:avLst/>
          </a:prstGeom>
          <a:solidFill>
            <a:srgbClr val="EF7D00">
              <a:alpha val="90000"/>
            </a:srgbClr>
          </a:solidFill>
          <a:ln w="6350">
            <a:noFill/>
          </a:ln>
          <a:effectLst>
            <a:outerShdw blurRad="50800" dist="38100" dir="5400000" algn="ctr" rotWithShape="0">
              <a:srgbClr val="A6A6A6">
                <a:alpha val="40000"/>
              </a:srgb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>
              <a:solidFill>
                <a:srgbClr val="FFFFFF"/>
              </a:solidFill>
              <a:ea typeface="ＭＳ Ｐゴシック" charset="-128"/>
            </a:endParaRPr>
          </a:p>
        </p:txBody>
      </p:sp>
      <p:pic>
        <p:nvPicPr>
          <p:cNvPr id="8" name="Afbeelding 19" descr="VU_NL_400px-15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56552" y="6237288"/>
            <a:ext cx="1033463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383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1301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idx="1"/>
          </p:nvPr>
        </p:nvSpPr>
        <p:spPr>
          <a:xfrm>
            <a:off x="457200" y="1442492"/>
            <a:ext cx="8229600" cy="46836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buClr>
                <a:srgbClr val="800000"/>
              </a:buClr>
              <a:defRPr/>
            </a:pPr>
            <a:r>
              <a:rPr lang="nl-NL" dirty="0"/>
              <a:t>Standaard slide, 1 </a:t>
            </a:r>
            <a:r>
              <a:rPr lang="nl-NL" dirty="0" err="1"/>
              <a:t>koloms</a:t>
            </a:r>
            <a:r>
              <a:rPr lang="nl-NL" dirty="0"/>
              <a:t>, voor tekst, grafieken, tabellen of </a:t>
            </a:r>
            <a:r>
              <a:rPr lang="nl-NL" dirty="0" err="1"/>
              <a:t>infographics</a:t>
            </a:r>
            <a:r>
              <a:rPr lang="nl-NL" dirty="0"/>
              <a:t>. Kopieer voor extra slides</a:t>
            </a:r>
          </a:p>
          <a:p>
            <a:pPr marL="540000" lvl="1">
              <a:defRPr/>
            </a:pPr>
            <a:r>
              <a:rPr lang="nl-NL" dirty="0" err="1"/>
              <a:t>Bullettekst</a:t>
            </a:r>
            <a:endParaRPr lang="nl-NL" dirty="0"/>
          </a:p>
          <a:p>
            <a:pPr marL="828000" lvl="2" indent="-262800">
              <a:spcBef>
                <a:spcPts val="0"/>
              </a:spcBef>
              <a:defRPr/>
            </a:pPr>
            <a:r>
              <a:rPr lang="nl-NL" dirty="0"/>
              <a:t>Tweede </a:t>
            </a:r>
            <a:r>
              <a:rPr lang="nl-NL" dirty="0" err="1"/>
              <a:t>bullet</a:t>
            </a:r>
            <a:endParaRPr lang="nl-N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2" r:id="rId2"/>
    <p:sldLayoutId id="2147483657" r:id="rId3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Arial Narrow Bold"/>
          <a:ea typeface="ＭＳ Ｐゴシック" charset="-128"/>
          <a:cs typeface="Arial Narrow Bold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Narrow Bold" charset="0"/>
          <a:ea typeface="ＭＳ Ｐゴシック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Narrow Bold" charset="0"/>
          <a:ea typeface="ＭＳ Ｐゴシック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Narrow Bold" charset="0"/>
          <a:ea typeface="ＭＳ Ｐゴシック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Narrow Bold" charset="0"/>
          <a:ea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Narrow Bold" charset="0"/>
          <a:ea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Narrow Bold" charset="0"/>
          <a:ea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Narrow Bold" charset="0"/>
          <a:ea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Narrow Bold" charset="0"/>
          <a:ea typeface="ＭＳ Ｐゴシック" charset="-128"/>
        </a:defRPr>
      </a:lvl9pPr>
    </p:titleStyle>
    <p:bodyStyle>
      <a:lvl1pPr marL="271463" indent="0" algn="l" defTabSz="457200" rtl="0" eaLnBrk="1" fontAlgn="base" hangingPunct="1">
        <a:spcBef>
          <a:spcPct val="20000"/>
        </a:spcBef>
        <a:spcAft>
          <a:spcPct val="0"/>
        </a:spcAft>
        <a:buFontTx/>
        <a:buNone/>
        <a:defRPr sz="24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271463" indent="-271463" algn="l" defTabSz="457200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80000"/>
        <a:buFont typeface="Lucida Grande"/>
        <a:buChar char="&gt;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542925" indent="-271463" algn="l" defTabSz="457200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80000"/>
        <a:buFont typeface="Lucida Grande"/>
        <a:buChar char="&gt;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885825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80000"/>
        <a:buFont typeface="Lucida Grande"/>
        <a:buChar char="&gt;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885825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80000"/>
        <a:buFont typeface="Lucida Grande"/>
        <a:buChar char="&gt;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von.nl/biologie-uitbeeldpractica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c.l.geraedts@vu.nl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3.emf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.png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/>
          <p:cNvSpPr txBox="1">
            <a:spLocks/>
          </p:cNvSpPr>
          <p:nvPr/>
        </p:nvSpPr>
        <p:spPr>
          <a:xfrm>
            <a:off x="107504" y="116632"/>
            <a:ext cx="8928992" cy="1080000"/>
          </a:xfrm>
          <a:prstGeom prst="rect">
            <a:avLst/>
          </a:prstGeom>
          <a:solidFill>
            <a:srgbClr val="D72F26"/>
          </a:solidFill>
          <a:ln>
            <a:noFill/>
          </a:ln>
          <a:effectLst>
            <a:outerShdw blurRad="50800" dist="38100" dir="5400000" algn="ctr" rotWithShape="0">
              <a:srgbClr val="A6A6A6">
                <a:alpha val="40000"/>
              </a:srgbClr>
            </a:outerShdw>
          </a:effectLst>
        </p:spPr>
        <p:txBody>
          <a:bodyPr lIns="288000" tIns="0" rIns="0" bIns="0" anchor="ctr">
            <a:noAutofit/>
          </a:bodyPr>
          <a:lstStyle>
            <a:lvl1pPr algn="l" defTabSz="457200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kern="1200" cap="all" baseline="0">
                <a:solidFill>
                  <a:schemeClr val="bg1"/>
                </a:solidFill>
                <a:latin typeface="Calibri"/>
                <a:ea typeface="ＭＳ Ｐゴシック" charset="-128"/>
                <a:cs typeface="Arial Narrow Bold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 Bold" charset="0"/>
                <a:ea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 Bold" charset="0"/>
                <a:ea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 Bold" charset="0"/>
                <a:ea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 Bold" charset="0"/>
                <a:ea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 Bold" charset="0"/>
                <a:ea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 Bold" charset="0"/>
                <a:ea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 Bold" charset="0"/>
                <a:ea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 Bold" charset="0"/>
                <a:ea typeface="ＭＳ Ｐゴシック" charset="-128"/>
              </a:defRPr>
            </a:lvl9pPr>
          </a:lstStyle>
          <a:p>
            <a:r>
              <a:rPr lang="en-US" sz="2800" dirty="0">
                <a:latin typeface="Lucida Sans" panose="020B0602030504020204" pitchFamily="34" charset="0"/>
                <a:cs typeface="Calibri"/>
              </a:rPr>
              <a:t>CHROMOSOMEN IN TOUW</a:t>
            </a:r>
            <a:endParaRPr lang="nl-NL" sz="2800" dirty="0">
              <a:latin typeface="Lucida Sans" panose="020B0602030504020204" pitchFamily="34" charset="0"/>
            </a:endParaRPr>
          </a:p>
        </p:txBody>
      </p:sp>
      <p:sp>
        <p:nvSpPr>
          <p:cNvPr id="10" name="Driehoekje"/>
          <p:cNvSpPr/>
          <p:nvPr/>
        </p:nvSpPr>
        <p:spPr>
          <a:xfrm flipV="1">
            <a:off x="617540" y="1195389"/>
            <a:ext cx="192087" cy="107951"/>
          </a:xfrm>
          <a:prstGeom prst="triangle">
            <a:avLst/>
          </a:prstGeom>
          <a:solidFill>
            <a:srgbClr val="D72F26">
              <a:alpha val="90000"/>
            </a:srgbClr>
          </a:solidFill>
          <a:ln w="6350">
            <a:noFill/>
          </a:ln>
          <a:effectLst>
            <a:outerShdw blurRad="50800" dist="38100" dir="5400000" algn="ctr" rotWithShape="0">
              <a:srgbClr val="A6A6A6">
                <a:alpha val="40000"/>
              </a:srgb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442830" y="1549101"/>
            <a:ext cx="8461093" cy="483476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70000" indent="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Tx/>
              <a:buNone/>
              <a:defRPr sz="2600" kern="12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</a:defRPr>
            </a:lvl1pPr>
            <a:lvl2pPr marL="270000" indent="-270000" algn="l" defTabSz="457200" rtl="0" eaLnBrk="0" fontAlgn="base" hangingPunct="0">
              <a:spcBef>
                <a:spcPts val="0"/>
              </a:spcBef>
              <a:spcAft>
                <a:spcPct val="0"/>
              </a:spcAft>
              <a:buClr>
                <a:srgbClr val="B10F20"/>
              </a:buClr>
              <a:buSzPct val="80000"/>
              <a:buFont typeface="Wingdings" charset="2"/>
              <a:buChar char="§"/>
              <a:defRPr sz="2600" kern="12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</a:defRPr>
            </a:lvl2pPr>
            <a:lvl3pPr marL="612900" indent="-342900" algn="l" defTabSz="45720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B10F20"/>
              </a:buClr>
              <a:buSzPct val="80000"/>
              <a:buFont typeface="Lucida Grande"/>
              <a:buChar char="&gt;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809625" indent="-270000" algn="l" defTabSz="45720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B10F20"/>
              </a:buClr>
              <a:buSzPct val="80000"/>
              <a:buFont typeface="Arial"/>
              <a:buChar char="&gt;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1080000" indent="-270000" algn="l" defTabSz="45720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B10F20"/>
              </a:buClr>
              <a:buSzPct val="80000"/>
              <a:buFont typeface="Arial"/>
              <a:buChar char="&gt;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9875">
              <a:spcBef>
                <a:spcPts val="600"/>
              </a:spcBef>
            </a:pPr>
            <a:r>
              <a:rPr lang="nl-NL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Model (af)maken: </a:t>
            </a:r>
          </a:p>
          <a:p>
            <a:pPr marL="269875">
              <a:spcBef>
                <a:spcPts val="600"/>
              </a:spcBef>
            </a:pPr>
            <a:r>
              <a:rPr lang="nl-NL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1. Zorg ervoor dat je een set hebt van </a:t>
            </a:r>
            <a:br>
              <a:rPr lang="nl-NL" sz="28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nl-NL" sz="28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tien</a:t>
            </a:r>
            <a:r>
              <a:rPr lang="nl-NL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 chromosomen (dus </a:t>
            </a:r>
            <a:r>
              <a:rPr lang="nl-NL" sz="28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vijf</a:t>
            </a:r>
            <a:r>
              <a:rPr lang="nl-NL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 paren).</a:t>
            </a:r>
          </a:p>
          <a:p>
            <a:pPr marL="269875">
              <a:spcBef>
                <a:spcPts val="600"/>
              </a:spcBef>
            </a:pPr>
            <a:r>
              <a:rPr lang="nl-NL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2. Leg knoopjes in de uiteindes.</a:t>
            </a:r>
          </a:p>
          <a:p>
            <a:pPr marL="269875">
              <a:spcBef>
                <a:spcPts val="600"/>
              </a:spcBef>
            </a:pPr>
            <a:r>
              <a:rPr lang="nl-NL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3. Zet… 	op elk ROOD allel </a:t>
            </a:r>
            <a:r>
              <a:rPr lang="nl-NL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R</a:t>
            </a:r>
            <a:r>
              <a:rPr lang="nl-NL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 of </a:t>
            </a:r>
            <a:r>
              <a:rPr lang="nl-NL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r</a:t>
            </a:r>
          </a:p>
          <a:p>
            <a:pPr marL="269875">
              <a:spcBef>
                <a:spcPts val="600"/>
              </a:spcBef>
            </a:pPr>
            <a:r>
              <a:rPr lang="nl-NL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				</a:t>
            </a:r>
            <a:r>
              <a:rPr lang="nl-NL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op elk BLAUW allel </a:t>
            </a:r>
            <a:r>
              <a:rPr lang="nl-NL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H</a:t>
            </a:r>
            <a:r>
              <a:rPr lang="nl-NL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 of </a:t>
            </a:r>
            <a:r>
              <a:rPr lang="nl-NL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h</a:t>
            </a:r>
          </a:p>
          <a:p>
            <a:pPr marL="269875">
              <a:spcBef>
                <a:spcPts val="600"/>
              </a:spcBef>
            </a:pPr>
            <a:r>
              <a:rPr lang="nl-NL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				op elk GROEN allel </a:t>
            </a:r>
            <a:r>
              <a:rPr lang="nl-NL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I</a:t>
            </a:r>
            <a:r>
              <a:rPr lang="nl-NL" sz="2800" b="1" baseline="30000" dirty="0">
                <a:latin typeface="Calibri Light" panose="020F0302020204030204" pitchFamily="34" charset="0"/>
                <a:cs typeface="Calibri Light" panose="020F0302020204030204" pitchFamily="34" charset="0"/>
              </a:rPr>
              <a:t>A</a:t>
            </a:r>
            <a:r>
              <a:rPr lang="nl-NL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nl-NL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I</a:t>
            </a:r>
            <a:r>
              <a:rPr lang="nl-NL" sz="2800" b="1" baseline="30000" dirty="0">
                <a:latin typeface="Calibri Light" panose="020F0302020204030204" pitchFamily="34" charset="0"/>
                <a:cs typeface="Calibri Light" panose="020F0302020204030204" pitchFamily="34" charset="0"/>
              </a:rPr>
              <a:t>B</a:t>
            </a:r>
            <a:r>
              <a:rPr lang="nl-NL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 of </a:t>
            </a:r>
            <a:r>
              <a:rPr lang="nl-NL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i</a:t>
            </a:r>
          </a:p>
          <a:p>
            <a:pPr marL="269875">
              <a:spcBef>
                <a:spcPts val="600"/>
              </a:spcBef>
            </a:pPr>
            <a:r>
              <a:rPr lang="nl-NL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				op elk ZWART allel </a:t>
            </a:r>
            <a:r>
              <a:rPr lang="nl-NL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T</a:t>
            </a:r>
            <a:r>
              <a:rPr lang="nl-NL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 of </a:t>
            </a:r>
            <a:r>
              <a:rPr lang="nl-NL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t</a:t>
            </a:r>
            <a:br>
              <a:rPr lang="nl-NL" sz="28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nl-NL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				op elk GEVLEKT allel </a:t>
            </a:r>
            <a:r>
              <a:rPr lang="nl-NL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X</a:t>
            </a:r>
            <a:r>
              <a:rPr lang="nl-NL" sz="2800" b="1" baseline="30000" dirty="0">
                <a:latin typeface="Calibri Light" panose="020F0302020204030204" pitchFamily="34" charset="0"/>
                <a:cs typeface="Calibri Light" panose="020F0302020204030204" pitchFamily="34" charset="0"/>
              </a:rPr>
              <a:t>D</a:t>
            </a:r>
            <a:r>
              <a:rPr lang="nl-NL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nl-NL" sz="2800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X</a:t>
            </a:r>
            <a:r>
              <a:rPr lang="nl-NL" sz="2800" b="1" baseline="30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</a:t>
            </a:r>
            <a:r>
              <a:rPr lang="nl-NL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  <a:p>
            <a:pPr marL="269875">
              <a:spcBef>
                <a:spcPts val="600"/>
              </a:spcBef>
            </a:pPr>
            <a:endParaRPr lang="nl-NL" sz="28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69875">
              <a:spcBef>
                <a:spcPts val="600"/>
              </a:spcBef>
            </a:pPr>
            <a:endParaRPr lang="nl-NL" sz="2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4555368"/>
      </p:ext>
    </p:extLst>
  </p:cSld>
  <p:clrMapOvr>
    <a:masterClrMapping/>
  </p:clrMapOvr>
  <p:transition advClick="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/>
          <p:cNvSpPr txBox="1">
            <a:spLocks/>
          </p:cNvSpPr>
          <p:nvPr/>
        </p:nvSpPr>
        <p:spPr>
          <a:xfrm>
            <a:off x="107504" y="116632"/>
            <a:ext cx="8928992" cy="1080000"/>
          </a:xfrm>
          <a:prstGeom prst="rect">
            <a:avLst/>
          </a:prstGeom>
          <a:solidFill>
            <a:srgbClr val="D72F26"/>
          </a:solidFill>
          <a:ln>
            <a:noFill/>
          </a:ln>
          <a:effectLst>
            <a:outerShdw blurRad="50800" dist="38100" dir="5400000" algn="ctr" rotWithShape="0">
              <a:srgbClr val="A6A6A6">
                <a:alpha val="40000"/>
              </a:srgbClr>
            </a:outerShdw>
          </a:effectLst>
        </p:spPr>
        <p:txBody>
          <a:bodyPr lIns="288000" tIns="0" rIns="0" bIns="0" anchor="ctr">
            <a:noAutofit/>
          </a:bodyPr>
          <a:lstStyle>
            <a:lvl1pPr algn="l" defTabSz="457200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kern="1200" cap="all" baseline="0">
                <a:solidFill>
                  <a:schemeClr val="bg1"/>
                </a:solidFill>
                <a:latin typeface="Calibri"/>
                <a:ea typeface="ＭＳ Ｐゴシック" charset="-128"/>
                <a:cs typeface="Arial Narrow Bold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 Bold" charset="0"/>
                <a:ea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 Bold" charset="0"/>
                <a:ea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 Bold" charset="0"/>
                <a:ea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 Bold" charset="0"/>
                <a:ea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 Bold" charset="0"/>
                <a:ea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 Bold" charset="0"/>
                <a:ea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 Bold" charset="0"/>
                <a:ea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 Bold" charset="0"/>
                <a:ea typeface="ＭＳ Ｐゴシック" charset="-128"/>
              </a:defRPr>
            </a:lvl9pPr>
          </a:lstStyle>
          <a:p>
            <a:r>
              <a:rPr lang="en-US" sz="2800" dirty="0">
                <a:latin typeface="Lucida Sans" panose="020B0602030504020204" pitchFamily="34" charset="0"/>
                <a:cs typeface="Calibri"/>
              </a:rPr>
              <a:t>MEER WETEN?</a:t>
            </a:r>
            <a:endParaRPr lang="nl-NL" sz="2800" dirty="0">
              <a:latin typeface="Lucida Sans" panose="020B0602030504020204" pitchFamily="34" charset="0"/>
            </a:endParaRPr>
          </a:p>
        </p:txBody>
      </p:sp>
      <p:sp>
        <p:nvSpPr>
          <p:cNvPr id="10" name="Driehoekje"/>
          <p:cNvSpPr/>
          <p:nvPr/>
        </p:nvSpPr>
        <p:spPr>
          <a:xfrm flipV="1">
            <a:off x="617540" y="1195389"/>
            <a:ext cx="192087" cy="107951"/>
          </a:xfrm>
          <a:prstGeom prst="triangle">
            <a:avLst/>
          </a:prstGeom>
          <a:solidFill>
            <a:srgbClr val="D72F26">
              <a:alpha val="90000"/>
            </a:srgbClr>
          </a:solidFill>
          <a:ln w="6350">
            <a:noFill/>
          </a:ln>
          <a:effectLst>
            <a:outerShdw blurRad="50800" dist="38100" dir="5400000" algn="ctr" rotWithShape="0">
              <a:srgbClr val="A6A6A6">
                <a:alpha val="40000"/>
              </a:srgb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442830" y="1966321"/>
            <a:ext cx="8461093" cy="441754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70000" indent="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Tx/>
              <a:buNone/>
              <a:defRPr sz="2600" kern="12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</a:defRPr>
            </a:lvl1pPr>
            <a:lvl2pPr marL="270000" indent="-270000" algn="l" defTabSz="457200" rtl="0" eaLnBrk="0" fontAlgn="base" hangingPunct="0">
              <a:spcBef>
                <a:spcPts val="0"/>
              </a:spcBef>
              <a:spcAft>
                <a:spcPct val="0"/>
              </a:spcAft>
              <a:buClr>
                <a:srgbClr val="B10F20"/>
              </a:buClr>
              <a:buSzPct val="80000"/>
              <a:buFont typeface="Wingdings" charset="2"/>
              <a:buChar char="§"/>
              <a:defRPr sz="2600" kern="12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</a:defRPr>
            </a:lvl2pPr>
            <a:lvl3pPr marL="612900" indent="-342900" algn="l" defTabSz="45720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B10F20"/>
              </a:buClr>
              <a:buSzPct val="80000"/>
              <a:buFont typeface="Lucida Grande"/>
              <a:buChar char="&gt;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809625" indent="-270000" algn="l" defTabSz="45720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B10F20"/>
              </a:buClr>
              <a:buSzPct val="80000"/>
              <a:buFont typeface="Arial"/>
              <a:buChar char="&gt;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1080000" indent="-270000" algn="l" defTabSz="45720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B10F20"/>
              </a:buClr>
              <a:buSzPct val="80000"/>
              <a:buFont typeface="Arial"/>
              <a:buChar char="&gt;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9875">
              <a:spcBef>
                <a:spcPts val="600"/>
              </a:spcBef>
            </a:pP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Meer dan 50 </a:t>
            </a:r>
            <a:r>
              <a:rPr lang="en-US" sz="2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practica</a:t>
            </a: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zijn</a:t>
            </a: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te</a:t>
            </a: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downloaden</a:t>
            </a: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 via:</a:t>
            </a:r>
          </a:p>
          <a:p>
            <a:pPr marL="269875">
              <a:spcBef>
                <a:spcPts val="600"/>
              </a:spcBef>
            </a:pP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  <a:hlinkClick r:id="rId3"/>
              </a:rPr>
              <a:t>https://www.nvon.nl/biologie-uitbeeldpractica</a:t>
            </a:r>
            <a:endParaRPr lang="en-US" sz="2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69875">
              <a:spcBef>
                <a:spcPts val="600"/>
              </a:spcBef>
            </a:pPr>
            <a:endParaRPr lang="en-US" sz="2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69875">
              <a:spcBef>
                <a:spcPts val="600"/>
              </a:spcBef>
            </a:pPr>
            <a:r>
              <a:rPr lang="en-US" sz="2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Vragen</a:t>
            </a: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? Mail </a:t>
            </a:r>
            <a:r>
              <a:rPr lang="en-US" sz="2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gerust</a:t>
            </a: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  <a:p>
            <a:pPr marL="269875">
              <a:spcBef>
                <a:spcPts val="600"/>
              </a:spcBef>
            </a:pP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  <a:hlinkClick r:id="rId4"/>
              </a:rPr>
              <a:t>c.l.geraedts@vu.nl</a:t>
            </a:r>
            <a:endParaRPr lang="en-US" sz="2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69875">
              <a:spcBef>
                <a:spcPts val="600"/>
              </a:spcBef>
            </a:pP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endParaRPr lang="nl-NL" sz="2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164276"/>
      </p:ext>
    </p:extLst>
  </p:cSld>
  <p:clrMapOvr>
    <a:masterClrMapping/>
  </p:clrMapOvr>
  <p:transition advClick="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hoek 13"/>
          <p:cNvSpPr/>
          <p:nvPr/>
        </p:nvSpPr>
        <p:spPr>
          <a:xfrm>
            <a:off x="2047875" y="650876"/>
            <a:ext cx="5717030" cy="1446213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8" name="Afbeelding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256" y="1071506"/>
            <a:ext cx="1282700" cy="520700"/>
          </a:xfrm>
          <a:prstGeom prst="rect">
            <a:avLst/>
          </a:prstGeom>
        </p:spPr>
      </p:pic>
      <p:sp>
        <p:nvSpPr>
          <p:cNvPr id="9" name="Vrije vorm 8"/>
          <p:cNvSpPr/>
          <p:nvPr/>
        </p:nvSpPr>
        <p:spPr>
          <a:xfrm rot="16200000">
            <a:off x="1517993" y="1419676"/>
            <a:ext cx="862913" cy="196849"/>
          </a:xfrm>
          <a:custGeom>
            <a:avLst/>
            <a:gdLst>
              <a:gd name="connsiteX0" fmla="*/ 0 w 869950"/>
              <a:gd name="connsiteY0" fmla="*/ 0 h 196850"/>
              <a:gd name="connsiteX1" fmla="*/ 495300 w 869950"/>
              <a:gd name="connsiteY1" fmla="*/ 0 h 196850"/>
              <a:gd name="connsiteX2" fmla="*/ 606425 w 869950"/>
              <a:gd name="connsiteY2" fmla="*/ 107950 h 196850"/>
              <a:gd name="connsiteX3" fmla="*/ 704850 w 869950"/>
              <a:gd name="connsiteY3" fmla="*/ 3175 h 196850"/>
              <a:gd name="connsiteX4" fmla="*/ 869950 w 869950"/>
              <a:gd name="connsiteY4" fmla="*/ 3175 h 196850"/>
              <a:gd name="connsiteX5" fmla="*/ 869950 w 869950"/>
              <a:gd name="connsiteY5" fmla="*/ 196850 h 196850"/>
              <a:gd name="connsiteX6" fmla="*/ 0 w 869950"/>
              <a:gd name="connsiteY6" fmla="*/ 196850 h 196850"/>
              <a:gd name="connsiteX7" fmla="*/ 0 w 869950"/>
              <a:gd name="connsiteY7" fmla="*/ 0 h 196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69950" h="196850">
                <a:moveTo>
                  <a:pt x="0" y="0"/>
                </a:moveTo>
                <a:lnTo>
                  <a:pt x="495300" y="0"/>
                </a:lnTo>
                <a:lnTo>
                  <a:pt x="606425" y="107950"/>
                </a:lnTo>
                <a:lnTo>
                  <a:pt x="704850" y="3175"/>
                </a:lnTo>
                <a:lnTo>
                  <a:pt x="869950" y="3175"/>
                </a:lnTo>
                <a:lnTo>
                  <a:pt x="869950" y="196850"/>
                </a:lnTo>
                <a:lnTo>
                  <a:pt x="0" y="19685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8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nl-NL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3" name="Rechthoek 2"/>
          <p:cNvSpPr/>
          <p:nvPr/>
        </p:nvSpPr>
        <p:spPr>
          <a:xfrm>
            <a:off x="2123726" y="896672"/>
            <a:ext cx="5526029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>
              <a:lnSpc>
                <a:spcPts val="3300"/>
              </a:lnSpc>
              <a:defRPr/>
            </a:pPr>
            <a:r>
              <a:rPr lang="en-US" sz="3200" dirty="0">
                <a:solidFill>
                  <a:srgbClr val="D72F26"/>
                </a:solidFill>
                <a:latin typeface="Lucida Sans" panose="020B0602030504020204" pitchFamily="34" charset="0"/>
                <a:cs typeface="Arial Narrow Bold"/>
              </a:rPr>
              <a:t>GEEF JE LES KLEUR MET UITBEELDDIDACTIEK!</a:t>
            </a:r>
            <a:endParaRPr lang="nl-NL" sz="3200" cap="all" dirty="0">
              <a:solidFill>
                <a:srgbClr val="D72F26"/>
              </a:solidFill>
              <a:latin typeface="Lucida Sans" panose="020B0602030504020204" pitchFamily="34" charset="0"/>
              <a:cs typeface="Arial Narrow Bold"/>
            </a:endParaRPr>
          </a:p>
        </p:txBody>
      </p:sp>
      <p:sp>
        <p:nvSpPr>
          <p:cNvPr id="4" name="Rechthoek 3"/>
          <p:cNvSpPr/>
          <p:nvPr/>
        </p:nvSpPr>
        <p:spPr>
          <a:xfrm>
            <a:off x="1854000" y="650875"/>
            <a:ext cx="193875" cy="435767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Rechthoek 4"/>
          <p:cNvSpPr/>
          <p:nvPr/>
        </p:nvSpPr>
        <p:spPr>
          <a:xfrm>
            <a:off x="1851025" y="1949557"/>
            <a:ext cx="196851" cy="147532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4900" y="2705100"/>
            <a:ext cx="1854200" cy="143510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4900" y="2705100"/>
            <a:ext cx="1854200" cy="143510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4900" y="2705100"/>
            <a:ext cx="1854200" cy="1435100"/>
          </a:xfrm>
          <a:prstGeom prst="rect">
            <a:avLst/>
          </a:prstGeom>
        </p:spPr>
      </p:pic>
      <p:grpSp>
        <p:nvGrpSpPr>
          <p:cNvPr id="24" name="Group 4"/>
          <p:cNvGrpSpPr>
            <a:grpSpLocks noChangeAspect="1"/>
          </p:cNvGrpSpPr>
          <p:nvPr/>
        </p:nvGrpSpPr>
        <p:grpSpPr bwMode="auto">
          <a:xfrm>
            <a:off x="75851" y="653085"/>
            <a:ext cx="1892300" cy="1432889"/>
            <a:chOff x="0" y="411"/>
            <a:chExt cx="1192" cy="904"/>
          </a:xfrm>
        </p:grpSpPr>
        <p:sp>
          <p:nvSpPr>
            <p:cNvPr id="25" name="AutoShape 3"/>
            <p:cNvSpPr>
              <a:spLocks noChangeAspect="1" noChangeArrowheads="1" noTextEdit="1"/>
            </p:cNvSpPr>
            <p:nvPr/>
          </p:nvSpPr>
          <p:spPr bwMode="auto">
            <a:xfrm>
              <a:off x="0" y="411"/>
              <a:ext cx="1192" cy="9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5"/>
            <p:cNvSpPr>
              <a:spLocks/>
            </p:cNvSpPr>
            <p:nvPr/>
          </p:nvSpPr>
          <p:spPr bwMode="auto">
            <a:xfrm>
              <a:off x="0" y="410"/>
              <a:ext cx="1142" cy="911"/>
            </a:xfrm>
            <a:custGeom>
              <a:avLst/>
              <a:gdLst>
                <a:gd name="T0" fmla="*/ 0 w 1893"/>
                <a:gd name="T1" fmla="*/ 1508 h 1508"/>
                <a:gd name="T2" fmla="*/ 0 w 1893"/>
                <a:gd name="T3" fmla="*/ 1508 h 1508"/>
                <a:gd name="T4" fmla="*/ 1893 w 1893"/>
                <a:gd name="T5" fmla="*/ 1508 h 1508"/>
                <a:gd name="T6" fmla="*/ 1893 w 1893"/>
                <a:gd name="T7" fmla="*/ 0 h 1508"/>
                <a:gd name="T8" fmla="*/ 0 w 1893"/>
                <a:gd name="T9" fmla="*/ 0 h 1508"/>
                <a:gd name="T10" fmla="*/ 0 w 1893"/>
                <a:gd name="T11" fmla="*/ 1508 h 1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93" h="1508">
                  <a:moveTo>
                    <a:pt x="0" y="1508"/>
                  </a:moveTo>
                  <a:lnTo>
                    <a:pt x="0" y="1508"/>
                  </a:lnTo>
                  <a:lnTo>
                    <a:pt x="1893" y="1508"/>
                  </a:lnTo>
                  <a:lnTo>
                    <a:pt x="1893" y="0"/>
                  </a:lnTo>
                  <a:lnTo>
                    <a:pt x="0" y="0"/>
                  </a:lnTo>
                  <a:lnTo>
                    <a:pt x="0" y="1508"/>
                  </a:lnTo>
                  <a:close/>
                </a:path>
              </a:pathLst>
            </a:custGeom>
            <a:solidFill>
              <a:srgbClr val="EF7D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6"/>
            <p:cNvSpPr>
              <a:spLocks/>
            </p:cNvSpPr>
            <p:nvPr/>
          </p:nvSpPr>
          <p:spPr bwMode="auto">
            <a:xfrm>
              <a:off x="1142" y="793"/>
              <a:ext cx="57" cy="117"/>
            </a:xfrm>
            <a:custGeom>
              <a:avLst/>
              <a:gdLst>
                <a:gd name="T0" fmla="*/ 0 w 95"/>
                <a:gd name="T1" fmla="*/ 193 h 193"/>
                <a:gd name="T2" fmla="*/ 0 w 95"/>
                <a:gd name="T3" fmla="*/ 193 h 193"/>
                <a:gd name="T4" fmla="*/ 95 w 95"/>
                <a:gd name="T5" fmla="*/ 95 h 193"/>
                <a:gd name="T6" fmla="*/ 0 w 95"/>
                <a:gd name="T7" fmla="*/ 0 h 193"/>
                <a:gd name="T8" fmla="*/ 0 w 95"/>
                <a:gd name="T9" fmla="*/ 19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93">
                  <a:moveTo>
                    <a:pt x="0" y="193"/>
                  </a:moveTo>
                  <a:lnTo>
                    <a:pt x="0" y="193"/>
                  </a:lnTo>
                  <a:lnTo>
                    <a:pt x="95" y="95"/>
                  </a:lnTo>
                  <a:lnTo>
                    <a:pt x="0" y="0"/>
                  </a:lnTo>
                  <a:lnTo>
                    <a:pt x="0" y="193"/>
                  </a:lnTo>
                  <a:close/>
                </a:path>
              </a:pathLst>
            </a:custGeom>
            <a:solidFill>
              <a:srgbClr val="D72F2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6" name="Group 4"/>
          <p:cNvGrpSpPr>
            <a:grpSpLocks noChangeAspect="1"/>
          </p:cNvGrpSpPr>
          <p:nvPr/>
        </p:nvGrpSpPr>
        <p:grpSpPr bwMode="auto">
          <a:xfrm>
            <a:off x="0" y="649287"/>
            <a:ext cx="1903413" cy="1446213"/>
            <a:chOff x="0" y="410"/>
            <a:chExt cx="1199" cy="911"/>
          </a:xfrm>
          <a:solidFill>
            <a:srgbClr val="D72F26"/>
          </a:solidFill>
        </p:grpSpPr>
        <p:sp>
          <p:nvSpPr>
            <p:cNvPr id="17" name="AutoShape 3"/>
            <p:cNvSpPr>
              <a:spLocks noChangeAspect="1" noChangeArrowheads="1" noTextEdit="1"/>
            </p:cNvSpPr>
            <p:nvPr/>
          </p:nvSpPr>
          <p:spPr bwMode="auto">
            <a:xfrm>
              <a:off x="0" y="411"/>
              <a:ext cx="1192" cy="90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5"/>
            <p:cNvSpPr>
              <a:spLocks/>
            </p:cNvSpPr>
            <p:nvPr/>
          </p:nvSpPr>
          <p:spPr bwMode="auto">
            <a:xfrm>
              <a:off x="0" y="410"/>
              <a:ext cx="1142" cy="911"/>
            </a:xfrm>
            <a:custGeom>
              <a:avLst/>
              <a:gdLst>
                <a:gd name="T0" fmla="*/ 0 w 1893"/>
                <a:gd name="T1" fmla="*/ 1508 h 1508"/>
                <a:gd name="T2" fmla="*/ 0 w 1893"/>
                <a:gd name="T3" fmla="*/ 1508 h 1508"/>
                <a:gd name="T4" fmla="*/ 1893 w 1893"/>
                <a:gd name="T5" fmla="*/ 1508 h 1508"/>
                <a:gd name="T6" fmla="*/ 1893 w 1893"/>
                <a:gd name="T7" fmla="*/ 0 h 1508"/>
                <a:gd name="T8" fmla="*/ 0 w 1893"/>
                <a:gd name="T9" fmla="*/ 0 h 1508"/>
                <a:gd name="T10" fmla="*/ 0 w 1893"/>
                <a:gd name="T11" fmla="*/ 1508 h 1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93" h="1508">
                  <a:moveTo>
                    <a:pt x="0" y="1508"/>
                  </a:moveTo>
                  <a:lnTo>
                    <a:pt x="0" y="1508"/>
                  </a:lnTo>
                  <a:lnTo>
                    <a:pt x="1893" y="1508"/>
                  </a:lnTo>
                  <a:lnTo>
                    <a:pt x="1893" y="0"/>
                  </a:lnTo>
                  <a:lnTo>
                    <a:pt x="0" y="0"/>
                  </a:lnTo>
                  <a:lnTo>
                    <a:pt x="0" y="150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6"/>
            <p:cNvSpPr>
              <a:spLocks/>
            </p:cNvSpPr>
            <p:nvPr/>
          </p:nvSpPr>
          <p:spPr bwMode="auto">
            <a:xfrm>
              <a:off x="1142" y="793"/>
              <a:ext cx="57" cy="117"/>
            </a:xfrm>
            <a:custGeom>
              <a:avLst/>
              <a:gdLst>
                <a:gd name="T0" fmla="*/ 0 w 95"/>
                <a:gd name="T1" fmla="*/ 193 h 193"/>
                <a:gd name="T2" fmla="*/ 0 w 95"/>
                <a:gd name="T3" fmla="*/ 193 h 193"/>
                <a:gd name="T4" fmla="*/ 95 w 95"/>
                <a:gd name="T5" fmla="*/ 95 h 193"/>
                <a:gd name="T6" fmla="*/ 0 w 95"/>
                <a:gd name="T7" fmla="*/ 0 h 193"/>
                <a:gd name="T8" fmla="*/ 0 w 95"/>
                <a:gd name="T9" fmla="*/ 19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93">
                  <a:moveTo>
                    <a:pt x="0" y="193"/>
                  </a:moveTo>
                  <a:lnTo>
                    <a:pt x="0" y="193"/>
                  </a:lnTo>
                  <a:lnTo>
                    <a:pt x="95" y="95"/>
                  </a:lnTo>
                  <a:lnTo>
                    <a:pt x="0" y="0"/>
                  </a:lnTo>
                  <a:lnTo>
                    <a:pt x="0" y="19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23" name="Afbeelding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256" y="5399171"/>
            <a:ext cx="2159187" cy="119062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95" y="854030"/>
            <a:ext cx="1409822" cy="1028789"/>
          </a:xfrm>
          <a:prstGeom prst="rect">
            <a:avLst/>
          </a:prstGeom>
        </p:spPr>
      </p:pic>
      <p:sp>
        <p:nvSpPr>
          <p:cNvPr id="21" name="Text Placeholder 2"/>
          <p:cNvSpPr txBox="1">
            <a:spLocks/>
          </p:cNvSpPr>
          <p:nvPr/>
        </p:nvSpPr>
        <p:spPr>
          <a:xfrm>
            <a:off x="228695" y="2383115"/>
            <a:ext cx="8296559" cy="390898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70000" indent="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Tx/>
              <a:buNone/>
              <a:defRPr sz="2600" kern="12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</a:defRPr>
            </a:lvl1pPr>
            <a:lvl2pPr marL="270000" indent="-270000" algn="l" defTabSz="457200" rtl="0" eaLnBrk="0" fontAlgn="base" hangingPunct="0">
              <a:spcBef>
                <a:spcPts val="0"/>
              </a:spcBef>
              <a:spcAft>
                <a:spcPct val="0"/>
              </a:spcAft>
              <a:buClr>
                <a:srgbClr val="B10F20"/>
              </a:buClr>
              <a:buSzPct val="80000"/>
              <a:buFont typeface="Wingdings" charset="2"/>
              <a:buChar char="§"/>
              <a:defRPr sz="2600" kern="12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</a:defRPr>
            </a:lvl2pPr>
            <a:lvl3pPr marL="612900" indent="-342900" algn="l" defTabSz="45720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B10F20"/>
              </a:buClr>
              <a:buSzPct val="80000"/>
              <a:buFont typeface="Lucida Grande"/>
              <a:buChar char="&gt;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809625" indent="-270000" algn="l" defTabSz="45720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B10F20"/>
              </a:buClr>
              <a:buSzPct val="80000"/>
              <a:buFont typeface="Arial"/>
              <a:buChar char="&gt;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1080000" indent="-270000" algn="l" defTabSz="45720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B10F20"/>
              </a:buClr>
              <a:buSzPct val="80000"/>
              <a:buFont typeface="Arial"/>
              <a:buChar char="&gt;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9875" algn="ctr">
              <a:lnSpc>
                <a:spcPct val="150000"/>
              </a:lnSpc>
              <a:spcBef>
                <a:spcPts val="600"/>
              </a:spcBef>
            </a:pPr>
            <a:r>
              <a:rPr lang="en-US" sz="20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‘Leuk om met je </a:t>
            </a:r>
            <a:r>
              <a:rPr lang="en-US" sz="2000" i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handen</a:t>
            </a:r>
            <a:r>
              <a:rPr lang="en-US" sz="20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000" i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bezig</a:t>
            </a:r>
            <a:r>
              <a:rPr lang="en-US" sz="20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000" i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te</a:t>
            </a:r>
            <a:r>
              <a:rPr lang="en-US" sz="20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000" i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zijn</a:t>
            </a:r>
            <a:r>
              <a:rPr lang="en-US" sz="20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.’</a:t>
            </a:r>
            <a:br>
              <a:rPr lang="en-US" sz="2000" i="1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20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‘</a:t>
            </a:r>
            <a:r>
              <a:rPr lang="en-US" sz="2000" i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Ik</a:t>
            </a:r>
            <a:r>
              <a:rPr lang="en-US" sz="20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000" i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zie</a:t>
            </a:r>
            <a:r>
              <a:rPr lang="en-US" sz="20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 het nu </a:t>
            </a:r>
            <a:r>
              <a:rPr lang="en-US" sz="2000" i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echt</a:t>
            </a:r>
            <a:r>
              <a:rPr lang="en-US" sz="20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000" i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voor</a:t>
            </a:r>
            <a:r>
              <a:rPr lang="en-US" sz="20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 me!’</a:t>
            </a:r>
          </a:p>
          <a:p>
            <a:pPr marL="269875" algn="ctr">
              <a:lnSpc>
                <a:spcPct val="150000"/>
              </a:lnSpc>
              <a:spcBef>
                <a:spcPts val="600"/>
              </a:spcBef>
            </a:pPr>
            <a:r>
              <a:rPr lang="en-US" sz="20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‘Zo </a:t>
            </a:r>
            <a:r>
              <a:rPr lang="en-US" sz="2000" i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onthoud</a:t>
            </a:r>
            <a:r>
              <a:rPr lang="en-US" sz="20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000" i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ik</a:t>
            </a:r>
            <a:r>
              <a:rPr lang="en-US" sz="20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 het </a:t>
            </a:r>
            <a:r>
              <a:rPr lang="en-US" sz="2000" i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beter</a:t>
            </a:r>
            <a:r>
              <a:rPr lang="en-US" sz="20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.’</a:t>
            </a:r>
          </a:p>
          <a:p>
            <a:pPr marL="269875" algn="ctr">
              <a:lnSpc>
                <a:spcPct val="150000"/>
              </a:lnSpc>
              <a:spcBef>
                <a:spcPts val="600"/>
              </a:spcBef>
            </a:pPr>
            <a:r>
              <a:rPr lang="en-US" sz="20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‘Als ze het </a:t>
            </a:r>
            <a:r>
              <a:rPr lang="en-US" sz="2000" i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niet</a:t>
            </a:r>
            <a:r>
              <a:rPr lang="en-US" sz="20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000" i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snappen</a:t>
            </a:r>
            <a:r>
              <a:rPr lang="en-US" sz="20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, dan </a:t>
            </a:r>
            <a:r>
              <a:rPr lang="en-US" sz="2000" i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zíe</a:t>
            </a:r>
            <a:r>
              <a:rPr lang="en-US" sz="20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000" i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ik</a:t>
            </a:r>
            <a:r>
              <a:rPr lang="en-US" sz="20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000" i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dat</a:t>
            </a:r>
            <a:r>
              <a:rPr lang="en-US" sz="20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000" i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gebeuren</a:t>
            </a:r>
            <a:r>
              <a:rPr lang="en-US" sz="20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, en </a:t>
            </a:r>
            <a:r>
              <a:rPr lang="en-US" sz="2000" i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kan</a:t>
            </a:r>
            <a:r>
              <a:rPr lang="en-US" sz="20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000" i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ik</a:t>
            </a:r>
            <a:r>
              <a:rPr lang="en-US" sz="20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000" i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meteen</a:t>
            </a:r>
            <a:r>
              <a:rPr lang="en-US" sz="20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000" i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bijsturen</a:t>
            </a:r>
            <a:r>
              <a:rPr lang="en-US" sz="20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.’ </a:t>
            </a:r>
          </a:p>
          <a:p>
            <a:pPr marL="269875" algn="ctr">
              <a:spcBef>
                <a:spcPts val="600"/>
              </a:spcBef>
            </a:pPr>
            <a:endParaRPr lang="en-US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69875" algn="ctr">
              <a:spcBef>
                <a:spcPts val="600"/>
              </a:spcBef>
            </a:pPr>
            <a:endParaRPr lang="en-US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026" name="Picture 2" descr="Gerrit van der Veen College - DAMU -">
            <a:extLst>
              <a:ext uri="{FF2B5EF4-FFF2-40B4-BE49-F238E27FC236}">
                <a16:creationId xmlns:a16="http://schemas.microsoft.com/office/drawing/2014/main" id="{2F8E4CB7-76FD-6677-5A22-24ADCE4E2D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582" y="4798987"/>
            <a:ext cx="3088520" cy="2059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92EE1C6E-7581-79D8-84E5-DF667C4E1CC6}"/>
              </a:ext>
            </a:extLst>
          </p:cNvPr>
          <p:cNvSpPr txBox="1"/>
          <p:nvPr/>
        </p:nvSpPr>
        <p:spPr>
          <a:xfrm>
            <a:off x="2090974" y="5964181"/>
            <a:ext cx="457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9875">
              <a:spcBef>
                <a:spcPts val="600"/>
              </a:spcBef>
            </a:pPr>
            <a:r>
              <a:rPr lang="en-US" sz="2000" dirty="0">
                <a:solidFill>
                  <a:srgbClr val="D72F26"/>
                </a:solidFill>
                <a:latin typeface="Lucida Sans" panose="020B0602030504020204" pitchFamily="34" charset="0"/>
              </a:rPr>
              <a:t>Caspar Geraedts</a:t>
            </a:r>
            <a:endParaRPr lang="nl-NL" sz="2000" dirty="0">
              <a:solidFill>
                <a:srgbClr val="D72F26"/>
              </a:solidFill>
              <a:latin typeface="Lucida Sans" panose="020B0602030504020204" pitchFamily="34" charset="0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148F63BF-A325-E1E1-6BF1-A071848B380E}"/>
              </a:ext>
            </a:extLst>
          </p:cNvPr>
          <p:cNvSpPr txBox="1"/>
          <p:nvPr/>
        </p:nvSpPr>
        <p:spPr>
          <a:xfrm>
            <a:off x="3147857" y="5227672"/>
            <a:ext cx="29972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9875">
              <a:spcBef>
                <a:spcPts val="600"/>
              </a:spcBef>
            </a:pPr>
            <a:r>
              <a:rPr lang="en-US" sz="2000" dirty="0">
                <a:solidFill>
                  <a:srgbClr val="D72F26"/>
                </a:solidFill>
                <a:latin typeface="Lucida Sans" panose="020B0602030504020204" pitchFamily="34" charset="0"/>
              </a:rPr>
              <a:t>Tim Nieuwenhuis</a:t>
            </a:r>
            <a:endParaRPr lang="nl-NL" sz="2000" dirty="0">
              <a:solidFill>
                <a:srgbClr val="D72F26"/>
              </a:solidFill>
              <a:latin typeface="Lucida Sans" panose="020B0602030504020204" pitchFamily="34" charset="0"/>
            </a:endParaRP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9A34B71F-E857-052A-EB9A-C9AB786AEDC6}"/>
              </a:ext>
            </a:extLst>
          </p:cNvPr>
          <p:cNvSpPr txBox="1"/>
          <p:nvPr/>
        </p:nvSpPr>
        <p:spPr>
          <a:xfrm>
            <a:off x="3518781" y="5591010"/>
            <a:ext cx="8500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9875">
              <a:spcBef>
                <a:spcPts val="600"/>
              </a:spcBef>
            </a:pPr>
            <a:r>
              <a:rPr lang="en-US" sz="2000" dirty="0">
                <a:solidFill>
                  <a:srgbClr val="D72F26"/>
                </a:solidFill>
                <a:latin typeface="Lucida Sans" panose="020B0602030504020204" pitchFamily="34" charset="0"/>
              </a:rPr>
              <a:t>&amp;</a:t>
            </a:r>
            <a:endParaRPr lang="nl-NL" sz="2000" dirty="0">
              <a:solidFill>
                <a:srgbClr val="D72F26"/>
              </a:solidFill>
              <a:latin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9674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/>
          <p:cNvSpPr txBox="1">
            <a:spLocks/>
          </p:cNvSpPr>
          <p:nvPr/>
        </p:nvSpPr>
        <p:spPr>
          <a:xfrm>
            <a:off x="107504" y="116632"/>
            <a:ext cx="8928992" cy="1080000"/>
          </a:xfrm>
          <a:prstGeom prst="rect">
            <a:avLst/>
          </a:prstGeom>
          <a:solidFill>
            <a:srgbClr val="D72F26"/>
          </a:solidFill>
          <a:ln>
            <a:noFill/>
          </a:ln>
          <a:effectLst>
            <a:outerShdw blurRad="50800" dist="38100" dir="5400000" algn="ctr" rotWithShape="0">
              <a:srgbClr val="A6A6A6">
                <a:alpha val="40000"/>
              </a:srgbClr>
            </a:outerShdw>
          </a:effectLst>
        </p:spPr>
        <p:txBody>
          <a:bodyPr lIns="288000" tIns="0" rIns="0" bIns="0" anchor="ctr">
            <a:noAutofit/>
          </a:bodyPr>
          <a:lstStyle>
            <a:lvl1pPr algn="l" defTabSz="457200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kern="1200" cap="all" baseline="0">
                <a:solidFill>
                  <a:schemeClr val="bg1"/>
                </a:solidFill>
                <a:latin typeface="Calibri"/>
                <a:ea typeface="ＭＳ Ｐゴシック" charset="-128"/>
                <a:cs typeface="Arial Narrow Bold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 Bold" charset="0"/>
                <a:ea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 Bold" charset="0"/>
                <a:ea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 Bold" charset="0"/>
                <a:ea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 Bold" charset="0"/>
                <a:ea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 Bold" charset="0"/>
                <a:ea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 Bold" charset="0"/>
                <a:ea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 Bold" charset="0"/>
                <a:ea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 Bold" charset="0"/>
                <a:ea typeface="ＭＳ Ｐゴシック" charset="-128"/>
              </a:defRPr>
            </a:lvl9pPr>
          </a:lstStyle>
          <a:p>
            <a:r>
              <a:rPr lang="en-US" sz="2800" dirty="0">
                <a:latin typeface="Lucida Sans" panose="020B0602030504020204" pitchFamily="34" charset="0"/>
                <a:cs typeface="Calibri"/>
              </a:rPr>
              <a:t>PROGRAMMA</a:t>
            </a:r>
            <a:endParaRPr lang="nl-NL" sz="2800" dirty="0">
              <a:latin typeface="Lucida Sans" panose="020B0602030504020204" pitchFamily="34" charset="0"/>
            </a:endParaRPr>
          </a:p>
        </p:txBody>
      </p:sp>
      <p:sp>
        <p:nvSpPr>
          <p:cNvPr id="10" name="Driehoekje"/>
          <p:cNvSpPr/>
          <p:nvPr/>
        </p:nvSpPr>
        <p:spPr>
          <a:xfrm flipV="1">
            <a:off x="617540" y="1195389"/>
            <a:ext cx="192087" cy="107951"/>
          </a:xfrm>
          <a:prstGeom prst="triangle">
            <a:avLst/>
          </a:prstGeom>
          <a:solidFill>
            <a:srgbClr val="D72F26">
              <a:alpha val="90000"/>
            </a:srgbClr>
          </a:solidFill>
          <a:ln w="6350">
            <a:noFill/>
          </a:ln>
          <a:effectLst>
            <a:outerShdw blurRad="50800" dist="38100" dir="5400000" algn="ctr" rotWithShape="0">
              <a:srgbClr val="A6A6A6">
                <a:alpha val="40000"/>
              </a:srgb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442830" y="1966321"/>
            <a:ext cx="8461093" cy="441754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70000" indent="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Tx/>
              <a:buNone/>
              <a:defRPr sz="2600" kern="12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</a:defRPr>
            </a:lvl1pPr>
            <a:lvl2pPr marL="270000" indent="-270000" algn="l" defTabSz="457200" rtl="0" eaLnBrk="0" fontAlgn="base" hangingPunct="0">
              <a:spcBef>
                <a:spcPts val="0"/>
              </a:spcBef>
              <a:spcAft>
                <a:spcPct val="0"/>
              </a:spcAft>
              <a:buClr>
                <a:srgbClr val="B10F20"/>
              </a:buClr>
              <a:buSzPct val="80000"/>
              <a:buFont typeface="Wingdings" charset="2"/>
              <a:buChar char="§"/>
              <a:defRPr sz="2600" kern="12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</a:defRPr>
            </a:lvl2pPr>
            <a:lvl3pPr marL="612900" indent="-342900" algn="l" defTabSz="45720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B10F20"/>
              </a:buClr>
              <a:buSzPct val="80000"/>
              <a:buFont typeface="Lucida Grande"/>
              <a:buChar char="&gt;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809625" indent="-270000" algn="l" defTabSz="45720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B10F20"/>
              </a:buClr>
              <a:buSzPct val="80000"/>
              <a:buFont typeface="Arial"/>
              <a:buChar char="&gt;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1080000" indent="-270000" algn="l" defTabSz="45720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B10F20"/>
              </a:buClr>
              <a:buSzPct val="80000"/>
              <a:buFont typeface="Arial"/>
              <a:buChar char="&gt;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84225" indent="-514350">
              <a:spcBef>
                <a:spcPts val="600"/>
              </a:spcBef>
              <a:buAutoNum type="arabicPeriod"/>
            </a:pPr>
            <a:r>
              <a:rPr lang="nl-NL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Chromosomen in touw</a:t>
            </a:r>
          </a:p>
          <a:p>
            <a:pPr marL="784225" indent="-514350">
              <a:spcBef>
                <a:spcPts val="600"/>
              </a:spcBef>
              <a:buAutoNum type="arabicPeriod"/>
            </a:pPr>
            <a:r>
              <a:rPr lang="nl-NL" sz="2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Potloodtransferase</a:t>
            </a:r>
            <a:endParaRPr lang="nl-NL" sz="2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784225" indent="-514350">
              <a:spcBef>
                <a:spcPts val="600"/>
              </a:spcBef>
              <a:buAutoNum type="arabicPeriod"/>
            </a:pPr>
            <a:r>
              <a:rPr lang="nl-NL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Loop de bloedsomloop</a:t>
            </a:r>
          </a:p>
        </p:txBody>
      </p:sp>
    </p:spTree>
    <p:extLst>
      <p:ext uri="{BB962C8B-B14F-4D97-AF65-F5344CB8AC3E}">
        <p14:creationId xmlns:p14="http://schemas.microsoft.com/office/powerpoint/2010/main" val="2953139726"/>
      </p:ext>
    </p:extLst>
  </p:cSld>
  <p:clrMapOvr>
    <a:masterClrMapping/>
  </p:clrMapOvr>
  <p:transition advClick="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/>
          <p:cNvSpPr txBox="1">
            <a:spLocks/>
          </p:cNvSpPr>
          <p:nvPr/>
        </p:nvSpPr>
        <p:spPr>
          <a:xfrm>
            <a:off x="107504" y="116632"/>
            <a:ext cx="8928992" cy="1080000"/>
          </a:xfrm>
          <a:prstGeom prst="rect">
            <a:avLst/>
          </a:prstGeom>
          <a:solidFill>
            <a:srgbClr val="D72F26"/>
          </a:solidFill>
          <a:ln>
            <a:noFill/>
          </a:ln>
          <a:effectLst>
            <a:outerShdw blurRad="50800" dist="38100" dir="5400000" algn="ctr" rotWithShape="0">
              <a:srgbClr val="A6A6A6">
                <a:alpha val="40000"/>
              </a:srgbClr>
            </a:outerShdw>
          </a:effectLst>
        </p:spPr>
        <p:txBody>
          <a:bodyPr lIns="288000" tIns="0" rIns="0" bIns="0" anchor="ctr">
            <a:noAutofit/>
          </a:bodyPr>
          <a:lstStyle>
            <a:lvl1pPr algn="l" defTabSz="457200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kern="1200" cap="all" baseline="0">
                <a:solidFill>
                  <a:schemeClr val="bg1"/>
                </a:solidFill>
                <a:latin typeface="Calibri"/>
                <a:ea typeface="ＭＳ Ｐゴシック" charset="-128"/>
                <a:cs typeface="Arial Narrow Bold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 Bold" charset="0"/>
                <a:ea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 Bold" charset="0"/>
                <a:ea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 Bold" charset="0"/>
                <a:ea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 Bold" charset="0"/>
                <a:ea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 Bold" charset="0"/>
                <a:ea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 Bold" charset="0"/>
                <a:ea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 Bold" charset="0"/>
                <a:ea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 Bold" charset="0"/>
                <a:ea typeface="ＭＳ Ｐゴシック" charset="-128"/>
              </a:defRPr>
            </a:lvl9pPr>
          </a:lstStyle>
          <a:p>
            <a:r>
              <a:rPr lang="en-US" sz="2800" dirty="0">
                <a:latin typeface="Lucida Sans" panose="020B0602030504020204" pitchFamily="34" charset="0"/>
                <a:cs typeface="Calibri"/>
              </a:rPr>
              <a:t>CHROMOSOMEN IN TOUW</a:t>
            </a:r>
            <a:endParaRPr lang="nl-NL" sz="2800" dirty="0">
              <a:latin typeface="Lucida Sans" panose="020B0602030504020204" pitchFamily="34" charset="0"/>
            </a:endParaRPr>
          </a:p>
        </p:txBody>
      </p:sp>
      <p:sp>
        <p:nvSpPr>
          <p:cNvPr id="10" name="Driehoekje"/>
          <p:cNvSpPr/>
          <p:nvPr/>
        </p:nvSpPr>
        <p:spPr>
          <a:xfrm flipV="1">
            <a:off x="617540" y="1195389"/>
            <a:ext cx="192087" cy="107951"/>
          </a:xfrm>
          <a:prstGeom prst="triangle">
            <a:avLst/>
          </a:prstGeom>
          <a:solidFill>
            <a:srgbClr val="D72F26">
              <a:alpha val="90000"/>
            </a:srgbClr>
          </a:solidFill>
          <a:ln w="6350">
            <a:noFill/>
          </a:ln>
          <a:effectLst>
            <a:outerShdw blurRad="50800" dist="38100" dir="5400000" algn="ctr" rotWithShape="0">
              <a:srgbClr val="A6A6A6">
                <a:alpha val="40000"/>
              </a:srgb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442830" y="1966321"/>
            <a:ext cx="8461093" cy="441754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70000" indent="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Tx/>
              <a:buNone/>
              <a:defRPr sz="2600" kern="12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</a:defRPr>
            </a:lvl1pPr>
            <a:lvl2pPr marL="270000" indent="-270000" algn="l" defTabSz="457200" rtl="0" eaLnBrk="0" fontAlgn="base" hangingPunct="0">
              <a:spcBef>
                <a:spcPts val="0"/>
              </a:spcBef>
              <a:spcAft>
                <a:spcPct val="0"/>
              </a:spcAft>
              <a:buClr>
                <a:srgbClr val="B10F20"/>
              </a:buClr>
              <a:buSzPct val="80000"/>
              <a:buFont typeface="Wingdings" charset="2"/>
              <a:buChar char="§"/>
              <a:defRPr sz="2600" kern="12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</a:defRPr>
            </a:lvl2pPr>
            <a:lvl3pPr marL="612900" indent="-342900" algn="l" defTabSz="45720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B10F20"/>
              </a:buClr>
              <a:buSzPct val="80000"/>
              <a:buFont typeface="Lucida Grande"/>
              <a:buChar char="&gt;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809625" indent="-270000" algn="l" defTabSz="45720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B10F20"/>
              </a:buClr>
              <a:buSzPct val="80000"/>
              <a:buFont typeface="Arial"/>
              <a:buChar char="&gt;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1080000" indent="-270000" algn="l" defTabSz="45720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B10F20"/>
              </a:buClr>
              <a:buSzPct val="80000"/>
              <a:buFont typeface="Arial"/>
              <a:buChar char="&gt;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9875">
              <a:spcBef>
                <a:spcPts val="600"/>
              </a:spcBef>
            </a:pPr>
            <a:r>
              <a:rPr lang="nl-NL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Aan de slag met het model:</a:t>
            </a:r>
          </a:p>
          <a:p>
            <a:pPr marL="727075" indent="-457200">
              <a:spcBef>
                <a:spcPts val="600"/>
              </a:spcBef>
              <a:buFontTx/>
              <a:buChar char="-"/>
            </a:pPr>
            <a:r>
              <a:rPr lang="nl-NL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eigenschappen noteren</a:t>
            </a:r>
          </a:p>
          <a:p>
            <a:pPr marL="727075" indent="-457200">
              <a:spcBef>
                <a:spcPts val="600"/>
              </a:spcBef>
              <a:buFontTx/>
              <a:buChar char="-"/>
            </a:pPr>
            <a:r>
              <a:rPr lang="nl-NL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geslachtscellen vormen</a:t>
            </a:r>
          </a:p>
          <a:p>
            <a:pPr marL="727075" indent="-457200">
              <a:spcBef>
                <a:spcPts val="600"/>
              </a:spcBef>
              <a:buFontTx/>
              <a:buChar char="-"/>
            </a:pPr>
            <a:r>
              <a:rPr lang="nl-NL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kindjes maken </a:t>
            </a:r>
          </a:p>
        </p:txBody>
      </p:sp>
    </p:spTree>
    <p:extLst>
      <p:ext uri="{BB962C8B-B14F-4D97-AF65-F5344CB8AC3E}">
        <p14:creationId xmlns:p14="http://schemas.microsoft.com/office/powerpoint/2010/main" val="1508846081"/>
      </p:ext>
    </p:extLst>
  </p:cSld>
  <p:clrMapOvr>
    <a:masterClrMapping/>
  </p:clrMapOvr>
  <p:transition advClick="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/>
          <p:cNvSpPr txBox="1">
            <a:spLocks/>
          </p:cNvSpPr>
          <p:nvPr/>
        </p:nvSpPr>
        <p:spPr>
          <a:xfrm>
            <a:off x="107504" y="116632"/>
            <a:ext cx="8928992" cy="1080000"/>
          </a:xfrm>
          <a:prstGeom prst="rect">
            <a:avLst/>
          </a:prstGeom>
          <a:solidFill>
            <a:srgbClr val="D72F26"/>
          </a:solidFill>
          <a:ln>
            <a:noFill/>
          </a:ln>
          <a:effectLst>
            <a:outerShdw blurRad="50800" dist="38100" dir="5400000" algn="ctr" rotWithShape="0">
              <a:srgbClr val="A6A6A6">
                <a:alpha val="40000"/>
              </a:srgbClr>
            </a:outerShdw>
          </a:effectLst>
        </p:spPr>
        <p:txBody>
          <a:bodyPr lIns="288000" tIns="0" rIns="0" bIns="0" anchor="ctr">
            <a:noAutofit/>
          </a:bodyPr>
          <a:lstStyle>
            <a:lvl1pPr algn="l" defTabSz="457200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kern="1200" cap="all" baseline="0">
                <a:solidFill>
                  <a:schemeClr val="bg1"/>
                </a:solidFill>
                <a:latin typeface="Calibri"/>
                <a:ea typeface="ＭＳ Ｐゴシック" charset="-128"/>
                <a:cs typeface="Arial Narrow Bold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 Bold" charset="0"/>
                <a:ea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 Bold" charset="0"/>
                <a:ea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 Bold" charset="0"/>
                <a:ea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 Bold" charset="0"/>
                <a:ea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 Bold" charset="0"/>
                <a:ea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 Bold" charset="0"/>
                <a:ea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 Bold" charset="0"/>
                <a:ea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 Bold" charset="0"/>
                <a:ea typeface="ＭＳ Ｐゴシック" charset="-128"/>
              </a:defRPr>
            </a:lvl9pPr>
          </a:lstStyle>
          <a:p>
            <a:r>
              <a:rPr lang="en-US" sz="2800" dirty="0">
                <a:latin typeface="Lucida Sans" panose="020B0602030504020204" pitchFamily="34" charset="0"/>
                <a:cs typeface="Calibri"/>
              </a:rPr>
              <a:t>CHROMOSOMEN IN TOUW</a:t>
            </a:r>
            <a:endParaRPr lang="nl-NL" sz="2800" dirty="0">
              <a:latin typeface="Lucida Sans" panose="020B0602030504020204" pitchFamily="34" charset="0"/>
            </a:endParaRPr>
          </a:p>
        </p:txBody>
      </p:sp>
      <p:sp>
        <p:nvSpPr>
          <p:cNvPr id="10" name="Driehoekje"/>
          <p:cNvSpPr/>
          <p:nvPr/>
        </p:nvSpPr>
        <p:spPr>
          <a:xfrm flipV="1">
            <a:off x="617540" y="1195389"/>
            <a:ext cx="192087" cy="107951"/>
          </a:xfrm>
          <a:prstGeom prst="triangle">
            <a:avLst/>
          </a:prstGeom>
          <a:solidFill>
            <a:srgbClr val="D72F26">
              <a:alpha val="90000"/>
            </a:srgbClr>
          </a:solidFill>
          <a:ln w="6350">
            <a:noFill/>
          </a:ln>
          <a:effectLst>
            <a:outerShdw blurRad="50800" dist="38100" dir="5400000" algn="ctr" rotWithShape="0">
              <a:srgbClr val="A6A6A6">
                <a:alpha val="40000"/>
              </a:srgb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2" name="Ovaal 1">
            <a:extLst>
              <a:ext uri="{FF2B5EF4-FFF2-40B4-BE49-F238E27FC236}">
                <a16:creationId xmlns:a16="http://schemas.microsoft.com/office/drawing/2014/main" id="{62969367-6B8B-3FE3-AFF9-32DFD3B295EA}"/>
              </a:ext>
            </a:extLst>
          </p:cNvPr>
          <p:cNvSpPr/>
          <p:nvPr/>
        </p:nvSpPr>
        <p:spPr>
          <a:xfrm>
            <a:off x="1272296" y="2073029"/>
            <a:ext cx="5004151" cy="3759200"/>
          </a:xfrm>
          <a:prstGeom prst="ellipse">
            <a:avLst/>
          </a:prstGeom>
          <a:noFill/>
          <a:ln w="22225">
            <a:solidFill>
              <a:schemeClr val="tx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Ovaal 2">
            <a:extLst>
              <a:ext uri="{FF2B5EF4-FFF2-40B4-BE49-F238E27FC236}">
                <a16:creationId xmlns:a16="http://schemas.microsoft.com/office/drawing/2014/main" id="{29661667-9954-FDCF-7ED5-B9386F384884}"/>
              </a:ext>
            </a:extLst>
          </p:cNvPr>
          <p:cNvSpPr/>
          <p:nvPr/>
        </p:nvSpPr>
        <p:spPr>
          <a:xfrm>
            <a:off x="3005140" y="2050593"/>
            <a:ext cx="5004151" cy="3759200"/>
          </a:xfrm>
          <a:prstGeom prst="ellipse">
            <a:avLst/>
          </a:prstGeom>
          <a:noFill/>
          <a:ln w="22225">
            <a:solidFill>
              <a:schemeClr val="tx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C5EE9557-3FAE-A574-B9FE-48084696786E}"/>
              </a:ext>
            </a:extLst>
          </p:cNvPr>
          <p:cNvSpPr txBox="1"/>
          <p:nvPr/>
        </p:nvSpPr>
        <p:spPr>
          <a:xfrm>
            <a:off x="809627" y="1471851"/>
            <a:ext cx="23876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eigenschappen werkelijkheid</a:t>
            </a:r>
            <a:endParaRPr lang="nl-NL" sz="2000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3EC5AA7C-1479-5761-025A-EA14B01C75FB}"/>
              </a:ext>
            </a:extLst>
          </p:cNvPr>
          <p:cNvSpPr txBox="1"/>
          <p:nvPr/>
        </p:nvSpPr>
        <p:spPr>
          <a:xfrm>
            <a:off x="3530600" y="3268473"/>
            <a:ext cx="23876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overeenkomsten tussen </a:t>
            </a:r>
            <a:br>
              <a:rPr lang="nl-NL" sz="20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nl-N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werkelijkheid en model</a:t>
            </a:r>
            <a:endParaRPr lang="nl-NL" sz="2000" dirty="0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FBC3EC07-BDEA-5CC0-364F-273243FDEF93}"/>
              </a:ext>
            </a:extLst>
          </p:cNvPr>
          <p:cNvSpPr txBox="1"/>
          <p:nvPr/>
        </p:nvSpPr>
        <p:spPr>
          <a:xfrm>
            <a:off x="5949069" y="5747900"/>
            <a:ext cx="23876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eigenschappen model</a:t>
            </a: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2731514857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/>
          <p:cNvSpPr txBox="1">
            <a:spLocks/>
          </p:cNvSpPr>
          <p:nvPr/>
        </p:nvSpPr>
        <p:spPr>
          <a:xfrm>
            <a:off x="107504" y="116632"/>
            <a:ext cx="8928992" cy="1080000"/>
          </a:xfrm>
          <a:prstGeom prst="rect">
            <a:avLst/>
          </a:prstGeom>
          <a:solidFill>
            <a:srgbClr val="D72F26"/>
          </a:solidFill>
          <a:ln>
            <a:noFill/>
          </a:ln>
          <a:effectLst>
            <a:outerShdw blurRad="50800" dist="38100" dir="5400000" algn="ctr" rotWithShape="0">
              <a:srgbClr val="A6A6A6">
                <a:alpha val="40000"/>
              </a:srgbClr>
            </a:outerShdw>
          </a:effectLst>
        </p:spPr>
        <p:txBody>
          <a:bodyPr lIns="288000" tIns="0" rIns="0" bIns="0" anchor="ctr">
            <a:noAutofit/>
          </a:bodyPr>
          <a:lstStyle>
            <a:lvl1pPr algn="l" defTabSz="457200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kern="1200" cap="all" baseline="0">
                <a:solidFill>
                  <a:schemeClr val="bg1"/>
                </a:solidFill>
                <a:latin typeface="Calibri"/>
                <a:ea typeface="ＭＳ Ｐゴシック" charset="-128"/>
                <a:cs typeface="Arial Narrow Bold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 Bold" charset="0"/>
                <a:ea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 Bold" charset="0"/>
                <a:ea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 Bold" charset="0"/>
                <a:ea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 Bold" charset="0"/>
                <a:ea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 Bold" charset="0"/>
                <a:ea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 Bold" charset="0"/>
                <a:ea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 Bold" charset="0"/>
                <a:ea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 Bold" charset="0"/>
                <a:ea typeface="ＭＳ Ｐゴシック" charset="-128"/>
              </a:defRPr>
            </a:lvl9pPr>
          </a:lstStyle>
          <a:p>
            <a:r>
              <a:rPr lang="en-US" sz="2800" dirty="0">
                <a:latin typeface="Lucida Sans" panose="020B0602030504020204" pitchFamily="34" charset="0"/>
                <a:cs typeface="Calibri"/>
              </a:rPr>
              <a:t>POTLOODTRANSFERASE</a:t>
            </a:r>
            <a:endParaRPr lang="nl-NL" sz="2800" dirty="0">
              <a:latin typeface="Lucida Sans" panose="020B0602030504020204" pitchFamily="34" charset="0"/>
            </a:endParaRPr>
          </a:p>
        </p:txBody>
      </p:sp>
      <p:sp>
        <p:nvSpPr>
          <p:cNvPr id="10" name="Driehoekje"/>
          <p:cNvSpPr/>
          <p:nvPr/>
        </p:nvSpPr>
        <p:spPr>
          <a:xfrm flipV="1">
            <a:off x="617540" y="1195389"/>
            <a:ext cx="192087" cy="107951"/>
          </a:xfrm>
          <a:prstGeom prst="triangle">
            <a:avLst/>
          </a:prstGeom>
          <a:solidFill>
            <a:srgbClr val="D72F26">
              <a:alpha val="90000"/>
            </a:srgbClr>
          </a:solidFill>
          <a:ln w="6350">
            <a:noFill/>
          </a:ln>
          <a:effectLst>
            <a:outerShdw blurRad="50800" dist="38100" dir="5400000" algn="ctr" rotWithShape="0">
              <a:srgbClr val="A6A6A6">
                <a:alpha val="40000"/>
              </a:srgb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442830" y="1966321"/>
            <a:ext cx="8461093" cy="441754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70000" indent="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Tx/>
              <a:buNone/>
              <a:defRPr sz="2600" kern="12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</a:defRPr>
            </a:lvl1pPr>
            <a:lvl2pPr marL="270000" indent="-270000" algn="l" defTabSz="457200" rtl="0" eaLnBrk="0" fontAlgn="base" hangingPunct="0">
              <a:spcBef>
                <a:spcPts val="0"/>
              </a:spcBef>
              <a:spcAft>
                <a:spcPct val="0"/>
              </a:spcAft>
              <a:buClr>
                <a:srgbClr val="B10F20"/>
              </a:buClr>
              <a:buSzPct val="80000"/>
              <a:buFont typeface="Wingdings" charset="2"/>
              <a:buChar char="§"/>
              <a:defRPr sz="2600" kern="12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</a:defRPr>
            </a:lvl2pPr>
            <a:lvl3pPr marL="612900" indent="-342900" algn="l" defTabSz="45720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B10F20"/>
              </a:buClr>
              <a:buSzPct val="80000"/>
              <a:buFont typeface="Lucida Grande"/>
              <a:buChar char="&gt;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809625" indent="-270000" algn="l" defTabSz="45720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B10F20"/>
              </a:buClr>
              <a:buSzPct val="80000"/>
              <a:buFont typeface="Arial"/>
              <a:buChar char="&gt;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1080000" indent="-270000" algn="l" defTabSz="45720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B10F20"/>
              </a:buClr>
              <a:buSzPct val="80000"/>
              <a:buFont typeface="Arial"/>
              <a:buChar char="&gt;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9875">
              <a:spcBef>
                <a:spcPts val="600"/>
              </a:spcBef>
            </a:pPr>
            <a:r>
              <a:rPr lang="nl-NL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We willen je vragen om zelf een eiwit te ‘ontwerpen’. Dat eiwit heet </a:t>
            </a:r>
            <a:r>
              <a:rPr lang="nl-NL" sz="2800" i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potloodtransferase</a:t>
            </a:r>
            <a:r>
              <a:rPr lang="nl-NL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 en heeft als functie het transporteren van een potlood (of een pen) van de ene tafel naar de andere.</a:t>
            </a:r>
          </a:p>
          <a:p>
            <a:pPr marL="269875">
              <a:spcBef>
                <a:spcPts val="600"/>
              </a:spcBef>
            </a:pPr>
            <a:r>
              <a:rPr lang="nl-NL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Buig en vouw de draad zó dat je je potlood (zonder dat aan te raken) kan optillen en naar een andere tafel vervoeren.</a:t>
            </a:r>
          </a:p>
        </p:txBody>
      </p:sp>
    </p:spTree>
    <p:extLst>
      <p:ext uri="{BB962C8B-B14F-4D97-AF65-F5344CB8AC3E}">
        <p14:creationId xmlns:p14="http://schemas.microsoft.com/office/powerpoint/2010/main" val="3059226391"/>
      </p:ext>
    </p:extLst>
  </p:cSld>
  <p:clrMapOvr>
    <a:masterClrMapping/>
  </p:clrMapOvr>
  <p:transition advClick="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/>
          <p:cNvSpPr txBox="1">
            <a:spLocks/>
          </p:cNvSpPr>
          <p:nvPr/>
        </p:nvSpPr>
        <p:spPr>
          <a:xfrm>
            <a:off x="107504" y="116632"/>
            <a:ext cx="8928992" cy="1080000"/>
          </a:xfrm>
          <a:prstGeom prst="rect">
            <a:avLst/>
          </a:prstGeom>
          <a:solidFill>
            <a:srgbClr val="D72F26"/>
          </a:solidFill>
          <a:ln>
            <a:noFill/>
          </a:ln>
          <a:effectLst>
            <a:outerShdw blurRad="50800" dist="38100" dir="5400000" algn="ctr" rotWithShape="0">
              <a:srgbClr val="A6A6A6">
                <a:alpha val="40000"/>
              </a:srgbClr>
            </a:outerShdw>
          </a:effectLst>
        </p:spPr>
        <p:txBody>
          <a:bodyPr lIns="288000" tIns="0" rIns="0" bIns="0" anchor="ctr">
            <a:noAutofit/>
          </a:bodyPr>
          <a:lstStyle>
            <a:lvl1pPr algn="l" defTabSz="457200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kern="1200" cap="all" baseline="0">
                <a:solidFill>
                  <a:schemeClr val="bg1"/>
                </a:solidFill>
                <a:latin typeface="Calibri"/>
                <a:ea typeface="ＭＳ Ｐゴシック" charset="-128"/>
                <a:cs typeface="Arial Narrow Bold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 Bold" charset="0"/>
                <a:ea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 Bold" charset="0"/>
                <a:ea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 Bold" charset="0"/>
                <a:ea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 Bold" charset="0"/>
                <a:ea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 Bold" charset="0"/>
                <a:ea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 Bold" charset="0"/>
                <a:ea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 Bold" charset="0"/>
                <a:ea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 Bold" charset="0"/>
                <a:ea typeface="ＭＳ Ｐゴシック" charset="-128"/>
              </a:defRPr>
            </a:lvl9pPr>
          </a:lstStyle>
          <a:p>
            <a:r>
              <a:rPr lang="en-US" sz="2800" dirty="0">
                <a:latin typeface="Lucida Sans" panose="020B0602030504020204" pitchFamily="34" charset="0"/>
                <a:cs typeface="Calibri"/>
              </a:rPr>
              <a:t>POTLOODTRANSFERASE</a:t>
            </a:r>
            <a:endParaRPr lang="nl-NL" sz="2800" dirty="0">
              <a:latin typeface="Lucida Sans" panose="020B0602030504020204" pitchFamily="34" charset="0"/>
            </a:endParaRPr>
          </a:p>
        </p:txBody>
      </p:sp>
      <p:sp>
        <p:nvSpPr>
          <p:cNvPr id="10" name="Driehoekje"/>
          <p:cNvSpPr/>
          <p:nvPr/>
        </p:nvSpPr>
        <p:spPr>
          <a:xfrm flipV="1">
            <a:off x="617540" y="1195389"/>
            <a:ext cx="192087" cy="107951"/>
          </a:xfrm>
          <a:prstGeom prst="triangle">
            <a:avLst/>
          </a:prstGeom>
          <a:solidFill>
            <a:srgbClr val="D72F26">
              <a:alpha val="90000"/>
            </a:srgbClr>
          </a:solidFill>
          <a:ln w="6350">
            <a:noFill/>
          </a:ln>
          <a:effectLst>
            <a:outerShdw blurRad="50800" dist="38100" dir="5400000" algn="ctr" rotWithShape="0">
              <a:srgbClr val="A6A6A6">
                <a:alpha val="40000"/>
              </a:srgb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>
              <a:solidFill>
                <a:srgbClr val="FFFFFF"/>
              </a:solidFill>
              <a:ea typeface="ＭＳ Ｐゴシック" charset="-128"/>
            </a:endParaRPr>
          </a:p>
        </p:txBody>
      </p:sp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583" y="1489608"/>
            <a:ext cx="6974150" cy="47587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5532317"/>
      </p:ext>
    </p:extLst>
  </p:cSld>
  <p:clrMapOvr>
    <a:masterClrMapping/>
  </p:clrMapOvr>
  <p:transition advClick="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/>
          <p:cNvSpPr txBox="1">
            <a:spLocks/>
          </p:cNvSpPr>
          <p:nvPr/>
        </p:nvSpPr>
        <p:spPr>
          <a:xfrm>
            <a:off x="107504" y="116632"/>
            <a:ext cx="8928992" cy="1080000"/>
          </a:xfrm>
          <a:prstGeom prst="rect">
            <a:avLst/>
          </a:prstGeom>
          <a:solidFill>
            <a:srgbClr val="D72F26"/>
          </a:solidFill>
          <a:ln>
            <a:noFill/>
          </a:ln>
          <a:effectLst>
            <a:outerShdw blurRad="50800" dist="38100" dir="5400000" algn="ctr" rotWithShape="0">
              <a:srgbClr val="A6A6A6">
                <a:alpha val="40000"/>
              </a:srgbClr>
            </a:outerShdw>
          </a:effectLst>
        </p:spPr>
        <p:txBody>
          <a:bodyPr lIns="288000" tIns="0" rIns="0" bIns="0" anchor="ctr">
            <a:noAutofit/>
          </a:bodyPr>
          <a:lstStyle>
            <a:lvl1pPr algn="l" defTabSz="457200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kern="1200" cap="all" baseline="0">
                <a:solidFill>
                  <a:schemeClr val="bg1"/>
                </a:solidFill>
                <a:latin typeface="Calibri"/>
                <a:ea typeface="ＭＳ Ｐゴシック" charset="-128"/>
                <a:cs typeface="Arial Narrow Bold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 Bold" charset="0"/>
                <a:ea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 Bold" charset="0"/>
                <a:ea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 Bold" charset="0"/>
                <a:ea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 Bold" charset="0"/>
                <a:ea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 Bold" charset="0"/>
                <a:ea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 Bold" charset="0"/>
                <a:ea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 Bold" charset="0"/>
                <a:ea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 Bold" charset="0"/>
                <a:ea typeface="ＭＳ Ｐゴシック" charset="-128"/>
              </a:defRPr>
            </a:lvl9pPr>
          </a:lstStyle>
          <a:p>
            <a:r>
              <a:rPr lang="en-US" sz="2800" dirty="0">
                <a:latin typeface="Lucida Sans" panose="020B0602030504020204" pitchFamily="34" charset="0"/>
                <a:cs typeface="Calibri"/>
              </a:rPr>
              <a:t>EIWITSTRUCTUUR VOOR GEVORDERDEN</a:t>
            </a:r>
            <a:endParaRPr lang="nl-NL" sz="2800" dirty="0">
              <a:latin typeface="Lucida Sans" panose="020B0602030504020204" pitchFamily="34" charset="0"/>
            </a:endParaRPr>
          </a:p>
        </p:txBody>
      </p:sp>
      <p:sp>
        <p:nvSpPr>
          <p:cNvPr id="10" name="Driehoekje"/>
          <p:cNvSpPr/>
          <p:nvPr/>
        </p:nvSpPr>
        <p:spPr>
          <a:xfrm flipV="1">
            <a:off x="617540" y="1195389"/>
            <a:ext cx="192087" cy="107951"/>
          </a:xfrm>
          <a:prstGeom prst="triangle">
            <a:avLst/>
          </a:prstGeom>
          <a:solidFill>
            <a:srgbClr val="D72F26">
              <a:alpha val="90000"/>
            </a:srgbClr>
          </a:solidFill>
          <a:ln w="6350">
            <a:noFill/>
          </a:ln>
          <a:effectLst>
            <a:outerShdw blurRad="50800" dist="38100" dir="5400000" algn="ctr" rotWithShape="0">
              <a:srgbClr val="A6A6A6">
                <a:alpha val="40000"/>
              </a:srgb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442830" y="5249330"/>
            <a:ext cx="8461093" cy="82973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70000" indent="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Tx/>
              <a:buNone/>
              <a:defRPr sz="2600" kern="12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</a:defRPr>
            </a:lvl1pPr>
            <a:lvl2pPr marL="270000" indent="-270000" algn="l" defTabSz="457200" rtl="0" eaLnBrk="0" fontAlgn="base" hangingPunct="0">
              <a:spcBef>
                <a:spcPts val="0"/>
              </a:spcBef>
              <a:spcAft>
                <a:spcPct val="0"/>
              </a:spcAft>
              <a:buClr>
                <a:srgbClr val="B10F20"/>
              </a:buClr>
              <a:buSzPct val="80000"/>
              <a:buFont typeface="Wingdings" charset="2"/>
              <a:buChar char="§"/>
              <a:defRPr sz="2600" kern="12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</a:defRPr>
            </a:lvl2pPr>
            <a:lvl3pPr marL="612900" indent="-342900" algn="l" defTabSz="45720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B10F20"/>
              </a:buClr>
              <a:buSzPct val="80000"/>
              <a:buFont typeface="Lucida Grande"/>
              <a:buChar char="&gt;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809625" indent="-270000" algn="l" defTabSz="45720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B10F20"/>
              </a:buClr>
              <a:buSzPct val="80000"/>
              <a:buFont typeface="Arial"/>
              <a:buChar char="&gt;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1080000" indent="-270000" algn="l" defTabSz="45720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B10F20"/>
              </a:buClr>
              <a:buSzPct val="80000"/>
              <a:buFont typeface="Arial"/>
              <a:buChar char="&gt;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9875"/>
            <a:r>
              <a:rPr lang="en-US" sz="2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Malas</a:t>
            </a: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, B. (2017). The T3 Method (“T3 It!”): Transcribe → Translate → Transform. </a:t>
            </a:r>
            <a:r>
              <a:rPr lang="en-US" sz="20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The American Biology Teacher</a:t>
            </a: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, 79(4), 257-271 </a:t>
            </a:r>
            <a:endParaRPr lang="nl-NL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583" y="1419224"/>
            <a:ext cx="7619999" cy="37285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36738997"/>
      </p:ext>
    </p:extLst>
  </p:cSld>
  <p:clrMapOvr>
    <a:masterClrMapping/>
  </p:clrMapOvr>
  <p:transition advClick="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/>
          <p:cNvSpPr txBox="1">
            <a:spLocks/>
          </p:cNvSpPr>
          <p:nvPr/>
        </p:nvSpPr>
        <p:spPr>
          <a:xfrm>
            <a:off x="107504" y="116632"/>
            <a:ext cx="3358185" cy="1080000"/>
          </a:xfrm>
          <a:prstGeom prst="rect">
            <a:avLst/>
          </a:prstGeom>
          <a:solidFill>
            <a:srgbClr val="D72F26"/>
          </a:solidFill>
          <a:ln>
            <a:noFill/>
          </a:ln>
          <a:effectLst>
            <a:outerShdw blurRad="50800" dist="38100" dir="5400000" algn="ctr" rotWithShape="0">
              <a:srgbClr val="A6A6A6">
                <a:alpha val="40000"/>
              </a:srgbClr>
            </a:outerShdw>
          </a:effectLst>
        </p:spPr>
        <p:txBody>
          <a:bodyPr lIns="288000" tIns="0" rIns="0" bIns="0" anchor="ctr">
            <a:noAutofit/>
          </a:bodyPr>
          <a:lstStyle>
            <a:lvl1pPr algn="l" defTabSz="457200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kern="1200" cap="all" baseline="0">
                <a:solidFill>
                  <a:schemeClr val="bg1"/>
                </a:solidFill>
                <a:latin typeface="Calibri"/>
                <a:ea typeface="ＭＳ Ｐゴシック" charset="-128"/>
                <a:cs typeface="Arial Narrow Bold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 Bold" charset="0"/>
                <a:ea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 Bold" charset="0"/>
                <a:ea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 Bold" charset="0"/>
                <a:ea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 Bold" charset="0"/>
                <a:ea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 Bold" charset="0"/>
                <a:ea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 Bold" charset="0"/>
                <a:ea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 Bold" charset="0"/>
                <a:ea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 Bold" charset="0"/>
                <a:ea typeface="ＭＳ Ｐゴシック" charset="-128"/>
              </a:defRPr>
            </a:lvl9pPr>
          </a:lstStyle>
          <a:p>
            <a:r>
              <a:rPr lang="en-US" sz="2800" dirty="0">
                <a:latin typeface="Lucida Sans" panose="020B0602030504020204" pitchFamily="34" charset="0"/>
                <a:cs typeface="Calibri"/>
              </a:rPr>
              <a:t>LOOP DE BLOEDSOMLOOP</a:t>
            </a:r>
            <a:endParaRPr lang="nl-NL" sz="2800" dirty="0">
              <a:latin typeface="Lucida Sans" panose="020B0602030504020204" pitchFamily="34" charset="0"/>
            </a:endParaRPr>
          </a:p>
        </p:txBody>
      </p:sp>
      <p:sp>
        <p:nvSpPr>
          <p:cNvPr id="10" name="Driehoekje"/>
          <p:cNvSpPr/>
          <p:nvPr/>
        </p:nvSpPr>
        <p:spPr>
          <a:xfrm flipV="1">
            <a:off x="617540" y="1195389"/>
            <a:ext cx="192087" cy="107951"/>
          </a:xfrm>
          <a:prstGeom prst="triangle">
            <a:avLst/>
          </a:prstGeom>
          <a:solidFill>
            <a:srgbClr val="D72F26">
              <a:alpha val="90000"/>
            </a:srgbClr>
          </a:solidFill>
          <a:ln w="6350">
            <a:noFill/>
          </a:ln>
          <a:effectLst>
            <a:outerShdw blurRad="50800" dist="38100" dir="5400000" algn="ctr" rotWithShape="0">
              <a:srgbClr val="A6A6A6">
                <a:alpha val="40000"/>
              </a:srgb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442830" y="1966321"/>
            <a:ext cx="8461093" cy="441754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70000" indent="0" algn="l" defTabSz="457200" rtl="0" eaLnBrk="0" fontAlgn="base" hangingPunct="0">
              <a:spcBef>
                <a:spcPts val="0"/>
              </a:spcBef>
              <a:spcAft>
                <a:spcPct val="0"/>
              </a:spcAft>
              <a:buFontTx/>
              <a:buNone/>
              <a:defRPr sz="2600" kern="12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</a:defRPr>
            </a:lvl1pPr>
            <a:lvl2pPr marL="270000" indent="-270000" algn="l" defTabSz="457200" rtl="0" eaLnBrk="0" fontAlgn="base" hangingPunct="0">
              <a:spcBef>
                <a:spcPts val="0"/>
              </a:spcBef>
              <a:spcAft>
                <a:spcPct val="0"/>
              </a:spcAft>
              <a:buClr>
                <a:srgbClr val="B10F20"/>
              </a:buClr>
              <a:buSzPct val="80000"/>
              <a:buFont typeface="Wingdings" charset="2"/>
              <a:buChar char="§"/>
              <a:defRPr sz="2600" kern="12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</a:defRPr>
            </a:lvl2pPr>
            <a:lvl3pPr marL="612900" indent="-342900" algn="l" defTabSz="45720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B10F20"/>
              </a:buClr>
              <a:buSzPct val="80000"/>
              <a:buFont typeface="Lucida Grande"/>
              <a:buChar char="&gt;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809625" indent="-270000" algn="l" defTabSz="45720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B10F20"/>
              </a:buClr>
              <a:buSzPct val="80000"/>
              <a:buFont typeface="Arial"/>
              <a:buChar char="&gt;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1080000" indent="-270000" algn="l" defTabSz="45720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B10F20"/>
              </a:buClr>
              <a:buSzPct val="80000"/>
              <a:buFont typeface="Arial"/>
              <a:buChar char="&gt;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9875">
              <a:spcBef>
                <a:spcPts val="600"/>
              </a:spcBef>
            </a:pPr>
            <a:endParaRPr lang="nl-NL" sz="2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81E7FDBD-27D5-2B66-C1E7-A88C0B9F777D}"/>
              </a:ext>
            </a:extLst>
          </p:cNvPr>
          <p:cNvSpPr/>
          <p:nvPr/>
        </p:nvSpPr>
        <p:spPr>
          <a:xfrm>
            <a:off x="3465688" y="22577"/>
            <a:ext cx="5678311" cy="28016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AFCA46CD-5315-C78E-FA87-B0F818BA8E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0846" y="-765246"/>
            <a:ext cx="6920852" cy="7425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917878"/>
      </p:ext>
    </p:extLst>
  </p:cSld>
  <p:clrMapOvr>
    <a:masterClrMapping/>
  </p:clrMapOvr>
  <p:transition advClick="0"/>
</p:sld>
</file>

<file path=ppt/theme/theme1.xml><?xml version="1.0" encoding="utf-8"?>
<a:theme xmlns:a="http://schemas.openxmlformats.org/drawingml/2006/main" name="VU 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- klassiek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PT_Lerarenacademie_2019" id="{DC2E7394-8AC5-462C-B732-26BD8B8D1D17}" vid="{36F6D350-D65A-41CB-9767-734437B0DD50}"/>
    </a:ext>
  </a:extLst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PPT_Lerarenacademie_2019</Template>
  <TotalTime>756</TotalTime>
  <Words>340</Words>
  <Application>Microsoft Office PowerPoint</Application>
  <PresentationFormat>Diavoorstelling (4:3)</PresentationFormat>
  <Paragraphs>55</Paragraphs>
  <Slides>10</Slides>
  <Notes>10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8" baseType="lpstr">
      <vt:lpstr>Arial</vt:lpstr>
      <vt:lpstr>Arial Narrow Bold</vt:lpstr>
      <vt:lpstr>Calibri</vt:lpstr>
      <vt:lpstr>Calibri Light</vt:lpstr>
      <vt:lpstr>Lucida Grande</vt:lpstr>
      <vt:lpstr>Lucida Sans</vt:lpstr>
      <vt:lpstr>Wingdings</vt:lpstr>
      <vt:lpstr>VU 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Vrije Universiteit Amsterdam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Nab, M.I.C.</dc:creator>
  <cp:lastModifiedBy>gebruiker</cp:lastModifiedBy>
  <cp:revision>66</cp:revision>
  <cp:lastPrinted>2011-04-28T21:53:15Z</cp:lastPrinted>
  <dcterms:created xsi:type="dcterms:W3CDTF">2019-03-18T13:53:37Z</dcterms:created>
  <dcterms:modified xsi:type="dcterms:W3CDTF">2024-05-24T10:50:46Z</dcterms:modified>
</cp:coreProperties>
</file>